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10"/>
  </p:notesMasterIdLst>
  <p:handoutMasterIdLst>
    <p:handoutMasterId r:id="rId111"/>
  </p:handoutMasterIdLst>
  <p:sldIdLst>
    <p:sldId id="510" r:id="rId2"/>
    <p:sldId id="837" r:id="rId3"/>
    <p:sldId id="604" r:id="rId4"/>
    <p:sldId id="511" r:id="rId5"/>
    <p:sldId id="512" r:id="rId6"/>
    <p:sldId id="513" r:id="rId7"/>
    <p:sldId id="514" r:id="rId8"/>
    <p:sldId id="606" r:id="rId9"/>
    <p:sldId id="516" r:id="rId10"/>
    <p:sldId id="517" r:id="rId11"/>
    <p:sldId id="518" r:id="rId12"/>
    <p:sldId id="521" r:id="rId13"/>
    <p:sldId id="522" r:id="rId14"/>
    <p:sldId id="519" r:id="rId15"/>
    <p:sldId id="520" r:id="rId16"/>
    <p:sldId id="380" r:id="rId17"/>
    <p:sldId id="381" r:id="rId18"/>
    <p:sldId id="505" r:id="rId19"/>
    <p:sldId id="444" r:id="rId20"/>
    <p:sldId id="506" r:id="rId21"/>
    <p:sldId id="407" r:id="rId22"/>
    <p:sldId id="445" r:id="rId23"/>
    <p:sldId id="494" r:id="rId24"/>
    <p:sldId id="507" r:id="rId25"/>
    <p:sldId id="385" r:id="rId26"/>
    <p:sldId id="565" r:id="rId27"/>
    <p:sldId id="566" r:id="rId28"/>
    <p:sldId id="387" r:id="rId29"/>
    <p:sldId id="579" r:id="rId30"/>
    <p:sldId id="580" r:id="rId31"/>
    <p:sldId id="581" r:id="rId32"/>
    <p:sldId id="596" r:id="rId33"/>
    <p:sldId id="597" r:id="rId34"/>
    <p:sldId id="559" r:id="rId35"/>
    <p:sldId id="561" r:id="rId36"/>
    <p:sldId id="587" r:id="rId37"/>
    <p:sldId id="588" r:id="rId38"/>
    <p:sldId id="558" r:id="rId39"/>
    <p:sldId id="388" r:id="rId40"/>
    <p:sldId id="622" r:id="rId41"/>
    <p:sldId id="390" r:id="rId42"/>
    <p:sldId id="509" r:id="rId43"/>
    <p:sldId id="508" r:id="rId44"/>
    <p:sldId id="598" r:id="rId45"/>
    <p:sldId id="599" r:id="rId46"/>
    <p:sldId id="601" r:id="rId47"/>
    <p:sldId id="600" r:id="rId48"/>
    <p:sldId id="635" r:id="rId49"/>
    <p:sldId id="584" r:id="rId50"/>
    <p:sldId id="838" r:id="rId51"/>
    <p:sldId id="318" r:id="rId52"/>
    <p:sldId id="321" r:id="rId53"/>
    <p:sldId id="583" r:id="rId54"/>
    <p:sldId id="392" r:id="rId55"/>
    <p:sldId id="568" r:id="rId56"/>
    <p:sldId id="578" r:id="rId57"/>
    <p:sldId id="569" r:id="rId58"/>
    <p:sldId id="638" r:id="rId59"/>
    <p:sldId id="570" r:id="rId60"/>
    <p:sldId id="571" r:id="rId61"/>
    <p:sldId id="572" r:id="rId62"/>
    <p:sldId id="573" r:id="rId63"/>
    <p:sldId id="574" r:id="rId64"/>
    <p:sldId id="575" r:id="rId65"/>
    <p:sldId id="576" r:id="rId66"/>
    <p:sldId id="577" r:id="rId67"/>
    <p:sldId id="426" r:id="rId68"/>
    <p:sldId id="455" r:id="rId69"/>
    <p:sldId id="427" r:id="rId70"/>
    <p:sldId id="525" r:id="rId71"/>
    <p:sldId id="637" r:id="rId72"/>
    <p:sldId id="395" r:id="rId73"/>
    <p:sldId id="639" r:id="rId74"/>
    <p:sldId id="640" r:id="rId75"/>
    <p:sldId id="523" r:id="rId76"/>
    <p:sldId id="526" r:id="rId77"/>
    <p:sldId id="527" r:id="rId78"/>
    <p:sldId id="528" r:id="rId79"/>
    <p:sldId id="465" r:id="rId80"/>
    <p:sldId id="466" r:id="rId81"/>
    <p:sldId id="467" r:id="rId82"/>
    <p:sldId id="468" r:id="rId83"/>
    <p:sldId id="464" r:id="rId84"/>
    <p:sldId id="401" r:id="rId85"/>
    <p:sldId id="469" r:id="rId86"/>
    <p:sldId id="550" r:id="rId87"/>
    <p:sldId id="643" r:id="rId88"/>
    <p:sldId id="644" r:id="rId89"/>
    <p:sldId id="645" r:id="rId90"/>
    <p:sldId id="641" r:id="rId91"/>
    <p:sldId id="642" r:id="rId92"/>
    <p:sldId id="403" r:id="rId93"/>
    <p:sldId id="536" r:id="rId94"/>
    <p:sldId id="544" r:id="rId95"/>
    <p:sldId id="545" r:id="rId96"/>
    <p:sldId id="548" r:id="rId97"/>
    <p:sldId id="546" r:id="rId98"/>
    <p:sldId id="547" r:id="rId99"/>
    <p:sldId id="549" r:id="rId100"/>
    <p:sldId id="589" r:id="rId101"/>
    <p:sldId id="552" r:id="rId102"/>
    <p:sldId id="590" r:id="rId103"/>
    <p:sldId id="646" r:id="rId104"/>
    <p:sldId id="647" r:id="rId105"/>
    <p:sldId id="648" r:id="rId106"/>
    <p:sldId id="591" r:id="rId107"/>
    <p:sldId id="592" r:id="rId108"/>
    <p:sldId id="593" r:id="rId109"/>
  </p:sldIdLst>
  <p:sldSz cx="9906000" cy="6858000" type="A4"/>
  <p:notesSz cx="6934200" cy="9398000"/>
  <p:custDataLst>
    <p:tags r:id="rId112"/>
  </p:custDataLst>
  <p:defaultTextStyle>
    <a:defPPr>
      <a:defRPr lang="en-US"/>
    </a:defPPr>
    <a:lvl1pPr algn="l" rtl="0" fontAlgn="base">
      <a:spcBef>
        <a:spcPct val="0"/>
      </a:spcBef>
      <a:spcAft>
        <a:spcPct val="0"/>
      </a:spcAft>
      <a:defRPr kumimoji="1" sz="2800" kern="1200">
        <a:solidFill>
          <a:srgbClr val="FFFF66"/>
        </a:solidFill>
        <a:latin typeface="隶书" pitchFamily="49" charset="-122"/>
        <a:ea typeface="隶书" pitchFamily="49" charset="-122"/>
        <a:cs typeface="+mn-cs"/>
      </a:defRPr>
    </a:lvl1pPr>
    <a:lvl2pPr marL="457200" algn="l" rtl="0" fontAlgn="base">
      <a:spcBef>
        <a:spcPct val="0"/>
      </a:spcBef>
      <a:spcAft>
        <a:spcPct val="0"/>
      </a:spcAft>
      <a:defRPr kumimoji="1" sz="2800" kern="1200">
        <a:solidFill>
          <a:srgbClr val="FFFF66"/>
        </a:solidFill>
        <a:latin typeface="隶书" pitchFamily="49" charset="-122"/>
        <a:ea typeface="隶书" pitchFamily="49" charset="-122"/>
        <a:cs typeface="+mn-cs"/>
      </a:defRPr>
    </a:lvl2pPr>
    <a:lvl3pPr marL="914400" algn="l" rtl="0" fontAlgn="base">
      <a:spcBef>
        <a:spcPct val="0"/>
      </a:spcBef>
      <a:spcAft>
        <a:spcPct val="0"/>
      </a:spcAft>
      <a:defRPr kumimoji="1" sz="2800" kern="1200">
        <a:solidFill>
          <a:srgbClr val="FFFF66"/>
        </a:solidFill>
        <a:latin typeface="隶书" pitchFamily="49" charset="-122"/>
        <a:ea typeface="隶书" pitchFamily="49" charset="-122"/>
        <a:cs typeface="+mn-cs"/>
      </a:defRPr>
    </a:lvl3pPr>
    <a:lvl4pPr marL="1371600" algn="l" rtl="0" fontAlgn="base">
      <a:spcBef>
        <a:spcPct val="0"/>
      </a:spcBef>
      <a:spcAft>
        <a:spcPct val="0"/>
      </a:spcAft>
      <a:defRPr kumimoji="1" sz="2800" kern="1200">
        <a:solidFill>
          <a:srgbClr val="FFFF66"/>
        </a:solidFill>
        <a:latin typeface="隶书" pitchFamily="49" charset="-122"/>
        <a:ea typeface="隶书" pitchFamily="49" charset="-122"/>
        <a:cs typeface="+mn-cs"/>
      </a:defRPr>
    </a:lvl4pPr>
    <a:lvl5pPr marL="1828800" algn="l" rtl="0" fontAlgn="base">
      <a:spcBef>
        <a:spcPct val="0"/>
      </a:spcBef>
      <a:spcAft>
        <a:spcPct val="0"/>
      </a:spcAft>
      <a:defRPr kumimoji="1" sz="2800" kern="1200">
        <a:solidFill>
          <a:srgbClr val="FFFF66"/>
        </a:solidFill>
        <a:latin typeface="隶书" pitchFamily="49" charset="-122"/>
        <a:ea typeface="隶书" pitchFamily="49" charset="-122"/>
        <a:cs typeface="+mn-cs"/>
      </a:defRPr>
    </a:lvl5pPr>
    <a:lvl6pPr marL="2286000" algn="l" defTabSz="914400" rtl="0" eaLnBrk="1" latinLnBrk="0" hangingPunct="1">
      <a:defRPr kumimoji="1" sz="2800" kern="1200">
        <a:solidFill>
          <a:srgbClr val="FFFF66"/>
        </a:solidFill>
        <a:latin typeface="隶书" pitchFamily="49" charset="-122"/>
        <a:ea typeface="隶书" pitchFamily="49" charset="-122"/>
        <a:cs typeface="+mn-cs"/>
      </a:defRPr>
    </a:lvl6pPr>
    <a:lvl7pPr marL="2743200" algn="l" defTabSz="914400" rtl="0" eaLnBrk="1" latinLnBrk="0" hangingPunct="1">
      <a:defRPr kumimoji="1" sz="2800" kern="1200">
        <a:solidFill>
          <a:srgbClr val="FFFF66"/>
        </a:solidFill>
        <a:latin typeface="隶书" pitchFamily="49" charset="-122"/>
        <a:ea typeface="隶书" pitchFamily="49" charset="-122"/>
        <a:cs typeface="+mn-cs"/>
      </a:defRPr>
    </a:lvl7pPr>
    <a:lvl8pPr marL="3200400" algn="l" defTabSz="914400" rtl="0" eaLnBrk="1" latinLnBrk="0" hangingPunct="1">
      <a:defRPr kumimoji="1" sz="2800" kern="1200">
        <a:solidFill>
          <a:srgbClr val="FFFF66"/>
        </a:solidFill>
        <a:latin typeface="隶书" pitchFamily="49" charset="-122"/>
        <a:ea typeface="隶书" pitchFamily="49" charset="-122"/>
        <a:cs typeface="+mn-cs"/>
      </a:defRPr>
    </a:lvl8pPr>
    <a:lvl9pPr marL="3657600" algn="l" defTabSz="914400" rtl="0" eaLnBrk="1" latinLnBrk="0" hangingPunct="1">
      <a:defRPr kumimoji="1" sz="2800" kern="1200">
        <a:solidFill>
          <a:srgbClr val="FFFF66"/>
        </a:solidFill>
        <a:latin typeface="隶书" pitchFamily="49" charset="-122"/>
        <a:ea typeface="隶书" pitchFamily="49" charset="-122"/>
        <a:cs typeface="+mn-cs"/>
      </a:defRPr>
    </a:lvl9pPr>
  </p:defaultTextStyle>
  <p:extLst>
    <p:ext uri="{EFAFB233-063F-42B5-8137-9DF3F51BA10A}">
      <p15:sldGuideLst xmlns:p15="http://schemas.microsoft.com/office/powerpoint/2012/main">
        <p15:guide id="1" orient="horz" pos="2151">
          <p15:clr>
            <a:srgbClr val="A4A3A4"/>
          </p15:clr>
        </p15:guide>
        <p15:guide id="2" pos="3120">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00FFCC"/>
    <a:srgbClr val="FF0000"/>
    <a:srgbClr val="FFFF66"/>
    <a:srgbClr val="FFFFAF"/>
    <a:srgbClr val="FF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9" autoAdjust="0"/>
    <p:restoredTop sz="39950" autoAdjust="0"/>
  </p:normalViewPr>
  <p:slideViewPr>
    <p:cSldViewPr snapToGrid="0">
      <p:cViewPr varScale="1">
        <p:scale>
          <a:sx n="22" d="100"/>
          <a:sy n="22" d="100"/>
        </p:scale>
        <p:origin x="2218" y="29"/>
      </p:cViewPr>
      <p:guideLst>
        <p:guide orient="horz" pos="2151"/>
        <p:guide pos="31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4" d="100"/>
          <a:sy n="64" d="100"/>
        </p:scale>
        <p:origin x="2323" y="62"/>
      </p:cViewPr>
      <p:guideLst>
        <p:guide orient="horz" pos="2960"/>
        <p:guide pos="2184"/>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fld id="{F23B57E2-6A3E-40D9-9193-ABB9DC799A2C}" type="slidenum">
              <a:rPr lang="zh-CN" altLang="en-US"/>
              <a:pPr/>
              <a:t>‹#›</a:t>
            </a:fld>
            <a:endParaRPr lang="en-US" altLang="zh-CN"/>
          </a:p>
        </p:txBody>
      </p:sp>
    </p:spTree>
    <p:extLst>
      <p:ext uri="{BB962C8B-B14F-4D97-AF65-F5344CB8AC3E}">
        <p14:creationId xmlns:p14="http://schemas.microsoft.com/office/powerpoint/2010/main" val="1554024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0" sz="1200">
                <a:solidFill>
                  <a:schemeClr val="tx1"/>
                </a:solidFill>
                <a:latin typeface="Times New Roman" pitchFamily="18" charset="0"/>
                <a:ea typeface="宋体" pitchFamily="2" charset="-122"/>
              </a:defRPr>
            </a:lvl1pPr>
          </a:lstStyle>
          <a:p>
            <a:endParaRPr lang="zh-CN" altLang="en-US"/>
          </a:p>
        </p:txBody>
      </p:sp>
      <p:sp>
        <p:nvSpPr>
          <p:cNvPr id="2051" name="Rectangle 3"/>
          <p:cNvSpPr>
            <a:spLocks noGrp="1" noRot="1" noChangeAspect="1" noChangeArrowheads="1"/>
          </p:cNvSpPr>
          <p:nvPr>
            <p:ph type="sldImg" idx="2"/>
          </p:nvPr>
        </p:nvSpPr>
        <p:spPr bwMode="auto">
          <a:xfrm>
            <a:off x="881063" y="685800"/>
            <a:ext cx="5172075" cy="35814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0" sz="1200">
                <a:solidFill>
                  <a:schemeClr val="tx1"/>
                </a:solidFill>
                <a:latin typeface="Times New Roman" pitchFamily="18" charset="0"/>
                <a:ea typeface="宋体" pitchFamily="2" charset="-122"/>
              </a:defRPr>
            </a:lvl1pPr>
          </a:lstStyle>
          <a:p>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0" sz="1200">
                <a:solidFill>
                  <a:schemeClr val="tx1"/>
                </a:solidFill>
                <a:latin typeface="Times New Roman" pitchFamily="18" charset="0"/>
                <a:ea typeface="宋体" pitchFamily="2" charset="-122"/>
              </a:defRPr>
            </a:lvl1pPr>
          </a:lstStyle>
          <a:p>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0" sz="1200">
                <a:solidFill>
                  <a:schemeClr val="tx1"/>
                </a:solidFill>
                <a:latin typeface="Times New Roman" pitchFamily="18" charset="0"/>
                <a:ea typeface="宋体" pitchFamily="2" charset="-122"/>
              </a:defRPr>
            </a:lvl1pPr>
          </a:lstStyle>
          <a:p>
            <a:fld id="{C1199A24-76F0-4EC7-9076-8667C1ECE66D}" type="slidenum">
              <a:rPr lang="zh-CN" altLang="en-US"/>
              <a:pPr/>
              <a:t>‹#›</a:t>
            </a:fld>
            <a:endParaRPr lang="en-US" altLang="zh-CN"/>
          </a:p>
        </p:txBody>
      </p:sp>
    </p:spTree>
    <p:extLst>
      <p:ext uri="{BB962C8B-B14F-4D97-AF65-F5344CB8AC3E}">
        <p14:creationId xmlns:p14="http://schemas.microsoft.com/office/powerpoint/2010/main" val="23954044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3AEE9E-9A9B-4254-B336-9538C577BF13}"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484554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11</a:t>
            </a:fld>
            <a:endParaRPr lang="en-US" altLang="zh-CN"/>
          </a:p>
        </p:txBody>
      </p:sp>
    </p:spTree>
    <p:extLst>
      <p:ext uri="{BB962C8B-B14F-4D97-AF65-F5344CB8AC3E}">
        <p14:creationId xmlns:p14="http://schemas.microsoft.com/office/powerpoint/2010/main" val="4054879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12</a:t>
            </a:fld>
            <a:endParaRPr lang="en-US" altLang="zh-CN"/>
          </a:p>
        </p:txBody>
      </p:sp>
    </p:spTree>
    <p:extLst>
      <p:ext uri="{BB962C8B-B14F-4D97-AF65-F5344CB8AC3E}">
        <p14:creationId xmlns:p14="http://schemas.microsoft.com/office/powerpoint/2010/main" val="377800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13</a:t>
            </a:fld>
            <a:endParaRPr lang="en-US" altLang="zh-CN"/>
          </a:p>
        </p:txBody>
      </p:sp>
    </p:spTree>
    <p:extLst>
      <p:ext uri="{BB962C8B-B14F-4D97-AF65-F5344CB8AC3E}">
        <p14:creationId xmlns:p14="http://schemas.microsoft.com/office/powerpoint/2010/main" val="626711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14</a:t>
            </a:fld>
            <a:endParaRPr lang="en-US" altLang="zh-CN"/>
          </a:p>
        </p:txBody>
      </p:sp>
    </p:spTree>
    <p:extLst>
      <p:ext uri="{BB962C8B-B14F-4D97-AF65-F5344CB8AC3E}">
        <p14:creationId xmlns:p14="http://schemas.microsoft.com/office/powerpoint/2010/main" val="414428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16</a:t>
            </a:fld>
            <a:endParaRPr lang="en-US" altLang="zh-CN"/>
          </a:p>
        </p:txBody>
      </p:sp>
    </p:spTree>
    <p:extLst>
      <p:ext uri="{BB962C8B-B14F-4D97-AF65-F5344CB8AC3E}">
        <p14:creationId xmlns:p14="http://schemas.microsoft.com/office/powerpoint/2010/main" val="2416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17</a:t>
            </a:fld>
            <a:endParaRPr lang="en-US" altLang="zh-CN"/>
          </a:p>
        </p:txBody>
      </p:sp>
    </p:spTree>
    <p:extLst>
      <p:ext uri="{BB962C8B-B14F-4D97-AF65-F5344CB8AC3E}">
        <p14:creationId xmlns:p14="http://schemas.microsoft.com/office/powerpoint/2010/main" val="4057456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19</a:t>
            </a:fld>
            <a:endParaRPr lang="en-US" altLang="zh-CN"/>
          </a:p>
        </p:txBody>
      </p:sp>
    </p:spTree>
    <p:extLst>
      <p:ext uri="{BB962C8B-B14F-4D97-AF65-F5344CB8AC3E}">
        <p14:creationId xmlns:p14="http://schemas.microsoft.com/office/powerpoint/2010/main" val="2774486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21</a:t>
            </a:fld>
            <a:endParaRPr lang="en-US" altLang="zh-CN"/>
          </a:p>
        </p:txBody>
      </p:sp>
    </p:spTree>
    <p:extLst>
      <p:ext uri="{BB962C8B-B14F-4D97-AF65-F5344CB8AC3E}">
        <p14:creationId xmlns:p14="http://schemas.microsoft.com/office/powerpoint/2010/main" val="3141836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23</a:t>
            </a:fld>
            <a:endParaRPr lang="en-US" altLang="zh-CN"/>
          </a:p>
        </p:txBody>
      </p:sp>
    </p:spTree>
    <p:extLst>
      <p:ext uri="{BB962C8B-B14F-4D97-AF65-F5344CB8AC3E}">
        <p14:creationId xmlns:p14="http://schemas.microsoft.com/office/powerpoint/2010/main" val="505830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24</a:t>
            </a:fld>
            <a:endParaRPr lang="en-US" altLang="zh-CN"/>
          </a:p>
        </p:txBody>
      </p:sp>
    </p:spTree>
    <p:extLst>
      <p:ext uri="{BB962C8B-B14F-4D97-AF65-F5344CB8AC3E}">
        <p14:creationId xmlns:p14="http://schemas.microsoft.com/office/powerpoint/2010/main" val="319055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a:t>
            </a:fld>
            <a:endParaRPr lang="en-US" altLang="zh-CN"/>
          </a:p>
        </p:txBody>
      </p:sp>
    </p:spTree>
    <p:extLst>
      <p:ext uri="{BB962C8B-B14F-4D97-AF65-F5344CB8AC3E}">
        <p14:creationId xmlns:p14="http://schemas.microsoft.com/office/powerpoint/2010/main" val="76336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25</a:t>
            </a:fld>
            <a:endParaRPr lang="en-US" altLang="zh-CN"/>
          </a:p>
        </p:txBody>
      </p:sp>
    </p:spTree>
    <p:extLst>
      <p:ext uri="{BB962C8B-B14F-4D97-AF65-F5344CB8AC3E}">
        <p14:creationId xmlns:p14="http://schemas.microsoft.com/office/powerpoint/2010/main" val="3999051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26</a:t>
            </a:fld>
            <a:endParaRPr lang="en-US" altLang="zh-CN"/>
          </a:p>
        </p:txBody>
      </p:sp>
    </p:spTree>
    <p:extLst>
      <p:ext uri="{BB962C8B-B14F-4D97-AF65-F5344CB8AC3E}">
        <p14:creationId xmlns:p14="http://schemas.microsoft.com/office/powerpoint/2010/main" val="2348715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27</a:t>
            </a:fld>
            <a:endParaRPr lang="en-US" altLang="zh-CN"/>
          </a:p>
        </p:txBody>
      </p:sp>
    </p:spTree>
    <p:extLst>
      <p:ext uri="{BB962C8B-B14F-4D97-AF65-F5344CB8AC3E}">
        <p14:creationId xmlns:p14="http://schemas.microsoft.com/office/powerpoint/2010/main" val="1212851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28</a:t>
            </a:fld>
            <a:endParaRPr lang="en-US" altLang="zh-CN"/>
          </a:p>
        </p:txBody>
      </p:sp>
    </p:spTree>
    <p:extLst>
      <p:ext uri="{BB962C8B-B14F-4D97-AF65-F5344CB8AC3E}">
        <p14:creationId xmlns:p14="http://schemas.microsoft.com/office/powerpoint/2010/main" val="2338383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29</a:t>
            </a:fld>
            <a:endParaRPr lang="en-US" altLang="zh-CN"/>
          </a:p>
        </p:txBody>
      </p:sp>
    </p:spTree>
    <p:extLst>
      <p:ext uri="{BB962C8B-B14F-4D97-AF65-F5344CB8AC3E}">
        <p14:creationId xmlns:p14="http://schemas.microsoft.com/office/powerpoint/2010/main" val="4231954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9AB7F4-F253-493D-81CC-9C6EDF1DF7EB}" type="slidenum">
              <a:rPr lang="en-US" altLang="zh-CN"/>
              <a:pPr/>
              <a:t>30</a:t>
            </a:fld>
            <a:endParaRPr lang="en-US" altLang="zh-CN"/>
          </a:p>
        </p:txBody>
      </p:sp>
      <p:sp>
        <p:nvSpPr>
          <p:cNvPr id="2046978" name="Rectangle 2"/>
          <p:cNvSpPr>
            <a:spLocks noGrp="1" noRot="1" noChangeAspect="1" noChangeArrowheads="1" noTextEdit="1"/>
          </p:cNvSpPr>
          <p:nvPr>
            <p:ph type="sldImg"/>
          </p:nvPr>
        </p:nvSpPr>
        <p:spPr bwMode="auto">
          <a:xfrm>
            <a:off x="922338" y="704850"/>
            <a:ext cx="5089525" cy="3524250"/>
          </a:xfrm>
          <a:prstGeom prst="rect">
            <a:avLst/>
          </a:prstGeom>
          <a:solidFill>
            <a:srgbClr val="FFFFFF"/>
          </a:solidFill>
          <a:ln>
            <a:solidFill>
              <a:srgbClr val="000000"/>
            </a:solidFill>
            <a:miter lim="800000"/>
            <a:headEnd/>
            <a:tailEnd/>
          </a:ln>
        </p:spPr>
      </p:sp>
      <p:sp>
        <p:nvSpPr>
          <p:cNvPr id="2046979" name="Rectangle 3"/>
          <p:cNvSpPr>
            <a:spLocks noGrp="1" noChangeArrowheads="1"/>
          </p:cNvSpPr>
          <p:nvPr>
            <p:ph type="body" idx="1"/>
          </p:nvPr>
        </p:nvSpPr>
        <p:spPr bwMode="auto">
          <a:xfrm>
            <a:off x="924147" y="4463576"/>
            <a:ext cx="5085907" cy="4228882"/>
          </a:xfrm>
          <a:prstGeom prst="rect">
            <a:avLst/>
          </a:prstGeom>
          <a:solidFill>
            <a:srgbClr val="FFFFFF"/>
          </a:solidFill>
          <a:ln>
            <a:solidFill>
              <a:srgbClr val="000000"/>
            </a:solidFill>
            <a:miter lim="800000"/>
            <a:headEnd/>
            <a:tailEnd/>
          </a:ln>
        </p:spPr>
        <p:txBody>
          <a:bodyPr lIns="93323" tIns="46662" rIns="93323" bIns="46662"/>
          <a:lstStyle/>
          <a:p>
            <a:endParaRPr lang="zh-CN" altLang="zh-CN" dirty="0"/>
          </a:p>
        </p:txBody>
      </p:sp>
    </p:spTree>
    <p:extLst>
      <p:ext uri="{BB962C8B-B14F-4D97-AF65-F5344CB8AC3E}">
        <p14:creationId xmlns:p14="http://schemas.microsoft.com/office/powerpoint/2010/main" val="2660369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D9FB5-205B-4C5B-A5F3-9465C0205A61}" type="slidenum">
              <a:rPr lang="en-US" altLang="zh-CN"/>
              <a:pPr/>
              <a:t>31</a:t>
            </a:fld>
            <a:endParaRPr lang="en-US" altLang="zh-CN"/>
          </a:p>
        </p:txBody>
      </p:sp>
      <p:sp>
        <p:nvSpPr>
          <p:cNvPr id="2112514" name="Rectangle 2"/>
          <p:cNvSpPr>
            <a:spLocks noGrp="1" noRot="1" noChangeAspect="1" noChangeArrowheads="1" noTextEdit="1"/>
          </p:cNvSpPr>
          <p:nvPr>
            <p:ph type="sldImg"/>
          </p:nvPr>
        </p:nvSpPr>
        <p:spPr>
          <a:xfrm>
            <a:off x="922338" y="704850"/>
            <a:ext cx="5089525" cy="3524250"/>
          </a:xfrm>
          <a:ln/>
        </p:spPr>
      </p:sp>
      <p:sp>
        <p:nvSpPr>
          <p:cNvPr id="2112515" name="Rectangle 3"/>
          <p:cNvSpPr>
            <a:spLocks noGrp="1" noChangeArrowheads="1"/>
          </p:cNvSpPr>
          <p:nvPr>
            <p:ph type="body" idx="1"/>
          </p:nvPr>
        </p:nvSpPr>
        <p:spPr/>
        <p:txBody>
          <a:bodyPr/>
          <a:lstStyle/>
          <a:p>
            <a:endParaRPr lang="zh-CN" altLang="zh-CN" sz="2600" b="1" dirty="0">
              <a:solidFill>
                <a:srgbClr val="008000"/>
              </a:solidFill>
            </a:endParaRPr>
          </a:p>
        </p:txBody>
      </p:sp>
    </p:spTree>
    <p:extLst>
      <p:ext uri="{BB962C8B-B14F-4D97-AF65-F5344CB8AC3E}">
        <p14:creationId xmlns:p14="http://schemas.microsoft.com/office/powerpoint/2010/main" val="3164290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32</a:t>
            </a:fld>
            <a:endParaRPr lang="en-US" altLang="zh-CN"/>
          </a:p>
        </p:txBody>
      </p:sp>
    </p:spTree>
    <p:extLst>
      <p:ext uri="{BB962C8B-B14F-4D97-AF65-F5344CB8AC3E}">
        <p14:creationId xmlns:p14="http://schemas.microsoft.com/office/powerpoint/2010/main" val="3901836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33</a:t>
            </a:fld>
            <a:endParaRPr lang="en-US" altLang="zh-CN"/>
          </a:p>
        </p:txBody>
      </p:sp>
    </p:spTree>
    <p:extLst>
      <p:ext uri="{BB962C8B-B14F-4D97-AF65-F5344CB8AC3E}">
        <p14:creationId xmlns:p14="http://schemas.microsoft.com/office/powerpoint/2010/main" val="2875415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34</a:t>
            </a:fld>
            <a:endParaRPr lang="en-US" altLang="zh-CN"/>
          </a:p>
        </p:txBody>
      </p:sp>
    </p:spTree>
    <p:extLst>
      <p:ext uri="{BB962C8B-B14F-4D97-AF65-F5344CB8AC3E}">
        <p14:creationId xmlns:p14="http://schemas.microsoft.com/office/powerpoint/2010/main" val="93215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4</a:t>
            </a:fld>
            <a:endParaRPr lang="en-US" altLang="zh-CN"/>
          </a:p>
        </p:txBody>
      </p:sp>
    </p:spTree>
    <p:extLst>
      <p:ext uri="{BB962C8B-B14F-4D97-AF65-F5344CB8AC3E}">
        <p14:creationId xmlns:p14="http://schemas.microsoft.com/office/powerpoint/2010/main" val="3946819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35</a:t>
            </a:fld>
            <a:endParaRPr lang="en-US" altLang="zh-CN"/>
          </a:p>
        </p:txBody>
      </p:sp>
    </p:spTree>
    <p:extLst>
      <p:ext uri="{BB962C8B-B14F-4D97-AF65-F5344CB8AC3E}">
        <p14:creationId xmlns:p14="http://schemas.microsoft.com/office/powerpoint/2010/main" val="642153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36</a:t>
            </a:fld>
            <a:endParaRPr lang="en-US" altLang="zh-CN"/>
          </a:p>
        </p:txBody>
      </p:sp>
    </p:spTree>
    <p:extLst>
      <p:ext uri="{BB962C8B-B14F-4D97-AF65-F5344CB8AC3E}">
        <p14:creationId xmlns:p14="http://schemas.microsoft.com/office/powerpoint/2010/main" val="3398977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37</a:t>
            </a:fld>
            <a:endParaRPr lang="en-US" altLang="zh-CN"/>
          </a:p>
        </p:txBody>
      </p:sp>
    </p:spTree>
    <p:extLst>
      <p:ext uri="{BB962C8B-B14F-4D97-AF65-F5344CB8AC3E}">
        <p14:creationId xmlns:p14="http://schemas.microsoft.com/office/powerpoint/2010/main" val="4132392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38</a:t>
            </a:fld>
            <a:endParaRPr lang="en-US" altLang="zh-CN"/>
          </a:p>
        </p:txBody>
      </p:sp>
    </p:spTree>
    <p:extLst>
      <p:ext uri="{BB962C8B-B14F-4D97-AF65-F5344CB8AC3E}">
        <p14:creationId xmlns:p14="http://schemas.microsoft.com/office/powerpoint/2010/main" val="1197601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39</a:t>
            </a:fld>
            <a:endParaRPr lang="en-US" altLang="zh-CN"/>
          </a:p>
        </p:txBody>
      </p:sp>
    </p:spTree>
    <p:extLst>
      <p:ext uri="{BB962C8B-B14F-4D97-AF65-F5344CB8AC3E}">
        <p14:creationId xmlns:p14="http://schemas.microsoft.com/office/powerpoint/2010/main" val="3625313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40</a:t>
            </a:fld>
            <a:endParaRPr lang="en-US" altLang="zh-CN"/>
          </a:p>
        </p:txBody>
      </p:sp>
    </p:spTree>
    <p:extLst>
      <p:ext uri="{BB962C8B-B14F-4D97-AF65-F5344CB8AC3E}">
        <p14:creationId xmlns:p14="http://schemas.microsoft.com/office/powerpoint/2010/main" val="486200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41</a:t>
            </a:fld>
            <a:endParaRPr lang="en-US" altLang="zh-CN"/>
          </a:p>
        </p:txBody>
      </p:sp>
    </p:spTree>
    <p:extLst>
      <p:ext uri="{BB962C8B-B14F-4D97-AF65-F5344CB8AC3E}">
        <p14:creationId xmlns:p14="http://schemas.microsoft.com/office/powerpoint/2010/main" val="1657205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42</a:t>
            </a:fld>
            <a:endParaRPr lang="en-US" altLang="zh-CN"/>
          </a:p>
        </p:txBody>
      </p:sp>
    </p:spTree>
    <p:extLst>
      <p:ext uri="{BB962C8B-B14F-4D97-AF65-F5344CB8AC3E}">
        <p14:creationId xmlns:p14="http://schemas.microsoft.com/office/powerpoint/2010/main" val="2355894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43</a:t>
            </a:fld>
            <a:endParaRPr lang="en-US" altLang="zh-CN"/>
          </a:p>
        </p:txBody>
      </p:sp>
    </p:spTree>
    <p:extLst>
      <p:ext uri="{BB962C8B-B14F-4D97-AF65-F5344CB8AC3E}">
        <p14:creationId xmlns:p14="http://schemas.microsoft.com/office/powerpoint/2010/main" val="1764368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44</a:t>
            </a:fld>
            <a:endParaRPr lang="en-US" altLang="zh-CN"/>
          </a:p>
        </p:txBody>
      </p:sp>
    </p:spTree>
    <p:extLst>
      <p:ext uri="{BB962C8B-B14F-4D97-AF65-F5344CB8AC3E}">
        <p14:creationId xmlns:p14="http://schemas.microsoft.com/office/powerpoint/2010/main" val="75819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5</a:t>
            </a:fld>
            <a:endParaRPr lang="en-US" altLang="zh-CN"/>
          </a:p>
        </p:txBody>
      </p:sp>
    </p:spTree>
    <p:extLst>
      <p:ext uri="{BB962C8B-B14F-4D97-AF65-F5344CB8AC3E}">
        <p14:creationId xmlns:p14="http://schemas.microsoft.com/office/powerpoint/2010/main" val="7299196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45</a:t>
            </a:fld>
            <a:endParaRPr lang="en-US" altLang="zh-CN"/>
          </a:p>
        </p:txBody>
      </p:sp>
    </p:spTree>
    <p:extLst>
      <p:ext uri="{BB962C8B-B14F-4D97-AF65-F5344CB8AC3E}">
        <p14:creationId xmlns:p14="http://schemas.microsoft.com/office/powerpoint/2010/main" val="2871140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46</a:t>
            </a:fld>
            <a:endParaRPr lang="en-US" altLang="zh-CN"/>
          </a:p>
        </p:txBody>
      </p:sp>
    </p:spTree>
    <p:extLst>
      <p:ext uri="{BB962C8B-B14F-4D97-AF65-F5344CB8AC3E}">
        <p14:creationId xmlns:p14="http://schemas.microsoft.com/office/powerpoint/2010/main" val="2450101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47</a:t>
            </a:fld>
            <a:endParaRPr lang="en-US" altLang="zh-CN"/>
          </a:p>
        </p:txBody>
      </p:sp>
    </p:spTree>
    <p:extLst>
      <p:ext uri="{BB962C8B-B14F-4D97-AF65-F5344CB8AC3E}">
        <p14:creationId xmlns:p14="http://schemas.microsoft.com/office/powerpoint/2010/main" val="40712415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48</a:t>
            </a:fld>
            <a:endParaRPr lang="en-US" altLang="zh-CN"/>
          </a:p>
        </p:txBody>
      </p:sp>
    </p:spTree>
    <p:extLst>
      <p:ext uri="{BB962C8B-B14F-4D97-AF65-F5344CB8AC3E}">
        <p14:creationId xmlns:p14="http://schemas.microsoft.com/office/powerpoint/2010/main" val="1007549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49</a:t>
            </a:fld>
            <a:endParaRPr lang="en-US" altLang="zh-CN"/>
          </a:p>
        </p:txBody>
      </p:sp>
    </p:spTree>
    <p:extLst>
      <p:ext uri="{BB962C8B-B14F-4D97-AF65-F5344CB8AC3E}">
        <p14:creationId xmlns:p14="http://schemas.microsoft.com/office/powerpoint/2010/main" val="13888178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50</a:t>
            </a:fld>
            <a:endParaRPr lang="en-US" altLang="zh-CN"/>
          </a:p>
        </p:txBody>
      </p:sp>
    </p:spTree>
    <p:extLst>
      <p:ext uri="{BB962C8B-B14F-4D97-AF65-F5344CB8AC3E}">
        <p14:creationId xmlns:p14="http://schemas.microsoft.com/office/powerpoint/2010/main" val="479039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51</a:t>
            </a:fld>
            <a:endParaRPr lang="en-US" altLang="zh-CN"/>
          </a:p>
        </p:txBody>
      </p:sp>
    </p:spTree>
    <p:extLst>
      <p:ext uri="{BB962C8B-B14F-4D97-AF65-F5344CB8AC3E}">
        <p14:creationId xmlns:p14="http://schemas.microsoft.com/office/powerpoint/2010/main" val="20622711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52</a:t>
            </a:fld>
            <a:endParaRPr lang="en-US" altLang="zh-CN"/>
          </a:p>
        </p:txBody>
      </p:sp>
    </p:spTree>
    <p:extLst>
      <p:ext uri="{BB962C8B-B14F-4D97-AF65-F5344CB8AC3E}">
        <p14:creationId xmlns:p14="http://schemas.microsoft.com/office/powerpoint/2010/main" val="1112072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53</a:t>
            </a:fld>
            <a:endParaRPr lang="en-US" altLang="zh-CN"/>
          </a:p>
        </p:txBody>
      </p:sp>
    </p:spTree>
    <p:extLst>
      <p:ext uri="{BB962C8B-B14F-4D97-AF65-F5344CB8AC3E}">
        <p14:creationId xmlns:p14="http://schemas.microsoft.com/office/powerpoint/2010/main" val="4584938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54</a:t>
            </a:fld>
            <a:endParaRPr lang="en-US" altLang="zh-CN"/>
          </a:p>
        </p:txBody>
      </p:sp>
    </p:spTree>
    <p:extLst>
      <p:ext uri="{BB962C8B-B14F-4D97-AF65-F5344CB8AC3E}">
        <p14:creationId xmlns:p14="http://schemas.microsoft.com/office/powerpoint/2010/main" val="22711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6</a:t>
            </a:fld>
            <a:endParaRPr lang="en-US" altLang="zh-CN"/>
          </a:p>
        </p:txBody>
      </p:sp>
    </p:spTree>
    <p:extLst>
      <p:ext uri="{BB962C8B-B14F-4D97-AF65-F5344CB8AC3E}">
        <p14:creationId xmlns:p14="http://schemas.microsoft.com/office/powerpoint/2010/main" val="33008188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55</a:t>
            </a:fld>
            <a:endParaRPr lang="en-US" altLang="zh-CN"/>
          </a:p>
        </p:txBody>
      </p:sp>
    </p:spTree>
    <p:extLst>
      <p:ext uri="{BB962C8B-B14F-4D97-AF65-F5344CB8AC3E}">
        <p14:creationId xmlns:p14="http://schemas.microsoft.com/office/powerpoint/2010/main" val="15290666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56</a:t>
            </a:fld>
            <a:endParaRPr lang="en-US" altLang="zh-CN"/>
          </a:p>
        </p:txBody>
      </p:sp>
    </p:spTree>
    <p:extLst>
      <p:ext uri="{BB962C8B-B14F-4D97-AF65-F5344CB8AC3E}">
        <p14:creationId xmlns:p14="http://schemas.microsoft.com/office/powerpoint/2010/main" val="2586350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57</a:t>
            </a:fld>
            <a:endParaRPr lang="en-US" altLang="zh-CN"/>
          </a:p>
        </p:txBody>
      </p:sp>
    </p:spTree>
    <p:extLst>
      <p:ext uri="{BB962C8B-B14F-4D97-AF65-F5344CB8AC3E}">
        <p14:creationId xmlns:p14="http://schemas.microsoft.com/office/powerpoint/2010/main" val="3389650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58</a:t>
            </a:fld>
            <a:endParaRPr lang="en-US" altLang="zh-CN"/>
          </a:p>
        </p:txBody>
      </p:sp>
    </p:spTree>
    <p:extLst>
      <p:ext uri="{BB962C8B-B14F-4D97-AF65-F5344CB8AC3E}">
        <p14:creationId xmlns:p14="http://schemas.microsoft.com/office/powerpoint/2010/main" val="18006169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59</a:t>
            </a:fld>
            <a:endParaRPr lang="en-US" altLang="zh-CN"/>
          </a:p>
        </p:txBody>
      </p:sp>
    </p:spTree>
    <p:extLst>
      <p:ext uri="{BB962C8B-B14F-4D97-AF65-F5344CB8AC3E}">
        <p14:creationId xmlns:p14="http://schemas.microsoft.com/office/powerpoint/2010/main" val="11605469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60</a:t>
            </a:fld>
            <a:endParaRPr lang="en-US" altLang="zh-CN"/>
          </a:p>
        </p:txBody>
      </p:sp>
    </p:spTree>
    <p:extLst>
      <p:ext uri="{BB962C8B-B14F-4D97-AF65-F5344CB8AC3E}">
        <p14:creationId xmlns:p14="http://schemas.microsoft.com/office/powerpoint/2010/main" val="31614254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61</a:t>
            </a:fld>
            <a:endParaRPr lang="en-US" altLang="zh-CN"/>
          </a:p>
        </p:txBody>
      </p:sp>
    </p:spTree>
    <p:extLst>
      <p:ext uri="{BB962C8B-B14F-4D97-AF65-F5344CB8AC3E}">
        <p14:creationId xmlns:p14="http://schemas.microsoft.com/office/powerpoint/2010/main" val="34796662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62</a:t>
            </a:fld>
            <a:endParaRPr lang="en-US" altLang="zh-CN"/>
          </a:p>
        </p:txBody>
      </p:sp>
    </p:spTree>
    <p:extLst>
      <p:ext uri="{BB962C8B-B14F-4D97-AF65-F5344CB8AC3E}">
        <p14:creationId xmlns:p14="http://schemas.microsoft.com/office/powerpoint/2010/main" val="9109037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63</a:t>
            </a:fld>
            <a:endParaRPr lang="en-US" altLang="zh-CN"/>
          </a:p>
        </p:txBody>
      </p:sp>
    </p:spTree>
    <p:extLst>
      <p:ext uri="{BB962C8B-B14F-4D97-AF65-F5344CB8AC3E}">
        <p14:creationId xmlns:p14="http://schemas.microsoft.com/office/powerpoint/2010/main" val="35544010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64</a:t>
            </a:fld>
            <a:endParaRPr lang="en-US" altLang="zh-CN"/>
          </a:p>
        </p:txBody>
      </p:sp>
    </p:spTree>
    <p:extLst>
      <p:ext uri="{BB962C8B-B14F-4D97-AF65-F5344CB8AC3E}">
        <p14:creationId xmlns:p14="http://schemas.microsoft.com/office/powerpoint/2010/main" val="223820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a:t>
            </a:fld>
            <a:endParaRPr lang="en-US" altLang="zh-CN"/>
          </a:p>
        </p:txBody>
      </p:sp>
    </p:spTree>
    <p:extLst>
      <p:ext uri="{BB962C8B-B14F-4D97-AF65-F5344CB8AC3E}">
        <p14:creationId xmlns:p14="http://schemas.microsoft.com/office/powerpoint/2010/main" val="1935332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65</a:t>
            </a:fld>
            <a:endParaRPr lang="en-US" altLang="zh-CN"/>
          </a:p>
        </p:txBody>
      </p:sp>
    </p:spTree>
    <p:extLst>
      <p:ext uri="{BB962C8B-B14F-4D97-AF65-F5344CB8AC3E}">
        <p14:creationId xmlns:p14="http://schemas.microsoft.com/office/powerpoint/2010/main" val="9058363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66</a:t>
            </a:fld>
            <a:endParaRPr lang="en-US" altLang="zh-CN"/>
          </a:p>
        </p:txBody>
      </p:sp>
    </p:spTree>
    <p:extLst>
      <p:ext uri="{BB962C8B-B14F-4D97-AF65-F5344CB8AC3E}">
        <p14:creationId xmlns:p14="http://schemas.microsoft.com/office/powerpoint/2010/main" val="19646616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67</a:t>
            </a:fld>
            <a:endParaRPr lang="en-US" altLang="zh-CN"/>
          </a:p>
        </p:txBody>
      </p:sp>
    </p:spTree>
    <p:extLst>
      <p:ext uri="{BB962C8B-B14F-4D97-AF65-F5344CB8AC3E}">
        <p14:creationId xmlns:p14="http://schemas.microsoft.com/office/powerpoint/2010/main" val="8787258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68</a:t>
            </a:fld>
            <a:endParaRPr lang="en-US" altLang="zh-CN"/>
          </a:p>
        </p:txBody>
      </p:sp>
    </p:spTree>
    <p:extLst>
      <p:ext uri="{BB962C8B-B14F-4D97-AF65-F5344CB8AC3E}">
        <p14:creationId xmlns:p14="http://schemas.microsoft.com/office/powerpoint/2010/main" val="40540817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199A24-76F0-4EC7-9076-8667C1ECE66D}" type="slidenum">
              <a:rPr lang="zh-CN" altLang="en-US" smtClean="0"/>
              <a:pPr/>
              <a:t>69</a:t>
            </a:fld>
            <a:endParaRPr lang="en-US" altLang="zh-CN"/>
          </a:p>
        </p:txBody>
      </p:sp>
    </p:spTree>
    <p:extLst>
      <p:ext uri="{BB962C8B-B14F-4D97-AF65-F5344CB8AC3E}">
        <p14:creationId xmlns:p14="http://schemas.microsoft.com/office/powerpoint/2010/main" val="4652150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71</a:t>
            </a:fld>
            <a:endParaRPr lang="en-US" altLang="zh-CN"/>
          </a:p>
        </p:txBody>
      </p:sp>
    </p:spTree>
    <p:extLst>
      <p:ext uri="{BB962C8B-B14F-4D97-AF65-F5344CB8AC3E}">
        <p14:creationId xmlns:p14="http://schemas.microsoft.com/office/powerpoint/2010/main" val="41888932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72</a:t>
            </a:fld>
            <a:endParaRPr lang="en-US" altLang="zh-CN"/>
          </a:p>
        </p:txBody>
      </p:sp>
    </p:spTree>
    <p:extLst>
      <p:ext uri="{BB962C8B-B14F-4D97-AF65-F5344CB8AC3E}">
        <p14:creationId xmlns:p14="http://schemas.microsoft.com/office/powerpoint/2010/main" val="17329204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73</a:t>
            </a:fld>
            <a:endParaRPr lang="en-US" altLang="zh-CN"/>
          </a:p>
        </p:txBody>
      </p:sp>
    </p:spTree>
    <p:extLst>
      <p:ext uri="{BB962C8B-B14F-4D97-AF65-F5344CB8AC3E}">
        <p14:creationId xmlns:p14="http://schemas.microsoft.com/office/powerpoint/2010/main" val="799019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74</a:t>
            </a:fld>
            <a:endParaRPr lang="en-US" altLang="zh-CN"/>
          </a:p>
        </p:txBody>
      </p:sp>
    </p:spTree>
    <p:extLst>
      <p:ext uri="{BB962C8B-B14F-4D97-AF65-F5344CB8AC3E}">
        <p14:creationId xmlns:p14="http://schemas.microsoft.com/office/powerpoint/2010/main" val="1291339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75</a:t>
            </a:fld>
            <a:endParaRPr lang="en-US" altLang="zh-CN"/>
          </a:p>
        </p:txBody>
      </p:sp>
    </p:spTree>
    <p:extLst>
      <p:ext uri="{BB962C8B-B14F-4D97-AF65-F5344CB8AC3E}">
        <p14:creationId xmlns:p14="http://schemas.microsoft.com/office/powerpoint/2010/main" val="62363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a:t>
            </a:fld>
            <a:endParaRPr lang="en-US" altLang="zh-CN"/>
          </a:p>
        </p:txBody>
      </p:sp>
    </p:spTree>
    <p:extLst>
      <p:ext uri="{BB962C8B-B14F-4D97-AF65-F5344CB8AC3E}">
        <p14:creationId xmlns:p14="http://schemas.microsoft.com/office/powerpoint/2010/main" val="36676342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76</a:t>
            </a:fld>
            <a:endParaRPr lang="en-US" altLang="zh-CN"/>
          </a:p>
        </p:txBody>
      </p:sp>
    </p:spTree>
    <p:extLst>
      <p:ext uri="{BB962C8B-B14F-4D97-AF65-F5344CB8AC3E}">
        <p14:creationId xmlns:p14="http://schemas.microsoft.com/office/powerpoint/2010/main" val="10819255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77</a:t>
            </a:fld>
            <a:endParaRPr lang="en-US" altLang="zh-CN"/>
          </a:p>
        </p:txBody>
      </p:sp>
    </p:spTree>
    <p:extLst>
      <p:ext uri="{BB962C8B-B14F-4D97-AF65-F5344CB8AC3E}">
        <p14:creationId xmlns:p14="http://schemas.microsoft.com/office/powerpoint/2010/main" val="7236199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78</a:t>
            </a:fld>
            <a:endParaRPr lang="en-US" altLang="zh-CN"/>
          </a:p>
        </p:txBody>
      </p:sp>
    </p:spTree>
    <p:extLst>
      <p:ext uri="{BB962C8B-B14F-4D97-AF65-F5344CB8AC3E}">
        <p14:creationId xmlns:p14="http://schemas.microsoft.com/office/powerpoint/2010/main" val="40605180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79</a:t>
            </a:fld>
            <a:endParaRPr lang="en-US" altLang="zh-CN"/>
          </a:p>
        </p:txBody>
      </p:sp>
    </p:spTree>
    <p:extLst>
      <p:ext uri="{BB962C8B-B14F-4D97-AF65-F5344CB8AC3E}">
        <p14:creationId xmlns:p14="http://schemas.microsoft.com/office/powerpoint/2010/main" val="38872675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80</a:t>
            </a:fld>
            <a:endParaRPr lang="en-US" altLang="zh-CN"/>
          </a:p>
        </p:txBody>
      </p:sp>
    </p:spTree>
    <p:extLst>
      <p:ext uri="{BB962C8B-B14F-4D97-AF65-F5344CB8AC3E}">
        <p14:creationId xmlns:p14="http://schemas.microsoft.com/office/powerpoint/2010/main" val="7121074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82</a:t>
            </a:fld>
            <a:endParaRPr lang="en-US" altLang="zh-CN"/>
          </a:p>
        </p:txBody>
      </p:sp>
    </p:spTree>
    <p:extLst>
      <p:ext uri="{BB962C8B-B14F-4D97-AF65-F5344CB8AC3E}">
        <p14:creationId xmlns:p14="http://schemas.microsoft.com/office/powerpoint/2010/main" val="20765601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84</a:t>
            </a:fld>
            <a:endParaRPr lang="en-US" altLang="zh-CN"/>
          </a:p>
        </p:txBody>
      </p:sp>
    </p:spTree>
    <p:extLst>
      <p:ext uri="{BB962C8B-B14F-4D97-AF65-F5344CB8AC3E}">
        <p14:creationId xmlns:p14="http://schemas.microsoft.com/office/powerpoint/2010/main" val="40044317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85</a:t>
            </a:fld>
            <a:endParaRPr lang="en-US" altLang="zh-CN"/>
          </a:p>
        </p:txBody>
      </p:sp>
    </p:spTree>
    <p:extLst>
      <p:ext uri="{BB962C8B-B14F-4D97-AF65-F5344CB8AC3E}">
        <p14:creationId xmlns:p14="http://schemas.microsoft.com/office/powerpoint/2010/main" val="16605853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90</a:t>
            </a:fld>
            <a:endParaRPr lang="en-US" altLang="zh-CN"/>
          </a:p>
        </p:txBody>
      </p:sp>
    </p:spTree>
    <p:extLst>
      <p:ext uri="{BB962C8B-B14F-4D97-AF65-F5344CB8AC3E}">
        <p14:creationId xmlns:p14="http://schemas.microsoft.com/office/powerpoint/2010/main" val="14846040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91</a:t>
            </a:fld>
            <a:endParaRPr lang="en-US" altLang="zh-CN"/>
          </a:p>
        </p:txBody>
      </p:sp>
    </p:spTree>
    <p:extLst>
      <p:ext uri="{BB962C8B-B14F-4D97-AF65-F5344CB8AC3E}">
        <p14:creationId xmlns:p14="http://schemas.microsoft.com/office/powerpoint/2010/main" val="2703224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9</a:t>
            </a:fld>
            <a:endParaRPr lang="en-US" altLang="zh-CN"/>
          </a:p>
        </p:txBody>
      </p:sp>
    </p:spTree>
    <p:extLst>
      <p:ext uri="{BB962C8B-B14F-4D97-AF65-F5344CB8AC3E}">
        <p14:creationId xmlns:p14="http://schemas.microsoft.com/office/powerpoint/2010/main" val="4398539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93</a:t>
            </a:fld>
            <a:endParaRPr lang="en-US" altLang="zh-CN"/>
          </a:p>
        </p:txBody>
      </p:sp>
    </p:spTree>
    <p:extLst>
      <p:ext uri="{BB962C8B-B14F-4D97-AF65-F5344CB8AC3E}">
        <p14:creationId xmlns:p14="http://schemas.microsoft.com/office/powerpoint/2010/main" val="1758330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94</a:t>
            </a:fld>
            <a:endParaRPr lang="en-US" altLang="zh-CN"/>
          </a:p>
        </p:txBody>
      </p:sp>
    </p:spTree>
    <p:extLst>
      <p:ext uri="{BB962C8B-B14F-4D97-AF65-F5344CB8AC3E}">
        <p14:creationId xmlns:p14="http://schemas.microsoft.com/office/powerpoint/2010/main" val="266605624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105</a:t>
            </a:fld>
            <a:endParaRPr lang="en-US" altLang="zh-CN"/>
          </a:p>
        </p:txBody>
      </p:sp>
    </p:spTree>
    <p:extLst>
      <p:ext uri="{BB962C8B-B14F-4D97-AF65-F5344CB8AC3E}">
        <p14:creationId xmlns:p14="http://schemas.microsoft.com/office/powerpoint/2010/main" val="37389117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108</a:t>
            </a:fld>
            <a:endParaRPr lang="en-US" altLang="zh-CN"/>
          </a:p>
        </p:txBody>
      </p:sp>
    </p:spTree>
    <p:extLst>
      <p:ext uri="{BB962C8B-B14F-4D97-AF65-F5344CB8AC3E}">
        <p14:creationId xmlns:p14="http://schemas.microsoft.com/office/powerpoint/2010/main" val="3568807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10</a:t>
            </a:fld>
            <a:endParaRPr lang="en-US" altLang="zh-CN"/>
          </a:p>
        </p:txBody>
      </p:sp>
    </p:spTree>
    <p:extLst>
      <p:ext uri="{BB962C8B-B14F-4D97-AF65-F5344CB8AC3E}">
        <p14:creationId xmlns:p14="http://schemas.microsoft.com/office/powerpoint/2010/main" val="2532241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87" name="Rectangle 15"/>
          <p:cNvSpPr>
            <a:spLocks noGrp="1" noChangeArrowheads="1"/>
          </p:cNvSpPr>
          <p:nvPr>
            <p:ph type="subTitle" sz="quarter" idx="1"/>
          </p:nvPr>
        </p:nvSpPr>
        <p:spPr>
          <a:xfrm>
            <a:off x="1485900" y="2724150"/>
            <a:ext cx="69342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89" name="Rectangle 17"/>
          <p:cNvSpPr>
            <a:spLocks noGrp="1" noChangeArrowheads="1"/>
          </p:cNvSpPr>
          <p:nvPr>
            <p:ph type="ftr" sz="quarter" idx="3"/>
          </p:nvPr>
        </p:nvSpPr>
        <p:spPr>
          <a:xfrm>
            <a:off x="0" y="6400800"/>
            <a:ext cx="9906000" cy="457200"/>
          </a:xfrm>
        </p:spPr>
        <p:txBody>
          <a:bodyPr/>
          <a:lstStyle>
            <a:lvl1pPr algn="ctr">
              <a:defRPr/>
            </a:lvl1pPr>
          </a:lstStyle>
          <a:p>
            <a:r>
              <a:rPr lang="zh-CN" altLang="en-US"/>
              <a:t>北京理工大学 http://www.bit9.dhs.org/</a:t>
            </a:r>
            <a:endParaRPr lang="en-US" altLang="zh-CN">
              <a:solidFill>
                <a:schemeClr val="tx1"/>
              </a:solidFill>
            </a:endParaRPr>
          </a:p>
        </p:txBody>
      </p:sp>
      <p:sp>
        <p:nvSpPr>
          <p:cNvPr id="3091" name="Rectangle 19"/>
          <p:cNvSpPr>
            <a:spLocks noGrp="1" noChangeArrowheads="1"/>
          </p:cNvSpPr>
          <p:nvPr>
            <p:ph type="ctrTitle" sz="quarter"/>
          </p:nvPr>
        </p:nvSpPr>
        <p:spPr>
          <a:xfrm>
            <a:off x="887412" y="1257300"/>
            <a:ext cx="8420100" cy="1143000"/>
          </a:xfrm>
          <a:noFill/>
        </p:spPr>
        <p:txBody>
          <a:bodyPr/>
          <a:lstStyle>
            <a:lvl1pPr>
              <a:defRPr/>
            </a:lvl1pPr>
          </a:lstStyle>
          <a:p>
            <a:r>
              <a:rPr lang="zh-CN" altLang="en-US"/>
              <a:t>单击此处编辑母版标题样式</a:t>
            </a:r>
          </a:p>
        </p:txBody>
      </p:sp>
      <p:sp>
        <p:nvSpPr>
          <p:cNvPr id="3095" name="AutoShape 23"/>
          <p:cNvSpPr>
            <a:spLocks noChangeArrowheads="1"/>
          </p:cNvSpPr>
          <p:nvPr/>
        </p:nvSpPr>
        <p:spPr bwMode="auto">
          <a:xfrm rot="20940000">
            <a:off x="1981200" y="304800"/>
            <a:ext cx="4953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3096" name="AutoShape 24"/>
          <p:cNvSpPr>
            <a:spLocks noChangeArrowheads="1"/>
          </p:cNvSpPr>
          <p:nvPr/>
        </p:nvSpPr>
        <p:spPr bwMode="auto">
          <a:xfrm>
            <a:off x="2827338" y="171450"/>
            <a:ext cx="454025"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3097" name="AutoShape 25"/>
          <p:cNvSpPr>
            <a:spLocks noChangeArrowheads="1"/>
          </p:cNvSpPr>
          <p:nvPr/>
        </p:nvSpPr>
        <p:spPr bwMode="auto">
          <a:xfrm rot="20940000">
            <a:off x="1898650" y="228600"/>
            <a:ext cx="4953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3098" name="AutoShape 26"/>
          <p:cNvSpPr>
            <a:spLocks noChangeArrowheads="1"/>
          </p:cNvSpPr>
          <p:nvPr/>
        </p:nvSpPr>
        <p:spPr bwMode="auto">
          <a:xfrm>
            <a:off x="2744788" y="19050"/>
            <a:ext cx="454025"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grpSp>
        <p:nvGrpSpPr>
          <p:cNvPr id="3099" name="Group 27"/>
          <p:cNvGrpSpPr>
            <a:grpSpLocks/>
          </p:cNvGrpSpPr>
          <p:nvPr/>
        </p:nvGrpSpPr>
        <p:grpSpPr bwMode="auto">
          <a:xfrm>
            <a:off x="7512050" y="5181600"/>
            <a:ext cx="2203054" cy="1219200"/>
            <a:chOff x="4368" y="3264"/>
            <a:chExt cx="1281" cy="768"/>
          </a:xfrm>
        </p:grpSpPr>
        <p:sp>
          <p:nvSpPr>
            <p:cNvPr id="3100"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3101"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3102"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3103"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3104"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3105"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grpSp>
      <p:sp>
        <p:nvSpPr>
          <p:cNvPr id="3106" name="AutoShape 34"/>
          <p:cNvSpPr>
            <a:spLocks noChangeArrowheads="1"/>
          </p:cNvSpPr>
          <p:nvPr/>
        </p:nvSpPr>
        <p:spPr bwMode="auto">
          <a:xfrm rot="1320000">
            <a:off x="182298" y="244475"/>
            <a:ext cx="956204"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Tree>
    <p:extLst>
      <p:ext uri="{BB962C8B-B14F-4D97-AF65-F5344CB8AC3E}">
        <p14:creationId xmlns:p14="http://schemas.microsoft.com/office/powerpoint/2010/main" val="202420156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B8FE2354-42A9-4F9D-952E-8EB7B6F16142}"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28917253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0"/>
            <a:ext cx="2476500" cy="5924550"/>
          </a:xfrm>
          <a:noFill/>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72644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CE00DACE-6177-4047-A05C-6DE94D4B601D}"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98562014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906000" cy="685800"/>
          </a:xfrm>
          <a:noFill/>
        </p:spPr>
        <p:txBody>
          <a:bodyPr/>
          <a:lstStyle/>
          <a:p>
            <a:r>
              <a:rPr lang="zh-CN" altLang="en-US"/>
              <a:t>单击此处编辑母版标题样式</a:t>
            </a:r>
          </a:p>
        </p:txBody>
      </p:sp>
      <p:sp>
        <p:nvSpPr>
          <p:cNvPr id="3" name="文本占位符 2"/>
          <p:cNvSpPr>
            <a:spLocks noGrp="1"/>
          </p:cNvSpPr>
          <p:nvPr>
            <p:ph type="body" sz="half" idx="1"/>
          </p:nvPr>
        </p:nvSpPr>
        <p:spPr>
          <a:xfrm>
            <a:off x="247650" y="914400"/>
            <a:ext cx="4602163"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14912" y="914400"/>
            <a:ext cx="4602163"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309562" y="6496050"/>
            <a:ext cx="5097463" cy="361950"/>
          </a:xfrm>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a:xfrm>
            <a:off x="7051146" y="6526214"/>
            <a:ext cx="2607204" cy="331787"/>
          </a:xfrm>
        </p:spPr>
        <p:txBody>
          <a:bodyPr/>
          <a:lstStyle>
            <a:lvl1pPr>
              <a:defRPr/>
            </a:lvl1pPr>
          </a:lstStyle>
          <a:p>
            <a:r>
              <a:rPr lang="zh-CN" altLang="en-US"/>
              <a:t>第 </a:t>
            </a:r>
            <a:fld id="{5A5A0AB0-C740-48C2-BEA9-52582D3013CB}"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180990766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lvl1pPr>
              <a:defRPr b="1" i="0" baseline="0">
                <a:solidFill>
                  <a:srgbClr val="FFFF66"/>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DC73D0D1-6B97-4738-888F-1720A13E0A7E}"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53836318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a:noFill/>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BA828177-5751-4388-B728-EF6CD8BB0159}"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208571825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zh-CN" altLang="en-US" dirty="0"/>
              <a:t>单击此处编辑母版标题样式</a:t>
            </a:r>
          </a:p>
        </p:txBody>
      </p:sp>
      <p:sp>
        <p:nvSpPr>
          <p:cNvPr id="3" name="内容占位符 2"/>
          <p:cNvSpPr>
            <a:spLocks noGrp="1"/>
          </p:cNvSpPr>
          <p:nvPr>
            <p:ph sz="half" idx="1"/>
          </p:nvPr>
        </p:nvSpPr>
        <p:spPr>
          <a:xfrm>
            <a:off x="247650" y="914400"/>
            <a:ext cx="4602163"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14912" y="914400"/>
            <a:ext cx="4602163"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9068B03B-E851-4D07-BFE7-C24C5CA2E838}"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591946766"/>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noFill/>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8" name="灯片编号占位符 7"/>
          <p:cNvSpPr>
            <a:spLocks noGrp="1"/>
          </p:cNvSpPr>
          <p:nvPr>
            <p:ph type="sldNum" sz="quarter" idx="11"/>
          </p:nvPr>
        </p:nvSpPr>
        <p:spPr/>
        <p:txBody>
          <a:bodyPr/>
          <a:lstStyle>
            <a:lvl1pPr>
              <a:defRPr/>
            </a:lvl1pPr>
          </a:lstStyle>
          <a:p>
            <a:r>
              <a:rPr lang="zh-CN" altLang="en-US"/>
              <a:t>第 </a:t>
            </a:r>
            <a:fld id="{8E7D3418-33E2-47FA-9363-16214630ABE5}"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414595430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4" name="灯片编号占位符 3"/>
          <p:cNvSpPr>
            <a:spLocks noGrp="1"/>
          </p:cNvSpPr>
          <p:nvPr>
            <p:ph type="sldNum" sz="quarter" idx="11"/>
          </p:nvPr>
        </p:nvSpPr>
        <p:spPr/>
        <p:txBody>
          <a:bodyPr/>
          <a:lstStyle>
            <a:lvl1pPr>
              <a:defRPr/>
            </a:lvl1pPr>
          </a:lstStyle>
          <a:p>
            <a:r>
              <a:rPr lang="zh-CN" altLang="en-US"/>
              <a:t>第 </a:t>
            </a:r>
            <a:fld id="{3FE7E7CA-1F2B-4160-8D86-FF1AA7A79507}"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81016614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3" name="灯片编号占位符 2"/>
          <p:cNvSpPr>
            <a:spLocks noGrp="1"/>
          </p:cNvSpPr>
          <p:nvPr>
            <p:ph type="sldNum" sz="quarter" idx="11"/>
          </p:nvPr>
        </p:nvSpPr>
        <p:spPr/>
        <p:txBody>
          <a:bodyPr/>
          <a:lstStyle>
            <a:lvl1pPr>
              <a:defRPr/>
            </a:lvl1pPr>
          </a:lstStyle>
          <a:p>
            <a:r>
              <a:rPr lang="zh-CN" altLang="en-US"/>
              <a:t>第 </a:t>
            </a:r>
            <a:fld id="{B4F24A35-CAA0-4811-97E3-3226305642E2}"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72402033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a:noFill/>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7794F060-87C8-432E-ACA3-8515E0E1C7F9}"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3221372261"/>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a:noFill/>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3B2E5CF5-94E0-4E3A-B102-68AC69DB382E}"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extLst>
      <p:ext uri="{BB962C8B-B14F-4D97-AF65-F5344CB8AC3E}">
        <p14:creationId xmlns:p14="http://schemas.microsoft.com/office/powerpoint/2010/main" val="368650655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0" name="Rectangle 16"/>
          <p:cNvSpPr>
            <a:spLocks noGrp="1" noChangeArrowheads="1"/>
          </p:cNvSpPr>
          <p:nvPr>
            <p:ph type="title"/>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zh-CN" altLang="en-US"/>
              <a:t> §5-2 单击此处编辑母版标题样式  </a:t>
            </a:r>
          </a:p>
        </p:txBody>
      </p:sp>
      <p:sp>
        <p:nvSpPr>
          <p:cNvPr id="1033" name="Rectangle 9"/>
          <p:cNvSpPr>
            <a:spLocks noGrp="1" noChangeArrowheads="1"/>
          </p:cNvSpPr>
          <p:nvPr>
            <p:ph type="body" idx="1"/>
          </p:nvPr>
        </p:nvSpPr>
        <p:spPr bwMode="auto">
          <a:xfrm>
            <a:off x="247650" y="914400"/>
            <a:ext cx="9369425" cy="5010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309562" y="6496050"/>
            <a:ext cx="5097463"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buClrTx/>
              <a:buFontTx/>
              <a:buNone/>
              <a:defRPr sz="1400" b="0">
                <a:solidFill>
                  <a:srgbClr val="00FFFF"/>
                </a:solidFill>
              </a:defRPr>
            </a:lvl1pPr>
          </a:lstStyle>
          <a:p>
            <a:r>
              <a:rPr lang="zh-CN" altLang="en-US"/>
              <a:t>北京理工大学 http://www.bit9.dhs.org/</a:t>
            </a:r>
            <a:endParaRPr lang="en-US" altLang="zh-CN" sz="1800">
              <a:solidFill>
                <a:schemeClr val="tx2"/>
              </a:solidFill>
            </a:endParaRPr>
          </a:p>
        </p:txBody>
      </p:sp>
      <p:grpSp>
        <p:nvGrpSpPr>
          <p:cNvPr id="1044" name="Group 20"/>
          <p:cNvGrpSpPr>
            <a:grpSpLocks/>
          </p:cNvGrpSpPr>
          <p:nvPr/>
        </p:nvGrpSpPr>
        <p:grpSpPr bwMode="auto">
          <a:xfrm>
            <a:off x="7512050" y="5257800"/>
            <a:ext cx="2203054"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sz="2800" b="0"/>
            </a:p>
          </p:txBody>
        </p:sp>
      </p:grpSp>
      <p:sp>
        <p:nvSpPr>
          <p:cNvPr id="1056" name="Rectangle 32"/>
          <p:cNvSpPr>
            <a:spLocks noGrp="1" noChangeArrowheads="1"/>
          </p:cNvSpPr>
          <p:nvPr>
            <p:ph type="sldNum" sz="quarter" idx="4"/>
          </p:nvPr>
        </p:nvSpPr>
        <p:spPr bwMode="auto">
          <a:xfrm>
            <a:off x="7051146" y="6526214"/>
            <a:ext cx="2607204"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FFFF"/>
                </a:solidFill>
                <a:latin typeface="+mn-ea"/>
              </a:defRPr>
            </a:lvl1pPr>
          </a:lstStyle>
          <a:p>
            <a:r>
              <a:rPr lang="zh-CN" altLang="en-US"/>
              <a:t>第 </a:t>
            </a:r>
            <a:fld id="{9C1B32B4-B37A-47F6-A0BA-B1BCC9FC4894}" type="slidenum">
              <a:rPr lang="zh-CN" altLang="en-US">
                <a:solidFill>
                  <a:srgbClr val="66CCFF"/>
                </a:solidFill>
              </a:rPr>
              <a:pPr/>
              <a:t>‹#›</a:t>
            </a:fld>
            <a:r>
              <a:rPr lang="en-US" altLang="zh-CN"/>
              <a:t> </a:t>
            </a:r>
            <a:r>
              <a:rPr lang="zh-CN" altLang="en-US"/>
              <a:t>页</a:t>
            </a:r>
            <a:endParaRPr lang="zh-CN" altLang="en-US" sz="1800">
              <a:latin typeface="+mn-lt"/>
            </a:endParaRPr>
          </a:p>
        </p:txBody>
      </p:sp>
      <p:sp>
        <p:nvSpPr>
          <p:cNvPr id="1074" name="Rectangle 50"/>
          <p:cNvSpPr>
            <a:spLocks noChangeArrowheads="1"/>
          </p:cNvSpPr>
          <p:nvPr/>
        </p:nvSpPr>
        <p:spPr bwMode="auto">
          <a:xfrm>
            <a:off x="1" y="725384"/>
            <a:ext cx="9905999" cy="36000"/>
          </a:xfrm>
          <a:prstGeom prst="rect">
            <a:avLst/>
          </a:prstGeom>
          <a:gradFill rotWithShape="0">
            <a:gsLst>
              <a:gs pos="0">
                <a:srgbClr val="808080">
                  <a:gamma/>
                  <a:tint val="14118"/>
                  <a:invGamma/>
                </a:srgbClr>
              </a:gs>
              <a:gs pos="100000">
                <a:srgbClr val="808080"/>
              </a:gs>
            </a:gsLst>
            <a:path path="shape">
              <a:fillToRect l="50000" t="50000" r="50000" b="50000"/>
            </a:path>
          </a:gradFill>
          <a:ln w="12700" cap="sq">
            <a:noFill/>
            <a:miter lim="800000"/>
            <a:headEnd/>
            <a:tailEnd/>
          </a:ln>
          <a:effectLst/>
        </p:spPr>
        <p:txBody>
          <a:bodyPr wrap="square" anchor="ctr">
            <a:spAutoFit/>
          </a:bodyPr>
          <a:lstStyle/>
          <a:p>
            <a:endParaRPr lang="zh-CN" altLang="en-US" sz="2800"/>
          </a:p>
        </p:txBody>
      </p:sp>
    </p:spTree>
    <p:extLst>
      <p:ext uri="{BB962C8B-B14F-4D97-AF65-F5344CB8AC3E}">
        <p14:creationId xmlns:p14="http://schemas.microsoft.com/office/powerpoint/2010/main" val="8224387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random/>
  </p:transition>
  <p:hf hdr="0" ftr="0" dt="0"/>
  <p:txStyles>
    <p:titleStyle>
      <a:lvl1pPr algn="ctr" rtl="0" fontAlgn="base">
        <a:spcBef>
          <a:spcPct val="0"/>
        </a:spcBef>
        <a:spcAft>
          <a:spcPct val="0"/>
        </a:spcAft>
        <a:defRPr kumimoji="1" sz="3200" b="1" i="1">
          <a:solidFill>
            <a:schemeClr val="tx1"/>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fontAlgn="base">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fontAlgn="base">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fontAlgn="base">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fontAlgn="base">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 Target="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10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4" name="WordArt 6"/>
          <p:cNvSpPr>
            <a:spLocks noChangeArrowheads="1" noChangeShapeType="1" noTextEdit="1"/>
          </p:cNvSpPr>
          <p:nvPr/>
        </p:nvSpPr>
        <p:spPr bwMode="auto">
          <a:xfrm>
            <a:off x="1639888" y="2276475"/>
            <a:ext cx="6629400" cy="1752600"/>
          </a:xfrm>
          <a:prstGeom prst="rect">
            <a:avLst/>
          </a:prstGeom>
        </p:spPr>
        <p:txBody>
          <a:bodyPr wrap="none" fromWordArt="1">
            <a:prstTxWarp prst="textPlain">
              <a:avLst>
                <a:gd name="adj" fmla="val 50000"/>
              </a:avLst>
            </a:prstTxWarp>
          </a:bodyPr>
          <a:lstStyle/>
          <a:p>
            <a:pPr algn="ctr"/>
            <a:r>
              <a:rPr lang="zh-CN" altLang="en-US" sz="3600" b="1" kern="10">
                <a:ln w="9525" cap="rnd">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第三章 栈和队列</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p:cNvSpPr>
            <a:spLocks noGrp="1" noChangeArrowheads="1"/>
          </p:cNvSpPr>
          <p:nvPr>
            <p:ph idx="1"/>
          </p:nvPr>
        </p:nvSpPr>
        <p:spPr/>
        <p:txBody>
          <a:bodyPr/>
          <a:lstStyle/>
          <a:p>
            <a:pPr>
              <a:buFont typeface="Wingdings" pitchFamily="2" charset="2"/>
              <a:buNone/>
            </a:pPr>
            <a:r>
              <a:rPr lang="zh-CN" altLang="zh-CN" dirty="0"/>
              <a:t>3.1.2  </a:t>
            </a:r>
            <a:r>
              <a:rPr lang="zh-CN" altLang="en-US" dirty="0"/>
              <a:t>栈的顺序存储和实现</a:t>
            </a:r>
          </a:p>
        </p:txBody>
      </p:sp>
      <p:sp>
        <p:nvSpPr>
          <p:cNvPr id="389129" name="Text Box 9"/>
          <p:cNvSpPr txBox="1">
            <a:spLocks noChangeArrowheads="1"/>
          </p:cNvSpPr>
          <p:nvPr/>
        </p:nvSpPr>
        <p:spPr bwMode="auto">
          <a:xfrm>
            <a:off x="1301750" y="5059363"/>
            <a:ext cx="2543175" cy="519112"/>
          </a:xfrm>
          <a:prstGeom prst="rect">
            <a:avLst/>
          </a:prstGeom>
          <a:noFill/>
          <a:ln w="12700" cap="rnd">
            <a:noFill/>
            <a:miter lim="800000"/>
            <a:headEnd/>
            <a:tailEnd/>
          </a:ln>
          <a:effectLst/>
        </p:spPr>
        <p:txBody>
          <a:bodyPr>
            <a:spAutoFit/>
          </a:bodyPr>
          <a:lstStyle/>
          <a:p>
            <a:pPr eaLnBrk="0" hangingPunct="0"/>
            <a:r>
              <a:rPr lang="zh-CN" altLang="en-US" b="1">
                <a:solidFill>
                  <a:schemeClr val="tx2"/>
                </a:solidFill>
                <a:latin typeface="黑体" pitchFamily="2" charset="-122"/>
                <a:ea typeface="黑体" pitchFamily="2" charset="-122"/>
              </a:rPr>
              <a:t>顺序栈的图示</a:t>
            </a:r>
          </a:p>
        </p:txBody>
      </p:sp>
      <p:sp>
        <p:nvSpPr>
          <p:cNvPr id="389130" name="Text Box 10"/>
          <p:cNvSpPr txBox="1">
            <a:spLocks noChangeArrowheads="1"/>
          </p:cNvSpPr>
          <p:nvPr/>
        </p:nvSpPr>
        <p:spPr bwMode="auto">
          <a:xfrm>
            <a:off x="3287713" y="3546475"/>
            <a:ext cx="2025650" cy="1187450"/>
          </a:xfrm>
          <a:prstGeom prst="rect">
            <a:avLst/>
          </a:prstGeom>
          <a:noFill/>
          <a:ln w="12700" cap="rnd">
            <a:noFill/>
            <a:miter lim="800000"/>
            <a:headEnd/>
            <a:tailEnd/>
          </a:ln>
          <a:effectLst/>
        </p:spPr>
        <p:txBody>
          <a:bodyPr>
            <a:spAutoFit/>
          </a:bodyPr>
          <a:lstStyle/>
          <a:p>
            <a:pPr eaLnBrk="0" hangingPunct="0"/>
            <a:r>
              <a:rPr lang="en-US" altLang="zh-CN" sz="2400" b="1">
                <a:latin typeface="宋体" pitchFamily="2" charset="-122"/>
                <a:ea typeface="宋体" pitchFamily="2" charset="-122"/>
              </a:rPr>
              <a:t>S.stacksize</a:t>
            </a:r>
          </a:p>
          <a:p>
            <a:pPr eaLnBrk="0" hangingPunct="0"/>
            <a:r>
              <a:rPr lang="en-US" altLang="zh-CN" sz="2400" b="1">
                <a:latin typeface="宋体" pitchFamily="2" charset="-122"/>
                <a:ea typeface="宋体" pitchFamily="2" charset="-122"/>
              </a:rPr>
              <a:t>S.top</a:t>
            </a:r>
          </a:p>
          <a:p>
            <a:pPr eaLnBrk="0" hangingPunct="0"/>
            <a:r>
              <a:rPr lang="en-US" altLang="zh-CN" sz="2400" b="1">
                <a:latin typeface="宋体" pitchFamily="2" charset="-122"/>
                <a:ea typeface="宋体" pitchFamily="2" charset="-122"/>
              </a:rPr>
              <a:t>S.base</a:t>
            </a:r>
          </a:p>
        </p:txBody>
      </p:sp>
      <p:grpSp>
        <p:nvGrpSpPr>
          <p:cNvPr id="389131" name="Group 11"/>
          <p:cNvGrpSpPr>
            <a:grpSpLocks/>
          </p:cNvGrpSpPr>
          <p:nvPr/>
        </p:nvGrpSpPr>
        <p:grpSpPr bwMode="auto">
          <a:xfrm>
            <a:off x="2592388" y="3690938"/>
            <a:ext cx="704850" cy="1014412"/>
            <a:chOff x="1440" y="1884"/>
            <a:chExt cx="418" cy="619"/>
          </a:xfrm>
        </p:grpSpPr>
        <p:sp>
          <p:nvSpPr>
            <p:cNvPr id="389132" name="Rectangle 12"/>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89133" name="Line 13"/>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89134" name="Line 14"/>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389135" name="Text Box 15"/>
          <p:cNvSpPr txBox="1">
            <a:spLocks noChangeArrowheads="1"/>
          </p:cNvSpPr>
          <p:nvPr/>
        </p:nvSpPr>
        <p:spPr bwMode="auto">
          <a:xfrm>
            <a:off x="2592388" y="3627438"/>
            <a:ext cx="715962" cy="455612"/>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89136" name="Line 16"/>
          <p:cNvSpPr>
            <a:spLocks noChangeShapeType="1"/>
          </p:cNvSpPr>
          <p:nvPr/>
        </p:nvSpPr>
        <p:spPr bwMode="auto">
          <a:xfrm flipH="1">
            <a:off x="2287588" y="4541838"/>
            <a:ext cx="512762" cy="0"/>
          </a:xfrm>
          <a:prstGeom prst="line">
            <a:avLst/>
          </a:prstGeom>
          <a:noFill/>
          <a:ln w="28575" cap="rnd">
            <a:solidFill>
              <a:srgbClr val="FFFF00"/>
            </a:solidFill>
            <a:round/>
            <a:headEnd/>
            <a:tailEnd type="triangle" w="med" len="med"/>
          </a:ln>
          <a:effectLst/>
        </p:spPr>
        <p:txBody>
          <a:bodyPr/>
          <a:lstStyle/>
          <a:p>
            <a:endParaRPr lang="zh-CN" altLang="en-US"/>
          </a:p>
        </p:txBody>
      </p:sp>
      <p:grpSp>
        <p:nvGrpSpPr>
          <p:cNvPr id="389138" name="Group 18"/>
          <p:cNvGrpSpPr>
            <a:grpSpLocks/>
          </p:cNvGrpSpPr>
          <p:nvPr/>
        </p:nvGrpSpPr>
        <p:grpSpPr bwMode="auto">
          <a:xfrm>
            <a:off x="271463" y="1722438"/>
            <a:ext cx="2016125" cy="3106737"/>
            <a:chOff x="410" y="624"/>
            <a:chExt cx="1270" cy="1948"/>
          </a:xfrm>
        </p:grpSpPr>
        <p:sp>
          <p:nvSpPr>
            <p:cNvPr id="389139" name="Text Box 19"/>
            <p:cNvSpPr txBox="1">
              <a:spLocks noChangeArrowheads="1"/>
            </p:cNvSpPr>
            <p:nvPr/>
          </p:nvSpPr>
          <p:spPr bwMode="auto">
            <a:xfrm>
              <a:off x="410" y="672"/>
              <a:ext cx="852" cy="1851"/>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89140" name="Group 20"/>
            <p:cNvGrpSpPr>
              <a:grpSpLocks/>
            </p:cNvGrpSpPr>
            <p:nvPr/>
          </p:nvGrpSpPr>
          <p:grpSpPr bwMode="auto">
            <a:xfrm>
              <a:off x="960" y="624"/>
              <a:ext cx="720" cy="1948"/>
              <a:chOff x="960" y="624"/>
              <a:chExt cx="720" cy="1948"/>
            </a:xfrm>
          </p:grpSpPr>
          <p:grpSp>
            <p:nvGrpSpPr>
              <p:cNvPr id="389141" name="Group 21"/>
              <p:cNvGrpSpPr>
                <a:grpSpLocks/>
              </p:cNvGrpSpPr>
              <p:nvPr/>
            </p:nvGrpSpPr>
            <p:grpSpPr bwMode="auto">
              <a:xfrm>
                <a:off x="960" y="720"/>
                <a:ext cx="720" cy="1834"/>
                <a:chOff x="270" y="620"/>
                <a:chExt cx="878" cy="1930"/>
              </a:xfrm>
            </p:grpSpPr>
            <p:sp>
              <p:nvSpPr>
                <p:cNvPr id="389142" name="Rectangle 22"/>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89143" name="Line 23"/>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89144" name="Line 24"/>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89145" name="Line 25"/>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89146" name="Line 26"/>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89147" name="Line 27"/>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89148" name="Line 28"/>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89149" name="Line 29"/>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389150" name="Line 30"/>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389151" name="Line 31"/>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389152" name="Text Box 32"/>
              <p:cNvSpPr txBox="1">
                <a:spLocks noChangeArrowheads="1"/>
              </p:cNvSpPr>
              <p:nvPr/>
            </p:nvSpPr>
            <p:spPr bwMode="auto">
              <a:xfrm>
                <a:off x="960" y="624"/>
                <a:ext cx="672" cy="1948"/>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nvGrpSpPr>
          <p:cNvPr id="389154" name="Group 34"/>
          <p:cNvGrpSpPr>
            <a:grpSpLocks/>
          </p:cNvGrpSpPr>
          <p:nvPr/>
        </p:nvGrpSpPr>
        <p:grpSpPr bwMode="auto">
          <a:xfrm>
            <a:off x="4360863" y="1601788"/>
            <a:ext cx="5545137" cy="3890962"/>
            <a:chOff x="3024" y="1920"/>
            <a:chExt cx="3024" cy="2016"/>
          </a:xfrm>
        </p:grpSpPr>
        <p:sp>
          <p:nvSpPr>
            <p:cNvPr id="389155" name="AutoShape 35"/>
            <p:cNvSpPr>
              <a:spLocks noChangeArrowheads="1"/>
            </p:cNvSpPr>
            <p:nvPr/>
          </p:nvSpPr>
          <p:spPr bwMode="auto">
            <a:xfrm>
              <a:off x="3552" y="1920"/>
              <a:ext cx="2496" cy="1296"/>
            </a:xfrm>
            <a:prstGeom prst="cloudCallout">
              <a:avLst>
                <a:gd name="adj1" fmla="val -33014"/>
                <a:gd name="adj2" fmla="val 79319"/>
              </a:avLst>
            </a:prstGeom>
            <a:solidFill>
              <a:srgbClr val="FFFF00"/>
            </a:solidFill>
            <a:ln w="12700" cap="rnd">
              <a:noFill/>
              <a:round/>
              <a:headEnd/>
              <a:tailEnd/>
            </a:ln>
            <a:effectLst/>
          </p:spPr>
          <p:txBody>
            <a:bodyPr wrap="none" anchor="ctr"/>
            <a:lstStyle/>
            <a:p>
              <a:pPr eaLnBrk="0" hangingPunct="0"/>
              <a:r>
                <a:rPr lang="zh-CN" altLang="en-US" b="1">
                  <a:solidFill>
                    <a:schemeClr val="bg2"/>
                  </a:solidFill>
                  <a:latin typeface="黑体" pitchFamily="2" charset="-122"/>
                  <a:ea typeface="黑体" pitchFamily="2" charset="-122"/>
                </a:rPr>
                <a:t>当栈用顺序结构存</a:t>
              </a:r>
            </a:p>
            <a:p>
              <a:pPr eaLnBrk="0" hangingPunct="0"/>
              <a:r>
                <a:rPr lang="zh-CN" altLang="en-US" b="1">
                  <a:solidFill>
                    <a:schemeClr val="bg2"/>
                  </a:solidFill>
                  <a:latin typeface="黑体" pitchFamily="2" charset="-122"/>
                  <a:ea typeface="黑体" pitchFamily="2" charset="-122"/>
                </a:rPr>
                <a:t>储时，栈的基本操</a:t>
              </a:r>
            </a:p>
            <a:p>
              <a:pPr eaLnBrk="0" hangingPunct="0"/>
              <a:r>
                <a:rPr lang="zh-CN" altLang="en-US" b="1">
                  <a:solidFill>
                    <a:schemeClr val="bg2"/>
                  </a:solidFill>
                  <a:latin typeface="黑体" pitchFamily="2" charset="-122"/>
                  <a:ea typeface="黑体" pitchFamily="2" charset="-122"/>
                </a:rPr>
                <a:t>作如建空栈、进栈、</a:t>
              </a:r>
            </a:p>
            <a:p>
              <a:pPr eaLnBrk="0" hangingPunct="0"/>
              <a:r>
                <a:rPr lang="zh-CN" altLang="en-US" b="1">
                  <a:solidFill>
                    <a:schemeClr val="bg2"/>
                  </a:solidFill>
                  <a:latin typeface="黑体" pitchFamily="2" charset="-122"/>
                  <a:ea typeface="黑体" pitchFamily="2" charset="-122"/>
                </a:rPr>
                <a:t>出栈等如何实现？</a:t>
              </a:r>
            </a:p>
          </p:txBody>
        </p:sp>
        <p:sp>
          <p:nvSpPr>
            <p:cNvPr id="389156" name="WordArt 36"/>
            <p:cNvSpPr>
              <a:spLocks noChangeArrowheads="1" noChangeShapeType="1"/>
            </p:cNvSpPr>
            <p:nvPr/>
          </p:nvSpPr>
          <p:spPr bwMode="auto">
            <a:xfrm>
              <a:off x="3024" y="3600"/>
              <a:ext cx="768" cy="336"/>
            </a:xfrm>
            <a:prstGeom prst="rect">
              <a:avLst/>
            </a:prstGeom>
          </p:spPr>
          <p:txBody>
            <a:bodyPr wrap="none" fromWordArt="1">
              <a:prstTxWarp prst="textPlain">
                <a:avLst>
                  <a:gd name="adj" fmla="val 30690"/>
                </a:avLst>
              </a:prstTxWarp>
            </a:bodyPr>
            <a:lstStyle/>
            <a:p>
              <a:pPr algn="ctr"/>
              <a:r>
                <a:rPr lang="zh-CN" altLang="en-US" sz="3600" kern="10">
                  <a:ln w="12700">
                    <a:noFill/>
                    <a:round/>
                    <a:headEnd/>
                    <a:tailEnd/>
                  </a:ln>
                  <a:solidFill>
                    <a:srgbClr val="FFFF00">
                      <a:alpha val="50000"/>
                    </a:srgbClr>
                  </a:solidFill>
                  <a:effectLst>
                    <a:outerShdw dist="45791" dir="2021404" algn="ctr" rotWithShape="0">
                      <a:srgbClr val="9999FF"/>
                    </a:outerShdw>
                  </a:effectLst>
                  <a:latin typeface="宋体"/>
                  <a:ea typeface="宋体"/>
                </a:rPr>
                <a:t>？</a:t>
              </a:r>
            </a:p>
          </p:txBody>
        </p:sp>
      </p:grpSp>
      <p:sp>
        <p:nvSpPr>
          <p:cNvPr id="389137" name="Freeform 17"/>
          <p:cNvSpPr>
            <a:spLocks/>
          </p:cNvSpPr>
          <p:nvPr/>
        </p:nvSpPr>
        <p:spPr bwMode="auto">
          <a:xfrm>
            <a:off x="2255838" y="2865438"/>
            <a:ext cx="536575" cy="1417637"/>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FF00"/>
            </a:solidFill>
            <a:round/>
            <a:headEnd/>
            <a:tailEnd type="triangle" w="med" len="med"/>
          </a:ln>
          <a:effectLst/>
        </p:spPr>
        <p:txBody>
          <a:bodyPr/>
          <a:lstStyle/>
          <a:p>
            <a:endParaRPr lang="zh-CN" altLang="en-US"/>
          </a:p>
        </p:txBody>
      </p:sp>
      <p:sp>
        <p:nvSpPr>
          <p:cNvPr id="389157" name="Rectangle 37"/>
          <p:cNvSpPr>
            <a:spLocks noChangeArrowheads="1"/>
          </p:cNvSpPr>
          <p:nvPr/>
        </p:nvSpPr>
        <p:spPr bwMode="auto">
          <a:xfrm>
            <a:off x="471488" y="5786438"/>
            <a:ext cx="9144000" cy="625475"/>
          </a:xfrm>
          <a:prstGeom prst="rect">
            <a:avLst/>
          </a:prstGeom>
          <a:noFill/>
          <a:ln w="9525">
            <a:noFill/>
            <a:miter lim="800000"/>
            <a:headEnd/>
            <a:tailEnd/>
          </a:ln>
          <a:effectLst/>
        </p:spPr>
        <p:txBody>
          <a:bodyPr/>
          <a:lstStyle/>
          <a:p>
            <a:pPr algn="ctr">
              <a:buClr>
                <a:schemeClr val="tx1"/>
              </a:buClr>
              <a:buSzPct val="75000"/>
              <a:buFont typeface="Wingdings" pitchFamily="2" charset="2"/>
              <a:buNone/>
            </a:pPr>
            <a:r>
              <a:rPr lang="zh-CN" altLang="en-US" sz="3200" b="1" dirty="0">
                <a:solidFill>
                  <a:schemeClr val="tx1"/>
                </a:solidFill>
                <a:latin typeface="宋体" pitchFamily="2" charset="-122"/>
                <a:ea typeface="宋体" pitchFamily="2" charset="-122"/>
              </a:rPr>
              <a:t>约定：栈顶指针指向</a:t>
            </a:r>
            <a:r>
              <a:rPr lang="zh-CN" altLang="en-US" sz="3200" b="1" dirty="0">
                <a:solidFill>
                  <a:srgbClr val="00FFCC"/>
                </a:solidFill>
                <a:latin typeface="宋体" pitchFamily="2" charset="-122"/>
                <a:ea typeface="宋体" pitchFamily="2" charset="-122"/>
              </a:rPr>
              <a:t>栈顶元素的下一个位置</a:t>
            </a:r>
          </a:p>
        </p:txBody>
      </p:sp>
      <p:sp>
        <p:nvSpPr>
          <p:cNvPr id="3" name="标题 2">
            <a:extLst>
              <a:ext uri="{FF2B5EF4-FFF2-40B4-BE49-F238E27FC236}">
                <a16:creationId xmlns:a16="http://schemas.microsoft.com/office/drawing/2014/main" id="{527D6FAD-26D0-480C-8E07-787DAEB24816}"/>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89154"/>
                                        </p:tgtEl>
                                        <p:attrNameLst>
                                          <p:attrName>style.visibility</p:attrName>
                                        </p:attrNameLst>
                                      </p:cBhvr>
                                      <p:to>
                                        <p:strVal val="visible"/>
                                      </p:to>
                                    </p:set>
                                    <p:animEffect transition="in" filter="dissolve">
                                      <p:cBhvr>
                                        <p:cTn id="11" dur="500"/>
                                        <p:tgtEl>
                                          <p:spTgt spid="38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0" y="0"/>
            <a:ext cx="9906000" cy="685800"/>
          </a:xfrm>
        </p:spPr>
        <p:txBody>
          <a:bodyPr/>
          <a:lstStyle/>
          <a:p>
            <a:r>
              <a:rPr lang="zh-CN" altLang="en-US" i="1"/>
              <a:t>栈和队列</a:t>
            </a:r>
          </a:p>
        </p:txBody>
      </p:sp>
      <p:sp>
        <p:nvSpPr>
          <p:cNvPr id="424963" name="Rectangle 3"/>
          <p:cNvSpPr>
            <a:spLocks noGrp="1" noChangeArrowheads="1"/>
          </p:cNvSpPr>
          <p:nvPr>
            <p:ph idx="1"/>
          </p:nvPr>
        </p:nvSpPr>
        <p:spPr>
          <a:xfrm>
            <a:off x="301625" y="687388"/>
            <a:ext cx="9126538" cy="5838825"/>
          </a:xfrm>
        </p:spPr>
        <p:txBody>
          <a:bodyPr/>
          <a:lstStyle/>
          <a:p>
            <a:pPr>
              <a:lnSpc>
                <a:spcPct val="110000"/>
              </a:lnSpc>
              <a:buFont typeface="Wingdings" pitchFamily="2" charset="2"/>
              <a:buNone/>
            </a:pPr>
            <a:r>
              <a:rPr lang="zh-CN" altLang="en-US">
                <a:solidFill>
                  <a:srgbClr val="FFFF00"/>
                </a:solidFill>
                <a:latin typeface="宋体" pitchFamily="2" charset="-122"/>
              </a:rPr>
              <a:t>	    为了减少重复察看 </a:t>
            </a:r>
            <a:r>
              <a:rPr lang="en-US" altLang="zh-CN">
                <a:solidFill>
                  <a:srgbClr val="FFFF00"/>
                </a:solidFill>
                <a:latin typeface="宋体" pitchFamily="2" charset="-122"/>
              </a:rPr>
              <a:t>R </a:t>
            </a:r>
            <a:r>
              <a:rPr lang="zh-CN" altLang="en-US">
                <a:solidFill>
                  <a:srgbClr val="FFFF00"/>
                </a:solidFill>
                <a:latin typeface="宋体" pitchFamily="2" charset="-122"/>
              </a:rPr>
              <a:t>数组的时间，可另设一个数组</a:t>
            </a:r>
            <a:r>
              <a:rPr lang="en-US" altLang="zh-CN">
                <a:latin typeface="宋体" pitchFamily="2" charset="-122"/>
              </a:rPr>
              <a:t>clash[n]</a:t>
            </a:r>
            <a:r>
              <a:rPr lang="zh-CN" altLang="en-US">
                <a:solidFill>
                  <a:srgbClr val="FFFF00"/>
                </a:solidFill>
                <a:latin typeface="宋体" pitchFamily="2" charset="-122"/>
              </a:rPr>
              <a:t>，</a:t>
            </a:r>
            <a:r>
              <a:rPr lang="zh-CN" altLang="en-US">
                <a:latin typeface="宋体" pitchFamily="2" charset="-122"/>
              </a:rPr>
              <a:t>记录和当前已入组元素发生冲突的元素的信息</a:t>
            </a:r>
            <a:r>
              <a:rPr lang="zh-CN" altLang="en-US">
                <a:solidFill>
                  <a:srgbClr val="FFFF00"/>
                </a:solidFill>
                <a:latin typeface="宋体" pitchFamily="2" charset="-122"/>
              </a:rPr>
              <a:t>。 </a:t>
            </a:r>
          </a:p>
          <a:p>
            <a:pPr>
              <a:lnSpc>
                <a:spcPct val="110000"/>
              </a:lnSpc>
              <a:buFont typeface="Wingdings" pitchFamily="2" charset="2"/>
              <a:buNone/>
            </a:pPr>
            <a:r>
              <a:rPr lang="zh-CN" altLang="en-US">
                <a:solidFill>
                  <a:srgbClr val="FFFF00"/>
                </a:solidFill>
                <a:latin typeface="宋体" pitchFamily="2" charset="-122"/>
              </a:rPr>
              <a:t>	    每次新开辟一组时，令 </a:t>
            </a:r>
            <a:r>
              <a:rPr lang="en-US" altLang="zh-CN">
                <a:latin typeface="宋体" pitchFamily="2" charset="-122"/>
              </a:rPr>
              <a:t>clash</a:t>
            </a:r>
            <a:r>
              <a:rPr lang="en-US" altLang="zh-CN">
                <a:solidFill>
                  <a:srgbClr val="FFFF00"/>
                </a:solidFill>
                <a:latin typeface="宋体" pitchFamily="2" charset="-122"/>
              </a:rPr>
              <a:t> </a:t>
            </a:r>
            <a:r>
              <a:rPr lang="zh-CN" altLang="en-US">
                <a:solidFill>
                  <a:srgbClr val="FFFF00"/>
                </a:solidFill>
                <a:latin typeface="宋体" pitchFamily="2" charset="-122"/>
              </a:rPr>
              <a:t>数组各分量的值均为“</a:t>
            </a:r>
            <a:r>
              <a:rPr lang="en-US" altLang="zh-CN">
                <a:latin typeface="宋体" pitchFamily="2" charset="-122"/>
              </a:rPr>
              <a:t>0</a:t>
            </a:r>
            <a:r>
              <a:rPr lang="en-US" altLang="zh-CN">
                <a:solidFill>
                  <a:srgbClr val="FFFF00"/>
                </a:solidFill>
                <a:latin typeface="宋体" pitchFamily="2" charset="-122"/>
              </a:rPr>
              <a:t>”</a:t>
            </a:r>
            <a:r>
              <a:rPr lang="zh-CN" altLang="en-US">
                <a:solidFill>
                  <a:srgbClr val="FFFF00"/>
                </a:solidFill>
                <a:latin typeface="宋体" pitchFamily="2" charset="-122"/>
              </a:rPr>
              <a:t>，当序号为“</a:t>
            </a:r>
            <a:r>
              <a:rPr lang="en-US" altLang="zh-CN">
                <a:latin typeface="宋体" pitchFamily="2" charset="-122"/>
              </a:rPr>
              <a:t>i</a:t>
            </a:r>
            <a:r>
              <a:rPr lang="en-US" altLang="zh-CN">
                <a:solidFill>
                  <a:srgbClr val="FFFF00"/>
                </a:solidFill>
                <a:latin typeface="宋体" pitchFamily="2" charset="-122"/>
              </a:rPr>
              <a:t>”</a:t>
            </a:r>
            <a:r>
              <a:rPr lang="zh-CN" altLang="en-US">
                <a:solidFill>
                  <a:srgbClr val="FFFF00"/>
                </a:solidFill>
                <a:latin typeface="宋体" pitchFamily="2" charset="-122"/>
              </a:rPr>
              <a:t>的元素入组时，将和该元素发生冲突的信息记入</a:t>
            </a:r>
            <a:r>
              <a:rPr lang="en-US" altLang="zh-CN">
                <a:latin typeface="宋体" pitchFamily="2" charset="-122"/>
              </a:rPr>
              <a:t>clash </a:t>
            </a:r>
            <a:r>
              <a:rPr lang="zh-CN" altLang="en-US">
                <a:solidFill>
                  <a:srgbClr val="FFFF00"/>
                </a:solidFill>
                <a:latin typeface="宋体" pitchFamily="2" charset="-122"/>
              </a:rPr>
              <a:t>数组。</a:t>
            </a:r>
            <a:endParaRPr lang="en-US" altLang="zh-CN">
              <a:solidFill>
                <a:srgbClr val="FFFF00"/>
              </a:solidFill>
              <a:latin typeface="宋体" pitchFamily="2" charset="-122"/>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0" y="0"/>
            <a:ext cx="9906000" cy="685800"/>
          </a:xfrm>
        </p:spPr>
        <p:txBody>
          <a:bodyPr/>
          <a:lstStyle/>
          <a:p>
            <a:r>
              <a:rPr lang="zh-CN" altLang="en-US" i="1"/>
              <a:t>栈和队列</a:t>
            </a:r>
          </a:p>
        </p:txBody>
      </p:sp>
      <p:sp>
        <p:nvSpPr>
          <p:cNvPr id="425987" name="Rectangle 3"/>
          <p:cNvSpPr>
            <a:spLocks noGrp="1" noChangeArrowheads="1"/>
          </p:cNvSpPr>
          <p:nvPr>
            <p:ph idx="1"/>
          </p:nvPr>
        </p:nvSpPr>
        <p:spPr>
          <a:xfrm>
            <a:off x="301625" y="658813"/>
            <a:ext cx="9380538" cy="6142037"/>
          </a:xfrm>
        </p:spPr>
        <p:txBody>
          <a:bodyPr/>
          <a:lstStyle/>
          <a:p>
            <a:pPr>
              <a:buFont typeface="Wingdings" pitchFamily="2" charset="2"/>
              <a:buNone/>
            </a:pPr>
            <a:r>
              <a:rPr lang="en-US" altLang="zh-CN" sz="2800"/>
              <a:t>pre (</a:t>
            </a:r>
            <a:r>
              <a:rPr lang="zh-CN" altLang="en-US" sz="2800"/>
              <a:t>前一个出队列的元素序号</a:t>
            </a:r>
            <a:r>
              <a:rPr lang="en-US" altLang="zh-CN" sz="2800"/>
              <a:t>) = n;  </a:t>
            </a:r>
            <a:r>
              <a:rPr lang="zh-CN" altLang="en-US" sz="2800"/>
              <a:t>组号 </a:t>
            </a:r>
            <a:r>
              <a:rPr lang="en-US" altLang="zh-CN" sz="2800"/>
              <a:t>= 0;</a:t>
            </a:r>
          </a:p>
          <a:p>
            <a:pPr>
              <a:buFont typeface="Wingdings" pitchFamily="2" charset="2"/>
              <a:buNone/>
            </a:pPr>
            <a:r>
              <a:rPr lang="zh-CN" altLang="en-US" sz="2800"/>
              <a:t>全体元素入队列</a:t>
            </a:r>
            <a:r>
              <a:rPr lang="en-US" altLang="zh-CN" sz="2800"/>
              <a:t>;</a:t>
            </a:r>
          </a:p>
          <a:p>
            <a:pPr>
              <a:buFont typeface="Wingdings" pitchFamily="2" charset="2"/>
              <a:buNone/>
            </a:pPr>
            <a:r>
              <a:rPr lang="en-US" altLang="zh-CN" sz="2800">
                <a:solidFill>
                  <a:srgbClr val="FFFF00"/>
                </a:solidFill>
              </a:rPr>
              <a:t>while</a:t>
            </a:r>
            <a:r>
              <a:rPr lang="en-US" altLang="zh-CN" sz="2800"/>
              <a:t> ( </a:t>
            </a:r>
            <a:r>
              <a:rPr lang="zh-CN" altLang="en-US" sz="2800"/>
              <a:t>队列不空 </a:t>
            </a:r>
            <a:r>
              <a:rPr lang="en-US" altLang="zh-CN" sz="2800"/>
              <a:t>)</a:t>
            </a:r>
          </a:p>
          <a:p>
            <a:pPr>
              <a:buFont typeface="Wingdings" pitchFamily="2" charset="2"/>
              <a:buNone/>
            </a:pPr>
            <a:r>
              <a:rPr lang="en-US" altLang="zh-CN" sz="2800">
                <a:solidFill>
                  <a:srgbClr val="FFFF00"/>
                </a:solidFill>
              </a:rPr>
              <a:t>{ </a:t>
            </a:r>
            <a:r>
              <a:rPr lang="en-US" altLang="zh-CN" sz="2800"/>
              <a:t>  </a:t>
            </a:r>
            <a:r>
              <a:rPr lang="zh-CN" altLang="en-US" sz="2800"/>
              <a:t>队头元素 </a:t>
            </a:r>
            <a:r>
              <a:rPr lang="en-US" altLang="zh-CN" sz="2800"/>
              <a:t>i </a:t>
            </a:r>
            <a:r>
              <a:rPr lang="zh-CN" altLang="en-US" sz="2800"/>
              <a:t>出队列</a:t>
            </a:r>
            <a:r>
              <a:rPr lang="en-US" altLang="zh-CN" sz="2800"/>
              <a:t>;</a:t>
            </a:r>
          </a:p>
          <a:p>
            <a:pPr>
              <a:buFont typeface="Wingdings" pitchFamily="2" charset="2"/>
              <a:buNone/>
            </a:pPr>
            <a:r>
              <a:rPr lang="en-US" altLang="zh-CN" sz="2800"/>
              <a:t>     </a:t>
            </a:r>
            <a:r>
              <a:rPr lang="en-US" altLang="zh-CN" sz="2800">
                <a:solidFill>
                  <a:srgbClr val="00FFCC"/>
                </a:solidFill>
              </a:rPr>
              <a:t>if </a:t>
            </a:r>
            <a:r>
              <a:rPr lang="en-US" altLang="zh-CN" sz="2800"/>
              <a:t>( i &lt; pre )     // </a:t>
            </a:r>
            <a:r>
              <a:rPr lang="zh-CN" altLang="en-US" sz="2800"/>
              <a:t>开辟新的组</a:t>
            </a:r>
          </a:p>
          <a:p>
            <a:pPr>
              <a:buFont typeface="Wingdings" pitchFamily="2" charset="2"/>
              <a:buNone/>
            </a:pPr>
            <a:r>
              <a:rPr lang="zh-CN" altLang="en-US" sz="2800"/>
              <a:t>      </a:t>
            </a:r>
            <a:r>
              <a:rPr lang="en-US" altLang="zh-CN" sz="2800">
                <a:solidFill>
                  <a:srgbClr val="00FFCC"/>
                </a:solidFill>
              </a:rPr>
              <a:t>{</a:t>
            </a:r>
            <a:r>
              <a:rPr lang="en-US" altLang="zh-CN" sz="2800"/>
              <a:t>   </a:t>
            </a:r>
            <a:r>
              <a:rPr lang="zh-CN" altLang="en-US" sz="2800"/>
              <a:t>组号</a:t>
            </a:r>
            <a:r>
              <a:rPr lang="en-US" altLang="zh-CN" sz="2800"/>
              <a:t>++;  clash </a:t>
            </a:r>
            <a:r>
              <a:rPr lang="zh-CN" altLang="en-US" sz="2800"/>
              <a:t>数组初始化</a:t>
            </a:r>
            <a:r>
              <a:rPr lang="en-US" altLang="zh-CN" sz="2800"/>
              <a:t>;  </a:t>
            </a:r>
          </a:p>
          <a:p>
            <a:pPr>
              <a:buFont typeface="Wingdings" pitchFamily="2" charset="2"/>
              <a:buNone/>
            </a:pPr>
            <a:r>
              <a:rPr lang="en-US" altLang="zh-CN" sz="2800"/>
              <a:t>      </a:t>
            </a:r>
            <a:r>
              <a:rPr lang="en-US" altLang="zh-CN" sz="2800">
                <a:solidFill>
                  <a:srgbClr val="00FFCC"/>
                </a:solidFill>
              </a:rPr>
              <a:t>}</a:t>
            </a:r>
          </a:p>
          <a:p>
            <a:pPr>
              <a:buFont typeface="Wingdings" pitchFamily="2" charset="2"/>
              <a:buNone/>
            </a:pPr>
            <a:r>
              <a:rPr lang="en-US" altLang="zh-CN" sz="2800"/>
              <a:t>     </a:t>
            </a:r>
            <a:r>
              <a:rPr lang="en-US" altLang="zh-CN" sz="2800">
                <a:solidFill>
                  <a:srgbClr val="00FF00"/>
                </a:solidFill>
              </a:rPr>
              <a:t>if</a:t>
            </a:r>
            <a:r>
              <a:rPr lang="en-US" altLang="zh-CN" sz="2800"/>
              <a:t> ( i </a:t>
            </a:r>
            <a:r>
              <a:rPr lang="zh-CN" altLang="en-US" sz="2800"/>
              <a:t>能入组 </a:t>
            </a:r>
            <a:r>
              <a:rPr lang="en-US" altLang="zh-CN" sz="2800"/>
              <a:t>)  </a:t>
            </a:r>
          </a:p>
          <a:p>
            <a:pPr>
              <a:buFont typeface="Wingdings" pitchFamily="2" charset="2"/>
              <a:buNone/>
            </a:pPr>
            <a:r>
              <a:rPr lang="en-US" altLang="zh-CN" sz="2800"/>
              <a:t>     </a:t>
            </a:r>
            <a:r>
              <a:rPr lang="en-US" altLang="zh-CN" sz="2800">
                <a:solidFill>
                  <a:srgbClr val="00FF00"/>
                </a:solidFill>
              </a:rPr>
              <a:t>{</a:t>
            </a:r>
            <a:r>
              <a:rPr lang="en-US" altLang="zh-CN" sz="2800"/>
              <a:t>   i </a:t>
            </a:r>
            <a:r>
              <a:rPr lang="zh-CN" altLang="en-US" sz="2800"/>
              <a:t>入组，记下序号为 </a:t>
            </a:r>
            <a:r>
              <a:rPr lang="en-US" altLang="zh-CN" sz="2800"/>
              <a:t>i </a:t>
            </a:r>
            <a:r>
              <a:rPr lang="zh-CN" altLang="en-US" sz="2800"/>
              <a:t>的元素所属组号</a:t>
            </a:r>
            <a:r>
              <a:rPr lang="en-US" altLang="zh-CN" sz="2800"/>
              <a:t>;</a:t>
            </a:r>
          </a:p>
          <a:p>
            <a:pPr>
              <a:buFont typeface="Wingdings" pitchFamily="2" charset="2"/>
              <a:buNone/>
            </a:pPr>
            <a:r>
              <a:rPr lang="en-US" altLang="zh-CN" sz="2800"/>
              <a:t>         </a:t>
            </a:r>
            <a:r>
              <a:rPr lang="zh-CN" altLang="en-US" sz="2800"/>
              <a:t>修改 </a:t>
            </a:r>
            <a:r>
              <a:rPr lang="en-US" altLang="zh-CN" sz="2800"/>
              <a:t>clash </a:t>
            </a:r>
            <a:r>
              <a:rPr lang="zh-CN" altLang="en-US" sz="2800"/>
              <a:t>数组</a:t>
            </a:r>
            <a:r>
              <a:rPr lang="en-US" altLang="zh-CN" sz="2800"/>
              <a:t>;</a:t>
            </a:r>
          </a:p>
          <a:p>
            <a:pPr>
              <a:buFont typeface="Wingdings" pitchFamily="2" charset="2"/>
              <a:buNone/>
            </a:pPr>
            <a:r>
              <a:rPr lang="en-US" altLang="zh-CN" sz="2800"/>
              <a:t>     </a:t>
            </a:r>
            <a:r>
              <a:rPr lang="en-US" altLang="zh-CN" sz="2800">
                <a:solidFill>
                  <a:srgbClr val="00FF00"/>
                </a:solidFill>
              </a:rPr>
              <a:t>}</a:t>
            </a:r>
          </a:p>
          <a:p>
            <a:pPr>
              <a:buFont typeface="Wingdings" pitchFamily="2" charset="2"/>
              <a:buNone/>
            </a:pPr>
            <a:r>
              <a:rPr lang="en-US" altLang="zh-CN" sz="2800"/>
              <a:t>     </a:t>
            </a:r>
            <a:r>
              <a:rPr lang="en-US" altLang="zh-CN" sz="2800">
                <a:solidFill>
                  <a:srgbClr val="00FF00"/>
                </a:solidFill>
              </a:rPr>
              <a:t>else  </a:t>
            </a:r>
            <a:r>
              <a:rPr lang="en-US" altLang="zh-CN" sz="2800"/>
              <a:t> i </a:t>
            </a:r>
            <a:r>
              <a:rPr lang="zh-CN" altLang="en-US" sz="2800"/>
              <a:t>重新入队列</a:t>
            </a:r>
            <a:r>
              <a:rPr lang="en-US" altLang="zh-CN" sz="2800"/>
              <a:t>;</a:t>
            </a:r>
          </a:p>
          <a:p>
            <a:pPr>
              <a:buFont typeface="Wingdings" pitchFamily="2" charset="2"/>
              <a:buNone/>
            </a:pPr>
            <a:r>
              <a:rPr lang="en-US" altLang="zh-CN" sz="2800"/>
              <a:t>     pre = i;</a:t>
            </a:r>
          </a:p>
          <a:p>
            <a:pPr>
              <a:buFont typeface="Wingdings" pitchFamily="2" charset="2"/>
              <a:buNone/>
            </a:pPr>
            <a:r>
              <a:rPr lang="en-US" altLang="zh-CN" sz="2800">
                <a:solidFill>
                  <a:srgbClr val="FFFF00"/>
                </a:solidFill>
              </a:rPr>
              <a:t>}</a:t>
            </a:r>
            <a:endParaRPr lang="en-US" altLang="zh-CN" sz="2800">
              <a:solidFill>
                <a:srgbClr val="FFFF00"/>
              </a:solidFill>
              <a:latin typeface="宋体" pitchFamily="2" charset="-122"/>
            </a:endParaRPr>
          </a:p>
        </p:txBody>
      </p:sp>
      <p:sp>
        <p:nvSpPr>
          <p:cNvPr id="425988" name="AutoShape 4">
            <a:hlinkClick r:id="rId2" action="ppaction://hlinksldjump" highlightClick="1"/>
          </p:cNvPr>
          <p:cNvSpPr>
            <a:spLocks noChangeArrowheads="1"/>
          </p:cNvSpPr>
          <p:nvPr/>
        </p:nvSpPr>
        <p:spPr bwMode="auto">
          <a:xfrm>
            <a:off x="7924800" y="6488113"/>
            <a:ext cx="522288" cy="369887"/>
          </a:xfrm>
          <a:prstGeom prst="actionButtonBackPrevious">
            <a:avLst/>
          </a:prstGeom>
          <a:noFill/>
          <a:ln w="12700" cap="rnd">
            <a:solidFill>
              <a:schemeClr val="tx1"/>
            </a:solidFill>
            <a:miter lim="800000"/>
            <a:headEnd/>
            <a:tailEnd/>
          </a:ln>
          <a:effectLst/>
        </p:spPr>
        <p:txBody>
          <a:bodyPr wrap="none" anchor="ctr">
            <a:spAutoFit/>
          </a:bodyPr>
          <a:lstStyle/>
          <a:p>
            <a:endParaRPr lang="zh-CN" altLang="en-US"/>
          </a:p>
        </p:txBody>
      </p:sp>
      <p:sp>
        <p:nvSpPr>
          <p:cNvPr id="425989" name="Text Box 5"/>
          <p:cNvSpPr txBox="1">
            <a:spLocks noChangeArrowheads="1"/>
          </p:cNvSpPr>
          <p:nvPr/>
        </p:nvSpPr>
        <p:spPr bwMode="auto">
          <a:xfrm>
            <a:off x="5526088" y="5118100"/>
            <a:ext cx="3421062" cy="974725"/>
          </a:xfrm>
          <a:prstGeom prst="rect">
            <a:avLst/>
          </a:prstGeom>
          <a:noFill/>
          <a:ln w="28575" cap="rnd">
            <a:solidFill>
              <a:srgbClr val="FFFF00"/>
            </a:solidFill>
            <a:miter lim="800000"/>
            <a:headEnd/>
            <a:tailEnd/>
          </a:ln>
          <a:effectLst/>
        </p:spPr>
        <p:txBody>
          <a:bodyPr>
            <a:spAutoFit/>
          </a:bodyPr>
          <a:lstStyle/>
          <a:p>
            <a:pPr eaLnBrk="0" hangingPunct="0"/>
            <a:r>
              <a:rPr lang="zh-CN" altLang="en-US" b="1">
                <a:solidFill>
                  <a:srgbClr val="FFFF00"/>
                </a:solidFill>
                <a:latin typeface="宋体" pitchFamily="2" charset="-122"/>
                <a:ea typeface="宋体" pitchFamily="2" charset="-122"/>
              </a:rPr>
              <a:t>结果：</a:t>
            </a:r>
            <a:r>
              <a:rPr lang="en-US" altLang="zh-CN" b="1">
                <a:solidFill>
                  <a:srgbClr val="FFFF00"/>
                </a:solidFill>
                <a:latin typeface="宋体" pitchFamily="2" charset="-122"/>
                <a:ea typeface="宋体" pitchFamily="2" charset="-122"/>
              </a:rPr>
              <a:t>(0,2,3,7)</a:t>
            </a:r>
            <a:r>
              <a:rPr lang="zh-CN" altLang="en-US" b="1">
                <a:solidFill>
                  <a:srgbClr val="FFFF00"/>
                </a:solidFill>
                <a:latin typeface="宋体" pitchFamily="2" charset="-122"/>
                <a:ea typeface="宋体" pitchFamily="2" charset="-122"/>
              </a:rPr>
              <a:t>，</a:t>
            </a:r>
            <a:r>
              <a:rPr lang="en-US" altLang="zh-CN" b="1">
                <a:solidFill>
                  <a:srgbClr val="FFFF00"/>
                </a:solidFill>
                <a:latin typeface="宋体" pitchFamily="2" charset="-122"/>
                <a:ea typeface="宋体" pitchFamily="2" charset="-122"/>
              </a:rPr>
              <a:t>(1,6)</a:t>
            </a:r>
            <a:r>
              <a:rPr lang="zh-CN" altLang="en-US" b="1">
                <a:solidFill>
                  <a:srgbClr val="FFFF00"/>
                </a:solidFill>
                <a:latin typeface="宋体" pitchFamily="2" charset="-122"/>
                <a:ea typeface="宋体" pitchFamily="2" charset="-122"/>
              </a:rPr>
              <a:t>，</a:t>
            </a:r>
            <a:r>
              <a:rPr lang="en-US" altLang="zh-CN" b="1">
                <a:solidFill>
                  <a:srgbClr val="FFFF00"/>
                </a:solidFill>
                <a:latin typeface="宋体" pitchFamily="2" charset="-122"/>
                <a:ea typeface="宋体" pitchFamily="2" charset="-122"/>
              </a:rPr>
              <a:t>(4,5)</a:t>
            </a:r>
            <a:r>
              <a:rPr lang="zh-CN" altLang="en-US" b="1">
                <a:solidFill>
                  <a:srgbClr val="FFFF00"/>
                </a:solidFill>
                <a:latin typeface="宋体" pitchFamily="2" charset="-122"/>
                <a:ea typeface="宋体" pitchFamily="2" charset="-122"/>
              </a:rPr>
              <a:t>，</a:t>
            </a:r>
            <a:r>
              <a:rPr lang="en-US" altLang="zh-CN" b="1">
                <a:solidFill>
                  <a:srgbClr val="FFFF00"/>
                </a:solidFill>
                <a:latin typeface="宋体" pitchFamily="2" charset="-122"/>
                <a:ea typeface="宋体" pitchFamily="2" charset="-122"/>
              </a:rPr>
              <a:t>(8)</a:t>
            </a:r>
            <a:endParaRPr lang="zh-CN" altLang="en-US" b="1">
              <a:solidFill>
                <a:srgbClr val="FFFF00"/>
              </a:solidFill>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5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906000" cy="685800"/>
          </a:xfrm>
        </p:spPr>
        <p:txBody>
          <a:bodyPr/>
          <a:lstStyle/>
          <a:p>
            <a:r>
              <a:rPr lang="zh-CN" altLang="en-US" dirty="0"/>
              <a:t>本章学习要点</a:t>
            </a:r>
          </a:p>
        </p:txBody>
      </p:sp>
      <p:sp>
        <p:nvSpPr>
          <p:cNvPr id="3" name="内容占位符 2"/>
          <p:cNvSpPr>
            <a:spLocks noGrp="1"/>
          </p:cNvSpPr>
          <p:nvPr>
            <p:ph idx="1"/>
          </p:nvPr>
        </p:nvSpPr>
        <p:spPr/>
        <p:txBody>
          <a:bodyPr/>
          <a:lstStyle/>
          <a:p>
            <a:pPr marL="533400" indent="-533400" eaLnBrk="1" hangingPunct="1">
              <a:buFontTx/>
              <a:buAutoNum type="arabicPeriod"/>
            </a:pPr>
            <a:r>
              <a:rPr lang="zh-CN" altLang="en-US" dirty="0"/>
              <a:t>掌握栈和队列类型的特点，并能在相应的应用问题中正确选用它们。</a:t>
            </a:r>
          </a:p>
          <a:p>
            <a:pPr marL="533400" indent="-533400" eaLnBrk="1" hangingPunct="1">
              <a:buFontTx/>
              <a:buAutoNum type="arabicPeriod"/>
            </a:pPr>
            <a:r>
              <a:rPr lang="zh-CN" altLang="en-US" dirty="0">
                <a:solidFill>
                  <a:srgbClr val="00FFCC"/>
                </a:solidFill>
              </a:rPr>
              <a:t>熟练掌握栈类型的两种实现方法，特别应注意</a:t>
            </a:r>
            <a:r>
              <a:rPr lang="zh-CN" altLang="en-US" dirty="0">
                <a:solidFill>
                  <a:srgbClr val="FFFF00"/>
                </a:solidFill>
              </a:rPr>
              <a:t>栈满</a:t>
            </a:r>
            <a:r>
              <a:rPr lang="zh-CN" altLang="en-US" dirty="0">
                <a:solidFill>
                  <a:srgbClr val="00FFCC"/>
                </a:solidFill>
              </a:rPr>
              <a:t>和</a:t>
            </a:r>
            <a:r>
              <a:rPr lang="zh-CN" altLang="en-US" dirty="0">
                <a:solidFill>
                  <a:srgbClr val="FFFF00"/>
                </a:solidFill>
              </a:rPr>
              <a:t>栈空</a:t>
            </a:r>
            <a:r>
              <a:rPr lang="zh-CN" altLang="en-US" dirty="0">
                <a:solidFill>
                  <a:srgbClr val="00FFCC"/>
                </a:solidFill>
              </a:rPr>
              <a:t>的条件以及它们的描述方法</a:t>
            </a:r>
          </a:p>
          <a:p>
            <a:pPr marL="533400" indent="-533400" eaLnBrk="1" hangingPunct="1">
              <a:buFontTx/>
              <a:buAutoNum type="arabicPeriod"/>
            </a:pPr>
            <a:r>
              <a:rPr lang="zh-CN" altLang="en-US" dirty="0">
                <a:solidFill>
                  <a:srgbClr val="00FFCC"/>
                </a:solidFill>
              </a:rPr>
              <a:t>熟练掌握循环队列和链队列的基本操作实现算法，特别注意</a:t>
            </a:r>
            <a:r>
              <a:rPr lang="zh-CN" altLang="en-US" dirty="0">
                <a:solidFill>
                  <a:srgbClr val="FFFF00"/>
                </a:solidFill>
              </a:rPr>
              <a:t>队满</a:t>
            </a:r>
            <a:r>
              <a:rPr lang="zh-CN" altLang="en-US" dirty="0">
                <a:solidFill>
                  <a:srgbClr val="00FFCC"/>
                </a:solidFill>
              </a:rPr>
              <a:t>和</a:t>
            </a:r>
            <a:r>
              <a:rPr lang="zh-CN" altLang="en-US" dirty="0">
                <a:solidFill>
                  <a:srgbClr val="FFFF00"/>
                </a:solidFill>
              </a:rPr>
              <a:t>队空</a:t>
            </a:r>
            <a:r>
              <a:rPr lang="zh-CN" altLang="en-US" dirty="0">
                <a:solidFill>
                  <a:srgbClr val="00FFCC"/>
                </a:solidFill>
              </a:rPr>
              <a:t>的描述方法</a:t>
            </a:r>
          </a:p>
          <a:p>
            <a:pPr marL="533400" indent="-533400" eaLnBrk="1" hangingPunct="1">
              <a:buFontTx/>
              <a:buAutoNum type="arabicPeriod"/>
            </a:pPr>
            <a:r>
              <a:rPr lang="zh-CN" altLang="en-US" dirty="0"/>
              <a:t>理解递归算法执行过程中栈的状态变化过程</a:t>
            </a:r>
          </a:p>
          <a:p>
            <a:endParaRPr lang="zh-CN" altLang="en-US" dirty="0"/>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0" y="0"/>
            <a:ext cx="9906000" cy="685800"/>
          </a:xfrm>
        </p:spPr>
        <p:txBody>
          <a:bodyPr/>
          <a:lstStyle/>
          <a:p>
            <a:r>
              <a:rPr lang="zh-CN" altLang="en-US" i="1"/>
              <a:t>栈和队列练习</a:t>
            </a:r>
          </a:p>
        </p:txBody>
      </p:sp>
      <p:sp>
        <p:nvSpPr>
          <p:cNvPr id="401411" name="Rectangle 3"/>
          <p:cNvSpPr>
            <a:spLocks noGrp="1" noChangeArrowheads="1"/>
          </p:cNvSpPr>
          <p:nvPr>
            <p:ph idx="1"/>
          </p:nvPr>
        </p:nvSpPr>
        <p:spPr>
          <a:xfrm>
            <a:off x="358775" y="806450"/>
            <a:ext cx="9275763" cy="5537200"/>
          </a:xfrm>
        </p:spPr>
        <p:txBody>
          <a:bodyPr/>
          <a:lstStyle/>
          <a:p>
            <a:pPr marL="685800" indent="-685800">
              <a:lnSpc>
                <a:spcPct val="110000"/>
              </a:lnSpc>
              <a:buFont typeface="Wingdings" panose="05000000000000000000" pitchFamily="2" charset="2"/>
              <a:buNone/>
            </a:pPr>
            <a:r>
              <a:rPr lang="en-US" altLang="zh-CN" sz="3200"/>
              <a:t>1</a:t>
            </a:r>
            <a:r>
              <a:rPr lang="zh-CN" altLang="en-US" sz="3200"/>
              <a:t>、已知一堆栈的进栈序列为：</a:t>
            </a:r>
            <a:r>
              <a:rPr lang="en-US" altLang="zh-CN" sz="3200"/>
              <a:t>1234</a:t>
            </a:r>
            <a:r>
              <a:rPr lang="zh-CN" altLang="en-US" sz="3200"/>
              <a:t>，则下列哪个序列为不可能的出栈序列：</a:t>
            </a:r>
          </a:p>
          <a:p>
            <a:pPr marL="685800" indent="-685800">
              <a:lnSpc>
                <a:spcPct val="110000"/>
              </a:lnSpc>
              <a:buFont typeface="Wingdings" panose="05000000000000000000" pitchFamily="2" charset="2"/>
              <a:buNone/>
            </a:pPr>
            <a:r>
              <a:rPr lang="en-US" altLang="zh-CN" sz="3200"/>
              <a:t>	A</a:t>
            </a:r>
            <a:r>
              <a:rPr lang="zh-CN" altLang="en-US" sz="3200"/>
              <a:t>）</a:t>
            </a:r>
            <a:r>
              <a:rPr lang="en-US" altLang="zh-CN" sz="3200"/>
              <a:t>1234     B</a:t>
            </a:r>
            <a:r>
              <a:rPr lang="zh-CN" altLang="en-US" sz="3200"/>
              <a:t>）</a:t>
            </a:r>
            <a:r>
              <a:rPr lang="en-US" altLang="zh-CN" sz="3200"/>
              <a:t>4321     C</a:t>
            </a:r>
            <a:r>
              <a:rPr lang="zh-CN" altLang="en-US" sz="3200"/>
              <a:t>）</a:t>
            </a:r>
            <a:r>
              <a:rPr lang="en-US" altLang="zh-CN" sz="3200"/>
              <a:t>2143      D</a:t>
            </a:r>
            <a:r>
              <a:rPr lang="zh-CN" altLang="en-US" sz="3200"/>
              <a:t>）</a:t>
            </a:r>
            <a:r>
              <a:rPr lang="en-US" altLang="zh-CN" sz="3200"/>
              <a:t>4123</a:t>
            </a:r>
          </a:p>
          <a:p>
            <a:pPr marL="685800" indent="-685800">
              <a:lnSpc>
                <a:spcPct val="110000"/>
              </a:lnSpc>
              <a:buFont typeface="Wingdings" panose="05000000000000000000" pitchFamily="2" charset="2"/>
              <a:buNone/>
            </a:pPr>
            <a:r>
              <a:rPr lang="zh-CN" altLang="en-US" sz="3200">
                <a:solidFill>
                  <a:srgbClr val="00FFFF"/>
                </a:solidFill>
              </a:rPr>
              <a:t>答案：</a:t>
            </a:r>
            <a:r>
              <a:rPr lang="en-US" altLang="zh-CN" sz="3200">
                <a:solidFill>
                  <a:srgbClr val="00FFFF"/>
                </a:solidFill>
              </a:rPr>
              <a:t>D</a:t>
            </a:r>
          </a:p>
          <a:p>
            <a:pPr marL="685800" indent="-685800">
              <a:lnSpc>
                <a:spcPct val="110000"/>
              </a:lnSpc>
              <a:buFont typeface="Wingdings" panose="05000000000000000000" pitchFamily="2" charset="2"/>
              <a:buNone/>
            </a:pPr>
            <a:r>
              <a:rPr lang="en-US" altLang="zh-CN" sz="3200"/>
              <a:t>2</a:t>
            </a:r>
            <a:r>
              <a:rPr lang="zh-CN" altLang="en-US" sz="3200"/>
              <a:t>、若用一个大小为 </a:t>
            </a:r>
            <a:r>
              <a:rPr lang="en-US" altLang="zh-CN" sz="3200"/>
              <a:t>6 </a:t>
            </a:r>
            <a:r>
              <a:rPr lang="zh-CN" altLang="en-US" sz="3200"/>
              <a:t>的数组来实现循环队列，且当前 </a:t>
            </a:r>
            <a:r>
              <a:rPr lang="en-US" altLang="zh-CN" sz="3200"/>
              <a:t>rear </a:t>
            </a:r>
            <a:r>
              <a:rPr lang="zh-CN" altLang="en-US" sz="3200"/>
              <a:t>和 </a:t>
            </a:r>
            <a:r>
              <a:rPr lang="en-US" altLang="zh-CN" sz="3200"/>
              <a:t>front </a:t>
            </a:r>
            <a:r>
              <a:rPr lang="zh-CN" altLang="en-US" sz="3200"/>
              <a:t>的值分别为 </a:t>
            </a:r>
            <a:r>
              <a:rPr lang="en-US" altLang="zh-CN" sz="3200"/>
              <a:t>0 </a:t>
            </a:r>
            <a:r>
              <a:rPr lang="zh-CN" altLang="en-US" sz="3200"/>
              <a:t>和 </a:t>
            </a:r>
            <a:r>
              <a:rPr lang="en-US" altLang="zh-CN" sz="3200"/>
              <a:t>3</a:t>
            </a:r>
            <a:r>
              <a:rPr lang="zh-CN" altLang="en-US" sz="3200"/>
              <a:t>。当从队列中删除一个元素，再加入两个元素后，</a:t>
            </a:r>
            <a:r>
              <a:rPr lang="en-US" altLang="zh-CN" sz="3200"/>
              <a:t>rear</a:t>
            </a:r>
            <a:r>
              <a:rPr lang="zh-CN" altLang="en-US" sz="3200"/>
              <a:t>和 </a:t>
            </a:r>
            <a:r>
              <a:rPr lang="en-US" altLang="zh-CN" sz="3200"/>
              <a:t>front </a:t>
            </a:r>
            <a:r>
              <a:rPr lang="zh-CN" altLang="en-US" sz="3200"/>
              <a:t>的值分别为多少？</a:t>
            </a:r>
          </a:p>
          <a:p>
            <a:pPr marL="685800" indent="-685800">
              <a:lnSpc>
                <a:spcPct val="110000"/>
              </a:lnSpc>
              <a:buFont typeface="Wingdings" panose="05000000000000000000" pitchFamily="2" charset="2"/>
              <a:buNone/>
            </a:pPr>
            <a:r>
              <a:rPr lang="en-US" altLang="zh-CN" sz="3200"/>
              <a:t>	A</a:t>
            </a:r>
            <a:r>
              <a:rPr lang="zh-CN" altLang="en-US" sz="3200"/>
              <a:t>）</a:t>
            </a:r>
            <a:r>
              <a:rPr lang="en-US" altLang="zh-CN" sz="3200"/>
              <a:t>1</a:t>
            </a:r>
            <a:r>
              <a:rPr lang="zh-CN" altLang="en-US" sz="3200"/>
              <a:t>和</a:t>
            </a:r>
            <a:r>
              <a:rPr lang="en-US" altLang="zh-CN" sz="3200"/>
              <a:t>5      B</a:t>
            </a:r>
            <a:r>
              <a:rPr lang="zh-CN" altLang="en-US" sz="3200"/>
              <a:t>）</a:t>
            </a:r>
            <a:r>
              <a:rPr lang="en-US" altLang="zh-CN" sz="3200"/>
              <a:t>2</a:t>
            </a:r>
            <a:r>
              <a:rPr lang="zh-CN" altLang="en-US" sz="3200"/>
              <a:t>和</a:t>
            </a:r>
            <a:r>
              <a:rPr lang="en-US" altLang="zh-CN" sz="3200"/>
              <a:t>4      C</a:t>
            </a:r>
            <a:r>
              <a:rPr lang="zh-CN" altLang="en-US" sz="3200"/>
              <a:t>）</a:t>
            </a:r>
            <a:r>
              <a:rPr lang="en-US" altLang="zh-CN" sz="3200"/>
              <a:t>4</a:t>
            </a:r>
            <a:r>
              <a:rPr lang="zh-CN" altLang="en-US" sz="3200"/>
              <a:t>和</a:t>
            </a:r>
            <a:r>
              <a:rPr lang="en-US" altLang="zh-CN" sz="3200"/>
              <a:t>2       D</a:t>
            </a:r>
            <a:r>
              <a:rPr lang="zh-CN" altLang="en-US" sz="3200"/>
              <a:t>）</a:t>
            </a:r>
            <a:r>
              <a:rPr lang="en-US" altLang="zh-CN" sz="3200"/>
              <a:t>5</a:t>
            </a:r>
            <a:r>
              <a:rPr lang="zh-CN" altLang="en-US" sz="3200"/>
              <a:t>和</a:t>
            </a:r>
            <a:r>
              <a:rPr lang="en-US" altLang="zh-CN" sz="3200"/>
              <a:t>1</a:t>
            </a:r>
          </a:p>
          <a:p>
            <a:pPr marL="685800" indent="-685800">
              <a:lnSpc>
                <a:spcPct val="110000"/>
              </a:lnSpc>
              <a:buFont typeface="Wingdings" panose="05000000000000000000" pitchFamily="2" charset="2"/>
              <a:buNone/>
            </a:pPr>
            <a:r>
              <a:rPr lang="zh-CN" altLang="en-US" sz="3200">
                <a:solidFill>
                  <a:srgbClr val="00FFFF"/>
                </a:solidFill>
              </a:rPr>
              <a:t>答案：</a:t>
            </a:r>
            <a:r>
              <a:rPr lang="en-US" altLang="zh-CN" sz="3200">
                <a:solidFill>
                  <a:srgbClr val="00FFFF"/>
                </a:solidFill>
              </a:rPr>
              <a:t>B</a:t>
            </a:r>
          </a:p>
        </p:txBody>
      </p:sp>
    </p:spTree>
    <p:extLst>
      <p:ext uri="{BB962C8B-B14F-4D97-AF65-F5344CB8AC3E}">
        <p14:creationId xmlns:p14="http://schemas.microsoft.com/office/powerpoint/2010/main" val="13912970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1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1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1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1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0" y="0"/>
            <a:ext cx="9906000" cy="685800"/>
          </a:xfrm>
        </p:spPr>
        <p:txBody>
          <a:bodyPr/>
          <a:lstStyle/>
          <a:p>
            <a:r>
              <a:rPr lang="zh-CN" altLang="en-US" i="1"/>
              <a:t>栈和队列</a:t>
            </a:r>
          </a:p>
        </p:txBody>
      </p:sp>
      <p:sp>
        <p:nvSpPr>
          <p:cNvPr id="403459" name="Rectangle 3"/>
          <p:cNvSpPr>
            <a:spLocks noGrp="1" noChangeArrowheads="1"/>
          </p:cNvSpPr>
          <p:nvPr>
            <p:ph idx="1"/>
          </p:nvPr>
        </p:nvSpPr>
        <p:spPr>
          <a:xfrm>
            <a:off x="419100" y="908050"/>
            <a:ext cx="9069388" cy="5716588"/>
          </a:xfrm>
        </p:spPr>
        <p:txBody>
          <a:bodyPr/>
          <a:lstStyle/>
          <a:p>
            <a:pPr marL="685800" indent="-685800">
              <a:lnSpc>
                <a:spcPct val="110000"/>
              </a:lnSpc>
              <a:buFont typeface="Wingdings" panose="05000000000000000000" pitchFamily="2" charset="2"/>
              <a:buNone/>
            </a:pPr>
            <a:r>
              <a:rPr lang="en-US" altLang="zh-CN" sz="3200"/>
              <a:t>3</a:t>
            </a:r>
            <a:r>
              <a:rPr lang="zh-CN" altLang="en-US" sz="3200"/>
              <a:t>、写出循环队列队空、队满的判断方法及条件（一种）。</a:t>
            </a:r>
          </a:p>
          <a:p>
            <a:pPr marL="685800" indent="-685800">
              <a:lnSpc>
                <a:spcPct val="110000"/>
              </a:lnSpc>
              <a:buClrTx/>
              <a:buFontTx/>
              <a:buNone/>
            </a:pPr>
            <a:r>
              <a:rPr lang="zh-CN" altLang="en-US" sz="3200">
                <a:solidFill>
                  <a:srgbClr val="00FFFF"/>
                </a:solidFill>
              </a:rPr>
              <a:t>答案：</a:t>
            </a:r>
          </a:p>
          <a:p>
            <a:pPr marL="685800" indent="-685800">
              <a:lnSpc>
                <a:spcPct val="110000"/>
              </a:lnSpc>
              <a:buClrTx/>
              <a:buFontTx/>
              <a:buNone/>
            </a:pPr>
            <a:r>
              <a:rPr lang="zh-CN" altLang="en-US" sz="3200"/>
              <a:t>方法：少用一个存储单元</a:t>
            </a:r>
          </a:p>
          <a:p>
            <a:pPr marL="685800" indent="-685800">
              <a:lnSpc>
                <a:spcPct val="110000"/>
              </a:lnSpc>
              <a:buClrTx/>
              <a:buFontTx/>
              <a:buNone/>
            </a:pPr>
            <a:r>
              <a:rPr lang="zh-CN" altLang="en-US" sz="3200"/>
              <a:t>判满条件</a:t>
            </a:r>
          </a:p>
          <a:p>
            <a:pPr marL="685800" indent="-685800">
              <a:lnSpc>
                <a:spcPct val="110000"/>
              </a:lnSpc>
              <a:buClrTx/>
              <a:buFontTx/>
              <a:buNone/>
            </a:pPr>
            <a:r>
              <a:rPr lang="zh-CN" altLang="en-US" sz="3200"/>
              <a:t>      </a:t>
            </a:r>
            <a:r>
              <a:rPr lang="en-US" altLang="zh-CN" sz="3200"/>
              <a:t>(Q.rear+1)%Q. queuesize == Q.front</a:t>
            </a:r>
          </a:p>
          <a:p>
            <a:pPr marL="685800" indent="-685800">
              <a:lnSpc>
                <a:spcPct val="110000"/>
              </a:lnSpc>
              <a:buClrTx/>
              <a:buFontTx/>
              <a:buNone/>
            </a:pPr>
            <a:r>
              <a:rPr lang="zh-CN" altLang="en-US" sz="3200"/>
              <a:t>判空条件</a:t>
            </a:r>
          </a:p>
          <a:p>
            <a:pPr marL="685800" indent="-685800">
              <a:lnSpc>
                <a:spcPct val="110000"/>
              </a:lnSpc>
              <a:buClrTx/>
              <a:buFontTx/>
              <a:buNone/>
            </a:pPr>
            <a:r>
              <a:rPr lang="zh-CN" altLang="en-US" sz="3200"/>
              <a:t>      </a:t>
            </a:r>
            <a:r>
              <a:rPr lang="en-US" altLang="zh-CN" sz="3200"/>
              <a:t>Q.rear == Q.front</a:t>
            </a:r>
          </a:p>
        </p:txBody>
      </p:sp>
    </p:spTree>
    <p:extLst>
      <p:ext uri="{BB962C8B-B14F-4D97-AF65-F5344CB8AC3E}">
        <p14:creationId xmlns:p14="http://schemas.microsoft.com/office/powerpoint/2010/main" val="10178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3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3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34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34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3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0"/>
            <a:ext cx="9906000" cy="685800"/>
          </a:xfrm>
        </p:spPr>
        <p:txBody>
          <a:bodyPr/>
          <a:lstStyle/>
          <a:p>
            <a:r>
              <a:rPr lang="zh-CN" altLang="en-US" i="1"/>
              <a:t>栈和队列</a:t>
            </a:r>
          </a:p>
        </p:txBody>
      </p:sp>
      <p:sp>
        <p:nvSpPr>
          <p:cNvPr id="123907" name="Rectangle 3"/>
          <p:cNvSpPr>
            <a:spLocks noGrp="1" noChangeArrowheads="1"/>
          </p:cNvSpPr>
          <p:nvPr>
            <p:ph idx="1"/>
          </p:nvPr>
        </p:nvSpPr>
        <p:spPr>
          <a:xfrm>
            <a:off x="307975" y="808038"/>
            <a:ext cx="9409113" cy="1800225"/>
          </a:xfrm>
        </p:spPr>
        <p:txBody>
          <a:bodyPr/>
          <a:lstStyle/>
          <a:p>
            <a:pPr marL="685800" indent="-685800">
              <a:buFont typeface="Wingdings" panose="05000000000000000000" pitchFamily="2" charset="2"/>
              <a:buNone/>
            </a:pPr>
            <a:r>
              <a:rPr lang="en-US" altLang="zh-CN" sz="3200"/>
              <a:t>4</a:t>
            </a:r>
            <a:r>
              <a:rPr lang="zh-CN" altLang="en-US" sz="3200"/>
              <a:t>、	若将一个双端队列顺序表示在一维数组 </a:t>
            </a:r>
            <a:r>
              <a:rPr lang="en-US" altLang="zh-CN" sz="3200" i="1"/>
              <a:t>V</a:t>
            </a:r>
            <a:r>
              <a:rPr lang="en-US" altLang="zh-CN" sz="3200"/>
              <a:t>[</a:t>
            </a:r>
            <a:r>
              <a:rPr lang="en-US" altLang="zh-CN" sz="3200" i="1"/>
              <a:t>m</a:t>
            </a:r>
            <a:r>
              <a:rPr lang="en-US" altLang="zh-CN" sz="3200"/>
              <a:t>] </a:t>
            </a:r>
            <a:r>
              <a:rPr lang="zh-CN" altLang="en-US" sz="3200"/>
              <a:t>中，两个端点设为 </a:t>
            </a:r>
            <a:r>
              <a:rPr lang="en-US" altLang="zh-CN" sz="3200"/>
              <a:t>end1 </a:t>
            </a:r>
            <a:r>
              <a:rPr lang="zh-CN" altLang="en-US" sz="3200"/>
              <a:t>和 </a:t>
            </a:r>
            <a:r>
              <a:rPr lang="en-US" altLang="zh-CN" sz="3200"/>
              <a:t>end2</a:t>
            </a:r>
            <a:r>
              <a:rPr lang="zh-CN" altLang="en-US" sz="3200"/>
              <a:t>，并组织成一个循环队列。试写出双端队列所用指针 </a:t>
            </a:r>
            <a:r>
              <a:rPr lang="en-US" altLang="zh-CN" sz="3200"/>
              <a:t>end1 </a:t>
            </a:r>
            <a:r>
              <a:rPr lang="zh-CN" altLang="en-US" sz="3200"/>
              <a:t>和 </a:t>
            </a:r>
            <a:r>
              <a:rPr lang="en-US" altLang="zh-CN" sz="3200"/>
              <a:t>end2 </a:t>
            </a:r>
            <a:r>
              <a:rPr lang="zh-CN" altLang="en-US" sz="3200"/>
              <a:t>的初始化条件及队空与队满条件。</a:t>
            </a:r>
            <a:endParaRPr lang="en-US" altLang="zh-CN" sz="3200"/>
          </a:p>
        </p:txBody>
      </p:sp>
      <p:sp>
        <p:nvSpPr>
          <p:cNvPr id="404484" name="Rectangle 4"/>
          <p:cNvSpPr>
            <a:spLocks noChangeArrowheads="1"/>
          </p:cNvSpPr>
          <p:nvPr/>
        </p:nvSpPr>
        <p:spPr bwMode="auto">
          <a:xfrm>
            <a:off x="339725" y="3540125"/>
            <a:ext cx="9437688"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85800" indent="-6858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3200" b="0">
                <a:solidFill>
                  <a:srgbClr val="00FFFF"/>
                </a:solidFill>
                <a:ea typeface="隶书" panose="02010509060101010101" pitchFamily="49" charset="-122"/>
              </a:rPr>
              <a:t>答案：</a:t>
            </a:r>
          </a:p>
          <a:p>
            <a:pPr eaLnBrk="1" hangingPunct="1">
              <a:buFont typeface="Wingdings" panose="05000000000000000000" pitchFamily="2" charset="2"/>
              <a:buNone/>
            </a:pPr>
            <a:r>
              <a:rPr lang="en-US" altLang="zh-CN" sz="3200" b="0">
                <a:ea typeface="隶书" panose="02010509060101010101" pitchFamily="49" charset="-122"/>
              </a:rPr>
              <a:t>	</a:t>
            </a:r>
            <a:r>
              <a:rPr lang="zh-CN" altLang="en-US" sz="3200" b="0">
                <a:ea typeface="隶书" panose="02010509060101010101" pitchFamily="49" charset="-122"/>
              </a:rPr>
              <a:t>双端队列实际上就是一个双端的栈。</a:t>
            </a:r>
          </a:p>
          <a:p>
            <a:pPr eaLnBrk="1" hangingPunct="1">
              <a:buFont typeface="Wingdings" panose="05000000000000000000" pitchFamily="2" charset="2"/>
              <a:buNone/>
            </a:pPr>
            <a:r>
              <a:rPr lang="en-US" altLang="zh-CN" sz="3200" b="0">
                <a:ea typeface="隶书" panose="02010509060101010101" pitchFamily="49" charset="-122"/>
              </a:rPr>
              <a:t>	</a:t>
            </a:r>
            <a:r>
              <a:rPr lang="zh-CN" altLang="en-US" sz="3200" b="0">
                <a:ea typeface="隶书" panose="02010509060101010101" pitchFamily="49" charset="-122"/>
              </a:rPr>
              <a:t>假设：</a:t>
            </a:r>
            <a:r>
              <a:rPr lang="en-US" altLang="zh-CN" sz="3200" b="0" i="1">
                <a:ea typeface="隶书" panose="02010509060101010101" pitchFamily="49" charset="-122"/>
              </a:rPr>
              <a:t>end</a:t>
            </a:r>
            <a:r>
              <a:rPr lang="en-US" altLang="zh-CN" sz="3200" b="0">
                <a:ea typeface="隶书" panose="02010509060101010101" pitchFamily="49" charset="-122"/>
              </a:rPr>
              <a:t>1</a:t>
            </a:r>
            <a:r>
              <a:rPr lang="zh-CN" altLang="en-US" sz="3200" b="0">
                <a:ea typeface="隶书" panose="02010509060101010101" pitchFamily="49" charset="-122"/>
              </a:rPr>
              <a:t>端顺时针进栈，</a:t>
            </a:r>
            <a:r>
              <a:rPr lang="en-US" altLang="zh-CN" sz="3200" b="0" i="1">
                <a:ea typeface="隶书" panose="02010509060101010101" pitchFamily="49" charset="-122"/>
              </a:rPr>
              <a:t>end</a:t>
            </a:r>
            <a:r>
              <a:rPr lang="en-US" altLang="zh-CN" sz="3200" b="0">
                <a:ea typeface="隶书" panose="02010509060101010101" pitchFamily="49" charset="-122"/>
              </a:rPr>
              <a:t>2</a:t>
            </a:r>
            <a:r>
              <a:rPr lang="zh-CN" altLang="en-US" sz="3200" b="0">
                <a:ea typeface="隶书" panose="02010509060101010101" pitchFamily="49" charset="-122"/>
              </a:rPr>
              <a:t>端逆时针进栈</a:t>
            </a:r>
          </a:p>
          <a:p>
            <a:pPr eaLnBrk="1" hangingPunct="1">
              <a:buFont typeface="Wingdings" panose="05000000000000000000" pitchFamily="2" charset="2"/>
              <a:buNone/>
            </a:pPr>
            <a:r>
              <a:rPr lang="zh-CN" altLang="en-US" sz="3200" b="0">
                <a:ea typeface="隶书" panose="02010509060101010101" pitchFamily="49" charset="-122"/>
              </a:rPr>
              <a:t>	初始化条件：</a:t>
            </a:r>
            <a:r>
              <a:rPr lang="en-US" altLang="zh-CN" sz="3200" b="0" i="1">
                <a:ea typeface="隶书" panose="02010509060101010101" pitchFamily="49" charset="-122"/>
              </a:rPr>
              <a:t>end</a:t>
            </a:r>
            <a:r>
              <a:rPr lang="en-US" altLang="zh-CN" sz="3200" b="0">
                <a:ea typeface="隶书" panose="02010509060101010101" pitchFamily="49" charset="-122"/>
              </a:rPr>
              <a:t>1 = </a:t>
            </a:r>
            <a:r>
              <a:rPr lang="en-US" altLang="zh-CN" sz="3200" b="0" i="1">
                <a:ea typeface="隶书" panose="02010509060101010101" pitchFamily="49" charset="-122"/>
              </a:rPr>
              <a:t>end</a:t>
            </a:r>
            <a:r>
              <a:rPr lang="en-US" altLang="zh-CN" sz="3200" b="0">
                <a:ea typeface="隶书" panose="02010509060101010101" pitchFamily="49" charset="-122"/>
              </a:rPr>
              <a:t>2 = 0;</a:t>
            </a:r>
          </a:p>
          <a:p>
            <a:pPr eaLnBrk="1" hangingPunct="1">
              <a:buFont typeface="Wingdings" panose="05000000000000000000" pitchFamily="2" charset="2"/>
              <a:buNone/>
            </a:pPr>
            <a:r>
              <a:rPr lang="en-US" altLang="zh-CN" sz="3200" b="0">
                <a:ea typeface="隶书" panose="02010509060101010101" pitchFamily="49" charset="-122"/>
              </a:rPr>
              <a:t>	</a:t>
            </a:r>
            <a:r>
              <a:rPr lang="zh-CN" altLang="en-US" sz="3200" b="0">
                <a:ea typeface="隶书" panose="02010509060101010101" pitchFamily="49" charset="-122"/>
              </a:rPr>
              <a:t>队空条件：</a:t>
            </a:r>
            <a:r>
              <a:rPr lang="en-US" altLang="zh-CN" sz="3200" b="0" i="1">
                <a:ea typeface="隶书" panose="02010509060101010101" pitchFamily="49" charset="-122"/>
              </a:rPr>
              <a:t>end</a:t>
            </a:r>
            <a:r>
              <a:rPr lang="en-US" altLang="zh-CN" sz="3200" b="0">
                <a:ea typeface="隶书" panose="02010509060101010101" pitchFamily="49" charset="-122"/>
              </a:rPr>
              <a:t>1 = </a:t>
            </a:r>
            <a:r>
              <a:rPr lang="en-US" altLang="zh-CN" sz="3200" b="0" i="1">
                <a:ea typeface="隶书" panose="02010509060101010101" pitchFamily="49" charset="-122"/>
              </a:rPr>
              <a:t>end</a:t>
            </a:r>
            <a:r>
              <a:rPr lang="en-US" altLang="zh-CN" sz="3200" b="0">
                <a:ea typeface="隶书" panose="02010509060101010101" pitchFamily="49" charset="-122"/>
              </a:rPr>
              <a:t>2;</a:t>
            </a:r>
          </a:p>
          <a:p>
            <a:pPr eaLnBrk="1" hangingPunct="1">
              <a:buFont typeface="Wingdings" panose="05000000000000000000" pitchFamily="2" charset="2"/>
              <a:buNone/>
            </a:pPr>
            <a:r>
              <a:rPr lang="en-US" altLang="zh-CN" sz="3200" b="0">
                <a:ea typeface="隶书" panose="02010509060101010101" pitchFamily="49" charset="-122"/>
              </a:rPr>
              <a:t>	</a:t>
            </a:r>
            <a:r>
              <a:rPr lang="zh-CN" altLang="en-US" sz="3200" b="0">
                <a:ea typeface="隶书" panose="02010509060101010101" pitchFamily="49" charset="-122"/>
              </a:rPr>
              <a:t>队满条件：</a:t>
            </a:r>
            <a:r>
              <a:rPr lang="en-US" altLang="zh-CN" sz="3200" b="0">
                <a:ea typeface="隶书" panose="02010509060101010101" pitchFamily="49" charset="-122"/>
              </a:rPr>
              <a:t>( </a:t>
            </a:r>
            <a:r>
              <a:rPr lang="en-US" altLang="zh-CN" sz="3200" b="0" i="1">
                <a:ea typeface="隶书" panose="02010509060101010101" pitchFamily="49" charset="-122"/>
              </a:rPr>
              <a:t>end</a:t>
            </a:r>
            <a:r>
              <a:rPr lang="en-US" altLang="zh-CN" sz="3200" b="0">
                <a:ea typeface="隶书" panose="02010509060101010101" pitchFamily="49" charset="-122"/>
              </a:rPr>
              <a:t>1 + 1 ) % </a:t>
            </a:r>
            <a:r>
              <a:rPr lang="en-US" altLang="zh-CN" sz="3200" b="0" i="1">
                <a:ea typeface="隶书" panose="02010509060101010101" pitchFamily="49" charset="-122"/>
              </a:rPr>
              <a:t>m</a:t>
            </a:r>
            <a:r>
              <a:rPr lang="en-US" altLang="zh-CN" sz="3200" b="0">
                <a:ea typeface="隶书" panose="02010509060101010101" pitchFamily="49" charset="-122"/>
              </a:rPr>
              <a:t> = </a:t>
            </a:r>
            <a:r>
              <a:rPr lang="en-US" altLang="zh-CN" sz="3200" b="0" i="1">
                <a:ea typeface="隶书" panose="02010509060101010101" pitchFamily="49" charset="-122"/>
              </a:rPr>
              <a:t>end</a:t>
            </a:r>
            <a:r>
              <a:rPr lang="en-US" altLang="zh-CN" sz="3200" b="0">
                <a:ea typeface="隶书" panose="02010509060101010101" pitchFamily="49" charset="-122"/>
              </a:rPr>
              <a:t>2;   </a:t>
            </a:r>
          </a:p>
        </p:txBody>
      </p:sp>
      <p:sp>
        <p:nvSpPr>
          <p:cNvPr id="123909" name="Line 5"/>
          <p:cNvSpPr>
            <a:spLocks noChangeShapeType="1"/>
          </p:cNvSpPr>
          <p:nvPr/>
        </p:nvSpPr>
        <p:spPr bwMode="auto">
          <a:xfrm flipV="1">
            <a:off x="2368550" y="3024188"/>
            <a:ext cx="5072063"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0" name="Line 6"/>
          <p:cNvSpPr>
            <a:spLocks noChangeShapeType="1"/>
          </p:cNvSpPr>
          <p:nvPr/>
        </p:nvSpPr>
        <p:spPr bwMode="auto">
          <a:xfrm flipV="1">
            <a:off x="2368550" y="3384550"/>
            <a:ext cx="5072063"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1" name="Line 7"/>
          <p:cNvSpPr>
            <a:spLocks noChangeShapeType="1"/>
          </p:cNvSpPr>
          <p:nvPr/>
        </p:nvSpPr>
        <p:spPr bwMode="auto">
          <a:xfrm>
            <a:off x="7586663" y="3203575"/>
            <a:ext cx="631825"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912" name="Line 8"/>
          <p:cNvSpPr>
            <a:spLocks noChangeShapeType="1"/>
          </p:cNvSpPr>
          <p:nvPr/>
        </p:nvSpPr>
        <p:spPr bwMode="auto">
          <a:xfrm>
            <a:off x="1638300" y="3203575"/>
            <a:ext cx="633413"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913" name="Text Box 9"/>
          <p:cNvSpPr txBox="1">
            <a:spLocks noChangeArrowheads="1"/>
          </p:cNvSpPr>
          <p:nvPr/>
        </p:nvSpPr>
        <p:spPr bwMode="auto">
          <a:xfrm>
            <a:off x="760413" y="2971800"/>
            <a:ext cx="97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eaLnBrk="1" hangingPunct="1">
              <a:buClr>
                <a:srgbClr val="CC99FF"/>
              </a:buClr>
              <a:buSzTx/>
              <a:buFont typeface="Monotype Sorts" pitchFamily="2" charset="2"/>
              <a:buNone/>
            </a:pPr>
            <a:r>
              <a:rPr lang="en-US" altLang="zh-CN" sz="2800" b="0">
                <a:latin typeface="Times New Roman" panose="02020603050405020304" pitchFamily="18" charset="0"/>
                <a:ea typeface="隶书" panose="02010509060101010101" pitchFamily="49" charset="-122"/>
              </a:rPr>
              <a:t>end1</a:t>
            </a:r>
          </a:p>
        </p:txBody>
      </p:sp>
      <p:sp>
        <p:nvSpPr>
          <p:cNvPr id="123914" name="Text Box 10"/>
          <p:cNvSpPr txBox="1">
            <a:spLocks noChangeArrowheads="1"/>
          </p:cNvSpPr>
          <p:nvPr/>
        </p:nvSpPr>
        <p:spPr bwMode="auto">
          <a:xfrm>
            <a:off x="8269288" y="2933700"/>
            <a:ext cx="97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
                <a:srgbClr val="CC99FF"/>
              </a:buClr>
              <a:buSzTx/>
              <a:buFont typeface="Monotype Sorts" pitchFamily="2" charset="2"/>
              <a:buNone/>
            </a:pPr>
            <a:r>
              <a:rPr lang="en-US" altLang="zh-CN" sz="2800" b="0">
                <a:latin typeface="Times New Roman" panose="02020603050405020304" pitchFamily="18" charset="0"/>
                <a:ea typeface="隶书" panose="02010509060101010101" pitchFamily="49" charset="-122"/>
              </a:rPr>
              <a:t>end2</a:t>
            </a:r>
          </a:p>
        </p:txBody>
      </p:sp>
    </p:spTree>
    <p:extLst>
      <p:ext uri="{BB962C8B-B14F-4D97-AF65-F5344CB8AC3E}">
        <p14:creationId xmlns:p14="http://schemas.microsoft.com/office/powerpoint/2010/main" val="16500212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448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448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44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906000" cy="685800"/>
          </a:xfrm>
        </p:spPr>
        <p:txBody>
          <a:bodyPr/>
          <a:lstStyle/>
          <a:p>
            <a:r>
              <a:rPr lang="en-US" altLang="zh-CN" dirty="0"/>
              <a:t>2012</a:t>
            </a:r>
            <a:r>
              <a:rPr lang="zh-CN" altLang="en-US" dirty="0"/>
              <a:t>年考研题</a:t>
            </a:r>
          </a:p>
        </p:txBody>
      </p:sp>
      <p:sp>
        <p:nvSpPr>
          <p:cNvPr id="7" name="Rectangle 6"/>
          <p:cNvSpPr>
            <a:spLocks noChangeArrowheads="1"/>
          </p:cNvSpPr>
          <p:nvPr/>
        </p:nvSpPr>
        <p:spPr bwMode="auto">
          <a:xfrm>
            <a:off x="217170" y="1135892"/>
            <a:ext cx="941578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设</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str1</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str2</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分别指向两个单词所在单链表的头结点，链表结点结构为（</a:t>
            </a:r>
            <a:r>
              <a:rPr kumimoji="0" lang="en-US" altLang="zh-CN" sz="2400" b="0" i="0" u="none" strike="noStrike" cap="none" normalizeH="0" baseline="0" dirty="0" err="1">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data,next</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），请设计一个时间上尽可能高效的算法，找出由</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str1</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str2</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所指向两个链表共同后缀的起始位置（如图中字符</a:t>
            </a:r>
            <a:r>
              <a:rPr kumimoji="0" lang="en-US" altLang="zh-CN" sz="2400" b="0" i="0" u="none" strike="noStrike" cap="none" normalizeH="0" baseline="0" dirty="0" err="1">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i</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所在结点的位置</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p</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）。要求：</a:t>
            </a: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）给出算法的基本设计思想。</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）根据设计思想，采用</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C</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或</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C++</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或</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java</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语言描述算法关键之处给出注释。</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3</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）说明你所设计算法的时</a:t>
            </a:r>
            <a:r>
              <a:rPr kumimoji="0"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间</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复杂度。</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bwMode="auto">
          <a:xfrm>
            <a:off x="814039" y="2842259"/>
            <a:ext cx="7850459" cy="2198091"/>
          </a:xfrm>
          <a:prstGeom prst="rect">
            <a:avLst/>
          </a:prstGeom>
          <a:noFill/>
          <a:ln>
            <a:noFill/>
          </a:ln>
        </p:spPr>
      </p:pic>
    </p:spTree>
    <p:extLst>
      <p:ext uri="{BB962C8B-B14F-4D97-AF65-F5344CB8AC3E}">
        <p14:creationId xmlns:p14="http://schemas.microsoft.com/office/powerpoint/2010/main" val="2895699687"/>
      </p:ext>
    </p:extLst>
  </p:cSld>
  <p:clrMapOvr>
    <a:masterClrMapping/>
  </p:clrMapOvr>
  <p:transition>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906000" cy="685800"/>
          </a:xfrm>
        </p:spPr>
        <p:txBody>
          <a:bodyPr/>
          <a:lstStyle/>
          <a:p>
            <a:r>
              <a:rPr lang="en-US" altLang="zh-CN" dirty="0"/>
              <a:t>2009</a:t>
            </a:r>
            <a:r>
              <a:rPr lang="zh-CN" altLang="en-US" dirty="0"/>
              <a:t>年考研题</a:t>
            </a:r>
          </a:p>
        </p:txBody>
      </p:sp>
      <p:sp>
        <p:nvSpPr>
          <p:cNvPr id="3" name="内容占位符 2"/>
          <p:cNvSpPr>
            <a:spLocks noGrp="1"/>
          </p:cNvSpPr>
          <p:nvPr>
            <p:ph idx="1"/>
          </p:nvPr>
        </p:nvSpPr>
        <p:spPr>
          <a:xfrm>
            <a:off x="247650" y="708660"/>
            <a:ext cx="9369425" cy="5010150"/>
          </a:xfrm>
        </p:spPr>
        <p:txBody>
          <a:bodyPr/>
          <a:lstStyle/>
          <a:p>
            <a:r>
              <a:rPr lang="zh-CN" altLang="en-US" sz="2800" dirty="0"/>
              <a:t>已知一个带有表头结点的单链表，结点结构为    </a:t>
            </a:r>
            <a:endParaRPr lang="en-US" altLang="zh-CN" sz="2800" dirty="0"/>
          </a:p>
          <a:p>
            <a:endParaRPr lang="en-US" altLang="zh-CN" sz="2800" dirty="0"/>
          </a:p>
          <a:p>
            <a:endParaRPr lang="en-US" altLang="zh-CN" sz="2800" dirty="0"/>
          </a:p>
          <a:p>
            <a:endParaRPr lang="en-US" altLang="zh-CN" sz="2800" dirty="0"/>
          </a:p>
          <a:p>
            <a:r>
              <a:rPr lang="zh-CN" altLang="en-US" sz="2800" dirty="0"/>
              <a:t>假设该链表只给出了头指针</a:t>
            </a:r>
            <a:r>
              <a:rPr lang="en-US" altLang="zh-CN" sz="2800" dirty="0"/>
              <a:t>list</a:t>
            </a:r>
            <a:r>
              <a:rPr lang="zh-CN" altLang="en-US" sz="2800" dirty="0"/>
              <a:t>。在不改变链表的前提下，请设计一个尽可能高效的算法，查找链表中倒数第</a:t>
            </a:r>
            <a:r>
              <a:rPr lang="en-US" altLang="zh-CN" sz="2800" dirty="0"/>
              <a:t>k</a:t>
            </a:r>
            <a:r>
              <a:rPr lang="zh-CN" altLang="en-US" sz="2800" dirty="0"/>
              <a:t>个位置上的结点（</a:t>
            </a:r>
            <a:r>
              <a:rPr lang="en-US" altLang="zh-CN" sz="2800" dirty="0"/>
              <a:t>k</a:t>
            </a:r>
            <a:r>
              <a:rPr lang="zh-CN" altLang="en-US" sz="2800" dirty="0"/>
              <a:t>为正整数）。若查找成功，算法输出该结点的</a:t>
            </a:r>
            <a:r>
              <a:rPr lang="en-US" altLang="zh-CN" sz="2800" dirty="0"/>
              <a:t>data</a:t>
            </a:r>
            <a:r>
              <a:rPr lang="zh-CN" altLang="en-US" sz="2800" dirty="0"/>
              <a:t>值，并返回</a:t>
            </a:r>
            <a:r>
              <a:rPr lang="en-US" altLang="zh-CN" sz="2800" dirty="0"/>
              <a:t>1</a:t>
            </a:r>
            <a:r>
              <a:rPr lang="zh-CN" altLang="en-US" sz="2800" dirty="0"/>
              <a:t>；否则，只返回</a:t>
            </a:r>
            <a:r>
              <a:rPr lang="en-US" altLang="zh-CN" sz="2800" dirty="0"/>
              <a:t>0</a:t>
            </a:r>
            <a:r>
              <a:rPr lang="zh-CN" altLang="en-US" sz="2800" dirty="0"/>
              <a:t>。要求：  </a:t>
            </a:r>
            <a:endParaRPr lang="en-US" altLang="zh-CN" sz="2800" dirty="0"/>
          </a:p>
          <a:p>
            <a:r>
              <a:rPr lang="zh-CN" altLang="en-US" sz="2800" dirty="0"/>
              <a:t>（</a:t>
            </a:r>
            <a:r>
              <a:rPr lang="en-US" altLang="zh-CN" sz="2800" dirty="0"/>
              <a:t>1</a:t>
            </a:r>
            <a:r>
              <a:rPr lang="zh-CN" altLang="en-US" sz="2800" dirty="0"/>
              <a:t>）描述算法的基本设计思想 </a:t>
            </a:r>
            <a:endParaRPr lang="en-US" altLang="zh-CN" sz="2800" dirty="0"/>
          </a:p>
          <a:p>
            <a:r>
              <a:rPr lang="zh-CN" altLang="en-US" sz="2800" dirty="0"/>
              <a:t>（</a:t>
            </a:r>
            <a:r>
              <a:rPr lang="en-US" altLang="zh-CN" sz="2800" dirty="0"/>
              <a:t>2</a:t>
            </a:r>
            <a:r>
              <a:rPr lang="zh-CN" altLang="en-US" sz="2800" dirty="0"/>
              <a:t>）描述算法的详细实现步骤 </a:t>
            </a:r>
            <a:endParaRPr lang="en-US" altLang="zh-CN" sz="2800" dirty="0"/>
          </a:p>
          <a:p>
            <a:r>
              <a:rPr lang="zh-CN" altLang="en-US" sz="2800" dirty="0"/>
              <a:t>（</a:t>
            </a:r>
            <a:r>
              <a:rPr lang="en-US" altLang="zh-CN" sz="2800" dirty="0"/>
              <a:t>3</a:t>
            </a:r>
            <a:r>
              <a:rPr lang="zh-CN" altLang="en-US" sz="2800" dirty="0"/>
              <a:t>）根据设计思想和实现步骤，采用程序设计语言描述算法（使用</a:t>
            </a:r>
            <a:r>
              <a:rPr lang="en-US" altLang="zh-CN" sz="2800" dirty="0"/>
              <a:t>C</a:t>
            </a:r>
            <a:r>
              <a:rPr lang="zh-CN" altLang="en-US" sz="2800" dirty="0"/>
              <a:t>或</a:t>
            </a:r>
            <a:r>
              <a:rPr lang="en-US" altLang="zh-CN" sz="2800" dirty="0"/>
              <a:t>C++</a:t>
            </a:r>
            <a:r>
              <a:rPr lang="zh-CN" altLang="en-US" sz="2800" dirty="0"/>
              <a:t>或</a:t>
            </a:r>
            <a:r>
              <a:rPr lang="en-US" altLang="zh-CN" sz="2800" dirty="0"/>
              <a:t>JAVA</a:t>
            </a:r>
            <a:r>
              <a:rPr lang="zh-CN" altLang="en-US" sz="2800" dirty="0"/>
              <a:t>语言实现），关键之处请给出简要注释。</a:t>
            </a:r>
          </a:p>
        </p:txBody>
      </p:sp>
      <p:pic>
        <p:nvPicPr>
          <p:cNvPr id="4" name="图片 3"/>
          <p:cNvPicPr>
            <a:picLocks noChangeAspect="1"/>
          </p:cNvPicPr>
          <p:nvPr/>
        </p:nvPicPr>
        <p:blipFill>
          <a:blip r:embed="rId2"/>
          <a:stretch>
            <a:fillRect/>
          </a:stretch>
        </p:blipFill>
        <p:spPr>
          <a:xfrm>
            <a:off x="1754109" y="1487874"/>
            <a:ext cx="4268579" cy="708916"/>
          </a:xfrm>
          <a:prstGeom prst="rect">
            <a:avLst/>
          </a:prstGeom>
        </p:spPr>
      </p:pic>
    </p:spTree>
    <p:extLst>
      <p:ext uri="{BB962C8B-B14F-4D97-AF65-F5344CB8AC3E}">
        <p14:creationId xmlns:p14="http://schemas.microsoft.com/office/powerpoint/2010/main" val="3465581872"/>
      </p:ext>
    </p:extLst>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906000" cy="685800"/>
          </a:xfrm>
        </p:spPr>
        <p:txBody>
          <a:bodyPr/>
          <a:lstStyle/>
          <a:p>
            <a:r>
              <a:rPr lang="en-US" altLang="zh-CN" dirty="0"/>
              <a:t>2014</a:t>
            </a:r>
            <a:r>
              <a:rPr lang="zh-CN" altLang="en-US" dirty="0"/>
              <a:t>年考研题</a:t>
            </a:r>
          </a:p>
        </p:txBody>
      </p:sp>
      <p:sp>
        <p:nvSpPr>
          <p:cNvPr id="3" name="内容占位符 2"/>
          <p:cNvSpPr>
            <a:spLocks noGrp="1"/>
          </p:cNvSpPr>
          <p:nvPr>
            <p:ph idx="1"/>
          </p:nvPr>
        </p:nvSpPr>
        <p:spPr/>
        <p:txBody>
          <a:bodyPr/>
          <a:lstStyle/>
          <a:p>
            <a:pPr marL="0" indent="0">
              <a:buNone/>
            </a:pPr>
            <a:r>
              <a:rPr lang="zh-CN" altLang="en-US" sz="2800" dirty="0"/>
              <a:t>已知一个整数序列</a:t>
            </a:r>
            <a:r>
              <a:rPr lang="en-US" altLang="zh-CN" sz="2800" dirty="0"/>
              <a:t>A=(a</a:t>
            </a:r>
            <a:r>
              <a:rPr lang="en-US" altLang="zh-CN" sz="2800" baseline="-25000" dirty="0"/>
              <a:t>1</a:t>
            </a:r>
            <a:r>
              <a:rPr lang="en-US" altLang="zh-CN" sz="2800" dirty="0"/>
              <a:t>,a</a:t>
            </a:r>
            <a:r>
              <a:rPr lang="en-US" altLang="zh-CN" sz="2800" baseline="-25000" dirty="0"/>
              <a:t>2</a:t>
            </a:r>
            <a:r>
              <a:rPr lang="en-US" altLang="zh-CN" sz="2800" dirty="0"/>
              <a:t>,...,a</a:t>
            </a:r>
            <a:r>
              <a:rPr lang="en-US" altLang="zh-CN" sz="2800" baseline="-25000" dirty="0"/>
              <a:t>n</a:t>
            </a:r>
            <a:r>
              <a:rPr lang="en-US" altLang="zh-CN" sz="2800" dirty="0"/>
              <a:t>), </a:t>
            </a:r>
            <a:r>
              <a:rPr lang="zh-CN" altLang="en-US" sz="2800" dirty="0"/>
              <a:t>其中</a:t>
            </a:r>
            <a:r>
              <a:rPr lang="en-US" altLang="zh-CN" sz="2800" dirty="0"/>
              <a:t>0 </a:t>
            </a:r>
            <a:r>
              <a:rPr lang="en-US" altLang="zh-CN" sz="2800" dirty="0">
                <a:sym typeface="Symbol" panose="05050102010706020507" pitchFamily="18" charset="2"/>
              </a:rPr>
              <a:t> </a:t>
            </a:r>
            <a:r>
              <a:rPr lang="en-US" altLang="zh-CN" sz="2800" dirty="0" err="1"/>
              <a:t>a</a:t>
            </a:r>
            <a:r>
              <a:rPr lang="en-US" altLang="zh-CN" sz="2800" baseline="-25000" dirty="0" err="1"/>
              <a:t>i</a:t>
            </a:r>
            <a:r>
              <a:rPr lang="en-US" altLang="zh-CN" sz="2800" baseline="-25000" dirty="0"/>
              <a:t> </a:t>
            </a:r>
            <a:r>
              <a:rPr lang="en-US" altLang="zh-CN" sz="2800" dirty="0"/>
              <a:t>&lt; n (0</a:t>
            </a:r>
            <a:r>
              <a:rPr lang="en-US" altLang="zh-CN" sz="2800" dirty="0">
                <a:sym typeface="Symbol" panose="05050102010706020507" pitchFamily="18" charset="2"/>
              </a:rPr>
              <a:t>  </a:t>
            </a:r>
            <a:r>
              <a:rPr lang="en-US" altLang="zh-CN" sz="2800" dirty="0" err="1"/>
              <a:t>i</a:t>
            </a:r>
            <a:r>
              <a:rPr lang="en-US" altLang="zh-CN" sz="2800" dirty="0"/>
              <a:t> &lt; n).</a:t>
            </a:r>
            <a:r>
              <a:rPr lang="zh-CN" altLang="en-US" sz="2800" dirty="0"/>
              <a:t>如果</a:t>
            </a:r>
            <a:r>
              <a:rPr lang="en-US" altLang="zh-CN" sz="2800" dirty="0"/>
              <a:t>a</a:t>
            </a:r>
            <a:r>
              <a:rPr lang="en-US" altLang="zh-CN" sz="2800" baseline="-25000" dirty="0"/>
              <a:t>p1</a:t>
            </a:r>
            <a:r>
              <a:rPr lang="en-US" altLang="zh-CN" sz="2800" dirty="0"/>
              <a:t>=a</a:t>
            </a:r>
            <a:r>
              <a:rPr lang="en-US" altLang="zh-CN" sz="2800" baseline="-25000" dirty="0"/>
              <a:t>p2</a:t>
            </a:r>
            <a:r>
              <a:rPr lang="en-US" altLang="zh-CN" sz="2800" dirty="0"/>
              <a:t>=...=</a:t>
            </a:r>
            <a:r>
              <a:rPr lang="en-US" altLang="zh-CN" sz="2800" dirty="0" err="1"/>
              <a:t>a</a:t>
            </a:r>
            <a:r>
              <a:rPr lang="en-US" altLang="zh-CN" sz="2800" baseline="-25000" dirty="0" err="1"/>
              <a:t>pm</a:t>
            </a:r>
            <a:r>
              <a:rPr lang="en-US" altLang="zh-CN" sz="2800" dirty="0"/>
              <a:t>=x </a:t>
            </a:r>
            <a:r>
              <a:rPr lang="zh-CN" altLang="en-US" sz="2800" dirty="0"/>
              <a:t>且 </a:t>
            </a:r>
            <a:r>
              <a:rPr lang="en-US" altLang="zh-CN" sz="2800" dirty="0"/>
              <a:t>m&gt;n/2 (0</a:t>
            </a:r>
            <a:r>
              <a:rPr lang="en-US" altLang="zh-CN" sz="2800" dirty="0">
                <a:sym typeface="Symbol" panose="05050102010706020507" pitchFamily="18" charset="2"/>
              </a:rPr>
              <a:t>  </a:t>
            </a:r>
            <a:r>
              <a:rPr lang="en-US" altLang="zh-CN" sz="2800" dirty="0" err="1"/>
              <a:t>p</a:t>
            </a:r>
            <a:r>
              <a:rPr lang="en-US" altLang="zh-CN" sz="2800" baseline="-25000" dirty="0" err="1"/>
              <a:t>k</a:t>
            </a:r>
            <a:r>
              <a:rPr lang="en-US" altLang="zh-CN" sz="2800" dirty="0"/>
              <a:t>&lt;n,1</a:t>
            </a:r>
            <a:r>
              <a:rPr lang="en-US" altLang="zh-CN" sz="2800" dirty="0">
                <a:sym typeface="Symbol" panose="05050102010706020507" pitchFamily="18" charset="2"/>
              </a:rPr>
              <a:t>  </a:t>
            </a:r>
            <a:r>
              <a:rPr lang="en-US" altLang="zh-CN" sz="2800" dirty="0"/>
              <a:t>k</a:t>
            </a:r>
            <a:r>
              <a:rPr lang="en-US" altLang="zh-CN" sz="2800" dirty="0">
                <a:sym typeface="Symbol" panose="05050102010706020507" pitchFamily="18" charset="2"/>
              </a:rPr>
              <a:t>  </a:t>
            </a:r>
            <a:r>
              <a:rPr lang="en-US" altLang="zh-CN" sz="2800" dirty="0"/>
              <a:t>m ),</a:t>
            </a:r>
            <a:r>
              <a:rPr lang="zh-CN" altLang="en-US" sz="2800" dirty="0"/>
              <a:t>则称</a:t>
            </a:r>
            <a:r>
              <a:rPr lang="en-US" altLang="zh-CN" sz="2800" dirty="0"/>
              <a:t>x</a:t>
            </a:r>
            <a:r>
              <a:rPr lang="zh-CN" altLang="en-US" sz="2800" dirty="0"/>
              <a:t>为</a:t>
            </a:r>
            <a:r>
              <a:rPr lang="en-US" altLang="zh-CN" sz="2800" dirty="0"/>
              <a:t>A</a:t>
            </a:r>
            <a:r>
              <a:rPr lang="zh-CN" altLang="en-US" sz="2800" dirty="0"/>
              <a:t>的主元素</a:t>
            </a:r>
            <a:endParaRPr lang="en-US" altLang="zh-CN" sz="2800" dirty="0"/>
          </a:p>
          <a:p>
            <a:pPr marL="0" indent="0">
              <a:buNone/>
            </a:pPr>
            <a:r>
              <a:rPr lang="zh-CN" altLang="en-US" sz="2800" dirty="0"/>
              <a:t>例如，</a:t>
            </a:r>
            <a:r>
              <a:rPr lang="en-US" altLang="zh-CN" sz="2800" dirty="0"/>
              <a:t>A= ( 0</a:t>
            </a:r>
            <a:r>
              <a:rPr lang="zh-CN" altLang="en-US" sz="2800" dirty="0"/>
              <a:t>，</a:t>
            </a:r>
            <a:r>
              <a:rPr lang="en-US" altLang="zh-CN" sz="2800" dirty="0"/>
              <a:t>5</a:t>
            </a:r>
            <a:r>
              <a:rPr lang="zh-CN" altLang="en-US" sz="2800" dirty="0"/>
              <a:t>，</a:t>
            </a:r>
            <a:r>
              <a:rPr lang="en-US" altLang="zh-CN" sz="2800" dirty="0"/>
              <a:t>5</a:t>
            </a:r>
            <a:r>
              <a:rPr lang="zh-CN" altLang="en-US" sz="2800" dirty="0"/>
              <a:t>，</a:t>
            </a:r>
            <a:r>
              <a:rPr lang="en-US" altLang="zh-CN" sz="2800" dirty="0"/>
              <a:t>3</a:t>
            </a:r>
            <a:r>
              <a:rPr lang="zh-CN" altLang="en-US" sz="2800" dirty="0"/>
              <a:t>，</a:t>
            </a:r>
            <a:r>
              <a:rPr lang="en-US" altLang="zh-CN" sz="2800" dirty="0"/>
              <a:t>5</a:t>
            </a:r>
            <a:r>
              <a:rPr lang="zh-CN" altLang="en-US" sz="2800" dirty="0"/>
              <a:t>，</a:t>
            </a:r>
            <a:r>
              <a:rPr lang="en-US" altLang="zh-CN" sz="2800" dirty="0"/>
              <a:t>7</a:t>
            </a:r>
            <a:r>
              <a:rPr lang="zh-CN" altLang="en-US" sz="2800" dirty="0"/>
              <a:t>，</a:t>
            </a:r>
            <a:r>
              <a:rPr lang="en-US" altLang="zh-CN" sz="2800" dirty="0"/>
              <a:t>5</a:t>
            </a:r>
            <a:r>
              <a:rPr lang="zh-CN" altLang="en-US" sz="2800" dirty="0"/>
              <a:t>，</a:t>
            </a:r>
            <a:r>
              <a:rPr lang="en-US" altLang="zh-CN" sz="2800" dirty="0"/>
              <a:t>5 )</a:t>
            </a:r>
            <a:r>
              <a:rPr lang="zh-CN" altLang="en-US" sz="2800" dirty="0"/>
              <a:t>，则</a:t>
            </a:r>
            <a:r>
              <a:rPr lang="en-US" altLang="zh-CN" sz="2800" dirty="0"/>
              <a:t>5</a:t>
            </a:r>
            <a:r>
              <a:rPr lang="zh-CN" altLang="en-US" sz="2800" dirty="0"/>
              <a:t>为主元素；又如</a:t>
            </a:r>
            <a:r>
              <a:rPr lang="en-US" altLang="zh-CN" sz="2800" dirty="0"/>
              <a:t>A= ( 0</a:t>
            </a:r>
            <a:r>
              <a:rPr lang="zh-CN" altLang="en-US" sz="2800" dirty="0"/>
              <a:t>，</a:t>
            </a:r>
            <a:r>
              <a:rPr lang="en-US" altLang="zh-CN" sz="2800" dirty="0"/>
              <a:t>5</a:t>
            </a:r>
            <a:r>
              <a:rPr lang="zh-CN" altLang="en-US" sz="2800" dirty="0"/>
              <a:t>，</a:t>
            </a:r>
            <a:r>
              <a:rPr lang="en-US" altLang="zh-CN" sz="2800" dirty="0"/>
              <a:t>5</a:t>
            </a:r>
            <a:r>
              <a:rPr lang="zh-CN" altLang="en-US" sz="2800" dirty="0"/>
              <a:t>，</a:t>
            </a:r>
            <a:r>
              <a:rPr lang="en-US" altLang="zh-CN" sz="2800" dirty="0"/>
              <a:t>3</a:t>
            </a:r>
            <a:r>
              <a:rPr lang="zh-CN" altLang="en-US" sz="2800" dirty="0"/>
              <a:t>，</a:t>
            </a:r>
            <a:r>
              <a:rPr lang="en-US" altLang="zh-CN" sz="2800" dirty="0"/>
              <a:t>5</a:t>
            </a:r>
            <a:r>
              <a:rPr lang="zh-CN" altLang="en-US" sz="2800" dirty="0"/>
              <a:t>，</a:t>
            </a:r>
            <a:r>
              <a:rPr lang="en-US" altLang="zh-CN" sz="2800" dirty="0"/>
              <a:t>1</a:t>
            </a:r>
            <a:r>
              <a:rPr lang="zh-CN" altLang="en-US" sz="2800" dirty="0"/>
              <a:t>，</a:t>
            </a:r>
            <a:r>
              <a:rPr lang="en-US" altLang="zh-CN" sz="2800" dirty="0"/>
              <a:t>5</a:t>
            </a:r>
            <a:r>
              <a:rPr lang="zh-CN" altLang="en-US" sz="2800" dirty="0"/>
              <a:t>，</a:t>
            </a:r>
            <a:r>
              <a:rPr lang="en-US" altLang="zh-CN" sz="2800" dirty="0"/>
              <a:t>7 )</a:t>
            </a:r>
            <a:r>
              <a:rPr lang="zh-CN" altLang="en-US" sz="2800" dirty="0"/>
              <a:t>，则</a:t>
            </a:r>
            <a:r>
              <a:rPr lang="en-US" altLang="zh-CN" sz="2800" dirty="0"/>
              <a:t>A</a:t>
            </a:r>
            <a:r>
              <a:rPr lang="zh-CN" altLang="en-US" sz="2800" dirty="0"/>
              <a:t>中没有主元素。假设</a:t>
            </a:r>
            <a:r>
              <a:rPr lang="en-US" altLang="zh-CN" sz="2800" dirty="0"/>
              <a:t>A</a:t>
            </a:r>
            <a:r>
              <a:rPr lang="zh-CN" altLang="en-US" sz="2800" dirty="0"/>
              <a:t>中的</a:t>
            </a:r>
            <a:r>
              <a:rPr lang="en-US" altLang="zh-CN" sz="2800" dirty="0"/>
              <a:t>n</a:t>
            </a:r>
            <a:r>
              <a:rPr lang="zh-CN" altLang="en-US" sz="2800" dirty="0"/>
              <a:t>个元素保存在一个一维数组中，请计一个尽可能高效的算法，找出</a:t>
            </a:r>
            <a:r>
              <a:rPr lang="en-US" altLang="zh-CN" sz="2800" dirty="0"/>
              <a:t>A</a:t>
            </a:r>
            <a:r>
              <a:rPr lang="zh-CN" altLang="en-US" sz="2800" dirty="0"/>
              <a:t>的主元素。若存在主元素，则输出该元素；否则输出</a:t>
            </a:r>
            <a:r>
              <a:rPr lang="en-US" altLang="zh-CN" sz="2800" dirty="0"/>
              <a:t>-1</a:t>
            </a:r>
            <a:r>
              <a:rPr lang="zh-CN" altLang="en-US" sz="2800" dirty="0"/>
              <a:t>。要求：     </a:t>
            </a:r>
            <a:endParaRPr lang="en-US" altLang="zh-CN" sz="2800" dirty="0"/>
          </a:p>
          <a:p>
            <a:pPr marL="0" indent="0">
              <a:buNone/>
            </a:pPr>
            <a:r>
              <a:rPr lang="zh-CN" altLang="en-US" sz="2800" dirty="0"/>
              <a:t>（</a:t>
            </a:r>
            <a:r>
              <a:rPr lang="en-US" altLang="zh-CN" sz="2800" dirty="0"/>
              <a:t>1</a:t>
            </a:r>
            <a:r>
              <a:rPr lang="zh-CN" altLang="en-US" sz="2800" dirty="0"/>
              <a:t>）给出算法的基本设计思想。   </a:t>
            </a:r>
            <a:endParaRPr lang="en-US" altLang="zh-CN" sz="2800" dirty="0"/>
          </a:p>
          <a:p>
            <a:pPr marL="0" indent="0">
              <a:buNone/>
            </a:pPr>
            <a:r>
              <a:rPr lang="zh-CN" altLang="en-US" sz="2800" dirty="0"/>
              <a:t>（</a:t>
            </a:r>
            <a:r>
              <a:rPr lang="en-US" altLang="zh-CN" sz="2800" dirty="0"/>
              <a:t>2</a:t>
            </a:r>
            <a:r>
              <a:rPr lang="zh-CN" altLang="en-US" sz="2800" dirty="0"/>
              <a:t>）根据设计思想，采用</a:t>
            </a:r>
            <a:r>
              <a:rPr lang="en-US" altLang="zh-CN" sz="2800" dirty="0"/>
              <a:t>C</a:t>
            </a:r>
            <a:r>
              <a:rPr lang="zh-CN" altLang="en-US" sz="2800" dirty="0"/>
              <a:t>或</a:t>
            </a:r>
            <a:r>
              <a:rPr lang="en-US" altLang="zh-CN" sz="2800" dirty="0"/>
              <a:t>C++</a:t>
            </a:r>
            <a:r>
              <a:rPr lang="zh-CN" altLang="en-US" sz="2800" dirty="0"/>
              <a:t>或</a:t>
            </a:r>
            <a:r>
              <a:rPr lang="en-US" altLang="zh-CN" sz="2800" dirty="0"/>
              <a:t>Java</a:t>
            </a:r>
            <a:r>
              <a:rPr lang="zh-CN" altLang="en-US" sz="2800" dirty="0"/>
              <a:t>语言描述算法，关键之处给出释。    </a:t>
            </a:r>
            <a:endParaRPr lang="en-US" altLang="zh-CN" sz="2800" dirty="0"/>
          </a:p>
          <a:p>
            <a:pPr marL="0" indent="0">
              <a:buNone/>
            </a:pPr>
            <a:r>
              <a:rPr lang="zh-CN" altLang="en-US" sz="2800" dirty="0"/>
              <a:t>（</a:t>
            </a:r>
            <a:r>
              <a:rPr lang="en-US" altLang="zh-CN" sz="2800" dirty="0"/>
              <a:t>3</a:t>
            </a:r>
            <a:r>
              <a:rPr lang="zh-CN" altLang="en-US" sz="2800" dirty="0"/>
              <a:t>）说明你所设计算法的时间复杂度和空间复杂度</a:t>
            </a:r>
          </a:p>
        </p:txBody>
      </p:sp>
    </p:spTree>
    <p:extLst>
      <p:ext uri="{BB962C8B-B14F-4D97-AF65-F5344CB8AC3E}">
        <p14:creationId xmlns:p14="http://schemas.microsoft.com/office/powerpoint/2010/main" val="261683684"/>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idx="1"/>
          </p:nvPr>
        </p:nvSpPr>
        <p:spPr>
          <a:xfrm>
            <a:off x="250825" y="765175"/>
            <a:ext cx="9404350" cy="747713"/>
          </a:xfrm>
        </p:spPr>
        <p:txBody>
          <a:bodyPr/>
          <a:lstStyle/>
          <a:p>
            <a:pPr>
              <a:buFont typeface="Wingdings" pitchFamily="2" charset="2"/>
              <a:buNone/>
            </a:pPr>
            <a:r>
              <a:rPr lang="zh-CN" altLang="zh-CN"/>
              <a:t>3.1.2  </a:t>
            </a:r>
            <a:r>
              <a:rPr lang="zh-CN" altLang="en-US"/>
              <a:t>栈的顺序存储和实现</a:t>
            </a:r>
          </a:p>
        </p:txBody>
      </p:sp>
      <p:sp>
        <p:nvSpPr>
          <p:cNvPr id="390176" name="Line 32"/>
          <p:cNvSpPr>
            <a:spLocks noChangeShapeType="1"/>
          </p:cNvSpPr>
          <p:nvPr/>
        </p:nvSpPr>
        <p:spPr bwMode="auto">
          <a:xfrm>
            <a:off x="1703388" y="4051300"/>
            <a:ext cx="990600" cy="0"/>
          </a:xfrm>
          <a:prstGeom prst="line">
            <a:avLst/>
          </a:prstGeom>
          <a:noFill/>
          <a:ln w="12700" cap="rnd">
            <a:solidFill>
              <a:schemeClr val="bg1"/>
            </a:solidFill>
            <a:round/>
            <a:headEnd/>
            <a:tailEnd/>
          </a:ln>
          <a:effectLst/>
        </p:spPr>
        <p:txBody>
          <a:bodyPr/>
          <a:lstStyle/>
          <a:p>
            <a:endParaRPr lang="zh-CN" altLang="en-US"/>
          </a:p>
        </p:txBody>
      </p:sp>
      <p:grpSp>
        <p:nvGrpSpPr>
          <p:cNvPr id="390177" name="Group 33"/>
          <p:cNvGrpSpPr>
            <a:grpSpLocks/>
          </p:cNvGrpSpPr>
          <p:nvPr/>
        </p:nvGrpSpPr>
        <p:grpSpPr bwMode="auto">
          <a:xfrm>
            <a:off x="1474788" y="2146300"/>
            <a:ext cx="990600" cy="1905000"/>
            <a:chOff x="960" y="2064"/>
            <a:chExt cx="624" cy="1200"/>
          </a:xfrm>
        </p:grpSpPr>
        <p:sp>
          <p:nvSpPr>
            <p:cNvPr id="390178" name="Rectangle 34"/>
            <p:cNvSpPr>
              <a:spLocks noChangeArrowheads="1"/>
            </p:cNvSpPr>
            <p:nvPr/>
          </p:nvSpPr>
          <p:spPr bwMode="auto">
            <a:xfrm>
              <a:off x="960" y="2064"/>
              <a:ext cx="624" cy="12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90179" name="Line 35"/>
            <p:cNvSpPr>
              <a:spLocks noChangeShapeType="1"/>
            </p:cNvSpPr>
            <p:nvPr/>
          </p:nvSpPr>
          <p:spPr bwMode="auto">
            <a:xfrm>
              <a:off x="960" y="2304"/>
              <a:ext cx="624" cy="0"/>
            </a:xfrm>
            <a:prstGeom prst="line">
              <a:avLst/>
            </a:prstGeom>
            <a:noFill/>
            <a:ln w="12700" cap="rnd">
              <a:solidFill>
                <a:schemeClr val="bg1"/>
              </a:solidFill>
              <a:round/>
              <a:headEnd/>
              <a:tailEnd/>
            </a:ln>
            <a:effectLst/>
          </p:spPr>
          <p:txBody>
            <a:bodyPr/>
            <a:lstStyle/>
            <a:p>
              <a:endParaRPr lang="zh-CN" altLang="en-US"/>
            </a:p>
          </p:txBody>
        </p:sp>
        <p:sp>
          <p:nvSpPr>
            <p:cNvPr id="390180" name="Line 36"/>
            <p:cNvSpPr>
              <a:spLocks noChangeShapeType="1"/>
            </p:cNvSpPr>
            <p:nvPr/>
          </p:nvSpPr>
          <p:spPr bwMode="auto">
            <a:xfrm>
              <a:off x="960" y="2544"/>
              <a:ext cx="624" cy="0"/>
            </a:xfrm>
            <a:prstGeom prst="line">
              <a:avLst/>
            </a:prstGeom>
            <a:noFill/>
            <a:ln w="12700" cap="rnd">
              <a:solidFill>
                <a:schemeClr val="bg1"/>
              </a:solidFill>
              <a:round/>
              <a:headEnd/>
              <a:tailEnd/>
            </a:ln>
            <a:effectLst/>
          </p:spPr>
          <p:txBody>
            <a:bodyPr/>
            <a:lstStyle/>
            <a:p>
              <a:endParaRPr lang="zh-CN" altLang="en-US"/>
            </a:p>
          </p:txBody>
        </p:sp>
        <p:sp>
          <p:nvSpPr>
            <p:cNvPr id="390181" name="Line 37"/>
            <p:cNvSpPr>
              <a:spLocks noChangeShapeType="1"/>
            </p:cNvSpPr>
            <p:nvPr/>
          </p:nvSpPr>
          <p:spPr bwMode="auto">
            <a:xfrm>
              <a:off x="960" y="2784"/>
              <a:ext cx="624" cy="0"/>
            </a:xfrm>
            <a:prstGeom prst="line">
              <a:avLst/>
            </a:prstGeom>
            <a:noFill/>
            <a:ln w="12700" cap="rnd">
              <a:solidFill>
                <a:schemeClr val="bg1"/>
              </a:solidFill>
              <a:round/>
              <a:headEnd/>
              <a:tailEnd/>
            </a:ln>
            <a:effectLst/>
          </p:spPr>
          <p:txBody>
            <a:bodyPr/>
            <a:lstStyle/>
            <a:p>
              <a:endParaRPr lang="zh-CN" altLang="en-US"/>
            </a:p>
          </p:txBody>
        </p:sp>
        <p:sp>
          <p:nvSpPr>
            <p:cNvPr id="390182" name="Line 38"/>
            <p:cNvSpPr>
              <a:spLocks noChangeShapeType="1"/>
            </p:cNvSpPr>
            <p:nvPr/>
          </p:nvSpPr>
          <p:spPr bwMode="auto">
            <a:xfrm>
              <a:off x="960" y="3024"/>
              <a:ext cx="624" cy="0"/>
            </a:xfrm>
            <a:prstGeom prst="line">
              <a:avLst/>
            </a:prstGeom>
            <a:noFill/>
            <a:ln w="12700" cap="rnd">
              <a:solidFill>
                <a:schemeClr val="bg1"/>
              </a:solidFill>
              <a:round/>
              <a:headEnd/>
              <a:tailEnd/>
            </a:ln>
            <a:effectLst/>
          </p:spPr>
          <p:txBody>
            <a:bodyPr/>
            <a:lstStyle/>
            <a:p>
              <a:endParaRPr lang="zh-CN" altLang="en-US"/>
            </a:p>
          </p:txBody>
        </p:sp>
      </p:grpSp>
      <p:sp>
        <p:nvSpPr>
          <p:cNvPr id="390183" name="Line 39"/>
          <p:cNvSpPr>
            <a:spLocks noChangeShapeType="1"/>
          </p:cNvSpPr>
          <p:nvPr/>
        </p:nvSpPr>
        <p:spPr bwMode="auto">
          <a:xfrm>
            <a:off x="295275" y="3932238"/>
            <a:ext cx="1179513" cy="1587"/>
          </a:xfrm>
          <a:prstGeom prst="line">
            <a:avLst/>
          </a:prstGeom>
          <a:noFill/>
          <a:ln w="19050" cap="rnd">
            <a:solidFill>
              <a:schemeClr val="tx1"/>
            </a:solidFill>
            <a:round/>
            <a:headEnd/>
            <a:tailEnd type="triangle" w="med" len="med"/>
          </a:ln>
          <a:effectLst/>
        </p:spPr>
        <p:txBody>
          <a:bodyPr/>
          <a:lstStyle/>
          <a:p>
            <a:endParaRPr lang="zh-CN" altLang="en-US"/>
          </a:p>
        </p:txBody>
      </p:sp>
      <p:sp>
        <p:nvSpPr>
          <p:cNvPr id="390184" name="Line 40"/>
          <p:cNvSpPr>
            <a:spLocks noChangeShapeType="1"/>
          </p:cNvSpPr>
          <p:nvPr/>
        </p:nvSpPr>
        <p:spPr bwMode="auto">
          <a:xfrm>
            <a:off x="295275" y="3746500"/>
            <a:ext cx="1179513" cy="1588"/>
          </a:xfrm>
          <a:prstGeom prst="line">
            <a:avLst/>
          </a:prstGeom>
          <a:noFill/>
          <a:ln w="28575" cap="rnd">
            <a:solidFill>
              <a:srgbClr val="FFFF66"/>
            </a:solidFill>
            <a:round/>
            <a:headEnd/>
            <a:tailEnd type="triangle" w="med" len="med"/>
          </a:ln>
          <a:effectLst/>
        </p:spPr>
        <p:txBody>
          <a:bodyPr/>
          <a:lstStyle/>
          <a:p>
            <a:endParaRPr lang="zh-CN" altLang="en-US"/>
          </a:p>
        </p:txBody>
      </p:sp>
      <p:sp>
        <p:nvSpPr>
          <p:cNvPr id="390185" name="Text Box 41"/>
          <p:cNvSpPr txBox="1">
            <a:spLocks noChangeArrowheads="1"/>
          </p:cNvSpPr>
          <p:nvPr/>
        </p:nvSpPr>
        <p:spPr bwMode="auto">
          <a:xfrm>
            <a:off x="536575" y="3284538"/>
            <a:ext cx="785813"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宋体" pitchFamily="2" charset="-122"/>
                <a:ea typeface="宋体" pitchFamily="2" charset="-122"/>
              </a:rPr>
              <a:t>top</a:t>
            </a:r>
          </a:p>
        </p:txBody>
      </p:sp>
      <p:sp>
        <p:nvSpPr>
          <p:cNvPr id="390186" name="Text Box 42"/>
          <p:cNvSpPr txBox="1">
            <a:spLocks noChangeArrowheads="1"/>
          </p:cNvSpPr>
          <p:nvPr/>
        </p:nvSpPr>
        <p:spPr bwMode="auto">
          <a:xfrm>
            <a:off x="441325" y="3835400"/>
            <a:ext cx="982663"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1"/>
                </a:solidFill>
                <a:latin typeface="宋体" pitchFamily="2" charset="-122"/>
                <a:ea typeface="宋体" pitchFamily="2" charset="-122"/>
              </a:rPr>
              <a:t>base</a:t>
            </a:r>
          </a:p>
        </p:txBody>
      </p:sp>
      <p:grpSp>
        <p:nvGrpSpPr>
          <p:cNvPr id="390187" name="Group 43"/>
          <p:cNvGrpSpPr>
            <a:grpSpLocks/>
          </p:cNvGrpSpPr>
          <p:nvPr/>
        </p:nvGrpSpPr>
        <p:grpSpPr bwMode="auto">
          <a:xfrm>
            <a:off x="4751388" y="1536700"/>
            <a:ext cx="1981200" cy="2576513"/>
            <a:chOff x="3120" y="806"/>
            <a:chExt cx="1248" cy="1623"/>
          </a:xfrm>
        </p:grpSpPr>
        <p:grpSp>
          <p:nvGrpSpPr>
            <p:cNvPr id="390188" name="Group 44"/>
            <p:cNvGrpSpPr>
              <a:grpSpLocks/>
            </p:cNvGrpSpPr>
            <p:nvPr/>
          </p:nvGrpSpPr>
          <p:grpSpPr bwMode="auto">
            <a:xfrm>
              <a:off x="3744" y="1190"/>
              <a:ext cx="624" cy="1200"/>
              <a:chOff x="960" y="2064"/>
              <a:chExt cx="624" cy="1200"/>
            </a:xfrm>
          </p:grpSpPr>
          <p:sp>
            <p:nvSpPr>
              <p:cNvPr id="390189" name="Rectangle 45"/>
              <p:cNvSpPr>
                <a:spLocks noChangeArrowheads="1"/>
              </p:cNvSpPr>
              <p:nvPr/>
            </p:nvSpPr>
            <p:spPr bwMode="auto">
              <a:xfrm>
                <a:off x="960" y="2064"/>
                <a:ext cx="624" cy="12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90190" name="Line 46"/>
              <p:cNvSpPr>
                <a:spLocks noChangeShapeType="1"/>
              </p:cNvSpPr>
              <p:nvPr/>
            </p:nvSpPr>
            <p:spPr bwMode="auto">
              <a:xfrm>
                <a:off x="960" y="2304"/>
                <a:ext cx="624" cy="0"/>
              </a:xfrm>
              <a:prstGeom prst="line">
                <a:avLst/>
              </a:prstGeom>
              <a:noFill/>
              <a:ln w="12700" cap="rnd">
                <a:solidFill>
                  <a:schemeClr val="bg1"/>
                </a:solidFill>
                <a:round/>
                <a:headEnd/>
                <a:tailEnd/>
              </a:ln>
              <a:effectLst/>
            </p:spPr>
            <p:txBody>
              <a:bodyPr/>
              <a:lstStyle/>
              <a:p>
                <a:endParaRPr lang="zh-CN" altLang="en-US"/>
              </a:p>
            </p:txBody>
          </p:sp>
          <p:sp>
            <p:nvSpPr>
              <p:cNvPr id="390191" name="Line 47"/>
              <p:cNvSpPr>
                <a:spLocks noChangeShapeType="1"/>
              </p:cNvSpPr>
              <p:nvPr/>
            </p:nvSpPr>
            <p:spPr bwMode="auto">
              <a:xfrm>
                <a:off x="960" y="2544"/>
                <a:ext cx="624" cy="0"/>
              </a:xfrm>
              <a:prstGeom prst="line">
                <a:avLst/>
              </a:prstGeom>
              <a:noFill/>
              <a:ln w="12700" cap="rnd">
                <a:solidFill>
                  <a:schemeClr val="bg1"/>
                </a:solidFill>
                <a:round/>
                <a:headEnd/>
                <a:tailEnd/>
              </a:ln>
              <a:effectLst/>
            </p:spPr>
            <p:txBody>
              <a:bodyPr/>
              <a:lstStyle/>
              <a:p>
                <a:endParaRPr lang="zh-CN" altLang="en-US"/>
              </a:p>
            </p:txBody>
          </p:sp>
          <p:sp>
            <p:nvSpPr>
              <p:cNvPr id="390192" name="Line 48"/>
              <p:cNvSpPr>
                <a:spLocks noChangeShapeType="1"/>
              </p:cNvSpPr>
              <p:nvPr/>
            </p:nvSpPr>
            <p:spPr bwMode="auto">
              <a:xfrm>
                <a:off x="960" y="2784"/>
                <a:ext cx="624" cy="0"/>
              </a:xfrm>
              <a:prstGeom prst="line">
                <a:avLst/>
              </a:prstGeom>
              <a:noFill/>
              <a:ln w="12700" cap="rnd">
                <a:solidFill>
                  <a:schemeClr val="bg1"/>
                </a:solidFill>
                <a:round/>
                <a:headEnd/>
                <a:tailEnd/>
              </a:ln>
              <a:effectLst/>
            </p:spPr>
            <p:txBody>
              <a:bodyPr/>
              <a:lstStyle/>
              <a:p>
                <a:endParaRPr lang="zh-CN" altLang="en-US"/>
              </a:p>
            </p:txBody>
          </p:sp>
          <p:sp>
            <p:nvSpPr>
              <p:cNvPr id="390193" name="Line 49"/>
              <p:cNvSpPr>
                <a:spLocks noChangeShapeType="1"/>
              </p:cNvSpPr>
              <p:nvPr/>
            </p:nvSpPr>
            <p:spPr bwMode="auto">
              <a:xfrm>
                <a:off x="960" y="3024"/>
                <a:ext cx="624" cy="0"/>
              </a:xfrm>
              <a:prstGeom prst="line">
                <a:avLst/>
              </a:prstGeom>
              <a:noFill/>
              <a:ln w="12700" cap="rnd">
                <a:solidFill>
                  <a:schemeClr val="bg1"/>
                </a:solidFill>
                <a:round/>
                <a:headEnd/>
                <a:tailEnd/>
              </a:ln>
              <a:effectLst/>
            </p:spPr>
            <p:txBody>
              <a:bodyPr/>
              <a:lstStyle/>
              <a:p>
                <a:endParaRPr lang="zh-CN" altLang="en-US"/>
              </a:p>
            </p:txBody>
          </p:sp>
        </p:grpSp>
        <p:sp>
          <p:nvSpPr>
            <p:cNvPr id="390194" name="Line 50"/>
            <p:cNvSpPr>
              <a:spLocks noChangeShapeType="1"/>
            </p:cNvSpPr>
            <p:nvPr/>
          </p:nvSpPr>
          <p:spPr bwMode="auto">
            <a:xfrm>
              <a:off x="3168" y="2390"/>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90195" name="Text Box 51"/>
            <p:cNvSpPr txBox="1">
              <a:spLocks noChangeArrowheads="1"/>
            </p:cNvSpPr>
            <p:nvPr/>
          </p:nvSpPr>
          <p:spPr bwMode="auto">
            <a:xfrm>
              <a:off x="3216" y="2150"/>
              <a:ext cx="480"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tx1"/>
                  </a:solidFill>
                  <a:latin typeface="宋体" pitchFamily="2" charset="-122"/>
                  <a:ea typeface="宋体" pitchFamily="2" charset="-122"/>
                </a:rPr>
                <a:t>base</a:t>
              </a:r>
            </a:p>
          </p:txBody>
        </p:sp>
        <p:sp>
          <p:nvSpPr>
            <p:cNvPr id="390196" name="Line 52"/>
            <p:cNvSpPr>
              <a:spLocks noChangeShapeType="1"/>
            </p:cNvSpPr>
            <p:nvPr/>
          </p:nvSpPr>
          <p:spPr bwMode="auto">
            <a:xfrm>
              <a:off x="3120" y="1046"/>
              <a:ext cx="576"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90197" name="Text Box 53"/>
            <p:cNvSpPr txBox="1">
              <a:spLocks noChangeArrowheads="1"/>
            </p:cNvSpPr>
            <p:nvPr/>
          </p:nvSpPr>
          <p:spPr bwMode="auto">
            <a:xfrm>
              <a:off x="3216" y="806"/>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90198" name="Text Box 54"/>
            <p:cNvSpPr txBox="1">
              <a:spLocks noChangeArrowheads="1"/>
            </p:cNvSpPr>
            <p:nvPr/>
          </p:nvSpPr>
          <p:spPr bwMode="auto">
            <a:xfrm>
              <a:off x="3936" y="210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A</a:t>
              </a:r>
            </a:p>
          </p:txBody>
        </p:sp>
        <p:sp>
          <p:nvSpPr>
            <p:cNvPr id="390199" name="Text Box 55"/>
            <p:cNvSpPr txBox="1">
              <a:spLocks noChangeArrowheads="1"/>
            </p:cNvSpPr>
            <p:nvPr/>
          </p:nvSpPr>
          <p:spPr bwMode="auto">
            <a:xfrm>
              <a:off x="3936" y="186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B</a:t>
              </a:r>
            </a:p>
          </p:txBody>
        </p:sp>
        <p:sp>
          <p:nvSpPr>
            <p:cNvPr id="390200" name="Text Box 56"/>
            <p:cNvSpPr txBox="1">
              <a:spLocks noChangeArrowheads="1"/>
            </p:cNvSpPr>
            <p:nvPr/>
          </p:nvSpPr>
          <p:spPr bwMode="auto">
            <a:xfrm>
              <a:off x="3936" y="162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C</a:t>
              </a:r>
            </a:p>
          </p:txBody>
        </p:sp>
        <p:sp>
          <p:nvSpPr>
            <p:cNvPr id="390201" name="Text Box 57"/>
            <p:cNvSpPr txBox="1">
              <a:spLocks noChangeArrowheads="1"/>
            </p:cNvSpPr>
            <p:nvPr/>
          </p:nvSpPr>
          <p:spPr bwMode="auto">
            <a:xfrm>
              <a:off x="3936" y="138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D</a:t>
              </a:r>
            </a:p>
          </p:txBody>
        </p:sp>
        <p:sp>
          <p:nvSpPr>
            <p:cNvPr id="390202" name="Text Box 58"/>
            <p:cNvSpPr txBox="1">
              <a:spLocks noChangeArrowheads="1"/>
            </p:cNvSpPr>
            <p:nvPr/>
          </p:nvSpPr>
          <p:spPr bwMode="auto">
            <a:xfrm>
              <a:off x="3936" y="114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E</a:t>
              </a:r>
            </a:p>
          </p:txBody>
        </p:sp>
      </p:grpSp>
      <p:sp>
        <p:nvSpPr>
          <p:cNvPr id="390204" name="Text Box 60"/>
          <p:cNvSpPr txBox="1">
            <a:spLocks noChangeArrowheads="1"/>
          </p:cNvSpPr>
          <p:nvPr/>
        </p:nvSpPr>
        <p:spPr bwMode="auto">
          <a:xfrm>
            <a:off x="1495425" y="4149725"/>
            <a:ext cx="100965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1"/>
                </a:solidFill>
                <a:latin typeface="黑体" pitchFamily="2" charset="-122"/>
                <a:ea typeface="黑体" pitchFamily="2" charset="-122"/>
              </a:rPr>
              <a:t>空栈</a:t>
            </a:r>
          </a:p>
        </p:txBody>
      </p:sp>
      <p:grpSp>
        <p:nvGrpSpPr>
          <p:cNvPr id="390233" name="Group 89"/>
          <p:cNvGrpSpPr>
            <a:grpSpLocks/>
          </p:cNvGrpSpPr>
          <p:nvPr/>
        </p:nvGrpSpPr>
        <p:grpSpPr bwMode="auto">
          <a:xfrm>
            <a:off x="2693988" y="2146300"/>
            <a:ext cx="1905000" cy="2532063"/>
            <a:chOff x="1697" y="1352"/>
            <a:chExt cx="1200" cy="1595"/>
          </a:xfrm>
        </p:grpSpPr>
        <p:grpSp>
          <p:nvGrpSpPr>
            <p:cNvPr id="390206" name="Group 62"/>
            <p:cNvGrpSpPr>
              <a:grpSpLocks/>
            </p:cNvGrpSpPr>
            <p:nvPr/>
          </p:nvGrpSpPr>
          <p:grpSpPr bwMode="auto">
            <a:xfrm>
              <a:off x="2273" y="1352"/>
              <a:ext cx="624" cy="1200"/>
              <a:chOff x="960" y="2064"/>
              <a:chExt cx="624" cy="1200"/>
            </a:xfrm>
          </p:grpSpPr>
          <p:sp>
            <p:nvSpPr>
              <p:cNvPr id="390207" name="Rectangle 63"/>
              <p:cNvSpPr>
                <a:spLocks noChangeArrowheads="1"/>
              </p:cNvSpPr>
              <p:nvPr/>
            </p:nvSpPr>
            <p:spPr bwMode="auto">
              <a:xfrm>
                <a:off x="960" y="2064"/>
                <a:ext cx="624" cy="12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90208" name="Line 64"/>
              <p:cNvSpPr>
                <a:spLocks noChangeShapeType="1"/>
              </p:cNvSpPr>
              <p:nvPr/>
            </p:nvSpPr>
            <p:spPr bwMode="auto">
              <a:xfrm>
                <a:off x="960" y="2304"/>
                <a:ext cx="624" cy="0"/>
              </a:xfrm>
              <a:prstGeom prst="line">
                <a:avLst/>
              </a:prstGeom>
              <a:noFill/>
              <a:ln w="12700" cap="rnd">
                <a:solidFill>
                  <a:schemeClr val="bg1"/>
                </a:solidFill>
                <a:round/>
                <a:headEnd/>
                <a:tailEnd/>
              </a:ln>
              <a:effectLst/>
            </p:spPr>
            <p:txBody>
              <a:bodyPr/>
              <a:lstStyle/>
              <a:p>
                <a:endParaRPr lang="zh-CN" altLang="en-US"/>
              </a:p>
            </p:txBody>
          </p:sp>
          <p:sp>
            <p:nvSpPr>
              <p:cNvPr id="390209" name="Line 65"/>
              <p:cNvSpPr>
                <a:spLocks noChangeShapeType="1"/>
              </p:cNvSpPr>
              <p:nvPr/>
            </p:nvSpPr>
            <p:spPr bwMode="auto">
              <a:xfrm>
                <a:off x="960" y="2544"/>
                <a:ext cx="624" cy="0"/>
              </a:xfrm>
              <a:prstGeom prst="line">
                <a:avLst/>
              </a:prstGeom>
              <a:noFill/>
              <a:ln w="12700" cap="rnd">
                <a:solidFill>
                  <a:schemeClr val="bg1"/>
                </a:solidFill>
                <a:round/>
                <a:headEnd/>
                <a:tailEnd/>
              </a:ln>
              <a:effectLst/>
            </p:spPr>
            <p:txBody>
              <a:bodyPr/>
              <a:lstStyle/>
              <a:p>
                <a:endParaRPr lang="zh-CN" altLang="en-US"/>
              </a:p>
            </p:txBody>
          </p:sp>
          <p:sp>
            <p:nvSpPr>
              <p:cNvPr id="390210" name="Line 66"/>
              <p:cNvSpPr>
                <a:spLocks noChangeShapeType="1"/>
              </p:cNvSpPr>
              <p:nvPr/>
            </p:nvSpPr>
            <p:spPr bwMode="auto">
              <a:xfrm>
                <a:off x="960" y="2784"/>
                <a:ext cx="624" cy="0"/>
              </a:xfrm>
              <a:prstGeom prst="line">
                <a:avLst/>
              </a:prstGeom>
              <a:noFill/>
              <a:ln w="12700" cap="rnd">
                <a:solidFill>
                  <a:schemeClr val="bg1"/>
                </a:solidFill>
                <a:round/>
                <a:headEnd/>
                <a:tailEnd/>
              </a:ln>
              <a:effectLst/>
            </p:spPr>
            <p:txBody>
              <a:bodyPr/>
              <a:lstStyle/>
              <a:p>
                <a:endParaRPr lang="zh-CN" altLang="en-US"/>
              </a:p>
            </p:txBody>
          </p:sp>
          <p:sp>
            <p:nvSpPr>
              <p:cNvPr id="390211" name="Line 67"/>
              <p:cNvSpPr>
                <a:spLocks noChangeShapeType="1"/>
              </p:cNvSpPr>
              <p:nvPr/>
            </p:nvSpPr>
            <p:spPr bwMode="auto">
              <a:xfrm>
                <a:off x="960" y="3024"/>
                <a:ext cx="624" cy="0"/>
              </a:xfrm>
              <a:prstGeom prst="line">
                <a:avLst/>
              </a:prstGeom>
              <a:noFill/>
              <a:ln w="12700" cap="rnd">
                <a:solidFill>
                  <a:schemeClr val="bg1"/>
                </a:solidFill>
                <a:round/>
                <a:headEnd/>
                <a:tailEnd/>
              </a:ln>
              <a:effectLst/>
            </p:spPr>
            <p:txBody>
              <a:bodyPr/>
              <a:lstStyle/>
              <a:p>
                <a:endParaRPr lang="zh-CN" altLang="en-US"/>
              </a:p>
            </p:txBody>
          </p:sp>
        </p:grpSp>
        <p:sp>
          <p:nvSpPr>
            <p:cNvPr id="390212" name="Text Box 68"/>
            <p:cNvSpPr txBox="1">
              <a:spLocks noChangeArrowheads="1"/>
            </p:cNvSpPr>
            <p:nvPr/>
          </p:nvSpPr>
          <p:spPr bwMode="auto">
            <a:xfrm>
              <a:off x="1747" y="2251"/>
              <a:ext cx="602"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1"/>
                  </a:solidFill>
                  <a:latin typeface="宋体" pitchFamily="2" charset="-122"/>
                  <a:ea typeface="宋体" pitchFamily="2" charset="-122"/>
                </a:rPr>
                <a:t>base</a:t>
              </a:r>
            </a:p>
          </p:txBody>
        </p:sp>
        <p:sp>
          <p:nvSpPr>
            <p:cNvPr id="390213" name="Line 69"/>
            <p:cNvSpPr>
              <a:spLocks noChangeShapeType="1"/>
            </p:cNvSpPr>
            <p:nvPr/>
          </p:nvSpPr>
          <p:spPr bwMode="auto">
            <a:xfrm>
              <a:off x="1697" y="2552"/>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90214" name="Line 70"/>
            <p:cNvSpPr>
              <a:spLocks noChangeShapeType="1"/>
            </p:cNvSpPr>
            <p:nvPr/>
          </p:nvSpPr>
          <p:spPr bwMode="auto">
            <a:xfrm>
              <a:off x="1697" y="2216"/>
              <a:ext cx="576" cy="0"/>
            </a:xfrm>
            <a:prstGeom prst="line">
              <a:avLst/>
            </a:prstGeom>
            <a:noFill/>
            <a:ln w="28575" cap="rnd">
              <a:solidFill>
                <a:srgbClr val="FFFF66"/>
              </a:solidFill>
              <a:round/>
              <a:headEnd/>
              <a:tailEnd type="triangle" w="med" len="med"/>
            </a:ln>
            <a:effectLst/>
          </p:spPr>
          <p:txBody>
            <a:bodyPr/>
            <a:lstStyle/>
            <a:p>
              <a:endParaRPr lang="zh-CN" altLang="en-US"/>
            </a:p>
          </p:txBody>
        </p:sp>
        <p:sp>
          <p:nvSpPr>
            <p:cNvPr id="390215" name="Text Box 71"/>
            <p:cNvSpPr txBox="1">
              <a:spLocks noChangeArrowheads="1"/>
            </p:cNvSpPr>
            <p:nvPr/>
          </p:nvSpPr>
          <p:spPr bwMode="auto">
            <a:xfrm>
              <a:off x="1752" y="1888"/>
              <a:ext cx="506"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宋体" pitchFamily="2" charset="-122"/>
                  <a:ea typeface="宋体" pitchFamily="2" charset="-122"/>
                </a:rPr>
                <a:t>top</a:t>
              </a:r>
            </a:p>
          </p:txBody>
        </p:sp>
        <p:sp>
          <p:nvSpPr>
            <p:cNvPr id="390216" name="Text Box 72"/>
            <p:cNvSpPr txBox="1">
              <a:spLocks noChangeArrowheads="1"/>
            </p:cNvSpPr>
            <p:nvPr/>
          </p:nvSpPr>
          <p:spPr bwMode="auto">
            <a:xfrm>
              <a:off x="2465" y="2264"/>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A</a:t>
              </a:r>
            </a:p>
          </p:txBody>
        </p:sp>
        <p:sp>
          <p:nvSpPr>
            <p:cNvPr id="390217" name="Text Box 73"/>
            <p:cNvSpPr txBox="1">
              <a:spLocks noChangeArrowheads="1"/>
            </p:cNvSpPr>
            <p:nvPr/>
          </p:nvSpPr>
          <p:spPr bwMode="auto">
            <a:xfrm>
              <a:off x="2167" y="2659"/>
              <a:ext cx="684"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2"/>
                  </a:solidFill>
                  <a:latin typeface="黑体" pitchFamily="2" charset="-122"/>
                  <a:ea typeface="黑体" pitchFamily="2" charset="-122"/>
                </a:rPr>
                <a:t>A</a:t>
              </a:r>
              <a:r>
                <a:rPr lang="zh-CN" altLang="en-US" sz="2400" b="1">
                  <a:solidFill>
                    <a:schemeClr val="tx2"/>
                  </a:solidFill>
                  <a:latin typeface="黑体" pitchFamily="2" charset="-122"/>
                  <a:ea typeface="黑体" pitchFamily="2" charset="-122"/>
                </a:rPr>
                <a:t>进栈</a:t>
              </a:r>
              <a:endParaRPr lang="zh-CN" altLang="en-US" sz="2400" b="1">
                <a:solidFill>
                  <a:schemeClr val="bg2"/>
                </a:solidFill>
                <a:latin typeface="黑体" pitchFamily="2" charset="-122"/>
                <a:ea typeface="黑体" pitchFamily="2" charset="-122"/>
              </a:endParaRPr>
            </a:p>
          </p:txBody>
        </p:sp>
      </p:grpSp>
      <p:sp>
        <p:nvSpPr>
          <p:cNvPr id="390218" name="Text Box 74"/>
          <p:cNvSpPr txBox="1">
            <a:spLocks noChangeArrowheads="1"/>
          </p:cNvSpPr>
          <p:nvPr/>
        </p:nvSpPr>
        <p:spPr bwMode="auto">
          <a:xfrm>
            <a:off x="5168900" y="4221163"/>
            <a:ext cx="1901825"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2"/>
                </a:solidFill>
                <a:latin typeface="黑体" pitchFamily="2" charset="-122"/>
                <a:ea typeface="黑体" pitchFamily="2" charset="-122"/>
              </a:rPr>
              <a:t>B C D E</a:t>
            </a:r>
            <a:r>
              <a:rPr lang="zh-CN" altLang="en-US" sz="2400" b="1">
                <a:solidFill>
                  <a:schemeClr val="tx2"/>
                </a:solidFill>
                <a:latin typeface="黑体" pitchFamily="2" charset="-122"/>
                <a:ea typeface="黑体" pitchFamily="2" charset="-122"/>
              </a:rPr>
              <a:t>进栈</a:t>
            </a:r>
          </a:p>
        </p:txBody>
      </p:sp>
      <p:grpSp>
        <p:nvGrpSpPr>
          <p:cNvPr id="390234" name="Group 90"/>
          <p:cNvGrpSpPr>
            <a:grpSpLocks/>
          </p:cNvGrpSpPr>
          <p:nvPr/>
        </p:nvGrpSpPr>
        <p:grpSpPr bwMode="auto">
          <a:xfrm>
            <a:off x="6961188" y="2146300"/>
            <a:ext cx="1905000" cy="1966913"/>
            <a:chOff x="4385" y="1352"/>
            <a:chExt cx="1200" cy="1239"/>
          </a:xfrm>
        </p:grpSpPr>
        <p:grpSp>
          <p:nvGrpSpPr>
            <p:cNvPr id="390220" name="Group 76"/>
            <p:cNvGrpSpPr>
              <a:grpSpLocks/>
            </p:cNvGrpSpPr>
            <p:nvPr/>
          </p:nvGrpSpPr>
          <p:grpSpPr bwMode="auto">
            <a:xfrm>
              <a:off x="4961" y="1352"/>
              <a:ext cx="624" cy="1200"/>
              <a:chOff x="960" y="2064"/>
              <a:chExt cx="624" cy="1200"/>
            </a:xfrm>
          </p:grpSpPr>
          <p:sp>
            <p:nvSpPr>
              <p:cNvPr id="390221" name="Rectangle 77"/>
              <p:cNvSpPr>
                <a:spLocks noChangeArrowheads="1"/>
              </p:cNvSpPr>
              <p:nvPr/>
            </p:nvSpPr>
            <p:spPr bwMode="auto">
              <a:xfrm>
                <a:off x="960" y="2064"/>
                <a:ext cx="624" cy="12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90222" name="Line 78"/>
              <p:cNvSpPr>
                <a:spLocks noChangeShapeType="1"/>
              </p:cNvSpPr>
              <p:nvPr/>
            </p:nvSpPr>
            <p:spPr bwMode="auto">
              <a:xfrm>
                <a:off x="960" y="2304"/>
                <a:ext cx="624" cy="0"/>
              </a:xfrm>
              <a:prstGeom prst="line">
                <a:avLst/>
              </a:prstGeom>
              <a:noFill/>
              <a:ln w="12700" cap="rnd">
                <a:solidFill>
                  <a:schemeClr val="bg1"/>
                </a:solidFill>
                <a:round/>
                <a:headEnd/>
                <a:tailEnd/>
              </a:ln>
              <a:effectLst/>
            </p:spPr>
            <p:txBody>
              <a:bodyPr/>
              <a:lstStyle/>
              <a:p>
                <a:endParaRPr lang="zh-CN" altLang="en-US"/>
              </a:p>
            </p:txBody>
          </p:sp>
          <p:sp>
            <p:nvSpPr>
              <p:cNvPr id="390223" name="Line 79"/>
              <p:cNvSpPr>
                <a:spLocks noChangeShapeType="1"/>
              </p:cNvSpPr>
              <p:nvPr/>
            </p:nvSpPr>
            <p:spPr bwMode="auto">
              <a:xfrm>
                <a:off x="960" y="2544"/>
                <a:ext cx="624" cy="0"/>
              </a:xfrm>
              <a:prstGeom prst="line">
                <a:avLst/>
              </a:prstGeom>
              <a:noFill/>
              <a:ln w="12700" cap="rnd">
                <a:solidFill>
                  <a:schemeClr val="bg1"/>
                </a:solidFill>
                <a:round/>
                <a:headEnd/>
                <a:tailEnd/>
              </a:ln>
              <a:effectLst/>
            </p:spPr>
            <p:txBody>
              <a:bodyPr/>
              <a:lstStyle/>
              <a:p>
                <a:endParaRPr lang="zh-CN" altLang="en-US"/>
              </a:p>
            </p:txBody>
          </p:sp>
          <p:sp>
            <p:nvSpPr>
              <p:cNvPr id="390224" name="Line 80"/>
              <p:cNvSpPr>
                <a:spLocks noChangeShapeType="1"/>
              </p:cNvSpPr>
              <p:nvPr/>
            </p:nvSpPr>
            <p:spPr bwMode="auto">
              <a:xfrm>
                <a:off x="960" y="2784"/>
                <a:ext cx="624" cy="0"/>
              </a:xfrm>
              <a:prstGeom prst="line">
                <a:avLst/>
              </a:prstGeom>
              <a:noFill/>
              <a:ln w="12700" cap="rnd">
                <a:solidFill>
                  <a:schemeClr val="bg1"/>
                </a:solidFill>
                <a:round/>
                <a:headEnd/>
                <a:tailEnd/>
              </a:ln>
              <a:effectLst/>
            </p:spPr>
            <p:txBody>
              <a:bodyPr/>
              <a:lstStyle/>
              <a:p>
                <a:endParaRPr lang="zh-CN" altLang="en-US"/>
              </a:p>
            </p:txBody>
          </p:sp>
          <p:sp>
            <p:nvSpPr>
              <p:cNvPr id="390225" name="Line 81"/>
              <p:cNvSpPr>
                <a:spLocks noChangeShapeType="1"/>
              </p:cNvSpPr>
              <p:nvPr/>
            </p:nvSpPr>
            <p:spPr bwMode="auto">
              <a:xfrm>
                <a:off x="960" y="3024"/>
                <a:ext cx="624" cy="0"/>
              </a:xfrm>
              <a:prstGeom prst="line">
                <a:avLst/>
              </a:prstGeom>
              <a:noFill/>
              <a:ln w="12700" cap="rnd">
                <a:solidFill>
                  <a:schemeClr val="bg1"/>
                </a:solidFill>
                <a:round/>
                <a:headEnd/>
                <a:tailEnd/>
              </a:ln>
              <a:effectLst/>
            </p:spPr>
            <p:txBody>
              <a:bodyPr/>
              <a:lstStyle/>
              <a:p>
                <a:endParaRPr lang="zh-CN" altLang="en-US"/>
              </a:p>
            </p:txBody>
          </p:sp>
        </p:grpSp>
        <p:sp>
          <p:nvSpPr>
            <p:cNvPr id="390226" name="Text Box 82"/>
            <p:cNvSpPr txBox="1">
              <a:spLocks noChangeArrowheads="1"/>
            </p:cNvSpPr>
            <p:nvPr/>
          </p:nvSpPr>
          <p:spPr bwMode="auto">
            <a:xfrm>
              <a:off x="4433" y="2160"/>
              <a:ext cx="547"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1"/>
                  </a:solidFill>
                  <a:latin typeface="宋体" pitchFamily="2" charset="-122"/>
                  <a:ea typeface="宋体" pitchFamily="2" charset="-122"/>
                </a:rPr>
                <a:t>base</a:t>
              </a:r>
            </a:p>
          </p:txBody>
        </p:sp>
        <p:sp>
          <p:nvSpPr>
            <p:cNvPr id="390227" name="Line 83"/>
            <p:cNvSpPr>
              <a:spLocks noChangeShapeType="1"/>
            </p:cNvSpPr>
            <p:nvPr/>
          </p:nvSpPr>
          <p:spPr bwMode="auto">
            <a:xfrm>
              <a:off x="4385" y="2456"/>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90228" name="Line 84"/>
            <p:cNvSpPr>
              <a:spLocks noChangeShapeType="1"/>
            </p:cNvSpPr>
            <p:nvPr/>
          </p:nvSpPr>
          <p:spPr bwMode="auto">
            <a:xfrm>
              <a:off x="4385" y="1976"/>
              <a:ext cx="576"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90229" name="Text Box 85"/>
            <p:cNvSpPr txBox="1">
              <a:spLocks noChangeArrowheads="1"/>
            </p:cNvSpPr>
            <p:nvPr/>
          </p:nvSpPr>
          <p:spPr bwMode="auto">
            <a:xfrm>
              <a:off x="4435" y="1661"/>
              <a:ext cx="453"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宋体" pitchFamily="2" charset="-122"/>
                  <a:ea typeface="宋体" pitchFamily="2" charset="-122"/>
                </a:rPr>
                <a:t>top</a:t>
              </a:r>
            </a:p>
          </p:txBody>
        </p:sp>
        <p:sp>
          <p:nvSpPr>
            <p:cNvPr id="390230" name="Text Box 86"/>
            <p:cNvSpPr txBox="1">
              <a:spLocks noChangeArrowheads="1"/>
            </p:cNvSpPr>
            <p:nvPr/>
          </p:nvSpPr>
          <p:spPr bwMode="auto">
            <a:xfrm>
              <a:off x="5153" y="2264"/>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A</a:t>
              </a:r>
            </a:p>
          </p:txBody>
        </p:sp>
        <p:sp>
          <p:nvSpPr>
            <p:cNvPr id="390231" name="Text Box 87"/>
            <p:cNvSpPr txBox="1">
              <a:spLocks noChangeArrowheads="1"/>
            </p:cNvSpPr>
            <p:nvPr/>
          </p:nvSpPr>
          <p:spPr bwMode="auto">
            <a:xfrm>
              <a:off x="5153" y="2024"/>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B</a:t>
              </a:r>
            </a:p>
          </p:txBody>
        </p:sp>
      </p:grpSp>
      <p:sp>
        <p:nvSpPr>
          <p:cNvPr id="390232" name="Text Box 88"/>
          <p:cNvSpPr txBox="1">
            <a:spLocks noChangeArrowheads="1"/>
          </p:cNvSpPr>
          <p:nvPr/>
        </p:nvSpPr>
        <p:spPr bwMode="auto">
          <a:xfrm>
            <a:off x="7659688" y="4149725"/>
            <a:ext cx="1614487"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2"/>
                </a:solidFill>
                <a:latin typeface="黑体" pitchFamily="2" charset="-122"/>
                <a:ea typeface="黑体" pitchFamily="2" charset="-122"/>
              </a:rPr>
              <a:t>E D C</a:t>
            </a:r>
            <a:r>
              <a:rPr lang="zh-CN" altLang="en-US" sz="2400" b="1">
                <a:solidFill>
                  <a:schemeClr val="tx2"/>
                </a:solidFill>
                <a:latin typeface="黑体" pitchFamily="2" charset="-122"/>
                <a:ea typeface="黑体" pitchFamily="2" charset="-122"/>
              </a:rPr>
              <a:t>出栈</a:t>
            </a:r>
            <a:endParaRPr lang="zh-CN" altLang="zh-CN" sz="2400" b="1">
              <a:solidFill>
                <a:schemeClr val="tx2"/>
              </a:solidFill>
              <a:latin typeface="黑体" pitchFamily="2" charset="-122"/>
              <a:ea typeface="黑体" pitchFamily="2" charset="-122"/>
            </a:endParaRPr>
          </a:p>
        </p:txBody>
      </p:sp>
      <p:sp>
        <p:nvSpPr>
          <p:cNvPr id="390235" name="Text Box 91"/>
          <p:cNvSpPr txBox="1">
            <a:spLocks noChangeArrowheads="1"/>
          </p:cNvSpPr>
          <p:nvPr/>
        </p:nvSpPr>
        <p:spPr bwMode="auto">
          <a:xfrm>
            <a:off x="5168900" y="4652963"/>
            <a:ext cx="2160588"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dirty="0">
                <a:solidFill>
                  <a:schemeClr val="tx1"/>
                </a:solidFill>
                <a:latin typeface="黑体" pitchFamily="2" charset="-122"/>
                <a:ea typeface="黑体" pitchFamily="2" charset="-122"/>
              </a:rPr>
              <a:t>称为：栈满</a:t>
            </a:r>
          </a:p>
        </p:txBody>
      </p:sp>
      <p:sp>
        <p:nvSpPr>
          <p:cNvPr id="390236" name="Text Box 92"/>
          <p:cNvSpPr txBox="1">
            <a:spLocks noChangeArrowheads="1"/>
          </p:cNvSpPr>
          <p:nvPr/>
        </p:nvSpPr>
        <p:spPr bwMode="auto">
          <a:xfrm>
            <a:off x="1370013" y="5373688"/>
            <a:ext cx="7975600" cy="946150"/>
          </a:xfrm>
          <a:prstGeom prst="rect">
            <a:avLst/>
          </a:prstGeom>
          <a:noFill/>
          <a:ln w="9525">
            <a:noFill/>
            <a:miter lim="800000"/>
            <a:headEnd/>
            <a:tailEnd/>
          </a:ln>
          <a:effectLst/>
        </p:spPr>
        <p:txBody>
          <a:bodyPr>
            <a:spAutoFit/>
          </a:bodyPr>
          <a:lstStyle/>
          <a:p>
            <a:pPr>
              <a:buFontTx/>
              <a:buChar char=" "/>
            </a:pPr>
            <a:r>
              <a:rPr lang="zh-CN" altLang="en-US" b="1" u="sng" dirty="0">
                <a:solidFill>
                  <a:schemeClr val="tx1"/>
                </a:solidFill>
                <a:effectLst>
                  <a:outerShdw blurRad="38100" dist="38100" dir="2700000" algn="tl">
                    <a:srgbClr val="000000"/>
                  </a:outerShdw>
                </a:effectLst>
                <a:latin typeface="Times New Roman" pitchFamily="18" charset="0"/>
                <a:ea typeface="楷体_GB2312" pitchFamily="49" charset="-122"/>
              </a:rPr>
              <a:t>空栈</a:t>
            </a:r>
            <a:r>
              <a:rPr lang="zh-CN" altLang="en-US" b="1" dirty="0">
                <a:solidFill>
                  <a:srgbClr val="CC3300"/>
                </a:solidFill>
                <a:latin typeface="Times New Roman" pitchFamily="18" charset="0"/>
                <a:ea typeface="宋体" pitchFamily="2" charset="-122"/>
              </a:rPr>
              <a:t>    </a:t>
            </a:r>
            <a:r>
              <a:rPr lang="en-US" altLang="zh-CN" b="1" dirty="0">
                <a:solidFill>
                  <a:srgbClr val="00FFFF"/>
                </a:solidFill>
                <a:latin typeface="楷体_GB2312" pitchFamily="49" charset="-122"/>
                <a:ea typeface="楷体_GB2312" pitchFamily="49" charset="-122"/>
              </a:rPr>
              <a:t>top == base</a:t>
            </a:r>
            <a:endParaRPr lang="en-US" altLang="zh-CN" b="1" dirty="0">
              <a:solidFill>
                <a:srgbClr val="00FFFF"/>
              </a:solidFill>
              <a:latin typeface="Times New Roman" pitchFamily="18" charset="0"/>
            </a:endParaRPr>
          </a:p>
          <a:p>
            <a:r>
              <a:rPr lang="en-US" altLang="zh-CN" b="1" dirty="0">
                <a:solidFill>
                  <a:schemeClr val="tx1"/>
                </a:solidFill>
                <a:effectLst>
                  <a:outerShdw blurRad="38100" dist="38100" dir="2700000" algn="tl">
                    <a:srgbClr val="000000"/>
                  </a:outerShdw>
                </a:effectLst>
                <a:latin typeface="Times New Roman" pitchFamily="18" charset="0"/>
                <a:ea typeface="楷体_GB2312" pitchFamily="49" charset="-122"/>
              </a:rPr>
              <a:t> </a:t>
            </a:r>
            <a:r>
              <a:rPr lang="zh-CN" altLang="en-US" b="1" u="sng" dirty="0">
                <a:solidFill>
                  <a:schemeClr val="tx1"/>
                </a:solidFill>
                <a:effectLst>
                  <a:outerShdw blurRad="38100" dist="38100" dir="2700000" algn="tl">
                    <a:srgbClr val="000000"/>
                  </a:outerShdw>
                </a:effectLst>
                <a:latin typeface="Times New Roman" pitchFamily="18" charset="0"/>
                <a:ea typeface="楷体_GB2312" pitchFamily="49" charset="-122"/>
              </a:rPr>
              <a:t>栈满</a:t>
            </a:r>
            <a:r>
              <a:rPr lang="zh-CN" altLang="en-US" b="1" dirty="0">
                <a:solidFill>
                  <a:srgbClr val="CC3300"/>
                </a:solidFill>
                <a:latin typeface="Times New Roman" pitchFamily="18" charset="0"/>
                <a:ea typeface="宋体" pitchFamily="2" charset="-122"/>
              </a:rPr>
              <a:t>    </a:t>
            </a:r>
            <a:r>
              <a:rPr lang="en-US" altLang="zh-CN" b="1" dirty="0">
                <a:solidFill>
                  <a:srgbClr val="00FFFF"/>
                </a:solidFill>
                <a:latin typeface="楷体_GB2312" pitchFamily="49" charset="-122"/>
                <a:ea typeface="楷体_GB2312" pitchFamily="49" charset="-122"/>
              </a:rPr>
              <a:t>top-base == </a:t>
            </a:r>
            <a:r>
              <a:rPr lang="en-US" altLang="zh-CN" b="1" dirty="0" err="1">
                <a:solidFill>
                  <a:schemeClr val="tx1"/>
                </a:solidFill>
                <a:latin typeface="宋体" pitchFamily="2" charset="-122"/>
                <a:ea typeface="宋体" pitchFamily="2" charset="-122"/>
              </a:rPr>
              <a:t>stacksize</a:t>
            </a:r>
            <a:r>
              <a:rPr lang="en-US" altLang="zh-CN" b="1" dirty="0">
                <a:solidFill>
                  <a:srgbClr val="00FFFF"/>
                </a:solidFill>
                <a:latin typeface="楷体_GB2312" pitchFamily="49" charset="-122"/>
                <a:ea typeface="楷体_GB2312" pitchFamily="49" charset="-122"/>
              </a:rPr>
              <a:t> (</a:t>
            </a:r>
            <a:r>
              <a:rPr lang="zh-CN" altLang="en-US" b="1" dirty="0">
                <a:solidFill>
                  <a:srgbClr val="00FFFF"/>
                </a:solidFill>
                <a:latin typeface="楷体_GB2312" pitchFamily="49" charset="-122"/>
                <a:ea typeface="楷体_GB2312" pitchFamily="49" charset="-122"/>
              </a:rPr>
              <a:t>无可分配空间</a:t>
            </a:r>
            <a:r>
              <a:rPr lang="en-US" altLang="zh-CN" b="1" dirty="0">
                <a:solidFill>
                  <a:srgbClr val="00FFFF"/>
                </a:solidFill>
                <a:latin typeface="楷体_GB2312" pitchFamily="49" charset="-122"/>
                <a:ea typeface="楷体_GB2312" pitchFamily="49" charset="-122"/>
              </a:rPr>
              <a:t>)</a:t>
            </a:r>
          </a:p>
        </p:txBody>
      </p:sp>
      <p:sp>
        <p:nvSpPr>
          <p:cNvPr id="3" name="标题 2">
            <a:extLst>
              <a:ext uri="{FF2B5EF4-FFF2-40B4-BE49-F238E27FC236}">
                <a16:creationId xmlns:a16="http://schemas.microsoft.com/office/drawing/2014/main" id="{6C28F2C0-C612-4E51-A7CE-96D70B2FEF7B}"/>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02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0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01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02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023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02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0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218" grpId="0"/>
      <p:bldP spid="390232" grpId="0"/>
      <p:bldP spid="390235" grpId="0"/>
      <p:bldP spid="390236"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93373" name="Group 157"/>
          <p:cNvGrpSpPr>
            <a:grpSpLocks/>
          </p:cNvGrpSpPr>
          <p:nvPr/>
        </p:nvGrpSpPr>
        <p:grpSpPr bwMode="auto">
          <a:xfrm>
            <a:off x="7559675" y="2420938"/>
            <a:ext cx="1497013" cy="2039937"/>
            <a:chOff x="4762" y="1525"/>
            <a:chExt cx="943" cy="1285"/>
          </a:xfrm>
        </p:grpSpPr>
        <p:grpSp>
          <p:nvGrpSpPr>
            <p:cNvPr id="393357" name="Group 141"/>
            <p:cNvGrpSpPr>
              <a:grpSpLocks/>
            </p:cNvGrpSpPr>
            <p:nvPr/>
          </p:nvGrpSpPr>
          <p:grpSpPr bwMode="auto">
            <a:xfrm>
              <a:off x="4762" y="1525"/>
              <a:ext cx="943" cy="1285"/>
              <a:chOff x="2587" y="-108"/>
              <a:chExt cx="943" cy="1285"/>
            </a:xfrm>
          </p:grpSpPr>
          <p:sp>
            <p:nvSpPr>
              <p:cNvPr id="393358" name="Rectangle 142"/>
              <p:cNvSpPr>
                <a:spLocks noChangeArrowheads="1"/>
              </p:cNvSpPr>
              <p:nvPr/>
            </p:nvSpPr>
            <p:spPr bwMode="auto">
              <a:xfrm>
                <a:off x="2595" y="-108"/>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3359" name="Line 143"/>
              <p:cNvSpPr>
                <a:spLocks noChangeShapeType="1"/>
              </p:cNvSpPr>
              <p:nvPr/>
            </p:nvSpPr>
            <p:spPr bwMode="auto">
              <a:xfrm>
                <a:off x="2587" y="14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60" name="Line 144"/>
              <p:cNvSpPr>
                <a:spLocks noChangeShapeType="1"/>
              </p:cNvSpPr>
              <p:nvPr/>
            </p:nvSpPr>
            <p:spPr bwMode="auto">
              <a:xfrm>
                <a:off x="2595" y="877"/>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61" name="Line 145"/>
              <p:cNvSpPr>
                <a:spLocks noChangeShapeType="1"/>
              </p:cNvSpPr>
              <p:nvPr/>
            </p:nvSpPr>
            <p:spPr bwMode="auto">
              <a:xfrm>
                <a:off x="2595" y="621"/>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62" name="Line 146"/>
              <p:cNvSpPr>
                <a:spLocks noChangeShapeType="1"/>
              </p:cNvSpPr>
              <p:nvPr/>
            </p:nvSpPr>
            <p:spPr bwMode="auto">
              <a:xfrm flipV="1">
                <a:off x="2594" y="389"/>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3363" name="Text Box 147"/>
              <p:cNvSpPr txBox="1">
                <a:spLocks noChangeArrowheads="1"/>
              </p:cNvSpPr>
              <p:nvPr/>
            </p:nvSpPr>
            <p:spPr bwMode="auto">
              <a:xfrm>
                <a:off x="3325" y="67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3364" name="Text Box 148"/>
              <p:cNvSpPr txBox="1">
                <a:spLocks noChangeArrowheads="1"/>
              </p:cNvSpPr>
              <p:nvPr/>
            </p:nvSpPr>
            <p:spPr bwMode="auto">
              <a:xfrm>
                <a:off x="3325" y="421"/>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3365" name="Text Box 149"/>
              <p:cNvSpPr txBox="1">
                <a:spLocks noChangeArrowheads="1"/>
              </p:cNvSpPr>
              <p:nvPr/>
            </p:nvSpPr>
            <p:spPr bwMode="auto">
              <a:xfrm>
                <a:off x="3325" y="16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3366" name="Text Box 150"/>
              <p:cNvSpPr txBox="1">
                <a:spLocks noChangeArrowheads="1"/>
              </p:cNvSpPr>
              <p:nvPr/>
            </p:nvSpPr>
            <p:spPr bwMode="auto">
              <a:xfrm>
                <a:off x="3325" y="-8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3367" name="Text Box 151"/>
              <p:cNvSpPr txBox="1">
                <a:spLocks noChangeArrowheads="1"/>
              </p:cNvSpPr>
              <p:nvPr/>
            </p:nvSpPr>
            <p:spPr bwMode="auto">
              <a:xfrm>
                <a:off x="3334" y="927"/>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sp>
          <p:nvSpPr>
            <p:cNvPr id="393368" name="Text Box 152"/>
            <p:cNvSpPr txBox="1">
              <a:spLocks noChangeArrowheads="1"/>
            </p:cNvSpPr>
            <p:nvPr/>
          </p:nvSpPr>
          <p:spPr bwMode="auto">
            <a:xfrm>
              <a:off x="5065" y="2555"/>
              <a:ext cx="232"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A</a:t>
              </a:r>
            </a:p>
          </p:txBody>
        </p:sp>
        <p:sp>
          <p:nvSpPr>
            <p:cNvPr id="393369" name="Text Box 153"/>
            <p:cNvSpPr txBox="1">
              <a:spLocks noChangeArrowheads="1"/>
            </p:cNvSpPr>
            <p:nvPr/>
          </p:nvSpPr>
          <p:spPr bwMode="auto">
            <a:xfrm>
              <a:off x="5051" y="2311"/>
              <a:ext cx="223"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B</a:t>
              </a:r>
            </a:p>
          </p:txBody>
        </p:sp>
        <p:sp>
          <p:nvSpPr>
            <p:cNvPr id="393370" name="Text Box 154"/>
            <p:cNvSpPr txBox="1">
              <a:spLocks noChangeArrowheads="1"/>
            </p:cNvSpPr>
            <p:nvPr/>
          </p:nvSpPr>
          <p:spPr bwMode="auto">
            <a:xfrm>
              <a:off x="5047" y="2049"/>
              <a:ext cx="232"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C</a:t>
              </a:r>
            </a:p>
          </p:txBody>
        </p:sp>
        <p:sp>
          <p:nvSpPr>
            <p:cNvPr id="393371" name="Text Box 155"/>
            <p:cNvSpPr txBox="1">
              <a:spLocks noChangeArrowheads="1"/>
            </p:cNvSpPr>
            <p:nvPr/>
          </p:nvSpPr>
          <p:spPr bwMode="auto">
            <a:xfrm>
              <a:off x="5051" y="1787"/>
              <a:ext cx="232"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D</a:t>
              </a:r>
            </a:p>
          </p:txBody>
        </p:sp>
        <p:sp>
          <p:nvSpPr>
            <p:cNvPr id="393372" name="Text Box 156"/>
            <p:cNvSpPr txBox="1">
              <a:spLocks noChangeArrowheads="1"/>
            </p:cNvSpPr>
            <p:nvPr/>
          </p:nvSpPr>
          <p:spPr bwMode="auto">
            <a:xfrm>
              <a:off x="5046" y="1525"/>
              <a:ext cx="223"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E</a:t>
              </a:r>
            </a:p>
          </p:txBody>
        </p:sp>
      </p:grpSp>
      <p:sp>
        <p:nvSpPr>
          <p:cNvPr id="393219" name="Rectangle 3"/>
          <p:cNvSpPr>
            <a:spLocks noGrp="1" noChangeArrowheads="1"/>
          </p:cNvSpPr>
          <p:nvPr>
            <p:ph idx="1"/>
          </p:nvPr>
        </p:nvSpPr>
        <p:spPr>
          <a:xfrm>
            <a:off x="417513" y="703263"/>
            <a:ext cx="4205287" cy="790575"/>
          </a:xfrm>
        </p:spPr>
        <p:txBody>
          <a:bodyPr/>
          <a:lstStyle/>
          <a:p>
            <a:pPr>
              <a:lnSpc>
                <a:spcPct val="110000"/>
              </a:lnSpc>
            </a:pPr>
            <a:r>
              <a:rPr lang="zh-CN" altLang="en-US" sz="3200">
                <a:solidFill>
                  <a:srgbClr val="00FFFF"/>
                </a:solidFill>
              </a:rPr>
              <a:t>不可扩充栈的操作</a:t>
            </a:r>
            <a:endParaRPr lang="en-US" altLang="zh-CN" sz="3200">
              <a:solidFill>
                <a:srgbClr val="FFFFAF"/>
              </a:solidFill>
            </a:endParaRPr>
          </a:p>
        </p:txBody>
      </p:sp>
      <p:grpSp>
        <p:nvGrpSpPr>
          <p:cNvPr id="393327" name="Group 111"/>
          <p:cNvGrpSpPr>
            <a:grpSpLocks/>
          </p:cNvGrpSpPr>
          <p:nvPr/>
        </p:nvGrpSpPr>
        <p:grpSpPr bwMode="auto">
          <a:xfrm>
            <a:off x="415925" y="2420938"/>
            <a:ext cx="2533650" cy="2039937"/>
            <a:chOff x="262" y="1525"/>
            <a:chExt cx="1596" cy="1285"/>
          </a:xfrm>
        </p:grpSpPr>
        <p:grpSp>
          <p:nvGrpSpPr>
            <p:cNvPr id="393326" name="Group 110"/>
            <p:cNvGrpSpPr>
              <a:grpSpLocks/>
            </p:cNvGrpSpPr>
            <p:nvPr/>
          </p:nvGrpSpPr>
          <p:grpSpPr bwMode="auto">
            <a:xfrm>
              <a:off x="262" y="2522"/>
              <a:ext cx="665" cy="252"/>
              <a:chOff x="262" y="2522"/>
              <a:chExt cx="665" cy="252"/>
            </a:xfrm>
          </p:grpSpPr>
          <p:sp>
            <p:nvSpPr>
              <p:cNvPr id="393221" name="Line 5"/>
              <p:cNvSpPr>
                <a:spLocks noChangeShapeType="1"/>
              </p:cNvSpPr>
              <p:nvPr/>
            </p:nvSpPr>
            <p:spPr bwMode="auto">
              <a:xfrm>
                <a:off x="614" y="2638"/>
                <a:ext cx="313"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222" name="Text Box 6"/>
              <p:cNvSpPr txBox="1">
                <a:spLocks noChangeArrowheads="1"/>
              </p:cNvSpPr>
              <p:nvPr/>
            </p:nvSpPr>
            <p:spPr bwMode="auto">
              <a:xfrm>
                <a:off x="262" y="2522"/>
                <a:ext cx="340" cy="252"/>
              </a:xfrm>
              <a:prstGeom prst="rect">
                <a:avLst/>
              </a:prstGeom>
              <a:noFill/>
              <a:ln w="9525">
                <a:noFill/>
                <a:miter lim="800000"/>
                <a:headEnd/>
                <a:tailEnd/>
              </a:ln>
              <a:effectLst/>
            </p:spPr>
            <p:txBody>
              <a:bodyPr wrap="none" anchor="ctr">
                <a:spAutoFit/>
              </a:bodyPr>
              <a:lstStyle/>
              <a:p>
                <a:pPr algn="ctr"/>
                <a:r>
                  <a:rPr lang="en-US" altLang="zh-CN" sz="2000" b="1" dirty="0">
                    <a:solidFill>
                      <a:schemeClr val="tx1"/>
                    </a:solidFill>
                    <a:latin typeface="Times New Roman" pitchFamily="18" charset="0"/>
                    <a:ea typeface="宋体" pitchFamily="2" charset="-122"/>
                  </a:rPr>
                  <a:t>top</a:t>
                </a:r>
              </a:p>
            </p:txBody>
          </p:sp>
        </p:grpSp>
        <p:sp>
          <p:nvSpPr>
            <p:cNvPr id="393225" name="Rectangle 9"/>
            <p:cNvSpPr>
              <a:spLocks noChangeArrowheads="1"/>
            </p:cNvSpPr>
            <p:nvPr/>
          </p:nvSpPr>
          <p:spPr bwMode="auto">
            <a:xfrm>
              <a:off x="923" y="1525"/>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3226" name="Line 10"/>
            <p:cNvSpPr>
              <a:spLocks noChangeShapeType="1"/>
            </p:cNvSpPr>
            <p:nvPr/>
          </p:nvSpPr>
          <p:spPr bwMode="auto">
            <a:xfrm>
              <a:off x="915" y="1777"/>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227" name="Line 11"/>
            <p:cNvSpPr>
              <a:spLocks noChangeShapeType="1"/>
            </p:cNvSpPr>
            <p:nvPr/>
          </p:nvSpPr>
          <p:spPr bwMode="auto">
            <a:xfrm>
              <a:off x="923" y="2510"/>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228" name="Line 12"/>
            <p:cNvSpPr>
              <a:spLocks noChangeShapeType="1"/>
            </p:cNvSpPr>
            <p:nvPr/>
          </p:nvSpPr>
          <p:spPr bwMode="auto">
            <a:xfrm>
              <a:off x="923" y="225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229" name="Line 13"/>
            <p:cNvSpPr>
              <a:spLocks noChangeShapeType="1"/>
            </p:cNvSpPr>
            <p:nvPr/>
          </p:nvSpPr>
          <p:spPr bwMode="auto">
            <a:xfrm flipV="1">
              <a:off x="922" y="2022"/>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3231" name="Text Box 15"/>
            <p:cNvSpPr txBox="1">
              <a:spLocks noChangeArrowheads="1"/>
            </p:cNvSpPr>
            <p:nvPr/>
          </p:nvSpPr>
          <p:spPr bwMode="auto">
            <a:xfrm>
              <a:off x="1653" y="2307"/>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3232" name="Text Box 16"/>
            <p:cNvSpPr txBox="1">
              <a:spLocks noChangeArrowheads="1"/>
            </p:cNvSpPr>
            <p:nvPr/>
          </p:nvSpPr>
          <p:spPr bwMode="auto">
            <a:xfrm>
              <a:off x="1653" y="205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3233" name="Text Box 17"/>
            <p:cNvSpPr txBox="1">
              <a:spLocks noChangeArrowheads="1"/>
            </p:cNvSpPr>
            <p:nvPr/>
          </p:nvSpPr>
          <p:spPr bwMode="auto">
            <a:xfrm>
              <a:off x="1653" y="1802"/>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3234" name="Text Box 18"/>
            <p:cNvSpPr txBox="1">
              <a:spLocks noChangeArrowheads="1"/>
            </p:cNvSpPr>
            <p:nvPr/>
          </p:nvSpPr>
          <p:spPr bwMode="auto">
            <a:xfrm>
              <a:off x="1653" y="154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3236" name="Text Box 20"/>
            <p:cNvSpPr txBox="1">
              <a:spLocks noChangeArrowheads="1"/>
            </p:cNvSpPr>
            <p:nvPr/>
          </p:nvSpPr>
          <p:spPr bwMode="auto">
            <a:xfrm>
              <a:off x="1662" y="2560"/>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sp>
        <p:nvSpPr>
          <p:cNvPr id="393237" name="Text Box 21"/>
          <p:cNvSpPr txBox="1">
            <a:spLocks noChangeArrowheads="1"/>
          </p:cNvSpPr>
          <p:nvPr/>
        </p:nvSpPr>
        <p:spPr bwMode="auto">
          <a:xfrm>
            <a:off x="1722438" y="4357688"/>
            <a:ext cx="793750" cy="457200"/>
          </a:xfrm>
          <a:prstGeom prst="rect">
            <a:avLst/>
          </a:prstGeom>
          <a:noFill/>
          <a:ln w="9525">
            <a:noFill/>
            <a:miter lim="800000"/>
            <a:headEnd/>
            <a:tailEnd/>
          </a:ln>
          <a:effectLst/>
        </p:spPr>
        <p:txBody>
          <a:bodyPr wrap="none" anchor="ctr">
            <a:spAutoFit/>
          </a:bodyPr>
          <a:lstStyle/>
          <a:p>
            <a:pPr algn="ctr"/>
            <a:r>
              <a:rPr lang="zh-CN" altLang="en-US" sz="2400" b="1">
                <a:latin typeface="Times New Roman" pitchFamily="18" charset="0"/>
                <a:ea typeface="宋体" pitchFamily="2" charset="-122"/>
              </a:rPr>
              <a:t>栈空</a:t>
            </a:r>
          </a:p>
        </p:txBody>
      </p:sp>
      <p:sp>
        <p:nvSpPr>
          <p:cNvPr id="393238" name="AutoShape 22"/>
          <p:cNvSpPr>
            <a:spLocks noChangeArrowheads="1"/>
          </p:cNvSpPr>
          <p:nvPr/>
        </p:nvSpPr>
        <p:spPr bwMode="auto">
          <a:xfrm>
            <a:off x="295275" y="5237163"/>
            <a:ext cx="2805113" cy="1225550"/>
          </a:xfrm>
          <a:prstGeom prst="wedgeRectCallout">
            <a:avLst>
              <a:gd name="adj1" fmla="val -2801"/>
              <a:gd name="adj2" fmla="val -117616"/>
            </a:avLst>
          </a:prstGeom>
          <a:noFill/>
          <a:ln w="38100">
            <a:solidFill>
              <a:srgbClr val="33CCCC"/>
            </a:solidFill>
            <a:miter lim="800000"/>
            <a:headEnd/>
            <a:tailEnd/>
          </a:ln>
          <a:effectLst/>
        </p:spPr>
        <p:txBody>
          <a:bodyPr anchor="ctr">
            <a:spAutoFit/>
          </a:bodyPr>
          <a:lstStyle/>
          <a:p>
            <a:r>
              <a:rPr lang="zh-CN" altLang="en-US" sz="2400" b="1" dirty="0">
                <a:solidFill>
                  <a:srgbClr val="00FF00"/>
                </a:solidFill>
                <a:latin typeface="Times New Roman" pitchFamily="18" charset="0"/>
                <a:ea typeface="宋体" pitchFamily="2" charset="-122"/>
              </a:rPr>
              <a:t>栈顶指针</a:t>
            </a:r>
            <a:r>
              <a:rPr lang="en-US" altLang="zh-CN" sz="2400" b="1" dirty="0">
                <a:solidFill>
                  <a:schemeClr val="tx1"/>
                </a:solidFill>
                <a:latin typeface="Times New Roman" pitchFamily="18" charset="0"/>
                <a:ea typeface="宋体" pitchFamily="2" charset="-122"/>
              </a:rPr>
              <a:t>top</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指向实际栈顶</a:t>
            </a:r>
            <a:r>
              <a:rPr lang="zh-CN" altLang="en-US" sz="2400" b="1" dirty="0">
                <a:solidFill>
                  <a:schemeClr val="tx1"/>
                </a:solidFill>
                <a:latin typeface="Times New Roman" pitchFamily="18" charset="0"/>
                <a:ea typeface="宋体" pitchFamily="2" charset="-122"/>
              </a:rPr>
              <a:t>后的空位置，初值为 </a:t>
            </a:r>
            <a:r>
              <a:rPr lang="en-US" altLang="zh-CN" sz="2400" b="1" dirty="0">
                <a:solidFill>
                  <a:schemeClr val="tx1"/>
                </a:solidFill>
                <a:latin typeface="Times New Roman" pitchFamily="18" charset="0"/>
                <a:ea typeface="宋体" pitchFamily="2" charset="-122"/>
              </a:rPr>
              <a:t>base</a:t>
            </a:r>
          </a:p>
        </p:txBody>
      </p:sp>
      <p:grpSp>
        <p:nvGrpSpPr>
          <p:cNvPr id="393239" name="Group 23"/>
          <p:cNvGrpSpPr>
            <a:grpSpLocks/>
          </p:cNvGrpSpPr>
          <p:nvPr/>
        </p:nvGrpSpPr>
        <p:grpSpPr bwMode="auto">
          <a:xfrm>
            <a:off x="3184525" y="3625850"/>
            <a:ext cx="1058863" cy="396875"/>
            <a:chOff x="1579" y="2102"/>
            <a:chExt cx="615" cy="250"/>
          </a:xfrm>
        </p:grpSpPr>
        <p:sp>
          <p:nvSpPr>
            <p:cNvPr id="393240" name="Line 24"/>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41" name="Text Box 25"/>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sp>
        <p:nvSpPr>
          <p:cNvPr id="393256" name="Text Box 40"/>
          <p:cNvSpPr txBox="1">
            <a:spLocks noChangeArrowheads="1"/>
          </p:cNvSpPr>
          <p:nvPr/>
        </p:nvSpPr>
        <p:spPr bwMode="auto">
          <a:xfrm>
            <a:off x="4478338" y="4373563"/>
            <a:ext cx="793750" cy="457200"/>
          </a:xfrm>
          <a:prstGeom prst="rect">
            <a:avLst/>
          </a:prstGeom>
          <a:noFill/>
          <a:ln w="9525">
            <a:noFill/>
            <a:miter lim="800000"/>
            <a:headEnd/>
            <a:tailEnd/>
          </a:ln>
          <a:effectLst/>
        </p:spPr>
        <p:txBody>
          <a:bodyPr wrap="none" anchor="ctr">
            <a:spAutoFit/>
          </a:bodyPr>
          <a:lstStyle/>
          <a:p>
            <a:pPr algn="ctr"/>
            <a:r>
              <a:rPr lang="zh-CN" altLang="zh-CN" sz="2400" b="1">
                <a:latin typeface="Times New Roman" pitchFamily="18" charset="0"/>
                <a:ea typeface="宋体" pitchFamily="2" charset="-122"/>
              </a:rPr>
              <a:t>进栈</a:t>
            </a:r>
            <a:endParaRPr lang="zh-CN" altLang="en-US" sz="2400" b="1">
              <a:latin typeface="Times New Roman" pitchFamily="18" charset="0"/>
              <a:ea typeface="宋体" pitchFamily="2" charset="-122"/>
            </a:endParaRPr>
          </a:p>
        </p:txBody>
      </p:sp>
      <p:sp>
        <p:nvSpPr>
          <p:cNvPr id="393257" name="Text Box 41"/>
          <p:cNvSpPr txBox="1">
            <a:spLocks noChangeArrowheads="1"/>
          </p:cNvSpPr>
          <p:nvPr/>
        </p:nvSpPr>
        <p:spPr bwMode="auto">
          <a:xfrm>
            <a:off x="4716463" y="4057650"/>
            <a:ext cx="368300"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A</a:t>
            </a:r>
          </a:p>
        </p:txBody>
      </p:sp>
      <p:sp>
        <p:nvSpPr>
          <p:cNvPr id="393259" name="AutoShape 43"/>
          <p:cNvSpPr>
            <a:spLocks noChangeArrowheads="1"/>
          </p:cNvSpPr>
          <p:nvPr/>
        </p:nvSpPr>
        <p:spPr bwMode="auto">
          <a:xfrm>
            <a:off x="5662613" y="1223963"/>
            <a:ext cx="1085850" cy="647700"/>
          </a:xfrm>
          <a:prstGeom prst="wedgeEllipseCallout">
            <a:avLst>
              <a:gd name="adj1" fmla="val -71884"/>
              <a:gd name="adj2" fmla="val 76838"/>
            </a:avLst>
          </a:prstGeom>
          <a:noFill/>
          <a:ln w="38100">
            <a:solidFill>
              <a:srgbClr val="33CCCC"/>
            </a:solidFill>
            <a:miter lim="800000"/>
            <a:headEnd/>
            <a:tailEnd/>
          </a:ln>
          <a:effectLst/>
        </p:spPr>
        <p:txBody>
          <a:bodyPr wrap="none" anchor="ctr">
            <a:spAutoFit/>
          </a:bodyPr>
          <a:lstStyle/>
          <a:p>
            <a:pPr algn="ctr"/>
            <a:r>
              <a:rPr lang="zh-CN" altLang="en-US" sz="2400" b="1">
                <a:latin typeface="Times New Roman" pitchFamily="18" charset="0"/>
                <a:ea typeface="宋体" pitchFamily="2" charset="-122"/>
              </a:rPr>
              <a:t>栈满</a:t>
            </a:r>
          </a:p>
        </p:txBody>
      </p:sp>
      <p:sp>
        <p:nvSpPr>
          <p:cNvPr id="393260" name="Text Box 44"/>
          <p:cNvSpPr txBox="1">
            <a:spLocks noChangeArrowheads="1"/>
          </p:cNvSpPr>
          <p:nvPr/>
        </p:nvSpPr>
        <p:spPr bwMode="auto">
          <a:xfrm>
            <a:off x="4694238" y="3670300"/>
            <a:ext cx="354012"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B</a:t>
            </a:r>
          </a:p>
        </p:txBody>
      </p:sp>
      <p:sp>
        <p:nvSpPr>
          <p:cNvPr id="393261" name="Text Box 45"/>
          <p:cNvSpPr txBox="1">
            <a:spLocks noChangeArrowheads="1"/>
          </p:cNvSpPr>
          <p:nvPr/>
        </p:nvSpPr>
        <p:spPr bwMode="auto">
          <a:xfrm>
            <a:off x="4687888" y="3254375"/>
            <a:ext cx="368300"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C</a:t>
            </a:r>
          </a:p>
        </p:txBody>
      </p:sp>
      <p:sp>
        <p:nvSpPr>
          <p:cNvPr id="393262" name="Text Box 46"/>
          <p:cNvSpPr txBox="1">
            <a:spLocks noChangeArrowheads="1"/>
          </p:cNvSpPr>
          <p:nvPr/>
        </p:nvSpPr>
        <p:spPr bwMode="auto">
          <a:xfrm>
            <a:off x="4694238" y="2838450"/>
            <a:ext cx="368300"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D</a:t>
            </a:r>
          </a:p>
        </p:txBody>
      </p:sp>
      <p:sp>
        <p:nvSpPr>
          <p:cNvPr id="393263" name="Text Box 47"/>
          <p:cNvSpPr txBox="1">
            <a:spLocks noChangeArrowheads="1"/>
          </p:cNvSpPr>
          <p:nvPr/>
        </p:nvSpPr>
        <p:spPr bwMode="auto">
          <a:xfrm>
            <a:off x="4686300" y="2422525"/>
            <a:ext cx="354013"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E</a:t>
            </a:r>
          </a:p>
        </p:txBody>
      </p:sp>
      <p:sp>
        <p:nvSpPr>
          <p:cNvPr id="393264" name="AutoShape 48"/>
          <p:cNvSpPr>
            <a:spLocks noChangeArrowheads="1"/>
          </p:cNvSpPr>
          <p:nvPr/>
        </p:nvSpPr>
        <p:spPr bwMode="auto">
          <a:xfrm>
            <a:off x="3490913" y="5051425"/>
            <a:ext cx="2757487" cy="1590675"/>
          </a:xfrm>
          <a:prstGeom prst="wedgeRectCallout">
            <a:avLst>
              <a:gd name="adj1" fmla="val -16667"/>
              <a:gd name="adj2" fmla="val -80042"/>
            </a:avLst>
          </a:prstGeom>
          <a:noFill/>
          <a:ln w="38100">
            <a:solidFill>
              <a:srgbClr val="33CCCC"/>
            </a:solidFill>
            <a:miter lim="800000"/>
            <a:headEnd/>
            <a:tailEnd/>
          </a:ln>
          <a:effectLst/>
        </p:spPr>
        <p:txBody>
          <a:bodyPr anchor="ctr">
            <a:spAutoFit/>
          </a:bodyPr>
          <a:lstStyle/>
          <a:p>
            <a:r>
              <a:rPr lang="zh-CN" altLang="en-US" sz="2400" b="1" dirty="0">
                <a:solidFill>
                  <a:schemeClr val="tx1"/>
                </a:solidFill>
                <a:latin typeface="Times New Roman" pitchFamily="18" charset="0"/>
                <a:ea typeface="宋体" pitchFamily="2" charset="-122"/>
              </a:rPr>
              <a:t>设数组大小为</a:t>
            </a:r>
            <a:r>
              <a:rPr lang="en-US" altLang="zh-CN" sz="2400" b="1" dirty="0">
                <a:solidFill>
                  <a:schemeClr val="tx1"/>
                </a:solidFill>
                <a:latin typeface="Times New Roman" pitchFamily="18" charset="0"/>
                <a:ea typeface="宋体" pitchFamily="2" charset="-122"/>
              </a:rPr>
              <a:t>M</a:t>
            </a:r>
          </a:p>
          <a:p>
            <a:r>
              <a:rPr lang="en-US" altLang="zh-CN" sz="2400" b="1" dirty="0">
                <a:solidFill>
                  <a:schemeClr val="tx1"/>
                </a:solidFill>
                <a:latin typeface="Times New Roman" pitchFamily="18" charset="0"/>
                <a:ea typeface="宋体" pitchFamily="2" charset="-122"/>
              </a:rPr>
              <a:t>top-base=M</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栈满</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此时入栈，则</a:t>
            </a:r>
            <a:r>
              <a:rPr lang="zh-CN" altLang="zh-CN" sz="2400" b="1" dirty="0">
                <a:solidFill>
                  <a:srgbClr val="00FF00"/>
                </a:solidFill>
                <a:latin typeface="Times New Roman" pitchFamily="18" charset="0"/>
                <a:ea typeface="宋体" pitchFamily="2" charset="-122"/>
              </a:rPr>
              <a:t>上溢</a:t>
            </a:r>
            <a:r>
              <a:rPr lang="zh-CN" altLang="zh-CN" sz="2400" b="1" dirty="0">
                <a:solidFill>
                  <a:srgbClr val="FF3300"/>
                </a:solidFill>
                <a:latin typeface="Times New Roman" pitchFamily="18" charset="0"/>
                <a:ea typeface="宋体" pitchFamily="2" charset="-122"/>
              </a:rPr>
              <a:t> </a:t>
            </a:r>
            <a:r>
              <a:rPr lang="en-US" altLang="zh-CN" sz="2400" b="1" dirty="0">
                <a:solidFill>
                  <a:schemeClr val="tx1"/>
                </a:solidFill>
                <a:latin typeface="Times New Roman" pitchFamily="18" charset="0"/>
                <a:ea typeface="宋体" pitchFamily="2" charset="-122"/>
              </a:rPr>
              <a:t>(overflow)</a:t>
            </a:r>
          </a:p>
        </p:txBody>
      </p:sp>
      <p:grpSp>
        <p:nvGrpSpPr>
          <p:cNvPr id="393265" name="Group 49"/>
          <p:cNvGrpSpPr>
            <a:grpSpLocks/>
          </p:cNvGrpSpPr>
          <p:nvPr/>
        </p:nvGrpSpPr>
        <p:grpSpPr bwMode="auto">
          <a:xfrm>
            <a:off x="3206750" y="3143250"/>
            <a:ext cx="1058863" cy="396875"/>
            <a:chOff x="1579" y="2102"/>
            <a:chExt cx="615" cy="250"/>
          </a:xfrm>
        </p:grpSpPr>
        <p:sp>
          <p:nvSpPr>
            <p:cNvPr id="393266" name="Line 50"/>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67" name="Text Box 51"/>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268" name="Group 52"/>
          <p:cNvGrpSpPr>
            <a:grpSpLocks/>
          </p:cNvGrpSpPr>
          <p:nvPr/>
        </p:nvGrpSpPr>
        <p:grpSpPr bwMode="auto">
          <a:xfrm>
            <a:off x="3206750" y="2762250"/>
            <a:ext cx="1058863" cy="396875"/>
            <a:chOff x="1579" y="2102"/>
            <a:chExt cx="615" cy="250"/>
          </a:xfrm>
        </p:grpSpPr>
        <p:sp>
          <p:nvSpPr>
            <p:cNvPr id="393269" name="Line 53"/>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70" name="Text Box 54"/>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271" name="Group 55"/>
          <p:cNvGrpSpPr>
            <a:grpSpLocks/>
          </p:cNvGrpSpPr>
          <p:nvPr/>
        </p:nvGrpSpPr>
        <p:grpSpPr bwMode="auto">
          <a:xfrm>
            <a:off x="3206750" y="2381250"/>
            <a:ext cx="1058863" cy="396875"/>
            <a:chOff x="1579" y="2102"/>
            <a:chExt cx="615" cy="250"/>
          </a:xfrm>
        </p:grpSpPr>
        <p:sp>
          <p:nvSpPr>
            <p:cNvPr id="393272" name="Line 56"/>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73" name="Text Box 57"/>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274" name="Group 58"/>
          <p:cNvGrpSpPr>
            <a:grpSpLocks/>
          </p:cNvGrpSpPr>
          <p:nvPr/>
        </p:nvGrpSpPr>
        <p:grpSpPr bwMode="auto">
          <a:xfrm>
            <a:off x="3194050" y="2041525"/>
            <a:ext cx="1057275" cy="396875"/>
            <a:chOff x="1579" y="2102"/>
            <a:chExt cx="615" cy="250"/>
          </a:xfrm>
        </p:grpSpPr>
        <p:sp>
          <p:nvSpPr>
            <p:cNvPr id="393275" name="Line 59"/>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76" name="Text Box 60"/>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298" name="Group 82"/>
          <p:cNvGrpSpPr>
            <a:grpSpLocks/>
          </p:cNvGrpSpPr>
          <p:nvPr/>
        </p:nvGrpSpPr>
        <p:grpSpPr bwMode="auto">
          <a:xfrm>
            <a:off x="6527800" y="1855788"/>
            <a:ext cx="1017588" cy="396875"/>
            <a:chOff x="3799" y="1540"/>
            <a:chExt cx="591" cy="250"/>
          </a:xfrm>
        </p:grpSpPr>
        <p:sp>
          <p:nvSpPr>
            <p:cNvPr id="393299" name="Line 83"/>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00" name="Text Box 84"/>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01" name="Group 85"/>
          <p:cNvGrpSpPr>
            <a:grpSpLocks/>
          </p:cNvGrpSpPr>
          <p:nvPr/>
        </p:nvGrpSpPr>
        <p:grpSpPr bwMode="auto">
          <a:xfrm>
            <a:off x="6527800" y="2649538"/>
            <a:ext cx="1017588" cy="396875"/>
            <a:chOff x="3799" y="1540"/>
            <a:chExt cx="591" cy="250"/>
          </a:xfrm>
        </p:grpSpPr>
        <p:sp>
          <p:nvSpPr>
            <p:cNvPr id="393302" name="Line 86"/>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03" name="Text Box 87"/>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04" name="Group 88"/>
          <p:cNvGrpSpPr>
            <a:grpSpLocks/>
          </p:cNvGrpSpPr>
          <p:nvPr/>
        </p:nvGrpSpPr>
        <p:grpSpPr bwMode="auto">
          <a:xfrm>
            <a:off x="6527800" y="3044825"/>
            <a:ext cx="1017588" cy="396875"/>
            <a:chOff x="3799" y="1540"/>
            <a:chExt cx="591" cy="250"/>
          </a:xfrm>
        </p:grpSpPr>
        <p:sp>
          <p:nvSpPr>
            <p:cNvPr id="393305" name="Line 89"/>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06" name="Text Box 90"/>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07" name="Group 91"/>
          <p:cNvGrpSpPr>
            <a:grpSpLocks/>
          </p:cNvGrpSpPr>
          <p:nvPr/>
        </p:nvGrpSpPr>
        <p:grpSpPr bwMode="auto">
          <a:xfrm>
            <a:off x="6527800" y="3441700"/>
            <a:ext cx="1017588" cy="396875"/>
            <a:chOff x="3799" y="1540"/>
            <a:chExt cx="591" cy="250"/>
          </a:xfrm>
        </p:grpSpPr>
        <p:sp>
          <p:nvSpPr>
            <p:cNvPr id="393308" name="Line 92"/>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09" name="Text Box 93"/>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10" name="Group 94"/>
          <p:cNvGrpSpPr>
            <a:grpSpLocks/>
          </p:cNvGrpSpPr>
          <p:nvPr/>
        </p:nvGrpSpPr>
        <p:grpSpPr bwMode="auto">
          <a:xfrm>
            <a:off x="6527800" y="2252663"/>
            <a:ext cx="1017588" cy="396875"/>
            <a:chOff x="3799" y="1540"/>
            <a:chExt cx="591" cy="250"/>
          </a:xfrm>
        </p:grpSpPr>
        <p:sp>
          <p:nvSpPr>
            <p:cNvPr id="393311" name="Line 95"/>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12" name="Text Box 96"/>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13" name="Group 97"/>
          <p:cNvGrpSpPr>
            <a:grpSpLocks/>
          </p:cNvGrpSpPr>
          <p:nvPr/>
        </p:nvGrpSpPr>
        <p:grpSpPr bwMode="auto">
          <a:xfrm>
            <a:off x="6527800" y="3895725"/>
            <a:ext cx="1017588" cy="396875"/>
            <a:chOff x="3799" y="1540"/>
            <a:chExt cx="591" cy="250"/>
          </a:xfrm>
        </p:grpSpPr>
        <p:sp>
          <p:nvSpPr>
            <p:cNvPr id="393314" name="Line 98"/>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15" name="Text Box 99"/>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sp>
        <p:nvSpPr>
          <p:cNvPr id="393321" name="AutoShape 105"/>
          <p:cNvSpPr>
            <a:spLocks noChangeArrowheads="1"/>
          </p:cNvSpPr>
          <p:nvPr/>
        </p:nvSpPr>
        <p:spPr bwMode="auto">
          <a:xfrm>
            <a:off x="8507413" y="1206500"/>
            <a:ext cx="1085850" cy="647700"/>
          </a:xfrm>
          <a:prstGeom prst="wedgeEllipseCallout">
            <a:avLst>
              <a:gd name="adj1" fmla="val -55722"/>
              <a:gd name="adj2" fmla="val 73444"/>
            </a:avLst>
          </a:prstGeom>
          <a:noFill/>
          <a:ln w="38100">
            <a:solidFill>
              <a:srgbClr val="33CCCC"/>
            </a:solidFill>
            <a:miter lim="800000"/>
            <a:headEnd/>
            <a:tailEnd/>
          </a:ln>
          <a:effectLst/>
        </p:spPr>
        <p:txBody>
          <a:bodyPr wrap="none" anchor="ctr">
            <a:spAutoFit/>
          </a:bodyPr>
          <a:lstStyle/>
          <a:p>
            <a:pPr algn="ctr"/>
            <a:r>
              <a:rPr lang="zh-CN" altLang="en-US" sz="2400" b="1">
                <a:latin typeface="Times New Roman" pitchFamily="18" charset="0"/>
                <a:ea typeface="宋体" pitchFamily="2" charset="-122"/>
              </a:rPr>
              <a:t>栈空</a:t>
            </a:r>
          </a:p>
        </p:txBody>
      </p:sp>
      <p:sp>
        <p:nvSpPr>
          <p:cNvPr id="393322" name="AutoShape 106"/>
          <p:cNvSpPr>
            <a:spLocks noChangeArrowheads="1"/>
          </p:cNvSpPr>
          <p:nvPr/>
        </p:nvSpPr>
        <p:spPr bwMode="auto">
          <a:xfrm>
            <a:off x="6854825" y="5235575"/>
            <a:ext cx="2778125" cy="1225550"/>
          </a:xfrm>
          <a:prstGeom prst="wedgeRectCallout">
            <a:avLst>
              <a:gd name="adj1" fmla="val 14856"/>
              <a:gd name="adj2" fmla="val -110079"/>
            </a:avLst>
          </a:prstGeom>
          <a:noFill/>
          <a:ln w="38100">
            <a:solidFill>
              <a:srgbClr val="33CCCC"/>
            </a:solidFill>
            <a:miter lim="800000"/>
            <a:headEnd/>
            <a:tailEnd/>
          </a:ln>
          <a:effectLst/>
        </p:spPr>
        <p:txBody>
          <a:bodyPr anchor="ctr">
            <a:spAutoFit/>
          </a:bodyPr>
          <a:lstStyle/>
          <a:p>
            <a:r>
              <a:rPr lang="en-US" altLang="zh-CN" sz="2400" b="1" dirty="0">
                <a:solidFill>
                  <a:schemeClr val="tx1"/>
                </a:solidFill>
                <a:latin typeface="Times New Roman" pitchFamily="18" charset="0"/>
                <a:ea typeface="宋体" pitchFamily="2" charset="-122"/>
              </a:rPr>
              <a:t>top==base</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栈空</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此时出栈，则</a:t>
            </a:r>
            <a:r>
              <a:rPr lang="zh-CN" altLang="zh-CN" sz="2400" b="1" dirty="0">
                <a:solidFill>
                  <a:srgbClr val="00FF00"/>
                </a:solidFill>
                <a:latin typeface="Times New Roman" pitchFamily="18" charset="0"/>
                <a:ea typeface="宋体" pitchFamily="2" charset="-122"/>
              </a:rPr>
              <a:t>下溢</a:t>
            </a:r>
            <a:r>
              <a:rPr lang="zh-CN" altLang="en-US" sz="2400" b="1" dirty="0">
                <a:solidFill>
                  <a:schemeClr val="tx1"/>
                </a:solidFill>
                <a:latin typeface="Times New Roman" pitchFamily="18" charset="0"/>
                <a:ea typeface="宋体" pitchFamily="2" charset="-122"/>
              </a:rPr>
              <a:t>(</a:t>
            </a:r>
            <a:r>
              <a:rPr lang="en-US" altLang="zh-CN" sz="2400" b="1" dirty="0">
                <a:solidFill>
                  <a:schemeClr val="tx1"/>
                </a:solidFill>
                <a:latin typeface="Times New Roman" pitchFamily="18" charset="0"/>
                <a:ea typeface="宋体" pitchFamily="2" charset="-122"/>
              </a:rPr>
              <a:t>underflow)</a:t>
            </a:r>
          </a:p>
        </p:txBody>
      </p:sp>
      <p:grpSp>
        <p:nvGrpSpPr>
          <p:cNvPr id="393323" name="Group 107"/>
          <p:cNvGrpSpPr>
            <a:grpSpLocks/>
          </p:cNvGrpSpPr>
          <p:nvPr/>
        </p:nvGrpSpPr>
        <p:grpSpPr bwMode="auto">
          <a:xfrm>
            <a:off x="3219450" y="4005263"/>
            <a:ext cx="1057275" cy="396875"/>
            <a:chOff x="1579" y="2102"/>
            <a:chExt cx="615" cy="250"/>
          </a:xfrm>
        </p:grpSpPr>
        <p:sp>
          <p:nvSpPr>
            <p:cNvPr id="393324" name="Line 108"/>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325" name="Text Box 109"/>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42" name="Group 126"/>
          <p:cNvGrpSpPr>
            <a:grpSpLocks/>
          </p:cNvGrpSpPr>
          <p:nvPr/>
        </p:nvGrpSpPr>
        <p:grpSpPr bwMode="auto">
          <a:xfrm>
            <a:off x="4248150" y="2420938"/>
            <a:ext cx="1497013" cy="2039937"/>
            <a:chOff x="2587" y="-108"/>
            <a:chExt cx="943" cy="1285"/>
          </a:xfrm>
        </p:grpSpPr>
        <p:sp>
          <p:nvSpPr>
            <p:cNvPr id="393332" name="Rectangle 116"/>
            <p:cNvSpPr>
              <a:spLocks noChangeArrowheads="1"/>
            </p:cNvSpPr>
            <p:nvPr/>
          </p:nvSpPr>
          <p:spPr bwMode="auto">
            <a:xfrm>
              <a:off x="2595" y="-108"/>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3333" name="Line 117"/>
            <p:cNvSpPr>
              <a:spLocks noChangeShapeType="1"/>
            </p:cNvSpPr>
            <p:nvPr/>
          </p:nvSpPr>
          <p:spPr bwMode="auto">
            <a:xfrm>
              <a:off x="2587" y="14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34" name="Line 118"/>
            <p:cNvSpPr>
              <a:spLocks noChangeShapeType="1"/>
            </p:cNvSpPr>
            <p:nvPr/>
          </p:nvSpPr>
          <p:spPr bwMode="auto">
            <a:xfrm>
              <a:off x="2595" y="877"/>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35" name="Line 119"/>
            <p:cNvSpPr>
              <a:spLocks noChangeShapeType="1"/>
            </p:cNvSpPr>
            <p:nvPr/>
          </p:nvSpPr>
          <p:spPr bwMode="auto">
            <a:xfrm>
              <a:off x="2595" y="621"/>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36" name="Line 120"/>
            <p:cNvSpPr>
              <a:spLocks noChangeShapeType="1"/>
            </p:cNvSpPr>
            <p:nvPr/>
          </p:nvSpPr>
          <p:spPr bwMode="auto">
            <a:xfrm flipV="1">
              <a:off x="2594" y="389"/>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3337" name="Text Box 121"/>
            <p:cNvSpPr txBox="1">
              <a:spLocks noChangeArrowheads="1"/>
            </p:cNvSpPr>
            <p:nvPr/>
          </p:nvSpPr>
          <p:spPr bwMode="auto">
            <a:xfrm>
              <a:off x="3325" y="67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3338" name="Text Box 122"/>
            <p:cNvSpPr txBox="1">
              <a:spLocks noChangeArrowheads="1"/>
            </p:cNvSpPr>
            <p:nvPr/>
          </p:nvSpPr>
          <p:spPr bwMode="auto">
            <a:xfrm>
              <a:off x="3325" y="421"/>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3339" name="Text Box 123"/>
            <p:cNvSpPr txBox="1">
              <a:spLocks noChangeArrowheads="1"/>
            </p:cNvSpPr>
            <p:nvPr/>
          </p:nvSpPr>
          <p:spPr bwMode="auto">
            <a:xfrm>
              <a:off x="3325" y="16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3340" name="Text Box 124"/>
            <p:cNvSpPr txBox="1">
              <a:spLocks noChangeArrowheads="1"/>
            </p:cNvSpPr>
            <p:nvPr/>
          </p:nvSpPr>
          <p:spPr bwMode="auto">
            <a:xfrm>
              <a:off x="3325" y="-8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3341" name="Text Box 125"/>
            <p:cNvSpPr txBox="1">
              <a:spLocks noChangeArrowheads="1"/>
            </p:cNvSpPr>
            <p:nvPr/>
          </p:nvSpPr>
          <p:spPr bwMode="auto">
            <a:xfrm>
              <a:off x="3334" y="927"/>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sp>
        <p:nvSpPr>
          <p:cNvPr id="393258" name="Text Box 42"/>
          <p:cNvSpPr txBox="1">
            <a:spLocks noChangeArrowheads="1"/>
          </p:cNvSpPr>
          <p:nvPr/>
        </p:nvSpPr>
        <p:spPr bwMode="auto">
          <a:xfrm>
            <a:off x="7778750" y="4327525"/>
            <a:ext cx="793750" cy="457200"/>
          </a:xfrm>
          <a:prstGeom prst="rect">
            <a:avLst/>
          </a:prstGeom>
          <a:noFill/>
          <a:ln w="9525">
            <a:noFill/>
            <a:miter lim="800000"/>
            <a:headEnd/>
            <a:tailEnd/>
          </a:ln>
          <a:effectLst/>
        </p:spPr>
        <p:txBody>
          <a:bodyPr wrap="none" anchor="ctr">
            <a:spAutoFit/>
          </a:bodyPr>
          <a:lstStyle/>
          <a:p>
            <a:pPr algn="ctr"/>
            <a:r>
              <a:rPr lang="zh-CN" altLang="zh-CN" sz="2400" b="1">
                <a:latin typeface="Times New Roman" pitchFamily="18" charset="0"/>
                <a:ea typeface="宋体" pitchFamily="2" charset="-122"/>
              </a:rPr>
              <a:t>出栈</a:t>
            </a:r>
            <a:endParaRPr lang="zh-CN" altLang="en-US" sz="2400" b="1">
              <a:latin typeface="Times New Roman" pitchFamily="18" charset="0"/>
              <a:ea typeface="宋体" pitchFamily="2" charset="-122"/>
            </a:endParaRPr>
          </a:p>
        </p:txBody>
      </p:sp>
      <p:sp>
        <p:nvSpPr>
          <p:cNvPr id="393316" name="Rectangle 100"/>
          <p:cNvSpPr>
            <a:spLocks noChangeArrowheads="1"/>
          </p:cNvSpPr>
          <p:nvPr/>
        </p:nvSpPr>
        <p:spPr bwMode="auto">
          <a:xfrm>
            <a:off x="7718425" y="2444750"/>
            <a:ext cx="744538" cy="306388"/>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3317" name="Rectangle 101"/>
          <p:cNvSpPr>
            <a:spLocks noChangeArrowheads="1"/>
          </p:cNvSpPr>
          <p:nvPr/>
        </p:nvSpPr>
        <p:spPr bwMode="auto">
          <a:xfrm>
            <a:off x="7915275" y="2859088"/>
            <a:ext cx="744538" cy="306387"/>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3318" name="Rectangle 102"/>
          <p:cNvSpPr>
            <a:spLocks noChangeArrowheads="1"/>
          </p:cNvSpPr>
          <p:nvPr/>
        </p:nvSpPr>
        <p:spPr bwMode="auto">
          <a:xfrm>
            <a:off x="7864475" y="3241675"/>
            <a:ext cx="744538" cy="306388"/>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3319" name="Rectangle 103"/>
          <p:cNvSpPr>
            <a:spLocks noChangeArrowheads="1"/>
          </p:cNvSpPr>
          <p:nvPr/>
        </p:nvSpPr>
        <p:spPr bwMode="auto">
          <a:xfrm>
            <a:off x="7818438" y="3602038"/>
            <a:ext cx="744537" cy="360362"/>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3320" name="Rectangle 104"/>
          <p:cNvSpPr>
            <a:spLocks noChangeArrowheads="1"/>
          </p:cNvSpPr>
          <p:nvPr/>
        </p:nvSpPr>
        <p:spPr bwMode="auto">
          <a:xfrm>
            <a:off x="7878763" y="4059238"/>
            <a:ext cx="744537" cy="306387"/>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 name="标题 2">
            <a:extLst>
              <a:ext uri="{FF2B5EF4-FFF2-40B4-BE49-F238E27FC236}">
                <a16:creationId xmlns:a16="http://schemas.microsoft.com/office/drawing/2014/main" id="{6AD13151-226F-460E-A292-955C2E9DDB6F}"/>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393256">
                                            <p:txEl>
                                              <p:pRg st="0" end="0"/>
                                            </p:txEl>
                                          </p:spTgt>
                                        </p:tgtEl>
                                        <p:attrNameLst>
                                          <p:attrName>style.visibility</p:attrName>
                                        </p:attrNameLst>
                                      </p:cBhvr>
                                      <p:to>
                                        <p:strVal val="visible"/>
                                      </p:to>
                                    </p:set>
                                    <p:animEffect transition="in" filter="box(out)">
                                      <p:cBhvr>
                                        <p:cTn id="11" dur="500"/>
                                        <p:tgtEl>
                                          <p:spTgt spid="393256">
                                            <p:txEl>
                                              <p:pRg st="0" end="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2" fill="hold">
                            <p:stCondLst>
                              <p:cond delay="500"/>
                            </p:stCondLst>
                            <p:childTnLst>
                              <p:par>
                                <p:cTn id="13" presetID="4" presetClass="entr" presetSubtype="32" fill="hold" nodeType="afterEffect">
                                  <p:stCondLst>
                                    <p:cond delay="0"/>
                                  </p:stCondLst>
                                  <p:childTnLst>
                                    <p:set>
                                      <p:cBhvr>
                                        <p:cTn id="14" dur="1" fill="hold">
                                          <p:stCondLst>
                                            <p:cond delay="0"/>
                                          </p:stCondLst>
                                        </p:cTn>
                                        <p:tgtEl>
                                          <p:spTgt spid="393323"/>
                                        </p:tgtEl>
                                        <p:attrNameLst>
                                          <p:attrName>style.visibility</p:attrName>
                                        </p:attrNameLst>
                                      </p:cBhvr>
                                      <p:to>
                                        <p:strVal val="visible"/>
                                      </p:to>
                                    </p:set>
                                    <p:animEffect transition="in" filter="box(out)">
                                      <p:cBhvr>
                                        <p:cTn id="15" dur="500"/>
                                        <p:tgtEl>
                                          <p:spTgt spid="393323"/>
                                        </p:tgtEl>
                                      </p:cBhvr>
                                    </p:animEffect>
                                  </p:childTnLst>
                                  <p:subTnLst>
                                    <p:set>
                                      <p:cBhvr override="childStyle">
                                        <p:cTn dur="1" fill="hold" display="0" masterRel="nextClick" afterEffect="1"/>
                                        <p:tgtEl>
                                          <p:spTgt spid="393323"/>
                                        </p:tgtEl>
                                        <p:attrNameLst>
                                          <p:attrName>style.visibility</p:attrName>
                                        </p:attrNameLst>
                                      </p:cBhvr>
                                      <p:to>
                                        <p:strVal val="hidden"/>
                                      </p:to>
                                    </p:se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393257"/>
                                        </p:tgtEl>
                                        <p:attrNameLst>
                                          <p:attrName>style.visibility</p:attrName>
                                        </p:attrNameLst>
                                      </p:cBhvr>
                                      <p:to>
                                        <p:strVal val="visible"/>
                                      </p:to>
                                    </p:set>
                                    <p:anim calcmode="lin" valueType="num">
                                      <p:cBhvr additive="base">
                                        <p:cTn id="20" dur="500" fill="hold"/>
                                        <p:tgtEl>
                                          <p:spTgt spid="393257"/>
                                        </p:tgtEl>
                                        <p:attrNameLst>
                                          <p:attrName>ppt_x</p:attrName>
                                        </p:attrNameLst>
                                      </p:cBhvr>
                                      <p:tavLst>
                                        <p:tav tm="0">
                                          <p:val>
                                            <p:strVal val="#ppt_x"/>
                                          </p:val>
                                        </p:tav>
                                        <p:tav tm="100000">
                                          <p:val>
                                            <p:strVal val="#ppt_x"/>
                                          </p:val>
                                        </p:tav>
                                      </p:tavLst>
                                    </p:anim>
                                    <p:anim calcmode="lin" valueType="num">
                                      <p:cBhvr additive="base">
                                        <p:cTn id="21" dur="500" fill="hold"/>
                                        <p:tgtEl>
                                          <p:spTgt spid="39325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393239"/>
                                        </p:tgtEl>
                                        <p:attrNameLst>
                                          <p:attrName>style.visibility</p:attrName>
                                        </p:attrNameLst>
                                      </p:cBhvr>
                                      <p:to>
                                        <p:strVal val="visible"/>
                                      </p:to>
                                    </p:set>
                                    <p:animEffect transition="in" filter="box(out)">
                                      <p:cBhvr>
                                        <p:cTn id="25" dur="500"/>
                                        <p:tgtEl>
                                          <p:spTgt spid="393239"/>
                                        </p:tgtEl>
                                      </p:cBhvr>
                                    </p:animEffect>
                                  </p:childTnLst>
                                  <p:subTnLst>
                                    <p:set>
                                      <p:cBhvr override="childStyle">
                                        <p:cTn dur="1" fill="hold" display="0" masterRel="nextClick" afterEffect="1"/>
                                        <p:tgtEl>
                                          <p:spTgt spid="393239"/>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393260"/>
                                        </p:tgtEl>
                                        <p:attrNameLst>
                                          <p:attrName>style.visibility</p:attrName>
                                        </p:attrNameLst>
                                      </p:cBhvr>
                                      <p:to>
                                        <p:strVal val="visible"/>
                                      </p:to>
                                    </p:set>
                                    <p:anim calcmode="lin" valueType="num">
                                      <p:cBhvr additive="base">
                                        <p:cTn id="30" dur="500" fill="hold"/>
                                        <p:tgtEl>
                                          <p:spTgt spid="393260"/>
                                        </p:tgtEl>
                                        <p:attrNameLst>
                                          <p:attrName>ppt_x</p:attrName>
                                        </p:attrNameLst>
                                      </p:cBhvr>
                                      <p:tavLst>
                                        <p:tav tm="0">
                                          <p:val>
                                            <p:strVal val="#ppt_x"/>
                                          </p:val>
                                        </p:tav>
                                        <p:tav tm="100000">
                                          <p:val>
                                            <p:strVal val="#ppt_x"/>
                                          </p:val>
                                        </p:tav>
                                      </p:tavLst>
                                    </p:anim>
                                    <p:anim calcmode="lin" valueType="num">
                                      <p:cBhvr additive="base">
                                        <p:cTn id="31" dur="500" fill="hold"/>
                                        <p:tgtEl>
                                          <p:spTgt spid="393260"/>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393265"/>
                                        </p:tgtEl>
                                        <p:attrNameLst>
                                          <p:attrName>style.visibility</p:attrName>
                                        </p:attrNameLst>
                                      </p:cBhvr>
                                      <p:to>
                                        <p:strVal val="visible"/>
                                      </p:to>
                                    </p:set>
                                    <p:animEffect transition="in" filter="box(out)">
                                      <p:cBhvr>
                                        <p:cTn id="35" dur="500"/>
                                        <p:tgtEl>
                                          <p:spTgt spid="393265"/>
                                        </p:tgtEl>
                                      </p:cBhvr>
                                    </p:animEffect>
                                  </p:childTnLst>
                                  <p:subTnLst>
                                    <p:set>
                                      <p:cBhvr override="childStyle">
                                        <p:cTn dur="1" fill="hold" display="0" masterRel="nextClick" afterEffect="1"/>
                                        <p:tgtEl>
                                          <p:spTgt spid="393265"/>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393261"/>
                                        </p:tgtEl>
                                        <p:attrNameLst>
                                          <p:attrName>style.visibility</p:attrName>
                                        </p:attrNameLst>
                                      </p:cBhvr>
                                      <p:to>
                                        <p:strVal val="visible"/>
                                      </p:to>
                                    </p:set>
                                    <p:anim calcmode="lin" valueType="num">
                                      <p:cBhvr additive="base">
                                        <p:cTn id="40" dur="500" fill="hold"/>
                                        <p:tgtEl>
                                          <p:spTgt spid="393261"/>
                                        </p:tgtEl>
                                        <p:attrNameLst>
                                          <p:attrName>ppt_x</p:attrName>
                                        </p:attrNameLst>
                                      </p:cBhvr>
                                      <p:tavLst>
                                        <p:tav tm="0">
                                          <p:val>
                                            <p:strVal val="#ppt_x"/>
                                          </p:val>
                                        </p:tav>
                                        <p:tav tm="100000">
                                          <p:val>
                                            <p:strVal val="#ppt_x"/>
                                          </p:val>
                                        </p:tav>
                                      </p:tavLst>
                                    </p:anim>
                                    <p:anim calcmode="lin" valueType="num">
                                      <p:cBhvr additive="base">
                                        <p:cTn id="41" dur="500" fill="hold"/>
                                        <p:tgtEl>
                                          <p:spTgt spid="393261"/>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4" presetClass="entr" presetSubtype="32" fill="hold" nodeType="afterEffect">
                                  <p:stCondLst>
                                    <p:cond delay="0"/>
                                  </p:stCondLst>
                                  <p:childTnLst>
                                    <p:set>
                                      <p:cBhvr>
                                        <p:cTn id="44" dur="1" fill="hold">
                                          <p:stCondLst>
                                            <p:cond delay="0"/>
                                          </p:stCondLst>
                                        </p:cTn>
                                        <p:tgtEl>
                                          <p:spTgt spid="393268"/>
                                        </p:tgtEl>
                                        <p:attrNameLst>
                                          <p:attrName>style.visibility</p:attrName>
                                        </p:attrNameLst>
                                      </p:cBhvr>
                                      <p:to>
                                        <p:strVal val="visible"/>
                                      </p:to>
                                    </p:set>
                                    <p:animEffect transition="in" filter="box(out)">
                                      <p:cBhvr>
                                        <p:cTn id="45" dur="500"/>
                                        <p:tgtEl>
                                          <p:spTgt spid="393268"/>
                                        </p:tgtEl>
                                      </p:cBhvr>
                                    </p:animEffect>
                                  </p:childTnLst>
                                  <p:subTnLst>
                                    <p:set>
                                      <p:cBhvr override="childStyle">
                                        <p:cTn dur="1" fill="hold" display="0" masterRel="nextClick" afterEffect="1"/>
                                        <p:tgtEl>
                                          <p:spTgt spid="393268"/>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393262"/>
                                        </p:tgtEl>
                                        <p:attrNameLst>
                                          <p:attrName>style.visibility</p:attrName>
                                        </p:attrNameLst>
                                      </p:cBhvr>
                                      <p:to>
                                        <p:strVal val="visible"/>
                                      </p:to>
                                    </p:set>
                                    <p:anim calcmode="lin" valueType="num">
                                      <p:cBhvr additive="base">
                                        <p:cTn id="50" dur="500" fill="hold"/>
                                        <p:tgtEl>
                                          <p:spTgt spid="393262"/>
                                        </p:tgtEl>
                                        <p:attrNameLst>
                                          <p:attrName>ppt_x</p:attrName>
                                        </p:attrNameLst>
                                      </p:cBhvr>
                                      <p:tavLst>
                                        <p:tav tm="0">
                                          <p:val>
                                            <p:strVal val="#ppt_x"/>
                                          </p:val>
                                        </p:tav>
                                        <p:tav tm="100000">
                                          <p:val>
                                            <p:strVal val="#ppt_x"/>
                                          </p:val>
                                        </p:tav>
                                      </p:tavLst>
                                    </p:anim>
                                    <p:anim calcmode="lin" valueType="num">
                                      <p:cBhvr additive="base">
                                        <p:cTn id="51" dur="500" fill="hold"/>
                                        <p:tgtEl>
                                          <p:spTgt spid="393262"/>
                                        </p:tgtEl>
                                        <p:attrNameLst>
                                          <p:attrName>ppt_y</p:attrName>
                                        </p:attrNameLst>
                                      </p:cBhvr>
                                      <p:tavLst>
                                        <p:tav tm="0">
                                          <p:val>
                                            <p:strVal val="0-#ppt_h/2"/>
                                          </p:val>
                                        </p:tav>
                                        <p:tav tm="100000">
                                          <p:val>
                                            <p:strVal val="#ppt_y"/>
                                          </p:val>
                                        </p:tav>
                                      </p:tavLst>
                                    </p:anim>
                                  </p:childTnLst>
                                </p:cTn>
                              </p:par>
                            </p:childTnLst>
                          </p:cTn>
                        </p:par>
                        <p:par>
                          <p:cTn id="52" fill="hold">
                            <p:stCondLst>
                              <p:cond delay="500"/>
                            </p:stCondLst>
                            <p:childTnLst>
                              <p:par>
                                <p:cTn id="53" presetID="4" presetClass="entr" presetSubtype="32" fill="hold" nodeType="afterEffect">
                                  <p:stCondLst>
                                    <p:cond delay="0"/>
                                  </p:stCondLst>
                                  <p:childTnLst>
                                    <p:set>
                                      <p:cBhvr>
                                        <p:cTn id="54" dur="1" fill="hold">
                                          <p:stCondLst>
                                            <p:cond delay="0"/>
                                          </p:stCondLst>
                                        </p:cTn>
                                        <p:tgtEl>
                                          <p:spTgt spid="393271"/>
                                        </p:tgtEl>
                                        <p:attrNameLst>
                                          <p:attrName>style.visibility</p:attrName>
                                        </p:attrNameLst>
                                      </p:cBhvr>
                                      <p:to>
                                        <p:strVal val="visible"/>
                                      </p:to>
                                    </p:set>
                                    <p:animEffect transition="in" filter="box(out)">
                                      <p:cBhvr>
                                        <p:cTn id="55" dur="500"/>
                                        <p:tgtEl>
                                          <p:spTgt spid="393271"/>
                                        </p:tgtEl>
                                      </p:cBhvr>
                                    </p:animEffect>
                                  </p:childTnLst>
                                  <p:subTnLst>
                                    <p:set>
                                      <p:cBhvr override="childStyle">
                                        <p:cTn dur="1" fill="hold" display="0" masterRel="nextClick" afterEffect="1"/>
                                        <p:tgtEl>
                                          <p:spTgt spid="393271"/>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393263"/>
                                        </p:tgtEl>
                                        <p:attrNameLst>
                                          <p:attrName>style.visibility</p:attrName>
                                        </p:attrNameLst>
                                      </p:cBhvr>
                                      <p:to>
                                        <p:strVal val="visible"/>
                                      </p:to>
                                    </p:set>
                                    <p:anim calcmode="lin" valueType="num">
                                      <p:cBhvr additive="base">
                                        <p:cTn id="60" dur="500" fill="hold"/>
                                        <p:tgtEl>
                                          <p:spTgt spid="393263"/>
                                        </p:tgtEl>
                                        <p:attrNameLst>
                                          <p:attrName>ppt_x</p:attrName>
                                        </p:attrNameLst>
                                      </p:cBhvr>
                                      <p:tavLst>
                                        <p:tav tm="0">
                                          <p:val>
                                            <p:strVal val="#ppt_x"/>
                                          </p:val>
                                        </p:tav>
                                        <p:tav tm="100000">
                                          <p:val>
                                            <p:strVal val="#ppt_x"/>
                                          </p:val>
                                        </p:tav>
                                      </p:tavLst>
                                    </p:anim>
                                    <p:anim calcmode="lin" valueType="num">
                                      <p:cBhvr additive="base">
                                        <p:cTn id="61" dur="500" fill="hold"/>
                                        <p:tgtEl>
                                          <p:spTgt spid="393263"/>
                                        </p:tgtEl>
                                        <p:attrNameLst>
                                          <p:attrName>ppt_y</p:attrName>
                                        </p:attrNameLst>
                                      </p:cBhvr>
                                      <p:tavLst>
                                        <p:tav tm="0">
                                          <p:val>
                                            <p:strVal val="0-#ppt_h/2"/>
                                          </p:val>
                                        </p:tav>
                                        <p:tav tm="100000">
                                          <p:val>
                                            <p:strVal val="#ppt_y"/>
                                          </p:val>
                                        </p:tav>
                                      </p:tavLst>
                                    </p:anim>
                                  </p:childTnLst>
                                </p:cTn>
                              </p:par>
                            </p:childTnLst>
                          </p:cTn>
                        </p:par>
                        <p:par>
                          <p:cTn id="62" fill="hold">
                            <p:stCondLst>
                              <p:cond delay="500"/>
                            </p:stCondLst>
                            <p:childTnLst>
                              <p:par>
                                <p:cTn id="63" presetID="4" presetClass="entr" presetSubtype="32" fill="hold" nodeType="afterEffect">
                                  <p:stCondLst>
                                    <p:cond delay="0"/>
                                  </p:stCondLst>
                                  <p:childTnLst>
                                    <p:set>
                                      <p:cBhvr>
                                        <p:cTn id="64" dur="1" fill="hold">
                                          <p:stCondLst>
                                            <p:cond delay="0"/>
                                          </p:stCondLst>
                                        </p:cTn>
                                        <p:tgtEl>
                                          <p:spTgt spid="393274"/>
                                        </p:tgtEl>
                                        <p:attrNameLst>
                                          <p:attrName>style.visibility</p:attrName>
                                        </p:attrNameLst>
                                      </p:cBhvr>
                                      <p:to>
                                        <p:strVal val="visible"/>
                                      </p:to>
                                    </p:set>
                                    <p:animEffect transition="in" filter="box(out)">
                                      <p:cBhvr>
                                        <p:cTn id="65" dur="500"/>
                                        <p:tgtEl>
                                          <p:spTgt spid="393274"/>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393259"/>
                                        </p:tgtEl>
                                        <p:attrNameLst>
                                          <p:attrName>style.visibility</p:attrName>
                                        </p:attrNameLst>
                                      </p:cBhvr>
                                      <p:to>
                                        <p:strVal val="visible"/>
                                      </p:to>
                                    </p:set>
                                    <p:animEffect transition="in" filter="box(out)">
                                      <p:cBhvr>
                                        <p:cTn id="70" dur="500"/>
                                        <p:tgtEl>
                                          <p:spTgt spid="393259"/>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par>
                                <p:cTn id="71" presetID="4" presetClass="entr" presetSubtype="32" fill="hold" grpId="0" nodeType="withEffect">
                                  <p:stCondLst>
                                    <p:cond delay="0"/>
                                  </p:stCondLst>
                                  <p:childTnLst>
                                    <p:set>
                                      <p:cBhvr>
                                        <p:cTn id="72" dur="1" fill="hold">
                                          <p:stCondLst>
                                            <p:cond delay="0"/>
                                          </p:stCondLst>
                                        </p:cTn>
                                        <p:tgtEl>
                                          <p:spTgt spid="393264"/>
                                        </p:tgtEl>
                                        <p:attrNameLst>
                                          <p:attrName>style.visibility</p:attrName>
                                        </p:attrNameLst>
                                      </p:cBhvr>
                                      <p:to>
                                        <p:strVal val="visible"/>
                                      </p:to>
                                    </p:set>
                                    <p:animEffect transition="in" filter="box(out)">
                                      <p:cBhvr>
                                        <p:cTn id="73" dur="10"/>
                                        <p:tgtEl>
                                          <p:spTgt spid="393264"/>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393258">
                                            <p:txEl>
                                              <p:pRg st="0" end="0"/>
                                            </p:txEl>
                                          </p:spTgt>
                                        </p:tgtEl>
                                        <p:attrNameLst>
                                          <p:attrName>style.visibility</p:attrName>
                                        </p:attrNameLst>
                                      </p:cBhvr>
                                      <p:to>
                                        <p:strVal val="visible"/>
                                      </p:to>
                                    </p:set>
                                    <p:animEffect transition="in" filter="box(out)">
                                      <p:cBhvr>
                                        <p:cTn id="78" dur="500"/>
                                        <p:tgtEl>
                                          <p:spTgt spid="393258">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par>
                                <p:cTn id="79" presetID="1" presetClass="entr" presetSubtype="0" fill="hold" nodeType="withEffect">
                                  <p:stCondLst>
                                    <p:cond delay="0"/>
                                  </p:stCondLst>
                                  <p:childTnLst>
                                    <p:set>
                                      <p:cBhvr>
                                        <p:cTn id="80" dur="1" fill="hold">
                                          <p:stCondLst>
                                            <p:cond delay="9"/>
                                          </p:stCondLst>
                                        </p:cTn>
                                        <p:tgtEl>
                                          <p:spTgt spid="39329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9"/>
                                          </p:stCondLst>
                                        </p:cTn>
                                        <p:tgtEl>
                                          <p:spTgt spid="39337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393298"/>
                                        </p:tgtEl>
                                        <p:attrNameLst>
                                          <p:attrName>style.visibility</p:attrName>
                                        </p:attrNameLst>
                                      </p:cBhvr>
                                      <p:to>
                                        <p:strVal val="hidden"/>
                                      </p:to>
                                    </p:set>
                                  </p:childTnLst>
                                </p:cTn>
                              </p:par>
                              <p:par>
                                <p:cTn id="87" presetID="4" presetClass="entr" presetSubtype="32" fill="hold" grpId="0" nodeType="withEffect">
                                  <p:stCondLst>
                                    <p:cond delay="0"/>
                                  </p:stCondLst>
                                  <p:childTnLst>
                                    <p:set>
                                      <p:cBhvr>
                                        <p:cTn id="88" dur="1" fill="hold">
                                          <p:stCondLst>
                                            <p:cond delay="0"/>
                                          </p:stCondLst>
                                        </p:cTn>
                                        <p:tgtEl>
                                          <p:spTgt spid="393316"/>
                                        </p:tgtEl>
                                        <p:attrNameLst>
                                          <p:attrName>style.visibility</p:attrName>
                                        </p:attrNameLst>
                                      </p:cBhvr>
                                      <p:to>
                                        <p:strVal val="visible"/>
                                      </p:to>
                                    </p:set>
                                    <p:animEffect transition="in" filter="box(out)">
                                      <p:cBhvr>
                                        <p:cTn id="89" dur="10"/>
                                        <p:tgtEl>
                                          <p:spTgt spid="393316"/>
                                        </p:tgtEl>
                                      </p:cBhvr>
                                    </p:animEffect>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childTnLst>
                          </p:cTn>
                        </p:par>
                        <p:par>
                          <p:cTn id="90" fill="hold">
                            <p:stCondLst>
                              <p:cond delay="10"/>
                            </p:stCondLst>
                            <p:childTnLst>
                              <p:par>
                                <p:cTn id="91" presetID="1" presetClass="entr" presetSubtype="0" fill="hold" nodeType="afterEffect">
                                  <p:stCondLst>
                                    <p:cond delay="0"/>
                                  </p:stCondLst>
                                  <p:childTnLst>
                                    <p:set>
                                      <p:cBhvr>
                                        <p:cTn id="92" dur="1" fill="hold">
                                          <p:stCondLst>
                                            <p:cond delay="9"/>
                                          </p:stCondLst>
                                        </p:cTn>
                                        <p:tgtEl>
                                          <p:spTgt spid="393310"/>
                                        </p:tgtEl>
                                        <p:attrNameLst>
                                          <p:attrName>style.visibility</p:attrName>
                                        </p:attrNameLst>
                                      </p:cBhvr>
                                      <p:to>
                                        <p:strVal val="visible"/>
                                      </p:to>
                                    </p:set>
                                  </p:childTnLst>
                                  <p:subTnLst>
                                    <p:set>
                                      <p:cBhvr override="childStyle">
                                        <p:cTn dur="1" fill="hold" display="0" masterRel="nextClick" afterEffect="1"/>
                                        <p:tgtEl>
                                          <p:spTgt spid="393310"/>
                                        </p:tgtEl>
                                        <p:attrNameLst>
                                          <p:attrName>style.visibility</p:attrName>
                                        </p:attrNameLst>
                                      </p:cBhvr>
                                      <p:to>
                                        <p:strVal val="hidden"/>
                                      </p:to>
                                    </p:se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393317"/>
                                        </p:tgtEl>
                                        <p:attrNameLst>
                                          <p:attrName>style.visibility</p:attrName>
                                        </p:attrNameLst>
                                      </p:cBhvr>
                                      <p:to>
                                        <p:strVal val="visible"/>
                                      </p:to>
                                    </p:set>
                                    <p:animEffect transition="in" filter="box(out)">
                                      <p:cBhvr>
                                        <p:cTn id="97" dur="10"/>
                                        <p:tgtEl>
                                          <p:spTgt spid="393317"/>
                                        </p:tgtEl>
                                      </p:cBhvr>
                                    </p:animEffect>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par>
                          <p:cTn id="98" fill="hold">
                            <p:stCondLst>
                              <p:cond delay="10"/>
                            </p:stCondLst>
                            <p:childTnLst>
                              <p:par>
                                <p:cTn id="99" presetID="1" presetClass="entr" presetSubtype="0" fill="hold" nodeType="afterEffect">
                                  <p:stCondLst>
                                    <p:cond delay="0"/>
                                  </p:stCondLst>
                                  <p:childTnLst>
                                    <p:set>
                                      <p:cBhvr>
                                        <p:cTn id="100" dur="1" fill="hold">
                                          <p:stCondLst>
                                            <p:cond delay="9"/>
                                          </p:stCondLst>
                                        </p:cTn>
                                        <p:tgtEl>
                                          <p:spTgt spid="393301"/>
                                        </p:tgtEl>
                                        <p:attrNameLst>
                                          <p:attrName>style.visibility</p:attrName>
                                        </p:attrNameLst>
                                      </p:cBhvr>
                                      <p:to>
                                        <p:strVal val="visible"/>
                                      </p:to>
                                    </p:set>
                                  </p:childTnLst>
                                  <p:subTnLst>
                                    <p:set>
                                      <p:cBhvr override="childStyle">
                                        <p:cTn dur="1" fill="hold" display="0" masterRel="nextClick" afterEffect="1"/>
                                        <p:tgtEl>
                                          <p:spTgt spid="393301"/>
                                        </p:tgtEl>
                                        <p:attrNameLst>
                                          <p:attrName>style.visibility</p:attrName>
                                        </p:attrNameLst>
                                      </p:cBhvr>
                                      <p:to>
                                        <p:strVal val="hidden"/>
                                      </p:to>
                                    </p:se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393318"/>
                                        </p:tgtEl>
                                        <p:attrNameLst>
                                          <p:attrName>style.visibility</p:attrName>
                                        </p:attrNameLst>
                                      </p:cBhvr>
                                      <p:to>
                                        <p:strVal val="visible"/>
                                      </p:to>
                                    </p:set>
                                    <p:animEffect transition="in" filter="box(out)">
                                      <p:cBhvr>
                                        <p:cTn id="105" dur="10"/>
                                        <p:tgtEl>
                                          <p:spTgt spid="393318"/>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par>
                          <p:cTn id="106" fill="hold">
                            <p:stCondLst>
                              <p:cond delay="10"/>
                            </p:stCondLst>
                            <p:childTnLst>
                              <p:par>
                                <p:cTn id="107" presetID="1" presetClass="entr" presetSubtype="0" fill="hold" nodeType="afterEffect">
                                  <p:stCondLst>
                                    <p:cond delay="0"/>
                                  </p:stCondLst>
                                  <p:childTnLst>
                                    <p:set>
                                      <p:cBhvr>
                                        <p:cTn id="108" dur="1" fill="hold">
                                          <p:stCondLst>
                                            <p:cond delay="9"/>
                                          </p:stCondLst>
                                        </p:cTn>
                                        <p:tgtEl>
                                          <p:spTgt spid="393304"/>
                                        </p:tgtEl>
                                        <p:attrNameLst>
                                          <p:attrName>style.visibility</p:attrName>
                                        </p:attrNameLst>
                                      </p:cBhvr>
                                      <p:to>
                                        <p:strVal val="visible"/>
                                      </p:to>
                                    </p:set>
                                  </p:childTnLst>
                                  <p:subTnLst>
                                    <p:set>
                                      <p:cBhvr override="childStyle">
                                        <p:cTn dur="1" fill="hold" display="0" masterRel="nextClick" afterEffect="1"/>
                                        <p:tgtEl>
                                          <p:spTgt spid="393304"/>
                                        </p:tgtEl>
                                        <p:attrNameLst>
                                          <p:attrName>style.visibility</p:attrName>
                                        </p:attrNameLst>
                                      </p:cBhvr>
                                      <p:to>
                                        <p:strVal val="hidden"/>
                                      </p:to>
                                    </p:set>
                                    <p:audio>
                                      <p:cMediaNode>
                                        <p:cTn display="0" masterRel="sameClick">
                                          <p:stCondLst>
                                            <p:cond evt="begin" delay="0">
                                              <p:tn val="107"/>
                                            </p:cond>
                                          </p:stCondLst>
                                          <p:endCondLst>
                                            <p:cond evt="onStopAudio" delay="0">
                                              <p:tgtEl>
                                                <p:sldTgt/>
                                              </p:tgtEl>
                                            </p:cond>
                                          </p:endCondLst>
                                        </p:cTn>
                                        <p:tgtEl>
                                          <p:sndTgt r:embed="rId3"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393319"/>
                                        </p:tgtEl>
                                        <p:attrNameLst>
                                          <p:attrName>style.visibility</p:attrName>
                                        </p:attrNameLst>
                                      </p:cBhvr>
                                      <p:to>
                                        <p:strVal val="visible"/>
                                      </p:to>
                                    </p:set>
                                    <p:animEffect transition="in" filter="box(out)">
                                      <p:cBhvr>
                                        <p:cTn id="113" dur="10"/>
                                        <p:tgtEl>
                                          <p:spTgt spid="393319"/>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par>
                          <p:cTn id="114" fill="hold">
                            <p:stCondLst>
                              <p:cond delay="10"/>
                            </p:stCondLst>
                            <p:childTnLst>
                              <p:par>
                                <p:cTn id="115" presetID="1" presetClass="entr" presetSubtype="0" fill="hold" nodeType="afterEffect">
                                  <p:stCondLst>
                                    <p:cond delay="0"/>
                                  </p:stCondLst>
                                  <p:childTnLst>
                                    <p:set>
                                      <p:cBhvr>
                                        <p:cTn id="116" dur="1" fill="hold">
                                          <p:stCondLst>
                                            <p:cond delay="9"/>
                                          </p:stCondLst>
                                        </p:cTn>
                                        <p:tgtEl>
                                          <p:spTgt spid="393307"/>
                                        </p:tgtEl>
                                        <p:attrNameLst>
                                          <p:attrName>style.visibility</p:attrName>
                                        </p:attrNameLst>
                                      </p:cBhvr>
                                      <p:to>
                                        <p:strVal val="visible"/>
                                      </p:to>
                                    </p:set>
                                  </p:childTnLst>
                                  <p:subTnLst>
                                    <p:set>
                                      <p:cBhvr override="childStyle">
                                        <p:cTn dur="1" fill="hold" display="0" masterRel="nextClick" afterEffect="1"/>
                                        <p:tgtEl>
                                          <p:spTgt spid="393307"/>
                                        </p:tgtEl>
                                        <p:attrNameLst>
                                          <p:attrName>style.visibility</p:attrName>
                                        </p:attrNameLst>
                                      </p:cBhvr>
                                      <p:to>
                                        <p:strVal val="hidden"/>
                                      </p:to>
                                    </p:se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9"/>
                                          </p:stCondLst>
                                        </p:cTn>
                                        <p:tgtEl>
                                          <p:spTgt spid="393313"/>
                                        </p:tgtEl>
                                        <p:attrNameLst>
                                          <p:attrName>style.visibility</p:attrName>
                                        </p:attrNameLst>
                                      </p:cBhvr>
                                      <p:to>
                                        <p:strVal val="visible"/>
                                      </p:to>
                                    </p:set>
                                  </p:childTnLst>
                                  <p:subTnLst>
                                    <p:audio>
                                      <p:cMediaNode>
                                        <p:cTn display="0" masterRel="sameClick">
                                          <p:stCondLst>
                                            <p:cond evt="begin" delay="0">
                                              <p:tn val="119"/>
                                            </p:cond>
                                          </p:stCondLst>
                                          <p:endCondLst>
                                            <p:cond evt="onStopAudio" delay="0">
                                              <p:tgtEl>
                                                <p:sldTgt/>
                                              </p:tgtEl>
                                            </p:cond>
                                          </p:endCondLst>
                                        </p:cTn>
                                        <p:tgtEl>
                                          <p:sndTgt r:embed="rId3" name="CAMERA.WAV"/>
                                        </p:tgtEl>
                                      </p:cMediaNode>
                                    </p:audio>
                                  </p:subTnLst>
                                </p:cTn>
                              </p:par>
                            </p:childTnLst>
                          </p:cTn>
                        </p:par>
                        <p:par>
                          <p:cTn id="121" fill="hold">
                            <p:stCondLst>
                              <p:cond delay="10"/>
                            </p:stCondLst>
                            <p:childTnLst>
                              <p:par>
                                <p:cTn id="122" presetID="4" presetClass="entr" presetSubtype="32" fill="hold" grpId="0" nodeType="afterEffect">
                                  <p:stCondLst>
                                    <p:cond delay="0"/>
                                  </p:stCondLst>
                                  <p:childTnLst>
                                    <p:set>
                                      <p:cBhvr>
                                        <p:cTn id="123" dur="1" fill="hold">
                                          <p:stCondLst>
                                            <p:cond delay="0"/>
                                          </p:stCondLst>
                                        </p:cTn>
                                        <p:tgtEl>
                                          <p:spTgt spid="393320"/>
                                        </p:tgtEl>
                                        <p:attrNameLst>
                                          <p:attrName>style.visibility</p:attrName>
                                        </p:attrNameLst>
                                      </p:cBhvr>
                                      <p:to>
                                        <p:strVal val="visible"/>
                                      </p:to>
                                    </p:set>
                                    <p:animEffect transition="in" filter="box(out)">
                                      <p:cBhvr>
                                        <p:cTn id="124" dur="10"/>
                                        <p:tgtEl>
                                          <p:spTgt spid="393320"/>
                                        </p:tgtEl>
                                      </p:cBhvr>
                                    </p:animEffect>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childTnLst>
                    </p:cTn>
                  </p:par>
                  <p:par>
                    <p:cTn id="125" fill="hold">
                      <p:stCondLst>
                        <p:cond delay="indefinite"/>
                      </p:stCondLst>
                      <p:childTnLst>
                        <p:par>
                          <p:cTn id="126" fill="hold">
                            <p:stCondLst>
                              <p:cond delay="0"/>
                            </p:stCondLst>
                            <p:childTnLst>
                              <p:par>
                                <p:cTn id="127" presetID="4" presetClass="entr" presetSubtype="32" fill="hold" grpId="0" nodeType="clickEffect">
                                  <p:stCondLst>
                                    <p:cond delay="0"/>
                                  </p:stCondLst>
                                  <p:childTnLst>
                                    <p:set>
                                      <p:cBhvr>
                                        <p:cTn id="128" dur="1" fill="hold">
                                          <p:stCondLst>
                                            <p:cond delay="0"/>
                                          </p:stCondLst>
                                        </p:cTn>
                                        <p:tgtEl>
                                          <p:spTgt spid="393321"/>
                                        </p:tgtEl>
                                        <p:attrNameLst>
                                          <p:attrName>style.visibility</p:attrName>
                                        </p:attrNameLst>
                                      </p:cBhvr>
                                      <p:to>
                                        <p:strVal val="visible"/>
                                      </p:to>
                                    </p:set>
                                    <p:animEffect transition="in" filter="box(out)">
                                      <p:cBhvr>
                                        <p:cTn id="129" dur="500"/>
                                        <p:tgtEl>
                                          <p:spTgt spid="393321"/>
                                        </p:tgtEl>
                                      </p:cBhvr>
                                    </p:animEffect>
                                  </p:childTnLst>
                                  <p:subTnLst>
                                    <p:audio>
                                      <p:cMediaNode>
                                        <p:cTn display="0" masterRel="sameClick">
                                          <p:stCondLst>
                                            <p:cond evt="begin" delay="0">
                                              <p:tn val="127"/>
                                            </p:cond>
                                          </p:stCondLst>
                                          <p:endCondLst>
                                            <p:cond evt="onStopAudio" delay="0">
                                              <p:tgtEl>
                                                <p:sldTgt/>
                                              </p:tgtEl>
                                            </p:cond>
                                          </p:endCondLst>
                                        </p:cTn>
                                        <p:tgtEl>
                                          <p:sndTgt r:embed="rId3" name="CAMERA.WAV"/>
                                        </p:tgtEl>
                                      </p:cMediaNode>
                                    </p:audio>
                                  </p:subTnLst>
                                </p:cTn>
                              </p:par>
                            </p:childTnLst>
                          </p:cTn>
                        </p:par>
                      </p:childTnLst>
                    </p:cTn>
                  </p:par>
                  <p:par>
                    <p:cTn id="130" fill="hold">
                      <p:stCondLst>
                        <p:cond delay="indefinite"/>
                      </p:stCondLst>
                      <p:childTnLst>
                        <p:par>
                          <p:cTn id="131" fill="hold">
                            <p:stCondLst>
                              <p:cond delay="0"/>
                            </p:stCondLst>
                            <p:childTnLst>
                              <p:par>
                                <p:cTn id="132" presetID="4" presetClass="entr" presetSubtype="32" fill="hold" grpId="0" nodeType="clickEffect">
                                  <p:stCondLst>
                                    <p:cond delay="0"/>
                                  </p:stCondLst>
                                  <p:childTnLst>
                                    <p:set>
                                      <p:cBhvr>
                                        <p:cTn id="133" dur="1" fill="hold">
                                          <p:stCondLst>
                                            <p:cond delay="0"/>
                                          </p:stCondLst>
                                        </p:cTn>
                                        <p:tgtEl>
                                          <p:spTgt spid="393322"/>
                                        </p:tgtEl>
                                        <p:attrNameLst>
                                          <p:attrName>style.visibility</p:attrName>
                                        </p:attrNameLst>
                                      </p:cBhvr>
                                      <p:to>
                                        <p:strVal val="visible"/>
                                      </p:to>
                                    </p:set>
                                    <p:animEffect transition="in" filter="box(out)">
                                      <p:cBhvr>
                                        <p:cTn id="134" dur="500"/>
                                        <p:tgtEl>
                                          <p:spTgt spid="393322"/>
                                        </p:tgtEl>
                                      </p:cBhvr>
                                    </p:animEffect>
                                  </p:childTnLst>
                                  <p:subTnLst>
                                    <p:audio>
                                      <p:cMediaNode>
                                        <p:cTn display="0" masterRel="sameClick">
                                          <p:stCondLst>
                                            <p:cond evt="begin" delay="0">
                                              <p:tn val="1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56" grpId="0" build="p" autoUpdateAnimBg="0"/>
      <p:bldP spid="393257" grpId="0" autoUpdateAnimBg="0"/>
      <p:bldP spid="393259" grpId="0" animBg="1" autoUpdateAnimBg="0"/>
      <p:bldP spid="393260" grpId="0" autoUpdateAnimBg="0"/>
      <p:bldP spid="393261" grpId="0" autoUpdateAnimBg="0"/>
      <p:bldP spid="393262" grpId="0" autoUpdateAnimBg="0"/>
      <p:bldP spid="393263" grpId="0" autoUpdateAnimBg="0"/>
      <p:bldP spid="393264" grpId="0" animBg="1" autoUpdateAnimBg="0"/>
      <p:bldP spid="393321" grpId="0" animBg="1" autoUpdateAnimBg="0"/>
      <p:bldP spid="393322" grpId="0" animBg="1" autoUpdateAnimBg="0"/>
      <p:bldP spid="393258" grpId="0" build="p" autoUpdateAnimBg="0" advAuto="1000"/>
      <p:bldP spid="393316" grpId="0" animBg="1"/>
      <p:bldP spid="393317" grpId="0" animBg="1"/>
      <p:bldP spid="393318" grpId="0" animBg="1"/>
      <p:bldP spid="393319" grpId="0" animBg="1"/>
      <p:bldP spid="3933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4391" name="Group 151"/>
          <p:cNvGrpSpPr>
            <a:grpSpLocks/>
          </p:cNvGrpSpPr>
          <p:nvPr/>
        </p:nvGrpSpPr>
        <p:grpSpPr bwMode="auto">
          <a:xfrm>
            <a:off x="7554913" y="2305050"/>
            <a:ext cx="1495425" cy="2011363"/>
            <a:chOff x="5371" y="1452"/>
            <a:chExt cx="942" cy="1267"/>
          </a:xfrm>
        </p:grpSpPr>
        <p:sp>
          <p:nvSpPr>
            <p:cNvPr id="394286" name="Rectangle 46"/>
            <p:cNvSpPr>
              <a:spLocks noChangeArrowheads="1"/>
            </p:cNvSpPr>
            <p:nvPr/>
          </p:nvSpPr>
          <p:spPr bwMode="auto">
            <a:xfrm>
              <a:off x="5379" y="1452"/>
              <a:ext cx="782" cy="1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4287" name="Line 47"/>
            <p:cNvSpPr>
              <a:spLocks noChangeShapeType="1"/>
            </p:cNvSpPr>
            <p:nvPr/>
          </p:nvSpPr>
          <p:spPr bwMode="auto">
            <a:xfrm>
              <a:off x="5371" y="1686"/>
              <a:ext cx="78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288" name="Line 48"/>
            <p:cNvSpPr>
              <a:spLocks noChangeShapeType="1"/>
            </p:cNvSpPr>
            <p:nvPr/>
          </p:nvSpPr>
          <p:spPr bwMode="auto">
            <a:xfrm>
              <a:off x="5379" y="2419"/>
              <a:ext cx="77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289" name="Line 49"/>
            <p:cNvSpPr>
              <a:spLocks noChangeShapeType="1"/>
            </p:cNvSpPr>
            <p:nvPr/>
          </p:nvSpPr>
          <p:spPr bwMode="auto">
            <a:xfrm>
              <a:off x="5379" y="2163"/>
              <a:ext cx="78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290" name="Line 50"/>
            <p:cNvSpPr>
              <a:spLocks noChangeShapeType="1"/>
            </p:cNvSpPr>
            <p:nvPr/>
          </p:nvSpPr>
          <p:spPr bwMode="auto">
            <a:xfrm flipV="1">
              <a:off x="5378" y="1931"/>
              <a:ext cx="78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4292" name="Text Box 52"/>
            <p:cNvSpPr txBox="1">
              <a:spLocks noChangeArrowheads="1"/>
            </p:cNvSpPr>
            <p:nvPr/>
          </p:nvSpPr>
          <p:spPr bwMode="auto">
            <a:xfrm>
              <a:off x="6109" y="2216"/>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4293" name="Text Box 53"/>
            <p:cNvSpPr txBox="1">
              <a:spLocks noChangeArrowheads="1"/>
            </p:cNvSpPr>
            <p:nvPr/>
          </p:nvSpPr>
          <p:spPr bwMode="auto">
            <a:xfrm>
              <a:off x="6109" y="1963"/>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4294" name="Text Box 54"/>
            <p:cNvSpPr txBox="1">
              <a:spLocks noChangeArrowheads="1"/>
            </p:cNvSpPr>
            <p:nvPr/>
          </p:nvSpPr>
          <p:spPr bwMode="auto">
            <a:xfrm>
              <a:off x="6109" y="1711"/>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4295" name="Text Box 55"/>
            <p:cNvSpPr txBox="1">
              <a:spLocks noChangeArrowheads="1"/>
            </p:cNvSpPr>
            <p:nvPr/>
          </p:nvSpPr>
          <p:spPr bwMode="auto">
            <a:xfrm>
              <a:off x="6109" y="1458"/>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4297" name="Text Box 57"/>
            <p:cNvSpPr txBox="1">
              <a:spLocks noChangeArrowheads="1"/>
            </p:cNvSpPr>
            <p:nvPr/>
          </p:nvSpPr>
          <p:spPr bwMode="auto">
            <a:xfrm>
              <a:off x="6117" y="2469"/>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sp>
          <p:nvSpPr>
            <p:cNvPr id="394298" name="Text Box 58"/>
            <p:cNvSpPr txBox="1">
              <a:spLocks noChangeArrowheads="1"/>
            </p:cNvSpPr>
            <p:nvPr/>
          </p:nvSpPr>
          <p:spPr bwMode="auto">
            <a:xfrm>
              <a:off x="5657" y="2466"/>
              <a:ext cx="232"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A</a:t>
              </a:r>
            </a:p>
          </p:txBody>
        </p:sp>
        <p:sp>
          <p:nvSpPr>
            <p:cNvPr id="394299" name="Text Box 59"/>
            <p:cNvSpPr txBox="1">
              <a:spLocks noChangeArrowheads="1"/>
            </p:cNvSpPr>
            <p:nvPr/>
          </p:nvSpPr>
          <p:spPr bwMode="auto">
            <a:xfrm>
              <a:off x="5656" y="2203"/>
              <a:ext cx="223"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B</a:t>
              </a:r>
            </a:p>
          </p:txBody>
        </p:sp>
        <p:sp>
          <p:nvSpPr>
            <p:cNvPr id="394300" name="Text Box 60"/>
            <p:cNvSpPr txBox="1">
              <a:spLocks noChangeArrowheads="1"/>
            </p:cNvSpPr>
            <p:nvPr/>
          </p:nvSpPr>
          <p:spPr bwMode="auto">
            <a:xfrm>
              <a:off x="5651" y="1941"/>
              <a:ext cx="233"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C</a:t>
              </a:r>
            </a:p>
          </p:txBody>
        </p:sp>
        <p:sp>
          <p:nvSpPr>
            <p:cNvPr id="394301" name="Text Box 61"/>
            <p:cNvSpPr txBox="1">
              <a:spLocks noChangeArrowheads="1"/>
            </p:cNvSpPr>
            <p:nvPr/>
          </p:nvSpPr>
          <p:spPr bwMode="auto">
            <a:xfrm>
              <a:off x="5657" y="1715"/>
              <a:ext cx="232"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D</a:t>
              </a:r>
            </a:p>
          </p:txBody>
        </p:sp>
        <p:sp>
          <p:nvSpPr>
            <p:cNvPr id="394302" name="Text Box 62"/>
            <p:cNvSpPr txBox="1">
              <a:spLocks noChangeArrowheads="1"/>
            </p:cNvSpPr>
            <p:nvPr/>
          </p:nvSpPr>
          <p:spPr bwMode="auto">
            <a:xfrm>
              <a:off x="5656" y="1452"/>
              <a:ext cx="223"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E</a:t>
              </a:r>
            </a:p>
          </p:txBody>
        </p:sp>
      </p:grpSp>
      <p:sp>
        <p:nvSpPr>
          <p:cNvPr id="394243" name="Rectangle 3"/>
          <p:cNvSpPr>
            <a:spLocks noGrp="1" noChangeArrowheads="1"/>
          </p:cNvSpPr>
          <p:nvPr>
            <p:ph idx="1"/>
          </p:nvPr>
        </p:nvSpPr>
        <p:spPr>
          <a:xfrm>
            <a:off x="369888" y="773113"/>
            <a:ext cx="3506787" cy="809625"/>
          </a:xfrm>
        </p:spPr>
        <p:txBody>
          <a:bodyPr/>
          <a:lstStyle/>
          <a:p>
            <a:r>
              <a:rPr lang="zh-CN" altLang="en-US" sz="3200">
                <a:solidFill>
                  <a:srgbClr val="00FFFF"/>
                </a:solidFill>
              </a:rPr>
              <a:t>可扩充栈的操作</a:t>
            </a:r>
            <a:endParaRPr lang="en-US" altLang="zh-CN" sz="3200">
              <a:solidFill>
                <a:srgbClr val="FFFFAF"/>
              </a:solidFill>
            </a:endParaRPr>
          </a:p>
        </p:txBody>
      </p:sp>
      <p:sp>
        <p:nvSpPr>
          <p:cNvPr id="394244" name="AutoShape 4"/>
          <p:cNvSpPr>
            <a:spLocks noChangeArrowheads="1"/>
          </p:cNvSpPr>
          <p:nvPr/>
        </p:nvSpPr>
        <p:spPr bwMode="auto">
          <a:xfrm>
            <a:off x="271463" y="5275263"/>
            <a:ext cx="2292350" cy="1349375"/>
          </a:xfrm>
          <a:prstGeom prst="wedgeRectCallout">
            <a:avLst>
              <a:gd name="adj1" fmla="val 6787"/>
              <a:gd name="adj2" fmla="val -97296"/>
            </a:avLst>
          </a:prstGeom>
          <a:noFill/>
          <a:ln w="38100">
            <a:solidFill>
              <a:srgbClr val="33CCCC"/>
            </a:solidFill>
            <a:miter lim="800000"/>
            <a:headEnd/>
            <a:tailEnd/>
          </a:ln>
          <a:effectLst/>
        </p:spPr>
        <p:txBody>
          <a:bodyPr anchor="ctr">
            <a:spAutoFit/>
          </a:bodyPr>
          <a:lstStyle/>
          <a:p>
            <a:r>
              <a:rPr lang="zh-CN" altLang="en-US" sz="2000" b="1">
                <a:solidFill>
                  <a:srgbClr val="00FF00"/>
                </a:solidFill>
                <a:latin typeface="Times New Roman" pitchFamily="18" charset="0"/>
                <a:ea typeface="宋体" pitchFamily="2" charset="-122"/>
              </a:rPr>
              <a:t>栈顶指针</a:t>
            </a:r>
            <a:r>
              <a:rPr lang="en-US" altLang="zh-CN" sz="2000" b="1">
                <a:solidFill>
                  <a:schemeClr val="tx1"/>
                </a:solidFill>
                <a:latin typeface="Times New Roman" pitchFamily="18" charset="0"/>
                <a:ea typeface="宋体" pitchFamily="2" charset="-122"/>
              </a:rPr>
              <a:t>top</a:t>
            </a:r>
            <a:r>
              <a:rPr lang="zh-CN" altLang="en-US" sz="2000" b="1">
                <a:solidFill>
                  <a:schemeClr val="tx1"/>
                </a:solidFill>
                <a:latin typeface="Times New Roman" pitchFamily="18" charset="0"/>
                <a:ea typeface="宋体" pitchFamily="2" charset="-122"/>
              </a:rPr>
              <a:t>，</a:t>
            </a:r>
            <a:r>
              <a:rPr lang="zh-CN" altLang="zh-CN" sz="2000" b="1">
                <a:solidFill>
                  <a:schemeClr val="tx1"/>
                </a:solidFill>
                <a:latin typeface="Times New Roman" pitchFamily="18" charset="0"/>
                <a:ea typeface="宋体" pitchFamily="2" charset="-122"/>
              </a:rPr>
              <a:t>指向实际栈顶</a:t>
            </a:r>
            <a:r>
              <a:rPr lang="zh-CN" altLang="en-US" sz="2000" b="1">
                <a:solidFill>
                  <a:schemeClr val="tx1"/>
                </a:solidFill>
                <a:latin typeface="Times New Roman" pitchFamily="18" charset="0"/>
                <a:ea typeface="宋体" pitchFamily="2" charset="-122"/>
              </a:rPr>
              <a:t>后的下一个位置，初值为 </a:t>
            </a:r>
            <a:r>
              <a:rPr lang="en-US" altLang="zh-CN" sz="2000" b="1">
                <a:solidFill>
                  <a:schemeClr val="tx1"/>
                </a:solidFill>
                <a:latin typeface="Times New Roman" pitchFamily="18" charset="0"/>
                <a:ea typeface="宋体" pitchFamily="2" charset="-122"/>
              </a:rPr>
              <a:t>top=base</a:t>
            </a:r>
          </a:p>
        </p:txBody>
      </p:sp>
      <p:grpSp>
        <p:nvGrpSpPr>
          <p:cNvPr id="394245" name="Group 5"/>
          <p:cNvGrpSpPr>
            <a:grpSpLocks/>
          </p:cNvGrpSpPr>
          <p:nvPr/>
        </p:nvGrpSpPr>
        <p:grpSpPr bwMode="auto">
          <a:xfrm>
            <a:off x="3184525" y="3530600"/>
            <a:ext cx="1058863" cy="396875"/>
            <a:chOff x="1579" y="2102"/>
            <a:chExt cx="615" cy="250"/>
          </a:xfrm>
        </p:grpSpPr>
        <p:sp>
          <p:nvSpPr>
            <p:cNvPr id="394246" name="Line 6"/>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47" name="Text Box 7"/>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sp>
        <p:nvSpPr>
          <p:cNvPr id="394262" name="Text Box 22"/>
          <p:cNvSpPr txBox="1">
            <a:spLocks noChangeArrowheads="1"/>
          </p:cNvSpPr>
          <p:nvPr/>
        </p:nvSpPr>
        <p:spPr bwMode="auto">
          <a:xfrm>
            <a:off x="4445000" y="4262438"/>
            <a:ext cx="860425" cy="457200"/>
          </a:xfrm>
          <a:prstGeom prst="rect">
            <a:avLst/>
          </a:prstGeom>
          <a:noFill/>
          <a:ln w="9525">
            <a:noFill/>
            <a:miter lim="800000"/>
            <a:headEnd/>
            <a:tailEnd/>
          </a:ln>
          <a:effectLst/>
        </p:spPr>
        <p:txBody>
          <a:bodyPr wrap="none" anchor="ctr">
            <a:spAutoFit/>
          </a:bodyPr>
          <a:lstStyle/>
          <a:p>
            <a:pPr algn="ctr"/>
            <a:r>
              <a:rPr lang="zh-CN" altLang="zh-CN" sz="2400" b="1">
                <a:solidFill>
                  <a:srgbClr val="00FF00"/>
                </a:solidFill>
                <a:latin typeface="Times New Roman" pitchFamily="18" charset="0"/>
                <a:ea typeface="宋体" pitchFamily="2" charset="-122"/>
              </a:rPr>
              <a:t>进栈</a:t>
            </a:r>
            <a:endParaRPr lang="zh-CN" altLang="en-US" sz="2400" b="1">
              <a:solidFill>
                <a:srgbClr val="00FF00"/>
              </a:solidFill>
              <a:latin typeface="Times New Roman" pitchFamily="18" charset="0"/>
              <a:ea typeface="宋体" pitchFamily="2" charset="-122"/>
            </a:endParaRPr>
          </a:p>
        </p:txBody>
      </p:sp>
      <p:sp>
        <p:nvSpPr>
          <p:cNvPr id="394263" name="Text Box 23"/>
          <p:cNvSpPr txBox="1">
            <a:spLocks noChangeArrowheads="1"/>
          </p:cNvSpPr>
          <p:nvPr/>
        </p:nvSpPr>
        <p:spPr bwMode="auto">
          <a:xfrm>
            <a:off x="4702175" y="3962400"/>
            <a:ext cx="398463"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A</a:t>
            </a:r>
          </a:p>
        </p:txBody>
      </p:sp>
      <p:sp>
        <p:nvSpPr>
          <p:cNvPr id="394264" name="Text Box 24"/>
          <p:cNvSpPr txBox="1">
            <a:spLocks noChangeArrowheads="1"/>
          </p:cNvSpPr>
          <p:nvPr/>
        </p:nvSpPr>
        <p:spPr bwMode="auto">
          <a:xfrm>
            <a:off x="7745413" y="4232275"/>
            <a:ext cx="860425" cy="457200"/>
          </a:xfrm>
          <a:prstGeom prst="rect">
            <a:avLst/>
          </a:prstGeom>
          <a:noFill/>
          <a:ln w="9525">
            <a:noFill/>
            <a:miter lim="800000"/>
            <a:headEnd/>
            <a:tailEnd/>
          </a:ln>
          <a:effectLst/>
        </p:spPr>
        <p:txBody>
          <a:bodyPr wrap="none" anchor="ctr">
            <a:spAutoFit/>
          </a:bodyPr>
          <a:lstStyle/>
          <a:p>
            <a:pPr algn="ctr"/>
            <a:r>
              <a:rPr lang="zh-CN" altLang="zh-CN" sz="2400" b="1">
                <a:solidFill>
                  <a:srgbClr val="00FF00"/>
                </a:solidFill>
                <a:latin typeface="Times New Roman" pitchFamily="18" charset="0"/>
                <a:ea typeface="宋体" pitchFamily="2" charset="-122"/>
              </a:rPr>
              <a:t>出栈</a:t>
            </a:r>
            <a:endParaRPr lang="zh-CN" altLang="en-US" sz="2400" b="1">
              <a:solidFill>
                <a:srgbClr val="00FF00"/>
              </a:solidFill>
              <a:latin typeface="Times New Roman" pitchFamily="18" charset="0"/>
              <a:ea typeface="宋体" pitchFamily="2" charset="-122"/>
            </a:endParaRPr>
          </a:p>
        </p:txBody>
      </p:sp>
      <p:sp>
        <p:nvSpPr>
          <p:cNvPr id="394265" name="AutoShape 25"/>
          <p:cNvSpPr>
            <a:spLocks noChangeArrowheads="1"/>
          </p:cNvSpPr>
          <p:nvPr/>
        </p:nvSpPr>
        <p:spPr bwMode="auto">
          <a:xfrm>
            <a:off x="5508625" y="844550"/>
            <a:ext cx="2808288" cy="828675"/>
          </a:xfrm>
          <a:prstGeom prst="wedgeEllipseCallout">
            <a:avLst>
              <a:gd name="adj1" fmla="val -48042"/>
              <a:gd name="adj2" fmla="val 85056"/>
            </a:avLst>
          </a:prstGeom>
          <a:noFill/>
          <a:ln w="38100">
            <a:solidFill>
              <a:srgbClr val="33CCCC"/>
            </a:solidFill>
            <a:miter lim="800000"/>
            <a:headEnd/>
            <a:tailEnd/>
          </a:ln>
          <a:effectLst/>
        </p:spPr>
        <p:txBody>
          <a:bodyPr wrap="none" lIns="0" tIns="0" rIns="0" bIns="0" anchor="ctr"/>
          <a:lstStyle/>
          <a:p>
            <a:pPr algn="ctr">
              <a:lnSpc>
                <a:spcPct val="90000"/>
              </a:lnSpc>
            </a:pPr>
            <a:r>
              <a:rPr lang="zh-CN" altLang="en-US" sz="2400" b="1">
                <a:latin typeface="Times New Roman" pitchFamily="18" charset="0"/>
                <a:ea typeface="宋体" pitchFamily="2" charset="-122"/>
              </a:rPr>
              <a:t>栈当前空间</a:t>
            </a:r>
          </a:p>
          <a:p>
            <a:pPr algn="ctr">
              <a:lnSpc>
                <a:spcPct val="90000"/>
              </a:lnSpc>
            </a:pPr>
            <a:r>
              <a:rPr lang="zh-CN" altLang="en-US" sz="2400" b="1">
                <a:latin typeface="Times New Roman" pitchFamily="18" charset="0"/>
                <a:ea typeface="宋体" pitchFamily="2" charset="-122"/>
              </a:rPr>
              <a:t>不足，需扩充</a:t>
            </a:r>
          </a:p>
        </p:txBody>
      </p:sp>
      <p:sp>
        <p:nvSpPr>
          <p:cNvPr id="394266" name="Text Box 26"/>
          <p:cNvSpPr txBox="1">
            <a:spLocks noChangeArrowheads="1"/>
          </p:cNvSpPr>
          <p:nvPr/>
        </p:nvSpPr>
        <p:spPr bwMode="auto">
          <a:xfrm>
            <a:off x="4679950" y="3575050"/>
            <a:ext cx="382588"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B</a:t>
            </a:r>
          </a:p>
        </p:txBody>
      </p:sp>
      <p:sp>
        <p:nvSpPr>
          <p:cNvPr id="394267" name="Text Box 27"/>
          <p:cNvSpPr txBox="1">
            <a:spLocks noChangeArrowheads="1"/>
          </p:cNvSpPr>
          <p:nvPr/>
        </p:nvSpPr>
        <p:spPr bwMode="auto">
          <a:xfrm>
            <a:off x="4672013" y="3159125"/>
            <a:ext cx="400050"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C</a:t>
            </a:r>
          </a:p>
        </p:txBody>
      </p:sp>
      <p:sp>
        <p:nvSpPr>
          <p:cNvPr id="394268" name="Text Box 28"/>
          <p:cNvSpPr txBox="1">
            <a:spLocks noChangeArrowheads="1"/>
          </p:cNvSpPr>
          <p:nvPr/>
        </p:nvSpPr>
        <p:spPr bwMode="auto">
          <a:xfrm>
            <a:off x="4679950" y="2743200"/>
            <a:ext cx="398463"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D</a:t>
            </a:r>
          </a:p>
        </p:txBody>
      </p:sp>
      <p:sp>
        <p:nvSpPr>
          <p:cNvPr id="394269" name="Text Box 29"/>
          <p:cNvSpPr txBox="1">
            <a:spLocks noChangeArrowheads="1"/>
          </p:cNvSpPr>
          <p:nvPr/>
        </p:nvSpPr>
        <p:spPr bwMode="auto">
          <a:xfrm>
            <a:off x="4672013" y="2327275"/>
            <a:ext cx="384175"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E</a:t>
            </a:r>
          </a:p>
        </p:txBody>
      </p:sp>
      <p:sp>
        <p:nvSpPr>
          <p:cNvPr id="394270" name="AutoShape 30"/>
          <p:cNvSpPr>
            <a:spLocks noChangeArrowheads="1"/>
          </p:cNvSpPr>
          <p:nvPr/>
        </p:nvSpPr>
        <p:spPr bwMode="auto">
          <a:xfrm>
            <a:off x="3014663" y="4733925"/>
            <a:ext cx="4206875" cy="2052638"/>
          </a:xfrm>
          <a:prstGeom prst="wedgeRectCallout">
            <a:avLst>
              <a:gd name="adj1" fmla="val 7546"/>
              <a:gd name="adj2" fmla="val -67556"/>
            </a:avLst>
          </a:prstGeom>
          <a:noFill/>
          <a:ln w="38100">
            <a:solidFill>
              <a:srgbClr val="33CCCC"/>
            </a:solidFill>
            <a:miter lim="800000"/>
            <a:headEnd/>
            <a:tailEnd/>
          </a:ln>
          <a:effectLst/>
        </p:spPr>
        <p:txBody>
          <a:bodyPr anchor="ctr">
            <a:spAutoFit/>
          </a:bodyPr>
          <a:lstStyle/>
          <a:p>
            <a:pPr>
              <a:lnSpc>
                <a:spcPct val="90000"/>
              </a:lnSpc>
            </a:pPr>
            <a:r>
              <a:rPr lang="zh-CN" altLang="en-US" sz="2000" b="1" dirty="0">
                <a:solidFill>
                  <a:schemeClr val="tx1"/>
                </a:solidFill>
                <a:latin typeface="Times New Roman" pitchFamily="18" charset="0"/>
                <a:ea typeface="宋体" pitchFamily="2" charset="-122"/>
              </a:rPr>
              <a:t>    设栈的初始分配量为 </a:t>
            </a:r>
            <a:r>
              <a:rPr lang="en-US" altLang="zh-CN" sz="2000" b="1" dirty="0" err="1">
                <a:solidFill>
                  <a:schemeClr val="tx1"/>
                </a:solidFill>
                <a:latin typeface="Times New Roman" pitchFamily="18" charset="0"/>
                <a:ea typeface="宋体" pitchFamily="2" charset="-122"/>
              </a:rPr>
              <a:t>Stacksize</a:t>
            </a:r>
            <a:r>
              <a:rPr lang="en-US" altLang="zh-CN" sz="2000" b="1" dirty="0">
                <a:solidFill>
                  <a:schemeClr val="tx1"/>
                </a:solidFill>
                <a:latin typeface="Times New Roman" pitchFamily="18" charset="0"/>
                <a:ea typeface="宋体" pitchFamily="2" charset="-122"/>
              </a:rPr>
              <a:t> = STACK_INIT_SIZE</a:t>
            </a:r>
            <a:r>
              <a:rPr lang="zh-CN" altLang="en-US" sz="2000" b="1" dirty="0">
                <a:solidFill>
                  <a:schemeClr val="tx1"/>
                </a:solidFill>
                <a:latin typeface="Times New Roman" pitchFamily="18" charset="0"/>
                <a:ea typeface="宋体" pitchFamily="2" charset="-122"/>
              </a:rPr>
              <a:t>。</a:t>
            </a:r>
          </a:p>
          <a:p>
            <a:pPr>
              <a:lnSpc>
                <a:spcPct val="90000"/>
              </a:lnSpc>
            </a:pPr>
            <a:r>
              <a:rPr lang="zh-CN" altLang="en-US" sz="2000" b="1" dirty="0">
                <a:solidFill>
                  <a:schemeClr val="tx1"/>
                </a:solidFill>
                <a:latin typeface="Times New Roman" pitchFamily="18" charset="0"/>
                <a:ea typeface="宋体" pitchFamily="2" charset="-122"/>
              </a:rPr>
              <a:t>    若 </a:t>
            </a:r>
            <a:r>
              <a:rPr lang="en-US" altLang="zh-CN" sz="2000" b="1" dirty="0">
                <a:solidFill>
                  <a:schemeClr val="tx1"/>
                </a:solidFill>
                <a:latin typeface="Times New Roman" pitchFamily="18" charset="0"/>
                <a:ea typeface="宋体" pitchFamily="2" charset="-122"/>
              </a:rPr>
              <a:t>top == </a:t>
            </a:r>
            <a:r>
              <a:rPr lang="en-US" altLang="zh-CN" sz="2000" b="1" dirty="0" err="1">
                <a:solidFill>
                  <a:schemeClr val="tx1"/>
                </a:solidFill>
                <a:latin typeface="Times New Roman" pitchFamily="18" charset="0"/>
                <a:ea typeface="宋体" pitchFamily="2" charset="-122"/>
              </a:rPr>
              <a:t>Stacksize</a:t>
            </a:r>
            <a:r>
              <a:rPr lang="zh-CN" altLang="en-US" sz="2000" b="1" dirty="0">
                <a:solidFill>
                  <a:schemeClr val="tx1"/>
                </a:solidFill>
                <a:latin typeface="Times New Roman" pitchFamily="18" charset="0"/>
                <a:ea typeface="宋体" pitchFamily="2" charset="-122"/>
              </a:rPr>
              <a:t>，</a:t>
            </a:r>
            <a:r>
              <a:rPr lang="zh-CN" altLang="zh-CN" sz="2000" b="1" dirty="0">
                <a:solidFill>
                  <a:schemeClr val="tx1"/>
                </a:solidFill>
                <a:latin typeface="Times New Roman" pitchFamily="18" charset="0"/>
                <a:ea typeface="宋体" pitchFamily="2" charset="-122"/>
              </a:rPr>
              <a:t>栈满，此时入栈，则需扩充栈空间，每次扩充</a:t>
            </a:r>
            <a:r>
              <a:rPr lang="zh-CN" altLang="en-US" sz="2000" b="1" dirty="0">
                <a:solidFill>
                  <a:schemeClr val="tx1"/>
                </a:solidFill>
                <a:latin typeface="Times New Roman" pitchFamily="18" charset="0"/>
                <a:ea typeface="宋体" pitchFamily="2" charset="-122"/>
              </a:rPr>
              <a:t> </a:t>
            </a:r>
            <a:r>
              <a:rPr lang="en-US" altLang="zh-CN" sz="2000" b="1" dirty="0">
                <a:solidFill>
                  <a:schemeClr val="tx1"/>
                </a:solidFill>
                <a:latin typeface="Times New Roman" pitchFamily="18" charset="0"/>
                <a:ea typeface="宋体" pitchFamily="2" charset="-122"/>
              </a:rPr>
              <a:t>STACK_INCREMENT</a:t>
            </a:r>
            <a:r>
              <a:rPr lang="zh-CN" altLang="en-US" sz="2000" b="1" dirty="0">
                <a:solidFill>
                  <a:schemeClr val="tx1"/>
                </a:solidFill>
                <a:latin typeface="Times New Roman" pitchFamily="18" charset="0"/>
                <a:ea typeface="宋体" pitchFamily="2" charset="-122"/>
              </a:rPr>
              <a:t>；</a:t>
            </a:r>
          </a:p>
          <a:p>
            <a:pPr>
              <a:lnSpc>
                <a:spcPct val="90000"/>
              </a:lnSpc>
            </a:pPr>
            <a:r>
              <a:rPr lang="zh-CN" altLang="en-US" sz="2000" b="1" dirty="0">
                <a:solidFill>
                  <a:schemeClr val="tx1"/>
                </a:solidFill>
                <a:latin typeface="Times New Roman" pitchFamily="18" charset="0"/>
                <a:ea typeface="宋体" pitchFamily="2" charset="-122"/>
              </a:rPr>
              <a:t>    若无可利用的存储空间，则</a:t>
            </a:r>
            <a:r>
              <a:rPr lang="zh-CN" altLang="zh-CN" sz="2000" b="1" dirty="0">
                <a:solidFill>
                  <a:srgbClr val="00FF00"/>
                </a:solidFill>
                <a:latin typeface="Times New Roman" pitchFamily="18" charset="0"/>
                <a:ea typeface="宋体" pitchFamily="2" charset="-122"/>
              </a:rPr>
              <a:t>上溢</a:t>
            </a:r>
            <a:r>
              <a:rPr lang="zh-CN" altLang="zh-CN" sz="2000" b="1" dirty="0">
                <a:solidFill>
                  <a:srgbClr val="FF3300"/>
                </a:solidFill>
                <a:latin typeface="Times New Roman" pitchFamily="18" charset="0"/>
                <a:ea typeface="宋体" pitchFamily="2" charset="-122"/>
              </a:rPr>
              <a:t> </a:t>
            </a:r>
            <a:r>
              <a:rPr lang="en-US" altLang="zh-CN" sz="2000" b="1" dirty="0">
                <a:solidFill>
                  <a:schemeClr val="tx1"/>
                </a:solidFill>
                <a:latin typeface="Times New Roman" pitchFamily="18" charset="0"/>
                <a:ea typeface="宋体" pitchFamily="2" charset="-122"/>
              </a:rPr>
              <a:t>(overflow)</a:t>
            </a:r>
            <a:r>
              <a:rPr lang="zh-CN" altLang="en-US" sz="2000" b="1" dirty="0">
                <a:solidFill>
                  <a:schemeClr val="tx1"/>
                </a:solidFill>
                <a:latin typeface="Times New Roman" pitchFamily="18" charset="0"/>
                <a:ea typeface="宋体" pitchFamily="2" charset="-122"/>
              </a:rPr>
              <a:t>。</a:t>
            </a:r>
          </a:p>
        </p:txBody>
      </p:sp>
      <p:grpSp>
        <p:nvGrpSpPr>
          <p:cNvPr id="394271" name="Group 31"/>
          <p:cNvGrpSpPr>
            <a:grpSpLocks/>
          </p:cNvGrpSpPr>
          <p:nvPr/>
        </p:nvGrpSpPr>
        <p:grpSpPr bwMode="auto">
          <a:xfrm>
            <a:off x="3206750" y="3048000"/>
            <a:ext cx="1058863" cy="396875"/>
            <a:chOff x="1579" y="2102"/>
            <a:chExt cx="615" cy="250"/>
          </a:xfrm>
        </p:grpSpPr>
        <p:sp>
          <p:nvSpPr>
            <p:cNvPr id="394272" name="Line 32"/>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73" name="Text Box 33"/>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274" name="Group 34"/>
          <p:cNvGrpSpPr>
            <a:grpSpLocks/>
          </p:cNvGrpSpPr>
          <p:nvPr/>
        </p:nvGrpSpPr>
        <p:grpSpPr bwMode="auto">
          <a:xfrm>
            <a:off x="3206750" y="2667000"/>
            <a:ext cx="1058863" cy="396875"/>
            <a:chOff x="1579" y="2102"/>
            <a:chExt cx="615" cy="250"/>
          </a:xfrm>
        </p:grpSpPr>
        <p:sp>
          <p:nvSpPr>
            <p:cNvPr id="394275" name="Line 35"/>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76" name="Text Box 36"/>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277" name="Group 37"/>
          <p:cNvGrpSpPr>
            <a:grpSpLocks/>
          </p:cNvGrpSpPr>
          <p:nvPr/>
        </p:nvGrpSpPr>
        <p:grpSpPr bwMode="auto">
          <a:xfrm>
            <a:off x="3206750" y="2286000"/>
            <a:ext cx="1058863" cy="396875"/>
            <a:chOff x="1579" y="2102"/>
            <a:chExt cx="615" cy="250"/>
          </a:xfrm>
        </p:grpSpPr>
        <p:sp>
          <p:nvSpPr>
            <p:cNvPr id="394278" name="Line 38"/>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79" name="Text Box 39"/>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280" name="Group 40"/>
          <p:cNvGrpSpPr>
            <a:grpSpLocks/>
          </p:cNvGrpSpPr>
          <p:nvPr/>
        </p:nvGrpSpPr>
        <p:grpSpPr bwMode="auto">
          <a:xfrm>
            <a:off x="3194050" y="1946275"/>
            <a:ext cx="1057275" cy="396875"/>
            <a:chOff x="1579" y="2102"/>
            <a:chExt cx="615" cy="250"/>
          </a:xfrm>
        </p:grpSpPr>
        <p:sp>
          <p:nvSpPr>
            <p:cNvPr id="394281" name="Line 41"/>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82" name="Text Box 42"/>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04" name="Group 64"/>
          <p:cNvGrpSpPr>
            <a:grpSpLocks/>
          </p:cNvGrpSpPr>
          <p:nvPr/>
        </p:nvGrpSpPr>
        <p:grpSpPr bwMode="auto">
          <a:xfrm>
            <a:off x="6505575" y="1827213"/>
            <a:ext cx="1039813" cy="396875"/>
            <a:chOff x="3786" y="1540"/>
            <a:chExt cx="604" cy="250"/>
          </a:xfrm>
        </p:grpSpPr>
        <p:sp>
          <p:nvSpPr>
            <p:cNvPr id="394305" name="Line 65"/>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06" name="Text Box 66"/>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07" name="Group 67"/>
          <p:cNvGrpSpPr>
            <a:grpSpLocks/>
          </p:cNvGrpSpPr>
          <p:nvPr/>
        </p:nvGrpSpPr>
        <p:grpSpPr bwMode="auto">
          <a:xfrm>
            <a:off x="6505575" y="2620963"/>
            <a:ext cx="1039813" cy="396875"/>
            <a:chOff x="3786" y="1540"/>
            <a:chExt cx="604" cy="250"/>
          </a:xfrm>
        </p:grpSpPr>
        <p:sp>
          <p:nvSpPr>
            <p:cNvPr id="394308" name="Line 68"/>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09" name="Text Box 69"/>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10" name="Group 70"/>
          <p:cNvGrpSpPr>
            <a:grpSpLocks/>
          </p:cNvGrpSpPr>
          <p:nvPr/>
        </p:nvGrpSpPr>
        <p:grpSpPr bwMode="auto">
          <a:xfrm>
            <a:off x="6505575" y="3016250"/>
            <a:ext cx="1039813" cy="396875"/>
            <a:chOff x="3786" y="1540"/>
            <a:chExt cx="604" cy="250"/>
          </a:xfrm>
        </p:grpSpPr>
        <p:sp>
          <p:nvSpPr>
            <p:cNvPr id="394311" name="Line 71"/>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12" name="Text Box 72"/>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13" name="Group 73"/>
          <p:cNvGrpSpPr>
            <a:grpSpLocks/>
          </p:cNvGrpSpPr>
          <p:nvPr/>
        </p:nvGrpSpPr>
        <p:grpSpPr bwMode="auto">
          <a:xfrm>
            <a:off x="6505575" y="3413125"/>
            <a:ext cx="1039813" cy="396875"/>
            <a:chOff x="3786" y="1540"/>
            <a:chExt cx="604" cy="250"/>
          </a:xfrm>
        </p:grpSpPr>
        <p:sp>
          <p:nvSpPr>
            <p:cNvPr id="394314" name="Line 74"/>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15" name="Text Box 75"/>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16" name="Group 76"/>
          <p:cNvGrpSpPr>
            <a:grpSpLocks/>
          </p:cNvGrpSpPr>
          <p:nvPr/>
        </p:nvGrpSpPr>
        <p:grpSpPr bwMode="auto">
          <a:xfrm>
            <a:off x="6505575" y="2224088"/>
            <a:ext cx="1039813" cy="396875"/>
            <a:chOff x="3786" y="1540"/>
            <a:chExt cx="604" cy="250"/>
          </a:xfrm>
        </p:grpSpPr>
        <p:sp>
          <p:nvSpPr>
            <p:cNvPr id="394317" name="Line 77"/>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18" name="Text Box 78"/>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dirty="0">
                  <a:solidFill>
                    <a:schemeClr val="tx1"/>
                  </a:solidFill>
                  <a:latin typeface="Times New Roman" pitchFamily="18" charset="0"/>
                  <a:ea typeface="宋体" pitchFamily="2" charset="-122"/>
                </a:rPr>
                <a:t>top</a:t>
              </a:r>
            </a:p>
          </p:txBody>
        </p:sp>
      </p:grpSp>
      <p:grpSp>
        <p:nvGrpSpPr>
          <p:cNvPr id="394319" name="Group 79"/>
          <p:cNvGrpSpPr>
            <a:grpSpLocks/>
          </p:cNvGrpSpPr>
          <p:nvPr/>
        </p:nvGrpSpPr>
        <p:grpSpPr bwMode="auto">
          <a:xfrm>
            <a:off x="6505575" y="3808413"/>
            <a:ext cx="1039813" cy="396875"/>
            <a:chOff x="3786" y="1540"/>
            <a:chExt cx="604" cy="250"/>
          </a:xfrm>
        </p:grpSpPr>
        <p:sp>
          <p:nvSpPr>
            <p:cNvPr id="394320" name="Line 80"/>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21" name="Text Box 81"/>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sp>
        <p:nvSpPr>
          <p:cNvPr id="394322" name="Rectangle 82"/>
          <p:cNvSpPr>
            <a:spLocks noChangeArrowheads="1"/>
          </p:cNvSpPr>
          <p:nvPr/>
        </p:nvSpPr>
        <p:spPr bwMode="auto">
          <a:xfrm>
            <a:off x="7780338" y="2341563"/>
            <a:ext cx="744537" cy="306387"/>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4323" name="Rectangle 83"/>
          <p:cNvSpPr>
            <a:spLocks noChangeArrowheads="1"/>
          </p:cNvSpPr>
          <p:nvPr/>
        </p:nvSpPr>
        <p:spPr bwMode="auto">
          <a:xfrm>
            <a:off x="7780338" y="2732088"/>
            <a:ext cx="744537" cy="306387"/>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4324" name="Rectangle 84"/>
          <p:cNvSpPr>
            <a:spLocks noChangeArrowheads="1"/>
          </p:cNvSpPr>
          <p:nvPr/>
        </p:nvSpPr>
        <p:spPr bwMode="auto">
          <a:xfrm>
            <a:off x="7780338" y="3122613"/>
            <a:ext cx="744537" cy="306387"/>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4325" name="Rectangle 85"/>
          <p:cNvSpPr>
            <a:spLocks noChangeArrowheads="1"/>
          </p:cNvSpPr>
          <p:nvPr/>
        </p:nvSpPr>
        <p:spPr bwMode="auto">
          <a:xfrm>
            <a:off x="7800975" y="3503613"/>
            <a:ext cx="744538" cy="306387"/>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4326" name="Rectangle 86"/>
          <p:cNvSpPr>
            <a:spLocks noChangeArrowheads="1"/>
          </p:cNvSpPr>
          <p:nvPr/>
        </p:nvSpPr>
        <p:spPr bwMode="auto">
          <a:xfrm>
            <a:off x="7780338" y="3924300"/>
            <a:ext cx="744537" cy="306388"/>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4327" name="AutoShape 87"/>
          <p:cNvSpPr>
            <a:spLocks noChangeArrowheads="1"/>
          </p:cNvSpPr>
          <p:nvPr/>
        </p:nvSpPr>
        <p:spPr bwMode="auto">
          <a:xfrm>
            <a:off x="8534400" y="1000125"/>
            <a:ext cx="1176338" cy="647700"/>
          </a:xfrm>
          <a:prstGeom prst="wedgeEllipseCallout">
            <a:avLst>
              <a:gd name="adj1" fmla="val -48491"/>
              <a:gd name="adj2" fmla="val 118644"/>
            </a:avLst>
          </a:prstGeom>
          <a:noFill/>
          <a:ln w="38100">
            <a:solidFill>
              <a:srgbClr val="33CCCC"/>
            </a:solidFill>
            <a:miter lim="800000"/>
            <a:headEnd/>
            <a:tailEnd/>
          </a:ln>
          <a:effectLst/>
        </p:spPr>
        <p:txBody>
          <a:bodyPr wrap="none" anchor="ctr">
            <a:spAutoFit/>
          </a:bodyPr>
          <a:lstStyle/>
          <a:p>
            <a:pPr algn="ctr"/>
            <a:r>
              <a:rPr lang="zh-CN" altLang="en-US" sz="2400" b="1">
                <a:latin typeface="Times New Roman" pitchFamily="18" charset="0"/>
                <a:ea typeface="宋体" pitchFamily="2" charset="-122"/>
              </a:rPr>
              <a:t>栈空</a:t>
            </a:r>
          </a:p>
        </p:txBody>
      </p:sp>
      <p:sp>
        <p:nvSpPr>
          <p:cNvPr id="394328" name="AutoShape 88"/>
          <p:cNvSpPr>
            <a:spLocks noChangeArrowheads="1"/>
          </p:cNvSpPr>
          <p:nvPr/>
        </p:nvSpPr>
        <p:spPr bwMode="auto">
          <a:xfrm>
            <a:off x="7829550" y="5029200"/>
            <a:ext cx="1852613" cy="1349375"/>
          </a:xfrm>
          <a:prstGeom prst="wedgeRectCallout">
            <a:avLst>
              <a:gd name="adj1" fmla="val -7287"/>
              <a:gd name="adj2" fmla="val -95884"/>
            </a:avLst>
          </a:prstGeom>
          <a:noFill/>
          <a:ln w="38100">
            <a:solidFill>
              <a:srgbClr val="33CCCC"/>
            </a:solidFill>
            <a:miter lim="800000"/>
            <a:headEnd/>
            <a:tailEnd/>
          </a:ln>
          <a:effectLst/>
        </p:spPr>
        <p:txBody>
          <a:bodyPr anchor="ctr">
            <a:spAutoFit/>
          </a:bodyPr>
          <a:lstStyle/>
          <a:p>
            <a:r>
              <a:rPr lang="zh-CN" altLang="en-US" sz="2000" b="1">
                <a:solidFill>
                  <a:schemeClr val="tx1"/>
                </a:solidFill>
                <a:latin typeface="Times New Roman" pitchFamily="18" charset="0"/>
                <a:ea typeface="宋体" pitchFamily="2" charset="-122"/>
              </a:rPr>
              <a:t>若</a:t>
            </a:r>
            <a:r>
              <a:rPr lang="en-US" altLang="zh-CN" sz="2000" b="1">
                <a:solidFill>
                  <a:schemeClr val="tx1"/>
                </a:solidFill>
                <a:latin typeface="Times New Roman" pitchFamily="18" charset="0"/>
                <a:ea typeface="宋体" pitchFamily="2" charset="-122"/>
              </a:rPr>
              <a:t>top==base, </a:t>
            </a:r>
            <a:r>
              <a:rPr lang="zh-CN" altLang="zh-CN" sz="2000" b="1">
                <a:solidFill>
                  <a:schemeClr val="tx1"/>
                </a:solidFill>
                <a:latin typeface="Times New Roman" pitchFamily="18" charset="0"/>
                <a:ea typeface="宋体" pitchFamily="2" charset="-122"/>
              </a:rPr>
              <a:t>栈空，此时出栈，则</a:t>
            </a:r>
            <a:r>
              <a:rPr lang="zh-CN" altLang="zh-CN" sz="2000" b="1">
                <a:solidFill>
                  <a:srgbClr val="00FF00"/>
                </a:solidFill>
                <a:latin typeface="Times New Roman" pitchFamily="18" charset="0"/>
                <a:ea typeface="宋体" pitchFamily="2" charset="-122"/>
              </a:rPr>
              <a:t>下溢</a:t>
            </a:r>
            <a:r>
              <a:rPr lang="zh-CN" altLang="en-US" sz="2000" b="1">
                <a:solidFill>
                  <a:schemeClr val="tx1"/>
                </a:solidFill>
                <a:latin typeface="Times New Roman" pitchFamily="18" charset="0"/>
                <a:ea typeface="宋体" pitchFamily="2" charset="-122"/>
              </a:rPr>
              <a:t>(</a:t>
            </a:r>
            <a:r>
              <a:rPr lang="en-US" altLang="zh-CN" sz="2000" b="1">
                <a:solidFill>
                  <a:schemeClr val="tx1"/>
                </a:solidFill>
                <a:latin typeface="Times New Roman" pitchFamily="18" charset="0"/>
                <a:ea typeface="宋体" pitchFamily="2" charset="-122"/>
              </a:rPr>
              <a:t>underflow)</a:t>
            </a:r>
          </a:p>
        </p:txBody>
      </p:sp>
      <p:sp>
        <p:nvSpPr>
          <p:cNvPr id="394330" name="Line 90"/>
          <p:cNvSpPr>
            <a:spLocks noChangeShapeType="1"/>
          </p:cNvSpPr>
          <p:nvPr/>
        </p:nvSpPr>
        <p:spPr bwMode="auto">
          <a:xfrm>
            <a:off x="974725" y="4416425"/>
            <a:ext cx="498475"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31" name="Text Box 91"/>
          <p:cNvSpPr txBox="1">
            <a:spLocks noChangeArrowheads="1"/>
          </p:cNvSpPr>
          <p:nvPr/>
        </p:nvSpPr>
        <p:spPr bwMode="auto">
          <a:xfrm>
            <a:off x="255588" y="4233863"/>
            <a:ext cx="663575" cy="396875"/>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base</a:t>
            </a:r>
          </a:p>
        </p:txBody>
      </p:sp>
      <p:sp>
        <p:nvSpPr>
          <p:cNvPr id="394346" name="Text Box 106"/>
          <p:cNvSpPr txBox="1">
            <a:spLocks noChangeArrowheads="1"/>
          </p:cNvSpPr>
          <p:nvPr/>
        </p:nvSpPr>
        <p:spPr bwMode="auto">
          <a:xfrm>
            <a:off x="1720850" y="4346575"/>
            <a:ext cx="796925" cy="457200"/>
          </a:xfrm>
          <a:prstGeom prst="rect">
            <a:avLst/>
          </a:prstGeom>
          <a:noFill/>
          <a:ln w="9525">
            <a:noFill/>
            <a:miter lim="800000"/>
            <a:headEnd/>
            <a:tailEnd/>
          </a:ln>
          <a:effectLst/>
        </p:spPr>
        <p:txBody>
          <a:bodyPr wrap="none" anchor="ctr">
            <a:spAutoFit/>
          </a:bodyPr>
          <a:lstStyle/>
          <a:p>
            <a:pPr algn="ctr"/>
            <a:r>
              <a:rPr lang="zh-CN" altLang="en-US" sz="2400" b="1">
                <a:solidFill>
                  <a:srgbClr val="00FF00"/>
                </a:solidFill>
                <a:latin typeface="Times New Roman" pitchFamily="18" charset="0"/>
                <a:ea typeface="宋体" pitchFamily="2" charset="-122"/>
              </a:rPr>
              <a:t>栈空</a:t>
            </a:r>
          </a:p>
        </p:txBody>
      </p:sp>
      <p:sp>
        <p:nvSpPr>
          <p:cNvPr id="394347" name="Line 107"/>
          <p:cNvSpPr>
            <a:spLocks noChangeShapeType="1"/>
          </p:cNvSpPr>
          <p:nvPr/>
        </p:nvSpPr>
        <p:spPr bwMode="auto">
          <a:xfrm>
            <a:off x="989013" y="4157663"/>
            <a:ext cx="49688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48" name="Text Box 108"/>
          <p:cNvSpPr txBox="1">
            <a:spLocks noChangeArrowheads="1"/>
          </p:cNvSpPr>
          <p:nvPr/>
        </p:nvSpPr>
        <p:spPr bwMode="auto">
          <a:xfrm>
            <a:off x="254000" y="3929063"/>
            <a:ext cx="536575" cy="396875"/>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nvGrpSpPr>
          <p:cNvPr id="394349" name="Group 109"/>
          <p:cNvGrpSpPr>
            <a:grpSpLocks/>
          </p:cNvGrpSpPr>
          <p:nvPr/>
        </p:nvGrpSpPr>
        <p:grpSpPr bwMode="auto">
          <a:xfrm>
            <a:off x="2954338" y="4014788"/>
            <a:ext cx="1304925" cy="396875"/>
            <a:chOff x="1579" y="2102"/>
            <a:chExt cx="615" cy="250"/>
          </a:xfrm>
        </p:grpSpPr>
        <p:sp>
          <p:nvSpPr>
            <p:cNvPr id="394350" name="Line 110"/>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351" name="Text Box 111"/>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base </a:t>
              </a:r>
            </a:p>
          </p:txBody>
        </p:sp>
      </p:grpSp>
      <p:grpSp>
        <p:nvGrpSpPr>
          <p:cNvPr id="394352" name="Group 112"/>
          <p:cNvGrpSpPr>
            <a:grpSpLocks/>
          </p:cNvGrpSpPr>
          <p:nvPr/>
        </p:nvGrpSpPr>
        <p:grpSpPr bwMode="auto">
          <a:xfrm>
            <a:off x="6273800" y="4037013"/>
            <a:ext cx="1304925" cy="396875"/>
            <a:chOff x="1579" y="2102"/>
            <a:chExt cx="615" cy="250"/>
          </a:xfrm>
        </p:grpSpPr>
        <p:sp>
          <p:nvSpPr>
            <p:cNvPr id="394353" name="Line 113"/>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354" name="Text Box 114"/>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base </a:t>
              </a:r>
            </a:p>
          </p:txBody>
        </p:sp>
      </p:grpSp>
      <p:grpSp>
        <p:nvGrpSpPr>
          <p:cNvPr id="394355" name="Group 115"/>
          <p:cNvGrpSpPr>
            <a:grpSpLocks/>
          </p:cNvGrpSpPr>
          <p:nvPr/>
        </p:nvGrpSpPr>
        <p:grpSpPr bwMode="auto">
          <a:xfrm>
            <a:off x="4267200" y="1119188"/>
            <a:ext cx="1243013" cy="1246187"/>
            <a:chOff x="246" y="912"/>
            <a:chExt cx="723" cy="1018"/>
          </a:xfrm>
        </p:grpSpPr>
        <p:sp>
          <p:nvSpPr>
            <p:cNvPr id="394356" name="Rectangle 116"/>
            <p:cNvSpPr>
              <a:spLocks noChangeArrowheads="1"/>
            </p:cNvSpPr>
            <p:nvPr/>
          </p:nvSpPr>
          <p:spPr bwMode="auto">
            <a:xfrm>
              <a:off x="247" y="912"/>
              <a:ext cx="722" cy="1018"/>
            </a:xfrm>
            <a:prstGeom prst="rect">
              <a:avLst/>
            </a:prstGeom>
            <a:noFill/>
            <a:ln w="19050">
              <a:solidFill>
                <a:srgbClr val="FFFF66"/>
              </a:solidFill>
              <a:miter lim="800000"/>
              <a:headEnd/>
              <a:tailEnd/>
            </a:ln>
            <a:effectLst/>
          </p:spPr>
          <p:txBody>
            <a:bodyPr anchor="ctr">
              <a:spAutoFit/>
            </a:bodyPr>
            <a:lstStyle/>
            <a:p>
              <a:endParaRPr lang="zh-CN" altLang="en-US"/>
            </a:p>
          </p:txBody>
        </p:sp>
        <p:sp>
          <p:nvSpPr>
            <p:cNvPr id="394357" name="Line 117"/>
            <p:cNvSpPr>
              <a:spLocks noChangeShapeType="1"/>
            </p:cNvSpPr>
            <p:nvPr/>
          </p:nvSpPr>
          <p:spPr bwMode="auto">
            <a:xfrm>
              <a:off x="247" y="1664"/>
              <a:ext cx="715" cy="0"/>
            </a:xfrm>
            <a:prstGeom prst="line">
              <a:avLst/>
            </a:prstGeom>
            <a:noFill/>
            <a:ln w="19050">
              <a:solidFill>
                <a:srgbClr val="FFFF66"/>
              </a:solidFill>
              <a:round/>
              <a:headEnd/>
              <a:tailEnd/>
            </a:ln>
            <a:effectLst/>
          </p:spPr>
          <p:txBody>
            <a:bodyPr wrap="none" anchor="ctr">
              <a:spAutoFit/>
            </a:bodyPr>
            <a:lstStyle/>
            <a:p>
              <a:endParaRPr lang="zh-CN" altLang="en-US"/>
            </a:p>
          </p:txBody>
        </p:sp>
        <p:sp>
          <p:nvSpPr>
            <p:cNvPr id="394358" name="Line 118"/>
            <p:cNvSpPr>
              <a:spLocks noChangeShapeType="1"/>
            </p:cNvSpPr>
            <p:nvPr/>
          </p:nvSpPr>
          <p:spPr bwMode="auto">
            <a:xfrm>
              <a:off x="247" y="1408"/>
              <a:ext cx="722" cy="0"/>
            </a:xfrm>
            <a:prstGeom prst="line">
              <a:avLst/>
            </a:prstGeom>
            <a:noFill/>
            <a:ln w="19050">
              <a:solidFill>
                <a:srgbClr val="FFFF66"/>
              </a:solidFill>
              <a:round/>
              <a:headEnd/>
              <a:tailEnd/>
            </a:ln>
            <a:effectLst/>
          </p:spPr>
          <p:txBody>
            <a:bodyPr wrap="none" anchor="ctr">
              <a:spAutoFit/>
            </a:bodyPr>
            <a:lstStyle/>
            <a:p>
              <a:endParaRPr lang="zh-CN" altLang="en-US"/>
            </a:p>
          </p:txBody>
        </p:sp>
        <p:sp>
          <p:nvSpPr>
            <p:cNvPr id="394359" name="Line 119"/>
            <p:cNvSpPr>
              <a:spLocks noChangeShapeType="1"/>
            </p:cNvSpPr>
            <p:nvPr/>
          </p:nvSpPr>
          <p:spPr bwMode="auto">
            <a:xfrm flipV="1">
              <a:off x="246" y="1176"/>
              <a:ext cx="722" cy="0"/>
            </a:xfrm>
            <a:prstGeom prst="line">
              <a:avLst/>
            </a:prstGeom>
            <a:noFill/>
            <a:ln w="19050">
              <a:solidFill>
                <a:srgbClr val="FFFF66"/>
              </a:solidFill>
              <a:round/>
              <a:headEnd/>
              <a:tailEnd/>
            </a:ln>
            <a:effectLst/>
          </p:spPr>
          <p:txBody>
            <a:bodyPr anchor="ctr">
              <a:spAutoFit/>
            </a:bodyPr>
            <a:lstStyle/>
            <a:p>
              <a:endParaRPr lang="zh-CN" altLang="en-US"/>
            </a:p>
          </p:txBody>
        </p:sp>
      </p:grpSp>
      <p:grpSp>
        <p:nvGrpSpPr>
          <p:cNvPr id="394360" name="Group 120"/>
          <p:cNvGrpSpPr>
            <a:grpSpLocks/>
          </p:cNvGrpSpPr>
          <p:nvPr/>
        </p:nvGrpSpPr>
        <p:grpSpPr bwMode="auto">
          <a:xfrm>
            <a:off x="3163888" y="3822700"/>
            <a:ext cx="1058862" cy="396875"/>
            <a:chOff x="1579" y="2122"/>
            <a:chExt cx="615" cy="210"/>
          </a:xfrm>
        </p:grpSpPr>
        <p:sp>
          <p:nvSpPr>
            <p:cNvPr id="394361" name="Line 121"/>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362" name="Text Box 122"/>
            <p:cNvSpPr txBox="1">
              <a:spLocks noChangeArrowheads="1"/>
            </p:cNvSpPr>
            <p:nvPr/>
          </p:nvSpPr>
          <p:spPr bwMode="auto">
            <a:xfrm>
              <a:off x="1579" y="2122"/>
              <a:ext cx="354" cy="21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64" name="Group 124"/>
          <p:cNvGrpSpPr>
            <a:grpSpLocks/>
          </p:cNvGrpSpPr>
          <p:nvPr/>
        </p:nvGrpSpPr>
        <p:grpSpPr bwMode="auto">
          <a:xfrm>
            <a:off x="1489075" y="2446338"/>
            <a:ext cx="1497013" cy="2039937"/>
            <a:chOff x="2587" y="-108"/>
            <a:chExt cx="943" cy="1285"/>
          </a:xfrm>
        </p:grpSpPr>
        <p:sp>
          <p:nvSpPr>
            <p:cNvPr id="394365" name="Rectangle 125"/>
            <p:cNvSpPr>
              <a:spLocks noChangeArrowheads="1"/>
            </p:cNvSpPr>
            <p:nvPr/>
          </p:nvSpPr>
          <p:spPr bwMode="auto">
            <a:xfrm>
              <a:off x="2595" y="-108"/>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4366" name="Line 126"/>
            <p:cNvSpPr>
              <a:spLocks noChangeShapeType="1"/>
            </p:cNvSpPr>
            <p:nvPr/>
          </p:nvSpPr>
          <p:spPr bwMode="auto">
            <a:xfrm>
              <a:off x="2587" y="14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67" name="Line 127"/>
            <p:cNvSpPr>
              <a:spLocks noChangeShapeType="1"/>
            </p:cNvSpPr>
            <p:nvPr/>
          </p:nvSpPr>
          <p:spPr bwMode="auto">
            <a:xfrm>
              <a:off x="2595" y="877"/>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68" name="Line 128"/>
            <p:cNvSpPr>
              <a:spLocks noChangeShapeType="1"/>
            </p:cNvSpPr>
            <p:nvPr/>
          </p:nvSpPr>
          <p:spPr bwMode="auto">
            <a:xfrm>
              <a:off x="2595" y="621"/>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69" name="Line 129"/>
            <p:cNvSpPr>
              <a:spLocks noChangeShapeType="1"/>
            </p:cNvSpPr>
            <p:nvPr/>
          </p:nvSpPr>
          <p:spPr bwMode="auto">
            <a:xfrm flipV="1">
              <a:off x="2594" y="389"/>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4370" name="Text Box 130"/>
            <p:cNvSpPr txBox="1">
              <a:spLocks noChangeArrowheads="1"/>
            </p:cNvSpPr>
            <p:nvPr/>
          </p:nvSpPr>
          <p:spPr bwMode="auto">
            <a:xfrm>
              <a:off x="3325" y="67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4371" name="Text Box 131"/>
            <p:cNvSpPr txBox="1">
              <a:spLocks noChangeArrowheads="1"/>
            </p:cNvSpPr>
            <p:nvPr/>
          </p:nvSpPr>
          <p:spPr bwMode="auto">
            <a:xfrm>
              <a:off x="3325" y="421"/>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4372" name="Text Box 132"/>
            <p:cNvSpPr txBox="1">
              <a:spLocks noChangeArrowheads="1"/>
            </p:cNvSpPr>
            <p:nvPr/>
          </p:nvSpPr>
          <p:spPr bwMode="auto">
            <a:xfrm>
              <a:off x="3325" y="16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4373" name="Text Box 133"/>
            <p:cNvSpPr txBox="1">
              <a:spLocks noChangeArrowheads="1"/>
            </p:cNvSpPr>
            <p:nvPr/>
          </p:nvSpPr>
          <p:spPr bwMode="auto">
            <a:xfrm>
              <a:off x="3325" y="-8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4374" name="Text Box 134"/>
            <p:cNvSpPr txBox="1">
              <a:spLocks noChangeArrowheads="1"/>
            </p:cNvSpPr>
            <p:nvPr/>
          </p:nvSpPr>
          <p:spPr bwMode="auto">
            <a:xfrm>
              <a:off x="3334" y="927"/>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grpSp>
        <p:nvGrpSpPr>
          <p:cNvPr id="394380" name="Group 140"/>
          <p:cNvGrpSpPr>
            <a:grpSpLocks/>
          </p:cNvGrpSpPr>
          <p:nvPr/>
        </p:nvGrpSpPr>
        <p:grpSpPr bwMode="auto">
          <a:xfrm>
            <a:off x="4254500" y="2354263"/>
            <a:ext cx="1497013" cy="2039937"/>
            <a:chOff x="2587" y="-108"/>
            <a:chExt cx="943" cy="1285"/>
          </a:xfrm>
        </p:grpSpPr>
        <p:sp>
          <p:nvSpPr>
            <p:cNvPr id="394381" name="Rectangle 141"/>
            <p:cNvSpPr>
              <a:spLocks noChangeArrowheads="1"/>
            </p:cNvSpPr>
            <p:nvPr/>
          </p:nvSpPr>
          <p:spPr bwMode="auto">
            <a:xfrm>
              <a:off x="2595" y="-108"/>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4382" name="Line 142"/>
            <p:cNvSpPr>
              <a:spLocks noChangeShapeType="1"/>
            </p:cNvSpPr>
            <p:nvPr/>
          </p:nvSpPr>
          <p:spPr bwMode="auto">
            <a:xfrm>
              <a:off x="2587" y="14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83" name="Line 143"/>
            <p:cNvSpPr>
              <a:spLocks noChangeShapeType="1"/>
            </p:cNvSpPr>
            <p:nvPr/>
          </p:nvSpPr>
          <p:spPr bwMode="auto">
            <a:xfrm>
              <a:off x="2595" y="877"/>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84" name="Line 144"/>
            <p:cNvSpPr>
              <a:spLocks noChangeShapeType="1"/>
            </p:cNvSpPr>
            <p:nvPr/>
          </p:nvSpPr>
          <p:spPr bwMode="auto">
            <a:xfrm>
              <a:off x="2595" y="621"/>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85" name="Line 145"/>
            <p:cNvSpPr>
              <a:spLocks noChangeShapeType="1"/>
            </p:cNvSpPr>
            <p:nvPr/>
          </p:nvSpPr>
          <p:spPr bwMode="auto">
            <a:xfrm flipV="1">
              <a:off x="2594" y="389"/>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4386" name="Text Box 146"/>
            <p:cNvSpPr txBox="1">
              <a:spLocks noChangeArrowheads="1"/>
            </p:cNvSpPr>
            <p:nvPr/>
          </p:nvSpPr>
          <p:spPr bwMode="auto">
            <a:xfrm>
              <a:off x="3325" y="67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4387" name="Text Box 147"/>
            <p:cNvSpPr txBox="1">
              <a:spLocks noChangeArrowheads="1"/>
            </p:cNvSpPr>
            <p:nvPr/>
          </p:nvSpPr>
          <p:spPr bwMode="auto">
            <a:xfrm>
              <a:off x="3325" y="421"/>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4388" name="Text Box 148"/>
            <p:cNvSpPr txBox="1">
              <a:spLocks noChangeArrowheads="1"/>
            </p:cNvSpPr>
            <p:nvPr/>
          </p:nvSpPr>
          <p:spPr bwMode="auto">
            <a:xfrm>
              <a:off x="3325" y="16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4389" name="Text Box 149"/>
            <p:cNvSpPr txBox="1">
              <a:spLocks noChangeArrowheads="1"/>
            </p:cNvSpPr>
            <p:nvPr/>
          </p:nvSpPr>
          <p:spPr bwMode="auto">
            <a:xfrm>
              <a:off x="3325" y="-8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4390" name="Text Box 150"/>
            <p:cNvSpPr txBox="1">
              <a:spLocks noChangeArrowheads="1"/>
            </p:cNvSpPr>
            <p:nvPr/>
          </p:nvSpPr>
          <p:spPr bwMode="auto">
            <a:xfrm>
              <a:off x="3334" y="927"/>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sp>
        <p:nvSpPr>
          <p:cNvPr id="3" name="标题 2">
            <a:extLst>
              <a:ext uri="{FF2B5EF4-FFF2-40B4-BE49-F238E27FC236}">
                <a16:creationId xmlns:a16="http://schemas.microsoft.com/office/drawing/2014/main" id="{2DCDE55B-EB1E-4FCF-9F3D-97F9B20C4512}"/>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94380"/>
                                        </p:tgtEl>
                                        <p:attrNameLst>
                                          <p:attrName>style.visibility</p:attrName>
                                        </p:attrNameLst>
                                      </p:cBhvr>
                                      <p:to>
                                        <p:strVal val="visible"/>
                                      </p:to>
                                    </p:set>
                                  </p:childTnLst>
                                </p:cTn>
                              </p:par>
                              <p:par>
                                <p:cTn id="7" presetID="4" presetClass="entr" presetSubtype="32" fill="hold" nodeType="withEffect">
                                  <p:stCondLst>
                                    <p:cond delay="0"/>
                                  </p:stCondLst>
                                  <p:childTnLst>
                                    <p:set>
                                      <p:cBhvr>
                                        <p:cTn id="8" dur="1" fill="hold">
                                          <p:stCondLst>
                                            <p:cond delay="0"/>
                                          </p:stCondLst>
                                        </p:cTn>
                                        <p:tgtEl>
                                          <p:spTgt spid="394349"/>
                                        </p:tgtEl>
                                        <p:attrNameLst>
                                          <p:attrName>style.visibility</p:attrName>
                                        </p:attrNameLst>
                                      </p:cBhvr>
                                      <p:to>
                                        <p:strVal val="visible"/>
                                      </p:to>
                                    </p:set>
                                    <p:animEffect transition="in" filter="box(out)">
                                      <p:cBhvr>
                                        <p:cTn id="9" dur="10"/>
                                        <p:tgtEl>
                                          <p:spTgt spid="394349"/>
                                        </p:tgtEl>
                                      </p:cBhvr>
                                    </p:animEffect>
                                  </p:childTnLst>
                                  <p:subTnLst>
                                    <p:audio>
                                      <p:cMediaNode>
                                        <p:cTn display="0" masterRel="sameClick">
                                          <p:stCondLst>
                                            <p:cond evt="begin" delay="0">
                                              <p:tn val="7"/>
                                            </p:cond>
                                          </p:stCondLst>
                                          <p:endCondLst>
                                            <p:cond evt="onStopAudio" delay="0">
                                              <p:tgtEl>
                                                <p:sldTgt/>
                                              </p:tgtEl>
                                            </p:cond>
                                          </p:endCondLst>
                                        </p:cTn>
                                        <p:tgtEl>
                                          <p:sndTgt r:embed="rId3" name="CAMERA.WAV"/>
                                        </p:tgtEl>
                                      </p:cMediaNode>
                                    </p:audio>
                                  </p:subTnLst>
                                </p:cTn>
                              </p:par>
                              <p:par>
                                <p:cTn id="10" presetID="4" presetClass="entr" presetSubtype="32" fill="hold" nodeType="withEffect">
                                  <p:stCondLst>
                                    <p:cond delay="0"/>
                                  </p:stCondLst>
                                  <p:childTnLst>
                                    <p:set>
                                      <p:cBhvr>
                                        <p:cTn id="11" dur="1" fill="hold">
                                          <p:stCondLst>
                                            <p:cond delay="0"/>
                                          </p:stCondLst>
                                        </p:cTn>
                                        <p:tgtEl>
                                          <p:spTgt spid="394360"/>
                                        </p:tgtEl>
                                        <p:attrNameLst>
                                          <p:attrName>style.visibility</p:attrName>
                                        </p:attrNameLst>
                                      </p:cBhvr>
                                      <p:to>
                                        <p:strVal val="visible"/>
                                      </p:to>
                                    </p:set>
                                    <p:animEffect transition="in" filter="box(out)">
                                      <p:cBhvr>
                                        <p:cTn id="12" dur="10"/>
                                        <p:tgtEl>
                                          <p:spTgt spid="394360"/>
                                        </p:tgtEl>
                                      </p:cBhvr>
                                    </p:animEffect>
                                  </p:childTnLst>
                                  <p:subTnLst>
                                    <p:set>
                                      <p:cBhvr override="childStyle">
                                        <p:cTn dur="1" fill="hold" display="0" masterRel="nextClick" afterEffect="1"/>
                                        <p:tgtEl>
                                          <p:spTgt spid="394360"/>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4262">
                                            <p:txEl>
                                              <p:pRg st="0" end="0"/>
                                            </p:txEl>
                                          </p:spTgt>
                                        </p:tgtEl>
                                        <p:attrNameLst>
                                          <p:attrName>style.visibility</p:attrName>
                                        </p:attrNameLst>
                                      </p:cBhvr>
                                      <p:to>
                                        <p:strVal val="visible"/>
                                      </p:to>
                                    </p:set>
                                    <p:animEffect transition="in" filter="box(out)">
                                      <p:cBhvr>
                                        <p:cTn id="17" dur="10"/>
                                        <p:tgtEl>
                                          <p:spTgt spid="394262">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par>
                                <p:cTn id="18" presetID="2" presetClass="entr" presetSubtype="1" fill="hold" grpId="0" nodeType="withEffect">
                                  <p:stCondLst>
                                    <p:cond delay="0"/>
                                  </p:stCondLst>
                                  <p:childTnLst>
                                    <p:set>
                                      <p:cBhvr>
                                        <p:cTn id="19" dur="1" fill="hold">
                                          <p:stCondLst>
                                            <p:cond delay="0"/>
                                          </p:stCondLst>
                                        </p:cTn>
                                        <p:tgtEl>
                                          <p:spTgt spid="394263"/>
                                        </p:tgtEl>
                                        <p:attrNameLst>
                                          <p:attrName>style.visibility</p:attrName>
                                        </p:attrNameLst>
                                      </p:cBhvr>
                                      <p:to>
                                        <p:strVal val="visible"/>
                                      </p:to>
                                    </p:set>
                                    <p:anim calcmode="lin" valueType="num">
                                      <p:cBhvr additive="base">
                                        <p:cTn id="20" dur="10" fill="hold"/>
                                        <p:tgtEl>
                                          <p:spTgt spid="394263"/>
                                        </p:tgtEl>
                                        <p:attrNameLst>
                                          <p:attrName>ppt_x</p:attrName>
                                        </p:attrNameLst>
                                      </p:cBhvr>
                                      <p:tavLst>
                                        <p:tav tm="0">
                                          <p:val>
                                            <p:strVal val="#ppt_x"/>
                                          </p:val>
                                        </p:tav>
                                        <p:tav tm="100000">
                                          <p:val>
                                            <p:strVal val="#ppt_x"/>
                                          </p:val>
                                        </p:tav>
                                      </p:tavLst>
                                    </p:anim>
                                    <p:anim calcmode="lin" valueType="num">
                                      <p:cBhvr additive="base">
                                        <p:cTn id="21" dur="10" fill="hold"/>
                                        <p:tgtEl>
                                          <p:spTgt spid="39426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2" presetID="4" presetClass="entr" presetSubtype="32" fill="hold" nodeType="withEffect">
                                  <p:stCondLst>
                                    <p:cond delay="0"/>
                                  </p:stCondLst>
                                  <p:childTnLst>
                                    <p:set>
                                      <p:cBhvr>
                                        <p:cTn id="23" dur="1" fill="hold">
                                          <p:stCondLst>
                                            <p:cond delay="0"/>
                                          </p:stCondLst>
                                        </p:cTn>
                                        <p:tgtEl>
                                          <p:spTgt spid="394245"/>
                                        </p:tgtEl>
                                        <p:attrNameLst>
                                          <p:attrName>style.visibility</p:attrName>
                                        </p:attrNameLst>
                                      </p:cBhvr>
                                      <p:to>
                                        <p:strVal val="visible"/>
                                      </p:to>
                                    </p:set>
                                    <p:animEffect transition="in" filter="box(out)">
                                      <p:cBhvr>
                                        <p:cTn id="24" dur="10"/>
                                        <p:tgtEl>
                                          <p:spTgt spid="394245"/>
                                        </p:tgtEl>
                                      </p:cBhvr>
                                    </p:animEffect>
                                  </p:childTnLst>
                                  <p:subTnLst>
                                    <p:set>
                                      <p:cBhvr override="childStyle">
                                        <p:cTn dur="1" fill="hold" display="0" masterRel="nextClick" afterEffect="1"/>
                                        <p:tgtEl>
                                          <p:spTgt spid="394245"/>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394266"/>
                                        </p:tgtEl>
                                        <p:attrNameLst>
                                          <p:attrName>style.visibility</p:attrName>
                                        </p:attrNameLst>
                                      </p:cBhvr>
                                      <p:to>
                                        <p:strVal val="visible"/>
                                      </p:to>
                                    </p:set>
                                    <p:anim calcmode="lin" valueType="num">
                                      <p:cBhvr additive="base">
                                        <p:cTn id="29" dur="10" fill="hold"/>
                                        <p:tgtEl>
                                          <p:spTgt spid="394266"/>
                                        </p:tgtEl>
                                        <p:attrNameLst>
                                          <p:attrName>ppt_x</p:attrName>
                                        </p:attrNameLst>
                                      </p:cBhvr>
                                      <p:tavLst>
                                        <p:tav tm="0">
                                          <p:val>
                                            <p:strVal val="#ppt_x"/>
                                          </p:val>
                                        </p:tav>
                                        <p:tav tm="100000">
                                          <p:val>
                                            <p:strVal val="#ppt_x"/>
                                          </p:val>
                                        </p:tav>
                                      </p:tavLst>
                                    </p:anim>
                                    <p:anim calcmode="lin" valueType="num">
                                      <p:cBhvr additive="base">
                                        <p:cTn id="30" dur="10" fill="hold"/>
                                        <p:tgtEl>
                                          <p:spTgt spid="394266"/>
                                        </p:tgtEl>
                                        <p:attrNameLst>
                                          <p:attrName>ppt_y</p:attrName>
                                        </p:attrNameLst>
                                      </p:cBhvr>
                                      <p:tavLst>
                                        <p:tav tm="0">
                                          <p:val>
                                            <p:strVal val="0-#ppt_h/2"/>
                                          </p:val>
                                        </p:tav>
                                        <p:tav tm="100000">
                                          <p:val>
                                            <p:strVal val="#ppt_y"/>
                                          </p:val>
                                        </p:tav>
                                      </p:tavLst>
                                    </p:anim>
                                  </p:childTnLst>
                                </p:cTn>
                              </p:par>
                            </p:childTnLst>
                          </p:cTn>
                        </p:par>
                        <p:par>
                          <p:cTn id="31" fill="hold">
                            <p:stCondLst>
                              <p:cond delay="10"/>
                            </p:stCondLst>
                            <p:childTnLst>
                              <p:par>
                                <p:cTn id="32" presetID="4" presetClass="entr" presetSubtype="32" fill="hold" nodeType="afterEffect">
                                  <p:stCondLst>
                                    <p:cond delay="0"/>
                                  </p:stCondLst>
                                  <p:childTnLst>
                                    <p:set>
                                      <p:cBhvr>
                                        <p:cTn id="33" dur="1" fill="hold">
                                          <p:stCondLst>
                                            <p:cond delay="0"/>
                                          </p:stCondLst>
                                        </p:cTn>
                                        <p:tgtEl>
                                          <p:spTgt spid="394271"/>
                                        </p:tgtEl>
                                        <p:attrNameLst>
                                          <p:attrName>style.visibility</p:attrName>
                                        </p:attrNameLst>
                                      </p:cBhvr>
                                      <p:to>
                                        <p:strVal val="visible"/>
                                      </p:to>
                                    </p:set>
                                    <p:animEffect transition="in" filter="box(out)">
                                      <p:cBhvr>
                                        <p:cTn id="34" dur="10"/>
                                        <p:tgtEl>
                                          <p:spTgt spid="394271"/>
                                        </p:tgtEl>
                                      </p:cBhvr>
                                    </p:animEffect>
                                  </p:childTnLst>
                                  <p:subTnLst>
                                    <p:set>
                                      <p:cBhvr override="childStyle">
                                        <p:cTn dur="1" fill="hold" display="0" masterRel="nextClick" afterEffect="1"/>
                                        <p:tgtEl>
                                          <p:spTgt spid="394271"/>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394267"/>
                                        </p:tgtEl>
                                        <p:attrNameLst>
                                          <p:attrName>style.visibility</p:attrName>
                                        </p:attrNameLst>
                                      </p:cBhvr>
                                      <p:to>
                                        <p:strVal val="visible"/>
                                      </p:to>
                                    </p:set>
                                    <p:anim calcmode="lin" valueType="num">
                                      <p:cBhvr additive="base">
                                        <p:cTn id="39" dur="10" fill="hold"/>
                                        <p:tgtEl>
                                          <p:spTgt spid="394267"/>
                                        </p:tgtEl>
                                        <p:attrNameLst>
                                          <p:attrName>ppt_x</p:attrName>
                                        </p:attrNameLst>
                                      </p:cBhvr>
                                      <p:tavLst>
                                        <p:tav tm="0">
                                          <p:val>
                                            <p:strVal val="#ppt_x"/>
                                          </p:val>
                                        </p:tav>
                                        <p:tav tm="100000">
                                          <p:val>
                                            <p:strVal val="#ppt_x"/>
                                          </p:val>
                                        </p:tav>
                                      </p:tavLst>
                                    </p:anim>
                                    <p:anim calcmode="lin" valueType="num">
                                      <p:cBhvr additive="base">
                                        <p:cTn id="40" dur="10" fill="hold"/>
                                        <p:tgtEl>
                                          <p:spTgt spid="394267"/>
                                        </p:tgtEl>
                                        <p:attrNameLst>
                                          <p:attrName>ppt_y</p:attrName>
                                        </p:attrNameLst>
                                      </p:cBhvr>
                                      <p:tavLst>
                                        <p:tav tm="0">
                                          <p:val>
                                            <p:strVal val="0-#ppt_h/2"/>
                                          </p:val>
                                        </p:tav>
                                        <p:tav tm="100000">
                                          <p:val>
                                            <p:strVal val="#ppt_y"/>
                                          </p:val>
                                        </p:tav>
                                      </p:tavLst>
                                    </p:anim>
                                  </p:childTnLst>
                                </p:cTn>
                              </p:par>
                              <p:par>
                                <p:cTn id="41" presetID="4" presetClass="entr" presetSubtype="32" fill="hold" nodeType="withEffect">
                                  <p:stCondLst>
                                    <p:cond delay="0"/>
                                  </p:stCondLst>
                                  <p:childTnLst>
                                    <p:set>
                                      <p:cBhvr>
                                        <p:cTn id="42" dur="1" fill="hold">
                                          <p:stCondLst>
                                            <p:cond delay="0"/>
                                          </p:stCondLst>
                                        </p:cTn>
                                        <p:tgtEl>
                                          <p:spTgt spid="394274"/>
                                        </p:tgtEl>
                                        <p:attrNameLst>
                                          <p:attrName>style.visibility</p:attrName>
                                        </p:attrNameLst>
                                      </p:cBhvr>
                                      <p:to>
                                        <p:strVal val="visible"/>
                                      </p:to>
                                    </p:set>
                                    <p:animEffect transition="in" filter="box(out)">
                                      <p:cBhvr>
                                        <p:cTn id="43" dur="10"/>
                                        <p:tgtEl>
                                          <p:spTgt spid="394274"/>
                                        </p:tgtEl>
                                      </p:cBhvr>
                                    </p:animEffect>
                                  </p:childTnLst>
                                  <p:subTnLst>
                                    <p:set>
                                      <p:cBhvr override="childStyle">
                                        <p:cTn dur="1" fill="hold" display="0" masterRel="nextClick" afterEffect="1"/>
                                        <p:tgtEl>
                                          <p:spTgt spid="394274"/>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394268"/>
                                        </p:tgtEl>
                                        <p:attrNameLst>
                                          <p:attrName>style.visibility</p:attrName>
                                        </p:attrNameLst>
                                      </p:cBhvr>
                                      <p:to>
                                        <p:strVal val="visible"/>
                                      </p:to>
                                    </p:set>
                                    <p:anim calcmode="lin" valueType="num">
                                      <p:cBhvr additive="base">
                                        <p:cTn id="48" dur="10" fill="hold"/>
                                        <p:tgtEl>
                                          <p:spTgt spid="394268"/>
                                        </p:tgtEl>
                                        <p:attrNameLst>
                                          <p:attrName>ppt_x</p:attrName>
                                        </p:attrNameLst>
                                      </p:cBhvr>
                                      <p:tavLst>
                                        <p:tav tm="0">
                                          <p:val>
                                            <p:strVal val="#ppt_x"/>
                                          </p:val>
                                        </p:tav>
                                        <p:tav tm="100000">
                                          <p:val>
                                            <p:strVal val="#ppt_x"/>
                                          </p:val>
                                        </p:tav>
                                      </p:tavLst>
                                    </p:anim>
                                    <p:anim calcmode="lin" valueType="num">
                                      <p:cBhvr additive="base">
                                        <p:cTn id="49" dur="10" fill="hold"/>
                                        <p:tgtEl>
                                          <p:spTgt spid="394268"/>
                                        </p:tgtEl>
                                        <p:attrNameLst>
                                          <p:attrName>ppt_y</p:attrName>
                                        </p:attrNameLst>
                                      </p:cBhvr>
                                      <p:tavLst>
                                        <p:tav tm="0">
                                          <p:val>
                                            <p:strVal val="0-#ppt_h/2"/>
                                          </p:val>
                                        </p:tav>
                                        <p:tav tm="100000">
                                          <p:val>
                                            <p:strVal val="#ppt_y"/>
                                          </p:val>
                                        </p:tav>
                                      </p:tavLst>
                                    </p:anim>
                                  </p:childTnLst>
                                </p:cTn>
                              </p:par>
                              <p:par>
                                <p:cTn id="50" presetID="4" presetClass="entr" presetSubtype="32" fill="hold" nodeType="withEffect">
                                  <p:stCondLst>
                                    <p:cond delay="0"/>
                                  </p:stCondLst>
                                  <p:childTnLst>
                                    <p:set>
                                      <p:cBhvr>
                                        <p:cTn id="51" dur="1" fill="hold">
                                          <p:stCondLst>
                                            <p:cond delay="0"/>
                                          </p:stCondLst>
                                        </p:cTn>
                                        <p:tgtEl>
                                          <p:spTgt spid="394277"/>
                                        </p:tgtEl>
                                        <p:attrNameLst>
                                          <p:attrName>style.visibility</p:attrName>
                                        </p:attrNameLst>
                                      </p:cBhvr>
                                      <p:to>
                                        <p:strVal val="visible"/>
                                      </p:to>
                                    </p:set>
                                    <p:animEffect transition="in" filter="box(out)">
                                      <p:cBhvr>
                                        <p:cTn id="52" dur="10"/>
                                        <p:tgtEl>
                                          <p:spTgt spid="394277"/>
                                        </p:tgtEl>
                                      </p:cBhvr>
                                    </p:animEffect>
                                  </p:childTnLst>
                                  <p:subTnLst>
                                    <p:set>
                                      <p:cBhvr override="childStyle">
                                        <p:cTn dur="1" fill="hold" display="0" masterRel="nextClick" afterEffect="1"/>
                                        <p:tgtEl>
                                          <p:spTgt spid="394277"/>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394269"/>
                                        </p:tgtEl>
                                        <p:attrNameLst>
                                          <p:attrName>style.visibility</p:attrName>
                                        </p:attrNameLst>
                                      </p:cBhvr>
                                      <p:to>
                                        <p:strVal val="visible"/>
                                      </p:to>
                                    </p:set>
                                    <p:anim calcmode="lin" valueType="num">
                                      <p:cBhvr additive="base">
                                        <p:cTn id="57" dur="10" fill="hold"/>
                                        <p:tgtEl>
                                          <p:spTgt spid="394269"/>
                                        </p:tgtEl>
                                        <p:attrNameLst>
                                          <p:attrName>ppt_x</p:attrName>
                                        </p:attrNameLst>
                                      </p:cBhvr>
                                      <p:tavLst>
                                        <p:tav tm="0">
                                          <p:val>
                                            <p:strVal val="#ppt_x"/>
                                          </p:val>
                                        </p:tav>
                                        <p:tav tm="100000">
                                          <p:val>
                                            <p:strVal val="#ppt_x"/>
                                          </p:val>
                                        </p:tav>
                                      </p:tavLst>
                                    </p:anim>
                                    <p:anim calcmode="lin" valueType="num">
                                      <p:cBhvr additive="base">
                                        <p:cTn id="58" dur="10" fill="hold"/>
                                        <p:tgtEl>
                                          <p:spTgt spid="394269"/>
                                        </p:tgtEl>
                                        <p:attrNameLst>
                                          <p:attrName>ppt_y</p:attrName>
                                        </p:attrNameLst>
                                      </p:cBhvr>
                                      <p:tavLst>
                                        <p:tav tm="0">
                                          <p:val>
                                            <p:strVal val="0-#ppt_h/2"/>
                                          </p:val>
                                        </p:tav>
                                        <p:tav tm="100000">
                                          <p:val>
                                            <p:strVal val="#ppt_y"/>
                                          </p:val>
                                        </p:tav>
                                      </p:tavLst>
                                    </p:anim>
                                  </p:childTnLst>
                                </p:cTn>
                              </p:par>
                              <p:par>
                                <p:cTn id="59" presetID="4" presetClass="entr" presetSubtype="32" fill="hold" nodeType="withEffect">
                                  <p:stCondLst>
                                    <p:cond delay="0"/>
                                  </p:stCondLst>
                                  <p:childTnLst>
                                    <p:set>
                                      <p:cBhvr>
                                        <p:cTn id="60" dur="1" fill="hold">
                                          <p:stCondLst>
                                            <p:cond delay="0"/>
                                          </p:stCondLst>
                                        </p:cTn>
                                        <p:tgtEl>
                                          <p:spTgt spid="394280"/>
                                        </p:tgtEl>
                                        <p:attrNameLst>
                                          <p:attrName>style.visibility</p:attrName>
                                        </p:attrNameLst>
                                      </p:cBhvr>
                                      <p:to>
                                        <p:strVal val="visible"/>
                                      </p:to>
                                    </p:set>
                                    <p:animEffect transition="in" filter="box(out)">
                                      <p:cBhvr>
                                        <p:cTn id="61" dur="10"/>
                                        <p:tgtEl>
                                          <p:spTgt spid="394280"/>
                                        </p:tgtEl>
                                      </p:cBhvr>
                                    </p:animEffect>
                                  </p:childTnLst>
                                  <p:subTnLst>
                                    <p:audio>
                                      <p:cMediaNode>
                                        <p:cTn display="0" masterRel="sameClick">
                                          <p:stCondLst>
                                            <p:cond evt="begin" delay="0">
                                              <p:tn val="59"/>
                                            </p:cond>
                                          </p:stCondLst>
                                          <p:endCondLst>
                                            <p:cond evt="onStopAudio" delay="0">
                                              <p:tgtEl>
                                                <p:sldTgt/>
                                              </p:tgtEl>
                                            </p:cond>
                                          </p:endCondLst>
                                        </p:cTn>
                                        <p:tgtEl>
                                          <p:sndTgt r:embed="rId3" name="CAMERA.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394270"/>
                                        </p:tgtEl>
                                        <p:attrNameLst>
                                          <p:attrName>style.visibility</p:attrName>
                                        </p:attrNameLst>
                                      </p:cBhvr>
                                      <p:to>
                                        <p:strVal val="visible"/>
                                      </p:to>
                                    </p:set>
                                    <p:animEffect transition="in" filter="box(out)">
                                      <p:cBhvr>
                                        <p:cTn id="66" dur="10"/>
                                        <p:tgtEl>
                                          <p:spTgt spid="394270"/>
                                        </p:tgtEl>
                                      </p:cBhvr>
                                    </p:animEffect>
                                  </p:childTnLst>
                                  <p:subTnLs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394265"/>
                                        </p:tgtEl>
                                        <p:attrNameLst>
                                          <p:attrName>style.visibility</p:attrName>
                                        </p:attrNameLst>
                                      </p:cBhvr>
                                      <p:to>
                                        <p:strVal val="visible"/>
                                      </p:to>
                                    </p:set>
                                    <p:animEffect transition="in" filter="box(out)">
                                      <p:cBhvr>
                                        <p:cTn id="71" dur="10"/>
                                        <p:tgtEl>
                                          <p:spTgt spid="394265"/>
                                        </p:tgtEl>
                                      </p:cBhvr>
                                    </p:animEffect>
                                  </p:childTnLst>
                                  <p:subTnLst>
                                    <p:set>
                                      <p:cBhvr override="childStyle">
                                        <p:cTn dur="1" fill="hold" display="0" masterRel="nextClick" afterEffect="1"/>
                                        <p:tgtEl>
                                          <p:spTgt spid="394265"/>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394355"/>
                                        </p:tgtEl>
                                        <p:attrNameLst>
                                          <p:attrName>style.visibility</p:attrName>
                                        </p:attrNameLst>
                                      </p:cBhvr>
                                      <p:to>
                                        <p:strVal val="visible"/>
                                      </p:to>
                                    </p:set>
                                    <p:animEffect transition="in" filter="box(out)">
                                      <p:cBhvr>
                                        <p:cTn id="76" dur="10"/>
                                        <p:tgtEl>
                                          <p:spTgt spid="394355"/>
                                        </p:tgtEl>
                                      </p:cBhvr>
                                    </p:animEffec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9"/>
                                          </p:stCondLst>
                                        </p:cTn>
                                        <p:tgtEl>
                                          <p:spTgt spid="394391"/>
                                        </p:tgtEl>
                                        <p:attrNameLst>
                                          <p:attrName>style.visibility</p:attrName>
                                        </p:attrNameLst>
                                      </p:cBhvr>
                                      <p:to>
                                        <p:strVal val="visible"/>
                                      </p:to>
                                    </p:set>
                                  </p:childTnLst>
                                </p:cTn>
                              </p:par>
                              <p:par>
                                <p:cTn id="81" presetID="4" presetClass="entr" presetSubtype="32" fill="hold" nodeType="withEffect">
                                  <p:stCondLst>
                                    <p:cond delay="0"/>
                                  </p:stCondLst>
                                  <p:childTnLst>
                                    <p:set>
                                      <p:cBhvr>
                                        <p:cTn id="82" dur="1" fill="hold">
                                          <p:stCondLst>
                                            <p:cond delay="0"/>
                                          </p:stCondLst>
                                        </p:cTn>
                                        <p:tgtEl>
                                          <p:spTgt spid="394352"/>
                                        </p:tgtEl>
                                        <p:attrNameLst>
                                          <p:attrName>style.visibility</p:attrName>
                                        </p:attrNameLst>
                                      </p:cBhvr>
                                      <p:to>
                                        <p:strVal val="visible"/>
                                      </p:to>
                                    </p:set>
                                    <p:animEffect transition="in" filter="box(out)">
                                      <p:cBhvr>
                                        <p:cTn id="83" dur="10"/>
                                        <p:tgtEl>
                                          <p:spTgt spid="394352"/>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par>
                                <p:cTn id="84" presetID="1" presetClass="entr" presetSubtype="0" fill="hold" nodeType="withEffect">
                                  <p:stCondLst>
                                    <p:cond delay="0"/>
                                  </p:stCondLst>
                                  <p:childTnLst>
                                    <p:set>
                                      <p:cBhvr>
                                        <p:cTn id="85" dur="1" fill="hold">
                                          <p:stCondLst>
                                            <p:cond delay="9"/>
                                          </p:stCondLst>
                                        </p:cTn>
                                        <p:tgtEl>
                                          <p:spTgt spid="394304"/>
                                        </p:tgtEl>
                                        <p:attrNameLst>
                                          <p:attrName>style.visibility</p:attrName>
                                        </p:attrNameLst>
                                      </p:cBhvr>
                                      <p:to>
                                        <p:strVal val="visible"/>
                                      </p:to>
                                    </p:set>
                                  </p:childTnLst>
                                  <p:subTnLst>
                                    <p:set>
                                      <p:cBhvr override="childStyle">
                                        <p:cTn dur="1" fill="hold" display="0" masterRel="nextClick" afterEffect="1"/>
                                        <p:tgtEl>
                                          <p:spTgt spid="394304"/>
                                        </p:tgtEl>
                                        <p:attrNameLst>
                                          <p:attrName>style.visibility</p:attrName>
                                        </p:attrNameLst>
                                      </p:cBhvr>
                                      <p:to>
                                        <p:strVal val="hidden"/>
                                      </p:to>
                                    </p:set>
                                    <p:audio>
                                      <p:cMediaNode>
                                        <p:cTn display="0" masterRel="sameClick">
                                          <p:stCondLst>
                                            <p:cond evt="begin" delay="0">
                                              <p:tn val="84"/>
                                            </p:cond>
                                          </p:stCondLst>
                                          <p:endCondLst>
                                            <p:cond evt="onStopAudio" delay="0">
                                              <p:tgtEl>
                                                <p:sldTgt/>
                                              </p:tgtEl>
                                            </p:cond>
                                          </p:endCondLst>
                                        </p:cTn>
                                        <p:tgtEl>
                                          <p:sndTgt r:embed="rId3" name="CAMERA.WAV"/>
                                        </p:tgtEl>
                                      </p:cMediaNode>
                                    </p:audio>
                                  </p:subTnLst>
                                </p:cTn>
                              </p:par>
                              <p:par>
                                <p:cTn id="86" presetID="4" presetClass="entr" presetSubtype="32" fill="hold" grpId="0" nodeType="withEffect">
                                  <p:stCondLst>
                                    <p:cond delay="0"/>
                                  </p:stCondLst>
                                  <p:childTnLst>
                                    <p:set>
                                      <p:cBhvr>
                                        <p:cTn id="87" dur="1" fill="hold">
                                          <p:stCondLst>
                                            <p:cond delay="0"/>
                                          </p:stCondLst>
                                        </p:cTn>
                                        <p:tgtEl>
                                          <p:spTgt spid="394264">
                                            <p:txEl>
                                              <p:pRg st="0" end="0"/>
                                            </p:txEl>
                                          </p:spTgt>
                                        </p:tgtEl>
                                        <p:attrNameLst>
                                          <p:attrName>style.visibility</p:attrName>
                                        </p:attrNameLst>
                                      </p:cBhvr>
                                      <p:to>
                                        <p:strVal val="visible"/>
                                      </p:to>
                                    </p:set>
                                    <p:animEffect transition="in" filter="box(out)">
                                      <p:cBhvr>
                                        <p:cTn id="88" dur="10"/>
                                        <p:tgtEl>
                                          <p:spTgt spid="394264">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9"/>
                                          </p:stCondLst>
                                        </p:cTn>
                                        <p:tgtEl>
                                          <p:spTgt spid="394316"/>
                                        </p:tgtEl>
                                        <p:attrNameLst>
                                          <p:attrName>style.visibility</p:attrName>
                                        </p:attrNameLst>
                                      </p:cBhvr>
                                      <p:to>
                                        <p:strVal val="visible"/>
                                      </p:to>
                                    </p:set>
                                  </p:childTnLst>
                                  <p:subTnLst>
                                    <p:set>
                                      <p:cBhvr override="childStyle">
                                        <p:cTn dur="1" fill="hold" display="0" masterRel="nextClick" afterEffect="1"/>
                                        <p:tgtEl>
                                          <p:spTgt spid="394316"/>
                                        </p:tgtEl>
                                        <p:attrNameLst>
                                          <p:attrName>style.visibility</p:attrName>
                                        </p:attrNameLst>
                                      </p:cBhvr>
                                      <p:to>
                                        <p:strVal val="hidden"/>
                                      </p:to>
                                    </p:se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par>
                                <p:cTn id="93" presetID="4" presetClass="entr" presetSubtype="32" fill="hold" grpId="0" nodeType="withEffect">
                                  <p:stCondLst>
                                    <p:cond delay="0"/>
                                  </p:stCondLst>
                                  <p:childTnLst>
                                    <p:set>
                                      <p:cBhvr>
                                        <p:cTn id="94" dur="1" fill="hold">
                                          <p:stCondLst>
                                            <p:cond delay="0"/>
                                          </p:stCondLst>
                                        </p:cTn>
                                        <p:tgtEl>
                                          <p:spTgt spid="394322"/>
                                        </p:tgtEl>
                                        <p:attrNameLst>
                                          <p:attrName>style.visibility</p:attrName>
                                        </p:attrNameLst>
                                      </p:cBhvr>
                                      <p:to>
                                        <p:strVal val="visible"/>
                                      </p:to>
                                    </p:set>
                                    <p:animEffect transition="in" filter="box(out)">
                                      <p:cBhvr>
                                        <p:cTn id="95" dur="10"/>
                                        <p:tgtEl>
                                          <p:spTgt spid="394322"/>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9"/>
                                          </p:stCondLst>
                                        </p:cTn>
                                        <p:tgtEl>
                                          <p:spTgt spid="394307"/>
                                        </p:tgtEl>
                                        <p:attrNameLst>
                                          <p:attrName>style.visibility</p:attrName>
                                        </p:attrNameLst>
                                      </p:cBhvr>
                                      <p:to>
                                        <p:strVal val="visible"/>
                                      </p:to>
                                    </p:set>
                                  </p:childTnLst>
                                  <p:subTnLst>
                                    <p:set>
                                      <p:cBhvr override="childStyle">
                                        <p:cTn dur="1" fill="hold" display="0" masterRel="nextClick" afterEffect="1"/>
                                        <p:tgtEl>
                                          <p:spTgt spid="394307"/>
                                        </p:tgtEl>
                                        <p:attrNameLst>
                                          <p:attrName>style.visibility</p:attrName>
                                        </p:attrNameLst>
                                      </p:cBhvr>
                                      <p:to>
                                        <p:strVal val="hidden"/>
                                      </p:to>
                                    </p:se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par>
                                <p:cTn id="100" presetID="4" presetClass="entr" presetSubtype="32" fill="hold" grpId="0" nodeType="withEffect">
                                  <p:stCondLst>
                                    <p:cond delay="0"/>
                                  </p:stCondLst>
                                  <p:childTnLst>
                                    <p:set>
                                      <p:cBhvr>
                                        <p:cTn id="101" dur="1" fill="hold">
                                          <p:stCondLst>
                                            <p:cond delay="0"/>
                                          </p:stCondLst>
                                        </p:cTn>
                                        <p:tgtEl>
                                          <p:spTgt spid="394323"/>
                                        </p:tgtEl>
                                        <p:attrNameLst>
                                          <p:attrName>style.visibility</p:attrName>
                                        </p:attrNameLst>
                                      </p:cBhvr>
                                      <p:to>
                                        <p:strVal val="visible"/>
                                      </p:to>
                                    </p:set>
                                    <p:animEffect transition="in" filter="box(out)">
                                      <p:cBhvr>
                                        <p:cTn id="102" dur="10"/>
                                        <p:tgtEl>
                                          <p:spTgt spid="394323"/>
                                        </p:tgtEl>
                                      </p:cBhvr>
                                    </p:animEffect>
                                  </p:childTnLst>
                                  <p:subTnLst>
                                    <p:audio>
                                      <p:cMediaNode>
                                        <p:cTn display="0" masterRel="sameClick">
                                          <p:stCondLst>
                                            <p:cond evt="begin" delay="0">
                                              <p:tn val="100"/>
                                            </p:cond>
                                          </p:stCondLst>
                                          <p:endCondLst>
                                            <p:cond evt="onStopAudio" delay="0">
                                              <p:tgtEl>
                                                <p:sldTgt/>
                                              </p:tgtEl>
                                            </p:cond>
                                          </p:endCondLst>
                                        </p:cTn>
                                        <p:tgtEl>
                                          <p:sndTgt r:embed="rId3"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9"/>
                                          </p:stCondLst>
                                        </p:cTn>
                                        <p:tgtEl>
                                          <p:spTgt spid="394310"/>
                                        </p:tgtEl>
                                        <p:attrNameLst>
                                          <p:attrName>style.visibility</p:attrName>
                                        </p:attrNameLst>
                                      </p:cBhvr>
                                      <p:to>
                                        <p:strVal val="visible"/>
                                      </p:to>
                                    </p:set>
                                  </p:childTnLst>
                                  <p:subTnLst>
                                    <p:set>
                                      <p:cBhvr override="childStyle">
                                        <p:cTn dur="1" fill="hold" display="0" masterRel="nextClick" afterEffect="1"/>
                                        <p:tgtEl>
                                          <p:spTgt spid="394310"/>
                                        </p:tgtEl>
                                        <p:attrNameLst>
                                          <p:attrName>style.visibility</p:attrName>
                                        </p:attrNameLst>
                                      </p:cBhvr>
                                      <p:to>
                                        <p:strVal val="hidden"/>
                                      </p:to>
                                    </p:set>
                                    <p:audio>
                                      <p:cMediaNode>
                                        <p:cTn display="0" masterRel="sameClick">
                                          <p:stCondLst>
                                            <p:cond evt="begin" delay="0">
                                              <p:tn val="105"/>
                                            </p:cond>
                                          </p:stCondLst>
                                          <p:endCondLst>
                                            <p:cond evt="onStopAudio" delay="0">
                                              <p:tgtEl>
                                                <p:sldTgt/>
                                              </p:tgtEl>
                                            </p:cond>
                                          </p:endCondLst>
                                        </p:cTn>
                                        <p:tgtEl>
                                          <p:sndTgt r:embed="rId3" name="CAMERA.WAV"/>
                                        </p:tgtEl>
                                      </p:cMediaNode>
                                    </p:audio>
                                  </p:subTnLst>
                                </p:cTn>
                              </p:par>
                              <p:par>
                                <p:cTn id="107" presetID="4" presetClass="entr" presetSubtype="32" fill="hold" grpId="0" nodeType="withEffect">
                                  <p:stCondLst>
                                    <p:cond delay="0"/>
                                  </p:stCondLst>
                                  <p:childTnLst>
                                    <p:set>
                                      <p:cBhvr>
                                        <p:cTn id="108" dur="1" fill="hold">
                                          <p:stCondLst>
                                            <p:cond delay="0"/>
                                          </p:stCondLst>
                                        </p:cTn>
                                        <p:tgtEl>
                                          <p:spTgt spid="394324"/>
                                        </p:tgtEl>
                                        <p:attrNameLst>
                                          <p:attrName>style.visibility</p:attrName>
                                        </p:attrNameLst>
                                      </p:cBhvr>
                                      <p:to>
                                        <p:strVal val="visible"/>
                                      </p:to>
                                    </p:set>
                                    <p:animEffect transition="in" filter="box(out)">
                                      <p:cBhvr>
                                        <p:cTn id="109" dur="10"/>
                                        <p:tgtEl>
                                          <p:spTgt spid="394324"/>
                                        </p:tgtEl>
                                      </p:cBhvr>
                                    </p:animEffect>
                                  </p:childTnLst>
                                  <p:subTnLst>
                                    <p:audio>
                                      <p:cMediaNode>
                                        <p:cTn display="0" masterRel="sameClick">
                                          <p:stCondLst>
                                            <p:cond evt="begin" delay="0">
                                              <p:tn val="107"/>
                                            </p:cond>
                                          </p:stCondLst>
                                          <p:endCondLst>
                                            <p:cond evt="onStopAudio" delay="0">
                                              <p:tgtEl>
                                                <p:sldTgt/>
                                              </p:tgtEl>
                                            </p:cond>
                                          </p:endCondLst>
                                        </p:cTn>
                                        <p:tgtEl>
                                          <p:sndTgt r:embed="rId3"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9"/>
                                          </p:stCondLst>
                                        </p:cTn>
                                        <p:tgtEl>
                                          <p:spTgt spid="394313"/>
                                        </p:tgtEl>
                                        <p:attrNameLst>
                                          <p:attrName>style.visibility</p:attrName>
                                        </p:attrNameLst>
                                      </p:cBhvr>
                                      <p:to>
                                        <p:strVal val="visible"/>
                                      </p:to>
                                    </p:set>
                                  </p:childTnLst>
                                  <p:subTnLst>
                                    <p:set>
                                      <p:cBhvr override="childStyle">
                                        <p:cTn dur="1" fill="hold" display="0" masterRel="nextClick" afterEffect="1"/>
                                        <p:tgtEl>
                                          <p:spTgt spid="394313"/>
                                        </p:tgtEl>
                                        <p:attrNameLst>
                                          <p:attrName>style.visibility</p:attrName>
                                        </p:attrNameLst>
                                      </p:cBhvr>
                                      <p:to>
                                        <p:strVal val="hidden"/>
                                      </p:to>
                                    </p:se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par>
                                <p:cTn id="114" presetID="4" presetClass="entr" presetSubtype="32" fill="hold" grpId="0" nodeType="withEffect">
                                  <p:stCondLst>
                                    <p:cond delay="0"/>
                                  </p:stCondLst>
                                  <p:childTnLst>
                                    <p:set>
                                      <p:cBhvr>
                                        <p:cTn id="115" dur="1" fill="hold">
                                          <p:stCondLst>
                                            <p:cond delay="0"/>
                                          </p:stCondLst>
                                        </p:cTn>
                                        <p:tgtEl>
                                          <p:spTgt spid="394325"/>
                                        </p:tgtEl>
                                        <p:attrNameLst>
                                          <p:attrName>style.visibility</p:attrName>
                                        </p:attrNameLst>
                                      </p:cBhvr>
                                      <p:to>
                                        <p:strVal val="visible"/>
                                      </p:to>
                                    </p:set>
                                    <p:animEffect transition="in" filter="box(out)">
                                      <p:cBhvr>
                                        <p:cTn id="116" dur="10"/>
                                        <p:tgtEl>
                                          <p:spTgt spid="394325"/>
                                        </p:tgtEl>
                                      </p:cBhvr>
                                    </p:animEffect>
                                  </p:childTnLst>
                                  <p:subTnLst>
                                    <p:audio>
                                      <p:cMediaNode>
                                        <p:cTn display="0" masterRel="sameClick">
                                          <p:stCondLst>
                                            <p:cond evt="begin" delay="0">
                                              <p:tn val="114"/>
                                            </p:cond>
                                          </p:stCondLst>
                                          <p:endCondLst>
                                            <p:cond evt="onStopAudio" delay="0">
                                              <p:tgtEl>
                                                <p:sldTgt/>
                                              </p:tgtEl>
                                            </p:cond>
                                          </p:endCondLst>
                                        </p:cTn>
                                        <p:tgtEl>
                                          <p:sndTgt r:embed="rId3" name="CAMERA.WAV"/>
                                        </p:tgtEl>
                                      </p:cMediaNode>
                                    </p:audio>
                                  </p:sub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9"/>
                                          </p:stCondLst>
                                        </p:cTn>
                                        <p:tgtEl>
                                          <p:spTgt spid="394319"/>
                                        </p:tgtEl>
                                        <p:attrNameLst>
                                          <p:attrName>style.visibility</p:attrName>
                                        </p:attrNameLst>
                                      </p:cBhvr>
                                      <p:to>
                                        <p:strVal val="visible"/>
                                      </p:to>
                                    </p:set>
                                  </p:childTnLst>
                                  <p:subTnLst>
                                    <p:audio>
                                      <p:cMediaNode>
                                        <p:cTn display="0" masterRel="sameClick">
                                          <p:stCondLst>
                                            <p:cond evt="begin" delay="0">
                                              <p:tn val="119"/>
                                            </p:cond>
                                          </p:stCondLst>
                                          <p:endCondLst>
                                            <p:cond evt="onStopAudio" delay="0">
                                              <p:tgtEl>
                                                <p:sldTgt/>
                                              </p:tgtEl>
                                            </p:cond>
                                          </p:endCondLst>
                                        </p:cTn>
                                        <p:tgtEl>
                                          <p:sndTgt r:embed="rId3" name="CAMERA.WAV"/>
                                        </p:tgtEl>
                                      </p:cMediaNode>
                                    </p:audio>
                                  </p:subTnLst>
                                </p:cTn>
                              </p:par>
                              <p:par>
                                <p:cTn id="121" presetID="4" presetClass="entr" presetSubtype="32" fill="hold" grpId="0" nodeType="withEffect">
                                  <p:stCondLst>
                                    <p:cond delay="0"/>
                                  </p:stCondLst>
                                  <p:childTnLst>
                                    <p:set>
                                      <p:cBhvr>
                                        <p:cTn id="122" dur="1" fill="hold">
                                          <p:stCondLst>
                                            <p:cond delay="0"/>
                                          </p:stCondLst>
                                        </p:cTn>
                                        <p:tgtEl>
                                          <p:spTgt spid="394326"/>
                                        </p:tgtEl>
                                        <p:attrNameLst>
                                          <p:attrName>style.visibility</p:attrName>
                                        </p:attrNameLst>
                                      </p:cBhvr>
                                      <p:to>
                                        <p:strVal val="visible"/>
                                      </p:to>
                                    </p:set>
                                    <p:animEffect transition="in" filter="box(out)">
                                      <p:cBhvr>
                                        <p:cTn id="123" dur="10"/>
                                        <p:tgtEl>
                                          <p:spTgt spid="394326"/>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394327"/>
                                        </p:tgtEl>
                                        <p:attrNameLst>
                                          <p:attrName>style.visibility</p:attrName>
                                        </p:attrNameLst>
                                      </p:cBhvr>
                                      <p:to>
                                        <p:strVal val="visible"/>
                                      </p:to>
                                    </p:set>
                                    <p:animEffect transition="in" filter="box(out)">
                                      <p:cBhvr>
                                        <p:cTn id="128" dur="500"/>
                                        <p:tgtEl>
                                          <p:spTgt spid="394327"/>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394328"/>
                                        </p:tgtEl>
                                        <p:attrNameLst>
                                          <p:attrName>style.visibility</p:attrName>
                                        </p:attrNameLst>
                                      </p:cBhvr>
                                      <p:to>
                                        <p:strVal val="visible"/>
                                      </p:to>
                                    </p:set>
                                    <p:animEffect transition="in" filter="box(out)">
                                      <p:cBhvr>
                                        <p:cTn id="133" dur="500"/>
                                        <p:tgtEl>
                                          <p:spTgt spid="394328"/>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62" grpId="0" build="p" autoUpdateAnimBg="0"/>
      <p:bldP spid="394263" grpId="0" autoUpdateAnimBg="0"/>
      <p:bldP spid="394264" grpId="0" build="p" autoUpdateAnimBg="0" advAuto="1000"/>
      <p:bldP spid="394265" grpId="0" animBg="1" autoUpdateAnimBg="0"/>
      <p:bldP spid="394266" grpId="0" autoUpdateAnimBg="0"/>
      <p:bldP spid="394267" grpId="0" autoUpdateAnimBg="0"/>
      <p:bldP spid="394268" grpId="0" autoUpdateAnimBg="0"/>
      <p:bldP spid="394269" grpId="0" autoUpdateAnimBg="0"/>
      <p:bldP spid="394270" grpId="0" animBg="1" autoUpdateAnimBg="0"/>
      <p:bldP spid="394322" grpId="0" animBg="1"/>
      <p:bldP spid="394323" grpId="0" animBg="1"/>
      <p:bldP spid="394324" grpId="0" animBg="1"/>
      <p:bldP spid="394325" grpId="0" animBg="1"/>
      <p:bldP spid="394326" grpId="0" animBg="1"/>
      <p:bldP spid="394327" grpId="0" animBg="1" autoUpdateAnimBg="0"/>
      <p:bldP spid="39432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a:xfrm>
            <a:off x="250825" y="765175"/>
            <a:ext cx="9404350" cy="2303463"/>
          </a:xfrm>
        </p:spPr>
        <p:txBody>
          <a:bodyPr/>
          <a:lstStyle/>
          <a:p>
            <a:pPr>
              <a:buFont typeface="Wingdings" pitchFamily="2" charset="2"/>
              <a:buNone/>
            </a:pPr>
            <a:r>
              <a:rPr lang="zh-CN" altLang="en-US" sz="3200">
                <a:solidFill>
                  <a:srgbClr val="FFFF66"/>
                </a:solidFill>
              </a:rPr>
              <a:t>二、顺序栈基本操作的算法</a:t>
            </a:r>
            <a:endParaRPr lang="zh-CN" altLang="en-US" sz="3200" b="0">
              <a:solidFill>
                <a:srgbClr val="FFFF66"/>
              </a:solidFill>
            </a:endParaRPr>
          </a:p>
          <a:p>
            <a:pPr>
              <a:buFont typeface="Wingdings" pitchFamily="2" charset="2"/>
              <a:buNone/>
            </a:pPr>
            <a:r>
              <a:rPr lang="zh-CN" altLang="en-US" sz="3200"/>
              <a:t>1）初始化操作 </a:t>
            </a:r>
            <a:r>
              <a:rPr lang="en-US" altLang="zh-CN" sz="3200">
                <a:solidFill>
                  <a:srgbClr val="FFFF00"/>
                </a:solidFill>
              </a:rPr>
              <a:t>InitStack </a:t>
            </a:r>
            <a:r>
              <a:rPr lang="en-US" altLang="zh-CN" sz="3200"/>
              <a:t>( SqStack &amp;S )</a:t>
            </a:r>
          </a:p>
          <a:p>
            <a:pPr>
              <a:buFont typeface="Wingdings" pitchFamily="2" charset="2"/>
              <a:buNone/>
            </a:pPr>
            <a:r>
              <a:rPr lang="zh-CN" altLang="en-US" sz="3200">
                <a:solidFill>
                  <a:schemeClr val="tx2"/>
                </a:solidFill>
              </a:rPr>
              <a:t>参数：</a:t>
            </a:r>
            <a:r>
              <a:rPr lang="en-US" altLang="zh-CN" sz="3200"/>
              <a:t>S</a:t>
            </a:r>
            <a:r>
              <a:rPr lang="zh-CN" altLang="en-US" sz="3200"/>
              <a:t>是存放栈的结构变量</a:t>
            </a:r>
          </a:p>
          <a:p>
            <a:pPr>
              <a:buFont typeface="Wingdings" pitchFamily="2" charset="2"/>
              <a:buNone/>
            </a:pPr>
            <a:r>
              <a:rPr lang="zh-CN" altLang="en-US" sz="3200">
                <a:solidFill>
                  <a:schemeClr val="tx2"/>
                </a:solidFill>
              </a:rPr>
              <a:t>功能：</a:t>
            </a:r>
            <a:r>
              <a:rPr lang="zh-CN" altLang="en-US" sz="3200"/>
              <a:t>建一个空栈</a:t>
            </a:r>
            <a:r>
              <a:rPr lang="en-US" altLang="zh-CN" sz="3200"/>
              <a:t>S</a:t>
            </a:r>
            <a:endParaRPr lang="zh-CN" altLang="en-US" sz="3200"/>
          </a:p>
        </p:txBody>
      </p:sp>
      <p:grpSp>
        <p:nvGrpSpPr>
          <p:cNvPr id="391230" name="Group 62"/>
          <p:cNvGrpSpPr>
            <a:grpSpLocks/>
          </p:cNvGrpSpPr>
          <p:nvPr/>
        </p:nvGrpSpPr>
        <p:grpSpPr bwMode="auto">
          <a:xfrm>
            <a:off x="5432425" y="4940300"/>
            <a:ext cx="2760663" cy="1081088"/>
            <a:chOff x="3286" y="3108"/>
            <a:chExt cx="1466" cy="681"/>
          </a:xfrm>
        </p:grpSpPr>
        <p:sp>
          <p:nvSpPr>
            <p:cNvPr id="391231" name="Text Box 63"/>
            <p:cNvSpPr txBox="1">
              <a:spLocks noChangeArrowheads="1"/>
            </p:cNvSpPr>
            <p:nvPr/>
          </p:nvSpPr>
          <p:spPr bwMode="auto">
            <a:xfrm>
              <a:off x="3696" y="3110"/>
              <a:ext cx="1056" cy="679"/>
            </a:xfrm>
            <a:prstGeom prst="rect">
              <a:avLst/>
            </a:prstGeom>
            <a:noFill/>
            <a:ln w="12700" cap="rnd">
              <a:noFill/>
              <a:miter lim="800000"/>
              <a:headEnd/>
              <a:tailEnd/>
            </a:ln>
            <a:effectLst/>
          </p:spPr>
          <p:txBody>
            <a:bodyPr>
              <a:spAutoFit/>
            </a:bodyPr>
            <a:lstStyle/>
            <a:p>
              <a:pPr eaLnBrk="0" hangingPunct="0">
                <a:lnSpc>
                  <a:spcPct val="90000"/>
                </a:lnSpc>
              </a:pPr>
              <a:r>
                <a:rPr lang="en-US" altLang="zh-CN" sz="2400" b="1">
                  <a:latin typeface="宋体" pitchFamily="2" charset="-122"/>
                  <a:ea typeface="宋体" pitchFamily="2" charset="-122"/>
                </a:rPr>
                <a:t>S.stacksize</a:t>
              </a:r>
            </a:p>
            <a:p>
              <a:pPr eaLnBrk="0" hangingPunct="0">
                <a:lnSpc>
                  <a:spcPct val="90000"/>
                </a:lnSpc>
              </a:pPr>
              <a:r>
                <a:rPr lang="en-US" altLang="zh-CN" sz="2400" b="1">
                  <a:latin typeface="宋体" pitchFamily="2" charset="-122"/>
                  <a:ea typeface="宋体" pitchFamily="2" charset="-122"/>
                </a:rPr>
                <a:t>S.top</a:t>
              </a:r>
            </a:p>
            <a:p>
              <a:pPr eaLnBrk="0" hangingPunct="0">
                <a:lnSpc>
                  <a:spcPct val="90000"/>
                </a:lnSpc>
              </a:pPr>
              <a:r>
                <a:rPr lang="en-US" altLang="zh-CN" sz="2400" b="1">
                  <a:latin typeface="宋体" pitchFamily="2" charset="-122"/>
                  <a:ea typeface="宋体" pitchFamily="2" charset="-122"/>
                </a:rPr>
                <a:t>S.base</a:t>
              </a:r>
            </a:p>
          </p:txBody>
        </p:sp>
        <p:grpSp>
          <p:nvGrpSpPr>
            <p:cNvPr id="391232" name="Group 64"/>
            <p:cNvGrpSpPr>
              <a:grpSpLocks/>
            </p:cNvGrpSpPr>
            <p:nvPr/>
          </p:nvGrpSpPr>
          <p:grpSpPr bwMode="auto">
            <a:xfrm>
              <a:off x="3286" y="3108"/>
              <a:ext cx="418" cy="619"/>
              <a:chOff x="1440" y="1884"/>
              <a:chExt cx="418" cy="619"/>
            </a:xfrm>
          </p:grpSpPr>
          <p:sp>
            <p:nvSpPr>
              <p:cNvPr id="391233" name="Rectangle 65"/>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91234" name="Line 66"/>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91235" name="Line 67"/>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grpSp>
      <p:sp>
        <p:nvSpPr>
          <p:cNvPr id="391236" name="Text Box 68"/>
          <p:cNvSpPr txBox="1">
            <a:spLocks noChangeArrowheads="1"/>
          </p:cNvSpPr>
          <p:nvPr/>
        </p:nvSpPr>
        <p:spPr bwMode="auto">
          <a:xfrm>
            <a:off x="5384800" y="4864100"/>
            <a:ext cx="715963" cy="455613"/>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91237" name="Line 69"/>
          <p:cNvSpPr>
            <a:spLocks noChangeShapeType="1"/>
          </p:cNvSpPr>
          <p:nvPr/>
        </p:nvSpPr>
        <p:spPr bwMode="auto">
          <a:xfrm flipH="1">
            <a:off x="5127625" y="5778500"/>
            <a:ext cx="512763" cy="0"/>
          </a:xfrm>
          <a:prstGeom prst="line">
            <a:avLst/>
          </a:prstGeom>
          <a:noFill/>
          <a:ln w="28575" cap="rnd">
            <a:solidFill>
              <a:srgbClr val="FF0000"/>
            </a:solidFill>
            <a:round/>
            <a:headEnd/>
            <a:tailEnd type="triangle" w="med" len="med"/>
          </a:ln>
          <a:effectLst/>
        </p:spPr>
        <p:txBody>
          <a:bodyPr/>
          <a:lstStyle/>
          <a:p>
            <a:endParaRPr lang="zh-CN" altLang="en-US"/>
          </a:p>
        </p:txBody>
      </p:sp>
      <p:grpSp>
        <p:nvGrpSpPr>
          <p:cNvPr id="391250" name="Group 82"/>
          <p:cNvGrpSpPr>
            <a:grpSpLocks/>
          </p:cNvGrpSpPr>
          <p:nvPr/>
        </p:nvGrpSpPr>
        <p:grpSpPr bwMode="auto">
          <a:xfrm>
            <a:off x="3152775" y="2924175"/>
            <a:ext cx="2016125" cy="2987675"/>
            <a:chOff x="897" y="1979"/>
            <a:chExt cx="1270" cy="1882"/>
          </a:xfrm>
        </p:grpSpPr>
        <p:sp>
          <p:nvSpPr>
            <p:cNvPr id="391239" name="Text Box 71"/>
            <p:cNvSpPr txBox="1">
              <a:spLocks noChangeArrowheads="1"/>
            </p:cNvSpPr>
            <p:nvPr/>
          </p:nvSpPr>
          <p:spPr bwMode="auto">
            <a:xfrm>
              <a:off x="897" y="1979"/>
              <a:ext cx="681"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91240" name="Group 72"/>
            <p:cNvGrpSpPr>
              <a:grpSpLocks/>
            </p:cNvGrpSpPr>
            <p:nvPr/>
          </p:nvGrpSpPr>
          <p:grpSpPr bwMode="auto">
            <a:xfrm>
              <a:off x="1447" y="2027"/>
              <a:ext cx="720" cy="1834"/>
              <a:chOff x="270" y="620"/>
              <a:chExt cx="878" cy="1930"/>
            </a:xfrm>
          </p:grpSpPr>
          <p:sp>
            <p:nvSpPr>
              <p:cNvPr id="391241" name="Rectangle 73"/>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91242" name="Line 74"/>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91243" name="Line 75"/>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91244" name="Line 76"/>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91245" name="Line 77"/>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91246" name="Line 78"/>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91247" name="Line 79"/>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91248" name="Line 80"/>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grpSp>
      <p:sp>
        <p:nvSpPr>
          <p:cNvPr id="391249" name="Line 81"/>
          <p:cNvSpPr>
            <a:spLocks noChangeShapeType="1"/>
          </p:cNvSpPr>
          <p:nvPr/>
        </p:nvSpPr>
        <p:spPr bwMode="auto">
          <a:xfrm flipH="1">
            <a:off x="5127625" y="5397500"/>
            <a:ext cx="533400" cy="304800"/>
          </a:xfrm>
          <a:prstGeom prst="line">
            <a:avLst/>
          </a:prstGeom>
          <a:noFill/>
          <a:ln w="28575" cap="rnd">
            <a:solidFill>
              <a:srgbClr val="FF0000"/>
            </a:solidFill>
            <a:round/>
            <a:headEnd/>
            <a:tailEnd type="triangle" w="med" len="med"/>
          </a:ln>
          <a:effectLst/>
        </p:spPr>
        <p:txBody>
          <a:bodyPr>
            <a:spAutoFit/>
          </a:bodyPr>
          <a:lstStyle/>
          <a:p>
            <a:endParaRPr lang="zh-CN" altLang="en-US"/>
          </a:p>
        </p:txBody>
      </p:sp>
      <p:sp>
        <p:nvSpPr>
          <p:cNvPr id="3" name="标题 2">
            <a:extLst>
              <a:ext uri="{FF2B5EF4-FFF2-40B4-BE49-F238E27FC236}">
                <a16:creationId xmlns:a16="http://schemas.microsoft.com/office/drawing/2014/main" id="{C4021AB2-DD2F-49D3-984F-6439E7ED7F2C}"/>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a:xfrm>
            <a:off x="250825" y="765175"/>
            <a:ext cx="9404350" cy="5832475"/>
          </a:xfrm>
        </p:spPr>
        <p:txBody>
          <a:bodyPr/>
          <a:lstStyle/>
          <a:p>
            <a:pPr>
              <a:lnSpc>
                <a:spcPct val="95000"/>
              </a:lnSpc>
              <a:buFont typeface="Wingdings" pitchFamily="2" charset="2"/>
              <a:buNone/>
            </a:pPr>
            <a:r>
              <a:rPr lang="zh-CN" altLang="en-US" sz="3200">
                <a:solidFill>
                  <a:srgbClr val="FFFF66"/>
                </a:solidFill>
              </a:rPr>
              <a:t>初始化操作算法</a:t>
            </a:r>
          </a:p>
          <a:p>
            <a:pPr>
              <a:lnSpc>
                <a:spcPct val="95000"/>
              </a:lnSpc>
              <a:buFont typeface="Wingdings" pitchFamily="2" charset="2"/>
              <a:buNone/>
            </a:pPr>
            <a:r>
              <a:rPr lang="en-US" altLang="zh-CN" sz="3200"/>
              <a:t>Status InitStack ( SqStack  &amp;S )</a:t>
            </a:r>
          </a:p>
          <a:p>
            <a:pPr>
              <a:lnSpc>
                <a:spcPct val="95000"/>
              </a:lnSpc>
              <a:buFont typeface="Wingdings" pitchFamily="2" charset="2"/>
              <a:buNone/>
            </a:pPr>
            <a:r>
              <a:rPr lang="en-US" altLang="zh-CN" sz="3200">
                <a:solidFill>
                  <a:srgbClr val="FFFFAF"/>
                </a:solidFill>
              </a:rPr>
              <a:t> </a:t>
            </a:r>
            <a:r>
              <a:rPr lang="en-US" altLang="zh-CN" sz="3200"/>
              <a:t>{</a:t>
            </a:r>
            <a:r>
              <a:rPr lang="en-US" altLang="zh-CN" sz="3200">
                <a:solidFill>
                  <a:srgbClr val="FFFFAF"/>
                </a:solidFill>
              </a:rPr>
              <a:t>   </a:t>
            </a:r>
            <a:r>
              <a:rPr lang="en-US" altLang="zh-CN" sz="3200">
                <a:solidFill>
                  <a:srgbClr val="00FFCC"/>
                </a:solidFill>
              </a:rPr>
              <a:t>//</a:t>
            </a:r>
            <a:r>
              <a:rPr lang="zh-CN" altLang="en-US" sz="3200">
                <a:solidFill>
                  <a:srgbClr val="00FFCC"/>
                </a:solidFill>
              </a:rPr>
              <a:t>构造一个空栈</a:t>
            </a:r>
            <a:r>
              <a:rPr lang="en-US" altLang="zh-CN" sz="3200">
                <a:solidFill>
                  <a:srgbClr val="00FFCC"/>
                </a:solidFill>
              </a:rPr>
              <a:t>S</a:t>
            </a:r>
          </a:p>
          <a:p>
            <a:pPr>
              <a:lnSpc>
                <a:spcPct val="95000"/>
              </a:lnSpc>
              <a:buFont typeface="Wingdings" pitchFamily="2" charset="2"/>
              <a:buNone/>
            </a:pPr>
            <a:r>
              <a:rPr lang="en-US" altLang="zh-CN" sz="3200">
                <a:solidFill>
                  <a:srgbClr val="FFFFAF"/>
                </a:solidFill>
              </a:rPr>
              <a:t>     </a:t>
            </a:r>
            <a:r>
              <a:rPr lang="en-US" altLang="zh-CN" sz="3200"/>
              <a:t>S.base = ( ElemType *)   malloc</a:t>
            </a:r>
          </a:p>
          <a:p>
            <a:pPr algn="r">
              <a:lnSpc>
                <a:spcPct val="95000"/>
              </a:lnSpc>
              <a:buFont typeface="Wingdings" pitchFamily="2" charset="2"/>
              <a:buNone/>
            </a:pPr>
            <a:r>
              <a:rPr lang="en-US" altLang="zh-CN" sz="3200"/>
              <a:t> ( STACK_INIT_SIZE * sizeof(ElemType) );</a:t>
            </a:r>
          </a:p>
          <a:p>
            <a:pPr>
              <a:lnSpc>
                <a:spcPct val="95000"/>
              </a:lnSpc>
              <a:buFont typeface="Wingdings" pitchFamily="2" charset="2"/>
              <a:buNone/>
            </a:pPr>
            <a:r>
              <a:rPr lang="en-US" altLang="zh-CN" sz="3200">
                <a:solidFill>
                  <a:srgbClr val="FFFFAF"/>
                </a:solidFill>
              </a:rPr>
              <a:t>     </a:t>
            </a:r>
            <a:r>
              <a:rPr lang="en-US" altLang="zh-CN" sz="3200">
                <a:solidFill>
                  <a:srgbClr val="00FFCC"/>
                </a:solidFill>
              </a:rPr>
              <a:t>//</a:t>
            </a:r>
            <a:r>
              <a:rPr lang="zh-CN" altLang="en-US" sz="3200">
                <a:solidFill>
                  <a:srgbClr val="00FFCC"/>
                </a:solidFill>
              </a:rPr>
              <a:t>为顺序栈动态分配存储空间</a:t>
            </a:r>
          </a:p>
          <a:p>
            <a:pPr>
              <a:lnSpc>
                <a:spcPct val="95000"/>
              </a:lnSpc>
              <a:buFont typeface="Wingdings" pitchFamily="2" charset="2"/>
              <a:buNone/>
            </a:pPr>
            <a:r>
              <a:rPr lang="zh-CN" altLang="en-US" sz="3200">
                <a:solidFill>
                  <a:srgbClr val="FFFFAF"/>
                </a:solidFill>
              </a:rPr>
              <a:t>     </a:t>
            </a:r>
            <a:r>
              <a:rPr lang="en-US" altLang="zh-CN" sz="3200"/>
              <a:t>if ( ! S. base)</a:t>
            </a:r>
          </a:p>
          <a:p>
            <a:pPr>
              <a:lnSpc>
                <a:spcPct val="95000"/>
              </a:lnSpc>
              <a:buFont typeface="Wingdings" pitchFamily="2" charset="2"/>
              <a:buNone/>
            </a:pPr>
            <a:r>
              <a:rPr lang="en-US" altLang="zh-CN" sz="3200"/>
              <a:t>          exit( OVERFLOW );</a:t>
            </a:r>
            <a:r>
              <a:rPr lang="en-US" altLang="zh-CN" sz="3200">
                <a:solidFill>
                  <a:srgbClr val="FFFFAF"/>
                </a:solidFill>
              </a:rPr>
              <a:t>   </a:t>
            </a:r>
            <a:r>
              <a:rPr lang="en-US" altLang="zh-CN" sz="3200">
                <a:solidFill>
                  <a:srgbClr val="00FFCC"/>
                </a:solidFill>
              </a:rPr>
              <a:t>//</a:t>
            </a:r>
            <a:r>
              <a:rPr lang="zh-CN" altLang="en-US" sz="3200">
                <a:solidFill>
                  <a:srgbClr val="00FFCC"/>
                </a:solidFill>
              </a:rPr>
              <a:t>分配失败</a:t>
            </a:r>
          </a:p>
          <a:p>
            <a:pPr>
              <a:lnSpc>
                <a:spcPct val="95000"/>
              </a:lnSpc>
              <a:buFont typeface="Wingdings" pitchFamily="2" charset="2"/>
              <a:buNone/>
            </a:pPr>
            <a:r>
              <a:rPr lang="zh-CN" altLang="en-US" sz="3200">
                <a:solidFill>
                  <a:srgbClr val="FFFFAF"/>
                </a:solidFill>
              </a:rPr>
              <a:t>     </a:t>
            </a:r>
            <a:r>
              <a:rPr lang="en-US" altLang="zh-CN" sz="3200"/>
              <a:t>S.top = S.base;</a:t>
            </a:r>
          </a:p>
          <a:p>
            <a:pPr>
              <a:lnSpc>
                <a:spcPct val="95000"/>
              </a:lnSpc>
              <a:buFont typeface="Wingdings" pitchFamily="2" charset="2"/>
              <a:buNone/>
            </a:pPr>
            <a:r>
              <a:rPr lang="en-US" altLang="zh-CN" sz="3200"/>
              <a:t>     S.stacksize = STACK_INIT_SIZE;</a:t>
            </a:r>
          </a:p>
          <a:p>
            <a:pPr>
              <a:lnSpc>
                <a:spcPct val="95000"/>
              </a:lnSpc>
              <a:buFont typeface="Wingdings" pitchFamily="2" charset="2"/>
              <a:buNone/>
            </a:pPr>
            <a:r>
              <a:rPr lang="en-US" altLang="zh-CN" sz="3200"/>
              <a:t>     return OK;</a:t>
            </a:r>
          </a:p>
          <a:p>
            <a:pPr>
              <a:lnSpc>
                <a:spcPct val="95000"/>
              </a:lnSpc>
              <a:buFont typeface="Wingdings" pitchFamily="2" charset="2"/>
              <a:buNone/>
            </a:pPr>
            <a:r>
              <a:rPr lang="en-US" altLang="zh-CN" sz="3200"/>
              <a:t>}</a:t>
            </a:r>
            <a:r>
              <a:rPr lang="en-US" altLang="zh-CN" sz="3200">
                <a:solidFill>
                  <a:srgbClr val="FFFFAF"/>
                </a:solidFill>
              </a:rPr>
              <a:t>  </a:t>
            </a:r>
            <a:r>
              <a:rPr lang="en-US" altLang="zh-CN" sz="3200">
                <a:solidFill>
                  <a:srgbClr val="00FFCC"/>
                </a:solidFill>
              </a:rPr>
              <a:t>// InitStack</a:t>
            </a:r>
            <a:endParaRPr lang="zh-CN" altLang="en-US" sz="3200"/>
          </a:p>
        </p:txBody>
      </p:sp>
      <p:sp>
        <p:nvSpPr>
          <p:cNvPr id="3" name="标题 2">
            <a:extLst>
              <a:ext uri="{FF2B5EF4-FFF2-40B4-BE49-F238E27FC236}">
                <a16:creationId xmlns:a16="http://schemas.microsoft.com/office/drawing/2014/main" id="{C2494E16-63AF-470D-8950-7BD630EA3E8C}"/>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Text Box 4"/>
          <p:cNvSpPr txBox="1">
            <a:spLocks noChangeArrowheads="1"/>
          </p:cNvSpPr>
          <p:nvPr/>
        </p:nvSpPr>
        <p:spPr bwMode="auto">
          <a:xfrm>
            <a:off x="992188" y="1414463"/>
            <a:ext cx="8497887" cy="4921250"/>
          </a:xfrm>
          <a:prstGeom prst="rect">
            <a:avLst/>
          </a:prstGeom>
          <a:noFill/>
          <a:ln w="12700" cap="rnd">
            <a:noFill/>
            <a:miter lim="800000"/>
            <a:headEnd/>
            <a:tailEnd/>
          </a:ln>
          <a:effectLst/>
        </p:spPr>
        <p:txBody>
          <a:bodyPr>
            <a:spAutoFit/>
          </a:bodyPr>
          <a:lstStyle/>
          <a:p>
            <a:pPr eaLnBrk="0" hangingPunct="0">
              <a:lnSpc>
                <a:spcPct val="110000"/>
              </a:lnSpc>
            </a:pPr>
            <a:r>
              <a:rPr lang="en-US" altLang="zh-CN" sz="3200" b="1" dirty="0">
                <a:solidFill>
                  <a:schemeClr val="tx1"/>
                </a:solidFill>
                <a:latin typeface="Times New Roman" pitchFamily="18" charset="0"/>
                <a:ea typeface="宋体" pitchFamily="2" charset="-122"/>
              </a:rPr>
              <a:t>Status </a:t>
            </a:r>
            <a:r>
              <a:rPr lang="en-US" altLang="zh-CN" sz="3200" b="1" dirty="0" err="1">
                <a:solidFill>
                  <a:schemeClr val="tx1"/>
                </a:solidFill>
                <a:latin typeface="Times New Roman" pitchFamily="18" charset="0"/>
                <a:ea typeface="宋体" pitchFamily="2" charset="-122"/>
              </a:rPr>
              <a:t>DetroyStack</a:t>
            </a:r>
            <a:r>
              <a:rPr lang="en-US" altLang="zh-CN" sz="3200" b="1" dirty="0">
                <a:solidFill>
                  <a:schemeClr val="tx1"/>
                </a:solidFill>
                <a:latin typeface="Times New Roman" pitchFamily="18" charset="0"/>
                <a:ea typeface="宋体" pitchFamily="2" charset="-122"/>
              </a:rPr>
              <a:t> ( </a:t>
            </a:r>
            <a:r>
              <a:rPr lang="en-US" altLang="zh-CN" sz="3200" b="1" dirty="0" err="1">
                <a:solidFill>
                  <a:schemeClr val="tx1"/>
                </a:solidFill>
                <a:latin typeface="Times New Roman" pitchFamily="18" charset="0"/>
                <a:ea typeface="宋体" pitchFamily="2" charset="-122"/>
              </a:rPr>
              <a:t>SqStack</a:t>
            </a:r>
            <a:r>
              <a:rPr lang="en-US" altLang="zh-CN" sz="3200" b="1" dirty="0">
                <a:solidFill>
                  <a:schemeClr val="tx1"/>
                </a:solidFill>
                <a:latin typeface="Times New Roman" pitchFamily="18" charset="0"/>
                <a:ea typeface="宋体" pitchFamily="2" charset="-122"/>
              </a:rPr>
              <a:t>  &amp;S )</a:t>
            </a:r>
          </a:p>
          <a:p>
            <a:pPr eaLnBrk="0" hangingPunct="0">
              <a:lnSpc>
                <a:spcPct val="110000"/>
              </a:lnSpc>
            </a:pPr>
            <a:r>
              <a:rPr lang="en-US" altLang="zh-CN" sz="3200" b="1" dirty="0">
                <a:solidFill>
                  <a:schemeClr val="tx1"/>
                </a:solidFill>
                <a:latin typeface="Times New Roman" pitchFamily="18" charset="0"/>
                <a:ea typeface="宋体" pitchFamily="2" charset="-122"/>
              </a:rPr>
              <a:t> {  if ( ! </a:t>
            </a:r>
            <a:r>
              <a:rPr lang="en-US" altLang="zh-CN" sz="3200" b="1" dirty="0" err="1">
                <a:solidFill>
                  <a:schemeClr val="tx1"/>
                </a:solidFill>
                <a:latin typeface="Times New Roman" pitchFamily="18" charset="0"/>
                <a:ea typeface="宋体" pitchFamily="2" charset="-122"/>
              </a:rPr>
              <a:t>S.base</a:t>
            </a:r>
            <a:r>
              <a:rPr lang="en-US" altLang="zh-CN" sz="3200" b="1" dirty="0">
                <a:solidFill>
                  <a:schemeClr val="tx1"/>
                </a:solidFill>
                <a:latin typeface="Times New Roman" pitchFamily="18" charset="0"/>
                <a:ea typeface="宋体" pitchFamily="2" charset="-122"/>
              </a:rPr>
              <a:t> )</a:t>
            </a:r>
          </a:p>
          <a:p>
            <a:pPr eaLnBrk="0" hangingPunct="0">
              <a:lnSpc>
                <a:spcPct val="110000"/>
              </a:lnSpc>
            </a:pPr>
            <a:r>
              <a:rPr lang="en-US" altLang="zh-CN" sz="3200" b="1" dirty="0">
                <a:solidFill>
                  <a:schemeClr val="tx1"/>
                </a:solidFill>
                <a:latin typeface="Times New Roman" pitchFamily="18" charset="0"/>
                <a:ea typeface="宋体" pitchFamily="2" charset="-122"/>
              </a:rPr>
              <a:t>        return ERROR;</a:t>
            </a:r>
            <a:r>
              <a:rPr lang="en-US" altLang="zh-CN" sz="3200" b="1" dirty="0">
                <a:solidFill>
                  <a:srgbClr val="FFFFAF"/>
                </a:solidFill>
                <a:latin typeface="Times New Roman" pitchFamily="18" charset="0"/>
                <a:ea typeface="宋体" pitchFamily="2" charset="-122"/>
              </a:rPr>
              <a:t>   </a:t>
            </a:r>
          </a:p>
          <a:p>
            <a:pPr eaLnBrk="0" hangingPunct="0">
              <a:lnSpc>
                <a:spcPct val="110000"/>
              </a:lnSpc>
            </a:pPr>
            <a:r>
              <a:rPr lang="en-US" altLang="zh-CN" sz="3200" b="1" dirty="0">
                <a:solidFill>
                  <a:srgbClr val="FFFFAF"/>
                </a:solidFill>
                <a:latin typeface="Times New Roman" pitchFamily="18" charset="0"/>
                <a:ea typeface="宋体" pitchFamily="2" charset="-122"/>
              </a:rPr>
              <a:t>            </a:t>
            </a:r>
            <a:r>
              <a:rPr lang="en-US" altLang="zh-CN" sz="3200" b="1" dirty="0">
                <a:solidFill>
                  <a:srgbClr val="00FFCC"/>
                </a:solidFill>
                <a:latin typeface="Times New Roman" pitchFamily="18" charset="0"/>
                <a:ea typeface="宋体" pitchFamily="2" charset="-122"/>
              </a:rPr>
              <a:t>  //</a:t>
            </a:r>
            <a:r>
              <a:rPr lang="zh-CN" altLang="zh-CN" sz="3200" b="1" dirty="0">
                <a:solidFill>
                  <a:srgbClr val="00FFCC"/>
                </a:solidFill>
                <a:latin typeface="Times New Roman" pitchFamily="18" charset="0"/>
                <a:ea typeface="宋体" pitchFamily="2" charset="-122"/>
              </a:rPr>
              <a:t>若栈未建立（尚未分配栈空间） </a:t>
            </a:r>
            <a:br>
              <a:rPr lang="zh-CN" altLang="zh-CN" sz="3200" b="1" dirty="0">
                <a:solidFill>
                  <a:srgbClr val="00FFCC"/>
                </a:solidFill>
                <a:latin typeface="Times New Roman" pitchFamily="18" charset="0"/>
                <a:ea typeface="宋体" pitchFamily="2" charset="-122"/>
              </a:rPr>
            </a:br>
            <a:r>
              <a:rPr lang="zh-CN" altLang="zh-CN" sz="3200" b="1" dirty="0">
                <a:solidFill>
                  <a:srgbClr val="FFFFAF"/>
                </a:solidFill>
                <a:latin typeface="Times New Roman" pitchFamily="18" charset="0"/>
                <a:ea typeface="宋体" pitchFamily="2" charset="-122"/>
              </a:rPr>
              <a:t>     </a:t>
            </a:r>
            <a:r>
              <a:rPr lang="en-US" altLang="zh-CN" sz="3200" b="1" dirty="0">
                <a:solidFill>
                  <a:schemeClr val="tx1"/>
                </a:solidFill>
                <a:latin typeface="Times New Roman" pitchFamily="18" charset="0"/>
                <a:ea typeface="宋体" pitchFamily="2" charset="-122"/>
              </a:rPr>
              <a:t>free ( </a:t>
            </a:r>
            <a:r>
              <a:rPr lang="en-US" altLang="zh-CN" sz="3200" b="1" dirty="0" err="1">
                <a:solidFill>
                  <a:schemeClr val="tx1"/>
                </a:solidFill>
                <a:latin typeface="Times New Roman" pitchFamily="18" charset="0"/>
                <a:ea typeface="宋体" pitchFamily="2" charset="-122"/>
              </a:rPr>
              <a:t>S.base</a:t>
            </a:r>
            <a:r>
              <a:rPr lang="en-US" altLang="zh-CN" sz="3200" b="1" dirty="0">
                <a:solidFill>
                  <a:schemeClr val="tx1"/>
                </a:solidFill>
                <a:latin typeface="Times New Roman" pitchFamily="18" charset="0"/>
                <a:ea typeface="宋体" pitchFamily="2" charset="-122"/>
              </a:rPr>
              <a:t> );</a:t>
            </a:r>
            <a:r>
              <a:rPr lang="en-US" altLang="zh-CN" sz="3200" b="1" dirty="0">
                <a:solidFill>
                  <a:srgbClr val="FFFFAF"/>
                </a:solidFill>
                <a:latin typeface="Times New Roman" pitchFamily="18" charset="0"/>
                <a:ea typeface="宋体" pitchFamily="2" charset="-122"/>
              </a:rPr>
              <a:t>                           </a:t>
            </a:r>
            <a:r>
              <a:rPr lang="en-US" altLang="zh-CN" sz="3200" b="1" dirty="0">
                <a:solidFill>
                  <a:srgbClr val="00FFCC"/>
                </a:solidFill>
                <a:latin typeface="Times New Roman" pitchFamily="18" charset="0"/>
                <a:ea typeface="宋体" pitchFamily="2" charset="-122"/>
              </a:rPr>
              <a:t>//</a:t>
            </a:r>
            <a:r>
              <a:rPr lang="zh-CN" altLang="en-US" sz="3200" b="1" dirty="0">
                <a:solidFill>
                  <a:srgbClr val="00FFCC"/>
                </a:solidFill>
                <a:latin typeface="Times New Roman" pitchFamily="18" charset="0"/>
                <a:ea typeface="宋体" pitchFamily="2" charset="-122"/>
              </a:rPr>
              <a:t>回收栈空间</a:t>
            </a:r>
            <a:br>
              <a:rPr lang="zh-CN" altLang="en-US" sz="3200" b="1" dirty="0">
                <a:solidFill>
                  <a:srgbClr val="FFFFAF"/>
                </a:solidFill>
                <a:latin typeface="Times New Roman" pitchFamily="18" charset="0"/>
                <a:ea typeface="宋体" pitchFamily="2" charset="-122"/>
              </a:rPr>
            </a:br>
            <a:r>
              <a:rPr lang="zh-CN" altLang="en-US" sz="3200" b="1" dirty="0">
                <a:solidFill>
                  <a:srgbClr val="FFFFAF"/>
                </a:solidFill>
                <a:latin typeface="Times New Roman" pitchFamily="18" charset="0"/>
                <a:ea typeface="宋体" pitchFamily="2" charset="-122"/>
              </a:rPr>
              <a:t>     </a:t>
            </a:r>
            <a:r>
              <a:rPr lang="en-US" altLang="zh-CN" sz="3200" b="1" dirty="0" err="1">
                <a:solidFill>
                  <a:schemeClr val="tx1"/>
                </a:solidFill>
                <a:latin typeface="Times New Roman" pitchFamily="18" charset="0"/>
                <a:ea typeface="宋体" pitchFamily="2" charset="-122"/>
              </a:rPr>
              <a:t>S.base</a:t>
            </a:r>
            <a:r>
              <a:rPr lang="en-US" altLang="zh-CN" sz="3200" b="1" dirty="0">
                <a:solidFill>
                  <a:schemeClr val="tx1"/>
                </a:solidFill>
                <a:latin typeface="Times New Roman" pitchFamily="18" charset="0"/>
                <a:ea typeface="宋体" pitchFamily="2" charset="-122"/>
              </a:rPr>
              <a:t> = </a:t>
            </a:r>
            <a:r>
              <a:rPr lang="en-US" altLang="zh-CN" sz="3200" b="1" dirty="0" err="1">
                <a:solidFill>
                  <a:schemeClr val="tx1"/>
                </a:solidFill>
                <a:latin typeface="Times New Roman" pitchFamily="18" charset="0"/>
                <a:ea typeface="宋体" pitchFamily="2" charset="-122"/>
              </a:rPr>
              <a:t>S.top</a:t>
            </a:r>
            <a:r>
              <a:rPr lang="en-US" altLang="zh-CN" sz="3200" b="1" dirty="0">
                <a:solidFill>
                  <a:schemeClr val="tx1"/>
                </a:solidFill>
                <a:latin typeface="Times New Roman" pitchFamily="18" charset="0"/>
                <a:ea typeface="宋体" pitchFamily="2" charset="-122"/>
              </a:rPr>
              <a:t> = NULL;</a:t>
            </a:r>
            <a:br>
              <a:rPr lang="en-US" altLang="zh-CN" sz="3200" b="1" dirty="0">
                <a:solidFill>
                  <a:schemeClr val="tx1"/>
                </a:solidFill>
                <a:latin typeface="Times New Roman" pitchFamily="18" charset="0"/>
                <a:ea typeface="宋体" pitchFamily="2" charset="-122"/>
              </a:rPr>
            </a:br>
            <a:r>
              <a:rPr lang="en-US" altLang="zh-CN" sz="3200" b="1" dirty="0">
                <a:solidFill>
                  <a:schemeClr val="tx1"/>
                </a:solidFill>
                <a:latin typeface="Times New Roman" pitchFamily="18" charset="0"/>
                <a:ea typeface="宋体" pitchFamily="2" charset="-122"/>
              </a:rPr>
              <a:t>     </a:t>
            </a:r>
            <a:r>
              <a:rPr lang="en-US" altLang="zh-CN" sz="3200" b="1" dirty="0" err="1">
                <a:solidFill>
                  <a:schemeClr val="tx1"/>
                </a:solidFill>
                <a:latin typeface="Times New Roman" pitchFamily="18" charset="0"/>
                <a:ea typeface="宋体" pitchFamily="2" charset="-122"/>
              </a:rPr>
              <a:t>S.stacksize</a:t>
            </a:r>
            <a:r>
              <a:rPr lang="en-US" altLang="zh-CN" sz="3200" b="1" dirty="0">
                <a:solidFill>
                  <a:schemeClr val="tx1"/>
                </a:solidFill>
                <a:latin typeface="Times New Roman" pitchFamily="18" charset="0"/>
                <a:ea typeface="宋体" pitchFamily="2" charset="-122"/>
              </a:rPr>
              <a:t> = 0;</a:t>
            </a:r>
            <a:br>
              <a:rPr lang="en-US" altLang="zh-CN" sz="3200" b="1" dirty="0">
                <a:solidFill>
                  <a:schemeClr val="tx1"/>
                </a:solidFill>
                <a:latin typeface="Times New Roman" pitchFamily="18" charset="0"/>
                <a:ea typeface="宋体" pitchFamily="2" charset="-122"/>
              </a:rPr>
            </a:br>
            <a:r>
              <a:rPr lang="en-US" altLang="zh-CN" sz="3200" b="1" dirty="0">
                <a:solidFill>
                  <a:schemeClr val="tx1"/>
                </a:solidFill>
                <a:latin typeface="Times New Roman" pitchFamily="18" charset="0"/>
                <a:ea typeface="宋体" pitchFamily="2" charset="-122"/>
              </a:rPr>
              <a:t>     return OK;</a:t>
            </a:r>
            <a:br>
              <a:rPr lang="en-US" altLang="zh-CN" sz="3200" b="1" dirty="0">
                <a:solidFill>
                  <a:schemeClr val="tx1"/>
                </a:solidFill>
                <a:latin typeface="Times New Roman" pitchFamily="18" charset="0"/>
                <a:ea typeface="宋体" pitchFamily="2" charset="-122"/>
              </a:rPr>
            </a:br>
            <a:r>
              <a:rPr lang="en-US" altLang="zh-CN" sz="3200" b="1" dirty="0">
                <a:solidFill>
                  <a:schemeClr val="tx1"/>
                </a:solidFill>
                <a:latin typeface="Times New Roman" pitchFamily="18" charset="0"/>
                <a:ea typeface="宋体" pitchFamily="2" charset="-122"/>
              </a:rPr>
              <a:t>}</a:t>
            </a:r>
            <a:r>
              <a:rPr lang="en-US" altLang="zh-CN" sz="3200" b="1" dirty="0">
                <a:solidFill>
                  <a:srgbClr val="FFFFAF"/>
                </a:solidFill>
                <a:latin typeface="Times New Roman" pitchFamily="18" charset="0"/>
                <a:ea typeface="宋体" pitchFamily="2" charset="-122"/>
              </a:rPr>
              <a:t>  </a:t>
            </a:r>
            <a:r>
              <a:rPr lang="en-US" altLang="zh-CN" sz="3200" b="1" dirty="0">
                <a:solidFill>
                  <a:srgbClr val="00FFCC"/>
                </a:solidFill>
                <a:latin typeface="Times New Roman" pitchFamily="18" charset="0"/>
                <a:ea typeface="宋体" pitchFamily="2" charset="-122"/>
              </a:rPr>
              <a:t>//</a:t>
            </a:r>
            <a:r>
              <a:rPr lang="en-US" altLang="zh-CN" sz="3200" b="1" dirty="0" err="1">
                <a:solidFill>
                  <a:srgbClr val="00FFCC"/>
                </a:solidFill>
                <a:latin typeface="Times New Roman" pitchFamily="18" charset="0"/>
                <a:ea typeface="宋体" pitchFamily="2" charset="-122"/>
              </a:rPr>
              <a:t>DetroyStack</a:t>
            </a:r>
            <a:endParaRPr lang="zh-CN" altLang="en-US" sz="3200" b="1" dirty="0">
              <a:solidFill>
                <a:srgbClr val="00FFCC"/>
              </a:solidFill>
              <a:latin typeface="宋体" pitchFamily="2" charset="-122"/>
              <a:ea typeface="宋体" pitchFamily="2" charset="-122"/>
            </a:endParaRPr>
          </a:p>
        </p:txBody>
      </p:sp>
      <p:sp>
        <p:nvSpPr>
          <p:cNvPr id="222213" name="Text Box 5"/>
          <p:cNvSpPr txBox="1">
            <a:spLocks noChangeArrowheads="1"/>
          </p:cNvSpPr>
          <p:nvPr/>
        </p:nvSpPr>
        <p:spPr bwMode="auto">
          <a:xfrm>
            <a:off x="488950" y="765175"/>
            <a:ext cx="3240088" cy="676275"/>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zh-CN" sz="3200" b="1">
                <a:latin typeface="黑体" pitchFamily="2" charset="-122"/>
                <a:ea typeface="黑体" pitchFamily="2" charset="-122"/>
              </a:rPr>
              <a:t> </a:t>
            </a:r>
            <a:r>
              <a:rPr lang="zh-CN" altLang="en-US" sz="3200" b="1">
                <a:solidFill>
                  <a:schemeClr val="tx2"/>
                </a:solidFill>
                <a:latin typeface="黑体" pitchFamily="2" charset="-122"/>
                <a:ea typeface="黑体" pitchFamily="2" charset="-122"/>
              </a:rPr>
              <a:t>销毁操作算法</a:t>
            </a:r>
          </a:p>
        </p:txBody>
      </p:sp>
      <p:sp>
        <p:nvSpPr>
          <p:cNvPr id="3" name="标题 2">
            <a:extLst>
              <a:ext uri="{FF2B5EF4-FFF2-40B4-BE49-F238E27FC236}">
                <a16:creationId xmlns:a16="http://schemas.microsoft.com/office/drawing/2014/main" id="{8FBEE985-9D23-4278-ACA5-412DC412AB27}"/>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Text Box 4"/>
          <p:cNvSpPr txBox="1">
            <a:spLocks noChangeArrowheads="1"/>
          </p:cNvSpPr>
          <p:nvPr/>
        </p:nvSpPr>
        <p:spPr bwMode="auto">
          <a:xfrm>
            <a:off x="920750" y="692150"/>
            <a:ext cx="7554913" cy="1260475"/>
          </a:xfrm>
          <a:prstGeom prst="rect">
            <a:avLst/>
          </a:prstGeom>
          <a:noFill/>
          <a:ln w="12700" cap="rnd">
            <a:noFill/>
            <a:miter lim="800000"/>
            <a:headEnd/>
            <a:tailEnd/>
          </a:ln>
          <a:effectLst/>
        </p:spPr>
        <p:txBody>
          <a:bodyPr>
            <a:spAutoFit/>
          </a:bodyPr>
          <a:lstStyle/>
          <a:p>
            <a:pPr eaLnBrk="0" hangingPunct="0">
              <a:lnSpc>
                <a:spcPct val="120000"/>
              </a:lnSpc>
            </a:pPr>
            <a:r>
              <a:rPr lang="zh-CN" altLang="zh-CN" sz="3200" b="1">
                <a:solidFill>
                  <a:schemeClr val="tx1"/>
                </a:solidFill>
                <a:latin typeface="黑体" pitchFamily="2" charset="-122"/>
                <a:ea typeface="黑体" pitchFamily="2" charset="-122"/>
              </a:rPr>
              <a:t>3）</a:t>
            </a:r>
            <a:r>
              <a:rPr lang="zh-CN" altLang="en-US" sz="3200" b="1">
                <a:solidFill>
                  <a:schemeClr val="tx1"/>
                </a:solidFill>
                <a:latin typeface="黑体" pitchFamily="2" charset="-122"/>
                <a:ea typeface="黑体" pitchFamily="2" charset="-122"/>
              </a:rPr>
              <a:t>置空栈操作</a:t>
            </a:r>
            <a:r>
              <a:rPr lang="en-US" altLang="zh-CN" sz="3200" b="1">
                <a:solidFill>
                  <a:schemeClr val="tx1"/>
                </a:solidFill>
                <a:latin typeface="Times New Roman" pitchFamily="18" charset="0"/>
                <a:ea typeface="宋体" pitchFamily="2" charset="-122"/>
              </a:rPr>
              <a:t>ClearStack (SqStack  &amp;S)</a:t>
            </a:r>
          </a:p>
          <a:p>
            <a:pPr eaLnBrk="0" hangingPunct="0">
              <a:lnSpc>
                <a:spcPct val="120000"/>
              </a:lnSpc>
            </a:pPr>
            <a:r>
              <a:rPr lang="zh-CN" altLang="en-US" sz="3200" b="1">
                <a:solidFill>
                  <a:schemeClr val="tx2"/>
                </a:solidFill>
                <a:latin typeface="Times New Roman" pitchFamily="18" charset="0"/>
                <a:ea typeface="宋体" pitchFamily="2" charset="-122"/>
              </a:rPr>
              <a:t>功能</a:t>
            </a:r>
            <a:r>
              <a:rPr lang="zh-CN" altLang="en-US" sz="3200" b="1">
                <a:solidFill>
                  <a:srgbClr val="D5D2A0"/>
                </a:solidFill>
                <a:latin typeface="Times New Roman" pitchFamily="18" charset="0"/>
                <a:ea typeface="宋体" pitchFamily="2" charset="-122"/>
              </a:rPr>
              <a:t>：</a:t>
            </a:r>
            <a:r>
              <a:rPr lang="zh-CN" altLang="en-US" sz="3200" b="1">
                <a:solidFill>
                  <a:schemeClr val="tx1"/>
                </a:solidFill>
                <a:latin typeface="Times New Roman" pitchFamily="18" charset="0"/>
                <a:ea typeface="宋体" pitchFamily="2" charset="-122"/>
              </a:rPr>
              <a:t>将栈</a:t>
            </a:r>
            <a:r>
              <a:rPr lang="en-US" altLang="zh-CN" sz="3200" b="1">
                <a:solidFill>
                  <a:schemeClr val="tx1"/>
                </a:solidFill>
                <a:latin typeface="Times New Roman" pitchFamily="18" charset="0"/>
                <a:ea typeface="宋体" pitchFamily="2" charset="-122"/>
              </a:rPr>
              <a:t>S</a:t>
            </a:r>
            <a:r>
              <a:rPr lang="zh-CN" altLang="en-US" sz="3200" b="1">
                <a:solidFill>
                  <a:schemeClr val="tx1"/>
                </a:solidFill>
                <a:latin typeface="Times New Roman" pitchFamily="18" charset="0"/>
                <a:ea typeface="宋体" pitchFamily="2" charset="-122"/>
              </a:rPr>
              <a:t>置为空栈</a:t>
            </a:r>
            <a:r>
              <a:rPr lang="zh-CN" altLang="zh-CN" sz="3200" b="1">
                <a:solidFill>
                  <a:schemeClr val="tx2"/>
                </a:solidFill>
                <a:latin typeface="Times New Roman" pitchFamily="18" charset="0"/>
                <a:ea typeface="宋体" pitchFamily="2" charset="-122"/>
              </a:rPr>
              <a:t>     </a:t>
            </a:r>
            <a:endParaRPr lang="zh-CN" altLang="en-US" sz="3200" b="1">
              <a:solidFill>
                <a:schemeClr val="bg2"/>
              </a:solidFill>
              <a:latin typeface="宋体" pitchFamily="2" charset="-122"/>
              <a:ea typeface="宋体" pitchFamily="2" charset="-122"/>
            </a:endParaRPr>
          </a:p>
        </p:txBody>
      </p:sp>
      <p:grpSp>
        <p:nvGrpSpPr>
          <p:cNvPr id="223311" name="Group 79"/>
          <p:cNvGrpSpPr>
            <a:grpSpLocks/>
          </p:cNvGrpSpPr>
          <p:nvPr/>
        </p:nvGrpSpPr>
        <p:grpSpPr bwMode="auto">
          <a:xfrm>
            <a:off x="415925" y="2409825"/>
            <a:ext cx="4594225" cy="3106738"/>
            <a:chOff x="458" y="1392"/>
            <a:chExt cx="2894" cy="1957"/>
          </a:xfrm>
        </p:grpSpPr>
        <p:sp>
          <p:nvSpPr>
            <p:cNvPr id="223259" name="Text Box 27"/>
            <p:cNvSpPr txBox="1">
              <a:spLocks noChangeArrowheads="1"/>
            </p:cNvSpPr>
            <p:nvPr/>
          </p:nvSpPr>
          <p:spPr bwMode="auto">
            <a:xfrm>
              <a:off x="2304" y="2654"/>
              <a:ext cx="1048"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223260" name="Group 28"/>
            <p:cNvGrpSpPr>
              <a:grpSpLocks/>
            </p:cNvGrpSpPr>
            <p:nvPr/>
          </p:nvGrpSpPr>
          <p:grpSpPr bwMode="auto">
            <a:xfrm>
              <a:off x="1920" y="2652"/>
              <a:ext cx="418" cy="619"/>
              <a:chOff x="1440" y="1884"/>
              <a:chExt cx="418" cy="619"/>
            </a:xfrm>
          </p:grpSpPr>
          <p:sp>
            <p:nvSpPr>
              <p:cNvPr id="223261" name="Rectangle 29"/>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223262" name="Line 30"/>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223263" name="Line 31"/>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223264" name="Text Box 32"/>
            <p:cNvSpPr txBox="1">
              <a:spLocks noChangeArrowheads="1"/>
            </p:cNvSpPr>
            <p:nvPr/>
          </p:nvSpPr>
          <p:spPr bwMode="auto">
            <a:xfrm>
              <a:off x="1920" y="2592"/>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223265" name="Line 33"/>
            <p:cNvSpPr>
              <a:spLocks noChangeShapeType="1"/>
            </p:cNvSpPr>
            <p:nvPr/>
          </p:nvSpPr>
          <p:spPr bwMode="auto">
            <a:xfrm flipH="1">
              <a:off x="1728" y="3168"/>
              <a:ext cx="323" cy="0"/>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3266" name="Freeform 34"/>
            <p:cNvSpPr>
              <a:spLocks/>
            </p:cNvSpPr>
            <p:nvPr/>
          </p:nvSpPr>
          <p:spPr bwMode="auto">
            <a:xfrm>
              <a:off x="1680" y="2112"/>
              <a:ext cx="338" cy="89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0000"/>
              </a:solidFill>
              <a:round/>
              <a:headEnd/>
              <a:tailEnd type="triangle" w="med" len="med"/>
            </a:ln>
            <a:effectLst/>
          </p:spPr>
          <p:txBody>
            <a:bodyPr/>
            <a:lstStyle/>
            <a:p>
              <a:endParaRPr lang="zh-CN" altLang="en-US"/>
            </a:p>
          </p:txBody>
        </p:sp>
        <p:grpSp>
          <p:nvGrpSpPr>
            <p:cNvPr id="223267" name="Group 35"/>
            <p:cNvGrpSpPr>
              <a:grpSpLocks/>
            </p:cNvGrpSpPr>
            <p:nvPr/>
          </p:nvGrpSpPr>
          <p:grpSpPr bwMode="auto">
            <a:xfrm>
              <a:off x="458" y="1392"/>
              <a:ext cx="1270" cy="1957"/>
              <a:chOff x="410" y="624"/>
              <a:chExt cx="1270" cy="1957"/>
            </a:xfrm>
          </p:grpSpPr>
          <p:sp>
            <p:nvSpPr>
              <p:cNvPr id="223268" name="Text Box 36"/>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223269" name="Group 37"/>
              <p:cNvGrpSpPr>
                <a:grpSpLocks/>
              </p:cNvGrpSpPr>
              <p:nvPr/>
            </p:nvGrpSpPr>
            <p:grpSpPr bwMode="auto">
              <a:xfrm>
                <a:off x="960" y="624"/>
                <a:ext cx="720" cy="1957"/>
                <a:chOff x="960" y="624"/>
                <a:chExt cx="720" cy="1957"/>
              </a:xfrm>
            </p:grpSpPr>
            <p:grpSp>
              <p:nvGrpSpPr>
                <p:cNvPr id="223270" name="Group 38"/>
                <p:cNvGrpSpPr>
                  <a:grpSpLocks/>
                </p:cNvGrpSpPr>
                <p:nvPr/>
              </p:nvGrpSpPr>
              <p:grpSpPr bwMode="auto">
                <a:xfrm>
                  <a:off x="960" y="720"/>
                  <a:ext cx="720" cy="1834"/>
                  <a:chOff x="270" y="620"/>
                  <a:chExt cx="878" cy="1930"/>
                </a:xfrm>
              </p:grpSpPr>
              <p:sp>
                <p:nvSpPr>
                  <p:cNvPr id="223271" name="Rectangle 39"/>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223272" name="Line 40"/>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223273" name="Line 41"/>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223274" name="Line 42"/>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223275" name="Line 43"/>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223276" name="Line 44"/>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223277" name="Line 45"/>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223278" name="Line 46"/>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223279" name="Line 47"/>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223280" name="Line 48"/>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223281" name="Text Box 49"/>
                <p:cNvSpPr txBox="1">
                  <a:spLocks noChangeArrowheads="1"/>
                </p:cNvSpPr>
                <p:nvPr/>
              </p:nvSpPr>
              <p:spPr bwMode="auto">
                <a:xfrm>
                  <a:off x="960" y="624"/>
                  <a:ext cx="672" cy="1957"/>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grpSp>
        <p:nvGrpSpPr>
          <p:cNvPr id="223312" name="Group 80"/>
          <p:cNvGrpSpPr>
            <a:grpSpLocks/>
          </p:cNvGrpSpPr>
          <p:nvPr/>
        </p:nvGrpSpPr>
        <p:grpSpPr bwMode="auto">
          <a:xfrm>
            <a:off x="4967288" y="2333625"/>
            <a:ext cx="4594225" cy="3063875"/>
            <a:chOff x="3002" y="1344"/>
            <a:chExt cx="2894" cy="1930"/>
          </a:xfrm>
        </p:grpSpPr>
        <p:sp>
          <p:nvSpPr>
            <p:cNvPr id="223284" name="Text Box 52"/>
            <p:cNvSpPr txBox="1">
              <a:spLocks noChangeArrowheads="1"/>
            </p:cNvSpPr>
            <p:nvPr/>
          </p:nvSpPr>
          <p:spPr bwMode="auto">
            <a:xfrm>
              <a:off x="4848" y="2606"/>
              <a:ext cx="1048"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223285" name="Group 53"/>
            <p:cNvGrpSpPr>
              <a:grpSpLocks/>
            </p:cNvGrpSpPr>
            <p:nvPr/>
          </p:nvGrpSpPr>
          <p:grpSpPr bwMode="auto">
            <a:xfrm>
              <a:off x="4464" y="2604"/>
              <a:ext cx="418" cy="619"/>
              <a:chOff x="1440" y="1884"/>
              <a:chExt cx="418" cy="619"/>
            </a:xfrm>
          </p:grpSpPr>
          <p:sp>
            <p:nvSpPr>
              <p:cNvPr id="223286" name="Rectangle 54"/>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223287" name="Line 55"/>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223288" name="Line 56"/>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223289" name="Text Box 57"/>
            <p:cNvSpPr txBox="1">
              <a:spLocks noChangeArrowheads="1"/>
            </p:cNvSpPr>
            <p:nvPr/>
          </p:nvSpPr>
          <p:spPr bwMode="auto">
            <a:xfrm>
              <a:off x="4464" y="2544"/>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223290" name="Line 58"/>
            <p:cNvSpPr>
              <a:spLocks noChangeShapeType="1"/>
            </p:cNvSpPr>
            <p:nvPr/>
          </p:nvSpPr>
          <p:spPr bwMode="auto">
            <a:xfrm flipH="1">
              <a:off x="4272" y="3120"/>
              <a:ext cx="323" cy="0"/>
            </a:xfrm>
            <a:prstGeom prst="line">
              <a:avLst/>
            </a:prstGeom>
            <a:noFill/>
            <a:ln w="28575" cap="rnd">
              <a:solidFill>
                <a:srgbClr val="FF0000"/>
              </a:solidFill>
              <a:round/>
              <a:headEnd/>
              <a:tailEnd type="triangle" w="med" len="med"/>
            </a:ln>
            <a:effectLst/>
          </p:spPr>
          <p:txBody>
            <a:bodyPr/>
            <a:lstStyle/>
            <a:p>
              <a:endParaRPr lang="zh-CN" altLang="en-US"/>
            </a:p>
          </p:txBody>
        </p:sp>
        <p:grpSp>
          <p:nvGrpSpPr>
            <p:cNvPr id="223292" name="Group 60"/>
            <p:cNvGrpSpPr>
              <a:grpSpLocks/>
            </p:cNvGrpSpPr>
            <p:nvPr/>
          </p:nvGrpSpPr>
          <p:grpSpPr bwMode="auto">
            <a:xfrm>
              <a:off x="3002" y="1344"/>
              <a:ext cx="1270" cy="1930"/>
              <a:chOff x="410" y="624"/>
              <a:chExt cx="1270" cy="1930"/>
            </a:xfrm>
          </p:grpSpPr>
          <p:sp>
            <p:nvSpPr>
              <p:cNvPr id="223293" name="Text Box 61"/>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223294" name="Group 62"/>
              <p:cNvGrpSpPr>
                <a:grpSpLocks/>
              </p:cNvGrpSpPr>
              <p:nvPr/>
            </p:nvGrpSpPr>
            <p:grpSpPr bwMode="auto">
              <a:xfrm>
                <a:off x="960" y="624"/>
                <a:ext cx="720" cy="1930"/>
                <a:chOff x="960" y="624"/>
                <a:chExt cx="720" cy="1930"/>
              </a:xfrm>
            </p:grpSpPr>
            <p:grpSp>
              <p:nvGrpSpPr>
                <p:cNvPr id="223295" name="Group 63"/>
                <p:cNvGrpSpPr>
                  <a:grpSpLocks/>
                </p:cNvGrpSpPr>
                <p:nvPr/>
              </p:nvGrpSpPr>
              <p:grpSpPr bwMode="auto">
                <a:xfrm>
                  <a:off x="960" y="720"/>
                  <a:ext cx="720" cy="1834"/>
                  <a:chOff x="270" y="620"/>
                  <a:chExt cx="878" cy="1930"/>
                </a:xfrm>
              </p:grpSpPr>
              <p:sp>
                <p:nvSpPr>
                  <p:cNvPr id="223296" name="Rectangle 64"/>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223297" name="Line 65"/>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223298" name="Line 66"/>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223299" name="Line 67"/>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223300" name="Line 68"/>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223301" name="Line 69"/>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223302" name="Line 70"/>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223303" name="Line 71"/>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223304" name="Line 72"/>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223305" name="Line 73"/>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223306" name="Text Box 74"/>
                <p:cNvSpPr txBox="1">
                  <a:spLocks noChangeArrowheads="1"/>
                </p:cNvSpPr>
                <p:nvPr/>
              </p:nvSpPr>
              <p:spPr bwMode="auto">
                <a:xfrm>
                  <a:off x="960" y="624"/>
                  <a:ext cx="672" cy="1914"/>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baseline="-25000">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1</a:t>
                  </a:r>
                </a:p>
              </p:txBody>
            </p:sp>
          </p:grpSp>
        </p:grpSp>
        <p:sp>
          <p:nvSpPr>
            <p:cNvPr id="223307" name="Line 75"/>
            <p:cNvSpPr>
              <a:spLocks noChangeShapeType="1"/>
            </p:cNvSpPr>
            <p:nvPr/>
          </p:nvSpPr>
          <p:spPr bwMode="auto">
            <a:xfrm flipH="1">
              <a:off x="4298" y="2928"/>
              <a:ext cx="323" cy="144"/>
            </a:xfrm>
            <a:prstGeom prst="line">
              <a:avLst/>
            </a:prstGeom>
            <a:noFill/>
            <a:ln w="28575" cap="rnd">
              <a:solidFill>
                <a:srgbClr val="FF0000"/>
              </a:solidFill>
              <a:round/>
              <a:headEnd/>
              <a:tailEnd type="triangle" w="med" len="med"/>
            </a:ln>
            <a:effectLst/>
          </p:spPr>
          <p:txBody>
            <a:bodyPr/>
            <a:lstStyle/>
            <a:p>
              <a:endParaRPr lang="zh-CN" altLang="en-US"/>
            </a:p>
          </p:txBody>
        </p:sp>
      </p:grpSp>
      <p:sp>
        <p:nvSpPr>
          <p:cNvPr id="223309" name="AutoShape 77"/>
          <p:cNvSpPr>
            <a:spLocks noChangeArrowheads="1"/>
          </p:cNvSpPr>
          <p:nvPr/>
        </p:nvSpPr>
        <p:spPr bwMode="auto">
          <a:xfrm>
            <a:off x="3851275" y="3400425"/>
            <a:ext cx="1066800" cy="381000"/>
          </a:xfrm>
          <a:prstGeom prst="rightArrow">
            <a:avLst>
              <a:gd name="adj1" fmla="val 50000"/>
              <a:gd name="adj2" fmla="val 70000"/>
            </a:avLst>
          </a:prstGeom>
          <a:solidFill>
            <a:schemeClr val="accent1"/>
          </a:solidFill>
          <a:ln w="12700" cap="rnd">
            <a:solidFill>
              <a:schemeClr val="tx1"/>
            </a:solidFill>
            <a:miter lim="800000"/>
            <a:headEnd/>
            <a:tailEnd/>
          </a:ln>
          <a:effectLst/>
        </p:spPr>
        <p:txBody>
          <a:bodyPr wrap="none" anchor="ctr">
            <a:spAutoFit/>
          </a:bodyPr>
          <a:lstStyle/>
          <a:p>
            <a:endParaRPr lang="zh-CN" altLang="en-US"/>
          </a:p>
        </p:txBody>
      </p:sp>
      <p:sp>
        <p:nvSpPr>
          <p:cNvPr id="3" name="标题 2">
            <a:extLst>
              <a:ext uri="{FF2B5EF4-FFF2-40B4-BE49-F238E27FC236}">
                <a16:creationId xmlns:a16="http://schemas.microsoft.com/office/drawing/2014/main" id="{0F67267C-3AB2-4492-BFF8-3D79B70E6EAE}"/>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23312"/>
                                        </p:tgtEl>
                                        <p:attrNameLst>
                                          <p:attrName>style.visibility</p:attrName>
                                        </p:attrNameLst>
                                      </p:cBhvr>
                                      <p:to>
                                        <p:strVal val="visible"/>
                                      </p:to>
                                    </p:set>
                                    <p:animEffect transition="in" filter="dissolve">
                                      <p:cBhvr>
                                        <p:cTn id="11" dur="500"/>
                                        <p:tgtEl>
                                          <p:spTgt spid="223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0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Text Box 4"/>
          <p:cNvSpPr txBox="1">
            <a:spLocks noChangeArrowheads="1"/>
          </p:cNvSpPr>
          <p:nvPr/>
        </p:nvSpPr>
        <p:spPr bwMode="auto">
          <a:xfrm>
            <a:off x="1309688" y="1889125"/>
            <a:ext cx="8077200" cy="4181475"/>
          </a:xfrm>
          <a:prstGeom prst="rect">
            <a:avLst/>
          </a:prstGeom>
          <a:noFill/>
          <a:ln w="12700" cap="rnd">
            <a:noFill/>
            <a:miter lim="800000"/>
            <a:headEnd/>
            <a:tailEnd/>
          </a:ln>
          <a:effectLst/>
        </p:spPr>
        <p:txBody>
          <a:bodyPr>
            <a:spAutoFit/>
          </a:bodyPr>
          <a:lstStyle/>
          <a:p>
            <a:pPr eaLnBrk="0" hangingPunct="0">
              <a:lnSpc>
                <a:spcPct val="120000"/>
              </a:lnSpc>
            </a:pPr>
            <a:r>
              <a:rPr lang="en-US" altLang="zh-CN" sz="3200" b="1">
                <a:solidFill>
                  <a:schemeClr val="tx1"/>
                </a:solidFill>
                <a:latin typeface="Times New Roman" pitchFamily="18" charset="0"/>
                <a:ea typeface="宋体" pitchFamily="2" charset="-122"/>
              </a:rPr>
              <a:t>Status ClearStack ( SqStack  &amp;S )</a:t>
            </a:r>
          </a:p>
          <a:p>
            <a:pPr eaLnBrk="0" hangingPunct="0">
              <a:lnSpc>
                <a:spcPct val="120000"/>
              </a:lnSpc>
            </a:pPr>
            <a:r>
              <a:rPr lang="en-US" altLang="zh-CN" sz="3200" b="1">
                <a:solidFill>
                  <a:schemeClr val="tx1"/>
                </a:solidFill>
                <a:latin typeface="Times New Roman" pitchFamily="18" charset="0"/>
                <a:ea typeface="宋体" pitchFamily="2" charset="-122"/>
              </a:rPr>
              <a:t> {  if ( ! S.base )</a:t>
            </a:r>
          </a:p>
          <a:p>
            <a:pPr eaLnBrk="0" hangingPunct="0">
              <a:lnSpc>
                <a:spcPct val="120000"/>
              </a:lnSpc>
            </a:pPr>
            <a:r>
              <a:rPr lang="en-US" altLang="zh-CN" sz="3200" b="1">
                <a:solidFill>
                  <a:schemeClr val="tx1"/>
                </a:solidFill>
                <a:latin typeface="Times New Roman" pitchFamily="18" charset="0"/>
                <a:ea typeface="宋体" pitchFamily="2" charset="-122"/>
              </a:rPr>
              <a:t>          return ERROR;</a:t>
            </a:r>
            <a:r>
              <a:rPr lang="en-US" altLang="zh-CN" sz="3200" b="1">
                <a:solidFill>
                  <a:srgbClr val="FFFFAF"/>
                </a:solidFill>
                <a:latin typeface="Times New Roman" pitchFamily="18" charset="0"/>
                <a:ea typeface="宋体" pitchFamily="2" charset="-122"/>
              </a:rPr>
              <a:t>    </a:t>
            </a:r>
          </a:p>
          <a:p>
            <a:pPr eaLnBrk="0" hangingPunct="0">
              <a:lnSpc>
                <a:spcPct val="120000"/>
              </a:lnSpc>
            </a:pPr>
            <a:r>
              <a:rPr lang="en-US" altLang="zh-CN" sz="3200" b="1">
                <a:solidFill>
                  <a:srgbClr val="FFFFAF"/>
                </a:solidFill>
                <a:latin typeface="Times New Roman" pitchFamily="18" charset="0"/>
                <a:ea typeface="宋体" pitchFamily="2" charset="-122"/>
              </a:rPr>
              <a:t>              </a:t>
            </a:r>
            <a:r>
              <a:rPr lang="en-US" altLang="zh-CN" sz="3200" b="1">
                <a:solidFill>
                  <a:srgbClr val="00FFCC"/>
                </a:solidFill>
                <a:latin typeface="Times New Roman" pitchFamily="18" charset="0"/>
                <a:ea typeface="宋体" pitchFamily="2" charset="-122"/>
              </a:rPr>
              <a:t>   // </a:t>
            </a:r>
            <a:r>
              <a:rPr lang="zh-CN" altLang="zh-CN" sz="3200" b="1">
                <a:solidFill>
                  <a:srgbClr val="00FFCC"/>
                </a:solidFill>
                <a:latin typeface="Times New Roman" pitchFamily="18" charset="0"/>
                <a:ea typeface="宋体" pitchFamily="2" charset="-122"/>
              </a:rPr>
              <a:t>若栈未建立（尚未分配栈空间） </a:t>
            </a:r>
            <a:br>
              <a:rPr lang="zh-CN" altLang="zh-CN" sz="3200" b="1">
                <a:solidFill>
                  <a:srgbClr val="00FFCC"/>
                </a:solidFill>
                <a:latin typeface="Times New Roman" pitchFamily="18" charset="0"/>
                <a:ea typeface="宋体" pitchFamily="2" charset="-122"/>
              </a:rPr>
            </a:br>
            <a:r>
              <a:rPr lang="zh-CN" altLang="zh-CN" sz="3200" b="1">
                <a:solidFill>
                  <a:srgbClr val="FFFFAF"/>
                </a:solidFill>
                <a:latin typeface="Times New Roman" pitchFamily="18" charset="0"/>
                <a:ea typeface="宋体" pitchFamily="2" charset="-122"/>
              </a:rPr>
              <a:t> </a:t>
            </a:r>
            <a:r>
              <a:rPr lang="zh-CN" altLang="en-US" sz="3200" b="1">
                <a:solidFill>
                  <a:srgbClr val="FFFFAF"/>
                </a:solidFill>
                <a:latin typeface="Times New Roman" pitchFamily="18" charset="0"/>
                <a:ea typeface="宋体" pitchFamily="2" charset="-122"/>
              </a:rPr>
              <a:t>    </a:t>
            </a:r>
            <a:r>
              <a:rPr lang="en-US" altLang="zh-CN" sz="3200" b="1">
                <a:solidFill>
                  <a:schemeClr val="tx1"/>
                </a:solidFill>
                <a:latin typeface="Times New Roman" pitchFamily="18" charset="0"/>
                <a:ea typeface="宋体" pitchFamily="2" charset="-122"/>
              </a:rPr>
              <a:t>S.top = S.base;</a:t>
            </a:r>
            <a:br>
              <a:rPr lang="en-US" altLang="zh-CN" sz="3200" b="1">
                <a:solidFill>
                  <a:schemeClr val="tx1"/>
                </a:solidFill>
                <a:latin typeface="Times New Roman" pitchFamily="18" charset="0"/>
                <a:ea typeface="宋体" pitchFamily="2" charset="-122"/>
              </a:rPr>
            </a:br>
            <a:r>
              <a:rPr lang="en-US" altLang="zh-CN" sz="3200" b="1">
                <a:solidFill>
                  <a:schemeClr val="tx1"/>
                </a:solidFill>
                <a:latin typeface="Times New Roman" pitchFamily="18" charset="0"/>
                <a:ea typeface="宋体" pitchFamily="2" charset="-122"/>
              </a:rPr>
              <a:t>     return OK;</a:t>
            </a:r>
            <a:br>
              <a:rPr lang="en-US" altLang="zh-CN" sz="3200" b="1">
                <a:solidFill>
                  <a:srgbClr val="FFFFAF"/>
                </a:solidFill>
                <a:latin typeface="Times New Roman" pitchFamily="18" charset="0"/>
                <a:ea typeface="宋体" pitchFamily="2" charset="-122"/>
              </a:rPr>
            </a:br>
            <a:r>
              <a:rPr lang="en-US" altLang="zh-CN" sz="3200" b="1">
                <a:solidFill>
                  <a:schemeClr val="tx1"/>
                </a:solidFill>
                <a:latin typeface="Times New Roman" pitchFamily="18" charset="0"/>
                <a:ea typeface="宋体" pitchFamily="2" charset="-122"/>
              </a:rPr>
              <a:t>}</a:t>
            </a:r>
            <a:r>
              <a:rPr lang="en-US" altLang="zh-CN" sz="3200" b="1">
                <a:solidFill>
                  <a:srgbClr val="FFFFAF"/>
                </a:solidFill>
                <a:latin typeface="Times New Roman" pitchFamily="18" charset="0"/>
                <a:ea typeface="宋体" pitchFamily="2" charset="-122"/>
              </a:rPr>
              <a:t>  </a:t>
            </a:r>
            <a:r>
              <a:rPr lang="en-US" altLang="zh-CN" sz="3200" b="1">
                <a:solidFill>
                  <a:srgbClr val="00FFCC"/>
                </a:solidFill>
                <a:latin typeface="Times New Roman" pitchFamily="18" charset="0"/>
                <a:ea typeface="宋体" pitchFamily="2" charset="-122"/>
              </a:rPr>
              <a:t>//ClearStack</a:t>
            </a:r>
            <a:endParaRPr lang="zh-CN" altLang="en-US" sz="3200" b="1">
              <a:solidFill>
                <a:srgbClr val="00FFCC"/>
              </a:solidFill>
              <a:latin typeface="宋体" pitchFamily="2" charset="-122"/>
              <a:ea typeface="宋体" pitchFamily="2" charset="-122"/>
            </a:endParaRPr>
          </a:p>
        </p:txBody>
      </p:sp>
      <p:sp>
        <p:nvSpPr>
          <p:cNvPr id="373765" name="Text Box 5"/>
          <p:cNvSpPr txBox="1">
            <a:spLocks noChangeArrowheads="1"/>
          </p:cNvSpPr>
          <p:nvPr/>
        </p:nvSpPr>
        <p:spPr bwMode="auto">
          <a:xfrm>
            <a:off x="806450" y="1039813"/>
            <a:ext cx="3022600" cy="676275"/>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zh-CN" sz="3200" b="1">
                <a:latin typeface="黑体" pitchFamily="2" charset="-122"/>
                <a:ea typeface="黑体" pitchFamily="2" charset="-122"/>
              </a:rPr>
              <a:t> </a:t>
            </a:r>
            <a:r>
              <a:rPr lang="zh-CN" altLang="en-US" sz="3200" b="1">
                <a:solidFill>
                  <a:schemeClr val="tx2"/>
                </a:solidFill>
                <a:latin typeface="黑体" pitchFamily="2" charset="-122"/>
                <a:ea typeface="黑体" pitchFamily="2" charset="-122"/>
              </a:rPr>
              <a:t>置空操作算法</a:t>
            </a:r>
          </a:p>
        </p:txBody>
      </p:sp>
      <p:sp>
        <p:nvSpPr>
          <p:cNvPr id="3" name="标题 2">
            <a:extLst>
              <a:ext uri="{FF2B5EF4-FFF2-40B4-BE49-F238E27FC236}">
                <a16:creationId xmlns:a16="http://schemas.microsoft.com/office/drawing/2014/main" id="{ED85D09E-6DDA-481E-A162-082A4711B7DE}"/>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1095" name="Group 39"/>
          <p:cNvGrpSpPr>
            <a:grpSpLocks/>
          </p:cNvGrpSpPr>
          <p:nvPr/>
        </p:nvGrpSpPr>
        <p:grpSpPr bwMode="auto">
          <a:xfrm>
            <a:off x="6172200" y="4362450"/>
            <a:ext cx="1676400" cy="609600"/>
            <a:chOff x="4512" y="1680"/>
            <a:chExt cx="1296" cy="384"/>
          </a:xfrm>
        </p:grpSpPr>
        <p:sp>
          <p:nvSpPr>
            <p:cNvPr id="301086" name="Rectangle 30"/>
            <p:cNvSpPr>
              <a:spLocks noChangeArrowheads="1"/>
            </p:cNvSpPr>
            <p:nvPr/>
          </p:nvSpPr>
          <p:spPr bwMode="auto">
            <a:xfrm>
              <a:off x="4800" y="1776"/>
              <a:ext cx="1008" cy="288"/>
            </a:xfrm>
            <a:prstGeom prst="rect">
              <a:avLst/>
            </a:prstGeom>
            <a:solidFill>
              <a:srgbClr val="99CCFF"/>
            </a:solidFill>
            <a:ln w="12700" cap="rnd">
              <a:solidFill>
                <a:schemeClr val="bg2"/>
              </a:solidFill>
              <a:miter lim="800000"/>
              <a:headEnd/>
              <a:tailEnd/>
            </a:ln>
            <a:effectLst/>
          </p:spPr>
          <p:txBody>
            <a:bodyPr wrap="none" anchor="ctr"/>
            <a:lstStyle/>
            <a:p>
              <a:endParaRPr lang="zh-CN" altLang="en-US"/>
            </a:p>
          </p:txBody>
        </p:sp>
        <p:sp>
          <p:nvSpPr>
            <p:cNvPr id="301089" name="Text Box 33"/>
            <p:cNvSpPr txBox="1">
              <a:spLocks noChangeArrowheads="1"/>
            </p:cNvSpPr>
            <p:nvPr/>
          </p:nvSpPr>
          <p:spPr bwMode="auto">
            <a:xfrm>
              <a:off x="4512" y="1680"/>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latin typeface="宋体" pitchFamily="2" charset="-122"/>
                  <a:ea typeface="宋体" pitchFamily="2" charset="-122"/>
                </a:rPr>
                <a:t>e</a:t>
              </a:r>
              <a:endParaRPr lang="en-US" altLang="zh-CN">
                <a:latin typeface="宋体" pitchFamily="2" charset="-122"/>
                <a:ea typeface="宋体" pitchFamily="2" charset="-122"/>
              </a:endParaRPr>
            </a:p>
          </p:txBody>
        </p:sp>
      </p:grpSp>
      <p:sp>
        <p:nvSpPr>
          <p:cNvPr id="301093" name="Text Box 37"/>
          <p:cNvSpPr txBox="1">
            <a:spLocks noChangeArrowheads="1"/>
          </p:cNvSpPr>
          <p:nvPr/>
        </p:nvSpPr>
        <p:spPr bwMode="auto">
          <a:xfrm>
            <a:off x="6916738" y="4365625"/>
            <a:ext cx="496887" cy="519113"/>
          </a:xfrm>
          <a:prstGeom prst="rect">
            <a:avLst/>
          </a:prstGeom>
          <a:noFill/>
          <a:ln w="12700" cap="rnd">
            <a:noFill/>
            <a:miter lim="800000"/>
            <a:headEnd/>
            <a:tailEnd/>
          </a:ln>
          <a:effectLst/>
        </p:spPr>
        <p:txBody>
          <a:bodyPr>
            <a:spAutoFit/>
          </a:bodyPr>
          <a:lstStyle/>
          <a:p>
            <a:pPr eaLnBrk="0" hangingPunct="0"/>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n</a:t>
            </a:r>
            <a:endParaRPr lang="zh-CN" altLang="en-US" baseline="-25000">
              <a:solidFill>
                <a:schemeClr val="bg2"/>
              </a:solidFill>
              <a:latin typeface="黑体" pitchFamily="2" charset="-122"/>
              <a:ea typeface="黑体" pitchFamily="2" charset="-122"/>
            </a:endParaRPr>
          </a:p>
        </p:txBody>
      </p:sp>
      <p:sp>
        <p:nvSpPr>
          <p:cNvPr id="301094" name="AutoShape 38"/>
          <p:cNvSpPr>
            <a:spLocks noChangeArrowheads="1"/>
          </p:cNvSpPr>
          <p:nvPr/>
        </p:nvSpPr>
        <p:spPr bwMode="auto">
          <a:xfrm>
            <a:off x="4114800" y="3716338"/>
            <a:ext cx="3429000" cy="646112"/>
          </a:xfrm>
          <a:prstGeom prst="curvedDownArrow">
            <a:avLst>
              <a:gd name="adj1" fmla="val 106143"/>
              <a:gd name="adj2" fmla="val 212285"/>
              <a:gd name="adj3" fmla="val 33333"/>
            </a:avLst>
          </a:prstGeom>
          <a:solidFill>
            <a:srgbClr val="FF6600"/>
          </a:solidFill>
          <a:ln w="12700" cap="rnd">
            <a:noFill/>
            <a:miter lim="800000"/>
            <a:headEnd/>
            <a:tailEnd/>
          </a:ln>
          <a:effectLst/>
        </p:spPr>
        <p:txBody>
          <a:bodyPr anchor="ctr">
            <a:spAutoFit/>
          </a:bodyPr>
          <a:lstStyle/>
          <a:p>
            <a:endParaRPr lang="zh-CN" altLang="en-US"/>
          </a:p>
        </p:txBody>
      </p:sp>
      <p:grpSp>
        <p:nvGrpSpPr>
          <p:cNvPr id="301127" name="Group 71"/>
          <p:cNvGrpSpPr>
            <a:grpSpLocks/>
          </p:cNvGrpSpPr>
          <p:nvPr/>
        </p:nvGrpSpPr>
        <p:grpSpPr bwMode="auto">
          <a:xfrm>
            <a:off x="2057400" y="2914650"/>
            <a:ext cx="4648200" cy="3106738"/>
            <a:chOff x="1296" y="1536"/>
            <a:chExt cx="2928" cy="1957"/>
          </a:xfrm>
        </p:grpSpPr>
        <p:sp>
          <p:nvSpPr>
            <p:cNvPr id="301102" name="Text Box 46"/>
            <p:cNvSpPr txBox="1">
              <a:spLocks noChangeArrowheads="1"/>
            </p:cNvSpPr>
            <p:nvPr/>
          </p:nvSpPr>
          <p:spPr bwMode="auto">
            <a:xfrm>
              <a:off x="3150" y="2798"/>
              <a:ext cx="1074"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301103" name="Group 47"/>
            <p:cNvGrpSpPr>
              <a:grpSpLocks/>
            </p:cNvGrpSpPr>
            <p:nvPr/>
          </p:nvGrpSpPr>
          <p:grpSpPr bwMode="auto">
            <a:xfrm>
              <a:off x="2758" y="2796"/>
              <a:ext cx="418" cy="619"/>
              <a:chOff x="1440" y="1884"/>
              <a:chExt cx="418" cy="619"/>
            </a:xfrm>
          </p:grpSpPr>
          <p:sp>
            <p:nvSpPr>
              <p:cNvPr id="301104" name="Rectangle 48"/>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01105" name="Line 49"/>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01106" name="Line 50"/>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301107" name="Text Box 51"/>
            <p:cNvSpPr txBox="1">
              <a:spLocks noChangeArrowheads="1"/>
            </p:cNvSpPr>
            <p:nvPr/>
          </p:nvSpPr>
          <p:spPr bwMode="auto">
            <a:xfrm>
              <a:off x="2758" y="2736"/>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01108" name="Line 52"/>
            <p:cNvSpPr>
              <a:spLocks noChangeShapeType="1"/>
            </p:cNvSpPr>
            <p:nvPr/>
          </p:nvSpPr>
          <p:spPr bwMode="auto">
            <a:xfrm flipH="1">
              <a:off x="2566" y="3312"/>
              <a:ext cx="323" cy="0"/>
            </a:xfrm>
            <a:prstGeom prst="line">
              <a:avLst/>
            </a:prstGeom>
            <a:noFill/>
            <a:ln w="28575" cap="rnd">
              <a:solidFill>
                <a:srgbClr val="FF0000"/>
              </a:solidFill>
              <a:round/>
              <a:headEnd/>
              <a:tailEnd type="triangle" w="med" len="med"/>
            </a:ln>
            <a:effectLst/>
          </p:spPr>
          <p:txBody>
            <a:bodyPr/>
            <a:lstStyle/>
            <a:p>
              <a:endParaRPr lang="zh-CN" altLang="en-US"/>
            </a:p>
          </p:txBody>
        </p:sp>
        <p:sp>
          <p:nvSpPr>
            <p:cNvPr id="301109" name="Freeform 53"/>
            <p:cNvSpPr>
              <a:spLocks/>
            </p:cNvSpPr>
            <p:nvPr/>
          </p:nvSpPr>
          <p:spPr bwMode="auto">
            <a:xfrm>
              <a:off x="2518" y="2256"/>
              <a:ext cx="338" cy="89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0000"/>
              </a:solidFill>
              <a:round/>
              <a:headEnd/>
              <a:tailEnd type="triangle" w="med" len="med"/>
            </a:ln>
            <a:effectLst/>
          </p:spPr>
          <p:txBody>
            <a:bodyPr/>
            <a:lstStyle/>
            <a:p>
              <a:endParaRPr lang="zh-CN" altLang="en-US"/>
            </a:p>
          </p:txBody>
        </p:sp>
        <p:grpSp>
          <p:nvGrpSpPr>
            <p:cNvPr id="301110" name="Group 54"/>
            <p:cNvGrpSpPr>
              <a:grpSpLocks/>
            </p:cNvGrpSpPr>
            <p:nvPr/>
          </p:nvGrpSpPr>
          <p:grpSpPr bwMode="auto">
            <a:xfrm>
              <a:off x="1296" y="1536"/>
              <a:ext cx="1270" cy="1957"/>
              <a:chOff x="410" y="624"/>
              <a:chExt cx="1270" cy="1957"/>
            </a:xfrm>
          </p:grpSpPr>
          <p:sp>
            <p:nvSpPr>
              <p:cNvPr id="301111" name="Text Box 55"/>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01112" name="Group 56"/>
              <p:cNvGrpSpPr>
                <a:grpSpLocks/>
              </p:cNvGrpSpPr>
              <p:nvPr/>
            </p:nvGrpSpPr>
            <p:grpSpPr bwMode="auto">
              <a:xfrm>
                <a:off x="960" y="624"/>
                <a:ext cx="720" cy="1957"/>
                <a:chOff x="960" y="624"/>
                <a:chExt cx="720" cy="1957"/>
              </a:xfrm>
            </p:grpSpPr>
            <p:grpSp>
              <p:nvGrpSpPr>
                <p:cNvPr id="301113" name="Group 57"/>
                <p:cNvGrpSpPr>
                  <a:grpSpLocks/>
                </p:cNvGrpSpPr>
                <p:nvPr/>
              </p:nvGrpSpPr>
              <p:grpSpPr bwMode="auto">
                <a:xfrm>
                  <a:off x="960" y="720"/>
                  <a:ext cx="720" cy="1834"/>
                  <a:chOff x="270" y="620"/>
                  <a:chExt cx="878" cy="1930"/>
                </a:xfrm>
              </p:grpSpPr>
              <p:sp>
                <p:nvSpPr>
                  <p:cNvPr id="301114" name="Rectangle 58"/>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01115" name="Line 59"/>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01116" name="Line 60"/>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01117" name="Line 61"/>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01118" name="Line 62"/>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01119" name="Line 63"/>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01120" name="Line 64"/>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01121" name="Line 65"/>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301122" name="Line 66"/>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301123" name="Line 67"/>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301124" name="Text Box 68"/>
                <p:cNvSpPr txBox="1">
                  <a:spLocks noChangeArrowheads="1"/>
                </p:cNvSpPr>
                <p:nvPr/>
              </p:nvSpPr>
              <p:spPr bwMode="auto">
                <a:xfrm>
                  <a:off x="960" y="624"/>
                  <a:ext cx="672" cy="1957"/>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sp>
        <p:nvSpPr>
          <p:cNvPr id="301125" name="Text Box 69"/>
          <p:cNvSpPr txBox="1">
            <a:spLocks noChangeArrowheads="1"/>
          </p:cNvSpPr>
          <p:nvPr/>
        </p:nvSpPr>
        <p:spPr bwMode="auto">
          <a:xfrm>
            <a:off x="344488" y="692150"/>
            <a:ext cx="9217025" cy="1844675"/>
          </a:xfrm>
          <a:prstGeom prst="rect">
            <a:avLst/>
          </a:prstGeom>
          <a:noFill/>
          <a:ln w="12700" cap="rnd">
            <a:noFill/>
            <a:miter lim="800000"/>
            <a:headEnd/>
            <a:tailEnd/>
          </a:ln>
          <a:effectLst/>
        </p:spPr>
        <p:txBody>
          <a:bodyPr>
            <a:spAutoFit/>
          </a:bodyPr>
          <a:lstStyle/>
          <a:p>
            <a:pPr eaLnBrk="0" hangingPunct="0">
              <a:lnSpc>
                <a:spcPct val="120000"/>
              </a:lnSpc>
            </a:pPr>
            <a:r>
              <a:rPr lang="zh-CN" altLang="en-US" sz="3200" b="1">
                <a:solidFill>
                  <a:schemeClr val="tx1"/>
                </a:solidFill>
                <a:latin typeface="黑体" pitchFamily="2" charset="-122"/>
                <a:ea typeface="黑体" pitchFamily="2" charset="-122"/>
              </a:rPr>
              <a:t>4）取栈顶元素操作</a:t>
            </a:r>
          </a:p>
          <a:p>
            <a:pPr algn="r" eaLnBrk="0" hangingPunct="0">
              <a:lnSpc>
                <a:spcPct val="120000"/>
              </a:lnSpc>
            </a:pPr>
            <a:r>
              <a:rPr lang="en-US" altLang="zh-CN" sz="3200" b="1">
                <a:solidFill>
                  <a:schemeClr val="tx1"/>
                </a:solidFill>
                <a:latin typeface="Times New Roman" pitchFamily="18" charset="0"/>
                <a:ea typeface="宋体" pitchFamily="2" charset="-122"/>
              </a:rPr>
              <a:t>GetTop ( SqStack S,  ElemType &amp;e )</a:t>
            </a:r>
          </a:p>
          <a:p>
            <a:pPr eaLnBrk="0" hangingPunct="0">
              <a:lnSpc>
                <a:spcPct val="120000"/>
              </a:lnSpc>
            </a:pPr>
            <a:r>
              <a:rPr lang="zh-CN" altLang="en-US" sz="3200" b="1">
                <a:solidFill>
                  <a:schemeClr val="tx2"/>
                </a:solidFill>
                <a:latin typeface="黑体" pitchFamily="2" charset="-122"/>
                <a:ea typeface="黑体" pitchFamily="2" charset="-122"/>
              </a:rPr>
              <a:t>功能：</a:t>
            </a:r>
            <a:r>
              <a:rPr lang="zh-CN" altLang="en-US" sz="3200" b="1">
                <a:solidFill>
                  <a:schemeClr val="tx1"/>
                </a:solidFill>
                <a:latin typeface="黑体" pitchFamily="2" charset="-122"/>
                <a:ea typeface="黑体" pitchFamily="2" charset="-122"/>
              </a:rPr>
              <a:t>取栈顶元素，并用</a:t>
            </a:r>
            <a:r>
              <a:rPr lang="en-US" altLang="zh-CN" sz="3200" b="1">
                <a:solidFill>
                  <a:schemeClr val="tx1"/>
                </a:solidFill>
                <a:latin typeface="黑体" pitchFamily="2" charset="-122"/>
                <a:ea typeface="黑体" pitchFamily="2" charset="-122"/>
              </a:rPr>
              <a:t>e</a:t>
            </a:r>
            <a:r>
              <a:rPr lang="zh-CN" altLang="en-US" sz="3200" b="1">
                <a:solidFill>
                  <a:schemeClr val="tx1"/>
                </a:solidFill>
                <a:latin typeface="黑体" pitchFamily="2" charset="-122"/>
                <a:ea typeface="黑体" pitchFamily="2" charset="-122"/>
              </a:rPr>
              <a:t>返回</a:t>
            </a:r>
          </a:p>
        </p:txBody>
      </p:sp>
      <p:sp>
        <p:nvSpPr>
          <p:cNvPr id="3" name="标题 2">
            <a:extLst>
              <a:ext uri="{FF2B5EF4-FFF2-40B4-BE49-F238E27FC236}">
                <a16:creationId xmlns:a16="http://schemas.microsoft.com/office/drawing/2014/main" id="{3877FF38-563E-4A83-A07C-221AEDEF19BE}"/>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094"/>
                                        </p:tgtEl>
                                        <p:attrNameLst>
                                          <p:attrName>style.visibility</p:attrName>
                                        </p:attrNameLst>
                                      </p:cBhvr>
                                      <p:to>
                                        <p:strVal val="visible"/>
                                      </p:to>
                                    </p:set>
                                    <p:animEffect transition="in" filter="wipe(left)">
                                      <p:cBhvr>
                                        <p:cTn id="7" dur="500"/>
                                        <p:tgtEl>
                                          <p:spTgt spid="301094"/>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301093"/>
                                        </p:tgtEl>
                                        <p:attrNameLst>
                                          <p:attrName>style.visibility</p:attrName>
                                        </p:attrNameLst>
                                      </p:cBhvr>
                                      <p:to>
                                        <p:strVal val="visible"/>
                                      </p:to>
                                    </p:set>
                                    <p:animEffect transition="in" filter="dissolve">
                                      <p:cBhvr>
                                        <p:cTn id="11" dur="500"/>
                                        <p:tgtEl>
                                          <p:spTgt spid="301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93" grpId="0" autoUpdateAnimBg="0"/>
      <p:bldP spid="3010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spcBef>
                <a:spcPct val="20000"/>
              </a:spcBef>
              <a:buClr>
                <a:srgbClr val="CC99FF"/>
              </a:buClr>
            </a:pPr>
            <a:r>
              <a:rPr lang="zh-CN" altLang="en-US">
                <a:latin typeface="宋体"/>
                <a:ea typeface="宋体" pitchFamily="2" charset="-122"/>
              </a:rPr>
              <a:t>第 </a:t>
            </a:r>
            <a:fld id="{74290E67-FFBB-4DA9-AB68-6FE4029AAC47}" type="slidenum">
              <a:rPr lang="zh-CN" altLang="en-US" b="1">
                <a:solidFill>
                  <a:srgbClr val="66CCFF"/>
                </a:solidFill>
                <a:latin typeface="宋体"/>
                <a:ea typeface="宋体" pitchFamily="2" charset="-122"/>
              </a:rPr>
              <a:pPr>
                <a:spcBef>
                  <a:spcPct val="20000"/>
                </a:spcBef>
                <a:buClr>
                  <a:srgbClr val="CC99FF"/>
                </a:buClr>
              </a:pPr>
              <a:t>2</a:t>
            </a:fld>
            <a:r>
              <a:rPr lang="en-US" altLang="zh-CN" b="1">
                <a:latin typeface="宋体"/>
                <a:ea typeface="宋体" pitchFamily="2" charset="-122"/>
              </a:rPr>
              <a:t> </a:t>
            </a:r>
            <a:r>
              <a:rPr lang="zh-CN" altLang="en-US">
                <a:latin typeface="宋体"/>
                <a:ea typeface="宋体" pitchFamily="2" charset="-122"/>
              </a:rPr>
              <a:t>页</a:t>
            </a:r>
            <a:endParaRPr lang="zh-CN" altLang="en-US" sz="1800">
              <a:latin typeface="Arial" charset="0"/>
              <a:ea typeface="宋体" pitchFamily="2" charset="-122"/>
            </a:endParaRPr>
          </a:p>
        </p:txBody>
      </p:sp>
      <p:sp>
        <p:nvSpPr>
          <p:cNvPr id="1067010" name="Rectangle 2"/>
          <p:cNvSpPr>
            <a:spLocks noGrp="1" noChangeArrowheads="1"/>
          </p:cNvSpPr>
          <p:nvPr>
            <p:ph type="title"/>
          </p:nvPr>
        </p:nvSpPr>
        <p:spPr>
          <a:xfrm>
            <a:off x="0" y="0"/>
            <a:ext cx="9906000" cy="685800"/>
          </a:xfrm>
        </p:spPr>
        <p:txBody>
          <a:bodyPr/>
          <a:lstStyle/>
          <a:p>
            <a:r>
              <a:rPr lang="zh-CN" altLang="en-US" i="0" dirty="0">
                <a:solidFill>
                  <a:srgbClr val="FFFF00"/>
                </a:solidFill>
              </a:rPr>
              <a:t>第</a:t>
            </a:r>
            <a:r>
              <a:rPr lang="en-US" altLang="zh-CN" i="0" dirty="0">
                <a:solidFill>
                  <a:srgbClr val="FFFF00"/>
                </a:solidFill>
              </a:rPr>
              <a:t>3</a:t>
            </a:r>
            <a:r>
              <a:rPr lang="zh-CN" altLang="en-US" i="0" dirty="0">
                <a:solidFill>
                  <a:srgbClr val="FFFF00"/>
                </a:solidFill>
              </a:rPr>
              <a:t>章 栈和队列</a:t>
            </a:r>
          </a:p>
        </p:txBody>
      </p:sp>
      <p:sp>
        <p:nvSpPr>
          <p:cNvPr id="1067011" name="Rectangle 3"/>
          <p:cNvSpPr>
            <a:spLocks noGrp="1" noChangeArrowheads="1"/>
          </p:cNvSpPr>
          <p:nvPr>
            <p:ph type="body" idx="1"/>
          </p:nvPr>
        </p:nvSpPr>
        <p:spPr/>
        <p:txBody>
          <a:bodyPr/>
          <a:lstStyle/>
          <a:p>
            <a:pPr>
              <a:buNone/>
            </a:pPr>
            <a:r>
              <a:rPr lang="zh-CN" altLang="en-US" dirty="0">
                <a:solidFill>
                  <a:schemeClr val="tx1"/>
                </a:solidFill>
                <a:latin typeface="宋体" pitchFamily="2" charset="-122"/>
              </a:rPr>
              <a:t>	     </a:t>
            </a:r>
            <a:r>
              <a:rPr lang="en-US" altLang="zh-CN" dirty="0">
                <a:solidFill>
                  <a:schemeClr val="tx1"/>
                </a:solidFill>
                <a:latin typeface="宋体" pitchFamily="2" charset="-122"/>
              </a:rPr>
              <a:t>	</a:t>
            </a:r>
            <a:r>
              <a:rPr lang="en-US" altLang="zh-CN" dirty="0">
                <a:latin typeface="宋体" pitchFamily="2" charset="-122"/>
              </a:rPr>
              <a:t>3.1 </a:t>
            </a:r>
            <a:r>
              <a:rPr lang="zh-CN" altLang="en-US" dirty="0"/>
              <a:t>栈</a:t>
            </a:r>
            <a:endParaRPr lang="zh-CN" altLang="en-US" dirty="0">
              <a:latin typeface="宋体" pitchFamily="2" charset="-122"/>
            </a:endParaRPr>
          </a:p>
          <a:p>
            <a:pPr>
              <a:lnSpc>
                <a:spcPct val="110000"/>
              </a:lnSpc>
              <a:buNone/>
            </a:pPr>
            <a:r>
              <a:rPr lang="zh-CN" altLang="en-US" dirty="0">
                <a:solidFill>
                  <a:schemeClr val="tx1"/>
                </a:solidFill>
                <a:latin typeface="宋体" pitchFamily="2" charset="-122"/>
              </a:rPr>
              <a:t>      </a:t>
            </a:r>
            <a:r>
              <a:rPr lang="en-US" altLang="zh-CN" dirty="0">
                <a:solidFill>
                  <a:schemeClr val="tx1"/>
                </a:solidFill>
                <a:latin typeface="宋体" pitchFamily="2" charset="-122"/>
              </a:rPr>
              <a:t>	3.2 </a:t>
            </a:r>
            <a:r>
              <a:rPr lang="zh-CN" altLang="en-US" dirty="0">
                <a:solidFill>
                  <a:schemeClr val="tx1"/>
                </a:solidFill>
                <a:latin typeface="宋体" pitchFamily="2" charset="-122"/>
              </a:rPr>
              <a:t>栈的应用 </a:t>
            </a:r>
            <a:endParaRPr lang="zh-CN" altLang="en-US" dirty="0">
              <a:solidFill>
                <a:schemeClr val="tx1"/>
              </a:solidFill>
              <a:latin typeface="宋体" pitchFamily="2" charset="-122"/>
              <a:hlinkClick r:id="rId3" action="ppaction://hlinksldjump">
                <a:extLst>
                  <a:ext uri="{A12FA001-AC4F-418D-AE19-62706E023703}">
                    <ahyp:hlinkClr xmlns:ahyp="http://schemas.microsoft.com/office/drawing/2018/hyperlinkcolor" val="tx"/>
                  </a:ext>
                </a:extLst>
              </a:hlinkClick>
            </a:endParaRPr>
          </a:p>
          <a:p>
            <a:pPr marL="0" indent="0">
              <a:lnSpc>
                <a:spcPct val="110000"/>
              </a:lnSpc>
              <a:buClr>
                <a:srgbClr val="FF7C80"/>
              </a:buClr>
              <a:buSzPct val="90000"/>
              <a:buNone/>
            </a:pPr>
            <a:r>
              <a:rPr lang="en-US" altLang="zh-CN" dirty="0">
                <a:solidFill>
                  <a:schemeClr val="tx1"/>
                </a:solidFill>
                <a:latin typeface="宋体" pitchFamily="2" charset="-122"/>
              </a:rPr>
              <a:t>		3.3 </a:t>
            </a:r>
            <a:r>
              <a:rPr lang="zh-CN" altLang="en-US" dirty="0">
                <a:solidFill>
                  <a:schemeClr val="tx1"/>
                </a:solidFill>
                <a:latin typeface="宋体" pitchFamily="2" charset="-122"/>
              </a:rPr>
              <a:t>队列</a:t>
            </a:r>
            <a:endParaRPr lang="zh-CN" altLang="en-US" dirty="0">
              <a:solidFill>
                <a:schemeClr val="tx1"/>
              </a:solidFill>
              <a:latin typeface="宋体" pitchFamily="2" charset="-122"/>
              <a:hlinkClick r:id="rId4" action="ppaction://hlinksldjump">
                <a:extLst>
                  <a:ext uri="{A12FA001-AC4F-418D-AE19-62706E023703}">
                    <ahyp:hlinkClr xmlns:ahyp="http://schemas.microsoft.com/office/drawing/2018/hyperlinkcolor" val="tx"/>
                  </a:ext>
                </a:extLst>
              </a:hlinkClick>
            </a:endParaRPr>
          </a:p>
          <a:p>
            <a:pPr marL="0" indent="0">
              <a:lnSpc>
                <a:spcPct val="110000"/>
              </a:lnSpc>
              <a:buClr>
                <a:srgbClr val="FF7C80"/>
              </a:buClr>
              <a:buSzPct val="90000"/>
              <a:buNone/>
            </a:pPr>
            <a:r>
              <a:rPr lang="en-US" altLang="zh-CN" dirty="0">
                <a:solidFill>
                  <a:schemeClr val="tx1"/>
                </a:solidFill>
                <a:latin typeface="宋体" pitchFamily="2" charset="-122"/>
              </a:rPr>
              <a:t>		3.4 </a:t>
            </a:r>
            <a:r>
              <a:rPr lang="zh-CN" altLang="en-US" dirty="0">
                <a:solidFill>
                  <a:schemeClr val="tx1"/>
                </a:solidFill>
                <a:latin typeface="宋体" pitchFamily="2" charset="-122"/>
              </a:rPr>
              <a:t>队列的应用</a:t>
            </a:r>
          </a:p>
          <a:p>
            <a:pPr marL="0" indent="0">
              <a:lnSpc>
                <a:spcPct val="110000"/>
              </a:lnSpc>
              <a:buClr>
                <a:srgbClr val="FF7C80"/>
              </a:buClr>
              <a:buSzPct val="90000"/>
              <a:buNone/>
            </a:pPr>
            <a:r>
              <a:rPr lang="en-US" altLang="zh-CN" dirty="0">
                <a:solidFill>
                  <a:schemeClr val="tx1"/>
                </a:solidFill>
                <a:latin typeface="宋体" pitchFamily="2" charset="-122"/>
              </a:rPr>
              <a:t>		</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Text Box 4"/>
          <p:cNvSpPr txBox="1">
            <a:spLocks noChangeArrowheads="1"/>
          </p:cNvSpPr>
          <p:nvPr/>
        </p:nvSpPr>
        <p:spPr bwMode="auto">
          <a:xfrm>
            <a:off x="881063" y="1844675"/>
            <a:ext cx="8609012" cy="3597275"/>
          </a:xfrm>
          <a:prstGeom prst="rect">
            <a:avLst/>
          </a:prstGeom>
          <a:noFill/>
          <a:ln w="12700" cap="rnd">
            <a:noFill/>
            <a:miter lim="800000"/>
            <a:headEnd/>
            <a:tailEnd/>
          </a:ln>
          <a:effectLst/>
        </p:spPr>
        <p:txBody>
          <a:bodyPr>
            <a:spAutoFit/>
          </a:bodyPr>
          <a:lstStyle/>
          <a:p>
            <a:pPr eaLnBrk="0" hangingPunct="0">
              <a:lnSpc>
                <a:spcPct val="120000"/>
              </a:lnSpc>
            </a:pPr>
            <a:r>
              <a:rPr lang="en-US" altLang="zh-CN" sz="3200" b="1">
                <a:solidFill>
                  <a:schemeClr val="tx1"/>
                </a:solidFill>
                <a:latin typeface="Times New Roman" pitchFamily="18" charset="0"/>
                <a:ea typeface="宋体" pitchFamily="2" charset="-122"/>
              </a:rPr>
              <a:t>Status GetTop ( SqStack S, ElemType &amp;e )</a:t>
            </a:r>
          </a:p>
          <a:p>
            <a:pPr eaLnBrk="0" hangingPunct="0">
              <a:lnSpc>
                <a:spcPct val="120000"/>
              </a:lnSpc>
            </a:pPr>
            <a:r>
              <a:rPr lang="en-US" altLang="zh-CN" sz="3200" b="1">
                <a:solidFill>
                  <a:schemeClr val="tx1"/>
                </a:solidFill>
                <a:latin typeface="Times New Roman" pitchFamily="18" charset="0"/>
                <a:ea typeface="宋体" pitchFamily="2" charset="-122"/>
              </a:rPr>
              <a:t>{  if ( S.top==S.base )</a:t>
            </a:r>
          </a:p>
          <a:p>
            <a:pPr eaLnBrk="0" hangingPunct="0">
              <a:lnSpc>
                <a:spcPct val="120000"/>
              </a:lnSpc>
            </a:pPr>
            <a:r>
              <a:rPr lang="en-US" altLang="zh-CN" sz="3200" b="1">
                <a:solidFill>
                  <a:schemeClr val="tx1"/>
                </a:solidFill>
                <a:latin typeface="Times New Roman" pitchFamily="18" charset="0"/>
                <a:ea typeface="宋体" pitchFamily="2" charset="-122"/>
              </a:rPr>
              <a:t>         return ERROR;</a:t>
            </a:r>
            <a:r>
              <a:rPr lang="en-US" altLang="zh-CN" sz="3200" b="1">
                <a:solidFill>
                  <a:srgbClr val="FFFFAF"/>
                </a:solidFill>
                <a:latin typeface="Times New Roman" pitchFamily="18" charset="0"/>
                <a:ea typeface="宋体" pitchFamily="2" charset="-122"/>
              </a:rPr>
              <a:t>       </a:t>
            </a:r>
            <a:r>
              <a:rPr lang="en-US" altLang="zh-CN" sz="3200" b="1">
                <a:solidFill>
                  <a:srgbClr val="00FFCC"/>
                </a:solidFill>
                <a:latin typeface="Times New Roman" pitchFamily="18" charset="0"/>
                <a:ea typeface="宋体" pitchFamily="2" charset="-122"/>
              </a:rPr>
              <a:t>//</a:t>
            </a:r>
            <a:r>
              <a:rPr lang="zh-CN" altLang="en-US" sz="3200" b="1">
                <a:solidFill>
                  <a:srgbClr val="00FFCC"/>
                </a:solidFill>
                <a:latin typeface="Times New Roman" pitchFamily="18" charset="0"/>
                <a:ea typeface="宋体" pitchFamily="2" charset="-122"/>
              </a:rPr>
              <a:t>栈空</a:t>
            </a:r>
            <a:r>
              <a:rPr lang="zh-CN" altLang="zh-CN" sz="3200" b="1">
                <a:solidFill>
                  <a:srgbClr val="FFFFAF"/>
                </a:solidFill>
                <a:latin typeface="Times New Roman" pitchFamily="18" charset="0"/>
                <a:ea typeface="宋体" pitchFamily="2" charset="-122"/>
              </a:rPr>
              <a:t> </a:t>
            </a:r>
            <a:br>
              <a:rPr lang="zh-CN" altLang="zh-CN" sz="3200" b="1">
                <a:solidFill>
                  <a:srgbClr val="FFFFAF"/>
                </a:solidFill>
                <a:latin typeface="Times New Roman" pitchFamily="18" charset="0"/>
                <a:ea typeface="宋体" pitchFamily="2" charset="-122"/>
              </a:rPr>
            </a:br>
            <a:r>
              <a:rPr lang="zh-CN" altLang="zh-CN" sz="3200" b="1">
                <a:solidFill>
                  <a:srgbClr val="FFFFAF"/>
                </a:solidFill>
                <a:latin typeface="Times New Roman" pitchFamily="18" charset="0"/>
                <a:ea typeface="宋体" pitchFamily="2" charset="-122"/>
              </a:rPr>
              <a:t> </a:t>
            </a:r>
            <a:r>
              <a:rPr lang="zh-CN" altLang="en-US" sz="3200" b="1">
                <a:solidFill>
                  <a:srgbClr val="FFFFAF"/>
                </a:solidFill>
                <a:latin typeface="Times New Roman" pitchFamily="18" charset="0"/>
                <a:ea typeface="宋体" pitchFamily="2" charset="-122"/>
              </a:rPr>
              <a:t>   </a:t>
            </a:r>
            <a:r>
              <a:rPr lang="en-US" altLang="zh-CN" sz="3200" b="1">
                <a:solidFill>
                  <a:schemeClr val="tx1"/>
                </a:solidFill>
                <a:latin typeface="宋体" pitchFamily="2" charset="-122"/>
                <a:ea typeface="宋体" pitchFamily="2" charset="-122"/>
              </a:rPr>
              <a:t>e = *(S.top-1);</a:t>
            </a:r>
            <a:br>
              <a:rPr lang="en-US" altLang="zh-CN" sz="3200" b="1">
                <a:solidFill>
                  <a:schemeClr val="tx1"/>
                </a:solidFill>
                <a:latin typeface="宋体" pitchFamily="2" charset="-122"/>
                <a:ea typeface="宋体" pitchFamily="2" charset="-122"/>
              </a:rPr>
            </a:br>
            <a:r>
              <a:rPr lang="en-US" altLang="zh-CN" sz="3200" b="1">
                <a:solidFill>
                  <a:schemeClr val="tx1"/>
                </a:solidFill>
                <a:latin typeface="Times New Roman" pitchFamily="18" charset="0"/>
                <a:ea typeface="宋体" pitchFamily="2" charset="-122"/>
              </a:rPr>
              <a:t>    return OK;</a:t>
            </a:r>
            <a:br>
              <a:rPr lang="en-US" altLang="zh-CN" sz="3200" b="1">
                <a:solidFill>
                  <a:schemeClr val="tx1"/>
                </a:solidFill>
                <a:latin typeface="Times New Roman" pitchFamily="18" charset="0"/>
                <a:ea typeface="宋体" pitchFamily="2" charset="-122"/>
              </a:rPr>
            </a:br>
            <a:r>
              <a:rPr lang="en-US" altLang="zh-CN" sz="3200" b="1">
                <a:solidFill>
                  <a:schemeClr val="tx1"/>
                </a:solidFill>
                <a:latin typeface="Times New Roman" pitchFamily="18" charset="0"/>
                <a:ea typeface="宋体" pitchFamily="2" charset="-122"/>
              </a:rPr>
              <a:t>}</a:t>
            </a:r>
            <a:r>
              <a:rPr lang="en-US" altLang="zh-CN" sz="3200" b="1">
                <a:solidFill>
                  <a:srgbClr val="FFFFAF"/>
                </a:solidFill>
                <a:latin typeface="Times New Roman" pitchFamily="18" charset="0"/>
                <a:ea typeface="宋体" pitchFamily="2" charset="-122"/>
              </a:rPr>
              <a:t>  </a:t>
            </a:r>
            <a:r>
              <a:rPr lang="en-US" altLang="zh-CN" sz="3200" b="1">
                <a:solidFill>
                  <a:srgbClr val="00FFCC"/>
                </a:solidFill>
                <a:latin typeface="Times New Roman" pitchFamily="18" charset="0"/>
                <a:ea typeface="宋体" pitchFamily="2" charset="-122"/>
              </a:rPr>
              <a:t>//GetTop</a:t>
            </a:r>
            <a:endParaRPr lang="zh-CN" altLang="en-US" sz="3200" b="1">
              <a:solidFill>
                <a:srgbClr val="00FFCC"/>
              </a:solidFill>
              <a:latin typeface="宋体" pitchFamily="2" charset="-122"/>
              <a:ea typeface="宋体" pitchFamily="2" charset="-122"/>
            </a:endParaRPr>
          </a:p>
        </p:txBody>
      </p:sp>
      <p:sp>
        <p:nvSpPr>
          <p:cNvPr id="374789" name="Text Box 5"/>
          <p:cNvSpPr txBox="1">
            <a:spLocks noChangeArrowheads="1"/>
          </p:cNvSpPr>
          <p:nvPr/>
        </p:nvSpPr>
        <p:spPr bwMode="auto">
          <a:xfrm>
            <a:off x="704850" y="908050"/>
            <a:ext cx="4033838" cy="676275"/>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en-US" sz="3200" b="1">
                <a:solidFill>
                  <a:schemeClr val="tx2"/>
                </a:solidFill>
                <a:latin typeface="黑体" pitchFamily="2" charset="-122"/>
                <a:ea typeface="黑体" pitchFamily="2" charset="-122"/>
              </a:rPr>
              <a:t>取栈顶元素操作算法</a:t>
            </a:r>
          </a:p>
        </p:txBody>
      </p:sp>
      <p:sp>
        <p:nvSpPr>
          <p:cNvPr id="3" name="标题 2">
            <a:extLst>
              <a:ext uri="{FF2B5EF4-FFF2-40B4-BE49-F238E27FC236}">
                <a16:creationId xmlns:a16="http://schemas.microsoft.com/office/drawing/2014/main" id="{6DFA3BC6-AD73-4FDE-AAD2-D3C63F03A87C}"/>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58" name="Text Box 54"/>
          <p:cNvSpPr txBox="1">
            <a:spLocks noChangeArrowheads="1"/>
          </p:cNvSpPr>
          <p:nvPr/>
        </p:nvSpPr>
        <p:spPr bwMode="auto">
          <a:xfrm>
            <a:off x="415925" y="765175"/>
            <a:ext cx="9001125" cy="1260475"/>
          </a:xfrm>
          <a:prstGeom prst="rect">
            <a:avLst/>
          </a:prstGeom>
          <a:noFill/>
          <a:ln w="12700" cap="rnd">
            <a:noFill/>
            <a:miter lim="800000"/>
            <a:headEnd/>
            <a:tailEnd/>
          </a:ln>
          <a:effectLst/>
        </p:spPr>
        <p:txBody>
          <a:bodyPr>
            <a:spAutoFit/>
          </a:bodyPr>
          <a:lstStyle/>
          <a:p>
            <a:pPr eaLnBrk="0" hangingPunct="0">
              <a:lnSpc>
                <a:spcPct val="120000"/>
              </a:lnSpc>
            </a:pPr>
            <a:r>
              <a:rPr lang="zh-CN" altLang="zh-CN" sz="3200" b="1">
                <a:solidFill>
                  <a:schemeClr val="tx1"/>
                </a:solidFill>
                <a:latin typeface="黑体" pitchFamily="2" charset="-122"/>
                <a:ea typeface="黑体" pitchFamily="2" charset="-122"/>
              </a:rPr>
              <a:t>5）</a:t>
            </a:r>
            <a:r>
              <a:rPr lang="zh-CN" altLang="en-US" sz="3200" b="1">
                <a:solidFill>
                  <a:schemeClr val="tx1"/>
                </a:solidFill>
                <a:latin typeface="黑体" pitchFamily="2" charset="-122"/>
                <a:ea typeface="黑体" pitchFamily="2" charset="-122"/>
              </a:rPr>
              <a:t>进栈操作 </a:t>
            </a:r>
            <a:r>
              <a:rPr lang="en-US" altLang="zh-CN" sz="3200" b="1">
                <a:solidFill>
                  <a:srgbClr val="FFFF00"/>
                </a:solidFill>
                <a:latin typeface="Times New Roman" pitchFamily="18" charset="0"/>
                <a:ea typeface="宋体" pitchFamily="2" charset="-122"/>
              </a:rPr>
              <a:t>Push</a:t>
            </a:r>
            <a:r>
              <a:rPr lang="en-US" altLang="zh-CN" sz="3200" b="1">
                <a:solidFill>
                  <a:schemeClr val="tx1"/>
                </a:solidFill>
                <a:latin typeface="Times New Roman" pitchFamily="18" charset="0"/>
                <a:ea typeface="宋体" pitchFamily="2" charset="-122"/>
              </a:rPr>
              <a:t> ( </a:t>
            </a:r>
            <a:r>
              <a:rPr lang="en-US" altLang="zh-CN" sz="3200" b="1">
                <a:solidFill>
                  <a:schemeClr val="tx1"/>
                </a:solidFill>
                <a:latin typeface="宋体" pitchFamily="2" charset="-122"/>
                <a:ea typeface="宋体" pitchFamily="2" charset="-122"/>
              </a:rPr>
              <a:t>SqStack &amp;S, ElemType e </a:t>
            </a:r>
            <a:r>
              <a:rPr lang="en-US" altLang="zh-CN" sz="3200" b="1">
                <a:solidFill>
                  <a:schemeClr val="tx1"/>
                </a:solidFill>
                <a:latin typeface="Times New Roman" pitchFamily="18" charset="0"/>
                <a:ea typeface="宋体" pitchFamily="2" charset="-122"/>
              </a:rPr>
              <a:t>)</a:t>
            </a:r>
          </a:p>
          <a:p>
            <a:pPr eaLnBrk="0" hangingPunct="0">
              <a:lnSpc>
                <a:spcPct val="120000"/>
              </a:lnSpc>
            </a:pPr>
            <a:r>
              <a:rPr lang="zh-CN" altLang="en-US" sz="3200" b="1">
                <a:solidFill>
                  <a:schemeClr val="tx2"/>
                </a:solidFill>
                <a:latin typeface="黑体" pitchFamily="2" charset="-122"/>
                <a:ea typeface="黑体" pitchFamily="2" charset="-122"/>
              </a:rPr>
              <a:t>功能：</a:t>
            </a:r>
            <a:r>
              <a:rPr lang="zh-CN" altLang="en-US" sz="3200" b="1">
                <a:solidFill>
                  <a:schemeClr val="tx1"/>
                </a:solidFill>
                <a:latin typeface="黑体" pitchFamily="2" charset="-122"/>
                <a:ea typeface="黑体" pitchFamily="2" charset="-122"/>
              </a:rPr>
              <a:t>元素 </a:t>
            </a:r>
            <a:r>
              <a:rPr lang="en-US" altLang="zh-CN" sz="3200" b="1">
                <a:solidFill>
                  <a:schemeClr val="tx1"/>
                </a:solidFill>
                <a:latin typeface="黑体" pitchFamily="2" charset="-122"/>
                <a:ea typeface="黑体" pitchFamily="2" charset="-122"/>
              </a:rPr>
              <a:t>e </a:t>
            </a:r>
            <a:r>
              <a:rPr lang="zh-CN" altLang="en-US" sz="3200" b="1">
                <a:solidFill>
                  <a:schemeClr val="tx1"/>
                </a:solidFill>
                <a:latin typeface="黑体" pitchFamily="2" charset="-122"/>
                <a:ea typeface="黑体" pitchFamily="2" charset="-122"/>
              </a:rPr>
              <a:t>进栈。</a:t>
            </a:r>
            <a:endParaRPr lang="en-US" altLang="zh-CN" sz="3200">
              <a:solidFill>
                <a:schemeClr val="tx1"/>
              </a:solidFill>
              <a:latin typeface="宋体" pitchFamily="2" charset="-122"/>
              <a:ea typeface="宋体" pitchFamily="2" charset="-122"/>
            </a:endParaRPr>
          </a:p>
        </p:txBody>
      </p:sp>
      <p:sp>
        <p:nvSpPr>
          <p:cNvPr id="252009" name="AutoShape 105"/>
          <p:cNvSpPr>
            <a:spLocks noChangeArrowheads="1"/>
          </p:cNvSpPr>
          <p:nvPr/>
        </p:nvSpPr>
        <p:spPr bwMode="auto">
          <a:xfrm>
            <a:off x="3908425" y="2608263"/>
            <a:ext cx="1219200" cy="609600"/>
          </a:xfrm>
          <a:prstGeom prst="rightArrow">
            <a:avLst>
              <a:gd name="adj1" fmla="val 50000"/>
              <a:gd name="adj2" fmla="val 50000"/>
            </a:avLst>
          </a:prstGeom>
          <a:solidFill>
            <a:schemeClr val="accent1"/>
          </a:solidFill>
          <a:ln w="12700" cap="rnd">
            <a:solidFill>
              <a:schemeClr val="tx1"/>
            </a:solidFill>
            <a:miter lim="800000"/>
            <a:headEnd/>
            <a:tailEnd/>
          </a:ln>
          <a:effectLst/>
        </p:spPr>
        <p:txBody>
          <a:bodyPr wrap="none" anchor="ctr">
            <a:spAutoFit/>
          </a:bodyPr>
          <a:lstStyle/>
          <a:p>
            <a:endParaRPr lang="zh-CN" altLang="en-US"/>
          </a:p>
        </p:txBody>
      </p:sp>
      <p:grpSp>
        <p:nvGrpSpPr>
          <p:cNvPr id="252014" name="Group 110"/>
          <p:cNvGrpSpPr>
            <a:grpSpLocks/>
          </p:cNvGrpSpPr>
          <p:nvPr/>
        </p:nvGrpSpPr>
        <p:grpSpPr bwMode="auto">
          <a:xfrm>
            <a:off x="273050" y="2062163"/>
            <a:ext cx="4648200" cy="3673475"/>
            <a:chOff x="432" y="1238"/>
            <a:chExt cx="2928" cy="2314"/>
          </a:xfrm>
        </p:grpSpPr>
        <p:sp>
          <p:nvSpPr>
            <p:cNvPr id="251986" name="Text Box 82"/>
            <p:cNvSpPr txBox="1">
              <a:spLocks noChangeArrowheads="1"/>
            </p:cNvSpPr>
            <p:nvPr/>
          </p:nvSpPr>
          <p:spPr bwMode="auto">
            <a:xfrm>
              <a:off x="2286" y="2500"/>
              <a:ext cx="1074"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251987" name="Group 83"/>
            <p:cNvGrpSpPr>
              <a:grpSpLocks/>
            </p:cNvGrpSpPr>
            <p:nvPr/>
          </p:nvGrpSpPr>
          <p:grpSpPr bwMode="auto">
            <a:xfrm>
              <a:off x="1894" y="2498"/>
              <a:ext cx="418" cy="619"/>
              <a:chOff x="1440" y="1884"/>
              <a:chExt cx="418" cy="619"/>
            </a:xfrm>
          </p:grpSpPr>
          <p:sp>
            <p:nvSpPr>
              <p:cNvPr id="251988" name="Rectangle 84"/>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251989" name="Line 85"/>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251990" name="Line 86"/>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251991" name="Text Box 87"/>
            <p:cNvSpPr txBox="1">
              <a:spLocks noChangeArrowheads="1"/>
            </p:cNvSpPr>
            <p:nvPr/>
          </p:nvSpPr>
          <p:spPr bwMode="auto">
            <a:xfrm>
              <a:off x="1894" y="2438"/>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251992" name="Line 88"/>
            <p:cNvSpPr>
              <a:spLocks noChangeShapeType="1"/>
            </p:cNvSpPr>
            <p:nvPr/>
          </p:nvSpPr>
          <p:spPr bwMode="auto">
            <a:xfrm flipH="1">
              <a:off x="1702" y="3014"/>
              <a:ext cx="323" cy="0"/>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51993" name="Freeform 89"/>
            <p:cNvSpPr>
              <a:spLocks/>
            </p:cNvSpPr>
            <p:nvPr/>
          </p:nvSpPr>
          <p:spPr bwMode="auto">
            <a:xfrm>
              <a:off x="1654" y="1958"/>
              <a:ext cx="338" cy="89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0000"/>
              </a:solidFill>
              <a:round/>
              <a:headEnd/>
              <a:tailEnd type="triangle" w="med" len="med"/>
            </a:ln>
            <a:effectLst/>
          </p:spPr>
          <p:txBody>
            <a:bodyPr/>
            <a:lstStyle/>
            <a:p>
              <a:endParaRPr lang="zh-CN" altLang="en-US"/>
            </a:p>
          </p:txBody>
        </p:sp>
        <p:grpSp>
          <p:nvGrpSpPr>
            <p:cNvPr id="251994" name="Group 90"/>
            <p:cNvGrpSpPr>
              <a:grpSpLocks/>
            </p:cNvGrpSpPr>
            <p:nvPr/>
          </p:nvGrpSpPr>
          <p:grpSpPr bwMode="auto">
            <a:xfrm>
              <a:off x="432" y="1238"/>
              <a:ext cx="1270" cy="1957"/>
              <a:chOff x="410" y="624"/>
              <a:chExt cx="1270" cy="1957"/>
            </a:xfrm>
          </p:grpSpPr>
          <p:sp>
            <p:nvSpPr>
              <p:cNvPr id="251995" name="Text Box 91"/>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251996" name="Group 92"/>
              <p:cNvGrpSpPr>
                <a:grpSpLocks/>
              </p:cNvGrpSpPr>
              <p:nvPr/>
            </p:nvGrpSpPr>
            <p:grpSpPr bwMode="auto">
              <a:xfrm>
                <a:off x="960" y="624"/>
                <a:ext cx="720" cy="1957"/>
                <a:chOff x="960" y="624"/>
                <a:chExt cx="720" cy="1957"/>
              </a:xfrm>
            </p:grpSpPr>
            <p:grpSp>
              <p:nvGrpSpPr>
                <p:cNvPr id="251997" name="Group 93"/>
                <p:cNvGrpSpPr>
                  <a:grpSpLocks/>
                </p:cNvGrpSpPr>
                <p:nvPr/>
              </p:nvGrpSpPr>
              <p:grpSpPr bwMode="auto">
                <a:xfrm>
                  <a:off x="960" y="720"/>
                  <a:ext cx="720" cy="1834"/>
                  <a:chOff x="270" y="620"/>
                  <a:chExt cx="878" cy="1930"/>
                </a:xfrm>
              </p:grpSpPr>
              <p:sp>
                <p:nvSpPr>
                  <p:cNvPr id="251998" name="Rectangle 94"/>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251999" name="Line 95"/>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252000" name="Line 96"/>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252001" name="Line 97"/>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252002" name="Line 98"/>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252003" name="Line 99"/>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252004" name="Line 100"/>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252005" name="Line 101"/>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252006" name="Line 102"/>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252007" name="Line 103"/>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252008" name="Text Box 104"/>
                <p:cNvSpPr txBox="1">
                  <a:spLocks noChangeArrowheads="1"/>
                </p:cNvSpPr>
                <p:nvPr/>
              </p:nvSpPr>
              <p:spPr bwMode="auto">
                <a:xfrm>
                  <a:off x="960" y="624"/>
                  <a:ext cx="672" cy="1957"/>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1</a:t>
                  </a:r>
                </a:p>
              </p:txBody>
            </p:sp>
          </p:grpSp>
        </p:grpSp>
        <p:sp>
          <p:nvSpPr>
            <p:cNvPr id="252010" name="Text Box 106"/>
            <p:cNvSpPr txBox="1">
              <a:spLocks noChangeArrowheads="1"/>
            </p:cNvSpPr>
            <p:nvPr/>
          </p:nvSpPr>
          <p:spPr bwMode="auto">
            <a:xfrm>
              <a:off x="1488" y="3302"/>
              <a:ext cx="720" cy="250"/>
            </a:xfrm>
            <a:prstGeom prst="rect">
              <a:avLst/>
            </a:prstGeom>
            <a:noFill/>
            <a:ln w="12700" cap="rnd">
              <a:noFill/>
              <a:miter lim="800000"/>
              <a:headEnd/>
              <a:tailEnd/>
            </a:ln>
            <a:effectLst/>
          </p:spPr>
          <p:txBody>
            <a:bodyPr>
              <a:spAutoFit/>
            </a:bodyPr>
            <a:lstStyle/>
            <a:p>
              <a:pPr eaLnBrk="0" hangingPunct="0">
                <a:spcBef>
                  <a:spcPct val="50000"/>
                </a:spcBef>
              </a:pPr>
              <a:r>
                <a:rPr lang="en-US" altLang="en-US" sz="2000" b="1">
                  <a:solidFill>
                    <a:schemeClr val="tx2"/>
                  </a:solidFill>
                  <a:latin typeface="黑体" pitchFamily="2" charset="-122"/>
                  <a:ea typeface="黑体" pitchFamily="2" charset="-122"/>
                </a:rPr>
                <a:t>e</a:t>
              </a:r>
              <a:r>
                <a:rPr lang="zh-CN" altLang="en-US" sz="2000" b="1">
                  <a:solidFill>
                    <a:schemeClr val="tx2"/>
                  </a:solidFill>
                  <a:latin typeface="黑体" pitchFamily="2" charset="-122"/>
                  <a:ea typeface="黑体" pitchFamily="2" charset="-122"/>
                </a:rPr>
                <a:t>进栈前</a:t>
              </a:r>
              <a:endParaRPr lang="zh-CN" altLang="zh-CN" sz="2000" b="1">
                <a:solidFill>
                  <a:schemeClr val="tx2"/>
                </a:solidFill>
                <a:latin typeface="黑体" pitchFamily="2" charset="-122"/>
                <a:ea typeface="黑体" pitchFamily="2" charset="-122"/>
              </a:endParaRPr>
            </a:p>
          </p:txBody>
        </p:sp>
      </p:grpSp>
      <p:grpSp>
        <p:nvGrpSpPr>
          <p:cNvPr id="252015" name="Group 111"/>
          <p:cNvGrpSpPr>
            <a:grpSpLocks/>
          </p:cNvGrpSpPr>
          <p:nvPr/>
        </p:nvGrpSpPr>
        <p:grpSpPr bwMode="auto">
          <a:xfrm>
            <a:off x="5205413" y="2062163"/>
            <a:ext cx="4572000" cy="3673475"/>
            <a:chOff x="3216" y="1238"/>
            <a:chExt cx="2880" cy="2314"/>
          </a:xfrm>
        </p:grpSpPr>
        <p:sp>
          <p:nvSpPr>
            <p:cNvPr id="252011" name="Text Box 107"/>
            <p:cNvSpPr txBox="1">
              <a:spLocks noChangeArrowheads="1"/>
            </p:cNvSpPr>
            <p:nvPr/>
          </p:nvSpPr>
          <p:spPr bwMode="auto">
            <a:xfrm>
              <a:off x="4224" y="3302"/>
              <a:ext cx="720"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tx2"/>
                  </a:solidFill>
                  <a:latin typeface="黑体" pitchFamily="2" charset="-122"/>
                  <a:ea typeface="黑体" pitchFamily="2" charset="-122"/>
                </a:rPr>
                <a:t>e</a:t>
              </a:r>
              <a:r>
                <a:rPr lang="zh-CN" altLang="en-US" sz="2000" b="1">
                  <a:solidFill>
                    <a:schemeClr val="tx2"/>
                  </a:solidFill>
                  <a:latin typeface="黑体" pitchFamily="2" charset="-122"/>
                  <a:ea typeface="黑体" pitchFamily="2" charset="-122"/>
                </a:rPr>
                <a:t>进栈后</a:t>
              </a:r>
              <a:endParaRPr lang="zh-CN" altLang="zh-CN" sz="2000" b="1">
                <a:solidFill>
                  <a:schemeClr val="tx2"/>
                </a:solidFill>
                <a:latin typeface="黑体" pitchFamily="2" charset="-122"/>
                <a:ea typeface="黑体" pitchFamily="2" charset="-122"/>
              </a:endParaRPr>
            </a:p>
          </p:txBody>
        </p:sp>
        <p:sp>
          <p:nvSpPr>
            <p:cNvPr id="251961" name="Text Box 57"/>
            <p:cNvSpPr txBox="1">
              <a:spLocks noChangeArrowheads="1"/>
            </p:cNvSpPr>
            <p:nvPr/>
          </p:nvSpPr>
          <p:spPr bwMode="auto">
            <a:xfrm>
              <a:off x="5050" y="2500"/>
              <a:ext cx="1046"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251962" name="Group 58"/>
            <p:cNvGrpSpPr>
              <a:grpSpLocks/>
            </p:cNvGrpSpPr>
            <p:nvPr/>
          </p:nvGrpSpPr>
          <p:grpSpPr bwMode="auto">
            <a:xfrm>
              <a:off x="4658" y="2498"/>
              <a:ext cx="418" cy="619"/>
              <a:chOff x="1440" y="1884"/>
              <a:chExt cx="418" cy="619"/>
            </a:xfrm>
          </p:grpSpPr>
          <p:sp>
            <p:nvSpPr>
              <p:cNvPr id="251963" name="Rectangle 59"/>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251964" name="Line 60"/>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251965" name="Line 61"/>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251966" name="Text Box 62"/>
            <p:cNvSpPr txBox="1">
              <a:spLocks noChangeArrowheads="1"/>
            </p:cNvSpPr>
            <p:nvPr/>
          </p:nvSpPr>
          <p:spPr bwMode="auto">
            <a:xfrm>
              <a:off x="4658" y="2438"/>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251968" name="Freeform 64"/>
            <p:cNvSpPr>
              <a:spLocks/>
            </p:cNvSpPr>
            <p:nvPr/>
          </p:nvSpPr>
          <p:spPr bwMode="auto">
            <a:xfrm>
              <a:off x="4464" y="1718"/>
              <a:ext cx="338" cy="113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0000"/>
              </a:solidFill>
              <a:round/>
              <a:headEnd/>
              <a:tailEnd type="triangle" w="med" len="med"/>
            </a:ln>
            <a:effectLst/>
          </p:spPr>
          <p:txBody>
            <a:bodyPr/>
            <a:lstStyle/>
            <a:p>
              <a:endParaRPr lang="zh-CN" altLang="en-US"/>
            </a:p>
          </p:txBody>
        </p:sp>
        <p:grpSp>
          <p:nvGrpSpPr>
            <p:cNvPr id="251969" name="Group 65"/>
            <p:cNvGrpSpPr>
              <a:grpSpLocks/>
            </p:cNvGrpSpPr>
            <p:nvPr/>
          </p:nvGrpSpPr>
          <p:grpSpPr bwMode="auto">
            <a:xfrm>
              <a:off x="3216" y="1238"/>
              <a:ext cx="1270" cy="1930"/>
              <a:chOff x="410" y="624"/>
              <a:chExt cx="1270" cy="1930"/>
            </a:xfrm>
          </p:grpSpPr>
          <p:sp>
            <p:nvSpPr>
              <p:cNvPr id="251970" name="Text Box 66"/>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251971" name="Group 67"/>
              <p:cNvGrpSpPr>
                <a:grpSpLocks/>
              </p:cNvGrpSpPr>
              <p:nvPr/>
            </p:nvGrpSpPr>
            <p:grpSpPr bwMode="auto">
              <a:xfrm>
                <a:off x="960" y="624"/>
                <a:ext cx="720" cy="1930"/>
                <a:chOff x="960" y="624"/>
                <a:chExt cx="720" cy="1930"/>
              </a:xfrm>
            </p:grpSpPr>
            <p:grpSp>
              <p:nvGrpSpPr>
                <p:cNvPr id="251972" name="Group 68"/>
                <p:cNvGrpSpPr>
                  <a:grpSpLocks/>
                </p:cNvGrpSpPr>
                <p:nvPr/>
              </p:nvGrpSpPr>
              <p:grpSpPr bwMode="auto">
                <a:xfrm>
                  <a:off x="960" y="720"/>
                  <a:ext cx="720" cy="1834"/>
                  <a:chOff x="270" y="620"/>
                  <a:chExt cx="878" cy="1930"/>
                </a:xfrm>
              </p:grpSpPr>
              <p:sp>
                <p:nvSpPr>
                  <p:cNvPr id="251973" name="Rectangle 69"/>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251974" name="Line 70"/>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251975" name="Line 71"/>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251976" name="Line 72"/>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251977" name="Line 73"/>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251978" name="Line 74"/>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251979" name="Line 75"/>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251980" name="Line 76"/>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251981" name="Line 77"/>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251982" name="Line 78"/>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251983" name="Text Box 79"/>
                <p:cNvSpPr txBox="1">
                  <a:spLocks noChangeArrowheads="1"/>
                </p:cNvSpPr>
                <p:nvPr/>
              </p:nvSpPr>
              <p:spPr bwMode="auto">
                <a:xfrm>
                  <a:off x="960" y="624"/>
                  <a:ext cx="672" cy="1884"/>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3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30000"/>
                    </a:spcBef>
                  </a:pPr>
                  <a:r>
                    <a:rPr lang="en-US" altLang="zh-CN" sz="2400" b="1">
                      <a:solidFill>
                        <a:schemeClr val="bg2"/>
                      </a:solidFill>
                      <a:latin typeface="黑体" pitchFamily="2" charset="-122"/>
                      <a:ea typeface="黑体" pitchFamily="2" charset="-122"/>
                    </a:rPr>
                    <a:t>e</a:t>
                  </a:r>
                </a:p>
                <a:p>
                  <a:pPr algn="ctr" eaLnBrk="0" hangingPunct="0">
                    <a:lnSpc>
                      <a:spcPct val="50000"/>
                    </a:lnSpc>
                    <a:spcBef>
                      <a:spcPct val="3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a:t>
                  </a:r>
                </a:p>
                <a:p>
                  <a:pPr algn="ctr" eaLnBrk="0" hangingPunct="0"/>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n-1</a:t>
                  </a:r>
                </a:p>
                <a:p>
                  <a:pPr algn="ctr" eaLnBrk="0" hangingPunct="0"/>
                  <a:endParaRPr lang="en-US" altLang="zh-CN" sz="2000" b="1">
                    <a:solidFill>
                      <a:schemeClr val="bg2"/>
                    </a:solidFill>
                    <a:latin typeface="黑体" pitchFamily="2" charset="-122"/>
                    <a:ea typeface="黑体" pitchFamily="2" charset="-122"/>
                  </a:endParaRPr>
                </a:p>
                <a:p>
                  <a:pPr algn="ctr" eaLnBrk="0" hangingPunct="0"/>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1</a:t>
                  </a:r>
                </a:p>
              </p:txBody>
            </p:sp>
          </p:grpSp>
        </p:grpSp>
        <p:sp>
          <p:nvSpPr>
            <p:cNvPr id="251967" name="Line 63"/>
            <p:cNvSpPr>
              <a:spLocks noChangeShapeType="1"/>
            </p:cNvSpPr>
            <p:nvPr/>
          </p:nvSpPr>
          <p:spPr bwMode="auto">
            <a:xfrm flipH="1">
              <a:off x="4512" y="3062"/>
              <a:ext cx="323" cy="0"/>
            </a:xfrm>
            <a:prstGeom prst="line">
              <a:avLst/>
            </a:prstGeom>
            <a:noFill/>
            <a:ln w="28575" cap="rnd">
              <a:solidFill>
                <a:srgbClr val="FF0000"/>
              </a:solidFill>
              <a:round/>
              <a:headEnd/>
              <a:tailEnd type="triangle" w="med" len="med"/>
            </a:ln>
            <a:effectLst/>
          </p:spPr>
          <p:txBody>
            <a:bodyPr/>
            <a:lstStyle/>
            <a:p>
              <a:endParaRPr lang="zh-CN" altLang="en-US"/>
            </a:p>
          </p:txBody>
        </p:sp>
      </p:grpSp>
      <p:sp>
        <p:nvSpPr>
          <p:cNvPr id="252017" name="Rectangle 113"/>
          <p:cNvSpPr>
            <a:spLocks noChangeArrowheads="1"/>
          </p:cNvSpPr>
          <p:nvPr/>
        </p:nvSpPr>
        <p:spPr bwMode="auto">
          <a:xfrm>
            <a:off x="3781425" y="5468938"/>
            <a:ext cx="2452688" cy="1114425"/>
          </a:xfrm>
          <a:prstGeom prst="rect">
            <a:avLst/>
          </a:prstGeom>
          <a:noFill/>
          <a:ln w="9525">
            <a:noFill/>
            <a:miter lim="800000"/>
            <a:headEnd/>
            <a:tailEnd/>
          </a:ln>
          <a:effectLst/>
        </p:spPr>
        <p:txBody>
          <a:bodyPr/>
          <a:lstStyle/>
          <a:p>
            <a:pPr>
              <a:buClr>
                <a:schemeClr val="tx1"/>
              </a:buClr>
              <a:buSzPct val="75000"/>
              <a:buFont typeface="Wingdings" pitchFamily="2" charset="2"/>
              <a:buNone/>
            </a:pPr>
            <a:r>
              <a:rPr lang="en-US" altLang="zh-CN" sz="3200" b="1">
                <a:solidFill>
                  <a:schemeClr val="tx1"/>
                </a:solidFill>
                <a:latin typeface="Arial" pitchFamily="34" charset="0"/>
                <a:ea typeface="宋体" pitchFamily="2" charset="-122"/>
              </a:rPr>
              <a:t>* S.top = e;</a:t>
            </a:r>
          </a:p>
          <a:p>
            <a:pPr>
              <a:buClr>
                <a:schemeClr val="tx1"/>
              </a:buClr>
              <a:buSzPct val="75000"/>
              <a:buFont typeface="Wingdings" pitchFamily="2" charset="2"/>
              <a:buNone/>
            </a:pPr>
            <a:r>
              <a:rPr lang="en-US" altLang="zh-CN" sz="3200" b="1">
                <a:solidFill>
                  <a:schemeClr val="tx1"/>
                </a:solidFill>
                <a:latin typeface="Arial" pitchFamily="34" charset="0"/>
                <a:ea typeface="宋体" pitchFamily="2" charset="-122"/>
              </a:rPr>
              <a:t>S.top ++;</a:t>
            </a:r>
          </a:p>
        </p:txBody>
      </p:sp>
      <p:sp>
        <p:nvSpPr>
          <p:cNvPr id="3" name="标题 2">
            <a:extLst>
              <a:ext uri="{FF2B5EF4-FFF2-40B4-BE49-F238E27FC236}">
                <a16:creationId xmlns:a16="http://schemas.microsoft.com/office/drawing/2014/main" id="{29FCF09A-88F4-4A59-9BD1-0848C8ADD802}"/>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009"/>
                                        </p:tgtEl>
                                        <p:attrNameLst>
                                          <p:attrName>style.visibility</p:attrName>
                                        </p:attrNameLst>
                                      </p:cBhvr>
                                      <p:to>
                                        <p:strVal val="visible"/>
                                      </p:to>
                                    </p:set>
                                    <p:animEffect transition="in" filter="wipe(left)">
                                      <p:cBhvr>
                                        <p:cTn id="7" dur="500"/>
                                        <p:tgtEl>
                                          <p:spTgt spid="2520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2015"/>
                                        </p:tgtEl>
                                        <p:attrNameLst>
                                          <p:attrName>style.visibility</p:attrName>
                                        </p:attrNameLst>
                                      </p:cBhvr>
                                      <p:to>
                                        <p:strVal val="visible"/>
                                      </p:to>
                                    </p:set>
                                    <p:animEffect transition="in" filter="dissolve">
                                      <p:cBhvr>
                                        <p:cTn id="12" dur="500"/>
                                        <p:tgtEl>
                                          <p:spTgt spid="2520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009" grpId="0" animBg="1"/>
      <p:bldP spid="2520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Text Box 4"/>
          <p:cNvSpPr txBox="1">
            <a:spLocks noChangeArrowheads="1"/>
          </p:cNvSpPr>
          <p:nvPr/>
        </p:nvSpPr>
        <p:spPr bwMode="auto">
          <a:xfrm>
            <a:off x="415925" y="738188"/>
            <a:ext cx="9290050" cy="5703887"/>
          </a:xfrm>
          <a:prstGeom prst="rect">
            <a:avLst/>
          </a:prstGeom>
          <a:noFill/>
          <a:ln w="12700" cap="rnd">
            <a:noFill/>
            <a:miter lim="800000"/>
            <a:headEnd/>
            <a:tailEnd/>
          </a:ln>
          <a:effectLst/>
        </p:spPr>
        <p:txBody>
          <a:bodyPr>
            <a:spAutoFit/>
          </a:bodyPr>
          <a:lstStyle/>
          <a:p>
            <a:pPr eaLnBrk="0" hangingPunct="0"/>
            <a:r>
              <a:rPr lang="zh-CN" altLang="en-US" sz="3200" b="1" dirty="0">
                <a:solidFill>
                  <a:schemeClr val="tx2"/>
                </a:solidFill>
                <a:latin typeface="Times New Roman" pitchFamily="18" charset="0"/>
                <a:ea typeface="黑体" pitchFamily="2" charset="-122"/>
              </a:rPr>
              <a:t>进栈操作算法</a:t>
            </a:r>
          </a:p>
          <a:p>
            <a:pPr eaLnBrk="0" hangingPunct="0"/>
            <a:r>
              <a:rPr lang="en-US" altLang="zh-CN" b="1" dirty="0">
                <a:solidFill>
                  <a:schemeClr val="tx1"/>
                </a:solidFill>
                <a:latin typeface="Times New Roman" pitchFamily="18" charset="0"/>
                <a:ea typeface="宋体" pitchFamily="2" charset="-122"/>
              </a:rPr>
              <a:t>Status Push ( </a:t>
            </a:r>
            <a:r>
              <a:rPr lang="en-US" altLang="zh-CN" b="1" dirty="0" err="1">
                <a:solidFill>
                  <a:schemeClr val="tx1"/>
                </a:solidFill>
                <a:latin typeface="Times New Roman" pitchFamily="18" charset="0"/>
                <a:ea typeface="宋体" pitchFamily="2" charset="-122"/>
              </a:rPr>
              <a:t>SqStack</a:t>
            </a:r>
            <a:r>
              <a:rPr lang="en-US" altLang="zh-CN" b="1" dirty="0">
                <a:solidFill>
                  <a:schemeClr val="tx1"/>
                </a:solidFill>
                <a:latin typeface="Times New Roman" pitchFamily="18" charset="0"/>
                <a:ea typeface="宋体" pitchFamily="2" charset="-122"/>
              </a:rPr>
              <a:t> &amp;S, </a:t>
            </a:r>
            <a:r>
              <a:rPr lang="en-US" altLang="zh-CN" b="1" dirty="0" err="1">
                <a:solidFill>
                  <a:schemeClr val="tx1"/>
                </a:solidFill>
                <a:latin typeface="Times New Roman" pitchFamily="18" charset="0"/>
                <a:ea typeface="宋体" pitchFamily="2" charset="-122"/>
              </a:rPr>
              <a:t>ElemType</a:t>
            </a:r>
            <a:r>
              <a:rPr lang="en-US" altLang="zh-CN" b="1" dirty="0">
                <a:solidFill>
                  <a:schemeClr val="tx1"/>
                </a:solidFill>
                <a:latin typeface="Times New Roman" pitchFamily="18" charset="0"/>
                <a:ea typeface="宋体" pitchFamily="2" charset="-122"/>
              </a:rPr>
              <a:t> e ) </a:t>
            </a:r>
          </a:p>
          <a:p>
            <a:pPr eaLnBrk="0" hangingPunct="0"/>
            <a:r>
              <a:rPr lang="en-US" altLang="zh-CN" b="1" dirty="0">
                <a:solidFill>
                  <a:schemeClr val="tx1"/>
                </a:solidFill>
                <a:latin typeface="Times New Roman" pitchFamily="18" charset="0"/>
                <a:ea typeface="宋体" pitchFamily="2" charset="-122"/>
              </a:rPr>
              <a:t>{</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a:t>
            </a:r>
            <a:r>
              <a:rPr lang="zh-CN" altLang="en-US" b="1" dirty="0">
                <a:solidFill>
                  <a:srgbClr val="66FFFF"/>
                </a:solidFill>
                <a:latin typeface="Times New Roman" pitchFamily="18" charset="0"/>
                <a:ea typeface="宋体" pitchFamily="2" charset="-122"/>
              </a:rPr>
              <a:t>将元素</a:t>
            </a:r>
            <a:r>
              <a:rPr lang="en-US" altLang="zh-CN" b="1" dirty="0">
                <a:solidFill>
                  <a:srgbClr val="66FFFF"/>
                </a:solidFill>
                <a:latin typeface="Times New Roman" pitchFamily="18" charset="0"/>
                <a:ea typeface="宋体" pitchFamily="2" charset="-122"/>
              </a:rPr>
              <a:t>e</a:t>
            </a:r>
            <a:r>
              <a:rPr lang="zh-CN" altLang="en-US" b="1" dirty="0">
                <a:solidFill>
                  <a:srgbClr val="66FFFF"/>
                </a:solidFill>
                <a:latin typeface="Times New Roman" pitchFamily="18" charset="0"/>
                <a:ea typeface="宋体" pitchFamily="2" charset="-122"/>
              </a:rPr>
              <a:t>插入栈中，使其成为新的栈顶元素 </a:t>
            </a:r>
          </a:p>
          <a:p>
            <a:pPr eaLnBrk="0" hangingPunct="0"/>
            <a:r>
              <a:rPr lang="zh-CN" altLang="en-US" b="1" dirty="0">
                <a:solidFill>
                  <a:srgbClr val="00FF00"/>
                </a:solidFill>
                <a:latin typeface="Times New Roman" pitchFamily="18" charset="0"/>
                <a:ea typeface="宋体" pitchFamily="2" charset="-122"/>
              </a:rPr>
              <a:t>    </a:t>
            </a:r>
            <a:r>
              <a:rPr lang="en-US" altLang="zh-CN" b="1" dirty="0">
                <a:solidFill>
                  <a:srgbClr val="00FF00"/>
                </a:solidFill>
                <a:latin typeface="Times New Roman" pitchFamily="18" charset="0"/>
                <a:ea typeface="宋体" pitchFamily="2" charset="-122"/>
              </a:rPr>
              <a:t>if</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S.top-S.base</a:t>
            </a:r>
            <a:r>
              <a:rPr lang="en-US" altLang="zh-CN" b="1" dirty="0">
                <a:solidFill>
                  <a:schemeClr val="tx1"/>
                </a:solidFill>
                <a:latin typeface="Times New Roman" pitchFamily="18" charset="0"/>
                <a:ea typeface="宋体" pitchFamily="2" charset="-122"/>
              </a:rPr>
              <a:t>&gt;=</a:t>
            </a:r>
            <a:r>
              <a:rPr lang="en-US" altLang="zh-CN" b="1" dirty="0" err="1">
                <a:solidFill>
                  <a:schemeClr val="tx1"/>
                </a:solidFill>
                <a:latin typeface="Times New Roman" pitchFamily="18" charset="0"/>
                <a:ea typeface="宋体" pitchFamily="2" charset="-122"/>
              </a:rPr>
              <a:t>S.stacksize</a:t>
            </a:r>
            <a:r>
              <a:rPr lang="en-US" altLang="zh-CN" b="1" dirty="0">
                <a:solidFill>
                  <a:schemeClr val="tx1"/>
                </a:solidFill>
                <a:latin typeface="Times New Roman" pitchFamily="18" charset="0"/>
                <a:ea typeface="宋体" pitchFamily="2" charset="-122"/>
              </a:rPr>
              <a:t> )</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 </a:t>
            </a:r>
            <a:r>
              <a:rPr lang="zh-CN" altLang="en-US" b="1" dirty="0">
                <a:solidFill>
                  <a:srgbClr val="66FFFF"/>
                </a:solidFill>
                <a:latin typeface="Times New Roman" pitchFamily="18" charset="0"/>
                <a:ea typeface="宋体" pitchFamily="2" charset="-122"/>
              </a:rPr>
              <a:t>若栈满则追加存储空间</a:t>
            </a:r>
            <a:br>
              <a:rPr lang="zh-CN" altLang="en-US" b="1" dirty="0">
                <a:solidFill>
                  <a:srgbClr val="66FFFF"/>
                </a:solidFill>
                <a:latin typeface="Times New Roman" pitchFamily="18" charset="0"/>
                <a:ea typeface="宋体" pitchFamily="2" charset="-122"/>
              </a:rPr>
            </a:br>
            <a:r>
              <a:rPr lang="zh-CN" altLang="en-US" b="1" dirty="0">
                <a:solidFill>
                  <a:srgbClr val="FFFFAF"/>
                </a:solidFill>
                <a:latin typeface="Times New Roman" pitchFamily="18" charset="0"/>
                <a:ea typeface="宋体" pitchFamily="2" charset="-122"/>
              </a:rPr>
              <a:t>    </a:t>
            </a:r>
            <a:r>
              <a:rPr lang="en-US" altLang="zh-CN" b="1" dirty="0">
                <a:solidFill>
                  <a:srgbClr val="00FF00"/>
                </a:solidFill>
                <a:latin typeface="Times New Roman" pitchFamily="18" charset="0"/>
                <a:ea typeface="宋体" pitchFamily="2" charset="-122"/>
              </a:rPr>
              <a:t>{</a:t>
            </a:r>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S.base</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ElemType</a:t>
            </a:r>
            <a:r>
              <a:rPr lang="en-US" altLang="zh-CN" b="1" dirty="0">
                <a:solidFill>
                  <a:schemeClr val="tx1"/>
                </a:solidFill>
                <a:latin typeface="Times New Roman" pitchFamily="18" charset="0"/>
                <a:ea typeface="宋体" pitchFamily="2" charset="-122"/>
              </a:rPr>
              <a:t> * ) </a:t>
            </a:r>
            <a:r>
              <a:rPr lang="en-US" altLang="zh-CN" b="1" dirty="0" err="1">
                <a:solidFill>
                  <a:schemeClr val="tx1"/>
                </a:solidFill>
                <a:latin typeface="Times New Roman" pitchFamily="18" charset="0"/>
                <a:ea typeface="宋体" pitchFamily="2" charset="-122"/>
              </a:rPr>
              <a:t>realloc</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S.base</a:t>
            </a:r>
            <a:r>
              <a:rPr lang="en-US" altLang="zh-CN" b="1" dirty="0">
                <a:solidFill>
                  <a:schemeClr val="tx1"/>
                </a:solidFill>
                <a:latin typeface="Times New Roman" pitchFamily="18" charset="0"/>
                <a:ea typeface="宋体" pitchFamily="2" charset="-122"/>
              </a:rPr>
              <a:t>,</a:t>
            </a:r>
          </a:p>
          <a:p>
            <a:pPr algn="r" eaLnBrk="0" hangingPunct="0"/>
            <a:r>
              <a:rPr lang="en-US" altLang="zh-CN" sz="2400" b="1" dirty="0">
                <a:solidFill>
                  <a:schemeClr val="tx1"/>
                </a:solidFill>
                <a:latin typeface="Times New Roman" pitchFamily="18" charset="0"/>
                <a:ea typeface="宋体" pitchFamily="2" charset="-122"/>
              </a:rPr>
              <a:t>(</a:t>
            </a:r>
            <a:r>
              <a:rPr lang="en-US" altLang="zh-CN" sz="2400" b="1" dirty="0" err="1">
                <a:solidFill>
                  <a:schemeClr val="tx1"/>
                </a:solidFill>
                <a:latin typeface="Times New Roman" pitchFamily="18" charset="0"/>
                <a:ea typeface="宋体" pitchFamily="2" charset="-122"/>
              </a:rPr>
              <a:t>S.stacksize</a:t>
            </a:r>
            <a:r>
              <a:rPr lang="en-US" altLang="zh-CN" sz="2400" b="1" dirty="0">
                <a:solidFill>
                  <a:schemeClr val="tx1"/>
                </a:solidFill>
                <a:latin typeface="Times New Roman" pitchFamily="18" charset="0"/>
                <a:ea typeface="宋体" pitchFamily="2" charset="-122"/>
              </a:rPr>
              <a:t> +STACKINCREMENT) * </a:t>
            </a:r>
            <a:r>
              <a:rPr lang="en-US" altLang="zh-CN" sz="2400" b="1" dirty="0" err="1">
                <a:solidFill>
                  <a:schemeClr val="tx1"/>
                </a:solidFill>
                <a:latin typeface="Times New Roman" pitchFamily="18" charset="0"/>
                <a:ea typeface="宋体" pitchFamily="2" charset="-122"/>
              </a:rPr>
              <a:t>sizeof</a:t>
            </a:r>
            <a:r>
              <a:rPr lang="en-US" altLang="zh-CN" sz="2400" b="1" dirty="0">
                <a:solidFill>
                  <a:schemeClr val="tx1"/>
                </a:solidFill>
                <a:latin typeface="Times New Roman" pitchFamily="18" charset="0"/>
                <a:ea typeface="宋体" pitchFamily="2" charset="-122"/>
              </a:rPr>
              <a:t>(</a:t>
            </a:r>
            <a:r>
              <a:rPr lang="en-US" altLang="zh-CN" sz="2400" b="1" dirty="0" err="1">
                <a:solidFill>
                  <a:schemeClr val="tx1"/>
                </a:solidFill>
                <a:latin typeface="Times New Roman" pitchFamily="18" charset="0"/>
                <a:ea typeface="宋体" pitchFamily="2" charset="-122"/>
              </a:rPr>
              <a:t>ElemType</a:t>
            </a:r>
            <a:r>
              <a:rPr lang="en-US" altLang="zh-CN" sz="2400" b="1" dirty="0">
                <a:solidFill>
                  <a:schemeClr val="tx1"/>
                </a:solidFill>
                <a:latin typeface="Times New Roman" pitchFamily="18" charset="0"/>
                <a:ea typeface="宋体" pitchFamily="2" charset="-122"/>
              </a:rPr>
              <a:t>));</a:t>
            </a:r>
            <a:r>
              <a:rPr lang="en-US" altLang="zh-CN" b="1" dirty="0">
                <a:solidFill>
                  <a:schemeClr val="tx1"/>
                </a:solidFill>
                <a:latin typeface="Times New Roman" pitchFamily="18" charset="0"/>
                <a:ea typeface="宋体" pitchFamily="2" charset="-122"/>
              </a:rPr>
              <a:t>  </a:t>
            </a:r>
          </a:p>
          <a:p>
            <a:pPr eaLnBrk="0" hangingPunct="0"/>
            <a:r>
              <a:rPr lang="en-US" altLang="zh-CN" b="1" dirty="0">
                <a:solidFill>
                  <a:schemeClr val="tx1"/>
                </a:solidFill>
                <a:latin typeface="Times New Roman" pitchFamily="18" charset="0"/>
                <a:ea typeface="宋体" pitchFamily="2" charset="-122"/>
              </a:rPr>
              <a:t>        if  ( ! S. base )    exit(OVERFLOW);</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a:t>
            </a:r>
            <a:r>
              <a:rPr lang="zh-CN" altLang="en-US" b="1" dirty="0">
                <a:solidFill>
                  <a:srgbClr val="66FFFF"/>
                </a:solidFill>
                <a:latin typeface="Times New Roman" pitchFamily="18" charset="0"/>
                <a:ea typeface="宋体" pitchFamily="2" charset="-122"/>
              </a:rPr>
              <a:t>存储分配失败</a:t>
            </a:r>
            <a:br>
              <a:rPr lang="zh-CN" altLang="en-US" b="1" dirty="0">
                <a:solidFill>
                  <a:srgbClr val="FFCCFF"/>
                </a:solidFill>
                <a:latin typeface="Times New Roman" pitchFamily="18" charset="0"/>
                <a:ea typeface="宋体" pitchFamily="2" charset="-122"/>
              </a:rPr>
            </a:br>
            <a:r>
              <a:rPr lang="zh-CN" altLang="en-US" b="1" dirty="0">
                <a:solidFill>
                  <a:srgbClr val="FFFFAF"/>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S.top</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S.base</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S.stacksize</a:t>
            </a:r>
            <a:r>
              <a:rPr lang="en-US" altLang="zh-CN" b="1" dirty="0">
                <a:solidFill>
                  <a:schemeClr val="tx1"/>
                </a:solidFill>
                <a:latin typeface="Times New Roman" pitchFamily="18" charset="0"/>
                <a:ea typeface="宋体" pitchFamily="2" charset="-122"/>
              </a:rPr>
              <a:t>;</a:t>
            </a:r>
            <a:br>
              <a:rPr lang="en-US" altLang="zh-CN" b="1" dirty="0">
                <a:solidFill>
                  <a:schemeClr val="tx1"/>
                </a:solidFill>
                <a:latin typeface="Times New Roman" pitchFamily="18" charset="0"/>
                <a:ea typeface="宋体" pitchFamily="2" charset="-122"/>
              </a:rPr>
            </a:br>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S.stacksize</a:t>
            </a:r>
            <a:r>
              <a:rPr lang="en-US" altLang="zh-CN" b="1" dirty="0">
                <a:solidFill>
                  <a:schemeClr val="tx1"/>
                </a:solidFill>
                <a:latin typeface="Times New Roman" pitchFamily="18" charset="0"/>
                <a:ea typeface="宋体" pitchFamily="2" charset="-122"/>
              </a:rPr>
              <a:t> += STACKINCREMENT;</a:t>
            </a:r>
            <a:br>
              <a:rPr lang="en-US" altLang="zh-CN" b="1" dirty="0">
                <a:solidFill>
                  <a:srgbClr val="00FF00"/>
                </a:solidFill>
                <a:latin typeface="Times New Roman" pitchFamily="18" charset="0"/>
                <a:ea typeface="宋体" pitchFamily="2" charset="-122"/>
              </a:rPr>
            </a:br>
            <a:r>
              <a:rPr lang="en-US" altLang="zh-CN" b="1" dirty="0">
                <a:solidFill>
                  <a:srgbClr val="00FF00"/>
                </a:solidFill>
                <a:latin typeface="Times New Roman" pitchFamily="18" charset="0"/>
                <a:ea typeface="宋体" pitchFamily="2" charset="-122"/>
              </a:rPr>
              <a:t>    }</a:t>
            </a:r>
            <a:br>
              <a:rPr lang="en-US" altLang="zh-CN" b="1" dirty="0">
                <a:solidFill>
                  <a:schemeClr val="tx1"/>
                </a:solidFill>
                <a:latin typeface="Times New Roman" pitchFamily="18" charset="0"/>
                <a:ea typeface="宋体" pitchFamily="2" charset="-122"/>
              </a:rPr>
            </a:br>
            <a:r>
              <a:rPr lang="en-US" altLang="zh-CN" b="1" dirty="0">
                <a:solidFill>
                  <a:schemeClr val="tx1"/>
                </a:solidFill>
                <a:latin typeface="Times New Roman" pitchFamily="18" charset="0"/>
                <a:ea typeface="宋体" pitchFamily="2" charset="-122"/>
              </a:rPr>
              <a:t>    </a:t>
            </a:r>
            <a:r>
              <a:rPr lang="en-US" altLang="zh-CN" b="1" dirty="0">
                <a:solidFill>
                  <a:srgbClr val="FFFF00"/>
                </a:solidFill>
                <a:latin typeface="宋体" pitchFamily="2" charset="-122"/>
                <a:ea typeface="宋体" pitchFamily="2" charset="-122"/>
              </a:rPr>
              <a:t>* </a:t>
            </a:r>
            <a:r>
              <a:rPr lang="en-US" altLang="zh-CN" b="1" dirty="0" err="1">
                <a:solidFill>
                  <a:srgbClr val="FFFF00"/>
                </a:solidFill>
                <a:latin typeface="宋体" pitchFamily="2" charset="-122"/>
                <a:ea typeface="宋体" pitchFamily="2" charset="-122"/>
              </a:rPr>
              <a:t>S.top</a:t>
            </a:r>
            <a:r>
              <a:rPr lang="en-US" altLang="zh-CN" b="1" dirty="0">
                <a:solidFill>
                  <a:srgbClr val="FFFF00"/>
                </a:solidFill>
                <a:latin typeface="宋体" pitchFamily="2" charset="-122"/>
                <a:ea typeface="宋体" pitchFamily="2" charset="-122"/>
              </a:rPr>
              <a:t> ++ = e</a:t>
            </a:r>
            <a:r>
              <a:rPr lang="en-US" altLang="zh-CN" b="1" dirty="0">
                <a:solidFill>
                  <a:schemeClr val="tx1"/>
                </a:solidFill>
                <a:latin typeface="Times New Roman" pitchFamily="18" charset="0"/>
                <a:ea typeface="宋体" pitchFamily="2" charset="-122"/>
              </a:rPr>
              <a:t>;</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a:t>
            </a:r>
            <a:r>
              <a:rPr lang="zh-CN" altLang="en-US" b="1" dirty="0">
                <a:solidFill>
                  <a:srgbClr val="66FFFF"/>
                </a:solidFill>
                <a:latin typeface="Times New Roman" pitchFamily="18" charset="0"/>
                <a:ea typeface="宋体" pitchFamily="2" charset="-122"/>
              </a:rPr>
              <a:t>元素</a:t>
            </a:r>
            <a:r>
              <a:rPr lang="en-US" altLang="en-US" b="1" dirty="0">
                <a:solidFill>
                  <a:srgbClr val="66FFFF"/>
                </a:solidFill>
                <a:latin typeface="Times New Roman" pitchFamily="18" charset="0"/>
                <a:ea typeface="宋体" pitchFamily="2" charset="-122"/>
              </a:rPr>
              <a:t>e </a:t>
            </a:r>
            <a:r>
              <a:rPr lang="zh-CN" altLang="en-US" b="1" dirty="0">
                <a:solidFill>
                  <a:srgbClr val="66FFFF"/>
                </a:solidFill>
                <a:latin typeface="Times New Roman" pitchFamily="18" charset="0"/>
                <a:ea typeface="宋体" pitchFamily="2" charset="-122"/>
              </a:rPr>
              <a:t>插入栈顶，后修改栈顶指针</a:t>
            </a:r>
            <a:br>
              <a:rPr lang="zh-CN" altLang="en-US" b="1" dirty="0">
                <a:solidFill>
                  <a:srgbClr val="FFFFAF"/>
                </a:solidFill>
                <a:latin typeface="Times New Roman" pitchFamily="18" charset="0"/>
                <a:ea typeface="宋体" pitchFamily="2" charset="-122"/>
              </a:rPr>
            </a:br>
            <a:r>
              <a:rPr lang="zh-CN" altLang="en-US" b="1" dirty="0">
                <a:solidFill>
                  <a:srgbClr val="FFFFAF"/>
                </a:solidFill>
                <a:latin typeface="Times New Roman" pitchFamily="18" charset="0"/>
                <a:ea typeface="宋体" pitchFamily="2" charset="-122"/>
              </a:rPr>
              <a:t>    </a:t>
            </a:r>
            <a:r>
              <a:rPr lang="en-US" altLang="zh-CN" b="1" dirty="0">
                <a:solidFill>
                  <a:schemeClr val="tx1"/>
                </a:solidFill>
                <a:latin typeface="Times New Roman" pitchFamily="18" charset="0"/>
                <a:ea typeface="宋体" pitchFamily="2" charset="-122"/>
              </a:rPr>
              <a:t>return OK;</a:t>
            </a:r>
            <a:br>
              <a:rPr lang="en-US" altLang="zh-CN" b="1" dirty="0">
                <a:solidFill>
                  <a:schemeClr val="tx1"/>
                </a:solidFill>
                <a:latin typeface="Times New Roman" pitchFamily="18" charset="0"/>
                <a:ea typeface="宋体" pitchFamily="2" charset="-122"/>
              </a:rPr>
            </a:br>
            <a:r>
              <a:rPr lang="en-US" altLang="zh-CN" b="1" dirty="0">
                <a:solidFill>
                  <a:schemeClr val="tx1"/>
                </a:solidFill>
                <a:latin typeface="Times New Roman" pitchFamily="18" charset="0"/>
                <a:ea typeface="宋体" pitchFamily="2" charset="-122"/>
              </a:rPr>
              <a:t>}</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//Push</a:t>
            </a:r>
            <a:endParaRPr lang="zh-CN" altLang="en-US" b="1" dirty="0">
              <a:solidFill>
                <a:srgbClr val="66FFFF"/>
              </a:solidFill>
              <a:latin typeface="Times New Roman" pitchFamily="18" charset="0"/>
              <a:ea typeface="宋体" pitchFamily="2" charset="-122"/>
            </a:endParaRPr>
          </a:p>
        </p:txBody>
      </p:sp>
      <p:sp>
        <p:nvSpPr>
          <p:cNvPr id="3" name="标题 2">
            <a:extLst>
              <a:ext uri="{FF2B5EF4-FFF2-40B4-BE49-F238E27FC236}">
                <a16:creationId xmlns:a16="http://schemas.microsoft.com/office/drawing/2014/main" id="{8B22756F-9E27-4108-AD3B-9BB7F654FD29}"/>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406" name="AutoShape 54"/>
          <p:cNvSpPr>
            <a:spLocks noChangeArrowheads="1"/>
          </p:cNvSpPr>
          <p:nvPr/>
        </p:nvSpPr>
        <p:spPr bwMode="auto">
          <a:xfrm>
            <a:off x="3657600" y="2484438"/>
            <a:ext cx="1219200" cy="609600"/>
          </a:xfrm>
          <a:prstGeom prst="rightArrow">
            <a:avLst>
              <a:gd name="adj1" fmla="val 50000"/>
              <a:gd name="adj2" fmla="val 50000"/>
            </a:avLst>
          </a:prstGeom>
          <a:solidFill>
            <a:schemeClr val="accent1"/>
          </a:solidFill>
          <a:ln w="12700" cap="rnd">
            <a:solidFill>
              <a:schemeClr val="tx1"/>
            </a:solidFill>
            <a:miter lim="800000"/>
            <a:headEnd/>
            <a:tailEnd/>
          </a:ln>
          <a:effectLst/>
        </p:spPr>
        <p:txBody>
          <a:bodyPr wrap="none" anchor="ctr">
            <a:spAutoFit/>
          </a:bodyPr>
          <a:lstStyle/>
          <a:p>
            <a:endParaRPr lang="zh-CN" altLang="en-US"/>
          </a:p>
        </p:txBody>
      </p:sp>
      <p:grpSp>
        <p:nvGrpSpPr>
          <p:cNvPr id="356474" name="Group 122"/>
          <p:cNvGrpSpPr>
            <a:grpSpLocks/>
          </p:cNvGrpSpPr>
          <p:nvPr/>
        </p:nvGrpSpPr>
        <p:grpSpPr bwMode="auto">
          <a:xfrm>
            <a:off x="42863" y="2019300"/>
            <a:ext cx="4810125" cy="3673475"/>
            <a:chOff x="362" y="1200"/>
            <a:chExt cx="2902" cy="2314"/>
          </a:xfrm>
        </p:grpSpPr>
        <p:sp>
          <p:nvSpPr>
            <p:cNvPr id="356403" name="Text Box 51"/>
            <p:cNvSpPr txBox="1">
              <a:spLocks noChangeArrowheads="1"/>
            </p:cNvSpPr>
            <p:nvPr/>
          </p:nvSpPr>
          <p:spPr bwMode="auto">
            <a:xfrm>
              <a:off x="1200" y="3264"/>
              <a:ext cx="96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tx2"/>
                  </a:solidFill>
                  <a:latin typeface="黑体" pitchFamily="2" charset="-122"/>
                  <a:ea typeface="黑体" pitchFamily="2" charset="-122"/>
                </a:rPr>
                <a:t>出栈操作前</a:t>
              </a:r>
              <a:endParaRPr lang="zh-CN" altLang="zh-CN" sz="2000" b="1">
                <a:solidFill>
                  <a:schemeClr val="tx2"/>
                </a:solidFill>
                <a:latin typeface="黑体" pitchFamily="2" charset="-122"/>
                <a:ea typeface="黑体" pitchFamily="2" charset="-122"/>
              </a:endParaRPr>
            </a:p>
          </p:txBody>
        </p:sp>
        <p:sp>
          <p:nvSpPr>
            <p:cNvPr id="356420" name="Text Box 68"/>
            <p:cNvSpPr txBox="1">
              <a:spLocks noChangeArrowheads="1"/>
            </p:cNvSpPr>
            <p:nvPr/>
          </p:nvSpPr>
          <p:spPr bwMode="auto">
            <a:xfrm>
              <a:off x="2216" y="2462"/>
              <a:ext cx="1048"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356421" name="Group 69"/>
            <p:cNvGrpSpPr>
              <a:grpSpLocks/>
            </p:cNvGrpSpPr>
            <p:nvPr/>
          </p:nvGrpSpPr>
          <p:grpSpPr bwMode="auto">
            <a:xfrm>
              <a:off x="1824" y="2460"/>
              <a:ext cx="418" cy="619"/>
              <a:chOff x="1440" y="1884"/>
              <a:chExt cx="418" cy="619"/>
            </a:xfrm>
          </p:grpSpPr>
          <p:sp>
            <p:nvSpPr>
              <p:cNvPr id="356422" name="Rectangle 70"/>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56423" name="Line 71"/>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56424" name="Line 72"/>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356425" name="Text Box 73"/>
            <p:cNvSpPr txBox="1">
              <a:spLocks noChangeArrowheads="1"/>
            </p:cNvSpPr>
            <p:nvPr/>
          </p:nvSpPr>
          <p:spPr bwMode="auto">
            <a:xfrm>
              <a:off x="1824" y="2400"/>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56426" name="Line 74"/>
            <p:cNvSpPr>
              <a:spLocks noChangeShapeType="1"/>
            </p:cNvSpPr>
            <p:nvPr/>
          </p:nvSpPr>
          <p:spPr bwMode="auto">
            <a:xfrm flipH="1">
              <a:off x="1632" y="2976"/>
              <a:ext cx="323" cy="0"/>
            </a:xfrm>
            <a:prstGeom prst="line">
              <a:avLst/>
            </a:prstGeom>
            <a:noFill/>
            <a:ln w="28575" cap="rnd">
              <a:solidFill>
                <a:srgbClr val="FFFF00"/>
              </a:solidFill>
              <a:round/>
              <a:headEnd/>
              <a:tailEnd type="triangle" w="med" len="med"/>
            </a:ln>
            <a:effectLst/>
          </p:spPr>
          <p:txBody>
            <a:bodyPr/>
            <a:lstStyle/>
            <a:p>
              <a:endParaRPr lang="zh-CN" altLang="en-US"/>
            </a:p>
          </p:txBody>
        </p:sp>
        <p:sp>
          <p:nvSpPr>
            <p:cNvPr id="356427" name="Freeform 75"/>
            <p:cNvSpPr>
              <a:spLocks/>
            </p:cNvSpPr>
            <p:nvPr/>
          </p:nvSpPr>
          <p:spPr bwMode="auto">
            <a:xfrm>
              <a:off x="1584" y="1920"/>
              <a:ext cx="338" cy="89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FF00"/>
              </a:solidFill>
              <a:round/>
              <a:headEnd/>
              <a:tailEnd type="triangle" w="med" len="med"/>
            </a:ln>
            <a:effectLst/>
          </p:spPr>
          <p:txBody>
            <a:bodyPr/>
            <a:lstStyle/>
            <a:p>
              <a:endParaRPr lang="zh-CN" altLang="en-US"/>
            </a:p>
          </p:txBody>
        </p:sp>
        <p:grpSp>
          <p:nvGrpSpPr>
            <p:cNvPr id="356428" name="Group 76"/>
            <p:cNvGrpSpPr>
              <a:grpSpLocks/>
            </p:cNvGrpSpPr>
            <p:nvPr/>
          </p:nvGrpSpPr>
          <p:grpSpPr bwMode="auto">
            <a:xfrm>
              <a:off x="362" y="1200"/>
              <a:ext cx="1270" cy="1958"/>
              <a:chOff x="410" y="624"/>
              <a:chExt cx="1270" cy="1958"/>
            </a:xfrm>
          </p:grpSpPr>
          <p:sp>
            <p:nvSpPr>
              <p:cNvPr id="356429" name="Text Box 77"/>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56430" name="Group 78"/>
              <p:cNvGrpSpPr>
                <a:grpSpLocks/>
              </p:cNvGrpSpPr>
              <p:nvPr/>
            </p:nvGrpSpPr>
            <p:grpSpPr bwMode="auto">
              <a:xfrm>
                <a:off x="960" y="624"/>
                <a:ext cx="720" cy="1958"/>
                <a:chOff x="960" y="624"/>
                <a:chExt cx="720" cy="1958"/>
              </a:xfrm>
            </p:grpSpPr>
            <p:grpSp>
              <p:nvGrpSpPr>
                <p:cNvPr id="356431" name="Group 79"/>
                <p:cNvGrpSpPr>
                  <a:grpSpLocks/>
                </p:cNvGrpSpPr>
                <p:nvPr/>
              </p:nvGrpSpPr>
              <p:grpSpPr bwMode="auto">
                <a:xfrm>
                  <a:off x="960" y="720"/>
                  <a:ext cx="720" cy="1834"/>
                  <a:chOff x="270" y="620"/>
                  <a:chExt cx="878" cy="1930"/>
                </a:xfrm>
              </p:grpSpPr>
              <p:sp>
                <p:nvSpPr>
                  <p:cNvPr id="356432" name="Rectangle 80"/>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56433" name="Line 81"/>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56434" name="Line 82"/>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56435" name="Line 83"/>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56436" name="Line 84"/>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56437" name="Line 85"/>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56438" name="Line 86"/>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56439" name="Line 87"/>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356440" name="Line 88"/>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356441" name="Line 89"/>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356442" name="Text Box 90"/>
                <p:cNvSpPr txBox="1">
                  <a:spLocks noChangeArrowheads="1"/>
                </p:cNvSpPr>
                <p:nvPr/>
              </p:nvSpPr>
              <p:spPr bwMode="auto">
                <a:xfrm>
                  <a:off x="960" y="624"/>
                  <a:ext cx="672" cy="1958"/>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sp>
        <p:nvSpPr>
          <p:cNvPr id="356470" name="Text Box 118"/>
          <p:cNvSpPr txBox="1">
            <a:spLocks noChangeArrowheads="1"/>
          </p:cNvSpPr>
          <p:nvPr/>
        </p:nvSpPr>
        <p:spPr bwMode="auto">
          <a:xfrm>
            <a:off x="415925" y="836613"/>
            <a:ext cx="9145588" cy="1165225"/>
          </a:xfrm>
          <a:prstGeom prst="rect">
            <a:avLst/>
          </a:prstGeom>
          <a:noFill/>
          <a:ln w="12700" cap="rnd">
            <a:noFill/>
            <a:miter lim="800000"/>
            <a:headEnd/>
            <a:tailEnd/>
          </a:ln>
          <a:effectLst/>
        </p:spPr>
        <p:txBody>
          <a:bodyPr>
            <a:spAutoFit/>
          </a:bodyPr>
          <a:lstStyle/>
          <a:p>
            <a:pPr eaLnBrk="0" hangingPunct="0">
              <a:lnSpc>
                <a:spcPct val="110000"/>
              </a:lnSpc>
            </a:pPr>
            <a:r>
              <a:rPr lang="zh-CN" altLang="zh-CN" sz="3200" b="1">
                <a:solidFill>
                  <a:schemeClr val="tx1"/>
                </a:solidFill>
                <a:latin typeface="宋体" pitchFamily="2" charset="-122"/>
                <a:ea typeface="宋体" pitchFamily="2" charset="-122"/>
              </a:rPr>
              <a:t>6）出</a:t>
            </a:r>
            <a:r>
              <a:rPr lang="zh-CN" altLang="en-US" sz="3200" b="1">
                <a:solidFill>
                  <a:schemeClr val="tx1"/>
                </a:solidFill>
                <a:latin typeface="宋体" pitchFamily="2" charset="-122"/>
                <a:ea typeface="宋体" pitchFamily="2" charset="-122"/>
              </a:rPr>
              <a:t>栈操作 </a:t>
            </a:r>
            <a:r>
              <a:rPr lang="en-US" altLang="zh-CN" sz="3200" b="1">
                <a:latin typeface="宋体" pitchFamily="2" charset="-122"/>
                <a:ea typeface="宋体" pitchFamily="2" charset="-122"/>
              </a:rPr>
              <a:t>Pop </a:t>
            </a:r>
            <a:r>
              <a:rPr lang="en-US" altLang="zh-CN" sz="3200" b="1">
                <a:solidFill>
                  <a:schemeClr val="tx1"/>
                </a:solidFill>
                <a:latin typeface="宋体" pitchFamily="2" charset="-122"/>
                <a:ea typeface="宋体" pitchFamily="2" charset="-122"/>
              </a:rPr>
              <a:t>( SqStack &amp;S, ElemType &amp;e )</a:t>
            </a:r>
          </a:p>
          <a:p>
            <a:pPr eaLnBrk="0" hangingPunct="0">
              <a:lnSpc>
                <a:spcPct val="110000"/>
              </a:lnSpc>
            </a:pPr>
            <a:r>
              <a:rPr lang="zh-CN" altLang="en-US" sz="3200" b="1">
                <a:solidFill>
                  <a:schemeClr val="tx2"/>
                </a:solidFill>
                <a:latin typeface="宋体" pitchFamily="2" charset="-122"/>
                <a:ea typeface="宋体" pitchFamily="2" charset="-122"/>
              </a:rPr>
              <a:t>功能：</a:t>
            </a:r>
            <a:r>
              <a:rPr lang="zh-CN" altLang="en-US" sz="3200" b="1">
                <a:solidFill>
                  <a:schemeClr val="tx1"/>
                </a:solidFill>
                <a:latin typeface="宋体" pitchFamily="2" charset="-122"/>
                <a:ea typeface="宋体" pitchFamily="2" charset="-122"/>
              </a:rPr>
              <a:t>栈顶元素退栈，并用 </a:t>
            </a:r>
            <a:r>
              <a:rPr lang="en-US" altLang="zh-CN" sz="3200" b="1">
                <a:solidFill>
                  <a:schemeClr val="tx1"/>
                </a:solidFill>
                <a:latin typeface="宋体" pitchFamily="2" charset="-122"/>
                <a:ea typeface="宋体" pitchFamily="2" charset="-122"/>
              </a:rPr>
              <a:t>e </a:t>
            </a:r>
            <a:r>
              <a:rPr lang="zh-CN" altLang="en-US" sz="3200" b="1">
                <a:solidFill>
                  <a:schemeClr val="tx1"/>
                </a:solidFill>
                <a:latin typeface="宋体" pitchFamily="2" charset="-122"/>
                <a:ea typeface="宋体" pitchFamily="2" charset="-122"/>
              </a:rPr>
              <a:t>返回。</a:t>
            </a:r>
          </a:p>
        </p:txBody>
      </p:sp>
      <p:grpSp>
        <p:nvGrpSpPr>
          <p:cNvPr id="356475" name="Group 123"/>
          <p:cNvGrpSpPr>
            <a:grpSpLocks/>
          </p:cNvGrpSpPr>
          <p:nvPr/>
        </p:nvGrpSpPr>
        <p:grpSpPr bwMode="auto">
          <a:xfrm>
            <a:off x="4840288" y="2090738"/>
            <a:ext cx="4951412" cy="3673475"/>
            <a:chOff x="3098" y="1200"/>
            <a:chExt cx="2902" cy="2314"/>
          </a:xfrm>
        </p:grpSpPr>
        <p:grpSp>
          <p:nvGrpSpPr>
            <p:cNvPr id="356469" name="Group 117"/>
            <p:cNvGrpSpPr>
              <a:grpSpLocks/>
            </p:cNvGrpSpPr>
            <p:nvPr/>
          </p:nvGrpSpPr>
          <p:grpSpPr bwMode="auto">
            <a:xfrm>
              <a:off x="4656" y="1632"/>
              <a:ext cx="1056" cy="288"/>
              <a:chOff x="5184" y="1296"/>
              <a:chExt cx="1056" cy="288"/>
            </a:xfrm>
          </p:grpSpPr>
          <p:grpSp>
            <p:nvGrpSpPr>
              <p:cNvPr id="356468" name="Group 116"/>
              <p:cNvGrpSpPr>
                <a:grpSpLocks/>
              </p:cNvGrpSpPr>
              <p:nvPr/>
            </p:nvGrpSpPr>
            <p:grpSpPr bwMode="auto">
              <a:xfrm>
                <a:off x="5184" y="1296"/>
                <a:ext cx="816" cy="288"/>
                <a:chOff x="5184" y="1296"/>
                <a:chExt cx="816" cy="288"/>
              </a:xfrm>
            </p:grpSpPr>
            <p:sp>
              <p:nvSpPr>
                <p:cNvPr id="356414" name="Rectangle 62"/>
                <p:cNvSpPr>
                  <a:spLocks noChangeArrowheads="1"/>
                </p:cNvSpPr>
                <p:nvPr/>
              </p:nvSpPr>
              <p:spPr bwMode="auto">
                <a:xfrm>
                  <a:off x="5472" y="1296"/>
                  <a:ext cx="528" cy="288"/>
                </a:xfrm>
                <a:prstGeom prst="rect">
                  <a:avLst/>
                </a:prstGeom>
                <a:solidFill>
                  <a:srgbClr val="99CCFF"/>
                </a:solidFill>
                <a:ln w="12700" cap="rnd">
                  <a:solidFill>
                    <a:schemeClr val="bg2"/>
                  </a:solidFill>
                  <a:miter lim="800000"/>
                  <a:headEnd/>
                  <a:tailEnd/>
                </a:ln>
                <a:effectLst/>
              </p:spPr>
              <p:txBody>
                <a:bodyPr wrap="none" anchor="ctr"/>
                <a:lstStyle/>
                <a:p>
                  <a:endParaRPr lang="zh-CN" altLang="en-US"/>
                </a:p>
              </p:txBody>
            </p:sp>
            <p:sp>
              <p:nvSpPr>
                <p:cNvPr id="356417" name="Text Box 65"/>
                <p:cNvSpPr txBox="1">
                  <a:spLocks noChangeArrowheads="1"/>
                </p:cNvSpPr>
                <p:nvPr/>
              </p:nvSpPr>
              <p:spPr bwMode="auto">
                <a:xfrm>
                  <a:off x="5184" y="1296"/>
                  <a:ext cx="528"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99"/>
                      </a:solidFill>
                      <a:latin typeface="宋体" pitchFamily="2" charset="-122"/>
                      <a:ea typeface="宋体" pitchFamily="2" charset="-122"/>
                    </a:rPr>
                    <a:t>e</a:t>
                  </a:r>
                </a:p>
              </p:txBody>
            </p:sp>
          </p:grpSp>
          <p:sp>
            <p:nvSpPr>
              <p:cNvPr id="356416" name="Text Box 64"/>
              <p:cNvSpPr txBox="1">
                <a:spLocks noChangeArrowheads="1"/>
              </p:cNvSpPr>
              <p:nvPr/>
            </p:nvSpPr>
            <p:spPr bwMode="auto">
              <a:xfrm>
                <a:off x="5568" y="1296"/>
                <a:ext cx="672" cy="287"/>
              </a:xfrm>
              <a:prstGeom prst="rect">
                <a:avLst/>
              </a:prstGeom>
              <a:noFill/>
              <a:ln w="12700" cap="rnd">
                <a:noFill/>
                <a:miter lim="800000"/>
                <a:headEnd/>
                <a:tailEnd/>
              </a:ln>
              <a:effectLst/>
            </p:spPr>
            <p:txBody>
              <a:bodyPr>
                <a:spAutoFit/>
              </a:bodyPr>
              <a:lstStyle/>
              <a:p>
                <a:pPr eaLnBrk="0" hangingPunct="0">
                  <a:lnSpc>
                    <a:spcPct val="85000"/>
                  </a:lnSpc>
                </a:pPr>
                <a:r>
                  <a:rPr lang="en-US" altLang="zh-CN" b="1">
                    <a:solidFill>
                      <a:schemeClr val="bg2"/>
                    </a:solidFill>
                  </a:rPr>
                  <a:t>a</a:t>
                </a:r>
                <a:r>
                  <a:rPr lang="en-US" altLang="zh-CN" b="1" baseline="-25000">
                    <a:solidFill>
                      <a:schemeClr val="bg2"/>
                    </a:solidFill>
                  </a:rPr>
                  <a:t>n</a:t>
                </a:r>
                <a:endParaRPr lang="zh-CN" altLang="en-US" baseline="-25000">
                  <a:solidFill>
                    <a:schemeClr val="bg2"/>
                  </a:solidFill>
                </a:endParaRPr>
              </a:p>
            </p:txBody>
          </p:sp>
        </p:grpSp>
        <p:grpSp>
          <p:nvGrpSpPr>
            <p:cNvPr id="356473" name="Group 121"/>
            <p:cNvGrpSpPr>
              <a:grpSpLocks/>
            </p:cNvGrpSpPr>
            <p:nvPr/>
          </p:nvGrpSpPr>
          <p:grpSpPr bwMode="auto">
            <a:xfrm>
              <a:off x="3098" y="1200"/>
              <a:ext cx="2902" cy="2314"/>
              <a:chOff x="3098" y="1200"/>
              <a:chExt cx="2902" cy="2314"/>
            </a:xfrm>
          </p:grpSpPr>
          <p:sp>
            <p:nvSpPr>
              <p:cNvPr id="356411" name="Text Box 59"/>
              <p:cNvSpPr txBox="1">
                <a:spLocks noChangeArrowheads="1"/>
              </p:cNvSpPr>
              <p:nvPr/>
            </p:nvSpPr>
            <p:spPr bwMode="auto">
              <a:xfrm>
                <a:off x="3936" y="3264"/>
                <a:ext cx="96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tx2"/>
                    </a:solidFill>
                    <a:latin typeface="黑体" pitchFamily="2" charset="-122"/>
                    <a:ea typeface="黑体" pitchFamily="2" charset="-122"/>
                  </a:rPr>
                  <a:t>出栈操作后</a:t>
                </a:r>
                <a:endParaRPr lang="zh-CN" altLang="zh-CN" sz="2000" b="1">
                  <a:solidFill>
                    <a:schemeClr val="tx2"/>
                  </a:solidFill>
                  <a:latin typeface="黑体" pitchFamily="2" charset="-122"/>
                  <a:ea typeface="黑体" pitchFamily="2" charset="-122"/>
                </a:endParaRPr>
              </a:p>
            </p:txBody>
          </p:sp>
          <p:sp>
            <p:nvSpPr>
              <p:cNvPr id="356445" name="Text Box 93"/>
              <p:cNvSpPr txBox="1">
                <a:spLocks noChangeArrowheads="1"/>
              </p:cNvSpPr>
              <p:nvPr/>
            </p:nvSpPr>
            <p:spPr bwMode="auto">
              <a:xfrm>
                <a:off x="4952" y="2462"/>
                <a:ext cx="1048"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356446" name="Group 94"/>
              <p:cNvGrpSpPr>
                <a:grpSpLocks/>
              </p:cNvGrpSpPr>
              <p:nvPr/>
            </p:nvGrpSpPr>
            <p:grpSpPr bwMode="auto">
              <a:xfrm>
                <a:off x="4560" y="2460"/>
                <a:ext cx="418" cy="619"/>
                <a:chOff x="1440" y="1884"/>
                <a:chExt cx="418" cy="619"/>
              </a:xfrm>
            </p:grpSpPr>
            <p:sp>
              <p:nvSpPr>
                <p:cNvPr id="356447" name="Rectangle 95"/>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56448" name="Line 96"/>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56449" name="Line 97"/>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356450" name="Text Box 98"/>
              <p:cNvSpPr txBox="1">
                <a:spLocks noChangeArrowheads="1"/>
              </p:cNvSpPr>
              <p:nvPr/>
            </p:nvSpPr>
            <p:spPr bwMode="auto">
              <a:xfrm>
                <a:off x="4560" y="2400"/>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56451" name="Line 99"/>
              <p:cNvSpPr>
                <a:spLocks noChangeShapeType="1"/>
              </p:cNvSpPr>
              <p:nvPr/>
            </p:nvSpPr>
            <p:spPr bwMode="auto">
              <a:xfrm flipH="1">
                <a:off x="4368" y="2976"/>
                <a:ext cx="323" cy="0"/>
              </a:xfrm>
              <a:prstGeom prst="line">
                <a:avLst/>
              </a:prstGeom>
              <a:noFill/>
              <a:ln w="28575" cap="rnd">
                <a:solidFill>
                  <a:srgbClr val="FFFF00"/>
                </a:solidFill>
                <a:round/>
                <a:headEnd/>
                <a:tailEnd type="triangle" w="med" len="med"/>
              </a:ln>
              <a:effectLst/>
            </p:spPr>
            <p:txBody>
              <a:bodyPr/>
              <a:lstStyle/>
              <a:p>
                <a:endParaRPr lang="zh-CN" altLang="en-US"/>
              </a:p>
            </p:txBody>
          </p:sp>
          <p:sp>
            <p:nvSpPr>
              <p:cNvPr id="356452" name="Freeform 100"/>
              <p:cNvSpPr>
                <a:spLocks/>
              </p:cNvSpPr>
              <p:nvPr/>
            </p:nvSpPr>
            <p:spPr bwMode="auto">
              <a:xfrm>
                <a:off x="4320" y="2112"/>
                <a:ext cx="338" cy="701"/>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FF00"/>
                </a:solidFill>
                <a:round/>
                <a:headEnd/>
                <a:tailEnd type="triangle" w="med" len="med"/>
              </a:ln>
              <a:effectLst/>
            </p:spPr>
            <p:txBody>
              <a:bodyPr/>
              <a:lstStyle/>
              <a:p>
                <a:endParaRPr lang="zh-CN" altLang="en-US"/>
              </a:p>
            </p:txBody>
          </p:sp>
          <p:grpSp>
            <p:nvGrpSpPr>
              <p:cNvPr id="356453" name="Group 101"/>
              <p:cNvGrpSpPr>
                <a:grpSpLocks/>
              </p:cNvGrpSpPr>
              <p:nvPr/>
            </p:nvGrpSpPr>
            <p:grpSpPr bwMode="auto">
              <a:xfrm>
                <a:off x="3098" y="1200"/>
                <a:ext cx="1270" cy="1930"/>
                <a:chOff x="410" y="624"/>
                <a:chExt cx="1270" cy="1930"/>
              </a:xfrm>
            </p:grpSpPr>
            <p:sp>
              <p:nvSpPr>
                <p:cNvPr id="356454" name="Text Box 102"/>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56455" name="Group 103"/>
                <p:cNvGrpSpPr>
                  <a:grpSpLocks/>
                </p:cNvGrpSpPr>
                <p:nvPr/>
              </p:nvGrpSpPr>
              <p:grpSpPr bwMode="auto">
                <a:xfrm>
                  <a:off x="960" y="624"/>
                  <a:ext cx="720" cy="1930"/>
                  <a:chOff x="960" y="624"/>
                  <a:chExt cx="720" cy="1930"/>
                </a:xfrm>
              </p:grpSpPr>
              <p:grpSp>
                <p:nvGrpSpPr>
                  <p:cNvPr id="356456" name="Group 104"/>
                  <p:cNvGrpSpPr>
                    <a:grpSpLocks/>
                  </p:cNvGrpSpPr>
                  <p:nvPr/>
                </p:nvGrpSpPr>
                <p:grpSpPr bwMode="auto">
                  <a:xfrm>
                    <a:off x="960" y="720"/>
                    <a:ext cx="720" cy="1834"/>
                    <a:chOff x="270" y="620"/>
                    <a:chExt cx="878" cy="1930"/>
                  </a:xfrm>
                </p:grpSpPr>
                <p:sp>
                  <p:nvSpPr>
                    <p:cNvPr id="356457" name="Rectangle 105"/>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56458" name="Line 106"/>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56459" name="Line 107"/>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56460" name="Line 108"/>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56461" name="Line 109"/>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56462" name="Line 110"/>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56463" name="Line 111"/>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56464" name="Line 112"/>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356465" name="Line 113"/>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356466" name="Line 114"/>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356467" name="Text Box 115"/>
                  <p:cNvSpPr txBox="1">
                    <a:spLocks noChangeArrowheads="1"/>
                  </p:cNvSpPr>
                  <p:nvPr/>
                </p:nvSpPr>
                <p:spPr bwMode="auto">
                  <a:xfrm>
                    <a:off x="960" y="624"/>
                    <a:ext cx="672" cy="1914"/>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baseline="-25000">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grpSp>
      <p:sp>
        <p:nvSpPr>
          <p:cNvPr id="356478" name="Rectangle 126"/>
          <p:cNvSpPr>
            <a:spLocks noChangeArrowheads="1"/>
          </p:cNvSpPr>
          <p:nvPr/>
        </p:nvSpPr>
        <p:spPr bwMode="auto">
          <a:xfrm>
            <a:off x="3667125" y="5468938"/>
            <a:ext cx="2452688" cy="1114425"/>
          </a:xfrm>
          <a:prstGeom prst="rect">
            <a:avLst/>
          </a:prstGeom>
          <a:noFill/>
          <a:ln w="9525">
            <a:noFill/>
            <a:miter lim="800000"/>
            <a:headEnd/>
            <a:tailEnd/>
          </a:ln>
          <a:effectLst/>
        </p:spPr>
        <p:txBody>
          <a:bodyPr/>
          <a:lstStyle/>
          <a:p>
            <a:pPr>
              <a:buClr>
                <a:schemeClr val="tx1"/>
              </a:buClr>
              <a:buSzPct val="75000"/>
              <a:buFont typeface="Wingdings" pitchFamily="2" charset="2"/>
              <a:buNone/>
            </a:pPr>
            <a:r>
              <a:rPr lang="en-US" altLang="zh-CN" sz="3200" b="1">
                <a:solidFill>
                  <a:schemeClr val="tx1"/>
                </a:solidFill>
                <a:latin typeface="Arial" pitchFamily="34" charset="0"/>
                <a:ea typeface="宋体" pitchFamily="2" charset="-122"/>
              </a:rPr>
              <a:t>S.top --;</a:t>
            </a:r>
          </a:p>
          <a:p>
            <a:pPr>
              <a:buClr>
                <a:schemeClr val="tx1"/>
              </a:buClr>
              <a:buSzPct val="75000"/>
              <a:buFont typeface="Wingdings" pitchFamily="2" charset="2"/>
              <a:buNone/>
            </a:pPr>
            <a:r>
              <a:rPr lang="en-US" altLang="zh-CN" sz="3200" b="1">
                <a:solidFill>
                  <a:schemeClr val="tx1"/>
                </a:solidFill>
                <a:latin typeface="Arial" pitchFamily="34" charset="0"/>
                <a:ea typeface="宋体" pitchFamily="2" charset="-122"/>
              </a:rPr>
              <a:t>e = * S.top;</a:t>
            </a:r>
          </a:p>
        </p:txBody>
      </p:sp>
      <p:sp>
        <p:nvSpPr>
          <p:cNvPr id="3" name="标题 2">
            <a:extLst>
              <a:ext uri="{FF2B5EF4-FFF2-40B4-BE49-F238E27FC236}">
                <a16:creationId xmlns:a16="http://schemas.microsoft.com/office/drawing/2014/main" id="{A0D3964C-3F11-4828-8EA7-BE7D93137426}"/>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6406"/>
                                        </p:tgtEl>
                                        <p:attrNameLst>
                                          <p:attrName>style.visibility</p:attrName>
                                        </p:attrNameLst>
                                      </p:cBhvr>
                                      <p:to>
                                        <p:strVal val="visible"/>
                                      </p:to>
                                    </p:set>
                                    <p:animEffect transition="in" filter="wipe(left)">
                                      <p:cBhvr>
                                        <p:cTn id="7" dur="500"/>
                                        <p:tgtEl>
                                          <p:spTgt spid="3564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6475"/>
                                        </p:tgtEl>
                                        <p:attrNameLst>
                                          <p:attrName>style.visibility</p:attrName>
                                        </p:attrNameLst>
                                      </p:cBhvr>
                                      <p:to>
                                        <p:strVal val="visible"/>
                                      </p:to>
                                    </p:set>
                                    <p:animEffect transition="in" filter="dissolve">
                                      <p:cBhvr>
                                        <p:cTn id="12" dur="500"/>
                                        <p:tgtEl>
                                          <p:spTgt spid="35647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6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06" grpId="0" animBg="1"/>
      <p:bldP spid="3564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Text Box 4"/>
          <p:cNvSpPr txBox="1">
            <a:spLocks noChangeArrowheads="1"/>
          </p:cNvSpPr>
          <p:nvPr/>
        </p:nvSpPr>
        <p:spPr bwMode="auto">
          <a:xfrm>
            <a:off x="712788" y="1771650"/>
            <a:ext cx="8920162" cy="3597275"/>
          </a:xfrm>
          <a:prstGeom prst="rect">
            <a:avLst/>
          </a:prstGeom>
          <a:noFill/>
          <a:ln w="12700" cap="rnd">
            <a:noFill/>
            <a:miter lim="800000"/>
            <a:headEnd/>
            <a:tailEnd/>
          </a:ln>
          <a:effectLst/>
        </p:spPr>
        <p:txBody>
          <a:bodyPr>
            <a:spAutoFit/>
          </a:bodyPr>
          <a:lstStyle/>
          <a:p>
            <a:pPr eaLnBrk="0" hangingPunct="0">
              <a:lnSpc>
                <a:spcPct val="120000"/>
              </a:lnSpc>
            </a:pPr>
            <a:r>
              <a:rPr lang="en-US" altLang="zh-CN" sz="3200" b="1" dirty="0">
                <a:solidFill>
                  <a:schemeClr val="tx1"/>
                </a:solidFill>
                <a:latin typeface="Times New Roman" pitchFamily="18" charset="0"/>
                <a:ea typeface="宋体" pitchFamily="2" charset="-122"/>
              </a:rPr>
              <a:t>Status  Pop ( </a:t>
            </a:r>
            <a:r>
              <a:rPr lang="en-US" altLang="zh-CN" sz="3200" b="1" dirty="0" err="1">
                <a:solidFill>
                  <a:schemeClr val="tx1"/>
                </a:solidFill>
                <a:latin typeface="Times New Roman" pitchFamily="18" charset="0"/>
                <a:ea typeface="宋体" pitchFamily="2" charset="-122"/>
              </a:rPr>
              <a:t>SqStack</a:t>
            </a:r>
            <a:r>
              <a:rPr lang="en-US" altLang="zh-CN" sz="3200" b="1" dirty="0">
                <a:solidFill>
                  <a:schemeClr val="tx1"/>
                </a:solidFill>
                <a:latin typeface="Times New Roman" pitchFamily="18" charset="0"/>
                <a:ea typeface="宋体" pitchFamily="2" charset="-122"/>
              </a:rPr>
              <a:t> &amp;S,  </a:t>
            </a:r>
            <a:r>
              <a:rPr lang="en-US" altLang="zh-CN" sz="3200" b="1" dirty="0" err="1">
                <a:solidFill>
                  <a:schemeClr val="tx1"/>
                </a:solidFill>
                <a:latin typeface="Times New Roman" pitchFamily="18" charset="0"/>
                <a:ea typeface="宋体" pitchFamily="2" charset="-122"/>
              </a:rPr>
              <a:t>ElemType</a:t>
            </a:r>
            <a:r>
              <a:rPr lang="en-US" altLang="zh-CN" sz="3200" b="1" dirty="0">
                <a:solidFill>
                  <a:schemeClr val="tx1"/>
                </a:solidFill>
                <a:latin typeface="Times New Roman" pitchFamily="18" charset="0"/>
                <a:ea typeface="宋体" pitchFamily="2" charset="-122"/>
              </a:rPr>
              <a:t> &amp;e )</a:t>
            </a:r>
          </a:p>
          <a:p>
            <a:pPr eaLnBrk="0" hangingPunct="0">
              <a:lnSpc>
                <a:spcPct val="120000"/>
              </a:lnSpc>
            </a:pPr>
            <a:r>
              <a:rPr lang="en-US" altLang="zh-CN" sz="3200" b="1" dirty="0">
                <a:solidFill>
                  <a:schemeClr val="tx1"/>
                </a:solidFill>
                <a:latin typeface="Times New Roman" pitchFamily="18" charset="0"/>
                <a:ea typeface="宋体" pitchFamily="2" charset="-122"/>
              </a:rPr>
              <a:t> {  if ( </a:t>
            </a:r>
            <a:r>
              <a:rPr lang="en-US" altLang="zh-CN" sz="3200" b="1" dirty="0" err="1">
                <a:solidFill>
                  <a:schemeClr val="tx1"/>
                </a:solidFill>
                <a:latin typeface="Times New Roman" pitchFamily="18" charset="0"/>
                <a:ea typeface="宋体" pitchFamily="2" charset="-122"/>
              </a:rPr>
              <a:t>S.top</a:t>
            </a:r>
            <a:r>
              <a:rPr lang="en-US" altLang="zh-CN" sz="3200" b="1" dirty="0">
                <a:solidFill>
                  <a:schemeClr val="tx1"/>
                </a:solidFill>
                <a:latin typeface="Courier New" pitchFamily="49" charset="0"/>
                <a:ea typeface="宋体" pitchFamily="2" charset="-122"/>
              </a:rPr>
              <a:t>==</a:t>
            </a:r>
            <a:r>
              <a:rPr lang="en-US" altLang="zh-CN" sz="3200" b="1" dirty="0" err="1">
                <a:solidFill>
                  <a:schemeClr val="tx1"/>
                </a:solidFill>
                <a:latin typeface="Times New Roman" pitchFamily="18" charset="0"/>
                <a:ea typeface="宋体" pitchFamily="2" charset="-122"/>
              </a:rPr>
              <a:t>S.base</a:t>
            </a:r>
            <a:r>
              <a:rPr lang="en-US" altLang="zh-CN" sz="3200" b="1" dirty="0">
                <a:solidFill>
                  <a:schemeClr val="tx1"/>
                </a:solidFill>
                <a:latin typeface="Times New Roman" pitchFamily="18" charset="0"/>
                <a:ea typeface="宋体" pitchFamily="2" charset="-122"/>
              </a:rPr>
              <a:t> )  </a:t>
            </a:r>
          </a:p>
          <a:p>
            <a:pPr eaLnBrk="0" hangingPunct="0">
              <a:lnSpc>
                <a:spcPct val="120000"/>
              </a:lnSpc>
            </a:pPr>
            <a:r>
              <a:rPr lang="en-US" altLang="zh-CN" sz="3200" b="1" dirty="0">
                <a:solidFill>
                  <a:schemeClr val="tx1"/>
                </a:solidFill>
                <a:latin typeface="Times New Roman" pitchFamily="18" charset="0"/>
                <a:ea typeface="宋体" pitchFamily="2" charset="-122"/>
              </a:rPr>
              <a:t>          return ERROR;</a:t>
            </a:r>
            <a:r>
              <a:rPr lang="en-US" altLang="zh-CN" sz="3200" b="1" dirty="0">
                <a:solidFill>
                  <a:srgbClr val="FFFFAF"/>
                </a:solidFill>
                <a:latin typeface="Times New Roman" pitchFamily="18" charset="0"/>
                <a:ea typeface="宋体" pitchFamily="2" charset="-122"/>
              </a:rPr>
              <a:t>     </a:t>
            </a:r>
            <a:r>
              <a:rPr lang="en-US" altLang="zh-CN" sz="3200" b="1" dirty="0">
                <a:solidFill>
                  <a:srgbClr val="66FFFF"/>
                </a:solidFill>
                <a:latin typeface="Times New Roman" pitchFamily="18" charset="0"/>
                <a:ea typeface="宋体" pitchFamily="2" charset="-122"/>
              </a:rPr>
              <a:t>// </a:t>
            </a:r>
            <a:r>
              <a:rPr lang="zh-CN" altLang="en-US" sz="3200" b="1" dirty="0">
                <a:solidFill>
                  <a:srgbClr val="66FFFF"/>
                </a:solidFill>
                <a:latin typeface="Times New Roman" pitchFamily="18" charset="0"/>
                <a:ea typeface="宋体" pitchFamily="2" charset="-122"/>
              </a:rPr>
              <a:t>栈空</a:t>
            </a:r>
            <a:r>
              <a:rPr lang="zh-CN" altLang="zh-CN" sz="3200" b="1" dirty="0">
                <a:solidFill>
                  <a:srgbClr val="66FFFF"/>
                </a:solidFill>
                <a:latin typeface="Times New Roman" pitchFamily="18" charset="0"/>
                <a:ea typeface="宋体" pitchFamily="2" charset="-122"/>
              </a:rPr>
              <a:t> </a:t>
            </a:r>
            <a:br>
              <a:rPr lang="zh-CN" altLang="zh-CN" sz="3200" b="1" dirty="0">
                <a:solidFill>
                  <a:srgbClr val="66FFFF"/>
                </a:solidFill>
                <a:latin typeface="Times New Roman" pitchFamily="18" charset="0"/>
                <a:ea typeface="宋体" pitchFamily="2" charset="-122"/>
              </a:rPr>
            </a:br>
            <a:r>
              <a:rPr lang="zh-CN" altLang="zh-CN" sz="3200" b="1" dirty="0">
                <a:solidFill>
                  <a:srgbClr val="FFFFAF"/>
                </a:solidFill>
                <a:latin typeface="Times New Roman" pitchFamily="18" charset="0"/>
                <a:ea typeface="宋体" pitchFamily="2" charset="-122"/>
              </a:rPr>
              <a:t> </a:t>
            </a:r>
            <a:r>
              <a:rPr lang="zh-CN" altLang="en-US" sz="3200" b="1" dirty="0">
                <a:solidFill>
                  <a:srgbClr val="FFFFAF"/>
                </a:solidFill>
                <a:latin typeface="Times New Roman" pitchFamily="18" charset="0"/>
                <a:ea typeface="宋体" pitchFamily="2" charset="-122"/>
              </a:rPr>
              <a:t>    </a:t>
            </a:r>
            <a:r>
              <a:rPr lang="en-US" altLang="zh-CN" sz="3200" b="1" dirty="0">
                <a:solidFill>
                  <a:srgbClr val="FFFF00"/>
                </a:solidFill>
                <a:latin typeface="宋体" pitchFamily="2" charset="-122"/>
                <a:ea typeface="宋体" pitchFamily="2" charset="-122"/>
              </a:rPr>
              <a:t>e = * </a:t>
            </a:r>
            <a:r>
              <a:rPr lang="en-US" altLang="zh-CN" sz="3200" b="1" dirty="0">
                <a:solidFill>
                  <a:srgbClr val="FFFF00"/>
                </a:solidFill>
                <a:latin typeface="Courier New" pitchFamily="49" charset="0"/>
                <a:ea typeface="宋体" pitchFamily="2" charset="-122"/>
              </a:rPr>
              <a:t>--</a:t>
            </a:r>
            <a:r>
              <a:rPr lang="en-US" altLang="zh-CN" sz="3200" b="1" dirty="0">
                <a:solidFill>
                  <a:srgbClr val="FFFF00"/>
                </a:solidFill>
                <a:latin typeface="宋体" pitchFamily="2" charset="-122"/>
                <a:ea typeface="宋体" pitchFamily="2" charset="-122"/>
              </a:rPr>
              <a:t> </a:t>
            </a:r>
            <a:r>
              <a:rPr lang="en-US" altLang="zh-CN" sz="3200" b="1" dirty="0" err="1">
                <a:solidFill>
                  <a:srgbClr val="FFFF00"/>
                </a:solidFill>
                <a:latin typeface="宋体" pitchFamily="2" charset="-122"/>
                <a:ea typeface="宋体" pitchFamily="2" charset="-122"/>
              </a:rPr>
              <a:t>S.top</a:t>
            </a:r>
            <a:r>
              <a:rPr lang="en-US" altLang="zh-CN" sz="3200" b="1" dirty="0">
                <a:solidFill>
                  <a:schemeClr val="tx1"/>
                </a:solidFill>
                <a:latin typeface="宋体" pitchFamily="2" charset="-122"/>
                <a:ea typeface="宋体" pitchFamily="2" charset="-122"/>
              </a:rPr>
              <a:t>;</a:t>
            </a:r>
            <a:r>
              <a:rPr lang="en-US" altLang="zh-CN" sz="3200" b="1" dirty="0">
                <a:solidFill>
                  <a:srgbClr val="FFFFAF"/>
                </a:solidFill>
                <a:latin typeface="宋体" pitchFamily="2" charset="-122"/>
                <a:ea typeface="宋体" pitchFamily="2" charset="-122"/>
              </a:rPr>
              <a:t>   </a:t>
            </a:r>
            <a:r>
              <a:rPr lang="en-US" altLang="zh-CN" sz="3200" b="1" dirty="0">
                <a:solidFill>
                  <a:srgbClr val="66FFFF"/>
                </a:solidFill>
                <a:latin typeface="Times New Roman" pitchFamily="18" charset="0"/>
                <a:ea typeface="宋体" pitchFamily="2" charset="-122"/>
              </a:rPr>
              <a:t>//</a:t>
            </a:r>
            <a:r>
              <a:rPr lang="en-US" altLang="zh-CN" sz="3200" b="1" dirty="0">
                <a:solidFill>
                  <a:srgbClr val="66FFFF"/>
                </a:solidFill>
                <a:latin typeface="宋体" pitchFamily="2" charset="-122"/>
                <a:ea typeface="宋体" pitchFamily="2" charset="-122"/>
              </a:rPr>
              <a:t> </a:t>
            </a:r>
            <a:r>
              <a:rPr lang="en-US" altLang="zh-CN" sz="3200" b="1" dirty="0">
                <a:solidFill>
                  <a:srgbClr val="66FFFF"/>
                </a:solidFill>
                <a:latin typeface="Courier New" pitchFamily="49" charset="0"/>
                <a:ea typeface="宋体" pitchFamily="2" charset="-122"/>
              </a:rPr>
              <a:t>--</a:t>
            </a:r>
            <a:r>
              <a:rPr lang="en-US" altLang="zh-CN" sz="3200" b="1" dirty="0" err="1">
                <a:solidFill>
                  <a:srgbClr val="66FFFF"/>
                </a:solidFill>
                <a:latin typeface="宋体" pitchFamily="2" charset="-122"/>
                <a:ea typeface="宋体" pitchFamily="2" charset="-122"/>
              </a:rPr>
              <a:t>S.top</a:t>
            </a:r>
            <a:r>
              <a:rPr lang="en-US" altLang="zh-CN" sz="3200" b="1" dirty="0">
                <a:solidFill>
                  <a:srgbClr val="66FFFF"/>
                </a:solidFill>
                <a:latin typeface="宋体" pitchFamily="2" charset="-122"/>
                <a:ea typeface="宋体" pitchFamily="2" charset="-122"/>
              </a:rPr>
              <a:t>; e=*</a:t>
            </a:r>
            <a:r>
              <a:rPr lang="en-US" altLang="zh-CN" sz="3200" b="1" dirty="0" err="1">
                <a:solidFill>
                  <a:srgbClr val="66FFFF"/>
                </a:solidFill>
                <a:latin typeface="宋体" pitchFamily="2" charset="-122"/>
                <a:ea typeface="宋体" pitchFamily="2" charset="-122"/>
              </a:rPr>
              <a:t>S.top</a:t>
            </a:r>
            <a:r>
              <a:rPr lang="en-US" altLang="zh-CN" sz="3200" b="1" dirty="0">
                <a:solidFill>
                  <a:srgbClr val="66FFFF"/>
                </a:solidFill>
                <a:latin typeface="宋体" pitchFamily="2" charset="-122"/>
                <a:ea typeface="宋体" pitchFamily="2" charset="-122"/>
              </a:rPr>
              <a:t>;</a:t>
            </a:r>
            <a:br>
              <a:rPr lang="en-US" altLang="zh-CN" sz="3200" b="1" dirty="0">
                <a:solidFill>
                  <a:srgbClr val="FFFFAF"/>
                </a:solidFill>
                <a:latin typeface="宋体" pitchFamily="2" charset="-122"/>
                <a:ea typeface="宋体" pitchFamily="2" charset="-122"/>
              </a:rPr>
            </a:br>
            <a:r>
              <a:rPr lang="en-US" altLang="zh-CN" sz="3200" b="1" dirty="0">
                <a:solidFill>
                  <a:srgbClr val="FFFFAF"/>
                </a:solidFill>
                <a:latin typeface="Times New Roman" pitchFamily="18" charset="0"/>
                <a:ea typeface="宋体" pitchFamily="2" charset="-122"/>
              </a:rPr>
              <a:t>     </a:t>
            </a:r>
            <a:r>
              <a:rPr lang="en-US" altLang="zh-CN" sz="3200" b="1" dirty="0">
                <a:solidFill>
                  <a:schemeClr val="tx1"/>
                </a:solidFill>
                <a:latin typeface="Times New Roman" pitchFamily="18" charset="0"/>
                <a:ea typeface="宋体" pitchFamily="2" charset="-122"/>
              </a:rPr>
              <a:t>return OK;</a:t>
            </a:r>
            <a:br>
              <a:rPr lang="en-US" altLang="zh-CN" sz="3200" b="1" dirty="0">
                <a:solidFill>
                  <a:schemeClr val="tx1"/>
                </a:solidFill>
                <a:latin typeface="Times New Roman" pitchFamily="18" charset="0"/>
                <a:ea typeface="宋体" pitchFamily="2" charset="-122"/>
              </a:rPr>
            </a:br>
            <a:r>
              <a:rPr lang="en-US" altLang="zh-CN" sz="3200" b="1" dirty="0">
                <a:solidFill>
                  <a:schemeClr val="tx1"/>
                </a:solidFill>
                <a:latin typeface="Times New Roman" pitchFamily="18" charset="0"/>
                <a:ea typeface="宋体" pitchFamily="2" charset="-122"/>
              </a:rPr>
              <a:t>}</a:t>
            </a:r>
            <a:r>
              <a:rPr lang="en-US" altLang="zh-CN" sz="3200" b="1" dirty="0">
                <a:solidFill>
                  <a:srgbClr val="FFFFAF"/>
                </a:solidFill>
                <a:latin typeface="Times New Roman" pitchFamily="18" charset="0"/>
                <a:ea typeface="宋体" pitchFamily="2" charset="-122"/>
              </a:rPr>
              <a:t>  </a:t>
            </a:r>
            <a:r>
              <a:rPr lang="en-US" altLang="zh-CN" sz="3200" b="1" dirty="0">
                <a:solidFill>
                  <a:srgbClr val="66FFFF"/>
                </a:solidFill>
                <a:latin typeface="Times New Roman" pitchFamily="18" charset="0"/>
                <a:ea typeface="宋体" pitchFamily="2" charset="-122"/>
              </a:rPr>
              <a:t>//Pop</a:t>
            </a:r>
            <a:endParaRPr lang="zh-CN" altLang="en-US" sz="3200" b="1" dirty="0">
              <a:solidFill>
                <a:srgbClr val="66FFFF"/>
              </a:solidFill>
              <a:latin typeface="宋体" pitchFamily="2" charset="-122"/>
              <a:ea typeface="宋体" pitchFamily="2" charset="-122"/>
            </a:endParaRPr>
          </a:p>
        </p:txBody>
      </p:sp>
      <p:sp>
        <p:nvSpPr>
          <p:cNvPr id="375813" name="Text Box 5"/>
          <p:cNvSpPr txBox="1">
            <a:spLocks noChangeArrowheads="1"/>
          </p:cNvSpPr>
          <p:nvPr/>
        </p:nvSpPr>
        <p:spPr bwMode="auto">
          <a:xfrm>
            <a:off x="560388" y="908050"/>
            <a:ext cx="3124200" cy="676275"/>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en-US" sz="3200" b="1">
                <a:solidFill>
                  <a:schemeClr val="tx2"/>
                </a:solidFill>
                <a:latin typeface="黑体" pitchFamily="2" charset="-122"/>
                <a:ea typeface="黑体" pitchFamily="2" charset="-122"/>
              </a:rPr>
              <a:t>出栈操作算法</a:t>
            </a:r>
          </a:p>
        </p:txBody>
      </p:sp>
      <p:sp>
        <p:nvSpPr>
          <p:cNvPr id="375815" name="Rectangle 7"/>
          <p:cNvSpPr>
            <a:spLocks noChangeArrowheads="1"/>
          </p:cNvSpPr>
          <p:nvPr/>
        </p:nvSpPr>
        <p:spPr bwMode="auto">
          <a:xfrm>
            <a:off x="176213" y="5614988"/>
            <a:ext cx="9629775" cy="639762"/>
          </a:xfrm>
          <a:prstGeom prst="rect">
            <a:avLst/>
          </a:prstGeom>
          <a:noFill/>
          <a:ln w="9525">
            <a:noFill/>
            <a:miter lim="800000"/>
            <a:headEnd/>
            <a:tailEnd/>
          </a:ln>
          <a:effectLst/>
        </p:spPr>
        <p:txBody>
          <a:bodyPr/>
          <a:lstStyle/>
          <a:p>
            <a:pPr>
              <a:buClr>
                <a:schemeClr val="tx1"/>
              </a:buClr>
              <a:buSzPct val="75000"/>
              <a:buFont typeface="Wingdings" pitchFamily="2" charset="2"/>
              <a:buNone/>
            </a:pPr>
            <a:r>
              <a:rPr lang="zh-CN" altLang="en-US" sz="3200" b="1" dirty="0">
                <a:solidFill>
                  <a:schemeClr val="tx1"/>
                </a:solidFill>
                <a:latin typeface="宋体" pitchFamily="2" charset="-122"/>
                <a:ea typeface="宋体" pitchFamily="2" charset="-122"/>
              </a:rPr>
              <a:t>另一种约定：栈顶指针指向</a:t>
            </a:r>
            <a:r>
              <a:rPr lang="zh-CN" altLang="en-US" sz="3200" b="1" dirty="0">
                <a:solidFill>
                  <a:srgbClr val="00FFCC"/>
                </a:solidFill>
                <a:latin typeface="宋体" pitchFamily="2" charset="-122"/>
                <a:ea typeface="宋体" pitchFamily="2" charset="-122"/>
              </a:rPr>
              <a:t>栈顶元素</a:t>
            </a:r>
            <a:r>
              <a:rPr lang="zh-CN" altLang="en-US" sz="3200" b="1" dirty="0">
                <a:solidFill>
                  <a:schemeClr val="tx1"/>
                </a:solidFill>
                <a:latin typeface="宋体" pitchFamily="2" charset="-122"/>
                <a:ea typeface="宋体" pitchFamily="2" charset="-122"/>
              </a:rPr>
              <a:t>。该如何处理？</a:t>
            </a:r>
            <a:endParaRPr lang="en-US" altLang="zh-CN" sz="3200" b="1" dirty="0">
              <a:solidFill>
                <a:schemeClr val="tx1"/>
              </a:solidFill>
              <a:latin typeface="宋体" pitchFamily="2" charset="-122"/>
              <a:ea typeface="宋体" pitchFamily="2" charset="-122"/>
            </a:endParaRPr>
          </a:p>
        </p:txBody>
      </p:sp>
      <p:sp>
        <p:nvSpPr>
          <p:cNvPr id="3" name="标题 2">
            <a:extLst>
              <a:ext uri="{FF2B5EF4-FFF2-40B4-BE49-F238E27FC236}">
                <a16:creationId xmlns:a16="http://schemas.microsoft.com/office/drawing/2014/main" id="{64AE607B-BBD1-4D2F-8801-305D948C5592}"/>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411" name="Text Box 59"/>
          <p:cNvSpPr txBox="1">
            <a:spLocks noChangeArrowheads="1"/>
          </p:cNvSpPr>
          <p:nvPr/>
        </p:nvSpPr>
        <p:spPr bwMode="auto">
          <a:xfrm>
            <a:off x="1035050" y="1268413"/>
            <a:ext cx="6078538" cy="676275"/>
          </a:xfrm>
          <a:prstGeom prst="rect">
            <a:avLst/>
          </a:prstGeom>
          <a:noFill/>
          <a:ln w="12700" cap="rnd">
            <a:noFill/>
            <a:miter lim="800000"/>
            <a:headEnd/>
            <a:tailEnd/>
          </a:ln>
          <a:effectLst/>
        </p:spPr>
        <p:txBody>
          <a:bodyPr>
            <a:spAutoFit/>
          </a:bodyPr>
          <a:lstStyle/>
          <a:p>
            <a:pPr eaLnBrk="0" hangingPunct="0">
              <a:lnSpc>
                <a:spcPct val="120000"/>
              </a:lnSpc>
              <a:spcBef>
                <a:spcPct val="35000"/>
              </a:spcBef>
            </a:pPr>
            <a:r>
              <a:rPr lang="zh-CN" altLang="en-US" sz="3200" b="1">
                <a:solidFill>
                  <a:schemeClr val="tx1"/>
                </a:solidFill>
                <a:latin typeface="Times New Roman" pitchFamily="18" charset="0"/>
                <a:ea typeface="黑体" pitchFamily="2" charset="-122"/>
              </a:rPr>
              <a:t>栈的链式存储结构，也称链栈。</a:t>
            </a:r>
          </a:p>
        </p:txBody>
      </p:sp>
      <p:sp>
        <p:nvSpPr>
          <p:cNvPr id="228444" name="Text Box 92"/>
          <p:cNvSpPr txBox="1">
            <a:spLocks noChangeArrowheads="1"/>
          </p:cNvSpPr>
          <p:nvPr/>
        </p:nvSpPr>
        <p:spPr bwMode="auto">
          <a:xfrm>
            <a:off x="3448050" y="3284538"/>
            <a:ext cx="990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栈顶</a:t>
            </a:r>
          </a:p>
        </p:txBody>
      </p:sp>
      <p:sp>
        <p:nvSpPr>
          <p:cNvPr id="228445" name="Text Box 93"/>
          <p:cNvSpPr txBox="1">
            <a:spLocks noChangeArrowheads="1"/>
          </p:cNvSpPr>
          <p:nvPr/>
        </p:nvSpPr>
        <p:spPr bwMode="auto">
          <a:xfrm>
            <a:off x="3448050" y="5734050"/>
            <a:ext cx="990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栈底</a:t>
            </a:r>
          </a:p>
        </p:txBody>
      </p:sp>
      <p:sp>
        <p:nvSpPr>
          <p:cNvPr id="228466" name="Oval 114"/>
          <p:cNvSpPr>
            <a:spLocks noChangeArrowheads="1"/>
          </p:cNvSpPr>
          <p:nvPr/>
        </p:nvSpPr>
        <p:spPr bwMode="auto">
          <a:xfrm>
            <a:off x="4376738" y="2465388"/>
            <a:ext cx="5248275" cy="3125787"/>
          </a:xfrm>
          <a:prstGeom prst="ellipse">
            <a:avLst/>
          </a:prstGeom>
          <a:solidFill>
            <a:srgbClr val="FFFF00"/>
          </a:solidFill>
          <a:ln w="12700" cap="rnd">
            <a:solidFill>
              <a:schemeClr val="tx1"/>
            </a:solidFill>
            <a:round/>
            <a:headEnd/>
            <a:tailEnd/>
          </a:ln>
          <a:effectLst/>
        </p:spPr>
        <p:txBody>
          <a:bodyPr anchor="ctr">
            <a:spAutoFit/>
          </a:bodyPr>
          <a:lstStyle/>
          <a:p>
            <a:pPr eaLnBrk="0" hangingPunct="0"/>
            <a:r>
              <a:rPr lang="zh-CN" altLang="en-US" b="1">
                <a:solidFill>
                  <a:schemeClr val="bg2"/>
                </a:solidFill>
                <a:latin typeface="Times New Roman" pitchFamily="18" charset="0"/>
                <a:ea typeface="黑体" pitchFamily="2" charset="-122"/>
              </a:rPr>
              <a:t>        在前面学习了线性链表的插入、删除操作算法，不难写出链式栈初始化、进栈、出栈等操作的算法</a:t>
            </a:r>
            <a:r>
              <a:rPr lang="zh-CN" altLang="en-US" sz="2400" b="1">
                <a:solidFill>
                  <a:schemeClr val="bg2"/>
                </a:solidFill>
                <a:latin typeface="Times New Roman" pitchFamily="18" charset="0"/>
                <a:ea typeface="黑体" pitchFamily="2" charset="-122"/>
              </a:rPr>
              <a:t>。</a:t>
            </a:r>
            <a:endParaRPr lang="zh-CN" altLang="en-US" sz="2400" b="1">
              <a:solidFill>
                <a:schemeClr val="bg2"/>
              </a:solidFill>
              <a:latin typeface="宋体" pitchFamily="2" charset="-122"/>
              <a:ea typeface="黑体" pitchFamily="2" charset="-122"/>
            </a:endParaRPr>
          </a:p>
        </p:txBody>
      </p:sp>
      <p:sp>
        <p:nvSpPr>
          <p:cNvPr id="228469" name="Text Box 117"/>
          <p:cNvSpPr txBox="1">
            <a:spLocks noChangeArrowheads="1"/>
          </p:cNvSpPr>
          <p:nvPr/>
        </p:nvSpPr>
        <p:spPr bwMode="auto">
          <a:xfrm>
            <a:off x="273050" y="712788"/>
            <a:ext cx="5084763" cy="579437"/>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en-US" sz="3200" b="1">
                <a:solidFill>
                  <a:srgbClr val="FFFF00"/>
                </a:solidFill>
                <a:latin typeface="黑体" pitchFamily="2" charset="-122"/>
                <a:ea typeface="黑体" pitchFamily="2" charset="-122"/>
              </a:rPr>
              <a:t>3</a:t>
            </a:r>
            <a:r>
              <a:rPr lang="en-US" altLang="zh-CN" sz="3200" b="1">
                <a:solidFill>
                  <a:srgbClr val="FFFF00"/>
                </a:solidFill>
                <a:latin typeface="黑体" pitchFamily="2" charset="-122"/>
                <a:ea typeface="黑体" pitchFamily="2" charset="-122"/>
              </a:rPr>
              <a:t>.1.3 </a:t>
            </a:r>
            <a:r>
              <a:rPr lang="zh-CN" altLang="en-US" sz="3200" b="1">
                <a:solidFill>
                  <a:srgbClr val="FFFF00"/>
                </a:solidFill>
                <a:latin typeface="黑体" pitchFamily="2" charset="-122"/>
                <a:ea typeface="黑体" pitchFamily="2" charset="-122"/>
              </a:rPr>
              <a:t>栈的链式存储和实现</a:t>
            </a:r>
          </a:p>
        </p:txBody>
      </p:sp>
      <p:grpSp>
        <p:nvGrpSpPr>
          <p:cNvPr id="228472" name="Group 120"/>
          <p:cNvGrpSpPr>
            <a:grpSpLocks/>
          </p:cNvGrpSpPr>
          <p:nvPr/>
        </p:nvGrpSpPr>
        <p:grpSpPr bwMode="auto">
          <a:xfrm>
            <a:off x="704850" y="1989138"/>
            <a:ext cx="3124200" cy="4191000"/>
            <a:chOff x="444" y="1253"/>
            <a:chExt cx="1968" cy="2640"/>
          </a:xfrm>
        </p:grpSpPr>
        <p:sp>
          <p:nvSpPr>
            <p:cNvPr id="228438" name="Line 86"/>
            <p:cNvSpPr>
              <a:spLocks noChangeShapeType="1"/>
            </p:cNvSpPr>
            <p:nvPr/>
          </p:nvSpPr>
          <p:spPr bwMode="auto">
            <a:xfrm>
              <a:off x="1836" y="2261"/>
              <a:ext cx="0" cy="336"/>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8439" name="Line 87"/>
            <p:cNvSpPr>
              <a:spLocks noChangeShapeType="1"/>
            </p:cNvSpPr>
            <p:nvPr/>
          </p:nvSpPr>
          <p:spPr bwMode="auto">
            <a:xfrm>
              <a:off x="1836" y="2741"/>
              <a:ext cx="0" cy="336"/>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8440" name="Line 88"/>
            <p:cNvSpPr>
              <a:spLocks noChangeShapeType="1"/>
            </p:cNvSpPr>
            <p:nvPr/>
          </p:nvSpPr>
          <p:spPr bwMode="auto">
            <a:xfrm>
              <a:off x="1836" y="3413"/>
              <a:ext cx="0" cy="192"/>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8441" name="Line 89"/>
            <p:cNvSpPr>
              <a:spLocks noChangeShapeType="1"/>
            </p:cNvSpPr>
            <p:nvPr/>
          </p:nvSpPr>
          <p:spPr bwMode="auto">
            <a:xfrm>
              <a:off x="636" y="1685"/>
              <a:ext cx="336" cy="0"/>
            </a:xfrm>
            <a:prstGeom prst="line">
              <a:avLst/>
            </a:prstGeom>
            <a:noFill/>
            <a:ln w="28575" cap="rnd">
              <a:solidFill>
                <a:schemeClr val="tx1"/>
              </a:solidFill>
              <a:round/>
              <a:headEnd/>
              <a:tailEnd type="triangle" w="med" len="med"/>
            </a:ln>
            <a:effectLst/>
          </p:spPr>
          <p:txBody>
            <a:bodyPr/>
            <a:lstStyle/>
            <a:p>
              <a:endParaRPr lang="zh-CN" altLang="en-US"/>
            </a:p>
          </p:txBody>
        </p:sp>
        <p:sp>
          <p:nvSpPr>
            <p:cNvPr id="228442" name="Text Box 90"/>
            <p:cNvSpPr txBox="1">
              <a:spLocks noChangeArrowheads="1"/>
            </p:cNvSpPr>
            <p:nvPr/>
          </p:nvSpPr>
          <p:spPr bwMode="auto">
            <a:xfrm>
              <a:off x="1068" y="1253"/>
              <a:ext cx="1344"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Data next</a:t>
              </a:r>
            </a:p>
          </p:txBody>
        </p:sp>
        <p:sp>
          <p:nvSpPr>
            <p:cNvPr id="228443" name="Text Box 91"/>
            <p:cNvSpPr txBox="1">
              <a:spLocks noChangeArrowheads="1"/>
            </p:cNvSpPr>
            <p:nvPr/>
          </p:nvSpPr>
          <p:spPr bwMode="auto">
            <a:xfrm>
              <a:off x="444" y="1493"/>
              <a:ext cx="432"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S</a:t>
              </a:r>
            </a:p>
          </p:txBody>
        </p:sp>
        <p:grpSp>
          <p:nvGrpSpPr>
            <p:cNvPr id="228447" name="Group 95"/>
            <p:cNvGrpSpPr>
              <a:grpSpLocks/>
            </p:cNvGrpSpPr>
            <p:nvPr/>
          </p:nvGrpSpPr>
          <p:grpSpPr bwMode="auto">
            <a:xfrm>
              <a:off x="1020" y="2597"/>
              <a:ext cx="1056" cy="288"/>
              <a:chOff x="1584" y="1728"/>
              <a:chExt cx="1056" cy="288"/>
            </a:xfrm>
          </p:grpSpPr>
          <p:sp>
            <p:nvSpPr>
              <p:cNvPr id="228448" name="Rectangle 96"/>
              <p:cNvSpPr>
                <a:spLocks noChangeArrowheads="1"/>
              </p:cNvSpPr>
              <p:nvPr/>
            </p:nvSpPr>
            <p:spPr bwMode="auto">
              <a:xfrm>
                <a:off x="1584" y="1728"/>
                <a:ext cx="1056" cy="28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28449" name="Line 97"/>
              <p:cNvSpPr>
                <a:spLocks noChangeShapeType="1"/>
              </p:cNvSpPr>
              <p:nvPr/>
            </p:nvSpPr>
            <p:spPr bwMode="auto">
              <a:xfrm>
                <a:off x="2112" y="1728"/>
                <a:ext cx="0" cy="288"/>
              </a:xfrm>
              <a:prstGeom prst="line">
                <a:avLst/>
              </a:prstGeom>
              <a:noFill/>
              <a:ln w="12700" cap="rnd">
                <a:solidFill>
                  <a:schemeClr val="bg1"/>
                </a:solidFill>
                <a:round/>
                <a:headEnd/>
                <a:tailEnd/>
              </a:ln>
              <a:effectLst/>
            </p:spPr>
            <p:txBody>
              <a:bodyPr/>
              <a:lstStyle/>
              <a:p>
                <a:endParaRPr lang="zh-CN" altLang="en-US"/>
              </a:p>
            </p:txBody>
          </p:sp>
        </p:grpSp>
        <p:sp>
          <p:nvSpPr>
            <p:cNvPr id="228450" name="Text Box 98"/>
            <p:cNvSpPr txBox="1">
              <a:spLocks noChangeArrowheads="1"/>
            </p:cNvSpPr>
            <p:nvPr/>
          </p:nvSpPr>
          <p:spPr bwMode="auto">
            <a:xfrm>
              <a:off x="1068" y="2513"/>
              <a:ext cx="528" cy="327"/>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n-1</a:t>
              </a:r>
            </a:p>
          </p:txBody>
        </p:sp>
        <p:grpSp>
          <p:nvGrpSpPr>
            <p:cNvPr id="228451" name="Group 99"/>
            <p:cNvGrpSpPr>
              <a:grpSpLocks/>
            </p:cNvGrpSpPr>
            <p:nvPr/>
          </p:nvGrpSpPr>
          <p:grpSpPr bwMode="auto">
            <a:xfrm>
              <a:off x="1020" y="3557"/>
              <a:ext cx="1056" cy="336"/>
              <a:chOff x="4464" y="2832"/>
              <a:chExt cx="1056" cy="336"/>
            </a:xfrm>
          </p:grpSpPr>
          <p:grpSp>
            <p:nvGrpSpPr>
              <p:cNvPr id="228452" name="Group 100"/>
              <p:cNvGrpSpPr>
                <a:grpSpLocks/>
              </p:cNvGrpSpPr>
              <p:nvPr/>
            </p:nvGrpSpPr>
            <p:grpSpPr bwMode="auto">
              <a:xfrm>
                <a:off x="4464" y="2880"/>
                <a:ext cx="1056" cy="288"/>
                <a:chOff x="1584" y="1728"/>
                <a:chExt cx="1056" cy="288"/>
              </a:xfrm>
            </p:grpSpPr>
            <p:sp>
              <p:nvSpPr>
                <p:cNvPr id="228453" name="Rectangle 101"/>
                <p:cNvSpPr>
                  <a:spLocks noChangeArrowheads="1"/>
                </p:cNvSpPr>
                <p:nvPr/>
              </p:nvSpPr>
              <p:spPr bwMode="auto">
                <a:xfrm>
                  <a:off x="1584" y="1728"/>
                  <a:ext cx="1056" cy="28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28454" name="Line 102"/>
                <p:cNvSpPr>
                  <a:spLocks noChangeShapeType="1"/>
                </p:cNvSpPr>
                <p:nvPr/>
              </p:nvSpPr>
              <p:spPr bwMode="auto">
                <a:xfrm>
                  <a:off x="2112" y="1728"/>
                  <a:ext cx="0" cy="288"/>
                </a:xfrm>
                <a:prstGeom prst="line">
                  <a:avLst/>
                </a:prstGeom>
                <a:noFill/>
                <a:ln w="12700" cap="rnd">
                  <a:solidFill>
                    <a:schemeClr val="bg1"/>
                  </a:solidFill>
                  <a:round/>
                  <a:headEnd/>
                  <a:tailEnd/>
                </a:ln>
                <a:effectLst/>
              </p:spPr>
              <p:txBody>
                <a:bodyPr/>
                <a:lstStyle/>
                <a:p>
                  <a:endParaRPr lang="zh-CN" altLang="en-US"/>
                </a:p>
              </p:txBody>
            </p:sp>
          </p:grpSp>
          <p:sp>
            <p:nvSpPr>
              <p:cNvPr id="228455" name="Text Box 103"/>
              <p:cNvSpPr txBox="1">
                <a:spLocks noChangeArrowheads="1"/>
              </p:cNvSpPr>
              <p:nvPr/>
            </p:nvSpPr>
            <p:spPr bwMode="auto">
              <a:xfrm>
                <a:off x="4560" y="2832"/>
                <a:ext cx="480" cy="327"/>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1</a:t>
                </a:r>
                <a:endParaRPr lang="zh-CN" altLang="en-US" b="1" baseline="-25000">
                  <a:solidFill>
                    <a:schemeClr val="bg2"/>
                  </a:solidFill>
                  <a:latin typeface="黑体" pitchFamily="2" charset="-122"/>
                  <a:ea typeface="黑体" pitchFamily="2" charset="-122"/>
                </a:endParaRPr>
              </a:p>
            </p:txBody>
          </p:sp>
        </p:grpSp>
        <p:grpSp>
          <p:nvGrpSpPr>
            <p:cNvPr id="228456" name="Group 104"/>
            <p:cNvGrpSpPr>
              <a:grpSpLocks/>
            </p:cNvGrpSpPr>
            <p:nvPr/>
          </p:nvGrpSpPr>
          <p:grpSpPr bwMode="auto">
            <a:xfrm>
              <a:off x="1020" y="1541"/>
              <a:ext cx="1056" cy="288"/>
              <a:chOff x="5472" y="1296"/>
              <a:chExt cx="960" cy="288"/>
            </a:xfrm>
          </p:grpSpPr>
          <p:sp>
            <p:nvSpPr>
              <p:cNvPr id="228457" name="Rectangle 105"/>
              <p:cNvSpPr>
                <a:spLocks noChangeArrowheads="1"/>
              </p:cNvSpPr>
              <p:nvPr/>
            </p:nvSpPr>
            <p:spPr bwMode="auto">
              <a:xfrm>
                <a:off x="5472" y="1296"/>
                <a:ext cx="960" cy="288"/>
              </a:xfrm>
              <a:prstGeom prst="rect">
                <a:avLst/>
              </a:prstGeom>
              <a:solidFill>
                <a:srgbClr val="33CCFF"/>
              </a:solidFill>
              <a:ln w="12700" cap="rnd">
                <a:solidFill>
                  <a:schemeClr val="bg2"/>
                </a:solidFill>
                <a:miter lim="800000"/>
                <a:headEnd/>
                <a:tailEnd/>
              </a:ln>
              <a:effectLst/>
            </p:spPr>
            <p:txBody>
              <a:bodyPr wrap="none" anchor="ctr"/>
              <a:lstStyle/>
              <a:p>
                <a:endParaRPr lang="zh-CN" altLang="en-US"/>
              </a:p>
            </p:txBody>
          </p:sp>
          <p:sp>
            <p:nvSpPr>
              <p:cNvPr id="228458" name="Line 106"/>
              <p:cNvSpPr>
                <a:spLocks noChangeShapeType="1"/>
              </p:cNvSpPr>
              <p:nvPr/>
            </p:nvSpPr>
            <p:spPr bwMode="auto">
              <a:xfrm>
                <a:off x="5952" y="1296"/>
                <a:ext cx="0" cy="288"/>
              </a:xfrm>
              <a:prstGeom prst="line">
                <a:avLst/>
              </a:prstGeom>
              <a:noFill/>
              <a:ln w="12700" cap="rnd">
                <a:solidFill>
                  <a:schemeClr val="bg2"/>
                </a:solidFill>
                <a:round/>
                <a:headEnd/>
                <a:tailEnd/>
              </a:ln>
              <a:effectLst/>
            </p:spPr>
            <p:txBody>
              <a:bodyPr>
                <a:spAutoFit/>
              </a:bodyPr>
              <a:lstStyle/>
              <a:p>
                <a:endParaRPr lang="zh-CN" altLang="en-US"/>
              </a:p>
            </p:txBody>
          </p:sp>
        </p:grpSp>
        <p:sp>
          <p:nvSpPr>
            <p:cNvPr id="228459" name="Line 107"/>
            <p:cNvSpPr>
              <a:spLocks noChangeShapeType="1"/>
            </p:cNvSpPr>
            <p:nvPr/>
          </p:nvSpPr>
          <p:spPr bwMode="auto">
            <a:xfrm>
              <a:off x="1836" y="3077"/>
              <a:ext cx="0" cy="288"/>
            </a:xfrm>
            <a:prstGeom prst="line">
              <a:avLst/>
            </a:prstGeom>
            <a:noFill/>
            <a:ln w="28575" cap="rnd">
              <a:solidFill>
                <a:srgbClr val="FF0000"/>
              </a:solidFill>
              <a:prstDash val="sysDot"/>
              <a:round/>
              <a:headEnd/>
              <a:tailEnd/>
            </a:ln>
            <a:effectLst/>
          </p:spPr>
          <p:txBody>
            <a:bodyPr/>
            <a:lstStyle/>
            <a:p>
              <a:endParaRPr lang="zh-CN" altLang="en-US"/>
            </a:p>
          </p:txBody>
        </p:sp>
        <p:grpSp>
          <p:nvGrpSpPr>
            <p:cNvPr id="228461" name="Group 109"/>
            <p:cNvGrpSpPr>
              <a:grpSpLocks/>
            </p:cNvGrpSpPr>
            <p:nvPr/>
          </p:nvGrpSpPr>
          <p:grpSpPr bwMode="auto">
            <a:xfrm>
              <a:off x="1020" y="2069"/>
              <a:ext cx="1056" cy="288"/>
              <a:chOff x="1584" y="1728"/>
              <a:chExt cx="1056" cy="288"/>
            </a:xfrm>
          </p:grpSpPr>
          <p:sp>
            <p:nvSpPr>
              <p:cNvPr id="228462" name="Rectangle 110"/>
              <p:cNvSpPr>
                <a:spLocks noChangeArrowheads="1"/>
              </p:cNvSpPr>
              <p:nvPr/>
            </p:nvSpPr>
            <p:spPr bwMode="auto">
              <a:xfrm>
                <a:off x="1584" y="1728"/>
                <a:ext cx="1056" cy="28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28463" name="Line 111"/>
              <p:cNvSpPr>
                <a:spLocks noChangeShapeType="1"/>
              </p:cNvSpPr>
              <p:nvPr/>
            </p:nvSpPr>
            <p:spPr bwMode="auto">
              <a:xfrm>
                <a:off x="2112" y="1728"/>
                <a:ext cx="0" cy="288"/>
              </a:xfrm>
              <a:prstGeom prst="line">
                <a:avLst/>
              </a:prstGeom>
              <a:noFill/>
              <a:ln w="12700" cap="rnd">
                <a:solidFill>
                  <a:schemeClr val="bg1"/>
                </a:solidFill>
                <a:round/>
                <a:headEnd/>
                <a:tailEnd/>
              </a:ln>
              <a:effectLst/>
            </p:spPr>
            <p:txBody>
              <a:bodyPr/>
              <a:lstStyle/>
              <a:p>
                <a:endParaRPr lang="zh-CN" altLang="en-US"/>
              </a:p>
            </p:txBody>
          </p:sp>
        </p:grpSp>
        <p:sp>
          <p:nvSpPr>
            <p:cNvPr id="228464" name="Text Box 112"/>
            <p:cNvSpPr txBox="1">
              <a:spLocks noChangeArrowheads="1"/>
            </p:cNvSpPr>
            <p:nvPr/>
          </p:nvSpPr>
          <p:spPr bwMode="auto">
            <a:xfrm>
              <a:off x="1033" y="2014"/>
              <a:ext cx="528" cy="327"/>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n</a:t>
              </a:r>
            </a:p>
          </p:txBody>
        </p:sp>
        <p:sp>
          <p:nvSpPr>
            <p:cNvPr id="228465" name="Line 113"/>
            <p:cNvSpPr>
              <a:spLocks noChangeShapeType="1"/>
            </p:cNvSpPr>
            <p:nvPr/>
          </p:nvSpPr>
          <p:spPr bwMode="auto">
            <a:xfrm>
              <a:off x="1836" y="1685"/>
              <a:ext cx="0" cy="336"/>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8471" name="Text Box 119"/>
            <p:cNvSpPr txBox="1">
              <a:spLocks noChangeArrowheads="1"/>
            </p:cNvSpPr>
            <p:nvPr/>
          </p:nvSpPr>
          <p:spPr bwMode="auto">
            <a:xfrm>
              <a:off x="1549" y="3566"/>
              <a:ext cx="528" cy="327"/>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b="1">
                  <a:solidFill>
                    <a:schemeClr val="bg2"/>
                  </a:solidFill>
                  <a:latin typeface="黑体" pitchFamily="2" charset="-122"/>
                  <a:ea typeface="黑体" pitchFamily="2" charset="-122"/>
                </a:rPr>
                <a:t>∧</a:t>
              </a:r>
              <a:endParaRPr lang="en-US" altLang="zh-CN" b="1" baseline="-25000">
                <a:solidFill>
                  <a:schemeClr val="bg2"/>
                </a:solidFill>
                <a:latin typeface="黑体" pitchFamily="2" charset="-122"/>
                <a:ea typeface="黑体" pitchFamily="2" charset="-122"/>
              </a:endParaRPr>
            </a:p>
          </p:txBody>
        </p:sp>
      </p:grpSp>
      <p:sp>
        <p:nvSpPr>
          <p:cNvPr id="3" name="标题 2">
            <a:extLst>
              <a:ext uri="{FF2B5EF4-FFF2-40B4-BE49-F238E27FC236}">
                <a16:creationId xmlns:a16="http://schemas.microsoft.com/office/drawing/2014/main" id="{FBB41F93-08D5-4405-827F-AFFE303E66A8}"/>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a:lnSpc>
                <a:spcPct val="120000"/>
              </a:lnSpc>
            </a:pPr>
            <a:r>
              <a:rPr kumimoji="0" lang="zh-CN" altLang="en-US" dirty="0">
                <a:solidFill>
                  <a:srgbClr val="FFFF00"/>
                </a:solidFill>
              </a:rPr>
              <a:t>栈的特点：后进先出</a:t>
            </a:r>
          </a:p>
          <a:p>
            <a:pPr lvl="1">
              <a:lnSpc>
                <a:spcPct val="120000"/>
              </a:lnSpc>
            </a:pPr>
            <a:r>
              <a:rPr kumimoji="0" lang="zh-CN" altLang="en-US" dirty="0"/>
              <a:t>体现了元素之间的透明性</a:t>
            </a:r>
          </a:p>
          <a:p>
            <a:pPr>
              <a:lnSpc>
                <a:spcPct val="120000"/>
              </a:lnSpc>
            </a:pPr>
            <a:r>
              <a:rPr kumimoji="0" lang="zh-CN" altLang="en-US" dirty="0">
                <a:solidFill>
                  <a:srgbClr val="FFFF00"/>
                </a:solidFill>
              </a:rPr>
              <a:t>时间效率</a:t>
            </a:r>
          </a:p>
          <a:p>
            <a:pPr lvl="1">
              <a:lnSpc>
                <a:spcPct val="120000"/>
              </a:lnSpc>
            </a:pPr>
            <a:r>
              <a:rPr kumimoji="0" lang="zh-CN" altLang="en-US" dirty="0"/>
              <a:t>所有操作都只需常数时间</a:t>
            </a:r>
          </a:p>
          <a:p>
            <a:pPr lvl="1">
              <a:lnSpc>
                <a:spcPct val="120000"/>
              </a:lnSpc>
            </a:pPr>
            <a:r>
              <a:rPr kumimoji="0" lang="zh-CN" altLang="en-US" dirty="0"/>
              <a:t>顺序栈和链式栈在时间效率上难分伯仲</a:t>
            </a:r>
          </a:p>
          <a:p>
            <a:pPr>
              <a:lnSpc>
                <a:spcPct val="120000"/>
              </a:lnSpc>
            </a:pPr>
            <a:r>
              <a:rPr kumimoji="0" lang="zh-CN" altLang="en-US" dirty="0">
                <a:solidFill>
                  <a:srgbClr val="FFFF00"/>
                </a:solidFill>
              </a:rPr>
              <a:t>空间效率</a:t>
            </a:r>
          </a:p>
          <a:p>
            <a:pPr lvl="1">
              <a:lnSpc>
                <a:spcPct val="120000"/>
              </a:lnSpc>
            </a:pPr>
            <a:r>
              <a:rPr kumimoji="0" lang="zh-CN" altLang="en-US" dirty="0"/>
              <a:t>顺序栈须说明一个固定的长度</a:t>
            </a:r>
          </a:p>
          <a:p>
            <a:pPr lvl="1">
              <a:lnSpc>
                <a:spcPct val="120000"/>
              </a:lnSpc>
            </a:pPr>
            <a:r>
              <a:rPr kumimoji="0" lang="zh-CN" altLang="en-US" dirty="0"/>
              <a:t>链式栈的长度可变，但增加结构性开销</a:t>
            </a:r>
          </a:p>
        </p:txBody>
      </p:sp>
      <p:sp>
        <p:nvSpPr>
          <p:cNvPr id="3" name="标题 2">
            <a:extLst>
              <a:ext uri="{FF2B5EF4-FFF2-40B4-BE49-F238E27FC236}">
                <a16:creationId xmlns:a16="http://schemas.microsoft.com/office/drawing/2014/main" id="{DE71B69C-942E-496B-8CFB-B7E49540F9AE}"/>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a:lnSpc>
                <a:spcPct val="110000"/>
              </a:lnSpc>
              <a:spcBef>
                <a:spcPct val="20000"/>
              </a:spcBef>
            </a:pPr>
            <a:r>
              <a:rPr lang="zh-CN" altLang="en-US" dirty="0">
                <a:latin typeface="宋体" pitchFamily="2" charset="-122"/>
              </a:rPr>
              <a:t>实际应用中，顺序栈比链式栈用得更广泛 </a:t>
            </a:r>
          </a:p>
          <a:p>
            <a:pPr lvl="1">
              <a:lnSpc>
                <a:spcPct val="110000"/>
              </a:lnSpc>
              <a:spcBef>
                <a:spcPct val="20000"/>
              </a:spcBef>
            </a:pPr>
            <a:r>
              <a:rPr lang="zh-CN" altLang="en-US" dirty="0">
                <a:latin typeface="宋体" pitchFamily="2" charset="-122"/>
              </a:rPr>
              <a:t>顺序栈容易根据栈顶位置，进行相对位移，快速定位并读取栈的内部元素 </a:t>
            </a:r>
          </a:p>
          <a:p>
            <a:pPr lvl="1">
              <a:lnSpc>
                <a:spcPct val="110000"/>
              </a:lnSpc>
              <a:spcBef>
                <a:spcPct val="20000"/>
              </a:spcBef>
            </a:pPr>
            <a:r>
              <a:rPr lang="zh-CN" altLang="en-US" dirty="0">
                <a:latin typeface="宋体" pitchFamily="2" charset="-122"/>
              </a:rPr>
              <a:t>顺序栈读取内部元素的时间为</a:t>
            </a:r>
            <a:r>
              <a:rPr lang="en-US" altLang="zh-CN" dirty="0">
                <a:latin typeface="宋体" pitchFamily="2" charset="-122"/>
              </a:rPr>
              <a:t>O(1)</a:t>
            </a:r>
            <a:r>
              <a:rPr lang="zh-CN" altLang="en-US" dirty="0">
                <a:latin typeface="宋体" pitchFamily="2" charset="-122"/>
              </a:rPr>
              <a:t>，而链式栈则需要沿着指针链游走，显</a:t>
            </a:r>
            <a:r>
              <a:rPr lang="zh-CN" altLang="zh-CN" dirty="0">
                <a:latin typeface="宋体" pitchFamily="2" charset="-122"/>
              </a:rPr>
              <a:t>然</a:t>
            </a:r>
            <a:r>
              <a:rPr lang="zh-CN" altLang="en-US" dirty="0">
                <a:latin typeface="宋体" pitchFamily="2" charset="-122"/>
              </a:rPr>
              <a:t>慢些，读取第</a:t>
            </a:r>
            <a:r>
              <a:rPr lang="en-US" altLang="zh-CN" dirty="0">
                <a:latin typeface="宋体" pitchFamily="2" charset="-122"/>
              </a:rPr>
              <a:t>k</a:t>
            </a:r>
            <a:r>
              <a:rPr lang="zh-CN" altLang="en-US" dirty="0">
                <a:latin typeface="宋体" pitchFamily="2" charset="-122"/>
              </a:rPr>
              <a:t>个元素需要时间为</a:t>
            </a:r>
            <a:r>
              <a:rPr lang="en-US" altLang="zh-CN" dirty="0">
                <a:latin typeface="宋体" pitchFamily="2" charset="-122"/>
              </a:rPr>
              <a:t>O(k) </a:t>
            </a:r>
          </a:p>
          <a:p>
            <a:pPr lvl="2">
              <a:lnSpc>
                <a:spcPct val="110000"/>
              </a:lnSpc>
              <a:spcBef>
                <a:spcPct val="20000"/>
              </a:spcBef>
            </a:pPr>
            <a:r>
              <a:rPr lang="zh-CN" altLang="en-US" sz="3100" dirty="0">
                <a:latin typeface="宋体" pitchFamily="2" charset="-122"/>
              </a:rPr>
              <a:t>一般来说，栈不允许“读取内部元素”，只能在栈顶操作 </a:t>
            </a:r>
            <a:endParaRPr kumimoji="0" lang="zh-CN" altLang="en-US" dirty="0">
              <a:latin typeface="宋体" pitchFamily="2" charset="-122"/>
            </a:endParaRPr>
          </a:p>
        </p:txBody>
      </p:sp>
      <p:sp>
        <p:nvSpPr>
          <p:cNvPr id="3" name="标题 2">
            <a:extLst>
              <a:ext uri="{FF2B5EF4-FFF2-40B4-BE49-F238E27FC236}">
                <a16:creationId xmlns:a16="http://schemas.microsoft.com/office/drawing/2014/main" id="{AFE6BDA0-2725-4471-A747-DFCCAF2403E1}"/>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485775" y="882650"/>
            <a:ext cx="9090025" cy="2838450"/>
          </a:xfrm>
          <a:prstGeom prst="rect">
            <a:avLst/>
          </a:prstGeom>
          <a:noFill/>
          <a:ln w="12700" cap="rnd">
            <a:noFill/>
            <a:miter lim="800000"/>
            <a:headEnd/>
            <a:tailEnd/>
          </a:ln>
          <a:effectLst/>
        </p:spPr>
        <p:txBody>
          <a:bodyPr>
            <a:spAutoFit/>
          </a:bodyPr>
          <a:lstStyle/>
          <a:p>
            <a:pPr marL="457200" indent="-457200">
              <a:buFontTx/>
              <a:buAutoNum type="arabicPeriod"/>
            </a:pPr>
            <a:r>
              <a:rPr lang="zh-CN" altLang="en-US" sz="3600" b="1" dirty="0">
                <a:solidFill>
                  <a:schemeClr val="tx1"/>
                </a:solidFill>
              </a:rPr>
              <a:t>数制转换</a:t>
            </a:r>
          </a:p>
          <a:p>
            <a:pPr marL="457200" indent="-457200">
              <a:buFontTx/>
              <a:buAutoNum type="arabicPeriod"/>
            </a:pPr>
            <a:r>
              <a:rPr lang="zh-CN" altLang="en-US" sz="3600" b="1" dirty="0"/>
              <a:t>括号匹配的检验</a:t>
            </a:r>
          </a:p>
          <a:p>
            <a:pPr marL="457200" indent="-457200">
              <a:buFontTx/>
              <a:buAutoNum type="arabicPeriod"/>
            </a:pPr>
            <a:r>
              <a:rPr lang="zh-CN" altLang="en-US" sz="3600" b="1" dirty="0"/>
              <a:t>行编辑程序</a:t>
            </a:r>
          </a:p>
          <a:p>
            <a:pPr marL="457200" indent="-457200">
              <a:buFontTx/>
              <a:buAutoNum type="arabicPeriod"/>
            </a:pPr>
            <a:r>
              <a:rPr lang="zh-CN" altLang="en-US" sz="3600" b="1" dirty="0">
                <a:solidFill>
                  <a:schemeClr val="tx1"/>
                </a:solidFill>
              </a:rPr>
              <a:t>迷宫求解</a:t>
            </a:r>
          </a:p>
          <a:p>
            <a:pPr marL="457200" indent="-457200">
              <a:buFontTx/>
              <a:buAutoNum type="arabicPeriod"/>
            </a:pPr>
            <a:r>
              <a:rPr lang="zh-CN" altLang="en-US" sz="3600" b="1" dirty="0">
                <a:solidFill>
                  <a:schemeClr val="tx1"/>
                </a:solidFill>
              </a:rPr>
              <a:t>表达式求值</a:t>
            </a:r>
            <a:endParaRPr lang="zh-CN" altLang="en-US" sz="3600" dirty="0">
              <a:solidFill>
                <a:schemeClr val="bg2"/>
              </a:solidFill>
              <a:latin typeface="宋体" pitchFamily="2" charset="-122"/>
              <a:ea typeface="宋体" pitchFamily="2" charset="-122"/>
            </a:endParaRPr>
          </a:p>
        </p:txBody>
      </p:sp>
      <p:sp>
        <p:nvSpPr>
          <p:cNvPr id="5" name="标题 2">
            <a:extLst>
              <a:ext uri="{FF2B5EF4-FFF2-40B4-BE49-F238E27FC236}">
                <a16:creationId xmlns:a16="http://schemas.microsoft.com/office/drawing/2014/main" id="{55C14263-3596-4379-8EAE-BE604280C14C}"/>
              </a:ext>
            </a:extLst>
          </p:cNvPr>
          <p:cNvSpPr>
            <a:spLocks noGrp="1"/>
          </p:cNvSpPr>
          <p:nvPr>
            <p:ph type="title"/>
          </p:nvPr>
        </p:nvSpPr>
        <p:spPr>
          <a:xfrm>
            <a:off x="0" y="0"/>
            <a:ext cx="9906000" cy="685800"/>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931" name="Rectangle 3"/>
          <p:cNvSpPr>
            <a:spLocks noGrp="1" noChangeArrowheads="1"/>
          </p:cNvSpPr>
          <p:nvPr>
            <p:ph idx="1"/>
          </p:nvPr>
        </p:nvSpPr>
        <p:spPr>
          <a:xfrm>
            <a:off x="0" y="838200"/>
            <a:ext cx="9906000" cy="2895600"/>
          </a:xfrm>
        </p:spPr>
        <p:txBody>
          <a:bodyPr/>
          <a:lstStyle/>
          <a:p>
            <a:pPr marL="457200" indent="-457200">
              <a:lnSpc>
                <a:spcPct val="120000"/>
              </a:lnSpc>
              <a:buFontTx/>
              <a:buAutoNum type="arabicPeriod"/>
            </a:pPr>
            <a:r>
              <a:rPr lang="zh-CN" altLang="en-US" kern="1200" dirty="0">
                <a:solidFill>
                  <a:srgbClr val="FFFF66"/>
                </a:solidFill>
                <a:latin typeface="隶书" pitchFamily="49" charset="-122"/>
                <a:ea typeface="隶书" pitchFamily="49" charset="-122"/>
              </a:rPr>
              <a:t>数制转换</a:t>
            </a:r>
          </a:p>
          <a:p>
            <a:pPr>
              <a:lnSpc>
                <a:spcPct val="120000"/>
              </a:lnSpc>
            </a:pPr>
            <a:endParaRPr lang="en-US" altLang="zh-CN" sz="3200" b="1" dirty="0"/>
          </a:p>
          <a:p>
            <a:pPr>
              <a:lnSpc>
                <a:spcPct val="120000"/>
              </a:lnSpc>
            </a:pPr>
            <a:r>
              <a:rPr lang="zh-CN" altLang="en-US" sz="3200" b="1" dirty="0"/>
              <a:t>十进制数到八进制数的转换是计算机中的基本问题</a:t>
            </a:r>
          </a:p>
          <a:p>
            <a:pPr>
              <a:lnSpc>
                <a:spcPct val="120000"/>
              </a:lnSpc>
            </a:pPr>
            <a:r>
              <a:rPr lang="zh-CN" altLang="en-US" sz="3200" b="1" dirty="0"/>
              <a:t>算法可基于下列原理：</a:t>
            </a:r>
            <a:br>
              <a:rPr lang="zh-CN" altLang="en-US" sz="3200" dirty="0"/>
            </a:br>
            <a:r>
              <a:rPr lang="zh-CN" altLang="en-US" sz="3200" b="1" dirty="0">
                <a:solidFill>
                  <a:srgbClr val="FF0000"/>
                </a:solidFill>
              </a:rPr>
              <a:t>           </a:t>
            </a:r>
            <a:r>
              <a:rPr lang="en-US" altLang="zh-CN" sz="3200" b="1" dirty="0"/>
              <a:t>N=(N div d)×</a:t>
            </a:r>
            <a:r>
              <a:rPr lang="en-US" altLang="zh-CN" sz="3200" b="1" dirty="0" err="1"/>
              <a:t>d+Nmod</a:t>
            </a:r>
            <a:r>
              <a:rPr lang="en-US" altLang="zh-CN" sz="3200" b="1" dirty="0"/>
              <a:t> d</a:t>
            </a:r>
            <a:endParaRPr lang="en-US" altLang="zh-CN" sz="3200" dirty="0"/>
          </a:p>
        </p:txBody>
      </p:sp>
      <p:sp>
        <p:nvSpPr>
          <p:cNvPr id="6" name="标题 2">
            <a:extLst>
              <a:ext uri="{FF2B5EF4-FFF2-40B4-BE49-F238E27FC236}">
                <a16:creationId xmlns:a16="http://schemas.microsoft.com/office/drawing/2014/main" id="{431F5EC6-03B4-4C72-BDE8-F67BC3D37A96}"/>
              </a:ext>
            </a:extLst>
          </p:cNvPr>
          <p:cNvSpPr>
            <a:spLocks noGrp="1"/>
          </p:cNvSpPr>
          <p:nvPr>
            <p:ph type="title"/>
          </p:nvPr>
        </p:nvSpPr>
        <p:spPr>
          <a:xfrm>
            <a:off x="0" y="0"/>
            <a:ext cx="9906000" cy="685800"/>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38138" y="736600"/>
            <a:ext cx="9288462" cy="1978025"/>
          </a:xfrm>
        </p:spPr>
        <p:txBody>
          <a:bodyPr/>
          <a:lstStyle/>
          <a:p>
            <a:pPr>
              <a:spcBef>
                <a:spcPts val="1200"/>
              </a:spcBef>
              <a:buFont typeface="Wingdings" panose="05000000000000000000" pitchFamily="2" charset="2"/>
              <a:buNone/>
            </a:pPr>
            <a:r>
              <a:rPr lang="zh-CN" altLang="en-US" sz="3200"/>
              <a:t>操作受限的线性表</a:t>
            </a:r>
            <a:endParaRPr lang="en-US" altLang="zh-CN" sz="3200"/>
          </a:p>
          <a:p>
            <a:pPr>
              <a:spcBef>
                <a:spcPts val="1200"/>
              </a:spcBef>
            </a:pPr>
            <a:r>
              <a:rPr lang="zh-CN" altLang="en-US" sz="3200"/>
              <a:t>栈（</a:t>
            </a:r>
            <a:r>
              <a:rPr lang="en-US" altLang="zh-CN" sz="3200"/>
              <a:t>Stack</a:t>
            </a:r>
            <a:r>
              <a:rPr lang="zh-CN" altLang="en-US" sz="3200"/>
              <a:t>）：</a:t>
            </a:r>
            <a:r>
              <a:rPr lang="zh-CN" altLang="en-US" sz="3200">
                <a:solidFill>
                  <a:srgbClr val="FFFF00"/>
                </a:solidFill>
              </a:rPr>
              <a:t>只</a:t>
            </a:r>
            <a:r>
              <a:rPr lang="zh-CN" altLang="en-US" sz="3200"/>
              <a:t>在表的</a:t>
            </a:r>
            <a:r>
              <a:rPr lang="zh-CN" altLang="en-US" sz="3200">
                <a:solidFill>
                  <a:srgbClr val="FFFF00"/>
                </a:solidFill>
              </a:rPr>
              <a:t>一端</a:t>
            </a:r>
            <a:r>
              <a:rPr lang="zh-CN" altLang="en-US" sz="3200"/>
              <a:t>进行操作</a:t>
            </a:r>
          </a:p>
          <a:p>
            <a:pPr>
              <a:spcBef>
                <a:spcPts val="600"/>
              </a:spcBef>
            </a:pPr>
            <a:r>
              <a:rPr lang="zh-CN" altLang="en-US" sz="3200"/>
              <a:t>队列（</a:t>
            </a:r>
            <a:r>
              <a:rPr lang="en-US" altLang="zh-CN" sz="3200"/>
              <a:t>Queue</a:t>
            </a:r>
            <a:r>
              <a:rPr lang="zh-CN" altLang="en-US" sz="3200"/>
              <a:t>）：</a:t>
            </a:r>
            <a:r>
              <a:rPr lang="zh-CN" altLang="en-US" sz="3200">
                <a:solidFill>
                  <a:srgbClr val="FFFF00"/>
                </a:solidFill>
              </a:rPr>
              <a:t>只</a:t>
            </a:r>
            <a:r>
              <a:rPr lang="zh-CN" altLang="en-US" sz="3200"/>
              <a:t>在表的</a:t>
            </a:r>
            <a:r>
              <a:rPr lang="zh-CN" altLang="en-US" sz="3200">
                <a:solidFill>
                  <a:srgbClr val="FFFF00"/>
                </a:solidFill>
              </a:rPr>
              <a:t>两端</a:t>
            </a:r>
            <a:r>
              <a:rPr lang="zh-CN" altLang="en-US" sz="3200"/>
              <a:t>进行操作</a:t>
            </a:r>
          </a:p>
        </p:txBody>
      </p:sp>
      <p:grpSp>
        <p:nvGrpSpPr>
          <p:cNvPr id="2" name="Group 96"/>
          <p:cNvGrpSpPr>
            <a:grpSpLocks/>
          </p:cNvGrpSpPr>
          <p:nvPr/>
        </p:nvGrpSpPr>
        <p:grpSpPr bwMode="auto">
          <a:xfrm>
            <a:off x="2500313" y="3619500"/>
            <a:ext cx="1133475" cy="2649538"/>
            <a:chOff x="1383" y="2024"/>
            <a:chExt cx="714" cy="1669"/>
          </a:xfrm>
        </p:grpSpPr>
        <p:sp>
          <p:nvSpPr>
            <p:cNvPr id="7210" name="Rectangle 29"/>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7211" name="Line 30"/>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2" name="Line 31"/>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3" name="Line 32"/>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 name="Line 33"/>
            <p:cNvSpPr>
              <a:spLocks noChangeShapeType="1"/>
            </p:cNvSpPr>
            <p:nvPr/>
          </p:nvSpPr>
          <p:spPr bwMode="auto">
            <a:xfrm>
              <a:off x="1737" y="2637"/>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5" name="Text Box 36"/>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n</a:t>
              </a:r>
            </a:p>
          </p:txBody>
        </p:sp>
        <p:sp>
          <p:nvSpPr>
            <p:cNvPr id="7216" name="Text Box 37"/>
            <p:cNvSpPr txBox="1">
              <a:spLocks noChangeArrowheads="1"/>
            </p:cNvSpPr>
            <p:nvPr/>
          </p:nvSpPr>
          <p:spPr bwMode="auto">
            <a:xfrm>
              <a:off x="1604" y="307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2</a:t>
              </a:r>
            </a:p>
          </p:txBody>
        </p:sp>
        <p:sp>
          <p:nvSpPr>
            <p:cNvPr id="7217" name="Text Box 38"/>
            <p:cNvSpPr txBox="1">
              <a:spLocks noChangeArrowheads="1"/>
            </p:cNvSpPr>
            <p:nvPr/>
          </p:nvSpPr>
          <p:spPr bwMode="auto">
            <a:xfrm>
              <a:off x="1604" y="336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1</a:t>
              </a:r>
            </a:p>
          </p:txBody>
        </p:sp>
        <p:sp>
          <p:nvSpPr>
            <p:cNvPr id="7218" name="Line 39"/>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 name="Line 61"/>
            <p:cNvSpPr>
              <a:spLocks noChangeShapeType="1"/>
            </p:cNvSpPr>
            <p:nvPr/>
          </p:nvSpPr>
          <p:spPr bwMode="auto">
            <a:xfrm>
              <a:off x="2096"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00"/>
          <p:cNvGrpSpPr>
            <a:grpSpLocks/>
          </p:cNvGrpSpPr>
          <p:nvPr/>
        </p:nvGrpSpPr>
        <p:grpSpPr bwMode="auto">
          <a:xfrm>
            <a:off x="838200" y="3530600"/>
            <a:ext cx="1655763" cy="519113"/>
            <a:chOff x="340" y="2205"/>
            <a:chExt cx="1043" cy="327"/>
          </a:xfrm>
        </p:grpSpPr>
        <p:sp>
          <p:nvSpPr>
            <p:cNvPr id="7208" name="Text Box 34"/>
            <p:cNvSpPr txBox="1">
              <a:spLocks noChangeArrowheads="1"/>
            </p:cNvSpPr>
            <p:nvPr/>
          </p:nvSpPr>
          <p:spPr bwMode="auto">
            <a:xfrm>
              <a:off x="340" y="2205"/>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Tx/>
                <a:buNone/>
              </a:pPr>
              <a:r>
                <a:rPr lang="zh-CN" altLang="en-US" sz="2800">
                  <a:latin typeface="宋体" panose="02010600030101010101" pitchFamily="2" charset="-122"/>
                </a:rPr>
                <a:t>栈顶</a:t>
              </a:r>
            </a:p>
          </p:txBody>
        </p:sp>
        <p:sp>
          <p:nvSpPr>
            <p:cNvPr id="7209" name="Line 62"/>
            <p:cNvSpPr>
              <a:spLocks noChangeShapeType="1"/>
            </p:cNvSpPr>
            <p:nvPr/>
          </p:nvSpPr>
          <p:spPr bwMode="auto">
            <a:xfrm>
              <a:off x="1020"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1"/>
          <p:cNvGrpSpPr>
            <a:grpSpLocks/>
          </p:cNvGrpSpPr>
          <p:nvPr/>
        </p:nvGrpSpPr>
        <p:grpSpPr bwMode="auto">
          <a:xfrm>
            <a:off x="703263" y="5780088"/>
            <a:ext cx="1797050" cy="519112"/>
            <a:chOff x="251" y="3339"/>
            <a:chExt cx="1132" cy="327"/>
          </a:xfrm>
        </p:grpSpPr>
        <p:sp>
          <p:nvSpPr>
            <p:cNvPr id="7206" name="Text Box 35"/>
            <p:cNvSpPr txBox="1">
              <a:spLocks noChangeArrowheads="1"/>
            </p:cNvSpPr>
            <p:nvPr/>
          </p:nvSpPr>
          <p:spPr bwMode="auto">
            <a:xfrm>
              <a:off x="251" y="3339"/>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Tx/>
                <a:buNone/>
              </a:pPr>
              <a:r>
                <a:rPr lang="zh-CN" altLang="en-US" sz="2800">
                  <a:latin typeface="宋体" panose="02010600030101010101" pitchFamily="2" charset="-122"/>
                </a:rPr>
                <a:t>栈底</a:t>
              </a:r>
            </a:p>
          </p:txBody>
        </p:sp>
        <p:sp>
          <p:nvSpPr>
            <p:cNvPr id="7207" name="Line 63"/>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10"/>
          <p:cNvGrpSpPr>
            <a:grpSpLocks/>
          </p:cNvGrpSpPr>
          <p:nvPr/>
        </p:nvGrpSpPr>
        <p:grpSpPr bwMode="auto">
          <a:xfrm>
            <a:off x="3221038" y="3078163"/>
            <a:ext cx="1562100" cy="519112"/>
            <a:chOff x="1837" y="1788"/>
            <a:chExt cx="984" cy="327"/>
          </a:xfrm>
        </p:grpSpPr>
        <p:sp>
          <p:nvSpPr>
            <p:cNvPr id="7204" name="Text Box 28"/>
            <p:cNvSpPr txBox="1">
              <a:spLocks noChangeArrowheads="1"/>
            </p:cNvSpPr>
            <p:nvPr/>
          </p:nvSpPr>
          <p:spPr bwMode="auto">
            <a:xfrm>
              <a:off x="2142" y="1788"/>
              <a:ext cx="6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rgbClr val="FFFF00"/>
                  </a:solidFill>
                  <a:latin typeface="宋体" panose="02010600030101010101" pitchFamily="2" charset="-122"/>
                </a:rPr>
                <a:t>出栈</a:t>
              </a:r>
            </a:p>
          </p:txBody>
        </p:sp>
        <p:sp>
          <p:nvSpPr>
            <p:cNvPr id="7205" name="Freeform 64"/>
            <p:cNvSpPr>
              <a:spLocks/>
            </p:cNvSpPr>
            <p:nvPr/>
          </p:nvSpPr>
          <p:spPr bwMode="auto">
            <a:xfrm>
              <a:off x="1837" y="1842"/>
              <a:ext cx="453" cy="227"/>
            </a:xfrm>
            <a:custGeom>
              <a:avLst/>
              <a:gdLst>
                <a:gd name="T0" fmla="*/ 0 w 453"/>
                <a:gd name="T1" fmla="*/ 1 h 363"/>
                <a:gd name="T2" fmla="*/ 90 w 453"/>
                <a:gd name="T3" fmla="*/ 1 h 363"/>
                <a:gd name="T4" fmla="*/ 453 w 453"/>
                <a:gd name="T5" fmla="*/ 0 h 363"/>
                <a:gd name="T6" fmla="*/ 0 60000 65536"/>
                <a:gd name="T7" fmla="*/ 0 60000 65536"/>
                <a:gd name="T8" fmla="*/ 0 60000 65536"/>
                <a:gd name="T9" fmla="*/ 0 w 453"/>
                <a:gd name="T10" fmla="*/ 0 h 363"/>
                <a:gd name="T11" fmla="*/ 453 w 453"/>
                <a:gd name="T12" fmla="*/ 363 h 363"/>
              </a:gdLst>
              <a:ahLst/>
              <a:cxnLst>
                <a:cxn ang="T6">
                  <a:pos x="T0" y="T1"/>
                </a:cxn>
                <a:cxn ang="T7">
                  <a:pos x="T2" y="T3"/>
                </a:cxn>
                <a:cxn ang="T8">
                  <a:pos x="T4" y="T5"/>
                </a:cxn>
              </a:cxnLst>
              <a:rect l="T9" t="T10" r="T11" b="T12"/>
              <a:pathLst>
                <a:path w="453" h="363">
                  <a:moveTo>
                    <a:pt x="0" y="363"/>
                  </a:moveTo>
                  <a:cubicBezTo>
                    <a:pt x="7" y="279"/>
                    <a:pt x="15" y="196"/>
                    <a:pt x="90" y="136"/>
                  </a:cubicBezTo>
                  <a:cubicBezTo>
                    <a:pt x="165" y="76"/>
                    <a:pt x="309" y="38"/>
                    <a:pt x="453"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109"/>
          <p:cNvGrpSpPr>
            <a:grpSpLocks/>
          </p:cNvGrpSpPr>
          <p:nvPr/>
        </p:nvGrpSpPr>
        <p:grpSpPr bwMode="auto">
          <a:xfrm>
            <a:off x="1470025" y="3019425"/>
            <a:ext cx="1501775" cy="577850"/>
            <a:chOff x="734" y="1751"/>
            <a:chExt cx="946" cy="364"/>
          </a:xfrm>
        </p:grpSpPr>
        <p:sp>
          <p:nvSpPr>
            <p:cNvPr id="7202" name="Text Box 27"/>
            <p:cNvSpPr txBox="1">
              <a:spLocks noChangeArrowheads="1"/>
            </p:cNvSpPr>
            <p:nvPr/>
          </p:nvSpPr>
          <p:spPr bwMode="auto">
            <a:xfrm>
              <a:off x="734" y="1788"/>
              <a:ext cx="6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2800">
                  <a:solidFill>
                    <a:srgbClr val="FFFF00"/>
                  </a:solidFill>
                  <a:latin typeface="宋体" panose="02010600030101010101" pitchFamily="2" charset="-122"/>
                </a:rPr>
                <a:t>进栈</a:t>
              </a:r>
            </a:p>
          </p:txBody>
        </p:sp>
        <p:sp>
          <p:nvSpPr>
            <p:cNvPr id="7203" name="Freeform 66"/>
            <p:cNvSpPr>
              <a:spLocks/>
            </p:cNvSpPr>
            <p:nvPr/>
          </p:nvSpPr>
          <p:spPr bwMode="auto">
            <a:xfrm>
              <a:off x="1298" y="1751"/>
              <a:ext cx="382" cy="318"/>
            </a:xfrm>
            <a:custGeom>
              <a:avLst/>
              <a:gdLst>
                <a:gd name="T0" fmla="*/ 357 w 382"/>
                <a:gd name="T1" fmla="*/ 2 h 387"/>
                <a:gd name="T2" fmla="*/ 322 w 382"/>
                <a:gd name="T3" fmla="*/ 2 h 387"/>
                <a:gd name="T4" fmla="*/ 0 w 382"/>
                <a:gd name="T5" fmla="*/ 0 h 387"/>
                <a:gd name="T6" fmla="*/ 0 60000 65536"/>
                <a:gd name="T7" fmla="*/ 0 60000 65536"/>
                <a:gd name="T8" fmla="*/ 0 60000 65536"/>
                <a:gd name="T9" fmla="*/ 0 w 382"/>
                <a:gd name="T10" fmla="*/ 0 h 387"/>
                <a:gd name="T11" fmla="*/ 382 w 382"/>
                <a:gd name="T12" fmla="*/ 387 h 387"/>
              </a:gdLst>
              <a:ahLst/>
              <a:cxnLst>
                <a:cxn ang="T6">
                  <a:pos x="T0" y="T1"/>
                </a:cxn>
                <a:cxn ang="T7">
                  <a:pos x="T2" y="T3"/>
                </a:cxn>
                <a:cxn ang="T8">
                  <a:pos x="T4" y="T5"/>
                </a:cxn>
              </a:cxnLst>
              <a:rect l="T9" t="T10" r="T11" b="T12"/>
              <a:pathLst>
                <a:path w="382" h="387">
                  <a:moveTo>
                    <a:pt x="357" y="387"/>
                  </a:moveTo>
                  <a:cubicBezTo>
                    <a:pt x="351" y="353"/>
                    <a:pt x="382" y="249"/>
                    <a:pt x="322" y="184"/>
                  </a:cubicBezTo>
                  <a:cubicBezTo>
                    <a:pt x="262" y="119"/>
                    <a:pt x="67" y="38"/>
                    <a:pt x="0" y="0"/>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111"/>
          <p:cNvGrpSpPr>
            <a:grpSpLocks/>
          </p:cNvGrpSpPr>
          <p:nvPr/>
        </p:nvGrpSpPr>
        <p:grpSpPr bwMode="auto">
          <a:xfrm>
            <a:off x="6313488" y="3159125"/>
            <a:ext cx="1133475" cy="2968625"/>
            <a:chOff x="3968" y="1807"/>
            <a:chExt cx="714" cy="1870"/>
          </a:xfrm>
        </p:grpSpPr>
        <p:sp>
          <p:nvSpPr>
            <p:cNvPr id="7190" name="Rectangle 78"/>
            <p:cNvSpPr>
              <a:spLocks noChangeArrowheads="1"/>
            </p:cNvSpPr>
            <p:nvPr/>
          </p:nvSpPr>
          <p:spPr bwMode="auto">
            <a:xfrm>
              <a:off x="3968" y="1988"/>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a:solidFill>
                  <a:srgbClr val="FFFF66"/>
                </a:solidFill>
                <a:latin typeface="隶书" panose="02010509060101010101" pitchFamily="49" charset="-122"/>
                <a:ea typeface="隶书" panose="02010509060101010101" pitchFamily="49" charset="-122"/>
              </a:endParaRPr>
            </a:p>
          </p:txBody>
        </p:sp>
        <p:sp>
          <p:nvSpPr>
            <p:cNvPr id="7191" name="Line 79"/>
            <p:cNvSpPr>
              <a:spLocks noChangeShapeType="1"/>
            </p:cNvSpPr>
            <p:nvPr/>
          </p:nvSpPr>
          <p:spPr bwMode="auto">
            <a:xfrm>
              <a:off x="3968" y="222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80"/>
            <p:cNvSpPr>
              <a:spLocks noChangeShapeType="1"/>
            </p:cNvSpPr>
            <p:nvPr/>
          </p:nvSpPr>
          <p:spPr bwMode="auto">
            <a:xfrm>
              <a:off x="3968" y="318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81"/>
            <p:cNvSpPr>
              <a:spLocks noChangeShapeType="1"/>
            </p:cNvSpPr>
            <p:nvPr/>
          </p:nvSpPr>
          <p:spPr bwMode="auto">
            <a:xfrm>
              <a:off x="3968" y="2900"/>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Line 82"/>
            <p:cNvSpPr>
              <a:spLocks noChangeShapeType="1"/>
            </p:cNvSpPr>
            <p:nvPr/>
          </p:nvSpPr>
          <p:spPr bwMode="auto">
            <a:xfrm>
              <a:off x="4322" y="2420"/>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5" name="Text Box 83"/>
            <p:cNvSpPr txBox="1">
              <a:spLocks noChangeArrowheads="1"/>
            </p:cNvSpPr>
            <p:nvPr/>
          </p:nvSpPr>
          <p:spPr bwMode="auto">
            <a:xfrm>
              <a:off x="4150" y="188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1</a:t>
              </a:r>
            </a:p>
          </p:txBody>
        </p:sp>
        <p:sp>
          <p:nvSpPr>
            <p:cNvPr id="7196" name="Text Box 84"/>
            <p:cNvSpPr txBox="1">
              <a:spLocks noChangeArrowheads="1"/>
            </p:cNvSpPr>
            <p:nvPr/>
          </p:nvSpPr>
          <p:spPr bwMode="auto">
            <a:xfrm>
              <a:off x="4105" y="2861"/>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n-1</a:t>
              </a:r>
            </a:p>
          </p:txBody>
        </p:sp>
        <p:sp>
          <p:nvSpPr>
            <p:cNvPr id="7197" name="Text Box 85"/>
            <p:cNvSpPr txBox="1">
              <a:spLocks noChangeArrowheads="1"/>
            </p:cNvSpPr>
            <p:nvPr/>
          </p:nvSpPr>
          <p:spPr bwMode="auto">
            <a:xfrm>
              <a:off x="4189" y="3149"/>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n</a:t>
              </a:r>
            </a:p>
          </p:txBody>
        </p:sp>
        <p:sp>
          <p:nvSpPr>
            <p:cNvPr id="7198" name="Line 86"/>
            <p:cNvSpPr>
              <a:spLocks noChangeShapeType="1"/>
            </p:cNvSpPr>
            <p:nvPr/>
          </p:nvSpPr>
          <p:spPr bwMode="auto">
            <a:xfrm>
              <a:off x="3968"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 name="Line 87"/>
            <p:cNvSpPr>
              <a:spLocks noChangeShapeType="1"/>
            </p:cNvSpPr>
            <p:nvPr/>
          </p:nvSpPr>
          <p:spPr bwMode="auto">
            <a:xfrm>
              <a:off x="4681"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Line 88"/>
            <p:cNvSpPr>
              <a:spLocks noChangeShapeType="1"/>
            </p:cNvSpPr>
            <p:nvPr/>
          </p:nvSpPr>
          <p:spPr bwMode="auto">
            <a:xfrm>
              <a:off x="3968"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1" name="Line 89"/>
            <p:cNvSpPr>
              <a:spLocks noChangeShapeType="1"/>
            </p:cNvSpPr>
            <p:nvPr/>
          </p:nvSpPr>
          <p:spPr bwMode="auto">
            <a:xfrm>
              <a:off x="4681"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07"/>
          <p:cNvGrpSpPr>
            <a:grpSpLocks/>
          </p:cNvGrpSpPr>
          <p:nvPr/>
        </p:nvGrpSpPr>
        <p:grpSpPr bwMode="auto">
          <a:xfrm>
            <a:off x="6818313" y="2640013"/>
            <a:ext cx="2157412" cy="633412"/>
            <a:chOff x="4286" y="1480"/>
            <a:chExt cx="1359" cy="399"/>
          </a:xfrm>
        </p:grpSpPr>
        <p:sp>
          <p:nvSpPr>
            <p:cNvPr id="7188" name="Text Box 47"/>
            <p:cNvSpPr txBox="1">
              <a:spLocks noChangeArrowheads="1"/>
            </p:cNvSpPr>
            <p:nvPr/>
          </p:nvSpPr>
          <p:spPr bwMode="auto">
            <a:xfrm>
              <a:off x="4785" y="1480"/>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rgbClr val="FFFF00"/>
                  </a:solidFill>
                  <a:latin typeface="宋体" panose="02010600030101010101" pitchFamily="2" charset="-122"/>
                </a:rPr>
                <a:t>出队列</a:t>
              </a:r>
            </a:p>
          </p:txBody>
        </p:sp>
        <p:sp>
          <p:nvSpPr>
            <p:cNvPr id="7189" name="Freeform 91"/>
            <p:cNvSpPr>
              <a:spLocks/>
            </p:cNvSpPr>
            <p:nvPr/>
          </p:nvSpPr>
          <p:spPr bwMode="auto">
            <a:xfrm>
              <a:off x="4286" y="1637"/>
              <a:ext cx="453" cy="242"/>
            </a:xfrm>
            <a:custGeom>
              <a:avLst/>
              <a:gdLst>
                <a:gd name="T0" fmla="*/ 0 w 453"/>
                <a:gd name="T1" fmla="*/ 1 h 363"/>
                <a:gd name="T2" fmla="*/ 90 w 453"/>
                <a:gd name="T3" fmla="*/ 1 h 363"/>
                <a:gd name="T4" fmla="*/ 453 w 453"/>
                <a:gd name="T5" fmla="*/ 0 h 363"/>
                <a:gd name="T6" fmla="*/ 0 60000 65536"/>
                <a:gd name="T7" fmla="*/ 0 60000 65536"/>
                <a:gd name="T8" fmla="*/ 0 60000 65536"/>
                <a:gd name="T9" fmla="*/ 0 w 453"/>
                <a:gd name="T10" fmla="*/ 0 h 363"/>
                <a:gd name="T11" fmla="*/ 453 w 453"/>
                <a:gd name="T12" fmla="*/ 363 h 363"/>
              </a:gdLst>
              <a:ahLst/>
              <a:cxnLst>
                <a:cxn ang="T6">
                  <a:pos x="T0" y="T1"/>
                </a:cxn>
                <a:cxn ang="T7">
                  <a:pos x="T2" y="T3"/>
                </a:cxn>
                <a:cxn ang="T8">
                  <a:pos x="T4" y="T5"/>
                </a:cxn>
              </a:cxnLst>
              <a:rect l="T9" t="T10" r="T11" b="T12"/>
              <a:pathLst>
                <a:path w="453" h="363">
                  <a:moveTo>
                    <a:pt x="0" y="363"/>
                  </a:moveTo>
                  <a:cubicBezTo>
                    <a:pt x="7" y="279"/>
                    <a:pt x="15" y="196"/>
                    <a:pt x="90" y="136"/>
                  </a:cubicBezTo>
                  <a:cubicBezTo>
                    <a:pt x="165" y="76"/>
                    <a:pt x="309" y="38"/>
                    <a:pt x="453"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 name="Group 106"/>
          <p:cNvGrpSpPr>
            <a:grpSpLocks/>
          </p:cNvGrpSpPr>
          <p:nvPr/>
        </p:nvGrpSpPr>
        <p:grpSpPr bwMode="auto">
          <a:xfrm>
            <a:off x="6891338" y="5951538"/>
            <a:ext cx="2012950" cy="519112"/>
            <a:chOff x="4332" y="3566"/>
            <a:chExt cx="1268" cy="327"/>
          </a:xfrm>
        </p:grpSpPr>
        <p:sp>
          <p:nvSpPr>
            <p:cNvPr id="7186" name="Text Box 92"/>
            <p:cNvSpPr txBox="1">
              <a:spLocks noChangeArrowheads="1"/>
            </p:cNvSpPr>
            <p:nvPr/>
          </p:nvSpPr>
          <p:spPr bwMode="auto">
            <a:xfrm>
              <a:off x="4740" y="3566"/>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rgbClr val="FFFF00"/>
                  </a:solidFill>
                  <a:latin typeface="宋体" panose="02010600030101010101" pitchFamily="2" charset="-122"/>
                </a:rPr>
                <a:t>进队列</a:t>
              </a:r>
            </a:p>
          </p:txBody>
        </p:sp>
        <p:sp>
          <p:nvSpPr>
            <p:cNvPr id="7187" name="Freeform 93"/>
            <p:cNvSpPr>
              <a:spLocks/>
            </p:cNvSpPr>
            <p:nvPr/>
          </p:nvSpPr>
          <p:spPr bwMode="auto">
            <a:xfrm>
              <a:off x="4332" y="3594"/>
              <a:ext cx="422" cy="292"/>
            </a:xfrm>
            <a:custGeom>
              <a:avLst/>
              <a:gdLst>
                <a:gd name="T0" fmla="*/ 0 w 422"/>
                <a:gd name="T1" fmla="*/ 0 h 382"/>
                <a:gd name="T2" fmla="*/ 92 w 422"/>
                <a:gd name="T3" fmla="*/ 2 h 382"/>
                <a:gd name="T4" fmla="*/ 422 w 422"/>
                <a:gd name="T5" fmla="*/ 2 h 382"/>
                <a:gd name="T6" fmla="*/ 0 60000 65536"/>
                <a:gd name="T7" fmla="*/ 0 60000 65536"/>
                <a:gd name="T8" fmla="*/ 0 60000 65536"/>
                <a:gd name="T9" fmla="*/ 0 w 422"/>
                <a:gd name="T10" fmla="*/ 0 h 382"/>
                <a:gd name="T11" fmla="*/ 422 w 422"/>
                <a:gd name="T12" fmla="*/ 382 h 382"/>
              </a:gdLst>
              <a:ahLst/>
              <a:cxnLst>
                <a:cxn ang="T6">
                  <a:pos x="T0" y="T1"/>
                </a:cxn>
                <a:cxn ang="T7">
                  <a:pos x="T2" y="T3"/>
                </a:cxn>
                <a:cxn ang="T8">
                  <a:pos x="T4" y="T5"/>
                </a:cxn>
              </a:cxnLst>
              <a:rect l="T9" t="T10" r="T11" b="T12"/>
              <a:pathLst>
                <a:path w="422" h="382">
                  <a:moveTo>
                    <a:pt x="0" y="0"/>
                  </a:moveTo>
                  <a:cubicBezTo>
                    <a:pt x="15" y="40"/>
                    <a:pt x="22" y="180"/>
                    <a:pt x="92" y="243"/>
                  </a:cubicBezTo>
                  <a:cubicBezTo>
                    <a:pt x="162" y="306"/>
                    <a:pt x="353" y="353"/>
                    <a:pt x="422" y="382"/>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 name="Group 102"/>
          <p:cNvGrpSpPr>
            <a:grpSpLocks/>
          </p:cNvGrpSpPr>
          <p:nvPr/>
        </p:nvGrpSpPr>
        <p:grpSpPr bwMode="auto">
          <a:xfrm>
            <a:off x="4586288" y="3373438"/>
            <a:ext cx="1728787" cy="519112"/>
            <a:chOff x="2880" y="1933"/>
            <a:chExt cx="1089" cy="327"/>
          </a:xfrm>
        </p:grpSpPr>
        <p:sp>
          <p:nvSpPr>
            <p:cNvPr id="7184" name="Text Box 90"/>
            <p:cNvSpPr txBox="1">
              <a:spLocks noChangeArrowheads="1"/>
            </p:cNvSpPr>
            <p:nvPr/>
          </p:nvSpPr>
          <p:spPr bwMode="auto">
            <a:xfrm>
              <a:off x="2880" y="1933"/>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Tx/>
                <a:buNone/>
              </a:pPr>
              <a:r>
                <a:rPr lang="zh-CN" altLang="en-US" sz="2800">
                  <a:latin typeface="宋体" panose="02010600030101010101" pitchFamily="2" charset="-122"/>
                </a:rPr>
                <a:t>队首</a:t>
              </a:r>
            </a:p>
          </p:txBody>
        </p:sp>
        <p:sp>
          <p:nvSpPr>
            <p:cNvPr id="7185" name="Line 98"/>
            <p:cNvSpPr>
              <a:spLocks noChangeShapeType="1"/>
            </p:cNvSpPr>
            <p:nvPr/>
          </p:nvSpPr>
          <p:spPr bwMode="auto">
            <a:xfrm>
              <a:off x="3606" y="2115"/>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03"/>
          <p:cNvGrpSpPr>
            <a:grpSpLocks/>
          </p:cNvGrpSpPr>
          <p:nvPr/>
        </p:nvGrpSpPr>
        <p:grpSpPr bwMode="auto">
          <a:xfrm>
            <a:off x="4510088" y="5672138"/>
            <a:ext cx="1800225" cy="519112"/>
            <a:chOff x="2835" y="3158"/>
            <a:chExt cx="1134" cy="327"/>
          </a:xfrm>
        </p:grpSpPr>
        <p:sp>
          <p:nvSpPr>
            <p:cNvPr id="7182" name="Text Box 54"/>
            <p:cNvSpPr txBox="1">
              <a:spLocks noChangeArrowheads="1"/>
            </p:cNvSpPr>
            <p:nvPr/>
          </p:nvSpPr>
          <p:spPr bwMode="auto">
            <a:xfrm>
              <a:off x="2835" y="3158"/>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Tx/>
                <a:buNone/>
              </a:pPr>
              <a:r>
                <a:rPr lang="zh-CN" altLang="en-US" sz="2800">
                  <a:latin typeface="宋体" panose="02010600030101010101" pitchFamily="2" charset="-122"/>
                </a:rPr>
                <a:t>队尾</a:t>
              </a:r>
            </a:p>
          </p:txBody>
        </p:sp>
        <p:sp>
          <p:nvSpPr>
            <p:cNvPr id="7183" name="Line 99"/>
            <p:cNvSpPr>
              <a:spLocks noChangeShapeType="1"/>
            </p:cNvSpPr>
            <p:nvPr/>
          </p:nvSpPr>
          <p:spPr bwMode="auto">
            <a:xfrm>
              <a:off x="3606" y="3339"/>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8" name="Rectangle 2">
            <a:extLst>
              <a:ext uri="{FF2B5EF4-FFF2-40B4-BE49-F238E27FC236}">
                <a16:creationId xmlns:a16="http://schemas.microsoft.com/office/drawing/2014/main" id="{36362794-7F17-4933-9849-82CDDAC942DE}"/>
              </a:ext>
            </a:extLst>
          </p:cNvPr>
          <p:cNvSpPr>
            <a:spLocks noGrp="1" noChangeArrowheads="1"/>
          </p:cNvSpPr>
          <p:nvPr>
            <p:ph type="title"/>
          </p:nvPr>
        </p:nvSpPr>
        <p:spPr>
          <a:xfrm>
            <a:off x="0" y="0"/>
            <a:ext cx="9906000" cy="685800"/>
          </a:xfrm>
        </p:spPr>
        <p:txBody>
          <a:bodyPr/>
          <a:lstStyle/>
          <a:p>
            <a:r>
              <a:rPr lang="zh-CN" altLang="en-US" i="0" dirty="0">
                <a:solidFill>
                  <a:srgbClr val="FFFF00"/>
                </a:solidFill>
              </a:rPr>
              <a:t>第</a:t>
            </a:r>
            <a:r>
              <a:rPr lang="en-US" altLang="zh-CN" i="0" dirty="0">
                <a:solidFill>
                  <a:srgbClr val="FFFF00"/>
                </a:solidFill>
              </a:rPr>
              <a:t>3</a:t>
            </a:r>
            <a:r>
              <a:rPr lang="zh-CN" altLang="en-US" i="0" dirty="0">
                <a:solidFill>
                  <a:srgbClr val="FFFF00"/>
                </a:solidFill>
              </a:rPr>
              <a:t>章 栈和队列</a:t>
            </a:r>
          </a:p>
        </p:txBody>
      </p:sp>
    </p:spTree>
    <p:extLst>
      <p:ext uri="{BB962C8B-B14F-4D97-AF65-F5344CB8AC3E}">
        <p14:creationId xmlns:p14="http://schemas.microsoft.com/office/powerpoint/2010/main" val="28659758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Text Box 2"/>
          <p:cNvSpPr txBox="1">
            <a:spLocks noChangeArrowheads="1"/>
          </p:cNvSpPr>
          <p:nvPr/>
        </p:nvSpPr>
        <p:spPr bwMode="auto">
          <a:xfrm>
            <a:off x="0" y="1184476"/>
            <a:ext cx="9906000" cy="1569660"/>
          </a:xfrm>
          <a:prstGeom prst="rect">
            <a:avLst/>
          </a:prstGeom>
          <a:noFill/>
          <a:ln w="9525">
            <a:noFill/>
            <a:miter lim="800000"/>
            <a:headEnd/>
            <a:tailEnd/>
          </a:ln>
          <a:effectLst/>
        </p:spPr>
        <p:txBody>
          <a:bodyPr>
            <a:spAutoFit/>
          </a:bodyPr>
          <a:lstStyle/>
          <a:p>
            <a:pPr algn="l" eaLnBrk="0" hangingPunct="0"/>
            <a:r>
              <a:rPr lang="zh-CN" altLang="en-US" sz="3200" dirty="0"/>
              <a:t>例如：</a:t>
            </a:r>
            <a:r>
              <a:rPr lang="en-US" altLang="zh-CN" sz="3200" dirty="0"/>
              <a:t>(1348)</a:t>
            </a:r>
            <a:r>
              <a:rPr lang="en-US" altLang="zh-CN" sz="3200" baseline="-25000" dirty="0"/>
              <a:t>10</a:t>
            </a:r>
            <a:r>
              <a:rPr lang="en-US" altLang="zh-CN" sz="3200" dirty="0"/>
              <a:t> = (2504)</a:t>
            </a:r>
            <a:r>
              <a:rPr lang="en-US" altLang="zh-CN" sz="3200" baseline="-25000" dirty="0"/>
              <a:t>8</a:t>
            </a:r>
            <a:r>
              <a:rPr lang="en-US" altLang="zh-CN" sz="3200" dirty="0"/>
              <a:t> </a:t>
            </a:r>
            <a:r>
              <a:rPr lang="zh-CN" altLang="en-US" sz="3200" dirty="0"/>
              <a:t>，其运算过程如下</a:t>
            </a:r>
            <a:br>
              <a:rPr lang="zh-CN" altLang="en-US" sz="3200" dirty="0"/>
            </a:br>
            <a:br>
              <a:rPr lang="zh-CN" altLang="en-US" sz="3200" dirty="0"/>
            </a:br>
            <a:r>
              <a:rPr lang="zh-CN" altLang="en-US" sz="3200" dirty="0"/>
              <a:t>                </a:t>
            </a:r>
            <a:endParaRPr lang="en-US" altLang="zh-CN" sz="3200" dirty="0"/>
          </a:p>
        </p:txBody>
      </p:sp>
      <p:sp>
        <p:nvSpPr>
          <p:cNvPr id="2045955" name="Line 3"/>
          <p:cNvSpPr>
            <a:spLocks noChangeShapeType="1"/>
          </p:cNvSpPr>
          <p:nvPr/>
        </p:nvSpPr>
        <p:spPr bwMode="auto">
          <a:xfrm flipH="1">
            <a:off x="7483075" y="3010400"/>
            <a:ext cx="0" cy="1828800"/>
          </a:xfrm>
          <a:prstGeom prst="line">
            <a:avLst/>
          </a:prstGeom>
          <a:noFill/>
          <a:ln w="28575">
            <a:solidFill>
              <a:schemeClr val="tx1"/>
            </a:solidFill>
            <a:round/>
            <a:headEnd/>
            <a:tailEnd type="triangle" w="lg" len="lg"/>
          </a:ln>
        </p:spPr>
        <p:txBody>
          <a:bodyPr wrap="none" anchor="ctr"/>
          <a:lstStyle/>
          <a:p>
            <a:endParaRPr lang="zh-CN" altLang="en-US"/>
          </a:p>
        </p:txBody>
      </p:sp>
      <p:sp>
        <p:nvSpPr>
          <p:cNvPr id="2045956" name="Text Box 4"/>
          <p:cNvSpPr txBox="1">
            <a:spLocks noChangeArrowheads="1"/>
          </p:cNvSpPr>
          <p:nvPr/>
        </p:nvSpPr>
        <p:spPr bwMode="auto">
          <a:xfrm>
            <a:off x="7786607" y="3086600"/>
            <a:ext cx="738664" cy="2349500"/>
          </a:xfrm>
          <a:prstGeom prst="rect">
            <a:avLst/>
          </a:prstGeom>
          <a:noFill/>
          <a:ln w="9525">
            <a:noFill/>
            <a:miter lim="800000"/>
            <a:headEnd/>
            <a:tailEnd/>
          </a:ln>
        </p:spPr>
        <p:txBody>
          <a:bodyPr vert="eaVert">
            <a:spAutoFit/>
          </a:bodyPr>
          <a:lstStyle/>
          <a:p>
            <a:pPr algn="l">
              <a:spcBef>
                <a:spcPct val="0"/>
              </a:spcBef>
            </a:pPr>
            <a:r>
              <a:rPr lang="zh-CN" altLang="en-US" sz="3600" dirty="0">
                <a:solidFill>
                  <a:schemeClr val="tx1"/>
                </a:solidFill>
                <a:ea typeface="楷体_GB2312" pitchFamily="49" charset="-122"/>
              </a:rPr>
              <a:t>计算顺序</a:t>
            </a:r>
            <a:endParaRPr lang="zh-CN" altLang="en-US" sz="3600" dirty="0">
              <a:solidFill>
                <a:schemeClr val="tx1"/>
              </a:solidFill>
            </a:endParaRPr>
          </a:p>
        </p:txBody>
      </p:sp>
      <p:sp>
        <p:nvSpPr>
          <p:cNvPr id="2045957" name="Line 5"/>
          <p:cNvSpPr>
            <a:spLocks noChangeShapeType="1"/>
          </p:cNvSpPr>
          <p:nvPr/>
        </p:nvSpPr>
        <p:spPr bwMode="auto">
          <a:xfrm flipV="1">
            <a:off x="8721325" y="2904038"/>
            <a:ext cx="1720" cy="1858962"/>
          </a:xfrm>
          <a:prstGeom prst="line">
            <a:avLst/>
          </a:prstGeom>
          <a:noFill/>
          <a:ln w="28575">
            <a:solidFill>
              <a:schemeClr val="tx1"/>
            </a:solidFill>
            <a:round/>
            <a:headEnd/>
            <a:tailEnd type="triangle" w="lg" len="lg"/>
          </a:ln>
        </p:spPr>
        <p:txBody>
          <a:bodyPr wrap="none" anchor="ctr"/>
          <a:lstStyle/>
          <a:p>
            <a:endParaRPr lang="zh-CN" altLang="en-US"/>
          </a:p>
        </p:txBody>
      </p:sp>
      <p:sp>
        <p:nvSpPr>
          <p:cNvPr id="2045958" name="Text Box 6"/>
          <p:cNvSpPr txBox="1">
            <a:spLocks noChangeArrowheads="1"/>
          </p:cNvSpPr>
          <p:nvPr/>
        </p:nvSpPr>
        <p:spPr bwMode="auto">
          <a:xfrm>
            <a:off x="8942311" y="3102476"/>
            <a:ext cx="738664" cy="2346325"/>
          </a:xfrm>
          <a:prstGeom prst="rect">
            <a:avLst/>
          </a:prstGeom>
          <a:noFill/>
          <a:ln w="9525">
            <a:noFill/>
            <a:miter lim="800000"/>
            <a:headEnd/>
            <a:tailEnd/>
          </a:ln>
        </p:spPr>
        <p:txBody>
          <a:bodyPr vert="eaVert">
            <a:spAutoFit/>
          </a:bodyPr>
          <a:lstStyle/>
          <a:p>
            <a:pPr algn="l">
              <a:spcBef>
                <a:spcPct val="0"/>
              </a:spcBef>
            </a:pPr>
            <a:r>
              <a:rPr lang="zh-CN" altLang="en-US" sz="3600" dirty="0">
                <a:solidFill>
                  <a:schemeClr val="tx1"/>
                </a:solidFill>
                <a:ea typeface="楷体_GB2312" pitchFamily="49" charset="-122"/>
              </a:rPr>
              <a:t>输出逆序</a:t>
            </a:r>
            <a:endParaRPr lang="zh-CN" altLang="en-US" sz="3600" dirty="0">
              <a:solidFill>
                <a:schemeClr val="tx1"/>
              </a:solidFill>
            </a:endParaRPr>
          </a:p>
        </p:txBody>
      </p:sp>
      <p:sp>
        <p:nvSpPr>
          <p:cNvPr id="2" name="矩形 1"/>
          <p:cNvSpPr/>
          <p:nvPr/>
        </p:nvSpPr>
        <p:spPr>
          <a:xfrm>
            <a:off x="1416205" y="2633891"/>
            <a:ext cx="6623824" cy="2074414"/>
          </a:xfrm>
          <a:prstGeom prst="rect">
            <a:avLst/>
          </a:prstGeom>
        </p:spPr>
        <p:txBody>
          <a:bodyPr wrap="square">
            <a:spAutoFit/>
          </a:bodyPr>
          <a:lstStyle/>
          <a:p>
            <a:pPr eaLnBrk="0" hangingPunct="0"/>
            <a:r>
              <a:rPr lang="zh-CN" altLang="en-US" dirty="0"/>
              <a:t>                商        余数</a:t>
            </a:r>
          </a:p>
          <a:p>
            <a:pPr eaLnBrk="0" hangingPunct="0">
              <a:lnSpc>
                <a:spcPct val="120000"/>
              </a:lnSpc>
            </a:pPr>
            <a:r>
              <a:rPr lang="zh-CN" altLang="en-US" dirty="0"/>
              <a:t>         </a:t>
            </a:r>
            <a:r>
              <a:rPr lang="en-US" altLang="zh-CN" dirty="0">
                <a:solidFill>
                  <a:schemeClr val="hlink"/>
                </a:solidFill>
              </a:rPr>
              <a:t>N     Ndiv8      Nmod8</a:t>
            </a:r>
            <a:br>
              <a:rPr lang="en-US" altLang="zh-CN" dirty="0">
                <a:solidFill>
                  <a:schemeClr val="hlink"/>
                </a:solidFill>
              </a:rPr>
            </a:br>
            <a:r>
              <a:rPr lang="en-US" altLang="zh-CN" dirty="0">
                <a:solidFill>
                  <a:srgbClr val="0000FF"/>
                </a:solidFill>
              </a:rPr>
              <a:t>      </a:t>
            </a:r>
            <a:r>
              <a:rPr lang="en-US" altLang="zh-CN" dirty="0"/>
              <a:t>1348      168         4</a:t>
            </a:r>
            <a:br>
              <a:rPr lang="en-US" altLang="zh-CN" dirty="0"/>
            </a:br>
            <a:r>
              <a:rPr lang="en-US" altLang="zh-CN" dirty="0"/>
              <a:t>       </a:t>
            </a:r>
            <a:endParaRPr lang="zh-CN" altLang="en-US" dirty="0"/>
          </a:p>
        </p:txBody>
      </p:sp>
      <p:sp>
        <p:nvSpPr>
          <p:cNvPr id="3" name="矩形 2"/>
          <p:cNvSpPr/>
          <p:nvPr/>
        </p:nvSpPr>
        <p:spPr>
          <a:xfrm>
            <a:off x="2620532" y="4231209"/>
            <a:ext cx="6080202" cy="1126462"/>
          </a:xfrm>
          <a:prstGeom prst="rect">
            <a:avLst/>
          </a:prstGeom>
        </p:spPr>
        <p:txBody>
          <a:bodyPr wrap="square">
            <a:spAutoFit/>
          </a:bodyPr>
          <a:lstStyle/>
          <a:p>
            <a:pPr eaLnBrk="0" hangingPunct="0">
              <a:lnSpc>
                <a:spcPct val="120000"/>
              </a:lnSpc>
            </a:pPr>
            <a:r>
              <a:rPr lang="en-US" altLang="zh-CN" dirty="0"/>
              <a:t>168       21         0</a:t>
            </a:r>
            <a:br>
              <a:rPr lang="en-US" altLang="zh-CN" dirty="0"/>
            </a:br>
            <a:endParaRPr lang="zh-CN" altLang="en-US" dirty="0"/>
          </a:p>
        </p:txBody>
      </p:sp>
      <p:sp>
        <p:nvSpPr>
          <p:cNvPr id="4" name="矩形 3"/>
          <p:cNvSpPr/>
          <p:nvPr/>
        </p:nvSpPr>
        <p:spPr>
          <a:xfrm>
            <a:off x="2637553" y="4772725"/>
            <a:ext cx="4953000" cy="954107"/>
          </a:xfrm>
          <a:prstGeom prst="rect">
            <a:avLst/>
          </a:prstGeom>
        </p:spPr>
        <p:txBody>
          <a:bodyPr>
            <a:spAutoFit/>
          </a:bodyPr>
          <a:lstStyle/>
          <a:p>
            <a:r>
              <a:rPr lang="en-US" altLang="zh-CN" dirty="0"/>
              <a:t> 21        2         5</a:t>
            </a:r>
            <a:br>
              <a:rPr lang="en-US" altLang="zh-CN" dirty="0"/>
            </a:br>
            <a:endParaRPr lang="zh-CN" altLang="en-US" dirty="0"/>
          </a:p>
        </p:txBody>
      </p:sp>
      <p:sp>
        <p:nvSpPr>
          <p:cNvPr id="5" name="矩形 4"/>
          <p:cNvSpPr/>
          <p:nvPr/>
        </p:nvSpPr>
        <p:spPr>
          <a:xfrm>
            <a:off x="2856072" y="5329694"/>
            <a:ext cx="3954929" cy="523220"/>
          </a:xfrm>
          <a:prstGeom prst="rect">
            <a:avLst/>
          </a:prstGeom>
        </p:spPr>
        <p:txBody>
          <a:bodyPr wrap="none">
            <a:spAutoFit/>
          </a:bodyPr>
          <a:lstStyle/>
          <a:p>
            <a:r>
              <a:rPr lang="en-US" altLang="zh-CN" dirty="0"/>
              <a:t> 2        0         2</a:t>
            </a:r>
            <a:endParaRPr lang="zh-CN" altLang="en-US" dirty="0"/>
          </a:p>
        </p:txBody>
      </p:sp>
      <p:sp>
        <p:nvSpPr>
          <p:cNvPr id="11" name="标题 2">
            <a:extLst>
              <a:ext uri="{FF2B5EF4-FFF2-40B4-BE49-F238E27FC236}">
                <a16:creationId xmlns:a16="http://schemas.microsoft.com/office/drawing/2014/main" id="{C1DC7D7D-B1EA-4BE0-B434-D40626366DD5}"/>
              </a:ext>
            </a:extLst>
          </p:cNvPr>
          <p:cNvSpPr>
            <a:spLocks noGrp="1"/>
          </p:cNvSpPr>
          <p:nvPr>
            <p:ph type="title"/>
          </p:nvPr>
        </p:nvSpPr>
        <p:spPr>
          <a:xfrm>
            <a:off x="0" y="0"/>
            <a:ext cx="9906000" cy="685800"/>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45955"/>
                                        </p:tgtEl>
                                        <p:attrNameLst>
                                          <p:attrName>style.visibility</p:attrName>
                                        </p:attrNameLst>
                                      </p:cBhvr>
                                      <p:to>
                                        <p:strVal val="visible"/>
                                      </p:to>
                                    </p:set>
                                    <p:animEffect transition="in" filter="wipe(down)">
                                      <p:cBhvr>
                                        <p:cTn id="23" dur="500"/>
                                        <p:tgtEl>
                                          <p:spTgt spid="2045955"/>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0459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045957"/>
                                        </p:tgtEl>
                                        <p:attrNameLst>
                                          <p:attrName>style.visibility</p:attrName>
                                        </p:attrNameLst>
                                      </p:cBhvr>
                                      <p:to>
                                        <p:strVal val="visible"/>
                                      </p:to>
                                    </p:set>
                                    <p:animEffect transition="in" filter="wipe(down)">
                                      <p:cBhvr>
                                        <p:cTn id="31" dur="500"/>
                                        <p:tgtEl>
                                          <p:spTgt spid="2045957"/>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204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5955" grpId="0" animBg="1"/>
      <p:bldP spid="2045956" grpId="0" autoUpdateAnimBg="0"/>
      <p:bldP spid="2045957" grpId="0" animBg="1"/>
      <p:bldP spid="2045958" grpId="0" autoUpdateAnimBg="0"/>
      <p:bldP spid="2" grpId="0"/>
      <p:bldP spid="3" grpId="0"/>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02" name="Text Box 2"/>
          <p:cNvSpPr txBox="1">
            <a:spLocks noChangeArrowheads="1"/>
          </p:cNvSpPr>
          <p:nvPr/>
        </p:nvSpPr>
        <p:spPr bwMode="auto">
          <a:xfrm>
            <a:off x="416190" y="733246"/>
            <a:ext cx="9489810" cy="6124754"/>
          </a:xfrm>
          <a:prstGeom prst="rect">
            <a:avLst/>
          </a:prstGeom>
          <a:noFill/>
          <a:ln w="12700" cap="rnd">
            <a:noFill/>
            <a:miter lim="800000"/>
            <a:headEnd/>
            <a:tailEnd/>
          </a:ln>
          <a:effectLst/>
        </p:spPr>
        <p:txBody>
          <a:bodyPr>
            <a:spAutoFit/>
          </a:bodyPr>
          <a:lstStyle/>
          <a:p>
            <a:pPr algn="l" eaLnBrk="0" hangingPunct="0">
              <a:spcBef>
                <a:spcPct val="0"/>
              </a:spcBef>
            </a:pPr>
            <a:r>
              <a:rPr lang="en-US" altLang="zh-CN" dirty="0">
                <a:solidFill>
                  <a:schemeClr val="tx1"/>
                </a:solidFill>
              </a:rPr>
              <a:t>void conversion( )</a:t>
            </a:r>
          </a:p>
          <a:p>
            <a:pPr algn="l" eaLnBrk="0" hangingPunct="0">
              <a:spcBef>
                <a:spcPct val="0"/>
              </a:spcBef>
            </a:pPr>
            <a:r>
              <a:rPr lang="en-US" altLang="zh-CN" dirty="0">
                <a:solidFill>
                  <a:schemeClr val="tx1"/>
                </a:solidFill>
              </a:rPr>
              <a:t>{ </a:t>
            </a:r>
            <a:r>
              <a:rPr lang="en-US" altLang="zh-CN" dirty="0">
                <a:solidFill>
                  <a:srgbClr val="00FFCC"/>
                </a:solidFill>
              </a:rPr>
              <a:t>//</a:t>
            </a:r>
            <a:r>
              <a:rPr lang="zh-CN" altLang="en-US" dirty="0">
                <a:solidFill>
                  <a:srgbClr val="00FFCC"/>
                </a:solidFill>
              </a:rPr>
              <a:t>输入一个非负十进制数，输出八进制数</a:t>
            </a:r>
            <a:br>
              <a:rPr lang="zh-CN" altLang="en-US" dirty="0">
                <a:solidFill>
                  <a:schemeClr val="tx1"/>
                </a:solidFill>
              </a:rPr>
            </a:br>
            <a:r>
              <a:rPr lang="zh-CN" altLang="en-US" dirty="0">
                <a:solidFill>
                  <a:schemeClr val="tx1"/>
                </a:solidFill>
              </a:rPr>
              <a:t>     </a:t>
            </a:r>
            <a:r>
              <a:rPr lang="en-US" altLang="zh-CN" dirty="0" err="1">
                <a:solidFill>
                  <a:schemeClr val="tx1"/>
                </a:solidFill>
              </a:rPr>
              <a:t>InitStack</a:t>
            </a:r>
            <a:r>
              <a:rPr lang="en-US" altLang="zh-CN" dirty="0">
                <a:solidFill>
                  <a:schemeClr val="tx1"/>
                </a:solidFill>
              </a:rPr>
              <a:t>(S);                         </a:t>
            </a:r>
            <a:r>
              <a:rPr lang="en-US" altLang="zh-CN" dirty="0">
                <a:solidFill>
                  <a:srgbClr val="00FFCC"/>
                </a:solidFill>
              </a:rPr>
              <a:t>//</a:t>
            </a:r>
            <a:r>
              <a:rPr lang="zh-CN" altLang="en-US" dirty="0">
                <a:solidFill>
                  <a:srgbClr val="00FFCC"/>
                </a:solidFill>
              </a:rPr>
              <a:t>建空栈</a:t>
            </a:r>
            <a:br>
              <a:rPr lang="zh-CN" altLang="en-US" dirty="0">
                <a:solidFill>
                  <a:schemeClr val="tx1"/>
                </a:solidFill>
              </a:rPr>
            </a:br>
            <a:r>
              <a:rPr lang="zh-CN" altLang="en-US" dirty="0">
                <a:solidFill>
                  <a:schemeClr val="tx1"/>
                </a:solidFill>
              </a:rPr>
              <a:t>     </a:t>
            </a:r>
            <a:r>
              <a:rPr lang="en-US" altLang="zh-CN" dirty="0" err="1">
                <a:solidFill>
                  <a:schemeClr val="tx1"/>
                </a:solidFill>
              </a:rPr>
              <a:t>scanf</a:t>
            </a:r>
            <a:r>
              <a:rPr lang="en-US" altLang="zh-CN" dirty="0">
                <a:solidFill>
                  <a:schemeClr val="tx1"/>
                </a:solidFill>
              </a:rPr>
              <a:t>(“%d”, N);         </a:t>
            </a:r>
            <a:r>
              <a:rPr lang="en-US" altLang="zh-CN" dirty="0">
                <a:solidFill>
                  <a:srgbClr val="00FFCC"/>
                </a:solidFill>
              </a:rPr>
              <a:t>//</a:t>
            </a:r>
            <a:r>
              <a:rPr lang="zh-CN" altLang="zh-CN" dirty="0">
                <a:solidFill>
                  <a:srgbClr val="00FFCC"/>
                </a:solidFill>
              </a:rPr>
              <a:t>输入一个</a:t>
            </a:r>
            <a:r>
              <a:rPr lang="zh-CN" altLang="en-US" dirty="0">
                <a:solidFill>
                  <a:srgbClr val="00FFCC"/>
                </a:solidFill>
              </a:rPr>
              <a:t>非负十进制整数</a:t>
            </a:r>
            <a:br>
              <a:rPr lang="zh-CN" altLang="en-US" dirty="0">
                <a:solidFill>
                  <a:schemeClr val="tx1"/>
                </a:solidFill>
              </a:rPr>
            </a:br>
            <a:r>
              <a:rPr lang="zh-CN" altLang="en-US" dirty="0">
                <a:solidFill>
                  <a:schemeClr val="tx1"/>
                </a:solidFill>
              </a:rPr>
              <a:t>     </a:t>
            </a:r>
            <a:r>
              <a:rPr lang="en-US" altLang="zh-CN" dirty="0">
                <a:solidFill>
                  <a:schemeClr val="tx1"/>
                </a:solidFill>
              </a:rPr>
              <a:t>while(N) {                    </a:t>
            </a:r>
            <a:r>
              <a:rPr lang="en-US" altLang="zh-CN" dirty="0">
                <a:solidFill>
                  <a:srgbClr val="00FFCC"/>
                </a:solidFill>
              </a:rPr>
              <a:t>// N</a:t>
            </a:r>
            <a:r>
              <a:rPr lang="zh-CN" altLang="zh-CN" dirty="0">
                <a:solidFill>
                  <a:srgbClr val="00FFCC"/>
                </a:solidFill>
              </a:rPr>
              <a:t>不等于零</a:t>
            </a:r>
            <a:r>
              <a:rPr lang="zh-CN" altLang="en-US" dirty="0">
                <a:solidFill>
                  <a:srgbClr val="00FFCC"/>
                </a:solidFill>
              </a:rPr>
              <a:t>循环</a:t>
            </a:r>
            <a:br>
              <a:rPr lang="zh-CN" altLang="zh-CN" dirty="0">
                <a:solidFill>
                  <a:schemeClr val="tx1"/>
                </a:solidFill>
              </a:rPr>
            </a:br>
            <a:r>
              <a:rPr lang="zh-CN" altLang="zh-CN" dirty="0">
                <a:solidFill>
                  <a:schemeClr val="tx1"/>
                </a:solidFill>
              </a:rPr>
              <a:t>          </a:t>
            </a:r>
            <a:r>
              <a:rPr lang="en-US" altLang="zh-CN" dirty="0">
                <a:solidFill>
                  <a:schemeClr val="tx1"/>
                </a:solidFill>
              </a:rPr>
              <a:t>Push(S, N%8);     </a:t>
            </a:r>
            <a:r>
              <a:rPr lang="en-US" altLang="zh-CN" dirty="0">
                <a:solidFill>
                  <a:srgbClr val="00FFCC"/>
                </a:solidFill>
              </a:rPr>
              <a:t>// </a:t>
            </a:r>
            <a:r>
              <a:rPr lang="zh-CN" altLang="en-US" dirty="0">
                <a:solidFill>
                  <a:srgbClr val="00FFCC"/>
                </a:solidFill>
              </a:rPr>
              <a:t>余数进栈</a:t>
            </a:r>
            <a:endParaRPr lang="zh-CN" altLang="zh-CN" dirty="0">
              <a:solidFill>
                <a:srgbClr val="00FFCC"/>
              </a:solidFill>
            </a:endParaRPr>
          </a:p>
          <a:p>
            <a:pPr algn="l" eaLnBrk="0" hangingPunct="0">
              <a:spcBef>
                <a:spcPct val="0"/>
              </a:spcBef>
            </a:pPr>
            <a:r>
              <a:rPr lang="zh-CN" altLang="zh-CN" dirty="0">
                <a:solidFill>
                  <a:schemeClr val="tx1"/>
                </a:solidFill>
              </a:rPr>
              <a:t>          </a:t>
            </a:r>
            <a:r>
              <a:rPr lang="en-US" altLang="zh-CN" dirty="0">
                <a:solidFill>
                  <a:schemeClr val="tx1"/>
                </a:solidFill>
              </a:rPr>
              <a:t>N=N/8;                </a:t>
            </a:r>
            <a:r>
              <a:rPr lang="en-US" altLang="zh-CN" dirty="0">
                <a:solidFill>
                  <a:srgbClr val="00FFCC"/>
                </a:solidFill>
              </a:rPr>
              <a:t>//</a:t>
            </a:r>
            <a:r>
              <a:rPr lang="zh-CN" altLang="en-US" dirty="0">
                <a:solidFill>
                  <a:srgbClr val="00FFCC"/>
                </a:solidFill>
              </a:rPr>
              <a:t>整除运算</a:t>
            </a:r>
            <a:r>
              <a:rPr lang="en-US" altLang="zh-CN" dirty="0">
                <a:solidFill>
                  <a:srgbClr val="00FFCC"/>
                </a:solidFill>
              </a:rPr>
              <a:t>,N=</a:t>
            </a:r>
            <a:r>
              <a:rPr lang="zh-CN" altLang="en-US" dirty="0">
                <a:solidFill>
                  <a:srgbClr val="00FFCC"/>
                </a:solidFill>
              </a:rPr>
              <a:t>商</a:t>
            </a:r>
          </a:p>
          <a:p>
            <a:pPr algn="l" eaLnBrk="0" hangingPunct="0">
              <a:spcBef>
                <a:spcPct val="0"/>
              </a:spcBef>
            </a:pPr>
            <a:r>
              <a:rPr lang="zh-CN" altLang="en-US" dirty="0">
                <a:solidFill>
                  <a:schemeClr val="tx1"/>
                </a:solidFill>
              </a:rPr>
              <a:t>     </a:t>
            </a:r>
            <a:r>
              <a:rPr lang="en-US" altLang="zh-CN" dirty="0">
                <a:solidFill>
                  <a:schemeClr val="tx1"/>
                </a:solidFill>
              </a:rPr>
              <a:t>}</a:t>
            </a:r>
            <a:br>
              <a:rPr lang="en-US" altLang="zh-CN" dirty="0">
                <a:solidFill>
                  <a:schemeClr val="tx1"/>
                </a:solidFill>
              </a:rPr>
            </a:br>
            <a:r>
              <a:rPr lang="en-US" altLang="zh-CN" dirty="0">
                <a:solidFill>
                  <a:schemeClr val="tx1"/>
                </a:solidFill>
              </a:rPr>
              <a:t>     while(! </a:t>
            </a:r>
            <a:r>
              <a:rPr lang="en-US" altLang="zh-CN" dirty="0" err="1">
                <a:solidFill>
                  <a:schemeClr val="tx1"/>
                </a:solidFill>
              </a:rPr>
              <a:t>StackEmpty</a:t>
            </a:r>
            <a:r>
              <a:rPr lang="en-US" altLang="zh-CN" dirty="0">
                <a:solidFill>
                  <a:schemeClr val="tx1"/>
                </a:solidFill>
              </a:rPr>
              <a:t>){ </a:t>
            </a:r>
            <a:r>
              <a:rPr lang="en-US" altLang="zh-CN" dirty="0">
                <a:solidFill>
                  <a:srgbClr val="00FFCC"/>
                </a:solidFill>
              </a:rPr>
              <a:t>//</a:t>
            </a:r>
            <a:r>
              <a:rPr lang="zh-CN" altLang="en-US" dirty="0">
                <a:solidFill>
                  <a:srgbClr val="00FFCC"/>
                </a:solidFill>
              </a:rPr>
              <a:t>输出栈中的八制数位</a:t>
            </a:r>
          </a:p>
          <a:p>
            <a:pPr algn="l" eaLnBrk="0" hangingPunct="0">
              <a:spcBef>
                <a:spcPct val="0"/>
              </a:spcBef>
            </a:pPr>
            <a:r>
              <a:rPr lang="zh-CN" altLang="en-US" dirty="0">
                <a:solidFill>
                  <a:schemeClr val="tx1"/>
                </a:solidFill>
              </a:rPr>
              <a:t>    </a:t>
            </a:r>
            <a:r>
              <a:rPr lang="zh-CN" altLang="zh-CN" dirty="0">
                <a:solidFill>
                  <a:schemeClr val="tx1"/>
                </a:solidFill>
              </a:rPr>
              <a:t>      </a:t>
            </a:r>
            <a:r>
              <a:rPr lang="en-US" altLang="zh-CN" dirty="0">
                <a:solidFill>
                  <a:schemeClr val="tx1"/>
                </a:solidFill>
              </a:rPr>
              <a:t>Pop(S, e); </a:t>
            </a:r>
            <a:r>
              <a:rPr lang="en-US" altLang="zh-CN" dirty="0" err="1">
                <a:solidFill>
                  <a:schemeClr val="tx1"/>
                </a:solidFill>
              </a:rPr>
              <a:t>Printf</a:t>
            </a:r>
            <a:r>
              <a:rPr lang="en-US" altLang="zh-CN" dirty="0">
                <a:solidFill>
                  <a:schemeClr val="tx1"/>
                </a:solidFill>
              </a:rPr>
              <a:t>(“%d”, e);</a:t>
            </a:r>
            <a:br>
              <a:rPr lang="en-US" altLang="zh-CN" dirty="0">
                <a:solidFill>
                  <a:schemeClr val="tx1"/>
                </a:solidFill>
              </a:rPr>
            </a:br>
            <a:r>
              <a:rPr lang="en-US" altLang="zh-CN" dirty="0">
                <a:solidFill>
                  <a:schemeClr val="tx1"/>
                </a:solidFill>
              </a:rPr>
              <a:t>     }</a:t>
            </a:r>
          </a:p>
          <a:p>
            <a:pPr algn="l" eaLnBrk="0" hangingPunct="0">
              <a:spcBef>
                <a:spcPct val="0"/>
              </a:spcBef>
            </a:pPr>
            <a:r>
              <a:rPr lang="en-US" altLang="zh-CN" dirty="0">
                <a:solidFill>
                  <a:schemeClr val="tx1"/>
                </a:solidFill>
              </a:rPr>
              <a:t>     </a:t>
            </a:r>
            <a:r>
              <a:rPr lang="en-US" altLang="zh-CN" dirty="0" err="1">
                <a:solidFill>
                  <a:schemeClr val="tx1"/>
                </a:solidFill>
              </a:rPr>
              <a:t>DestroyStack</a:t>
            </a:r>
            <a:r>
              <a:rPr lang="en-US" altLang="zh-CN" dirty="0">
                <a:solidFill>
                  <a:schemeClr val="tx1"/>
                </a:solidFill>
              </a:rPr>
              <a:t>(S); / </a:t>
            </a:r>
            <a:br>
              <a:rPr lang="en-US" altLang="zh-CN" dirty="0">
                <a:solidFill>
                  <a:schemeClr val="tx1"/>
                </a:solidFill>
              </a:rPr>
            </a:br>
            <a:r>
              <a:rPr lang="en-US" altLang="zh-CN" dirty="0">
                <a:solidFill>
                  <a:schemeClr val="tx1"/>
                </a:solidFill>
              </a:rPr>
              <a:t>}</a:t>
            </a:r>
            <a:r>
              <a:rPr lang="en-US" altLang="zh-CN" dirty="0">
                <a:solidFill>
                  <a:srgbClr val="00FFCC"/>
                </a:solidFill>
              </a:rPr>
              <a:t>//conversion                                                        </a:t>
            </a:r>
          </a:p>
        </p:txBody>
      </p:sp>
      <p:sp>
        <p:nvSpPr>
          <p:cNvPr id="3" name="标题 2">
            <a:extLst>
              <a:ext uri="{FF2B5EF4-FFF2-40B4-BE49-F238E27FC236}">
                <a16:creationId xmlns:a16="http://schemas.microsoft.com/office/drawing/2014/main" id="{FE6F9C48-5AB3-419C-960A-3277DEE54D09}"/>
              </a:ext>
            </a:extLst>
          </p:cNvPr>
          <p:cNvSpPr>
            <a:spLocks noGrp="1"/>
          </p:cNvSpPr>
          <p:nvPr>
            <p:ph type="title"/>
          </p:nvPr>
        </p:nvSpPr>
        <p:spPr>
          <a:xfrm>
            <a:off x="0" y="0"/>
            <a:ext cx="9906000" cy="685800"/>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Grp="1" noChangeArrowheads="1"/>
          </p:cNvSpPr>
          <p:nvPr>
            <p:ph type="title"/>
          </p:nvPr>
        </p:nvSpPr>
        <p:spPr>
          <a:xfrm>
            <a:off x="169372" y="773084"/>
            <a:ext cx="6400800" cy="609600"/>
          </a:xfrm>
        </p:spPr>
        <p:txBody>
          <a:bodyPr/>
          <a:lstStyle/>
          <a:p>
            <a:pPr eaLnBrk="1" hangingPunct="1"/>
            <a:r>
              <a:rPr lang="zh-CN" altLang="en-US" sz="3200" dirty="0">
                <a:latin typeface="黑体" panose="02010609060101010101" pitchFamily="49" charset="-122"/>
                <a:ea typeface="黑体" panose="02010609060101010101" pitchFamily="49" charset="-122"/>
              </a:rPr>
              <a:t>栈的应用举例－</a:t>
            </a:r>
            <a:r>
              <a:rPr lang="zh-CN" altLang="en-US" sz="3200" dirty="0"/>
              <a:t>括号匹配的检验</a:t>
            </a:r>
            <a:endParaRPr lang="en-US" altLang="zh-CN" sz="3200" dirty="0">
              <a:latin typeface="黑体" panose="02010609060101010101" pitchFamily="49" charset="-122"/>
              <a:ea typeface="黑体" panose="02010609060101010101" pitchFamily="49" charset="-122"/>
            </a:endParaRPr>
          </a:p>
        </p:txBody>
      </p:sp>
      <p:sp>
        <p:nvSpPr>
          <p:cNvPr id="12" name="矩形 11"/>
          <p:cNvSpPr>
            <a:spLocks noChangeArrowheads="1"/>
          </p:cNvSpPr>
          <p:nvPr/>
        </p:nvSpPr>
        <p:spPr bwMode="auto">
          <a:xfrm>
            <a:off x="348456" y="1345969"/>
            <a:ext cx="92090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Char char="•"/>
            </a:pPr>
            <a:r>
              <a:rPr lang="zh-CN" altLang="en-US" sz="3200" b="0" dirty="0">
                <a:latin typeface="隶书" panose="02010509060101010101" pitchFamily="49" charset="-122"/>
                <a:ea typeface="隶书" panose="02010509060101010101" pitchFamily="49" charset="-122"/>
              </a:rPr>
              <a:t>正确的格式：</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 ］［ ］）］</a:t>
            </a:r>
          </a:p>
          <a:p>
            <a:pPr eaLnBrk="1" hangingPunct="1">
              <a:buClrTx/>
              <a:buSzTx/>
              <a:buFont typeface="Arial" panose="020B0604020202020204" pitchFamily="34" charset="0"/>
              <a:buChar char="•"/>
            </a:pPr>
            <a:r>
              <a:rPr lang="zh-CN" altLang="en-US" sz="3200" b="0" dirty="0">
                <a:latin typeface="隶书" panose="02010509060101010101" pitchFamily="49" charset="-122"/>
                <a:ea typeface="隶书" panose="02010509060101010101" pitchFamily="49" charset="-122"/>
              </a:rPr>
              <a:t>错误的格式：</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 ］）</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 ））或 （（）］）</a:t>
            </a:r>
          </a:p>
          <a:p>
            <a:pPr eaLnBrk="1" hangingPunct="1">
              <a:buClrTx/>
              <a:buSzTx/>
              <a:buFont typeface="Arial" panose="020B0604020202020204" pitchFamily="34" charset="0"/>
              <a:buChar char="•"/>
            </a:pPr>
            <a:r>
              <a:rPr lang="zh-CN" altLang="en-US" sz="3200" b="0" dirty="0">
                <a:latin typeface="隶书" panose="02010509060101010101" pitchFamily="49" charset="-122"/>
                <a:ea typeface="隶书" panose="02010509060101010101" pitchFamily="49" charset="-122"/>
              </a:rPr>
              <a:t>判断是否正确方法</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检验括号是否匹配</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匹配：按照</a:t>
            </a:r>
            <a:r>
              <a:rPr lang="zh-CN" altLang="en-US" b="0" dirty="0">
                <a:solidFill>
                  <a:srgbClr val="00FFFF"/>
                </a:solidFill>
                <a:latin typeface="隶书" panose="02010509060101010101" pitchFamily="49" charset="-122"/>
                <a:ea typeface="隶书" panose="02010509060101010101" pitchFamily="49" charset="-122"/>
              </a:rPr>
              <a:t>最近匹配原则</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匹配：按照</a:t>
            </a:r>
            <a:r>
              <a:rPr lang="zh-CN" altLang="en-US" b="0" dirty="0">
                <a:solidFill>
                  <a:srgbClr val="00FFFF"/>
                </a:solidFill>
                <a:latin typeface="隶书" panose="02010509060101010101" pitchFamily="49" charset="-122"/>
                <a:ea typeface="隶书" panose="02010509060101010101" pitchFamily="49" charset="-122"/>
              </a:rPr>
              <a:t>期待的急迫程度</a:t>
            </a:r>
          </a:p>
        </p:txBody>
      </p:sp>
      <p:sp>
        <p:nvSpPr>
          <p:cNvPr id="5" name="标题 2">
            <a:extLst>
              <a:ext uri="{FF2B5EF4-FFF2-40B4-BE49-F238E27FC236}">
                <a16:creationId xmlns:a16="http://schemas.microsoft.com/office/drawing/2014/main" id="{41FCA5FB-FEAC-4D8B-9184-79688F55782A}"/>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a:solidFill>
                  <a:srgbClr val="FFFF00"/>
                </a:solidFill>
              </a:rPr>
              <a:t>3.2 </a:t>
            </a:r>
            <a:r>
              <a:rPr lang="zh-CN" altLang="en-US" kern="0">
                <a:solidFill>
                  <a:srgbClr val="FFFF00"/>
                </a:solidFill>
              </a:rPr>
              <a:t>栈的应用</a:t>
            </a:r>
            <a:endParaRPr lang="zh-CN" altLang="en-US" kern="0" dirty="0"/>
          </a:p>
        </p:txBody>
      </p:sp>
    </p:spTree>
    <p:extLst>
      <p:ext uri="{BB962C8B-B14F-4D97-AF65-F5344CB8AC3E}">
        <p14:creationId xmlns:p14="http://schemas.microsoft.com/office/powerpoint/2010/main" val="23720934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title"/>
          </p:nvPr>
        </p:nvSpPr>
        <p:spPr>
          <a:xfrm>
            <a:off x="285750" y="1006183"/>
            <a:ext cx="6400800" cy="609600"/>
          </a:xfrm>
        </p:spPr>
        <p:txBody>
          <a:bodyPr/>
          <a:lstStyle/>
          <a:p>
            <a:pPr eaLnBrk="1" hangingPunct="1"/>
            <a:r>
              <a:rPr lang="zh-CN" altLang="en-US" sz="3200" dirty="0">
                <a:latin typeface="黑体" panose="02010609060101010101" pitchFamily="49" charset="-122"/>
                <a:ea typeface="黑体" panose="02010609060101010101" pitchFamily="49" charset="-122"/>
              </a:rPr>
              <a:t>栈的应用举例－</a:t>
            </a:r>
            <a:r>
              <a:rPr lang="zh-CN" altLang="en-US" sz="3200" dirty="0"/>
              <a:t>括号匹配的检验</a:t>
            </a:r>
            <a:endParaRPr lang="en-US" altLang="zh-CN" sz="3200" dirty="0">
              <a:latin typeface="黑体" panose="02010609060101010101" pitchFamily="49" charset="-122"/>
              <a:ea typeface="黑体" panose="02010609060101010101" pitchFamily="49" charset="-122"/>
            </a:endParaRPr>
          </a:p>
        </p:txBody>
      </p:sp>
      <p:sp>
        <p:nvSpPr>
          <p:cNvPr id="12" name="矩形 11"/>
          <p:cNvSpPr>
            <a:spLocks noChangeArrowheads="1"/>
          </p:cNvSpPr>
          <p:nvPr/>
        </p:nvSpPr>
        <p:spPr bwMode="auto">
          <a:xfrm>
            <a:off x="387350" y="1609433"/>
            <a:ext cx="92090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990600" indent="-53340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sz="3200" b="0" dirty="0">
                <a:solidFill>
                  <a:srgbClr val="FFFF66"/>
                </a:solidFill>
                <a:latin typeface="隶书" panose="02010509060101010101" pitchFamily="49" charset="-122"/>
                <a:ea typeface="隶书" panose="02010509060101010101" pitchFamily="49" charset="-122"/>
              </a:rPr>
              <a:t>算法的设计思想：</a:t>
            </a:r>
          </a:p>
          <a:p>
            <a:pPr eaLnBrk="1" hangingPunct="1">
              <a:buClrTx/>
              <a:buSzTx/>
              <a:buFontTx/>
              <a:buAutoNum type="arabicPeriod"/>
            </a:pPr>
            <a:r>
              <a:rPr lang="zh-CN" altLang="en-US" sz="3200" b="0" dirty="0">
                <a:solidFill>
                  <a:srgbClr val="FFFF66"/>
                </a:solidFill>
                <a:latin typeface="隶书" panose="02010509060101010101" pitchFamily="49" charset="-122"/>
                <a:ea typeface="隶书" panose="02010509060101010101" pitchFamily="49" charset="-122"/>
              </a:rPr>
              <a:t>凡出现左括弧，则进栈；</a:t>
            </a:r>
          </a:p>
          <a:p>
            <a:pPr eaLnBrk="1" hangingPunct="1">
              <a:buClrTx/>
              <a:buSzTx/>
              <a:buFontTx/>
              <a:buAutoNum type="arabicPeriod"/>
            </a:pPr>
            <a:r>
              <a:rPr lang="zh-CN" altLang="en-US" sz="3200" b="0" dirty="0">
                <a:solidFill>
                  <a:srgbClr val="FFFF66"/>
                </a:solidFill>
                <a:latin typeface="隶书" panose="02010509060101010101" pitchFamily="49" charset="-122"/>
                <a:ea typeface="隶书" panose="02010509060101010101" pitchFamily="49" charset="-122"/>
              </a:rPr>
              <a:t>凡出现右括弧，首先检查栈是否空</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若栈空，则表明该“右括弧”多余，</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否则和栈顶元素比较，</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若相匹配，则“左括弧出栈” ，</a:t>
            </a:r>
          </a:p>
          <a:p>
            <a:pPr lvl="1" eaLnBrk="1" hangingPunct="1">
              <a:buClrTx/>
              <a:buSzTx/>
              <a:buFontTx/>
              <a:buNone/>
            </a:pPr>
            <a:r>
              <a:rPr lang="zh-CN" altLang="en-US" b="0" dirty="0">
                <a:solidFill>
                  <a:srgbClr val="FFFF66"/>
                </a:solidFill>
                <a:latin typeface="隶书" panose="02010509060101010101" pitchFamily="49" charset="-122"/>
                <a:ea typeface="隶书" panose="02010509060101010101" pitchFamily="49" charset="-122"/>
              </a:rPr>
              <a:t>否则表明不匹配。</a:t>
            </a:r>
          </a:p>
          <a:p>
            <a:pPr eaLnBrk="1" hangingPunct="1">
              <a:buClrTx/>
              <a:buSzTx/>
              <a:buFontTx/>
              <a:buAutoNum type="arabicPeriod"/>
            </a:pPr>
            <a:r>
              <a:rPr lang="zh-CN" altLang="en-US" sz="3200" b="0" dirty="0">
                <a:solidFill>
                  <a:srgbClr val="FFFF66"/>
                </a:solidFill>
                <a:latin typeface="隶书" panose="02010509060101010101" pitchFamily="49" charset="-122"/>
                <a:ea typeface="隶书" panose="02010509060101010101" pitchFamily="49" charset="-122"/>
              </a:rPr>
              <a:t>表达式检验结束时：</a:t>
            </a:r>
          </a:p>
          <a:p>
            <a:pPr lvl="1" eaLnBrk="1" hangingPunct="1">
              <a:buClrTx/>
              <a:buSzTx/>
              <a:buFontTx/>
              <a:buAutoNum type="arabicPeriod"/>
            </a:pPr>
            <a:r>
              <a:rPr lang="zh-CN" altLang="en-US" b="0" dirty="0">
                <a:solidFill>
                  <a:srgbClr val="FFFF66"/>
                </a:solidFill>
                <a:latin typeface="隶书" panose="02010509060101010101" pitchFamily="49" charset="-122"/>
                <a:ea typeface="隶书" panose="02010509060101010101" pitchFamily="49" charset="-122"/>
              </a:rPr>
              <a:t>若栈空，则表明表达式中匹配正确；</a:t>
            </a:r>
          </a:p>
          <a:p>
            <a:pPr lvl="1" eaLnBrk="1" hangingPunct="1">
              <a:buClrTx/>
              <a:buSzTx/>
              <a:buFontTx/>
              <a:buAutoNum type="arabicPeriod"/>
            </a:pPr>
            <a:r>
              <a:rPr lang="zh-CN" altLang="en-US" b="0" dirty="0">
                <a:solidFill>
                  <a:srgbClr val="FFFF66"/>
                </a:solidFill>
                <a:latin typeface="隶书" panose="02010509060101010101" pitchFamily="49" charset="-122"/>
                <a:ea typeface="隶书" panose="02010509060101010101" pitchFamily="49" charset="-122"/>
              </a:rPr>
              <a:t>否则表明“左括弧”有余。</a:t>
            </a:r>
          </a:p>
        </p:txBody>
      </p:sp>
      <p:sp>
        <p:nvSpPr>
          <p:cNvPr id="5" name="标题 2">
            <a:extLst>
              <a:ext uri="{FF2B5EF4-FFF2-40B4-BE49-F238E27FC236}">
                <a16:creationId xmlns:a16="http://schemas.microsoft.com/office/drawing/2014/main" id="{4FB261B3-56F4-4611-A16E-018200F8647D}"/>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a:solidFill>
                  <a:srgbClr val="FFFF00"/>
                </a:solidFill>
              </a:rPr>
              <a:t>3.2 </a:t>
            </a:r>
            <a:r>
              <a:rPr lang="zh-CN" altLang="en-US" kern="0">
                <a:solidFill>
                  <a:srgbClr val="FFFF00"/>
                </a:solidFill>
              </a:rPr>
              <a:t>栈的应用</a:t>
            </a:r>
            <a:endParaRPr lang="zh-CN" altLang="en-US" kern="0" dirty="0"/>
          </a:p>
        </p:txBody>
      </p:sp>
    </p:spTree>
    <p:extLst>
      <p:ext uri="{BB962C8B-B14F-4D97-AF65-F5344CB8AC3E}">
        <p14:creationId xmlns:p14="http://schemas.microsoft.com/office/powerpoint/2010/main" val="4015579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485775" y="882650"/>
            <a:ext cx="9090025" cy="641350"/>
          </a:xfrm>
          <a:prstGeom prst="rect">
            <a:avLst/>
          </a:prstGeom>
          <a:noFill/>
          <a:ln w="12700" cap="rnd">
            <a:noFill/>
            <a:miter lim="800000"/>
            <a:headEnd/>
            <a:tailEnd/>
          </a:ln>
          <a:effectLst/>
        </p:spPr>
        <p:txBody>
          <a:bodyPr>
            <a:spAutoFit/>
          </a:bodyPr>
          <a:lstStyle/>
          <a:p>
            <a:pPr marL="457200" indent="-457200">
              <a:buFontTx/>
              <a:buChar char="•"/>
            </a:pPr>
            <a:r>
              <a:rPr lang="zh-CN" altLang="en-US" sz="3600" b="1" dirty="0">
                <a:solidFill>
                  <a:schemeClr val="tx1"/>
                </a:solidFill>
              </a:rPr>
              <a:t>迷宫求解</a:t>
            </a:r>
            <a:endParaRPr lang="zh-CN" altLang="en-US" sz="3600" dirty="0">
              <a:solidFill>
                <a:schemeClr val="bg2"/>
              </a:solidFill>
              <a:latin typeface="宋体" pitchFamily="2" charset="-122"/>
              <a:ea typeface="宋体" pitchFamily="2" charset="-122"/>
            </a:endParaRPr>
          </a:p>
        </p:txBody>
      </p:sp>
      <p:sp>
        <p:nvSpPr>
          <p:cNvPr id="433156" name="Text Box 4"/>
          <p:cNvSpPr txBox="1">
            <a:spLocks noChangeArrowheads="1"/>
          </p:cNvSpPr>
          <p:nvPr/>
        </p:nvSpPr>
        <p:spPr bwMode="auto">
          <a:xfrm>
            <a:off x="928688" y="1509713"/>
            <a:ext cx="1063625" cy="579437"/>
          </a:xfrm>
          <a:prstGeom prst="rect">
            <a:avLst/>
          </a:prstGeom>
          <a:noFill/>
          <a:ln w="12700" cap="rnd">
            <a:noFill/>
            <a:miter lim="800000"/>
            <a:headEnd/>
            <a:tailEnd/>
          </a:ln>
          <a:effectLst/>
        </p:spPr>
        <p:txBody>
          <a:bodyPr>
            <a:spAutoFit/>
          </a:bodyPr>
          <a:lstStyle/>
          <a:p>
            <a:pPr eaLnBrk="0" hangingPunct="0">
              <a:spcBef>
                <a:spcPct val="50000"/>
              </a:spcBef>
            </a:pPr>
            <a:r>
              <a:rPr lang="zh-CN" altLang="en-US" sz="3200" b="1">
                <a:solidFill>
                  <a:schemeClr val="hlink"/>
                </a:solidFill>
              </a:rPr>
              <a:t>入口</a:t>
            </a:r>
          </a:p>
        </p:txBody>
      </p:sp>
      <p:sp>
        <p:nvSpPr>
          <p:cNvPr id="433157" name="Rectangle 5"/>
          <p:cNvSpPr>
            <a:spLocks noChangeArrowheads="1"/>
          </p:cNvSpPr>
          <p:nvPr/>
        </p:nvSpPr>
        <p:spPr bwMode="auto">
          <a:xfrm>
            <a:off x="4510088" y="6264275"/>
            <a:ext cx="1000125" cy="579438"/>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en-US" sz="3200" b="1">
                <a:solidFill>
                  <a:schemeClr val="hlink"/>
                </a:solidFill>
              </a:rPr>
              <a:t>出口</a:t>
            </a:r>
          </a:p>
        </p:txBody>
      </p:sp>
      <p:grpSp>
        <p:nvGrpSpPr>
          <p:cNvPr id="433158" name="Group 6"/>
          <p:cNvGrpSpPr>
            <a:grpSpLocks/>
          </p:cNvGrpSpPr>
          <p:nvPr/>
        </p:nvGrpSpPr>
        <p:grpSpPr bwMode="auto">
          <a:xfrm>
            <a:off x="2081213" y="2684463"/>
            <a:ext cx="523875" cy="454025"/>
            <a:chOff x="353" y="3294"/>
            <a:chExt cx="340" cy="340"/>
          </a:xfrm>
        </p:grpSpPr>
        <p:sp>
          <p:nvSpPr>
            <p:cNvPr id="433159" name="Rectangle 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60" name="Line 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61" name="Line 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62" name="Line 1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63" name="Group 11"/>
          <p:cNvGrpSpPr>
            <a:grpSpLocks/>
          </p:cNvGrpSpPr>
          <p:nvPr/>
        </p:nvGrpSpPr>
        <p:grpSpPr bwMode="auto">
          <a:xfrm>
            <a:off x="2081213" y="2149475"/>
            <a:ext cx="517525" cy="541338"/>
            <a:chOff x="353" y="3294"/>
            <a:chExt cx="340" cy="340"/>
          </a:xfrm>
        </p:grpSpPr>
        <p:sp>
          <p:nvSpPr>
            <p:cNvPr id="433164" name="Rectangle 1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65" name="Line 1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66" name="Line 1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67" name="Line 1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68" name="Group 16"/>
          <p:cNvGrpSpPr>
            <a:grpSpLocks/>
          </p:cNvGrpSpPr>
          <p:nvPr/>
        </p:nvGrpSpPr>
        <p:grpSpPr bwMode="auto">
          <a:xfrm>
            <a:off x="3084513" y="3143250"/>
            <a:ext cx="542925" cy="530225"/>
            <a:chOff x="353" y="3294"/>
            <a:chExt cx="340" cy="340"/>
          </a:xfrm>
        </p:grpSpPr>
        <p:sp>
          <p:nvSpPr>
            <p:cNvPr id="433169" name="Rectangle 1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70" name="Line 1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71" name="Line 1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72" name="Line 2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73" name="Group 21"/>
          <p:cNvGrpSpPr>
            <a:grpSpLocks/>
          </p:cNvGrpSpPr>
          <p:nvPr/>
        </p:nvGrpSpPr>
        <p:grpSpPr bwMode="auto">
          <a:xfrm>
            <a:off x="3633788" y="3155950"/>
            <a:ext cx="561975" cy="517525"/>
            <a:chOff x="353" y="3294"/>
            <a:chExt cx="340" cy="340"/>
          </a:xfrm>
        </p:grpSpPr>
        <p:sp>
          <p:nvSpPr>
            <p:cNvPr id="433174" name="Rectangle 2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75" name="Line 2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76" name="Line 2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77" name="Line 2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78" name="Group 26"/>
          <p:cNvGrpSpPr>
            <a:grpSpLocks/>
          </p:cNvGrpSpPr>
          <p:nvPr/>
        </p:nvGrpSpPr>
        <p:grpSpPr bwMode="auto">
          <a:xfrm>
            <a:off x="4211638" y="3133725"/>
            <a:ext cx="542925" cy="541338"/>
            <a:chOff x="353" y="3294"/>
            <a:chExt cx="340" cy="340"/>
          </a:xfrm>
        </p:grpSpPr>
        <p:sp>
          <p:nvSpPr>
            <p:cNvPr id="433179" name="Rectangle 2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80" name="Line 2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81" name="Line 2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82" name="Line 3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83" name="Group 31"/>
          <p:cNvGrpSpPr>
            <a:grpSpLocks/>
          </p:cNvGrpSpPr>
          <p:nvPr/>
        </p:nvGrpSpPr>
        <p:grpSpPr bwMode="auto">
          <a:xfrm>
            <a:off x="4214813" y="2679700"/>
            <a:ext cx="549275" cy="452438"/>
            <a:chOff x="353" y="3294"/>
            <a:chExt cx="340" cy="340"/>
          </a:xfrm>
        </p:grpSpPr>
        <p:sp>
          <p:nvSpPr>
            <p:cNvPr id="433184" name="Rectangle 3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85" name="Line 3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86" name="Line 3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87" name="Line 3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88" name="Group 36"/>
          <p:cNvGrpSpPr>
            <a:grpSpLocks/>
          </p:cNvGrpSpPr>
          <p:nvPr/>
        </p:nvGrpSpPr>
        <p:grpSpPr bwMode="auto">
          <a:xfrm>
            <a:off x="1543050" y="3678238"/>
            <a:ext cx="530225" cy="517525"/>
            <a:chOff x="353" y="3294"/>
            <a:chExt cx="340" cy="340"/>
          </a:xfrm>
        </p:grpSpPr>
        <p:sp>
          <p:nvSpPr>
            <p:cNvPr id="433189" name="Rectangle 3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90" name="Line 3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91" name="Line 3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92" name="Line 4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93" name="Group 41"/>
          <p:cNvGrpSpPr>
            <a:grpSpLocks/>
          </p:cNvGrpSpPr>
          <p:nvPr/>
        </p:nvGrpSpPr>
        <p:grpSpPr bwMode="auto">
          <a:xfrm>
            <a:off x="2081213" y="3678238"/>
            <a:ext cx="536575" cy="517525"/>
            <a:chOff x="353" y="3294"/>
            <a:chExt cx="340" cy="340"/>
          </a:xfrm>
        </p:grpSpPr>
        <p:sp>
          <p:nvSpPr>
            <p:cNvPr id="433194" name="Rectangle 4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95" name="Line 4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96" name="Line 4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97" name="Line 4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98" name="Group 46"/>
          <p:cNvGrpSpPr>
            <a:grpSpLocks/>
          </p:cNvGrpSpPr>
          <p:nvPr/>
        </p:nvGrpSpPr>
        <p:grpSpPr bwMode="auto">
          <a:xfrm>
            <a:off x="2611438" y="3678238"/>
            <a:ext cx="466725" cy="517525"/>
            <a:chOff x="353" y="3294"/>
            <a:chExt cx="340" cy="340"/>
          </a:xfrm>
        </p:grpSpPr>
        <p:sp>
          <p:nvSpPr>
            <p:cNvPr id="433199" name="Rectangle 4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00" name="Line 4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01" name="Line 4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02" name="Line 5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03" name="Group 51"/>
          <p:cNvGrpSpPr>
            <a:grpSpLocks/>
          </p:cNvGrpSpPr>
          <p:nvPr/>
        </p:nvGrpSpPr>
        <p:grpSpPr bwMode="auto">
          <a:xfrm>
            <a:off x="1543050" y="5200650"/>
            <a:ext cx="530225" cy="522288"/>
            <a:chOff x="353" y="3294"/>
            <a:chExt cx="340" cy="340"/>
          </a:xfrm>
        </p:grpSpPr>
        <p:sp>
          <p:nvSpPr>
            <p:cNvPr id="433204" name="Rectangle 5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05" name="Line 5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06" name="Line 5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07" name="Line 5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08" name="Group 56"/>
          <p:cNvGrpSpPr>
            <a:grpSpLocks/>
          </p:cNvGrpSpPr>
          <p:nvPr/>
        </p:nvGrpSpPr>
        <p:grpSpPr bwMode="auto">
          <a:xfrm>
            <a:off x="1536700" y="4673600"/>
            <a:ext cx="530225" cy="509588"/>
            <a:chOff x="353" y="3294"/>
            <a:chExt cx="340" cy="340"/>
          </a:xfrm>
        </p:grpSpPr>
        <p:sp>
          <p:nvSpPr>
            <p:cNvPr id="433209" name="Rectangle 5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10" name="Line 5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11" name="Line 5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12" name="Line 6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13" name="Group 61"/>
          <p:cNvGrpSpPr>
            <a:grpSpLocks/>
          </p:cNvGrpSpPr>
          <p:nvPr/>
        </p:nvGrpSpPr>
        <p:grpSpPr bwMode="auto">
          <a:xfrm>
            <a:off x="2617788" y="5207000"/>
            <a:ext cx="479425" cy="515938"/>
            <a:chOff x="353" y="3294"/>
            <a:chExt cx="340" cy="340"/>
          </a:xfrm>
        </p:grpSpPr>
        <p:sp>
          <p:nvSpPr>
            <p:cNvPr id="433214" name="Rectangle 6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15" name="Line 6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16" name="Line 6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17" name="Line 6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18" name="Group 66"/>
          <p:cNvGrpSpPr>
            <a:grpSpLocks/>
          </p:cNvGrpSpPr>
          <p:nvPr/>
        </p:nvGrpSpPr>
        <p:grpSpPr bwMode="auto">
          <a:xfrm>
            <a:off x="2081213" y="5207000"/>
            <a:ext cx="517525" cy="509588"/>
            <a:chOff x="353" y="3294"/>
            <a:chExt cx="340" cy="340"/>
          </a:xfrm>
        </p:grpSpPr>
        <p:sp>
          <p:nvSpPr>
            <p:cNvPr id="433219" name="Rectangle 6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20" name="Line 6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21" name="Line 6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22" name="Line 7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23" name="Group 71"/>
          <p:cNvGrpSpPr>
            <a:grpSpLocks/>
          </p:cNvGrpSpPr>
          <p:nvPr/>
        </p:nvGrpSpPr>
        <p:grpSpPr bwMode="auto">
          <a:xfrm>
            <a:off x="4211638" y="5207000"/>
            <a:ext cx="549275" cy="522288"/>
            <a:chOff x="353" y="3294"/>
            <a:chExt cx="340" cy="340"/>
          </a:xfrm>
        </p:grpSpPr>
        <p:sp>
          <p:nvSpPr>
            <p:cNvPr id="433224" name="Rectangle 7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25" name="Line 7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26" name="Line 7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27" name="Line 7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28" name="Group 76"/>
          <p:cNvGrpSpPr>
            <a:grpSpLocks/>
          </p:cNvGrpSpPr>
          <p:nvPr/>
        </p:nvGrpSpPr>
        <p:grpSpPr bwMode="auto">
          <a:xfrm>
            <a:off x="3640138" y="4667250"/>
            <a:ext cx="555625" cy="522288"/>
            <a:chOff x="353" y="3294"/>
            <a:chExt cx="340" cy="340"/>
          </a:xfrm>
        </p:grpSpPr>
        <p:sp>
          <p:nvSpPr>
            <p:cNvPr id="433229" name="Rectangle 7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30" name="Line 7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31" name="Line 7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32" name="Line 8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33" name="Group 81"/>
          <p:cNvGrpSpPr>
            <a:grpSpLocks/>
          </p:cNvGrpSpPr>
          <p:nvPr/>
        </p:nvGrpSpPr>
        <p:grpSpPr bwMode="auto">
          <a:xfrm>
            <a:off x="3640138" y="5200650"/>
            <a:ext cx="555625" cy="522288"/>
            <a:chOff x="353" y="3294"/>
            <a:chExt cx="340" cy="340"/>
          </a:xfrm>
        </p:grpSpPr>
        <p:sp>
          <p:nvSpPr>
            <p:cNvPr id="433234" name="Rectangle 8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35" name="Line 8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36" name="Line 8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37" name="Line 8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sp>
        <p:nvSpPr>
          <p:cNvPr id="433238" name="Line 86"/>
          <p:cNvSpPr>
            <a:spLocks noChangeShapeType="1"/>
          </p:cNvSpPr>
          <p:nvPr/>
        </p:nvSpPr>
        <p:spPr bwMode="auto">
          <a:xfrm flipV="1">
            <a:off x="1004888" y="2149475"/>
            <a:ext cx="42672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39" name="Line 87"/>
          <p:cNvSpPr>
            <a:spLocks noChangeShapeType="1"/>
          </p:cNvSpPr>
          <p:nvPr/>
        </p:nvSpPr>
        <p:spPr bwMode="auto">
          <a:xfrm>
            <a:off x="1004888" y="3140075"/>
            <a:ext cx="42672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0" name="Line 88"/>
          <p:cNvSpPr>
            <a:spLocks noChangeShapeType="1"/>
          </p:cNvSpPr>
          <p:nvPr/>
        </p:nvSpPr>
        <p:spPr bwMode="auto">
          <a:xfrm flipV="1">
            <a:off x="1004888" y="3673475"/>
            <a:ext cx="4343400" cy="0"/>
          </a:xfrm>
          <a:prstGeom prst="line">
            <a:avLst/>
          </a:prstGeom>
          <a:noFill/>
          <a:ln w="28575" cap="rnd">
            <a:solidFill>
              <a:srgbClr val="FFFF00"/>
            </a:solidFill>
            <a:round/>
            <a:headEnd/>
            <a:tailEnd/>
          </a:ln>
          <a:effectLst/>
        </p:spPr>
        <p:txBody>
          <a:bodyPr>
            <a:spAutoFit/>
          </a:bodyPr>
          <a:lstStyle/>
          <a:p>
            <a:endParaRPr lang="zh-CN" altLang="en-US" dirty="0"/>
          </a:p>
        </p:txBody>
      </p:sp>
      <p:sp>
        <p:nvSpPr>
          <p:cNvPr id="433241" name="Line 89"/>
          <p:cNvSpPr>
            <a:spLocks noChangeShapeType="1"/>
          </p:cNvSpPr>
          <p:nvPr/>
        </p:nvSpPr>
        <p:spPr bwMode="auto">
          <a:xfrm flipV="1">
            <a:off x="1004888" y="42068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2" name="Line 90"/>
          <p:cNvSpPr>
            <a:spLocks noChangeShapeType="1"/>
          </p:cNvSpPr>
          <p:nvPr/>
        </p:nvSpPr>
        <p:spPr bwMode="auto">
          <a:xfrm>
            <a:off x="1004888" y="4664075"/>
            <a:ext cx="42672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3" name="Line 91"/>
          <p:cNvSpPr>
            <a:spLocks noChangeShapeType="1"/>
          </p:cNvSpPr>
          <p:nvPr/>
        </p:nvSpPr>
        <p:spPr bwMode="auto">
          <a:xfrm flipV="1">
            <a:off x="1004888" y="51974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4" name="Line 92"/>
          <p:cNvSpPr>
            <a:spLocks noChangeShapeType="1"/>
          </p:cNvSpPr>
          <p:nvPr/>
        </p:nvSpPr>
        <p:spPr bwMode="auto">
          <a:xfrm>
            <a:off x="1004888" y="57308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5" name="Line 93"/>
          <p:cNvSpPr>
            <a:spLocks noChangeShapeType="1"/>
          </p:cNvSpPr>
          <p:nvPr/>
        </p:nvSpPr>
        <p:spPr bwMode="auto">
          <a:xfrm flipV="1">
            <a:off x="1004888" y="61880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6" name="Line 94"/>
          <p:cNvSpPr>
            <a:spLocks noChangeShapeType="1"/>
          </p:cNvSpPr>
          <p:nvPr/>
        </p:nvSpPr>
        <p:spPr bwMode="auto">
          <a:xfrm>
            <a:off x="1004888" y="26828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7" name="Line 95"/>
          <p:cNvSpPr>
            <a:spLocks noChangeShapeType="1"/>
          </p:cNvSpPr>
          <p:nvPr/>
        </p:nvSpPr>
        <p:spPr bwMode="auto">
          <a:xfrm flipH="1">
            <a:off x="10048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48" name="Line 96"/>
          <p:cNvSpPr>
            <a:spLocks noChangeShapeType="1"/>
          </p:cNvSpPr>
          <p:nvPr/>
        </p:nvSpPr>
        <p:spPr bwMode="auto">
          <a:xfrm>
            <a:off x="15382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49" name="Line 97"/>
          <p:cNvSpPr>
            <a:spLocks noChangeShapeType="1"/>
          </p:cNvSpPr>
          <p:nvPr/>
        </p:nvSpPr>
        <p:spPr bwMode="auto">
          <a:xfrm flipH="1">
            <a:off x="20716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0" name="Line 98"/>
          <p:cNvSpPr>
            <a:spLocks noChangeShapeType="1"/>
          </p:cNvSpPr>
          <p:nvPr/>
        </p:nvSpPr>
        <p:spPr bwMode="auto">
          <a:xfrm flipH="1">
            <a:off x="26050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1" name="Line 99"/>
          <p:cNvSpPr>
            <a:spLocks noChangeShapeType="1"/>
          </p:cNvSpPr>
          <p:nvPr/>
        </p:nvSpPr>
        <p:spPr bwMode="auto">
          <a:xfrm>
            <a:off x="309403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2" name="Line 100"/>
          <p:cNvSpPr>
            <a:spLocks noChangeShapeType="1"/>
          </p:cNvSpPr>
          <p:nvPr/>
        </p:nvSpPr>
        <p:spPr bwMode="auto">
          <a:xfrm>
            <a:off x="3630613"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3" name="Line 101"/>
          <p:cNvSpPr>
            <a:spLocks noChangeShapeType="1"/>
          </p:cNvSpPr>
          <p:nvPr/>
        </p:nvSpPr>
        <p:spPr bwMode="auto">
          <a:xfrm>
            <a:off x="4205288" y="2149475"/>
            <a:ext cx="3175"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4" name="Line 102"/>
          <p:cNvSpPr>
            <a:spLocks noChangeShapeType="1"/>
          </p:cNvSpPr>
          <p:nvPr/>
        </p:nvSpPr>
        <p:spPr bwMode="auto">
          <a:xfrm>
            <a:off x="47640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5" name="AutoShape 103"/>
          <p:cNvSpPr>
            <a:spLocks noChangeArrowheads="1"/>
          </p:cNvSpPr>
          <p:nvPr/>
        </p:nvSpPr>
        <p:spPr bwMode="auto">
          <a:xfrm>
            <a:off x="1152525" y="2225675"/>
            <a:ext cx="233363" cy="360363"/>
          </a:xfrm>
          <a:prstGeom prst="smileyFace">
            <a:avLst>
              <a:gd name="adj" fmla="val 4653"/>
            </a:avLst>
          </a:prstGeom>
          <a:noFill/>
          <a:ln w="28575" cap="rnd">
            <a:solidFill>
              <a:srgbClr val="00FF00"/>
            </a:solidFill>
            <a:round/>
            <a:headEnd/>
            <a:tailEnd/>
          </a:ln>
          <a:effectLst/>
        </p:spPr>
        <p:txBody>
          <a:bodyPr anchor="ctr"/>
          <a:lstStyle/>
          <a:p>
            <a:pPr algn="ctr">
              <a:spcBef>
                <a:spcPct val="50000"/>
              </a:spcBef>
            </a:pPr>
            <a:endParaRPr lang="zh-CN" altLang="en-US" sz="3200" b="1">
              <a:solidFill>
                <a:schemeClr val="tx1"/>
              </a:solidFill>
              <a:latin typeface="Times New Roman" pitchFamily="18" charset="0"/>
              <a:ea typeface="宋体" pitchFamily="2" charset="-122"/>
            </a:endParaRPr>
          </a:p>
        </p:txBody>
      </p:sp>
      <p:sp>
        <p:nvSpPr>
          <p:cNvPr id="433256" name="Line 104"/>
          <p:cNvSpPr>
            <a:spLocks noChangeShapeType="1"/>
          </p:cNvSpPr>
          <p:nvPr/>
        </p:nvSpPr>
        <p:spPr bwMode="auto">
          <a:xfrm>
            <a:off x="5319713" y="2160588"/>
            <a:ext cx="0" cy="4032250"/>
          </a:xfrm>
          <a:prstGeom prst="line">
            <a:avLst/>
          </a:prstGeom>
          <a:noFill/>
          <a:ln w="28575" cap="rnd">
            <a:solidFill>
              <a:srgbClr val="FFFF00"/>
            </a:solidFill>
            <a:round/>
            <a:headEnd/>
            <a:tailEnd/>
          </a:ln>
          <a:effectLst/>
        </p:spPr>
        <p:txBody>
          <a:bodyPr/>
          <a:lstStyle/>
          <a:p>
            <a:endParaRPr lang="zh-CN" altLang="en-US"/>
          </a:p>
        </p:txBody>
      </p:sp>
      <p:sp>
        <p:nvSpPr>
          <p:cNvPr id="433257" name="AutoShape 105"/>
          <p:cNvSpPr>
            <a:spLocks noChangeArrowheads="1"/>
          </p:cNvSpPr>
          <p:nvPr/>
        </p:nvSpPr>
        <p:spPr bwMode="auto">
          <a:xfrm>
            <a:off x="4967288" y="5807075"/>
            <a:ext cx="265112" cy="360363"/>
          </a:xfrm>
          <a:prstGeom prst="smileyFace">
            <a:avLst>
              <a:gd name="adj" fmla="val 4653"/>
            </a:avLst>
          </a:prstGeom>
          <a:noFill/>
          <a:ln w="28575" cap="rnd">
            <a:solidFill>
              <a:srgbClr val="00FF00"/>
            </a:solidFill>
            <a:round/>
            <a:headEnd/>
            <a:tailEnd/>
          </a:ln>
          <a:effectLst/>
        </p:spPr>
        <p:txBody>
          <a:bodyPr anchor="ctr"/>
          <a:lstStyle/>
          <a:p>
            <a:pPr algn="ctr">
              <a:spcBef>
                <a:spcPct val="50000"/>
              </a:spcBef>
            </a:pPr>
            <a:endParaRPr lang="zh-CN" altLang="en-US" sz="3200" b="1">
              <a:solidFill>
                <a:schemeClr val="tx1"/>
              </a:solidFill>
              <a:latin typeface="Times New Roman" pitchFamily="18" charset="0"/>
              <a:ea typeface="宋体" pitchFamily="2" charset="-122"/>
            </a:endParaRPr>
          </a:p>
        </p:txBody>
      </p:sp>
      <p:grpSp>
        <p:nvGrpSpPr>
          <p:cNvPr id="433258" name="Group 106"/>
          <p:cNvGrpSpPr>
            <a:grpSpLocks/>
          </p:cNvGrpSpPr>
          <p:nvPr/>
        </p:nvGrpSpPr>
        <p:grpSpPr bwMode="auto">
          <a:xfrm>
            <a:off x="1011238" y="4664075"/>
            <a:ext cx="517525" cy="528638"/>
            <a:chOff x="353" y="3294"/>
            <a:chExt cx="340" cy="340"/>
          </a:xfrm>
        </p:grpSpPr>
        <p:sp>
          <p:nvSpPr>
            <p:cNvPr id="433259" name="Rectangle 10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60" name="Line 10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61" name="Line 10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62" name="Line 11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63" name="Group 111"/>
          <p:cNvGrpSpPr>
            <a:grpSpLocks/>
          </p:cNvGrpSpPr>
          <p:nvPr/>
        </p:nvGrpSpPr>
        <p:grpSpPr bwMode="auto">
          <a:xfrm>
            <a:off x="1011238" y="2682875"/>
            <a:ext cx="530225" cy="465138"/>
            <a:chOff x="353" y="3294"/>
            <a:chExt cx="340" cy="340"/>
          </a:xfrm>
        </p:grpSpPr>
        <p:sp>
          <p:nvSpPr>
            <p:cNvPr id="433264" name="Rectangle 11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anchor="ctr">
              <a:spAutoFit/>
            </a:bodyPr>
            <a:lstStyle/>
            <a:p>
              <a:endParaRPr lang="zh-CN" altLang="en-US"/>
            </a:p>
          </p:txBody>
        </p:sp>
        <p:sp>
          <p:nvSpPr>
            <p:cNvPr id="433265" name="Line 11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66" name="Line 11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67" name="Line 11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68" name="Group 116"/>
          <p:cNvGrpSpPr>
            <a:grpSpLocks/>
          </p:cNvGrpSpPr>
          <p:nvPr/>
        </p:nvGrpSpPr>
        <p:grpSpPr bwMode="auto">
          <a:xfrm>
            <a:off x="3100388" y="2682875"/>
            <a:ext cx="517525" cy="466725"/>
            <a:chOff x="353" y="3294"/>
            <a:chExt cx="340" cy="340"/>
          </a:xfrm>
        </p:grpSpPr>
        <p:sp>
          <p:nvSpPr>
            <p:cNvPr id="433269" name="Rectangle 11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70" name="Line 11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71" name="Line 11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72" name="Line 12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73" name="Group 121"/>
          <p:cNvGrpSpPr>
            <a:grpSpLocks/>
          </p:cNvGrpSpPr>
          <p:nvPr/>
        </p:nvGrpSpPr>
        <p:grpSpPr bwMode="auto">
          <a:xfrm>
            <a:off x="2605088" y="2676525"/>
            <a:ext cx="485775" cy="466725"/>
            <a:chOff x="353" y="3294"/>
            <a:chExt cx="340" cy="340"/>
          </a:xfrm>
        </p:grpSpPr>
        <p:sp>
          <p:nvSpPr>
            <p:cNvPr id="433274" name="Rectangle 12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75" name="Line 12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76" name="Line 12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77" name="Line 12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83" name="Group 131"/>
          <p:cNvGrpSpPr>
            <a:grpSpLocks/>
          </p:cNvGrpSpPr>
          <p:nvPr/>
        </p:nvGrpSpPr>
        <p:grpSpPr bwMode="auto">
          <a:xfrm>
            <a:off x="1265238" y="2441575"/>
            <a:ext cx="3733800" cy="3632200"/>
            <a:chOff x="528" y="1392"/>
            <a:chExt cx="2352" cy="2288"/>
          </a:xfrm>
        </p:grpSpPr>
        <p:sp>
          <p:nvSpPr>
            <p:cNvPr id="433284" name="Line 132"/>
            <p:cNvSpPr>
              <a:spLocks noChangeShapeType="1"/>
            </p:cNvSpPr>
            <p:nvPr/>
          </p:nvSpPr>
          <p:spPr bwMode="auto">
            <a:xfrm>
              <a:off x="612" y="1392"/>
              <a:ext cx="251"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5" name="Line 133"/>
            <p:cNvSpPr>
              <a:spLocks noChangeShapeType="1"/>
            </p:cNvSpPr>
            <p:nvPr/>
          </p:nvSpPr>
          <p:spPr bwMode="auto">
            <a:xfrm>
              <a:off x="863" y="1392"/>
              <a:ext cx="0" cy="317"/>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6" name="Line 134"/>
            <p:cNvSpPr>
              <a:spLocks noChangeShapeType="1"/>
            </p:cNvSpPr>
            <p:nvPr/>
          </p:nvSpPr>
          <p:spPr bwMode="auto">
            <a:xfrm flipH="1">
              <a:off x="528" y="2027"/>
              <a:ext cx="293"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7" name="Line 135"/>
            <p:cNvSpPr>
              <a:spLocks noChangeShapeType="1"/>
            </p:cNvSpPr>
            <p:nvPr/>
          </p:nvSpPr>
          <p:spPr bwMode="auto">
            <a:xfrm>
              <a:off x="570" y="2299"/>
              <a:ext cx="0" cy="317"/>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8" name="Line 136"/>
            <p:cNvSpPr>
              <a:spLocks noChangeShapeType="1"/>
            </p:cNvSpPr>
            <p:nvPr/>
          </p:nvSpPr>
          <p:spPr bwMode="auto">
            <a:xfrm>
              <a:off x="570" y="2662"/>
              <a:ext cx="293"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9" name="Line 137"/>
            <p:cNvSpPr>
              <a:spLocks noChangeShapeType="1"/>
            </p:cNvSpPr>
            <p:nvPr/>
          </p:nvSpPr>
          <p:spPr bwMode="auto">
            <a:xfrm>
              <a:off x="905" y="2662"/>
              <a:ext cx="293"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0" name="Line 138"/>
            <p:cNvSpPr>
              <a:spLocks noChangeShapeType="1"/>
            </p:cNvSpPr>
            <p:nvPr/>
          </p:nvSpPr>
          <p:spPr bwMode="auto">
            <a:xfrm>
              <a:off x="1240" y="2662"/>
              <a:ext cx="0" cy="314"/>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1" name="Line 139"/>
            <p:cNvSpPr>
              <a:spLocks noChangeShapeType="1"/>
            </p:cNvSpPr>
            <p:nvPr/>
          </p:nvSpPr>
          <p:spPr bwMode="auto">
            <a:xfrm flipV="1">
              <a:off x="1248" y="2976"/>
              <a:ext cx="292"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2" name="Line 140"/>
            <p:cNvSpPr>
              <a:spLocks noChangeShapeType="1"/>
            </p:cNvSpPr>
            <p:nvPr/>
          </p:nvSpPr>
          <p:spPr bwMode="auto">
            <a:xfrm flipV="1">
              <a:off x="1920" y="3648"/>
              <a:ext cx="293"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3" name="Line 141"/>
            <p:cNvSpPr>
              <a:spLocks noChangeShapeType="1"/>
            </p:cNvSpPr>
            <p:nvPr/>
          </p:nvSpPr>
          <p:spPr bwMode="auto">
            <a:xfrm>
              <a:off x="1872" y="3072"/>
              <a:ext cx="0" cy="288"/>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4" name="Line 142"/>
            <p:cNvSpPr>
              <a:spLocks noChangeShapeType="1"/>
            </p:cNvSpPr>
            <p:nvPr/>
          </p:nvSpPr>
          <p:spPr bwMode="auto">
            <a:xfrm flipV="1">
              <a:off x="1584" y="2976"/>
              <a:ext cx="292"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5" name="Line 143"/>
            <p:cNvSpPr>
              <a:spLocks noChangeShapeType="1"/>
            </p:cNvSpPr>
            <p:nvPr/>
          </p:nvSpPr>
          <p:spPr bwMode="auto">
            <a:xfrm>
              <a:off x="863" y="1755"/>
              <a:ext cx="0" cy="272"/>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6" name="Line 144"/>
            <p:cNvSpPr>
              <a:spLocks noChangeShapeType="1"/>
            </p:cNvSpPr>
            <p:nvPr/>
          </p:nvSpPr>
          <p:spPr bwMode="auto">
            <a:xfrm>
              <a:off x="1872" y="3408"/>
              <a:ext cx="0" cy="272"/>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7" name="Line 145"/>
            <p:cNvSpPr>
              <a:spLocks noChangeShapeType="1"/>
            </p:cNvSpPr>
            <p:nvPr/>
          </p:nvSpPr>
          <p:spPr bwMode="auto">
            <a:xfrm>
              <a:off x="2256" y="3648"/>
              <a:ext cx="288"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8" name="Line 146"/>
            <p:cNvSpPr>
              <a:spLocks noChangeShapeType="1"/>
            </p:cNvSpPr>
            <p:nvPr/>
          </p:nvSpPr>
          <p:spPr bwMode="auto">
            <a:xfrm>
              <a:off x="570" y="2118"/>
              <a:ext cx="0" cy="272"/>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9" name="Line 147"/>
            <p:cNvSpPr>
              <a:spLocks noChangeShapeType="1"/>
            </p:cNvSpPr>
            <p:nvPr/>
          </p:nvSpPr>
          <p:spPr bwMode="auto">
            <a:xfrm>
              <a:off x="2592" y="3648"/>
              <a:ext cx="288"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grpSp>
      <p:sp>
        <p:nvSpPr>
          <p:cNvPr id="433304" name="AutoShape 152"/>
          <p:cNvSpPr>
            <a:spLocks noChangeArrowheads="1"/>
          </p:cNvSpPr>
          <p:nvPr/>
        </p:nvSpPr>
        <p:spPr bwMode="auto">
          <a:xfrm>
            <a:off x="5918200" y="1543050"/>
            <a:ext cx="3429000" cy="1600200"/>
          </a:xfrm>
          <a:prstGeom prst="cloudCallout">
            <a:avLst>
              <a:gd name="adj1" fmla="val -52963"/>
              <a:gd name="adj2" fmla="val 111111"/>
            </a:avLst>
          </a:prstGeom>
          <a:solidFill>
            <a:schemeClr val="tx1"/>
          </a:solidFill>
          <a:ln w="9525" cap="rnd">
            <a:solidFill>
              <a:srgbClr val="00FF00"/>
            </a:solidFill>
            <a:round/>
            <a:headEnd/>
            <a:tailEnd/>
          </a:ln>
          <a:effectLst>
            <a:outerShdw dist="35921" dir="2700000" algn="ctr" rotWithShape="0">
              <a:srgbClr val="C0C0C0"/>
            </a:outerShdw>
          </a:effectLst>
        </p:spPr>
        <p:txBody>
          <a:bodyPr/>
          <a:lstStyle/>
          <a:p>
            <a:pPr algn="ctr">
              <a:spcBef>
                <a:spcPct val="20000"/>
              </a:spcBef>
            </a:pPr>
            <a:r>
              <a:rPr lang="zh-CN" altLang="en-US" sz="3200" b="1">
                <a:solidFill>
                  <a:schemeClr val="bg2"/>
                </a:solidFill>
                <a:latin typeface="Times New Roman" pitchFamily="18" charset="0"/>
                <a:ea typeface="宋体" pitchFamily="2" charset="-122"/>
              </a:rPr>
              <a:t>如何走出</a:t>
            </a:r>
          </a:p>
          <a:p>
            <a:pPr algn="ctr">
              <a:spcBef>
                <a:spcPct val="20000"/>
              </a:spcBef>
            </a:pPr>
            <a:r>
              <a:rPr lang="zh-CN" altLang="en-US" sz="3200" b="1">
                <a:solidFill>
                  <a:schemeClr val="bg2"/>
                </a:solidFill>
                <a:latin typeface="Times New Roman" pitchFamily="18" charset="0"/>
                <a:ea typeface="宋体" pitchFamily="2" charset="-122"/>
              </a:rPr>
              <a:t>迷宫？</a:t>
            </a:r>
          </a:p>
        </p:txBody>
      </p:sp>
      <p:sp>
        <p:nvSpPr>
          <p:cNvPr id="144" name="标题 2">
            <a:extLst>
              <a:ext uri="{FF2B5EF4-FFF2-40B4-BE49-F238E27FC236}">
                <a16:creationId xmlns:a16="http://schemas.microsoft.com/office/drawing/2014/main" id="{8F24B8E7-E613-4296-B0C3-91141A3A91D7}"/>
              </a:ext>
            </a:extLst>
          </p:cNvPr>
          <p:cNvSpPr>
            <a:spLocks noGrp="1"/>
          </p:cNvSpPr>
          <p:nvPr>
            <p:ph type="title"/>
          </p:nvPr>
        </p:nvSpPr>
        <p:spPr>
          <a:xfrm>
            <a:off x="0" y="0"/>
            <a:ext cx="9906000" cy="685800"/>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3283"/>
                                        </p:tgtEl>
                                        <p:attrNameLst>
                                          <p:attrName>style.visibility</p:attrName>
                                        </p:attrNameLst>
                                      </p:cBhvr>
                                      <p:to>
                                        <p:strVal val="visible"/>
                                      </p:to>
                                    </p:set>
                                    <p:animEffect transition="in" filter="wipe(up)">
                                      <p:cBhvr>
                                        <p:cTn id="7" dur="500"/>
                                        <p:tgtEl>
                                          <p:spTgt spid="433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282575" y="682625"/>
            <a:ext cx="4921250" cy="5903913"/>
          </a:xfrm>
          <a:prstGeom prst="rect">
            <a:avLst/>
          </a:prstGeom>
          <a:noFill/>
          <a:ln w="12700" cap="rnd">
            <a:noFill/>
            <a:miter lim="800000"/>
            <a:headEnd/>
            <a:tailEnd/>
          </a:ln>
          <a:effectLst/>
        </p:spPr>
        <p:txBody>
          <a:bodyPr/>
          <a:lstStyle/>
          <a:p>
            <a:pPr>
              <a:lnSpc>
                <a:spcPct val="110000"/>
              </a:lnSpc>
              <a:spcBef>
                <a:spcPct val="20000"/>
              </a:spcBef>
              <a:buFontTx/>
              <a:buChar char="•"/>
            </a:pPr>
            <a:r>
              <a:rPr lang="zh-CN" altLang="en-US" sz="3600" b="1">
                <a:solidFill>
                  <a:srgbClr val="FFFF00"/>
                </a:solidFill>
                <a:latin typeface="宋体" pitchFamily="2" charset="-122"/>
                <a:ea typeface="宋体" pitchFamily="2" charset="-122"/>
              </a:rPr>
              <a:t> 求迷宫路径算法</a:t>
            </a:r>
          </a:p>
          <a:p>
            <a:pPr>
              <a:lnSpc>
                <a:spcPct val="110000"/>
              </a:lnSpc>
              <a:spcBef>
                <a:spcPct val="20000"/>
              </a:spcBef>
              <a:buClr>
                <a:srgbClr val="CC6600"/>
              </a:buClr>
              <a:buFont typeface="Wingdings 2" pitchFamily="18" charset="2"/>
              <a:buNone/>
            </a:pPr>
            <a:r>
              <a:rPr lang="zh-CN" altLang="en-US" sz="3200" b="1">
                <a:solidFill>
                  <a:schemeClr val="tx1"/>
                </a:solidFill>
                <a:latin typeface="宋体" pitchFamily="2" charset="-122"/>
                <a:ea typeface="宋体" pitchFamily="2" charset="-122"/>
              </a:rPr>
              <a:t>  若当前位置“可通”，则纳入路径，继续前进；</a:t>
            </a:r>
            <a:endParaRPr lang="en-US" altLang="zh-CN" sz="3200" b="1">
              <a:solidFill>
                <a:schemeClr val="tx1"/>
              </a:solidFill>
              <a:latin typeface="宋体" pitchFamily="2" charset="-122"/>
              <a:ea typeface="宋体" pitchFamily="2" charset="-122"/>
            </a:endParaRPr>
          </a:p>
          <a:p>
            <a:pPr>
              <a:lnSpc>
                <a:spcPct val="110000"/>
              </a:lnSpc>
              <a:spcBef>
                <a:spcPct val="20000"/>
              </a:spcBef>
              <a:buClr>
                <a:srgbClr val="CC6600"/>
              </a:buClr>
              <a:buFont typeface="Wingdings 2" pitchFamily="18" charset="2"/>
              <a:buNone/>
            </a:pPr>
            <a:r>
              <a:rPr lang="zh-CN" altLang="en-US" sz="3200" b="1">
                <a:solidFill>
                  <a:schemeClr val="tx1"/>
                </a:solidFill>
                <a:latin typeface="宋体" pitchFamily="2" charset="-122"/>
                <a:ea typeface="宋体" pitchFamily="2" charset="-122"/>
              </a:rPr>
              <a:t>  若当前位置“不可通”，后退一个位置，换方向继续探索；</a:t>
            </a:r>
            <a:endParaRPr lang="en-US" altLang="zh-CN" sz="3200" b="1">
              <a:solidFill>
                <a:schemeClr val="tx1"/>
              </a:solidFill>
              <a:latin typeface="宋体" pitchFamily="2" charset="-122"/>
              <a:ea typeface="宋体" pitchFamily="2" charset="-122"/>
            </a:endParaRPr>
          </a:p>
          <a:p>
            <a:pPr>
              <a:lnSpc>
                <a:spcPct val="110000"/>
              </a:lnSpc>
              <a:spcBef>
                <a:spcPct val="20000"/>
              </a:spcBef>
              <a:buClr>
                <a:srgbClr val="CC6600"/>
              </a:buClr>
              <a:buFont typeface="Wingdings 2" pitchFamily="18" charset="2"/>
              <a:buNone/>
            </a:pPr>
            <a:r>
              <a:rPr lang="zh-CN" altLang="en-US" sz="3200" b="1">
                <a:solidFill>
                  <a:schemeClr val="tx1"/>
                </a:solidFill>
                <a:latin typeface="宋体" pitchFamily="2" charset="-122"/>
                <a:ea typeface="宋体" pitchFamily="2" charset="-122"/>
              </a:rPr>
              <a:t>  若四周“均已探索”，则后退一步，将当前位置从路径中删除出去，换方向继续探索。</a:t>
            </a:r>
          </a:p>
        </p:txBody>
      </p:sp>
      <p:grpSp>
        <p:nvGrpSpPr>
          <p:cNvPr id="435204" name="Group 4"/>
          <p:cNvGrpSpPr>
            <a:grpSpLocks/>
          </p:cNvGrpSpPr>
          <p:nvPr/>
        </p:nvGrpSpPr>
        <p:grpSpPr bwMode="auto">
          <a:xfrm>
            <a:off x="5475288" y="5732463"/>
            <a:ext cx="4114800" cy="609600"/>
            <a:chOff x="2640" y="2928"/>
            <a:chExt cx="2592" cy="384"/>
          </a:xfrm>
        </p:grpSpPr>
        <p:sp useBgFill="1">
          <p:nvSpPr>
            <p:cNvPr id="435205" name="Rectangle 5"/>
            <p:cNvSpPr>
              <a:spLocks noChangeArrowheads="1"/>
            </p:cNvSpPr>
            <p:nvPr/>
          </p:nvSpPr>
          <p:spPr bwMode="auto">
            <a:xfrm>
              <a:off x="2640" y="2928"/>
              <a:ext cx="2592" cy="384"/>
            </a:xfrm>
            <a:prstGeom prst="rect">
              <a:avLst/>
            </a:prstGeom>
            <a:ln w="12700" cap="rnd">
              <a:solidFill>
                <a:schemeClr val="tx1"/>
              </a:solidFill>
              <a:miter lim="800000"/>
              <a:headEnd/>
              <a:tailEnd/>
            </a:ln>
            <a:effectLst/>
          </p:spPr>
          <p:txBody>
            <a:bodyPr wrap="none" anchor="ctr"/>
            <a:lstStyle/>
            <a:p>
              <a:endParaRPr lang="zh-CN" altLang="en-US"/>
            </a:p>
          </p:txBody>
        </p:sp>
        <p:sp>
          <p:nvSpPr>
            <p:cNvPr id="435206" name="Line 6"/>
            <p:cNvSpPr>
              <a:spLocks noChangeShapeType="1"/>
            </p:cNvSpPr>
            <p:nvPr/>
          </p:nvSpPr>
          <p:spPr bwMode="auto">
            <a:xfrm>
              <a:off x="2928"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07" name="Line 7"/>
            <p:cNvSpPr>
              <a:spLocks noChangeShapeType="1"/>
            </p:cNvSpPr>
            <p:nvPr/>
          </p:nvSpPr>
          <p:spPr bwMode="auto">
            <a:xfrm>
              <a:off x="3216"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08" name="Line 8"/>
            <p:cNvSpPr>
              <a:spLocks noChangeShapeType="1"/>
            </p:cNvSpPr>
            <p:nvPr/>
          </p:nvSpPr>
          <p:spPr bwMode="auto">
            <a:xfrm>
              <a:off x="3504"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09" name="Line 9"/>
            <p:cNvSpPr>
              <a:spLocks noChangeShapeType="1"/>
            </p:cNvSpPr>
            <p:nvPr/>
          </p:nvSpPr>
          <p:spPr bwMode="auto">
            <a:xfrm>
              <a:off x="3792"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10" name="Line 10"/>
            <p:cNvSpPr>
              <a:spLocks noChangeShapeType="1"/>
            </p:cNvSpPr>
            <p:nvPr/>
          </p:nvSpPr>
          <p:spPr bwMode="auto">
            <a:xfrm>
              <a:off x="4080"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11" name="Line 11"/>
            <p:cNvSpPr>
              <a:spLocks noChangeShapeType="1"/>
            </p:cNvSpPr>
            <p:nvPr/>
          </p:nvSpPr>
          <p:spPr bwMode="auto">
            <a:xfrm>
              <a:off x="4368"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12" name="Line 12"/>
            <p:cNvSpPr>
              <a:spLocks noChangeShapeType="1"/>
            </p:cNvSpPr>
            <p:nvPr/>
          </p:nvSpPr>
          <p:spPr bwMode="auto">
            <a:xfrm>
              <a:off x="4656"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13" name="Line 13"/>
            <p:cNvSpPr>
              <a:spLocks noChangeShapeType="1"/>
            </p:cNvSpPr>
            <p:nvPr/>
          </p:nvSpPr>
          <p:spPr bwMode="auto">
            <a:xfrm>
              <a:off x="4944" y="2928"/>
              <a:ext cx="0" cy="384"/>
            </a:xfrm>
            <a:prstGeom prst="line">
              <a:avLst/>
            </a:prstGeom>
            <a:noFill/>
            <a:ln w="12700" cap="rnd">
              <a:solidFill>
                <a:schemeClr val="tx1"/>
              </a:solidFill>
              <a:round/>
              <a:headEnd/>
              <a:tailEnd/>
            </a:ln>
            <a:effectLst/>
          </p:spPr>
          <p:txBody>
            <a:bodyPr wrap="none" anchor="ctr"/>
            <a:lstStyle/>
            <a:p>
              <a:endParaRPr lang="zh-CN" altLang="en-US"/>
            </a:p>
          </p:txBody>
        </p:sp>
      </p:grpSp>
      <p:sp>
        <p:nvSpPr>
          <p:cNvPr id="435214" name="Line 14"/>
          <p:cNvSpPr>
            <a:spLocks noChangeShapeType="1"/>
          </p:cNvSpPr>
          <p:nvPr/>
        </p:nvSpPr>
        <p:spPr bwMode="auto">
          <a:xfrm>
            <a:off x="5322888" y="4529138"/>
            <a:ext cx="685800" cy="0"/>
          </a:xfrm>
          <a:prstGeom prst="line">
            <a:avLst/>
          </a:prstGeom>
          <a:noFill/>
          <a:ln w="28575">
            <a:solidFill>
              <a:srgbClr val="00FF00"/>
            </a:solidFill>
            <a:round/>
            <a:headEnd/>
            <a:tailEnd/>
          </a:ln>
          <a:effectLst/>
        </p:spPr>
        <p:txBody>
          <a:bodyPr wrap="none" anchor="ctr"/>
          <a:lstStyle/>
          <a:p>
            <a:endParaRPr lang="zh-CN" altLang="en-US"/>
          </a:p>
        </p:txBody>
      </p:sp>
      <p:sp>
        <p:nvSpPr>
          <p:cNvPr id="435215" name="Line 15"/>
          <p:cNvSpPr>
            <a:spLocks noChangeShapeType="1"/>
          </p:cNvSpPr>
          <p:nvPr/>
        </p:nvSpPr>
        <p:spPr bwMode="auto">
          <a:xfrm flipV="1">
            <a:off x="6999288" y="19383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16" name="Line 16"/>
          <p:cNvSpPr>
            <a:spLocks noChangeShapeType="1"/>
          </p:cNvSpPr>
          <p:nvPr/>
        </p:nvSpPr>
        <p:spPr bwMode="auto">
          <a:xfrm>
            <a:off x="6999288" y="1938338"/>
            <a:ext cx="609600" cy="0"/>
          </a:xfrm>
          <a:prstGeom prst="line">
            <a:avLst/>
          </a:prstGeom>
          <a:noFill/>
          <a:ln w="28575">
            <a:solidFill>
              <a:srgbClr val="00FF00"/>
            </a:solidFill>
            <a:round/>
            <a:headEnd/>
            <a:tailEnd/>
          </a:ln>
          <a:effectLst/>
        </p:spPr>
        <p:txBody>
          <a:bodyPr wrap="none" anchor="ctr"/>
          <a:lstStyle/>
          <a:p>
            <a:endParaRPr lang="zh-CN" altLang="en-US"/>
          </a:p>
        </p:txBody>
      </p:sp>
      <p:sp>
        <p:nvSpPr>
          <p:cNvPr id="435217" name="Line 17"/>
          <p:cNvSpPr>
            <a:spLocks noChangeShapeType="1"/>
          </p:cNvSpPr>
          <p:nvPr/>
        </p:nvSpPr>
        <p:spPr bwMode="auto">
          <a:xfrm>
            <a:off x="7608888" y="19383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18" name="Line 18"/>
          <p:cNvSpPr>
            <a:spLocks noChangeShapeType="1"/>
          </p:cNvSpPr>
          <p:nvPr/>
        </p:nvSpPr>
        <p:spPr bwMode="auto">
          <a:xfrm>
            <a:off x="7685088" y="3538538"/>
            <a:ext cx="0" cy="1066800"/>
          </a:xfrm>
          <a:prstGeom prst="line">
            <a:avLst/>
          </a:prstGeom>
          <a:noFill/>
          <a:ln w="28575">
            <a:solidFill>
              <a:srgbClr val="00FF00"/>
            </a:solidFill>
            <a:round/>
            <a:headEnd/>
            <a:tailEnd/>
          </a:ln>
          <a:effectLst/>
        </p:spPr>
        <p:txBody>
          <a:bodyPr wrap="none" anchor="ctr"/>
          <a:lstStyle/>
          <a:p>
            <a:endParaRPr lang="zh-CN" altLang="en-US"/>
          </a:p>
        </p:txBody>
      </p:sp>
      <p:sp>
        <p:nvSpPr>
          <p:cNvPr id="435219" name="Line 19"/>
          <p:cNvSpPr>
            <a:spLocks noChangeShapeType="1"/>
          </p:cNvSpPr>
          <p:nvPr/>
        </p:nvSpPr>
        <p:spPr bwMode="auto">
          <a:xfrm>
            <a:off x="5322888" y="1938338"/>
            <a:ext cx="0" cy="2590800"/>
          </a:xfrm>
          <a:prstGeom prst="line">
            <a:avLst/>
          </a:prstGeom>
          <a:noFill/>
          <a:ln w="28575">
            <a:solidFill>
              <a:srgbClr val="00FF00"/>
            </a:solidFill>
            <a:round/>
            <a:headEnd/>
            <a:tailEnd/>
          </a:ln>
          <a:effectLst/>
        </p:spPr>
        <p:txBody>
          <a:bodyPr wrap="none" anchor="ctr"/>
          <a:lstStyle/>
          <a:p>
            <a:endParaRPr lang="zh-CN" altLang="en-US"/>
          </a:p>
        </p:txBody>
      </p:sp>
      <p:sp>
        <p:nvSpPr>
          <p:cNvPr id="435220" name="Text Box 20"/>
          <p:cNvSpPr txBox="1">
            <a:spLocks noChangeArrowheads="1"/>
          </p:cNvSpPr>
          <p:nvPr/>
        </p:nvSpPr>
        <p:spPr bwMode="auto">
          <a:xfrm>
            <a:off x="5475288" y="1938338"/>
            <a:ext cx="381000" cy="2528887"/>
          </a:xfrm>
          <a:prstGeom prst="rect">
            <a:avLst/>
          </a:prstGeom>
          <a:noFill/>
          <a:ln w="9525">
            <a:noFill/>
            <a:miter lim="800000"/>
            <a:headEnd/>
            <a:tailEnd/>
          </a:ln>
          <a:effectLst/>
        </p:spPr>
        <p:txBody>
          <a:bodyPr>
            <a:spAutoFit/>
          </a:bodyPr>
          <a:lstStyle/>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1</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2</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3</a:t>
            </a:r>
            <a:endParaRPr lang="en-US" altLang="zh-CN" sz="2400">
              <a:solidFill>
                <a:srgbClr val="FFFF00"/>
              </a:solidFill>
              <a:latin typeface="Times New Roman" pitchFamily="18" charset="0"/>
              <a:ea typeface="宋体" pitchFamily="2" charset="-122"/>
            </a:endParaRPr>
          </a:p>
        </p:txBody>
      </p:sp>
      <p:sp>
        <p:nvSpPr>
          <p:cNvPr id="435221" name="Line 21"/>
          <p:cNvSpPr>
            <a:spLocks noChangeShapeType="1"/>
          </p:cNvSpPr>
          <p:nvPr/>
        </p:nvSpPr>
        <p:spPr bwMode="auto">
          <a:xfrm>
            <a:off x="6008688" y="19383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22" name="Line 22"/>
          <p:cNvSpPr>
            <a:spLocks noChangeShapeType="1"/>
          </p:cNvSpPr>
          <p:nvPr/>
        </p:nvSpPr>
        <p:spPr bwMode="auto">
          <a:xfrm>
            <a:off x="6008688" y="3538538"/>
            <a:ext cx="990600" cy="0"/>
          </a:xfrm>
          <a:prstGeom prst="line">
            <a:avLst/>
          </a:prstGeom>
          <a:noFill/>
          <a:ln w="28575">
            <a:solidFill>
              <a:srgbClr val="00FF00"/>
            </a:solidFill>
            <a:round/>
            <a:headEnd/>
            <a:tailEnd/>
          </a:ln>
          <a:effectLst/>
        </p:spPr>
        <p:txBody>
          <a:bodyPr wrap="none" anchor="ctr"/>
          <a:lstStyle/>
          <a:p>
            <a:endParaRPr lang="zh-CN" altLang="en-US"/>
          </a:p>
        </p:txBody>
      </p:sp>
      <p:sp>
        <p:nvSpPr>
          <p:cNvPr id="435223" name="Line 23"/>
          <p:cNvSpPr>
            <a:spLocks noChangeShapeType="1"/>
          </p:cNvSpPr>
          <p:nvPr/>
        </p:nvSpPr>
        <p:spPr bwMode="auto">
          <a:xfrm>
            <a:off x="6999288" y="3538538"/>
            <a:ext cx="0" cy="1066800"/>
          </a:xfrm>
          <a:prstGeom prst="line">
            <a:avLst/>
          </a:prstGeom>
          <a:noFill/>
          <a:ln w="28575">
            <a:solidFill>
              <a:srgbClr val="00FF00"/>
            </a:solidFill>
            <a:round/>
            <a:headEnd/>
            <a:tailEnd/>
          </a:ln>
          <a:effectLst/>
        </p:spPr>
        <p:txBody>
          <a:bodyPr wrap="none" anchor="ctr"/>
          <a:lstStyle/>
          <a:p>
            <a:endParaRPr lang="zh-CN" altLang="en-US"/>
          </a:p>
        </p:txBody>
      </p:sp>
      <p:sp>
        <p:nvSpPr>
          <p:cNvPr id="435224" name="Line 24"/>
          <p:cNvSpPr>
            <a:spLocks noChangeShapeType="1"/>
          </p:cNvSpPr>
          <p:nvPr/>
        </p:nvSpPr>
        <p:spPr bwMode="auto">
          <a:xfrm>
            <a:off x="6008688" y="2928938"/>
            <a:ext cx="990600" cy="0"/>
          </a:xfrm>
          <a:prstGeom prst="line">
            <a:avLst/>
          </a:prstGeom>
          <a:noFill/>
          <a:ln w="28575">
            <a:solidFill>
              <a:srgbClr val="00FF00"/>
            </a:solidFill>
            <a:round/>
            <a:headEnd/>
            <a:tailEnd/>
          </a:ln>
          <a:effectLst/>
        </p:spPr>
        <p:txBody>
          <a:bodyPr wrap="none" anchor="ctr"/>
          <a:lstStyle/>
          <a:p>
            <a:endParaRPr lang="zh-CN" altLang="en-US"/>
          </a:p>
        </p:txBody>
      </p:sp>
      <p:sp>
        <p:nvSpPr>
          <p:cNvPr id="435225" name="Text Box 25"/>
          <p:cNvSpPr txBox="1">
            <a:spLocks noChangeArrowheads="1"/>
          </p:cNvSpPr>
          <p:nvPr/>
        </p:nvSpPr>
        <p:spPr bwMode="auto">
          <a:xfrm>
            <a:off x="7145338" y="1938338"/>
            <a:ext cx="387350" cy="2528887"/>
          </a:xfrm>
          <a:prstGeom prst="rect">
            <a:avLst/>
          </a:prstGeom>
          <a:noFill/>
          <a:ln w="9525">
            <a:noFill/>
            <a:miter lim="800000"/>
            <a:headEnd/>
            <a:tailEnd/>
          </a:ln>
          <a:effectLst/>
        </p:spPr>
        <p:txBody>
          <a:bodyPr wrap="none">
            <a:spAutoFit/>
          </a:bodyPr>
          <a:lstStyle/>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4</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5</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6</a:t>
            </a:r>
            <a:endParaRPr lang="en-US" altLang="zh-CN" sz="2400">
              <a:solidFill>
                <a:srgbClr val="FFFF00"/>
              </a:solidFill>
              <a:latin typeface="Times New Roman" pitchFamily="18" charset="0"/>
              <a:ea typeface="宋体" pitchFamily="2" charset="-122"/>
            </a:endParaRPr>
          </a:p>
        </p:txBody>
      </p:sp>
      <p:sp>
        <p:nvSpPr>
          <p:cNvPr id="435226" name="Line 26"/>
          <p:cNvSpPr>
            <a:spLocks noChangeShapeType="1"/>
          </p:cNvSpPr>
          <p:nvPr/>
        </p:nvSpPr>
        <p:spPr bwMode="auto">
          <a:xfrm>
            <a:off x="7608888" y="2928938"/>
            <a:ext cx="990600" cy="0"/>
          </a:xfrm>
          <a:prstGeom prst="line">
            <a:avLst/>
          </a:prstGeom>
          <a:noFill/>
          <a:ln w="28575">
            <a:solidFill>
              <a:srgbClr val="00FF00"/>
            </a:solidFill>
            <a:round/>
            <a:headEnd/>
            <a:tailEnd/>
          </a:ln>
          <a:effectLst/>
        </p:spPr>
        <p:txBody>
          <a:bodyPr wrap="none" anchor="ctr"/>
          <a:lstStyle/>
          <a:p>
            <a:endParaRPr lang="zh-CN" altLang="en-US"/>
          </a:p>
        </p:txBody>
      </p:sp>
      <p:sp>
        <p:nvSpPr>
          <p:cNvPr id="435227" name="Line 27"/>
          <p:cNvSpPr>
            <a:spLocks noChangeShapeType="1"/>
          </p:cNvSpPr>
          <p:nvPr/>
        </p:nvSpPr>
        <p:spPr bwMode="auto">
          <a:xfrm>
            <a:off x="7608888" y="3538538"/>
            <a:ext cx="990600" cy="0"/>
          </a:xfrm>
          <a:prstGeom prst="line">
            <a:avLst/>
          </a:prstGeom>
          <a:noFill/>
          <a:ln w="28575">
            <a:solidFill>
              <a:srgbClr val="00FF00"/>
            </a:solidFill>
            <a:round/>
            <a:headEnd/>
            <a:tailEnd/>
          </a:ln>
          <a:effectLst/>
        </p:spPr>
        <p:txBody>
          <a:bodyPr wrap="none" anchor="ctr"/>
          <a:lstStyle/>
          <a:p>
            <a:endParaRPr lang="zh-CN" altLang="en-US"/>
          </a:p>
        </p:txBody>
      </p:sp>
      <p:sp>
        <p:nvSpPr>
          <p:cNvPr id="435228" name="Line 28"/>
          <p:cNvSpPr>
            <a:spLocks noChangeShapeType="1"/>
          </p:cNvSpPr>
          <p:nvPr/>
        </p:nvSpPr>
        <p:spPr bwMode="auto">
          <a:xfrm flipV="1">
            <a:off x="8599488" y="19383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29" name="Text Box 29"/>
          <p:cNvSpPr txBox="1">
            <a:spLocks noChangeArrowheads="1"/>
          </p:cNvSpPr>
          <p:nvPr/>
        </p:nvSpPr>
        <p:spPr bwMode="auto">
          <a:xfrm>
            <a:off x="8745538" y="1938338"/>
            <a:ext cx="387350" cy="2528887"/>
          </a:xfrm>
          <a:prstGeom prst="rect">
            <a:avLst/>
          </a:prstGeom>
          <a:noFill/>
          <a:ln w="9525">
            <a:noFill/>
            <a:miter lim="800000"/>
            <a:headEnd/>
            <a:tailEnd/>
          </a:ln>
          <a:effectLst/>
        </p:spPr>
        <p:txBody>
          <a:bodyPr wrap="none">
            <a:spAutoFit/>
          </a:bodyPr>
          <a:lstStyle/>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7</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8</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9</a:t>
            </a:r>
            <a:endParaRPr lang="en-US" altLang="zh-CN" sz="2400">
              <a:solidFill>
                <a:srgbClr val="FFFF00"/>
              </a:solidFill>
              <a:latin typeface="Times New Roman" pitchFamily="18" charset="0"/>
              <a:ea typeface="宋体" pitchFamily="2" charset="-122"/>
            </a:endParaRPr>
          </a:p>
        </p:txBody>
      </p:sp>
      <p:sp>
        <p:nvSpPr>
          <p:cNvPr id="435230" name="Line 30"/>
          <p:cNvSpPr>
            <a:spLocks noChangeShapeType="1"/>
          </p:cNvSpPr>
          <p:nvPr/>
        </p:nvSpPr>
        <p:spPr bwMode="auto">
          <a:xfrm flipV="1">
            <a:off x="8599488" y="4529138"/>
            <a:ext cx="228600" cy="0"/>
          </a:xfrm>
          <a:prstGeom prst="line">
            <a:avLst/>
          </a:prstGeom>
          <a:noFill/>
          <a:ln w="28575">
            <a:solidFill>
              <a:srgbClr val="00FF00"/>
            </a:solidFill>
            <a:round/>
            <a:headEnd/>
            <a:tailEnd/>
          </a:ln>
          <a:effectLst/>
        </p:spPr>
        <p:txBody>
          <a:bodyPr wrap="none" anchor="ctr"/>
          <a:lstStyle/>
          <a:p>
            <a:endParaRPr lang="zh-CN" altLang="en-US"/>
          </a:p>
        </p:txBody>
      </p:sp>
      <p:sp>
        <p:nvSpPr>
          <p:cNvPr id="435231" name="Line 31"/>
          <p:cNvSpPr>
            <a:spLocks noChangeShapeType="1"/>
          </p:cNvSpPr>
          <p:nvPr/>
        </p:nvSpPr>
        <p:spPr bwMode="auto">
          <a:xfrm>
            <a:off x="9285288" y="1938338"/>
            <a:ext cx="0" cy="2590800"/>
          </a:xfrm>
          <a:prstGeom prst="line">
            <a:avLst/>
          </a:prstGeom>
          <a:noFill/>
          <a:ln w="28575">
            <a:solidFill>
              <a:srgbClr val="00FF00"/>
            </a:solidFill>
            <a:round/>
            <a:headEnd/>
            <a:tailEnd/>
          </a:ln>
          <a:effectLst/>
        </p:spPr>
        <p:txBody>
          <a:bodyPr wrap="none" anchor="ctr"/>
          <a:lstStyle/>
          <a:p>
            <a:endParaRPr lang="zh-CN" altLang="en-US"/>
          </a:p>
        </p:txBody>
      </p:sp>
      <p:sp>
        <p:nvSpPr>
          <p:cNvPr id="435232" name="Line 32"/>
          <p:cNvSpPr>
            <a:spLocks noChangeShapeType="1"/>
          </p:cNvSpPr>
          <p:nvPr/>
        </p:nvSpPr>
        <p:spPr bwMode="auto">
          <a:xfrm flipH="1">
            <a:off x="9056688" y="4529138"/>
            <a:ext cx="228600" cy="0"/>
          </a:xfrm>
          <a:prstGeom prst="line">
            <a:avLst/>
          </a:prstGeom>
          <a:noFill/>
          <a:ln w="28575">
            <a:solidFill>
              <a:srgbClr val="00FF00"/>
            </a:solidFill>
            <a:round/>
            <a:headEnd/>
            <a:tailEnd/>
          </a:ln>
          <a:effectLst/>
        </p:spPr>
        <p:txBody>
          <a:bodyPr wrap="none" anchor="ctr"/>
          <a:lstStyle/>
          <a:p>
            <a:endParaRPr lang="zh-CN" altLang="en-US"/>
          </a:p>
        </p:txBody>
      </p:sp>
      <p:sp>
        <p:nvSpPr>
          <p:cNvPr id="435233" name="Line 33"/>
          <p:cNvSpPr>
            <a:spLocks noChangeShapeType="1"/>
          </p:cNvSpPr>
          <p:nvPr/>
        </p:nvSpPr>
        <p:spPr bwMode="auto">
          <a:xfrm flipV="1">
            <a:off x="5856288" y="1938338"/>
            <a:ext cx="152400" cy="0"/>
          </a:xfrm>
          <a:prstGeom prst="line">
            <a:avLst/>
          </a:prstGeom>
          <a:noFill/>
          <a:ln w="28575">
            <a:solidFill>
              <a:srgbClr val="00FF00"/>
            </a:solidFill>
            <a:round/>
            <a:headEnd/>
            <a:tailEnd/>
          </a:ln>
          <a:effectLst/>
        </p:spPr>
        <p:txBody>
          <a:bodyPr wrap="none" anchor="ctr"/>
          <a:lstStyle/>
          <a:p>
            <a:endParaRPr lang="zh-CN" altLang="en-US"/>
          </a:p>
        </p:txBody>
      </p:sp>
      <p:sp>
        <p:nvSpPr>
          <p:cNvPr id="435234" name="Line 34"/>
          <p:cNvSpPr>
            <a:spLocks noChangeShapeType="1"/>
          </p:cNvSpPr>
          <p:nvPr/>
        </p:nvSpPr>
        <p:spPr bwMode="auto">
          <a:xfrm>
            <a:off x="5322888" y="1938338"/>
            <a:ext cx="152400" cy="0"/>
          </a:xfrm>
          <a:prstGeom prst="line">
            <a:avLst/>
          </a:prstGeom>
          <a:noFill/>
          <a:ln w="28575">
            <a:solidFill>
              <a:srgbClr val="00FF00"/>
            </a:solidFill>
            <a:round/>
            <a:headEnd/>
            <a:tailEnd/>
          </a:ln>
          <a:effectLst/>
        </p:spPr>
        <p:txBody>
          <a:bodyPr wrap="none" anchor="ctr"/>
          <a:lstStyle/>
          <a:p>
            <a:endParaRPr lang="zh-CN" altLang="en-US"/>
          </a:p>
        </p:txBody>
      </p:sp>
      <p:sp>
        <p:nvSpPr>
          <p:cNvPr id="435235" name="Line 35"/>
          <p:cNvSpPr>
            <a:spLocks noChangeShapeType="1"/>
          </p:cNvSpPr>
          <p:nvPr/>
        </p:nvSpPr>
        <p:spPr bwMode="auto">
          <a:xfrm>
            <a:off x="5627688" y="1557338"/>
            <a:ext cx="0" cy="381000"/>
          </a:xfrm>
          <a:prstGeom prst="line">
            <a:avLst/>
          </a:prstGeom>
          <a:noFill/>
          <a:ln w="38100">
            <a:solidFill>
              <a:srgbClr val="00FF00"/>
            </a:solidFill>
            <a:round/>
            <a:headEnd/>
            <a:tailEnd type="triangle" w="med" len="med"/>
          </a:ln>
          <a:effectLst/>
        </p:spPr>
        <p:txBody>
          <a:bodyPr wrap="none" anchor="ctr"/>
          <a:lstStyle/>
          <a:p>
            <a:endParaRPr lang="zh-CN" altLang="en-US"/>
          </a:p>
        </p:txBody>
      </p:sp>
      <p:sp>
        <p:nvSpPr>
          <p:cNvPr id="435236" name="Line 36"/>
          <p:cNvSpPr>
            <a:spLocks noChangeShapeType="1"/>
          </p:cNvSpPr>
          <p:nvPr/>
        </p:nvSpPr>
        <p:spPr bwMode="auto">
          <a:xfrm>
            <a:off x="8980488" y="4452938"/>
            <a:ext cx="0" cy="381000"/>
          </a:xfrm>
          <a:prstGeom prst="line">
            <a:avLst/>
          </a:prstGeom>
          <a:noFill/>
          <a:ln w="38100">
            <a:solidFill>
              <a:srgbClr val="00FF00"/>
            </a:solidFill>
            <a:round/>
            <a:headEnd/>
            <a:tailEnd type="triangle" w="med" len="med"/>
          </a:ln>
          <a:effectLst/>
        </p:spPr>
        <p:txBody>
          <a:bodyPr wrap="none" anchor="ctr"/>
          <a:lstStyle/>
          <a:p>
            <a:endParaRPr lang="zh-CN" altLang="en-US"/>
          </a:p>
        </p:txBody>
      </p:sp>
      <p:sp>
        <p:nvSpPr>
          <p:cNvPr id="435237" name="Text Box 37"/>
          <p:cNvSpPr txBox="1">
            <a:spLocks noChangeArrowheads="1"/>
          </p:cNvSpPr>
          <p:nvPr/>
        </p:nvSpPr>
        <p:spPr bwMode="auto">
          <a:xfrm>
            <a:off x="5551488" y="582295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1</a:t>
            </a:r>
          </a:p>
        </p:txBody>
      </p:sp>
      <p:sp>
        <p:nvSpPr>
          <p:cNvPr id="435238" name="Text Box 38"/>
          <p:cNvSpPr txBox="1">
            <a:spLocks noChangeArrowheads="1"/>
          </p:cNvSpPr>
          <p:nvPr/>
        </p:nvSpPr>
        <p:spPr bwMode="auto">
          <a:xfrm>
            <a:off x="6008688" y="582295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2</a:t>
            </a:r>
          </a:p>
        </p:txBody>
      </p:sp>
      <p:sp>
        <p:nvSpPr>
          <p:cNvPr id="435239" name="Text Box 39"/>
          <p:cNvSpPr txBox="1">
            <a:spLocks noChangeArrowheads="1"/>
          </p:cNvSpPr>
          <p:nvPr/>
        </p:nvSpPr>
        <p:spPr bwMode="auto">
          <a:xfrm>
            <a:off x="6465888" y="574675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3</a:t>
            </a:r>
          </a:p>
        </p:txBody>
      </p:sp>
      <p:sp>
        <p:nvSpPr>
          <p:cNvPr id="435240" name="Line 40"/>
          <p:cNvSpPr>
            <a:spLocks noChangeShapeType="1"/>
          </p:cNvSpPr>
          <p:nvPr/>
        </p:nvSpPr>
        <p:spPr bwMode="auto">
          <a:xfrm flipH="1">
            <a:off x="7304088" y="3386138"/>
            <a:ext cx="0" cy="68580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1" name="Line 41"/>
          <p:cNvSpPr>
            <a:spLocks noChangeShapeType="1"/>
          </p:cNvSpPr>
          <p:nvPr/>
        </p:nvSpPr>
        <p:spPr bwMode="auto">
          <a:xfrm>
            <a:off x="7685088" y="3233738"/>
            <a:ext cx="990600" cy="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2" name="Line 42"/>
          <p:cNvSpPr>
            <a:spLocks noChangeShapeType="1"/>
          </p:cNvSpPr>
          <p:nvPr/>
        </p:nvSpPr>
        <p:spPr bwMode="auto">
          <a:xfrm>
            <a:off x="5703888" y="2547938"/>
            <a:ext cx="0" cy="53340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3" name="Line 43"/>
          <p:cNvSpPr>
            <a:spLocks noChangeShapeType="1"/>
          </p:cNvSpPr>
          <p:nvPr/>
        </p:nvSpPr>
        <p:spPr bwMode="auto">
          <a:xfrm flipV="1">
            <a:off x="7456488" y="3386138"/>
            <a:ext cx="0" cy="609600"/>
          </a:xfrm>
          <a:prstGeom prst="line">
            <a:avLst/>
          </a:prstGeom>
          <a:noFill/>
          <a:ln w="19050">
            <a:solidFill>
              <a:srgbClr val="00FF00"/>
            </a:solidFill>
            <a:prstDash val="lgDash"/>
            <a:round/>
            <a:headEnd/>
            <a:tailEnd type="triangle" w="med" len="med"/>
          </a:ln>
          <a:effectLst/>
        </p:spPr>
        <p:txBody>
          <a:bodyPr>
            <a:spAutoFit/>
          </a:bodyPr>
          <a:lstStyle/>
          <a:p>
            <a:endParaRPr lang="zh-CN" altLang="en-US"/>
          </a:p>
        </p:txBody>
      </p:sp>
      <p:sp>
        <p:nvSpPr>
          <p:cNvPr id="435244" name="Line 44"/>
          <p:cNvSpPr>
            <a:spLocks noChangeShapeType="1"/>
          </p:cNvSpPr>
          <p:nvPr/>
        </p:nvSpPr>
        <p:spPr bwMode="auto">
          <a:xfrm flipV="1">
            <a:off x="7304088" y="2471738"/>
            <a:ext cx="0" cy="53340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5" name="Line 45"/>
          <p:cNvSpPr>
            <a:spLocks noChangeShapeType="1"/>
          </p:cNvSpPr>
          <p:nvPr/>
        </p:nvSpPr>
        <p:spPr bwMode="auto">
          <a:xfrm>
            <a:off x="7456488" y="2471738"/>
            <a:ext cx="0" cy="609600"/>
          </a:xfrm>
          <a:prstGeom prst="line">
            <a:avLst/>
          </a:prstGeom>
          <a:noFill/>
          <a:ln w="19050">
            <a:solidFill>
              <a:srgbClr val="00FF00"/>
            </a:solidFill>
            <a:prstDash val="lgDash"/>
            <a:round/>
            <a:headEnd/>
            <a:tailEnd type="triangle" w="med" len="med"/>
          </a:ln>
          <a:effectLst/>
        </p:spPr>
        <p:txBody>
          <a:bodyPr>
            <a:spAutoFit/>
          </a:bodyPr>
          <a:lstStyle/>
          <a:p>
            <a:endParaRPr lang="zh-CN" altLang="en-US"/>
          </a:p>
        </p:txBody>
      </p:sp>
      <p:sp>
        <p:nvSpPr>
          <p:cNvPr id="435246" name="Line 46"/>
          <p:cNvSpPr>
            <a:spLocks noChangeShapeType="1"/>
          </p:cNvSpPr>
          <p:nvPr/>
        </p:nvSpPr>
        <p:spPr bwMode="auto">
          <a:xfrm>
            <a:off x="6008688" y="3233738"/>
            <a:ext cx="1143000" cy="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7" name="Line 47"/>
          <p:cNvSpPr>
            <a:spLocks noChangeShapeType="1"/>
          </p:cNvSpPr>
          <p:nvPr/>
        </p:nvSpPr>
        <p:spPr bwMode="auto">
          <a:xfrm>
            <a:off x="6999288" y="4605338"/>
            <a:ext cx="685800" cy="0"/>
          </a:xfrm>
          <a:prstGeom prst="line">
            <a:avLst/>
          </a:prstGeom>
          <a:noFill/>
          <a:ln w="28575">
            <a:solidFill>
              <a:srgbClr val="00FF00"/>
            </a:solidFill>
            <a:round/>
            <a:headEnd/>
            <a:tailEnd/>
          </a:ln>
          <a:effectLst/>
        </p:spPr>
        <p:txBody>
          <a:bodyPr wrap="none" anchor="ctr"/>
          <a:lstStyle/>
          <a:p>
            <a:endParaRPr lang="zh-CN" altLang="en-US"/>
          </a:p>
        </p:txBody>
      </p:sp>
      <p:sp>
        <p:nvSpPr>
          <p:cNvPr id="435248" name="Line 48"/>
          <p:cNvSpPr>
            <a:spLocks noChangeShapeType="1"/>
          </p:cNvSpPr>
          <p:nvPr/>
        </p:nvSpPr>
        <p:spPr bwMode="auto">
          <a:xfrm>
            <a:off x="6008688" y="35385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49" name="Line 49"/>
          <p:cNvSpPr>
            <a:spLocks noChangeShapeType="1"/>
          </p:cNvSpPr>
          <p:nvPr/>
        </p:nvSpPr>
        <p:spPr bwMode="auto">
          <a:xfrm>
            <a:off x="8599488" y="35385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50" name="Line 50"/>
          <p:cNvSpPr>
            <a:spLocks noChangeShapeType="1"/>
          </p:cNvSpPr>
          <p:nvPr/>
        </p:nvSpPr>
        <p:spPr bwMode="auto">
          <a:xfrm>
            <a:off x="8599488" y="1938338"/>
            <a:ext cx="685800" cy="0"/>
          </a:xfrm>
          <a:prstGeom prst="line">
            <a:avLst/>
          </a:prstGeom>
          <a:noFill/>
          <a:ln w="28575">
            <a:solidFill>
              <a:srgbClr val="00FF00"/>
            </a:solidFill>
            <a:round/>
            <a:headEnd/>
            <a:tailEnd/>
          </a:ln>
          <a:effectLst/>
        </p:spPr>
        <p:txBody>
          <a:bodyPr wrap="none" anchor="ctr"/>
          <a:lstStyle/>
          <a:p>
            <a:endParaRPr lang="zh-CN" altLang="en-US"/>
          </a:p>
        </p:txBody>
      </p:sp>
      <p:sp>
        <p:nvSpPr>
          <p:cNvPr id="435251" name="Line 51"/>
          <p:cNvSpPr>
            <a:spLocks noChangeShapeType="1"/>
          </p:cNvSpPr>
          <p:nvPr/>
        </p:nvSpPr>
        <p:spPr bwMode="auto">
          <a:xfrm>
            <a:off x="5703888" y="3386138"/>
            <a:ext cx="0" cy="609600"/>
          </a:xfrm>
          <a:prstGeom prst="line">
            <a:avLst/>
          </a:prstGeom>
          <a:noFill/>
          <a:ln w="19050">
            <a:solidFill>
              <a:srgbClr val="00FF00"/>
            </a:solidFill>
            <a:round/>
            <a:headEnd/>
            <a:tailEnd type="triangle" w="med" len="med"/>
          </a:ln>
          <a:effectLst/>
        </p:spPr>
        <p:txBody>
          <a:bodyPr>
            <a:spAutoFit/>
          </a:bodyPr>
          <a:lstStyle/>
          <a:p>
            <a:endParaRPr lang="zh-CN" altLang="en-US"/>
          </a:p>
        </p:txBody>
      </p:sp>
      <p:sp>
        <p:nvSpPr>
          <p:cNvPr id="435252" name="Line 52"/>
          <p:cNvSpPr>
            <a:spLocks noChangeShapeType="1"/>
          </p:cNvSpPr>
          <p:nvPr/>
        </p:nvSpPr>
        <p:spPr bwMode="auto">
          <a:xfrm flipV="1">
            <a:off x="5551488" y="3386138"/>
            <a:ext cx="0" cy="685800"/>
          </a:xfrm>
          <a:prstGeom prst="line">
            <a:avLst/>
          </a:prstGeom>
          <a:noFill/>
          <a:ln w="19050">
            <a:solidFill>
              <a:srgbClr val="00FF00"/>
            </a:solidFill>
            <a:prstDash val="lgDash"/>
            <a:round/>
            <a:headEnd/>
            <a:tailEnd type="triangle" w="med" len="med"/>
          </a:ln>
          <a:effectLst/>
        </p:spPr>
        <p:txBody>
          <a:bodyPr>
            <a:spAutoFit/>
          </a:bodyPr>
          <a:lstStyle/>
          <a:p>
            <a:endParaRPr lang="zh-CN" altLang="en-US"/>
          </a:p>
        </p:txBody>
      </p:sp>
      <p:sp>
        <p:nvSpPr>
          <p:cNvPr id="435253" name="Line 53"/>
          <p:cNvSpPr>
            <a:spLocks noChangeShapeType="1"/>
          </p:cNvSpPr>
          <p:nvPr/>
        </p:nvSpPr>
        <p:spPr bwMode="auto">
          <a:xfrm>
            <a:off x="8980488" y="3462338"/>
            <a:ext cx="0" cy="609600"/>
          </a:xfrm>
          <a:prstGeom prst="line">
            <a:avLst/>
          </a:prstGeom>
          <a:noFill/>
          <a:ln w="19050">
            <a:solidFill>
              <a:srgbClr val="00FF00"/>
            </a:solidFill>
            <a:round/>
            <a:headEnd/>
            <a:tailEnd type="triangle" w="med" len="med"/>
          </a:ln>
          <a:effectLst/>
        </p:spPr>
        <p:txBody>
          <a:bodyPr>
            <a:spAutoFit/>
          </a:bodyPr>
          <a:lstStyle/>
          <a:p>
            <a:endParaRPr lang="zh-CN" altLang="en-US"/>
          </a:p>
        </p:txBody>
      </p:sp>
      <p:sp useBgFill="1">
        <p:nvSpPr>
          <p:cNvPr id="435254" name="Text Box 54"/>
          <p:cNvSpPr txBox="1">
            <a:spLocks noChangeArrowheads="1"/>
          </p:cNvSpPr>
          <p:nvPr/>
        </p:nvSpPr>
        <p:spPr bwMode="auto">
          <a:xfrm>
            <a:off x="6465888" y="5746750"/>
            <a:ext cx="304800" cy="519113"/>
          </a:xfrm>
          <a:prstGeom prst="rect">
            <a:avLst/>
          </a:prstGeom>
          <a:ln w="12700" cap="rnd">
            <a:noFill/>
            <a:miter lim="800000"/>
            <a:headEnd/>
            <a:tailEnd/>
          </a:ln>
          <a:effectLst/>
        </p:spPr>
        <p:txBody>
          <a:bodyPr>
            <a:spAutoFit/>
          </a:bodyPr>
          <a:lstStyle/>
          <a:p>
            <a:pPr algn="ctr">
              <a:spcBef>
                <a:spcPct val="50000"/>
              </a:spcBef>
            </a:pPr>
            <a:endParaRPr lang="zh-CN" altLang="en-US" b="1">
              <a:solidFill>
                <a:schemeClr val="tx1"/>
              </a:solidFill>
              <a:latin typeface="Times New Roman" pitchFamily="18" charset="0"/>
              <a:ea typeface="宋体" pitchFamily="2" charset="-122"/>
            </a:endParaRPr>
          </a:p>
        </p:txBody>
      </p:sp>
      <p:sp>
        <p:nvSpPr>
          <p:cNvPr id="435255" name="Text Box 55"/>
          <p:cNvSpPr txBox="1">
            <a:spLocks noChangeArrowheads="1"/>
          </p:cNvSpPr>
          <p:nvPr/>
        </p:nvSpPr>
        <p:spPr bwMode="auto">
          <a:xfrm>
            <a:off x="6465888" y="582295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3</a:t>
            </a:r>
          </a:p>
        </p:txBody>
      </p:sp>
      <p:sp>
        <p:nvSpPr>
          <p:cNvPr id="435256" name="Text Box 56"/>
          <p:cNvSpPr txBox="1">
            <a:spLocks noChangeArrowheads="1"/>
          </p:cNvSpPr>
          <p:nvPr/>
        </p:nvSpPr>
        <p:spPr bwMode="auto">
          <a:xfrm>
            <a:off x="5246688" y="1023938"/>
            <a:ext cx="1063625" cy="579437"/>
          </a:xfrm>
          <a:prstGeom prst="rect">
            <a:avLst/>
          </a:prstGeom>
          <a:noFill/>
          <a:ln w="12700" cap="rnd">
            <a:noFill/>
            <a:miter lim="800000"/>
            <a:headEnd/>
            <a:tailEnd/>
          </a:ln>
          <a:effectLst/>
        </p:spPr>
        <p:txBody>
          <a:bodyPr>
            <a:spAutoFit/>
          </a:bodyPr>
          <a:lstStyle/>
          <a:p>
            <a:pPr eaLnBrk="0" hangingPunct="0">
              <a:spcBef>
                <a:spcPct val="50000"/>
              </a:spcBef>
            </a:pPr>
            <a:r>
              <a:rPr lang="zh-CN" altLang="en-US" sz="3200" b="1">
                <a:solidFill>
                  <a:schemeClr val="hlink"/>
                </a:solidFill>
              </a:rPr>
              <a:t>入口</a:t>
            </a:r>
          </a:p>
        </p:txBody>
      </p:sp>
      <p:sp>
        <p:nvSpPr>
          <p:cNvPr id="435257" name="Rectangle 57"/>
          <p:cNvSpPr>
            <a:spLocks noChangeArrowheads="1"/>
          </p:cNvSpPr>
          <p:nvPr/>
        </p:nvSpPr>
        <p:spPr bwMode="auto">
          <a:xfrm>
            <a:off x="8447088" y="4803775"/>
            <a:ext cx="1000125" cy="579438"/>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en-US" sz="3200" b="1">
                <a:solidFill>
                  <a:schemeClr val="hlink"/>
                </a:solidFill>
              </a:rPr>
              <a:t>出口</a:t>
            </a:r>
          </a:p>
        </p:txBody>
      </p:sp>
      <p:sp>
        <p:nvSpPr>
          <p:cNvPr id="435258" name="Text Box 58"/>
          <p:cNvSpPr txBox="1">
            <a:spLocks noChangeArrowheads="1"/>
          </p:cNvSpPr>
          <p:nvPr/>
        </p:nvSpPr>
        <p:spPr bwMode="auto">
          <a:xfrm>
            <a:off x="6923088" y="5808663"/>
            <a:ext cx="304800" cy="519112"/>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6</a:t>
            </a:r>
          </a:p>
        </p:txBody>
      </p:sp>
      <p:sp useBgFill="1">
        <p:nvSpPr>
          <p:cNvPr id="435259" name="Text Box 59"/>
          <p:cNvSpPr txBox="1">
            <a:spLocks noChangeArrowheads="1"/>
          </p:cNvSpPr>
          <p:nvPr/>
        </p:nvSpPr>
        <p:spPr bwMode="auto">
          <a:xfrm>
            <a:off x="6923088" y="5808663"/>
            <a:ext cx="304800" cy="519112"/>
          </a:xfrm>
          <a:prstGeom prst="rect">
            <a:avLst/>
          </a:prstGeom>
          <a:ln w="12700" cap="rnd">
            <a:noFill/>
            <a:miter lim="800000"/>
            <a:headEnd/>
            <a:tailEnd/>
          </a:ln>
          <a:effectLst/>
        </p:spPr>
        <p:txBody>
          <a:bodyPr>
            <a:spAutoFit/>
          </a:bodyPr>
          <a:lstStyle/>
          <a:p>
            <a:pPr algn="ctr">
              <a:spcBef>
                <a:spcPct val="50000"/>
              </a:spcBef>
            </a:pPr>
            <a:endParaRPr lang="zh-CN" altLang="en-US" b="1">
              <a:solidFill>
                <a:schemeClr val="tx1"/>
              </a:solidFill>
              <a:latin typeface="Times New Roman" pitchFamily="18" charset="0"/>
              <a:ea typeface="宋体" pitchFamily="2" charset="-122"/>
            </a:endParaRPr>
          </a:p>
        </p:txBody>
      </p:sp>
      <p:sp>
        <p:nvSpPr>
          <p:cNvPr id="435260" name="Text Box 60"/>
          <p:cNvSpPr txBox="1">
            <a:spLocks noChangeArrowheads="1"/>
          </p:cNvSpPr>
          <p:nvPr/>
        </p:nvSpPr>
        <p:spPr bwMode="auto">
          <a:xfrm>
            <a:off x="6923088" y="5837238"/>
            <a:ext cx="304800" cy="519112"/>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4</a:t>
            </a:r>
          </a:p>
        </p:txBody>
      </p:sp>
      <p:sp useBgFill="1">
        <p:nvSpPr>
          <p:cNvPr id="435261" name="Text Box 61"/>
          <p:cNvSpPr txBox="1">
            <a:spLocks noChangeArrowheads="1"/>
          </p:cNvSpPr>
          <p:nvPr/>
        </p:nvSpPr>
        <p:spPr bwMode="auto">
          <a:xfrm>
            <a:off x="6923088" y="5794375"/>
            <a:ext cx="304800" cy="519113"/>
          </a:xfrm>
          <a:prstGeom prst="rect">
            <a:avLst/>
          </a:prstGeom>
          <a:ln w="12700" cap="rnd">
            <a:noFill/>
            <a:miter lim="800000"/>
            <a:headEnd/>
            <a:tailEnd/>
          </a:ln>
          <a:effectLst/>
        </p:spPr>
        <p:txBody>
          <a:bodyPr>
            <a:spAutoFit/>
          </a:bodyPr>
          <a:lstStyle/>
          <a:p>
            <a:pPr algn="ctr">
              <a:spcBef>
                <a:spcPct val="50000"/>
              </a:spcBef>
            </a:pPr>
            <a:endParaRPr lang="zh-CN" altLang="en-US" b="1">
              <a:solidFill>
                <a:schemeClr val="tx1"/>
              </a:solidFill>
              <a:latin typeface="Times New Roman" pitchFamily="18" charset="0"/>
              <a:ea typeface="宋体" pitchFamily="2" charset="-122"/>
            </a:endParaRPr>
          </a:p>
        </p:txBody>
      </p:sp>
      <p:sp>
        <p:nvSpPr>
          <p:cNvPr id="435262" name="Text Box 62"/>
          <p:cNvSpPr txBox="1">
            <a:spLocks noChangeArrowheads="1"/>
          </p:cNvSpPr>
          <p:nvPr/>
        </p:nvSpPr>
        <p:spPr bwMode="auto">
          <a:xfrm>
            <a:off x="6908800" y="576580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8</a:t>
            </a:r>
          </a:p>
        </p:txBody>
      </p:sp>
      <p:sp useBgFill="1">
        <p:nvSpPr>
          <p:cNvPr id="435263" name="Text Box 63"/>
          <p:cNvSpPr txBox="1">
            <a:spLocks noChangeArrowheads="1"/>
          </p:cNvSpPr>
          <p:nvPr/>
        </p:nvSpPr>
        <p:spPr bwMode="auto">
          <a:xfrm>
            <a:off x="6465888" y="5808663"/>
            <a:ext cx="304800" cy="519112"/>
          </a:xfrm>
          <a:prstGeom prst="rect">
            <a:avLst/>
          </a:prstGeom>
          <a:ln w="12700" cap="rnd">
            <a:noFill/>
            <a:miter lim="800000"/>
            <a:headEnd/>
            <a:tailEnd/>
          </a:ln>
          <a:effectLst/>
        </p:spPr>
        <p:txBody>
          <a:bodyPr>
            <a:spAutoFit/>
          </a:bodyPr>
          <a:lstStyle/>
          <a:p>
            <a:pPr algn="ctr">
              <a:spcBef>
                <a:spcPct val="50000"/>
              </a:spcBef>
            </a:pPr>
            <a:endParaRPr lang="zh-CN" altLang="en-US" b="1">
              <a:solidFill>
                <a:schemeClr val="tx1"/>
              </a:solidFill>
              <a:latin typeface="Times New Roman" pitchFamily="18" charset="0"/>
              <a:ea typeface="宋体" pitchFamily="2" charset="-122"/>
            </a:endParaRPr>
          </a:p>
        </p:txBody>
      </p:sp>
      <p:sp>
        <p:nvSpPr>
          <p:cNvPr id="435264" name="Text Box 64"/>
          <p:cNvSpPr txBox="1">
            <a:spLocks noChangeArrowheads="1"/>
          </p:cNvSpPr>
          <p:nvPr/>
        </p:nvSpPr>
        <p:spPr bwMode="auto">
          <a:xfrm>
            <a:off x="6465888" y="5808663"/>
            <a:ext cx="304800" cy="519112"/>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5</a:t>
            </a:r>
          </a:p>
        </p:txBody>
      </p:sp>
      <p:sp useBgFill="1">
        <p:nvSpPr>
          <p:cNvPr id="435265" name="Text Box 65"/>
          <p:cNvSpPr txBox="1">
            <a:spLocks noChangeArrowheads="1"/>
          </p:cNvSpPr>
          <p:nvPr/>
        </p:nvSpPr>
        <p:spPr bwMode="auto">
          <a:xfrm>
            <a:off x="7380288" y="5808663"/>
            <a:ext cx="304800" cy="519112"/>
          </a:xfrm>
          <a:prstGeom prst="rect">
            <a:avLst/>
          </a:prstGeom>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9</a:t>
            </a:r>
          </a:p>
        </p:txBody>
      </p:sp>
      <p:sp>
        <p:nvSpPr>
          <p:cNvPr id="66" name="标题 2">
            <a:extLst>
              <a:ext uri="{FF2B5EF4-FFF2-40B4-BE49-F238E27FC236}">
                <a16:creationId xmlns:a16="http://schemas.microsoft.com/office/drawing/2014/main" id="{4C68D622-EDA1-4AE9-A59D-D6B4E8CA47BC}"/>
              </a:ext>
            </a:extLst>
          </p:cNvPr>
          <p:cNvSpPr>
            <a:spLocks noGrp="1"/>
          </p:cNvSpPr>
          <p:nvPr>
            <p:ph type="title"/>
          </p:nvPr>
        </p:nvSpPr>
        <p:spPr>
          <a:xfrm>
            <a:off x="0" y="0"/>
            <a:ext cx="9906000" cy="685800"/>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5237"/>
                                        </p:tgtEl>
                                        <p:attrNameLst>
                                          <p:attrName>style.visibility</p:attrName>
                                        </p:attrNameLst>
                                      </p:cBhvr>
                                      <p:to>
                                        <p:strVal val="visible"/>
                                      </p:to>
                                    </p:set>
                                    <p:animEffect transition="in" filter="dissolve">
                                      <p:cBhvr>
                                        <p:cTn id="7" dur="500"/>
                                        <p:tgtEl>
                                          <p:spTgt spid="4352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5242"/>
                                        </p:tgtEl>
                                        <p:attrNameLst>
                                          <p:attrName>style.visibility</p:attrName>
                                        </p:attrNameLst>
                                      </p:cBhvr>
                                      <p:to>
                                        <p:strVal val="visible"/>
                                      </p:to>
                                    </p:set>
                                    <p:animEffect transition="in" filter="wipe(up)">
                                      <p:cBhvr>
                                        <p:cTn id="12" dur="500"/>
                                        <p:tgtEl>
                                          <p:spTgt spid="4352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5238"/>
                                        </p:tgtEl>
                                        <p:attrNameLst>
                                          <p:attrName>style.visibility</p:attrName>
                                        </p:attrNameLst>
                                      </p:cBhvr>
                                      <p:to>
                                        <p:strVal val="visible"/>
                                      </p:to>
                                    </p:set>
                                    <p:animEffect transition="in" filter="dissolve">
                                      <p:cBhvr>
                                        <p:cTn id="17" dur="500"/>
                                        <p:tgtEl>
                                          <p:spTgt spid="4352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5251"/>
                                        </p:tgtEl>
                                        <p:attrNameLst>
                                          <p:attrName>style.visibility</p:attrName>
                                        </p:attrNameLst>
                                      </p:cBhvr>
                                      <p:to>
                                        <p:strVal val="visible"/>
                                      </p:to>
                                    </p:set>
                                    <p:animEffect transition="in" filter="wipe(up)">
                                      <p:cBhvr>
                                        <p:cTn id="22" dur="500"/>
                                        <p:tgtEl>
                                          <p:spTgt spid="43525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5255"/>
                                        </p:tgtEl>
                                        <p:attrNameLst>
                                          <p:attrName>style.visibility</p:attrName>
                                        </p:attrNameLst>
                                      </p:cBhvr>
                                      <p:to>
                                        <p:strVal val="visible"/>
                                      </p:to>
                                    </p:set>
                                    <p:animEffect transition="in" filter="dissolve">
                                      <p:cBhvr>
                                        <p:cTn id="27" dur="500"/>
                                        <p:tgtEl>
                                          <p:spTgt spid="43525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5263"/>
                                        </p:tgtEl>
                                        <p:attrNameLst>
                                          <p:attrName>style.visibility</p:attrName>
                                        </p:attrNameLst>
                                      </p:cBhvr>
                                      <p:to>
                                        <p:strVal val="visible"/>
                                      </p:to>
                                    </p:set>
                                    <p:animEffect transition="in" filter="dissolve">
                                      <p:cBhvr>
                                        <p:cTn id="32" dur="500"/>
                                        <p:tgtEl>
                                          <p:spTgt spid="4352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5252"/>
                                        </p:tgtEl>
                                        <p:attrNameLst>
                                          <p:attrName>style.visibility</p:attrName>
                                        </p:attrNameLst>
                                      </p:cBhvr>
                                      <p:to>
                                        <p:strVal val="visible"/>
                                      </p:to>
                                    </p:set>
                                    <p:animEffect transition="in" filter="wipe(down)">
                                      <p:cBhvr>
                                        <p:cTn id="37" dur="500"/>
                                        <p:tgtEl>
                                          <p:spTgt spid="4352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5246"/>
                                        </p:tgtEl>
                                        <p:attrNameLst>
                                          <p:attrName>style.visibility</p:attrName>
                                        </p:attrNameLst>
                                      </p:cBhvr>
                                      <p:to>
                                        <p:strVal val="visible"/>
                                      </p:to>
                                    </p:set>
                                    <p:animEffect transition="in" filter="wipe(left)">
                                      <p:cBhvr>
                                        <p:cTn id="42" dur="500"/>
                                        <p:tgtEl>
                                          <p:spTgt spid="43524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35264"/>
                                        </p:tgtEl>
                                        <p:attrNameLst>
                                          <p:attrName>style.visibility</p:attrName>
                                        </p:attrNameLst>
                                      </p:cBhvr>
                                      <p:to>
                                        <p:strVal val="visible"/>
                                      </p:to>
                                    </p:set>
                                    <p:animEffect transition="in" filter="dissolve">
                                      <p:cBhvr>
                                        <p:cTn id="47" dur="500"/>
                                        <p:tgtEl>
                                          <p:spTgt spid="4352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35240"/>
                                        </p:tgtEl>
                                        <p:attrNameLst>
                                          <p:attrName>style.visibility</p:attrName>
                                        </p:attrNameLst>
                                      </p:cBhvr>
                                      <p:to>
                                        <p:strVal val="visible"/>
                                      </p:to>
                                    </p:set>
                                    <p:animEffect transition="in" filter="wipe(up)">
                                      <p:cBhvr>
                                        <p:cTn id="52" dur="500"/>
                                        <p:tgtEl>
                                          <p:spTgt spid="43524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35258"/>
                                        </p:tgtEl>
                                        <p:attrNameLst>
                                          <p:attrName>style.visibility</p:attrName>
                                        </p:attrNameLst>
                                      </p:cBhvr>
                                      <p:to>
                                        <p:strVal val="visible"/>
                                      </p:to>
                                    </p:set>
                                    <p:animEffect transition="in" filter="dissolve">
                                      <p:cBhvr>
                                        <p:cTn id="57" dur="500"/>
                                        <p:tgtEl>
                                          <p:spTgt spid="43525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35259"/>
                                        </p:tgtEl>
                                        <p:attrNameLst>
                                          <p:attrName>style.visibility</p:attrName>
                                        </p:attrNameLst>
                                      </p:cBhvr>
                                      <p:to>
                                        <p:strVal val="visible"/>
                                      </p:to>
                                    </p:set>
                                    <p:animEffect transition="in" filter="dissolve">
                                      <p:cBhvr>
                                        <p:cTn id="62" dur="500"/>
                                        <p:tgtEl>
                                          <p:spTgt spid="4352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35243"/>
                                        </p:tgtEl>
                                        <p:attrNameLst>
                                          <p:attrName>style.visibility</p:attrName>
                                        </p:attrNameLst>
                                      </p:cBhvr>
                                      <p:to>
                                        <p:strVal val="visible"/>
                                      </p:to>
                                    </p:set>
                                    <p:animEffect transition="in" filter="wipe(down)">
                                      <p:cBhvr>
                                        <p:cTn id="67" dur="500"/>
                                        <p:tgtEl>
                                          <p:spTgt spid="4352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35244"/>
                                        </p:tgtEl>
                                        <p:attrNameLst>
                                          <p:attrName>style.visibility</p:attrName>
                                        </p:attrNameLst>
                                      </p:cBhvr>
                                      <p:to>
                                        <p:strVal val="visible"/>
                                      </p:to>
                                    </p:set>
                                    <p:animEffect transition="in" filter="wipe(down)">
                                      <p:cBhvr>
                                        <p:cTn id="72" dur="500"/>
                                        <p:tgtEl>
                                          <p:spTgt spid="43524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35260"/>
                                        </p:tgtEl>
                                        <p:attrNameLst>
                                          <p:attrName>style.visibility</p:attrName>
                                        </p:attrNameLst>
                                      </p:cBhvr>
                                      <p:to>
                                        <p:strVal val="visible"/>
                                      </p:to>
                                    </p:set>
                                    <p:animEffect transition="in" filter="dissolve">
                                      <p:cBhvr>
                                        <p:cTn id="77" dur="500"/>
                                        <p:tgtEl>
                                          <p:spTgt spid="43526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35261"/>
                                        </p:tgtEl>
                                        <p:attrNameLst>
                                          <p:attrName>style.visibility</p:attrName>
                                        </p:attrNameLst>
                                      </p:cBhvr>
                                      <p:to>
                                        <p:strVal val="visible"/>
                                      </p:to>
                                    </p:set>
                                    <p:animEffect transition="in" filter="dissolve">
                                      <p:cBhvr>
                                        <p:cTn id="82" dur="500"/>
                                        <p:tgtEl>
                                          <p:spTgt spid="43526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435245"/>
                                        </p:tgtEl>
                                        <p:attrNameLst>
                                          <p:attrName>style.visibility</p:attrName>
                                        </p:attrNameLst>
                                      </p:cBhvr>
                                      <p:to>
                                        <p:strVal val="visible"/>
                                      </p:to>
                                    </p:set>
                                    <p:animEffect transition="in" filter="wipe(up)">
                                      <p:cBhvr>
                                        <p:cTn id="87" dur="500"/>
                                        <p:tgtEl>
                                          <p:spTgt spid="4352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35241"/>
                                        </p:tgtEl>
                                        <p:attrNameLst>
                                          <p:attrName>style.visibility</p:attrName>
                                        </p:attrNameLst>
                                      </p:cBhvr>
                                      <p:to>
                                        <p:strVal val="visible"/>
                                      </p:to>
                                    </p:set>
                                    <p:animEffect transition="in" filter="wipe(left)">
                                      <p:cBhvr>
                                        <p:cTn id="92" dur="500"/>
                                        <p:tgtEl>
                                          <p:spTgt spid="435241"/>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35262"/>
                                        </p:tgtEl>
                                        <p:attrNameLst>
                                          <p:attrName>style.visibility</p:attrName>
                                        </p:attrNameLst>
                                      </p:cBhvr>
                                      <p:to>
                                        <p:strVal val="visible"/>
                                      </p:to>
                                    </p:set>
                                    <p:animEffect transition="in" filter="dissolve">
                                      <p:cBhvr>
                                        <p:cTn id="97" dur="500"/>
                                        <p:tgtEl>
                                          <p:spTgt spid="43526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435253"/>
                                        </p:tgtEl>
                                        <p:attrNameLst>
                                          <p:attrName>style.visibility</p:attrName>
                                        </p:attrNameLst>
                                      </p:cBhvr>
                                      <p:to>
                                        <p:strVal val="visible"/>
                                      </p:to>
                                    </p:set>
                                    <p:animEffect transition="in" filter="wipe(up)">
                                      <p:cBhvr>
                                        <p:cTn id="102" dur="500"/>
                                        <p:tgtEl>
                                          <p:spTgt spid="43525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35265"/>
                                        </p:tgtEl>
                                        <p:attrNameLst>
                                          <p:attrName>style.visibility</p:attrName>
                                        </p:attrNameLst>
                                      </p:cBhvr>
                                      <p:to>
                                        <p:strVal val="visible"/>
                                      </p:to>
                                    </p:set>
                                    <p:animEffect transition="in" filter="dissolve">
                                      <p:cBhvr>
                                        <p:cTn id="107" dur="500"/>
                                        <p:tgtEl>
                                          <p:spTgt spid="435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37" grpId="0" autoUpdateAnimBg="0"/>
      <p:bldP spid="435238" grpId="0" autoUpdateAnimBg="0"/>
      <p:bldP spid="435240" grpId="0" animBg="1"/>
      <p:bldP spid="435241" grpId="0" animBg="1"/>
      <p:bldP spid="435242" grpId="0" animBg="1"/>
      <p:bldP spid="435243" grpId="0" animBg="1"/>
      <p:bldP spid="435244" grpId="0" animBg="1"/>
      <p:bldP spid="435245" grpId="0" animBg="1"/>
      <p:bldP spid="435246" grpId="0" animBg="1"/>
      <p:bldP spid="435251" grpId="0" animBg="1"/>
      <p:bldP spid="435252" grpId="0" animBg="1"/>
      <p:bldP spid="435253" grpId="0" animBg="1"/>
      <p:bldP spid="435255" grpId="0" autoUpdateAnimBg="0"/>
      <p:bldP spid="435258" grpId="0" autoUpdateAnimBg="0"/>
      <p:bldP spid="435259" grpId="0" animBg="1" autoUpdateAnimBg="0"/>
      <p:bldP spid="435260" grpId="0" autoUpdateAnimBg="0"/>
      <p:bldP spid="435261" grpId="0" animBg="1" autoUpdateAnimBg="0"/>
      <p:bldP spid="435262" grpId="0" autoUpdateAnimBg="0"/>
      <p:bldP spid="435263" grpId="0" animBg="1" autoUpdateAnimBg="0"/>
      <p:bldP spid="435264" grpId="0" autoUpdateAnimBg="0"/>
      <p:bldP spid="43526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2211" name="Text Box 3"/>
          <p:cNvSpPr txBox="1">
            <a:spLocks noChangeArrowheads="1"/>
          </p:cNvSpPr>
          <p:nvPr/>
        </p:nvSpPr>
        <p:spPr bwMode="auto">
          <a:xfrm>
            <a:off x="0" y="685801"/>
            <a:ext cx="9906000" cy="5509200"/>
          </a:xfrm>
          <a:prstGeom prst="rect">
            <a:avLst/>
          </a:prstGeom>
          <a:noFill/>
          <a:ln w="9525">
            <a:noFill/>
            <a:miter lim="800000"/>
            <a:headEnd/>
            <a:tailEnd/>
          </a:ln>
        </p:spPr>
        <p:txBody>
          <a:bodyPr>
            <a:spAutoFit/>
          </a:bodyPr>
          <a:lstStyle/>
          <a:p>
            <a:pPr eaLnBrk="0" hangingPunct="0"/>
            <a:r>
              <a:rPr lang="zh-CN" altLang="en-US" sz="3200" b="1" dirty="0">
                <a:latin typeface="+mn-ea"/>
                <a:ea typeface="+mn-ea"/>
              </a:rPr>
              <a:t>入口路口入栈；</a:t>
            </a:r>
          </a:p>
          <a:p>
            <a:pPr algn="l" eaLnBrk="0" hangingPunct="0">
              <a:spcBef>
                <a:spcPct val="0"/>
              </a:spcBef>
            </a:pPr>
            <a:r>
              <a:rPr lang="zh-CN" altLang="en-US" sz="3200" b="1" dirty="0">
                <a:latin typeface="+mn-ea"/>
                <a:ea typeface="+mn-ea"/>
              </a:rPr>
              <a:t> </a:t>
            </a:r>
            <a:r>
              <a:rPr lang="en-US" altLang="zh-CN" sz="3200" b="1" dirty="0">
                <a:latin typeface="+mn-ea"/>
                <a:ea typeface="+mn-ea"/>
              </a:rPr>
              <a:t>do</a:t>
            </a:r>
            <a:r>
              <a:rPr lang="zh-CN" altLang="en-US" sz="3200" b="1" dirty="0">
                <a:latin typeface="+mn-ea"/>
                <a:ea typeface="+mn-ea"/>
              </a:rPr>
              <a:t>｛</a:t>
            </a:r>
          </a:p>
          <a:p>
            <a:pPr algn="l" eaLnBrk="0" hangingPunct="0">
              <a:spcBef>
                <a:spcPct val="0"/>
              </a:spcBef>
            </a:pPr>
            <a:r>
              <a:rPr lang="zh-CN" altLang="en-US" sz="3200" b="1" dirty="0">
                <a:latin typeface="+mn-ea"/>
                <a:ea typeface="+mn-ea"/>
              </a:rPr>
              <a:t>    栈顶为当前路口。</a:t>
            </a:r>
            <a:endParaRPr lang="en-US" altLang="zh-CN" sz="3200" b="1" dirty="0">
              <a:latin typeface="+mn-ea"/>
              <a:ea typeface="+mn-ea"/>
            </a:endParaRPr>
          </a:p>
          <a:p>
            <a:pPr eaLnBrk="0" hangingPunct="0"/>
            <a:r>
              <a:rPr lang="en-US" altLang="zh-CN" sz="3200" b="1" dirty="0">
                <a:solidFill>
                  <a:schemeClr val="hlink"/>
                </a:solidFill>
                <a:latin typeface="+mn-ea"/>
                <a:ea typeface="+mn-ea"/>
              </a:rPr>
              <a:t>    </a:t>
            </a:r>
            <a:r>
              <a:rPr lang="zh-CN" altLang="en-US" sz="3200" b="1" dirty="0">
                <a:solidFill>
                  <a:schemeClr val="hlink"/>
                </a:solidFill>
                <a:latin typeface="+mn-ea"/>
                <a:ea typeface="+mn-ea"/>
              </a:rPr>
              <a:t>若</a:t>
            </a:r>
            <a:r>
              <a:rPr lang="zh-CN" altLang="en-US" sz="3200" b="1" dirty="0">
                <a:latin typeface="+mn-ea"/>
                <a:ea typeface="+mn-ea"/>
              </a:rPr>
              <a:t>当前路口的</a:t>
            </a:r>
            <a:r>
              <a:rPr lang="zh-CN" altLang="en-US" sz="3200" b="1" dirty="0">
                <a:solidFill>
                  <a:srgbClr val="00FF00"/>
                </a:solidFill>
                <a:latin typeface="+mn-ea"/>
                <a:ea typeface="+mn-ea"/>
              </a:rPr>
              <a:t>某一个方向可通，且该方向的下一个路口没被访问过</a:t>
            </a:r>
            <a:r>
              <a:rPr lang="zh-CN" altLang="en-US" sz="3200" b="1" dirty="0">
                <a:latin typeface="+mn-ea"/>
                <a:ea typeface="+mn-ea"/>
              </a:rPr>
              <a:t>，则｛ </a:t>
            </a:r>
            <a:endParaRPr lang="en-US" altLang="zh-CN" sz="3200" b="1" dirty="0">
              <a:latin typeface="+mn-ea"/>
              <a:ea typeface="+mn-ea"/>
            </a:endParaRPr>
          </a:p>
          <a:p>
            <a:pPr eaLnBrk="0" hangingPunct="0"/>
            <a:r>
              <a:rPr lang="zh-CN" altLang="en-US" sz="3200" b="1" dirty="0">
                <a:solidFill>
                  <a:srgbClr val="00FF00"/>
                </a:solidFill>
                <a:latin typeface="+mn-ea"/>
                <a:ea typeface="+mn-ea"/>
              </a:rPr>
              <a:t>      </a:t>
            </a:r>
            <a:r>
              <a:rPr lang="zh-CN" altLang="en-US" sz="3200" b="1" dirty="0">
                <a:latin typeface="+mn-ea"/>
                <a:ea typeface="+mn-ea"/>
              </a:rPr>
              <a:t>若该</a:t>
            </a:r>
            <a:r>
              <a:rPr lang="zh-CN" altLang="en-US" sz="3200" b="1" dirty="0">
                <a:solidFill>
                  <a:srgbClr val="00FF00"/>
                </a:solidFill>
                <a:latin typeface="+mn-ea"/>
                <a:ea typeface="+mn-ea"/>
              </a:rPr>
              <a:t>该方向的下一个路口</a:t>
            </a:r>
            <a:r>
              <a:rPr lang="zh-CN" altLang="en-US" sz="3200" b="1" dirty="0">
                <a:latin typeface="+mn-ea"/>
                <a:ea typeface="+mn-ea"/>
              </a:rPr>
              <a:t>是出口，则算法结束；            </a:t>
            </a:r>
          </a:p>
          <a:p>
            <a:pPr eaLnBrk="0" hangingPunct="0"/>
            <a:r>
              <a:rPr lang="zh-CN" altLang="en-US" sz="3200" b="1" dirty="0">
                <a:latin typeface="+mn-ea"/>
                <a:ea typeface="+mn-ea"/>
              </a:rPr>
              <a:t>      否则</a:t>
            </a:r>
            <a:r>
              <a:rPr lang="zh-CN" altLang="en-US" sz="3200" b="1" dirty="0">
                <a:solidFill>
                  <a:srgbClr val="00FF00"/>
                </a:solidFill>
                <a:latin typeface="+mn-ea"/>
                <a:ea typeface="+mn-ea"/>
              </a:rPr>
              <a:t>该方向的下一个路口</a:t>
            </a:r>
            <a:r>
              <a:rPr lang="zh-CN" altLang="en-US" sz="3200" b="1" dirty="0">
                <a:latin typeface="+mn-ea"/>
                <a:ea typeface="+mn-ea"/>
              </a:rPr>
              <a:t>入栈；</a:t>
            </a:r>
            <a:r>
              <a:rPr lang="zh-CN" altLang="en-US" sz="3200" b="1" dirty="0">
                <a:latin typeface="+mn-ea"/>
              </a:rPr>
              <a:t> </a:t>
            </a:r>
            <a:r>
              <a:rPr lang="en-US" altLang="zh-CN" b="1" dirty="0">
                <a:solidFill>
                  <a:srgbClr val="00FFCC"/>
                </a:solidFill>
                <a:latin typeface="+mn-ea"/>
              </a:rPr>
              <a:t>//</a:t>
            </a:r>
            <a:r>
              <a:rPr lang="zh-CN" altLang="en-US" b="1" dirty="0">
                <a:solidFill>
                  <a:srgbClr val="00FFCC"/>
                </a:solidFill>
                <a:latin typeface="+mn-ea"/>
                <a:ea typeface="+mn-ea"/>
              </a:rPr>
              <a:t>保存在路径中</a:t>
            </a:r>
            <a:endParaRPr lang="en-US" altLang="zh-CN" sz="3200" b="1" dirty="0">
              <a:latin typeface="+mn-ea"/>
              <a:ea typeface="+mn-ea"/>
            </a:endParaRPr>
          </a:p>
          <a:p>
            <a:pPr algn="l" eaLnBrk="0" hangingPunct="0">
              <a:spcBef>
                <a:spcPct val="0"/>
              </a:spcBef>
            </a:pPr>
            <a:r>
              <a:rPr lang="zh-CN" altLang="en-US" sz="3200" b="1" dirty="0">
                <a:latin typeface="+mn-ea"/>
                <a:ea typeface="+mn-ea"/>
              </a:rPr>
              <a:t>    ｝</a:t>
            </a:r>
            <a:r>
              <a:rPr lang="zh-CN" altLang="en-US" sz="3200" b="1" dirty="0">
                <a:solidFill>
                  <a:schemeClr val="hlink"/>
                </a:solidFill>
                <a:latin typeface="+mn-ea"/>
                <a:ea typeface="+mn-ea"/>
              </a:rPr>
              <a:t>否则</a:t>
            </a:r>
            <a:r>
              <a:rPr lang="en-US" altLang="zh-CN" b="1" dirty="0">
                <a:solidFill>
                  <a:srgbClr val="00FFCC"/>
                </a:solidFill>
                <a:latin typeface="+mn-ea"/>
                <a:ea typeface="+mn-ea"/>
              </a:rPr>
              <a:t>//</a:t>
            </a:r>
            <a:r>
              <a:rPr lang="zh-CN" altLang="en-US" b="1" dirty="0">
                <a:solidFill>
                  <a:srgbClr val="00FFCC"/>
                </a:solidFill>
                <a:latin typeface="+mn-ea"/>
                <a:ea typeface="+mn-ea"/>
              </a:rPr>
              <a:t>当前路口堵塞或已走过</a:t>
            </a:r>
          </a:p>
          <a:p>
            <a:pPr algn="l" eaLnBrk="0" hangingPunct="0">
              <a:spcBef>
                <a:spcPct val="0"/>
              </a:spcBef>
            </a:pPr>
            <a:r>
              <a:rPr lang="zh-CN" altLang="en-US" sz="3200" b="1" dirty="0">
                <a:solidFill>
                  <a:srgbClr val="A50021"/>
                </a:solidFill>
                <a:latin typeface="+mn-ea"/>
                <a:ea typeface="+mn-ea"/>
              </a:rPr>
              <a:t>    </a:t>
            </a:r>
            <a:r>
              <a:rPr lang="en-US" altLang="zh-CN" sz="3200" b="1" dirty="0">
                <a:latin typeface="+mn-ea"/>
                <a:ea typeface="+mn-ea"/>
              </a:rPr>
              <a:t>{ …… </a:t>
            </a:r>
            <a:r>
              <a:rPr lang="zh-CN" altLang="en-US" sz="3200" b="1" dirty="0">
                <a:latin typeface="+mn-ea"/>
                <a:ea typeface="+mn-ea"/>
              </a:rPr>
              <a:t>｝</a:t>
            </a:r>
          </a:p>
          <a:p>
            <a:pPr algn="l" eaLnBrk="0" hangingPunct="0">
              <a:spcBef>
                <a:spcPct val="0"/>
              </a:spcBef>
            </a:pPr>
            <a:r>
              <a:rPr lang="zh-CN" altLang="en-US" sz="3200" b="1" dirty="0">
                <a:latin typeface="+mn-ea"/>
                <a:ea typeface="+mn-ea"/>
              </a:rPr>
              <a:t>｝</a:t>
            </a:r>
            <a:r>
              <a:rPr lang="en-US" altLang="zh-CN" sz="3200" b="1" dirty="0">
                <a:latin typeface="+mn-ea"/>
                <a:ea typeface="+mn-ea"/>
              </a:rPr>
              <a:t>while(</a:t>
            </a:r>
            <a:r>
              <a:rPr lang="zh-CN" altLang="en-US" sz="3200" b="1" dirty="0">
                <a:latin typeface="+mn-ea"/>
                <a:ea typeface="+mn-ea"/>
              </a:rPr>
              <a:t>栈不空）；</a:t>
            </a:r>
          </a:p>
        </p:txBody>
      </p:sp>
      <p:sp>
        <p:nvSpPr>
          <p:cNvPr id="11" name="标题 2">
            <a:extLst>
              <a:ext uri="{FF2B5EF4-FFF2-40B4-BE49-F238E27FC236}">
                <a16:creationId xmlns:a16="http://schemas.microsoft.com/office/drawing/2014/main" id="{99395302-5513-4377-BF03-F3EDEC3EEB8B}"/>
              </a:ext>
            </a:extLst>
          </p:cNvPr>
          <p:cNvSpPr>
            <a:spLocks noGrp="1"/>
          </p:cNvSpPr>
          <p:nvPr>
            <p:ph type="title"/>
          </p:nvPr>
        </p:nvSpPr>
        <p:spPr>
          <a:xfrm>
            <a:off x="0" y="0"/>
            <a:ext cx="9906000" cy="685800"/>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2142211"/>
                                        </p:tgtEl>
                                        <p:attrNameLst>
                                          <p:attrName>style.visibility</p:attrName>
                                        </p:attrNameLst>
                                      </p:cBhvr>
                                      <p:to>
                                        <p:strVal val="visible"/>
                                      </p:to>
                                    </p:set>
                                    <p:animEffect transition="in" filter="strips(upLeft)">
                                      <p:cBhvr>
                                        <p:cTn id="7" dur="500"/>
                                        <p:tgtEl>
                                          <p:spTgt spid="2142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221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5474" name="Text Box 2"/>
          <p:cNvSpPr txBox="1">
            <a:spLocks noChangeArrowheads="1"/>
          </p:cNvSpPr>
          <p:nvPr/>
        </p:nvSpPr>
        <p:spPr bwMode="auto">
          <a:xfrm>
            <a:off x="0" y="711850"/>
            <a:ext cx="9906000" cy="6171305"/>
          </a:xfrm>
          <a:prstGeom prst="rect">
            <a:avLst/>
          </a:prstGeom>
          <a:noFill/>
          <a:ln w="9525">
            <a:noFill/>
            <a:miter lim="800000"/>
            <a:headEnd/>
            <a:tailEnd/>
          </a:ln>
        </p:spPr>
        <p:txBody>
          <a:bodyPr>
            <a:spAutoFit/>
          </a:bodyPr>
          <a:lstStyle/>
          <a:p>
            <a:pPr algn="l" eaLnBrk="0" hangingPunct="0">
              <a:lnSpc>
                <a:spcPct val="110000"/>
              </a:lnSpc>
              <a:spcBef>
                <a:spcPct val="0"/>
              </a:spcBef>
            </a:pPr>
            <a:r>
              <a:rPr lang="en-US" altLang="zh-CN" sz="3600" b="1" dirty="0">
                <a:latin typeface="+mn-ea"/>
                <a:ea typeface="+mn-ea"/>
              </a:rPr>
              <a:t>{ </a:t>
            </a:r>
            <a:r>
              <a:rPr lang="zh-CN" altLang="en-US" sz="3600" b="1" dirty="0">
                <a:latin typeface="+mn-ea"/>
                <a:ea typeface="+mn-ea"/>
              </a:rPr>
              <a:t>若栈不空</a:t>
            </a:r>
          </a:p>
          <a:p>
            <a:pPr eaLnBrk="0" hangingPunct="0">
              <a:lnSpc>
                <a:spcPct val="110000"/>
              </a:lnSpc>
            </a:pPr>
            <a:r>
              <a:rPr lang="en-US" altLang="zh-CN" sz="3600" b="1" dirty="0">
                <a:solidFill>
                  <a:schemeClr val="hlink"/>
                </a:solidFill>
                <a:latin typeface="+mn-ea"/>
                <a:ea typeface="+mn-ea"/>
              </a:rPr>
              <a:t>    while (</a:t>
            </a:r>
            <a:r>
              <a:rPr lang="zh-CN" altLang="en-US" sz="3600" b="1" dirty="0">
                <a:latin typeface="+mn-ea"/>
                <a:ea typeface="+mn-ea"/>
              </a:rPr>
              <a:t>栈不空且当前位置的四周均已探索过</a:t>
            </a:r>
            <a:r>
              <a:rPr lang="en-US" altLang="zh-CN" sz="3600" b="1" dirty="0">
                <a:latin typeface="+mn-ea"/>
                <a:ea typeface="+mn-ea"/>
              </a:rPr>
              <a:t>) {  </a:t>
            </a:r>
            <a:r>
              <a:rPr lang="zh-CN" altLang="en-US" sz="3600" b="1" dirty="0">
                <a:latin typeface="+mn-ea"/>
                <a:ea typeface="+mn-ea"/>
              </a:rPr>
              <a:t>   </a:t>
            </a:r>
            <a:endParaRPr lang="en-US" altLang="zh-CN" sz="3600" b="1" dirty="0">
              <a:latin typeface="+mn-ea"/>
              <a:ea typeface="+mn-ea"/>
            </a:endParaRPr>
          </a:p>
          <a:p>
            <a:pPr eaLnBrk="0" hangingPunct="0">
              <a:lnSpc>
                <a:spcPct val="110000"/>
              </a:lnSpc>
            </a:pPr>
            <a:r>
              <a:rPr lang="en-US" altLang="zh-CN" sz="3600" b="1" dirty="0">
                <a:latin typeface="+mn-ea"/>
                <a:ea typeface="+mn-ea"/>
              </a:rPr>
              <a:t>	   </a:t>
            </a:r>
            <a:r>
              <a:rPr lang="zh-CN" altLang="en-US" sz="3600" b="1" dirty="0">
                <a:latin typeface="+mn-ea"/>
                <a:ea typeface="+mn-ea"/>
              </a:rPr>
              <a:t>退栈；</a:t>
            </a:r>
            <a:r>
              <a:rPr lang="en-US" altLang="zh-CN" sz="3600" b="1" dirty="0">
                <a:solidFill>
                  <a:srgbClr val="00FFCC"/>
                </a:solidFill>
                <a:latin typeface="+mn-ea"/>
                <a:ea typeface="+mn-ea"/>
              </a:rPr>
              <a:t> //</a:t>
            </a:r>
            <a:r>
              <a:rPr lang="zh-CN" altLang="en-US" sz="3600" b="1" dirty="0">
                <a:solidFill>
                  <a:srgbClr val="00FFCC"/>
                </a:solidFill>
                <a:latin typeface="+mn-ea"/>
                <a:ea typeface="+mn-ea"/>
              </a:rPr>
              <a:t>继续回退</a:t>
            </a:r>
            <a:endParaRPr lang="zh-CN" altLang="en-US" sz="3600" b="1" dirty="0">
              <a:latin typeface="+mn-ea"/>
              <a:ea typeface="+mn-ea"/>
            </a:endParaRPr>
          </a:p>
          <a:p>
            <a:pPr algn="l" eaLnBrk="0" hangingPunct="0">
              <a:lnSpc>
                <a:spcPct val="110000"/>
              </a:lnSpc>
              <a:spcBef>
                <a:spcPct val="0"/>
              </a:spcBef>
            </a:pPr>
            <a:r>
              <a:rPr lang="en-US" altLang="zh-CN" sz="3600" b="1" dirty="0">
                <a:latin typeface="+mn-ea"/>
                <a:ea typeface="+mn-ea"/>
              </a:rPr>
              <a:t>	</a:t>
            </a:r>
            <a:r>
              <a:rPr lang="zh-CN" altLang="en-US" sz="3600" b="1" dirty="0">
                <a:latin typeface="+mn-ea"/>
                <a:ea typeface="+mn-ea"/>
              </a:rPr>
              <a:t>｝</a:t>
            </a:r>
          </a:p>
          <a:p>
            <a:pPr eaLnBrk="0" hangingPunct="0">
              <a:lnSpc>
                <a:spcPct val="110000"/>
              </a:lnSpc>
            </a:pPr>
            <a:r>
              <a:rPr lang="zh-CN" altLang="en-US" sz="3600" b="1" dirty="0">
                <a:latin typeface="+mn-ea"/>
                <a:ea typeface="+mn-ea"/>
              </a:rPr>
              <a:t>    </a:t>
            </a:r>
            <a:r>
              <a:rPr lang="zh-CN" altLang="en-US" sz="3600" b="1" dirty="0">
                <a:solidFill>
                  <a:schemeClr val="hlink"/>
                </a:solidFill>
                <a:latin typeface="+mn-ea"/>
                <a:ea typeface="+mn-ea"/>
              </a:rPr>
              <a:t>若</a:t>
            </a:r>
            <a:r>
              <a:rPr lang="zh-CN" altLang="en-US" sz="3600" b="1" dirty="0">
                <a:latin typeface="+mn-ea"/>
                <a:ea typeface="+mn-ea"/>
              </a:rPr>
              <a:t>栈不空</a:t>
            </a:r>
            <a:r>
              <a:rPr lang="zh-CN" altLang="en-US" sz="3600" b="1" dirty="0">
                <a:solidFill>
                  <a:schemeClr val="tx1"/>
                </a:solidFill>
                <a:latin typeface="+mn-ea"/>
                <a:ea typeface="+mn-ea"/>
              </a:rPr>
              <a:t>则</a:t>
            </a:r>
            <a:r>
              <a:rPr lang="zh-CN" altLang="en-US" sz="3600" b="1" dirty="0">
                <a:latin typeface="+mn-ea"/>
              </a:rPr>
              <a:t>： </a:t>
            </a:r>
            <a:r>
              <a:rPr lang="en-US" altLang="zh-CN" sz="3600" b="1" dirty="0">
                <a:solidFill>
                  <a:srgbClr val="00FFCC"/>
                </a:solidFill>
                <a:latin typeface="+mn-ea"/>
                <a:ea typeface="+mn-ea"/>
              </a:rPr>
              <a:t>//</a:t>
            </a:r>
            <a:r>
              <a:rPr lang="zh-CN" altLang="en-US" sz="3600" b="1" dirty="0">
                <a:solidFill>
                  <a:srgbClr val="00FFCC"/>
                </a:solidFill>
                <a:latin typeface="+mn-ea"/>
                <a:ea typeface="+mn-ea"/>
              </a:rPr>
              <a:t>表明尚有未被探索的方向</a:t>
            </a:r>
            <a:endParaRPr lang="en-US" altLang="zh-CN" sz="3600" b="1" dirty="0">
              <a:latin typeface="+mn-ea"/>
              <a:ea typeface="+mn-ea"/>
            </a:endParaRPr>
          </a:p>
          <a:p>
            <a:pPr eaLnBrk="0" hangingPunct="0">
              <a:lnSpc>
                <a:spcPct val="110000"/>
              </a:lnSpc>
            </a:pPr>
            <a:r>
              <a:rPr lang="en-US" altLang="zh-CN" sz="3600" b="1" dirty="0">
                <a:latin typeface="+mn-ea"/>
                <a:ea typeface="+mn-ea"/>
              </a:rPr>
              <a:t>	    </a:t>
            </a:r>
            <a:r>
              <a:rPr lang="zh-CN" altLang="en-US" sz="3600" b="1" dirty="0">
                <a:solidFill>
                  <a:srgbClr val="00FF00"/>
                </a:solidFill>
                <a:latin typeface="+mn-ea"/>
                <a:ea typeface="+mn-ea"/>
              </a:rPr>
              <a:t>当前路口可走方向的下一个路口</a:t>
            </a:r>
            <a:r>
              <a:rPr lang="zh-CN" altLang="en-US" sz="3600" b="1" dirty="0">
                <a:latin typeface="+mn-ea"/>
                <a:ea typeface="+mn-ea"/>
              </a:rPr>
              <a:t>入栈</a:t>
            </a:r>
            <a:endParaRPr lang="en-US" altLang="zh-CN" sz="3600" b="1" dirty="0">
              <a:latin typeface="+mn-ea"/>
              <a:ea typeface="+mn-ea"/>
            </a:endParaRPr>
          </a:p>
          <a:p>
            <a:pPr eaLnBrk="0" hangingPunct="0">
              <a:lnSpc>
                <a:spcPct val="110000"/>
              </a:lnSpc>
            </a:pPr>
            <a:r>
              <a:rPr lang="en-US" altLang="zh-CN" sz="3600" b="1" dirty="0">
                <a:latin typeface="+mn-ea"/>
                <a:ea typeface="+mn-ea"/>
              </a:rPr>
              <a:t>	</a:t>
            </a:r>
            <a:r>
              <a:rPr lang="zh-CN" altLang="en-US" sz="3600" b="1" dirty="0">
                <a:latin typeface="+mn-ea"/>
                <a:ea typeface="+mn-ea"/>
              </a:rPr>
              <a:t>否则</a:t>
            </a:r>
            <a:r>
              <a:rPr lang="en-US" altLang="zh-CN" sz="3600" b="1" dirty="0">
                <a:solidFill>
                  <a:srgbClr val="00FFCC"/>
                </a:solidFill>
                <a:latin typeface="+mn-ea"/>
                <a:ea typeface="+mn-ea"/>
              </a:rPr>
              <a:t> //</a:t>
            </a:r>
            <a:r>
              <a:rPr lang="zh-CN" altLang="en-US" sz="3600" b="1" dirty="0">
                <a:solidFill>
                  <a:srgbClr val="00FFCC"/>
                </a:solidFill>
                <a:latin typeface="+mn-ea"/>
                <a:ea typeface="+mn-ea"/>
              </a:rPr>
              <a:t>表明迷宫没有通路</a:t>
            </a:r>
            <a:endParaRPr lang="en-US" altLang="zh-CN" sz="3600" b="1" dirty="0">
              <a:solidFill>
                <a:srgbClr val="00FFCC"/>
              </a:solidFill>
              <a:latin typeface="+mn-ea"/>
              <a:ea typeface="+mn-ea"/>
            </a:endParaRPr>
          </a:p>
          <a:p>
            <a:pPr eaLnBrk="0" hangingPunct="0">
              <a:lnSpc>
                <a:spcPct val="110000"/>
              </a:lnSpc>
            </a:pPr>
            <a:r>
              <a:rPr lang="en-US" altLang="zh-CN" sz="3600" b="1" dirty="0">
                <a:solidFill>
                  <a:srgbClr val="00FFCC"/>
                </a:solidFill>
                <a:latin typeface="+mn-ea"/>
                <a:ea typeface="+mn-ea"/>
              </a:rPr>
              <a:t>		</a:t>
            </a:r>
            <a:r>
              <a:rPr lang="zh-CN" altLang="en-US" sz="3600" b="1" dirty="0">
                <a:solidFill>
                  <a:srgbClr val="00FFCC"/>
                </a:solidFill>
                <a:latin typeface="+mn-ea"/>
                <a:ea typeface="+mn-ea"/>
              </a:rPr>
              <a:t>走</a:t>
            </a:r>
            <a:r>
              <a:rPr lang="zh-CN" altLang="en-US" sz="3600" b="1" dirty="0">
                <a:latin typeface="+mn-ea"/>
                <a:ea typeface="+mn-ea"/>
              </a:rPr>
              <a:t>迷宫失败，算法结束</a:t>
            </a:r>
          </a:p>
          <a:p>
            <a:pPr algn="l" eaLnBrk="0" hangingPunct="0">
              <a:lnSpc>
                <a:spcPct val="110000"/>
              </a:lnSpc>
              <a:spcBef>
                <a:spcPct val="0"/>
              </a:spcBef>
            </a:pPr>
            <a:r>
              <a:rPr lang="en-US" altLang="zh-CN" sz="4000" b="1" dirty="0">
                <a:latin typeface="+mn-ea"/>
                <a:ea typeface="+mn-ea"/>
              </a:rPr>
              <a:t>}</a:t>
            </a:r>
          </a:p>
        </p:txBody>
      </p:sp>
      <p:sp>
        <p:nvSpPr>
          <p:cNvPr id="4" name="标题 2">
            <a:extLst>
              <a:ext uri="{FF2B5EF4-FFF2-40B4-BE49-F238E27FC236}">
                <a16:creationId xmlns:a16="http://schemas.microsoft.com/office/drawing/2014/main" id="{05EE5F81-5F62-4F98-BFDB-5059DCDF1BF7}"/>
              </a:ext>
            </a:extLst>
          </p:cNvPr>
          <p:cNvSpPr txBox="1">
            <a:spLocks/>
          </p:cNvSpPr>
          <p:nvPr/>
        </p:nvSpPr>
        <p:spPr>
          <a:xfrm>
            <a:off x="0" y="0"/>
            <a:ext cx="9906000" cy="685800"/>
          </a:xfrm>
          <a:prstGeom prst="rect">
            <a:avLst/>
          </a:prstGeom>
        </p:spPr>
        <p:txBody>
          <a:bodyPr/>
          <a:lstStyle>
            <a:lvl1pPr algn="ctr" rtl="0" fontAlgn="base">
              <a:spcBef>
                <a:spcPct val="0"/>
              </a:spcBef>
              <a:spcAft>
                <a:spcPct val="0"/>
              </a:spcAft>
              <a:defRPr kumimoji="1" sz="3200" b="1" i="1">
                <a:solidFill>
                  <a:schemeClr val="tx1"/>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i="0" kern="0" dirty="0">
                <a:solidFill>
                  <a:srgbClr val="FFFF00"/>
                </a:solidFill>
              </a:rPr>
              <a:t>3.2 </a:t>
            </a:r>
            <a:r>
              <a:rPr lang="zh-CN" altLang="en-US" i="0" kern="0" dirty="0">
                <a:solidFill>
                  <a:srgbClr val="FFFF00"/>
                </a:solidFill>
              </a:rPr>
              <a:t>栈的应用</a:t>
            </a:r>
            <a:endParaRPr lang="zh-CN" altLang="en-US" i="0" kern="0"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025474"/>
                                        </p:tgtEl>
                                        <p:attrNameLst>
                                          <p:attrName>style.visibility</p:attrName>
                                        </p:attrNameLst>
                                      </p:cBhvr>
                                      <p:to>
                                        <p:strVal val="visible"/>
                                      </p:to>
                                    </p:set>
                                    <p:animEffect transition="in" filter="barn(outVertical)">
                                      <p:cBhvr>
                                        <p:cTn id="7" dur="500"/>
                                        <p:tgtEl>
                                          <p:spTgt spid="202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547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776288" y="5048250"/>
            <a:ext cx="8567737" cy="1117600"/>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en-US" b="1" dirty="0">
                <a:latin typeface="黑体" pitchFamily="2" charset="-122"/>
                <a:ea typeface="黑体" pitchFamily="2" charset="-122"/>
              </a:rPr>
              <a:t>1）问题的提出</a:t>
            </a:r>
            <a:br>
              <a:rPr lang="zh-CN" altLang="en-US" b="1" dirty="0">
                <a:solidFill>
                  <a:schemeClr val="tx1"/>
                </a:solidFill>
                <a:latin typeface="黑体" pitchFamily="2" charset="-122"/>
                <a:ea typeface="黑体" pitchFamily="2" charset="-122"/>
              </a:rPr>
            </a:br>
            <a:r>
              <a:rPr lang="zh-CN" altLang="en-US" b="1" dirty="0">
                <a:solidFill>
                  <a:schemeClr val="tx1"/>
                </a:solidFill>
                <a:latin typeface="黑体" pitchFamily="2" charset="-122"/>
                <a:ea typeface="黑体" pitchFamily="2" charset="-122"/>
              </a:rPr>
              <a:t>从键盘一次性输入一串算术表达式，给出计算结果。</a:t>
            </a:r>
            <a:endParaRPr lang="zh-CN" altLang="en-US" dirty="0">
              <a:solidFill>
                <a:schemeClr val="bg2"/>
              </a:solidFill>
              <a:latin typeface="宋体" pitchFamily="2" charset="-122"/>
              <a:ea typeface="宋体" pitchFamily="2" charset="-122"/>
            </a:endParaRPr>
          </a:p>
        </p:txBody>
      </p:sp>
      <p:grpSp>
        <p:nvGrpSpPr>
          <p:cNvPr id="432131" name="Group 3"/>
          <p:cNvGrpSpPr>
            <a:grpSpLocks/>
          </p:cNvGrpSpPr>
          <p:nvPr/>
        </p:nvGrpSpPr>
        <p:grpSpPr bwMode="auto">
          <a:xfrm>
            <a:off x="1085850" y="1557338"/>
            <a:ext cx="3409950" cy="3200400"/>
            <a:chOff x="288" y="576"/>
            <a:chExt cx="2148" cy="2016"/>
          </a:xfrm>
        </p:grpSpPr>
        <p:sp>
          <p:nvSpPr>
            <p:cNvPr id="432132" name="laptop"/>
            <p:cNvSpPr>
              <a:spLocks noEditPoints="1" noChangeArrowheads="1"/>
            </p:cNvSpPr>
            <p:nvPr/>
          </p:nvSpPr>
          <p:spPr bwMode="auto">
            <a:xfrm>
              <a:off x="288" y="576"/>
              <a:ext cx="2148" cy="2016"/>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graphicFrame>
          <p:nvGraphicFramePr>
            <p:cNvPr id="432133" name="Object 5"/>
            <p:cNvGraphicFramePr>
              <a:graphicFrameLocks noChangeAspect="1"/>
            </p:cNvGraphicFramePr>
            <p:nvPr/>
          </p:nvGraphicFramePr>
          <p:xfrm>
            <a:off x="1056" y="864"/>
            <a:ext cx="672" cy="672"/>
          </p:xfrm>
          <a:graphic>
            <a:graphicData uri="http://schemas.openxmlformats.org/presentationml/2006/ole">
              <mc:AlternateContent xmlns:mc="http://schemas.openxmlformats.org/markup-compatibility/2006">
                <mc:Choice xmlns:v="urn:schemas-microsoft-com:vml" Requires="v">
                  <p:oleObj spid="_x0000_s432304" name="Clip" r:id="rId4" imgW="2522520" imgH="3603600" progId="">
                    <p:embed/>
                  </p:oleObj>
                </mc:Choice>
                <mc:Fallback>
                  <p:oleObj name="Clip" r:id="rId4" imgW="2522520" imgH="36036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864"/>
                          <a:ext cx="672"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2134" name="Group 6"/>
          <p:cNvGrpSpPr>
            <a:grpSpLocks/>
          </p:cNvGrpSpPr>
          <p:nvPr/>
        </p:nvGrpSpPr>
        <p:grpSpPr bwMode="auto">
          <a:xfrm>
            <a:off x="5562600" y="1557338"/>
            <a:ext cx="3429000" cy="3200400"/>
            <a:chOff x="3504" y="720"/>
            <a:chExt cx="2160" cy="2016"/>
          </a:xfrm>
        </p:grpSpPr>
        <p:sp>
          <p:nvSpPr>
            <p:cNvPr id="432135" name="laptop"/>
            <p:cNvSpPr>
              <a:spLocks noEditPoints="1" noChangeArrowheads="1"/>
            </p:cNvSpPr>
            <p:nvPr/>
          </p:nvSpPr>
          <p:spPr bwMode="auto">
            <a:xfrm>
              <a:off x="3504" y="720"/>
              <a:ext cx="2160" cy="2016"/>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432136" name="Text Box 8"/>
            <p:cNvSpPr txBox="1">
              <a:spLocks noChangeArrowheads="1"/>
            </p:cNvSpPr>
            <p:nvPr/>
          </p:nvSpPr>
          <p:spPr bwMode="auto">
            <a:xfrm>
              <a:off x="4032" y="1248"/>
              <a:ext cx="1341" cy="288"/>
            </a:xfrm>
            <a:prstGeom prst="rect">
              <a:avLst/>
            </a:prstGeom>
            <a:noFill/>
            <a:ln w="12700" cap="rnd">
              <a:noFill/>
              <a:miter lim="800000"/>
              <a:headEnd/>
              <a:tailEnd/>
            </a:ln>
            <a:effectLst/>
          </p:spPr>
          <p:txBody>
            <a:bodyPr>
              <a:spAutoFit/>
            </a:bodyPr>
            <a:lstStyle/>
            <a:p>
              <a:pPr eaLnBrk="0" hangingPunct="0">
                <a:spcBef>
                  <a:spcPct val="10000"/>
                </a:spcBef>
              </a:pPr>
              <a:r>
                <a:rPr lang="en-US" altLang="zh-CN" sz="2400" b="1">
                  <a:solidFill>
                    <a:schemeClr val="bg2"/>
                  </a:solidFill>
                  <a:latin typeface="黑体" pitchFamily="2" charset="-122"/>
                  <a:ea typeface="黑体" pitchFamily="2" charset="-122"/>
                </a:rPr>
                <a:t>2+3*(5-4)=5</a:t>
              </a:r>
            </a:p>
          </p:txBody>
        </p:sp>
      </p:grpSp>
      <p:sp>
        <p:nvSpPr>
          <p:cNvPr id="432137" name="Rectangle 9"/>
          <p:cNvSpPr>
            <a:spLocks noGrp="1" noChangeArrowheads="1"/>
          </p:cNvSpPr>
          <p:nvPr>
            <p:ph type="title"/>
          </p:nvPr>
        </p:nvSpPr>
        <p:spPr>
          <a:xfrm>
            <a:off x="344488" y="692150"/>
            <a:ext cx="6400800" cy="609600"/>
          </a:xfrm>
          <a:noFill/>
          <a:ln/>
        </p:spPr>
        <p:txBody>
          <a:bodyPr/>
          <a:lstStyle/>
          <a:p>
            <a:r>
              <a:rPr lang="zh-CN" altLang="en-US" sz="3200" dirty="0">
                <a:latin typeface="黑体" pitchFamily="2" charset="-122"/>
                <a:ea typeface="黑体" pitchFamily="2" charset="-122"/>
              </a:rPr>
              <a:t>栈的应用举例－表达式求值</a:t>
            </a:r>
            <a:endParaRPr lang="en-US" altLang="zh-CN" sz="3200" dirty="0">
              <a:latin typeface="黑体" pitchFamily="2" charset="-122"/>
              <a:ea typeface="黑体" pitchFamily="2" charset="-122"/>
            </a:endParaRPr>
          </a:p>
        </p:txBody>
      </p:sp>
      <p:sp>
        <p:nvSpPr>
          <p:cNvPr id="11" name="标题 2">
            <a:extLst>
              <a:ext uri="{FF2B5EF4-FFF2-40B4-BE49-F238E27FC236}">
                <a16:creationId xmlns:a16="http://schemas.microsoft.com/office/drawing/2014/main" id="{28FA629E-11FC-4757-817C-CBA6ACC2D781}"/>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2131"/>
                                        </p:tgtEl>
                                        <p:attrNameLst>
                                          <p:attrName>style.visibility</p:attrName>
                                        </p:attrNameLst>
                                      </p:cBhvr>
                                      <p:to>
                                        <p:strVal val="visible"/>
                                      </p:to>
                                    </p:set>
                                    <p:animEffect transition="in" filter="checkerboard(across)">
                                      <p:cBhvr>
                                        <p:cTn id="7" dur="500"/>
                                        <p:tgtEl>
                                          <p:spTgt spid="4321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2134"/>
                                        </p:tgtEl>
                                        <p:attrNameLst>
                                          <p:attrName>style.visibility</p:attrName>
                                        </p:attrNameLst>
                                      </p:cBhvr>
                                      <p:to>
                                        <p:strVal val="visible"/>
                                      </p:to>
                                    </p:set>
                                    <p:animEffect transition="in" filter="checkerboard(across)">
                                      <p:cBhvr>
                                        <p:cTn id="12" dur="500"/>
                                        <p:tgtEl>
                                          <p:spTgt spid="43213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32130"/>
                                        </p:tgtEl>
                                        <p:attrNameLst>
                                          <p:attrName>style.visibility</p:attrName>
                                        </p:attrNameLst>
                                      </p:cBhvr>
                                      <p:to>
                                        <p:strVal val="visible"/>
                                      </p:to>
                                    </p:set>
                                    <p:animEffect transition="in" filter="wipe(up)">
                                      <p:cBhvr>
                                        <p:cTn id="15" dur="500"/>
                                        <p:tgtEl>
                                          <p:spTgt spid="432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9" name="Text Box 15"/>
          <p:cNvSpPr txBox="1">
            <a:spLocks noChangeArrowheads="1"/>
          </p:cNvSpPr>
          <p:nvPr/>
        </p:nvSpPr>
        <p:spPr bwMode="auto">
          <a:xfrm>
            <a:off x="776288" y="1544638"/>
            <a:ext cx="8640762" cy="561975"/>
          </a:xfrm>
          <a:prstGeom prst="rect">
            <a:avLst/>
          </a:prstGeom>
          <a:noFill/>
          <a:ln w="12700" cap="rnd">
            <a:noFill/>
            <a:miter lim="800000"/>
            <a:headEnd/>
            <a:tailEnd/>
          </a:ln>
          <a:effectLst/>
        </p:spPr>
        <p:txBody>
          <a:bodyPr>
            <a:spAutoFit/>
          </a:bodyPr>
          <a:lstStyle/>
          <a:p>
            <a:pPr eaLnBrk="0" hangingPunct="0">
              <a:lnSpc>
                <a:spcPct val="110000"/>
              </a:lnSpc>
              <a:spcBef>
                <a:spcPct val="30000"/>
              </a:spcBef>
            </a:pPr>
            <a:r>
              <a:rPr lang="zh-CN" altLang="en-US" b="1" dirty="0">
                <a:latin typeface="黑体" pitchFamily="2" charset="-122"/>
                <a:ea typeface="黑体" pitchFamily="2" charset="-122"/>
              </a:rPr>
              <a:t>2）表达式的构成</a:t>
            </a:r>
            <a:r>
              <a:rPr lang="zh-CN" altLang="en-US" b="1" dirty="0">
                <a:solidFill>
                  <a:srgbClr val="FFFFAF"/>
                </a:solidFill>
                <a:latin typeface="黑体" pitchFamily="2" charset="-122"/>
                <a:ea typeface="黑体" pitchFamily="2" charset="-122"/>
              </a:rPr>
              <a:t>  </a:t>
            </a:r>
            <a:r>
              <a:rPr lang="zh-CN" altLang="en-US" b="1" dirty="0">
                <a:solidFill>
                  <a:schemeClr val="tx1"/>
                </a:solidFill>
                <a:latin typeface="黑体" pitchFamily="2" charset="-122"/>
                <a:ea typeface="黑体" pitchFamily="2" charset="-122"/>
              </a:rPr>
              <a:t>操作数</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运算符</a:t>
            </a:r>
            <a:r>
              <a:rPr lang="en-US" altLang="zh-CN" b="1" dirty="0">
                <a:solidFill>
                  <a:schemeClr val="tx1"/>
                </a:solidFill>
                <a:latin typeface="黑体" pitchFamily="2" charset="-122"/>
                <a:ea typeface="黑体" pitchFamily="2" charset="-122"/>
              </a:rPr>
              <a:t>,</a:t>
            </a:r>
            <a:r>
              <a:rPr lang="zh-CN" altLang="en-US" b="1" dirty="0">
                <a:solidFill>
                  <a:schemeClr val="tx1"/>
                </a:solidFill>
                <a:latin typeface="黑体" pitchFamily="2" charset="-122"/>
                <a:ea typeface="黑体" pitchFamily="2" charset="-122"/>
              </a:rPr>
              <a:t>界符</a:t>
            </a:r>
          </a:p>
        </p:txBody>
      </p:sp>
      <p:sp>
        <p:nvSpPr>
          <p:cNvPr id="231428" name="Oval 4"/>
          <p:cNvSpPr>
            <a:spLocks noChangeArrowheads="1"/>
          </p:cNvSpPr>
          <p:nvPr/>
        </p:nvSpPr>
        <p:spPr bwMode="auto">
          <a:xfrm>
            <a:off x="2433638" y="4437063"/>
            <a:ext cx="431800" cy="431800"/>
          </a:xfrm>
          <a:prstGeom prst="ellipse">
            <a:avLst/>
          </a:prstGeom>
          <a:solidFill>
            <a:srgbClr val="FFFFAF"/>
          </a:solidFill>
          <a:ln w="12700" cap="rnd">
            <a:solidFill>
              <a:schemeClr val="bg2"/>
            </a:solidFill>
            <a:round/>
            <a:headEnd/>
            <a:tailEnd/>
          </a:ln>
          <a:effectLst/>
        </p:spPr>
        <p:txBody>
          <a:bodyPr anchor="ctr"/>
          <a:lstStyle/>
          <a:p>
            <a:pPr algn="ctr" eaLnBrk="0" hangingPunct="0">
              <a:spcBef>
                <a:spcPct val="50000"/>
              </a:spcBef>
            </a:pPr>
            <a:r>
              <a:rPr lang="zh-CN" altLang="en-US" b="1">
                <a:solidFill>
                  <a:schemeClr val="bg2"/>
                </a:solidFill>
                <a:latin typeface="黑体" pitchFamily="2" charset="-122"/>
                <a:ea typeface="黑体" pitchFamily="2" charset="-122"/>
              </a:rPr>
              <a:t>1</a:t>
            </a:r>
          </a:p>
        </p:txBody>
      </p:sp>
      <p:sp>
        <p:nvSpPr>
          <p:cNvPr id="231430" name="Oval 6"/>
          <p:cNvSpPr>
            <a:spLocks noChangeArrowheads="1"/>
          </p:cNvSpPr>
          <p:nvPr/>
        </p:nvSpPr>
        <p:spPr bwMode="auto">
          <a:xfrm>
            <a:off x="4411663" y="4437063"/>
            <a:ext cx="431800" cy="431800"/>
          </a:xfrm>
          <a:prstGeom prst="ellipse">
            <a:avLst/>
          </a:prstGeom>
          <a:solidFill>
            <a:srgbClr val="FFFFAF"/>
          </a:solidFill>
          <a:ln w="12700" cap="rnd">
            <a:solidFill>
              <a:schemeClr val="bg2"/>
            </a:solidFill>
            <a:round/>
            <a:headEnd/>
            <a:tailEnd/>
          </a:ln>
          <a:effectLst/>
        </p:spPr>
        <p:txBody>
          <a:bodyPr anchor="ctr"/>
          <a:lstStyle/>
          <a:p>
            <a:pPr algn="ctr" eaLnBrk="0" hangingPunct="0">
              <a:spcBef>
                <a:spcPct val="50000"/>
              </a:spcBef>
            </a:pPr>
            <a:r>
              <a:rPr lang="zh-CN" altLang="en-US" b="1">
                <a:solidFill>
                  <a:schemeClr val="bg2"/>
                </a:solidFill>
                <a:latin typeface="黑体" pitchFamily="2" charset="-122"/>
                <a:ea typeface="黑体" pitchFamily="2" charset="-122"/>
              </a:rPr>
              <a:t>2</a:t>
            </a:r>
          </a:p>
        </p:txBody>
      </p:sp>
      <p:sp>
        <p:nvSpPr>
          <p:cNvPr id="231431" name="Oval 7"/>
          <p:cNvSpPr>
            <a:spLocks noChangeArrowheads="1"/>
          </p:cNvSpPr>
          <p:nvPr/>
        </p:nvSpPr>
        <p:spPr bwMode="auto">
          <a:xfrm>
            <a:off x="5838825" y="4437063"/>
            <a:ext cx="431800" cy="431800"/>
          </a:xfrm>
          <a:prstGeom prst="ellipse">
            <a:avLst/>
          </a:prstGeom>
          <a:solidFill>
            <a:srgbClr val="FFFFAF"/>
          </a:solidFill>
          <a:ln w="12700" cap="rnd">
            <a:solidFill>
              <a:schemeClr val="bg2"/>
            </a:solidFill>
            <a:round/>
            <a:headEnd/>
            <a:tailEnd/>
          </a:ln>
          <a:effectLst/>
        </p:spPr>
        <p:txBody>
          <a:bodyPr anchor="ctr"/>
          <a:lstStyle/>
          <a:p>
            <a:pPr algn="ctr" eaLnBrk="0" hangingPunct="0">
              <a:spcBef>
                <a:spcPct val="50000"/>
              </a:spcBef>
            </a:pPr>
            <a:r>
              <a:rPr lang="zh-CN" altLang="en-US" b="1">
                <a:solidFill>
                  <a:schemeClr val="bg2"/>
                </a:solidFill>
                <a:latin typeface="黑体" pitchFamily="2" charset="-122"/>
                <a:ea typeface="黑体" pitchFamily="2" charset="-122"/>
              </a:rPr>
              <a:t>3</a:t>
            </a:r>
          </a:p>
        </p:txBody>
      </p:sp>
      <p:sp>
        <p:nvSpPr>
          <p:cNvPr id="231432" name="Oval 8"/>
          <p:cNvSpPr>
            <a:spLocks noChangeArrowheads="1"/>
          </p:cNvSpPr>
          <p:nvPr/>
        </p:nvSpPr>
        <p:spPr bwMode="auto">
          <a:xfrm>
            <a:off x="7616825" y="4437063"/>
            <a:ext cx="431800" cy="431800"/>
          </a:xfrm>
          <a:prstGeom prst="ellipse">
            <a:avLst/>
          </a:prstGeom>
          <a:solidFill>
            <a:srgbClr val="FFFFAF"/>
          </a:solidFill>
          <a:ln w="12700" cap="rnd">
            <a:solidFill>
              <a:schemeClr val="bg2"/>
            </a:solidFill>
            <a:round/>
            <a:headEnd/>
            <a:tailEnd/>
          </a:ln>
          <a:effectLst/>
        </p:spPr>
        <p:txBody>
          <a:bodyPr anchor="ctr"/>
          <a:lstStyle/>
          <a:p>
            <a:pPr algn="ctr" eaLnBrk="0" hangingPunct="0">
              <a:spcBef>
                <a:spcPct val="50000"/>
              </a:spcBef>
            </a:pPr>
            <a:r>
              <a:rPr lang="zh-CN" altLang="en-US" b="1">
                <a:solidFill>
                  <a:schemeClr val="bg2"/>
                </a:solidFill>
                <a:latin typeface="黑体" pitchFamily="2" charset="-122"/>
                <a:ea typeface="黑体" pitchFamily="2" charset="-122"/>
              </a:rPr>
              <a:t>4</a:t>
            </a:r>
          </a:p>
        </p:txBody>
      </p:sp>
      <p:grpSp>
        <p:nvGrpSpPr>
          <p:cNvPr id="231440" name="Group 16"/>
          <p:cNvGrpSpPr>
            <a:grpSpLocks/>
          </p:cNvGrpSpPr>
          <p:nvPr/>
        </p:nvGrpSpPr>
        <p:grpSpPr bwMode="auto">
          <a:xfrm>
            <a:off x="1208088" y="4924425"/>
            <a:ext cx="7272337" cy="1600200"/>
            <a:chOff x="3024" y="1920"/>
            <a:chExt cx="3024" cy="2016"/>
          </a:xfrm>
        </p:grpSpPr>
        <p:sp>
          <p:nvSpPr>
            <p:cNvPr id="231441" name="AutoShape 17"/>
            <p:cNvSpPr>
              <a:spLocks noChangeArrowheads="1"/>
            </p:cNvSpPr>
            <p:nvPr/>
          </p:nvSpPr>
          <p:spPr bwMode="auto">
            <a:xfrm>
              <a:off x="3552" y="1920"/>
              <a:ext cx="2496" cy="1296"/>
            </a:xfrm>
            <a:prstGeom prst="cloudCallout">
              <a:avLst>
                <a:gd name="adj1" fmla="val -33014"/>
                <a:gd name="adj2" fmla="val 79319"/>
              </a:avLst>
            </a:prstGeom>
            <a:solidFill>
              <a:srgbClr val="99FF99"/>
            </a:solidFill>
            <a:ln w="12700" cap="rnd">
              <a:solidFill>
                <a:schemeClr val="tx1"/>
              </a:solidFill>
              <a:round/>
              <a:headEnd/>
              <a:tailEnd/>
            </a:ln>
            <a:effectLst/>
          </p:spPr>
          <p:txBody>
            <a:bodyPr wrap="none" anchor="ctr"/>
            <a:lstStyle/>
            <a:p>
              <a:pPr eaLnBrk="0" hangingPunct="0">
                <a:lnSpc>
                  <a:spcPct val="110000"/>
                </a:lnSpc>
                <a:spcBef>
                  <a:spcPct val="30000"/>
                </a:spcBef>
              </a:pPr>
              <a:r>
                <a:rPr lang="zh-CN" altLang="en-US" b="1">
                  <a:solidFill>
                    <a:schemeClr val="bg2"/>
                  </a:solidFill>
                  <a:latin typeface="Times New Roman" pitchFamily="18" charset="0"/>
                  <a:ea typeface="黑体" pitchFamily="2" charset="-122"/>
                </a:rPr>
                <a:t>如何确定运算符的运算顺序？</a:t>
              </a:r>
            </a:p>
          </p:txBody>
        </p:sp>
        <p:sp>
          <p:nvSpPr>
            <p:cNvPr id="231442" name="WordArt 18"/>
            <p:cNvSpPr>
              <a:spLocks noChangeArrowheads="1" noChangeShapeType="1"/>
            </p:cNvSpPr>
            <p:nvPr/>
          </p:nvSpPr>
          <p:spPr bwMode="auto">
            <a:xfrm>
              <a:off x="3024" y="3600"/>
              <a:ext cx="768" cy="336"/>
            </a:xfrm>
            <a:prstGeom prst="rect">
              <a:avLst/>
            </a:prstGeom>
          </p:spPr>
          <p:txBody>
            <a:bodyPr wrap="none" fromWordArt="1">
              <a:prstTxWarp prst="textPlain">
                <a:avLst>
                  <a:gd name="adj" fmla="val 30690"/>
                </a:avLst>
              </a:prstTxWarp>
            </a:bodyPr>
            <a:lstStyle/>
            <a:p>
              <a:pPr algn="ctr"/>
              <a:r>
                <a:rPr lang="zh-CN" altLang="en-US" sz="3600" kern="10">
                  <a:ln w="12700">
                    <a:solidFill>
                      <a:srgbClr val="FFFF66"/>
                    </a:solidFill>
                    <a:round/>
                    <a:headEnd/>
                    <a:tailEnd/>
                  </a:ln>
                  <a:solidFill>
                    <a:srgbClr val="00FF00">
                      <a:alpha val="50000"/>
                    </a:srgbClr>
                  </a:solidFill>
                  <a:effectLst>
                    <a:outerShdw dist="45791" dir="2021404" algn="ctr" rotWithShape="0">
                      <a:srgbClr val="9999FF"/>
                    </a:outerShdw>
                  </a:effectLst>
                  <a:latin typeface="宋体"/>
                  <a:ea typeface="宋体"/>
                </a:rPr>
                <a:t>？</a:t>
              </a:r>
            </a:p>
          </p:txBody>
        </p:sp>
      </p:grpSp>
      <p:sp>
        <p:nvSpPr>
          <p:cNvPr id="231444" name="AutoShape 20"/>
          <p:cNvSpPr>
            <a:spLocks noChangeArrowheads="1"/>
          </p:cNvSpPr>
          <p:nvPr/>
        </p:nvSpPr>
        <p:spPr bwMode="auto">
          <a:xfrm>
            <a:off x="2792413" y="858838"/>
            <a:ext cx="1246187" cy="533400"/>
          </a:xfrm>
          <a:prstGeom prst="wedgeRoundRectCallout">
            <a:avLst>
              <a:gd name="adj1" fmla="val 64139"/>
              <a:gd name="adj2" fmla="val 99403"/>
              <a:gd name="adj3" fmla="val 16667"/>
            </a:avLst>
          </a:prstGeom>
          <a:solidFill>
            <a:schemeClr val="accent1"/>
          </a:solidFill>
          <a:ln w="12700" cap="rnd">
            <a:solidFill>
              <a:schemeClr val="tx1"/>
            </a:solidFill>
            <a:miter lim="800000"/>
            <a:headEnd/>
            <a:tailEnd/>
          </a:ln>
          <a:effectLst/>
        </p:spPr>
        <p:txBody>
          <a:bodyPr/>
          <a:lstStyle/>
          <a:p>
            <a:pPr algn="ctr" eaLnBrk="0" hangingPunct="0">
              <a:spcBef>
                <a:spcPct val="50000"/>
              </a:spcBef>
            </a:pPr>
            <a:r>
              <a:rPr lang="zh-CN" altLang="en-US" b="1">
                <a:solidFill>
                  <a:schemeClr val="bg2"/>
                </a:solidFill>
                <a:latin typeface="黑体" pitchFamily="2" charset="-122"/>
                <a:ea typeface="黑体" pitchFamily="2" charset="-122"/>
              </a:rPr>
              <a:t>常数</a:t>
            </a:r>
          </a:p>
        </p:txBody>
      </p:sp>
      <p:sp>
        <p:nvSpPr>
          <p:cNvPr id="231445" name="AutoShape 21"/>
          <p:cNvSpPr>
            <a:spLocks noChangeArrowheads="1"/>
          </p:cNvSpPr>
          <p:nvPr/>
        </p:nvSpPr>
        <p:spPr bwMode="auto">
          <a:xfrm>
            <a:off x="4311650" y="858838"/>
            <a:ext cx="2225675" cy="533400"/>
          </a:xfrm>
          <a:prstGeom prst="wedgeRoundRectCallout">
            <a:avLst>
              <a:gd name="adj1" fmla="val -5847"/>
              <a:gd name="adj2" fmla="val 95833"/>
              <a:gd name="adj3" fmla="val 16667"/>
            </a:avLst>
          </a:prstGeom>
          <a:solidFill>
            <a:schemeClr val="accent1"/>
          </a:solidFill>
          <a:ln w="12700" cap="rnd">
            <a:solidFill>
              <a:schemeClr val="tx1"/>
            </a:solidFill>
            <a:miter lim="800000"/>
            <a:headEnd/>
            <a:tailEnd/>
          </a:ln>
          <a:effectLst/>
        </p:spPr>
        <p:txBody>
          <a:bodyPr/>
          <a:lstStyle/>
          <a:p>
            <a:pPr algn="ctr" eaLnBrk="0" hangingPunct="0">
              <a:spcBef>
                <a:spcPct val="50000"/>
              </a:spcBef>
            </a:pPr>
            <a:r>
              <a:rPr lang="zh-CN" altLang="en-US" b="1">
                <a:solidFill>
                  <a:schemeClr val="bg2"/>
                </a:solidFill>
                <a:latin typeface="黑体" pitchFamily="2" charset="-122"/>
                <a:ea typeface="黑体" pitchFamily="2" charset="-122"/>
              </a:rPr>
              <a:t>+、-、*、/</a:t>
            </a:r>
          </a:p>
        </p:txBody>
      </p:sp>
      <p:sp>
        <p:nvSpPr>
          <p:cNvPr id="231446" name="AutoShape 22"/>
          <p:cNvSpPr>
            <a:spLocks noChangeArrowheads="1"/>
          </p:cNvSpPr>
          <p:nvPr/>
        </p:nvSpPr>
        <p:spPr bwMode="auto">
          <a:xfrm>
            <a:off x="6880225" y="858838"/>
            <a:ext cx="1817688" cy="533400"/>
          </a:xfrm>
          <a:prstGeom prst="wedgeRoundRectCallout">
            <a:avLst>
              <a:gd name="adj1" fmla="val -64847"/>
              <a:gd name="adj2" fmla="val 104167"/>
              <a:gd name="adj3" fmla="val 16667"/>
            </a:avLst>
          </a:prstGeom>
          <a:solidFill>
            <a:schemeClr val="accent1"/>
          </a:solidFill>
          <a:ln w="12700" cap="rnd">
            <a:solidFill>
              <a:schemeClr val="tx1"/>
            </a:solidFill>
            <a:miter lim="800000"/>
            <a:headEnd/>
            <a:tailEnd/>
          </a:ln>
          <a:effectLst/>
        </p:spPr>
        <p:txBody>
          <a:bodyPr/>
          <a:lstStyle/>
          <a:p>
            <a:pPr algn="ctr" eaLnBrk="0" hangingPunct="0">
              <a:spcBef>
                <a:spcPct val="50000"/>
              </a:spcBef>
            </a:pPr>
            <a:r>
              <a:rPr lang="zh-CN" altLang="en-US" b="1">
                <a:solidFill>
                  <a:schemeClr val="bg2"/>
                </a:solidFill>
                <a:latin typeface="黑体" pitchFamily="2" charset="-122"/>
                <a:ea typeface="黑体" pitchFamily="2" charset="-122"/>
              </a:rPr>
              <a:t>( )、#</a:t>
            </a:r>
          </a:p>
        </p:txBody>
      </p:sp>
      <p:sp>
        <p:nvSpPr>
          <p:cNvPr id="231449" name="Text Box 25"/>
          <p:cNvSpPr txBox="1">
            <a:spLocks noChangeArrowheads="1"/>
          </p:cNvSpPr>
          <p:nvPr/>
        </p:nvSpPr>
        <p:spPr bwMode="auto">
          <a:xfrm>
            <a:off x="746125" y="2162175"/>
            <a:ext cx="8640763" cy="2357438"/>
          </a:xfrm>
          <a:prstGeom prst="rect">
            <a:avLst/>
          </a:prstGeom>
          <a:noFill/>
          <a:ln w="12700" cap="rnd">
            <a:noFill/>
            <a:miter lim="800000"/>
            <a:headEnd/>
            <a:tailEnd/>
          </a:ln>
          <a:effectLst/>
        </p:spPr>
        <p:txBody>
          <a:bodyPr>
            <a:spAutoFit/>
          </a:bodyPr>
          <a:lstStyle/>
          <a:p>
            <a:pPr eaLnBrk="0" hangingPunct="0">
              <a:lnSpc>
                <a:spcPct val="110000"/>
              </a:lnSpc>
              <a:spcBef>
                <a:spcPct val="30000"/>
              </a:spcBef>
            </a:pPr>
            <a:r>
              <a:rPr lang="zh-CN" altLang="en-US" b="1" dirty="0">
                <a:latin typeface="黑体" pitchFamily="2" charset="-122"/>
                <a:ea typeface="黑体" pitchFamily="2" charset="-122"/>
              </a:rPr>
              <a:t>3）表达式的求值</a:t>
            </a:r>
            <a:r>
              <a:rPr lang="zh-CN" altLang="en-US" b="1" dirty="0">
                <a:solidFill>
                  <a:srgbClr val="FFFFAF"/>
                </a:solidFill>
                <a:latin typeface="黑体" pitchFamily="2" charset="-122"/>
                <a:ea typeface="黑体" pitchFamily="2" charset="-122"/>
              </a:rPr>
              <a:t>：</a:t>
            </a:r>
          </a:p>
          <a:p>
            <a:pPr eaLnBrk="0" hangingPunct="0">
              <a:lnSpc>
                <a:spcPct val="110000"/>
              </a:lnSpc>
              <a:spcBef>
                <a:spcPct val="30000"/>
              </a:spcBef>
            </a:pPr>
            <a:r>
              <a:rPr lang="zh-CN" altLang="en-US" b="1" dirty="0">
                <a:solidFill>
                  <a:schemeClr val="tx1"/>
                </a:solidFill>
                <a:latin typeface="黑体" pitchFamily="2" charset="-122"/>
                <a:ea typeface="黑体" pitchFamily="2" charset="-122"/>
              </a:rPr>
              <a:t>   例：5+6</a:t>
            </a:r>
            <a:r>
              <a:rPr lang="zh-CN" altLang="en-US" b="1" dirty="0">
                <a:solidFill>
                  <a:schemeClr val="tx1"/>
                </a:solidFill>
                <a:latin typeface="黑体" pitchFamily="2" charset="-122"/>
                <a:ea typeface="黑体" pitchFamily="2" charset="-122"/>
                <a:sym typeface="Symbol" pitchFamily="18" charset="2"/>
              </a:rPr>
              <a:t></a:t>
            </a:r>
            <a:r>
              <a:rPr lang="zh-CN" altLang="en-US" b="1" dirty="0">
                <a:solidFill>
                  <a:schemeClr val="tx1"/>
                </a:solidFill>
                <a:latin typeface="黑体" pitchFamily="2" charset="-122"/>
                <a:ea typeface="黑体" pitchFamily="2" charset="-122"/>
              </a:rPr>
              <a:t>(1+2)-4</a:t>
            </a:r>
          </a:p>
          <a:p>
            <a:pPr eaLnBrk="0" hangingPunct="0">
              <a:lnSpc>
                <a:spcPct val="110000"/>
              </a:lnSpc>
              <a:spcBef>
                <a:spcPct val="30000"/>
              </a:spcBef>
            </a:pPr>
            <a:r>
              <a:rPr lang="zh-CN" altLang="en-US" b="1" dirty="0">
                <a:solidFill>
                  <a:schemeClr val="tx1"/>
                </a:solidFill>
                <a:latin typeface="黑体" pitchFamily="2" charset="-122"/>
                <a:ea typeface="黑体" pitchFamily="2" charset="-122"/>
              </a:rPr>
              <a:t>   按照四则运算法则，上述表达式的计算过程为：</a:t>
            </a:r>
          </a:p>
          <a:p>
            <a:pPr eaLnBrk="0" hangingPunct="0">
              <a:lnSpc>
                <a:spcPct val="110000"/>
              </a:lnSpc>
              <a:spcBef>
                <a:spcPct val="30000"/>
              </a:spcBef>
            </a:pPr>
            <a:r>
              <a:rPr lang="zh-CN" altLang="en-US" b="1" dirty="0">
                <a:solidFill>
                  <a:schemeClr val="tx1"/>
                </a:solidFill>
                <a:latin typeface="黑体" pitchFamily="2" charset="-122"/>
                <a:ea typeface="黑体" pitchFamily="2" charset="-122"/>
              </a:rPr>
              <a:t>   5+6</a:t>
            </a:r>
            <a:r>
              <a:rPr lang="zh-CN" altLang="en-US" b="1" dirty="0">
                <a:solidFill>
                  <a:schemeClr val="tx1"/>
                </a:solidFill>
                <a:latin typeface="黑体" pitchFamily="2" charset="-122"/>
                <a:ea typeface="黑体" pitchFamily="2" charset="-122"/>
                <a:sym typeface="Symbol" pitchFamily="18" charset="2"/>
              </a:rPr>
              <a:t></a:t>
            </a:r>
            <a:r>
              <a:rPr lang="zh-CN" altLang="en-US" b="1" dirty="0">
                <a:solidFill>
                  <a:schemeClr val="tx1"/>
                </a:solidFill>
                <a:latin typeface="黑体" pitchFamily="2" charset="-122"/>
                <a:ea typeface="黑体" pitchFamily="2" charset="-122"/>
              </a:rPr>
              <a:t>(1+2)-4 = 5+6</a:t>
            </a:r>
            <a:r>
              <a:rPr lang="zh-CN" altLang="en-US" b="1" dirty="0">
                <a:solidFill>
                  <a:schemeClr val="tx1"/>
                </a:solidFill>
                <a:latin typeface="黑体" pitchFamily="2" charset="-122"/>
                <a:ea typeface="黑体" pitchFamily="2" charset="-122"/>
                <a:sym typeface="Symbol" pitchFamily="18" charset="2"/>
              </a:rPr>
              <a:t></a:t>
            </a:r>
            <a:r>
              <a:rPr lang="zh-CN" altLang="en-US" b="1" dirty="0">
                <a:solidFill>
                  <a:schemeClr val="tx1"/>
                </a:solidFill>
                <a:latin typeface="黑体" pitchFamily="2" charset="-122"/>
                <a:ea typeface="黑体" pitchFamily="2" charset="-122"/>
              </a:rPr>
              <a:t>3-4 = 5+18-4 = 23-4 = 19</a:t>
            </a:r>
            <a:endParaRPr lang="zh-CN" altLang="en-US" dirty="0">
              <a:solidFill>
                <a:srgbClr val="FFFFAF"/>
              </a:solidFill>
              <a:latin typeface="Times New Roman" pitchFamily="18" charset="0"/>
              <a:ea typeface="宋体" pitchFamily="2" charset="-122"/>
            </a:endParaRPr>
          </a:p>
        </p:txBody>
      </p:sp>
      <p:sp>
        <p:nvSpPr>
          <p:cNvPr id="15" name="标题 2">
            <a:extLst>
              <a:ext uri="{FF2B5EF4-FFF2-40B4-BE49-F238E27FC236}">
                <a16:creationId xmlns:a16="http://schemas.microsoft.com/office/drawing/2014/main" id="{DD6A81EA-E5B0-4ACE-8CF2-1B11F4080B71}"/>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1444"/>
                                        </p:tgtEl>
                                        <p:attrNameLst>
                                          <p:attrName>style.visibility</p:attrName>
                                        </p:attrNameLst>
                                      </p:cBhvr>
                                      <p:to>
                                        <p:strVal val="visible"/>
                                      </p:to>
                                    </p:set>
                                    <p:anim calcmode="lin" valueType="num">
                                      <p:cBhvr additive="base">
                                        <p:cTn id="7" dur="500" fill="hold"/>
                                        <p:tgtEl>
                                          <p:spTgt spid="231444"/>
                                        </p:tgtEl>
                                        <p:attrNameLst>
                                          <p:attrName>ppt_x</p:attrName>
                                        </p:attrNameLst>
                                      </p:cBhvr>
                                      <p:tavLst>
                                        <p:tav tm="0">
                                          <p:val>
                                            <p:strVal val="0-#ppt_w/2"/>
                                          </p:val>
                                        </p:tav>
                                        <p:tav tm="100000">
                                          <p:val>
                                            <p:strVal val="#ppt_x"/>
                                          </p:val>
                                        </p:tav>
                                      </p:tavLst>
                                    </p:anim>
                                    <p:anim calcmode="lin" valueType="num">
                                      <p:cBhvr additive="base">
                                        <p:cTn id="8" dur="500" fill="hold"/>
                                        <p:tgtEl>
                                          <p:spTgt spid="2314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31445"/>
                                        </p:tgtEl>
                                        <p:attrNameLst>
                                          <p:attrName>style.visibility</p:attrName>
                                        </p:attrNameLst>
                                      </p:cBhvr>
                                      <p:to>
                                        <p:strVal val="visible"/>
                                      </p:to>
                                    </p:set>
                                    <p:anim calcmode="lin" valueType="num">
                                      <p:cBhvr additive="base">
                                        <p:cTn id="12" dur="500" fill="hold"/>
                                        <p:tgtEl>
                                          <p:spTgt spid="231445"/>
                                        </p:tgtEl>
                                        <p:attrNameLst>
                                          <p:attrName>ppt_x</p:attrName>
                                        </p:attrNameLst>
                                      </p:cBhvr>
                                      <p:tavLst>
                                        <p:tav tm="0">
                                          <p:val>
                                            <p:strVal val="#ppt_x"/>
                                          </p:val>
                                        </p:tav>
                                        <p:tav tm="100000">
                                          <p:val>
                                            <p:strVal val="#ppt_x"/>
                                          </p:val>
                                        </p:tav>
                                      </p:tavLst>
                                    </p:anim>
                                    <p:anim calcmode="lin" valueType="num">
                                      <p:cBhvr additive="base">
                                        <p:cTn id="13" dur="500" fill="hold"/>
                                        <p:tgtEl>
                                          <p:spTgt spid="23144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31446"/>
                                        </p:tgtEl>
                                        <p:attrNameLst>
                                          <p:attrName>style.visibility</p:attrName>
                                        </p:attrNameLst>
                                      </p:cBhvr>
                                      <p:to>
                                        <p:strVal val="visible"/>
                                      </p:to>
                                    </p:set>
                                    <p:anim calcmode="lin" valueType="num">
                                      <p:cBhvr additive="base">
                                        <p:cTn id="17" dur="500" fill="hold"/>
                                        <p:tgtEl>
                                          <p:spTgt spid="231446"/>
                                        </p:tgtEl>
                                        <p:attrNameLst>
                                          <p:attrName>ppt_x</p:attrName>
                                        </p:attrNameLst>
                                      </p:cBhvr>
                                      <p:tavLst>
                                        <p:tav tm="0">
                                          <p:val>
                                            <p:strVal val="1+#ppt_w/2"/>
                                          </p:val>
                                        </p:tav>
                                        <p:tav tm="100000">
                                          <p:val>
                                            <p:strVal val="#ppt_x"/>
                                          </p:val>
                                        </p:tav>
                                      </p:tavLst>
                                    </p:anim>
                                    <p:anim calcmode="lin" valueType="num">
                                      <p:cBhvr additive="base">
                                        <p:cTn id="18" dur="500" fill="hold"/>
                                        <p:tgtEl>
                                          <p:spTgt spid="2314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144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144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144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144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14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14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14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14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31440"/>
                                        </p:tgtEl>
                                        <p:attrNameLst>
                                          <p:attrName>style.visibility</p:attrName>
                                        </p:attrNameLst>
                                      </p:cBhvr>
                                      <p:to>
                                        <p:strVal val="visible"/>
                                      </p:to>
                                    </p:set>
                                    <p:animEffect transition="in" filter="dissolve">
                                      <p:cBhvr>
                                        <p:cTn id="49" dur="500"/>
                                        <p:tgtEl>
                                          <p:spTgt spid="231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animBg="1"/>
      <p:bldP spid="231430" grpId="0" animBg="1"/>
      <p:bldP spid="231431" grpId="0" animBg="1"/>
      <p:bldP spid="231432" grpId="0" animBg="1"/>
      <p:bldP spid="231444" grpId="0" animBg="1" autoUpdateAnimBg="0"/>
      <p:bldP spid="231445" grpId="0" animBg="1" autoUpdateAnimBg="0"/>
      <p:bldP spid="231446" grpId="0" animBg="1" autoUpdateAnimBg="0"/>
      <p:bldP spid="2314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idx="1"/>
          </p:nvPr>
        </p:nvSpPr>
        <p:spPr>
          <a:xfrm>
            <a:off x="366713" y="765175"/>
            <a:ext cx="9288462" cy="1441450"/>
          </a:xfrm>
        </p:spPr>
        <p:txBody>
          <a:bodyPr/>
          <a:lstStyle/>
          <a:p>
            <a:pPr>
              <a:buFont typeface="Wingdings" pitchFamily="2" charset="2"/>
              <a:buNone/>
            </a:pPr>
            <a:r>
              <a:rPr lang="zh-CN" altLang="en-US" dirty="0"/>
              <a:t>3.1.1  栈的概念</a:t>
            </a:r>
          </a:p>
          <a:p>
            <a:pPr>
              <a:buFont typeface="Wingdings" pitchFamily="2" charset="2"/>
              <a:buNone/>
            </a:pPr>
            <a:r>
              <a:rPr lang="zh-CN" altLang="en-US" dirty="0">
                <a:solidFill>
                  <a:srgbClr val="FFFF66"/>
                </a:solidFill>
              </a:rPr>
              <a:t>一、什么是栈</a:t>
            </a:r>
            <a:r>
              <a:rPr lang="en-US" altLang="zh-CN" dirty="0">
                <a:solidFill>
                  <a:srgbClr val="FFFF66"/>
                </a:solidFill>
              </a:rPr>
              <a:t>(stack)</a:t>
            </a:r>
            <a:endParaRPr lang="en-US" altLang="zh-CN" dirty="0"/>
          </a:p>
        </p:txBody>
      </p:sp>
      <p:sp>
        <p:nvSpPr>
          <p:cNvPr id="382980" name="Text Box 4"/>
          <p:cNvSpPr txBox="1">
            <a:spLocks noChangeArrowheads="1"/>
          </p:cNvSpPr>
          <p:nvPr/>
        </p:nvSpPr>
        <p:spPr bwMode="auto">
          <a:xfrm>
            <a:off x="631825" y="2133600"/>
            <a:ext cx="9001125" cy="688975"/>
          </a:xfrm>
          <a:prstGeom prst="rect">
            <a:avLst/>
          </a:prstGeom>
          <a:noFill/>
          <a:ln w="12700" cap="rnd">
            <a:solidFill>
              <a:srgbClr val="FFFF66"/>
            </a:solidFill>
            <a:miter lim="800000"/>
            <a:headEnd/>
            <a:tailEnd/>
          </a:ln>
          <a:effectLst/>
        </p:spPr>
        <p:txBody>
          <a:bodyPr>
            <a:spAutoFit/>
          </a:bodyPr>
          <a:lstStyle/>
          <a:p>
            <a:pPr eaLnBrk="0" hangingPunct="0">
              <a:lnSpc>
                <a:spcPct val="120000"/>
              </a:lnSpc>
            </a:pPr>
            <a:r>
              <a:rPr lang="zh-CN" altLang="en-US" sz="3200" b="1" dirty="0">
                <a:solidFill>
                  <a:schemeClr val="tx1"/>
                </a:solidFill>
                <a:latin typeface="Times New Roman" pitchFamily="18" charset="0"/>
                <a:ea typeface="黑体" pitchFamily="2" charset="-122"/>
              </a:rPr>
              <a:t>栈是仅能在</a:t>
            </a:r>
            <a:r>
              <a:rPr lang="zh-CN" altLang="en-US" sz="3200" b="1" dirty="0">
                <a:solidFill>
                  <a:srgbClr val="00FFCC"/>
                </a:solidFill>
                <a:latin typeface="Times New Roman" pitchFamily="18" charset="0"/>
                <a:ea typeface="黑体" pitchFamily="2" charset="-122"/>
              </a:rPr>
              <a:t>表尾</a:t>
            </a:r>
            <a:r>
              <a:rPr lang="zh-CN" altLang="en-US" sz="3200" b="1" dirty="0">
                <a:solidFill>
                  <a:schemeClr val="tx1"/>
                </a:solidFill>
                <a:latin typeface="Times New Roman" pitchFamily="18" charset="0"/>
                <a:ea typeface="黑体" pitchFamily="2" charset="-122"/>
              </a:rPr>
              <a:t>进行插入、删除操作的线性表。</a:t>
            </a:r>
            <a:endParaRPr lang="en-US" altLang="zh-CN" sz="3200" b="1" dirty="0">
              <a:solidFill>
                <a:schemeClr val="tx1"/>
              </a:solidFill>
              <a:latin typeface="Times New Roman" pitchFamily="18" charset="0"/>
              <a:ea typeface="黑体" pitchFamily="2" charset="-122"/>
            </a:endParaRPr>
          </a:p>
        </p:txBody>
      </p:sp>
      <p:sp>
        <p:nvSpPr>
          <p:cNvPr id="382981" name="Rectangle 5"/>
          <p:cNvSpPr>
            <a:spLocks noChangeArrowheads="1"/>
          </p:cNvSpPr>
          <p:nvPr/>
        </p:nvSpPr>
        <p:spPr bwMode="auto">
          <a:xfrm>
            <a:off x="1447800" y="2967038"/>
            <a:ext cx="6238875" cy="579437"/>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zh-CN" sz="3200" b="1">
                <a:solidFill>
                  <a:srgbClr val="FFFF99"/>
                </a:solidFill>
                <a:latin typeface="Times New Roman" pitchFamily="18" charset="0"/>
                <a:ea typeface="宋体" pitchFamily="2" charset="-122"/>
              </a:rPr>
              <a:t>（</a:t>
            </a:r>
            <a:r>
              <a:rPr lang="en-US" altLang="zh-CN" sz="3200" b="1">
                <a:solidFill>
                  <a:srgbClr val="FFFF99"/>
                </a:solidFill>
                <a:latin typeface="Times New Roman" pitchFamily="18" charset="0"/>
                <a:ea typeface="宋体" pitchFamily="2" charset="-122"/>
              </a:rPr>
              <a:t>a</a:t>
            </a:r>
            <a:r>
              <a:rPr lang="en-US" altLang="zh-CN" sz="3200" b="1" baseline="-30000">
                <a:solidFill>
                  <a:srgbClr val="FFFF99"/>
                </a:solidFill>
                <a:latin typeface="Times New Roman" pitchFamily="18" charset="0"/>
                <a:ea typeface="宋体" pitchFamily="2" charset="-122"/>
              </a:rPr>
              <a:t>1</a:t>
            </a:r>
            <a:r>
              <a:rPr lang="en-US" altLang="zh-CN" sz="3200" b="1">
                <a:solidFill>
                  <a:srgbClr val="FFFF99"/>
                </a:solidFill>
                <a:latin typeface="Times New Roman" pitchFamily="18" charset="0"/>
                <a:ea typeface="宋体" pitchFamily="2" charset="-122"/>
              </a:rPr>
              <a:t>, a</a:t>
            </a:r>
            <a:r>
              <a:rPr lang="en-US" altLang="zh-CN" sz="3200" b="1" baseline="-30000">
                <a:solidFill>
                  <a:srgbClr val="FFFF99"/>
                </a:solidFill>
                <a:latin typeface="Times New Roman" pitchFamily="18" charset="0"/>
                <a:ea typeface="宋体" pitchFamily="2" charset="-122"/>
              </a:rPr>
              <a:t>2</a:t>
            </a:r>
            <a:r>
              <a:rPr lang="en-US" altLang="zh-CN" sz="3200" b="1">
                <a:solidFill>
                  <a:srgbClr val="FFFF99"/>
                </a:solidFill>
                <a:latin typeface="Times New Roman" pitchFamily="18" charset="0"/>
                <a:ea typeface="宋体" pitchFamily="2" charset="-122"/>
              </a:rPr>
              <a:t>, ... , a</a:t>
            </a:r>
            <a:r>
              <a:rPr lang="en-US" altLang="zh-CN" sz="3200" b="1" baseline="-30000">
                <a:solidFill>
                  <a:srgbClr val="FFFF99"/>
                </a:solidFill>
                <a:latin typeface="Times New Roman" pitchFamily="18" charset="0"/>
                <a:ea typeface="宋体" pitchFamily="2" charset="-122"/>
              </a:rPr>
              <a:t>i -1</a:t>
            </a:r>
            <a:r>
              <a:rPr lang="en-US" altLang="zh-CN" sz="3200" b="1">
                <a:solidFill>
                  <a:srgbClr val="FFFF99"/>
                </a:solidFill>
                <a:latin typeface="Times New Roman" pitchFamily="18" charset="0"/>
                <a:ea typeface="宋体" pitchFamily="2" charset="-122"/>
              </a:rPr>
              <a:t>,  a</a:t>
            </a:r>
            <a:r>
              <a:rPr lang="en-US" altLang="zh-CN" sz="3200" b="1" baseline="-30000">
                <a:solidFill>
                  <a:srgbClr val="FFFF99"/>
                </a:solidFill>
                <a:latin typeface="Times New Roman" pitchFamily="18" charset="0"/>
                <a:ea typeface="宋体" pitchFamily="2" charset="-122"/>
              </a:rPr>
              <a:t>i </a:t>
            </a:r>
            <a:r>
              <a:rPr lang="en-US" altLang="zh-CN" sz="3200" b="1">
                <a:solidFill>
                  <a:srgbClr val="FFFF99"/>
                </a:solidFill>
                <a:latin typeface="Times New Roman" pitchFamily="18" charset="0"/>
                <a:ea typeface="宋体" pitchFamily="2" charset="-122"/>
              </a:rPr>
              <a:t>,  a</a:t>
            </a:r>
            <a:r>
              <a:rPr lang="en-US" altLang="zh-CN" sz="3200" b="1" baseline="-30000">
                <a:solidFill>
                  <a:srgbClr val="FFFF99"/>
                </a:solidFill>
                <a:latin typeface="Times New Roman" pitchFamily="18" charset="0"/>
                <a:ea typeface="宋体" pitchFamily="2" charset="-122"/>
              </a:rPr>
              <a:t>i+1</a:t>
            </a:r>
            <a:r>
              <a:rPr lang="en-US" altLang="zh-CN" sz="3200" b="1">
                <a:solidFill>
                  <a:srgbClr val="FFFF99"/>
                </a:solidFill>
                <a:latin typeface="Times New Roman" pitchFamily="18" charset="0"/>
                <a:ea typeface="宋体" pitchFamily="2" charset="-122"/>
              </a:rPr>
              <a:t>, …,  a</a:t>
            </a:r>
            <a:r>
              <a:rPr lang="en-US" altLang="zh-CN" sz="3200" b="1" baseline="-30000">
                <a:solidFill>
                  <a:srgbClr val="FFFF99"/>
                </a:solidFill>
                <a:latin typeface="Times New Roman" pitchFamily="18" charset="0"/>
                <a:ea typeface="宋体" pitchFamily="2" charset="-122"/>
              </a:rPr>
              <a:t>n</a:t>
            </a:r>
            <a:r>
              <a:rPr lang="en-US" altLang="zh-CN" sz="3200" b="1">
                <a:solidFill>
                  <a:srgbClr val="FFFF99"/>
                </a:solidFill>
                <a:latin typeface="Times New Roman" pitchFamily="18" charset="0"/>
                <a:ea typeface="宋体" pitchFamily="2" charset="-122"/>
              </a:rPr>
              <a:t>  ）</a:t>
            </a:r>
            <a:endParaRPr lang="zh-CN" altLang="en-US" sz="3200" b="1">
              <a:solidFill>
                <a:srgbClr val="FFFF99"/>
              </a:solidFill>
              <a:latin typeface="Times New Roman" pitchFamily="18" charset="0"/>
              <a:ea typeface="宋体" pitchFamily="2" charset="-122"/>
            </a:endParaRPr>
          </a:p>
        </p:txBody>
      </p:sp>
      <p:sp>
        <p:nvSpPr>
          <p:cNvPr id="382982" name="Line 6"/>
          <p:cNvSpPr>
            <a:spLocks noChangeShapeType="1"/>
          </p:cNvSpPr>
          <p:nvPr/>
        </p:nvSpPr>
        <p:spPr bwMode="auto">
          <a:xfrm>
            <a:off x="6750050" y="3590925"/>
            <a:ext cx="0" cy="457200"/>
          </a:xfrm>
          <a:prstGeom prst="line">
            <a:avLst/>
          </a:prstGeom>
          <a:noFill/>
          <a:ln w="28575" cap="rnd">
            <a:solidFill>
              <a:srgbClr val="33CC33"/>
            </a:solidFill>
            <a:round/>
            <a:headEnd/>
            <a:tailEnd type="triangle" w="med" len="med"/>
          </a:ln>
          <a:effectLst/>
        </p:spPr>
        <p:txBody>
          <a:bodyPr wrap="none" anchor="ctr">
            <a:spAutoFit/>
          </a:bodyPr>
          <a:lstStyle/>
          <a:p>
            <a:endParaRPr lang="zh-CN" altLang="en-US"/>
          </a:p>
        </p:txBody>
      </p:sp>
      <p:sp>
        <p:nvSpPr>
          <p:cNvPr id="382983" name="Line 7"/>
          <p:cNvSpPr>
            <a:spLocks noChangeShapeType="1"/>
          </p:cNvSpPr>
          <p:nvPr/>
        </p:nvSpPr>
        <p:spPr bwMode="auto">
          <a:xfrm flipV="1">
            <a:off x="6902450" y="3514725"/>
            <a:ext cx="0" cy="457200"/>
          </a:xfrm>
          <a:prstGeom prst="line">
            <a:avLst/>
          </a:prstGeom>
          <a:noFill/>
          <a:ln w="28575" cap="rnd">
            <a:solidFill>
              <a:srgbClr val="33CC33"/>
            </a:solidFill>
            <a:round/>
            <a:headEnd/>
            <a:tailEnd type="triangle" w="med" len="med"/>
          </a:ln>
          <a:effectLst/>
        </p:spPr>
        <p:txBody>
          <a:bodyPr wrap="none" anchor="ctr">
            <a:spAutoFit/>
          </a:bodyPr>
          <a:lstStyle/>
          <a:p>
            <a:endParaRPr lang="zh-CN" altLang="en-US"/>
          </a:p>
        </p:txBody>
      </p:sp>
      <p:sp>
        <p:nvSpPr>
          <p:cNvPr id="382984" name="Text Box 8"/>
          <p:cNvSpPr txBox="1">
            <a:spLocks noChangeArrowheads="1"/>
          </p:cNvSpPr>
          <p:nvPr/>
        </p:nvSpPr>
        <p:spPr bwMode="auto">
          <a:xfrm>
            <a:off x="6902450" y="3590925"/>
            <a:ext cx="1146175"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插入</a:t>
            </a:r>
          </a:p>
        </p:txBody>
      </p:sp>
      <p:sp>
        <p:nvSpPr>
          <p:cNvPr id="382985" name="Text Box 9"/>
          <p:cNvSpPr txBox="1">
            <a:spLocks noChangeArrowheads="1"/>
          </p:cNvSpPr>
          <p:nvPr/>
        </p:nvSpPr>
        <p:spPr bwMode="auto">
          <a:xfrm>
            <a:off x="5743575" y="3575050"/>
            <a:ext cx="1081088"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删除</a:t>
            </a:r>
          </a:p>
        </p:txBody>
      </p:sp>
      <p:sp>
        <p:nvSpPr>
          <p:cNvPr id="382986" name="Text Box 10"/>
          <p:cNvSpPr txBox="1">
            <a:spLocks noChangeArrowheads="1"/>
          </p:cNvSpPr>
          <p:nvPr/>
        </p:nvSpPr>
        <p:spPr bwMode="auto">
          <a:xfrm>
            <a:off x="631825" y="4025900"/>
            <a:ext cx="8853488" cy="2238375"/>
          </a:xfrm>
          <a:prstGeom prst="rect">
            <a:avLst/>
          </a:prstGeom>
          <a:noFill/>
          <a:ln w="12700" cap="rnd">
            <a:noFill/>
            <a:miter lim="800000"/>
            <a:headEnd/>
            <a:tailEnd/>
          </a:ln>
          <a:effectLst/>
        </p:spPr>
        <p:txBody>
          <a:bodyPr>
            <a:spAutoFit/>
          </a:bodyPr>
          <a:lstStyle/>
          <a:p>
            <a:pPr eaLnBrk="0" hangingPunct="0">
              <a:lnSpc>
                <a:spcPct val="110000"/>
              </a:lnSpc>
            </a:pPr>
            <a:r>
              <a:rPr lang="zh-CN" altLang="en-US" sz="3200" b="1" dirty="0">
                <a:solidFill>
                  <a:schemeClr val="tx1"/>
                </a:solidFill>
                <a:latin typeface="宋体" pitchFamily="2" charset="-122"/>
                <a:ea typeface="宋体" pitchFamily="2" charset="-122"/>
              </a:rPr>
              <a:t>    能进行插入和删除的一端称为</a:t>
            </a:r>
            <a:r>
              <a:rPr lang="zh-CN" altLang="en-US" sz="3200" b="1" dirty="0">
                <a:latin typeface="宋体" pitchFamily="2" charset="-122"/>
                <a:ea typeface="宋体" pitchFamily="2" charset="-122"/>
              </a:rPr>
              <a:t>栈顶</a:t>
            </a:r>
            <a:r>
              <a:rPr lang="en-US" altLang="zh-CN" sz="3200" b="1" dirty="0">
                <a:latin typeface="宋体" pitchFamily="2" charset="-122"/>
                <a:ea typeface="宋体" pitchFamily="2" charset="-122"/>
              </a:rPr>
              <a:t>(top)</a:t>
            </a:r>
            <a:r>
              <a:rPr lang="zh-CN" altLang="en-US" sz="3200" b="1" dirty="0">
                <a:solidFill>
                  <a:schemeClr val="tx1"/>
                </a:solidFill>
                <a:latin typeface="宋体" pitchFamily="2" charset="-122"/>
                <a:ea typeface="宋体" pitchFamily="2" charset="-122"/>
              </a:rPr>
              <a:t>，另一端称为</a:t>
            </a:r>
            <a:r>
              <a:rPr lang="zh-CN" altLang="en-US" sz="3200" b="1" dirty="0">
                <a:latin typeface="宋体" pitchFamily="2" charset="-122"/>
                <a:ea typeface="宋体" pitchFamily="2" charset="-122"/>
              </a:rPr>
              <a:t>栈底</a:t>
            </a:r>
            <a:r>
              <a:rPr lang="en-US" altLang="zh-CN" sz="3200" b="1" dirty="0">
                <a:latin typeface="宋体" pitchFamily="2" charset="-122"/>
                <a:ea typeface="宋体" pitchFamily="2" charset="-122"/>
              </a:rPr>
              <a:t>(bottom)</a:t>
            </a:r>
            <a:r>
              <a:rPr lang="zh-CN" altLang="en-US" sz="3200" b="1" dirty="0">
                <a:solidFill>
                  <a:schemeClr val="tx1"/>
                </a:solidFill>
                <a:latin typeface="宋体" pitchFamily="2" charset="-122"/>
                <a:ea typeface="宋体" pitchFamily="2" charset="-122"/>
              </a:rPr>
              <a:t>。</a:t>
            </a:r>
          </a:p>
          <a:p>
            <a:pPr eaLnBrk="0" hangingPunct="0">
              <a:lnSpc>
                <a:spcPct val="110000"/>
              </a:lnSpc>
            </a:pPr>
            <a:r>
              <a:rPr lang="zh-CN" altLang="en-US" sz="3200" b="1" dirty="0">
                <a:solidFill>
                  <a:schemeClr val="tx1"/>
                </a:solidFill>
                <a:latin typeface="宋体" pitchFamily="2" charset="-122"/>
                <a:ea typeface="宋体" pitchFamily="2" charset="-122"/>
              </a:rPr>
              <a:t>    称插入操作为</a:t>
            </a:r>
            <a:r>
              <a:rPr lang="zh-CN" altLang="en-US" sz="3200" b="1" dirty="0">
                <a:solidFill>
                  <a:srgbClr val="00FFCC"/>
                </a:solidFill>
                <a:latin typeface="宋体" pitchFamily="2" charset="-122"/>
                <a:ea typeface="宋体" pitchFamily="2" charset="-122"/>
              </a:rPr>
              <a:t>进栈</a:t>
            </a:r>
            <a:r>
              <a:rPr lang="en-US" altLang="zh-CN" sz="3200" b="1" dirty="0">
                <a:solidFill>
                  <a:srgbClr val="00FFCC"/>
                </a:solidFill>
                <a:latin typeface="宋体" pitchFamily="2" charset="-122"/>
                <a:ea typeface="宋体" pitchFamily="2" charset="-122"/>
              </a:rPr>
              <a:t>(push)</a:t>
            </a:r>
            <a:r>
              <a:rPr lang="zh-CN" altLang="en-US" sz="3200" b="1" dirty="0">
                <a:solidFill>
                  <a:schemeClr val="tx1"/>
                </a:solidFill>
                <a:latin typeface="宋体" pitchFamily="2" charset="-122"/>
                <a:ea typeface="宋体" pitchFamily="2" charset="-122"/>
              </a:rPr>
              <a:t>，删除操作为</a:t>
            </a:r>
            <a:r>
              <a:rPr lang="zh-CN" altLang="en-US" sz="3200" b="1" dirty="0">
                <a:solidFill>
                  <a:srgbClr val="00FFCC"/>
                </a:solidFill>
                <a:latin typeface="宋体" pitchFamily="2" charset="-122"/>
                <a:ea typeface="宋体" pitchFamily="2" charset="-122"/>
              </a:rPr>
              <a:t>出栈</a:t>
            </a:r>
            <a:r>
              <a:rPr lang="en-US" altLang="zh-CN" sz="3200" b="1" dirty="0">
                <a:solidFill>
                  <a:srgbClr val="00FFCC"/>
                </a:solidFill>
                <a:latin typeface="宋体" pitchFamily="2" charset="-122"/>
                <a:ea typeface="宋体" pitchFamily="2" charset="-122"/>
              </a:rPr>
              <a:t>(pop)</a:t>
            </a:r>
            <a:r>
              <a:rPr lang="zh-CN" altLang="en-US" sz="3200" b="1" dirty="0">
                <a:solidFill>
                  <a:schemeClr val="tx1"/>
                </a:solidFill>
                <a:latin typeface="宋体" pitchFamily="2" charset="-122"/>
                <a:ea typeface="宋体" pitchFamily="2" charset="-122"/>
              </a:rPr>
              <a:t>。进栈出栈操作只能在栈顶进行。</a:t>
            </a:r>
          </a:p>
        </p:txBody>
      </p:sp>
      <p:sp>
        <p:nvSpPr>
          <p:cNvPr id="3" name="标题 2">
            <a:extLst>
              <a:ext uri="{FF2B5EF4-FFF2-40B4-BE49-F238E27FC236}">
                <a16:creationId xmlns:a16="http://schemas.microsoft.com/office/drawing/2014/main" id="{1AFF908F-EAF1-438D-AC6A-708118732EA2}"/>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344488" y="679450"/>
            <a:ext cx="941705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ts val="4400"/>
              </a:lnSpc>
              <a:buClrTx/>
              <a:buSzTx/>
              <a:buFontTx/>
              <a:buNone/>
            </a:pPr>
            <a:r>
              <a:rPr lang="en-US" altLang="zh-CN" sz="3200">
                <a:solidFill>
                  <a:srgbClr val="FFFF66"/>
                </a:solidFill>
                <a:latin typeface="黑体" panose="02010609060101010101" pitchFamily="49" charset="-122"/>
                <a:ea typeface="黑体" panose="02010609060101010101" pitchFamily="49" charset="-122"/>
              </a:rPr>
              <a:t>3. </a:t>
            </a:r>
            <a:r>
              <a:rPr lang="zh-CN" altLang="en-US" sz="3200">
                <a:solidFill>
                  <a:srgbClr val="FFFF66"/>
                </a:solidFill>
                <a:latin typeface="黑体" panose="02010609060101010101" pitchFamily="49" charset="-122"/>
                <a:ea typeface="黑体" panose="02010609060101010101" pitchFamily="49" charset="-122"/>
              </a:rPr>
              <a:t>算符优先关系表。</a:t>
            </a:r>
            <a:r>
              <a:rPr lang="zh-CN" altLang="en-US" sz="3200">
                <a:latin typeface="黑体" panose="02010609060101010101" pitchFamily="49" charset="-122"/>
                <a:ea typeface="黑体" panose="02010609060101010101" pitchFamily="49" charset="-122"/>
              </a:rPr>
              <a:t>表达式中</a:t>
            </a:r>
            <a:r>
              <a:rPr lang="zh-CN" altLang="en-US" sz="3200">
                <a:solidFill>
                  <a:srgbClr val="00FF00"/>
                </a:solidFill>
                <a:latin typeface="黑体" panose="02010609060101010101" pitchFamily="49" charset="-122"/>
                <a:ea typeface="黑体" panose="02010609060101010101" pitchFamily="49" charset="-122"/>
              </a:rPr>
              <a:t>相邻</a:t>
            </a:r>
            <a:r>
              <a:rPr lang="zh-CN" altLang="en-US" sz="3200">
                <a:latin typeface="黑体" panose="02010609060101010101" pitchFamily="49" charset="-122"/>
                <a:ea typeface="黑体" panose="02010609060101010101" pitchFamily="49" charset="-122"/>
              </a:rPr>
              <a:t>运算符 </a:t>
            </a:r>
            <a:r>
              <a:rPr lang="zh-CN" altLang="en-US" sz="3200">
                <a:solidFill>
                  <a:srgbClr val="00FF00"/>
                </a:solidFill>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solidFill>
                  <a:srgbClr val="00FF00"/>
                </a:solidFill>
                <a:latin typeface="黑体" panose="02010609060101010101" pitchFamily="49" charset="-122"/>
                <a:ea typeface="黑体" panose="02010609060101010101" pitchFamily="49" charset="-122"/>
              </a:rPr>
              <a:t>1</a:t>
            </a:r>
            <a:r>
              <a:rPr lang="zh-CN" altLang="en-US" sz="3200">
                <a:latin typeface="黑体" panose="02010609060101010101" pitchFamily="49" charset="-122"/>
                <a:ea typeface="黑体" panose="02010609060101010101" pitchFamily="49" charset="-122"/>
              </a:rPr>
              <a:t>、</a:t>
            </a:r>
            <a:r>
              <a:rPr lang="zh-CN" altLang="en-US" sz="3200">
                <a:solidFill>
                  <a:srgbClr val="00FF00"/>
                </a:solidFill>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solidFill>
                  <a:srgbClr val="00FF00"/>
                </a:solidFill>
                <a:latin typeface="黑体" panose="02010609060101010101" pitchFamily="49" charset="-122"/>
                <a:ea typeface="黑体" panose="02010609060101010101" pitchFamily="49" charset="-122"/>
              </a:rPr>
              <a:t>2</a:t>
            </a:r>
            <a:r>
              <a:rPr lang="zh-CN" altLang="en-US" sz="3200" baseline="-30000">
                <a:latin typeface="黑体" panose="02010609060101010101" pitchFamily="49" charset="-122"/>
                <a:ea typeface="黑体" panose="02010609060101010101" pitchFamily="49" charset="-122"/>
              </a:rPr>
              <a:t> </a:t>
            </a:r>
            <a:r>
              <a:rPr lang="zh-CN" altLang="en-US" sz="3200">
                <a:latin typeface="黑体" panose="02010609060101010101" pitchFamily="49" charset="-122"/>
                <a:ea typeface="黑体" panose="02010609060101010101" pitchFamily="49" charset="-122"/>
              </a:rPr>
              <a:t>的优先关系：</a:t>
            </a:r>
            <a:br>
              <a:rPr lang="zh-CN" altLang="en-US" sz="3200">
                <a:latin typeface="黑体" panose="02010609060101010101" pitchFamily="49" charset="-122"/>
                <a:ea typeface="黑体" panose="02010609060101010101" pitchFamily="49" charset="-122"/>
              </a:rPr>
            </a:br>
            <a:r>
              <a:rPr lang="zh-CN" altLang="en-US" sz="3200">
                <a:latin typeface="黑体" panose="02010609060101010101" pitchFamily="49" charset="-122"/>
                <a:ea typeface="黑体" panose="02010609060101010101" pitchFamily="49" charset="-122"/>
              </a:rPr>
              <a:t>    </a:t>
            </a:r>
            <a:r>
              <a:rPr lang="zh-CN" altLang="en-US" sz="3200">
                <a:solidFill>
                  <a:srgbClr val="FFFF00"/>
                </a:solidFill>
                <a:latin typeface="黑体" panose="02010609060101010101" pitchFamily="49" charset="-122"/>
                <a:ea typeface="黑体" panose="02010609060101010101" pitchFamily="49" charset="-122"/>
              </a:rPr>
              <a:t>&lt;</a:t>
            </a:r>
            <a:r>
              <a:rPr lang="zh-CN" altLang="en-US"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1</a:t>
            </a:r>
            <a:r>
              <a:rPr lang="zh-CN" altLang="en-US" sz="3200">
                <a:solidFill>
                  <a:srgbClr val="FFFF00"/>
                </a:solidFill>
                <a:latin typeface="黑体" panose="02010609060101010101" pitchFamily="49" charset="-122"/>
                <a:ea typeface="黑体" panose="02010609060101010101" pitchFamily="49" charset="-122"/>
              </a:rPr>
              <a:t>低于</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   </a:t>
            </a:r>
            <a:r>
              <a:rPr lang="zh-CN" altLang="en-US" sz="3200">
                <a:solidFill>
                  <a:srgbClr val="FFFF00"/>
                </a:solidFill>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1</a:t>
            </a:r>
            <a:r>
              <a:rPr lang="zh-CN" altLang="en-US" sz="3200">
                <a:solidFill>
                  <a:srgbClr val="FFFF00"/>
                </a:solidFill>
                <a:latin typeface="黑体" panose="02010609060101010101" pitchFamily="49" charset="-122"/>
                <a:ea typeface="黑体" panose="02010609060101010101" pitchFamily="49" charset="-122"/>
              </a:rPr>
              <a:t>等于</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  </a:t>
            </a:r>
            <a:r>
              <a:rPr lang="zh-CN" altLang="en-US" sz="3200">
                <a:solidFill>
                  <a:srgbClr val="FFFF00"/>
                </a:solidFill>
                <a:latin typeface="黑体" panose="02010609060101010101" pitchFamily="49" charset="-122"/>
                <a:ea typeface="黑体" panose="02010609060101010101" pitchFamily="49" charset="-122"/>
              </a:rPr>
              <a:t>&gt;</a:t>
            </a:r>
            <a:r>
              <a:rPr lang="zh-CN" altLang="en-US"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1</a:t>
            </a:r>
            <a:r>
              <a:rPr lang="zh-CN" altLang="en-US" sz="3200">
                <a:solidFill>
                  <a:srgbClr val="FFFF00"/>
                </a:solidFill>
                <a:latin typeface="黑体" panose="02010609060101010101" pitchFamily="49" charset="-122"/>
                <a:ea typeface="黑体" panose="02010609060101010101" pitchFamily="49" charset="-122"/>
              </a:rPr>
              <a:t>高于</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2</a:t>
            </a:r>
            <a:endParaRPr lang="zh-CN" altLang="en-US" sz="3200">
              <a:latin typeface="黑体" panose="02010609060101010101" pitchFamily="49" charset="-122"/>
              <a:ea typeface="黑体" panose="02010609060101010101" pitchFamily="49" charset="-122"/>
            </a:endParaRPr>
          </a:p>
        </p:txBody>
      </p:sp>
      <p:grpSp>
        <p:nvGrpSpPr>
          <p:cNvPr id="2" name="组合 32"/>
          <p:cNvGrpSpPr>
            <a:grpSpLocks/>
          </p:cNvGrpSpPr>
          <p:nvPr/>
        </p:nvGrpSpPr>
        <p:grpSpPr bwMode="auto">
          <a:xfrm>
            <a:off x="862013" y="2506663"/>
            <a:ext cx="8099425" cy="3654425"/>
            <a:chOff x="862013" y="2679700"/>
            <a:chExt cx="8099426" cy="3655586"/>
          </a:xfrm>
        </p:grpSpPr>
        <p:sp>
          <p:nvSpPr>
            <p:cNvPr id="59435" name="Rectangle 6"/>
            <p:cNvSpPr>
              <a:spLocks noChangeArrowheads="1"/>
            </p:cNvSpPr>
            <p:nvPr/>
          </p:nvSpPr>
          <p:spPr bwMode="auto">
            <a:xfrm>
              <a:off x="917576" y="2747963"/>
              <a:ext cx="804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nchor="ct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latin typeface="隶书" panose="02010509060101010101" pitchFamily="49" charset="-122"/>
                <a:ea typeface="隶书" panose="02010509060101010101" pitchFamily="49" charset="-122"/>
              </a:endParaRPr>
            </a:p>
          </p:txBody>
        </p:sp>
        <p:sp>
          <p:nvSpPr>
            <p:cNvPr id="59436" name="Line 7"/>
            <p:cNvSpPr>
              <a:spLocks noChangeShapeType="1"/>
            </p:cNvSpPr>
            <p:nvPr/>
          </p:nvSpPr>
          <p:spPr bwMode="auto">
            <a:xfrm>
              <a:off x="917576" y="5821363"/>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37" name="Line 8"/>
            <p:cNvSpPr>
              <a:spLocks noChangeShapeType="1"/>
            </p:cNvSpPr>
            <p:nvPr/>
          </p:nvSpPr>
          <p:spPr bwMode="auto">
            <a:xfrm>
              <a:off x="917576" y="5375275"/>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38" name="Line 9"/>
            <p:cNvSpPr>
              <a:spLocks noChangeShapeType="1"/>
            </p:cNvSpPr>
            <p:nvPr/>
          </p:nvSpPr>
          <p:spPr bwMode="auto">
            <a:xfrm>
              <a:off x="917576" y="4929188"/>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39" name="Line 10"/>
            <p:cNvSpPr>
              <a:spLocks noChangeShapeType="1"/>
            </p:cNvSpPr>
            <p:nvPr/>
          </p:nvSpPr>
          <p:spPr bwMode="auto">
            <a:xfrm>
              <a:off x="917576" y="4484688"/>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0" name="Line 11"/>
            <p:cNvSpPr>
              <a:spLocks noChangeShapeType="1"/>
            </p:cNvSpPr>
            <p:nvPr/>
          </p:nvSpPr>
          <p:spPr bwMode="auto">
            <a:xfrm>
              <a:off x="917576" y="4113213"/>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1" name="Line 12"/>
            <p:cNvSpPr>
              <a:spLocks noChangeShapeType="1"/>
            </p:cNvSpPr>
            <p:nvPr/>
          </p:nvSpPr>
          <p:spPr bwMode="auto">
            <a:xfrm>
              <a:off x="917576" y="3667125"/>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2" name="Line 13"/>
            <p:cNvSpPr>
              <a:spLocks noChangeShapeType="1"/>
            </p:cNvSpPr>
            <p:nvPr/>
          </p:nvSpPr>
          <p:spPr bwMode="auto">
            <a:xfrm>
              <a:off x="917576" y="3221038"/>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3" name="Line 14"/>
            <p:cNvSpPr>
              <a:spLocks noChangeShapeType="1"/>
            </p:cNvSpPr>
            <p:nvPr/>
          </p:nvSpPr>
          <p:spPr bwMode="auto">
            <a:xfrm>
              <a:off x="2141538" y="2776538"/>
              <a:ext cx="0" cy="348932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4" name="Line 15"/>
            <p:cNvSpPr>
              <a:spLocks noChangeShapeType="1"/>
            </p:cNvSpPr>
            <p:nvPr/>
          </p:nvSpPr>
          <p:spPr bwMode="auto">
            <a:xfrm>
              <a:off x="917576" y="2776538"/>
              <a:ext cx="1223963" cy="4445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5" name="Text Box 16"/>
            <p:cNvSpPr txBox="1">
              <a:spLocks noChangeArrowheads="1"/>
            </p:cNvSpPr>
            <p:nvPr/>
          </p:nvSpPr>
          <p:spPr bwMode="auto">
            <a:xfrm flipV="1">
              <a:off x="1266826" y="3209925"/>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zh-CN" sz="2800">
                  <a:cs typeface="Arial" panose="020B0604020202020204" pitchFamily="34" charset="0"/>
                </a:rPr>
                <a:t>+</a:t>
              </a:r>
              <a:r>
                <a:rPr lang="zh-CN" altLang="zh-CN" sz="2800" b="0">
                  <a:latin typeface="宋体" panose="02010600030101010101" pitchFamily="2" charset="-122"/>
                  <a:cs typeface="Arial" panose="020B0604020202020204" pitchFamily="34" charset="0"/>
                </a:rPr>
                <a:t> </a:t>
              </a:r>
              <a:endParaRPr lang="zh-CN" altLang="en-US" sz="2800" b="0">
                <a:latin typeface="宋体" panose="02010600030101010101" pitchFamily="2" charset="-122"/>
                <a:cs typeface="Arial" panose="020B0604020202020204" pitchFamily="34" charset="0"/>
              </a:endParaRPr>
            </a:p>
          </p:txBody>
        </p:sp>
        <p:sp>
          <p:nvSpPr>
            <p:cNvPr id="59446" name="Text Box 17"/>
            <p:cNvSpPr txBox="1">
              <a:spLocks noChangeArrowheads="1"/>
            </p:cNvSpPr>
            <p:nvPr/>
          </p:nvSpPr>
          <p:spPr bwMode="auto">
            <a:xfrm>
              <a:off x="1709738" y="2679700"/>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400">
                  <a:cs typeface="Arial" panose="020B0604020202020204" pitchFamily="34" charset="0"/>
                </a:rPr>
                <a:t>θ</a:t>
              </a:r>
              <a:r>
                <a:rPr lang="en-US" altLang="zh-CN" sz="2400" baseline="-25000">
                  <a:cs typeface="Arial" panose="020B0604020202020204" pitchFamily="34" charset="0"/>
                </a:rPr>
                <a:t>2</a:t>
              </a:r>
              <a:r>
                <a:rPr lang="en-US" altLang="zh-CN" sz="2400" b="0">
                  <a:latin typeface="宋体" panose="02010600030101010101" pitchFamily="2" charset="-122"/>
                  <a:cs typeface="Arial" panose="020B0604020202020204" pitchFamily="34" charset="0"/>
                </a:rPr>
                <a:t> </a:t>
              </a:r>
              <a:endParaRPr lang="zh-CN" altLang="en-US" sz="2400" b="0">
                <a:latin typeface="宋体" panose="02010600030101010101" pitchFamily="2" charset="-122"/>
                <a:cs typeface="Arial" panose="020B0604020202020204" pitchFamily="34" charset="0"/>
              </a:endParaRPr>
            </a:p>
          </p:txBody>
        </p:sp>
        <p:sp>
          <p:nvSpPr>
            <p:cNvPr id="59447" name="Text Box 18"/>
            <p:cNvSpPr txBox="1">
              <a:spLocks noChangeArrowheads="1"/>
            </p:cNvSpPr>
            <p:nvPr/>
          </p:nvSpPr>
          <p:spPr bwMode="auto">
            <a:xfrm>
              <a:off x="862013" y="2776538"/>
              <a:ext cx="61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400">
                  <a:cs typeface="Arial" panose="020B0604020202020204" pitchFamily="34" charset="0"/>
                </a:rPr>
                <a:t>θ</a:t>
              </a:r>
              <a:r>
                <a:rPr lang="en-US" altLang="zh-CN" sz="2400" baseline="-25000">
                  <a:cs typeface="Arial" panose="020B0604020202020204" pitchFamily="34" charset="0"/>
                </a:rPr>
                <a:t>1</a:t>
              </a:r>
              <a:r>
                <a:rPr lang="en-US" altLang="zh-CN" sz="2400" b="0">
                  <a:latin typeface="宋体" panose="02010600030101010101" pitchFamily="2" charset="-122"/>
                  <a:cs typeface="Arial" panose="020B0604020202020204" pitchFamily="34" charset="0"/>
                </a:rPr>
                <a:t> </a:t>
              </a:r>
              <a:endParaRPr lang="zh-CN" altLang="en-US" sz="2400" b="0">
                <a:latin typeface="宋体" panose="02010600030101010101" pitchFamily="2" charset="-122"/>
                <a:cs typeface="Arial" panose="020B0604020202020204" pitchFamily="34" charset="0"/>
              </a:endParaRPr>
            </a:p>
          </p:txBody>
        </p:sp>
        <p:sp>
          <p:nvSpPr>
            <p:cNvPr id="59448" name="Text Box 19"/>
            <p:cNvSpPr txBox="1">
              <a:spLocks noChangeArrowheads="1"/>
            </p:cNvSpPr>
            <p:nvPr/>
          </p:nvSpPr>
          <p:spPr bwMode="auto">
            <a:xfrm>
              <a:off x="1311276" y="3640819"/>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latin typeface="宋体" panose="02010600030101010101" pitchFamily="2" charset="-122"/>
                </a:rPr>
                <a:t>-</a:t>
              </a:r>
            </a:p>
          </p:txBody>
        </p:sp>
        <p:sp>
          <p:nvSpPr>
            <p:cNvPr id="59449" name="Text Box 20"/>
            <p:cNvSpPr txBox="1">
              <a:spLocks noChangeArrowheads="1"/>
            </p:cNvSpPr>
            <p:nvPr/>
          </p:nvSpPr>
          <p:spPr bwMode="auto">
            <a:xfrm>
              <a:off x="1354138" y="4040643"/>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latin typeface="宋体" panose="02010600030101010101" pitchFamily="2" charset="-122"/>
                </a:rPr>
                <a:t>*</a:t>
              </a:r>
            </a:p>
          </p:txBody>
        </p:sp>
        <p:sp>
          <p:nvSpPr>
            <p:cNvPr id="59450" name="Text Box 21"/>
            <p:cNvSpPr txBox="1">
              <a:spLocks noChangeArrowheads="1"/>
            </p:cNvSpPr>
            <p:nvPr/>
          </p:nvSpPr>
          <p:spPr bwMode="auto">
            <a:xfrm>
              <a:off x="1339851" y="4485596"/>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a:t>
              </a:r>
            </a:p>
          </p:txBody>
        </p:sp>
        <p:sp>
          <p:nvSpPr>
            <p:cNvPr id="59451" name="Text Box 22"/>
            <p:cNvSpPr txBox="1">
              <a:spLocks noChangeArrowheads="1"/>
            </p:cNvSpPr>
            <p:nvPr/>
          </p:nvSpPr>
          <p:spPr bwMode="auto">
            <a:xfrm>
              <a:off x="1253220" y="4887007"/>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latin typeface="宋体" panose="02010600030101010101" pitchFamily="2" charset="-122"/>
                </a:rPr>
                <a:t>(</a:t>
              </a:r>
            </a:p>
          </p:txBody>
        </p:sp>
        <p:sp>
          <p:nvSpPr>
            <p:cNvPr id="59452" name="Text Box 23"/>
            <p:cNvSpPr txBox="1">
              <a:spLocks noChangeArrowheads="1"/>
            </p:cNvSpPr>
            <p:nvPr/>
          </p:nvSpPr>
          <p:spPr bwMode="auto">
            <a:xfrm>
              <a:off x="1367973" y="5318807"/>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latin typeface="宋体" panose="02010600030101010101" pitchFamily="2" charset="-122"/>
                </a:rPr>
                <a:t>)</a:t>
              </a:r>
            </a:p>
          </p:txBody>
        </p:sp>
        <p:sp>
          <p:nvSpPr>
            <p:cNvPr id="59453" name="Text Box 24"/>
            <p:cNvSpPr txBox="1">
              <a:spLocks noChangeArrowheads="1"/>
            </p:cNvSpPr>
            <p:nvPr/>
          </p:nvSpPr>
          <p:spPr bwMode="auto">
            <a:xfrm>
              <a:off x="1310596" y="5812066"/>
              <a:ext cx="5254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a:t>
              </a:r>
            </a:p>
          </p:txBody>
        </p:sp>
        <p:sp>
          <p:nvSpPr>
            <p:cNvPr id="59454" name="Text Box 25"/>
            <p:cNvSpPr txBox="1">
              <a:spLocks noChangeArrowheads="1"/>
            </p:cNvSpPr>
            <p:nvPr/>
          </p:nvSpPr>
          <p:spPr bwMode="auto">
            <a:xfrm>
              <a:off x="2636385" y="2777219"/>
              <a:ext cx="6243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solidFill>
                    <a:srgbClr val="FFFF00"/>
                  </a:solidFill>
                </a:rPr>
                <a:t>+</a:t>
              </a:r>
              <a:r>
                <a:rPr lang="zh-CN" altLang="en-US" sz="2400">
                  <a:solidFill>
                    <a:srgbClr val="FFFF00"/>
                  </a:solidFill>
                </a:rPr>
                <a:t>         </a:t>
              </a:r>
              <a:r>
                <a:rPr lang="zh-CN" altLang="en-US" sz="2800">
                  <a:solidFill>
                    <a:srgbClr val="FFFF00"/>
                  </a:solidFill>
                  <a:latin typeface="宋体" panose="02010600030101010101" pitchFamily="2" charset="-122"/>
                </a:rPr>
                <a:t>-</a:t>
              </a:r>
              <a:r>
                <a:rPr lang="zh-CN" altLang="en-US" sz="2400">
                  <a:solidFill>
                    <a:srgbClr val="FFFF00"/>
                  </a:solidFill>
                </a:rPr>
                <a:t>        </a:t>
              </a:r>
              <a:r>
                <a:rPr lang="zh-CN" altLang="en-US" sz="2800">
                  <a:solidFill>
                    <a:srgbClr val="FFFF00"/>
                  </a:solidFill>
                  <a:latin typeface="宋体" panose="02010600030101010101" pitchFamily="2" charset="-122"/>
                </a:rPr>
                <a:t>*</a:t>
              </a:r>
              <a:r>
                <a:rPr lang="zh-CN" altLang="en-US" sz="2400">
                  <a:solidFill>
                    <a:srgbClr val="FFFF00"/>
                  </a:solidFill>
                </a:rPr>
                <a:t>         </a:t>
              </a:r>
              <a:r>
                <a:rPr lang="zh-CN" altLang="en-US" sz="2800">
                  <a:solidFill>
                    <a:srgbClr val="FFFF00"/>
                  </a:solidFill>
                </a:rPr>
                <a:t>/</a:t>
              </a:r>
              <a:r>
                <a:rPr lang="zh-CN" altLang="en-US" sz="2400">
                  <a:solidFill>
                    <a:srgbClr val="FFFF00"/>
                  </a:solidFill>
                </a:rPr>
                <a:t>         </a:t>
              </a:r>
              <a:r>
                <a:rPr lang="zh-CN" altLang="en-US" sz="2800">
                  <a:solidFill>
                    <a:srgbClr val="FFFF00"/>
                  </a:solidFill>
                  <a:latin typeface="宋体" panose="02010600030101010101" pitchFamily="2" charset="-122"/>
                </a:rPr>
                <a:t>(</a:t>
              </a:r>
              <a:r>
                <a:rPr lang="zh-CN" altLang="en-US" sz="2400">
                  <a:solidFill>
                    <a:srgbClr val="FFFF00"/>
                  </a:solidFill>
                </a:rPr>
                <a:t>         </a:t>
              </a:r>
              <a:r>
                <a:rPr lang="zh-CN" altLang="en-US" sz="2800">
                  <a:solidFill>
                    <a:srgbClr val="FFFF00"/>
                  </a:solidFill>
                  <a:latin typeface="宋体" panose="02010600030101010101" pitchFamily="2" charset="-122"/>
                </a:rPr>
                <a:t>)</a:t>
              </a:r>
              <a:r>
                <a:rPr lang="zh-CN" altLang="en-US" sz="2400">
                  <a:solidFill>
                    <a:srgbClr val="FFFF00"/>
                  </a:solidFill>
                </a:rPr>
                <a:t>        </a:t>
              </a:r>
              <a:r>
                <a:rPr lang="zh-CN" altLang="en-US" sz="2800">
                  <a:solidFill>
                    <a:srgbClr val="FFFF00"/>
                  </a:solidFill>
                </a:rPr>
                <a:t>#</a:t>
              </a:r>
            </a:p>
          </p:txBody>
        </p:sp>
      </p:grpSp>
      <p:sp>
        <p:nvSpPr>
          <p:cNvPr id="232482" name="Text Box 34"/>
          <p:cNvSpPr txBox="1">
            <a:spLocks noChangeArrowheads="1"/>
          </p:cNvSpPr>
          <p:nvPr/>
        </p:nvSpPr>
        <p:spPr bwMode="auto">
          <a:xfrm>
            <a:off x="776288" y="6192838"/>
            <a:ext cx="8050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solidFill>
                  <a:srgbClr val="FFFF66"/>
                </a:solidFill>
                <a:latin typeface="黑体" panose="02010609060101010101" pitchFamily="49" charset="-122"/>
                <a:ea typeface="黑体" panose="02010609060101010101" pitchFamily="49" charset="-122"/>
              </a:rPr>
              <a:t>注：</a:t>
            </a:r>
            <a:r>
              <a:rPr lang="en-US" altLang="zh-CN" sz="2800">
                <a:latin typeface="黑体" panose="02010609060101010101" pitchFamily="49" charset="-122"/>
                <a:ea typeface="黑体" panose="02010609060101010101" pitchFamily="49" charset="-122"/>
              </a:rPr>
              <a:t>θ</a:t>
            </a:r>
            <a:r>
              <a:rPr lang="en-US" altLang="zh-CN" sz="2800" baseline="-25000">
                <a:latin typeface="黑体" panose="02010609060101010101" pitchFamily="49" charset="-122"/>
                <a:ea typeface="黑体" panose="02010609060101010101" pitchFamily="49" charset="-122"/>
              </a:rPr>
              <a:t>1</a:t>
            </a:r>
            <a:r>
              <a:rPr lang="en-US" altLang="zh-CN" sz="2800">
                <a:latin typeface="黑体" panose="02010609060101010101" pitchFamily="49" charset="-122"/>
                <a:ea typeface="黑体" panose="02010609060101010101" pitchFamily="49" charset="-122"/>
              </a:rPr>
              <a:t>、θ</a:t>
            </a:r>
            <a:r>
              <a:rPr lang="en-US" altLang="zh-CN" sz="2800" baseline="-250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是相邻算符，</a:t>
            </a:r>
            <a:r>
              <a:rPr lang="en-US" altLang="zh-CN" sz="2800">
                <a:latin typeface="黑体" panose="02010609060101010101" pitchFamily="49" charset="-122"/>
                <a:ea typeface="黑体" panose="02010609060101010101" pitchFamily="49" charset="-122"/>
              </a:rPr>
              <a:t>θ</a:t>
            </a:r>
            <a:r>
              <a:rPr lang="en-US" altLang="zh-CN" sz="2800" baseline="-250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在左，</a:t>
            </a:r>
            <a:r>
              <a:rPr lang="en-US" altLang="zh-CN" sz="2800">
                <a:latin typeface="黑体" panose="02010609060101010101" pitchFamily="49" charset="-122"/>
                <a:ea typeface="黑体" panose="02010609060101010101" pitchFamily="49" charset="-122"/>
              </a:rPr>
              <a:t>θ</a:t>
            </a:r>
            <a:r>
              <a:rPr lang="en-US" altLang="zh-CN" sz="2800" baseline="-250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在右</a:t>
            </a:r>
          </a:p>
        </p:txBody>
      </p:sp>
      <p:sp>
        <p:nvSpPr>
          <p:cNvPr id="34" name="Text Box 26"/>
          <p:cNvSpPr txBox="1">
            <a:spLocks noChangeArrowheads="1"/>
          </p:cNvSpPr>
          <p:nvPr/>
        </p:nvSpPr>
        <p:spPr bwMode="auto">
          <a:xfrm>
            <a:off x="2643188" y="30257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dirty="0"/>
              <a:t>&gt; </a:t>
            </a:r>
          </a:p>
        </p:txBody>
      </p:sp>
      <p:sp>
        <p:nvSpPr>
          <p:cNvPr id="35" name="Text Box 26"/>
          <p:cNvSpPr txBox="1">
            <a:spLocks noChangeArrowheads="1"/>
          </p:cNvSpPr>
          <p:nvPr/>
        </p:nvSpPr>
        <p:spPr bwMode="auto">
          <a:xfrm>
            <a:off x="3579813" y="301942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36" name="Text Box 26"/>
          <p:cNvSpPr txBox="1">
            <a:spLocks noChangeArrowheads="1"/>
          </p:cNvSpPr>
          <p:nvPr/>
        </p:nvSpPr>
        <p:spPr bwMode="auto">
          <a:xfrm>
            <a:off x="4370388" y="30114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dirty="0">
                <a:solidFill>
                  <a:srgbClr val="00FF00"/>
                </a:solidFill>
              </a:rPr>
              <a:t>&lt;</a:t>
            </a:r>
            <a:r>
              <a:rPr lang="zh-CN" altLang="en-US" sz="2800" dirty="0">
                <a:solidFill>
                  <a:srgbClr val="00FF00"/>
                </a:solidFill>
              </a:rPr>
              <a:t> </a:t>
            </a:r>
          </a:p>
        </p:txBody>
      </p:sp>
      <p:sp>
        <p:nvSpPr>
          <p:cNvPr id="37" name="Text Box 26"/>
          <p:cNvSpPr txBox="1">
            <a:spLocks noChangeArrowheads="1"/>
          </p:cNvSpPr>
          <p:nvPr/>
        </p:nvSpPr>
        <p:spPr bwMode="auto">
          <a:xfrm>
            <a:off x="5335588" y="301942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38" name="Text Box 26"/>
          <p:cNvSpPr txBox="1">
            <a:spLocks noChangeArrowheads="1"/>
          </p:cNvSpPr>
          <p:nvPr/>
        </p:nvSpPr>
        <p:spPr bwMode="auto">
          <a:xfrm>
            <a:off x="6243638" y="30114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39" name="Text Box 26"/>
          <p:cNvSpPr txBox="1">
            <a:spLocks noChangeArrowheads="1"/>
          </p:cNvSpPr>
          <p:nvPr/>
        </p:nvSpPr>
        <p:spPr bwMode="auto">
          <a:xfrm>
            <a:off x="7113588" y="30114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0" name="Text Box 26"/>
          <p:cNvSpPr txBox="1">
            <a:spLocks noChangeArrowheads="1"/>
          </p:cNvSpPr>
          <p:nvPr/>
        </p:nvSpPr>
        <p:spPr bwMode="auto">
          <a:xfrm>
            <a:off x="8035925" y="3033713"/>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dirty="0"/>
              <a:t>&gt; </a:t>
            </a:r>
          </a:p>
        </p:txBody>
      </p:sp>
      <p:sp>
        <p:nvSpPr>
          <p:cNvPr id="41" name="Text Box 26"/>
          <p:cNvSpPr txBox="1">
            <a:spLocks noChangeArrowheads="1"/>
          </p:cNvSpPr>
          <p:nvPr/>
        </p:nvSpPr>
        <p:spPr bwMode="auto">
          <a:xfrm>
            <a:off x="2606040" y="385286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2" name="Text Box 26"/>
          <p:cNvSpPr txBox="1">
            <a:spLocks noChangeArrowheads="1"/>
          </p:cNvSpPr>
          <p:nvPr/>
        </p:nvSpPr>
        <p:spPr bwMode="auto">
          <a:xfrm>
            <a:off x="3571240" y="3860800"/>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3" name="Text Box 26"/>
          <p:cNvSpPr txBox="1">
            <a:spLocks noChangeArrowheads="1"/>
          </p:cNvSpPr>
          <p:nvPr/>
        </p:nvSpPr>
        <p:spPr bwMode="auto">
          <a:xfrm>
            <a:off x="4406265" y="3868738"/>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4" name="Text Box 26"/>
          <p:cNvSpPr txBox="1">
            <a:spLocks noChangeArrowheads="1"/>
          </p:cNvSpPr>
          <p:nvPr/>
        </p:nvSpPr>
        <p:spPr bwMode="auto">
          <a:xfrm>
            <a:off x="5400040" y="38750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5" name="Text Box 26"/>
          <p:cNvSpPr txBox="1">
            <a:spLocks noChangeArrowheads="1"/>
          </p:cNvSpPr>
          <p:nvPr/>
        </p:nvSpPr>
        <p:spPr bwMode="auto">
          <a:xfrm>
            <a:off x="6308090" y="3868738"/>
            <a:ext cx="417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dirty="0">
                <a:solidFill>
                  <a:srgbClr val="00FF00"/>
                </a:solidFill>
              </a:rPr>
              <a:t>&lt;</a:t>
            </a:r>
            <a:r>
              <a:rPr lang="zh-CN" altLang="en-US" sz="2800" dirty="0">
                <a:solidFill>
                  <a:srgbClr val="00FF00"/>
                </a:solidFill>
              </a:rPr>
              <a:t> </a:t>
            </a:r>
          </a:p>
        </p:txBody>
      </p:sp>
      <p:sp>
        <p:nvSpPr>
          <p:cNvPr id="46" name="Text Box 26"/>
          <p:cNvSpPr txBox="1">
            <a:spLocks noChangeArrowheads="1"/>
          </p:cNvSpPr>
          <p:nvPr/>
        </p:nvSpPr>
        <p:spPr bwMode="auto">
          <a:xfrm>
            <a:off x="7120890" y="3868738"/>
            <a:ext cx="417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7" name="Text Box 26"/>
          <p:cNvSpPr txBox="1">
            <a:spLocks noChangeArrowheads="1"/>
          </p:cNvSpPr>
          <p:nvPr/>
        </p:nvSpPr>
        <p:spPr bwMode="auto">
          <a:xfrm>
            <a:off x="8070215" y="38750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8" name="Text Box 26"/>
          <p:cNvSpPr txBox="1">
            <a:spLocks noChangeArrowheads="1"/>
          </p:cNvSpPr>
          <p:nvPr/>
        </p:nvSpPr>
        <p:spPr bwMode="auto">
          <a:xfrm>
            <a:off x="2563813" y="4732338"/>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49" name="Text Box 26"/>
          <p:cNvSpPr txBox="1">
            <a:spLocks noChangeArrowheads="1"/>
          </p:cNvSpPr>
          <p:nvPr/>
        </p:nvSpPr>
        <p:spPr bwMode="auto">
          <a:xfrm>
            <a:off x="3529013" y="4724400"/>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50" name="Text Box 26"/>
          <p:cNvSpPr txBox="1">
            <a:spLocks noChangeArrowheads="1"/>
          </p:cNvSpPr>
          <p:nvPr/>
        </p:nvSpPr>
        <p:spPr bwMode="auto">
          <a:xfrm>
            <a:off x="4421188" y="474662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51" name="Text Box 26"/>
          <p:cNvSpPr txBox="1">
            <a:spLocks noChangeArrowheads="1"/>
          </p:cNvSpPr>
          <p:nvPr/>
        </p:nvSpPr>
        <p:spPr bwMode="auto">
          <a:xfrm>
            <a:off x="5416550" y="4738688"/>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52" name="Text Box 26"/>
          <p:cNvSpPr txBox="1">
            <a:spLocks noChangeArrowheads="1"/>
          </p:cNvSpPr>
          <p:nvPr/>
        </p:nvSpPr>
        <p:spPr bwMode="auto">
          <a:xfrm>
            <a:off x="6337300" y="4760913"/>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dirty="0">
                <a:solidFill>
                  <a:srgbClr val="00FF00"/>
                </a:solidFill>
              </a:rPr>
              <a:t>&lt;</a:t>
            </a:r>
            <a:r>
              <a:rPr lang="zh-CN" altLang="en-US" sz="2800" dirty="0"/>
              <a:t> </a:t>
            </a:r>
          </a:p>
        </p:txBody>
      </p:sp>
      <p:sp>
        <p:nvSpPr>
          <p:cNvPr id="53" name="Text Box 26"/>
          <p:cNvSpPr txBox="1">
            <a:spLocks noChangeArrowheads="1"/>
          </p:cNvSpPr>
          <p:nvPr/>
        </p:nvSpPr>
        <p:spPr bwMode="auto">
          <a:xfrm>
            <a:off x="7085013" y="47529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a:t>
            </a:r>
            <a:r>
              <a:rPr lang="zh-CN" altLang="en-US" sz="2800"/>
              <a:t> </a:t>
            </a:r>
          </a:p>
        </p:txBody>
      </p:sp>
      <p:sp>
        <p:nvSpPr>
          <p:cNvPr id="54" name="Text Box 26"/>
          <p:cNvSpPr txBox="1">
            <a:spLocks noChangeArrowheads="1"/>
          </p:cNvSpPr>
          <p:nvPr/>
        </p:nvSpPr>
        <p:spPr bwMode="auto">
          <a:xfrm>
            <a:off x="2636838" y="515302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55" name="Text Box 26"/>
          <p:cNvSpPr txBox="1">
            <a:spLocks noChangeArrowheads="1"/>
          </p:cNvSpPr>
          <p:nvPr/>
        </p:nvSpPr>
        <p:spPr bwMode="auto">
          <a:xfrm>
            <a:off x="3571875" y="51593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56" name="Text Box 26"/>
          <p:cNvSpPr txBox="1">
            <a:spLocks noChangeArrowheads="1"/>
          </p:cNvSpPr>
          <p:nvPr/>
        </p:nvSpPr>
        <p:spPr bwMode="auto">
          <a:xfrm>
            <a:off x="4435475" y="5167313"/>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57" name="Text Box 26"/>
          <p:cNvSpPr txBox="1">
            <a:spLocks noChangeArrowheads="1"/>
          </p:cNvSpPr>
          <p:nvPr/>
        </p:nvSpPr>
        <p:spPr bwMode="auto">
          <a:xfrm>
            <a:off x="5430838" y="517366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59" name="Text Box 26"/>
          <p:cNvSpPr txBox="1">
            <a:spLocks noChangeArrowheads="1"/>
          </p:cNvSpPr>
          <p:nvPr/>
        </p:nvSpPr>
        <p:spPr bwMode="auto">
          <a:xfrm>
            <a:off x="8027988" y="472440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FFFF00"/>
                </a:solidFill>
              </a:rPr>
              <a:t>E</a:t>
            </a:r>
            <a:r>
              <a:rPr lang="zh-CN" altLang="en-US" sz="2800">
                <a:solidFill>
                  <a:srgbClr val="FFFF00"/>
                </a:solidFill>
              </a:rPr>
              <a:t> </a:t>
            </a:r>
          </a:p>
        </p:txBody>
      </p:sp>
      <p:sp>
        <p:nvSpPr>
          <p:cNvPr id="60" name="Text Box 26"/>
          <p:cNvSpPr txBox="1">
            <a:spLocks noChangeArrowheads="1"/>
          </p:cNvSpPr>
          <p:nvPr/>
        </p:nvSpPr>
        <p:spPr bwMode="auto">
          <a:xfrm>
            <a:off x="6351588" y="5153025"/>
            <a:ext cx="5651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FFFF00"/>
                </a:solidFill>
              </a:rPr>
              <a:t>E</a:t>
            </a:r>
            <a:r>
              <a:rPr lang="zh-CN" altLang="en-US" sz="2800">
                <a:solidFill>
                  <a:srgbClr val="FFFF00"/>
                </a:solidFill>
              </a:rPr>
              <a:t> </a:t>
            </a:r>
          </a:p>
        </p:txBody>
      </p:sp>
      <p:sp>
        <p:nvSpPr>
          <p:cNvPr id="61" name="Text Box 26"/>
          <p:cNvSpPr txBox="1">
            <a:spLocks noChangeArrowheads="1"/>
          </p:cNvSpPr>
          <p:nvPr/>
        </p:nvSpPr>
        <p:spPr bwMode="auto">
          <a:xfrm>
            <a:off x="7099300" y="51593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&gt;</a:t>
            </a:r>
            <a:r>
              <a:rPr lang="zh-CN" altLang="en-US" sz="2800"/>
              <a:t> </a:t>
            </a:r>
          </a:p>
        </p:txBody>
      </p:sp>
      <p:sp>
        <p:nvSpPr>
          <p:cNvPr id="62" name="Text Box 26"/>
          <p:cNvSpPr txBox="1">
            <a:spLocks noChangeArrowheads="1"/>
          </p:cNvSpPr>
          <p:nvPr/>
        </p:nvSpPr>
        <p:spPr bwMode="auto">
          <a:xfrm>
            <a:off x="8007350" y="5153025"/>
            <a:ext cx="417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&gt;</a:t>
            </a:r>
            <a:r>
              <a:rPr lang="zh-CN" altLang="en-US" sz="2800"/>
              <a:t> </a:t>
            </a:r>
          </a:p>
        </p:txBody>
      </p:sp>
      <p:sp>
        <p:nvSpPr>
          <p:cNvPr id="63" name="Text Box 26"/>
          <p:cNvSpPr txBox="1">
            <a:spLocks noChangeArrowheads="1"/>
          </p:cNvSpPr>
          <p:nvPr/>
        </p:nvSpPr>
        <p:spPr bwMode="auto">
          <a:xfrm>
            <a:off x="2571750" y="5638800"/>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64" name="Text Box 26"/>
          <p:cNvSpPr txBox="1">
            <a:spLocks noChangeArrowheads="1"/>
          </p:cNvSpPr>
          <p:nvPr/>
        </p:nvSpPr>
        <p:spPr bwMode="auto">
          <a:xfrm>
            <a:off x="3536950" y="5630863"/>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65" name="Text Box 26"/>
          <p:cNvSpPr txBox="1">
            <a:spLocks noChangeArrowheads="1"/>
          </p:cNvSpPr>
          <p:nvPr/>
        </p:nvSpPr>
        <p:spPr bwMode="auto">
          <a:xfrm>
            <a:off x="4429125" y="56530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66" name="Text Box 26"/>
          <p:cNvSpPr txBox="1">
            <a:spLocks noChangeArrowheads="1"/>
          </p:cNvSpPr>
          <p:nvPr/>
        </p:nvSpPr>
        <p:spPr bwMode="auto">
          <a:xfrm>
            <a:off x="5422900" y="5646738"/>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67" name="Text Box 26"/>
          <p:cNvSpPr txBox="1">
            <a:spLocks noChangeArrowheads="1"/>
          </p:cNvSpPr>
          <p:nvPr/>
        </p:nvSpPr>
        <p:spPr bwMode="auto">
          <a:xfrm>
            <a:off x="6345238" y="56673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68" name="Text Box 26"/>
          <p:cNvSpPr txBox="1">
            <a:spLocks noChangeArrowheads="1"/>
          </p:cNvSpPr>
          <p:nvPr/>
        </p:nvSpPr>
        <p:spPr bwMode="auto">
          <a:xfrm>
            <a:off x="7077075" y="563086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FFFF00"/>
                </a:solidFill>
              </a:rPr>
              <a:t>E</a:t>
            </a:r>
            <a:r>
              <a:rPr lang="zh-CN" altLang="en-US" sz="2800">
                <a:solidFill>
                  <a:srgbClr val="FFFF00"/>
                </a:solidFill>
              </a:rPr>
              <a:t> </a:t>
            </a:r>
          </a:p>
        </p:txBody>
      </p:sp>
      <p:sp>
        <p:nvSpPr>
          <p:cNvPr id="69" name="Text Box 26"/>
          <p:cNvSpPr txBox="1">
            <a:spLocks noChangeArrowheads="1"/>
          </p:cNvSpPr>
          <p:nvPr/>
        </p:nvSpPr>
        <p:spPr bwMode="auto">
          <a:xfrm>
            <a:off x="8007350" y="5616575"/>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a:t>
            </a:r>
            <a:r>
              <a:rPr lang="zh-CN" altLang="en-US" sz="2800"/>
              <a:t> </a:t>
            </a:r>
          </a:p>
        </p:txBody>
      </p:sp>
      <p:sp>
        <p:nvSpPr>
          <p:cNvPr id="70" name="标题 2">
            <a:extLst>
              <a:ext uri="{FF2B5EF4-FFF2-40B4-BE49-F238E27FC236}">
                <a16:creationId xmlns:a16="http://schemas.microsoft.com/office/drawing/2014/main" id="{EBC93574-F56D-4694-9625-4D7DBEE790DA}"/>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
        <p:nvSpPr>
          <p:cNvPr id="71" name="Text Box 26">
            <a:extLst>
              <a:ext uri="{FF2B5EF4-FFF2-40B4-BE49-F238E27FC236}">
                <a16:creationId xmlns:a16="http://schemas.microsoft.com/office/drawing/2014/main" id="{52DF7366-C28F-40FC-918A-CC3625D98FAD}"/>
              </a:ext>
            </a:extLst>
          </p:cNvPr>
          <p:cNvSpPr txBox="1">
            <a:spLocks noChangeArrowheads="1"/>
          </p:cNvSpPr>
          <p:nvPr/>
        </p:nvSpPr>
        <p:spPr bwMode="auto">
          <a:xfrm>
            <a:off x="2635568" y="347535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dirty="0"/>
              <a:t>&gt; </a:t>
            </a:r>
          </a:p>
        </p:txBody>
      </p:sp>
      <p:sp>
        <p:nvSpPr>
          <p:cNvPr id="72" name="Text Box 26">
            <a:extLst>
              <a:ext uri="{FF2B5EF4-FFF2-40B4-BE49-F238E27FC236}">
                <a16:creationId xmlns:a16="http://schemas.microsoft.com/office/drawing/2014/main" id="{A01BA71B-3F19-4D4C-8EDF-606B4E142F96}"/>
              </a:ext>
            </a:extLst>
          </p:cNvPr>
          <p:cNvSpPr txBox="1">
            <a:spLocks noChangeArrowheads="1"/>
          </p:cNvSpPr>
          <p:nvPr/>
        </p:nvSpPr>
        <p:spPr bwMode="auto">
          <a:xfrm>
            <a:off x="3572193" y="346900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73" name="Text Box 26">
            <a:extLst>
              <a:ext uri="{FF2B5EF4-FFF2-40B4-BE49-F238E27FC236}">
                <a16:creationId xmlns:a16="http://schemas.microsoft.com/office/drawing/2014/main" id="{EC4FB336-C6F5-4FDA-9A1F-5B393A19F7CF}"/>
              </a:ext>
            </a:extLst>
          </p:cNvPr>
          <p:cNvSpPr txBox="1">
            <a:spLocks noChangeArrowheads="1"/>
          </p:cNvSpPr>
          <p:nvPr/>
        </p:nvSpPr>
        <p:spPr bwMode="auto">
          <a:xfrm>
            <a:off x="4362768" y="346106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74" name="Text Box 26">
            <a:extLst>
              <a:ext uri="{FF2B5EF4-FFF2-40B4-BE49-F238E27FC236}">
                <a16:creationId xmlns:a16="http://schemas.microsoft.com/office/drawing/2014/main" id="{C64230EA-8B80-469E-8E15-F4BCDF7D7842}"/>
              </a:ext>
            </a:extLst>
          </p:cNvPr>
          <p:cNvSpPr txBox="1">
            <a:spLocks noChangeArrowheads="1"/>
          </p:cNvSpPr>
          <p:nvPr/>
        </p:nvSpPr>
        <p:spPr bwMode="auto">
          <a:xfrm>
            <a:off x="5327968" y="346900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75" name="Text Box 26">
            <a:extLst>
              <a:ext uri="{FF2B5EF4-FFF2-40B4-BE49-F238E27FC236}">
                <a16:creationId xmlns:a16="http://schemas.microsoft.com/office/drawing/2014/main" id="{5F0D3732-BA56-409B-87F1-FB0F1A1AD4AF}"/>
              </a:ext>
            </a:extLst>
          </p:cNvPr>
          <p:cNvSpPr txBox="1">
            <a:spLocks noChangeArrowheads="1"/>
          </p:cNvSpPr>
          <p:nvPr/>
        </p:nvSpPr>
        <p:spPr bwMode="auto">
          <a:xfrm>
            <a:off x="6236018" y="346106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00FF00"/>
                </a:solidFill>
              </a:rPr>
              <a:t>&lt;</a:t>
            </a:r>
            <a:r>
              <a:rPr lang="zh-CN" altLang="en-US" sz="2800">
                <a:solidFill>
                  <a:srgbClr val="00FF00"/>
                </a:solidFill>
              </a:rPr>
              <a:t> </a:t>
            </a:r>
          </a:p>
        </p:txBody>
      </p:sp>
      <p:sp>
        <p:nvSpPr>
          <p:cNvPr id="76" name="Text Box 26">
            <a:extLst>
              <a:ext uri="{FF2B5EF4-FFF2-40B4-BE49-F238E27FC236}">
                <a16:creationId xmlns:a16="http://schemas.microsoft.com/office/drawing/2014/main" id="{D1F0AE43-3AD3-4E81-A4F6-C5642377A14F}"/>
              </a:ext>
            </a:extLst>
          </p:cNvPr>
          <p:cNvSpPr txBox="1">
            <a:spLocks noChangeArrowheads="1"/>
          </p:cNvSpPr>
          <p:nvPr/>
        </p:nvSpPr>
        <p:spPr bwMode="auto">
          <a:xfrm>
            <a:off x="7105968" y="346106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77" name="Text Box 26">
            <a:extLst>
              <a:ext uri="{FF2B5EF4-FFF2-40B4-BE49-F238E27FC236}">
                <a16:creationId xmlns:a16="http://schemas.microsoft.com/office/drawing/2014/main" id="{BCA22479-D499-42EF-9A56-465D3BFFE0AD}"/>
              </a:ext>
            </a:extLst>
          </p:cNvPr>
          <p:cNvSpPr txBox="1">
            <a:spLocks noChangeArrowheads="1"/>
          </p:cNvSpPr>
          <p:nvPr/>
        </p:nvSpPr>
        <p:spPr bwMode="auto">
          <a:xfrm>
            <a:off x="8028305" y="3483293"/>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dirty="0"/>
              <a:t>&gt; </a:t>
            </a:r>
          </a:p>
        </p:txBody>
      </p:sp>
      <p:sp>
        <p:nvSpPr>
          <p:cNvPr id="78" name="Text Box 26">
            <a:extLst>
              <a:ext uri="{FF2B5EF4-FFF2-40B4-BE49-F238E27FC236}">
                <a16:creationId xmlns:a16="http://schemas.microsoft.com/office/drawing/2014/main" id="{40988D9C-ED22-4D28-84EC-E2D8E334F3F4}"/>
              </a:ext>
            </a:extLst>
          </p:cNvPr>
          <p:cNvSpPr txBox="1">
            <a:spLocks noChangeArrowheads="1"/>
          </p:cNvSpPr>
          <p:nvPr/>
        </p:nvSpPr>
        <p:spPr bwMode="auto">
          <a:xfrm>
            <a:off x="2606040" y="428720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79" name="Text Box 26">
            <a:extLst>
              <a:ext uri="{FF2B5EF4-FFF2-40B4-BE49-F238E27FC236}">
                <a16:creationId xmlns:a16="http://schemas.microsoft.com/office/drawing/2014/main" id="{CADE5576-1B32-4AE6-AEF5-6FFCB38ED033}"/>
              </a:ext>
            </a:extLst>
          </p:cNvPr>
          <p:cNvSpPr txBox="1">
            <a:spLocks noChangeArrowheads="1"/>
          </p:cNvSpPr>
          <p:nvPr/>
        </p:nvSpPr>
        <p:spPr bwMode="auto">
          <a:xfrm>
            <a:off x="3571240" y="4295140"/>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80" name="Text Box 26">
            <a:extLst>
              <a:ext uri="{FF2B5EF4-FFF2-40B4-BE49-F238E27FC236}">
                <a16:creationId xmlns:a16="http://schemas.microsoft.com/office/drawing/2014/main" id="{C8DC26F4-2A1B-4833-85F2-66BBBC1AC480}"/>
              </a:ext>
            </a:extLst>
          </p:cNvPr>
          <p:cNvSpPr txBox="1">
            <a:spLocks noChangeArrowheads="1"/>
          </p:cNvSpPr>
          <p:nvPr/>
        </p:nvSpPr>
        <p:spPr bwMode="auto">
          <a:xfrm>
            <a:off x="4406265" y="4303078"/>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81" name="Text Box 26">
            <a:extLst>
              <a:ext uri="{FF2B5EF4-FFF2-40B4-BE49-F238E27FC236}">
                <a16:creationId xmlns:a16="http://schemas.microsoft.com/office/drawing/2014/main" id="{E1439B99-5711-4121-AA35-D3027BC73FB4}"/>
              </a:ext>
            </a:extLst>
          </p:cNvPr>
          <p:cNvSpPr txBox="1">
            <a:spLocks noChangeArrowheads="1"/>
          </p:cNvSpPr>
          <p:nvPr/>
        </p:nvSpPr>
        <p:spPr bwMode="auto">
          <a:xfrm>
            <a:off x="5400040" y="430942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82" name="Text Box 26">
            <a:extLst>
              <a:ext uri="{FF2B5EF4-FFF2-40B4-BE49-F238E27FC236}">
                <a16:creationId xmlns:a16="http://schemas.microsoft.com/office/drawing/2014/main" id="{72800788-9D64-4771-9DD4-B30C390E5C13}"/>
              </a:ext>
            </a:extLst>
          </p:cNvPr>
          <p:cNvSpPr txBox="1">
            <a:spLocks noChangeArrowheads="1"/>
          </p:cNvSpPr>
          <p:nvPr/>
        </p:nvSpPr>
        <p:spPr bwMode="auto">
          <a:xfrm>
            <a:off x="6308090" y="4303078"/>
            <a:ext cx="417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dirty="0">
                <a:solidFill>
                  <a:srgbClr val="00FF00"/>
                </a:solidFill>
              </a:rPr>
              <a:t>&lt;</a:t>
            </a:r>
            <a:r>
              <a:rPr lang="zh-CN" altLang="en-US" sz="2800" dirty="0">
                <a:solidFill>
                  <a:srgbClr val="00FF00"/>
                </a:solidFill>
              </a:rPr>
              <a:t> </a:t>
            </a:r>
          </a:p>
        </p:txBody>
      </p:sp>
      <p:sp>
        <p:nvSpPr>
          <p:cNvPr id="83" name="Text Box 26">
            <a:extLst>
              <a:ext uri="{FF2B5EF4-FFF2-40B4-BE49-F238E27FC236}">
                <a16:creationId xmlns:a16="http://schemas.microsoft.com/office/drawing/2014/main" id="{C061FBC6-0F00-4B47-A4DF-AEC7C87EB50B}"/>
              </a:ext>
            </a:extLst>
          </p:cNvPr>
          <p:cNvSpPr txBox="1">
            <a:spLocks noChangeArrowheads="1"/>
          </p:cNvSpPr>
          <p:nvPr/>
        </p:nvSpPr>
        <p:spPr bwMode="auto">
          <a:xfrm>
            <a:off x="7120890" y="4303078"/>
            <a:ext cx="417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84" name="Text Box 26">
            <a:extLst>
              <a:ext uri="{FF2B5EF4-FFF2-40B4-BE49-F238E27FC236}">
                <a16:creationId xmlns:a16="http://schemas.microsoft.com/office/drawing/2014/main" id="{151085FE-DF65-4ABF-BBB8-BA62835D0F93}"/>
              </a:ext>
            </a:extLst>
          </p:cNvPr>
          <p:cNvSpPr txBox="1">
            <a:spLocks noChangeArrowheads="1"/>
          </p:cNvSpPr>
          <p:nvPr/>
        </p:nvSpPr>
        <p:spPr bwMode="auto">
          <a:xfrm>
            <a:off x="8070215" y="430942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Tree>
    <p:extLst>
      <p:ext uri="{BB962C8B-B14F-4D97-AF65-F5344CB8AC3E}">
        <p14:creationId xmlns:p14="http://schemas.microsoft.com/office/powerpoint/2010/main" val="2863436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24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82"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9" grpId="0"/>
      <p:bldP spid="60" grpId="0"/>
      <p:bldP spid="61" grpId="0"/>
      <p:bldP spid="62" grpId="0"/>
      <p:bldP spid="63" grpId="0"/>
      <p:bldP spid="64" grpId="0"/>
      <p:bldP spid="65" grpId="0"/>
      <p:bldP spid="66" grpId="0"/>
      <p:bldP spid="67" grpId="0"/>
      <p:bldP spid="68" grpId="0"/>
      <p:bldP spid="69"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505" name="Group 33"/>
          <p:cNvGrpSpPr>
            <a:grpSpLocks/>
          </p:cNvGrpSpPr>
          <p:nvPr/>
        </p:nvGrpSpPr>
        <p:grpSpPr bwMode="auto">
          <a:xfrm>
            <a:off x="1587500" y="5447900"/>
            <a:ext cx="4876800" cy="406400"/>
            <a:chOff x="528" y="3120"/>
            <a:chExt cx="3072" cy="240"/>
          </a:xfrm>
        </p:grpSpPr>
        <p:grpSp>
          <p:nvGrpSpPr>
            <p:cNvPr id="233494" name="Group 22"/>
            <p:cNvGrpSpPr>
              <a:grpSpLocks/>
            </p:cNvGrpSpPr>
            <p:nvPr/>
          </p:nvGrpSpPr>
          <p:grpSpPr bwMode="auto">
            <a:xfrm>
              <a:off x="528" y="3120"/>
              <a:ext cx="3072" cy="240"/>
              <a:chOff x="528" y="3456"/>
              <a:chExt cx="3072" cy="240"/>
            </a:xfrm>
          </p:grpSpPr>
          <p:sp>
            <p:nvSpPr>
              <p:cNvPr id="233486" name="Rectangle 14"/>
              <p:cNvSpPr>
                <a:spLocks noChangeArrowheads="1"/>
              </p:cNvSpPr>
              <p:nvPr/>
            </p:nvSpPr>
            <p:spPr bwMode="auto">
              <a:xfrm>
                <a:off x="528" y="3456"/>
                <a:ext cx="3072" cy="240"/>
              </a:xfrm>
              <a:prstGeom prst="rect">
                <a:avLst/>
              </a:prstGeom>
              <a:solidFill>
                <a:srgbClr val="99CCFF"/>
              </a:solidFill>
              <a:ln w="12700" cap="rnd">
                <a:solidFill>
                  <a:schemeClr val="bg2"/>
                </a:solidFill>
                <a:miter lim="800000"/>
                <a:headEnd/>
                <a:tailEnd/>
              </a:ln>
              <a:effectLst/>
            </p:spPr>
            <p:txBody>
              <a:bodyPr anchor="ctr">
                <a:spAutoFit/>
              </a:bodyPr>
              <a:lstStyle/>
              <a:p>
                <a:endParaRPr lang="zh-CN" altLang="en-US"/>
              </a:p>
            </p:txBody>
          </p:sp>
          <p:sp>
            <p:nvSpPr>
              <p:cNvPr id="233488" name="Line 16"/>
              <p:cNvSpPr>
                <a:spLocks noChangeShapeType="1"/>
              </p:cNvSpPr>
              <p:nvPr/>
            </p:nvSpPr>
            <p:spPr bwMode="auto">
              <a:xfrm>
                <a:off x="912" y="3456"/>
                <a:ext cx="0" cy="240"/>
              </a:xfrm>
              <a:prstGeom prst="line">
                <a:avLst/>
              </a:prstGeom>
              <a:noFill/>
              <a:ln w="12700" cap="rnd">
                <a:solidFill>
                  <a:schemeClr val="bg2"/>
                </a:solidFill>
                <a:round/>
                <a:headEnd/>
                <a:tailEnd/>
              </a:ln>
              <a:effectLst/>
            </p:spPr>
            <p:txBody>
              <a:bodyPr>
                <a:spAutoFit/>
              </a:bodyPr>
              <a:lstStyle/>
              <a:p>
                <a:endParaRPr lang="zh-CN" altLang="en-US"/>
              </a:p>
            </p:txBody>
          </p:sp>
          <p:sp>
            <p:nvSpPr>
              <p:cNvPr id="233489" name="Line 17"/>
              <p:cNvSpPr>
                <a:spLocks noChangeShapeType="1"/>
              </p:cNvSpPr>
              <p:nvPr/>
            </p:nvSpPr>
            <p:spPr bwMode="auto">
              <a:xfrm>
                <a:off x="1248" y="3456"/>
                <a:ext cx="0" cy="240"/>
              </a:xfrm>
              <a:prstGeom prst="line">
                <a:avLst/>
              </a:prstGeom>
              <a:noFill/>
              <a:ln w="12700" cap="rnd">
                <a:solidFill>
                  <a:schemeClr val="bg2"/>
                </a:solidFill>
                <a:round/>
                <a:headEnd/>
                <a:tailEnd/>
              </a:ln>
              <a:effectLst/>
            </p:spPr>
            <p:txBody>
              <a:bodyPr>
                <a:spAutoFit/>
              </a:bodyPr>
              <a:lstStyle/>
              <a:p>
                <a:endParaRPr lang="zh-CN" altLang="en-US"/>
              </a:p>
            </p:txBody>
          </p:sp>
          <p:sp>
            <p:nvSpPr>
              <p:cNvPr id="233490" name="Line 18"/>
              <p:cNvSpPr>
                <a:spLocks noChangeShapeType="1"/>
              </p:cNvSpPr>
              <p:nvPr/>
            </p:nvSpPr>
            <p:spPr bwMode="auto">
              <a:xfrm>
                <a:off x="1584" y="3456"/>
                <a:ext cx="0" cy="240"/>
              </a:xfrm>
              <a:prstGeom prst="line">
                <a:avLst/>
              </a:prstGeom>
              <a:noFill/>
              <a:ln w="12700" cap="rnd">
                <a:solidFill>
                  <a:schemeClr val="bg2"/>
                </a:solidFill>
                <a:round/>
                <a:headEnd/>
                <a:tailEnd/>
              </a:ln>
              <a:effectLst/>
            </p:spPr>
            <p:txBody>
              <a:bodyPr>
                <a:spAutoFit/>
              </a:bodyPr>
              <a:lstStyle/>
              <a:p>
                <a:endParaRPr lang="zh-CN" altLang="en-US"/>
              </a:p>
            </p:txBody>
          </p:sp>
          <p:sp>
            <p:nvSpPr>
              <p:cNvPr id="233491" name="Line 19"/>
              <p:cNvSpPr>
                <a:spLocks noChangeShapeType="1"/>
              </p:cNvSpPr>
              <p:nvPr/>
            </p:nvSpPr>
            <p:spPr bwMode="auto">
              <a:xfrm>
                <a:off x="1920" y="3456"/>
                <a:ext cx="0" cy="240"/>
              </a:xfrm>
              <a:prstGeom prst="line">
                <a:avLst/>
              </a:prstGeom>
              <a:noFill/>
              <a:ln w="12700" cap="rnd">
                <a:solidFill>
                  <a:schemeClr val="bg2"/>
                </a:solidFill>
                <a:round/>
                <a:headEnd/>
                <a:tailEnd/>
              </a:ln>
              <a:effectLst/>
            </p:spPr>
            <p:txBody>
              <a:bodyPr>
                <a:spAutoFit/>
              </a:bodyPr>
              <a:lstStyle/>
              <a:p>
                <a:endParaRPr lang="zh-CN" altLang="en-US"/>
              </a:p>
            </p:txBody>
          </p:sp>
          <p:sp>
            <p:nvSpPr>
              <p:cNvPr id="233493" name="Line 21"/>
              <p:cNvSpPr>
                <a:spLocks noChangeShapeType="1"/>
              </p:cNvSpPr>
              <p:nvPr/>
            </p:nvSpPr>
            <p:spPr bwMode="auto">
              <a:xfrm>
                <a:off x="3312" y="3456"/>
                <a:ext cx="0" cy="240"/>
              </a:xfrm>
              <a:prstGeom prst="line">
                <a:avLst/>
              </a:prstGeom>
              <a:noFill/>
              <a:ln w="12700" cap="rnd">
                <a:solidFill>
                  <a:schemeClr val="bg2"/>
                </a:solidFill>
                <a:round/>
                <a:headEnd/>
                <a:tailEnd/>
              </a:ln>
              <a:effectLst/>
            </p:spPr>
            <p:txBody>
              <a:bodyPr>
                <a:spAutoFit/>
              </a:bodyPr>
              <a:lstStyle/>
              <a:p>
                <a:endParaRPr lang="zh-CN" altLang="en-US"/>
              </a:p>
            </p:txBody>
          </p:sp>
        </p:grpSp>
        <p:sp>
          <p:nvSpPr>
            <p:cNvPr id="233504" name="Line 32"/>
            <p:cNvSpPr>
              <a:spLocks noChangeShapeType="1"/>
            </p:cNvSpPr>
            <p:nvPr/>
          </p:nvSpPr>
          <p:spPr bwMode="auto">
            <a:xfrm>
              <a:off x="2256" y="3120"/>
              <a:ext cx="0" cy="240"/>
            </a:xfrm>
            <a:prstGeom prst="line">
              <a:avLst/>
            </a:prstGeom>
            <a:noFill/>
            <a:ln w="12700" cap="rnd">
              <a:solidFill>
                <a:schemeClr val="bg2"/>
              </a:solidFill>
              <a:round/>
              <a:headEnd/>
              <a:tailEnd/>
            </a:ln>
            <a:effectLst/>
          </p:spPr>
          <p:txBody>
            <a:bodyPr>
              <a:spAutoFit/>
            </a:bodyPr>
            <a:lstStyle/>
            <a:p>
              <a:endParaRPr lang="zh-CN" altLang="en-US"/>
            </a:p>
          </p:txBody>
        </p:sp>
      </p:grpSp>
      <p:sp>
        <p:nvSpPr>
          <p:cNvPr id="233476" name="Text Box 4"/>
          <p:cNvSpPr txBox="1">
            <a:spLocks noChangeArrowheads="1"/>
          </p:cNvSpPr>
          <p:nvPr/>
        </p:nvSpPr>
        <p:spPr bwMode="auto">
          <a:xfrm>
            <a:off x="75406" y="618890"/>
            <a:ext cx="3024188" cy="582613"/>
          </a:xfrm>
          <a:prstGeom prst="rect">
            <a:avLst/>
          </a:prstGeom>
          <a:noFill/>
          <a:ln w="12700" cap="rnd">
            <a:noFill/>
            <a:miter lim="800000"/>
            <a:headEnd/>
            <a:tailEnd/>
          </a:ln>
          <a:effectLst/>
        </p:spPr>
        <p:txBody>
          <a:bodyPr>
            <a:spAutoFit/>
          </a:bodyPr>
          <a:lstStyle/>
          <a:p>
            <a:pPr eaLnBrk="0" hangingPunct="0">
              <a:lnSpc>
                <a:spcPct val="115000"/>
              </a:lnSpc>
              <a:spcBef>
                <a:spcPct val="30000"/>
              </a:spcBef>
            </a:pPr>
            <a:r>
              <a:rPr lang="zh-CN" altLang="en-US" b="1" dirty="0">
                <a:latin typeface="黑体" pitchFamily="2" charset="-122"/>
                <a:ea typeface="黑体" pitchFamily="2" charset="-122"/>
              </a:rPr>
              <a:t>5）算符优先算法</a:t>
            </a:r>
            <a:endParaRPr lang="zh-CN" altLang="en-US" dirty="0">
              <a:solidFill>
                <a:srgbClr val="FFFFAF"/>
              </a:solidFill>
              <a:latin typeface="Times New Roman" pitchFamily="18" charset="0"/>
              <a:ea typeface="宋体" pitchFamily="2" charset="-122"/>
            </a:endParaRPr>
          </a:p>
        </p:txBody>
      </p:sp>
      <p:sp>
        <p:nvSpPr>
          <p:cNvPr id="233477" name="Line 5"/>
          <p:cNvSpPr>
            <a:spLocks noChangeShapeType="1"/>
          </p:cNvSpPr>
          <p:nvPr/>
        </p:nvSpPr>
        <p:spPr bwMode="auto">
          <a:xfrm flipV="1">
            <a:off x="1136650" y="1484313"/>
            <a:ext cx="0" cy="381000"/>
          </a:xfrm>
          <a:prstGeom prst="line">
            <a:avLst/>
          </a:prstGeom>
          <a:noFill/>
          <a:ln w="28575" cap="rnd">
            <a:solidFill>
              <a:srgbClr val="66FFFF"/>
            </a:solidFill>
            <a:round/>
            <a:headEnd/>
            <a:tailEnd type="triangle" w="med" len="med"/>
          </a:ln>
          <a:effectLst/>
        </p:spPr>
        <p:txBody>
          <a:bodyPr anchor="ctr">
            <a:spAutoFit/>
          </a:bodyPr>
          <a:lstStyle/>
          <a:p>
            <a:endParaRPr lang="zh-CN" altLang="en-US"/>
          </a:p>
        </p:txBody>
      </p:sp>
      <p:sp>
        <p:nvSpPr>
          <p:cNvPr id="233478" name="Text Box 6"/>
          <p:cNvSpPr txBox="1">
            <a:spLocks noChangeArrowheads="1"/>
          </p:cNvSpPr>
          <p:nvPr/>
        </p:nvSpPr>
        <p:spPr bwMode="auto">
          <a:xfrm>
            <a:off x="415925" y="1773238"/>
            <a:ext cx="9145588" cy="3508375"/>
          </a:xfrm>
          <a:prstGeom prst="rect">
            <a:avLst/>
          </a:prstGeom>
          <a:noFill/>
          <a:ln w="12700" cap="rnd">
            <a:noFill/>
            <a:miter lim="800000"/>
            <a:headEnd/>
            <a:tailEnd/>
          </a:ln>
          <a:effectLst/>
        </p:spPr>
        <p:txBody>
          <a:bodyPr>
            <a:spAutoFit/>
          </a:bodyPr>
          <a:lstStyle/>
          <a:p>
            <a:pPr eaLnBrk="0" hangingPunct="0"/>
            <a:r>
              <a:rPr lang="zh-CN" altLang="en-US" b="1" dirty="0">
                <a:solidFill>
                  <a:schemeClr val="tx2"/>
                </a:solidFill>
                <a:latin typeface="黑体" pitchFamily="2" charset="-122"/>
                <a:ea typeface="黑体" pitchFamily="2" charset="-122"/>
              </a:rPr>
              <a:t>从左向右扫描表达式：</a:t>
            </a:r>
          </a:p>
          <a:p>
            <a:pPr eaLnBrk="0" hangingPunct="0"/>
            <a:r>
              <a:rPr lang="zh-CN" altLang="en-US" b="1" dirty="0">
                <a:solidFill>
                  <a:srgbClr val="FFFFAF"/>
                </a:solidFill>
                <a:latin typeface="黑体" pitchFamily="2" charset="-122"/>
                <a:ea typeface="黑体" pitchFamily="2" charset="-122"/>
              </a:rPr>
              <a:t>  遇操作数</a:t>
            </a:r>
            <a:r>
              <a:rPr lang="zh-CN" altLang="en-US" b="1" dirty="0">
                <a:solidFill>
                  <a:srgbClr val="FFFFAF"/>
                </a:solidFill>
                <a:latin typeface="Times New Roman"/>
                <a:ea typeface="黑体" pitchFamily="2" charset="-122"/>
              </a:rPr>
              <a:t>——</a:t>
            </a:r>
            <a:r>
              <a:rPr lang="zh-CN" altLang="en-US" b="1" dirty="0">
                <a:solidFill>
                  <a:srgbClr val="FFFFAF"/>
                </a:solidFill>
                <a:latin typeface="黑体" pitchFamily="2" charset="-122"/>
                <a:ea typeface="黑体" pitchFamily="2" charset="-122"/>
              </a:rPr>
              <a:t>保存；</a:t>
            </a:r>
          </a:p>
          <a:p>
            <a:pPr eaLnBrk="0" hangingPunct="0"/>
            <a:r>
              <a:rPr lang="zh-CN" altLang="en-US" b="1" dirty="0">
                <a:solidFill>
                  <a:srgbClr val="FFFFAF"/>
                </a:solidFill>
                <a:latin typeface="黑体" pitchFamily="2" charset="-122"/>
                <a:ea typeface="黑体" pitchFamily="2" charset="-122"/>
              </a:rPr>
              <a:t>  遇运算符号</a:t>
            </a:r>
            <a:r>
              <a:rPr lang="zh-CN" altLang="en-US" b="1" dirty="0">
                <a:solidFill>
                  <a:srgbClr val="66FFFF"/>
                </a:solidFill>
                <a:latin typeface="黑体" pitchFamily="2" charset="-122"/>
                <a:ea typeface="黑体" pitchFamily="2" charset="-122"/>
                <a:sym typeface="Symbol" pitchFamily="18" charset="2"/>
              </a:rPr>
              <a:t></a:t>
            </a:r>
            <a:r>
              <a:rPr lang="en-US" altLang="zh-CN" b="1" baseline="-30000" dirty="0">
                <a:solidFill>
                  <a:srgbClr val="66FFFF"/>
                </a:solidFill>
                <a:latin typeface="黑体" pitchFamily="2" charset="-122"/>
                <a:ea typeface="黑体" pitchFamily="2" charset="-122"/>
              </a:rPr>
              <a:t>j</a:t>
            </a:r>
            <a:r>
              <a:rPr lang="en-US" altLang="zh-CN" b="1" dirty="0">
                <a:solidFill>
                  <a:srgbClr val="FFFFAF"/>
                </a:solidFill>
                <a:latin typeface="Times New Roman"/>
                <a:ea typeface="黑体" pitchFamily="2" charset="-122"/>
              </a:rPr>
              <a:t>——</a:t>
            </a:r>
            <a:r>
              <a:rPr lang="zh-CN" altLang="en-US" b="1" dirty="0">
                <a:solidFill>
                  <a:srgbClr val="FFFFAF"/>
                </a:solidFill>
                <a:latin typeface="黑体" pitchFamily="2" charset="-122"/>
                <a:ea typeface="黑体" pitchFamily="2" charset="-122"/>
              </a:rPr>
              <a:t>与前面的刚扫描过的运算符</a:t>
            </a:r>
            <a:r>
              <a:rPr lang="zh-CN" altLang="en-US" b="1" dirty="0">
                <a:solidFill>
                  <a:srgbClr val="66FFFF"/>
                </a:solidFill>
                <a:latin typeface="黑体" pitchFamily="2" charset="-122"/>
                <a:ea typeface="黑体" pitchFamily="2" charset="-122"/>
                <a:sym typeface="Symbol" pitchFamily="18" charset="2"/>
              </a:rPr>
              <a:t></a:t>
            </a:r>
            <a:r>
              <a:rPr lang="en-US" altLang="zh-CN" b="1" baseline="-30000" dirty="0" err="1">
                <a:solidFill>
                  <a:srgbClr val="66FFFF"/>
                </a:solidFill>
                <a:latin typeface="黑体" pitchFamily="2" charset="-122"/>
                <a:ea typeface="黑体" pitchFamily="2" charset="-122"/>
              </a:rPr>
              <a:t>i</a:t>
            </a:r>
            <a:r>
              <a:rPr lang="zh-CN" altLang="en-US" b="1" dirty="0">
                <a:solidFill>
                  <a:srgbClr val="FFFFAF"/>
                </a:solidFill>
                <a:latin typeface="黑体" pitchFamily="2" charset="-122"/>
                <a:ea typeface="黑体" pitchFamily="2" charset="-122"/>
              </a:rPr>
              <a:t>比较：</a:t>
            </a:r>
            <a:endParaRPr lang="en-US" altLang="zh-CN" b="1" dirty="0">
              <a:solidFill>
                <a:srgbClr val="FFFFAF"/>
              </a:solidFill>
              <a:latin typeface="黑体" pitchFamily="2" charset="-122"/>
              <a:ea typeface="黑体" pitchFamily="2" charset="-122"/>
            </a:endParaRPr>
          </a:p>
          <a:p>
            <a:pPr eaLnBrk="0" hangingPunct="0"/>
            <a:r>
              <a:rPr lang="en-US" altLang="zh-CN" b="1" dirty="0">
                <a:solidFill>
                  <a:srgbClr val="FFFFAF"/>
                </a:solidFill>
                <a:latin typeface="黑体" pitchFamily="2" charset="-122"/>
                <a:ea typeface="黑体" pitchFamily="2" charset="-122"/>
              </a:rPr>
              <a:t>  </a:t>
            </a:r>
            <a:r>
              <a:rPr lang="zh-CN" altLang="en-US" b="1" dirty="0">
                <a:solidFill>
                  <a:srgbClr val="FFFFAF"/>
                </a:solidFill>
                <a:latin typeface="黑体" pitchFamily="2" charset="-122"/>
                <a:ea typeface="黑体" pitchFamily="2" charset="-122"/>
              </a:rPr>
              <a:t>若</a:t>
            </a:r>
            <a:r>
              <a:rPr lang="zh-CN" altLang="en-US" b="1" dirty="0">
                <a:solidFill>
                  <a:srgbClr val="00FF00"/>
                </a:solidFill>
                <a:latin typeface="黑体" pitchFamily="2" charset="-122"/>
                <a:ea typeface="黑体" pitchFamily="2" charset="-122"/>
                <a:sym typeface="Symbol" pitchFamily="18" charset="2"/>
              </a:rPr>
              <a:t></a:t>
            </a:r>
            <a:r>
              <a:rPr lang="en-US" altLang="zh-CN" b="1" baseline="-30000" dirty="0" err="1">
                <a:solidFill>
                  <a:srgbClr val="00FF00"/>
                </a:solidFill>
                <a:latin typeface="黑体" pitchFamily="2" charset="-122"/>
                <a:ea typeface="黑体" pitchFamily="2" charset="-122"/>
              </a:rPr>
              <a:t>i</a:t>
            </a:r>
            <a:r>
              <a:rPr lang="en-US" altLang="zh-CN" b="1" dirty="0">
                <a:solidFill>
                  <a:srgbClr val="00FF00"/>
                </a:solidFill>
                <a:latin typeface="黑体" pitchFamily="2" charset="-122"/>
                <a:ea typeface="黑体" pitchFamily="2" charset="-122"/>
              </a:rPr>
              <a:t>&lt;</a:t>
            </a:r>
            <a:r>
              <a:rPr lang="en-US" altLang="zh-CN" b="1" dirty="0">
                <a:solidFill>
                  <a:srgbClr val="00FF00"/>
                </a:solidFill>
                <a:latin typeface="黑体" pitchFamily="2" charset="-122"/>
                <a:ea typeface="黑体" pitchFamily="2" charset="-122"/>
                <a:sym typeface="Symbol" pitchFamily="18" charset="2"/>
              </a:rPr>
              <a:t></a:t>
            </a:r>
            <a:r>
              <a:rPr lang="en-US" altLang="zh-CN" b="1" baseline="-30000" dirty="0">
                <a:solidFill>
                  <a:srgbClr val="00FF00"/>
                </a:solidFill>
                <a:latin typeface="黑体" pitchFamily="2" charset="-122"/>
                <a:ea typeface="黑体" pitchFamily="2" charset="-122"/>
              </a:rPr>
              <a:t>j</a:t>
            </a:r>
            <a:r>
              <a:rPr lang="en-US" altLang="zh-CN" b="1" baseline="-30000" dirty="0">
                <a:solidFill>
                  <a:srgbClr val="FFFFAF"/>
                </a:solidFill>
                <a:latin typeface="黑体" pitchFamily="2" charset="-122"/>
                <a:ea typeface="黑体" pitchFamily="2" charset="-122"/>
              </a:rPr>
              <a:t> </a:t>
            </a:r>
            <a:r>
              <a:rPr lang="zh-CN" altLang="en-US" b="1" dirty="0">
                <a:solidFill>
                  <a:srgbClr val="FFFFAF"/>
                </a:solidFill>
                <a:latin typeface="黑体" pitchFamily="2" charset="-122"/>
                <a:ea typeface="黑体" pitchFamily="2" charset="-122"/>
              </a:rPr>
              <a:t>则保存</a:t>
            </a:r>
            <a:r>
              <a:rPr lang="zh-CN" altLang="en-US" b="1" dirty="0">
                <a:solidFill>
                  <a:srgbClr val="FFFFAF"/>
                </a:solidFill>
                <a:latin typeface="黑体" pitchFamily="2" charset="-122"/>
                <a:ea typeface="黑体" pitchFamily="2" charset="-122"/>
                <a:sym typeface="Symbol" pitchFamily="18" charset="2"/>
              </a:rPr>
              <a:t></a:t>
            </a:r>
            <a:r>
              <a:rPr lang="en-US" altLang="zh-CN" b="1" baseline="-30000" dirty="0">
                <a:solidFill>
                  <a:srgbClr val="FFFFAF"/>
                </a:solidFill>
                <a:latin typeface="黑体" pitchFamily="2" charset="-122"/>
                <a:ea typeface="黑体" pitchFamily="2" charset="-122"/>
              </a:rPr>
              <a:t>j</a:t>
            </a:r>
            <a:r>
              <a:rPr lang="en-US" altLang="zh-CN" b="1" dirty="0">
                <a:solidFill>
                  <a:srgbClr val="FFFFAF"/>
                </a:solidFill>
                <a:latin typeface="黑体" pitchFamily="2" charset="-122"/>
                <a:ea typeface="黑体" pitchFamily="2" charset="-122"/>
              </a:rPr>
              <a:t>（</a:t>
            </a:r>
            <a:r>
              <a:rPr lang="zh-CN" altLang="en-US" b="1" dirty="0">
                <a:solidFill>
                  <a:srgbClr val="FFFFAF"/>
                </a:solidFill>
                <a:latin typeface="黑体" pitchFamily="2" charset="-122"/>
                <a:ea typeface="黑体" pitchFamily="2" charset="-122"/>
              </a:rPr>
              <a:t>因此已保存的运算符的优先关系为</a:t>
            </a:r>
            <a:r>
              <a:rPr lang="zh-CN" altLang="en-US" b="1" dirty="0">
                <a:solidFill>
                  <a:srgbClr val="FFFFAF"/>
                </a:solidFill>
                <a:latin typeface="黑体" pitchFamily="2" charset="-122"/>
                <a:ea typeface="黑体" pitchFamily="2" charset="-122"/>
                <a:sym typeface="Symbol" pitchFamily="18" charset="2"/>
              </a:rPr>
              <a:t></a:t>
            </a:r>
            <a:r>
              <a:rPr lang="zh-CN" altLang="en-US" b="1" baseline="-30000" dirty="0">
                <a:solidFill>
                  <a:srgbClr val="FFFFAF"/>
                </a:solidFill>
                <a:latin typeface="黑体" pitchFamily="2" charset="-122"/>
                <a:ea typeface="黑体" pitchFamily="2" charset="-122"/>
              </a:rPr>
              <a:t>1</a:t>
            </a:r>
            <a:r>
              <a:rPr lang="zh-CN" altLang="en-US" b="1" dirty="0">
                <a:solidFill>
                  <a:srgbClr val="FFFFAF"/>
                </a:solidFill>
                <a:latin typeface="黑体" pitchFamily="2" charset="-122"/>
                <a:ea typeface="黑体" pitchFamily="2" charset="-122"/>
              </a:rPr>
              <a:t>&lt;</a:t>
            </a:r>
            <a:r>
              <a:rPr lang="zh-CN" altLang="en-US" b="1" dirty="0">
                <a:solidFill>
                  <a:srgbClr val="FFFFAF"/>
                </a:solidFill>
                <a:latin typeface="黑体" pitchFamily="2" charset="-122"/>
                <a:ea typeface="黑体" pitchFamily="2" charset="-122"/>
                <a:sym typeface="Symbol" pitchFamily="18" charset="2"/>
              </a:rPr>
              <a:t></a:t>
            </a:r>
            <a:r>
              <a:rPr lang="zh-CN" altLang="en-US" b="1" baseline="-30000" dirty="0">
                <a:solidFill>
                  <a:srgbClr val="FFFFAF"/>
                </a:solidFill>
                <a:latin typeface="黑体" pitchFamily="2" charset="-122"/>
                <a:ea typeface="黑体" pitchFamily="2" charset="-122"/>
              </a:rPr>
              <a:t>2</a:t>
            </a:r>
            <a:r>
              <a:rPr lang="zh-CN" altLang="en-US" b="1" dirty="0">
                <a:solidFill>
                  <a:srgbClr val="FFFFAF"/>
                </a:solidFill>
                <a:latin typeface="黑体" pitchFamily="2" charset="-122"/>
                <a:ea typeface="黑体" pitchFamily="2" charset="-122"/>
              </a:rPr>
              <a:t>&lt;</a:t>
            </a:r>
            <a:r>
              <a:rPr lang="zh-CN" altLang="en-US" b="1" dirty="0">
                <a:solidFill>
                  <a:srgbClr val="FFFFAF"/>
                </a:solidFill>
                <a:latin typeface="黑体" pitchFamily="2" charset="-122"/>
                <a:ea typeface="黑体" pitchFamily="2" charset="-122"/>
                <a:sym typeface="Symbol" pitchFamily="18" charset="2"/>
              </a:rPr>
              <a:t></a:t>
            </a:r>
            <a:r>
              <a:rPr lang="zh-CN" altLang="en-US" b="1" baseline="-30000" dirty="0">
                <a:solidFill>
                  <a:srgbClr val="FFFFAF"/>
                </a:solidFill>
                <a:latin typeface="黑体" pitchFamily="2" charset="-122"/>
                <a:ea typeface="黑体" pitchFamily="2" charset="-122"/>
              </a:rPr>
              <a:t>3</a:t>
            </a:r>
            <a:r>
              <a:rPr lang="zh-CN" altLang="en-US" b="1" dirty="0">
                <a:solidFill>
                  <a:srgbClr val="FFFFAF"/>
                </a:solidFill>
                <a:latin typeface="黑体" pitchFamily="2" charset="-122"/>
                <a:ea typeface="黑体" pitchFamily="2" charset="-122"/>
              </a:rPr>
              <a:t>&lt;</a:t>
            </a:r>
            <a:r>
              <a:rPr lang="zh-CN" altLang="en-US" b="1" dirty="0">
                <a:solidFill>
                  <a:srgbClr val="FFFFAF"/>
                </a:solidFill>
                <a:latin typeface="黑体" pitchFamily="2" charset="-122"/>
                <a:ea typeface="黑体" pitchFamily="2" charset="-122"/>
                <a:sym typeface="Symbol" pitchFamily="18" charset="2"/>
              </a:rPr>
              <a:t></a:t>
            </a:r>
            <a:r>
              <a:rPr lang="zh-CN" altLang="en-US" b="1" baseline="-30000" dirty="0">
                <a:solidFill>
                  <a:srgbClr val="FFFFAF"/>
                </a:solidFill>
                <a:latin typeface="黑体" pitchFamily="2" charset="-122"/>
                <a:ea typeface="黑体" pitchFamily="2" charset="-122"/>
              </a:rPr>
              <a:t>4</a:t>
            </a:r>
            <a:r>
              <a:rPr lang="zh-CN" altLang="en-US" b="1" dirty="0">
                <a:solidFill>
                  <a:srgbClr val="FFFFAF"/>
                </a:solidFill>
                <a:latin typeface="Times New Roman"/>
                <a:ea typeface="黑体" pitchFamily="2" charset="-122"/>
              </a:rPr>
              <a:t>…</a:t>
            </a:r>
            <a:r>
              <a:rPr lang="zh-CN" altLang="en-US" b="1" dirty="0">
                <a:solidFill>
                  <a:srgbClr val="FFFFAF"/>
                </a:solidFill>
                <a:latin typeface="黑体" pitchFamily="2" charset="-122"/>
                <a:ea typeface="黑体" pitchFamily="2" charset="-122"/>
              </a:rPr>
              <a:t>）</a:t>
            </a:r>
          </a:p>
          <a:p>
            <a:pPr eaLnBrk="0" hangingPunct="0"/>
            <a:r>
              <a:rPr lang="zh-CN" altLang="en-US" b="1" dirty="0">
                <a:solidFill>
                  <a:srgbClr val="FFFFAF"/>
                </a:solidFill>
                <a:latin typeface="黑体" pitchFamily="2" charset="-122"/>
                <a:ea typeface="黑体" pitchFamily="2" charset="-122"/>
              </a:rPr>
              <a:t>  若</a:t>
            </a:r>
            <a:r>
              <a:rPr lang="zh-CN" altLang="en-US" b="1" dirty="0">
                <a:solidFill>
                  <a:srgbClr val="00FF00"/>
                </a:solidFill>
                <a:latin typeface="黑体" pitchFamily="2" charset="-122"/>
                <a:ea typeface="黑体" pitchFamily="2" charset="-122"/>
                <a:sym typeface="Symbol" pitchFamily="18" charset="2"/>
              </a:rPr>
              <a:t></a:t>
            </a:r>
            <a:r>
              <a:rPr lang="en-US" altLang="zh-CN" b="1" baseline="-30000" dirty="0" err="1">
                <a:solidFill>
                  <a:srgbClr val="00FF00"/>
                </a:solidFill>
                <a:latin typeface="黑体" pitchFamily="2" charset="-122"/>
                <a:ea typeface="黑体" pitchFamily="2" charset="-122"/>
              </a:rPr>
              <a:t>i</a:t>
            </a:r>
            <a:r>
              <a:rPr lang="en-US" altLang="zh-CN" b="1" dirty="0">
                <a:solidFill>
                  <a:srgbClr val="00FF00"/>
                </a:solidFill>
                <a:latin typeface="黑体" pitchFamily="2" charset="-122"/>
                <a:ea typeface="黑体" pitchFamily="2" charset="-122"/>
              </a:rPr>
              <a:t>&gt;</a:t>
            </a:r>
            <a:r>
              <a:rPr lang="en-US" altLang="zh-CN" b="1" dirty="0">
                <a:solidFill>
                  <a:srgbClr val="00FF00"/>
                </a:solidFill>
                <a:latin typeface="黑体" pitchFamily="2" charset="-122"/>
                <a:ea typeface="黑体" pitchFamily="2" charset="-122"/>
                <a:sym typeface="Symbol" pitchFamily="18" charset="2"/>
              </a:rPr>
              <a:t></a:t>
            </a:r>
            <a:r>
              <a:rPr lang="en-US" altLang="zh-CN" b="1" baseline="-30000" dirty="0">
                <a:solidFill>
                  <a:srgbClr val="00FF00"/>
                </a:solidFill>
                <a:latin typeface="黑体" pitchFamily="2" charset="-122"/>
                <a:ea typeface="黑体" pitchFamily="2" charset="-122"/>
              </a:rPr>
              <a:t>j</a:t>
            </a:r>
            <a:r>
              <a:rPr lang="en-US" altLang="zh-CN" b="1" baseline="-30000" dirty="0">
                <a:solidFill>
                  <a:srgbClr val="FFFFAF"/>
                </a:solidFill>
                <a:latin typeface="黑体" pitchFamily="2" charset="-122"/>
                <a:ea typeface="黑体" pitchFamily="2" charset="-122"/>
              </a:rPr>
              <a:t> </a:t>
            </a:r>
            <a:r>
              <a:rPr lang="zh-CN" altLang="en-US" b="1" dirty="0">
                <a:solidFill>
                  <a:srgbClr val="FFFFAF"/>
                </a:solidFill>
                <a:latin typeface="黑体" pitchFamily="2" charset="-122"/>
                <a:ea typeface="黑体" pitchFamily="2" charset="-122"/>
              </a:rPr>
              <a:t>则说明</a:t>
            </a:r>
            <a:r>
              <a:rPr lang="zh-CN" altLang="en-US" b="1" dirty="0">
                <a:solidFill>
                  <a:srgbClr val="FFFFAF"/>
                </a:solidFill>
                <a:latin typeface="黑体" pitchFamily="2" charset="-122"/>
                <a:ea typeface="黑体" pitchFamily="2" charset="-122"/>
                <a:sym typeface="Symbol" pitchFamily="18" charset="2"/>
              </a:rPr>
              <a:t></a:t>
            </a:r>
            <a:r>
              <a:rPr lang="en-US" altLang="zh-CN" b="1" baseline="-30000" dirty="0" err="1">
                <a:solidFill>
                  <a:srgbClr val="FFFFAF"/>
                </a:solidFill>
                <a:latin typeface="黑体" pitchFamily="2" charset="-122"/>
                <a:ea typeface="黑体" pitchFamily="2" charset="-122"/>
              </a:rPr>
              <a:t>i</a:t>
            </a:r>
            <a:r>
              <a:rPr lang="zh-CN" altLang="en-US" b="1" dirty="0">
                <a:solidFill>
                  <a:srgbClr val="FFFFAF"/>
                </a:solidFill>
                <a:latin typeface="黑体" pitchFamily="2" charset="-122"/>
                <a:ea typeface="黑体" pitchFamily="2" charset="-122"/>
              </a:rPr>
              <a:t>是已扫描的运算符中优先级最高者，可进行运算</a:t>
            </a:r>
          </a:p>
          <a:p>
            <a:pPr eaLnBrk="0" hangingPunct="0"/>
            <a:r>
              <a:rPr lang="zh-CN" altLang="en-US" b="1" dirty="0">
                <a:solidFill>
                  <a:srgbClr val="FFFFAF"/>
                </a:solidFill>
                <a:latin typeface="黑体" pitchFamily="2" charset="-122"/>
                <a:ea typeface="黑体" pitchFamily="2" charset="-122"/>
              </a:rPr>
              <a:t>  若</a:t>
            </a:r>
            <a:r>
              <a:rPr lang="zh-CN" altLang="en-US" b="1" dirty="0">
                <a:solidFill>
                  <a:srgbClr val="00FF00"/>
                </a:solidFill>
                <a:latin typeface="黑体" pitchFamily="2" charset="-122"/>
                <a:ea typeface="黑体" pitchFamily="2" charset="-122"/>
                <a:sym typeface="Symbol" pitchFamily="18" charset="2"/>
              </a:rPr>
              <a:t></a:t>
            </a:r>
            <a:r>
              <a:rPr lang="en-US" altLang="zh-CN" b="1" baseline="-30000" dirty="0" err="1">
                <a:solidFill>
                  <a:srgbClr val="00FF00"/>
                </a:solidFill>
                <a:latin typeface="黑体" pitchFamily="2" charset="-122"/>
                <a:ea typeface="黑体" pitchFamily="2" charset="-122"/>
              </a:rPr>
              <a:t>i</a:t>
            </a:r>
            <a:r>
              <a:rPr lang="zh-CN" altLang="en-US" b="1" dirty="0">
                <a:solidFill>
                  <a:srgbClr val="00FF00"/>
                </a:solidFill>
                <a:latin typeface="黑体" pitchFamily="2" charset="-122"/>
                <a:ea typeface="黑体" pitchFamily="2" charset="-122"/>
              </a:rPr>
              <a:t>=</a:t>
            </a:r>
            <a:r>
              <a:rPr lang="en-US" altLang="zh-CN" b="1" dirty="0">
                <a:solidFill>
                  <a:srgbClr val="00FF00"/>
                </a:solidFill>
                <a:latin typeface="黑体" pitchFamily="2" charset="-122"/>
                <a:ea typeface="黑体" pitchFamily="2" charset="-122"/>
                <a:sym typeface="Symbol" pitchFamily="18" charset="2"/>
              </a:rPr>
              <a:t></a:t>
            </a:r>
            <a:r>
              <a:rPr lang="en-US" altLang="zh-CN" b="1" baseline="-30000" dirty="0">
                <a:solidFill>
                  <a:srgbClr val="00FF00"/>
                </a:solidFill>
                <a:latin typeface="黑体" pitchFamily="2" charset="-122"/>
                <a:ea typeface="黑体" pitchFamily="2" charset="-122"/>
              </a:rPr>
              <a:t>j</a:t>
            </a:r>
            <a:r>
              <a:rPr lang="en-US" altLang="zh-CN" b="1" baseline="-30000" dirty="0">
                <a:solidFill>
                  <a:srgbClr val="FFFFAF"/>
                </a:solidFill>
                <a:latin typeface="黑体" pitchFamily="2" charset="-122"/>
                <a:ea typeface="黑体" pitchFamily="2" charset="-122"/>
              </a:rPr>
              <a:t> </a:t>
            </a:r>
            <a:r>
              <a:rPr lang="zh-CN" altLang="en-US" b="1" dirty="0">
                <a:solidFill>
                  <a:srgbClr val="FFFFAF"/>
                </a:solidFill>
                <a:latin typeface="黑体" pitchFamily="2" charset="-122"/>
                <a:ea typeface="黑体" pitchFamily="2" charset="-122"/>
              </a:rPr>
              <a:t>则说明括号内的式子已计算完，需要消去括号        </a:t>
            </a:r>
          </a:p>
        </p:txBody>
      </p:sp>
      <p:sp>
        <p:nvSpPr>
          <p:cNvPr id="233479" name="Text Box 7"/>
          <p:cNvSpPr txBox="1">
            <a:spLocks noChangeArrowheads="1"/>
          </p:cNvSpPr>
          <p:nvPr/>
        </p:nvSpPr>
        <p:spPr bwMode="auto">
          <a:xfrm>
            <a:off x="925513" y="1052513"/>
            <a:ext cx="3163887"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1"/>
                </a:solidFill>
                <a:latin typeface="Times New Roman" pitchFamily="18" charset="0"/>
                <a:ea typeface="宋体" pitchFamily="2" charset="-122"/>
              </a:rPr>
              <a:t>5 + 4 </a:t>
            </a:r>
            <a:r>
              <a:rPr lang="zh-CN" altLang="en-US" b="1">
                <a:solidFill>
                  <a:schemeClr val="tx1"/>
                </a:solidFill>
                <a:latin typeface="Times New Roman" pitchFamily="18" charset="0"/>
                <a:ea typeface="宋体" pitchFamily="2" charset="-122"/>
                <a:sym typeface="Symbol" pitchFamily="18" charset="2"/>
              </a:rPr>
              <a:t> </a:t>
            </a:r>
            <a:r>
              <a:rPr lang="zh-CN" altLang="en-US" b="1">
                <a:solidFill>
                  <a:schemeClr val="tx1"/>
                </a:solidFill>
                <a:latin typeface="Times New Roman" pitchFamily="18" charset="0"/>
                <a:ea typeface="宋体" pitchFamily="2" charset="-122"/>
              </a:rPr>
              <a:t> (1 + 2) - 6</a:t>
            </a:r>
          </a:p>
        </p:txBody>
      </p:sp>
      <p:sp>
        <p:nvSpPr>
          <p:cNvPr id="233483" name="AutoShape 11"/>
          <p:cNvSpPr>
            <a:spLocks/>
          </p:cNvSpPr>
          <p:nvPr/>
        </p:nvSpPr>
        <p:spPr bwMode="auto">
          <a:xfrm>
            <a:off x="5097463" y="1628775"/>
            <a:ext cx="3386137" cy="936625"/>
          </a:xfrm>
          <a:prstGeom prst="borderCallout1">
            <a:avLst>
              <a:gd name="adj1" fmla="val 12204"/>
              <a:gd name="adj2" fmla="val -2250"/>
              <a:gd name="adj3" fmla="val 168306"/>
              <a:gd name="adj4" fmla="val -91046"/>
            </a:avLst>
          </a:prstGeom>
          <a:solidFill>
            <a:srgbClr val="FFFF00"/>
          </a:solidFill>
          <a:ln w="28575" cap="rnd">
            <a:solidFill>
              <a:srgbClr val="FFFF00"/>
            </a:solidFill>
            <a:miter lim="800000"/>
            <a:headEnd/>
            <a:tailEnd type="arrow" w="med" len="med"/>
          </a:ln>
          <a:effectLst/>
        </p:spPr>
        <p:txBody>
          <a:bodyPr/>
          <a:lstStyle/>
          <a:p>
            <a:pPr algn="ctr" eaLnBrk="0" hangingPunct="0"/>
            <a:r>
              <a:rPr lang="zh-CN" altLang="en-US" b="1">
                <a:solidFill>
                  <a:schemeClr val="bg2"/>
                </a:solidFill>
                <a:latin typeface="黑体" pitchFamily="2" charset="-122"/>
                <a:ea typeface="黑体" pitchFamily="2" charset="-122"/>
              </a:rPr>
              <a:t>后面也许有优先级更高的算符</a:t>
            </a:r>
          </a:p>
        </p:txBody>
      </p:sp>
      <p:sp>
        <p:nvSpPr>
          <p:cNvPr id="233487" name="Text Box 15"/>
          <p:cNvSpPr txBox="1">
            <a:spLocks noChangeArrowheads="1"/>
          </p:cNvSpPr>
          <p:nvPr/>
        </p:nvSpPr>
        <p:spPr bwMode="auto">
          <a:xfrm>
            <a:off x="1639888" y="5422500"/>
            <a:ext cx="533400" cy="457200"/>
          </a:xfrm>
          <a:prstGeom prst="rect">
            <a:avLst/>
          </a:prstGeom>
          <a:noFill/>
          <a:ln w="12700" cap="rnd">
            <a:noFill/>
            <a:miter lim="800000"/>
            <a:headEnd/>
            <a:tailEnd/>
          </a:ln>
          <a:effectLst/>
        </p:spPr>
        <p:txBody>
          <a:bodyPr>
            <a:spAutoFit/>
          </a:bodyPr>
          <a:lstStyle/>
          <a:p>
            <a:pPr algn="ctr" eaLnBrk="0" hangingPunct="0">
              <a:spcBef>
                <a:spcPct val="50000"/>
              </a:spcBef>
            </a:pPr>
            <a:r>
              <a:rPr lang="zh-CN" altLang="en-US" sz="2400" b="1">
                <a:solidFill>
                  <a:schemeClr val="bg2"/>
                </a:solidFill>
                <a:latin typeface="Arial" pitchFamily="34" charset="0"/>
                <a:ea typeface="宋体" pitchFamily="2" charset="-122"/>
              </a:rPr>
              <a:t>+</a:t>
            </a:r>
          </a:p>
        </p:txBody>
      </p:sp>
      <p:sp>
        <p:nvSpPr>
          <p:cNvPr id="233495" name="Text Box 23"/>
          <p:cNvSpPr txBox="1">
            <a:spLocks noChangeArrowheads="1"/>
          </p:cNvSpPr>
          <p:nvPr/>
        </p:nvSpPr>
        <p:spPr bwMode="auto">
          <a:xfrm>
            <a:off x="2173288" y="5422500"/>
            <a:ext cx="533400" cy="457200"/>
          </a:xfrm>
          <a:prstGeom prst="rect">
            <a:avLst/>
          </a:prstGeom>
          <a:noFill/>
          <a:ln w="12700" cap="rnd">
            <a:noFill/>
            <a:miter lim="800000"/>
            <a:headEnd/>
            <a:tailEnd/>
          </a:ln>
          <a:effectLst/>
        </p:spPr>
        <p:txBody>
          <a:bodyPr>
            <a:spAutoFit/>
          </a:bodyPr>
          <a:lstStyle/>
          <a:p>
            <a:pPr algn="ctr" eaLnBrk="0" hangingPunct="0">
              <a:spcBef>
                <a:spcPct val="50000"/>
              </a:spcBef>
            </a:pPr>
            <a:r>
              <a:rPr lang="zh-CN" altLang="en-US" sz="2400" b="1">
                <a:solidFill>
                  <a:schemeClr val="bg2"/>
                </a:solidFill>
                <a:latin typeface="Arial" pitchFamily="34" charset="0"/>
                <a:ea typeface="宋体" pitchFamily="2" charset="-122"/>
                <a:sym typeface="Symbol" pitchFamily="18" charset="2"/>
              </a:rPr>
              <a:t></a:t>
            </a:r>
            <a:r>
              <a:rPr lang="zh-CN" altLang="en-US" sz="2400" b="1">
                <a:solidFill>
                  <a:schemeClr val="bg2"/>
                </a:solidFill>
                <a:latin typeface="Times New Roman" pitchFamily="18" charset="0"/>
                <a:ea typeface="宋体" pitchFamily="2" charset="-122"/>
                <a:sym typeface="Symbol" pitchFamily="18" charset="2"/>
              </a:rPr>
              <a:t> </a:t>
            </a:r>
            <a:endParaRPr lang="zh-CN" altLang="en-US" sz="2400" b="1">
              <a:solidFill>
                <a:schemeClr val="bg2"/>
              </a:solidFill>
              <a:latin typeface="宋体" pitchFamily="2" charset="-122"/>
              <a:ea typeface="宋体" pitchFamily="2" charset="-122"/>
            </a:endParaRPr>
          </a:p>
        </p:txBody>
      </p:sp>
      <p:sp>
        <p:nvSpPr>
          <p:cNvPr id="233497" name="Text Box 25"/>
          <p:cNvSpPr txBox="1">
            <a:spLocks noChangeArrowheads="1"/>
          </p:cNvSpPr>
          <p:nvPr/>
        </p:nvSpPr>
        <p:spPr bwMode="auto">
          <a:xfrm>
            <a:off x="3240088" y="5422500"/>
            <a:ext cx="533400" cy="457200"/>
          </a:xfrm>
          <a:prstGeom prst="rect">
            <a:avLst/>
          </a:prstGeom>
          <a:noFill/>
          <a:ln w="12700" cap="rnd">
            <a:noFill/>
            <a:miter lim="800000"/>
            <a:headEnd/>
            <a:tailEnd/>
          </a:ln>
          <a:effectLst/>
        </p:spPr>
        <p:txBody>
          <a:bodyPr>
            <a:spAutoFit/>
          </a:bodyPr>
          <a:lstStyle/>
          <a:p>
            <a:pPr algn="ctr" eaLnBrk="0" hangingPunct="0">
              <a:spcBef>
                <a:spcPct val="50000"/>
              </a:spcBef>
            </a:pPr>
            <a:r>
              <a:rPr lang="zh-CN" altLang="en-US" sz="2400" b="1">
                <a:solidFill>
                  <a:schemeClr val="bg2"/>
                </a:solidFill>
                <a:latin typeface="Arial" pitchFamily="34" charset="0"/>
                <a:ea typeface="宋体" pitchFamily="2" charset="-122"/>
              </a:rPr>
              <a:t>+</a:t>
            </a:r>
          </a:p>
        </p:txBody>
      </p:sp>
      <p:sp>
        <p:nvSpPr>
          <p:cNvPr id="233498" name="Text Box 26"/>
          <p:cNvSpPr txBox="1">
            <a:spLocks noChangeArrowheads="1"/>
          </p:cNvSpPr>
          <p:nvPr/>
        </p:nvSpPr>
        <p:spPr bwMode="auto">
          <a:xfrm>
            <a:off x="2706688" y="5422500"/>
            <a:ext cx="533400" cy="457200"/>
          </a:xfrm>
          <a:prstGeom prst="rect">
            <a:avLst/>
          </a:prstGeom>
          <a:noFill/>
          <a:ln w="12700" cap="rnd">
            <a:noFill/>
            <a:miter lim="800000"/>
            <a:headEnd/>
            <a:tailEnd/>
          </a:ln>
          <a:effectLst/>
        </p:spPr>
        <p:txBody>
          <a:bodyPr>
            <a:spAutoFit/>
          </a:bodyPr>
          <a:lstStyle/>
          <a:p>
            <a:pPr algn="ctr" eaLnBrk="0" hangingPunct="0">
              <a:spcBef>
                <a:spcPct val="50000"/>
              </a:spcBef>
            </a:pPr>
            <a:r>
              <a:rPr lang="zh-CN" altLang="en-US" sz="2400" b="1">
                <a:solidFill>
                  <a:schemeClr val="bg2"/>
                </a:solidFill>
                <a:latin typeface="Arial" pitchFamily="34" charset="0"/>
                <a:ea typeface="宋体" pitchFamily="2" charset="-122"/>
              </a:rPr>
              <a:t>(</a:t>
            </a:r>
          </a:p>
        </p:txBody>
      </p:sp>
      <p:sp>
        <p:nvSpPr>
          <p:cNvPr id="233499" name="Line 27"/>
          <p:cNvSpPr>
            <a:spLocks noChangeShapeType="1"/>
          </p:cNvSpPr>
          <p:nvPr/>
        </p:nvSpPr>
        <p:spPr bwMode="auto">
          <a:xfrm>
            <a:off x="1639888" y="5998763"/>
            <a:ext cx="2351087" cy="0"/>
          </a:xfrm>
          <a:prstGeom prst="line">
            <a:avLst/>
          </a:prstGeom>
          <a:noFill/>
          <a:ln w="38100" cap="rnd">
            <a:solidFill>
              <a:srgbClr val="FFFF66"/>
            </a:solidFill>
            <a:round/>
            <a:headEnd/>
            <a:tailEnd type="triangle" w="med" len="med"/>
          </a:ln>
          <a:effectLst/>
        </p:spPr>
        <p:txBody>
          <a:bodyPr>
            <a:spAutoFit/>
          </a:bodyPr>
          <a:lstStyle/>
          <a:p>
            <a:endParaRPr lang="zh-CN" altLang="en-US"/>
          </a:p>
        </p:txBody>
      </p:sp>
      <p:sp>
        <p:nvSpPr>
          <p:cNvPr id="233501" name="AutoShape 29"/>
          <p:cNvSpPr>
            <a:spLocks/>
          </p:cNvSpPr>
          <p:nvPr/>
        </p:nvSpPr>
        <p:spPr bwMode="auto">
          <a:xfrm>
            <a:off x="5383213" y="6320825"/>
            <a:ext cx="3816350" cy="430213"/>
          </a:xfrm>
          <a:prstGeom prst="borderCallout1">
            <a:avLst>
              <a:gd name="adj1" fmla="val 26569"/>
              <a:gd name="adj2" fmla="val -1995"/>
              <a:gd name="adj3" fmla="val -77491"/>
              <a:gd name="adj4" fmla="val -34611"/>
            </a:avLst>
          </a:prstGeom>
          <a:solidFill>
            <a:schemeClr val="tx1"/>
          </a:solidFill>
          <a:ln w="19050" cap="rnd">
            <a:solidFill>
              <a:srgbClr val="66FF33"/>
            </a:solidFill>
            <a:miter lim="800000"/>
            <a:headEnd/>
            <a:tailEnd/>
          </a:ln>
          <a:effectLst/>
        </p:spPr>
        <p:txBody>
          <a:bodyPr lIns="0" tIns="0" rIns="0" bIns="0" anchor="ctr" anchorCtr="1"/>
          <a:lstStyle/>
          <a:p>
            <a:pPr algn="ctr" eaLnBrk="0" hangingPunct="0"/>
            <a:r>
              <a:rPr lang="zh-CN" altLang="en-US" b="1" dirty="0">
                <a:solidFill>
                  <a:schemeClr val="bg2"/>
                </a:solidFill>
                <a:latin typeface="黑体" pitchFamily="2" charset="-122"/>
                <a:ea typeface="黑体" pitchFamily="2" charset="-122"/>
              </a:rPr>
              <a:t>后保存的算符优先级高</a:t>
            </a:r>
          </a:p>
        </p:txBody>
      </p:sp>
      <p:sp>
        <p:nvSpPr>
          <p:cNvPr id="233502" name="Oval 30"/>
          <p:cNvSpPr>
            <a:spLocks noChangeArrowheads="1"/>
          </p:cNvSpPr>
          <p:nvPr/>
        </p:nvSpPr>
        <p:spPr bwMode="auto">
          <a:xfrm>
            <a:off x="3944938" y="260350"/>
            <a:ext cx="5745162" cy="1152525"/>
          </a:xfrm>
          <a:prstGeom prst="ellipse">
            <a:avLst/>
          </a:prstGeom>
          <a:solidFill>
            <a:schemeClr val="tx1"/>
          </a:solidFill>
          <a:ln w="12700" cap="rnd">
            <a:solidFill>
              <a:schemeClr val="tx1"/>
            </a:solidFill>
            <a:round/>
            <a:headEnd/>
            <a:tailEnd/>
          </a:ln>
          <a:effectLst/>
        </p:spPr>
        <p:txBody>
          <a:bodyPr wrap="none" lIns="0" tIns="0" rIns="0" bIns="0" anchor="ctr"/>
          <a:lstStyle/>
          <a:p>
            <a:pPr algn="ctr" eaLnBrk="0" hangingPunct="0"/>
            <a:r>
              <a:rPr lang="zh-CN" altLang="en-US" b="1">
                <a:solidFill>
                  <a:schemeClr val="bg2"/>
                </a:solidFill>
                <a:latin typeface="Times New Roman" pitchFamily="18" charset="0"/>
                <a:ea typeface="黑体" pitchFamily="2" charset="-122"/>
              </a:rPr>
              <a:t>用两个栈分别保存扫描过程中</a:t>
            </a:r>
          </a:p>
          <a:p>
            <a:pPr algn="ctr" eaLnBrk="0" hangingPunct="0"/>
            <a:r>
              <a:rPr lang="zh-CN" altLang="en-US" b="1">
                <a:solidFill>
                  <a:schemeClr val="bg2"/>
                </a:solidFill>
                <a:latin typeface="Times New Roman" pitchFamily="18" charset="0"/>
                <a:ea typeface="黑体" pitchFamily="2" charset="-122"/>
              </a:rPr>
              <a:t>遇到的操作数和运算符</a:t>
            </a:r>
            <a:endParaRPr lang="zh-CN" altLang="en-US" b="1">
              <a:solidFill>
                <a:schemeClr val="bg2"/>
              </a:solidFill>
              <a:latin typeface="宋体" pitchFamily="2" charset="-122"/>
              <a:ea typeface="黑体" pitchFamily="2" charset="-122"/>
            </a:endParaRPr>
          </a:p>
        </p:txBody>
      </p:sp>
      <p:sp>
        <p:nvSpPr>
          <p:cNvPr id="24" name="标题 2">
            <a:extLst>
              <a:ext uri="{FF2B5EF4-FFF2-40B4-BE49-F238E27FC236}">
                <a16:creationId xmlns:a16="http://schemas.microsoft.com/office/drawing/2014/main" id="{AFF4F110-03FB-465C-85AC-22232826F7EA}"/>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dissolve">
                                      <p:cBhvr>
                                        <p:cTn id="7" dur="500"/>
                                        <p:tgtEl>
                                          <p:spTgt spid="2334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3478">
                                            <p:txEl>
                                              <p:pRg st="3" end="3"/>
                                            </p:txEl>
                                          </p:spTgt>
                                        </p:tgtEl>
                                        <p:attrNameLst>
                                          <p:attrName>style.visibility</p:attrName>
                                        </p:attrNameLst>
                                      </p:cBhvr>
                                      <p:to>
                                        <p:strVal val="visible"/>
                                      </p:to>
                                    </p:set>
                                    <p:animEffect transition="in" filter="dissolve">
                                      <p:cBhvr>
                                        <p:cTn id="12" dur="500"/>
                                        <p:tgtEl>
                                          <p:spTgt spid="233478">
                                            <p:txEl>
                                              <p:pRg st="3" end="3"/>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33483"/>
                                        </p:tgtEl>
                                        <p:attrNameLst>
                                          <p:attrName>style.visibility</p:attrName>
                                        </p:attrNameLst>
                                      </p:cBhvr>
                                      <p:to>
                                        <p:strVal val="visible"/>
                                      </p:to>
                                    </p:set>
                                    <p:animEffect transition="in" filter="dissolve">
                                      <p:cBhvr>
                                        <p:cTn id="16" dur="500"/>
                                        <p:tgtEl>
                                          <p:spTgt spid="23348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3478">
                                            <p:txEl>
                                              <p:pRg st="4" end="4"/>
                                            </p:txEl>
                                          </p:spTgt>
                                        </p:tgtEl>
                                        <p:attrNameLst>
                                          <p:attrName>style.visibility</p:attrName>
                                        </p:attrNameLst>
                                      </p:cBhvr>
                                      <p:to>
                                        <p:strVal val="visible"/>
                                      </p:to>
                                    </p:set>
                                    <p:animEffect transition="in" filter="dissolve">
                                      <p:cBhvr>
                                        <p:cTn id="21" dur="500"/>
                                        <p:tgtEl>
                                          <p:spTgt spid="23347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3478">
                                            <p:txEl>
                                              <p:pRg st="5" end="5"/>
                                            </p:txEl>
                                          </p:spTgt>
                                        </p:tgtEl>
                                        <p:attrNameLst>
                                          <p:attrName>style.visibility</p:attrName>
                                        </p:attrNameLst>
                                      </p:cBhvr>
                                      <p:to>
                                        <p:strVal val="visible"/>
                                      </p:to>
                                    </p:set>
                                    <p:animEffect transition="in" filter="dissolve">
                                      <p:cBhvr>
                                        <p:cTn id="26" dur="500"/>
                                        <p:tgtEl>
                                          <p:spTgt spid="233478">
                                            <p:txEl>
                                              <p:pRg st="5" end="5"/>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33505"/>
                                        </p:tgtEl>
                                        <p:attrNameLst>
                                          <p:attrName>style.visibility</p:attrName>
                                        </p:attrNameLst>
                                      </p:cBhvr>
                                      <p:to>
                                        <p:strVal val="visible"/>
                                      </p:to>
                                    </p:set>
                                    <p:animEffect transition="in" filter="wipe(left)">
                                      <p:cBhvr>
                                        <p:cTn id="30" dur="500"/>
                                        <p:tgtEl>
                                          <p:spTgt spid="233505"/>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33487"/>
                                        </p:tgtEl>
                                        <p:attrNameLst>
                                          <p:attrName>style.visibility</p:attrName>
                                        </p:attrNameLst>
                                      </p:cBhvr>
                                      <p:to>
                                        <p:strVal val="visible"/>
                                      </p:to>
                                    </p:set>
                                    <p:animEffect transition="in" filter="slide(fromBottom)">
                                      <p:cBhvr>
                                        <p:cTn id="35" dur="500"/>
                                        <p:tgtEl>
                                          <p:spTgt spid="23348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33495"/>
                                        </p:tgtEl>
                                        <p:attrNameLst>
                                          <p:attrName>style.visibility</p:attrName>
                                        </p:attrNameLst>
                                      </p:cBhvr>
                                      <p:to>
                                        <p:strVal val="visible"/>
                                      </p:to>
                                    </p:set>
                                    <p:animEffect transition="in" filter="slide(fromBottom)">
                                      <p:cBhvr>
                                        <p:cTn id="40" dur="500"/>
                                        <p:tgtEl>
                                          <p:spTgt spid="233495"/>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33498"/>
                                        </p:tgtEl>
                                        <p:attrNameLst>
                                          <p:attrName>style.visibility</p:attrName>
                                        </p:attrNameLst>
                                      </p:cBhvr>
                                      <p:to>
                                        <p:strVal val="visible"/>
                                      </p:to>
                                    </p:set>
                                    <p:animEffect transition="in" filter="slide(fromBottom)">
                                      <p:cBhvr>
                                        <p:cTn id="45" dur="500"/>
                                        <p:tgtEl>
                                          <p:spTgt spid="233498"/>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233497"/>
                                        </p:tgtEl>
                                        <p:attrNameLst>
                                          <p:attrName>style.visibility</p:attrName>
                                        </p:attrNameLst>
                                      </p:cBhvr>
                                      <p:to>
                                        <p:strVal val="visible"/>
                                      </p:to>
                                    </p:set>
                                    <p:animEffect transition="in" filter="slide(fromBottom)">
                                      <p:cBhvr>
                                        <p:cTn id="50" dur="500"/>
                                        <p:tgtEl>
                                          <p:spTgt spid="23349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3499"/>
                                        </p:tgtEl>
                                        <p:attrNameLst>
                                          <p:attrName>style.visibility</p:attrName>
                                        </p:attrNameLst>
                                      </p:cBhvr>
                                      <p:to>
                                        <p:strVal val="visible"/>
                                      </p:to>
                                    </p:set>
                                    <p:animEffect transition="in" filter="wipe(left)">
                                      <p:cBhvr>
                                        <p:cTn id="55" dur="500"/>
                                        <p:tgtEl>
                                          <p:spTgt spid="23349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33501"/>
                                        </p:tgtEl>
                                        <p:attrNameLst>
                                          <p:attrName>style.visibility</p:attrName>
                                        </p:attrNameLst>
                                      </p:cBhvr>
                                      <p:to>
                                        <p:strVal val="visible"/>
                                      </p:to>
                                    </p:set>
                                    <p:animEffect transition="in" filter="dissolve">
                                      <p:cBhvr>
                                        <p:cTn id="60" dur="500"/>
                                        <p:tgtEl>
                                          <p:spTgt spid="233501"/>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233502"/>
                                        </p:tgtEl>
                                        <p:attrNameLst>
                                          <p:attrName>style.visibility</p:attrName>
                                        </p:attrNameLst>
                                      </p:cBhvr>
                                      <p:to>
                                        <p:strVal val="visible"/>
                                      </p:to>
                                    </p:set>
                                    <p:anim calcmode="lin" valueType="num">
                                      <p:cBhvr>
                                        <p:cTn id="65" dur="500" fill="hold"/>
                                        <p:tgtEl>
                                          <p:spTgt spid="233502"/>
                                        </p:tgtEl>
                                        <p:attrNameLst>
                                          <p:attrName>ppt_w</p:attrName>
                                        </p:attrNameLst>
                                      </p:cBhvr>
                                      <p:tavLst>
                                        <p:tav tm="0">
                                          <p:val>
                                            <p:fltVal val="0"/>
                                          </p:val>
                                        </p:tav>
                                        <p:tav tm="100000">
                                          <p:val>
                                            <p:strVal val="#ppt_w"/>
                                          </p:val>
                                        </p:tav>
                                      </p:tavLst>
                                    </p:anim>
                                    <p:anim calcmode="lin" valueType="num">
                                      <p:cBhvr>
                                        <p:cTn id="66" dur="500" fill="hold"/>
                                        <p:tgtEl>
                                          <p:spTgt spid="2335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animBg="1"/>
      <p:bldP spid="233478" grpId="0" uiExpand="1" build="p" autoUpdateAnimBg="0"/>
      <p:bldP spid="233483" grpId="0" animBg="1" autoUpdateAnimBg="0"/>
      <p:bldP spid="233487" grpId="0" autoUpdateAnimBg="0"/>
      <p:bldP spid="233495" grpId="0" autoUpdateAnimBg="0"/>
      <p:bldP spid="233497" grpId="0" autoUpdateAnimBg="0"/>
      <p:bldP spid="233498" grpId="0" autoUpdateAnimBg="0"/>
      <p:bldP spid="233499" grpId="0" animBg="1"/>
      <p:bldP spid="233501" grpId="0" animBg="1" autoUpdateAnimBg="0"/>
      <p:bldP spid="23350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ext Box 2"/>
          <p:cNvSpPr txBox="1">
            <a:spLocks noChangeArrowheads="1"/>
          </p:cNvSpPr>
          <p:nvPr/>
        </p:nvSpPr>
        <p:spPr bwMode="auto">
          <a:xfrm>
            <a:off x="1447800" y="1676400"/>
            <a:ext cx="7467600" cy="396875"/>
          </a:xfrm>
          <a:prstGeom prst="rect">
            <a:avLst/>
          </a:prstGeom>
          <a:noFill/>
          <a:ln w="12700" cap="rnd">
            <a:noFill/>
            <a:miter lim="800000"/>
            <a:headEnd/>
            <a:tailEnd/>
          </a:ln>
          <a:effectLst/>
        </p:spPr>
        <p:txBody>
          <a:bodyPr>
            <a:spAutoFit/>
          </a:bodyPr>
          <a:lstStyle/>
          <a:p>
            <a:pPr eaLnBrk="0" hangingPunct="0">
              <a:spcBef>
                <a:spcPct val="50000"/>
              </a:spcBef>
            </a:pPr>
            <a:endParaRPr lang="zh-CN" altLang="en-US" sz="2000">
              <a:solidFill>
                <a:schemeClr val="bg2"/>
              </a:solidFill>
              <a:latin typeface="宋体" pitchFamily="2" charset="-122"/>
              <a:ea typeface="宋体" pitchFamily="2" charset="-122"/>
            </a:endParaRPr>
          </a:p>
        </p:txBody>
      </p:sp>
      <p:sp>
        <p:nvSpPr>
          <p:cNvPr id="379907" name="Text Box 3"/>
          <p:cNvSpPr txBox="1">
            <a:spLocks noChangeArrowheads="1"/>
          </p:cNvSpPr>
          <p:nvPr/>
        </p:nvSpPr>
        <p:spPr bwMode="auto">
          <a:xfrm>
            <a:off x="273050" y="684213"/>
            <a:ext cx="9432925" cy="5840412"/>
          </a:xfrm>
          <a:prstGeom prst="rect">
            <a:avLst/>
          </a:prstGeom>
          <a:noFill/>
          <a:ln w="12700" cap="rnd">
            <a:noFill/>
            <a:miter lim="800000"/>
            <a:headEnd/>
            <a:tailEnd/>
          </a:ln>
          <a:effectLst/>
        </p:spPr>
        <p:txBody>
          <a:bodyPr>
            <a:spAutoFit/>
          </a:bodyPr>
          <a:lstStyle/>
          <a:p>
            <a:pPr eaLnBrk="0" hangingPunct="0">
              <a:spcBef>
                <a:spcPct val="20000"/>
              </a:spcBef>
            </a:pPr>
            <a:r>
              <a:rPr lang="zh-CN" altLang="en-US" sz="3200" b="1" dirty="0">
                <a:solidFill>
                  <a:schemeClr val="tx1"/>
                </a:solidFill>
                <a:latin typeface="黑体" pitchFamily="2" charset="-122"/>
                <a:ea typeface="黑体" pitchFamily="2" charset="-122"/>
              </a:rPr>
              <a:t>    在算符优先算法中，建立了两个工作栈。一个是</a:t>
            </a:r>
            <a:r>
              <a:rPr lang="en-US" altLang="zh-CN" sz="3200" b="1" dirty="0">
                <a:solidFill>
                  <a:srgbClr val="00FF00"/>
                </a:solidFill>
                <a:latin typeface="黑体" pitchFamily="2" charset="-122"/>
                <a:ea typeface="黑体" pitchFamily="2" charset="-122"/>
              </a:rPr>
              <a:t>OPTR</a:t>
            </a:r>
            <a:r>
              <a:rPr lang="zh-CN" altLang="en-US" sz="3200" b="1" dirty="0">
                <a:solidFill>
                  <a:schemeClr val="tx1"/>
                </a:solidFill>
                <a:latin typeface="黑体" pitchFamily="2" charset="-122"/>
                <a:ea typeface="黑体" pitchFamily="2" charset="-122"/>
              </a:rPr>
              <a:t>栈，用以保存</a:t>
            </a:r>
            <a:r>
              <a:rPr lang="zh-CN" altLang="en-US" sz="3200" b="1" dirty="0">
                <a:solidFill>
                  <a:srgbClr val="00FFCC"/>
                </a:solidFill>
                <a:latin typeface="黑体" pitchFamily="2" charset="-122"/>
                <a:ea typeface="黑体" pitchFamily="2" charset="-122"/>
              </a:rPr>
              <a:t>运算符</a:t>
            </a:r>
            <a:r>
              <a:rPr lang="zh-CN" altLang="en-US" sz="3200" b="1" dirty="0">
                <a:solidFill>
                  <a:schemeClr val="tx1"/>
                </a:solidFill>
                <a:latin typeface="黑体" pitchFamily="2" charset="-122"/>
                <a:ea typeface="黑体" pitchFamily="2" charset="-122"/>
              </a:rPr>
              <a:t>；一个是</a:t>
            </a:r>
            <a:r>
              <a:rPr lang="en-US" altLang="zh-CN" sz="3200" b="1" dirty="0">
                <a:solidFill>
                  <a:schemeClr val="tx2"/>
                </a:solidFill>
                <a:latin typeface="黑体" pitchFamily="2" charset="-122"/>
                <a:ea typeface="黑体" pitchFamily="2" charset="-122"/>
              </a:rPr>
              <a:t>OPND</a:t>
            </a:r>
            <a:r>
              <a:rPr lang="zh-CN" altLang="en-US" sz="3200" b="1" dirty="0">
                <a:solidFill>
                  <a:schemeClr val="tx1"/>
                </a:solidFill>
                <a:latin typeface="黑体" pitchFamily="2" charset="-122"/>
                <a:ea typeface="黑体" pitchFamily="2" charset="-122"/>
              </a:rPr>
              <a:t>栈，用以保存</a:t>
            </a:r>
            <a:r>
              <a:rPr lang="zh-CN" altLang="en-US" sz="3200" b="1" dirty="0">
                <a:solidFill>
                  <a:srgbClr val="00FFCC"/>
                </a:solidFill>
                <a:latin typeface="黑体" pitchFamily="2" charset="-122"/>
                <a:ea typeface="黑体" pitchFamily="2" charset="-122"/>
              </a:rPr>
              <a:t>操作数</a:t>
            </a:r>
            <a:r>
              <a:rPr lang="zh-CN" altLang="en-US" sz="3200" b="1" dirty="0">
                <a:solidFill>
                  <a:schemeClr val="tx1"/>
                </a:solidFill>
                <a:latin typeface="黑体" pitchFamily="2" charset="-122"/>
                <a:ea typeface="黑体" pitchFamily="2" charset="-122"/>
              </a:rPr>
              <a:t>或运算</a:t>
            </a:r>
            <a:r>
              <a:rPr lang="zh-CN" altLang="en-US" sz="3200" b="1" dirty="0">
                <a:solidFill>
                  <a:srgbClr val="00FFCC"/>
                </a:solidFill>
                <a:latin typeface="黑体" pitchFamily="2" charset="-122"/>
                <a:ea typeface="黑体" pitchFamily="2" charset="-122"/>
              </a:rPr>
              <a:t>结果</a:t>
            </a:r>
            <a:r>
              <a:rPr lang="zh-CN" altLang="en-US" sz="3200" b="1" dirty="0">
                <a:solidFill>
                  <a:schemeClr val="tx1"/>
                </a:solidFill>
                <a:latin typeface="黑体" pitchFamily="2" charset="-122"/>
                <a:ea typeface="黑体" pitchFamily="2" charset="-122"/>
              </a:rPr>
              <a:t>。</a:t>
            </a:r>
            <a:endParaRPr lang="zh-CN" altLang="en-US" sz="3200" b="1" dirty="0">
              <a:solidFill>
                <a:schemeClr val="tx2"/>
              </a:solidFill>
              <a:latin typeface="黑体" pitchFamily="2" charset="-122"/>
              <a:ea typeface="黑体" pitchFamily="2" charset="-122"/>
            </a:endParaRPr>
          </a:p>
          <a:p>
            <a:pPr eaLnBrk="0" hangingPunct="0">
              <a:spcBef>
                <a:spcPct val="20000"/>
              </a:spcBef>
            </a:pPr>
            <a:r>
              <a:rPr lang="zh-CN" altLang="en-US" sz="3200" b="1" dirty="0">
                <a:solidFill>
                  <a:schemeClr val="tx2"/>
                </a:solidFill>
                <a:latin typeface="黑体" pitchFamily="2" charset="-122"/>
                <a:ea typeface="黑体" pitchFamily="2" charset="-122"/>
              </a:rPr>
              <a:t>算法的基本思想是：</a:t>
            </a:r>
          </a:p>
          <a:p>
            <a:pPr eaLnBrk="0" hangingPunct="0">
              <a:spcBef>
                <a:spcPct val="20000"/>
              </a:spcBef>
            </a:pPr>
            <a:r>
              <a:rPr lang="zh-CN" altLang="en-US" sz="3200" b="1" dirty="0">
                <a:solidFill>
                  <a:schemeClr val="tx1"/>
                </a:solidFill>
                <a:latin typeface="黑体" pitchFamily="2" charset="-122"/>
                <a:ea typeface="黑体" pitchFamily="2" charset="-122"/>
              </a:rPr>
              <a:t>    1、首先置</a:t>
            </a:r>
            <a:r>
              <a:rPr lang="zh-CN" altLang="en-US" sz="3200" b="1" dirty="0">
                <a:solidFill>
                  <a:srgbClr val="FFFF00"/>
                </a:solidFill>
                <a:latin typeface="黑体" pitchFamily="2" charset="-122"/>
                <a:ea typeface="黑体" pitchFamily="2" charset="-122"/>
              </a:rPr>
              <a:t>操作数栈</a:t>
            </a:r>
            <a:r>
              <a:rPr lang="zh-CN" altLang="en-US" sz="3200" b="1" dirty="0">
                <a:solidFill>
                  <a:schemeClr val="tx1"/>
                </a:solidFill>
                <a:latin typeface="黑体" pitchFamily="2" charset="-122"/>
                <a:ea typeface="黑体" pitchFamily="2" charset="-122"/>
              </a:rPr>
              <a:t>为空栈，表达式起始符</a:t>
            </a:r>
            <a:r>
              <a:rPr lang="zh-CN" altLang="en-US" sz="3200" b="1" dirty="0">
                <a:solidFill>
                  <a:schemeClr val="tx1"/>
                </a:solidFill>
                <a:latin typeface="Times New Roman"/>
                <a:ea typeface="黑体" pitchFamily="2" charset="-122"/>
              </a:rPr>
              <a:t>“</a:t>
            </a:r>
            <a:r>
              <a:rPr lang="zh-CN" altLang="en-US" sz="3200" b="1" dirty="0">
                <a:solidFill>
                  <a:srgbClr val="00FFCC"/>
                </a:solidFill>
                <a:latin typeface="黑体" pitchFamily="2" charset="-122"/>
                <a:ea typeface="黑体" pitchFamily="2" charset="-122"/>
              </a:rPr>
              <a:t>#</a:t>
            </a:r>
            <a:r>
              <a:rPr lang="zh-CN" altLang="en-US" sz="3200" b="1" dirty="0">
                <a:solidFill>
                  <a:schemeClr val="tx1"/>
                </a:solidFill>
                <a:latin typeface="Times New Roman"/>
                <a:ea typeface="黑体" pitchFamily="2" charset="-122"/>
              </a:rPr>
              <a:t>”</a:t>
            </a:r>
            <a:r>
              <a:rPr lang="zh-CN" altLang="en-US" sz="3200" b="1" dirty="0">
                <a:solidFill>
                  <a:schemeClr val="tx1"/>
                </a:solidFill>
                <a:latin typeface="黑体" pitchFamily="2" charset="-122"/>
                <a:ea typeface="黑体" pitchFamily="2" charset="-122"/>
              </a:rPr>
              <a:t>为</a:t>
            </a:r>
            <a:r>
              <a:rPr lang="zh-CN" altLang="en-US" sz="3200" b="1" dirty="0">
                <a:solidFill>
                  <a:srgbClr val="00FF00"/>
                </a:solidFill>
                <a:latin typeface="黑体" pitchFamily="2" charset="-122"/>
                <a:ea typeface="黑体" pitchFamily="2" charset="-122"/>
              </a:rPr>
              <a:t>运算符栈</a:t>
            </a:r>
            <a:r>
              <a:rPr lang="zh-CN" altLang="en-US" sz="3200" b="1" dirty="0">
                <a:solidFill>
                  <a:schemeClr val="tx1"/>
                </a:solidFill>
                <a:latin typeface="黑体" pitchFamily="2" charset="-122"/>
                <a:ea typeface="黑体" pitchFamily="2" charset="-122"/>
              </a:rPr>
              <a:t>的栈底元素。</a:t>
            </a:r>
          </a:p>
          <a:p>
            <a:pPr eaLnBrk="0" hangingPunct="0">
              <a:spcBef>
                <a:spcPct val="20000"/>
              </a:spcBef>
            </a:pPr>
            <a:r>
              <a:rPr lang="zh-CN" altLang="en-US" sz="3200" b="1" dirty="0">
                <a:solidFill>
                  <a:schemeClr val="tx1"/>
                </a:solidFill>
                <a:latin typeface="黑体" pitchFamily="2" charset="-122"/>
                <a:ea typeface="黑体" pitchFamily="2" charset="-122"/>
              </a:rPr>
              <a:t>    2、依次读入表达式中每个字符，若是操作数，则进</a:t>
            </a:r>
            <a:r>
              <a:rPr lang="en-US" altLang="zh-CN" sz="3200" b="1" dirty="0">
                <a:solidFill>
                  <a:srgbClr val="FFFF00"/>
                </a:solidFill>
                <a:latin typeface="黑体" pitchFamily="2" charset="-122"/>
                <a:ea typeface="黑体" pitchFamily="2" charset="-122"/>
              </a:rPr>
              <a:t>OPND</a:t>
            </a:r>
            <a:r>
              <a:rPr lang="zh-CN" altLang="en-US" sz="3200" b="1" dirty="0">
                <a:solidFill>
                  <a:schemeClr val="tx1"/>
                </a:solidFill>
                <a:latin typeface="黑体" pitchFamily="2" charset="-122"/>
                <a:ea typeface="黑体" pitchFamily="2" charset="-122"/>
              </a:rPr>
              <a:t>栈；若是运算符，则与</a:t>
            </a:r>
            <a:r>
              <a:rPr lang="en-US" altLang="zh-CN" sz="3200" b="1" dirty="0">
                <a:solidFill>
                  <a:srgbClr val="00FF00"/>
                </a:solidFill>
                <a:latin typeface="黑体" pitchFamily="2" charset="-122"/>
                <a:ea typeface="黑体" pitchFamily="2" charset="-122"/>
              </a:rPr>
              <a:t>OPTR</a:t>
            </a:r>
            <a:r>
              <a:rPr lang="zh-CN" altLang="en-US" sz="3200" b="1" dirty="0">
                <a:solidFill>
                  <a:schemeClr val="tx1"/>
                </a:solidFill>
                <a:latin typeface="黑体" pitchFamily="2" charset="-122"/>
                <a:ea typeface="黑体" pitchFamily="2" charset="-122"/>
              </a:rPr>
              <a:t>栈的栈顶运算符比较优先级后作相应操作。</a:t>
            </a:r>
          </a:p>
          <a:p>
            <a:pPr eaLnBrk="0" hangingPunct="0">
              <a:spcBef>
                <a:spcPct val="20000"/>
              </a:spcBef>
            </a:pPr>
            <a:r>
              <a:rPr lang="zh-CN" altLang="en-US" sz="3200" b="1" dirty="0">
                <a:solidFill>
                  <a:schemeClr val="tx1"/>
                </a:solidFill>
                <a:latin typeface="黑体" pitchFamily="2" charset="-122"/>
                <a:ea typeface="黑体" pitchFamily="2" charset="-122"/>
              </a:rPr>
              <a:t>    直至整个表达式求值完毕（即</a:t>
            </a:r>
            <a:r>
              <a:rPr lang="en-US" altLang="zh-CN" sz="3200" b="1" dirty="0">
                <a:solidFill>
                  <a:srgbClr val="00FF00"/>
                </a:solidFill>
                <a:latin typeface="黑体" pitchFamily="2" charset="-122"/>
                <a:ea typeface="黑体" pitchFamily="2" charset="-122"/>
              </a:rPr>
              <a:t>OPTR</a:t>
            </a:r>
            <a:r>
              <a:rPr lang="zh-CN" altLang="en-US" sz="3200" b="1" dirty="0">
                <a:solidFill>
                  <a:schemeClr val="tx1"/>
                </a:solidFill>
                <a:latin typeface="黑体" pitchFamily="2" charset="-122"/>
                <a:ea typeface="黑体" pitchFamily="2" charset="-122"/>
              </a:rPr>
              <a:t>栈的栈顶元素和当前读入的字符均为</a:t>
            </a:r>
            <a:r>
              <a:rPr lang="zh-CN" altLang="en-US" sz="3200" b="1" dirty="0">
                <a:solidFill>
                  <a:schemeClr val="tx1"/>
                </a:solidFill>
                <a:latin typeface="Times New Roman"/>
                <a:ea typeface="黑体" pitchFamily="2" charset="-122"/>
              </a:rPr>
              <a:t>“</a:t>
            </a:r>
            <a:r>
              <a:rPr lang="zh-CN" altLang="en-US" sz="3200" b="1" dirty="0">
                <a:solidFill>
                  <a:srgbClr val="00FFCC"/>
                </a:solidFill>
                <a:latin typeface="黑体" pitchFamily="2" charset="-122"/>
                <a:ea typeface="黑体" pitchFamily="2" charset="-122"/>
              </a:rPr>
              <a:t>#</a:t>
            </a:r>
            <a:r>
              <a:rPr lang="zh-CN" altLang="en-US" sz="3200" b="1" dirty="0">
                <a:solidFill>
                  <a:schemeClr val="tx1"/>
                </a:solidFill>
                <a:latin typeface="Times New Roman"/>
                <a:ea typeface="黑体" pitchFamily="2" charset="-122"/>
              </a:rPr>
              <a:t>”</a:t>
            </a:r>
            <a:r>
              <a:rPr lang="zh-CN" altLang="en-US" sz="3200" b="1" dirty="0">
                <a:solidFill>
                  <a:schemeClr val="tx1"/>
                </a:solidFill>
                <a:latin typeface="黑体" pitchFamily="2" charset="-122"/>
                <a:ea typeface="黑体" pitchFamily="2" charset="-122"/>
              </a:rPr>
              <a:t>）。</a:t>
            </a:r>
          </a:p>
        </p:txBody>
      </p:sp>
      <p:sp>
        <p:nvSpPr>
          <p:cNvPr id="5" name="标题 2">
            <a:extLst>
              <a:ext uri="{FF2B5EF4-FFF2-40B4-BE49-F238E27FC236}">
                <a16:creationId xmlns:a16="http://schemas.microsoft.com/office/drawing/2014/main" id="{5DE3B72F-E1AA-4636-A14B-3A2BEBC1EB20}"/>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992188" y="692150"/>
            <a:ext cx="6913562"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1"/>
                </a:solidFill>
                <a:latin typeface="黑体" pitchFamily="2" charset="-122"/>
                <a:ea typeface="黑体" pitchFamily="2" charset="-122"/>
              </a:rPr>
              <a:t>表达式求值示意：5 + 6 </a:t>
            </a:r>
            <a:r>
              <a:rPr lang="zh-CN" altLang="en-US" b="1">
                <a:solidFill>
                  <a:schemeClr val="tx1"/>
                </a:solidFill>
                <a:latin typeface="黑体" pitchFamily="2" charset="-122"/>
                <a:ea typeface="黑体" pitchFamily="2" charset="-122"/>
                <a:sym typeface="Symbol" pitchFamily="18" charset="2"/>
              </a:rPr>
              <a:t> </a:t>
            </a:r>
            <a:r>
              <a:rPr lang="zh-CN" altLang="en-US" b="1">
                <a:solidFill>
                  <a:schemeClr val="tx1"/>
                </a:solidFill>
                <a:latin typeface="黑体" pitchFamily="2" charset="-122"/>
                <a:ea typeface="黑体" pitchFamily="2" charset="-122"/>
              </a:rPr>
              <a:t>( 1 + 2 ) - 4</a:t>
            </a:r>
            <a:endParaRPr lang="zh-CN" altLang="en-US" b="1">
              <a:solidFill>
                <a:schemeClr val="tx1"/>
              </a:solidFill>
              <a:latin typeface="宋体" pitchFamily="2" charset="-122"/>
              <a:ea typeface="宋体" pitchFamily="2" charset="-122"/>
            </a:endParaRPr>
          </a:p>
        </p:txBody>
      </p:sp>
      <p:grpSp>
        <p:nvGrpSpPr>
          <p:cNvPr id="377859" name="Group 3"/>
          <p:cNvGrpSpPr>
            <a:grpSpLocks/>
          </p:cNvGrpSpPr>
          <p:nvPr/>
        </p:nvGrpSpPr>
        <p:grpSpPr bwMode="auto">
          <a:xfrm>
            <a:off x="1143000" y="1916113"/>
            <a:ext cx="2209800" cy="4130675"/>
            <a:chOff x="720" y="864"/>
            <a:chExt cx="1392" cy="2602"/>
          </a:xfrm>
        </p:grpSpPr>
        <p:grpSp>
          <p:nvGrpSpPr>
            <p:cNvPr id="377860" name="Group 4"/>
            <p:cNvGrpSpPr>
              <a:grpSpLocks/>
            </p:cNvGrpSpPr>
            <p:nvPr/>
          </p:nvGrpSpPr>
          <p:grpSpPr bwMode="auto">
            <a:xfrm>
              <a:off x="720" y="2966"/>
              <a:ext cx="528" cy="250"/>
              <a:chOff x="2640" y="1872"/>
              <a:chExt cx="528" cy="250"/>
            </a:xfrm>
          </p:grpSpPr>
          <p:sp>
            <p:nvSpPr>
              <p:cNvPr id="377861" name="Text Box 5"/>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862" name="Line 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grpSp>
          <p:nvGrpSpPr>
            <p:cNvPr id="377863" name="Group 7"/>
            <p:cNvGrpSpPr>
              <a:grpSpLocks/>
            </p:cNvGrpSpPr>
            <p:nvPr/>
          </p:nvGrpSpPr>
          <p:grpSpPr bwMode="auto">
            <a:xfrm>
              <a:off x="720" y="3206"/>
              <a:ext cx="541" cy="250"/>
              <a:chOff x="2592" y="3216"/>
              <a:chExt cx="541" cy="250"/>
            </a:xfrm>
          </p:grpSpPr>
          <p:sp>
            <p:nvSpPr>
              <p:cNvPr id="377864" name="Text Box 8"/>
              <p:cNvSpPr txBox="1">
                <a:spLocks noChangeArrowheads="1"/>
              </p:cNvSpPr>
              <p:nvPr/>
            </p:nvSpPr>
            <p:spPr bwMode="auto">
              <a:xfrm>
                <a:off x="2609" y="3216"/>
                <a:ext cx="52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base</a:t>
                </a:r>
              </a:p>
            </p:txBody>
          </p:sp>
          <p:sp>
            <p:nvSpPr>
              <p:cNvPr id="377865" name="Line 9"/>
              <p:cNvSpPr>
                <a:spLocks noChangeShapeType="1"/>
              </p:cNvSpPr>
              <p:nvPr/>
            </p:nvSpPr>
            <p:spPr bwMode="auto">
              <a:xfrm>
                <a:off x="2592" y="3456"/>
                <a:ext cx="528" cy="0"/>
              </a:xfrm>
              <a:prstGeom prst="line">
                <a:avLst/>
              </a:prstGeom>
              <a:noFill/>
              <a:ln w="12700" cap="rnd">
                <a:solidFill>
                  <a:srgbClr val="FFFF00"/>
                </a:solidFill>
                <a:round/>
                <a:headEnd/>
                <a:tailEnd type="triangle" w="med" len="med"/>
              </a:ln>
              <a:effectLst/>
            </p:spPr>
            <p:txBody>
              <a:bodyPr/>
              <a:lstStyle/>
              <a:p>
                <a:endParaRPr lang="zh-CN" altLang="en-US"/>
              </a:p>
            </p:txBody>
          </p:sp>
        </p:grpSp>
        <p:grpSp>
          <p:nvGrpSpPr>
            <p:cNvPr id="377866" name="Group 10"/>
            <p:cNvGrpSpPr>
              <a:grpSpLocks/>
            </p:cNvGrpSpPr>
            <p:nvPr/>
          </p:nvGrpSpPr>
          <p:grpSpPr bwMode="auto">
            <a:xfrm>
              <a:off x="1248" y="864"/>
              <a:ext cx="864" cy="2602"/>
              <a:chOff x="1248" y="864"/>
              <a:chExt cx="864" cy="2602"/>
            </a:xfrm>
          </p:grpSpPr>
          <p:sp>
            <p:nvSpPr>
              <p:cNvPr id="377867" name="Text Box 11"/>
              <p:cNvSpPr txBox="1">
                <a:spLocks noChangeArrowheads="1"/>
              </p:cNvSpPr>
              <p:nvPr/>
            </p:nvSpPr>
            <p:spPr bwMode="auto">
              <a:xfrm>
                <a:off x="1248" y="864"/>
                <a:ext cx="86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OPTR</a:t>
                </a:r>
                <a:r>
                  <a:rPr lang="zh-CN" altLang="en-US" sz="2000" b="1">
                    <a:solidFill>
                      <a:srgbClr val="FFFF00"/>
                    </a:solidFill>
                    <a:latin typeface="黑体" pitchFamily="2" charset="-122"/>
                    <a:ea typeface="黑体" pitchFamily="2" charset="-122"/>
                  </a:rPr>
                  <a:t>栈</a:t>
                </a:r>
              </a:p>
            </p:txBody>
          </p:sp>
          <p:grpSp>
            <p:nvGrpSpPr>
              <p:cNvPr id="377868" name="Group 12"/>
              <p:cNvGrpSpPr>
                <a:grpSpLocks/>
              </p:cNvGrpSpPr>
              <p:nvPr/>
            </p:nvGrpSpPr>
            <p:grpSpPr bwMode="auto">
              <a:xfrm>
                <a:off x="1248" y="1162"/>
                <a:ext cx="672" cy="2304"/>
                <a:chOff x="1248" y="1152"/>
                <a:chExt cx="672" cy="2304"/>
              </a:xfrm>
            </p:grpSpPr>
            <p:sp>
              <p:nvSpPr>
                <p:cNvPr id="377869" name="Rectangle 13"/>
                <p:cNvSpPr>
                  <a:spLocks noChangeArrowheads="1"/>
                </p:cNvSpPr>
                <p:nvPr/>
              </p:nvSpPr>
              <p:spPr bwMode="auto">
                <a:xfrm>
                  <a:off x="1248" y="1152"/>
                  <a:ext cx="672" cy="2304"/>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77870" name="Line 14"/>
                <p:cNvSpPr>
                  <a:spLocks noChangeShapeType="1"/>
                </p:cNvSpPr>
                <p:nvPr/>
              </p:nvSpPr>
              <p:spPr bwMode="auto">
                <a:xfrm>
                  <a:off x="1248" y="3168"/>
                  <a:ext cx="672" cy="0"/>
                </a:xfrm>
                <a:prstGeom prst="line">
                  <a:avLst/>
                </a:prstGeom>
                <a:noFill/>
                <a:ln w="12700" cap="rnd">
                  <a:solidFill>
                    <a:schemeClr val="bg2"/>
                  </a:solidFill>
                  <a:round/>
                  <a:headEnd/>
                  <a:tailEnd/>
                </a:ln>
                <a:effectLst/>
              </p:spPr>
              <p:txBody>
                <a:bodyPr/>
                <a:lstStyle/>
                <a:p>
                  <a:endParaRPr lang="zh-CN" altLang="en-US"/>
                </a:p>
              </p:txBody>
            </p:sp>
            <p:sp>
              <p:nvSpPr>
                <p:cNvPr id="377871" name="Line 15"/>
                <p:cNvSpPr>
                  <a:spLocks noChangeShapeType="1"/>
                </p:cNvSpPr>
                <p:nvPr/>
              </p:nvSpPr>
              <p:spPr bwMode="auto">
                <a:xfrm>
                  <a:off x="1248" y="2880"/>
                  <a:ext cx="672" cy="0"/>
                </a:xfrm>
                <a:prstGeom prst="line">
                  <a:avLst/>
                </a:prstGeom>
                <a:noFill/>
                <a:ln w="12700" cap="rnd">
                  <a:solidFill>
                    <a:schemeClr val="bg2"/>
                  </a:solidFill>
                  <a:round/>
                  <a:headEnd/>
                  <a:tailEnd/>
                </a:ln>
                <a:effectLst/>
              </p:spPr>
              <p:txBody>
                <a:bodyPr/>
                <a:lstStyle/>
                <a:p>
                  <a:endParaRPr lang="zh-CN" altLang="en-US"/>
                </a:p>
              </p:txBody>
            </p:sp>
            <p:sp>
              <p:nvSpPr>
                <p:cNvPr id="377872" name="Line 16"/>
                <p:cNvSpPr>
                  <a:spLocks noChangeShapeType="1"/>
                </p:cNvSpPr>
                <p:nvPr/>
              </p:nvSpPr>
              <p:spPr bwMode="auto">
                <a:xfrm>
                  <a:off x="1248" y="2592"/>
                  <a:ext cx="672" cy="0"/>
                </a:xfrm>
                <a:prstGeom prst="line">
                  <a:avLst/>
                </a:prstGeom>
                <a:noFill/>
                <a:ln w="12700" cap="rnd">
                  <a:solidFill>
                    <a:schemeClr val="bg2"/>
                  </a:solidFill>
                  <a:round/>
                  <a:headEnd/>
                  <a:tailEnd/>
                </a:ln>
                <a:effectLst/>
              </p:spPr>
              <p:txBody>
                <a:bodyPr/>
                <a:lstStyle/>
                <a:p>
                  <a:endParaRPr lang="zh-CN" altLang="en-US"/>
                </a:p>
              </p:txBody>
            </p:sp>
            <p:sp>
              <p:nvSpPr>
                <p:cNvPr id="377873" name="Line 17"/>
                <p:cNvSpPr>
                  <a:spLocks noChangeShapeType="1"/>
                </p:cNvSpPr>
                <p:nvPr/>
              </p:nvSpPr>
              <p:spPr bwMode="auto">
                <a:xfrm>
                  <a:off x="1248" y="2304"/>
                  <a:ext cx="672" cy="0"/>
                </a:xfrm>
                <a:prstGeom prst="line">
                  <a:avLst/>
                </a:prstGeom>
                <a:noFill/>
                <a:ln w="12700" cap="rnd">
                  <a:solidFill>
                    <a:schemeClr val="bg2"/>
                  </a:solidFill>
                  <a:round/>
                  <a:headEnd/>
                  <a:tailEnd/>
                </a:ln>
                <a:effectLst/>
              </p:spPr>
              <p:txBody>
                <a:bodyPr/>
                <a:lstStyle/>
                <a:p>
                  <a:endParaRPr lang="zh-CN" altLang="en-US"/>
                </a:p>
              </p:txBody>
            </p:sp>
            <p:sp>
              <p:nvSpPr>
                <p:cNvPr id="377874" name="Line 18"/>
                <p:cNvSpPr>
                  <a:spLocks noChangeShapeType="1"/>
                </p:cNvSpPr>
                <p:nvPr/>
              </p:nvSpPr>
              <p:spPr bwMode="auto">
                <a:xfrm>
                  <a:off x="1248" y="2016"/>
                  <a:ext cx="672" cy="0"/>
                </a:xfrm>
                <a:prstGeom prst="line">
                  <a:avLst/>
                </a:prstGeom>
                <a:noFill/>
                <a:ln w="12700" cap="rnd">
                  <a:solidFill>
                    <a:schemeClr val="bg2"/>
                  </a:solidFill>
                  <a:round/>
                  <a:headEnd/>
                  <a:tailEnd/>
                </a:ln>
                <a:effectLst/>
              </p:spPr>
              <p:txBody>
                <a:bodyPr/>
                <a:lstStyle/>
                <a:p>
                  <a:endParaRPr lang="zh-CN" altLang="en-US"/>
                </a:p>
              </p:txBody>
            </p:sp>
            <p:sp>
              <p:nvSpPr>
                <p:cNvPr id="377875" name="Line 19"/>
                <p:cNvSpPr>
                  <a:spLocks noChangeShapeType="1"/>
                </p:cNvSpPr>
                <p:nvPr/>
              </p:nvSpPr>
              <p:spPr bwMode="auto">
                <a:xfrm>
                  <a:off x="1248" y="1728"/>
                  <a:ext cx="672" cy="0"/>
                </a:xfrm>
                <a:prstGeom prst="line">
                  <a:avLst/>
                </a:prstGeom>
                <a:noFill/>
                <a:ln w="12700" cap="rnd">
                  <a:solidFill>
                    <a:schemeClr val="bg2"/>
                  </a:solidFill>
                  <a:round/>
                  <a:headEnd/>
                  <a:tailEnd/>
                </a:ln>
                <a:effectLst/>
              </p:spPr>
              <p:txBody>
                <a:bodyPr/>
                <a:lstStyle/>
                <a:p>
                  <a:endParaRPr lang="zh-CN" altLang="en-US"/>
                </a:p>
              </p:txBody>
            </p:sp>
            <p:sp>
              <p:nvSpPr>
                <p:cNvPr id="377876" name="Line 20"/>
                <p:cNvSpPr>
                  <a:spLocks noChangeShapeType="1"/>
                </p:cNvSpPr>
                <p:nvPr/>
              </p:nvSpPr>
              <p:spPr bwMode="auto">
                <a:xfrm>
                  <a:off x="1248" y="1440"/>
                  <a:ext cx="672" cy="0"/>
                </a:xfrm>
                <a:prstGeom prst="line">
                  <a:avLst/>
                </a:prstGeom>
                <a:noFill/>
                <a:ln w="12700" cap="rnd">
                  <a:solidFill>
                    <a:schemeClr val="bg2"/>
                  </a:solidFill>
                  <a:round/>
                  <a:headEnd/>
                  <a:tailEnd/>
                </a:ln>
                <a:effectLst/>
              </p:spPr>
              <p:txBody>
                <a:bodyPr/>
                <a:lstStyle/>
                <a:p>
                  <a:endParaRPr lang="zh-CN" altLang="en-US"/>
                </a:p>
              </p:txBody>
            </p:sp>
          </p:grpSp>
        </p:grpSp>
      </p:grpSp>
      <p:sp>
        <p:nvSpPr>
          <p:cNvPr id="377877" name="Text Box 21"/>
          <p:cNvSpPr txBox="1">
            <a:spLocks noChangeArrowheads="1"/>
          </p:cNvSpPr>
          <p:nvPr/>
        </p:nvSpPr>
        <p:spPr bwMode="auto">
          <a:xfrm>
            <a:off x="2362200" y="5573713"/>
            <a:ext cx="6858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grpSp>
        <p:nvGrpSpPr>
          <p:cNvPr id="377878" name="Group 22"/>
          <p:cNvGrpSpPr>
            <a:grpSpLocks/>
          </p:cNvGrpSpPr>
          <p:nvPr/>
        </p:nvGrpSpPr>
        <p:grpSpPr bwMode="auto">
          <a:xfrm>
            <a:off x="4267200" y="1916113"/>
            <a:ext cx="2230438" cy="4130675"/>
            <a:chOff x="3395" y="864"/>
            <a:chExt cx="1405" cy="2602"/>
          </a:xfrm>
        </p:grpSpPr>
        <p:grpSp>
          <p:nvGrpSpPr>
            <p:cNvPr id="377879" name="Group 23"/>
            <p:cNvGrpSpPr>
              <a:grpSpLocks/>
            </p:cNvGrpSpPr>
            <p:nvPr/>
          </p:nvGrpSpPr>
          <p:grpSpPr bwMode="auto">
            <a:xfrm>
              <a:off x="3936" y="864"/>
              <a:ext cx="864" cy="2592"/>
              <a:chOff x="3936" y="864"/>
              <a:chExt cx="864" cy="2592"/>
            </a:xfrm>
          </p:grpSpPr>
          <p:grpSp>
            <p:nvGrpSpPr>
              <p:cNvPr id="377880" name="Group 24"/>
              <p:cNvGrpSpPr>
                <a:grpSpLocks/>
              </p:cNvGrpSpPr>
              <p:nvPr/>
            </p:nvGrpSpPr>
            <p:grpSpPr bwMode="auto">
              <a:xfrm>
                <a:off x="3936" y="1152"/>
                <a:ext cx="672" cy="2304"/>
                <a:chOff x="1248" y="1152"/>
                <a:chExt cx="672" cy="2304"/>
              </a:xfrm>
            </p:grpSpPr>
            <p:sp>
              <p:nvSpPr>
                <p:cNvPr id="377881" name="Rectangle 25"/>
                <p:cNvSpPr>
                  <a:spLocks noChangeArrowheads="1"/>
                </p:cNvSpPr>
                <p:nvPr/>
              </p:nvSpPr>
              <p:spPr bwMode="auto">
                <a:xfrm>
                  <a:off x="1248" y="1152"/>
                  <a:ext cx="672" cy="2304"/>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77882" name="Line 26"/>
                <p:cNvSpPr>
                  <a:spLocks noChangeShapeType="1"/>
                </p:cNvSpPr>
                <p:nvPr/>
              </p:nvSpPr>
              <p:spPr bwMode="auto">
                <a:xfrm>
                  <a:off x="1248" y="3168"/>
                  <a:ext cx="672" cy="0"/>
                </a:xfrm>
                <a:prstGeom prst="line">
                  <a:avLst/>
                </a:prstGeom>
                <a:noFill/>
                <a:ln w="12700" cap="rnd">
                  <a:solidFill>
                    <a:schemeClr val="bg2"/>
                  </a:solidFill>
                  <a:round/>
                  <a:headEnd/>
                  <a:tailEnd/>
                </a:ln>
                <a:effectLst/>
              </p:spPr>
              <p:txBody>
                <a:bodyPr/>
                <a:lstStyle/>
                <a:p>
                  <a:endParaRPr lang="zh-CN" altLang="en-US"/>
                </a:p>
              </p:txBody>
            </p:sp>
            <p:sp>
              <p:nvSpPr>
                <p:cNvPr id="377883" name="Line 27"/>
                <p:cNvSpPr>
                  <a:spLocks noChangeShapeType="1"/>
                </p:cNvSpPr>
                <p:nvPr/>
              </p:nvSpPr>
              <p:spPr bwMode="auto">
                <a:xfrm>
                  <a:off x="1248" y="2880"/>
                  <a:ext cx="672" cy="0"/>
                </a:xfrm>
                <a:prstGeom prst="line">
                  <a:avLst/>
                </a:prstGeom>
                <a:noFill/>
                <a:ln w="12700" cap="rnd">
                  <a:solidFill>
                    <a:schemeClr val="bg2"/>
                  </a:solidFill>
                  <a:round/>
                  <a:headEnd/>
                  <a:tailEnd/>
                </a:ln>
                <a:effectLst/>
              </p:spPr>
              <p:txBody>
                <a:bodyPr/>
                <a:lstStyle/>
                <a:p>
                  <a:endParaRPr lang="zh-CN" altLang="en-US"/>
                </a:p>
              </p:txBody>
            </p:sp>
            <p:sp>
              <p:nvSpPr>
                <p:cNvPr id="377884" name="Line 28"/>
                <p:cNvSpPr>
                  <a:spLocks noChangeShapeType="1"/>
                </p:cNvSpPr>
                <p:nvPr/>
              </p:nvSpPr>
              <p:spPr bwMode="auto">
                <a:xfrm>
                  <a:off x="1248" y="2592"/>
                  <a:ext cx="672" cy="0"/>
                </a:xfrm>
                <a:prstGeom prst="line">
                  <a:avLst/>
                </a:prstGeom>
                <a:noFill/>
                <a:ln w="12700" cap="rnd">
                  <a:solidFill>
                    <a:schemeClr val="bg2"/>
                  </a:solidFill>
                  <a:round/>
                  <a:headEnd/>
                  <a:tailEnd/>
                </a:ln>
                <a:effectLst/>
              </p:spPr>
              <p:txBody>
                <a:bodyPr/>
                <a:lstStyle/>
                <a:p>
                  <a:endParaRPr lang="zh-CN" altLang="en-US"/>
                </a:p>
              </p:txBody>
            </p:sp>
            <p:sp>
              <p:nvSpPr>
                <p:cNvPr id="377885" name="Line 29"/>
                <p:cNvSpPr>
                  <a:spLocks noChangeShapeType="1"/>
                </p:cNvSpPr>
                <p:nvPr/>
              </p:nvSpPr>
              <p:spPr bwMode="auto">
                <a:xfrm>
                  <a:off x="1248" y="2304"/>
                  <a:ext cx="672" cy="0"/>
                </a:xfrm>
                <a:prstGeom prst="line">
                  <a:avLst/>
                </a:prstGeom>
                <a:noFill/>
                <a:ln w="12700" cap="rnd">
                  <a:solidFill>
                    <a:schemeClr val="bg2"/>
                  </a:solidFill>
                  <a:round/>
                  <a:headEnd/>
                  <a:tailEnd/>
                </a:ln>
                <a:effectLst/>
              </p:spPr>
              <p:txBody>
                <a:bodyPr/>
                <a:lstStyle/>
                <a:p>
                  <a:endParaRPr lang="zh-CN" altLang="en-US"/>
                </a:p>
              </p:txBody>
            </p:sp>
            <p:sp>
              <p:nvSpPr>
                <p:cNvPr id="377886" name="Line 30"/>
                <p:cNvSpPr>
                  <a:spLocks noChangeShapeType="1"/>
                </p:cNvSpPr>
                <p:nvPr/>
              </p:nvSpPr>
              <p:spPr bwMode="auto">
                <a:xfrm>
                  <a:off x="1248" y="2016"/>
                  <a:ext cx="672" cy="0"/>
                </a:xfrm>
                <a:prstGeom prst="line">
                  <a:avLst/>
                </a:prstGeom>
                <a:noFill/>
                <a:ln w="12700" cap="rnd">
                  <a:solidFill>
                    <a:schemeClr val="bg2"/>
                  </a:solidFill>
                  <a:round/>
                  <a:headEnd/>
                  <a:tailEnd/>
                </a:ln>
                <a:effectLst/>
              </p:spPr>
              <p:txBody>
                <a:bodyPr/>
                <a:lstStyle/>
                <a:p>
                  <a:endParaRPr lang="zh-CN" altLang="en-US"/>
                </a:p>
              </p:txBody>
            </p:sp>
            <p:sp>
              <p:nvSpPr>
                <p:cNvPr id="377887" name="Line 31"/>
                <p:cNvSpPr>
                  <a:spLocks noChangeShapeType="1"/>
                </p:cNvSpPr>
                <p:nvPr/>
              </p:nvSpPr>
              <p:spPr bwMode="auto">
                <a:xfrm>
                  <a:off x="1248" y="1728"/>
                  <a:ext cx="672" cy="0"/>
                </a:xfrm>
                <a:prstGeom prst="line">
                  <a:avLst/>
                </a:prstGeom>
                <a:noFill/>
                <a:ln w="12700" cap="rnd">
                  <a:solidFill>
                    <a:schemeClr val="bg2"/>
                  </a:solidFill>
                  <a:round/>
                  <a:headEnd/>
                  <a:tailEnd/>
                </a:ln>
                <a:effectLst/>
              </p:spPr>
              <p:txBody>
                <a:bodyPr/>
                <a:lstStyle/>
                <a:p>
                  <a:endParaRPr lang="zh-CN" altLang="en-US"/>
                </a:p>
              </p:txBody>
            </p:sp>
            <p:sp>
              <p:nvSpPr>
                <p:cNvPr id="377888" name="Line 32"/>
                <p:cNvSpPr>
                  <a:spLocks noChangeShapeType="1"/>
                </p:cNvSpPr>
                <p:nvPr/>
              </p:nvSpPr>
              <p:spPr bwMode="auto">
                <a:xfrm>
                  <a:off x="1248" y="1440"/>
                  <a:ext cx="672" cy="0"/>
                </a:xfrm>
                <a:prstGeom prst="line">
                  <a:avLst/>
                </a:prstGeom>
                <a:noFill/>
                <a:ln w="12700" cap="rnd">
                  <a:solidFill>
                    <a:schemeClr val="bg2"/>
                  </a:solidFill>
                  <a:round/>
                  <a:headEnd/>
                  <a:tailEnd/>
                </a:ln>
                <a:effectLst/>
              </p:spPr>
              <p:txBody>
                <a:bodyPr/>
                <a:lstStyle/>
                <a:p>
                  <a:endParaRPr lang="zh-CN" altLang="en-US"/>
                </a:p>
              </p:txBody>
            </p:sp>
          </p:grpSp>
          <p:sp>
            <p:nvSpPr>
              <p:cNvPr id="377889" name="Text Box 33"/>
              <p:cNvSpPr txBox="1">
                <a:spLocks noChangeArrowheads="1"/>
              </p:cNvSpPr>
              <p:nvPr/>
            </p:nvSpPr>
            <p:spPr bwMode="auto">
              <a:xfrm>
                <a:off x="3936" y="864"/>
                <a:ext cx="86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OPND</a:t>
                </a:r>
                <a:r>
                  <a:rPr lang="zh-CN" altLang="en-US" sz="2000" b="1">
                    <a:solidFill>
                      <a:srgbClr val="FFFF00"/>
                    </a:solidFill>
                    <a:latin typeface="黑体" pitchFamily="2" charset="-122"/>
                    <a:ea typeface="黑体" pitchFamily="2" charset="-122"/>
                  </a:rPr>
                  <a:t>栈</a:t>
                </a:r>
              </a:p>
            </p:txBody>
          </p:sp>
        </p:grpSp>
        <p:grpSp>
          <p:nvGrpSpPr>
            <p:cNvPr id="377890" name="Group 34"/>
            <p:cNvGrpSpPr>
              <a:grpSpLocks/>
            </p:cNvGrpSpPr>
            <p:nvPr/>
          </p:nvGrpSpPr>
          <p:grpSpPr bwMode="auto">
            <a:xfrm>
              <a:off x="3408" y="2966"/>
              <a:ext cx="528" cy="250"/>
              <a:chOff x="2640" y="1872"/>
              <a:chExt cx="528" cy="250"/>
            </a:xfrm>
          </p:grpSpPr>
          <p:sp>
            <p:nvSpPr>
              <p:cNvPr id="377891" name="Text Box 35"/>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892" name="Line 3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grpSp>
          <p:nvGrpSpPr>
            <p:cNvPr id="377893" name="Group 37"/>
            <p:cNvGrpSpPr>
              <a:grpSpLocks/>
            </p:cNvGrpSpPr>
            <p:nvPr/>
          </p:nvGrpSpPr>
          <p:grpSpPr bwMode="auto">
            <a:xfrm>
              <a:off x="3395" y="3216"/>
              <a:ext cx="541" cy="250"/>
              <a:chOff x="3984" y="480"/>
              <a:chExt cx="541" cy="250"/>
            </a:xfrm>
          </p:grpSpPr>
          <p:sp>
            <p:nvSpPr>
              <p:cNvPr id="377894" name="Text Box 38"/>
              <p:cNvSpPr txBox="1">
                <a:spLocks noChangeArrowheads="1"/>
              </p:cNvSpPr>
              <p:nvPr/>
            </p:nvSpPr>
            <p:spPr bwMode="auto">
              <a:xfrm>
                <a:off x="4001" y="480"/>
                <a:ext cx="52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base</a:t>
                </a:r>
              </a:p>
            </p:txBody>
          </p:sp>
          <p:sp>
            <p:nvSpPr>
              <p:cNvPr id="377895" name="Line 39"/>
              <p:cNvSpPr>
                <a:spLocks noChangeShapeType="1"/>
              </p:cNvSpPr>
              <p:nvPr/>
            </p:nvSpPr>
            <p:spPr bwMode="auto">
              <a:xfrm>
                <a:off x="3984" y="720"/>
                <a:ext cx="528" cy="0"/>
              </a:xfrm>
              <a:prstGeom prst="line">
                <a:avLst/>
              </a:prstGeom>
              <a:noFill/>
              <a:ln w="12700" cap="rnd">
                <a:solidFill>
                  <a:srgbClr val="FFFF00"/>
                </a:solidFill>
                <a:round/>
                <a:headEnd/>
                <a:tailEnd type="triangle" w="med" len="med"/>
              </a:ln>
              <a:effectLst/>
            </p:spPr>
            <p:txBody>
              <a:bodyPr/>
              <a:lstStyle/>
              <a:p>
                <a:endParaRPr lang="zh-CN" altLang="en-US"/>
              </a:p>
            </p:txBody>
          </p:sp>
        </p:grpSp>
      </p:grpSp>
      <p:sp>
        <p:nvSpPr>
          <p:cNvPr id="377896" name="Text Box 40"/>
          <p:cNvSpPr txBox="1">
            <a:spLocks noChangeArrowheads="1"/>
          </p:cNvSpPr>
          <p:nvPr/>
        </p:nvSpPr>
        <p:spPr bwMode="auto">
          <a:xfrm>
            <a:off x="5486400" y="5573713"/>
            <a:ext cx="6858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5</a:t>
            </a:r>
          </a:p>
        </p:txBody>
      </p:sp>
      <p:sp useBgFill="1">
        <p:nvSpPr>
          <p:cNvPr id="377897" name="Rectangle 41"/>
          <p:cNvSpPr>
            <a:spLocks noChangeArrowheads="1"/>
          </p:cNvSpPr>
          <p:nvPr/>
        </p:nvSpPr>
        <p:spPr bwMode="auto">
          <a:xfrm>
            <a:off x="4191000" y="5345113"/>
            <a:ext cx="914400" cy="381000"/>
          </a:xfrm>
          <a:prstGeom prst="rect">
            <a:avLst/>
          </a:prstGeom>
          <a:ln w="12700" cap="rnd">
            <a:noFill/>
            <a:miter lim="800000"/>
            <a:headEnd/>
            <a:tailEnd/>
          </a:ln>
          <a:effectLst/>
        </p:spPr>
        <p:txBody>
          <a:bodyPr wrap="none" anchor="ctr"/>
          <a:lstStyle/>
          <a:p>
            <a:endParaRPr lang="zh-CN" altLang="en-US"/>
          </a:p>
        </p:txBody>
      </p:sp>
      <p:grpSp>
        <p:nvGrpSpPr>
          <p:cNvPr id="377898" name="Group 42"/>
          <p:cNvGrpSpPr>
            <a:grpSpLocks/>
          </p:cNvGrpSpPr>
          <p:nvPr/>
        </p:nvGrpSpPr>
        <p:grpSpPr bwMode="auto">
          <a:xfrm>
            <a:off x="4267200" y="4948238"/>
            <a:ext cx="838200" cy="396875"/>
            <a:chOff x="2640" y="1872"/>
            <a:chExt cx="528" cy="250"/>
          </a:xfrm>
        </p:grpSpPr>
        <p:sp>
          <p:nvSpPr>
            <p:cNvPr id="377899" name="Text Box 43"/>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00" name="Line 44"/>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useBgFill="1">
        <p:nvSpPr>
          <p:cNvPr id="377901" name="Rectangle 45"/>
          <p:cNvSpPr>
            <a:spLocks noChangeArrowheads="1"/>
          </p:cNvSpPr>
          <p:nvPr/>
        </p:nvSpPr>
        <p:spPr bwMode="auto">
          <a:xfrm>
            <a:off x="1066800" y="5268913"/>
            <a:ext cx="914400" cy="457200"/>
          </a:xfrm>
          <a:prstGeom prst="rect">
            <a:avLst/>
          </a:prstGeom>
          <a:ln w="12700" cap="rnd">
            <a:noFill/>
            <a:miter lim="800000"/>
            <a:headEnd/>
            <a:tailEnd/>
          </a:ln>
          <a:effectLst/>
        </p:spPr>
        <p:txBody>
          <a:bodyPr wrap="none" anchor="ctr"/>
          <a:lstStyle/>
          <a:p>
            <a:endParaRPr lang="zh-CN" altLang="en-US"/>
          </a:p>
        </p:txBody>
      </p:sp>
      <p:grpSp>
        <p:nvGrpSpPr>
          <p:cNvPr id="377902" name="Group 46"/>
          <p:cNvGrpSpPr>
            <a:grpSpLocks/>
          </p:cNvGrpSpPr>
          <p:nvPr/>
        </p:nvGrpSpPr>
        <p:grpSpPr bwMode="auto">
          <a:xfrm>
            <a:off x="1143000" y="4964113"/>
            <a:ext cx="838200" cy="396875"/>
            <a:chOff x="2640" y="1872"/>
            <a:chExt cx="528" cy="250"/>
          </a:xfrm>
        </p:grpSpPr>
        <p:sp>
          <p:nvSpPr>
            <p:cNvPr id="377903" name="Text Box 4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04" name="Line 4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05" name="Text Box 49"/>
          <p:cNvSpPr txBox="1">
            <a:spLocks noChangeArrowheads="1"/>
          </p:cNvSpPr>
          <p:nvPr/>
        </p:nvSpPr>
        <p:spPr bwMode="auto">
          <a:xfrm>
            <a:off x="2362200" y="5116513"/>
            <a:ext cx="609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sp useBgFill="1">
        <p:nvSpPr>
          <p:cNvPr id="377906" name="Rectangle 50"/>
          <p:cNvSpPr>
            <a:spLocks noChangeArrowheads="1"/>
          </p:cNvSpPr>
          <p:nvPr/>
        </p:nvSpPr>
        <p:spPr bwMode="auto">
          <a:xfrm>
            <a:off x="1066800" y="4964113"/>
            <a:ext cx="914400" cy="533400"/>
          </a:xfrm>
          <a:prstGeom prst="rect">
            <a:avLst/>
          </a:prstGeom>
          <a:ln w="12700" cap="rnd">
            <a:noFill/>
            <a:miter lim="800000"/>
            <a:headEnd/>
            <a:tailEnd/>
          </a:ln>
          <a:effectLst/>
        </p:spPr>
        <p:txBody>
          <a:bodyPr wrap="none" anchor="ctr"/>
          <a:lstStyle/>
          <a:p>
            <a:endParaRPr lang="zh-CN" altLang="en-US"/>
          </a:p>
        </p:txBody>
      </p:sp>
      <p:grpSp>
        <p:nvGrpSpPr>
          <p:cNvPr id="377907" name="Group 51"/>
          <p:cNvGrpSpPr>
            <a:grpSpLocks/>
          </p:cNvGrpSpPr>
          <p:nvPr/>
        </p:nvGrpSpPr>
        <p:grpSpPr bwMode="auto">
          <a:xfrm>
            <a:off x="1143000" y="4506913"/>
            <a:ext cx="838200" cy="396875"/>
            <a:chOff x="2640" y="1872"/>
            <a:chExt cx="528" cy="250"/>
          </a:xfrm>
        </p:grpSpPr>
        <p:sp>
          <p:nvSpPr>
            <p:cNvPr id="377908" name="Text Box 5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09" name="Line 5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10" name="Text Box 54"/>
          <p:cNvSpPr txBox="1">
            <a:spLocks noChangeArrowheads="1"/>
          </p:cNvSpPr>
          <p:nvPr/>
        </p:nvSpPr>
        <p:spPr bwMode="auto">
          <a:xfrm>
            <a:off x="5486400" y="5116513"/>
            <a:ext cx="5334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6</a:t>
            </a:r>
          </a:p>
        </p:txBody>
      </p:sp>
      <p:sp useBgFill="1">
        <p:nvSpPr>
          <p:cNvPr id="377911" name="Rectangle 55"/>
          <p:cNvSpPr>
            <a:spLocks noChangeArrowheads="1"/>
          </p:cNvSpPr>
          <p:nvPr/>
        </p:nvSpPr>
        <p:spPr bwMode="auto">
          <a:xfrm>
            <a:off x="4114800" y="4964113"/>
            <a:ext cx="990600" cy="457200"/>
          </a:xfrm>
          <a:prstGeom prst="rect">
            <a:avLst/>
          </a:prstGeom>
          <a:ln w="12700" cap="rnd">
            <a:noFill/>
            <a:miter lim="800000"/>
            <a:headEnd/>
            <a:tailEnd/>
          </a:ln>
          <a:effectLst/>
        </p:spPr>
        <p:txBody>
          <a:bodyPr wrap="none" anchor="ctr"/>
          <a:lstStyle/>
          <a:p>
            <a:endParaRPr lang="zh-CN" altLang="en-US"/>
          </a:p>
        </p:txBody>
      </p:sp>
      <p:grpSp>
        <p:nvGrpSpPr>
          <p:cNvPr id="377912" name="Group 56"/>
          <p:cNvGrpSpPr>
            <a:grpSpLocks/>
          </p:cNvGrpSpPr>
          <p:nvPr/>
        </p:nvGrpSpPr>
        <p:grpSpPr bwMode="auto">
          <a:xfrm>
            <a:off x="4267200" y="4491038"/>
            <a:ext cx="838200" cy="396875"/>
            <a:chOff x="2640" y="1872"/>
            <a:chExt cx="528" cy="250"/>
          </a:xfrm>
        </p:grpSpPr>
        <p:sp>
          <p:nvSpPr>
            <p:cNvPr id="377913" name="Text Box 5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14" name="Line 5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15" name="Text Box 59"/>
          <p:cNvSpPr txBox="1">
            <a:spLocks noChangeArrowheads="1"/>
          </p:cNvSpPr>
          <p:nvPr/>
        </p:nvSpPr>
        <p:spPr bwMode="auto">
          <a:xfrm>
            <a:off x="2286000" y="4735513"/>
            <a:ext cx="609600" cy="396875"/>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a:t>
            </a:r>
          </a:p>
        </p:txBody>
      </p:sp>
      <p:sp useBgFill="1">
        <p:nvSpPr>
          <p:cNvPr id="377916" name="Rectangle 60"/>
          <p:cNvSpPr>
            <a:spLocks noChangeArrowheads="1"/>
          </p:cNvSpPr>
          <p:nvPr/>
        </p:nvSpPr>
        <p:spPr bwMode="auto">
          <a:xfrm>
            <a:off x="1066800" y="4506913"/>
            <a:ext cx="914400" cy="457200"/>
          </a:xfrm>
          <a:prstGeom prst="rect">
            <a:avLst/>
          </a:prstGeom>
          <a:ln w="12700" cap="rnd">
            <a:noFill/>
            <a:miter lim="800000"/>
            <a:headEnd/>
            <a:tailEnd/>
          </a:ln>
          <a:effectLst/>
        </p:spPr>
        <p:txBody>
          <a:bodyPr wrap="none" anchor="ctr"/>
          <a:lstStyle/>
          <a:p>
            <a:endParaRPr lang="zh-CN" altLang="en-US"/>
          </a:p>
        </p:txBody>
      </p:sp>
      <p:grpSp>
        <p:nvGrpSpPr>
          <p:cNvPr id="377917" name="Group 61"/>
          <p:cNvGrpSpPr>
            <a:grpSpLocks/>
          </p:cNvGrpSpPr>
          <p:nvPr/>
        </p:nvGrpSpPr>
        <p:grpSpPr bwMode="auto">
          <a:xfrm>
            <a:off x="1143000" y="4049713"/>
            <a:ext cx="838200" cy="396875"/>
            <a:chOff x="2640" y="1872"/>
            <a:chExt cx="528" cy="250"/>
          </a:xfrm>
        </p:grpSpPr>
        <p:sp>
          <p:nvSpPr>
            <p:cNvPr id="377918" name="Text Box 6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19" name="Line 6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20" name="Text Box 64"/>
          <p:cNvSpPr txBox="1">
            <a:spLocks noChangeArrowheads="1"/>
          </p:cNvSpPr>
          <p:nvPr/>
        </p:nvSpPr>
        <p:spPr bwMode="auto">
          <a:xfrm>
            <a:off x="2362200" y="42021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grpSp>
        <p:nvGrpSpPr>
          <p:cNvPr id="377921" name="Group 65"/>
          <p:cNvGrpSpPr>
            <a:grpSpLocks/>
          </p:cNvGrpSpPr>
          <p:nvPr/>
        </p:nvGrpSpPr>
        <p:grpSpPr bwMode="auto">
          <a:xfrm>
            <a:off x="1143000" y="3516313"/>
            <a:ext cx="838200" cy="396875"/>
            <a:chOff x="2640" y="1872"/>
            <a:chExt cx="528" cy="250"/>
          </a:xfrm>
        </p:grpSpPr>
        <p:sp>
          <p:nvSpPr>
            <p:cNvPr id="377922" name="Text Box 66"/>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23" name="Line 6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24" name="Text Box 68"/>
          <p:cNvSpPr txBox="1">
            <a:spLocks noChangeArrowheads="1"/>
          </p:cNvSpPr>
          <p:nvPr/>
        </p:nvSpPr>
        <p:spPr bwMode="auto">
          <a:xfrm>
            <a:off x="5486400" y="4659313"/>
            <a:ext cx="5334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1</a:t>
            </a:r>
          </a:p>
        </p:txBody>
      </p:sp>
      <p:sp useBgFill="1">
        <p:nvSpPr>
          <p:cNvPr id="377925" name="Rectangle 69"/>
          <p:cNvSpPr>
            <a:spLocks noChangeArrowheads="1"/>
          </p:cNvSpPr>
          <p:nvPr/>
        </p:nvSpPr>
        <p:spPr bwMode="auto">
          <a:xfrm>
            <a:off x="1066800" y="4125913"/>
            <a:ext cx="914400" cy="381000"/>
          </a:xfrm>
          <a:prstGeom prst="rect">
            <a:avLst/>
          </a:prstGeom>
          <a:ln w="12700" cap="rnd">
            <a:noFill/>
            <a:miter lim="800000"/>
            <a:headEnd/>
            <a:tailEnd/>
          </a:ln>
          <a:effectLst/>
        </p:spPr>
        <p:txBody>
          <a:bodyPr wrap="none" anchor="ctr"/>
          <a:lstStyle/>
          <a:p>
            <a:endParaRPr lang="zh-CN" altLang="en-US"/>
          </a:p>
        </p:txBody>
      </p:sp>
      <p:sp useBgFill="1">
        <p:nvSpPr>
          <p:cNvPr id="377926" name="Rectangle 70"/>
          <p:cNvSpPr>
            <a:spLocks noChangeArrowheads="1"/>
          </p:cNvSpPr>
          <p:nvPr/>
        </p:nvSpPr>
        <p:spPr bwMode="auto">
          <a:xfrm>
            <a:off x="41148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7927" name="Group 71"/>
          <p:cNvGrpSpPr>
            <a:grpSpLocks/>
          </p:cNvGrpSpPr>
          <p:nvPr/>
        </p:nvGrpSpPr>
        <p:grpSpPr bwMode="auto">
          <a:xfrm>
            <a:off x="4267200" y="4049713"/>
            <a:ext cx="838200" cy="396875"/>
            <a:chOff x="2640" y="1872"/>
            <a:chExt cx="528" cy="250"/>
          </a:xfrm>
        </p:grpSpPr>
        <p:sp>
          <p:nvSpPr>
            <p:cNvPr id="377928" name="Text Box 7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29" name="Line 7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30" name="Text Box 74"/>
          <p:cNvSpPr txBox="1">
            <a:spLocks noChangeArrowheads="1"/>
          </p:cNvSpPr>
          <p:nvPr/>
        </p:nvSpPr>
        <p:spPr bwMode="auto">
          <a:xfrm>
            <a:off x="2362200" y="37449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sp useBgFill="1">
        <p:nvSpPr>
          <p:cNvPr id="377931" name="Rectangle 75"/>
          <p:cNvSpPr>
            <a:spLocks noChangeArrowheads="1"/>
          </p:cNvSpPr>
          <p:nvPr/>
        </p:nvSpPr>
        <p:spPr bwMode="auto">
          <a:xfrm>
            <a:off x="990600" y="3516313"/>
            <a:ext cx="990600" cy="533400"/>
          </a:xfrm>
          <a:prstGeom prst="rect">
            <a:avLst/>
          </a:prstGeom>
          <a:ln w="12700" cap="rnd">
            <a:noFill/>
            <a:miter lim="800000"/>
            <a:headEnd/>
            <a:tailEnd/>
          </a:ln>
          <a:effectLst/>
        </p:spPr>
        <p:txBody>
          <a:bodyPr wrap="none" anchor="ctr"/>
          <a:lstStyle/>
          <a:p>
            <a:endParaRPr lang="zh-CN" altLang="en-US"/>
          </a:p>
        </p:txBody>
      </p:sp>
      <p:grpSp>
        <p:nvGrpSpPr>
          <p:cNvPr id="377932" name="Group 76"/>
          <p:cNvGrpSpPr>
            <a:grpSpLocks/>
          </p:cNvGrpSpPr>
          <p:nvPr/>
        </p:nvGrpSpPr>
        <p:grpSpPr bwMode="auto">
          <a:xfrm>
            <a:off x="1143000" y="3119438"/>
            <a:ext cx="838200" cy="396875"/>
            <a:chOff x="2640" y="1872"/>
            <a:chExt cx="528" cy="250"/>
          </a:xfrm>
        </p:grpSpPr>
        <p:sp>
          <p:nvSpPr>
            <p:cNvPr id="377933" name="Text Box 7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34" name="Line 7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35" name="Text Box 79"/>
          <p:cNvSpPr txBox="1">
            <a:spLocks noChangeArrowheads="1"/>
          </p:cNvSpPr>
          <p:nvPr/>
        </p:nvSpPr>
        <p:spPr bwMode="auto">
          <a:xfrm>
            <a:off x="5486400" y="42021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2</a:t>
            </a:r>
          </a:p>
        </p:txBody>
      </p:sp>
      <p:sp useBgFill="1">
        <p:nvSpPr>
          <p:cNvPr id="377936" name="Rectangle 80"/>
          <p:cNvSpPr>
            <a:spLocks noChangeArrowheads="1"/>
          </p:cNvSpPr>
          <p:nvPr/>
        </p:nvSpPr>
        <p:spPr bwMode="auto">
          <a:xfrm>
            <a:off x="4114800" y="4049713"/>
            <a:ext cx="990600" cy="533400"/>
          </a:xfrm>
          <a:prstGeom prst="rect">
            <a:avLst/>
          </a:prstGeom>
          <a:ln w="12700" cap="rnd">
            <a:noFill/>
            <a:miter lim="800000"/>
            <a:headEnd/>
            <a:tailEnd/>
          </a:ln>
          <a:effectLst/>
        </p:spPr>
        <p:txBody>
          <a:bodyPr wrap="none" anchor="ctr"/>
          <a:lstStyle/>
          <a:p>
            <a:endParaRPr lang="zh-CN" altLang="en-US"/>
          </a:p>
        </p:txBody>
      </p:sp>
      <p:grpSp>
        <p:nvGrpSpPr>
          <p:cNvPr id="377937" name="Group 81"/>
          <p:cNvGrpSpPr>
            <a:grpSpLocks/>
          </p:cNvGrpSpPr>
          <p:nvPr/>
        </p:nvGrpSpPr>
        <p:grpSpPr bwMode="auto">
          <a:xfrm>
            <a:off x="4267200" y="3576638"/>
            <a:ext cx="838200" cy="396875"/>
            <a:chOff x="2640" y="1872"/>
            <a:chExt cx="528" cy="250"/>
          </a:xfrm>
        </p:grpSpPr>
        <p:sp>
          <p:nvSpPr>
            <p:cNvPr id="377938" name="Text Box 8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39" name="Line 8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40" name="Rectangle 84"/>
          <p:cNvSpPr>
            <a:spLocks noChangeArrowheads="1"/>
          </p:cNvSpPr>
          <p:nvPr/>
        </p:nvSpPr>
        <p:spPr bwMode="auto">
          <a:xfrm>
            <a:off x="2286000" y="38211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41" name="Rectangle 85"/>
          <p:cNvSpPr>
            <a:spLocks noChangeArrowheads="1"/>
          </p:cNvSpPr>
          <p:nvPr/>
        </p:nvSpPr>
        <p:spPr bwMode="auto">
          <a:xfrm>
            <a:off x="990600" y="3059113"/>
            <a:ext cx="990600" cy="533400"/>
          </a:xfrm>
          <a:prstGeom prst="rect">
            <a:avLst/>
          </a:prstGeom>
          <a:ln w="12700" cap="rnd">
            <a:noFill/>
            <a:miter lim="800000"/>
            <a:headEnd/>
            <a:tailEnd/>
          </a:ln>
          <a:effectLst/>
        </p:spPr>
        <p:txBody>
          <a:bodyPr wrap="none" anchor="ctr"/>
          <a:lstStyle/>
          <a:p>
            <a:endParaRPr lang="zh-CN" altLang="en-US"/>
          </a:p>
        </p:txBody>
      </p:sp>
      <p:grpSp>
        <p:nvGrpSpPr>
          <p:cNvPr id="377942" name="Group 86"/>
          <p:cNvGrpSpPr>
            <a:grpSpLocks/>
          </p:cNvGrpSpPr>
          <p:nvPr/>
        </p:nvGrpSpPr>
        <p:grpSpPr bwMode="auto">
          <a:xfrm>
            <a:off x="1143000" y="3592513"/>
            <a:ext cx="838200" cy="396875"/>
            <a:chOff x="2640" y="1872"/>
            <a:chExt cx="528" cy="250"/>
          </a:xfrm>
        </p:grpSpPr>
        <p:sp>
          <p:nvSpPr>
            <p:cNvPr id="377943" name="Text Box 8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44" name="Line 8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45" name="Rectangle 89"/>
          <p:cNvSpPr>
            <a:spLocks noChangeArrowheads="1"/>
          </p:cNvSpPr>
          <p:nvPr/>
        </p:nvSpPr>
        <p:spPr bwMode="auto">
          <a:xfrm>
            <a:off x="5410200" y="42783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46" name="Rectangle 90"/>
          <p:cNvSpPr>
            <a:spLocks noChangeArrowheads="1"/>
          </p:cNvSpPr>
          <p:nvPr/>
        </p:nvSpPr>
        <p:spPr bwMode="auto">
          <a:xfrm>
            <a:off x="4114800" y="3668713"/>
            <a:ext cx="990600" cy="533400"/>
          </a:xfrm>
          <a:prstGeom prst="rect">
            <a:avLst/>
          </a:prstGeom>
          <a:ln w="12700" cap="rnd">
            <a:noFill/>
            <a:miter lim="800000"/>
            <a:headEnd/>
            <a:tailEnd/>
          </a:ln>
          <a:effectLst/>
        </p:spPr>
        <p:txBody>
          <a:bodyPr wrap="none" anchor="ctr"/>
          <a:lstStyle/>
          <a:p>
            <a:endParaRPr lang="zh-CN" altLang="en-US"/>
          </a:p>
        </p:txBody>
      </p:sp>
      <p:grpSp>
        <p:nvGrpSpPr>
          <p:cNvPr id="377947" name="Group 91"/>
          <p:cNvGrpSpPr>
            <a:grpSpLocks/>
          </p:cNvGrpSpPr>
          <p:nvPr/>
        </p:nvGrpSpPr>
        <p:grpSpPr bwMode="auto">
          <a:xfrm>
            <a:off x="4267200" y="4049713"/>
            <a:ext cx="838200" cy="396875"/>
            <a:chOff x="2640" y="1872"/>
            <a:chExt cx="528" cy="250"/>
          </a:xfrm>
        </p:grpSpPr>
        <p:sp>
          <p:nvSpPr>
            <p:cNvPr id="377948" name="Text Box 9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49" name="Line 9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50" name="Rectangle 94"/>
          <p:cNvSpPr>
            <a:spLocks noChangeArrowheads="1"/>
          </p:cNvSpPr>
          <p:nvPr/>
        </p:nvSpPr>
        <p:spPr bwMode="auto">
          <a:xfrm>
            <a:off x="5410200" y="47355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51" name="Rectangle 95"/>
          <p:cNvSpPr>
            <a:spLocks noChangeArrowheads="1"/>
          </p:cNvSpPr>
          <p:nvPr/>
        </p:nvSpPr>
        <p:spPr bwMode="auto">
          <a:xfrm>
            <a:off x="4114800" y="4202113"/>
            <a:ext cx="990600" cy="533400"/>
          </a:xfrm>
          <a:prstGeom prst="rect">
            <a:avLst/>
          </a:prstGeom>
          <a:ln w="12700" cap="rnd">
            <a:noFill/>
            <a:miter lim="800000"/>
            <a:headEnd/>
            <a:tailEnd/>
          </a:ln>
          <a:effectLst/>
        </p:spPr>
        <p:txBody>
          <a:bodyPr wrap="none" anchor="ctr"/>
          <a:lstStyle/>
          <a:p>
            <a:endParaRPr lang="zh-CN" altLang="en-US"/>
          </a:p>
        </p:txBody>
      </p:sp>
      <p:grpSp>
        <p:nvGrpSpPr>
          <p:cNvPr id="377952" name="Group 96"/>
          <p:cNvGrpSpPr>
            <a:grpSpLocks/>
          </p:cNvGrpSpPr>
          <p:nvPr/>
        </p:nvGrpSpPr>
        <p:grpSpPr bwMode="auto">
          <a:xfrm>
            <a:off x="4267200" y="4491038"/>
            <a:ext cx="838200" cy="396875"/>
            <a:chOff x="2640" y="1872"/>
            <a:chExt cx="528" cy="250"/>
          </a:xfrm>
        </p:grpSpPr>
        <p:sp>
          <p:nvSpPr>
            <p:cNvPr id="377953" name="Text Box 9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54" name="Line 9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55" name="Text Box 99"/>
          <p:cNvSpPr txBox="1">
            <a:spLocks noChangeArrowheads="1"/>
          </p:cNvSpPr>
          <p:nvPr/>
        </p:nvSpPr>
        <p:spPr bwMode="auto">
          <a:xfrm>
            <a:off x="5486400" y="46593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3</a:t>
            </a:r>
          </a:p>
        </p:txBody>
      </p:sp>
      <p:sp useBgFill="1">
        <p:nvSpPr>
          <p:cNvPr id="377956" name="Rectangle 100"/>
          <p:cNvSpPr>
            <a:spLocks noChangeArrowheads="1"/>
          </p:cNvSpPr>
          <p:nvPr/>
        </p:nvSpPr>
        <p:spPr bwMode="auto">
          <a:xfrm>
            <a:off x="41148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7957" name="Group 101"/>
          <p:cNvGrpSpPr>
            <a:grpSpLocks/>
          </p:cNvGrpSpPr>
          <p:nvPr/>
        </p:nvGrpSpPr>
        <p:grpSpPr bwMode="auto">
          <a:xfrm>
            <a:off x="4267200" y="3973513"/>
            <a:ext cx="838200" cy="396875"/>
            <a:chOff x="2640" y="1872"/>
            <a:chExt cx="528" cy="250"/>
          </a:xfrm>
        </p:grpSpPr>
        <p:sp>
          <p:nvSpPr>
            <p:cNvPr id="377958" name="Text Box 10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59" name="Line 10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60" name="Rectangle 104"/>
          <p:cNvSpPr>
            <a:spLocks noChangeArrowheads="1"/>
          </p:cNvSpPr>
          <p:nvPr/>
        </p:nvSpPr>
        <p:spPr bwMode="auto">
          <a:xfrm>
            <a:off x="2209800" y="42783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61" name="Rectangle 105"/>
          <p:cNvSpPr>
            <a:spLocks noChangeArrowheads="1"/>
          </p:cNvSpPr>
          <p:nvPr/>
        </p:nvSpPr>
        <p:spPr bwMode="auto">
          <a:xfrm>
            <a:off x="990600" y="3592513"/>
            <a:ext cx="990600" cy="533400"/>
          </a:xfrm>
          <a:prstGeom prst="rect">
            <a:avLst/>
          </a:prstGeom>
          <a:ln w="12700" cap="rnd">
            <a:noFill/>
            <a:miter lim="800000"/>
            <a:headEnd/>
            <a:tailEnd/>
          </a:ln>
          <a:effectLst/>
        </p:spPr>
        <p:txBody>
          <a:bodyPr wrap="none" anchor="ctr"/>
          <a:lstStyle/>
          <a:p>
            <a:endParaRPr lang="zh-CN" altLang="en-US"/>
          </a:p>
        </p:txBody>
      </p:sp>
      <p:grpSp>
        <p:nvGrpSpPr>
          <p:cNvPr id="377962" name="Group 106"/>
          <p:cNvGrpSpPr>
            <a:grpSpLocks/>
          </p:cNvGrpSpPr>
          <p:nvPr/>
        </p:nvGrpSpPr>
        <p:grpSpPr bwMode="auto">
          <a:xfrm>
            <a:off x="1143000" y="4049713"/>
            <a:ext cx="838200" cy="396875"/>
            <a:chOff x="2640" y="1872"/>
            <a:chExt cx="528" cy="250"/>
          </a:xfrm>
        </p:grpSpPr>
        <p:sp>
          <p:nvSpPr>
            <p:cNvPr id="377963" name="Text Box 10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64" name="Line 10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65" name="Rectangle 109"/>
          <p:cNvSpPr>
            <a:spLocks noChangeArrowheads="1"/>
          </p:cNvSpPr>
          <p:nvPr/>
        </p:nvSpPr>
        <p:spPr bwMode="auto">
          <a:xfrm>
            <a:off x="5410200" y="467836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66" name="Rectangle 110"/>
          <p:cNvSpPr>
            <a:spLocks noChangeArrowheads="1"/>
          </p:cNvSpPr>
          <p:nvPr/>
        </p:nvSpPr>
        <p:spPr bwMode="auto">
          <a:xfrm>
            <a:off x="4114800" y="4049713"/>
            <a:ext cx="990600" cy="533400"/>
          </a:xfrm>
          <a:prstGeom prst="rect">
            <a:avLst/>
          </a:prstGeom>
          <a:ln w="12700" cap="rnd">
            <a:noFill/>
            <a:miter lim="800000"/>
            <a:headEnd/>
            <a:tailEnd/>
          </a:ln>
          <a:effectLst/>
        </p:spPr>
        <p:txBody>
          <a:bodyPr wrap="none" anchor="ctr"/>
          <a:lstStyle/>
          <a:p>
            <a:endParaRPr lang="zh-CN" altLang="en-US"/>
          </a:p>
        </p:txBody>
      </p:sp>
      <p:grpSp>
        <p:nvGrpSpPr>
          <p:cNvPr id="377967" name="Group 111"/>
          <p:cNvGrpSpPr>
            <a:grpSpLocks/>
          </p:cNvGrpSpPr>
          <p:nvPr/>
        </p:nvGrpSpPr>
        <p:grpSpPr bwMode="auto">
          <a:xfrm>
            <a:off x="4267200" y="4506913"/>
            <a:ext cx="838200" cy="396875"/>
            <a:chOff x="2640" y="1872"/>
            <a:chExt cx="528" cy="250"/>
          </a:xfrm>
        </p:grpSpPr>
        <p:sp>
          <p:nvSpPr>
            <p:cNvPr id="377968" name="Text Box 11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69" name="Line 11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70" name="Rectangle 114"/>
          <p:cNvSpPr>
            <a:spLocks noChangeArrowheads="1"/>
          </p:cNvSpPr>
          <p:nvPr/>
        </p:nvSpPr>
        <p:spPr bwMode="auto">
          <a:xfrm>
            <a:off x="5410200" y="5164138"/>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71" name="Rectangle 115"/>
          <p:cNvSpPr>
            <a:spLocks noChangeArrowheads="1"/>
          </p:cNvSpPr>
          <p:nvPr/>
        </p:nvSpPr>
        <p:spPr bwMode="auto">
          <a:xfrm>
            <a:off x="41148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7972" name="Group 116"/>
          <p:cNvGrpSpPr>
            <a:grpSpLocks/>
          </p:cNvGrpSpPr>
          <p:nvPr/>
        </p:nvGrpSpPr>
        <p:grpSpPr bwMode="auto">
          <a:xfrm>
            <a:off x="4267200" y="4964113"/>
            <a:ext cx="838200" cy="396875"/>
            <a:chOff x="2640" y="1872"/>
            <a:chExt cx="528" cy="250"/>
          </a:xfrm>
        </p:grpSpPr>
        <p:sp>
          <p:nvSpPr>
            <p:cNvPr id="377973" name="Text Box 11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74" name="Line 11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useBgFill="1">
        <p:nvSpPr>
          <p:cNvPr id="377975" name="Rectangle 119"/>
          <p:cNvSpPr>
            <a:spLocks noChangeArrowheads="1"/>
          </p:cNvSpPr>
          <p:nvPr/>
        </p:nvSpPr>
        <p:spPr bwMode="auto">
          <a:xfrm>
            <a:off x="990600" y="4125913"/>
            <a:ext cx="990600" cy="533400"/>
          </a:xfrm>
          <a:prstGeom prst="rect">
            <a:avLst/>
          </a:prstGeom>
          <a:ln w="12700" cap="rnd">
            <a:noFill/>
            <a:miter lim="800000"/>
            <a:headEnd/>
            <a:tailEnd/>
          </a:ln>
          <a:effectLst/>
        </p:spPr>
        <p:txBody>
          <a:bodyPr wrap="none" anchor="ctr"/>
          <a:lstStyle/>
          <a:p>
            <a:endParaRPr lang="zh-CN" altLang="en-US"/>
          </a:p>
        </p:txBody>
      </p:sp>
      <p:grpSp>
        <p:nvGrpSpPr>
          <p:cNvPr id="377976" name="Group 120"/>
          <p:cNvGrpSpPr>
            <a:grpSpLocks/>
          </p:cNvGrpSpPr>
          <p:nvPr/>
        </p:nvGrpSpPr>
        <p:grpSpPr bwMode="auto">
          <a:xfrm>
            <a:off x="1143000" y="4491038"/>
            <a:ext cx="838200" cy="396875"/>
            <a:chOff x="2640" y="1872"/>
            <a:chExt cx="528" cy="250"/>
          </a:xfrm>
        </p:grpSpPr>
        <p:sp>
          <p:nvSpPr>
            <p:cNvPr id="377977" name="Text Box 121"/>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78" name="Line 12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79" name="Text Box 123"/>
          <p:cNvSpPr txBox="1">
            <a:spLocks noChangeArrowheads="1"/>
          </p:cNvSpPr>
          <p:nvPr/>
        </p:nvSpPr>
        <p:spPr bwMode="auto">
          <a:xfrm>
            <a:off x="5334000" y="5116513"/>
            <a:ext cx="6858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18</a:t>
            </a:r>
          </a:p>
        </p:txBody>
      </p:sp>
      <p:sp useBgFill="1">
        <p:nvSpPr>
          <p:cNvPr id="377980" name="Rectangle 124"/>
          <p:cNvSpPr>
            <a:spLocks noChangeArrowheads="1"/>
          </p:cNvSpPr>
          <p:nvPr/>
        </p:nvSpPr>
        <p:spPr bwMode="auto">
          <a:xfrm>
            <a:off x="4114800" y="5040313"/>
            <a:ext cx="990600" cy="533400"/>
          </a:xfrm>
          <a:prstGeom prst="rect">
            <a:avLst/>
          </a:prstGeom>
          <a:ln w="12700" cap="rnd">
            <a:noFill/>
            <a:miter lim="800000"/>
            <a:headEnd/>
            <a:tailEnd/>
          </a:ln>
          <a:effectLst/>
        </p:spPr>
        <p:txBody>
          <a:bodyPr wrap="none" anchor="ctr"/>
          <a:lstStyle/>
          <a:p>
            <a:endParaRPr lang="zh-CN" altLang="en-US"/>
          </a:p>
        </p:txBody>
      </p:sp>
      <p:grpSp>
        <p:nvGrpSpPr>
          <p:cNvPr id="377981" name="Group 125"/>
          <p:cNvGrpSpPr>
            <a:grpSpLocks/>
          </p:cNvGrpSpPr>
          <p:nvPr/>
        </p:nvGrpSpPr>
        <p:grpSpPr bwMode="auto">
          <a:xfrm>
            <a:off x="4267200" y="4506913"/>
            <a:ext cx="838200" cy="396875"/>
            <a:chOff x="2640" y="1872"/>
            <a:chExt cx="528" cy="250"/>
          </a:xfrm>
        </p:grpSpPr>
        <p:sp>
          <p:nvSpPr>
            <p:cNvPr id="377982" name="Text Box 126"/>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83" name="Line 12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84" name="Rectangle 128"/>
          <p:cNvSpPr>
            <a:spLocks noChangeArrowheads="1"/>
          </p:cNvSpPr>
          <p:nvPr/>
        </p:nvSpPr>
        <p:spPr bwMode="auto">
          <a:xfrm>
            <a:off x="5334000" y="51927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85" name="Rectangle 129"/>
          <p:cNvSpPr>
            <a:spLocks noChangeArrowheads="1"/>
          </p:cNvSpPr>
          <p:nvPr/>
        </p:nvSpPr>
        <p:spPr bwMode="auto">
          <a:xfrm>
            <a:off x="4114800" y="4583113"/>
            <a:ext cx="990600" cy="533400"/>
          </a:xfrm>
          <a:prstGeom prst="rect">
            <a:avLst/>
          </a:prstGeom>
          <a:ln w="12700" cap="rnd">
            <a:noFill/>
            <a:miter lim="800000"/>
            <a:headEnd/>
            <a:tailEnd/>
          </a:ln>
          <a:effectLst/>
        </p:spPr>
        <p:txBody>
          <a:bodyPr wrap="none" anchor="ctr"/>
          <a:lstStyle/>
          <a:p>
            <a:endParaRPr lang="zh-CN" altLang="en-US"/>
          </a:p>
        </p:txBody>
      </p:sp>
      <p:grpSp>
        <p:nvGrpSpPr>
          <p:cNvPr id="377986" name="Group 130"/>
          <p:cNvGrpSpPr>
            <a:grpSpLocks/>
          </p:cNvGrpSpPr>
          <p:nvPr/>
        </p:nvGrpSpPr>
        <p:grpSpPr bwMode="auto">
          <a:xfrm>
            <a:off x="4267200" y="4964113"/>
            <a:ext cx="838200" cy="396875"/>
            <a:chOff x="2640" y="1872"/>
            <a:chExt cx="528" cy="250"/>
          </a:xfrm>
        </p:grpSpPr>
        <p:sp>
          <p:nvSpPr>
            <p:cNvPr id="377987" name="Text Box 131"/>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88" name="Line 13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89" name="Rectangle 133"/>
          <p:cNvSpPr>
            <a:spLocks noChangeArrowheads="1"/>
          </p:cNvSpPr>
          <p:nvPr/>
        </p:nvSpPr>
        <p:spPr bwMode="auto">
          <a:xfrm>
            <a:off x="5334000" y="56499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90" name="Rectangle 134"/>
          <p:cNvSpPr>
            <a:spLocks noChangeArrowheads="1"/>
          </p:cNvSpPr>
          <p:nvPr/>
        </p:nvSpPr>
        <p:spPr bwMode="auto">
          <a:xfrm>
            <a:off x="4114800" y="4964113"/>
            <a:ext cx="990600" cy="533400"/>
          </a:xfrm>
          <a:prstGeom prst="rect">
            <a:avLst/>
          </a:prstGeom>
          <a:ln w="12700" cap="rnd">
            <a:noFill/>
            <a:miter lim="800000"/>
            <a:headEnd/>
            <a:tailEnd/>
          </a:ln>
          <a:effectLst/>
        </p:spPr>
        <p:txBody>
          <a:bodyPr wrap="none" anchor="ctr"/>
          <a:lstStyle/>
          <a:p>
            <a:endParaRPr lang="zh-CN" altLang="en-US"/>
          </a:p>
        </p:txBody>
      </p:sp>
      <p:grpSp>
        <p:nvGrpSpPr>
          <p:cNvPr id="377991" name="Group 135"/>
          <p:cNvGrpSpPr>
            <a:grpSpLocks/>
          </p:cNvGrpSpPr>
          <p:nvPr/>
        </p:nvGrpSpPr>
        <p:grpSpPr bwMode="auto">
          <a:xfrm>
            <a:off x="4267200" y="5253038"/>
            <a:ext cx="838200" cy="396875"/>
            <a:chOff x="2640" y="1872"/>
            <a:chExt cx="528" cy="250"/>
          </a:xfrm>
        </p:grpSpPr>
        <p:sp>
          <p:nvSpPr>
            <p:cNvPr id="377992" name="Text Box 136"/>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93" name="Line 13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94" name="Rectangle 138"/>
          <p:cNvSpPr>
            <a:spLocks noChangeArrowheads="1"/>
          </p:cNvSpPr>
          <p:nvPr/>
        </p:nvSpPr>
        <p:spPr bwMode="auto">
          <a:xfrm>
            <a:off x="2209800" y="51927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95" name="Rectangle 139"/>
          <p:cNvSpPr>
            <a:spLocks noChangeArrowheads="1"/>
          </p:cNvSpPr>
          <p:nvPr/>
        </p:nvSpPr>
        <p:spPr bwMode="auto">
          <a:xfrm>
            <a:off x="990600" y="4583113"/>
            <a:ext cx="990600" cy="533400"/>
          </a:xfrm>
          <a:prstGeom prst="rect">
            <a:avLst/>
          </a:prstGeom>
          <a:ln w="12700" cap="rnd">
            <a:noFill/>
            <a:miter lim="800000"/>
            <a:headEnd/>
            <a:tailEnd/>
          </a:ln>
          <a:effectLst/>
        </p:spPr>
        <p:txBody>
          <a:bodyPr wrap="none" anchor="ctr"/>
          <a:lstStyle/>
          <a:p>
            <a:endParaRPr lang="zh-CN" altLang="en-US"/>
          </a:p>
        </p:txBody>
      </p:sp>
      <p:grpSp>
        <p:nvGrpSpPr>
          <p:cNvPr id="377996" name="Group 140"/>
          <p:cNvGrpSpPr>
            <a:grpSpLocks/>
          </p:cNvGrpSpPr>
          <p:nvPr/>
        </p:nvGrpSpPr>
        <p:grpSpPr bwMode="auto">
          <a:xfrm>
            <a:off x="1143000" y="4964113"/>
            <a:ext cx="838200" cy="396875"/>
            <a:chOff x="2640" y="1872"/>
            <a:chExt cx="528" cy="250"/>
          </a:xfrm>
        </p:grpSpPr>
        <p:sp>
          <p:nvSpPr>
            <p:cNvPr id="377997" name="Text Box 141"/>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98" name="Line 14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99" name="Text Box 143"/>
          <p:cNvSpPr txBox="1">
            <a:spLocks noChangeArrowheads="1"/>
          </p:cNvSpPr>
          <p:nvPr/>
        </p:nvSpPr>
        <p:spPr bwMode="auto">
          <a:xfrm>
            <a:off x="5410200" y="5573713"/>
            <a:ext cx="5334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23</a:t>
            </a:r>
          </a:p>
        </p:txBody>
      </p:sp>
      <p:sp useBgFill="1">
        <p:nvSpPr>
          <p:cNvPr id="378000" name="Rectangle 144"/>
          <p:cNvSpPr>
            <a:spLocks noChangeArrowheads="1"/>
          </p:cNvSpPr>
          <p:nvPr/>
        </p:nvSpPr>
        <p:spPr bwMode="auto">
          <a:xfrm>
            <a:off x="4114800" y="5192713"/>
            <a:ext cx="990600" cy="533400"/>
          </a:xfrm>
          <a:prstGeom prst="rect">
            <a:avLst/>
          </a:prstGeom>
          <a:ln w="12700" cap="rnd">
            <a:noFill/>
            <a:miter lim="800000"/>
            <a:headEnd/>
            <a:tailEnd/>
          </a:ln>
          <a:effectLst/>
        </p:spPr>
        <p:txBody>
          <a:bodyPr wrap="none" anchor="ctr"/>
          <a:lstStyle/>
          <a:p>
            <a:endParaRPr lang="zh-CN" altLang="en-US"/>
          </a:p>
        </p:txBody>
      </p:sp>
      <p:grpSp>
        <p:nvGrpSpPr>
          <p:cNvPr id="378001" name="Group 145"/>
          <p:cNvGrpSpPr>
            <a:grpSpLocks/>
          </p:cNvGrpSpPr>
          <p:nvPr/>
        </p:nvGrpSpPr>
        <p:grpSpPr bwMode="auto">
          <a:xfrm>
            <a:off x="4267200" y="4948238"/>
            <a:ext cx="838200" cy="396875"/>
            <a:chOff x="2640" y="1872"/>
            <a:chExt cx="528" cy="250"/>
          </a:xfrm>
        </p:grpSpPr>
        <p:sp>
          <p:nvSpPr>
            <p:cNvPr id="378002" name="Text Box 146"/>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8003" name="Line 14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04" name="Rectangle 148"/>
          <p:cNvSpPr>
            <a:spLocks noChangeArrowheads="1"/>
          </p:cNvSpPr>
          <p:nvPr/>
        </p:nvSpPr>
        <p:spPr bwMode="auto">
          <a:xfrm>
            <a:off x="2209800" y="47355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78005" name="Text Box 149"/>
          <p:cNvSpPr txBox="1">
            <a:spLocks noChangeArrowheads="1"/>
          </p:cNvSpPr>
          <p:nvPr/>
        </p:nvSpPr>
        <p:spPr bwMode="auto">
          <a:xfrm>
            <a:off x="2362200" y="51165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sp useBgFill="1">
        <p:nvSpPr>
          <p:cNvPr id="378006" name="Rectangle 150"/>
          <p:cNvSpPr>
            <a:spLocks noChangeArrowheads="1"/>
          </p:cNvSpPr>
          <p:nvPr/>
        </p:nvSpPr>
        <p:spPr bwMode="auto">
          <a:xfrm>
            <a:off x="990600" y="5040313"/>
            <a:ext cx="990600" cy="533400"/>
          </a:xfrm>
          <a:prstGeom prst="rect">
            <a:avLst/>
          </a:prstGeom>
          <a:ln w="12700" cap="rnd">
            <a:noFill/>
            <a:miter lim="800000"/>
            <a:headEnd/>
            <a:tailEnd/>
          </a:ln>
          <a:effectLst/>
        </p:spPr>
        <p:txBody>
          <a:bodyPr wrap="none" anchor="ctr"/>
          <a:lstStyle/>
          <a:p>
            <a:endParaRPr lang="zh-CN" altLang="en-US"/>
          </a:p>
        </p:txBody>
      </p:sp>
      <p:grpSp>
        <p:nvGrpSpPr>
          <p:cNvPr id="378007" name="Group 151"/>
          <p:cNvGrpSpPr>
            <a:grpSpLocks/>
          </p:cNvGrpSpPr>
          <p:nvPr/>
        </p:nvGrpSpPr>
        <p:grpSpPr bwMode="auto">
          <a:xfrm>
            <a:off x="1143000" y="4491038"/>
            <a:ext cx="838200" cy="396875"/>
            <a:chOff x="2640" y="1872"/>
            <a:chExt cx="528" cy="250"/>
          </a:xfrm>
        </p:grpSpPr>
        <p:sp>
          <p:nvSpPr>
            <p:cNvPr id="378008" name="Text Box 15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09" name="Line 15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10" name="Text Box 154"/>
          <p:cNvSpPr txBox="1">
            <a:spLocks noChangeArrowheads="1"/>
          </p:cNvSpPr>
          <p:nvPr/>
        </p:nvSpPr>
        <p:spPr bwMode="auto">
          <a:xfrm>
            <a:off x="5410200" y="5116513"/>
            <a:ext cx="3810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4</a:t>
            </a:r>
          </a:p>
        </p:txBody>
      </p:sp>
      <p:sp useBgFill="1">
        <p:nvSpPr>
          <p:cNvPr id="378011" name="Rectangle 155"/>
          <p:cNvSpPr>
            <a:spLocks noChangeArrowheads="1"/>
          </p:cNvSpPr>
          <p:nvPr/>
        </p:nvSpPr>
        <p:spPr bwMode="auto">
          <a:xfrm>
            <a:off x="4114800" y="4964113"/>
            <a:ext cx="990600" cy="533400"/>
          </a:xfrm>
          <a:prstGeom prst="rect">
            <a:avLst/>
          </a:prstGeom>
          <a:ln w="12700" cap="rnd">
            <a:noFill/>
            <a:miter lim="800000"/>
            <a:headEnd/>
            <a:tailEnd/>
          </a:ln>
          <a:effectLst/>
        </p:spPr>
        <p:txBody>
          <a:bodyPr wrap="none" anchor="ctr"/>
          <a:lstStyle/>
          <a:p>
            <a:endParaRPr lang="zh-CN" altLang="en-US"/>
          </a:p>
        </p:txBody>
      </p:sp>
      <p:grpSp>
        <p:nvGrpSpPr>
          <p:cNvPr id="378012" name="Group 156"/>
          <p:cNvGrpSpPr>
            <a:grpSpLocks/>
          </p:cNvGrpSpPr>
          <p:nvPr/>
        </p:nvGrpSpPr>
        <p:grpSpPr bwMode="auto">
          <a:xfrm>
            <a:off x="4267200" y="4506913"/>
            <a:ext cx="838200" cy="396875"/>
            <a:chOff x="2640" y="1872"/>
            <a:chExt cx="528" cy="250"/>
          </a:xfrm>
        </p:grpSpPr>
        <p:sp>
          <p:nvSpPr>
            <p:cNvPr id="378013" name="Text Box 15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14" name="Line 15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15" name="Rectangle 159"/>
          <p:cNvSpPr>
            <a:spLocks noChangeArrowheads="1"/>
          </p:cNvSpPr>
          <p:nvPr/>
        </p:nvSpPr>
        <p:spPr bwMode="auto">
          <a:xfrm>
            <a:off x="2286000" y="51927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16" name="Rectangle 160"/>
          <p:cNvSpPr>
            <a:spLocks noChangeArrowheads="1"/>
          </p:cNvSpPr>
          <p:nvPr/>
        </p:nvSpPr>
        <p:spPr bwMode="auto">
          <a:xfrm>
            <a:off x="9906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8017" name="Group 161"/>
          <p:cNvGrpSpPr>
            <a:grpSpLocks/>
          </p:cNvGrpSpPr>
          <p:nvPr/>
        </p:nvGrpSpPr>
        <p:grpSpPr bwMode="auto">
          <a:xfrm>
            <a:off x="1143000" y="4964113"/>
            <a:ext cx="838200" cy="396875"/>
            <a:chOff x="2640" y="1872"/>
            <a:chExt cx="528" cy="250"/>
          </a:xfrm>
        </p:grpSpPr>
        <p:sp>
          <p:nvSpPr>
            <p:cNvPr id="378018" name="Text Box 16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19" name="Line 16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20" name="Rectangle 164"/>
          <p:cNvSpPr>
            <a:spLocks noChangeArrowheads="1"/>
          </p:cNvSpPr>
          <p:nvPr/>
        </p:nvSpPr>
        <p:spPr bwMode="auto">
          <a:xfrm>
            <a:off x="5257800" y="5149850"/>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21" name="Rectangle 165"/>
          <p:cNvSpPr>
            <a:spLocks noChangeArrowheads="1"/>
          </p:cNvSpPr>
          <p:nvPr/>
        </p:nvSpPr>
        <p:spPr bwMode="auto">
          <a:xfrm>
            <a:off x="41148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8022" name="Group 166"/>
          <p:cNvGrpSpPr>
            <a:grpSpLocks/>
          </p:cNvGrpSpPr>
          <p:nvPr/>
        </p:nvGrpSpPr>
        <p:grpSpPr bwMode="auto">
          <a:xfrm>
            <a:off x="4267200" y="4964113"/>
            <a:ext cx="838200" cy="396875"/>
            <a:chOff x="2640" y="1872"/>
            <a:chExt cx="528" cy="250"/>
          </a:xfrm>
        </p:grpSpPr>
        <p:sp>
          <p:nvSpPr>
            <p:cNvPr id="378023" name="Text Box 16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8024" name="Line 16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25" name="Rectangle 169"/>
          <p:cNvSpPr>
            <a:spLocks noChangeArrowheads="1"/>
          </p:cNvSpPr>
          <p:nvPr/>
        </p:nvSpPr>
        <p:spPr bwMode="auto">
          <a:xfrm>
            <a:off x="5334000" y="56499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26" name="Rectangle 170"/>
          <p:cNvSpPr>
            <a:spLocks noChangeArrowheads="1"/>
          </p:cNvSpPr>
          <p:nvPr/>
        </p:nvSpPr>
        <p:spPr bwMode="auto">
          <a:xfrm>
            <a:off x="4114800" y="5116513"/>
            <a:ext cx="990600" cy="533400"/>
          </a:xfrm>
          <a:prstGeom prst="rect">
            <a:avLst/>
          </a:prstGeom>
          <a:ln w="12700" cap="rnd">
            <a:noFill/>
            <a:miter lim="800000"/>
            <a:headEnd/>
            <a:tailEnd/>
          </a:ln>
          <a:effectLst/>
        </p:spPr>
        <p:txBody>
          <a:bodyPr wrap="none" anchor="ctr"/>
          <a:lstStyle/>
          <a:p>
            <a:endParaRPr lang="zh-CN" altLang="en-US"/>
          </a:p>
        </p:txBody>
      </p:sp>
      <p:grpSp>
        <p:nvGrpSpPr>
          <p:cNvPr id="378027" name="Group 171"/>
          <p:cNvGrpSpPr>
            <a:grpSpLocks/>
          </p:cNvGrpSpPr>
          <p:nvPr/>
        </p:nvGrpSpPr>
        <p:grpSpPr bwMode="auto">
          <a:xfrm>
            <a:off x="4267200" y="5268913"/>
            <a:ext cx="838200" cy="396875"/>
            <a:chOff x="2640" y="1872"/>
            <a:chExt cx="528" cy="250"/>
          </a:xfrm>
        </p:grpSpPr>
        <p:sp>
          <p:nvSpPr>
            <p:cNvPr id="378028" name="Text Box 17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8029" name="Line 17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30" name="Text Box 174"/>
          <p:cNvSpPr txBox="1">
            <a:spLocks noChangeArrowheads="1"/>
          </p:cNvSpPr>
          <p:nvPr/>
        </p:nvSpPr>
        <p:spPr bwMode="auto">
          <a:xfrm>
            <a:off x="5410200" y="5573713"/>
            <a:ext cx="609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19</a:t>
            </a:r>
          </a:p>
        </p:txBody>
      </p:sp>
      <p:sp useBgFill="1">
        <p:nvSpPr>
          <p:cNvPr id="378031" name="Rectangle 175"/>
          <p:cNvSpPr>
            <a:spLocks noChangeArrowheads="1"/>
          </p:cNvSpPr>
          <p:nvPr/>
        </p:nvSpPr>
        <p:spPr bwMode="auto">
          <a:xfrm>
            <a:off x="4114800" y="5192713"/>
            <a:ext cx="990600" cy="533400"/>
          </a:xfrm>
          <a:prstGeom prst="rect">
            <a:avLst/>
          </a:prstGeom>
          <a:ln w="12700" cap="rnd">
            <a:noFill/>
            <a:miter lim="800000"/>
            <a:headEnd/>
            <a:tailEnd/>
          </a:ln>
          <a:effectLst/>
        </p:spPr>
        <p:txBody>
          <a:bodyPr wrap="none" anchor="ctr"/>
          <a:lstStyle/>
          <a:p>
            <a:endParaRPr lang="zh-CN" altLang="en-US"/>
          </a:p>
        </p:txBody>
      </p:sp>
      <p:grpSp>
        <p:nvGrpSpPr>
          <p:cNvPr id="378032" name="Group 176"/>
          <p:cNvGrpSpPr>
            <a:grpSpLocks/>
          </p:cNvGrpSpPr>
          <p:nvPr/>
        </p:nvGrpSpPr>
        <p:grpSpPr bwMode="auto">
          <a:xfrm>
            <a:off x="4267200" y="4948238"/>
            <a:ext cx="838200" cy="396875"/>
            <a:chOff x="2640" y="1872"/>
            <a:chExt cx="528" cy="250"/>
          </a:xfrm>
        </p:grpSpPr>
        <p:sp>
          <p:nvSpPr>
            <p:cNvPr id="378033" name="Text Box 17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34" name="Line 17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35" name="Rectangle 179"/>
          <p:cNvSpPr>
            <a:spLocks noChangeArrowheads="1"/>
          </p:cNvSpPr>
          <p:nvPr/>
        </p:nvSpPr>
        <p:spPr bwMode="auto">
          <a:xfrm>
            <a:off x="5410200" y="56499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36" name="Rectangle 180"/>
          <p:cNvSpPr>
            <a:spLocks noChangeArrowheads="1"/>
          </p:cNvSpPr>
          <p:nvPr/>
        </p:nvSpPr>
        <p:spPr bwMode="auto">
          <a:xfrm>
            <a:off x="4114800" y="5040313"/>
            <a:ext cx="990600" cy="533400"/>
          </a:xfrm>
          <a:prstGeom prst="rect">
            <a:avLst/>
          </a:prstGeom>
          <a:ln w="12700" cap="rnd">
            <a:noFill/>
            <a:miter lim="800000"/>
            <a:headEnd/>
            <a:tailEnd/>
          </a:ln>
          <a:effectLst/>
        </p:spPr>
        <p:txBody>
          <a:bodyPr wrap="none" anchor="ctr"/>
          <a:lstStyle/>
          <a:p>
            <a:endParaRPr lang="zh-CN" altLang="en-US"/>
          </a:p>
        </p:txBody>
      </p:sp>
      <p:grpSp>
        <p:nvGrpSpPr>
          <p:cNvPr id="378037" name="Group 181"/>
          <p:cNvGrpSpPr>
            <a:grpSpLocks/>
          </p:cNvGrpSpPr>
          <p:nvPr/>
        </p:nvGrpSpPr>
        <p:grpSpPr bwMode="auto">
          <a:xfrm>
            <a:off x="4267200" y="5253038"/>
            <a:ext cx="838200" cy="396875"/>
            <a:chOff x="2640" y="1872"/>
            <a:chExt cx="528" cy="250"/>
          </a:xfrm>
        </p:grpSpPr>
        <p:sp>
          <p:nvSpPr>
            <p:cNvPr id="378038" name="Text Box 18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39" name="Line 183"/>
            <p:cNvSpPr>
              <a:spLocks noChangeShapeType="1"/>
            </p:cNvSpPr>
            <p:nvPr/>
          </p:nvSpPr>
          <p:spPr bwMode="auto">
            <a:xfrm>
              <a:off x="2640" y="2112"/>
              <a:ext cx="528" cy="0"/>
            </a:xfrm>
            <a:prstGeom prst="line">
              <a:avLst/>
            </a:prstGeom>
            <a:noFill/>
            <a:ln w="12700" cap="rnd">
              <a:solidFill>
                <a:srgbClr val="FFFF00"/>
              </a:solidFill>
              <a:round/>
              <a:headEnd/>
              <a:tailEnd type="triangle" w="med" len="med"/>
            </a:ln>
            <a:effectLst/>
          </p:spPr>
          <p:txBody>
            <a:bodyPr/>
            <a:lstStyle/>
            <a:p>
              <a:endParaRPr lang="zh-CN" altLang="en-US"/>
            </a:p>
          </p:txBody>
        </p:sp>
      </p:grpSp>
      <p:sp>
        <p:nvSpPr>
          <p:cNvPr id="378040" name="Rectangle 184"/>
          <p:cNvSpPr>
            <a:spLocks noChangeArrowheads="1"/>
          </p:cNvSpPr>
          <p:nvPr/>
        </p:nvSpPr>
        <p:spPr bwMode="auto">
          <a:xfrm>
            <a:off x="2209800" y="56499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41" name="Rectangle 185"/>
          <p:cNvSpPr>
            <a:spLocks noChangeArrowheads="1"/>
          </p:cNvSpPr>
          <p:nvPr/>
        </p:nvSpPr>
        <p:spPr bwMode="auto">
          <a:xfrm>
            <a:off x="990600" y="5116513"/>
            <a:ext cx="990600" cy="533400"/>
          </a:xfrm>
          <a:prstGeom prst="rect">
            <a:avLst/>
          </a:prstGeom>
          <a:ln w="12700" cap="rnd">
            <a:noFill/>
            <a:miter lim="800000"/>
            <a:headEnd/>
            <a:tailEnd/>
          </a:ln>
          <a:effectLst/>
        </p:spPr>
        <p:txBody>
          <a:bodyPr wrap="none" anchor="ctr"/>
          <a:lstStyle/>
          <a:p>
            <a:endParaRPr lang="zh-CN" altLang="en-US"/>
          </a:p>
        </p:txBody>
      </p:sp>
      <p:grpSp>
        <p:nvGrpSpPr>
          <p:cNvPr id="378042" name="Group 186"/>
          <p:cNvGrpSpPr>
            <a:grpSpLocks/>
          </p:cNvGrpSpPr>
          <p:nvPr/>
        </p:nvGrpSpPr>
        <p:grpSpPr bwMode="auto">
          <a:xfrm>
            <a:off x="1143000" y="5253038"/>
            <a:ext cx="838200" cy="396875"/>
            <a:chOff x="2640" y="1872"/>
            <a:chExt cx="528" cy="250"/>
          </a:xfrm>
        </p:grpSpPr>
        <p:sp>
          <p:nvSpPr>
            <p:cNvPr id="378043" name="Text Box 18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44" name="Line 188"/>
            <p:cNvSpPr>
              <a:spLocks noChangeShapeType="1"/>
            </p:cNvSpPr>
            <p:nvPr/>
          </p:nvSpPr>
          <p:spPr bwMode="auto">
            <a:xfrm>
              <a:off x="2640" y="2112"/>
              <a:ext cx="528" cy="0"/>
            </a:xfrm>
            <a:prstGeom prst="line">
              <a:avLst/>
            </a:prstGeom>
            <a:noFill/>
            <a:ln w="12700" cap="rnd">
              <a:solidFill>
                <a:srgbClr val="FFFF00"/>
              </a:solidFill>
              <a:round/>
              <a:headEnd/>
              <a:tailEnd type="triangle" w="med" len="med"/>
            </a:ln>
            <a:effectLst/>
          </p:spPr>
          <p:txBody>
            <a:bodyPr/>
            <a:lstStyle/>
            <a:p>
              <a:endParaRPr lang="zh-CN" altLang="en-US"/>
            </a:p>
          </p:txBody>
        </p:sp>
      </p:grpSp>
      <p:sp>
        <p:nvSpPr>
          <p:cNvPr id="378045" name="Text Box 189"/>
          <p:cNvSpPr txBox="1">
            <a:spLocks noChangeArrowheads="1"/>
          </p:cNvSpPr>
          <p:nvPr/>
        </p:nvSpPr>
        <p:spPr bwMode="auto">
          <a:xfrm>
            <a:off x="3819525" y="1171575"/>
            <a:ext cx="3810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宋体" pitchFamily="2" charset="-122"/>
                <a:ea typeface="宋体" pitchFamily="2" charset="-122"/>
              </a:rPr>
              <a:t>5</a:t>
            </a:r>
          </a:p>
        </p:txBody>
      </p:sp>
      <p:sp>
        <p:nvSpPr>
          <p:cNvPr id="378046" name="Text Box 190"/>
          <p:cNvSpPr txBox="1">
            <a:spLocks noChangeArrowheads="1"/>
          </p:cNvSpPr>
          <p:nvPr/>
        </p:nvSpPr>
        <p:spPr bwMode="auto">
          <a:xfrm>
            <a:off x="992188" y="1171575"/>
            <a:ext cx="3097212"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66FFFF"/>
                </a:solidFill>
                <a:latin typeface="黑体" pitchFamily="2" charset="-122"/>
                <a:ea typeface="黑体" pitchFamily="2" charset="-122"/>
              </a:rPr>
              <a:t>读入表达式过程：</a:t>
            </a:r>
          </a:p>
        </p:txBody>
      </p:sp>
      <p:sp>
        <p:nvSpPr>
          <p:cNvPr id="378047" name="Text Box 191"/>
          <p:cNvSpPr txBox="1">
            <a:spLocks noChangeArrowheads="1"/>
          </p:cNvSpPr>
          <p:nvPr/>
        </p:nvSpPr>
        <p:spPr bwMode="auto">
          <a:xfrm>
            <a:off x="4211638" y="1171575"/>
            <a:ext cx="3810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48" name="Text Box 192"/>
          <p:cNvSpPr txBox="1">
            <a:spLocks noChangeArrowheads="1"/>
          </p:cNvSpPr>
          <p:nvPr/>
        </p:nvSpPr>
        <p:spPr bwMode="auto">
          <a:xfrm>
            <a:off x="4559300" y="1155700"/>
            <a:ext cx="3810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6</a:t>
            </a:r>
          </a:p>
        </p:txBody>
      </p:sp>
      <p:sp>
        <p:nvSpPr>
          <p:cNvPr id="378049" name="Text Box 193"/>
          <p:cNvSpPr txBox="1">
            <a:spLocks noChangeArrowheads="1"/>
          </p:cNvSpPr>
          <p:nvPr/>
        </p:nvSpPr>
        <p:spPr bwMode="auto">
          <a:xfrm>
            <a:off x="4902200" y="1169988"/>
            <a:ext cx="482600"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宋体" pitchFamily="2" charset="-122"/>
                <a:ea typeface="宋体" pitchFamily="2" charset="-122"/>
              </a:rPr>
              <a:t>×</a:t>
            </a:r>
          </a:p>
        </p:txBody>
      </p:sp>
      <p:sp>
        <p:nvSpPr>
          <p:cNvPr id="378050" name="Text Box 194"/>
          <p:cNvSpPr txBox="1">
            <a:spLocks noChangeArrowheads="1"/>
          </p:cNvSpPr>
          <p:nvPr/>
        </p:nvSpPr>
        <p:spPr bwMode="auto">
          <a:xfrm>
            <a:off x="5287963"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1" name="Text Box 195"/>
          <p:cNvSpPr txBox="1">
            <a:spLocks noChangeArrowheads="1"/>
          </p:cNvSpPr>
          <p:nvPr/>
        </p:nvSpPr>
        <p:spPr bwMode="auto">
          <a:xfrm>
            <a:off x="5648325"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1</a:t>
            </a:r>
          </a:p>
        </p:txBody>
      </p:sp>
      <p:sp>
        <p:nvSpPr>
          <p:cNvPr id="378052" name="Text Box 196"/>
          <p:cNvSpPr txBox="1">
            <a:spLocks noChangeArrowheads="1"/>
          </p:cNvSpPr>
          <p:nvPr/>
        </p:nvSpPr>
        <p:spPr bwMode="auto">
          <a:xfrm>
            <a:off x="6046788"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3" name="Text Box 197"/>
          <p:cNvSpPr txBox="1">
            <a:spLocks noChangeArrowheads="1"/>
          </p:cNvSpPr>
          <p:nvPr/>
        </p:nvSpPr>
        <p:spPr bwMode="auto">
          <a:xfrm>
            <a:off x="6359525"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2</a:t>
            </a:r>
          </a:p>
        </p:txBody>
      </p:sp>
      <p:sp>
        <p:nvSpPr>
          <p:cNvPr id="378054" name="Text Box 198"/>
          <p:cNvSpPr txBox="1">
            <a:spLocks noChangeArrowheads="1"/>
          </p:cNvSpPr>
          <p:nvPr/>
        </p:nvSpPr>
        <p:spPr bwMode="auto">
          <a:xfrm>
            <a:off x="6721475"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5" name="Text Box 199"/>
          <p:cNvSpPr txBox="1">
            <a:spLocks noChangeArrowheads="1"/>
          </p:cNvSpPr>
          <p:nvPr/>
        </p:nvSpPr>
        <p:spPr bwMode="auto">
          <a:xfrm>
            <a:off x="7153275"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6" name="Text Box 200"/>
          <p:cNvSpPr txBox="1">
            <a:spLocks noChangeArrowheads="1"/>
          </p:cNvSpPr>
          <p:nvPr/>
        </p:nvSpPr>
        <p:spPr bwMode="auto">
          <a:xfrm>
            <a:off x="7440613"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4</a:t>
            </a:r>
          </a:p>
        </p:txBody>
      </p:sp>
      <p:sp>
        <p:nvSpPr>
          <p:cNvPr id="378057" name="Text Box 201"/>
          <p:cNvSpPr txBox="1">
            <a:spLocks noChangeArrowheads="1"/>
          </p:cNvSpPr>
          <p:nvPr/>
        </p:nvSpPr>
        <p:spPr bwMode="auto">
          <a:xfrm>
            <a:off x="7808913"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8" name="Text Box 202"/>
          <p:cNvSpPr txBox="1">
            <a:spLocks noChangeArrowheads="1"/>
          </p:cNvSpPr>
          <p:nvPr/>
        </p:nvSpPr>
        <p:spPr bwMode="auto">
          <a:xfrm>
            <a:off x="8193088" y="692150"/>
            <a:ext cx="863600" cy="946150"/>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66FFFF"/>
                </a:solidFill>
                <a:latin typeface="宋体" pitchFamily="2" charset="-122"/>
                <a:ea typeface="宋体" pitchFamily="2" charset="-122"/>
              </a:rPr>
              <a:t>= </a:t>
            </a:r>
            <a:r>
              <a:rPr lang="zh-CN" altLang="en-US" b="1">
                <a:solidFill>
                  <a:srgbClr val="66FFFF"/>
                </a:solidFill>
                <a:latin typeface="黑体" pitchFamily="2" charset="-122"/>
                <a:ea typeface="黑体" pitchFamily="2" charset="-122"/>
              </a:rPr>
              <a:t>19</a:t>
            </a:r>
          </a:p>
        </p:txBody>
      </p:sp>
      <p:sp>
        <p:nvSpPr>
          <p:cNvPr id="378059" name="Text Box 203"/>
          <p:cNvSpPr txBox="1">
            <a:spLocks noChangeArrowheads="1"/>
          </p:cNvSpPr>
          <p:nvPr/>
        </p:nvSpPr>
        <p:spPr bwMode="auto">
          <a:xfrm>
            <a:off x="7258050" y="2357438"/>
            <a:ext cx="1249363"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1+2=3</a:t>
            </a:r>
          </a:p>
        </p:txBody>
      </p:sp>
      <p:sp>
        <p:nvSpPr>
          <p:cNvPr id="378060" name="Text Box 204"/>
          <p:cNvSpPr txBox="1">
            <a:spLocks noChangeArrowheads="1"/>
          </p:cNvSpPr>
          <p:nvPr/>
        </p:nvSpPr>
        <p:spPr bwMode="auto">
          <a:xfrm>
            <a:off x="7248525" y="2778125"/>
            <a:ext cx="1665288"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6×3=18</a:t>
            </a:r>
          </a:p>
        </p:txBody>
      </p:sp>
      <p:sp>
        <p:nvSpPr>
          <p:cNvPr id="378061" name="Text Box 205"/>
          <p:cNvSpPr txBox="1">
            <a:spLocks noChangeArrowheads="1"/>
          </p:cNvSpPr>
          <p:nvPr/>
        </p:nvSpPr>
        <p:spPr bwMode="auto">
          <a:xfrm>
            <a:off x="7248525" y="3219450"/>
            <a:ext cx="1665288"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5+18=23</a:t>
            </a:r>
          </a:p>
        </p:txBody>
      </p:sp>
      <p:sp>
        <p:nvSpPr>
          <p:cNvPr id="378062" name="Text Box 206"/>
          <p:cNvSpPr txBox="1">
            <a:spLocks noChangeArrowheads="1"/>
          </p:cNvSpPr>
          <p:nvPr/>
        </p:nvSpPr>
        <p:spPr bwMode="auto">
          <a:xfrm>
            <a:off x="7248525" y="3692525"/>
            <a:ext cx="1665288"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23-4=19</a:t>
            </a:r>
          </a:p>
        </p:txBody>
      </p:sp>
      <p:sp>
        <p:nvSpPr>
          <p:cNvPr id="208" name="标题 2">
            <a:extLst>
              <a:ext uri="{FF2B5EF4-FFF2-40B4-BE49-F238E27FC236}">
                <a16:creationId xmlns:a16="http://schemas.microsoft.com/office/drawing/2014/main" id="{BD5ADECA-39B2-45BF-BC30-99862F2D08AA}"/>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7859"/>
                                        </p:tgtEl>
                                        <p:attrNameLst>
                                          <p:attrName>style.visibility</p:attrName>
                                        </p:attrNameLst>
                                      </p:cBhvr>
                                      <p:to>
                                        <p:strVal val="visible"/>
                                      </p:to>
                                    </p:set>
                                  </p:childTnLst>
                                </p:cTn>
                              </p:par>
                            </p:childTnLst>
                          </p:cTn>
                        </p:par>
                        <p:par>
                          <p:cTn id="7" fill="hold">
                            <p:stCondLst>
                              <p:cond delay="500"/>
                            </p:stCondLst>
                            <p:childTnLst>
                              <p:par>
                                <p:cTn id="8" presetID="12" presetClass="entr" presetSubtype="2" fill="hold" grpId="0" nodeType="afterEffect">
                                  <p:stCondLst>
                                    <p:cond delay="0"/>
                                  </p:stCondLst>
                                  <p:childTnLst>
                                    <p:set>
                                      <p:cBhvr>
                                        <p:cTn id="9" dur="1" fill="hold">
                                          <p:stCondLst>
                                            <p:cond delay="0"/>
                                          </p:stCondLst>
                                        </p:cTn>
                                        <p:tgtEl>
                                          <p:spTgt spid="377877"/>
                                        </p:tgtEl>
                                        <p:attrNameLst>
                                          <p:attrName>style.visibility</p:attrName>
                                        </p:attrNameLst>
                                      </p:cBhvr>
                                      <p:to>
                                        <p:strVal val="visible"/>
                                      </p:to>
                                    </p:set>
                                    <p:animEffect transition="in" filter="slide(fromRight)">
                                      <p:cBhvr>
                                        <p:cTn id="10" dur="250"/>
                                        <p:tgtEl>
                                          <p:spTgt spid="377877"/>
                                        </p:tgtEl>
                                      </p:cBhvr>
                                    </p:animEffect>
                                  </p:childTnLst>
                                </p:cTn>
                              </p:par>
                            </p:childTnLst>
                          </p:cTn>
                        </p:par>
                        <p:par>
                          <p:cTn id="11" fill="hold">
                            <p:stCondLst>
                              <p:cond delay="750"/>
                            </p:stCondLst>
                            <p:childTnLst>
                              <p:par>
                                <p:cTn id="12" presetID="1" presetClass="entr" presetSubtype="0" fill="hold" grpId="0" nodeType="afterEffect">
                                  <p:stCondLst>
                                    <p:cond delay="0"/>
                                  </p:stCondLst>
                                  <p:childTnLst>
                                    <p:set>
                                      <p:cBhvr>
                                        <p:cTn id="13" dur="1" fill="hold">
                                          <p:stCondLst>
                                            <p:cond delay="249"/>
                                          </p:stCondLst>
                                        </p:cTn>
                                        <p:tgtEl>
                                          <p:spTgt spid="37790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249"/>
                                          </p:stCondLst>
                                        </p:cTn>
                                        <p:tgtEl>
                                          <p:spTgt spid="37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778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78045"/>
                                        </p:tgtEl>
                                        <p:attrNameLst>
                                          <p:attrName>style.visibility</p:attrName>
                                        </p:attrNameLst>
                                      </p:cBhvr>
                                      <p:to>
                                        <p:strVal val="visible"/>
                                      </p:to>
                                    </p:set>
                                    <p:anim calcmode="lin" valueType="num">
                                      <p:cBhvr additive="base">
                                        <p:cTn id="25" dur="500" fill="hold"/>
                                        <p:tgtEl>
                                          <p:spTgt spid="378045"/>
                                        </p:tgtEl>
                                        <p:attrNameLst>
                                          <p:attrName>ppt_x</p:attrName>
                                        </p:attrNameLst>
                                      </p:cBhvr>
                                      <p:tavLst>
                                        <p:tav tm="0">
                                          <p:val>
                                            <p:strVal val="1+#ppt_w/2"/>
                                          </p:val>
                                        </p:tav>
                                        <p:tav tm="100000">
                                          <p:val>
                                            <p:strVal val="#ppt_x"/>
                                          </p:val>
                                        </p:tav>
                                      </p:tavLst>
                                    </p:anim>
                                    <p:anim calcmode="lin" valueType="num">
                                      <p:cBhvr additive="base">
                                        <p:cTn id="26" dur="500" fill="hold"/>
                                        <p:tgtEl>
                                          <p:spTgt spid="378045"/>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750"/>
                                  </p:stCondLst>
                                  <p:childTnLst>
                                    <p:set>
                                      <p:cBhvr>
                                        <p:cTn id="29" dur="1" fill="hold">
                                          <p:stCondLst>
                                            <p:cond delay="0"/>
                                          </p:stCondLst>
                                        </p:cTn>
                                        <p:tgtEl>
                                          <p:spTgt spid="377896"/>
                                        </p:tgtEl>
                                        <p:attrNameLst>
                                          <p:attrName>style.visibility</p:attrName>
                                        </p:attrNameLst>
                                      </p:cBhvr>
                                      <p:to>
                                        <p:strVal val="visible"/>
                                      </p:to>
                                    </p:set>
                                    <p:anim calcmode="lin" valueType="num">
                                      <p:cBhvr additive="base">
                                        <p:cTn id="30" dur="250" fill="hold"/>
                                        <p:tgtEl>
                                          <p:spTgt spid="377896"/>
                                        </p:tgtEl>
                                        <p:attrNameLst>
                                          <p:attrName>ppt_x</p:attrName>
                                        </p:attrNameLst>
                                      </p:cBhvr>
                                      <p:tavLst>
                                        <p:tav tm="0">
                                          <p:val>
                                            <p:strVal val="1+#ppt_w/2"/>
                                          </p:val>
                                        </p:tav>
                                        <p:tav tm="100000">
                                          <p:val>
                                            <p:strVal val="#ppt_x"/>
                                          </p:val>
                                        </p:tav>
                                      </p:tavLst>
                                    </p:anim>
                                    <p:anim calcmode="lin" valueType="num">
                                      <p:cBhvr additive="base">
                                        <p:cTn id="31" dur="250" fill="hold"/>
                                        <p:tgtEl>
                                          <p:spTgt spid="377896"/>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249"/>
                                          </p:stCondLst>
                                        </p:cTn>
                                        <p:tgtEl>
                                          <p:spTgt spid="377897"/>
                                        </p:tgtEl>
                                        <p:attrNameLst>
                                          <p:attrName>style.visibility</p:attrName>
                                        </p:attrNameLst>
                                      </p:cBhvr>
                                      <p:to>
                                        <p:strVal val="visible"/>
                                      </p:to>
                                    </p:set>
                                  </p:childTnLst>
                                </p:cTn>
                              </p:par>
                            </p:childTnLst>
                          </p:cTn>
                        </p:par>
                        <p:par>
                          <p:cTn id="35" fill="hold">
                            <p:stCondLst>
                              <p:cond delay="1750"/>
                            </p:stCondLst>
                            <p:childTnLst>
                              <p:par>
                                <p:cTn id="36" presetID="1" presetClass="entr" presetSubtype="0" fill="hold" nodeType="afterEffect">
                                  <p:stCondLst>
                                    <p:cond delay="0"/>
                                  </p:stCondLst>
                                  <p:childTnLst>
                                    <p:set>
                                      <p:cBhvr>
                                        <p:cTn id="37" dur="1" fill="hold">
                                          <p:stCondLst>
                                            <p:cond delay="249"/>
                                          </p:stCondLst>
                                        </p:cTn>
                                        <p:tgtEl>
                                          <p:spTgt spid="37789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78047"/>
                                        </p:tgtEl>
                                        <p:attrNameLst>
                                          <p:attrName>style.visibility</p:attrName>
                                        </p:attrNameLst>
                                      </p:cBhvr>
                                      <p:to>
                                        <p:strVal val="visible"/>
                                      </p:to>
                                    </p:set>
                                    <p:anim calcmode="lin" valueType="num">
                                      <p:cBhvr additive="base">
                                        <p:cTn id="42" dur="500" fill="hold"/>
                                        <p:tgtEl>
                                          <p:spTgt spid="378047"/>
                                        </p:tgtEl>
                                        <p:attrNameLst>
                                          <p:attrName>ppt_x</p:attrName>
                                        </p:attrNameLst>
                                      </p:cBhvr>
                                      <p:tavLst>
                                        <p:tav tm="0">
                                          <p:val>
                                            <p:strVal val="1+#ppt_w/2"/>
                                          </p:val>
                                        </p:tav>
                                        <p:tav tm="100000">
                                          <p:val>
                                            <p:strVal val="#ppt_x"/>
                                          </p:val>
                                        </p:tav>
                                      </p:tavLst>
                                    </p:anim>
                                    <p:anim calcmode="lin" valueType="num">
                                      <p:cBhvr additive="base">
                                        <p:cTn id="43" dur="500" fill="hold"/>
                                        <p:tgtEl>
                                          <p:spTgt spid="378047"/>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2" presetClass="entr" presetSubtype="2" fill="hold" grpId="0" nodeType="afterEffect">
                                  <p:stCondLst>
                                    <p:cond delay="750"/>
                                  </p:stCondLst>
                                  <p:childTnLst>
                                    <p:set>
                                      <p:cBhvr>
                                        <p:cTn id="46" dur="1" fill="hold">
                                          <p:stCondLst>
                                            <p:cond delay="0"/>
                                          </p:stCondLst>
                                        </p:cTn>
                                        <p:tgtEl>
                                          <p:spTgt spid="377905"/>
                                        </p:tgtEl>
                                        <p:attrNameLst>
                                          <p:attrName>style.visibility</p:attrName>
                                        </p:attrNameLst>
                                      </p:cBhvr>
                                      <p:to>
                                        <p:strVal val="visible"/>
                                      </p:to>
                                    </p:set>
                                    <p:anim calcmode="lin" valueType="num">
                                      <p:cBhvr additive="base">
                                        <p:cTn id="47" dur="250" fill="hold"/>
                                        <p:tgtEl>
                                          <p:spTgt spid="377905"/>
                                        </p:tgtEl>
                                        <p:attrNameLst>
                                          <p:attrName>ppt_x</p:attrName>
                                        </p:attrNameLst>
                                      </p:cBhvr>
                                      <p:tavLst>
                                        <p:tav tm="0">
                                          <p:val>
                                            <p:strVal val="1+#ppt_w/2"/>
                                          </p:val>
                                        </p:tav>
                                        <p:tav tm="100000">
                                          <p:val>
                                            <p:strVal val="#ppt_x"/>
                                          </p:val>
                                        </p:tav>
                                      </p:tavLst>
                                    </p:anim>
                                    <p:anim calcmode="lin" valueType="num">
                                      <p:cBhvr additive="base">
                                        <p:cTn id="48" dur="250" fill="hold"/>
                                        <p:tgtEl>
                                          <p:spTgt spid="377905"/>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1" presetClass="entr" presetSubtype="0" fill="hold" grpId="0" nodeType="afterEffect">
                                  <p:stCondLst>
                                    <p:cond delay="0"/>
                                  </p:stCondLst>
                                  <p:childTnLst>
                                    <p:set>
                                      <p:cBhvr>
                                        <p:cTn id="51" dur="1" fill="hold">
                                          <p:stCondLst>
                                            <p:cond delay="249"/>
                                          </p:stCondLst>
                                        </p:cTn>
                                        <p:tgtEl>
                                          <p:spTgt spid="377906"/>
                                        </p:tgtEl>
                                        <p:attrNameLst>
                                          <p:attrName>style.visibility</p:attrName>
                                        </p:attrNameLst>
                                      </p:cBhvr>
                                      <p:to>
                                        <p:strVal val="visible"/>
                                      </p:to>
                                    </p:set>
                                  </p:childTnLst>
                                </p:cTn>
                              </p:par>
                            </p:childTnLst>
                          </p:cTn>
                        </p:par>
                        <p:par>
                          <p:cTn id="52" fill="hold">
                            <p:stCondLst>
                              <p:cond delay="1750"/>
                            </p:stCondLst>
                            <p:childTnLst>
                              <p:par>
                                <p:cTn id="53" presetID="1" presetClass="entr" presetSubtype="0" fill="hold" nodeType="afterEffect">
                                  <p:stCondLst>
                                    <p:cond delay="0"/>
                                  </p:stCondLst>
                                  <p:childTnLst>
                                    <p:set>
                                      <p:cBhvr>
                                        <p:cTn id="54" dur="1" fill="hold">
                                          <p:stCondLst>
                                            <p:cond delay="249"/>
                                          </p:stCondLst>
                                        </p:cTn>
                                        <p:tgtEl>
                                          <p:spTgt spid="37790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378048"/>
                                        </p:tgtEl>
                                        <p:attrNameLst>
                                          <p:attrName>style.visibility</p:attrName>
                                        </p:attrNameLst>
                                      </p:cBhvr>
                                      <p:to>
                                        <p:strVal val="visible"/>
                                      </p:to>
                                    </p:set>
                                    <p:anim calcmode="lin" valueType="num">
                                      <p:cBhvr additive="base">
                                        <p:cTn id="59" dur="500" fill="hold"/>
                                        <p:tgtEl>
                                          <p:spTgt spid="378048"/>
                                        </p:tgtEl>
                                        <p:attrNameLst>
                                          <p:attrName>ppt_x</p:attrName>
                                        </p:attrNameLst>
                                      </p:cBhvr>
                                      <p:tavLst>
                                        <p:tav tm="0">
                                          <p:val>
                                            <p:strVal val="1+#ppt_w/2"/>
                                          </p:val>
                                        </p:tav>
                                        <p:tav tm="100000">
                                          <p:val>
                                            <p:strVal val="#ppt_x"/>
                                          </p:val>
                                        </p:tav>
                                      </p:tavLst>
                                    </p:anim>
                                    <p:anim calcmode="lin" valueType="num">
                                      <p:cBhvr additive="base">
                                        <p:cTn id="60" dur="500" fill="hold"/>
                                        <p:tgtEl>
                                          <p:spTgt spid="378048"/>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2" presetClass="entr" presetSubtype="2" fill="hold" grpId="0" nodeType="afterEffect">
                                  <p:stCondLst>
                                    <p:cond delay="750"/>
                                  </p:stCondLst>
                                  <p:childTnLst>
                                    <p:set>
                                      <p:cBhvr>
                                        <p:cTn id="63" dur="1" fill="hold">
                                          <p:stCondLst>
                                            <p:cond delay="0"/>
                                          </p:stCondLst>
                                        </p:cTn>
                                        <p:tgtEl>
                                          <p:spTgt spid="377910"/>
                                        </p:tgtEl>
                                        <p:attrNameLst>
                                          <p:attrName>style.visibility</p:attrName>
                                        </p:attrNameLst>
                                      </p:cBhvr>
                                      <p:to>
                                        <p:strVal val="visible"/>
                                      </p:to>
                                    </p:set>
                                    <p:anim calcmode="lin" valueType="num">
                                      <p:cBhvr additive="base">
                                        <p:cTn id="64" dur="250" fill="hold"/>
                                        <p:tgtEl>
                                          <p:spTgt spid="377910"/>
                                        </p:tgtEl>
                                        <p:attrNameLst>
                                          <p:attrName>ppt_x</p:attrName>
                                        </p:attrNameLst>
                                      </p:cBhvr>
                                      <p:tavLst>
                                        <p:tav tm="0">
                                          <p:val>
                                            <p:strVal val="1+#ppt_w/2"/>
                                          </p:val>
                                        </p:tav>
                                        <p:tav tm="100000">
                                          <p:val>
                                            <p:strVal val="#ppt_x"/>
                                          </p:val>
                                        </p:tav>
                                      </p:tavLst>
                                    </p:anim>
                                    <p:anim calcmode="lin" valueType="num">
                                      <p:cBhvr additive="base">
                                        <p:cTn id="65" dur="250" fill="hold"/>
                                        <p:tgtEl>
                                          <p:spTgt spid="377910"/>
                                        </p:tgtEl>
                                        <p:attrNameLst>
                                          <p:attrName>ppt_y</p:attrName>
                                        </p:attrNameLst>
                                      </p:cBhvr>
                                      <p:tavLst>
                                        <p:tav tm="0">
                                          <p:val>
                                            <p:strVal val="#ppt_y"/>
                                          </p:val>
                                        </p:tav>
                                        <p:tav tm="100000">
                                          <p:val>
                                            <p:strVal val="#ppt_y"/>
                                          </p:val>
                                        </p:tav>
                                      </p:tavLst>
                                    </p:anim>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249"/>
                                          </p:stCondLst>
                                        </p:cTn>
                                        <p:tgtEl>
                                          <p:spTgt spid="377911"/>
                                        </p:tgtEl>
                                        <p:attrNameLst>
                                          <p:attrName>style.visibility</p:attrName>
                                        </p:attrNameLst>
                                      </p:cBhvr>
                                      <p:to>
                                        <p:strVal val="visible"/>
                                      </p:to>
                                    </p:set>
                                  </p:childTnLst>
                                </p:cTn>
                              </p:par>
                            </p:childTnLst>
                          </p:cTn>
                        </p:par>
                        <p:par>
                          <p:cTn id="69" fill="hold">
                            <p:stCondLst>
                              <p:cond delay="1750"/>
                            </p:stCondLst>
                            <p:childTnLst>
                              <p:par>
                                <p:cTn id="70" presetID="1" presetClass="entr" presetSubtype="0" fill="hold" nodeType="afterEffect">
                                  <p:stCondLst>
                                    <p:cond delay="0"/>
                                  </p:stCondLst>
                                  <p:childTnLst>
                                    <p:set>
                                      <p:cBhvr>
                                        <p:cTn id="71" dur="1" fill="hold">
                                          <p:stCondLst>
                                            <p:cond delay="249"/>
                                          </p:stCondLst>
                                        </p:cTn>
                                        <p:tgtEl>
                                          <p:spTgt spid="3779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378049"/>
                                        </p:tgtEl>
                                        <p:attrNameLst>
                                          <p:attrName>style.visibility</p:attrName>
                                        </p:attrNameLst>
                                      </p:cBhvr>
                                      <p:to>
                                        <p:strVal val="visible"/>
                                      </p:to>
                                    </p:set>
                                    <p:anim calcmode="lin" valueType="num">
                                      <p:cBhvr additive="base">
                                        <p:cTn id="76" dur="500" fill="hold"/>
                                        <p:tgtEl>
                                          <p:spTgt spid="378049"/>
                                        </p:tgtEl>
                                        <p:attrNameLst>
                                          <p:attrName>ppt_x</p:attrName>
                                        </p:attrNameLst>
                                      </p:cBhvr>
                                      <p:tavLst>
                                        <p:tav tm="0">
                                          <p:val>
                                            <p:strVal val="1+#ppt_w/2"/>
                                          </p:val>
                                        </p:tav>
                                        <p:tav tm="100000">
                                          <p:val>
                                            <p:strVal val="#ppt_x"/>
                                          </p:val>
                                        </p:tav>
                                      </p:tavLst>
                                    </p:anim>
                                    <p:anim calcmode="lin" valueType="num">
                                      <p:cBhvr additive="base">
                                        <p:cTn id="77" dur="500" fill="hold"/>
                                        <p:tgtEl>
                                          <p:spTgt spid="378049"/>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2" presetClass="entr" presetSubtype="2" fill="hold" grpId="0" nodeType="afterEffect">
                                  <p:stCondLst>
                                    <p:cond delay="750"/>
                                  </p:stCondLst>
                                  <p:childTnLst>
                                    <p:set>
                                      <p:cBhvr>
                                        <p:cTn id="80" dur="1" fill="hold">
                                          <p:stCondLst>
                                            <p:cond delay="0"/>
                                          </p:stCondLst>
                                        </p:cTn>
                                        <p:tgtEl>
                                          <p:spTgt spid="377915"/>
                                        </p:tgtEl>
                                        <p:attrNameLst>
                                          <p:attrName>style.visibility</p:attrName>
                                        </p:attrNameLst>
                                      </p:cBhvr>
                                      <p:to>
                                        <p:strVal val="visible"/>
                                      </p:to>
                                    </p:set>
                                    <p:anim calcmode="lin" valueType="num">
                                      <p:cBhvr additive="base">
                                        <p:cTn id="81" dur="250" fill="hold"/>
                                        <p:tgtEl>
                                          <p:spTgt spid="377915"/>
                                        </p:tgtEl>
                                        <p:attrNameLst>
                                          <p:attrName>ppt_x</p:attrName>
                                        </p:attrNameLst>
                                      </p:cBhvr>
                                      <p:tavLst>
                                        <p:tav tm="0">
                                          <p:val>
                                            <p:strVal val="1+#ppt_w/2"/>
                                          </p:val>
                                        </p:tav>
                                        <p:tav tm="100000">
                                          <p:val>
                                            <p:strVal val="#ppt_x"/>
                                          </p:val>
                                        </p:tav>
                                      </p:tavLst>
                                    </p:anim>
                                    <p:anim calcmode="lin" valueType="num">
                                      <p:cBhvr additive="base">
                                        <p:cTn id="82" dur="250" fill="hold"/>
                                        <p:tgtEl>
                                          <p:spTgt spid="377915"/>
                                        </p:tgtEl>
                                        <p:attrNameLst>
                                          <p:attrName>ppt_y</p:attrName>
                                        </p:attrNameLst>
                                      </p:cBhvr>
                                      <p:tavLst>
                                        <p:tav tm="0">
                                          <p:val>
                                            <p:strVal val="#ppt_y"/>
                                          </p:val>
                                        </p:tav>
                                        <p:tav tm="100000">
                                          <p:val>
                                            <p:strVal val="#ppt_y"/>
                                          </p:val>
                                        </p:tav>
                                      </p:tavLst>
                                    </p:anim>
                                  </p:childTnLst>
                                </p:cTn>
                              </p:par>
                            </p:childTnLst>
                          </p:cTn>
                        </p:par>
                        <p:par>
                          <p:cTn id="83" fill="hold">
                            <p:stCondLst>
                              <p:cond delay="1500"/>
                            </p:stCondLst>
                            <p:childTnLst>
                              <p:par>
                                <p:cTn id="84" presetID="1" presetClass="entr" presetSubtype="0" fill="hold" grpId="0" nodeType="afterEffect">
                                  <p:stCondLst>
                                    <p:cond delay="0"/>
                                  </p:stCondLst>
                                  <p:childTnLst>
                                    <p:set>
                                      <p:cBhvr>
                                        <p:cTn id="85" dur="1" fill="hold">
                                          <p:stCondLst>
                                            <p:cond delay="249"/>
                                          </p:stCondLst>
                                        </p:cTn>
                                        <p:tgtEl>
                                          <p:spTgt spid="377916"/>
                                        </p:tgtEl>
                                        <p:attrNameLst>
                                          <p:attrName>style.visibility</p:attrName>
                                        </p:attrNameLst>
                                      </p:cBhvr>
                                      <p:to>
                                        <p:strVal val="visible"/>
                                      </p:to>
                                    </p:set>
                                  </p:childTnLst>
                                </p:cTn>
                              </p:par>
                            </p:childTnLst>
                          </p:cTn>
                        </p:par>
                        <p:par>
                          <p:cTn id="86" fill="hold">
                            <p:stCondLst>
                              <p:cond delay="1750"/>
                            </p:stCondLst>
                            <p:childTnLst>
                              <p:par>
                                <p:cTn id="87" presetID="1" presetClass="entr" presetSubtype="0" fill="hold" nodeType="afterEffect">
                                  <p:stCondLst>
                                    <p:cond delay="0"/>
                                  </p:stCondLst>
                                  <p:childTnLst>
                                    <p:set>
                                      <p:cBhvr>
                                        <p:cTn id="88" dur="1" fill="hold">
                                          <p:stCondLst>
                                            <p:cond delay="249"/>
                                          </p:stCondLst>
                                        </p:cTn>
                                        <p:tgtEl>
                                          <p:spTgt spid="3779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378050"/>
                                        </p:tgtEl>
                                        <p:attrNameLst>
                                          <p:attrName>style.visibility</p:attrName>
                                        </p:attrNameLst>
                                      </p:cBhvr>
                                      <p:to>
                                        <p:strVal val="visible"/>
                                      </p:to>
                                    </p:set>
                                    <p:anim calcmode="lin" valueType="num">
                                      <p:cBhvr additive="base">
                                        <p:cTn id="93" dur="500" fill="hold"/>
                                        <p:tgtEl>
                                          <p:spTgt spid="378050"/>
                                        </p:tgtEl>
                                        <p:attrNameLst>
                                          <p:attrName>ppt_x</p:attrName>
                                        </p:attrNameLst>
                                      </p:cBhvr>
                                      <p:tavLst>
                                        <p:tav tm="0">
                                          <p:val>
                                            <p:strVal val="1+#ppt_w/2"/>
                                          </p:val>
                                        </p:tav>
                                        <p:tav tm="100000">
                                          <p:val>
                                            <p:strVal val="#ppt_x"/>
                                          </p:val>
                                        </p:tav>
                                      </p:tavLst>
                                    </p:anim>
                                    <p:anim calcmode="lin" valueType="num">
                                      <p:cBhvr additive="base">
                                        <p:cTn id="94" dur="500" fill="hold"/>
                                        <p:tgtEl>
                                          <p:spTgt spid="378050"/>
                                        </p:tgtEl>
                                        <p:attrNameLst>
                                          <p:attrName>ppt_y</p:attrName>
                                        </p:attrNameLst>
                                      </p:cBhvr>
                                      <p:tavLst>
                                        <p:tav tm="0">
                                          <p:val>
                                            <p:strVal val="#ppt_y"/>
                                          </p:val>
                                        </p:tav>
                                        <p:tav tm="100000">
                                          <p:val>
                                            <p:strVal val="#ppt_y"/>
                                          </p:val>
                                        </p:tav>
                                      </p:tavLst>
                                    </p:anim>
                                  </p:childTnLst>
                                </p:cTn>
                              </p:par>
                            </p:childTnLst>
                          </p:cTn>
                        </p:par>
                        <p:par>
                          <p:cTn id="95" fill="hold">
                            <p:stCondLst>
                              <p:cond delay="500"/>
                            </p:stCondLst>
                            <p:childTnLst>
                              <p:par>
                                <p:cTn id="96" presetID="2" presetClass="entr" presetSubtype="2" fill="hold" grpId="0" nodeType="afterEffect">
                                  <p:stCondLst>
                                    <p:cond delay="750"/>
                                  </p:stCondLst>
                                  <p:childTnLst>
                                    <p:set>
                                      <p:cBhvr>
                                        <p:cTn id="97" dur="1" fill="hold">
                                          <p:stCondLst>
                                            <p:cond delay="0"/>
                                          </p:stCondLst>
                                        </p:cTn>
                                        <p:tgtEl>
                                          <p:spTgt spid="377920"/>
                                        </p:tgtEl>
                                        <p:attrNameLst>
                                          <p:attrName>style.visibility</p:attrName>
                                        </p:attrNameLst>
                                      </p:cBhvr>
                                      <p:to>
                                        <p:strVal val="visible"/>
                                      </p:to>
                                    </p:set>
                                    <p:anim calcmode="lin" valueType="num">
                                      <p:cBhvr additive="base">
                                        <p:cTn id="98" dur="250" fill="hold"/>
                                        <p:tgtEl>
                                          <p:spTgt spid="377920"/>
                                        </p:tgtEl>
                                        <p:attrNameLst>
                                          <p:attrName>ppt_x</p:attrName>
                                        </p:attrNameLst>
                                      </p:cBhvr>
                                      <p:tavLst>
                                        <p:tav tm="0">
                                          <p:val>
                                            <p:strVal val="1+#ppt_w/2"/>
                                          </p:val>
                                        </p:tav>
                                        <p:tav tm="100000">
                                          <p:val>
                                            <p:strVal val="#ppt_x"/>
                                          </p:val>
                                        </p:tav>
                                      </p:tavLst>
                                    </p:anim>
                                    <p:anim calcmode="lin" valueType="num">
                                      <p:cBhvr additive="base">
                                        <p:cTn id="99" dur="250" fill="hold"/>
                                        <p:tgtEl>
                                          <p:spTgt spid="377920"/>
                                        </p:tgtEl>
                                        <p:attrNameLst>
                                          <p:attrName>ppt_y</p:attrName>
                                        </p:attrNameLst>
                                      </p:cBhvr>
                                      <p:tavLst>
                                        <p:tav tm="0">
                                          <p:val>
                                            <p:strVal val="#ppt_y"/>
                                          </p:val>
                                        </p:tav>
                                        <p:tav tm="100000">
                                          <p:val>
                                            <p:strVal val="#ppt_y"/>
                                          </p:val>
                                        </p:tav>
                                      </p:tavLst>
                                    </p:anim>
                                  </p:childTnLst>
                                </p:cTn>
                              </p:par>
                            </p:childTnLst>
                          </p:cTn>
                        </p:par>
                        <p:par>
                          <p:cTn id="100" fill="hold">
                            <p:stCondLst>
                              <p:cond delay="1500"/>
                            </p:stCondLst>
                            <p:childTnLst>
                              <p:par>
                                <p:cTn id="101" presetID="1" presetClass="entr" presetSubtype="0" fill="hold" grpId="0" nodeType="afterEffect">
                                  <p:stCondLst>
                                    <p:cond delay="0"/>
                                  </p:stCondLst>
                                  <p:childTnLst>
                                    <p:set>
                                      <p:cBhvr>
                                        <p:cTn id="102" dur="1" fill="hold">
                                          <p:stCondLst>
                                            <p:cond delay="249"/>
                                          </p:stCondLst>
                                        </p:cTn>
                                        <p:tgtEl>
                                          <p:spTgt spid="377925"/>
                                        </p:tgtEl>
                                        <p:attrNameLst>
                                          <p:attrName>style.visibility</p:attrName>
                                        </p:attrNameLst>
                                      </p:cBhvr>
                                      <p:to>
                                        <p:strVal val="visible"/>
                                      </p:to>
                                    </p:set>
                                  </p:childTnLst>
                                </p:cTn>
                              </p:par>
                            </p:childTnLst>
                          </p:cTn>
                        </p:par>
                        <p:par>
                          <p:cTn id="103" fill="hold">
                            <p:stCondLst>
                              <p:cond delay="1750"/>
                            </p:stCondLst>
                            <p:childTnLst>
                              <p:par>
                                <p:cTn id="104" presetID="1" presetClass="entr" presetSubtype="0" fill="hold" nodeType="afterEffect">
                                  <p:stCondLst>
                                    <p:cond delay="0"/>
                                  </p:stCondLst>
                                  <p:childTnLst>
                                    <p:set>
                                      <p:cBhvr>
                                        <p:cTn id="105" dur="1" fill="hold">
                                          <p:stCondLst>
                                            <p:cond delay="249"/>
                                          </p:stCondLst>
                                        </p:cTn>
                                        <p:tgtEl>
                                          <p:spTgt spid="37792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378051"/>
                                        </p:tgtEl>
                                        <p:attrNameLst>
                                          <p:attrName>style.visibility</p:attrName>
                                        </p:attrNameLst>
                                      </p:cBhvr>
                                      <p:to>
                                        <p:strVal val="visible"/>
                                      </p:to>
                                    </p:set>
                                    <p:anim calcmode="lin" valueType="num">
                                      <p:cBhvr additive="base">
                                        <p:cTn id="110" dur="500" fill="hold"/>
                                        <p:tgtEl>
                                          <p:spTgt spid="378051"/>
                                        </p:tgtEl>
                                        <p:attrNameLst>
                                          <p:attrName>ppt_x</p:attrName>
                                        </p:attrNameLst>
                                      </p:cBhvr>
                                      <p:tavLst>
                                        <p:tav tm="0">
                                          <p:val>
                                            <p:strVal val="1+#ppt_w/2"/>
                                          </p:val>
                                        </p:tav>
                                        <p:tav tm="100000">
                                          <p:val>
                                            <p:strVal val="#ppt_x"/>
                                          </p:val>
                                        </p:tav>
                                      </p:tavLst>
                                    </p:anim>
                                    <p:anim calcmode="lin" valueType="num">
                                      <p:cBhvr additive="base">
                                        <p:cTn id="111" dur="500" fill="hold"/>
                                        <p:tgtEl>
                                          <p:spTgt spid="378051"/>
                                        </p:tgtEl>
                                        <p:attrNameLst>
                                          <p:attrName>ppt_y</p:attrName>
                                        </p:attrNameLst>
                                      </p:cBhvr>
                                      <p:tavLst>
                                        <p:tav tm="0">
                                          <p:val>
                                            <p:strVal val="#ppt_y"/>
                                          </p:val>
                                        </p:tav>
                                        <p:tav tm="100000">
                                          <p:val>
                                            <p:strVal val="#ppt_y"/>
                                          </p:val>
                                        </p:tav>
                                      </p:tavLst>
                                    </p:anim>
                                  </p:childTnLst>
                                </p:cTn>
                              </p:par>
                            </p:childTnLst>
                          </p:cTn>
                        </p:par>
                        <p:par>
                          <p:cTn id="112" fill="hold">
                            <p:stCondLst>
                              <p:cond delay="500"/>
                            </p:stCondLst>
                            <p:childTnLst>
                              <p:par>
                                <p:cTn id="113" presetID="2" presetClass="entr" presetSubtype="2" fill="hold" grpId="0" nodeType="afterEffect">
                                  <p:stCondLst>
                                    <p:cond delay="750"/>
                                  </p:stCondLst>
                                  <p:childTnLst>
                                    <p:set>
                                      <p:cBhvr>
                                        <p:cTn id="114" dur="1" fill="hold">
                                          <p:stCondLst>
                                            <p:cond delay="0"/>
                                          </p:stCondLst>
                                        </p:cTn>
                                        <p:tgtEl>
                                          <p:spTgt spid="377924"/>
                                        </p:tgtEl>
                                        <p:attrNameLst>
                                          <p:attrName>style.visibility</p:attrName>
                                        </p:attrNameLst>
                                      </p:cBhvr>
                                      <p:to>
                                        <p:strVal val="visible"/>
                                      </p:to>
                                    </p:set>
                                    <p:anim calcmode="lin" valueType="num">
                                      <p:cBhvr additive="base">
                                        <p:cTn id="115" dur="250" fill="hold"/>
                                        <p:tgtEl>
                                          <p:spTgt spid="377924"/>
                                        </p:tgtEl>
                                        <p:attrNameLst>
                                          <p:attrName>ppt_x</p:attrName>
                                        </p:attrNameLst>
                                      </p:cBhvr>
                                      <p:tavLst>
                                        <p:tav tm="0">
                                          <p:val>
                                            <p:strVal val="1+#ppt_w/2"/>
                                          </p:val>
                                        </p:tav>
                                        <p:tav tm="100000">
                                          <p:val>
                                            <p:strVal val="#ppt_x"/>
                                          </p:val>
                                        </p:tav>
                                      </p:tavLst>
                                    </p:anim>
                                    <p:anim calcmode="lin" valueType="num">
                                      <p:cBhvr additive="base">
                                        <p:cTn id="116" dur="250" fill="hold"/>
                                        <p:tgtEl>
                                          <p:spTgt spid="377924"/>
                                        </p:tgtEl>
                                        <p:attrNameLst>
                                          <p:attrName>ppt_y</p:attrName>
                                        </p:attrNameLst>
                                      </p:cBhvr>
                                      <p:tavLst>
                                        <p:tav tm="0">
                                          <p:val>
                                            <p:strVal val="#ppt_y"/>
                                          </p:val>
                                        </p:tav>
                                        <p:tav tm="100000">
                                          <p:val>
                                            <p:strVal val="#ppt_y"/>
                                          </p:val>
                                        </p:tav>
                                      </p:tavLst>
                                    </p:anim>
                                  </p:childTnLst>
                                </p:cTn>
                              </p:par>
                            </p:childTnLst>
                          </p:cTn>
                        </p:par>
                        <p:par>
                          <p:cTn id="117" fill="hold">
                            <p:stCondLst>
                              <p:cond delay="1500"/>
                            </p:stCondLst>
                            <p:childTnLst>
                              <p:par>
                                <p:cTn id="118" presetID="1" presetClass="entr" presetSubtype="0" fill="hold" grpId="0" nodeType="afterEffect">
                                  <p:stCondLst>
                                    <p:cond delay="0"/>
                                  </p:stCondLst>
                                  <p:childTnLst>
                                    <p:set>
                                      <p:cBhvr>
                                        <p:cTn id="119" dur="1" fill="hold">
                                          <p:stCondLst>
                                            <p:cond delay="249"/>
                                          </p:stCondLst>
                                        </p:cTn>
                                        <p:tgtEl>
                                          <p:spTgt spid="377926"/>
                                        </p:tgtEl>
                                        <p:attrNameLst>
                                          <p:attrName>style.visibility</p:attrName>
                                        </p:attrNameLst>
                                      </p:cBhvr>
                                      <p:to>
                                        <p:strVal val="visible"/>
                                      </p:to>
                                    </p:set>
                                  </p:childTnLst>
                                </p:cTn>
                              </p:par>
                            </p:childTnLst>
                          </p:cTn>
                        </p:par>
                        <p:par>
                          <p:cTn id="120" fill="hold">
                            <p:stCondLst>
                              <p:cond delay="1750"/>
                            </p:stCondLst>
                            <p:childTnLst>
                              <p:par>
                                <p:cTn id="121" presetID="1" presetClass="entr" presetSubtype="0" fill="hold" nodeType="afterEffect">
                                  <p:stCondLst>
                                    <p:cond delay="0"/>
                                  </p:stCondLst>
                                  <p:childTnLst>
                                    <p:set>
                                      <p:cBhvr>
                                        <p:cTn id="122" dur="1" fill="hold">
                                          <p:stCondLst>
                                            <p:cond delay="249"/>
                                          </p:stCondLst>
                                        </p:cTn>
                                        <p:tgtEl>
                                          <p:spTgt spid="37792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78052"/>
                                        </p:tgtEl>
                                        <p:attrNameLst>
                                          <p:attrName>style.visibility</p:attrName>
                                        </p:attrNameLst>
                                      </p:cBhvr>
                                      <p:to>
                                        <p:strVal val="visible"/>
                                      </p:to>
                                    </p:set>
                                    <p:anim calcmode="lin" valueType="num">
                                      <p:cBhvr additive="base">
                                        <p:cTn id="127" dur="500" fill="hold"/>
                                        <p:tgtEl>
                                          <p:spTgt spid="378052"/>
                                        </p:tgtEl>
                                        <p:attrNameLst>
                                          <p:attrName>ppt_x</p:attrName>
                                        </p:attrNameLst>
                                      </p:cBhvr>
                                      <p:tavLst>
                                        <p:tav tm="0">
                                          <p:val>
                                            <p:strVal val="1+#ppt_w/2"/>
                                          </p:val>
                                        </p:tav>
                                        <p:tav tm="100000">
                                          <p:val>
                                            <p:strVal val="#ppt_x"/>
                                          </p:val>
                                        </p:tav>
                                      </p:tavLst>
                                    </p:anim>
                                    <p:anim calcmode="lin" valueType="num">
                                      <p:cBhvr additive="base">
                                        <p:cTn id="128" dur="500" fill="hold"/>
                                        <p:tgtEl>
                                          <p:spTgt spid="378052"/>
                                        </p:tgtEl>
                                        <p:attrNameLst>
                                          <p:attrName>ppt_y</p:attrName>
                                        </p:attrNameLst>
                                      </p:cBhvr>
                                      <p:tavLst>
                                        <p:tav tm="0">
                                          <p:val>
                                            <p:strVal val="#ppt_y"/>
                                          </p:val>
                                        </p:tav>
                                        <p:tav tm="100000">
                                          <p:val>
                                            <p:strVal val="#ppt_y"/>
                                          </p:val>
                                        </p:tav>
                                      </p:tavLst>
                                    </p:anim>
                                  </p:childTnLst>
                                </p:cTn>
                              </p:par>
                            </p:childTnLst>
                          </p:cTn>
                        </p:par>
                        <p:par>
                          <p:cTn id="129" fill="hold">
                            <p:stCondLst>
                              <p:cond delay="500"/>
                            </p:stCondLst>
                            <p:childTnLst>
                              <p:par>
                                <p:cTn id="130" presetID="2" presetClass="entr" presetSubtype="2" fill="hold" grpId="0" nodeType="afterEffect">
                                  <p:stCondLst>
                                    <p:cond delay="750"/>
                                  </p:stCondLst>
                                  <p:childTnLst>
                                    <p:set>
                                      <p:cBhvr>
                                        <p:cTn id="131" dur="1" fill="hold">
                                          <p:stCondLst>
                                            <p:cond delay="0"/>
                                          </p:stCondLst>
                                        </p:cTn>
                                        <p:tgtEl>
                                          <p:spTgt spid="377930"/>
                                        </p:tgtEl>
                                        <p:attrNameLst>
                                          <p:attrName>style.visibility</p:attrName>
                                        </p:attrNameLst>
                                      </p:cBhvr>
                                      <p:to>
                                        <p:strVal val="visible"/>
                                      </p:to>
                                    </p:set>
                                    <p:anim calcmode="lin" valueType="num">
                                      <p:cBhvr additive="base">
                                        <p:cTn id="132" dur="250" fill="hold"/>
                                        <p:tgtEl>
                                          <p:spTgt spid="377930"/>
                                        </p:tgtEl>
                                        <p:attrNameLst>
                                          <p:attrName>ppt_x</p:attrName>
                                        </p:attrNameLst>
                                      </p:cBhvr>
                                      <p:tavLst>
                                        <p:tav tm="0">
                                          <p:val>
                                            <p:strVal val="1+#ppt_w/2"/>
                                          </p:val>
                                        </p:tav>
                                        <p:tav tm="100000">
                                          <p:val>
                                            <p:strVal val="#ppt_x"/>
                                          </p:val>
                                        </p:tav>
                                      </p:tavLst>
                                    </p:anim>
                                    <p:anim calcmode="lin" valueType="num">
                                      <p:cBhvr additive="base">
                                        <p:cTn id="133" dur="250" fill="hold"/>
                                        <p:tgtEl>
                                          <p:spTgt spid="377930"/>
                                        </p:tgtEl>
                                        <p:attrNameLst>
                                          <p:attrName>ppt_y</p:attrName>
                                        </p:attrNameLst>
                                      </p:cBhvr>
                                      <p:tavLst>
                                        <p:tav tm="0">
                                          <p:val>
                                            <p:strVal val="#ppt_y"/>
                                          </p:val>
                                        </p:tav>
                                        <p:tav tm="100000">
                                          <p:val>
                                            <p:strVal val="#ppt_y"/>
                                          </p:val>
                                        </p:tav>
                                      </p:tavLst>
                                    </p:anim>
                                  </p:childTnLst>
                                </p:cTn>
                              </p:par>
                            </p:childTnLst>
                          </p:cTn>
                        </p:par>
                        <p:par>
                          <p:cTn id="134" fill="hold">
                            <p:stCondLst>
                              <p:cond delay="1500"/>
                            </p:stCondLst>
                            <p:childTnLst>
                              <p:par>
                                <p:cTn id="135" presetID="1" presetClass="entr" presetSubtype="0" fill="hold" grpId="0" nodeType="afterEffect">
                                  <p:stCondLst>
                                    <p:cond delay="0"/>
                                  </p:stCondLst>
                                  <p:childTnLst>
                                    <p:set>
                                      <p:cBhvr>
                                        <p:cTn id="136" dur="1" fill="hold">
                                          <p:stCondLst>
                                            <p:cond delay="249"/>
                                          </p:stCondLst>
                                        </p:cTn>
                                        <p:tgtEl>
                                          <p:spTgt spid="377931"/>
                                        </p:tgtEl>
                                        <p:attrNameLst>
                                          <p:attrName>style.visibility</p:attrName>
                                        </p:attrNameLst>
                                      </p:cBhvr>
                                      <p:to>
                                        <p:strVal val="visible"/>
                                      </p:to>
                                    </p:set>
                                  </p:childTnLst>
                                </p:cTn>
                              </p:par>
                            </p:childTnLst>
                          </p:cTn>
                        </p:par>
                        <p:par>
                          <p:cTn id="137" fill="hold">
                            <p:stCondLst>
                              <p:cond delay="1750"/>
                            </p:stCondLst>
                            <p:childTnLst>
                              <p:par>
                                <p:cTn id="138" presetID="1" presetClass="entr" presetSubtype="0" fill="hold" nodeType="afterEffect">
                                  <p:stCondLst>
                                    <p:cond delay="0"/>
                                  </p:stCondLst>
                                  <p:childTnLst>
                                    <p:set>
                                      <p:cBhvr>
                                        <p:cTn id="139" dur="1" fill="hold">
                                          <p:stCondLst>
                                            <p:cond delay="249"/>
                                          </p:stCondLst>
                                        </p:cTn>
                                        <p:tgtEl>
                                          <p:spTgt spid="377932"/>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 presetClass="entr" presetSubtype="2" fill="hold" grpId="0" nodeType="clickEffect">
                                  <p:stCondLst>
                                    <p:cond delay="0"/>
                                  </p:stCondLst>
                                  <p:childTnLst>
                                    <p:set>
                                      <p:cBhvr>
                                        <p:cTn id="143" dur="1" fill="hold">
                                          <p:stCondLst>
                                            <p:cond delay="0"/>
                                          </p:stCondLst>
                                        </p:cTn>
                                        <p:tgtEl>
                                          <p:spTgt spid="378053"/>
                                        </p:tgtEl>
                                        <p:attrNameLst>
                                          <p:attrName>style.visibility</p:attrName>
                                        </p:attrNameLst>
                                      </p:cBhvr>
                                      <p:to>
                                        <p:strVal val="visible"/>
                                      </p:to>
                                    </p:set>
                                    <p:anim calcmode="lin" valueType="num">
                                      <p:cBhvr additive="base">
                                        <p:cTn id="144" dur="500" fill="hold"/>
                                        <p:tgtEl>
                                          <p:spTgt spid="378053"/>
                                        </p:tgtEl>
                                        <p:attrNameLst>
                                          <p:attrName>ppt_x</p:attrName>
                                        </p:attrNameLst>
                                      </p:cBhvr>
                                      <p:tavLst>
                                        <p:tav tm="0">
                                          <p:val>
                                            <p:strVal val="1+#ppt_w/2"/>
                                          </p:val>
                                        </p:tav>
                                        <p:tav tm="100000">
                                          <p:val>
                                            <p:strVal val="#ppt_x"/>
                                          </p:val>
                                        </p:tav>
                                      </p:tavLst>
                                    </p:anim>
                                    <p:anim calcmode="lin" valueType="num">
                                      <p:cBhvr additive="base">
                                        <p:cTn id="145" dur="500" fill="hold"/>
                                        <p:tgtEl>
                                          <p:spTgt spid="378053"/>
                                        </p:tgtEl>
                                        <p:attrNameLst>
                                          <p:attrName>ppt_y</p:attrName>
                                        </p:attrNameLst>
                                      </p:cBhvr>
                                      <p:tavLst>
                                        <p:tav tm="0">
                                          <p:val>
                                            <p:strVal val="#ppt_y"/>
                                          </p:val>
                                        </p:tav>
                                        <p:tav tm="100000">
                                          <p:val>
                                            <p:strVal val="#ppt_y"/>
                                          </p:val>
                                        </p:tav>
                                      </p:tavLst>
                                    </p:anim>
                                  </p:childTnLst>
                                </p:cTn>
                              </p:par>
                            </p:childTnLst>
                          </p:cTn>
                        </p:par>
                        <p:par>
                          <p:cTn id="146" fill="hold">
                            <p:stCondLst>
                              <p:cond delay="500"/>
                            </p:stCondLst>
                            <p:childTnLst>
                              <p:par>
                                <p:cTn id="147" presetID="2" presetClass="entr" presetSubtype="2" fill="hold" grpId="0" nodeType="afterEffect">
                                  <p:stCondLst>
                                    <p:cond delay="750"/>
                                  </p:stCondLst>
                                  <p:childTnLst>
                                    <p:set>
                                      <p:cBhvr>
                                        <p:cTn id="148" dur="1" fill="hold">
                                          <p:stCondLst>
                                            <p:cond delay="0"/>
                                          </p:stCondLst>
                                        </p:cTn>
                                        <p:tgtEl>
                                          <p:spTgt spid="377935"/>
                                        </p:tgtEl>
                                        <p:attrNameLst>
                                          <p:attrName>style.visibility</p:attrName>
                                        </p:attrNameLst>
                                      </p:cBhvr>
                                      <p:to>
                                        <p:strVal val="visible"/>
                                      </p:to>
                                    </p:set>
                                    <p:anim calcmode="lin" valueType="num">
                                      <p:cBhvr additive="base">
                                        <p:cTn id="149" dur="250" fill="hold"/>
                                        <p:tgtEl>
                                          <p:spTgt spid="377935"/>
                                        </p:tgtEl>
                                        <p:attrNameLst>
                                          <p:attrName>ppt_x</p:attrName>
                                        </p:attrNameLst>
                                      </p:cBhvr>
                                      <p:tavLst>
                                        <p:tav tm="0">
                                          <p:val>
                                            <p:strVal val="1+#ppt_w/2"/>
                                          </p:val>
                                        </p:tav>
                                        <p:tav tm="100000">
                                          <p:val>
                                            <p:strVal val="#ppt_x"/>
                                          </p:val>
                                        </p:tav>
                                      </p:tavLst>
                                    </p:anim>
                                    <p:anim calcmode="lin" valueType="num">
                                      <p:cBhvr additive="base">
                                        <p:cTn id="150" dur="250" fill="hold"/>
                                        <p:tgtEl>
                                          <p:spTgt spid="377935"/>
                                        </p:tgtEl>
                                        <p:attrNameLst>
                                          <p:attrName>ppt_y</p:attrName>
                                        </p:attrNameLst>
                                      </p:cBhvr>
                                      <p:tavLst>
                                        <p:tav tm="0">
                                          <p:val>
                                            <p:strVal val="#ppt_y"/>
                                          </p:val>
                                        </p:tav>
                                        <p:tav tm="100000">
                                          <p:val>
                                            <p:strVal val="#ppt_y"/>
                                          </p:val>
                                        </p:tav>
                                      </p:tavLst>
                                    </p:anim>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249"/>
                                          </p:stCondLst>
                                        </p:cTn>
                                        <p:tgtEl>
                                          <p:spTgt spid="377936"/>
                                        </p:tgtEl>
                                        <p:attrNameLst>
                                          <p:attrName>style.visibility</p:attrName>
                                        </p:attrNameLst>
                                      </p:cBhvr>
                                      <p:to>
                                        <p:strVal val="visible"/>
                                      </p:to>
                                    </p:set>
                                  </p:childTnLst>
                                </p:cTn>
                              </p:par>
                            </p:childTnLst>
                          </p:cTn>
                        </p:par>
                        <p:par>
                          <p:cTn id="154" fill="hold">
                            <p:stCondLst>
                              <p:cond delay="1750"/>
                            </p:stCondLst>
                            <p:childTnLst>
                              <p:par>
                                <p:cTn id="155" presetID="1" presetClass="entr" presetSubtype="0" fill="hold" nodeType="afterEffect">
                                  <p:stCondLst>
                                    <p:cond delay="0"/>
                                  </p:stCondLst>
                                  <p:childTnLst>
                                    <p:set>
                                      <p:cBhvr>
                                        <p:cTn id="156" dur="1" fill="hold">
                                          <p:stCondLst>
                                            <p:cond delay="249"/>
                                          </p:stCondLst>
                                        </p:cTn>
                                        <p:tgtEl>
                                          <p:spTgt spid="377937"/>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378054"/>
                                        </p:tgtEl>
                                        <p:attrNameLst>
                                          <p:attrName>style.visibility</p:attrName>
                                        </p:attrNameLst>
                                      </p:cBhvr>
                                      <p:to>
                                        <p:strVal val="visible"/>
                                      </p:to>
                                    </p:set>
                                    <p:anim calcmode="lin" valueType="num">
                                      <p:cBhvr additive="base">
                                        <p:cTn id="161" dur="500" fill="hold"/>
                                        <p:tgtEl>
                                          <p:spTgt spid="378054"/>
                                        </p:tgtEl>
                                        <p:attrNameLst>
                                          <p:attrName>ppt_x</p:attrName>
                                        </p:attrNameLst>
                                      </p:cBhvr>
                                      <p:tavLst>
                                        <p:tav tm="0">
                                          <p:val>
                                            <p:strVal val="1+#ppt_w/2"/>
                                          </p:val>
                                        </p:tav>
                                        <p:tav tm="100000">
                                          <p:val>
                                            <p:strVal val="#ppt_x"/>
                                          </p:val>
                                        </p:tav>
                                      </p:tavLst>
                                    </p:anim>
                                    <p:anim calcmode="lin" valueType="num">
                                      <p:cBhvr additive="base">
                                        <p:cTn id="162" dur="500" fill="hold"/>
                                        <p:tgtEl>
                                          <p:spTgt spid="378054"/>
                                        </p:tgtEl>
                                        <p:attrNameLst>
                                          <p:attrName>ppt_y</p:attrName>
                                        </p:attrNameLst>
                                      </p:cBhvr>
                                      <p:tavLst>
                                        <p:tav tm="0">
                                          <p:val>
                                            <p:strVal val="#ppt_y"/>
                                          </p:val>
                                        </p:tav>
                                        <p:tav tm="100000">
                                          <p:val>
                                            <p:strVal val="#ppt_y"/>
                                          </p:val>
                                        </p:tav>
                                      </p:tavLst>
                                    </p:anim>
                                  </p:childTnLst>
                                </p:cTn>
                              </p:par>
                            </p:childTnLst>
                          </p:cTn>
                        </p:par>
                        <p:par>
                          <p:cTn id="163" fill="hold">
                            <p:stCondLst>
                              <p:cond delay="500"/>
                            </p:stCondLst>
                            <p:childTnLst>
                              <p:par>
                                <p:cTn id="164" presetID="1" presetClass="entr" presetSubtype="0" fill="hold" grpId="0" nodeType="afterEffect">
                                  <p:stCondLst>
                                    <p:cond delay="750"/>
                                  </p:stCondLst>
                                  <p:childTnLst>
                                    <p:set>
                                      <p:cBhvr>
                                        <p:cTn id="165" dur="1" fill="hold">
                                          <p:stCondLst>
                                            <p:cond delay="249"/>
                                          </p:stCondLst>
                                        </p:cTn>
                                        <p:tgtEl>
                                          <p:spTgt spid="377940"/>
                                        </p:tgtEl>
                                        <p:attrNameLst>
                                          <p:attrName>style.visibility</p:attrName>
                                        </p:attrNameLst>
                                      </p:cBhvr>
                                      <p:to>
                                        <p:strVal val="visible"/>
                                      </p:to>
                                    </p:set>
                                  </p:childTnLst>
                                </p:cTn>
                              </p:par>
                            </p:childTnLst>
                          </p:cTn>
                        </p:par>
                        <p:par>
                          <p:cTn id="166" fill="hold">
                            <p:stCondLst>
                              <p:cond delay="1500"/>
                            </p:stCondLst>
                            <p:childTnLst>
                              <p:par>
                                <p:cTn id="167" presetID="1" presetClass="entr" presetSubtype="0" fill="hold" grpId="0" nodeType="afterEffect">
                                  <p:stCondLst>
                                    <p:cond delay="0"/>
                                  </p:stCondLst>
                                  <p:childTnLst>
                                    <p:set>
                                      <p:cBhvr>
                                        <p:cTn id="168" dur="1" fill="hold">
                                          <p:stCondLst>
                                            <p:cond delay="249"/>
                                          </p:stCondLst>
                                        </p:cTn>
                                        <p:tgtEl>
                                          <p:spTgt spid="377941"/>
                                        </p:tgtEl>
                                        <p:attrNameLst>
                                          <p:attrName>style.visibility</p:attrName>
                                        </p:attrNameLst>
                                      </p:cBhvr>
                                      <p:to>
                                        <p:strVal val="visible"/>
                                      </p:to>
                                    </p:set>
                                  </p:childTnLst>
                                </p:cTn>
                              </p:par>
                            </p:childTnLst>
                          </p:cTn>
                        </p:par>
                        <p:par>
                          <p:cTn id="169" fill="hold">
                            <p:stCondLst>
                              <p:cond delay="1750"/>
                            </p:stCondLst>
                            <p:childTnLst>
                              <p:par>
                                <p:cTn id="170" presetID="1" presetClass="entr" presetSubtype="0" fill="hold" nodeType="afterEffect">
                                  <p:stCondLst>
                                    <p:cond delay="0"/>
                                  </p:stCondLst>
                                  <p:childTnLst>
                                    <p:set>
                                      <p:cBhvr>
                                        <p:cTn id="171" dur="1" fill="hold">
                                          <p:stCondLst>
                                            <p:cond delay="249"/>
                                          </p:stCondLst>
                                        </p:cTn>
                                        <p:tgtEl>
                                          <p:spTgt spid="37794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377945"/>
                                        </p:tgtEl>
                                        <p:attrNameLst>
                                          <p:attrName>style.visibility</p:attrName>
                                        </p:attrNameLst>
                                      </p:cBhvr>
                                      <p:to>
                                        <p:strVal val="visible"/>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249"/>
                                          </p:stCondLst>
                                        </p:cTn>
                                        <p:tgtEl>
                                          <p:spTgt spid="377946"/>
                                        </p:tgtEl>
                                        <p:attrNameLst>
                                          <p:attrName>style.visibility</p:attrName>
                                        </p:attrNameLst>
                                      </p:cBhvr>
                                      <p:to>
                                        <p:strVal val="visible"/>
                                      </p:to>
                                    </p:set>
                                  </p:childTnLst>
                                </p:cTn>
                              </p:par>
                            </p:childTnLst>
                          </p:cTn>
                        </p:par>
                        <p:par>
                          <p:cTn id="179" fill="hold">
                            <p:stCondLst>
                              <p:cond delay="750"/>
                            </p:stCondLst>
                            <p:childTnLst>
                              <p:par>
                                <p:cTn id="180" presetID="1" presetClass="entr" presetSubtype="0" fill="hold" nodeType="afterEffect">
                                  <p:stCondLst>
                                    <p:cond delay="0"/>
                                  </p:stCondLst>
                                  <p:childTnLst>
                                    <p:set>
                                      <p:cBhvr>
                                        <p:cTn id="181" dur="1" fill="hold">
                                          <p:stCondLst>
                                            <p:cond delay="249"/>
                                          </p:stCondLst>
                                        </p:cTn>
                                        <p:tgtEl>
                                          <p:spTgt spid="377947"/>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499"/>
                                          </p:stCondLst>
                                        </p:cTn>
                                        <p:tgtEl>
                                          <p:spTgt spid="377950"/>
                                        </p:tgtEl>
                                        <p:attrNameLst>
                                          <p:attrName>style.visibility</p:attrName>
                                        </p:attrNameLst>
                                      </p:cBhvr>
                                      <p:to>
                                        <p:strVal val="visible"/>
                                      </p:to>
                                    </p:set>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249"/>
                                          </p:stCondLst>
                                        </p:cTn>
                                        <p:tgtEl>
                                          <p:spTgt spid="377951"/>
                                        </p:tgtEl>
                                        <p:attrNameLst>
                                          <p:attrName>style.visibility</p:attrName>
                                        </p:attrNameLst>
                                      </p:cBhvr>
                                      <p:to>
                                        <p:strVal val="visible"/>
                                      </p:to>
                                    </p:set>
                                  </p:childTnLst>
                                </p:cTn>
                              </p:par>
                            </p:childTnLst>
                          </p:cTn>
                        </p:par>
                        <p:par>
                          <p:cTn id="189" fill="hold">
                            <p:stCondLst>
                              <p:cond delay="750"/>
                            </p:stCondLst>
                            <p:childTnLst>
                              <p:par>
                                <p:cTn id="190" presetID="1" presetClass="entr" presetSubtype="0" fill="hold" nodeType="afterEffect">
                                  <p:stCondLst>
                                    <p:cond delay="0"/>
                                  </p:stCondLst>
                                  <p:childTnLst>
                                    <p:set>
                                      <p:cBhvr>
                                        <p:cTn id="191" dur="1" fill="hold">
                                          <p:stCondLst>
                                            <p:cond delay="249"/>
                                          </p:stCondLst>
                                        </p:cTn>
                                        <p:tgtEl>
                                          <p:spTgt spid="377952"/>
                                        </p:tgtEl>
                                        <p:attrNameLst>
                                          <p:attrName>style.visibility</p:attrName>
                                        </p:attrNameLst>
                                      </p:cBhvr>
                                      <p:to>
                                        <p:strVal val="visible"/>
                                      </p:to>
                                    </p:set>
                                  </p:childTnLst>
                                </p:cTn>
                              </p:par>
                            </p:childTnLst>
                          </p:cTn>
                        </p:par>
                        <p:par>
                          <p:cTn id="192" fill="hold">
                            <p:stCondLst>
                              <p:cond delay="1000"/>
                            </p:stCondLst>
                            <p:childTnLst>
                              <p:par>
                                <p:cTn id="193" presetID="4" presetClass="entr" presetSubtype="32" fill="hold" grpId="0" nodeType="afterEffect">
                                  <p:stCondLst>
                                    <p:cond delay="750"/>
                                  </p:stCondLst>
                                  <p:childTnLst>
                                    <p:set>
                                      <p:cBhvr>
                                        <p:cTn id="194" dur="1" fill="hold">
                                          <p:stCondLst>
                                            <p:cond delay="0"/>
                                          </p:stCondLst>
                                        </p:cTn>
                                        <p:tgtEl>
                                          <p:spTgt spid="378059"/>
                                        </p:tgtEl>
                                        <p:attrNameLst>
                                          <p:attrName>style.visibility</p:attrName>
                                        </p:attrNameLst>
                                      </p:cBhvr>
                                      <p:to>
                                        <p:strVal val="visible"/>
                                      </p:to>
                                    </p:set>
                                    <p:animEffect transition="in" filter="box(out)">
                                      <p:cBhvr>
                                        <p:cTn id="195" dur="250"/>
                                        <p:tgtEl>
                                          <p:spTgt spid="378059"/>
                                        </p:tgtEl>
                                      </p:cBhvr>
                                    </p:animEffect>
                                  </p:childTnLst>
                                </p:cTn>
                              </p:par>
                            </p:childTnLst>
                          </p:cTn>
                        </p:par>
                        <p:par>
                          <p:cTn id="196" fill="hold">
                            <p:stCondLst>
                              <p:cond delay="2000"/>
                            </p:stCondLst>
                            <p:childTnLst>
                              <p:par>
                                <p:cTn id="197" presetID="2" presetClass="entr" presetSubtype="2" fill="hold" grpId="0" nodeType="afterEffect">
                                  <p:stCondLst>
                                    <p:cond delay="750"/>
                                  </p:stCondLst>
                                  <p:childTnLst>
                                    <p:set>
                                      <p:cBhvr>
                                        <p:cTn id="198" dur="1" fill="hold">
                                          <p:stCondLst>
                                            <p:cond delay="0"/>
                                          </p:stCondLst>
                                        </p:cTn>
                                        <p:tgtEl>
                                          <p:spTgt spid="377955"/>
                                        </p:tgtEl>
                                        <p:attrNameLst>
                                          <p:attrName>style.visibility</p:attrName>
                                        </p:attrNameLst>
                                      </p:cBhvr>
                                      <p:to>
                                        <p:strVal val="visible"/>
                                      </p:to>
                                    </p:set>
                                    <p:anim calcmode="lin" valueType="num">
                                      <p:cBhvr additive="base">
                                        <p:cTn id="199" dur="250" fill="hold"/>
                                        <p:tgtEl>
                                          <p:spTgt spid="377955"/>
                                        </p:tgtEl>
                                        <p:attrNameLst>
                                          <p:attrName>ppt_x</p:attrName>
                                        </p:attrNameLst>
                                      </p:cBhvr>
                                      <p:tavLst>
                                        <p:tav tm="0">
                                          <p:val>
                                            <p:strVal val="1+#ppt_w/2"/>
                                          </p:val>
                                        </p:tav>
                                        <p:tav tm="100000">
                                          <p:val>
                                            <p:strVal val="#ppt_x"/>
                                          </p:val>
                                        </p:tav>
                                      </p:tavLst>
                                    </p:anim>
                                    <p:anim calcmode="lin" valueType="num">
                                      <p:cBhvr additive="base">
                                        <p:cTn id="200" dur="250" fill="hold"/>
                                        <p:tgtEl>
                                          <p:spTgt spid="377955"/>
                                        </p:tgtEl>
                                        <p:attrNameLst>
                                          <p:attrName>ppt_y</p:attrName>
                                        </p:attrNameLst>
                                      </p:cBhvr>
                                      <p:tavLst>
                                        <p:tav tm="0">
                                          <p:val>
                                            <p:strVal val="#ppt_y"/>
                                          </p:val>
                                        </p:tav>
                                        <p:tav tm="100000">
                                          <p:val>
                                            <p:strVal val="#ppt_y"/>
                                          </p:val>
                                        </p:tav>
                                      </p:tavLst>
                                    </p:anim>
                                  </p:childTnLst>
                                </p:cTn>
                              </p:par>
                            </p:childTnLst>
                          </p:cTn>
                        </p:par>
                        <p:par>
                          <p:cTn id="201" fill="hold">
                            <p:stCondLst>
                              <p:cond delay="3000"/>
                            </p:stCondLst>
                            <p:childTnLst>
                              <p:par>
                                <p:cTn id="202" presetID="1" presetClass="entr" presetSubtype="0" fill="hold" grpId="0" nodeType="afterEffect">
                                  <p:stCondLst>
                                    <p:cond delay="0"/>
                                  </p:stCondLst>
                                  <p:childTnLst>
                                    <p:set>
                                      <p:cBhvr>
                                        <p:cTn id="203" dur="1" fill="hold">
                                          <p:stCondLst>
                                            <p:cond delay="249"/>
                                          </p:stCondLst>
                                        </p:cTn>
                                        <p:tgtEl>
                                          <p:spTgt spid="377956"/>
                                        </p:tgtEl>
                                        <p:attrNameLst>
                                          <p:attrName>style.visibility</p:attrName>
                                        </p:attrNameLst>
                                      </p:cBhvr>
                                      <p:to>
                                        <p:strVal val="visible"/>
                                      </p:to>
                                    </p:set>
                                  </p:childTnLst>
                                </p:cTn>
                              </p:par>
                            </p:childTnLst>
                          </p:cTn>
                        </p:par>
                        <p:par>
                          <p:cTn id="204" fill="hold">
                            <p:stCondLst>
                              <p:cond delay="3250"/>
                            </p:stCondLst>
                            <p:childTnLst>
                              <p:par>
                                <p:cTn id="205" presetID="1" presetClass="entr" presetSubtype="0" fill="hold" nodeType="afterEffect">
                                  <p:stCondLst>
                                    <p:cond delay="0"/>
                                  </p:stCondLst>
                                  <p:childTnLst>
                                    <p:set>
                                      <p:cBhvr>
                                        <p:cTn id="206" dur="1" fill="hold">
                                          <p:stCondLst>
                                            <p:cond delay="249"/>
                                          </p:stCondLst>
                                        </p:cTn>
                                        <p:tgtEl>
                                          <p:spTgt spid="377957"/>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499"/>
                                          </p:stCondLst>
                                        </p:cTn>
                                        <p:tgtEl>
                                          <p:spTgt spid="377960"/>
                                        </p:tgtEl>
                                        <p:attrNameLst>
                                          <p:attrName>style.visibility</p:attrName>
                                        </p:attrNameLst>
                                      </p:cBhvr>
                                      <p:to>
                                        <p:strVal val="visible"/>
                                      </p:to>
                                    </p:set>
                                  </p:childTnLst>
                                </p:cTn>
                              </p:par>
                            </p:childTnLst>
                          </p:cTn>
                        </p:par>
                        <p:par>
                          <p:cTn id="211" fill="hold">
                            <p:stCondLst>
                              <p:cond delay="500"/>
                            </p:stCondLst>
                            <p:childTnLst>
                              <p:par>
                                <p:cTn id="212" presetID="1" presetClass="entr" presetSubtype="0" fill="hold" grpId="0" nodeType="afterEffect">
                                  <p:stCondLst>
                                    <p:cond delay="0"/>
                                  </p:stCondLst>
                                  <p:childTnLst>
                                    <p:set>
                                      <p:cBhvr>
                                        <p:cTn id="213" dur="1" fill="hold">
                                          <p:stCondLst>
                                            <p:cond delay="249"/>
                                          </p:stCondLst>
                                        </p:cTn>
                                        <p:tgtEl>
                                          <p:spTgt spid="377961"/>
                                        </p:tgtEl>
                                        <p:attrNameLst>
                                          <p:attrName>style.visibility</p:attrName>
                                        </p:attrNameLst>
                                      </p:cBhvr>
                                      <p:to>
                                        <p:strVal val="visible"/>
                                      </p:to>
                                    </p:set>
                                  </p:childTnLst>
                                </p:cTn>
                              </p:par>
                            </p:childTnLst>
                          </p:cTn>
                        </p:par>
                        <p:par>
                          <p:cTn id="214" fill="hold">
                            <p:stCondLst>
                              <p:cond delay="750"/>
                            </p:stCondLst>
                            <p:childTnLst>
                              <p:par>
                                <p:cTn id="215" presetID="1" presetClass="entr" presetSubtype="0" fill="hold" nodeType="afterEffect">
                                  <p:stCondLst>
                                    <p:cond delay="0"/>
                                  </p:stCondLst>
                                  <p:childTnLst>
                                    <p:set>
                                      <p:cBhvr>
                                        <p:cTn id="216" dur="1" fill="hold">
                                          <p:stCondLst>
                                            <p:cond delay="249"/>
                                          </p:stCondLst>
                                        </p:cTn>
                                        <p:tgtEl>
                                          <p:spTgt spid="377962"/>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2" presetClass="entr" presetSubtype="2" fill="hold" grpId="0" nodeType="clickEffect">
                                  <p:stCondLst>
                                    <p:cond delay="0"/>
                                  </p:stCondLst>
                                  <p:childTnLst>
                                    <p:set>
                                      <p:cBhvr>
                                        <p:cTn id="220" dur="1" fill="hold">
                                          <p:stCondLst>
                                            <p:cond delay="0"/>
                                          </p:stCondLst>
                                        </p:cTn>
                                        <p:tgtEl>
                                          <p:spTgt spid="378055"/>
                                        </p:tgtEl>
                                        <p:attrNameLst>
                                          <p:attrName>style.visibility</p:attrName>
                                        </p:attrNameLst>
                                      </p:cBhvr>
                                      <p:to>
                                        <p:strVal val="visible"/>
                                      </p:to>
                                    </p:set>
                                    <p:anim calcmode="lin" valueType="num">
                                      <p:cBhvr additive="base">
                                        <p:cTn id="221" dur="500" fill="hold"/>
                                        <p:tgtEl>
                                          <p:spTgt spid="378055"/>
                                        </p:tgtEl>
                                        <p:attrNameLst>
                                          <p:attrName>ppt_x</p:attrName>
                                        </p:attrNameLst>
                                      </p:cBhvr>
                                      <p:tavLst>
                                        <p:tav tm="0">
                                          <p:val>
                                            <p:strVal val="1+#ppt_w/2"/>
                                          </p:val>
                                        </p:tav>
                                        <p:tav tm="100000">
                                          <p:val>
                                            <p:strVal val="#ppt_x"/>
                                          </p:val>
                                        </p:tav>
                                      </p:tavLst>
                                    </p:anim>
                                    <p:anim calcmode="lin" valueType="num">
                                      <p:cBhvr additive="base">
                                        <p:cTn id="222" dur="500" fill="hold"/>
                                        <p:tgtEl>
                                          <p:spTgt spid="378055"/>
                                        </p:tgtEl>
                                        <p:attrNameLst>
                                          <p:attrName>ppt_y</p:attrName>
                                        </p:attrNameLst>
                                      </p:cBhvr>
                                      <p:tavLst>
                                        <p:tav tm="0">
                                          <p:val>
                                            <p:strVal val="#ppt_y"/>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499"/>
                                          </p:stCondLst>
                                        </p:cTn>
                                        <p:tgtEl>
                                          <p:spTgt spid="378004"/>
                                        </p:tgtEl>
                                        <p:attrNameLst>
                                          <p:attrName>style.visibility</p:attrName>
                                        </p:attrNameLst>
                                      </p:cBhvr>
                                      <p:to>
                                        <p:strVal val="visible"/>
                                      </p:to>
                                    </p:se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249"/>
                                          </p:stCondLst>
                                        </p:cTn>
                                        <p:tgtEl>
                                          <p:spTgt spid="377975"/>
                                        </p:tgtEl>
                                        <p:attrNameLst>
                                          <p:attrName>style.visibility</p:attrName>
                                        </p:attrNameLst>
                                      </p:cBhvr>
                                      <p:to>
                                        <p:strVal val="visible"/>
                                      </p:to>
                                    </p:set>
                                  </p:childTnLst>
                                </p:cTn>
                              </p:par>
                            </p:childTnLst>
                          </p:cTn>
                        </p:par>
                        <p:par>
                          <p:cTn id="230" fill="hold">
                            <p:stCondLst>
                              <p:cond delay="750"/>
                            </p:stCondLst>
                            <p:childTnLst>
                              <p:par>
                                <p:cTn id="231" presetID="1" presetClass="entr" presetSubtype="0" fill="hold" nodeType="afterEffect">
                                  <p:stCondLst>
                                    <p:cond delay="0"/>
                                  </p:stCondLst>
                                  <p:childTnLst>
                                    <p:set>
                                      <p:cBhvr>
                                        <p:cTn id="232" dur="1" fill="hold">
                                          <p:stCondLst>
                                            <p:cond delay="9"/>
                                          </p:stCondLst>
                                        </p:cTn>
                                        <p:tgtEl>
                                          <p:spTgt spid="377976"/>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499"/>
                                          </p:stCondLst>
                                        </p:cTn>
                                        <p:tgtEl>
                                          <p:spTgt spid="377965"/>
                                        </p:tgtEl>
                                        <p:attrNameLst>
                                          <p:attrName>style.visibility</p:attrName>
                                        </p:attrNameLst>
                                      </p:cBhvr>
                                      <p:to>
                                        <p:strVal val="visible"/>
                                      </p:to>
                                    </p:set>
                                  </p:childTnLst>
                                </p:cTn>
                              </p:par>
                            </p:childTnLst>
                          </p:cTn>
                        </p:par>
                        <p:par>
                          <p:cTn id="237" fill="hold">
                            <p:stCondLst>
                              <p:cond delay="500"/>
                            </p:stCondLst>
                            <p:childTnLst>
                              <p:par>
                                <p:cTn id="238" presetID="1" presetClass="entr" presetSubtype="0" fill="hold" grpId="0" nodeType="afterEffect">
                                  <p:stCondLst>
                                    <p:cond delay="0"/>
                                  </p:stCondLst>
                                  <p:childTnLst>
                                    <p:set>
                                      <p:cBhvr>
                                        <p:cTn id="239" dur="1" fill="hold">
                                          <p:stCondLst>
                                            <p:cond delay="249"/>
                                          </p:stCondLst>
                                        </p:cTn>
                                        <p:tgtEl>
                                          <p:spTgt spid="377966"/>
                                        </p:tgtEl>
                                        <p:attrNameLst>
                                          <p:attrName>style.visibility</p:attrName>
                                        </p:attrNameLst>
                                      </p:cBhvr>
                                      <p:to>
                                        <p:strVal val="visible"/>
                                      </p:to>
                                    </p:set>
                                  </p:childTnLst>
                                </p:cTn>
                              </p:par>
                            </p:childTnLst>
                          </p:cTn>
                        </p:par>
                        <p:par>
                          <p:cTn id="240" fill="hold">
                            <p:stCondLst>
                              <p:cond delay="750"/>
                            </p:stCondLst>
                            <p:childTnLst>
                              <p:par>
                                <p:cTn id="241" presetID="1" presetClass="entr" presetSubtype="0" fill="hold" nodeType="afterEffect">
                                  <p:stCondLst>
                                    <p:cond delay="0"/>
                                  </p:stCondLst>
                                  <p:childTnLst>
                                    <p:set>
                                      <p:cBhvr>
                                        <p:cTn id="242" dur="1" fill="hold">
                                          <p:stCondLst>
                                            <p:cond delay="249"/>
                                          </p:stCondLst>
                                        </p:cTn>
                                        <p:tgtEl>
                                          <p:spTgt spid="377967"/>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499"/>
                                          </p:stCondLst>
                                        </p:cTn>
                                        <p:tgtEl>
                                          <p:spTgt spid="377970"/>
                                        </p:tgtEl>
                                        <p:attrNameLst>
                                          <p:attrName>style.visibility</p:attrName>
                                        </p:attrNameLst>
                                      </p:cBhvr>
                                      <p:to>
                                        <p:strVal val="visible"/>
                                      </p:to>
                                    </p:set>
                                  </p:childTnLst>
                                </p:cTn>
                              </p:par>
                            </p:childTnLst>
                          </p:cTn>
                        </p:par>
                        <p:par>
                          <p:cTn id="247" fill="hold">
                            <p:stCondLst>
                              <p:cond delay="500"/>
                            </p:stCondLst>
                            <p:childTnLst>
                              <p:par>
                                <p:cTn id="248" presetID="1" presetClass="entr" presetSubtype="0" fill="hold" grpId="0" nodeType="afterEffect">
                                  <p:stCondLst>
                                    <p:cond delay="0"/>
                                  </p:stCondLst>
                                  <p:childTnLst>
                                    <p:set>
                                      <p:cBhvr>
                                        <p:cTn id="249" dur="1" fill="hold">
                                          <p:stCondLst>
                                            <p:cond delay="249"/>
                                          </p:stCondLst>
                                        </p:cTn>
                                        <p:tgtEl>
                                          <p:spTgt spid="377971"/>
                                        </p:tgtEl>
                                        <p:attrNameLst>
                                          <p:attrName>style.visibility</p:attrName>
                                        </p:attrNameLst>
                                      </p:cBhvr>
                                      <p:to>
                                        <p:strVal val="visible"/>
                                      </p:to>
                                    </p:set>
                                  </p:childTnLst>
                                </p:cTn>
                              </p:par>
                            </p:childTnLst>
                          </p:cTn>
                        </p:par>
                        <p:par>
                          <p:cTn id="250" fill="hold">
                            <p:stCondLst>
                              <p:cond delay="750"/>
                            </p:stCondLst>
                            <p:childTnLst>
                              <p:par>
                                <p:cTn id="251" presetID="1" presetClass="entr" presetSubtype="0" fill="hold" nodeType="afterEffect">
                                  <p:stCondLst>
                                    <p:cond delay="0"/>
                                  </p:stCondLst>
                                  <p:childTnLst>
                                    <p:set>
                                      <p:cBhvr>
                                        <p:cTn id="252" dur="1" fill="hold">
                                          <p:stCondLst>
                                            <p:cond delay="249"/>
                                          </p:stCondLst>
                                        </p:cTn>
                                        <p:tgtEl>
                                          <p:spTgt spid="377972"/>
                                        </p:tgtEl>
                                        <p:attrNameLst>
                                          <p:attrName>style.visibility</p:attrName>
                                        </p:attrNameLst>
                                      </p:cBhvr>
                                      <p:to>
                                        <p:strVal val="visible"/>
                                      </p:to>
                                    </p:set>
                                  </p:childTnLst>
                                </p:cTn>
                              </p:par>
                            </p:childTnLst>
                          </p:cTn>
                        </p:par>
                        <p:par>
                          <p:cTn id="253" fill="hold">
                            <p:stCondLst>
                              <p:cond delay="1000"/>
                            </p:stCondLst>
                            <p:childTnLst>
                              <p:par>
                                <p:cTn id="254" presetID="4" presetClass="entr" presetSubtype="32" fill="hold" grpId="0" nodeType="afterEffect">
                                  <p:stCondLst>
                                    <p:cond delay="750"/>
                                  </p:stCondLst>
                                  <p:childTnLst>
                                    <p:set>
                                      <p:cBhvr>
                                        <p:cTn id="255" dur="1" fill="hold">
                                          <p:stCondLst>
                                            <p:cond delay="0"/>
                                          </p:stCondLst>
                                        </p:cTn>
                                        <p:tgtEl>
                                          <p:spTgt spid="378060"/>
                                        </p:tgtEl>
                                        <p:attrNameLst>
                                          <p:attrName>style.visibility</p:attrName>
                                        </p:attrNameLst>
                                      </p:cBhvr>
                                      <p:to>
                                        <p:strVal val="visible"/>
                                      </p:to>
                                    </p:set>
                                    <p:animEffect transition="in" filter="box(out)">
                                      <p:cBhvr>
                                        <p:cTn id="256" dur="250"/>
                                        <p:tgtEl>
                                          <p:spTgt spid="378060"/>
                                        </p:tgtEl>
                                      </p:cBhvr>
                                    </p:animEffect>
                                  </p:childTnLst>
                                </p:cTn>
                              </p:par>
                            </p:childTnLst>
                          </p:cTn>
                        </p:par>
                        <p:par>
                          <p:cTn id="257" fill="hold">
                            <p:stCondLst>
                              <p:cond delay="2000"/>
                            </p:stCondLst>
                            <p:childTnLst>
                              <p:par>
                                <p:cTn id="258" presetID="2" presetClass="entr" presetSubtype="2" fill="hold" grpId="0" nodeType="afterEffect">
                                  <p:stCondLst>
                                    <p:cond delay="750"/>
                                  </p:stCondLst>
                                  <p:childTnLst>
                                    <p:set>
                                      <p:cBhvr>
                                        <p:cTn id="259" dur="1" fill="hold">
                                          <p:stCondLst>
                                            <p:cond delay="0"/>
                                          </p:stCondLst>
                                        </p:cTn>
                                        <p:tgtEl>
                                          <p:spTgt spid="377979"/>
                                        </p:tgtEl>
                                        <p:attrNameLst>
                                          <p:attrName>style.visibility</p:attrName>
                                        </p:attrNameLst>
                                      </p:cBhvr>
                                      <p:to>
                                        <p:strVal val="visible"/>
                                      </p:to>
                                    </p:set>
                                    <p:anim calcmode="lin" valueType="num">
                                      <p:cBhvr additive="base">
                                        <p:cTn id="260" dur="250" fill="hold"/>
                                        <p:tgtEl>
                                          <p:spTgt spid="377979"/>
                                        </p:tgtEl>
                                        <p:attrNameLst>
                                          <p:attrName>ppt_x</p:attrName>
                                        </p:attrNameLst>
                                      </p:cBhvr>
                                      <p:tavLst>
                                        <p:tav tm="0">
                                          <p:val>
                                            <p:strVal val="1+#ppt_w/2"/>
                                          </p:val>
                                        </p:tav>
                                        <p:tav tm="100000">
                                          <p:val>
                                            <p:strVal val="#ppt_x"/>
                                          </p:val>
                                        </p:tav>
                                      </p:tavLst>
                                    </p:anim>
                                    <p:anim calcmode="lin" valueType="num">
                                      <p:cBhvr additive="base">
                                        <p:cTn id="261" dur="250" fill="hold"/>
                                        <p:tgtEl>
                                          <p:spTgt spid="377979"/>
                                        </p:tgtEl>
                                        <p:attrNameLst>
                                          <p:attrName>ppt_y</p:attrName>
                                        </p:attrNameLst>
                                      </p:cBhvr>
                                      <p:tavLst>
                                        <p:tav tm="0">
                                          <p:val>
                                            <p:strVal val="#ppt_y"/>
                                          </p:val>
                                        </p:tav>
                                        <p:tav tm="100000">
                                          <p:val>
                                            <p:strVal val="#ppt_y"/>
                                          </p:val>
                                        </p:tav>
                                      </p:tavLst>
                                    </p:anim>
                                  </p:childTnLst>
                                </p:cTn>
                              </p:par>
                            </p:childTnLst>
                          </p:cTn>
                        </p:par>
                        <p:par>
                          <p:cTn id="262" fill="hold">
                            <p:stCondLst>
                              <p:cond delay="3000"/>
                            </p:stCondLst>
                            <p:childTnLst>
                              <p:par>
                                <p:cTn id="263" presetID="1" presetClass="entr" presetSubtype="0" fill="hold" grpId="0" nodeType="afterEffect">
                                  <p:stCondLst>
                                    <p:cond delay="0"/>
                                  </p:stCondLst>
                                  <p:childTnLst>
                                    <p:set>
                                      <p:cBhvr>
                                        <p:cTn id="264" dur="1" fill="hold">
                                          <p:stCondLst>
                                            <p:cond delay="249"/>
                                          </p:stCondLst>
                                        </p:cTn>
                                        <p:tgtEl>
                                          <p:spTgt spid="377980"/>
                                        </p:tgtEl>
                                        <p:attrNameLst>
                                          <p:attrName>style.visibility</p:attrName>
                                        </p:attrNameLst>
                                      </p:cBhvr>
                                      <p:to>
                                        <p:strVal val="visible"/>
                                      </p:to>
                                    </p:set>
                                  </p:childTnLst>
                                </p:cTn>
                              </p:par>
                            </p:childTnLst>
                          </p:cTn>
                        </p:par>
                        <p:par>
                          <p:cTn id="265" fill="hold">
                            <p:stCondLst>
                              <p:cond delay="3250"/>
                            </p:stCondLst>
                            <p:childTnLst>
                              <p:par>
                                <p:cTn id="266" presetID="1" presetClass="entr" presetSubtype="0" fill="hold" nodeType="afterEffect">
                                  <p:stCondLst>
                                    <p:cond delay="0"/>
                                  </p:stCondLst>
                                  <p:childTnLst>
                                    <p:set>
                                      <p:cBhvr>
                                        <p:cTn id="267" dur="1" fill="hold">
                                          <p:stCondLst>
                                            <p:cond delay="249"/>
                                          </p:stCondLst>
                                        </p:cTn>
                                        <p:tgtEl>
                                          <p:spTgt spid="377981"/>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499"/>
                                          </p:stCondLst>
                                        </p:cTn>
                                        <p:tgtEl>
                                          <p:spTgt spid="377994"/>
                                        </p:tgtEl>
                                        <p:attrNameLst>
                                          <p:attrName>style.visibility</p:attrName>
                                        </p:attrNameLst>
                                      </p:cBhvr>
                                      <p:to>
                                        <p:strVal val="visible"/>
                                      </p:to>
                                    </p:set>
                                  </p:childTnLst>
                                </p:cTn>
                              </p:par>
                            </p:childTnLst>
                          </p:cTn>
                        </p:par>
                        <p:par>
                          <p:cTn id="272" fill="hold">
                            <p:stCondLst>
                              <p:cond delay="500"/>
                            </p:stCondLst>
                            <p:childTnLst>
                              <p:par>
                                <p:cTn id="273" presetID="1" presetClass="entr" presetSubtype="0" fill="hold" grpId="0" nodeType="afterEffect">
                                  <p:stCondLst>
                                    <p:cond delay="0"/>
                                  </p:stCondLst>
                                  <p:childTnLst>
                                    <p:set>
                                      <p:cBhvr>
                                        <p:cTn id="274" dur="1" fill="hold">
                                          <p:stCondLst>
                                            <p:cond delay="249"/>
                                          </p:stCondLst>
                                        </p:cTn>
                                        <p:tgtEl>
                                          <p:spTgt spid="377995"/>
                                        </p:tgtEl>
                                        <p:attrNameLst>
                                          <p:attrName>style.visibility</p:attrName>
                                        </p:attrNameLst>
                                      </p:cBhvr>
                                      <p:to>
                                        <p:strVal val="visible"/>
                                      </p:to>
                                    </p:set>
                                  </p:childTnLst>
                                </p:cTn>
                              </p:par>
                            </p:childTnLst>
                          </p:cTn>
                        </p:par>
                        <p:par>
                          <p:cTn id="275" fill="hold">
                            <p:stCondLst>
                              <p:cond delay="750"/>
                            </p:stCondLst>
                            <p:childTnLst>
                              <p:par>
                                <p:cTn id="276" presetID="1" presetClass="entr" presetSubtype="0" fill="hold" nodeType="afterEffect">
                                  <p:stCondLst>
                                    <p:cond delay="0"/>
                                  </p:stCondLst>
                                  <p:childTnLst>
                                    <p:set>
                                      <p:cBhvr>
                                        <p:cTn id="277" dur="1" fill="hold">
                                          <p:stCondLst>
                                            <p:cond delay="249"/>
                                          </p:stCondLst>
                                        </p:cTn>
                                        <p:tgtEl>
                                          <p:spTgt spid="377996"/>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presetID="1" presetClass="entr" presetSubtype="0" fill="hold" grpId="0" nodeType="clickEffect">
                                  <p:stCondLst>
                                    <p:cond delay="0"/>
                                  </p:stCondLst>
                                  <p:childTnLst>
                                    <p:set>
                                      <p:cBhvr>
                                        <p:cTn id="281" dur="1" fill="hold">
                                          <p:stCondLst>
                                            <p:cond delay="499"/>
                                          </p:stCondLst>
                                        </p:cTn>
                                        <p:tgtEl>
                                          <p:spTgt spid="377984"/>
                                        </p:tgtEl>
                                        <p:attrNameLst>
                                          <p:attrName>style.visibility</p:attrName>
                                        </p:attrNameLst>
                                      </p:cBhvr>
                                      <p:to>
                                        <p:strVal val="visible"/>
                                      </p:to>
                                    </p:set>
                                  </p:childTnLst>
                                </p:cTn>
                              </p:par>
                            </p:childTnLst>
                          </p:cTn>
                        </p:par>
                        <p:par>
                          <p:cTn id="282" fill="hold">
                            <p:stCondLst>
                              <p:cond delay="500"/>
                            </p:stCondLst>
                            <p:childTnLst>
                              <p:par>
                                <p:cTn id="283" presetID="1" presetClass="entr" presetSubtype="0" fill="hold" grpId="0" nodeType="afterEffect">
                                  <p:stCondLst>
                                    <p:cond delay="0"/>
                                  </p:stCondLst>
                                  <p:childTnLst>
                                    <p:set>
                                      <p:cBhvr>
                                        <p:cTn id="284" dur="1" fill="hold">
                                          <p:stCondLst>
                                            <p:cond delay="249"/>
                                          </p:stCondLst>
                                        </p:cTn>
                                        <p:tgtEl>
                                          <p:spTgt spid="377985"/>
                                        </p:tgtEl>
                                        <p:attrNameLst>
                                          <p:attrName>style.visibility</p:attrName>
                                        </p:attrNameLst>
                                      </p:cBhvr>
                                      <p:to>
                                        <p:strVal val="visible"/>
                                      </p:to>
                                    </p:set>
                                  </p:childTnLst>
                                </p:cTn>
                              </p:par>
                            </p:childTnLst>
                          </p:cTn>
                        </p:par>
                        <p:par>
                          <p:cTn id="285" fill="hold">
                            <p:stCondLst>
                              <p:cond delay="750"/>
                            </p:stCondLst>
                            <p:childTnLst>
                              <p:par>
                                <p:cTn id="286" presetID="1" presetClass="entr" presetSubtype="0" fill="hold" nodeType="afterEffect">
                                  <p:stCondLst>
                                    <p:cond delay="0"/>
                                  </p:stCondLst>
                                  <p:childTnLst>
                                    <p:set>
                                      <p:cBhvr>
                                        <p:cTn id="287" dur="1" fill="hold">
                                          <p:stCondLst>
                                            <p:cond delay="249"/>
                                          </p:stCondLst>
                                        </p:cTn>
                                        <p:tgtEl>
                                          <p:spTgt spid="377986"/>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ntr" presetSubtype="0" fill="hold" grpId="0" nodeType="clickEffect">
                                  <p:stCondLst>
                                    <p:cond delay="0"/>
                                  </p:stCondLst>
                                  <p:childTnLst>
                                    <p:set>
                                      <p:cBhvr>
                                        <p:cTn id="291" dur="1" fill="hold">
                                          <p:stCondLst>
                                            <p:cond delay="499"/>
                                          </p:stCondLst>
                                        </p:cTn>
                                        <p:tgtEl>
                                          <p:spTgt spid="377989"/>
                                        </p:tgtEl>
                                        <p:attrNameLst>
                                          <p:attrName>style.visibility</p:attrName>
                                        </p:attrNameLst>
                                      </p:cBhvr>
                                      <p:to>
                                        <p:strVal val="visible"/>
                                      </p:to>
                                    </p:set>
                                  </p:childTnLst>
                                </p:cTn>
                              </p:par>
                            </p:childTnLst>
                          </p:cTn>
                        </p:par>
                        <p:par>
                          <p:cTn id="292" fill="hold">
                            <p:stCondLst>
                              <p:cond delay="500"/>
                            </p:stCondLst>
                            <p:childTnLst>
                              <p:par>
                                <p:cTn id="293" presetID="1" presetClass="entr" presetSubtype="0" fill="hold" grpId="0" nodeType="afterEffect">
                                  <p:stCondLst>
                                    <p:cond delay="0"/>
                                  </p:stCondLst>
                                  <p:childTnLst>
                                    <p:set>
                                      <p:cBhvr>
                                        <p:cTn id="294" dur="1" fill="hold">
                                          <p:stCondLst>
                                            <p:cond delay="249"/>
                                          </p:stCondLst>
                                        </p:cTn>
                                        <p:tgtEl>
                                          <p:spTgt spid="377990"/>
                                        </p:tgtEl>
                                        <p:attrNameLst>
                                          <p:attrName>style.visibility</p:attrName>
                                        </p:attrNameLst>
                                      </p:cBhvr>
                                      <p:to>
                                        <p:strVal val="visible"/>
                                      </p:to>
                                    </p:set>
                                  </p:childTnLst>
                                </p:cTn>
                              </p:par>
                            </p:childTnLst>
                          </p:cTn>
                        </p:par>
                        <p:par>
                          <p:cTn id="295" fill="hold">
                            <p:stCondLst>
                              <p:cond delay="750"/>
                            </p:stCondLst>
                            <p:childTnLst>
                              <p:par>
                                <p:cTn id="296" presetID="1" presetClass="entr" presetSubtype="0" fill="hold" nodeType="afterEffect">
                                  <p:stCondLst>
                                    <p:cond delay="0"/>
                                  </p:stCondLst>
                                  <p:childTnLst>
                                    <p:set>
                                      <p:cBhvr>
                                        <p:cTn id="297" dur="1" fill="hold">
                                          <p:stCondLst>
                                            <p:cond delay="249"/>
                                          </p:stCondLst>
                                        </p:cTn>
                                        <p:tgtEl>
                                          <p:spTgt spid="377991"/>
                                        </p:tgtEl>
                                        <p:attrNameLst>
                                          <p:attrName>style.visibility</p:attrName>
                                        </p:attrNameLst>
                                      </p:cBhvr>
                                      <p:to>
                                        <p:strVal val="visible"/>
                                      </p:to>
                                    </p:set>
                                  </p:childTnLst>
                                </p:cTn>
                              </p:par>
                            </p:childTnLst>
                          </p:cTn>
                        </p:par>
                        <p:par>
                          <p:cTn id="298" fill="hold">
                            <p:stCondLst>
                              <p:cond delay="1000"/>
                            </p:stCondLst>
                            <p:childTnLst>
                              <p:par>
                                <p:cTn id="299" presetID="4" presetClass="entr" presetSubtype="32" fill="hold" grpId="0" nodeType="afterEffect">
                                  <p:stCondLst>
                                    <p:cond delay="750"/>
                                  </p:stCondLst>
                                  <p:childTnLst>
                                    <p:set>
                                      <p:cBhvr>
                                        <p:cTn id="300" dur="1" fill="hold">
                                          <p:stCondLst>
                                            <p:cond delay="0"/>
                                          </p:stCondLst>
                                        </p:cTn>
                                        <p:tgtEl>
                                          <p:spTgt spid="378061"/>
                                        </p:tgtEl>
                                        <p:attrNameLst>
                                          <p:attrName>style.visibility</p:attrName>
                                        </p:attrNameLst>
                                      </p:cBhvr>
                                      <p:to>
                                        <p:strVal val="visible"/>
                                      </p:to>
                                    </p:set>
                                    <p:animEffect transition="in" filter="box(out)">
                                      <p:cBhvr>
                                        <p:cTn id="301" dur="250"/>
                                        <p:tgtEl>
                                          <p:spTgt spid="378061"/>
                                        </p:tgtEl>
                                      </p:cBhvr>
                                    </p:animEffect>
                                  </p:childTnLst>
                                </p:cTn>
                              </p:par>
                            </p:childTnLst>
                          </p:cTn>
                        </p:par>
                        <p:par>
                          <p:cTn id="302" fill="hold">
                            <p:stCondLst>
                              <p:cond delay="2000"/>
                            </p:stCondLst>
                            <p:childTnLst>
                              <p:par>
                                <p:cTn id="303" presetID="2" presetClass="entr" presetSubtype="2" fill="hold" grpId="0" nodeType="afterEffect">
                                  <p:stCondLst>
                                    <p:cond delay="750"/>
                                  </p:stCondLst>
                                  <p:childTnLst>
                                    <p:set>
                                      <p:cBhvr>
                                        <p:cTn id="304" dur="1" fill="hold">
                                          <p:stCondLst>
                                            <p:cond delay="0"/>
                                          </p:stCondLst>
                                        </p:cTn>
                                        <p:tgtEl>
                                          <p:spTgt spid="377999"/>
                                        </p:tgtEl>
                                        <p:attrNameLst>
                                          <p:attrName>style.visibility</p:attrName>
                                        </p:attrNameLst>
                                      </p:cBhvr>
                                      <p:to>
                                        <p:strVal val="visible"/>
                                      </p:to>
                                    </p:set>
                                    <p:anim calcmode="lin" valueType="num">
                                      <p:cBhvr additive="base">
                                        <p:cTn id="305" dur="250" fill="hold"/>
                                        <p:tgtEl>
                                          <p:spTgt spid="377999"/>
                                        </p:tgtEl>
                                        <p:attrNameLst>
                                          <p:attrName>ppt_x</p:attrName>
                                        </p:attrNameLst>
                                      </p:cBhvr>
                                      <p:tavLst>
                                        <p:tav tm="0">
                                          <p:val>
                                            <p:strVal val="1+#ppt_w/2"/>
                                          </p:val>
                                        </p:tav>
                                        <p:tav tm="100000">
                                          <p:val>
                                            <p:strVal val="#ppt_x"/>
                                          </p:val>
                                        </p:tav>
                                      </p:tavLst>
                                    </p:anim>
                                    <p:anim calcmode="lin" valueType="num">
                                      <p:cBhvr additive="base">
                                        <p:cTn id="306" dur="250" fill="hold"/>
                                        <p:tgtEl>
                                          <p:spTgt spid="377999"/>
                                        </p:tgtEl>
                                        <p:attrNameLst>
                                          <p:attrName>ppt_y</p:attrName>
                                        </p:attrNameLst>
                                      </p:cBhvr>
                                      <p:tavLst>
                                        <p:tav tm="0">
                                          <p:val>
                                            <p:strVal val="#ppt_y"/>
                                          </p:val>
                                        </p:tav>
                                        <p:tav tm="100000">
                                          <p:val>
                                            <p:strVal val="#ppt_y"/>
                                          </p:val>
                                        </p:tav>
                                      </p:tavLst>
                                    </p:anim>
                                  </p:childTnLst>
                                </p:cTn>
                              </p:par>
                            </p:childTnLst>
                          </p:cTn>
                        </p:par>
                        <p:par>
                          <p:cTn id="307" fill="hold">
                            <p:stCondLst>
                              <p:cond delay="3000"/>
                            </p:stCondLst>
                            <p:childTnLst>
                              <p:par>
                                <p:cTn id="308" presetID="1" presetClass="entr" presetSubtype="0" fill="hold" grpId="0" nodeType="afterEffect">
                                  <p:stCondLst>
                                    <p:cond delay="0"/>
                                  </p:stCondLst>
                                  <p:childTnLst>
                                    <p:set>
                                      <p:cBhvr>
                                        <p:cTn id="309" dur="1" fill="hold">
                                          <p:stCondLst>
                                            <p:cond delay="249"/>
                                          </p:stCondLst>
                                        </p:cTn>
                                        <p:tgtEl>
                                          <p:spTgt spid="378000"/>
                                        </p:tgtEl>
                                        <p:attrNameLst>
                                          <p:attrName>style.visibility</p:attrName>
                                        </p:attrNameLst>
                                      </p:cBhvr>
                                      <p:to>
                                        <p:strVal val="visible"/>
                                      </p:to>
                                    </p:set>
                                  </p:childTnLst>
                                </p:cTn>
                              </p:par>
                            </p:childTnLst>
                          </p:cTn>
                        </p:par>
                        <p:par>
                          <p:cTn id="310" fill="hold">
                            <p:stCondLst>
                              <p:cond delay="3250"/>
                            </p:stCondLst>
                            <p:childTnLst>
                              <p:par>
                                <p:cTn id="311" presetID="1" presetClass="entr" presetSubtype="0" fill="hold" nodeType="afterEffect">
                                  <p:stCondLst>
                                    <p:cond delay="0"/>
                                  </p:stCondLst>
                                  <p:childTnLst>
                                    <p:set>
                                      <p:cBhvr>
                                        <p:cTn id="312" dur="1" fill="hold">
                                          <p:stCondLst>
                                            <p:cond delay="249"/>
                                          </p:stCondLst>
                                        </p:cTn>
                                        <p:tgtEl>
                                          <p:spTgt spid="378001"/>
                                        </p:tgtEl>
                                        <p:attrNameLst>
                                          <p:attrName>style.visibility</p:attrName>
                                        </p:attrNameLst>
                                      </p:cBhvr>
                                      <p:to>
                                        <p:strVal val="visible"/>
                                      </p:to>
                                    </p:set>
                                  </p:childTnLst>
                                </p:cTn>
                              </p:par>
                            </p:childTnLst>
                          </p:cTn>
                        </p:par>
                        <p:par>
                          <p:cTn id="313" fill="hold">
                            <p:stCondLst>
                              <p:cond delay="3500"/>
                            </p:stCondLst>
                            <p:childTnLst>
                              <p:par>
                                <p:cTn id="314" presetID="2" presetClass="entr" presetSubtype="2" fill="hold" grpId="0" nodeType="afterEffect">
                                  <p:stCondLst>
                                    <p:cond delay="750"/>
                                  </p:stCondLst>
                                  <p:childTnLst>
                                    <p:set>
                                      <p:cBhvr>
                                        <p:cTn id="315" dur="1" fill="hold">
                                          <p:stCondLst>
                                            <p:cond delay="0"/>
                                          </p:stCondLst>
                                        </p:cTn>
                                        <p:tgtEl>
                                          <p:spTgt spid="378005"/>
                                        </p:tgtEl>
                                        <p:attrNameLst>
                                          <p:attrName>style.visibility</p:attrName>
                                        </p:attrNameLst>
                                      </p:cBhvr>
                                      <p:to>
                                        <p:strVal val="visible"/>
                                      </p:to>
                                    </p:set>
                                    <p:anim calcmode="lin" valueType="num">
                                      <p:cBhvr additive="base">
                                        <p:cTn id="316" dur="250" fill="hold"/>
                                        <p:tgtEl>
                                          <p:spTgt spid="378005"/>
                                        </p:tgtEl>
                                        <p:attrNameLst>
                                          <p:attrName>ppt_x</p:attrName>
                                        </p:attrNameLst>
                                      </p:cBhvr>
                                      <p:tavLst>
                                        <p:tav tm="0">
                                          <p:val>
                                            <p:strVal val="1+#ppt_w/2"/>
                                          </p:val>
                                        </p:tav>
                                        <p:tav tm="100000">
                                          <p:val>
                                            <p:strVal val="#ppt_x"/>
                                          </p:val>
                                        </p:tav>
                                      </p:tavLst>
                                    </p:anim>
                                    <p:anim calcmode="lin" valueType="num">
                                      <p:cBhvr additive="base">
                                        <p:cTn id="317" dur="250" fill="hold"/>
                                        <p:tgtEl>
                                          <p:spTgt spid="378005"/>
                                        </p:tgtEl>
                                        <p:attrNameLst>
                                          <p:attrName>ppt_y</p:attrName>
                                        </p:attrNameLst>
                                      </p:cBhvr>
                                      <p:tavLst>
                                        <p:tav tm="0">
                                          <p:val>
                                            <p:strVal val="#ppt_y"/>
                                          </p:val>
                                        </p:tav>
                                        <p:tav tm="100000">
                                          <p:val>
                                            <p:strVal val="#ppt_y"/>
                                          </p:val>
                                        </p:tav>
                                      </p:tavLst>
                                    </p:anim>
                                  </p:childTnLst>
                                </p:cTn>
                              </p:par>
                            </p:childTnLst>
                          </p:cTn>
                        </p:par>
                        <p:par>
                          <p:cTn id="318" fill="hold">
                            <p:stCondLst>
                              <p:cond delay="4500"/>
                            </p:stCondLst>
                            <p:childTnLst>
                              <p:par>
                                <p:cTn id="319" presetID="1" presetClass="entr" presetSubtype="0" fill="hold" grpId="0" nodeType="afterEffect">
                                  <p:stCondLst>
                                    <p:cond delay="0"/>
                                  </p:stCondLst>
                                  <p:childTnLst>
                                    <p:set>
                                      <p:cBhvr>
                                        <p:cTn id="320" dur="1" fill="hold">
                                          <p:stCondLst>
                                            <p:cond delay="249"/>
                                          </p:stCondLst>
                                        </p:cTn>
                                        <p:tgtEl>
                                          <p:spTgt spid="378006"/>
                                        </p:tgtEl>
                                        <p:attrNameLst>
                                          <p:attrName>style.visibility</p:attrName>
                                        </p:attrNameLst>
                                      </p:cBhvr>
                                      <p:to>
                                        <p:strVal val="visible"/>
                                      </p:to>
                                    </p:set>
                                  </p:childTnLst>
                                </p:cTn>
                              </p:par>
                            </p:childTnLst>
                          </p:cTn>
                        </p:par>
                        <p:par>
                          <p:cTn id="321" fill="hold">
                            <p:stCondLst>
                              <p:cond delay="4750"/>
                            </p:stCondLst>
                            <p:childTnLst>
                              <p:par>
                                <p:cTn id="322" presetID="1" presetClass="entr" presetSubtype="0" fill="hold" nodeType="afterEffect">
                                  <p:stCondLst>
                                    <p:cond delay="0"/>
                                  </p:stCondLst>
                                  <p:childTnLst>
                                    <p:set>
                                      <p:cBhvr>
                                        <p:cTn id="323" dur="1" fill="hold">
                                          <p:stCondLst>
                                            <p:cond delay="249"/>
                                          </p:stCondLst>
                                        </p:cTn>
                                        <p:tgtEl>
                                          <p:spTgt spid="378007"/>
                                        </p:tgtEl>
                                        <p:attrNameLst>
                                          <p:attrName>style.visibility</p:attrName>
                                        </p:attrNameLst>
                                      </p:cBhvr>
                                      <p:to>
                                        <p:strVal val="visible"/>
                                      </p:to>
                                    </p:set>
                                  </p:childTnLst>
                                </p:cTn>
                              </p:par>
                            </p:childTnLst>
                          </p:cTn>
                        </p:par>
                      </p:childTnLst>
                    </p:cTn>
                  </p:par>
                  <p:par>
                    <p:cTn id="324" fill="hold">
                      <p:stCondLst>
                        <p:cond delay="indefinite"/>
                      </p:stCondLst>
                      <p:childTnLst>
                        <p:par>
                          <p:cTn id="325" fill="hold">
                            <p:stCondLst>
                              <p:cond delay="0"/>
                            </p:stCondLst>
                            <p:childTnLst>
                              <p:par>
                                <p:cTn id="326" presetID="2" presetClass="entr" presetSubtype="2" fill="hold" grpId="0" nodeType="clickEffect">
                                  <p:stCondLst>
                                    <p:cond delay="0"/>
                                  </p:stCondLst>
                                  <p:childTnLst>
                                    <p:set>
                                      <p:cBhvr>
                                        <p:cTn id="327" dur="1" fill="hold">
                                          <p:stCondLst>
                                            <p:cond delay="0"/>
                                          </p:stCondLst>
                                        </p:cTn>
                                        <p:tgtEl>
                                          <p:spTgt spid="378056"/>
                                        </p:tgtEl>
                                        <p:attrNameLst>
                                          <p:attrName>style.visibility</p:attrName>
                                        </p:attrNameLst>
                                      </p:cBhvr>
                                      <p:to>
                                        <p:strVal val="visible"/>
                                      </p:to>
                                    </p:set>
                                    <p:anim calcmode="lin" valueType="num">
                                      <p:cBhvr additive="base">
                                        <p:cTn id="328" dur="500" fill="hold"/>
                                        <p:tgtEl>
                                          <p:spTgt spid="378056"/>
                                        </p:tgtEl>
                                        <p:attrNameLst>
                                          <p:attrName>ppt_x</p:attrName>
                                        </p:attrNameLst>
                                      </p:cBhvr>
                                      <p:tavLst>
                                        <p:tav tm="0">
                                          <p:val>
                                            <p:strVal val="1+#ppt_w/2"/>
                                          </p:val>
                                        </p:tav>
                                        <p:tav tm="100000">
                                          <p:val>
                                            <p:strVal val="#ppt_x"/>
                                          </p:val>
                                        </p:tav>
                                      </p:tavLst>
                                    </p:anim>
                                    <p:anim calcmode="lin" valueType="num">
                                      <p:cBhvr additive="base">
                                        <p:cTn id="329" dur="500" fill="hold"/>
                                        <p:tgtEl>
                                          <p:spTgt spid="378056"/>
                                        </p:tgtEl>
                                        <p:attrNameLst>
                                          <p:attrName>ppt_y</p:attrName>
                                        </p:attrNameLst>
                                      </p:cBhvr>
                                      <p:tavLst>
                                        <p:tav tm="0">
                                          <p:val>
                                            <p:strVal val="#ppt_y"/>
                                          </p:val>
                                        </p:tav>
                                        <p:tav tm="100000">
                                          <p:val>
                                            <p:strVal val="#ppt_y"/>
                                          </p:val>
                                        </p:tav>
                                      </p:tavLst>
                                    </p:anim>
                                  </p:childTnLst>
                                </p:cTn>
                              </p:par>
                            </p:childTnLst>
                          </p:cTn>
                        </p:par>
                        <p:par>
                          <p:cTn id="330" fill="hold">
                            <p:stCondLst>
                              <p:cond delay="500"/>
                            </p:stCondLst>
                            <p:childTnLst>
                              <p:par>
                                <p:cTn id="331" presetID="2" presetClass="entr" presetSubtype="2" fill="hold" grpId="0" nodeType="afterEffect">
                                  <p:stCondLst>
                                    <p:cond delay="750"/>
                                  </p:stCondLst>
                                  <p:childTnLst>
                                    <p:set>
                                      <p:cBhvr>
                                        <p:cTn id="332" dur="1" fill="hold">
                                          <p:stCondLst>
                                            <p:cond delay="0"/>
                                          </p:stCondLst>
                                        </p:cTn>
                                        <p:tgtEl>
                                          <p:spTgt spid="378010"/>
                                        </p:tgtEl>
                                        <p:attrNameLst>
                                          <p:attrName>style.visibility</p:attrName>
                                        </p:attrNameLst>
                                      </p:cBhvr>
                                      <p:to>
                                        <p:strVal val="visible"/>
                                      </p:to>
                                    </p:set>
                                    <p:anim calcmode="lin" valueType="num">
                                      <p:cBhvr additive="base">
                                        <p:cTn id="333" dur="250" fill="hold"/>
                                        <p:tgtEl>
                                          <p:spTgt spid="378010"/>
                                        </p:tgtEl>
                                        <p:attrNameLst>
                                          <p:attrName>ppt_x</p:attrName>
                                        </p:attrNameLst>
                                      </p:cBhvr>
                                      <p:tavLst>
                                        <p:tav tm="0">
                                          <p:val>
                                            <p:strVal val="1+#ppt_w/2"/>
                                          </p:val>
                                        </p:tav>
                                        <p:tav tm="100000">
                                          <p:val>
                                            <p:strVal val="#ppt_x"/>
                                          </p:val>
                                        </p:tav>
                                      </p:tavLst>
                                    </p:anim>
                                    <p:anim calcmode="lin" valueType="num">
                                      <p:cBhvr additive="base">
                                        <p:cTn id="334" dur="250" fill="hold"/>
                                        <p:tgtEl>
                                          <p:spTgt spid="378010"/>
                                        </p:tgtEl>
                                        <p:attrNameLst>
                                          <p:attrName>ppt_y</p:attrName>
                                        </p:attrNameLst>
                                      </p:cBhvr>
                                      <p:tavLst>
                                        <p:tav tm="0">
                                          <p:val>
                                            <p:strVal val="#ppt_y"/>
                                          </p:val>
                                        </p:tav>
                                        <p:tav tm="100000">
                                          <p:val>
                                            <p:strVal val="#ppt_y"/>
                                          </p:val>
                                        </p:tav>
                                      </p:tavLst>
                                    </p:anim>
                                  </p:childTnLst>
                                </p:cTn>
                              </p:par>
                            </p:childTnLst>
                          </p:cTn>
                        </p:par>
                        <p:par>
                          <p:cTn id="335" fill="hold">
                            <p:stCondLst>
                              <p:cond delay="1500"/>
                            </p:stCondLst>
                            <p:childTnLst>
                              <p:par>
                                <p:cTn id="336" presetID="1" presetClass="entr" presetSubtype="0" fill="hold" grpId="0" nodeType="afterEffect">
                                  <p:stCondLst>
                                    <p:cond delay="750"/>
                                  </p:stCondLst>
                                  <p:childTnLst>
                                    <p:set>
                                      <p:cBhvr>
                                        <p:cTn id="337" dur="1" fill="hold">
                                          <p:stCondLst>
                                            <p:cond delay="249"/>
                                          </p:stCondLst>
                                        </p:cTn>
                                        <p:tgtEl>
                                          <p:spTgt spid="378011"/>
                                        </p:tgtEl>
                                        <p:attrNameLst>
                                          <p:attrName>style.visibility</p:attrName>
                                        </p:attrNameLst>
                                      </p:cBhvr>
                                      <p:to>
                                        <p:strVal val="visible"/>
                                      </p:to>
                                    </p:set>
                                  </p:childTnLst>
                                </p:cTn>
                              </p:par>
                            </p:childTnLst>
                          </p:cTn>
                        </p:par>
                        <p:par>
                          <p:cTn id="338" fill="hold">
                            <p:stCondLst>
                              <p:cond delay="2500"/>
                            </p:stCondLst>
                            <p:childTnLst>
                              <p:par>
                                <p:cTn id="339" presetID="1" presetClass="entr" presetSubtype="0" fill="hold" nodeType="afterEffect">
                                  <p:stCondLst>
                                    <p:cond delay="0"/>
                                  </p:stCondLst>
                                  <p:childTnLst>
                                    <p:set>
                                      <p:cBhvr>
                                        <p:cTn id="340" dur="1" fill="hold">
                                          <p:stCondLst>
                                            <p:cond delay="249"/>
                                          </p:stCondLst>
                                        </p:cTn>
                                        <p:tgtEl>
                                          <p:spTgt spid="378012"/>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presetID="2" presetClass="entr" presetSubtype="2" fill="hold" grpId="0" nodeType="clickEffect">
                                  <p:stCondLst>
                                    <p:cond delay="0"/>
                                  </p:stCondLst>
                                  <p:childTnLst>
                                    <p:set>
                                      <p:cBhvr>
                                        <p:cTn id="344" dur="1" fill="hold">
                                          <p:stCondLst>
                                            <p:cond delay="0"/>
                                          </p:stCondLst>
                                        </p:cTn>
                                        <p:tgtEl>
                                          <p:spTgt spid="378057"/>
                                        </p:tgtEl>
                                        <p:attrNameLst>
                                          <p:attrName>style.visibility</p:attrName>
                                        </p:attrNameLst>
                                      </p:cBhvr>
                                      <p:to>
                                        <p:strVal val="visible"/>
                                      </p:to>
                                    </p:set>
                                    <p:anim calcmode="lin" valueType="num">
                                      <p:cBhvr additive="base">
                                        <p:cTn id="345" dur="500" fill="hold"/>
                                        <p:tgtEl>
                                          <p:spTgt spid="378057"/>
                                        </p:tgtEl>
                                        <p:attrNameLst>
                                          <p:attrName>ppt_x</p:attrName>
                                        </p:attrNameLst>
                                      </p:cBhvr>
                                      <p:tavLst>
                                        <p:tav tm="0">
                                          <p:val>
                                            <p:strVal val="1+#ppt_w/2"/>
                                          </p:val>
                                        </p:tav>
                                        <p:tav tm="100000">
                                          <p:val>
                                            <p:strVal val="#ppt_x"/>
                                          </p:val>
                                        </p:tav>
                                      </p:tavLst>
                                    </p:anim>
                                    <p:anim calcmode="lin" valueType="num">
                                      <p:cBhvr additive="base">
                                        <p:cTn id="346" dur="500" fill="hold"/>
                                        <p:tgtEl>
                                          <p:spTgt spid="378057"/>
                                        </p:tgtEl>
                                        <p:attrNameLst>
                                          <p:attrName>ppt_y</p:attrName>
                                        </p:attrNameLst>
                                      </p:cBhvr>
                                      <p:tavLst>
                                        <p:tav tm="0">
                                          <p:val>
                                            <p:strVal val="#ppt_y"/>
                                          </p:val>
                                        </p:tav>
                                        <p:tav tm="100000">
                                          <p:val>
                                            <p:strVal val="#ppt_y"/>
                                          </p:val>
                                        </p:tav>
                                      </p:tavLst>
                                    </p:anim>
                                  </p:childTnLst>
                                </p:cTn>
                              </p:par>
                            </p:childTnLst>
                          </p:cTn>
                        </p:par>
                        <p:par>
                          <p:cTn id="347" fill="hold">
                            <p:stCondLst>
                              <p:cond delay="500"/>
                            </p:stCondLst>
                            <p:childTnLst>
                              <p:par>
                                <p:cTn id="348" presetID="1" presetClass="entr" presetSubtype="0" fill="hold" grpId="0" nodeType="afterEffect">
                                  <p:stCondLst>
                                    <p:cond delay="750"/>
                                  </p:stCondLst>
                                  <p:childTnLst>
                                    <p:set>
                                      <p:cBhvr>
                                        <p:cTn id="349" dur="1" fill="hold">
                                          <p:stCondLst>
                                            <p:cond delay="249"/>
                                          </p:stCondLst>
                                        </p:cTn>
                                        <p:tgtEl>
                                          <p:spTgt spid="378015"/>
                                        </p:tgtEl>
                                        <p:attrNameLst>
                                          <p:attrName>style.visibility</p:attrName>
                                        </p:attrNameLst>
                                      </p:cBhvr>
                                      <p:to>
                                        <p:strVal val="visible"/>
                                      </p:to>
                                    </p:set>
                                  </p:childTnLst>
                                </p:cTn>
                              </p:par>
                            </p:childTnLst>
                          </p:cTn>
                        </p:par>
                        <p:par>
                          <p:cTn id="350" fill="hold">
                            <p:stCondLst>
                              <p:cond delay="1500"/>
                            </p:stCondLst>
                            <p:childTnLst>
                              <p:par>
                                <p:cTn id="351" presetID="1" presetClass="entr" presetSubtype="0" fill="hold" grpId="0" nodeType="afterEffect">
                                  <p:stCondLst>
                                    <p:cond delay="0"/>
                                  </p:stCondLst>
                                  <p:childTnLst>
                                    <p:set>
                                      <p:cBhvr>
                                        <p:cTn id="352" dur="1" fill="hold">
                                          <p:stCondLst>
                                            <p:cond delay="249"/>
                                          </p:stCondLst>
                                        </p:cTn>
                                        <p:tgtEl>
                                          <p:spTgt spid="378016"/>
                                        </p:tgtEl>
                                        <p:attrNameLst>
                                          <p:attrName>style.visibility</p:attrName>
                                        </p:attrNameLst>
                                      </p:cBhvr>
                                      <p:to>
                                        <p:strVal val="visible"/>
                                      </p:to>
                                    </p:set>
                                  </p:childTnLst>
                                </p:cTn>
                              </p:par>
                            </p:childTnLst>
                          </p:cTn>
                        </p:par>
                        <p:par>
                          <p:cTn id="353" fill="hold">
                            <p:stCondLst>
                              <p:cond delay="1750"/>
                            </p:stCondLst>
                            <p:childTnLst>
                              <p:par>
                                <p:cTn id="354" presetID="1" presetClass="entr" presetSubtype="0" fill="hold" nodeType="afterEffect">
                                  <p:stCondLst>
                                    <p:cond delay="0"/>
                                  </p:stCondLst>
                                  <p:childTnLst>
                                    <p:set>
                                      <p:cBhvr>
                                        <p:cTn id="355" dur="1" fill="hold">
                                          <p:stCondLst>
                                            <p:cond delay="249"/>
                                          </p:stCondLst>
                                        </p:cTn>
                                        <p:tgtEl>
                                          <p:spTgt spid="378017"/>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grpId="0" nodeType="clickEffect">
                                  <p:stCondLst>
                                    <p:cond delay="0"/>
                                  </p:stCondLst>
                                  <p:childTnLst>
                                    <p:set>
                                      <p:cBhvr>
                                        <p:cTn id="359" dur="1" fill="hold">
                                          <p:stCondLst>
                                            <p:cond delay="499"/>
                                          </p:stCondLst>
                                        </p:cTn>
                                        <p:tgtEl>
                                          <p:spTgt spid="378020"/>
                                        </p:tgtEl>
                                        <p:attrNameLst>
                                          <p:attrName>style.visibility</p:attrName>
                                        </p:attrNameLst>
                                      </p:cBhvr>
                                      <p:to>
                                        <p:strVal val="visible"/>
                                      </p:to>
                                    </p:set>
                                  </p:childTnLst>
                                </p:cTn>
                              </p:par>
                            </p:childTnLst>
                          </p:cTn>
                        </p:par>
                        <p:par>
                          <p:cTn id="360" fill="hold">
                            <p:stCondLst>
                              <p:cond delay="500"/>
                            </p:stCondLst>
                            <p:childTnLst>
                              <p:par>
                                <p:cTn id="361" presetID="1" presetClass="entr" presetSubtype="0" fill="hold" grpId="0" nodeType="afterEffect">
                                  <p:stCondLst>
                                    <p:cond delay="0"/>
                                  </p:stCondLst>
                                  <p:childTnLst>
                                    <p:set>
                                      <p:cBhvr>
                                        <p:cTn id="362" dur="1" fill="hold">
                                          <p:stCondLst>
                                            <p:cond delay="249"/>
                                          </p:stCondLst>
                                        </p:cTn>
                                        <p:tgtEl>
                                          <p:spTgt spid="378021"/>
                                        </p:tgtEl>
                                        <p:attrNameLst>
                                          <p:attrName>style.visibility</p:attrName>
                                        </p:attrNameLst>
                                      </p:cBhvr>
                                      <p:to>
                                        <p:strVal val="visible"/>
                                      </p:to>
                                    </p:set>
                                  </p:childTnLst>
                                </p:cTn>
                              </p:par>
                            </p:childTnLst>
                          </p:cTn>
                        </p:par>
                        <p:par>
                          <p:cTn id="363" fill="hold">
                            <p:stCondLst>
                              <p:cond delay="750"/>
                            </p:stCondLst>
                            <p:childTnLst>
                              <p:par>
                                <p:cTn id="364" presetID="1" presetClass="entr" presetSubtype="0" fill="hold" nodeType="afterEffect">
                                  <p:stCondLst>
                                    <p:cond delay="0"/>
                                  </p:stCondLst>
                                  <p:childTnLst>
                                    <p:set>
                                      <p:cBhvr>
                                        <p:cTn id="365" dur="1" fill="hold">
                                          <p:stCondLst>
                                            <p:cond delay="249"/>
                                          </p:stCondLst>
                                        </p:cTn>
                                        <p:tgtEl>
                                          <p:spTgt spid="378022"/>
                                        </p:tgtEl>
                                        <p:attrNameLst>
                                          <p:attrName>style.visibility</p:attrName>
                                        </p:attrNameLst>
                                      </p:cBhvr>
                                      <p:to>
                                        <p:strVal val="visible"/>
                                      </p:to>
                                    </p:set>
                                  </p:childTnLst>
                                </p:cTn>
                              </p:par>
                            </p:childTnLst>
                          </p:cTn>
                        </p:par>
                      </p:childTnLst>
                    </p:cTn>
                  </p:par>
                  <p:par>
                    <p:cTn id="366" fill="hold">
                      <p:stCondLst>
                        <p:cond delay="indefinite"/>
                      </p:stCondLst>
                      <p:childTnLst>
                        <p:par>
                          <p:cTn id="367" fill="hold">
                            <p:stCondLst>
                              <p:cond delay="0"/>
                            </p:stCondLst>
                            <p:childTnLst>
                              <p:par>
                                <p:cTn id="368" presetID="1" presetClass="entr" presetSubtype="0" fill="hold" grpId="0" nodeType="clickEffect">
                                  <p:stCondLst>
                                    <p:cond delay="0"/>
                                  </p:stCondLst>
                                  <p:childTnLst>
                                    <p:set>
                                      <p:cBhvr>
                                        <p:cTn id="369" dur="1" fill="hold">
                                          <p:stCondLst>
                                            <p:cond delay="499"/>
                                          </p:stCondLst>
                                        </p:cTn>
                                        <p:tgtEl>
                                          <p:spTgt spid="378025"/>
                                        </p:tgtEl>
                                        <p:attrNameLst>
                                          <p:attrName>style.visibility</p:attrName>
                                        </p:attrNameLst>
                                      </p:cBhvr>
                                      <p:to>
                                        <p:strVal val="visible"/>
                                      </p:to>
                                    </p:set>
                                  </p:childTnLst>
                                </p:cTn>
                              </p:par>
                            </p:childTnLst>
                          </p:cTn>
                        </p:par>
                        <p:par>
                          <p:cTn id="370" fill="hold">
                            <p:stCondLst>
                              <p:cond delay="500"/>
                            </p:stCondLst>
                            <p:childTnLst>
                              <p:par>
                                <p:cTn id="371" presetID="1" presetClass="entr" presetSubtype="0" fill="hold" grpId="0" nodeType="afterEffect">
                                  <p:stCondLst>
                                    <p:cond delay="0"/>
                                  </p:stCondLst>
                                  <p:childTnLst>
                                    <p:set>
                                      <p:cBhvr>
                                        <p:cTn id="372" dur="1" fill="hold">
                                          <p:stCondLst>
                                            <p:cond delay="249"/>
                                          </p:stCondLst>
                                        </p:cTn>
                                        <p:tgtEl>
                                          <p:spTgt spid="378026"/>
                                        </p:tgtEl>
                                        <p:attrNameLst>
                                          <p:attrName>style.visibility</p:attrName>
                                        </p:attrNameLst>
                                      </p:cBhvr>
                                      <p:to>
                                        <p:strVal val="visible"/>
                                      </p:to>
                                    </p:set>
                                  </p:childTnLst>
                                </p:cTn>
                              </p:par>
                            </p:childTnLst>
                          </p:cTn>
                        </p:par>
                        <p:par>
                          <p:cTn id="373" fill="hold">
                            <p:stCondLst>
                              <p:cond delay="750"/>
                            </p:stCondLst>
                            <p:childTnLst>
                              <p:par>
                                <p:cTn id="374" presetID="1" presetClass="entr" presetSubtype="0" fill="hold" nodeType="afterEffect">
                                  <p:stCondLst>
                                    <p:cond delay="0"/>
                                  </p:stCondLst>
                                  <p:childTnLst>
                                    <p:set>
                                      <p:cBhvr>
                                        <p:cTn id="375" dur="1" fill="hold">
                                          <p:stCondLst>
                                            <p:cond delay="249"/>
                                          </p:stCondLst>
                                        </p:cTn>
                                        <p:tgtEl>
                                          <p:spTgt spid="378027"/>
                                        </p:tgtEl>
                                        <p:attrNameLst>
                                          <p:attrName>style.visibility</p:attrName>
                                        </p:attrNameLst>
                                      </p:cBhvr>
                                      <p:to>
                                        <p:strVal val="visible"/>
                                      </p:to>
                                    </p:set>
                                  </p:childTnLst>
                                </p:cTn>
                              </p:par>
                            </p:childTnLst>
                          </p:cTn>
                        </p:par>
                        <p:par>
                          <p:cTn id="376" fill="hold">
                            <p:stCondLst>
                              <p:cond delay="1000"/>
                            </p:stCondLst>
                            <p:childTnLst>
                              <p:par>
                                <p:cTn id="377" presetID="4" presetClass="entr" presetSubtype="32" fill="hold" grpId="0" nodeType="afterEffect">
                                  <p:stCondLst>
                                    <p:cond delay="750"/>
                                  </p:stCondLst>
                                  <p:childTnLst>
                                    <p:set>
                                      <p:cBhvr>
                                        <p:cTn id="378" dur="1" fill="hold">
                                          <p:stCondLst>
                                            <p:cond delay="0"/>
                                          </p:stCondLst>
                                        </p:cTn>
                                        <p:tgtEl>
                                          <p:spTgt spid="378062"/>
                                        </p:tgtEl>
                                        <p:attrNameLst>
                                          <p:attrName>style.visibility</p:attrName>
                                        </p:attrNameLst>
                                      </p:cBhvr>
                                      <p:to>
                                        <p:strVal val="visible"/>
                                      </p:to>
                                    </p:set>
                                    <p:animEffect transition="in" filter="box(out)">
                                      <p:cBhvr>
                                        <p:cTn id="379" dur="250"/>
                                        <p:tgtEl>
                                          <p:spTgt spid="378062"/>
                                        </p:tgtEl>
                                      </p:cBhvr>
                                    </p:animEffect>
                                  </p:childTnLst>
                                </p:cTn>
                              </p:par>
                            </p:childTnLst>
                          </p:cTn>
                        </p:par>
                        <p:par>
                          <p:cTn id="380" fill="hold">
                            <p:stCondLst>
                              <p:cond delay="2000"/>
                            </p:stCondLst>
                            <p:childTnLst>
                              <p:par>
                                <p:cTn id="381" presetID="2" presetClass="entr" presetSubtype="2" fill="hold" grpId="0" nodeType="afterEffect">
                                  <p:stCondLst>
                                    <p:cond delay="750"/>
                                  </p:stCondLst>
                                  <p:childTnLst>
                                    <p:set>
                                      <p:cBhvr>
                                        <p:cTn id="382" dur="1" fill="hold">
                                          <p:stCondLst>
                                            <p:cond delay="0"/>
                                          </p:stCondLst>
                                        </p:cTn>
                                        <p:tgtEl>
                                          <p:spTgt spid="378030"/>
                                        </p:tgtEl>
                                        <p:attrNameLst>
                                          <p:attrName>style.visibility</p:attrName>
                                        </p:attrNameLst>
                                      </p:cBhvr>
                                      <p:to>
                                        <p:strVal val="visible"/>
                                      </p:to>
                                    </p:set>
                                    <p:anim calcmode="lin" valueType="num">
                                      <p:cBhvr additive="base">
                                        <p:cTn id="383" dur="250" fill="hold"/>
                                        <p:tgtEl>
                                          <p:spTgt spid="378030"/>
                                        </p:tgtEl>
                                        <p:attrNameLst>
                                          <p:attrName>ppt_x</p:attrName>
                                        </p:attrNameLst>
                                      </p:cBhvr>
                                      <p:tavLst>
                                        <p:tav tm="0">
                                          <p:val>
                                            <p:strVal val="1+#ppt_w/2"/>
                                          </p:val>
                                        </p:tav>
                                        <p:tav tm="100000">
                                          <p:val>
                                            <p:strVal val="#ppt_x"/>
                                          </p:val>
                                        </p:tav>
                                      </p:tavLst>
                                    </p:anim>
                                    <p:anim calcmode="lin" valueType="num">
                                      <p:cBhvr additive="base">
                                        <p:cTn id="384" dur="250" fill="hold"/>
                                        <p:tgtEl>
                                          <p:spTgt spid="378030"/>
                                        </p:tgtEl>
                                        <p:attrNameLst>
                                          <p:attrName>ppt_y</p:attrName>
                                        </p:attrNameLst>
                                      </p:cBhvr>
                                      <p:tavLst>
                                        <p:tav tm="0">
                                          <p:val>
                                            <p:strVal val="#ppt_y"/>
                                          </p:val>
                                        </p:tav>
                                        <p:tav tm="100000">
                                          <p:val>
                                            <p:strVal val="#ppt_y"/>
                                          </p:val>
                                        </p:tav>
                                      </p:tavLst>
                                    </p:anim>
                                  </p:childTnLst>
                                </p:cTn>
                              </p:par>
                            </p:childTnLst>
                          </p:cTn>
                        </p:par>
                        <p:par>
                          <p:cTn id="385" fill="hold">
                            <p:stCondLst>
                              <p:cond delay="3000"/>
                            </p:stCondLst>
                            <p:childTnLst>
                              <p:par>
                                <p:cTn id="386" presetID="1" presetClass="entr" presetSubtype="0" fill="hold" grpId="0" nodeType="afterEffect">
                                  <p:stCondLst>
                                    <p:cond delay="0"/>
                                  </p:stCondLst>
                                  <p:childTnLst>
                                    <p:set>
                                      <p:cBhvr>
                                        <p:cTn id="387" dur="1" fill="hold">
                                          <p:stCondLst>
                                            <p:cond delay="249"/>
                                          </p:stCondLst>
                                        </p:cTn>
                                        <p:tgtEl>
                                          <p:spTgt spid="378031"/>
                                        </p:tgtEl>
                                        <p:attrNameLst>
                                          <p:attrName>style.visibility</p:attrName>
                                        </p:attrNameLst>
                                      </p:cBhvr>
                                      <p:to>
                                        <p:strVal val="visible"/>
                                      </p:to>
                                    </p:set>
                                  </p:childTnLst>
                                </p:cTn>
                              </p:par>
                            </p:childTnLst>
                          </p:cTn>
                        </p:par>
                        <p:par>
                          <p:cTn id="388" fill="hold">
                            <p:stCondLst>
                              <p:cond delay="3250"/>
                            </p:stCondLst>
                            <p:childTnLst>
                              <p:par>
                                <p:cTn id="389" presetID="1" presetClass="entr" presetSubtype="0" fill="hold" nodeType="afterEffect">
                                  <p:stCondLst>
                                    <p:cond delay="0"/>
                                  </p:stCondLst>
                                  <p:childTnLst>
                                    <p:set>
                                      <p:cBhvr>
                                        <p:cTn id="390" dur="1" fill="hold">
                                          <p:stCondLst>
                                            <p:cond delay="249"/>
                                          </p:stCondLst>
                                        </p:cTn>
                                        <p:tgtEl>
                                          <p:spTgt spid="378032"/>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ntr" presetSubtype="0" fill="hold" grpId="0" nodeType="clickEffect">
                                  <p:stCondLst>
                                    <p:cond delay="0"/>
                                  </p:stCondLst>
                                  <p:childTnLst>
                                    <p:set>
                                      <p:cBhvr>
                                        <p:cTn id="394" dur="1" fill="hold">
                                          <p:stCondLst>
                                            <p:cond delay="499"/>
                                          </p:stCondLst>
                                        </p:cTn>
                                        <p:tgtEl>
                                          <p:spTgt spid="378040"/>
                                        </p:tgtEl>
                                        <p:attrNameLst>
                                          <p:attrName>style.visibility</p:attrName>
                                        </p:attrNameLst>
                                      </p:cBhvr>
                                      <p:to>
                                        <p:strVal val="visible"/>
                                      </p:to>
                                    </p:set>
                                  </p:childTnLst>
                                </p:cTn>
                              </p:par>
                            </p:childTnLst>
                          </p:cTn>
                        </p:par>
                        <p:par>
                          <p:cTn id="395" fill="hold">
                            <p:stCondLst>
                              <p:cond delay="500"/>
                            </p:stCondLst>
                            <p:childTnLst>
                              <p:par>
                                <p:cTn id="396" presetID="1" presetClass="entr" presetSubtype="0" fill="hold" grpId="0" nodeType="afterEffect">
                                  <p:stCondLst>
                                    <p:cond delay="0"/>
                                  </p:stCondLst>
                                  <p:childTnLst>
                                    <p:set>
                                      <p:cBhvr>
                                        <p:cTn id="397" dur="1" fill="hold">
                                          <p:stCondLst>
                                            <p:cond delay="249"/>
                                          </p:stCondLst>
                                        </p:cTn>
                                        <p:tgtEl>
                                          <p:spTgt spid="378041"/>
                                        </p:tgtEl>
                                        <p:attrNameLst>
                                          <p:attrName>style.visibility</p:attrName>
                                        </p:attrNameLst>
                                      </p:cBhvr>
                                      <p:to>
                                        <p:strVal val="visible"/>
                                      </p:to>
                                    </p:set>
                                  </p:childTnLst>
                                </p:cTn>
                              </p:par>
                            </p:childTnLst>
                          </p:cTn>
                        </p:par>
                        <p:par>
                          <p:cTn id="398" fill="hold">
                            <p:stCondLst>
                              <p:cond delay="750"/>
                            </p:stCondLst>
                            <p:childTnLst>
                              <p:par>
                                <p:cTn id="399" presetID="1" presetClass="entr" presetSubtype="0" fill="hold" nodeType="afterEffect">
                                  <p:stCondLst>
                                    <p:cond delay="0"/>
                                  </p:stCondLst>
                                  <p:childTnLst>
                                    <p:set>
                                      <p:cBhvr>
                                        <p:cTn id="400" dur="1" fill="hold">
                                          <p:stCondLst>
                                            <p:cond delay="249"/>
                                          </p:stCondLst>
                                        </p:cTn>
                                        <p:tgtEl>
                                          <p:spTgt spid="378042"/>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presetID="1" presetClass="entr" presetSubtype="0" fill="hold" grpId="0" nodeType="clickEffect">
                                  <p:stCondLst>
                                    <p:cond delay="0"/>
                                  </p:stCondLst>
                                  <p:childTnLst>
                                    <p:set>
                                      <p:cBhvr>
                                        <p:cTn id="404" dur="1" fill="hold">
                                          <p:stCondLst>
                                            <p:cond delay="499"/>
                                          </p:stCondLst>
                                        </p:cTn>
                                        <p:tgtEl>
                                          <p:spTgt spid="378035"/>
                                        </p:tgtEl>
                                        <p:attrNameLst>
                                          <p:attrName>style.visibility</p:attrName>
                                        </p:attrNameLst>
                                      </p:cBhvr>
                                      <p:to>
                                        <p:strVal val="visible"/>
                                      </p:to>
                                    </p:set>
                                  </p:childTnLst>
                                </p:cTn>
                              </p:par>
                            </p:childTnLst>
                          </p:cTn>
                        </p:par>
                        <p:par>
                          <p:cTn id="405" fill="hold">
                            <p:stCondLst>
                              <p:cond delay="500"/>
                            </p:stCondLst>
                            <p:childTnLst>
                              <p:par>
                                <p:cTn id="406" presetID="1" presetClass="entr" presetSubtype="0" fill="hold" grpId="0" nodeType="afterEffect">
                                  <p:stCondLst>
                                    <p:cond delay="0"/>
                                  </p:stCondLst>
                                  <p:childTnLst>
                                    <p:set>
                                      <p:cBhvr>
                                        <p:cTn id="407" dur="1" fill="hold">
                                          <p:stCondLst>
                                            <p:cond delay="249"/>
                                          </p:stCondLst>
                                        </p:cTn>
                                        <p:tgtEl>
                                          <p:spTgt spid="378036"/>
                                        </p:tgtEl>
                                        <p:attrNameLst>
                                          <p:attrName>style.visibility</p:attrName>
                                        </p:attrNameLst>
                                      </p:cBhvr>
                                      <p:to>
                                        <p:strVal val="visible"/>
                                      </p:to>
                                    </p:set>
                                  </p:childTnLst>
                                </p:cTn>
                              </p:par>
                            </p:childTnLst>
                          </p:cTn>
                        </p:par>
                        <p:par>
                          <p:cTn id="408" fill="hold">
                            <p:stCondLst>
                              <p:cond delay="750"/>
                            </p:stCondLst>
                            <p:childTnLst>
                              <p:par>
                                <p:cTn id="409" presetID="1" presetClass="entr" presetSubtype="0" fill="hold" nodeType="afterEffect">
                                  <p:stCondLst>
                                    <p:cond delay="0"/>
                                  </p:stCondLst>
                                  <p:childTnLst>
                                    <p:set>
                                      <p:cBhvr>
                                        <p:cTn id="410" dur="1" fill="hold">
                                          <p:stCondLst>
                                            <p:cond delay="249"/>
                                          </p:stCondLst>
                                        </p:cTn>
                                        <p:tgtEl>
                                          <p:spTgt spid="378037"/>
                                        </p:tgtEl>
                                        <p:attrNameLst>
                                          <p:attrName>style.visibility</p:attrName>
                                        </p:attrNameLst>
                                      </p:cBhvr>
                                      <p:to>
                                        <p:strVal val="visible"/>
                                      </p:to>
                                    </p:set>
                                  </p:childTnLst>
                                </p:cTn>
                              </p:par>
                            </p:childTnLst>
                          </p:cTn>
                        </p:par>
                        <p:par>
                          <p:cTn id="411" fill="hold">
                            <p:stCondLst>
                              <p:cond delay="1000"/>
                            </p:stCondLst>
                            <p:childTnLst>
                              <p:par>
                                <p:cTn id="412" presetID="2" presetClass="entr" presetSubtype="2" fill="hold" grpId="0" nodeType="afterEffect">
                                  <p:stCondLst>
                                    <p:cond delay="750"/>
                                  </p:stCondLst>
                                  <p:childTnLst>
                                    <p:set>
                                      <p:cBhvr>
                                        <p:cTn id="413" dur="1" fill="hold">
                                          <p:stCondLst>
                                            <p:cond delay="0"/>
                                          </p:stCondLst>
                                        </p:cTn>
                                        <p:tgtEl>
                                          <p:spTgt spid="378058"/>
                                        </p:tgtEl>
                                        <p:attrNameLst>
                                          <p:attrName>style.visibility</p:attrName>
                                        </p:attrNameLst>
                                      </p:cBhvr>
                                      <p:to>
                                        <p:strVal val="visible"/>
                                      </p:to>
                                    </p:set>
                                    <p:anim calcmode="lin" valueType="num">
                                      <p:cBhvr additive="base">
                                        <p:cTn id="414" dur="250" fill="hold"/>
                                        <p:tgtEl>
                                          <p:spTgt spid="378058"/>
                                        </p:tgtEl>
                                        <p:attrNameLst>
                                          <p:attrName>ppt_x</p:attrName>
                                        </p:attrNameLst>
                                      </p:cBhvr>
                                      <p:tavLst>
                                        <p:tav tm="0">
                                          <p:val>
                                            <p:strVal val="1+#ppt_w/2"/>
                                          </p:val>
                                        </p:tav>
                                        <p:tav tm="100000">
                                          <p:val>
                                            <p:strVal val="#ppt_x"/>
                                          </p:val>
                                        </p:tav>
                                      </p:tavLst>
                                    </p:anim>
                                    <p:anim calcmode="lin" valueType="num">
                                      <p:cBhvr additive="base">
                                        <p:cTn id="415" dur="250" fill="hold"/>
                                        <p:tgtEl>
                                          <p:spTgt spid="3780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7" grpId="0" autoUpdateAnimBg="0"/>
      <p:bldP spid="377896" grpId="0" autoUpdateAnimBg="0"/>
      <p:bldP spid="377897" grpId="0" animBg="1"/>
      <p:bldP spid="377901" grpId="0" animBg="1"/>
      <p:bldP spid="377905" grpId="0" autoUpdateAnimBg="0"/>
      <p:bldP spid="377906" grpId="0" animBg="1"/>
      <p:bldP spid="377910" grpId="0" autoUpdateAnimBg="0"/>
      <p:bldP spid="377911" grpId="0" animBg="1"/>
      <p:bldP spid="377915" grpId="0" autoUpdateAnimBg="0"/>
      <p:bldP spid="377916" grpId="0" animBg="1"/>
      <p:bldP spid="377920" grpId="0" autoUpdateAnimBg="0"/>
      <p:bldP spid="377924" grpId="0" autoUpdateAnimBg="0"/>
      <p:bldP spid="377925" grpId="0" animBg="1"/>
      <p:bldP spid="377926" grpId="0" animBg="1"/>
      <p:bldP spid="377930" grpId="0" autoUpdateAnimBg="0"/>
      <p:bldP spid="377931" grpId="0" animBg="1"/>
      <p:bldP spid="377935" grpId="0" autoUpdateAnimBg="0"/>
      <p:bldP spid="377936" grpId="0" animBg="1"/>
      <p:bldP spid="377940" grpId="0" animBg="1"/>
      <p:bldP spid="377941" grpId="0" animBg="1"/>
      <p:bldP spid="377945" grpId="0" animBg="1"/>
      <p:bldP spid="377946" grpId="0" animBg="1"/>
      <p:bldP spid="377950" grpId="0" animBg="1"/>
      <p:bldP spid="377951" grpId="0" animBg="1"/>
      <p:bldP spid="377955" grpId="0" autoUpdateAnimBg="0"/>
      <p:bldP spid="377956" grpId="0" animBg="1"/>
      <p:bldP spid="377960" grpId="0" animBg="1"/>
      <p:bldP spid="377961" grpId="0" animBg="1"/>
      <p:bldP spid="377965" grpId="0" animBg="1"/>
      <p:bldP spid="377966" grpId="0" animBg="1"/>
      <p:bldP spid="377970" grpId="0" animBg="1"/>
      <p:bldP spid="377971" grpId="0" animBg="1"/>
      <p:bldP spid="377975" grpId="0" animBg="1"/>
      <p:bldP spid="377979" grpId="0" autoUpdateAnimBg="0"/>
      <p:bldP spid="377980" grpId="0" animBg="1"/>
      <p:bldP spid="377984" grpId="0" animBg="1"/>
      <p:bldP spid="377985" grpId="0" animBg="1"/>
      <p:bldP spid="377989" grpId="0" animBg="1"/>
      <p:bldP spid="377990" grpId="0" animBg="1"/>
      <p:bldP spid="377994" grpId="0" animBg="1"/>
      <p:bldP spid="377995" grpId="0" animBg="1"/>
      <p:bldP spid="377999" grpId="0" autoUpdateAnimBg="0"/>
      <p:bldP spid="378000" grpId="0" animBg="1"/>
      <p:bldP spid="378004" grpId="0" animBg="1"/>
      <p:bldP spid="378005" grpId="0" autoUpdateAnimBg="0"/>
      <p:bldP spid="378006" grpId="0" animBg="1"/>
      <p:bldP spid="378010" grpId="0" autoUpdateAnimBg="0"/>
      <p:bldP spid="378011" grpId="0" animBg="1"/>
      <p:bldP spid="378015" grpId="0" animBg="1"/>
      <p:bldP spid="378016" grpId="0" animBg="1"/>
      <p:bldP spid="378020" grpId="0" animBg="1"/>
      <p:bldP spid="378021" grpId="0" animBg="1"/>
      <p:bldP spid="378025" grpId="0" animBg="1"/>
      <p:bldP spid="378026" grpId="0" animBg="1"/>
      <p:bldP spid="378030" grpId="0" autoUpdateAnimBg="0"/>
      <p:bldP spid="378031" grpId="0" animBg="1"/>
      <p:bldP spid="378035" grpId="0" animBg="1"/>
      <p:bldP spid="378036" grpId="0" animBg="1"/>
      <p:bldP spid="378040" grpId="0" animBg="1"/>
      <p:bldP spid="378041" grpId="0" animBg="1"/>
      <p:bldP spid="378045" grpId="0" autoUpdateAnimBg="0"/>
      <p:bldP spid="378047" grpId="0" autoUpdateAnimBg="0"/>
      <p:bldP spid="378048" grpId="0" autoUpdateAnimBg="0"/>
      <p:bldP spid="378049" grpId="0" autoUpdateAnimBg="0"/>
      <p:bldP spid="378050" grpId="0" autoUpdateAnimBg="0"/>
      <p:bldP spid="378051" grpId="0" autoUpdateAnimBg="0"/>
      <p:bldP spid="378052" grpId="0" autoUpdateAnimBg="0"/>
      <p:bldP spid="378053" grpId="0" autoUpdateAnimBg="0"/>
      <p:bldP spid="378054" grpId="0" autoUpdateAnimBg="0"/>
      <p:bldP spid="378055" grpId="0" autoUpdateAnimBg="0"/>
      <p:bldP spid="378056" grpId="0" autoUpdateAnimBg="0"/>
      <p:bldP spid="378057" grpId="0" autoUpdateAnimBg="0"/>
      <p:bldP spid="378058" grpId="0" autoUpdateAnimBg="0"/>
      <p:bldP spid="378059" grpId="0" autoUpdateAnimBg="0"/>
      <p:bldP spid="378060" grpId="0" autoUpdateAnimBg="0"/>
      <p:bldP spid="378061" grpId="0" autoUpdateAnimBg="0"/>
      <p:bldP spid="37806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p:cNvSpPr>
            <a:spLocks noGrp="1" noChangeArrowheads="1"/>
          </p:cNvSpPr>
          <p:nvPr>
            <p:ph type="title"/>
          </p:nvPr>
        </p:nvSpPr>
        <p:spPr>
          <a:xfrm>
            <a:off x="285750" y="806679"/>
            <a:ext cx="6400800" cy="609600"/>
          </a:xfrm>
        </p:spPr>
        <p:txBody>
          <a:bodyPr/>
          <a:lstStyle/>
          <a:p>
            <a:pPr eaLnBrk="1" hangingPunct="1"/>
            <a:r>
              <a:rPr lang="zh-CN" altLang="en-US" sz="3200" dirty="0">
                <a:latin typeface="黑体" panose="02010609060101010101" pitchFamily="49" charset="-122"/>
                <a:ea typeface="黑体" panose="02010609060101010101" pitchFamily="49" charset="-122"/>
              </a:rPr>
              <a:t>栈的应用举例－表达式求值</a:t>
            </a:r>
            <a:endParaRPr lang="en-US" altLang="zh-CN" sz="3200" dirty="0">
              <a:latin typeface="黑体" panose="02010609060101010101" pitchFamily="49" charset="-122"/>
              <a:ea typeface="黑体" panose="02010609060101010101" pitchFamily="49" charset="-122"/>
            </a:endParaRPr>
          </a:p>
        </p:txBody>
      </p:sp>
      <p:sp>
        <p:nvSpPr>
          <p:cNvPr id="12" name="矩形 11"/>
          <p:cNvSpPr/>
          <p:nvPr/>
        </p:nvSpPr>
        <p:spPr>
          <a:xfrm>
            <a:off x="387350" y="1409929"/>
            <a:ext cx="9209088" cy="4478338"/>
          </a:xfrm>
          <a:prstGeom prst="rect">
            <a:avLst/>
          </a:prstGeom>
        </p:spPr>
        <p:txBody>
          <a:bodyPr>
            <a:spAutoFit/>
          </a:bodyPr>
          <a:lstStyle/>
          <a:p>
            <a:pPr algn="just" eaLnBrk="1" hangingPunct="1">
              <a:lnSpc>
                <a:spcPts val="3800"/>
              </a:lnSpc>
              <a:spcBef>
                <a:spcPts val="0"/>
              </a:spcBef>
              <a:defRPr/>
            </a:pPr>
            <a:r>
              <a:rPr lang="zh-CN" altLang="en-US" sz="3200" b="1" dirty="0">
                <a:solidFill>
                  <a:schemeClr val="tx1"/>
                </a:solidFill>
                <a:latin typeface="+mn-ea"/>
                <a:ea typeface="+mn-ea"/>
              </a:rPr>
              <a:t>    一个表达式由</a:t>
            </a:r>
            <a:r>
              <a:rPr lang="zh-CN" altLang="en-US" sz="3200" b="1" dirty="0">
                <a:solidFill>
                  <a:srgbClr val="FFFF00"/>
                </a:solidFill>
                <a:latin typeface="+mn-ea"/>
                <a:ea typeface="+mn-ea"/>
              </a:rPr>
              <a:t>操作数</a:t>
            </a:r>
            <a:r>
              <a:rPr lang="en-US" altLang="zh-CN" sz="3200" b="1" dirty="0">
                <a:solidFill>
                  <a:schemeClr val="tx1"/>
                </a:solidFill>
                <a:latin typeface="+mn-ea"/>
                <a:ea typeface="+mn-ea"/>
              </a:rPr>
              <a:t>(</a:t>
            </a:r>
            <a:r>
              <a:rPr lang="zh-CN" altLang="en-US" sz="3200" b="1" dirty="0">
                <a:solidFill>
                  <a:schemeClr val="tx1"/>
                </a:solidFill>
                <a:latin typeface="+mn-ea"/>
                <a:ea typeface="+mn-ea"/>
              </a:rPr>
              <a:t>亦称运算对象</a:t>
            </a:r>
            <a:r>
              <a:rPr lang="en-US" altLang="zh-CN" sz="3200" b="1" dirty="0">
                <a:solidFill>
                  <a:schemeClr val="tx1"/>
                </a:solidFill>
                <a:latin typeface="+mn-ea"/>
                <a:ea typeface="+mn-ea"/>
              </a:rPr>
              <a:t>)</a:t>
            </a:r>
            <a:r>
              <a:rPr lang="zh-CN" altLang="en-US" sz="3200" b="1" dirty="0">
                <a:solidFill>
                  <a:schemeClr val="tx1"/>
                </a:solidFill>
                <a:latin typeface="+mn-ea"/>
                <a:ea typeface="+mn-ea"/>
              </a:rPr>
              <a:t>、</a:t>
            </a:r>
            <a:r>
              <a:rPr lang="zh-CN" altLang="en-US" sz="3200" b="1" dirty="0">
                <a:solidFill>
                  <a:srgbClr val="00FF00"/>
                </a:solidFill>
                <a:latin typeface="+mn-ea"/>
                <a:ea typeface="+mn-ea"/>
              </a:rPr>
              <a:t>操作符</a:t>
            </a:r>
            <a:r>
              <a:rPr lang="zh-CN" altLang="en-US" sz="3200" b="1" dirty="0">
                <a:solidFill>
                  <a:schemeClr val="tx1"/>
                </a:solidFill>
                <a:latin typeface="+mn-ea"/>
                <a:ea typeface="+mn-ea"/>
              </a:rPr>
              <a:t> </a:t>
            </a:r>
            <a:r>
              <a:rPr lang="en-US" altLang="zh-CN" sz="3200" b="1" dirty="0">
                <a:solidFill>
                  <a:schemeClr val="tx1"/>
                </a:solidFill>
                <a:latin typeface="+mn-ea"/>
                <a:ea typeface="+mn-ea"/>
              </a:rPr>
              <a:t>(</a:t>
            </a:r>
            <a:r>
              <a:rPr lang="zh-CN" altLang="en-US" sz="3200" b="1" dirty="0">
                <a:solidFill>
                  <a:schemeClr val="tx1"/>
                </a:solidFill>
                <a:latin typeface="+mn-ea"/>
                <a:ea typeface="+mn-ea"/>
              </a:rPr>
              <a:t>亦称运算符</a:t>
            </a:r>
            <a:r>
              <a:rPr lang="en-US" altLang="zh-CN" sz="3200" b="1" dirty="0">
                <a:solidFill>
                  <a:schemeClr val="tx1"/>
                </a:solidFill>
                <a:latin typeface="+mn-ea"/>
                <a:ea typeface="+mn-ea"/>
              </a:rPr>
              <a:t>) </a:t>
            </a:r>
            <a:r>
              <a:rPr lang="zh-CN" altLang="en-US" sz="3200" b="1" dirty="0">
                <a:solidFill>
                  <a:schemeClr val="tx1"/>
                </a:solidFill>
                <a:latin typeface="+mn-ea"/>
                <a:ea typeface="+mn-ea"/>
              </a:rPr>
              <a:t>和</a:t>
            </a:r>
            <a:r>
              <a:rPr lang="zh-CN" altLang="en-US" sz="3200" b="1" dirty="0">
                <a:solidFill>
                  <a:srgbClr val="00FFFF"/>
                </a:solidFill>
                <a:latin typeface="+mn-ea"/>
                <a:ea typeface="+mn-ea"/>
              </a:rPr>
              <a:t>分界符</a:t>
            </a:r>
            <a:r>
              <a:rPr lang="zh-CN" altLang="en-US" sz="3200" b="1" dirty="0">
                <a:solidFill>
                  <a:schemeClr val="tx1"/>
                </a:solidFill>
                <a:latin typeface="+mn-ea"/>
                <a:ea typeface="+mn-ea"/>
              </a:rPr>
              <a:t>组成。</a:t>
            </a:r>
          </a:p>
          <a:p>
            <a:pPr marL="457200" indent="-457200" algn="just" eaLnBrk="1" hangingPunct="1">
              <a:lnSpc>
                <a:spcPts val="3800"/>
              </a:lnSpc>
              <a:spcBef>
                <a:spcPts val="0"/>
              </a:spcBef>
              <a:buFont typeface="Arial" panose="020B0604020202020204" pitchFamily="34" charset="0"/>
              <a:buChar char="•"/>
              <a:defRPr/>
            </a:pPr>
            <a:r>
              <a:rPr lang="zh-CN" altLang="en-US" sz="3200" b="1" dirty="0">
                <a:solidFill>
                  <a:schemeClr val="tx1"/>
                </a:solidFill>
                <a:latin typeface="+mn-ea"/>
                <a:ea typeface="+mn-ea"/>
              </a:rPr>
              <a:t>表达式的</a:t>
            </a:r>
            <a:r>
              <a:rPr lang="en-US" altLang="zh-CN" sz="3200" b="1" dirty="0">
                <a:solidFill>
                  <a:schemeClr val="tx1"/>
                </a:solidFill>
                <a:latin typeface="+mn-ea"/>
                <a:ea typeface="+mn-ea"/>
              </a:rPr>
              <a:t>3</a:t>
            </a:r>
            <a:r>
              <a:rPr lang="zh-CN" altLang="en-US" sz="3200" b="1" dirty="0">
                <a:solidFill>
                  <a:schemeClr val="tx1"/>
                </a:solidFill>
                <a:latin typeface="+mn-ea"/>
                <a:ea typeface="+mn-ea"/>
              </a:rPr>
              <a:t>种表示形式</a:t>
            </a:r>
          </a:p>
          <a:p>
            <a:pPr marL="914400" lvl="1" indent="-457200" algn="just" eaLnBrk="1" hangingPunct="1">
              <a:lnSpc>
                <a:spcPts val="3800"/>
              </a:lnSpc>
              <a:spcBef>
                <a:spcPts val="0"/>
              </a:spcBef>
              <a:buClr>
                <a:srgbClr val="009900"/>
              </a:buClr>
              <a:buSzPct val="60000"/>
              <a:buFont typeface="Wingdings" panose="05000000000000000000" pitchFamily="2" charset="2"/>
              <a:buChar char="n"/>
              <a:defRPr/>
            </a:pPr>
            <a:r>
              <a:rPr lang="zh-CN" altLang="en-US" sz="3200" b="1" dirty="0">
                <a:solidFill>
                  <a:srgbClr val="FFFF00"/>
                </a:solidFill>
                <a:latin typeface="+mn-ea"/>
                <a:ea typeface="+mn-ea"/>
              </a:rPr>
              <a:t>中缀</a:t>
            </a:r>
            <a:r>
              <a:rPr lang="en-US" altLang="zh-CN" sz="3200" b="1" dirty="0">
                <a:solidFill>
                  <a:srgbClr val="FFFF00"/>
                </a:solidFill>
                <a:latin typeface="+mn-ea"/>
                <a:ea typeface="+mn-ea"/>
              </a:rPr>
              <a:t>(infix)</a:t>
            </a:r>
            <a:r>
              <a:rPr lang="zh-CN" altLang="en-US" sz="3200" b="1" dirty="0">
                <a:solidFill>
                  <a:srgbClr val="FFFF00"/>
                </a:solidFill>
                <a:latin typeface="+mn-ea"/>
                <a:ea typeface="+mn-ea"/>
              </a:rPr>
              <a:t>表示 </a:t>
            </a:r>
          </a:p>
          <a:p>
            <a:pPr lvl="1" algn="just" eaLnBrk="1" hangingPunct="1">
              <a:lnSpc>
                <a:spcPts val="3800"/>
              </a:lnSpc>
              <a:spcBef>
                <a:spcPts val="0"/>
              </a:spcBef>
              <a:buClr>
                <a:srgbClr val="009900"/>
              </a:buClr>
              <a:buSzPct val="60000"/>
              <a:buFont typeface="Wingdings" pitchFamily="2" charset="2"/>
              <a:buNone/>
              <a:defRPr/>
            </a:pPr>
            <a:r>
              <a:rPr lang="zh-CN" altLang="en-US" sz="3200" b="1" dirty="0">
                <a:latin typeface="+mn-ea"/>
                <a:ea typeface="+mn-ea"/>
              </a:rPr>
              <a:t>    </a:t>
            </a:r>
            <a:r>
              <a:rPr lang="en-US" altLang="zh-CN" sz="3200" b="1" dirty="0">
                <a:solidFill>
                  <a:schemeClr val="tx1"/>
                </a:solidFill>
                <a:latin typeface="+mn-ea"/>
                <a:ea typeface="+mn-ea"/>
              </a:rPr>
              <a:t>&lt;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a:t>
            </a:r>
            <a:r>
              <a:rPr lang="en-US" altLang="zh-CN" sz="3200" b="1" dirty="0">
                <a:solidFill>
                  <a:srgbClr val="00FF00"/>
                </a:solidFill>
                <a:latin typeface="+mn-ea"/>
                <a:ea typeface="+mn-ea"/>
              </a:rPr>
              <a:t>&lt;</a:t>
            </a:r>
            <a:r>
              <a:rPr lang="zh-CN" altLang="en-US" sz="3200" b="1" dirty="0">
                <a:solidFill>
                  <a:srgbClr val="00FF00"/>
                </a:solidFill>
                <a:latin typeface="+mn-ea"/>
                <a:ea typeface="+mn-ea"/>
              </a:rPr>
              <a:t>操作符</a:t>
            </a:r>
            <a:r>
              <a:rPr lang="en-US" altLang="zh-CN" sz="3200" b="1" dirty="0">
                <a:solidFill>
                  <a:srgbClr val="00FF00"/>
                </a:solidFill>
                <a:latin typeface="+mn-ea"/>
                <a:ea typeface="+mn-ea"/>
              </a:rPr>
              <a:t>&gt; </a:t>
            </a:r>
            <a:r>
              <a:rPr lang="en-US" altLang="zh-CN" sz="3200" b="1" dirty="0">
                <a:solidFill>
                  <a:schemeClr val="tx1"/>
                </a:solidFill>
                <a:latin typeface="+mn-ea"/>
                <a:ea typeface="+mn-ea"/>
              </a:rPr>
              <a:t>&lt;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a:t>
            </a:r>
            <a:r>
              <a:rPr lang="zh-CN" altLang="en-US" sz="3200" b="1" dirty="0">
                <a:solidFill>
                  <a:schemeClr val="tx1"/>
                </a:solidFill>
                <a:latin typeface="+mn-ea"/>
                <a:ea typeface="+mn-ea"/>
              </a:rPr>
              <a:t>如：</a:t>
            </a:r>
            <a:r>
              <a:rPr lang="en-US" altLang="zh-CN" sz="3200" b="1" dirty="0">
                <a:solidFill>
                  <a:schemeClr val="tx1"/>
                </a:solidFill>
                <a:latin typeface="+mn-ea"/>
                <a:ea typeface="+mn-ea"/>
              </a:rPr>
              <a:t>A+B;</a:t>
            </a:r>
            <a:endParaRPr lang="zh-CN" altLang="en-US" sz="3200" b="1" dirty="0">
              <a:solidFill>
                <a:schemeClr val="tx1"/>
              </a:solidFill>
              <a:latin typeface="+mn-ea"/>
              <a:ea typeface="+mn-ea"/>
            </a:endParaRPr>
          </a:p>
          <a:p>
            <a:pPr marL="914400" lvl="1" indent="-457200" algn="just" eaLnBrk="1" hangingPunct="1">
              <a:lnSpc>
                <a:spcPts val="3800"/>
              </a:lnSpc>
              <a:spcBef>
                <a:spcPts val="0"/>
              </a:spcBef>
              <a:buClr>
                <a:srgbClr val="009900"/>
              </a:buClr>
              <a:buSzPct val="60000"/>
              <a:buFont typeface="Wingdings" panose="05000000000000000000" pitchFamily="2" charset="2"/>
              <a:buChar char="n"/>
              <a:defRPr/>
            </a:pPr>
            <a:r>
              <a:rPr lang="zh-CN" altLang="en-US" sz="3200" b="1" dirty="0">
                <a:solidFill>
                  <a:srgbClr val="FFFF00"/>
                </a:solidFill>
                <a:latin typeface="+mn-ea"/>
                <a:ea typeface="+mn-ea"/>
              </a:rPr>
              <a:t>前缀</a:t>
            </a:r>
            <a:r>
              <a:rPr lang="en-US" altLang="zh-CN" sz="3200" b="1" dirty="0">
                <a:solidFill>
                  <a:srgbClr val="FFFF00"/>
                </a:solidFill>
                <a:latin typeface="+mn-ea"/>
                <a:ea typeface="+mn-ea"/>
              </a:rPr>
              <a:t>(prefix)</a:t>
            </a:r>
            <a:r>
              <a:rPr lang="zh-CN" altLang="en-US" sz="3200" b="1" dirty="0">
                <a:solidFill>
                  <a:srgbClr val="FFFF00"/>
                </a:solidFill>
                <a:latin typeface="+mn-ea"/>
                <a:ea typeface="+mn-ea"/>
              </a:rPr>
              <a:t>表示</a:t>
            </a:r>
          </a:p>
          <a:p>
            <a:pPr lvl="1" algn="just" eaLnBrk="1" hangingPunct="1">
              <a:lnSpc>
                <a:spcPts val="3800"/>
              </a:lnSpc>
              <a:spcBef>
                <a:spcPts val="0"/>
              </a:spcBef>
              <a:buClr>
                <a:srgbClr val="009900"/>
              </a:buClr>
              <a:buSzPct val="60000"/>
              <a:buFont typeface="Wingdings" pitchFamily="2" charset="2"/>
              <a:buNone/>
              <a:defRPr/>
            </a:pPr>
            <a:r>
              <a:rPr lang="zh-CN" altLang="en-US" sz="3200" b="1" dirty="0">
                <a:solidFill>
                  <a:srgbClr val="00FF00"/>
                </a:solidFill>
                <a:latin typeface="+mn-ea"/>
                <a:ea typeface="+mn-ea"/>
              </a:rPr>
              <a:t>    </a:t>
            </a:r>
            <a:r>
              <a:rPr lang="en-US" altLang="zh-CN" sz="3200" b="1" dirty="0">
                <a:solidFill>
                  <a:srgbClr val="00FF00"/>
                </a:solidFill>
                <a:latin typeface="+mn-ea"/>
                <a:ea typeface="+mn-ea"/>
              </a:rPr>
              <a:t>&lt;</a:t>
            </a:r>
            <a:r>
              <a:rPr lang="zh-CN" altLang="en-US" sz="3200" b="1" dirty="0">
                <a:solidFill>
                  <a:srgbClr val="00FF00"/>
                </a:solidFill>
                <a:latin typeface="+mn-ea"/>
                <a:ea typeface="+mn-ea"/>
              </a:rPr>
              <a:t>操作符</a:t>
            </a:r>
            <a:r>
              <a:rPr lang="en-US" altLang="zh-CN" sz="3200" b="1" dirty="0">
                <a:solidFill>
                  <a:srgbClr val="00FF00"/>
                </a:solidFill>
                <a:latin typeface="+mn-ea"/>
                <a:ea typeface="+mn-ea"/>
              </a:rPr>
              <a:t>&gt; </a:t>
            </a:r>
            <a:r>
              <a:rPr lang="en-US" altLang="zh-CN" sz="3200" b="1" dirty="0">
                <a:solidFill>
                  <a:schemeClr val="tx1"/>
                </a:solidFill>
                <a:latin typeface="+mn-ea"/>
                <a:ea typeface="+mn-ea"/>
              </a:rPr>
              <a:t>&lt;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a:t>
            </a:r>
            <a:r>
              <a:rPr lang="zh-CN" altLang="en-US" sz="3200" b="1" dirty="0">
                <a:solidFill>
                  <a:schemeClr val="tx1"/>
                </a:solidFill>
                <a:latin typeface="+mn-ea"/>
                <a:ea typeface="+mn-ea"/>
              </a:rPr>
              <a:t>  如：</a:t>
            </a:r>
            <a:r>
              <a:rPr lang="en-US" altLang="zh-CN" sz="3200" b="1" dirty="0">
                <a:solidFill>
                  <a:schemeClr val="tx1"/>
                </a:solidFill>
                <a:latin typeface="+mn-ea"/>
                <a:ea typeface="+mn-ea"/>
              </a:rPr>
              <a:t>+AB;</a:t>
            </a:r>
            <a:endParaRPr lang="zh-CN" altLang="en-US" sz="3200" b="1" dirty="0">
              <a:solidFill>
                <a:schemeClr val="tx1"/>
              </a:solidFill>
              <a:latin typeface="+mn-ea"/>
              <a:ea typeface="+mn-ea"/>
            </a:endParaRPr>
          </a:p>
          <a:p>
            <a:pPr marL="914400" lvl="1" indent="-457200" eaLnBrk="1" hangingPunct="1">
              <a:lnSpc>
                <a:spcPts val="3800"/>
              </a:lnSpc>
              <a:spcBef>
                <a:spcPts val="0"/>
              </a:spcBef>
              <a:buClr>
                <a:srgbClr val="009900"/>
              </a:buClr>
              <a:buSzPct val="60000"/>
              <a:buFont typeface="Wingdings" panose="05000000000000000000" pitchFamily="2" charset="2"/>
              <a:buChar char="n"/>
              <a:defRPr/>
            </a:pPr>
            <a:r>
              <a:rPr lang="zh-CN" altLang="en-US" sz="3200" b="1" dirty="0">
                <a:solidFill>
                  <a:srgbClr val="FFFF00"/>
                </a:solidFill>
                <a:latin typeface="+mn-ea"/>
                <a:ea typeface="+mn-ea"/>
              </a:rPr>
              <a:t>后缀</a:t>
            </a:r>
            <a:r>
              <a:rPr lang="en-US" altLang="zh-CN" sz="3200" b="1" dirty="0">
                <a:solidFill>
                  <a:srgbClr val="FFFF00"/>
                </a:solidFill>
                <a:latin typeface="+mn-ea"/>
                <a:ea typeface="+mn-ea"/>
              </a:rPr>
              <a:t>(postfix)</a:t>
            </a:r>
            <a:r>
              <a:rPr lang="zh-CN" altLang="en-US" sz="3200" b="1" dirty="0">
                <a:solidFill>
                  <a:srgbClr val="FFFF00"/>
                </a:solidFill>
                <a:latin typeface="+mn-ea"/>
                <a:ea typeface="+mn-ea"/>
              </a:rPr>
              <a:t>表示 </a:t>
            </a:r>
          </a:p>
          <a:p>
            <a:pPr lvl="1" eaLnBrk="1" hangingPunct="1">
              <a:lnSpc>
                <a:spcPts val="3800"/>
              </a:lnSpc>
              <a:spcBef>
                <a:spcPts val="0"/>
              </a:spcBef>
              <a:buClr>
                <a:srgbClr val="009900"/>
              </a:buClr>
              <a:buSzPct val="50000"/>
              <a:buFont typeface="Wingdings" pitchFamily="2" charset="2"/>
              <a:buNone/>
              <a:defRPr/>
            </a:pPr>
            <a:r>
              <a:rPr lang="zh-CN" altLang="en-US" sz="3200" b="1" dirty="0">
                <a:solidFill>
                  <a:schemeClr val="tx1"/>
                </a:solidFill>
                <a:latin typeface="+mn-ea"/>
                <a:ea typeface="+mn-ea"/>
              </a:rPr>
              <a:t>    </a:t>
            </a:r>
            <a:r>
              <a:rPr lang="en-US" altLang="zh-CN" sz="3200" b="1" dirty="0">
                <a:solidFill>
                  <a:schemeClr val="tx1"/>
                </a:solidFill>
                <a:latin typeface="+mn-ea"/>
                <a:ea typeface="+mn-ea"/>
              </a:rPr>
              <a:t>&lt;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a:t>
            </a:r>
            <a:r>
              <a:rPr lang="en-US" altLang="zh-CN" sz="3200" b="1" dirty="0">
                <a:solidFill>
                  <a:srgbClr val="00FF00"/>
                </a:solidFill>
                <a:latin typeface="+mn-ea"/>
                <a:ea typeface="+mn-ea"/>
              </a:rPr>
              <a:t>&lt;</a:t>
            </a:r>
            <a:r>
              <a:rPr lang="zh-CN" altLang="en-US" sz="3200" b="1" dirty="0">
                <a:solidFill>
                  <a:srgbClr val="00FF00"/>
                </a:solidFill>
                <a:latin typeface="+mn-ea"/>
                <a:ea typeface="+mn-ea"/>
              </a:rPr>
              <a:t>操作符</a:t>
            </a:r>
            <a:r>
              <a:rPr lang="en-US" altLang="zh-CN" sz="3200" b="1" dirty="0">
                <a:solidFill>
                  <a:srgbClr val="00FF00"/>
                </a:solidFill>
                <a:latin typeface="+mn-ea"/>
                <a:ea typeface="+mn-ea"/>
              </a:rPr>
              <a:t>&gt;</a:t>
            </a:r>
            <a:r>
              <a:rPr lang="zh-CN" altLang="en-US" sz="3200" b="1" dirty="0">
                <a:solidFill>
                  <a:srgbClr val="00FF00"/>
                </a:solidFill>
                <a:latin typeface="+mn-ea"/>
                <a:ea typeface="+mn-ea"/>
              </a:rPr>
              <a:t>  </a:t>
            </a:r>
            <a:r>
              <a:rPr lang="zh-CN" altLang="en-US" sz="3200" b="1" dirty="0">
                <a:solidFill>
                  <a:schemeClr val="tx1"/>
                </a:solidFill>
                <a:latin typeface="+mn-ea"/>
                <a:ea typeface="+mn-ea"/>
              </a:rPr>
              <a:t>如：</a:t>
            </a:r>
            <a:r>
              <a:rPr lang="en-US" altLang="zh-CN" sz="3200" b="1" dirty="0">
                <a:solidFill>
                  <a:schemeClr val="tx1"/>
                </a:solidFill>
                <a:latin typeface="+mn-ea"/>
                <a:ea typeface="+mn-ea"/>
              </a:rPr>
              <a:t>AB+;</a:t>
            </a:r>
            <a:endParaRPr lang="zh-CN" altLang="en-US" sz="3200" b="1" dirty="0">
              <a:solidFill>
                <a:schemeClr val="tx1"/>
              </a:solidFill>
              <a:latin typeface="+mn-ea"/>
              <a:ea typeface="+mn-ea"/>
            </a:endParaRPr>
          </a:p>
        </p:txBody>
      </p:sp>
      <p:sp>
        <p:nvSpPr>
          <p:cNvPr id="41990" name="矩形 1"/>
          <p:cNvSpPr>
            <a:spLocks noChangeArrowheads="1"/>
          </p:cNvSpPr>
          <p:nvPr/>
        </p:nvSpPr>
        <p:spPr bwMode="auto">
          <a:xfrm>
            <a:off x="741363" y="5859692"/>
            <a:ext cx="86868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marL="0" lvl="2" eaLnBrk="1" hangingPunct="1">
              <a:buClrTx/>
              <a:buSzTx/>
              <a:buFontTx/>
              <a:buNone/>
            </a:pPr>
            <a:r>
              <a:rPr lang="zh-CN" altLang="en-US" sz="3200">
                <a:solidFill>
                  <a:srgbClr val="00FFFF"/>
                </a:solidFill>
                <a:latin typeface="隶书" panose="02010509060101010101" pitchFamily="49" charset="-122"/>
                <a:ea typeface="隶书" panose="02010509060101010101" pitchFamily="49" charset="-122"/>
              </a:rPr>
              <a:t>（</a:t>
            </a:r>
            <a:r>
              <a:rPr lang="en-US" altLang="zh-CN" sz="3200">
                <a:solidFill>
                  <a:srgbClr val="00FFFF"/>
                </a:solidFill>
                <a:latin typeface="隶书" panose="02010509060101010101" pitchFamily="49" charset="-122"/>
                <a:ea typeface="隶书" panose="02010509060101010101" pitchFamily="49" charset="-122"/>
              </a:rPr>
              <a:t>RPN</a:t>
            </a:r>
            <a:r>
              <a:rPr lang="zh-CN" altLang="en-US" sz="3200">
                <a:solidFill>
                  <a:srgbClr val="00FFFF"/>
                </a:solidFill>
                <a:latin typeface="隶书" panose="02010509060101010101" pitchFamily="49" charset="-122"/>
                <a:ea typeface="隶书" panose="02010509060101010101" pitchFamily="49" charset="-122"/>
              </a:rPr>
              <a:t>：</a:t>
            </a:r>
            <a:r>
              <a:rPr lang="en-US" altLang="zh-CN" sz="3200">
                <a:solidFill>
                  <a:srgbClr val="00FFFF"/>
                </a:solidFill>
                <a:latin typeface="隶书" panose="02010509060101010101" pitchFamily="49" charset="-122"/>
                <a:ea typeface="隶书" panose="02010509060101010101" pitchFamily="49" charset="-122"/>
              </a:rPr>
              <a:t>Reverse Polish notation</a:t>
            </a:r>
            <a:r>
              <a:rPr lang="zh-CN" altLang="en-US" sz="3200">
                <a:solidFill>
                  <a:srgbClr val="00FFFF"/>
                </a:solidFill>
                <a:latin typeface="隶书" panose="02010509060101010101" pitchFamily="49" charset="-122"/>
                <a:ea typeface="隶书" panose="02010509060101010101" pitchFamily="49" charset="-122"/>
              </a:rPr>
              <a:t>，波兰逻辑学家</a:t>
            </a:r>
            <a:r>
              <a:rPr lang="en-US" altLang="zh-CN" sz="3200">
                <a:solidFill>
                  <a:srgbClr val="00FFFF"/>
                </a:solidFill>
                <a:latin typeface="隶书" panose="02010509060101010101" pitchFamily="49" charset="-122"/>
                <a:ea typeface="隶书" panose="02010509060101010101" pitchFamily="49" charset="-122"/>
              </a:rPr>
              <a:t>J.Lukasiewicz</a:t>
            </a:r>
            <a:r>
              <a:rPr lang="zh-CN" altLang="en-US" sz="3200">
                <a:solidFill>
                  <a:srgbClr val="00FFFF"/>
                </a:solidFill>
                <a:latin typeface="隶书" panose="02010509060101010101" pitchFamily="49" charset="-122"/>
                <a:ea typeface="隶书" panose="02010509060101010101" pitchFamily="49" charset="-122"/>
              </a:rPr>
              <a:t>于</a:t>
            </a:r>
            <a:r>
              <a:rPr lang="en-US" altLang="zh-CN" sz="3200">
                <a:solidFill>
                  <a:srgbClr val="00FFFF"/>
                </a:solidFill>
                <a:latin typeface="隶书" panose="02010509060101010101" pitchFamily="49" charset="-122"/>
                <a:ea typeface="隶书" panose="02010509060101010101" pitchFamily="49" charset="-122"/>
              </a:rPr>
              <a:t>1929</a:t>
            </a:r>
            <a:r>
              <a:rPr lang="zh-CN" altLang="en-US" sz="3200">
                <a:solidFill>
                  <a:srgbClr val="00FFFF"/>
                </a:solidFill>
                <a:latin typeface="隶书" panose="02010509060101010101" pitchFamily="49" charset="-122"/>
                <a:ea typeface="隶书" panose="02010509060101010101" pitchFamily="49" charset="-122"/>
              </a:rPr>
              <a:t>年提出）。</a:t>
            </a:r>
          </a:p>
        </p:txBody>
      </p:sp>
      <p:sp>
        <p:nvSpPr>
          <p:cNvPr id="6" name="标题 2">
            <a:extLst>
              <a:ext uri="{FF2B5EF4-FFF2-40B4-BE49-F238E27FC236}">
                <a16:creationId xmlns:a16="http://schemas.microsoft.com/office/drawing/2014/main" id="{EAEF9042-AD6E-44FE-A780-0BBF511E31AB}"/>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Tree>
    <p:extLst>
      <p:ext uri="{BB962C8B-B14F-4D97-AF65-F5344CB8AC3E}">
        <p14:creationId xmlns:p14="http://schemas.microsoft.com/office/powerpoint/2010/main" val="1735133719"/>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title"/>
          </p:nvPr>
        </p:nvSpPr>
        <p:spPr>
          <a:xfrm>
            <a:off x="285750" y="756800"/>
            <a:ext cx="6400800" cy="609600"/>
          </a:xfrm>
        </p:spPr>
        <p:txBody>
          <a:bodyPr/>
          <a:lstStyle/>
          <a:p>
            <a:pPr eaLnBrk="1" hangingPunct="1"/>
            <a:r>
              <a:rPr lang="zh-CN" altLang="en-US" sz="3200">
                <a:latin typeface="黑体" panose="02010609060101010101" pitchFamily="49" charset="-122"/>
                <a:ea typeface="黑体" panose="02010609060101010101" pitchFamily="49" charset="-122"/>
              </a:rPr>
              <a:t>栈的应用举例－表达式实例</a:t>
            </a:r>
            <a:endParaRPr lang="en-US" altLang="zh-CN" sz="3200">
              <a:latin typeface="黑体" panose="02010609060101010101" pitchFamily="49" charset="-122"/>
              <a:ea typeface="黑体" panose="02010609060101010101" pitchFamily="49" charset="-122"/>
            </a:endParaRPr>
          </a:p>
        </p:txBody>
      </p:sp>
      <p:sp>
        <p:nvSpPr>
          <p:cNvPr id="12" name="矩形 11"/>
          <p:cNvSpPr/>
          <p:nvPr/>
        </p:nvSpPr>
        <p:spPr>
          <a:xfrm>
            <a:off x="387350" y="1360050"/>
            <a:ext cx="9209088" cy="5248275"/>
          </a:xfrm>
          <a:prstGeom prst="rect">
            <a:avLst/>
          </a:prstGeom>
        </p:spPr>
        <p:txBody>
          <a:bodyPr>
            <a:spAutoFit/>
          </a:bodyPr>
          <a:lstStyle/>
          <a:p>
            <a:pPr marL="457200" indent="-457200" algn="just" eaLnBrk="1" hangingPunct="1">
              <a:lnSpc>
                <a:spcPts val="4000"/>
              </a:lnSpc>
              <a:spcBef>
                <a:spcPts val="600"/>
              </a:spcBef>
              <a:buClr>
                <a:srgbClr val="FFFF00"/>
              </a:buClr>
              <a:buSzPct val="75000"/>
              <a:buFont typeface="Wingdings" panose="05000000000000000000" pitchFamily="2" charset="2"/>
              <a:buChar char="p"/>
              <a:defRPr/>
            </a:pPr>
            <a:r>
              <a:rPr lang="zh-CN" altLang="en-US" sz="3200" b="1" dirty="0">
                <a:solidFill>
                  <a:schemeClr val="tx1"/>
                </a:solidFill>
                <a:latin typeface="+mn-ea"/>
                <a:ea typeface="+mn-ea"/>
              </a:rPr>
              <a:t>中缀表达式：</a:t>
            </a:r>
            <a:r>
              <a:rPr lang="en-US" altLang="zh-CN" sz="3200" b="1" dirty="0">
                <a:solidFill>
                  <a:schemeClr val="tx1"/>
                </a:solidFill>
                <a:latin typeface="+mn-ea"/>
                <a:ea typeface="+mn-ea"/>
              </a:rPr>
              <a:t>a + b * ( c - d ) - e / f</a:t>
            </a:r>
          </a:p>
          <a:p>
            <a:pPr algn="just" eaLnBrk="1" hangingPunct="1">
              <a:lnSpc>
                <a:spcPts val="4000"/>
              </a:lnSpc>
              <a:spcBef>
                <a:spcPts val="600"/>
              </a:spcBef>
              <a:buClr>
                <a:srgbClr val="FFFF00"/>
              </a:buClr>
              <a:buSzPct val="75000"/>
              <a:defRPr/>
            </a:pPr>
            <a:r>
              <a:rPr lang="en-US" altLang="zh-CN" sz="3200" b="1" dirty="0">
                <a:solidFill>
                  <a:schemeClr val="tx1"/>
                </a:solidFill>
                <a:latin typeface="+mn-ea"/>
                <a:ea typeface="+mn-ea"/>
              </a:rPr>
              <a:t>  </a:t>
            </a:r>
            <a:r>
              <a:rPr lang="zh-CN" altLang="en-US" sz="3200" b="1" dirty="0">
                <a:solidFill>
                  <a:schemeClr val="tx1"/>
                </a:solidFill>
                <a:latin typeface="+mn-ea"/>
                <a:ea typeface="+mn-ea"/>
              </a:rPr>
              <a:t>后缀表达式：</a:t>
            </a:r>
            <a:r>
              <a:rPr lang="en-US" altLang="zh-CN" sz="3200" b="1" dirty="0">
                <a:solidFill>
                  <a:schemeClr val="tx1"/>
                </a:solidFill>
                <a:latin typeface="+mn-ea"/>
                <a:ea typeface="+mn-ea"/>
              </a:rPr>
              <a:t>a b c d - * + e f / -</a:t>
            </a:r>
          </a:p>
          <a:p>
            <a:pPr marL="457200" indent="-457200" algn="just" eaLnBrk="1" hangingPunct="1">
              <a:lnSpc>
                <a:spcPts val="4000"/>
              </a:lnSpc>
              <a:spcBef>
                <a:spcPts val="600"/>
              </a:spcBef>
              <a:buClr>
                <a:srgbClr val="FFFF00"/>
              </a:buClr>
              <a:buSzPct val="75000"/>
              <a:buFont typeface="Wingdings" panose="05000000000000000000" pitchFamily="2" charset="2"/>
              <a:buChar char="p"/>
              <a:defRPr/>
            </a:pPr>
            <a:r>
              <a:rPr lang="zh-CN" altLang="en-US" sz="3200" b="1" dirty="0">
                <a:solidFill>
                  <a:schemeClr val="tx1"/>
                </a:solidFill>
                <a:latin typeface="+mn-ea"/>
                <a:ea typeface="+mn-ea"/>
              </a:rPr>
              <a:t>表达式中相邻两个操作符的计算次序为：</a:t>
            </a:r>
          </a:p>
          <a:p>
            <a:pPr marL="1066800" lvl="1" indent="-533400" algn="just" eaLnBrk="1" hangingPunct="1">
              <a:lnSpc>
                <a:spcPts val="40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优先级高的先计算；</a:t>
            </a:r>
          </a:p>
          <a:p>
            <a:pPr marL="1066800" lvl="1" indent="-533400" algn="just" eaLnBrk="1" hangingPunct="1">
              <a:lnSpc>
                <a:spcPts val="40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优先级相同时，按照结合性（自左向右，自右向左）计算；</a:t>
            </a:r>
          </a:p>
          <a:p>
            <a:pPr marL="1066800" lvl="1" indent="-533400" algn="just" eaLnBrk="1" hangingPunct="1">
              <a:lnSpc>
                <a:spcPts val="40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当使用括号时从最内层括号开始计算。</a:t>
            </a:r>
          </a:p>
          <a:p>
            <a:pPr marL="533400" indent="-533400" algn="just" eaLnBrk="1" hangingPunct="1">
              <a:lnSpc>
                <a:spcPts val="4000"/>
              </a:lnSpc>
              <a:spcBef>
                <a:spcPts val="600"/>
              </a:spcBef>
              <a:buClr>
                <a:srgbClr val="FFFF00"/>
              </a:buClr>
              <a:buSzPct val="75000"/>
              <a:buFont typeface="Wingdings" panose="05000000000000000000" pitchFamily="2" charset="2"/>
              <a:buChar char="p"/>
              <a:defRPr/>
            </a:pPr>
            <a:r>
              <a:rPr lang="zh-CN" altLang="en-US" sz="3200" b="1" dirty="0">
                <a:solidFill>
                  <a:schemeClr val="tx1"/>
                </a:solidFill>
                <a:latin typeface="+mn-ea"/>
                <a:ea typeface="+mn-ea"/>
              </a:rPr>
              <a:t>计算</a:t>
            </a:r>
            <a:r>
              <a:rPr lang="zh-CN" altLang="en-US" sz="3200" b="1" dirty="0">
                <a:solidFill>
                  <a:srgbClr val="FFFF00"/>
                </a:solidFill>
                <a:latin typeface="+mn-ea"/>
                <a:ea typeface="+mn-ea"/>
              </a:rPr>
              <a:t>中缀</a:t>
            </a:r>
            <a:r>
              <a:rPr lang="zh-CN" altLang="en-US" sz="3200" b="1" dirty="0">
                <a:solidFill>
                  <a:schemeClr val="tx1"/>
                </a:solidFill>
                <a:latin typeface="+mn-ea"/>
                <a:ea typeface="+mn-ea"/>
              </a:rPr>
              <a:t>表达式，需要同时使用</a:t>
            </a:r>
            <a:r>
              <a:rPr lang="zh-CN" altLang="en-US" sz="3200" b="1" dirty="0">
                <a:solidFill>
                  <a:srgbClr val="FFFF00"/>
                </a:solidFill>
                <a:latin typeface="+mn-ea"/>
                <a:ea typeface="+mn-ea"/>
              </a:rPr>
              <a:t>两个栈</a:t>
            </a:r>
            <a:r>
              <a:rPr lang="zh-CN" altLang="en-US" sz="3200" b="1" dirty="0">
                <a:solidFill>
                  <a:schemeClr val="tx1"/>
                </a:solidFill>
                <a:latin typeface="+mn-ea"/>
                <a:ea typeface="+mn-ea"/>
              </a:rPr>
              <a:t>辅助；</a:t>
            </a:r>
            <a:endParaRPr lang="en-US" altLang="zh-CN" sz="3200" b="1" dirty="0">
              <a:solidFill>
                <a:schemeClr val="tx1"/>
              </a:solidFill>
              <a:latin typeface="+mn-ea"/>
              <a:ea typeface="+mn-ea"/>
            </a:endParaRPr>
          </a:p>
          <a:p>
            <a:pPr algn="just" eaLnBrk="1" hangingPunct="1">
              <a:lnSpc>
                <a:spcPts val="4000"/>
              </a:lnSpc>
              <a:spcBef>
                <a:spcPts val="600"/>
              </a:spcBef>
              <a:buClr>
                <a:srgbClr val="FFFF00"/>
              </a:buClr>
              <a:buSzPct val="75000"/>
              <a:defRPr/>
            </a:pPr>
            <a:r>
              <a:rPr lang="zh-CN" altLang="en-US" sz="3200" b="1" dirty="0">
                <a:solidFill>
                  <a:schemeClr val="tx1"/>
                </a:solidFill>
                <a:latin typeface="+mn-ea"/>
                <a:ea typeface="+mn-ea"/>
              </a:rPr>
              <a:t>  </a:t>
            </a:r>
            <a:r>
              <a:rPr lang="zh-CN" altLang="en-US" sz="3200" b="1" dirty="0">
                <a:solidFill>
                  <a:srgbClr val="FFFF00"/>
                </a:solidFill>
                <a:latin typeface="+mn-ea"/>
                <a:ea typeface="+mn-ea"/>
              </a:rPr>
              <a:t>后缀</a:t>
            </a:r>
            <a:r>
              <a:rPr lang="zh-CN" altLang="en-US" sz="3200" b="1" dirty="0">
                <a:solidFill>
                  <a:schemeClr val="tx1"/>
                </a:solidFill>
                <a:latin typeface="+mn-ea"/>
                <a:ea typeface="+mn-ea"/>
              </a:rPr>
              <a:t>表达式求值，只需要</a:t>
            </a:r>
            <a:r>
              <a:rPr lang="zh-CN" altLang="en-US" sz="3200" b="1" dirty="0">
                <a:solidFill>
                  <a:srgbClr val="FFFF00"/>
                </a:solidFill>
                <a:latin typeface="+mn-ea"/>
                <a:ea typeface="+mn-ea"/>
              </a:rPr>
              <a:t>一个栈</a:t>
            </a:r>
            <a:r>
              <a:rPr lang="zh-CN" altLang="en-US" sz="3200" b="1" dirty="0">
                <a:solidFill>
                  <a:schemeClr val="tx1"/>
                </a:solidFill>
                <a:latin typeface="+mn-ea"/>
                <a:ea typeface="+mn-ea"/>
              </a:rPr>
              <a:t>。</a:t>
            </a:r>
            <a:endParaRPr lang="en-US" altLang="zh-CN" sz="3200" b="1" dirty="0">
              <a:solidFill>
                <a:schemeClr val="tx1"/>
              </a:solidFill>
              <a:latin typeface="+mn-ea"/>
              <a:ea typeface="+mn-ea"/>
            </a:endParaRPr>
          </a:p>
        </p:txBody>
      </p:sp>
      <p:sp>
        <p:nvSpPr>
          <p:cNvPr id="5" name="标题 2">
            <a:extLst>
              <a:ext uri="{FF2B5EF4-FFF2-40B4-BE49-F238E27FC236}">
                <a16:creationId xmlns:a16="http://schemas.microsoft.com/office/drawing/2014/main" id="{266206F7-99E9-49DC-AFB9-CFD6C9CDA0CC}"/>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Tree>
    <p:extLst>
      <p:ext uri="{BB962C8B-B14F-4D97-AF65-F5344CB8AC3E}">
        <p14:creationId xmlns:p14="http://schemas.microsoft.com/office/powerpoint/2010/main" val="3854154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title"/>
          </p:nvPr>
        </p:nvSpPr>
        <p:spPr>
          <a:xfrm>
            <a:off x="285750" y="906431"/>
            <a:ext cx="6400800" cy="609600"/>
          </a:xfrm>
        </p:spPr>
        <p:txBody>
          <a:bodyPr/>
          <a:lstStyle/>
          <a:p>
            <a:pPr eaLnBrk="1" hangingPunct="1"/>
            <a:r>
              <a:rPr lang="zh-CN" altLang="en-US" sz="3200">
                <a:latin typeface="黑体" panose="02010609060101010101" pitchFamily="49" charset="-122"/>
                <a:ea typeface="黑体" panose="02010609060101010101" pitchFamily="49" charset="-122"/>
              </a:rPr>
              <a:t>栈的应用举例－</a:t>
            </a:r>
            <a:r>
              <a:rPr lang="zh-CN" altLang="en-US" sz="3200">
                <a:solidFill>
                  <a:schemeClr val="tx1"/>
                </a:solidFill>
                <a:latin typeface="黑体" panose="02010609060101010101" pitchFamily="49" charset="-122"/>
                <a:ea typeface="黑体" panose="02010609060101010101" pitchFamily="49" charset="-122"/>
              </a:rPr>
              <a:t>后缀表达式求值</a:t>
            </a:r>
            <a:endParaRPr lang="en-US" altLang="zh-CN" sz="3200">
              <a:solidFill>
                <a:schemeClr val="tx1"/>
              </a:solidFill>
              <a:latin typeface="黑体" panose="02010609060101010101" pitchFamily="49" charset="-122"/>
              <a:ea typeface="黑体" panose="02010609060101010101" pitchFamily="49" charset="-122"/>
            </a:endParaRPr>
          </a:p>
        </p:txBody>
      </p:sp>
      <p:sp>
        <p:nvSpPr>
          <p:cNvPr id="12" name="矩形 11"/>
          <p:cNvSpPr/>
          <p:nvPr/>
        </p:nvSpPr>
        <p:spPr>
          <a:xfrm>
            <a:off x="387350" y="1509681"/>
            <a:ext cx="9324975" cy="4566635"/>
          </a:xfrm>
          <a:prstGeom prst="rect">
            <a:avLst/>
          </a:prstGeom>
        </p:spPr>
        <p:txBody>
          <a:bodyPr>
            <a:spAutoFit/>
          </a:bodyPr>
          <a:lstStyle/>
          <a:p>
            <a:pPr marL="533400" indent="-533400" eaLnBrk="1" hangingPunct="1">
              <a:lnSpc>
                <a:spcPts val="4200"/>
              </a:lnSpc>
              <a:spcBef>
                <a:spcPts val="600"/>
              </a:spcBef>
              <a:buFont typeface="Arial" panose="020B0604020202020204" pitchFamily="34" charset="0"/>
              <a:buChar char="•"/>
              <a:defRPr/>
            </a:pPr>
            <a:r>
              <a:rPr lang="zh-CN" altLang="en-US" sz="3200" b="1" dirty="0">
                <a:solidFill>
                  <a:schemeClr val="tx1"/>
                </a:solidFill>
                <a:latin typeface="+mn-ea"/>
                <a:ea typeface="+mn-ea"/>
              </a:rPr>
              <a:t>顺序扫描表达式的每一项，根据它的类型做如下相应操作：</a:t>
            </a:r>
          </a:p>
          <a:p>
            <a:pPr marL="990600" lvl="1" indent="-533400" eaLnBrk="1" hangingPunct="1">
              <a:lnSpc>
                <a:spcPts val="42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若该项是</a:t>
            </a:r>
            <a:r>
              <a:rPr lang="zh-CN" altLang="en-US" sz="3200" b="1" dirty="0">
                <a:solidFill>
                  <a:srgbClr val="FFFF00"/>
                </a:solidFill>
                <a:latin typeface="+mn-ea"/>
                <a:ea typeface="+mn-ea"/>
              </a:rPr>
              <a:t>操作数</a:t>
            </a:r>
            <a:r>
              <a:rPr lang="zh-CN" altLang="en-US" sz="3200" b="1" dirty="0">
                <a:solidFill>
                  <a:schemeClr val="tx1"/>
                </a:solidFill>
                <a:latin typeface="+mn-ea"/>
                <a:ea typeface="+mn-ea"/>
              </a:rPr>
              <a:t>，则将其</a:t>
            </a:r>
            <a:r>
              <a:rPr lang="zh-CN" altLang="en-US" sz="3200" b="1" dirty="0">
                <a:solidFill>
                  <a:srgbClr val="FFFF00"/>
                </a:solidFill>
                <a:latin typeface="+mn-ea"/>
                <a:ea typeface="+mn-ea"/>
              </a:rPr>
              <a:t>入栈</a:t>
            </a:r>
            <a:r>
              <a:rPr lang="zh-CN" altLang="en-US" sz="3200" b="1" dirty="0">
                <a:solidFill>
                  <a:schemeClr val="tx1"/>
                </a:solidFill>
                <a:latin typeface="+mn-ea"/>
                <a:ea typeface="+mn-ea"/>
              </a:rPr>
              <a:t>；</a:t>
            </a:r>
          </a:p>
          <a:p>
            <a:pPr marL="990600" lvl="1" indent="-533400" eaLnBrk="1" hangingPunct="1">
              <a:lnSpc>
                <a:spcPts val="42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若该项是</a:t>
            </a:r>
            <a:r>
              <a:rPr lang="zh-CN" altLang="en-US" sz="3200" b="1" dirty="0">
                <a:solidFill>
                  <a:srgbClr val="00FFCC"/>
                </a:solidFill>
                <a:latin typeface="+mn-ea"/>
                <a:ea typeface="+mn-ea"/>
              </a:rPr>
              <a:t>操作符</a:t>
            </a:r>
            <a:r>
              <a:rPr lang="en-US" altLang="zh-CN" sz="3200" b="1" dirty="0">
                <a:solidFill>
                  <a:srgbClr val="00FFCC"/>
                </a:solidFill>
                <a:latin typeface="+mn-ea"/>
                <a:ea typeface="+mn-ea"/>
              </a:rPr>
              <a:t>&lt;op&gt;</a:t>
            </a:r>
            <a:r>
              <a:rPr lang="zh-CN" altLang="en-US" sz="3200" b="1" dirty="0">
                <a:solidFill>
                  <a:schemeClr val="tx1"/>
                </a:solidFill>
                <a:latin typeface="+mn-ea"/>
                <a:ea typeface="+mn-ea"/>
              </a:rPr>
              <a:t>，则连续从栈中</a:t>
            </a:r>
            <a:r>
              <a:rPr lang="zh-CN" altLang="en-US" sz="3200" b="1" dirty="0">
                <a:solidFill>
                  <a:srgbClr val="00FF00"/>
                </a:solidFill>
                <a:latin typeface="+mn-ea"/>
                <a:ea typeface="+mn-ea"/>
              </a:rPr>
              <a:t>退出两个</a:t>
            </a:r>
            <a:r>
              <a:rPr lang="zh-CN" altLang="en-US" sz="3200" b="1" dirty="0">
                <a:solidFill>
                  <a:schemeClr val="tx1"/>
                </a:solidFill>
                <a:latin typeface="+mn-ea"/>
                <a:ea typeface="+mn-ea"/>
              </a:rPr>
              <a:t>操作数</a:t>
            </a:r>
            <a:r>
              <a:rPr lang="en-US" altLang="zh-CN" sz="3200" b="1" dirty="0">
                <a:solidFill>
                  <a:srgbClr val="FFFF00"/>
                </a:solidFill>
                <a:latin typeface="+mn-ea"/>
                <a:ea typeface="+mn-ea"/>
              </a:rPr>
              <a:t>Y</a:t>
            </a:r>
            <a:r>
              <a:rPr lang="zh-CN" altLang="en-US" sz="3200" b="1" dirty="0">
                <a:solidFill>
                  <a:schemeClr val="tx1"/>
                </a:solidFill>
                <a:latin typeface="+mn-ea"/>
                <a:ea typeface="+mn-ea"/>
              </a:rPr>
              <a:t>和</a:t>
            </a:r>
            <a:r>
              <a:rPr lang="en-US" altLang="zh-CN" sz="3200" b="1" dirty="0">
                <a:solidFill>
                  <a:srgbClr val="FFFF00"/>
                </a:solidFill>
                <a:latin typeface="+mn-ea"/>
                <a:ea typeface="+mn-ea"/>
              </a:rPr>
              <a:t>X</a:t>
            </a:r>
            <a:r>
              <a:rPr lang="zh-CN" altLang="en-US" sz="3200" b="1" dirty="0">
                <a:solidFill>
                  <a:schemeClr val="tx1"/>
                </a:solidFill>
                <a:latin typeface="+mn-ea"/>
                <a:ea typeface="+mn-ea"/>
              </a:rPr>
              <a:t>，形成运算指令</a:t>
            </a:r>
            <a:r>
              <a:rPr lang="en-US" altLang="zh-CN" sz="3200" b="1" dirty="0">
                <a:solidFill>
                  <a:srgbClr val="FFFF00"/>
                </a:solidFill>
                <a:latin typeface="+mn-ea"/>
                <a:ea typeface="+mn-ea"/>
              </a:rPr>
              <a:t>X</a:t>
            </a:r>
            <a:r>
              <a:rPr lang="en-US" altLang="zh-CN" sz="3200" b="1" dirty="0">
                <a:solidFill>
                  <a:srgbClr val="00FFCC"/>
                </a:solidFill>
                <a:latin typeface="+mn-ea"/>
                <a:ea typeface="+mn-ea"/>
              </a:rPr>
              <a:t>&lt;op&gt;</a:t>
            </a:r>
            <a:r>
              <a:rPr lang="en-US" altLang="zh-CN" sz="3200" b="1" dirty="0">
                <a:solidFill>
                  <a:srgbClr val="FFFF00"/>
                </a:solidFill>
                <a:latin typeface="+mn-ea"/>
                <a:ea typeface="+mn-ea"/>
              </a:rPr>
              <a:t>Y</a:t>
            </a:r>
            <a:r>
              <a:rPr lang="zh-CN" altLang="en-US" sz="3200" b="1" dirty="0">
                <a:solidFill>
                  <a:schemeClr val="tx1"/>
                </a:solidFill>
                <a:latin typeface="+mn-ea"/>
                <a:ea typeface="+mn-ea"/>
              </a:rPr>
              <a:t>，并将计算结果重新压栈。</a:t>
            </a:r>
          </a:p>
          <a:p>
            <a:pPr marL="533400" indent="-533400" eaLnBrk="1" hangingPunct="1">
              <a:lnSpc>
                <a:spcPts val="4200"/>
              </a:lnSpc>
              <a:spcBef>
                <a:spcPts val="600"/>
              </a:spcBef>
              <a:buFont typeface="Arial" panose="020B0604020202020204" pitchFamily="34" charset="0"/>
              <a:buChar char="•"/>
              <a:defRPr/>
            </a:pPr>
            <a:r>
              <a:rPr lang="zh-CN" altLang="en-US" sz="3200" b="1" dirty="0">
                <a:solidFill>
                  <a:schemeClr val="tx1"/>
                </a:solidFill>
                <a:latin typeface="+mn-ea"/>
                <a:ea typeface="+mn-ea"/>
              </a:rPr>
              <a:t>当表达式的所有项都扫描并处理完后，</a:t>
            </a:r>
            <a:r>
              <a:rPr lang="zh-CN" altLang="en-US" sz="3200" b="1" dirty="0">
                <a:latin typeface="+mn-ea"/>
                <a:ea typeface="+mn-ea"/>
              </a:rPr>
              <a:t>栈顶</a:t>
            </a:r>
            <a:r>
              <a:rPr lang="zh-CN" altLang="en-US" sz="3200" b="1" dirty="0">
                <a:solidFill>
                  <a:schemeClr val="tx1"/>
                </a:solidFill>
                <a:latin typeface="+mn-ea"/>
                <a:ea typeface="+mn-ea"/>
              </a:rPr>
              <a:t>存放的是计算</a:t>
            </a:r>
            <a:r>
              <a:rPr lang="zh-CN" altLang="en-US" sz="3200" b="1" dirty="0">
                <a:latin typeface="+mn-ea"/>
                <a:ea typeface="+mn-ea"/>
              </a:rPr>
              <a:t>结果</a:t>
            </a:r>
            <a:r>
              <a:rPr lang="zh-CN" altLang="en-US" sz="3200" b="1" dirty="0">
                <a:solidFill>
                  <a:schemeClr val="tx1"/>
                </a:solidFill>
                <a:latin typeface="+mn-ea"/>
                <a:ea typeface="+mn-ea"/>
              </a:rPr>
              <a:t>。</a:t>
            </a:r>
          </a:p>
        </p:txBody>
      </p:sp>
      <p:sp>
        <p:nvSpPr>
          <p:cNvPr id="5" name="标题 2">
            <a:extLst>
              <a:ext uri="{FF2B5EF4-FFF2-40B4-BE49-F238E27FC236}">
                <a16:creationId xmlns:a16="http://schemas.microsoft.com/office/drawing/2014/main" id="{9499E033-F458-4EB7-BE27-9390953B09E1}"/>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Tree>
    <p:extLst>
      <p:ext uri="{BB962C8B-B14F-4D97-AF65-F5344CB8AC3E}">
        <p14:creationId xmlns:p14="http://schemas.microsoft.com/office/powerpoint/2010/main" val="3304241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title"/>
          </p:nvPr>
        </p:nvSpPr>
        <p:spPr>
          <a:xfrm>
            <a:off x="285750" y="823300"/>
            <a:ext cx="6400800" cy="609600"/>
          </a:xfrm>
        </p:spPr>
        <p:txBody>
          <a:bodyPr/>
          <a:lstStyle/>
          <a:p>
            <a:pPr eaLnBrk="1" hangingPunct="1"/>
            <a:r>
              <a:rPr lang="zh-CN" altLang="en-US" sz="3200" dirty="0">
                <a:latin typeface="黑体" panose="02010609060101010101" pitchFamily="49" charset="-122"/>
                <a:ea typeface="黑体" panose="02010609060101010101" pitchFamily="49" charset="-122"/>
              </a:rPr>
              <a:t>栈的应用举例－</a:t>
            </a:r>
            <a:r>
              <a:rPr lang="zh-CN" altLang="en-US" sz="3200" dirty="0">
                <a:solidFill>
                  <a:schemeClr val="tx1"/>
                </a:solidFill>
                <a:latin typeface="黑体" panose="02010609060101010101" pitchFamily="49" charset="-122"/>
                <a:ea typeface="黑体" panose="02010609060101010101" pitchFamily="49" charset="-122"/>
              </a:rPr>
              <a:t>后缀表达式求值</a:t>
            </a:r>
            <a:endParaRPr lang="en-US" altLang="zh-CN" sz="3200" dirty="0">
              <a:solidFill>
                <a:schemeClr val="tx1"/>
              </a:solidFill>
              <a:latin typeface="黑体" panose="02010609060101010101" pitchFamily="49" charset="-122"/>
              <a:ea typeface="黑体" panose="02010609060101010101" pitchFamily="49" charset="-122"/>
            </a:endParaRPr>
          </a:p>
        </p:txBody>
      </p:sp>
      <p:sp>
        <p:nvSpPr>
          <p:cNvPr id="12" name="矩形 11"/>
          <p:cNvSpPr/>
          <p:nvPr/>
        </p:nvSpPr>
        <p:spPr>
          <a:xfrm>
            <a:off x="387350" y="1426550"/>
            <a:ext cx="9209088" cy="2800350"/>
          </a:xfrm>
          <a:prstGeom prst="rect">
            <a:avLst/>
          </a:prstGeom>
        </p:spPr>
        <p:txBody>
          <a:bodyPr>
            <a:spAutoFit/>
          </a:bodyPr>
          <a:lstStyle/>
          <a:p>
            <a:pPr eaLnBrk="1" hangingPunct="1">
              <a:lnSpc>
                <a:spcPct val="110000"/>
              </a:lnSpc>
              <a:defRPr/>
            </a:pPr>
            <a:r>
              <a:rPr lang="zh-CN" altLang="en-US" sz="3200" b="1" dirty="0">
                <a:solidFill>
                  <a:schemeClr val="tx1"/>
                </a:solidFill>
                <a:latin typeface="+mn-ea"/>
                <a:ea typeface="+mn-ea"/>
              </a:rPr>
              <a:t>    从左向右顺序地扫描表达式，并用一个</a:t>
            </a:r>
            <a:r>
              <a:rPr lang="zh-CN" altLang="en-US" sz="3200" b="1" dirty="0">
                <a:solidFill>
                  <a:srgbClr val="FFFF00"/>
                </a:solidFill>
                <a:latin typeface="+mn-ea"/>
                <a:ea typeface="+mn-ea"/>
              </a:rPr>
              <a:t>栈</a:t>
            </a:r>
            <a:r>
              <a:rPr lang="zh-CN" altLang="en-US" sz="3200" b="1" dirty="0">
                <a:solidFill>
                  <a:schemeClr val="tx1"/>
                </a:solidFill>
                <a:latin typeface="+mn-ea"/>
                <a:ea typeface="+mn-ea"/>
              </a:rPr>
              <a:t>暂存扫描到的操作数或计算结果。</a:t>
            </a:r>
          </a:p>
          <a:p>
            <a:pPr eaLnBrk="1" hangingPunct="1">
              <a:lnSpc>
                <a:spcPct val="110000"/>
              </a:lnSpc>
              <a:defRPr/>
            </a:pPr>
            <a:r>
              <a:rPr lang="zh-CN" altLang="en-US" sz="3200" b="1" dirty="0">
                <a:solidFill>
                  <a:schemeClr val="tx1"/>
                </a:solidFill>
                <a:latin typeface="+mn-ea"/>
                <a:ea typeface="+mn-ea"/>
              </a:rPr>
              <a:t>    在后缀表达式中已</a:t>
            </a:r>
            <a:r>
              <a:rPr lang="zh-CN" altLang="en-US" sz="3200" b="1" dirty="0">
                <a:solidFill>
                  <a:srgbClr val="FFFF00"/>
                </a:solidFill>
                <a:latin typeface="+mn-ea"/>
                <a:ea typeface="+mn-ea"/>
              </a:rPr>
              <a:t>隐含了加括号的优先次序</a:t>
            </a:r>
            <a:r>
              <a:rPr lang="zh-CN" altLang="en-US" sz="3200" b="1" dirty="0">
                <a:solidFill>
                  <a:schemeClr val="tx1"/>
                </a:solidFill>
                <a:latin typeface="+mn-ea"/>
                <a:ea typeface="+mn-ea"/>
              </a:rPr>
              <a:t>，后缀表达式中没有括号。</a:t>
            </a:r>
          </a:p>
          <a:p>
            <a:pPr eaLnBrk="1" hangingPunct="1">
              <a:lnSpc>
                <a:spcPct val="110000"/>
              </a:lnSpc>
              <a:defRPr/>
            </a:pPr>
            <a:r>
              <a:rPr lang="zh-CN" altLang="en-US" sz="3200" b="1" dirty="0">
                <a:solidFill>
                  <a:schemeClr val="tx1"/>
                </a:solidFill>
                <a:latin typeface="+mn-ea"/>
                <a:ea typeface="+mn-ea"/>
              </a:rPr>
              <a:t>计算例  </a:t>
            </a:r>
            <a:r>
              <a:rPr lang="en-US" altLang="zh-CN" sz="3200" b="1" dirty="0">
                <a:solidFill>
                  <a:schemeClr val="tx1"/>
                </a:solidFill>
                <a:latin typeface="+mn-ea"/>
                <a:ea typeface="+mn-ea"/>
              </a:rPr>
              <a:t>a b c d - * + e f ^ g / -</a:t>
            </a:r>
          </a:p>
        </p:txBody>
      </p:sp>
      <p:grpSp>
        <p:nvGrpSpPr>
          <p:cNvPr id="6" name="Group 19"/>
          <p:cNvGrpSpPr>
            <a:grpSpLocks/>
          </p:cNvGrpSpPr>
          <p:nvPr/>
        </p:nvGrpSpPr>
        <p:grpSpPr bwMode="auto">
          <a:xfrm>
            <a:off x="3352800" y="4719025"/>
            <a:ext cx="858838" cy="519113"/>
            <a:chOff x="2112" y="2741"/>
            <a:chExt cx="541" cy="327"/>
          </a:xfrm>
        </p:grpSpPr>
        <p:sp>
          <p:nvSpPr>
            <p:cNvPr id="44059" name="AutoShape 4"/>
            <p:cNvSpPr>
              <a:spLocks/>
            </p:cNvSpPr>
            <p:nvPr/>
          </p:nvSpPr>
          <p:spPr bwMode="auto">
            <a:xfrm rot="-5400000">
              <a:off x="2341" y="2525"/>
              <a:ext cx="96" cy="528"/>
            </a:xfrm>
            <a:prstGeom prst="leftBrace">
              <a:avLst>
                <a:gd name="adj1" fmla="val 45833"/>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60" name="Text Box 5"/>
            <p:cNvSpPr txBox="1">
              <a:spLocks noChangeArrowheads="1"/>
            </p:cNvSpPr>
            <p:nvPr/>
          </p:nvSpPr>
          <p:spPr bwMode="auto">
            <a:xfrm>
              <a:off x="2112" y="2741"/>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1</a:t>
              </a:r>
            </a:p>
          </p:txBody>
        </p:sp>
      </p:grpSp>
      <p:grpSp>
        <p:nvGrpSpPr>
          <p:cNvPr id="9" name="Group 20"/>
          <p:cNvGrpSpPr>
            <a:grpSpLocks/>
          </p:cNvGrpSpPr>
          <p:nvPr/>
        </p:nvGrpSpPr>
        <p:grpSpPr bwMode="auto">
          <a:xfrm>
            <a:off x="3095625" y="5312750"/>
            <a:ext cx="1295400" cy="519113"/>
            <a:chOff x="1950" y="3012"/>
            <a:chExt cx="816" cy="327"/>
          </a:xfrm>
        </p:grpSpPr>
        <p:sp>
          <p:nvSpPr>
            <p:cNvPr id="44057" name="AutoShape 6"/>
            <p:cNvSpPr>
              <a:spLocks/>
            </p:cNvSpPr>
            <p:nvPr/>
          </p:nvSpPr>
          <p:spPr bwMode="auto">
            <a:xfrm rot="-5400000">
              <a:off x="2310" y="2662"/>
              <a:ext cx="96" cy="816"/>
            </a:xfrm>
            <a:prstGeom prst="leftBrace">
              <a:avLst>
                <a:gd name="adj1" fmla="val 70833"/>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58" name="Text Box 7"/>
            <p:cNvSpPr txBox="1">
              <a:spLocks noChangeArrowheads="1"/>
            </p:cNvSpPr>
            <p:nvPr/>
          </p:nvSpPr>
          <p:spPr bwMode="auto">
            <a:xfrm>
              <a:off x="2112" y="3012"/>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宋体" panose="02010600030101010101" pitchFamily="2" charset="-122"/>
                </a:rPr>
                <a:t>2</a:t>
              </a:r>
            </a:p>
          </p:txBody>
        </p:sp>
      </p:grpSp>
      <p:grpSp>
        <p:nvGrpSpPr>
          <p:cNvPr id="13" name="Group 21"/>
          <p:cNvGrpSpPr>
            <a:grpSpLocks/>
          </p:cNvGrpSpPr>
          <p:nvPr/>
        </p:nvGrpSpPr>
        <p:grpSpPr bwMode="auto">
          <a:xfrm>
            <a:off x="2790825" y="5815988"/>
            <a:ext cx="2008188" cy="549275"/>
            <a:chOff x="1728" y="3311"/>
            <a:chExt cx="1265" cy="346"/>
          </a:xfrm>
        </p:grpSpPr>
        <p:sp>
          <p:nvSpPr>
            <p:cNvPr id="44055" name="AutoShape 8"/>
            <p:cNvSpPr>
              <a:spLocks/>
            </p:cNvSpPr>
            <p:nvPr/>
          </p:nvSpPr>
          <p:spPr bwMode="auto">
            <a:xfrm rot="-5400000">
              <a:off x="2313" y="2726"/>
              <a:ext cx="96" cy="1265"/>
            </a:xfrm>
            <a:prstGeom prst="leftBrace">
              <a:avLst>
                <a:gd name="adj1" fmla="val 109809"/>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56" name="Text Box 9"/>
            <p:cNvSpPr txBox="1">
              <a:spLocks noChangeArrowheads="1"/>
            </p:cNvSpPr>
            <p:nvPr/>
          </p:nvSpPr>
          <p:spPr bwMode="auto">
            <a:xfrm>
              <a:off x="2132" y="3330"/>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3</a:t>
              </a:r>
            </a:p>
          </p:txBody>
        </p:sp>
      </p:grpSp>
      <p:grpSp>
        <p:nvGrpSpPr>
          <p:cNvPr id="16" name="Group 22"/>
          <p:cNvGrpSpPr>
            <a:grpSpLocks/>
          </p:cNvGrpSpPr>
          <p:nvPr/>
        </p:nvGrpSpPr>
        <p:grpSpPr bwMode="auto">
          <a:xfrm>
            <a:off x="4933950" y="4728550"/>
            <a:ext cx="781050" cy="519113"/>
            <a:chOff x="3072" y="2741"/>
            <a:chExt cx="492" cy="327"/>
          </a:xfrm>
        </p:grpSpPr>
        <p:sp>
          <p:nvSpPr>
            <p:cNvPr id="44053" name="AutoShape 10"/>
            <p:cNvSpPr>
              <a:spLocks/>
            </p:cNvSpPr>
            <p:nvPr/>
          </p:nvSpPr>
          <p:spPr bwMode="auto">
            <a:xfrm rot="-5400000">
              <a:off x="3264" y="2549"/>
              <a:ext cx="96" cy="480"/>
            </a:xfrm>
            <a:prstGeom prst="leftBrace">
              <a:avLst>
                <a:gd name="adj1" fmla="val 41667"/>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54" name="Text Box 11"/>
            <p:cNvSpPr txBox="1">
              <a:spLocks noChangeArrowheads="1"/>
            </p:cNvSpPr>
            <p:nvPr/>
          </p:nvSpPr>
          <p:spPr bwMode="auto">
            <a:xfrm>
              <a:off x="3111" y="2741"/>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4</a:t>
              </a:r>
            </a:p>
          </p:txBody>
        </p:sp>
      </p:grpSp>
      <p:grpSp>
        <p:nvGrpSpPr>
          <p:cNvPr id="19" name="Group 23"/>
          <p:cNvGrpSpPr>
            <a:grpSpLocks/>
          </p:cNvGrpSpPr>
          <p:nvPr/>
        </p:nvGrpSpPr>
        <p:grpSpPr bwMode="auto">
          <a:xfrm>
            <a:off x="4876800" y="5328625"/>
            <a:ext cx="1295400" cy="576263"/>
            <a:chOff x="3072" y="2999"/>
            <a:chExt cx="816" cy="363"/>
          </a:xfrm>
        </p:grpSpPr>
        <p:sp>
          <p:nvSpPr>
            <p:cNvPr id="44051" name="AutoShape 12"/>
            <p:cNvSpPr>
              <a:spLocks/>
            </p:cNvSpPr>
            <p:nvPr/>
          </p:nvSpPr>
          <p:spPr bwMode="auto">
            <a:xfrm rot="-5400000">
              <a:off x="3432" y="2639"/>
              <a:ext cx="96" cy="816"/>
            </a:xfrm>
            <a:prstGeom prst="leftBrace">
              <a:avLst>
                <a:gd name="adj1" fmla="val 70833"/>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52" name="Text Box 13"/>
            <p:cNvSpPr txBox="1">
              <a:spLocks noChangeArrowheads="1"/>
            </p:cNvSpPr>
            <p:nvPr/>
          </p:nvSpPr>
          <p:spPr bwMode="auto">
            <a:xfrm>
              <a:off x="3264" y="3035"/>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5</a:t>
              </a:r>
            </a:p>
          </p:txBody>
        </p:sp>
      </p:grpSp>
      <p:sp>
        <p:nvSpPr>
          <p:cNvPr id="22" name="AutoShape 14"/>
          <p:cNvSpPr>
            <a:spLocks/>
          </p:cNvSpPr>
          <p:nvPr/>
        </p:nvSpPr>
        <p:spPr bwMode="auto">
          <a:xfrm rot="-5400000">
            <a:off x="4591050" y="4549163"/>
            <a:ext cx="152400" cy="3733800"/>
          </a:xfrm>
          <a:prstGeom prst="leftBrace">
            <a:avLst>
              <a:gd name="adj1" fmla="val 204167"/>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23" name="Text Box 15"/>
          <p:cNvSpPr txBox="1">
            <a:spLocks noChangeArrowheads="1"/>
          </p:cNvSpPr>
          <p:nvPr/>
        </p:nvSpPr>
        <p:spPr bwMode="auto">
          <a:xfrm>
            <a:off x="4386263" y="6328750"/>
            <a:ext cx="719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6</a:t>
            </a:r>
          </a:p>
        </p:txBody>
      </p:sp>
      <p:sp>
        <p:nvSpPr>
          <p:cNvPr id="24" name="Text Box 18"/>
          <p:cNvSpPr txBox="1">
            <a:spLocks noChangeArrowheads="1"/>
          </p:cNvSpPr>
          <p:nvPr/>
        </p:nvSpPr>
        <p:spPr bwMode="auto">
          <a:xfrm>
            <a:off x="2644775" y="4160225"/>
            <a:ext cx="42100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dirty="0">
                <a:solidFill>
                  <a:srgbClr val="FFFF00"/>
                </a:solidFill>
                <a:latin typeface="Times New Roman" panose="02020603050405020304" pitchFamily="18" charset="0"/>
              </a:rPr>
              <a:t>a b c d </a:t>
            </a:r>
            <a:r>
              <a:rPr lang="en-US" altLang="zh-CN" sz="3200" b="1" dirty="0">
                <a:solidFill>
                  <a:srgbClr val="FFFF00"/>
                </a:solidFill>
                <a:latin typeface="Courier New" panose="02070309020205020404" pitchFamily="49" charset="0"/>
              </a:rPr>
              <a:t>-</a:t>
            </a:r>
            <a:r>
              <a:rPr lang="en-US" altLang="zh-CN" sz="3200" b="1" dirty="0">
                <a:solidFill>
                  <a:srgbClr val="FFFF00"/>
                </a:solidFill>
                <a:latin typeface="Times New Roman" panose="02020603050405020304" pitchFamily="18" charset="0"/>
              </a:rPr>
              <a:t> </a:t>
            </a:r>
            <a:r>
              <a:rPr lang="en-US" altLang="zh-CN" sz="3200" b="1" dirty="0">
                <a:solidFill>
                  <a:srgbClr val="FFFF00"/>
                </a:solidFill>
                <a:latin typeface="+mn-ea"/>
                <a:ea typeface="+mn-ea"/>
              </a:rPr>
              <a:t>*</a:t>
            </a:r>
            <a:r>
              <a:rPr lang="en-US" altLang="zh-CN" sz="3200" b="1" dirty="0">
                <a:solidFill>
                  <a:srgbClr val="FFFF00"/>
                </a:solidFill>
                <a:latin typeface="Times New Roman" panose="02020603050405020304" pitchFamily="18" charset="0"/>
              </a:rPr>
              <a:t> + e f </a:t>
            </a:r>
            <a:r>
              <a:rPr lang="en-US" altLang="zh-CN" sz="3200" b="1" dirty="0">
                <a:solidFill>
                  <a:srgbClr val="FFFF00"/>
                </a:solidFill>
                <a:latin typeface="Courier New" panose="02070309020205020404" pitchFamily="49" charset="0"/>
              </a:rPr>
              <a:t>^</a:t>
            </a:r>
            <a:r>
              <a:rPr lang="en-US" altLang="zh-CN" sz="3200" b="1" dirty="0">
                <a:solidFill>
                  <a:srgbClr val="FFFF00"/>
                </a:solidFill>
                <a:latin typeface="Times New Roman" panose="02020603050405020304" pitchFamily="18" charset="0"/>
              </a:rPr>
              <a:t> g </a:t>
            </a:r>
            <a:r>
              <a:rPr lang="en-US" altLang="zh-CN" sz="3200" b="1" dirty="0">
                <a:solidFill>
                  <a:srgbClr val="FFFF00"/>
                </a:solidFill>
                <a:latin typeface="Courier New" panose="02070309020205020404" pitchFamily="49" charset="0"/>
              </a:rPr>
              <a:t>/</a:t>
            </a:r>
            <a:r>
              <a:rPr lang="en-US" altLang="zh-CN" sz="3200" b="1" dirty="0">
                <a:solidFill>
                  <a:srgbClr val="FFFF00"/>
                </a:solidFill>
                <a:latin typeface="Times New Roman" panose="02020603050405020304" pitchFamily="18" charset="0"/>
              </a:rPr>
              <a:t> </a:t>
            </a:r>
            <a:r>
              <a:rPr lang="en-US" altLang="zh-CN" sz="3200" b="1" dirty="0">
                <a:solidFill>
                  <a:srgbClr val="FFFF00"/>
                </a:solidFill>
                <a:latin typeface="Courier New" panose="02070309020205020404" pitchFamily="49" charset="0"/>
              </a:rPr>
              <a:t>-</a:t>
            </a:r>
            <a:endParaRPr lang="zh-CN" altLang="en-US" sz="3200" b="1" dirty="0">
              <a:solidFill>
                <a:srgbClr val="FFFF00"/>
              </a:solidFill>
              <a:latin typeface="Courier New" panose="02070309020205020404" pitchFamily="49" charset="0"/>
            </a:endParaRPr>
          </a:p>
        </p:txBody>
      </p:sp>
      <p:cxnSp>
        <p:nvCxnSpPr>
          <p:cNvPr id="3" name="直接箭头连接符 2"/>
          <p:cNvCxnSpPr>
            <a:cxnSpLocks noChangeShapeType="1"/>
          </p:cNvCxnSpPr>
          <p:nvPr/>
        </p:nvCxnSpPr>
        <p:spPr bwMode="auto">
          <a:xfrm>
            <a:off x="2744788" y="4661875"/>
            <a:ext cx="1358900" cy="0"/>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26" name="直接箭头连接符 25"/>
          <p:cNvCxnSpPr>
            <a:cxnSpLocks noChangeShapeType="1"/>
          </p:cNvCxnSpPr>
          <p:nvPr/>
        </p:nvCxnSpPr>
        <p:spPr bwMode="auto">
          <a:xfrm flipV="1">
            <a:off x="4119563" y="5236550"/>
            <a:ext cx="328612" cy="1588"/>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29" name="直接箭头连接符 28"/>
          <p:cNvCxnSpPr>
            <a:cxnSpLocks noChangeShapeType="1"/>
          </p:cNvCxnSpPr>
          <p:nvPr/>
        </p:nvCxnSpPr>
        <p:spPr bwMode="auto">
          <a:xfrm flipV="1">
            <a:off x="4397375" y="5706450"/>
            <a:ext cx="328613" cy="1588"/>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p:cNvCxnSpPr>
          <p:nvPr/>
        </p:nvCxnSpPr>
        <p:spPr bwMode="auto">
          <a:xfrm>
            <a:off x="4933950" y="4628538"/>
            <a:ext cx="704850" cy="0"/>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34" name="直接箭头连接符 33"/>
          <p:cNvCxnSpPr>
            <a:cxnSpLocks noChangeShapeType="1"/>
          </p:cNvCxnSpPr>
          <p:nvPr/>
        </p:nvCxnSpPr>
        <p:spPr bwMode="auto">
          <a:xfrm flipV="1">
            <a:off x="5842000" y="5193688"/>
            <a:ext cx="328613" cy="0"/>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35" name="直接箭头连接符 34"/>
          <p:cNvCxnSpPr>
            <a:cxnSpLocks noChangeShapeType="1"/>
          </p:cNvCxnSpPr>
          <p:nvPr/>
        </p:nvCxnSpPr>
        <p:spPr bwMode="auto">
          <a:xfrm flipV="1">
            <a:off x="6356350" y="6230325"/>
            <a:ext cx="328613" cy="1588"/>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sp>
        <p:nvSpPr>
          <p:cNvPr id="30" name="标题 2">
            <a:extLst>
              <a:ext uri="{FF2B5EF4-FFF2-40B4-BE49-F238E27FC236}">
                <a16:creationId xmlns:a16="http://schemas.microsoft.com/office/drawing/2014/main" id="{EA7D3DD3-4A20-42C1-BF47-CB375142D533}"/>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dirty="0">
                <a:solidFill>
                  <a:srgbClr val="FFFF00"/>
                </a:solidFill>
              </a:rPr>
              <a:t>3.2 </a:t>
            </a:r>
            <a:r>
              <a:rPr lang="zh-CN" altLang="en-US" kern="0" dirty="0">
                <a:solidFill>
                  <a:srgbClr val="FFFF00"/>
                </a:solidFill>
              </a:rPr>
              <a:t>栈的应用</a:t>
            </a:r>
            <a:endParaRPr lang="zh-CN" altLang="en-US" kern="0" dirty="0"/>
          </a:p>
        </p:txBody>
      </p:sp>
    </p:spTree>
    <p:extLst>
      <p:ext uri="{BB962C8B-B14F-4D97-AF65-F5344CB8AC3E}">
        <p14:creationId xmlns:p14="http://schemas.microsoft.com/office/powerpoint/2010/main" val="2533155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0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1000"/>
                                        <p:tgtEl>
                                          <p:spTgt spid="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1000"/>
                                        <p:tgtEl>
                                          <p:spTgt spid="1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1000"/>
                                        <p:tgtEl>
                                          <p:spTgt spid="22"/>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bldLvl="2"/>
      <p:bldP spid="22" grpId="0" animBg="1"/>
      <p:bldP spid="23"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23838" y="638175"/>
            <a:ext cx="9390062" cy="1639888"/>
          </a:xfrm>
          <a:prstGeom prst="rect">
            <a:avLst/>
          </a:prstGeom>
          <a:noFill/>
          <a:ln w="12700" cap="rnd">
            <a:noFill/>
            <a:miter lim="800000"/>
            <a:headEnd/>
            <a:tailEnd/>
          </a:ln>
        </p:spPr>
        <p:txBody>
          <a:bodyPr/>
          <a:lstStyle/>
          <a:p>
            <a:pPr eaLnBrk="1" hangingPunct="1">
              <a:spcBef>
                <a:spcPts val="0"/>
              </a:spcBef>
              <a:buSzPct val="80000"/>
              <a:buFont typeface="Wingdings" pitchFamily="2" charset="2"/>
              <a:buChar char="l"/>
              <a:defRPr/>
            </a:pPr>
            <a:r>
              <a:rPr lang="zh-CN" altLang="en-US" sz="3600" b="1">
                <a:latin typeface="+mn-ea"/>
                <a:ea typeface="+mn-ea"/>
              </a:rPr>
              <a:t> 两个独立的栈</a:t>
            </a:r>
          </a:p>
          <a:p>
            <a:pPr lvl="1" eaLnBrk="1" hangingPunct="1">
              <a:spcBef>
                <a:spcPts val="0"/>
              </a:spcBef>
              <a:buSzPct val="75000"/>
              <a:buFont typeface="Wingdings" pitchFamily="2" charset="2"/>
              <a:buChar char="n"/>
              <a:defRPr/>
            </a:pPr>
            <a:r>
              <a:rPr lang="zh-CN" altLang="en-US" sz="3200" b="1">
                <a:solidFill>
                  <a:schemeClr val="tx1"/>
                </a:solidFill>
                <a:latin typeface="+mn-ea"/>
                <a:ea typeface="+mn-ea"/>
              </a:rPr>
              <a:t> 底部相连：双栈</a:t>
            </a:r>
            <a:endParaRPr lang="en-US" altLang="zh-CN" sz="3200" b="1">
              <a:solidFill>
                <a:schemeClr val="tx1"/>
              </a:solidFill>
              <a:latin typeface="+mn-ea"/>
              <a:ea typeface="+mn-ea"/>
            </a:endParaRPr>
          </a:p>
          <a:p>
            <a:pPr lvl="1" eaLnBrk="1" hangingPunct="1">
              <a:spcBef>
                <a:spcPts val="0"/>
              </a:spcBef>
              <a:buSzPct val="75000"/>
              <a:buFont typeface="Wingdings" pitchFamily="2" charset="2"/>
              <a:buChar char="n"/>
              <a:defRPr/>
            </a:pPr>
            <a:r>
              <a:rPr lang="en-US" altLang="zh-CN" sz="3200" b="1">
                <a:solidFill>
                  <a:schemeClr val="tx1"/>
                </a:solidFill>
                <a:latin typeface="+mn-ea"/>
                <a:ea typeface="+mn-ea"/>
              </a:rPr>
              <a:t> </a:t>
            </a:r>
            <a:r>
              <a:rPr lang="zh-CN" altLang="en-US" sz="3200" b="1">
                <a:solidFill>
                  <a:schemeClr val="tx1"/>
                </a:solidFill>
                <a:latin typeface="+mn-ea"/>
                <a:ea typeface="+mn-ea"/>
              </a:rPr>
              <a:t>迎面增长：对顶栈</a:t>
            </a:r>
          </a:p>
        </p:txBody>
      </p:sp>
      <p:sp>
        <p:nvSpPr>
          <p:cNvPr id="72707" name="Rectangle 3"/>
          <p:cNvSpPr>
            <a:spLocks noGrp="1" noChangeArrowheads="1"/>
          </p:cNvSpPr>
          <p:nvPr>
            <p:ph type="title"/>
          </p:nvPr>
        </p:nvSpPr>
        <p:spPr>
          <a:xfrm>
            <a:off x="296863" y="52387"/>
            <a:ext cx="9288463" cy="549275"/>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
        <p:nvSpPr>
          <p:cNvPr id="4" name="Text Box 4"/>
          <p:cNvSpPr txBox="1">
            <a:spLocks noChangeArrowheads="1"/>
          </p:cNvSpPr>
          <p:nvPr/>
        </p:nvSpPr>
        <p:spPr bwMode="auto">
          <a:xfrm>
            <a:off x="3324225" y="3167063"/>
            <a:ext cx="2814638" cy="584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3200" b="1">
                <a:solidFill>
                  <a:schemeClr val="tx1"/>
                </a:solidFill>
                <a:latin typeface="+mn-ea"/>
                <a:ea typeface="+mn-ea"/>
              </a:rPr>
              <a:t>对顶栈</a:t>
            </a:r>
          </a:p>
        </p:txBody>
      </p:sp>
      <p:grpSp>
        <p:nvGrpSpPr>
          <p:cNvPr id="2" name="Group 5"/>
          <p:cNvGrpSpPr>
            <a:grpSpLocks/>
          </p:cNvGrpSpPr>
          <p:nvPr/>
        </p:nvGrpSpPr>
        <p:grpSpPr bwMode="auto">
          <a:xfrm>
            <a:off x="1465263" y="2308225"/>
            <a:ext cx="7185025" cy="582613"/>
            <a:chOff x="1519" y="3067"/>
            <a:chExt cx="3265" cy="227"/>
          </a:xfrm>
          <a:noFill/>
        </p:grpSpPr>
        <p:sp>
          <p:nvSpPr>
            <p:cNvPr id="56336" name="Rectangle 6"/>
            <p:cNvSpPr>
              <a:spLocks noChangeArrowheads="1"/>
            </p:cNvSpPr>
            <p:nvPr/>
          </p:nvSpPr>
          <p:spPr bwMode="auto">
            <a:xfrm>
              <a:off x="1973" y="3067"/>
              <a:ext cx="1905"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56337" name="Rectangle 7"/>
            <p:cNvSpPr>
              <a:spLocks noChangeArrowheads="1"/>
            </p:cNvSpPr>
            <p:nvPr/>
          </p:nvSpPr>
          <p:spPr bwMode="auto">
            <a:xfrm>
              <a:off x="1519"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56338" name="Rectangle 8"/>
            <p:cNvSpPr>
              <a:spLocks noChangeArrowheads="1"/>
            </p:cNvSpPr>
            <p:nvPr/>
          </p:nvSpPr>
          <p:spPr bwMode="auto">
            <a:xfrm>
              <a:off x="3878"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56339" name="Rectangle 9"/>
            <p:cNvSpPr>
              <a:spLocks noChangeArrowheads="1"/>
            </p:cNvSpPr>
            <p:nvPr/>
          </p:nvSpPr>
          <p:spPr bwMode="auto">
            <a:xfrm>
              <a:off x="1746"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56340" name="Rectangle 10"/>
            <p:cNvSpPr>
              <a:spLocks noChangeArrowheads="1"/>
            </p:cNvSpPr>
            <p:nvPr/>
          </p:nvSpPr>
          <p:spPr bwMode="auto">
            <a:xfrm>
              <a:off x="4105"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56341" name="Rectangle 11"/>
            <p:cNvSpPr>
              <a:spLocks noChangeArrowheads="1"/>
            </p:cNvSpPr>
            <p:nvPr/>
          </p:nvSpPr>
          <p:spPr bwMode="auto">
            <a:xfrm>
              <a:off x="4558"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56342" name="Rectangle 12"/>
            <p:cNvSpPr>
              <a:spLocks noChangeArrowheads="1"/>
            </p:cNvSpPr>
            <p:nvPr/>
          </p:nvSpPr>
          <p:spPr bwMode="auto">
            <a:xfrm>
              <a:off x="4332"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56343" name="Line 13"/>
            <p:cNvSpPr>
              <a:spLocks noChangeShapeType="1"/>
            </p:cNvSpPr>
            <p:nvPr/>
          </p:nvSpPr>
          <p:spPr bwMode="auto">
            <a:xfrm>
              <a:off x="2109" y="3185"/>
              <a:ext cx="453" cy="0"/>
            </a:xfrm>
            <a:prstGeom prst="line">
              <a:avLst/>
            </a:prstGeom>
            <a:grpFill/>
            <a:ln w="38100">
              <a:solidFill>
                <a:srgbClr val="FFFF00"/>
              </a:solidFill>
              <a:round/>
              <a:headEnd/>
              <a:tailEnd type="triangle" w="med" len="med"/>
            </a:ln>
            <a:extLst/>
          </p:spPr>
          <p:txBody>
            <a:bodyPr/>
            <a:lstStyle/>
            <a:p>
              <a:pPr>
                <a:defRPr/>
              </a:pPr>
              <a:endParaRPr lang="zh-CN" altLang="en-US"/>
            </a:p>
          </p:txBody>
        </p:sp>
        <p:sp>
          <p:nvSpPr>
            <p:cNvPr id="56344" name="Line 14"/>
            <p:cNvSpPr>
              <a:spLocks noChangeShapeType="1"/>
            </p:cNvSpPr>
            <p:nvPr/>
          </p:nvSpPr>
          <p:spPr bwMode="auto">
            <a:xfrm flipH="1">
              <a:off x="3334" y="3194"/>
              <a:ext cx="453" cy="0"/>
            </a:xfrm>
            <a:prstGeom prst="line">
              <a:avLst/>
            </a:prstGeom>
            <a:grpFill/>
            <a:ln w="38100">
              <a:solidFill>
                <a:srgbClr val="FFFF00"/>
              </a:solidFill>
              <a:round/>
              <a:headEnd/>
              <a:tailEnd type="triangle" w="med" len="med"/>
            </a:ln>
            <a:extLst/>
          </p:spPr>
          <p:txBody>
            <a:bodyPr/>
            <a:lstStyle/>
            <a:p>
              <a:pPr>
                <a:defRPr/>
              </a:pPr>
              <a:endParaRPr lang="zh-CN" altLang="en-US"/>
            </a:p>
          </p:txBody>
        </p:sp>
      </p:grpSp>
      <p:sp>
        <p:nvSpPr>
          <p:cNvPr id="15" name="Text Box 15"/>
          <p:cNvSpPr txBox="1">
            <a:spLocks noChangeArrowheads="1"/>
          </p:cNvSpPr>
          <p:nvPr/>
        </p:nvSpPr>
        <p:spPr bwMode="auto">
          <a:xfrm>
            <a:off x="2046288" y="3295650"/>
            <a:ext cx="1069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latin typeface="隶书" panose="02010509060101010101" pitchFamily="49" charset="-122"/>
                <a:ea typeface="隶书" panose="02010509060101010101" pitchFamily="49" charset="-122"/>
              </a:rPr>
              <a:t>t[0]</a:t>
            </a:r>
          </a:p>
        </p:txBody>
      </p:sp>
      <p:sp>
        <p:nvSpPr>
          <p:cNvPr id="16" name="Text Box 16"/>
          <p:cNvSpPr txBox="1">
            <a:spLocks noChangeArrowheads="1"/>
          </p:cNvSpPr>
          <p:nvPr/>
        </p:nvSpPr>
        <p:spPr bwMode="auto">
          <a:xfrm>
            <a:off x="6507163" y="3281363"/>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latin typeface="隶书" panose="02010509060101010101" pitchFamily="49" charset="-122"/>
                <a:ea typeface="隶书" panose="02010509060101010101" pitchFamily="49" charset="-122"/>
              </a:rPr>
              <a:t>t[1]</a:t>
            </a:r>
          </a:p>
        </p:txBody>
      </p:sp>
      <p:sp>
        <p:nvSpPr>
          <p:cNvPr id="17" name="Line 17"/>
          <p:cNvSpPr>
            <a:spLocks noChangeShapeType="1"/>
          </p:cNvSpPr>
          <p:nvPr/>
        </p:nvSpPr>
        <p:spPr bwMode="auto">
          <a:xfrm flipH="1" flipV="1">
            <a:off x="2265363" y="2963863"/>
            <a:ext cx="71437" cy="358775"/>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flipH="1" flipV="1">
            <a:off x="6810375" y="2963863"/>
            <a:ext cx="144463" cy="4318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矩形 18"/>
          <p:cNvSpPr/>
          <p:nvPr/>
        </p:nvSpPr>
        <p:spPr>
          <a:xfrm>
            <a:off x="304800" y="3846513"/>
            <a:ext cx="9361488" cy="965200"/>
          </a:xfrm>
          <a:prstGeom prst="rect">
            <a:avLst/>
          </a:prstGeom>
        </p:spPr>
        <p:txBody>
          <a:bodyPr>
            <a:spAutoFit/>
          </a:bodyPr>
          <a:lstStyle/>
          <a:p>
            <a:pPr marL="342900" indent="-342900" eaLnBrk="1" hangingPunct="1">
              <a:lnSpc>
                <a:spcPct val="105000"/>
              </a:lnSpc>
              <a:spcBef>
                <a:spcPct val="5000"/>
              </a:spcBef>
              <a:buClr>
                <a:srgbClr val="FFFF00"/>
              </a:buClr>
              <a:buSzPct val="60000"/>
              <a:buFont typeface="Wingdings" pitchFamily="2" charset="2"/>
              <a:buChar char="n"/>
              <a:defRPr/>
            </a:pPr>
            <a:r>
              <a:rPr lang="zh-CN" altLang="en-US" b="1">
                <a:solidFill>
                  <a:srgbClr val="FFFF00"/>
                </a:solidFill>
                <a:ea typeface="仿宋_GB2312" pitchFamily="49" charset="-122"/>
              </a:rPr>
              <a:t>两个</a:t>
            </a:r>
            <a:r>
              <a:rPr lang="zh-CN" altLang="en-US" b="1">
                <a:solidFill>
                  <a:srgbClr val="FFFF00"/>
                </a:solidFill>
                <a:latin typeface="Times New Roman" pitchFamily="18" charset="0"/>
                <a:ea typeface="仿宋_GB2312" pitchFamily="49" charset="-122"/>
              </a:rPr>
              <a:t>栈共享一个数组空间 </a:t>
            </a:r>
            <a:r>
              <a:rPr lang="en-US" altLang="zh-CN" b="1">
                <a:solidFill>
                  <a:srgbClr val="FFFF00"/>
                </a:solidFill>
                <a:latin typeface="Times New Roman" pitchFamily="18" charset="0"/>
                <a:ea typeface="仿宋_GB2312" pitchFamily="49" charset="-122"/>
              </a:rPr>
              <a:t>V[ MaxSize ]</a:t>
            </a:r>
            <a:r>
              <a:rPr lang="zh-CN" altLang="en-US" b="1">
                <a:solidFill>
                  <a:srgbClr val="FFFF00"/>
                </a:solidFill>
                <a:latin typeface="Times New Roman" pitchFamily="18" charset="0"/>
                <a:ea typeface="仿宋_GB2312" pitchFamily="49" charset="-122"/>
              </a:rPr>
              <a:t>，设立栈顶指针数组 </a:t>
            </a:r>
            <a:r>
              <a:rPr lang="en-US" altLang="zh-CN" b="1">
                <a:solidFill>
                  <a:srgbClr val="FFFF00"/>
                </a:solidFill>
                <a:latin typeface="Times New Roman" pitchFamily="18" charset="0"/>
                <a:ea typeface="仿宋_GB2312" pitchFamily="49" charset="-122"/>
              </a:rPr>
              <a:t>t[2] </a:t>
            </a:r>
            <a:r>
              <a:rPr lang="zh-CN" altLang="en-US" b="1">
                <a:solidFill>
                  <a:srgbClr val="FFFF00"/>
                </a:solidFill>
                <a:latin typeface="Times New Roman" pitchFamily="18" charset="0"/>
                <a:ea typeface="仿宋_GB2312" pitchFamily="49" charset="-122"/>
              </a:rPr>
              <a:t>和栈底指针数组 </a:t>
            </a:r>
            <a:r>
              <a:rPr lang="en-US" altLang="zh-CN" b="1">
                <a:solidFill>
                  <a:srgbClr val="FFFF00"/>
                </a:solidFill>
                <a:latin typeface="Times New Roman" pitchFamily="18" charset="0"/>
                <a:ea typeface="仿宋_GB2312" pitchFamily="49" charset="-122"/>
              </a:rPr>
              <a:t>b[2]</a:t>
            </a:r>
            <a:endParaRPr lang="zh-CN" altLang="en-US" b="1">
              <a:solidFill>
                <a:srgbClr val="FFFF00"/>
              </a:solidFill>
              <a:effectLst>
                <a:outerShdw blurRad="38100" dist="38100" dir="2700000" algn="tl">
                  <a:srgbClr val="C0C0C0"/>
                </a:outerShdw>
              </a:effectLst>
              <a:ea typeface="仿宋_GB2312" pitchFamily="49" charset="-122"/>
            </a:endParaRPr>
          </a:p>
        </p:txBody>
      </p:sp>
      <p:sp>
        <p:nvSpPr>
          <p:cNvPr id="20" name="Text Box 15"/>
          <p:cNvSpPr txBox="1">
            <a:spLocks noChangeArrowheads="1"/>
          </p:cNvSpPr>
          <p:nvPr/>
        </p:nvSpPr>
        <p:spPr bwMode="auto">
          <a:xfrm>
            <a:off x="1123950" y="3317875"/>
            <a:ext cx="1069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solidFill>
                  <a:srgbClr val="00FFCC"/>
                </a:solidFill>
                <a:latin typeface="隶书" panose="02010509060101010101" pitchFamily="49" charset="-122"/>
                <a:ea typeface="隶书" panose="02010509060101010101" pitchFamily="49" charset="-122"/>
              </a:rPr>
              <a:t>b[0]</a:t>
            </a:r>
          </a:p>
        </p:txBody>
      </p:sp>
      <p:sp>
        <p:nvSpPr>
          <p:cNvPr id="21" name="Line 17"/>
          <p:cNvSpPr>
            <a:spLocks noChangeShapeType="1"/>
          </p:cNvSpPr>
          <p:nvPr/>
        </p:nvSpPr>
        <p:spPr bwMode="auto">
          <a:xfrm flipH="1" flipV="1">
            <a:off x="1343025" y="2986088"/>
            <a:ext cx="71438" cy="358775"/>
          </a:xfrm>
          <a:prstGeom prst="line">
            <a:avLst/>
          </a:prstGeom>
          <a:noFill/>
          <a:ln w="28575">
            <a:solidFill>
              <a:srgbClr val="00FF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5"/>
          <p:cNvSpPr txBox="1">
            <a:spLocks noChangeArrowheads="1"/>
          </p:cNvSpPr>
          <p:nvPr/>
        </p:nvSpPr>
        <p:spPr bwMode="auto">
          <a:xfrm>
            <a:off x="8520113" y="3179763"/>
            <a:ext cx="1069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solidFill>
                  <a:srgbClr val="00FFCC"/>
                </a:solidFill>
                <a:latin typeface="隶书" panose="02010509060101010101" pitchFamily="49" charset="-122"/>
                <a:ea typeface="隶书" panose="02010509060101010101" pitchFamily="49" charset="-122"/>
              </a:rPr>
              <a:t>b[1]</a:t>
            </a:r>
          </a:p>
        </p:txBody>
      </p:sp>
      <p:sp>
        <p:nvSpPr>
          <p:cNvPr id="23" name="Line 17"/>
          <p:cNvSpPr>
            <a:spLocks noChangeShapeType="1"/>
          </p:cNvSpPr>
          <p:nvPr/>
        </p:nvSpPr>
        <p:spPr bwMode="auto">
          <a:xfrm flipH="1" flipV="1">
            <a:off x="8739188" y="2847975"/>
            <a:ext cx="71437" cy="358775"/>
          </a:xfrm>
          <a:prstGeom prst="line">
            <a:avLst/>
          </a:prstGeom>
          <a:noFill/>
          <a:ln w="28575">
            <a:solidFill>
              <a:srgbClr val="00FF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矩形 23"/>
          <p:cNvSpPr/>
          <p:nvPr/>
        </p:nvSpPr>
        <p:spPr>
          <a:xfrm>
            <a:off x="296863" y="4754563"/>
            <a:ext cx="9363075" cy="1966912"/>
          </a:xfrm>
          <a:prstGeom prst="rect">
            <a:avLst/>
          </a:prstGeom>
        </p:spPr>
        <p:txBody>
          <a:bodyPr>
            <a:spAutoFit/>
          </a:bodyPr>
          <a:lstStyle/>
          <a:p>
            <a:pPr marL="342900" indent="-342900" eaLnBrk="1" hangingPunct="1">
              <a:lnSpc>
                <a:spcPct val="105000"/>
              </a:lnSpc>
              <a:spcBef>
                <a:spcPct val="5000"/>
              </a:spcBef>
              <a:buClr>
                <a:srgbClr val="FFFF00"/>
              </a:buClr>
              <a:buSzPct val="60000"/>
              <a:buFont typeface="Wingdings" pitchFamily="2" charset="2"/>
              <a:buChar char="n"/>
              <a:defRPr/>
            </a:pPr>
            <a:r>
              <a:rPr lang="en-US" altLang="zh-CN" b="1">
                <a:solidFill>
                  <a:schemeClr val="tx1"/>
                </a:solidFill>
                <a:latin typeface="Times New Roman" pitchFamily="18" charset="0"/>
                <a:ea typeface="仿宋_GB2312" pitchFamily="49" charset="-122"/>
              </a:rPr>
              <a:t>t[i]</a:t>
            </a:r>
            <a:r>
              <a:rPr lang="zh-CN" altLang="zh-CN" b="1">
                <a:solidFill>
                  <a:srgbClr val="FFFF00"/>
                </a:solidFill>
                <a:latin typeface="Times New Roman" pitchFamily="18" charset="0"/>
                <a:ea typeface="仿宋_GB2312" pitchFamily="49" charset="-122"/>
              </a:rPr>
              <a:t>和</a:t>
            </a:r>
            <a:r>
              <a:rPr lang="en-US" altLang="zh-CN" b="1">
                <a:solidFill>
                  <a:srgbClr val="00FFCC"/>
                </a:solidFill>
                <a:latin typeface="Times New Roman" pitchFamily="18" charset="0"/>
                <a:ea typeface="仿宋_GB2312" pitchFamily="49" charset="-122"/>
              </a:rPr>
              <a:t>b[i]</a:t>
            </a:r>
            <a:r>
              <a:rPr lang="zh-CN" altLang="zh-CN" b="1">
                <a:solidFill>
                  <a:srgbClr val="FFFF00"/>
                </a:solidFill>
                <a:latin typeface="Times New Roman" pitchFamily="18" charset="0"/>
                <a:ea typeface="仿宋_GB2312" pitchFamily="49" charset="-122"/>
              </a:rPr>
              <a:t>分别指示</a:t>
            </a:r>
            <a:r>
              <a:rPr lang="zh-CN" altLang="en-US" b="1">
                <a:solidFill>
                  <a:srgbClr val="FFFF00"/>
                </a:solidFill>
                <a:latin typeface="Times New Roman" pitchFamily="18" charset="0"/>
                <a:ea typeface="仿宋_GB2312" pitchFamily="49" charset="-122"/>
              </a:rPr>
              <a:t>栈</a:t>
            </a:r>
            <a:r>
              <a:rPr lang="zh-CN" altLang="zh-CN" b="1">
                <a:solidFill>
                  <a:srgbClr val="FFFF00"/>
                </a:solidFill>
                <a:latin typeface="Times New Roman" pitchFamily="18" charset="0"/>
                <a:ea typeface="仿宋_GB2312" pitchFamily="49" charset="-122"/>
              </a:rPr>
              <a:t> </a:t>
            </a:r>
            <a:r>
              <a:rPr lang="en-US" altLang="zh-CN" b="1">
                <a:solidFill>
                  <a:srgbClr val="FFFF00"/>
                </a:solidFill>
                <a:latin typeface="Times New Roman" pitchFamily="18" charset="0"/>
                <a:ea typeface="仿宋_GB2312" pitchFamily="49" charset="-122"/>
              </a:rPr>
              <a:t>i </a:t>
            </a:r>
            <a:r>
              <a:rPr lang="zh-CN" altLang="zh-CN" b="1">
                <a:solidFill>
                  <a:srgbClr val="FFFF00"/>
                </a:solidFill>
                <a:latin typeface="Times New Roman" pitchFamily="18" charset="0"/>
                <a:ea typeface="仿宋_GB2312" pitchFamily="49" charset="-122"/>
              </a:rPr>
              <a:t>的</a:t>
            </a:r>
            <a:r>
              <a:rPr lang="zh-CN" altLang="zh-CN" b="1">
                <a:solidFill>
                  <a:schemeClr val="tx1"/>
                </a:solidFill>
                <a:latin typeface="Times New Roman" pitchFamily="18" charset="0"/>
                <a:ea typeface="仿宋_GB2312" pitchFamily="49" charset="-122"/>
              </a:rPr>
              <a:t>栈顶</a:t>
            </a:r>
            <a:r>
              <a:rPr lang="zh-CN" altLang="zh-CN" b="1">
                <a:solidFill>
                  <a:srgbClr val="FFFF00"/>
                </a:solidFill>
                <a:latin typeface="Times New Roman" pitchFamily="18" charset="0"/>
                <a:ea typeface="仿宋_GB2312" pitchFamily="49" charset="-122"/>
              </a:rPr>
              <a:t>与</a:t>
            </a:r>
            <a:r>
              <a:rPr lang="zh-CN" altLang="zh-CN" b="1">
                <a:solidFill>
                  <a:srgbClr val="00FFCC"/>
                </a:solidFill>
                <a:latin typeface="Times New Roman" pitchFamily="18" charset="0"/>
                <a:ea typeface="仿宋_GB2312" pitchFamily="49" charset="-122"/>
              </a:rPr>
              <a:t>栈底</a:t>
            </a:r>
            <a:r>
              <a:rPr lang="zh-CN" altLang="en-US" b="1">
                <a:solidFill>
                  <a:srgbClr val="FFFF00"/>
                </a:solidFill>
                <a:latin typeface="Times New Roman" pitchFamily="18" charset="0"/>
                <a:ea typeface="仿宋_GB2312" pitchFamily="49" charset="-122"/>
              </a:rPr>
              <a:t>（</a:t>
            </a:r>
            <a:r>
              <a:rPr lang="en-US" altLang="zh-CN" b="1">
                <a:solidFill>
                  <a:srgbClr val="FFFF00"/>
                </a:solidFill>
                <a:latin typeface="Times New Roman" pitchFamily="18" charset="0"/>
                <a:ea typeface="仿宋_GB2312" pitchFamily="49" charset="-122"/>
              </a:rPr>
              <a:t>i = 0, 1</a:t>
            </a:r>
            <a:r>
              <a:rPr lang="zh-CN" altLang="en-US" b="1">
                <a:solidFill>
                  <a:srgbClr val="FFFF00"/>
                </a:solidFill>
                <a:latin typeface="Times New Roman" pitchFamily="18" charset="0"/>
                <a:ea typeface="仿宋_GB2312" pitchFamily="49" charset="-122"/>
              </a:rPr>
              <a:t>）</a:t>
            </a:r>
            <a:endParaRPr lang="zh-CN" altLang="zh-CN" b="1">
              <a:solidFill>
                <a:srgbClr val="FFFF00"/>
              </a:solidFill>
              <a:latin typeface="Times New Roman" pitchFamily="18" charset="0"/>
              <a:ea typeface="仿宋_GB2312" pitchFamily="49" charset="-122"/>
            </a:endParaRPr>
          </a:p>
          <a:p>
            <a:pPr marL="342900" indent="-342900" eaLnBrk="1" hangingPunct="1">
              <a:lnSpc>
                <a:spcPct val="105000"/>
              </a:lnSpc>
              <a:spcBef>
                <a:spcPct val="5000"/>
              </a:spcBef>
              <a:buClr>
                <a:srgbClr val="FFFF00"/>
              </a:buClr>
              <a:buSzPct val="60000"/>
              <a:buFont typeface="Wingdings" pitchFamily="2" charset="2"/>
              <a:buChar char="n"/>
              <a:defRPr/>
            </a:pPr>
            <a:r>
              <a:rPr lang="zh-CN" altLang="zh-CN" b="1">
                <a:solidFill>
                  <a:schemeClr val="tx1"/>
                </a:solidFill>
                <a:latin typeface="Times New Roman" pitchFamily="18" charset="0"/>
                <a:ea typeface="仿宋_GB2312" pitchFamily="49" charset="-122"/>
              </a:rPr>
              <a:t>初始 </a:t>
            </a:r>
            <a:r>
              <a:rPr lang="zh-CN" altLang="en-US" b="1">
                <a:solidFill>
                  <a:schemeClr val="tx1"/>
                </a:solidFill>
                <a:latin typeface="Times New Roman" pitchFamily="18" charset="0"/>
                <a:ea typeface="仿宋_GB2312" pitchFamily="49" charset="-122"/>
              </a:rPr>
              <a:t>：</a:t>
            </a:r>
            <a:r>
              <a:rPr lang="en-US" altLang="zh-CN" b="1">
                <a:solidFill>
                  <a:schemeClr val="tx1"/>
                </a:solidFill>
                <a:latin typeface="Times New Roman" pitchFamily="18" charset="0"/>
                <a:ea typeface="仿宋_GB2312" pitchFamily="49" charset="-122"/>
              </a:rPr>
              <a:t>t[0]</a:t>
            </a:r>
            <a:r>
              <a:rPr lang="en-US" altLang="zh-CN" b="1">
                <a:solidFill>
                  <a:srgbClr val="FFFF00"/>
                </a:solidFill>
                <a:latin typeface="Times New Roman" pitchFamily="18" charset="0"/>
                <a:ea typeface="仿宋_GB2312" pitchFamily="49" charset="-122"/>
              </a:rPr>
              <a:t> = </a:t>
            </a:r>
            <a:r>
              <a:rPr lang="en-US" altLang="zh-CN" b="1">
                <a:solidFill>
                  <a:srgbClr val="00FFCC"/>
                </a:solidFill>
                <a:latin typeface="Times New Roman" pitchFamily="18" charset="0"/>
                <a:ea typeface="仿宋_GB2312" pitchFamily="49" charset="-122"/>
              </a:rPr>
              <a:t>b[0] </a:t>
            </a:r>
            <a:r>
              <a:rPr lang="en-US" altLang="zh-CN" b="1">
                <a:solidFill>
                  <a:srgbClr val="FFFF00"/>
                </a:solidFill>
                <a:latin typeface="Times New Roman" pitchFamily="18" charset="0"/>
                <a:ea typeface="仿宋_GB2312" pitchFamily="49" charset="-122"/>
              </a:rPr>
              <a:t>= </a:t>
            </a:r>
            <a:r>
              <a:rPr lang="en-US" altLang="zh-CN" b="1">
                <a:solidFill>
                  <a:srgbClr val="FFFF00"/>
                </a:solidFill>
                <a:latin typeface="Courier New" pitchFamily="49" charset="0"/>
                <a:ea typeface="楷体_GB2312" pitchFamily="49" charset="-122"/>
              </a:rPr>
              <a:t>-</a:t>
            </a:r>
            <a:r>
              <a:rPr lang="en-US" altLang="zh-CN" b="1">
                <a:solidFill>
                  <a:srgbClr val="FFFF00"/>
                </a:solidFill>
                <a:latin typeface="Times New Roman" pitchFamily="18" charset="0"/>
                <a:ea typeface="仿宋_GB2312" pitchFamily="49" charset="-122"/>
              </a:rPr>
              <a:t>1,   </a:t>
            </a:r>
            <a:r>
              <a:rPr lang="en-US" altLang="zh-CN" b="1">
                <a:solidFill>
                  <a:schemeClr val="tx1"/>
                </a:solidFill>
                <a:latin typeface="Times New Roman" pitchFamily="18" charset="0"/>
                <a:ea typeface="仿宋_GB2312" pitchFamily="49" charset="-122"/>
              </a:rPr>
              <a:t>t[1]</a:t>
            </a:r>
            <a:r>
              <a:rPr lang="en-US" altLang="zh-CN" b="1">
                <a:solidFill>
                  <a:srgbClr val="FFFF00"/>
                </a:solidFill>
                <a:latin typeface="Times New Roman" pitchFamily="18" charset="0"/>
                <a:ea typeface="仿宋_GB2312" pitchFamily="49" charset="-122"/>
              </a:rPr>
              <a:t> = </a:t>
            </a:r>
            <a:r>
              <a:rPr lang="en-US" altLang="zh-CN" b="1">
                <a:solidFill>
                  <a:srgbClr val="00FFCC"/>
                </a:solidFill>
                <a:latin typeface="Times New Roman" pitchFamily="18" charset="0"/>
                <a:ea typeface="仿宋_GB2312" pitchFamily="49" charset="-122"/>
              </a:rPr>
              <a:t>b[1] </a:t>
            </a:r>
            <a:r>
              <a:rPr lang="en-US" altLang="zh-CN" b="1">
                <a:solidFill>
                  <a:srgbClr val="FFFF00"/>
                </a:solidFill>
                <a:latin typeface="Times New Roman" pitchFamily="18" charset="0"/>
                <a:ea typeface="仿宋_GB2312" pitchFamily="49" charset="-122"/>
              </a:rPr>
              <a:t>= MaxSize  </a:t>
            </a:r>
          </a:p>
          <a:p>
            <a:pPr marL="342900" indent="-342900" eaLnBrk="1" hangingPunct="1">
              <a:lnSpc>
                <a:spcPct val="105000"/>
              </a:lnSpc>
              <a:spcBef>
                <a:spcPct val="5000"/>
              </a:spcBef>
              <a:buClr>
                <a:srgbClr val="FFFF00"/>
              </a:buClr>
              <a:buSzPct val="60000"/>
              <a:buFont typeface="Wingdings" pitchFamily="2" charset="2"/>
              <a:buChar char="n"/>
              <a:defRPr/>
            </a:pPr>
            <a:r>
              <a:rPr lang="zh-CN" altLang="en-US" b="1">
                <a:solidFill>
                  <a:schemeClr val="tx1"/>
                </a:solidFill>
                <a:latin typeface="Times New Roman" pitchFamily="18" charset="0"/>
                <a:ea typeface="仿宋_GB2312" pitchFamily="49" charset="-122"/>
              </a:rPr>
              <a:t>栈满条件：</a:t>
            </a:r>
            <a:r>
              <a:rPr lang="en-US" altLang="zh-CN" b="1">
                <a:solidFill>
                  <a:schemeClr val="tx1"/>
                </a:solidFill>
                <a:latin typeface="Times New Roman" pitchFamily="18" charset="0"/>
                <a:ea typeface="仿宋_GB2312" pitchFamily="49" charset="-122"/>
              </a:rPr>
              <a:t>t[0]</a:t>
            </a:r>
            <a:r>
              <a:rPr lang="en-US" altLang="zh-CN" b="1">
                <a:solidFill>
                  <a:srgbClr val="FFFF00"/>
                </a:solidFill>
                <a:latin typeface="Times New Roman" pitchFamily="18" charset="0"/>
                <a:ea typeface="仿宋_GB2312" pitchFamily="49" charset="-122"/>
              </a:rPr>
              <a:t>+1 == </a:t>
            </a:r>
            <a:r>
              <a:rPr lang="en-US" altLang="zh-CN" b="1">
                <a:solidFill>
                  <a:schemeClr val="tx1"/>
                </a:solidFill>
                <a:latin typeface="Times New Roman" pitchFamily="18" charset="0"/>
                <a:ea typeface="仿宋_GB2312" pitchFamily="49" charset="-122"/>
              </a:rPr>
              <a:t>t[1]</a:t>
            </a:r>
            <a:r>
              <a:rPr lang="en-US" altLang="zh-CN" b="1">
                <a:solidFill>
                  <a:srgbClr val="FFFF00"/>
                </a:solidFill>
                <a:latin typeface="Times New Roman" pitchFamily="18" charset="0"/>
                <a:ea typeface="仿宋_GB2312" pitchFamily="49" charset="-122"/>
              </a:rPr>
              <a:t>              	           </a:t>
            </a:r>
            <a:r>
              <a:rPr lang="en-US" altLang="zh-CN" b="1">
                <a:solidFill>
                  <a:schemeClr val="tx1"/>
                </a:solidFill>
                <a:latin typeface="Times New Roman" pitchFamily="18" charset="0"/>
                <a:ea typeface="仿宋_GB2312" pitchFamily="49" charset="-122"/>
              </a:rPr>
              <a:t>// </a:t>
            </a:r>
            <a:r>
              <a:rPr lang="zh-CN" altLang="en-US" b="1">
                <a:solidFill>
                  <a:schemeClr val="tx1"/>
                </a:solidFill>
                <a:latin typeface="Times New Roman" pitchFamily="18" charset="0"/>
                <a:ea typeface="仿宋_GB2312" pitchFamily="49" charset="-122"/>
              </a:rPr>
              <a:t>栈顶指针相遇</a:t>
            </a:r>
            <a:endParaRPr lang="en-US" altLang="en-US" b="1">
              <a:solidFill>
                <a:schemeClr val="tx1"/>
              </a:solidFill>
              <a:latin typeface="Times New Roman" pitchFamily="18" charset="0"/>
              <a:ea typeface="仿宋_GB2312" pitchFamily="49" charset="-122"/>
            </a:endParaRPr>
          </a:p>
          <a:p>
            <a:pPr marL="342900" indent="-342900" eaLnBrk="1" hangingPunct="1">
              <a:lnSpc>
                <a:spcPct val="105000"/>
              </a:lnSpc>
              <a:spcBef>
                <a:spcPct val="5000"/>
              </a:spcBef>
              <a:buClr>
                <a:srgbClr val="FFFF00"/>
              </a:buClr>
              <a:buSzPct val="60000"/>
              <a:buFont typeface="Wingdings" pitchFamily="2" charset="2"/>
              <a:buChar char="n"/>
              <a:defRPr/>
            </a:pPr>
            <a:r>
              <a:rPr lang="zh-CN" altLang="en-US" b="1">
                <a:solidFill>
                  <a:schemeClr val="tx1"/>
                </a:solidFill>
                <a:latin typeface="Times New Roman" pitchFamily="18" charset="0"/>
                <a:ea typeface="仿宋_GB2312" pitchFamily="49" charset="-122"/>
              </a:rPr>
              <a:t>栈空条件：</a:t>
            </a:r>
            <a:r>
              <a:rPr lang="en-US" altLang="zh-CN" b="1">
                <a:solidFill>
                  <a:schemeClr val="tx1"/>
                </a:solidFill>
                <a:latin typeface="Times New Roman" pitchFamily="18" charset="0"/>
                <a:ea typeface="仿宋_GB2312" pitchFamily="49" charset="-122"/>
              </a:rPr>
              <a:t>t[0]</a:t>
            </a:r>
            <a:r>
              <a:rPr lang="en-US" altLang="zh-CN" b="1">
                <a:solidFill>
                  <a:srgbClr val="FFFF00"/>
                </a:solidFill>
                <a:latin typeface="Times New Roman" pitchFamily="18" charset="0"/>
                <a:ea typeface="仿宋_GB2312" pitchFamily="49" charset="-122"/>
              </a:rPr>
              <a:t> = </a:t>
            </a:r>
            <a:r>
              <a:rPr lang="en-US" altLang="zh-CN" b="1">
                <a:solidFill>
                  <a:srgbClr val="00FFCC"/>
                </a:solidFill>
                <a:latin typeface="Times New Roman" pitchFamily="18" charset="0"/>
                <a:ea typeface="仿宋_GB2312" pitchFamily="49" charset="-122"/>
              </a:rPr>
              <a:t>b[0]</a:t>
            </a:r>
            <a:r>
              <a:rPr lang="en-US" altLang="zh-CN" b="1">
                <a:solidFill>
                  <a:srgbClr val="FFFF00"/>
                </a:solidFill>
                <a:latin typeface="Times New Roman" pitchFamily="18" charset="0"/>
                <a:ea typeface="仿宋_GB2312" pitchFamily="49" charset="-122"/>
              </a:rPr>
              <a:t> </a:t>
            </a:r>
            <a:r>
              <a:rPr lang="zh-CN" altLang="en-US" b="1">
                <a:solidFill>
                  <a:srgbClr val="FFFF00"/>
                </a:solidFill>
                <a:latin typeface="Times New Roman" pitchFamily="18" charset="0"/>
                <a:ea typeface="仿宋_GB2312" pitchFamily="49" charset="-122"/>
              </a:rPr>
              <a:t>或 </a:t>
            </a:r>
            <a:r>
              <a:rPr lang="en-US" altLang="zh-CN" b="1">
                <a:solidFill>
                  <a:schemeClr val="tx1"/>
                </a:solidFill>
                <a:latin typeface="Times New Roman" pitchFamily="18" charset="0"/>
                <a:ea typeface="仿宋_GB2312" pitchFamily="49" charset="-122"/>
              </a:rPr>
              <a:t>t[1]</a:t>
            </a:r>
            <a:r>
              <a:rPr lang="en-US" altLang="zh-CN" b="1">
                <a:solidFill>
                  <a:srgbClr val="FFFF00"/>
                </a:solidFill>
                <a:latin typeface="Times New Roman" pitchFamily="18" charset="0"/>
                <a:ea typeface="仿宋_GB2312" pitchFamily="49" charset="-122"/>
              </a:rPr>
              <a:t> = </a:t>
            </a:r>
            <a:r>
              <a:rPr lang="en-US" altLang="zh-CN" b="1">
                <a:solidFill>
                  <a:srgbClr val="00FFCC"/>
                </a:solidFill>
                <a:latin typeface="Times New Roman" pitchFamily="18" charset="0"/>
                <a:ea typeface="仿宋_GB2312" pitchFamily="49" charset="-122"/>
              </a:rPr>
              <a:t>b[1]</a:t>
            </a:r>
            <a:r>
              <a:rPr lang="en-US" altLang="zh-CN" b="1">
                <a:solidFill>
                  <a:srgbClr val="00FFCC"/>
                </a:solidFill>
                <a:ea typeface="仿宋_GB2312" pitchFamily="49" charset="-122"/>
              </a:rPr>
              <a:t>    </a:t>
            </a:r>
            <a:r>
              <a:rPr lang="en-US" altLang="zh-CN" b="1">
                <a:solidFill>
                  <a:schemeClr val="tx1"/>
                </a:solidFill>
                <a:latin typeface="Times New Roman" pitchFamily="18" charset="0"/>
                <a:ea typeface="仿宋_GB2312" pitchFamily="49" charset="-122"/>
              </a:rPr>
              <a:t>// </a:t>
            </a:r>
            <a:r>
              <a:rPr lang="zh-CN" altLang="en-US" b="1">
                <a:solidFill>
                  <a:schemeClr val="tx1"/>
                </a:solidFill>
                <a:latin typeface="Times New Roman" pitchFamily="18" charset="0"/>
                <a:ea typeface="仿宋_GB2312" pitchFamily="49" charset="-122"/>
              </a:rPr>
              <a:t>退到栈底</a:t>
            </a:r>
            <a:endParaRPr lang="zh-CN" altLang="en-US" b="1">
              <a:solidFill>
                <a:schemeClr val="tx1"/>
              </a:solidFill>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23084291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450" name="Rectangle 2"/>
          <p:cNvSpPr>
            <a:spLocks noGrp="1" noChangeArrowheads="1"/>
          </p:cNvSpPr>
          <p:nvPr>
            <p:ph type="title"/>
          </p:nvPr>
        </p:nvSpPr>
        <p:spPr>
          <a:xfrm>
            <a:off x="0" y="0"/>
            <a:ext cx="9906000" cy="685800"/>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
        <p:nvSpPr>
          <p:cNvPr id="2152451" name="Rectangle 3"/>
          <p:cNvSpPr>
            <a:spLocks noGrp="1" noChangeArrowheads="1"/>
          </p:cNvSpPr>
          <p:nvPr>
            <p:ph idx="1"/>
          </p:nvPr>
        </p:nvSpPr>
        <p:spPr>
          <a:xfrm>
            <a:off x="0" y="780459"/>
            <a:ext cx="9906000" cy="5949950"/>
          </a:xfrm>
        </p:spPr>
        <p:txBody>
          <a:bodyPr/>
          <a:lstStyle/>
          <a:p>
            <a:r>
              <a:rPr lang="zh-CN" altLang="en-US" sz="3200" dirty="0">
                <a:solidFill>
                  <a:srgbClr val="FFFF66"/>
                </a:solidFill>
                <a:latin typeface="黑体" pitchFamily="2" charset="-122"/>
                <a:ea typeface="黑体" pitchFamily="2" charset="-122"/>
                <a:cs typeface="+mj-cs"/>
              </a:rPr>
              <a:t>递归函数</a:t>
            </a:r>
          </a:p>
          <a:p>
            <a:r>
              <a:rPr lang="zh-CN" altLang="en-US" sz="3200" dirty="0">
                <a:solidFill>
                  <a:srgbClr val="FFFF66"/>
                </a:solidFill>
                <a:latin typeface="黑体" pitchFamily="2" charset="-122"/>
                <a:ea typeface="黑体" pitchFamily="2" charset="-122"/>
              </a:rPr>
              <a:t>栈在</a:t>
            </a:r>
            <a:r>
              <a:rPr lang="zh-CN" altLang="en-US" sz="3200" dirty="0">
                <a:solidFill>
                  <a:srgbClr val="FFFF66"/>
                </a:solidFill>
                <a:latin typeface="黑体" pitchFamily="2" charset="-122"/>
                <a:ea typeface="黑体" pitchFamily="2" charset="-122"/>
                <a:cs typeface="+mj-cs"/>
              </a:rPr>
              <a:t>递归算法执行过程的作用</a:t>
            </a:r>
          </a:p>
        </p:txBody>
      </p:sp>
      <p:sp>
        <p:nvSpPr>
          <p:cNvPr id="2152452" name="Text Box 4"/>
          <p:cNvSpPr txBox="1">
            <a:spLocks noChangeArrowheads="1"/>
          </p:cNvSpPr>
          <p:nvPr/>
        </p:nvSpPr>
        <p:spPr bwMode="auto">
          <a:xfrm>
            <a:off x="5615120" y="1"/>
            <a:ext cx="4290880" cy="519113"/>
          </a:xfrm>
          <a:prstGeom prst="rect">
            <a:avLst/>
          </a:prstGeom>
          <a:noFill/>
          <a:ln w="9525" cap="rnd" algn="ctr">
            <a:noFill/>
            <a:miter lim="800000"/>
            <a:headEnd/>
            <a:tailEnd/>
          </a:ln>
          <a:effectLst>
            <a:outerShdw dist="35921" dir="2700000" algn="ctr" rotWithShape="0">
              <a:srgbClr val="C0C0C0"/>
            </a:outerShdw>
          </a:effectLst>
        </p:spPr>
        <p:txBody>
          <a:bodyPr>
            <a:spAutoFit/>
          </a:bodyPr>
          <a:lstStyle/>
          <a:p>
            <a:pPr algn="l"/>
            <a:endParaRPr lang="zh-CN" altLang="zh-CN"/>
          </a:p>
        </p:txBody>
      </p:sp>
      <p:sp>
        <p:nvSpPr>
          <p:cNvPr id="5" name="Rectangle 3">
            <a:extLst>
              <a:ext uri="{FF2B5EF4-FFF2-40B4-BE49-F238E27FC236}">
                <a16:creationId xmlns:a16="http://schemas.microsoft.com/office/drawing/2014/main" id="{F1AC7153-922E-4622-AC9F-C8027CC31801}"/>
              </a:ext>
            </a:extLst>
          </p:cNvPr>
          <p:cNvSpPr txBox="1">
            <a:spLocks noChangeArrowheads="1"/>
          </p:cNvSpPr>
          <p:nvPr/>
        </p:nvSpPr>
        <p:spPr bwMode="auto">
          <a:xfrm>
            <a:off x="0" y="2115878"/>
            <a:ext cx="9906000" cy="412148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fontAlgn="base">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fontAlgn="base">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fontAlgn="base">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marL="533400" indent="-533400">
              <a:lnSpc>
                <a:spcPct val="110000"/>
              </a:lnSpc>
            </a:pPr>
            <a:r>
              <a:rPr lang="zh-CN" altLang="en-US" sz="2800" kern="0" dirty="0"/>
              <a:t>递归的定义</a:t>
            </a:r>
          </a:p>
          <a:p>
            <a:pPr marL="533400" indent="-533400">
              <a:lnSpc>
                <a:spcPct val="110000"/>
              </a:lnSpc>
              <a:buFont typeface="Wingdings" pitchFamily="2" charset="2"/>
              <a:buNone/>
            </a:pPr>
            <a:r>
              <a:rPr lang="zh-CN" altLang="en-US" sz="2800" kern="0" dirty="0"/>
              <a:t>	</a:t>
            </a:r>
            <a:r>
              <a:rPr lang="zh-CN" altLang="en-US" sz="2800" kern="0" dirty="0">
                <a:solidFill>
                  <a:schemeClr val="tx1"/>
                </a:solidFill>
              </a:rPr>
              <a:t>若一个对象部分地包含它自己，或用它自己给自己定义，则称这个对象是递归的；若一个过程直接地或间接地调用自己，则称这个过程是递归的过程。</a:t>
            </a:r>
          </a:p>
          <a:p>
            <a:pPr marL="533400" indent="-533400">
              <a:lnSpc>
                <a:spcPct val="110000"/>
              </a:lnSpc>
            </a:pPr>
            <a:r>
              <a:rPr lang="zh-CN" altLang="en-US" sz="2800" kern="0" dirty="0">
                <a:solidFill>
                  <a:srgbClr val="00FFCC"/>
                </a:solidFill>
              </a:rPr>
              <a:t>以下三种情况常常用到递归方法。</a:t>
            </a:r>
          </a:p>
          <a:p>
            <a:pPr marL="990600" lvl="1" indent="-533400">
              <a:lnSpc>
                <a:spcPct val="110000"/>
              </a:lnSpc>
              <a:buClr>
                <a:schemeClr val="tx2"/>
              </a:buClr>
              <a:buSzTx/>
              <a:buFont typeface="Wingdings" panose="05000000000000000000" pitchFamily="2" charset="2"/>
              <a:buChar char="Ø"/>
            </a:pPr>
            <a:r>
              <a:rPr lang="zh-CN" altLang="en-US" sz="2400" kern="0" dirty="0"/>
              <a:t>定义是递归的</a:t>
            </a:r>
          </a:p>
          <a:p>
            <a:pPr marL="990600" lvl="1" indent="-533400">
              <a:lnSpc>
                <a:spcPct val="110000"/>
              </a:lnSpc>
              <a:buClr>
                <a:schemeClr val="tx2"/>
              </a:buClr>
              <a:buSzTx/>
              <a:buFont typeface="Wingdings" panose="05000000000000000000" pitchFamily="2" charset="2"/>
              <a:buChar char="Ø"/>
            </a:pPr>
            <a:r>
              <a:rPr lang="zh-CN" altLang="en-US" sz="2400" kern="0" dirty="0"/>
              <a:t>数据结构是递归的</a:t>
            </a:r>
          </a:p>
          <a:p>
            <a:pPr marL="990600" lvl="1" indent="-533400">
              <a:lnSpc>
                <a:spcPct val="110000"/>
              </a:lnSpc>
              <a:buClr>
                <a:schemeClr val="tx2"/>
              </a:buClr>
              <a:buSzTx/>
              <a:buFont typeface="Wingdings" panose="05000000000000000000" pitchFamily="2" charset="2"/>
              <a:buChar char="Ø"/>
            </a:pPr>
            <a:r>
              <a:rPr lang="zh-CN" altLang="en-US" sz="2400" kern="0" dirty="0"/>
              <a:t>问题的解法是递归的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4031" name="Group 31"/>
          <p:cNvGrpSpPr>
            <a:grpSpLocks/>
          </p:cNvGrpSpPr>
          <p:nvPr/>
        </p:nvGrpSpPr>
        <p:grpSpPr bwMode="auto">
          <a:xfrm>
            <a:off x="587375" y="1212850"/>
            <a:ext cx="1414463" cy="1117600"/>
            <a:chOff x="415" y="935"/>
            <a:chExt cx="891" cy="704"/>
          </a:xfrm>
        </p:grpSpPr>
        <p:sp>
          <p:nvSpPr>
            <p:cNvPr id="384013" name="Line 13"/>
            <p:cNvSpPr>
              <a:spLocks noChangeShapeType="1"/>
            </p:cNvSpPr>
            <p:nvPr/>
          </p:nvSpPr>
          <p:spPr bwMode="auto">
            <a:xfrm flipH="1" flipV="1">
              <a:off x="988" y="1207"/>
              <a:ext cx="288" cy="432"/>
            </a:xfrm>
            <a:prstGeom prst="line">
              <a:avLst/>
            </a:prstGeom>
            <a:noFill/>
            <a:ln w="28575" cap="rnd">
              <a:solidFill>
                <a:schemeClr val="tx1"/>
              </a:solidFill>
              <a:round/>
              <a:headEnd/>
              <a:tailEnd type="triangle" w="med" len="med"/>
            </a:ln>
            <a:effectLst/>
          </p:spPr>
          <p:txBody>
            <a:bodyPr/>
            <a:lstStyle/>
            <a:p>
              <a:endParaRPr lang="zh-CN" altLang="en-US"/>
            </a:p>
          </p:txBody>
        </p:sp>
        <p:sp>
          <p:nvSpPr>
            <p:cNvPr id="384014" name="Text Box 14"/>
            <p:cNvSpPr txBox="1">
              <a:spLocks noChangeArrowheads="1"/>
            </p:cNvSpPr>
            <p:nvPr/>
          </p:nvSpPr>
          <p:spPr bwMode="auto">
            <a:xfrm>
              <a:off x="415" y="935"/>
              <a:ext cx="891" cy="327"/>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出栈</a:t>
              </a:r>
            </a:p>
          </p:txBody>
        </p:sp>
      </p:grpSp>
      <p:grpSp>
        <p:nvGrpSpPr>
          <p:cNvPr id="384032" name="Group 32"/>
          <p:cNvGrpSpPr>
            <a:grpSpLocks/>
          </p:cNvGrpSpPr>
          <p:nvPr/>
        </p:nvGrpSpPr>
        <p:grpSpPr bwMode="auto">
          <a:xfrm>
            <a:off x="2441575" y="1141413"/>
            <a:ext cx="1287463" cy="1260475"/>
            <a:chOff x="1583" y="890"/>
            <a:chExt cx="811" cy="794"/>
          </a:xfrm>
        </p:grpSpPr>
        <p:sp>
          <p:nvSpPr>
            <p:cNvPr id="384015" name="Text Box 15"/>
            <p:cNvSpPr txBox="1">
              <a:spLocks noChangeArrowheads="1"/>
            </p:cNvSpPr>
            <p:nvPr/>
          </p:nvSpPr>
          <p:spPr bwMode="auto">
            <a:xfrm>
              <a:off x="1679" y="890"/>
              <a:ext cx="715" cy="327"/>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进栈</a:t>
              </a:r>
            </a:p>
          </p:txBody>
        </p:sp>
        <p:sp>
          <p:nvSpPr>
            <p:cNvPr id="384016" name="Line 16"/>
            <p:cNvSpPr>
              <a:spLocks noChangeShapeType="1"/>
            </p:cNvSpPr>
            <p:nvPr/>
          </p:nvSpPr>
          <p:spPr bwMode="auto">
            <a:xfrm flipH="1">
              <a:off x="1583" y="1252"/>
              <a:ext cx="288" cy="432"/>
            </a:xfrm>
            <a:prstGeom prst="line">
              <a:avLst/>
            </a:prstGeom>
            <a:noFill/>
            <a:ln w="28575" cap="rnd">
              <a:solidFill>
                <a:schemeClr val="tx1"/>
              </a:solidFill>
              <a:round/>
              <a:headEnd/>
              <a:tailEnd type="triangle" w="med" len="med"/>
            </a:ln>
            <a:effectLst/>
          </p:spPr>
          <p:txBody>
            <a:bodyPr/>
            <a:lstStyle/>
            <a:p>
              <a:endParaRPr lang="zh-CN" altLang="en-US"/>
            </a:p>
          </p:txBody>
        </p:sp>
      </p:grpSp>
      <p:sp>
        <p:nvSpPr>
          <p:cNvPr id="384017" name="AutoShape 17"/>
          <p:cNvSpPr>
            <a:spLocks noChangeArrowheads="1"/>
          </p:cNvSpPr>
          <p:nvPr/>
        </p:nvSpPr>
        <p:spPr bwMode="auto">
          <a:xfrm>
            <a:off x="4881563" y="1069975"/>
            <a:ext cx="3600450" cy="1325563"/>
          </a:xfrm>
          <a:prstGeom prst="star24">
            <a:avLst>
              <a:gd name="adj" fmla="val 43602"/>
            </a:avLst>
          </a:prstGeom>
          <a:solidFill>
            <a:schemeClr val="tx1"/>
          </a:solidFill>
          <a:ln w="12700" cap="rnd">
            <a:solidFill>
              <a:schemeClr val="tx1"/>
            </a:solidFill>
            <a:miter lim="800000"/>
            <a:headEnd/>
            <a:tailEnd/>
          </a:ln>
          <a:effectLst/>
        </p:spPr>
        <p:txBody>
          <a:bodyPr wrap="none" anchor="ctr"/>
          <a:lstStyle/>
          <a:p>
            <a:pPr algn="ctr" eaLnBrk="0" hangingPunct="0"/>
            <a:r>
              <a:rPr lang="zh-CN" altLang="en-US" sz="3200" b="1" dirty="0">
                <a:solidFill>
                  <a:schemeClr val="bg2"/>
                </a:solidFill>
                <a:latin typeface="黑体" pitchFamily="2" charset="-122"/>
                <a:ea typeface="黑体" pitchFamily="2" charset="-122"/>
              </a:rPr>
              <a:t>栈的特点</a:t>
            </a:r>
          </a:p>
          <a:p>
            <a:pPr algn="ctr" eaLnBrk="0" hangingPunct="0"/>
            <a:r>
              <a:rPr lang="zh-CN" altLang="en-US" sz="3200" b="1" dirty="0">
                <a:solidFill>
                  <a:schemeClr val="bg2"/>
                </a:solidFill>
                <a:latin typeface="黑体" pitchFamily="2" charset="-122"/>
                <a:ea typeface="黑体" pitchFamily="2" charset="-122"/>
              </a:rPr>
              <a:t>后进先出</a:t>
            </a:r>
          </a:p>
        </p:txBody>
      </p:sp>
      <p:sp>
        <p:nvSpPr>
          <p:cNvPr id="384018" name="Text Box 18"/>
          <p:cNvSpPr txBox="1">
            <a:spLocks noChangeArrowheads="1"/>
          </p:cNvSpPr>
          <p:nvPr/>
        </p:nvSpPr>
        <p:spPr bwMode="auto">
          <a:xfrm>
            <a:off x="3513138" y="2657475"/>
            <a:ext cx="6121400" cy="27749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3200" b="1" dirty="0">
                <a:solidFill>
                  <a:schemeClr val="tx1"/>
                </a:solidFill>
                <a:latin typeface="Times New Roman" pitchFamily="18" charset="0"/>
                <a:ea typeface="宋体" pitchFamily="2" charset="-122"/>
              </a:rPr>
              <a:t>第一个进栈的元素在栈底</a:t>
            </a:r>
          </a:p>
          <a:p>
            <a:pPr eaLnBrk="0" hangingPunct="0">
              <a:spcBef>
                <a:spcPct val="50000"/>
              </a:spcBef>
            </a:pPr>
            <a:r>
              <a:rPr lang="zh-CN" altLang="en-US" sz="3200" b="1" dirty="0">
                <a:solidFill>
                  <a:schemeClr val="tx1"/>
                </a:solidFill>
                <a:latin typeface="Times New Roman" pitchFamily="18" charset="0"/>
                <a:ea typeface="宋体" pitchFamily="2" charset="-122"/>
              </a:rPr>
              <a:t>当前进栈的元素在栈顶</a:t>
            </a:r>
          </a:p>
          <a:p>
            <a:pPr eaLnBrk="0" hangingPunct="0">
              <a:spcBef>
                <a:spcPct val="50000"/>
              </a:spcBef>
            </a:pPr>
            <a:r>
              <a:rPr lang="zh-CN" altLang="en-US" sz="3200" b="1" dirty="0">
                <a:solidFill>
                  <a:schemeClr val="tx1"/>
                </a:solidFill>
                <a:latin typeface="Times New Roman" pitchFamily="18" charset="0"/>
                <a:ea typeface="宋体" pitchFamily="2" charset="-122"/>
              </a:rPr>
              <a:t>栈顶元素第一个出栈</a:t>
            </a:r>
          </a:p>
          <a:p>
            <a:pPr eaLnBrk="0" hangingPunct="0">
              <a:spcBef>
                <a:spcPct val="50000"/>
              </a:spcBef>
            </a:pPr>
            <a:r>
              <a:rPr lang="zh-CN" altLang="en-US" sz="3200" b="1" dirty="0">
                <a:solidFill>
                  <a:schemeClr val="tx1"/>
                </a:solidFill>
                <a:latin typeface="Times New Roman" pitchFamily="18" charset="0"/>
                <a:ea typeface="宋体" pitchFamily="2" charset="-122"/>
              </a:rPr>
              <a:t>栈底元素最后一个出栈</a:t>
            </a:r>
          </a:p>
        </p:txBody>
      </p:sp>
      <p:grpSp>
        <p:nvGrpSpPr>
          <p:cNvPr id="384030" name="Group 30"/>
          <p:cNvGrpSpPr>
            <a:grpSpLocks/>
          </p:cNvGrpSpPr>
          <p:nvPr/>
        </p:nvGrpSpPr>
        <p:grpSpPr bwMode="auto">
          <a:xfrm>
            <a:off x="504825" y="2325688"/>
            <a:ext cx="2695575" cy="3352800"/>
            <a:chOff x="363" y="1636"/>
            <a:chExt cx="1698" cy="2112"/>
          </a:xfrm>
        </p:grpSpPr>
        <p:sp>
          <p:nvSpPr>
            <p:cNvPr id="384012" name="Text Box 12"/>
            <p:cNvSpPr txBox="1">
              <a:spLocks noChangeArrowheads="1"/>
            </p:cNvSpPr>
            <p:nvPr/>
          </p:nvSpPr>
          <p:spPr bwMode="auto">
            <a:xfrm>
              <a:off x="807" y="3421"/>
              <a:ext cx="1254" cy="327"/>
            </a:xfrm>
            <a:prstGeom prst="rect">
              <a:avLst/>
            </a:prstGeom>
            <a:noFill/>
            <a:ln w="12700" cap="rnd">
              <a:noFill/>
              <a:miter lim="800000"/>
              <a:headEnd/>
              <a:tailEnd/>
            </a:ln>
            <a:effectLst/>
          </p:spPr>
          <p:txBody>
            <a:bodyPr>
              <a:spAutoFit/>
            </a:bodyPr>
            <a:lstStyle/>
            <a:p>
              <a:pPr eaLnBrk="0" hangingPunct="0"/>
              <a:r>
                <a:rPr lang="zh-CN" altLang="en-US" b="1">
                  <a:solidFill>
                    <a:schemeClr val="tx2"/>
                  </a:solidFill>
                  <a:latin typeface="黑体" pitchFamily="2" charset="-122"/>
                  <a:ea typeface="黑体" pitchFamily="2" charset="-122"/>
                </a:rPr>
                <a:t>栈的示意图</a:t>
              </a:r>
            </a:p>
          </p:txBody>
        </p:sp>
        <p:sp>
          <p:nvSpPr>
            <p:cNvPr id="384020" name="Rectangle 20"/>
            <p:cNvSpPr>
              <a:spLocks noChangeArrowheads="1"/>
            </p:cNvSpPr>
            <p:nvPr/>
          </p:nvSpPr>
          <p:spPr bwMode="auto">
            <a:xfrm>
              <a:off x="1077" y="1684"/>
              <a:ext cx="709" cy="1488"/>
            </a:xfrm>
            <a:prstGeom prst="rect">
              <a:avLst/>
            </a:prstGeom>
            <a:solidFill>
              <a:srgbClr val="00CCFF"/>
            </a:solidFill>
            <a:ln w="12700">
              <a:solidFill>
                <a:srgbClr val="000000"/>
              </a:solidFill>
              <a:miter lim="800000"/>
              <a:headEnd/>
              <a:tailEnd/>
            </a:ln>
            <a:effectLst/>
          </p:spPr>
          <p:txBody>
            <a:bodyPr wrap="none" anchor="ctr"/>
            <a:lstStyle/>
            <a:p>
              <a:endParaRPr lang="zh-CN" altLang="en-US"/>
            </a:p>
          </p:txBody>
        </p:sp>
        <p:sp>
          <p:nvSpPr>
            <p:cNvPr id="384021" name="Line 21"/>
            <p:cNvSpPr>
              <a:spLocks noChangeShapeType="1"/>
            </p:cNvSpPr>
            <p:nvPr/>
          </p:nvSpPr>
          <p:spPr bwMode="auto">
            <a:xfrm>
              <a:off x="1077" y="1979"/>
              <a:ext cx="709" cy="0"/>
            </a:xfrm>
            <a:prstGeom prst="line">
              <a:avLst/>
            </a:prstGeom>
            <a:noFill/>
            <a:ln w="12700" cap="rnd">
              <a:solidFill>
                <a:srgbClr val="000000"/>
              </a:solidFill>
              <a:round/>
              <a:headEnd/>
              <a:tailEnd/>
            </a:ln>
            <a:effectLst/>
          </p:spPr>
          <p:txBody>
            <a:bodyPr/>
            <a:lstStyle/>
            <a:p>
              <a:endParaRPr lang="zh-CN" altLang="en-US"/>
            </a:p>
          </p:txBody>
        </p:sp>
        <p:sp>
          <p:nvSpPr>
            <p:cNvPr id="384022" name="Line 22"/>
            <p:cNvSpPr>
              <a:spLocks noChangeShapeType="1"/>
            </p:cNvSpPr>
            <p:nvPr/>
          </p:nvSpPr>
          <p:spPr bwMode="auto">
            <a:xfrm>
              <a:off x="1077" y="2884"/>
              <a:ext cx="709" cy="0"/>
            </a:xfrm>
            <a:prstGeom prst="line">
              <a:avLst/>
            </a:prstGeom>
            <a:noFill/>
            <a:ln w="12700" cap="rnd">
              <a:solidFill>
                <a:srgbClr val="000000"/>
              </a:solidFill>
              <a:round/>
              <a:headEnd/>
              <a:tailEnd/>
            </a:ln>
            <a:effectLst/>
          </p:spPr>
          <p:txBody>
            <a:bodyPr/>
            <a:lstStyle/>
            <a:p>
              <a:endParaRPr lang="zh-CN" altLang="en-US"/>
            </a:p>
          </p:txBody>
        </p:sp>
        <p:sp>
          <p:nvSpPr>
            <p:cNvPr id="384023" name="Line 23"/>
            <p:cNvSpPr>
              <a:spLocks noChangeShapeType="1"/>
            </p:cNvSpPr>
            <p:nvPr/>
          </p:nvSpPr>
          <p:spPr bwMode="auto">
            <a:xfrm>
              <a:off x="1077" y="2596"/>
              <a:ext cx="709" cy="0"/>
            </a:xfrm>
            <a:prstGeom prst="line">
              <a:avLst/>
            </a:prstGeom>
            <a:noFill/>
            <a:ln w="12700" cap="rnd">
              <a:solidFill>
                <a:srgbClr val="000000"/>
              </a:solidFill>
              <a:round/>
              <a:headEnd/>
              <a:tailEnd/>
            </a:ln>
            <a:effectLst/>
          </p:spPr>
          <p:txBody>
            <a:bodyPr/>
            <a:lstStyle/>
            <a:p>
              <a:endParaRPr lang="zh-CN" altLang="en-US"/>
            </a:p>
          </p:txBody>
        </p:sp>
        <p:sp>
          <p:nvSpPr>
            <p:cNvPr id="384024" name="Line 24"/>
            <p:cNvSpPr>
              <a:spLocks noChangeShapeType="1"/>
            </p:cNvSpPr>
            <p:nvPr/>
          </p:nvSpPr>
          <p:spPr bwMode="auto">
            <a:xfrm>
              <a:off x="1431" y="2116"/>
              <a:ext cx="0" cy="288"/>
            </a:xfrm>
            <a:prstGeom prst="line">
              <a:avLst/>
            </a:prstGeom>
            <a:noFill/>
            <a:ln w="28575">
              <a:solidFill>
                <a:srgbClr val="000000"/>
              </a:solidFill>
              <a:prstDash val="sysDot"/>
              <a:round/>
              <a:headEnd/>
              <a:tailEnd/>
            </a:ln>
            <a:effectLst/>
          </p:spPr>
          <p:txBody>
            <a:bodyPr/>
            <a:lstStyle/>
            <a:p>
              <a:endParaRPr lang="zh-CN" altLang="en-US"/>
            </a:p>
          </p:txBody>
        </p:sp>
        <p:sp>
          <p:nvSpPr>
            <p:cNvPr id="384025" name="Text Box 25"/>
            <p:cNvSpPr txBox="1">
              <a:spLocks noChangeArrowheads="1"/>
            </p:cNvSpPr>
            <p:nvPr/>
          </p:nvSpPr>
          <p:spPr bwMode="auto">
            <a:xfrm>
              <a:off x="444" y="1684"/>
              <a:ext cx="677" cy="327"/>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栈顶</a:t>
              </a:r>
            </a:p>
          </p:txBody>
        </p:sp>
        <p:sp>
          <p:nvSpPr>
            <p:cNvPr id="384026" name="Text Box 26"/>
            <p:cNvSpPr txBox="1">
              <a:spLocks noChangeArrowheads="1"/>
            </p:cNvSpPr>
            <p:nvPr/>
          </p:nvSpPr>
          <p:spPr bwMode="auto">
            <a:xfrm>
              <a:off x="363" y="2886"/>
              <a:ext cx="761" cy="327"/>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栈底</a:t>
              </a:r>
            </a:p>
          </p:txBody>
        </p:sp>
        <p:sp>
          <p:nvSpPr>
            <p:cNvPr id="384027" name="Text Box 27"/>
            <p:cNvSpPr txBox="1">
              <a:spLocks noChangeArrowheads="1"/>
            </p:cNvSpPr>
            <p:nvPr/>
          </p:nvSpPr>
          <p:spPr bwMode="auto">
            <a:xfrm>
              <a:off x="1298" y="1636"/>
              <a:ext cx="355"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n</a:t>
              </a:r>
            </a:p>
          </p:txBody>
        </p:sp>
        <p:sp>
          <p:nvSpPr>
            <p:cNvPr id="384028" name="Text Box 28"/>
            <p:cNvSpPr txBox="1">
              <a:spLocks noChangeArrowheads="1"/>
            </p:cNvSpPr>
            <p:nvPr/>
          </p:nvSpPr>
          <p:spPr bwMode="auto">
            <a:xfrm>
              <a:off x="1298" y="2523"/>
              <a:ext cx="355"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2</a:t>
              </a:r>
            </a:p>
          </p:txBody>
        </p:sp>
        <p:sp>
          <p:nvSpPr>
            <p:cNvPr id="384029" name="Text Box 29"/>
            <p:cNvSpPr txBox="1">
              <a:spLocks noChangeArrowheads="1"/>
            </p:cNvSpPr>
            <p:nvPr/>
          </p:nvSpPr>
          <p:spPr bwMode="auto">
            <a:xfrm>
              <a:off x="1298" y="2795"/>
              <a:ext cx="355"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1</a:t>
              </a:r>
            </a:p>
          </p:txBody>
        </p:sp>
      </p:grpSp>
      <p:sp>
        <p:nvSpPr>
          <p:cNvPr id="384033" name="Rectangle 33"/>
          <p:cNvSpPr>
            <a:spLocks noChangeArrowheads="1"/>
          </p:cNvSpPr>
          <p:nvPr/>
        </p:nvSpPr>
        <p:spPr bwMode="auto">
          <a:xfrm>
            <a:off x="1243013" y="5845175"/>
            <a:ext cx="7691437" cy="685800"/>
          </a:xfrm>
          <a:prstGeom prst="rect">
            <a:avLst/>
          </a:prstGeom>
          <a:noFill/>
          <a:ln w="9525">
            <a:noFill/>
            <a:miter lim="800000"/>
            <a:headEnd/>
            <a:tailEnd/>
          </a:ln>
          <a:effectLst/>
        </p:spPr>
        <p:txBody>
          <a:bodyPr/>
          <a:lstStyle/>
          <a:p>
            <a:pPr marL="342900" indent="-342900">
              <a:lnSpc>
                <a:spcPct val="115000"/>
              </a:lnSpc>
              <a:buClr>
                <a:srgbClr val="CC6600"/>
              </a:buClr>
              <a:buFont typeface="Wingdings 2" pitchFamily="18" charset="2"/>
              <a:buNone/>
            </a:pPr>
            <a:r>
              <a:rPr lang="zh-CN" altLang="en-US" sz="3200" b="1" dirty="0">
                <a:solidFill>
                  <a:srgbClr val="00FFCC"/>
                </a:solidFill>
                <a:latin typeface="宋体" pitchFamily="2" charset="-122"/>
                <a:ea typeface="宋体" pitchFamily="2" charset="-122"/>
              </a:rPr>
              <a:t>后进先出</a:t>
            </a:r>
            <a:r>
              <a:rPr lang="zh-CN" altLang="en-US" sz="3200" b="1" dirty="0">
                <a:solidFill>
                  <a:schemeClr val="tx1"/>
                </a:solidFill>
                <a:latin typeface="宋体" pitchFamily="2" charset="-122"/>
                <a:ea typeface="宋体" pitchFamily="2" charset="-122"/>
              </a:rPr>
              <a:t>表</a:t>
            </a:r>
            <a:r>
              <a:rPr lang="zh-CN" altLang="en-US" sz="3200" b="1" dirty="0">
                <a:solidFill>
                  <a:schemeClr val="tx1"/>
                </a:solidFill>
                <a:latin typeface="Times New Roman" pitchFamily="18" charset="0"/>
                <a:ea typeface="宋体" pitchFamily="2" charset="-122"/>
              </a:rPr>
              <a:t>（</a:t>
            </a:r>
            <a:r>
              <a:rPr lang="en-US" altLang="zh-CN" sz="3200" b="1" dirty="0">
                <a:solidFill>
                  <a:schemeClr val="tx1"/>
                </a:solidFill>
                <a:latin typeface="Times New Roman" pitchFamily="18" charset="0"/>
                <a:ea typeface="宋体" pitchFamily="2" charset="-122"/>
              </a:rPr>
              <a:t>LIFO</a:t>
            </a:r>
            <a:r>
              <a:rPr lang="zh-CN" altLang="en-US" sz="3200" b="1" dirty="0">
                <a:solidFill>
                  <a:schemeClr val="tx1"/>
                </a:solidFill>
                <a:latin typeface="Times New Roman" pitchFamily="18" charset="0"/>
                <a:ea typeface="宋体" pitchFamily="2" charset="-122"/>
              </a:rPr>
              <a:t>表 </a:t>
            </a:r>
            <a:r>
              <a:rPr lang="en-US" altLang="zh-CN" sz="3200" b="1" dirty="0" err="1">
                <a:solidFill>
                  <a:schemeClr val="tx1"/>
                </a:solidFill>
                <a:latin typeface="Times New Roman" pitchFamily="18" charset="0"/>
                <a:ea typeface="宋体" pitchFamily="2" charset="-122"/>
              </a:rPr>
              <a:t>Last_in</a:t>
            </a:r>
            <a:r>
              <a:rPr lang="en-US" altLang="zh-CN" sz="3200" b="1" dirty="0">
                <a:solidFill>
                  <a:schemeClr val="tx1"/>
                </a:solidFill>
                <a:latin typeface="Times New Roman" pitchFamily="18" charset="0"/>
                <a:ea typeface="宋体" pitchFamily="2" charset="-122"/>
              </a:rPr>
              <a:t> </a:t>
            </a:r>
            <a:r>
              <a:rPr lang="en-US" altLang="zh-CN" sz="3200" b="1" dirty="0" err="1">
                <a:solidFill>
                  <a:schemeClr val="tx1"/>
                </a:solidFill>
                <a:latin typeface="Times New Roman" pitchFamily="18" charset="0"/>
                <a:ea typeface="宋体" pitchFamily="2" charset="-122"/>
              </a:rPr>
              <a:t>First_out</a:t>
            </a:r>
            <a:r>
              <a:rPr lang="zh-CN" altLang="en-US" sz="3200" b="1" dirty="0">
                <a:solidFill>
                  <a:schemeClr val="tx1"/>
                </a:solidFill>
                <a:latin typeface="Times New Roman" pitchFamily="18" charset="0"/>
                <a:ea typeface="宋体" pitchFamily="2" charset="-122"/>
              </a:rPr>
              <a:t>）</a:t>
            </a:r>
            <a:endParaRPr lang="zh-CN" altLang="en-US" sz="3200" b="1" dirty="0">
              <a:solidFill>
                <a:schemeClr val="tx1"/>
              </a:solidFill>
              <a:latin typeface="宋体" pitchFamily="2" charset="-122"/>
              <a:ea typeface="宋体" pitchFamily="2" charset="-122"/>
            </a:endParaRPr>
          </a:p>
        </p:txBody>
      </p:sp>
      <p:sp>
        <p:nvSpPr>
          <p:cNvPr id="3" name="标题 2">
            <a:extLst>
              <a:ext uri="{FF2B5EF4-FFF2-40B4-BE49-F238E27FC236}">
                <a16:creationId xmlns:a16="http://schemas.microsoft.com/office/drawing/2014/main" id="{9EC22576-9B9C-4BF9-847E-65622B7E6FD2}"/>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4018">
                                            <p:txEl>
                                              <p:pRg st="0" end="0"/>
                                            </p:txEl>
                                          </p:spTgt>
                                        </p:tgtEl>
                                        <p:attrNameLst>
                                          <p:attrName>style.visibility</p:attrName>
                                        </p:attrNameLst>
                                      </p:cBhvr>
                                      <p:to>
                                        <p:strVal val="visible"/>
                                      </p:to>
                                    </p:set>
                                    <p:anim calcmode="lin" valueType="num">
                                      <p:cBhvr additive="base">
                                        <p:cTn id="7" dur="500" fill="hold"/>
                                        <p:tgtEl>
                                          <p:spTgt spid="3840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40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4018">
                                            <p:txEl>
                                              <p:pRg st="1" end="1"/>
                                            </p:txEl>
                                          </p:spTgt>
                                        </p:tgtEl>
                                        <p:attrNameLst>
                                          <p:attrName>style.visibility</p:attrName>
                                        </p:attrNameLst>
                                      </p:cBhvr>
                                      <p:to>
                                        <p:strVal val="visible"/>
                                      </p:to>
                                    </p:set>
                                    <p:anim calcmode="lin" valueType="num">
                                      <p:cBhvr additive="base">
                                        <p:cTn id="13" dur="500" fill="hold"/>
                                        <p:tgtEl>
                                          <p:spTgt spid="38401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840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4018">
                                            <p:txEl>
                                              <p:pRg st="2" end="2"/>
                                            </p:txEl>
                                          </p:spTgt>
                                        </p:tgtEl>
                                        <p:attrNameLst>
                                          <p:attrName>style.visibility</p:attrName>
                                        </p:attrNameLst>
                                      </p:cBhvr>
                                      <p:to>
                                        <p:strVal val="visible"/>
                                      </p:to>
                                    </p:set>
                                    <p:anim calcmode="lin" valueType="num">
                                      <p:cBhvr additive="base">
                                        <p:cTn id="19" dur="500" fill="hold"/>
                                        <p:tgtEl>
                                          <p:spTgt spid="38401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840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84018">
                                            <p:txEl>
                                              <p:pRg st="3" end="3"/>
                                            </p:txEl>
                                          </p:spTgt>
                                        </p:tgtEl>
                                        <p:attrNameLst>
                                          <p:attrName>style.visibility</p:attrName>
                                        </p:attrNameLst>
                                      </p:cBhvr>
                                      <p:to>
                                        <p:strVal val="visible"/>
                                      </p:to>
                                    </p:set>
                                    <p:anim calcmode="lin" valueType="num">
                                      <p:cBhvr additive="base">
                                        <p:cTn id="25" dur="500" fill="hold"/>
                                        <p:tgtEl>
                                          <p:spTgt spid="38401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840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84017"/>
                                        </p:tgtEl>
                                        <p:attrNameLst>
                                          <p:attrName>style.visibility</p:attrName>
                                        </p:attrNameLst>
                                      </p:cBhvr>
                                      <p:to>
                                        <p:strVal val="visible"/>
                                      </p:to>
                                    </p:set>
                                    <p:anim calcmode="lin" valueType="num">
                                      <p:cBhvr additive="base">
                                        <p:cTn id="31" dur="500" fill="hold"/>
                                        <p:tgtEl>
                                          <p:spTgt spid="384017"/>
                                        </p:tgtEl>
                                        <p:attrNameLst>
                                          <p:attrName>ppt_x</p:attrName>
                                        </p:attrNameLst>
                                      </p:cBhvr>
                                      <p:tavLst>
                                        <p:tav tm="0">
                                          <p:val>
                                            <p:strVal val="1+#ppt_w/2"/>
                                          </p:val>
                                        </p:tav>
                                        <p:tav tm="100000">
                                          <p:val>
                                            <p:strVal val="#ppt_x"/>
                                          </p:val>
                                        </p:tav>
                                      </p:tavLst>
                                    </p:anim>
                                    <p:anim calcmode="lin" valueType="num">
                                      <p:cBhvr additive="base">
                                        <p:cTn id="32" dur="500" fill="hold"/>
                                        <p:tgtEl>
                                          <p:spTgt spid="3840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4033"/>
                                        </p:tgtEl>
                                        <p:attrNameLst>
                                          <p:attrName>style.visibility</p:attrName>
                                        </p:attrNameLst>
                                      </p:cBhvr>
                                      <p:to>
                                        <p:strVal val="visible"/>
                                      </p:to>
                                    </p:set>
                                    <p:animEffect transition="in" filter="wipe(left)">
                                      <p:cBhvr>
                                        <p:cTn id="37" dur="500"/>
                                        <p:tgtEl>
                                          <p:spTgt spid="38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17" grpId="0" animBg="1" autoUpdateAnimBg="0"/>
      <p:bldP spid="384018" grpId="0" build="p" autoUpdateAnimBg="0"/>
      <p:bldP spid="38403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08706-7758-4BED-9BDD-036A5DA099E8}"/>
              </a:ext>
            </a:extLst>
          </p:cNvPr>
          <p:cNvSpPr>
            <a:spLocks noGrp="1"/>
          </p:cNvSpPr>
          <p:nvPr>
            <p:ph type="title"/>
          </p:nvPr>
        </p:nvSpPr>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
        <p:nvSpPr>
          <p:cNvPr id="4" name="灯片编号占位符 3">
            <a:extLst>
              <a:ext uri="{FF2B5EF4-FFF2-40B4-BE49-F238E27FC236}">
                <a16:creationId xmlns:a16="http://schemas.microsoft.com/office/drawing/2014/main" id="{D2E4B440-93AB-4FF7-A1BF-EE4F6EAFC584}"/>
              </a:ext>
            </a:extLst>
          </p:cNvPr>
          <p:cNvSpPr>
            <a:spLocks noGrp="1"/>
          </p:cNvSpPr>
          <p:nvPr>
            <p:ph type="sldNum" sz="quarter" idx="11"/>
          </p:nvPr>
        </p:nvSpPr>
        <p:spPr/>
        <p:txBody>
          <a:bodyPr/>
          <a:lstStyle/>
          <a:p>
            <a:r>
              <a:rPr lang="zh-CN" altLang="en-US"/>
              <a:t>第 </a:t>
            </a:r>
            <a:fld id="{DC73D0D1-6B97-4738-888F-1720A13E0A7E}" type="slidenum">
              <a:rPr lang="zh-CN" altLang="en-US" b="1" smtClean="0">
                <a:solidFill>
                  <a:srgbClr val="66CCFF"/>
                </a:solidFill>
              </a:rPr>
              <a:pPr/>
              <a:t>50</a:t>
            </a:fld>
            <a:r>
              <a:rPr lang="en-US" altLang="zh-CN" b="1"/>
              <a:t> </a:t>
            </a:r>
            <a:r>
              <a:rPr lang="zh-CN" altLang="en-US"/>
              <a:t>页</a:t>
            </a:r>
            <a:endParaRPr lang="zh-CN" altLang="en-US" sz="1800">
              <a:latin typeface="+mn-lt"/>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AD2613F-8ADD-4B67-AC58-FA052FC08F57}"/>
                  </a:ext>
                </a:extLst>
              </p:cNvPr>
              <p:cNvSpPr txBox="1">
                <a:spLocks noChangeArrowheads="1"/>
              </p:cNvSpPr>
              <p:nvPr/>
            </p:nvSpPr>
            <p:spPr bwMode="auto">
              <a:xfrm>
                <a:off x="434340" y="1366837"/>
                <a:ext cx="9906000" cy="47529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fontAlgn="base">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fontAlgn="base">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fontAlgn="base">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r>
                  <a:rPr lang="zh-CN" altLang="en-US" kern="0" dirty="0">
                    <a:solidFill>
                      <a:schemeClr val="tx1"/>
                    </a:solidFill>
                    <a:latin typeface="Times New Roman" panose="02020603050405020304" pitchFamily="18" charset="0"/>
                  </a:rPr>
                  <a:t>例如，阶乘函数</a:t>
                </a:r>
                <a:r>
                  <a:rPr lang="en-US" altLang="zh-CN" kern="0" dirty="0">
                    <a:solidFill>
                      <a:schemeClr val="tx1"/>
                    </a:solidFill>
                    <a:latin typeface="Times New Roman" panose="02020603050405020304" pitchFamily="18" charset="0"/>
                  </a:rPr>
                  <a:t>(Factorial)</a:t>
                </a:r>
                <a:endParaRPr lang="en-US" altLang="zh-CN" sz="2000" kern="0" dirty="0">
                  <a:solidFill>
                    <a:schemeClr val="tx1"/>
                  </a:solidFill>
                  <a:latin typeface="Times New Roman" panose="02020603050405020304" pitchFamily="18" charset="0"/>
                </a:endParaRPr>
              </a:p>
              <a:p>
                <a:pPr marL="0" indent="0" algn="ctr">
                  <a:buNone/>
                </a:pPr>
                <a14:m>
                  <m:oMath xmlns:m="http://schemas.openxmlformats.org/officeDocument/2006/math">
                    <m:r>
                      <a:rPr lang="en-US" altLang="zh-CN" sz="2800" i="1" kern="0" dirty="0" smtClean="0">
                        <a:solidFill>
                          <a:srgbClr val="00FF00"/>
                        </a:solidFill>
                        <a:latin typeface="Cambria Math" panose="02040503050406030204" pitchFamily="18" charset="0"/>
                      </a:rPr>
                      <m:t>𝑛</m:t>
                    </m:r>
                    <m:r>
                      <a:rPr lang="en-US" altLang="zh-CN" sz="2800" i="1" kern="0" dirty="0" smtClean="0">
                        <a:solidFill>
                          <a:srgbClr val="00FF00"/>
                        </a:solidFill>
                        <a:latin typeface="Cambria Math" panose="02040503050406030204" pitchFamily="18" charset="0"/>
                        <a:ea typeface="Cambria Math" panose="02040503050406030204" pitchFamily="18" charset="0"/>
                      </a:rPr>
                      <m:t>!</m:t>
                    </m:r>
                  </m:oMath>
                </a14:m>
                <a:r>
                  <a:rPr lang="en-US" altLang="zh-CN" sz="2800" kern="0" dirty="0">
                    <a:solidFill>
                      <a:srgbClr val="00FF00"/>
                    </a:solidFill>
                  </a:rPr>
                  <a:t> = </a:t>
                </a:r>
                <a14:m>
                  <m:oMath xmlns:m="http://schemas.openxmlformats.org/officeDocument/2006/math">
                    <m:d>
                      <m:dPr>
                        <m:begChr m:val="{"/>
                        <m:endChr m:val=""/>
                        <m:ctrlPr>
                          <a:rPr lang="en-US" altLang="zh-CN" sz="2800" b="1" i="1" kern="0" smtClean="0">
                            <a:solidFill>
                              <a:srgbClr val="00FF00"/>
                            </a:solidFill>
                            <a:latin typeface="Cambria Math" panose="02040503050406030204" pitchFamily="18" charset="0"/>
                          </a:rPr>
                        </m:ctrlPr>
                      </m:dPr>
                      <m:e>
                        <m:m>
                          <m:mPr>
                            <m:mcs>
                              <m:mc>
                                <m:mcPr>
                                  <m:count m:val="2"/>
                                  <m:mcJc m:val="center"/>
                                </m:mcPr>
                              </m:mc>
                            </m:mcs>
                            <m:ctrlPr>
                              <a:rPr lang="en-US" altLang="zh-CN" sz="2800" b="1" i="1" kern="0" smtClean="0">
                                <a:solidFill>
                                  <a:srgbClr val="00FF00"/>
                                </a:solidFill>
                                <a:latin typeface="Cambria Math" panose="02040503050406030204" pitchFamily="18" charset="0"/>
                              </a:rPr>
                            </m:ctrlPr>
                          </m:mPr>
                          <m:mr>
                            <m:e>
                              <m:r>
                                <m:rPr>
                                  <m:brk m:alnAt="7"/>
                                </m:rPr>
                                <a:rPr lang="en-US" altLang="zh-CN" sz="2800" b="1" i="1" kern="0" smtClean="0">
                                  <a:solidFill>
                                    <a:srgbClr val="00FF00"/>
                                  </a:solidFill>
                                  <a:latin typeface="Cambria Math" panose="02040503050406030204" pitchFamily="18" charset="0"/>
                                </a:rPr>
                                <m:t>𝟏</m:t>
                              </m:r>
                            </m:e>
                            <m:e>
                              <m:r>
                                <a:rPr lang="en-US" altLang="zh-CN" sz="2800" i="1" kern="0" dirty="0">
                                  <a:solidFill>
                                    <a:srgbClr val="00FF00"/>
                                  </a:solidFill>
                                  <a:latin typeface="Cambria Math" panose="02040503050406030204" pitchFamily="18" charset="0"/>
                                </a:rPr>
                                <m:t>𝑛</m:t>
                              </m:r>
                              <m:r>
                                <a:rPr lang="en-US" altLang="zh-CN" sz="2800" b="1" i="1" kern="0" smtClean="0">
                                  <a:solidFill>
                                    <a:srgbClr val="00FF00"/>
                                  </a:solidFill>
                                  <a:latin typeface="Cambria Math" panose="02040503050406030204" pitchFamily="18" charset="0"/>
                                </a:rPr>
                                <m:t>=</m:t>
                              </m:r>
                              <m:r>
                                <a:rPr lang="en-US" altLang="zh-CN" sz="2800" b="1" i="1" kern="0" smtClean="0">
                                  <a:solidFill>
                                    <a:srgbClr val="00FF00"/>
                                  </a:solidFill>
                                  <a:latin typeface="Cambria Math" panose="02040503050406030204" pitchFamily="18" charset="0"/>
                                </a:rPr>
                                <m:t>𝟎</m:t>
                              </m:r>
                              <m:r>
                                <a:rPr lang="en-US" altLang="zh-CN" sz="2800" b="1" i="1" kern="0" smtClean="0">
                                  <a:solidFill>
                                    <a:srgbClr val="00FF00"/>
                                  </a:solidFill>
                                  <a:latin typeface="Cambria Math" panose="02040503050406030204" pitchFamily="18" charset="0"/>
                                </a:rPr>
                                <m:t> </m:t>
                              </m:r>
                              <m:r>
                                <a:rPr lang="en-US" altLang="zh-CN" sz="2800" b="1" i="1" kern="0" smtClean="0">
                                  <a:solidFill>
                                    <a:srgbClr val="00FF00"/>
                                  </a:solidFill>
                                  <a:latin typeface="Cambria Math" panose="02040503050406030204" pitchFamily="18" charset="0"/>
                                </a:rPr>
                                <m:t>𝒐𝒓</m:t>
                              </m:r>
                              <m:r>
                                <a:rPr lang="en-US" altLang="zh-CN" sz="2800" b="1" i="1" kern="0" smtClean="0">
                                  <a:solidFill>
                                    <a:srgbClr val="00FF00"/>
                                  </a:solidFill>
                                  <a:latin typeface="Cambria Math" panose="02040503050406030204" pitchFamily="18" charset="0"/>
                                </a:rPr>
                                <m:t> </m:t>
                              </m:r>
                              <m:r>
                                <a:rPr lang="en-US" altLang="zh-CN" sz="2800" i="1" kern="0" dirty="0">
                                  <a:solidFill>
                                    <a:srgbClr val="00FF00"/>
                                  </a:solidFill>
                                  <a:latin typeface="Cambria Math" panose="02040503050406030204" pitchFamily="18" charset="0"/>
                                </a:rPr>
                                <m:t>𝑛</m:t>
                              </m:r>
                              <m:r>
                                <a:rPr lang="en-US" altLang="zh-CN" sz="2800" b="1" i="1" kern="0" smtClean="0">
                                  <a:solidFill>
                                    <a:srgbClr val="00FF00"/>
                                  </a:solidFill>
                                  <a:latin typeface="Cambria Math" panose="02040503050406030204" pitchFamily="18" charset="0"/>
                                </a:rPr>
                                <m:t>=</m:t>
                              </m:r>
                              <m:r>
                                <a:rPr lang="en-US" altLang="zh-CN" sz="2800" b="1" i="1" kern="0" smtClean="0">
                                  <a:solidFill>
                                    <a:srgbClr val="00FF00"/>
                                  </a:solidFill>
                                  <a:latin typeface="Cambria Math" panose="02040503050406030204" pitchFamily="18" charset="0"/>
                                </a:rPr>
                                <m:t>𝟏</m:t>
                              </m:r>
                            </m:e>
                          </m:mr>
                          <m:mr>
                            <m:e>
                              <m:r>
                                <a:rPr lang="en-US" altLang="zh-CN" sz="2800" i="1" kern="0" dirty="0">
                                  <a:solidFill>
                                    <a:srgbClr val="00FF00"/>
                                  </a:solidFill>
                                  <a:latin typeface="Cambria Math" panose="02040503050406030204" pitchFamily="18" charset="0"/>
                                </a:rPr>
                                <m:t>𝑛</m:t>
                              </m:r>
                              <m:d>
                                <m:dPr>
                                  <m:ctrlPr>
                                    <a:rPr lang="en-US" altLang="zh-CN" sz="2800" b="1" i="1" kern="0" smtClean="0">
                                      <a:solidFill>
                                        <a:srgbClr val="00FF00"/>
                                      </a:solidFill>
                                      <a:latin typeface="Cambria Math" panose="02040503050406030204" pitchFamily="18" charset="0"/>
                                    </a:rPr>
                                  </m:ctrlPr>
                                </m:dPr>
                                <m:e>
                                  <m:r>
                                    <a:rPr lang="en-US" altLang="zh-CN" sz="2800" i="1" kern="0" dirty="0">
                                      <a:solidFill>
                                        <a:srgbClr val="00FF00"/>
                                      </a:solidFill>
                                      <a:latin typeface="Cambria Math" panose="02040503050406030204" pitchFamily="18" charset="0"/>
                                    </a:rPr>
                                    <m:t>𝑛</m:t>
                                  </m:r>
                                  <m:r>
                                    <a:rPr lang="en-US" altLang="zh-CN" sz="2800" b="1" i="1" kern="0" smtClean="0">
                                      <a:solidFill>
                                        <a:srgbClr val="00FF00"/>
                                      </a:solidFill>
                                      <a:latin typeface="Cambria Math" panose="02040503050406030204" pitchFamily="18" charset="0"/>
                                    </a:rPr>
                                    <m:t>−</m:t>
                                  </m:r>
                                  <m:r>
                                    <a:rPr lang="en-US" altLang="zh-CN" sz="2800" b="1" i="1" kern="0" smtClean="0">
                                      <a:solidFill>
                                        <a:srgbClr val="00FF00"/>
                                      </a:solidFill>
                                      <a:latin typeface="Cambria Math" panose="02040503050406030204" pitchFamily="18" charset="0"/>
                                    </a:rPr>
                                    <m:t>𝟏</m:t>
                                  </m:r>
                                </m:e>
                              </m:d>
                              <m:r>
                                <a:rPr lang="en-US" altLang="zh-CN" sz="2800" b="1" i="1" kern="0" smtClean="0">
                                  <a:solidFill>
                                    <a:srgbClr val="00FF00"/>
                                  </a:solidFill>
                                  <a:latin typeface="Cambria Math" panose="02040503050406030204" pitchFamily="18" charset="0"/>
                                </a:rPr>
                                <m:t>!</m:t>
                              </m:r>
                            </m:e>
                            <m:e>
                              <m:r>
                                <a:rPr lang="en-US" altLang="zh-CN" sz="2800" b="1" i="1" kern="0" smtClean="0">
                                  <a:solidFill>
                                    <a:srgbClr val="00FF00"/>
                                  </a:solidFill>
                                  <a:latin typeface="Cambria Math" panose="02040503050406030204" pitchFamily="18" charset="0"/>
                                </a:rPr>
                                <m:t>𝒆𝒍𝒔𝒆</m:t>
                              </m:r>
                            </m:e>
                          </m:mr>
                        </m:m>
                      </m:e>
                    </m:d>
                  </m:oMath>
                </a14:m>
                <a:endParaRPr lang="zh-CN" altLang="en-US" sz="2800" kern="0" dirty="0">
                  <a:solidFill>
                    <a:srgbClr val="00FF00"/>
                  </a:solidFill>
                  <a:latin typeface="Times New Roman" panose="02020603050405020304" pitchFamily="18" charset="0"/>
                </a:endParaRPr>
              </a:p>
              <a:p>
                <a:endParaRPr lang="zh-CN" altLang="en-US" sz="2000" kern="0" dirty="0">
                  <a:solidFill>
                    <a:schemeClr val="tx1"/>
                  </a:solidFill>
                  <a:latin typeface="Times New Roman" panose="02020603050405020304" pitchFamily="18" charset="0"/>
                </a:endParaRPr>
              </a:p>
              <a:p>
                <a:r>
                  <a:rPr lang="zh-CN" altLang="en-US" kern="0" dirty="0">
                    <a:solidFill>
                      <a:schemeClr val="tx1"/>
                    </a:solidFill>
                    <a:latin typeface="Times New Roman" panose="02020603050405020304" pitchFamily="18" charset="0"/>
                  </a:rPr>
                  <a:t>求解阶乘函数的递归算法</a:t>
                </a:r>
              </a:p>
              <a:p>
                <a:pPr>
                  <a:buFont typeface="Wingdings" pitchFamily="2" charset="2"/>
                  <a:buNone/>
                </a:pPr>
                <a:r>
                  <a:rPr lang="en-US" altLang="zh-CN" kern="0" dirty="0">
                    <a:solidFill>
                      <a:srgbClr val="CC3300"/>
                    </a:solidFill>
                    <a:latin typeface="Times New Roman" panose="02020603050405020304" pitchFamily="18" charset="0"/>
                  </a:rPr>
                  <a:t>	</a:t>
                </a:r>
                <a:r>
                  <a:rPr lang="en-US" altLang="zh-CN" sz="2700" kern="0" dirty="0">
                    <a:solidFill>
                      <a:srgbClr val="00FF00"/>
                    </a:solidFill>
                    <a:latin typeface="Times New Roman" panose="02020603050405020304" pitchFamily="18" charset="0"/>
                  </a:rPr>
                  <a:t>long</a:t>
                </a:r>
                <a:r>
                  <a:rPr lang="en-US" altLang="zh-CN" sz="2700" b="0" kern="0" dirty="0">
                    <a:solidFill>
                      <a:srgbClr val="00FF00"/>
                    </a:solidFill>
                    <a:latin typeface="Times New Roman" panose="02020603050405020304" pitchFamily="18" charset="0"/>
                  </a:rPr>
                  <a:t> Factorial ( </a:t>
                </a:r>
                <a:r>
                  <a:rPr lang="en-US" altLang="zh-CN" sz="2700" kern="0" dirty="0">
                    <a:solidFill>
                      <a:srgbClr val="00FF00"/>
                    </a:solidFill>
                    <a:latin typeface="Times New Roman" panose="02020603050405020304" pitchFamily="18" charset="0"/>
                  </a:rPr>
                  <a:t>long</a:t>
                </a:r>
                <a:r>
                  <a:rPr lang="en-US" altLang="zh-CN" sz="2700" b="0" kern="0" dirty="0">
                    <a:solidFill>
                      <a:srgbClr val="00FF00"/>
                    </a:solidFill>
                    <a:latin typeface="Times New Roman" panose="02020603050405020304" pitchFamily="18" charset="0"/>
                  </a:rPr>
                  <a:t> n ) </a:t>
                </a:r>
                <a:r>
                  <a:rPr lang="en-US" altLang="zh-CN" sz="2700" kern="0" dirty="0">
                    <a:solidFill>
                      <a:srgbClr val="00FF00"/>
                    </a:solidFill>
                    <a:latin typeface="Times New Roman" panose="02020603050405020304" pitchFamily="18" charset="0"/>
                  </a:rPr>
                  <a:t>{</a:t>
                </a:r>
                <a:endParaRPr lang="en-US" altLang="zh-CN" sz="2700" b="0" kern="0" dirty="0">
                  <a:solidFill>
                    <a:srgbClr val="00FF00"/>
                  </a:solidFill>
                  <a:latin typeface="Times New Roman" panose="02020603050405020304" pitchFamily="18" charset="0"/>
                </a:endParaRPr>
              </a:p>
              <a:p>
                <a:pPr>
                  <a:buFont typeface="Wingdings" pitchFamily="2" charset="2"/>
                  <a:buNone/>
                </a:pPr>
                <a:r>
                  <a:rPr lang="en-US" altLang="zh-CN" sz="2700" kern="0" dirty="0">
                    <a:solidFill>
                      <a:srgbClr val="00FF00"/>
                    </a:solidFill>
                    <a:latin typeface="Times New Roman" panose="02020603050405020304" pitchFamily="18" charset="0"/>
                  </a:rPr>
                  <a:t>    	if </a:t>
                </a:r>
                <a:r>
                  <a:rPr lang="en-US" altLang="zh-CN" sz="2700" b="0" kern="0" dirty="0">
                    <a:solidFill>
                      <a:srgbClr val="00FF00"/>
                    </a:solidFill>
                    <a:latin typeface="Times New Roman" panose="02020603050405020304" pitchFamily="18" charset="0"/>
                  </a:rPr>
                  <a:t>(n &lt; 0)</a:t>
                </a:r>
                <a:r>
                  <a:rPr lang="en-US" altLang="zh-CN" sz="2700" kern="0" dirty="0">
                    <a:solidFill>
                      <a:srgbClr val="00FF00"/>
                    </a:solidFill>
                    <a:latin typeface="Times New Roman" panose="02020603050405020304" pitchFamily="18" charset="0"/>
                  </a:rPr>
                  <a:t> exit(</a:t>
                </a:r>
                <a:r>
                  <a:rPr lang="en-US" altLang="zh-CN" sz="2700" b="0" kern="0" dirty="0">
                    <a:solidFill>
                      <a:srgbClr val="00FF00"/>
                    </a:solidFill>
                    <a:latin typeface="Times New Roman" panose="02020603050405020304" pitchFamily="18" charset="0"/>
                  </a:rPr>
                  <a:t>0)</a:t>
                </a:r>
                <a:r>
                  <a:rPr lang="en-US" altLang="zh-CN" sz="2700" kern="0" dirty="0">
                    <a:solidFill>
                      <a:srgbClr val="00FF00"/>
                    </a:solidFill>
                    <a:latin typeface="Times New Roman" panose="02020603050405020304" pitchFamily="18" charset="0"/>
                  </a:rPr>
                  <a:t>;</a:t>
                </a:r>
              </a:p>
              <a:p>
                <a:pPr>
                  <a:buFont typeface="Wingdings" pitchFamily="2" charset="2"/>
                  <a:buNone/>
                </a:pPr>
                <a:r>
                  <a:rPr lang="en-US" altLang="zh-CN" sz="2700" kern="0" dirty="0">
                    <a:solidFill>
                      <a:srgbClr val="00FF00"/>
                    </a:solidFill>
                    <a:latin typeface="Times New Roman" panose="02020603050405020304" pitchFamily="18" charset="0"/>
                  </a:rPr>
                  <a:t>    	if </a:t>
                </a:r>
                <a:r>
                  <a:rPr lang="en-US" altLang="zh-CN" sz="2700" b="0" kern="0" dirty="0">
                    <a:solidFill>
                      <a:srgbClr val="00FF00"/>
                    </a:solidFill>
                    <a:latin typeface="Times New Roman" panose="02020603050405020304" pitchFamily="18" charset="0"/>
                  </a:rPr>
                  <a:t>(n</a:t>
                </a:r>
                <a:r>
                  <a:rPr lang="en-US" altLang="zh-CN" sz="2700" b="0" i="1" kern="0" dirty="0">
                    <a:solidFill>
                      <a:srgbClr val="00FF00"/>
                    </a:solidFill>
                    <a:latin typeface="Times New Roman" panose="02020603050405020304" pitchFamily="18" charset="0"/>
                  </a:rPr>
                  <a:t> ==</a:t>
                </a:r>
                <a:r>
                  <a:rPr lang="en-US" altLang="zh-CN" sz="2700" b="0" kern="0" dirty="0">
                    <a:solidFill>
                      <a:srgbClr val="00FF00"/>
                    </a:solidFill>
                    <a:latin typeface="Times New Roman" panose="02020603050405020304" pitchFamily="18" charset="0"/>
                  </a:rPr>
                  <a:t> 0) </a:t>
                </a:r>
                <a:r>
                  <a:rPr lang="en-US" altLang="zh-CN" sz="2700" kern="0" dirty="0">
                    <a:solidFill>
                      <a:srgbClr val="00FF00"/>
                    </a:solidFill>
                    <a:latin typeface="Times New Roman" panose="02020603050405020304" pitchFamily="18" charset="0"/>
                  </a:rPr>
                  <a:t>return </a:t>
                </a:r>
                <a:r>
                  <a:rPr lang="en-US" altLang="zh-CN" sz="2700" b="0" kern="0" dirty="0">
                    <a:solidFill>
                      <a:srgbClr val="00FF00"/>
                    </a:solidFill>
                    <a:latin typeface="Times New Roman" panose="02020603050405020304" pitchFamily="18" charset="0"/>
                  </a:rPr>
                  <a:t>1</a:t>
                </a:r>
                <a:r>
                  <a:rPr lang="en-US" altLang="zh-CN" sz="2700" kern="0" dirty="0">
                    <a:solidFill>
                      <a:srgbClr val="00FF00"/>
                    </a:solidFill>
                    <a:latin typeface="Times New Roman" panose="02020603050405020304" pitchFamily="18" charset="0"/>
                  </a:rPr>
                  <a:t>;		//</a:t>
                </a:r>
                <a:r>
                  <a:rPr lang="zh-CN" altLang="en-US" sz="2700" kern="0" dirty="0">
                    <a:solidFill>
                      <a:srgbClr val="00FF00"/>
                    </a:solidFill>
                    <a:latin typeface="Times New Roman" panose="02020603050405020304" pitchFamily="18" charset="0"/>
                  </a:rPr>
                  <a:t>递归终止</a:t>
                </a:r>
                <a:endParaRPr lang="zh-CN" altLang="en-US" sz="2700" b="0" kern="0" dirty="0">
                  <a:solidFill>
                    <a:srgbClr val="00FF00"/>
                  </a:solidFill>
                  <a:latin typeface="Times New Roman" panose="02020603050405020304" pitchFamily="18" charset="0"/>
                </a:endParaRPr>
              </a:p>
              <a:p>
                <a:pPr>
                  <a:buFont typeface="Wingdings" pitchFamily="2" charset="2"/>
                  <a:buNone/>
                </a:pPr>
                <a:r>
                  <a:rPr lang="en-US" altLang="zh-CN" sz="2700" b="0" kern="0" dirty="0">
                    <a:solidFill>
                      <a:srgbClr val="00FF00"/>
                    </a:solidFill>
                    <a:latin typeface="Times New Roman" panose="02020603050405020304" pitchFamily="18" charset="0"/>
                  </a:rPr>
                  <a:t>    	</a:t>
                </a:r>
                <a:r>
                  <a:rPr lang="en-US" altLang="zh-CN" sz="2700" kern="0" dirty="0">
                    <a:solidFill>
                      <a:srgbClr val="00FF00"/>
                    </a:solidFill>
                    <a:latin typeface="Times New Roman" panose="02020603050405020304" pitchFamily="18" charset="0"/>
                  </a:rPr>
                  <a:t>else return</a:t>
                </a:r>
                <a:r>
                  <a:rPr lang="en-US" altLang="zh-CN" sz="2700" b="0" kern="0" dirty="0">
                    <a:solidFill>
                      <a:srgbClr val="00FF00"/>
                    </a:solidFill>
                    <a:latin typeface="Times New Roman" panose="02020603050405020304" pitchFamily="18" charset="0"/>
                  </a:rPr>
                  <a:t> n*Factorial (n</a:t>
                </a:r>
                <a:r>
                  <a:rPr lang="en-US" altLang="zh-CN" sz="2700" b="0" kern="0" dirty="0">
                    <a:solidFill>
                      <a:srgbClr val="00FF00"/>
                    </a:solidFill>
                    <a:latin typeface="Courier New" panose="02070309020205020404" pitchFamily="49" charset="0"/>
                  </a:rPr>
                  <a:t>-</a:t>
                </a:r>
                <a:r>
                  <a:rPr lang="en-US" altLang="zh-CN" sz="2700" b="0" kern="0" dirty="0">
                    <a:solidFill>
                      <a:srgbClr val="00FF00"/>
                    </a:solidFill>
                    <a:latin typeface="Times New Roman" panose="02020603050405020304" pitchFamily="18" charset="0"/>
                  </a:rPr>
                  <a:t>1)</a:t>
                </a:r>
                <a:r>
                  <a:rPr lang="en-US" altLang="zh-CN" sz="2700" kern="0" dirty="0">
                    <a:solidFill>
                      <a:srgbClr val="00FF00"/>
                    </a:solidFill>
                    <a:latin typeface="Times New Roman" panose="02020603050405020304" pitchFamily="18" charset="0"/>
                  </a:rPr>
                  <a:t>;	//</a:t>
                </a:r>
                <a:r>
                  <a:rPr lang="zh-CN" altLang="en-US" sz="2700" kern="0" dirty="0">
                    <a:solidFill>
                      <a:srgbClr val="00FF00"/>
                    </a:solidFill>
                    <a:latin typeface="Times New Roman" panose="02020603050405020304" pitchFamily="18" charset="0"/>
                  </a:rPr>
                  <a:t>减一递归</a:t>
                </a:r>
              </a:p>
              <a:p>
                <a:pPr>
                  <a:buFont typeface="Wingdings" pitchFamily="2" charset="2"/>
                  <a:buNone/>
                </a:pPr>
                <a:r>
                  <a:rPr lang="en-US" altLang="zh-CN" sz="2700" kern="0" dirty="0">
                    <a:solidFill>
                      <a:srgbClr val="00FF00"/>
                    </a:solidFill>
                    <a:latin typeface="Times New Roman" panose="02020603050405020304" pitchFamily="18" charset="0"/>
                  </a:rPr>
                  <a:t>	}</a:t>
                </a:r>
                <a:endParaRPr lang="zh-CN" altLang="en-US" sz="2700" kern="0" dirty="0">
                  <a:solidFill>
                    <a:srgbClr val="00FF00"/>
                  </a:solidFill>
                  <a:effectLst>
                    <a:outerShdw blurRad="38100" dist="38100" dir="2700000" algn="tl">
                      <a:srgbClr val="C0C0C0"/>
                    </a:outerShdw>
                  </a:effectLst>
                  <a:latin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DAD2613F-8ADD-4B67-AC58-FA052FC08F57}"/>
                  </a:ext>
                </a:extLst>
              </p:cNvPr>
              <p:cNvSpPr txBox="1">
                <a:spLocks noRot="1" noChangeAspect="1" noMove="1" noResize="1" noEditPoints="1" noAdjustHandles="1" noChangeArrowheads="1" noChangeShapeType="1" noTextEdit="1"/>
              </p:cNvSpPr>
              <p:nvPr/>
            </p:nvSpPr>
            <p:spPr bwMode="auto">
              <a:xfrm>
                <a:off x="434340" y="1366837"/>
                <a:ext cx="9906000" cy="4752975"/>
              </a:xfrm>
              <a:prstGeom prst="rect">
                <a:avLst/>
              </a:prstGeom>
              <a:blipFill>
                <a:blip r:embed="rId3"/>
                <a:stretch>
                  <a:fillRect l="-923" t="-2436" b="-17821"/>
                </a:stretch>
              </a:blipFill>
              <a:ln w="9525">
                <a:noFill/>
                <a:miter lim="800000"/>
                <a:headEnd/>
                <a:tailEnd/>
              </a:ln>
              <a:effectLst/>
            </p:spPr>
            <p:txBody>
              <a:bodyPr/>
              <a:lstStyle/>
              <a:p>
                <a:r>
                  <a:rPr lang="zh-CN" altLang="en-US">
                    <a:noFill/>
                  </a:rPr>
                  <a:t> </a:t>
                </a:r>
              </a:p>
            </p:txBody>
          </p:sp>
        </mc:Fallback>
      </mc:AlternateContent>
      <p:sp>
        <p:nvSpPr>
          <p:cNvPr id="8" name="Rectangle 2">
            <a:extLst>
              <a:ext uri="{FF2B5EF4-FFF2-40B4-BE49-F238E27FC236}">
                <a16:creationId xmlns:a16="http://schemas.microsoft.com/office/drawing/2014/main" id="{D64775C1-41C9-4939-B511-EC02F7D0C1DF}"/>
              </a:ext>
            </a:extLst>
          </p:cNvPr>
          <p:cNvSpPr txBox="1">
            <a:spLocks noChangeArrowheads="1"/>
          </p:cNvSpPr>
          <p:nvPr/>
        </p:nvSpPr>
        <p:spPr bwMode="auto">
          <a:xfrm>
            <a:off x="0" y="530543"/>
            <a:ext cx="3276600" cy="77628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zh-CN" altLang="en-US" sz="2800" kern="0" dirty="0">
                <a:solidFill>
                  <a:srgbClr val="FFFF00"/>
                </a:solidFill>
                <a:ea typeface="仿宋_GB2312" pitchFamily="49" charset="-122"/>
              </a:rPr>
              <a:t>定义是递归的</a:t>
            </a:r>
          </a:p>
        </p:txBody>
      </p:sp>
    </p:spTree>
    <p:extLst>
      <p:ext uri="{BB962C8B-B14F-4D97-AF65-F5344CB8AC3E}">
        <p14:creationId xmlns:p14="http://schemas.microsoft.com/office/powerpoint/2010/main" val="3115477868"/>
      </p:ext>
    </p:extLst>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a:extLst>
              <a:ext uri="{FF2B5EF4-FFF2-40B4-BE49-F238E27FC236}">
                <a16:creationId xmlns:a16="http://schemas.microsoft.com/office/drawing/2014/main" id="{17F911FB-2B30-4126-95EA-0B97DDDB9B89}"/>
              </a:ext>
            </a:extLst>
          </p:cNvPr>
          <p:cNvSpPr>
            <a:spLocks noGrp="1"/>
          </p:cNvSpPr>
          <p:nvPr>
            <p:ph type="sldNum" sz="quarter" idx="11"/>
          </p:nvPr>
        </p:nvSpPr>
        <p:spPr/>
        <p:txBody>
          <a:bodyPr/>
          <a:lstStyle/>
          <a:p>
            <a:r>
              <a:rPr lang="en-US" altLang="zh-CN"/>
              <a:t>111-</a:t>
            </a:r>
            <a:fld id="{5183DA2D-9631-4B9A-A5FF-550489F2B550}" type="slidenum">
              <a:rPr lang="en-US" altLang="zh-CN"/>
              <a:pPr/>
              <a:t>51</a:t>
            </a:fld>
            <a:endParaRPr lang="en-US" altLang="zh-CN"/>
          </a:p>
        </p:txBody>
      </p:sp>
      <p:sp>
        <p:nvSpPr>
          <p:cNvPr id="196634" name="Rectangle 26">
            <a:extLst>
              <a:ext uri="{FF2B5EF4-FFF2-40B4-BE49-F238E27FC236}">
                <a16:creationId xmlns:a16="http://schemas.microsoft.com/office/drawing/2014/main" id="{C6422BE0-8173-46C1-A37B-4B850D249F61}"/>
              </a:ext>
            </a:extLst>
          </p:cNvPr>
          <p:cNvSpPr>
            <a:spLocks noGrp="1" noChangeArrowheads="1"/>
          </p:cNvSpPr>
          <p:nvPr>
            <p:ph type="body" idx="1"/>
          </p:nvPr>
        </p:nvSpPr>
        <p:spPr>
          <a:xfrm>
            <a:off x="191386" y="1304926"/>
            <a:ext cx="9466964" cy="5148263"/>
          </a:xfrm>
        </p:spPr>
        <p:txBody>
          <a:bodyPr/>
          <a:lstStyle/>
          <a:p>
            <a:pPr marL="533400" indent="-533400">
              <a:spcBef>
                <a:spcPct val="10000"/>
              </a:spcBef>
            </a:pPr>
            <a:r>
              <a:rPr kumimoji="1" lang="zh-CN" altLang="en-US" dirty="0">
                <a:solidFill>
                  <a:schemeClr val="tx1"/>
                </a:solidFill>
              </a:rPr>
              <a:t>例如，单链表结构</a:t>
            </a:r>
          </a:p>
          <a:p>
            <a:pPr marL="533400" indent="-533400">
              <a:spcBef>
                <a:spcPct val="10000"/>
              </a:spcBef>
            </a:pPr>
            <a:endParaRPr kumimoji="1" lang="zh-CN" altLang="en-US" dirty="0">
              <a:solidFill>
                <a:schemeClr val="tx1"/>
              </a:solidFill>
            </a:endParaRPr>
          </a:p>
          <a:p>
            <a:pPr marL="533400" indent="-533400">
              <a:spcBef>
                <a:spcPct val="10000"/>
              </a:spcBef>
            </a:pPr>
            <a:endParaRPr kumimoji="1" lang="zh-CN" altLang="en-US" dirty="0">
              <a:solidFill>
                <a:schemeClr val="tx1"/>
              </a:solidFill>
            </a:endParaRPr>
          </a:p>
          <a:p>
            <a:pPr marL="533400" indent="-533400">
              <a:spcBef>
                <a:spcPct val="10000"/>
              </a:spcBef>
            </a:pPr>
            <a:endParaRPr kumimoji="1" lang="zh-CN" altLang="en-US" dirty="0">
              <a:solidFill>
                <a:schemeClr val="tx1"/>
              </a:solidFill>
            </a:endParaRPr>
          </a:p>
          <a:p>
            <a:pPr marL="990600" lvl="1" indent="-533400">
              <a:spcBef>
                <a:spcPct val="10000"/>
              </a:spcBef>
              <a:buClr>
                <a:srgbClr val="CC0000"/>
              </a:buClr>
              <a:buSzPct val="95000"/>
              <a:buFont typeface="Wingdings" panose="05000000000000000000" pitchFamily="2" charset="2"/>
              <a:buChar char="²"/>
            </a:pPr>
            <a:r>
              <a:rPr kumimoji="1" lang="zh-CN" altLang="en-US" dirty="0">
                <a:solidFill>
                  <a:schemeClr val="tx1"/>
                </a:solidFill>
              </a:rPr>
              <a:t>单链表中一个结点，它的指针域为</a:t>
            </a:r>
            <a:r>
              <a:rPr kumimoji="1" lang="en-US" altLang="zh-CN" dirty="0">
                <a:solidFill>
                  <a:schemeClr val="tx1"/>
                </a:solidFill>
              </a:rPr>
              <a:t>NULL</a:t>
            </a:r>
            <a:r>
              <a:rPr kumimoji="1" lang="zh-CN" altLang="en-US" dirty="0">
                <a:solidFill>
                  <a:schemeClr val="tx1"/>
                </a:solidFill>
              </a:rPr>
              <a:t>，其后继是一个链表，是空链表</a:t>
            </a:r>
            <a:r>
              <a:rPr kumimoji="1" lang="en-US" altLang="zh-CN" dirty="0">
                <a:solidFill>
                  <a:schemeClr val="tx1"/>
                </a:solidFill>
              </a:rPr>
              <a:t>;</a:t>
            </a:r>
          </a:p>
          <a:p>
            <a:pPr marL="990600" lvl="1" indent="-533400">
              <a:spcBef>
                <a:spcPct val="10000"/>
              </a:spcBef>
              <a:buClr>
                <a:srgbClr val="CC0000"/>
              </a:buClr>
              <a:buSzPct val="95000"/>
              <a:buFont typeface="Wingdings" panose="05000000000000000000" pitchFamily="2" charset="2"/>
              <a:buChar char="²"/>
            </a:pPr>
            <a:r>
              <a:rPr kumimoji="1" lang="en-US" altLang="zh-CN" dirty="0">
                <a:solidFill>
                  <a:schemeClr val="tx1"/>
                </a:solidFill>
              </a:rPr>
              <a:t> </a:t>
            </a:r>
            <a:r>
              <a:rPr kumimoji="1" lang="zh-CN" altLang="en-US" dirty="0">
                <a:solidFill>
                  <a:schemeClr val="tx1"/>
                </a:solidFill>
              </a:rPr>
              <a:t>单链表中一个结点，它的指针域非空，其后继仍是一个单链表，是非空单链表。</a:t>
            </a:r>
          </a:p>
          <a:p>
            <a:pPr marL="990600" lvl="1" indent="-533400">
              <a:spcBef>
                <a:spcPct val="10000"/>
              </a:spcBef>
              <a:buClr>
                <a:srgbClr val="CC0000"/>
              </a:buClr>
              <a:buSzPct val="95000"/>
              <a:buFont typeface="Wingdings" panose="05000000000000000000" pitchFamily="2" charset="2"/>
              <a:buChar char="²"/>
            </a:pPr>
            <a:r>
              <a:rPr kumimoji="1" lang="zh-CN" altLang="en-US" dirty="0">
                <a:solidFill>
                  <a:srgbClr val="00FF00"/>
                </a:solidFill>
              </a:rPr>
              <a:t>从结构上，用指针定义结点，又用结点定义指针。</a:t>
            </a:r>
            <a:endParaRPr kumimoji="1" lang="en-US" altLang="zh-CN" dirty="0">
              <a:solidFill>
                <a:srgbClr val="00FF00"/>
              </a:solidFill>
            </a:endParaRPr>
          </a:p>
        </p:txBody>
      </p:sp>
      <p:grpSp>
        <p:nvGrpSpPr>
          <p:cNvPr id="196636" name="Group 28">
            <a:extLst>
              <a:ext uri="{FF2B5EF4-FFF2-40B4-BE49-F238E27FC236}">
                <a16:creationId xmlns:a16="http://schemas.microsoft.com/office/drawing/2014/main" id="{8D162D55-9C4E-468E-98AA-85B1EE81E76F}"/>
              </a:ext>
            </a:extLst>
          </p:cNvPr>
          <p:cNvGrpSpPr>
            <a:grpSpLocks/>
          </p:cNvGrpSpPr>
          <p:nvPr/>
        </p:nvGrpSpPr>
        <p:grpSpPr bwMode="auto">
          <a:xfrm>
            <a:off x="1928813" y="1881188"/>
            <a:ext cx="5834062" cy="1314450"/>
            <a:chOff x="975" y="1221"/>
            <a:chExt cx="3675" cy="828"/>
          </a:xfrm>
        </p:grpSpPr>
        <p:sp>
          <p:nvSpPr>
            <p:cNvPr id="196614" name="Rectangle 6" descr="羊皮纸">
              <a:extLst>
                <a:ext uri="{FF2B5EF4-FFF2-40B4-BE49-F238E27FC236}">
                  <a16:creationId xmlns:a16="http://schemas.microsoft.com/office/drawing/2014/main" id="{E7E5EE32-D258-407C-BBB6-0C98086CBE98}"/>
                </a:ext>
              </a:extLst>
            </p:cNvPr>
            <p:cNvSpPr>
              <a:spLocks noChangeArrowheads="1"/>
            </p:cNvSpPr>
            <p:nvPr/>
          </p:nvSpPr>
          <p:spPr bwMode="auto">
            <a:xfrm>
              <a:off x="1480" y="1684"/>
              <a:ext cx="576" cy="309"/>
            </a:xfrm>
            <a:prstGeom prst="rect">
              <a:avLst/>
            </a:prstGeom>
            <a:blipFill dpi="0" rotWithShape="0">
              <a:blip r:embed="rId3"/>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6615" name="Line 7">
              <a:extLst>
                <a:ext uri="{FF2B5EF4-FFF2-40B4-BE49-F238E27FC236}">
                  <a16:creationId xmlns:a16="http://schemas.microsoft.com/office/drawing/2014/main" id="{ABE09ABF-A2C5-4D10-A93C-242E90B9EA3B}"/>
                </a:ext>
              </a:extLst>
            </p:cNvPr>
            <p:cNvSpPr>
              <a:spLocks noChangeShapeType="1"/>
            </p:cNvSpPr>
            <p:nvPr/>
          </p:nvSpPr>
          <p:spPr bwMode="auto">
            <a:xfrm>
              <a:off x="1816" y="1684"/>
              <a:ext cx="0" cy="30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6" name="Line 8">
              <a:extLst>
                <a:ext uri="{FF2B5EF4-FFF2-40B4-BE49-F238E27FC236}">
                  <a16:creationId xmlns:a16="http://schemas.microsoft.com/office/drawing/2014/main" id="{D2A120F7-3AED-4973-A5C9-1D0B32979CA8}"/>
                </a:ext>
              </a:extLst>
            </p:cNvPr>
            <p:cNvSpPr>
              <a:spLocks noChangeShapeType="1"/>
            </p:cNvSpPr>
            <p:nvPr/>
          </p:nvSpPr>
          <p:spPr bwMode="auto">
            <a:xfrm>
              <a:off x="1192" y="1860"/>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7" name="Rectangle 9" descr="羊皮纸">
              <a:extLst>
                <a:ext uri="{FF2B5EF4-FFF2-40B4-BE49-F238E27FC236}">
                  <a16:creationId xmlns:a16="http://schemas.microsoft.com/office/drawing/2014/main" id="{9DFB81B7-3CD2-4D86-B662-1BB97E23E8AA}"/>
                </a:ext>
              </a:extLst>
            </p:cNvPr>
            <p:cNvSpPr>
              <a:spLocks noChangeArrowheads="1"/>
            </p:cNvSpPr>
            <p:nvPr/>
          </p:nvSpPr>
          <p:spPr bwMode="auto">
            <a:xfrm>
              <a:off x="2344" y="1684"/>
              <a:ext cx="576" cy="309"/>
            </a:xfrm>
            <a:prstGeom prst="rect">
              <a:avLst/>
            </a:prstGeom>
            <a:blipFill dpi="0" rotWithShape="0">
              <a:blip r:embed="rId3"/>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6618" name="Line 10">
              <a:extLst>
                <a:ext uri="{FF2B5EF4-FFF2-40B4-BE49-F238E27FC236}">
                  <a16:creationId xmlns:a16="http://schemas.microsoft.com/office/drawing/2014/main" id="{8662F19F-EF89-4BE1-A275-903FFA312CC8}"/>
                </a:ext>
              </a:extLst>
            </p:cNvPr>
            <p:cNvSpPr>
              <a:spLocks noChangeShapeType="1"/>
            </p:cNvSpPr>
            <p:nvPr/>
          </p:nvSpPr>
          <p:spPr bwMode="auto">
            <a:xfrm>
              <a:off x="2680" y="1684"/>
              <a:ext cx="0" cy="30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9" name="Line 11">
              <a:extLst>
                <a:ext uri="{FF2B5EF4-FFF2-40B4-BE49-F238E27FC236}">
                  <a16:creationId xmlns:a16="http://schemas.microsoft.com/office/drawing/2014/main" id="{1CCA3FB1-B841-4B71-9329-E39A4F246579}"/>
                </a:ext>
              </a:extLst>
            </p:cNvPr>
            <p:cNvSpPr>
              <a:spLocks noChangeShapeType="1"/>
            </p:cNvSpPr>
            <p:nvPr/>
          </p:nvSpPr>
          <p:spPr bwMode="auto">
            <a:xfrm>
              <a:off x="1960" y="1860"/>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0" name="Rectangle 12" descr="羊皮纸">
              <a:extLst>
                <a:ext uri="{FF2B5EF4-FFF2-40B4-BE49-F238E27FC236}">
                  <a16:creationId xmlns:a16="http://schemas.microsoft.com/office/drawing/2014/main" id="{010720AF-3154-4687-B655-FD550D3C8472}"/>
                </a:ext>
              </a:extLst>
            </p:cNvPr>
            <p:cNvSpPr>
              <a:spLocks noChangeArrowheads="1"/>
            </p:cNvSpPr>
            <p:nvPr/>
          </p:nvSpPr>
          <p:spPr bwMode="auto">
            <a:xfrm>
              <a:off x="3208" y="1684"/>
              <a:ext cx="576" cy="309"/>
            </a:xfrm>
            <a:prstGeom prst="rect">
              <a:avLst/>
            </a:prstGeom>
            <a:blipFill dpi="0" rotWithShape="0">
              <a:blip r:embed="rId3"/>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6621" name="Line 13">
              <a:extLst>
                <a:ext uri="{FF2B5EF4-FFF2-40B4-BE49-F238E27FC236}">
                  <a16:creationId xmlns:a16="http://schemas.microsoft.com/office/drawing/2014/main" id="{0646DF90-0678-45C6-B6BC-2A86276EF0A0}"/>
                </a:ext>
              </a:extLst>
            </p:cNvPr>
            <p:cNvSpPr>
              <a:spLocks noChangeShapeType="1"/>
            </p:cNvSpPr>
            <p:nvPr/>
          </p:nvSpPr>
          <p:spPr bwMode="auto">
            <a:xfrm>
              <a:off x="3544" y="1684"/>
              <a:ext cx="0" cy="30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2" name="Line 14">
              <a:extLst>
                <a:ext uri="{FF2B5EF4-FFF2-40B4-BE49-F238E27FC236}">
                  <a16:creationId xmlns:a16="http://schemas.microsoft.com/office/drawing/2014/main" id="{1C37A308-B29A-4D6F-B384-F5D42E24BE5F}"/>
                </a:ext>
              </a:extLst>
            </p:cNvPr>
            <p:cNvSpPr>
              <a:spLocks noChangeShapeType="1"/>
            </p:cNvSpPr>
            <p:nvPr/>
          </p:nvSpPr>
          <p:spPr bwMode="auto">
            <a:xfrm>
              <a:off x="2824" y="1860"/>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3" name="Rectangle 15" descr="羊皮纸">
              <a:extLst>
                <a:ext uri="{FF2B5EF4-FFF2-40B4-BE49-F238E27FC236}">
                  <a16:creationId xmlns:a16="http://schemas.microsoft.com/office/drawing/2014/main" id="{C5E2E94F-5635-426C-92DA-DD4DA4E0F768}"/>
                </a:ext>
              </a:extLst>
            </p:cNvPr>
            <p:cNvSpPr>
              <a:spLocks noChangeArrowheads="1"/>
            </p:cNvSpPr>
            <p:nvPr/>
          </p:nvSpPr>
          <p:spPr bwMode="auto">
            <a:xfrm>
              <a:off x="4072" y="1684"/>
              <a:ext cx="576" cy="309"/>
            </a:xfrm>
            <a:prstGeom prst="rect">
              <a:avLst/>
            </a:prstGeom>
            <a:blipFill dpi="0" rotWithShape="0">
              <a:blip r:embed="rId3"/>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6624" name="Line 16">
              <a:extLst>
                <a:ext uri="{FF2B5EF4-FFF2-40B4-BE49-F238E27FC236}">
                  <a16:creationId xmlns:a16="http://schemas.microsoft.com/office/drawing/2014/main" id="{CC4D2E94-0B27-4B1E-B7F7-89C8010DD11D}"/>
                </a:ext>
              </a:extLst>
            </p:cNvPr>
            <p:cNvSpPr>
              <a:spLocks noChangeShapeType="1"/>
            </p:cNvSpPr>
            <p:nvPr/>
          </p:nvSpPr>
          <p:spPr bwMode="auto">
            <a:xfrm>
              <a:off x="4408" y="1684"/>
              <a:ext cx="0" cy="30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5" name="Line 17">
              <a:extLst>
                <a:ext uri="{FF2B5EF4-FFF2-40B4-BE49-F238E27FC236}">
                  <a16:creationId xmlns:a16="http://schemas.microsoft.com/office/drawing/2014/main" id="{3721B155-FC86-4BCD-A740-15CC74A26504}"/>
                </a:ext>
              </a:extLst>
            </p:cNvPr>
            <p:cNvSpPr>
              <a:spLocks noChangeShapeType="1"/>
            </p:cNvSpPr>
            <p:nvPr/>
          </p:nvSpPr>
          <p:spPr bwMode="auto">
            <a:xfrm>
              <a:off x="3688" y="1860"/>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6" name="Text Box 18">
              <a:extLst>
                <a:ext uri="{FF2B5EF4-FFF2-40B4-BE49-F238E27FC236}">
                  <a16:creationId xmlns:a16="http://schemas.microsoft.com/office/drawing/2014/main" id="{94777B94-2FC2-47EF-9538-61F8C3545947}"/>
                </a:ext>
              </a:extLst>
            </p:cNvPr>
            <p:cNvSpPr txBox="1">
              <a:spLocks noChangeArrowheads="1"/>
            </p:cNvSpPr>
            <p:nvPr/>
          </p:nvSpPr>
          <p:spPr bwMode="auto">
            <a:xfrm>
              <a:off x="975" y="1684"/>
              <a:ext cx="25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Times New Roman" panose="02020603050405020304" pitchFamily="18" charset="0"/>
                </a:rPr>
                <a:t>f</a:t>
              </a:r>
              <a:r>
                <a:rPr lang="en-US" altLang="zh-CN" sz="3200">
                  <a:solidFill>
                    <a:schemeClr val="tx2"/>
                  </a:solidFill>
                  <a:latin typeface="Times New Roman" panose="02020603050405020304" pitchFamily="18" charset="0"/>
                </a:rPr>
                <a:t> </a:t>
              </a:r>
            </a:p>
          </p:txBody>
        </p:sp>
        <p:sp>
          <p:nvSpPr>
            <p:cNvPr id="196627" name="Text Box 19">
              <a:extLst>
                <a:ext uri="{FF2B5EF4-FFF2-40B4-BE49-F238E27FC236}">
                  <a16:creationId xmlns:a16="http://schemas.microsoft.com/office/drawing/2014/main" id="{4A85F83C-445E-42A7-A20F-877495730926}"/>
                </a:ext>
              </a:extLst>
            </p:cNvPr>
            <p:cNvSpPr txBox="1">
              <a:spLocks noChangeArrowheads="1"/>
            </p:cNvSpPr>
            <p:nvPr/>
          </p:nvSpPr>
          <p:spPr bwMode="auto">
            <a:xfrm>
              <a:off x="4397" y="1648"/>
              <a:ext cx="25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sp>
          <p:nvSpPr>
            <p:cNvPr id="196628" name="Rectangle 20" descr="羊皮纸">
              <a:extLst>
                <a:ext uri="{FF2B5EF4-FFF2-40B4-BE49-F238E27FC236}">
                  <a16:creationId xmlns:a16="http://schemas.microsoft.com/office/drawing/2014/main" id="{5482B214-25DD-424E-A678-048DF88FC8CF}"/>
                </a:ext>
              </a:extLst>
            </p:cNvPr>
            <p:cNvSpPr>
              <a:spLocks noChangeArrowheads="1"/>
            </p:cNvSpPr>
            <p:nvPr/>
          </p:nvSpPr>
          <p:spPr bwMode="auto">
            <a:xfrm>
              <a:off x="1480" y="1266"/>
              <a:ext cx="576" cy="309"/>
            </a:xfrm>
            <a:prstGeom prst="rect">
              <a:avLst/>
            </a:prstGeom>
            <a:blipFill dpi="0" rotWithShape="0">
              <a:blip r:embed="rId3"/>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6629" name="Line 21">
              <a:extLst>
                <a:ext uri="{FF2B5EF4-FFF2-40B4-BE49-F238E27FC236}">
                  <a16:creationId xmlns:a16="http://schemas.microsoft.com/office/drawing/2014/main" id="{7C1C48F1-5F19-404E-854D-03AFBB2F5E31}"/>
                </a:ext>
              </a:extLst>
            </p:cNvPr>
            <p:cNvSpPr>
              <a:spLocks noChangeShapeType="1"/>
            </p:cNvSpPr>
            <p:nvPr/>
          </p:nvSpPr>
          <p:spPr bwMode="auto">
            <a:xfrm>
              <a:off x="1816" y="1275"/>
              <a:ext cx="0" cy="30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30" name="Line 22">
              <a:extLst>
                <a:ext uri="{FF2B5EF4-FFF2-40B4-BE49-F238E27FC236}">
                  <a16:creationId xmlns:a16="http://schemas.microsoft.com/office/drawing/2014/main" id="{3A6EBA40-CBEE-43F3-B31A-E7509EBFF6A9}"/>
                </a:ext>
              </a:extLst>
            </p:cNvPr>
            <p:cNvSpPr>
              <a:spLocks noChangeShapeType="1"/>
            </p:cNvSpPr>
            <p:nvPr/>
          </p:nvSpPr>
          <p:spPr bwMode="auto">
            <a:xfrm>
              <a:off x="1192" y="1443"/>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31" name="Text Box 23">
              <a:extLst>
                <a:ext uri="{FF2B5EF4-FFF2-40B4-BE49-F238E27FC236}">
                  <a16:creationId xmlns:a16="http://schemas.microsoft.com/office/drawing/2014/main" id="{29D42443-0A13-4B33-8385-BE1ACA6E3D64}"/>
                </a:ext>
              </a:extLst>
            </p:cNvPr>
            <p:cNvSpPr txBox="1">
              <a:spLocks noChangeArrowheads="1"/>
            </p:cNvSpPr>
            <p:nvPr/>
          </p:nvSpPr>
          <p:spPr bwMode="auto">
            <a:xfrm>
              <a:off x="975" y="1266"/>
              <a:ext cx="25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Times New Roman" panose="02020603050405020304" pitchFamily="18" charset="0"/>
                </a:rPr>
                <a:t>f</a:t>
              </a:r>
              <a:r>
                <a:rPr lang="en-US" altLang="zh-CN" sz="3200">
                  <a:solidFill>
                    <a:schemeClr val="tx2"/>
                  </a:solidFill>
                  <a:latin typeface="Times New Roman" panose="02020603050405020304" pitchFamily="18" charset="0"/>
                </a:rPr>
                <a:t> </a:t>
              </a:r>
            </a:p>
          </p:txBody>
        </p:sp>
        <p:sp>
          <p:nvSpPr>
            <p:cNvPr id="196632" name="Text Box 24">
              <a:extLst>
                <a:ext uri="{FF2B5EF4-FFF2-40B4-BE49-F238E27FC236}">
                  <a16:creationId xmlns:a16="http://schemas.microsoft.com/office/drawing/2014/main" id="{5AC1F14A-34B0-4E28-8895-2863C834D3FB}"/>
                </a:ext>
              </a:extLst>
            </p:cNvPr>
            <p:cNvSpPr txBox="1">
              <a:spLocks noChangeArrowheads="1"/>
            </p:cNvSpPr>
            <p:nvPr/>
          </p:nvSpPr>
          <p:spPr bwMode="auto">
            <a:xfrm>
              <a:off x="1813" y="1221"/>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sp>
        <p:nvSpPr>
          <p:cNvPr id="196633" name="Rectangle 25">
            <a:extLst>
              <a:ext uri="{FF2B5EF4-FFF2-40B4-BE49-F238E27FC236}">
                <a16:creationId xmlns:a16="http://schemas.microsoft.com/office/drawing/2014/main" id="{389D8607-BFE7-4553-84C8-B281E99FB51C}"/>
              </a:ext>
            </a:extLst>
          </p:cNvPr>
          <p:cNvSpPr>
            <a:spLocks noGrp="1" noChangeArrowheads="1"/>
          </p:cNvSpPr>
          <p:nvPr>
            <p:ph type="title"/>
          </p:nvPr>
        </p:nvSpPr>
        <p:spPr>
          <a:xfrm>
            <a:off x="-1781175" y="369094"/>
            <a:ext cx="8229600" cy="900113"/>
          </a:xfrm>
        </p:spPr>
        <p:txBody>
          <a:bodyPr/>
          <a:lstStyle/>
          <a:p>
            <a:r>
              <a:rPr lang="zh-CN" altLang="en-US" sz="2400" dirty="0">
                <a:solidFill>
                  <a:srgbClr val="FFFF00"/>
                </a:solidFill>
                <a:ea typeface="仿宋_GB2312" pitchFamily="49" charset="-122"/>
              </a:rPr>
              <a:t>数据结构是递归的</a:t>
            </a:r>
          </a:p>
        </p:txBody>
      </p:sp>
      <p:sp>
        <p:nvSpPr>
          <p:cNvPr id="26" name="标题 1">
            <a:extLst>
              <a:ext uri="{FF2B5EF4-FFF2-40B4-BE49-F238E27FC236}">
                <a16:creationId xmlns:a16="http://schemas.microsoft.com/office/drawing/2014/main" id="{A29A54FE-BD96-4244-B4F2-BD24D40C44E4}"/>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a:solidFill>
                  <a:srgbClr val="FFFF00"/>
                </a:solidFill>
              </a:rPr>
              <a:t>3.2 </a:t>
            </a:r>
            <a:r>
              <a:rPr lang="zh-CN" altLang="en-US" kern="0">
                <a:solidFill>
                  <a:srgbClr val="FFFF00"/>
                </a:solidFill>
              </a:rPr>
              <a:t>栈的应用</a:t>
            </a:r>
            <a:endParaRPr lang="zh-CN" altLang="en-US" kern="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a:extLst>
              <a:ext uri="{FF2B5EF4-FFF2-40B4-BE49-F238E27FC236}">
                <a16:creationId xmlns:a16="http://schemas.microsoft.com/office/drawing/2014/main" id="{669C25AD-CFF7-4B83-94FF-2F8EDDF324D9}"/>
              </a:ext>
            </a:extLst>
          </p:cNvPr>
          <p:cNvSpPr>
            <a:spLocks noGrp="1" noChangeArrowheads="1"/>
          </p:cNvSpPr>
          <p:nvPr>
            <p:ph type="title"/>
          </p:nvPr>
        </p:nvSpPr>
        <p:spPr>
          <a:xfrm>
            <a:off x="-129362" y="592876"/>
            <a:ext cx="8229600" cy="776288"/>
          </a:xfrm>
        </p:spPr>
        <p:txBody>
          <a:bodyPr/>
          <a:lstStyle/>
          <a:p>
            <a:r>
              <a:rPr lang="zh-CN" altLang="en-US" sz="2400" dirty="0">
                <a:solidFill>
                  <a:srgbClr val="FFFF00"/>
                </a:solidFill>
                <a:ea typeface="仿宋_GB2312" pitchFamily="49" charset="-122"/>
              </a:rPr>
              <a:t>问题的解法是递归的</a:t>
            </a:r>
          </a:p>
        </p:txBody>
      </p:sp>
      <p:sp>
        <p:nvSpPr>
          <p:cNvPr id="199684" name="Rectangle 4">
            <a:extLst>
              <a:ext uri="{FF2B5EF4-FFF2-40B4-BE49-F238E27FC236}">
                <a16:creationId xmlns:a16="http://schemas.microsoft.com/office/drawing/2014/main" id="{F8F178AB-83A7-4388-BBCB-7463BFF7A980}"/>
              </a:ext>
            </a:extLst>
          </p:cNvPr>
          <p:cNvSpPr>
            <a:spLocks noGrp="1" noChangeArrowheads="1"/>
          </p:cNvSpPr>
          <p:nvPr>
            <p:ph type="body" idx="1"/>
          </p:nvPr>
        </p:nvSpPr>
        <p:spPr>
          <a:xfrm>
            <a:off x="340242" y="1369164"/>
            <a:ext cx="9318108" cy="5148262"/>
          </a:xfrm>
        </p:spPr>
        <p:txBody>
          <a:bodyPr/>
          <a:lstStyle/>
          <a:p>
            <a:pPr marL="533400" indent="-533400">
              <a:spcBef>
                <a:spcPct val="10000"/>
              </a:spcBef>
            </a:pPr>
            <a:r>
              <a:rPr kumimoji="1" lang="zh-CN" altLang="en-US" dirty="0">
                <a:solidFill>
                  <a:schemeClr val="tx1"/>
                </a:solidFill>
                <a:latin typeface="Times New Roman" panose="02020603050405020304" pitchFamily="18" charset="0"/>
              </a:rPr>
              <a:t>例如，汉诺塔 </a:t>
            </a:r>
            <a:r>
              <a:rPr kumimoji="1" lang="en-US" altLang="zh-CN" dirty="0">
                <a:solidFill>
                  <a:schemeClr val="tx1"/>
                </a:solidFill>
                <a:latin typeface="Times New Roman" panose="02020603050405020304" pitchFamily="18" charset="0"/>
              </a:rPr>
              <a:t>(Tower of Hanoi) </a:t>
            </a:r>
            <a:r>
              <a:rPr kumimoji="1" lang="zh-CN" altLang="en-US" dirty="0">
                <a:solidFill>
                  <a:schemeClr val="tx1"/>
                </a:solidFill>
                <a:latin typeface="Times New Roman" panose="02020603050405020304" pitchFamily="18" charset="0"/>
              </a:rPr>
              <a:t>问题的解法：</a:t>
            </a:r>
          </a:p>
          <a:p>
            <a:pPr marL="990600" lvl="1" indent="-533400">
              <a:spcBef>
                <a:spcPct val="10000"/>
              </a:spcBef>
            </a:pPr>
            <a:r>
              <a:rPr kumimoji="1" lang="zh-CN" altLang="en-US" dirty="0"/>
              <a:t>如果 </a:t>
            </a:r>
            <a:r>
              <a:rPr kumimoji="1" lang="en-US" altLang="zh-CN" dirty="0"/>
              <a:t>n = 1</a:t>
            </a:r>
            <a:r>
              <a:rPr kumimoji="1" lang="zh-CN" altLang="en-US" dirty="0"/>
              <a:t>，则将这一个盘子直接从 </a:t>
            </a:r>
            <a:r>
              <a:rPr kumimoji="1" lang="en-US" altLang="zh-CN" dirty="0"/>
              <a:t>A </a:t>
            </a:r>
            <a:r>
              <a:rPr kumimoji="1" lang="zh-CN" altLang="en-US" dirty="0"/>
              <a:t>柱移到 </a:t>
            </a:r>
            <a:r>
              <a:rPr kumimoji="1" lang="en-US" altLang="zh-CN" dirty="0"/>
              <a:t>C </a:t>
            </a:r>
            <a:r>
              <a:rPr kumimoji="1" lang="zh-CN" altLang="en-US" dirty="0"/>
              <a:t>柱上。否则，执行以下三步：</a:t>
            </a:r>
          </a:p>
          <a:p>
            <a:pPr marL="1447800" lvl="2" indent="-533400">
              <a:spcBef>
                <a:spcPct val="10000"/>
              </a:spcBef>
              <a:buSzTx/>
              <a:buFont typeface="Wingdings" panose="05000000000000000000" pitchFamily="2" charset="2"/>
              <a:buAutoNum type="circleNumDbPlain"/>
            </a:pPr>
            <a:r>
              <a:rPr kumimoji="1" lang="zh-CN" altLang="en-US" dirty="0">
                <a:solidFill>
                  <a:schemeClr val="tx1"/>
                </a:solidFill>
              </a:rPr>
              <a:t>用 </a:t>
            </a:r>
            <a:r>
              <a:rPr kumimoji="1" lang="en-US" altLang="zh-CN" dirty="0">
                <a:solidFill>
                  <a:schemeClr val="tx1"/>
                </a:solidFill>
              </a:rPr>
              <a:t>C </a:t>
            </a:r>
            <a:r>
              <a:rPr kumimoji="1" lang="zh-CN" altLang="en-US" dirty="0">
                <a:solidFill>
                  <a:schemeClr val="tx1"/>
                </a:solidFill>
              </a:rPr>
              <a:t>柱做过渡，将 </a:t>
            </a:r>
            <a:r>
              <a:rPr kumimoji="1" lang="en-US" altLang="zh-CN" dirty="0">
                <a:solidFill>
                  <a:schemeClr val="tx1"/>
                </a:solidFill>
              </a:rPr>
              <a:t>A </a:t>
            </a:r>
            <a:r>
              <a:rPr kumimoji="1" lang="zh-CN" altLang="en-US" dirty="0">
                <a:solidFill>
                  <a:schemeClr val="tx1"/>
                </a:solidFill>
              </a:rPr>
              <a:t>柱上的</a:t>
            </a:r>
            <a:r>
              <a:rPr kumimoji="1" lang="en-US" altLang="zh-CN" dirty="0">
                <a:solidFill>
                  <a:schemeClr val="tx1"/>
                </a:solidFill>
              </a:rPr>
              <a:t>(n</a:t>
            </a:r>
            <a:r>
              <a:rPr kumimoji="1" lang="en-US" altLang="zh-CN" b="0" dirty="0">
                <a:solidFill>
                  <a:schemeClr val="tx1"/>
                </a:solidFill>
                <a:latin typeface="Courier New" panose="02070309020205020404" pitchFamily="49" charset="0"/>
              </a:rPr>
              <a:t>-</a:t>
            </a:r>
            <a:r>
              <a:rPr kumimoji="1" lang="en-US" altLang="zh-CN" dirty="0">
                <a:solidFill>
                  <a:schemeClr val="tx1"/>
                </a:solidFill>
              </a:rPr>
              <a:t>1) </a:t>
            </a:r>
            <a:r>
              <a:rPr kumimoji="1" lang="zh-CN" altLang="en-US" dirty="0">
                <a:solidFill>
                  <a:schemeClr val="tx1"/>
                </a:solidFill>
              </a:rPr>
              <a:t>个盘子移到 </a:t>
            </a:r>
            <a:r>
              <a:rPr kumimoji="1" lang="en-US" altLang="zh-CN" dirty="0">
                <a:solidFill>
                  <a:schemeClr val="tx1"/>
                </a:solidFill>
              </a:rPr>
              <a:t>B </a:t>
            </a:r>
            <a:r>
              <a:rPr kumimoji="1" lang="zh-CN" altLang="en-US" dirty="0">
                <a:solidFill>
                  <a:schemeClr val="tx1"/>
                </a:solidFill>
              </a:rPr>
              <a:t>柱上：</a:t>
            </a:r>
          </a:p>
          <a:p>
            <a:pPr marL="1447800" lvl="2" indent="-533400">
              <a:spcBef>
                <a:spcPct val="10000"/>
              </a:spcBef>
              <a:buSzTx/>
              <a:buFont typeface="Wingdings" panose="05000000000000000000" pitchFamily="2" charset="2"/>
              <a:buAutoNum type="circleNumDbPlain"/>
            </a:pPr>
            <a:r>
              <a:rPr kumimoji="1" lang="zh-CN" altLang="en-US" dirty="0">
                <a:solidFill>
                  <a:schemeClr val="tx1"/>
                </a:solidFill>
              </a:rPr>
              <a:t>将 </a:t>
            </a:r>
            <a:r>
              <a:rPr kumimoji="1" lang="en-US" altLang="zh-CN" dirty="0">
                <a:solidFill>
                  <a:schemeClr val="tx1"/>
                </a:solidFill>
              </a:rPr>
              <a:t>A </a:t>
            </a:r>
            <a:r>
              <a:rPr kumimoji="1" lang="zh-CN" altLang="en-US" dirty="0">
                <a:solidFill>
                  <a:schemeClr val="tx1"/>
                </a:solidFill>
              </a:rPr>
              <a:t>柱上最后一个盘子直接移到 </a:t>
            </a:r>
            <a:r>
              <a:rPr kumimoji="1" lang="en-US" altLang="zh-CN" dirty="0">
                <a:solidFill>
                  <a:schemeClr val="tx1"/>
                </a:solidFill>
              </a:rPr>
              <a:t>C </a:t>
            </a:r>
            <a:r>
              <a:rPr kumimoji="1" lang="zh-CN" altLang="en-US" dirty="0">
                <a:solidFill>
                  <a:schemeClr val="tx1"/>
                </a:solidFill>
              </a:rPr>
              <a:t>柱上；</a:t>
            </a:r>
          </a:p>
          <a:p>
            <a:pPr marL="1447800" lvl="2" indent="-533400">
              <a:spcBef>
                <a:spcPct val="10000"/>
              </a:spcBef>
              <a:buSzTx/>
              <a:buFont typeface="Wingdings" panose="05000000000000000000" pitchFamily="2" charset="2"/>
              <a:buAutoNum type="circleNumDbPlain"/>
            </a:pPr>
            <a:r>
              <a:rPr kumimoji="1" lang="zh-CN" altLang="en-US" dirty="0">
                <a:solidFill>
                  <a:schemeClr val="tx1"/>
                </a:solidFill>
              </a:rPr>
              <a:t>用 </a:t>
            </a:r>
            <a:r>
              <a:rPr kumimoji="1" lang="en-US" altLang="zh-CN" dirty="0">
                <a:solidFill>
                  <a:schemeClr val="tx1"/>
                </a:solidFill>
              </a:rPr>
              <a:t>A </a:t>
            </a:r>
            <a:r>
              <a:rPr kumimoji="1" lang="zh-CN" altLang="en-US" dirty="0">
                <a:solidFill>
                  <a:schemeClr val="tx1"/>
                </a:solidFill>
              </a:rPr>
              <a:t>柱做过渡，将 </a:t>
            </a:r>
            <a:r>
              <a:rPr kumimoji="1" lang="en-US" altLang="zh-CN" dirty="0">
                <a:solidFill>
                  <a:schemeClr val="tx1"/>
                </a:solidFill>
              </a:rPr>
              <a:t>B </a:t>
            </a:r>
            <a:r>
              <a:rPr kumimoji="1" lang="zh-CN" altLang="en-US" dirty="0">
                <a:solidFill>
                  <a:schemeClr val="tx1"/>
                </a:solidFill>
              </a:rPr>
              <a:t>柱上的</a:t>
            </a:r>
            <a:r>
              <a:rPr kumimoji="1" lang="en-US" altLang="zh-CN" dirty="0">
                <a:solidFill>
                  <a:schemeClr val="tx1"/>
                </a:solidFill>
              </a:rPr>
              <a:t>(n</a:t>
            </a:r>
            <a:r>
              <a:rPr kumimoji="1" lang="en-US" altLang="zh-CN" b="0" dirty="0">
                <a:solidFill>
                  <a:schemeClr val="tx1"/>
                </a:solidFill>
              </a:rPr>
              <a:t>-</a:t>
            </a:r>
            <a:r>
              <a:rPr kumimoji="1" lang="en-US" altLang="zh-CN" dirty="0">
                <a:solidFill>
                  <a:schemeClr val="tx1"/>
                </a:solidFill>
              </a:rPr>
              <a:t>1) </a:t>
            </a:r>
            <a:r>
              <a:rPr kumimoji="1" lang="zh-CN" altLang="en-US" dirty="0">
                <a:solidFill>
                  <a:schemeClr val="tx1"/>
                </a:solidFill>
              </a:rPr>
              <a:t>个盘子移到 </a:t>
            </a:r>
            <a:r>
              <a:rPr kumimoji="1" lang="en-US" altLang="zh-CN" dirty="0">
                <a:solidFill>
                  <a:schemeClr val="tx1"/>
                </a:solidFill>
              </a:rPr>
              <a:t>C </a:t>
            </a:r>
            <a:r>
              <a:rPr kumimoji="1" lang="zh-CN" altLang="en-US" dirty="0">
                <a:solidFill>
                  <a:schemeClr val="tx1"/>
                </a:solidFill>
              </a:rPr>
              <a:t>柱上。</a:t>
            </a:r>
          </a:p>
          <a:p>
            <a:pPr marL="533400" indent="-533400">
              <a:spcBef>
                <a:spcPct val="10000"/>
              </a:spcBef>
            </a:pPr>
            <a:r>
              <a:rPr kumimoji="1" lang="zh-CN" altLang="en-US" dirty="0">
                <a:solidFill>
                  <a:schemeClr val="tx1"/>
                </a:solidFill>
              </a:rPr>
              <a:t>这是典型的分治法问题。</a:t>
            </a:r>
            <a:endParaRPr kumimoji="1" lang="en-US" altLang="zh-CN" dirty="0">
              <a:solidFill>
                <a:schemeClr val="tx1"/>
              </a:solidFill>
            </a:endParaRPr>
          </a:p>
        </p:txBody>
      </p:sp>
      <p:sp>
        <p:nvSpPr>
          <p:cNvPr id="6" name="标题 1">
            <a:extLst>
              <a:ext uri="{FF2B5EF4-FFF2-40B4-BE49-F238E27FC236}">
                <a16:creationId xmlns:a16="http://schemas.microsoft.com/office/drawing/2014/main" id="{AB7D3BA9-C2AB-47BF-ACA9-75CC8E922E7C}"/>
              </a:ext>
            </a:extLst>
          </p:cNvPr>
          <p:cNvSpPr txBox="1">
            <a:spLocks/>
          </p:cNvSpPr>
          <p:nvPr/>
        </p:nvSpPr>
        <p:spPr bwMode="auto">
          <a:xfrm>
            <a:off x="0" y="0"/>
            <a:ext cx="9906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0" baseline="0">
                <a:solidFill>
                  <a:srgbClr val="FFFF66"/>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r>
              <a:rPr lang="en-US" altLang="zh-CN" kern="0">
                <a:solidFill>
                  <a:srgbClr val="FFFF00"/>
                </a:solidFill>
              </a:rPr>
              <a:t>3.2 </a:t>
            </a:r>
            <a:r>
              <a:rPr lang="zh-CN" altLang="en-US" kern="0">
                <a:solidFill>
                  <a:srgbClr val="FFFF00"/>
                </a:solidFill>
              </a:rPr>
              <a:t>栈的应用</a:t>
            </a:r>
            <a:endParaRPr lang="zh-CN" altLang="en-US" kern="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474" name="Text Box 2"/>
          <p:cNvSpPr txBox="1">
            <a:spLocks noChangeArrowheads="1"/>
          </p:cNvSpPr>
          <p:nvPr/>
        </p:nvSpPr>
        <p:spPr bwMode="auto">
          <a:xfrm>
            <a:off x="761868" y="1676401"/>
            <a:ext cx="2240888" cy="2741613"/>
          </a:xfrm>
          <a:prstGeom prst="rect">
            <a:avLst/>
          </a:prstGeom>
          <a:noFill/>
          <a:ln w="12700" cap="rnd">
            <a:noFill/>
            <a:miter lim="800000"/>
            <a:headEnd/>
            <a:tailEnd/>
          </a:ln>
          <a:effectLst/>
        </p:spPr>
        <p:txBody>
          <a:bodyPr>
            <a:spAutoFit/>
          </a:bodyPr>
          <a:lstStyle/>
          <a:p>
            <a:pPr algn="l" eaLnBrk="0" hangingPunct="0">
              <a:spcBef>
                <a:spcPct val="30000"/>
              </a:spcBef>
            </a:pPr>
            <a:r>
              <a:rPr lang="en-US" altLang="zh-CN"/>
              <a:t>A( )</a:t>
            </a:r>
          </a:p>
          <a:p>
            <a:pPr algn="l" eaLnBrk="0" hangingPunct="0">
              <a:spcBef>
                <a:spcPct val="30000"/>
              </a:spcBef>
            </a:pPr>
            <a:r>
              <a:rPr lang="en-US" altLang="zh-CN"/>
              <a:t>{  …</a:t>
            </a:r>
          </a:p>
          <a:p>
            <a:pPr algn="l" eaLnBrk="0" hangingPunct="0">
              <a:spcBef>
                <a:spcPct val="30000"/>
              </a:spcBef>
            </a:pPr>
            <a:r>
              <a:rPr lang="en-US" altLang="zh-CN"/>
              <a:t>   A( );</a:t>
            </a:r>
          </a:p>
          <a:p>
            <a:pPr algn="l" eaLnBrk="0" hangingPunct="0">
              <a:spcBef>
                <a:spcPct val="30000"/>
              </a:spcBef>
            </a:pPr>
            <a:r>
              <a:rPr lang="en-US" altLang="zh-CN"/>
              <a:t>    …</a:t>
            </a:r>
          </a:p>
          <a:p>
            <a:pPr algn="l" eaLnBrk="0" hangingPunct="0">
              <a:spcBef>
                <a:spcPct val="30000"/>
              </a:spcBef>
            </a:pPr>
            <a:r>
              <a:rPr lang="en-US" altLang="zh-CN"/>
              <a:t>}</a:t>
            </a:r>
          </a:p>
        </p:txBody>
      </p:sp>
      <p:sp>
        <p:nvSpPr>
          <p:cNvPr id="2153475" name="Text Box 3"/>
          <p:cNvSpPr txBox="1">
            <a:spLocks noChangeArrowheads="1"/>
          </p:cNvSpPr>
          <p:nvPr/>
        </p:nvSpPr>
        <p:spPr bwMode="auto">
          <a:xfrm>
            <a:off x="6476736" y="1676401"/>
            <a:ext cx="1829858" cy="2741613"/>
          </a:xfrm>
          <a:prstGeom prst="rect">
            <a:avLst/>
          </a:prstGeom>
          <a:noFill/>
          <a:ln w="12700" cap="rnd">
            <a:noFill/>
            <a:miter lim="800000"/>
            <a:headEnd/>
            <a:tailEnd/>
          </a:ln>
          <a:effectLst/>
        </p:spPr>
        <p:txBody>
          <a:bodyPr>
            <a:spAutoFit/>
          </a:bodyPr>
          <a:lstStyle/>
          <a:p>
            <a:pPr algn="l" eaLnBrk="0" hangingPunct="0">
              <a:spcBef>
                <a:spcPct val="30000"/>
              </a:spcBef>
            </a:pPr>
            <a:r>
              <a:rPr lang="en-US" altLang="zh-CN"/>
              <a:t>C( )</a:t>
            </a:r>
          </a:p>
          <a:p>
            <a:pPr algn="l" eaLnBrk="0" hangingPunct="0">
              <a:spcBef>
                <a:spcPct val="30000"/>
              </a:spcBef>
            </a:pPr>
            <a:r>
              <a:rPr lang="en-US" altLang="zh-CN"/>
              <a:t>{ …</a:t>
            </a:r>
          </a:p>
          <a:p>
            <a:pPr algn="l" eaLnBrk="0" hangingPunct="0">
              <a:spcBef>
                <a:spcPct val="30000"/>
              </a:spcBef>
            </a:pPr>
            <a:r>
              <a:rPr lang="en-US" altLang="zh-CN"/>
              <a:t>   B</a:t>
            </a:r>
            <a:r>
              <a:rPr lang="zh-CN" altLang="en-US"/>
              <a:t>（）</a:t>
            </a:r>
          </a:p>
          <a:p>
            <a:pPr algn="l" eaLnBrk="0" hangingPunct="0">
              <a:spcBef>
                <a:spcPct val="30000"/>
              </a:spcBef>
            </a:pPr>
            <a:r>
              <a:rPr lang="zh-CN" altLang="en-US"/>
              <a:t>   </a:t>
            </a:r>
            <a:r>
              <a:rPr lang="en-US" altLang="zh-CN"/>
              <a:t>…</a:t>
            </a:r>
          </a:p>
          <a:p>
            <a:pPr algn="l" eaLnBrk="0" hangingPunct="0">
              <a:spcBef>
                <a:spcPct val="30000"/>
              </a:spcBef>
            </a:pPr>
            <a:r>
              <a:rPr lang="en-US" altLang="zh-CN"/>
              <a:t>}</a:t>
            </a:r>
          </a:p>
        </p:txBody>
      </p:sp>
      <p:sp>
        <p:nvSpPr>
          <p:cNvPr id="2153476" name="Text Box 4"/>
          <p:cNvSpPr txBox="1">
            <a:spLocks noChangeArrowheads="1"/>
          </p:cNvSpPr>
          <p:nvPr/>
        </p:nvSpPr>
        <p:spPr bwMode="auto">
          <a:xfrm>
            <a:off x="3657997" y="1676401"/>
            <a:ext cx="1828138" cy="2741613"/>
          </a:xfrm>
          <a:prstGeom prst="rect">
            <a:avLst/>
          </a:prstGeom>
          <a:noFill/>
          <a:ln w="12700" cap="rnd">
            <a:noFill/>
            <a:miter lim="800000"/>
            <a:headEnd/>
            <a:tailEnd/>
          </a:ln>
          <a:effectLst/>
        </p:spPr>
        <p:txBody>
          <a:bodyPr>
            <a:spAutoFit/>
          </a:bodyPr>
          <a:lstStyle/>
          <a:p>
            <a:pPr algn="l" eaLnBrk="0" hangingPunct="0">
              <a:spcBef>
                <a:spcPct val="30000"/>
              </a:spcBef>
            </a:pPr>
            <a:r>
              <a:rPr lang="en-US" altLang="zh-CN"/>
              <a:t>B( )</a:t>
            </a:r>
          </a:p>
          <a:p>
            <a:pPr algn="l" eaLnBrk="0" hangingPunct="0">
              <a:spcBef>
                <a:spcPct val="30000"/>
              </a:spcBef>
            </a:pPr>
            <a:r>
              <a:rPr lang="en-US" altLang="zh-CN"/>
              <a:t>{  …</a:t>
            </a:r>
          </a:p>
          <a:p>
            <a:pPr algn="l" eaLnBrk="0" hangingPunct="0">
              <a:spcBef>
                <a:spcPct val="30000"/>
              </a:spcBef>
            </a:pPr>
            <a:r>
              <a:rPr lang="en-US" altLang="zh-CN"/>
              <a:t>    C( );</a:t>
            </a:r>
          </a:p>
          <a:p>
            <a:pPr algn="l" eaLnBrk="0" hangingPunct="0">
              <a:spcBef>
                <a:spcPct val="30000"/>
              </a:spcBef>
            </a:pPr>
            <a:r>
              <a:rPr lang="en-US" altLang="zh-CN"/>
              <a:t>    …</a:t>
            </a:r>
          </a:p>
          <a:p>
            <a:pPr algn="l" eaLnBrk="0" hangingPunct="0">
              <a:spcBef>
                <a:spcPct val="30000"/>
              </a:spcBef>
            </a:pPr>
            <a:r>
              <a:rPr lang="en-US" altLang="zh-CN"/>
              <a:t>}</a:t>
            </a:r>
          </a:p>
        </p:txBody>
      </p:sp>
      <p:sp>
        <p:nvSpPr>
          <p:cNvPr id="9" name="Rectangle 2">
            <a:extLst>
              <a:ext uri="{FF2B5EF4-FFF2-40B4-BE49-F238E27FC236}">
                <a16:creationId xmlns:a16="http://schemas.microsoft.com/office/drawing/2014/main" id="{B40277BB-EADB-476F-BB9C-4C9CE9DACD49}"/>
              </a:ext>
            </a:extLst>
          </p:cNvPr>
          <p:cNvSpPr>
            <a:spLocks noGrp="1" noChangeArrowheads="1"/>
          </p:cNvSpPr>
          <p:nvPr>
            <p:ph type="title"/>
          </p:nvPr>
        </p:nvSpPr>
        <p:spPr>
          <a:xfrm>
            <a:off x="0" y="0"/>
            <a:ext cx="9906000" cy="685800"/>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5" name="Text Box 5"/>
          <p:cNvSpPr txBox="1">
            <a:spLocks noChangeArrowheads="1"/>
          </p:cNvSpPr>
          <p:nvPr/>
        </p:nvSpPr>
        <p:spPr bwMode="auto">
          <a:xfrm>
            <a:off x="323850" y="666750"/>
            <a:ext cx="9236075" cy="2308324"/>
          </a:xfrm>
          <a:prstGeom prst="rect">
            <a:avLst/>
          </a:prstGeom>
          <a:noFill/>
          <a:ln w="12700" cap="rnd">
            <a:noFill/>
            <a:miter lim="800000"/>
            <a:headEnd/>
            <a:tailEnd/>
          </a:ln>
          <a:effectLst/>
        </p:spPr>
        <p:txBody>
          <a:bodyPr>
            <a:spAutoFit/>
          </a:bodyPr>
          <a:lstStyle/>
          <a:p>
            <a:pPr marL="269875" indent="-269875">
              <a:lnSpc>
                <a:spcPct val="110000"/>
              </a:lnSpc>
              <a:spcBef>
                <a:spcPct val="10000"/>
              </a:spcBef>
              <a:buClr>
                <a:srgbClr val="FFFF00"/>
              </a:buClr>
              <a:buSzPct val="75000"/>
              <a:buFont typeface="Wingdings" pitchFamily="2" charset="2"/>
              <a:buChar char="l"/>
            </a:pPr>
            <a:r>
              <a:rPr lang="zh-CN" altLang="en-US" sz="3200" b="1" dirty="0">
                <a:solidFill>
                  <a:schemeClr val="tx1"/>
                </a:solidFill>
                <a:latin typeface="宋体" pitchFamily="2" charset="-122"/>
                <a:ea typeface="宋体" pitchFamily="2" charset="-122"/>
              </a:rPr>
              <a:t>递归是很有用的工具，在数学和程序设计等许多领域中都会用到。</a:t>
            </a:r>
          </a:p>
          <a:p>
            <a:pPr marL="269875" indent="-269875">
              <a:lnSpc>
                <a:spcPct val="110000"/>
              </a:lnSpc>
              <a:spcBef>
                <a:spcPct val="10000"/>
              </a:spcBef>
              <a:buClr>
                <a:srgbClr val="FFFF00"/>
              </a:buClr>
              <a:buSzPct val="75000"/>
              <a:buFont typeface="Wingdings" pitchFamily="2" charset="2"/>
              <a:buChar char="l"/>
            </a:pPr>
            <a:r>
              <a:rPr lang="zh-CN" altLang="en-US" sz="3200" b="1" dirty="0">
                <a:solidFill>
                  <a:srgbClr val="00FF00"/>
                </a:solidFill>
                <a:latin typeface="宋体" pitchFamily="2" charset="-122"/>
                <a:ea typeface="宋体" pitchFamily="2" charset="-122"/>
              </a:rPr>
              <a:t>任何一个递归程序都可以通过栈操作使用非递归程序实现。</a:t>
            </a:r>
          </a:p>
        </p:txBody>
      </p:sp>
      <p:sp>
        <p:nvSpPr>
          <p:cNvPr id="235528" name="Rectangle 8"/>
          <p:cNvSpPr>
            <a:spLocks noGrp="1" noChangeArrowheads="1"/>
          </p:cNvSpPr>
          <p:nvPr>
            <p:ph type="title"/>
          </p:nvPr>
        </p:nvSpPr>
        <p:spPr>
          <a:xfrm>
            <a:off x="307975" y="0"/>
            <a:ext cx="9288463" cy="549275"/>
          </a:xfrm>
        </p:spPr>
        <p:txBody>
          <a:bodyPr/>
          <a:lstStyle/>
          <a:p>
            <a:r>
              <a:rPr lang="en-US" altLang="zh-CN" dirty="0">
                <a:solidFill>
                  <a:srgbClr val="FFFF00"/>
                </a:solidFill>
              </a:rPr>
              <a:t>3.2 </a:t>
            </a:r>
            <a:r>
              <a:rPr lang="zh-CN" altLang="en-US" dirty="0">
                <a:solidFill>
                  <a:srgbClr val="FFFF00"/>
                </a:solidFill>
              </a:rPr>
              <a:t>栈的应用</a:t>
            </a:r>
            <a:endParaRPr lang="zh-CN" altLang="en-US" dirty="0"/>
          </a:p>
        </p:txBody>
      </p:sp>
      <p:sp>
        <p:nvSpPr>
          <p:cNvPr id="235529" name="Text Box 9"/>
          <p:cNvSpPr txBox="1">
            <a:spLocks noChangeArrowheads="1"/>
          </p:cNvSpPr>
          <p:nvPr/>
        </p:nvSpPr>
        <p:spPr bwMode="auto">
          <a:xfrm>
            <a:off x="323850" y="2943225"/>
            <a:ext cx="9396413" cy="3914775"/>
          </a:xfrm>
          <a:prstGeom prst="rect">
            <a:avLst/>
          </a:prstGeom>
          <a:noFill/>
          <a:ln w="12700" cap="rnd">
            <a:noFill/>
            <a:miter lim="800000"/>
            <a:headEnd/>
            <a:tailEnd/>
          </a:ln>
          <a:effectLst/>
        </p:spPr>
        <p:txBody>
          <a:bodyPr/>
          <a:lstStyle/>
          <a:p>
            <a:pPr marL="269875" indent="-269875">
              <a:lnSpc>
                <a:spcPct val="120000"/>
              </a:lnSpc>
              <a:spcBef>
                <a:spcPct val="10000"/>
              </a:spcBef>
              <a:buClr>
                <a:srgbClr val="FFFF00"/>
              </a:buClr>
              <a:buSzPct val="75000"/>
              <a:buFont typeface="Wingdings" pitchFamily="2" charset="2"/>
              <a:buChar char="l"/>
            </a:pPr>
            <a:r>
              <a:rPr kumimoji="0" lang="zh-CN" altLang="en-US" sz="3200" b="1" dirty="0">
                <a:solidFill>
                  <a:schemeClr val="tx1"/>
                </a:solidFill>
                <a:latin typeface="宋体" pitchFamily="2" charset="-122"/>
                <a:ea typeface="宋体" pitchFamily="2" charset="-122"/>
              </a:rPr>
              <a:t>栈在计算机系统中的核心应用：高级语言</a:t>
            </a:r>
            <a:r>
              <a:rPr kumimoji="0" lang="zh-CN" altLang="en-US" sz="3200" b="1" dirty="0">
                <a:solidFill>
                  <a:srgbClr val="FFFF00"/>
                </a:solidFill>
                <a:latin typeface="宋体" pitchFamily="2" charset="-122"/>
                <a:ea typeface="宋体" pitchFamily="2" charset="-122"/>
              </a:rPr>
              <a:t>函数调用机制</a:t>
            </a:r>
            <a:r>
              <a:rPr kumimoji="0" lang="zh-CN" altLang="en-US" sz="3200" b="1" dirty="0">
                <a:solidFill>
                  <a:schemeClr val="tx1"/>
                </a:solidFill>
                <a:latin typeface="宋体" pitchFamily="2" charset="-122"/>
                <a:ea typeface="宋体" pitchFamily="2" charset="-122"/>
              </a:rPr>
              <a:t>利用</a:t>
            </a:r>
            <a:r>
              <a:rPr kumimoji="0" lang="zh-CN" altLang="en-US" sz="3200" b="1" dirty="0">
                <a:solidFill>
                  <a:srgbClr val="FFFF00"/>
                </a:solidFill>
                <a:latin typeface="宋体" pitchFamily="2" charset="-122"/>
                <a:ea typeface="宋体" pitchFamily="2" charset="-122"/>
              </a:rPr>
              <a:t>栈</a:t>
            </a:r>
            <a:r>
              <a:rPr kumimoji="0" lang="zh-CN" altLang="en-US" sz="3200" b="1" dirty="0">
                <a:solidFill>
                  <a:schemeClr val="tx1"/>
                </a:solidFill>
                <a:latin typeface="宋体" pitchFamily="2" charset="-122"/>
                <a:ea typeface="宋体" pitchFamily="2" charset="-122"/>
              </a:rPr>
              <a:t>实现</a:t>
            </a:r>
            <a:r>
              <a:rPr kumimoji="0" lang="zh-CN" altLang="en-US" sz="3200" b="1" dirty="0">
                <a:solidFill>
                  <a:srgbClr val="00FFCC"/>
                </a:solidFill>
                <a:latin typeface="宋体" pitchFamily="2" charset="-122"/>
                <a:ea typeface="宋体" pitchFamily="2" charset="-122"/>
              </a:rPr>
              <a:t>运行时环境</a:t>
            </a:r>
            <a:r>
              <a:rPr kumimoji="0" lang="zh-CN" altLang="en-US" sz="3200" b="1" dirty="0">
                <a:solidFill>
                  <a:schemeClr val="tx1"/>
                </a:solidFill>
                <a:latin typeface="宋体" pitchFamily="2" charset="-122"/>
                <a:ea typeface="宋体" pitchFamily="2" charset="-122"/>
              </a:rPr>
              <a:t>管理。</a:t>
            </a:r>
          </a:p>
          <a:p>
            <a:pPr marL="269875" indent="-269875">
              <a:lnSpc>
                <a:spcPct val="120000"/>
              </a:lnSpc>
              <a:spcBef>
                <a:spcPct val="1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00FFCC"/>
                </a:solidFill>
                <a:latin typeface="宋体" pitchFamily="2" charset="-122"/>
                <a:ea typeface="宋体" pitchFamily="2" charset="-122"/>
              </a:rPr>
              <a:t>运行时环境</a:t>
            </a:r>
            <a:r>
              <a:rPr kumimoji="0" lang="zh-CN" altLang="en-US" sz="3200" b="1" dirty="0">
                <a:solidFill>
                  <a:schemeClr val="tx1"/>
                </a:solidFill>
                <a:latin typeface="宋体" pitchFamily="2" charset="-122"/>
                <a:ea typeface="宋体" pitchFamily="2" charset="-122"/>
              </a:rPr>
              <a:t>指的是目标计算机寄存器及内存的状态，用于保存指令执行过程中所需信息。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366713" y="695325"/>
            <a:ext cx="9004300" cy="5962650"/>
          </a:xfrm>
          <a:prstGeom prst="rect">
            <a:avLst/>
          </a:prstGeom>
          <a:noFill/>
          <a:ln w="12700" cap="rnd">
            <a:noFill/>
            <a:miter lim="800000"/>
            <a:headEnd/>
            <a:tailEnd/>
          </a:ln>
          <a:effectLst/>
        </p:spPr>
        <p:txBody>
          <a:bodyPr/>
          <a:lstStyle/>
          <a:p>
            <a:pPr marL="269875" indent="-269875">
              <a:lnSpc>
                <a:spcPct val="120000"/>
              </a:lnSpc>
              <a:spcBef>
                <a:spcPct val="10000"/>
              </a:spcBef>
              <a:buFontTx/>
              <a:buChar char="•"/>
            </a:pPr>
            <a:r>
              <a:rPr kumimoji="0" lang="zh-CN" altLang="en-US" sz="4400" b="1" dirty="0">
                <a:solidFill>
                  <a:srgbClr val="FFFF00"/>
                </a:solidFill>
                <a:latin typeface="宋体" pitchFamily="2" charset="-122"/>
                <a:ea typeface="宋体" pitchFamily="2" charset="-122"/>
              </a:rPr>
              <a:t>函数调用过程</a:t>
            </a:r>
          </a:p>
          <a:p>
            <a:pPr marL="269875" indent="-269875">
              <a:lnSpc>
                <a:spcPct val="120000"/>
              </a:lnSpc>
              <a:spcBef>
                <a:spcPct val="10000"/>
              </a:spcBef>
            </a:pPr>
            <a:r>
              <a:rPr kumimoji="0" lang="zh-CN" altLang="en-US" sz="4000" b="1" dirty="0">
                <a:solidFill>
                  <a:schemeClr val="tx1"/>
                </a:solidFill>
                <a:latin typeface="宋体" pitchFamily="2" charset="-122"/>
                <a:ea typeface="宋体" pitchFamily="2" charset="-122"/>
              </a:rPr>
              <a:t>	</a:t>
            </a:r>
            <a:r>
              <a:rPr kumimoji="0" lang="en-US" altLang="zh-CN" sz="4000" b="1" dirty="0">
                <a:solidFill>
                  <a:schemeClr val="tx1"/>
                </a:solidFill>
                <a:latin typeface="宋体" pitchFamily="2" charset="-122"/>
                <a:ea typeface="宋体" pitchFamily="2" charset="-122"/>
              </a:rPr>
              <a:t>	 </a:t>
            </a:r>
            <a:r>
              <a:rPr kumimoji="0" lang="zh-CN" altLang="en-US" sz="4000" b="1" dirty="0">
                <a:solidFill>
                  <a:schemeClr val="tx1"/>
                </a:solidFill>
                <a:latin typeface="宋体" pitchFamily="2" charset="-122"/>
                <a:ea typeface="宋体" pitchFamily="2" charset="-122"/>
              </a:rPr>
              <a:t>对于编译时就可以确定内存使用的情况，内存分配可以在程序运行之前进行，直到整个程序运行结束才释放，这种分配称为</a:t>
            </a:r>
            <a:r>
              <a:rPr kumimoji="0" lang="zh-CN" altLang="en-US" sz="4000" b="1" dirty="0">
                <a:solidFill>
                  <a:srgbClr val="FFFF00"/>
                </a:solidFill>
                <a:latin typeface="宋体" pitchFamily="2" charset="-122"/>
                <a:ea typeface="宋体" pitchFamily="2" charset="-122"/>
              </a:rPr>
              <a:t>静态分配</a:t>
            </a:r>
            <a:r>
              <a:rPr kumimoji="0" lang="zh-CN" altLang="en-US" sz="4000" b="1" dirty="0">
                <a:solidFill>
                  <a:schemeClr val="tx1"/>
                </a:solidFill>
                <a:latin typeface="宋体" pitchFamily="2" charset="-122"/>
                <a:ea typeface="宋体" pitchFamily="2" charset="-122"/>
              </a:rPr>
              <a:t>。</a:t>
            </a:r>
          </a:p>
          <a:p>
            <a:pPr marL="269875" indent="-269875">
              <a:lnSpc>
                <a:spcPct val="120000"/>
              </a:lnSpc>
              <a:spcBef>
                <a:spcPct val="10000"/>
              </a:spcBef>
            </a:pPr>
            <a:r>
              <a:rPr kumimoji="0" lang="zh-CN" altLang="en-US" sz="4000" b="1" dirty="0">
                <a:solidFill>
                  <a:srgbClr val="00FFCC"/>
                </a:solidFill>
                <a:latin typeface="宋体" pitchFamily="2" charset="-122"/>
                <a:ea typeface="宋体" pitchFamily="2" charset="-122"/>
              </a:rPr>
              <a:t>	函数的调用和执行是动态的，不可能采用静态分配。</a:t>
            </a:r>
          </a:p>
        </p:txBody>
      </p:sp>
      <p:sp>
        <p:nvSpPr>
          <p:cNvPr id="443395"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Text Box 2"/>
          <p:cNvSpPr txBox="1">
            <a:spLocks noChangeArrowheads="1"/>
          </p:cNvSpPr>
          <p:nvPr/>
        </p:nvSpPr>
        <p:spPr bwMode="auto">
          <a:xfrm>
            <a:off x="338138" y="695325"/>
            <a:ext cx="9191625" cy="5962650"/>
          </a:xfrm>
          <a:prstGeom prst="rect">
            <a:avLst/>
          </a:prstGeom>
          <a:noFill/>
          <a:ln w="12700" cap="rnd">
            <a:noFill/>
            <a:miter lim="800000"/>
            <a:headEnd/>
            <a:tailEnd/>
          </a:ln>
          <a:effectLst/>
        </p:spPr>
        <p:txBody>
          <a:bodyPr/>
          <a:lstStyle/>
          <a:p>
            <a:pPr marL="269875" indent="-269875">
              <a:lnSpc>
                <a:spcPct val="120000"/>
              </a:lnSpc>
              <a:spcBef>
                <a:spcPct val="10000"/>
              </a:spcBef>
            </a:pPr>
            <a:r>
              <a:rPr kumimoji="0" lang="zh-CN" altLang="en-US" sz="3600" b="1" dirty="0">
                <a:solidFill>
                  <a:schemeClr val="tx1"/>
                </a:solidFill>
                <a:latin typeface="宋体" pitchFamily="2" charset="-122"/>
                <a:ea typeface="宋体" pitchFamily="2" charset="-122"/>
              </a:rPr>
              <a:t>	在调用函数时，被调函数的</a:t>
            </a:r>
            <a:r>
              <a:rPr kumimoji="0" lang="zh-CN" altLang="en-US" sz="3600" b="1" dirty="0">
                <a:solidFill>
                  <a:srgbClr val="FFFF00"/>
                </a:solidFill>
                <a:latin typeface="宋体" pitchFamily="2" charset="-122"/>
                <a:ea typeface="宋体" pitchFamily="2" charset="-122"/>
              </a:rPr>
              <a:t>局部变量</a:t>
            </a:r>
            <a:r>
              <a:rPr kumimoji="0" lang="zh-CN" altLang="en-US" sz="3600" b="1" dirty="0">
                <a:solidFill>
                  <a:schemeClr val="tx1"/>
                </a:solidFill>
                <a:latin typeface="宋体" pitchFamily="2" charset="-122"/>
                <a:ea typeface="宋体" pitchFamily="2" charset="-122"/>
              </a:rPr>
              <a:t>不能静态地分配到固定的内存单元，而必须每调用一次就为</a:t>
            </a:r>
            <a:r>
              <a:rPr kumimoji="0" lang="zh-CN" altLang="en-US" sz="3600" b="1" dirty="0">
                <a:solidFill>
                  <a:srgbClr val="FFFF00"/>
                </a:solidFill>
                <a:latin typeface="宋体" pitchFamily="2" charset="-122"/>
                <a:ea typeface="宋体" pitchFamily="2" charset="-122"/>
              </a:rPr>
              <a:t>局部变量</a:t>
            </a:r>
            <a:r>
              <a:rPr kumimoji="0" lang="zh-CN" altLang="en-US" sz="3600" b="1" dirty="0">
                <a:solidFill>
                  <a:schemeClr val="tx1"/>
                </a:solidFill>
                <a:latin typeface="宋体" pitchFamily="2" charset="-122"/>
                <a:ea typeface="宋体" pitchFamily="2" charset="-122"/>
              </a:rPr>
              <a:t>分配一份</a:t>
            </a:r>
            <a:r>
              <a:rPr kumimoji="0" lang="zh-CN" altLang="en-US" sz="3600" b="1" dirty="0">
                <a:solidFill>
                  <a:srgbClr val="00FFCC"/>
                </a:solidFill>
                <a:latin typeface="宋体" pitchFamily="2" charset="-122"/>
                <a:ea typeface="宋体" pitchFamily="2" charset="-122"/>
              </a:rPr>
              <a:t>新的内存单元</a:t>
            </a:r>
            <a:r>
              <a:rPr kumimoji="0" lang="zh-CN" altLang="en-US" sz="3600" b="1" dirty="0">
                <a:solidFill>
                  <a:schemeClr val="tx1"/>
                </a:solidFill>
                <a:latin typeface="宋体" pitchFamily="2" charset="-122"/>
                <a:ea typeface="宋体" pitchFamily="2" charset="-122"/>
              </a:rPr>
              <a:t>，当函数结束返回时随即释放。</a:t>
            </a:r>
          </a:p>
          <a:p>
            <a:pPr marL="269875" indent="-269875">
              <a:lnSpc>
                <a:spcPct val="120000"/>
              </a:lnSpc>
              <a:spcBef>
                <a:spcPct val="10000"/>
              </a:spcBef>
            </a:pPr>
            <a:r>
              <a:rPr kumimoji="0" lang="zh-CN" altLang="en-US" sz="3600" b="1" dirty="0">
                <a:solidFill>
                  <a:schemeClr val="tx1"/>
                </a:solidFill>
                <a:latin typeface="宋体" pitchFamily="2" charset="-122"/>
                <a:ea typeface="宋体" pitchFamily="2" charset="-122"/>
              </a:rPr>
              <a:t>	故其存储分配只能在执行调用时（</a:t>
            </a:r>
            <a:r>
              <a:rPr kumimoji="0" lang="zh-CN" altLang="en-US" sz="3600" b="1" dirty="0">
                <a:solidFill>
                  <a:srgbClr val="FFFF00"/>
                </a:solidFill>
                <a:latin typeface="宋体" pitchFamily="2" charset="-122"/>
                <a:ea typeface="宋体" pitchFamily="2" charset="-122"/>
              </a:rPr>
              <a:t>程序运行过程中</a:t>
            </a:r>
            <a:r>
              <a:rPr kumimoji="0" lang="zh-CN" altLang="en-US" sz="3600" b="1" dirty="0">
                <a:solidFill>
                  <a:schemeClr val="tx1"/>
                </a:solidFill>
                <a:latin typeface="宋体" pitchFamily="2" charset="-122"/>
                <a:ea typeface="宋体" pitchFamily="2" charset="-122"/>
              </a:rPr>
              <a:t>）才能进行，即所谓的</a:t>
            </a:r>
            <a:r>
              <a:rPr kumimoji="0" lang="zh-CN" altLang="en-US" sz="3600" b="1" dirty="0">
                <a:solidFill>
                  <a:srgbClr val="FFFF00"/>
                </a:solidFill>
                <a:latin typeface="宋体" pitchFamily="2" charset="-122"/>
                <a:ea typeface="宋体" pitchFamily="2" charset="-122"/>
              </a:rPr>
              <a:t>动态分配</a:t>
            </a:r>
            <a:r>
              <a:rPr kumimoji="0" lang="zh-CN" altLang="en-US" sz="3600" b="1" dirty="0">
                <a:solidFill>
                  <a:schemeClr val="tx1"/>
                </a:solidFill>
                <a:latin typeface="宋体" pitchFamily="2" charset="-122"/>
                <a:ea typeface="宋体" pitchFamily="2" charset="-122"/>
              </a:rPr>
              <a:t>。</a:t>
            </a:r>
          </a:p>
          <a:p>
            <a:pPr marL="269875" indent="-269875">
              <a:lnSpc>
                <a:spcPct val="120000"/>
              </a:lnSpc>
              <a:spcBef>
                <a:spcPct val="10000"/>
              </a:spcBef>
            </a:pPr>
            <a:r>
              <a:rPr kumimoji="0" lang="zh-CN" altLang="en-US" sz="3600" b="1" dirty="0">
                <a:solidFill>
                  <a:schemeClr val="tx1"/>
                </a:solidFill>
                <a:latin typeface="宋体" pitchFamily="2" charset="-122"/>
                <a:ea typeface="宋体" pitchFamily="2" charset="-122"/>
              </a:rPr>
              <a:t>	    在内存中要开辟一个称为</a:t>
            </a:r>
            <a:r>
              <a:rPr kumimoji="0" lang="zh-CN" altLang="en-US" sz="3600" b="1" dirty="0">
                <a:solidFill>
                  <a:srgbClr val="00FFCC"/>
                </a:solidFill>
                <a:latin typeface="宋体" pitchFamily="2" charset="-122"/>
                <a:ea typeface="宋体" pitchFamily="2" charset="-122"/>
              </a:rPr>
              <a:t>运行栈（</a:t>
            </a:r>
            <a:r>
              <a:rPr kumimoji="0" lang="en-US" altLang="zh-CN" sz="3600" b="1" dirty="0">
                <a:solidFill>
                  <a:srgbClr val="00FFCC"/>
                </a:solidFill>
                <a:latin typeface="宋体" pitchFamily="2" charset="-122"/>
                <a:ea typeface="宋体" pitchFamily="2" charset="-122"/>
              </a:rPr>
              <a:t>runtime stack</a:t>
            </a:r>
            <a:r>
              <a:rPr kumimoji="0" lang="zh-CN" altLang="en-US" sz="3600" b="1" dirty="0">
                <a:solidFill>
                  <a:srgbClr val="00FFCC"/>
                </a:solidFill>
                <a:latin typeface="宋体" pitchFamily="2" charset="-122"/>
                <a:ea typeface="宋体" pitchFamily="2" charset="-122"/>
              </a:rPr>
              <a:t>）</a:t>
            </a:r>
            <a:r>
              <a:rPr kumimoji="0" lang="zh-CN" altLang="en-US" sz="3600" b="1" dirty="0">
                <a:solidFill>
                  <a:schemeClr val="tx1"/>
                </a:solidFill>
                <a:latin typeface="宋体" pitchFamily="2" charset="-122"/>
                <a:ea typeface="宋体" pitchFamily="2" charset="-122"/>
              </a:rPr>
              <a:t>的足够大的动态区，管理</a:t>
            </a:r>
            <a:r>
              <a:rPr kumimoji="0" lang="zh-CN" altLang="en-US" sz="3600" b="1" dirty="0">
                <a:solidFill>
                  <a:srgbClr val="00FF00"/>
                </a:solidFill>
                <a:latin typeface="宋体" pitchFamily="2" charset="-122"/>
                <a:ea typeface="宋体" pitchFamily="2" charset="-122"/>
              </a:rPr>
              <a:t>运行时环境</a:t>
            </a:r>
            <a:r>
              <a:rPr kumimoji="0" lang="zh-CN" altLang="en-US" sz="3600" b="1" dirty="0">
                <a:solidFill>
                  <a:schemeClr val="tx1"/>
                </a:solidFill>
                <a:latin typeface="宋体" pitchFamily="2" charset="-122"/>
                <a:ea typeface="宋体" pitchFamily="2" charset="-122"/>
              </a:rPr>
              <a:t>数据。</a:t>
            </a:r>
          </a:p>
        </p:txBody>
      </p:sp>
      <p:sp>
        <p:nvSpPr>
          <p:cNvPr id="453635"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252413" y="695325"/>
            <a:ext cx="6313487" cy="5962650"/>
          </a:xfrm>
          <a:prstGeom prst="rect">
            <a:avLst/>
          </a:prstGeom>
          <a:noFill/>
          <a:ln w="12700" cap="rnd">
            <a:noFill/>
            <a:miter lim="800000"/>
            <a:headEnd/>
            <a:tailEnd/>
          </a:ln>
          <a:effectLst/>
        </p:spPr>
        <p:txBody>
          <a:bodyPr/>
          <a:lstStyle/>
          <a:p>
            <a:pPr marL="269875" indent="-269875">
              <a:lnSpc>
                <a:spcPct val="110000"/>
              </a:lnSpc>
              <a:spcBef>
                <a:spcPct val="10000"/>
              </a:spcBef>
              <a:buFontTx/>
              <a:buChar char="•"/>
            </a:pPr>
            <a:r>
              <a:rPr kumimoji="0" lang="zh-CN" altLang="en-US" sz="3200" b="1" dirty="0">
                <a:solidFill>
                  <a:srgbClr val="FFFF00"/>
                </a:solidFill>
                <a:latin typeface="宋体" pitchFamily="2" charset="-122"/>
                <a:ea typeface="宋体" pitchFamily="2" charset="-122"/>
              </a:rPr>
              <a:t>函数运行时的动态分配过程</a:t>
            </a: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用作动态数据分配的存储区可按多种方式组织。典型的组织是将这个存储器分为系统</a:t>
            </a:r>
            <a:r>
              <a:rPr kumimoji="0" lang="zh-CN" altLang="en-US" sz="3200" b="1" dirty="0">
                <a:solidFill>
                  <a:srgbClr val="FFFF00"/>
                </a:solidFill>
                <a:latin typeface="宋体" pitchFamily="2" charset="-122"/>
                <a:ea typeface="宋体" pitchFamily="2" charset="-122"/>
              </a:rPr>
              <a:t>栈（</a:t>
            </a:r>
            <a:r>
              <a:rPr kumimoji="0" lang="en-US" altLang="zh-CN" sz="3200" b="1" dirty="0">
                <a:solidFill>
                  <a:srgbClr val="FFFF00"/>
                </a:solidFill>
                <a:latin typeface="宋体" pitchFamily="2" charset="-122"/>
                <a:ea typeface="宋体" pitchFamily="2" charset="-122"/>
              </a:rPr>
              <a:t>stack</a:t>
            </a:r>
            <a:r>
              <a:rPr kumimoji="0" lang="zh-CN" altLang="en-US" sz="3200" b="1" dirty="0">
                <a:solidFill>
                  <a:srgbClr val="FFFF00"/>
                </a:solidFill>
                <a:latin typeface="宋体" pitchFamily="2" charset="-122"/>
                <a:ea typeface="宋体" pitchFamily="2" charset="-122"/>
              </a:rPr>
              <a:t>）</a:t>
            </a:r>
            <a:r>
              <a:rPr kumimoji="0" lang="zh-CN" altLang="en-US" sz="3200" b="1" dirty="0">
                <a:solidFill>
                  <a:schemeClr val="tx1"/>
                </a:solidFill>
                <a:latin typeface="宋体" pitchFamily="2" charset="-122"/>
                <a:ea typeface="宋体" pitchFamily="2" charset="-122"/>
              </a:rPr>
              <a:t>和系统</a:t>
            </a:r>
            <a:r>
              <a:rPr kumimoji="0" lang="zh-CN" altLang="en-US" sz="3200" b="1" dirty="0">
                <a:solidFill>
                  <a:srgbClr val="FFFF00"/>
                </a:solidFill>
                <a:latin typeface="宋体" pitchFamily="2" charset="-122"/>
                <a:ea typeface="宋体" pitchFamily="2" charset="-122"/>
              </a:rPr>
              <a:t>堆（</a:t>
            </a:r>
            <a:r>
              <a:rPr kumimoji="0" lang="en-US" altLang="zh-CN" sz="3200" b="1" dirty="0">
                <a:solidFill>
                  <a:srgbClr val="FFFF00"/>
                </a:solidFill>
                <a:latin typeface="宋体" pitchFamily="2" charset="-122"/>
                <a:ea typeface="宋体" pitchFamily="2" charset="-122"/>
              </a:rPr>
              <a:t>heap</a:t>
            </a:r>
            <a:r>
              <a:rPr kumimoji="0" lang="zh-CN" altLang="en-US" sz="3200" b="1" dirty="0">
                <a:solidFill>
                  <a:srgbClr val="FFFF00"/>
                </a:solidFill>
                <a:latin typeface="宋体" pitchFamily="2" charset="-122"/>
                <a:ea typeface="宋体" pitchFamily="2" charset="-122"/>
              </a:rPr>
              <a:t>）</a:t>
            </a:r>
            <a:r>
              <a:rPr kumimoji="0" lang="zh-CN" altLang="en-US" sz="3200" b="1" dirty="0">
                <a:solidFill>
                  <a:schemeClr val="tx1"/>
                </a:solidFill>
                <a:latin typeface="宋体" pitchFamily="2" charset="-122"/>
                <a:ea typeface="宋体" pitchFamily="2" charset="-122"/>
              </a:rPr>
              <a:t>：</a:t>
            </a: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FFFF00"/>
                </a:solidFill>
                <a:latin typeface="宋体" pitchFamily="2" charset="-122"/>
                <a:ea typeface="宋体" pitchFamily="2" charset="-122"/>
              </a:rPr>
              <a:t>栈</a:t>
            </a:r>
            <a:r>
              <a:rPr kumimoji="0" lang="zh-CN" altLang="en-US" sz="3200" b="1" dirty="0">
                <a:solidFill>
                  <a:schemeClr val="tx1"/>
                </a:solidFill>
                <a:latin typeface="宋体" pitchFamily="2" charset="-122"/>
                <a:ea typeface="宋体" pitchFamily="2" charset="-122"/>
              </a:rPr>
              <a:t>区域用于分配发生在后进先出</a:t>
            </a:r>
            <a:r>
              <a:rPr kumimoji="0" lang="en-US" altLang="zh-CN" sz="3200" b="1" dirty="0">
                <a:solidFill>
                  <a:srgbClr val="FFFF00"/>
                </a:solidFill>
                <a:latin typeface="宋体" pitchFamily="2" charset="-122"/>
                <a:ea typeface="宋体" pitchFamily="2" charset="-122"/>
              </a:rPr>
              <a:t>LIFO</a:t>
            </a:r>
            <a:r>
              <a:rPr kumimoji="0" lang="zh-CN" altLang="en-US" sz="3200" b="1" dirty="0">
                <a:solidFill>
                  <a:schemeClr val="tx1"/>
                </a:solidFill>
                <a:latin typeface="宋体" pitchFamily="2" charset="-122"/>
                <a:ea typeface="宋体" pitchFamily="2" charset="-122"/>
              </a:rPr>
              <a:t>风格中的数据（诸如函数的调用）。</a:t>
            </a: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FFFF00"/>
                </a:solidFill>
                <a:latin typeface="宋体" pitchFamily="2" charset="-122"/>
                <a:ea typeface="宋体" pitchFamily="2" charset="-122"/>
              </a:rPr>
              <a:t>堆</a:t>
            </a:r>
            <a:r>
              <a:rPr kumimoji="0" lang="zh-CN" altLang="en-US" sz="3200" b="1" dirty="0">
                <a:solidFill>
                  <a:schemeClr val="tx1"/>
                </a:solidFill>
                <a:latin typeface="宋体" pitchFamily="2" charset="-122"/>
                <a:ea typeface="宋体" pitchFamily="2" charset="-122"/>
              </a:rPr>
              <a:t>区域则用于不符合</a:t>
            </a:r>
            <a:r>
              <a:rPr kumimoji="0" lang="en-US" altLang="zh-CN" sz="3200" b="1" dirty="0">
                <a:solidFill>
                  <a:schemeClr val="tx1"/>
                </a:solidFill>
                <a:latin typeface="宋体" pitchFamily="2" charset="-122"/>
                <a:ea typeface="宋体" pitchFamily="2" charset="-122"/>
              </a:rPr>
              <a:t>LIFO</a:t>
            </a:r>
            <a:r>
              <a:rPr kumimoji="0" lang="zh-CN" altLang="en-US" sz="3200" b="1" dirty="0">
                <a:solidFill>
                  <a:schemeClr val="tx1"/>
                </a:solidFill>
                <a:latin typeface="宋体" pitchFamily="2" charset="-122"/>
                <a:ea typeface="宋体" pitchFamily="2" charset="-122"/>
              </a:rPr>
              <a:t>（诸如指针的分配）的动态分配。</a:t>
            </a:r>
          </a:p>
        </p:txBody>
      </p:sp>
      <p:sp>
        <p:nvSpPr>
          <p:cNvPr id="444419" name="Rectangle 3"/>
          <p:cNvSpPr>
            <a:spLocks noGrp="1" noChangeArrowheads="1"/>
          </p:cNvSpPr>
          <p:nvPr>
            <p:ph type="title"/>
          </p:nvPr>
        </p:nvSpPr>
        <p:spPr>
          <a:xfrm>
            <a:off x="307975" y="0"/>
            <a:ext cx="9288463" cy="549275"/>
          </a:xfrm>
        </p:spPr>
        <p:txBody>
          <a:bodyPr/>
          <a:lstStyle/>
          <a:p>
            <a:r>
              <a:rPr lang="en-US" altLang="zh-CN" dirty="0"/>
              <a:t>3.3 </a:t>
            </a:r>
            <a:r>
              <a:rPr lang="zh-CN" altLang="en-US" dirty="0"/>
              <a:t>栈与递归</a:t>
            </a:r>
          </a:p>
        </p:txBody>
      </p:sp>
      <p:grpSp>
        <p:nvGrpSpPr>
          <p:cNvPr id="444473" name="Group 57"/>
          <p:cNvGrpSpPr>
            <a:grpSpLocks/>
          </p:cNvGrpSpPr>
          <p:nvPr/>
        </p:nvGrpSpPr>
        <p:grpSpPr bwMode="auto">
          <a:xfrm>
            <a:off x="6843713" y="1589088"/>
            <a:ext cx="2740025" cy="4513262"/>
            <a:chOff x="4311" y="1001"/>
            <a:chExt cx="1726" cy="2843"/>
          </a:xfrm>
        </p:grpSpPr>
        <p:sp>
          <p:nvSpPr>
            <p:cNvPr id="444422" name="AutoShape 6"/>
            <p:cNvSpPr>
              <a:spLocks noChangeAspect="1" noChangeArrowheads="1" noTextEdit="1"/>
            </p:cNvSpPr>
            <p:nvPr/>
          </p:nvSpPr>
          <p:spPr bwMode="auto">
            <a:xfrm>
              <a:off x="4311" y="1001"/>
              <a:ext cx="1726" cy="2843"/>
            </a:xfrm>
            <a:prstGeom prst="rect">
              <a:avLst/>
            </a:prstGeom>
            <a:noFill/>
            <a:ln w="9525">
              <a:noFill/>
              <a:miter lim="800000"/>
              <a:headEnd/>
              <a:tailEnd/>
            </a:ln>
          </p:spPr>
          <p:txBody>
            <a:bodyPr/>
            <a:lstStyle/>
            <a:p>
              <a:endParaRPr lang="zh-CN" altLang="en-US"/>
            </a:p>
          </p:txBody>
        </p:sp>
        <p:grpSp>
          <p:nvGrpSpPr>
            <p:cNvPr id="444426" name="Group 10"/>
            <p:cNvGrpSpPr>
              <a:grpSpLocks/>
            </p:cNvGrpSpPr>
            <p:nvPr/>
          </p:nvGrpSpPr>
          <p:grpSpPr bwMode="auto">
            <a:xfrm>
              <a:off x="4316" y="3365"/>
              <a:ext cx="1701" cy="454"/>
              <a:chOff x="4218" y="3365"/>
              <a:chExt cx="1921" cy="454"/>
            </a:xfrm>
          </p:grpSpPr>
          <p:sp>
            <p:nvSpPr>
              <p:cNvPr id="444424" name="Rectangle 8"/>
              <p:cNvSpPr>
                <a:spLocks noChangeArrowheads="1"/>
              </p:cNvSpPr>
              <p:nvPr/>
            </p:nvSpPr>
            <p:spPr bwMode="auto">
              <a:xfrm>
                <a:off x="4218" y="3365"/>
                <a:ext cx="1921" cy="454"/>
              </a:xfrm>
              <a:prstGeom prst="rect">
                <a:avLst/>
              </a:prstGeom>
              <a:solidFill>
                <a:srgbClr val="FFFFFF"/>
              </a:solidFill>
              <a:ln w="9525">
                <a:noFill/>
                <a:miter lim="800000"/>
                <a:headEnd/>
                <a:tailEnd/>
              </a:ln>
            </p:spPr>
            <p:txBody>
              <a:bodyPr/>
              <a:lstStyle/>
              <a:p>
                <a:endParaRPr lang="zh-CN" altLang="en-US"/>
              </a:p>
            </p:txBody>
          </p:sp>
          <p:sp>
            <p:nvSpPr>
              <p:cNvPr id="444425" name="Rectangle 9"/>
              <p:cNvSpPr>
                <a:spLocks noChangeArrowheads="1"/>
              </p:cNvSpPr>
              <p:nvPr/>
            </p:nvSpPr>
            <p:spPr bwMode="auto">
              <a:xfrm>
                <a:off x="4218" y="3365"/>
                <a:ext cx="1921" cy="454"/>
              </a:xfrm>
              <a:prstGeom prst="rect">
                <a:avLst/>
              </a:prstGeom>
              <a:noFill/>
              <a:ln w="19050" cap="rnd">
                <a:solidFill>
                  <a:srgbClr val="000000"/>
                </a:solidFill>
                <a:miter lim="800000"/>
                <a:headEnd/>
                <a:tailEnd/>
              </a:ln>
            </p:spPr>
            <p:txBody>
              <a:bodyPr/>
              <a:lstStyle/>
              <a:p>
                <a:endParaRPr lang="zh-CN" altLang="en-US"/>
              </a:p>
            </p:txBody>
          </p:sp>
        </p:grpSp>
        <p:sp>
          <p:nvSpPr>
            <p:cNvPr id="444427" name="Rectangle 11"/>
            <p:cNvSpPr>
              <a:spLocks noChangeArrowheads="1"/>
            </p:cNvSpPr>
            <p:nvPr/>
          </p:nvSpPr>
          <p:spPr bwMode="auto">
            <a:xfrm>
              <a:off x="5074" y="3470"/>
              <a:ext cx="193"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堆</a:t>
              </a:r>
              <a:endParaRPr lang="zh-CN" altLang="en-US" sz="2400" b="1"/>
            </a:p>
          </p:txBody>
        </p:sp>
        <p:grpSp>
          <p:nvGrpSpPr>
            <p:cNvPr id="444430" name="Group 14"/>
            <p:cNvGrpSpPr>
              <a:grpSpLocks/>
            </p:cNvGrpSpPr>
            <p:nvPr/>
          </p:nvGrpSpPr>
          <p:grpSpPr bwMode="auto">
            <a:xfrm>
              <a:off x="4316" y="2376"/>
              <a:ext cx="1701" cy="989"/>
              <a:chOff x="4218" y="2376"/>
              <a:chExt cx="1921" cy="989"/>
            </a:xfrm>
          </p:grpSpPr>
          <p:sp>
            <p:nvSpPr>
              <p:cNvPr id="444428" name="Rectangle 12"/>
              <p:cNvSpPr>
                <a:spLocks noChangeArrowheads="1"/>
              </p:cNvSpPr>
              <p:nvPr/>
            </p:nvSpPr>
            <p:spPr bwMode="auto">
              <a:xfrm>
                <a:off x="4218" y="2376"/>
                <a:ext cx="1921" cy="989"/>
              </a:xfrm>
              <a:prstGeom prst="rect">
                <a:avLst/>
              </a:prstGeom>
              <a:solidFill>
                <a:srgbClr val="DDDDDD"/>
              </a:solidFill>
              <a:ln w="9525">
                <a:noFill/>
                <a:miter lim="800000"/>
                <a:headEnd/>
                <a:tailEnd/>
              </a:ln>
            </p:spPr>
            <p:txBody>
              <a:bodyPr/>
              <a:lstStyle/>
              <a:p>
                <a:endParaRPr lang="zh-CN" altLang="en-US"/>
              </a:p>
            </p:txBody>
          </p:sp>
          <p:sp>
            <p:nvSpPr>
              <p:cNvPr id="444429" name="Rectangle 13"/>
              <p:cNvSpPr>
                <a:spLocks noChangeArrowheads="1"/>
              </p:cNvSpPr>
              <p:nvPr/>
            </p:nvSpPr>
            <p:spPr bwMode="auto">
              <a:xfrm>
                <a:off x="4218" y="2376"/>
                <a:ext cx="1921" cy="989"/>
              </a:xfrm>
              <a:prstGeom prst="rect">
                <a:avLst/>
              </a:prstGeom>
              <a:noFill/>
              <a:ln w="19050" cap="rnd">
                <a:solidFill>
                  <a:srgbClr val="000000"/>
                </a:solidFill>
                <a:miter lim="800000"/>
                <a:headEnd/>
                <a:tailEnd/>
              </a:ln>
            </p:spPr>
            <p:txBody>
              <a:bodyPr/>
              <a:lstStyle/>
              <a:p>
                <a:endParaRPr lang="zh-CN" altLang="en-US"/>
              </a:p>
            </p:txBody>
          </p:sp>
        </p:grpSp>
        <p:sp>
          <p:nvSpPr>
            <p:cNvPr id="444431" name="Rectangle 15"/>
            <p:cNvSpPr>
              <a:spLocks noChangeArrowheads="1"/>
            </p:cNvSpPr>
            <p:nvPr/>
          </p:nvSpPr>
          <p:spPr bwMode="auto">
            <a:xfrm>
              <a:off x="4780" y="2749"/>
              <a:ext cx="772"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自由空间</a:t>
              </a:r>
              <a:endParaRPr lang="zh-CN" altLang="en-US" sz="2400" b="1"/>
            </a:p>
          </p:txBody>
        </p:sp>
        <p:grpSp>
          <p:nvGrpSpPr>
            <p:cNvPr id="444434" name="Group 18"/>
            <p:cNvGrpSpPr>
              <a:grpSpLocks/>
            </p:cNvGrpSpPr>
            <p:nvPr/>
          </p:nvGrpSpPr>
          <p:grpSpPr bwMode="auto">
            <a:xfrm>
              <a:off x="4316" y="1006"/>
              <a:ext cx="1701" cy="533"/>
              <a:chOff x="4218" y="1006"/>
              <a:chExt cx="1921" cy="533"/>
            </a:xfrm>
          </p:grpSpPr>
          <p:sp>
            <p:nvSpPr>
              <p:cNvPr id="444432" name="Rectangle 16"/>
              <p:cNvSpPr>
                <a:spLocks noChangeArrowheads="1"/>
              </p:cNvSpPr>
              <p:nvPr/>
            </p:nvSpPr>
            <p:spPr bwMode="auto">
              <a:xfrm>
                <a:off x="4218" y="1006"/>
                <a:ext cx="1921" cy="533"/>
              </a:xfrm>
              <a:prstGeom prst="rect">
                <a:avLst/>
              </a:prstGeom>
              <a:solidFill>
                <a:srgbClr val="FFFFFF"/>
              </a:solidFill>
              <a:ln w="9525">
                <a:noFill/>
                <a:miter lim="800000"/>
                <a:headEnd/>
                <a:tailEnd/>
              </a:ln>
            </p:spPr>
            <p:txBody>
              <a:bodyPr/>
              <a:lstStyle/>
              <a:p>
                <a:endParaRPr lang="zh-CN" altLang="en-US"/>
              </a:p>
            </p:txBody>
          </p:sp>
          <p:sp>
            <p:nvSpPr>
              <p:cNvPr id="444433" name="Rectangle 17"/>
              <p:cNvSpPr>
                <a:spLocks noChangeArrowheads="1"/>
              </p:cNvSpPr>
              <p:nvPr/>
            </p:nvSpPr>
            <p:spPr bwMode="auto">
              <a:xfrm>
                <a:off x="4218" y="1006"/>
                <a:ext cx="1921" cy="533"/>
              </a:xfrm>
              <a:prstGeom prst="rect">
                <a:avLst/>
              </a:prstGeom>
              <a:noFill/>
              <a:ln w="19050" cap="rnd">
                <a:solidFill>
                  <a:srgbClr val="000000"/>
                </a:solidFill>
                <a:miter lim="800000"/>
                <a:headEnd/>
                <a:tailEnd/>
              </a:ln>
            </p:spPr>
            <p:txBody>
              <a:bodyPr/>
              <a:lstStyle/>
              <a:p>
                <a:endParaRPr lang="zh-CN" altLang="en-US"/>
              </a:p>
            </p:txBody>
          </p:sp>
        </p:grpSp>
        <p:sp>
          <p:nvSpPr>
            <p:cNvPr id="444435" name="Rectangle 19"/>
            <p:cNvSpPr>
              <a:spLocks noChangeArrowheads="1"/>
            </p:cNvSpPr>
            <p:nvPr/>
          </p:nvSpPr>
          <p:spPr bwMode="auto">
            <a:xfrm>
              <a:off x="4797" y="1152"/>
              <a:ext cx="772"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代码区域</a:t>
              </a:r>
              <a:endParaRPr lang="zh-CN" altLang="en-US" sz="2400" b="1"/>
            </a:p>
          </p:txBody>
        </p:sp>
        <p:grpSp>
          <p:nvGrpSpPr>
            <p:cNvPr id="444438" name="Group 22"/>
            <p:cNvGrpSpPr>
              <a:grpSpLocks/>
            </p:cNvGrpSpPr>
            <p:nvPr/>
          </p:nvGrpSpPr>
          <p:grpSpPr bwMode="auto">
            <a:xfrm>
              <a:off x="4316" y="1464"/>
              <a:ext cx="1701" cy="454"/>
              <a:chOff x="4218" y="1464"/>
              <a:chExt cx="1921" cy="454"/>
            </a:xfrm>
          </p:grpSpPr>
          <p:sp>
            <p:nvSpPr>
              <p:cNvPr id="444436" name="Rectangle 20"/>
              <p:cNvSpPr>
                <a:spLocks noChangeArrowheads="1"/>
              </p:cNvSpPr>
              <p:nvPr/>
            </p:nvSpPr>
            <p:spPr bwMode="auto">
              <a:xfrm>
                <a:off x="4218" y="1464"/>
                <a:ext cx="1921" cy="454"/>
              </a:xfrm>
              <a:prstGeom prst="rect">
                <a:avLst/>
              </a:prstGeom>
              <a:solidFill>
                <a:srgbClr val="FFFFFF"/>
              </a:solidFill>
              <a:ln w="9525">
                <a:noFill/>
                <a:miter lim="800000"/>
                <a:headEnd/>
                <a:tailEnd/>
              </a:ln>
            </p:spPr>
            <p:txBody>
              <a:bodyPr/>
              <a:lstStyle/>
              <a:p>
                <a:endParaRPr lang="zh-CN" altLang="en-US"/>
              </a:p>
            </p:txBody>
          </p:sp>
          <p:sp>
            <p:nvSpPr>
              <p:cNvPr id="444437" name="Rectangle 21"/>
              <p:cNvSpPr>
                <a:spLocks noChangeArrowheads="1"/>
              </p:cNvSpPr>
              <p:nvPr/>
            </p:nvSpPr>
            <p:spPr bwMode="auto">
              <a:xfrm>
                <a:off x="4218" y="1464"/>
                <a:ext cx="1921" cy="454"/>
              </a:xfrm>
              <a:prstGeom prst="rect">
                <a:avLst/>
              </a:prstGeom>
              <a:noFill/>
              <a:ln w="19050" cap="rnd">
                <a:solidFill>
                  <a:srgbClr val="000000"/>
                </a:solidFill>
                <a:miter lim="800000"/>
                <a:headEnd/>
                <a:tailEnd/>
              </a:ln>
            </p:spPr>
            <p:txBody>
              <a:bodyPr/>
              <a:lstStyle/>
              <a:p>
                <a:endParaRPr lang="zh-CN" altLang="en-US"/>
              </a:p>
            </p:txBody>
          </p:sp>
        </p:grpSp>
        <p:sp>
          <p:nvSpPr>
            <p:cNvPr id="444441" name="Rectangle 25"/>
            <p:cNvSpPr>
              <a:spLocks noChangeArrowheads="1"/>
            </p:cNvSpPr>
            <p:nvPr/>
          </p:nvSpPr>
          <p:spPr bwMode="auto">
            <a:xfrm>
              <a:off x="4557" y="1586"/>
              <a:ext cx="1255"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全程</a:t>
              </a:r>
              <a:r>
                <a:rPr lang="en-US" altLang="zh-CN" sz="2400" b="1">
                  <a:solidFill>
                    <a:srgbClr val="000000"/>
                  </a:solidFill>
                  <a:latin typeface="宋体" pitchFamily="2" charset="-122"/>
                  <a:ea typeface="宋体" pitchFamily="2" charset="-122"/>
                </a:rPr>
                <a:t>/</a:t>
              </a:r>
              <a:r>
                <a:rPr lang="zh-CN" altLang="en-US" sz="2400" b="1">
                  <a:solidFill>
                    <a:srgbClr val="000000"/>
                  </a:solidFill>
                  <a:latin typeface="宋体" pitchFamily="2" charset="-122"/>
                  <a:ea typeface="宋体" pitchFamily="2" charset="-122"/>
                </a:rPr>
                <a:t>静态区域</a:t>
              </a:r>
              <a:endParaRPr lang="zh-CN" altLang="en-US" sz="2400" b="1"/>
            </a:p>
          </p:txBody>
        </p:sp>
        <p:sp>
          <p:nvSpPr>
            <p:cNvPr id="444442" name="Freeform 26"/>
            <p:cNvSpPr>
              <a:spLocks noEditPoints="1"/>
            </p:cNvSpPr>
            <p:nvPr/>
          </p:nvSpPr>
          <p:spPr bwMode="auto">
            <a:xfrm>
              <a:off x="5120" y="3119"/>
              <a:ext cx="90" cy="237"/>
            </a:xfrm>
            <a:custGeom>
              <a:avLst/>
              <a:gdLst/>
              <a:ahLst/>
              <a:cxnLst>
                <a:cxn ang="0">
                  <a:pos x="167" y="859"/>
                </a:cxn>
                <a:cxn ang="0">
                  <a:pos x="167" y="334"/>
                </a:cxn>
                <a:cxn ang="0">
                  <a:pos x="200" y="300"/>
                </a:cxn>
                <a:cxn ang="0">
                  <a:pos x="233" y="334"/>
                </a:cxn>
                <a:cxn ang="0">
                  <a:pos x="233" y="859"/>
                </a:cxn>
                <a:cxn ang="0">
                  <a:pos x="200" y="892"/>
                </a:cxn>
                <a:cxn ang="0">
                  <a:pos x="167" y="859"/>
                </a:cxn>
                <a:cxn ang="0">
                  <a:pos x="0" y="400"/>
                </a:cxn>
                <a:cxn ang="0">
                  <a:pos x="200" y="0"/>
                </a:cxn>
                <a:cxn ang="0">
                  <a:pos x="400" y="400"/>
                </a:cxn>
                <a:cxn ang="0">
                  <a:pos x="0" y="400"/>
                </a:cxn>
              </a:cxnLst>
              <a:rect l="0" t="0" r="r" b="b"/>
              <a:pathLst>
                <a:path w="400" h="892">
                  <a:moveTo>
                    <a:pt x="167" y="859"/>
                  </a:moveTo>
                  <a:lnTo>
                    <a:pt x="167" y="334"/>
                  </a:lnTo>
                  <a:cubicBezTo>
                    <a:pt x="167" y="315"/>
                    <a:pt x="182" y="300"/>
                    <a:pt x="200" y="300"/>
                  </a:cubicBezTo>
                  <a:cubicBezTo>
                    <a:pt x="219" y="300"/>
                    <a:pt x="233" y="315"/>
                    <a:pt x="233" y="334"/>
                  </a:cubicBezTo>
                  <a:lnTo>
                    <a:pt x="233" y="859"/>
                  </a:lnTo>
                  <a:cubicBezTo>
                    <a:pt x="233" y="877"/>
                    <a:pt x="219" y="892"/>
                    <a:pt x="200" y="892"/>
                  </a:cubicBezTo>
                  <a:cubicBezTo>
                    <a:pt x="182" y="892"/>
                    <a:pt x="167" y="877"/>
                    <a:pt x="167" y="859"/>
                  </a:cubicBezTo>
                  <a:close/>
                  <a:moveTo>
                    <a:pt x="0" y="400"/>
                  </a:moveTo>
                  <a:lnTo>
                    <a:pt x="200" y="0"/>
                  </a:lnTo>
                  <a:lnTo>
                    <a:pt x="400" y="400"/>
                  </a:lnTo>
                  <a:lnTo>
                    <a:pt x="0" y="4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44443" name="Freeform 27"/>
            <p:cNvSpPr>
              <a:spLocks noEditPoints="1"/>
            </p:cNvSpPr>
            <p:nvPr/>
          </p:nvSpPr>
          <p:spPr bwMode="auto">
            <a:xfrm>
              <a:off x="5120" y="2379"/>
              <a:ext cx="90" cy="237"/>
            </a:xfrm>
            <a:custGeom>
              <a:avLst/>
              <a:gdLst/>
              <a:ahLst/>
              <a:cxnLst>
                <a:cxn ang="0">
                  <a:pos x="233" y="33"/>
                </a:cxn>
                <a:cxn ang="0">
                  <a:pos x="233" y="558"/>
                </a:cxn>
                <a:cxn ang="0">
                  <a:pos x="200" y="591"/>
                </a:cxn>
                <a:cxn ang="0">
                  <a:pos x="167" y="558"/>
                </a:cxn>
                <a:cxn ang="0">
                  <a:pos x="167" y="33"/>
                </a:cxn>
                <a:cxn ang="0">
                  <a:pos x="200" y="0"/>
                </a:cxn>
                <a:cxn ang="0">
                  <a:pos x="233" y="33"/>
                </a:cxn>
                <a:cxn ang="0">
                  <a:pos x="400" y="491"/>
                </a:cxn>
                <a:cxn ang="0">
                  <a:pos x="200" y="891"/>
                </a:cxn>
                <a:cxn ang="0">
                  <a:pos x="0" y="491"/>
                </a:cxn>
                <a:cxn ang="0">
                  <a:pos x="400" y="491"/>
                </a:cxn>
              </a:cxnLst>
              <a:rect l="0" t="0" r="r" b="b"/>
              <a:pathLst>
                <a:path w="400" h="891">
                  <a:moveTo>
                    <a:pt x="233" y="33"/>
                  </a:moveTo>
                  <a:lnTo>
                    <a:pt x="233" y="558"/>
                  </a:lnTo>
                  <a:cubicBezTo>
                    <a:pt x="233" y="577"/>
                    <a:pt x="219" y="591"/>
                    <a:pt x="200" y="591"/>
                  </a:cubicBezTo>
                  <a:cubicBezTo>
                    <a:pt x="182" y="591"/>
                    <a:pt x="167" y="577"/>
                    <a:pt x="167" y="558"/>
                  </a:cubicBezTo>
                  <a:lnTo>
                    <a:pt x="167" y="33"/>
                  </a:lnTo>
                  <a:cubicBezTo>
                    <a:pt x="167" y="15"/>
                    <a:pt x="182" y="0"/>
                    <a:pt x="200" y="0"/>
                  </a:cubicBezTo>
                  <a:cubicBezTo>
                    <a:pt x="219" y="0"/>
                    <a:pt x="233" y="15"/>
                    <a:pt x="233" y="33"/>
                  </a:cubicBezTo>
                  <a:close/>
                  <a:moveTo>
                    <a:pt x="400" y="491"/>
                  </a:moveTo>
                  <a:lnTo>
                    <a:pt x="200" y="891"/>
                  </a:lnTo>
                  <a:lnTo>
                    <a:pt x="0" y="491"/>
                  </a:lnTo>
                  <a:lnTo>
                    <a:pt x="400" y="491"/>
                  </a:lnTo>
                  <a:close/>
                </a:path>
              </a:pathLst>
            </a:custGeom>
            <a:solidFill>
              <a:srgbClr val="000000"/>
            </a:solidFill>
            <a:ln w="3175" cap="flat">
              <a:solidFill>
                <a:srgbClr val="000000"/>
              </a:solidFill>
              <a:prstDash val="solid"/>
              <a:bevel/>
              <a:headEnd/>
              <a:tailEnd/>
            </a:ln>
          </p:spPr>
          <p:txBody>
            <a:bodyPr/>
            <a:lstStyle/>
            <a:p>
              <a:endParaRPr lang="zh-CN" altLang="en-US"/>
            </a:p>
          </p:txBody>
        </p:sp>
        <p:grpSp>
          <p:nvGrpSpPr>
            <p:cNvPr id="444446" name="Group 30"/>
            <p:cNvGrpSpPr>
              <a:grpSpLocks/>
            </p:cNvGrpSpPr>
            <p:nvPr/>
          </p:nvGrpSpPr>
          <p:grpSpPr bwMode="auto">
            <a:xfrm>
              <a:off x="4316" y="1920"/>
              <a:ext cx="1701" cy="454"/>
              <a:chOff x="4218" y="1920"/>
              <a:chExt cx="1921" cy="454"/>
            </a:xfrm>
          </p:grpSpPr>
          <p:sp>
            <p:nvSpPr>
              <p:cNvPr id="444444" name="Rectangle 28"/>
              <p:cNvSpPr>
                <a:spLocks noChangeArrowheads="1"/>
              </p:cNvSpPr>
              <p:nvPr/>
            </p:nvSpPr>
            <p:spPr bwMode="auto">
              <a:xfrm>
                <a:off x="4218" y="1920"/>
                <a:ext cx="1921" cy="454"/>
              </a:xfrm>
              <a:prstGeom prst="rect">
                <a:avLst/>
              </a:prstGeom>
              <a:solidFill>
                <a:srgbClr val="FFFFFF"/>
              </a:solidFill>
              <a:ln w="9525">
                <a:noFill/>
                <a:miter lim="800000"/>
                <a:headEnd/>
                <a:tailEnd/>
              </a:ln>
            </p:spPr>
            <p:txBody>
              <a:bodyPr/>
              <a:lstStyle/>
              <a:p>
                <a:endParaRPr lang="zh-CN" altLang="en-US"/>
              </a:p>
            </p:txBody>
          </p:sp>
          <p:sp>
            <p:nvSpPr>
              <p:cNvPr id="444445" name="Rectangle 29"/>
              <p:cNvSpPr>
                <a:spLocks noChangeArrowheads="1"/>
              </p:cNvSpPr>
              <p:nvPr/>
            </p:nvSpPr>
            <p:spPr bwMode="auto">
              <a:xfrm>
                <a:off x="4218" y="1920"/>
                <a:ext cx="1921" cy="454"/>
              </a:xfrm>
              <a:prstGeom prst="rect">
                <a:avLst/>
              </a:prstGeom>
              <a:noFill/>
              <a:ln w="19050" cap="rnd">
                <a:solidFill>
                  <a:srgbClr val="000000"/>
                </a:solidFill>
                <a:miter lim="800000"/>
                <a:headEnd/>
                <a:tailEnd/>
              </a:ln>
            </p:spPr>
            <p:txBody>
              <a:bodyPr/>
              <a:lstStyle/>
              <a:p>
                <a:endParaRPr lang="zh-CN" altLang="en-US"/>
              </a:p>
            </p:txBody>
          </p:sp>
        </p:grpSp>
        <p:sp>
          <p:nvSpPr>
            <p:cNvPr id="444447" name="Rectangle 31"/>
            <p:cNvSpPr>
              <a:spLocks noChangeArrowheads="1"/>
            </p:cNvSpPr>
            <p:nvPr/>
          </p:nvSpPr>
          <p:spPr bwMode="auto">
            <a:xfrm>
              <a:off x="5074" y="2025"/>
              <a:ext cx="193"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栈</a:t>
              </a:r>
              <a:endParaRPr lang="zh-CN" altLang="en-US" sz="24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44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7"/>
          <p:cNvSpPr>
            <a:spLocks noChangeArrowheads="1"/>
          </p:cNvSpPr>
          <p:nvPr/>
        </p:nvSpPr>
        <p:spPr bwMode="auto">
          <a:xfrm>
            <a:off x="811213" y="782638"/>
            <a:ext cx="8216900" cy="5661025"/>
          </a:xfrm>
          <a:prstGeom prst="rect">
            <a:avLst/>
          </a:prstGeom>
          <a:solidFill>
            <a:srgbClr val="0000FF"/>
          </a:solidFill>
          <a:ln w="28575" algn="ctr">
            <a:solidFill>
              <a:srgbClr val="00FFFF"/>
            </a:solidFill>
            <a:miter lim="800000"/>
            <a:headEnd/>
            <a:tailEnd/>
          </a:ln>
        </p:spPr>
        <p:txBody>
          <a:bodyPr wrap="none" lIns="92075" tIns="46038" rIns="92075" bIns="46038"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74756" name="Text Box 30"/>
          <p:cNvSpPr txBox="1">
            <a:spLocks noChangeArrowheads="1"/>
          </p:cNvSpPr>
          <p:nvPr/>
        </p:nvSpPr>
        <p:spPr bwMode="auto">
          <a:xfrm>
            <a:off x="2859088" y="982663"/>
            <a:ext cx="3657600" cy="528637"/>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栈（</a:t>
            </a:r>
            <a:r>
              <a:rPr lang="en-US" altLang="zh-CN" sz="2800">
                <a:solidFill>
                  <a:schemeClr val="bg1"/>
                </a:solidFill>
                <a:latin typeface="隶书" panose="02010509060101010101" pitchFamily="49" charset="-122"/>
                <a:ea typeface="隶书" panose="02010509060101010101" pitchFamily="49" charset="-122"/>
              </a:rPr>
              <a:t>Stack</a:t>
            </a:r>
            <a:r>
              <a:rPr lang="zh-CN" altLang="en-US" sz="2800">
                <a:solidFill>
                  <a:schemeClr val="bg1"/>
                </a:solidFill>
                <a:latin typeface="隶书" panose="02010509060101010101" pitchFamily="49" charset="-122"/>
                <a:ea typeface="隶书" panose="02010509060101010101" pitchFamily="49" charset="-122"/>
              </a:rPr>
              <a:t>）</a:t>
            </a:r>
          </a:p>
        </p:txBody>
      </p:sp>
      <p:sp>
        <p:nvSpPr>
          <p:cNvPr id="74757" name="Text Box 31"/>
          <p:cNvSpPr txBox="1">
            <a:spLocks noChangeArrowheads="1"/>
          </p:cNvSpPr>
          <p:nvPr/>
        </p:nvSpPr>
        <p:spPr bwMode="auto">
          <a:xfrm>
            <a:off x="2863850" y="3548063"/>
            <a:ext cx="3629025" cy="528637"/>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堆（</a:t>
            </a:r>
            <a:r>
              <a:rPr lang="en-US" altLang="zh-CN" sz="2800">
                <a:solidFill>
                  <a:schemeClr val="bg1"/>
                </a:solidFill>
                <a:latin typeface="隶书" panose="02010509060101010101" pitchFamily="49" charset="-122"/>
                <a:ea typeface="隶书" panose="02010509060101010101" pitchFamily="49" charset="-122"/>
              </a:rPr>
              <a:t>Heap</a:t>
            </a:r>
            <a:r>
              <a:rPr lang="zh-CN" altLang="en-US" sz="2800">
                <a:solidFill>
                  <a:schemeClr val="bg1"/>
                </a:solidFill>
                <a:latin typeface="隶书" panose="02010509060101010101" pitchFamily="49" charset="-122"/>
                <a:ea typeface="隶书" panose="02010509060101010101" pitchFamily="49" charset="-122"/>
              </a:rPr>
              <a:t>）</a:t>
            </a:r>
          </a:p>
        </p:txBody>
      </p:sp>
      <p:sp>
        <p:nvSpPr>
          <p:cNvPr id="74758" name="Text Box 32"/>
          <p:cNvSpPr txBox="1">
            <a:spLocks noChangeArrowheads="1"/>
          </p:cNvSpPr>
          <p:nvPr/>
        </p:nvSpPr>
        <p:spPr bwMode="auto">
          <a:xfrm>
            <a:off x="2863850" y="4476750"/>
            <a:ext cx="3629025" cy="528638"/>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全局区</a:t>
            </a:r>
          </a:p>
        </p:txBody>
      </p:sp>
      <p:sp>
        <p:nvSpPr>
          <p:cNvPr id="74759" name="Text Box 33"/>
          <p:cNvSpPr txBox="1">
            <a:spLocks noChangeArrowheads="1"/>
          </p:cNvSpPr>
          <p:nvPr/>
        </p:nvSpPr>
        <p:spPr bwMode="auto">
          <a:xfrm>
            <a:off x="2863850" y="5086350"/>
            <a:ext cx="3629025" cy="528638"/>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常量区</a:t>
            </a:r>
          </a:p>
        </p:txBody>
      </p:sp>
      <p:sp>
        <p:nvSpPr>
          <p:cNvPr id="74760" name="Text Box 34"/>
          <p:cNvSpPr txBox="1">
            <a:spLocks noChangeArrowheads="1"/>
          </p:cNvSpPr>
          <p:nvPr/>
        </p:nvSpPr>
        <p:spPr bwMode="auto">
          <a:xfrm>
            <a:off x="2878138" y="5711825"/>
            <a:ext cx="3629025" cy="528638"/>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程序代码区</a:t>
            </a:r>
          </a:p>
        </p:txBody>
      </p:sp>
      <p:sp>
        <p:nvSpPr>
          <p:cNvPr id="74761" name="Line 38"/>
          <p:cNvSpPr>
            <a:spLocks noChangeShapeType="1"/>
          </p:cNvSpPr>
          <p:nvPr/>
        </p:nvSpPr>
        <p:spPr bwMode="auto">
          <a:xfrm>
            <a:off x="841375" y="4291013"/>
            <a:ext cx="8201025" cy="26987"/>
          </a:xfrm>
          <a:prstGeom prst="line">
            <a:avLst/>
          </a:prstGeom>
          <a:noFill/>
          <a:ln w="28575">
            <a:solidFill>
              <a:srgbClr val="FFFF00"/>
            </a:solidFill>
            <a:prstDash val="dash"/>
            <a:round/>
            <a:headEnd/>
            <a:tailEnd/>
          </a:ln>
          <a:extLst>
            <a:ext uri="{909E8E84-426E-40DD-AFC4-6F175D3DCCD1}">
              <a14:hiddenFill xmlns:a14="http://schemas.microsoft.com/office/drawing/2010/main">
                <a:noFill/>
              </a14:hiddenFill>
            </a:ext>
          </a:extLst>
        </p:spPr>
        <p:txBody>
          <a:bodyPr lIns="92075" tIns="46038" rIns="92075" bIns="46038" anchor="b"/>
          <a:lstStyle/>
          <a:p>
            <a:endParaRPr lang="zh-CN" altLang="en-US"/>
          </a:p>
        </p:txBody>
      </p:sp>
      <p:sp>
        <p:nvSpPr>
          <p:cNvPr id="74762" name="Text Box 39"/>
          <p:cNvSpPr txBox="1">
            <a:spLocks noChangeArrowheads="1"/>
          </p:cNvSpPr>
          <p:nvPr/>
        </p:nvSpPr>
        <p:spPr bwMode="auto">
          <a:xfrm>
            <a:off x="6937375" y="1895475"/>
            <a:ext cx="1625600" cy="528638"/>
          </a:xfrm>
          <a:prstGeom prst="rect">
            <a:avLst/>
          </a:prstGeom>
          <a:solidFill>
            <a:srgbClr val="FFFF00"/>
          </a:solidFill>
          <a:ln w="9525" algn="ctr">
            <a:solidFill>
              <a:schemeClr val="tx1"/>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动态区</a:t>
            </a:r>
          </a:p>
        </p:txBody>
      </p:sp>
      <p:sp>
        <p:nvSpPr>
          <p:cNvPr id="74763" name="Text Box 40"/>
          <p:cNvSpPr txBox="1">
            <a:spLocks noChangeArrowheads="1"/>
          </p:cNvSpPr>
          <p:nvPr/>
        </p:nvSpPr>
        <p:spPr bwMode="auto">
          <a:xfrm>
            <a:off x="6970713" y="5116513"/>
            <a:ext cx="1625600" cy="528637"/>
          </a:xfrm>
          <a:prstGeom prst="rect">
            <a:avLst/>
          </a:prstGeom>
          <a:solidFill>
            <a:srgbClr val="FFFF00"/>
          </a:solidFill>
          <a:ln w="9525" algn="ctr">
            <a:solidFill>
              <a:schemeClr val="tx1"/>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静态区</a:t>
            </a:r>
          </a:p>
        </p:txBody>
      </p:sp>
      <p:sp>
        <p:nvSpPr>
          <p:cNvPr id="74764" name="Rectangle 42"/>
          <p:cNvSpPr>
            <a:spLocks noChangeArrowheads="1"/>
          </p:cNvSpPr>
          <p:nvPr/>
        </p:nvSpPr>
        <p:spPr bwMode="auto">
          <a:xfrm>
            <a:off x="2865438" y="1619250"/>
            <a:ext cx="3654425" cy="1814513"/>
          </a:xfrm>
          <a:prstGeom prst="rect">
            <a:avLst/>
          </a:prstGeom>
          <a:solidFill>
            <a:schemeClr val="tx1"/>
          </a:solidFill>
          <a:ln w="9525" algn="ctr">
            <a:solidFill>
              <a:srgbClr val="00FFFF"/>
            </a:solidFill>
            <a:miter lim="800000"/>
            <a:headEnd/>
            <a:tailEnd/>
          </a:ln>
        </p:spPr>
        <p:txBody>
          <a:bodyPr wrap="none" lIns="92075" tIns="46038" rIns="92075" bIns="46038"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74765" name="Text Box 35"/>
          <p:cNvSpPr txBox="1">
            <a:spLocks noChangeArrowheads="1"/>
          </p:cNvSpPr>
          <p:nvPr/>
        </p:nvSpPr>
        <p:spPr bwMode="auto">
          <a:xfrm>
            <a:off x="2965450" y="2243138"/>
            <a:ext cx="3513138" cy="519112"/>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自由空间</a:t>
            </a:r>
          </a:p>
        </p:txBody>
      </p:sp>
      <p:sp>
        <p:nvSpPr>
          <p:cNvPr id="456747" name="Text Box 43"/>
          <p:cNvSpPr txBox="1">
            <a:spLocks noChangeArrowheads="1"/>
          </p:cNvSpPr>
          <p:nvPr/>
        </p:nvSpPr>
        <p:spPr bwMode="auto">
          <a:xfrm>
            <a:off x="1298575" y="874713"/>
            <a:ext cx="1481138" cy="519112"/>
          </a:xfrm>
          <a:prstGeom prst="rect">
            <a:avLst/>
          </a:prstGeom>
          <a:noFill/>
          <a:ln w="9525" algn="ctr">
            <a:noFill/>
            <a:miter lim="800000"/>
            <a:headEnd/>
            <a:tailEnd/>
          </a:ln>
          <a:effectLst/>
        </p:spPr>
        <p:txBody>
          <a:bodyPr lIns="92075" tIns="46038" rIns="92075" bIns="46038" anchor="b">
            <a:spAutoFit/>
          </a:bodyPr>
          <a:lstStyle/>
          <a:p>
            <a:pPr eaLnBrk="1" hangingPunct="1">
              <a:spcBef>
                <a:spcPct val="50000"/>
              </a:spcBef>
              <a:defRPr/>
            </a:pPr>
            <a:r>
              <a:rPr lang="zh-CN" altLang="en-US" b="1">
                <a:solidFill>
                  <a:schemeClr val="accent1"/>
                </a:solidFill>
                <a:effectLst>
                  <a:outerShdw blurRad="38100" dist="38100" dir="2700000" algn="tl">
                    <a:srgbClr val="000000"/>
                  </a:outerShdw>
                </a:effectLst>
              </a:rPr>
              <a:t>高地址</a:t>
            </a:r>
          </a:p>
        </p:txBody>
      </p:sp>
      <p:sp>
        <p:nvSpPr>
          <p:cNvPr id="456748" name="Text Box 44"/>
          <p:cNvSpPr txBox="1">
            <a:spLocks noChangeArrowheads="1"/>
          </p:cNvSpPr>
          <p:nvPr/>
        </p:nvSpPr>
        <p:spPr bwMode="auto">
          <a:xfrm>
            <a:off x="1311275" y="3662363"/>
            <a:ext cx="1481138" cy="519112"/>
          </a:xfrm>
          <a:prstGeom prst="rect">
            <a:avLst/>
          </a:prstGeom>
          <a:noFill/>
          <a:ln w="9525" algn="ctr">
            <a:noFill/>
            <a:miter lim="800000"/>
            <a:headEnd/>
            <a:tailEnd/>
          </a:ln>
          <a:effectLst/>
        </p:spPr>
        <p:txBody>
          <a:bodyPr lIns="92075" tIns="46038" rIns="92075" bIns="46038" anchor="b">
            <a:spAutoFit/>
          </a:bodyPr>
          <a:lstStyle/>
          <a:p>
            <a:pPr eaLnBrk="1" hangingPunct="1">
              <a:spcBef>
                <a:spcPct val="50000"/>
              </a:spcBef>
              <a:defRPr/>
            </a:pPr>
            <a:r>
              <a:rPr lang="zh-CN" altLang="en-US" b="1">
                <a:solidFill>
                  <a:schemeClr val="accent1"/>
                </a:solidFill>
                <a:effectLst>
                  <a:outerShdw blurRad="38100" dist="38100" dir="2700000" algn="tl">
                    <a:srgbClr val="000000"/>
                  </a:outerShdw>
                </a:effectLst>
              </a:rPr>
              <a:t>低地址</a:t>
            </a:r>
          </a:p>
        </p:txBody>
      </p:sp>
      <p:sp>
        <p:nvSpPr>
          <p:cNvPr id="74768" name="Line 45"/>
          <p:cNvSpPr>
            <a:spLocks noChangeShapeType="1"/>
          </p:cNvSpPr>
          <p:nvPr/>
        </p:nvSpPr>
        <p:spPr bwMode="auto">
          <a:xfrm>
            <a:off x="2654300" y="987425"/>
            <a:ext cx="0" cy="1320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b"/>
          <a:lstStyle/>
          <a:p>
            <a:endParaRPr lang="zh-CN" altLang="en-US"/>
          </a:p>
        </p:txBody>
      </p:sp>
      <p:sp>
        <p:nvSpPr>
          <p:cNvPr id="74769" name="Line 46"/>
          <p:cNvSpPr>
            <a:spLocks noChangeShapeType="1"/>
          </p:cNvSpPr>
          <p:nvPr/>
        </p:nvSpPr>
        <p:spPr bwMode="auto">
          <a:xfrm>
            <a:off x="2676525" y="2752725"/>
            <a:ext cx="0" cy="13208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lIns="92075" tIns="46038" rIns="92075" bIns="46038" anchor="b"/>
          <a:lstStyle/>
          <a:p>
            <a:endParaRPr lang="zh-CN" altLang="en-US"/>
          </a:p>
        </p:txBody>
      </p:sp>
      <p:pic>
        <p:nvPicPr>
          <p:cNvPr id="4" name="图片 3">
            <a:extLst>
              <a:ext uri="{FF2B5EF4-FFF2-40B4-BE49-F238E27FC236}">
                <a16:creationId xmlns:a16="http://schemas.microsoft.com/office/drawing/2014/main" id="{0B7D70F2-939E-4878-8E38-115ED46805E8}"/>
              </a:ext>
            </a:extLst>
          </p:cNvPr>
          <p:cNvPicPr>
            <a:picLocks noChangeAspect="1"/>
          </p:cNvPicPr>
          <p:nvPr/>
        </p:nvPicPr>
        <p:blipFill>
          <a:blip r:embed="rId3"/>
          <a:stretch>
            <a:fillRect/>
          </a:stretch>
        </p:blipFill>
        <p:spPr>
          <a:xfrm>
            <a:off x="79512" y="25807"/>
            <a:ext cx="9285013" cy="859611"/>
          </a:xfrm>
          <a:prstGeom prst="rect">
            <a:avLst/>
          </a:prstGeom>
        </p:spPr>
      </p:pic>
    </p:spTree>
    <p:extLst>
      <p:ext uri="{BB962C8B-B14F-4D97-AF65-F5344CB8AC3E}">
        <p14:creationId xmlns:p14="http://schemas.microsoft.com/office/powerpoint/2010/main" val="780158983"/>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252413" y="695325"/>
            <a:ext cx="5661025" cy="5962650"/>
          </a:xfrm>
          <a:prstGeom prst="rect">
            <a:avLst/>
          </a:prstGeom>
          <a:noFill/>
          <a:ln w="12700" cap="rnd">
            <a:noFill/>
            <a:miter lim="800000"/>
            <a:headEnd/>
            <a:tailEnd/>
          </a:ln>
          <a:effectLst/>
        </p:spPr>
        <p:txBody>
          <a:bodyPr/>
          <a:lstStyle/>
          <a:p>
            <a:pPr marL="269875" indent="-269875">
              <a:lnSpc>
                <a:spcPct val="110000"/>
              </a:lnSpc>
              <a:spcBef>
                <a:spcPct val="10000"/>
              </a:spcBef>
              <a:buFontTx/>
              <a:buChar char="•"/>
            </a:pPr>
            <a:r>
              <a:rPr kumimoji="0" lang="zh-CN" altLang="en-US" sz="3200" b="1" dirty="0">
                <a:solidFill>
                  <a:srgbClr val="FFFF00"/>
                </a:solidFill>
                <a:latin typeface="宋体" pitchFamily="2" charset="-122"/>
                <a:ea typeface="宋体" pitchFamily="2" charset="-122"/>
              </a:rPr>
              <a:t>函数活动记录（</a:t>
            </a:r>
            <a:r>
              <a:rPr kumimoji="0" lang="en-US" altLang="zh-CN" sz="3200" b="1" dirty="0">
                <a:solidFill>
                  <a:srgbClr val="FFFF00"/>
                </a:solidFill>
                <a:latin typeface="宋体" pitchFamily="2" charset="-122"/>
                <a:ea typeface="宋体" pitchFamily="2" charset="-122"/>
              </a:rPr>
              <a:t>activation record</a:t>
            </a:r>
            <a:r>
              <a:rPr kumimoji="0" lang="zh-CN" altLang="en-US" sz="3200" b="1" dirty="0">
                <a:solidFill>
                  <a:srgbClr val="FFFF00"/>
                </a:solidFill>
                <a:latin typeface="宋体" pitchFamily="2" charset="-122"/>
                <a:ea typeface="宋体" pitchFamily="2" charset="-122"/>
              </a:rPr>
              <a:t>）</a:t>
            </a: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是高级程序语言实现函数调用时进行动态存储分配的一个重要结构。</a:t>
            </a: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当调用或激活函数时，函数的</a:t>
            </a:r>
            <a:r>
              <a:rPr kumimoji="0" lang="zh-CN" altLang="en-US" sz="3200" b="1" dirty="0">
                <a:solidFill>
                  <a:srgbClr val="00FFCC"/>
                </a:solidFill>
                <a:latin typeface="宋体" pitchFamily="2" charset="-122"/>
                <a:ea typeface="宋体" pitchFamily="2" charset="-122"/>
              </a:rPr>
              <a:t>活动记录</a:t>
            </a:r>
            <a:r>
              <a:rPr kumimoji="0" lang="zh-CN" altLang="en-US" sz="3200" b="1" dirty="0">
                <a:solidFill>
                  <a:schemeClr val="tx1"/>
                </a:solidFill>
                <a:latin typeface="宋体" pitchFamily="2" charset="-122"/>
                <a:ea typeface="宋体" pitchFamily="2" charset="-122"/>
              </a:rPr>
              <a:t>包含了为其局部数据分配的存储空间。</a:t>
            </a:r>
          </a:p>
        </p:txBody>
      </p:sp>
      <p:sp>
        <p:nvSpPr>
          <p:cNvPr id="445443"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grpSp>
        <p:nvGrpSpPr>
          <p:cNvPr id="2" name="组合 1"/>
          <p:cNvGrpSpPr/>
          <p:nvPr/>
        </p:nvGrpSpPr>
        <p:grpSpPr>
          <a:xfrm>
            <a:off x="5880101" y="888546"/>
            <a:ext cx="3716337" cy="5194300"/>
            <a:chOff x="5732463" y="1133475"/>
            <a:chExt cx="3716337" cy="5194300"/>
          </a:xfrm>
        </p:grpSpPr>
        <p:sp>
          <p:nvSpPr>
            <p:cNvPr id="25" name="Rectangle 45"/>
            <p:cNvSpPr>
              <a:spLocks noChangeArrowheads="1"/>
            </p:cNvSpPr>
            <p:nvPr/>
          </p:nvSpPr>
          <p:spPr bwMode="auto">
            <a:xfrm>
              <a:off x="5732463" y="1133475"/>
              <a:ext cx="3716337" cy="5194300"/>
            </a:xfrm>
            <a:prstGeom prst="rect">
              <a:avLst/>
            </a:prstGeom>
            <a:solidFill>
              <a:schemeClr val="tx1"/>
            </a:solidFill>
            <a:ln w="9525" algn="ctr">
              <a:solidFill>
                <a:srgbClr val="00FFFF"/>
              </a:solidFill>
              <a:miter lim="800000"/>
              <a:headEnd/>
              <a:tailEnd/>
            </a:ln>
          </p:spPr>
          <p:txBody>
            <a:bodyPr wrap="none" lIns="92075" tIns="46038" rIns="92075" bIns="46038"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26" name="Text Box 46"/>
            <p:cNvSpPr txBox="1">
              <a:spLocks noChangeArrowheads="1"/>
            </p:cNvSpPr>
            <p:nvPr/>
          </p:nvSpPr>
          <p:spPr bwMode="auto">
            <a:xfrm>
              <a:off x="6208713" y="1692275"/>
              <a:ext cx="2844800" cy="528638"/>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a:solidFill>
                    <a:srgbClr val="FFFF00"/>
                  </a:solidFill>
                  <a:effectLst>
                    <a:outerShdw blurRad="38100" dist="38100" dir="2700000" algn="tl">
                      <a:srgbClr val="000000"/>
                    </a:outerShdw>
                  </a:effectLst>
                </a:rPr>
                <a:t>临时数据域</a:t>
              </a:r>
            </a:p>
          </p:txBody>
        </p:sp>
        <p:sp>
          <p:nvSpPr>
            <p:cNvPr id="27" name="Text Box 47"/>
            <p:cNvSpPr txBox="1">
              <a:spLocks noChangeArrowheads="1"/>
            </p:cNvSpPr>
            <p:nvPr/>
          </p:nvSpPr>
          <p:spPr bwMode="auto">
            <a:xfrm>
              <a:off x="6216650" y="2314575"/>
              <a:ext cx="2844800" cy="528638"/>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dirty="0">
                  <a:solidFill>
                    <a:srgbClr val="FFFF00"/>
                  </a:solidFill>
                  <a:effectLst>
                    <a:outerShdw blurRad="38100" dist="38100" dir="2700000" algn="tl">
                      <a:srgbClr val="000000"/>
                    </a:outerShdw>
                  </a:effectLst>
                </a:rPr>
                <a:t>局部数据域</a:t>
              </a:r>
            </a:p>
          </p:txBody>
        </p:sp>
        <p:sp>
          <p:nvSpPr>
            <p:cNvPr id="28" name="Text Box 48"/>
            <p:cNvSpPr txBox="1">
              <a:spLocks noChangeArrowheads="1"/>
            </p:cNvSpPr>
            <p:nvPr/>
          </p:nvSpPr>
          <p:spPr bwMode="auto">
            <a:xfrm>
              <a:off x="6216650" y="2943225"/>
              <a:ext cx="2844800" cy="528638"/>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a:solidFill>
                    <a:srgbClr val="FFFF00"/>
                  </a:solidFill>
                  <a:effectLst>
                    <a:outerShdw blurRad="38100" dist="38100" dir="2700000" algn="tl">
                      <a:srgbClr val="000000"/>
                    </a:outerShdw>
                  </a:effectLst>
                </a:rPr>
                <a:t>机器状态域</a:t>
              </a:r>
            </a:p>
          </p:txBody>
        </p:sp>
        <p:sp>
          <p:nvSpPr>
            <p:cNvPr id="29" name="Text Box 49"/>
            <p:cNvSpPr txBox="1">
              <a:spLocks noChangeArrowheads="1"/>
            </p:cNvSpPr>
            <p:nvPr/>
          </p:nvSpPr>
          <p:spPr bwMode="auto">
            <a:xfrm>
              <a:off x="6230938" y="3557588"/>
              <a:ext cx="2844800" cy="528637"/>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a:solidFill>
                    <a:srgbClr val="FFFF00"/>
                  </a:solidFill>
                  <a:effectLst>
                    <a:outerShdw blurRad="38100" dist="38100" dir="2700000" algn="tl">
                      <a:srgbClr val="000000"/>
                    </a:outerShdw>
                  </a:effectLst>
                </a:rPr>
                <a:t>控制链</a:t>
              </a:r>
            </a:p>
          </p:txBody>
        </p:sp>
        <p:sp>
          <p:nvSpPr>
            <p:cNvPr id="30" name="Text Box 50"/>
            <p:cNvSpPr txBox="1">
              <a:spLocks noChangeArrowheads="1"/>
            </p:cNvSpPr>
            <p:nvPr/>
          </p:nvSpPr>
          <p:spPr bwMode="auto">
            <a:xfrm>
              <a:off x="6216650" y="4171950"/>
              <a:ext cx="2844800" cy="528638"/>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dirty="0">
                  <a:solidFill>
                    <a:srgbClr val="FFFF00"/>
                  </a:solidFill>
                  <a:effectLst>
                    <a:outerShdw blurRad="38100" dist="38100" dir="2700000" algn="tl">
                      <a:srgbClr val="000000"/>
                    </a:outerShdw>
                  </a:effectLst>
                </a:rPr>
                <a:t>参数域</a:t>
              </a:r>
            </a:p>
          </p:txBody>
        </p:sp>
        <p:sp>
          <p:nvSpPr>
            <p:cNvPr id="31" name="Text Box 51"/>
            <p:cNvSpPr txBox="1">
              <a:spLocks noChangeArrowheads="1"/>
            </p:cNvSpPr>
            <p:nvPr/>
          </p:nvSpPr>
          <p:spPr bwMode="auto">
            <a:xfrm>
              <a:off x="6216650" y="4786313"/>
              <a:ext cx="2844800" cy="528637"/>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dirty="0">
                  <a:solidFill>
                    <a:srgbClr val="FFFF00"/>
                  </a:solidFill>
                  <a:effectLst>
                    <a:outerShdw blurRad="38100" dist="38100" dir="2700000" algn="tl">
                      <a:srgbClr val="000000"/>
                    </a:outerShdw>
                  </a:effectLst>
                </a:rPr>
                <a:t>返回值域</a:t>
              </a:r>
            </a:p>
          </p:txBody>
        </p:sp>
        <p:sp>
          <p:nvSpPr>
            <p:cNvPr id="32" name="Text Box 52"/>
            <p:cNvSpPr txBox="1">
              <a:spLocks noChangeArrowheads="1"/>
            </p:cNvSpPr>
            <p:nvPr/>
          </p:nvSpPr>
          <p:spPr bwMode="auto">
            <a:xfrm>
              <a:off x="6223000" y="5616575"/>
              <a:ext cx="284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b="0">
                  <a:solidFill>
                    <a:schemeClr val="bg2"/>
                  </a:solidFill>
                  <a:latin typeface="隶书" panose="02010509060101010101" pitchFamily="49" charset="-122"/>
                  <a:ea typeface="隶书" panose="02010509060101010101" pitchFamily="49" charset="-122"/>
                </a:rPr>
                <a:t>函数的活动记录</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47" name="Text Box 23"/>
          <p:cNvSpPr txBox="1">
            <a:spLocks noChangeArrowheads="1"/>
          </p:cNvSpPr>
          <p:nvPr/>
        </p:nvSpPr>
        <p:spPr bwMode="auto">
          <a:xfrm>
            <a:off x="488950" y="757238"/>
            <a:ext cx="9080500" cy="5724644"/>
          </a:xfrm>
          <a:prstGeom prst="rect">
            <a:avLst/>
          </a:prstGeom>
          <a:noFill/>
          <a:ln w="12700" cap="rnd">
            <a:noFill/>
            <a:miter lim="800000"/>
            <a:headEnd/>
            <a:tailEnd/>
          </a:ln>
          <a:effectLst/>
        </p:spPr>
        <p:txBody>
          <a:bodyPr>
            <a:spAutoFit/>
          </a:bodyPr>
          <a:lstStyle/>
          <a:p>
            <a:pPr eaLnBrk="0" hangingPunct="0">
              <a:lnSpc>
                <a:spcPct val="110000"/>
              </a:lnSpc>
            </a:pPr>
            <a:r>
              <a:rPr lang="zh-CN" altLang="en-US" sz="3600" b="1" dirty="0">
                <a:latin typeface="宋体" pitchFamily="2" charset="-122"/>
                <a:ea typeface="宋体" pitchFamily="2" charset="-122"/>
              </a:rPr>
              <a:t>二、栈的基本操作</a:t>
            </a:r>
          </a:p>
          <a:p>
            <a:pPr eaLnBrk="0" hangingPunct="0">
              <a:lnSpc>
                <a:spcPct val="110000"/>
              </a:lnSpc>
            </a:pPr>
            <a:r>
              <a:rPr lang="zh-CN" altLang="en-US" sz="3200" b="1" dirty="0">
                <a:solidFill>
                  <a:schemeClr val="tx1"/>
                </a:solidFill>
                <a:latin typeface="宋体" pitchFamily="2" charset="-122"/>
                <a:ea typeface="宋体" pitchFamily="2" charset="-122"/>
              </a:rPr>
              <a:t>1）初始化操作 </a:t>
            </a:r>
            <a:r>
              <a:rPr lang="en-US" altLang="zh-CN" sz="3200" b="1" dirty="0" err="1">
                <a:solidFill>
                  <a:srgbClr val="FFFF00"/>
                </a:solidFill>
                <a:latin typeface="宋体" pitchFamily="2" charset="-122"/>
                <a:ea typeface="宋体" pitchFamily="2" charset="-122"/>
              </a:rPr>
              <a:t>InitStack</a:t>
            </a:r>
            <a:r>
              <a:rPr lang="en-US" altLang="zh-CN" sz="3200" b="1" dirty="0">
                <a:solidFill>
                  <a:schemeClr val="tx1"/>
                </a:solidFill>
                <a:latin typeface="宋体" pitchFamily="2" charset="-122"/>
                <a:ea typeface="宋体" pitchFamily="2" charset="-122"/>
              </a:rPr>
              <a:t>(&amp;S)</a:t>
            </a:r>
          </a:p>
          <a:p>
            <a:pPr eaLnBrk="0" hangingPunct="0">
              <a:lnSpc>
                <a:spcPct val="110000"/>
              </a:lnSpc>
            </a:pPr>
            <a:r>
              <a:rPr lang="zh-CN" altLang="en-US" sz="3200" b="1" dirty="0">
                <a:solidFill>
                  <a:schemeClr val="tx1"/>
                </a:solidFill>
                <a:latin typeface="宋体" pitchFamily="2" charset="-122"/>
                <a:ea typeface="宋体" pitchFamily="2" charset="-122"/>
              </a:rPr>
              <a:t>   功能：构造一个空栈</a:t>
            </a:r>
            <a:r>
              <a:rPr lang="en-US" altLang="zh-CN" sz="3200" b="1" dirty="0">
                <a:solidFill>
                  <a:schemeClr val="tx1"/>
                </a:solidFill>
                <a:latin typeface="宋体" pitchFamily="2" charset="-122"/>
                <a:ea typeface="宋体" pitchFamily="2" charset="-122"/>
              </a:rPr>
              <a:t>S</a:t>
            </a:r>
            <a:r>
              <a:rPr lang="zh-CN" altLang="en-US" sz="3200" b="1" dirty="0">
                <a:solidFill>
                  <a:schemeClr val="tx1"/>
                </a:solidFill>
                <a:latin typeface="宋体" pitchFamily="2" charset="-122"/>
                <a:ea typeface="宋体" pitchFamily="2" charset="-122"/>
              </a:rPr>
              <a:t>。</a:t>
            </a:r>
          </a:p>
          <a:p>
            <a:pPr eaLnBrk="0" hangingPunct="0">
              <a:lnSpc>
                <a:spcPct val="110000"/>
              </a:lnSpc>
            </a:pPr>
            <a:r>
              <a:rPr lang="en-US" altLang="zh-CN" sz="3200" b="1" dirty="0">
                <a:solidFill>
                  <a:schemeClr val="tx1"/>
                </a:solidFill>
                <a:latin typeface="宋体" pitchFamily="2" charset="-122"/>
                <a:ea typeface="宋体" pitchFamily="2" charset="-122"/>
              </a:rPr>
              <a:t>2）</a:t>
            </a:r>
            <a:r>
              <a:rPr lang="zh-CN" altLang="en-US" sz="3200" b="1" dirty="0">
                <a:solidFill>
                  <a:schemeClr val="tx1"/>
                </a:solidFill>
                <a:latin typeface="宋体" pitchFamily="2" charset="-122"/>
                <a:ea typeface="宋体" pitchFamily="2" charset="-122"/>
              </a:rPr>
              <a:t>销毁栈操作 </a:t>
            </a:r>
            <a:r>
              <a:rPr lang="en-US" altLang="zh-CN" sz="3200" b="1" dirty="0" err="1">
                <a:solidFill>
                  <a:srgbClr val="FFFF00"/>
                </a:solidFill>
                <a:latin typeface="宋体" pitchFamily="2" charset="-122"/>
                <a:ea typeface="宋体" pitchFamily="2" charset="-122"/>
              </a:rPr>
              <a:t>DestroyStack</a:t>
            </a:r>
            <a:r>
              <a:rPr lang="en-US" altLang="zh-CN" sz="3200" b="1" dirty="0">
                <a:solidFill>
                  <a:schemeClr val="tx1"/>
                </a:solidFill>
                <a:latin typeface="宋体" pitchFamily="2" charset="-122"/>
                <a:ea typeface="宋体" pitchFamily="2" charset="-122"/>
              </a:rPr>
              <a:t>(&amp;S)</a:t>
            </a:r>
          </a:p>
          <a:p>
            <a:pPr eaLnBrk="0" hangingPunct="0">
              <a:lnSpc>
                <a:spcPct val="110000"/>
              </a:lnSpc>
            </a:pPr>
            <a:r>
              <a:rPr lang="zh-CN" altLang="en-US" sz="3200" b="1" dirty="0">
                <a:solidFill>
                  <a:schemeClr val="tx1"/>
                </a:solidFill>
                <a:latin typeface="宋体" pitchFamily="2" charset="-122"/>
                <a:ea typeface="宋体" pitchFamily="2" charset="-122"/>
              </a:rPr>
              <a:t>   功能：销毁一个已存在的栈。</a:t>
            </a:r>
          </a:p>
          <a:p>
            <a:pPr eaLnBrk="0" hangingPunct="0">
              <a:lnSpc>
                <a:spcPct val="110000"/>
              </a:lnSpc>
            </a:pPr>
            <a:r>
              <a:rPr lang="zh-CN" altLang="en-US" sz="3200" b="1" dirty="0">
                <a:solidFill>
                  <a:schemeClr val="tx1"/>
                </a:solidFill>
                <a:latin typeface="宋体" pitchFamily="2" charset="-122"/>
                <a:ea typeface="宋体" pitchFamily="2" charset="-122"/>
              </a:rPr>
              <a:t>3）置空栈操作 </a:t>
            </a:r>
            <a:r>
              <a:rPr lang="en-US" altLang="zh-CN" sz="3200" b="1" dirty="0" err="1">
                <a:solidFill>
                  <a:srgbClr val="FFFF00"/>
                </a:solidFill>
                <a:latin typeface="宋体" pitchFamily="2" charset="-122"/>
                <a:ea typeface="宋体" pitchFamily="2" charset="-122"/>
              </a:rPr>
              <a:t>ClearStack</a:t>
            </a:r>
            <a:r>
              <a:rPr lang="en-US" altLang="zh-CN" sz="3200" b="1" dirty="0">
                <a:solidFill>
                  <a:schemeClr val="tx1"/>
                </a:solidFill>
                <a:latin typeface="宋体" pitchFamily="2" charset="-122"/>
                <a:ea typeface="宋体" pitchFamily="2" charset="-122"/>
              </a:rPr>
              <a:t>(&amp;S)</a:t>
            </a:r>
          </a:p>
          <a:p>
            <a:pPr eaLnBrk="0" hangingPunct="0">
              <a:lnSpc>
                <a:spcPct val="110000"/>
              </a:lnSpc>
            </a:pPr>
            <a:r>
              <a:rPr lang="zh-CN" altLang="en-US" sz="3200" b="1" dirty="0">
                <a:solidFill>
                  <a:schemeClr val="tx1"/>
                </a:solidFill>
                <a:latin typeface="宋体" pitchFamily="2" charset="-122"/>
                <a:ea typeface="宋体" pitchFamily="2" charset="-122"/>
              </a:rPr>
              <a:t>   功能：将栈</a:t>
            </a:r>
            <a:r>
              <a:rPr lang="en-US" altLang="zh-CN" sz="3200" b="1" dirty="0">
                <a:solidFill>
                  <a:schemeClr val="tx1"/>
                </a:solidFill>
                <a:latin typeface="宋体" pitchFamily="2" charset="-122"/>
                <a:ea typeface="宋体" pitchFamily="2" charset="-122"/>
              </a:rPr>
              <a:t>S</a:t>
            </a:r>
            <a:r>
              <a:rPr lang="zh-CN" altLang="en-US" sz="3200" b="1" dirty="0">
                <a:solidFill>
                  <a:schemeClr val="tx1"/>
                </a:solidFill>
                <a:latin typeface="宋体" pitchFamily="2" charset="-122"/>
                <a:ea typeface="宋体" pitchFamily="2" charset="-122"/>
              </a:rPr>
              <a:t>置为空栈。</a:t>
            </a:r>
          </a:p>
          <a:p>
            <a:pPr eaLnBrk="0" hangingPunct="0">
              <a:lnSpc>
                <a:spcPct val="120000"/>
              </a:lnSpc>
            </a:pPr>
            <a:r>
              <a:rPr lang="zh-CN" altLang="en-US" sz="3200" b="1" dirty="0">
                <a:solidFill>
                  <a:schemeClr val="tx1"/>
                </a:solidFill>
                <a:latin typeface="宋体" pitchFamily="2" charset="-122"/>
                <a:ea typeface="宋体" pitchFamily="2" charset="-122"/>
              </a:rPr>
              <a:t>4）判空操作 </a:t>
            </a:r>
            <a:r>
              <a:rPr lang="en-US" altLang="zh-CN" sz="3200" b="1" dirty="0" err="1">
                <a:solidFill>
                  <a:srgbClr val="FFFF00"/>
                </a:solidFill>
                <a:latin typeface="宋体" pitchFamily="2" charset="-122"/>
                <a:ea typeface="宋体" pitchFamily="2" charset="-122"/>
              </a:rPr>
              <a:t>StackEmpty</a:t>
            </a:r>
            <a:r>
              <a:rPr lang="en-US" altLang="zh-CN" sz="3200" b="1" dirty="0">
                <a:solidFill>
                  <a:schemeClr val="tx1"/>
                </a:solidFill>
                <a:latin typeface="宋体" pitchFamily="2" charset="-122"/>
                <a:ea typeface="宋体" pitchFamily="2" charset="-122"/>
              </a:rPr>
              <a:t>(S)</a:t>
            </a:r>
          </a:p>
          <a:p>
            <a:pPr eaLnBrk="0" hangingPunct="0">
              <a:lnSpc>
                <a:spcPct val="120000"/>
              </a:lnSpc>
            </a:pPr>
            <a:r>
              <a:rPr lang="zh-CN" altLang="en-US" sz="3200" b="1" dirty="0">
                <a:solidFill>
                  <a:srgbClr val="FFFF00"/>
                </a:solidFill>
                <a:latin typeface="宋体" pitchFamily="2" charset="-122"/>
                <a:ea typeface="宋体" pitchFamily="2" charset="-122"/>
              </a:rPr>
              <a:t>   </a:t>
            </a:r>
            <a:r>
              <a:rPr lang="zh-CN" altLang="en-US" sz="3200" b="1" dirty="0">
                <a:solidFill>
                  <a:schemeClr val="tx1"/>
                </a:solidFill>
                <a:latin typeface="宋体" pitchFamily="2" charset="-122"/>
                <a:ea typeface="宋体" pitchFamily="2" charset="-122"/>
              </a:rPr>
              <a:t>功能：若栈</a:t>
            </a:r>
            <a:r>
              <a:rPr lang="en-US" altLang="zh-CN" sz="3200" b="1" dirty="0">
                <a:solidFill>
                  <a:schemeClr val="tx1"/>
                </a:solidFill>
                <a:latin typeface="宋体" pitchFamily="2" charset="-122"/>
                <a:ea typeface="宋体" pitchFamily="2" charset="-122"/>
              </a:rPr>
              <a:t>S</a:t>
            </a:r>
            <a:r>
              <a:rPr lang="zh-CN" altLang="en-US" sz="3200" b="1" dirty="0">
                <a:solidFill>
                  <a:schemeClr val="tx1"/>
                </a:solidFill>
                <a:latin typeface="宋体" pitchFamily="2" charset="-122"/>
                <a:ea typeface="宋体" pitchFamily="2" charset="-122"/>
              </a:rPr>
              <a:t>为空，则返回</a:t>
            </a:r>
            <a:r>
              <a:rPr lang="en-US" altLang="zh-CN" sz="3200" b="1" dirty="0">
                <a:solidFill>
                  <a:srgbClr val="FFFF00"/>
                </a:solidFill>
                <a:latin typeface="宋体" pitchFamily="2" charset="-122"/>
                <a:ea typeface="宋体" pitchFamily="2" charset="-122"/>
              </a:rPr>
              <a:t>True</a:t>
            </a:r>
            <a:r>
              <a:rPr lang="en-US" altLang="zh-CN" sz="3200" b="1" dirty="0">
                <a:solidFill>
                  <a:schemeClr val="tx1"/>
                </a:solidFill>
                <a:latin typeface="宋体" pitchFamily="2" charset="-122"/>
                <a:ea typeface="宋体" pitchFamily="2" charset="-122"/>
              </a:rPr>
              <a:t>，</a:t>
            </a:r>
            <a:r>
              <a:rPr lang="zh-CN" altLang="en-US" sz="3200" b="1" dirty="0">
                <a:solidFill>
                  <a:schemeClr val="tx1"/>
                </a:solidFill>
                <a:latin typeface="宋体" pitchFamily="2" charset="-122"/>
                <a:ea typeface="宋体" pitchFamily="2" charset="-122"/>
              </a:rPr>
              <a:t>否则，栈不空返回</a:t>
            </a:r>
            <a:r>
              <a:rPr lang="en-US" altLang="zh-CN" sz="3200" b="1" dirty="0">
                <a:solidFill>
                  <a:srgbClr val="FFFF00"/>
                </a:solidFill>
                <a:latin typeface="宋体" pitchFamily="2" charset="-122"/>
                <a:ea typeface="宋体" pitchFamily="2" charset="-122"/>
              </a:rPr>
              <a:t>False</a:t>
            </a:r>
            <a:r>
              <a:rPr lang="zh-CN" altLang="en-US" sz="3200" b="1" dirty="0">
                <a:solidFill>
                  <a:schemeClr val="tx1"/>
                </a:solidFill>
                <a:latin typeface="宋体" pitchFamily="2" charset="-122"/>
                <a:ea typeface="宋体" pitchFamily="2" charset="-122"/>
              </a:rPr>
              <a:t>。</a:t>
            </a:r>
          </a:p>
        </p:txBody>
      </p:sp>
      <p:sp>
        <p:nvSpPr>
          <p:cNvPr id="6" name="标题 2">
            <a:extLst>
              <a:ext uri="{FF2B5EF4-FFF2-40B4-BE49-F238E27FC236}">
                <a16:creationId xmlns:a16="http://schemas.microsoft.com/office/drawing/2014/main" id="{5943E9EF-24BA-4AE7-8BA9-9F170426B312}"/>
              </a:ext>
            </a:extLst>
          </p:cNvPr>
          <p:cNvSpPr>
            <a:spLocks noGrp="1"/>
          </p:cNvSpPr>
          <p:nvPr>
            <p:ph type="title"/>
          </p:nvPr>
        </p:nvSpPr>
        <p:spPr>
          <a:xfrm>
            <a:off x="0" y="0"/>
            <a:ext cx="9906000" cy="685800"/>
          </a:xfrm>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252413" y="655599"/>
            <a:ext cx="9390062" cy="5962650"/>
          </a:xfrm>
          <a:prstGeom prst="rect">
            <a:avLst/>
          </a:prstGeom>
          <a:noFill/>
          <a:ln w="12700" cap="rnd">
            <a:noFill/>
            <a:miter lim="800000"/>
            <a:headEnd/>
            <a:tailEnd/>
          </a:ln>
          <a:effectLst/>
        </p:spPr>
        <p:txBody>
          <a:bodyPr/>
          <a:lstStyle/>
          <a:p>
            <a:pPr marL="269875" indent="-269875">
              <a:lnSpc>
                <a:spcPct val="120000"/>
              </a:lnSpc>
              <a:spcBef>
                <a:spcPct val="20000"/>
              </a:spcBef>
              <a:buFontTx/>
              <a:buChar char="•"/>
            </a:pPr>
            <a:r>
              <a:rPr kumimoji="0" lang="zh-CN" altLang="en-US" sz="3600" b="1" dirty="0">
                <a:solidFill>
                  <a:srgbClr val="FFFF00"/>
                </a:solidFill>
                <a:ea typeface="宋体" pitchFamily="2" charset="-122"/>
              </a:rPr>
              <a:t>运行栈的动态变化</a:t>
            </a:r>
          </a:p>
          <a:p>
            <a:pPr marL="269875" indent="-269875">
              <a:lnSpc>
                <a:spcPct val="120000"/>
              </a:lnSpc>
              <a:spcBef>
                <a:spcPct val="20000"/>
              </a:spcBef>
            </a:pPr>
            <a:r>
              <a:rPr kumimoji="0" lang="zh-CN" altLang="en-US" sz="3200" b="1" dirty="0">
                <a:solidFill>
                  <a:schemeClr val="tx1"/>
                </a:solidFill>
                <a:ea typeface="宋体" pitchFamily="2" charset="-122"/>
              </a:rPr>
              <a:t>    每次调用时，执行进栈操作，把被调函数的活动信息压入栈中，即当进行一个新的函数调用时，都要在栈的顶部为新的活动记录分配空间。</a:t>
            </a:r>
          </a:p>
          <a:p>
            <a:pPr marL="269875" indent="-269875">
              <a:lnSpc>
                <a:spcPct val="120000"/>
              </a:lnSpc>
              <a:spcBef>
                <a:spcPct val="20000"/>
              </a:spcBef>
            </a:pPr>
            <a:r>
              <a:rPr kumimoji="0" lang="zh-CN" altLang="en-US" sz="3200" b="1" dirty="0">
                <a:solidFill>
                  <a:schemeClr val="tx1"/>
                </a:solidFill>
                <a:ea typeface="宋体" pitchFamily="2" charset="-122"/>
              </a:rPr>
              <a:t>    在每次从函数返回时，执行出栈操作，释放本次的活动记录，恢复到上次调用所分配的数据区中。</a:t>
            </a:r>
          </a:p>
          <a:p>
            <a:pPr marL="269875" indent="-269875">
              <a:lnSpc>
                <a:spcPct val="120000"/>
              </a:lnSpc>
              <a:spcBef>
                <a:spcPct val="20000"/>
              </a:spcBef>
            </a:pPr>
            <a:r>
              <a:rPr kumimoji="0" lang="zh-CN" altLang="en-US" sz="3200" b="1" dirty="0">
                <a:solidFill>
                  <a:schemeClr val="tx1"/>
                </a:solidFill>
                <a:ea typeface="宋体" pitchFamily="2" charset="-122"/>
              </a:rPr>
              <a:t>    被调函数中变量地址全部采用相对于栈顶的相对地址来表示。</a:t>
            </a:r>
          </a:p>
        </p:txBody>
      </p:sp>
      <p:sp>
        <p:nvSpPr>
          <p:cNvPr id="446467"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lnSpc>
                <a:spcPct val="120000"/>
              </a:lnSpc>
              <a:spcBef>
                <a:spcPct val="20000"/>
              </a:spcBef>
              <a:buFontTx/>
              <a:buChar char="•"/>
            </a:pPr>
            <a:r>
              <a:rPr kumimoji="0" lang="zh-CN" altLang="en-US" sz="3600" b="1" dirty="0">
                <a:solidFill>
                  <a:srgbClr val="FFFF00"/>
                </a:solidFill>
                <a:latin typeface="宋体" pitchFamily="2" charset="-122"/>
                <a:ea typeface="宋体" pitchFamily="2" charset="-122"/>
              </a:rPr>
              <a:t>一个函数在运行栈上可以有若干不同的活动记录，每个活动记录都代表了一次不同的调用</a:t>
            </a:r>
          </a:p>
          <a:p>
            <a:pPr marL="269875" indent="-269875">
              <a:lnSpc>
                <a:spcPct val="120000"/>
              </a:lnSpc>
              <a:spcBef>
                <a:spcPct val="20000"/>
              </a:spcBef>
            </a:pPr>
            <a:r>
              <a:rPr kumimoji="0" lang="zh-CN" altLang="en-US" sz="3600" b="1" dirty="0">
                <a:solidFill>
                  <a:schemeClr val="tx1"/>
                </a:solidFill>
                <a:latin typeface="宋体" pitchFamily="2" charset="-122"/>
                <a:ea typeface="宋体" pitchFamily="2" charset="-122"/>
              </a:rPr>
              <a:t>    对于递归函数来说，递归的深度就决定了其在运行栈中活动记录的数目。</a:t>
            </a:r>
          </a:p>
          <a:p>
            <a:pPr marL="269875" indent="-269875">
              <a:lnSpc>
                <a:spcPct val="120000"/>
              </a:lnSpc>
              <a:spcBef>
                <a:spcPct val="20000"/>
              </a:spcBef>
            </a:pPr>
            <a:r>
              <a:rPr kumimoji="0" lang="zh-CN" altLang="en-US" sz="3600" b="1" dirty="0">
                <a:solidFill>
                  <a:schemeClr val="tx1"/>
                </a:solidFill>
                <a:latin typeface="宋体" pitchFamily="2" charset="-122"/>
                <a:ea typeface="宋体" pitchFamily="2" charset="-122"/>
              </a:rPr>
              <a:t>    当函数递归调用时，函数体的同一个局部变量，在不同的递归层次要分配不同的存储空间，放在系统栈的不同位置。</a:t>
            </a:r>
          </a:p>
        </p:txBody>
      </p:sp>
      <p:sp>
        <p:nvSpPr>
          <p:cNvPr id="447491"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266700" y="695325"/>
            <a:ext cx="9390063" cy="5962650"/>
          </a:xfrm>
          <a:prstGeom prst="rect">
            <a:avLst/>
          </a:prstGeom>
          <a:noFill/>
          <a:ln w="12700" cap="rnd">
            <a:noFill/>
            <a:miter lim="800000"/>
            <a:headEnd/>
            <a:tailEnd/>
          </a:ln>
          <a:effectLst/>
        </p:spPr>
        <p:txBody>
          <a:bodyPr/>
          <a:lstStyle/>
          <a:p>
            <a:pPr marL="269875" indent="-269875">
              <a:lnSpc>
                <a:spcPct val="110000"/>
              </a:lnSpc>
              <a:spcBef>
                <a:spcPct val="10000"/>
              </a:spcBef>
              <a:buFontTx/>
              <a:buChar char="•"/>
            </a:pPr>
            <a:r>
              <a:rPr kumimoji="0" lang="zh-CN" altLang="en-US" sz="3600" b="1" dirty="0">
                <a:solidFill>
                  <a:srgbClr val="FFFF00"/>
                </a:solidFill>
                <a:latin typeface="宋体" pitchFamily="2" charset="-122"/>
                <a:ea typeface="宋体" pitchFamily="2" charset="-122"/>
              </a:rPr>
              <a:t>函数调用时的三个步骤</a:t>
            </a:r>
            <a:endParaRPr kumimoji="0" lang="en-US" altLang="zh-CN" sz="3600" b="1" dirty="0">
              <a:solidFill>
                <a:srgbClr val="FFFF00"/>
              </a:solidFill>
              <a:latin typeface="宋体" pitchFamily="2" charset="-122"/>
              <a:ea typeface="宋体" pitchFamily="2" charset="-122"/>
            </a:endParaRPr>
          </a:p>
          <a:p>
            <a:pPr marL="269875" indent="-269875">
              <a:lnSpc>
                <a:spcPct val="110000"/>
              </a:lnSpc>
              <a:spcBef>
                <a:spcPct val="10000"/>
              </a:spcBef>
              <a:buFontTx/>
              <a:buChar char="•"/>
            </a:pPr>
            <a:r>
              <a:rPr kumimoji="0" lang="en-US" altLang="zh-CN" sz="3600" b="1" dirty="0">
                <a:solidFill>
                  <a:srgbClr val="00FFCC"/>
                </a:solidFill>
                <a:latin typeface="宋体" pitchFamily="2" charset="-122"/>
                <a:ea typeface="宋体" pitchFamily="2" charset="-122"/>
              </a:rPr>
              <a:t>1.</a:t>
            </a:r>
            <a:r>
              <a:rPr kumimoji="0" lang="zh-CN" altLang="en-US" sz="3600" b="1" dirty="0">
                <a:solidFill>
                  <a:srgbClr val="00FFCC"/>
                </a:solidFill>
                <a:latin typeface="宋体" pitchFamily="2" charset="-122"/>
                <a:ea typeface="宋体" pitchFamily="2" charset="-122"/>
              </a:rPr>
              <a:t>函数活动记录</a:t>
            </a:r>
            <a:r>
              <a:rPr kumimoji="0" lang="zh-CN" altLang="en-US" sz="3200" b="1" dirty="0">
                <a:solidFill>
                  <a:schemeClr val="tx1"/>
                </a:solidFill>
                <a:latin typeface="宋体" pitchFamily="2" charset="-122"/>
                <a:ea typeface="宋体" pitchFamily="2" charset="-122"/>
              </a:rPr>
              <a:t>创建</a:t>
            </a:r>
            <a:endParaRPr kumimoji="0" lang="en-US" altLang="zh-CN" sz="3200" b="1" dirty="0">
              <a:solidFill>
                <a:schemeClr val="tx1"/>
              </a:solidFill>
              <a:latin typeface="宋体" pitchFamily="2" charset="-122"/>
              <a:ea typeface="宋体" pitchFamily="2" charset="-122"/>
            </a:endParaRPr>
          </a:p>
          <a:p>
            <a:pPr marL="269875" indent="-269875">
              <a:lnSpc>
                <a:spcPct val="110000"/>
              </a:lnSpc>
              <a:spcBef>
                <a:spcPct val="10000"/>
              </a:spcBef>
              <a:buFontTx/>
              <a:buChar char="•"/>
            </a:pPr>
            <a:r>
              <a:rPr kumimoji="0" lang="en-US" altLang="zh-CN" sz="3200" b="1" dirty="0">
                <a:solidFill>
                  <a:srgbClr val="00FFCC"/>
                </a:solidFill>
                <a:latin typeface="宋体" pitchFamily="2" charset="-122"/>
                <a:ea typeface="宋体" pitchFamily="2" charset="-122"/>
              </a:rPr>
              <a:t>2.</a:t>
            </a:r>
            <a:r>
              <a:rPr kumimoji="0" lang="zh-CN" altLang="en-US" sz="3200" b="1" dirty="0">
                <a:solidFill>
                  <a:srgbClr val="00FFCC"/>
                </a:solidFill>
                <a:latin typeface="宋体" pitchFamily="2" charset="-122"/>
                <a:ea typeface="宋体" pitchFamily="2" charset="-122"/>
              </a:rPr>
              <a:t>函数活动记录</a:t>
            </a:r>
            <a:r>
              <a:rPr kumimoji="0" lang="zh-CN" altLang="en-US" sz="3200" b="1" dirty="0">
                <a:solidFill>
                  <a:schemeClr val="tx1"/>
                </a:solidFill>
                <a:latin typeface="宋体" pitchFamily="2" charset="-122"/>
                <a:ea typeface="宋体" pitchFamily="2" charset="-122"/>
              </a:rPr>
              <a:t>初始化</a:t>
            </a:r>
            <a:endParaRPr kumimoji="0" lang="en-US" altLang="zh-CN" sz="3200" b="1" dirty="0">
              <a:solidFill>
                <a:schemeClr val="tx1"/>
              </a:solidFill>
              <a:latin typeface="宋体" pitchFamily="2" charset="-122"/>
              <a:ea typeface="宋体" pitchFamily="2" charset="-122"/>
            </a:endParaRPr>
          </a:p>
          <a:p>
            <a:pPr marL="727075" lvl="1" indent="-269875">
              <a:lnSpc>
                <a:spcPct val="110000"/>
              </a:lnSpc>
              <a:spcBef>
                <a:spcPct val="10000"/>
              </a:spcBef>
              <a:buFontTx/>
              <a:buChar char="•"/>
            </a:pPr>
            <a:r>
              <a:rPr kumimoji="0" lang="zh-CN" altLang="en-US" b="1" dirty="0">
                <a:solidFill>
                  <a:srgbClr val="00FFCC"/>
                </a:solidFill>
                <a:latin typeface="宋体" pitchFamily="2" charset="-122"/>
                <a:ea typeface="宋体" pitchFamily="2" charset="-122"/>
              </a:rPr>
              <a:t>调用函数发送调用信息</a:t>
            </a:r>
            <a:r>
              <a:rPr kumimoji="0" lang="zh-CN" altLang="en-US" b="1" dirty="0">
                <a:solidFill>
                  <a:schemeClr val="tx1"/>
                </a:solidFill>
                <a:latin typeface="宋体" pitchFamily="2" charset="-122"/>
                <a:ea typeface="宋体" pitchFamily="2" charset="-122"/>
              </a:rPr>
              <a:t>。调用信息包括调用方要传送给被调方的信息，诸如实参、返回地址等。</a:t>
            </a:r>
            <a:endParaRPr kumimoji="0" lang="en-US" altLang="zh-CN" b="1" dirty="0">
              <a:solidFill>
                <a:schemeClr val="tx1"/>
              </a:solidFill>
              <a:latin typeface="宋体" pitchFamily="2" charset="-122"/>
              <a:ea typeface="宋体" pitchFamily="2" charset="-122"/>
            </a:endParaRPr>
          </a:p>
          <a:p>
            <a:pPr marL="727075" lvl="1" indent="-269875">
              <a:lnSpc>
                <a:spcPct val="110000"/>
              </a:lnSpc>
              <a:spcBef>
                <a:spcPct val="10000"/>
              </a:spcBef>
              <a:buFontTx/>
              <a:buChar char="•"/>
            </a:pPr>
            <a:r>
              <a:rPr kumimoji="0" lang="zh-CN" altLang="en-US" b="1" dirty="0">
                <a:solidFill>
                  <a:srgbClr val="00FFCC"/>
                </a:solidFill>
                <a:latin typeface="宋体" pitchFamily="2" charset="-122"/>
                <a:ea typeface="宋体" pitchFamily="2" charset="-122"/>
              </a:rPr>
              <a:t>为被调函数分配需要的局部数据区</a:t>
            </a:r>
            <a:r>
              <a:rPr kumimoji="0" lang="zh-CN" altLang="en-US" b="1" dirty="0">
                <a:solidFill>
                  <a:schemeClr val="tx1"/>
                </a:solidFill>
                <a:latin typeface="宋体" pitchFamily="2" charset="-122"/>
                <a:ea typeface="宋体" pitchFamily="2" charset="-122"/>
              </a:rPr>
              <a:t>，用来存放被调方定义的局部变量、形参变量（存放实参）、返回地址等，并接受调用方传送来的调用信息。</a:t>
            </a:r>
            <a:endParaRPr kumimoji="0" lang="en-US" altLang="zh-CN" b="1" dirty="0">
              <a:solidFill>
                <a:schemeClr val="tx1"/>
              </a:solidFill>
              <a:latin typeface="宋体" pitchFamily="2" charset="-122"/>
              <a:ea typeface="宋体" pitchFamily="2" charset="-122"/>
            </a:endParaRPr>
          </a:p>
          <a:p>
            <a:pPr marL="269875" indent="-269875">
              <a:lnSpc>
                <a:spcPct val="110000"/>
              </a:lnSpc>
              <a:spcBef>
                <a:spcPct val="10000"/>
              </a:spcBef>
              <a:buFontTx/>
              <a:buChar char="•"/>
            </a:pPr>
            <a:r>
              <a:rPr kumimoji="0" lang="en-US" altLang="zh-CN" sz="3200" b="1" dirty="0">
                <a:solidFill>
                  <a:srgbClr val="00FFCC"/>
                </a:solidFill>
                <a:latin typeface="宋体" pitchFamily="2" charset="-122"/>
                <a:ea typeface="宋体" pitchFamily="2" charset="-122"/>
              </a:rPr>
              <a:t>3.</a:t>
            </a:r>
            <a:r>
              <a:rPr kumimoji="0" lang="zh-CN" altLang="en-US" sz="3200" b="1" dirty="0">
                <a:solidFill>
                  <a:schemeClr val="tx1"/>
                </a:solidFill>
                <a:latin typeface="宋体" pitchFamily="2" charset="-122"/>
                <a:ea typeface="宋体" pitchFamily="2" charset="-122"/>
              </a:rPr>
              <a:t>调用方暂停，</a:t>
            </a:r>
            <a:r>
              <a:rPr kumimoji="0" lang="zh-CN" altLang="en-US" sz="3200" b="1" dirty="0">
                <a:solidFill>
                  <a:srgbClr val="00FFCC"/>
                </a:solidFill>
                <a:latin typeface="宋体" pitchFamily="2" charset="-122"/>
                <a:ea typeface="宋体" pitchFamily="2" charset="-122"/>
              </a:rPr>
              <a:t>把计算控制转到被调方</a:t>
            </a:r>
            <a:r>
              <a:rPr kumimoji="0" lang="zh-CN" altLang="en-US" sz="3200" b="1" dirty="0">
                <a:solidFill>
                  <a:schemeClr val="tx1"/>
                </a:solidFill>
                <a:latin typeface="宋体" pitchFamily="2" charset="-122"/>
                <a:ea typeface="宋体" pitchFamily="2" charset="-122"/>
              </a:rPr>
              <a:t>，即自动转移到被调用的函数的入口。</a:t>
            </a:r>
          </a:p>
        </p:txBody>
      </p:sp>
      <p:sp>
        <p:nvSpPr>
          <p:cNvPr id="448515"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lnSpc>
                <a:spcPct val="120000"/>
              </a:lnSpc>
              <a:spcBef>
                <a:spcPct val="20000"/>
              </a:spcBef>
              <a:buFontTx/>
              <a:buChar char="•"/>
            </a:pPr>
            <a:r>
              <a:rPr kumimoji="0" lang="zh-CN" altLang="en-US" sz="3200" b="1" dirty="0">
                <a:solidFill>
                  <a:srgbClr val="FFFF00"/>
                </a:solidFill>
                <a:latin typeface="宋体" pitchFamily="2" charset="-122"/>
                <a:ea typeface="宋体" pitchFamily="2" charset="-122"/>
              </a:rPr>
              <a:t>当被调方结束运行，返回到调用方时，其返回处理也分解为三步进行</a:t>
            </a:r>
          </a:p>
          <a:p>
            <a:pPr marL="269875" indent="-269875">
              <a:lnSpc>
                <a:spcPct val="120000"/>
              </a:lnSpc>
              <a:spcBef>
                <a:spcPct val="2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00FFCC"/>
                </a:solidFill>
                <a:latin typeface="宋体" pitchFamily="2" charset="-122"/>
                <a:ea typeface="宋体" pitchFamily="2" charset="-122"/>
              </a:rPr>
              <a:t>传送返回信息</a:t>
            </a:r>
            <a:r>
              <a:rPr kumimoji="0" lang="zh-CN" altLang="en-US" sz="3200" b="1" dirty="0">
                <a:solidFill>
                  <a:schemeClr val="tx1"/>
                </a:solidFill>
                <a:latin typeface="宋体" pitchFamily="2" charset="-122"/>
                <a:ea typeface="宋体" pitchFamily="2" charset="-122"/>
              </a:rPr>
              <a:t>，包括被调方要传回给调用方的信息，诸如计算结果等。</a:t>
            </a:r>
          </a:p>
          <a:p>
            <a:pPr marL="269875" indent="-269875">
              <a:lnSpc>
                <a:spcPct val="120000"/>
              </a:lnSpc>
              <a:spcBef>
                <a:spcPct val="2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00FFCC"/>
                </a:solidFill>
                <a:latin typeface="宋体" pitchFamily="2" charset="-122"/>
                <a:ea typeface="宋体" pitchFamily="2" charset="-122"/>
              </a:rPr>
              <a:t>释放分配给被调方的数据区</a:t>
            </a:r>
            <a:r>
              <a:rPr kumimoji="0" lang="zh-CN" altLang="en-US" sz="3200" b="1" dirty="0">
                <a:solidFill>
                  <a:schemeClr val="tx1"/>
                </a:solidFill>
                <a:latin typeface="宋体" pitchFamily="2" charset="-122"/>
                <a:ea typeface="宋体" pitchFamily="2" charset="-122"/>
              </a:rPr>
              <a:t>。</a:t>
            </a:r>
          </a:p>
          <a:p>
            <a:pPr marL="269875" indent="-269875">
              <a:lnSpc>
                <a:spcPct val="120000"/>
              </a:lnSpc>
              <a:spcBef>
                <a:spcPct val="20000"/>
              </a:spcBef>
            </a:pPr>
            <a:r>
              <a:rPr kumimoji="0" lang="zh-CN" altLang="en-US" sz="3200" b="1" dirty="0">
                <a:solidFill>
                  <a:schemeClr val="tx1"/>
                </a:solidFill>
                <a:latin typeface="宋体" pitchFamily="2" charset="-122"/>
                <a:ea typeface="宋体" pitchFamily="2" charset="-122"/>
              </a:rPr>
              <a:t>	    按返回地址把</a:t>
            </a:r>
            <a:r>
              <a:rPr kumimoji="0" lang="zh-CN" altLang="en-US" sz="3200" b="1" dirty="0">
                <a:solidFill>
                  <a:srgbClr val="00FFCC"/>
                </a:solidFill>
                <a:latin typeface="宋体" pitchFamily="2" charset="-122"/>
                <a:ea typeface="宋体" pitchFamily="2" charset="-122"/>
              </a:rPr>
              <a:t>控制转回调用方</a:t>
            </a:r>
            <a:r>
              <a:rPr kumimoji="0" lang="zh-CN" altLang="en-US" sz="3200" b="1" dirty="0">
                <a:solidFill>
                  <a:schemeClr val="tx1"/>
                </a:solidFill>
                <a:latin typeface="宋体" pitchFamily="2" charset="-122"/>
                <a:ea typeface="宋体" pitchFamily="2" charset="-122"/>
              </a:rPr>
              <a:t>。</a:t>
            </a:r>
          </a:p>
        </p:txBody>
      </p:sp>
      <p:sp>
        <p:nvSpPr>
          <p:cNvPr id="449539"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r>
              <a:rPr kumimoji="0" lang="zh-CN" altLang="pt-BR" sz="3200" b="1" dirty="0">
                <a:solidFill>
                  <a:schemeClr val="tx1"/>
                </a:solidFill>
                <a:latin typeface="宋体" pitchFamily="2" charset="-122"/>
                <a:ea typeface="宋体" pitchFamily="2" charset="-122"/>
              </a:rPr>
              <a:t>以阶乘为例：</a:t>
            </a:r>
            <a:endParaRPr kumimoji="0" lang="pt-BR" altLang="zh-CN" sz="3200" b="1" dirty="0">
              <a:solidFill>
                <a:schemeClr val="tx1"/>
              </a:solidFill>
              <a:latin typeface="宋体" pitchFamily="2" charset="-122"/>
              <a:ea typeface="宋体" pitchFamily="2" charset="-122"/>
            </a:endParaRPr>
          </a:p>
          <a:p>
            <a:pPr marL="1085850" lvl="1" indent="-457200"/>
            <a:r>
              <a:rPr kumimoji="0" lang="pt-BR" altLang="zh-CN" b="1" dirty="0">
                <a:solidFill>
                  <a:schemeClr val="tx1"/>
                </a:solidFill>
              </a:rPr>
              <a:t>#include &lt;stdio.h&gt; </a:t>
            </a:r>
            <a:endParaRPr kumimoji="0" lang="en-US" altLang="zh-CN" b="1" dirty="0">
              <a:solidFill>
                <a:schemeClr val="tx1"/>
              </a:solidFill>
            </a:endParaRPr>
          </a:p>
          <a:p>
            <a:pPr marL="1085850" lvl="1" indent="-457200"/>
            <a:r>
              <a:rPr kumimoji="0" lang="en-US" altLang="zh-CN" b="1" dirty="0">
                <a:solidFill>
                  <a:schemeClr val="tx1"/>
                </a:solidFill>
              </a:rPr>
              <a:t>main( )</a:t>
            </a:r>
          </a:p>
          <a:p>
            <a:pPr marL="1085850" lvl="1" indent="-457200"/>
            <a:r>
              <a:rPr kumimoji="0" lang="en-US" altLang="zh-CN" b="1" dirty="0">
                <a:solidFill>
                  <a:schemeClr val="tx1"/>
                </a:solidFill>
              </a:rPr>
              <a:t>{	</a:t>
            </a:r>
            <a:r>
              <a:rPr kumimoji="0" lang="pt-BR" altLang="zh-CN" b="1" dirty="0">
                <a:solidFill>
                  <a:schemeClr val="tx1"/>
                </a:solidFill>
              </a:rPr>
              <a:t>int x;</a:t>
            </a:r>
          </a:p>
          <a:p>
            <a:pPr marL="1085850" lvl="1" indent="-457200"/>
            <a:r>
              <a:rPr kumimoji="0" lang="pt-BR" altLang="zh-CN" b="1" dirty="0">
                <a:solidFill>
                  <a:schemeClr val="tx1"/>
                </a:solidFill>
              </a:rPr>
              <a:t>	scanf(</a:t>
            </a:r>
            <a:r>
              <a:rPr kumimoji="0" lang="pt-BR" altLang="zh-CN" b="1" dirty="0">
                <a:solidFill>
                  <a:schemeClr val="tx1"/>
                </a:solidFill>
                <a:latin typeface="Arial"/>
              </a:rPr>
              <a:t>”</a:t>
            </a:r>
            <a:r>
              <a:rPr kumimoji="0" lang="pt-BR" altLang="zh-CN" b="1" dirty="0">
                <a:solidFill>
                  <a:schemeClr val="tx1"/>
                </a:solidFill>
              </a:rPr>
              <a:t>%d</a:t>
            </a:r>
            <a:r>
              <a:rPr kumimoji="0" lang="pt-BR" altLang="zh-CN" b="1" dirty="0">
                <a:solidFill>
                  <a:schemeClr val="tx1"/>
                </a:solidFill>
                <a:latin typeface="Arial"/>
              </a:rPr>
              <a:t>”</a:t>
            </a:r>
            <a:r>
              <a:rPr kumimoji="0" lang="pt-BR" altLang="zh-CN" b="1" dirty="0">
                <a:solidFill>
                  <a:schemeClr val="tx1"/>
                </a:solidFill>
              </a:rPr>
              <a:t>, &amp;x)</a:t>
            </a:r>
            <a:r>
              <a:rPr kumimoji="0" lang="zh-CN" altLang="pt-BR" b="1" dirty="0">
                <a:solidFill>
                  <a:schemeClr val="tx1"/>
                </a:solidFill>
              </a:rPr>
              <a:t>；</a:t>
            </a:r>
          </a:p>
          <a:p>
            <a:pPr marL="1085850" lvl="1" indent="-457200"/>
            <a:r>
              <a:rPr kumimoji="0" lang="zh-CN" altLang="pt-BR" b="1" dirty="0">
                <a:solidFill>
                  <a:schemeClr val="tx1"/>
                </a:solidFill>
              </a:rPr>
              <a:t>	</a:t>
            </a:r>
            <a:r>
              <a:rPr kumimoji="0" lang="pt-BR" altLang="zh-CN" b="1" dirty="0">
                <a:solidFill>
                  <a:schemeClr val="tx1"/>
                </a:solidFill>
              </a:rPr>
              <a:t>printf(</a:t>
            </a:r>
            <a:r>
              <a:rPr kumimoji="0" lang="pt-BR" altLang="zh-CN" b="1" dirty="0">
                <a:solidFill>
                  <a:schemeClr val="tx1"/>
                </a:solidFill>
                <a:latin typeface="Arial"/>
              </a:rPr>
              <a:t>”</a:t>
            </a:r>
            <a:r>
              <a:rPr kumimoji="0" lang="pt-BR" altLang="zh-CN" b="1" dirty="0">
                <a:solidFill>
                  <a:schemeClr val="tx1"/>
                </a:solidFill>
              </a:rPr>
              <a:t>%d\n</a:t>
            </a:r>
            <a:r>
              <a:rPr kumimoji="0" lang="pt-BR" altLang="zh-CN" b="1" dirty="0">
                <a:solidFill>
                  <a:schemeClr val="tx1"/>
                </a:solidFill>
                <a:latin typeface="Arial"/>
              </a:rPr>
              <a:t>”</a:t>
            </a:r>
            <a:r>
              <a:rPr kumimoji="0" lang="pt-BR" altLang="zh-CN" b="1" dirty="0">
                <a:solidFill>
                  <a:schemeClr val="tx1"/>
                </a:solidFill>
              </a:rPr>
              <a:t>, factorial(4));</a:t>
            </a:r>
          </a:p>
          <a:p>
            <a:pPr marL="1085850" lvl="1" indent="-457200"/>
            <a:r>
              <a:rPr kumimoji="0" lang="pt-BR" altLang="zh-CN" b="1" dirty="0">
                <a:solidFill>
                  <a:schemeClr val="tx1"/>
                </a:solidFill>
              </a:rPr>
              <a:t>}</a:t>
            </a:r>
          </a:p>
          <a:p>
            <a:pPr marL="1085850" lvl="1" indent="-457200"/>
            <a:r>
              <a:rPr lang="en-US" altLang="zh-CN" b="1" dirty="0">
                <a:solidFill>
                  <a:schemeClr val="tx1"/>
                </a:solidFill>
              </a:rPr>
              <a:t>long factorial( long n ) </a:t>
            </a:r>
          </a:p>
          <a:p>
            <a:pPr marL="1085850" lvl="1" indent="-457200"/>
            <a:r>
              <a:rPr lang="en-US" altLang="zh-CN" b="1" dirty="0">
                <a:solidFill>
                  <a:schemeClr val="tx1"/>
                </a:solidFill>
              </a:rPr>
              <a:t>{	if ( n </a:t>
            </a:r>
            <a:r>
              <a:rPr lang="en-US" altLang="zh-CN" b="1" dirty="0">
                <a:solidFill>
                  <a:schemeClr val="tx1"/>
                </a:solidFill>
                <a:latin typeface="Times New Roman" pitchFamily="18" charset="0"/>
              </a:rPr>
              <a:t>==</a:t>
            </a:r>
            <a:r>
              <a:rPr lang="en-US" altLang="zh-CN" b="1" dirty="0">
                <a:solidFill>
                  <a:schemeClr val="tx1"/>
                </a:solidFill>
              </a:rPr>
              <a:t> 0 )</a:t>
            </a:r>
          </a:p>
          <a:p>
            <a:pPr marL="1085850" lvl="1" indent="-457200"/>
            <a:r>
              <a:rPr lang="en-US" altLang="zh-CN" b="1" dirty="0">
                <a:solidFill>
                  <a:schemeClr val="tx1"/>
                </a:solidFill>
              </a:rPr>
              <a:t>	   return 1;</a:t>
            </a:r>
          </a:p>
          <a:p>
            <a:pPr marL="1085850" lvl="1" indent="-457200"/>
            <a:r>
              <a:rPr lang="en-US" altLang="zh-CN" b="1" dirty="0">
                <a:solidFill>
                  <a:schemeClr val="tx1"/>
                </a:solidFill>
              </a:rPr>
              <a:t>	else</a:t>
            </a:r>
          </a:p>
          <a:p>
            <a:pPr marL="1085850" lvl="1" indent="-457200"/>
            <a:r>
              <a:rPr lang="en-US" altLang="zh-CN" b="1" dirty="0">
                <a:solidFill>
                  <a:schemeClr val="tx1"/>
                </a:solidFill>
              </a:rPr>
              <a:t>	   return n * factorial( n-1);  // </a:t>
            </a:r>
            <a:r>
              <a:rPr lang="zh-CN" altLang="en-US" b="1" dirty="0">
                <a:solidFill>
                  <a:schemeClr val="tx1"/>
                </a:solidFill>
              </a:rPr>
              <a:t>递归调用</a:t>
            </a:r>
          </a:p>
          <a:p>
            <a:pPr marL="1085850" lvl="1" indent="-457200"/>
            <a:r>
              <a:rPr lang="en-US" altLang="zh-CN" b="1" dirty="0">
                <a:solidFill>
                  <a:schemeClr val="tx1"/>
                </a:solidFill>
              </a:rPr>
              <a:t>}</a:t>
            </a:r>
            <a:endParaRPr kumimoji="0" lang="en-US" altLang="zh-CN" b="1" dirty="0">
              <a:solidFill>
                <a:schemeClr val="tx1"/>
              </a:solidFill>
            </a:endParaRPr>
          </a:p>
        </p:txBody>
      </p:sp>
      <p:sp>
        <p:nvSpPr>
          <p:cNvPr id="450563"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buFontTx/>
              <a:buChar char="•"/>
            </a:pPr>
            <a:r>
              <a:rPr kumimoji="0" lang="zh-CN" altLang="pt-BR" sz="3200" b="1">
                <a:solidFill>
                  <a:srgbClr val="FFFF00"/>
                </a:solidFill>
                <a:latin typeface="宋体" pitchFamily="2" charset="-122"/>
                <a:ea typeface="宋体" pitchFamily="2" charset="-122"/>
              </a:rPr>
              <a:t>递归函数调用过程</a:t>
            </a:r>
            <a:endParaRPr kumimoji="0" lang="pt-BR" altLang="zh-CN" sz="3200" b="1">
              <a:solidFill>
                <a:srgbClr val="FFFF00"/>
              </a:solidFill>
              <a:latin typeface="宋体" pitchFamily="2" charset="-122"/>
              <a:ea typeface="宋体" pitchFamily="2" charset="-122"/>
            </a:endParaRPr>
          </a:p>
        </p:txBody>
      </p:sp>
      <p:sp>
        <p:nvSpPr>
          <p:cNvPr id="451587"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grpSp>
        <p:nvGrpSpPr>
          <p:cNvPr id="451609" name="Group 25"/>
          <p:cNvGrpSpPr>
            <a:grpSpLocks/>
          </p:cNvGrpSpPr>
          <p:nvPr/>
        </p:nvGrpSpPr>
        <p:grpSpPr bwMode="auto">
          <a:xfrm>
            <a:off x="574675" y="2763838"/>
            <a:ext cx="3986213" cy="3622675"/>
            <a:chOff x="281" y="1741"/>
            <a:chExt cx="2511" cy="2282"/>
          </a:xfrm>
        </p:grpSpPr>
        <p:sp>
          <p:nvSpPr>
            <p:cNvPr id="451589" name="Rectangle 5"/>
            <p:cNvSpPr>
              <a:spLocks noChangeArrowheads="1"/>
            </p:cNvSpPr>
            <p:nvPr/>
          </p:nvSpPr>
          <p:spPr bwMode="auto">
            <a:xfrm>
              <a:off x="281" y="2511"/>
              <a:ext cx="1315" cy="793"/>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dirty="0">
                  <a:solidFill>
                    <a:schemeClr val="tx1"/>
                  </a:solidFill>
                  <a:latin typeface="Arial" pitchFamily="34" charset="0"/>
                  <a:ea typeface="宋体" pitchFamily="2" charset="-122"/>
                </a:rPr>
                <a:t>n: 4</a:t>
              </a:r>
            </a:p>
            <a:p>
              <a:pPr algn="ctr"/>
              <a:r>
                <a:rPr kumimoji="0" lang="zh-CN" altLang="en-US" sz="2400" b="1" dirty="0">
                  <a:solidFill>
                    <a:schemeClr val="tx1"/>
                  </a:solidFill>
                  <a:latin typeface="Arial" pitchFamily="34" charset="0"/>
                  <a:ea typeface="宋体" pitchFamily="2" charset="-122"/>
                </a:rPr>
                <a:t>控制链</a:t>
              </a:r>
            </a:p>
            <a:p>
              <a:pPr algn="ctr"/>
              <a:r>
                <a:rPr kumimoji="0" lang="zh-CN" altLang="en-US" sz="2400" b="1" dirty="0">
                  <a:solidFill>
                    <a:schemeClr val="tx1"/>
                  </a:solidFill>
                  <a:latin typeface="Arial" pitchFamily="34" charset="0"/>
                  <a:ea typeface="宋体" pitchFamily="2" charset="-122"/>
                </a:rPr>
                <a:t>返回地址</a:t>
              </a:r>
            </a:p>
          </p:txBody>
        </p:sp>
        <p:sp>
          <p:nvSpPr>
            <p:cNvPr id="451590" name="Text Box 6"/>
            <p:cNvSpPr txBox="1">
              <a:spLocks noChangeArrowheads="1"/>
            </p:cNvSpPr>
            <p:nvPr/>
          </p:nvSpPr>
          <p:spPr bwMode="auto">
            <a:xfrm>
              <a:off x="1609" y="2504"/>
              <a:ext cx="1183" cy="74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第</a:t>
              </a:r>
              <a:r>
                <a:rPr kumimoji="0" lang="en-US" altLang="zh-CN" sz="2400" b="1">
                  <a:solidFill>
                    <a:schemeClr val="tx1"/>
                  </a:solidFill>
                  <a:latin typeface="Arial" pitchFamily="34" charset="0"/>
                  <a:ea typeface="宋体" pitchFamily="2" charset="-122"/>
                </a:rPr>
                <a:t>1</a:t>
              </a:r>
              <a:r>
                <a:rPr kumimoji="0" lang="zh-CN" altLang="en-US" sz="2400" b="1">
                  <a:solidFill>
                    <a:schemeClr val="tx1"/>
                  </a:solidFill>
                  <a:latin typeface="Arial" pitchFamily="34" charset="0"/>
                  <a:ea typeface="宋体" pitchFamily="2" charset="-122"/>
                </a:rPr>
                <a:t>次调用</a:t>
              </a:r>
              <a:r>
                <a:rPr kumimoji="0" lang="en-US" altLang="zh-CN" sz="2400" b="1">
                  <a:solidFill>
                    <a:schemeClr val="tx1"/>
                  </a:solidFill>
                  <a:latin typeface="Arial" pitchFamily="34" charset="0"/>
                  <a:ea typeface="宋体" pitchFamily="2" charset="-122"/>
                </a:rPr>
                <a:t>factorial</a:t>
              </a:r>
              <a:r>
                <a:rPr kumimoji="0" lang="zh-CN" altLang="en-US" sz="2400" b="1">
                  <a:solidFill>
                    <a:schemeClr val="tx1"/>
                  </a:solidFill>
                  <a:latin typeface="Arial" pitchFamily="34" charset="0"/>
                  <a:ea typeface="宋体" pitchFamily="2" charset="-122"/>
                </a:rPr>
                <a:t>时的活动记录</a:t>
              </a:r>
            </a:p>
          </p:txBody>
        </p:sp>
        <p:sp>
          <p:nvSpPr>
            <p:cNvPr id="451591" name="Rectangle 7"/>
            <p:cNvSpPr>
              <a:spLocks noChangeArrowheads="1"/>
            </p:cNvSpPr>
            <p:nvPr/>
          </p:nvSpPr>
          <p:spPr bwMode="auto">
            <a:xfrm>
              <a:off x="281" y="3306"/>
              <a:ext cx="1315" cy="699"/>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a:solidFill>
                    <a:schemeClr val="tx1"/>
                  </a:solidFill>
                  <a:latin typeface="Arial" pitchFamily="34" charset="0"/>
                  <a:ea typeface="宋体" pitchFamily="2" charset="-122"/>
                </a:rPr>
                <a:t>x: 4</a:t>
              </a:r>
            </a:p>
          </p:txBody>
        </p:sp>
        <p:sp>
          <p:nvSpPr>
            <p:cNvPr id="451592" name="Text Box 8"/>
            <p:cNvSpPr txBox="1">
              <a:spLocks noChangeArrowheads="1"/>
            </p:cNvSpPr>
            <p:nvPr/>
          </p:nvSpPr>
          <p:spPr bwMode="auto">
            <a:xfrm>
              <a:off x="1645" y="3275"/>
              <a:ext cx="1118" cy="74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主程序</a:t>
              </a:r>
              <a:r>
                <a:rPr kumimoji="0" lang="en-US" altLang="zh-CN" sz="2400" b="1">
                  <a:solidFill>
                    <a:schemeClr val="tx1"/>
                  </a:solidFill>
                  <a:latin typeface="Arial" pitchFamily="34" charset="0"/>
                  <a:ea typeface="宋体" pitchFamily="2" charset="-122"/>
                </a:rPr>
                <a:t>main</a:t>
              </a:r>
              <a:r>
                <a:rPr kumimoji="0" lang="zh-CN" altLang="en-US" sz="2400" b="1">
                  <a:solidFill>
                    <a:schemeClr val="tx1"/>
                  </a:solidFill>
                  <a:latin typeface="Arial" pitchFamily="34" charset="0"/>
                  <a:ea typeface="宋体" pitchFamily="2" charset="-122"/>
                </a:rPr>
                <a:t>的活动记录</a:t>
              </a:r>
            </a:p>
          </p:txBody>
        </p:sp>
        <p:sp>
          <p:nvSpPr>
            <p:cNvPr id="451593" name="Line 9"/>
            <p:cNvSpPr>
              <a:spLocks noChangeShapeType="1"/>
            </p:cNvSpPr>
            <p:nvPr/>
          </p:nvSpPr>
          <p:spPr bwMode="auto">
            <a:xfrm>
              <a:off x="281" y="1741"/>
              <a:ext cx="0" cy="762"/>
            </a:xfrm>
            <a:prstGeom prst="line">
              <a:avLst/>
            </a:prstGeom>
            <a:noFill/>
            <a:ln w="9525">
              <a:solidFill>
                <a:schemeClr val="tx1"/>
              </a:solidFill>
              <a:round/>
              <a:headEnd/>
              <a:tailEnd/>
            </a:ln>
            <a:effectLst/>
          </p:spPr>
          <p:txBody>
            <a:bodyPr/>
            <a:lstStyle/>
            <a:p>
              <a:endParaRPr lang="zh-CN" altLang="en-US"/>
            </a:p>
          </p:txBody>
        </p:sp>
        <p:sp>
          <p:nvSpPr>
            <p:cNvPr id="451594" name="Line 10"/>
            <p:cNvSpPr>
              <a:spLocks noChangeShapeType="1"/>
            </p:cNvSpPr>
            <p:nvPr/>
          </p:nvSpPr>
          <p:spPr bwMode="auto">
            <a:xfrm>
              <a:off x="1598" y="1741"/>
              <a:ext cx="0" cy="762"/>
            </a:xfrm>
            <a:prstGeom prst="line">
              <a:avLst/>
            </a:prstGeom>
            <a:noFill/>
            <a:ln w="9525">
              <a:solidFill>
                <a:schemeClr val="tx1"/>
              </a:solidFill>
              <a:round/>
              <a:headEnd/>
              <a:tailEnd/>
            </a:ln>
            <a:effectLst/>
          </p:spPr>
          <p:txBody>
            <a:bodyPr/>
            <a:lstStyle/>
            <a:p>
              <a:endParaRPr lang="zh-CN" altLang="en-US"/>
            </a:p>
          </p:txBody>
        </p:sp>
      </p:grpSp>
      <p:sp>
        <p:nvSpPr>
          <p:cNvPr id="451595" name="Line 11"/>
          <p:cNvSpPr>
            <a:spLocks noChangeShapeType="1"/>
          </p:cNvSpPr>
          <p:nvPr/>
        </p:nvSpPr>
        <p:spPr bwMode="auto">
          <a:xfrm flipV="1">
            <a:off x="2878138" y="2598738"/>
            <a:ext cx="0" cy="1262062"/>
          </a:xfrm>
          <a:prstGeom prst="line">
            <a:avLst/>
          </a:prstGeom>
          <a:noFill/>
          <a:ln w="38100">
            <a:solidFill>
              <a:srgbClr val="FFFF00"/>
            </a:solidFill>
            <a:round/>
            <a:headEnd/>
            <a:tailEnd type="triangle" w="med" len="med"/>
          </a:ln>
          <a:effectLst/>
        </p:spPr>
        <p:txBody>
          <a:bodyPr/>
          <a:lstStyle/>
          <a:p>
            <a:endParaRPr lang="zh-CN" altLang="en-US"/>
          </a:p>
        </p:txBody>
      </p:sp>
      <p:sp>
        <p:nvSpPr>
          <p:cNvPr id="451596" name="Text Box 12"/>
          <p:cNvSpPr txBox="1">
            <a:spLocks noChangeArrowheads="1"/>
          </p:cNvSpPr>
          <p:nvPr/>
        </p:nvSpPr>
        <p:spPr bwMode="auto">
          <a:xfrm>
            <a:off x="2974975" y="2881313"/>
            <a:ext cx="1114425" cy="822325"/>
          </a:xfrm>
          <a:prstGeom prst="rect">
            <a:avLst/>
          </a:prstGeom>
          <a:noFill/>
          <a:ln w="9525">
            <a:noFill/>
            <a:miter lim="800000"/>
            <a:headEnd/>
            <a:tailEnd/>
          </a:ln>
          <a:effectLst/>
        </p:spPr>
        <p:txBody>
          <a:bodyPr>
            <a:spAutoFit/>
          </a:bodyPr>
          <a:lstStyle/>
          <a:p>
            <a:pPr algn="ctr">
              <a:spcBef>
                <a:spcPct val="50000"/>
              </a:spcBef>
            </a:pPr>
            <a:r>
              <a:rPr kumimoji="0" lang="zh-CN" altLang="en-US" sz="2400" b="1">
                <a:solidFill>
                  <a:srgbClr val="FFFF00"/>
                </a:solidFill>
                <a:latin typeface="Arial" pitchFamily="34" charset="0"/>
                <a:ea typeface="宋体" pitchFamily="2" charset="-122"/>
              </a:rPr>
              <a:t>栈生长方向</a:t>
            </a:r>
          </a:p>
        </p:txBody>
      </p:sp>
      <p:grpSp>
        <p:nvGrpSpPr>
          <p:cNvPr id="451610" name="Group 26"/>
          <p:cNvGrpSpPr>
            <a:grpSpLocks/>
          </p:cNvGrpSpPr>
          <p:nvPr/>
        </p:nvGrpSpPr>
        <p:grpSpPr bwMode="auto">
          <a:xfrm>
            <a:off x="4711700" y="1641475"/>
            <a:ext cx="4811713" cy="4733925"/>
            <a:chOff x="2878" y="1016"/>
            <a:chExt cx="3031" cy="2982"/>
          </a:xfrm>
        </p:grpSpPr>
        <p:sp>
          <p:nvSpPr>
            <p:cNvPr id="451599" name="Rectangle 15"/>
            <p:cNvSpPr>
              <a:spLocks noChangeArrowheads="1"/>
            </p:cNvSpPr>
            <p:nvPr/>
          </p:nvSpPr>
          <p:spPr bwMode="auto">
            <a:xfrm>
              <a:off x="2878" y="2522"/>
              <a:ext cx="1565" cy="783"/>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a:solidFill>
                    <a:schemeClr val="tx1"/>
                  </a:solidFill>
                  <a:latin typeface="Arial" pitchFamily="34" charset="0"/>
                  <a:ea typeface="宋体" pitchFamily="2" charset="-122"/>
                </a:rPr>
                <a:t>n: 4</a:t>
              </a:r>
            </a:p>
            <a:p>
              <a:pPr algn="ctr"/>
              <a:r>
                <a:rPr kumimoji="0" lang="zh-CN" altLang="en-US" sz="2400" b="1">
                  <a:solidFill>
                    <a:schemeClr val="tx1"/>
                  </a:solidFill>
                  <a:latin typeface="Arial" pitchFamily="34" charset="0"/>
                  <a:ea typeface="宋体" pitchFamily="2" charset="-122"/>
                </a:rPr>
                <a:t>控制链</a:t>
              </a:r>
            </a:p>
            <a:p>
              <a:pPr algn="ctr"/>
              <a:r>
                <a:rPr kumimoji="0" lang="zh-CN" altLang="en-US" sz="2400" b="1">
                  <a:solidFill>
                    <a:schemeClr val="tx1"/>
                  </a:solidFill>
                  <a:latin typeface="Arial" pitchFamily="34" charset="0"/>
                  <a:ea typeface="宋体" pitchFamily="2" charset="-122"/>
                </a:rPr>
                <a:t>返回地址</a:t>
              </a:r>
            </a:p>
          </p:txBody>
        </p:sp>
        <p:sp>
          <p:nvSpPr>
            <p:cNvPr id="451600" name="Text Box 16"/>
            <p:cNvSpPr txBox="1">
              <a:spLocks noChangeArrowheads="1"/>
            </p:cNvSpPr>
            <p:nvPr/>
          </p:nvSpPr>
          <p:spPr bwMode="auto">
            <a:xfrm>
              <a:off x="4492" y="2543"/>
              <a:ext cx="1408" cy="74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第</a:t>
              </a:r>
              <a:r>
                <a:rPr kumimoji="0" lang="en-US" altLang="zh-CN" sz="2400" b="1">
                  <a:solidFill>
                    <a:schemeClr val="tx1"/>
                  </a:solidFill>
                  <a:latin typeface="Arial" pitchFamily="34" charset="0"/>
                  <a:ea typeface="宋体" pitchFamily="2" charset="-122"/>
                </a:rPr>
                <a:t>1</a:t>
              </a:r>
              <a:r>
                <a:rPr kumimoji="0" lang="zh-CN" altLang="en-US" sz="2400" b="1">
                  <a:solidFill>
                    <a:schemeClr val="tx1"/>
                  </a:solidFill>
                  <a:latin typeface="Arial" pitchFamily="34" charset="0"/>
                  <a:ea typeface="宋体" pitchFamily="2" charset="-122"/>
                </a:rPr>
                <a:t>次调用</a:t>
              </a:r>
              <a:r>
                <a:rPr kumimoji="0" lang="en-US" altLang="zh-CN" sz="2400" b="1">
                  <a:solidFill>
                    <a:schemeClr val="tx1"/>
                  </a:solidFill>
                  <a:latin typeface="Arial" pitchFamily="34" charset="0"/>
                  <a:ea typeface="宋体" pitchFamily="2" charset="-122"/>
                </a:rPr>
                <a:t>factorial</a:t>
              </a:r>
              <a:r>
                <a:rPr kumimoji="0" lang="zh-CN" altLang="en-US" sz="2400" b="1">
                  <a:solidFill>
                    <a:schemeClr val="tx1"/>
                  </a:solidFill>
                  <a:latin typeface="Arial" pitchFamily="34" charset="0"/>
                  <a:ea typeface="宋体" pitchFamily="2" charset="-122"/>
                </a:rPr>
                <a:t>时的活动记录</a:t>
              </a:r>
            </a:p>
          </p:txBody>
        </p:sp>
        <p:sp>
          <p:nvSpPr>
            <p:cNvPr id="451601" name="Rectangle 17"/>
            <p:cNvSpPr>
              <a:spLocks noChangeArrowheads="1"/>
            </p:cNvSpPr>
            <p:nvPr/>
          </p:nvSpPr>
          <p:spPr bwMode="auto">
            <a:xfrm>
              <a:off x="2878" y="3307"/>
              <a:ext cx="1565" cy="691"/>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a:solidFill>
                    <a:schemeClr val="tx1"/>
                  </a:solidFill>
                  <a:latin typeface="Arial" pitchFamily="34" charset="0"/>
                  <a:ea typeface="宋体" pitchFamily="2" charset="-122"/>
                </a:rPr>
                <a:t>x: 4</a:t>
              </a:r>
            </a:p>
          </p:txBody>
        </p:sp>
        <p:sp>
          <p:nvSpPr>
            <p:cNvPr id="451602" name="Text Box 18"/>
            <p:cNvSpPr txBox="1">
              <a:spLocks noChangeArrowheads="1"/>
            </p:cNvSpPr>
            <p:nvPr/>
          </p:nvSpPr>
          <p:spPr bwMode="auto">
            <a:xfrm>
              <a:off x="4492" y="3377"/>
              <a:ext cx="1330" cy="51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主程序</a:t>
              </a:r>
              <a:r>
                <a:rPr kumimoji="0" lang="en-US" altLang="zh-CN" sz="2400" b="1">
                  <a:solidFill>
                    <a:schemeClr val="tx1"/>
                  </a:solidFill>
                  <a:latin typeface="Arial" pitchFamily="34" charset="0"/>
                  <a:ea typeface="宋体" pitchFamily="2" charset="-122"/>
                </a:rPr>
                <a:t>main</a:t>
              </a:r>
              <a:r>
                <a:rPr kumimoji="0" lang="zh-CN" altLang="en-US" sz="2400" b="1">
                  <a:solidFill>
                    <a:schemeClr val="tx1"/>
                  </a:solidFill>
                  <a:latin typeface="Arial" pitchFamily="34" charset="0"/>
                  <a:ea typeface="宋体" pitchFamily="2" charset="-122"/>
                </a:rPr>
                <a:t>的活动记录</a:t>
              </a:r>
            </a:p>
          </p:txBody>
        </p:sp>
        <p:sp>
          <p:nvSpPr>
            <p:cNvPr id="451603" name="Line 19"/>
            <p:cNvSpPr>
              <a:spLocks noChangeShapeType="1"/>
            </p:cNvSpPr>
            <p:nvPr/>
          </p:nvSpPr>
          <p:spPr bwMode="auto">
            <a:xfrm>
              <a:off x="2878" y="1016"/>
              <a:ext cx="0" cy="753"/>
            </a:xfrm>
            <a:prstGeom prst="line">
              <a:avLst/>
            </a:prstGeom>
            <a:noFill/>
            <a:ln w="9525">
              <a:solidFill>
                <a:schemeClr val="tx1"/>
              </a:solidFill>
              <a:round/>
              <a:headEnd/>
              <a:tailEnd/>
            </a:ln>
            <a:effectLst/>
          </p:spPr>
          <p:txBody>
            <a:bodyPr/>
            <a:lstStyle/>
            <a:p>
              <a:endParaRPr lang="zh-CN" altLang="en-US"/>
            </a:p>
          </p:txBody>
        </p:sp>
        <p:sp>
          <p:nvSpPr>
            <p:cNvPr id="451604" name="Line 20"/>
            <p:cNvSpPr>
              <a:spLocks noChangeShapeType="1"/>
            </p:cNvSpPr>
            <p:nvPr/>
          </p:nvSpPr>
          <p:spPr bwMode="auto">
            <a:xfrm>
              <a:off x="4443" y="1016"/>
              <a:ext cx="0" cy="753"/>
            </a:xfrm>
            <a:prstGeom prst="line">
              <a:avLst/>
            </a:prstGeom>
            <a:noFill/>
            <a:ln w="9525">
              <a:solidFill>
                <a:schemeClr val="tx1"/>
              </a:solidFill>
              <a:round/>
              <a:headEnd/>
              <a:tailEnd/>
            </a:ln>
            <a:effectLst/>
          </p:spPr>
          <p:txBody>
            <a:bodyPr/>
            <a:lstStyle/>
            <a:p>
              <a:endParaRPr lang="zh-CN" altLang="en-US"/>
            </a:p>
          </p:txBody>
        </p:sp>
        <p:sp>
          <p:nvSpPr>
            <p:cNvPr id="451606" name="Rectangle 22"/>
            <p:cNvSpPr>
              <a:spLocks noChangeArrowheads="1"/>
            </p:cNvSpPr>
            <p:nvPr/>
          </p:nvSpPr>
          <p:spPr bwMode="auto">
            <a:xfrm>
              <a:off x="2878" y="1769"/>
              <a:ext cx="1565" cy="784"/>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a:solidFill>
                    <a:schemeClr val="tx1"/>
                  </a:solidFill>
                  <a:latin typeface="Arial" pitchFamily="34" charset="0"/>
                  <a:ea typeface="宋体" pitchFamily="2" charset="-122"/>
                </a:rPr>
                <a:t>n: 3</a:t>
              </a:r>
            </a:p>
            <a:p>
              <a:pPr algn="ctr"/>
              <a:r>
                <a:rPr kumimoji="0" lang="zh-CN" altLang="en-US" sz="2400" b="1">
                  <a:solidFill>
                    <a:schemeClr val="tx1"/>
                  </a:solidFill>
                  <a:latin typeface="Arial" pitchFamily="34" charset="0"/>
                  <a:ea typeface="宋体" pitchFamily="2" charset="-122"/>
                </a:rPr>
                <a:t>控制链</a:t>
              </a:r>
            </a:p>
            <a:p>
              <a:pPr algn="ctr"/>
              <a:r>
                <a:rPr kumimoji="0" lang="zh-CN" altLang="en-US" sz="2400" b="1">
                  <a:solidFill>
                    <a:schemeClr val="tx1"/>
                  </a:solidFill>
                  <a:latin typeface="Arial" pitchFamily="34" charset="0"/>
                  <a:ea typeface="宋体" pitchFamily="2" charset="-122"/>
                </a:rPr>
                <a:t>返回地址</a:t>
              </a:r>
            </a:p>
          </p:txBody>
        </p:sp>
        <p:sp>
          <p:nvSpPr>
            <p:cNvPr id="451607" name="Text Box 23"/>
            <p:cNvSpPr txBox="1">
              <a:spLocks noChangeArrowheads="1"/>
            </p:cNvSpPr>
            <p:nvPr/>
          </p:nvSpPr>
          <p:spPr bwMode="auto">
            <a:xfrm>
              <a:off x="4501" y="1750"/>
              <a:ext cx="1408" cy="74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第</a:t>
              </a:r>
              <a:r>
                <a:rPr kumimoji="0" lang="en-US" altLang="zh-CN" sz="2400" b="1">
                  <a:solidFill>
                    <a:schemeClr val="tx1"/>
                  </a:solidFill>
                  <a:latin typeface="Arial" pitchFamily="34" charset="0"/>
                  <a:ea typeface="宋体" pitchFamily="2" charset="-122"/>
                </a:rPr>
                <a:t>2</a:t>
              </a:r>
              <a:r>
                <a:rPr kumimoji="0" lang="zh-CN" altLang="en-US" sz="2400" b="1">
                  <a:solidFill>
                    <a:schemeClr val="tx1"/>
                  </a:solidFill>
                  <a:latin typeface="Arial" pitchFamily="34" charset="0"/>
                  <a:ea typeface="宋体" pitchFamily="2" charset="-122"/>
                </a:rPr>
                <a:t>次调用</a:t>
              </a:r>
              <a:r>
                <a:rPr kumimoji="0" lang="en-US" altLang="zh-CN" sz="2400" b="1">
                  <a:solidFill>
                    <a:schemeClr val="tx1"/>
                  </a:solidFill>
                  <a:latin typeface="Arial" pitchFamily="34" charset="0"/>
                  <a:ea typeface="宋体" pitchFamily="2" charset="-122"/>
                </a:rPr>
                <a:t>factorial</a:t>
              </a:r>
              <a:r>
                <a:rPr kumimoji="0" lang="zh-CN" altLang="en-US" sz="2400" b="1">
                  <a:solidFill>
                    <a:schemeClr val="tx1"/>
                  </a:solidFill>
                  <a:latin typeface="Arial" pitchFamily="34" charset="0"/>
                  <a:ea typeface="宋体" pitchFamily="2" charset="-122"/>
                </a:rPr>
                <a:t>时的活动记录</a:t>
              </a:r>
            </a:p>
          </p:txBody>
        </p:sp>
      </p:grpSp>
      <p:sp>
        <p:nvSpPr>
          <p:cNvPr id="451611" name="Line 27"/>
          <p:cNvSpPr>
            <a:spLocks noChangeShapeType="1"/>
          </p:cNvSpPr>
          <p:nvPr/>
        </p:nvSpPr>
        <p:spPr bwMode="auto">
          <a:xfrm flipV="1">
            <a:off x="7412038" y="1370013"/>
            <a:ext cx="0" cy="1262062"/>
          </a:xfrm>
          <a:prstGeom prst="line">
            <a:avLst/>
          </a:prstGeom>
          <a:noFill/>
          <a:ln w="38100">
            <a:solidFill>
              <a:srgbClr val="FFFF00"/>
            </a:solidFill>
            <a:round/>
            <a:headEnd/>
            <a:tailEnd type="triangle" w="med" len="med"/>
          </a:ln>
          <a:effectLst/>
        </p:spPr>
        <p:txBody>
          <a:bodyPr/>
          <a:lstStyle/>
          <a:p>
            <a:endParaRPr lang="zh-CN" altLang="en-US"/>
          </a:p>
        </p:txBody>
      </p:sp>
      <p:sp>
        <p:nvSpPr>
          <p:cNvPr id="451612" name="Text Box 28"/>
          <p:cNvSpPr txBox="1">
            <a:spLocks noChangeArrowheads="1"/>
          </p:cNvSpPr>
          <p:nvPr/>
        </p:nvSpPr>
        <p:spPr bwMode="auto">
          <a:xfrm>
            <a:off x="7508875" y="1652588"/>
            <a:ext cx="1114425" cy="822325"/>
          </a:xfrm>
          <a:prstGeom prst="rect">
            <a:avLst/>
          </a:prstGeom>
          <a:noFill/>
          <a:ln w="9525">
            <a:noFill/>
            <a:miter lim="800000"/>
            <a:headEnd/>
            <a:tailEnd/>
          </a:ln>
          <a:effectLst/>
        </p:spPr>
        <p:txBody>
          <a:bodyPr>
            <a:spAutoFit/>
          </a:bodyPr>
          <a:lstStyle/>
          <a:p>
            <a:pPr algn="ctr">
              <a:spcBef>
                <a:spcPct val="50000"/>
              </a:spcBef>
            </a:pPr>
            <a:r>
              <a:rPr kumimoji="0" lang="zh-CN" altLang="en-US" sz="2400" b="1">
                <a:solidFill>
                  <a:srgbClr val="FFFF00"/>
                </a:solidFill>
                <a:latin typeface="Arial" pitchFamily="34" charset="0"/>
                <a:ea typeface="宋体" pitchFamily="2" charset="-122"/>
              </a:rPr>
              <a:t>栈生长方向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1595"/>
                                        </p:tgtEl>
                                        <p:attrNameLst>
                                          <p:attrName>style.visibility</p:attrName>
                                        </p:attrNameLst>
                                      </p:cBhvr>
                                      <p:to>
                                        <p:strVal val="visible"/>
                                      </p:to>
                                    </p:set>
                                    <p:animEffect transition="in" filter="wipe(down)">
                                      <p:cBhvr>
                                        <p:cTn id="7" dur="500"/>
                                        <p:tgtEl>
                                          <p:spTgt spid="4515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515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516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51611"/>
                                        </p:tgtEl>
                                        <p:attrNameLst>
                                          <p:attrName>style.visibility</p:attrName>
                                        </p:attrNameLst>
                                      </p:cBhvr>
                                      <p:to>
                                        <p:strVal val="visible"/>
                                      </p:to>
                                    </p:set>
                                    <p:animEffect transition="in" filter="wipe(down)">
                                      <p:cBhvr>
                                        <p:cTn id="20" dur="500"/>
                                        <p:tgtEl>
                                          <p:spTgt spid="4516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1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5" grpId="0" animBg="1"/>
      <p:bldP spid="451596" grpId="0"/>
      <p:bldP spid="451611" grpId="0" animBg="1"/>
      <p:bldP spid="4516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buFontTx/>
              <a:buChar char="•"/>
            </a:pPr>
            <a:endParaRPr kumimoji="0" lang="pt-BR" altLang="zh-CN" b="1">
              <a:solidFill>
                <a:schemeClr val="tx1"/>
              </a:solidFill>
              <a:latin typeface="宋体" pitchFamily="2" charset="-122"/>
              <a:ea typeface="宋体" pitchFamily="2" charset="-122"/>
            </a:endParaRPr>
          </a:p>
        </p:txBody>
      </p:sp>
      <p:sp>
        <p:nvSpPr>
          <p:cNvPr id="452633" name="Rectangle 25"/>
          <p:cNvSpPr>
            <a:spLocks noChangeArrowheads="1"/>
          </p:cNvSpPr>
          <p:nvPr/>
        </p:nvSpPr>
        <p:spPr bwMode="auto">
          <a:xfrm>
            <a:off x="0" y="0"/>
            <a:ext cx="9906000" cy="6858000"/>
          </a:xfrm>
          <a:prstGeom prst="rect">
            <a:avLst/>
          </a:prstGeom>
          <a:solidFill>
            <a:schemeClr val="tx1"/>
          </a:solidFill>
          <a:ln w="9525" algn="ctr">
            <a:noFill/>
            <a:miter lim="800000"/>
            <a:headEnd/>
            <a:tailEnd/>
          </a:ln>
          <a:effectLst/>
        </p:spPr>
        <p:txBody>
          <a:bodyPr wrap="none" lIns="92075" tIns="46038" rIns="92075" bIns="46038" anchor="ctr"/>
          <a:lstStyle/>
          <a:p>
            <a:endParaRPr lang="zh-CN" altLang="en-US"/>
          </a:p>
        </p:txBody>
      </p:sp>
      <p:sp>
        <p:nvSpPr>
          <p:cNvPr id="452611" name="Rectangle 3"/>
          <p:cNvSpPr>
            <a:spLocks noGrp="1" noChangeArrowheads="1"/>
          </p:cNvSpPr>
          <p:nvPr>
            <p:ph type="title"/>
          </p:nvPr>
        </p:nvSpPr>
        <p:spPr>
          <a:xfrm>
            <a:off x="307975" y="0"/>
            <a:ext cx="9288463" cy="549275"/>
          </a:xfrm>
        </p:spPr>
        <p:txBody>
          <a:bodyPr/>
          <a:lstStyle/>
          <a:p>
            <a:r>
              <a:rPr lang="en-US" altLang="zh-CN">
                <a:solidFill>
                  <a:schemeClr val="bg2"/>
                </a:solidFill>
              </a:rPr>
              <a:t>3.3 </a:t>
            </a:r>
            <a:r>
              <a:rPr lang="zh-CN" altLang="en-US">
                <a:solidFill>
                  <a:schemeClr val="bg2"/>
                </a:solidFill>
              </a:rPr>
              <a:t>栈与递归</a:t>
            </a:r>
          </a:p>
        </p:txBody>
      </p:sp>
      <p:grpSp>
        <p:nvGrpSpPr>
          <p:cNvPr id="452638" name="Group 30"/>
          <p:cNvGrpSpPr>
            <a:grpSpLocks/>
          </p:cNvGrpSpPr>
          <p:nvPr/>
        </p:nvGrpSpPr>
        <p:grpSpPr bwMode="auto">
          <a:xfrm>
            <a:off x="3582988" y="5005388"/>
            <a:ext cx="2532062" cy="949325"/>
            <a:chOff x="2257" y="3153"/>
            <a:chExt cx="1595" cy="598"/>
          </a:xfrm>
        </p:grpSpPr>
        <p:sp>
          <p:nvSpPr>
            <p:cNvPr id="452636" name="Rectangle 28"/>
            <p:cNvSpPr>
              <a:spLocks noChangeArrowheads="1"/>
            </p:cNvSpPr>
            <p:nvPr/>
          </p:nvSpPr>
          <p:spPr bwMode="auto">
            <a:xfrm>
              <a:off x="2257" y="3153"/>
              <a:ext cx="1595" cy="59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637" name="Rectangle 29"/>
            <p:cNvSpPr>
              <a:spLocks noChangeArrowheads="1"/>
            </p:cNvSpPr>
            <p:nvPr/>
          </p:nvSpPr>
          <p:spPr bwMode="auto">
            <a:xfrm>
              <a:off x="2257" y="3153"/>
              <a:ext cx="1595" cy="598"/>
            </a:xfrm>
            <a:prstGeom prst="rect">
              <a:avLst/>
            </a:prstGeom>
            <a:noFill/>
            <a:ln w="19050" cap="rnd">
              <a:solidFill>
                <a:srgbClr val="000000"/>
              </a:solidFill>
              <a:miter lim="800000"/>
              <a:headEnd/>
              <a:tailEnd/>
            </a:ln>
          </p:spPr>
          <p:txBody>
            <a:bodyPr/>
            <a:lstStyle/>
            <a:p>
              <a:endParaRPr lang="zh-CN" altLang="en-US"/>
            </a:p>
          </p:txBody>
        </p:sp>
      </p:grpSp>
      <p:sp>
        <p:nvSpPr>
          <p:cNvPr id="452639" name="Rectangle 31"/>
          <p:cNvSpPr>
            <a:spLocks noChangeArrowheads="1"/>
          </p:cNvSpPr>
          <p:nvPr/>
        </p:nvSpPr>
        <p:spPr bwMode="auto">
          <a:xfrm>
            <a:off x="4592638" y="5037138"/>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4</a:t>
            </a:r>
            <a:endParaRPr lang="en-US" altLang="zh-CN" sz="2000" b="1"/>
          </a:p>
        </p:txBody>
      </p:sp>
      <p:sp>
        <p:nvSpPr>
          <p:cNvPr id="452640" name="Rectangle 32"/>
          <p:cNvSpPr>
            <a:spLocks noChangeArrowheads="1"/>
          </p:cNvSpPr>
          <p:nvPr/>
        </p:nvSpPr>
        <p:spPr bwMode="auto">
          <a:xfrm>
            <a:off x="4443413" y="5311775"/>
            <a:ext cx="766762"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41" name="Rectangle 33"/>
          <p:cNvSpPr>
            <a:spLocks noChangeArrowheads="1"/>
          </p:cNvSpPr>
          <p:nvPr/>
        </p:nvSpPr>
        <p:spPr bwMode="auto">
          <a:xfrm>
            <a:off x="4330700" y="5595938"/>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sp>
        <p:nvSpPr>
          <p:cNvPr id="452645" name="Rectangle 37"/>
          <p:cNvSpPr>
            <a:spLocks noChangeArrowheads="1"/>
          </p:cNvSpPr>
          <p:nvPr/>
        </p:nvSpPr>
        <p:spPr bwMode="auto">
          <a:xfrm>
            <a:off x="6557963" y="5026025"/>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1</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grpSp>
        <p:nvGrpSpPr>
          <p:cNvPr id="452650" name="Group 42"/>
          <p:cNvGrpSpPr>
            <a:grpSpLocks/>
          </p:cNvGrpSpPr>
          <p:nvPr/>
        </p:nvGrpSpPr>
        <p:grpSpPr bwMode="auto">
          <a:xfrm>
            <a:off x="3582988" y="4051300"/>
            <a:ext cx="2535237" cy="950913"/>
            <a:chOff x="2257" y="2552"/>
            <a:chExt cx="1597" cy="599"/>
          </a:xfrm>
        </p:grpSpPr>
        <p:sp>
          <p:nvSpPr>
            <p:cNvPr id="452648" name="Rectangle 40"/>
            <p:cNvSpPr>
              <a:spLocks noChangeArrowheads="1"/>
            </p:cNvSpPr>
            <p:nvPr/>
          </p:nvSpPr>
          <p:spPr bwMode="auto">
            <a:xfrm>
              <a:off x="2257" y="2552"/>
              <a:ext cx="1597" cy="599"/>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649" name="Rectangle 41"/>
            <p:cNvSpPr>
              <a:spLocks noChangeArrowheads="1"/>
            </p:cNvSpPr>
            <p:nvPr/>
          </p:nvSpPr>
          <p:spPr bwMode="auto">
            <a:xfrm>
              <a:off x="2257" y="2552"/>
              <a:ext cx="1597" cy="599"/>
            </a:xfrm>
            <a:prstGeom prst="rect">
              <a:avLst/>
            </a:prstGeom>
            <a:noFill/>
            <a:ln w="19050" cap="rnd">
              <a:solidFill>
                <a:srgbClr val="000000"/>
              </a:solidFill>
              <a:miter lim="800000"/>
              <a:headEnd/>
              <a:tailEnd/>
            </a:ln>
          </p:spPr>
          <p:txBody>
            <a:bodyPr/>
            <a:lstStyle/>
            <a:p>
              <a:endParaRPr lang="zh-CN" altLang="en-US"/>
            </a:p>
          </p:txBody>
        </p:sp>
      </p:grpSp>
      <p:sp>
        <p:nvSpPr>
          <p:cNvPr id="452651" name="Rectangle 43"/>
          <p:cNvSpPr>
            <a:spLocks noChangeArrowheads="1"/>
          </p:cNvSpPr>
          <p:nvPr/>
        </p:nvSpPr>
        <p:spPr bwMode="auto">
          <a:xfrm>
            <a:off x="4595813" y="4081463"/>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3</a:t>
            </a:r>
            <a:endParaRPr lang="en-US" altLang="zh-CN" sz="2000" b="1"/>
          </a:p>
        </p:txBody>
      </p:sp>
      <p:sp>
        <p:nvSpPr>
          <p:cNvPr id="452652" name="Rectangle 44"/>
          <p:cNvSpPr>
            <a:spLocks noChangeArrowheads="1"/>
          </p:cNvSpPr>
          <p:nvPr/>
        </p:nvSpPr>
        <p:spPr bwMode="auto">
          <a:xfrm>
            <a:off x="4445000" y="4357688"/>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53" name="Rectangle 45"/>
          <p:cNvSpPr>
            <a:spLocks noChangeArrowheads="1"/>
          </p:cNvSpPr>
          <p:nvPr/>
        </p:nvSpPr>
        <p:spPr bwMode="auto">
          <a:xfrm>
            <a:off x="4333875" y="4641850"/>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grpSp>
        <p:nvGrpSpPr>
          <p:cNvPr id="452662" name="Group 54"/>
          <p:cNvGrpSpPr>
            <a:grpSpLocks/>
          </p:cNvGrpSpPr>
          <p:nvPr/>
        </p:nvGrpSpPr>
        <p:grpSpPr bwMode="auto">
          <a:xfrm>
            <a:off x="3582988" y="3098800"/>
            <a:ext cx="2535237" cy="949325"/>
            <a:chOff x="2257" y="1952"/>
            <a:chExt cx="1597" cy="598"/>
          </a:xfrm>
        </p:grpSpPr>
        <p:sp>
          <p:nvSpPr>
            <p:cNvPr id="452660" name="Rectangle 52"/>
            <p:cNvSpPr>
              <a:spLocks noChangeArrowheads="1"/>
            </p:cNvSpPr>
            <p:nvPr/>
          </p:nvSpPr>
          <p:spPr bwMode="auto">
            <a:xfrm>
              <a:off x="2257" y="1952"/>
              <a:ext cx="1597" cy="598"/>
            </a:xfrm>
            <a:prstGeom prst="rect">
              <a:avLst/>
            </a:prstGeom>
            <a:solidFill>
              <a:srgbClr val="FFFFFF"/>
            </a:solidFill>
            <a:ln w="9525">
              <a:noFill/>
              <a:miter lim="800000"/>
              <a:headEnd/>
              <a:tailEnd/>
            </a:ln>
          </p:spPr>
          <p:txBody>
            <a:bodyPr/>
            <a:lstStyle/>
            <a:p>
              <a:endParaRPr lang="zh-CN" altLang="en-US"/>
            </a:p>
          </p:txBody>
        </p:sp>
        <p:sp>
          <p:nvSpPr>
            <p:cNvPr id="452661" name="Rectangle 53"/>
            <p:cNvSpPr>
              <a:spLocks noChangeArrowheads="1"/>
            </p:cNvSpPr>
            <p:nvPr/>
          </p:nvSpPr>
          <p:spPr bwMode="auto">
            <a:xfrm>
              <a:off x="2257" y="1952"/>
              <a:ext cx="1597" cy="598"/>
            </a:xfrm>
            <a:prstGeom prst="rect">
              <a:avLst/>
            </a:prstGeom>
            <a:noFill/>
            <a:ln w="17463" cap="rnd">
              <a:solidFill>
                <a:srgbClr val="000000"/>
              </a:solidFill>
              <a:miter lim="800000"/>
              <a:headEnd/>
              <a:tailEnd/>
            </a:ln>
          </p:spPr>
          <p:txBody>
            <a:bodyPr/>
            <a:lstStyle/>
            <a:p>
              <a:endParaRPr lang="zh-CN" altLang="en-US"/>
            </a:p>
          </p:txBody>
        </p:sp>
      </p:grpSp>
      <p:sp>
        <p:nvSpPr>
          <p:cNvPr id="452663" name="Rectangle 55"/>
          <p:cNvSpPr>
            <a:spLocks noChangeArrowheads="1"/>
          </p:cNvSpPr>
          <p:nvPr/>
        </p:nvSpPr>
        <p:spPr bwMode="auto">
          <a:xfrm>
            <a:off x="4595813" y="3186113"/>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2</a:t>
            </a:r>
            <a:endParaRPr lang="en-US" altLang="zh-CN" sz="2000" b="1"/>
          </a:p>
        </p:txBody>
      </p:sp>
      <p:sp>
        <p:nvSpPr>
          <p:cNvPr id="452664" name="Rectangle 56"/>
          <p:cNvSpPr>
            <a:spLocks noChangeArrowheads="1"/>
          </p:cNvSpPr>
          <p:nvPr/>
        </p:nvSpPr>
        <p:spPr bwMode="auto">
          <a:xfrm>
            <a:off x="4445000" y="3448050"/>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65" name="Rectangle 57"/>
          <p:cNvSpPr>
            <a:spLocks noChangeArrowheads="1"/>
          </p:cNvSpPr>
          <p:nvPr/>
        </p:nvSpPr>
        <p:spPr bwMode="auto">
          <a:xfrm>
            <a:off x="4333875" y="3689350"/>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grpSp>
        <p:nvGrpSpPr>
          <p:cNvPr id="452674" name="Group 66"/>
          <p:cNvGrpSpPr>
            <a:grpSpLocks/>
          </p:cNvGrpSpPr>
          <p:nvPr/>
        </p:nvGrpSpPr>
        <p:grpSpPr bwMode="auto">
          <a:xfrm>
            <a:off x="3582988" y="2028825"/>
            <a:ext cx="2535237" cy="1066800"/>
            <a:chOff x="2257" y="1278"/>
            <a:chExt cx="1597" cy="672"/>
          </a:xfrm>
        </p:grpSpPr>
        <p:sp>
          <p:nvSpPr>
            <p:cNvPr id="452672" name="Rectangle 64"/>
            <p:cNvSpPr>
              <a:spLocks noChangeArrowheads="1"/>
            </p:cNvSpPr>
            <p:nvPr/>
          </p:nvSpPr>
          <p:spPr bwMode="auto">
            <a:xfrm>
              <a:off x="2257" y="1278"/>
              <a:ext cx="1597" cy="67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673" name="Rectangle 65"/>
            <p:cNvSpPr>
              <a:spLocks noChangeArrowheads="1"/>
            </p:cNvSpPr>
            <p:nvPr/>
          </p:nvSpPr>
          <p:spPr bwMode="auto">
            <a:xfrm>
              <a:off x="2257" y="1278"/>
              <a:ext cx="1597" cy="672"/>
            </a:xfrm>
            <a:prstGeom prst="rect">
              <a:avLst/>
            </a:prstGeom>
            <a:noFill/>
            <a:ln w="19050" cap="rnd">
              <a:solidFill>
                <a:srgbClr val="000000"/>
              </a:solidFill>
              <a:miter lim="800000"/>
              <a:headEnd/>
              <a:tailEnd/>
            </a:ln>
          </p:spPr>
          <p:txBody>
            <a:bodyPr/>
            <a:lstStyle/>
            <a:p>
              <a:endParaRPr lang="zh-CN" altLang="en-US"/>
            </a:p>
          </p:txBody>
        </p:sp>
      </p:grpSp>
      <p:sp>
        <p:nvSpPr>
          <p:cNvPr id="452675" name="Rectangle 67"/>
          <p:cNvSpPr>
            <a:spLocks noChangeArrowheads="1"/>
          </p:cNvSpPr>
          <p:nvPr/>
        </p:nvSpPr>
        <p:spPr bwMode="auto">
          <a:xfrm>
            <a:off x="4595813" y="2105025"/>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1</a:t>
            </a:r>
            <a:endParaRPr lang="en-US" altLang="zh-CN" sz="2000" b="1"/>
          </a:p>
        </p:txBody>
      </p:sp>
      <p:sp>
        <p:nvSpPr>
          <p:cNvPr id="452676" name="Rectangle 68"/>
          <p:cNvSpPr>
            <a:spLocks noChangeArrowheads="1"/>
          </p:cNvSpPr>
          <p:nvPr/>
        </p:nvSpPr>
        <p:spPr bwMode="auto">
          <a:xfrm>
            <a:off x="4445000" y="2379663"/>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77" name="Rectangle 69"/>
          <p:cNvSpPr>
            <a:spLocks noChangeArrowheads="1"/>
          </p:cNvSpPr>
          <p:nvPr/>
        </p:nvSpPr>
        <p:spPr bwMode="auto">
          <a:xfrm>
            <a:off x="4333875" y="2720975"/>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grpSp>
        <p:nvGrpSpPr>
          <p:cNvPr id="452686" name="Group 78"/>
          <p:cNvGrpSpPr>
            <a:grpSpLocks/>
          </p:cNvGrpSpPr>
          <p:nvPr/>
        </p:nvGrpSpPr>
        <p:grpSpPr bwMode="auto">
          <a:xfrm>
            <a:off x="3582988" y="1074738"/>
            <a:ext cx="2535237" cy="954087"/>
            <a:chOff x="2257" y="677"/>
            <a:chExt cx="1597" cy="601"/>
          </a:xfrm>
        </p:grpSpPr>
        <p:sp>
          <p:nvSpPr>
            <p:cNvPr id="452684" name="Rectangle 76"/>
            <p:cNvSpPr>
              <a:spLocks noChangeArrowheads="1"/>
            </p:cNvSpPr>
            <p:nvPr/>
          </p:nvSpPr>
          <p:spPr bwMode="auto">
            <a:xfrm>
              <a:off x="2257" y="677"/>
              <a:ext cx="1597" cy="60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685" name="Rectangle 77"/>
            <p:cNvSpPr>
              <a:spLocks noChangeArrowheads="1"/>
            </p:cNvSpPr>
            <p:nvPr/>
          </p:nvSpPr>
          <p:spPr bwMode="auto">
            <a:xfrm>
              <a:off x="2257" y="677"/>
              <a:ext cx="1597" cy="601"/>
            </a:xfrm>
            <a:prstGeom prst="rect">
              <a:avLst/>
            </a:prstGeom>
            <a:noFill/>
            <a:ln w="19050" cap="rnd">
              <a:solidFill>
                <a:srgbClr val="000000"/>
              </a:solidFill>
              <a:miter lim="800000"/>
              <a:headEnd/>
              <a:tailEnd/>
            </a:ln>
          </p:spPr>
          <p:txBody>
            <a:bodyPr/>
            <a:lstStyle/>
            <a:p>
              <a:endParaRPr lang="zh-CN" altLang="en-US"/>
            </a:p>
          </p:txBody>
        </p:sp>
      </p:grpSp>
      <p:sp>
        <p:nvSpPr>
          <p:cNvPr id="452687" name="Rectangle 79"/>
          <p:cNvSpPr>
            <a:spLocks noChangeArrowheads="1"/>
          </p:cNvSpPr>
          <p:nvPr/>
        </p:nvSpPr>
        <p:spPr bwMode="auto">
          <a:xfrm>
            <a:off x="4595813" y="1122363"/>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0</a:t>
            </a:r>
            <a:endParaRPr lang="en-US" altLang="zh-CN" sz="2000" b="1"/>
          </a:p>
        </p:txBody>
      </p:sp>
      <p:sp>
        <p:nvSpPr>
          <p:cNvPr id="452688" name="Rectangle 80"/>
          <p:cNvSpPr>
            <a:spLocks noChangeArrowheads="1"/>
          </p:cNvSpPr>
          <p:nvPr/>
        </p:nvSpPr>
        <p:spPr bwMode="auto">
          <a:xfrm>
            <a:off x="4445000" y="1384300"/>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89" name="Rectangle 81"/>
          <p:cNvSpPr>
            <a:spLocks noChangeArrowheads="1"/>
          </p:cNvSpPr>
          <p:nvPr/>
        </p:nvSpPr>
        <p:spPr bwMode="auto">
          <a:xfrm>
            <a:off x="4333875" y="1668463"/>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sp>
        <p:nvSpPr>
          <p:cNvPr id="452697" name="Rectangle 89"/>
          <p:cNvSpPr>
            <a:spLocks noChangeArrowheads="1"/>
          </p:cNvSpPr>
          <p:nvPr/>
        </p:nvSpPr>
        <p:spPr bwMode="auto">
          <a:xfrm>
            <a:off x="1471613" y="2020888"/>
            <a:ext cx="6540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0! = 1</a:t>
            </a:r>
            <a:endParaRPr lang="en-US" altLang="zh-CN" sz="2000" b="1"/>
          </a:p>
        </p:txBody>
      </p:sp>
      <p:sp>
        <p:nvSpPr>
          <p:cNvPr id="452698" name="Rectangle 90"/>
          <p:cNvSpPr>
            <a:spLocks noChangeArrowheads="1"/>
          </p:cNvSpPr>
          <p:nvPr/>
        </p:nvSpPr>
        <p:spPr bwMode="auto">
          <a:xfrm>
            <a:off x="963613" y="3060700"/>
            <a:ext cx="8937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1! = 1*0</a:t>
            </a:r>
            <a:endParaRPr lang="en-US" altLang="zh-CN" sz="2000" b="1"/>
          </a:p>
        </p:txBody>
      </p:sp>
      <p:sp>
        <p:nvSpPr>
          <p:cNvPr id="452699" name="Rectangle 91"/>
          <p:cNvSpPr>
            <a:spLocks noChangeArrowheads="1"/>
          </p:cNvSpPr>
          <p:nvPr/>
        </p:nvSpPr>
        <p:spPr bwMode="auto">
          <a:xfrm>
            <a:off x="1812925" y="3068638"/>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00" name="Rectangle 92"/>
          <p:cNvSpPr>
            <a:spLocks noChangeArrowheads="1"/>
          </p:cNvSpPr>
          <p:nvPr/>
        </p:nvSpPr>
        <p:spPr bwMode="auto">
          <a:xfrm>
            <a:off x="2057400" y="3060700"/>
            <a:ext cx="288925"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=1</a:t>
            </a:r>
            <a:endParaRPr lang="en-US" altLang="zh-CN" sz="2000" b="1"/>
          </a:p>
        </p:txBody>
      </p:sp>
      <p:sp>
        <p:nvSpPr>
          <p:cNvPr id="452701" name="Rectangle 93"/>
          <p:cNvSpPr>
            <a:spLocks noChangeArrowheads="1"/>
          </p:cNvSpPr>
          <p:nvPr/>
        </p:nvSpPr>
        <p:spPr bwMode="auto">
          <a:xfrm>
            <a:off x="963613" y="3914775"/>
            <a:ext cx="8937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2! = 2*1</a:t>
            </a:r>
            <a:endParaRPr lang="en-US" altLang="zh-CN" sz="2000" b="1"/>
          </a:p>
        </p:txBody>
      </p:sp>
      <p:sp>
        <p:nvSpPr>
          <p:cNvPr id="452702" name="Rectangle 94"/>
          <p:cNvSpPr>
            <a:spLocks noChangeArrowheads="1"/>
          </p:cNvSpPr>
          <p:nvPr/>
        </p:nvSpPr>
        <p:spPr bwMode="auto">
          <a:xfrm>
            <a:off x="1812925" y="3922713"/>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03" name="Rectangle 95"/>
          <p:cNvSpPr>
            <a:spLocks noChangeArrowheads="1"/>
          </p:cNvSpPr>
          <p:nvPr/>
        </p:nvSpPr>
        <p:spPr bwMode="auto">
          <a:xfrm>
            <a:off x="2057400" y="3914775"/>
            <a:ext cx="358775"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 2</a:t>
            </a:r>
            <a:endParaRPr lang="en-US" altLang="zh-CN" sz="2000" b="1"/>
          </a:p>
        </p:txBody>
      </p:sp>
      <p:sp>
        <p:nvSpPr>
          <p:cNvPr id="452704" name="Rectangle 96"/>
          <p:cNvSpPr>
            <a:spLocks noChangeArrowheads="1"/>
          </p:cNvSpPr>
          <p:nvPr/>
        </p:nvSpPr>
        <p:spPr bwMode="auto">
          <a:xfrm>
            <a:off x="963613" y="4965700"/>
            <a:ext cx="8937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3! = 3*2</a:t>
            </a:r>
            <a:endParaRPr lang="en-US" altLang="zh-CN" sz="2000" b="1"/>
          </a:p>
        </p:txBody>
      </p:sp>
      <p:sp>
        <p:nvSpPr>
          <p:cNvPr id="452705" name="Rectangle 97"/>
          <p:cNvSpPr>
            <a:spLocks noChangeArrowheads="1"/>
          </p:cNvSpPr>
          <p:nvPr/>
        </p:nvSpPr>
        <p:spPr bwMode="auto">
          <a:xfrm>
            <a:off x="1812925" y="4973638"/>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06" name="Rectangle 98"/>
          <p:cNvSpPr>
            <a:spLocks noChangeArrowheads="1"/>
          </p:cNvSpPr>
          <p:nvPr/>
        </p:nvSpPr>
        <p:spPr bwMode="auto">
          <a:xfrm>
            <a:off x="2057400" y="4965700"/>
            <a:ext cx="358775"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 6</a:t>
            </a:r>
            <a:endParaRPr lang="en-US" altLang="zh-CN" sz="2000" b="1"/>
          </a:p>
        </p:txBody>
      </p:sp>
      <p:sp>
        <p:nvSpPr>
          <p:cNvPr id="452707" name="Rectangle 99"/>
          <p:cNvSpPr>
            <a:spLocks noChangeArrowheads="1"/>
          </p:cNvSpPr>
          <p:nvPr/>
        </p:nvSpPr>
        <p:spPr bwMode="auto">
          <a:xfrm>
            <a:off x="836613" y="6061075"/>
            <a:ext cx="8937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4! = 4*3</a:t>
            </a:r>
            <a:endParaRPr lang="en-US" altLang="zh-CN" sz="2000" b="1"/>
          </a:p>
        </p:txBody>
      </p:sp>
      <p:sp>
        <p:nvSpPr>
          <p:cNvPr id="452708" name="Rectangle 100"/>
          <p:cNvSpPr>
            <a:spLocks noChangeArrowheads="1"/>
          </p:cNvSpPr>
          <p:nvPr/>
        </p:nvSpPr>
        <p:spPr bwMode="auto">
          <a:xfrm>
            <a:off x="1687513" y="6069013"/>
            <a:ext cx="255587"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09" name="Rectangle 101"/>
          <p:cNvSpPr>
            <a:spLocks noChangeArrowheads="1"/>
          </p:cNvSpPr>
          <p:nvPr/>
        </p:nvSpPr>
        <p:spPr bwMode="auto">
          <a:xfrm>
            <a:off x="1930400" y="6061075"/>
            <a:ext cx="500063"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 24</a:t>
            </a:r>
            <a:endParaRPr lang="en-US" altLang="zh-CN" sz="2000" b="1"/>
          </a:p>
        </p:txBody>
      </p:sp>
      <p:sp>
        <p:nvSpPr>
          <p:cNvPr id="452711" name="Rectangle 103"/>
          <p:cNvSpPr>
            <a:spLocks noChangeArrowheads="1"/>
          </p:cNvSpPr>
          <p:nvPr/>
        </p:nvSpPr>
        <p:spPr bwMode="auto">
          <a:xfrm>
            <a:off x="4333875" y="574675"/>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自由空间</a:t>
            </a:r>
            <a:endParaRPr lang="zh-CN" altLang="en-US" sz="2000" b="1"/>
          </a:p>
        </p:txBody>
      </p:sp>
      <p:sp>
        <p:nvSpPr>
          <p:cNvPr id="452712" name="Freeform 104"/>
          <p:cNvSpPr>
            <a:spLocks noEditPoints="1"/>
          </p:cNvSpPr>
          <p:nvPr/>
        </p:nvSpPr>
        <p:spPr bwMode="auto">
          <a:xfrm>
            <a:off x="6427788" y="125413"/>
            <a:ext cx="134937" cy="962025"/>
          </a:xfrm>
          <a:custGeom>
            <a:avLst/>
            <a:gdLst/>
            <a:ahLst/>
            <a:cxnLst>
              <a:cxn ang="0">
                <a:pos x="166" y="3158"/>
              </a:cxn>
              <a:cxn ang="0">
                <a:pos x="166" y="333"/>
              </a:cxn>
              <a:cxn ang="0">
                <a:pos x="200" y="300"/>
              </a:cxn>
              <a:cxn ang="0">
                <a:pos x="233" y="333"/>
              </a:cxn>
              <a:cxn ang="0">
                <a:pos x="233" y="3158"/>
              </a:cxn>
              <a:cxn ang="0">
                <a:pos x="200" y="3192"/>
              </a:cxn>
              <a:cxn ang="0">
                <a:pos x="166" y="3158"/>
              </a:cxn>
              <a:cxn ang="0">
                <a:pos x="0" y="400"/>
              </a:cxn>
              <a:cxn ang="0">
                <a:pos x="200" y="0"/>
              </a:cxn>
              <a:cxn ang="0">
                <a:pos x="400" y="400"/>
              </a:cxn>
              <a:cxn ang="0">
                <a:pos x="0" y="400"/>
              </a:cxn>
            </a:cxnLst>
            <a:rect l="0" t="0" r="r" b="b"/>
            <a:pathLst>
              <a:path w="400" h="3192">
                <a:moveTo>
                  <a:pt x="166" y="3158"/>
                </a:moveTo>
                <a:lnTo>
                  <a:pt x="166" y="333"/>
                </a:lnTo>
                <a:cubicBezTo>
                  <a:pt x="166" y="315"/>
                  <a:pt x="181" y="300"/>
                  <a:pt x="200" y="300"/>
                </a:cubicBezTo>
                <a:cubicBezTo>
                  <a:pt x="218" y="300"/>
                  <a:pt x="233" y="315"/>
                  <a:pt x="233" y="333"/>
                </a:cubicBezTo>
                <a:lnTo>
                  <a:pt x="233" y="3158"/>
                </a:lnTo>
                <a:cubicBezTo>
                  <a:pt x="233" y="3177"/>
                  <a:pt x="218" y="3192"/>
                  <a:pt x="200" y="3192"/>
                </a:cubicBezTo>
                <a:cubicBezTo>
                  <a:pt x="181" y="3192"/>
                  <a:pt x="166" y="3177"/>
                  <a:pt x="166" y="3158"/>
                </a:cubicBezTo>
                <a:close/>
                <a:moveTo>
                  <a:pt x="0" y="400"/>
                </a:moveTo>
                <a:lnTo>
                  <a:pt x="200" y="0"/>
                </a:lnTo>
                <a:lnTo>
                  <a:pt x="400" y="400"/>
                </a:lnTo>
                <a:lnTo>
                  <a:pt x="0" y="4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713" name="Rectangle 105"/>
          <p:cNvSpPr>
            <a:spLocks noChangeArrowheads="1"/>
          </p:cNvSpPr>
          <p:nvPr/>
        </p:nvSpPr>
        <p:spPr bwMode="auto">
          <a:xfrm>
            <a:off x="6773863" y="465138"/>
            <a:ext cx="1531937" cy="365125"/>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栈生长方向</a:t>
            </a:r>
            <a:endParaRPr lang="zh-CN" altLang="en-US" sz="2400" b="1"/>
          </a:p>
        </p:txBody>
      </p:sp>
      <p:grpSp>
        <p:nvGrpSpPr>
          <p:cNvPr id="452720" name="Group 112"/>
          <p:cNvGrpSpPr>
            <a:grpSpLocks/>
          </p:cNvGrpSpPr>
          <p:nvPr/>
        </p:nvGrpSpPr>
        <p:grpSpPr bwMode="auto">
          <a:xfrm>
            <a:off x="3582988" y="5957888"/>
            <a:ext cx="2532062" cy="835025"/>
            <a:chOff x="2257" y="3753"/>
            <a:chExt cx="1595" cy="526"/>
          </a:xfrm>
        </p:grpSpPr>
        <p:sp>
          <p:nvSpPr>
            <p:cNvPr id="452718" name="Rectangle 110"/>
            <p:cNvSpPr>
              <a:spLocks noChangeArrowheads="1"/>
            </p:cNvSpPr>
            <p:nvPr/>
          </p:nvSpPr>
          <p:spPr bwMode="auto">
            <a:xfrm>
              <a:off x="2257" y="3753"/>
              <a:ext cx="1595" cy="526"/>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719" name="Rectangle 111"/>
            <p:cNvSpPr>
              <a:spLocks noChangeArrowheads="1"/>
            </p:cNvSpPr>
            <p:nvPr/>
          </p:nvSpPr>
          <p:spPr bwMode="auto">
            <a:xfrm>
              <a:off x="2257" y="3753"/>
              <a:ext cx="1595" cy="526"/>
            </a:xfrm>
            <a:prstGeom prst="rect">
              <a:avLst/>
            </a:prstGeom>
            <a:noFill/>
            <a:ln w="19050" cap="rnd">
              <a:solidFill>
                <a:srgbClr val="000000"/>
              </a:solidFill>
              <a:miter lim="800000"/>
              <a:headEnd/>
              <a:tailEnd/>
            </a:ln>
          </p:spPr>
          <p:txBody>
            <a:bodyPr/>
            <a:lstStyle/>
            <a:p>
              <a:endParaRPr lang="zh-CN" altLang="en-US"/>
            </a:p>
          </p:txBody>
        </p:sp>
      </p:grpSp>
      <p:sp>
        <p:nvSpPr>
          <p:cNvPr id="452721" name="Rectangle 113"/>
          <p:cNvSpPr>
            <a:spLocks noChangeArrowheads="1"/>
          </p:cNvSpPr>
          <p:nvPr/>
        </p:nvSpPr>
        <p:spPr bwMode="auto">
          <a:xfrm>
            <a:off x="4598988" y="6229350"/>
            <a:ext cx="4365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x: 4</a:t>
            </a:r>
            <a:endParaRPr lang="en-US" altLang="zh-CN" sz="2000" b="1"/>
          </a:p>
        </p:txBody>
      </p:sp>
      <p:sp>
        <p:nvSpPr>
          <p:cNvPr id="452722" name="Rectangle 114"/>
          <p:cNvSpPr>
            <a:spLocks noChangeArrowheads="1"/>
          </p:cNvSpPr>
          <p:nvPr/>
        </p:nvSpPr>
        <p:spPr bwMode="auto">
          <a:xfrm>
            <a:off x="6532563" y="5980113"/>
            <a:ext cx="2235200" cy="730250"/>
          </a:xfrm>
          <a:prstGeom prst="rect">
            <a:avLst/>
          </a:prstGeom>
          <a:noFill/>
          <a:ln w="9525">
            <a:noFill/>
            <a:miter lim="800000"/>
            <a:headEnd/>
            <a:tailEnd/>
          </a:ln>
        </p:spPr>
        <p:txBody>
          <a:bodyPr lIns="0" tIns="0" rIns="0" bIns="0">
            <a:spAutoFit/>
          </a:bodyPr>
          <a:lstStyle/>
          <a:p>
            <a:pPr algn="ctr"/>
            <a:r>
              <a:rPr lang="zh-CN" altLang="en-US" sz="2400" b="1">
                <a:solidFill>
                  <a:srgbClr val="000000"/>
                </a:solidFill>
                <a:latin typeface="宋体" pitchFamily="2" charset="-122"/>
                <a:ea typeface="宋体" pitchFamily="2" charset="-122"/>
              </a:rPr>
              <a:t>主程序 </a:t>
            </a:r>
            <a:r>
              <a:rPr lang="en-US" altLang="zh-CN" sz="2400" b="1">
                <a:solidFill>
                  <a:srgbClr val="000000"/>
                </a:solidFill>
                <a:latin typeface="宋体" pitchFamily="2" charset="-122"/>
                <a:ea typeface="宋体" pitchFamily="2" charset="-122"/>
              </a:rPr>
              <a:t>main </a:t>
            </a:r>
            <a:r>
              <a:rPr lang="zh-CN" altLang="en-US" sz="2400" b="1">
                <a:solidFill>
                  <a:srgbClr val="000000"/>
                </a:solidFill>
                <a:latin typeface="宋体" pitchFamily="2" charset="-122"/>
                <a:ea typeface="宋体" pitchFamily="2" charset="-122"/>
              </a:rPr>
              <a:t>的活动记录</a:t>
            </a:r>
            <a:endParaRPr lang="zh-CN" altLang="en-US" sz="2400" b="1"/>
          </a:p>
        </p:txBody>
      </p:sp>
      <p:sp>
        <p:nvSpPr>
          <p:cNvPr id="452725" name="Line 117"/>
          <p:cNvSpPr>
            <a:spLocks noChangeShapeType="1"/>
          </p:cNvSpPr>
          <p:nvPr/>
        </p:nvSpPr>
        <p:spPr bwMode="auto">
          <a:xfrm flipV="1">
            <a:off x="3582988" y="312738"/>
            <a:ext cx="0" cy="779462"/>
          </a:xfrm>
          <a:prstGeom prst="line">
            <a:avLst/>
          </a:prstGeom>
          <a:noFill/>
          <a:ln w="19050" cap="rnd">
            <a:solidFill>
              <a:srgbClr val="000000"/>
            </a:solidFill>
            <a:round/>
            <a:headEnd/>
            <a:tailEnd/>
          </a:ln>
        </p:spPr>
        <p:txBody>
          <a:bodyPr/>
          <a:lstStyle/>
          <a:p>
            <a:endParaRPr lang="zh-CN" altLang="en-US"/>
          </a:p>
        </p:txBody>
      </p:sp>
      <p:sp>
        <p:nvSpPr>
          <p:cNvPr id="452743" name="Rectangle 135"/>
          <p:cNvSpPr>
            <a:spLocks noChangeArrowheads="1"/>
          </p:cNvSpPr>
          <p:nvPr/>
        </p:nvSpPr>
        <p:spPr bwMode="auto">
          <a:xfrm>
            <a:off x="4333875" y="4641850"/>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grpSp>
        <p:nvGrpSpPr>
          <p:cNvPr id="452752" name="Group 144"/>
          <p:cNvGrpSpPr>
            <a:grpSpLocks/>
          </p:cNvGrpSpPr>
          <p:nvPr/>
        </p:nvGrpSpPr>
        <p:grpSpPr bwMode="auto">
          <a:xfrm>
            <a:off x="3582988" y="3098800"/>
            <a:ext cx="2535237" cy="949325"/>
            <a:chOff x="2257" y="1952"/>
            <a:chExt cx="1597" cy="598"/>
          </a:xfrm>
        </p:grpSpPr>
        <p:sp>
          <p:nvSpPr>
            <p:cNvPr id="452750" name="Rectangle 142"/>
            <p:cNvSpPr>
              <a:spLocks noChangeArrowheads="1"/>
            </p:cNvSpPr>
            <p:nvPr/>
          </p:nvSpPr>
          <p:spPr bwMode="auto">
            <a:xfrm>
              <a:off x="2257" y="1952"/>
              <a:ext cx="1597" cy="59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751" name="Rectangle 143"/>
            <p:cNvSpPr>
              <a:spLocks noChangeArrowheads="1"/>
            </p:cNvSpPr>
            <p:nvPr/>
          </p:nvSpPr>
          <p:spPr bwMode="auto">
            <a:xfrm>
              <a:off x="2257" y="1952"/>
              <a:ext cx="1597" cy="598"/>
            </a:xfrm>
            <a:prstGeom prst="rect">
              <a:avLst/>
            </a:prstGeom>
            <a:noFill/>
            <a:ln w="19050" cap="rnd">
              <a:solidFill>
                <a:srgbClr val="000000"/>
              </a:solidFill>
              <a:miter lim="800000"/>
              <a:headEnd/>
              <a:tailEnd/>
            </a:ln>
          </p:spPr>
          <p:txBody>
            <a:bodyPr/>
            <a:lstStyle/>
            <a:p>
              <a:endParaRPr lang="zh-CN" altLang="en-US"/>
            </a:p>
          </p:txBody>
        </p:sp>
      </p:grpSp>
      <p:sp>
        <p:nvSpPr>
          <p:cNvPr id="452753" name="Rectangle 145"/>
          <p:cNvSpPr>
            <a:spLocks noChangeArrowheads="1"/>
          </p:cNvSpPr>
          <p:nvPr/>
        </p:nvSpPr>
        <p:spPr bwMode="auto">
          <a:xfrm>
            <a:off x="4595813" y="3143250"/>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2</a:t>
            </a:r>
            <a:endParaRPr lang="en-US" altLang="zh-CN" sz="2000" b="1"/>
          </a:p>
        </p:txBody>
      </p:sp>
      <p:sp>
        <p:nvSpPr>
          <p:cNvPr id="452754" name="Rectangle 146"/>
          <p:cNvSpPr>
            <a:spLocks noChangeArrowheads="1"/>
          </p:cNvSpPr>
          <p:nvPr/>
        </p:nvSpPr>
        <p:spPr bwMode="auto">
          <a:xfrm>
            <a:off x="4445000" y="3419475"/>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755" name="Rectangle 147"/>
          <p:cNvSpPr>
            <a:spLocks noChangeArrowheads="1"/>
          </p:cNvSpPr>
          <p:nvPr/>
        </p:nvSpPr>
        <p:spPr bwMode="auto">
          <a:xfrm>
            <a:off x="4333875" y="3689350"/>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sp>
        <p:nvSpPr>
          <p:cNvPr id="452779" name="Rectangle 171"/>
          <p:cNvSpPr>
            <a:spLocks noChangeArrowheads="1"/>
          </p:cNvSpPr>
          <p:nvPr/>
        </p:nvSpPr>
        <p:spPr bwMode="auto">
          <a:xfrm>
            <a:off x="4333875" y="1668463"/>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sp>
        <p:nvSpPr>
          <p:cNvPr id="452786" name="Freeform 178"/>
          <p:cNvSpPr>
            <a:spLocks noEditPoints="1"/>
          </p:cNvSpPr>
          <p:nvPr/>
        </p:nvSpPr>
        <p:spPr bwMode="auto">
          <a:xfrm>
            <a:off x="2855913" y="1597025"/>
            <a:ext cx="1482725" cy="782638"/>
          </a:xfrm>
          <a:custGeom>
            <a:avLst/>
            <a:gdLst/>
            <a:ahLst/>
            <a:cxnLst>
              <a:cxn ang="0">
                <a:pos x="4392" y="67"/>
              </a:cxn>
              <a:cxn ang="0">
                <a:pos x="34" y="67"/>
              </a:cxn>
              <a:cxn ang="0">
                <a:pos x="67" y="34"/>
              </a:cxn>
              <a:cxn ang="0">
                <a:pos x="67" y="2400"/>
              </a:cxn>
              <a:cxn ang="0">
                <a:pos x="34" y="2367"/>
              </a:cxn>
              <a:cxn ang="0">
                <a:pos x="1417" y="2367"/>
              </a:cxn>
              <a:cxn ang="0">
                <a:pos x="1450" y="2400"/>
              </a:cxn>
              <a:cxn ang="0">
                <a:pos x="1417" y="2434"/>
              </a:cxn>
              <a:cxn ang="0">
                <a:pos x="34" y="2434"/>
              </a:cxn>
              <a:cxn ang="0">
                <a:pos x="0" y="2400"/>
              </a:cxn>
              <a:cxn ang="0">
                <a:pos x="0" y="34"/>
              </a:cxn>
              <a:cxn ang="0">
                <a:pos x="34" y="0"/>
              </a:cxn>
              <a:cxn ang="0">
                <a:pos x="4392" y="0"/>
              </a:cxn>
              <a:cxn ang="0">
                <a:pos x="4425" y="34"/>
              </a:cxn>
              <a:cxn ang="0">
                <a:pos x="4392" y="67"/>
              </a:cxn>
              <a:cxn ang="0">
                <a:pos x="1350" y="2200"/>
              </a:cxn>
              <a:cxn ang="0">
                <a:pos x="1750" y="2400"/>
              </a:cxn>
              <a:cxn ang="0">
                <a:pos x="1350" y="2600"/>
              </a:cxn>
              <a:cxn ang="0">
                <a:pos x="1350" y="2200"/>
              </a:cxn>
            </a:cxnLst>
            <a:rect l="0" t="0" r="r" b="b"/>
            <a:pathLst>
              <a:path w="4425" h="2600">
                <a:moveTo>
                  <a:pt x="4392" y="67"/>
                </a:moveTo>
                <a:lnTo>
                  <a:pt x="34" y="67"/>
                </a:lnTo>
                <a:lnTo>
                  <a:pt x="67" y="34"/>
                </a:lnTo>
                <a:lnTo>
                  <a:pt x="67" y="2400"/>
                </a:lnTo>
                <a:lnTo>
                  <a:pt x="34" y="2367"/>
                </a:lnTo>
                <a:lnTo>
                  <a:pt x="1417" y="2367"/>
                </a:lnTo>
                <a:cubicBezTo>
                  <a:pt x="1435" y="2367"/>
                  <a:pt x="1450" y="2382"/>
                  <a:pt x="1450" y="2400"/>
                </a:cubicBezTo>
                <a:cubicBezTo>
                  <a:pt x="1450" y="2419"/>
                  <a:pt x="1435" y="2434"/>
                  <a:pt x="1417" y="2434"/>
                </a:cubicBezTo>
                <a:lnTo>
                  <a:pt x="34" y="2434"/>
                </a:lnTo>
                <a:cubicBezTo>
                  <a:pt x="15" y="2434"/>
                  <a:pt x="0" y="2419"/>
                  <a:pt x="0" y="2400"/>
                </a:cubicBezTo>
                <a:lnTo>
                  <a:pt x="0" y="34"/>
                </a:lnTo>
                <a:cubicBezTo>
                  <a:pt x="0" y="15"/>
                  <a:pt x="15" y="0"/>
                  <a:pt x="34" y="0"/>
                </a:cubicBezTo>
                <a:lnTo>
                  <a:pt x="4392" y="0"/>
                </a:lnTo>
                <a:cubicBezTo>
                  <a:pt x="4410" y="0"/>
                  <a:pt x="4425" y="15"/>
                  <a:pt x="4425" y="34"/>
                </a:cubicBezTo>
                <a:cubicBezTo>
                  <a:pt x="4425" y="52"/>
                  <a:pt x="4410" y="67"/>
                  <a:pt x="4392" y="67"/>
                </a:cubicBezTo>
                <a:close/>
                <a:moveTo>
                  <a:pt x="1350" y="2200"/>
                </a:moveTo>
                <a:lnTo>
                  <a:pt x="1750" y="2400"/>
                </a:lnTo>
                <a:lnTo>
                  <a:pt x="1350" y="2600"/>
                </a:lnTo>
                <a:lnTo>
                  <a:pt x="1350" y="22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792" name="Rectangle 184"/>
          <p:cNvSpPr>
            <a:spLocks noChangeArrowheads="1"/>
          </p:cNvSpPr>
          <p:nvPr/>
        </p:nvSpPr>
        <p:spPr bwMode="auto">
          <a:xfrm>
            <a:off x="1812925" y="3922713"/>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95" name="Rectangle 187"/>
          <p:cNvSpPr>
            <a:spLocks noChangeArrowheads="1"/>
          </p:cNvSpPr>
          <p:nvPr/>
        </p:nvSpPr>
        <p:spPr bwMode="auto">
          <a:xfrm>
            <a:off x="1812925" y="4973638"/>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98" name="Rectangle 190"/>
          <p:cNvSpPr>
            <a:spLocks noChangeArrowheads="1"/>
          </p:cNvSpPr>
          <p:nvPr/>
        </p:nvSpPr>
        <p:spPr bwMode="auto">
          <a:xfrm>
            <a:off x="1687513" y="6069013"/>
            <a:ext cx="255587"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800" name="Line 192"/>
          <p:cNvSpPr>
            <a:spLocks noChangeShapeType="1"/>
          </p:cNvSpPr>
          <p:nvPr/>
        </p:nvSpPr>
        <p:spPr bwMode="auto">
          <a:xfrm>
            <a:off x="6113463" y="282575"/>
            <a:ext cx="0" cy="793750"/>
          </a:xfrm>
          <a:prstGeom prst="line">
            <a:avLst/>
          </a:prstGeom>
          <a:noFill/>
          <a:ln w="19050" cap="rnd">
            <a:solidFill>
              <a:srgbClr val="000000"/>
            </a:solidFill>
            <a:round/>
            <a:headEnd/>
            <a:tailEnd/>
          </a:ln>
        </p:spPr>
        <p:txBody>
          <a:bodyPr/>
          <a:lstStyle/>
          <a:p>
            <a:endParaRPr lang="zh-CN" altLang="en-US"/>
          </a:p>
        </p:txBody>
      </p:sp>
      <p:sp>
        <p:nvSpPr>
          <p:cNvPr id="452804" name="Freeform 196"/>
          <p:cNvSpPr>
            <a:spLocks noEditPoints="1"/>
          </p:cNvSpPr>
          <p:nvPr/>
        </p:nvSpPr>
        <p:spPr bwMode="auto">
          <a:xfrm>
            <a:off x="2871788" y="2552700"/>
            <a:ext cx="1482725" cy="784225"/>
          </a:xfrm>
          <a:custGeom>
            <a:avLst/>
            <a:gdLst/>
            <a:ahLst/>
            <a:cxnLst>
              <a:cxn ang="0">
                <a:pos x="4392" y="66"/>
              </a:cxn>
              <a:cxn ang="0">
                <a:pos x="34" y="66"/>
              </a:cxn>
              <a:cxn ang="0">
                <a:pos x="67" y="33"/>
              </a:cxn>
              <a:cxn ang="0">
                <a:pos x="67" y="2400"/>
              </a:cxn>
              <a:cxn ang="0">
                <a:pos x="34" y="2366"/>
              </a:cxn>
              <a:cxn ang="0">
                <a:pos x="1417" y="2366"/>
              </a:cxn>
              <a:cxn ang="0">
                <a:pos x="1450" y="2400"/>
              </a:cxn>
              <a:cxn ang="0">
                <a:pos x="1417" y="2433"/>
              </a:cxn>
              <a:cxn ang="0">
                <a:pos x="34" y="2433"/>
              </a:cxn>
              <a:cxn ang="0">
                <a:pos x="0" y="2400"/>
              </a:cxn>
              <a:cxn ang="0">
                <a:pos x="0" y="33"/>
              </a:cxn>
              <a:cxn ang="0">
                <a:pos x="34" y="0"/>
              </a:cxn>
              <a:cxn ang="0">
                <a:pos x="4392" y="0"/>
              </a:cxn>
              <a:cxn ang="0">
                <a:pos x="4425" y="33"/>
              </a:cxn>
              <a:cxn ang="0">
                <a:pos x="4392" y="66"/>
              </a:cxn>
              <a:cxn ang="0">
                <a:pos x="1350" y="2200"/>
              </a:cxn>
              <a:cxn ang="0">
                <a:pos x="1750" y="2400"/>
              </a:cxn>
              <a:cxn ang="0">
                <a:pos x="1350" y="2600"/>
              </a:cxn>
              <a:cxn ang="0">
                <a:pos x="1350" y="2200"/>
              </a:cxn>
            </a:cxnLst>
            <a:rect l="0" t="0" r="r" b="b"/>
            <a:pathLst>
              <a:path w="4425" h="2600">
                <a:moveTo>
                  <a:pt x="4392" y="66"/>
                </a:moveTo>
                <a:lnTo>
                  <a:pt x="34" y="66"/>
                </a:lnTo>
                <a:lnTo>
                  <a:pt x="67" y="33"/>
                </a:lnTo>
                <a:lnTo>
                  <a:pt x="67" y="2400"/>
                </a:lnTo>
                <a:lnTo>
                  <a:pt x="34" y="2366"/>
                </a:lnTo>
                <a:lnTo>
                  <a:pt x="1417" y="2366"/>
                </a:lnTo>
                <a:cubicBezTo>
                  <a:pt x="1435" y="2366"/>
                  <a:pt x="1450" y="2381"/>
                  <a:pt x="1450" y="2400"/>
                </a:cubicBezTo>
                <a:cubicBezTo>
                  <a:pt x="1450" y="2418"/>
                  <a:pt x="1435" y="2433"/>
                  <a:pt x="1417" y="2433"/>
                </a:cubicBezTo>
                <a:lnTo>
                  <a:pt x="34" y="2433"/>
                </a:lnTo>
                <a:cubicBezTo>
                  <a:pt x="15" y="2433"/>
                  <a:pt x="0" y="2418"/>
                  <a:pt x="0" y="2400"/>
                </a:cubicBezTo>
                <a:lnTo>
                  <a:pt x="0" y="33"/>
                </a:lnTo>
                <a:cubicBezTo>
                  <a:pt x="0" y="15"/>
                  <a:pt x="15" y="0"/>
                  <a:pt x="34" y="0"/>
                </a:cubicBezTo>
                <a:lnTo>
                  <a:pt x="4392" y="0"/>
                </a:lnTo>
                <a:cubicBezTo>
                  <a:pt x="4410" y="0"/>
                  <a:pt x="4425" y="15"/>
                  <a:pt x="4425" y="33"/>
                </a:cubicBezTo>
                <a:cubicBezTo>
                  <a:pt x="4425" y="52"/>
                  <a:pt x="4410" y="66"/>
                  <a:pt x="4392" y="66"/>
                </a:cubicBezTo>
                <a:close/>
                <a:moveTo>
                  <a:pt x="1350" y="2200"/>
                </a:moveTo>
                <a:lnTo>
                  <a:pt x="1750" y="2400"/>
                </a:lnTo>
                <a:lnTo>
                  <a:pt x="1350" y="2600"/>
                </a:lnTo>
                <a:lnTo>
                  <a:pt x="1350" y="22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805" name="Freeform 197"/>
          <p:cNvSpPr>
            <a:spLocks noEditPoints="1"/>
          </p:cNvSpPr>
          <p:nvPr/>
        </p:nvSpPr>
        <p:spPr bwMode="auto">
          <a:xfrm>
            <a:off x="2868613" y="3562350"/>
            <a:ext cx="1482725" cy="785813"/>
          </a:xfrm>
          <a:custGeom>
            <a:avLst/>
            <a:gdLst/>
            <a:ahLst/>
            <a:cxnLst>
              <a:cxn ang="0">
                <a:pos x="4391" y="67"/>
              </a:cxn>
              <a:cxn ang="0">
                <a:pos x="33" y="67"/>
              </a:cxn>
              <a:cxn ang="0">
                <a:pos x="67" y="33"/>
              </a:cxn>
              <a:cxn ang="0">
                <a:pos x="67" y="2408"/>
              </a:cxn>
              <a:cxn ang="0">
                <a:pos x="33" y="2375"/>
              </a:cxn>
              <a:cxn ang="0">
                <a:pos x="1416" y="2375"/>
              </a:cxn>
              <a:cxn ang="0">
                <a:pos x="1450" y="2408"/>
              </a:cxn>
              <a:cxn ang="0">
                <a:pos x="1416" y="2442"/>
              </a:cxn>
              <a:cxn ang="0">
                <a:pos x="33" y="2442"/>
              </a:cxn>
              <a:cxn ang="0">
                <a:pos x="0" y="2408"/>
              </a:cxn>
              <a:cxn ang="0">
                <a:pos x="0" y="33"/>
              </a:cxn>
              <a:cxn ang="0">
                <a:pos x="33" y="0"/>
              </a:cxn>
              <a:cxn ang="0">
                <a:pos x="4391" y="0"/>
              </a:cxn>
              <a:cxn ang="0">
                <a:pos x="4425" y="33"/>
              </a:cxn>
              <a:cxn ang="0">
                <a:pos x="4391" y="67"/>
              </a:cxn>
              <a:cxn ang="0">
                <a:pos x="1350" y="2208"/>
              </a:cxn>
              <a:cxn ang="0">
                <a:pos x="1750" y="2408"/>
              </a:cxn>
              <a:cxn ang="0">
                <a:pos x="1350" y="2608"/>
              </a:cxn>
              <a:cxn ang="0">
                <a:pos x="1350" y="2208"/>
              </a:cxn>
            </a:cxnLst>
            <a:rect l="0" t="0" r="r" b="b"/>
            <a:pathLst>
              <a:path w="4425" h="2608">
                <a:moveTo>
                  <a:pt x="4391" y="67"/>
                </a:moveTo>
                <a:lnTo>
                  <a:pt x="33" y="67"/>
                </a:lnTo>
                <a:lnTo>
                  <a:pt x="67" y="33"/>
                </a:lnTo>
                <a:lnTo>
                  <a:pt x="67" y="2408"/>
                </a:lnTo>
                <a:lnTo>
                  <a:pt x="33" y="2375"/>
                </a:lnTo>
                <a:lnTo>
                  <a:pt x="1416" y="2375"/>
                </a:lnTo>
                <a:cubicBezTo>
                  <a:pt x="1435" y="2375"/>
                  <a:pt x="1450" y="2390"/>
                  <a:pt x="1450" y="2408"/>
                </a:cubicBezTo>
                <a:cubicBezTo>
                  <a:pt x="1450" y="2427"/>
                  <a:pt x="1435" y="2442"/>
                  <a:pt x="1416" y="2442"/>
                </a:cubicBezTo>
                <a:lnTo>
                  <a:pt x="33" y="2442"/>
                </a:lnTo>
                <a:cubicBezTo>
                  <a:pt x="15" y="2442"/>
                  <a:pt x="0" y="2427"/>
                  <a:pt x="0" y="2408"/>
                </a:cubicBezTo>
                <a:lnTo>
                  <a:pt x="0" y="33"/>
                </a:lnTo>
                <a:cubicBezTo>
                  <a:pt x="0" y="15"/>
                  <a:pt x="15" y="0"/>
                  <a:pt x="33" y="0"/>
                </a:cubicBezTo>
                <a:lnTo>
                  <a:pt x="4391" y="0"/>
                </a:lnTo>
                <a:cubicBezTo>
                  <a:pt x="4410" y="0"/>
                  <a:pt x="4425" y="15"/>
                  <a:pt x="4425" y="33"/>
                </a:cubicBezTo>
                <a:cubicBezTo>
                  <a:pt x="4425" y="52"/>
                  <a:pt x="4410" y="67"/>
                  <a:pt x="4391" y="67"/>
                </a:cubicBezTo>
                <a:close/>
                <a:moveTo>
                  <a:pt x="1350" y="2208"/>
                </a:moveTo>
                <a:lnTo>
                  <a:pt x="1750" y="2408"/>
                </a:lnTo>
                <a:lnTo>
                  <a:pt x="1350" y="2608"/>
                </a:lnTo>
                <a:lnTo>
                  <a:pt x="1350" y="2208"/>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806" name="Freeform 198"/>
          <p:cNvSpPr>
            <a:spLocks noEditPoints="1"/>
          </p:cNvSpPr>
          <p:nvPr/>
        </p:nvSpPr>
        <p:spPr bwMode="auto">
          <a:xfrm>
            <a:off x="2871788" y="4548188"/>
            <a:ext cx="1482725" cy="784225"/>
          </a:xfrm>
          <a:custGeom>
            <a:avLst/>
            <a:gdLst/>
            <a:ahLst/>
            <a:cxnLst>
              <a:cxn ang="0">
                <a:pos x="4392" y="67"/>
              </a:cxn>
              <a:cxn ang="0">
                <a:pos x="34" y="67"/>
              </a:cxn>
              <a:cxn ang="0">
                <a:pos x="67" y="34"/>
              </a:cxn>
              <a:cxn ang="0">
                <a:pos x="67" y="2400"/>
              </a:cxn>
              <a:cxn ang="0">
                <a:pos x="34" y="2367"/>
              </a:cxn>
              <a:cxn ang="0">
                <a:pos x="1417" y="2367"/>
              </a:cxn>
              <a:cxn ang="0">
                <a:pos x="1450" y="2400"/>
              </a:cxn>
              <a:cxn ang="0">
                <a:pos x="1417" y="2434"/>
              </a:cxn>
              <a:cxn ang="0">
                <a:pos x="34" y="2434"/>
              </a:cxn>
              <a:cxn ang="0">
                <a:pos x="0" y="2400"/>
              </a:cxn>
              <a:cxn ang="0">
                <a:pos x="0" y="34"/>
              </a:cxn>
              <a:cxn ang="0">
                <a:pos x="34" y="0"/>
              </a:cxn>
              <a:cxn ang="0">
                <a:pos x="4392" y="0"/>
              </a:cxn>
              <a:cxn ang="0">
                <a:pos x="4425" y="34"/>
              </a:cxn>
              <a:cxn ang="0">
                <a:pos x="4392" y="67"/>
              </a:cxn>
              <a:cxn ang="0">
                <a:pos x="1350" y="2200"/>
              </a:cxn>
              <a:cxn ang="0">
                <a:pos x="1750" y="2400"/>
              </a:cxn>
              <a:cxn ang="0">
                <a:pos x="1350" y="2600"/>
              </a:cxn>
              <a:cxn ang="0">
                <a:pos x="1350" y="2200"/>
              </a:cxn>
            </a:cxnLst>
            <a:rect l="0" t="0" r="r" b="b"/>
            <a:pathLst>
              <a:path w="4425" h="2600">
                <a:moveTo>
                  <a:pt x="4392" y="67"/>
                </a:moveTo>
                <a:lnTo>
                  <a:pt x="34" y="67"/>
                </a:lnTo>
                <a:lnTo>
                  <a:pt x="67" y="34"/>
                </a:lnTo>
                <a:lnTo>
                  <a:pt x="67" y="2400"/>
                </a:lnTo>
                <a:lnTo>
                  <a:pt x="34" y="2367"/>
                </a:lnTo>
                <a:lnTo>
                  <a:pt x="1417" y="2367"/>
                </a:lnTo>
                <a:cubicBezTo>
                  <a:pt x="1435" y="2367"/>
                  <a:pt x="1450" y="2382"/>
                  <a:pt x="1450" y="2400"/>
                </a:cubicBezTo>
                <a:cubicBezTo>
                  <a:pt x="1450" y="2419"/>
                  <a:pt x="1435" y="2434"/>
                  <a:pt x="1417" y="2434"/>
                </a:cubicBezTo>
                <a:lnTo>
                  <a:pt x="34" y="2434"/>
                </a:lnTo>
                <a:cubicBezTo>
                  <a:pt x="15" y="2434"/>
                  <a:pt x="0" y="2419"/>
                  <a:pt x="0" y="2400"/>
                </a:cubicBezTo>
                <a:lnTo>
                  <a:pt x="0" y="34"/>
                </a:lnTo>
                <a:cubicBezTo>
                  <a:pt x="0" y="15"/>
                  <a:pt x="15" y="0"/>
                  <a:pt x="34" y="0"/>
                </a:cubicBezTo>
                <a:lnTo>
                  <a:pt x="4392" y="0"/>
                </a:lnTo>
                <a:cubicBezTo>
                  <a:pt x="4410" y="0"/>
                  <a:pt x="4425" y="15"/>
                  <a:pt x="4425" y="34"/>
                </a:cubicBezTo>
                <a:cubicBezTo>
                  <a:pt x="4425" y="52"/>
                  <a:pt x="4410" y="67"/>
                  <a:pt x="4392" y="67"/>
                </a:cubicBezTo>
                <a:close/>
                <a:moveTo>
                  <a:pt x="1350" y="2200"/>
                </a:moveTo>
                <a:lnTo>
                  <a:pt x="1750" y="2400"/>
                </a:lnTo>
                <a:lnTo>
                  <a:pt x="1350" y="2600"/>
                </a:lnTo>
                <a:lnTo>
                  <a:pt x="1350" y="22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807" name="Freeform 199"/>
          <p:cNvSpPr>
            <a:spLocks noEditPoints="1"/>
          </p:cNvSpPr>
          <p:nvPr/>
        </p:nvSpPr>
        <p:spPr bwMode="auto">
          <a:xfrm>
            <a:off x="2871788" y="5546725"/>
            <a:ext cx="1482725" cy="784225"/>
          </a:xfrm>
          <a:custGeom>
            <a:avLst/>
            <a:gdLst/>
            <a:ahLst/>
            <a:cxnLst>
              <a:cxn ang="0">
                <a:pos x="4392" y="67"/>
              </a:cxn>
              <a:cxn ang="0">
                <a:pos x="34" y="67"/>
              </a:cxn>
              <a:cxn ang="0">
                <a:pos x="67" y="34"/>
              </a:cxn>
              <a:cxn ang="0">
                <a:pos x="67" y="2400"/>
              </a:cxn>
              <a:cxn ang="0">
                <a:pos x="34" y="2367"/>
              </a:cxn>
              <a:cxn ang="0">
                <a:pos x="1417" y="2367"/>
              </a:cxn>
              <a:cxn ang="0">
                <a:pos x="1450" y="2400"/>
              </a:cxn>
              <a:cxn ang="0">
                <a:pos x="1417" y="2434"/>
              </a:cxn>
              <a:cxn ang="0">
                <a:pos x="34" y="2434"/>
              </a:cxn>
              <a:cxn ang="0">
                <a:pos x="0" y="2400"/>
              </a:cxn>
              <a:cxn ang="0">
                <a:pos x="0" y="34"/>
              </a:cxn>
              <a:cxn ang="0">
                <a:pos x="34" y="0"/>
              </a:cxn>
              <a:cxn ang="0">
                <a:pos x="4392" y="0"/>
              </a:cxn>
              <a:cxn ang="0">
                <a:pos x="4425" y="34"/>
              </a:cxn>
              <a:cxn ang="0">
                <a:pos x="4392" y="67"/>
              </a:cxn>
              <a:cxn ang="0">
                <a:pos x="1350" y="2200"/>
              </a:cxn>
              <a:cxn ang="0">
                <a:pos x="1750" y="2400"/>
              </a:cxn>
              <a:cxn ang="0">
                <a:pos x="1350" y="2600"/>
              </a:cxn>
              <a:cxn ang="0">
                <a:pos x="1350" y="2200"/>
              </a:cxn>
            </a:cxnLst>
            <a:rect l="0" t="0" r="r" b="b"/>
            <a:pathLst>
              <a:path w="4425" h="2600">
                <a:moveTo>
                  <a:pt x="4392" y="67"/>
                </a:moveTo>
                <a:lnTo>
                  <a:pt x="34" y="67"/>
                </a:lnTo>
                <a:lnTo>
                  <a:pt x="67" y="34"/>
                </a:lnTo>
                <a:lnTo>
                  <a:pt x="67" y="2400"/>
                </a:lnTo>
                <a:lnTo>
                  <a:pt x="34" y="2367"/>
                </a:lnTo>
                <a:lnTo>
                  <a:pt x="1417" y="2367"/>
                </a:lnTo>
                <a:cubicBezTo>
                  <a:pt x="1435" y="2367"/>
                  <a:pt x="1450" y="2382"/>
                  <a:pt x="1450" y="2400"/>
                </a:cubicBezTo>
                <a:cubicBezTo>
                  <a:pt x="1450" y="2419"/>
                  <a:pt x="1435" y="2434"/>
                  <a:pt x="1417" y="2434"/>
                </a:cubicBezTo>
                <a:lnTo>
                  <a:pt x="34" y="2434"/>
                </a:lnTo>
                <a:cubicBezTo>
                  <a:pt x="15" y="2434"/>
                  <a:pt x="0" y="2419"/>
                  <a:pt x="0" y="2400"/>
                </a:cubicBezTo>
                <a:lnTo>
                  <a:pt x="0" y="34"/>
                </a:lnTo>
                <a:cubicBezTo>
                  <a:pt x="0" y="15"/>
                  <a:pt x="15" y="0"/>
                  <a:pt x="34" y="0"/>
                </a:cubicBezTo>
                <a:lnTo>
                  <a:pt x="4392" y="0"/>
                </a:lnTo>
                <a:cubicBezTo>
                  <a:pt x="4410" y="0"/>
                  <a:pt x="4425" y="15"/>
                  <a:pt x="4425" y="34"/>
                </a:cubicBezTo>
                <a:cubicBezTo>
                  <a:pt x="4425" y="52"/>
                  <a:pt x="4410" y="67"/>
                  <a:pt x="4392" y="67"/>
                </a:cubicBezTo>
                <a:close/>
                <a:moveTo>
                  <a:pt x="1350" y="2200"/>
                </a:moveTo>
                <a:lnTo>
                  <a:pt x="1750" y="2400"/>
                </a:lnTo>
                <a:lnTo>
                  <a:pt x="1350" y="2600"/>
                </a:lnTo>
                <a:lnTo>
                  <a:pt x="1350" y="22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816" name="Rectangle 208"/>
          <p:cNvSpPr>
            <a:spLocks noChangeArrowheads="1"/>
          </p:cNvSpPr>
          <p:nvPr/>
        </p:nvSpPr>
        <p:spPr bwMode="auto">
          <a:xfrm>
            <a:off x="6565900" y="4076700"/>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2</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sp>
        <p:nvSpPr>
          <p:cNvPr id="452817" name="Rectangle 209"/>
          <p:cNvSpPr>
            <a:spLocks noChangeArrowheads="1"/>
          </p:cNvSpPr>
          <p:nvPr/>
        </p:nvSpPr>
        <p:spPr bwMode="auto">
          <a:xfrm>
            <a:off x="6559550" y="3098800"/>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3</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sp>
        <p:nvSpPr>
          <p:cNvPr id="452818" name="Rectangle 210"/>
          <p:cNvSpPr>
            <a:spLocks noChangeArrowheads="1"/>
          </p:cNvSpPr>
          <p:nvPr/>
        </p:nvSpPr>
        <p:spPr bwMode="auto">
          <a:xfrm>
            <a:off x="6581775" y="2149475"/>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4</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sp>
        <p:nvSpPr>
          <p:cNvPr id="452819" name="Rectangle 211"/>
          <p:cNvSpPr>
            <a:spLocks noChangeArrowheads="1"/>
          </p:cNvSpPr>
          <p:nvPr/>
        </p:nvSpPr>
        <p:spPr bwMode="auto">
          <a:xfrm>
            <a:off x="6575425" y="1128713"/>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5</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Text Box 3"/>
          <p:cNvSpPr txBox="1">
            <a:spLocks noChangeArrowheads="1"/>
          </p:cNvSpPr>
          <p:nvPr/>
        </p:nvSpPr>
        <p:spPr bwMode="auto">
          <a:xfrm>
            <a:off x="415925" y="708025"/>
            <a:ext cx="5314950" cy="1165225"/>
          </a:xfrm>
          <a:prstGeom prst="rect">
            <a:avLst/>
          </a:prstGeom>
          <a:noFill/>
          <a:ln w="12700" cap="rnd">
            <a:noFill/>
            <a:miter lim="800000"/>
            <a:headEnd/>
            <a:tailEnd/>
          </a:ln>
          <a:effectLst/>
        </p:spPr>
        <p:txBody>
          <a:bodyPr>
            <a:spAutoFit/>
          </a:bodyPr>
          <a:lstStyle/>
          <a:p>
            <a:pPr eaLnBrk="0" hangingPunct="0">
              <a:lnSpc>
                <a:spcPct val="110000"/>
              </a:lnSpc>
            </a:pPr>
            <a:r>
              <a:rPr lang="zh-CN" altLang="en-US" sz="3200" b="1">
                <a:solidFill>
                  <a:schemeClr val="tx1"/>
                </a:solidFill>
                <a:latin typeface="黑体" pitchFamily="2" charset="-122"/>
                <a:ea typeface="黑体" pitchFamily="2" charset="-122"/>
              </a:rPr>
              <a:t>3.4.1  队列的概念</a:t>
            </a:r>
            <a:endParaRPr lang="en-US" altLang="zh-CN" sz="3200" b="1">
              <a:solidFill>
                <a:schemeClr val="tx1"/>
              </a:solidFill>
              <a:latin typeface="黑体" pitchFamily="2" charset="-122"/>
              <a:ea typeface="黑体" pitchFamily="2" charset="-122"/>
            </a:endParaRPr>
          </a:p>
          <a:p>
            <a:pPr eaLnBrk="0" hangingPunct="0">
              <a:lnSpc>
                <a:spcPct val="110000"/>
              </a:lnSpc>
            </a:pPr>
            <a:r>
              <a:rPr lang="zh-CN" altLang="en-US" sz="3200" b="1">
                <a:latin typeface="黑体" pitchFamily="2" charset="-122"/>
                <a:ea typeface="黑体" pitchFamily="2" charset="-122"/>
              </a:rPr>
              <a:t>一、什么是队列（</a:t>
            </a:r>
            <a:r>
              <a:rPr lang="en-US" altLang="zh-CN" sz="3200" b="1">
                <a:latin typeface="黑体" pitchFamily="2" charset="-122"/>
                <a:ea typeface="黑体" pitchFamily="2" charset="-122"/>
              </a:rPr>
              <a:t>queue)</a:t>
            </a:r>
          </a:p>
        </p:txBody>
      </p:sp>
      <p:sp>
        <p:nvSpPr>
          <p:cNvPr id="279556" name="Text Box 4"/>
          <p:cNvSpPr txBox="1">
            <a:spLocks noChangeArrowheads="1"/>
          </p:cNvSpPr>
          <p:nvPr/>
        </p:nvSpPr>
        <p:spPr bwMode="auto">
          <a:xfrm>
            <a:off x="633413" y="1989138"/>
            <a:ext cx="8856662" cy="1177925"/>
          </a:xfrm>
          <a:prstGeom prst="rect">
            <a:avLst/>
          </a:prstGeom>
          <a:noFill/>
          <a:ln w="12700" cap="rnd">
            <a:solidFill>
              <a:srgbClr val="FFFF66"/>
            </a:solidFill>
            <a:miter lim="800000"/>
            <a:headEnd/>
            <a:tailEnd/>
          </a:ln>
          <a:effectLst/>
        </p:spPr>
        <p:txBody>
          <a:bodyPr>
            <a:spAutoFit/>
          </a:bodyPr>
          <a:lstStyle/>
          <a:p>
            <a:pPr eaLnBrk="0" hangingPunct="0">
              <a:lnSpc>
                <a:spcPct val="110000"/>
              </a:lnSpc>
            </a:pPr>
            <a:r>
              <a:rPr lang="zh-CN" altLang="en-US" sz="3200" b="1" dirty="0">
                <a:solidFill>
                  <a:schemeClr val="tx1"/>
                </a:solidFill>
                <a:latin typeface="宋体" pitchFamily="2" charset="-122"/>
                <a:ea typeface="宋体" pitchFamily="2" charset="-122"/>
              </a:rPr>
              <a:t>    队列是仅能在表头进行</a:t>
            </a:r>
            <a:r>
              <a:rPr lang="zh-CN" altLang="en-US" sz="3200" b="1" dirty="0">
                <a:solidFill>
                  <a:srgbClr val="00FF00"/>
                </a:solidFill>
                <a:latin typeface="宋体" pitchFamily="2" charset="-122"/>
                <a:ea typeface="宋体" pitchFamily="2" charset="-122"/>
              </a:rPr>
              <a:t>删除</a:t>
            </a:r>
            <a:r>
              <a:rPr lang="zh-CN" altLang="en-US" sz="3200" b="1" dirty="0">
                <a:solidFill>
                  <a:schemeClr val="tx1"/>
                </a:solidFill>
                <a:latin typeface="宋体" pitchFamily="2" charset="-122"/>
                <a:ea typeface="宋体" pitchFamily="2" charset="-122"/>
              </a:rPr>
              <a:t>，表尾进行</a:t>
            </a:r>
            <a:r>
              <a:rPr lang="zh-CN" altLang="en-US" sz="3200" b="1" dirty="0">
                <a:solidFill>
                  <a:srgbClr val="00FF00"/>
                </a:solidFill>
                <a:latin typeface="宋体" pitchFamily="2" charset="-122"/>
                <a:ea typeface="宋体" pitchFamily="2" charset="-122"/>
              </a:rPr>
              <a:t>插入</a:t>
            </a:r>
            <a:r>
              <a:rPr lang="zh-CN" altLang="en-US" sz="3200" b="1" dirty="0">
                <a:solidFill>
                  <a:schemeClr val="tx1"/>
                </a:solidFill>
                <a:latin typeface="宋体" pitchFamily="2" charset="-122"/>
                <a:ea typeface="宋体" pitchFamily="2" charset="-122"/>
              </a:rPr>
              <a:t>的线性表。</a:t>
            </a:r>
            <a:endParaRPr lang="en-US" altLang="zh-CN" sz="3200" b="1" dirty="0">
              <a:solidFill>
                <a:schemeClr val="tx1"/>
              </a:solidFill>
              <a:latin typeface="宋体" pitchFamily="2" charset="-122"/>
              <a:ea typeface="宋体" pitchFamily="2" charset="-122"/>
            </a:endParaRPr>
          </a:p>
        </p:txBody>
      </p:sp>
      <p:sp>
        <p:nvSpPr>
          <p:cNvPr id="279573" name="Rectangle 21"/>
          <p:cNvSpPr>
            <a:spLocks noChangeArrowheads="1"/>
          </p:cNvSpPr>
          <p:nvPr/>
        </p:nvSpPr>
        <p:spPr bwMode="auto">
          <a:xfrm>
            <a:off x="1974850" y="3284538"/>
            <a:ext cx="5757863" cy="519112"/>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zh-CN" b="1">
                <a:solidFill>
                  <a:srgbClr val="FFFF99"/>
                </a:solidFill>
                <a:latin typeface="Times New Roman" pitchFamily="18" charset="0"/>
                <a:ea typeface="宋体" pitchFamily="2" charset="-122"/>
              </a:rPr>
              <a:t>（</a:t>
            </a:r>
            <a:r>
              <a:rPr lang="en-US" altLang="zh-CN" b="1">
                <a:solidFill>
                  <a:srgbClr val="FFFF99"/>
                </a:solidFill>
                <a:latin typeface="Times New Roman" pitchFamily="18" charset="0"/>
                <a:ea typeface="宋体" pitchFamily="2" charset="-122"/>
              </a:rPr>
              <a:t>a,  a</a:t>
            </a:r>
            <a:r>
              <a:rPr lang="en-US" altLang="zh-CN" b="1" baseline="-30000">
                <a:solidFill>
                  <a:srgbClr val="FFFF99"/>
                </a:solidFill>
                <a:latin typeface="Times New Roman" pitchFamily="18" charset="0"/>
                <a:ea typeface="宋体" pitchFamily="2" charset="-122"/>
              </a:rPr>
              <a:t>2</a:t>
            </a:r>
            <a:r>
              <a:rPr lang="en-US" altLang="zh-CN" b="1">
                <a:solidFill>
                  <a:srgbClr val="FFFF99"/>
                </a:solidFill>
                <a:latin typeface="Times New Roman" pitchFamily="18" charset="0"/>
                <a:ea typeface="宋体" pitchFamily="2" charset="-122"/>
              </a:rPr>
              <a:t>,  ... ,  a</a:t>
            </a:r>
            <a:r>
              <a:rPr lang="en-US" altLang="zh-CN" b="1" baseline="-30000">
                <a:solidFill>
                  <a:srgbClr val="FFFF99"/>
                </a:solidFill>
                <a:latin typeface="Times New Roman" pitchFamily="18" charset="0"/>
                <a:ea typeface="宋体" pitchFamily="2" charset="-122"/>
              </a:rPr>
              <a:t>i -1</a:t>
            </a:r>
            <a:r>
              <a:rPr lang="en-US" altLang="zh-CN" b="1">
                <a:solidFill>
                  <a:srgbClr val="FFFF99"/>
                </a:solidFill>
                <a:latin typeface="Times New Roman" pitchFamily="18" charset="0"/>
                <a:ea typeface="宋体" pitchFamily="2" charset="-122"/>
              </a:rPr>
              <a:t>,  a</a:t>
            </a:r>
            <a:r>
              <a:rPr lang="en-US" altLang="zh-CN" b="1" baseline="-30000">
                <a:solidFill>
                  <a:srgbClr val="FFFF99"/>
                </a:solidFill>
                <a:latin typeface="Times New Roman" pitchFamily="18" charset="0"/>
                <a:ea typeface="宋体" pitchFamily="2" charset="-122"/>
              </a:rPr>
              <a:t>i </a:t>
            </a:r>
            <a:r>
              <a:rPr lang="en-US" altLang="zh-CN" b="1">
                <a:solidFill>
                  <a:srgbClr val="FFFF99"/>
                </a:solidFill>
                <a:latin typeface="Times New Roman" pitchFamily="18" charset="0"/>
                <a:ea typeface="宋体" pitchFamily="2" charset="-122"/>
              </a:rPr>
              <a:t>,  a</a:t>
            </a:r>
            <a:r>
              <a:rPr lang="en-US" altLang="zh-CN" b="1" baseline="-30000">
                <a:solidFill>
                  <a:srgbClr val="FFFF99"/>
                </a:solidFill>
                <a:latin typeface="Times New Roman" pitchFamily="18" charset="0"/>
                <a:ea typeface="宋体" pitchFamily="2" charset="-122"/>
              </a:rPr>
              <a:t>i+1</a:t>
            </a:r>
            <a:r>
              <a:rPr lang="en-US" altLang="zh-CN" b="1">
                <a:solidFill>
                  <a:srgbClr val="FFFF99"/>
                </a:solidFill>
                <a:latin typeface="Times New Roman" pitchFamily="18" charset="0"/>
                <a:ea typeface="宋体" pitchFamily="2" charset="-122"/>
              </a:rPr>
              <a:t>, … ,  a</a:t>
            </a:r>
            <a:r>
              <a:rPr lang="en-US" altLang="zh-CN" b="1" baseline="-30000">
                <a:solidFill>
                  <a:srgbClr val="FFFF99"/>
                </a:solidFill>
                <a:latin typeface="Times New Roman" pitchFamily="18" charset="0"/>
                <a:ea typeface="宋体" pitchFamily="2" charset="-122"/>
              </a:rPr>
              <a:t>n</a:t>
            </a:r>
            <a:r>
              <a:rPr lang="en-US" altLang="zh-CN" b="1">
                <a:solidFill>
                  <a:srgbClr val="FFFF99"/>
                </a:solidFill>
                <a:latin typeface="Times New Roman" pitchFamily="18" charset="0"/>
                <a:ea typeface="宋体" pitchFamily="2" charset="-122"/>
              </a:rPr>
              <a:t>  ）</a:t>
            </a:r>
            <a:endParaRPr lang="zh-CN" altLang="en-US" b="1">
              <a:solidFill>
                <a:srgbClr val="FFFF99"/>
              </a:solidFill>
              <a:latin typeface="Times New Roman" pitchFamily="18" charset="0"/>
              <a:ea typeface="宋体" pitchFamily="2" charset="-122"/>
            </a:endParaRPr>
          </a:p>
        </p:txBody>
      </p:sp>
      <p:sp>
        <p:nvSpPr>
          <p:cNvPr id="279574" name="Line 22"/>
          <p:cNvSpPr>
            <a:spLocks noChangeShapeType="1"/>
          </p:cNvSpPr>
          <p:nvPr/>
        </p:nvSpPr>
        <p:spPr bwMode="auto">
          <a:xfrm>
            <a:off x="2603500" y="3808413"/>
            <a:ext cx="0" cy="457200"/>
          </a:xfrm>
          <a:prstGeom prst="line">
            <a:avLst/>
          </a:prstGeom>
          <a:noFill/>
          <a:ln w="28575" cap="rnd">
            <a:solidFill>
              <a:schemeClr val="tx1"/>
            </a:solidFill>
            <a:round/>
            <a:headEnd/>
            <a:tailEnd type="triangle" w="med" len="med"/>
          </a:ln>
          <a:effectLst/>
        </p:spPr>
        <p:txBody>
          <a:bodyPr wrap="none" anchor="ctr">
            <a:spAutoFit/>
          </a:bodyPr>
          <a:lstStyle/>
          <a:p>
            <a:endParaRPr lang="zh-CN" altLang="en-US"/>
          </a:p>
        </p:txBody>
      </p:sp>
      <p:sp>
        <p:nvSpPr>
          <p:cNvPr id="279575" name="Line 23"/>
          <p:cNvSpPr>
            <a:spLocks noChangeShapeType="1"/>
          </p:cNvSpPr>
          <p:nvPr/>
        </p:nvSpPr>
        <p:spPr bwMode="auto">
          <a:xfrm flipV="1">
            <a:off x="6869113" y="3760788"/>
            <a:ext cx="0" cy="457200"/>
          </a:xfrm>
          <a:prstGeom prst="line">
            <a:avLst/>
          </a:prstGeom>
          <a:noFill/>
          <a:ln w="28575" cap="rnd">
            <a:solidFill>
              <a:srgbClr val="FFFF66"/>
            </a:solidFill>
            <a:round/>
            <a:headEnd/>
            <a:tailEnd type="triangle" w="med" len="med"/>
          </a:ln>
          <a:effectLst/>
        </p:spPr>
        <p:txBody>
          <a:bodyPr wrap="none" anchor="ctr">
            <a:spAutoFit/>
          </a:bodyPr>
          <a:lstStyle/>
          <a:p>
            <a:endParaRPr lang="zh-CN" altLang="en-US"/>
          </a:p>
        </p:txBody>
      </p:sp>
      <p:sp>
        <p:nvSpPr>
          <p:cNvPr id="279576" name="Text Box 24"/>
          <p:cNvSpPr txBox="1">
            <a:spLocks noChangeArrowheads="1"/>
          </p:cNvSpPr>
          <p:nvPr/>
        </p:nvSpPr>
        <p:spPr bwMode="auto">
          <a:xfrm>
            <a:off x="6869113" y="3821113"/>
            <a:ext cx="1266825"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插入</a:t>
            </a:r>
          </a:p>
        </p:txBody>
      </p:sp>
      <p:sp>
        <p:nvSpPr>
          <p:cNvPr id="279577" name="Text Box 25"/>
          <p:cNvSpPr txBox="1">
            <a:spLocks noChangeArrowheads="1"/>
          </p:cNvSpPr>
          <p:nvPr/>
        </p:nvSpPr>
        <p:spPr bwMode="auto">
          <a:xfrm>
            <a:off x="2603500" y="3808413"/>
            <a:ext cx="1485900"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删除</a:t>
            </a:r>
          </a:p>
        </p:txBody>
      </p:sp>
      <p:sp>
        <p:nvSpPr>
          <p:cNvPr id="279578" name="Text Box 26"/>
          <p:cNvSpPr txBox="1">
            <a:spLocks noChangeArrowheads="1"/>
          </p:cNvSpPr>
          <p:nvPr/>
        </p:nvSpPr>
        <p:spPr bwMode="auto">
          <a:xfrm>
            <a:off x="560388" y="4292600"/>
            <a:ext cx="8928100" cy="2090738"/>
          </a:xfrm>
          <a:prstGeom prst="rect">
            <a:avLst/>
          </a:prstGeom>
          <a:noFill/>
          <a:ln w="12700" cap="rnd">
            <a:noFill/>
            <a:miter lim="800000"/>
            <a:headEnd/>
            <a:tailEnd/>
          </a:ln>
          <a:effectLst/>
        </p:spPr>
        <p:txBody>
          <a:bodyPr>
            <a:spAutoFit/>
          </a:bodyPr>
          <a:lstStyle/>
          <a:p>
            <a:pPr eaLnBrk="0" hangingPunct="0">
              <a:spcBef>
                <a:spcPct val="10000"/>
              </a:spcBef>
            </a:pPr>
            <a:r>
              <a:rPr lang="zh-CN" altLang="en-US" sz="3200" b="1" dirty="0">
                <a:solidFill>
                  <a:schemeClr val="tx1"/>
                </a:solidFill>
                <a:latin typeface="宋体" pitchFamily="2" charset="-122"/>
                <a:ea typeface="宋体" pitchFamily="2" charset="-122"/>
              </a:rPr>
              <a:t>    能进行插入的一端称为</a:t>
            </a:r>
            <a:r>
              <a:rPr lang="zh-CN" altLang="en-US" sz="3200" b="1" dirty="0">
                <a:latin typeface="宋体" pitchFamily="2" charset="-122"/>
                <a:ea typeface="宋体" pitchFamily="2" charset="-122"/>
              </a:rPr>
              <a:t>队尾</a:t>
            </a:r>
            <a:r>
              <a:rPr lang="en-US" altLang="zh-CN" sz="3200" b="1" dirty="0">
                <a:latin typeface="宋体" pitchFamily="2" charset="-122"/>
                <a:ea typeface="宋体" pitchFamily="2" charset="-122"/>
              </a:rPr>
              <a:t>(rear)</a:t>
            </a:r>
            <a:r>
              <a:rPr lang="zh-CN" altLang="en-US" sz="3200" b="1" dirty="0">
                <a:solidFill>
                  <a:schemeClr val="tx1"/>
                </a:solidFill>
                <a:latin typeface="宋体" pitchFamily="2" charset="-122"/>
                <a:ea typeface="宋体" pitchFamily="2" charset="-122"/>
              </a:rPr>
              <a:t>，能进行删除的一端称为</a:t>
            </a:r>
            <a:r>
              <a:rPr lang="zh-CN" altLang="en-US" sz="3200" b="1" dirty="0">
                <a:latin typeface="宋体" pitchFamily="2" charset="-122"/>
                <a:ea typeface="宋体" pitchFamily="2" charset="-122"/>
              </a:rPr>
              <a:t>队头</a:t>
            </a:r>
            <a:r>
              <a:rPr lang="en-US" altLang="zh-CN" sz="3200" b="1" dirty="0">
                <a:latin typeface="宋体" pitchFamily="2" charset="-122"/>
                <a:ea typeface="宋体" pitchFamily="2" charset="-122"/>
              </a:rPr>
              <a:t>(front)</a:t>
            </a:r>
            <a:r>
              <a:rPr lang="zh-CN" altLang="en-US" sz="3200" b="1" dirty="0">
                <a:solidFill>
                  <a:schemeClr val="tx1"/>
                </a:solidFill>
                <a:latin typeface="宋体" pitchFamily="2" charset="-122"/>
                <a:ea typeface="宋体" pitchFamily="2" charset="-122"/>
              </a:rPr>
              <a:t>。</a:t>
            </a:r>
          </a:p>
          <a:p>
            <a:pPr eaLnBrk="0" hangingPunct="0">
              <a:spcBef>
                <a:spcPct val="10000"/>
              </a:spcBef>
            </a:pPr>
            <a:r>
              <a:rPr lang="zh-CN" altLang="en-US" sz="3200" b="1" dirty="0">
                <a:solidFill>
                  <a:schemeClr val="tx1"/>
                </a:solidFill>
                <a:latin typeface="宋体" pitchFamily="2" charset="-122"/>
                <a:ea typeface="宋体" pitchFamily="2" charset="-122"/>
              </a:rPr>
              <a:t>    称插入操作为</a:t>
            </a:r>
            <a:r>
              <a:rPr lang="zh-CN" altLang="en-US" sz="3200" b="1" dirty="0">
                <a:latin typeface="宋体" pitchFamily="2" charset="-122"/>
                <a:ea typeface="宋体" pitchFamily="2" charset="-122"/>
              </a:rPr>
              <a:t>入队</a:t>
            </a:r>
            <a:r>
              <a:rPr lang="en-US" altLang="zh-CN" sz="3200" b="1" dirty="0">
                <a:latin typeface="宋体" pitchFamily="2" charset="-122"/>
                <a:ea typeface="宋体" pitchFamily="2" charset="-122"/>
              </a:rPr>
              <a:t>(</a:t>
            </a:r>
            <a:r>
              <a:rPr lang="en-US" altLang="zh-CN" sz="3200" b="1" dirty="0" err="1">
                <a:latin typeface="宋体" pitchFamily="2" charset="-122"/>
                <a:ea typeface="宋体" pitchFamily="2" charset="-122"/>
              </a:rPr>
              <a:t>enqueue</a:t>
            </a:r>
            <a:r>
              <a:rPr lang="en-US" altLang="zh-CN" sz="3200" b="1" dirty="0">
                <a:latin typeface="宋体" pitchFamily="2" charset="-122"/>
                <a:ea typeface="宋体" pitchFamily="2" charset="-122"/>
              </a:rPr>
              <a:t>)</a:t>
            </a:r>
            <a:r>
              <a:rPr lang="zh-CN" altLang="en-US" sz="3200" b="1" dirty="0">
                <a:solidFill>
                  <a:schemeClr val="tx1"/>
                </a:solidFill>
                <a:latin typeface="宋体" pitchFamily="2" charset="-122"/>
                <a:ea typeface="宋体" pitchFamily="2" charset="-122"/>
              </a:rPr>
              <a:t>，删除操作为</a:t>
            </a:r>
            <a:r>
              <a:rPr lang="zh-CN" altLang="en-US" sz="3200" b="1" dirty="0">
                <a:latin typeface="宋体" pitchFamily="2" charset="-122"/>
                <a:ea typeface="宋体" pitchFamily="2" charset="-122"/>
              </a:rPr>
              <a:t>出队</a:t>
            </a:r>
            <a:r>
              <a:rPr lang="en-US" altLang="zh-CN" sz="3200" b="1" dirty="0">
                <a:latin typeface="宋体" pitchFamily="2" charset="-122"/>
                <a:ea typeface="宋体" pitchFamily="2" charset="-122"/>
              </a:rPr>
              <a:t>(</a:t>
            </a:r>
            <a:r>
              <a:rPr lang="en-US" altLang="zh-CN" sz="3200" b="1" dirty="0" err="1">
                <a:latin typeface="宋体" pitchFamily="2" charset="-122"/>
                <a:ea typeface="宋体" pitchFamily="2" charset="-122"/>
              </a:rPr>
              <a:t>dequeue</a:t>
            </a:r>
            <a:r>
              <a:rPr lang="en-US" altLang="zh-CN" sz="3200" b="1" dirty="0">
                <a:latin typeface="宋体" pitchFamily="2" charset="-122"/>
                <a:ea typeface="宋体" pitchFamily="2" charset="-122"/>
              </a:rPr>
              <a:t>)</a:t>
            </a:r>
            <a:r>
              <a:rPr lang="zh-CN" altLang="en-US" sz="3200" b="1" dirty="0">
                <a:solidFill>
                  <a:schemeClr val="tx1"/>
                </a:solidFill>
                <a:latin typeface="宋体" pitchFamily="2" charset="-122"/>
                <a:ea typeface="宋体" pitchFamily="2" charset="-122"/>
              </a:rPr>
              <a:t>。</a:t>
            </a:r>
          </a:p>
        </p:txBody>
      </p:sp>
      <p:sp>
        <p:nvSpPr>
          <p:cNvPr id="279579" name="Rectangle 27"/>
          <p:cNvSpPr>
            <a:spLocks noGrp="1" noChangeArrowheads="1"/>
          </p:cNvSpPr>
          <p:nvPr>
            <p:ph type="title"/>
          </p:nvPr>
        </p:nvSpPr>
        <p:spPr>
          <a:xfrm>
            <a:off x="0" y="0"/>
            <a:ext cx="9906000" cy="685800"/>
          </a:xfrm>
        </p:spPr>
        <p:txBody>
          <a:bodyPr/>
          <a:lstStyle/>
          <a:p>
            <a:r>
              <a:rPr lang="en-US" altLang="zh-CN"/>
              <a:t>3.4 </a:t>
            </a:r>
            <a:r>
              <a:rPr lang="zh-CN" altLang="en-US"/>
              <a:t>队列</a:t>
            </a: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Text Box 4"/>
          <p:cNvSpPr txBox="1">
            <a:spLocks noChangeArrowheads="1"/>
          </p:cNvSpPr>
          <p:nvPr/>
        </p:nvSpPr>
        <p:spPr bwMode="auto">
          <a:xfrm>
            <a:off x="2711450" y="1038225"/>
            <a:ext cx="5121275" cy="6413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3600" b="1">
                <a:solidFill>
                  <a:schemeClr val="tx1"/>
                </a:solidFill>
                <a:latin typeface="宋体" pitchFamily="2" charset="-122"/>
                <a:ea typeface="宋体" pitchFamily="2" charset="-122"/>
              </a:rPr>
              <a:t>a</a:t>
            </a:r>
            <a:r>
              <a:rPr lang="en-US" altLang="zh-CN" sz="3600" b="1" baseline="-25000">
                <a:solidFill>
                  <a:schemeClr val="tx1"/>
                </a:solidFill>
                <a:latin typeface="宋体" pitchFamily="2" charset="-122"/>
                <a:ea typeface="宋体" pitchFamily="2" charset="-122"/>
              </a:rPr>
              <a:t>1</a:t>
            </a:r>
            <a:r>
              <a:rPr lang="en-US" altLang="zh-CN" sz="3600" b="1">
                <a:solidFill>
                  <a:schemeClr val="tx1"/>
                </a:solidFill>
                <a:latin typeface="宋体" pitchFamily="2" charset="-122"/>
                <a:ea typeface="宋体" pitchFamily="2" charset="-122"/>
              </a:rPr>
              <a:t>  a</a:t>
            </a:r>
            <a:r>
              <a:rPr lang="en-US" altLang="zh-CN" sz="3600" b="1" baseline="-25000">
                <a:solidFill>
                  <a:schemeClr val="tx1"/>
                </a:solidFill>
                <a:latin typeface="宋体" pitchFamily="2" charset="-122"/>
                <a:ea typeface="宋体" pitchFamily="2" charset="-122"/>
              </a:rPr>
              <a:t>2</a:t>
            </a:r>
            <a:r>
              <a:rPr lang="en-US" altLang="zh-CN" sz="3600" b="1">
                <a:solidFill>
                  <a:schemeClr val="tx1"/>
                </a:solidFill>
                <a:latin typeface="宋体" pitchFamily="2" charset="-122"/>
                <a:ea typeface="宋体" pitchFamily="2" charset="-122"/>
              </a:rPr>
              <a:t>  a</a:t>
            </a:r>
            <a:r>
              <a:rPr lang="en-US" altLang="zh-CN" sz="3600" b="1" baseline="-25000">
                <a:solidFill>
                  <a:schemeClr val="tx1"/>
                </a:solidFill>
                <a:latin typeface="宋体" pitchFamily="2" charset="-122"/>
                <a:ea typeface="宋体" pitchFamily="2" charset="-122"/>
              </a:rPr>
              <a:t>3</a:t>
            </a:r>
            <a:r>
              <a:rPr lang="en-US" altLang="zh-CN" sz="3600" b="1">
                <a:solidFill>
                  <a:schemeClr val="tx1"/>
                </a:solidFill>
                <a:latin typeface="宋体" pitchFamily="2" charset="-122"/>
                <a:ea typeface="宋体" pitchFamily="2" charset="-122"/>
              </a:rPr>
              <a:t>       a</a:t>
            </a:r>
            <a:r>
              <a:rPr lang="en-US" altLang="zh-CN" sz="3600" b="1" baseline="-25000">
                <a:solidFill>
                  <a:schemeClr val="tx1"/>
                </a:solidFill>
                <a:latin typeface="宋体" pitchFamily="2" charset="-122"/>
                <a:ea typeface="宋体" pitchFamily="2" charset="-122"/>
              </a:rPr>
              <a:t>n</a:t>
            </a:r>
          </a:p>
        </p:txBody>
      </p:sp>
      <p:sp>
        <p:nvSpPr>
          <p:cNvPr id="313351" name="Line 7"/>
          <p:cNvSpPr>
            <a:spLocks noChangeShapeType="1"/>
          </p:cNvSpPr>
          <p:nvPr/>
        </p:nvSpPr>
        <p:spPr bwMode="auto">
          <a:xfrm>
            <a:off x="5226050" y="1435100"/>
            <a:ext cx="838200" cy="0"/>
          </a:xfrm>
          <a:prstGeom prst="line">
            <a:avLst/>
          </a:prstGeom>
          <a:noFill/>
          <a:ln w="28575">
            <a:solidFill>
              <a:schemeClr val="tx1"/>
            </a:solidFill>
            <a:prstDash val="sysDot"/>
            <a:round/>
            <a:headEnd/>
            <a:tailEnd/>
          </a:ln>
          <a:effectLst/>
        </p:spPr>
        <p:txBody>
          <a:bodyPr/>
          <a:lstStyle/>
          <a:p>
            <a:endParaRPr lang="zh-CN" altLang="en-US"/>
          </a:p>
        </p:txBody>
      </p:sp>
      <p:sp>
        <p:nvSpPr>
          <p:cNvPr id="313352" name="Line 8"/>
          <p:cNvSpPr>
            <a:spLocks noChangeShapeType="1"/>
          </p:cNvSpPr>
          <p:nvPr/>
        </p:nvSpPr>
        <p:spPr bwMode="auto">
          <a:xfrm>
            <a:off x="2711450" y="1114425"/>
            <a:ext cx="4343400" cy="0"/>
          </a:xfrm>
          <a:prstGeom prst="line">
            <a:avLst/>
          </a:prstGeom>
          <a:noFill/>
          <a:ln w="38100" cap="rnd">
            <a:solidFill>
              <a:srgbClr val="66FFFF"/>
            </a:solidFill>
            <a:round/>
            <a:headEnd/>
            <a:tailEnd/>
          </a:ln>
          <a:effectLst/>
        </p:spPr>
        <p:txBody>
          <a:bodyPr/>
          <a:lstStyle/>
          <a:p>
            <a:endParaRPr lang="zh-CN" altLang="en-US"/>
          </a:p>
        </p:txBody>
      </p:sp>
      <p:sp>
        <p:nvSpPr>
          <p:cNvPr id="313354" name="Line 10"/>
          <p:cNvSpPr>
            <a:spLocks noChangeShapeType="1"/>
          </p:cNvSpPr>
          <p:nvPr/>
        </p:nvSpPr>
        <p:spPr bwMode="auto">
          <a:xfrm>
            <a:off x="3021013" y="1739900"/>
            <a:ext cx="0" cy="609600"/>
          </a:xfrm>
          <a:prstGeom prst="line">
            <a:avLst/>
          </a:prstGeom>
          <a:noFill/>
          <a:ln w="38100" cap="rnd">
            <a:solidFill>
              <a:srgbClr val="FFFF66"/>
            </a:solidFill>
            <a:round/>
            <a:headEnd type="triangle" w="med" len="med"/>
            <a:tailEnd/>
          </a:ln>
          <a:effectLst/>
        </p:spPr>
        <p:txBody>
          <a:bodyPr/>
          <a:lstStyle/>
          <a:p>
            <a:endParaRPr lang="zh-CN" altLang="en-US"/>
          </a:p>
        </p:txBody>
      </p:sp>
      <p:sp>
        <p:nvSpPr>
          <p:cNvPr id="313355" name="Line 11"/>
          <p:cNvSpPr>
            <a:spLocks noChangeShapeType="1"/>
          </p:cNvSpPr>
          <p:nvPr/>
        </p:nvSpPr>
        <p:spPr bwMode="auto">
          <a:xfrm>
            <a:off x="6673850" y="1739900"/>
            <a:ext cx="0" cy="609600"/>
          </a:xfrm>
          <a:prstGeom prst="line">
            <a:avLst/>
          </a:prstGeom>
          <a:noFill/>
          <a:ln w="38100" cap="rnd">
            <a:solidFill>
              <a:schemeClr val="tx1"/>
            </a:solidFill>
            <a:round/>
            <a:headEnd type="triangle" w="med" len="med"/>
            <a:tailEnd/>
          </a:ln>
          <a:effectLst/>
        </p:spPr>
        <p:txBody>
          <a:bodyPr/>
          <a:lstStyle/>
          <a:p>
            <a:endParaRPr lang="zh-CN" altLang="en-US"/>
          </a:p>
        </p:txBody>
      </p:sp>
      <p:sp>
        <p:nvSpPr>
          <p:cNvPr id="313356" name="Text Box 12"/>
          <p:cNvSpPr txBox="1">
            <a:spLocks noChangeArrowheads="1"/>
          </p:cNvSpPr>
          <p:nvPr/>
        </p:nvSpPr>
        <p:spPr bwMode="auto">
          <a:xfrm>
            <a:off x="2792413" y="2333625"/>
            <a:ext cx="457200" cy="822325"/>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队头</a:t>
            </a:r>
          </a:p>
        </p:txBody>
      </p:sp>
      <p:sp>
        <p:nvSpPr>
          <p:cNvPr id="313357" name="Text Box 13"/>
          <p:cNvSpPr txBox="1">
            <a:spLocks noChangeArrowheads="1"/>
          </p:cNvSpPr>
          <p:nvPr/>
        </p:nvSpPr>
        <p:spPr bwMode="auto">
          <a:xfrm>
            <a:off x="6445250" y="2349500"/>
            <a:ext cx="457200" cy="822325"/>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队尾</a:t>
            </a:r>
          </a:p>
        </p:txBody>
      </p:sp>
      <p:sp>
        <p:nvSpPr>
          <p:cNvPr id="313358" name="Text Box 14"/>
          <p:cNvSpPr txBox="1">
            <a:spLocks noChangeArrowheads="1"/>
          </p:cNvSpPr>
          <p:nvPr/>
        </p:nvSpPr>
        <p:spPr bwMode="auto">
          <a:xfrm>
            <a:off x="1568450" y="1038225"/>
            <a:ext cx="12954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出队列</a:t>
            </a:r>
          </a:p>
        </p:txBody>
      </p:sp>
      <p:sp>
        <p:nvSpPr>
          <p:cNvPr id="313359" name="Text Box 15"/>
          <p:cNvSpPr txBox="1">
            <a:spLocks noChangeArrowheads="1"/>
          </p:cNvSpPr>
          <p:nvPr/>
        </p:nvSpPr>
        <p:spPr bwMode="auto">
          <a:xfrm>
            <a:off x="3657600" y="2924175"/>
            <a:ext cx="2663825"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队列的示意图</a:t>
            </a:r>
          </a:p>
        </p:txBody>
      </p:sp>
      <p:sp>
        <p:nvSpPr>
          <p:cNvPr id="313360" name="AutoShape 16"/>
          <p:cNvSpPr>
            <a:spLocks noChangeArrowheads="1"/>
          </p:cNvSpPr>
          <p:nvPr/>
        </p:nvSpPr>
        <p:spPr bwMode="auto">
          <a:xfrm>
            <a:off x="6392863" y="3962400"/>
            <a:ext cx="2952750" cy="1584325"/>
          </a:xfrm>
          <a:prstGeom prst="star24">
            <a:avLst>
              <a:gd name="adj" fmla="val 43602"/>
            </a:avLst>
          </a:prstGeom>
          <a:solidFill>
            <a:srgbClr val="FFFF66"/>
          </a:solidFill>
          <a:ln w="12700" cap="rnd">
            <a:solidFill>
              <a:schemeClr val="bg2"/>
            </a:solidFill>
            <a:miter lim="800000"/>
            <a:headEnd/>
            <a:tailEnd/>
          </a:ln>
          <a:effectLst/>
        </p:spPr>
        <p:txBody>
          <a:bodyPr wrap="none" anchor="ctr"/>
          <a:lstStyle/>
          <a:p>
            <a:pPr algn="ctr" eaLnBrk="0" hangingPunct="0">
              <a:spcBef>
                <a:spcPct val="20000"/>
              </a:spcBef>
            </a:pPr>
            <a:r>
              <a:rPr lang="zh-CN" altLang="en-US" b="1">
                <a:solidFill>
                  <a:schemeClr val="bg2"/>
                </a:solidFill>
                <a:latin typeface="黑体" pitchFamily="2" charset="-122"/>
                <a:ea typeface="黑体" pitchFamily="2" charset="-122"/>
              </a:rPr>
              <a:t>队列的特点</a:t>
            </a:r>
          </a:p>
          <a:p>
            <a:pPr algn="ctr" eaLnBrk="0" hangingPunct="0">
              <a:spcBef>
                <a:spcPct val="20000"/>
              </a:spcBef>
            </a:pPr>
            <a:r>
              <a:rPr lang="zh-CN" altLang="en-US" b="1">
                <a:solidFill>
                  <a:schemeClr val="bg2"/>
                </a:solidFill>
                <a:latin typeface="黑体" pitchFamily="2" charset="-122"/>
                <a:ea typeface="黑体" pitchFamily="2" charset="-122"/>
              </a:rPr>
              <a:t>先进先出</a:t>
            </a:r>
          </a:p>
        </p:txBody>
      </p:sp>
      <p:sp>
        <p:nvSpPr>
          <p:cNvPr id="313361" name="Text Box 17"/>
          <p:cNvSpPr txBox="1">
            <a:spLocks noChangeArrowheads="1"/>
          </p:cNvSpPr>
          <p:nvPr/>
        </p:nvSpPr>
        <p:spPr bwMode="auto">
          <a:xfrm>
            <a:off x="1179513" y="3616325"/>
            <a:ext cx="5545137" cy="244316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dirty="0">
                <a:solidFill>
                  <a:schemeClr val="tx1"/>
                </a:solidFill>
                <a:latin typeface="Times New Roman" pitchFamily="18" charset="0"/>
                <a:ea typeface="黑体" pitchFamily="2" charset="-122"/>
              </a:rPr>
              <a:t>第一个入队的元素在</a:t>
            </a:r>
            <a:r>
              <a:rPr lang="zh-CN" altLang="en-US" b="1" dirty="0">
                <a:solidFill>
                  <a:srgbClr val="FFFF00"/>
                </a:solidFill>
                <a:latin typeface="Times New Roman" pitchFamily="18" charset="0"/>
                <a:ea typeface="黑体" pitchFamily="2" charset="-122"/>
              </a:rPr>
              <a:t>队头</a:t>
            </a:r>
          </a:p>
          <a:p>
            <a:pPr eaLnBrk="0" hangingPunct="0">
              <a:spcBef>
                <a:spcPct val="50000"/>
              </a:spcBef>
            </a:pPr>
            <a:r>
              <a:rPr lang="zh-CN" altLang="en-US" b="1" dirty="0">
                <a:solidFill>
                  <a:schemeClr val="tx1"/>
                </a:solidFill>
                <a:latin typeface="Times New Roman" pitchFamily="18" charset="0"/>
                <a:ea typeface="黑体" pitchFamily="2" charset="-122"/>
              </a:rPr>
              <a:t>最后一个入队的元素在</a:t>
            </a:r>
            <a:r>
              <a:rPr lang="zh-CN" altLang="en-US" b="1" dirty="0">
                <a:solidFill>
                  <a:srgbClr val="FFFF00"/>
                </a:solidFill>
                <a:latin typeface="Times New Roman" pitchFamily="18" charset="0"/>
                <a:ea typeface="黑体" pitchFamily="2" charset="-122"/>
              </a:rPr>
              <a:t>队尾</a:t>
            </a:r>
          </a:p>
          <a:p>
            <a:pPr eaLnBrk="0" hangingPunct="0">
              <a:spcBef>
                <a:spcPct val="50000"/>
              </a:spcBef>
            </a:pPr>
            <a:r>
              <a:rPr lang="zh-CN" altLang="en-US" b="1" dirty="0">
                <a:solidFill>
                  <a:schemeClr val="tx1"/>
                </a:solidFill>
                <a:latin typeface="Times New Roman" pitchFamily="18" charset="0"/>
                <a:ea typeface="黑体" pitchFamily="2" charset="-122"/>
              </a:rPr>
              <a:t>第一个出队的元素为队头元素</a:t>
            </a:r>
          </a:p>
          <a:p>
            <a:pPr eaLnBrk="0" hangingPunct="0">
              <a:spcBef>
                <a:spcPct val="50000"/>
              </a:spcBef>
            </a:pPr>
            <a:r>
              <a:rPr lang="zh-CN" altLang="en-US" b="1" dirty="0">
                <a:solidFill>
                  <a:schemeClr val="tx1"/>
                </a:solidFill>
                <a:latin typeface="Times New Roman" pitchFamily="18" charset="0"/>
                <a:ea typeface="黑体" pitchFamily="2" charset="-122"/>
              </a:rPr>
              <a:t>最后一个出队的元素为队尾元素</a:t>
            </a:r>
          </a:p>
        </p:txBody>
      </p:sp>
      <p:sp>
        <p:nvSpPr>
          <p:cNvPr id="313364" name="Line 20"/>
          <p:cNvSpPr>
            <a:spLocks noChangeShapeType="1"/>
          </p:cNvSpPr>
          <p:nvPr/>
        </p:nvSpPr>
        <p:spPr bwMode="auto">
          <a:xfrm flipH="1">
            <a:off x="1590675" y="1495425"/>
            <a:ext cx="914400" cy="0"/>
          </a:xfrm>
          <a:prstGeom prst="line">
            <a:avLst/>
          </a:prstGeom>
          <a:noFill/>
          <a:ln w="38100" cap="rnd">
            <a:solidFill>
              <a:schemeClr val="tx1"/>
            </a:solidFill>
            <a:round/>
            <a:headEnd/>
            <a:tailEnd type="triangle" w="med" len="med"/>
          </a:ln>
          <a:effectLst/>
        </p:spPr>
        <p:txBody>
          <a:bodyPr/>
          <a:lstStyle/>
          <a:p>
            <a:endParaRPr lang="zh-CN" altLang="en-US"/>
          </a:p>
        </p:txBody>
      </p:sp>
      <p:sp>
        <p:nvSpPr>
          <p:cNvPr id="313366" name="Text Box 22"/>
          <p:cNvSpPr txBox="1">
            <a:spLocks noChangeArrowheads="1"/>
          </p:cNvSpPr>
          <p:nvPr/>
        </p:nvSpPr>
        <p:spPr bwMode="auto">
          <a:xfrm>
            <a:off x="7199313" y="1022350"/>
            <a:ext cx="1498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入队列</a:t>
            </a:r>
          </a:p>
        </p:txBody>
      </p:sp>
      <p:sp>
        <p:nvSpPr>
          <p:cNvPr id="313367" name="Line 23"/>
          <p:cNvSpPr>
            <a:spLocks noChangeShapeType="1"/>
          </p:cNvSpPr>
          <p:nvPr/>
        </p:nvSpPr>
        <p:spPr bwMode="auto">
          <a:xfrm flipH="1">
            <a:off x="7278688" y="1495425"/>
            <a:ext cx="914400" cy="0"/>
          </a:xfrm>
          <a:prstGeom prst="line">
            <a:avLst/>
          </a:prstGeom>
          <a:noFill/>
          <a:ln w="38100" cap="rnd">
            <a:solidFill>
              <a:schemeClr val="tx1"/>
            </a:solidFill>
            <a:round/>
            <a:headEnd/>
            <a:tailEnd type="triangle" w="med" len="med"/>
          </a:ln>
          <a:effectLst/>
        </p:spPr>
        <p:txBody>
          <a:bodyPr/>
          <a:lstStyle/>
          <a:p>
            <a:endParaRPr lang="zh-CN" altLang="en-US"/>
          </a:p>
        </p:txBody>
      </p:sp>
      <p:sp>
        <p:nvSpPr>
          <p:cNvPr id="313368" name="Line 24"/>
          <p:cNvSpPr>
            <a:spLocks noChangeShapeType="1"/>
          </p:cNvSpPr>
          <p:nvPr/>
        </p:nvSpPr>
        <p:spPr bwMode="auto">
          <a:xfrm>
            <a:off x="2711450" y="1724025"/>
            <a:ext cx="4343400" cy="0"/>
          </a:xfrm>
          <a:prstGeom prst="line">
            <a:avLst/>
          </a:prstGeom>
          <a:noFill/>
          <a:ln w="38100" cap="rnd">
            <a:solidFill>
              <a:srgbClr val="66FFFF"/>
            </a:solidFill>
            <a:round/>
            <a:headEnd/>
            <a:tailEnd/>
          </a:ln>
          <a:effectLst/>
        </p:spPr>
        <p:txBody>
          <a:bodyPr/>
          <a:lstStyle/>
          <a:p>
            <a:endParaRPr lang="zh-CN" altLang="en-US"/>
          </a:p>
        </p:txBody>
      </p:sp>
      <p:sp>
        <p:nvSpPr>
          <p:cNvPr id="313369" name="Rectangle 25"/>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3361">
                                            <p:txEl>
                                              <p:pRg st="0" end="0"/>
                                            </p:txEl>
                                          </p:spTgt>
                                        </p:tgtEl>
                                        <p:attrNameLst>
                                          <p:attrName>style.visibility</p:attrName>
                                        </p:attrNameLst>
                                      </p:cBhvr>
                                      <p:to>
                                        <p:strVal val="visible"/>
                                      </p:to>
                                    </p:set>
                                    <p:anim calcmode="lin" valueType="num">
                                      <p:cBhvr additive="base">
                                        <p:cTn id="7" dur="500" fill="hold"/>
                                        <p:tgtEl>
                                          <p:spTgt spid="31336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33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3361">
                                            <p:txEl>
                                              <p:pRg st="1" end="1"/>
                                            </p:txEl>
                                          </p:spTgt>
                                        </p:tgtEl>
                                        <p:attrNameLst>
                                          <p:attrName>style.visibility</p:attrName>
                                        </p:attrNameLst>
                                      </p:cBhvr>
                                      <p:to>
                                        <p:strVal val="visible"/>
                                      </p:to>
                                    </p:set>
                                    <p:anim calcmode="lin" valueType="num">
                                      <p:cBhvr additive="base">
                                        <p:cTn id="13" dur="500" fill="hold"/>
                                        <p:tgtEl>
                                          <p:spTgt spid="31336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33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3361">
                                            <p:txEl>
                                              <p:pRg st="2" end="2"/>
                                            </p:txEl>
                                          </p:spTgt>
                                        </p:tgtEl>
                                        <p:attrNameLst>
                                          <p:attrName>style.visibility</p:attrName>
                                        </p:attrNameLst>
                                      </p:cBhvr>
                                      <p:to>
                                        <p:strVal val="visible"/>
                                      </p:to>
                                    </p:set>
                                    <p:anim calcmode="lin" valueType="num">
                                      <p:cBhvr additive="base">
                                        <p:cTn id="19" dur="500" fill="hold"/>
                                        <p:tgtEl>
                                          <p:spTgt spid="31336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33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3361">
                                            <p:txEl>
                                              <p:pRg st="3" end="3"/>
                                            </p:txEl>
                                          </p:spTgt>
                                        </p:tgtEl>
                                        <p:attrNameLst>
                                          <p:attrName>style.visibility</p:attrName>
                                        </p:attrNameLst>
                                      </p:cBhvr>
                                      <p:to>
                                        <p:strVal val="visible"/>
                                      </p:to>
                                    </p:set>
                                    <p:anim calcmode="lin" valueType="num">
                                      <p:cBhvr additive="base">
                                        <p:cTn id="25" dur="500" fill="hold"/>
                                        <p:tgtEl>
                                          <p:spTgt spid="31336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33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3360"/>
                                        </p:tgtEl>
                                        <p:attrNameLst>
                                          <p:attrName>style.visibility</p:attrName>
                                        </p:attrNameLst>
                                      </p:cBhvr>
                                      <p:to>
                                        <p:strVal val="visible"/>
                                      </p:to>
                                    </p:set>
                                    <p:anim calcmode="lin" valueType="num">
                                      <p:cBhvr additive="base">
                                        <p:cTn id="31" dur="500" fill="hold"/>
                                        <p:tgtEl>
                                          <p:spTgt spid="313360"/>
                                        </p:tgtEl>
                                        <p:attrNameLst>
                                          <p:attrName>ppt_x</p:attrName>
                                        </p:attrNameLst>
                                      </p:cBhvr>
                                      <p:tavLst>
                                        <p:tav tm="0">
                                          <p:val>
                                            <p:strVal val="1+#ppt_w/2"/>
                                          </p:val>
                                        </p:tav>
                                        <p:tav tm="100000">
                                          <p:val>
                                            <p:strVal val="#ppt_x"/>
                                          </p:val>
                                        </p:tav>
                                      </p:tavLst>
                                    </p:anim>
                                    <p:anim calcmode="lin" valueType="num">
                                      <p:cBhvr additive="base">
                                        <p:cTn id="32" dur="500" fill="hold"/>
                                        <p:tgtEl>
                                          <p:spTgt spid="3133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60" grpId="0" animBg="1" autoUpdateAnimBg="0"/>
      <p:bldP spid="31336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Text Box 3"/>
          <p:cNvSpPr txBox="1">
            <a:spLocks noChangeArrowheads="1"/>
          </p:cNvSpPr>
          <p:nvPr/>
        </p:nvSpPr>
        <p:spPr bwMode="auto">
          <a:xfrm>
            <a:off x="415925" y="720725"/>
            <a:ext cx="9290050" cy="5780088"/>
          </a:xfrm>
          <a:prstGeom prst="rect">
            <a:avLst/>
          </a:prstGeom>
          <a:noFill/>
          <a:ln w="12700" cap="rnd">
            <a:noFill/>
            <a:miter lim="800000"/>
            <a:headEnd/>
            <a:tailEnd/>
          </a:ln>
          <a:effectLst/>
        </p:spPr>
        <p:txBody>
          <a:bodyPr>
            <a:spAutoFit/>
          </a:bodyPr>
          <a:lstStyle/>
          <a:p>
            <a:pPr eaLnBrk="0" hangingPunct="0">
              <a:lnSpc>
                <a:spcPct val="105000"/>
              </a:lnSpc>
            </a:pPr>
            <a:r>
              <a:rPr lang="zh-CN" altLang="en-US" sz="3600" b="1">
                <a:latin typeface="宋体" pitchFamily="2" charset="-122"/>
                <a:ea typeface="宋体" pitchFamily="2" charset="-122"/>
              </a:rPr>
              <a:t>二、队列的基本操作</a:t>
            </a:r>
            <a:endParaRPr lang="zh-CN" altLang="en-US" sz="3600">
              <a:solidFill>
                <a:schemeClr val="tx1"/>
              </a:solidFill>
              <a:latin typeface="宋体" pitchFamily="2" charset="-122"/>
              <a:ea typeface="宋体" pitchFamily="2" charset="-122"/>
            </a:endParaRPr>
          </a:p>
          <a:p>
            <a:pPr eaLnBrk="0" hangingPunct="0">
              <a:lnSpc>
                <a:spcPct val="105000"/>
              </a:lnSpc>
            </a:pPr>
            <a:r>
              <a:rPr lang="zh-CN" altLang="en-US" sz="3200" b="1">
                <a:solidFill>
                  <a:srgbClr val="FFFFAF"/>
                </a:solidFill>
                <a:latin typeface="宋体" pitchFamily="2" charset="-122"/>
                <a:ea typeface="宋体" pitchFamily="2" charset="-122"/>
              </a:rPr>
              <a:t>1）初始化操作 </a:t>
            </a:r>
            <a:r>
              <a:rPr lang="en-US" altLang="zh-CN" sz="3200" b="1">
                <a:solidFill>
                  <a:srgbClr val="00FFCC"/>
                </a:solidFill>
                <a:latin typeface="宋体" pitchFamily="2" charset="-122"/>
                <a:ea typeface="宋体" pitchFamily="2" charset="-122"/>
              </a:rPr>
              <a:t>InitQueue</a:t>
            </a:r>
            <a:r>
              <a:rPr lang="en-US" altLang="zh-CN" sz="3200" b="1">
                <a:solidFill>
                  <a:srgbClr val="FFFFAF"/>
                </a:solidFill>
                <a:latin typeface="宋体" pitchFamily="2" charset="-122"/>
                <a:ea typeface="宋体" pitchFamily="2" charset="-122"/>
              </a:rPr>
              <a:t>(&amp;Q)</a:t>
            </a:r>
          </a:p>
          <a:p>
            <a:pPr eaLnBrk="0" hangingPunct="0">
              <a:lnSpc>
                <a:spcPct val="105000"/>
              </a:lnSpc>
            </a:pPr>
            <a:r>
              <a:rPr lang="zh-CN" altLang="en-US" sz="3200" b="1">
                <a:solidFill>
                  <a:srgbClr val="FFFFAF"/>
                </a:solidFill>
                <a:latin typeface="宋体" pitchFamily="2" charset="-122"/>
                <a:ea typeface="宋体" pitchFamily="2" charset="-122"/>
              </a:rPr>
              <a:t>   功能：构造一个空队列</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a:t>
            </a:r>
          </a:p>
          <a:p>
            <a:pPr eaLnBrk="0" hangingPunct="0">
              <a:lnSpc>
                <a:spcPct val="105000"/>
              </a:lnSpc>
            </a:pPr>
            <a:r>
              <a:rPr lang="en-US" altLang="zh-CN" sz="3200" b="1">
                <a:solidFill>
                  <a:srgbClr val="FFFFAF"/>
                </a:solidFill>
                <a:latin typeface="宋体" pitchFamily="2" charset="-122"/>
                <a:ea typeface="宋体" pitchFamily="2" charset="-122"/>
              </a:rPr>
              <a:t>2）</a:t>
            </a:r>
            <a:r>
              <a:rPr lang="zh-CN" altLang="en-US" sz="3200" b="1">
                <a:solidFill>
                  <a:srgbClr val="FFFFAF"/>
                </a:solidFill>
                <a:latin typeface="宋体" pitchFamily="2" charset="-122"/>
                <a:ea typeface="宋体" pitchFamily="2" charset="-122"/>
              </a:rPr>
              <a:t>销毁操作 </a:t>
            </a:r>
            <a:r>
              <a:rPr lang="en-US" altLang="zh-CN" sz="3200" b="1">
                <a:solidFill>
                  <a:srgbClr val="00FFCC"/>
                </a:solidFill>
                <a:latin typeface="宋体" pitchFamily="2" charset="-122"/>
                <a:ea typeface="宋体" pitchFamily="2" charset="-122"/>
              </a:rPr>
              <a:t>DestroyQueue</a:t>
            </a:r>
            <a:r>
              <a:rPr lang="en-US" altLang="zh-CN" sz="3200" b="1">
                <a:solidFill>
                  <a:srgbClr val="FFFFAF"/>
                </a:solidFill>
                <a:latin typeface="宋体" pitchFamily="2" charset="-122"/>
                <a:ea typeface="宋体" pitchFamily="2" charset="-122"/>
              </a:rPr>
              <a:t>(&amp;Q)</a:t>
            </a:r>
          </a:p>
          <a:p>
            <a:pPr eaLnBrk="0" hangingPunct="0">
              <a:lnSpc>
                <a:spcPct val="105000"/>
              </a:lnSpc>
            </a:pPr>
            <a:r>
              <a:rPr lang="zh-CN" altLang="en-US" sz="3200" b="1">
                <a:solidFill>
                  <a:srgbClr val="FFFFAF"/>
                </a:solidFill>
                <a:latin typeface="宋体" pitchFamily="2" charset="-122"/>
                <a:ea typeface="宋体" pitchFamily="2" charset="-122"/>
              </a:rPr>
              <a:t>   功能：销毁已存在队列</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a:t>
            </a:r>
          </a:p>
          <a:p>
            <a:pPr eaLnBrk="0" hangingPunct="0">
              <a:lnSpc>
                <a:spcPct val="105000"/>
              </a:lnSpc>
            </a:pPr>
            <a:r>
              <a:rPr lang="en-US" altLang="zh-CN" sz="3200" b="1">
                <a:solidFill>
                  <a:srgbClr val="FFFFAF"/>
                </a:solidFill>
                <a:latin typeface="宋体" pitchFamily="2" charset="-122"/>
                <a:ea typeface="宋体" pitchFamily="2" charset="-122"/>
              </a:rPr>
              <a:t>3）</a:t>
            </a:r>
            <a:r>
              <a:rPr lang="zh-CN" altLang="en-US" sz="3200" b="1">
                <a:solidFill>
                  <a:srgbClr val="FFFFAF"/>
                </a:solidFill>
                <a:latin typeface="宋体" pitchFamily="2" charset="-122"/>
                <a:ea typeface="宋体" pitchFamily="2" charset="-122"/>
              </a:rPr>
              <a:t>置空操作 </a:t>
            </a:r>
            <a:r>
              <a:rPr lang="en-US" altLang="zh-CN" sz="3200" b="1">
                <a:solidFill>
                  <a:srgbClr val="00FFCC"/>
                </a:solidFill>
                <a:latin typeface="宋体" pitchFamily="2" charset="-122"/>
                <a:ea typeface="宋体" pitchFamily="2" charset="-122"/>
              </a:rPr>
              <a:t>ClearQueue</a:t>
            </a:r>
            <a:r>
              <a:rPr lang="en-US" altLang="zh-CN" sz="3200" b="1">
                <a:solidFill>
                  <a:srgbClr val="FFFFAF"/>
                </a:solidFill>
                <a:latin typeface="宋体" pitchFamily="2" charset="-122"/>
                <a:ea typeface="宋体" pitchFamily="2" charset="-122"/>
              </a:rPr>
              <a:t>(&amp;Q)</a:t>
            </a:r>
          </a:p>
          <a:p>
            <a:pPr eaLnBrk="0" hangingPunct="0">
              <a:lnSpc>
                <a:spcPct val="105000"/>
              </a:lnSpc>
            </a:pPr>
            <a:r>
              <a:rPr lang="zh-CN" altLang="en-US" sz="3200" b="1">
                <a:solidFill>
                  <a:srgbClr val="FFFFAF"/>
                </a:solidFill>
                <a:latin typeface="宋体" pitchFamily="2" charset="-122"/>
                <a:ea typeface="宋体" pitchFamily="2" charset="-122"/>
              </a:rPr>
              <a:t>   功能：</a:t>
            </a:r>
            <a:r>
              <a:rPr lang="zh-CN" altLang="zh-CN" sz="3200" b="1">
                <a:solidFill>
                  <a:srgbClr val="FFFFAF"/>
                </a:solidFill>
                <a:latin typeface="宋体" pitchFamily="2" charset="-122"/>
                <a:ea typeface="宋体" pitchFamily="2" charset="-122"/>
              </a:rPr>
              <a:t>将队列</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置为空队列。</a:t>
            </a:r>
          </a:p>
          <a:p>
            <a:pPr eaLnBrk="0" hangingPunct="0">
              <a:lnSpc>
                <a:spcPct val="105000"/>
              </a:lnSpc>
            </a:pPr>
            <a:r>
              <a:rPr lang="en-US" altLang="zh-CN" sz="3200" b="1">
                <a:solidFill>
                  <a:srgbClr val="FFFFAF"/>
                </a:solidFill>
                <a:latin typeface="宋体" pitchFamily="2" charset="-122"/>
                <a:ea typeface="宋体" pitchFamily="2" charset="-122"/>
              </a:rPr>
              <a:t>4</a:t>
            </a:r>
            <a:r>
              <a:rPr lang="zh-CN" altLang="en-US" sz="3200" b="1">
                <a:solidFill>
                  <a:srgbClr val="FFFFAF"/>
                </a:solidFill>
                <a:latin typeface="宋体" pitchFamily="2" charset="-122"/>
                <a:ea typeface="宋体" pitchFamily="2" charset="-122"/>
              </a:rPr>
              <a:t>）出队操作 </a:t>
            </a:r>
            <a:r>
              <a:rPr lang="en-US" altLang="zh-CN" sz="3200" b="1">
                <a:solidFill>
                  <a:srgbClr val="00FFCC"/>
                </a:solidFill>
                <a:latin typeface="宋体" pitchFamily="2" charset="-122"/>
                <a:ea typeface="宋体" pitchFamily="2" charset="-122"/>
              </a:rPr>
              <a:t>DeQueue</a:t>
            </a:r>
            <a:r>
              <a:rPr lang="en-US" altLang="zh-CN" sz="3200" b="1">
                <a:solidFill>
                  <a:srgbClr val="FFFFAF"/>
                </a:solidFill>
                <a:latin typeface="宋体" pitchFamily="2" charset="-122"/>
                <a:ea typeface="宋体" pitchFamily="2" charset="-122"/>
              </a:rPr>
              <a:t>(&amp;Q,&amp;e)</a:t>
            </a:r>
          </a:p>
          <a:p>
            <a:pPr eaLnBrk="0" hangingPunct="0">
              <a:lnSpc>
                <a:spcPct val="105000"/>
              </a:lnSpc>
            </a:pPr>
            <a:r>
              <a:rPr lang="zh-CN" altLang="en-US" sz="3200" b="1">
                <a:solidFill>
                  <a:srgbClr val="FFFFAF"/>
                </a:solidFill>
                <a:latin typeface="宋体" pitchFamily="2" charset="-122"/>
                <a:ea typeface="宋体" pitchFamily="2" charset="-122"/>
              </a:rPr>
              <a:t>   功能：删除</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的队头元素。</a:t>
            </a:r>
          </a:p>
          <a:p>
            <a:pPr eaLnBrk="0" hangingPunct="0">
              <a:lnSpc>
                <a:spcPct val="105000"/>
              </a:lnSpc>
            </a:pPr>
            <a:r>
              <a:rPr lang="en-US" altLang="zh-CN" sz="3200" b="1">
                <a:solidFill>
                  <a:srgbClr val="FFFFAF"/>
                </a:solidFill>
                <a:latin typeface="宋体" pitchFamily="2" charset="-122"/>
                <a:ea typeface="宋体" pitchFamily="2" charset="-122"/>
              </a:rPr>
              <a:t>5）</a:t>
            </a:r>
            <a:r>
              <a:rPr lang="zh-CN" altLang="en-US" sz="3200" b="1">
                <a:solidFill>
                  <a:srgbClr val="FFFFAF"/>
                </a:solidFill>
                <a:latin typeface="宋体" pitchFamily="2" charset="-122"/>
                <a:ea typeface="宋体" pitchFamily="2" charset="-122"/>
              </a:rPr>
              <a:t>取队头元素操作 </a:t>
            </a:r>
            <a:r>
              <a:rPr lang="en-US" altLang="zh-CN" sz="3200" b="1">
                <a:solidFill>
                  <a:srgbClr val="00FFCC"/>
                </a:solidFill>
                <a:latin typeface="宋体" pitchFamily="2" charset="-122"/>
                <a:ea typeface="宋体" pitchFamily="2" charset="-122"/>
              </a:rPr>
              <a:t>GetHead</a:t>
            </a:r>
            <a:r>
              <a:rPr lang="en-US" altLang="zh-CN" sz="3200" b="1">
                <a:solidFill>
                  <a:srgbClr val="FFFFAF"/>
                </a:solidFill>
                <a:latin typeface="宋体" pitchFamily="2" charset="-122"/>
                <a:ea typeface="宋体" pitchFamily="2" charset="-122"/>
              </a:rPr>
              <a:t>(Q,&amp;e)</a:t>
            </a:r>
          </a:p>
          <a:p>
            <a:pPr eaLnBrk="0" hangingPunct="0">
              <a:lnSpc>
                <a:spcPct val="105000"/>
              </a:lnSpc>
            </a:pPr>
            <a:r>
              <a:rPr lang="zh-CN" altLang="en-US" sz="3200" b="1">
                <a:solidFill>
                  <a:srgbClr val="FFFFAF"/>
                </a:solidFill>
                <a:latin typeface="宋体" pitchFamily="2" charset="-122"/>
                <a:ea typeface="宋体" pitchFamily="2" charset="-122"/>
              </a:rPr>
              <a:t>   功能：取队头元素，并用</a:t>
            </a:r>
            <a:r>
              <a:rPr lang="en-US" altLang="zh-CN" sz="3200" b="1">
                <a:solidFill>
                  <a:srgbClr val="FFFFAF"/>
                </a:solidFill>
                <a:latin typeface="宋体" pitchFamily="2" charset="-122"/>
                <a:ea typeface="宋体" pitchFamily="2" charset="-122"/>
              </a:rPr>
              <a:t>e</a:t>
            </a:r>
            <a:r>
              <a:rPr lang="zh-CN" altLang="en-US" sz="3200" b="1">
                <a:solidFill>
                  <a:srgbClr val="FFFFAF"/>
                </a:solidFill>
                <a:latin typeface="宋体" pitchFamily="2" charset="-122"/>
                <a:ea typeface="宋体" pitchFamily="2" charset="-122"/>
              </a:rPr>
              <a:t>返回。</a:t>
            </a:r>
            <a:endParaRPr lang="en-US" altLang="zh-CN" sz="3200" b="1">
              <a:solidFill>
                <a:srgbClr val="FFFFAF"/>
              </a:solidFill>
              <a:latin typeface="宋体" pitchFamily="2" charset="-122"/>
              <a:ea typeface="宋体" pitchFamily="2" charset="-122"/>
            </a:endParaRPr>
          </a:p>
        </p:txBody>
      </p:sp>
      <p:sp>
        <p:nvSpPr>
          <p:cNvPr id="280581" name="Rectangle 5"/>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Text Box 3"/>
          <p:cNvSpPr txBox="1">
            <a:spLocks noChangeArrowheads="1"/>
          </p:cNvSpPr>
          <p:nvPr/>
        </p:nvSpPr>
        <p:spPr bwMode="auto">
          <a:xfrm>
            <a:off x="560388" y="757238"/>
            <a:ext cx="8929687" cy="5386090"/>
          </a:xfrm>
          <a:prstGeom prst="rect">
            <a:avLst/>
          </a:prstGeom>
          <a:noFill/>
          <a:ln w="12700" cap="rnd">
            <a:noFill/>
            <a:miter lim="800000"/>
            <a:headEnd/>
            <a:tailEnd/>
          </a:ln>
          <a:effectLst/>
        </p:spPr>
        <p:txBody>
          <a:bodyPr>
            <a:spAutoFit/>
          </a:bodyPr>
          <a:lstStyle/>
          <a:p>
            <a:pPr eaLnBrk="0" hangingPunct="0">
              <a:lnSpc>
                <a:spcPct val="120000"/>
              </a:lnSpc>
            </a:pPr>
            <a:r>
              <a:rPr lang="zh-CN" altLang="en-US" sz="3600" b="1" dirty="0">
                <a:latin typeface="宋体" pitchFamily="2" charset="-122"/>
                <a:ea typeface="宋体" pitchFamily="2" charset="-122"/>
              </a:rPr>
              <a:t>二、栈的基本操作</a:t>
            </a:r>
          </a:p>
          <a:p>
            <a:pPr eaLnBrk="0" hangingPunct="0">
              <a:lnSpc>
                <a:spcPct val="120000"/>
              </a:lnSpc>
            </a:pPr>
            <a:r>
              <a:rPr lang="zh-CN" altLang="en-US" sz="3200" b="1" dirty="0">
                <a:solidFill>
                  <a:schemeClr val="tx1"/>
                </a:solidFill>
                <a:latin typeface="宋体" pitchFamily="2" charset="-122"/>
                <a:ea typeface="宋体" pitchFamily="2" charset="-122"/>
              </a:rPr>
              <a:t>5）进栈操作 </a:t>
            </a:r>
            <a:r>
              <a:rPr lang="en-US" altLang="zh-CN" sz="3200" b="1" dirty="0">
                <a:solidFill>
                  <a:srgbClr val="FFFF00"/>
                </a:solidFill>
                <a:latin typeface="宋体" pitchFamily="2" charset="-122"/>
                <a:ea typeface="宋体" pitchFamily="2" charset="-122"/>
              </a:rPr>
              <a:t>Push</a:t>
            </a:r>
            <a:r>
              <a:rPr lang="en-US" altLang="zh-CN" sz="3200" b="1" dirty="0">
                <a:solidFill>
                  <a:schemeClr val="tx1"/>
                </a:solidFill>
                <a:latin typeface="宋体" pitchFamily="2" charset="-122"/>
                <a:ea typeface="宋体" pitchFamily="2" charset="-122"/>
              </a:rPr>
              <a:t>(&amp;S, e)</a:t>
            </a:r>
          </a:p>
          <a:p>
            <a:pPr eaLnBrk="0" hangingPunct="0">
              <a:lnSpc>
                <a:spcPct val="120000"/>
              </a:lnSpc>
            </a:pPr>
            <a:r>
              <a:rPr lang="zh-CN" altLang="en-US" sz="3200" b="1" dirty="0">
                <a:solidFill>
                  <a:schemeClr val="tx1"/>
                </a:solidFill>
                <a:latin typeface="宋体" pitchFamily="2" charset="-122"/>
                <a:ea typeface="宋体" pitchFamily="2" charset="-122"/>
              </a:rPr>
              <a:t>   功能：元素</a:t>
            </a:r>
            <a:r>
              <a:rPr lang="en-US" altLang="zh-CN" sz="3200" b="1" dirty="0">
                <a:solidFill>
                  <a:schemeClr val="tx1"/>
                </a:solidFill>
                <a:latin typeface="宋体" pitchFamily="2" charset="-122"/>
                <a:ea typeface="宋体" pitchFamily="2" charset="-122"/>
              </a:rPr>
              <a:t>e</a:t>
            </a:r>
            <a:r>
              <a:rPr lang="zh-CN" altLang="en-US" sz="3200" b="1" dirty="0">
                <a:solidFill>
                  <a:schemeClr val="tx1"/>
                </a:solidFill>
                <a:latin typeface="宋体" pitchFamily="2" charset="-122"/>
                <a:ea typeface="宋体" pitchFamily="2" charset="-122"/>
              </a:rPr>
              <a:t>进栈。</a:t>
            </a:r>
          </a:p>
          <a:p>
            <a:pPr eaLnBrk="0" hangingPunct="0">
              <a:lnSpc>
                <a:spcPct val="120000"/>
              </a:lnSpc>
            </a:pPr>
            <a:r>
              <a:rPr lang="zh-CN" altLang="en-US" sz="3200" b="1" dirty="0">
                <a:solidFill>
                  <a:schemeClr val="tx1"/>
                </a:solidFill>
                <a:latin typeface="宋体" pitchFamily="2" charset="-122"/>
                <a:ea typeface="宋体" pitchFamily="2" charset="-122"/>
              </a:rPr>
              <a:t>6）退栈操作 </a:t>
            </a:r>
            <a:r>
              <a:rPr lang="en-US" altLang="zh-CN" sz="3200" b="1" dirty="0">
                <a:solidFill>
                  <a:srgbClr val="FFFF00"/>
                </a:solidFill>
                <a:latin typeface="宋体" pitchFamily="2" charset="-122"/>
                <a:ea typeface="宋体" pitchFamily="2" charset="-122"/>
              </a:rPr>
              <a:t>Pop</a:t>
            </a:r>
            <a:r>
              <a:rPr lang="en-US" altLang="zh-CN" sz="3200" b="1" dirty="0">
                <a:solidFill>
                  <a:schemeClr val="tx1"/>
                </a:solidFill>
                <a:latin typeface="宋体" pitchFamily="2" charset="-122"/>
                <a:ea typeface="宋体" pitchFamily="2" charset="-122"/>
              </a:rPr>
              <a:t>(&amp;S, &amp;e)</a:t>
            </a:r>
          </a:p>
          <a:p>
            <a:pPr eaLnBrk="0" hangingPunct="0">
              <a:lnSpc>
                <a:spcPct val="120000"/>
              </a:lnSpc>
            </a:pPr>
            <a:r>
              <a:rPr lang="zh-CN" altLang="en-US" sz="3200" b="1" dirty="0">
                <a:solidFill>
                  <a:schemeClr val="tx1"/>
                </a:solidFill>
                <a:latin typeface="宋体" pitchFamily="2" charset="-122"/>
                <a:ea typeface="宋体" pitchFamily="2" charset="-122"/>
              </a:rPr>
              <a:t>   功能：栈顶元素退栈，并用</a:t>
            </a:r>
            <a:r>
              <a:rPr lang="en-US" altLang="zh-CN" sz="3200" b="1" dirty="0">
                <a:solidFill>
                  <a:schemeClr val="tx1"/>
                </a:solidFill>
                <a:latin typeface="宋体" pitchFamily="2" charset="-122"/>
                <a:ea typeface="宋体" pitchFamily="2" charset="-122"/>
              </a:rPr>
              <a:t>e</a:t>
            </a:r>
            <a:r>
              <a:rPr lang="zh-CN" altLang="en-US" sz="3200" b="1" dirty="0">
                <a:solidFill>
                  <a:schemeClr val="tx1"/>
                </a:solidFill>
                <a:latin typeface="宋体" pitchFamily="2" charset="-122"/>
                <a:ea typeface="宋体" pitchFamily="2" charset="-122"/>
              </a:rPr>
              <a:t>返回。</a:t>
            </a:r>
          </a:p>
          <a:p>
            <a:pPr eaLnBrk="0" hangingPunct="0">
              <a:lnSpc>
                <a:spcPct val="110000"/>
              </a:lnSpc>
            </a:pPr>
            <a:r>
              <a:rPr lang="zh-CN" altLang="en-US" sz="3200" b="1" dirty="0">
                <a:solidFill>
                  <a:schemeClr val="tx1"/>
                </a:solidFill>
                <a:latin typeface="宋体" pitchFamily="2" charset="-122"/>
                <a:ea typeface="宋体" pitchFamily="2" charset="-122"/>
              </a:rPr>
              <a:t>7）取栈顶元素操作 </a:t>
            </a:r>
            <a:r>
              <a:rPr lang="en-US" altLang="zh-CN" sz="3200" b="1" dirty="0" err="1">
                <a:solidFill>
                  <a:srgbClr val="FFFF00"/>
                </a:solidFill>
                <a:latin typeface="宋体" pitchFamily="2" charset="-122"/>
                <a:ea typeface="宋体" pitchFamily="2" charset="-122"/>
              </a:rPr>
              <a:t>GetTop</a:t>
            </a:r>
            <a:r>
              <a:rPr lang="en-US" altLang="zh-CN" sz="3200" b="1" dirty="0">
                <a:solidFill>
                  <a:schemeClr val="tx1"/>
                </a:solidFill>
                <a:latin typeface="宋体" pitchFamily="2" charset="-122"/>
                <a:ea typeface="宋体" pitchFamily="2" charset="-122"/>
              </a:rPr>
              <a:t>(S, &amp;e)</a:t>
            </a:r>
          </a:p>
          <a:p>
            <a:pPr eaLnBrk="0" hangingPunct="0">
              <a:lnSpc>
                <a:spcPct val="110000"/>
              </a:lnSpc>
            </a:pPr>
            <a:r>
              <a:rPr lang="zh-CN" altLang="en-US" sz="3200" b="1" dirty="0">
                <a:solidFill>
                  <a:schemeClr val="tx1"/>
                </a:solidFill>
                <a:latin typeface="宋体" pitchFamily="2" charset="-122"/>
                <a:ea typeface="宋体" pitchFamily="2" charset="-122"/>
              </a:rPr>
              <a:t>   功能：取栈顶元素，并用</a:t>
            </a:r>
            <a:r>
              <a:rPr lang="en-US" altLang="zh-CN" sz="3200" b="1" dirty="0">
                <a:solidFill>
                  <a:schemeClr val="tx1"/>
                </a:solidFill>
                <a:latin typeface="宋体" pitchFamily="2" charset="-122"/>
                <a:ea typeface="宋体" pitchFamily="2" charset="-122"/>
              </a:rPr>
              <a:t>e </a:t>
            </a:r>
            <a:r>
              <a:rPr lang="zh-CN" altLang="en-US" sz="3200" b="1" dirty="0">
                <a:solidFill>
                  <a:schemeClr val="tx1"/>
                </a:solidFill>
                <a:latin typeface="宋体" pitchFamily="2" charset="-122"/>
                <a:ea typeface="宋体" pitchFamily="2" charset="-122"/>
              </a:rPr>
              <a:t>返回。</a:t>
            </a:r>
          </a:p>
          <a:p>
            <a:pPr eaLnBrk="0" hangingPunct="0">
              <a:lnSpc>
                <a:spcPct val="120000"/>
              </a:lnSpc>
            </a:pPr>
            <a:endParaRPr lang="en-US" altLang="zh-CN" sz="3200" b="1" dirty="0">
              <a:solidFill>
                <a:schemeClr val="tx1"/>
              </a:solidFill>
              <a:latin typeface="宋体" pitchFamily="2" charset="-122"/>
              <a:ea typeface="宋体" pitchFamily="2" charset="-122"/>
            </a:endParaRPr>
          </a:p>
          <a:p>
            <a:pPr eaLnBrk="0" hangingPunct="0">
              <a:lnSpc>
                <a:spcPct val="120000"/>
              </a:lnSpc>
            </a:pPr>
            <a:endParaRPr lang="zh-CN" altLang="en-US" sz="3200" b="1" dirty="0">
              <a:solidFill>
                <a:schemeClr val="tx1"/>
              </a:solidFill>
              <a:latin typeface="宋体" pitchFamily="2" charset="-122"/>
              <a:ea typeface="宋体" pitchFamily="2" charset="-122"/>
            </a:endParaRPr>
          </a:p>
        </p:txBody>
      </p:sp>
      <p:sp>
        <p:nvSpPr>
          <p:cNvPr id="7" name="标题 2">
            <a:extLst>
              <a:ext uri="{FF2B5EF4-FFF2-40B4-BE49-F238E27FC236}">
                <a16:creationId xmlns:a16="http://schemas.microsoft.com/office/drawing/2014/main" id="{1B899FF6-3434-4D24-B209-20907239BFBC}"/>
              </a:ext>
            </a:extLst>
          </p:cNvPr>
          <p:cNvSpPr>
            <a:spLocks noGrp="1"/>
          </p:cNvSpPr>
          <p:nvPr>
            <p:ph type="title"/>
          </p:nvPr>
        </p:nvSpPr>
        <p:spPr>
          <a:xfrm>
            <a:off x="0" y="0"/>
            <a:ext cx="9906000" cy="685800"/>
          </a:xfrm>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ext Box 2"/>
          <p:cNvSpPr txBox="1">
            <a:spLocks noChangeArrowheads="1"/>
          </p:cNvSpPr>
          <p:nvPr/>
        </p:nvSpPr>
        <p:spPr bwMode="auto">
          <a:xfrm>
            <a:off x="415925" y="806450"/>
            <a:ext cx="9290050" cy="3379788"/>
          </a:xfrm>
          <a:prstGeom prst="rect">
            <a:avLst/>
          </a:prstGeom>
          <a:noFill/>
          <a:ln w="12700" cap="rnd">
            <a:noFill/>
            <a:miter lim="800000"/>
            <a:headEnd/>
            <a:tailEnd/>
          </a:ln>
          <a:effectLst/>
        </p:spPr>
        <p:txBody>
          <a:bodyPr>
            <a:spAutoFit/>
          </a:bodyPr>
          <a:lstStyle/>
          <a:p>
            <a:pPr eaLnBrk="0" hangingPunct="0">
              <a:lnSpc>
                <a:spcPct val="110000"/>
              </a:lnSpc>
            </a:pPr>
            <a:r>
              <a:rPr lang="zh-CN" altLang="en-US" sz="3600" b="1">
                <a:latin typeface="宋体" pitchFamily="2" charset="-122"/>
                <a:ea typeface="宋体" pitchFamily="2" charset="-122"/>
              </a:rPr>
              <a:t>二、队列的基本操作</a:t>
            </a:r>
            <a:endParaRPr lang="zh-CN" altLang="en-US" sz="3600">
              <a:solidFill>
                <a:schemeClr val="tx1"/>
              </a:solidFill>
              <a:latin typeface="宋体" pitchFamily="2" charset="-122"/>
              <a:ea typeface="宋体" pitchFamily="2" charset="-122"/>
            </a:endParaRPr>
          </a:p>
          <a:p>
            <a:pPr eaLnBrk="0" hangingPunct="0">
              <a:lnSpc>
                <a:spcPct val="110000"/>
              </a:lnSpc>
            </a:pPr>
            <a:r>
              <a:rPr lang="zh-CN" altLang="zh-CN" sz="3200" b="1">
                <a:solidFill>
                  <a:srgbClr val="FFFFAF"/>
                </a:solidFill>
                <a:latin typeface="宋体" pitchFamily="2" charset="-122"/>
                <a:ea typeface="宋体" pitchFamily="2" charset="-122"/>
              </a:rPr>
              <a:t>6）</a:t>
            </a:r>
            <a:r>
              <a:rPr lang="zh-CN" altLang="en-US" sz="3200" b="1">
                <a:solidFill>
                  <a:srgbClr val="FFFFAF"/>
                </a:solidFill>
                <a:latin typeface="宋体" pitchFamily="2" charset="-122"/>
                <a:ea typeface="宋体" pitchFamily="2" charset="-122"/>
              </a:rPr>
              <a:t>入队操作 </a:t>
            </a:r>
            <a:r>
              <a:rPr lang="en-US" altLang="zh-CN" sz="3200" b="1">
                <a:solidFill>
                  <a:srgbClr val="00FFCC"/>
                </a:solidFill>
                <a:latin typeface="宋体" pitchFamily="2" charset="-122"/>
                <a:ea typeface="宋体" pitchFamily="2" charset="-122"/>
              </a:rPr>
              <a:t>EnQueue</a:t>
            </a:r>
            <a:r>
              <a:rPr lang="en-US" altLang="zh-CN" sz="3200" b="1">
                <a:solidFill>
                  <a:srgbClr val="FFFFAF"/>
                </a:solidFill>
                <a:latin typeface="宋体" pitchFamily="2" charset="-122"/>
                <a:ea typeface="宋体" pitchFamily="2" charset="-122"/>
              </a:rPr>
              <a:t>(&amp;Q, e )</a:t>
            </a:r>
          </a:p>
          <a:p>
            <a:pPr eaLnBrk="0" hangingPunct="0">
              <a:lnSpc>
                <a:spcPct val="110000"/>
              </a:lnSpc>
            </a:pPr>
            <a:r>
              <a:rPr lang="zh-CN" altLang="en-US" sz="3200" b="1">
                <a:solidFill>
                  <a:srgbClr val="FFFFAF"/>
                </a:solidFill>
                <a:latin typeface="宋体" pitchFamily="2" charset="-122"/>
                <a:ea typeface="宋体" pitchFamily="2" charset="-122"/>
              </a:rPr>
              <a:t>   功能：将元素</a:t>
            </a:r>
            <a:r>
              <a:rPr lang="en-US" altLang="zh-CN" sz="3200" b="1">
                <a:solidFill>
                  <a:srgbClr val="FFFFAF"/>
                </a:solidFill>
                <a:latin typeface="宋体" pitchFamily="2" charset="-122"/>
                <a:ea typeface="宋体" pitchFamily="2" charset="-122"/>
              </a:rPr>
              <a:t>e</a:t>
            </a:r>
            <a:r>
              <a:rPr lang="zh-CN" altLang="en-US" sz="3200" b="1">
                <a:solidFill>
                  <a:srgbClr val="FFFFAF"/>
                </a:solidFill>
                <a:latin typeface="宋体" pitchFamily="2" charset="-122"/>
                <a:ea typeface="宋体" pitchFamily="2" charset="-122"/>
              </a:rPr>
              <a:t>插入</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的队尾。</a:t>
            </a:r>
          </a:p>
          <a:p>
            <a:pPr eaLnBrk="0" hangingPunct="0">
              <a:lnSpc>
                <a:spcPct val="110000"/>
              </a:lnSpc>
            </a:pPr>
            <a:r>
              <a:rPr lang="en-US" altLang="zh-CN" sz="3200" b="1">
                <a:solidFill>
                  <a:srgbClr val="FFFFAF"/>
                </a:solidFill>
                <a:latin typeface="宋体" pitchFamily="2" charset="-122"/>
                <a:ea typeface="宋体" pitchFamily="2" charset="-122"/>
              </a:rPr>
              <a:t>7</a:t>
            </a:r>
            <a:r>
              <a:rPr lang="zh-CN" altLang="en-US" sz="3200" b="1">
                <a:solidFill>
                  <a:srgbClr val="FFFFAF"/>
                </a:solidFill>
                <a:latin typeface="宋体" pitchFamily="2" charset="-122"/>
                <a:ea typeface="宋体" pitchFamily="2" charset="-122"/>
              </a:rPr>
              <a:t>）判空操作 </a:t>
            </a:r>
            <a:r>
              <a:rPr lang="en-US" altLang="zh-CN" sz="3200" b="1">
                <a:solidFill>
                  <a:srgbClr val="00FFCC"/>
                </a:solidFill>
                <a:latin typeface="宋体" pitchFamily="2" charset="-122"/>
                <a:ea typeface="宋体" pitchFamily="2" charset="-122"/>
              </a:rPr>
              <a:t>QueueEmpty</a:t>
            </a:r>
            <a:r>
              <a:rPr lang="en-US" altLang="zh-CN" sz="3200" b="1">
                <a:solidFill>
                  <a:srgbClr val="FFFFAF"/>
                </a:solidFill>
                <a:latin typeface="宋体" pitchFamily="2" charset="-122"/>
                <a:ea typeface="宋体" pitchFamily="2" charset="-122"/>
              </a:rPr>
              <a:t>(Q)</a:t>
            </a:r>
          </a:p>
          <a:p>
            <a:pPr eaLnBrk="0" hangingPunct="0">
              <a:lnSpc>
                <a:spcPct val="110000"/>
              </a:lnSpc>
            </a:pPr>
            <a:r>
              <a:rPr lang="zh-CN" altLang="en-US" sz="3200" b="1">
                <a:solidFill>
                  <a:srgbClr val="FFFFAF"/>
                </a:solidFill>
                <a:latin typeface="宋体" pitchFamily="2" charset="-122"/>
                <a:ea typeface="宋体" pitchFamily="2" charset="-122"/>
              </a:rPr>
              <a:t>   功能：若队列</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为空，则返回</a:t>
            </a:r>
            <a:r>
              <a:rPr lang="en-US" altLang="zh-CN" sz="3200" b="1">
                <a:solidFill>
                  <a:srgbClr val="FFFFAF"/>
                </a:solidFill>
                <a:latin typeface="宋体" pitchFamily="2" charset="-122"/>
                <a:ea typeface="宋体" pitchFamily="2" charset="-122"/>
              </a:rPr>
              <a:t>True，</a:t>
            </a:r>
            <a:r>
              <a:rPr lang="zh-CN" altLang="en-US" sz="3200" b="1">
                <a:solidFill>
                  <a:srgbClr val="FFFFAF"/>
                </a:solidFill>
                <a:latin typeface="宋体" pitchFamily="2" charset="-122"/>
                <a:ea typeface="宋体" pitchFamily="2" charset="-122"/>
              </a:rPr>
              <a:t>否则返回</a:t>
            </a:r>
            <a:r>
              <a:rPr lang="en-US" altLang="zh-CN" sz="3200" b="1">
                <a:solidFill>
                  <a:srgbClr val="FFFFAF"/>
                </a:solidFill>
                <a:latin typeface="宋体" pitchFamily="2" charset="-122"/>
                <a:ea typeface="宋体" pitchFamily="2" charset="-122"/>
              </a:rPr>
              <a:t>False</a:t>
            </a:r>
            <a:r>
              <a:rPr lang="zh-CN" altLang="en-US" sz="3200" b="1">
                <a:solidFill>
                  <a:srgbClr val="FFFFAF"/>
                </a:solidFill>
                <a:latin typeface="宋体" pitchFamily="2" charset="-122"/>
                <a:ea typeface="宋体" pitchFamily="2" charset="-122"/>
              </a:rPr>
              <a:t>。</a:t>
            </a:r>
          </a:p>
        </p:txBody>
      </p:sp>
      <p:sp>
        <p:nvSpPr>
          <p:cNvPr id="397315" name="Rectangle 3"/>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73063" y="747713"/>
            <a:ext cx="9290050" cy="4248150"/>
          </a:xfrm>
          <a:prstGeom prst="rect">
            <a:avLst/>
          </a:prstGeom>
          <a:noFill/>
          <a:ln w="12700" cap="rnd">
            <a:noFill/>
            <a:miter lim="800000"/>
            <a:headEnd/>
            <a:tailEnd/>
          </a:ln>
        </p:spPr>
        <p:txBody>
          <a:bodyPr>
            <a:spAutoFit/>
          </a:bodyPr>
          <a:lstStyle/>
          <a:p>
            <a:pPr>
              <a:lnSpc>
                <a:spcPts val="5000"/>
              </a:lnSpc>
              <a:spcBef>
                <a:spcPts val="600"/>
              </a:spcBef>
              <a:defRPr/>
            </a:pPr>
            <a:r>
              <a:rPr lang="zh-CN" altLang="en-US" sz="3600" b="1">
                <a:latin typeface="+mn-ea"/>
                <a:ea typeface="+mn-ea"/>
              </a:rPr>
              <a:t>队列的实现方式</a:t>
            </a:r>
            <a:endParaRPr lang="zh-CN" altLang="en-US" sz="3600" b="1">
              <a:solidFill>
                <a:schemeClr val="tx1"/>
              </a:solidFill>
              <a:latin typeface="+mn-ea"/>
              <a:ea typeface="+mn-ea"/>
            </a:endParaRPr>
          </a:p>
          <a:p>
            <a:pPr marL="536575" indent="-536575" eaLnBrk="1" hangingPunct="1">
              <a:lnSpc>
                <a:spcPts val="5000"/>
              </a:lnSpc>
              <a:spcBef>
                <a:spcPts val="600"/>
              </a:spcBef>
              <a:buSzPct val="80000"/>
              <a:buFont typeface="Wingdings" pitchFamily="2" charset="2"/>
              <a:buChar char="l"/>
              <a:defRPr/>
            </a:pPr>
            <a:r>
              <a:rPr lang="zh-CN" altLang="en-US" sz="3600" b="1">
                <a:solidFill>
                  <a:schemeClr val="tx1"/>
                </a:solidFill>
                <a:latin typeface="+mn-ea"/>
                <a:ea typeface="+mn-ea"/>
                <a:cs typeface="Times New Roman" pitchFamily="18" charset="0"/>
              </a:rPr>
              <a:t>顺序队列</a:t>
            </a:r>
          </a:p>
          <a:p>
            <a:pPr marL="908050" lvl="1" indent="-436563" eaLnBrk="1" hangingPunct="1">
              <a:lnSpc>
                <a:spcPts val="5000"/>
              </a:lnSpc>
              <a:spcBef>
                <a:spcPts val="600"/>
              </a:spcBef>
              <a:defRPr/>
            </a:pPr>
            <a:r>
              <a:rPr lang="zh-CN" altLang="en-US" sz="3600" b="1">
                <a:solidFill>
                  <a:schemeClr val="tx1"/>
                </a:solidFill>
                <a:latin typeface="+mn-ea"/>
                <a:ea typeface="+mn-ea"/>
              </a:rPr>
              <a:t>关键是如何防止假溢出。</a:t>
            </a:r>
            <a:endParaRPr lang="zh-CN" altLang="en-US" sz="3600" b="1">
              <a:solidFill>
                <a:schemeClr val="tx1"/>
              </a:solidFill>
              <a:latin typeface="+mn-ea"/>
              <a:ea typeface="+mn-ea"/>
              <a:cs typeface="Times New Roman" pitchFamily="18" charset="0"/>
            </a:endParaRPr>
          </a:p>
          <a:p>
            <a:pPr marL="536575" indent="-536575" eaLnBrk="1" hangingPunct="1">
              <a:lnSpc>
                <a:spcPts val="5000"/>
              </a:lnSpc>
              <a:spcBef>
                <a:spcPts val="600"/>
              </a:spcBef>
              <a:buSzPct val="80000"/>
              <a:buFont typeface="Wingdings" pitchFamily="2" charset="2"/>
              <a:buChar char="l"/>
              <a:defRPr/>
            </a:pPr>
            <a:r>
              <a:rPr lang="zh-CN" altLang="en-US" sz="3600" b="1">
                <a:solidFill>
                  <a:schemeClr val="tx1"/>
                </a:solidFill>
                <a:latin typeface="+mn-ea"/>
                <a:ea typeface="+mn-ea"/>
                <a:cs typeface="Times New Roman" pitchFamily="18" charset="0"/>
              </a:rPr>
              <a:t>链式队列</a:t>
            </a:r>
          </a:p>
          <a:p>
            <a:pPr marL="449263" lvl="1" indent="22225" eaLnBrk="1" hangingPunct="1">
              <a:lnSpc>
                <a:spcPts val="5000"/>
              </a:lnSpc>
              <a:spcBef>
                <a:spcPts val="600"/>
              </a:spcBef>
              <a:defRPr/>
            </a:pPr>
            <a:r>
              <a:rPr lang="zh-CN" altLang="en-US" sz="3600" b="1">
                <a:solidFill>
                  <a:schemeClr val="tx1"/>
                </a:solidFill>
                <a:latin typeface="+mn-ea"/>
                <a:ea typeface="+mn-ea"/>
                <a:cs typeface="Times New Roman" pitchFamily="18" charset="0"/>
              </a:rPr>
              <a:t>用单链表方式存储，队列中每个元素对应链表中的一个结点。</a:t>
            </a:r>
            <a:endParaRPr lang="zh-CN" altLang="en-US" sz="3600" b="1">
              <a:solidFill>
                <a:schemeClr val="tx1"/>
              </a:solidFill>
              <a:latin typeface="+mn-ea"/>
              <a:ea typeface="+mn-ea"/>
            </a:endParaRPr>
          </a:p>
        </p:txBody>
      </p:sp>
      <p:sp>
        <p:nvSpPr>
          <p:cNvPr id="91139" name="Rectangle 3"/>
          <p:cNvSpPr>
            <a:spLocks noGrp="1" noChangeArrowheads="1"/>
          </p:cNvSpPr>
          <p:nvPr>
            <p:ph type="title"/>
          </p:nvPr>
        </p:nvSpPr>
        <p:spPr>
          <a:xfrm>
            <a:off x="0" y="0"/>
            <a:ext cx="9906000" cy="685800"/>
          </a:xfrm>
        </p:spPr>
        <p:txBody>
          <a:bodyPr/>
          <a:lstStyle/>
          <a:p>
            <a:pPr eaLnBrk="1" hangingPunct="1"/>
            <a:r>
              <a:rPr lang="en-US" altLang="zh-CN" i="1"/>
              <a:t>3.4 </a:t>
            </a:r>
            <a:r>
              <a:rPr lang="zh-CN" altLang="en-US" i="1"/>
              <a:t>队列</a:t>
            </a:r>
          </a:p>
        </p:txBody>
      </p:sp>
    </p:spTree>
    <p:extLst>
      <p:ext uri="{BB962C8B-B14F-4D97-AF65-F5344CB8AC3E}">
        <p14:creationId xmlns:p14="http://schemas.microsoft.com/office/powerpoint/2010/main" val="1599230609"/>
      </p:ext>
    </p:extLst>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Text Box 4"/>
          <p:cNvSpPr txBox="1">
            <a:spLocks noChangeArrowheads="1"/>
          </p:cNvSpPr>
          <p:nvPr/>
        </p:nvSpPr>
        <p:spPr bwMode="auto">
          <a:xfrm>
            <a:off x="560388" y="692150"/>
            <a:ext cx="8569325" cy="1165225"/>
          </a:xfrm>
          <a:prstGeom prst="rect">
            <a:avLst/>
          </a:prstGeom>
          <a:noFill/>
          <a:ln w="12700" cap="rnd">
            <a:noFill/>
            <a:miter lim="800000"/>
            <a:headEnd/>
            <a:tailEnd/>
          </a:ln>
          <a:effectLst/>
        </p:spPr>
        <p:txBody>
          <a:bodyPr>
            <a:spAutoFit/>
          </a:bodyPr>
          <a:lstStyle/>
          <a:p>
            <a:pPr eaLnBrk="0" hangingPunct="0">
              <a:lnSpc>
                <a:spcPct val="110000"/>
              </a:lnSpc>
            </a:pPr>
            <a:r>
              <a:rPr lang="zh-CN" altLang="en-US" sz="3200" b="1" dirty="0">
                <a:solidFill>
                  <a:schemeClr val="tx1"/>
                </a:solidFill>
                <a:latin typeface="黑体" pitchFamily="2" charset="-122"/>
                <a:ea typeface="黑体" pitchFamily="2" charset="-122"/>
              </a:rPr>
              <a:t>3.4.2 循环队列</a:t>
            </a:r>
            <a:r>
              <a:rPr lang="zh-CN" altLang="en-US" sz="3200" b="1" dirty="0">
                <a:solidFill>
                  <a:schemeClr val="tx1"/>
                </a:solidFill>
                <a:latin typeface="Times New Roman"/>
                <a:ea typeface="黑体" pitchFamily="2" charset="-122"/>
              </a:rPr>
              <a:t>——</a:t>
            </a:r>
            <a:r>
              <a:rPr lang="zh-CN" altLang="en-US" sz="3200" b="1" dirty="0">
                <a:solidFill>
                  <a:schemeClr val="tx1"/>
                </a:solidFill>
                <a:latin typeface="黑体" pitchFamily="2" charset="-122"/>
                <a:ea typeface="黑体" pitchFamily="2" charset="-122"/>
              </a:rPr>
              <a:t>队列的顺序存储和实现</a:t>
            </a:r>
          </a:p>
          <a:p>
            <a:pPr eaLnBrk="0" hangingPunct="0">
              <a:lnSpc>
                <a:spcPct val="110000"/>
              </a:lnSpc>
            </a:pPr>
            <a:r>
              <a:rPr lang="zh-CN" altLang="en-US" sz="3200" b="1" dirty="0">
                <a:latin typeface="Times New Roman" pitchFamily="18" charset="0"/>
                <a:ea typeface="黑体" pitchFamily="2" charset="-122"/>
              </a:rPr>
              <a:t>一、队列的顺序存贮结构</a:t>
            </a:r>
          </a:p>
        </p:txBody>
      </p:sp>
      <p:sp>
        <p:nvSpPr>
          <p:cNvPr id="238667" name="Text Box 75"/>
          <p:cNvSpPr txBox="1">
            <a:spLocks noChangeArrowheads="1"/>
          </p:cNvSpPr>
          <p:nvPr/>
        </p:nvSpPr>
        <p:spPr bwMode="auto">
          <a:xfrm>
            <a:off x="704850" y="1916113"/>
            <a:ext cx="8856663" cy="3108543"/>
          </a:xfrm>
          <a:prstGeom prst="rect">
            <a:avLst/>
          </a:prstGeom>
          <a:noFill/>
          <a:ln w="12700" cap="rnd">
            <a:solidFill>
              <a:schemeClr val="tx2"/>
            </a:solidFill>
            <a:miter lim="800000"/>
            <a:headEnd/>
            <a:tailEnd/>
          </a:ln>
          <a:effectLst/>
        </p:spPr>
        <p:txBody>
          <a:bodyPr>
            <a:spAutoFit/>
          </a:bodyPr>
          <a:lstStyle/>
          <a:p>
            <a:pPr eaLnBrk="0" hangingPunct="0">
              <a:spcBef>
                <a:spcPct val="50000"/>
              </a:spcBef>
            </a:pPr>
            <a:r>
              <a:rPr lang="zh-CN" altLang="en-US" b="1" dirty="0">
                <a:solidFill>
                  <a:srgbClr val="FFFFAF"/>
                </a:solidFill>
                <a:latin typeface="宋体" pitchFamily="2" charset="-122"/>
                <a:ea typeface="宋体" pitchFamily="2" charset="-122"/>
              </a:rPr>
              <a:t>#</a:t>
            </a:r>
            <a:r>
              <a:rPr lang="en-US" altLang="zh-CN" b="1" dirty="0">
                <a:solidFill>
                  <a:srgbClr val="FFFFAF"/>
                </a:solidFill>
                <a:latin typeface="宋体" pitchFamily="2" charset="-122"/>
                <a:ea typeface="宋体" pitchFamily="2" charset="-122"/>
              </a:rPr>
              <a:t>define  MAXSIZE 100   </a:t>
            </a:r>
            <a:r>
              <a:rPr lang="en-US" altLang="zh-CN" b="1" dirty="0">
                <a:solidFill>
                  <a:srgbClr val="66FFFF"/>
                </a:solidFill>
                <a:latin typeface="宋体" pitchFamily="2" charset="-122"/>
                <a:ea typeface="宋体" pitchFamily="2" charset="-122"/>
              </a:rPr>
              <a:t>//</a:t>
            </a:r>
            <a:r>
              <a:rPr lang="zh-CN" altLang="en-US" b="1" dirty="0">
                <a:solidFill>
                  <a:srgbClr val="66FFFF"/>
                </a:solidFill>
                <a:latin typeface="宋体" pitchFamily="2" charset="-122"/>
                <a:ea typeface="宋体" pitchFamily="2" charset="-122"/>
              </a:rPr>
              <a:t>最大队列长度</a:t>
            </a:r>
            <a:br>
              <a:rPr lang="zh-CN" altLang="en-US" b="1" dirty="0">
                <a:solidFill>
                  <a:srgbClr val="FFFFAF"/>
                </a:solidFill>
                <a:latin typeface="宋体" pitchFamily="2" charset="-122"/>
                <a:ea typeface="宋体" pitchFamily="2" charset="-122"/>
              </a:rPr>
            </a:br>
            <a:r>
              <a:rPr lang="en-US" altLang="zh-CN" b="1" dirty="0" err="1">
                <a:solidFill>
                  <a:srgbClr val="FFFFAF"/>
                </a:solidFill>
                <a:latin typeface="宋体" pitchFamily="2" charset="-122"/>
                <a:ea typeface="宋体" pitchFamily="2" charset="-122"/>
              </a:rPr>
              <a:t>typedef</a:t>
            </a:r>
            <a:r>
              <a:rPr lang="en-US" altLang="zh-CN" b="1" dirty="0">
                <a:solidFill>
                  <a:srgbClr val="FFFFAF"/>
                </a:solidFill>
                <a:latin typeface="宋体" pitchFamily="2" charset="-122"/>
                <a:ea typeface="宋体" pitchFamily="2" charset="-122"/>
              </a:rPr>
              <a:t> </a:t>
            </a:r>
            <a:r>
              <a:rPr lang="en-US" altLang="zh-CN" b="1" dirty="0" err="1">
                <a:solidFill>
                  <a:srgbClr val="FFFFAF"/>
                </a:solidFill>
                <a:latin typeface="宋体" pitchFamily="2" charset="-122"/>
                <a:ea typeface="宋体" pitchFamily="2" charset="-122"/>
              </a:rPr>
              <a:t>struct</a:t>
            </a:r>
            <a:endParaRPr lang="en-US" altLang="zh-CN" b="1" dirty="0">
              <a:solidFill>
                <a:srgbClr val="FFFFAF"/>
              </a:solidFill>
              <a:latin typeface="宋体" pitchFamily="2" charset="-122"/>
              <a:ea typeface="宋体" pitchFamily="2" charset="-122"/>
            </a:endParaRPr>
          </a:p>
          <a:p>
            <a:pPr eaLnBrk="0" hangingPunct="0">
              <a:spcBef>
                <a:spcPct val="50000"/>
              </a:spcBef>
            </a:pPr>
            <a:r>
              <a:rPr lang="en-US" altLang="zh-CN" b="1" dirty="0">
                <a:solidFill>
                  <a:srgbClr val="FFFFAF"/>
                </a:solidFill>
                <a:latin typeface="宋体" pitchFamily="2" charset="-122"/>
                <a:ea typeface="宋体" pitchFamily="2" charset="-122"/>
              </a:rPr>
              <a:t>{ </a:t>
            </a:r>
            <a:r>
              <a:rPr lang="en-US" altLang="zh-CN" b="1" dirty="0" err="1">
                <a:solidFill>
                  <a:srgbClr val="FFFFAF"/>
                </a:solidFill>
                <a:latin typeface="宋体" pitchFamily="2" charset="-122"/>
                <a:ea typeface="宋体" pitchFamily="2" charset="-122"/>
              </a:rPr>
              <a:t>ElemType</a:t>
            </a:r>
            <a:r>
              <a:rPr lang="en-US" altLang="zh-CN" b="1" dirty="0">
                <a:solidFill>
                  <a:srgbClr val="FFFFAF"/>
                </a:solidFill>
                <a:latin typeface="宋体" pitchFamily="2" charset="-122"/>
                <a:ea typeface="宋体" pitchFamily="2" charset="-122"/>
              </a:rPr>
              <a:t> * base; </a:t>
            </a:r>
            <a:r>
              <a:rPr lang="en-US" altLang="zh-CN" b="1" dirty="0">
                <a:solidFill>
                  <a:srgbClr val="66FFFF"/>
                </a:solidFill>
                <a:latin typeface="宋体" pitchFamily="2" charset="-122"/>
                <a:ea typeface="宋体" pitchFamily="2" charset="-122"/>
              </a:rPr>
              <a:t>//</a:t>
            </a:r>
            <a:r>
              <a:rPr lang="zh-CN" altLang="zh-CN" b="1" dirty="0">
                <a:solidFill>
                  <a:srgbClr val="66FFFF"/>
                </a:solidFill>
                <a:latin typeface="宋体" pitchFamily="2" charset="-122"/>
                <a:ea typeface="宋体" pitchFamily="2" charset="-122"/>
              </a:rPr>
              <a:t>初始化时分配</a:t>
            </a:r>
            <a:r>
              <a:rPr lang="zh-CN" altLang="en-US" b="1" dirty="0">
                <a:solidFill>
                  <a:srgbClr val="66FFFF"/>
                </a:solidFill>
                <a:latin typeface="宋体" pitchFamily="2" charset="-122"/>
                <a:ea typeface="宋体" pitchFamily="2" charset="-122"/>
              </a:rPr>
              <a:t>存储空间的基址</a:t>
            </a:r>
            <a:br>
              <a:rPr lang="zh-CN" altLang="en-US" b="1" dirty="0">
                <a:solidFill>
                  <a:srgbClr val="FFFFAF"/>
                </a:solidFill>
                <a:latin typeface="宋体" pitchFamily="2" charset="-122"/>
                <a:ea typeface="宋体" pitchFamily="2" charset="-122"/>
              </a:rPr>
            </a:br>
            <a:r>
              <a:rPr lang="zh-CN" altLang="en-US" b="1" dirty="0">
                <a:solidFill>
                  <a:srgbClr val="FFFFAF"/>
                </a:solidFill>
                <a:latin typeface="宋体" pitchFamily="2" charset="-122"/>
                <a:ea typeface="宋体" pitchFamily="2" charset="-122"/>
              </a:rPr>
              <a:t>  </a:t>
            </a:r>
            <a:r>
              <a:rPr lang="en-US" altLang="en-US" b="1" dirty="0" err="1">
                <a:solidFill>
                  <a:srgbClr val="FFFFAF"/>
                </a:solidFill>
                <a:latin typeface="宋体" pitchFamily="2" charset="-122"/>
                <a:ea typeface="宋体" pitchFamily="2" charset="-122"/>
              </a:rPr>
              <a:t>int</a:t>
            </a:r>
            <a:r>
              <a:rPr lang="en-US" altLang="zh-CN" b="1" dirty="0">
                <a:solidFill>
                  <a:srgbClr val="FFFFAF"/>
                </a:solidFill>
                <a:latin typeface="宋体" pitchFamily="2" charset="-122"/>
                <a:ea typeface="宋体" pitchFamily="2" charset="-122"/>
              </a:rPr>
              <a:t> front;       </a:t>
            </a:r>
            <a:r>
              <a:rPr lang="en-US" altLang="zh-CN" b="1" dirty="0">
                <a:solidFill>
                  <a:srgbClr val="66FFFF"/>
                </a:solidFill>
                <a:latin typeface="宋体" pitchFamily="2" charset="-122"/>
                <a:ea typeface="宋体" pitchFamily="2" charset="-122"/>
              </a:rPr>
              <a:t>//</a:t>
            </a:r>
            <a:r>
              <a:rPr lang="zh-CN" altLang="en-US" b="1" dirty="0">
                <a:solidFill>
                  <a:srgbClr val="FFFF00"/>
                </a:solidFill>
                <a:latin typeface="宋体" pitchFamily="2" charset="-122"/>
                <a:ea typeface="宋体" pitchFamily="2" charset="-122"/>
              </a:rPr>
              <a:t>队头</a:t>
            </a:r>
            <a:r>
              <a:rPr lang="zh-CN" altLang="en-US" b="1" dirty="0">
                <a:solidFill>
                  <a:srgbClr val="66FFFF"/>
                </a:solidFill>
                <a:latin typeface="宋体" pitchFamily="2" charset="-122"/>
                <a:ea typeface="宋体" pitchFamily="2" charset="-122"/>
              </a:rPr>
              <a:t>指针，指向队头元素</a:t>
            </a:r>
            <a:br>
              <a:rPr lang="zh-CN" altLang="en-US" b="1" dirty="0">
                <a:solidFill>
                  <a:srgbClr val="FFFFAF"/>
                </a:solidFill>
                <a:latin typeface="宋体" pitchFamily="2" charset="-122"/>
                <a:ea typeface="宋体" pitchFamily="2" charset="-122"/>
              </a:rPr>
            </a:br>
            <a:r>
              <a:rPr lang="zh-CN" altLang="en-US" b="1" dirty="0">
                <a:solidFill>
                  <a:srgbClr val="FFFFAF"/>
                </a:solidFill>
                <a:latin typeface="宋体" pitchFamily="2" charset="-122"/>
                <a:ea typeface="宋体" pitchFamily="2" charset="-122"/>
              </a:rPr>
              <a:t>  </a:t>
            </a:r>
            <a:r>
              <a:rPr lang="en-US" altLang="zh-CN" b="1" dirty="0" err="1">
                <a:solidFill>
                  <a:srgbClr val="FFFFAF"/>
                </a:solidFill>
                <a:latin typeface="宋体" pitchFamily="2" charset="-122"/>
                <a:ea typeface="宋体" pitchFamily="2" charset="-122"/>
              </a:rPr>
              <a:t>int</a:t>
            </a:r>
            <a:r>
              <a:rPr lang="en-US" altLang="zh-CN" b="1" dirty="0">
                <a:solidFill>
                  <a:srgbClr val="FFFFAF"/>
                </a:solidFill>
                <a:latin typeface="宋体" pitchFamily="2" charset="-122"/>
                <a:ea typeface="宋体" pitchFamily="2" charset="-122"/>
              </a:rPr>
              <a:t> rear;        </a:t>
            </a:r>
            <a:r>
              <a:rPr lang="en-US" altLang="zh-CN" b="1" dirty="0">
                <a:solidFill>
                  <a:srgbClr val="66FFFF"/>
                </a:solidFill>
                <a:latin typeface="宋体" pitchFamily="2" charset="-122"/>
                <a:ea typeface="宋体" pitchFamily="2" charset="-122"/>
              </a:rPr>
              <a:t>//</a:t>
            </a:r>
            <a:r>
              <a:rPr lang="zh-CN" altLang="en-US" b="1" dirty="0">
                <a:solidFill>
                  <a:srgbClr val="FFFF00"/>
                </a:solidFill>
                <a:latin typeface="宋体" pitchFamily="2" charset="-122"/>
                <a:ea typeface="宋体" pitchFamily="2" charset="-122"/>
              </a:rPr>
              <a:t>队尾</a:t>
            </a:r>
            <a:r>
              <a:rPr lang="zh-CN" altLang="en-US" b="1" dirty="0">
                <a:solidFill>
                  <a:srgbClr val="66FFFF"/>
                </a:solidFill>
                <a:latin typeface="宋体" pitchFamily="2" charset="-122"/>
                <a:ea typeface="宋体" pitchFamily="2" charset="-122"/>
              </a:rPr>
              <a:t>指针</a:t>
            </a:r>
          </a:p>
          <a:p>
            <a:pPr eaLnBrk="0" hangingPunct="0">
              <a:spcBef>
                <a:spcPct val="50000"/>
              </a:spcBef>
            </a:pPr>
            <a:r>
              <a:rPr lang="zh-CN" altLang="en-US" b="1" dirty="0">
                <a:solidFill>
                  <a:srgbClr val="FFFFAF"/>
                </a:solidFill>
                <a:latin typeface="宋体" pitchFamily="2" charset="-122"/>
                <a:ea typeface="宋体" pitchFamily="2" charset="-122"/>
              </a:rPr>
              <a:t>}</a:t>
            </a:r>
            <a:r>
              <a:rPr lang="en-US" altLang="zh-CN" b="1" dirty="0" err="1">
                <a:solidFill>
                  <a:srgbClr val="FFFFAF"/>
                </a:solidFill>
                <a:latin typeface="宋体" pitchFamily="2" charset="-122"/>
                <a:ea typeface="宋体" pitchFamily="2" charset="-122"/>
              </a:rPr>
              <a:t>SqQueue</a:t>
            </a:r>
            <a:r>
              <a:rPr lang="en-US" altLang="zh-CN" b="1" dirty="0">
                <a:solidFill>
                  <a:srgbClr val="FFFFAF"/>
                </a:solidFill>
                <a:latin typeface="宋体" pitchFamily="2" charset="-122"/>
                <a:ea typeface="宋体" pitchFamily="2" charset="-122"/>
              </a:rPr>
              <a:t>;</a:t>
            </a:r>
            <a:endParaRPr lang="zh-CN" altLang="en-US" b="1" dirty="0">
              <a:solidFill>
                <a:srgbClr val="FFFFAF"/>
              </a:solidFill>
              <a:latin typeface="宋体" pitchFamily="2" charset="-122"/>
              <a:ea typeface="宋体" pitchFamily="2" charset="-122"/>
            </a:endParaRPr>
          </a:p>
        </p:txBody>
      </p:sp>
      <p:sp>
        <p:nvSpPr>
          <p:cNvPr id="238692" name="AutoShape 100"/>
          <p:cNvSpPr>
            <a:spLocks noChangeArrowheads="1"/>
          </p:cNvSpPr>
          <p:nvPr/>
        </p:nvSpPr>
        <p:spPr bwMode="auto">
          <a:xfrm>
            <a:off x="2286922" y="4678208"/>
            <a:ext cx="3836988" cy="1079500"/>
          </a:xfrm>
          <a:prstGeom prst="wedgeEllipseCallout">
            <a:avLst>
              <a:gd name="adj1" fmla="val -34069"/>
              <a:gd name="adj2" fmla="val -87500"/>
            </a:avLst>
          </a:prstGeom>
          <a:solidFill>
            <a:schemeClr val="tx1"/>
          </a:solidFill>
          <a:ln w="12700" cap="rnd">
            <a:solidFill>
              <a:schemeClr val="tx1"/>
            </a:solidFill>
            <a:miter lim="800000"/>
            <a:headEnd/>
            <a:tailEnd/>
          </a:ln>
          <a:effectLst/>
        </p:spPr>
        <p:txBody>
          <a:bodyPr wrap="none" lIns="0" tIns="0" rIns="0" bIns="0" anchor="ctr"/>
          <a:lstStyle/>
          <a:p>
            <a:pPr algn="ctr" eaLnBrk="0" hangingPunct="0"/>
            <a:r>
              <a:rPr lang="zh-CN" altLang="en-US" b="1">
                <a:solidFill>
                  <a:schemeClr val="bg2"/>
                </a:solidFill>
                <a:latin typeface="黑体" pitchFamily="2" charset="-122"/>
                <a:ea typeface="黑体" pitchFamily="2" charset="-122"/>
              </a:rPr>
              <a:t>队头,队尾指针</a:t>
            </a:r>
          </a:p>
          <a:p>
            <a:pPr algn="ctr" eaLnBrk="0" hangingPunct="0"/>
            <a:r>
              <a:rPr lang="zh-CN" altLang="en-US" b="1">
                <a:solidFill>
                  <a:schemeClr val="bg2"/>
                </a:solidFill>
                <a:latin typeface="黑体" pitchFamily="2" charset="-122"/>
                <a:ea typeface="黑体" pitchFamily="2" charset="-122"/>
              </a:rPr>
              <a:t>是用整型实现的</a:t>
            </a:r>
          </a:p>
        </p:txBody>
      </p:sp>
      <p:sp>
        <p:nvSpPr>
          <p:cNvPr id="238694" name="Rectangle 102"/>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8692"/>
                                        </p:tgtEl>
                                        <p:attrNameLst>
                                          <p:attrName>style.visibility</p:attrName>
                                        </p:attrNameLst>
                                      </p:cBhvr>
                                      <p:to>
                                        <p:strVal val="visible"/>
                                      </p:to>
                                    </p:set>
                                    <p:animEffect transition="in" filter="wipe(right)">
                                      <p:cBhvr>
                                        <p:cTn id="7" dur="500"/>
                                        <p:tgtEl>
                                          <p:spTgt spid="23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92"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4"/>
          <p:cNvSpPr txBox="1">
            <a:spLocks noChangeArrowheads="1"/>
          </p:cNvSpPr>
          <p:nvPr/>
        </p:nvSpPr>
        <p:spPr bwMode="auto">
          <a:xfrm>
            <a:off x="560388" y="692150"/>
            <a:ext cx="85693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10000"/>
              </a:lnSpc>
              <a:buClrTx/>
              <a:buSzTx/>
              <a:buFontTx/>
              <a:buNone/>
            </a:pPr>
            <a:r>
              <a:rPr lang="zh-CN" altLang="en-US" sz="3200">
                <a:latin typeface="黑体" panose="02010609060101010101" pitchFamily="49" charset="-122"/>
                <a:ea typeface="黑体" panose="02010609060101010101" pitchFamily="49" charset="-122"/>
              </a:rPr>
              <a:t>3.4.2 循环队列</a:t>
            </a:r>
            <a:r>
              <a:rPr lang="zh-CN" altLang="en-US" sz="3200">
                <a:latin typeface="Times New Roman" panose="02020603050405020304" pitchFamily="18" charset="0"/>
                <a:ea typeface="黑体" panose="02010609060101010101" pitchFamily="49" charset="-122"/>
              </a:rPr>
              <a:t>——</a:t>
            </a:r>
            <a:r>
              <a:rPr lang="zh-CN" altLang="en-US" sz="3200">
                <a:latin typeface="黑体" panose="02010609060101010101" pitchFamily="49" charset="-122"/>
                <a:ea typeface="黑体" panose="02010609060101010101" pitchFamily="49" charset="-122"/>
              </a:rPr>
              <a:t>队列的顺序存储和实现</a:t>
            </a:r>
          </a:p>
        </p:txBody>
      </p:sp>
      <p:sp>
        <p:nvSpPr>
          <p:cNvPr id="76803" name="Text Box 75"/>
          <p:cNvSpPr txBox="1">
            <a:spLocks noChangeArrowheads="1"/>
          </p:cNvSpPr>
          <p:nvPr/>
        </p:nvSpPr>
        <p:spPr bwMode="auto">
          <a:xfrm>
            <a:off x="344488" y="1349375"/>
            <a:ext cx="9326562"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533400" indent="-5334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990600" indent="-53340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ts val="600"/>
              </a:spcBef>
            </a:pPr>
            <a:r>
              <a:rPr lang="zh-CN" altLang="en-US" dirty="0"/>
              <a:t>两种进</a:t>
            </a:r>
            <a:r>
              <a:rPr lang="en-US" altLang="zh-CN" dirty="0">
                <a:latin typeface="Courier New" panose="02070309020205020404" pitchFamily="49" charset="0"/>
              </a:rPr>
              <a:t>/</a:t>
            </a:r>
            <a:r>
              <a:rPr lang="zh-CN" altLang="en-US" dirty="0"/>
              <a:t>出队列的方案</a:t>
            </a:r>
          </a:p>
          <a:p>
            <a:pPr>
              <a:spcBef>
                <a:spcPts val="600"/>
              </a:spcBef>
              <a:buClr>
                <a:schemeClr val="tx2"/>
              </a:buClr>
              <a:buSzTx/>
              <a:buFont typeface="Wingdings" panose="05000000000000000000" pitchFamily="2" charset="2"/>
              <a:buAutoNum type="arabicPeriod"/>
            </a:pPr>
            <a:r>
              <a:rPr lang="zh-CN" altLang="en-US" dirty="0">
                <a:solidFill>
                  <a:srgbClr val="FFFF66"/>
                </a:solidFill>
                <a:latin typeface="Times New Roman" panose="02020603050405020304" pitchFamily="18" charset="0"/>
              </a:rPr>
              <a:t>先存入元素再动指针（</a:t>
            </a:r>
            <a:r>
              <a:rPr lang="zh-CN" altLang="en-US" dirty="0"/>
              <a:t>清华、北大教材均为此方案。</a:t>
            </a:r>
            <a:endParaRPr lang="en-US" altLang="zh-CN" dirty="0"/>
          </a:p>
          <a:p>
            <a:pPr lvl="1" eaLnBrk="1" hangingPunct="1">
              <a:spcBef>
                <a:spcPts val="600"/>
              </a:spcBef>
              <a:buSzPct val="60000"/>
            </a:pPr>
            <a:r>
              <a:rPr lang="zh-CN" altLang="en-US" u="sng" dirty="0"/>
              <a:t>队尾指针指示实际队尾元素的后一位置。</a:t>
            </a:r>
            <a:endParaRPr lang="en-US" altLang="zh-CN" u="sng" dirty="0"/>
          </a:p>
          <a:p>
            <a:pPr lvl="1">
              <a:spcBef>
                <a:spcPts val="600"/>
              </a:spcBef>
              <a:buSzPct val="60000"/>
            </a:pPr>
            <a:r>
              <a:rPr lang="zh-CN" altLang="en-US" dirty="0"/>
              <a:t>进队时先将新元素按 </a:t>
            </a:r>
            <a:r>
              <a:rPr lang="en-US" altLang="zh-CN" dirty="0">
                <a:solidFill>
                  <a:srgbClr val="FFFF66"/>
                </a:solidFill>
              </a:rPr>
              <a:t>rear </a:t>
            </a:r>
            <a:r>
              <a:rPr lang="zh-CN" altLang="en-US" dirty="0"/>
              <a:t>指示位置存入，再让队尾指针进一  </a:t>
            </a:r>
            <a:r>
              <a:rPr lang="en-US" altLang="zh-CN" dirty="0">
                <a:solidFill>
                  <a:srgbClr val="FFFF66"/>
                </a:solidFill>
              </a:rPr>
              <a:t>rear = rear + 1</a:t>
            </a:r>
            <a:endParaRPr lang="zh-CN" altLang="en-US" u="sng" dirty="0"/>
          </a:p>
          <a:p>
            <a:pPr lvl="1">
              <a:spcBef>
                <a:spcPts val="600"/>
              </a:spcBef>
              <a:buSzPct val="60000"/>
            </a:pPr>
            <a:r>
              <a:rPr lang="zh-CN" altLang="en-US" u="sng" dirty="0"/>
              <a:t>队头指针指示实际队头元素的位置。</a:t>
            </a:r>
          </a:p>
          <a:p>
            <a:pPr lvl="1" eaLnBrk="1" hangingPunct="1">
              <a:spcBef>
                <a:spcPts val="600"/>
              </a:spcBef>
              <a:buSzPct val="60000"/>
            </a:pPr>
            <a:r>
              <a:rPr lang="zh-CN" altLang="en-US" dirty="0"/>
              <a:t>出队时先将下标为</a:t>
            </a:r>
            <a:r>
              <a:rPr lang="zh-CN" altLang="en-US" dirty="0">
                <a:solidFill>
                  <a:srgbClr val="003366"/>
                </a:solidFill>
              </a:rPr>
              <a:t> </a:t>
            </a:r>
            <a:r>
              <a:rPr lang="en-US" altLang="zh-CN" dirty="0">
                <a:solidFill>
                  <a:srgbClr val="FFFF66"/>
                </a:solidFill>
              </a:rPr>
              <a:t>front</a:t>
            </a:r>
            <a:r>
              <a:rPr lang="en-US" altLang="zh-CN" dirty="0"/>
              <a:t> </a:t>
            </a:r>
            <a:r>
              <a:rPr lang="zh-CN" altLang="en-US" dirty="0"/>
              <a:t>的元素取出，再将队头指针进一 </a:t>
            </a:r>
            <a:r>
              <a:rPr lang="en-US" altLang="zh-CN" dirty="0">
                <a:solidFill>
                  <a:srgbClr val="FFFF66"/>
                </a:solidFill>
              </a:rPr>
              <a:t>front = front + 1</a:t>
            </a:r>
            <a:r>
              <a:rPr lang="zh-CN" altLang="en-US" dirty="0"/>
              <a:t>。</a:t>
            </a:r>
          </a:p>
        </p:txBody>
      </p:sp>
      <p:sp>
        <p:nvSpPr>
          <p:cNvPr id="94212" name="Rectangle 102"/>
          <p:cNvSpPr>
            <a:spLocks noGrp="1" noChangeArrowheads="1"/>
          </p:cNvSpPr>
          <p:nvPr>
            <p:ph type="title"/>
          </p:nvPr>
        </p:nvSpPr>
        <p:spPr>
          <a:xfrm>
            <a:off x="0" y="0"/>
            <a:ext cx="9906000" cy="685800"/>
          </a:xfrm>
        </p:spPr>
        <p:txBody>
          <a:bodyPr/>
          <a:lstStyle/>
          <a:p>
            <a:pPr eaLnBrk="1" hangingPunct="1"/>
            <a:r>
              <a:rPr lang="en-US" altLang="zh-CN" i="1"/>
              <a:t>3.4 </a:t>
            </a:r>
            <a:r>
              <a:rPr lang="zh-CN" altLang="en-US" i="1"/>
              <a:t>队列</a:t>
            </a:r>
          </a:p>
        </p:txBody>
      </p:sp>
    </p:spTree>
    <p:extLst>
      <p:ext uri="{BB962C8B-B14F-4D97-AF65-F5344CB8AC3E}">
        <p14:creationId xmlns:p14="http://schemas.microsoft.com/office/powerpoint/2010/main" val="1366958143"/>
      </p:ext>
    </p:extLst>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p:cNvSpPr txBox="1">
            <a:spLocks noChangeArrowheads="1"/>
          </p:cNvSpPr>
          <p:nvPr/>
        </p:nvSpPr>
        <p:spPr bwMode="auto">
          <a:xfrm>
            <a:off x="560388" y="692150"/>
            <a:ext cx="85693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10000"/>
              </a:lnSpc>
              <a:buClrTx/>
              <a:buSzTx/>
              <a:buFontTx/>
              <a:buNone/>
            </a:pPr>
            <a:r>
              <a:rPr lang="zh-CN" altLang="en-US" sz="3200">
                <a:latin typeface="黑体" panose="02010609060101010101" pitchFamily="49" charset="-122"/>
                <a:ea typeface="黑体" panose="02010609060101010101" pitchFamily="49" charset="-122"/>
              </a:rPr>
              <a:t>3.4.2 循环队列</a:t>
            </a:r>
            <a:r>
              <a:rPr lang="zh-CN" altLang="en-US" sz="3200">
                <a:latin typeface="Times New Roman" panose="02020603050405020304" pitchFamily="18" charset="0"/>
                <a:ea typeface="黑体" panose="02010609060101010101" pitchFamily="49" charset="-122"/>
              </a:rPr>
              <a:t>——</a:t>
            </a:r>
            <a:r>
              <a:rPr lang="zh-CN" altLang="en-US" sz="3200">
                <a:latin typeface="黑体" panose="02010609060101010101" pitchFamily="49" charset="-122"/>
                <a:ea typeface="黑体" panose="02010609060101010101" pitchFamily="49" charset="-122"/>
              </a:rPr>
              <a:t>队列的顺序存储和实现</a:t>
            </a:r>
          </a:p>
        </p:txBody>
      </p:sp>
      <p:sp>
        <p:nvSpPr>
          <p:cNvPr id="76803" name="Text Box 75"/>
          <p:cNvSpPr txBox="1">
            <a:spLocks noChangeArrowheads="1"/>
          </p:cNvSpPr>
          <p:nvPr/>
        </p:nvSpPr>
        <p:spPr bwMode="auto">
          <a:xfrm>
            <a:off x="344488" y="1349375"/>
            <a:ext cx="9326562" cy="5093702"/>
          </a:xfrm>
          <a:prstGeom prst="rect">
            <a:avLst/>
          </a:prstGeom>
          <a:noFill/>
          <a:ln w="12700" cap="rnd">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marL="533400" indent="-533400" eaLnBrk="1" hangingPunct="1">
              <a:spcBef>
                <a:spcPts val="600"/>
              </a:spcBef>
              <a:defRPr/>
            </a:pPr>
            <a:r>
              <a:rPr lang="zh-CN" altLang="en-US" dirty="0"/>
              <a:t>两种进</a:t>
            </a:r>
            <a:r>
              <a:rPr lang="en-US" altLang="zh-CN" dirty="0">
                <a:latin typeface="Courier New" panose="02070309020205020404" pitchFamily="49" charset="0"/>
              </a:rPr>
              <a:t>/</a:t>
            </a:r>
            <a:r>
              <a:rPr lang="zh-CN" altLang="en-US" dirty="0"/>
              <a:t>出队列的方案</a:t>
            </a:r>
          </a:p>
          <a:p>
            <a:pPr marL="457200" indent="-457200">
              <a:spcBef>
                <a:spcPts val="600"/>
              </a:spcBef>
              <a:buClr>
                <a:schemeClr val="tx2"/>
              </a:buClr>
              <a:buSzTx/>
              <a:buFont typeface="Wingdings" panose="05000000000000000000" pitchFamily="2" charset="2"/>
              <a:buAutoNum type="arabicPeriod" startAt="2"/>
              <a:defRPr/>
            </a:pPr>
            <a:r>
              <a:rPr lang="zh-CN" altLang="en-US" dirty="0">
                <a:solidFill>
                  <a:srgbClr val="FFFF66"/>
                </a:solidFill>
                <a:latin typeface="Times New Roman" panose="02020603050405020304" pitchFamily="18" charset="0"/>
              </a:rPr>
              <a:t>先动指针</a:t>
            </a:r>
            <a:r>
              <a:rPr lang="zh-CN" altLang="en-US" dirty="0">
                <a:solidFill>
                  <a:srgbClr val="FFFF66"/>
                </a:solidFill>
              </a:rPr>
              <a:t>再存入元素（</a:t>
            </a:r>
            <a:r>
              <a:rPr lang="zh-CN" altLang="en-US" dirty="0"/>
              <a:t>微软</a:t>
            </a:r>
            <a:r>
              <a:rPr lang="en-US" altLang="zh-CN" dirty="0"/>
              <a:t>Visual C++ STL </a:t>
            </a:r>
            <a:r>
              <a:rPr lang="zh-CN" altLang="en-US" dirty="0">
                <a:solidFill>
                  <a:srgbClr val="FFFF66"/>
                </a:solidFill>
              </a:rPr>
              <a:t>）</a:t>
            </a:r>
            <a:endParaRPr lang="en-US" altLang="zh-CN" dirty="0">
              <a:solidFill>
                <a:srgbClr val="FFFF66"/>
              </a:solidFill>
            </a:endParaRPr>
          </a:p>
          <a:p>
            <a:pPr marL="914400" lvl="1" indent="-457200">
              <a:spcBef>
                <a:spcPts val="600"/>
              </a:spcBef>
              <a:defRPr/>
            </a:pPr>
            <a:r>
              <a:rPr lang="zh-CN" altLang="en-US" u="sng" dirty="0"/>
              <a:t>队头指针指示实际队头元素的前一位置。</a:t>
            </a:r>
          </a:p>
          <a:p>
            <a:pPr marL="914400" lvl="1" indent="-457200" eaLnBrk="1" hangingPunct="1">
              <a:spcBef>
                <a:spcPts val="600"/>
              </a:spcBef>
              <a:defRPr/>
            </a:pPr>
            <a:r>
              <a:rPr lang="zh-CN" altLang="en-US" dirty="0"/>
              <a:t>出队时，先将队头指针进一</a:t>
            </a:r>
            <a:r>
              <a:rPr lang="zh-CN" altLang="en-US" dirty="0">
                <a:solidFill>
                  <a:srgbClr val="003366"/>
                </a:solidFill>
              </a:rPr>
              <a:t> </a:t>
            </a:r>
            <a:r>
              <a:rPr lang="en-US" altLang="zh-CN" dirty="0">
                <a:solidFill>
                  <a:srgbClr val="FFFF66"/>
                </a:solidFill>
              </a:rPr>
              <a:t>front = front + 1</a:t>
            </a:r>
            <a:r>
              <a:rPr lang="zh-CN" altLang="en-US" dirty="0"/>
              <a:t>，再将下标为</a:t>
            </a:r>
            <a:r>
              <a:rPr lang="zh-CN" altLang="en-US" dirty="0">
                <a:solidFill>
                  <a:srgbClr val="FFFF66"/>
                </a:solidFill>
              </a:rPr>
              <a:t> </a:t>
            </a:r>
            <a:r>
              <a:rPr lang="en-US" altLang="zh-CN" dirty="0">
                <a:solidFill>
                  <a:srgbClr val="FFFF66"/>
                </a:solidFill>
              </a:rPr>
              <a:t>front</a:t>
            </a:r>
            <a:r>
              <a:rPr lang="en-US" altLang="zh-CN" dirty="0"/>
              <a:t> </a:t>
            </a:r>
            <a:r>
              <a:rPr lang="zh-CN" altLang="en-US" dirty="0"/>
              <a:t>的元素取出。</a:t>
            </a:r>
            <a:endParaRPr lang="en-US" altLang="zh-CN" u="sng" dirty="0"/>
          </a:p>
          <a:p>
            <a:pPr marL="914400" lvl="1" indent="-457200">
              <a:spcBef>
                <a:spcPts val="600"/>
              </a:spcBef>
              <a:defRPr/>
            </a:pPr>
            <a:r>
              <a:rPr lang="zh-CN" altLang="en-US" u="sng" dirty="0"/>
              <a:t>队尾指针指示实际队尾元素的位置。</a:t>
            </a:r>
          </a:p>
          <a:p>
            <a:pPr marL="914400" lvl="1" indent="-457200" eaLnBrk="1" hangingPunct="1">
              <a:spcBef>
                <a:spcPts val="600"/>
              </a:spcBef>
              <a:defRPr/>
            </a:pPr>
            <a:r>
              <a:rPr lang="zh-CN" altLang="en-US" dirty="0"/>
              <a:t>进队时先让队尾指针进一 </a:t>
            </a:r>
            <a:r>
              <a:rPr lang="en-US" altLang="zh-CN" dirty="0">
                <a:solidFill>
                  <a:srgbClr val="FFFF66"/>
                </a:solidFill>
              </a:rPr>
              <a:t>rear = rear + 1</a:t>
            </a:r>
            <a:r>
              <a:rPr lang="zh-CN" altLang="en-US" dirty="0"/>
              <a:t>，再将新元素按</a:t>
            </a:r>
            <a:r>
              <a:rPr lang="zh-CN" altLang="en-US" dirty="0">
                <a:solidFill>
                  <a:srgbClr val="003366"/>
                </a:solidFill>
              </a:rPr>
              <a:t> </a:t>
            </a:r>
            <a:r>
              <a:rPr lang="en-US" altLang="zh-CN" dirty="0">
                <a:solidFill>
                  <a:srgbClr val="FFFF66"/>
                </a:solidFill>
              </a:rPr>
              <a:t>rear</a:t>
            </a:r>
            <a:r>
              <a:rPr lang="en-US" altLang="zh-CN" dirty="0">
                <a:solidFill>
                  <a:srgbClr val="003366"/>
                </a:solidFill>
              </a:rPr>
              <a:t> </a:t>
            </a:r>
            <a:r>
              <a:rPr lang="zh-CN" altLang="en-US" dirty="0"/>
              <a:t>指示位置存入。</a:t>
            </a:r>
            <a:endParaRPr lang="en-US" altLang="zh-CN" dirty="0"/>
          </a:p>
        </p:txBody>
      </p:sp>
      <p:sp>
        <p:nvSpPr>
          <p:cNvPr id="95236" name="Rectangle 102"/>
          <p:cNvSpPr>
            <a:spLocks noGrp="1" noChangeArrowheads="1"/>
          </p:cNvSpPr>
          <p:nvPr>
            <p:ph type="title"/>
          </p:nvPr>
        </p:nvSpPr>
        <p:spPr>
          <a:xfrm>
            <a:off x="0" y="0"/>
            <a:ext cx="9906000" cy="685800"/>
          </a:xfrm>
        </p:spPr>
        <p:txBody>
          <a:bodyPr/>
          <a:lstStyle/>
          <a:p>
            <a:pPr eaLnBrk="1" hangingPunct="1"/>
            <a:r>
              <a:rPr lang="en-US" altLang="zh-CN" i="1"/>
              <a:t>3.4 </a:t>
            </a:r>
            <a:r>
              <a:rPr lang="zh-CN" altLang="en-US" i="1"/>
              <a:t>队列</a:t>
            </a:r>
          </a:p>
        </p:txBody>
      </p:sp>
    </p:spTree>
    <p:extLst>
      <p:ext uri="{BB962C8B-B14F-4D97-AF65-F5344CB8AC3E}">
        <p14:creationId xmlns:p14="http://schemas.microsoft.com/office/powerpoint/2010/main" val="4004703119"/>
      </p:ext>
    </p:extLst>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0" y="0"/>
            <a:ext cx="9906000" cy="685800"/>
          </a:xfrm>
        </p:spPr>
        <p:txBody>
          <a:bodyPr/>
          <a:lstStyle/>
          <a:p>
            <a:r>
              <a:rPr lang="en-US" altLang="zh-CN" i="1"/>
              <a:t>3.4 </a:t>
            </a:r>
            <a:r>
              <a:rPr lang="zh-CN" altLang="en-US" i="1"/>
              <a:t>队列</a:t>
            </a:r>
          </a:p>
        </p:txBody>
      </p:sp>
      <p:sp>
        <p:nvSpPr>
          <p:cNvPr id="395267" name="Rectangle 3"/>
          <p:cNvSpPr>
            <a:spLocks noGrp="1" noChangeArrowheads="1"/>
          </p:cNvSpPr>
          <p:nvPr>
            <p:ph idx="1"/>
          </p:nvPr>
        </p:nvSpPr>
        <p:spPr>
          <a:xfrm>
            <a:off x="358775" y="722313"/>
            <a:ext cx="9275763" cy="585787"/>
          </a:xfrm>
        </p:spPr>
        <p:txBody>
          <a:bodyPr/>
          <a:lstStyle/>
          <a:p>
            <a:pPr>
              <a:lnSpc>
                <a:spcPct val="110000"/>
              </a:lnSpc>
              <a:spcBef>
                <a:spcPct val="30000"/>
              </a:spcBef>
            </a:pPr>
            <a:r>
              <a:rPr lang="zh-CN" altLang="en-US" sz="2800"/>
              <a:t>队列基本操作</a:t>
            </a:r>
            <a:endParaRPr lang="zh-CN" altLang="en-US" sz="2800">
              <a:solidFill>
                <a:srgbClr val="FFFF99"/>
              </a:solidFill>
            </a:endParaRPr>
          </a:p>
        </p:txBody>
      </p:sp>
      <p:grpSp>
        <p:nvGrpSpPr>
          <p:cNvPr id="395272" name="Group 8"/>
          <p:cNvGrpSpPr>
            <a:grpSpLocks/>
          </p:cNvGrpSpPr>
          <p:nvPr/>
        </p:nvGrpSpPr>
        <p:grpSpPr bwMode="auto">
          <a:xfrm>
            <a:off x="1474788" y="1720850"/>
            <a:ext cx="1466850" cy="2462213"/>
            <a:chOff x="1568" y="1378"/>
            <a:chExt cx="1368" cy="1551"/>
          </a:xfrm>
        </p:grpSpPr>
        <p:grpSp>
          <p:nvGrpSpPr>
            <p:cNvPr id="395273" name="Group 9"/>
            <p:cNvGrpSpPr>
              <a:grpSpLocks/>
            </p:cNvGrpSpPr>
            <p:nvPr/>
          </p:nvGrpSpPr>
          <p:grpSpPr bwMode="auto">
            <a:xfrm>
              <a:off x="1568" y="1378"/>
              <a:ext cx="1133" cy="1498"/>
              <a:chOff x="1568" y="1378"/>
              <a:chExt cx="1133" cy="1498"/>
            </a:xfrm>
          </p:grpSpPr>
          <p:sp>
            <p:nvSpPr>
              <p:cNvPr id="395274" name="Rectangle 10"/>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5275" name="Line 11"/>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76" name="Line 12"/>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77" name="Line 13"/>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78" name="Line 14"/>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5279" name="Line 15"/>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5280" name="Text Box 16"/>
            <p:cNvSpPr txBox="1">
              <a:spLocks noChangeArrowheads="1"/>
            </p:cNvSpPr>
            <p:nvPr/>
          </p:nvSpPr>
          <p:spPr bwMode="auto">
            <a:xfrm>
              <a:off x="2611" y="2388"/>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5281" name="Text Box 17"/>
            <p:cNvSpPr txBox="1">
              <a:spLocks noChangeArrowheads="1"/>
            </p:cNvSpPr>
            <p:nvPr/>
          </p:nvSpPr>
          <p:spPr bwMode="auto">
            <a:xfrm>
              <a:off x="2611" y="2135"/>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5282" name="Text Box 18"/>
            <p:cNvSpPr txBox="1">
              <a:spLocks noChangeArrowheads="1"/>
            </p:cNvSpPr>
            <p:nvPr/>
          </p:nvSpPr>
          <p:spPr bwMode="auto">
            <a:xfrm>
              <a:off x="2611" y="1883"/>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5283" name="Text Box 19"/>
            <p:cNvSpPr txBox="1">
              <a:spLocks noChangeArrowheads="1"/>
            </p:cNvSpPr>
            <p:nvPr/>
          </p:nvSpPr>
          <p:spPr bwMode="auto">
            <a:xfrm>
              <a:off x="2611" y="1630"/>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5284" name="Text Box 20"/>
            <p:cNvSpPr txBox="1">
              <a:spLocks noChangeArrowheads="1"/>
            </p:cNvSpPr>
            <p:nvPr/>
          </p:nvSpPr>
          <p:spPr bwMode="auto">
            <a:xfrm>
              <a:off x="2622" y="1378"/>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5285" name="Text Box 21"/>
            <p:cNvSpPr txBox="1">
              <a:spLocks noChangeArrowheads="1"/>
            </p:cNvSpPr>
            <p:nvPr/>
          </p:nvSpPr>
          <p:spPr bwMode="auto">
            <a:xfrm>
              <a:off x="2622" y="2641"/>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5286" name="Text Box 22"/>
          <p:cNvSpPr txBox="1">
            <a:spLocks noChangeArrowheads="1"/>
          </p:cNvSpPr>
          <p:nvPr/>
        </p:nvSpPr>
        <p:spPr bwMode="auto">
          <a:xfrm>
            <a:off x="1719263" y="4049713"/>
            <a:ext cx="798512" cy="457200"/>
          </a:xfrm>
          <a:prstGeom prst="rect">
            <a:avLst/>
          </a:prstGeom>
          <a:noFill/>
          <a:ln w="9525">
            <a:noFill/>
            <a:miter lim="800000"/>
            <a:headEnd/>
            <a:tailEnd/>
          </a:ln>
          <a:effectLst/>
        </p:spPr>
        <p:txBody>
          <a:bodyPr wrap="none" anchor="ctr">
            <a:spAutoFit/>
          </a:bodyPr>
          <a:lstStyle/>
          <a:p>
            <a:pPr algn="ctr"/>
            <a:r>
              <a:rPr lang="zh-CN" altLang="en-US" sz="2400" b="1">
                <a:solidFill>
                  <a:srgbClr val="00FF00"/>
                </a:solidFill>
                <a:latin typeface="Times New Roman" pitchFamily="18" charset="0"/>
                <a:ea typeface="宋体" pitchFamily="2" charset="-122"/>
              </a:rPr>
              <a:t>队空</a:t>
            </a:r>
          </a:p>
        </p:txBody>
      </p:sp>
      <p:grpSp>
        <p:nvGrpSpPr>
          <p:cNvPr id="395380" name="Group 116"/>
          <p:cNvGrpSpPr>
            <a:grpSpLocks/>
          </p:cNvGrpSpPr>
          <p:nvPr/>
        </p:nvGrpSpPr>
        <p:grpSpPr bwMode="auto">
          <a:xfrm>
            <a:off x="88900" y="3241675"/>
            <a:ext cx="1404938" cy="1187450"/>
            <a:chOff x="56" y="2042"/>
            <a:chExt cx="885" cy="748"/>
          </a:xfrm>
        </p:grpSpPr>
        <p:sp>
          <p:nvSpPr>
            <p:cNvPr id="395270" name="Line 6"/>
            <p:cNvSpPr>
              <a:spLocks noChangeShapeType="1"/>
            </p:cNvSpPr>
            <p:nvPr/>
          </p:nvSpPr>
          <p:spPr bwMode="auto">
            <a:xfrm>
              <a:off x="637" y="2397"/>
              <a:ext cx="304" cy="0"/>
            </a:xfrm>
            <a:prstGeom prst="line">
              <a:avLst/>
            </a:prstGeom>
            <a:noFill/>
            <a:ln w="28575">
              <a:solidFill>
                <a:srgbClr val="00FFCC"/>
              </a:solidFill>
              <a:round/>
              <a:headEnd/>
              <a:tailEnd type="triangle" w="med" len="med"/>
            </a:ln>
            <a:effectLst/>
          </p:spPr>
          <p:txBody>
            <a:bodyPr wrap="none" anchor="ctr">
              <a:spAutoFit/>
            </a:bodyPr>
            <a:lstStyle/>
            <a:p>
              <a:endParaRPr lang="zh-CN" altLang="en-US"/>
            </a:p>
          </p:txBody>
        </p:sp>
        <p:sp>
          <p:nvSpPr>
            <p:cNvPr id="395271" name="Text Box 7"/>
            <p:cNvSpPr txBox="1">
              <a:spLocks noChangeArrowheads="1"/>
            </p:cNvSpPr>
            <p:nvPr/>
          </p:nvSpPr>
          <p:spPr bwMode="auto">
            <a:xfrm>
              <a:off x="56" y="2042"/>
              <a:ext cx="737" cy="748"/>
            </a:xfrm>
            <a:prstGeom prst="rect">
              <a:avLst/>
            </a:prstGeom>
            <a:noFill/>
            <a:ln w="9525">
              <a:noFill/>
              <a:miter lim="800000"/>
              <a:headEnd/>
              <a:tailEnd/>
            </a:ln>
            <a:effectLst/>
          </p:spPr>
          <p:txBody>
            <a:bodyPr wrap="none" anchor="ctr">
              <a:spAutoFit/>
            </a:bodyPr>
            <a:lstStyle/>
            <a:p>
              <a:pPr algn="ctr">
                <a:lnSpc>
                  <a:spcPct val="150000"/>
                </a:lnSpc>
              </a:pPr>
              <a:r>
                <a:rPr lang="en-US" altLang="zh-CN" sz="2400" b="1" dirty="0">
                  <a:solidFill>
                    <a:srgbClr val="00FFCC"/>
                  </a:solidFill>
                  <a:latin typeface="Times New Roman" pitchFamily="18" charset="0"/>
                  <a:ea typeface="宋体" pitchFamily="2" charset="-122"/>
                </a:rPr>
                <a:t>front</a:t>
              </a:r>
              <a:r>
                <a:rPr lang="en-US" altLang="zh-CN" sz="2400" b="1" dirty="0">
                  <a:solidFill>
                    <a:schemeClr val="tx1"/>
                  </a:solidFill>
                  <a:latin typeface="Times New Roman" pitchFamily="18" charset="0"/>
                  <a:ea typeface="宋体" pitchFamily="2" charset="-122"/>
                </a:rPr>
                <a:t>=0</a:t>
              </a:r>
            </a:p>
            <a:p>
              <a:pPr algn="ctr">
                <a:lnSpc>
                  <a:spcPct val="150000"/>
                </a:lnSpc>
              </a:pPr>
              <a:r>
                <a:rPr lang="en-US" altLang="zh-CN" sz="2400" b="1" dirty="0">
                  <a:solidFill>
                    <a:srgbClr val="FFFF00"/>
                  </a:solidFill>
                  <a:latin typeface="Times New Roman" pitchFamily="18" charset="0"/>
                  <a:ea typeface="宋体" pitchFamily="2" charset="-122"/>
                </a:rPr>
                <a:t>rear</a:t>
              </a:r>
              <a:r>
                <a:rPr lang="en-US" altLang="zh-CN" sz="2400" b="1" dirty="0">
                  <a:solidFill>
                    <a:schemeClr val="tx1"/>
                  </a:solidFill>
                  <a:latin typeface="Times New Roman" pitchFamily="18" charset="0"/>
                  <a:ea typeface="宋体" pitchFamily="2" charset="-122"/>
                </a:rPr>
                <a:t>=0</a:t>
              </a:r>
            </a:p>
          </p:txBody>
        </p:sp>
        <p:sp>
          <p:nvSpPr>
            <p:cNvPr id="395287" name="Line 23"/>
            <p:cNvSpPr>
              <a:spLocks noChangeShapeType="1"/>
            </p:cNvSpPr>
            <p:nvPr/>
          </p:nvSpPr>
          <p:spPr bwMode="auto">
            <a:xfrm>
              <a:off x="656" y="2524"/>
              <a:ext cx="280" cy="0"/>
            </a:xfrm>
            <a:prstGeom prst="line">
              <a:avLst/>
            </a:prstGeom>
            <a:noFill/>
            <a:ln w="28575">
              <a:solidFill>
                <a:srgbClr val="FFFF00"/>
              </a:solidFill>
              <a:round/>
              <a:headEnd/>
              <a:tailEnd type="triangle" w="med" len="med"/>
            </a:ln>
            <a:effectLst/>
          </p:spPr>
          <p:txBody>
            <a:bodyPr anchor="ctr">
              <a:spAutoFit/>
            </a:bodyPr>
            <a:lstStyle/>
            <a:p>
              <a:endParaRPr lang="zh-CN" altLang="en-US"/>
            </a:p>
          </p:txBody>
        </p:sp>
      </p:grpSp>
      <p:grpSp>
        <p:nvGrpSpPr>
          <p:cNvPr id="395288" name="Group 24"/>
          <p:cNvGrpSpPr>
            <a:grpSpLocks/>
          </p:cNvGrpSpPr>
          <p:nvPr/>
        </p:nvGrpSpPr>
        <p:grpSpPr bwMode="auto">
          <a:xfrm>
            <a:off x="2735263" y="1774825"/>
            <a:ext cx="2549525" cy="2790825"/>
            <a:chOff x="1459" y="1118"/>
            <a:chExt cx="1564" cy="1758"/>
          </a:xfrm>
        </p:grpSpPr>
        <p:grpSp>
          <p:nvGrpSpPr>
            <p:cNvPr id="395289" name="Group 25"/>
            <p:cNvGrpSpPr>
              <a:grpSpLocks/>
            </p:cNvGrpSpPr>
            <p:nvPr/>
          </p:nvGrpSpPr>
          <p:grpSpPr bwMode="auto">
            <a:xfrm>
              <a:off x="2132" y="1118"/>
              <a:ext cx="891" cy="1551"/>
              <a:chOff x="1568" y="1378"/>
              <a:chExt cx="1385" cy="1551"/>
            </a:xfrm>
          </p:grpSpPr>
          <p:grpSp>
            <p:nvGrpSpPr>
              <p:cNvPr id="395290" name="Group 26"/>
              <p:cNvGrpSpPr>
                <a:grpSpLocks/>
              </p:cNvGrpSpPr>
              <p:nvPr/>
            </p:nvGrpSpPr>
            <p:grpSpPr bwMode="auto">
              <a:xfrm>
                <a:off x="1568" y="1378"/>
                <a:ext cx="1133" cy="1498"/>
                <a:chOff x="1568" y="1378"/>
                <a:chExt cx="1133" cy="1498"/>
              </a:xfrm>
            </p:grpSpPr>
            <p:sp>
              <p:nvSpPr>
                <p:cNvPr id="395291" name="Rectangle 27"/>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5292" name="Line 28"/>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93" name="Line 29"/>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94" name="Line 30"/>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95" name="Line 31"/>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5296" name="Line 32"/>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5297" name="Text Box 33"/>
              <p:cNvSpPr txBox="1">
                <a:spLocks noChangeArrowheads="1"/>
              </p:cNvSpPr>
              <p:nvPr/>
            </p:nvSpPr>
            <p:spPr bwMode="auto">
              <a:xfrm>
                <a:off x="2594" y="2388"/>
                <a:ext cx="34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5298" name="Text Box 34"/>
              <p:cNvSpPr txBox="1">
                <a:spLocks noChangeArrowheads="1"/>
              </p:cNvSpPr>
              <p:nvPr/>
            </p:nvSpPr>
            <p:spPr bwMode="auto">
              <a:xfrm>
                <a:off x="2594" y="2135"/>
                <a:ext cx="34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5299" name="Text Box 35"/>
              <p:cNvSpPr txBox="1">
                <a:spLocks noChangeArrowheads="1"/>
              </p:cNvSpPr>
              <p:nvPr/>
            </p:nvSpPr>
            <p:spPr bwMode="auto">
              <a:xfrm>
                <a:off x="2594" y="1883"/>
                <a:ext cx="34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5300" name="Text Box 36"/>
              <p:cNvSpPr txBox="1">
                <a:spLocks noChangeArrowheads="1"/>
              </p:cNvSpPr>
              <p:nvPr/>
            </p:nvSpPr>
            <p:spPr bwMode="auto">
              <a:xfrm>
                <a:off x="2594" y="1630"/>
                <a:ext cx="34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5301" name="Text Box 37"/>
              <p:cNvSpPr txBox="1">
                <a:spLocks noChangeArrowheads="1"/>
              </p:cNvSpPr>
              <p:nvPr/>
            </p:nvSpPr>
            <p:spPr bwMode="auto">
              <a:xfrm>
                <a:off x="2606" y="1378"/>
                <a:ext cx="347"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5302" name="Text Box 38"/>
              <p:cNvSpPr txBox="1">
                <a:spLocks noChangeArrowheads="1"/>
              </p:cNvSpPr>
              <p:nvPr/>
            </p:nvSpPr>
            <p:spPr bwMode="auto">
              <a:xfrm>
                <a:off x="2606" y="2641"/>
                <a:ext cx="347"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5303" name="Line 39"/>
            <p:cNvSpPr>
              <a:spLocks noChangeShapeType="1"/>
            </p:cNvSpPr>
            <p:nvPr/>
          </p:nvSpPr>
          <p:spPr bwMode="auto">
            <a:xfrm>
              <a:off x="1832" y="2640"/>
              <a:ext cx="253"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5304" name="Text Box 40"/>
            <p:cNvSpPr txBox="1">
              <a:spLocks noChangeArrowheads="1"/>
            </p:cNvSpPr>
            <p:nvPr/>
          </p:nvSpPr>
          <p:spPr bwMode="auto">
            <a:xfrm>
              <a:off x="1459" y="2546"/>
              <a:ext cx="487" cy="250"/>
            </a:xfrm>
            <a:prstGeom prst="rect">
              <a:avLst/>
            </a:prstGeom>
            <a:noFill/>
            <a:ln w="9525">
              <a:noFill/>
              <a:miter lim="800000"/>
              <a:headEnd/>
              <a:tailEnd/>
            </a:ln>
            <a:effectLst/>
          </p:spPr>
          <p:txBody>
            <a:bodyPr anchor="ctr">
              <a:spAutoFit/>
            </a:bodyPr>
            <a:lstStyle/>
            <a:p>
              <a:r>
                <a:rPr lang="en-US" altLang="zh-CN" sz="2000" b="1">
                  <a:solidFill>
                    <a:srgbClr val="00FFCC"/>
                  </a:solidFill>
                  <a:latin typeface="Times New Roman" pitchFamily="18" charset="0"/>
                  <a:ea typeface="宋体" pitchFamily="2" charset="-122"/>
                </a:rPr>
                <a:t>front</a:t>
              </a:r>
            </a:p>
          </p:txBody>
        </p:sp>
        <p:sp>
          <p:nvSpPr>
            <p:cNvPr id="395305" name="Text Box 41"/>
            <p:cNvSpPr txBox="1">
              <a:spLocks noChangeArrowheads="1"/>
            </p:cNvSpPr>
            <p:nvPr/>
          </p:nvSpPr>
          <p:spPr bwMode="auto">
            <a:xfrm>
              <a:off x="1963" y="2626"/>
              <a:ext cx="972" cy="250"/>
            </a:xfrm>
            <a:prstGeom prst="rect">
              <a:avLst/>
            </a:prstGeom>
            <a:noFill/>
            <a:ln w="9525">
              <a:noFill/>
              <a:miter lim="800000"/>
              <a:headEnd/>
              <a:tailEnd/>
            </a:ln>
            <a:effectLst/>
          </p:spPr>
          <p:txBody>
            <a:bodyPr wrap="none" anchor="ctr">
              <a:spAutoFit/>
            </a:bodyPr>
            <a:lstStyle/>
            <a:p>
              <a:pPr algn="r"/>
              <a:r>
                <a:rPr lang="en-US" altLang="zh-CN" sz="2000" b="1">
                  <a:solidFill>
                    <a:schemeClr val="tx1"/>
                  </a:solidFill>
                  <a:latin typeface="Times New Roman" pitchFamily="18" charset="0"/>
                  <a:ea typeface="宋体" pitchFamily="2" charset="-122"/>
                </a:rPr>
                <a:t>J1,J2,J3</a:t>
              </a:r>
              <a:r>
                <a:rPr lang="zh-CN" altLang="zh-CN" sz="2000" b="1">
                  <a:solidFill>
                    <a:srgbClr val="00FF00"/>
                  </a:solidFill>
                  <a:latin typeface="Times New Roman" pitchFamily="18" charset="0"/>
                  <a:ea typeface="宋体" pitchFamily="2" charset="-122"/>
                </a:rPr>
                <a:t>入队</a:t>
              </a:r>
              <a:endParaRPr lang="zh-CN" altLang="en-US" sz="2000" b="1">
                <a:solidFill>
                  <a:srgbClr val="00FF00"/>
                </a:solidFill>
                <a:latin typeface="Times New Roman" pitchFamily="18" charset="0"/>
                <a:ea typeface="宋体" pitchFamily="2" charset="-122"/>
              </a:endParaRPr>
            </a:p>
          </p:txBody>
        </p:sp>
      </p:grpSp>
      <p:sp>
        <p:nvSpPr>
          <p:cNvPr id="395306" name="Text Box 42"/>
          <p:cNvSpPr txBox="1">
            <a:spLocks noChangeArrowheads="1"/>
          </p:cNvSpPr>
          <p:nvPr/>
        </p:nvSpPr>
        <p:spPr bwMode="auto">
          <a:xfrm>
            <a:off x="4130675" y="3756025"/>
            <a:ext cx="5302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J1</a:t>
            </a:r>
          </a:p>
        </p:txBody>
      </p:sp>
      <p:sp>
        <p:nvSpPr>
          <p:cNvPr id="395307" name="Text Box 43"/>
          <p:cNvSpPr txBox="1">
            <a:spLocks noChangeArrowheads="1"/>
          </p:cNvSpPr>
          <p:nvPr/>
        </p:nvSpPr>
        <p:spPr bwMode="auto">
          <a:xfrm>
            <a:off x="4111625" y="3300413"/>
            <a:ext cx="5302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J2</a:t>
            </a:r>
          </a:p>
        </p:txBody>
      </p:sp>
      <p:sp>
        <p:nvSpPr>
          <p:cNvPr id="395308" name="Text Box 44"/>
          <p:cNvSpPr txBox="1">
            <a:spLocks noChangeArrowheads="1"/>
          </p:cNvSpPr>
          <p:nvPr/>
        </p:nvSpPr>
        <p:spPr bwMode="auto">
          <a:xfrm>
            <a:off x="4129088" y="2909888"/>
            <a:ext cx="5302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J3</a:t>
            </a:r>
          </a:p>
        </p:txBody>
      </p:sp>
      <p:grpSp>
        <p:nvGrpSpPr>
          <p:cNvPr id="395309" name="Group 45"/>
          <p:cNvGrpSpPr>
            <a:grpSpLocks/>
          </p:cNvGrpSpPr>
          <p:nvPr/>
        </p:nvGrpSpPr>
        <p:grpSpPr bwMode="auto">
          <a:xfrm>
            <a:off x="3146425" y="2339975"/>
            <a:ext cx="739775" cy="457200"/>
            <a:chOff x="1654" y="1722"/>
            <a:chExt cx="431" cy="288"/>
          </a:xfrm>
        </p:grpSpPr>
        <p:sp>
          <p:nvSpPr>
            <p:cNvPr id="395310" name="Line 46"/>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11" name="Text Box 47"/>
            <p:cNvSpPr txBox="1">
              <a:spLocks noChangeArrowheads="1"/>
            </p:cNvSpPr>
            <p:nvPr/>
          </p:nvSpPr>
          <p:spPr bwMode="auto">
            <a:xfrm>
              <a:off x="1654" y="1722"/>
              <a:ext cx="431" cy="288"/>
            </a:xfrm>
            <a:prstGeom prst="rect">
              <a:avLst/>
            </a:prstGeom>
            <a:noFill/>
            <a:ln w="9525">
              <a:noFill/>
              <a:miter lim="800000"/>
              <a:headEnd/>
              <a:tailEnd/>
            </a:ln>
            <a:effectLst/>
          </p:spPr>
          <p:txBody>
            <a:bodyPr wrap="none" anchor="ctr">
              <a:spAutoFit/>
            </a:bodyPr>
            <a:lstStyle/>
            <a:p>
              <a:pPr algn="ctr"/>
              <a:r>
                <a:rPr lang="en-US" altLang="zh-CN" sz="2400" b="1" dirty="0">
                  <a:solidFill>
                    <a:srgbClr val="FFFF00"/>
                  </a:solidFill>
                  <a:latin typeface="Times New Roman" pitchFamily="18" charset="0"/>
                  <a:ea typeface="宋体" pitchFamily="2" charset="-122"/>
                </a:rPr>
                <a:t>rear</a:t>
              </a:r>
            </a:p>
          </p:txBody>
        </p:sp>
      </p:grpSp>
      <p:sp>
        <p:nvSpPr>
          <p:cNvPr id="395329" name="Text Box 65"/>
          <p:cNvSpPr txBox="1">
            <a:spLocks noChangeArrowheads="1"/>
          </p:cNvSpPr>
          <p:nvPr/>
        </p:nvSpPr>
        <p:spPr bwMode="auto">
          <a:xfrm>
            <a:off x="7866063" y="4070350"/>
            <a:ext cx="18637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J4,J5,J6</a:t>
            </a:r>
            <a:r>
              <a:rPr lang="zh-CN" altLang="zh-CN" sz="2400" b="1">
                <a:solidFill>
                  <a:srgbClr val="00FF00"/>
                </a:solidFill>
                <a:latin typeface="Times New Roman" pitchFamily="18" charset="0"/>
                <a:ea typeface="宋体" pitchFamily="2" charset="-122"/>
              </a:rPr>
              <a:t>入队</a:t>
            </a:r>
            <a:endParaRPr lang="zh-CN" altLang="en-US" sz="2400" b="1">
              <a:solidFill>
                <a:srgbClr val="00FF00"/>
              </a:solidFill>
              <a:latin typeface="Times New Roman" pitchFamily="18" charset="0"/>
              <a:ea typeface="宋体" pitchFamily="2" charset="-122"/>
            </a:endParaRPr>
          </a:p>
        </p:txBody>
      </p:sp>
      <p:grpSp>
        <p:nvGrpSpPr>
          <p:cNvPr id="395383" name="Group 119"/>
          <p:cNvGrpSpPr>
            <a:grpSpLocks/>
          </p:cNvGrpSpPr>
          <p:nvPr/>
        </p:nvGrpSpPr>
        <p:grpSpPr bwMode="auto">
          <a:xfrm>
            <a:off x="7429500" y="1204913"/>
            <a:ext cx="2211388" cy="2998787"/>
            <a:chOff x="4680" y="759"/>
            <a:chExt cx="1393" cy="1889"/>
          </a:xfrm>
        </p:grpSpPr>
        <p:sp>
          <p:nvSpPr>
            <p:cNvPr id="395313" name="Line 49"/>
            <p:cNvSpPr>
              <a:spLocks noChangeShapeType="1"/>
            </p:cNvSpPr>
            <p:nvPr/>
          </p:nvSpPr>
          <p:spPr bwMode="auto">
            <a:xfrm>
              <a:off x="4798" y="1050"/>
              <a:ext cx="313" cy="0"/>
            </a:xfrm>
            <a:prstGeom prst="line">
              <a:avLst/>
            </a:prstGeom>
            <a:noFill/>
            <a:ln w="28575">
              <a:solidFill>
                <a:srgbClr val="FFFF00"/>
              </a:solidFill>
              <a:round/>
              <a:headEnd/>
              <a:tailEnd type="triangle" w="med" len="med"/>
            </a:ln>
            <a:effectLst/>
          </p:spPr>
          <p:txBody>
            <a:bodyPr wrap="none" anchor="ctr">
              <a:spAutoFit/>
            </a:bodyPr>
            <a:lstStyle/>
            <a:p>
              <a:endParaRPr lang="zh-CN" altLang="en-US"/>
            </a:p>
          </p:txBody>
        </p:sp>
        <p:sp>
          <p:nvSpPr>
            <p:cNvPr id="395314" name="Text Box 50"/>
            <p:cNvSpPr txBox="1">
              <a:spLocks noChangeArrowheads="1"/>
            </p:cNvSpPr>
            <p:nvPr/>
          </p:nvSpPr>
          <p:spPr bwMode="auto">
            <a:xfrm>
              <a:off x="4709" y="759"/>
              <a:ext cx="467" cy="288"/>
            </a:xfrm>
            <a:prstGeom prst="rect">
              <a:avLst/>
            </a:prstGeom>
            <a:noFill/>
            <a:ln w="9525">
              <a:noFill/>
              <a:miter lim="800000"/>
              <a:headEnd/>
              <a:tailEnd/>
            </a:ln>
            <a:effectLst/>
          </p:spPr>
          <p:txBody>
            <a:bodyPr wrap="none" anchor="ctr">
              <a:spAutoFit/>
            </a:bodyPr>
            <a:lstStyle/>
            <a:p>
              <a:pPr algn="ctr"/>
              <a:r>
                <a:rPr lang="en-US" altLang="zh-CN" sz="2400" b="1">
                  <a:solidFill>
                    <a:srgbClr val="FFFF00"/>
                  </a:solidFill>
                  <a:latin typeface="Times New Roman" pitchFamily="18" charset="0"/>
                  <a:ea typeface="宋体" pitchFamily="2" charset="-122"/>
                </a:rPr>
                <a:t>rear</a:t>
              </a:r>
            </a:p>
          </p:txBody>
        </p:sp>
        <p:grpSp>
          <p:nvGrpSpPr>
            <p:cNvPr id="395315" name="Group 51"/>
            <p:cNvGrpSpPr>
              <a:grpSpLocks/>
            </p:cNvGrpSpPr>
            <p:nvPr/>
          </p:nvGrpSpPr>
          <p:grpSpPr bwMode="auto">
            <a:xfrm>
              <a:off x="5123" y="1097"/>
              <a:ext cx="950" cy="1551"/>
              <a:chOff x="1568" y="1378"/>
              <a:chExt cx="1362" cy="1551"/>
            </a:xfrm>
          </p:grpSpPr>
          <p:grpSp>
            <p:nvGrpSpPr>
              <p:cNvPr id="395316" name="Group 52"/>
              <p:cNvGrpSpPr>
                <a:grpSpLocks/>
              </p:cNvGrpSpPr>
              <p:nvPr/>
            </p:nvGrpSpPr>
            <p:grpSpPr bwMode="auto">
              <a:xfrm>
                <a:off x="1568" y="1378"/>
                <a:ext cx="1133" cy="1498"/>
                <a:chOff x="1568" y="1378"/>
                <a:chExt cx="1133" cy="1498"/>
              </a:xfrm>
            </p:grpSpPr>
            <p:sp>
              <p:nvSpPr>
                <p:cNvPr id="395317" name="Rectangle 53"/>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5318" name="Line 54"/>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19" name="Line 55"/>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20" name="Line 56"/>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21" name="Line 57"/>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5322" name="Line 58"/>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5323" name="Text Box 59"/>
              <p:cNvSpPr txBox="1">
                <a:spLocks noChangeArrowheads="1"/>
              </p:cNvSpPr>
              <p:nvPr/>
            </p:nvSpPr>
            <p:spPr bwMode="auto">
              <a:xfrm>
                <a:off x="2615" y="2388"/>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5324" name="Text Box 60"/>
              <p:cNvSpPr txBox="1">
                <a:spLocks noChangeArrowheads="1"/>
              </p:cNvSpPr>
              <p:nvPr/>
            </p:nvSpPr>
            <p:spPr bwMode="auto">
              <a:xfrm>
                <a:off x="2615" y="2135"/>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5325" name="Text Box 61"/>
              <p:cNvSpPr txBox="1">
                <a:spLocks noChangeArrowheads="1"/>
              </p:cNvSpPr>
              <p:nvPr/>
            </p:nvSpPr>
            <p:spPr bwMode="auto">
              <a:xfrm>
                <a:off x="2615" y="1883"/>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5326" name="Text Box 62"/>
              <p:cNvSpPr txBox="1">
                <a:spLocks noChangeArrowheads="1"/>
              </p:cNvSpPr>
              <p:nvPr/>
            </p:nvSpPr>
            <p:spPr bwMode="auto">
              <a:xfrm>
                <a:off x="2615" y="1630"/>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5327" name="Text Box 63"/>
              <p:cNvSpPr txBox="1">
                <a:spLocks noChangeArrowheads="1"/>
              </p:cNvSpPr>
              <p:nvPr/>
            </p:nvSpPr>
            <p:spPr bwMode="auto">
              <a:xfrm>
                <a:off x="2626" y="1378"/>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5328" name="Text Box 64"/>
              <p:cNvSpPr txBox="1">
                <a:spLocks noChangeArrowheads="1"/>
              </p:cNvSpPr>
              <p:nvPr/>
            </p:nvSpPr>
            <p:spPr bwMode="auto">
              <a:xfrm>
                <a:off x="2626" y="2641"/>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5330" name="Text Box 66"/>
            <p:cNvSpPr txBox="1">
              <a:spLocks noChangeArrowheads="1"/>
            </p:cNvSpPr>
            <p:nvPr/>
          </p:nvSpPr>
          <p:spPr bwMode="auto">
            <a:xfrm>
              <a:off x="5372" y="1602"/>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J4</a:t>
              </a:r>
            </a:p>
          </p:txBody>
        </p:sp>
        <p:sp>
          <p:nvSpPr>
            <p:cNvPr id="395331" name="Text Box 67"/>
            <p:cNvSpPr txBox="1">
              <a:spLocks noChangeArrowheads="1"/>
            </p:cNvSpPr>
            <p:nvPr/>
          </p:nvSpPr>
          <p:spPr bwMode="auto">
            <a:xfrm>
              <a:off x="5366" y="1339"/>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J5</a:t>
              </a:r>
            </a:p>
          </p:txBody>
        </p:sp>
        <p:sp>
          <p:nvSpPr>
            <p:cNvPr id="395332" name="Text Box 68"/>
            <p:cNvSpPr txBox="1">
              <a:spLocks noChangeArrowheads="1"/>
            </p:cNvSpPr>
            <p:nvPr/>
          </p:nvSpPr>
          <p:spPr bwMode="auto">
            <a:xfrm>
              <a:off x="5366" y="1077"/>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J6</a:t>
              </a:r>
            </a:p>
          </p:txBody>
        </p:sp>
        <p:sp>
          <p:nvSpPr>
            <p:cNvPr id="395333" name="Line 69"/>
            <p:cNvSpPr>
              <a:spLocks noChangeShapeType="1"/>
            </p:cNvSpPr>
            <p:nvPr/>
          </p:nvSpPr>
          <p:spPr bwMode="auto">
            <a:xfrm>
              <a:off x="4779" y="1771"/>
              <a:ext cx="350" cy="0"/>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sp>
          <p:nvSpPr>
            <p:cNvPr id="395334" name="Text Box 70"/>
            <p:cNvSpPr txBox="1">
              <a:spLocks noChangeArrowheads="1"/>
            </p:cNvSpPr>
            <p:nvPr/>
          </p:nvSpPr>
          <p:spPr bwMode="auto">
            <a:xfrm>
              <a:off x="4680" y="1526"/>
              <a:ext cx="462" cy="250"/>
            </a:xfrm>
            <a:prstGeom prst="rect">
              <a:avLst/>
            </a:prstGeom>
            <a:noFill/>
            <a:ln w="9525">
              <a:noFill/>
              <a:miter lim="800000"/>
              <a:headEnd/>
              <a:tailEnd/>
            </a:ln>
            <a:effectLst/>
          </p:spPr>
          <p:txBody>
            <a:bodyPr wrap="none" anchor="ctr">
              <a:spAutoFit/>
            </a:bodyPr>
            <a:lstStyle/>
            <a:p>
              <a:pPr algn="ctr"/>
              <a:r>
                <a:rPr lang="en-US" altLang="zh-CN" sz="2000" b="1">
                  <a:solidFill>
                    <a:srgbClr val="00FFCC"/>
                  </a:solidFill>
                  <a:latin typeface="Times New Roman" pitchFamily="18" charset="0"/>
                  <a:ea typeface="宋体" pitchFamily="2" charset="-122"/>
                </a:rPr>
                <a:t>front</a:t>
              </a:r>
            </a:p>
          </p:txBody>
        </p:sp>
      </p:grpSp>
      <p:sp>
        <p:nvSpPr>
          <p:cNvPr id="395335" name="AutoShape 71"/>
          <p:cNvSpPr>
            <a:spLocks noChangeArrowheads="1"/>
          </p:cNvSpPr>
          <p:nvPr/>
        </p:nvSpPr>
        <p:spPr bwMode="auto">
          <a:xfrm>
            <a:off x="254000" y="4662240"/>
            <a:ext cx="3865563" cy="1692771"/>
          </a:xfrm>
          <a:prstGeom prst="wedgeRectCallout">
            <a:avLst>
              <a:gd name="adj1" fmla="val 10819"/>
              <a:gd name="adj2" fmla="val -80940"/>
            </a:avLst>
          </a:prstGeom>
          <a:noFill/>
          <a:ln w="38100">
            <a:solidFill>
              <a:srgbClr val="33CCCC"/>
            </a:solidFill>
            <a:miter lim="800000"/>
            <a:headEnd/>
            <a:tailEnd/>
          </a:ln>
          <a:effectLst/>
        </p:spPr>
        <p:txBody>
          <a:bodyPr anchor="ctr">
            <a:spAutoFit/>
          </a:bodyPr>
          <a:lstStyle/>
          <a:p>
            <a:r>
              <a:rPr lang="zh-CN" altLang="en-US" sz="2400" b="1" dirty="0">
                <a:solidFill>
                  <a:schemeClr val="tx1"/>
                </a:solidFill>
                <a:latin typeface="Times New Roman" pitchFamily="18" charset="0"/>
                <a:ea typeface="宋体" pitchFamily="2" charset="-122"/>
              </a:rPr>
              <a:t>设两个指针：</a:t>
            </a:r>
            <a:r>
              <a:rPr lang="en-US" altLang="zh-CN" sz="2400" b="1" dirty="0" err="1">
                <a:solidFill>
                  <a:srgbClr val="00FFCC"/>
                </a:solidFill>
                <a:latin typeface="Times New Roman" pitchFamily="18" charset="0"/>
                <a:ea typeface="宋体" pitchFamily="2" charset="-122"/>
              </a:rPr>
              <a:t>front</a:t>
            </a:r>
            <a:r>
              <a:rPr lang="en-US" altLang="zh-CN" sz="2400" b="1" dirty="0" err="1">
                <a:solidFill>
                  <a:schemeClr val="tx1"/>
                </a:solidFill>
                <a:latin typeface="Times New Roman" pitchFamily="18" charset="0"/>
                <a:ea typeface="宋体" pitchFamily="2" charset="-122"/>
              </a:rPr>
              <a:t>,</a:t>
            </a:r>
            <a:r>
              <a:rPr lang="en-US" altLang="zh-CN" sz="2400" b="1" dirty="0" err="1">
                <a:solidFill>
                  <a:srgbClr val="FFFF00"/>
                </a:solidFill>
                <a:latin typeface="Times New Roman" pitchFamily="18" charset="0"/>
                <a:ea typeface="宋体" pitchFamily="2" charset="-122"/>
              </a:rPr>
              <a:t>rear</a:t>
            </a:r>
            <a:r>
              <a:rPr lang="zh-CN" altLang="en-US" sz="2400" b="1" dirty="0">
                <a:solidFill>
                  <a:schemeClr val="tx1"/>
                </a:solidFill>
                <a:latin typeface="Times New Roman" pitchFamily="18" charset="0"/>
                <a:ea typeface="宋体" pitchFamily="2" charset="-122"/>
              </a:rPr>
              <a:t>。</a:t>
            </a:r>
            <a:r>
              <a:rPr lang="en-US" altLang="zh-CN" sz="2400" b="1" dirty="0">
                <a:solidFill>
                  <a:srgbClr val="FFFF00"/>
                </a:solidFill>
                <a:latin typeface="Times New Roman" pitchFamily="18" charset="0"/>
                <a:ea typeface="宋体" pitchFamily="2" charset="-122"/>
              </a:rPr>
              <a:t>rear</a:t>
            </a:r>
            <a:r>
              <a:rPr lang="zh-CN" altLang="zh-CN" sz="2400" b="1" dirty="0">
                <a:solidFill>
                  <a:schemeClr val="tx1"/>
                </a:solidFill>
                <a:latin typeface="Times New Roman" pitchFamily="18" charset="0"/>
                <a:ea typeface="宋体" pitchFamily="2" charset="-122"/>
              </a:rPr>
              <a:t>指</a:t>
            </a:r>
            <a:r>
              <a:rPr lang="zh-CN" altLang="en-US" sz="2400" b="1" dirty="0">
                <a:solidFill>
                  <a:schemeClr val="tx1"/>
                </a:solidFill>
                <a:latin typeface="Times New Roman" pitchFamily="18" charset="0"/>
                <a:ea typeface="宋体" pitchFamily="2" charset="-122"/>
              </a:rPr>
              <a:t>向</a:t>
            </a:r>
            <a:r>
              <a:rPr lang="zh-CN" altLang="zh-CN" sz="2400" b="1" dirty="0">
                <a:solidFill>
                  <a:schemeClr val="tx1"/>
                </a:solidFill>
                <a:latin typeface="Times New Roman" pitchFamily="18" charset="0"/>
                <a:ea typeface="宋体" pitchFamily="2" charset="-122"/>
              </a:rPr>
              <a:t>队尾元素</a:t>
            </a:r>
            <a:r>
              <a:rPr lang="zh-CN" altLang="en-US" sz="2400" b="1" dirty="0">
                <a:solidFill>
                  <a:schemeClr val="tx1"/>
                </a:solidFill>
                <a:latin typeface="Times New Roman" pitchFamily="18" charset="0"/>
                <a:ea typeface="宋体" pitchFamily="2" charset="-122"/>
              </a:rPr>
              <a:t>的</a:t>
            </a:r>
            <a:r>
              <a:rPr lang="zh-CN" altLang="en-US" b="1" dirty="0">
                <a:solidFill>
                  <a:srgbClr val="FF0000"/>
                </a:solidFill>
                <a:latin typeface="Times New Roman" pitchFamily="18" charset="0"/>
                <a:ea typeface="宋体" pitchFamily="2" charset="-122"/>
              </a:rPr>
              <a:t>下一个</a:t>
            </a:r>
            <a:r>
              <a:rPr lang="zh-CN" altLang="en-US" sz="2400" b="1" dirty="0">
                <a:solidFill>
                  <a:schemeClr val="tx1"/>
                </a:solidFill>
                <a:latin typeface="Times New Roman" pitchFamily="18" charset="0"/>
                <a:ea typeface="宋体" pitchFamily="2" charset="-122"/>
              </a:rPr>
              <a:t>位置</a:t>
            </a:r>
            <a:r>
              <a:rPr lang="zh-CN" altLang="zh-CN" sz="2400" b="1" dirty="0">
                <a:solidFill>
                  <a:schemeClr val="tx1"/>
                </a:solidFill>
                <a:latin typeface="Times New Roman" pitchFamily="18" charset="0"/>
                <a:ea typeface="宋体" pitchFamily="2" charset="-122"/>
              </a:rPr>
              <a:t>；</a:t>
            </a:r>
            <a:r>
              <a:rPr lang="en-US" altLang="zh-CN" sz="2400" b="1" dirty="0">
                <a:solidFill>
                  <a:srgbClr val="00FFCC"/>
                </a:solidFill>
                <a:latin typeface="Times New Roman" pitchFamily="18" charset="0"/>
                <a:ea typeface="宋体" pitchFamily="2" charset="-122"/>
              </a:rPr>
              <a:t>front</a:t>
            </a:r>
            <a:r>
              <a:rPr lang="zh-CN" altLang="zh-CN" sz="2400" b="1" dirty="0">
                <a:solidFill>
                  <a:schemeClr val="tx1"/>
                </a:solidFill>
                <a:latin typeface="Times New Roman" pitchFamily="18" charset="0"/>
                <a:ea typeface="宋体" pitchFamily="2" charset="-122"/>
              </a:rPr>
              <a:t>指</a:t>
            </a:r>
            <a:r>
              <a:rPr lang="zh-CN" altLang="en-US" sz="2400" b="1" dirty="0">
                <a:solidFill>
                  <a:schemeClr val="tx1"/>
                </a:solidFill>
                <a:latin typeface="Times New Roman" pitchFamily="18" charset="0"/>
                <a:ea typeface="宋体" pitchFamily="2" charset="-122"/>
              </a:rPr>
              <a:t>向</a:t>
            </a:r>
            <a:r>
              <a:rPr lang="zh-CN" altLang="zh-CN" sz="2400" b="1" dirty="0">
                <a:solidFill>
                  <a:schemeClr val="tx1"/>
                </a:solidFill>
                <a:latin typeface="Times New Roman" pitchFamily="18" charset="0"/>
                <a:ea typeface="宋体" pitchFamily="2" charset="-122"/>
              </a:rPr>
              <a:t>队头元素</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初值</a:t>
            </a:r>
            <a:r>
              <a:rPr lang="zh-CN" altLang="en-US" sz="2400" b="1" dirty="0">
                <a:solidFill>
                  <a:schemeClr val="tx1"/>
                </a:solidFill>
                <a:latin typeface="Times New Roman" pitchFamily="18" charset="0"/>
                <a:ea typeface="宋体" pitchFamily="2" charset="-122"/>
              </a:rPr>
              <a:t> </a:t>
            </a:r>
            <a:r>
              <a:rPr lang="en-US" altLang="zh-CN" sz="2400" b="1" dirty="0">
                <a:solidFill>
                  <a:srgbClr val="00FFCC"/>
                </a:solidFill>
                <a:latin typeface="宋体" pitchFamily="2" charset="-122"/>
                <a:ea typeface="宋体" pitchFamily="2" charset="-122"/>
              </a:rPr>
              <a:t>front</a:t>
            </a:r>
            <a:r>
              <a:rPr lang="en-US" altLang="zh-CN" sz="2400" b="1" dirty="0">
                <a:solidFill>
                  <a:schemeClr val="tx1"/>
                </a:solidFill>
                <a:latin typeface="宋体" pitchFamily="2" charset="-122"/>
                <a:ea typeface="宋体" pitchFamily="2" charset="-122"/>
              </a:rPr>
              <a:t>=</a:t>
            </a:r>
            <a:r>
              <a:rPr lang="en-US" altLang="zh-CN" sz="2400" b="1" dirty="0">
                <a:solidFill>
                  <a:srgbClr val="FFFF00"/>
                </a:solidFill>
                <a:latin typeface="宋体" pitchFamily="2" charset="-122"/>
                <a:ea typeface="宋体" pitchFamily="2" charset="-122"/>
              </a:rPr>
              <a:t>rear</a:t>
            </a:r>
            <a:r>
              <a:rPr lang="en-US" altLang="zh-CN" sz="2400" b="1" dirty="0">
                <a:solidFill>
                  <a:schemeClr val="tx1"/>
                </a:solidFill>
                <a:latin typeface="宋体" pitchFamily="2" charset="-122"/>
                <a:ea typeface="宋体" pitchFamily="2" charset="-122"/>
              </a:rPr>
              <a:t>=</a:t>
            </a:r>
            <a:r>
              <a:rPr lang="en-US" altLang="zh-CN" sz="2400" b="1" dirty="0">
                <a:solidFill>
                  <a:srgbClr val="00FF00"/>
                </a:solidFill>
                <a:latin typeface="宋体" pitchFamily="2" charset="-122"/>
                <a:ea typeface="宋体" pitchFamily="2" charset="-122"/>
              </a:rPr>
              <a:t>0</a:t>
            </a:r>
            <a:endParaRPr lang="zh-CN" altLang="en-US" sz="2400" b="1" dirty="0">
              <a:solidFill>
                <a:srgbClr val="00FF00"/>
              </a:solidFill>
              <a:latin typeface="宋体" pitchFamily="2" charset="-122"/>
              <a:ea typeface="宋体" pitchFamily="2" charset="-122"/>
            </a:endParaRPr>
          </a:p>
        </p:txBody>
      </p:sp>
      <p:sp>
        <p:nvSpPr>
          <p:cNvPr id="395336" name="AutoShape 72"/>
          <p:cNvSpPr>
            <a:spLocks noChangeArrowheads="1"/>
          </p:cNvSpPr>
          <p:nvPr/>
        </p:nvSpPr>
        <p:spPr bwMode="auto">
          <a:xfrm>
            <a:off x="4795838" y="4992688"/>
            <a:ext cx="4625975" cy="1225550"/>
          </a:xfrm>
          <a:prstGeom prst="wedgeRectCallout">
            <a:avLst>
              <a:gd name="adj1" fmla="val -22204"/>
              <a:gd name="adj2" fmla="val -88991"/>
            </a:avLst>
          </a:prstGeom>
          <a:noFill/>
          <a:ln w="38100">
            <a:solidFill>
              <a:srgbClr val="33CCCC"/>
            </a:solidFill>
            <a:miter lim="800000"/>
            <a:headEnd/>
            <a:tailEnd/>
          </a:ln>
          <a:effectLst/>
        </p:spPr>
        <p:txBody>
          <a:bodyPr anchor="ctr">
            <a:spAutoFit/>
          </a:bodyPr>
          <a:lstStyle/>
          <a:p>
            <a:r>
              <a:rPr lang="zh-CN" altLang="en-US" sz="2400" b="1">
                <a:solidFill>
                  <a:schemeClr val="tx1"/>
                </a:solidFill>
                <a:latin typeface="Times New Roman" pitchFamily="18" charset="0"/>
                <a:ea typeface="宋体" pitchFamily="2" charset="-122"/>
              </a:rPr>
              <a:t>队空条件：</a:t>
            </a:r>
            <a:r>
              <a:rPr lang="en-US" altLang="zh-CN" sz="2400" b="1">
                <a:solidFill>
                  <a:schemeClr val="tx1"/>
                </a:solidFill>
                <a:latin typeface="Times New Roman" pitchFamily="18" charset="0"/>
                <a:ea typeface="宋体" pitchFamily="2" charset="-122"/>
              </a:rPr>
              <a:t>front</a:t>
            </a:r>
            <a:r>
              <a:rPr lang="en-US" altLang="zh-CN" sz="2400" b="1">
                <a:solidFill>
                  <a:schemeClr val="tx1"/>
                </a:solidFill>
                <a:latin typeface="Arial" pitchFamily="34" charset="0"/>
                <a:ea typeface="宋体" pitchFamily="2" charset="-122"/>
              </a:rPr>
              <a:t>==</a:t>
            </a:r>
            <a:r>
              <a:rPr lang="en-US" altLang="zh-CN" sz="2400" b="1">
                <a:solidFill>
                  <a:schemeClr val="tx1"/>
                </a:solidFill>
                <a:latin typeface="Times New Roman" pitchFamily="18" charset="0"/>
                <a:ea typeface="宋体" pitchFamily="2" charset="-122"/>
              </a:rPr>
              <a:t>rear</a:t>
            </a:r>
          </a:p>
          <a:p>
            <a:r>
              <a:rPr lang="zh-CN" altLang="en-US" sz="2400" b="1">
                <a:solidFill>
                  <a:schemeClr val="tx1"/>
                </a:solidFill>
                <a:latin typeface="Times New Roman" pitchFamily="18" charset="0"/>
                <a:ea typeface="宋体" pitchFamily="2" charset="-122"/>
              </a:rPr>
              <a:t>    </a:t>
            </a:r>
            <a:r>
              <a:rPr lang="zh-CN" altLang="zh-CN" sz="2400" b="1">
                <a:solidFill>
                  <a:schemeClr val="tx1"/>
                </a:solidFill>
                <a:latin typeface="Times New Roman" pitchFamily="18" charset="0"/>
                <a:ea typeface="宋体" pitchFamily="2" charset="-122"/>
              </a:rPr>
              <a:t>入队列：</a:t>
            </a:r>
            <a:r>
              <a:rPr lang="zh-CN" altLang="en-US" sz="2400" b="1">
                <a:solidFill>
                  <a:schemeClr val="tx1"/>
                </a:solidFill>
                <a:latin typeface="Times New Roman" pitchFamily="18" charset="0"/>
                <a:ea typeface="宋体" pitchFamily="2" charset="-122"/>
              </a:rPr>
              <a:t>Q</a:t>
            </a:r>
            <a:r>
              <a:rPr lang="en-US" altLang="zh-CN" sz="2400" b="1">
                <a:solidFill>
                  <a:schemeClr val="tx1"/>
                </a:solidFill>
                <a:latin typeface="Times New Roman" pitchFamily="18" charset="0"/>
                <a:ea typeface="宋体" pitchFamily="2" charset="-122"/>
              </a:rPr>
              <a:t>.base [ rear++ ] = e;</a:t>
            </a:r>
          </a:p>
          <a:p>
            <a:r>
              <a:rPr lang="zh-CN" altLang="en-US" sz="2400" b="1">
                <a:solidFill>
                  <a:schemeClr val="tx1"/>
                </a:solidFill>
                <a:latin typeface="Times New Roman" pitchFamily="18" charset="0"/>
                <a:ea typeface="宋体" pitchFamily="2" charset="-122"/>
              </a:rPr>
              <a:t>    </a:t>
            </a:r>
            <a:r>
              <a:rPr lang="zh-CN" altLang="zh-CN" sz="2400" b="1">
                <a:solidFill>
                  <a:schemeClr val="tx1"/>
                </a:solidFill>
                <a:latin typeface="Times New Roman" pitchFamily="18" charset="0"/>
                <a:ea typeface="宋体" pitchFamily="2" charset="-122"/>
              </a:rPr>
              <a:t>出队列：</a:t>
            </a:r>
            <a:r>
              <a:rPr lang="zh-CN" altLang="en-US" sz="2400" b="1">
                <a:solidFill>
                  <a:schemeClr val="tx1"/>
                </a:solidFill>
                <a:latin typeface="Times New Roman" pitchFamily="18" charset="0"/>
                <a:ea typeface="宋体" pitchFamily="2" charset="-122"/>
              </a:rPr>
              <a:t>e</a:t>
            </a:r>
            <a:r>
              <a:rPr lang="en-US" altLang="zh-CN" sz="2400" b="1">
                <a:solidFill>
                  <a:schemeClr val="tx1"/>
                </a:solidFill>
                <a:latin typeface="Times New Roman" pitchFamily="18" charset="0"/>
                <a:ea typeface="宋体" pitchFamily="2" charset="-122"/>
              </a:rPr>
              <a:t> =Q.base[ front++ ];</a:t>
            </a:r>
          </a:p>
        </p:txBody>
      </p:sp>
      <p:grpSp>
        <p:nvGrpSpPr>
          <p:cNvPr id="395337" name="Group 73"/>
          <p:cNvGrpSpPr>
            <a:grpSpLocks/>
          </p:cNvGrpSpPr>
          <p:nvPr/>
        </p:nvGrpSpPr>
        <p:grpSpPr bwMode="auto">
          <a:xfrm>
            <a:off x="3146425" y="3178175"/>
            <a:ext cx="739775" cy="457200"/>
            <a:chOff x="1654" y="1722"/>
            <a:chExt cx="431" cy="288"/>
          </a:xfrm>
        </p:grpSpPr>
        <p:sp>
          <p:nvSpPr>
            <p:cNvPr id="395338" name="Line 74"/>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39" name="Text Box 75"/>
            <p:cNvSpPr txBox="1">
              <a:spLocks noChangeArrowheads="1"/>
            </p:cNvSpPr>
            <p:nvPr/>
          </p:nvSpPr>
          <p:spPr bwMode="auto">
            <a:xfrm>
              <a:off x="1654" y="1722"/>
              <a:ext cx="431" cy="288"/>
            </a:xfrm>
            <a:prstGeom prst="rect">
              <a:avLst/>
            </a:prstGeom>
            <a:noFill/>
            <a:ln w="9525">
              <a:noFill/>
              <a:miter lim="800000"/>
              <a:headEnd/>
              <a:tailEnd/>
            </a:ln>
            <a:effectLst/>
          </p:spPr>
          <p:txBody>
            <a:bodyPr wrap="none" anchor="ctr">
              <a:spAutoFit/>
            </a:bodyPr>
            <a:lstStyle/>
            <a:p>
              <a:pPr algn="ctr"/>
              <a:r>
                <a:rPr lang="en-US" altLang="zh-CN" sz="2400" b="1" dirty="0">
                  <a:solidFill>
                    <a:srgbClr val="FFFF00"/>
                  </a:solidFill>
                  <a:latin typeface="Times New Roman" pitchFamily="18" charset="0"/>
                  <a:ea typeface="宋体" pitchFamily="2" charset="-122"/>
                </a:rPr>
                <a:t>rear</a:t>
              </a:r>
            </a:p>
          </p:txBody>
        </p:sp>
      </p:grpSp>
      <p:grpSp>
        <p:nvGrpSpPr>
          <p:cNvPr id="395340" name="Group 76"/>
          <p:cNvGrpSpPr>
            <a:grpSpLocks/>
          </p:cNvGrpSpPr>
          <p:nvPr/>
        </p:nvGrpSpPr>
        <p:grpSpPr bwMode="auto">
          <a:xfrm>
            <a:off x="3146425" y="2790825"/>
            <a:ext cx="739775" cy="457200"/>
            <a:chOff x="1654" y="1722"/>
            <a:chExt cx="431" cy="288"/>
          </a:xfrm>
        </p:grpSpPr>
        <p:sp>
          <p:nvSpPr>
            <p:cNvPr id="395341" name="Line 77"/>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42" name="Text Box 78"/>
            <p:cNvSpPr txBox="1">
              <a:spLocks noChangeArrowheads="1"/>
            </p:cNvSpPr>
            <p:nvPr/>
          </p:nvSpPr>
          <p:spPr bwMode="auto">
            <a:xfrm>
              <a:off x="1654" y="1722"/>
              <a:ext cx="431" cy="288"/>
            </a:xfrm>
            <a:prstGeom prst="rect">
              <a:avLst/>
            </a:prstGeom>
            <a:noFill/>
            <a:ln w="9525">
              <a:noFill/>
              <a:miter lim="800000"/>
              <a:headEnd/>
              <a:tailEnd/>
            </a:ln>
            <a:effectLst/>
          </p:spPr>
          <p:txBody>
            <a:bodyPr wrap="none" anchor="ctr">
              <a:spAutoFit/>
            </a:bodyPr>
            <a:lstStyle/>
            <a:p>
              <a:pPr algn="ctr"/>
              <a:r>
                <a:rPr lang="en-US" altLang="zh-CN" sz="2400" b="1" dirty="0">
                  <a:solidFill>
                    <a:srgbClr val="FFFF00"/>
                  </a:solidFill>
                  <a:latin typeface="Times New Roman" pitchFamily="18" charset="0"/>
                  <a:ea typeface="宋体" pitchFamily="2" charset="-122"/>
                </a:rPr>
                <a:t>rear</a:t>
              </a:r>
            </a:p>
          </p:txBody>
        </p:sp>
      </p:grpSp>
      <p:grpSp>
        <p:nvGrpSpPr>
          <p:cNvPr id="395343" name="Group 79"/>
          <p:cNvGrpSpPr>
            <a:grpSpLocks/>
          </p:cNvGrpSpPr>
          <p:nvPr/>
        </p:nvGrpSpPr>
        <p:grpSpPr bwMode="auto">
          <a:xfrm>
            <a:off x="5073650" y="3873500"/>
            <a:ext cx="952500" cy="396875"/>
            <a:chOff x="2845" y="2544"/>
            <a:chExt cx="554" cy="250"/>
          </a:xfrm>
        </p:grpSpPr>
        <p:sp>
          <p:nvSpPr>
            <p:cNvPr id="395344" name="Line 80"/>
            <p:cNvSpPr>
              <a:spLocks noChangeShapeType="1"/>
            </p:cNvSpPr>
            <p:nvPr/>
          </p:nvSpPr>
          <p:spPr bwMode="auto">
            <a:xfrm>
              <a:off x="3110" y="2660"/>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45" name="Text Box 81"/>
            <p:cNvSpPr txBox="1">
              <a:spLocks noChangeArrowheads="1"/>
            </p:cNvSpPr>
            <p:nvPr/>
          </p:nvSpPr>
          <p:spPr bwMode="auto">
            <a:xfrm>
              <a:off x="2845" y="2544"/>
              <a:ext cx="426" cy="250"/>
            </a:xfrm>
            <a:prstGeom prst="rect">
              <a:avLst/>
            </a:prstGeom>
            <a:noFill/>
            <a:ln w="9525">
              <a:noFill/>
              <a:miter lim="800000"/>
              <a:headEnd/>
              <a:tailEnd/>
            </a:ln>
            <a:effectLst/>
          </p:spPr>
          <p:txBody>
            <a:bodyPr wrap="none" anchor="ctr">
              <a:spAutoFit/>
            </a:bodyPr>
            <a:lstStyle/>
            <a:p>
              <a:pPr algn="ctr"/>
              <a:r>
                <a:rPr lang="en-US" altLang="zh-CN" sz="2000" b="1" dirty="0">
                  <a:solidFill>
                    <a:srgbClr val="00FFCC"/>
                  </a:solidFill>
                  <a:latin typeface="Times New Roman" pitchFamily="18" charset="0"/>
                  <a:ea typeface="宋体" pitchFamily="2" charset="-122"/>
                </a:rPr>
                <a:t>front</a:t>
              </a:r>
            </a:p>
          </p:txBody>
        </p:sp>
      </p:grpSp>
      <p:grpSp>
        <p:nvGrpSpPr>
          <p:cNvPr id="395381" name="Group 117"/>
          <p:cNvGrpSpPr>
            <a:grpSpLocks/>
          </p:cNvGrpSpPr>
          <p:nvPr/>
        </p:nvGrpSpPr>
        <p:grpSpPr bwMode="auto">
          <a:xfrm>
            <a:off x="5400675" y="1751013"/>
            <a:ext cx="2085975" cy="2755900"/>
            <a:chOff x="3402" y="1103"/>
            <a:chExt cx="1314" cy="1736"/>
          </a:xfrm>
        </p:grpSpPr>
        <p:grpSp>
          <p:nvGrpSpPr>
            <p:cNvPr id="395347" name="Group 83"/>
            <p:cNvGrpSpPr>
              <a:grpSpLocks/>
            </p:cNvGrpSpPr>
            <p:nvPr/>
          </p:nvGrpSpPr>
          <p:grpSpPr bwMode="auto">
            <a:xfrm>
              <a:off x="3402" y="1493"/>
              <a:ext cx="468" cy="288"/>
              <a:chOff x="2950" y="1391"/>
              <a:chExt cx="454" cy="288"/>
            </a:xfrm>
          </p:grpSpPr>
          <p:sp>
            <p:nvSpPr>
              <p:cNvPr id="395348" name="Line 84"/>
              <p:cNvSpPr>
                <a:spLocks noChangeShapeType="1"/>
              </p:cNvSpPr>
              <p:nvPr/>
            </p:nvSpPr>
            <p:spPr bwMode="auto">
              <a:xfrm>
                <a:off x="3042" y="1638"/>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49" name="Text Box 85"/>
              <p:cNvSpPr txBox="1">
                <a:spLocks noChangeArrowheads="1"/>
              </p:cNvSpPr>
              <p:nvPr/>
            </p:nvSpPr>
            <p:spPr bwMode="auto">
              <a:xfrm>
                <a:off x="2950" y="1391"/>
                <a:ext cx="454" cy="288"/>
              </a:xfrm>
              <a:prstGeom prst="rect">
                <a:avLst/>
              </a:prstGeom>
              <a:noFill/>
              <a:ln w="9525">
                <a:noFill/>
                <a:miter lim="800000"/>
                <a:headEnd/>
                <a:tailEnd/>
              </a:ln>
              <a:effectLst/>
            </p:spPr>
            <p:txBody>
              <a:bodyPr wrap="none" anchor="ctr">
                <a:spAutoFit/>
              </a:bodyPr>
              <a:lstStyle/>
              <a:p>
                <a:pPr algn="ctr"/>
                <a:r>
                  <a:rPr lang="en-US" altLang="zh-CN" sz="2400" b="1">
                    <a:solidFill>
                      <a:srgbClr val="FFFF00"/>
                    </a:solidFill>
                    <a:latin typeface="Times New Roman" pitchFamily="18" charset="0"/>
                    <a:ea typeface="宋体" pitchFamily="2" charset="-122"/>
                  </a:rPr>
                  <a:t>rear</a:t>
                </a:r>
              </a:p>
            </p:txBody>
          </p:sp>
        </p:grpSp>
        <p:grpSp>
          <p:nvGrpSpPr>
            <p:cNvPr id="395350" name="Group 86"/>
            <p:cNvGrpSpPr>
              <a:grpSpLocks/>
            </p:cNvGrpSpPr>
            <p:nvPr/>
          </p:nvGrpSpPr>
          <p:grpSpPr bwMode="auto">
            <a:xfrm>
              <a:off x="3807" y="1103"/>
              <a:ext cx="909" cy="1551"/>
              <a:chOff x="1568" y="1378"/>
              <a:chExt cx="1370" cy="1551"/>
            </a:xfrm>
          </p:grpSpPr>
          <p:grpSp>
            <p:nvGrpSpPr>
              <p:cNvPr id="395351" name="Group 87"/>
              <p:cNvGrpSpPr>
                <a:grpSpLocks/>
              </p:cNvGrpSpPr>
              <p:nvPr/>
            </p:nvGrpSpPr>
            <p:grpSpPr bwMode="auto">
              <a:xfrm>
                <a:off x="1568" y="1378"/>
                <a:ext cx="1133" cy="1498"/>
                <a:chOff x="1568" y="1378"/>
                <a:chExt cx="1133" cy="1498"/>
              </a:xfrm>
            </p:grpSpPr>
            <p:sp>
              <p:nvSpPr>
                <p:cNvPr id="395352" name="Rectangle 88"/>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5353" name="Line 89"/>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54" name="Line 90"/>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55" name="Line 91"/>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56" name="Line 92"/>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5357" name="Line 93"/>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5358" name="Text Box 94"/>
              <p:cNvSpPr txBox="1">
                <a:spLocks noChangeArrowheads="1"/>
              </p:cNvSpPr>
              <p:nvPr/>
            </p:nvSpPr>
            <p:spPr bwMode="auto">
              <a:xfrm>
                <a:off x="2608" y="2388"/>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5359" name="Text Box 95"/>
              <p:cNvSpPr txBox="1">
                <a:spLocks noChangeArrowheads="1"/>
              </p:cNvSpPr>
              <p:nvPr/>
            </p:nvSpPr>
            <p:spPr bwMode="auto">
              <a:xfrm>
                <a:off x="2608" y="2135"/>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5360" name="Text Box 96"/>
              <p:cNvSpPr txBox="1">
                <a:spLocks noChangeArrowheads="1"/>
              </p:cNvSpPr>
              <p:nvPr/>
            </p:nvSpPr>
            <p:spPr bwMode="auto">
              <a:xfrm>
                <a:off x="2608" y="1883"/>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5361" name="Text Box 97"/>
              <p:cNvSpPr txBox="1">
                <a:spLocks noChangeArrowheads="1"/>
              </p:cNvSpPr>
              <p:nvPr/>
            </p:nvSpPr>
            <p:spPr bwMode="auto">
              <a:xfrm>
                <a:off x="2608" y="1630"/>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5362" name="Text Box 98"/>
              <p:cNvSpPr txBox="1">
                <a:spLocks noChangeArrowheads="1"/>
              </p:cNvSpPr>
              <p:nvPr/>
            </p:nvSpPr>
            <p:spPr bwMode="auto">
              <a:xfrm>
                <a:off x="2619" y="1378"/>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5363" name="Text Box 99"/>
              <p:cNvSpPr txBox="1">
                <a:spLocks noChangeArrowheads="1"/>
              </p:cNvSpPr>
              <p:nvPr/>
            </p:nvSpPr>
            <p:spPr bwMode="auto">
              <a:xfrm>
                <a:off x="2619" y="2641"/>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5364" name="Text Box 100"/>
            <p:cNvSpPr txBox="1">
              <a:spLocks noChangeArrowheads="1"/>
            </p:cNvSpPr>
            <p:nvPr/>
          </p:nvSpPr>
          <p:spPr bwMode="auto">
            <a:xfrm>
              <a:off x="3708" y="2589"/>
              <a:ext cx="99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J1,J2,J3</a:t>
              </a:r>
              <a:r>
                <a:rPr lang="zh-CN" altLang="zh-CN" sz="2000" b="1">
                  <a:solidFill>
                    <a:srgbClr val="00FF00"/>
                  </a:solidFill>
                  <a:latin typeface="Times New Roman" pitchFamily="18" charset="0"/>
                  <a:ea typeface="宋体" pitchFamily="2" charset="-122"/>
                </a:rPr>
                <a:t>出队</a:t>
              </a:r>
              <a:endParaRPr lang="zh-CN" altLang="en-US" sz="2000" b="1">
                <a:solidFill>
                  <a:srgbClr val="00FF00"/>
                </a:solidFill>
                <a:latin typeface="Times New Roman" pitchFamily="18" charset="0"/>
                <a:ea typeface="宋体" pitchFamily="2" charset="-122"/>
              </a:endParaRPr>
            </a:p>
          </p:txBody>
        </p:sp>
        <p:sp>
          <p:nvSpPr>
            <p:cNvPr id="395365" name="Text Box 101"/>
            <p:cNvSpPr txBox="1">
              <a:spLocks noChangeArrowheads="1"/>
            </p:cNvSpPr>
            <p:nvPr/>
          </p:nvSpPr>
          <p:spPr bwMode="auto">
            <a:xfrm>
              <a:off x="4030" y="2330"/>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J1</a:t>
              </a:r>
            </a:p>
          </p:txBody>
        </p:sp>
        <p:sp>
          <p:nvSpPr>
            <p:cNvPr id="395366" name="Text Box 102"/>
            <p:cNvSpPr txBox="1">
              <a:spLocks noChangeArrowheads="1"/>
            </p:cNvSpPr>
            <p:nvPr/>
          </p:nvSpPr>
          <p:spPr bwMode="auto">
            <a:xfrm>
              <a:off x="4019" y="2043"/>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J2</a:t>
              </a:r>
            </a:p>
          </p:txBody>
        </p:sp>
        <p:sp>
          <p:nvSpPr>
            <p:cNvPr id="395367" name="Text Box 103"/>
            <p:cNvSpPr txBox="1">
              <a:spLocks noChangeArrowheads="1"/>
            </p:cNvSpPr>
            <p:nvPr/>
          </p:nvSpPr>
          <p:spPr bwMode="auto">
            <a:xfrm>
              <a:off x="4029" y="1797"/>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J3</a:t>
              </a:r>
            </a:p>
          </p:txBody>
        </p:sp>
      </p:grpSp>
      <p:sp>
        <p:nvSpPr>
          <p:cNvPr id="395368" name="Rectangle 104"/>
          <p:cNvSpPr>
            <a:spLocks noChangeArrowheads="1"/>
          </p:cNvSpPr>
          <p:nvPr/>
        </p:nvSpPr>
        <p:spPr bwMode="auto">
          <a:xfrm>
            <a:off x="6181725" y="3733800"/>
            <a:ext cx="969963" cy="381000"/>
          </a:xfrm>
          <a:prstGeom prst="rect">
            <a:avLst/>
          </a:prstGeom>
          <a:solidFill>
            <a:schemeClr val="accent2">
              <a:lumMod val="50000"/>
            </a:schemeClr>
          </a:solidFill>
          <a:ln w="9525">
            <a:noFill/>
            <a:miter lim="800000"/>
            <a:headEnd/>
            <a:tailEnd/>
          </a:ln>
          <a:effectLst/>
        </p:spPr>
        <p:txBody>
          <a:bodyPr wrap="none" anchor="ctr">
            <a:spAutoFit/>
          </a:bodyPr>
          <a:lstStyle/>
          <a:p>
            <a:endParaRPr lang="zh-CN" altLang="en-US"/>
          </a:p>
        </p:txBody>
      </p:sp>
      <p:grpSp>
        <p:nvGrpSpPr>
          <p:cNvPr id="395369" name="Group 105"/>
          <p:cNvGrpSpPr>
            <a:grpSpLocks/>
          </p:cNvGrpSpPr>
          <p:nvPr/>
        </p:nvGrpSpPr>
        <p:grpSpPr bwMode="auto">
          <a:xfrm>
            <a:off x="5322888" y="3479800"/>
            <a:ext cx="844550" cy="457200"/>
            <a:chOff x="3016" y="1937"/>
            <a:chExt cx="491" cy="288"/>
          </a:xfrm>
        </p:grpSpPr>
        <p:sp>
          <p:nvSpPr>
            <p:cNvPr id="395370" name="Line 106"/>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71" name="Text Box 107"/>
            <p:cNvSpPr txBox="1">
              <a:spLocks noChangeArrowheads="1"/>
            </p:cNvSpPr>
            <p:nvPr/>
          </p:nvSpPr>
          <p:spPr bwMode="auto">
            <a:xfrm>
              <a:off x="3016" y="1937"/>
              <a:ext cx="491" cy="288"/>
            </a:xfrm>
            <a:prstGeom prst="rect">
              <a:avLst/>
            </a:prstGeom>
            <a:noFill/>
            <a:ln w="9525">
              <a:noFill/>
              <a:miter lim="800000"/>
              <a:headEnd/>
              <a:tailEnd/>
            </a:ln>
            <a:effectLst/>
          </p:spPr>
          <p:txBody>
            <a:bodyPr wrap="none" anchor="ctr">
              <a:spAutoFit/>
            </a:bodyPr>
            <a:lstStyle/>
            <a:p>
              <a:pPr algn="ctr"/>
              <a:r>
                <a:rPr lang="en-US" altLang="zh-CN" sz="2400" b="1" dirty="0">
                  <a:solidFill>
                    <a:srgbClr val="00FFCC"/>
                  </a:solidFill>
                  <a:latin typeface="Times New Roman" pitchFamily="18" charset="0"/>
                  <a:ea typeface="宋体" pitchFamily="2" charset="-122"/>
                </a:rPr>
                <a:t>front</a:t>
              </a:r>
            </a:p>
          </p:txBody>
        </p:sp>
      </p:grpSp>
      <p:grpSp>
        <p:nvGrpSpPr>
          <p:cNvPr id="395372" name="Group 108"/>
          <p:cNvGrpSpPr>
            <a:grpSpLocks/>
          </p:cNvGrpSpPr>
          <p:nvPr/>
        </p:nvGrpSpPr>
        <p:grpSpPr bwMode="auto">
          <a:xfrm>
            <a:off x="5378450" y="3109913"/>
            <a:ext cx="731838" cy="396875"/>
            <a:chOff x="3049" y="1956"/>
            <a:chExt cx="426" cy="250"/>
          </a:xfrm>
        </p:grpSpPr>
        <p:sp>
          <p:nvSpPr>
            <p:cNvPr id="395373" name="Line 109"/>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74" name="Text Box 110"/>
            <p:cNvSpPr txBox="1">
              <a:spLocks noChangeArrowheads="1"/>
            </p:cNvSpPr>
            <p:nvPr/>
          </p:nvSpPr>
          <p:spPr bwMode="auto">
            <a:xfrm>
              <a:off x="3049" y="1956"/>
              <a:ext cx="426" cy="250"/>
            </a:xfrm>
            <a:prstGeom prst="rect">
              <a:avLst/>
            </a:prstGeom>
            <a:noFill/>
            <a:ln w="9525">
              <a:noFill/>
              <a:miter lim="800000"/>
              <a:headEnd/>
              <a:tailEnd/>
            </a:ln>
            <a:effectLst/>
          </p:spPr>
          <p:txBody>
            <a:bodyPr wrap="none" anchor="ctr">
              <a:spAutoFit/>
            </a:bodyPr>
            <a:lstStyle/>
            <a:p>
              <a:pPr algn="ctr"/>
              <a:r>
                <a:rPr lang="en-US" altLang="zh-CN" sz="2000" b="1">
                  <a:solidFill>
                    <a:srgbClr val="00FFCC"/>
                  </a:solidFill>
                  <a:latin typeface="Times New Roman" pitchFamily="18" charset="0"/>
                  <a:ea typeface="宋体" pitchFamily="2" charset="-122"/>
                </a:rPr>
                <a:t>front</a:t>
              </a:r>
            </a:p>
          </p:txBody>
        </p:sp>
      </p:grpSp>
      <p:sp>
        <p:nvSpPr>
          <p:cNvPr id="395375" name="Rectangle 111"/>
          <p:cNvSpPr>
            <a:spLocks noChangeArrowheads="1"/>
          </p:cNvSpPr>
          <p:nvPr/>
        </p:nvSpPr>
        <p:spPr bwMode="auto">
          <a:xfrm>
            <a:off x="6181725" y="3338513"/>
            <a:ext cx="969963" cy="360362"/>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sp>
        <p:nvSpPr>
          <p:cNvPr id="395376" name="Rectangle 112"/>
          <p:cNvSpPr>
            <a:spLocks noChangeArrowheads="1"/>
          </p:cNvSpPr>
          <p:nvPr/>
        </p:nvSpPr>
        <p:spPr bwMode="auto">
          <a:xfrm>
            <a:off x="6181725" y="2978150"/>
            <a:ext cx="969963" cy="315913"/>
          </a:xfrm>
          <a:prstGeom prst="rect">
            <a:avLst/>
          </a:prstGeom>
          <a:solidFill>
            <a:schemeClr val="accent2">
              <a:lumMod val="50000"/>
            </a:schemeClr>
          </a:solidFill>
          <a:ln w="9525">
            <a:noFill/>
            <a:miter lim="800000"/>
            <a:headEnd/>
            <a:tailEnd/>
          </a:ln>
          <a:effectLst/>
        </p:spPr>
        <p:txBody>
          <a:bodyPr anchor="ctr">
            <a:spAutoFit/>
          </a:bodyPr>
          <a:lstStyle/>
          <a:p>
            <a:endParaRPr lang="zh-CN" altLang="en-US"/>
          </a:p>
        </p:txBody>
      </p:sp>
      <p:grpSp>
        <p:nvGrpSpPr>
          <p:cNvPr id="395377" name="Group 113"/>
          <p:cNvGrpSpPr>
            <a:grpSpLocks/>
          </p:cNvGrpSpPr>
          <p:nvPr/>
        </p:nvGrpSpPr>
        <p:grpSpPr bwMode="auto">
          <a:xfrm>
            <a:off x="5378450" y="2824163"/>
            <a:ext cx="731838" cy="396875"/>
            <a:chOff x="3049" y="1956"/>
            <a:chExt cx="426" cy="250"/>
          </a:xfrm>
        </p:grpSpPr>
        <p:sp>
          <p:nvSpPr>
            <p:cNvPr id="395378" name="Line 114"/>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79" name="Text Box 115"/>
            <p:cNvSpPr txBox="1">
              <a:spLocks noChangeArrowheads="1"/>
            </p:cNvSpPr>
            <p:nvPr/>
          </p:nvSpPr>
          <p:spPr bwMode="auto">
            <a:xfrm>
              <a:off x="3049" y="1956"/>
              <a:ext cx="426" cy="250"/>
            </a:xfrm>
            <a:prstGeom prst="rect">
              <a:avLst/>
            </a:prstGeom>
            <a:noFill/>
            <a:ln w="9525">
              <a:noFill/>
              <a:miter lim="800000"/>
              <a:headEnd/>
              <a:tailEnd/>
            </a:ln>
            <a:effectLst/>
          </p:spPr>
          <p:txBody>
            <a:bodyPr wrap="none" anchor="ctr">
              <a:spAutoFit/>
            </a:bodyPr>
            <a:lstStyle/>
            <a:p>
              <a:pPr algn="ctr"/>
              <a:r>
                <a:rPr lang="en-US" altLang="zh-CN" sz="2000" b="1" dirty="0">
                  <a:solidFill>
                    <a:srgbClr val="00FFCC"/>
                  </a:solidFill>
                  <a:latin typeface="Times New Roman" pitchFamily="18" charset="0"/>
                  <a:ea typeface="宋体" pitchFamily="2" charset="-122"/>
                </a:rPr>
                <a:t>front</a:t>
              </a:r>
            </a:p>
          </p:txBody>
        </p:sp>
      </p:grpSp>
      <p:grpSp>
        <p:nvGrpSpPr>
          <p:cNvPr id="395384" name="Group 120"/>
          <p:cNvGrpSpPr>
            <a:grpSpLocks/>
          </p:cNvGrpSpPr>
          <p:nvPr/>
        </p:nvGrpSpPr>
        <p:grpSpPr bwMode="auto">
          <a:xfrm>
            <a:off x="3830638" y="430213"/>
            <a:ext cx="5864225" cy="884237"/>
            <a:chOff x="432" y="2592"/>
            <a:chExt cx="3120" cy="720"/>
          </a:xfrm>
        </p:grpSpPr>
        <p:sp>
          <p:nvSpPr>
            <p:cNvPr id="395385" name="AutoShape 121"/>
            <p:cNvSpPr>
              <a:spLocks noChangeArrowheads="1"/>
            </p:cNvSpPr>
            <p:nvPr/>
          </p:nvSpPr>
          <p:spPr bwMode="auto">
            <a:xfrm>
              <a:off x="1104" y="2640"/>
              <a:ext cx="2448" cy="672"/>
            </a:xfrm>
            <a:prstGeom prst="cloudCallout">
              <a:avLst>
                <a:gd name="adj1" fmla="val -44241"/>
                <a:gd name="adj2" fmla="val 76190"/>
              </a:avLst>
            </a:prstGeom>
            <a:solidFill>
              <a:schemeClr val="tx1"/>
            </a:solidFill>
            <a:ln w="12700" cap="rnd">
              <a:solidFill>
                <a:schemeClr val="tx1"/>
              </a:solidFill>
              <a:round/>
              <a:headEnd/>
              <a:tailEnd/>
            </a:ln>
            <a:effectLst/>
          </p:spPr>
          <p:txBody>
            <a:bodyPr wrap="none" anchor="ctr"/>
            <a:lstStyle/>
            <a:p>
              <a:pPr algn="ctr" eaLnBrk="0" hangingPunct="0"/>
              <a:r>
                <a:rPr lang="zh-CN" altLang="en-US" b="1">
                  <a:solidFill>
                    <a:schemeClr val="bg2"/>
                  </a:solidFill>
                  <a:latin typeface="黑体" pitchFamily="2" charset="-122"/>
                  <a:ea typeface="黑体" pitchFamily="2" charset="-122"/>
                </a:rPr>
                <a:t>又有</a:t>
              </a:r>
              <a:r>
                <a:rPr lang="en-US" altLang="zh-CN" b="1">
                  <a:solidFill>
                    <a:schemeClr val="bg2"/>
                  </a:solidFill>
                  <a:latin typeface="黑体" pitchFamily="2" charset="-122"/>
                  <a:ea typeface="黑体" pitchFamily="2" charset="-122"/>
                </a:rPr>
                <a:t>J7</a:t>
              </a:r>
              <a:r>
                <a:rPr lang="zh-CN" altLang="en-US" b="1">
                  <a:solidFill>
                    <a:schemeClr val="bg2"/>
                  </a:solidFill>
                  <a:latin typeface="黑体" pitchFamily="2" charset="-122"/>
                  <a:ea typeface="黑体" pitchFamily="2" charset="-122"/>
                </a:rPr>
                <a:t>入队,该怎么办？</a:t>
              </a:r>
              <a:endParaRPr lang="zh-CN" altLang="en-US" b="1">
                <a:solidFill>
                  <a:srgbClr val="FFFFAF"/>
                </a:solidFill>
                <a:latin typeface="黑体" pitchFamily="2" charset="-122"/>
                <a:ea typeface="黑体" pitchFamily="2" charset="-122"/>
              </a:endParaRPr>
            </a:p>
          </p:txBody>
        </p:sp>
        <p:sp>
          <p:nvSpPr>
            <p:cNvPr id="395386" name="WordArt 122"/>
            <p:cNvSpPr>
              <a:spLocks noChangeArrowheads="1" noChangeShapeType="1"/>
            </p:cNvSpPr>
            <p:nvPr/>
          </p:nvSpPr>
          <p:spPr bwMode="auto">
            <a:xfrm>
              <a:off x="432" y="2592"/>
              <a:ext cx="904" cy="480"/>
            </a:xfrm>
            <a:prstGeom prst="rect">
              <a:avLst/>
            </a:prstGeom>
          </p:spPr>
          <p:txBody>
            <a:bodyPr wrap="none" fromWordArt="1">
              <a:prstTxWarp prst="textPlain">
                <a:avLst>
                  <a:gd name="adj" fmla="val 30690"/>
                </a:avLst>
              </a:prstTxWarp>
            </a:bodyPr>
            <a:lstStyle/>
            <a:p>
              <a:pPr algn="ctr"/>
              <a:r>
                <a:rPr lang="zh-CN" altLang="en-US" sz="3600" kern="10">
                  <a:ln w="12700">
                    <a:solidFill>
                      <a:srgbClr val="FFFF66"/>
                    </a:solidFill>
                    <a:round/>
                    <a:headEnd/>
                    <a:tailEnd/>
                  </a:ln>
                  <a:solidFill>
                    <a:schemeClr val="tx1">
                      <a:alpha val="50000"/>
                    </a:schemeClr>
                  </a:solidFill>
                  <a:effectLst>
                    <a:outerShdw dist="45791" dir="2021404" algn="ctr" rotWithShape="0">
                      <a:srgbClr val="9999FF"/>
                    </a:outerShdw>
                  </a:effectLst>
                  <a:latin typeface="宋体"/>
                  <a:ea typeface="宋体"/>
                </a:rPr>
                <a:t>？</a:t>
              </a:r>
            </a:p>
          </p:txBody>
        </p:sp>
      </p:grpSp>
      <p:sp>
        <p:nvSpPr>
          <p:cNvPr id="395387" name="Text Box 123"/>
          <p:cNvSpPr txBox="1">
            <a:spLocks noChangeArrowheads="1"/>
          </p:cNvSpPr>
          <p:nvPr/>
        </p:nvSpPr>
        <p:spPr bwMode="auto">
          <a:xfrm>
            <a:off x="1487488" y="1262063"/>
            <a:ext cx="1117600"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00FFCC"/>
                </a:solidFill>
                <a:latin typeface="宋体" pitchFamily="2" charset="-122"/>
                <a:ea typeface="宋体" pitchFamily="2" charset="-122"/>
              </a:rPr>
              <a:t>Q.base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3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86"/>
                                        </p:tgtEl>
                                        <p:attrNameLst>
                                          <p:attrName>style.visibility</p:attrName>
                                        </p:attrNameLst>
                                      </p:cBhvr>
                                      <p:to>
                                        <p:strVal val="visible"/>
                                      </p:to>
                                    </p:set>
                                  </p:childTnLst>
                                </p:cTn>
                              </p:par>
                              <p:par>
                                <p:cTn id="9" presetID="4" presetClass="entr" presetSubtype="32" fill="hold" grpId="0" nodeType="withEffect">
                                  <p:stCondLst>
                                    <p:cond delay="0"/>
                                  </p:stCondLst>
                                  <p:childTnLst>
                                    <p:set>
                                      <p:cBhvr>
                                        <p:cTn id="10" dur="1" fill="hold">
                                          <p:stCondLst>
                                            <p:cond delay="0"/>
                                          </p:stCondLst>
                                        </p:cTn>
                                        <p:tgtEl>
                                          <p:spTgt spid="395335"/>
                                        </p:tgtEl>
                                        <p:attrNameLst>
                                          <p:attrName>style.visibility</p:attrName>
                                        </p:attrNameLst>
                                      </p:cBhvr>
                                      <p:to>
                                        <p:strVal val="visible"/>
                                      </p:to>
                                    </p:set>
                                    <p:animEffect transition="in" filter="box(out)">
                                      <p:cBhvr>
                                        <p:cTn id="11" dur="500"/>
                                        <p:tgtEl>
                                          <p:spTgt spid="39533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395288"/>
                                        </p:tgtEl>
                                        <p:attrNameLst>
                                          <p:attrName>style.visibility</p:attrName>
                                        </p:attrNameLst>
                                      </p:cBhvr>
                                      <p:to>
                                        <p:strVal val="visible"/>
                                      </p:to>
                                    </p:set>
                                    <p:animEffect transition="in" filter="box(out)">
                                      <p:cBhvr>
                                        <p:cTn id="16" dur="500"/>
                                        <p:tgtEl>
                                          <p:spTgt spid="395288"/>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395306"/>
                                        </p:tgtEl>
                                        <p:attrNameLst>
                                          <p:attrName>style.visibility</p:attrName>
                                        </p:attrNameLst>
                                      </p:cBhvr>
                                      <p:to>
                                        <p:strVal val="visible"/>
                                      </p:to>
                                    </p:set>
                                    <p:anim calcmode="lin" valueType="num">
                                      <p:cBhvr additive="base">
                                        <p:cTn id="21" dur="500" fill="hold"/>
                                        <p:tgtEl>
                                          <p:spTgt spid="395306"/>
                                        </p:tgtEl>
                                        <p:attrNameLst>
                                          <p:attrName>ppt_x</p:attrName>
                                        </p:attrNameLst>
                                      </p:cBhvr>
                                      <p:tavLst>
                                        <p:tav tm="0">
                                          <p:val>
                                            <p:strVal val="#ppt_x"/>
                                          </p:val>
                                        </p:tav>
                                        <p:tav tm="100000">
                                          <p:val>
                                            <p:strVal val="#ppt_x"/>
                                          </p:val>
                                        </p:tav>
                                      </p:tavLst>
                                    </p:anim>
                                    <p:anim calcmode="lin" valueType="num">
                                      <p:cBhvr additive="base">
                                        <p:cTn id="22" dur="500" fill="hold"/>
                                        <p:tgtEl>
                                          <p:spTgt spid="39530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9"/>
                                          </p:stCondLst>
                                        </p:cTn>
                                        <p:tgtEl>
                                          <p:spTgt spid="395337"/>
                                        </p:tgtEl>
                                        <p:attrNameLst>
                                          <p:attrName>style.visibility</p:attrName>
                                        </p:attrNameLst>
                                      </p:cBhvr>
                                      <p:to>
                                        <p:strVal val="visible"/>
                                      </p:to>
                                    </p:set>
                                  </p:childTnLst>
                                  <p:subTnLst>
                                    <p:set>
                                      <p:cBhvr override="childStyle">
                                        <p:cTn dur="1" fill="hold" display="0" masterRel="nextClick" afterEffect="1"/>
                                        <p:tgtEl>
                                          <p:spTgt spid="395337"/>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395307"/>
                                        </p:tgtEl>
                                        <p:attrNameLst>
                                          <p:attrName>style.visibility</p:attrName>
                                        </p:attrNameLst>
                                      </p:cBhvr>
                                      <p:to>
                                        <p:strVal val="visible"/>
                                      </p:to>
                                    </p:set>
                                    <p:anim calcmode="lin" valueType="num">
                                      <p:cBhvr additive="base">
                                        <p:cTn id="30" dur="500" fill="hold"/>
                                        <p:tgtEl>
                                          <p:spTgt spid="395307"/>
                                        </p:tgtEl>
                                        <p:attrNameLst>
                                          <p:attrName>ppt_x</p:attrName>
                                        </p:attrNameLst>
                                      </p:cBhvr>
                                      <p:tavLst>
                                        <p:tav tm="0">
                                          <p:val>
                                            <p:strVal val="#ppt_x"/>
                                          </p:val>
                                        </p:tav>
                                        <p:tav tm="100000">
                                          <p:val>
                                            <p:strVal val="#ppt_x"/>
                                          </p:val>
                                        </p:tav>
                                      </p:tavLst>
                                    </p:anim>
                                    <p:anim calcmode="lin" valueType="num">
                                      <p:cBhvr additive="base">
                                        <p:cTn id="31" dur="500" fill="hold"/>
                                        <p:tgtEl>
                                          <p:spTgt spid="39530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9"/>
                                          </p:stCondLst>
                                        </p:cTn>
                                        <p:tgtEl>
                                          <p:spTgt spid="395340"/>
                                        </p:tgtEl>
                                        <p:attrNameLst>
                                          <p:attrName>style.visibility</p:attrName>
                                        </p:attrNameLst>
                                      </p:cBhvr>
                                      <p:to>
                                        <p:strVal val="visible"/>
                                      </p:to>
                                    </p:set>
                                  </p:childTnLst>
                                  <p:subTnLst>
                                    <p:set>
                                      <p:cBhvr override="childStyle">
                                        <p:cTn dur="1" fill="hold" display="0" masterRel="nextClick" afterEffect="1"/>
                                        <p:tgtEl>
                                          <p:spTgt spid="395340"/>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395308"/>
                                        </p:tgtEl>
                                        <p:attrNameLst>
                                          <p:attrName>style.visibility</p:attrName>
                                        </p:attrNameLst>
                                      </p:cBhvr>
                                      <p:to>
                                        <p:strVal val="visible"/>
                                      </p:to>
                                    </p:set>
                                    <p:anim calcmode="lin" valueType="num">
                                      <p:cBhvr additive="base">
                                        <p:cTn id="39" dur="500" fill="hold"/>
                                        <p:tgtEl>
                                          <p:spTgt spid="395308"/>
                                        </p:tgtEl>
                                        <p:attrNameLst>
                                          <p:attrName>ppt_x</p:attrName>
                                        </p:attrNameLst>
                                      </p:cBhvr>
                                      <p:tavLst>
                                        <p:tav tm="0">
                                          <p:val>
                                            <p:strVal val="#ppt_x"/>
                                          </p:val>
                                        </p:tav>
                                        <p:tav tm="100000">
                                          <p:val>
                                            <p:strVal val="#ppt_x"/>
                                          </p:val>
                                        </p:tav>
                                      </p:tavLst>
                                    </p:anim>
                                    <p:anim calcmode="lin" valueType="num">
                                      <p:cBhvr additive="base">
                                        <p:cTn id="40" dur="500" fill="hold"/>
                                        <p:tgtEl>
                                          <p:spTgt spid="39530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9"/>
                                          </p:stCondLst>
                                        </p:cTn>
                                        <p:tgtEl>
                                          <p:spTgt spid="395309"/>
                                        </p:tgtEl>
                                        <p:attrNameLst>
                                          <p:attrName>style.visibility</p:attrName>
                                        </p:attrNameLst>
                                      </p:cBhvr>
                                      <p:to>
                                        <p:strVal val="visible"/>
                                      </p:to>
                                    </p:se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95381"/>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9"/>
                                          </p:stCondLst>
                                        </p:cTn>
                                        <p:tgtEl>
                                          <p:spTgt spid="395343"/>
                                        </p:tgtEl>
                                        <p:attrNameLst>
                                          <p:attrName>style.visibility</p:attrName>
                                        </p:attrNameLst>
                                      </p:cBhvr>
                                      <p:to>
                                        <p:strVal val="visible"/>
                                      </p:to>
                                    </p:set>
                                  </p:childTnLst>
                                  <p:subTnLst>
                                    <p:set>
                                      <p:cBhvr override="childStyle">
                                        <p:cTn dur="1" fill="hold" display="0" masterRel="nextClick" afterEffect="1"/>
                                        <p:tgtEl>
                                          <p:spTgt spid="395343"/>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395368"/>
                                        </p:tgtEl>
                                        <p:attrNameLst>
                                          <p:attrName>style.visibility</p:attrName>
                                        </p:attrNameLst>
                                      </p:cBhvr>
                                      <p:to>
                                        <p:strVal val="visible"/>
                                      </p:to>
                                    </p:set>
                                    <p:animEffect transition="in" filter="box(out)">
                                      <p:cBhvr>
                                        <p:cTn id="55" dur="500"/>
                                        <p:tgtEl>
                                          <p:spTgt spid="395368"/>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par>
                          <p:cTn id="56" fill="hold">
                            <p:stCondLst>
                              <p:cond delay="500"/>
                            </p:stCondLst>
                            <p:childTnLst>
                              <p:par>
                                <p:cTn id="57" presetID="4" presetClass="entr" presetSubtype="32" fill="hold" nodeType="afterEffect">
                                  <p:stCondLst>
                                    <p:cond delay="0"/>
                                  </p:stCondLst>
                                  <p:childTnLst>
                                    <p:set>
                                      <p:cBhvr>
                                        <p:cTn id="58" dur="1" fill="hold">
                                          <p:stCondLst>
                                            <p:cond delay="0"/>
                                          </p:stCondLst>
                                        </p:cTn>
                                        <p:tgtEl>
                                          <p:spTgt spid="395369"/>
                                        </p:tgtEl>
                                        <p:attrNameLst>
                                          <p:attrName>style.visibility</p:attrName>
                                        </p:attrNameLst>
                                      </p:cBhvr>
                                      <p:to>
                                        <p:strVal val="visible"/>
                                      </p:to>
                                    </p:set>
                                    <p:animEffect transition="in" filter="box(out)">
                                      <p:cBhvr>
                                        <p:cTn id="59" dur="10"/>
                                        <p:tgtEl>
                                          <p:spTgt spid="395369"/>
                                        </p:tgtEl>
                                      </p:cBhvr>
                                    </p:animEffect>
                                  </p:childTnLst>
                                  <p:subTnLst>
                                    <p:set>
                                      <p:cBhvr override="childStyle">
                                        <p:cTn dur="1" fill="hold" display="0" masterRel="nextClick" afterEffect="1"/>
                                        <p:tgtEl>
                                          <p:spTgt spid="395369"/>
                                        </p:tgtEl>
                                        <p:attrNameLst>
                                          <p:attrName>style.visibility</p:attrName>
                                        </p:attrNameLst>
                                      </p:cBhvr>
                                      <p:to>
                                        <p:strVal val="hidden"/>
                                      </p:to>
                                    </p:se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395375"/>
                                        </p:tgtEl>
                                        <p:attrNameLst>
                                          <p:attrName>style.visibility</p:attrName>
                                        </p:attrNameLst>
                                      </p:cBhvr>
                                      <p:to>
                                        <p:strVal val="visible"/>
                                      </p:to>
                                    </p:set>
                                    <p:animEffect transition="in" filter="box(out)">
                                      <p:cBhvr>
                                        <p:cTn id="64" dur="500"/>
                                        <p:tgtEl>
                                          <p:spTgt spid="395375"/>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par>
                          <p:cTn id="65" fill="hold">
                            <p:stCondLst>
                              <p:cond delay="500"/>
                            </p:stCondLst>
                            <p:childTnLst>
                              <p:par>
                                <p:cTn id="66" presetID="4" presetClass="entr" presetSubtype="32" fill="hold" nodeType="afterEffect">
                                  <p:stCondLst>
                                    <p:cond delay="0"/>
                                  </p:stCondLst>
                                  <p:childTnLst>
                                    <p:set>
                                      <p:cBhvr>
                                        <p:cTn id="67" dur="1" fill="hold">
                                          <p:stCondLst>
                                            <p:cond delay="0"/>
                                          </p:stCondLst>
                                        </p:cTn>
                                        <p:tgtEl>
                                          <p:spTgt spid="395372"/>
                                        </p:tgtEl>
                                        <p:attrNameLst>
                                          <p:attrName>style.visibility</p:attrName>
                                        </p:attrNameLst>
                                      </p:cBhvr>
                                      <p:to>
                                        <p:strVal val="visible"/>
                                      </p:to>
                                    </p:set>
                                    <p:animEffect transition="in" filter="box(out)">
                                      <p:cBhvr>
                                        <p:cTn id="68" dur="10"/>
                                        <p:tgtEl>
                                          <p:spTgt spid="395372"/>
                                        </p:tgtEl>
                                      </p:cBhvr>
                                    </p:animEffect>
                                  </p:childTnLst>
                                  <p:subTnLst>
                                    <p:set>
                                      <p:cBhvr override="childStyle">
                                        <p:cTn dur="1" fill="hold" display="0" masterRel="nextClick" afterEffect="1"/>
                                        <p:tgtEl>
                                          <p:spTgt spid="395372"/>
                                        </p:tgtEl>
                                        <p:attrNameLst>
                                          <p:attrName>style.visibility</p:attrName>
                                        </p:attrNameLst>
                                      </p:cBhvr>
                                      <p:to>
                                        <p:strVal val="hidden"/>
                                      </p:to>
                                    </p:se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395376"/>
                                        </p:tgtEl>
                                        <p:attrNameLst>
                                          <p:attrName>style.visibility</p:attrName>
                                        </p:attrNameLst>
                                      </p:cBhvr>
                                      <p:to>
                                        <p:strVal val="visible"/>
                                      </p:to>
                                    </p:set>
                                    <p:animEffect transition="in" filter="box(out)">
                                      <p:cBhvr>
                                        <p:cTn id="73" dur="500"/>
                                        <p:tgtEl>
                                          <p:spTgt spid="395376"/>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par>
                          <p:cTn id="74" fill="hold">
                            <p:stCondLst>
                              <p:cond delay="500"/>
                            </p:stCondLst>
                            <p:childTnLst>
                              <p:par>
                                <p:cTn id="75" presetID="4" presetClass="entr" presetSubtype="32" fill="hold" nodeType="afterEffect">
                                  <p:stCondLst>
                                    <p:cond delay="0"/>
                                  </p:stCondLst>
                                  <p:childTnLst>
                                    <p:set>
                                      <p:cBhvr>
                                        <p:cTn id="76" dur="1" fill="hold">
                                          <p:stCondLst>
                                            <p:cond delay="0"/>
                                          </p:stCondLst>
                                        </p:cTn>
                                        <p:tgtEl>
                                          <p:spTgt spid="395377"/>
                                        </p:tgtEl>
                                        <p:attrNameLst>
                                          <p:attrName>style.visibility</p:attrName>
                                        </p:attrNameLst>
                                      </p:cBhvr>
                                      <p:to>
                                        <p:strVal val="visible"/>
                                      </p:to>
                                    </p:set>
                                    <p:animEffect transition="in" filter="box(out)">
                                      <p:cBhvr>
                                        <p:cTn id="77" dur="10"/>
                                        <p:tgtEl>
                                          <p:spTgt spid="395377"/>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par>
                                <p:cTn id="78" presetID="4" presetClass="entr" presetSubtype="32" fill="hold" grpId="0" nodeType="withEffect">
                                  <p:stCondLst>
                                    <p:cond delay="0"/>
                                  </p:stCondLst>
                                  <p:childTnLst>
                                    <p:set>
                                      <p:cBhvr>
                                        <p:cTn id="79" dur="1" fill="hold">
                                          <p:stCondLst>
                                            <p:cond delay="0"/>
                                          </p:stCondLst>
                                        </p:cTn>
                                        <p:tgtEl>
                                          <p:spTgt spid="395336">
                                            <p:bg/>
                                          </p:spTgt>
                                        </p:tgtEl>
                                        <p:attrNameLst>
                                          <p:attrName>style.visibility</p:attrName>
                                        </p:attrNameLst>
                                      </p:cBhvr>
                                      <p:to>
                                        <p:strVal val="visible"/>
                                      </p:to>
                                    </p:set>
                                    <p:animEffect transition="in" filter="box(out)">
                                      <p:cBhvr>
                                        <p:cTn id="80" dur="500"/>
                                        <p:tgtEl>
                                          <p:spTgt spid="395336">
                                            <p:bg/>
                                          </p:spTgt>
                                        </p:tgtEl>
                                      </p:cBhvr>
                                    </p:animEffect>
                                  </p:childTnLst>
                                </p:cTn>
                              </p:par>
                              <p:par>
                                <p:cTn id="81" presetID="4" presetClass="entr" presetSubtype="32" fill="hold" grpId="0" nodeType="withEffect">
                                  <p:stCondLst>
                                    <p:cond delay="0"/>
                                  </p:stCondLst>
                                  <p:childTnLst>
                                    <p:set>
                                      <p:cBhvr>
                                        <p:cTn id="82" dur="1" fill="hold">
                                          <p:stCondLst>
                                            <p:cond delay="0"/>
                                          </p:stCondLst>
                                        </p:cTn>
                                        <p:tgtEl>
                                          <p:spTgt spid="395336">
                                            <p:txEl>
                                              <p:pRg st="0" end="0"/>
                                            </p:txEl>
                                          </p:spTgt>
                                        </p:tgtEl>
                                        <p:attrNameLst>
                                          <p:attrName>style.visibility</p:attrName>
                                        </p:attrNameLst>
                                      </p:cBhvr>
                                      <p:to>
                                        <p:strVal val="visible"/>
                                      </p:to>
                                    </p:set>
                                    <p:animEffect transition="in" filter="box(out)">
                                      <p:cBhvr>
                                        <p:cTn id="83" dur="500"/>
                                        <p:tgtEl>
                                          <p:spTgt spid="395336">
                                            <p:txEl>
                                              <p:pRg st="0" end="0"/>
                                            </p:txEl>
                                          </p:spTgt>
                                        </p:tgtEl>
                                      </p:cBhvr>
                                    </p:animEffect>
                                  </p:childTnLst>
                                </p:cTn>
                              </p:par>
                              <p:par>
                                <p:cTn id="84" presetID="4" presetClass="entr" presetSubtype="32" fill="hold" grpId="0" nodeType="withEffect">
                                  <p:stCondLst>
                                    <p:cond delay="0"/>
                                  </p:stCondLst>
                                  <p:childTnLst>
                                    <p:set>
                                      <p:cBhvr>
                                        <p:cTn id="85" dur="1" fill="hold">
                                          <p:stCondLst>
                                            <p:cond delay="0"/>
                                          </p:stCondLst>
                                        </p:cTn>
                                        <p:tgtEl>
                                          <p:spTgt spid="395336">
                                            <p:txEl>
                                              <p:pRg st="1" end="1"/>
                                            </p:txEl>
                                          </p:spTgt>
                                        </p:tgtEl>
                                        <p:attrNameLst>
                                          <p:attrName>style.visibility</p:attrName>
                                        </p:attrNameLst>
                                      </p:cBhvr>
                                      <p:to>
                                        <p:strVal val="visible"/>
                                      </p:to>
                                    </p:set>
                                    <p:animEffect transition="in" filter="box(out)">
                                      <p:cBhvr>
                                        <p:cTn id="86" dur="500"/>
                                        <p:tgtEl>
                                          <p:spTgt spid="395336">
                                            <p:txEl>
                                              <p:pRg st="1" end="1"/>
                                            </p:txEl>
                                          </p:spTgt>
                                        </p:tgtEl>
                                      </p:cBhvr>
                                    </p:animEffect>
                                  </p:childTnLst>
                                </p:cTn>
                              </p:par>
                              <p:par>
                                <p:cTn id="87" presetID="4" presetClass="entr" presetSubtype="32" fill="hold" grpId="0" nodeType="withEffect">
                                  <p:stCondLst>
                                    <p:cond delay="0"/>
                                  </p:stCondLst>
                                  <p:childTnLst>
                                    <p:set>
                                      <p:cBhvr>
                                        <p:cTn id="88" dur="1" fill="hold">
                                          <p:stCondLst>
                                            <p:cond delay="0"/>
                                          </p:stCondLst>
                                        </p:cTn>
                                        <p:tgtEl>
                                          <p:spTgt spid="395336">
                                            <p:txEl>
                                              <p:pRg st="2" end="2"/>
                                            </p:txEl>
                                          </p:spTgt>
                                        </p:tgtEl>
                                        <p:attrNameLst>
                                          <p:attrName>style.visibility</p:attrName>
                                        </p:attrNameLst>
                                      </p:cBhvr>
                                      <p:to>
                                        <p:strVal val="visible"/>
                                      </p:to>
                                    </p:set>
                                    <p:animEffect transition="in" filter="box(out)">
                                      <p:cBhvr>
                                        <p:cTn id="89" dur="500"/>
                                        <p:tgtEl>
                                          <p:spTgt spid="395336">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9532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9538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3" fill="hold" nodeType="clickEffect">
                                  <p:stCondLst>
                                    <p:cond delay="0"/>
                                  </p:stCondLst>
                                  <p:childTnLst>
                                    <p:set>
                                      <p:cBhvr>
                                        <p:cTn id="101" dur="1" fill="hold">
                                          <p:stCondLst>
                                            <p:cond delay="0"/>
                                          </p:stCondLst>
                                        </p:cTn>
                                        <p:tgtEl>
                                          <p:spTgt spid="395384"/>
                                        </p:tgtEl>
                                        <p:attrNameLst>
                                          <p:attrName>style.visibility</p:attrName>
                                        </p:attrNameLst>
                                      </p:cBhvr>
                                      <p:to>
                                        <p:strVal val="visible"/>
                                      </p:to>
                                    </p:set>
                                    <p:anim calcmode="lin" valueType="num">
                                      <p:cBhvr additive="base">
                                        <p:cTn id="102" dur="500" fill="hold"/>
                                        <p:tgtEl>
                                          <p:spTgt spid="395384"/>
                                        </p:tgtEl>
                                        <p:attrNameLst>
                                          <p:attrName>ppt_x</p:attrName>
                                        </p:attrNameLst>
                                      </p:cBhvr>
                                      <p:tavLst>
                                        <p:tav tm="0">
                                          <p:val>
                                            <p:strVal val="1+#ppt_w/2"/>
                                          </p:val>
                                        </p:tav>
                                        <p:tav tm="100000">
                                          <p:val>
                                            <p:strVal val="#ppt_x"/>
                                          </p:val>
                                        </p:tav>
                                      </p:tavLst>
                                    </p:anim>
                                    <p:anim calcmode="lin" valueType="num">
                                      <p:cBhvr additive="base">
                                        <p:cTn id="103" dur="500" fill="hold"/>
                                        <p:tgtEl>
                                          <p:spTgt spid="3953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86" grpId="0"/>
      <p:bldP spid="395306" grpId="0" autoUpdateAnimBg="0"/>
      <p:bldP spid="395307" grpId="0" autoUpdateAnimBg="0"/>
      <p:bldP spid="395308" grpId="0" autoUpdateAnimBg="0"/>
      <p:bldP spid="395329" grpId="0"/>
      <p:bldP spid="395335" grpId="0" animBg="1" autoUpdateAnimBg="0"/>
      <p:bldP spid="395336" grpId="0" build="p" animBg="1" autoUpdateAnimBg="0"/>
      <p:bldP spid="395368" grpId="0" animBg="1"/>
      <p:bldP spid="395375" grpId="0" animBg="1"/>
      <p:bldP spid="39537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0" y="0"/>
            <a:ext cx="9906000" cy="685800"/>
          </a:xfrm>
        </p:spPr>
        <p:txBody>
          <a:bodyPr/>
          <a:lstStyle/>
          <a:p>
            <a:r>
              <a:rPr lang="en-US" altLang="zh-CN" i="1"/>
              <a:t>3.4 </a:t>
            </a:r>
            <a:r>
              <a:rPr lang="zh-CN" altLang="en-US" i="1"/>
              <a:t>队列</a:t>
            </a:r>
          </a:p>
        </p:txBody>
      </p:sp>
      <p:sp>
        <p:nvSpPr>
          <p:cNvPr id="398344" name="Rectangle 8"/>
          <p:cNvSpPr>
            <a:spLocks noGrp="1" noChangeArrowheads="1"/>
          </p:cNvSpPr>
          <p:nvPr>
            <p:ph idx="1"/>
          </p:nvPr>
        </p:nvSpPr>
        <p:spPr>
          <a:xfrm>
            <a:off x="-160020" y="979170"/>
            <a:ext cx="7609738" cy="5859463"/>
          </a:xfrm>
          <a:noFill/>
          <a:ln/>
        </p:spPr>
        <p:txBody>
          <a:bodyPr/>
          <a:lstStyle/>
          <a:p>
            <a:r>
              <a:rPr lang="zh-CN" altLang="en-US" sz="2800" dirty="0">
                <a:solidFill>
                  <a:srgbClr val="FFFF00"/>
                </a:solidFill>
              </a:rPr>
              <a:t>存在问题</a:t>
            </a:r>
          </a:p>
          <a:p>
            <a:pPr lvl="1">
              <a:buFontTx/>
              <a:buNone/>
            </a:pPr>
            <a:r>
              <a:rPr lang="zh-CN" altLang="en-US" sz="2400" dirty="0"/>
              <a:t>设数组大小为</a:t>
            </a:r>
            <a:r>
              <a:rPr lang="en-US" altLang="zh-CN" sz="2400" dirty="0"/>
              <a:t>M</a:t>
            </a:r>
            <a:r>
              <a:rPr lang="zh-CN" altLang="en-US" sz="2400" dirty="0"/>
              <a:t>，</a:t>
            </a:r>
            <a:r>
              <a:rPr lang="zh-CN" altLang="zh-CN" sz="2400" dirty="0"/>
              <a:t>则：</a:t>
            </a:r>
          </a:p>
          <a:p>
            <a:pPr lvl="1"/>
            <a:r>
              <a:rPr lang="zh-CN" altLang="en-US" sz="2400" dirty="0"/>
              <a:t>当</a:t>
            </a:r>
            <a:r>
              <a:rPr lang="en-US" altLang="zh-CN" sz="2400" dirty="0">
                <a:solidFill>
                  <a:srgbClr val="00FFCC"/>
                </a:solidFill>
              </a:rPr>
              <a:t>front</a:t>
            </a:r>
            <a:r>
              <a:rPr lang="en-US" altLang="zh-CN" sz="2400" dirty="0"/>
              <a:t>=0</a:t>
            </a:r>
            <a:r>
              <a:rPr lang="zh-CN" altLang="en-US" sz="2400" dirty="0"/>
              <a:t>，</a:t>
            </a:r>
            <a:r>
              <a:rPr lang="en-US" altLang="zh-CN" sz="2400" dirty="0">
                <a:solidFill>
                  <a:srgbClr val="FFFF00"/>
                </a:solidFill>
              </a:rPr>
              <a:t>rear</a:t>
            </a:r>
            <a:r>
              <a:rPr lang="en-US" altLang="zh-CN" sz="2400" dirty="0"/>
              <a:t>= M </a:t>
            </a:r>
            <a:r>
              <a:rPr lang="zh-CN" altLang="zh-CN" sz="2400" dirty="0"/>
              <a:t>时，再入队发生溢出—</a:t>
            </a:r>
            <a:r>
              <a:rPr lang="zh-CN" altLang="en-US" sz="2400" dirty="0"/>
              <a:t>—</a:t>
            </a:r>
            <a:r>
              <a:rPr lang="zh-CN" altLang="zh-CN" sz="2400" dirty="0">
                <a:solidFill>
                  <a:srgbClr val="00FFFF"/>
                </a:solidFill>
              </a:rPr>
              <a:t>真溢出</a:t>
            </a:r>
          </a:p>
          <a:p>
            <a:pPr lvl="1"/>
            <a:r>
              <a:rPr lang="zh-CN" altLang="zh-CN" sz="2400" dirty="0"/>
              <a:t>当</a:t>
            </a:r>
            <a:r>
              <a:rPr lang="en-US" altLang="zh-CN" sz="2400" dirty="0">
                <a:solidFill>
                  <a:srgbClr val="00FFCC"/>
                </a:solidFill>
              </a:rPr>
              <a:t>front</a:t>
            </a:r>
            <a:r>
              <a:rPr lang="en-US" altLang="zh-CN" sz="2400" dirty="0">
                <a:sym typeface="Symbol" pitchFamily="18" charset="2"/>
              </a:rPr>
              <a:t>0</a:t>
            </a:r>
            <a:r>
              <a:rPr lang="zh-CN" altLang="en-US" sz="2400" dirty="0">
                <a:sym typeface="Symbol" pitchFamily="18" charset="2"/>
              </a:rPr>
              <a:t>，</a:t>
            </a:r>
            <a:r>
              <a:rPr lang="en-US" altLang="zh-CN" sz="2400" dirty="0">
                <a:solidFill>
                  <a:srgbClr val="FFFF00"/>
                </a:solidFill>
                <a:sym typeface="Symbol" pitchFamily="18" charset="2"/>
              </a:rPr>
              <a:t>rear</a:t>
            </a:r>
            <a:r>
              <a:rPr lang="en-US" altLang="zh-CN" sz="2400" dirty="0">
                <a:sym typeface="Symbol" pitchFamily="18" charset="2"/>
              </a:rPr>
              <a:t>= M </a:t>
            </a:r>
            <a:r>
              <a:rPr lang="zh-CN" altLang="zh-CN" sz="2400" dirty="0">
                <a:sym typeface="Symbol" pitchFamily="18" charset="2"/>
              </a:rPr>
              <a:t>时，再入队发生溢出—</a:t>
            </a:r>
            <a:r>
              <a:rPr lang="zh-CN" altLang="en-US" sz="2400" dirty="0">
                <a:sym typeface="Symbol" pitchFamily="18" charset="2"/>
              </a:rPr>
              <a:t>—</a:t>
            </a:r>
            <a:r>
              <a:rPr lang="zh-CN" altLang="zh-CN" sz="2400" dirty="0">
                <a:solidFill>
                  <a:srgbClr val="00FFFF"/>
                </a:solidFill>
                <a:sym typeface="Symbol" pitchFamily="18" charset="2"/>
              </a:rPr>
              <a:t>假溢出</a:t>
            </a:r>
          </a:p>
          <a:p>
            <a:r>
              <a:rPr lang="zh-CN" altLang="en-US" sz="2800" dirty="0">
                <a:solidFill>
                  <a:srgbClr val="FFFF00"/>
                </a:solidFill>
              </a:rPr>
              <a:t>解决方案</a:t>
            </a:r>
          </a:p>
          <a:p>
            <a:pPr lvl="1"/>
            <a:r>
              <a:rPr lang="zh-CN" altLang="en-US" sz="2400" dirty="0"/>
              <a:t>队首固定，每次出队后将剩余元素向下移动</a:t>
            </a:r>
            <a:r>
              <a:rPr lang="en-US" altLang="zh-CN" sz="2400" dirty="0"/>
              <a:t>——</a:t>
            </a:r>
            <a:r>
              <a:rPr lang="zh-CN" altLang="en-US" sz="2400" dirty="0"/>
              <a:t>浪费时间</a:t>
            </a:r>
          </a:p>
          <a:p>
            <a:pPr lvl="1"/>
            <a:r>
              <a:rPr lang="zh-CN" altLang="en-US" sz="2400" dirty="0"/>
              <a:t>循环队列</a:t>
            </a:r>
          </a:p>
          <a:p>
            <a:pPr lvl="2"/>
            <a:r>
              <a:rPr lang="zh-CN" altLang="en-US" sz="2400" dirty="0"/>
              <a:t>基本思想：把队列设想成环形，让 </a:t>
            </a:r>
            <a:r>
              <a:rPr lang="en-US" altLang="zh-CN" sz="2400" dirty="0" err="1"/>
              <a:t>Q.base</a:t>
            </a:r>
            <a:r>
              <a:rPr lang="en-US" altLang="zh-CN" sz="2400" dirty="0"/>
              <a:t>[M-1] </a:t>
            </a:r>
            <a:r>
              <a:rPr lang="zh-CN" altLang="zh-CN" sz="2400" dirty="0"/>
              <a:t>接在</a:t>
            </a:r>
            <a:r>
              <a:rPr lang="zh-CN" altLang="en-US" sz="2400" dirty="0"/>
              <a:t> </a:t>
            </a:r>
            <a:r>
              <a:rPr lang="en-US" altLang="zh-CN" sz="2400" dirty="0" err="1"/>
              <a:t>Q.base</a:t>
            </a:r>
            <a:r>
              <a:rPr lang="en-US" altLang="zh-CN" sz="2400" dirty="0"/>
              <a:t>[0] </a:t>
            </a:r>
            <a:r>
              <a:rPr lang="zh-CN" altLang="en-US" sz="2400" dirty="0"/>
              <a:t>前面</a:t>
            </a:r>
            <a:r>
              <a:rPr lang="zh-CN" altLang="zh-CN" sz="2400" dirty="0"/>
              <a:t>，若</a:t>
            </a:r>
            <a:r>
              <a:rPr lang="en-US" altLang="zh-CN" sz="2400" dirty="0">
                <a:solidFill>
                  <a:srgbClr val="FFFF00"/>
                </a:solidFill>
              </a:rPr>
              <a:t>rear</a:t>
            </a:r>
            <a:r>
              <a:rPr lang="en-US" altLang="zh-CN" sz="2400" dirty="0"/>
              <a:t>+1==M</a:t>
            </a:r>
            <a:r>
              <a:rPr lang="zh-CN" altLang="en-US" sz="2400" dirty="0"/>
              <a:t>，</a:t>
            </a:r>
            <a:r>
              <a:rPr lang="zh-CN" altLang="zh-CN" sz="2400" dirty="0"/>
              <a:t>则令</a:t>
            </a:r>
            <a:r>
              <a:rPr lang="en-US" altLang="zh-CN" sz="2400" dirty="0">
                <a:solidFill>
                  <a:srgbClr val="FFFF00"/>
                </a:solidFill>
              </a:rPr>
              <a:t>rear</a:t>
            </a:r>
            <a:r>
              <a:rPr lang="en-US" altLang="zh-CN" sz="2400" dirty="0"/>
              <a:t>=0;</a:t>
            </a:r>
          </a:p>
        </p:txBody>
      </p:sp>
      <p:sp>
        <p:nvSpPr>
          <p:cNvPr id="398339" name="Line 3"/>
          <p:cNvSpPr>
            <a:spLocks noChangeShapeType="1"/>
          </p:cNvSpPr>
          <p:nvPr/>
        </p:nvSpPr>
        <p:spPr bwMode="auto">
          <a:xfrm>
            <a:off x="2528888" y="2292350"/>
            <a:ext cx="0" cy="741363"/>
          </a:xfrm>
          <a:prstGeom prst="line">
            <a:avLst/>
          </a:prstGeom>
          <a:noFill/>
          <a:ln w="28575" cap="rnd">
            <a:noFill/>
            <a:prstDash val="sysDot"/>
            <a:round/>
            <a:headEnd/>
            <a:tailEnd/>
          </a:ln>
          <a:effectLst/>
        </p:spPr>
        <p:txBody>
          <a:bodyPr wrap="none" anchor="ctr"/>
          <a:lstStyle/>
          <a:p>
            <a:endParaRPr lang="zh-CN" altLang="en-US"/>
          </a:p>
        </p:txBody>
      </p:sp>
      <p:sp>
        <p:nvSpPr>
          <p:cNvPr id="398340" name="Line 4"/>
          <p:cNvSpPr>
            <a:spLocks noChangeShapeType="1"/>
          </p:cNvSpPr>
          <p:nvPr/>
        </p:nvSpPr>
        <p:spPr bwMode="auto">
          <a:xfrm>
            <a:off x="2541588" y="4283075"/>
            <a:ext cx="0" cy="741363"/>
          </a:xfrm>
          <a:prstGeom prst="line">
            <a:avLst/>
          </a:prstGeom>
          <a:noFill/>
          <a:ln w="28575" cap="rnd">
            <a:noFill/>
            <a:prstDash val="sysDot"/>
            <a:round/>
            <a:headEnd/>
            <a:tailEnd/>
          </a:ln>
          <a:effectLst/>
        </p:spPr>
        <p:txBody>
          <a:bodyPr wrap="none" anchor="ctr"/>
          <a:lstStyle/>
          <a:p>
            <a:endParaRPr lang="zh-CN" altLang="en-US"/>
          </a:p>
        </p:txBody>
      </p:sp>
      <p:sp>
        <p:nvSpPr>
          <p:cNvPr id="398341" name="Line 5"/>
          <p:cNvSpPr>
            <a:spLocks noChangeShapeType="1"/>
          </p:cNvSpPr>
          <p:nvPr/>
        </p:nvSpPr>
        <p:spPr bwMode="auto">
          <a:xfrm>
            <a:off x="2497138" y="6208713"/>
            <a:ext cx="0" cy="512762"/>
          </a:xfrm>
          <a:prstGeom prst="line">
            <a:avLst/>
          </a:prstGeom>
          <a:noFill/>
          <a:ln w="28575" cap="rnd">
            <a:noFill/>
            <a:prstDash val="sysDot"/>
            <a:round/>
            <a:headEnd/>
            <a:tailEnd/>
          </a:ln>
          <a:effectLst/>
        </p:spPr>
        <p:txBody>
          <a:bodyPr wrap="none" anchor="ctr"/>
          <a:lstStyle/>
          <a:p>
            <a:endParaRPr lang="zh-CN" altLang="en-US"/>
          </a:p>
        </p:txBody>
      </p:sp>
      <p:sp>
        <p:nvSpPr>
          <p:cNvPr id="398342" name="Line 6"/>
          <p:cNvSpPr>
            <a:spLocks noChangeShapeType="1"/>
          </p:cNvSpPr>
          <p:nvPr/>
        </p:nvSpPr>
        <p:spPr bwMode="auto">
          <a:xfrm>
            <a:off x="6669088" y="2239963"/>
            <a:ext cx="0" cy="741362"/>
          </a:xfrm>
          <a:prstGeom prst="line">
            <a:avLst/>
          </a:prstGeom>
          <a:noFill/>
          <a:ln w="28575" cap="rnd">
            <a:noFill/>
            <a:prstDash val="sysDot"/>
            <a:round/>
            <a:headEnd/>
            <a:tailEnd/>
          </a:ln>
          <a:effectLst/>
        </p:spPr>
        <p:txBody>
          <a:bodyPr wrap="none" anchor="ctr"/>
          <a:lstStyle/>
          <a:p>
            <a:endParaRPr lang="zh-CN" altLang="en-US"/>
          </a:p>
        </p:txBody>
      </p:sp>
      <p:sp>
        <p:nvSpPr>
          <p:cNvPr id="398343" name="Line 7"/>
          <p:cNvSpPr>
            <a:spLocks noChangeShapeType="1"/>
          </p:cNvSpPr>
          <p:nvPr/>
        </p:nvSpPr>
        <p:spPr bwMode="auto">
          <a:xfrm>
            <a:off x="6678613" y="4687888"/>
            <a:ext cx="4762" cy="360362"/>
          </a:xfrm>
          <a:prstGeom prst="line">
            <a:avLst/>
          </a:prstGeom>
          <a:noFill/>
          <a:ln w="28575" cap="rnd">
            <a:noFill/>
            <a:prstDash val="sysDot"/>
            <a:round/>
            <a:headEnd/>
            <a:tailEnd/>
          </a:ln>
          <a:effectLst/>
        </p:spPr>
        <p:txBody>
          <a:bodyPr wrap="none" anchor="ctr"/>
          <a:lstStyle/>
          <a:p>
            <a:endParaRPr lang="zh-CN" altLang="en-US"/>
          </a:p>
        </p:txBody>
      </p:sp>
      <p:sp>
        <p:nvSpPr>
          <p:cNvPr id="398346" name="Line 10"/>
          <p:cNvSpPr>
            <a:spLocks noChangeShapeType="1"/>
          </p:cNvSpPr>
          <p:nvPr/>
        </p:nvSpPr>
        <p:spPr bwMode="auto">
          <a:xfrm>
            <a:off x="7415213" y="1181100"/>
            <a:ext cx="496887" cy="0"/>
          </a:xfrm>
          <a:prstGeom prst="line">
            <a:avLst/>
          </a:prstGeom>
          <a:noFill/>
          <a:ln w="28575">
            <a:solidFill>
              <a:srgbClr val="FFFF00"/>
            </a:solidFill>
            <a:round/>
            <a:headEnd/>
            <a:tailEnd type="triangle" w="med" len="med"/>
          </a:ln>
          <a:effectLst/>
        </p:spPr>
        <p:txBody>
          <a:bodyPr wrap="none" anchor="ctr">
            <a:spAutoFit/>
          </a:bodyPr>
          <a:lstStyle/>
          <a:p>
            <a:endParaRPr lang="zh-CN" altLang="en-US"/>
          </a:p>
        </p:txBody>
      </p:sp>
      <p:sp>
        <p:nvSpPr>
          <p:cNvPr id="398347" name="Text Box 11"/>
          <p:cNvSpPr txBox="1">
            <a:spLocks noChangeArrowheads="1"/>
          </p:cNvSpPr>
          <p:nvPr/>
        </p:nvSpPr>
        <p:spPr bwMode="auto">
          <a:xfrm>
            <a:off x="7269163" y="738188"/>
            <a:ext cx="741362" cy="457200"/>
          </a:xfrm>
          <a:prstGeom prst="rect">
            <a:avLst/>
          </a:prstGeom>
          <a:noFill/>
          <a:ln w="9525">
            <a:noFill/>
            <a:miter lim="800000"/>
            <a:headEnd/>
            <a:tailEnd/>
          </a:ln>
          <a:effectLst/>
        </p:spPr>
        <p:txBody>
          <a:bodyPr wrap="none" anchor="ctr">
            <a:spAutoFit/>
          </a:bodyPr>
          <a:lstStyle/>
          <a:p>
            <a:pPr algn="ctr"/>
            <a:r>
              <a:rPr lang="en-US" altLang="zh-CN" sz="2400" b="1">
                <a:solidFill>
                  <a:srgbClr val="FFFF00"/>
                </a:solidFill>
                <a:latin typeface="Times New Roman" pitchFamily="18" charset="0"/>
                <a:ea typeface="宋体" pitchFamily="2" charset="-122"/>
              </a:rPr>
              <a:t>rear</a:t>
            </a:r>
          </a:p>
        </p:txBody>
      </p:sp>
      <p:grpSp>
        <p:nvGrpSpPr>
          <p:cNvPr id="398348" name="Group 12"/>
          <p:cNvGrpSpPr>
            <a:grpSpLocks/>
          </p:cNvGrpSpPr>
          <p:nvPr/>
        </p:nvGrpSpPr>
        <p:grpSpPr bwMode="auto">
          <a:xfrm>
            <a:off x="7959725" y="1312863"/>
            <a:ext cx="1508125" cy="2462212"/>
            <a:chOff x="1568" y="1378"/>
            <a:chExt cx="1362" cy="1551"/>
          </a:xfrm>
        </p:grpSpPr>
        <p:grpSp>
          <p:nvGrpSpPr>
            <p:cNvPr id="398349" name="Group 13"/>
            <p:cNvGrpSpPr>
              <a:grpSpLocks/>
            </p:cNvGrpSpPr>
            <p:nvPr/>
          </p:nvGrpSpPr>
          <p:grpSpPr bwMode="auto">
            <a:xfrm>
              <a:off x="1568" y="1378"/>
              <a:ext cx="1133" cy="1498"/>
              <a:chOff x="1568" y="1378"/>
              <a:chExt cx="1133" cy="1498"/>
            </a:xfrm>
          </p:grpSpPr>
          <p:sp>
            <p:nvSpPr>
              <p:cNvPr id="398350" name="Rectangle 14"/>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8351" name="Line 15"/>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8352" name="Line 16"/>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8353" name="Line 17"/>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8354" name="Line 18"/>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8355" name="Line 19"/>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8356" name="Text Box 20"/>
            <p:cNvSpPr txBox="1">
              <a:spLocks noChangeArrowheads="1"/>
            </p:cNvSpPr>
            <p:nvPr/>
          </p:nvSpPr>
          <p:spPr bwMode="auto">
            <a:xfrm>
              <a:off x="2615" y="2388"/>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8357" name="Text Box 21"/>
            <p:cNvSpPr txBox="1">
              <a:spLocks noChangeArrowheads="1"/>
            </p:cNvSpPr>
            <p:nvPr/>
          </p:nvSpPr>
          <p:spPr bwMode="auto">
            <a:xfrm>
              <a:off x="2615" y="2135"/>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8358" name="Text Box 22"/>
            <p:cNvSpPr txBox="1">
              <a:spLocks noChangeArrowheads="1"/>
            </p:cNvSpPr>
            <p:nvPr/>
          </p:nvSpPr>
          <p:spPr bwMode="auto">
            <a:xfrm>
              <a:off x="2615" y="1883"/>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8359" name="Text Box 23"/>
            <p:cNvSpPr txBox="1">
              <a:spLocks noChangeArrowheads="1"/>
            </p:cNvSpPr>
            <p:nvPr/>
          </p:nvSpPr>
          <p:spPr bwMode="auto">
            <a:xfrm>
              <a:off x="2615" y="1630"/>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8360" name="Text Box 24"/>
            <p:cNvSpPr txBox="1">
              <a:spLocks noChangeArrowheads="1"/>
            </p:cNvSpPr>
            <p:nvPr/>
          </p:nvSpPr>
          <p:spPr bwMode="auto">
            <a:xfrm>
              <a:off x="2626" y="1378"/>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8361" name="Text Box 25"/>
            <p:cNvSpPr txBox="1">
              <a:spLocks noChangeArrowheads="1"/>
            </p:cNvSpPr>
            <p:nvPr/>
          </p:nvSpPr>
          <p:spPr bwMode="auto">
            <a:xfrm>
              <a:off x="2626" y="2641"/>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8362" name="Text Box 26"/>
          <p:cNvSpPr txBox="1">
            <a:spLocks noChangeArrowheads="1"/>
          </p:cNvSpPr>
          <p:nvPr/>
        </p:nvSpPr>
        <p:spPr bwMode="auto">
          <a:xfrm>
            <a:off x="7693025" y="3727450"/>
            <a:ext cx="18637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J4,J5,J6</a:t>
            </a:r>
            <a:r>
              <a:rPr lang="zh-CN" altLang="zh-CN" sz="2400" b="1">
                <a:solidFill>
                  <a:srgbClr val="00FF00"/>
                </a:solidFill>
                <a:latin typeface="Times New Roman" pitchFamily="18" charset="0"/>
                <a:ea typeface="宋体" pitchFamily="2" charset="-122"/>
              </a:rPr>
              <a:t>入队</a:t>
            </a:r>
            <a:endParaRPr lang="zh-CN" altLang="en-US" sz="2400" b="1">
              <a:solidFill>
                <a:srgbClr val="00FF00"/>
              </a:solidFill>
              <a:latin typeface="Times New Roman" pitchFamily="18" charset="0"/>
              <a:ea typeface="宋体" pitchFamily="2" charset="-122"/>
            </a:endParaRPr>
          </a:p>
        </p:txBody>
      </p:sp>
      <p:sp>
        <p:nvSpPr>
          <p:cNvPr id="398363" name="Text Box 27"/>
          <p:cNvSpPr txBox="1">
            <a:spLocks noChangeArrowheads="1"/>
          </p:cNvSpPr>
          <p:nvPr/>
        </p:nvSpPr>
        <p:spPr bwMode="auto">
          <a:xfrm>
            <a:off x="8355013" y="2114550"/>
            <a:ext cx="488950"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J4</a:t>
            </a:r>
          </a:p>
        </p:txBody>
      </p:sp>
      <p:sp>
        <p:nvSpPr>
          <p:cNvPr id="398364" name="Text Box 28"/>
          <p:cNvSpPr txBox="1">
            <a:spLocks noChangeArrowheads="1"/>
          </p:cNvSpPr>
          <p:nvPr/>
        </p:nvSpPr>
        <p:spPr bwMode="auto">
          <a:xfrm>
            <a:off x="8345488" y="1697038"/>
            <a:ext cx="488950"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J5</a:t>
            </a:r>
          </a:p>
        </p:txBody>
      </p:sp>
      <p:sp>
        <p:nvSpPr>
          <p:cNvPr id="398365" name="Text Box 29"/>
          <p:cNvSpPr txBox="1">
            <a:spLocks noChangeArrowheads="1"/>
          </p:cNvSpPr>
          <p:nvPr/>
        </p:nvSpPr>
        <p:spPr bwMode="auto">
          <a:xfrm>
            <a:off x="8345488" y="1281113"/>
            <a:ext cx="488950"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J6</a:t>
            </a:r>
          </a:p>
        </p:txBody>
      </p:sp>
      <p:sp>
        <p:nvSpPr>
          <p:cNvPr id="398366" name="Line 30"/>
          <p:cNvSpPr>
            <a:spLocks noChangeShapeType="1"/>
          </p:cNvSpPr>
          <p:nvPr/>
        </p:nvSpPr>
        <p:spPr bwMode="auto">
          <a:xfrm>
            <a:off x="7383463" y="2297113"/>
            <a:ext cx="555625" cy="0"/>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sp>
        <p:nvSpPr>
          <p:cNvPr id="398367" name="Text Box 31"/>
          <p:cNvSpPr txBox="1">
            <a:spLocks noChangeArrowheads="1"/>
          </p:cNvSpPr>
          <p:nvPr/>
        </p:nvSpPr>
        <p:spPr bwMode="auto">
          <a:xfrm>
            <a:off x="7285038" y="2292350"/>
            <a:ext cx="733425"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CC"/>
                </a:solidFill>
                <a:latin typeface="Times New Roman" pitchFamily="18" charset="0"/>
                <a:ea typeface="宋体" pitchFamily="2" charset="-122"/>
              </a:rPr>
              <a:t>front</a:t>
            </a:r>
          </a:p>
        </p:txBody>
      </p:sp>
      <p:grpSp>
        <p:nvGrpSpPr>
          <p:cNvPr id="398368" name="Group 32"/>
          <p:cNvGrpSpPr>
            <a:grpSpLocks/>
          </p:cNvGrpSpPr>
          <p:nvPr/>
        </p:nvGrpSpPr>
        <p:grpSpPr bwMode="auto">
          <a:xfrm>
            <a:off x="6811963" y="4248150"/>
            <a:ext cx="2905125" cy="2332038"/>
            <a:chOff x="1368" y="1222"/>
            <a:chExt cx="2465" cy="2256"/>
          </a:xfrm>
        </p:grpSpPr>
        <p:sp>
          <p:nvSpPr>
            <p:cNvPr id="398369" name="AutoShape 33"/>
            <p:cNvSpPr>
              <a:spLocks noChangeArrowheads="1"/>
            </p:cNvSpPr>
            <p:nvPr/>
          </p:nvSpPr>
          <p:spPr bwMode="auto">
            <a:xfrm>
              <a:off x="2022" y="1422"/>
              <a:ext cx="1612" cy="1510"/>
            </a:xfrm>
            <a:custGeom>
              <a:avLst/>
              <a:gdLst>
                <a:gd name="G0" fmla="+- 6714 0 0"/>
                <a:gd name="G1" fmla="+- 21600 0 6714"/>
                <a:gd name="G2" fmla="+- 21600 0 67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714" y="10800"/>
                  </a:moveTo>
                  <a:cubicBezTo>
                    <a:pt x="6714" y="13057"/>
                    <a:pt x="8543" y="14886"/>
                    <a:pt x="10800" y="14886"/>
                  </a:cubicBezTo>
                  <a:cubicBezTo>
                    <a:pt x="13057" y="14886"/>
                    <a:pt x="14886" y="13057"/>
                    <a:pt x="14886" y="10800"/>
                  </a:cubicBezTo>
                  <a:cubicBezTo>
                    <a:pt x="14886" y="8543"/>
                    <a:pt x="13057" y="6714"/>
                    <a:pt x="10800" y="6714"/>
                  </a:cubicBezTo>
                  <a:cubicBezTo>
                    <a:pt x="8543" y="6714"/>
                    <a:pt x="6714" y="8543"/>
                    <a:pt x="6714" y="10800"/>
                  </a:cubicBezTo>
                  <a:close/>
                </a:path>
              </a:pathLst>
            </a:custGeom>
            <a:noFill/>
            <a:ln w="9525">
              <a:solidFill>
                <a:srgbClr val="FFFF00"/>
              </a:solidFill>
              <a:round/>
              <a:headEnd/>
              <a:tailEnd/>
            </a:ln>
            <a:effectLst/>
          </p:spPr>
          <p:txBody>
            <a:bodyPr anchor="ctr">
              <a:spAutoFit/>
            </a:bodyPr>
            <a:lstStyle/>
            <a:p>
              <a:endParaRPr lang="zh-CN" altLang="en-US"/>
            </a:p>
          </p:txBody>
        </p:sp>
        <p:sp>
          <p:nvSpPr>
            <p:cNvPr id="398370" name="Line 34"/>
            <p:cNvSpPr>
              <a:spLocks noChangeShapeType="1"/>
            </p:cNvSpPr>
            <p:nvPr/>
          </p:nvSpPr>
          <p:spPr bwMode="auto">
            <a:xfrm>
              <a:off x="2889" y="2466"/>
              <a:ext cx="133" cy="456"/>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1" name="Line 35"/>
            <p:cNvSpPr>
              <a:spLocks noChangeShapeType="1"/>
            </p:cNvSpPr>
            <p:nvPr/>
          </p:nvSpPr>
          <p:spPr bwMode="auto">
            <a:xfrm flipH="1">
              <a:off x="2634" y="2455"/>
              <a:ext cx="77" cy="456"/>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2" name="Line 36"/>
            <p:cNvSpPr>
              <a:spLocks noChangeShapeType="1"/>
            </p:cNvSpPr>
            <p:nvPr/>
          </p:nvSpPr>
          <p:spPr bwMode="auto">
            <a:xfrm flipH="1">
              <a:off x="2234" y="2378"/>
              <a:ext cx="389" cy="333"/>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3" name="Line 37"/>
            <p:cNvSpPr>
              <a:spLocks noChangeShapeType="1"/>
            </p:cNvSpPr>
            <p:nvPr/>
          </p:nvSpPr>
          <p:spPr bwMode="auto">
            <a:xfrm flipH="1" flipV="1">
              <a:off x="2178" y="1733"/>
              <a:ext cx="400" cy="289"/>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74" name="Line 38"/>
            <p:cNvSpPr>
              <a:spLocks noChangeShapeType="1"/>
            </p:cNvSpPr>
            <p:nvPr/>
          </p:nvSpPr>
          <p:spPr bwMode="auto">
            <a:xfrm flipH="1">
              <a:off x="2934" y="1455"/>
              <a:ext cx="166" cy="456"/>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5" name="Line 39"/>
            <p:cNvSpPr>
              <a:spLocks noChangeShapeType="1"/>
            </p:cNvSpPr>
            <p:nvPr/>
          </p:nvSpPr>
          <p:spPr bwMode="auto">
            <a:xfrm flipV="1">
              <a:off x="3056" y="1711"/>
              <a:ext cx="367" cy="278"/>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6" name="Line 40"/>
            <p:cNvSpPr>
              <a:spLocks noChangeShapeType="1"/>
            </p:cNvSpPr>
            <p:nvPr/>
          </p:nvSpPr>
          <p:spPr bwMode="auto">
            <a:xfrm flipV="1">
              <a:off x="3134" y="2011"/>
              <a:ext cx="490" cy="133"/>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7" name="Line 41"/>
            <p:cNvSpPr>
              <a:spLocks noChangeShapeType="1"/>
            </p:cNvSpPr>
            <p:nvPr/>
          </p:nvSpPr>
          <p:spPr bwMode="auto">
            <a:xfrm>
              <a:off x="3122" y="2312"/>
              <a:ext cx="478" cy="66"/>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8" name="Text Box 42"/>
            <p:cNvSpPr txBox="1">
              <a:spLocks noChangeArrowheads="1"/>
            </p:cNvSpPr>
            <p:nvPr/>
          </p:nvSpPr>
          <p:spPr bwMode="auto">
            <a:xfrm>
              <a:off x="3494" y="1601"/>
              <a:ext cx="285" cy="443"/>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0</a:t>
              </a:r>
            </a:p>
          </p:txBody>
        </p:sp>
        <p:sp>
          <p:nvSpPr>
            <p:cNvPr id="398379" name="Text Box 43"/>
            <p:cNvSpPr txBox="1">
              <a:spLocks noChangeArrowheads="1"/>
            </p:cNvSpPr>
            <p:nvPr/>
          </p:nvSpPr>
          <p:spPr bwMode="auto">
            <a:xfrm>
              <a:off x="3064" y="1222"/>
              <a:ext cx="615" cy="442"/>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M-1</a:t>
              </a:r>
            </a:p>
          </p:txBody>
        </p:sp>
        <p:sp>
          <p:nvSpPr>
            <p:cNvPr id="398380" name="Text Box 44"/>
            <p:cNvSpPr txBox="1">
              <a:spLocks noChangeArrowheads="1"/>
            </p:cNvSpPr>
            <p:nvPr/>
          </p:nvSpPr>
          <p:spPr bwMode="auto">
            <a:xfrm>
              <a:off x="3547" y="2001"/>
              <a:ext cx="286" cy="442"/>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1</a:t>
              </a:r>
            </a:p>
          </p:txBody>
        </p:sp>
        <p:sp>
          <p:nvSpPr>
            <p:cNvPr id="398381" name="Line 45"/>
            <p:cNvSpPr>
              <a:spLocks noChangeShapeType="1"/>
            </p:cNvSpPr>
            <p:nvPr/>
          </p:nvSpPr>
          <p:spPr bwMode="auto">
            <a:xfrm flipH="1" flipV="1">
              <a:off x="2845" y="2922"/>
              <a:ext cx="0" cy="311"/>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sp>
          <p:nvSpPr>
            <p:cNvPr id="398382" name="Text Box 46"/>
            <p:cNvSpPr txBox="1">
              <a:spLocks noChangeArrowheads="1"/>
            </p:cNvSpPr>
            <p:nvPr/>
          </p:nvSpPr>
          <p:spPr bwMode="auto">
            <a:xfrm>
              <a:off x="2487" y="3036"/>
              <a:ext cx="717" cy="442"/>
            </a:xfrm>
            <a:prstGeom prst="rect">
              <a:avLst/>
            </a:prstGeom>
            <a:noFill/>
            <a:ln w="9525">
              <a:noFill/>
              <a:miter lim="800000"/>
              <a:headEnd/>
              <a:tailEnd/>
            </a:ln>
            <a:effectLst/>
          </p:spPr>
          <p:txBody>
            <a:bodyPr wrap="none" anchor="ctr">
              <a:spAutoFit/>
            </a:bodyPr>
            <a:lstStyle/>
            <a:p>
              <a:pPr algn="ctr"/>
              <a:r>
                <a:rPr lang="en-US" altLang="zh-CN" sz="2400" b="1">
                  <a:solidFill>
                    <a:srgbClr val="00FFCC"/>
                  </a:solidFill>
                  <a:latin typeface="Times New Roman" pitchFamily="18" charset="0"/>
                  <a:ea typeface="宋体" pitchFamily="2" charset="-122"/>
                </a:rPr>
                <a:t>front</a:t>
              </a:r>
            </a:p>
          </p:txBody>
        </p:sp>
        <p:sp>
          <p:nvSpPr>
            <p:cNvPr id="398383" name="Line 47"/>
            <p:cNvSpPr>
              <a:spLocks noChangeShapeType="1"/>
            </p:cNvSpPr>
            <p:nvPr/>
          </p:nvSpPr>
          <p:spPr bwMode="auto">
            <a:xfrm>
              <a:off x="1845" y="1633"/>
              <a:ext cx="300" cy="178"/>
            </a:xfrm>
            <a:prstGeom prst="line">
              <a:avLst/>
            </a:prstGeom>
            <a:noFill/>
            <a:ln w="28575">
              <a:solidFill>
                <a:srgbClr val="FFFF00"/>
              </a:solidFill>
              <a:round/>
              <a:headEnd/>
              <a:tailEnd type="triangle" w="med" len="med"/>
            </a:ln>
            <a:effectLst/>
          </p:spPr>
          <p:txBody>
            <a:bodyPr anchor="ctr">
              <a:spAutoFit/>
            </a:bodyPr>
            <a:lstStyle/>
            <a:p>
              <a:endParaRPr lang="zh-CN" altLang="en-US"/>
            </a:p>
          </p:txBody>
        </p:sp>
        <p:sp>
          <p:nvSpPr>
            <p:cNvPr id="398384" name="Line 48"/>
            <p:cNvSpPr>
              <a:spLocks noChangeShapeType="1"/>
            </p:cNvSpPr>
            <p:nvPr/>
          </p:nvSpPr>
          <p:spPr bwMode="auto">
            <a:xfrm flipH="1" flipV="1">
              <a:off x="2045" y="2044"/>
              <a:ext cx="478" cy="78"/>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85" name="Text Box 49"/>
            <p:cNvSpPr txBox="1">
              <a:spLocks noChangeArrowheads="1"/>
            </p:cNvSpPr>
            <p:nvPr/>
          </p:nvSpPr>
          <p:spPr bwMode="auto">
            <a:xfrm>
              <a:off x="1368" y="1379"/>
              <a:ext cx="629" cy="442"/>
            </a:xfrm>
            <a:prstGeom prst="rect">
              <a:avLst/>
            </a:prstGeom>
            <a:noFill/>
            <a:ln w="9525">
              <a:noFill/>
              <a:miter lim="800000"/>
              <a:headEnd/>
              <a:tailEnd/>
            </a:ln>
            <a:effectLst/>
          </p:spPr>
          <p:txBody>
            <a:bodyPr wrap="none" anchor="ctr">
              <a:spAutoFit/>
            </a:bodyPr>
            <a:lstStyle/>
            <a:p>
              <a:pPr algn="ctr"/>
              <a:r>
                <a:rPr lang="en-US" altLang="zh-CN" sz="2400" b="1">
                  <a:solidFill>
                    <a:srgbClr val="FFFF00"/>
                  </a:solidFill>
                  <a:latin typeface="Times New Roman" pitchFamily="18" charset="0"/>
                  <a:ea typeface="宋体" pitchFamily="2" charset="-122"/>
                </a:rPr>
                <a:t>rear</a:t>
              </a:r>
            </a:p>
          </p:txBody>
        </p:sp>
        <p:sp>
          <p:nvSpPr>
            <p:cNvPr id="398386" name="Line 50"/>
            <p:cNvSpPr>
              <a:spLocks noChangeShapeType="1"/>
            </p:cNvSpPr>
            <p:nvPr/>
          </p:nvSpPr>
          <p:spPr bwMode="auto">
            <a:xfrm flipV="1">
              <a:off x="2078" y="1811"/>
              <a:ext cx="189" cy="100"/>
            </a:xfrm>
            <a:prstGeom prst="line">
              <a:avLst/>
            </a:prstGeom>
            <a:noFill/>
            <a:ln w="9525">
              <a:solidFill>
                <a:srgbClr val="FFFF00"/>
              </a:solidFill>
              <a:round/>
              <a:headEnd/>
              <a:tailEnd/>
            </a:ln>
            <a:effectLst/>
          </p:spPr>
          <p:txBody>
            <a:bodyPr anchor="ctr">
              <a:spAutoFit/>
            </a:bodyPr>
            <a:lstStyle/>
            <a:p>
              <a:endParaRPr lang="zh-CN" altLang="en-US"/>
            </a:p>
          </p:txBody>
        </p:sp>
        <p:sp>
          <p:nvSpPr>
            <p:cNvPr id="398387" name="Line 51"/>
            <p:cNvSpPr>
              <a:spLocks noChangeShapeType="1"/>
            </p:cNvSpPr>
            <p:nvPr/>
          </p:nvSpPr>
          <p:spPr bwMode="auto">
            <a:xfrm flipV="1">
              <a:off x="2045" y="1855"/>
              <a:ext cx="300" cy="145"/>
            </a:xfrm>
            <a:prstGeom prst="line">
              <a:avLst/>
            </a:prstGeom>
            <a:noFill/>
            <a:ln w="9525">
              <a:solidFill>
                <a:srgbClr val="FFFF00"/>
              </a:solidFill>
              <a:round/>
              <a:headEnd/>
              <a:tailEnd/>
            </a:ln>
            <a:effectLst/>
          </p:spPr>
          <p:txBody>
            <a:bodyPr anchor="ctr">
              <a:spAutoFit/>
            </a:bodyPr>
            <a:lstStyle/>
            <a:p>
              <a:endParaRPr lang="zh-CN" altLang="en-US"/>
            </a:p>
          </p:txBody>
        </p:sp>
        <p:sp>
          <p:nvSpPr>
            <p:cNvPr id="398388" name="Line 52"/>
            <p:cNvSpPr>
              <a:spLocks noChangeShapeType="1"/>
            </p:cNvSpPr>
            <p:nvPr/>
          </p:nvSpPr>
          <p:spPr bwMode="auto">
            <a:xfrm flipV="1">
              <a:off x="2034" y="1911"/>
              <a:ext cx="377" cy="189"/>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89" name="Line 53"/>
            <p:cNvSpPr>
              <a:spLocks noChangeShapeType="1"/>
            </p:cNvSpPr>
            <p:nvPr/>
          </p:nvSpPr>
          <p:spPr bwMode="auto">
            <a:xfrm flipV="1">
              <a:off x="2034" y="1944"/>
              <a:ext cx="455" cy="24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0" name="Line 54"/>
            <p:cNvSpPr>
              <a:spLocks noChangeShapeType="1"/>
            </p:cNvSpPr>
            <p:nvPr/>
          </p:nvSpPr>
          <p:spPr bwMode="auto">
            <a:xfrm flipV="1">
              <a:off x="2034" y="1989"/>
              <a:ext cx="511" cy="289"/>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1" name="Line 55"/>
            <p:cNvSpPr>
              <a:spLocks noChangeShapeType="1"/>
            </p:cNvSpPr>
            <p:nvPr/>
          </p:nvSpPr>
          <p:spPr bwMode="auto">
            <a:xfrm flipV="1">
              <a:off x="2056" y="2100"/>
              <a:ext cx="455" cy="25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2" name="Line 56"/>
            <p:cNvSpPr>
              <a:spLocks noChangeShapeType="1"/>
            </p:cNvSpPr>
            <p:nvPr/>
          </p:nvSpPr>
          <p:spPr bwMode="auto">
            <a:xfrm flipV="1">
              <a:off x="2078" y="2178"/>
              <a:ext cx="433" cy="25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3" name="Line 57"/>
            <p:cNvSpPr>
              <a:spLocks noChangeShapeType="1"/>
            </p:cNvSpPr>
            <p:nvPr/>
          </p:nvSpPr>
          <p:spPr bwMode="auto">
            <a:xfrm flipV="1">
              <a:off x="2111" y="2244"/>
              <a:ext cx="412" cy="256"/>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4" name="Line 58"/>
            <p:cNvSpPr>
              <a:spLocks noChangeShapeType="1"/>
            </p:cNvSpPr>
            <p:nvPr/>
          </p:nvSpPr>
          <p:spPr bwMode="auto">
            <a:xfrm flipV="1">
              <a:off x="2156" y="2322"/>
              <a:ext cx="400" cy="233"/>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5" name="Line 59"/>
            <p:cNvSpPr>
              <a:spLocks noChangeShapeType="1"/>
            </p:cNvSpPr>
            <p:nvPr/>
          </p:nvSpPr>
          <p:spPr bwMode="auto">
            <a:xfrm flipV="1">
              <a:off x="2200" y="2378"/>
              <a:ext cx="400" cy="25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6" name="Line 60"/>
            <p:cNvSpPr>
              <a:spLocks noChangeShapeType="1"/>
            </p:cNvSpPr>
            <p:nvPr/>
          </p:nvSpPr>
          <p:spPr bwMode="auto">
            <a:xfrm flipV="1">
              <a:off x="2245" y="2422"/>
              <a:ext cx="400" cy="267"/>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7" name="Line 61"/>
            <p:cNvSpPr>
              <a:spLocks noChangeShapeType="1"/>
            </p:cNvSpPr>
            <p:nvPr/>
          </p:nvSpPr>
          <p:spPr bwMode="auto">
            <a:xfrm flipV="1">
              <a:off x="2323" y="2466"/>
              <a:ext cx="355" cy="278"/>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8" name="Line 62"/>
            <p:cNvSpPr>
              <a:spLocks noChangeShapeType="1"/>
            </p:cNvSpPr>
            <p:nvPr/>
          </p:nvSpPr>
          <p:spPr bwMode="auto">
            <a:xfrm flipV="1">
              <a:off x="2378" y="2555"/>
              <a:ext cx="311" cy="24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9" name="Line 63"/>
            <p:cNvSpPr>
              <a:spLocks noChangeShapeType="1"/>
            </p:cNvSpPr>
            <p:nvPr/>
          </p:nvSpPr>
          <p:spPr bwMode="auto">
            <a:xfrm flipV="1">
              <a:off x="2467" y="2689"/>
              <a:ext cx="200" cy="15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400" name="Line 64"/>
            <p:cNvSpPr>
              <a:spLocks noChangeShapeType="1"/>
            </p:cNvSpPr>
            <p:nvPr/>
          </p:nvSpPr>
          <p:spPr bwMode="auto">
            <a:xfrm flipV="1">
              <a:off x="2556" y="2800"/>
              <a:ext cx="89" cy="66"/>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401" name="Text Box 65"/>
            <p:cNvSpPr txBox="1">
              <a:spLocks noChangeArrowheads="1"/>
            </p:cNvSpPr>
            <p:nvPr/>
          </p:nvSpPr>
          <p:spPr bwMode="auto">
            <a:xfrm rot="-1295992">
              <a:off x="2320" y="1455"/>
              <a:ext cx="609" cy="443"/>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a:t>
              </a:r>
            </a:p>
          </p:txBody>
        </p:sp>
        <p:sp>
          <p:nvSpPr>
            <p:cNvPr id="398402" name="Text Box 66"/>
            <p:cNvSpPr txBox="1">
              <a:spLocks noChangeArrowheads="1"/>
            </p:cNvSpPr>
            <p:nvPr/>
          </p:nvSpPr>
          <p:spPr bwMode="auto">
            <a:xfrm rot="-1295992">
              <a:off x="2860" y="2319"/>
              <a:ext cx="609" cy="442"/>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a:t>
              </a:r>
            </a:p>
          </p:txBody>
        </p:sp>
      </p:gr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0" y="0"/>
            <a:ext cx="9906000" cy="685800"/>
          </a:xfrm>
        </p:spPr>
        <p:txBody>
          <a:bodyPr/>
          <a:lstStyle/>
          <a:p>
            <a:r>
              <a:rPr lang="en-US" altLang="zh-CN" i="1"/>
              <a:t>3.4 </a:t>
            </a:r>
            <a:r>
              <a:rPr lang="zh-CN" altLang="en-US" i="1"/>
              <a:t>队列</a:t>
            </a:r>
          </a:p>
        </p:txBody>
      </p:sp>
      <p:sp>
        <p:nvSpPr>
          <p:cNvPr id="399368" name="Rectangle 8"/>
          <p:cNvSpPr>
            <a:spLocks noGrp="1" noChangeArrowheads="1"/>
          </p:cNvSpPr>
          <p:nvPr>
            <p:ph idx="1"/>
          </p:nvPr>
        </p:nvSpPr>
        <p:spPr>
          <a:xfrm>
            <a:off x="-6350" y="619125"/>
            <a:ext cx="4543425" cy="2809875"/>
          </a:xfrm>
          <a:noFill/>
          <a:ln/>
        </p:spPr>
        <p:txBody>
          <a:bodyPr/>
          <a:lstStyle/>
          <a:p>
            <a:pPr>
              <a:buFont typeface="Wingdings" pitchFamily="2" charset="2"/>
              <a:buNone/>
            </a:pPr>
            <a:r>
              <a:rPr lang="zh-CN" altLang="zh-CN" sz="2800"/>
              <a:t>实现：利用“模”运算</a:t>
            </a:r>
          </a:p>
          <a:p>
            <a:pPr>
              <a:buFont typeface="Wingdings" pitchFamily="2" charset="2"/>
              <a:buNone/>
            </a:pPr>
            <a:r>
              <a:rPr lang="zh-CN" altLang="zh-CN" sz="2800"/>
              <a:t>入队：</a:t>
            </a:r>
            <a:r>
              <a:rPr lang="en-US" altLang="zh-CN" sz="2800">
                <a:solidFill>
                  <a:srgbClr val="00FFFF"/>
                </a:solidFill>
              </a:rPr>
              <a:t>Q.base[rear]=e;</a:t>
            </a:r>
            <a:endParaRPr lang="zh-CN" altLang="en-US" sz="2800"/>
          </a:p>
          <a:p>
            <a:pPr>
              <a:buFont typeface="Wingdings" pitchFamily="2" charset="2"/>
              <a:buNone/>
            </a:pPr>
            <a:r>
              <a:rPr lang="en-US" altLang="zh-CN" sz="2800">
                <a:solidFill>
                  <a:srgbClr val="00FFFF"/>
                </a:solidFill>
              </a:rPr>
              <a:t>           rear=(rear+1)%M;    </a:t>
            </a:r>
          </a:p>
          <a:p>
            <a:pPr>
              <a:buFont typeface="Wingdings" pitchFamily="2" charset="2"/>
              <a:buNone/>
            </a:pPr>
            <a:r>
              <a:rPr lang="zh-CN" altLang="zh-CN" sz="2800"/>
              <a:t>出队：</a:t>
            </a:r>
            <a:r>
              <a:rPr lang="en-US" altLang="zh-CN" sz="2800">
                <a:solidFill>
                  <a:srgbClr val="66FF66"/>
                </a:solidFill>
              </a:rPr>
              <a:t>e=Q.base[front];</a:t>
            </a:r>
          </a:p>
          <a:p>
            <a:pPr>
              <a:buFont typeface="Wingdings" pitchFamily="2" charset="2"/>
              <a:buNone/>
            </a:pPr>
            <a:r>
              <a:rPr lang="en-US" altLang="zh-CN" sz="2800">
                <a:solidFill>
                  <a:srgbClr val="66FF66"/>
                </a:solidFill>
              </a:rPr>
              <a:t>           front=(front+1)%M; </a:t>
            </a:r>
          </a:p>
          <a:p>
            <a:pPr>
              <a:buFont typeface="Wingdings" pitchFamily="2" charset="2"/>
              <a:buNone/>
            </a:pPr>
            <a:r>
              <a:rPr lang="zh-CN" altLang="zh-CN" sz="2800"/>
              <a:t>队满、队空判定条件</a:t>
            </a:r>
            <a:r>
              <a:rPr lang="zh-CN" altLang="en-US" sz="2800"/>
              <a:t>?</a:t>
            </a:r>
            <a:endParaRPr lang="en-US" altLang="zh-CN" sz="2800"/>
          </a:p>
        </p:txBody>
      </p:sp>
      <p:sp>
        <p:nvSpPr>
          <p:cNvPr id="399363" name="Line 3"/>
          <p:cNvSpPr>
            <a:spLocks noChangeShapeType="1"/>
          </p:cNvSpPr>
          <p:nvPr/>
        </p:nvSpPr>
        <p:spPr bwMode="auto">
          <a:xfrm>
            <a:off x="2528888" y="2292350"/>
            <a:ext cx="0" cy="741363"/>
          </a:xfrm>
          <a:prstGeom prst="line">
            <a:avLst/>
          </a:prstGeom>
          <a:noFill/>
          <a:ln w="28575" cap="rnd">
            <a:noFill/>
            <a:prstDash val="sysDot"/>
            <a:round/>
            <a:headEnd/>
            <a:tailEnd/>
          </a:ln>
          <a:effectLst/>
        </p:spPr>
        <p:txBody>
          <a:bodyPr wrap="none" anchor="ctr"/>
          <a:lstStyle/>
          <a:p>
            <a:endParaRPr lang="zh-CN" altLang="en-US"/>
          </a:p>
        </p:txBody>
      </p:sp>
      <p:sp>
        <p:nvSpPr>
          <p:cNvPr id="399364" name="Line 4"/>
          <p:cNvSpPr>
            <a:spLocks noChangeShapeType="1"/>
          </p:cNvSpPr>
          <p:nvPr/>
        </p:nvSpPr>
        <p:spPr bwMode="auto">
          <a:xfrm>
            <a:off x="2541588" y="4283075"/>
            <a:ext cx="0" cy="741363"/>
          </a:xfrm>
          <a:prstGeom prst="line">
            <a:avLst/>
          </a:prstGeom>
          <a:noFill/>
          <a:ln w="28575" cap="rnd">
            <a:noFill/>
            <a:prstDash val="sysDot"/>
            <a:round/>
            <a:headEnd/>
            <a:tailEnd/>
          </a:ln>
          <a:effectLst/>
        </p:spPr>
        <p:txBody>
          <a:bodyPr wrap="none" anchor="ctr"/>
          <a:lstStyle/>
          <a:p>
            <a:endParaRPr lang="zh-CN" altLang="en-US"/>
          </a:p>
        </p:txBody>
      </p:sp>
      <p:sp>
        <p:nvSpPr>
          <p:cNvPr id="399365" name="Line 5"/>
          <p:cNvSpPr>
            <a:spLocks noChangeShapeType="1"/>
          </p:cNvSpPr>
          <p:nvPr/>
        </p:nvSpPr>
        <p:spPr bwMode="auto">
          <a:xfrm>
            <a:off x="2497138" y="6208713"/>
            <a:ext cx="0" cy="512762"/>
          </a:xfrm>
          <a:prstGeom prst="line">
            <a:avLst/>
          </a:prstGeom>
          <a:noFill/>
          <a:ln w="28575" cap="rnd">
            <a:noFill/>
            <a:prstDash val="sysDot"/>
            <a:round/>
            <a:headEnd/>
            <a:tailEnd/>
          </a:ln>
          <a:effectLst/>
        </p:spPr>
        <p:txBody>
          <a:bodyPr wrap="none" anchor="ctr"/>
          <a:lstStyle/>
          <a:p>
            <a:endParaRPr lang="zh-CN" altLang="en-US"/>
          </a:p>
        </p:txBody>
      </p:sp>
      <p:sp>
        <p:nvSpPr>
          <p:cNvPr id="399366" name="Line 6"/>
          <p:cNvSpPr>
            <a:spLocks noChangeShapeType="1"/>
          </p:cNvSpPr>
          <p:nvPr/>
        </p:nvSpPr>
        <p:spPr bwMode="auto">
          <a:xfrm>
            <a:off x="6669088" y="2239963"/>
            <a:ext cx="0" cy="741362"/>
          </a:xfrm>
          <a:prstGeom prst="line">
            <a:avLst/>
          </a:prstGeom>
          <a:noFill/>
          <a:ln w="28575" cap="rnd">
            <a:noFill/>
            <a:prstDash val="sysDot"/>
            <a:round/>
            <a:headEnd/>
            <a:tailEnd/>
          </a:ln>
          <a:effectLst/>
        </p:spPr>
        <p:txBody>
          <a:bodyPr wrap="none" anchor="ctr"/>
          <a:lstStyle/>
          <a:p>
            <a:endParaRPr lang="zh-CN" altLang="en-US"/>
          </a:p>
        </p:txBody>
      </p:sp>
      <p:sp>
        <p:nvSpPr>
          <p:cNvPr id="399367" name="Line 7"/>
          <p:cNvSpPr>
            <a:spLocks noChangeShapeType="1"/>
          </p:cNvSpPr>
          <p:nvPr/>
        </p:nvSpPr>
        <p:spPr bwMode="auto">
          <a:xfrm>
            <a:off x="6678613" y="4687888"/>
            <a:ext cx="4762" cy="360362"/>
          </a:xfrm>
          <a:prstGeom prst="line">
            <a:avLst/>
          </a:prstGeom>
          <a:noFill/>
          <a:ln w="28575" cap="rnd">
            <a:noFill/>
            <a:prstDash val="sysDot"/>
            <a:round/>
            <a:headEnd/>
            <a:tailEnd/>
          </a:ln>
          <a:effectLst/>
        </p:spPr>
        <p:txBody>
          <a:bodyPr wrap="none" anchor="ctr"/>
          <a:lstStyle/>
          <a:p>
            <a:endParaRPr lang="zh-CN" altLang="en-US"/>
          </a:p>
        </p:txBody>
      </p:sp>
      <p:grpSp>
        <p:nvGrpSpPr>
          <p:cNvPr id="399451" name="Group 91"/>
          <p:cNvGrpSpPr>
            <a:grpSpLocks/>
          </p:cNvGrpSpPr>
          <p:nvPr/>
        </p:nvGrpSpPr>
        <p:grpSpPr bwMode="auto">
          <a:xfrm>
            <a:off x="6656388" y="728663"/>
            <a:ext cx="3221037" cy="2457450"/>
            <a:chOff x="4193" y="459"/>
            <a:chExt cx="2029" cy="1548"/>
          </a:xfrm>
        </p:grpSpPr>
        <p:sp>
          <p:nvSpPr>
            <p:cNvPr id="399370" name="AutoShape 10"/>
            <p:cNvSpPr>
              <a:spLocks noChangeArrowheads="1"/>
            </p:cNvSpPr>
            <p:nvPr/>
          </p:nvSpPr>
          <p:spPr bwMode="auto">
            <a:xfrm>
              <a:off x="4205" y="752"/>
              <a:ext cx="1554"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FFFF66"/>
              </a:solidFill>
              <a:round/>
              <a:headEnd/>
              <a:tailEnd/>
            </a:ln>
            <a:effectLst/>
          </p:spPr>
          <p:txBody>
            <a:bodyPr wrap="none" anchor="ctr"/>
            <a:lstStyle/>
            <a:p>
              <a:pPr algn="ctr"/>
              <a:endParaRPr lang="zh-CN" altLang="en-US" sz="2000">
                <a:solidFill>
                  <a:schemeClr val="tx1"/>
                </a:solidFill>
                <a:latin typeface="Times New Roman" pitchFamily="18" charset="0"/>
                <a:ea typeface="宋体" pitchFamily="2" charset="-122"/>
              </a:endParaRPr>
            </a:p>
          </p:txBody>
        </p:sp>
        <p:sp>
          <p:nvSpPr>
            <p:cNvPr id="399371" name="Line 11"/>
            <p:cNvSpPr>
              <a:spLocks noChangeShapeType="1"/>
            </p:cNvSpPr>
            <p:nvPr/>
          </p:nvSpPr>
          <p:spPr bwMode="auto">
            <a:xfrm>
              <a:off x="4193" y="1363"/>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399372" name="Line 12"/>
            <p:cNvSpPr>
              <a:spLocks noChangeShapeType="1"/>
            </p:cNvSpPr>
            <p:nvPr/>
          </p:nvSpPr>
          <p:spPr bwMode="auto">
            <a:xfrm>
              <a:off x="5279" y="1392"/>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399373" name="Line 13"/>
            <p:cNvSpPr>
              <a:spLocks noChangeShapeType="1"/>
            </p:cNvSpPr>
            <p:nvPr/>
          </p:nvSpPr>
          <p:spPr bwMode="auto">
            <a:xfrm>
              <a:off x="4591" y="841"/>
              <a:ext cx="240" cy="322"/>
            </a:xfrm>
            <a:prstGeom prst="line">
              <a:avLst/>
            </a:prstGeom>
            <a:noFill/>
            <a:ln w="28575">
              <a:solidFill>
                <a:srgbClr val="FFFF66"/>
              </a:solidFill>
              <a:round/>
              <a:headEnd/>
              <a:tailEnd/>
            </a:ln>
            <a:effectLst/>
          </p:spPr>
          <p:txBody>
            <a:bodyPr wrap="none" anchor="ctr"/>
            <a:lstStyle/>
            <a:p>
              <a:endParaRPr lang="zh-CN" altLang="en-US"/>
            </a:p>
          </p:txBody>
        </p:sp>
        <p:sp>
          <p:nvSpPr>
            <p:cNvPr id="399374" name="Line 14"/>
            <p:cNvSpPr>
              <a:spLocks noChangeShapeType="1"/>
            </p:cNvSpPr>
            <p:nvPr/>
          </p:nvSpPr>
          <p:spPr bwMode="auto">
            <a:xfrm>
              <a:off x="5189" y="1581"/>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399375" name="Line 15"/>
            <p:cNvSpPr>
              <a:spLocks noChangeShapeType="1"/>
            </p:cNvSpPr>
            <p:nvPr/>
          </p:nvSpPr>
          <p:spPr bwMode="auto">
            <a:xfrm flipH="1">
              <a:off x="5156" y="852"/>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399376" name="Line 16"/>
            <p:cNvSpPr>
              <a:spLocks noChangeShapeType="1"/>
            </p:cNvSpPr>
            <p:nvPr/>
          </p:nvSpPr>
          <p:spPr bwMode="auto">
            <a:xfrm flipH="1">
              <a:off x="4561" y="1593"/>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399377" name="Text Box 17"/>
            <p:cNvSpPr txBox="1">
              <a:spLocks noChangeArrowheads="1"/>
            </p:cNvSpPr>
            <p:nvPr/>
          </p:nvSpPr>
          <p:spPr bwMode="auto">
            <a:xfrm>
              <a:off x="5085" y="1209"/>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399378" name="Text Box 18"/>
            <p:cNvSpPr txBox="1">
              <a:spLocks noChangeArrowheads="1"/>
            </p:cNvSpPr>
            <p:nvPr/>
          </p:nvSpPr>
          <p:spPr bwMode="auto">
            <a:xfrm>
              <a:off x="5082" y="1373"/>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399379" name="Text Box 19"/>
            <p:cNvSpPr txBox="1">
              <a:spLocks noChangeArrowheads="1"/>
            </p:cNvSpPr>
            <p:nvPr/>
          </p:nvSpPr>
          <p:spPr bwMode="auto">
            <a:xfrm>
              <a:off x="4904" y="1444"/>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399380" name="Text Box 20"/>
            <p:cNvSpPr txBox="1">
              <a:spLocks noChangeArrowheads="1"/>
            </p:cNvSpPr>
            <p:nvPr/>
          </p:nvSpPr>
          <p:spPr bwMode="auto">
            <a:xfrm>
              <a:off x="4695" y="1363"/>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399381" name="Text Box 21"/>
            <p:cNvSpPr txBox="1">
              <a:spLocks noChangeArrowheads="1"/>
            </p:cNvSpPr>
            <p:nvPr/>
          </p:nvSpPr>
          <p:spPr bwMode="auto">
            <a:xfrm>
              <a:off x="4698" y="1196"/>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399382" name="Text Box 22"/>
            <p:cNvSpPr txBox="1">
              <a:spLocks noChangeArrowheads="1"/>
            </p:cNvSpPr>
            <p:nvPr/>
          </p:nvSpPr>
          <p:spPr bwMode="auto">
            <a:xfrm>
              <a:off x="4903" y="1125"/>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5</a:t>
              </a:r>
            </a:p>
          </p:txBody>
        </p:sp>
        <p:sp>
          <p:nvSpPr>
            <p:cNvPr id="399383" name="Line 23"/>
            <p:cNvSpPr>
              <a:spLocks noChangeShapeType="1"/>
            </p:cNvSpPr>
            <p:nvPr/>
          </p:nvSpPr>
          <p:spPr bwMode="auto">
            <a:xfrm flipH="1">
              <a:off x="5653" y="910"/>
              <a:ext cx="146" cy="155"/>
            </a:xfrm>
            <a:prstGeom prst="line">
              <a:avLst/>
            </a:prstGeom>
            <a:noFill/>
            <a:ln w="28575">
              <a:solidFill>
                <a:srgbClr val="FFFF00"/>
              </a:solidFill>
              <a:round/>
              <a:headEnd/>
              <a:tailEnd type="triangle" w="med" len="med"/>
            </a:ln>
            <a:effectLst/>
          </p:spPr>
          <p:txBody>
            <a:bodyPr wrap="none" anchor="ctr"/>
            <a:lstStyle/>
            <a:p>
              <a:endParaRPr lang="zh-CN" altLang="en-US"/>
            </a:p>
          </p:txBody>
        </p:sp>
        <p:sp>
          <p:nvSpPr>
            <p:cNvPr id="399384" name="Text Box 24"/>
            <p:cNvSpPr txBox="1">
              <a:spLocks noChangeArrowheads="1"/>
            </p:cNvSpPr>
            <p:nvPr/>
          </p:nvSpPr>
          <p:spPr bwMode="auto">
            <a:xfrm>
              <a:off x="5828" y="666"/>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399385" name="Text Box 25"/>
            <p:cNvSpPr txBox="1">
              <a:spLocks noChangeArrowheads="1"/>
            </p:cNvSpPr>
            <p:nvPr/>
          </p:nvSpPr>
          <p:spPr bwMode="auto">
            <a:xfrm>
              <a:off x="5662" y="459"/>
              <a:ext cx="461"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sp>
          <p:nvSpPr>
            <p:cNvPr id="399386" name="Line 26"/>
            <p:cNvSpPr>
              <a:spLocks noChangeShapeType="1"/>
            </p:cNvSpPr>
            <p:nvPr/>
          </p:nvSpPr>
          <p:spPr bwMode="auto">
            <a:xfrm flipH="1">
              <a:off x="5526" y="729"/>
              <a:ext cx="197" cy="194"/>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grpSp>
      <p:sp>
        <p:nvSpPr>
          <p:cNvPr id="399397" name="Text Box 37"/>
          <p:cNvSpPr txBox="1">
            <a:spLocks noChangeArrowheads="1"/>
          </p:cNvSpPr>
          <p:nvPr/>
        </p:nvSpPr>
        <p:spPr bwMode="auto">
          <a:xfrm>
            <a:off x="8793163" y="5099050"/>
            <a:ext cx="444500"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J7</a:t>
            </a:r>
          </a:p>
        </p:txBody>
      </p:sp>
      <p:grpSp>
        <p:nvGrpSpPr>
          <p:cNvPr id="399452" name="Group 92"/>
          <p:cNvGrpSpPr>
            <a:grpSpLocks/>
          </p:cNvGrpSpPr>
          <p:nvPr/>
        </p:nvGrpSpPr>
        <p:grpSpPr bwMode="auto">
          <a:xfrm>
            <a:off x="6007100" y="4643438"/>
            <a:ext cx="3446463" cy="1992312"/>
            <a:chOff x="3784" y="2925"/>
            <a:chExt cx="2171" cy="1255"/>
          </a:xfrm>
        </p:grpSpPr>
        <p:sp>
          <p:nvSpPr>
            <p:cNvPr id="399388" name="AutoShape 28"/>
            <p:cNvSpPr>
              <a:spLocks noChangeArrowheads="1"/>
            </p:cNvSpPr>
            <p:nvPr/>
          </p:nvSpPr>
          <p:spPr bwMode="auto">
            <a:xfrm>
              <a:off x="4401" y="2925"/>
              <a:ext cx="1554"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00FFFF"/>
              </a:solidFill>
              <a:round/>
              <a:headEnd/>
              <a:tailEnd/>
            </a:ln>
            <a:effectLst/>
          </p:spPr>
          <p:txBody>
            <a:bodyPr wrap="none" anchor="ctr"/>
            <a:lstStyle/>
            <a:p>
              <a:pPr algn="ctr"/>
              <a:endParaRPr lang="zh-CN" altLang="en-US" sz="2000" b="1">
                <a:solidFill>
                  <a:schemeClr val="tx1"/>
                </a:solidFill>
                <a:latin typeface="Times New Roman" pitchFamily="18" charset="0"/>
                <a:ea typeface="宋体" pitchFamily="2" charset="-122"/>
              </a:endParaRPr>
            </a:p>
          </p:txBody>
        </p:sp>
        <p:sp>
          <p:nvSpPr>
            <p:cNvPr id="399389" name="Line 29"/>
            <p:cNvSpPr>
              <a:spLocks noChangeShapeType="1"/>
            </p:cNvSpPr>
            <p:nvPr/>
          </p:nvSpPr>
          <p:spPr bwMode="auto">
            <a:xfrm>
              <a:off x="4390" y="3545"/>
              <a:ext cx="470" cy="0"/>
            </a:xfrm>
            <a:prstGeom prst="line">
              <a:avLst/>
            </a:prstGeom>
            <a:noFill/>
            <a:ln w="28575">
              <a:solidFill>
                <a:srgbClr val="00FFFF"/>
              </a:solidFill>
              <a:round/>
              <a:headEnd/>
              <a:tailEnd/>
            </a:ln>
            <a:effectLst/>
          </p:spPr>
          <p:txBody>
            <a:bodyPr wrap="none" anchor="ctr"/>
            <a:lstStyle/>
            <a:p>
              <a:endParaRPr lang="zh-CN" altLang="en-US"/>
            </a:p>
          </p:txBody>
        </p:sp>
        <p:sp>
          <p:nvSpPr>
            <p:cNvPr id="399390" name="Line 30"/>
            <p:cNvSpPr>
              <a:spLocks noChangeShapeType="1"/>
            </p:cNvSpPr>
            <p:nvPr/>
          </p:nvSpPr>
          <p:spPr bwMode="auto">
            <a:xfrm>
              <a:off x="5457" y="3574"/>
              <a:ext cx="470" cy="0"/>
            </a:xfrm>
            <a:prstGeom prst="line">
              <a:avLst/>
            </a:prstGeom>
            <a:noFill/>
            <a:ln w="28575">
              <a:solidFill>
                <a:srgbClr val="00FFFF"/>
              </a:solidFill>
              <a:round/>
              <a:headEnd/>
              <a:tailEnd/>
            </a:ln>
            <a:effectLst/>
          </p:spPr>
          <p:txBody>
            <a:bodyPr wrap="none" anchor="ctr"/>
            <a:lstStyle/>
            <a:p>
              <a:endParaRPr lang="zh-CN" altLang="en-US"/>
            </a:p>
          </p:txBody>
        </p:sp>
        <p:sp>
          <p:nvSpPr>
            <p:cNvPr id="399391" name="Line 31"/>
            <p:cNvSpPr>
              <a:spLocks noChangeShapeType="1"/>
            </p:cNvSpPr>
            <p:nvPr/>
          </p:nvSpPr>
          <p:spPr bwMode="auto">
            <a:xfrm>
              <a:off x="4787" y="3023"/>
              <a:ext cx="241" cy="322"/>
            </a:xfrm>
            <a:prstGeom prst="line">
              <a:avLst/>
            </a:prstGeom>
            <a:noFill/>
            <a:ln w="28575">
              <a:solidFill>
                <a:srgbClr val="00FFFF"/>
              </a:solidFill>
              <a:round/>
              <a:headEnd/>
              <a:tailEnd/>
            </a:ln>
            <a:effectLst/>
          </p:spPr>
          <p:txBody>
            <a:bodyPr wrap="none" anchor="ctr"/>
            <a:lstStyle/>
            <a:p>
              <a:endParaRPr lang="zh-CN" altLang="en-US"/>
            </a:p>
          </p:txBody>
        </p:sp>
        <p:sp>
          <p:nvSpPr>
            <p:cNvPr id="399392" name="Line 32"/>
            <p:cNvSpPr>
              <a:spLocks noChangeShapeType="1"/>
            </p:cNvSpPr>
            <p:nvPr/>
          </p:nvSpPr>
          <p:spPr bwMode="auto">
            <a:xfrm>
              <a:off x="5385" y="3763"/>
              <a:ext cx="241" cy="322"/>
            </a:xfrm>
            <a:prstGeom prst="line">
              <a:avLst/>
            </a:prstGeom>
            <a:noFill/>
            <a:ln w="28575">
              <a:solidFill>
                <a:srgbClr val="00FFFF"/>
              </a:solidFill>
              <a:round/>
              <a:headEnd/>
              <a:tailEnd/>
            </a:ln>
            <a:effectLst/>
          </p:spPr>
          <p:txBody>
            <a:bodyPr wrap="none" anchor="ctr"/>
            <a:lstStyle/>
            <a:p>
              <a:endParaRPr lang="zh-CN" altLang="en-US"/>
            </a:p>
          </p:txBody>
        </p:sp>
        <p:sp>
          <p:nvSpPr>
            <p:cNvPr id="399393" name="Line 33"/>
            <p:cNvSpPr>
              <a:spLocks noChangeShapeType="1"/>
            </p:cNvSpPr>
            <p:nvPr/>
          </p:nvSpPr>
          <p:spPr bwMode="auto">
            <a:xfrm flipH="1">
              <a:off x="5353" y="3034"/>
              <a:ext cx="252" cy="311"/>
            </a:xfrm>
            <a:prstGeom prst="line">
              <a:avLst/>
            </a:prstGeom>
            <a:noFill/>
            <a:ln w="28575">
              <a:solidFill>
                <a:srgbClr val="00FFFF"/>
              </a:solidFill>
              <a:round/>
              <a:headEnd/>
              <a:tailEnd/>
            </a:ln>
            <a:effectLst/>
          </p:spPr>
          <p:txBody>
            <a:bodyPr wrap="none" anchor="ctr"/>
            <a:lstStyle/>
            <a:p>
              <a:endParaRPr lang="zh-CN" altLang="en-US"/>
            </a:p>
          </p:txBody>
        </p:sp>
        <p:sp>
          <p:nvSpPr>
            <p:cNvPr id="399394" name="Line 34"/>
            <p:cNvSpPr>
              <a:spLocks noChangeShapeType="1"/>
            </p:cNvSpPr>
            <p:nvPr/>
          </p:nvSpPr>
          <p:spPr bwMode="auto">
            <a:xfrm flipH="1">
              <a:off x="4758" y="3775"/>
              <a:ext cx="252" cy="311"/>
            </a:xfrm>
            <a:prstGeom prst="line">
              <a:avLst/>
            </a:prstGeom>
            <a:noFill/>
            <a:ln w="28575">
              <a:solidFill>
                <a:srgbClr val="00FFFF"/>
              </a:solidFill>
              <a:round/>
              <a:headEnd/>
              <a:tailEnd/>
            </a:ln>
            <a:effectLst/>
          </p:spPr>
          <p:txBody>
            <a:bodyPr wrap="none" anchor="ctr"/>
            <a:lstStyle/>
            <a:p>
              <a:endParaRPr lang="zh-CN" altLang="en-US"/>
            </a:p>
          </p:txBody>
        </p:sp>
        <p:sp>
          <p:nvSpPr>
            <p:cNvPr id="399395" name="Text Box 35"/>
            <p:cNvSpPr txBox="1">
              <a:spLocks noChangeArrowheads="1"/>
            </p:cNvSpPr>
            <p:nvPr/>
          </p:nvSpPr>
          <p:spPr bwMode="auto">
            <a:xfrm>
              <a:off x="4527" y="3265"/>
              <a:ext cx="280"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J5</a:t>
              </a:r>
            </a:p>
          </p:txBody>
        </p:sp>
        <p:sp>
          <p:nvSpPr>
            <p:cNvPr id="399396" name="Text Box 36"/>
            <p:cNvSpPr txBox="1">
              <a:spLocks noChangeArrowheads="1"/>
            </p:cNvSpPr>
            <p:nvPr/>
          </p:nvSpPr>
          <p:spPr bwMode="auto">
            <a:xfrm>
              <a:off x="5069" y="3020"/>
              <a:ext cx="279"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J6</a:t>
              </a:r>
            </a:p>
          </p:txBody>
        </p:sp>
        <p:sp>
          <p:nvSpPr>
            <p:cNvPr id="399398" name="Text Box 38"/>
            <p:cNvSpPr txBox="1">
              <a:spLocks noChangeArrowheads="1"/>
            </p:cNvSpPr>
            <p:nvPr/>
          </p:nvSpPr>
          <p:spPr bwMode="auto">
            <a:xfrm>
              <a:off x="5281" y="3382"/>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399399" name="Text Box 39"/>
            <p:cNvSpPr txBox="1">
              <a:spLocks noChangeArrowheads="1"/>
            </p:cNvSpPr>
            <p:nvPr/>
          </p:nvSpPr>
          <p:spPr bwMode="auto">
            <a:xfrm>
              <a:off x="5287" y="3537"/>
              <a:ext cx="186"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399400" name="Text Box 40"/>
            <p:cNvSpPr txBox="1">
              <a:spLocks noChangeArrowheads="1"/>
            </p:cNvSpPr>
            <p:nvPr/>
          </p:nvSpPr>
          <p:spPr bwMode="auto">
            <a:xfrm>
              <a:off x="5100" y="3626"/>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399401" name="Text Box 41"/>
            <p:cNvSpPr txBox="1">
              <a:spLocks noChangeArrowheads="1"/>
            </p:cNvSpPr>
            <p:nvPr/>
          </p:nvSpPr>
          <p:spPr bwMode="auto">
            <a:xfrm>
              <a:off x="4909" y="3536"/>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399402" name="Text Box 42"/>
            <p:cNvSpPr txBox="1">
              <a:spLocks noChangeArrowheads="1"/>
            </p:cNvSpPr>
            <p:nvPr/>
          </p:nvSpPr>
          <p:spPr bwMode="auto">
            <a:xfrm>
              <a:off x="4894" y="3378"/>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399403" name="Text Box 43"/>
            <p:cNvSpPr txBox="1">
              <a:spLocks noChangeArrowheads="1"/>
            </p:cNvSpPr>
            <p:nvPr/>
          </p:nvSpPr>
          <p:spPr bwMode="auto">
            <a:xfrm>
              <a:off x="5090" y="3316"/>
              <a:ext cx="186"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5</a:t>
              </a:r>
            </a:p>
          </p:txBody>
        </p:sp>
        <p:sp>
          <p:nvSpPr>
            <p:cNvPr id="399405" name="Line 45"/>
            <p:cNvSpPr>
              <a:spLocks noChangeShapeType="1"/>
            </p:cNvSpPr>
            <p:nvPr/>
          </p:nvSpPr>
          <p:spPr bwMode="auto">
            <a:xfrm flipV="1">
              <a:off x="4142" y="3656"/>
              <a:ext cx="264" cy="100"/>
            </a:xfrm>
            <a:prstGeom prst="line">
              <a:avLst/>
            </a:prstGeom>
            <a:noFill/>
            <a:ln w="28575">
              <a:solidFill>
                <a:srgbClr val="00FFCC"/>
              </a:solidFill>
              <a:round/>
              <a:headEnd/>
              <a:tailEnd type="triangle" w="med" len="med"/>
            </a:ln>
            <a:effectLst/>
          </p:spPr>
          <p:txBody>
            <a:bodyPr wrap="none" anchor="ctr"/>
            <a:lstStyle/>
            <a:p>
              <a:endParaRPr lang="zh-CN" altLang="en-US"/>
            </a:p>
          </p:txBody>
        </p:sp>
        <p:sp>
          <p:nvSpPr>
            <p:cNvPr id="399406" name="Text Box 46"/>
            <p:cNvSpPr txBox="1">
              <a:spLocks noChangeArrowheads="1"/>
            </p:cNvSpPr>
            <p:nvPr/>
          </p:nvSpPr>
          <p:spPr bwMode="auto">
            <a:xfrm>
              <a:off x="3784" y="3703"/>
              <a:ext cx="462"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sp>
          <p:nvSpPr>
            <p:cNvPr id="399407" name="Text Box 47"/>
            <p:cNvSpPr txBox="1">
              <a:spLocks noChangeArrowheads="1"/>
            </p:cNvSpPr>
            <p:nvPr/>
          </p:nvSpPr>
          <p:spPr bwMode="auto">
            <a:xfrm>
              <a:off x="4559" y="3638"/>
              <a:ext cx="279"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J4</a:t>
              </a:r>
            </a:p>
          </p:txBody>
        </p:sp>
      </p:grpSp>
      <p:sp>
        <p:nvSpPr>
          <p:cNvPr id="399408" name="Text Box 48"/>
          <p:cNvSpPr txBox="1">
            <a:spLocks noChangeArrowheads="1"/>
          </p:cNvSpPr>
          <p:nvPr/>
        </p:nvSpPr>
        <p:spPr bwMode="auto">
          <a:xfrm>
            <a:off x="8026400" y="6097588"/>
            <a:ext cx="442913"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J9</a:t>
            </a:r>
          </a:p>
        </p:txBody>
      </p:sp>
      <p:sp>
        <p:nvSpPr>
          <p:cNvPr id="399409" name="Text Box 49"/>
          <p:cNvSpPr txBox="1">
            <a:spLocks noChangeArrowheads="1"/>
          </p:cNvSpPr>
          <p:nvPr/>
        </p:nvSpPr>
        <p:spPr bwMode="auto">
          <a:xfrm>
            <a:off x="8721725" y="5743575"/>
            <a:ext cx="442913"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J8</a:t>
            </a:r>
          </a:p>
        </p:txBody>
      </p:sp>
      <p:grpSp>
        <p:nvGrpSpPr>
          <p:cNvPr id="399453" name="Group 93"/>
          <p:cNvGrpSpPr>
            <a:grpSpLocks/>
          </p:cNvGrpSpPr>
          <p:nvPr/>
        </p:nvGrpSpPr>
        <p:grpSpPr bwMode="auto">
          <a:xfrm>
            <a:off x="6310313" y="6105525"/>
            <a:ext cx="763587" cy="641350"/>
            <a:chOff x="3975" y="3846"/>
            <a:chExt cx="481" cy="404"/>
          </a:xfrm>
        </p:grpSpPr>
        <p:sp>
          <p:nvSpPr>
            <p:cNvPr id="399404" name="Text Box 44"/>
            <p:cNvSpPr txBox="1">
              <a:spLocks noChangeArrowheads="1"/>
            </p:cNvSpPr>
            <p:nvPr/>
          </p:nvSpPr>
          <p:spPr bwMode="auto">
            <a:xfrm>
              <a:off x="3975" y="4000"/>
              <a:ext cx="394" cy="250"/>
            </a:xfrm>
            <a:prstGeom prst="rect">
              <a:avLst/>
            </a:prstGeom>
            <a:noFill/>
            <a:ln w="9525">
              <a:noFill/>
              <a:miter lim="800000"/>
              <a:headEnd/>
              <a:tailEnd/>
            </a:ln>
            <a:effectLst/>
          </p:spPr>
          <p:txBody>
            <a:bodyPr wrap="none" anchor="ctr"/>
            <a:lstStyle/>
            <a:p>
              <a:pPr algn="ctr"/>
              <a:r>
                <a:rPr lang="en-US" altLang="zh-CN" sz="2400" b="1" dirty="0">
                  <a:solidFill>
                    <a:srgbClr val="FFFF00"/>
                  </a:solidFill>
                  <a:latin typeface="Times New Roman" pitchFamily="18" charset="0"/>
                  <a:ea typeface="宋体" pitchFamily="2" charset="-122"/>
                </a:rPr>
                <a:t>rear</a:t>
              </a:r>
            </a:p>
          </p:txBody>
        </p:sp>
        <p:sp>
          <p:nvSpPr>
            <p:cNvPr id="399410" name="Line 50"/>
            <p:cNvSpPr>
              <a:spLocks noChangeShapeType="1"/>
            </p:cNvSpPr>
            <p:nvPr/>
          </p:nvSpPr>
          <p:spPr bwMode="auto">
            <a:xfrm flipV="1">
              <a:off x="4233" y="3846"/>
              <a:ext cx="223" cy="165"/>
            </a:xfrm>
            <a:prstGeom prst="line">
              <a:avLst/>
            </a:prstGeom>
            <a:noFill/>
            <a:ln w="28575">
              <a:solidFill>
                <a:srgbClr val="FFFF00"/>
              </a:solidFill>
              <a:round/>
              <a:headEnd/>
              <a:tailEnd type="triangle" w="med" len="med"/>
            </a:ln>
            <a:effectLst/>
          </p:spPr>
          <p:txBody>
            <a:bodyPr anchor="ctr">
              <a:spAutoFit/>
            </a:bodyPr>
            <a:lstStyle/>
            <a:p>
              <a:endParaRPr lang="zh-CN" altLang="en-US"/>
            </a:p>
          </p:txBody>
        </p:sp>
      </p:grpSp>
      <p:grpSp>
        <p:nvGrpSpPr>
          <p:cNvPr id="399450" name="Group 90"/>
          <p:cNvGrpSpPr>
            <a:grpSpLocks/>
          </p:cNvGrpSpPr>
          <p:nvPr/>
        </p:nvGrpSpPr>
        <p:grpSpPr bwMode="auto">
          <a:xfrm>
            <a:off x="2600325" y="2193925"/>
            <a:ext cx="3273425" cy="2635250"/>
            <a:chOff x="1638" y="1382"/>
            <a:chExt cx="2062" cy="1660"/>
          </a:xfrm>
        </p:grpSpPr>
        <p:grpSp>
          <p:nvGrpSpPr>
            <p:cNvPr id="399449" name="Group 89"/>
            <p:cNvGrpSpPr>
              <a:grpSpLocks/>
            </p:cNvGrpSpPr>
            <p:nvPr/>
          </p:nvGrpSpPr>
          <p:grpSpPr bwMode="auto">
            <a:xfrm>
              <a:off x="2135" y="1787"/>
              <a:ext cx="1565" cy="1255"/>
              <a:chOff x="2135" y="1787"/>
              <a:chExt cx="1565" cy="1255"/>
            </a:xfrm>
          </p:grpSpPr>
          <p:sp>
            <p:nvSpPr>
              <p:cNvPr id="399414" name="AutoShape 54"/>
              <p:cNvSpPr>
                <a:spLocks noChangeArrowheads="1"/>
              </p:cNvSpPr>
              <p:nvPr/>
            </p:nvSpPr>
            <p:spPr bwMode="auto">
              <a:xfrm>
                <a:off x="2147" y="1787"/>
                <a:ext cx="1553"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FFFF66"/>
                </a:solidFill>
                <a:round/>
                <a:headEnd/>
                <a:tailEnd/>
              </a:ln>
              <a:effectLst/>
            </p:spPr>
            <p:txBody>
              <a:bodyPr wrap="none" anchor="ctr"/>
              <a:lstStyle/>
              <a:p>
                <a:pPr algn="ctr"/>
                <a:endParaRPr lang="zh-CN" altLang="en-US" sz="2000" b="1">
                  <a:solidFill>
                    <a:schemeClr val="tx1"/>
                  </a:solidFill>
                  <a:latin typeface="Times New Roman" pitchFamily="18" charset="0"/>
                  <a:ea typeface="宋体" pitchFamily="2" charset="-122"/>
                </a:endParaRPr>
              </a:p>
            </p:txBody>
          </p:sp>
          <p:sp>
            <p:nvSpPr>
              <p:cNvPr id="399415" name="Line 55"/>
              <p:cNvSpPr>
                <a:spLocks noChangeShapeType="1"/>
              </p:cNvSpPr>
              <p:nvPr/>
            </p:nvSpPr>
            <p:spPr bwMode="auto">
              <a:xfrm>
                <a:off x="2135" y="2398"/>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399416" name="Line 56"/>
              <p:cNvSpPr>
                <a:spLocks noChangeShapeType="1"/>
              </p:cNvSpPr>
              <p:nvPr/>
            </p:nvSpPr>
            <p:spPr bwMode="auto">
              <a:xfrm>
                <a:off x="3220" y="2427"/>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399417" name="Line 57"/>
              <p:cNvSpPr>
                <a:spLocks noChangeShapeType="1"/>
              </p:cNvSpPr>
              <p:nvPr/>
            </p:nvSpPr>
            <p:spPr bwMode="auto">
              <a:xfrm>
                <a:off x="2532" y="1876"/>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399418" name="Line 58"/>
              <p:cNvSpPr>
                <a:spLocks noChangeShapeType="1"/>
              </p:cNvSpPr>
              <p:nvPr/>
            </p:nvSpPr>
            <p:spPr bwMode="auto">
              <a:xfrm>
                <a:off x="3130" y="2616"/>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399419" name="Line 59"/>
              <p:cNvSpPr>
                <a:spLocks noChangeShapeType="1"/>
              </p:cNvSpPr>
              <p:nvPr/>
            </p:nvSpPr>
            <p:spPr bwMode="auto">
              <a:xfrm flipH="1">
                <a:off x="3098" y="1887"/>
                <a:ext cx="252" cy="311"/>
              </a:xfrm>
              <a:prstGeom prst="line">
                <a:avLst/>
              </a:prstGeom>
              <a:noFill/>
              <a:ln w="28575">
                <a:solidFill>
                  <a:srgbClr val="FFFF66"/>
                </a:solidFill>
                <a:round/>
                <a:headEnd/>
                <a:tailEnd/>
              </a:ln>
              <a:effectLst/>
            </p:spPr>
            <p:txBody>
              <a:bodyPr wrap="none" anchor="ctr"/>
              <a:lstStyle/>
              <a:p>
                <a:endParaRPr lang="zh-CN" altLang="en-US"/>
              </a:p>
            </p:txBody>
          </p:sp>
          <p:sp>
            <p:nvSpPr>
              <p:cNvPr id="399420" name="Line 60"/>
              <p:cNvSpPr>
                <a:spLocks noChangeShapeType="1"/>
              </p:cNvSpPr>
              <p:nvPr/>
            </p:nvSpPr>
            <p:spPr bwMode="auto">
              <a:xfrm flipH="1">
                <a:off x="2503" y="2628"/>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399421" name="Text Box 61"/>
              <p:cNvSpPr txBox="1">
                <a:spLocks noChangeArrowheads="1"/>
              </p:cNvSpPr>
              <p:nvPr/>
            </p:nvSpPr>
            <p:spPr bwMode="auto">
              <a:xfrm>
                <a:off x="2273" y="2118"/>
                <a:ext cx="279"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J5</a:t>
                </a:r>
              </a:p>
            </p:txBody>
          </p:sp>
          <p:sp>
            <p:nvSpPr>
              <p:cNvPr id="399422" name="Text Box 62"/>
              <p:cNvSpPr txBox="1">
                <a:spLocks noChangeArrowheads="1"/>
              </p:cNvSpPr>
              <p:nvPr/>
            </p:nvSpPr>
            <p:spPr bwMode="auto">
              <a:xfrm>
                <a:off x="2814" y="1873"/>
                <a:ext cx="279"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J6</a:t>
                </a:r>
              </a:p>
            </p:txBody>
          </p:sp>
          <p:sp>
            <p:nvSpPr>
              <p:cNvPr id="399423" name="Text Box 63"/>
              <p:cNvSpPr txBox="1">
                <a:spLocks noChangeArrowheads="1"/>
              </p:cNvSpPr>
              <p:nvPr/>
            </p:nvSpPr>
            <p:spPr bwMode="auto">
              <a:xfrm>
                <a:off x="2303" y="2495"/>
                <a:ext cx="280"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J4</a:t>
                </a:r>
              </a:p>
            </p:txBody>
          </p:sp>
          <p:sp>
            <p:nvSpPr>
              <p:cNvPr id="399424" name="Text Box 64"/>
              <p:cNvSpPr txBox="1">
                <a:spLocks noChangeArrowheads="1"/>
              </p:cNvSpPr>
              <p:nvPr/>
            </p:nvSpPr>
            <p:spPr bwMode="auto">
              <a:xfrm>
                <a:off x="3053" y="2235"/>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399425" name="Text Box 65"/>
              <p:cNvSpPr txBox="1">
                <a:spLocks noChangeArrowheads="1"/>
              </p:cNvSpPr>
              <p:nvPr/>
            </p:nvSpPr>
            <p:spPr bwMode="auto">
              <a:xfrm>
                <a:off x="3050" y="2408"/>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399426" name="Text Box 66"/>
              <p:cNvSpPr txBox="1">
                <a:spLocks noChangeArrowheads="1"/>
              </p:cNvSpPr>
              <p:nvPr/>
            </p:nvSpPr>
            <p:spPr bwMode="auto">
              <a:xfrm>
                <a:off x="2845" y="2497"/>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399427" name="Text Box 67"/>
              <p:cNvSpPr txBox="1">
                <a:spLocks noChangeArrowheads="1"/>
              </p:cNvSpPr>
              <p:nvPr/>
            </p:nvSpPr>
            <p:spPr bwMode="auto">
              <a:xfrm>
                <a:off x="2628" y="2398"/>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399428" name="Text Box 68"/>
              <p:cNvSpPr txBox="1">
                <a:spLocks noChangeArrowheads="1"/>
              </p:cNvSpPr>
              <p:nvPr/>
            </p:nvSpPr>
            <p:spPr bwMode="auto">
              <a:xfrm>
                <a:off x="2640" y="2231"/>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399429" name="Text Box 69"/>
              <p:cNvSpPr txBox="1">
                <a:spLocks noChangeArrowheads="1"/>
              </p:cNvSpPr>
              <p:nvPr/>
            </p:nvSpPr>
            <p:spPr bwMode="auto">
              <a:xfrm>
                <a:off x="2844" y="2142"/>
                <a:ext cx="187" cy="192"/>
              </a:xfrm>
              <a:prstGeom prst="rect">
                <a:avLst/>
              </a:prstGeom>
              <a:noFill/>
              <a:ln w="9525">
                <a:noFill/>
                <a:miter lim="800000"/>
                <a:headEnd/>
                <a:tailEnd/>
              </a:ln>
              <a:effectLst/>
            </p:spPr>
            <p:txBody>
              <a:bodyPr wrap="none" anchor="ctr"/>
              <a:lstStyle/>
              <a:p>
                <a:pPr algn="ctr"/>
                <a:r>
                  <a:rPr lang="en-US" altLang="zh-CN" sz="1400" b="1">
                    <a:solidFill>
                      <a:schemeClr val="tx1"/>
                    </a:solidFill>
                    <a:latin typeface="Times New Roman" pitchFamily="18" charset="0"/>
                    <a:ea typeface="宋体" pitchFamily="2" charset="-122"/>
                  </a:rPr>
                  <a:t>5</a:t>
                </a:r>
              </a:p>
            </p:txBody>
          </p:sp>
        </p:grpSp>
        <p:sp>
          <p:nvSpPr>
            <p:cNvPr id="399430" name="Line 70"/>
            <p:cNvSpPr>
              <a:spLocks noChangeShapeType="1"/>
            </p:cNvSpPr>
            <p:nvPr/>
          </p:nvSpPr>
          <p:spPr bwMode="auto">
            <a:xfrm>
              <a:off x="3337" y="1633"/>
              <a:ext cx="71" cy="273"/>
            </a:xfrm>
            <a:prstGeom prst="line">
              <a:avLst/>
            </a:prstGeom>
            <a:noFill/>
            <a:ln w="28575">
              <a:solidFill>
                <a:srgbClr val="FFFF00"/>
              </a:solidFill>
              <a:round/>
              <a:headEnd/>
              <a:tailEnd type="triangle" w="med" len="med"/>
            </a:ln>
            <a:effectLst/>
          </p:spPr>
          <p:txBody>
            <a:bodyPr wrap="none" anchor="ctr"/>
            <a:lstStyle/>
            <a:p>
              <a:endParaRPr lang="zh-CN" altLang="en-US"/>
            </a:p>
          </p:txBody>
        </p:sp>
        <p:sp>
          <p:nvSpPr>
            <p:cNvPr id="399431" name="Text Box 71"/>
            <p:cNvSpPr txBox="1">
              <a:spLocks noChangeArrowheads="1"/>
            </p:cNvSpPr>
            <p:nvPr/>
          </p:nvSpPr>
          <p:spPr bwMode="auto">
            <a:xfrm>
              <a:off x="3120" y="1382"/>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399432" name="Line 72"/>
            <p:cNvSpPr>
              <a:spLocks noChangeShapeType="1"/>
            </p:cNvSpPr>
            <p:nvPr/>
          </p:nvSpPr>
          <p:spPr bwMode="auto">
            <a:xfrm flipV="1">
              <a:off x="1960" y="2556"/>
              <a:ext cx="188" cy="100"/>
            </a:xfrm>
            <a:prstGeom prst="line">
              <a:avLst/>
            </a:prstGeom>
            <a:noFill/>
            <a:ln w="28575">
              <a:solidFill>
                <a:srgbClr val="00FFCC"/>
              </a:solidFill>
              <a:round/>
              <a:headEnd/>
              <a:tailEnd type="triangle" w="med" len="med"/>
            </a:ln>
            <a:effectLst/>
          </p:spPr>
          <p:txBody>
            <a:bodyPr wrap="none" anchor="ctr"/>
            <a:lstStyle/>
            <a:p>
              <a:endParaRPr lang="zh-CN" altLang="en-US"/>
            </a:p>
          </p:txBody>
        </p:sp>
        <p:sp>
          <p:nvSpPr>
            <p:cNvPr id="399433" name="Text Box 73"/>
            <p:cNvSpPr txBox="1">
              <a:spLocks noChangeArrowheads="1"/>
            </p:cNvSpPr>
            <p:nvPr/>
          </p:nvSpPr>
          <p:spPr bwMode="auto">
            <a:xfrm>
              <a:off x="1638" y="2618"/>
              <a:ext cx="462"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grpSp>
      <p:grpSp>
        <p:nvGrpSpPr>
          <p:cNvPr id="399444" name="Group 84"/>
          <p:cNvGrpSpPr>
            <a:grpSpLocks/>
          </p:cNvGrpSpPr>
          <p:nvPr/>
        </p:nvGrpSpPr>
        <p:grpSpPr bwMode="auto">
          <a:xfrm>
            <a:off x="5084763" y="2522538"/>
            <a:ext cx="2057400" cy="860425"/>
            <a:chOff x="3167" y="1643"/>
            <a:chExt cx="1296" cy="542"/>
          </a:xfrm>
        </p:grpSpPr>
        <p:sp>
          <p:nvSpPr>
            <p:cNvPr id="399436" name="AutoShape 76"/>
            <p:cNvSpPr>
              <a:spLocks noChangeArrowheads="1"/>
            </p:cNvSpPr>
            <p:nvPr/>
          </p:nvSpPr>
          <p:spPr bwMode="auto">
            <a:xfrm rot="-1227628">
              <a:off x="3605" y="2002"/>
              <a:ext cx="853" cy="183"/>
            </a:xfrm>
            <a:prstGeom prst="rightArrow">
              <a:avLst>
                <a:gd name="adj1" fmla="val 50000"/>
                <a:gd name="adj2" fmla="val 116530"/>
              </a:avLst>
            </a:prstGeom>
            <a:noFill/>
            <a:ln w="28575">
              <a:solidFill>
                <a:schemeClr val="tx1"/>
              </a:solidFill>
              <a:miter lim="800000"/>
              <a:headEnd/>
              <a:tailEnd/>
            </a:ln>
            <a:effectLst/>
          </p:spPr>
          <p:txBody>
            <a:bodyPr anchor="ctr">
              <a:spAutoFit/>
            </a:bodyPr>
            <a:lstStyle/>
            <a:p>
              <a:endParaRPr lang="zh-CN" altLang="en-US"/>
            </a:p>
          </p:txBody>
        </p:sp>
        <p:sp>
          <p:nvSpPr>
            <p:cNvPr id="399437" name="Text Box 77"/>
            <p:cNvSpPr txBox="1">
              <a:spLocks noChangeArrowheads="1"/>
            </p:cNvSpPr>
            <p:nvPr/>
          </p:nvSpPr>
          <p:spPr bwMode="auto">
            <a:xfrm rot="-1196816">
              <a:off x="3167" y="1643"/>
              <a:ext cx="1296" cy="472"/>
            </a:xfrm>
            <a:prstGeom prst="rect">
              <a:avLst/>
            </a:prstGeom>
            <a:noFill/>
            <a:ln w="9525">
              <a:noFill/>
              <a:miter lim="800000"/>
              <a:headEnd/>
              <a:tailEnd/>
            </a:ln>
            <a:effectLst/>
          </p:spPr>
          <p:txBody>
            <a:bodyPr anchor="ctr">
              <a:spAutoFit/>
            </a:bodyPr>
            <a:lstStyle/>
            <a:p>
              <a:pPr algn="ctr">
                <a:lnSpc>
                  <a:spcPct val="90000"/>
                </a:lnSpc>
              </a:pPr>
              <a:r>
                <a:rPr lang="en-US" altLang="zh-CN" sz="2400" b="1">
                  <a:latin typeface="Times New Roman" pitchFamily="18" charset="0"/>
                  <a:ea typeface="宋体" pitchFamily="2" charset="-122"/>
                </a:rPr>
                <a:t>J4,J5,J6</a:t>
              </a:r>
            </a:p>
            <a:p>
              <a:pPr algn="ctr">
                <a:lnSpc>
                  <a:spcPct val="90000"/>
                </a:lnSpc>
              </a:pPr>
              <a:r>
                <a:rPr lang="zh-CN" altLang="zh-CN" sz="2400" b="1">
                  <a:latin typeface="Times New Roman" pitchFamily="18" charset="0"/>
                  <a:ea typeface="宋体" pitchFamily="2" charset="-122"/>
                </a:rPr>
                <a:t>出队</a:t>
              </a:r>
              <a:endParaRPr lang="zh-CN" altLang="en-US" sz="2400" b="1">
                <a:latin typeface="Times New Roman" pitchFamily="18" charset="0"/>
                <a:ea typeface="宋体" pitchFamily="2" charset="-122"/>
              </a:endParaRPr>
            </a:p>
          </p:txBody>
        </p:sp>
      </p:grpSp>
      <p:grpSp>
        <p:nvGrpSpPr>
          <p:cNvPr id="399448" name="Group 88"/>
          <p:cNvGrpSpPr>
            <a:grpSpLocks/>
          </p:cNvGrpSpPr>
          <p:nvPr/>
        </p:nvGrpSpPr>
        <p:grpSpPr bwMode="auto">
          <a:xfrm>
            <a:off x="5592763" y="4137025"/>
            <a:ext cx="2106612" cy="773113"/>
            <a:chOff x="3523" y="2606"/>
            <a:chExt cx="1327" cy="487"/>
          </a:xfrm>
        </p:grpSpPr>
        <p:sp>
          <p:nvSpPr>
            <p:cNvPr id="399439" name="AutoShape 79"/>
            <p:cNvSpPr>
              <a:spLocks noChangeArrowheads="1"/>
            </p:cNvSpPr>
            <p:nvPr/>
          </p:nvSpPr>
          <p:spPr bwMode="auto">
            <a:xfrm rot="1953048">
              <a:off x="3523" y="2881"/>
              <a:ext cx="1045" cy="212"/>
            </a:xfrm>
            <a:prstGeom prst="rightArrow">
              <a:avLst>
                <a:gd name="adj1" fmla="val 50000"/>
                <a:gd name="adj2" fmla="val 123231"/>
              </a:avLst>
            </a:prstGeom>
            <a:noFill/>
            <a:ln w="28575">
              <a:solidFill>
                <a:schemeClr val="tx1"/>
              </a:solidFill>
              <a:miter lim="800000"/>
              <a:headEnd/>
              <a:tailEnd/>
            </a:ln>
            <a:effectLst/>
          </p:spPr>
          <p:txBody>
            <a:bodyPr anchor="ctr">
              <a:spAutoFit/>
            </a:bodyPr>
            <a:lstStyle/>
            <a:p>
              <a:endParaRPr lang="zh-CN" altLang="en-US"/>
            </a:p>
          </p:txBody>
        </p:sp>
        <p:sp>
          <p:nvSpPr>
            <p:cNvPr id="399440" name="Text Box 80"/>
            <p:cNvSpPr txBox="1">
              <a:spLocks noChangeArrowheads="1"/>
            </p:cNvSpPr>
            <p:nvPr/>
          </p:nvSpPr>
          <p:spPr bwMode="auto">
            <a:xfrm rot="1866951">
              <a:off x="3967" y="2606"/>
              <a:ext cx="883" cy="472"/>
            </a:xfrm>
            <a:prstGeom prst="rect">
              <a:avLst/>
            </a:prstGeom>
            <a:noFill/>
            <a:ln w="9525">
              <a:noFill/>
              <a:miter lim="800000"/>
              <a:headEnd/>
              <a:tailEnd/>
            </a:ln>
            <a:effectLst/>
          </p:spPr>
          <p:txBody>
            <a:bodyPr anchor="ctr">
              <a:spAutoFit/>
            </a:bodyPr>
            <a:lstStyle/>
            <a:p>
              <a:pPr algn="ctr">
                <a:lnSpc>
                  <a:spcPct val="90000"/>
                </a:lnSpc>
              </a:pPr>
              <a:r>
                <a:rPr lang="en-US" altLang="zh-CN" sz="2400" b="1">
                  <a:solidFill>
                    <a:srgbClr val="00FFFF"/>
                  </a:solidFill>
                  <a:latin typeface="Times New Roman" pitchFamily="18" charset="0"/>
                  <a:ea typeface="宋体" pitchFamily="2" charset="-122"/>
                </a:rPr>
                <a:t>J7,J8,J9</a:t>
              </a:r>
              <a:r>
                <a:rPr lang="zh-CN" altLang="zh-CN" sz="2400" b="1">
                  <a:solidFill>
                    <a:srgbClr val="00FFFF"/>
                  </a:solidFill>
                  <a:latin typeface="Times New Roman" pitchFamily="18" charset="0"/>
                  <a:ea typeface="宋体" pitchFamily="2" charset="-122"/>
                </a:rPr>
                <a:t>入队</a:t>
              </a:r>
              <a:endParaRPr lang="zh-CN" altLang="en-US" sz="2400" b="1">
                <a:solidFill>
                  <a:srgbClr val="00FFFF"/>
                </a:solidFill>
                <a:latin typeface="Times New Roman" pitchFamily="18" charset="0"/>
                <a:ea typeface="宋体" pitchFamily="2" charset="-122"/>
              </a:endParaRPr>
            </a:p>
          </p:txBody>
        </p:sp>
      </p:grpSp>
      <p:sp>
        <p:nvSpPr>
          <p:cNvPr id="399441" name="AutoShape 81"/>
          <p:cNvSpPr>
            <a:spLocks noChangeArrowheads="1"/>
          </p:cNvSpPr>
          <p:nvPr/>
        </p:nvSpPr>
        <p:spPr bwMode="auto">
          <a:xfrm>
            <a:off x="4565650" y="641350"/>
            <a:ext cx="2705100" cy="495300"/>
          </a:xfrm>
          <a:prstGeom prst="wedgeRectCallout">
            <a:avLst>
              <a:gd name="adj1" fmla="val 42843"/>
              <a:gd name="adj2" fmla="val 97435"/>
            </a:avLst>
          </a:prstGeom>
          <a:noFill/>
          <a:ln w="38100">
            <a:solidFill>
              <a:srgbClr val="33CCCC"/>
            </a:solid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队空：</a:t>
            </a:r>
            <a:r>
              <a:rPr lang="en-US" altLang="zh-CN" sz="2400" b="1">
                <a:solidFill>
                  <a:schemeClr val="tx1"/>
                </a:solidFill>
                <a:latin typeface="Times New Roman" pitchFamily="18" charset="0"/>
                <a:ea typeface="宋体" pitchFamily="2" charset="-122"/>
              </a:rPr>
              <a:t>front==rear</a:t>
            </a:r>
            <a:endParaRPr lang="en-US" altLang="zh-CN" sz="2400" b="1">
              <a:solidFill>
                <a:srgbClr val="00FFFF"/>
              </a:solidFill>
              <a:latin typeface="Times New Roman" pitchFamily="18" charset="0"/>
              <a:ea typeface="宋体" pitchFamily="2" charset="-122"/>
            </a:endParaRPr>
          </a:p>
        </p:txBody>
      </p:sp>
      <p:sp>
        <p:nvSpPr>
          <p:cNvPr id="399442" name="Text Box 82"/>
          <p:cNvSpPr txBox="1">
            <a:spLocks noChangeArrowheads="1"/>
          </p:cNvSpPr>
          <p:nvPr/>
        </p:nvSpPr>
        <p:spPr bwMode="auto">
          <a:xfrm>
            <a:off x="188913" y="4437063"/>
            <a:ext cx="6034087" cy="2227262"/>
          </a:xfrm>
          <a:prstGeom prst="rect">
            <a:avLst/>
          </a:prstGeom>
          <a:noFill/>
          <a:ln w="38100">
            <a:noFill/>
            <a:miter lim="800000"/>
            <a:headEnd/>
            <a:tailEnd/>
          </a:ln>
          <a:effectLst/>
        </p:spPr>
        <p:txBody>
          <a:bodyPr anchor="ctr">
            <a:spAutoFit/>
          </a:bodyPr>
          <a:lstStyle/>
          <a:p>
            <a:r>
              <a:rPr lang="zh-CN" altLang="en-US" b="1" dirty="0">
                <a:solidFill>
                  <a:schemeClr val="tx1"/>
                </a:solidFill>
                <a:latin typeface="Times New Roman" pitchFamily="18" charset="0"/>
                <a:ea typeface="宋体" pitchFamily="2" charset="-122"/>
              </a:rPr>
              <a:t>解决方案：</a:t>
            </a:r>
          </a:p>
          <a:p>
            <a:r>
              <a:rPr lang="en-US" altLang="zh-CN" b="1" dirty="0">
                <a:solidFill>
                  <a:schemeClr val="tx1"/>
                </a:solidFill>
                <a:latin typeface="Times New Roman" pitchFamily="18" charset="0"/>
                <a:ea typeface="宋体" pitchFamily="2" charset="-122"/>
              </a:rPr>
              <a:t>1.</a:t>
            </a:r>
            <a:r>
              <a:rPr lang="zh-CN" altLang="en-US" b="1" dirty="0">
                <a:solidFill>
                  <a:schemeClr val="tx1"/>
                </a:solidFill>
                <a:latin typeface="Times New Roman" pitchFamily="18" charset="0"/>
                <a:ea typeface="宋体" pitchFamily="2" charset="-122"/>
              </a:rPr>
              <a:t>另外</a:t>
            </a:r>
            <a:r>
              <a:rPr lang="zh-CN" altLang="en-US" b="1" dirty="0">
                <a:latin typeface="Times New Roman" pitchFamily="18" charset="0"/>
                <a:ea typeface="宋体" pitchFamily="2" charset="-122"/>
              </a:rPr>
              <a:t>设一个标志</a:t>
            </a:r>
            <a:r>
              <a:rPr lang="zh-CN" altLang="en-US" b="1" dirty="0">
                <a:solidFill>
                  <a:schemeClr val="tx1"/>
                </a:solidFill>
                <a:latin typeface="Times New Roman" pitchFamily="18" charset="0"/>
                <a:ea typeface="宋体" pitchFamily="2" charset="-122"/>
              </a:rPr>
              <a:t>以区别队空、队满</a:t>
            </a:r>
          </a:p>
          <a:p>
            <a:r>
              <a:rPr lang="en-US" altLang="zh-CN" b="1" dirty="0">
                <a:solidFill>
                  <a:schemeClr val="tx1"/>
                </a:solidFill>
                <a:latin typeface="Times New Roman" pitchFamily="18" charset="0"/>
                <a:ea typeface="宋体" pitchFamily="2" charset="-122"/>
              </a:rPr>
              <a:t>2</a:t>
            </a:r>
            <a:r>
              <a:rPr lang="en-US" altLang="zh-CN" b="1" dirty="0">
                <a:solidFill>
                  <a:srgbClr val="00FFFF"/>
                </a:solidFill>
                <a:latin typeface="Times New Roman" pitchFamily="18" charset="0"/>
                <a:ea typeface="宋体" pitchFamily="2" charset="-122"/>
              </a:rPr>
              <a:t>.</a:t>
            </a:r>
            <a:r>
              <a:rPr lang="zh-CN" altLang="en-US" b="1" dirty="0">
                <a:solidFill>
                  <a:srgbClr val="00FFFF"/>
                </a:solidFill>
                <a:latin typeface="Times New Roman" pitchFamily="18" charset="0"/>
                <a:ea typeface="宋体" pitchFamily="2" charset="-122"/>
              </a:rPr>
              <a:t>少用一个元素空间：</a:t>
            </a:r>
          </a:p>
          <a:p>
            <a:r>
              <a:rPr lang="zh-CN" altLang="en-US" b="1" dirty="0">
                <a:solidFill>
                  <a:schemeClr val="tx1"/>
                </a:solidFill>
                <a:latin typeface="Times New Roman" pitchFamily="18" charset="0"/>
                <a:ea typeface="宋体" pitchFamily="2" charset="-122"/>
              </a:rPr>
              <a:t>    队空：</a:t>
            </a:r>
            <a:r>
              <a:rPr lang="en-US" altLang="zh-CN" b="1" dirty="0">
                <a:solidFill>
                  <a:schemeClr val="tx1"/>
                </a:solidFill>
                <a:latin typeface="Times New Roman" pitchFamily="18" charset="0"/>
                <a:ea typeface="宋体" pitchFamily="2" charset="-122"/>
              </a:rPr>
              <a:t>front==rear</a:t>
            </a:r>
          </a:p>
          <a:p>
            <a:r>
              <a:rPr lang="en-US" altLang="zh-CN" b="1" dirty="0">
                <a:solidFill>
                  <a:schemeClr val="tx1"/>
                </a:solidFill>
                <a:latin typeface="Times New Roman" pitchFamily="18" charset="0"/>
                <a:ea typeface="宋体" pitchFamily="2" charset="-122"/>
              </a:rPr>
              <a:t>    </a:t>
            </a:r>
            <a:r>
              <a:rPr lang="zh-CN" altLang="zh-CN" b="1" dirty="0">
                <a:solidFill>
                  <a:schemeClr val="tx1"/>
                </a:solidFill>
                <a:latin typeface="Times New Roman" pitchFamily="18" charset="0"/>
                <a:ea typeface="宋体" pitchFamily="2" charset="-122"/>
              </a:rPr>
              <a:t>队满：(</a:t>
            </a:r>
            <a:r>
              <a:rPr lang="en-US" altLang="zh-CN" b="1" dirty="0">
                <a:solidFill>
                  <a:schemeClr val="tx1"/>
                </a:solidFill>
                <a:latin typeface="Times New Roman" pitchFamily="18" charset="0"/>
                <a:ea typeface="宋体" pitchFamily="2" charset="-122"/>
              </a:rPr>
              <a:t>rear+1)%M==front</a:t>
            </a:r>
          </a:p>
        </p:txBody>
      </p:sp>
      <p:sp>
        <p:nvSpPr>
          <p:cNvPr id="399446" name="AutoShape 86"/>
          <p:cNvSpPr>
            <a:spLocks noChangeArrowheads="1"/>
          </p:cNvSpPr>
          <p:nvPr/>
        </p:nvSpPr>
        <p:spPr bwMode="auto">
          <a:xfrm>
            <a:off x="7096125" y="3557588"/>
            <a:ext cx="2714625" cy="495300"/>
          </a:xfrm>
          <a:prstGeom prst="wedgeRectCallout">
            <a:avLst>
              <a:gd name="adj1" fmla="val 3463"/>
              <a:gd name="adj2" fmla="val 175319"/>
            </a:avLst>
          </a:prstGeom>
          <a:noFill/>
          <a:ln w="38100">
            <a:solidFill>
              <a:schemeClr val="tx1"/>
            </a:solidFill>
            <a:miter lim="800000"/>
            <a:headEnd/>
            <a:tailEnd/>
          </a:ln>
          <a:effectLst/>
        </p:spPr>
        <p:txBody>
          <a:bodyPr wrap="none" anchor="ctr">
            <a:spAutoFit/>
          </a:bodyPr>
          <a:lstStyle/>
          <a:p>
            <a:pPr algn="ctr"/>
            <a:r>
              <a:rPr lang="zh-CN" altLang="zh-CN" sz="2400" b="1">
                <a:solidFill>
                  <a:srgbClr val="00FFFF"/>
                </a:solidFill>
                <a:latin typeface="Times New Roman" pitchFamily="18" charset="0"/>
                <a:ea typeface="宋体" pitchFamily="2" charset="-122"/>
              </a:rPr>
              <a:t>队满：</a:t>
            </a:r>
            <a:r>
              <a:rPr lang="en-US" altLang="zh-CN" sz="2400" b="1">
                <a:solidFill>
                  <a:srgbClr val="00FFFF"/>
                </a:solidFill>
                <a:latin typeface="Times New Roman" pitchFamily="18" charset="0"/>
                <a:ea typeface="宋体" pitchFamily="2" charset="-122"/>
              </a:rPr>
              <a:t>front</a:t>
            </a:r>
            <a:r>
              <a:rPr lang="en-US" altLang="zh-CN" sz="2400" b="1">
                <a:solidFill>
                  <a:srgbClr val="00FFFF"/>
                </a:solidFill>
                <a:latin typeface="Arial" pitchFamily="34" charset="0"/>
                <a:ea typeface="宋体" pitchFamily="2" charset="-122"/>
              </a:rPr>
              <a:t>==</a:t>
            </a:r>
            <a:r>
              <a:rPr lang="en-US" altLang="zh-CN" sz="2400" b="1">
                <a:solidFill>
                  <a:srgbClr val="00FFFF"/>
                </a:solidFill>
                <a:latin typeface="Times New Roman" pitchFamily="18" charset="0"/>
                <a:ea typeface="宋体" pitchFamily="2" charset="-122"/>
              </a:rPr>
              <a:t>rear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8">
                                            <p:txEl>
                                              <p:pRg st="1" end="1"/>
                                            </p:txEl>
                                          </p:spTgt>
                                        </p:tgtEl>
                                        <p:attrNameLst>
                                          <p:attrName>style.visibility</p:attrName>
                                        </p:attrNameLst>
                                      </p:cBhvr>
                                      <p:to>
                                        <p:strVal val="visible"/>
                                      </p:to>
                                    </p:set>
                                    <p:anim calcmode="lin" valueType="num">
                                      <p:cBhvr additive="base">
                                        <p:cTn id="7" dur="500" fill="hold"/>
                                        <p:tgtEl>
                                          <p:spTgt spid="39936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8">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9368">
                                            <p:txEl>
                                              <p:pRg st="2" end="2"/>
                                            </p:txEl>
                                          </p:spTgt>
                                        </p:tgtEl>
                                        <p:attrNameLst>
                                          <p:attrName>style.visibility</p:attrName>
                                        </p:attrNameLst>
                                      </p:cBhvr>
                                      <p:to>
                                        <p:strVal val="visible"/>
                                      </p:to>
                                    </p:set>
                                    <p:anim calcmode="lin" valueType="num">
                                      <p:cBhvr additive="base">
                                        <p:cTn id="11" dur="500" fill="hold"/>
                                        <p:tgtEl>
                                          <p:spTgt spid="399368">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993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9368">
                                            <p:txEl>
                                              <p:pRg st="3" end="3"/>
                                            </p:txEl>
                                          </p:spTgt>
                                        </p:tgtEl>
                                        <p:attrNameLst>
                                          <p:attrName>style.visibility</p:attrName>
                                        </p:attrNameLst>
                                      </p:cBhvr>
                                      <p:to>
                                        <p:strVal val="visible"/>
                                      </p:to>
                                    </p:set>
                                    <p:anim calcmode="lin" valueType="num">
                                      <p:cBhvr additive="base">
                                        <p:cTn id="17" dur="500" fill="hold"/>
                                        <p:tgtEl>
                                          <p:spTgt spid="399368">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9368">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99368">
                                            <p:txEl>
                                              <p:pRg st="4" end="4"/>
                                            </p:txEl>
                                          </p:spTgt>
                                        </p:tgtEl>
                                        <p:attrNameLst>
                                          <p:attrName>style.visibility</p:attrName>
                                        </p:attrNameLst>
                                      </p:cBhvr>
                                      <p:to>
                                        <p:strVal val="visible"/>
                                      </p:to>
                                    </p:set>
                                    <p:anim calcmode="lin" valueType="num">
                                      <p:cBhvr additive="base">
                                        <p:cTn id="21" dur="500" fill="hold"/>
                                        <p:tgtEl>
                                          <p:spTgt spid="399368">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993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99368">
                                            <p:txEl>
                                              <p:pRg st="5" end="5"/>
                                            </p:txEl>
                                          </p:spTgt>
                                        </p:tgtEl>
                                        <p:attrNameLst>
                                          <p:attrName>style.visibility</p:attrName>
                                        </p:attrNameLst>
                                      </p:cBhvr>
                                      <p:to>
                                        <p:strVal val="visible"/>
                                      </p:to>
                                    </p:set>
                                    <p:anim calcmode="lin" valueType="num">
                                      <p:cBhvr additive="base">
                                        <p:cTn id="27" dur="500" fill="hold"/>
                                        <p:tgtEl>
                                          <p:spTgt spid="39936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936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94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94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399441"/>
                                        </p:tgtEl>
                                        <p:attrNameLst>
                                          <p:attrName>style.visibility</p:attrName>
                                        </p:attrNameLst>
                                      </p:cBhvr>
                                      <p:to>
                                        <p:strVal val="visible"/>
                                      </p:to>
                                    </p:set>
                                    <p:animEffect transition="in" filter="box(out)">
                                      <p:cBhvr>
                                        <p:cTn id="41" dur="500"/>
                                        <p:tgtEl>
                                          <p:spTgt spid="39944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9944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9945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9939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9940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9940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9945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399446"/>
                                        </p:tgtEl>
                                        <p:attrNameLst>
                                          <p:attrName>style.visibility</p:attrName>
                                        </p:attrNameLst>
                                      </p:cBhvr>
                                      <p:to>
                                        <p:strVal val="visible"/>
                                      </p:to>
                                    </p:set>
                                    <p:animEffect transition="in" filter="box(out)">
                                      <p:cBhvr>
                                        <p:cTn id="70" dur="500"/>
                                        <p:tgtEl>
                                          <p:spTgt spid="39944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9442">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9442">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9442">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9442">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994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8" grpId="0" uiExpand="1" build="p" bldLvl="5" autoUpdateAnimBg="0"/>
      <p:bldP spid="399397" grpId="0"/>
      <p:bldP spid="399408" grpId="0"/>
      <p:bldP spid="399409" grpId="0"/>
      <p:bldP spid="399441" grpId="0" animBg="1" autoUpdateAnimBg="0"/>
      <p:bldP spid="399442" grpId="0" build="p"/>
      <p:bldP spid="399446"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6000" cy="685800"/>
          </a:xfrm>
        </p:spPr>
        <p:txBody>
          <a:bodyPr/>
          <a:lstStyle/>
          <a:p>
            <a:r>
              <a:rPr lang="en-US" altLang="zh-CN" i="1"/>
              <a:t>3.4 </a:t>
            </a:r>
            <a:r>
              <a:rPr lang="zh-CN" altLang="en-US" i="1"/>
              <a:t>队列</a:t>
            </a:r>
          </a:p>
        </p:txBody>
      </p:sp>
      <p:sp>
        <p:nvSpPr>
          <p:cNvPr id="400466" name="Rectangle 82"/>
          <p:cNvSpPr>
            <a:spLocks noGrp="1" noChangeArrowheads="1"/>
          </p:cNvSpPr>
          <p:nvPr>
            <p:ph idx="1"/>
          </p:nvPr>
        </p:nvSpPr>
        <p:spPr>
          <a:xfrm>
            <a:off x="82550" y="735013"/>
            <a:ext cx="5791200" cy="1697037"/>
          </a:xfrm>
        </p:spPr>
        <p:txBody>
          <a:bodyPr/>
          <a:lstStyle/>
          <a:p>
            <a:r>
              <a:rPr lang="zh-CN" altLang="en-US" sz="3200" dirty="0"/>
              <a:t> </a:t>
            </a:r>
            <a:r>
              <a:rPr lang="zh-CN" altLang="en-US" sz="3200" dirty="0">
                <a:solidFill>
                  <a:srgbClr val="00FFFF"/>
                </a:solidFill>
              </a:rPr>
              <a:t>少用一个元素空间：</a:t>
            </a:r>
          </a:p>
          <a:p>
            <a:pPr>
              <a:buFont typeface="Wingdings" pitchFamily="2" charset="2"/>
              <a:buNone/>
            </a:pPr>
            <a:r>
              <a:rPr lang="zh-CN" altLang="en-US" sz="3200" dirty="0"/>
              <a:t>    队空：</a:t>
            </a:r>
            <a:r>
              <a:rPr lang="en-US" altLang="zh-CN" sz="3200" dirty="0"/>
              <a:t>front==rear</a:t>
            </a:r>
          </a:p>
          <a:p>
            <a:pPr>
              <a:buFont typeface="Wingdings" pitchFamily="2" charset="2"/>
              <a:buNone/>
            </a:pPr>
            <a:r>
              <a:rPr lang="en-US" altLang="zh-CN" sz="3200" dirty="0"/>
              <a:t>    </a:t>
            </a:r>
            <a:r>
              <a:rPr lang="zh-CN" altLang="zh-CN" sz="3200" dirty="0"/>
              <a:t>队满：(</a:t>
            </a:r>
            <a:r>
              <a:rPr lang="en-US" altLang="zh-CN" sz="3200" dirty="0"/>
              <a:t>rear+1)%M==front</a:t>
            </a:r>
            <a:endParaRPr lang="zh-CN" altLang="en-US" sz="3200" dirty="0"/>
          </a:p>
        </p:txBody>
      </p:sp>
      <p:sp>
        <p:nvSpPr>
          <p:cNvPr id="400387" name="Line 3"/>
          <p:cNvSpPr>
            <a:spLocks noChangeShapeType="1"/>
          </p:cNvSpPr>
          <p:nvPr/>
        </p:nvSpPr>
        <p:spPr bwMode="auto">
          <a:xfrm>
            <a:off x="2528888" y="2292350"/>
            <a:ext cx="0" cy="741363"/>
          </a:xfrm>
          <a:prstGeom prst="line">
            <a:avLst/>
          </a:prstGeom>
          <a:noFill/>
          <a:ln w="28575" cap="rnd">
            <a:noFill/>
            <a:prstDash val="sysDot"/>
            <a:round/>
            <a:headEnd/>
            <a:tailEnd/>
          </a:ln>
          <a:effectLst/>
        </p:spPr>
        <p:txBody>
          <a:bodyPr wrap="none" anchor="ctr"/>
          <a:lstStyle/>
          <a:p>
            <a:endParaRPr lang="zh-CN" altLang="en-US"/>
          </a:p>
        </p:txBody>
      </p:sp>
      <p:sp>
        <p:nvSpPr>
          <p:cNvPr id="400388" name="Line 4"/>
          <p:cNvSpPr>
            <a:spLocks noChangeShapeType="1"/>
          </p:cNvSpPr>
          <p:nvPr/>
        </p:nvSpPr>
        <p:spPr bwMode="auto">
          <a:xfrm>
            <a:off x="2541588" y="4283075"/>
            <a:ext cx="0" cy="741363"/>
          </a:xfrm>
          <a:prstGeom prst="line">
            <a:avLst/>
          </a:prstGeom>
          <a:noFill/>
          <a:ln w="28575" cap="rnd">
            <a:noFill/>
            <a:prstDash val="sysDot"/>
            <a:round/>
            <a:headEnd/>
            <a:tailEnd/>
          </a:ln>
          <a:effectLst/>
        </p:spPr>
        <p:txBody>
          <a:bodyPr wrap="none" anchor="ctr"/>
          <a:lstStyle/>
          <a:p>
            <a:endParaRPr lang="zh-CN" altLang="en-US"/>
          </a:p>
        </p:txBody>
      </p:sp>
      <p:sp>
        <p:nvSpPr>
          <p:cNvPr id="400389" name="Line 5"/>
          <p:cNvSpPr>
            <a:spLocks noChangeShapeType="1"/>
          </p:cNvSpPr>
          <p:nvPr/>
        </p:nvSpPr>
        <p:spPr bwMode="auto">
          <a:xfrm>
            <a:off x="2497138" y="6208713"/>
            <a:ext cx="0" cy="512762"/>
          </a:xfrm>
          <a:prstGeom prst="line">
            <a:avLst/>
          </a:prstGeom>
          <a:noFill/>
          <a:ln w="28575" cap="rnd">
            <a:noFill/>
            <a:prstDash val="sysDot"/>
            <a:round/>
            <a:headEnd/>
            <a:tailEnd/>
          </a:ln>
          <a:effectLst/>
        </p:spPr>
        <p:txBody>
          <a:bodyPr wrap="none" anchor="ctr"/>
          <a:lstStyle/>
          <a:p>
            <a:endParaRPr lang="zh-CN" altLang="en-US"/>
          </a:p>
        </p:txBody>
      </p:sp>
      <p:sp>
        <p:nvSpPr>
          <p:cNvPr id="400390" name="Line 6"/>
          <p:cNvSpPr>
            <a:spLocks noChangeShapeType="1"/>
          </p:cNvSpPr>
          <p:nvPr/>
        </p:nvSpPr>
        <p:spPr bwMode="auto">
          <a:xfrm>
            <a:off x="6669088" y="2239963"/>
            <a:ext cx="0" cy="741362"/>
          </a:xfrm>
          <a:prstGeom prst="line">
            <a:avLst/>
          </a:prstGeom>
          <a:noFill/>
          <a:ln w="28575" cap="rnd">
            <a:noFill/>
            <a:prstDash val="sysDot"/>
            <a:round/>
            <a:headEnd/>
            <a:tailEnd/>
          </a:ln>
          <a:effectLst/>
        </p:spPr>
        <p:txBody>
          <a:bodyPr wrap="none" anchor="ctr"/>
          <a:lstStyle/>
          <a:p>
            <a:endParaRPr lang="zh-CN" altLang="en-US"/>
          </a:p>
        </p:txBody>
      </p:sp>
      <p:sp>
        <p:nvSpPr>
          <p:cNvPr id="400391" name="Line 7"/>
          <p:cNvSpPr>
            <a:spLocks noChangeShapeType="1"/>
          </p:cNvSpPr>
          <p:nvPr/>
        </p:nvSpPr>
        <p:spPr bwMode="auto">
          <a:xfrm>
            <a:off x="6678613" y="4687888"/>
            <a:ext cx="4762" cy="360362"/>
          </a:xfrm>
          <a:prstGeom prst="line">
            <a:avLst/>
          </a:prstGeom>
          <a:noFill/>
          <a:ln w="28575" cap="rnd">
            <a:noFill/>
            <a:prstDash val="sysDot"/>
            <a:round/>
            <a:headEnd/>
            <a:tailEnd/>
          </a:ln>
          <a:effectLst/>
        </p:spPr>
        <p:txBody>
          <a:bodyPr wrap="none" anchor="ctr"/>
          <a:lstStyle/>
          <a:p>
            <a:endParaRPr lang="zh-CN" altLang="en-US"/>
          </a:p>
        </p:txBody>
      </p:sp>
      <p:grpSp>
        <p:nvGrpSpPr>
          <p:cNvPr id="400457" name="Group 73"/>
          <p:cNvGrpSpPr>
            <a:grpSpLocks/>
          </p:cNvGrpSpPr>
          <p:nvPr/>
        </p:nvGrpSpPr>
        <p:grpSpPr bwMode="auto">
          <a:xfrm>
            <a:off x="5013325" y="2451100"/>
            <a:ext cx="2057400" cy="860425"/>
            <a:chOff x="3167" y="1643"/>
            <a:chExt cx="1296" cy="542"/>
          </a:xfrm>
        </p:grpSpPr>
        <p:sp>
          <p:nvSpPr>
            <p:cNvPr id="400458" name="AutoShape 74"/>
            <p:cNvSpPr>
              <a:spLocks noChangeArrowheads="1"/>
            </p:cNvSpPr>
            <p:nvPr/>
          </p:nvSpPr>
          <p:spPr bwMode="auto">
            <a:xfrm rot="-1227628">
              <a:off x="3605" y="2002"/>
              <a:ext cx="853" cy="183"/>
            </a:xfrm>
            <a:prstGeom prst="rightArrow">
              <a:avLst>
                <a:gd name="adj1" fmla="val 50000"/>
                <a:gd name="adj2" fmla="val 116530"/>
              </a:avLst>
            </a:prstGeom>
            <a:noFill/>
            <a:ln w="28575">
              <a:solidFill>
                <a:schemeClr val="tx1"/>
              </a:solidFill>
              <a:miter lim="800000"/>
              <a:headEnd/>
              <a:tailEnd/>
            </a:ln>
            <a:effectLst/>
          </p:spPr>
          <p:txBody>
            <a:bodyPr anchor="ctr">
              <a:spAutoFit/>
            </a:bodyPr>
            <a:lstStyle/>
            <a:p>
              <a:endParaRPr lang="zh-CN" altLang="en-US"/>
            </a:p>
          </p:txBody>
        </p:sp>
        <p:sp>
          <p:nvSpPr>
            <p:cNvPr id="400459" name="Text Box 75"/>
            <p:cNvSpPr txBox="1">
              <a:spLocks noChangeArrowheads="1"/>
            </p:cNvSpPr>
            <p:nvPr/>
          </p:nvSpPr>
          <p:spPr bwMode="auto">
            <a:xfrm rot="-1196816">
              <a:off x="3167" y="1643"/>
              <a:ext cx="1296" cy="472"/>
            </a:xfrm>
            <a:prstGeom prst="rect">
              <a:avLst/>
            </a:prstGeom>
            <a:noFill/>
            <a:ln w="9525">
              <a:noFill/>
              <a:miter lim="800000"/>
              <a:headEnd/>
              <a:tailEnd/>
            </a:ln>
            <a:effectLst/>
          </p:spPr>
          <p:txBody>
            <a:bodyPr anchor="ctr">
              <a:spAutoFit/>
            </a:bodyPr>
            <a:lstStyle/>
            <a:p>
              <a:pPr algn="ctr">
                <a:lnSpc>
                  <a:spcPct val="90000"/>
                </a:lnSpc>
              </a:pPr>
              <a:r>
                <a:rPr lang="en-US" altLang="zh-CN" sz="2400" b="1">
                  <a:latin typeface="Times New Roman" pitchFamily="18" charset="0"/>
                  <a:ea typeface="宋体" pitchFamily="2" charset="-122"/>
                </a:rPr>
                <a:t>J4,J5,J6</a:t>
              </a:r>
            </a:p>
            <a:p>
              <a:pPr algn="ctr">
                <a:lnSpc>
                  <a:spcPct val="90000"/>
                </a:lnSpc>
              </a:pPr>
              <a:r>
                <a:rPr lang="zh-CN" altLang="zh-CN" sz="2400" b="1">
                  <a:latin typeface="Times New Roman" pitchFamily="18" charset="0"/>
                  <a:ea typeface="宋体" pitchFamily="2" charset="-122"/>
                </a:rPr>
                <a:t>出队</a:t>
              </a:r>
              <a:endParaRPr lang="zh-CN" altLang="en-US" sz="2400" b="1">
                <a:latin typeface="Times New Roman" pitchFamily="18" charset="0"/>
                <a:ea typeface="宋体" pitchFamily="2" charset="-122"/>
              </a:endParaRPr>
            </a:p>
          </p:txBody>
        </p:sp>
      </p:grpSp>
      <p:grpSp>
        <p:nvGrpSpPr>
          <p:cNvPr id="400460" name="Group 76"/>
          <p:cNvGrpSpPr>
            <a:grpSpLocks/>
          </p:cNvGrpSpPr>
          <p:nvPr/>
        </p:nvGrpSpPr>
        <p:grpSpPr bwMode="auto">
          <a:xfrm>
            <a:off x="5592763" y="4137025"/>
            <a:ext cx="2106612" cy="773113"/>
            <a:chOff x="3523" y="2606"/>
            <a:chExt cx="1327" cy="487"/>
          </a:xfrm>
        </p:grpSpPr>
        <p:sp>
          <p:nvSpPr>
            <p:cNvPr id="400461" name="AutoShape 77"/>
            <p:cNvSpPr>
              <a:spLocks noChangeArrowheads="1"/>
            </p:cNvSpPr>
            <p:nvPr/>
          </p:nvSpPr>
          <p:spPr bwMode="auto">
            <a:xfrm rot="1953048">
              <a:off x="3523" y="2881"/>
              <a:ext cx="1045" cy="212"/>
            </a:xfrm>
            <a:prstGeom prst="rightArrow">
              <a:avLst>
                <a:gd name="adj1" fmla="val 50000"/>
                <a:gd name="adj2" fmla="val 123231"/>
              </a:avLst>
            </a:prstGeom>
            <a:noFill/>
            <a:ln w="28575">
              <a:solidFill>
                <a:schemeClr val="tx1"/>
              </a:solidFill>
              <a:miter lim="800000"/>
              <a:headEnd/>
              <a:tailEnd/>
            </a:ln>
            <a:effectLst/>
          </p:spPr>
          <p:txBody>
            <a:bodyPr anchor="ctr">
              <a:spAutoFit/>
            </a:bodyPr>
            <a:lstStyle/>
            <a:p>
              <a:endParaRPr lang="zh-CN" altLang="en-US"/>
            </a:p>
          </p:txBody>
        </p:sp>
        <p:sp>
          <p:nvSpPr>
            <p:cNvPr id="400462" name="Text Box 78"/>
            <p:cNvSpPr txBox="1">
              <a:spLocks noChangeArrowheads="1"/>
            </p:cNvSpPr>
            <p:nvPr/>
          </p:nvSpPr>
          <p:spPr bwMode="auto">
            <a:xfrm rot="1866951">
              <a:off x="3967" y="2606"/>
              <a:ext cx="883" cy="472"/>
            </a:xfrm>
            <a:prstGeom prst="rect">
              <a:avLst/>
            </a:prstGeom>
            <a:noFill/>
            <a:ln w="9525">
              <a:noFill/>
              <a:miter lim="800000"/>
              <a:headEnd/>
              <a:tailEnd/>
            </a:ln>
            <a:effectLst/>
          </p:spPr>
          <p:txBody>
            <a:bodyPr anchor="ctr">
              <a:spAutoFit/>
            </a:bodyPr>
            <a:lstStyle/>
            <a:p>
              <a:pPr algn="ctr">
                <a:lnSpc>
                  <a:spcPct val="90000"/>
                </a:lnSpc>
              </a:pPr>
              <a:r>
                <a:rPr lang="en-US" altLang="zh-CN" sz="2400" b="1">
                  <a:solidFill>
                    <a:srgbClr val="00FFFF"/>
                  </a:solidFill>
                  <a:latin typeface="Times New Roman" pitchFamily="18" charset="0"/>
                  <a:ea typeface="宋体" pitchFamily="2" charset="-122"/>
                </a:rPr>
                <a:t>J7,J8</a:t>
              </a:r>
            </a:p>
            <a:p>
              <a:pPr algn="ctr">
                <a:lnSpc>
                  <a:spcPct val="90000"/>
                </a:lnSpc>
              </a:pPr>
              <a:r>
                <a:rPr lang="zh-CN" altLang="zh-CN" sz="2400" b="1">
                  <a:solidFill>
                    <a:srgbClr val="00FFFF"/>
                  </a:solidFill>
                  <a:latin typeface="Times New Roman" pitchFamily="18" charset="0"/>
                  <a:ea typeface="宋体" pitchFamily="2" charset="-122"/>
                </a:rPr>
                <a:t>入队</a:t>
              </a:r>
              <a:endParaRPr lang="zh-CN" altLang="en-US" sz="2400" b="1">
                <a:solidFill>
                  <a:srgbClr val="00FFFF"/>
                </a:solidFill>
                <a:latin typeface="Times New Roman" pitchFamily="18" charset="0"/>
                <a:ea typeface="宋体" pitchFamily="2" charset="-122"/>
              </a:endParaRPr>
            </a:p>
          </p:txBody>
        </p:sp>
      </p:grpSp>
      <p:sp>
        <p:nvSpPr>
          <p:cNvPr id="400465" name="AutoShape 81"/>
          <p:cNvSpPr>
            <a:spLocks noChangeArrowheads="1"/>
          </p:cNvSpPr>
          <p:nvPr/>
        </p:nvSpPr>
        <p:spPr bwMode="auto">
          <a:xfrm>
            <a:off x="1566863" y="5351463"/>
            <a:ext cx="3835400" cy="495300"/>
          </a:xfrm>
          <a:prstGeom prst="wedgeRectCallout">
            <a:avLst>
              <a:gd name="adj1" fmla="val 88051"/>
              <a:gd name="adj2" fmla="val 26282"/>
            </a:avLst>
          </a:prstGeom>
          <a:noFill/>
          <a:ln w="38100">
            <a:solidFill>
              <a:schemeClr val="tx1"/>
            </a:solidFill>
            <a:miter lim="800000"/>
            <a:headEnd/>
            <a:tailEnd/>
          </a:ln>
          <a:effectLst/>
        </p:spPr>
        <p:txBody>
          <a:bodyPr wrap="none" anchor="ctr">
            <a:spAutoFit/>
          </a:bodyPr>
          <a:lstStyle/>
          <a:p>
            <a:pPr algn="ctr"/>
            <a:r>
              <a:rPr lang="zh-CN" altLang="zh-CN" sz="2400" b="1">
                <a:solidFill>
                  <a:srgbClr val="00FFFF"/>
                </a:solidFill>
                <a:latin typeface="Times New Roman" pitchFamily="18" charset="0"/>
                <a:ea typeface="宋体" pitchFamily="2" charset="-122"/>
              </a:rPr>
              <a:t>队满：</a:t>
            </a:r>
            <a:r>
              <a:rPr lang="en-US" altLang="zh-CN" sz="2400" b="1">
                <a:solidFill>
                  <a:srgbClr val="00FFFF"/>
                </a:solidFill>
                <a:latin typeface="Times New Roman" pitchFamily="18" charset="0"/>
                <a:ea typeface="宋体" pitchFamily="2" charset="-122"/>
              </a:rPr>
              <a:t>front</a:t>
            </a:r>
            <a:r>
              <a:rPr lang="en-US" altLang="zh-CN" sz="2400" b="1">
                <a:solidFill>
                  <a:srgbClr val="00FFFF"/>
                </a:solidFill>
                <a:latin typeface="Arial" pitchFamily="34" charset="0"/>
                <a:ea typeface="宋体" pitchFamily="2" charset="-122"/>
              </a:rPr>
              <a:t>==</a:t>
            </a:r>
            <a:r>
              <a:rPr lang="en-US" altLang="zh-CN" sz="2400" b="1">
                <a:solidFill>
                  <a:srgbClr val="00FFFF"/>
                </a:solidFill>
                <a:latin typeface="Times New Roman" pitchFamily="18" charset="0"/>
                <a:ea typeface="宋体" pitchFamily="2" charset="-122"/>
              </a:rPr>
              <a:t>(rear+1)%M</a:t>
            </a:r>
          </a:p>
        </p:txBody>
      </p:sp>
      <p:sp>
        <p:nvSpPr>
          <p:cNvPr id="400467" name="AutoShape 83"/>
          <p:cNvSpPr>
            <a:spLocks noChangeArrowheads="1"/>
          </p:cNvSpPr>
          <p:nvPr/>
        </p:nvSpPr>
        <p:spPr bwMode="auto">
          <a:xfrm>
            <a:off x="4560888" y="641350"/>
            <a:ext cx="2714625" cy="495300"/>
          </a:xfrm>
          <a:prstGeom prst="wedgeRectCallout">
            <a:avLst>
              <a:gd name="adj1" fmla="val 42843"/>
              <a:gd name="adj2" fmla="val 97435"/>
            </a:avLst>
          </a:prstGeom>
          <a:noFill/>
          <a:ln w="38100">
            <a:solidFill>
              <a:srgbClr val="33CCCC"/>
            </a:solid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队空：</a:t>
            </a:r>
            <a:r>
              <a:rPr lang="en-US" altLang="zh-CN" sz="2400" b="1">
                <a:solidFill>
                  <a:schemeClr val="tx1"/>
                </a:solidFill>
                <a:latin typeface="Times New Roman" pitchFamily="18" charset="0"/>
                <a:ea typeface="宋体" pitchFamily="2" charset="-122"/>
              </a:rPr>
              <a:t>front</a:t>
            </a:r>
            <a:r>
              <a:rPr lang="en-US" altLang="zh-CN" sz="2400" b="1">
                <a:solidFill>
                  <a:schemeClr val="tx1"/>
                </a:solidFill>
                <a:latin typeface="Arial" pitchFamily="34" charset="0"/>
                <a:ea typeface="宋体" pitchFamily="2" charset="-122"/>
              </a:rPr>
              <a:t>==</a:t>
            </a:r>
            <a:r>
              <a:rPr lang="en-US" altLang="zh-CN" sz="2400" b="1">
                <a:solidFill>
                  <a:schemeClr val="tx1"/>
                </a:solidFill>
                <a:latin typeface="Times New Roman" pitchFamily="18" charset="0"/>
                <a:ea typeface="宋体" pitchFamily="2" charset="-122"/>
              </a:rPr>
              <a:t>rear</a:t>
            </a:r>
            <a:endParaRPr lang="en-US" altLang="zh-CN" sz="2400" b="1">
              <a:solidFill>
                <a:srgbClr val="00FFFF"/>
              </a:solidFill>
              <a:latin typeface="Times New Roman" pitchFamily="18" charset="0"/>
              <a:ea typeface="宋体" pitchFamily="2" charset="-122"/>
            </a:endParaRPr>
          </a:p>
        </p:txBody>
      </p:sp>
      <p:grpSp>
        <p:nvGrpSpPr>
          <p:cNvPr id="400469" name="Group 85"/>
          <p:cNvGrpSpPr>
            <a:grpSpLocks/>
          </p:cNvGrpSpPr>
          <p:nvPr/>
        </p:nvGrpSpPr>
        <p:grpSpPr bwMode="auto">
          <a:xfrm>
            <a:off x="2600325" y="2193925"/>
            <a:ext cx="3273425" cy="2635250"/>
            <a:chOff x="1638" y="1382"/>
            <a:chExt cx="2062" cy="1660"/>
          </a:xfrm>
        </p:grpSpPr>
        <p:grpSp>
          <p:nvGrpSpPr>
            <p:cNvPr id="400470" name="Group 86"/>
            <p:cNvGrpSpPr>
              <a:grpSpLocks/>
            </p:cNvGrpSpPr>
            <p:nvPr/>
          </p:nvGrpSpPr>
          <p:grpSpPr bwMode="auto">
            <a:xfrm>
              <a:off x="2135" y="1787"/>
              <a:ext cx="1565" cy="1255"/>
              <a:chOff x="2135" y="1787"/>
              <a:chExt cx="1565" cy="1255"/>
            </a:xfrm>
          </p:grpSpPr>
          <p:sp>
            <p:nvSpPr>
              <p:cNvPr id="400471" name="AutoShape 87"/>
              <p:cNvSpPr>
                <a:spLocks noChangeArrowheads="1"/>
              </p:cNvSpPr>
              <p:nvPr/>
            </p:nvSpPr>
            <p:spPr bwMode="auto">
              <a:xfrm>
                <a:off x="2147" y="1787"/>
                <a:ext cx="1553"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FFFF66"/>
                </a:solidFill>
                <a:round/>
                <a:headEnd/>
                <a:tailEnd/>
              </a:ln>
              <a:effectLst/>
            </p:spPr>
            <p:txBody>
              <a:bodyPr wrap="none" anchor="ctr"/>
              <a:lstStyle/>
              <a:p>
                <a:pPr algn="ctr"/>
                <a:endParaRPr lang="zh-CN" altLang="en-US" sz="2000" b="1">
                  <a:solidFill>
                    <a:schemeClr val="tx1"/>
                  </a:solidFill>
                  <a:latin typeface="Times New Roman" pitchFamily="18" charset="0"/>
                  <a:ea typeface="宋体" pitchFamily="2" charset="-122"/>
                </a:endParaRPr>
              </a:p>
            </p:txBody>
          </p:sp>
          <p:sp>
            <p:nvSpPr>
              <p:cNvPr id="400472" name="Line 88"/>
              <p:cNvSpPr>
                <a:spLocks noChangeShapeType="1"/>
              </p:cNvSpPr>
              <p:nvPr/>
            </p:nvSpPr>
            <p:spPr bwMode="auto">
              <a:xfrm>
                <a:off x="2135" y="2398"/>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400473" name="Line 89"/>
              <p:cNvSpPr>
                <a:spLocks noChangeShapeType="1"/>
              </p:cNvSpPr>
              <p:nvPr/>
            </p:nvSpPr>
            <p:spPr bwMode="auto">
              <a:xfrm>
                <a:off x="3220" y="2427"/>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400474" name="Line 90"/>
              <p:cNvSpPr>
                <a:spLocks noChangeShapeType="1"/>
              </p:cNvSpPr>
              <p:nvPr/>
            </p:nvSpPr>
            <p:spPr bwMode="auto">
              <a:xfrm>
                <a:off x="2532" y="1876"/>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400475" name="Line 91"/>
              <p:cNvSpPr>
                <a:spLocks noChangeShapeType="1"/>
              </p:cNvSpPr>
              <p:nvPr/>
            </p:nvSpPr>
            <p:spPr bwMode="auto">
              <a:xfrm>
                <a:off x="3130" y="2616"/>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400476" name="Line 92"/>
              <p:cNvSpPr>
                <a:spLocks noChangeShapeType="1"/>
              </p:cNvSpPr>
              <p:nvPr/>
            </p:nvSpPr>
            <p:spPr bwMode="auto">
              <a:xfrm flipH="1">
                <a:off x="3098" y="1887"/>
                <a:ext cx="252" cy="311"/>
              </a:xfrm>
              <a:prstGeom prst="line">
                <a:avLst/>
              </a:prstGeom>
              <a:noFill/>
              <a:ln w="28575">
                <a:solidFill>
                  <a:srgbClr val="FFFF66"/>
                </a:solidFill>
                <a:round/>
                <a:headEnd/>
                <a:tailEnd/>
              </a:ln>
              <a:effectLst/>
            </p:spPr>
            <p:txBody>
              <a:bodyPr wrap="none" anchor="ctr"/>
              <a:lstStyle/>
              <a:p>
                <a:endParaRPr lang="zh-CN" altLang="en-US"/>
              </a:p>
            </p:txBody>
          </p:sp>
          <p:sp>
            <p:nvSpPr>
              <p:cNvPr id="400477" name="Line 93"/>
              <p:cNvSpPr>
                <a:spLocks noChangeShapeType="1"/>
              </p:cNvSpPr>
              <p:nvPr/>
            </p:nvSpPr>
            <p:spPr bwMode="auto">
              <a:xfrm flipH="1">
                <a:off x="2503" y="2628"/>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400478" name="Text Box 94"/>
              <p:cNvSpPr txBox="1">
                <a:spLocks noChangeArrowheads="1"/>
              </p:cNvSpPr>
              <p:nvPr/>
            </p:nvSpPr>
            <p:spPr bwMode="auto">
              <a:xfrm>
                <a:off x="2273" y="2118"/>
                <a:ext cx="279"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J5</a:t>
                </a:r>
              </a:p>
            </p:txBody>
          </p:sp>
          <p:sp>
            <p:nvSpPr>
              <p:cNvPr id="400479" name="Text Box 95"/>
              <p:cNvSpPr txBox="1">
                <a:spLocks noChangeArrowheads="1"/>
              </p:cNvSpPr>
              <p:nvPr/>
            </p:nvSpPr>
            <p:spPr bwMode="auto">
              <a:xfrm>
                <a:off x="2814" y="1873"/>
                <a:ext cx="279"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J6</a:t>
                </a:r>
              </a:p>
            </p:txBody>
          </p:sp>
          <p:sp>
            <p:nvSpPr>
              <p:cNvPr id="400480" name="Text Box 96"/>
              <p:cNvSpPr txBox="1">
                <a:spLocks noChangeArrowheads="1"/>
              </p:cNvSpPr>
              <p:nvPr/>
            </p:nvSpPr>
            <p:spPr bwMode="auto">
              <a:xfrm>
                <a:off x="2303" y="2495"/>
                <a:ext cx="280"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J4</a:t>
                </a:r>
              </a:p>
            </p:txBody>
          </p:sp>
          <p:sp>
            <p:nvSpPr>
              <p:cNvPr id="400481" name="Text Box 97"/>
              <p:cNvSpPr txBox="1">
                <a:spLocks noChangeArrowheads="1"/>
              </p:cNvSpPr>
              <p:nvPr/>
            </p:nvSpPr>
            <p:spPr bwMode="auto">
              <a:xfrm>
                <a:off x="3053" y="2235"/>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400482" name="Text Box 98"/>
              <p:cNvSpPr txBox="1">
                <a:spLocks noChangeArrowheads="1"/>
              </p:cNvSpPr>
              <p:nvPr/>
            </p:nvSpPr>
            <p:spPr bwMode="auto">
              <a:xfrm>
                <a:off x="3050" y="2408"/>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400483" name="Text Box 99"/>
              <p:cNvSpPr txBox="1">
                <a:spLocks noChangeArrowheads="1"/>
              </p:cNvSpPr>
              <p:nvPr/>
            </p:nvSpPr>
            <p:spPr bwMode="auto">
              <a:xfrm>
                <a:off x="2845" y="2497"/>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400484" name="Text Box 100"/>
              <p:cNvSpPr txBox="1">
                <a:spLocks noChangeArrowheads="1"/>
              </p:cNvSpPr>
              <p:nvPr/>
            </p:nvSpPr>
            <p:spPr bwMode="auto">
              <a:xfrm>
                <a:off x="2628" y="2398"/>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400485" name="Text Box 101"/>
              <p:cNvSpPr txBox="1">
                <a:spLocks noChangeArrowheads="1"/>
              </p:cNvSpPr>
              <p:nvPr/>
            </p:nvSpPr>
            <p:spPr bwMode="auto">
              <a:xfrm>
                <a:off x="2640" y="2231"/>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400486" name="Text Box 102"/>
              <p:cNvSpPr txBox="1">
                <a:spLocks noChangeArrowheads="1"/>
              </p:cNvSpPr>
              <p:nvPr/>
            </p:nvSpPr>
            <p:spPr bwMode="auto">
              <a:xfrm>
                <a:off x="2844" y="2142"/>
                <a:ext cx="187" cy="192"/>
              </a:xfrm>
              <a:prstGeom prst="rect">
                <a:avLst/>
              </a:prstGeom>
              <a:noFill/>
              <a:ln w="9525">
                <a:noFill/>
                <a:miter lim="800000"/>
                <a:headEnd/>
                <a:tailEnd/>
              </a:ln>
              <a:effectLst/>
            </p:spPr>
            <p:txBody>
              <a:bodyPr wrap="none" anchor="ctr"/>
              <a:lstStyle/>
              <a:p>
                <a:pPr algn="ctr"/>
                <a:r>
                  <a:rPr lang="en-US" altLang="zh-CN" sz="1400" b="1">
                    <a:solidFill>
                      <a:schemeClr val="tx1"/>
                    </a:solidFill>
                    <a:latin typeface="Times New Roman" pitchFamily="18" charset="0"/>
                    <a:ea typeface="宋体" pitchFamily="2" charset="-122"/>
                  </a:rPr>
                  <a:t>5</a:t>
                </a:r>
              </a:p>
            </p:txBody>
          </p:sp>
        </p:grpSp>
        <p:sp>
          <p:nvSpPr>
            <p:cNvPr id="400487" name="Line 103"/>
            <p:cNvSpPr>
              <a:spLocks noChangeShapeType="1"/>
            </p:cNvSpPr>
            <p:nvPr/>
          </p:nvSpPr>
          <p:spPr bwMode="auto">
            <a:xfrm>
              <a:off x="3337" y="1633"/>
              <a:ext cx="71" cy="273"/>
            </a:xfrm>
            <a:prstGeom prst="line">
              <a:avLst/>
            </a:prstGeom>
            <a:noFill/>
            <a:ln w="28575">
              <a:solidFill>
                <a:srgbClr val="FFFF00"/>
              </a:solidFill>
              <a:round/>
              <a:headEnd/>
              <a:tailEnd type="triangle" w="med" len="med"/>
            </a:ln>
            <a:effectLst/>
          </p:spPr>
          <p:txBody>
            <a:bodyPr wrap="none" anchor="ctr"/>
            <a:lstStyle/>
            <a:p>
              <a:endParaRPr lang="zh-CN" altLang="en-US"/>
            </a:p>
          </p:txBody>
        </p:sp>
        <p:sp>
          <p:nvSpPr>
            <p:cNvPr id="400488" name="Text Box 104"/>
            <p:cNvSpPr txBox="1">
              <a:spLocks noChangeArrowheads="1"/>
            </p:cNvSpPr>
            <p:nvPr/>
          </p:nvSpPr>
          <p:spPr bwMode="auto">
            <a:xfrm>
              <a:off x="3120" y="1382"/>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400489" name="Line 105"/>
            <p:cNvSpPr>
              <a:spLocks noChangeShapeType="1"/>
            </p:cNvSpPr>
            <p:nvPr/>
          </p:nvSpPr>
          <p:spPr bwMode="auto">
            <a:xfrm flipV="1">
              <a:off x="1960" y="2556"/>
              <a:ext cx="188" cy="100"/>
            </a:xfrm>
            <a:prstGeom prst="line">
              <a:avLst/>
            </a:prstGeom>
            <a:noFill/>
            <a:ln w="28575">
              <a:solidFill>
                <a:srgbClr val="00FFCC"/>
              </a:solidFill>
              <a:round/>
              <a:headEnd/>
              <a:tailEnd type="triangle" w="med" len="med"/>
            </a:ln>
            <a:effectLst/>
          </p:spPr>
          <p:txBody>
            <a:bodyPr wrap="none" anchor="ctr"/>
            <a:lstStyle/>
            <a:p>
              <a:endParaRPr lang="zh-CN" altLang="en-US"/>
            </a:p>
          </p:txBody>
        </p:sp>
        <p:sp>
          <p:nvSpPr>
            <p:cNvPr id="400490" name="Text Box 106"/>
            <p:cNvSpPr txBox="1">
              <a:spLocks noChangeArrowheads="1"/>
            </p:cNvSpPr>
            <p:nvPr/>
          </p:nvSpPr>
          <p:spPr bwMode="auto">
            <a:xfrm>
              <a:off x="1638" y="2618"/>
              <a:ext cx="462"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grpSp>
      <p:grpSp>
        <p:nvGrpSpPr>
          <p:cNvPr id="400491" name="Group 107"/>
          <p:cNvGrpSpPr>
            <a:grpSpLocks/>
          </p:cNvGrpSpPr>
          <p:nvPr/>
        </p:nvGrpSpPr>
        <p:grpSpPr bwMode="auto">
          <a:xfrm>
            <a:off x="6656388" y="728663"/>
            <a:ext cx="3221037" cy="2457450"/>
            <a:chOff x="4193" y="459"/>
            <a:chExt cx="2029" cy="1548"/>
          </a:xfrm>
        </p:grpSpPr>
        <p:sp>
          <p:nvSpPr>
            <p:cNvPr id="400492" name="AutoShape 108"/>
            <p:cNvSpPr>
              <a:spLocks noChangeArrowheads="1"/>
            </p:cNvSpPr>
            <p:nvPr/>
          </p:nvSpPr>
          <p:spPr bwMode="auto">
            <a:xfrm>
              <a:off x="4205" y="752"/>
              <a:ext cx="1554"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FFFF66"/>
              </a:solidFill>
              <a:round/>
              <a:headEnd/>
              <a:tailEnd/>
            </a:ln>
            <a:effectLst/>
          </p:spPr>
          <p:txBody>
            <a:bodyPr wrap="none" anchor="ctr"/>
            <a:lstStyle/>
            <a:p>
              <a:pPr algn="ctr"/>
              <a:endParaRPr lang="zh-CN" altLang="en-US" sz="2000">
                <a:solidFill>
                  <a:schemeClr val="tx1"/>
                </a:solidFill>
                <a:latin typeface="Times New Roman" pitchFamily="18" charset="0"/>
                <a:ea typeface="宋体" pitchFamily="2" charset="-122"/>
              </a:endParaRPr>
            </a:p>
          </p:txBody>
        </p:sp>
        <p:sp>
          <p:nvSpPr>
            <p:cNvPr id="400493" name="Line 109"/>
            <p:cNvSpPr>
              <a:spLocks noChangeShapeType="1"/>
            </p:cNvSpPr>
            <p:nvPr/>
          </p:nvSpPr>
          <p:spPr bwMode="auto">
            <a:xfrm>
              <a:off x="4193" y="1363"/>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400494" name="Line 110"/>
            <p:cNvSpPr>
              <a:spLocks noChangeShapeType="1"/>
            </p:cNvSpPr>
            <p:nvPr/>
          </p:nvSpPr>
          <p:spPr bwMode="auto">
            <a:xfrm>
              <a:off x="5279" y="1392"/>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400495" name="Line 111"/>
            <p:cNvSpPr>
              <a:spLocks noChangeShapeType="1"/>
            </p:cNvSpPr>
            <p:nvPr/>
          </p:nvSpPr>
          <p:spPr bwMode="auto">
            <a:xfrm>
              <a:off x="4591" y="841"/>
              <a:ext cx="240" cy="322"/>
            </a:xfrm>
            <a:prstGeom prst="line">
              <a:avLst/>
            </a:prstGeom>
            <a:noFill/>
            <a:ln w="28575">
              <a:solidFill>
                <a:srgbClr val="FFFF66"/>
              </a:solidFill>
              <a:round/>
              <a:headEnd/>
              <a:tailEnd/>
            </a:ln>
            <a:effectLst/>
          </p:spPr>
          <p:txBody>
            <a:bodyPr wrap="none" anchor="ctr"/>
            <a:lstStyle/>
            <a:p>
              <a:endParaRPr lang="zh-CN" altLang="en-US"/>
            </a:p>
          </p:txBody>
        </p:sp>
        <p:sp>
          <p:nvSpPr>
            <p:cNvPr id="400496" name="Line 112"/>
            <p:cNvSpPr>
              <a:spLocks noChangeShapeType="1"/>
            </p:cNvSpPr>
            <p:nvPr/>
          </p:nvSpPr>
          <p:spPr bwMode="auto">
            <a:xfrm>
              <a:off x="5189" y="1581"/>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400497" name="Line 113"/>
            <p:cNvSpPr>
              <a:spLocks noChangeShapeType="1"/>
            </p:cNvSpPr>
            <p:nvPr/>
          </p:nvSpPr>
          <p:spPr bwMode="auto">
            <a:xfrm flipH="1">
              <a:off x="5156" y="852"/>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400498" name="Line 114"/>
            <p:cNvSpPr>
              <a:spLocks noChangeShapeType="1"/>
            </p:cNvSpPr>
            <p:nvPr/>
          </p:nvSpPr>
          <p:spPr bwMode="auto">
            <a:xfrm flipH="1">
              <a:off x="4561" y="1593"/>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400499" name="Text Box 115"/>
            <p:cNvSpPr txBox="1">
              <a:spLocks noChangeArrowheads="1"/>
            </p:cNvSpPr>
            <p:nvPr/>
          </p:nvSpPr>
          <p:spPr bwMode="auto">
            <a:xfrm>
              <a:off x="5085" y="1209"/>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400500" name="Text Box 116"/>
            <p:cNvSpPr txBox="1">
              <a:spLocks noChangeArrowheads="1"/>
            </p:cNvSpPr>
            <p:nvPr/>
          </p:nvSpPr>
          <p:spPr bwMode="auto">
            <a:xfrm>
              <a:off x="5082" y="1373"/>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400501" name="Text Box 117"/>
            <p:cNvSpPr txBox="1">
              <a:spLocks noChangeArrowheads="1"/>
            </p:cNvSpPr>
            <p:nvPr/>
          </p:nvSpPr>
          <p:spPr bwMode="auto">
            <a:xfrm>
              <a:off x="4904" y="1444"/>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400502" name="Text Box 118"/>
            <p:cNvSpPr txBox="1">
              <a:spLocks noChangeArrowheads="1"/>
            </p:cNvSpPr>
            <p:nvPr/>
          </p:nvSpPr>
          <p:spPr bwMode="auto">
            <a:xfrm>
              <a:off x="4695" y="1363"/>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400503" name="Text Box 119"/>
            <p:cNvSpPr txBox="1">
              <a:spLocks noChangeArrowheads="1"/>
            </p:cNvSpPr>
            <p:nvPr/>
          </p:nvSpPr>
          <p:spPr bwMode="auto">
            <a:xfrm>
              <a:off x="4698" y="1196"/>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400504" name="Text Box 120"/>
            <p:cNvSpPr txBox="1">
              <a:spLocks noChangeArrowheads="1"/>
            </p:cNvSpPr>
            <p:nvPr/>
          </p:nvSpPr>
          <p:spPr bwMode="auto">
            <a:xfrm>
              <a:off x="4903" y="1125"/>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5</a:t>
              </a:r>
            </a:p>
          </p:txBody>
        </p:sp>
        <p:sp>
          <p:nvSpPr>
            <p:cNvPr id="400505" name="Line 121"/>
            <p:cNvSpPr>
              <a:spLocks noChangeShapeType="1"/>
            </p:cNvSpPr>
            <p:nvPr/>
          </p:nvSpPr>
          <p:spPr bwMode="auto">
            <a:xfrm flipH="1">
              <a:off x="5653" y="910"/>
              <a:ext cx="146" cy="155"/>
            </a:xfrm>
            <a:prstGeom prst="line">
              <a:avLst/>
            </a:prstGeom>
            <a:noFill/>
            <a:ln w="28575">
              <a:solidFill>
                <a:srgbClr val="FFFF00"/>
              </a:solidFill>
              <a:round/>
              <a:headEnd/>
              <a:tailEnd type="triangle" w="med" len="med"/>
            </a:ln>
            <a:effectLst/>
          </p:spPr>
          <p:txBody>
            <a:bodyPr wrap="none" anchor="ctr"/>
            <a:lstStyle/>
            <a:p>
              <a:endParaRPr lang="zh-CN" altLang="en-US"/>
            </a:p>
          </p:txBody>
        </p:sp>
        <p:sp>
          <p:nvSpPr>
            <p:cNvPr id="400506" name="Text Box 122"/>
            <p:cNvSpPr txBox="1">
              <a:spLocks noChangeArrowheads="1"/>
            </p:cNvSpPr>
            <p:nvPr/>
          </p:nvSpPr>
          <p:spPr bwMode="auto">
            <a:xfrm>
              <a:off x="5828" y="666"/>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400507" name="Text Box 123"/>
            <p:cNvSpPr txBox="1">
              <a:spLocks noChangeArrowheads="1"/>
            </p:cNvSpPr>
            <p:nvPr/>
          </p:nvSpPr>
          <p:spPr bwMode="auto">
            <a:xfrm>
              <a:off x="5662" y="459"/>
              <a:ext cx="461"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sp>
          <p:nvSpPr>
            <p:cNvPr id="400508" name="Line 124"/>
            <p:cNvSpPr>
              <a:spLocks noChangeShapeType="1"/>
            </p:cNvSpPr>
            <p:nvPr/>
          </p:nvSpPr>
          <p:spPr bwMode="auto">
            <a:xfrm flipH="1">
              <a:off x="5526" y="729"/>
              <a:ext cx="197" cy="194"/>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grpSp>
      <p:sp>
        <p:nvSpPr>
          <p:cNvPr id="400509" name="Text Box 125"/>
          <p:cNvSpPr txBox="1">
            <a:spLocks noChangeArrowheads="1"/>
          </p:cNvSpPr>
          <p:nvPr/>
        </p:nvSpPr>
        <p:spPr bwMode="auto">
          <a:xfrm>
            <a:off x="8793163" y="5099050"/>
            <a:ext cx="444500"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J7</a:t>
            </a:r>
          </a:p>
        </p:txBody>
      </p:sp>
      <p:grpSp>
        <p:nvGrpSpPr>
          <p:cNvPr id="400510" name="Group 126"/>
          <p:cNvGrpSpPr>
            <a:grpSpLocks/>
          </p:cNvGrpSpPr>
          <p:nvPr/>
        </p:nvGrpSpPr>
        <p:grpSpPr bwMode="auto">
          <a:xfrm>
            <a:off x="6007100" y="4643438"/>
            <a:ext cx="3446463" cy="1992312"/>
            <a:chOff x="3784" y="2925"/>
            <a:chExt cx="2171" cy="1255"/>
          </a:xfrm>
        </p:grpSpPr>
        <p:sp>
          <p:nvSpPr>
            <p:cNvPr id="400511" name="AutoShape 127"/>
            <p:cNvSpPr>
              <a:spLocks noChangeArrowheads="1"/>
            </p:cNvSpPr>
            <p:nvPr/>
          </p:nvSpPr>
          <p:spPr bwMode="auto">
            <a:xfrm>
              <a:off x="4401" y="2925"/>
              <a:ext cx="1554"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00FFFF"/>
              </a:solidFill>
              <a:round/>
              <a:headEnd/>
              <a:tailEnd/>
            </a:ln>
            <a:effectLst/>
          </p:spPr>
          <p:txBody>
            <a:bodyPr wrap="none" anchor="ctr"/>
            <a:lstStyle/>
            <a:p>
              <a:pPr algn="ctr"/>
              <a:endParaRPr lang="zh-CN" altLang="en-US" sz="2000" b="1">
                <a:solidFill>
                  <a:schemeClr val="tx1"/>
                </a:solidFill>
                <a:latin typeface="Times New Roman" pitchFamily="18" charset="0"/>
                <a:ea typeface="宋体" pitchFamily="2" charset="-122"/>
              </a:endParaRPr>
            </a:p>
          </p:txBody>
        </p:sp>
        <p:sp>
          <p:nvSpPr>
            <p:cNvPr id="400512" name="Line 128"/>
            <p:cNvSpPr>
              <a:spLocks noChangeShapeType="1"/>
            </p:cNvSpPr>
            <p:nvPr/>
          </p:nvSpPr>
          <p:spPr bwMode="auto">
            <a:xfrm>
              <a:off x="4390" y="3545"/>
              <a:ext cx="470" cy="0"/>
            </a:xfrm>
            <a:prstGeom prst="line">
              <a:avLst/>
            </a:prstGeom>
            <a:noFill/>
            <a:ln w="28575">
              <a:solidFill>
                <a:srgbClr val="00FFFF"/>
              </a:solidFill>
              <a:round/>
              <a:headEnd/>
              <a:tailEnd/>
            </a:ln>
            <a:effectLst/>
          </p:spPr>
          <p:txBody>
            <a:bodyPr wrap="none" anchor="ctr"/>
            <a:lstStyle/>
            <a:p>
              <a:endParaRPr lang="zh-CN" altLang="en-US"/>
            </a:p>
          </p:txBody>
        </p:sp>
        <p:sp>
          <p:nvSpPr>
            <p:cNvPr id="400513" name="Line 129"/>
            <p:cNvSpPr>
              <a:spLocks noChangeShapeType="1"/>
            </p:cNvSpPr>
            <p:nvPr/>
          </p:nvSpPr>
          <p:spPr bwMode="auto">
            <a:xfrm>
              <a:off x="5457" y="3574"/>
              <a:ext cx="470" cy="0"/>
            </a:xfrm>
            <a:prstGeom prst="line">
              <a:avLst/>
            </a:prstGeom>
            <a:noFill/>
            <a:ln w="28575">
              <a:solidFill>
                <a:srgbClr val="00FFFF"/>
              </a:solidFill>
              <a:round/>
              <a:headEnd/>
              <a:tailEnd/>
            </a:ln>
            <a:effectLst/>
          </p:spPr>
          <p:txBody>
            <a:bodyPr wrap="none" anchor="ctr"/>
            <a:lstStyle/>
            <a:p>
              <a:endParaRPr lang="zh-CN" altLang="en-US"/>
            </a:p>
          </p:txBody>
        </p:sp>
        <p:sp>
          <p:nvSpPr>
            <p:cNvPr id="400514" name="Line 130"/>
            <p:cNvSpPr>
              <a:spLocks noChangeShapeType="1"/>
            </p:cNvSpPr>
            <p:nvPr/>
          </p:nvSpPr>
          <p:spPr bwMode="auto">
            <a:xfrm>
              <a:off x="4787" y="3023"/>
              <a:ext cx="241" cy="322"/>
            </a:xfrm>
            <a:prstGeom prst="line">
              <a:avLst/>
            </a:prstGeom>
            <a:noFill/>
            <a:ln w="28575">
              <a:solidFill>
                <a:srgbClr val="00FFFF"/>
              </a:solidFill>
              <a:round/>
              <a:headEnd/>
              <a:tailEnd/>
            </a:ln>
            <a:effectLst/>
          </p:spPr>
          <p:txBody>
            <a:bodyPr wrap="none" anchor="ctr"/>
            <a:lstStyle/>
            <a:p>
              <a:endParaRPr lang="zh-CN" altLang="en-US"/>
            </a:p>
          </p:txBody>
        </p:sp>
        <p:sp>
          <p:nvSpPr>
            <p:cNvPr id="400515" name="Line 131"/>
            <p:cNvSpPr>
              <a:spLocks noChangeShapeType="1"/>
            </p:cNvSpPr>
            <p:nvPr/>
          </p:nvSpPr>
          <p:spPr bwMode="auto">
            <a:xfrm>
              <a:off x="5385" y="3763"/>
              <a:ext cx="241" cy="322"/>
            </a:xfrm>
            <a:prstGeom prst="line">
              <a:avLst/>
            </a:prstGeom>
            <a:noFill/>
            <a:ln w="28575">
              <a:solidFill>
                <a:srgbClr val="00FFFF"/>
              </a:solidFill>
              <a:round/>
              <a:headEnd/>
              <a:tailEnd/>
            </a:ln>
            <a:effectLst/>
          </p:spPr>
          <p:txBody>
            <a:bodyPr wrap="none" anchor="ctr"/>
            <a:lstStyle/>
            <a:p>
              <a:endParaRPr lang="zh-CN" altLang="en-US"/>
            </a:p>
          </p:txBody>
        </p:sp>
        <p:sp>
          <p:nvSpPr>
            <p:cNvPr id="400516" name="Line 132"/>
            <p:cNvSpPr>
              <a:spLocks noChangeShapeType="1"/>
            </p:cNvSpPr>
            <p:nvPr/>
          </p:nvSpPr>
          <p:spPr bwMode="auto">
            <a:xfrm flipH="1">
              <a:off x="5353" y="3034"/>
              <a:ext cx="252" cy="311"/>
            </a:xfrm>
            <a:prstGeom prst="line">
              <a:avLst/>
            </a:prstGeom>
            <a:noFill/>
            <a:ln w="28575">
              <a:solidFill>
                <a:srgbClr val="00FFFF"/>
              </a:solidFill>
              <a:round/>
              <a:headEnd/>
              <a:tailEnd/>
            </a:ln>
            <a:effectLst/>
          </p:spPr>
          <p:txBody>
            <a:bodyPr wrap="none" anchor="ctr"/>
            <a:lstStyle/>
            <a:p>
              <a:endParaRPr lang="zh-CN" altLang="en-US"/>
            </a:p>
          </p:txBody>
        </p:sp>
        <p:sp>
          <p:nvSpPr>
            <p:cNvPr id="400517" name="Line 133"/>
            <p:cNvSpPr>
              <a:spLocks noChangeShapeType="1"/>
            </p:cNvSpPr>
            <p:nvPr/>
          </p:nvSpPr>
          <p:spPr bwMode="auto">
            <a:xfrm flipH="1">
              <a:off x="4758" y="3775"/>
              <a:ext cx="252" cy="311"/>
            </a:xfrm>
            <a:prstGeom prst="line">
              <a:avLst/>
            </a:prstGeom>
            <a:noFill/>
            <a:ln w="28575">
              <a:solidFill>
                <a:srgbClr val="00FFFF"/>
              </a:solidFill>
              <a:round/>
              <a:headEnd/>
              <a:tailEnd/>
            </a:ln>
            <a:effectLst/>
          </p:spPr>
          <p:txBody>
            <a:bodyPr wrap="none" anchor="ctr"/>
            <a:lstStyle/>
            <a:p>
              <a:endParaRPr lang="zh-CN" altLang="en-US"/>
            </a:p>
          </p:txBody>
        </p:sp>
        <p:sp>
          <p:nvSpPr>
            <p:cNvPr id="400518" name="Text Box 134"/>
            <p:cNvSpPr txBox="1">
              <a:spLocks noChangeArrowheads="1"/>
            </p:cNvSpPr>
            <p:nvPr/>
          </p:nvSpPr>
          <p:spPr bwMode="auto">
            <a:xfrm>
              <a:off x="4527" y="3265"/>
              <a:ext cx="280"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J5</a:t>
              </a:r>
            </a:p>
          </p:txBody>
        </p:sp>
        <p:sp>
          <p:nvSpPr>
            <p:cNvPr id="400519" name="Text Box 135"/>
            <p:cNvSpPr txBox="1">
              <a:spLocks noChangeArrowheads="1"/>
            </p:cNvSpPr>
            <p:nvPr/>
          </p:nvSpPr>
          <p:spPr bwMode="auto">
            <a:xfrm>
              <a:off x="5069" y="3020"/>
              <a:ext cx="279"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J6</a:t>
              </a:r>
            </a:p>
          </p:txBody>
        </p:sp>
        <p:sp>
          <p:nvSpPr>
            <p:cNvPr id="400520" name="Text Box 136"/>
            <p:cNvSpPr txBox="1">
              <a:spLocks noChangeArrowheads="1"/>
            </p:cNvSpPr>
            <p:nvPr/>
          </p:nvSpPr>
          <p:spPr bwMode="auto">
            <a:xfrm>
              <a:off x="5281" y="3382"/>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400521" name="Text Box 137"/>
            <p:cNvSpPr txBox="1">
              <a:spLocks noChangeArrowheads="1"/>
            </p:cNvSpPr>
            <p:nvPr/>
          </p:nvSpPr>
          <p:spPr bwMode="auto">
            <a:xfrm>
              <a:off x="5287" y="3537"/>
              <a:ext cx="186"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400522" name="Text Box 138"/>
            <p:cNvSpPr txBox="1">
              <a:spLocks noChangeArrowheads="1"/>
            </p:cNvSpPr>
            <p:nvPr/>
          </p:nvSpPr>
          <p:spPr bwMode="auto">
            <a:xfrm>
              <a:off x="5100" y="3626"/>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400523" name="Text Box 139"/>
            <p:cNvSpPr txBox="1">
              <a:spLocks noChangeArrowheads="1"/>
            </p:cNvSpPr>
            <p:nvPr/>
          </p:nvSpPr>
          <p:spPr bwMode="auto">
            <a:xfrm>
              <a:off x="4909" y="3536"/>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400524" name="Text Box 140"/>
            <p:cNvSpPr txBox="1">
              <a:spLocks noChangeArrowheads="1"/>
            </p:cNvSpPr>
            <p:nvPr/>
          </p:nvSpPr>
          <p:spPr bwMode="auto">
            <a:xfrm>
              <a:off x="4894" y="3378"/>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400525" name="Text Box 141"/>
            <p:cNvSpPr txBox="1">
              <a:spLocks noChangeArrowheads="1"/>
            </p:cNvSpPr>
            <p:nvPr/>
          </p:nvSpPr>
          <p:spPr bwMode="auto">
            <a:xfrm>
              <a:off x="5090" y="3316"/>
              <a:ext cx="186"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5</a:t>
              </a:r>
            </a:p>
          </p:txBody>
        </p:sp>
        <p:sp>
          <p:nvSpPr>
            <p:cNvPr id="400526" name="Line 142"/>
            <p:cNvSpPr>
              <a:spLocks noChangeShapeType="1"/>
            </p:cNvSpPr>
            <p:nvPr/>
          </p:nvSpPr>
          <p:spPr bwMode="auto">
            <a:xfrm flipV="1">
              <a:off x="4142" y="3656"/>
              <a:ext cx="264" cy="100"/>
            </a:xfrm>
            <a:prstGeom prst="line">
              <a:avLst/>
            </a:prstGeom>
            <a:noFill/>
            <a:ln w="28575">
              <a:solidFill>
                <a:srgbClr val="00FFCC"/>
              </a:solidFill>
              <a:round/>
              <a:headEnd/>
              <a:tailEnd type="triangle" w="med" len="med"/>
            </a:ln>
            <a:effectLst/>
          </p:spPr>
          <p:txBody>
            <a:bodyPr wrap="none" anchor="ctr"/>
            <a:lstStyle/>
            <a:p>
              <a:endParaRPr lang="zh-CN" altLang="en-US"/>
            </a:p>
          </p:txBody>
        </p:sp>
        <p:sp>
          <p:nvSpPr>
            <p:cNvPr id="400527" name="Text Box 143"/>
            <p:cNvSpPr txBox="1">
              <a:spLocks noChangeArrowheads="1"/>
            </p:cNvSpPr>
            <p:nvPr/>
          </p:nvSpPr>
          <p:spPr bwMode="auto">
            <a:xfrm>
              <a:off x="3784" y="3703"/>
              <a:ext cx="462"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sp>
          <p:nvSpPr>
            <p:cNvPr id="400528" name="Text Box 144"/>
            <p:cNvSpPr txBox="1">
              <a:spLocks noChangeArrowheads="1"/>
            </p:cNvSpPr>
            <p:nvPr/>
          </p:nvSpPr>
          <p:spPr bwMode="auto">
            <a:xfrm>
              <a:off x="4559" y="3638"/>
              <a:ext cx="279"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J4</a:t>
              </a:r>
            </a:p>
          </p:txBody>
        </p:sp>
      </p:grpSp>
      <p:sp>
        <p:nvSpPr>
          <p:cNvPr id="400530" name="Text Box 146"/>
          <p:cNvSpPr txBox="1">
            <a:spLocks noChangeArrowheads="1"/>
          </p:cNvSpPr>
          <p:nvPr/>
        </p:nvSpPr>
        <p:spPr bwMode="auto">
          <a:xfrm>
            <a:off x="8721725" y="5743575"/>
            <a:ext cx="442913"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J8</a:t>
            </a:r>
          </a:p>
        </p:txBody>
      </p:sp>
      <p:grpSp>
        <p:nvGrpSpPr>
          <p:cNvPr id="400534" name="Group 150"/>
          <p:cNvGrpSpPr>
            <a:grpSpLocks/>
          </p:cNvGrpSpPr>
          <p:nvPr/>
        </p:nvGrpSpPr>
        <p:grpSpPr bwMode="auto">
          <a:xfrm>
            <a:off x="6324600" y="6419850"/>
            <a:ext cx="1374775" cy="396875"/>
            <a:chOff x="3984" y="4044"/>
            <a:chExt cx="866" cy="250"/>
          </a:xfrm>
        </p:grpSpPr>
        <p:sp>
          <p:nvSpPr>
            <p:cNvPr id="400532" name="Text Box 148"/>
            <p:cNvSpPr txBox="1">
              <a:spLocks noChangeArrowheads="1"/>
            </p:cNvSpPr>
            <p:nvPr/>
          </p:nvSpPr>
          <p:spPr bwMode="auto">
            <a:xfrm>
              <a:off x="3984" y="4044"/>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400533" name="Line 149"/>
            <p:cNvSpPr>
              <a:spLocks noChangeShapeType="1"/>
            </p:cNvSpPr>
            <p:nvPr/>
          </p:nvSpPr>
          <p:spPr bwMode="auto">
            <a:xfrm flipV="1">
              <a:off x="4371" y="4139"/>
              <a:ext cx="479" cy="67"/>
            </a:xfrm>
            <a:prstGeom prst="line">
              <a:avLst/>
            </a:prstGeom>
            <a:noFill/>
            <a:ln w="28575">
              <a:solidFill>
                <a:srgbClr val="FFFF00"/>
              </a:solidFill>
              <a:round/>
              <a:headEnd/>
              <a:tailEnd type="triangle" w="med" len="med"/>
            </a:ln>
            <a:effectLst/>
          </p:spPr>
          <p:txBody>
            <a:bodyPr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0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05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05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nodeType="clickEffect">
                                  <p:stCondLst>
                                    <p:cond delay="0"/>
                                  </p:stCondLst>
                                  <p:childTnLst>
                                    <p:set>
                                      <p:cBhvr>
                                        <p:cTn id="22" dur="1" fill="hold">
                                          <p:stCondLst>
                                            <p:cond delay="0"/>
                                          </p:stCondLst>
                                        </p:cTn>
                                        <p:tgtEl>
                                          <p:spTgt spid="400534"/>
                                        </p:tgtEl>
                                        <p:attrNameLst>
                                          <p:attrName>style.visibility</p:attrName>
                                        </p:attrNameLst>
                                      </p:cBhvr>
                                      <p:to>
                                        <p:strVal val="visible"/>
                                      </p:to>
                                    </p:set>
                                    <p:anim calcmode="lin" valueType="num">
                                      <p:cBhvr additive="base">
                                        <p:cTn id="23" dur="5000" fill="hold"/>
                                        <p:tgtEl>
                                          <p:spTgt spid="400534"/>
                                        </p:tgtEl>
                                        <p:attrNameLst>
                                          <p:attrName>ppt_x</p:attrName>
                                        </p:attrNameLst>
                                      </p:cBhvr>
                                      <p:tavLst>
                                        <p:tav tm="0">
                                          <p:val>
                                            <p:strVal val="#ppt_x"/>
                                          </p:val>
                                        </p:tav>
                                        <p:tav tm="100000">
                                          <p:val>
                                            <p:strVal val="#ppt_x"/>
                                          </p:val>
                                        </p:tav>
                                      </p:tavLst>
                                    </p:anim>
                                    <p:anim calcmode="lin" valueType="num">
                                      <p:cBhvr additive="base">
                                        <p:cTn id="24" dur="5000" fill="hold"/>
                                        <p:tgtEl>
                                          <p:spTgt spid="4005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400465"/>
                                        </p:tgtEl>
                                        <p:attrNameLst>
                                          <p:attrName>style.visibility</p:attrName>
                                        </p:attrNameLst>
                                      </p:cBhvr>
                                      <p:to>
                                        <p:strVal val="visible"/>
                                      </p:to>
                                    </p:set>
                                    <p:animEffect transition="in" filter="box(out)">
                                      <p:cBhvr>
                                        <p:cTn id="29" dur="500"/>
                                        <p:tgtEl>
                                          <p:spTgt spid="400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65" grpId="0" animBg="1" autoUpdateAnimBg="0"/>
      <p:bldP spid="400509" grpId="0"/>
      <p:bldP spid="40053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Text Box 4"/>
          <p:cNvSpPr txBox="1">
            <a:spLocks noChangeArrowheads="1"/>
          </p:cNvSpPr>
          <p:nvPr/>
        </p:nvSpPr>
        <p:spPr bwMode="auto">
          <a:xfrm>
            <a:off x="330200" y="1111250"/>
            <a:ext cx="9361488" cy="5464175"/>
          </a:xfrm>
          <a:prstGeom prst="rect">
            <a:avLst/>
          </a:prstGeom>
          <a:noFill/>
          <a:ln w="12700" cap="rnd">
            <a:noFill/>
            <a:miter lim="800000"/>
            <a:headEnd/>
            <a:tailEnd/>
          </a:ln>
          <a:effectLst/>
        </p:spPr>
        <p:txBody>
          <a:bodyPr>
            <a:spAutoFit/>
          </a:bodyPr>
          <a:lstStyle/>
          <a:p>
            <a:pPr eaLnBrk="0" hangingPunct="0">
              <a:lnSpc>
                <a:spcPct val="105000"/>
              </a:lnSpc>
            </a:pPr>
            <a:r>
              <a:rPr lang="zh-CN" altLang="en-US" b="1" dirty="0">
                <a:solidFill>
                  <a:schemeClr val="tx1"/>
                </a:solidFill>
                <a:latin typeface="黑体" pitchFamily="2" charset="-122"/>
                <a:ea typeface="黑体" pitchFamily="2" charset="-122"/>
              </a:rPr>
              <a:t>1）初始化操作 </a:t>
            </a:r>
            <a:r>
              <a:rPr lang="en-US" altLang="zh-CN" b="1" dirty="0" err="1">
                <a:solidFill>
                  <a:schemeClr val="tx1"/>
                </a:solidFill>
                <a:latin typeface="Times New Roman" pitchFamily="18" charset="0"/>
                <a:ea typeface="宋体" pitchFamily="2" charset="-122"/>
              </a:rPr>
              <a:t>InitQueue_Sq</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SqQueue</a:t>
            </a:r>
            <a:r>
              <a:rPr lang="en-US" altLang="zh-CN" b="1" dirty="0">
                <a:solidFill>
                  <a:schemeClr val="tx1"/>
                </a:solidFill>
                <a:latin typeface="Times New Roman" pitchFamily="18" charset="0"/>
                <a:ea typeface="宋体" pitchFamily="2" charset="-122"/>
              </a:rPr>
              <a:t> &amp;Q )</a:t>
            </a:r>
            <a:r>
              <a:rPr lang="en-US" altLang="zh-CN" dirty="0">
                <a:solidFill>
                  <a:srgbClr val="FFFFAF"/>
                </a:solidFill>
                <a:latin typeface="Times New Roman" pitchFamily="18" charset="0"/>
                <a:ea typeface="宋体" pitchFamily="2" charset="-122"/>
              </a:rPr>
              <a:t> </a:t>
            </a:r>
          </a:p>
          <a:p>
            <a:pPr eaLnBrk="0" hangingPunct="0">
              <a:lnSpc>
                <a:spcPct val="105000"/>
              </a:lnSpc>
            </a:pPr>
            <a:r>
              <a:rPr lang="zh-CN" altLang="en-US" b="1" dirty="0">
                <a:solidFill>
                  <a:srgbClr val="FFFF00"/>
                </a:solidFill>
                <a:latin typeface="Times New Roman" pitchFamily="18" charset="0"/>
                <a:ea typeface="黑体" pitchFamily="2" charset="-122"/>
              </a:rPr>
              <a:t>参数：</a:t>
            </a:r>
            <a:r>
              <a:rPr lang="en-US" altLang="zh-CN" b="1" dirty="0">
                <a:solidFill>
                  <a:schemeClr val="tx1"/>
                </a:solidFill>
                <a:latin typeface="黑体" pitchFamily="2" charset="-122"/>
                <a:ea typeface="黑体" pitchFamily="2" charset="-122"/>
              </a:rPr>
              <a:t>Q</a:t>
            </a:r>
            <a:r>
              <a:rPr lang="zh-CN" altLang="en-US" b="1" dirty="0">
                <a:solidFill>
                  <a:schemeClr val="tx1"/>
                </a:solidFill>
                <a:latin typeface="黑体" pitchFamily="2" charset="-122"/>
                <a:ea typeface="黑体" pitchFamily="2" charset="-122"/>
              </a:rPr>
              <a:t>是存放队列的结构变量</a:t>
            </a:r>
            <a:endParaRPr lang="zh-CN" altLang="zh-CN" dirty="0">
              <a:solidFill>
                <a:srgbClr val="FFFFAF"/>
              </a:solidFill>
              <a:latin typeface="Times New Roman" pitchFamily="18" charset="0"/>
              <a:ea typeface="宋体" pitchFamily="2" charset="-122"/>
            </a:endParaRPr>
          </a:p>
          <a:p>
            <a:pPr eaLnBrk="0" hangingPunct="0">
              <a:lnSpc>
                <a:spcPct val="105000"/>
              </a:lnSpc>
            </a:pPr>
            <a:r>
              <a:rPr lang="zh-CN" altLang="en-US" b="1" dirty="0">
                <a:solidFill>
                  <a:srgbClr val="FFFF00"/>
                </a:solidFill>
                <a:latin typeface="黑体" pitchFamily="2" charset="-122"/>
                <a:ea typeface="黑体" pitchFamily="2" charset="-122"/>
              </a:rPr>
              <a:t>功能：</a:t>
            </a:r>
            <a:r>
              <a:rPr lang="zh-CN" altLang="en-US" b="1" dirty="0">
                <a:solidFill>
                  <a:schemeClr val="tx1"/>
                </a:solidFill>
                <a:latin typeface="黑体" pitchFamily="2" charset="-122"/>
                <a:ea typeface="黑体" pitchFamily="2" charset="-122"/>
              </a:rPr>
              <a:t>建一个空队列</a:t>
            </a:r>
            <a:r>
              <a:rPr lang="en-US" altLang="zh-CN" b="1" dirty="0">
                <a:solidFill>
                  <a:schemeClr val="tx1"/>
                </a:solidFill>
                <a:latin typeface="黑体" pitchFamily="2" charset="-122"/>
                <a:ea typeface="黑体" pitchFamily="2" charset="-122"/>
              </a:rPr>
              <a:t>Q</a:t>
            </a:r>
          </a:p>
          <a:p>
            <a:pPr eaLnBrk="0" hangingPunct="0">
              <a:lnSpc>
                <a:spcPct val="105000"/>
              </a:lnSpc>
            </a:pPr>
            <a:r>
              <a:rPr lang="zh-CN" altLang="en-US" b="1" dirty="0">
                <a:solidFill>
                  <a:srgbClr val="FFFF00"/>
                </a:solidFill>
                <a:latin typeface="黑体" pitchFamily="2" charset="-122"/>
                <a:ea typeface="黑体" pitchFamily="2" charset="-122"/>
              </a:rPr>
              <a:t>算法：</a:t>
            </a:r>
          </a:p>
          <a:p>
            <a:pPr eaLnBrk="0" hangingPunct="0">
              <a:lnSpc>
                <a:spcPct val="105000"/>
              </a:lnSpc>
            </a:pPr>
            <a:r>
              <a:rPr lang="en-US" altLang="zh-CN" b="1" dirty="0">
                <a:solidFill>
                  <a:schemeClr val="tx1"/>
                </a:solidFill>
                <a:latin typeface="Times New Roman" pitchFamily="18" charset="0"/>
                <a:ea typeface="宋体" pitchFamily="2" charset="-122"/>
              </a:rPr>
              <a:t>Status </a:t>
            </a:r>
            <a:r>
              <a:rPr lang="en-US" altLang="zh-CN" b="1" dirty="0" err="1">
                <a:solidFill>
                  <a:schemeClr val="tx1"/>
                </a:solidFill>
                <a:latin typeface="Times New Roman" pitchFamily="18" charset="0"/>
                <a:ea typeface="宋体" pitchFamily="2" charset="-122"/>
              </a:rPr>
              <a:t>InitQueue_Sq</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SqQueue</a:t>
            </a:r>
            <a:r>
              <a:rPr lang="en-US" altLang="zh-CN" b="1" dirty="0">
                <a:solidFill>
                  <a:schemeClr val="tx1"/>
                </a:solidFill>
                <a:latin typeface="Times New Roman" pitchFamily="18" charset="0"/>
                <a:ea typeface="宋体" pitchFamily="2" charset="-122"/>
              </a:rPr>
              <a:t> &amp;Q ) </a:t>
            </a:r>
          </a:p>
          <a:p>
            <a:pPr eaLnBrk="0" hangingPunct="0">
              <a:lnSpc>
                <a:spcPct val="105000"/>
              </a:lnSpc>
            </a:pPr>
            <a:r>
              <a:rPr lang="en-US" altLang="zh-CN" b="1" dirty="0">
                <a:solidFill>
                  <a:schemeClr val="tx1"/>
                </a:solidFill>
                <a:latin typeface="Times New Roman" pitchFamily="18" charset="0"/>
                <a:ea typeface="宋体" pitchFamily="2" charset="-122"/>
              </a:rPr>
              <a:t>{</a:t>
            </a:r>
            <a:r>
              <a:rPr lang="en-US" altLang="zh-CN" b="1" dirty="0">
                <a:solidFill>
                  <a:srgbClr val="66FFFF"/>
                </a:solidFill>
                <a:latin typeface="Times New Roman" pitchFamily="18" charset="0"/>
                <a:ea typeface="宋体" pitchFamily="2" charset="-122"/>
              </a:rPr>
              <a:t>   //</a:t>
            </a:r>
            <a:r>
              <a:rPr lang="zh-CN" altLang="en-US" b="1" dirty="0">
                <a:solidFill>
                  <a:srgbClr val="66FFFF"/>
                </a:solidFill>
                <a:latin typeface="Times New Roman" pitchFamily="18" charset="0"/>
                <a:ea typeface="宋体" pitchFamily="2" charset="-122"/>
              </a:rPr>
              <a:t>构造一个空队列</a:t>
            </a:r>
            <a:r>
              <a:rPr lang="en-US" altLang="zh-CN" b="1" dirty="0">
                <a:solidFill>
                  <a:srgbClr val="66FFFF"/>
                </a:solidFill>
                <a:latin typeface="Times New Roman" pitchFamily="18" charset="0"/>
                <a:ea typeface="宋体" pitchFamily="2" charset="-122"/>
              </a:rPr>
              <a:t>Q</a:t>
            </a:r>
            <a:br>
              <a:rPr lang="en-US" altLang="zh-CN" b="1" dirty="0">
                <a:solidFill>
                  <a:srgbClr val="FFFFAF"/>
                </a:solidFill>
                <a:latin typeface="Times New Roman" pitchFamily="18" charset="0"/>
                <a:ea typeface="宋体" pitchFamily="2" charset="-122"/>
              </a:rPr>
            </a:br>
            <a:r>
              <a:rPr lang="en-US" altLang="zh-CN" b="1" dirty="0">
                <a:solidFill>
                  <a:srgbClr val="FFFFAF"/>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Q.base</a:t>
            </a:r>
            <a:r>
              <a:rPr lang="en-US" altLang="zh-CN" b="1" dirty="0">
                <a:solidFill>
                  <a:schemeClr val="tx1"/>
                </a:solidFill>
                <a:latin typeface="Times New Roman" pitchFamily="18" charset="0"/>
                <a:ea typeface="宋体" pitchFamily="2" charset="-122"/>
              </a:rPr>
              <a:t> = ( </a:t>
            </a:r>
            <a:r>
              <a:rPr lang="en-US" altLang="zh-CN" b="1" dirty="0" err="1">
                <a:solidFill>
                  <a:schemeClr val="tx1"/>
                </a:solidFill>
                <a:latin typeface="Times New Roman" pitchFamily="18" charset="0"/>
                <a:ea typeface="宋体" pitchFamily="2" charset="-122"/>
              </a:rPr>
              <a:t>ElemType</a:t>
            </a:r>
            <a:r>
              <a:rPr lang="en-US" altLang="zh-CN" b="1" dirty="0">
                <a:solidFill>
                  <a:schemeClr val="tx1"/>
                </a:solidFill>
                <a:latin typeface="Times New Roman" pitchFamily="18" charset="0"/>
                <a:ea typeface="宋体" pitchFamily="2" charset="-122"/>
              </a:rPr>
              <a:t> * )</a:t>
            </a:r>
          </a:p>
          <a:p>
            <a:pPr algn="r" eaLnBrk="0" hangingPunct="0">
              <a:lnSpc>
                <a:spcPct val="105000"/>
              </a:lnSpc>
            </a:pPr>
            <a:r>
              <a:rPr lang="en-US" altLang="zh-CN" b="1" dirty="0" err="1">
                <a:solidFill>
                  <a:schemeClr val="tx1"/>
                </a:solidFill>
                <a:latin typeface="Times New Roman" pitchFamily="18" charset="0"/>
                <a:ea typeface="宋体" pitchFamily="2" charset="-122"/>
              </a:rPr>
              <a:t>malloc</a:t>
            </a:r>
            <a:r>
              <a:rPr lang="en-US" altLang="zh-CN" b="1" dirty="0">
                <a:solidFill>
                  <a:schemeClr val="tx1"/>
                </a:solidFill>
                <a:latin typeface="Times New Roman" pitchFamily="18" charset="0"/>
                <a:ea typeface="宋体" pitchFamily="2" charset="-122"/>
              </a:rPr>
              <a:t> (MAXSIZE </a:t>
            </a:r>
            <a:r>
              <a:rPr lang="en-US" altLang="zh-CN" b="1" dirty="0">
                <a:solidFill>
                  <a:schemeClr val="tx1"/>
                </a:solidFill>
                <a:latin typeface="宋体" pitchFamily="2" charset="-122"/>
                <a:ea typeface="宋体" pitchFamily="2" charset="-122"/>
              </a:rPr>
              <a:t>* </a:t>
            </a:r>
            <a:r>
              <a:rPr lang="en-US" altLang="zh-CN" b="1" dirty="0" err="1">
                <a:solidFill>
                  <a:schemeClr val="tx1"/>
                </a:solidFill>
                <a:latin typeface="Times New Roman" pitchFamily="18" charset="0"/>
                <a:ea typeface="宋体" pitchFamily="2" charset="-122"/>
              </a:rPr>
              <a:t>sizeof</a:t>
            </a:r>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ElemType</a:t>
            </a:r>
            <a:r>
              <a:rPr lang="en-US" altLang="zh-CN" b="1" dirty="0">
                <a:solidFill>
                  <a:schemeClr val="tx1"/>
                </a:solidFill>
                <a:latin typeface="Times New Roman" pitchFamily="18" charset="0"/>
                <a:ea typeface="宋体" pitchFamily="2" charset="-122"/>
              </a:rPr>
              <a:t>));</a:t>
            </a:r>
          </a:p>
          <a:p>
            <a:pPr eaLnBrk="0" hangingPunct="0">
              <a:lnSpc>
                <a:spcPct val="105000"/>
              </a:lnSpc>
            </a:pPr>
            <a:r>
              <a:rPr lang="en-US" altLang="zh-CN" b="1" dirty="0">
                <a:solidFill>
                  <a:schemeClr val="tx1"/>
                </a:solidFill>
                <a:latin typeface="Times New Roman" pitchFamily="18" charset="0"/>
                <a:ea typeface="宋体" pitchFamily="2" charset="-122"/>
              </a:rPr>
              <a:t>      if ( !</a:t>
            </a:r>
            <a:r>
              <a:rPr lang="en-US" altLang="zh-CN" b="1" dirty="0" err="1">
                <a:solidFill>
                  <a:schemeClr val="tx1"/>
                </a:solidFill>
                <a:latin typeface="Times New Roman" pitchFamily="18" charset="0"/>
                <a:ea typeface="宋体" pitchFamily="2" charset="-122"/>
              </a:rPr>
              <a:t>Q.base</a:t>
            </a:r>
            <a:r>
              <a:rPr lang="en-US" altLang="zh-CN" b="1" dirty="0">
                <a:solidFill>
                  <a:schemeClr val="tx1"/>
                </a:solidFill>
                <a:latin typeface="Times New Roman" pitchFamily="18" charset="0"/>
                <a:ea typeface="宋体" pitchFamily="2" charset="-122"/>
              </a:rPr>
              <a:t> )     exit (OVERFLOW);</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a:t>
            </a:r>
            <a:r>
              <a:rPr lang="zh-CN" altLang="en-US" b="1" dirty="0">
                <a:solidFill>
                  <a:srgbClr val="66FFFF"/>
                </a:solidFill>
                <a:latin typeface="Times New Roman" pitchFamily="18" charset="0"/>
                <a:ea typeface="宋体" pitchFamily="2" charset="-122"/>
              </a:rPr>
              <a:t>存储分配失败</a:t>
            </a:r>
            <a:br>
              <a:rPr lang="zh-CN" altLang="en-US" b="1" dirty="0">
                <a:solidFill>
                  <a:srgbClr val="66FFFF"/>
                </a:solidFill>
                <a:latin typeface="Times New Roman" pitchFamily="18" charset="0"/>
                <a:ea typeface="宋体" pitchFamily="2" charset="-122"/>
              </a:rPr>
            </a:br>
            <a:r>
              <a:rPr lang="zh-CN" altLang="en-US" b="1" dirty="0">
                <a:solidFill>
                  <a:srgbClr val="FFFFAF"/>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Q.front</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Q.rear</a:t>
            </a:r>
            <a:r>
              <a:rPr lang="en-US" altLang="zh-CN" b="1" dirty="0">
                <a:solidFill>
                  <a:schemeClr val="tx1"/>
                </a:solidFill>
                <a:latin typeface="Times New Roman" pitchFamily="18" charset="0"/>
                <a:ea typeface="宋体" pitchFamily="2" charset="-122"/>
              </a:rPr>
              <a:t> = 0;</a:t>
            </a:r>
            <a:br>
              <a:rPr lang="en-US" altLang="zh-CN" b="1" dirty="0">
                <a:solidFill>
                  <a:schemeClr val="tx1"/>
                </a:solidFill>
                <a:latin typeface="Times New Roman" pitchFamily="18" charset="0"/>
                <a:ea typeface="宋体" pitchFamily="2" charset="-122"/>
              </a:rPr>
            </a:br>
            <a:r>
              <a:rPr lang="en-US" altLang="zh-CN" b="1" dirty="0">
                <a:solidFill>
                  <a:schemeClr val="tx1"/>
                </a:solidFill>
                <a:latin typeface="Times New Roman" pitchFamily="18" charset="0"/>
                <a:ea typeface="宋体" pitchFamily="2" charset="-122"/>
              </a:rPr>
              <a:t>      Return OK;</a:t>
            </a:r>
            <a:br>
              <a:rPr lang="en-US" altLang="zh-CN" b="1" dirty="0">
                <a:solidFill>
                  <a:schemeClr val="tx1"/>
                </a:solidFill>
                <a:latin typeface="Times New Roman" pitchFamily="18" charset="0"/>
                <a:ea typeface="宋体" pitchFamily="2" charset="-122"/>
              </a:rPr>
            </a:br>
            <a:r>
              <a:rPr lang="en-US" altLang="zh-CN" b="1" dirty="0">
                <a:solidFill>
                  <a:schemeClr val="tx1"/>
                </a:solidFill>
                <a:latin typeface="Times New Roman" pitchFamily="18" charset="0"/>
                <a:ea typeface="宋体" pitchFamily="2" charset="-122"/>
              </a:rPr>
              <a:t>}</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a:t>
            </a:r>
            <a:r>
              <a:rPr lang="en-US" altLang="zh-CN" b="1" dirty="0" err="1">
                <a:solidFill>
                  <a:srgbClr val="66FFFF"/>
                </a:solidFill>
                <a:latin typeface="Times New Roman" pitchFamily="18" charset="0"/>
                <a:ea typeface="宋体" pitchFamily="2" charset="-122"/>
              </a:rPr>
              <a:t>InitQueue_Sq</a:t>
            </a:r>
            <a:endParaRPr lang="zh-CN" altLang="en-US" b="1" dirty="0">
              <a:solidFill>
                <a:srgbClr val="66FFFF"/>
              </a:solidFill>
              <a:latin typeface="宋体" pitchFamily="2" charset="-122"/>
              <a:ea typeface="宋体" pitchFamily="2" charset="-122"/>
            </a:endParaRPr>
          </a:p>
        </p:txBody>
      </p:sp>
      <p:sp>
        <p:nvSpPr>
          <p:cNvPr id="324613" name="Text Box 5"/>
          <p:cNvSpPr txBox="1">
            <a:spLocks noChangeArrowheads="1"/>
          </p:cNvSpPr>
          <p:nvPr/>
        </p:nvSpPr>
        <p:spPr bwMode="auto">
          <a:xfrm>
            <a:off x="171450" y="635000"/>
            <a:ext cx="6369050" cy="579438"/>
          </a:xfrm>
          <a:prstGeom prst="rect">
            <a:avLst/>
          </a:prstGeom>
          <a:noFill/>
          <a:ln w="12700" cap="rnd">
            <a:noFill/>
            <a:miter lim="800000"/>
            <a:headEnd/>
            <a:tailEnd/>
          </a:ln>
          <a:effectLst/>
        </p:spPr>
        <p:txBody>
          <a:bodyPr>
            <a:spAutoFit/>
          </a:bodyPr>
          <a:lstStyle/>
          <a:p>
            <a:pPr eaLnBrk="0" hangingPunct="0">
              <a:spcBef>
                <a:spcPct val="50000"/>
              </a:spcBef>
            </a:pPr>
            <a:r>
              <a:rPr lang="zh-CN" altLang="zh-CN" sz="3200" b="1">
                <a:latin typeface="Times New Roman" pitchFamily="18" charset="0"/>
                <a:ea typeface="宋体" pitchFamily="2" charset="-122"/>
              </a:rPr>
              <a:t>二</a:t>
            </a:r>
            <a:r>
              <a:rPr lang="zh-CN" altLang="en-US" sz="3200" b="1">
                <a:latin typeface="Times New Roman" pitchFamily="18" charset="0"/>
                <a:ea typeface="宋体" pitchFamily="2" charset="-122"/>
              </a:rPr>
              <a:t>、循环队列的基本操作算法</a:t>
            </a:r>
          </a:p>
        </p:txBody>
      </p:sp>
      <p:sp>
        <p:nvSpPr>
          <p:cNvPr id="324643" name="Rectangle 35"/>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grpSp>
        <p:nvGrpSpPr>
          <p:cNvPr id="324644" name="Group 36"/>
          <p:cNvGrpSpPr>
            <a:grpSpLocks/>
          </p:cNvGrpSpPr>
          <p:nvPr/>
        </p:nvGrpSpPr>
        <p:grpSpPr bwMode="auto">
          <a:xfrm>
            <a:off x="6467475" y="1579563"/>
            <a:ext cx="3352800" cy="2209800"/>
            <a:chOff x="4047" y="995"/>
            <a:chExt cx="2112" cy="1392"/>
          </a:xfrm>
        </p:grpSpPr>
        <p:sp>
          <p:nvSpPr>
            <p:cNvPr id="324615" name="Rectangle 7"/>
            <p:cNvSpPr>
              <a:spLocks noChangeArrowheads="1"/>
            </p:cNvSpPr>
            <p:nvPr/>
          </p:nvSpPr>
          <p:spPr bwMode="auto">
            <a:xfrm>
              <a:off x="5487" y="1235"/>
              <a:ext cx="528" cy="240"/>
            </a:xfrm>
            <a:prstGeom prst="rect">
              <a:avLst/>
            </a:prstGeom>
            <a:noFill/>
            <a:ln w="28575" cap="rnd">
              <a:solidFill>
                <a:schemeClr val="tx1"/>
              </a:solidFill>
              <a:miter lim="800000"/>
              <a:headEnd/>
              <a:tailEnd/>
            </a:ln>
            <a:effectLst/>
          </p:spPr>
          <p:txBody>
            <a:bodyPr wrap="none" anchor="ctr"/>
            <a:lstStyle/>
            <a:p>
              <a:endParaRPr lang="zh-CN" altLang="en-US"/>
            </a:p>
          </p:txBody>
        </p:sp>
        <p:sp>
          <p:nvSpPr>
            <p:cNvPr id="324616" name="Text Box 8"/>
            <p:cNvSpPr txBox="1">
              <a:spLocks noChangeArrowheads="1"/>
            </p:cNvSpPr>
            <p:nvPr/>
          </p:nvSpPr>
          <p:spPr bwMode="auto">
            <a:xfrm>
              <a:off x="5391" y="1859"/>
              <a:ext cx="768" cy="250"/>
            </a:xfrm>
            <a:prstGeom prst="rect">
              <a:avLst/>
            </a:prstGeom>
            <a:noFill/>
            <a:ln w="28575"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4617" name="Line 9"/>
            <p:cNvSpPr>
              <a:spLocks noChangeShapeType="1"/>
            </p:cNvSpPr>
            <p:nvPr/>
          </p:nvSpPr>
          <p:spPr bwMode="auto">
            <a:xfrm flipH="1">
              <a:off x="5265" y="1361"/>
              <a:ext cx="288" cy="144"/>
            </a:xfrm>
            <a:prstGeom prst="line">
              <a:avLst/>
            </a:prstGeom>
            <a:noFill/>
            <a:ln w="28575" cap="rnd">
              <a:solidFill>
                <a:srgbClr val="FFFF66"/>
              </a:solidFill>
              <a:round/>
              <a:headEnd/>
              <a:tailEnd type="triangle" w="med" len="med"/>
            </a:ln>
            <a:effectLst/>
          </p:spPr>
          <p:txBody>
            <a:bodyPr/>
            <a:lstStyle/>
            <a:p>
              <a:endParaRPr lang="zh-CN" altLang="en-US"/>
            </a:p>
          </p:txBody>
        </p:sp>
        <p:sp>
          <p:nvSpPr>
            <p:cNvPr id="324618" name="Rectangle 10"/>
            <p:cNvSpPr>
              <a:spLocks noChangeArrowheads="1"/>
            </p:cNvSpPr>
            <p:nvPr/>
          </p:nvSpPr>
          <p:spPr bwMode="auto">
            <a:xfrm>
              <a:off x="5487" y="1571"/>
              <a:ext cx="528" cy="240"/>
            </a:xfrm>
            <a:prstGeom prst="rect">
              <a:avLst/>
            </a:prstGeom>
            <a:noFill/>
            <a:ln w="28575" cap="rnd">
              <a:solidFill>
                <a:schemeClr val="tx1"/>
              </a:solidFill>
              <a:miter lim="800000"/>
              <a:headEnd/>
              <a:tailEnd/>
            </a:ln>
            <a:effectLst/>
          </p:spPr>
          <p:txBody>
            <a:bodyPr wrap="none" anchor="ctr"/>
            <a:lstStyle/>
            <a:p>
              <a:endParaRPr lang="zh-CN" altLang="en-US"/>
            </a:p>
          </p:txBody>
        </p:sp>
        <p:sp>
          <p:nvSpPr>
            <p:cNvPr id="324619" name="Line 11"/>
            <p:cNvSpPr>
              <a:spLocks noChangeShapeType="1"/>
            </p:cNvSpPr>
            <p:nvPr/>
          </p:nvSpPr>
          <p:spPr bwMode="auto">
            <a:xfrm flipH="1" flipV="1">
              <a:off x="5340" y="1691"/>
              <a:ext cx="304" cy="0"/>
            </a:xfrm>
            <a:prstGeom prst="line">
              <a:avLst/>
            </a:prstGeom>
            <a:noFill/>
            <a:ln w="28575" cap="rnd">
              <a:solidFill>
                <a:srgbClr val="00FFCC"/>
              </a:solidFill>
              <a:round/>
              <a:headEnd/>
              <a:tailEnd type="triangle" w="med" len="med"/>
            </a:ln>
            <a:effectLst/>
          </p:spPr>
          <p:txBody>
            <a:bodyPr/>
            <a:lstStyle/>
            <a:p>
              <a:endParaRPr lang="zh-CN" altLang="en-US"/>
            </a:p>
          </p:txBody>
        </p:sp>
        <p:sp>
          <p:nvSpPr>
            <p:cNvPr id="324620" name="Text Box 12"/>
            <p:cNvSpPr txBox="1">
              <a:spLocks noChangeArrowheads="1"/>
            </p:cNvSpPr>
            <p:nvPr/>
          </p:nvSpPr>
          <p:spPr bwMode="auto">
            <a:xfrm>
              <a:off x="5343" y="995"/>
              <a:ext cx="672" cy="250"/>
            </a:xfrm>
            <a:prstGeom prst="rect">
              <a:avLst/>
            </a:prstGeom>
            <a:noFill/>
            <a:ln w="28575"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sp>
          <p:nvSpPr>
            <p:cNvPr id="324624" name="Oval 16"/>
            <p:cNvSpPr>
              <a:spLocks noChangeArrowheads="1"/>
            </p:cNvSpPr>
            <p:nvPr/>
          </p:nvSpPr>
          <p:spPr bwMode="auto">
            <a:xfrm>
              <a:off x="4047" y="1187"/>
              <a:ext cx="1296" cy="1200"/>
            </a:xfrm>
            <a:prstGeom prst="ellipse">
              <a:avLst/>
            </a:prstGeom>
            <a:noFill/>
            <a:ln w="28575" cap="rnd">
              <a:solidFill>
                <a:schemeClr val="tx1"/>
              </a:solidFill>
              <a:round/>
              <a:headEnd/>
              <a:tailEnd/>
            </a:ln>
            <a:effectLst/>
          </p:spPr>
          <p:txBody>
            <a:bodyPr wrap="none" anchor="ctr"/>
            <a:lstStyle/>
            <a:p>
              <a:endParaRPr lang="zh-CN" altLang="en-US"/>
            </a:p>
          </p:txBody>
        </p:sp>
        <p:sp>
          <p:nvSpPr>
            <p:cNvPr id="324625" name="Oval 17"/>
            <p:cNvSpPr>
              <a:spLocks noChangeArrowheads="1"/>
            </p:cNvSpPr>
            <p:nvPr/>
          </p:nvSpPr>
          <p:spPr bwMode="auto">
            <a:xfrm>
              <a:off x="4383" y="1523"/>
              <a:ext cx="576" cy="528"/>
            </a:xfrm>
            <a:prstGeom prst="ellipse">
              <a:avLst/>
            </a:prstGeom>
            <a:noFill/>
            <a:ln w="28575" cap="rnd">
              <a:solidFill>
                <a:schemeClr val="tx1"/>
              </a:solidFill>
              <a:round/>
              <a:headEnd/>
              <a:tailEnd/>
            </a:ln>
            <a:effectLst/>
          </p:spPr>
          <p:txBody>
            <a:bodyPr wrap="none" anchor="ctr"/>
            <a:lstStyle/>
            <a:p>
              <a:endParaRPr lang="zh-CN" altLang="en-US"/>
            </a:p>
          </p:txBody>
        </p:sp>
        <p:sp>
          <p:nvSpPr>
            <p:cNvPr id="324626" name="Line 18"/>
            <p:cNvSpPr>
              <a:spLocks noChangeShapeType="1"/>
            </p:cNvSpPr>
            <p:nvPr/>
          </p:nvSpPr>
          <p:spPr bwMode="auto">
            <a:xfrm flipH="1">
              <a:off x="4047" y="1811"/>
              <a:ext cx="336" cy="0"/>
            </a:xfrm>
            <a:prstGeom prst="line">
              <a:avLst/>
            </a:prstGeom>
            <a:noFill/>
            <a:ln w="28575" cap="rnd">
              <a:solidFill>
                <a:schemeClr val="tx1"/>
              </a:solidFill>
              <a:round/>
              <a:headEnd/>
              <a:tailEnd/>
            </a:ln>
            <a:effectLst/>
          </p:spPr>
          <p:txBody>
            <a:bodyPr/>
            <a:lstStyle/>
            <a:p>
              <a:endParaRPr lang="zh-CN" altLang="en-US"/>
            </a:p>
          </p:txBody>
        </p:sp>
        <p:sp>
          <p:nvSpPr>
            <p:cNvPr id="324627" name="Line 19"/>
            <p:cNvSpPr>
              <a:spLocks noChangeShapeType="1"/>
            </p:cNvSpPr>
            <p:nvPr/>
          </p:nvSpPr>
          <p:spPr bwMode="auto">
            <a:xfrm>
              <a:off x="4959" y="1811"/>
              <a:ext cx="384" cy="0"/>
            </a:xfrm>
            <a:prstGeom prst="line">
              <a:avLst/>
            </a:prstGeom>
            <a:noFill/>
            <a:ln w="28575" cap="rnd">
              <a:solidFill>
                <a:schemeClr val="tx1"/>
              </a:solidFill>
              <a:round/>
              <a:headEnd/>
              <a:tailEnd/>
            </a:ln>
            <a:effectLst/>
          </p:spPr>
          <p:txBody>
            <a:bodyPr/>
            <a:lstStyle/>
            <a:p>
              <a:endParaRPr lang="zh-CN" altLang="en-US"/>
            </a:p>
          </p:txBody>
        </p:sp>
        <p:sp>
          <p:nvSpPr>
            <p:cNvPr id="324628" name="Line 20"/>
            <p:cNvSpPr>
              <a:spLocks noChangeShapeType="1"/>
            </p:cNvSpPr>
            <p:nvPr/>
          </p:nvSpPr>
          <p:spPr bwMode="auto">
            <a:xfrm>
              <a:off x="4287" y="1331"/>
              <a:ext cx="219" cy="261"/>
            </a:xfrm>
            <a:prstGeom prst="line">
              <a:avLst/>
            </a:prstGeom>
            <a:noFill/>
            <a:ln w="28575" cap="rnd">
              <a:solidFill>
                <a:schemeClr val="tx1"/>
              </a:solidFill>
              <a:round/>
              <a:headEnd/>
              <a:tailEnd/>
            </a:ln>
            <a:effectLst/>
          </p:spPr>
          <p:txBody>
            <a:bodyPr/>
            <a:lstStyle/>
            <a:p>
              <a:endParaRPr lang="zh-CN" altLang="en-US"/>
            </a:p>
          </p:txBody>
        </p:sp>
        <p:sp>
          <p:nvSpPr>
            <p:cNvPr id="324629" name="Line 21"/>
            <p:cNvSpPr>
              <a:spLocks noChangeShapeType="1"/>
            </p:cNvSpPr>
            <p:nvPr/>
          </p:nvSpPr>
          <p:spPr bwMode="auto">
            <a:xfrm flipH="1">
              <a:off x="4872" y="1283"/>
              <a:ext cx="183" cy="300"/>
            </a:xfrm>
            <a:prstGeom prst="line">
              <a:avLst/>
            </a:prstGeom>
            <a:noFill/>
            <a:ln w="28575" cap="rnd">
              <a:solidFill>
                <a:schemeClr val="tx1"/>
              </a:solidFill>
              <a:round/>
              <a:headEnd/>
              <a:tailEnd/>
            </a:ln>
            <a:effectLst/>
          </p:spPr>
          <p:txBody>
            <a:bodyPr/>
            <a:lstStyle/>
            <a:p>
              <a:endParaRPr lang="zh-CN" altLang="en-US"/>
            </a:p>
          </p:txBody>
        </p:sp>
        <p:sp>
          <p:nvSpPr>
            <p:cNvPr id="324630" name="Line 22"/>
            <p:cNvSpPr>
              <a:spLocks noChangeShapeType="1"/>
            </p:cNvSpPr>
            <p:nvPr/>
          </p:nvSpPr>
          <p:spPr bwMode="auto">
            <a:xfrm>
              <a:off x="4863" y="2003"/>
              <a:ext cx="192" cy="288"/>
            </a:xfrm>
            <a:prstGeom prst="line">
              <a:avLst/>
            </a:prstGeom>
            <a:noFill/>
            <a:ln w="28575" cap="rnd">
              <a:solidFill>
                <a:schemeClr val="tx1"/>
              </a:solidFill>
              <a:round/>
              <a:headEnd/>
              <a:tailEnd/>
            </a:ln>
            <a:effectLst/>
          </p:spPr>
          <p:txBody>
            <a:bodyPr/>
            <a:lstStyle/>
            <a:p>
              <a:endParaRPr lang="zh-CN" altLang="en-US"/>
            </a:p>
          </p:txBody>
        </p:sp>
        <p:sp>
          <p:nvSpPr>
            <p:cNvPr id="324631" name="Line 23"/>
            <p:cNvSpPr>
              <a:spLocks noChangeShapeType="1"/>
            </p:cNvSpPr>
            <p:nvPr/>
          </p:nvSpPr>
          <p:spPr bwMode="auto">
            <a:xfrm flipH="1">
              <a:off x="4353" y="2003"/>
              <a:ext cx="174" cy="309"/>
            </a:xfrm>
            <a:prstGeom prst="line">
              <a:avLst/>
            </a:prstGeom>
            <a:noFill/>
            <a:ln w="28575" cap="rnd">
              <a:solidFill>
                <a:schemeClr val="tx1"/>
              </a:solidFill>
              <a:round/>
              <a:headEnd/>
              <a:tailEnd/>
            </a:ln>
            <a:effectLst/>
          </p:spPr>
          <p:txBody>
            <a:bodyPr/>
            <a:lstStyle/>
            <a:p>
              <a:endParaRPr lang="zh-CN" altLang="en-US"/>
            </a:p>
          </p:txBody>
        </p:sp>
        <p:sp>
          <p:nvSpPr>
            <p:cNvPr id="324633" name="Text Box 25"/>
            <p:cNvSpPr txBox="1">
              <a:spLocks noChangeArrowheads="1"/>
            </p:cNvSpPr>
            <p:nvPr/>
          </p:nvSpPr>
          <p:spPr bwMode="auto">
            <a:xfrm>
              <a:off x="4575" y="1475"/>
              <a:ext cx="432" cy="250"/>
            </a:xfrm>
            <a:prstGeom prst="rect">
              <a:avLst/>
            </a:prstGeom>
            <a:noFill/>
            <a:ln w="28575"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5</a:t>
              </a:r>
            </a:p>
          </p:txBody>
        </p:sp>
        <p:sp>
          <p:nvSpPr>
            <p:cNvPr id="324634" name="Text Box 26"/>
            <p:cNvSpPr txBox="1">
              <a:spLocks noChangeArrowheads="1"/>
            </p:cNvSpPr>
            <p:nvPr/>
          </p:nvSpPr>
          <p:spPr bwMode="auto">
            <a:xfrm>
              <a:off x="4374" y="1580"/>
              <a:ext cx="864" cy="250"/>
            </a:xfrm>
            <a:prstGeom prst="rect">
              <a:avLst/>
            </a:prstGeom>
            <a:noFill/>
            <a:ln w="28575"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4</a:t>
              </a:r>
              <a:r>
                <a:rPr lang="zh-CN" altLang="en-US" sz="2000">
                  <a:solidFill>
                    <a:srgbClr val="FFFF00"/>
                  </a:solidFill>
                  <a:latin typeface="宋体" pitchFamily="2" charset="-122"/>
                  <a:ea typeface="宋体" pitchFamily="2" charset="-122"/>
                </a:rPr>
                <a:t>    </a:t>
              </a:r>
              <a:r>
                <a:rPr lang="zh-CN" altLang="en-US" sz="2000" b="1">
                  <a:solidFill>
                    <a:srgbClr val="FFFF00"/>
                  </a:solidFill>
                  <a:latin typeface="黑体" pitchFamily="2" charset="-122"/>
                  <a:ea typeface="黑体" pitchFamily="2" charset="-122"/>
                </a:rPr>
                <a:t>0</a:t>
              </a:r>
            </a:p>
          </p:txBody>
        </p:sp>
        <p:sp>
          <p:nvSpPr>
            <p:cNvPr id="324635" name="Text Box 27"/>
            <p:cNvSpPr txBox="1">
              <a:spLocks noChangeArrowheads="1"/>
            </p:cNvSpPr>
            <p:nvPr/>
          </p:nvSpPr>
          <p:spPr bwMode="auto">
            <a:xfrm>
              <a:off x="4383" y="1715"/>
              <a:ext cx="864" cy="250"/>
            </a:xfrm>
            <a:prstGeom prst="rect">
              <a:avLst/>
            </a:prstGeom>
            <a:noFill/>
            <a:ln w="28575"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3</a:t>
              </a:r>
              <a:r>
                <a:rPr lang="zh-CN" altLang="en-US" sz="2000">
                  <a:solidFill>
                    <a:srgbClr val="FFFF00"/>
                  </a:solidFill>
                  <a:latin typeface="宋体" pitchFamily="2" charset="-122"/>
                  <a:ea typeface="宋体" pitchFamily="2" charset="-122"/>
                </a:rPr>
                <a:t>    </a:t>
              </a:r>
              <a:r>
                <a:rPr lang="zh-CN" altLang="en-US" sz="2000" b="1">
                  <a:solidFill>
                    <a:srgbClr val="FFFF00"/>
                  </a:solidFill>
                  <a:latin typeface="黑体" pitchFamily="2" charset="-122"/>
                  <a:ea typeface="黑体" pitchFamily="2" charset="-122"/>
                </a:rPr>
                <a:t>1</a:t>
              </a:r>
            </a:p>
          </p:txBody>
        </p:sp>
        <p:sp>
          <p:nvSpPr>
            <p:cNvPr id="324636" name="Text Box 28"/>
            <p:cNvSpPr txBox="1">
              <a:spLocks noChangeArrowheads="1"/>
            </p:cNvSpPr>
            <p:nvPr/>
          </p:nvSpPr>
          <p:spPr bwMode="auto">
            <a:xfrm>
              <a:off x="4566" y="1840"/>
              <a:ext cx="288" cy="250"/>
            </a:xfrm>
            <a:prstGeom prst="rect">
              <a:avLst/>
            </a:prstGeom>
            <a:noFill/>
            <a:ln w="28575"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2</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4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71475" y="917575"/>
            <a:ext cx="9178925" cy="5092700"/>
          </a:xfrm>
          <a:prstGeom prst="rect">
            <a:avLst/>
          </a:prstGeom>
          <a:noFill/>
          <a:ln w="12700" cap="rnd">
            <a:noFill/>
            <a:miter lim="800000"/>
            <a:headEnd/>
            <a:tailEnd/>
          </a:ln>
        </p:spPr>
        <p:txBody>
          <a:bodyPr>
            <a:spAutoFit/>
          </a:bodyPr>
          <a:lstStyle/>
          <a:p>
            <a:pPr marL="742950" indent="-742950">
              <a:lnSpc>
                <a:spcPts val="4600"/>
              </a:lnSpc>
              <a:spcBef>
                <a:spcPts val="600"/>
              </a:spcBef>
              <a:defRPr/>
            </a:pPr>
            <a:r>
              <a:rPr lang="zh-CN" altLang="en-US" sz="3600" b="1">
                <a:latin typeface="宋体" pitchFamily="2" charset="-122"/>
                <a:ea typeface="宋体" pitchFamily="2" charset="-122"/>
              </a:rPr>
              <a:t>栈的实现方式</a:t>
            </a:r>
            <a:r>
              <a:rPr lang="zh-CN" altLang="en-US" b="1">
                <a:solidFill>
                  <a:schemeClr val="tx1"/>
                </a:solidFill>
                <a:latin typeface="宋体" pitchFamily="2" charset="-122"/>
                <a:ea typeface="宋体" pitchFamily="2" charset="-122"/>
              </a:rPr>
              <a:t>：与线性表实现方式相似</a:t>
            </a:r>
          </a:p>
          <a:p>
            <a:pPr marL="449263" indent="-449263" eaLnBrk="1" hangingPunct="1">
              <a:lnSpc>
                <a:spcPts val="4600"/>
              </a:lnSpc>
              <a:spcBef>
                <a:spcPts val="600"/>
              </a:spcBef>
              <a:buFont typeface="Wingdings" pitchFamily="2" charset="2"/>
              <a:buChar char="l"/>
              <a:defRPr/>
            </a:pPr>
            <a:r>
              <a:rPr lang="zh-CN" altLang="en-US" sz="3200" b="1">
                <a:solidFill>
                  <a:schemeClr val="tx1"/>
                </a:solidFill>
                <a:latin typeface="宋体" pitchFamily="2" charset="-122"/>
                <a:ea typeface="宋体" pitchFamily="2" charset="-122"/>
                <a:cs typeface="Times New Roman" pitchFamily="18" charset="0"/>
              </a:rPr>
              <a:t>顺序栈（</a:t>
            </a:r>
            <a:r>
              <a:rPr lang="en-US" altLang="zh-CN" sz="3200" b="1">
                <a:solidFill>
                  <a:schemeClr val="tx1"/>
                </a:solidFill>
                <a:latin typeface="宋体" pitchFamily="2" charset="-122"/>
                <a:ea typeface="宋体" pitchFamily="2" charset="-122"/>
                <a:cs typeface="Times New Roman" pitchFamily="18" charset="0"/>
              </a:rPr>
              <a:t>Array-based Stack</a:t>
            </a:r>
            <a:r>
              <a:rPr lang="zh-CN" altLang="en-US" sz="3200" b="1">
                <a:solidFill>
                  <a:schemeClr val="tx1"/>
                </a:solidFill>
                <a:latin typeface="宋体" pitchFamily="2" charset="-122"/>
                <a:ea typeface="宋体" pitchFamily="2" charset="-122"/>
                <a:cs typeface="Times New Roman" pitchFamily="18" charset="0"/>
              </a:rPr>
              <a:t>）</a:t>
            </a:r>
            <a:endParaRPr lang="zh-CN" altLang="en-US" sz="3200" b="1">
              <a:solidFill>
                <a:schemeClr val="tx1"/>
              </a:solidFill>
              <a:latin typeface="宋体" pitchFamily="2" charset="-122"/>
              <a:ea typeface="宋体" pitchFamily="2" charset="-122"/>
            </a:endParaRPr>
          </a:p>
          <a:p>
            <a:pPr marL="900113" lvl="1" indent="-442913" eaLnBrk="1" hangingPunct="1">
              <a:lnSpc>
                <a:spcPts val="4600"/>
              </a:lnSpc>
              <a:spcBef>
                <a:spcPts val="600"/>
              </a:spcBef>
              <a:buFont typeface="Arial" pitchFamily="34" charset="0"/>
              <a:buChar char="•"/>
              <a:defRPr/>
            </a:pPr>
            <a:r>
              <a:rPr lang="en-US" altLang="zh-CN" sz="3200" b="1">
                <a:solidFill>
                  <a:schemeClr val="tx1"/>
                </a:solidFill>
                <a:latin typeface="宋体" pitchFamily="2" charset="-122"/>
                <a:ea typeface="宋体" pitchFamily="2" charset="-122"/>
              </a:rPr>
              <a:t>	</a:t>
            </a:r>
            <a:r>
              <a:rPr lang="zh-CN" altLang="en-US" sz="3200" b="1">
                <a:solidFill>
                  <a:schemeClr val="tx1"/>
                </a:solidFill>
                <a:latin typeface="宋体" pitchFamily="2" charset="-122"/>
                <a:ea typeface="宋体" pitchFamily="2" charset="-122"/>
              </a:rPr>
              <a:t>使用数组实现，本质上是顺序表的简化版（只需栈的大小）</a:t>
            </a:r>
          </a:p>
          <a:p>
            <a:pPr lvl="1" eaLnBrk="1" hangingPunct="1">
              <a:lnSpc>
                <a:spcPts val="4600"/>
              </a:lnSpc>
              <a:spcBef>
                <a:spcPts val="600"/>
              </a:spcBef>
              <a:buFont typeface="Arial" pitchFamily="34" charset="0"/>
              <a:buChar char="•"/>
              <a:defRPr/>
            </a:pPr>
            <a:r>
              <a:rPr lang="zh-CN" altLang="en-US" sz="3200" b="1">
                <a:solidFill>
                  <a:schemeClr val="tx1"/>
                </a:solidFill>
                <a:latin typeface="宋体" pitchFamily="2" charset="-122"/>
                <a:ea typeface="宋体" pitchFamily="2" charset="-122"/>
              </a:rPr>
              <a:t> </a:t>
            </a:r>
            <a:r>
              <a:rPr lang="en-US" altLang="zh-CN" sz="3200" b="1">
                <a:solidFill>
                  <a:schemeClr val="tx1"/>
                </a:solidFill>
                <a:latin typeface="宋体" pitchFamily="2" charset="-122"/>
                <a:ea typeface="宋体" pitchFamily="2" charset="-122"/>
              </a:rPr>
              <a:t>	</a:t>
            </a:r>
            <a:r>
              <a:rPr lang="zh-CN" altLang="en-US" sz="3200" b="1">
                <a:solidFill>
                  <a:schemeClr val="tx1"/>
                </a:solidFill>
                <a:latin typeface="宋体" pitchFamily="2" charset="-122"/>
                <a:ea typeface="宋体" pitchFamily="2" charset="-122"/>
              </a:rPr>
              <a:t>关键是确定</a:t>
            </a:r>
            <a:r>
              <a:rPr lang="zh-CN" altLang="en-US" sz="3200" b="1">
                <a:solidFill>
                  <a:srgbClr val="FFFF00"/>
                </a:solidFill>
                <a:latin typeface="宋体" pitchFamily="2" charset="-122"/>
                <a:ea typeface="宋体" pitchFamily="2" charset="-122"/>
              </a:rPr>
              <a:t>哪一端</a:t>
            </a:r>
            <a:r>
              <a:rPr lang="zh-CN" altLang="en-US" sz="3200" b="1">
                <a:solidFill>
                  <a:schemeClr val="tx1"/>
                </a:solidFill>
                <a:latin typeface="宋体" pitchFamily="2" charset="-122"/>
                <a:ea typeface="宋体" pitchFamily="2" charset="-122"/>
              </a:rPr>
              <a:t>作为</a:t>
            </a:r>
            <a:r>
              <a:rPr lang="zh-CN" altLang="en-US" sz="3200" b="1">
                <a:solidFill>
                  <a:srgbClr val="FFFF00"/>
                </a:solidFill>
                <a:latin typeface="宋体" pitchFamily="2" charset="-122"/>
                <a:ea typeface="宋体" pitchFamily="2" charset="-122"/>
              </a:rPr>
              <a:t>栈顶</a:t>
            </a:r>
            <a:r>
              <a:rPr lang="zh-CN" altLang="en-US" sz="3200" b="1">
                <a:solidFill>
                  <a:schemeClr val="tx1"/>
                </a:solidFill>
                <a:latin typeface="宋体" pitchFamily="2" charset="-122"/>
                <a:ea typeface="宋体" pitchFamily="2" charset="-122"/>
              </a:rPr>
              <a:t>。</a:t>
            </a:r>
          </a:p>
          <a:p>
            <a:pPr marL="449263" indent="-449263" eaLnBrk="1" hangingPunct="1">
              <a:lnSpc>
                <a:spcPts val="4600"/>
              </a:lnSpc>
              <a:spcBef>
                <a:spcPts val="600"/>
              </a:spcBef>
              <a:buFont typeface="Wingdings" pitchFamily="2" charset="2"/>
              <a:buChar char="l"/>
              <a:defRPr/>
            </a:pPr>
            <a:r>
              <a:rPr lang="zh-CN" altLang="en-US" sz="3200" b="1">
                <a:solidFill>
                  <a:schemeClr val="tx1"/>
                </a:solidFill>
                <a:latin typeface="宋体" pitchFamily="2" charset="-122"/>
                <a:ea typeface="宋体" pitchFamily="2" charset="-122"/>
              </a:rPr>
              <a:t>链式栈（</a:t>
            </a:r>
            <a:r>
              <a:rPr lang="en-US" altLang="zh-CN" sz="3200" b="1">
                <a:solidFill>
                  <a:schemeClr val="tx1"/>
                </a:solidFill>
                <a:latin typeface="宋体" pitchFamily="2" charset="-122"/>
                <a:ea typeface="宋体" pitchFamily="2" charset="-122"/>
              </a:rPr>
              <a:t>Linked Stack</a:t>
            </a:r>
            <a:r>
              <a:rPr lang="zh-CN" altLang="en-US" sz="3200" b="1">
                <a:solidFill>
                  <a:schemeClr val="tx1"/>
                </a:solidFill>
                <a:latin typeface="宋体" pitchFamily="2" charset="-122"/>
                <a:ea typeface="宋体" pitchFamily="2" charset="-122"/>
              </a:rPr>
              <a:t>）</a:t>
            </a:r>
          </a:p>
          <a:p>
            <a:pPr marL="900113" lvl="1" indent="-442913" eaLnBrk="1" hangingPunct="1">
              <a:lnSpc>
                <a:spcPts val="4600"/>
              </a:lnSpc>
              <a:spcBef>
                <a:spcPts val="600"/>
              </a:spcBef>
              <a:defRPr/>
            </a:pPr>
            <a:r>
              <a:rPr lang="en-US" altLang="zh-CN" sz="3200" b="1">
                <a:solidFill>
                  <a:schemeClr val="tx1"/>
                </a:solidFill>
                <a:latin typeface="宋体" pitchFamily="2" charset="-122"/>
                <a:ea typeface="宋体" pitchFamily="2" charset="-122"/>
              </a:rPr>
              <a:t>	</a:t>
            </a:r>
            <a:r>
              <a:rPr lang="zh-CN" altLang="en-US" sz="3200" b="1">
                <a:solidFill>
                  <a:schemeClr val="tx1"/>
                </a:solidFill>
                <a:latin typeface="宋体" pitchFamily="2" charset="-122"/>
                <a:ea typeface="宋体" pitchFamily="2" charset="-122"/>
              </a:rPr>
              <a:t>用单链表方式存储，其中指针的方向是从</a:t>
            </a:r>
            <a:r>
              <a:rPr lang="zh-CN" altLang="en-US" sz="3200" b="1">
                <a:solidFill>
                  <a:srgbClr val="FFFF00"/>
                </a:solidFill>
                <a:latin typeface="宋体" pitchFamily="2" charset="-122"/>
                <a:ea typeface="宋体" pitchFamily="2" charset="-122"/>
              </a:rPr>
              <a:t>栈顶</a:t>
            </a:r>
            <a:r>
              <a:rPr lang="zh-CN" altLang="en-US" sz="3200" b="1">
                <a:solidFill>
                  <a:schemeClr val="tx1"/>
                </a:solidFill>
                <a:latin typeface="宋体" pitchFamily="2" charset="-122"/>
                <a:ea typeface="宋体" pitchFamily="2" charset="-122"/>
              </a:rPr>
              <a:t>向下链接。</a:t>
            </a:r>
          </a:p>
        </p:txBody>
      </p:sp>
      <p:sp>
        <p:nvSpPr>
          <p:cNvPr id="3" name="标题 2">
            <a:extLst>
              <a:ext uri="{FF2B5EF4-FFF2-40B4-BE49-F238E27FC236}">
                <a16:creationId xmlns:a16="http://schemas.microsoft.com/office/drawing/2014/main" id="{A0E2C39B-924C-4FCF-B5F7-26F9A4F2BE6E}"/>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extLst>
      <p:ext uri="{BB962C8B-B14F-4D97-AF65-F5344CB8AC3E}">
        <p14:creationId xmlns:p14="http://schemas.microsoft.com/office/powerpoint/2010/main" val="4090312723"/>
      </p:ext>
    </p:extLst>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Text Box 4"/>
          <p:cNvSpPr txBox="1">
            <a:spLocks noChangeArrowheads="1"/>
          </p:cNvSpPr>
          <p:nvPr/>
        </p:nvSpPr>
        <p:spPr bwMode="auto">
          <a:xfrm>
            <a:off x="428625" y="692150"/>
            <a:ext cx="9247188" cy="1287463"/>
          </a:xfrm>
          <a:prstGeom prst="rect">
            <a:avLst/>
          </a:prstGeom>
          <a:noFill/>
          <a:ln w="12700" cap="rnd">
            <a:noFill/>
            <a:miter lim="800000"/>
            <a:headEnd/>
            <a:tailEnd/>
          </a:ln>
          <a:effectLst/>
        </p:spPr>
        <p:txBody>
          <a:bodyPr>
            <a:spAutoFit/>
          </a:bodyPr>
          <a:lstStyle/>
          <a:p>
            <a:pPr eaLnBrk="0" hangingPunct="0">
              <a:lnSpc>
                <a:spcPct val="125000"/>
              </a:lnSpc>
              <a:spcBef>
                <a:spcPct val="30000"/>
              </a:spcBef>
            </a:pPr>
            <a:r>
              <a:rPr lang="zh-CN" altLang="en-US" b="1">
                <a:solidFill>
                  <a:schemeClr val="tx1"/>
                </a:solidFill>
                <a:latin typeface="黑体" pitchFamily="2" charset="-122"/>
                <a:ea typeface="黑体" pitchFamily="2" charset="-122"/>
              </a:rPr>
              <a:t>2</a:t>
            </a:r>
            <a:r>
              <a:rPr lang="zh-CN" altLang="zh-CN" b="1">
                <a:solidFill>
                  <a:schemeClr val="tx1"/>
                </a:solidFill>
                <a:latin typeface="黑体" pitchFamily="2" charset="-122"/>
                <a:ea typeface="黑体" pitchFamily="2" charset="-122"/>
              </a:rPr>
              <a:t>）入队</a:t>
            </a:r>
            <a:r>
              <a:rPr lang="zh-CN" altLang="en-US" b="1">
                <a:solidFill>
                  <a:schemeClr val="tx1"/>
                </a:solidFill>
                <a:latin typeface="黑体" pitchFamily="2" charset="-122"/>
                <a:ea typeface="黑体" pitchFamily="2" charset="-122"/>
              </a:rPr>
              <a:t>操作 </a:t>
            </a:r>
            <a:r>
              <a:rPr lang="en-US" altLang="zh-CN" b="1">
                <a:solidFill>
                  <a:schemeClr val="tx1"/>
                </a:solidFill>
                <a:latin typeface="Times New Roman" pitchFamily="18" charset="0"/>
                <a:ea typeface="宋体" pitchFamily="2" charset="-122"/>
              </a:rPr>
              <a:t>EnQueue_Sq ( SqQueue  &amp;Q, ElemType  e )</a:t>
            </a:r>
          </a:p>
          <a:p>
            <a:pPr eaLnBrk="0" hangingPunct="0">
              <a:lnSpc>
                <a:spcPct val="125000"/>
              </a:lnSpc>
              <a:spcBef>
                <a:spcPct val="30000"/>
              </a:spcBef>
            </a:pPr>
            <a:r>
              <a:rPr lang="zh-CN" altLang="en-US" b="1">
                <a:solidFill>
                  <a:schemeClr val="tx2"/>
                </a:solidFill>
                <a:latin typeface="黑体" pitchFamily="2" charset="-122"/>
                <a:ea typeface="黑体" pitchFamily="2" charset="-122"/>
              </a:rPr>
              <a:t>功能：</a:t>
            </a:r>
            <a:r>
              <a:rPr lang="zh-CN" altLang="en-US" b="1">
                <a:solidFill>
                  <a:schemeClr val="tx1"/>
                </a:solidFill>
                <a:latin typeface="黑体" pitchFamily="2" charset="-122"/>
                <a:ea typeface="黑体" pitchFamily="2" charset="-122"/>
              </a:rPr>
              <a:t>将元素 </a:t>
            </a:r>
            <a:r>
              <a:rPr lang="en-US" altLang="zh-CN" b="1">
                <a:solidFill>
                  <a:schemeClr val="tx1"/>
                </a:solidFill>
                <a:latin typeface="黑体" pitchFamily="2" charset="-122"/>
                <a:ea typeface="黑体" pitchFamily="2" charset="-122"/>
              </a:rPr>
              <a:t>e </a:t>
            </a:r>
            <a:r>
              <a:rPr lang="zh-CN" altLang="en-US" b="1">
                <a:solidFill>
                  <a:schemeClr val="tx1"/>
                </a:solidFill>
                <a:latin typeface="黑体" pitchFamily="2" charset="-122"/>
                <a:ea typeface="黑体" pitchFamily="2" charset="-122"/>
              </a:rPr>
              <a:t>插入队尾</a:t>
            </a:r>
            <a:endParaRPr lang="zh-CN" altLang="en-US">
              <a:solidFill>
                <a:srgbClr val="FFFFAF"/>
              </a:solidFill>
              <a:latin typeface="Times New Roman" pitchFamily="18" charset="0"/>
              <a:ea typeface="宋体" pitchFamily="2" charset="-122"/>
            </a:endParaRPr>
          </a:p>
        </p:txBody>
      </p:sp>
      <p:grpSp>
        <p:nvGrpSpPr>
          <p:cNvPr id="325664" name="Group 32"/>
          <p:cNvGrpSpPr>
            <a:grpSpLocks/>
          </p:cNvGrpSpPr>
          <p:nvPr/>
        </p:nvGrpSpPr>
        <p:grpSpPr bwMode="auto">
          <a:xfrm>
            <a:off x="5024438" y="2667000"/>
            <a:ext cx="4724400" cy="2133600"/>
            <a:chOff x="624" y="2496"/>
            <a:chExt cx="2976" cy="1344"/>
          </a:xfrm>
        </p:grpSpPr>
        <p:sp>
          <p:nvSpPr>
            <p:cNvPr id="325639" name="Rectangle 7"/>
            <p:cNvSpPr>
              <a:spLocks noChangeArrowheads="1"/>
            </p:cNvSpPr>
            <p:nvPr/>
          </p:nvSpPr>
          <p:spPr bwMode="auto">
            <a:xfrm>
              <a:off x="720" y="2784"/>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5640" name="Text Box 8"/>
            <p:cNvSpPr txBox="1">
              <a:spLocks noChangeArrowheads="1"/>
            </p:cNvSpPr>
            <p:nvPr/>
          </p:nvSpPr>
          <p:spPr bwMode="auto">
            <a:xfrm>
              <a:off x="2832" y="3312"/>
              <a:ext cx="76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5641" name="Line 9"/>
            <p:cNvSpPr>
              <a:spLocks noChangeShapeType="1"/>
            </p:cNvSpPr>
            <p:nvPr/>
          </p:nvSpPr>
          <p:spPr bwMode="auto">
            <a:xfrm>
              <a:off x="1248" y="2928"/>
              <a:ext cx="240" cy="192"/>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25642" name="Rectangle 10"/>
            <p:cNvSpPr>
              <a:spLocks noChangeArrowheads="1"/>
            </p:cNvSpPr>
            <p:nvPr/>
          </p:nvSpPr>
          <p:spPr bwMode="auto">
            <a:xfrm>
              <a:off x="2928" y="3024"/>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5643" name="Line 11"/>
            <p:cNvSpPr>
              <a:spLocks noChangeShapeType="1"/>
            </p:cNvSpPr>
            <p:nvPr/>
          </p:nvSpPr>
          <p:spPr bwMode="auto">
            <a:xfrm flipH="1" flipV="1">
              <a:off x="2736" y="3072"/>
              <a:ext cx="240"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25644" name="Text Box 12"/>
            <p:cNvSpPr txBox="1">
              <a:spLocks noChangeArrowheads="1"/>
            </p:cNvSpPr>
            <p:nvPr/>
          </p:nvSpPr>
          <p:spPr bwMode="auto">
            <a:xfrm>
              <a:off x="624" y="2496"/>
              <a:ext cx="67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grpSp>
          <p:nvGrpSpPr>
            <p:cNvPr id="325645" name="Group 13"/>
            <p:cNvGrpSpPr>
              <a:grpSpLocks/>
            </p:cNvGrpSpPr>
            <p:nvPr/>
          </p:nvGrpSpPr>
          <p:grpSpPr bwMode="auto">
            <a:xfrm>
              <a:off x="1488" y="2640"/>
              <a:ext cx="1296" cy="1200"/>
              <a:chOff x="1200" y="1872"/>
              <a:chExt cx="1296" cy="1200"/>
            </a:xfrm>
          </p:grpSpPr>
          <p:grpSp>
            <p:nvGrpSpPr>
              <p:cNvPr id="325646" name="Group 14"/>
              <p:cNvGrpSpPr>
                <a:grpSpLocks/>
              </p:cNvGrpSpPr>
              <p:nvPr/>
            </p:nvGrpSpPr>
            <p:grpSpPr bwMode="auto">
              <a:xfrm>
                <a:off x="1200" y="1872"/>
                <a:ext cx="1296" cy="1200"/>
                <a:chOff x="1200" y="1872"/>
                <a:chExt cx="1296" cy="1200"/>
              </a:xfrm>
            </p:grpSpPr>
            <p:sp>
              <p:nvSpPr>
                <p:cNvPr id="325647" name="Oval 15"/>
                <p:cNvSpPr>
                  <a:spLocks noChangeArrowheads="1"/>
                </p:cNvSpPr>
                <p:nvPr/>
              </p:nvSpPr>
              <p:spPr bwMode="auto">
                <a:xfrm>
                  <a:off x="1200" y="1872"/>
                  <a:ext cx="1296" cy="1200"/>
                </a:xfrm>
                <a:prstGeom prst="ellipse">
                  <a:avLst/>
                </a:prstGeom>
                <a:solidFill>
                  <a:srgbClr val="00CCFF"/>
                </a:solidFill>
                <a:ln w="12700" cap="rnd">
                  <a:noFill/>
                  <a:round/>
                  <a:headEnd/>
                  <a:tailEnd/>
                </a:ln>
                <a:effectLst/>
              </p:spPr>
              <p:txBody>
                <a:bodyPr wrap="none" anchor="ctr"/>
                <a:lstStyle/>
                <a:p>
                  <a:endParaRPr lang="zh-CN" altLang="en-US"/>
                </a:p>
              </p:txBody>
            </p:sp>
            <p:sp>
              <p:nvSpPr>
                <p:cNvPr id="325648" name="Oval 16"/>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a:effectLst/>
              </p:spPr>
              <p:txBody>
                <a:bodyPr wrap="none" anchor="ctr"/>
                <a:lstStyle/>
                <a:p>
                  <a:endParaRPr lang="zh-CN" altLang="en-US"/>
                </a:p>
              </p:txBody>
            </p:sp>
            <p:sp>
              <p:nvSpPr>
                <p:cNvPr id="325649" name="Line 17"/>
                <p:cNvSpPr>
                  <a:spLocks noChangeShapeType="1"/>
                </p:cNvSpPr>
                <p:nvPr/>
              </p:nvSpPr>
              <p:spPr bwMode="auto">
                <a:xfrm flipH="1">
                  <a:off x="1200" y="2496"/>
                  <a:ext cx="336" cy="0"/>
                </a:xfrm>
                <a:prstGeom prst="line">
                  <a:avLst/>
                </a:prstGeom>
                <a:noFill/>
                <a:ln w="12700" cap="rnd">
                  <a:solidFill>
                    <a:schemeClr val="bg2"/>
                  </a:solidFill>
                  <a:round/>
                  <a:headEnd/>
                  <a:tailEnd/>
                </a:ln>
                <a:effectLst/>
              </p:spPr>
              <p:txBody>
                <a:bodyPr/>
                <a:lstStyle/>
                <a:p>
                  <a:endParaRPr lang="zh-CN" altLang="en-US"/>
                </a:p>
              </p:txBody>
            </p:sp>
            <p:sp>
              <p:nvSpPr>
                <p:cNvPr id="325650" name="Line 18"/>
                <p:cNvSpPr>
                  <a:spLocks noChangeShapeType="1"/>
                </p:cNvSpPr>
                <p:nvPr/>
              </p:nvSpPr>
              <p:spPr bwMode="auto">
                <a:xfrm>
                  <a:off x="2112" y="2496"/>
                  <a:ext cx="384" cy="0"/>
                </a:xfrm>
                <a:prstGeom prst="line">
                  <a:avLst/>
                </a:prstGeom>
                <a:noFill/>
                <a:ln w="12700" cap="rnd">
                  <a:solidFill>
                    <a:schemeClr val="bg2"/>
                  </a:solidFill>
                  <a:round/>
                  <a:headEnd/>
                  <a:tailEnd/>
                </a:ln>
                <a:effectLst/>
              </p:spPr>
              <p:txBody>
                <a:bodyPr/>
                <a:lstStyle/>
                <a:p>
                  <a:endParaRPr lang="zh-CN" altLang="en-US"/>
                </a:p>
              </p:txBody>
            </p:sp>
            <p:sp>
              <p:nvSpPr>
                <p:cNvPr id="325651" name="Line 19"/>
                <p:cNvSpPr>
                  <a:spLocks noChangeShapeType="1"/>
                </p:cNvSpPr>
                <p:nvPr/>
              </p:nvSpPr>
              <p:spPr bwMode="auto">
                <a:xfrm>
                  <a:off x="1440" y="2016"/>
                  <a:ext cx="192" cy="288"/>
                </a:xfrm>
                <a:prstGeom prst="line">
                  <a:avLst/>
                </a:prstGeom>
                <a:noFill/>
                <a:ln w="12700" cap="rnd">
                  <a:solidFill>
                    <a:schemeClr val="bg2"/>
                  </a:solidFill>
                  <a:round/>
                  <a:headEnd/>
                  <a:tailEnd/>
                </a:ln>
                <a:effectLst/>
              </p:spPr>
              <p:txBody>
                <a:bodyPr/>
                <a:lstStyle/>
                <a:p>
                  <a:endParaRPr lang="zh-CN" altLang="en-US"/>
                </a:p>
              </p:txBody>
            </p:sp>
            <p:sp>
              <p:nvSpPr>
                <p:cNvPr id="325652" name="Line 20"/>
                <p:cNvSpPr>
                  <a:spLocks noChangeShapeType="1"/>
                </p:cNvSpPr>
                <p:nvPr/>
              </p:nvSpPr>
              <p:spPr bwMode="auto">
                <a:xfrm flipH="1">
                  <a:off x="2016" y="1968"/>
                  <a:ext cx="192" cy="336"/>
                </a:xfrm>
                <a:prstGeom prst="line">
                  <a:avLst/>
                </a:prstGeom>
                <a:noFill/>
                <a:ln w="12700" cap="rnd">
                  <a:solidFill>
                    <a:schemeClr val="bg2"/>
                  </a:solidFill>
                  <a:round/>
                  <a:headEnd/>
                  <a:tailEnd/>
                </a:ln>
                <a:effectLst/>
              </p:spPr>
              <p:txBody>
                <a:bodyPr/>
                <a:lstStyle/>
                <a:p>
                  <a:endParaRPr lang="zh-CN" altLang="en-US"/>
                </a:p>
              </p:txBody>
            </p:sp>
            <p:sp>
              <p:nvSpPr>
                <p:cNvPr id="325653" name="Line 21"/>
                <p:cNvSpPr>
                  <a:spLocks noChangeShapeType="1"/>
                </p:cNvSpPr>
                <p:nvPr/>
              </p:nvSpPr>
              <p:spPr bwMode="auto">
                <a:xfrm>
                  <a:off x="2016" y="2688"/>
                  <a:ext cx="192" cy="288"/>
                </a:xfrm>
                <a:prstGeom prst="line">
                  <a:avLst/>
                </a:prstGeom>
                <a:noFill/>
                <a:ln w="12700" cap="rnd">
                  <a:solidFill>
                    <a:schemeClr val="bg2"/>
                  </a:solidFill>
                  <a:round/>
                  <a:headEnd/>
                  <a:tailEnd/>
                </a:ln>
                <a:effectLst/>
              </p:spPr>
              <p:txBody>
                <a:bodyPr/>
                <a:lstStyle/>
                <a:p>
                  <a:endParaRPr lang="zh-CN" altLang="en-US"/>
                </a:p>
              </p:txBody>
            </p:sp>
            <p:sp>
              <p:nvSpPr>
                <p:cNvPr id="325654" name="Line 22"/>
                <p:cNvSpPr>
                  <a:spLocks noChangeShapeType="1"/>
                </p:cNvSpPr>
                <p:nvPr/>
              </p:nvSpPr>
              <p:spPr bwMode="auto">
                <a:xfrm flipH="1">
                  <a:off x="1488" y="2688"/>
                  <a:ext cx="192" cy="336"/>
                </a:xfrm>
                <a:prstGeom prst="line">
                  <a:avLst/>
                </a:prstGeom>
                <a:noFill/>
                <a:ln w="12700" cap="rnd">
                  <a:solidFill>
                    <a:schemeClr val="bg2"/>
                  </a:solidFill>
                  <a:round/>
                  <a:headEnd/>
                  <a:tailEnd/>
                </a:ln>
                <a:effectLst/>
              </p:spPr>
              <p:txBody>
                <a:bodyPr/>
                <a:lstStyle/>
                <a:p>
                  <a:endParaRPr lang="zh-CN" altLang="en-US"/>
                </a:p>
              </p:txBody>
            </p:sp>
          </p:grpSp>
          <p:grpSp>
            <p:nvGrpSpPr>
              <p:cNvPr id="325655" name="Group 23"/>
              <p:cNvGrpSpPr>
                <a:grpSpLocks/>
              </p:cNvGrpSpPr>
              <p:nvPr/>
            </p:nvGrpSpPr>
            <p:grpSpPr bwMode="auto">
              <a:xfrm>
                <a:off x="1536" y="2160"/>
                <a:ext cx="864" cy="624"/>
                <a:chOff x="1536" y="2160"/>
                <a:chExt cx="864" cy="624"/>
              </a:xfrm>
            </p:grpSpPr>
            <p:sp>
              <p:nvSpPr>
                <p:cNvPr id="325656" name="Text Box 24"/>
                <p:cNvSpPr txBox="1">
                  <a:spLocks noChangeArrowheads="1"/>
                </p:cNvSpPr>
                <p:nvPr/>
              </p:nvSpPr>
              <p:spPr bwMode="auto">
                <a:xfrm>
                  <a:off x="1728" y="2160"/>
                  <a:ext cx="432"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5</a:t>
                  </a:r>
                </a:p>
              </p:txBody>
            </p:sp>
            <p:sp>
              <p:nvSpPr>
                <p:cNvPr id="325657" name="Text Box 25"/>
                <p:cNvSpPr txBox="1">
                  <a:spLocks noChangeArrowheads="1"/>
                </p:cNvSpPr>
                <p:nvPr/>
              </p:nvSpPr>
              <p:spPr bwMode="auto">
                <a:xfrm>
                  <a:off x="1536" y="2256"/>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4</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0</a:t>
                  </a:r>
                </a:p>
              </p:txBody>
            </p:sp>
            <p:sp>
              <p:nvSpPr>
                <p:cNvPr id="325658" name="Text Box 26"/>
                <p:cNvSpPr txBox="1">
                  <a:spLocks noChangeArrowheads="1"/>
                </p:cNvSpPr>
                <p:nvPr/>
              </p:nvSpPr>
              <p:spPr bwMode="auto">
                <a:xfrm>
                  <a:off x="1536" y="2400"/>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3</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1</a:t>
                  </a:r>
                </a:p>
              </p:txBody>
            </p:sp>
            <p:sp>
              <p:nvSpPr>
                <p:cNvPr id="325659" name="Text Box 27"/>
                <p:cNvSpPr txBox="1">
                  <a:spLocks noChangeArrowheads="1"/>
                </p:cNvSpPr>
                <p:nvPr/>
              </p:nvSpPr>
              <p:spPr bwMode="auto">
                <a:xfrm>
                  <a:off x="1728" y="2534"/>
                  <a:ext cx="288"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2</a:t>
                  </a:r>
                </a:p>
              </p:txBody>
            </p:sp>
          </p:grpSp>
        </p:grpSp>
        <p:sp>
          <p:nvSpPr>
            <p:cNvPr id="325660" name="Text Box 28"/>
            <p:cNvSpPr txBox="1">
              <a:spLocks noChangeArrowheads="1"/>
            </p:cNvSpPr>
            <p:nvPr/>
          </p:nvSpPr>
          <p:spPr bwMode="auto">
            <a:xfrm>
              <a:off x="2400" y="2976"/>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sp>
          <p:nvSpPr>
            <p:cNvPr id="325661" name="Text Box 29"/>
            <p:cNvSpPr txBox="1">
              <a:spLocks noChangeArrowheads="1"/>
            </p:cNvSpPr>
            <p:nvPr/>
          </p:nvSpPr>
          <p:spPr bwMode="auto">
            <a:xfrm>
              <a:off x="2016" y="355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sp>
          <p:nvSpPr>
            <p:cNvPr id="325662" name="Text Box 30"/>
            <p:cNvSpPr txBox="1">
              <a:spLocks noChangeArrowheads="1"/>
            </p:cNvSpPr>
            <p:nvPr/>
          </p:nvSpPr>
          <p:spPr bwMode="auto">
            <a:xfrm>
              <a:off x="2400" y="331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J2</a:t>
              </a:r>
            </a:p>
          </p:txBody>
        </p:sp>
        <p:sp>
          <p:nvSpPr>
            <p:cNvPr id="325663" name="Text Box 31"/>
            <p:cNvSpPr txBox="1">
              <a:spLocks noChangeArrowheads="1"/>
            </p:cNvSpPr>
            <p:nvPr/>
          </p:nvSpPr>
          <p:spPr bwMode="auto">
            <a:xfrm>
              <a:off x="1632" y="3312"/>
              <a:ext cx="336"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bg2"/>
                  </a:solidFill>
                  <a:latin typeface="黑体" pitchFamily="2" charset="-122"/>
                  <a:ea typeface="黑体" pitchFamily="2" charset="-122"/>
                </a:rPr>
                <a:t>e</a:t>
              </a:r>
              <a:endParaRPr lang="en-US" altLang="zh-CN" sz="2000" b="1">
                <a:solidFill>
                  <a:schemeClr val="bg2"/>
                </a:solidFill>
                <a:latin typeface="黑体" pitchFamily="2" charset="-122"/>
                <a:ea typeface="黑体" pitchFamily="2" charset="-122"/>
              </a:endParaRPr>
            </a:p>
          </p:txBody>
        </p:sp>
      </p:grpSp>
      <p:grpSp>
        <p:nvGrpSpPr>
          <p:cNvPr id="325694" name="Group 62"/>
          <p:cNvGrpSpPr>
            <a:grpSpLocks/>
          </p:cNvGrpSpPr>
          <p:nvPr/>
        </p:nvGrpSpPr>
        <p:grpSpPr bwMode="auto">
          <a:xfrm>
            <a:off x="304800" y="2743200"/>
            <a:ext cx="4724400" cy="1905000"/>
            <a:chOff x="192" y="2400"/>
            <a:chExt cx="2976" cy="1200"/>
          </a:xfrm>
        </p:grpSpPr>
        <p:sp>
          <p:nvSpPr>
            <p:cNvPr id="325667" name="Text Box 35"/>
            <p:cNvSpPr txBox="1">
              <a:spLocks noChangeArrowheads="1"/>
            </p:cNvSpPr>
            <p:nvPr/>
          </p:nvSpPr>
          <p:spPr bwMode="auto">
            <a:xfrm>
              <a:off x="2400" y="3072"/>
              <a:ext cx="76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5669" name="Rectangle 37"/>
            <p:cNvSpPr>
              <a:spLocks noChangeArrowheads="1"/>
            </p:cNvSpPr>
            <p:nvPr/>
          </p:nvSpPr>
          <p:spPr bwMode="auto">
            <a:xfrm>
              <a:off x="2496" y="2784"/>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5670" name="Line 38"/>
            <p:cNvSpPr>
              <a:spLocks noChangeShapeType="1"/>
            </p:cNvSpPr>
            <p:nvPr/>
          </p:nvSpPr>
          <p:spPr bwMode="auto">
            <a:xfrm flipH="1" flipV="1">
              <a:off x="2304" y="2832"/>
              <a:ext cx="240" cy="0"/>
            </a:xfrm>
            <a:prstGeom prst="line">
              <a:avLst/>
            </a:prstGeom>
            <a:noFill/>
            <a:ln w="19050" cap="rnd">
              <a:solidFill>
                <a:schemeClr val="tx1"/>
              </a:solidFill>
              <a:round/>
              <a:headEnd/>
              <a:tailEnd type="triangle" w="med" len="med"/>
            </a:ln>
            <a:effectLst/>
          </p:spPr>
          <p:txBody>
            <a:bodyPr/>
            <a:lstStyle/>
            <a:p>
              <a:endParaRPr lang="zh-CN" altLang="en-US"/>
            </a:p>
          </p:txBody>
        </p:sp>
        <p:grpSp>
          <p:nvGrpSpPr>
            <p:cNvPr id="325693" name="Group 61"/>
            <p:cNvGrpSpPr>
              <a:grpSpLocks/>
            </p:cNvGrpSpPr>
            <p:nvPr/>
          </p:nvGrpSpPr>
          <p:grpSpPr bwMode="auto">
            <a:xfrm>
              <a:off x="192" y="2592"/>
              <a:ext cx="864" cy="624"/>
              <a:chOff x="192" y="2592"/>
              <a:chExt cx="864" cy="624"/>
            </a:xfrm>
          </p:grpSpPr>
          <p:sp>
            <p:nvSpPr>
              <p:cNvPr id="325666" name="Rectangle 34"/>
              <p:cNvSpPr>
                <a:spLocks noChangeArrowheads="1"/>
              </p:cNvSpPr>
              <p:nvPr/>
            </p:nvSpPr>
            <p:spPr bwMode="auto">
              <a:xfrm>
                <a:off x="288" y="2880"/>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5668" name="Line 36"/>
              <p:cNvSpPr>
                <a:spLocks noChangeShapeType="1"/>
              </p:cNvSpPr>
              <p:nvPr/>
            </p:nvSpPr>
            <p:spPr bwMode="auto">
              <a:xfrm>
                <a:off x="816" y="3024"/>
                <a:ext cx="240" cy="192"/>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25671" name="Text Box 39"/>
              <p:cNvSpPr txBox="1">
                <a:spLocks noChangeArrowheads="1"/>
              </p:cNvSpPr>
              <p:nvPr/>
            </p:nvSpPr>
            <p:spPr bwMode="auto">
              <a:xfrm>
                <a:off x="192" y="2592"/>
                <a:ext cx="67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grpSp>
        <p:grpSp>
          <p:nvGrpSpPr>
            <p:cNvPr id="325672" name="Group 40"/>
            <p:cNvGrpSpPr>
              <a:grpSpLocks/>
            </p:cNvGrpSpPr>
            <p:nvPr/>
          </p:nvGrpSpPr>
          <p:grpSpPr bwMode="auto">
            <a:xfrm>
              <a:off x="1056" y="2400"/>
              <a:ext cx="1296" cy="1200"/>
              <a:chOff x="1200" y="1872"/>
              <a:chExt cx="1296" cy="1200"/>
            </a:xfrm>
          </p:grpSpPr>
          <p:grpSp>
            <p:nvGrpSpPr>
              <p:cNvPr id="325673" name="Group 41"/>
              <p:cNvGrpSpPr>
                <a:grpSpLocks/>
              </p:cNvGrpSpPr>
              <p:nvPr/>
            </p:nvGrpSpPr>
            <p:grpSpPr bwMode="auto">
              <a:xfrm>
                <a:off x="1200" y="1872"/>
                <a:ext cx="1296" cy="1200"/>
                <a:chOff x="1200" y="1872"/>
                <a:chExt cx="1296" cy="1200"/>
              </a:xfrm>
            </p:grpSpPr>
            <p:sp>
              <p:nvSpPr>
                <p:cNvPr id="325674" name="Oval 42"/>
                <p:cNvSpPr>
                  <a:spLocks noChangeArrowheads="1"/>
                </p:cNvSpPr>
                <p:nvPr/>
              </p:nvSpPr>
              <p:spPr bwMode="auto">
                <a:xfrm>
                  <a:off x="1200" y="1872"/>
                  <a:ext cx="1296" cy="1200"/>
                </a:xfrm>
                <a:prstGeom prst="ellipse">
                  <a:avLst/>
                </a:prstGeom>
                <a:solidFill>
                  <a:srgbClr val="00CCFF"/>
                </a:solidFill>
                <a:ln w="12700" cap="rnd">
                  <a:noFill/>
                  <a:round/>
                  <a:headEnd/>
                  <a:tailEnd/>
                </a:ln>
                <a:effectLst/>
              </p:spPr>
              <p:txBody>
                <a:bodyPr wrap="none" anchor="ctr"/>
                <a:lstStyle/>
                <a:p>
                  <a:endParaRPr lang="zh-CN" altLang="en-US"/>
                </a:p>
              </p:txBody>
            </p:sp>
            <p:sp>
              <p:nvSpPr>
                <p:cNvPr id="325675" name="Oval 43"/>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a:effectLst/>
              </p:spPr>
              <p:txBody>
                <a:bodyPr wrap="none" anchor="ctr"/>
                <a:lstStyle/>
                <a:p>
                  <a:endParaRPr lang="zh-CN" altLang="en-US"/>
                </a:p>
              </p:txBody>
            </p:sp>
            <p:sp>
              <p:nvSpPr>
                <p:cNvPr id="325676" name="Line 44"/>
                <p:cNvSpPr>
                  <a:spLocks noChangeShapeType="1"/>
                </p:cNvSpPr>
                <p:nvPr/>
              </p:nvSpPr>
              <p:spPr bwMode="auto">
                <a:xfrm flipH="1">
                  <a:off x="1200" y="2496"/>
                  <a:ext cx="336" cy="0"/>
                </a:xfrm>
                <a:prstGeom prst="line">
                  <a:avLst/>
                </a:prstGeom>
                <a:noFill/>
                <a:ln w="12700" cap="rnd">
                  <a:solidFill>
                    <a:schemeClr val="bg2"/>
                  </a:solidFill>
                  <a:round/>
                  <a:headEnd/>
                  <a:tailEnd/>
                </a:ln>
                <a:effectLst/>
              </p:spPr>
              <p:txBody>
                <a:bodyPr/>
                <a:lstStyle/>
                <a:p>
                  <a:endParaRPr lang="zh-CN" altLang="en-US"/>
                </a:p>
              </p:txBody>
            </p:sp>
            <p:sp>
              <p:nvSpPr>
                <p:cNvPr id="325677" name="Line 45"/>
                <p:cNvSpPr>
                  <a:spLocks noChangeShapeType="1"/>
                </p:cNvSpPr>
                <p:nvPr/>
              </p:nvSpPr>
              <p:spPr bwMode="auto">
                <a:xfrm>
                  <a:off x="2112" y="2496"/>
                  <a:ext cx="384" cy="0"/>
                </a:xfrm>
                <a:prstGeom prst="line">
                  <a:avLst/>
                </a:prstGeom>
                <a:noFill/>
                <a:ln w="12700" cap="rnd">
                  <a:solidFill>
                    <a:schemeClr val="bg2"/>
                  </a:solidFill>
                  <a:round/>
                  <a:headEnd/>
                  <a:tailEnd/>
                </a:ln>
                <a:effectLst/>
              </p:spPr>
              <p:txBody>
                <a:bodyPr/>
                <a:lstStyle/>
                <a:p>
                  <a:endParaRPr lang="zh-CN" altLang="en-US"/>
                </a:p>
              </p:txBody>
            </p:sp>
            <p:sp>
              <p:nvSpPr>
                <p:cNvPr id="325678" name="Line 46"/>
                <p:cNvSpPr>
                  <a:spLocks noChangeShapeType="1"/>
                </p:cNvSpPr>
                <p:nvPr/>
              </p:nvSpPr>
              <p:spPr bwMode="auto">
                <a:xfrm>
                  <a:off x="1440" y="2016"/>
                  <a:ext cx="192" cy="288"/>
                </a:xfrm>
                <a:prstGeom prst="line">
                  <a:avLst/>
                </a:prstGeom>
                <a:noFill/>
                <a:ln w="12700" cap="rnd">
                  <a:solidFill>
                    <a:schemeClr val="bg2"/>
                  </a:solidFill>
                  <a:round/>
                  <a:headEnd/>
                  <a:tailEnd/>
                </a:ln>
                <a:effectLst/>
              </p:spPr>
              <p:txBody>
                <a:bodyPr/>
                <a:lstStyle/>
                <a:p>
                  <a:endParaRPr lang="zh-CN" altLang="en-US"/>
                </a:p>
              </p:txBody>
            </p:sp>
            <p:sp>
              <p:nvSpPr>
                <p:cNvPr id="325679" name="Line 47"/>
                <p:cNvSpPr>
                  <a:spLocks noChangeShapeType="1"/>
                </p:cNvSpPr>
                <p:nvPr/>
              </p:nvSpPr>
              <p:spPr bwMode="auto">
                <a:xfrm flipH="1">
                  <a:off x="2016" y="1968"/>
                  <a:ext cx="192" cy="336"/>
                </a:xfrm>
                <a:prstGeom prst="line">
                  <a:avLst/>
                </a:prstGeom>
                <a:noFill/>
                <a:ln w="12700" cap="rnd">
                  <a:solidFill>
                    <a:schemeClr val="bg2"/>
                  </a:solidFill>
                  <a:round/>
                  <a:headEnd/>
                  <a:tailEnd/>
                </a:ln>
                <a:effectLst/>
              </p:spPr>
              <p:txBody>
                <a:bodyPr/>
                <a:lstStyle/>
                <a:p>
                  <a:endParaRPr lang="zh-CN" altLang="en-US"/>
                </a:p>
              </p:txBody>
            </p:sp>
            <p:sp>
              <p:nvSpPr>
                <p:cNvPr id="325680" name="Line 48"/>
                <p:cNvSpPr>
                  <a:spLocks noChangeShapeType="1"/>
                </p:cNvSpPr>
                <p:nvPr/>
              </p:nvSpPr>
              <p:spPr bwMode="auto">
                <a:xfrm>
                  <a:off x="2016" y="2688"/>
                  <a:ext cx="192" cy="288"/>
                </a:xfrm>
                <a:prstGeom prst="line">
                  <a:avLst/>
                </a:prstGeom>
                <a:noFill/>
                <a:ln w="12700" cap="rnd">
                  <a:solidFill>
                    <a:schemeClr val="bg2"/>
                  </a:solidFill>
                  <a:round/>
                  <a:headEnd/>
                  <a:tailEnd/>
                </a:ln>
                <a:effectLst/>
              </p:spPr>
              <p:txBody>
                <a:bodyPr/>
                <a:lstStyle/>
                <a:p>
                  <a:endParaRPr lang="zh-CN" altLang="en-US"/>
                </a:p>
              </p:txBody>
            </p:sp>
            <p:sp>
              <p:nvSpPr>
                <p:cNvPr id="325681" name="Line 49"/>
                <p:cNvSpPr>
                  <a:spLocks noChangeShapeType="1"/>
                </p:cNvSpPr>
                <p:nvPr/>
              </p:nvSpPr>
              <p:spPr bwMode="auto">
                <a:xfrm flipH="1">
                  <a:off x="1488" y="2688"/>
                  <a:ext cx="192" cy="336"/>
                </a:xfrm>
                <a:prstGeom prst="line">
                  <a:avLst/>
                </a:prstGeom>
                <a:noFill/>
                <a:ln w="12700" cap="rnd">
                  <a:solidFill>
                    <a:schemeClr val="bg2"/>
                  </a:solidFill>
                  <a:round/>
                  <a:headEnd/>
                  <a:tailEnd/>
                </a:ln>
                <a:effectLst/>
              </p:spPr>
              <p:txBody>
                <a:bodyPr/>
                <a:lstStyle/>
                <a:p>
                  <a:endParaRPr lang="zh-CN" altLang="en-US"/>
                </a:p>
              </p:txBody>
            </p:sp>
          </p:grpSp>
          <p:grpSp>
            <p:nvGrpSpPr>
              <p:cNvPr id="325682" name="Group 50"/>
              <p:cNvGrpSpPr>
                <a:grpSpLocks/>
              </p:cNvGrpSpPr>
              <p:nvPr/>
            </p:nvGrpSpPr>
            <p:grpSpPr bwMode="auto">
              <a:xfrm>
                <a:off x="1536" y="2160"/>
                <a:ext cx="864" cy="624"/>
                <a:chOff x="1536" y="2160"/>
                <a:chExt cx="864" cy="624"/>
              </a:xfrm>
            </p:grpSpPr>
            <p:sp>
              <p:nvSpPr>
                <p:cNvPr id="325683" name="Text Box 51"/>
                <p:cNvSpPr txBox="1">
                  <a:spLocks noChangeArrowheads="1"/>
                </p:cNvSpPr>
                <p:nvPr/>
              </p:nvSpPr>
              <p:spPr bwMode="auto">
                <a:xfrm>
                  <a:off x="1728" y="2160"/>
                  <a:ext cx="432"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5</a:t>
                  </a:r>
                </a:p>
              </p:txBody>
            </p:sp>
            <p:sp>
              <p:nvSpPr>
                <p:cNvPr id="325684" name="Text Box 52"/>
                <p:cNvSpPr txBox="1">
                  <a:spLocks noChangeArrowheads="1"/>
                </p:cNvSpPr>
                <p:nvPr/>
              </p:nvSpPr>
              <p:spPr bwMode="auto">
                <a:xfrm>
                  <a:off x="1536" y="2256"/>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4</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0</a:t>
                  </a:r>
                </a:p>
              </p:txBody>
            </p:sp>
            <p:sp>
              <p:nvSpPr>
                <p:cNvPr id="325685" name="Text Box 53"/>
                <p:cNvSpPr txBox="1">
                  <a:spLocks noChangeArrowheads="1"/>
                </p:cNvSpPr>
                <p:nvPr/>
              </p:nvSpPr>
              <p:spPr bwMode="auto">
                <a:xfrm>
                  <a:off x="1536" y="2400"/>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3</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1</a:t>
                  </a:r>
                </a:p>
              </p:txBody>
            </p:sp>
            <p:sp>
              <p:nvSpPr>
                <p:cNvPr id="325686" name="Text Box 54"/>
                <p:cNvSpPr txBox="1">
                  <a:spLocks noChangeArrowheads="1"/>
                </p:cNvSpPr>
                <p:nvPr/>
              </p:nvSpPr>
              <p:spPr bwMode="auto">
                <a:xfrm>
                  <a:off x="1728" y="2534"/>
                  <a:ext cx="288"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2</a:t>
                  </a:r>
                </a:p>
              </p:txBody>
            </p:sp>
          </p:grpSp>
        </p:grpSp>
        <p:sp>
          <p:nvSpPr>
            <p:cNvPr id="325687" name="Text Box 55"/>
            <p:cNvSpPr txBox="1">
              <a:spLocks noChangeArrowheads="1"/>
            </p:cNvSpPr>
            <p:nvPr/>
          </p:nvSpPr>
          <p:spPr bwMode="auto">
            <a:xfrm>
              <a:off x="1968" y="2736"/>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sp>
          <p:nvSpPr>
            <p:cNvPr id="325688" name="Text Box 56"/>
            <p:cNvSpPr txBox="1">
              <a:spLocks noChangeArrowheads="1"/>
            </p:cNvSpPr>
            <p:nvPr/>
          </p:nvSpPr>
          <p:spPr bwMode="auto">
            <a:xfrm>
              <a:off x="1584" y="331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sp>
          <p:nvSpPr>
            <p:cNvPr id="325689" name="Text Box 57"/>
            <p:cNvSpPr txBox="1">
              <a:spLocks noChangeArrowheads="1"/>
            </p:cNvSpPr>
            <p:nvPr/>
          </p:nvSpPr>
          <p:spPr bwMode="auto">
            <a:xfrm>
              <a:off x="1968" y="307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J2</a:t>
              </a:r>
            </a:p>
          </p:txBody>
        </p:sp>
      </p:grpSp>
      <p:sp>
        <p:nvSpPr>
          <p:cNvPr id="325691" name="Text Box 59"/>
          <p:cNvSpPr txBox="1">
            <a:spLocks noChangeArrowheads="1"/>
          </p:cNvSpPr>
          <p:nvPr/>
        </p:nvSpPr>
        <p:spPr bwMode="auto">
          <a:xfrm>
            <a:off x="1765300" y="4843463"/>
            <a:ext cx="18923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元素</a:t>
            </a:r>
            <a:r>
              <a:rPr lang="en-US" altLang="en-US" sz="2400" b="1">
                <a:solidFill>
                  <a:schemeClr val="tx2"/>
                </a:solidFill>
                <a:latin typeface="黑体" pitchFamily="2" charset="-122"/>
                <a:ea typeface="黑体" pitchFamily="2" charset="-122"/>
              </a:rPr>
              <a:t>e</a:t>
            </a:r>
            <a:r>
              <a:rPr lang="zh-CN" altLang="en-US" sz="2400" b="1">
                <a:solidFill>
                  <a:schemeClr val="tx2"/>
                </a:solidFill>
                <a:latin typeface="黑体" pitchFamily="2" charset="-122"/>
                <a:ea typeface="黑体" pitchFamily="2" charset="-122"/>
              </a:rPr>
              <a:t>入队前</a:t>
            </a:r>
          </a:p>
        </p:txBody>
      </p:sp>
      <p:sp>
        <p:nvSpPr>
          <p:cNvPr id="325692" name="Text Box 60"/>
          <p:cNvSpPr txBox="1">
            <a:spLocks noChangeArrowheads="1"/>
          </p:cNvSpPr>
          <p:nvPr/>
        </p:nvSpPr>
        <p:spPr bwMode="auto">
          <a:xfrm>
            <a:off x="6413500" y="4987925"/>
            <a:ext cx="2068513"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元素</a:t>
            </a:r>
            <a:r>
              <a:rPr lang="en-US" altLang="en-US" sz="2400" b="1">
                <a:solidFill>
                  <a:schemeClr val="tx2"/>
                </a:solidFill>
                <a:latin typeface="黑体" pitchFamily="2" charset="-122"/>
                <a:ea typeface="黑体" pitchFamily="2" charset="-122"/>
              </a:rPr>
              <a:t>e</a:t>
            </a:r>
            <a:r>
              <a:rPr lang="zh-CN" altLang="en-US" sz="2400" b="1">
                <a:solidFill>
                  <a:schemeClr val="tx2"/>
                </a:solidFill>
                <a:latin typeface="黑体" pitchFamily="2" charset="-122"/>
                <a:ea typeface="黑体" pitchFamily="2" charset="-122"/>
              </a:rPr>
              <a:t>入队后</a:t>
            </a:r>
          </a:p>
        </p:txBody>
      </p:sp>
      <p:sp>
        <p:nvSpPr>
          <p:cNvPr id="325696" name="Rectangle 64"/>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6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5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9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Text Box 4"/>
          <p:cNvSpPr txBox="1">
            <a:spLocks noChangeArrowheads="1"/>
          </p:cNvSpPr>
          <p:nvPr/>
        </p:nvSpPr>
        <p:spPr bwMode="auto">
          <a:xfrm>
            <a:off x="415925" y="836613"/>
            <a:ext cx="9217025" cy="4449762"/>
          </a:xfrm>
          <a:prstGeom prst="rect">
            <a:avLst/>
          </a:prstGeom>
          <a:noFill/>
          <a:ln w="12700" cap="rnd">
            <a:noFill/>
            <a:miter lim="800000"/>
            <a:headEnd/>
            <a:tailEnd/>
          </a:ln>
          <a:effectLst/>
        </p:spPr>
        <p:txBody>
          <a:bodyPr>
            <a:spAutoFit/>
          </a:bodyPr>
          <a:lstStyle/>
          <a:p>
            <a:pPr eaLnBrk="0" hangingPunct="0">
              <a:lnSpc>
                <a:spcPct val="110000"/>
              </a:lnSpc>
              <a:spcBef>
                <a:spcPct val="10000"/>
              </a:spcBef>
            </a:pPr>
            <a:r>
              <a:rPr lang="zh-CN" altLang="zh-CN" b="1">
                <a:solidFill>
                  <a:schemeClr val="tx2"/>
                </a:solidFill>
                <a:latin typeface="Times New Roman" pitchFamily="18" charset="0"/>
                <a:ea typeface="黑体" pitchFamily="2" charset="-122"/>
              </a:rPr>
              <a:t>入队</a:t>
            </a:r>
            <a:r>
              <a:rPr lang="zh-CN" altLang="en-US" b="1">
                <a:solidFill>
                  <a:schemeClr val="tx2"/>
                </a:solidFill>
                <a:latin typeface="Times New Roman" pitchFamily="18" charset="0"/>
                <a:ea typeface="黑体" pitchFamily="2" charset="-122"/>
              </a:rPr>
              <a:t>操作</a:t>
            </a:r>
            <a:r>
              <a:rPr lang="zh-CN" altLang="zh-CN" b="1">
                <a:solidFill>
                  <a:schemeClr val="tx2"/>
                </a:solidFill>
                <a:latin typeface="Times New Roman" pitchFamily="18" charset="0"/>
                <a:ea typeface="黑体" pitchFamily="2" charset="-122"/>
              </a:rPr>
              <a:t>算法：</a:t>
            </a:r>
            <a:r>
              <a:rPr lang="zh-CN" altLang="en-US">
                <a:solidFill>
                  <a:schemeClr val="tx2"/>
                </a:solidFill>
                <a:latin typeface="Times New Roman" pitchFamily="18" charset="0"/>
                <a:ea typeface="宋体" pitchFamily="2" charset="-122"/>
              </a:rPr>
              <a:t> </a:t>
            </a:r>
            <a:br>
              <a:rPr lang="zh-CN" altLang="en-US">
                <a:solidFill>
                  <a:schemeClr val="tx2"/>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Status EnQueue_Sq ( SqQueue  &amp;Q, ElemType  e )</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将元素</a:t>
            </a:r>
            <a:r>
              <a:rPr lang="en-US" altLang="zh-CN" b="1">
                <a:solidFill>
                  <a:srgbClr val="66FFFF"/>
                </a:solidFill>
                <a:latin typeface="Times New Roman" pitchFamily="18" charset="0"/>
                <a:ea typeface="宋体" pitchFamily="2" charset="-122"/>
              </a:rPr>
              <a:t>e</a:t>
            </a:r>
            <a:r>
              <a:rPr lang="zh-CN" altLang="en-US" b="1">
                <a:solidFill>
                  <a:srgbClr val="66FFFF"/>
                </a:solidFill>
                <a:latin typeface="Times New Roman" pitchFamily="18" charset="0"/>
                <a:ea typeface="宋体" pitchFamily="2" charset="-122"/>
              </a:rPr>
              <a:t>插入队尾</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if ( (Q.rear+1)%MAXSIZE= =Q.front ) </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return ERROR ;  </a:t>
            </a:r>
            <a:r>
              <a:rPr lang="en-US" altLang="zh-CN" b="1">
                <a:solidFill>
                  <a:srgbClr val="66FFFF"/>
                </a:solidFill>
                <a:latin typeface="Times New Roman" pitchFamily="18" charset="0"/>
                <a:ea typeface="宋体" pitchFamily="2" charset="-122"/>
              </a:rPr>
              <a:t>                   //</a:t>
            </a:r>
            <a:r>
              <a:rPr lang="zh-CN" altLang="en-US" b="1">
                <a:solidFill>
                  <a:srgbClr val="66FFFF"/>
                </a:solidFill>
                <a:latin typeface="Times New Roman" pitchFamily="18" charset="0"/>
                <a:ea typeface="宋体" pitchFamily="2" charset="-122"/>
              </a:rPr>
              <a:t>队满</a:t>
            </a:r>
            <a:br>
              <a:rPr lang="zh-CN" altLang="en-US" b="1">
                <a:solidFill>
                  <a:srgbClr val="66FFFF"/>
                </a:solidFill>
                <a:latin typeface="Times New Roman" pitchFamily="18" charset="0"/>
                <a:ea typeface="宋体" pitchFamily="2" charset="-122"/>
              </a:rPr>
            </a:b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Q.base[Q.rear] = e ;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将元素</a:t>
            </a:r>
            <a:r>
              <a:rPr lang="en-US" altLang="zh-CN" b="1">
                <a:solidFill>
                  <a:srgbClr val="66FFFF"/>
                </a:solidFill>
                <a:latin typeface="Times New Roman" pitchFamily="18" charset="0"/>
                <a:ea typeface="宋体" pitchFamily="2" charset="-122"/>
              </a:rPr>
              <a:t>e</a:t>
            </a:r>
            <a:r>
              <a:rPr lang="zh-CN" altLang="en-US" b="1">
                <a:solidFill>
                  <a:srgbClr val="66FFFF"/>
                </a:solidFill>
                <a:latin typeface="Times New Roman" pitchFamily="18" charset="0"/>
                <a:ea typeface="宋体" pitchFamily="2" charset="-122"/>
              </a:rPr>
              <a:t>插入队尾</a:t>
            </a:r>
            <a:endParaRPr lang="en-US" altLang="zh-CN" b="1">
              <a:solidFill>
                <a:srgbClr val="66FFFF"/>
              </a:solidFill>
              <a:latin typeface="Times New Roman" pitchFamily="18" charset="0"/>
              <a:ea typeface="宋体" pitchFamily="2" charset="-122"/>
            </a:endParaRP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Q.rear = (Q.rear+1)%MAXSIZE;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修改队尾指针</a:t>
            </a:r>
          </a:p>
          <a:p>
            <a:pPr eaLnBrk="0" hangingPunct="0">
              <a:lnSpc>
                <a:spcPct val="110000"/>
              </a:lnSpc>
              <a:spcBef>
                <a:spcPct val="10000"/>
              </a:spcBef>
            </a:pP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return OK;</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//EnQueue_Sq</a:t>
            </a:r>
            <a:endParaRPr lang="zh-CN" altLang="en-US" b="1">
              <a:solidFill>
                <a:srgbClr val="66FFFF"/>
              </a:solidFill>
              <a:latin typeface="Times New Roman" pitchFamily="18" charset="0"/>
              <a:ea typeface="宋体" pitchFamily="2" charset="-122"/>
            </a:endParaRPr>
          </a:p>
        </p:txBody>
      </p:sp>
      <p:sp>
        <p:nvSpPr>
          <p:cNvPr id="326663" name="Rectangle 7"/>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4" name="Text Box 4"/>
          <p:cNvSpPr txBox="1">
            <a:spLocks noChangeArrowheads="1"/>
          </p:cNvSpPr>
          <p:nvPr/>
        </p:nvSpPr>
        <p:spPr bwMode="auto">
          <a:xfrm>
            <a:off x="273050" y="1052513"/>
            <a:ext cx="9432925" cy="1287462"/>
          </a:xfrm>
          <a:prstGeom prst="rect">
            <a:avLst/>
          </a:prstGeom>
          <a:noFill/>
          <a:ln w="12700" cap="rnd">
            <a:noFill/>
            <a:miter lim="800000"/>
            <a:headEnd/>
            <a:tailEnd/>
          </a:ln>
          <a:effectLst/>
        </p:spPr>
        <p:txBody>
          <a:bodyPr>
            <a:spAutoFit/>
          </a:bodyPr>
          <a:lstStyle/>
          <a:p>
            <a:pPr eaLnBrk="0" hangingPunct="0">
              <a:lnSpc>
                <a:spcPct val="125000"/>
              </a:lnSpc>
              <a:spcBef>
                <a:spcPct val="30000"/>
              </a:spcBef>
            </a:pPr>
            <a:r>
              <a:rPr lang="zh-CN" altLang="en-US" b="1">
                <a:solidFill>
                  <a:schemeClr val="tx1"/>
                </a:solidFill>
                <a:latin typeface="黑体" pitchFamily="2" charset="-122"/>
                <a:ea typeface="黑体" pitchFamily="2" charset="-122"/>
              </a:rPr>
              <a:t>3</a:t>
            </a:r>
            <a:r>
              <a:rPr lang="en-US" altLang="zh-CN" b="1">
                <a:solidFill>
                  <a:schemeClr val="tx1"/>
                </a:solidFill>
                <a:latin typeface="黑体" pitchFamily="2" charset="-122"/>
                <a:ea typeface="黑体" pitchFamily="2" charset="-122"/>
              </a:rPr>
              <a:t>)</a:t>
            </a:r>
            <a:r>
              <a:rPr lang="zh-CN" altLang="zh-CN" b="1">
                <a:solidFill>
                  <a:schemeClr val="tx1"/>
                </a:solidFill>
                <a:latin typeface="黑体" pitchFamily="2" charset="-122"/>
                <a:ea typeface="黑体" pitchFamily="2" charset="-122"/>
              </a:rPr>
              <a:t>出队</a:t>
            </a:r>
            <a:r>
              <a:rPr lang="zh-CN" altLang="en-US" b="1">
                <a:solidFill>
                  <a:schemeClr val="tx1"/>
                </a:solidFill>
                <a:latin typeface="黑体" pitchFamily="2" charset="-122"/>
                <a:ea typeface="黑体" pitchFamily="2" charset="-122"/>
              </a:rPr>
              <a:t>操作 </a:t>
            </a:r>
            <a:r>
              <a:rPr lang="en-US" altLang="zh-CN" b="1">
                <a:solidFill>
                  <a:schemeClr val="tx1"/>
                </a:solidFill>
                <a:latin typeface="Times New Roman" pitchFamily="18" charset="0"/>
                <a:ea typeface="黑体" pitchFamily="2" charset="-122"/>
              </a:rPr>
              <a:t>DeQueue_Sq (SqQueue  &amp;Q, QElemType  &amp;e )</a:t>
            </a:r>
          </a:p>
          <a:p>
            <a:pPr eaLnBrk="0" hangingPunct="0">
              <a:lnSpc>
                <a:spcPct val="125000"/>
              </a:lnSpc>
              <a:spcBef>
                <a:spcPct val="30000"/>
              </a:spcBef>
            </a:pPr>
            <a:r>
              <a:rPr lang="zh-CN" altLang="en-US" b="1">
                <a:solidFill>
                  <a:schemeClr val="tx2"/>
                </a:solidFill>
                <a:latin typeface="Times New Roman" pitchFamily="18" charset="0"/>
                <a:ea typeface="黑体" pitchFamily="2" charset="-122"/>
              </a:rPr>
              <a:t>功能：</a:t>
            </a:r>
            <a:r>
              <a:rPr lang="zh-CN" altLang="en-US" b="1">
                <a:solidFill>
                  <a:schemeClr val="tx1"/>
                </a:solidFill>
                <a:latin typeface="黑体" pitchFamily="2" charset="-122"/>
                <a:ea typeface="黑体" pitchFamily="2" charset="-122"/>
              </a:rPr>
              <a:t>删除队头元素，用</a:t>
            </a:r>
            <a:r>
              <a:rPr lang="en-US" altLang="zh-CN" b="1">
                <a:solidFill>
                  <a:schemeClr val="tx1"/>
                </a:solidFill>
                <a:latin typeface="黑体" pitchFamily="2" charset="-122"/>
                <a:ea typeface="黑体" pitchFamily="2" charset="-122"/>
              </a:rPr>
              <a:t>e</a:t>
            </a:r>
            <a:r>
              <a:rPr lang="zh-CN" altLang="en-US" b="1">
                <a:solidFill>
                  <a:schemeClr val="tx1"/>
                </a:solidFill>
                <a:latin typeface="黑体" pitchFamily="2" charset="-122"/>
                <a:ea typeface="黑体" pitchFamily="2" charset="-122"/>
              </a:rPr>
              <a:t>返回其值</a:t>
            </a:r>
            <a:endParaRPr lang="zh-CN" altLang="en-US">
              <a:solidFill>
                <a:srgbClr val="FFFFAF"/>
              </a:solidFill>
              <a:latin typeface="Times New Roman" pitchFamily="18" charset="0"/>
              <a:ea typeface="宋体" pitchFamily="2" charset="-122"/>
            </a:endParaRPr>
          </a:p>
        </p:txBody>
      </p:sp>
      <p:grpSp>
        <p:nvGrpSpPr>
          <p:cNvPr id="327754" name="Group 74"/>
          <p:cNvGrpSpPr>
            <a:grpSpLocks/>
          </p:cNvGrpSpPr>
          <p:nvPr/>
        </p:nvGrpSpPr>
        <p:grpSpPr bwMode="auto">
          <a:xfrm>
            <a:off x="5257800" y="2895600"/>
            <a:ext cx="4648200" cy="2073275"/>
            <a:chOff x="3168" y="2352"/>
            <a:chExt cx="2928" cy="1306"/>
          </a:xfrm>
        </p:grpSpPr>
        <p:sp>
          <p:nvSpPr>
            <p:cNvPr id="327695" name="Rectangle 15"/>
            <p:cNvSpPr>
              <a:spLocks noChangeArrowheads="1"/>
            </p:cNvSpPr>
            <p:nvPr/>
          </p:nvSpPr>
          <p:spPr bwMode="auto">
            <a:xfrm>
              <a:off x="3216" y="3216"/>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696" name="Text Box 16"/>
            <p:cNvSpPr txBox="1">
              <a:spLocks noChangeArrowheads="1"/>
            </p:cNvSpPr>
            <p:nvPr/>
          </p:nvSpPr>
          <p:spPr bwMode="auto">
            <a:xfrm>
              <a:off x="5328" y="3408"/>
              <a:ext cx="76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7697" name="Line 17"/>
            <p:cNvSpPr>
              <a:spLocks noChangeShapeType="1"/>
            </p:cNvSpPr>
            <p:nvPr/>
          </p:nvSpPr>
          <p:spPr bwMode="auto">
            <a:xfrm>
              <a:off x="3744" y="3264"/>
              <a:ext cx="288"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27698" name="Rectangle 18"/>
            <p:cNvSpPr>
              <a:spLocks noChangeArrowheads="1"/>
            </p:cNvSpPr>
            <p:nvPr/>
          </p:nvSpPr>
          <p:spPr bwMode="auto">
            <a:xfrm>
              <a:off x="5424" y="3168"/>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699" name="Line 19"/>
            <p:cNvSpPr>
              <a:spLocks noChangeShapeType="1"/>
            </p:cNvSpPr>
            <p:nvPr/>
          </p:nvSpPr>
          <p:spPr bwMode="auto">
            <a:xfrm flipH="1" flipV="1">
              <a:off x="5136" y="3312"/>
              <a:ext cx="240"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27700" name="Text Box 20"/>
            <p:cNvSpPr txBox="1">
              <a:spLocks noChangeArrowheads="1"/>
            </p:cNvSpPr>
            <p:nvPr/>
          </p:nvSpPr>
          <p:spPr bwMode="auto">
            <a:xfrm>
              <a:off x="3168" y="2928"/>
              <a:ext cx="67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grpSp>
          <p:nvGrpSpPr>
            <p:cNvPr id="327701" name="Group 21"/>
            <p:cNvGrpSpPr>
              <a:grpSpLocks/>
            </p:cNvGrpSpPr>
            <p:nvPr/>
          </p:nvGrpSpPr>
          <p:grpSpPr bwMode="auto">
            <a:xfrm>
              <a:off x="3984" y="2352"/>
              <a:ext cx="1296" cy="1200"/>
              <a:chOff x="1200" y="1872"/>
              <a:chExt cx="1296" cy="1200"/>
            </a:xfrm>
          </p:grpSpPr>
          <p:grpSp>
            <p:nvGrpSpPr>
              <p:cNvPr id="327702" name="Group 22"/>
              <p:cNvGrpSpPr>
                <a:grpSpLocks/>
              </p:cNvGrpSpPr>
              <p:nvPr/>
            </p:nvGrpSpPr>
            <p:grpSpPr bwMode="auto">
              <a:xfrm>
                <a:off x="1200" y="1872"/>
                <a:ext cx="1296" cy="1200"/>
                <a:chOff x="1200" y="1872"/>
                <a:chExt cx="1296" cy="1200"/>
              </a:xfrm>
            </p:grpSpPr>
            <p:sp>
              <p:nvSpPr>
                <p:cNvPr id="327703" name="Oval 23"/>
                <p:cNvSpPr>
                  <a:spLocks noChangeArrowheads="1"/>
                </p:cNvSpPr>
                <p:nvPr/>
              </p:nvSpPr>
              <p:spPr bwMode="auto">
                <a:xfrm>
                  <a:off x="1200" y="1872"/>
                  <a:ext cx="1296" cy="1200"/>
                </a:xfrm>
                <a:prstGeom prst="ellipse">
                  <a:avLst/>
                </a:prstGeom>
                <a:solidFill>
                  <a:srgbClr val="00CCFF"/>
                </a:solidFill>
                <a:ln w="12700" cap="rnd">
                  <a:noFill/>
                  <a:round/>
                  <a:headEnd/>
                  <a:tailEnd/>
                </a:ln>
                <a:effectLst/>
              </p:spPr>
              <p:txBody>
                <a:bodyPr wrap="none" anchor="ctr"/>
                <a:lstStyle/>
                <a:p>
                  <a:endParaRPr lang="zh-CN" altLang="en-US"/>
                </a:p>
              </p:txBody>
            </p:sp>
            <p:sp>
              <p:nvSpPr>
                <p:cNvPr id="327704" name="Oval 24"/>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a:effectLst/>
              </p:spPr>
              <p:txBody>
                <a:bodyPr wrap="none" anchor="ctr"/>
                <a:lstStyle/>
                <a:p>
                  <a:endParaRPr lang="zh-CN" altLang="en-US"/>
                </a:p>
              </p:txBody>
            </p:sp>
            <p:sp>
              <p:nvSpPr>
                <p:cNvPr id="327705" name="Line 25"/>
                <p:cNvSpPr>
                  <a:spLocks noChangeShapeType="1"/>
                </p:cNvSpPr>
                <p:nvPr/>
              </p:nvSpPr>
              <p:spPr bwMode="auto">
                <a:xfrm flipH="1">
                  <a:off x="1200" y="2496"/>
                  <a:ext cx="336" cy="0"/>
                </a:xfrm>
                <a:prstGeom prst="line">
                  <a:avLst/>
                </a:prstGeom>
                <a:noFill/>
                <a:ln w="12700" cap="rnd">
                  <a:solidFill>
                    <a:schemeClr val="bg2"/>
                  </a:solidFill>
                  <a:round/>
                  <a:headEnd/>
                  <a:tailEnd/>
                </a:ln>
                <a:effectLst/>
              </p:spPr>
              <p:txBody>
                <a:bodyPr/>
                <a:lstStyle/>
                <a:p>
                  <a:endParaRPr lang="zh-CN" altLang="en-US"/>
                </a:p>
              </p:txBody>
            </p:sp>
            <p:sp>
              <p:nvSpPr>
                <p:cNvPr id="327706" name="Line 26"/>
                <p:cNvSpPr>
                  <a:spLocks noChangeShapeType="1"/>
                </p:cNvSpPr>
                <p:nvPr/>
              </p:nvSpPr>
              <p:spPr bwMode="auto">
                <a:xfrm>
                  <a:off x="2112" y="2496"/>
                  <a:ext cx="384" cy="0"/>
                </a:xfrm>
                <a:prstGeom prst="line">
                  <a:avLst/>
                </a:prstGeom>
                <a:noFill/>
                <a:ln w="12700" cap="rnd">
                  <a:solidFill>
                    <a:schemeClr val="bg2"/>
                  </a:solidFill>
                  <a:round/>
                  <a:headEnd/>
                  <a:tailEnd/>
                </a:ln>
                <a:effectLst/>
              </p:spPr>
              <p:txBody>
                <a:bodyPr/>
                <a:lstStyle/>
                <a:p>
                  <a:endParaRPr lang="zh-CN" altLang="en-US"/>
                </a:p>
              </p:txBody>
            </p:sp>
            <p:sp>
              <p:nvSpPr>
                <p:cNvPr id="327707" name="Line 27"/>
                <p:cNvSpPr>
                  <a:spLocks noChangeShapeType="1"/>
                </p:cNvSpPr>
                <p:nvPr/>
              </p:nvSpPr>
              <p:spPr bwMode="auto">
                <a:xfrm>
                  <a:off x="1440" y="2016"/>
                  <a:ext cx="192" cy="288"/>
                </a:xfrm>
                <a:prstGeom prst="line">
                  <a:avLst/>
                </a:prstGeom>
                <a:noFill/>
                <a:ln w="12700" cap="rnd">
                  <a:solidFill>
                    <a:schemeClr val="bg2"/>
                  </a:solidFill>
                  <a:round/>
                  <a:headEnd/>
                  <a:tailEnd/>
                </a:ln>
                <a:effectLst/>
              </p:spPr>
              <p:txBody>
                <a:bodyPr/>
                <a:lstStyle/>
                <a:p>
                  <a:endParaRPr lang="zh-CN" altLang="en-US"/>
                </a:p>
              </p:txBody>
            </p:sp>
            <p:sp>
              <p:nvSpPr>
                <p:cNvPr id="327708" name="Line 28"/>
                <p:cNvSpPr>
                  <a:spLocks noChangeShapeType="1"/>
                </p:cNvSpPr>
                <p:nvPr/>
              </p:nvSpPr>
              <p:spPr bwMode="auto">
                <a:xfrm flipH="1">
                  <a:off x="2016" y="1968"/>
                  <a:ext cx="192" cy="336"/>
                </a:xfrm>
                <a:prstGeom prst="line">
                  <a:avLst/>
                </a:prstGeom>
                <a:noFill/>
                <a:ln w="12700" cap="rnd">
                  <a:solidFill>
                    <a:schemeClr val="bg2"/>
                  </a:solidFill>
                  <a:round/>
                  <a:headEnd/>
                  <a:tailEnd/>
                </a:ln>
                <a:effectLst/>
              </p:spPr>
              <p:txBody>
                <a:bodyPr/>
                <a:lstStyle/>
                <a:p>
                  <a:endParaRPr lang="zh-CN" altLang="en-US"/>
                </a:p>
              </p:txBody>
            </p:sp>
            <p:sp>
              <p:nvSpPr>
                <p:cNvPr id="327709" name="Line 29"/>
                <p:cNvSpPr>
                  <a:spLocks noChangeShapeType="1"/>
                </p:cNvSpPr>
                <p:nvPr/>
              </p:nvSpPr>
              <p:spPr bwMode="auto">
                <a:xfrm>
                  <a:off x="2016" y="2688"/>
                  <a:ext cx="192" cy="288"/>
                </a:xfrm>
                <a:prstGeom prst="line">
                  <a:avLst/>
                </a:prstGeom>
                <a:noFill/>
                <a:ln w="12700" cap="rnd">
                  <a:solidFill>
                    <a:schemeClr val="bg2"/>
                  </a:solidFill>
                  <a:round/>
                  <a:headEnd/>
                  <a:tailEnd/>
                </a:ln>
                <a:effectLst/>
              </p:spPr>
              <p:txBody>
                <a:bodyPr/>
                <a:lstStyle/>
                <a:p>
                  <a:endParaRPr lang="zh-CN" altLang="en-US"/>
                </a:p>
              </p:txBody>
            </p:sp>
            <p:sp>
              <p:nvSpPr>
                <p:cNvPr id="327710" name="Line 30"/>
                <p:cNvSpPr>
                  <a:spLocks noChangeShapeType="1"/>
                </p:cNvSpPr>
                <p:nvPr/>
              </p:nvSpPr>
              <p:spPr bwMode="auto">
                <a:xfrm flipH="1">
                  <a:off x="1488" y="2688"/>
                  <a:ext cx="192" cy="336"/>
                </a:xfrm>
                <a:prstGeom prst="line">
                  <a:avLst/>
                </a:prstGeom>
                <a:noFill/>
                <a:ln w="12700" cap="rnd">
                  <a:solidFill>
                    <a:schemeClr val="bg2"/>
                  </a:solidFill>
                  <a:round/>
                  <a:headEnd/>
                  <a:tailEnd/>
                </a:ln>
                <a:effectLst/>
              </p:spPr>
              <p:txBody>
                <a:bodyPr/>
                <a:lstStyle/>
                <a:p>
                  <a:endParaRPr lang="zh-CN" altLang="en-US"/>
                </a:p>
              </p:txBody>
            </p:sp>
          </p:grpSp>
          <p:grpSp>
            <p:nvGrpSpPr>
              <p:cNvPr id="327711" name="Group 31"/>
              <p:cNvGrpSpPr>
                <a:grpSpLocks/>
              </p:cNvGrpSpPr>
              <p:nvPr/>
            </p:nvGrpSpPr>
            <p:grpSpPr bwMode="auto">
              <a:xfrm>
                <a:off x="1536" y="2160"/>
                <a:ext cx="864" cy="624"/>
                <a:chOff x="1536" y="2160"/>
                <a:chExt cx="864" cy="624"/>
              </a:xfrm>
            </p:grpSpPr>
            <p:sp>
              <p:nvSpPr>
                <p:cNvPr id="327712" name="Text Box 32"/>
                <p:cNvSpPr txBox="1">
                  <a:spLocks noChangeArrowheads="1"/>
                </p:cNvSpPr>
                <p:nvPr/>
              </p:nvSpPr>
              <p:spPr bwMode="auto">
                <a:xfrm>
                  <a:off x="1728" y="2160"/>
                  <a:ext cx="432"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5</a:t>
                  </a:r>
                </a:p>
              </p:txBody>
            </p:sp>
            <p:sp>
              <p:nvSpPr>
                <p:cNvPr id="327713" name="Text Box 33"/>
                <p:cNvSpPr txBox="1">
                  <a:spLocks noChangeArrowheads="1"/>
                </p:cNvSpPr>
                <p:nvPr/>
              </p:nvSpPr>
              <p:spPr bwMode="auto">
                <a:xfrm>
                  <a:off x="1536" y="2256"/>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4</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0</a:t>
                  </a:r>
                </a:p>
              </p:txBody>
            </p:sp>
            <p:sp>
              <p:nvSpPr>
                <p:cNvPr id="327714" name="Text Box 34"/>
                <p:cNvSpPr txBox="1">
                  <a:spLocks noChangeArrowheads="1"/>
                </p:cNvSpPr>
                <p:nvPr/>
              </p:nvSpPr>
              <p:spPr bwMode="auto">
                <a:xfrm>
                  <a:off x="1536" y="2400"/>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3</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1</a:t>
                  </a:r>
                </a:p>
              </p:txBody>
            </p:sp>
            <p:sp>
              <p:nvSpPr>
                <p:cNvPr id="327715" name="Text Box 35"/>
                <p:cNvSpPr txBox="1">
                  <a:spLocks noChangeArrowheads="1"/>
                </p:cNvSpPr>
                <p:nvPr/>
              </p:nvSpPr>
              <p:spPr bwMode="auto">
                <a:xfrm>
                  <a:off x="1728" y="2534"/>
                  <a:ext cx="288"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2</a:t>
                  </a:r>
                </a:p>
              </p:txBody>
            </p:sp>
          </p:grpSp>
        </p:grpSp>
        <p:sp>
          <p:nvSpPr>
            <p:cNvPr id="327716" name="Text Box 36"/>
            <p:cNvSpPr txBox="1">
              <a:spLocks noChangeArrowheads="1"/>
            </p:cNvSpPr>
            <p:nvPr/>
          </p:nvSpPr>
          <p:spPr bwMode="auto">
            <a:xfrm>
              <a:off x="4896" y="2688"/>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sp>
          <p:nvSpPr>
            <p:cNvPr id="327717" name="Text Box 37"/>
            <p:cNvSpPr txBox="1">
              <a:spLocks noChangeArrowheads="1"/>
            </p:cNvSpPr>
            <p:nvPr/>
          </p:nvSpPr>
          <p:spPr bwMode="auto">
            <a:xfrm>
              <a:off x="4512" y="3264"/>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sp>
          <p:nvSpPr>
            <p:cNvPr id="327718" name="Text Box 38"/>
            <p:cNvSpPr txBox="1">
              <a:spLocks noChangeArrowheads="1"/>
            </p:cNvSpPr>
            <p:nvPr/>
          </p:nvSpPr>
          <p:spPr bwMode="auto">
            <a:xfrm>
              <a:off x="4896" y="3024"/>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J2</a:t>
              </a:r>
            </a:p>
          </p:txBody>
        </p:sp>
      </p:grpSp>
      <p:grpSp>
        <p:nvGrpSpPr>
          <p:cNvPr id="327721" name="Group 41"/>
          <p:cNvGrpSpPr>
            <a:grpSpLocks/>
          </p:cNvGrpSpPr>
          <p:nvPr/>
        </p:nvGrpSpPr>
        <p:grpSpPr bwMode="auto">
          <a:xfrm>
            <a:off x="228600" y="2971800"/>
            <a:ext cx="4648200" cy="1905000"/>
            <a:chOff x="3072" y="2496"/>
            <a:chExt cx="2928" cy="1200"/>
          </a:xfrm>
        </p:grpSpPr>
        <p:sp>
          <p:nvSpPr>
            <p:cNvPr id="327722" name="Rectangle 42"/>
            <p:cNvSpPr>
              <a:spLocks noChangeArrowheads="1"/>
            </p:cNvSpPr>
            <p:nvPr/>
          </p:nvSpPr>
          <p:spPr bwMode="auto">
            <a:xfrm>
              <a:off x="3120" y="3360"/>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723" name="Text Box 43"/>
            <p:cNvSpPr txBox="1">
              <a:spLocks noChangeArrowheads="1"/>
            </p:cNvSpPr>
            <p:nvPr/>
          </p:nvSpPr>
          <p:spPr bwMode="auto">
            <a:xfrm>
              <a:off x="5232" y="3168"/>
              <a:ext cx="76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7724" name="Line 44"/>
            <p:cNvSpPr>
              <a:spLocks noChangeShapeType="1"/>
            </p:cNvSpPr>
            <p:nvPr/>
          </p:nvSpPr>
          <p:spPr bwMode="auto">
            <a:xfrm>
              <a:off x="3648" y="3408"/>
              <a:ext cx="288"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27725" name="Rectangle 45"/>
            <p:cNvSpPr>
              <a:spLocks noChangeArrowheads="1"/>
            </p:cNvSpPr>
            <p:nvPr/>
          </p:nvSpPr>
          <p:spPr bwMode="auto">
            <a:xfrm>
              <a:off x="5328" y="2880"/>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726" name="Line 46"/>
            <p:cNvSpPr>
              <a:spLocks noChangeShapeType="1"/>
            </p:cNvSpPr>
            <p:nvPr/>
          </p:nvSpPr>
          <p:spPr bwMode="auto">
            <a:xfrm flipH="1" flipV="1">
              <a:off x="5136" y="2928"/>
              <a:ext cx="240"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27727" name="Text Box 47"/>
            <p:cNvSpPr txBox="1">
              <a:spLocks noChangeArrowheads="1"/>
            </p:cNvSpPr>
            <p:nvPr/>
          </p:nvSpPr>
          <p:spPr bwMode="auto">
            <a:xfrm>
              <a:off x="3072" y="3072"/>
              <a:ext cx="67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grpSp>
          <p:nvGrpSpPr>
            <p:cNvPr id="327728" name="Group 48"/>
            <p:cNvGrpSpPr>
              <a:grpSpLocks/>
            </p:cNvGrpSpPr>
            <p:nvPr/>
          </p:nvGrpSpPr>
          <p:grpSpPr bwMode="auto">
            <a:xfrm>
              <a:off x="3888" y="2496"/>
              <a:ext cx="1296" cy="1200"/>
              <a:chOff x="1200" y="1872"/>
              <a:chExt cx="1296" cy="1200"/>
            </a:xfrm>
          </p:grpSpPr>
          <p:grpSp>
            <p:nvGrpSpPr>
              <p:cNvPr id="327729" name="Group 49"/>
              <p:cNvGrpSpPr>
                <a:grpSpLocks/>
              </p:cNvGrpSpPr>
              <p:nvPr/>
            </p:nvGrpSpPr>
            <p:grpSpPr bwMode="auto">
              <a:xfrm>
                <a:off x="1200" y="1872"/>
                <a:ext cx="1296" cy="1200"/>
                <a:chOff x="1200" y="1872"/>
                <a:chExt cx="1296" cy="1200"/>
              </a:xfrm>
            </p:grpSpPr>
            <p:sp>
              <p:nvSpPr>
                <p:cNvPr id="327730" name="Oval 50"/>
                <p:cNvSpPr>
                  <a:spLocks noChangeArrowheads="1"/>
                </p:cNvSpPr>
                <p:nvPr/>
              </p:nvSpPr>
              <p:spPr bwMode="auto">
                <a:xfrm>
                  <a:off x="1200" y="1872"/>
                  <a:ext cx="1296" cy="1200"/>
                </a:xfrm>
                <a:prstGeom prst="ellipse">
                  <a:avLst/>
                </a:prstGeom>
                <a:solidFill>
                  <a:srgbClr val="00CCFF"/>
                </a:solidFill>
                <a:ln w="12700" cap="rnd">
                  <a:noFill/>
                  <a:round/>
                  <a:headEnd/>
                  <a:tailEnd/>
                </a:ln>
                <a:effectLst/>
              </p:spPr>
              <p:txBody>
                <a:bodyPr wrap="none" anchor="ctr"/>
                <a:lstStyle/>
                <a:p>
                  <a:endParaRPr lang="zh-CN" altLang="en-US"/>
                </a:p>
              </p:txBody>
            </p:sp>
            <p:sp>
              <p:nvSpPr>
                <p:cNvPr id="327731" name="Oval 51"/>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a:effectLst/>
              </p:spPr>
              <p:txBody>
                <a:bodyPr wrap="none" anchor="ctr"/>
                <a:lstStyle/>
                <a:p>
                  <a:endParaRPr lang="zh-CN" altLang="en-US"/>
                </a:p>
              </p:txBody>
            </p:sp>
            <p:sp>
              <p:nvSpPr>
                <p:cNvPr id="327732" name="Line 52"/>
                <p:cNvSpPr>
                  <a:spLocks noChangeShapeType="1"/>
                </p:cNvSpPr>
                <p:nvPr/>
              </p:nvSpPr>
              <p:spPr bwMode="auto">
                <a:xfrm flipH="1">
                  <a:off x="1200" y="2496"/>
                  <a:ext cx="336" cy="0"/>
                </a:xfrm>
                <a:prstGeom prst="line">
                  <a:avLst/>
                </a:prstGeom>
                <a:noFill/>
                <a:ln w="12700" cap="rnd">
                  <a:solidFill>
                    <a:schemeClr val="bg2"/>
                  </a:solidFill>
                  <a:round/>
                  <a:headEnd/>
                  <a:tailEnd/>
                </a:ln>
                <a:effectLst/>
              </p:spPr>
              <p:txBody>
                <a:bodyPr/>
                <a:lstStyle/>
                <a:p>
                  <a:endParaRPr lang="zh-CN" altLang="en-US"/>
                </a:p>
              </p:txBody>
            </p:sp>
            <p:sp>
              <p:nvSpPr>
                <p:cNvPr id="327733" name="Line 53"/>
                <p:cNvSpPr>
                  <a:spLocks noChangeShapeType="1"/>
                </p:cNvSpPr>
                <p:nvPr/>
              </p:nvSpPr>
              <p:spPr bwMode="auto">
                <a:xfrm>
                  <a:off x="2112" y="2496"/>
                  <a:ext cx="384" cy="0"/>
                </a:xfrm>
                <a:prstGeom prst="line">
                  <a:avLst/>
                </a:prstGeom>
                <a:noFill/>
                <a:ln w="12700" cap="rnd">
                  <a:solidFill>
                    <a:schemeClr val="bg2"/>
                  </a:solidFill>
                  <a:round/>
                  <a:headEnd/>
                  <a:tailEnd/>
                </a:ln>
                <a:effectLst/>
              </p:spPr>
              <p:txBody>
                <a:bodyPr/>
                <a:lstStyle/>
                <a:p>
                  <a:endParaRPr lang="zh-CN" altLang="en-US"/>
                </a:p>
              </p:txBody>
            </p:sp>
            <p:sp>
              <p:nvSpPr>
                <p:cNvPr id="327734" name="Line 54"/>
                <p:cNvSpPr>
                  <a:spLocks noChangeShapeType="1"/>
                </p:cNvSpPr>
                <p:nvPr/>
              </p:nvSpPr>
              <p:spPr bwMode="auto">
                <a:xfrm>
                  <a:off x="1440" y="2016"/>
                  <a:ext cx="192" cy="288"/>
                </a:xfrm>
                <a:prstGeom prst="line">
                  <a:avLst/>
                </a:prstGeom>
                <a:noFill/>
                <a:ln w="12700" cap="rnd">
                  <a:solidFill>
                    <a:schemeClr val="bg2"/>
                  </a:solidFill>
                  <a:round/>
                  <a:headEnd/>
                  <a:tailEnd/>
                </a:ln>
                <a:effectLst/>
              </p:spPr>
              <p:txBody>
                <a:bodyPr/>
                <a:lstStyle/>
                <a:p>
                  <a:endParaRPr lang="zh-CN" altLang="en-US"/>
                </a:p>
              </p:txBody>
            </p:sp>
            <p:sp>
              <p:nvSpPr>
                <p:cNvPr id="327735" name="Line 55"/>
                <p:cNvSpPr>
                  <a:spLocks noChangeShapeType="1"/>
                </p:cNvSpPr>
                <p:nvPr/>
              </p:nvSpPr>
              <p:spPr bwMode="auto">
                <a:xfrm flipH="1">
                  <a:off x="2016" y="1968"/>
                  <a:ext cx="192" cy="336"/>
                </a:xfrm>
                <a:prstGeom prst="line">
                  <a:avLst/>
                </a:prstGeom>
                <a:noFill/>
                <a:ln w="12700" cap="rnd">
                  <a:solidFill>
                    <a:schemeClr val="bg2"/>
                  </a:solidFill>
                  <a:round/>
                  <a:headEnd/>
                  <a:tailEnd/>
                </a:ln>
                <a:effectLst/>
              </p:spPr>
              <p:txBody>
                <a:bodyPr/>
                <a:lstStyle/>
                <a:p>
                  <a:endParaRPr lang="zh-CN" altLang="en-US"/>
                </a:p>
              </p:txBody>
            </p:sp>
            <p:sp>
              <p:nvSpPr>
                <p:cNvPr id="327736" name="Line 56"/>
                <p:cNvSpPr>
                  <a:spLocks noChangeShapeType="1"/>
                </p:cNvSpPr>
                <p:nvPr/>
              </p:nvSpPr>
              <p:spPr bwMode="auto">
                <a:xfrm>
                  <a:off x="2016" y="2688"/>
                  <a:ext cx="192" cy="288"/>
                </a:xfrm>
                <a:prstGeom prst="line">
                  <a:avLst/>
                </a:prstGeom>
                <a:noFill/>
                <a:ln w="12700" cap="rnd">
                  <a:solidFill>
                    <a:schemeClr val="bg2"/>
                  </a:solidFill>
                  <a:round/>
                  <a:headEnd/>
                  <a:tailEnd/>
                </a:ln>
                <a:effectLst/>
              </p:spPr>
              <p:txBody>
                <a:bodyPr/>
                <a:lstStyle/>
                <a:p>
                  <a:endParaRPr lang="zh-CN" altLang="en-US"/>
                </a:p>
              </p:txBody>
            </p:sp>
            <p:sp>
              <p:nvSpPr>
                <p:cNvPr id="327737" name="Line 57"/>
                <p:cNvSpPr>
                  <a:spLocks noChangeShapeType="1"/>
                </p:cNvSpPr>
                <p:nvPr/>
              </p:nvSpPr>
              <p:spPr bwMode="auto">
                <a:xfrm flipH="1">
                  <a:off x="1488" y="2688"/>
                  <a:ext cx="192" cy="336"/>
                </a:xfrm>
                <a:prstGeom prst="line">
                  <a:avLst/>
                </a:prstGeom>
                <a:noFill/>
                <a:ln w="12700" cap="rnd">
                  <a:solidFill>
                    <a:schemeClr val="bg2"/>
                  </a:solidFill>
                  <a:round/>
                  <a:headEnd/>
                  <a:tailEnd/>
                </a:ln>
                <a:effectLst/>
              </p:spPr>
              <p:txBody>
                <a:bodyPr/>
                <a:lstStyle/>
                <a:p>
                  <a:endParaRPr lang="zh-CN" altLang="en-US"/>
                </a:p>
              </p:txBody>
            </p:sp>
          </p:grpSp>
          <p:grpSp>
            <p:nvGrpSpPr>
              <p:cNvPr id="327738" name="Group 58"/>
              <p:cNvGrpSpPr>
                <a:grpSpLocks/>
              </p:cNvGrpSpPr>
              <p:nvPr/>
            </p:nvGrpSpPr>
            <p:grpSpPr bwMode="auto">
              <a:xfrm>
                <a:off x="1536" y="2160"/>
                <a:ext cx="864" cy="624"/>
                <a:chOff x="1536" y="2160"/>
                <a:chExt cx="864" cy="624"/>
              </a:xfrm>
            </p:grpSpPr>
            <p:sp>
              <p:nvSpPr>
                <p:cNvPr id="327739" name="Text Box 59"/>
                <p:cNvSpPr txBox="1">
                  <a:spLocks noChangeArrowheads="1"/>
                </p:cNvSpPr>
                <p:nvPr/>
              </p:nvSpPr>
              <p:spPr bwMode="auto">
                <a:xfrm>
                  <a:off x="1728" y="2160"/>
                  <a:ext cx="432"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5</a:t>
                  </a:r>
                </a:p>
              </p:txBody>
            </p:sp>
            <p:sp>
              <p:nvSpPr>
                <p:cNvPr id="327740" name="Text Box 60"/>
                <p:cNvSpPr txBox="1">
                  <a:spLocks noChangeArrowheads="1"/>
                </p:cNvSpPr>
                <p:nvPr/>
              </p:nvSpPr>
              <p:spPr bwMode="auto">
                <a:xfrm>
                  <a:off x="1536" y="2256"/>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4</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0</a:t>
                  </a:r>
                </a:p>
              </p:txBody>
            </p:sp>
            <p:sp>
              <p:nvSpPr>
                <p:cNvPr id="327741" name="Text Box 61"/>
                <p:cNvSpPr txBox="1">
                  <a:spLocks noChangeArrowheads="1"/>
                </p:cNvSpPr>
                <p:nvPr/>
              </p:nvSpPr>
              <p:spPr bwMode="auto">
                <a:xfrm>
                  <a:off x="1536" y="2400"/>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3</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1</a:t>
                  </a:r>
                </a:p>
              </p:txBody>
            </p:sp>
            <p:sp>
              <p:nvSpPr>
                <p:cNvPr id="327742" name="Text Box 62"/>
                <p:cNvSpPr txBox="1">
                  <a:spLocks noChangeArrowheads="1"/>
                </p:cNvSpPr>
                <p:nvPr/>
              </p:nvSpPr>
              <p:spPr bwMode="auto">
                <a:xfrm>
                  <a:off x="1728" y="2534"/>
                  <a:ext cx="288"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2</a:t>
                  </a:r>
                </a:p>
              </p:txBody>
            </p:sp>
          </p:grpSp>
        </p:grpSp>
        <p:sp>
          <p:nvSpPr>
            <p:cNvPr id="327743" name="Text Box 63"/>
            <p:cNvSpPr txBox="1">
              <a:spLocks noChangeArrowheads="1"/>
            </p:cNvSpPr>
            <p:nvPr/>
          </p:nvSpPr>
          <p:spPr bwMode="auto">
            <a:xfrm>
              <a:off x="4800" y="283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sp>
          <p:nvSpPr>
            <p:cNvPr id="327744" name="Text Box 64"/>
            <p:cNvSpPr txBox="1">
              <a:spLocks noChangeArrowheads="1"/>
            </p:cNvSpPr>
            <p:nvPr/>
          </p:nvSpPr>
          <p:spPr bwMode="auto">
            <a:xfrm>
              <a:off x="4416" y="3408"/>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sp>
          <p:nvSpPr>
            <p:cNvPr id="327745" name="Text Box 65"/>
            <p:cNvSpPr txBox="1">
              <a:spLocks noChangeArrowheads="1"/>
            </p:cNvSpPr>
            <p:nvPr/>
          </p:nvSpPr>
          <p:spPr bwMode="auto">
            <a:xfrm>
              <a:off x="4800" y="3168"/>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J2</a:t>
              </a:r>
            </a:p>
          </p:txBody>
        </p:sp>
      </p:grpSp>
      <p:sp>
        <p:nvSpPr>
          <p:cNvPr id="327748" name="Text Box 68"/>
          <p:cNvSpPr txBox="1">
            <a:spLocks noChangeArrowheads="1"/>
          </p:cNvSpPr>
          <p:nvPr/>
        </p:nvSpPr>
        <p:spPr bwMode="auto">
          <a:xfrm>
            <a:off x="1568450" y="5084763"/>
            <a:ext cx="1944688"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出队操作前</a:t>
            </a:r>
            <a:endParaRPr lang="zh-CN" altLang="en-US" sz="2400" b="1">
              <a:solidFill>
                <a:schemeClr val="bg2"/>
              </a:solidFill>
              <a:latin typeface="黑体" pitchFamily="2" charset="-122"/>
              <a:ea typeface="黑体" pitchFamily="2" charset="-122"/>
            </a:endParaRPr>
          </a:p>
        </p:txBody>
      </p:sp>
      <p:sp>
        <p:nvSpPr>
          <p:cNvPr id="327749" name="Text Box 69"/>
          <p:cNvSpPr txBox="1">
            <a:spLocks noChangeArrowheads="1"/>
          </p:cNvSpPr>
          <p:nvPr/>
        </p:nvSpPr>
        <p:spPr bwMode="auto">
          <a:xfrm>
            <a:off x="6777038" y="5029200"/>
            <a:ext cx="1776412"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出队操作后</a:t>
            </a:r>
            <a:endParaRPr lang="zh-CN" altLang="en-US" sz="2400" b="1">
              <a:solidFill>
                <a:schemeClr val="bg2"/>
              </a:solidFill>
              <a:latin typeface="黑体" pitchFamily="2" charset="-122"/>
              <a:ea typeface="黑体" pitchFamily="2" charset="-122"/>
            </a:endParaRPr>
          </a:p>
        </p:txBody>
      </p:sp>
      <p:grpSp>
        <p:nvGrpSpPr>
          <p:cNvPr id="327753" name="Group 73"/>
          <p:cNvGrpSpPr>
            <a:grpSpLocks/>
          </p:cNvGrpSpPr>
          <p:nvPr/>
        </p:nvGrpSpPr>
        <p:grpSpPr bwMode="auto">
          <a:xfrm>
            <a:off x="8229600" y="2286000"/>
            <a:ext cx="1143000" cy="473075"/>
            <a:chOff x="5184" y="1968"/>
            <a:chExt cx="720" cy="298"/>
          </a:xfrm>
        </p:grpSpPr>
        <p:sp>
          <p:nvSpPr>
            <p:cNvPr id="327750" name="Rectangle 70"/>
            <p:cNvSpPr>
              <a:spLocks noChangeArrowheads="1"/>
            </p:cNvSpPr>
            <p:nvPr/>
          </p:nvSpPr>
          <p:spPr bwMode="auto">
            <a:xfrm>
              <a:off x="5376" y="2016"/>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751" name="Text Box 71"/>
            <p:cNvSpPr txBox="1">
              <a:spLocks noChangeArrowheads="1"/>
            </p:cNvSpPr>
            <p:nvPr/>
          </p:nvSpPr>
          <p:spPr bwMode="auto">
            <a:xfrm>
              <a:off x="5184" y="1968"/>
              <a:ext cx="336" cy="288"/>
            </a:xfrm>
            <a:prstGeom prst="rect">
              <a:avLst/>
            </a:prstGeom>
            <a:noFill/>
            <a:ln w="12700" cap="rnd">
              <a:noFill/>
              <a:miter lim="800000"/>
              <a:headEnd/>
              <a:tailEnd/>
            </a:ln>
            <a:effectLst/>
          </p:spPr>
          <p:txBody>
            <a:bodyPr>
              <a:spAutoFit/>
            </a:bodyPr>
            <a:lstStyle/>
            <a:p>
              <a:pPr eaLnBrk="0" hangingPunct="0">
                <a:spcBef>
                  <a:spcPct val="50000"/>
                </a:spcBef>
              </a:pPr>
              <a:r>
                <a:rPr lang="en-US" altLang="en-US" sz="2400" b="1">
                  <a:solidFill>
                    <a:schemeClr val="tx2"/>
                  </a:solidFill>
                  <a:latin typeface="黑体" pitchFamily="2" charset="-122"/>
                  <a:ea typeface="黑体" pitchFamily="2" charset="-122"/>
                </a:rPr>
                <a:t>e</a:t>
              </a:r>
              <a:endParaRPr lang="en-US" altLang="zh-CN" sz="2400" b="1">
                <a:solidFill>
                  <a:schemeClr val="tx2"/>
                </a:solidFill>
                <a:latin typeface="黑体" pitchFamily="2" charset="-122"/>
                <a:ea typeface="黑体" pitchFamily="2" charset="-122"/>
              </a:endParaRPr>
            </a:p>
          </p:txBody>
        </p:sp>
        <p:sp>
          <p:nvSpPr>
            <p:cNvPr id="327752" name="Text Box 72"/>
            <p:cNvSpPr txBox="1">
              <a:spLocks noChangeArrowheads="1"/>
            </p:cNvSpPr>
            <p:nvPr/>
          </p:nvSpPr>
          <p:spPr bwMode="auto">
            <a:xfrm>
              <a:off x="5472" y="2016"/>
              <a:ext cx="43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grpSp>
      <p:sp>
        <p:nvSpPr>
          <p:cNvPr id="327756" name="Rectangle 76"/>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90" name="Text Box 6"/>
          <p:cNvSpPr txBox="1">
            <a:spLocks noChangeArrowheads="1"/>
          </p:cNvSpPr>
          <p:nvPr/>
        </p:nvSpPr>
        <p:spPr bwMode="auto">
          <a:xfrm>
            <a:off x="488950" y="765175"/>
            <a:ext cx="9001125" cy="5005388"/>
          </a:xfrm>
          <a:prstGeom prst="rect">
            <a:avLst/>
          </a:prstGeom>
          <a:noFill/>
          <a:ln w="12700" cap="rnd">
            <a:noFill/>
            <a:miter lim="800000"/>
            <a:headEnd/>
            <a:tailEnd/>
          </a:ln>
          <a:effectLst/>
        </p:spPr>
        <p:txBody>
          <a:bodyPr>
            <a:spAutoFit/>
          </a:bodyPr>
          <a:lstStyle/>
          <a:p>
            <a:pPr eaLnBrk="0" hangingPunct="0">
              <a:lnSpc>
                <a:spcPct val="110000"/>
              </a:lnSpc>
              <a:spcBef>
                <a:spcPct val="10000"/>
              </a:spcBef>
            </a:pPr>
            <a:r>
              <a:rPr lang="zh-CN" altLang="zh-CN" b="1">
                <a:solidFill>
                  <a:schemeClr val="tx2"/>
                </a:solidFill>
                <a:latin typeface="黑体" pitchFamily="2" charset="-122"/>
                <a:ea typeface="黑体" pitchFamily="2" charset="-122"/>
              </a:rPr>
              <a:t>出队</a:t>
            </a:r>
            <a:r>
              <a:rPr lang="zh-CN" altLang="en-US" b="1">
                <a:solidFill>
                  <a:schemeClr val="tx2"/>
                </a:solidFill>
                <a:latin typeface="黑体" pitchFamily="2" charset="-122"/>
                <a:ea typeface="黑体" pitchFamily="2" charset="-122"/>
              </a:rPr>
              <a:t>操作</a:t>
            </a:r>
            <a:r>
              <a:rPr lang="zh-CN" altLang="zh-CN" b="1">
                <a:solidFill>
                  <a:schemeClr val="tx2"/>
                </a:solidFill>
                <a:latin typeface="黑体" pitchFamily="2" charset="-122"/>
                <a:ea typeface="黑体" pitchFamily="2" charset="-122"/>
              </a:rPr>
              <a:t>算法</a:t>
            </a:r>
            <a:r>
              <a:rPr lang="zh-CN" altLang="en-US" b="1">
                <a:solidFill>
                  <a:schemeClr val="tx2"/>
                </a:solidFill>
                <a:latin typeface="黑体" pitchFamily="2" charset="-122"/>
                <a:ea typeface="黑体" pitchFamily="2" charset="-122"/>
              </a:rPr>
              <a:t> ：</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Status DeQueue_Sq ( SqQueue  &amp;Q, ElemType &amp;e )</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删除队头元素，用</a:t>
            </a:r>
            <a:r>
              <a:rPr lang="en-US" altLang="zh-CN" b="1">
                <a:solidFill>
                  <a:srgbClr val="66FFFF"/>
                </a:solidFill>
                <a:latin typeface="Times New Roman" pitchFamily="18" charset="0"/>
                <a:ea typeface="宋体" pitchFamily="2" charset="-122"/>
              </a:rPr>
              <a:t>e</a:t>
            </a:r>
            <a:r>
              <a:rPr lang="zh-CN" altLang="en-US" b="1">
                <a:solidFill>
                  <a:srgbClr val="66FFFF"/>
                </a:solidFill>
                <a:latin typeface="Times New Roman" pitchFamily="18" charset="0"/>
                <a:ea typeface="宋体" pitchFamily="2" charset="-122"/>
              </a:rPr>
              <a:t>返回其值，并返回</a:t>
            </a:r>
            <a:r>
              <a:rPr lang="en-US" altLang="zh-CN" b="1">
                <a:solidFill>
                  <a:srgbClr val="66FFFF"/>
                </a:solidFill>
                <a:latin typeface="Times New Roman" pitchFamily="18" charset="0"/>
                <a:ea typeface="宋体" pitchFamily="2" charset="-122"/>
              </a:rPr>
              <a:t>OK；</a:t>
            </a:r>
            <a:r>
              <a:rPr lang="zh-CN" altLang="en-US" b="1">
                <a:solidFill>
                  <a:srgbClr val="66FFFF"/>
                </a:solidFill>
                <a:latin typeface="Times New Roman" pitchFamily="18" charset="0"/>
                <a:ea typeface="宋体" pitchFamily="2" charset="-122"/>
              </a:rPr>
              <a:t>否则返回</a:t>
            </a:r>
            <a:r>
              <a:rPr lang="en-US" altLang="zh-CN" b="1">
                <a:solidFill>
                  <a:srgbClr val="66FFFF"/>
                </a:solidFill>
                <a:latin typeface="Times New Roman" pitchFamily="18" charset="0"/>
                <a:ea typeface="宋体" pitchFamily="2" charset="-122"/>
              </a:rPr>
              <a:t>ERROR</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if ( (Q.rear= =Q.front )   </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return ERROR ;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队空</a:t>
            </a:r>
            <a:br>
              <a:rPr lang="zh-CN" altLang="en-US" b="1">
                <a:solidFill>
                  <a:schemeClr val="tx1"/>
                </a:solidFill>
                <a:latin typeface="Times New Roman" pitchFamily="18" charset="0"/>
                <a:ea typeface="宋体" pitchFamily="2" charset="-122"/>
              </a:rPr>
            </a:b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e = Q.base[Q.front] ;                     </a:t>
            </a:r>
            <a:r>
              <a:rPr lang="en-US" altLang="zh-CN" b="1">
                <a:solidFill>
                  <a:srgbClr val="66FFFF"/>
                </a:solidFill>
                <a:latin typeface="Times New Roman" pitchFamily="18" charset="0"/>
                <a:ea typeface="宋体" pitchFamily="2" charset="-122"/>
              </a:rPr>
              <a:t>// </a:t>
            </a:r>
            <a:r>
              <a:rPr lang="zh-CN" altLang="en-US" b="1">
                <a:solidFill>
                  <a:srgbClr val="66FFFF"/>
                </a:solidFill>
                <a:latin typeface="Times New Roman" pitchFamily="18" charset="0"/>
                <a:ea typeface="宋体" pitchFamily="2" charset="-122"/>
              </a:rPr>
              <a:t>取队头元素 </a:t>
            </a:r>
            <a:r>
              <a:rPr lang="en-US" altLang="zh-CN" b="1">
                <a:solidFill>
                  <a:srgbClr val="66FFFF"/>
                </a:solidFill>
                <a:latin typeface="Times New Roman" pitchFamily="18" charset="0"/>
                <a:ea typeface="宋体" pitchFamily="2" charset="-122"/>
              </a:rPr>
              <a:t>e</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Q.front = (Q.front+1)%MAXSIZE;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修改队头指针</a:t>
            </a:r>
          </a:p>
          <a:p>
            <a:pPr eaLnBrk="0" hangingPunct="0">
              <a:lnSpc>
                <a:spcPct val="110000"/>
              </a:lnSpc>
              <a:spcBef>
                <a:spcPct val="10000"/>
              </a:spcBef>
            </a:pP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return OK;</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//EnQueue_Sq</a:t>
            </a:r>
            <a:endParaRPr lang="zh-CN" altLang="en-US" b="1">
              <a:solidFill>
                <a:srgbClr val="66FFFF"/>
              </a:solidFill>
              <a:latin typeface="Times New Roman" pitchFamily="18" charset="0"/>
              <a:ea typeface="宋体" pitchFamily="2" charset="-122"/>
            </a:endParaRPr>
          </a:p>
        </p:txBody>
      </p:sp>
      <p:sp>
        <p:nvSpPr>
          <p:cNvPr id="323592" name="Rectangle 8"/>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3" name="Text Box 7"/>
          <p:cNvSpPr txBox="1">
            <a:spLocks noChangeArrowheads="1"/>
          </p:cNvSpPr>
          <p:nvPr/>
        </p:nvSpPr>
        <p:spPr bwMode="auto">
          <a:xfrm>
            <a:off x="560388" y="836613"/>
            <a:ext cx="8785225" cy="1066800"/>
          </a:xfrm>
          <a:prstGeom prst="rect">
            <a:avLst/>
          </a:prstGeom>
          <a:noFill/>
          <a:ln w="12700" cap="rnd">
            <a:noFill/>
            <a:miter lim="800000"/>
            <a:headEnd/>
            <a:tailEnd/>
          </a:ln>
          <a:effectLst/>
        </p:spPr>
        <p:txBody>
          <a:bodyPr>
            <a:spAutoFit/>
          </a:bodyPr>
          <a:lstStyle/>
          <a:p>
            <a:pPr eaLnBrk="0" hangingPunct="0"/>
            <a:r>
              <a:rPr lang="zh-CN" altLang="en-US" sz="3200" b="1">
                <a:solidFill>
                  <a:schemeClr val="tx1"/>
                </a:solidFill>
                <a:latin typeface="黑体" pitchFamily="2" charset="-122"/>
                <a:ea typeface="黑体" pitchFamily="2" charset="-122"/>
              </a:rPr>
              <a:t>3.4.3 链队列</a:t>
            </a:r>
            <a:r>
              <a:rPr lang="zh-CN" altLang="en-US" sz="3200" b="1">
                <a:solidFill>
                  <a:schemeClr val="tx1"/>
                </a:solidFill>
                <a:latin typeface="Times New Roman"/>
                <a:ea typeface="黑体" pitchFamily="2" charset="-122"/>
              </a:rPr>
              <a:t>——</a:t>
            </a:r>
            <a:r>
              <a:rPr lang="zh-CN" altLang="en-US" sz="3200" b="1">
                <a:solidFill>
                  <a:schemeClr val="tx1"/>
                </a:solidFill>
                <a:latin typeface="黑体" pitchFamily="2" charset="-122"/>
                <a:ea typeface="黑体" pitchFamily="2" charset="-122"/>
              </a:rPr>
              <a:t>队列的链式存储结构和实现</a:t>
            </a:r>
          </a:p>
          <a:p>
            <a:pPr eaLnBrk="0" hangingPunct="0"/>
            <a:r>
              <a:rPr lang="zh-CN" altLang="en-US" sz="3200" b="1">
                <a:latin typeface="Times New Roman" pitchFamily="18" charset="0"/>
                <a:ea typeface="黑体" pitchFamily="2" charset="-122"/>
              </a:rPr>
              <a:t>一、链队列</a:t>
            </a:r>
          </a:p>
        </p:txBody>
      </p:sp>
      <p:grpSp>
        <p:nvGrpSpPr>
          <p:cNvPr id="244903" name="Group 167"/>
          <p:cNvGrpSpPr>
            <a:grpSpLocks/>
          </p:cNvGrpSpPr>
          <p:nvPr/>
        </p:nvGrpSpPr>
        <p:grpSpPr bwMode="auto">
          <a:xfrm>
            <a:off x="1857375" y="2595563"/>
            <a:ext cx="6191250" cy="785812"/>
            <a:chOff x="1488" y="1872"/>
            <a:chExt cx="3120" cy="460"/>
          </a:xfrm>
        </p:grpSpPr>
        <p:grpSp>
          <p:nvGrpSpPr>
            <p:cNvPr id="244751" name="Group 15"/>
            <p:cNvGrpSpPr>
              <a:grpSpLocks/>
            </p:cNvGrpSpPr>
            <p:nvPr/>
          </p:nvGrpSpPr>
          <p:grpSpPr bwMode="auto">
            <a:xfrm>
              <a:off x="2880" y="1968"/>
              <a:ext cx="576" cy="240"/>
              <a:chOff x="2064" y="720"/>
              <a:chExt cx="576" cy="240"/>
            </a:xfrm>
          </p:grpSpPr>
          <p:sp>
            <p:nvSpPr>
              <p:cNvPr id="244752" name="Rectangle 16"/>
              <p:cNvSpPr>
                <a:spLocks noChangeArrowheads="1"/>
              </p:cNvSpPr>
              <p:nvPr/>
            </p:nvSpPr>
            <p:spPr bwMode="auto">
              <a:xfrm>
                <a:off x="2064" y="720"/>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753" name="Line 17"/>
              <p:cNvSpPr>
                <a:spLocks noChangeShapeType="1"/>
              </p:cNvSpPr>
              <p:nvPr/>
            </p:nvSpPr>
            <p:spPr bwMode="auto">
              <a:xfrm>
                <a:off x="2352" y="720"/>
                <a:ext cx="0" cy="240"/>
              </a:xfrm>
              <a:prstGeom prst="line">
                <a:avLst/>
              </a:prstGeom>
              <a:noFill/>
              <a:ln w="12700" cap="rnd">
                <a:solidFill>
                  <a:schemeClr val="bg1"/>
                </a:solidFill>
                <a:round/>
                <a:headEnd/>
                <a:tailEnd/>
              </a:ln>
              <a:effectLst/>
            </p:spPr>
            <p:txBody>
              <a:bodyPr/>
              <a:lstStyle/>
              <a:p>
                <a:endParaRPr lang="zh-CN" altLang="en-US"/>
              </a:p>
            </p:txBody>
          </p:sp>
          <p:sp>
            <p:nvSpPr>
              <p:cNvPr id="244754" name="Line 18"/>
              <p:cNvSpPr>
                <a:spLocks noChangeShapeType="1"/>
              </p:cNvSpPr>
              <p:nvPr/>
            </p:nvSpPr>
            <p:spPr bwMode="auto">
              <a:xfrm flipH="1">
                <a:off x="2064" y="720"/>
                <a:ext cx="192" cy="192"/>
              </a:xfrm>
              <a:prstGeom prst="line">
                <a:avLst/>
              </a:prstGeom>
              <a:noFill/>
              <a:ln w="12700" cap="rnd">
                <a:solidFill>
                  <a:schemeClr val="bg1"/>
                </a:solidFill>
                <a:round/>
                <a:headEnd/>
                <a:tailEnd/>
              </a:ln>
              <a:effectLst/>
            </p:spPr>
            <p:txBody>
              <a:bodyPr/>
              <a:lstStyle/>
              <a:p>
                <a:endParaRPr lang="zh-CN" altLang="en-US"/>
              </a:p>
            </p:txBody>
          </p:sp>
          <p:sp>
            <p:nvSpPr>
              <p:cNvPr id="244755" name="Line 19"/>
              <p:cNvSpPr>
                <a:spLocks noChangeShapeType="1"/>
              </p:cNvSpPr>
              <p:nvPr/>
            </p:nvSpPr>
            <p:spPr bwMode="auto">
              <a:xfrm flipH="1">
                <a:off x="2160" y="768"/>
                <a:ext cx="192" cy="192"/>
              </a:xfrm>
              <a:prstGeom prst="line">
                <a:avLst/>
              </a:prstGeom>
              <a:noFill/>
              <a:ln w="12700" cap="rnd">
                <a:solidFill>
                  <a:schemeClr val="bg1"/>
                </a:solidFill>
                <a:round/>
                <a:headEnd/>
                <a:tailEnd/>
              </a:ln>
              <a:effectLst/>
            </p:spPr>
            <p:txBody>
              <a:bodyPr/>
              <a:lstStyle/>
              <a:p>
                <a:endParaRPr lang="zh-CN" altLang="en-US"/>
              </a:p>
            </p:txBody>
          </p:sp>
          <p:sp>
            <p:nvSpPr>
              <p:cNvPr id="244756" name="Line 20"/>
              <p:cNvSpPr>
                <a:spLocks noChangeShapeType="1"/>
              </p:cNvSpPr>
              <p:nvPr/>
            </p:nvSpPr>
            <p:spPr bwMode="auto">
              <a:xfrm flipH="1">
                <a:off x="2256" y="864"/>
                <a:ext cx="96" cy="96"/>
              </a:xfrm>
              <a:prstGeom prst="line">
                <a:avLst/>
              </a:prstGeom>
              <a:noFill/>
              <a:ln w="12700" cap="rnd">
                <a:solidFill>
                  <a:schemeClr val="bg1"/>
                </a:solidFill>
                <a:round/>
                <a:headEnd/>
                <a:tailEnd/>
              </a:ln>
              <a:effectLst/>
            </p:spPr>
            <p:txBody>
              <a:bodyPr/>
              <a:lstStyle/>
              <a:p>
                <a:endParaRPr lang="zh-CN" altLang="en-US"/>
              </a:p>
            </p:txBody>
          </p:sp>
        </p:grpSp>
        <p:grpSp>
          <p:nvGrpSpPr>
            <p:cNvPr id="244745" name="Group 9"/>
            <p:cNvGrpSpPr>
              <a:grpSpLocks/>
            </p:cNvGrpSpPr>
            <p:nvPr/>
          </p:nvGrpSpPr>
          <p:grpSpPr bwMode="auto">
            <a:xfrm>
              <a:off x="1488" y="1872"/>
              <a:ext cx="912" cy="460"/>
              <a:chOff x="672" y="624"/>
              <a:chExt cx="912" cy="460"/>
            </a:xfrm>
          </p:grpSpPr>
          <p:sp>
            <p:nvSpPr>
              <p:cNvPr id="244746" name="Rectangle 10"/>
              <p:cNvSpPr>
                <a:spLocks noChangeArrowheads="1"/>
              </p:cNvSpPr>
              <p:nvPr/>
            </p:nvSpPr>
            <p:spPr bwMode="auto">
              <a:xfrm>
                <a:off x="1344" y="672"/>
                <a:ext cx="240" cy="384"/>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747" name="Line 11"/>
              <p:cNvSpPr>
                <a:spLocks noChangeShapeType="1"/>
              </p:cNvSpPr>
              <p:nvPr/>
            </p:nvSpPr>
            <p:spPr bwMode="auto">
              <a:xfrm>
                <a:off x="1344" y="864"/>
                <a:ext cx="240" cy="0"/>
              </a:xfrm>
              <a:prstGeom prst="line">
                <a:avLst/>
              </a:prstGeom>
              <a:noFill/>
              <a:ln w="12700" cap="rnd">
                <a:solidFill>
                  <a:srgbClr val="000000"/>
                </a:solidFill>
                <a:round/>
                <a:headEnd/>
                <a:tailEnd/>
              </a:ln>
              <a:effectLst/>
            </p:spPr>
            <p:txBody>
              <a:bodyPr/>
              <a:lstStyle/>
              <a:p>
                <a:endParaRPr lang="zh-CN" altLang="en-US"/>
              </a:p>
            </p:txBody>
          </p:sp>
          <p:sp>
            <p:nvSpPr>
              <p:cNvPr id="244748" name="Text Box 12"/>
              <p:cNvSpPr txBox="1">
                <a:spLocks noChangeArrowheads="1"/>
              </p:cNvSpPr>
              <p:nvPr/>
            </p:nvSpPr>
            <p:spPr bwMode="auto">
              <a:xfrm>
                <a:off x="672" y="624"/>
                <a:ext cx="720" cy="26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Q.front</a:t>
                </a:r>
              </a:p>
            </p:txBody>
          </p:sp>
          <p:sp>
            <p:nvSpPr>
              <p:cNvPr id="244749" name="Text Box 13"/>
              <p:cNvSpPr txBox="1">
                <a:spLocks noChangeArrowheads="1"/>
              </p:cNvSpPr>
              <p:nvPr/>
            </p:nvSpPr>
            <p:spPr bwMode="auto">
              <a:xfrm>
                <a:off x="672" y="816"/>
                <a:ext cx="720" cy="26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Q.rear</a:t>
                </a:r>
              </a:p>
            </p:txBody>
          </p:sp>
        </p:grpSp>
        <p:sp>
          <p:nvSpPr>
            <p:cNvPr id="244750" name="Line 14"/>
            <p:cNvSpPr>
              <a:spLocks noChangeShapeType="1"/>
            </p:cNvSpPr>
            <p:nvPr/>
          </p:nvSpPr>
          <p:spPr bwMode="auto">
            <a:xfrm flipH="1">
              <a:off x="2880" y="1968"/>
              <a:ext cx="96" cy="96"/>
            </a:xfrm>
            <a:prstGeom prst="line">
              <a:avLst/>
            </a:prstGeom>
            <a:noFill/>
            <a:ln w="12700" cap="rnd">
              <a:solidFill>
                <a:schemeClr val="bg1"/>
              </a:solidFill>
              <a:round/>
              <a:headEnd/>
              <a:tailEnd/>
            </a:ln>
            <a:effectLst/>
          </p:spPr>
          <p:txBody>
            <a:bodyPr/>
            <a:lstStyle/>
            <a:p>
              <a:endParaRPr lang="zh-CN" altLang="en-US"/>
            </a:p>
          </p:txBody>
        </p:sp>
        <p:sp>
          <p:nvSpPr>
            <p:cNvPr id="244757" name="Line 21"/>
            <p:cNvSpPr>
              <a:spLocks noChangeShapeType="1"/>
            </p:cNvSpPr>
            <p:nvPr/>
          </p:nvSpPr>
          <p:spPr bwMode="auto">
            <a:xfrm>
              <a:off x="2400" y="2064"/>
              <a:ext cx="480"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244758" name="Line 22"/>
            <p:cNvSpPr>
              <a:spLocks noChangeShapeType="1"/>
            </p:cNvSpPr>
            <p:nvPr/>
          </p:nvSpPr>
          <p:spPr bwMode="auto">
            <a:xfrm flipV="1">
              <a:off x="2400" y="2160"/>
              <a:ext cx="480" cy="48"/>
            </a:xfrm>
            <a:prstGeom prst="line">
              <a:avLst/>
            </a:prstGeom>
            <a:noFill/>
            <a:ln w="19050" cap="rnd">
              <a:solidFill>
                <a:srgbClr val="FFFF66"/>
              </a:solidFill>
              <a:round/>
              <a:headEnd/>
              <a:tailEnd type="triangle" w="med" len="med"/>
            </a:ln>
            <a:effectLst/>
          </p:spPr>
          <p:txBody>
            <a:bodyPr/>
            <a:lstStyle/>
            <a:p>
              <a:endParaRPr lang="zh-CN" altLang="en-US"/>
            </a:p>
          </p:txBody>
        </p:sp>
        <p:sp>
          <p:nvSpPr>
            <p:cNvPr id="244759" name="Text Box 23"/>
            <p:cNvSpPr txBox="1">
              <a:spLocks noChangeArrowheads="1"/>
            </p:cNvSpPr>
            <p:nvPr/>
          </p:nvSpPr>
          <p:spPr bwMode="auto">
            <a:xfrm>
              <a:off x="3168" y="1968"/>
              <a:ext cx="384" cy="232"/>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宋体" pitchFamily="2" charset="-122"/>
                  <a:ea typeface="宋体" pitchFamily="2" charset="-122"/>
                </a:rPr>
                <a:t>∧</a:t>
              </a:r>
            </a:p>
          </p:txBody>
        </p:sp>
        <p:sp>
          <p:nvSpPr>
            <p:cNvPr id="244895" name="Text Box 159"/>
            <p:cNvSpPr txBox="1">
              <a:spLocks noChangeArrowheads="1"/>
            </p:cNvSpPr>
            <p:nvPr/>
          </p:nvSpPr>
          <p:spPr bwMode="auto">
            <a:xfrm>
              <a:off x="3792" y="1958"/>
              <a:ext cx="816" cy="267"/>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空链队列</a:t>
              </a:r>
            </a:p>
          </p:txBody>
        </p:sp>
      </p:grpSp>
      <p:grpSp>
        <p:nvGrpSpPr>
          <p:cNvPr id="244904" name="Group 168"/>
          <p:cNvGrpSpPr>
            <a:grpSpLocks/>
          </p:cNvGrpSpPr>
          <p:nvPr/>
        </p:nvGrpSpPr>
        <p:grpSpPr bwMode="auto">
          <a:xfrm>
            <a:off x="992188" y="4132263"/>
            <a:ext cx="7893050" cy="1717675"/>
            <a:chOff x="672" y="2640"/>
            <a:chExt cx="4320" cy="1046"/>
          </a:xfrm>
        </p:grpSpPr>
        <p:sp useBgFill="1">
          <p:nvSpPr>
            <p:cNvPr id="244838" name="Rectangle 102"/>
            <p:cNvSpPr>
              <a:spLocks noChangeArrowheads="1"/>
            </p:cNvSpPr>
            <p:nvPr/>
          </p:nvSpPr>
          <p:spPr bwMode="auto">
            <a:xfrm>
              <a:off x="1536" y="2688"/>
              <a:ext cx="1824" cy="288"/>
            </a:xfrm>
            <a:prstGeom prst="rect">
              <a:avLst/>
            </a:prstGeom>
            <a:ln w="12700" cap="rnd">
              <a:noFill/>
              <a:miter lim="800000"/>
              <a:headEnd/>
              <a:tailEnd/>
            </a:ln>
            <a:effectLst/>
          </p:spPr>
          <p:txBody>
            <a:bodyPr wrap="none" anchor="ctr"/>
            <a:lstStyle/>
            <a:p>
              <a:endParaRPr lang="zh-CN" altLang="en-US"/>
            </a:p>
          </p:txBody>
        </p:sp>
        <p:grpSp>
          <p:nvGrpSpPr>
            <p:cNvPr id="244877" name="Group 141"/>
            <p:cNvGrpSpPr>
              <a:grpSpLocks/>
            </p:cNvGrpSpPr>
            <p:nvPr/>
          </p:nvGrpSpPr>
          <p:grpSpPr bwMode="auto">
            <a:xfrm>
              <a:off x="3168" y="2736"/>
              <a:ext cx="576" cy="250"/>
              <a:chOff x="3216" y="2726"/>
              <a:chExt cx="576" cy="250"/>
            </a:xfrm>
          </p:grpSpPr>
          <p:sp>
            <p:nvSpPr>
              <p:cNvPr id="244878" name="Rectangle 142"/>
              <p:cNvSpPr>
                <a:spLocks noChangeArrowheads="1"/>
              </p:cNvSpPr>
              <p:nvPr/>
            </p:nvSpPr>
            <p:spPr bwMode="auto">
              <a:xfrm>
                <a:off x="3216" y="2736"/>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79" name="Line 143"/>
              <p:cNvSpPr>
                <a:spLocks noChangeShapeType="1"/>
              </p:cNvSpPr>
              <p:nvPr/>
            </p:nvSpPr>
            <p:spPr bwMode="auto">
              <a:xfrm>
                <a:off x="3504" y="2736"/>
                <a:ext cx="0" cy="240"/>
              </a:xfrm>
              <a:prstGeom prst="line">
                <a:avLst/>
              </a:prstGeom>
              <a:noFill/>
              <a:ln w="12700" cap="rnd">
                <a:solidFill>
                  <a:schemeClr val="bg1"/>
                </a:solidFill>
                <a:round/>
                <a:headEnd/>
                <a:tailEnd/>
              </a:ln>
              <a:effectLst/>
            </p:spPr>
            <p:txBody>
              <a:bodyPr/>
              <a:lstStyle/>
              <a:p>
                <a:endParaRPr lang="zh-CN" altLang="en-US"/>
              </a:p>
            </p:txBody>
          </p:sp>
          <p:sp>
            <p:nvSpPr>
              <p:cNvPr id="244880" name="Text Box 144"/>
              <p:cNvSpPr txBox="1">
                <a:spLocks noChangeArrowheads="1"/>
              </p:cNvSpPr>
              <p:nvPr/>
            </p:nvSpPr>
            <p:spPr bwMode="auto">
              <a:xfrm>
                <a:off x="3264" y="2726"/>
                <a:ext cx="384" cy="241"/>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grpSp>
        <p:sp>
          <p:nvSpPr>
            <p:cNvPr id="244842" name="Line 106"/>
            <p:cNvSpPr>
              <a:spLocks noChangeShapeType="1"/>
            </p:cNvSpPr>
            <p:nvPr/>
          </p:nvSpPr>
          <p:spPr bwMode="auto">
            <a:xfrm>
              <a:off x="2640" y="2842"/>
              <a:ext cx="528" cy="0"/>
            </a:xfrm>
            <a:prstGeom prst="line">
              <a:avLst/>
            </a:prstGeom>
            <a:noFill/>
            <a:ln w="12700" cap="rnd">
              <a:solidFill>
                <a:srgbClr val="FF0000"/>
              </a:solidFill>
              <a:round/>
              <a:headEnd/>
              <a:tailEnd type="triangle" w="med" len="med"/>
            </a:ln>
            <a:effectLst/>
          </p:spPr>
          <p:txBody>
            <a:bodyPr/>
            <a:lstStyle/>
            <a:p>
              <a:endParaRPr lang="zh-CN" altLang="en-US"/>
            </a:p>
          </p:txBody>
        </p:sp>
        <p:sp>
          <p:nvSpPr>
            <p:cNvPr id="244853" name="Text Box 117"/>
            <p:cNvSpPr txBox="1">
              <a:spLocks noChangeArrowheads="1"/>
            </p:cNvSpPr>
            <p:nvPr/>
          </p:nvSpPr>
          <p:spPr bwMode="auto">
            <a:xfrm>
              <a:off x="2352" y="2736"/>
              <a:ext cx="384" cy="241"/>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a:solidFill>
                    <a:schemeClr val="bg2"/>
                  </a:solidFill>
                  <a:latin typeface="宋体" pitchFamily="2" charset="-122"/>
                  <a:ea typeface="宋体" pitchFamily="2" charset="-122"/>
                </a:rPr>
                <a:t>∧</a:t>
              </a:r>
            </a:p>
          </p:txBody>
        </p:sp>
        <p:grpSp>
          <p:nvGrpSpPr>
            <p:cNvPr id="244854" name="Group 118"/>
            <p:cNvGrpSpPr>
              <a:grpSpLocks/>
            </p:cNvGrpSpPr>
            <p:nvPr/>
          </p:nvGrpSpPr>
          <p:grpSpPr bwMode="auto">
            <a:xfrm>
              <a:off x="2064" y="2746"/>
              <a:ext cx="576" cy="240"/>
              <a:chOff x="2064" y="720"/>
              <a:chExt cx="576" cy="240"/>
            </a:xfrm>
          </p:grpSpPr>
          <p:sp>
            <p:nvSpPr>
              <p:cNvPr id="244855" name="Rectangle 119"/>
              <p:cNvSpPr>
                <a:spLocks noChangeArrowheads="1"/>
              </p:cNvSpPr>
              <p:nvPr/>
            </p:nvSpPr>
            <p:spPr bwMode="auto">
              <a:xfrm>
                <a:off x="2064" y="720"/>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56" name="Line 120"/>
              <p:cNvSpPr>
                <a:spLocks noChangeShapeType="1"/>
              </p:cNvSpPr>
              <p:nvPr/>
            </p:nvSpPr>
            <p:spPr bwMode="auto">
              <a:xfrm>
                <a:off x="2352" y="720"/>
                <a:ext cx="0" cy="240"/>
              </a:xfrm>
              <a:prstGeom prst="line">
                <a:avLst/>
              </a:prstGeom>
              <a:noFill/>
              <a:ln w="12700" cap="rnd">
                <a:solidFill>
                  <a:schemeClr val="bg1"/>
                </a:solidFill>
                <a:round/>
                <a:headEnd/>
                <a:tailEnd/>
              </a:ln>
              <a:effectLst/>
            </p:spPr>
            <p:txBody>
              <a:bodyPr/>
              <a:lstStyle/>
              <a:p>
                <a:endParaRPr lang="zh-CN" altLang="en-US"/>
              </a:p>
            </p:txBody>
          </p:sp>
          <p:sp>
            <p:nvSpPr>
              <p:cNvPr id="244857" name="Line 121"/>
              <p:cNvSpPr>
                <a:spLocks noChangeShapeType="1"/>
              </p:cNvSpPr>
              <p:nvPr/>
            </p:nvSpPr>
            <p:spPr bwMode="auto">
              <a:xfrm flipH="1">
                <a:off x="2064" y="720"/>
                <a:ext cx="192" cy="192"/>
              </a:xfrm>
              <a:prstGeom prst="line">
                <a:avLst/>
              </a:prstGeom>
              <a:noFill/>
              <a:ln w="12700" cap="rnd">
                <a:solidFill>
                  <a:schemeClr val="bg1"/>
                </a:solidFill>
                <a:round/>
                <a:headEnd/>
                <a:tailEnd/>
              </a:ln>
              <a:effectLst/>
            </p:spPr>
            <p:txBody>
              <a:bodyPr/>
              <a:lstStyle/>
              <a:p>
                <a:endParaRPr lang="zh-CN" altLang="en-US"/>
              </a:p>
            </p:txBody>
          </p:sp>
          <p:sp>
            <p:nvSpPr>
              <p:cNvPr id="244858" name="Line 122"/>
              <p:cNvSpPr>
                <a:spLocks noChangeShapeType="1"/>
              </p:cNvSpPr>
              <p:nvPr/>
            </p:nvSpPr>
            <p:spPr bwMode="auto">
              <a:xfrm flipH="1">
                <a:off x="2160" y="768"/>
                <a:ext cx="192" cy="192"/>
              </a:xfrm>
              <a:prstGeom prst="line">
                <a:avLst/>
              </a:prstGeom>
              <a:noFill/>
              <a:ln w="12700" cap="rnd">
                <a:solidFill>
                  <a:schemeClr val="bg1"/>
                </a:solidFill>
                <a:round/>
                <a:headEnd/>
                <a:tailEnd/>
              </a:ln>
              <a:effectLst/>
            </p:spPr>
            <p:txBody>
              <a:bodyPr/>
              <a:lstStyle/>
              <a:p>
                <a:endParaRPr lang="zh-CN" altLang="en-US"/>
              </a:p>
            </p:txBody>
          </p:sp>
          <p:sp>
            <p:nvSpPr>
              <p:cNvPr id="244859" name="Line 123"/>
              <p:cNvSpPr>
                <a:spLocks noChangeShapeType="1"/>
              </p:cNvSpPr>
              <p:nvPr/>
            </p:nvSpPr>
            <p:spPr bwMode="auto">
              <a:xfrm flipH="1">
                <a:off x="2256" y="864"/>
                <a:ext cx="96" cy="96"/>
              </a:xfrm>
              <a:prstGeom prst="line">
                <a:avLst/>
              </a:prstGeom>
              <a:noFill/>
              <a:ln w="12700" cap="rnd">
                <a:solidFill>
                  <a:schemeClr val="bg1"/>
                </a:solidFill>
                <a:round/>
                <a:headEnd/>
                <a:tailEnd/>
              </a:ln>
              <a:effectLst/>
            </p:spPr>
            <p:txBody>
              <a:bodyPr/>
              <a:lstStyle/>
              <a:p>
                <a:endParaRPr lang="zh-CN" altLang="en-US"/>
              </a:p>
            </p:txBody>
          </p:sp>
        </p:grpSp>
        <p:sp>
          <p:nvSpPr>
            <p:cNvPr id="244860" name="Rectangle 124"/>
            <p:cNvSpPr>
              <a:spLocks noChangeArrowheads="1"/>
            </p:cNvSpPr>
            <p:nvPr/>
          </p:nvSpPr>
          <p:spPr bwMode="auto">
            <a:xfrm>
              <a:off x="1344" y="2688"/>
              <a:ext cx="240" cy="384"/>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61" name="Line 125"/>
            <p:cNvSpPr>
              <a:spLocks noChangeShapeType="1"/>
            </p:cNvSpPr>
            <p:nvPr/>
          </p:nvSpPr>
          <p:spPr bwMode="auto">
            <a:xfrm>
              <a:off x="1344" y="2880"/>
              <a:ext cx="240" cy="0"/>
            </a:xfrm>
            <a:prstGeom prst="line">
              <a:avLst/>
            </a:prstGeom>
            <a:noFill/>
            <a:ln w="12700" cap="rnd">
              <a:solidFill>
                <a:srgbClr val="000000"/>
              </a:solidFill>
              <a:round/>
              <a:headEnd/>
              <a:tailEnd/>
            </a:ln>
            <a:effectLst/>
          </p:spPr>
          <p:txBody>
            <a:bodyPr/>
            <a:lstStyle/>
            <a:p>
              <a:endParaRPr lang="zh-CN" altLang="en-US"/>
            </a:p>
          </p:txBody>
        </p:sp>
        <p:sp>
          <p:nvSpPr>
            <p:cNvPr id="244862" name="Text Box 126"/>
            <p:cNvSpPr txBox="1">
              <a:spLocks noChangeArrowheads="1"/>
            </p:cNvSpPr>
            <p:nvPr/>
          </p:nvSpPr>
          <p:spPr bwMode="auto">
            <a:xfrm>
              <a:off x="672" y="2640"/>
              <a:ext cx="720" cy="27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Q.front</a:t>
              </a:r>
            </a:p>
          </p:txBody>
        </p:sp>
        <p:sp>
          <p:nvSpPr>
            <p:cNvPr id="244863" name="Text Box 127"/>
            <p:cNvSpPr txBox="1">
              <a:spLocks noChangeArrowheads="1"/>
            </p:cNvSpPr>
            <p:nvPr/>
          </p:nvSpPr>
          <p:spPr bwMode="auto">
            <a:xfrm>
              <a:off x="672" y="2832"/>
              <a:ext cx="720" cy="279"/>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Q.rear</a:t>
              </a:r>
            </a:p>
          </p:txBody>
        </p:sp>
        <p:grpSp>
          <p:nvGrpSpPr>
            <p:cNvPr id="244864" name="Group 128"/>
            <p:cNvGrpSpPr>
              <a:grpSpLocks/>
            </p:cNvGrpSpPr>
            <p:nvPr/>
          </p:nvGrpSpPr>
          <p:grpSpPr bwMode="auto">
            <a:xfrm>
              <a:off x="2064" y="2736"/>
              <a:ext cx="576" cy="240"/>
              <a:chOff x="2064" y="720"/>
              <a:chExt cx="576" cy="240"/>
            </a:xfrm>
          </p:grpSpPr>
          <p:sp>
            <p:nvSpPr>
              <p:cNvPr id="244865" name="Rectangle 129"/>
              <p:cNvSpPr>
                <a:spLocks noChangeArrowheads="1"/>
              </p:cNvSpPr>
              <p:nvPr/>
            </p:nvSpPr>
            <p:spPr bwMode="auto">
              <a:xfrm>
                <a:off x="2064" y="720"/>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66" name="Line 130"/>
              <p:cNvSpPr>
                <a:spLocks noChangeShapeType="1"/>
              </p:cNvSpPr>
              <p:nvPr/>
            </p:nvSpPr>
            <p:spPr bwMode="auto">
              <a:xfrm>
                <a:off x="2352" y="720"/>
                <a:ext cx="0" cy="240"/>
              </a:xfrm>
              <a:prstGeom prst="line">
                <a:avLst/>
              </a:prstGeom>
              <a:noFill/>
              <a:ln w="12700" cap="rnd">
                <a:solidFill>
                  <a:schemeClr val="bg1"/>
                </a:solidFill>
                <a:round/>
                <a:headEnd/>
                <a:tailEnd/>
              </a:ln>
              <a:effectLst/>
            </p:spPr>
            <p:txBody>
              <a:bodyPr/>
              <a:lstStyle/>
              <a:p>
                <a:endParaRPr lang="zh-CN" altLang="en-US"/>
              </a:p>
            </p:txBody>
          </p:sp>
          <p:sp>
            <p:nvSpPr>
              <p:cNvPr id="244867" name="Line 131"/>
              <p:cNvSpPr>
                <a:spLocks noChangeShapeType="1"/>
              </p:cNvSpPr>
              <p:nvPr/>
            </p:nvSpPr>
            <p:spPr bwMode="auto">
              <a:xfrm flipH="1">
                <a:off x="2064" y="720"/>
                <a:ext cx="192" cy="192"/>
              </a:xfrm>
              <a:prstGeom prst="line">
                <a:avLst/>
              </a:prstGeom>
              <a:noFill/>
              <a:ln w="12700" cap="rnd">
                <a:solidFill>
                  <a:schemeClr val="bg1"/>
                </a:solidFill>
                <a:round/>
                <a:headEnd/>
                <a:tailEnd/>
              </a:ln>
              <a:effectLst/>
            </p:spPr>
            <p:txBody>
              <a:bodyPr/>
              <a:lstStyle/>
              <a:p>
                <a:endParaRPr lang="zh-CN" altLang="en-US"/>
              </a:p>
            </p:txBody>
          </p:sp>
          <p:sp>
            <p:nvSpPr>
              <p:cNvPr id="244868" name="Line 132"/>
              <p:cNvSpPr>
                <a:spLocks noChangeShapeType="1"/>
              </p:cNvSpPr>
              <p:nvPr/>
            </p:nvSpPr>
            <p:spPr bwMode="auto">
              <a:xfrm flipH="1">
                <a:off x="2160" y="768"/>
                <a:ext cx="192" cy="192"/>
              </a:xfrm>
              <a:prstGeom prst="line">
                <a:avLst/>
              </a:prstGeom>
              <a:noFill/>
              <a:ln w="12700" cap="rnd">
                <a:solidFill>
                  <a:schemeClr val="bg1"/>
                </a:solidFill>
                <a:round/>
                <a:headEnd/>
                <a:tailEnd/>
              </a:ln>
              <a:effectLst/>
            </p:spPr>
            <p:txBody>
              <a:bodyPr/>
              <a:lstStyle/>
              <a:p>
                <a:endParaRPr lang="zh-CN" altLang="en-US"/>
              </a:p>
            </p:txBody>
          </p:sp>
          <p:sp>
            <p:nvSpPr>
              <p:cNvPr id="244869" name="Line 133"/>
              <p:cNvSpPr>
                <a:spLocks noChangeShapeType="1"/>
              </p:cNvSpPr>
              <p:nvPr/>
            </p:nvSpPr>
            <p:spPr bwMode="auto">
              <a:xfrm flipH="1">
                <a:off x="2256" y="864"/>
                <a:ext cx="96" cy="96"/>
              </a:xfrm>
              <a:prstGeom prst="line">
                <a:avLst/>
              </a:prstGeom>
              <a:noFill/>
              <a:ln w="12700" cap="rnd">
                <a:solidFill>
                  <a:schemeClr val="bg1"/>
                </a:solidFill>
                <a:round/>
                <a:headEnd/>
                <a:tailEnd/>
              </a:ln>
              <a:effectLst/>
            </p:spPr>
            <p:txBody>
              <a:bodyPr/>
              <a:lstStyle/>
              <a:p>
                <a:endParaRPr lang="zh-CN" altLang="en-US"/>
              </a:p>
            </p:txBody>
          </p:sp>
        </p:grpSp>
        <p:sp>
          <p:nvSpPr>
            <p:cNvPr id="244870" name="Line 134"/>
            <p:cNvSpPr>
              <a:spLocks noChangeShapeType="1"/>
            </p:cNvSpPr>
            <p:nvPr/>
          </p:nvSpPr>
          <p:spPr bwMode="auto">
            <a:xfrm>
              <a:off x="1584" y="2832"/>
              <a:ext cx="480" cy="0"/>
            </a:xfrm>
            <a:prstGeom prst="line">
              <a:avLst/>
            </a:prstGeom>
            <a:noFill/>
            <a:ln w="19050" cap="rnd">
              <a:solidFill>
                <a:schemeClr val="tx1"/>
              </a:solidFill>
              <a:round/>
              <a:headEnd/>
              <a:tailEnd type="triangle" w="med" len="med"/>
            </a:ln>
            <a:effectLst/>
          </p:spPr>
          <p:txBody>
            <a:bodyPr/>
            <a:lstStyle/>
            <a:p>
              <a:endParaRPr lang="zh-CN" altLang="en-US"/>
            </a:p>
          </p:txBody>
        </p:sp>
        <p:grpSp>
          <p:nvGrpSpPr>
            <p:cNvPr id="244892" name="Group 156"/>
            <p:cNvGrpSpPr>
              <a:grpSpLocks/>
            </p:cNvGrpSpPr>
            <p:nvPr/>
          </p:nvGrpSpPr>
          <p:grpSpPr bwMode="auto">
            <a:xfrm>
              <a:off x="4368" y="2736"/>
              <a:ext cx="624" cy="241"/>
              <a:chOff x="4320" y="3360"/>
              <a:chExt cx="624" cy="241"/>
            </a:xfrm>
          </p:grpSpPr>
          <p:grpSp>
            <p:nvGrpSpPr>
              <p:cNvPr id="244891" name="Group 155"/>
              <p:cNvGrpSpPr>
                <a:grpSpLocks/>
              </p:cNvGrpSpPr>
              <p:nvPr/>
            </p:nvGrpSpPr>
            <p:grpSpPr bwMode="auto">
              <a:xfrm>
                <a:off x="4320" y="3360"/>
                <a:ext cx="624" cy="241"/>
                <a:chOff x="4320" y="3360"/>
                <a:chExt cx="624" cy="241"/>
              </a:xfrm>
            </p:grpSpPr>
            <p:sp>
              <p:nvSpPr>
                <p:cNvPr id="244872" name="Rectangle 136"/>
                <p:cNvSpPr>
                  <a:spLocks noChangeArrowheads="1"/>
                </p:cNvSpPr>
                <p:nvPr/>
              </p:nvSpPr>
              <p:spPr bwMode="auto">
                <a:xfrm>
                  <a:off x="4368" y="3360"/>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74" name="Text Box 138"/>
                <p:cNvSpPr txBox="1">
                  <a:spLocks noChangeArrowheads="1"/>
                </p:cNvSpPr>
                <p:nvPr/>
              </p:nvSpPr>
              <p:spPr bwMode="auto">
                <a:xfrm>
                  <a:off x="4320" y="3360"/>
                  <a:ext cx="384" cy="241"/>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 J2</a:t>
                  </a:r>
                </a:p>
              </p:txBody>
            </p:sp>
            <p:sp>
              <p:nvSpPr>
                <p:cNvPr id="244875" name="Text Box 139"/>
                <p:cNvSpPr txBox="1">
                  <a:spLocks noChangeArrowheads="1"/>
                </p:cNvSpPr>
                <p:nvPr/>
              </p:nvSpPr>
              <p:spPr bwMode="auto">
                <a:xfrm>
                  <a:off x="4656" y="3360"/>
                  <a:ext cx="240" cy="241"/>
                </a:xfrm>
                <a:prstGeom prst="rect">
                  <a:avLst/>
                </a:prstGeom>
                <a:noFill/>
                <a:ln w="12700" cap="rnd">
                  <a:noFill/>
                  <a:miter lim="800000"/>
                  <a:headEnd/>
                  <a:tailEnd/>
                </a:ln>
                <a:effectLst/>
              </p:spPr>
              <p:txBody>
                <a:bodyPr>
                  <a:spAutoFit/>
                </a:bodyPr>
                <a:lstStyle/>
                <a:p>
                  <a:pPr eaLnBrk="0" hangingPunct="0">
                    <a:spcBef>
                      <a:spcPct val="50000"/>
                    </a:spcBef>
                  </a:pPr>
                  <a:r>
                    <a:rPr lang="zh-CN" altLang="zh-CN" sz="2000" b="1">
                      <a:solidFill>
                        <a:schemeClr val="bg2"/>
                      </a:solidFill>
                      <a:latin typeface="宋体" pitchFamily="2" charset="-122"/>
                      <a:ea typeface="宋体" pitchFamily="2" charset="-122"/>
                    </a:rPr>
                    <a:t>∧</a:t>
                  </a:r>
                </a:p>
              </p:txBody>
            </p:sp>
          </p:grpSp>
          <p:sp>
            <p:nvSpPr>
              <p:cNvPr id="244873" name="Line 137"/>
              <p:cNvSpPr>
                <a:spLocks noChangeShapeType="1"/>
              </p:cNvSpPr>
              <p:nvPr/>
            </p:nvSpPr>
            <p:spPr bwMode="auto">
              <a:xfrm>
                <a:off x="4656" y="3360"/>
                <a:ext cx="0" cy="240"/>
              </a:xfrm>
              <a:prstGeom prst="line">
                <a:avLst/>
              </a:prstGeom>
              <a:noFill/>
              <a:ln w="12700" cap="rnd">
                <a:solidFill>
                  <a:schemeClr val="bg1"/>
                </a:solidFill>
                <a:round/>
                <a:headEnd/>
                <a:tailEnd/>
              </a:ln>
              <a:effectLst/>
            </p:spPr>
            <p:txBody>
              <a:bodyPr/>
              <a:lstStyle/>
              <a:p>
                <a:endParaRPr lang="zh-CN" altLang="en-US"/>
              </a:p>
            </p:txBody>
          </p:sp>
        </p:grpSp>
        <p:sp>
          <p:nvSpPr>
            <p:cNvPr id="244876" name="Line 140"/>
            <p:cNvSpPr>
              <a:spLocks noChangeShapeType="1"/>
            </p:cNvSpPr>
            <p:nvPr/>
          </p:nvSpPr>
          <p:spPr bwMode="auto">
            <a:xfrm>
              <a:off x="3744" y="2832"/>
              <a:ext cx="672" cy="0"/>
            </a:xfrm>
            <a:prstGeom prst="line">
              <a:avLst/>
            </a:prstGeom>
            <a:noFill/>
            <a:ln w="28575" cap="rnd">
              <a:solidFill>
                <a:srgbClr val="66FF33"/>
              </a:solidFill>
              <a:round/>
              <a:headEnd/>
              <a:tailEnd type="triangle" w="med" len="med"/>
            </a:ln>
            <a:effectLst/>
          </p:spPr>
          <p:txBody>
            <a:bodyPr/>
            <a:lstStyle/>
            <a:p>
              <a:endParaRPr lang="zh-CN" altLang="en-US"/>
            </a:p>
          </p:txBody>
        </p:sp>
        <p:grpSp>
          <p:nvGrpSpPr>
            <p:cNvPr id="244881" name="Group 145"/>
            <p:cNvGrpSpPr>
              <a:grpSpLocks/>
            </p:cNvGrpSpPr>
            <p:nvPr/>
          </p:nvGrpSpPr>
          <p:grpSpPr bwMode="auto">
            <a:xfrm>
              <a:off x="1488" y="2976"/>
              <a:ext cx="3072" cy="336"/>
              <a:chOff x="1488" y="2352"/>
              <a:chExt cx="3072" cy="336"/>
            </a:xfrm>
          </p:grpSpPr>
          <p:sp>
            <p:nvSpPr>
              <p:cNvPr id="244882" name="Line 146"/>
              <p:cNvSpPr>
                <a:spLocks noChangeShapeType="1"/>
              </p:cNvSpPr>
              <p:nvPr/>
            </p:nvSpPr>
            <p:spPr bwMode="auto">
              <a:xfrm>
                <a:off x="1488" y="2688"/>
                <a:ext cx="3072" cy="0"/>
              </a:xfrm>
              <a:prstGeom prst="line">
                <a:avLst/>
              </a:prstGeom>
              <a:noFill/>
              <a:ln w="19050" cap="rnd">
                <a:solidFill>
                  <a:srgbClr val="FFFF66"/>
                </a:solidFill>
                <a:round/>
                <a:headEnd/>
                <a:tailEnd/>
              </a:ln>
              <a:effectLst/>
            </p:spPr>
            <p:txBody>
              <a:bodyPr/>
              <a:lstStyle/>
              <a:p>
                <a:endParaRPr lang="zh-CN" altLang="en-US"/>
              </a:p>
            </p:txBody>
          </p:sp>
          <p:sp>
            <p:nvSpPr>
              <p:cNvPr id="244883" name="Line 147"/>
              <p:cNvSpPr>
                <a:spLocks noChangeShapeType="1"/>
              </p:cNvSpPr>
              <p:nvPr/>
            </p:nvSpPr>
            <p:spPr bwMode="auto">
              <a:xfrm>
                <a:off x="1488" y="2448"/>
                <a:ext cx="0" cy="240"/>
              </a:xfrm>
              <a:prstGeom prst="line">
                <a:avLst/>
              </a:prstGeom>
              <a:noFill/>
              <a:ln w="19050" cap="rnd">
                <a:solidFill>
                  <a:srgbClr val="FFFF66"/>
                </a:solidFill>
                <a:round/>
                <a:headEnd/>
                <a:tailEnd/>
              </a:ln>
              <a:effectLst/>
            </p:spPr>
            <p:txBody>
              <a:bodyPr/>
              <a:lstStyle/>
              <a:p>
                <a:endParaRPr lang="zh-CN" altLang="en-US"/>
              </a:p>
            </p:txBody>
          </p:sp>
          <p:sp>
            <p:nvSpPr>
              <p:cNvPr id="244884" name="Line 148"/>
              <p:cNvSpPr>
                <a:spLocks noChangeShapeType="1"/>
              </p:cNvSpPr>
              <p:nvPr/>
            </p:nvSpPr>
            <p:spPr bwMode="auto">
              <a:xfrm flipV="1">
                <a:off x="4560" y="2352"/>
                <a:ext cx="0" cy="336"/>
              </a:xfrm>
              <a:prstGeom prst="line">
                <a:avLst/>
              </a:prstGeom>
              <a:noFill/>
              <a:ln w="19050" cap="rnd">
                <a:solidFill>
                  <a:srgbClr val="FFFF66"/>
                </a:solidFill>
                <a:round/>
                <a:headEnd/>
                <a:tailEnd type="triangle" w="med" len="med"/>
              </a:ln>
              <a:effectLst/>
            </p:spPr>
            <p:txBody>
              <a:bodyPr/>
              <a:lstStyle/>
              <a:p>
                <a:endParaRPr lang="zh-CN" altLang="en-US"/>
              </a:p>
            </p:txBody>
          </p:sp>
        </p:grpSp>
        <p:sp useBgFill="1">
          <p:nvSpPr>
            <p:cNvPr id="244890" name="Rectangle 154"/>
            <p:cNvSpPr>
              <a:spLocks noChangeArrowheads="1"/>
            </p:cNvSpPr>
            <p:nvPr/>
          </p:nvSpPr>
          <p:spPr bwMode="auto">
            <a:xfrm>
              <a:off x="2640" y="2784"/>
              <a:ext cx="528" cy="96"/>
            </a:xfrm>
            <a:prstGeom prst="rect">
              <a:avLst/>
            </a:prstGeom>
            <a:ln w="12700" cap="rnd">
              <a:noFill/>
              <a:miter lim="800000"/>
              <a:headEnd/>
              <a:tailEnd/>
            </a:ln>
            <a:effectLst/>
          </p:spPr>
          <p:txBody>
            <a:bodyPr wrap="none" anchor="ctr"/>
            <a:lstStyle/>
            <a:p>
              <a:endParaRPr lang="zh-CN" altLang="en-US"/>
            </a:p>
          </p:txBody>
        </p:sp>
        <p:sp>
          <p:nvSpPr>
            <p:cNvPr id="244897" name="Line 161"/>
            <p:cNvSpPr>
              <a:spLocks noChangeShapeType="1"/>
            </p:cNvSpPr>
            <p:nvPr/>
          </p:nvSpPr>
          <p:spPr bwMode="auto">
            <a:xfrm>
              <a:off x="2496" y="2832"/>
              <a:ext cx="672" cy="0"/>
            </a:xfrm>
            <a:prstGeom prst="line">
              <a:avLst/>
            </a:prstGeom>
            <a:noFill/>
            <a:ln w="28575" cap="rnd">
              <a:solidFill>
                <a:srgbClr val="66FF33"/>
              </a:solidFill>
              <a:round/>
              <a:headEnd/>
              <a:tailEnd type="triangle" w="med" len="med"/>
            </a:ln>
            <a:effectLst/>
          </p:spPr>
          <p:txBody>
            <a:bodyPr/>
            <a:lstStyle/>
            <a:p>
              <a:endParaRPr lang="zh-CN" altLang="en-US"/>
            </a:p>
          </p:txBody>
        </p:sp>
        <p:sp>
          <p:nvSpPr>
            <p:cNvPr id="244900" name="Text Box 164"/>
            <p:cNvSpPr txBox="1">
              <a:spLocks noChangeArrowheads="1"/>
            </p:cNvSpPr>
            <p:nvPr/>
          </p:nvSpPr>
          <p:spPr bwMode="auto">
            <a:xfrm>
              <a:off x="2496" y="3408"/>
              <a:ext cx="1008" cy="278"/>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Times New Roman" pitchFamily="18" charset="0"/>
                  <a:ea typeface="黑体" pitchFamily="2" charset="-122"/>
                </a:rPr>
                <a:t>链队列图示</a:t>
              </a:r>
            </a:p>
          </p:txBody>
        </p:sp>
      </p:grpSp>
      <p:sp>
        <p:nvSpPr>
          <p:cNvPr id="244905" name="Rectangle 169"/>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Text Box 4"/>
          <p:cNvSpPr txBox="1">
            <a:spLocks noChangeArrowheads="1"/>
          </p:cNvSpPr>
          <p:nvPr/>
        </p:nvSpPr>
        <p:spPr bwMode="auto">
          <a:xfrm>
            <a:off x="317500" y="665163"/>
            <a:ext cx="4110038"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zh-CN" b="1">
                <a:latin typeface="宋体" pitchFamily="2" charset="-122"/>
                <a:ea typeface="黑体" pitchFamily="2" charset="-122"/>
              </a:rPr>
              <a:t>二、</a:t>
            </a:r>
            <a:r>
              <a:rPr lang="zh-CN" altLang="en-US" b="1">
                <a:latin typeface="Times New Roman" pitchFamily="18" charset="0"/>
                <a:ea typeface="黑体" pitchFamily="2" charset="-122"/>
              </a:rPr>
              <a:t>链队列的类型定义</a:t>
            </a:r>
            <a:endParaRPr lang="en-US" altLang="zh-CN" b="1">
              <a:solidFill>
                <a:schemeClr val="bg2"/>
              </a:solidFill>
              <a:latin typeface="宋体" pitchFamily="2" charset="-122"/>
              <a:ea typeface="黑体" pitchFamily="2" charset="-122"/>
            </a:endParaRPr>
          </a:p>
        </p:txBody>
      </p:sp>
      <p:sp>
        <p:nvSpPr>
          <p:cNvPr id="328709" name="Text Box 5"/>
          <p:cNvSpPr txBox="1">
            <a:spLocks noChangeArrowheads="1"/>
          </p:cNvSpPr>
          <p:nvPr/>
        </p:nvSpPr>
        <p:spPr bwMode="auto">
          <a:xfrm>
            <a:off x="914400" y="2286000"/>
            <a:ext cx="7924800" cy="396875"/>
          </a:xfrm>
          <a:prstGeom prst="rect">
            <a:avLst/>
          </a:prstGeom>
          <a:noFill/>
          <a:ln w="12700" cap="rnd">
            <a:noFill/>
            <a:miter lim="800000"/>
            <a:headEnd/>
            <a:tailEnd/>
          </a:ln>
          <a:effectLst/>
        </p:spPr>
        <p:txBody>
          <a:bodyPr>
            <a:spAutoFit/>
          </a:bodyPr>
          <a:lstStyle/>
          <a:p>
            <a:pPr eaLnBrk="0" hangingPunct="0">
              <a:spcBef>
                <a:spcPct val="50000"/>
              </a:spcBef>
            </a:pPr>
            <a:endParaRPr lang="zh-CN" altLang="en-US" sz="2000">
              <a:solidFill>
                <a:schemeClr val="bg2"/>
              </a:solidFill>
              <a:latin typeface="宋体" pitchFamily="2" charset="-122"/>
              <a:ea typeface="宋体" pitchFamily="2" charset="-122"/>
            </a:endParaRPr>
          </a:p>
        </p:txBody>
      </p:sp>
      <p:sp>
        <p:nvSpPr>
          <p:cNvPr id="328710" name="Text Box 6"/>
          <p:cNvSpPr txBox="1">
            <a:spLocks noChangeArrowheads="1"/>
          </p:cNvSpPr>
          <p:nvPr/>
        </p:nvSpPr>
        <p:spPr bwMode="auto">
          <a:xfrm>
            <a:off x="657225" y="1187450"/>
            <a:ext cx="8947150" cy="1800225"/>
          </a:xfrm>
          <a:prstGeom prst="rect">
            <a:avLst/>
          </a:prstGeom>
          <a:noFill/>
          <a:ln w="12700" cap="rnd">
            <a:noFill/>
            <a:miter lim="800000"/>
            <a:headEnd/>
            <a:tailEnd/>
          </a:ln>
          <a:effectLst/>
        </p:spPr>
        <p:txBody>
          <a:bodyPr>
            <a:spAutoFit/>
          </a:bodyPr>
          <a:lstStyle/>
          <a:p>
            <a:pPr eaLnBrk="0" hangingPunct="0"/>
            <a:r>
              <a:rPr lang="en-US" altLang="zh-CN" b="1">
                <a:solidFill>
                  <a:schemeClr val="tx1"/>
                </a:solidFill>
                <a:latin typeface="宋体" pitchFamily="2" charset="-122"/>
                <a:ea typeface="宋体" pitchFamily="2" charset="-122"/>
              </a:rPr>
              <a:t>typedef struct QNode    </a:t>
            </a:r>
            <a:r>
              <a:rPr lang="en-US" altLang="zh-CN" b="1">
                <a:solidFill>
                  <a:srgbClr val="66FFFF"/>
                </a:solidFill>
                <a:latin typeface="宋体" pitchFamily="2" charset="-122"/>
                <a:ea typeface="宋体" pitchFamily="2" charset="-122"/>
              </a:rPr>
              <a:t>//</a:t>
            </a:r>
            <a:r>
              <a:rPr lang="zh-CN" altLang="en-US" b="1">
                <a:solidFill>
                  <a:srgbClr val="66FFFF"/>
                </a:solidFill>
                <a:latin typeface="Times New Roman" pitchFamily="18" charset="0"/>
                <a:ea typeface="宋体" pitchFamily="2" charset="-122"/>
              </a:rPr>
              <a:t>链队列结点的类型定义</a:t>
            </a:r>
            <a:endParaRPr lang="en-US" altLang="zh-CN" b="1">
              <a:solidFill>
                <a:schemeClr val="tx1"/>
              </a:solidFill>
              <a:latin typeface="宋体" pitchFamily="2" charset="-122"/>
              <a:ea typeface="宋体" pitchFamily="2" charset="-122"/>
            </a:endParaRPr>
          </a:p>
          <a:p>
            <a:pPr eaLnBrk="0" hangingPunct="0"/>
            <a:r>
              <a:rPr lang="en-US" altLang="zh-CN" b="1">
                <a:solidFill>
                  <a:schemeClr val="tx1"/>
                </a:solidFill>
                <a:latin typeface="宋体" pitchFamily="2" charset="-122"/>
                <a:ea typeface="宋体" pitchFamily="2" charset="-122"/>
              </a:rPr>
              <a:t>{  ElemType      data;      </a:t>
            </a:r>
            <a:br>
              <a:rPr lang="zh-CN" altLang="en-US" b="1">
                <a:solidFill>
                  <a:schemeClr val="tx1"/>
                </a:solidFill>
                <a:latin typeface="宋体" pitchFamily="2" charset="-122"/>
                <a:ea typeface="宋体" pitchFamily="2" charset="-122"/>
              </a:rPr>
            </a:br>
            <a:r>
              <a:rPr lang="zh-CN" altLang="en-US" b="1">
                <a:solidFill>
                  <a:schemeClr val="tx1"/>
                </a:solidFill>
                <a:latin typeface="宋体" pitchFamily="2" charset="-122"/>
                <a:ea typeface="宋体" pitchFamily="2" charset="-122"/>
              </a:rPr>
              <a:t>   </a:t>
            </a:r>
            <a:r>
              <a:rPr lang="en-US" altLang="zh-CN" b="1">
                <a:solidFill>
                  <a:schemeClr val="tx1"/>
                </a:solidFill>
                <a:latin typeface="宋体" pitchFamily="2" charset="-122"/>
                <a:ea typeface="宋体" pitchFamily="2" charset="-122"/>
              </a:rPr>
              <a:t>struct QNode</a:t>
            </a:r>
            <a:r>
              <a:rPr lang="zh-CN" altLang="en-US" b="1">
                <a:solidFill>
                  <a:schemeClr val="tx1"/>
                </a:solidFill>
                <a:latin typeface="宋体" pitchFamily="2" charset="-122"/>
                <a:ea typeface="宋体" pitchFamily="2" charset="-122"/>
              </a:rPr>
              <a:t>  * </a:t>
            </a:r>
            <a:r>
              <a:rPr lang="en-US" altLang="zh-CN" b="1">
                <a:solidFill>
                  <a:schemeClr val="tx1"/>
                </a:solidFill>
                <a:latin typeface="宋体" pitchFamily="2" charset="-122"/>
                <a:ea typeface="宋体" pitchFamily="2" charset="-122"/>
              </a:rPr>
              <a:t>next;</a:t>
            </a:r>
          </a:p>
          <a:p>
            <a:pPr eaLnBrk="0" hangingPunct="0"/>
            <a:r>
              <a:rPr lang="zh-CN" altLang="en-US" b="1">
                <a:solidFill>
                  <a:schemeClr val="tx1"/>
                </a:solidFill>
                <a:latin typeface="宋体" pitchFamily="2" charset="-122"/>
                <a:ea typeface="宋体" pitchFamily="2" charset="-122"/>
              </a:rPr>
              <a:t>}</a:t>
            </a:r>
            <a:r>
              <a:rPr lang="en-US" altLang="zh-CN" b="1">
                <a:solidFill>
                  <a:schemeClr val="tx1"/>
                </a:solidFill>
                <a:latin typeface="宋体" pitchFamily="2" charset="-122"/>
                <a:ea typeface="宋体" pitchFamily="2" charset="-122"/>
              </a:rPr>
              <a:t>QNode, * QueuePtr;</a:t>
            </a:r>
          </a:p>
        </p:txBody>
      </p:sp>
      <p:sp>
        <p:nvSpPr>
          <p:cNvPr id="328713" name="Rectangle 9"/>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
        <p:nvSpPr>
          <p:cNvPr id="328714" name="Text Box 10"/>
          <p:cNvSpPr txBox="1">
            <a:spLocks noChangeArrowheads="1"/>
          </p:cNvSpPr>
          <p:nvPr/>
        </p:nvSpPr>
        <p:spPr bwMode="auto">
          <a:xfrm>
            <a:off x="646113" y="3036888"/>
            <a:ext cx="8947150" cy="1800225"/>
          </a:xfrm>
          <a:prstGeom prst="rect">
            <a:avLst/>
          </a:prstGeom>
          <a:noFill/>
          <a:ln w="12700" cap="rnd">
            <a:noFill/>
            <a:miter lim="800000"/>
            <a:headEnd/>
            <a:tailEnd/>
          </a:ln>
          <a:effectLst/>
        </p:spPr>
        <p:txBody>
          <a:bodyPr>
            <a:spAutoFit/>
          </a:bodyPr>
          <a:lstStyle/>
          <a:p>
            <a:pPr eaLnBrk="0" hangingPunct="0"/>
            <a:r>
              <a:rPr lang="en-US" altLang="zh-CN" b="1">
                <a:solidFill>
                  <a:schemeClr val="tx1"/>
                </a:solidFill>
                <a:latin typeface="宋体" pitchFamily="2" charset="-122"/>
                <a:ea typeface="宋体" pitchFamily="2" charset="-122"/>
              </a:rPr>
              <a:t>typedef struct  </a:t>
            </a:r>
            <a:r>
              <a:rPr lang="en-US" altLang="zh-CN" b="1">
                <a:solidFill>
                  <a:srgbClr val="66FFFF"/>
                </a:solidFill>
                <a:latin typeface="宋体" pitchFamily="2" charset="-122"/>
                <a:ea typeface="宋体" pitchFamily="2" charset="-122"/>
              </a:rPr>
              <a:t>// </a:t>
            </a:r>
            <a:r>
              <a:rPr lang="zh-CN" altLang="en-US" b="1">
                <a:solidFill>
                  <a:srgbClr val="66FFFF"/>
                </a:solidFill>
                <a:latin typeface="Times New Roman" pitchFamily="18" charset="0"/>
                <a:ea typeface="宋体" pitchFamily="2" charset="-122"/>
              </a:rPr>
              <a:t>链队列的表头结点的的类型定义</a:t>
            </a:r>
            <a:endParaRPr lang="en-US" altLang="zh-CN" b="1">
              <a:solidFill>
                <a:schemeClr val="tx1"/>
              </a:solidFill>
              <a:latin typeface="宋体" pitchFamily="2" charset="-122"/>
              <a:ea typeface="宋体" pitchFamily="2" charset="-122"/>
            </a:endParaRPr>
          </a:p>
          <a:p>
            <a:pPr eaLnBrk="0" hangingPunct="0"/>
            <a:r>
              <a:rPr lang="en-US" altLang="zh-CN" b="1">
                <a:solidFill>
                  <a:schemeClr val="tx1"/>
                </a:solidFill>
                <a:latin typeface="宋体" pitchFamily="2" charset="-122"/>
                <a:ea typeface="宋体" pitchFamily="2" charset="-122"/>
              </a:rPr>
              <a:t>{</a:t>
            </a:r>
            <a:r>
              <a:rPr lang="en-US" altLang="zh-CN" b="1">
                <a:solidFill>
                  <a:srgbClr val="FFFFAF"/>
                </a:solidFill>
                <a:latin typeface="宋体" pitchFamily="2" charset="-122"/>
                <a:ea typeface="宋体" pitchFamily="2" charset="-122"/>
              </a:rPr>
              <a:t>  </a:t>
            </a:r>
            <a:r>
              <a:rPr lang="en-US" altLang="zh-CN" b="1">
                <a:solidFill>
                  <a:schemeClr val="tx1"/>
                </a:solidFill>
                <a:latin typeface="宋体" pitchFamily="2" charset="-122"/>
                <a:ea typeface="宋体" pitchFamily="2" charset="-122"/>
              </a:rPr>
              <a:t>QueuePtr front;</a:t>
            </a:r>
            <a:r>
              <a:rPr lang="en-US" altLang="zh-CN" b="1">
                <a:solidFill>
                  <a:srgbClr val="FFFFAF"/>
                </a:solidFill>
                <a:latin typeface="宋体" pitchFamily="2" charset="-122"/>
                <a:ea typeface="宋体" pitchFamily="2" charset="-122"/>
              </a:rPr>
              <a:t>  </a:t>
            </a:r>
            <a:r>
              <a:rPr lang="en-US" altLang="zh-CN" b="1">
                <a:solidFill>
                  <a:srgbClr val="66FFFF"/>
                </a:solidFill>
                <a:latin typeface="宋体" pitchFamily="2" charset="-122"/>
                <a:ea typeface="宋体" pitchFamily="2" charset="-122"/>
              </a:rPr>
              <a:t>//</a:t>
            </a:r>
            <a:r>
              <a:rPr lang="zh-CN" altLang="en-US" b="1">
                <a:solidFill>
                  <a:srgbClr val="66FFFF"/>
                </a:solidFill>
                <a:latin typeface="宋体" pitchFamily="2" charset="-122"/>
                <a:ea typeface="宋体" pitchFamily="2" charset="-122"/>
              </a:rPr>
              <a:t>队头指针，指向链表的头结点</a:t>
            </a:r>
            <a:br>
              <a:rPr lang="zh-CN" altLang="en-US" b="1">
                <a:solidFill>
                  <a:srgbClr val="66FFFF"/>
                </a:solidFill>
                <a:latin typeface="宋体" pitchFamily="2" charset="-122"/>
                <a:ea typeface="宋体" pitchFamily="2" charset="-122"/>
              </a:rPr>
            </a:br>
            <a:r>
              <a:rPr lang="zh-CN" altLang="en-US" b="1">
                <a:solidFill>
                  <a:srgbClr val="FFFFAF"/>
                </a:solidFill>
                <a:latin typeface="宋体" pitchFamily="2" charset="-122"/>
                <a:ea typeface="宋体" pitchFamily="2" charset="-122"/>
              </a:rPr>
              <a:t>   </a:t>
            </a:r>
            <a:r>
              <a:rPr lang="en-US" altLang="zh-CN" b="1">
                <a:solidFill>
                  <a:schemeClr val="tx1"/>
                </a:solidFill>
                <a:latin typeface="宋体" pitchFamily="2" charset="-122"/>
                <a:ea typeface="宋体" pitchFamily="2" charset="-122"/>
              </a:rPr>
              <a:t>QueuePtr</a:t>
            </a:r>
            <a:r>
              <a:rPr lang="zh-CN" altLang="en-US" b="1">
                <a:solidFill>
                  <a:schemeClr val="tx1"/>
                </a:solidFill>
                <a:latin typeface="宋体" pitchFamily="2" charset="-122"/>
                <a:ea typeface="宋体" pitchFamily="2" charset="-122"/>
              </a:rPr>
              <a:t> </a:t>
            </a:r>
            <a:r>
              <a:rPr lang="en-US" altLang="zh-CN" b="1">
                <a:solidFill>
                  <a:schemeClr val="tx1"/>
                </a:solidFill>
                <a:latin typeface="宋体" pitchFamily="2" charset="-122"/>
                <a:ea typeface="宋体" pitchFamily="2" charset="-122"/>
              </a:rPr>
              <a:t>rear;</a:t>
            </a:r>
            <a:r>
              <a:rPr lang="en-US" altLang="zh-CN" b="1">
                <a:solidFill>
                  <a:srgbClr val="FFFFAF"/>
                </a:solidFill>
                <a:latin typeface="宋体" pitchFamily="2" charset="-122"/>
                <a:ea typeface="宋体" pitchFamily="2" charset="-122"/>
              </a:rPr>
              <a:t>   </a:t>
            </a:r>
            <a:r>
              <a:rPr lang="en-US" altLang="zh-CN" b="1">
                <a:solidFill>
                  <a:srgbClr val="66FFFF"/>
                </a:solidFill>
                <a:latin typeface="宋体" pitchFamily="2" charset="-122"/>
                <a:ea typeface="宋体" pitchFamily="2" charset="-122"/>
              </a:rPr>
              <a:t>//</a:t>
            </a:r>
            <a:r>
              <a:rPr lang="zh-CN" altLang="en-US" b="1">
                <a:solidFill>
                  <a:srgbClr val="66FFFF"/>
                </a:solidFill>
                <a:latin typeface="宋体" pitchFamily="2" charset="-122"/>
                <a:ea typeface="宋体" pitchFamily="2" charset="-122"/>
              </a:rPr>
              <a:t>队尾指针，指向队尾结点</a:t>
            </a:r>
            <a:r>
              <a:rPr lang="zh-CN" altLang="en-US" b="1">
                <a:solidFill>
                  <a:schemeClr val="tx1"/>
                </a:solidFill>
                <a:latin typeface="宋体" pitchFamily="2" charset="-122"/>
                <a:ea typeface="宋体" pitchFamily="2" charset="-122"/>
              </a:rPr>
              <a:t>}</a:t>
            </a:r>
            <a:r>
              <a:rPr lang="en-US" altLang="zh-CN" b="1">
                <a:solidFill>
                  <a:schemeClr val="tx1"/>
                </a:solidFill>
                <a:latin typeface="宋体" pitchFamily="2" charset="-122"/>
                <a:ea typeface="宋体" pitchFamily="2" charset="-122"/>
              </a:rPr>
              <a:t>LinkQueue;</a:t>
            </a:r>
            <a:endParaRPr lang="zh-CN" altLang="en-US" b="1">
              <a:solidFill>
                <a:schemeClr val="tx1"/>
              </a:solidFill>
              <a:latin typeface="宋体" pitchFamily="2" charset="-122"/>
              <a:ea typeface="宋体" pitchFamily="2" charset="-122"/>
            </a:endParaRPr>
          </a:p>
        </p:txBody>
      </p:sp>
      <p:grpSp>
        <p:nvGrpSpPr>
          <p:cNvPr id="328715" name="Group 11"/>
          <p:cNvGrpSpPr>
            <a:grpSpLocks/>
          </p:cNvGrpSpPr>
          <p:nvPr/>
        </p:nvGrpSpPr>
        <p:grpSpPr bwMode="auto">
          <a:xfrm>
            <a:off x="676275" y="4794250"/>
            <a:ext cx="8029575" cy="1584325"/>
            <a:chOff x="257" y="1368"/>
            <a:chExt cx="5058" cy="998"/>
          </a:xfrm>
        </p:grpSpPr>
        <p:sp>
          <p:nvSpPr>
            <p:cNvPr id="328716" name="Line 12"/>
            <p:cNvSpPr>
              <a:spLocks noChangeShapeType="1"/>
            </p:cNvSpPr>
            <p:nvPr/>
          </p:nvSpPr>
          <p:spPr bwMode="auto">
            <a:xfrm>
              <a:off x="694" y="1764"/>
              <a:ext cx="267"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28717" name="Rectangle 13"/>
            <p:cNvSpPr>
              <a:spLocks noChangeArrowheads="1"/>
            </p:cNvSpPr>
            <p:nvPr/>
          </p:nvSpPr>
          <p:spPr bwMode="auto">
            <a:xfrm>
              <a:off x="1891" y="1638"/>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28718" name="Line 14"/>
            <p:cNvSpPr>
              <a:spLocks noChangeShapeType="1"/>
            </p:cNvSpPr>
            <p:nvPr/>
          </p:nvSpPr>
          <p:spPr bwMode="auto">
            <a:xfrm>
              <a:off x="2213" y="1649"/>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328719" name="Rectangle 15"/>
            <p:cNvSpPr>
              <a:spLocks noChangeArrowheads="1"/>
            </p:cNvSpPr>
            <p:nvPr/>
          </p:nvSpPr>
          <p:spPr bwMode="auto">
            <a:xfrm>
              <a:off x="2865" y="1645"/>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28720" name="Line 16"/>
            <p:cNvSpPr>
              <a:spLocks noChangeShapeType="1"/>
            </p:cNvSpPr>
            <p:nvPr/>
          </p:nvSpPr>
          <p:spPr bwMode="auto">
            <a:xfrm>
              <a:off x="3187" y="1656"/>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328721" name="Line 17"/>
            <p:cNvSpPr>
              <a:spLocks noChangeShapeType="1"/>
            </p:cNvSpPr>
            <p:nvPr/>
          </p:nvSpPr>
          <p:spPr bwMode="auto">
            <a:xfrm>
              <a:off x="1474" y="1762"/>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28722" name="Line 18"/>
            <p:cNvSpPr>
              <a:spLocks noChangeShapeType="1"/>
            </p:cNvSpPr>
            <p:nvPr/>
          </p:nvSpPr>
          <p:spPr bwMode="auto">
            <a:xfrm>
              <a:off x="2397" y="1762"/>
              <a:ext cx="4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328723" name="Group 19"/>
            <p:cNvGrpSpPr>
              <a:grpSpLocks/>
            </p:cNvGrpSpPr>
            <p:nvPr/>
          </p:nvGrpSpPr>
          <p:grpSpPr bwMode="auto">
            <a:xfrm>
              <a:off x="947" y="1642"/>
              <a:ext cx="681" cy="262"/>
              <a:chOff x="1780" y="2219"/>
              <a:chExt cx="681" cy="262"/>
            </a:xfrm>
          </p:grpSpPr>
          <p:sp>
            <p:nvSpPr>
              <p:cNvPr id="328724" name="Rectangle 20" descr="宽上对角线"/>
              <p:cNvSpPr>
                <a:spLocks noChangeArrowheads="1"/>
              </p:cNvSpPr>
              <p:nvPr/>
            </p:nvSpPr>
            <p:spPr bwMode="auto">
              <a:xfrm>
                <a:off x="2117" y="2219"/>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28725" name="Rectangle 21" descr="浅色上对角线"/>
              <p:cNvSpPr>
                <a:spLocks noChangeArrowheads="1"/>
              </p:cNvSpPr>
              <p:nvPr/>
            </p:nvSpPr>
            <p:spPr bwMode="auto">
              <a:xfrm>
                <a:off x="1780" y="2226"/>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328726" name="Text Box 22"/>
            <p:cNvSpPr txBox="1">
              <a:spLocks noChangeArrowheads="1"/>
            </p:cNvSpPr>
            <p:nvPr/>
          </p:nvSpPr>
          <p:spPr bwMode="auto">
            <a:xfrm>
              <a:off x="942" y="1368"/>
              <a:ext cx="695" cy="288"/>
            </a:xfrm>
            <a:prstGeom prst="rect">
              <a:avLst/>
            </a:prstGeom>
            <a:noFill/>
            <a:ln w="9525">
              <a:no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头结点</a:t>
              </a:r>
            </a:p>
          </p:txBody>
        </p:sp>
        <p:sp>
          <p:nvSpPr>
            <p:cNvPr id="328727" name="Rectangle 23"/>
            <p:cNvSpPr>
              <a:spLocks noChangeArrowheads="1"/>
            </p:cNvSpPr>
            <p:nvPr/>
          </p:nvSpPr>
          <p:spPr bwMode="auto">
            <a:xfrm>
              <a:off x="4649" y="1622"/>
              <a:ext cx="666" cy="294"/>
            </a:xfrm>
            <a:prstGeom prst="rect">
              <a:avLst/>
            </a:prstGeom>
            <a:noFill/>
            <a:ln w="9525">
              <a:solidFill>
                <a:schemeClr val="tx1"/>
              </a:solidFill>
              <a:miter lim="800000"/>
              <a:headEnd/>
              <a:tailEnd/>
            </a:ln>
            <a:effectLst/>
          </p:spPr>
          <p:txBody>
            <a:bodyPr anchor="ctr">
              <a:spAutoFit/>
            </a:bodyPr>
            <a:lstStyle/>
            <a:p>
              <a:r>
                <a:rPr lang="zh-CN" altLang="en-US" sz="2400" b="1">
                  <a:solidFill>
                    <a:schemeClr val="tx1"/>
                  </a:solidFill>
                  <a:latin typeface="Times New Roman" pitchFamily="18" charset="0"/>
                  <a:ea typeface="宋体" pitchFamily="2" charset="-122"/>
                </a:rPr>
                <a:t>        </a:t>
              </a:r>
              <a:r>
                <a:rPr lang="en-US" altLang="zh-CN" sz="2400" b="1">
                  <a:solidFill>
                    <a:schemeClr val="tx1"/>
                  </a:solidFill>
                  <a:latin typeface="Times New Roman" pitchFamily="18" charset="0"/>
                  <a:ea typeface="宋体" pitchFamily="2" charset="-122"/>
                </a:rPr>
                <a:t>^</a:t>
              </a:r>
            </a:p>
          </p:txBody>
        </p:sp>
        <p:sp>
          <p:nvSpPr>
            <p:cNvPr id="328728" name="Line 24"/>
            <p:cNvSpPr>
              <a:spLocks noChangeShapeType="1"/>
            </p:cNvSpPr>
            <p:nvPr/>
          </p:nvSpPr>
          <p:spPr bwMode="auto">
            <a:xfrm>
              <a:off x="3445" y="1778"/>
              <a:ext cx="3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28729" name="Text Box 25"/>
            <p:cNvSpPr txBox="1">
              <a:spLocks noChangeArrowheads="1"/>
            </p:cNvSpPr>
            <p:nvPr/>
          </p:nvSpPr>
          <p:spPr bwMode="auto">
            <a:xfrm>
              <a:off x="3848" y="1630"/>
              <a:ext cx="396" cy="250"/>
            </a:xfrm>
            <a:prstGeom prst="rect">
              <a:avLst/>
            </a:prstGeom>
            <a:noFill/>
            <a:ln w="9525">
              <a:noFill/>
              <a:miter lim="800000"/>
              <a:headEnd/>
              <a:tailEnd/>
            </a:ln>
            <a:effectLst/>
          </p:spPr>
          <p:txBody>
            <a:bodyPr wrap="none" anchor="ctr">
              <a:spAutoFit/>
            </a:bodyPr>
            <a:lstStyle/>
            <a:p>
              <a:pPr algn="ctr"/>
              <a:r>
                <a:rPr lang="en-US" altLang="zh-CN" sz="2000">
                  <a:solidFill>
                    <a:schemeClr val="tx1"/>
                  </a:solidFill>
                  <a:latin typeface="Times New Roman" pitchFamily="18" charset="0"/>
                  <a:ea typeface="宋体" pitchFamily="2" charset="-122"/>
                </a:rPr>
                <a:t>…...</a:t>
              </a:r>
            </a:p>
          </p:txBody>
        </p:sp>
        <p:sp>
          <p:nvSpPr>
            <p:cNvPr id="328730" name="Line 26"/>
            <p:cNvSpPr>
              <a:spLocks noChangeShapeType="1"/>
            </p:cNvSpPr>
            <p:nvPr/>
          </p:nvSpPr>
          <p:spPr bwMode="auto">
            <a:xfrm>
              <a:off x="4189" y="1766"/>
              <a:ext cx="456"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28731" name="Line 27"/>
            <p:cNvSpPr>
              <a:spLocks noChangeShapeType="1"/>
            </p:cNvSpPr>
            <p:nvPr/>
          </p:nvSpPr>
          <p:spPr bwMode="auto">
            <a:xfrm>
              <a:off x="4979" y="1644"/>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28732" name="Text Box 28"/>
            <p:cNvSpPr txBox="1">
              <a:spLocks noChangeArrowheads="1"/>
            </p:cNvSpPr>
            <p:nvPr/>
          </p:nvSpPr>
          <p:spPr bwMode="auto">
            <a:xfrm>
              <a:off x="257" y="1622"/>
              <a:ext cx="532"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front</a:t>
              </a:r>
            </a:p>
          </p:txBody>
        </p:sp>
        <p:sp>
          <p:nvSpPr>
            <p:cNvPr id="328733" name="Text Box 29"/>
            <p:cNvSpPr txBox="1">
              <a:spLocks noChangeArrowheads="1"/>
            </p:cNvSpPr>
            <p:nvPr/>
          </p:nvSpPr>
          <p:spPr bwMode="auto">
            <a:xfrm>
              <a:off x="2017" y="1378"/>
              <a:ext cx="500" cy="288"/>
            </a:xfrm>
            <a:prstGeom prst="rect">
              <a:avLst/>
            </a:prstGeom>
            <a:noFill/>
            <a:ln w="9525">
              <a:no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队头</a:t>
              </a:r>
            </a:p>
          </p:txBody>
        </p:sp>
        <p:sp>
          <p:nvSpPr>
            <p:cNvPr id="328734" name="Text Box 30"/>
            <p:cNvSpPr txBox="1">
              <a:spLocks noChangeArrowheads="1"/>
            </p:cNvSpPr>
            <p:nvPr/>
          </p:nvSpPr>
          <p:spPr bwMode="auto">
            <a:xfrm>
              <a:off x="4729" y="1378"/>
              <a:ext cx="500" cy="288"/>
            </a:xfrm>
            <a:prstGeom prst="rect">
              <a:avLst/>
            </a:prstGeom>
            <a:noFill/>
            <a:ln w="9525">
              <a:noFill/>
              <a:miter lim="800000"/>
              <a:headEnd/>
              <a:tailEnd/>
            </a:ln>
            <a:effectLst/>
          </p:spPr>
          <p:txBody>
            <a:bodyPr wrap="none" anchor="ctr">
              <a:spAutoFit/>
            </a:bodyPr>
            <a:lstStyle/>
            <a:p>
              <a:pPr algn="ctr"/>
              <a:r>
                <a:rPr lang="zh-CN" altLang="en-US" sz="2400">
                  <a:solidFill>
                    <a:schemeClr val="tx1"/>
                  </a:solidFill>
                  <a:latin typeface="Times New Roman" pitchFamily="18" charset="0"/>
                  <a:ea typeface="宋体" pitchFamily="2" charset="-122"/>
                </a:rPr>
                <a:t>队尾</a:t>
              </a:r>
            </a:p>
          </p:txBody>
        </p:sp>
        <p:sp>
          <p:nvSpPr>
            <p:cNvPr id="328735" name="Line 31"/>
            <p:cNvSpPr>
              <a:spLocks noChangeShapeType="1"/>
            </p:cNvSpPr>
            <p:nvPr/>
          </p:nvSpPr>
          <p:spPr bwMode="auto">
            <a:xfrm flipV="1">
              <a:off x="4978" y="1900"/>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28736" name="Text Box 32"/>
            <p:cNvSpPr txBox="1">
              <a:spLocks noChangeArrowheads="1"/>
            </p:cNvSpPr>
            <p:nvPr/>
          </p:nvSpPr>
          <p:spPr bwMode="auto">
            <a:xfrm>
              <a:off x="4758" y="2078"/>
              <a:ext cx="467"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rear</a:t>
              </a:r>
            </a:p>
          </p:txBody>
        </p:sp>
      </p:grpSp>
      <p:sp>
        <p:nvSpPr>
          <p:cNvPr id="328737" name="AutoShape 33"/>
          <p:cNvSpPr>
            <a:spLocks noChangeArrowheads="1"/>
          </p:cNvSpPr>
          <p:nvPr/>
        </p:nvSpPr>
        <p:spPr bwMode="auto">
          <a:xfrm>
            <a:off x="1517650" y="6169025"/>
            <a:ext cx="5175250" cy="434975"/>
          </a:xfrm>
          <a:prstGeom prst="wedgeRoundRectCallout">
            <a:avLst>
              <a:gd name="adj1" fmla="val -13894"/>
              <a:gd name="adj2" fmla="val -160583"/>
              <a:gd name="adj3" fmla="val 16667"/>
            </a:avLst>
          </a:prstGeom>
          <a:noFill/>
          <a:ln w="38100">
            <a:solidFill>
              <a:srgbClr val="33CCCC"/>
            </a:solidFill>
            <a:miter lim="800000"/>
            <a:headEnd/>
            <a:tailEnd/>
          </a:ln>
          <a:effectLst/>
        </p:spPr>
        <p:txBody>
          <a:bodyPr lIns="0" tIns="0" rIns="0" bIns="0" anchor="ctr">
            <a:spAutoFit/>
          </a:bodyPr>
          <a:lstStyle/>
          <a:p>
            <a:pPr algn="ctr"/>
            <a:r>
              <a:rPr lang="en-US" altLang="zh-CN" sz="2400" b="1">
                <a:solidFill>
                  <a:schemeClr val="tx1"/>
                </a:solidFill>
                <a:latin typeface="Times New Roman" pitchFamily="18" charset="0"/>
                <a:ea typeface="宋体" pitchFamily="2" charset="-122"/>
              </a:rPr>
              <a:t>front</a:t>
            </a:r>
            <a:r>
              <a:rPr lang="zh-CN" altLang="zh-CN" sz="2400" b="1">
                <a:solidFill>
                  <a:schemeClr val="tx1"/>
                </a:solidFill>
                <a:latin typeface="Times New Roman" pitchFamily="18" charset="0"/>
                <a:ea typeface="宋体" pitchFamily="2" charset="-122"/>
              </a:rPr>
              <a:t>指向头结点，</a:t>
            </a:r>
            <a:r>
              <a:rPr lang="en-US" altLang="zh-CN" sz="2400" b="1">
                <a:solidFill>
                  <a:schemeClr val="tx1"/>
                </a:solidFill>
                <a:latin typeface="Times New Roman" pitchFamily="18" charset="0"/>
                <a:ea typeface="宋体" pitchFamily="2" charset="-122"/>
              </a:rPr>
              <a:t>rear</a:t>
            </a:r>
            <a:r>
              <a:rPr lang="zh-CN" altLang="zh-CN" sz="2400" b="1">
                <a:solidFill>
                  <a:schemeClr val="tx1"/>
                </a:solidFill>
                <a:latin typeface="Times New Roman" pitchFamily="18" charset="0"/>
                <a:ea typeface="宋体" pitchFamily="2" charset="-122"/>
              </a:rPr>
              <a:t>指向队尾</a:t>
            </a:r>
            <a:endParaRPr lang="zh-CN" altLang="en-US" sz="2400" b="1">
              <a:solidFill>
                <a:schemeClr val="tx1"/>
              </a:solidFill>
              <a:latin typeface="Times New Roman" pitchFamily="18" charset="0"/>
              <a:ea typeface="宋体" pitchFamily="2" charset="-122"/>
            </a:endParaRPr>
          </a:p>
        </p:txBody>
      </p: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1" name="Rectangle 5"/>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
        <p:nvSpPr>
          <p:cNvPr id="423966" name="Rectangle 30"/>
          <p:cNvSpPr>
            <a:spLocks noGrp="1" noChangeArrowheads="1"/>
          </p:cNvSpPr>
          <p:nvPr>
            <p:ph idx="1"/>
          </p:nvPr>
        </p:nvSpPr>
        <p:spPr>
          <a:xfrm>
            <a:off x="206375" y="642938"/>
            <a:ext cx="8686800" cy="557212"/>
          </a:xfrm>
          <a:noFill/>
          <a:ln/>
        </p:spPr>
        <p:txBody>
          <a:bodyPr/>
          <a:lstStyle/>
          <a:p>
            <a:r>
              <a:rPr lang="zh-CN" altLang="en-US" sz="3200"/>
              <a:t>链式队列的基本操作</a:t>
            </a:r>
          </a:p>
        </p:txBody>
      </p:sp>
      <p:grpSp>
        <p:nvGrpSpPr>
          <p:cNvPr id="423967" name="Group 31"/>
          <p:cNvGrpSpPr>
            <a:grpSpLocks/>
          </p:cNvGrpSpPr>
          <p:nvPr/>
        </p:nvGrpSpPr>
        <p:grpSpPr bwMode="auto">
          <a:xfrm>
            <a:off x="1636713" y="2349500"/>
            <a:ext cx="3757612" cy="1162050"/>
            <a:chOff x="2109" y="2596"/>
            <a:chExt cx="2367" cy="732"/>
          </a:xfrm>
        </p:grpSpPr>
        <p:grpSp>
          <p:nvGrpSpPr>
            <p:cNvPr id="423968" name="Group 32"/>
            <p:cNvGrpSpPr>
              <a:grpSpLocks/>
            </p:cNvGrpSpPr>
            <p:nvPr/>
          </p:nvGrpSpPr>
          <p:grpSpPr bwMode="auto">
            <a:xfrm>
              <a:off x="2784" y="2630"/>
              <a:ext cx="681" cy="259"/>
              <a:chOff x="1087" y="2412"/>
              <a:chExt cx="681" cy="259"/>
            </a:xfrm>
          </p:grpSpPr>
          <p:sp>
            <p:nvSpPr>
              <p:cNvPr id="423969" name="Rectangle 33"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70" name="Rectangle 34"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3971" name="Text Box 35"/>
            <p:cNvSpPr txBox="1">
              <a:spLocks noChangeArrowheads="1"/>
            </p:cNvSpPr>
            <p:nvPr/>
          </p:nvSpPr>
          <p:spPr bwMode="auto">
            <a:xfrm>
              <a:off x="2697" y="3065"/>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3972" name="Line 36"/>
            <p:cNvSpPr>
              <a:spLocks noChangeShapeType="1"/>
            </p:cNvSpPr>
            <p:nvPr/>
          </p:nvSpPr>
          <p:spPr bwMode="auto">
            <a:xfrm flipV="1">
              <a:off x="4126" y="2881"/>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3973" name="Text Box 37"/>
            <p:cNvSpPr txBox="1">
              <a:spLocks noChangeArrowheads="1"/>
            </p:cNvSpPr>
            <p:nvPr/>
          </p:nvSpPr>
          <p:spPr bwMode="auto">
            <a:xfrm>
              <a:off x="3935" y="3078"/>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3974" name="Line 38"/>
            <p:cNvSpPr>
              <a:spLocks noChangeShapeType="1"/>
            </p:cNvSpPr>
            <p:nvPr/>
          </p:nvSpPr>
          <p:spPr bwMode="auto">
            <a:xfrm flipV="1">
              <a:off x="2942" y="2884"/>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3975" name="Text Box 39"/>
            <p:cNvSpPr txBox="1">
              <a:spLocks noChangeArrowheads="1"/>
            </p:cNvSpPr>
            <p:nvPr/>
          </p:nvSpPr>
          <p:spPr bwMode="auto">
            <a:xfrm>
              <a:off x="2109" y="2596"/>
              <a:ext cx="59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x</a:t>
              </a:r>
              <a:r>
                <a:rPr lang="zh-CN" altLang="zh-CN" sz="2400" b="1">
                  <a:solidFill>
                    <a:schemeClr val="tx1"/>
                  </a:solidFill>
                  <a:latin typeface="Times New Roman" pitchFamily="18" charset="0"/>
                  <a:ea typeface="宋体" pitchFamily="2" charset="-122"/>
                </a:rPr>
                <a:t>入</a:t>
              </a:r>
              <a:r>
                <a:rPr lang="zh-CN" altLang="en-US" sz="2400" b="1">
                  <a:solidFill>
                    <a:schemeClr val="tx1"/>
                  </a:solidFill>
                  <a:latin typeface="Times New Roman" pitchFamily="18" charset="0"/>
                  <a:ea typeface="宋体" pitchFamily="2" charset="-122"/>
                </a:rPr>
                <a:t>队</a:t>
              </a:r>
            </a:p>
          </p:txBody>
        </p:sp>
        <p:sp>
          <p:nvSpPr>
            <p:cNvPr id="423976" name="Rectangle 40"/>
            <p:cNvSpPr>
              <a:spLocks noChangeArrowheads="1"/>
            </p:cNvSpPr>
            <p:nvPr/>
          </p:nvSpPr>
          <p:spPr bwMode="auto">
            <a:xfrm>
              <a:off x="3810" y="2634"/>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77" name="Line 41"/>
            <p:cNvSpPr>
              <a:spLocks noChangeShapeType="1"/>
            </p:cNvSpPr>
            <p:nvPr/>
          </p:nvSpPr>
          <p:spPr bwMode="auto">
            <a:xfrm>
              <a:off x="3393" y="2758"/>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3978" name="Line 42"/>
            <p:cNvSpPr>
              <a:spLocks noChangeShapeType="1"/>
            </p:cNvSpPr>
            <p:nvPr/>
          </p:nvSpPr>
          <p:spPr bwMode="auto">
            <a:xfrm>
              <a:off x="4123" y="26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3979" name="Text Box 43"/>
            <p:cNvSpPr txBox="1">
              <a:spLocks noChangeArrowheads="1"/>
            </p:cNvSpPr>
            <p:nvPr/>
          </p:nvSpPr>
          <p:spPr bwMode="auto">
            <a:xfrm>
              <a:off x="4185" y="2664"/>
              <a:ext cx="2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a:t>
              </a:r>
            </a:p>
          </p:txBody>
        </p:sp>
        <p:sp>
          <p:nvSpPr>
            <p:cNvPr id="423980" name="Text Box 44"/>
            <p:cNvSpPr txBox="1">
              <a:spLocks noChangeArrowheads="1"/>
            </p:cNvSpPr>
            <p:nvPr/>
          </p:nvSpPr>
          <p:spPr bwMode="auto">
            <a:xfrm>
              <a:off x="3847" y="2630"/>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x</a:t>
              </a:r>
            </a:p>
          </p:txBody>
        </p:sp>
      </p:grpSp>
      <p:grpSp>
        <p:nvGrpSpPr>
          <p:cNvPr id="423981" name="Group 45"/>
          <p:cNvGrpSpPr>
            <a:grpSpLocks/>
          </p:cNvGrpSpPr>
          <p:nvPr/>
        </p:nvGrpSpPr>
        <p:grpSpPr bwMode="auto">
          <a:xfrm>
            <a:off x="1665288" y="3429000"/>
            <a:ext cx="5321300" cy="1141413"/>
            <a:chOff x="260" y="3314"/>
            <a:chExt cx="3352" cy="719"/>
          </a:xfrm>
        </p:grpSpPr>
        <p:grpSp>
          <p:nvGrpSpPr>
            <p:cNvPr id="423982" name="Group 46"/>
            <p:cNvGrpSpPr>
              <a:grpSpLocks/>
            </p:cNvGrpSpPr>
            <p:nvPr/>
          </p:nvGrpSpPr>
          <p:grpSpPr bwMode="auto">
            <a:xfrm>
              <a:off x="946" y="3348"/>
              <a:ext cx="681" cy="259"/>
              <a:chOff x="1087" y="2412"/>
              <a:chExt cx="681" cy="259"/>
            </a:xfrm>
          </p:grpSpPr>
          <p:sp>
            <p:nvSpPr>
              <p:cNvPr id="423983" name="Rectangle 47"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84" name="Rectangle 48"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3985" name="Text Box 49"/>
            <p:cNvSpPr txBox="1">
              <a:spLocks noChangeArrowheads="1"/>
            </p:cNvSpPr>
            <p:nvPr/>
          </p:nvSpPr>
          <p:spPr bwMode="auto">
            <a:xfrm>
              <a:off x="848" y="3783"/>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3986" name="Line 50"/>
            <p:cNvSpPr>
              <a:spLocks noChangeShapeType="1"/>
            </p:cNvSpPr>
            <p:nvPr/>
          </p:nvSpPr>
          <p:spPr bwMode="auto">
            <a:xfrm flipV="1">
              <a:off x="3255" y="3577"/>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3987" name="Text Box 51"/>
            <p:cNvSpPr txBox="1">
              <a:spLocks noChangeArrowheads="1"/>
            </p:cNvSpPr>
            <p:nvPr/>
          </p:nvSpPr>
          <p:spPr bwMode="auto">
            <a:xfrm>
              <a:off x="3064" y="3774"/>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3988" name="Line 52"/>
            <p:cNvSpPr>
              <a:spLocks noChangeShapeType="1"/>
            </p:cNvSpPr>
            <p:nvPr/>
          </p:nvSpPr>
          <p:spPr bwMode="auto">
            <a:xfrm flipV="1">
              <a:off x="1093" y="3602"/>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3989" name="Text Box 53"/>
            <p:cNvSpPr txBox="1">
              <a:spLocks noChangeArrowheads="1"/>
            </p:cNvSpPr>
            <p:nvPr/>
          </p:nvSpPr>
          <p:spPr bwMode="auto">
            <a:xfrm>
              <a:off x="260" y="3314"/>
              <a:ext cx="59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y</a:t>
              </a:r>
              <a:r>
                <a:rPr lang="zh-CN" altLang="zh-CN" sz="2400" b="1">
                  <a:solidFill>
                    <a:schemeClr val="tx1"/>
                  </a:solidFill>
                  <a:latin typeface="Times New Roman" pitchFamily="18" charset="0"/>
                  <a:ea typeface="宋体" pitchFamily="2" charset="-122"/>
                </a:rPr>
                <a:t>入</a:t>
              </a:r>
              <a:r>
                <a:rPr lang="zh-CN" altLang="en-US" sz="2400" b="1">
                  <a:solidFill>
                    <a:schemeClr val="tx1"/>
                  </a:solidFill>
                  <a:latin typeface="Times New Roman" pitchFamily="18" charset="0"/>
                  <a:ea typeface="宋体" pitchFamily="2" charset="-122"/>
                </a:rPr>
                <a:t>队</a:t>
              </a:r>
            </a:p>
          </p:txBody>
        </p:sp>
        <p:sp>
          <p:nvSpPr>
            <p:cNvPr id="423990" name="Rectangle 54"/>
            <p:cNvSpPr>
              <a:spLocks noChangeArrowheads="1"/>
            </p:cNvSpPr>
            <p:nvPr/>
          </p:nvSpPr>
          <p:spPr bwMode="auto">
            <a:xfrm>
              <a:off x="1961" y="3352"/>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91" name="Line 55"/>
            <p:cNvSpPr>
              <a:spLocks noChangeShapeType="1"/>
            </p:cNvSpPr>
            <p:nvPr/>
          </p:nvSpPr>
          <p:spPr bwMode="auto">
            <a:xfrm>
              <a:off x="1544" y="3476"/>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3992" name="Line 56"/>
            <p:cNvSpPr>
              <a:spLocks noChangeShapeType="1"/>
            </p:cNvSpPr>
            <p:nvPr/>
          </p:nvSpPr>
          <p:spPr bwMode="auto">
            <a:xfrm>
              <a:off x="2274" y="3351"/>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3993" name="Text Box 57"/>
            <p:cNvSpPr txBox="1">
              <a:spLocks noChangeArrowheads="1"/>
            </p:cNvSpPr>
            <p:nvPr/>
          </p:nvSpPr>
          <p:spPr bwMode="auto">
            <a:xfrm>
              <a:off x="1998" y="3348"/>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x</a:t>
              </a:r>
            </a:p>
          </p:txBody>
        </p:sp>
        <p:sp>
          <p:nvSpPr>
            <p:cNvPr id="423994" name="Rectangle 58"/>
            <p:cNvSpPr>
              <a:spLocks noChangeArrowheads="1"/>
            </p:cNvSpPr>
            <p:nvPr/>
          </p:nvSpPr>
          <p:spPr bwMode="auto">
            <a:xfrm>
              <a:off x="2946" y="3359"/>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95" name="Line 59"/>
            <p:cNvSpPr>
              <a:spLocks noChangeShapeType="1"/>
            </p:cNvSpPr>
            <p:nvPr/>
          </p:nvSpPr>
          <p:spPr bwMode="auto">
            <a:xfrm>
              <a:off x="3259" y="3358"/>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3996" name="Text Box 60"/>
            <p:cNvSpPr txBox="1">
              <a:spLocks noChangeArrowheads="1"/>
            </p:cNvSpPr>
            <p:nvPr/>
          </p:nvSpPr>
          <p:spPr bwMode="auto">
            <a:xfrm>
              <a:off x="3321" y="3389"/>
              <a:ext cx="2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a:t>
              </a:r>
            </a:p>
          </p:txBody>
        </p:sp>
        <p:sp>
          <p:nvSpPr>
            <p:cNvPr id="423997" name="Text Box 61"/>
            <p:cNvSpPr txBox="1">
              <a:spLocks noChangeArrowheads="1"/>
            </p:cNvSpPr>
            <p:nvPr/>
          </p:nvSpPr>
          <p:spPr bwMode="auto">
            <a:xfrm>
              <a:off x="2983" y="3355"/>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y</a:t>
              </a:r>
            </a:p>
          </p:txBody>
        </p:sp>
        <p:sp>
          <p:nvSpPr>
            <p:cNvPr id="423998" name="Line 62"/>
            <p:cNvSpPr>
              <a:spLocks noChangeShapeType="1"/>
            </p:cNvSpPr>
            <p:nvPr/>
          </p:nvSpPr>
          <p:spPr bwMode="auto">
            <a:xfrm>
              <a:off x="2529" y="3483"/>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grpSp>
        <p:nvGrpSpPr>
          <p:cNvPr id="423999" name="Group 63"/>
          <p:cNvGrpSpPr>
            <a:grpSpLocks/>
          </p:cNvGrpSpPr>
          <p:nvPr/>
        </p:nvGrpSpPr>
        <p:grpSpPr bwMode="auto">
          <a:xfrm>
            <a:off x="1606550" y="4554538"/>
            <a:ext cx="5321300" cy="1141412"/>
            <a:chOff x="1067" y="477"/>
            <a:chExt cx="3352" cy="719"/>
          </a:xfrm>
        </p:grpSpPr>
        <p:grpSp>
          <p:nvGrpSpPr>
            <p:cNvPr id="424000" name="Group 64"/>
            <p:cNvGrpSpPr>
              <a:grpSpLocks/>
            </p:cNvGrpSpPr>
            <p:nvPr/>
          </p:nvGrpSpPr>
          <p:grpSpPr bwMode="auto">
            <a:xfrm>
              <a:off x="1753" y="511"/>
              <a:ext cx="681" cy="259"/>
              <a:chOff x="1087" y="2412"/>
              <a:chExt cx="681" cy="259"/>
            </a:xfrm>
          </p:grpSpPr>
          <p:sp>
            <p:nvSpPr>
              <p:cNvPr id="424001" name="Rectangle 65"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02" name="Rectangle 66"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4003" name="Text Box 67"/>
            <p:cNvSpPr txBox="1">
              <a:spLocks noChangeArrowheads="1"/>
            </p:cNvSpPr>
            <p:nvPr/>
          </p:nvSpPr>
          <p:spPr bwMode="auto">
            <a:xfrm>
              <a:off x="1655" y="946"/>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4004" name="Line 68"/>
            <p:cNvSpPr>
              <a:spLocks noChangeShapeType="1"/>
            </p:cNvSpPr>
            <p:nvPr/>
          </p:nvSpPr>
          <p:spPr bwMode="auto">
            <a:xfrm flipV="1">
              <a:off x="4062" y="740"/>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4005" name="Text Box 69"/>
            <p:cNvSpPr txBox="1">
              <a:spLocks noChangeArrowheads="1"/>
            </p:cNvSpPr>
            <p:nvPr/>
          </p:nvSpPr>
          <p:spPr bwMode="auto">
            <a:xfrm>
              <a:off x="3871" y="937"/>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4006" name="Line 70"/>
            <p:cNvSpPr>
              <a:spLocks noChangeShapeType="1"/>
            </p:cNvSpPr>
            <p:nvPr/>
          </p:nvSpPr>
          <p:spPr bwMode="auto">
            <a:xfrm flipV="1">
              <a:off x="1900" y="765"/>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4007" name="Text Box 71"/>
            <p:cNvSpPr txBox="1">
              <a:spLocks noChangeArrowheads="1"/>
            </p:cNvSpPr>
            <p:nvPr/>
          </p:nvSpPr>
          <p:spPr bwMode="auto">
            <a:xfrm>
              <a:off x="1067" y="477"/>
              <a:ext cx="59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x</a:t>
              </a:r>
              <a:r>
                <a:rPr lang="zh-CN" altLang="zh-CN" sz="2400" b="1">
                  <a:solidFill>
                    <a:schemeClr val="tx1"/>
                  </a:solidFill>
                  <a:latin typeface="Times New Roman" pitchFamily="18" charset="0"/>
                  <a:ea typeface="宋体" pitchFamily="2" charset="-122"/>
                </a:rPr>
                <a:t>出</a:t>
              </a:r>
              <a:r>
                <a:rPr lang="zh-CN" altLang="en-US" sz="2400" b="1">
                  <a:solidFill>
                    <a:schemeClr val="tx1"/>
                  </a:solidFill>
                  <a:latin typeface="Times New Roman" pitchFamily="18" charset="0"/>
                  <a:ea typeface="宋体" pitchFamily="2" charset="-122"/>
                </a:rPr>
                <a:t>队</a:t>
              </a:r>
            </a:p>
          </p:txBody>
        </p:sp>
        <p:sp>
          <p:nvSpPr>
            <p:cNvPr id="424008" name="Rectangle 72"/>
            <p:cNvSpPr>
              <a:spLocks noChangeArrowheads="1"/>
            </p:cNvSpPr>
            <p:nvPr/>
          </p:nvSpPr>
          <p:spPr bwMode="auto">
            <a:xfrm>
              <a:off x="2768" y="515"/>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09" name="Line 73"/>
            <p:cNvSpPr>
              <a:spLocks noChangeShapeType="1"/>
            </p:cNvSpPr>
            <p:nvPr/>
          </p:nvSpPr>
          <p:spPr bwMode="auto">
            <a:xfrm>
              <a:off x="3081" y="514"/>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4010" name="Text Box 74"/>
            <p:cNvSpPr txBox="1">
              <a:spLocks noChangeArrowheads="1"/>
            </p:cNvSpPr>
            <p:nvPr/>
          </p:nvSpPr>
          <p:spPr bwMode="auto">
            <a:xfrm>
              <a:off x="2805" y="511"/>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x</a:t>
              </a:r>
            </a:p>
          </p:txBody>
        </p:sp>
        <p:sp>
          <p:nvSpPr>
            <p:cNvPr id="424011" name="Rectangle 75"/>
            <p:cNvSpPr>
              <a:spLocks noChangeArrowheads="1"/>
            </p:cNvSpPr>
            <p:nvPr/>
          </p:nvSpPr>
          <p:spPr bwMode="auto">
            <a:xfrm>
              <a:off x="3753" y="522"/>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12" name="Line 76"/>
            <p:cNvSpPr>
              <a:spLocks noChangeShapeType="1"/>
            </p:cNvSpPr>
            <p:nvPr/>
          </p:nvSpPr>
          <p:spPr bwMode="auto">
            <a:xfrm>
              <a:off x="4066" y="521"/>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4013" name="Text Box 77"/>
            <p:cNvSpPr txBox="1">
              <a:spLocks noChangeArrowheads="1"/>
            </p:cNvSpPr>
            <p:nvPr/>
          </p:nvSpPr>
          <p:spPr bwMode="auto">
            <a:xfrm>
              <a:off x="4128" y="552"/>
              <a:ext cx="2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a:t>
              </a:r>
            </a:p>
          </p:txBody>
        </p:sp>
        <p:sp>
          <p:nvSpPr>
            <p:cNvPr id="424014" name="Text Box 78"/>
            <p:cNvSpPr txBox="1">
              <a:spLocks noChangeArrowheads="1"/>
            </p:cNvSpPr>
            <p:nvPr/>
          </p:nvSpPr>
          <p:spPr bwMode="auto">
            <a:xfrm>
              <a:off x="3790" y="518"/>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y</a:t>
              </a:r>
            </a:p>
          </p:txBody>
        </p:sp>
        <p:sp>
          <p:nvSpPr>
            <p:cNvPr id="424015" name="Line 79"/>
            <p:cNvSpPr>
              <a:spLocks noChangeShapeType="1"/>
            </p:cNvSpPr>
            <p:nvPr/>
          </p:nvSpPr>
          <p:spPr bwMode="auto">
            <a:xfrm>
              <a:off x="2256" y="711"/>
              <a:ext cx="0" cy="178"/>
            </a:xfrm>
            <a:prstGeom prst="line">
              <a:avLst/>
            </a:prstGeom>
            <a:noFill/>
            <a:ln w="9525">
              <a:solidFill>
                <a:schemeClr val="tx1"/>
              </a:solidFill>
              <a:round/>
              <a:headEnd/>
              <a:tailEnd/>
            </a:ln>
            <a:effectLst/>
          </p:spPr>
          <p:txBody>
            <a:bodyPr anchor="ctr">
              <a:spAutoFit/>
            </a:bodyPr>
            <a:lstStyle/>
            <a:p>
              <a:endParaRPr lang="zh-CN" altLang="en-US"/>
            </a:p>
          </p:txBody>
        </p:sp>
        <p:sp>
          <p:nvSpPr>
            <p:cNvPr id="424016" name="Line 80"/>
            <p:cNvSpPr>
              <a:spLocks noChangeShapeType="1"/>
            </p:cNvSpPr>
            <p:nvPr/>
          </p:nvSpPr>
          <p:spPr bwMode="auto">
            <a:xfrm>
              <a:off x="2256" y="878"/>
              <a:ext cx="1656"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4017" name="Line 81"/>
            <p:cNvSpPr>
              <a:spLocks noChangeShapeType="1"/>
            </p:cNvSpPr>
            <p:nvPr/>
          </p:nvSpPr>
          <p:spPr bwMode="auto">
            <a:xfrm flipV="1">
              <a:off x="3901" y="778"/>
              <a:ext cx="0" cy="10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grpSp>
        <p:nvGrpSpPr>
          <p:cNvPr id="424018" name="Group 82"/>
          <p:cNvGrpSpPr>
            <a:grpSpLocks/>
          </p:cNvGrpSpPr>
          <p:nvPr/>
        </p:nvGrpSpPr>
        <p:grpSpPr bwMode="auto">
          <a:xfrm>
            <a:off x="1703388" y="1268413"/>
            <a:ext cx="2130425" cy="1141412"/>
            <a:chOff x="1082" y="367"/>
            <a:chExt cx="1342" cy="719"/>
          </a:xfrm>
        </p:grpSpPr>
        <p:grpSp>
          <p:nvGrpSpPr>
            <p:cNvPr id="424019" name="Group 83"/>
            <p:cNvGrpSpPr>
              <a:grpSpLocks/>
            </p:cNvGrpSpPr>
            <p:nvPr/>
          </p:nvGrpSpPr>
          <p:grpSpPr bwMode="auto">
            <a:xfrm>
              <a:off x="1082" y="367"/>
              <a:ext cx="1342" cy="719"/>
              <a:chOff x="460" y="2378"/>
              <a:chExt cx="1342" cy="719"/>
            </a:xfrm>
          </p:grpSpPr>
          <p:grpSp>
            <p:nvGrpSpPr>
              <p:cNvPr id="424020" name="Group 84"/>
              <p:cNvGrpSpPr>
                <a:grpSpLocks/>
              </p:cNvGrpSpPr>
              <p:nvPr/>
            </p:nvGrpSpPr>
            <p:grpSpPr bwMode="auto">
              <a:xfrm>
                <a:off x="1087" y="2412"/>
                <a:ext cx="681" cy="259"/>
                <a:chOff x="1087" y="2412"/>
                <a:chExt cx="681" cy="259"/>
              </a:xfrm>
            </p:grpSpPr>
            <p:sp>
              <p:nvSpPr>
                <p:cNvPr id="424021" name="Rectangle 85"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22" name="Rectangle 86"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4023" name="Text Box 87"/>
              <p:cNvSpPr txBox="1">
                <a:spLocks noChangeArrowheads="1"/>
              </p:cNvSpPr>
              <p:nvPr/>
            </p:nvSpPr>
            <p:spPr bwMode="auto">
              <a:xfrm>
                <a:off x="1000" y="2847"/>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4024" name="Line 88"/>
              <p:cNvSpPr>
                <a:spLocks noChangeShapeType="1"/>
              </p:cNvSpPr>
              <p:nvPr/>
            </p:nvSpPr>
            <p:spPr bwMode="auto">
              <a:xfrm flipV="1">
                <a:off x="1584" y="2640"/>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4025" name="Text Box 89"/>
              <p:cNvSpPr txBox="1">
                <a:spLocks noChangeArrowheads="1"/>
              </p:cNvSpPr>
              <p:nvPr/>
            </p:nvSpPr>
            <p:spPr bwMode="auto">
              <a:xfrm>
                <a:off x="1393" y="2837"/>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4026" name="Line 90"/>
              <p:cNvSpPr>
                <a:spLocks noChangeShapeType="1"/>
              </p:cNvSpPr>
              <p:nvPr/>
            </p:nvSpPr>
            <p:spPr bwMode="auto">
              <a:xfrm flipV="1">
                <a:off x="1245" y="2666"/>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4027" name="Text Box 91"/>
              <p:cNvSpPr txBox="1">
                <a:spLocks noChangeArrowheads="1"/>
              </p:cNvSpPr>
              <p:nvPr/>
            </p:nvSpPr>
            <p:spPr bwMode="auto">
              <a:xfrm>
                <a:off x="460" y="2378"/>
                <a:ext cx="502" cy="288"/>
              </a:xfrm>
              <a:prstGeom prst="rect">
                <a:avLst/>
              </a:prstGeom>
              <a:noFill/>
              <a:ln w="9525">
                <a:no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空队</a:t>
                </a:r>
              </a:p>
            </p:txBody>
          </p:sp>
        </p:grpSp>
        <p:sp>
          <p:nvSpPr>
            <p:cNvPr id="424028" name="Text Box 92"/>
            <p:cNvSpPr txBox="1">
              <a:spLocks noChangeArrowheads="1"/>
            </p:cNvSpPr>
            <p:nvPr/>
          </p:nvSpPr>
          <p:spPr bwMode="auto">
            <a:xfrm>
              <a:off x="2112" y="432"/>
              <a:ext cx="209" cy="250"/>
            </a:xfrm>
            <a:prstGeom prst="rect">
              <a:avLst/>
            </a:prstGeom>
            <a:noFill/>
            <a:ln w="9525">
              <a:noFill/>
              <a:miter lim="800000"/>
              <a:headEnd/>
              <a:tailEnd/>
            </a:ln>
            <a:effectLst/>
          </p:spPr>
          <p:txBody>
            <a:bodyPr wrap="none">
              <a:spAutoFit/>
            </a:bodyPr>
            <a:lstStyle/>
            <a:p>
              <a:r>
                <a:rPr lang="en-US" altLang="zh-CN" sz="2000" b="1">
                  <a:solidFill>
                    <a:schemeClr val="tx1"/>
                  </a:solidFill>
                  <a:latin typeface="Times New Roman" pitchFamily="18" charset="0"/>
                  <a:ea typeface="宋体" pitchFamily="2" charset="-122"/>
                </a:rPr>
                <a:t>^</a:t>
              </a:r>
            </a:p>
          </p:txBody>
        </p:sp>
      </p:grpSp>
      <p:grpSp>
        <p:nvGrpSpPr>
          <p:cNvPr id="424029" name="Group 93"/>
          <p:cNvGrpSpPr>
            <a:grpSpLocks/>
          </p:cNvGrpSpPr>
          <p:nvPr/>
        </p:nvGrpSpPr>
        <p:grpSpPr bwMode="auto">
          <a:xfrm>
            <a:off x="1624013" y="5634038"/>
            <a:ext cx="2206625" cy="1141412"/>
            <a:chOff x="1034" y="367"/>
            <a:chExt cx="1390" cy="719"/>
          </a:xfrm>
        </p:grpSpPr>
        <p:grpSp>
          <p:nvGrpSpPr>
            <p:cNvPr id="424030" name="Group 94"/>
            <p:cNvGrpSpPr>
              <a:grpSpLocks/>
            </p:cNvGrpSpPr>
            <p:nvPr/>
          </p:nvGrpSpPr>
          <p:grpSpPr bwMode="auto">
            <a:xfrm>
              <a:off x="1034" y="367"/>
              <a:ext cx="1390" cy="719"/>
              <a:chOff x="412" y="2378"/>
              <a:chExt cx="1390" cy="719"/>
            </a:xfrm>
          </p:grpSpPr>
          <p:grpSp>
            <p:nvGrpSpPr>
              <p:cNvPr id="424031" name="Group 95"/>
              <p:cNvGrpSpPr>
                <a:grpSpLocks/>
              </p:cNvGrpSpPr>
              <p:nvPr/>
            </p:nvGrpSpPr>
            <p:grpSpPr bwMode="auto">
              <a:xfrm>
                <a:off x="1087" y="2412"/>
                <a:ext cx="681" cy="259"/>
                <a:chOff x="1087" y="2412"/>
                <a:chExt cx="681" cy="259"/>
              </a:xfrm>
            </p:grpSpPr>
            <p:sp>
              <p:nvSpPr>
                <p:cNvPr id="424032" name="Rectangle 96"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33" name="Rectangle 97"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4034" name="Text Box 98"/>
              <p:cNvSpPr txBox="1">
                <a:spLocks noChangeArrowheads="1"/>
              </p:cNvSpPr>
              <p:nvPr/>
            </p:nvSpPr>
            <p:spPr bwMode="auto">
              <a:xfrm>
                <a:off x="1000" y="2847"/>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4035" name="Line 99"/>
              <p:cNvSpPr>
                <a:spLocks noChangeShapeType="1"/>
              </p:cNvSpPr>
              <p:nvPr/>
            </p:nvSpPr>
            <p:spPr bwMode="auto">
              <a:xfrm flipV="1">
                <a:off x="1584" y="2640"/>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4036" name="Text Box 100"/>
              <p:cNvSpPr txBox="1">
                <a:spLocks noChangeArrowheads="1"/>
              </p:cNvSpPr>
              <p:nvPr/>
            </p:nvSpPr>
            <p:spPr bwMode="auto">
              <a:xfrm>
                <a:off x="1393" y="2837"/>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4037" name="Line 101"/>
              <p:cNvSpPr>
                <a:spLocks noChangeShapeType="1"/>
              </p:cNvSpPr>
              <p:nvPr/>
            </p:nvSpPr>
            <p:spPr bwMode="auto">
              <a:xfrm flipV="1">
                <a:off x="1245" y="2666"/>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4038" name="Text Box 102"/>
              <p:cNvSpPr txBox="1">
                <a:spLocks noChangeArrowheads="1"/>
              </p:cNvSpPr>
              <p:nvPr/>
            </p:nvSpPr>
            <p:spPr bwMode="auto">
              <a:xfrm>
                <a:off x="412" y="2378"/>
                <a:ext cx="59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y</a:t>
                </a:r>
                <a:r>
                  <a:rPr lang="zh-CN" altLang="zh-CN" sz="2400" b="1">
                    <a:solidFill>
                      <a:schemeClr val="tx1"/>
                    </a:solidFill>
                    <a:latin typeface="Times New Roman" pitchFamily="18" charset="0"/>
                    <a:ea typeface="宋体" pitchFamily="2" charset="-122"/>
                  </a:rPr>
                  <a:t>出</a:t>
                </a:r>
                <a:r>
                  <a:rPr lang="zh-CN" altLang="en-US" sz="2400" b="1">
                    <a:solidFill>
                      <a:schemeClr val="tx1"/>
                    </a:solidFill>
                    <a:latin typeface="Times New Roman" pitchFamily="18" charset="0"/>
                    <a:ea typeface="宋体" pitchFamily="2" charset="-122"/>
                  </a:rPr>
                  <a:t>队</a:t>
                </a:r>
              </a:p>
            </p:txBody>
          </p:sp>
        </p:grpSp>
        <p:sp>
          <p:nvSpPr>
            <p:cNvPr id="424039" name="Text Box 103"/>
            <p:cNvSpPr txBox="1">
              <a:spLocks noChangeArrowheads="1"/>
            </p:cNvSpPr>
            <p:nvPr/>
          </p:nvSpPr>
          <p:spPr bwMode="auto">
            <a:xfrm>
              <a:off x="2112" y="432"/>
              <a:ext cx="209" cy="250"/>
            </a:xfrm>
            <a:prstGeom prst="rect">
              <a:avLst/>
            </a:prstGeom>
            <a:noFill/>
            <a:ln w="9525">
              <a:noFill/>
              <a:miter lim="800000"/>
              <a:headEnd/>
              <a:tailEnd/>
            </a:ln>
            <a:effectLst/>
          </p:spPr>
          <p:txBody>
            <a:bodyPr wrap="none">
              <a:spAutoFit/>
            </a:bodyPr>
            <a:lstStyle/>
            <a:p>
              <a:r>
                <a:rPr lang="en-US" altLang="zh-CN" sz="2000" b="1">
                  <a:solidFill>
                    <a:schemeClr val="tx1"/>
                  </a:solidFill>
                  <a:latin typeface="Times New Roman" pitchFamily="18" charset="0"/>
                  <a:ea typeface="宋体" pitchFamily="2" charset="-122"/>
                </a:rPr>
                <a:t>^</a:t>
              </a:r>
            </a:p>
          </p:txBody>
        </p:sp>
      </p:grpSp>
      <p:sp>
        <p:nvSpPr>
          <p:cNvPr id="424040" name="Text Box 104"/>
          <p:cNvSpPr txBox="1">
            <a:spLocks noChangeArrowheads="1"/>
          </p:cNvSpPr>
          <p:nvPr/>
        </p:nvSpPr>
        <p:spPr bwMode="auto">
          <a:xfrm>
            <a:off x="6019800" y="1176338"/>
            <a:ext cx="3611563" cy="1066800"/>
          </a:xfrm>
          <a:prstGeom prst="rect">
            <a:avLst/>
          </a:prstGeom>
          <a:noFill/>
          <a:ln w="12700" cap="rnd">
            <a:noFill/>
            <a:miter lim="800000"/>
            <a:headEnd/>
            <a:tailEnd/>
          </a:ln>
          <a:effectLst/>
        </p:spPr>
        <p:txBody>
          <a:bodyPr>
            <a:spAutoFit/>
          </a:bodyPr>
          <a:lstStyle/>
          <a:p>
            <a:pPr algn="r" eaLnBrk="0" hangingPunct="0">
              <a:spcBef>
                <a:spcPct val="50000"/>
              </a:spcBef>
            </a:pPr>
            <a:r>
              <a:rPr lang="zh-CN" altLang="en-US" sz="3200" b="1">
                <a:solidFill>
                  <a:srgbClr val="FFFF00"/>
                </a:solidFill>
                <a:latin typeface="宋体" pitchFamily="2" charset="-122"/>
                <a:ea typeface="宋体" pitchFamily="2" charset="-122"/>
              </a:rPr>
              <a:t>判断队空的条件：</a:t>
            </a:r>
            <a:r>
              <a:rPr lang="en-US" altLang="zh-CN" sz="3200" b="1">
                <a:solidFill>
                  <a:srgbClr val="FFFF00"/>
                </a:solidFill>
                <a:latin typeface="宋体" pitchFamily="2" charset="-122"/>
                <a:ea typeface="宋体" pitchFamily="2" charset="-122"/>
              </a:rPr>
              <a:t>front==rear</a:t>
            </a:r>
          </a:p>
        </p:txBody>
      </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a:xfrm>
            <a:off x="0" y="0"/>
            <a:ext cx="9906000" cy="685800"/>
          </a:xfrm>
        </p:spPr>
        <p:txBody>
          <a:bodyPr/>
          <a:lstStyle/>
          <a:p>
            <a:pPr eaLnBrk="1" hangingPunct="1"/>
            <a:r>
              <a:rPr lang="en-US" altLang="zh-CN" i="1"/>
              <a:t>3.4 </a:t>
            </a:r>
            <a:r>
              <a:rPr lang="zh-CN" altLang="en-US" i="1"/>
              <a:t>队列</a:t>
            </a:r>
          </a:p>
        </p:txBody>
      </p:sp>
      <p:sp>
        <p:nvSpPr>
          <p:cNvPr id="108547" name="Rectangle 30"/>
          <p:cNvSpPr>
            <a:spLocks noGrp="1" noChangeArrowheads="1"/>
          </p:cNvSpPr>
          <p:nvPr>
            <p:ph idx="1"/>
          </p:nvPr>
        </p:nvSpPr>
        <p:spPr>
          <a:xfrm>
            <a:off x="206375" y="642938"/>
            <a:ext cx="8686800" cy="557212"/>
          </a:xfrm>
        </p:spPr>
        <p:txBody>
          <a:bodyPr/>
          <a:lstStyle/>
          <a:p>
            <a:pPr eaLnBrk="1" hangingPunct="1"/>
            <a:r>
              <a:rPr lang="zh-CN" altLang="en-US" sz="3200"/>
              <a:t>链式队列的基本操作：初始化</a:t>
            </a:r>
          </a:p>
        </p:txBody>
      </p:sp>
      <p:sp>
        <p:nvSpPr>
          <p:cNvPr id="78" name="Text Box 2"/>
          <p:cNvSpPr txBox="1">
            <a:spLocks noChangeArrowheads="1"/>
          </p:cNvSpPr>
          <p:nvPr/>
        </p:nvSpPr>
        <p:spPr bwMode="auto">
          <a:xfrm>
            <a:off x="758825" y="1196975"/>
            <a:ext cx="87487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20000"/>
              </a:lnSpc>
              <a:buClrTx/>
              <a:buSzTx/>
              <a:buFontTx/>
              <a:buNone/>
            </a:pPr>
            <a:r>
              <a:rPr lang="en-US" altLang="zh-CN" sz="3200">
                <a:solidFill>
                  <a:srgbClr val="FFFF00"/>
                </a:solidFill>
                <a:latin typeface="Times New Roman" panose="02020603050405020304" pitchFamily="18" charset="0"/>
              </a:rPr>
              <a:t> </a:t>
            </a:r>
            <a:r>
              <a:rPr lang="en-US" altLang="zh-CN" sz="3200">
                <a:solidFill>
                  <a:srgbClr val="FFFF00"/>
                </a:solidFill>
                <a:latin typeface="Times New Roman" panose="02020603050405020304" pitchFamily="18" charset="0"/>
                <a:ea typeface="隶书" panose="02010509060101010101" pitchFamily="49" charset="-122"/>
              </a:rPr>
              <a:t>Status InitQueue ( LinkQueue &amp;Q )</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 </a:t>
            </a:r>
            <a:r>
              <a:rPr lang="en-US" altLang="zh-CN" sz="3200">
                <a:latin typeface="Times New Roman" panose="02020603050405020304" pitchFamily="18" charset="0"/>
                <a:ea typeface="隶书" panose="02010509060101010101" pitchFamily="49" charset="-122"/>
              </a:rPr>
              <a:t>  // </a:t>
            </a:r>
            <a:r>
              <a:rPr lang="zh-CN" altLang="en-US" sz="3200">
                <a:latin typeface="Times New Roman" panose="02020603050405020304" pitchFamily="18" charset="0"/>
                <a:ea typeface="隶书" panose="02010509060101010101" pitchFamily="49" charset="-122"/>
              </a:rPr>
              <a:t>构造一个空队列</a:t>
            </a:r>
            <a:r>
              <a:rPr lang="en-US" altLang="zh-CN" sz="3200">
                <a:latin typeface="Times New Roman" panose="02020603050405020304" pitchFamily="18" charset="0"/>
                <a:ea typeface="隶书" panose="02010509060101010101" pitchFamily="49" charset="-122"/>
              </a:rPr>
              <a:t>Q</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Q.front = Q.rear =</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(QueuePtr) malloc( sizeof(QNode) );</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if ( !Q.front ) exit (OVERFLOW);                   </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zh-CN" altLang="en-US" sz="3200">
                <a:solidFill>
                  <a:srgbClr val="FFFF00"/>
                </a:solidFill>
                <a:latin typeface="Times New Roman" panose="02020603050405020304" pitchFamily="18" charset="0"/>
                <a:ea typeface="隶书" panose="02010509060101010101" pitchFamily="49" charset="-122"/>
              </a:rPr>
              <a:t>存储分配失败</a:t>
            </a:r>
          </a:p>
          <a:p>
            <a:pPr>
              <a:lnSpc>
                <a:spcPct val="120000"/>
              </a:lnSpc>
              <a:buClrTx/>
              <a:buSzTx/>
              <a:buFontTx/>
              <a:buNone/>
            </a:pPr>
            <a:r>
              <a:rPr lang="zh-CN" altLang="en-US" sz="3200">
                <a:solidFill>
                  <a:srgbClr val="FFFF00"/>
                </a:solidFill>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Q.front-&gt;next = NULL</a:t>
            </a:r>
            <a:r>
              <a:rPr lang="en-US" altLang="zh-CN" sz="3200">
                <a:solidFill>
                  <a:srgbClr val="FFFF00"/>
                </a:solidFill>
                <a:latin typeface="Times New Roman" panose="02020603050405020304" pitchFamily="18" charset="0"/>
                <a:ea typeface="隶书" panose="02010509060101010101" pitchFamily="49" charset="-122"/>
              </a:rPr>
              <a:t>;</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return OK;</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a:t>
            </a:r>
            <a:endParaRPr lang="en-US" altLang="zh-CN" sz="3200">
              <a:solidFill>
                <a:srgbClr val="FFFF00"/>
              </a:solidFill>
              <a:latin typeface="Times New Roman" panose="02020603050405020304" pitchFamily="18" charset="0"/>
            </a:endParaRPr>
          </a:p>
        </p:txBody>
      </p:sp>
    </p:spTree>
    <p:extLst>
      <p:ext uri="{BB962C8B-B14F-4D97-AF65-F5344CB8AC3E}">
        <p14:creationId xmlns:p14="http://schemas.microsoft.com/office/powerpoint/2010/main" val="1920359502"/>
      </p:ext>
    </p:extLst>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title"/>
          </p:nvPr>
        </p:nvSpPr>
        <p:spPr>
          <a:xfrm>
            <a:off x="0" y="0"/>
            <a:ext cx="9906000" cy="685800"/>
          </a:xfrm>
        </p:spPr>
        <p:txBody>
          <a:bodyPr/>
          <a:lstStyle/>
          <a:p>
            <a:pPr eaLnBrk="1" hangingPunct="1"/>
            <a:r>
              <a:rPr lang="en-US" altLang="zh-CN" i="1"/>
              <a:t>3.4 </a:t>
            </a:r>
            <a:r>
              <a:rPr lang="zh-CN" altLang="en-US" i="1"/>
              <a:t>队列</a:t>
            </a:r>
          </a:p>
        </p:txBody>
      </p:sp>
      <p:sp>
        <p:nvSpPr>
          <p:cNvPr id="109571" name="Rectangle 30"/>
          <p:cNvSpPr>
            <a:spLocks noGrp="1" noChangeArrowheads="1"/>
          </p:cNvSpPr>
          <p:nvPr>
            <p:ph idx="1"/>
          </p:nvPr>
        </p:nvSpPr>
        <p:spPr>
          <a:xfrm>
            <a:off x="206375" y="642938"/>
            <a:ext cx="8686800" cy="557212"/>
          </a:xfrm>
        </p:spPr>
        <p:txBody>
          <a:bodyPr/>
          <a:lstStyle/>
          <a:p>
            <a:pPr eaLnBrk="1" hangingPunct="1"/>
            <a:r>
              <a:rPr lang="zh-CN" altLang="en-US" sz="3200"/>
              <a:t>链式队列的基本操作：入队</a:t>
            </a:r>
          </a:p>
        </p:txBody>
      </p:sp>
      <p:sp>
        <p:nvSpPr>
          <p:cNvPr id="5" name="Text Box 2"/>
          <p:cNvSpPr txBox="1">
            <a:spLocks noChangeArrowheads="1"/>
          </p:cNvSpPr>
          <p:nvPr/>
        </p:nvSpPr>
        <p:spPr bwMode="auto">
          <a:xfrm>
            <a:off x="439738" y="1168400"/>
            <a:ext cx="9226550"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Status EnQueue ( LinkQueue &amp;Q, QElemType e )</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插入元素</a:t>
            </a:r>
            <a:r>
              <a:rPr lang="en-US" altLang="zh-CN" sz="3200">
                <a:latin typeface="Times New Roman" panose="02020603050405020304" pitchFamily="18" charset="0"/>
                <a:ea typeface="隶书" panose="02010509060101010101" pitchFamily="49" charset="-122"/>
              </a:rPr>
              <a:t>e</a:t>
            </a:r>
            <a:r>
              <a:rPr lang="zh-CN" altLang="en-US" sz="3200">
                <a:latin typeface="Times New Roman" panose="02020603050405020304" pitchFamily="18" charset="0"/>
                <a:ea typeface="隶书" panose="02010509060101010101" pitchFamily="49" charset="-122"/>
              </a:rPr>
              <a:t>为</a:t>
            </a:r>
            <a:r>
              <a:rPr lang="en-US" altLang="zh-CN" sz="3200">
                <a:latin typeface="Times New Roman" panose="02020603050405020304" pitchFamily="18" charset="0"/>
                <a:ea typeface="隶书" panose="02010509060101010101" pitchFamily="49" charset="-122"/>
              </a:rPr>
              <a:t>Q</a:t>
            </a:r>
            <a:r>
              <a:rPr lang="zh-CN" altLang="en-US" sz="3200">
                <a:latin typeface="Times New Roman" panose="02020603050405020304" pitchFamily="18" charset="0"/>
                <a:ea typeface="隶书" panose="02010509060101010101" pitchFamily="49" charset="-122"/>
              </a:rPr>
              <a:t>的新的队尾元素</a:t>
            </a:r>
          </a:p>
          <a:p>
            <a:pPr>
              <a:lnSpc>
                <a:spcPts val="3800"/>
              </a:lnSpc>
              <a:buClrTx/>
              <a:buSzTx/>
              <a:buFontTx/>
              <a:buNone/>
            </a:pPr>
            <a:r>
              <a:rPr lang="zh-CN" altLang="en-US" sz="3200">
                <a:solidFill>
                  <a:srgbClr val="FFFF00"/>
                </a:solidFill>
                <a:latin typeface="Times New Roman" panose="02020603050405020304" pitchFamily="18" charset="0"/>
                <a:ea typeface="隶书" panose="02010509060101010101" pitchFamily="49" charset="-122"/>
              </a:rPr>
              <a:t>    </a:t>
            </a:r>
            <a:r>
              <a:rPr lang="en-US" altLang="zh-CN" sz="3200">
                <a:solidFill>
                  <a:srgbClr val="FFFF00"/>
                </a:solidFill>
                <a:latin typeface="Times New Roman" panose="02020603050405020304" pitchFamily="18" charset="0"/>
                <a:ea typeface="隶书" panose="02010509060101010101" pitchFamily="49" charset="-122"/>
              </a:rPr>
              <a:t>p = (QueuePtr) malloc ( sizeof (QNode) );</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if ( !p )</a:t>
            </a:r>
            <a:br>
              <a:rPr lang="en-US" altLang="zh-CN" sz="3200">
                <a:solidFill>
                  <a:srgbClr val="FFFF00"/>
                </a:solidFill>
                <a:latin typeface="Times New Roman" panose="02020603050405020304" pitchFamily="18" charset="0"/>
                <a:ea typeface="隶书" panose="02010509060101010101" pitchFamily="49" charset="-122"/>
              </a:rPr>
            </a:br>
            <a:r>
              <a:rPr lang="en-US" altLang="zh-CN" sz="3200">
                <a:solidFill>
                  <a:srgbClr val="FFFF00"/>
                </a:solidFill>
                <a:latin typeface="Times New Roman" panose="02020603050405020304" pitchFamily="18" charset="0"/>
                <a:ea typeface="隶书" panose="02010509060101010101" pitchFamily="49" charset="-122"/>
              </a:rPr>
              <a:t>         exit (OVERFLOW);  </a:t>
            </a: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存储分配失败</a:t>
            </a:r>
          </a:p>
          <a:p>
            <a:pPr>
              <a:lnSpc>
                <a:spcPts val="3800"/>
              </a:lnSpc>
              <a:buClrTx/>
              <a:buSzTx/>
              <a:buFontTx/>
              <a:buNone/>
            </a:pPr>
            <a:r>
              <a:rPr lang="zh-CN" altLang="en-US" sz="3200">
                <a:solidFill>
                  <a:srgbClr val="FFFF00"/>
                </a:solidFill>
                <a:latin typeface="Times New Roman" panose="02020603050405020304" pitchFamily="18" charset="0"/>
                <a:ea typeface="隶书" panose="02010509060101010101" pitchFamily="49" charset="-122"/>
              </a:rPr>
              <a:t>    </a:t>
            </a:r>
            <a:r>
              <a:rPr lang="en-US" altLang="zh-CN" sz="3200">
                <a:solidFill>
                  <a:srgbClr val="FFFF00"/>
                </a:solidFill>
                <a:latin typeface="Times New Roman" panose="02020603050405020304" pitchFamily="18" charset="0"/>
                <a:ea typeface="隶书" panose="02010509060101010101" pitchFamily="49" charset="-122"/>
              </a:rPr>
              <a:t>p-&gt;data = e;</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p-&gt;next = NULL;</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Q.rear-&gt;next = p;</a:t>
            </a:r>
          </a:p>
          <a:p>
            <a:pPr>
              <a:lnSpc>
                <a:spcPts val="3800"/>
              </a:lnSpc>
              <a:buClrTx/>
              <a:buSzTx/>
              <a:buFontTx/>
              <a:buNone/>
            </a:pPr>
            <a:r>
              <a:rPr lang="en-US" altLang="zh-CN" sz="3200">
                <a:latin typeface="Times New Roman" panose="02020603050405020304" pitchFamily="18" charset="0"/>
                <a:ea typeface="隶书" panose="02010509060101010101" pitchFamily="49" charset="-122"/>
              </a:rPr>
              <a:t>    Q.rear = p;</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return OK;</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2429114968"/>
      </p:ext>
    </p:extLst>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title"/>
          </p:nvPr>
        </p:nvSpPr>
        <p:spPr>
          <a:xfrm>
            <a:off x="0" y="0"/>
            <a:ext cx="9906000" cy="685800"/>
          </a:xfrm>
        </p:spPr>
        <p:txBody>
          <a:bodyPr/>
          <a:lstStyle/>
          <a:p>
            <a:pPr eaLnBrk="1" hangingPunct="1"/>
            <a:r>
              <a:rPr lang="en-US" altLang="zh-CN" i="1"/>
              <a:t>3.4 </a:t>
            </a:r>
            <a:r>
              <a:rPr lang="zh-CN" altLang="en-US" i="1"/>
              <a:t>队列</a:t>
            </a:r>
          </a:p>
        </p:txBody>
      </p:sp>
      <p:sp>
        <p:nvSpPr>
          <p:cNvPr id="110595" name="Rectangle 30"/>
          <p:cNvSpPr>
            <a:spLocks noGrp="1" noChangeArrowheads="1"/>
          </p:cNvSpPr>
          <p:nvPr>
            <p:ph idx="1"/>
          </p:nvPr>
        </p:nvSpPr>
        <p:spPr>
          <a:xfrm>
            <a:off x="206375" y="642938"/>
            <a:ext cx="8686800" cy="557212"/>
          </a:xfrm>
        </p:spPr>
        <p:txBody>
          <a:bodyPr/>
          <a:lstStyle/>
          <a:p>
            <a:pPr eaLnBrk="1" hangingPunct="1"/>
            <a:r>
              <a:rPr lang="zh-CN" altLang="en-US" sz="3200"/>
              <a:t>链式队列的基本操作：出队</a:t>
            </a:r>
          </a:p>
        </p:txBody>
      </p:sp>
      <p:sp>
        <p:nvSpPr>
          <p:cNvPr id="6" name="Text Box 2"/>
          <p:cNvSpPr txBox="1">
            <a:spLocks noChangeArrowheads="1"/>
          </p:cNvSpPr>
          <p:nvPr/>
        </p:nvSpPr>
        <p:spPr bwMode="auto">
          <a:xfrm>
            <a:off x="454025" y="1128713"/>
            <a:ext cx="9256713"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ts val="3900"/>
              </a:lnSpc>
              <a:buClrTx/>
              <a:buSzTx/>
              <a:buFontTx/>
              <a:buNone/>
            </a:pPr>
            <a:r>
              <a:rPr lang="en-US" altLang="zh-CN" sz="3200">
                <a:solidFill>
                  <a:srgbClr val="FFFF00"/>
                </a:solidFill>
                <a:latin typeface="Times New Roman" panose="02020603050405020304" pitchFamily="18" charset="0"/>
              </a:rPr>
              <a:t> </a:t>
            </a:r>
            <a:r>
              <a:rPr lang="en-US" altLang="zh-CN" sz="3200">
                <a:solidFill>
                  <a:srgbClr val="FFFF00"/>
                </a:solidFill>
                <a:latin typeface="Times New Roman" panose="02020603050405020304" pitchFamily="18" charset="0"/>
                <a:ea typeface="隶书" panose="02010509060101010101" pitchFamily="49" charset="-122"/>
              </a:rPr>
              <a:t>Status DeQueue( LinkQueue &amp;Q, QElemType &amp;e ) {  </a:t>
            </a: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若队列不空，则删除 </a:t>
            </a:r>
            <a:r>
              <a:rPr lang="en-US" altLang="zh-CN" sz="3200">
                <a:latin typeface="Times New Roman" panose="02020603050405020304" pitchFamily="18" charset="0"/>
                <a:ea typeface="隶书" panose="02010509060101010101" pitchFamily="49" charset="-122"/>
              </a:rPr>
              <a:t>Q </a:t>
            </a:r>
            <a:r>
              <a:rPr lang="zh-CN" altLang="en-US" sz="3200">
                <a:latin typeface="Times New Roman" panose="02020603050405020304" pitchFamily="18" charset="0"/>
                <a:ea typeface="隶书" panose="02010509060101010101" pitchFamily="49" charset="-122"/>
              </a:rPr>
              <a:t>的队头元素，</a:t>
            </a:r>
          </a:p>
          <a:p>
            <a:pPr>
              <a:lnSpc>
                <a:spcPts val="3900"/>
              </a:lnSpc>
              <a:buClrTx/>
              <a:buSzTx/>
              <a:buFontTx/>
              <a:buNone/>
            </a:pPr>
            <a:r>
              <a:rPr lang="zh-CN" altLang="en-US" sz="3200">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a:t>
            </a:r>
            <a:r>
              <a:rPr lang="zh-CN" altLang="en-US" sz="3200">
                <a:latin typeface="Times New Roman" panose="02020603050405020304" pitchFamily="18" charset="0"/>
                <a:ea typeface="隶书" panose="02010509060101010101" pitchFamily="49" charset="-122"/>
              </a:rPr>
              <a:t>用 </a:t>
            </a:r>
            <a:r>
              <a:rPr lang="en-US" altLang="zh-CN" sz="3200">
                <a:latin typeface="Times New Roman" panose="02020603050405020304" pitchFamily="18" charset="0"/>
                <a:ea typeface="隶书" panose="02010509060101010101" pitchFamily="49" charset="-122"/>
              </a:rPr>
              <a:t>e </a:t>
            </a:r>
            <a:r>
              <a:rPr lang="zh-CN" altLang="en-US" sz="3200">
                <a:latin typeface="Times New Roman" panose="02020603050405020304" pitchFamily="18" charset="0"/>
                <a:ea typeface="隶书" panose="02010509060101010101" pitchFamily="49" charset="-122"/>
              </a:rPr>
              <a:t>返回其值，并返回</a:t>
            </a:r>
            <a:r>
              <a:rPr lang="en-US" altLang="zh-CN" sz="3200">
                <a:latin typeface="Times New Roman" panose="02020603050405020304" pitchFamily="18" charset="0"/>
                <a:ea typeface="隶书" panose="02010509060101010101" pitchFamily="49" charset="-122"/>
              </a:rPr>
              <a:t>OK</a:t>
            </a:r>
            <a:r>
              <a:rPr lang="zh-CN" altLang="en-US" sz="3200">
                <a:latin typeface="Times New Roman" panose="02020603050405020304" pitchFamily="18" charset="0"/>
                <a:ea typeface="隶书" panose="02010509060101010101" pitchFamily="49" charset="-122"/>
              </a:rPr>
              <a:t>；否则返回</a:t>
            </a:r>
            <a:r>
              <a:rPr lang="en-US" altLang="zh-CN" sz="3200">
                <a:latin typeface="Times New Roman" panose="02020603050405020304" pitchFamily="18" charset="0"/>
                <a:ea typeface="隶书" panose="02010509060101010101" pitchFamily="49" charset="-122"/>
              </a:rPr>
              <a:t>ERROR</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if ( Q.front == Q.rear )    return ERROR;</a:t>
            </a:r>
          </a:p>
          <a:p>
            <a:pPr>
              <a:lnSpc>
                <a:spcPts val="3900"/>
              </a:lnSpc>
              <a:buClrTx/>
              <a:buSzTx/>
              <a:buFontTx/>
              <a:buNone/>
            </a:pPr>
            <a:r>
              <a:rPr lang="en-US" altLang="zh-CN" sz="3200">
                <a:latin typeface="Times New Roman" panose="02020603050405020304" pitchFamily="18" charset="0"/>
                <a:ea typeface="隶书" panose="02010509060101010101" pitchFamily="49" charset="-122"/>
              </a:rPr>
              <a:t>    p = Q.front-&gt;next;</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e = p-&gt;data;</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Q.front-&gt;next = p-&gt;next;</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if ( Q.rear == p )  Q.rear = Q.front;</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free( p );          </a:t>
            </a: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释放结点</a:t>
            </a:r>
            <a:endParaRPr lang="en-US" altLang="zh-CN" sz="3200">
              <a:latin typeface="Times New Roman" panose="02020603050405020304" pitchFamily="18" charset="0"/>
              <a:ea typeface="隶书" panose="02010509060101010101" pitchFamily="49" charset="-122"/>
            </a:endParaRP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return OK;</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10242304"/>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3"/>
          <p:cNvSpPr>
            <a:spLocks noGrp="1" noChangeArrowheads="1"/>
          </p:cNvSpPr>
          <p:nvPr>
            <p:ph idx="1"/>
          </p:nvPr>
        </p:nvSpPr>
        <p:spPr/>
        <p:txBody>
          <a:bodyPr/>
          <a:lstStyle/>
          <a:p>
            <a:pPr>
              <a:buFont typeface="Wingdings" pitchFamily="2" charset="2"/>
              <a:buNone/>
            </a:pPr>
            <a:r>
              <a:rPr lang="zh-CN" altLang="zh-CN"/>
              <a:t>3.1.2  </a:t>
            </a:r>
            <a:r>
              <a:rPr lang="zh-CN" altLang="en-US"/>
              <a:t>栈的顺序存储和实现</a:t>
            </a:r>
          </a:p>
        </p:txBody>
      </p:sp>
      <p:sp>
        <p:nvSpPr>
          <p:cNvPr id="388103" name="Text Box 7"/>
          <p:cNvSpPr txBox="1">
            <a:spLocks noChangeArrowheads="1"/>
          </p:cNvSpPr>
          <p:nvPr/>
        </p:nvSpPr>
        <p:spPr bwMode="auto">
          <a:xfrm>
            <a:off x="560388" y="1557338"/>
            <a:ext cx="5133975" cy="652462"/>
          </a:xfrm>
          <a:prstGeom prst="rect">
            <a:avLst/>
          </a:prstGeom>
          <a:noFill/>
          <a:ln w="12700" cap="rnd">
            <a:noFill/>
            <a:miter lim="800000"/>
            <a:headEnd/>
            <a:tailEnd/>
          </a:ln>
          <a:effectLst/>
        </p:spPr>
        <p:txBody>
          <a:bodyPr>
            <a:spAutoFit/>
          </a:bodyPr>
          <a:lstStyle/>
          <a:p>
            <a:pPr eaLnBrk="0" hangingPunct="0">
              <a:lnSpc>
                <a:spcPct val="115000"/>
              </a:lnSpc>
              <a:spcBef>
                <a:spcPct val="30000"/>
              </a:spcBef>
            </a:pPr>
            <a:r>
              <a:rPr lang="zh-CN" altLang="en-US" sz="3200" b="1">
                <a:latin typeface="Times New Roman" pitchFamily="18" charset="0"/>
                <a:ea typeface="黑体" pitchFamily="2" charset="-122"/>
              </a:rPr>
              <a:t>一、栈的顺序存储结构</a:t>
            </a:r>
            <a:endParaRPr lang="zh-CN" altLang="en-US" sz="3200" b="1">
              <a:solidFill>
                <a:schemeClr val="bg2"/>
              </a:solidFill>
              <a:latin typeface="宋体" pitchFamily="2" charset="-122"/>
              <a:ea typeface="黑体" pitchFamily="2" charset="-122"/>
            </a:endParaRPr>
          </a:p>
        </p:txBody>
      </p:sp>
      <p:sp>
        <p:nvSpPr>
          <p:cNvPr id="388104" name="Text Box 8"/>
          <p:cNvSpPr txBox="1">
            <a:spLocks noChangeArrowheads="1"/>
          </p:cNvSpPr>
          <p:nvPr/>
        </p:nvSpPr>
        <p:spPr bwMode="auto">
          <a:xfrm>
            <a:off x="488950" y="2301875"/>
            <a:ext cx="9056688" cy="3863975"/>
          </a:xfrm>
          <a:prstGeom prst="rect">
            <a:avLst/>
          </a:prstGeom>
          <a:noFill/>
          <a:ln w="12700" cap="rnd">
            <a:solidFill>
              <a:schemeClr val="tx2"/>
            </a:solidFill>
            <a:miter lim="800000"/>
            <a:headEnd/>
            <a:tailEnd/>
          </a:ln>
          <a:effectLst/>
        </p:spPr>
        <p:txBody>
          <a:bodyPr>
            <a:spAutoFit/>
          </a:bodyPr>
          <a:lstStyle/>
          <a:p>
            <a:pPr eaLnBrk="0" hangingPunct="0">
              <a:lnSpc>
                <a:spcPct val="110000"/>
              </a:lnSpc>
            </a:pPr>
            <a:r>
              <a:rPr lang="zh-CN" altLang="en-US" b="1" dirty="0">
                <a:solidFill>
                  <a:schemeClr val="tx1"/>
                </a:solidFill>
                <a:latin typeface="宋体" pitchFamily="2" charset="-122"/>
                <a:ea typeface="宋体" pitchFamily="2" charset="-122"/>
              </a:rPr>
              <a:t>#</a:t>
            </a:r>
            <a:r>
              <a:rPr lang="en-US" altLang="zh-CN" b="1" dirty="0">
                <a:solidFill>
                  <a:schemeClr val="tx1"/>
                </a:solidFill>
                <a:latin typeface="宋体" pitchFamily="2" charset="-122"/>
                <a:ea typeface="宋体" pitchFamily="2" charset="-122"/>
              </a:rPr>
              <a:t>define STACK_INIT_SIZE 100</a:t>
            </a:r>
          </a:p>
          <a:p>
            <a:pPr algn="r" eaLnBrk="0" hangingPunct="0">
              <a:lnSpc>
                <a:spcPct val="110000"/>
              </a:lnSpc>
            </a:pP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 </a:t>
            </a:r>
            <a:r>
              <a:rPr lang="zh-CN" altLang="en-US" b="1" dirty="0">
                <a:solidFill>
                  <a:srgbClr val="00FFCC"/>
                </a:solidFill>
                <a:latin typeface="宋体" pitchFamily="2" charset="-122"/>
                <a:ea typeface="宋体" pitchFamily="2" charset="-122"/>
              </a:rPr>
              <a:t>栈存储空间的初始分配量</a:t>
            </a:r>
          </a:p>
          <a:p>
            <a:pPr eaLnBrk="0" hangingPunct="0">
              <a:lnSpc>
                <a:spcPct val="110000"/>
              </a:lnSpc>
            </a:pPr>
            <a:r>
              <a:rPr lang="zh-CN" altLang="en-US" b="1" dirty="0">
                <a:solidFill>
                  <a:schemeClr val="tx1"/>
                </a:solidFill>
                <a:latin typeface="宋体" pitchFamily="2" charset="-122"/>
                <a:ea typeface="宋体" pitchFamily="2" charset="-122"/>
              </a:rPr>
              <a:t>#</a:t>
            </a:r>
            <a:r>
              <a:rPr lang="en-US" altLang="zh-CN" b="1" dirty="0">
                <a:solidFill>
                  <a:schemeClr val="tx1"/>
                </a:solidFill>
                <a:latin typeface="宋体" pitchFamily="2" charset="-122"/>
                <a:ea typeface="宋体" pitchFamily="2" charset="-122"/>
              </a:rPr>
              <a:t>define STACKINCREMENT 10</a:t>
            </a: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 </a:t>
            </a:r>
            <a:r>
              <a:rPr lang="zh-CN" altLang="en-US" b="1" dirty="0">
                <a:solidFill>
                  <a:srgbClr val="00FFCC"/>
                </a:solidFill>
                <a:latin typeface="宋体" pitchFamily="2" charset="-122"/>
                <a:ea typeface="宋体" pitchFamily="2" charset="-122"/>
              </a:rPr>
              <a:t>空间的分配增量</a:t>
            </a:r>
            <a:br>
              <a:rPr lang="zh-CN" altLang="en-US" b="1" dirty="0">
                <a:solidFill>
                  <a:srgbClr val="FFFFAF"/>
                </a:solidFill>
                <a:latin typeface="宋体" pitchFamily="2" charset="-122"/>
                <a:ea typeface="宋体" pitchFamily="2" charset="-122"/>
              </a:rPr>
            </a:br>
            <a:r>
              <a:rPr lang="en-US" altLang="zh-CN" b="1" dirty="0" err="1">
                <a:solidFill>
                  <a:schemeClr val="tx1"/>
                </a:solidFill>
                <a:latin typeface="宋体" pitchFamily="2" charset="-122"/>
                <a:ea typeface="宋体" pitchFamily="2" charset="-122"/>
              </a:rPr>
              <a:t>typedef</a:t>
            </a:r>
            <a:r>
              <a:rPr lang="en-US" altLang="zh-CN" b="1" dirty="0">
                <a:solidFill>
                  <a:schemeClr val="tx1"/>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struct</a:t>
            </a:r>
            <a:endParaRPr lang="en-US" altLang="zh-CN" b="1" dirty="0">
              <a:solidFill>
                <a:schemeClr val="tx1"/>
              </a:solidFill>
              <a:latin typeface="宋体" pitchFamily="2" charset="-122"/>
              <a:ea typeface="宋体" pitchFamily="2" charset="-122"/>
            </a:endParaRPr>
          </a:p>
          <a:p>
            <a:pPr eaLnBrk="0" hangingPunct="0">
              <a:lnSpc>
                <a:spcPct val="110000"/>
              </a:lnSpc>
            </a:pPr>
            <a:r>
              <a:rPr lang="en-US" altLang="zh-CN" b="1" dirty="0">
                <a:solidFill>
                  <a:schemeClr val="tx1"/>
                </a:solidFill>
                <a:latin typeface="宋体" pitchFamily="2" charset="-122"/>
                <a:ea typeface="宋体" pitchFamily="2" charset="-122"/>
              </a:rPr>
              <a:t>{</a:t>
            </a:r>
            <a:r>
              <a:rPr lang="en-US" altLang="zh-CN" b="1" dirty="0">
                <a:solidFill>
                  <a:srgbClr val="FFFFAF"/>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ElemType</a:t>
            </a:r>
            <a:r>
              <a:rPr lang="en-US" altLang="zh-CN" b="1" dirty="0">
                <a:solidFill>
                  <a:schemeClr val="tx1"/>
                </a:solidFill>
                <a:latin typeface="宋体" pitchFamily="2" charset="-122"/>
                <a:ea typeface="宋体" pitchFamily="2" charset="-122"/>
              </a:rPr>
              <a:t>  *base;</a:t>
            </a: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a:t>
            </a:r>
            <a:r>
              <a:rPr lang="zh-CN" altLang="en-US" b="1" dirty="0">
                <a:solidFill>
                  <a:srgbClr val="00FFCC"/>
                </a:solidFill>
                <a:latin typeface="宋体" pitchFamily="2" charset="-122"/>
                <a:ea typeface="宋体" pitchFamily="2" charset="-122"/>
              </a:rPr>
              <a:t>栈空间基址</a:t>
            </a:r>
            <a:br>
              <a:rPr lang="zh-CN" altLang="en-US" b="1" dirty="0">
                <a:solidFill>
                  <a:srgbClr val="FFFFAF"/>
                </a:solidFill>
                <a:latin typeface="宋体" pitchFamily="2" charset="-122"/>
                <a:ea typeface="宋体" pitchFamily="2" charset="-122"/>
              </a:rPr>
            </a:br>
            <a:r>
              <a:rPr lang="zh-CN" altLang="en-US" b="1" dirty="0">
                <a:solidFill>
                  <a:srgbClr val="FFFFAF"/>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ElemType</a:t>
            </a:r>
            <a:r>
              <a:rPr lang="en-US" altLang="zh-CN" b="1" dirty="0">
                <a:solidFill>
                  <a:schemeClr val="tx1"/>
                </a:solidFill>
                <a:latin typeface="宋体" pitchFamily="2" charset="-122"/>
                <a:ea typeface="宋体" pitchFamily="2" charset="-122"/>
              </a:rPr>
              <a:t>  *top;</a:t>
            </a: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a:t>
            </a:r>
            <a:r>
              <a:rPr lang="zh-CN" altLang="en-US" b="1" dirty="0">
                <a:solidFill>
                  <a:srgbClr val="00FFCC"/>
                </a:solidFill>
                <a:latin typeface="Times New Roman" pitchFamily="18" charset="0"/>
                <a:ea typeface="宋体" pitchFamily="2" charset="-122"/>
              </a:rPr>
              <a:t>栈顶指针</a:t>
            </a:r>
            <a:br>
              <a:rPr lang="zh-CN" altLang="en-US" b="1" dirty="0">
                <a:solidFill>
                  <a:srgbClr val="66FFFF"/>
                </a:solidFill>
                <a:latin typeface="宋体" pitchFamily="2" charset="-122"/>
                <a:ea typeface="宋体" pitchFamily="2" charset="-122"/>
              </a:rPr>
            </a:br>
            <a:r>
              <a:rPr lang="zh-CN" altLang="en-US" b="1" dirty="0">
                <a:solidFill>
                  <a:srgbClr val="FFFFAF"/>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int</a:t>
            </a:r>
            <a:r>
              <a:rPr lang="en-US" altLang="zh-CN" b="1" dirty="0">
                <a:solidFill>
                  <a:schemeClr val="tx1"/>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stacksize</a:t>
            </a:r>
            <a:r>
              <a:rPr lang="en-US" altLang="zh-CN" b="1" dirty="0">
                <a:solidFill>
                  <a:schemeClr val="tx1"/>
                </a:solidFill>
                <a:latin typeface="宋体" pitchFamily="2" charset="-122"/>
                <a:ea typeface="宋体" pitchFamily="2" charset="-122"/>
              </a:rPr>
              <a:t>;</a:t>
            </a: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a:t>
            </a:r>
            <a:r>
              <a:rPr lang="zh-CN" altLang="en-US" b="1" dirty="0">
                <a:solidFill>
                  <a:srgbClr val="00FFCC"/>
                </a:solidFill>
                <a:latin typeface="宋体" pitchFamily="2" charset="-122"/>
                <a:ea typeface="宋体" pitchFamily="2" charset="-122"/>
              </a:rPr>
              <a:t>当前分配的栈空间大小</a:t>
            </a:r>
          </a:p>
          <a:p>
            <a:pPr eaLnBrk="0" hangingPunct="0">
              <a:lnSpc>
                <a:spcPct val="110000"/>
              </a:lnSpc>
            </a:pPr>
            <a:r>
              <a:rPr lang="zh-CN" altLang="en-US" b="1" dirty="0">
                <a:solidFill>
                  <a:schemeClr val="tx1"/>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SqStack</a:t>
            </a:r>
            <a:r>
              <a:rPr lang="en-US" altLang="zh-CN" b="1" dirty="0">
                <a:solidFill>
                  <a:schemeClr val="tx1"/>
                </a:solidFill>
                <a:latin typeface="宋体" pitchFamily="2" charset="-122"/>
                <a:ea typeface="宋体" pitchFamily="2" charset="-122"/>
              </a:rPr>
              <a:t>;</a:t>
            </a:r>
            <a:endParaRPr lang="zh-CN" altLang="en-US" b="1" dirty="0">
              <a:solidFill>
                <a:schemeClr val="tx1"/>
              </a:solidFill>
              <a:latin typeface="宋体" pitchFamily="2" charset="-122"/>
              <a:ea typeface="宋体" pitchFamily="2" charset="-122"/>
            </a:endParaRPr>
          </a:p>
        </p:txBody>
      </p:sp>
      <p:sp>
        <p:nvSpPr>
          <p:cNvPr id="3" name="标题 2">
            <a:extLst>
              <a:ext uri="{FF2B5EF4-FFF2-40B4-BE49-F238E27FC236}">
                <a16:creationId xmlns:a16="http://schemas.microsoft.com/office/drawing/2014/main" id="{65AF7CD8-9CFA-4448-AA59-7FBC64F69914}"/>
              </a:ext>
            </a:extLst>
          </p:cNvPr>
          <p:cNvSpPr>
            <a:spLocks noGrp="1"/>
          </p:cNvSpPr>
          <p:nvPr>
            <p:ph type="title"/>
          </p:nvPr>
        </p:nvSpPr>
        <p:spPr/>
        <p:txBody>
          <a:bodyPr/>
          <a:lstStyle/>
          <a:p>
            <a:r>
              <a:rPr lang="en-US" altLang="zh-CN" dirty="0">
                <a:solidFill>
                  <a:srgbClr val="FFFF00"/>
                </a:solidFill>
              </a:rPr>
              <a:t>3.1 </a:t>
            </a:r>
            <a:r>
              <a:rPr lang="zh-CN" altLang="en-US" dirty="0">
                <a:solidFill>
                  <a:srgbClr val="FFFF00"/>
                </a:solidFill>
              </a:rPr>
              <a:t>栈</a:t>
            </a:r>
            <a:endParaRPr lang="zh-CN" altLang="en-US" dirty="0"/>
          </a:p>
        </p:txBody>
      </p:sp>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4"/>
          <p:cNvSpPr txBox="1">
            <a:spLocks noChangeArrowheads="1"/>
          </p:cNvSpPr>
          <p:nvPr/>
        </p:nvSpPr>
        <p:spPr bwMode="auto">
          <a:xfrm>
            <a:off x="457200" y="685800"/>
            <a:ext cx="6886575" cy="604838"/>
          </a:xfrm>
          <a:prstGeom prst="rect">
            <a:avLst/>
          </a:prstGeom>
          <a:noFill/>
          <a:ln w="12700" cap="rnd">
            <a:noFill/>
            <a:miter lim="800000"/>
            <a:headEnd/>
            <a:tailEnd/>
          </a:ln>
        </p:spPr>
        <p:txBody>
          <a:bodyPr>
            <a:spAutoFit/>
          </a:bodyPr>
          <a:lstStyle/>
          <a:p>
            <a:pPr>
              <a:lnSpc>
                <a:spcPct val="120000"/>
              </a:lnSpc>
              <a:spcBef>
                <a:spcPct val="50000"/>
              </a:spcBef>
              <a:defRPr/>
            </a:pPr>
            <a:r>
              <a:rPr lang="zh-CN" altLang="en-US" sz="3200" b="1">
                <a:latin typeface="+mn-ea"/>
                <a:ea typeface="+mn-ea"/>
              </a:rPr>
              <a:t>顺序队列与链式队列的比较 </a:t>
            </a:r>
            <a:endParaRPr lang="zh-CN" altLang="en-US" sz="3200" b="1">
              <a:solidFill>
                <a:srgbClr val="FFFFAF"/>
              </a:solidFill>
              <a:latin typeface="+mn-ea"/>
              <a:ea typeface="+mn-ea"/>
            </a:endParaRPr>
          </a:p>
        </p:txBody>
      </p:sp>
      <p:sp>
        <p:nvSpPr>
          <p:cNvPr id="246791" name="Text Box 7"/>
          <p:cNvSpPr txBox="1">
            <a:spLocks noChangeArrowheads="1"/>
          </p:cNvSpPr>
          <p:nvPr/>
        </p:nvSpPr>
        <p:spPr bwMode="auto">
          <a:xfrm>
            <a:off x="646113" y="1301750"/>
            <a:ext cx="8932862"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ts val="600"/>
              </a:spcBef>
              <a:buClrTx/>
              <a:buSzTx/>
              <a:buFont typeface="Arial" panose="020B0604020202020204" pitchFamily="34" charset="0"/>
              <a:buChar char="•"/>
            </a:pPr>
            <a:r>
              <a:rPr lang="zh-CN" altLang="en-US" sz="3200">
                <a:latin typeface="宋体" panose="02010600030101010101" pitchFamily="2" charset="-122"/>
                <a:cs typeface="Times New Roman" panose="02020603050405020304" pitchFamily="18" charset="0"/>
              </a:rPr>
              <a:t> 顺序队列</a:t>
            </a:r>
          </a:p>
          <a:p>
            <a:pPr lvl="1" eaLnBrk="1" hangingPunct="1">
              <a:spcBef>
                <a:spcPts val="600"/>
              </a:spcBef>
              <a:buClrTx/>
              <a:buSzTx/>
              <a:buFontTx/>
              <a:buNone/>
            </a:pPr>
            <a:r>
              <a:rPr lang="zh-CN" altLang="en-US">
                <a:latin typeface="宋体" panose="02010600030101010101" pitchFamily="2" charset="-122"/>
                <a:cs typeface="Times New Roman" panose="02020603050405020304" pitchFamily="18" charset="0"/>
              </a:rPr>
              <a:t>固定的存储空间，方便访问队列内部元素</a:t>
            </a:r>
          </a:p>
          <a:p>
            <a:pPr eaLnBrk="1" hangingPunct="1">
              <a:spcBef>
                <a:spcPts val="600"/>
              </a:spcBef>
              <a:buClrTx/>
              <a:buSzTx/>
              <a:buFont typeface="Arial" panose="020B0604020202020204" pitchFamily="34" charset="0"/>
              <a:buChar char="•"/>
            </a:pPr>
            <a:r>
              <a:rPr lang="zh-CN" altLang="en-US" sz="3200">
                <a:latin typeface="宋体" panose="02010600030101010101" pitchFamily="2" charset="-122"/>
                <a:cs typeface="Times New Roman" panose="02020603050405020304" pitchFamily="18" charset="0"/>
              </a:rPr>
              <a:t> 链式队列</a:t>
            </a:r>
            <a:endParaRPr lang="zh-CN" altLang="en-US" sz="3200">
              <a:latin typeface="宋体" panose="02010600030101010101" pitchFamily="2" charset="-122"/>
            </a:endParaRPr>
          </a:p>
          <a:p>
            <a:pPr lvl="1" eaLnBrk="1" hangingPunct="1">
              <a:spcBef>
                <a:spcPts val="600"/>
              </a:spcBef>
              <a:buClrTx/>
              <a:buSzTx/>
              <a:buFontTx/>
              <a:buNone/>
            </a:pPr>
            <a:r>
              <a:rPr lang="zh-CN" altLang="en-US">
                <a:latin typeface="宋体" panose="02010600030101010101" pitchFamily="2" charset="-122"/>
              </a:rPr>
              <a:t>可以满足队列大小无法估计的情况，但访问队列内部元素不方便</a:t>
            </a:r>
          </a:p>
        </p:txBody>
      </p:sp>
      <p:sp>
        <p:nvSpPr>
          <p:cNvPr id="111620" name="Rectangle 13"/>
          <p:cNvSpPr>
            <a:spLocks noGrp="1" noChangeArrowheads="1"/>
          </p:cNvSpPr>
          <p:nvPr>
            <p:ph type="title"/>
          </p:nvPr>
        </p:nvSpPr>
        <p:spPr>
          <a:xfrm>
            <a:off x="0" y="0"/>
            <a:ext cx="9906000" cy="685800"/>
          </a:xfrm>
        </p:spPr>
        <p:txBody>
          <a:bodyPr/>
          <a:lstStyle/>
          <a:p>
            <a:pPr eaLnBrk="1" hangingPunct="1"/>
            <a:r>
              <a:rPr lang="en-US" altLang="zh-CN" i="1"/>
              <a:t>3.4 </a:t>
            </a:r>
            <a:r>
              <a:rPr lang="zh-CN" altLang="en-US" i="1"/>
              <a:t>队列</a:t>
            </a:r>
          </a:p>
        </p:txBody>
      </p:sp>
      <p:sp>
        <p:nvSpPr>
          <p:cNvPr id="9" name="矩形 8"/>
          <p:cNvSpPr/>
          <p:nvPr/>
        </p:nvSpPr>
        <p:spPr>
          <a:xfrm>
            <a:off x="560388" y="4392613"/>
            <a:ext cx="7726362" cy="1724025"/>
          </a:xfrm>
          <a:prstGeom prst="rect">
            <a:avLst/>
          </a:prstGeom>
        </p:spPr>
        <p:txBody>
          <a:bodyPr>
            <a:spAutoFit/>
          </a:bodyPr>
          <a:lstStyle/>
          <a:p>
            <a:pPr eaLnBrk="1" hangingPunct="1">
              <a:spcBef>
                <a:spcPts val="600"/>
              </a:spcBef>
              <a:defRPr/>
            </a:pPr>
            <a:r>
              <a:rPr lang="zh-CN" altLang="en-US" sz="3200" b="1" dirty="0">
                <a:latin typeface="+mn-ea"/>
                <a:ea typeface="+mn-ea"/>
              </a:rPr>
              <a:t>变种的栈或队列</a:t>
            </a:r>
            <a:endParaRPr lang="en-US" altLang="zh-CN" sz="3200" b="1" dirty="0">
              <a:latin typeface="+mn-ea"/>
              <a:ea typeface="+mn-ea"/>
            </a:endParaRPr>
          </a:p>
          <a:p>
            <a:pPr lvl="1" eaLnBrk="1" hangingPunct="1">
              <a:spcBef>
                <a:spcPts val="600"/>
              </a:spcBef>
              <a:buFont typeface="Arial" pitchFamily="34" charset="0"/>
              <a:buChar char="•"/>
              <a:defRPr/>
            </a:pPr>
            <a:r>
              <a:rPr lang="zh-CN" altLang="en-US" sz="3200" b="1" dirty="0">
                <a:solidFill>
                  <a:schemeClr val="tx1"/>
                </a:solidFill>
                <a:latin typeface="+mn-ea"/>
                <a:ea typeface="+mn-ea"/>
              </a:rPr>
              <a:t> 双端队列 </a:t>
            </a:r>
          </a:p>
          <a:p>
            <a:pPr lvl="1" eaLnBrk="1" hangingPunct="1">
              <a:spcBef>
                <a:spcPts val="600"/>
              </a:spcBef>
              <a:buFont typeface="Arial" pitchFamily="34" charset="0"/>
              <a:buChar char="•"/>
              <a:defRPr/>
            </a:pPr>
            <a:r>
              <a:rPr lang="zh-CN" altLang="en-US" sz="3200" b="1" dirty="0">
                <a:solidFill>
                  <a:schemeClr val="tx1"/>
                </a:solidFill>
                <a:latin typeface="+mn-ea"/>
                <a:ea typeface="+mn-ea"/>
              </a:rPr>
              <a:t> 双栈 </a:t>
            </a:r>
          </a:p>
        </p:txBody>
      </p:sp>
    </p:spTree>
    <p:extLst>
      <p:ext uri="{BB962C8B-B14F-4D97-AF65-F5344CB8AC3E}">
        <p14:creationId xmlns:p14="http://schemas.microsoft.com/office/powerpoint/2010/main" val="514619710"/>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4"/>
          <p:cNvSpPr txBox="1">
            <a:spLocks noChangeArrowheads="1"/>
          </p:cNvSpPr>
          <p:nvPr/>
        </p:nvSpPr>
        <p:spPr bwMode="auto">
          <a:xfrm>
            <a:off x="152400" y="671513"/>
            <a:ext cx="44196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ClrTx/>
              <a:buSzTx/>
              <a:buFontTx/>
              <a:buNone/>
            </a:pPr>
            <a:r>
              <a:rPr lang="zh-CN" altLang="en-US">
                <a:solidFill>
                  <a:srgbClr val="FFFFAF"/>
                </a:solidFill>
                <a:latin typeface="黑体" panose="02010609060101010101" pitchFamily="49" charset="-122"/>
                <a:ea typeface="黑体" panose="02010609060101010101" pitchFamily="49" charset="-122"/>
              </a:rPr>
              <a:t> </a:t>
            </a:r>
            <a:r>
              <a:rPr lang="zh-CN" altLang="en-US">
                <a:solidFill>
                  <a:srgbClr val="FFFF66"/>
                </a:solidFill>
                <a:latin typeface="黑体" panose="02010609060101010101" pitchFamily="49" charset="-122"/>
                <a:ea typeface="黑体" panose="02010609060101010101" pitchFamily="49" charset="-122"/>
              </a:rPr>
              <a:t>三、队列的应用</a:t>
            </a:r>
            <a:endParaRPr lang="zh-CN" altLang="en-US">
              <a:solidFill>
                <a:srgbClr val="FFFFAF"/>
              </a:solidFill>
              <a:latin typeface="黑体" panose="02010609060101010101" pitchFamily="49" charset="-122"/>
              <a:ea typeface="黑体" panose="02010609060101010101" pitchFamily="49" charset="-122"/>
            </a:endParaRPr>
          </a:p>
        </p:txBody>
      </p:sp>
      <p:sp>
        <p:nvSpPr>
          <p:cNvPr id="112643" name="Rectangle 13"/>
          <p:cNvSpPr>
            <a:spLocks noGrp="1" noChangeArrowheads="1"/>
          </p:cNvSpPr>
          <p:nvPr>
            <p:ph type="title"/>
          </p:nvPr>
        </p:nvSpPr>
        <p:spPr>
          <a:xfrm>
            <a:off x="0" y="0"/>
            <a:ext cx="9906000" cy="685800"/>
          </a:xfrm>
        </p:spPr>
        <p:txBody>
          <a:bodyPr/>
          <a:lstStyle/>
          <a:p>
            <a:pPr eaLnBrk="1" hangingPunct="1"/>
            <a:r>
              <a:rPr lang="en-US" altLang="zh-CN" i="1"/>
              <a:t>3.4 </a:t>
            </a:r>
            <a:r>
              <a:rPr lang="zh-CN" altLang="en-US" i="1"/>
              <a:t>队列</a:t>
            </a:r>
          </a:p>
        </p:txBody>
      </p:sp>
      <p:sp>
        <p:nvSpPr>
          <p:cNvPr id="9" name="矩形 8"/>
          <p:cNvSpPr/>
          <p:nvPr/>
        </p:nvSpPr>
        <p:spPr>
          <a:xfrm>
            <a:off x="357188" y="1400175"/>
            <a:ext cx="9264650" cy="4889500"/>
          </a:xfrm>
          <a:prstGeom prst="rect">
            <a:avLst/>
          </a:prstGeom>
        </p:spPr>
        <p:txBody>
          <a:bodyPr>
            <a:spAutoFit/>
          </a:bodyPr>
          <a:lstStyle/>
          <a:p>
            <a:pPr eaLnBrk="1" hangingPunct="1">
              <a:lnSpc>
                <a:spcPts val="4300"/>
              </a:lnSpc>
              <a:spcBef>
                <a:spcPts val="600"/>
              </a:spcBef>
              <a:buSzPct val="80000"/>
              <a:buFont typeface="Wingdings" pitchFamily="2" charset="2"/>
              <a:buChar char="p"/>
              <a:defRPr/>
            </a:pPr>
            <a:r>
              <a:rPr lang="zh-CN" altLang="en-US" sz="3200" b="1" dirty="0">
                <a:solidFill>
                  <a:schemeClr val="tx1"/>
                </a:solidFill>
                <a:latin typeface="+mn-ea"/>
                <a:ea typeface="+mn-ea"/>
              </a:rPr>
              <a:t> 只要满足先来先服务特性的应用均可采用队列作为其数据组织方式或中间数据结构。</a:t>
            </a:r>
            <a:endParaRPr lang="en-US" altLang="zh-CN" sz="3200" b="1" dirty="0">
              <a:solidFill>
                <a:schemeClr val="tx1"/>
              </a:solidFill>
              <a:latin typeface="+mn-ea"/>
              <a:ea typeface="+mn-ea"/>
            </a:endParaRPr>
          </a:p>
          <a:p>
            <a:pPr eaLnBrk="1" hangingPunct="1">
              <a:lnSpc>
                <a:spcPts val="4300"/>
              </a:lnSpc>
              <a:spcBef>
                <a:spcPts val="600"/>
              </a:spcBef>
              <a:buSzPct val="80000"/>
              <a:buFont typeface="Wingdings" pitchFamily="2" charset="2"/>
              <a:buChar char="p"/>
              <a:defRPr/>
            </a:pPr>
            <a:r>
              <a:rPr lang="en-US" altLang="zh-CN" sz="3200" b="1" dirty="0">
                <a:solidFill>
                  <a:schemeClr val="tx1"/>
                </a:solidFill>
                <a:latin typeface="+mn-ea"/>
                <a:ea typeface="+mn-ea"/>
              </a:rPr>
              <a:t> </a:t>
            </a:r>
            <a:r>
              <a:rPr lang="zh-CN" altLang="en-US" sz="3200" b="1" dirty="0">
                <a:solidFill>
                  <a:schemeClr val="tx1"/>
                </a:solidFill>
                <a:latin typeface="+mn-ea"/>
                <a:ea typeface="+mn-ea"/>
              </a:rPr>
              <a:t>调度或缓冲</a:t>
            </a:r>
          </a:p>
          <a:p>
            <a:pPr lvl="1" eaLnBrk="1" hangingPunct="1">
              <a:lnSpc>
                <a:spcPts val="4300"/>
              </a:lnSpc>
              <a:spcBef>
                <a:spcPts val="600"/>
              </a:spcBef>
              <a:buFont typeface="Arial" pitchFamily="34" charset="0"/>
              <a:buChar char="•"/>
              <a:defRPr/>
            </a:pPr>
            <a:r>
              <a:rPr lang="zh-CN" altLang="en-US" sz="3200" b="1" dirty="0">
                <a:solidFill>
                  <a:schemeClr val="tx1"/>
                </a:solidFill>
                <a:latin typeface="+mn-ea"/>
                <a:ea typeface="+mn-ea"/>
              </a:rPr>
              <a:t> 消息缓冲器 </a:t>
            </a:r>
          </a:p>
          <a:p>
            <a:pPr lvl="1" eaLnBrk="1" hangingPunct="1">
              <a:lnSpc>
                <a:spcPts val="4300"/>
              </a:lnSpc>
              <a:spcBef>
                <a:spcPts val="600"/>
              </a:spcBef>
              <a:buFont typeface="Arial" pitchFamily="34" charset="0"/>
              <a:buChar char="•"/>
              <a:defRPr/>
            </a:pPr>
            <a:r>
              <a:rPr lang="zh-CN" altLang="en-US" sz="3200" b="1" dirty="0">
                <a:solidFill>
                  <a:schemeClr val="tx1"/>
                </a:solidFill>
                <a:latin typeface="+mn-ea"/>
                <a:ea typeface="+mn-ea"/>
              </a:rPr>
              <a:t> 邮件缓冲器 </a:t>
            </a:r>
          </a:p>
          <a:p>
            <a:pPr marL="812800" lvl="1" indent="-355600" eaLnBrk="1" hangingPunct="1">
              <a:lnSpc>
                <a:spcPts val="4300"/>
              </a:lnSpc>
              <a:spcBef>
                <a:spcPts val="600"/>
              </a:spcBef>
              <a:buFont typeface="Arial" pitchFamily="34" charset="0"/>
              <a:buChar char="•"/>
              <a:defRPr/>
            </a:pPr>
            <a:r>
              <a:rPr lang="zh-CN" altLang="en-US" sz="3200" b="1" dirty="0">
                <a:solidFill>
                  <a:schemeClr val="tx1"/>
                </a:solidFill>
                <a:latin typeface="+mn-ea"/>
                <a:ea typeface="+mn-ea"/>
              </a:rPr>
              <a:t>计算机的硬设备之间的通信也需要队列作为数据缓冲 </a:t>
            </a:r>
          </a:p>
          <a:p>
            <a:pPr lvl="1" eaLnBrk="1" hangingPunct="1">
              <a:lnSpc>
                <a:spcPts val="4300"/>
              </a:lnSpc>
              <a:spcBef>
                <a:spcPts val="600"/>
              </a:spcBef>
              <a:buFont typeface="Arial" pitchFamily="34" charset="0"/>
              <a:buChar char="•"/>
              <a:defRPr/>
            </a:pPr>
            <a:r>
              <a:rPr lang="zh-CN" altLang="en-US" sz="3200" b="1" dirty="0">
                <a:solidFill>
                  <a:schemeClr val="tx1"/>
                </a:solidFill>
                <a:latin typeface="+mn-ea"/>
                <a:ea typeface="+mn-ea"/>
              </a:rPr>
              <a:t> 操作系统的资源管理 </a:t>
            </a:r>
          </a:p>
        </p:txBody>
      </p:sp>
    </p:spTree>
    <p:extLst>
      <p:ext uri="{BB962C8B-B14F-4D97-AF65-F5344CB8AC3E}">
        <p14:creationId xmlns:p14="http://schemas.microsoft.com/office/powerpoint/2010/main" val="2892881000"/>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788" name="Text Box 4"/>
          <p:cNvSpPr txBox="1">
            <a:spLocks noChangeArrowheads="1"/>
          </p:cNvSpPr>
          <p:nvPr/>
        </p:nvSpPr>
        <p:spPr bwMode="auto">
          <a:xfrm>
            <a:off x="457200" y="903288"/>
            <a:ext cx="3381375" cy="676275"/>
          </a:xfrm>
          <a:prstGeom prst="rect">
            <a:avLst/>
          </a:prstGeom>
          <a:noFill/>
          <a:ln w="12700" cap="rnd">
            <a:noFill/>
            <a:miter lim="800000"/>
            <a:headEnd/>
            <a:tailEnd/>
          </a:ln>
          <a:effectLst/>
        </p:spPr>
        <p:txBody>
          <a:bodyPr>
            <a:spAutoFit/>
          </a:bodyPr>
          <a:lstStyle/>
          <a:p>
            <a:pPr eaLnBrk="0" hangingPunct="0">
              <a:lnSpc>
                <a:spcPct val="120000"/>
              </a:lnSpc>
              <a:spcBef>
                <a:spcPct val="50000"/>
              </a:spcBef>
            </a:pPr>
            <a:r>
              <a:rPr lang="zh-CN" altLang="en-US" sz="3200" b="1">
                <a:solidFill>
                  <a:srgbClr val="FFFFAF"/>
                </a:solidFill>
                <a:latin typeface="黑体" pitchFamily="2" charset="-122"/>
                <a:ea typeface="黑体" pitchFamily="2" charset="-122"/>
              </a:rPr>
              <a:t> </a:t>
            </a:r>
            <a:r>
              <a:rPr lang="zh-CN" altLang="en-US" sz="3200" b="1">
                <a:latin typeface="黑体" pitchFamily="2" charset="-122"/>
                <a:ea typeface="黑体" pitchFamily="2" charset="-122"/>
              </a:rPr>
              <a:t>三、队列的应用</a:t>
            </a:r>
            <a:endParaRPr lang="zh-CN" altLang="en-US" sz="3200" b="1">
              <a:solidFill>
                <a:srgbClr val="FFFFAF"/>
              </a:solidFill>
              <a:latin typeface="黑体" pitchFamily="2" charset="-122"/>
              <a:ea typeface="黑体" pitchFamily="2" charset="-122"/>
            </a:endParaRPr>
          </a:p>
        </p:txBody>
      </p:sp>
      <p:sp>
        <p:nvSpPr>
          <p:cNvPr id="246791" name="Text Box 7"/>
          <p:cNvSpPr txBox="1">
            <a:spLocks noChangeArrowheads="1"/>
          </p:cNvSpPr>
          <p:nvPr/>
        </p:nvSpPr>
        <p:spPr bwMode="auto">
          <a:xfrm>
            <a:off x="704850" y="1606550"/>
            <a:ext cx="7340600" cy="1374775"/>
          </a:xfrm>
          <a:prstGeom prst="rect">
            <a:avLst/>
          </a:prstGeom>
          <a:noFill/>
          <a:ln w="12700" cap="rnd">
            <a:noFill/>
            <a:miter lim="800000"/>
            <a:headEnd/>
            <a:tailEnd/>
          </a:ln>
          <a:effectLst/>
        </p:spPr>
        <p:txBody>
          <a:bodyPr>
            <a:spAutoFit/>
          </a:bodyPr>
          <a:lstStyle/>
          <a:p>
            <a:pPr eaLnBrk="0" hangingPunct="0">
              <a:lnSpc>
                <a:spcPct val="150000"/>
              </a:lnSpc>
            </a:pPr>
            <a:r>
              <a:rPr lang="zh-CN" altLang="en-US" b="1" dirty="0">
                <a:solidFill>
                  <a:schemeClr val="tx1"/>
                </a:solidFill>
                <a:latin typeface="黑体" pitchFamily="2" charset="-122"/>
                <a:ea typeface="黑体" pitchFamily="2" charset="-122"/>
              </a:rPr>
              <a:t>1）解决计算机主机与外设不匹配的问题；</a:t>
            </a:r>
            <a:br>
              <a:rPr lang="zh-CN" altLang="en-US" b="1" dirty="0">
                <a:solidFill>
                  <a:schemeClr val="tx1"/>
                </a:solidFill>
                <a:latin typeface="黑体" pitchFamily="2" charset="-122"/>
                <a:ea typeface="黑体" pitchFamily="2" charset="-122"/>
              </a:rPr>
            </a:br>
            <a:r>
              <a:rPr lang="zh-CN" altLang="en-US" b="1" dirty="0">
                <a:solidFill>
                  <a:schemeClr val="tx1"/>
                </a:solidFill>
                <a:latin typeface="黑体" pitchFamily="2" charset="-122"/>
                <a:ea typeface="黑体" pitchFamily="2" charset="-122"/>
              </a:rPr>
              <a:t>2）解决由于多用户引起的资源竞争问题；</a:t>
            </a:r>
          </a:p>
        </p:txBody>
      </p:sp>
      <p:sp>
        <p:nvSpPr>
          <p:cNvPr id="246792" name="Text Box 8"/>
          <p:cNvSpPr txBox="1">
            <a:spLocks noChangeArrowheads="1"/>
          </p:cNvSpPr>
          <p:nvPr/>
        </p:nvSpPr>
        <p:spPr bwMode="auto">
          <a:xfrm>
            <a:off x="739775" y="3143250"/>
            <a:ext cx="8439150" cy="2016125"/>
          </a:xfrm>
          <a:prstGeom prst="rect">
            <a:avLst/>
          </a:prstGeom>
          <a:noFill/>
          <a:ln w="12700" cap="rnd">
            <a:noFill/>
            <a:miter lim="800000"/>
            <a:headEnd/>
            <a:tailEnd/>
          </a:ln>
          <a:effectLst/>
        </p:spPr>
        <p:txBody>
          <a:bodyPr>
            <a:spAutoFit/>
          </a:bodyPr>
          <a:lstStyle/>
          <a:p>
            <a:pPr eaLnBrk="0" hangingPunct="0">
              <a:lnSpc>
                <a:spcPct val="150000"/>
              </a:lnSpc>
            </a:pPr>
            <a:r>
              <a:rPr lang="zh-CN" altLang="en-US" b="1">
                <a:solidFill>
                  <a:schemeClr val="tx1"/>
                </a:solidFill>
                <a:latin typeface="黑体" pitchFamily="2" charset="-122"/>
                <a:ea typeface="黑体" pitchFamily="2" charset="-122"/>
              </a:rPr>
              <a:t>3）离散事件的模拟</a:t>
            </a:r>
            <a:r>
              <a:rPr lang="en-US" altLang="zh-CN" b="1">
                <a:solidFill>
                  <a:schemeClr val="tx1"/>
                </a:solidFill>
                <a:latin typeface="Times New Roman"/>
                <a:ea typeface="黑体" pitchFamily="2" charset="-122"/>
              </a:rPr>
              <a:t>——</a:t>
            </a:r>
            <a:r>
              <a:rPr lang="zh-CN" altLang="en-US" b="1">
                <a:solidFill>
                  <a:schemeClr val="tx1"/>
                </a:solidFill>
                <a:latin typeface="黑体" pitchFamily="2" charset="-122"/>
                <a:ea typeface="黑体" pitchFamily="2" charset="-122"/>
              </a:rPr>
              <a:t>模拟实际应用中的各种排队现象；</a:t>
            </a:r>
          </a:p>
          <a:p>
            <a:pPr eaLnBrk="0" hangingPunct="0">
              <a:lnSpc>
                <a:spcPct val="150000"/>
              </a:lnSpc>
            </a:pPr>
            <a:r>
              <a:rPr lang="zh-CN" altLang="en-US" b="1">
                <a:solidFill>
                  <a:schemeClr val="tx1"/>
                </a:solidFill>
                <a:latin typeface="黑体" pitchFamily="2" charset="-122"/>
                <a:ea typeface="黑体" pitchFamily="2" charset="-122"/>
              </a:rPr>
              <a:t>4）用于处理程序中具有先进先出特征的过程。</a:t>
            </a:r>
            <a:endParaRPr lang="zh-CN" altLang="en-US">
              <a:solidFill>
                <a:schemeClr val="tx1"/>
              </a:solidFill>
              <a:latin typeface="宋体" pitchFamily="2" charset="-122"/>
              <a:ea typeface="宋体" pitchFamily="2" charset="-122"/>
            </a:endParaRPr>
          </a:p>
        </p:txBody>
      </p:sp>
      <p:grpSp>
        <p:nvGrpSpPr>
          <p:cNvPr id="246798" name="Group 14"/>
          <p:cNvGrpSpPr>
            <a:grpSpLocks/>
          </p:cNvGrpSpPr>
          <p:nvPr/>
        </p:nvGrpSpPr>
        <p:grpSpPr bwMode="auto">
          <a:xfrm>
            <a:off x="7375525" y="1965325"/>
            <a:ext cx="2444750" cy="946150"/>
            <a:chOff x="4646" y="1238"/>
            <a:chExt cx="1540" cy="596"/>
          </a:xfrm>
        </p:grpSpPr>
        <p:sp>
          <p:nvSpPr>
            <p:cNvPr id="246789" name="AutoShape 5"/>
            <p:cNvSpPr>
              <a:spLocks/>
            </p:cNvSpPr>
            <p:nvPr/>
          </p:nvSpPr>
          <p:spPr bwMode="auto">
            <a:xfrm>
              <a:off x="4646" y="1399"/>
              <a:ext cx="134" cy="318"/>
            </a:xfrm>
            <a:prstGeom prst="rightBrace">
              <a:avLst>
                <a:gd name="adj1" fmla="val 19776"/>
                <a:gd name="adj2" fmla="val 50000"/>
              </a:avLst>
            </a:prstGeom>
            <a:noFill/>
            <a:ln w="28575" cap="rnd">
              <a:solidFill>
                <a:srgbClr val="FFFF66"/>
              </a:solidFill>
              <a:round/>
              <a:headEnd/>
              <a:tailEnd/>
            </a:ln>
            <a:effectLst/>
          </p:spPr>
          <p:txBody>
            <a:bodyPr anchor="ctr">
              <a:spAutoFit/>
            </a:bodyPr>
            <a:lstStyle/>
            <a:p>
              <a:pPr algn="ctr" eaLnBrk="0" hangingPunct="0">
                <a:spcBef>
                  <a:spcPct val="50000"/>
                </a:spcBef>
              </a:pPr>
              <a:endParaRPr lang="zh-CN" altLang="en-US" sz="2400" b="1">
                <a:solidFill>
                  <a:srgbClr val="FFFF00"/>
                </a:solidFill>
                <a:latin typeface="宋体" pitchFamily="2" charset="-122"/>
                <a:ea typeface="宋体" pitchFamily="2" charset="-122"/>
              </a:endParaRPr>
            </a:p>
          </p:txBody>
        </p:sp>
        <p:sp>
          <p:nvSpPr>
            <p:cNvPr id="246793" name="Text Box 9"/>
            <p:cNvSpPr txBox="1">
              <a:spLocks noChangeArrowheads="1"/>
            </p:cNvSpPr>
            <p:nvPr/>
          </p:nvSpPr>
          <p:spPr bwMode="auto">
            <a:xfrm>
              <a:off x="4776" y="1238"/>
              <a:ext cx="1410" cy="596"/>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在操作系统课程中讲到</a:t>
              </a:r>
            </a:p>
          </p:txBody>
        </p:sp>
      </p:grpSp>
      <p:sp>
        <p:nvSpPr>
          <p:cNvPr id="246797" name="Rectangle 13"/>
          <p:cNvSpPr>
            <a:spLocks noGrp="1" noChangeArrowheads="1"/>
          </p:cNvSpPr>
          <p:nvPr>
            <p:ph type="title"/>
          </p:nvPr>
        </p:nvSpPr>
        <p:spPr>
          <a:xfrm>
            <a:off x="0" y="0"/>
            <a:ext cx="9906000" cy="685800"/>
          </a:xfrm>
          <a:noFill/>
          <a:ln/>
        </p:spPr>
        <p:txBody>
          <a:bodyPr/>
          <a:lstStyle/>
          <a:p>
            <a:r>
              <a:rPr lang="en-US" altLang="zh-CN" i="1"/>
              <a:t>3.4 </a:t>
            </a:r>
            <a:r>
              <a:rPr lang="zh-CN" altLang="en-US" i="1"/>
              <a:t>队列</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0" y="0"/>
            <a:ext cx="9906000" cy="685800"/>
          </a:xfrm>
        </p:spPr>
        <p:txBody>
          <a:bodyPr/>
          <a:lstStyle/>
          <a:p>
            <a:r>
              <a:rPr lang="zh-CN" altLang="en-US" i="1"/>
              <a:t>栈和队列</a:t>
            </a:r>
          </a:p>
        </p:txBody>
      </p:sp>
      <p:sp>
        <p:nvSpPr>
          <p:cNvPr id="408579" name="Rectangle 3"/>
          <p:cNvSpPr>
            <a:spLocks noGrp="1" noChangeArrowheads="1"/>
          </p:cNvSpPr>
          <p:nvPr>
            <p:ph idx="1"/>
          </p:nvPr>
        </p:nvSpPr>
        <p:spPr>
          <a:xfrm>
            <a:off x="330200" y="673100"/>
            <a:ext cx="9275763" cy="5876925"/>
          </a:xfrm>
        </p:spPr>
        <p:txBody>
          <a:bodyPr/>
          <a:lstStyle/>
          <a:p>
            <a:pPr>
              <a:lnSpc>
                <a:spcPct val="105000"/>
              </a:lnSpc>
            </a:pPr>
            <a:r>
              <a:rPr kumimoji="0" lang="zh-CN" altLang="en-US" sz="3200">
                <a:solidFill>
                  <a:srgbClr val="FFFF00"/>
                </a:solidFill>
                <a:latin typeface="宋体" pitchFamily="2" charset="-122"/>
              </a:rPr>
              <a:t>问题：</a:t>
            </a:r>
            <a:r>
              <a:rPr kumimoji="0" lang="zh-CN" altLang="en-US" sz="3200">
                <a:latin typeface="宋体" pitchFamily="2" charset="-122"/>
              </a:rPr>
              <a:t>编</a:t>
            </a:r>
            <a:r>
              <a:rPr lang="zh-CN" altLang="en-US" sz="3200">
                <a:latin typeface="宋体" pitchFamily="2" charset="-122"/>
              </a:rPr>
              <a:t>程判断一个字符序列是否是回文（回文是指一个字符序列以中间字符为基准两边字符完全相同）。</a:t>
            </a:r>
          </a:p>
          <a:p>
            <a:pPr>
              <a:lnSpc>
                <a:spcPct val="105000"/>
              </a:lnSpc>
            </a:pPr>
            <a:r>
              <a:rPr lang="zh-CN" altLang="en-US" sz="3200">
                <a:solidFill>
                  <a:srgbClr val="FFFF00"/>
                </a:solidFill>
                <a:latin typeface="宋体" pitchFamily="2" charset="-122"/>
              </a:rPr>
              <a:t>算法设计</a:t>
            </a:r>
          </a:p>
          <a:p>
            <a:pPr>
              <a:lnSpc>
                <a:spcPct val="105000"/>
              </a:lnSpc>
              <a:buFont typeface="Wingdings" pitchFamily="2" charset="2"/>
              <a:buNone/>
            </a:pPr>
            <a:r>
              <a:rPr lang="zh-CN" altLang="en-US" sz="3200">
                <a:latin typeface="宋体" pitchFamily="2" charset="-122"/>
              </a:rPr>
              <a:t>	  程序从键盘接受一个字符序列存入字符串</a:t>
            </a:r>
            <a:r>
              <a:rPr lang="en-US" altLang="zh-CN" sz="3200">
                <a:latin typeface="宋体" pitchFamily="2" charset="-122"/>
              </a:rPr>
              <a:t>str</a:t>
            </a:r>
            <a:r>
              <a:rPr lang="zh-CN" altLang="en-US" sz="3200">
                <a:latin typeface="宋体" pitchFamily="2" charset="-122"/>
              </a:rPr>
              <a:t>中，字符串长度</a:t>
            </a:r>
            <a:r>
              <a:rPr lang="en-US" altLang="zh-CN" sz="3200">
                <a:latin typeface="宋体" pitchFamily="2" charset="-122"/>
                <a:cs typeface="Arial" pitchFamily="34" charset="0"/>
              </a:rPr>
              <a:t>≤</a:t>
            </a:r>
            <a:r>
              <a:rPr lang="en-US" altLang="zh-CN" sz="3200">
                <a:latin typeface="宋体" pitchFamily="2" charset="-122"/>
              </a:rPr>
              <a:t>80</a:t>
            </a:r>
            <a:r>
              <a:rPr lang="zh-CN" altLang="en-US" sz="3200">
                <a:latin typeface="宋体" pitchFamily="2" charset="-122"/>
              </a:rPr>
              <a:t>，输入字符序列以回车符为结束标记，字符串</a:t>
            </a:r>
            <a:r>
              <a:rPr lang="en-US" altLang="zh-CN" sz="3200">
                <a:latin typeface="宋体" pitchFamily="2" charset="-122"/>
              </a:rPr>
              <a:t>str</a:t>
            </a:r>
            <a:r>
              <a:rPr lang="zh-CN" altLang="en-US" sz="3200">
                <a:latin typeface="宋体" pitchFamily="2" charset="-122"/>
              </a:rPr>
              <a:t>中不包括回车换行符。</a:t>
            </a:r>
          </a:p>
          <a:p>
            <a:pPr>
              <a:lnSpc>
                <a:spcPct val="105000"/>
              </a:lnSpc>
              <a:buFont typeface="Wingdings" pitchFamily="2" charset="2"/>
              <a:buNone/>
            </a:pPr>
            <a:r>
              <a:rPr lang="zh-CN" altLang="en-US" sz="3200">
                <a:latin typeface="宋体" pitchFamily="2" charset="-122"/>
              </a:rPr>
              <a:t>	  将字符串中字符逐个分别存入</a:t>
            </a:r>
            <a:r>
              <a:rPr lang="zh-CN" altLang="en-US" sz="3200">
                <a:solidFill>
                  <a:srgbClr val="00FFCC"/>
                </a:solidFill>
                <a:latin typeface="宋体" pitchFamily="2" charset="-122"/>
              </a:rPr>
              <a:t>队列</a:t>
            </a:r>
            <a:r>
              <a:rPr lang="zh-CN" altLang="en-US" sz="3200">
                <a:latin typeface="宋体" pitchFamily="2" charset="-122"/>
              </a:rPr>
              <a:t>和</a:t>
            </a:r>
            <a:r>
              <a:rPr lang="zh-CN" altLang="en-US" sz="3200">
                <a:solidFill>
                  <a:srgbClr val="00FFCC"/>
                </a:solidFill>
                <a:latin typeface="宋体" pitchFamily="2" charset="-122"/>
              </a:rPr>
              <a:t>栈</a:t>
            </a:r>
            <a:r>
              <a:rPr lang="zh-CN" altLang="en-US" sz="3200">
                <a:latin typeface="宋体" pitchFamily="2" charset="-122"/>
              </a:rPr>
              <a:t>，然后逐个</a:t>
            </a:r>
            <a:r>
              <a:rPr lang="zh-CN" altLang="en-US" sz="3200">
                <a:solidFill>
                  <a:srgbClr val="00FFCC"/>
                </a:solidFill>
                <a:latin typeface="宋体" pitchFamily="2" charset="-122"/>
              </a:rPr>
              <a:t>出队</a:t>
            </a:r>
            <a:r>
              <a:rPr lang="zh-CN" altLang="en-US" sz="3200">
                <a:latin typeface="宋体" pitchFamily="2" charset="-122"/>
              </a:rPr>
              <a:t>和</a:t>
            </a:r>
            <a:r>
              <a:rPr lang="zh-CN" altLang="en-US" sz="3200">
                <a:solidFill>
                  <a:srgbClr val="00FFCC"/>
                </a:solidFill>
                <a:latin typeface="宋体" pitchFamily="2" charset="-122"/>
              </a:rPr>
              <a:t>退栈</a:t>
            </a:r>
            <a:r>
              <a:rPr lang="zh-CN" altLang="en-US" sz="3200">
                <a:latin typeface="宋体" pitchFamily="2" charset="-122"/>
              </a:rPr>
              <a:t>，比较出队的元素和退栈的元素是否相等，若全部相等则该字符序列是回文，否则就不是回文。</a:t>
            </a:r>
            <a:endParaRPr lang="en-US" altLang="zh-CN" sz="3200">
              <a:latin typeface="宋体" pitchFamily="2" charset="-122"/>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0" y="0"/>
            <a:ext cx="9906000" cy="685800"/>
          </a:xfrm>
        </p:spPr>
        <p:txBody>
          <a:bodyPr/>
          <a:lstStyle/>
          <a:p>
            <a:r>
              <a:rPr lang="zh-CN" altLang="en-US" i="1"/>
              <a:t>队列应用</a:t>
            </a:r>
          </a:p>
        </p:txBody>
      </p:sp>
      <p:sp>
        <p:nvSpPr>
          <p:cNvPr id="416771" name="Rectangle 3"/>
          <p:cNvSpPr>
            <a:spLocks noGrp="1" noChangeArrowheads="1"/>
          </p:cNvSpPr>
          <p:nvPr>
            <p:ph idx="1"/>
          </p:nvPr>
        </p:nvSpPr>
        <p:spPr>
          <a:xfrm>
            <a:off x="258763" y="701675"/>
            <a:ext cx="9366250" cy="5673725"/>
          </a:xfrm>
        </p:spPr>
        <p:txBody>
          <a:bodyPr/>
          <a:lstStyle/>
          <a:p>
            <a:pPr algn="just" eaLnBrk="0" hangingPunct="0">
              <a:lnSpc>
                <a:spcPct val="110000"/>
              </a:lnSpc>
              <a:buClrTx/>
              <a:buSzTx/>
              <a:buFontTx/>
              <a:buChar char="•"/>
            </a:pPr>
            <a:r>
              <a:rPr lang="zh-CN" altLang="en-US" sz="3200">
                <a:solidFill>
                  <a:srgbClr val="00FFCC"/>
                </a:solidFill>
                <a:latin typeface="宋体" pitchFamily="2" charset="-122"/>
              </a:rPr>
              <a:t>提出问题</a:t>
            </a:r>
          </a:p>
          <a:p>
            <a:pPr algn="just" eaLnBrk="0" hangingPunct="0">
              <a:lnSpc>
                <a:spcPct val="110000"/>
              </a:lnSpc>
              <a:buClrTx/>
              <a:buSzTx/>
              <a:buFontTx/>
              <a:buNone/>
            </a:pPr>
            <a:r>
              <a:rPr lang="zh-CN" altLang="en-US" sz="3200">
                <a:latin typeface="宋体" pitchFamily="2" charset="-122"/>
              </a:rPr>
              <a:t>	    某运动会设立 </a:t>
            </a:r>
            <a:r>
              <a:rPr lang="en-US" altLang="zh-CN" sz="3200">
                <a:latin typeface="宋体" pitchFamily="2" charset="-122"/>
              </a:rPr>
              <a:t>N </a:t>
            </a:r>
            <a:r>
              <a:rPr lang="zh-CN" altLang="en-US" sz="3200">
                <a:latin typeface="宋体" pitchFamily="2" charset="-122"/>
              </a:rPr>
              <a:t>个比赛项目，每个运动员可以参加</a:t>
            </a:r>
            <a:r>
              <a:rPr lang="en-US" altLang="zh-CN" sz="3200">
                <a:latin typeface="宋体" pitchFamily="2" charset="-122"/>
              </a:rPr>
              <a:t>1</a:t>
            </a:r>
            <a:r>
              <a:rPr lang="zh-CN" altLang="en-US" sz="3200">
                <a:latin typeface="宋体" pitchFamily="2" charset="-122"/>
              </a:rPr>
              <a:t>～</a:t>
            </a:r>
            <a:r>
              <a:rPr lang="en-US" altLang="zh-CN" sz="3200">
                <a:latin typeface="宋体" pitchFamily="2" charset="-122"/>
              </a:rPr>
              <a:t>3</a:t>
            </a:r>
            <a:r>
              <a:rPr lang="zh-CN" altLang="en-US" sz="3200">
                <a:latin typeface="宋体" pitchFamily="2" charset="-122"/>
              </a:rPr>
              <a:t>个项目。试问如何安排比赛日程既可以使同一运动员参加的项目不安排在同一单位时间进行，又可使总的竞赛日程最短。</a:t>
            </a:r>
          </a:p>
          <a:p>
            <a:pPr eaLnBrk="0" hangingPunct="0">
              <a:lnSpc>
                <a:spcPct val="110000"/>
              </a:lnSpc>
              <a:buClrTx/>
              <a:buSzTx/>
              <a:buFontTx/>
              <a:buChar char="•"/>
            </a:pPr>
            <a:r>
              <a:rPr lang="zh-CN" altLang="en-US" sz="3200">
                <a:solidFill>
                  <a:srgbClr val="00FFCC"/>
                </a:solidFill>
                <a:latin typeface="宋体" pitchFamily="2" charset="-122"/>
              </a:rPr>
              <a:t>问题抽象</a:t>
            </a:r>
          </a:p>
          <a:p>
            <a:pPr eaLnBrk="0" hangingPunct="0">
              <a:lnSpc>
                <a:spcPct val="110000"/>
              </a:lnSpc>
              <a:buClrTx/>
              <a:buSzTx/>
              <a:buFontTx/>
              <a:buNone/>
            </a:pPr>
            <a:r>
              <a:rPr lang="zh-CN" altLang="en-US" sz="3200">
                <a:latin typeface="宋体" pitchFamily="2" charset="-122"/>
              </a:rPr>
              <a:t>	    若将此问题抽象成数学模型，则归属于“</a:t>
            </a:r>
            <a:r>
              <a:rPr lang="zh-CN" altLang="en-US" sz="3200">
                <a:solidFill>
                  <a:srgbClr val="FFFF00"/>
                </a:solidFill>
                <a:latin typeface="宋体" pitchFamily="2" charset="-122"/>
              </a:rPr>
              <a:t>划分子集</a:t>
            </a:r>
            <a:r>
              <a:rPr lang="zh-CN" altLang="en-US" sz="3200">
                <a:latin typeface="宋体" pitchFamily="2" charset="-122"/>
              </a:rPr>
              <a:t>”问题。</a:t>
            </a:r>
          </a:p>
          <a:p>
            <a:pPr eaLnBrk="0" hangingPunct="0">
              <a:lnSpc>
                <a:spcPct val="110000"/>
              </a:lnSpc>
              <a:buClrTx/>
              <a:buSzTx/>
              <a:buFontTx/>
              <a:buNone/>
            </a:pPr>
            <a:r>
              <a:rPr lang="en-US" altLang="zh-CN" sz="3200">
                <a:latin typeface="宋体" pitchFamily="2" charset="-122"/>
              </a:rPr>
              <a:t>	    N </a:t>
            </a:r>
            <a:r>
              <a:rPr lang="zh-CN" altLang="en-US" sz="3200">
                <a:latin typeface="宋体" pitchFamily="2" charset="-122"/>
              </a:rPr>
              <a:t>个比赛项目构成一个大小为 </a:t>
            </a:r>
            <a:r>
              <a:rPr lang="en-US" altLang="zh-CN" sz="3200">
                <a:latin typeface="宋体" pitchFamily="2" charset="-122"/>
              </a:rPr>
              <a:t>n </a:t>
            </a:r>
            <a:r>
              <a:rPr lang="zh-CN" altLang="en-US" sz="3200">
                <a:latin typeface="宋体" pitchFamily="2" charset="-122"/>
              </a:rPr>
              <a:t>的集合，有同一运动员参加的项目则抽象为“</a:t>
            </a:r>
            <a:r>
              <a:rPr lang="zh-CN" altLang="en-US" sz="3200">
                <a:solidFill>
                  <a:srgbClr val="00FFCC"/>
                </a:solidFill>
                <a:latin typeface="宋体" pitchFamily="2" charset="-122"/>
              </a:rPr>
              <a:t>冲突</a:t>
            </a:r>
            <a:r>
              <a:rPr lang="zh-CN" altLang="en-US" sz="3200">
                <a:latin typeface="宋体" pitchFamily="2" charset="-122"/>
              </a:rPr>
              <a:t>”关系。 </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0" y="0"/>
            <a:ext cx="9906000" cy="685800"/>
          </a:xfrm>
        </p:spPr>
        <p:txBody>
          <a:bodyPr/>
          <a:lstStyle/>
          <a:p>
            <a:r>
              <a:rPr lang="zh-CN" altLang="en-US" i="1"/>
              <a:t>栈和队列</a:t>
            </a:r>
          </a:p>
        </p:txBody>
      </p:sp>
      <p:sp>
        <p:nvSpPr>
          <p:cNvPr id="417795" name="Rectangle 3"/>
          <p:cNvSpPr>
            <a:spLocks noGrp="1" noChangeArrowheads="1"/>
          </p:cNvSpPr>
          <p:nvPr>
            <p:ph idx="1"/>
          </p:nvPr>
        </p:nvSpPr>
        <p:spPr>
          <a:xfrm>
            <a:off x="301625" y="673100"/>
            <a:ext cx="9380538" cy="6070600"/>
          </a:xfrm>
        </p:spPr>
        <p:txBody>
          <a:bodyPr/>
          <a:lstStyle/>
          <a:p>
            <a:pPr>
              <a:buFont typeface="Wingdings" pitchFamily="2" charset="2"/>
              <a:buNone/>
            </a:pPr>
            <a:r>
              <a:rPr lang="zh-CN" altLang="en-US" sz="3200" dirty="0">
                <a:latin typeface="宋体" pitchFamily="2" charset="-122"/>
              </a:rPr>
              <a:t>例如：某运动会设有 </a:t>
            </a:r>
            <a:r>
              <a:rPr lang="en-US" altLang="zh-CN" sz="3200" dirty="0">
                <a:latin typeface="宋体" pitchFamily="2" charset="-122"/>
              </a:rPr>
              <a:t>9 </a:t>
            </a:r>
            <a:r>
              <a:rPr lang="zh-CN" altLang="en-US" sz="3200" dirty="0">
                <a:latin typeface="宋体" pitchFamily="2" charset="-122"/>
              </a:rPr>
              <a:t>个项目：</a:t>
            </a:r>
            <a:endParaRPr lang="en-US" altLang="zh-CN" sz="3200" dirty="0">
              <a:latin typeface="宋体" pitchFamily="2" charset="-122"/>
            </a:endParaRPr>
          </a:p>
          <a:p>
            <a:pPr>
              <a:buFont typeface="Wingdings" pitchFamily="2" charset="2"/>
              <a:buNone/>
            </a:pPr>
            <a:r>
              <a:rPr lang="en-US" altLang="zh-CN" sz="3200" dirty="0">
                <a:latin typeface="宋体" pitchFamily="2" charset="-122"/>
              </a:rPr>
              <a:t>    A = { 0</a:t>
            </a:r>
            <a:r>
              <a:rPr lang="zh-CN" altLang="en-US" sz="3200" dirty="0">
                <a:latin typeface="宋体" pitchFamily="2" charset="-122"/>
              </a:rPr>
              <a:t>，</a:t>
            </a:r>
            <a:r>
              <a:rPr lang="en-US" altLang="zh-CN" sz="3200" dirty="0">
                <a:latin typeface="宋体" pitchFamily="2" charset="-122"/>
              </a:rPr>
              <a:t>1</a:t>
            </a:r>
            <a:r>
              <a:rPr lang="zh-CN" altLang="en-US" sz="3200" dirty="0">
                <a:latin typeface="宋体" pitchFamily="2" charset="-122"/>
              </a:rPr>
              <a:t>，</a:t>
            </a:r>
            <a:r>
              <a:rPr lang="en-US" altLang="zh-CN" sz="3200" dirty="0">
                <a:latin typeface="宋体" pitchFamily="2" charset="-122"/>
              </a:rPr>
              <a:t>2</a:t>
            </a:r>
            <a:r>
              <a:rPr lang="zh-CN" altLang="en-US" sz="3200" dirty="0">
                <a:latin typeface="宋体" pitchFamily="2" charset="-122"/>
              </a:rPr>
              <a:t>，</a:t>
            </a:r>
            <a:r>
              <a:rPr lang="en-US" altLang="zh-CN" sz="3200" dirty="0">
                <a:latin typeface="宋体" pitchFamily="2" charset="-122"/>
              </a:rPr>
              <a:t>3</a:t>
            </a:r>
            <a:r>
              <a:rPr lang="zh-CN" altLang="en-US" sz="3200" dirty="0">
                <a:latin typeface="宋体" pitchFamily="2" charset="-122"/>
              </a:rPr>
              <a:t>，</a:t>
            </a:r>
            <a:r>
              <a:rPr lang="en-US" altLang="zh-CN" sz="3200" dirty="0">
                <a:latin typeface="宋体" pitchFamily="2" charset="-122"/>
              </a:rPr>
              <a:t>4</a:t>
            </a:r>
            <a:r>
              <a:rPr lang="zh-CN" altLang="en-US" sz="3200" dirty="0">
                <a:latin typeface="宋体" pitchFamily="2" charset="-122"/>
              </a:rPr>
              <a:t>，</a:t>
            </a:r>
            <a:r>
              <a:rPr lang="en-US" altLang="zh-CN" sz="3200" dirty="0">
                <a:latin typeface="宋体" pitchFamily="2" charset="-122"/>
              </a:rPr>
              <a:t>5</a:t>
            </a:r>
            <a:r>
              <a:rPr lang="zh-CN" altLang="en-US" sz="3200" dirty="0">
                <a:latin typeface="宋体" pitchFamily="2" charset="-122"/>
              </a:rPr>
              <a:t>，</a:t>
            </a:r>
            <a:r>
              <a:rPr lang="en-US" altLang="zh-CN" sz="3200" dirty="0">
                <a:latin typeface="宋体" pitchFamily="2" charset="-122"/>
              </a:rPr>
              <a:t>6</a:t>
            </a:r>
            <a:r>
              <a:rPr lang="zh-CN" altLang="en-US" sz="3200" dirty="0">
                <a:latin typeface="宋体" pitchFamily="2" charset="-122"/>
              </a:rPr>
              <a:t>，</a:t>
            </a:r>
            <a:r>
              <a:rPr lang="en-US" altLang="zh-CN" sz="3200" dirty="0">
                <a:latin typeface="宋体" pitchFamily="2" charset="-122"/>
              </a:rPr>
              <a:t>7</a:t>
            </a:r>
            <a:r>
              <a:rPr lang="zh-CN" altLang="en-US" sz="3200" dirty="0">
                <a:latin typeface="宋体" pitchFamily="2" charset="-122"/>
              </a:rPr>
              <a:t>，</a:t>
            </a:r>
            <a:r>
              <a:rPr lang="en-US" altLang="zh-CN" sz="3200" dirty="0">
                <a:latin typeface="宋体" pitchFamily="2" charset="-122"/>
              </a:rPr>
              <a:t>8 }</a:t>
            </a:r>
            <a:r>
              <a:rPr lang="zh-CN" altLang="en-US" sz="3200" dirty="0">
                <a:latin typeface="宋体" pitchFamily="2" charset="-122"/>
              </a:rPr>
              <a:t>，</a:t>
            </a:r>
          </a:p>
          <a:p>
            <a:pPr>
              <a:buFont typeface="Wingdings" pitchFamily="2" charset="2"/>
              <a:buNone/>
            </a:pPr>
            <a:r>
              <a:rPr lang="zh-CN" altLang="en-US" sz="3200" dirty="0">
                <a:latin typeface="宋体" pitchFamily="2" charset="-122"/>
              </a:rPr>
              <a:t>七名运动员报名参加的项目分别为：</a:t>
            </a:r>
          </a:p>
          <a:p>
            <a:pPr>
              <a:buFont typeface="Wingdings" pitchFamily="2" charset="2"/>
              <a:buNone/>
            </a:pPr>
            <a:r>
              <a:rPr lang="zh-CN" altLang="en-US" sz="3200" dirty="0">
                <a:latin typeface="宋体" pitchFamily="2" charset="-122"/>
              </a:rPr>
              <a:t>	（</a:t>
            </a:r>
            <a:r>
              <a:rPr lang="en-US" altLang="zh-CN" sz="3200" dirty="0">
                <a:solidFill>
                  <a:srgbClr val="FFFF00"/>
                </a:solidFill>
                <a:latin typeface="宋体" pitchFamily="2" charset="-122"/>
              </a:rPr>
              <a:t>1,4,8</a:t>
            </a:r>
            <a:r>
              <a:rPr lang="zh-CN" altLang="en-US" sz="3200" dirty="0">
                <a:latin typeface="宋体" pitchFamily="2" charset="-122"/>
              </a:rPr>
              <a:t>）、（</a:t>
            </a:r>
            <a:r>
              <a:rPr lang="en-US" altLang="zh-CN" sz="3200" dirty="0">
                <a:solidFill>
                  <a:srgbClr val="00FFCC"/>
                </a:solidFill>
                <a:latin typeface="宋体" pitchFamily="2" charset="-122"/>
              </a:rPr>
              <a:t>1,7</a:t>
            </a:r>
            <a:r>
              <a:rPr lang="zh-CN" altLang="en-US" sz="3200" dirty="0">
                <a:latin typeface="宋体" pitchFamily="2" charset="-122"/>
              </a:rPr>
              <a:t>）、（</a:t>
            </a:r>
            <a:r>
              <a:rPr lang="en-US" altLang="zh-CN" sz="3200" dirty="0">
                <a:latin typeface="宋体" pitchFamily="2" charset="-122"/>
              </a:rPr>
              <a:t>8,3</a:t>
            </a:r>
            <a:r>
              <a:rPr lang="zh-CN" altLang="en-US" sz="3200" dirty="0">
                <a:latin typeface="宋体" pitchFamily="2" charset="-122"/>
              </a:rPr>
              <a:t>）、（</a:t>
            </a:r>
            <a:r>
              <a:rPr lang="en-US" altLang="zh-CN" sz="3200" dirty="0">
                <a:solidFill>
                  <a:srgbClr val="00FF00"/>
                </a:solidFill>
                <a:latin typeface="宋体" pitchFamily="2" charset="-122"/>
              </a:rPr>
              <a:t>1,0,5</a:t>
            </a:r>
            <a:r>
              <a:rPr lang="zh-CN" altLang="en-US" sz="3200" dirty="0">
                <a:latin typeface="宋体" pitchFamily="2" charset="-122"/>
              </a:rPr>
              <a:t>）、（</a:t>
            </a:r>
            <a:r>
              <a:rPr lang="en-US" altLang="zh-CN" sz="3200" dirty="0">
                <a:latin typeface="宋体" pitchFamily="2" charset="-122"/>
              </a:rPr>
              <a:t>3,4</a:t>
            </a:r>
            <a:r>
              <a:rPr lang="zh-CN" altLang="en-US" sz="3200" dirty="0">
                <a:latin typeface="宋体" pitchFamily="2" charset="-122"/>
              </a:rPr>
              <a:t>）、（</a:t>
            </a:r>
            <a:r>
              <a:rPr lang="en-US" altLang="zh-CN" sz="3200" dirty="0">
                <a:solidFill>
                  <a:srgbClr val="FFFF66"/>
                </a:solidFill>
                <a:latin typeface="宋体" pitchFamily="2" charset="-122"/>
              </a:rPr>
              <a:t>5,6,2</a:t>
            </a:r>
            <a:r>
              <a:rPr lang="zh-CN" altLang="en-US" sz="3200" dirty="0">
                <a:latin typeface="宋体" pitchFamily="2" charset="-122"/>
              </a:rPr>
              <a:t>）、（</a:t>
            </a:r>
            <a:r>
              <a:rPr lang="en-US" altLang="zh-CN" sz="3200" dirty="0">
                <a:latin typeface="宋体" pitchFamily="2" charset="-122"/>
              </a:rPr>
              <a:t>6,4</a:t>
            </a:r>
            <a:r>
              <a:rPr lang="zh-CN" altLang="en-US" sz="3200" dirty="0">
                <a:latin typeface="宋体" pitchFamily="2" charset="-122"/>
              </a:rPr>
              <a:t>）</a:t>
            </a:r>
          </a:p>
          <a:p>
            <a:pPr>
              <a:buFont typeface="Wingdings" pitchFamily="2" charset="2"/>
              <a:buNone/>
            </a:pPr>
            <a:r>
              <a:rPr lang="zh-CN" altLang="en-US" sz="3200" dirty="0">
                <a:latin typeface="宋体" pitchFamily="2" charset="-122"/>
              </a:rPr>
              <a:t>它们之间的冲突关系为：</a:t>
            </a:r>
            <a:endParaRPr lang="en-US" altLang="zh-CN" sz="3200" dirty="0">
              <a:latin typeface="宋体" pitchFamily="2" charset="-122"/>
            </a:endParaRPr>
          </a:p>
          <a:p>
            <a:pPr>
              <a:buFont typeface="Wingdings" pitchFamily="2" charset="2"/>
              <a:buNone/>
            </a:pPr>
            <a:r>
              <a:rPr lang="en-US" altLang="zh-CN" sz="3200" dirty="0">
                <a:latin typeface="宋体" pitchFamily="2" charset="-122"/>
              </a:rPr>
              <a:t>  R ={</a:t>
            </a:r>
            <a:r>
              <a:rPr lang="en-US" altLang="zh-CN" sz="3200" dirty="0">
                <a:solidFill>
                  <a:srgbClr val="FFFF00"/>
                </a:solidFill>
                <a:latin typeface="宋体" pitchFamily="2" charset="-122"/>
              </a:rPr>
              <a:t>(1,4),(4,8),(1,8)</a:t>
            </a:r>
            <a:r>
              <a:rPr lang="en-US" altLang="zh-CN" sz="3200" dirty="0">
                <a:latin typeface="宋体" pitchFamily="2" charset="-122"/>
              </a:rPr>
              <a:t>,</a:t>
            </a:r>
          </a:p>
          <a:p>
            <a:pPr>
              <a:buFont typeface="Wingdings" pitchFamily="2" charset="2"/>
              <a:buNone/>
            </a:pPr>
            <a:r>
              <a:rPr lang="zh-CN" altLang="en-US" sz="3200" dirty="0">
                <a:latin typeface="宋体" pitchFamily="2" charset="-122"/>
              </a:rPr>
              <a:t>      </a:t>
            </a:r>
            <a:r>
              <a:rPr lang="en-US" altLang="zh-CN" sz="3200" dirty="0">
                <a:latin typeface="宋体" pitchFamily="2" charset="-122"/>
              </a:rPr>
              <a:t>(</a:t>
            </a:r>
            <a:r>
              <a:rPr lang="en-US" altLang="zh-CN" sz="3200" dirty="0">
                <a:solidFill>
                  <a:srgbClr val="00FFCC"/>
                </a:solidFill>
                <a:latin typeface="宋体" pitchFamily="2" charset="-122"/>
              </a:rPr>
              <a:t>1,7</a:t>
            </a:r>
            <a:r>
              <a:rPr lang="en-US" altLang="zh-CN" sz="3200" dirty="0">
                <a:latin typeface="宋体" pitchFamily="2" charset="-122"/>
              </a:rPr>
              <a:t>),(8,3),</a:t>
            </a:r>
          </a:p>
          <a:p>
            <a:pPr>
              <a:buFont typeface="Wingdings" pitchFamily="2" charset="2"/>
              <a:buNone/>
            </a:pPr>
            <a:r>
              <a:rPr lang="en-US" altLang="zh-CN" sz="3200" dirty="0">
                <a:latin typeface="宋体" pitchFamily="2" charset="-122"/>
              </a:rPr>
              <a:t>      </a:t>
            </a:r>
            <a:r>
              <a:rPr lang="en-US" altLang="zh-CN" sz="3200" dirty="0">
                <a:solidFill>
                  <a:srgbClr val="00FF00"/>
                </a:solidFill>
                <a:latin typeface="宋体" pitchFamily="2" charset="-122"/>
              </a:rPr>
              <a:t>(1,0),(0,5),(1,5)</a:t>
            </a:r>
            <a:r>
              <a:rPr lang="en-US" altLang="zh-CN" sz="3200" dirty="0">
                <a:latin typeface="宋体" pitchFamily="2" charset="-122"/>
              </a:rPr>
              <a:t>,</a:t>
            </a:r>
          </a:p>
          <a:p>
            <a:pPr>
              <a:buFont typeface="Wingdings" pitchFamily="2" charset="2"/>
              <a:buNone/>
            </a:pPr>
            <a:r>
              <a:rPr lang="zh-CN" altLang="en-US" sz="3200" dirty="0">
                <a:latin typeface="宋体" pitchFamily="2" charset="-122"/>
              </a:rPr>
              <a:t>      </a:t>
            </a:r>
            <a:r>
              <a:rPr lang="en-US" altLang="zh-CN" sz="3200" dirty="0">
                <a:latin typeface="宋体" pitchFamily="2" charset="-122"/>
              </a:rPr>
              <a:t>(3,4),</a:t>
            </a:r>
            <a:r>
              <a:rPr lang="en-US" altLang="zh-CN" sz="3200" dirty="0">
                <a:solidFill>
                  <a:srgbClr val="FFFF66"/>
                </a:solidFill>
                <a:latin typeface="宋体" pitchFamily="2" charset="-122"/>
              </a:rPr>
              <a:t>(5,6),(5,2),(6,2)</a:t>
            </a:r>
            <a:r>
              <a:rPr lang="en-US" altLang="zh-CN" sz="3200" dirty="0">
                <a:latin typeface="宋体" pitchFamily="2" charset="-122"/>
              </a:rPr>
              <a:t>,(6,4) }</a:t>
            </a:r>
          </a:p>
          <a:p>
            <a:pPr>
              <a:buFont typeface="Wingdings" pitchFamily="2" charset="2"/>
              <a:buNone/>
            </a:pPr>
            <a:r>
              <a:rPr lang="zh-CN" altLang="en-US" sz="3200" dirty="0">
                <a:latin typeface="宋体" pitchFamily="2" charset="-122"/>
              </a:rPr>
              <a:t>构造 </a:t>
            </a:r>
            <a:r>
              <a:rPr lang="en-US" altLang="zh-CN" sz="3200" dirty="0">
                <a:latin typeface="宋体" pitchFamily="2" charset="-122"/>
              </a:rPr>
              <a:t>9×9 </a:t>
            </a:r>
            <a:r>
              <a:rPr lang="zh-CN" altLang="en-US" sz="3200" dirty="0">
                <a:latin typeface="宋体" pitchFamily="2" charset="-122"/>
              </a:rPr>
              <a:t>的“冲突”矩阵</a:t>
            </a:r>
            <a:r>
              <a:rPr lang="en-US" altLang="zh-CN" sz="3200" dirty="0">
                <a:latin typeface="宋体" pitchFamily="2" charset="-122"/>
              </a:rPr>
              <a:t>clash</a:t>
            </a:r>
            <a:r>
              <a:rPr lang="zh-CN" altLang="en-US" sz="3200" dirty="0">
                <a:latin typeface="宋体" pitchFamily="2" charset="-122"/>
              </a:rPr>
              <a:t>。</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0" y="0"/>
            <a:ext cx="9906000" cy="685800"/>
          </a:xfrm>
        </p:spPr>
        <p:txBody>
          <a:bodyPr/>
          <a:lstStyle/>
          <a:p>
            <a:r>
              <a:rPr lang="zh-CN" altLang="en-US" i="1"/>
              <a:t>栈和队列</a:t>
            </a:r>
          </a:p>
        </p:txBody>
      </p:sp>
      <p:sp>
        <p:nvSpPr>
          <p:cNvPr id="421891" name="Rectangle 3"/>
          <p:cNvSpPr>
            <a:spLocks noGrp="1" noChangeArrowheads="1"/>
          </p:cNvSpPr>
          <p:nvPr>
            <p:ph idx="1"/>
          </p:nvPr>
        </p:nvSpPr>
        <p:spPr>
          <a:xfrm>
            <a:off x="215900" y="758825"/>
            <a:ext cx="2768600" cy="5802313"/>
          </a:xfrm>
        </p:spPr>
        <p:txBody>
          <a:bodyPr/>
          <a:lstStyle/>
          <a:p>
            <a:pPr>
              <a:lnSpc>
                <a:spcPct val="90000"/>
              </a:lnSpc>
            </a:pPr>
            <a:r>
              <a:rPr lang="zh-CN" altLang="en-US">
                <a:solidFill>
                  <a:srgbClr val="00FFCC"/>
                </a:solidFill>
                <a:latin typeface="宋体" pitchFamily="2" charset="-122"/>
              </a:rPr>
              <a:t>数据表示</a:t>
            </a:r>
          </a:p>
          <a:p>
            <a:pPr>
              <a:lnSpc>
                <a:spcPct val="90000"/>
              </a:lnSpc>
              <a:buFont typeface="Wingdings" pitchFamily="2" charset="2"/>
              <a:buNone/>
            </a:pPr>
            <a:r>
              <a:rPr lang="en-US" altLang="zh-CN">
                <a:latin typeface="宋体" pitchFamily="2" charset="-122"/>
              </a:rPr>
              <a:t>R = </a:t>
            </a:r>
          </a:p>
          <a:p>
            <a:pPr>
              <a:lnSpc>
                <a:spcPct val="90000"/>
              </a:lnSpc>
              <a:buFont typeface="Wingdings" pitchFamily="2" charset="2"/>
              <a:buNone/>
            </a:pPr>
            <a:r>
              <a:rPr lang="en-US" altLang="zh-CN">
                <a:latin typeface="宋体" pitchFamily="2" charset="-122"/>
              </a:rPr>
              <a:t>{</a:t>
            </a:r>
            <a:r>
              <a:rPr lang="en-US" altLang="zh-CN">
                <a:solidFill>
                  <a:srgbClr val="FFFF00"/>
                </a:solidFill>
                <a:latin typeface="宋体" pitchFamily="2" charset="-122"/>
              </a:rPr>
              <a:t>(1,4),</a:t>
            </a:r>
          </a:p>
          <a:p>
            <a:pPr>
              <a:lnSpc>
                <a:spcPct val="90000"/>
              </a:lnSpc>
              <a:buFont typeface="Wingdings" pitchFamily="2" charset="2"/>
              <a:buNone/>
            </a:pPr>
            <a:r>
              <a:rPr lang="en-US" altLang="zh-CN">
                <a:solidFill>
                  <a:srgbClr val="FFFF00"/>
                </a:solidFill>
                <a:latin typeface="宋体" pitchFamily="2" charset="-122"/>
              </a:rPr>
              <a:t>(4,8),(1,8)</a:t>
            </a:r>
            <a:r>
              <a:rPr lang="en-US" altLang="zh-CN">
                <a:latin typeface="宋体" pitchFamily="2" charset="-122"/>
              </a:rPr>
              <a:t>,</a:t>
            </a:r>
          </a:p>
          <a:p>
            <a:pPr>
              <a:lnSpc>
                <a:spcPct val="90000"/>
              </a:lnSpc>
              <a:buFont typeface="Wingdings" pitchFamily="2" charset="2"/>
              <a:buNone/>
            </a:pPr>
            <a:r>
              <a:rPr lang="en-US" altLang="zh-CN">
                <a:latin typeface="宋体" pitchFamily="2" charset="-122"/>
              </a:rPr>
              <a:t>(</a:t>
            </a:r>
            <a:r>
              <a:rPr lang="en-US" altLang="zh-CN">
                <a:solidFill>
                  <a:srgbClr val="00FFCC"/>
                </a:solidFill>
                <a:latin typeface="宋体" pitchFamily="2" charset="-122"/>
              </a:rPr>
              <a:t>1,7</a:t>
            </a:r>
            <a:r>
              <a:rPr lang="en-US" altLang="zh-CN">
                <a:latin typeface="宋体" pitchFamily="2" charset="-122"/>
              </a:rPr>
              <a:t>),(8,3),</a:t>
            </a:r>
          </a:p>
          <a:p>
            <a:pPr>
              <a:lnSpc>
                <a:spcPct val="90000"/>
              </a:lnSpc>
              <a:buFont typeface="Wingdings" pitchFamily="2" charset="2"/>
              <a:buNone/>
            </a:pPr>
            <a:r>
              <a:rPr lang="en-US" altLang="zh-CN">
                <a:solidFill>
                  <a:srgbClr val="00FF00"/>
                </a:solidFill>
                <a:latin typeface="宋体" pitchFamily="2" charset="-122"/>
              </a:rPr>
              <a:t>(1,0),(0,5),</a:t>
            </a:r>
          </a:p>
          <a:p>
            <a:pPr>
              <a:lnSpc>
                <a:spcPct val="90000"/>
              </a:lnSpc>
              <a:buFont typeface="Wingdings" pitchFamily="2" charset="2"/>
              <a:buNone/>
            </a:pPr>
            <a:r>
              <a:rPr lang="en-US" altLang="zh-CN">
                <a:solidFill>
                  <a:srgbClr val="00FF00"/>
                </a:solidFill>
                <a:latin typeface="宋体" pitchFamily="2" charset="-122"/>
              </a:rPr>
              <a:t>(1,5)</a:t>
            </a:r>
            <a:r>
              <a:rPr lang="en-US" altLang="zh-CN">
                <a:latin typeface="宋体" pitchFamily="2" charset="-122"/>
              </a:rPr>
              <a:t>,(3,4),</a:t>
            </a:r>
          </a:p>
          <a:p>
            <a:pPr>
              <a:lnSpc>
                <a:spcPct val="90000"/>
              </a:lnSpc>
              <a:buFont typeface="Wingdings" pitchFamily="2" charset="2"/>
              <a:buNone/>
            </a:pPr>
            <a:r>
              <a:rPr lang="en-US" altLang="zh-CN">
                <a:solidFill>
                  <a:srgbClr val="FFFF66"/>
                </a:solidFill>
                <a:latin typeface="宋体" pitchFamily="2" charset="-122"/>
              </a:rPr>
              <a:t>(5,6),(5,2),</a:t>
            </a:r>
          </a:p>
          <a:p>
            <a:pPr>
              <a:lnSpc>
                <a:spcPct val="90000"/>
              </a:lnSpc>
              <a:buFont typeface="Wingdings" pitchFamily="2" charset="2"/>
              <a:buNone/>
            </a:pPr>
            <a:r>
              <a:rPr lang="en-US" altLang="zh-CN">
                <a:solidFill>
                  <a:srgbClr val="FFFF66"/>
                </a:solidFill>
                <a:latin typeface="宋体" pitchFamily="2" charset="-122"/>
              </a:rPr>
              <a:t>(6,2)</a:t>
            </a:r>
            <a:r>
              <a:rPr lang="en-US" altLang="zh-CN">
                <a:latin typeface="宋体" pitchFamily="2" charset="-122"/>
              </a:rPr>
              <a:t>,(6,4)</a:t>
            </a:r>
          </a:p>
          <a:p>
            <a:pPr>
              <a:lnSpc>
                <a:spcPct val="90000"/>
              </a:lnSpc>
              <a:buFont typeface="Wingdings" pitchFamily="2" charset="2"/>
              <a:buNone/>
            </a:pPr>
            <a:r>
              <a:rPr lang="en-US" altLang="zh-CN">
                <a:latin typeface="宋体" pitchFamily="2" charset="-122"/>
              </a:rPr>
              <a:t>}</a:t>
            </a:r>
          </a:p>
          <a:p>
            <a:pPr>
              <a:lnSpc>
                <a:spcPct val="90000"/>
              </a:lnSpc>
              <a:buFont typeface="Wingdings" pitchFamily="2" charset="2"/>
              <a:buNone/>
            </a:pPr>
            <a:r>
              <a:rPr lang="zh-CN" altLang="en-US">
                <a:latin typeface="宋体" pitchFamily="2" charset="-122"/>
              </a:rPr>
              <a:t>对称矩阵</a:t>
            </a:r>
          </a:p>
        </p:txBody>
      </p:sp>
      <p:grpSp>
        <p:nvGrpSpPr>
          <p:cNvPr id="421892" name="Group 4"/>
          <p:cNvGrpSpPr>
            <a:grpSpLocks/>
          </p:cNvGrpSpPr>
          <p:nvPr/>
        </p:nvGrpSpPr>
        <p:grpSpPr bwMode="auto">
          <a:xfrm>
            <a:off x="3224213" y="914400"/>
            <a:ext cx="6438900" cy="5583238"/>
            <a:chOff x="-3" y="-3"/>
            <a:chExt cx="2528" cy="3846"/>
          </a:xfrm>
        </p:grpSpPr>
        <p:grpSp>
          <p:nvGrpSpPr>
            <p:cNvPr id="421893" name="Group 5"/>
            <p:cNvGrpSpPr>
              <a:grpSpLocks/>
            </p:cNvGrpSpPr>
            <p:nvPr/>
          </p:nvGrpSpPr>
          <p:grpSpPr bwMode="auto">
            <a:xfrm>
              <a:off x="0" y="0"/>
              <a:ext cx="2522" cy="3840"/>
              <a:chOff x="0" y="0"/>
              <a:chExt cx="2522" cy="3840"/>
            </a:xfrm>
          </p:grpSpPr>
          <p:grpSp>
            <p:nvGrpSpPr>
              <p:cNvPr id="421894" name="Group 6"/>
              <p:cNvGrpSpPr>
                <a:grpSpLocks/>
              </p:cNvGrpSpPr>
              <p:nvPr/>
            </p:nvGrpSpPr>
            <p:grpSpPr bwMode="auto">
              <a:xfrm>
                <a:off x="0" y="0"/>
                <a:ext cx="236" cy="384"/>
                <a:chOff x="0" y="0"/>
                <a:chExt cx="236" cy="384"/>
              </a:xfrm>
            </p:grpSpPr>
            <p:sp>
              <p:nvSpPr>
                <p:cNvPr id="421895" name="Rectangle 7"/>
                <p:cNvSpPr>
                  <a:spLocks noChangeArrowheads="1"/>
                </p:cNvSpPr>
                <p:nvPr/>
              </p:nvSpPr>
              <p:spPr bwMode="auto">
                <a:xfrm>
                  <a:off x="43" y="0"/>
                  <a:ext cx="150" cy="384"/>
                </a:xfrm>
                <a:prstGeom prst="rect">
                  <a:avLst/>
                </a:prstGeom>
                <a:noFill/>
                <a:ln w="9525">
                  <a:noFill/>
                  <a:miter lim="800000"/>
                  <a:headEnd/>
                  <a:tailEnd/>
                </a:ln>
                <a:effectLst/>
              </p:spPr>
              <p:txBody>
                <a:bodyPr/>
                <a:lstStyle/>
                <a:p>
                  <a:pPr algn="just" eaLnBrk="0" hangingPunct="0"/>
                  <a:r>
                    <a:rPr lang="zh-CN" altLang="en-US" sz="1000" b="1">
                      <a:solidFill>
                        <a:schemeClr val="tx1"/>
                      </a:solidFill>
                      <a:latin typeface="Times New Roman" pitchFamily="18" charset="0"/>
                      <a:ea typeface="宋体" pitchFamily="2" charset="-122"/>
                    </a:rPr>
                    <a:t> </a:t>
                  </a:r>
                </a:p>
                <a:p>
                  <a:pPr algn="just" eaLnBrk="0" hangingPunct="0"/>
                  <a:endParaRPr lang="zh-CN" altLang="en-US" sz="2400" b="1">
                    <a:solidFill>
                      <a:schemeClr val="tx1"/>
                    </a:solidFill>
                    <a:latin typeface="Times New Roman" pitchFamily="18" charset="0"/>
                    <a:ea typeface="宋体" pitchFamily="2" charset="-122"/>
                  </a:endParaRPr>
                </a:p>
              </p:txBody>
            </p:sp>
            <p:sp>
              <p:nvSpPr>
                <p:cNvPr id="421896" name="Rectangle 8"/>
                <p:cNvSpPr>
                  <a:spLocks noChangeArrowheads="1"/>
                </p:cNvSpPr>
                <p:nvPr/>
              </p:nvSpPr>
              <p:spPr bwMode="auto">
                <a:xfrm>
                  <a:off x="0" y="0"/>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1897" name="Group 9"/>
              <p:cNvGrpSpPr>
                <a:grpSpLocks/>
              </p:cNvGrpSpPr>
              <p:nvPr/>
            </p:nvGrpSpPr>
            <p:grpSpPr bwMode="auto">
              <a:xfrm>
                <a:off x="236" y="0"/>
                <a:ext cx="254" cy="384"/>
                <a:chOff x="236" y="0"/>
                <a:chExt cx="254" cy="384"/>
              </a:xfrm>
            </p:grpSpPr>
            <p:sp>
              <p:nvSpPr>
                <p:cNvPr id="421898" name="Rectangle 10"/>
                <p:cNvSpPr>
                  <a:spLocks noChangeArrowheads="1"/>
                </p:cNvSpPr>
                <p:nvPr/>
              </p:nvSpPr>
              <p:spPr bwMode="auto">
                <a:xfrm>
                  <a:off x="279"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0</a:t>
                  </a:r>
                  <a:endParaRPr lang="en-US" altLang="zh-CN" sz="2400" b="1">
                    <a:solidFill>
                      <a:srgbClr val="FFFF00"/>
                    </a:solidFill>
                    <a:latin typeface="Times New Roman" pitchFamily="18" charset="0"/>
                    <a:ea typeface="宋体" pitchFamily="2" charset="-122"/>
                  </a:endParaRPr>
                </a:p>
              </p:txBody>
            </p:sp>
            <p:sp>
              <p:nvSpPr>
                <p:cNvPr id="421899" name="Rectangle 11"/>
                <p:cNvSpPr>
                  <a:spLocks noChangeArrowheads="1"/>
                </p:cNvSpPr>
                <p:nvPr/>
              </p:nvSpPr>
              <p:spPr bwMode="auto">
                <a:xfrm>
                  <a:off x="236"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00" name="Group 12"/>
              <p:cNvGrpSpPr>
                <a:grpSpLocks/>
              </p:cNvGrpSpPr>
              <p:nvPr/>
            </p:nvGrpSpPr>
            <p:grpSpPr bwMode="auto">
              <a:xfrm>
                <a:off x="490" y="0"/>
                <a:ext cx="254" cy="384"/>
                <a:chOff x="490" y="0"/>
                <a:chExt cx="254" cy="384"/>
              </a:xfrm>
            </p:grpSpPr>
            <p:sp>
              <p:nvSpPr>
                <p:cNvPr id="421901" name="Rectangle 13"/>
                <p:cNvSpPr>
                  <a:spLocks noChangeArrowheads="1"/>
                </p:cNvSpPr>
                <p:nvPr/>
              </p:nvSpPr>
              <p:spPr bwMode="auto">
                <a:xfrm>
                  <a:off x="533"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endParaRPr lang="en-US" altLang="zh-CN" sz="2400" b="1">
                    <a:solidFill>
                      <a:srgbClr val="FFFF00"/>
                    </a:solidFill>
                    <a:latin typeface="Times New Roman" pitchFamily="18" charset="0"/>
                    <a:ea typeface="宋体" pitchFamily="2" charset="-122"/>
                  </a:endParaRPr>
                </a:p>
              </p:txBody>
            </p:sp>
            <p:sp>
              <p:nvSpPr>
                <p:cNvPr id="421902" name="Rectangle 14"/>
                <p:cNvSpPr>
                  <a:spLocks noChangeArrowheads="1"/>
                </p:cNvSpPr>
                <p:nvPr/>
              </p:nvSpPr>
              <p:spPr bwMode="auto">
                <a:xfrm>
                  <a:off x="490"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03" name="Group 15"/>
              <p:cNvGrpSpPr>
                <a:grpSpLocks/>
              </p:cNvGrpSpPr>
              <p:nvPr/>
            </p:nvGrpSpPr>
            <p:grpSpPr bwMode="auto">
              <a:xfrm>
                <a:off x="744" y="0"/>
                <a:ext cx="254" cy="384"/>
                <a:chOff x="744" y="0"/>
                <a:chExt cx="254" cy="384"/>
              </a:xfrm>
            </p:grpSpPr>
            <p:sp>
              <p:nvSpPr>
                <p:cNvPr id="421904" name="Rectangle 16"/>
                <p:cNvSpPr>
                  <a:spLocks noChangeArrowheads="1"/>
                </p:cNvSpPr>
                <p:nvPr/>
              </p:nvSpPr>
              <p:spPr bwMode="auto">
                <a:xfrm>
                  <a:off x="787"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2</a:t>
                  </a:r>
                  <a:endParaRPr lang="en-US" altLang="zh-CN" sz="2400" b="1">
                    <a:solidFill>
                      <a:srgbClr val="FFFF00"/>
                    </a:solidFill>
                    <a:latin typeface="Times New Roman" pitchFamily="18" charset="0"/>
                    <a:ea typeface="宋体" pitchFamily="2" charset="-122"/>
                  </a:endParaRPr>
                </a:p>
              </p:txBody>
            </p:sp>
            <p:sp>
              <p:nvSpPr>
                <p:cNvPr id="421905" name="Rectangle 17"/>
                <p:cNvSpPr>
                  <a:spLocks noChangeArrowheads="1"/>
                </p:cNvSpPr>
                <p:nvPr/>
              </p:nvSpPr>
              <p:spPr bwMode="auto">
                <a:xfrm>
                  <a:off x="744"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06" name="Group 18"/>
              <p:cNvGrpSpPr>
                <a:grpSpLocks/>
              </p:cNvGrpSpPr>
              <p:nvPr/>
            </p:nvGrpSpPr>
            <p:grpSpPr bwMode="auto">
              <a:xfrm>
                <a:off x="998" y="0"/>
                <a:ext cx="254" cy="384"/>
                <a:chOff x="998" y="0"/>
                <a:chExt cx="254" cy="384"/>
              </a:xfrm>
            </p:grpSpPr>
            <p:sp>
              <p:nvSpPr>
                <p:cNvPr id="421907" name="Rectangle 19"/>
                <p:cNvSpPr>
                  <a:spLocks noChangeArrowheads="1"/>
                </p:cNvSpPr>
                <p:nvPr/>
              </p:nvSpPr>
              <p:spPr bwMode="auto">
                <a:xfrm>
                  <a:off x="1041"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3</a:t>
                  </a:r>
                </a:p>
              </p:txBody>
            </p:sp>
            <p:sp>
              <p:nvSpPr>
                <p:cNvPr id="421908" name="Rectangle 20"/>
                <p:cNvSpPr>
                  <a:spLocks noChangeArrowheads="1"/>
                </p:cNvSpPr>
                <p:nvPr/>
              </p:nvSpPr>
              <p:spPr bwMode="auto">
                <a:xfrm>
                  <a:off x="998"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09" name="Group 21"/>
              <p:cNvGrpSpPr>
                <a:grpSpLocks/>
              </p:cNvGrpSpPr>
              <p:nvPr/>
            </p:nvGrpSpPr>
            <p:grpSpPr bwMode="auto">
              <a:xfrm>
                <a:off x="1252" y="0"/>
                <a:ext cx="254" cy="384"/>
                <a:chOff x="1252" y="0"/>
                <a:chExt cx="254" cy="384"/>
              </a:xfrm>
            </p:grpSpPr>
            <p:sp>
              <p:nvSpPr>
                <p:cNvPr id="421910" name="Rectangle 22"/>
                <p:cNvSpPr>
                  <a:spLocks noChangeArrowheads="1"/>
                </p:cNvSpPr>
                <p:nvPr/>
              </p:nvSpPr>
              <p:spPr bwMode="auto">
                <a:xfrm>
                  <a:off x="1295"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4</a:t>
                  </a:r>
                </a:p>
              </p:txBody>
            </p:sp>
            <p:sp>
              <p:nvSpPr>
                <p:cNvPr id="421911" name="Rectangle 23"/>
                <p:cNvSpPr>
                  <a:spLocks noChangeArrowheads="1"/>
                </p:cNvSpPr>
                <p:nvPr/>
              </p:nvSpPr>
              <p:spPr bwMode="auto">
                <a:xfrm>
                  <a:off x="1252"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12" name="Group 24"/>
              <p:cNvGrpSpPr>
                <a:grpSpLocks/>
              </p:cNvGrpSpPr>
              <p:nvPr/>
            </p:nvGrpSpPr>
            <p:grpSpPr bwMode="auto">
              <a:xfrm>
                <a:off x="1506" y="0"/>
                <a:ext cx="254" cy="384"/>
                <a:chOff x="1506" y="0"/>
                <a:chExt cx="254" cy="384"/>
              </a:xfrm>
            </p:grpSpPr>
            <p:sp>
              <p:nvSpPr>
                <p:cNvPr id="421913" name="Rectangle 25"/>
                <p:cNvSpPr>
                  <a:spLocks noChangeArrowheads="1"/>
                </p:cNvSpPr>
                <p:nvPr/>
              </p:nvSpPr>
              <p:spPr bwMode="auto">
                <a:xfrm>
                  <a:off x="1549"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5</a:t>
                  </a:r>
                </a:p>
              </p:txBody>
            </p:sp>
            <p:sp>
              <p:nvSpPr>
                <p:cNvPr id="421914" name="Rectangle 26"/>
                <p:cNvSpPr>
                  <a:spLocks noChangeArrowheads="1"/>
                </p:cNvSpPr>
                <p:nvPr/>
              </p:nvSpPr>
              <p:spPr bwMode="auto">
                <a:xfrm>
                  <a:off x="1506"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15" name="Group 27"/>
              <p:cNvGrpSpPr>
                <a:grpSpLocks/>
              </p:cNvGrpSpPr>
              <p:nvPr/>
            </p:nvGrpSpPr>
            <p:grpSpPr bwMode="auto">
              <a:xfrm>
                <a:off x="1760" y="0"/>
                <a:ext cx="254" cy="384"/>
                <a:chOff x="1760" y="0"/>
                <a:chExt cx="254" cy="384"/>
              </a:xfrm>
            </p:grpSpPr>
            <p:sp>
              <p:nvSpPr>
                <p:cNvPr id="421916" name="Rectangle 28"/>
                <p:cNvSpPr>
                  <a:spLocks noChangeArrowheads="1"/>
                </p:cNvSpPr>
                <p:nvPr/>
              </p:nvSpPr>
              <p:spPr bwMode="auto">
                <a:xfrm>
                  <a:off x="1803"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6</a:t>
                  </a:r>
                </a:p>
              </p:txBody>
            </p:sp>
            <p:sp>
              <p:nvSpPr>
                <p:cNvPr id="421917" name="Rectangle 29"/>
                <p:cNvSpPr>
                  <a:spLocks noChangeArrowheads="1"/>
                </p:cNvSpPr>
                <p:nvPr/>
              </p:nvSpPr>
              <p:spPr bwMode="auto">
                <a:xfrm>
                  <a:off x="1760"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18" name="Group 30"/>
              <p:cNvGrpSpPr>
                <a:grpSpLocks/>
              </p:cNvGrpSpPr>
              <p:nvPr/>
            </p:nvGrpSpPr>
            <p:grpSpPr bwMode="auto">
              <a:xfrm>
                <a:off x="2014" y="0"/>
                <a:ext cx="254" cy="384"/>
                <a:chOff x="2014" y="0"/>
                <a:chExt cx="254" cy="384"/>
              </a:xfrm>
            </p:grpSpPr>
            <p:sp>
              <p:nvSpPr>
                <p:cNvPr id="421919" name="Rectangle 31"/>
                <p:cNvSpPr>
                  <a:spLocks noChangeArrowheads="1"/>
                </p:cNvSpPr>
                <p:nvPr/>
              </p:nvSpPr>
              <p:spPr bwMode="auto">
                <a:xfrm>
                  <a:off x="2057"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7</a:t>
                  </a:r>
                </a:p>
              </p:txBody>
            </p:sp>
            <p:sp>
              <p:nvSpPr>
                <p:cNvPr id="421920" name="Rectangle 32"/>
                <p:cNvSpPr>
                  <a:spLocks noChangeArrowheads="1"/>
                </p:cNvSpPr>
                <p:nvPr/>
              </p:nvSpPr>
              <p:spPr bwMode="auto">
                <a:xfrm>
                  <a:off x="2014"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21" name="Group 33"/>
              <p:cNvGrpSpPr>
                <a:grpSpLocks/>
              </p:cNvGrpSpPr>
              <p:nvPr/>
            </p:nvGrpSpPr>
            <p:grpSpPr bwMode="auto">
              <a:xfrm>
                <a:off x="2268" y="0"/>
                <a:ext cx="254" cy="384"/>
                <a:chOff x="2268" y="0"/>
                <a:chExt cx="254" cy="384"/>
              </a:xfrm>
            </p:grpSpPr>
            <p:sp>
              <p:nvSpPr>
                <p:cNvPr id="421922" name="Rectangle 34"/>
                <p:cNvSpPr>
                  <a:spLocks noChangeArrowheads="1"/>
                </p:cNvSpPr>
                <p:nvPr/>
              </p:nvSpPr>
              <p:spPr bwMode="auto">
                <a:xfrm>
                  <a:off x="2311"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8</a:t>
                  </a:r>
                </a:p>
              </p:txBody>
            </p:sp>
            <p:sp>
              <p:nvSpPr>
                <p:cNvPr id="421923" name="Rectangle 35"/>
                <p:cNvSpPr>
                  <a:spLocks noChangeArrowheads="1"/>
                </p:cNvSpPr>
                <p:nvPr/>
              </p:nvSpPr>
              <p:spPr bwMode="auto">
                <a:xfrm>
                  <a:off x="2268"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24" name="Group 36"/>
              <p:cNvGrpSpPr>
                <a:grpSpLocks/>
              </p:cNvGrpSpPr>
              <p:nvPr/>
            </p:nvGrpSpPr>
            <p:grpSpPr bwMode="auto">
              <a:xfrm>
                <a:off x="0" y="384"/>
                <a:ext cx="236" cy="384"/>
                <a:chOff x="0" y="384"/>
                <a:chExt cx="236" cy="384"/>
              </a:xfrm>
            </p:grpSpPr>
            <p:sp>
              <p:nvSpPr>
                <p:cNvPr id="421925" name="Rectangle 37"/>
                <p:cNvSpPr>
                  <a:spLocks noChangeArrowheads="1"/>
                </p:cNvSpPr>
                <p:nvPr/>
              </p:nvSpPr>
              <p:spPr bwMode="auto">
                <a:xfrm>
                  <a:off x="43" y="384"/>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0</a:t>
                  </a:r>
                  <a:endParaRPr lang="en-US" altLang="zh-CN" sz="2400" b="1">
                    <a:solidFill>
                      <a:srgbClr val="FFFF00"/>
                    </a:solidFill>
                    <a:latin typeface="Times New Roman" pitchFamily="18" charset="0"/>
                    <a:ea typeface="宋体" pitchFamily="2" charset="-122"/>
                  </a:endParaRPr>
                </a:p>
              </p:txBody>
            </p:sp>
            <p:sp>
              <p:nvSpPr>
                <p:cNvPr id="421926" name="Rectangle 38"/>
                <p:cNvSpPr>
                  <a:spLocks noChangeArrowheads="1"/>
                </p:cNvSpPr>
                <p:nvPr/>
              </p:nvSpPr>
              <p:spPr bwMode="auto">
                <a:xfrm>
                  <a:off x="0" y="384"/>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1927" name="Group 39"/>
              <p:cNvGrpSpPr>
                <a:grpSpLocks/>
              </p:cNvGrpSpPr>
              <p:nvPr/>
            </p:nvGrpSpPr>
            <p:grpSpPr bwMode="auto">
              <a:xfrm>
                <a:off x="236" y="384"/>
                <a:ext cx="254" cy="384"/>
                <a:chOff x="236" y="384"/>
                <a:chExt cx="254" cy="384"/>
              </a:xfrm>
            </p:grpSpPr>
            <p:sp>
              <p:nvSpPr>
                <p:cNvPr id="421928" name="Rectangle 40"/>
                <p:cNvSpPr>
                  <a:spLocks noChangeArrowheads="1"/>
                </p:cNvSpPr>
                <p:nvPr/>
              </p:nvSpPr>
              <p:spPr bwMode="auto">
                <a:xfrm>
                  <a:off x="279"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29" name="Rectangle 41"/>
                <p:cNvSpPr>
                  <a:spLocks noChangeArrowheads="1"/>
                </p:cNvSpPr>
                <p:nvPr/>
              </p:nvSpPr>
              <p:spPr bwMode="auto">
                <a:xfrm>
                  <a:off x="236"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30" name="Group 42"/>
              <p:cNvGrpSpPr>
                <a:grpSpLocks/>
              </p:cNvGrpSpPr>
              <p:nvPr/>
            </p:nvGrpSpPr>
            <p:grpSpPr bwMode="auto">
              <a:xfrm>
                <a:off x="490" y="384"/>
                <a:ext cx="254" cy="384"/>
                <a:chOff x="490" y="384"/>
                <a:chExt cx="254" cy="384"/>
              </a:xfrm>
            </p:grpSpPr>
            <p:sp>
              <p:nvSpPr>
                <p:cNvPr id="421931" name="Rectangle 43"/>
                <p:cNvSpPr>
                  <a:spLocks noChangeArrowheads="1"/>
                </p:cNvSpPr>
                <p:nvPr/>
              </p:nvSpPr>
              <p:spPr bwMode="auto">
                <a:xfrm>
                  <a:off x="533" y="384"/>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endParaRPr lang="en-US" altLang="zh-CN" sz="2400" b="1">
                    <a:solidFill>
                      <a:srgbClr val="00FF00"/>
                    </a:solidFill>
                    <a:latin typeface="Times New Roman" pitchFamily="18" charset="0"/>
                    <a:ea typeface="宋体" pitchFamily="2" charset="-122"/>
                  </a:endParaRPr>
                </a:p>
              </p:txBody>
            </p:sp>
            <p:sp>
              <p:nvSpPr>
                <p:cNvPr id="421932" name="Rectangle 44"/>
                <p:cNvSpPr>
                  <a:spLocks noChangeArrowheads="1"/>
                </p:cNvSpPr>
                <p:nvPr/>
              </p:nvSpPr>
              <p:spPr bwMode="auto">
                <a:xfrm>
                  <a:off x="490"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33" name="Group 45"/>
              <p:cNvGrpSpPr>
                <a:grpSpLocks/>
              </p:cNvGrpSpPr>
              <p:nvPr/>
            </p:nvGrpSpPr>
            <p:grpSpPr bwMode="auto">
              <a:xfrm>
                <a:off x="744" y="384"/>
                <a:ext cx="254" cy="384"/>
                <a:chOff x="744" y="384"/>
                <a:chExt cx="254" cy="384"/>
              </a:xfrm>
            </p:grpSpPr>
            <p:sp>
              <p:nvSpPr>
                <p:cNvPr id="421934" name="Rectangle 46"/>
                <p:cNvSpPr>
                  <a:spLocks noChangeArrowheads="1"/>
                </p:cNvSpPr>
                <p:nvPr/>
              </p:nvSpPr>
              <p:spPr bwMode="auto">
                <a:xfrm>
                  <a:off x="787"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35" name="Rectangle 47"/>
                <p:cNvSpPr>
                  <a:spLocks noChangeArrowheads="1"/>
                </p:cNvSpPr>
                <p:nvPr/>
              </p:nvSpPr>
              <p:spPr bwMode="auto">
                <a:xfrm>
                  <a:off x="744"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36" name="Group 48"/>
              <p:cNvGrpSpPr>
                <a:grpSpLocks/>
              </p:cNvGrpSpPr>
              <p:nvPr/>
            </p:nvGrpSpPr>
            <p:grpSpPr bwMode="auto">
              <a:xfrm>
                <a:off x="998" y="384"/>
                <a:ext cx="254" cy="384"/>
                <a:chOff x="998" y="384"/>
                <a:chExt cx="254" cy="384"/>
              </a:xfrm>
            </p:grpSpPr>
            <p:sp>
              <p:nvSpPr>
                <p:cNvPr id="421937" name="Rectangle 49"/>
                <p:cNvSpPr>
                  <a:spLocks noChangeArrowheads="1"/>
                </p:cNvSpPr>
                <p:nvPr/>
              </p:nvSpPr>
              <p:spPr bwMode="auto">
                <a:xfrm>
                  <a:off x="1041"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38" name="Rectangle 50"/>
                <p:cNvSpPr>
                  <a:spLocks noChangeArrowheads="1"/>
                </p:cNvSpPr>
                <p:nvPr/>
              </p:nvSpPr>
              <p:spPr bwMode="auto">
                <a:xfrm>
                  <a:off x="998"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39" name="Group 51"/>
              <p:cNvGrpSpPr>
                <a:grpSpLocks/>
              </p:cNvGrpSpPr>
              <p:nvPr/>
            </p:nvGrpSpPr>
            <p:grpSpPr bwMode="auto">
              <a:xfrm>
                <a:off x="1252" y="384"/>
                <a:ext cx="254" cy="384"/>
                <a:chOff x="1252" y="384"/>
                <a:chExt cx="254" cy="384"/>
              </a:xfrm>
            </p:grpSpPr>
            <p:sp>
              <p:nvSpPr>
                <p:cNvPr id="421940" name="Rectangle 52"/>
                <p:cNvSpPr>
                  <a:spLocks noChangeArrowheads="1"/>
                </p:cNvSpPr>
                <p:nvPr/>
              </p:nvSpPr>
              <p:spPr bwMode="auto">
                <a:xfrm>
                  <a:off x="1295"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41" name="Rectangle 53"/>
                <p:cNvSpPr>
                  <a:spLocks noChangeArrowheads="1"/>
                </p:cNvSpPr>
                <p:nvPr/>
              </p:nvSpPr>
              <p:spPr bwMode="auto">
                <a:xfrm>
                  <a:off x="1252"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42" name="Group 54"/>
              <p:cNvGrpSpPr>
                <a:grpSpLocks/>
              </p:cNvGrpSpPr>
              <p:nvPr/>
            </p:nvGrpSpPr>
            <p:grpSpPr bwMode="auto">
              <a:xfrm>
                <a:off x="1506" y="384"/>
                <a:ext cx="254" cy="384"/>
                <a:chOff x="1506" y="384"/>
                <a:chExt cx="254" cy="384"/>
              </a:xfrm>
            </p:grpSpPr>
            <p:sp>
              <p:nvSpPr>
                <p:cNvPr id="421943" name="Rectangle 55"/>
                <p:cNvSpPr>
                  <a:spLocks noChangeArrowheads="1"/>
                </p:cNvSpPr>
                <p:nvPr/>
              </p:nvSpPr>
              <p:spPr bwMode="auto">
                <a:xfrm>
                  <a:off x="1549" y="384"/>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1944" name="Rectangle 56"/>
                <p:cNvSpPr>
                  <a:spLocks noChangeArrowheads="1"/>
                </p:cNvSpPr>
                <p:nvPr/>
              </p:nvSpPr>
              <p:spPr bwMode="auto">
                <a:xfrm>
                  <a:off x="1506"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45" name="Group 57"/>
              <p:cNvGrpSpPr>
                <a:grpSpLocks/>
              </p:cNvGrpSpPr>
              <p:nvPr/>
            </p:nvGrpSpPr>
            <p:grpSpPr bwMode="auto">
              <a:xfrm>
                <a:off x="1760" y="384"/>
                <a:ext cx="254" cy="384"/>
                <a:chOff x="1760" y="384"/>
                <a:chExt cx="254" cy="384"/>
              </a:xfrm>
            </p:grpSpPr>
            <p:sp>
              <p:nvSpPr>
                <p:cNvPr id="421946" name="Rectangle 58"/>
                <p:cNvSpPr>
                  <a:spLocks noChangeArrowheads="1"/>
                </p:cNvSpPr>
                <p:nvPr/>
              </p:nvSpPr>
              <p:spPr bwMode="auto">
                <a:xfrm>
                  <a:off x="1803"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47" name="Rectangle 59"/>
                <p:cNvSpPr>
                  <a:spLocks noChangeArrowheads="1"/>
                </p:cNvSpPr>
                <p:nvPr/>
              </p:nvSpPr>
              <p:spPr bwMode="auto">
                <a:xfrm>
                  <a:off x="1760"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48" name="Group 60"/>
              <p:cNvGrpSpPr>
                <a:grpSpLocks/>
              </p:cNvGrpSpPr>
              <p:nvPr/>
            </p:nvGrpSpPr>
            <p:grpSpPr bwMode="auto">
              <a:xfrm>
                <a:off x="2014" y="384"/>
                <a:ext cx="254" cy="384"/>
                <a:chOff x="2014" y="384"/>
                <a:chExt cx="254" cy="384"/>
              </a:xfrm>
            </p:grpSpPr>
            <p:sp>
              <p:nvSpPr>
                <p:cNvPr id="421949" name="Rectangle 61"/>
                <p:cNvSpPr>
                  <a:spLocks noChangeArrowheads="1"/>
                </p:cNvSpPr>
                <p:nvPr/>
              </p:nvSpPr>
              <p:spPr bwMode="auto">
                <a:xfrm>
                  <a:off x="2057"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50" name="Rectangle 62"/>
                <p:cNvSpPr>
                  <a:spLocks noChangeArrowheads="1"/>
                </p:cNvSpPr>
                <p:nvPr/>
              </p:nvSpPr>
              <p:spPr bwMode="auto">
                <a:xfrm>
                  <a:off x="2014"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51" name="Group 63"/>
              <p:cNvGrpSpPr>
                <a:grpSpLocks/>
              </p:cNvGrpSpPr>
              <p:nvPr/>
            </p:nvGrpSpPr>
            <p:grpSpPr bwMode="auto">
              <a:xfrm>
                <a:off x="2268" y="384"/>
                <a:ext cx="254" cy="384"/>
                <a:chOff x="2268" y="384"/>
                <a:chExt cx="254" cy="384"/>
              </a:xfrm>
            </p:grpSpPr>
            <p:sp>
              <p:nvSpPr>
                <p:cNvPr id="421952" name="Rectangle 64"/>
                <p:cNvSpPr>
                  <a:spLocks noChangeArrowheads="1"/>
                </p:cNvSpPr>
                <p:nvPr/>
              </p:nvSpPr>
              <p:spPr bwMode="auto">
                <a:xfrm>
                  <a:off x="2311"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53" name="Rectangle 65"/>
                <p:cNvSpPr>
                  <a:spLocks noChangeArrowheads="1"/>
                </p:cNvSpPr>
                <p:nvPr/>
              </p:nvSpPr>
              <p:spPr bwMode="auto">
                <a:xfrm>
                  <a:off x="2268"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54" name="Group 66"/>
              <p:cNvGrpSpPr>
                <a:grpSpLocks/>
              </p:cNvGrpSpPr>
              <p:nvPr/>
            </p:nvGrpSpPr>
            <p:grpSpPr bwMode="auto">
              <a:xfrm>
                <a:off x="0" y="768"/>
                <a:ext cx="236" cy="384"/>
                <a:chOff x="0" y="768"/>
                <a:chExt cx="236" cy="384"/>
              </a:xfrm>
            </p:grpSpPr>
            <p:sp>
              <p:nvSpPr>
                <p:cNvPr id="421955" name="Rectangle 67"/>
                <p:cNvSpPr>
                  <a:spLocks noChangeArrowheads="1"/>
                </p:cNvSpPr>
                <p:nvPr/>
              </p:nvSpPr>
              <p:spPr bwMode="auto">
                <a:xfrm>
                  <a:off x="43" y="768"/>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1956" name="Rectangle 68"/>
                <p:cNvSpPr>
                  <a:spLocks noChangeArrowheads="1"/>
                </p:cNvSpPr>
                <p:nvPr/>
              </p:nvSpPr>
              <p:spPr bwMode="auto">
                <a:xfrm>
                  <a:off x="0" y="768"/>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1957" name="Group 69"/>
              <p:cNvGrpSpPr>
                <a:grpSpLocks/>
              </p:cNvGrpSpPr>
              <p:nvPr/>
            </p:nvGrpSpPr>
            <p:grpSpPr bwMode="auto">
              <a:xfrm>
                <a:off x="236" y="768"/>
                <a:ext cx="254" cy="384"/>
                <a:chOff x="236" y="768"/>
                <a:chExt cx="254" cy="384"/>
              </a:xfrm>
            </p:grpSpPr>
            <p:sp>
              <p:nvSpPr>
                <p:cNvPr id="421958" name="Rectangle 70"/>
                <p:cNvSpPr>
                  <a:spLocks noChangeArrowheads="1"/>
                </p:cNvSpPr>
                <p:nvPr/>
              </p:nvSpPr>
              <p:spPr bwMode="auto">
                <a:xfrm>
                  <a:off x="279" y="768"/>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1959" name="Rectangle 71"/>
                <p:cNvSpPr>
                  <a:spLocks noChangeArrowheads="1"/>
                </p:cNvSpPr>
                <p:nvPr/>
              </p:nvSpPr>
              <p:spPr bwMode="auto">
                <a:xfrm>
                  <a:off x="236"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60" name="Group 72"/>
              <p:cNvGrpSpPr>
                <a:grpSpLocks/>
              </p:cNvGrpSpPr>
              <p:nvPr/>
            </p:nvGrpSpPr>
            <p:grpSpPr bwMode="auto">
              <a:xfrm>
                <a:off x="490" y="768"/>
                <a:ext cx="254" cy="384"/>
                <a:chOff x="490" y="768"/>
                <a:chExt cx="254" cy="384"/>
              </a:xfrm>
            </p:grpSpPr>
            <p:sp>
              <p:nvSpPr>
                <p:cNvPr id="421961" name="Rectangle 73"/>
                <p:cNvSpPr>
                  <a:spLocks noChangeArrowheads="1"/>
                </p:cNvSpPr>
                <p:nvPr/>
              </p:nvSpPr>
              <p:spPr bwMode="auto">
                <a:xfrm>
                  <a:off x="533"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62" name="Rectangle 74"/>
                <p:cNvSpPr>
                  <a:spLocks noChangeArrowheads="1"/>
                </p:cNvSpPr>
                <p:nvPr/>
              </p:nvSpPr>
              <p:spPr bwMode="auto">
                <a:xfrm>
                  <a:off x="490"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63" name="Group 75"/>
              <p:cNvGrpSpPr>
                <a:grpSpLocks/>
              </p:cNvGrpSpPr>
              <p:nvPr/>
            </p:nvGrpSpPr>
            <p:grpSpPr bwMode="auto">
              <a:xfrm>
                <a:off x="744" y="768"/>
                <a:ext cx="254" cy="384"/>
                <a:chOff x="744" y="768"/>
                <a:chExt cx="254" cy="384"/>
              </a:xfrm>
            </p:grpSpPr>
            <p:sp>
              <p:nvSpPr>
                <p:cNvPr id="421964" name="Rectangle 76"/>
                <p:cNvSpPr>
                  <a:spLocks noChangeArrowheads="1"/>
                </p:cNvSpPr>
                <p:nvPr/>
              </p:nvSpPr>
              <p:spPr bwMode="auto">
                <a:xfrm>
                  <a:off x="787"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65" name="Rectangle 77"/>
                <p:cNvSpPr>
                  <a:spLocks noChangeArrowheads="1"/>
                </p:cNvSpPr>
                <p:nvPr/>
              </p:nvSpPr>
              <p:spPr bwMode="auto">
                <a:xfrm>
                  <a:off x="744"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66" name="Group 78"/>
              <p:cNvGrpSpPr>
                <a:grpSpLocks/>
              </p:cNvGrpSpPr>
              <p:nvPr/>
            </p:nvGrpSpPr>
            <p:grpSpPr bwMode="auto">
              <a:xfrm>
                <a:off x="998" y="768"/>
                <a:ext cx="254" cy="384"/>
                <a:chOff x="998" y="768"/>
                <a:chExt cx="254" cy="384"/>
              </a:xfrm>
            </p:grpSpPr>
            <p:sp>
              <p:nvSpPr>
                <p:cNvPr id="421967" name="Rectangle 79"/>
                <p:cNvSpPr>
                  <a:spLocks noChangeArrowheads="1"/>
                </p:cNvSpPr>
                <p:nvPr/>
              </p:nvSpPr>
              <p:spPr bwMode="auto">
                <a:xfrm>
                  <a:off x="1041"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68" name="Rectangle 80"/>
                <p:cNvSpPr>
                  <a:spLocks noChangeArrowheads="1"/>
                </p:cNvSpPr>
                <p:nvPr/>
              </p:nvSpPr>
              <p:spPr bwMode="auto">
                <a:xfrm>
                  <a:off x="998"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69" name="Group 81"/>
              <p:cNvGrpSpPr>
                <a:grpSpLocks/>
              </p:cNvGrpSpPr>
              <p:nvPr/>
            </p:nvGrpSpPr>
            <p:grpSpPr bwMode="auto">
              <a:xfrm>
                <a:off x="1252" y="768"/>
                <a:ext cx="254" cy="384"/>
                <a:chOff x="1252" y="768"/>
                <a:chExt cx="254" cy="384"/>
              </a:xfrm>
            </p:grpSpPr>
            <p:sp>
              <p:nvSpPr>
                <p:cNvPr id="421970" name="Rectangle 82"/>
                <p:cNvSpPr>
                  <a:spLocks noChangeArrowheads="1"/>
                </p:cNvSpPr>
                <p:nvPr/>
              </p:nvSpPr>
              <p:spPr bwMode="auto">
                <a:xfrm>
                  <a:off x="1295" y="768"/>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1971" name="Rectangle 83"/>
                <p:cNvSpPr>
                  <a:spLocks noChangeArrowheads="1"/>
                </p:cNvSpPr>
                <p:nvPr/>
              </p:nvSpPr>
              <p:spPr bwMode="auto">
                <a:xfrm>
                  <a:off x="1252"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72" name="Group 84"/>
              <p:cNvGrpSpPr>
                <a:grpSpLocks/>
              </p:cNvGrpSpPr>
              <p:nvPr/>
            </p:nvGrpSpPr>
            <p:grpSpPr bwMode="auto">
              <a:xfrm>
                <a:off x="1506" y="768"/>
                <a:ext cx="254" cy="384"/>
                <a:chOff x="1506" y="768"/>
                <a:chExt cx="254" cy="384"/>
              </a:xfrm>
            </p:grpSpPr>
            <p:sp>
              <p:nvSpPr>
                <p:cNvPr id="421973" name="Rectangle 85"/>
                <p:cNvSpPr>
                  <a:spLocks noChangeArrowheads="1"/>
                </p:cNvSpPr>
                <p:nvPr/>
              </p:nvSpPr>
              <p:spPr bwMode="auto">
                <a:xfrm>
                  <a:off x="1549" y="768"/>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1974" name="Rectangle 86"/>
                <p:cNvSpPr>
                  <a:spLocks noChangeArrowheads="1"/>
                </p:cNvSpPr>
                <p:nvPr/>
              </p:nvSpPr>
              <p:spPr bwMode="auto">
                <a:xfrm>
                  <a:off x="1506"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75" name="Group 87"/>
              <p:cNvGrpSpPr>
                <a:grpSpLocks/>
              </p:cNvGrpSpPr>
              <p:nvPr/>
            </p:nvGrpSpPr>
            <p:grpSpPr bwMode="auto">
              <a:xfrm>
                <a:off x="1760" y="768"/>
                <a:ext cx="254" cy="384"/>
                <a:chOff x="1760" y="768"/>
                <a:chExt cx="254" cy="384"/>
              </a:xfrm>
            </p:grpSpPr>
            <p:sp>
              <p:nvSpPr>
                <p:cNvPr id="421976" name="Rectangle 88"/>
                <p:cNvSpPr>
                  <a:spLocks noChangeArrowheads="1"/>
                </p:cNvSpPr>
                <p:nvPr/>
              </p:nvSpPr>
              <p:spPr bwMode="auto">
                <a:xfrm>
                  <a:off x="1803"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77" name="Rectangle 89"/>
                <p:cNvSpPr>
                  <a:spLocks noChangeArrowheads="1"/>
                </p:cNvSpPr>
                <p:nvPr/>
              </p:nvSpPr>
              <p:spPr bwMode="auto">
                <a:xfrm>
                  <a:off x="1760"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78" name="Group 90"/>
              <p:cNvGrpSpPr>
                <a:grpSpLocks/>
              </p:cNvGrpSpPr>
              <p:nvPr/>
            </p:nvGrpSpPr>
            <p:grpSpPr bwMode="auto">
              <a:xfrm>
                <a:off x="2014" y="768"/>
                <a:ext cx="254" cy="384"/>
                <a:chOff x="2014" y="768"/>
                <a:chExt cx="254" cy="384"/>
              </a:xfrm>
            </p:grpSpPr>
            <p:sp>
              <p:nvSpPr>
                <p:cNvPr id="421979" name="Rectangle 91"/>
                <p:cNvSpPr>
                  <a:spLocks noChangeArrowheads="1"/>
                </p:cNvSpPr>
                <p:nvPr/>
              </p:nvSpPr>
              <p:spPr bwMode="auto">
                <a:xfrm>
                  <a:off x="2057" y="768"/>
                  <a:ext cx="168" cy="384"/>
                </a:xfrm>
                <a:prstGeom prst="rect">
                  <a:avLst/>
                </a:prstGeom>
                <a:noFill/>
                <a:ln w="9525">
                  <a:noFill/>
                  <a:miter lim="800000"/>
                  <a:headEnd/>
                  <a:tailEnd/>
                </a:ln>
                <a:effectLst/>
              </p:spPr>
              <p:txBody>
                <a:bodyPr/>
                <a:lstStyle/>
                <a:p>
                  <a:pPr algn="just" eaLnBrk="0" hangingPunct="0"/>
                  <a:r>
                    <a:rPr lang="en-US" altLang="zh-CN" sz="3200" b="1">
                      <a:solidFill>
                        <a:srgbClr val="00FFCC"/>
                      </a:solidFill>
                      <a:latin typeface="Times New Roman" pitchFamily="18" charset="0"/>
                      <a:ea typeface="宋体" pitchFamily="2" charset="-122"/>
                    </a:rPr>
                    <a:t>1</a:t>
                  </a:r>
                </a:p>
              </p:txBody>
            </p:sp>
            <p:sp>
              <p:nvSpPr>
                <p:cNvPr id="421980" name="Rectangle 92"/>
                <p:cNvSpPr>
                  <a:spLocks noChangeArrowheads="1"/>
                </p:cNvSpPr>
                <p:nvPr/>
              </p:nvSpPr>
              <p:spPr bwMode="auto">
                <a:xfrm>
                  <a:off x="2014"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81" name="Group 93"/>
              <p:cNvGrpSpPr>
                <a:grpSpLocks/>
              </p:cNvGrpSpPr>
              <p:nvPr/>
            </p:nvGrpSpPr>
            <p:grpSpPr bwMode="auto">
              <a:xfrm>
                <a:off x="2268" y="768"/>
                <a:ext cx="254" cy="384"/>
                <a:chOff x="2268" y="768"/>
                <a:chExt cx="254" cy="384"/>
              </a:xfrm>
            </p:grpSpPr>
            <p:sp>
              <p:nvSpPr>
                <p:cNvPr id="421982" name="Rectangle 94"/>
                <p:cNvSpPr>
                  <a:spLocks noChangeArrowheads="1"/>
                </p:cNvSpPr>
                <p:nvPr/>
              </p:nvSpPr>
              <p:spPr bwMode="auto">
                <a:xfrm>
                  <a:off x="2311" y="768"/>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1983" name="Rectangle 95"/>
                <p:cNvSpPr>
                  <a:spLocks noChangeArrowheads="1"/>
                </p:cNvSpPr>
                <p:nvPr/>
              </p:nvSpPr>
              <p:spPr bwMode="auto">
                <a:xfrm>
                  <a:off x="2268"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84" name="Group 96"/>
              <p:cNvGrpSpPr>
                <a:grpSpLocks/>
              </p:cNvGrpSpPr>
              <p:nvPr/>
            </p:nvGrpSpPr>
            <p:grpSpPr bwMode="auto">
              <a:xfrm>
                <a:off x="0" y="1152"/>
                <a:ext cx="236" cy="384"/>
                <a:chOff x="0" y="1152"/>
                <a:chExt cx="236" cy="384"/>
              </a:xfrm>
            </p:grpSpPr>
            <p:sp>
              <p:nvSpPr>
                <p:cNvPr id="421985" name="Rectangle 97"/>
                <p:cNvSpPr>
                  <a:spLocks noChangeArrowheads="1"/>
                </p:cNvSpPr>
                <p:nvPr/>
              </p:nvSpPr>
              <p:spPr bwMode="auto">
                <a:xfrm>
                  <a:off x="43" y="1152"/>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2</a:t>
                  </a:r>
                </a:p>
              </p:txBody>
            </p:sp>
            <p:sp>
              <p:nvSpPr>
                <p:cNvPr id="421986" name="Rectangle 98"/>
                <p:cNvSpPr>
                  <a:spLocks noChangeArrowheads="1"/>
                </p:cNvSpPr>
                <p:nvPr/>
              </p:nvSpPr>
              <p:spPr bwMode="auto">
                <a:xfrm>
                  <a:off x="0" y="1152"/>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1987" name="Group 99"/>
              <p:cNvGrpSpPr>
                <a:grpSpLocks/>
              </p:cNvGrpSpPr>
              <p:nvPr/>
            </p:nvGrpSpPr>
            <p:grpSpPr bwMode="auto">
              <a:xfrm>
                <a:off x="236" y="1152"/>
                <a:ext cx="254" cy="384"/>
                <a:chOff x="236" y="1152"/>
                <a:chExt cx="254" cy="384"/>
              </a:xfrm>
            </p:grpSpPr>
            <p:sp>
              <p:nvSpPr>
                <p:cNvPr id="421988" name="Rectangle 100"/>
                <p:cNvSpPr>
                  <a:spLocks noChangeArrowheads="1"/>
                </p:cNvSpPr>
                <p:nvPr/>
              </p:nvSpPr>
              <p:spPr bwMode="auto">
                <a:xfrm>
                  <a:off x="279"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89" name="Rectangle 101"/>
                <p:cNvSpPr>
                  <a:spLocks noChangeArrowheads="1"/>
                </p:cNvSpPr>
                <p:nvPr/>
              </p:nvSpPr>
              <p:spPr bwMode="auto">
                <a:xfrm>
                  <a:off x="236"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90" name="Group 102"/>
              <p:cNvGrpSpPr>
                <a:grpSpLocks/>
              </p:cNvGrpSpPr>
              <p:nvPr/>
            </p:nvGrpSpPr>
            <p:grpSpPr bwMode="auto">
              <a:xfrm>
                <a:off x="490" y="1152"/>
                <a:ext cx="254" cy="384"/>
                <a:chOff x="490" y="1152"/>
                <a:chExt cx="254" cy="384"/>
              </a:xfrm>
            </p:grpSpPr>
            <p:sp>
              <p:nvSpPr>
                <p:cNvPr id="421991" name="Rectangle 103"/>
                <p:cNvSpPr>
                  <a:spLocks noChangeArrowheads="1"/>
                </p:cNvSpPr>
                <p:nvPr/>
              </p:nvSpPr>
              <p:spPr bwMode="auto">
                <a:xfrm>
                  <a:off x="533"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92" name="Rectangle 104"/>
                <p:cNvSpPr>
                  <a:spLocks noChangeArrowheads="1"/>
                </p:cNvSpPr>
                <p:nvPr/>
              </p:nvSpPr>
              <p:spPr bwMode="auto">
                <a:xfrm>
                  <a:off x="490"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93" name="Group 105"/>
              <p:cNvGrpSpPr>
                <a:grpSpLocks/>
              </p:cNvGrpSpPr>
              <p:nvPr/>
            </p:nvGrpSpPr>
            <p:grpSpPr bwMode="auto">
              <a:xfrm>
                <a:off x="744" y="1152"/>
                <a:ext cx="254" cy="384"/>
                <a:chOff x="744" y="1152"/>
                <a:chExt cx="254" cy="384"/>
              </a:xfrm>
            </p:grpSpPr>
            <p:sp>
              <p:nvSpPr>
                <p:cNvPr id="421994" name="Rectangle 106"/>
                <p:cNvSpPr>
                  <a:spLocks noChangeArrowheads="1"/>
                </p:cNvSpPr>
                <p:nvPr/>
              </p:nvSpPr>
              <p:spPr bwMode="auto">
                <a:xfrm>
                  <a:off x="787"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95" name="Rectangle 107"/>
                <p:cNvSpPr>
                  <a:spLocks noChangeArrowheads="1"/>
                </p:cNvSpPr>
                <p:nvPr/>
              </p:nvSpPr>
              <p:spPr bwMode="auto">
                <a:xfrm>
                  <a:off x="744"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96" name="Group 108"/>
              <p:cNvGrpSpPr>
                <a:grpSpLocks/>
              </p:cNvGrpSpPr>
              <p:nvPr/>
            </p:nvGrpSpPr>
            <p:grpSpPr bwMode="auto">
              <a:xfrm>
                <a:off x="998" y="1152"/>
                <a:ext cx="254" cy="384"/>
                <a:chOff x="998" y="1152"/>
                <a:chExt cx="254" cy="384"/>
              </a:xfrm>
            </p:grpSpPr>
            <p:sp>
              <p:nvSpPr>
                <p:cNvPr id="421997" name="Rectangle 109"/>
                <p:cNvSpPr>
                  <a:spLocks noChangeArrowheads="1"/>
                </p:cNvSpPr>
                <p:nvPr/>
              </p:nvSpPr>
              <p:spPr bwMode="auto">
                <a:xfrm>
                  <a:off x="1041"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98" name="Rectangle 110"/>
                <p:cNvSpPr>
                  <a:spLocks noChangeArrowheads="1"/>
                </p:cNvSpPr>
                <p:nvPr/>
              </p:nvSpPr>
              <p:spPr bwMode="auto">
                <a:xfrm>
                  <a:off x="998"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99" name="Group 111"/>
              <p:cNvGrpSpPr>
                <a:grpSpLocks/>
              </p:cNvGrpSpPr>
              <p:nvPr/>
            </p:nvGrpSpPr>
            <p:grpSpPr bwMode="auto">
              <a:xfrm>
                <a:off x="1252" y="1152"/>
                <a:ext cx="254" cy="384"/>
                <a:chOff x="1252" y="1152"/>
                <a:chExt cx="254" cy="384"/>
              </a:xfrm>
            </p:grpSpPr>
            <p:sp>
              <p:nvSpPr>
                <p:cNvPr id="422000" name="Rectangle 112"/>
                <p:cNvSpPr>
                  <a:spLocks noChangeArrowheads="1"/>
                </p:cNvSpPr>
                <p:nvPr/>
              </p:nvSpPr>
              <p:spPr bwMode="auto">
                <a:xfrm>
                  <a:off x="1295"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01" name="Rectangle 113"/>
                <p:cNvSpPr>
                  <a:spLocks noChangeArrowheads="1"/>
                </p:cNvSpPr>
                <p:nvPr/>
              </p:nvSpPr>
              <p:spPr bwMode="auto">
                <a:xfrm>
                  <a:off x="1252"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02" name="Group 114"/>
              <p:cNvGrpSpPr>
                <a:grpSpLocks/>
              </p:cNvGrpSpPr>
              <p:nvPr/>
            </p:nvGrpSpPr>
            <p:grpSpPr bwMode="auto">
              <a:xfrm>
                <a:off x="1506" y="1152"/>
                <a:ext cx="254" cy="384"/>
                <a:chOff x="1506" y="1152"/>
                <a:chExt cx="254" cy="384"/>
              </a:xfrm>
            </p:grpSpPr>
            <p:sp>
              <p:nvSpPr>
                <p:cNvPr id="422003" name="Rectangle 115"/>
                <p:cNvSpPr>
                  <a:spLocks noChangeArrowheads="1"/>
                </p:cNvSpPr>
                <p:nvPr/>
              </p:nvSpPr>
              <p:spPr bwMode="auto">
                <a:xfrm>
                  <a:off x="1549"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04" name="Rectangle 116"/>
                <p:cNvSpPr>
                  <a:spLocks noChangeArrowheads="1"/>
                </p:cNvSpPr>
                <p:nvPr/>
              </p:nvSpPr>
              <p:spPr bwMode="auto">
                <a:xfrm>
                  <a:off x="1506"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05" name="Group 117"/>
              <p:cNvGrpSpPr>
                <a:grpSpLocks/>
              </p:cNvGrpSpPr>
              <p:nvPr/>
            </p:nvGrpSpPr>
            <p:grpSpPr bwMode="auto">
              <a:xfrm>
                <a:off x="1760" y="1152"/>
                <a:ext cx="254" cy="384"/>
                <a:chOff x="1760" y="1152"/>
                <a:chExt cx="254" cy="384"/>
              </a:xfrm>
            </p:grpSpPr>
            <p:sp>
              <p:nvSpPr>
                <p:cNvPr id="422006" name="Rectangle 118"/>
                <p:cNvSpPr>
                  <a:spLocks noChangeArrowheads="1"/>
                </p:cNvSpPr>
                <p:nvPr/>
              </p:nvSpPr>
              <p:spPr bwMode="auto">
                <a:xfrm>
                  <a:off x="1803"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07" name="Rectangle 119"/>
                <p:cNvSpPr>
                  <a:spLocks noChangeArrowheads="1"/>
                </p:cNvSpPr>
                <p:nvPr/>
              </p:nvSpPr>
              <p:spPr bwMode="auto">
                <a:xfrm>
                  <a:off x="1760"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08" name="Group 120"/>
              <p:cNvGrpSpPr>
                <a:grpSpLocks/>
              </p:cNvGrpSpPr>
              <p:nvPr/>
            </p:nvGrpSpPr>
            <p:grpSpPr bwMode="auto">
              <a:xfrm>
                <a:off x="2014" y="1152"/>
                <a:ext cx="254" cy="384"/>
                <a:chOff x="2014" y="1152"/>
                <a:chExt cx="254" cy="384"/>
              </a:xfrm>
            </p:grpSpPr>
            <p:sp>
              <p:nvSpPr>
                <p:cNvPr id="422009" name="Rectangle 121"/>
                <p:cNvSpPr>
                  <a:spLocks noChangeArrowheads="1"/>
                </p:cNvSpPr>
                <p:nvPr/>
              </p:nvSpPr>
              <p:spPr bwMode="auto">
                <a:xfrm>
                  <a:off x="2057"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10" name="Rectangle 122"/>
                <p:cNvSpPr>
                  <a:spLocks noChangeArrowheads="1"/>
                </p:cNvSpPr>
                <p:nvPr/>
              </p:nvSpPr>
              <p:spPr bwMode="auto">
                <a:xfrm>
                  <a:off x="2014"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11" name="Group 123"/>
              <p:cNvGrpSpPr>
                <a:grpSpLocks/>
              </p:cNvGrpSpPr>
              <p:nvPr/>
            </p:nvGrpSpPr>
            <p:grpSpPr bwMode="auto">
              <a:xfrm>
                <a:off x="2268" y="1152"/>
                <a:ext cx="254" cy="384"/>
                <a:chOff x="2268" y="1152"/>
                <a:chExt cx="254" cy="384"/>
              </a:xfrm>
            </p:grpSpPr>
            <p:sp>
              <p:nvSpPr>
                <p:cNvPr id="422012" name="Rectangle 124"/>
                <p:cNvSpPr>
                  <a:spLocks noChangeArrowheads="1"/>
                </p:cNvSpPr>
                <p:nvPr/>
              </p:nvSpPr>
              <p:spPr bwMode="auto">
                <a:xfrm>
                  <a:off x="2311"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13" name="Rectangle 125"/>
                <p:cNvSpPr>
                  <a:spLocks noChangeArrowheads="1"/>
                </p:cNvSpPr>
                <p:nvPr/>
              </p:nvSpPr>
              <p:spPr bwMode="auto">
                <a:xfrm>
                  <a:off x="2268"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14" name="Group 126"/>
              <p:cNvGrpSpPr>
                <a:grpSpLocks/>
              </p:cNvGrpSpPr>
              <p:nvPr/>
            </p:nvGrpSpPr>
            <p:grpSpPr bwMode="auto">
              <a:xfrm>
                <a:off x="0" y="1536"/>
                <a:ext cx="236" cy="384"/>
                <a:chOff x="0" y="1536"/>
                <a:chExt cx="236" cy="384"/>
              </a:xfrm>
            </p:grpSpPr>
            <p:sp>
              <p:nvSpPr>
                <p:cNvPr id="422015" name="Rectangle 127"/>
                <p:cNvSpPr>
                  <a:spLocks noChangeArrowheads="1"/>
                </p:cNvSpPr>
                <p:nvPr/>
              </p:nvSpPr>
              <p:spPr bwMode="auto">
                <a:xfrm>
                  <a:off x="43" y="1536"/>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3</a:t>
                  </a:r>
                </a:p>
              </p:txBody>
            </p:sp>
            <p:sp>
              <p:nvSpPr>
                <p:cNvPr id="422016" name="Rectangle 128"/>
                <p:cNvSpPr>
                  <a:spLocks noChangeArrowheads="1"/>
                </p:cNvSpPr>
                <p:nvPr/>
              </p:nvSpPr>
              <p:spPr bwMode="auto">
                <a:xfrm>
                  <a:off x="0" y="1536"/>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017" name="Group 129"/>
              <p:cNvGrpSpPr>
                <a:grpSpLocks/>
              </p:cNvGrpSpPr>
              <p:nvPr/>
            </p:nvGrpSpPr>
            <p:grpSpPr bwMode="auto">
              <a:xfrm>
                <a:off x="236" y="1536"/>
                <a:ext cx="254" cy="384"/>
                <a:chOff x="236" y="1536"/>
                <a:chExt cx="254" cy="384"/>
              </a:xfrm>
            </p:grpSpPr>
            <p:sp>
              <p:nvSpPr>
                <p:cNvPr id="422018" name="Rectangle 130"/>
                <p:cNvSpPr>
                  <a:spLocks noChangeArrowheads="1"/>
                </p:cNvSpPr>
                <p:nvPr/>
              </p:nvSpPr>
              <p:spPr bwMode="auto">
                <a:xfrm>
                  <a:off x="279"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19" name="Rectangle 131"/>
                <p:cNvSpPr>
                  <a:spLocks noChangeArrowheads="1"/>
                </p:cNvSpPr>
                <p:nvPr/>
              </p:nvSpPr>
              <p:spPr bwMode="auto">
                <a:xfrm>
                  <a:off x="236"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20" name="Group 132"/>
              <p:cNvGrpSpPr>
                <a:grpSpLocks/>
              </p:cNvGrpSpPr>
              <p:nvPr/>
            </p:nvGrpSpPr>
            <p:grpSpPr bwMode="auto">
              <a:xfrm>
                <a:off x="490" y="1536"/>
                <a:ext cx="254" cy="384"/>
                <a:chOff x="490" y="1536"/>
                <a:chExt cx="254" cy="384"/>
              </a:xfrm>
            </p:grpSpPr>
            <p:sp>
              <p:nvSpPr>
                <p:cNvPr id="422021" name="Rectangle 133"/>
                <p:cNvSpPr>
                  <a:spLocks noChangeArrowheads="1"/>
                </p:cNvSpPr>
                <p:nvPr/>
              </p:nvSpPr>
              <p:spPr bwMode="auto">
                <a:xfrm>
                  <a:off x="533"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22" name="Rectangle 134"/>
                <p:cNvSpPr>
                  <a:spLocks noChangeArrowheads="1"/>
                </p:cNvSpPr>
                <p:nvPr/>
              </p:nvSpPr>
              <p:spPr bwMode="auto">
                <a:xfrm>
                  <a:off x="490"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23" name="Group 135"/>
              <p:cNvGrpSpPr>
                <a:grpSpLocks/>
              </p:cNvGrpSpPr>
              <p:nvPr/>
            </p:nvGrpSpPr>
            <p:grpSpPr bwMode="auto">
              <a:xfrm>
                <a:off x="744" y="1536"/>
                <a:ext cx="254" cy="384"/>
                <a:chOff x="744" y="1536"/>
                <a:chExt cx="254" cy="384"/>
              </a:xfrm>
            </p:grpSpPr>
            <p:sp>
              <p:nvSpPr>
                <p:cNvPr id="422024" name="Rectangle 136"/>
                <p:cNvSpPr>
                  <a:spLocks noChangeArrowheads="1"/>
                </p:cNvSpPr>
                <p:nvPr/>
              </p:nvSpPr>
              <p:spPr bwMode="auto">
                <a:xfrm>
                  <a:off x="787"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25" name="Rectangle 137"/>
                <p:cNvSpPr>
                  <a:spLocks noChangeArrowheads="1"/>
                </p:cNvSpPr>
                <p:nvPr/>
              </p:nvSpPr>
              <p:spPr bwMode="auto">
                <a:xfrm>
                  <a:off x="744"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26" name="Group 138"/>
              <p:cNvGrpSpPr>
                <a:grpSpLocks/>
              </p:cNvGrpSpPr>
              <p:nvPr/>
            </p:nvGrpSpPr>
            <p:grpSpPr bwMode="auto">
              <a:xfrm>
                <a:off x="998" y="1536"/>
                <a:ext cx="254" cy="384"/>
                <a:chOff x="998" y="1536"/>
                <a:chExt cx="254" cy="384"/>
              </a:xfrm>
            </p:grpSpPr>
            <p:sp>
              <p:nvSpPr>
                <p:cNvPr id="422027" name="Rectangle 139"/>
                <p:cNvSpPr>
                  <a:spLocks noChangeArrowheads="1"/>
                </p:cNvSpPr>
                <p:nvPr/>
              </p:nvSpPr>
              <p:spPr bwMode="auto">
                <a:xfrm>
                  <a:off x="1041"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28" name="Rectangle 140"/>
                <p:cNvSpPr>
                  <a:spLocks noChangeArrowheads="1"/>
                </p:cNvSpPr>
                <p:nvPr/>
              </p:nvSpPr>
              <p:spPr bwMode="auto">
                <a:xfrm>
                  <a:off x="998"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29" name="Group 141"/>
              <p:cNvGrpSpPr>
                <a:grpSpLocks/>
              </p:cNvGrpSpPr>
              <p:nvPr/>
            </p:nvGrpSpPr>
            <p:grpSpPr bwMode="auto">
              <a:xfrm>
                <a:off x="1252" y="1536"/>
                <a:ext cx="254" cy="384"/>
                <a:chOff x="1252" y="1536"/>
                <a:chExt cx="254" cy="384"/>
              </a:xfrm>
            </p:grpSpPr>
            <p:sp>
              <p:nvSpPr>
                <p:cNvPr id="422030" name="Rectangle 142"/>
                <p:cNvSpPr>
                  <a:spLocks noChangeArrowheads="1"/>
                </p:cNvSpPr>
                <p:nvPr/>
              </p:nvSpPr>
              <p:spPr bwMode="auto">
                <a:xfrm>
                  <a:off x="1295"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31" name="Rectangle 143"/>
                <p:cNvSpPr>
                  <a:spLocks noChangeArrowheads="1"/>
                </p:cNvSpPr>
                <p:nvPr/>
              </p:nvSpPr>
              <p:spPr bwMode="auto">
                <a:xfrm>
                  <a:off x="1252"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32" name="Group 144"/>
              <p:cNvGrpSpPr>
                <a:grpSpLocks/>
              </p:cNvGrpSpPr>
              <p:nvPr/>
            </p:nvGrpSpPr>
            <p:grpSpPr bwMode="auto">
              <a:xfrm>
                <a:off x="1506" y="1536"/>
                <a:ext cx="254" cy="384"/>
                <a:chOff x="1506" y="1536"/>
                <a:chExt cx="254" cy="384"/>
              </a:xfrm>
            </p:grpSpPr>
            <p:sp>
              <p:nvSpPr>
                <p:cNvPr id="422033" name="Rectangle 145"/>
                <p:cNvSpPr>
                  <a:spLocks noChangeArrowheads="1"/>
                </p:cNvSpPr>
                <p:nvPr/>
              </p:nvSpPr>
              <p:spPr bwMode="auto">
                <a:xfrm>
                  <a:off x="1549"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34" name="Rectangle 146"/>
                <p:cNvSpPr>
                  <a:spLocks noChangeArrowheads="1"/>
                </p:cNvSpPr>
                <p:nvPr/>
              </p:nvSpPr>
              <p:spPr bwMode="auto">
                <a:xfrm>
                  <a:off x="1506"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35" name="Group 147"/>
              <p:cNvGrpSpPr>
                <a:grpSpLocks/>
              </p:cNvGrpSpPr>
              <p:nvPr/>
            </p:nvGrpSpPr>
            <p:grpSpPr bwMode="auto">
              <a:xfrm>
                <a:off x="1760" y="1536"/>
                <a:ext cx="254" cy="384"/>
                <a:chOff x="1760" y="1536"/>
                <a:chExt cx="254" cy="384"/>
              </a:xfrm>
            </p:grpSpPr>
            <p:sp>
              <p:nvSpPr>
                <p:cNvPr id="422036" name="Rectangle 148"/>
                <p:cNvSpPr>
                  <a:spLocks noChangeArrowheads="1"/>
                </p:cNvSpPr>
                <p:nvPr/>
              </p:nvSpPr>
              <p:spPr bwMode="auto">
                <a:xfrm>
                  <a:off x="1803"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37" name="Rectangle 149"/>
                <p:cNvSpPr>
                  <a:spLocks noChangeArrowheads="1"/>
                </p:cNvSpPr>
                <p:nvPr/>
              </p:nvSpPr>
              <p:spPr bwMode="auto">
                <a:xfrm>
                  <a:off x="1760"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38" name="Group 150"/>
              <p:cNvGrpSpPr>
                <a:grpSpLocks/>
              </p:cNvGrpSpPr>
              <p:nvPr/>
            </p:nvGrpSpPr>
            <p:grpSpPr bwMode="auto">
              <a:xfrm>
                <a:off x="2014" y="1536"/>
                <a:ext cx="254" cy="384"/>
                <a:chOff x="2014" y="1536"/>
                <a:chExt cx="254" cy="384"/>
              </a:xfrm>
            </p:grpSpPr>
            <p:sp>
              <p:nvSpPr>
                <p:cNvPr id="422039" name="Rectangle 151"/>
                <p:cNvSpPr>
                  <a:spLocks noChangeArrowheads="1"/>
                </p:cNvSpPr>
                <p:nvPr/>
              </p:nvSpPr>
              <p:spPr bwMode="auto">
                <a:xfrm>
                  <a:off x="2057"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40" name="Rectangle 152"/>
                <p:cNvSpPr>
                  <a:spLocks noChangeArrowheads="1"/>
                </p:cNvSpPr>
                <p:nvPr/>
              </p:nvSpPr>
              <p:spPr bwMode="auto">
                <a:xfrm>
                  <a:off x="2014"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41" name="Group 153"/>
              <p:cNvGrpSpPr>
                <a:grpSpLocks/>
              </p:cNvGrpSpPr>
              <p:nvPr/>
            </p:nvGrpSpPr>
            <p:grpSpPr bwMode="auto">
              <a:xfrm>
                <a:off x="2268" y="1536"/>
                <a:ext cx="254" cy="384"/>
                <a:chOff x="2268" y="1536"/>
                <a:chExt cx="254" cy="384"/>
              </a:xfrm>
            </p:grpSpPr>
            <p:sp>
              <p:nvSpPr>
                <p:cNvPr id="422042" name="Rectangle 154"/>
                <p:cNvSpPr>
                  <a:spLocks noChangeArrowheads="1"/>
                </p:cNvSpPr>
                <p:nvPr/>
              </p:nvSpPr>
              <p:spPr bwMode="auto">
                <a:xfrm>
                  <a:off x="2311"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43" name="Rectangle 155"/>
                <p:cNvSpPr>
                  <a:spLocks noChangeArrowheads="1"/>
                </p:cNvSpPr>
                <p:nvPr/>
              </p:nvSpPr>
              <p:spPr bwMode="auto">
                <a:xfrm>
                  <a:off x="2268"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44" name="Group 156"/>
              <p:cNvGrpSpPr>
                <a:grpSpLocks/>
              </p:cNvGrpSpPr>
              <p:nvPr/>
            </p:nvGrpSpPr>
            <p:grpSpPr bwMode="auto">
              <a:xfrm>
                <a:off x="0" y="1920"/>
                <a:ext cx="236" cy="384"/>
                <a:chOff x="0" y="1920"/>
                <a:chExt cx="236" cy="384"/>
              </a:xfrm>
            </p:grpSpPr>
            <p:sp>
              <p:nvSpPr>
                <p:cNvPr id="422045" name="Rectangle 157"/>
                <p:cNvSpPr>
                  <a:spLocks noChangeArrowheads="1"/>
                </p:cNvSpPr>
                <p:nvPr/>
              </p:nvSpPr>
              <p:spPr bwMode="auto">
                <a:xfrm>
                  <a:off x="43" y="1920"/>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4</a:t>
                  </a:r>
                </a:p>
              </p:txBody>
            </p:sp>
            <p:sp>
              <p:nvSpPr>
                <p:cNvPr id="422046" name="Rectangle 158"/>
                <p:cNvSpPr>
                  <a:spLocks noChangeArrowheads="1"/>
                </p:cNvSpPr>
                <p:nvPr/>
              </p:nvSpPr>
              <p:spPr bwMode="auto">
                <a:xfrm>
                  <a:off x="0" y="1920"/>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047" name="Group 159"/>
              <p:cNvGrpSpPr>
                <a:grpSpLocks/>
              </p:cNvGrpSpPr>
              <p:nvPr/>
            </p:nvGrpSpPr>
            <p:grpSpPr bwMode="auto">
              <a:xfrm>
                <a:off x="236" y="1920"/>
                <a:ext cx="254" cy="384"/>
                <a:chOff x="236" y="1920"/>
                <a:chExt cx="254" cy="384"/>
              </a:xfrm>
            </p:grpSpPr>
            <p:sp>
              <p:nvSpPr>
                <p:cNvPr id="422048" name="Rectangle 160"/>
                <p:cNvSpPr>
                  <a:spLocks noChangeArrowheads="1"/>
                </p:cNvSpPr>
                <p:nvPr/>
              </p:nvSpPr>
              <p:spPr bwMode="auto">
                <a:xfrm>
                  <a:off x="279"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49" name="Rectangle 161"/>
                <p:cNvSpPr>
                  <a:spLocks noChangeArrowheads="1"/>
                </p:cNvSpPr>
                <p:nvPr/>
              </p:nvSpPr>
              <p:spPr bwMode="auto">
                <a:xfrm>
                  <a:off x="236"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50" name="Group 162"/>
              <p:cNvGrpSpPr>
                <a:grpSpLocks/>
              </p:cNvGrpSpPr>
              <p:nvPr/>
            </p:nvGrpSpPr>
            <p:grpSpPr bwMode="auto">
              <a:xfrm>
                <a:off x="490" y="1920"/>
                <a:ext cx="254" cy="384"/>
                <a:chOff x="490" y="1920"/>
                <a:chExt cx="254" cy="384"/>
              </a:xfrm>
            </p:grpSpPr>
            <p:sp>
              <p:nvSpPr>
                <p:cNvPr id="422051" name="Rectangle 163"/>
                <p:cNvSpPr>
                  <a:spLocks noChangeArrowheads="1"/>
                </p:cNvSpPr>
                <p:nvPr/>
              </p:nvSpPr>
              <p:spPr bwMode="auto">
                <a:xfrm>
                  <a:off x="533" y="192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052" name="Rectangle 164"/>
                <p:cNvSpPr>
                  <a:spLocks noChangeArrowheads="1"/>
                </p:cNvSpPr>
                <p:nvPr/>
              </p:nvSpPr>
              <p:spPr bwMode="auto">
                <a:xfrm>
                  <a:off x="490"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53" name="Group 165"/>
              <p:cNvGrpSpPr>
                <a:grpSpLocks/>
              </p:cNvGrpSpPr>
              <p:nvPr/>
            </p:nvGrpSpPr>
            <p:grpSpPr bwMode="auto">
              <a:xfrm>
                <a:off x="744" y="1920"/>
                <a:ext cx="254" cy="384"/>
                <a:chOff x="744" y="1920"/>
                <a:chExt cx="254" cy="384"/>
              </a:xfrm>
            </p:grpSpPr>
            <p:sp>
              <p:nvSpPr>
                <p:cNvPr id="422054" name="Rectangle 166"/>
                <p:cNvSpPr>
                  <a:spLocks noChangeArrowheads="1"/>
                </p:cNvSpPr>
                <p:nvPr/>
              </p:nvSpPr>
              <p:spPr bwMode="auto">
                <a:xfrm>
                  <a:off x="787"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55" name="Rectangle 167"/>
                <p:cNvSpPr>
                  <a:spLocks noChangeArrowheads="1"/>
                </p:cNvSpPr>
                <p:nvPr/>
              </p:nvSpPr>
              <p:spPr bwMode="auto">
                <a:xfrm>
                  <a:off x="744"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56" name="Group 168"/>
              <p:cNvGrpSpPr>
                <a:grpSpLocks/>
              </p:cNvGrpSpPr>
              <p:nvPr/>
            </p:nvGrpSpPr>
            <p:grpSpPr bwMode="auto">
              <a:xfrm>
                <a:off x="998" y="1920"/>
                <a:ext cx="254" cy="384"/>
                <a:chOff x="998" y="1920"/>
                <a:chExt cx="254" cy="384"/>
              </a:xfrm>
            </p:grpSpPr>
            <p:sp>
              <p:nvSpPr>
                <p:cNvPr id="422057" name="Rectangle 169"/>
                <p:cNvSpPr>
                  <a:spLocks noChangeArrowheads="1"/>
                </p:cNvSpPr>
                <p:nvPr/>
              </p:nvSpPr>
              <p:spPr bwMode="auto">
                <a:xfrm>
                  <a:off x="1041"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58" name="Rectangle 170"/>
                <p:cNvSpPr>
                  <a:spLocks noChangeArrowheads="1"/>
                </p:cNvSpPr>
                <p:nvPr/>
              </p:nvSpPr>
              <p:spPr bwMode="auto">
                <a:xfrm>
                  <a:off x="998"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59" name="Group 171"/>
              <p:cNvGrpSpPr>
                <a:grpSpLocks/>
              </p:cNvGrpSpPr>
              <p:nvPr/>
            </p:nvGrpSpPr>
            <p:grpSpPr bwMode="auto">
              <a:xfrm>
                <a:off x="1252" y="1920"/>
                <a:ext cx="254" cy="384"/>
                <a:chOff x="1252" y="1920"/>
                <a:chExt cx="254" cy="384"/>
              </a:xfrm>
            </p:grpSpPr>
            <p:sp>
              <p:nvSpPr>
                <p:cNvPr id="422060" name="Rectangle 172"/>
                <p:cNvSpPr>
                  <a:spLocks noChangeArrowheads="1"/>
                </p:cNvSpPr>
                <p:nvPr/>
              </p:nvSpPr>
              <p:spPr bwMode="auto">
                <a:xfrm>
                  <a:off x="1295"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61" name="Rectangle 173"/>
                <p:cNvSpPr>
                  <a:spLocks noChangeArrowheads="1"/>
                </p:cNvSpPr>
                <p:nvPr/>
              </p:nvSpPr>
              <p:spPr bwMode="auto">
                <a:xfrm>
                  <a:off x="1252"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62" name="Group 174"/>
              <p:cNvGrpSpPr>
                <a:grpSpLocks/>
              </p:cNvGrpSpPr>
              <p:nvPr/>
            </p:nvGrpSpPr>
            <p:grpSpPr bwMode="auto">
              <a:xfrm>
                <a:off x="1506" y="1920"/>
                <a:ext cx="254" cy="384"/>
                <a:chOff x="1506" y="1920"/>
                <a:chExt cx="254" cy="384"/>
              </a:xfrm>
            </p:grpSpPr>
            <p:sp>
              <p:nvSpPr>
                <p:cNvPr id="422063" name="Rectangle 175"/>
                <p:cNvSpPr>
                  <a:spLocks noChangeArrowheads="1"/>
                </p:cNvSpPr>
                <p:nvPr/>
              </p:nvSpPr>
              <p:spPr bwMode="auto">
                <a:xfrm>
                  <a:off x="1549"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64" name="Rectangle 176"/>
                <p:cNvSpPr>
                  <a:spLocks noChangeArrowheads="1"/>
                </p:cNvSpPr>
                <p:nvPr/>
              </p:nvSpPr>
              <p:spPr bwMode="auto">
                <a:xfrm>
                  <a:off x="1506"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65" name="Group 177"/>
              <p:cNvGrpSpPr>
                <a:grpSpLocks/>
              </p:cNvGrpSpPr>
              <p:nvPr/>
            </p:nvGrpSpPr>
            <p:grpSpPr bwMode="auto">
              <a:xfrm>
                <a:off x="1760" y="1920"/>
                <a:ext cx="254" cy="384"/>
                <a:chOff x="1760" y="1920"/>
                <a:chExt cx="254" cy="384"/>
              </a:xfrm>
            </p:grpSpPr>
            <p:sp>
              <p:nvSpPr>
                <p:cNvPr id="422066" name="Rectangle 178"/>
                <p:cNvSpPr>
                  <a:spLocks noChangeArrowheads="1"/>
                </p:cNvSpPr>
                <p:nvPr/>
              </p:nvSpPr>
              <p:spPr bwMode="auto">
                <a:xfrm>
                  <a:off x="1803"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67" name="Rectangle 179"/>
                <p:cNvSpPr>
                  <a:spLocks noChangeArrowheads="1"/>
                </p:cNvSpPr>
                <p:nvPr/>
              </p:nvSpPr>
              <p:spPr bwMode="auto">
                <a:xfrm>
                  <a:off x="1760"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68" name="Group 180"/>
              <p:cNvGrpSpPr>
                <a:grpSpLocks/>
              </p:cNvGrpSpPr>
              <p:nvPr/>
            </p:nvGrpSpPr>
            <p:grpSpPr bwMode="auto">
              <a:xfrm>
                <a:off x="2014" y="1920"/>
                <a:ext cx="254" cy="384"/>
                <a:chOff x="2014" y="1920"/>
                <a:chExt cx="254" cy="384"/>
              </a:xfrm>
            </p:grpSpPr>
            <p:sp>
              <p:nvSpPr>
                <p:cNvPr id="422069" name="Rectangle 181"/>
                <p:cNvSpPr>
                  <a:spLocks noChangeArrowheads="1"/>
                </p:cNvSpPr>
                <p:nvPr/>
              </p:nvSpPr>
              <p:spPr bwMode="auto">
                <a:xfrm>
                  <a:off x="2057"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70" name="Rectangle 182"/>
                <p:cNvSpPr>
                  <a:spLocks noChangeArrowheads="1"/>
                </p:cNvSpPr>
                <p:nvPr/>
              </p:nvSpPr>
              <p:spPr bwMode="auto">
                <a:xfrm>
                  <a:off x="2014"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71" name="Group 183"/>
              <p:cNvGrpSpPr>
                <a:grpSpLocks/>
              </p:cNvGrpSpPr>
              <p:nvPr/>
            </p:nvGrpSpPr>
            <p:grpSpPr bwMode="auto">
              <a:xfrm>
                <a:off x="2268" y="1920"/>
                <a:ext cx="254" cy="384"/>
                <a:chOff x="2268" y="1920"/>
                <a:chExt cx="254" cy="384"/>
              </a:xfrm>
            </p:grpSpPr>
            <p:sp>
              <p:nvSpPr>
                <p:cNvPr id="422072" name="Rectangle 184"/>
                <p:cNvSpPr>
                  <a:spLocks noChangeArrowheads="1"/>
                </p:cNvSpPr>
                <p:nvPr/>
              </p:nvSpPr>
              <p:spPr bwMode="auto">
                <a:xfrm>
                  <a:off x="2311" y="192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073" name="Rectangle 185"/>
                <p:cNvSpPr>
                  <a:spLocks noChangeArrowheads="1"/>
                </p:cNvSpPr>
                <p:nvPr/>
              </p:nvSpPr>
              <p:spPr bwMode="auto">
                <a:xfrm>
                  <a:off x="2268"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74" name="Group 186"/>
              <p:cNvGrpSpPr>
                <a:grpSpLocks/>
              </p:cNvGrpSpPr>
              <p:nvPr/>
            </p:nvGrpSpPr>
            <p:grpSpPr bwMode="auto">
              <a:xfrm>
                <a:off x="0" y="2304"/>
                <a:ext cx="236" cy="384"/>
                <a:chOff x="0" y="2304"/>
                <a:chExt cx="236" cy="384"/>
              </a:xfrm>
            </p:grpSpPr>
            <p:sp>
              <p:nvSpPr>
                <p:cNvPr id="422075" name="Rectangle 187"/>
                <p:cNvSpPr>
                  <a:spLocks noChangeArrowheads="1"/>
                </p:cNvSpPr>
                <p:nvPr/>
              </p:nvSpPr>
              <p:spPr bwMode="auto">
                <a:xfrm>
                  <a:off x="43" y="2304"/>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5</a:t>
                  </a:r>
                </a:p>
              </p:txBody>
            </p:sp>
            <p:sp>
              <p:nvSpPr>
                <p:cNvPr id="422076" name="Rectangle 188"/>
                <p:cNvSpPr>
                  <a:spLocks noChangeArrowheads="1"/>
                </p:cNvSpPr>
                <p:nvPr/>
              </p:nvSpPr>
              <p:spPr bwMode="auto">
                <a:xfrm>
                  <a:off x="0" y="2304"/>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077" name="Group 189"/>
              <p:cNvGrpSpPr>
                <a:grpSpLocks/>
              </p:cNvGrpSpPr>
              <p:nvPr/>
            </p:nvGrpSpPr>
            <p:grpSpPr bwMode="auto">
              <a:xfrm>
                <a:off x="236" y="2304"/>
                <a:ext cx="254" cy="384"/>
                <a:chOff x="236" y="2304"/>
                <a:chExt cx="254" cy="384"/>
              </a:xfrm>
            </p:grpSpPr>
            <p:sp>
              <p:nvSpPr>
                <p:cNvPr id="422078" name="Rectangle 190"/>
                <p:cNvSpPr>
                  <a:spLocks noChangeArrowheads="1"/>
                </p:cNvSpPr>
                <p:nvPr/>
              </p:nvSpPr>
              <p:spPr bwMode="auto">
                <a:xfrm>
                  <a:off x="279" y="2304"/>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2079" name="Rectangle 191"/>
                <p:cNvSpPr>
                  <a:spLocks noChangeArrowheads="1"/>
                </p:cNvSpPr>
                <p:nvPr/>
              </p:nvSpPr>
              <p:spPr bwMode="auto">
                <a:xfrm>
                  <a:off x="236"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80" name="Group 192"/>
              <p:cNvGrpSpPr>
                <a:grpSpLocks/>
              </p:cNvGrpSpPr>
              <p:nvPr/>
            </p:nvGrpSpPr>
            <p:grpSpPr bwMode="auto">
              <a:xfrm>
                <a:off x="490" y="2304"/>
                <a:ext cx="254" cy="384"/>
                <a:chOff x="490" y="2304"/>
                <a:chExt cx="254" cy="384"/>
              </a:xfrm>
            </p:grpSpPr>
            <p:sp>
              <p:nvSpPr>
                <p:cNvPr id="422081" name="Rectangle 193"/>
                <p:cNvSpPr>
                  <a:spLocks noChangeArrowheads="1"/>
                </p:cNvSpPr>
                <p:nvPr/>
              </p:nvSpPr>
              <p:spPr bwMode="auto">
                <a:xfrm>
                  <a:off x="533" y="2304"/>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2082" name="Rectangle 194"/>
                <p:cNvSpPr>
                  <a:spLocks noChangeArrowheads="1"/>
                </p:cNvSpPr>
                <p:nvPr/>
              </p:nvSpPr>
              <p:spPr bwMode="auto">
                <a:xfrm>
                  <a:off x="490"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83" name="Group 195"/>
              <p:cNvGrpSpPr>
                <a:grpSpLocks/>
              </p:cNvGrpSpPr>
              <p:nvPr/>
            </p:nvGrpSpPr>
            <p:grpSpPr bwMode="auto">
              <a:xfrm>
                <a:off x="744" y="2304"/>
                <a:ext cx="254" cy="384"/>
                <a:chOff x="744" y="2304"/>
                <a:chExt cx="254" cy="384"/>
              </a:xfrm>
            </p:grpSpPr>
            <p:sp>
              <p:nvSpPr>
                <p:cNvPr id="422084" name="Rectangle 196"/>
                <p:cNvSpPr>
                  <a:spLocks noChangeArrowheads="1"/>
                </p:cNvSpPr>
                <p:nvPr/>
              </p:nvSpPr>
              <p:spPr bwMode="auto">
                <a:xfrm>
                  <a:off x="787"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85" name="Rectangle 197"/>
                <p:cNvSpPr>
                  <a:spLocks noChangeArrowheads="1"/>
                </p:cNvSpPr>
                <p:nvPr/>
              </p:nvSpPr>
              <p:spPr bwMode="auto">
                <a:xfrm>
                  <a:off x="744"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86" name="Group 198"/>
              <p:cNvGrpSpPr>
                <a:grpSpLocks/>
              </p:cNvGrpSpPr>
              <p:nvPr/>
            </p:nvGrpSpPr>
            <p:grpSpPr bwMode="auto">
              <a:xfrm>
                <a:off x="998" y="2304"/>
                <a:ext cx="254" cy="384"/>
                <a:chOff x="998" y="2304"/>
                <a:chExt cx="254" cy="384"/>
              </a:xfrm>
            </p:grpSpPr>
            <p:sp>
              <p:nvSpPr>
                <p:cNvPr id="422087" name="Rectangle 199"/>
                <p:cNvSpPr>
                  <a:spLocks noChangeArrowheads="1"/>
                </p:cNvSpPr>
                <p:nvPr/>
              </p:nvSpPr>
              <p:spPr bwMode="auto">
                <a:xfrm>
                  <a:off x="1041"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88" name="Rectangle 200"/>
                <p:cNvSpPr>
                  <a:spLocks noChangeArrowheads="1"/>
                </p:cNvSpPr>
                <p:nvPr/>
              </p:nvSpPr>
              <p:spPr bwMode="auto">
                <a:xfrm>
                  <a:off x="998"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89" name="Group 201"/>
              <p:cNvGrpSpPr>
                <a:grpSpLocks/>
              </p:cNvGrpSpPr>
              <p:nvPr/>
            </p:nvGrpSpPr>
            <p:grpSpPr bwMode="auto">
              <a:xfrm>
                <a:off x="1252" y="2304"/>
                <a:ext cx="254" cy="384"/>
                <a:chOff x="1252" y="2304"/>
                <a:chExt cx="254" cy="384"/>
              </a:xfrm>
            </p:grpSpPr>
            <p:sp>
              <p:nvSpPr>
                <p:cNvPr id="422090" name="Rectangle 202"/>
                <p:cNvSpPr>
                  <a:spLocks noChangeArrowheads="1"/>
                </p:cNvSpPr>
                <p:nvPr/>
              </p:nvSpPr>
              <p:spPr bwMode="auto">
                <a:xfrm>
                  <a:off x="1295"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91" name="Rectangle 203"/>
                <p:cNvSpPr>
                  <a:spLocks noChangeArrowheads="1"/>
                </p:cNvSpPr>
                <p:nvPr/>
              </p:nvSpPr>
              <p:spPr bwMode="auto">
                <a:xfrm>
                  <a:off x="1252"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92" name="Group 204"/>
              <p:cNvGrpSpPr>
                <a:grpSpLocks/>
              </p:cNvGrpSpPr>
              <p:nvPr/>
            </p:nvGrpSpPr>
            <p:grpSpPr bwMode="auto">
              <a:xfrm>
                <a:off x="1506" y="2304"/>
                <a:ext cx="254" cy="384"/>
                <a:chOff x="1506" y="2304"/>
                <a:chExt cx="254" cy="384"/>
              </a:xfrm>
            </p:grpSpPr>
            <p:sp>
              <p:nvSpPr>
                <p:cNvPr id="422093" name="Rectangle 205"/>
                <p:cNvSpPr>
                  <a:spLocks noChangeArrowheads="1"/>
                </p:cNvSpPr>
                <p:nvPr/>
              </p:nvSpPr>
              <p:spPr bwMode="auto">
                <a:xfrm>
                  <a:off x="1549"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94" name="Rectangle 206"/>
                <p:cNvSpPr>
                  <a:spLocks noChangeArrowheads="1"/>
                </p:cNvSpPr>
                <p:nvPr/>
              </p:nvSpPr>
              <p:spPr bwMode="auto">
                <a:xfrm>
                  <a:off x="1506"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95" name="Group 207"/>
              <p:cNvGrpSpPr>
                <a:grpSpLocks/>
              </p:cNvGrpSpPr>
              <p:nvPr/>
            </p:nvGrpSpPr>
            <p:grpSpPr bwMode="auto">
              <a:xfrm>
                <a:off x="1760" y="2304"/>
                <a:ext cx="254" cy="384"/>
                <a:chOff x="1760" y="2304"/>
                <a:chExt cx="254" cy="384"/>
              </a:xfrm>
            </p:grpSpPr>
            <p:sp>
              <p:nvSpPr>
                <p:cNvPr id="422096" name="Rectangle 208"/>
                <p:cNvSpPr>
                  <a:spLocks noChangeArrowheads="1"/>
                </p:cNvSpPr>
                <p:nvPr/>
              </p:nvSpPr>
              <p:spPr bwMode="auto">
                <a:xfrm>
                  <a:off x="1803"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97" name="Rectangle 209"/>
                <p:cNvSpPr>
                  <a:spLocks noChangeArrowheads="1"/>
                </p:cNvSpPr>
                <p:nvPr/>
              </p:nvSpPr>
              <p:spPr bwMode="auto">
                <a:xfrm>
                  <a:off x="1760"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98" name="Group 210"/>
              <p:cNvGrpSpPr>
                <a:grpSpLocks/>
              </p:cNvGrpSpPr>
              <p:nvPr/>
            </p:nvGrpSpPr>
            <p:grpSpPr bwMode="auto">
              <a:xfrm>
                <a:off x="2014" y="2304"/>
                <a:ext cx="254" cy="384"/>
                <a:chOff x="2014" y="2304"/>
                <a:chExt cx="254" cy="384"/>
              </a:xfrm>
            </p:grpSpPr>
            <p:sp>
              <p:nvSpPr>
                <p:cNvPr id="422099" name="Rectangle 211"/>
                <p:cNvSpPr>
                  <a:spLocks noChangeArrowheads="1"/>
                </p:cNvSpPr>
                <p:nvPr/>
              </p:nvSpPr>
              <p:spPr bwMode="auto">
                <a:xfrm>
                  <a:off x="2057"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00" name="Rectangle 212"/>
                <p:cNvSpPr>
                  <a:spLocks noChangeArrowheads="1"/>
                </p:cNvSpPr>
                <p:nvPr/>
              </p:nvSpPr>
              <p:spPr bwMode="auto">
                <a:xfrm>
                  <a:off x="2014"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01" name="Group 213"/>
              <p:cNvGrpSpPr>
                <a:grpSpLocks/>
              </p:cNvGrpSpPr>
              <p:nvPr/>
            </p:nvGrpSpPr>
            <p:grpSpPr bwMode="auto">
              <a:xfrm>
                <a:off x="2268" y="2304"/>
                <a:ext cx="254" cy="384"/>
                <a:chOff x="2268" y="2304"/>
                <a:chExt cx="254" cy="384"/>
              </a:xfrm>
            </p:grpSpPr>
            <p:sp>
              <p:nvSpPr>
                <p:cNvPr id="422102" name="Rectangle 214"/>
                <p:cNvSpPr>
                  <a:spLocks noChangeArrowheads="1"/>
                </p:cNvSpPr>
                <p:nvPr/>
              </p:nvSpPr>
              <p:spPr bwMode="auto">
                <a:xfrm>
                  <a:off x="2311"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03" name="Rectangle 215"/>
                <p:cNvSpPr>
                  <a:spLocks noChangeArrowheads="1"/>
                </p:cNvSpPr>
                <p:nvPr/>
              </p:nvSpPr>
              <p:spPr bwMode="auto">
                <a:xfrm>
                  <a:off x="2268"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04" name="Group 216"/>
              <p:cNvGrpSpPr>
                <a:grpSpLocks/>
              </p:cNvGrpSpPr>
              <p:nvPr/>
            </p:nvGrpSpPr>
            <p:grpSpPr bwMode="auto">
              <a:xfrm>
                <a:off x="0" y="2688"/>
                <a:ext cx="236" cy="384"/>
                <a:chOff x="0" y="2688"/>
                <a:chExt cx="236" cy="384"/>
              </a:xfrm>
            </p:grpSpPr>
            <p:sp>
              <p:nvSpPr>
                <p:cNvPr id="422105" name="Rectangle 217"/>
                <p:cNvSpPr>
                  <a:spLocks noChangeArrowheads="1"/>
                </p:cNvSpPr>
                <p:nvPr/>
              </p:nvSpPr>
              <p:spPr bwMode="auto">
                <a:xfrm>
                  <a:off x="43" y="2688"/>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6</a:t>
                  </a:r>
                </a:p>
              </p:txBody>
            </p:sp>
            <p:sp>
              <p:nvSpPr>
                <p:cNvPr id="422106" name="Rectangle 218"/>
                <p:cNvSpPr>
                  <a:spLocks noChangeArrowheads="1"/>
                </p:cNvSpPr>
                <p:nvPr/>
              </p:nvSpPr>
              <p:spPr bwMode="auto">
                <a:xfrm>
                  <a:off x="0" y="2688"/>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107" name="Group 219"/>
              <p:cNvGrpSpPr>
                <a:grpSpLocks/>
              </p:cNvGrpSpPr>
              <p:nvPr/>
            </p:nvGrpSpPr>
            <p:grpSpPr bwMode="auto">
              <a:xfrm>
                <a:off x="236" y="2688"/>
                <a:ext cx="254" cy="384"/>
                <a:chOff x="236" y="2688"/>
                <a:chExt cx="254" cy="384"/>
              </a:xfrm>
            </p:grpSpPr>
            <p:sp>
              <p:nvSpPr>
                <p:cNvPr id="422108" name="Rectangle 220"/>
                <p:cNvSpPr>
                  <a:spLocks noChangeArrowheads="1"/>
                </p:cNvSpPr>
                <p:nvPr/>
              </p:nvSpPr>
              <p:spPr bwMode="auto">
                <a:xfrm>
                  <a:off x="279"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09" name="Rectangle 221"/>
                <p:cNvSpPr>
                  <a:spLocks noChangeArrowheads="1"/>
                </p:cNvSpPr>
                <p:nvPr/>
              </p:nvSpPr>
              <p:spPr bwMode="auto">
                <a:xfrm>
                  <a:off x="236"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10" name="Group 222"/>
              <p:cNvGrpSpPr>
                <a:grpSpLocks/>
              </p:cNvGrpSpPr>
              <p:nvPr/>
            </p:nvGrpSpPr>
            <p:grpSpPr bwMode="auto">
              <a:xfrm>
                <a:off x="490" y="2688"/>
                <a:ext cx="254" cy="384"/>
                <a:chOff x="490" y="2688"/>
                <a:chExt cx="254" cy="384"/>
              </a:xfrm>
            </p:grpSpPr>
            <p:sp>
              <p:nvSpPr>
                <p:cNvPr id="422111" name="Rectangle 223"/>
                <p:cNvSpPr>
                  <a:spLocks noChangeArrowheads="1"/>
                </p:cNvSpPr>
                <p:nvPr/>
              </p:nvSpPr>
              <p:spPr bwMode="auto">
                <a:xfrm>
                  <a:off x="533"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12" name="Rectangle 224"/>
                <p:cNvSpPr>
                  <a:spLocks noChangeArrowheads="1"/>
                </p:cNvSpPr>
                <p:nvPr/>
              </p:nvSpPr>
              <p:spPr bwMode="auto">
                <a:xfrm>
                  <a:off x="490"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13" name="Group 225"/>
              <p:cNvGrpSpPr>
                <a:grpSpLocks/>
              </p:cNvGrpSpPr>
              <p:nvPr/>
            </p:nvGrpSpPr>
            <p:grpSpPr bwMode="auto">
              <a:xfrm>
                <a:off x="744" y="2688"/>
                <a:ext cx="254" cy="384"/>
                <a:chOff x="744" y="2688"/>
                <a:chExt cx="254" cy="384"/>
              </a:xfrm>
            </p:grpSpPr>
            <p:sp>
              <p:nvSpPr>
                <p:cNvPr id="422114" name="Rectangle 226"/>
                <p:cNvSpPr>
                  <a:spLocks noChangeArrowheads="1"/>
                </p:cNvSpPr>
                <p:nvPr/>
              </p:nvSpPr>
              <p:spPr bwMode="auto">
                <a:xfrm>
                  <a:off x="787"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115" name="Rectangle 227"/>
                <p:cNvSpPr>
                  <a:spLocks noChangeArrowheads="1"/>
                </p:cNvSpPr>
                <p:nvPr/>
              </p:nvSpPr>
              <p:spPr bwMode="auto">
                <a:xfrm>
                  <a:off x="744"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16" name="Group 228"/>
              <p:cNvGrpSpPr>
                <a:grpSpLocks/>
              </p:cNvGrpSpPr>
              <p:nvPr/>
            </p:nvGrpSpPr>
            <p:grpSpPr bwMode="auto">
              <a:xfrm>
                <a:off x="998" y="2688"/>
                <a:ext cx="254" cy="384"/>
                <a:chOff x="998" y="2688"/>
                <a:chExt cx="254" cy="384"/>
              </a:xfrm>
            </p:grpSpPr>
            <p:sp>
              <p:nvSpPr>
                <p:cNvPr id="422117" name="Rectangle 229"/>
                <p:cNvSpPr>
                  <a:spLocks noChangeArrowheads="1"/>
                </p:cNvSpPr>
                <p:nvPr/>
              </p:nvSpPr>
              <p:spPr bwMode="auto">
                <a:xfrm>
                  <a:off x="1041"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18" name="Rectangle 230"/>
                <p:cNvSpPr>
                  <a:spLocks noChangeArrowheads="1"/>
                </p:cNvSpPr>
                <p:nvPr/>
              </p:nvSpPr>
              <p:spPr bwMode="auto">
                <a:xfrm>
                  <a:off x="998"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19" name="Group 231"/>
              <p:cNvGrpSpPr>
                <a:grpSpLocks/>
              </p:cNvGrpSpPr>
              <p:nvPr/>
            </p:nvGrpSpPr>
            <p:grpSpPr bwMode="auto">
              <a:xfrm>
                <a:off x="1252" y="2688"/>
                <a:ext cx="254" cy="384"/>
                <a:chOff x="1252" y="2688"/>
                <a:chExt cx="254" cy="384"/>
              </a:xfrm>
            </p:grpSpPr>
            <p:sp>
              <p:nvSpPr>
                <p:cNvPr id="422120" name="Rectangle 232"/>
                <p:cNvSpPr>
                  <a:spLocks noChangeArrowheads="1"/>
                </p:cNvSpPr>
                <p:nvPr/>
              </p:nvSpPr>
              <p:spPr bwMode="auto">
                <a:xfrm>
                  <a:off x="1295"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121" name="Rectangle 233"/>
                <p:cNvSpPr>
                  <a:spLocks noChangeArrowheads="1"/>
                </p:cNvSpPr>
                <p:nvPr/>
              </p:nvSpPr>
              <p:spPr bwMode="auto">
                <a:xfrm>
                  <a:off x="1252"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22" name="Group 234"/>
              <p:cNvGrpSpPr>
                <a:grpSpLocks/>
              </p:cNvGrpSpPr>
              <p:nvPr/>
            </p:nvGrpSpPr>
            <p:grpSpPr bwMode="auto">
              <a:xfrm>
                <a:off x="1506" y="2688"/>
                <a:ext cx="254" cy="384"/>
                <a:chOff x="1506" y="2688"/>
                <a:chExt cx="254" cy="384"/>
              </a:xfrm>
            </p:grpSpPr>
            <p:sp>
              <p:nvSpPr>
                <p:cNvPr id="422123" name="Rectangle 235"/>
                <p:cNvSpPr>
                  <a:spLocks noChangeArrowheads="1"/>
                </p:cNvSpPr>
                <p:nvPr/>
              </p:nvSpPr>
              <p:spPr bwMode="auto">
                <a:xfrm>
                  <a:off x="1549"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124" name="Rectangle 236"/>
                <p:cNvSpPr>
                  <a:spLocks noChangeArrowheads="1"/>
                </p:cNvSpPr>
                <p:nvPr/>
              </p:nvSpPr>
              <p:spPr bwMode="auto">
                <a:xfrm>
                  <a:off x="1506"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25" name="Group 237"/>
              <p:cNvGrpSpPr>
                <a:grpSpLocks/>
              </p:cNvGrpSpPr>
              <p:nvPr/>
            </p:nvGrpSpPr>
            <p:grpSpPr bwMode="auto">
              <a:xfrm>
                <a:off x="1760" y="2688"/>
                <a:ext cx="254" cy="384"/>
                <a:chOff x="1760" y="2688"/>
                <a:chExt cx="254" cy="384"/>
              </a:xfrm>
            </p:grpSpPr>
            <p:sp>
              <p:nvSpPr>
                <p:cNvPr id="422126" name="Rectangle 238"/>
                <p:cNvSpPr>
                  <a:spLocks noChangeArrowheads="1"/>
                </p:cNvSpPr>
                <p:nvPr/>
              </p:nvSpPr>
              <p:spPr bwMode="auto">
                <a:xfrm>
                  <a:off x="1803"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27" name="Rectangle 239"/>
                <p:cNvSpPr>
                  <a:spLocks noChangeArrowheads="1"/>
                </p:cNvSpPr>
                <p:nvPr/>
              </p:nvSpPr>
              <p:spPr bwMode="auto">
                <a:xfrm>
                  <a:off x="1760"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28" name="Group 240"/>
              <p:cNvGrpSpPr>
                <a:grpSpLocks/>
              </p:cNvGrpSpPr>
              <p:nvPr/>
            </p:nvGrpSpPr>
            <p:grpSpPr bwMode="auto">
              <a:xfrm>
                <a:off x="2014" y="2688"/>
                <a:ext cx="254" cy="384"/>
                <a:chOff x="2014" y="2688"/>
                <a:chExt cx="254" cy="384"/>
              </a:xfrm>
            </p:grpSpPr>
            <p:sp>
              <p:nvSpPr>
                <p:cNvPr id="422129" name="Rectangle 241"/>
                <p:cNvSpPr>
                  <a:spLocks noChangeArrowheads="1"/>
                </p:cNvSpPr>
                <p:nvPr/>
              </p:nvSpPr>
              <p:spPr bwMode="auto">
                <a:xfrm>
                  <a:off x="2057"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30" name="Rectangle 242"/>
                <p:cNvSpPr>
                  <a:spLocks noChangeArrowheads="1"/>
                </p:cNvSpPr>
                <p:nvPr/>
              </p:nvSpPr>
              <p:spPr bwMode="auto">
                <a:xfrm>
                  <a:off x="2014"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31" name="Group 243"/>
              <p:cNvGrpSpPr>
                <a:grpSpLocks/>
              </p:cNvGrpSpPr>
              <p:nvPr/>
            </p:nvGrpSpPr>
            <p:grpSpPr bwMode="auto">
              <a:xfrm>
                <a:off x="2268" y="2688"/>
                <a:ext cx="254" cy="384"/>
                <a:chOff x="2268" y="2688"/>
                <a:chExt cx="254" cy="384"/>
              </a:xfrm>
            </p:grpSpPr>
            <p:sp>
              <p:nvSpPr>
                <p:cNvPr id="422132" name="Rectangle 244"/>
                <p:cNvSpPr>
                  <a:spLocks noChangeArrowheads="1"/>
                </p:cNvSpPr>
                <p:nvPr/>
              </p:nvSpPr>
              <p:spPr bwMode="auto">
                <a:xfrm>
                  <a:off x="2311"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33" name="Rectangle 245"/>
                <p:cNvSpPr>
                  <a:spLocks noChangeArrowheads="1"/>
                </p:cNvSpPr>
                <p:nvPr/>
              </p:nvSpPr>
              <p:spPr bwMode="auto">
                <a:xfrm>
                  <a:off x="2268"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34" name="Group 246"/>
              <p:cNvGrpSpPr>
                <a:grpSpLocks/>
              </p:cNvGrpSpPr>
              <p:nvPr/>
            </p:nvGrpSpPr>
            <p:grpSpPr bwMode="auto">
              <a:xfrm>
                <a:off x="0" y="3072"/>
                <a:ext cx="236" cy="384"/>
                <a:chOff x="0" y="3072"/>
                <a:chExt cx="236" cy="384"/>
              </a:xfrm>
            </p:grpSpPr>
            <p:sp>
              <p:nvSpPr>
                <p:cNvPr id="422135" name="Rectangle 247"/>
                <p:cNvSpPr>
                  <a:spLocks noChangeArrowheads="1"/>
                </p:cNvSpPr>
                <p:nvPr/>
              </p:nvSpPr>
              <p:spPr bwMode="auto">
                <a:xfrm>
                  <a:off x="43" y="3072"/>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7</a:t>
                  </a:r>
                </a:p>
              </p:txBody>
            </p:sp>
            <p:sp>
              <p:nvSpPr>
                <p:cNvPr id="422136" name="Rectangle 248"/>
                <p:cNvSpPr>
                  <a:spLocks noChangeArrowheads="1"/>
                </p:cNvSpPr>
                <p:nvPr/>
              </p:nvSpPr>
              <p:spPr bwMode="auto">
                <a:xfrm>
                  <a:off x="0" y="3072"/>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137" name="Group 249"/>
              <p:cNvGrpSpPr>
                <a:grpSpLocks/>
              </p:cNvGrpSpPr>
              <p:nvPr/>
            </p:nvGrpSpPr>
            <p:grpSpPr bwMode="auto">
              <a:xfrm>
                <a:off x="236" y="3072"/>
                <a:ext cx="254" cy="384"/>
                <a:chOff x="236" y="3072"/>
                <a:chExt cx="254" cy="384"/>
              </a:xfrm>
            </p:grpSpPr>
            <p:sp>
              <p:nvSpPr>
                <p:cNvPr id="422138" name="Rectangle 250"/>
                <p:cNvSpPr>
                  <a:spLocks noChangeArrowheads="1"/>
                </p:cNvSpPr>
                <p:nvPr/>
              </p:nvSpPr>
              <p:spPr bwMode="auto">
                <a:xfrm>
                  <a:off x="279"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39" name="Rectangle 251"/>
                <p:cNvSpPr>
                  <a:spLocks noChangeArrowheads="1"/>
                </p:cNvSpPr>
                <p:nvPr/>
              </p:nvSpPr>
              <p:spPr bwMode="auto">
                <a:xfrm>
                  <a:off x="236"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40" name="Group 252"/>
              <p:cNvGrpSpPr>
                <a:grpSpLocks/>
              </p:cNvGrpSpPr>
              <p:nvPr/>
            </p:nvGrpSpPr>
            <p:grpSpPr bwMode="auto">
              <a:xfrm>
                <a:off x="490" y="3072"/>
                <a:ext cx="254" cy="384"/>
                <a:chOff x="490" y="3072"/>
                <a:chExt cx="254" cy="384"/>
              </a:xfrm>
            </p:grpSpPr>
            <p:sp>
              <p:nvSpPr>
                <p:cNvPr id="422141" name="Rectangle 253"/>
                <p:cNvSpPr>
                  <a:spLocks noChangeArrowheads="1"/>
                </p:cNvSpPr>
                <p:nvPr/>
              </p:nvSpPr>
              <p:spPr bwMode="auto">
                <a:xfrm>
                  <a:off x="533" y="3072"/>
                  <a:ext cx="168" cy="384"/>
                </a:xfrm>
                <a:prstGeom prst="rect">
                  <a:avLst/>
                </a:prstGeom>
                <a:noFill/>
                <a:ln w="9525">
                  <a:noFill/>
                  <a:miter lim="800000"/>
                  <a:headEnd/>
                  <a:tailEnd/>
                </a:ln>
                <a:effectLst/>
              </p:spPr>
              <p:txBody>
                <a:bodyPr/>
                <a:lstStyle/>
                <a:p>
                  <a:pPr algn="just" eaLnBrk="0" hangingPunct="0"/>
                  <a:r>
                    <a:rPr lang="en-US" altLang="zh-CN" sz="3200" b="1">
                      <a:solidFill>
                        <a:srgbClr val="00FFCC"/>
                      </a:solidFill>
                      <a:latin typeface="Times New Roman" pitchFamily="18" charset="0"/>
                      <a:ea typeface="宋体" pitchFamily="2" charset="-122"/>
                    </a:rPr>
                    <a:t>1</a:t>
                  </a:r>
                </a:p>
              </p:txBody>
            </p:sp>
            <p:sp>
              <p:nvSpPr>
                <p:cNvPr id="422142" name="Rectangle 254"/>
                <p:cNvSpPr>
                  <a:spLocks noChangeArrowheads="1"/>
                </p:cNvSpPr>
                <p:nvPr/>
              </p:nvSpPr>
              <p:spPr bwMode="auto">
                <a:xfrm>
                  <a:off x="490"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43" name="Group 255"/>
              <p:cNvGrpSpPr>
                <a:grpSpLocks/>
              </p:cNvGrpSpPr>
              <p:nvPr/>
            </p:nvGrpSpPr>
            <p:grpSpPr bwMode="auto">
              <a:xfrm>
                <a:off x="744" y="3072"/>
                <a:ext cx="254" cy="384"/>
                <a:chOff x="744" y="3072"/>
                <a:chExt cx="254" cy="384"/>
              </a:xfrm>
            </p:grpSpPr>
            <p:sp>
              <p:nvSpPr>
                <p:cNvPr id="422144" name="Rectangle 256"/>
                <p:cNvSpPr>
                  <a:spLocks noChangeArrowheads="1"/>
                </p:cNvSpPr>
                <p:nvPr/>
              </p:nvSpPr>
              <p:spPr bwMode="auto">
                <a:xfrm>
                  <a:off x="787"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45" name="Rectangle 257"/>
                <p:cNvSpPr>
                  <a:spLocks noChangeArrowheads="1"/>
                </p:cNvSpPr>
                <p:nvPr/>
              </p:nvSpPr>
              <p:spPr bwMode="auto">
                <a:xfrm>
                  <a:off x="744"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46" name="Group 258"/>
              <p:cNvGrpSpPr>
                <a:grpSpLocks/>
              </p:cNvGrpSpPr>
              <p:nvPr/>
            </p:nvGrpSpPr>
            <p:grpSpPr bwMode="auto">
              <a:xfrm>
                <a:off x="998" y="3072"/>
                <a:ext cx="254" cy="384"/>
                <a:chOff x="998" y="3072"/>
                <a:chExt cx="254" cy="384"/>
              </a:xfrm>
            </p:grpSpPr>
            <p:sp>
              <p:nvSpPr>
                <p:cNvPr id="422147" name="Rectangle 259"/>
                <p:cNvSpPr>
                  <a:spLocks noChangeArrowheads="1"/>
                </p:cNvSpPr>
                <p:nvPr/>
              </p:nvSpPr>
              <p:spPr bwMode="auto">
                <a:xfrm>
                  <a:off x="1041"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48" name="Rectangle 260"/>
                <p:cNvSpPr>
                  <a:spLocks noChangeArrowheads="1"/>
                </p:cNvSpPr>
                <p:nvPr/>
              </p:nvSpPr>
              <p:spPr bwMode="auto">
                <a:xfrm>
                  <a:off x="998"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49" name="Group 261"/>
              <p:cNvGrpSpPr>
                <a:grpSpLocks/>
              </p:cNvGrpSpPr>
              <p:nvPr/>
            </p:nvGrpSpPr>
            <p:grpSpPr bwMode="auto">
              <a:xfrm>
                <a:off x="1252" y="3072"/>
                <a:ext cx="254" cy="384"/>
                <a:chOff x="1252" y="3072"/>
                <a:chExt cx="254" cy="384"/>
              </a:xfrm>
            </p:grpSpPr>
            <p:sp>
              <p:nvSpPr>
                <p:cNvPr id="422150" name="Rectangle 262"/>
                <p:cNvSpPr>
                  <a:spLocks noChangeArrowheads="1"/>
                </p:cNvSpPr>
                <p:nvPr/>
              </p:nvSpPr>
              <p:spPr bwMode="auto">
                <a:xfrm>
                  <a:off x="1295"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51" name="Rectangle 263"/>
                <p:cNvSpPr>
                  <a:spLocks noChangeArrowheads="1"/>
                </p:cNvSpPr>
                <p:nvPr/>
              </p:nvSpPr>
              <p:spPr bwMode="auto">
                <a:xfrm>
                  <a:off x="1252"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52" name="Group 264"/>
              <p:cNvGrpSpPr>
                <a:grpSpLocks/>
              </p:cNvGrpSpPr>
              <p:nvPr/>
            </p:nvGrpSpPr>
            <p:grpSpPr bwMode="auto">
              <a:xfrm>
                <a:off x="1506" y="3072"/>
                <a:ext cx="254" cy="384"/>
                <a:chOff x="1506" y="3072"/>
                <a:chExt cx="254" cy="384"/>
              </a:xfrm>
            </p:grpSpPr>
            <p:sp>
              <p:nvSpPr>
                <p:cNvPr id="422153" name="Rectangle 265"/>
                <p:cNvSpPr>
                  <a:spLocks noChangeArrowheads="1"/>
                </p:cNvSpPr>
                <p:nvPr/>
              </p:nvSpPr>
              <p:spPr bwMode="auto">
                <a:xfrm>
                  <a:off x="1549"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54" name="Rectangle 266"/>
                <p:cNvSpPr>
                  <a:spLocks noChangeArrowheads="1"/>
                </p:cNvSpPr>
                <p:nvPr/>
              </p:nvSpPr>
              <p:spPr bwMode="auto">
                <a:xfrm>
                  <a:off x="1506"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55" name="Group 267"/>
              <p:cNvGrpSpPr>
                <a:grpSpLocks/>
              </p:cNvGrpSpPr>
              <p:nvPr/>
            </p:nvGrpSpPr>
            <p:grpSpPr bwMode="auto">
              <a:xfrm>
                <a:off x="1760" y="3072"/>
                <a:ext cx="254" cy="384"/>
                <a:chOff x="1760" y="3072"/>
                <a:chExt cx="254" cy="384"/>
              </a:xfrm>
            </p:grpSpPr>
            <p:sp>
              <p:nvSpPr>
                <p:cNvPr id="422156" name="Rectangle 268"/>
                <p:cNvSpPr>
                  <a:spLocks noChangeArrowheads="1"/>
                </p:cNvSpPr>
                <p:nvPr/>
              </p:nvSpPr>
              <p:spPr bwMode="auto">
                <a:xfrm>
                  <a:off x="1803"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57" name="Rectangle 269"/>
                <p:cNvSpPr>
                  <a:spLocks noChangeArrowheads="1"/>
                </p:cNvSpPr>
                <p:nvPr/>
              </p:nvSpPr>
              <p:spPr bwMode="auto">
                <a:xfrm>
                  <a:off x="1760"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58" name="Group 270"/>
              <p:cNvGrpSpPr>
                <a:grpSpLocks/>
              </p:cNvGrpSpPr>
              <p:nvPr/>
            </p:nvGrpSpPr>
            <p:grpSpPr bwMode="auto">
              <a:xfrm>
                <a:off x="2014" y="3072"/>
                <a:ext cx="254" cy="384"/>
                <a:chOff x="2014" y="3072"/>
                <a:chExt cx="254" cy="384"/>
              </a:xfrm>
            </p:grpSpPr>
            <p:sp>
              <p:nvSpPr>
                <p:cNvPr id="422159" name="Rectangle 271"/>
                <p:cNvSpPr>
                  <a:spLocks noChangeArrowheads="1"/>
                </p:cNvSpPr>
                <p:nvPr/>
              </p:nvSpPr>
              <p:spPr bwMode="auto">
                <a:xfrm>
                  <a:off x="2057"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60" name="Rectangle 272"/>
                <p:cNvSpPr>
                  <a:spLocks noChangeArrowheads="1"/>
                </p:cNvSpPr>
                <p:nvPr/>
              </p:nvSpPr>
              <p:spPr bwMode="auto">
                <a:xfrm>
                  <a:off x="2014"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61" name="Group 273"/>
              <p:cNvGrpSpPr>
                <a:grpSpLocks/>
              </p:cNvGrpSpPr>
              <p:nvPr/>
            </p:nvGrpSpPr>
            <p:grpSpPr bwMode="auto">
              <a:xfrm>
                <a:off x="2268" y="3072"/>
                <a:ext cx="254" cy="384"/>
                <a:chOff x="2268" y="3072"/>
                <a:chExt cx="254" cy="384"/>
              </a:xfrm>
            </p:grpSpPr>
            <p:sp>
              <p:nvSpPr>
                <p:cNvPr id="422162" name="Rectangle 274"/>
                <p:cNvSpPr>
                  <a:spLocks noChangeArrowheads="1"/>
                </p:cNvSpPr>
                <p:nvPr/>
              </p:nvSpPr>
              <p:spPr bwMode="auto">
                <a:xfrm>
                  <a:off x="2311"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63" name="Rectangle 275"/>
                <p:cNvSpPr>
                  <a:spLocks noChangeArrowheads="1"/>
                </p:cNvSpPr>
                <p:nvPr/>
              </p:nvSpPr>
              <p:spPr bwMode="auto">
                <a:xfrm>
                  <a:off x="2268"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64" name="Group 276"/>
              <p:cNvGrpSpPr>
                <a:grpSpLocks/>
              </p:cNvGrpSpPr>
              <p:nvPr/>
            </p:nvGrpSpPr>
            <p:grpSpPr bwMode="auto">
              <a:xfrm>
                <a:off x="0" y="3456"/>
                <a:ext cx="236" cy="384"/>
                <a:chOff x="0" y="3456"/>
                <a:chExt cx="236" cy="384"/>
              </a:xfrm>
            </p:grpSpPr>
            <p:sp>
              <p:nvSpPr>
                <p:cNvPr id="422165" name="Rectangle 277"/>
                <p:cNvSpPr>
                  <a:spLocks noChangeArrowheads="1"/>
                </p:cNvSpPr>
                <p:nvPr/>
              </p:nvSpPr>
              <p:spPr bwMode="auto">
                <a:xfrm>
                  <a:off x="43" y="3456"/>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8</a:t>
                  </a:r>
                </a:p>
              </p:txBody>
            </p:sp>
            <p:sp>
              <p:nvSpPr>
                <p:cNvPr id="422166" name="Rectangle 278"/>
                <p:cNvSpPr>
                  <a:spLocks noChangeArrowheads="1"/>
                </p:cNvSpPr>
                <p:nvPr/>
              </p:nvSpPr>
              <p:spPr bwMode="auto">
                <a:xfrm>
                  <a:off x="0" y="3456"/>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167" name="Group 279"/>
              <p:cNvGrpSpPr>
                <a:grpSpLocks/>
              </p:cNvGrpSpPr>
              <p:nvPr/>
            </p:nvGrpSpPr>
            <p:grpSpPr bwMode="auto">
              <a:xfrm>
                <a:off x="236" y="3456"/>
                <a:ext cx="254" cy="384"/>
                <a:chOff x="236" y="3456"/>
                <a:chExt cx="254" cy="384"/>
              </a:xfrm>
            </p:grpSpPr>
            <p:sp>
              <p:nvSpPr>
                <p:cNvPr id="422168" name="Rectangle 280"/>
                <p:cNvSpPr>
                  <a:spLocks noChangeArrowheads="1"/>
                </p:cNvSpPr>
                <p:nvPr/>
              </p:nvSpPr>
              <p:spPr bwMode="auto">
                <a:xfrm>
                  <a:off x="279"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69" name="Rectangle 281"/>
                <p:cNvSpPr>
                  <a:spLocks noChangeArrowheads="1"/>
                </p:cNvSpPr>
                <p:nvPr/>
              </p:nvSpPr>
              <p:spPr bwMode="auto">
                <a:xfrm>
                  <a:off x="236"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70" name="Group 282"/>
              <p:cNvGrpSpPr>
                <a:grpSpLocks/>
              </p:cNvGrpSpPr>
              <p:nvPr/>
            </p:nvGrpSpPr>
            <p:grpSpPr bwMode="auto">
              <a:xfrm>
                <a:off x="490" y="3456"/>
                <a:ext cx="254" cy="384"/>
                <a:chOff x="490" y="3456"/>
                <a:chExt cx="254" cy="384"/>
              </a:xfrm>
            </p:grpSpPr>
            <p:sp>
              <p:nvSpPr>
                <p:cNvPr id="422171" name="Rectangle 283"/>
                <p:cNvSpPr>
                  <a:spLocks noChangeArrowheads="1"/>
                </p:cNvSpPr>
                <p:nvPr/>
              </p:nvSpPr>
              <p:spPr bwMode="auto">
                <a:xfrm>
                  <a:off x="533" y="3456"/>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172" name="Rectangle 284"/>
                <p:cNvSpPr>
                  <a:spLocks noChangeArrowheads="1"/>
                </p:cNvSpPr>
                <p:nvPr/>
              </p:nvSpPr>
              <p:spPr bwMode="auto">
                <a:xfrm>
                  <a:off x="490"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73" name="Group 285"/>
              <p:cNvGrpSpPr>
                <a:grpSpLocks/>
              </p:cNvGrpSpPr>
              <p:nvPr/>
            </p:nvGrpSpPr>
            <p:grpSpPr bwMode="auto">
              <a:xfrm>
                <a:off x="744" y="3456"/>
                <a:ext cx="254" cy="384"/>
                <a:chOff x="744" y="3456"/>
                <a:chExt cx="254" cy="384"/>
              </a:xfrm>
            </p:grpSpPr>
            <p:sp>
              <p:nvSpPr>
                <p:cNvPr id="422174" name="Rectangle 286"/>
                <p:cNvSpPr>
                  <a:spLocks noChangeArrowheads="1"/>
                </p:cNvSpPr>
                <p:nvPr/>
              </p:nvSpPr>
              <p:spPr bwMode="auto">
                <a:xfrm>
                  <a:off x="787"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75" name="Rectangle 287"/>
                <p:cNvSpPr>
                  <a:spLocks noChangeArrowheads="1"/>
                </p:cNvSpPr>
                <p:nvPr/>
              </p:nvSpPr>
              <p:spPr bwMode="auto">
                <a:xfrm>
                  <a:off x="744"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76" name="Group 288"/>
              <p:cNvGrpSpPr>
                <a:grpSpLocks/>
              </p:cNvGrpSpPr>
              <p:nvPr/>
            </p:nvGrpSpPr>
            <p:grpSpPr bwMode="auto">
              <a:xfrm>
                <a:off x="998" y="3456"/>
                <a:ext cx="254" cy="384"/>
                <a:chOff x="998" y="3456"/>
                <a:chExt cx="254" cy="384"/>
              </a:xfrm>
            </p:grpSpPr>
            <p:sp>
              <p:nvSpPr>
                <p:cNvPr id="422177" name="Rectangle 289"/>
                <p:cNvSpPr>
                  <a:spLocks noChangeArrowheads="1"/>
                </p:cNvSpPr>
                <p:nvPr/>
              </p:nvSpPr>
              <p:spPr bwMode="auto">
                <a:xfrm>
                  <a:off x="1041"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178" name="Rectangle 290"/>
                <p:cNvSpPr>
                  <a:spLocks noChangeArrowheads="1"/>
                </p:cNvSpPr>
                <p:nvPr/>
              </p:nvSpPr>
              <p:spPr bwMode="auto">
                <a:xfrm>
                  <a:off x="998"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79" name="Group 291"/>
              <p:cNvGrpSpPr>
                <a:grpSpLocks/>
              </p:cNvGrpSpPr>
              <p:nvPr/>
            </p:nvGrpSpPr>
            <p:grpSpPr bwMode="auto">
              <a:xfrm>
                <a:off x="1252" y="3456"/>
                <a:ext cx="254" cy="384"/>
                <a:chOff x="1252" y="3456"/>
                <a:chExt cx="254" cy="384"/>
              </a:xfrm>
            </p:grpSpPr>
            <p:sp>
              <p:nvSpPr>
                <p:cNvPr id="422180" name="Rectangle 292"/>
                <p:cNvSpPr>
                  <a:spLocks noChangeArrowheads="1"/>
                </p:cNvSpPr>
                <p:nvPr/>
              </p:nvSpPr>
              <p:spPr bwMode="auto">
                <a:xfrm>
                  <a:off x="1295" y="3456"/>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181" name="Rectangle 293"/>
                <p:cNvSpPr>
                  <a:spLocks noChangeArrowheads="1"/>
                </p:cNvSpPr>
                <p:nvPr/>
              </p:nvSpPr>
              <p:spPr bwMode="auto">
                <a:xfrm>
                  <a:off x="1252"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82" name="Group 294"/>
              <p:cNvGrpSpPr>
                <a:grpSpLocks/>
              </p:cNvGrpSpPr>
              <p:nvPr/>
            </p:nvGrpSpPr>
            <p:grpSpPr bwMode="auto">
              <a:xfrm>
                <a:off x="1506" y="3456"/>
                <a:ext cx="254" cy="384"/>
                <a:chOff x="1506" y="3456"/>
                <a:chExt cx="254" cy="384"/>
              </a:xfrm>
            </p:grpSpPr>
            <p:sp>
              <p:nvSpPr>
                <p:cNvPr id="422183" name="Rectangle 295"/>
                <p:cNvSpPr>
                  <a:spLocks noChangeArrowheads="1"/>
                </p:cNvSpPr>
                <p:nvPr/>
              </p:nvSpPr>
              <p:spPr bwMode="auto">
                <a:xfrm>
                  <a:off x="1549"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84" name="Rectangle 296"/>
                <p:cNvSpPr>
                  <a:spLocks noChangeArrowheads="1"/>
                </p:cNvSpPr>
                <p:nvPr/>
              </p:nvSpPr>
              <p:spPr bwMode="auto">
                <a:xfrm>
                  <a:off x="1506"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85" name="Group 297"/>
              <p:cNvGrpSpPr>
                <a:grpSpLocks/>
              </p:cNvGrpSpPr>
              <p:nvPr/>
            </p:nvGrpSpPr>
            <p:grpSpPr bwMode="auto">
              <a:xfrm>
                <a:off x="1760" y="3456"/>
                <a:ext cx="254" cy="384"/>
                <a:chOff x="1760" y="3456"/>
                <a:chExt cx="254" cy="384"/>
              </a:xfrm>
            </p:grpSpPr>
            <p:sp>
              <p:nvSpPr>
                <p:cNvPr id="422186" name="Rectangle 298"/>
                <p:cNvSpPr>
                  <a:spLocks noChangeArrowheads="1"/>
                </p:cNvSpPr>
                <p:nvPr/>
              </p:nvSpPr>
              <p:spPr bwMode="auto">
                <a:xfrm>
                  <a:off x="1803"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87" name="Rectangle 299"/>
                <p:cNvSpPr>
                  <a:spLocks noChangeArrowheads="1"/>
                </p:cNvSpPr>
                <p:nvPr/>
              </p:nvSpPr>
              <p:spPr bwMode="auto">
                <a:xfrm>
                  <a:off x="1760"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88" name="Group 300"/>
              <p:cNvGrpSpPr>
                <a:grpSpLocks/>
              </p:cNvGrpSpPr>
              <p:nvPr/>
            </p:nvGrpSpPr>
            <p:grpSpPr bwMode="auto">
              <a:xfrm>
                <a:off x="2014" y="3456"/>
                <a:ext cx="254" cy="384"/>
                <a:chOff x="2014" y="3456"/>
                <a:chExt cx="254" cy="384"/>
              </a:xfrm>
            </p:grpSpPr>
            <p:sp>
              <p:nvSpPr>
                <p:cNvPr id="422189" name="Rectangle 301"/>
                <p:cNvSpPr>
                  <a:spLocks noChangeArrowheads="1"/>
                </p:cNvSpPr>
                <p:nvPr/>
              </p:nvSpPr>
              <p:spPr bwMode="auto">
                <a:xfrm>
                  <a:off x="2057"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90" name="Rectangle 302"/>
                <p:cNvSpPr>
                  <a:spLocks noChangeArrowheads="1"/>
                </p:cNvSpPr>
                <p:nvPr/>
              </p:nvSpPr>
              <p:spPr bwMode="auto">
                <a:xfrm>
                  <a:off x="2014"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91" name="Group 303"/>
              <p:cNvGrpSpPr>
                <a:grpSpLocks/>
              </p:cNvGrpSpPr>
              <p:nvPr/>
            </p:nvGrpSpPr>
            <p:grpSpPr bwMode="auto">
              <a:xfrm>
                <a:off x="2268" y="3456"/>
                <a:ext cx="254" cy="384"/>
                <a:chOff x="2268" y="3456"/>
                <a:chExt cx="254" cy="384"/>
              </a:xfrm>
            </p:grpSpPr>
            <p:sp>
              <p:nvSpPr>
                <p:cNvPr id="422192" name="Rectangle 304"/>
                <p:cNvSpPr>
                  <a:spLocks noChangeArrowheads="1"/>
                </p:cNvSpPr>
                <p:nvPr/>
              </p:nvSpPr>
              <p:spPr bwMode="auto">
                <a:xfrm>
                  <a:off x="2311"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93" name="Rectangle 305"/>
                <p:cNvSpPr>
                  <a:spLocks noChangeArrowheads="1"/>
                </p:cNvSpPr>
                <p:nvPr/>
              </p:nvSpPr>
              <p:spPr bwMode="auto">
                <a:xfrm>
                  <a:off x="2268" y="3456"/>
                  <a:ext cx="254" cy="384"/>
                </a:xfrm>
                <a:prstGeom prst="rect">
                  <a:avLst/>
                </a:prstGeom>
                <a:noFill/>
                <a:ln w="7">
                  <a:solidFill>
                    <a:srgbClr val="A0A0A0"/>
                  </a:solidFill>
                  <a:miter lim="800000"/>
                  <a:headEnd/>
                  <a:tailEnd/>
                </a:ln>
                <a:effectLst/>
              </p:spPr>
              <p:txBody>
                <a:bodyPr/>
                <a:lstStyle/>
                <a:p>
                  <a:endParaRPr lang="zh-CN" altLang="en-US"/>
                </a:p>
              </p:txBody>
            </p:sp>
          </p:grpSp>
        </p:grpSp>
        <p:sp>
          <p:nvSpPr>
            <p:cNvPr id="422194" name="Rectangle 306"/>
            <p:cNvSpPr>
              <a:spLocks noChangeArrowheads="1"/>
            </p:cNvSpPr>
            <p:nvPr/>
          </p:nvSpPr>
          <p:spPr bwMode="auto">
            <a:xfrm>
              <a:off x="-3" y="-3"/>
              <a:ext cx="2528" cy="3846"/>
            </a:xfrm>
            <a:prstGeom prst="rect">
              <a:avLst/>
            </a:prstGeom>
            <a:noFill/>
            <a:ln w="28575">
              <a:solidFill>
                <a:srgbClr val="A0A0A0"/>
              </a:solidFill>
              <a:miter lim="800000"/>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0" y="0"/>
            <a:ext cx="9906000" cy="685800"/>
          </a:xfrm>
        </p:spPr>
        <p:txBody>
          <a:bodyPr/>
          <a:lstStyle/>
          <a:p>
            <a:r>
              <a:rPr lang="zh-CN" altLang="en-US" i="1"/>
              <a:t>栈和队列</a:t>
            </a:r>
          </a:p>
        </p:txBody>
      </p:sp>
      <p:sp>
        <p:nvSpPr>
          <p:cNvPr id="418819" name="Rectangle 3"/>
          <p:cNvSpPr>
            <a:spLocks noGrp="1" noChangeArrowheads="1"/>
          </p:cNvSpPr>
          <p:nvPr>
            <p:ph idx="1"/>
          </p:nvPr>
        </p:nvSpPr>
        <p:spPr>
          <a:xfrm>
            <a:off x="373063" y="687388"/>
            <a:ext cx="9097962" cy="5838825"/>
          </a:xfrm>
        </p:spPr>
        <p:txBody>
          <a:bodyPr/>
          <a:lstStyle/>
          <a:p>
            <a:pPr eaLnBrk="0" hangingPunct="0">
              <a:lnSpc>
                <a:spcPct val="110000"/>
              </a:lnSpc>
              <a:buClrTx/>
              <a:buSzTx/>
              <a:buFontTx/>
              <a:buChar char="•"/>
            </a:pPr>
            <a:r>
              <a:rPr lang="zh-CN" altLang="en-US" sz="3200">
                <a:solidFill>
                  <a:srgbClr val="00FFCC"/>
                </a:solidFill>
                <a:latin typeface="宋体" pitchFamily="2" charset="-122"/>
              </a:rPr>
              <a:t>问题分析</a:t>
            </a:r>
          </a:p>
          <a:p>
            <a:pPr eaLnBrk="0" hangingPunct="0">
              <a:lnSpc>
                <a:spcPct val="110000"/>
              </a:lnSpc>
              <a:buClrTx/>
              <a:buSzTx/>
              <a:buFontTx/>
              <a:buNone/>
            </a:pPr>
            <a:r>
              <a:rPr lang="zh-CN" altLang="en-US" sz="3200">
                <a:latin typeface="宋体" pitchFamily="2" charset="-122"/>
              </a:rPr>
              <a:t>  “划分子集”问题</a:t>
            </a:r>
            <a:r>
              <a:rPr lang="zh-CN" altLang="en-US" sz="3200">
                <a:solidFill>
                  <a:srgbClr val="FFFF66"/>
                </a:solidFill>
                <a:latin typeface="宋体" pitchFamily="2" charset="-122"/>
              </a:rPr>
              <a:t>即为：</a:t>
            </a:r>
          </a:p>
          <a:p>
            <a:pPr>
              <a:lnSpc>
                <a:spcPct val="110000"/>
              </a:lnSpc>
              <a:buFont typeface="Wingdings" pitchFamily="2" charset="2"/>
              <a:buNone/>
            </a:pPr>
            <a:r>
              <a:rPr lang="zh-CN" altLang="en-US" sz="3200">
                <a:solidFill>
                  <a:srgbClr val="FFFF66"/>
                </a:solidFill>
                <a:latin typeface="宋体" pitchFamily="2" charset="-122"/>
              </a:rPr>
              <a:t>      将 集合</a:t>
            </a:r>
            <a:r>
              <a:rPr lang="en-US" altLang="zh-CN" sz="3200">
                <a:solidFill>
                  <a:srgbClr val="FFFF66"/>
                </a:solidFill>
                <a:latin typeface="宋体" pitchFamily="2" charset="-122"/>
              </a:rPr>
              <a:t>A </a:t>
            </a:r>
            <a:r>
              <a:rPr lang="zh-CN" altLang="en-US" sz="3200">
                <a:solidFill>
                  <a:srgbClr val="FFFF66"/>
                </a:solidFill>
                <a:latin typeface="宋体" pitchFamily="2" charset="-122"/>
              </a:rPr>
              <a:t>划分成 </a:t>
            </a:r>
            <a:r>
              <a:rPr lang="en-US" altLang="zh-CN" sz="3200">
                <a:solidFill>
                  <a:srgbClr val="FFFF66"/>
                </a:solidFill>
                <a:latin typeface="宋体" pitchFamily="2" charset="-122"/>
              </a:rPr>
              <a:t>k </a:t>
            </a:r>
            <a:r>
              <a:rPr lang="zh-CN" altLang="en-US" sz="3200">
                <a:solidFill>
                  <a:srgbClr val="FFFF66"/>
                </a:solidFill>
                <a:latin typeface="宋体" pitchFamily="2" charset="-122"/>
              </a:rPr>
              <a:t>个互不相交的子集：</a:t>
            </a:r>
          </a:p>
          <a:p>
            <a:pPr algn="ctr">
              <a:lnSpc>
                <a:spcPct val="110000"/>
              </a:lnSpc>
              <a:buFont typeface="Wingdings" pitchFamily="2" charset="2"/>
              <a:buNone/>
            </a:pPr>
            <a:r>
              <a:rPr lang="en-US" altLang="zh-CN" sz="3200">
                <a:solidFill>
                  <a:srgbClr val="FFFF66"/>
                </a:solidFill>
                <a:latin typeface="宋体" pitchFamily="2" charset="-122"/>
              </a:rPr>
              <a:t>A1</a:t>
            </a:r>
            <a:r>
              <a:rPr lang="zh-CN" altLang="en-US" sz="3200">
                <a:solidFill>
                  <a:srgbClr val="FFFF66"/>
                </a:solidFill>
                <a:latin typeface="宋体" pitchFamily="2" charset="-122"/>
              </a:rPr>
              <a:t>，</a:t>
            </a:r>
            <a:r>
              <a:rPr lang="en-US" altLang="zh-CN" sz="3200">
                <a:solidFill>
                  <a:srgbClr val="FFFF66"/>
                </a:solidFill>
                <a:latin typeface="宋体" pitchFamily="2" charset="-122"/>
              </a:rPr>
              <a:t>A2</a:t>
            </a:r>
            <a:r>
              <a:rPr lang="zh-CN" altLang="en-US" sz="3200">
                <a:solidFill>
                  <a:srgbClr val="FFFF66"/>
                </a:solidFill>
                <a:latin typeface="宋体" pitchFamily="2" charset="-122"/>
              </a:rPr>
              <a:t>，</a:t>
            </a:r>
            <a:r>
              <a:rPr lang="en-US" altLang="zh-CN" sz="3200">
                <a:solidFill>
                  <a:srgbClr val="FFFF66"/>
                </a:solidFill>
                <a:latin typeface="宋体" pitchFamily="2" charset="-122"/>
              </a:rPr>
              <a:t>…</a:t>
            </a:r>
            <a:r>
              <a:rPr lang="zh-CN" altLang="en-US" sz="3200">
                <a:solidFill>
                  <a:srgbClr val="FFFF66"/>
                </a:solidFill>
                <a:latin typeface="宋体" pitchFamily="2" charset="-122"/>
              </a:rPr>
              <a:t>，</a:t>
            </a:r>
            <a:r>
              <a:rPr lang="en-US" altLang="zh-CN" sz="3200">
                <a:solidFill>
                  <a:srgbClr val="FFFF66"/>
                </a:solidFill>
                <a:latin typeface="宋体" pitchFamily="2" charset="-122"/>
              </a:rPr>
              <a:t>Ak</a:t>
            </a:r>
            <a:r>
              <a:rPr lang="zh-CN" altLang="en-US" sz="3200">
                <a:solidFill>
                  <a:srgbClr val="FFFF66"/>
                </a:solidFill>
                <a:latin typeface="宋体" pitchFamily="2" charset="-122"/>
              </a:rPr>
              <a:t>（</a:t>
            </a:r>
            <a:r>
              <a:rPr lang="en-US" altLang="zh-CN" sz="3200">
                <a:solidFill>
                  <a:srgbClr val="FFFF66"/>
                </a:solidFill>
                <a:latin typeface="宋体" pitchFamily="2" charset="-122"/>
              </a:rPr>
              <a:t>k≤n</a:t>
            </a:r>
            <a:r>
              <a:rPr lang="zh-CN" altLang="en-US" sz="3200">
                <a:solidFill>
                  <a:srgbClr val="FFFF66"/>
                </a:solidFill>
                <a:latin typeface="宋体" pitchFamily="2" charset="-122"/>
              </a:rPr>
              <a:t>），</a:t>
            </a:r>
          </a:p>
          <a:p>
            <a:pPr>
              <a:lnSpc>
                <a:spcPct val="110000"/>
              </a:lnSpc>
              <a:buFont typeface="Wingdings" pitchFamily="2" charset="2"/>
              <a:buNone/>
            </a:pPr>
            <a:r>
              <a:rPr lang="zh-CN" altLang="en-US" sz="3200">
                <a:solidFill>
                  <a:srgbClr val="FFFF66"/>
                </a:solidFill>
                <a:latin typeface="宋体" pitchFamily="2" charset="-122"/>
              </a:rPr>
              <a:t>	使同一子集中的元素均无冲突关系，并要求划分的子集数目尽可能地少。</a:t>
            </a:r>
          </a:p>
          <a:p>
            <a:pPr>
              <a:lnSpc>
                <a:spcPct val="110000"/>
              </a:lnSpc>
              <a:buFont typeface="Wingdings" pitchFamily="2" charset="2"/>
              <a:buNone/>
            </a:pPr>
            <a:r>
              <a:rPr lang="zh-CN" altLang="en-US" sz="3200">
                <a:solidFill>
                  <a:srgbClr val="FFFF66"/>
                </a:solidFill>
                <a:latin typeface="宋体" pitchFamily="2" charset="-122"/>
              </a:rPr>
              <a:t>	    对前述例子而言，问题即为：同</a:t>
            </a:r>
            <a:r>
              <a:rPr lang="zh-CN" altLang="en-US" sz="3200">
                <a:latin typeface="宋体" pitchFamily="2" charset="-122"/>
              </a:rPr>
              <a:t>一子集中的项目为可以同时进行的项目</a:t>
            </a:r>
            <a:r>
              <a:rPr lang="zh-CN" altLang="en-US" sz="3200">
                <a:solidFill>
                  <a:srgbClr val="FFFF66"/>
                </a:solidFill>
                <a:latin typeface="宋体" pitchFamily="2" charset="-122"/>
              </a:rPr>
              <a:t>，显然希望运动会的日程尽可能短。</a:t>
            </a:r>
            <a:endParaRPr lang="en-US" altLang="zh-CN" sz="3200">
              <a:solidFill>
                <a:srgbClr val="FFFF66"/>
              </a:solidFill>
              <a:latin typeface="宋体" pitchFamily="2" charset="-122"/>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0" y="0"/>
            <a:ext cx="9906000" cy="685800"/>
          </a:xfrm>
        </p:spPr>
        <p:txBody>
          <a:bodyPr/>
          <a:lstStyle/>
          <a:p>
            <a:r>
              <a:rPr lang="zh-CN" altLang="en-US" i="1"/>
              <a:t>栈和队列</a:t>
            </a:r>
          </a:p>
        </p:txBody>
      </p:sp>
      <p:sp>
        <p:nvSpPr>
          <p:cNvPr id="419843" name="Rectangle 3"/>
          <p:cNvSpPr>
            <a:spLocks noGrp="1" noChangeArrowheads="1"/>
          </p:cNvSpPr>
          <p:nvPr>
            <p:ph idx="1"/>
          </p:nvPr>
        </p:nvSpPr>
        <p:spPr>
          <a:xfrm>
            <a:off x="301625" y="687388"/>
            <a:ext cx="9380538" cy="5838825"/>
          </a:xfrm>
        </p:spPr>
        <p:txBody>
          <a:bodyPr/>
          <a:lstStyle/>
          <a:p>
            <a:pPr eaLnBrk="0" hangingPunct="0">
              <a:lnSpc>
                <a:spcPct val="110000"/>
              </a:lnSpc>
              <a:buClrTx/>
              <a:buSzTx/>
              <a:buFontTx/>
              <a:buChar char="•"/>
            </a:pPr>
            <a:r>
              <a:rPr lang="zh-CN" altLang="en-US">
                <a:solidFill>
                  <a:srgbClr val="00FFCC"/>
                </a:solidFill>
                <a:latin typeface="宋体" pitchFamily="2" charset="-122"/>
              </a:rPr>
              <a:t>算法设计</a:t>
            </a:r>
          </a:p>
          <a:p>
            <a:pPr eaLnBrk="0" hangingPunct="0">
              <a:lnSpc>
                <a:spcPct val="110000"/>
              </a:lnSpc>
              <a:buClrTx/>
              <a:buSzTx/>
              <a:buFontTx/>
              <a:buNone/>
            </a:pPr>
            <a:r>
              <a:rPr lang="zh-CN" altLang="en-US">
                <a:latin typeface="宋体" pitchFamily="2" charset="-122"/>
              </a:rPr>
              <a:t>	    可利用“过筛”的方法来解决划分子集问题。</a:t>
            </a:r>
          </a:p>
          <a:p>
            <a:pPr eaLnBrk="0" hangingPunct="0">
              <a:lnSpc>
                <a:spcPct val="110000"/>
              </a:lnSpc>
              <a:buClrTx/>
              <a:buSzTx/>
              <a:buFontTx/>
              <a:buNone/>
            </a:pPr>
            <a:r>
              <a:rPr lang="zh-CN" altLang="en-US">
                <a:latin typeface="宋体" pitchFamily="2" charset="-122"/>
              </a:rPr>
              <a:t>	    从第一个元素考虑起，凡</a:t>
            </a:r>
            <a:r>
              <a:rPr lang="zh-CN" altLang="en-US">
                <a:solidFill>
                  <a:srgbClr val="FFFF00"/>
                </a:solidFill>
                <a:latin typeface="宋体" pitchFamily="2" charset="-122"/>
              </a:rPr>
              <a:t>不与</a:t>
            </a:r>
            <a:r>
              <a:rPr lang="zh-CN" altLang="en-US">
                <a:latin typeface="宋体" pitchFamily="2" charset="-122"/>
              </a:rPr>
              <a:t>第一个元素发生冲突的元素都可以和它分在同一子集中，然后再“筛”出一批互不冲突的元素为第二个子集。</a:t>
            </a:r>
          </a:p>
          <a:p>
            <a:pPr eaLnBrk="0" hangingPunct="0">
              <a:lnSpc>
                <a:spcPct val="110000"/>
              </a:lnSpc>
              <a:buClrTx/>
              <a:buSzTx/>
              <a:buFontTx/>
              <a:buNone/>
            </a:pPr>
            <a:r>
              <a:rPr lang="zh-CN" altLang="en-US">
                <a:latin typeface="宋体" pitchFamily="2" charset="-122"/>
              </a:rPr>
              <a:t>	    依次类推，直至所有元素都进入某个子集为止。</a:t>
            </a:r>
            <a:endParaRPr lang="en-US" altLang="zh-CN">
              <a:latin typeface="宋体" pitchFamily="2" charset="-122"/>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0" y="0"/>
            <a:ext cx="9906000" cy="685800"/>
          </a:xfrm>
        </p:spPr>
        <p:txBody>
          <a:bodyPr/>
          <a:lstStyle/>
          <a:p>
            <a:r>
              <a:rPr lang="zh-CN" altLang="en-US" i="1"/>
              <a:t>栈和队列</a:t>
            </a:r>
          </a:p>
        </p:txBody>
      </p:sp>
      <p:grpSp>
        <p:nvGrpSpPr>
          <p:cNvPr id="422917" name="Group 5"/>
          <p:cNvGrpSpPr>
            <a:grpSpLocks/>
          </p:cNvGrpSpPr>
          <p:nvPr/>
        </p:nvGrpSpPr>
        <p:grpSpPr bwMode="auto">
          <a:xfrm>
            <a:off x="215900" y="698500"/>
            <a:ext cx="6438900" cy="6105525"/>
            <a:chOff x="-3" y="-3"/>
            <a:chExt cx="2528" cy="3846"/>
          </a:xfrm>
        </p:grpSpPr>
        <p:grpSp>
          <p:nvGrpSpPr>
            <p:cNvPr id="422918" name="Group 6"/>
            <p:cNvGrpSpPr>
              <a:grpSpLocks/>
            </p:cNvGrpSpPr>
            <p:nvPr/>
          </p:nvGrpSpPr>
          <p:grpSpPr bwMode="auto">
            <a:xfrm>
              <a:off x="0" y="0"/>
              <a:ext cx="2522" cy="3840"/>
              <a:chOff x="0" y="0"/>
              <a:chExt cx="2522" cy="3840"/>
            </a:xfrm>
          </p:grpSpPr>
          <p:grpSp>
            <p:nvGrpSpPr>
              <p:cNvPr id="422919" name="Group 7"/>
              <p:cNvGrpSpPr>
                <a:grpSpLocks/>
              </p:cNvGrpSpPr>
              <p:nvPr/>
            </p:nvGrpSpPr>
            <p:grpSpPr bwMode="auto">
              <a:xfrm>
                <a:off x="0" y="0"/>
                <a:ext cx="236" cy="384"/>
                <a:chOff x="0" y="0"/>
                <a:chExt cx="236" cy="384"/>
              </a:xfrm>
            </p:grpSpPr>
            <p:sp>
              <p:nvSpPr>
                <p:cNvPr id="422920" name="Rectangle 8"/>
                <p:cNvSpPr>
                  <a:spLocks noChangeArrowheads="1"/>
                </p:cNvSpPr>
                <p:nvPr/>
              </p:nvSpPr>
              <p:spPr bwMode="auto">
                <a:xfrm>
                  <a:off x="43" y="0"/>
                  <a:ext cx="150" cy="384"/>
                </a:xfrm>
                <a:prstGeom prst="rect">
                  <a:avLst/>
                </a:prstGeom>
                <a:noFill/>
                <a:ln w="9525">
                  <a:noFill/>
                  <a:miter lim="800000"/>
                  <a:headEnd/>
                  <a:tailEnd/>
                </a:ln>
                <a:effectLst/>
              </p:spPr>
              <p:txBody>
                <a:bodyPr/>
                <a:lstStyle/>
                <a:p>
                  <a:pPr algn="just" eaLnBrk="0" hangingPunct="0"/>
                  <a:r>
                    <a:rPr lang="zh-CN" altLang="en-US" sz="1000" b="1">
                      <a:solidFill>
                        <a:schemeClr val="tx1"/>
                      </a:solidFill>
                      <a:latin typeface="Times New Roman" pitchFamily="18" charset="0"/>
                      <a:ea typeface="宋体" pitchFamily="2" charset="-122"/>
                    </a:rPr>
                    <a:t> </a:t>
                  </a:r>
                </a:p>
                <a:p>
                  <a:pPr algn="just" eaLnBrk="0" hangingPunct="0"/>
                  <a:endParaRPr lang="zh-CN" altLang="en-US" sz="2400" b="1">
                    <a:solidFill>
                      <a:schemeClr val="tx1"/>
                    </a:solidFill>
                    <a:latin typeface="Times New Roman" pitchFamily="18" charset="0"/>
                    <a:ea typeface="宋体" pitchFamily="2" charset="-122"/>
                  </a:endParaRPr>
                </a:p>
              </p:txBody>
            </p:sp>
            <p:sp>
              <p:nvSpPr>
                <p:cNvPr id="422921" name="Rectangle 9"/>
                <p:cNvSpPr>
                  <a:spLocks noChangeArrowheads="1"/>
                </p:cNvSpPr>
                <p:nvPr/>
              </p:nvSpPr>
              <p:spPr bwMode="auto">
                <a:xfrm>
                  <a:off x="0" y="0"/>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922" name="Group 10"/>
              <p:cNvGrpSpPr>
                <a:grpSpLocks/>
              </p:cNvGrpSpPr>
              <p:nvPr/>
            </p:nvGrpSpPr>
            <p:grpSpPr bwMode="auto">
              <a:xfrm>
                <a:off x="236" y="0"/>
                <a:ext cx="254" cy="384"/>
                <a:chOff x="236" y="0"/>
                <a:chExt cx="254" cy="384"/>
              </a:xfrm>
            </p:grpSpPr>
            <p:sp>
              <p:nvSpPr>
                <p:cNvPr id="422923" name="Rectangle 11"/>
                <p:cNvSpPr>
                  <a:spLocks noChangeArrowheads="1"/>
                </p:cNvSpPr>
                <p:nvPr/>
              </p:nvSpPr>
              <p:spPr bwMode="auto">
                <a:xfrm>
                  <a:off x="279"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0</a:t>
                  </a:r>
                  <a:endParaRPr lang="en-US" altLang="zh-CN" sz="2400" b="1">
                    <a:solidFill>
                      <a:srgbClr val="FFFF00"/>
                    </a:solidFill>
                    <a:latin typeface="Times New Roman" pitchFamily="18" charset="0"/>
                    <a:ea typeface="宋体" pitchFamily="2" charset="-122"/>
                  </a:endParaRPr>
                </a:p>
              </p:txBody>
            </p:sp>
            <p:sp>
              <p:nvSpPr>
                <p:cNvPr id="422924" name="Rectangle 12"/>
                <p:cNvSpPr>
                  <a:spLocks noChangeArrowheads="1"/>
                </p:cNvSpPr>
                <p:nvPr/>
              </p:nvSpPr>
              <p:spPr bwMode="auto">
                <a:xfrm>
                  <a:off x="236"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25" name="Group 13"/>
              <p:cNvGrpSpPr>
                <a:grpSpLocks/>
              </p:cNvGrpSpPr>
              <p:nvPr/>
            </p:nvGrpSpPr>
            <p:grpSpPr bwMode="auto">
              <a:xfrm>
                <a:off x="490" y="0"/>
                <a:ext cx="254" cy="384"/>
                <a:chOff x="490" y="0"/>
                <a:chExt cx="254" cy="384"/>
              </a:xfrm>
            </p:grpSpPr>
            <p:sp>
              <p:nvSpPr>
                <p:cNvPr id="422926" name="Rectangle 14"/>
                <p:cNvSpPr>
                  <a:spLocks noChangeArrowheads="1"/>
                </p:cNvSpPr>
                <p:nvPr/>
              </p:nvSpPr>
              <p:spPr bwMode="auto">
                <a:xfrm>
                  <a:off x="533"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endParaRPr lang="en-US" altLang="zh-CN" sz="2400" b="1">
                    <a:solidFill>
                      <a:srgbClr val="FFFF00"/>
                    </a:solidFill>
                    <a:latin typeface="Times New Roman" pitchFamily="18" charset="0"/>
                    <a:ea typeface="宋体" pitchFamily="2" charset="-122"/>
                  </a:endParaRPr>
                </a:p>
              </p:txBody>
            </p:sp>
            <p:sp>
              <p:nvSpPr>
                <p:cNvPr id="422927" name="Rectangle 15"/>
                <p:cNvSpPr>
                  <a:spLocks noChangeArrowheads="1"/>
                </p:cNvSpPr>
                <p:nvPr/>
              </p:nvSpPr>
              <p:spPr bwMode="auto">
                <a:xfrm>
                  <a:off x="490"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28" name="Group 16"/>
              <p:cNvGrpSpPr>
                <a:grpSpLocks/>
              </p:cNvGrpSpPr>
              <p:nvPr/>
            </p:nvGrpSpPr>
            <p:grpSpPr bwMode="auto">
              <a:xfrm>
                <a:off x="744" y="0"/>
                <a:ext cx="254" cy="384"/>
                <a:chOff x="744" y="0"/>
                <a:chExt cx="254" cy="384"/>
              </a:xfrm>
            </p:grpSpPr>
            <p:sp>
              <p:nvSpPr>
                <p:cNvPr id="422929" name="Rectangle 17"/>
                <p:cNvSpPr>
                  <a:spLocks noChangeArrowheads="1"/>
                </p:cNvSpPr>
                <p:nvPr/>
              </p:nvSpPr>
              <p:spPr bwMode="auto">
                <a:xfrm>
                  <a:off x="787"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2</a:t>
                  </a:r>
                  <a:endParaRPr lang="en-US" altLang="zh-CN" sz="2400" b="1">
                    <a:solidFill>
                      <a:srgbClr val="FFFF00"/>
                    </a:solidFill>
                    <a:latin typeface="Times New Roman" pitchFamily="18" charset="0"/>
                    <a:ea typeface="宋体" pitchFamily="2" charset="-122"/>
                  </a:endParaRPr>
                </a:p>
              </p:txBody>
            </p:sp>
            <p:sp>
              <p:nvSpPr>
                <p:cNvPr id="422930" name="Rectangle 18"/>
                <p:cNvSpPr>
                  <a:spLocks noChangeArrowheads="1"/>
                </p:cNvSpPr>
                <p:nvPr/>
              </p:nvSpPr>
              <p:spPr bwMode="auto">
                <a:xfrm>
                  <a:off x="744"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31" name="Group 19"/>
              <p:cNvGrpSpPr>
                <a:grpSpLocks/>
              </p:cNvGrpSpPr>
              <p:nvPr/>
            </p:nvGrpSpPr>
            <p:grpSpPr bwMode="auto">
              <a:xfrm>
                <a:off x="998" y="0"/>
                <a:ext cx="254" cy="384"/>
                <a:chOff x="998" y="0"/>
                <a:chExt cx="254" cy="384"/>
              </a:xfrm>
            </p:grpSpPr>
            <p:sp>
              <p:nvSpPr>
                <p:cNvPr id="422932" name="Rectangle 20"/>
                <p:cNvSpPr>
                  <a:spLocks noChangeArrowheads="1"/>
                </p:cNvSpPr>
                <p:nvPr/>
              </p:nvSpPr>
              <p:spPr bwMode="auto">
                <a:xfrm>
                  <a:off x="1041"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3</a:t>
                  </a:r>
                </a:p>
              </p:txBody>
            </p:sp>
            <p:sp>
              <p:nvSpPr>
                <p:cNvPr id="422933" name="Rectangle 21"/>
                <p:cNvSpPr>
                  <a:spLocks noChangeArrowheads="1"/>
                </p:cNvSpPr>
                <p:nvPr/>
              </p:nvSpPr>
              <p:spPr bwMode="auto">
                <a:xfrm>
                  <a:off x="998"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34" name="Group 22"/>
              <p:cNvGrpSpPr>
                <a:grpSpLocks/>
              </p:cNvGrpSpPr>
              <p:nvPr/>
            </p:nvGrpSpPr>
            <p:grpSpPr bwMode="auto">
              <a:xfrm>
                <a:off x="1252" y="0"/>
                <a:ext cx="254" cy="384"/>
                <a:chOff x="1252" y="0"/>
                <a:chExt cx="254" cy="384"/>
              </a:xfrm>
            </p:grpSpPr>
            <p:sp>
              <p:nvSpPr>
                <p:cNvPr id="422935" name="Rectangle 23"/>
                <p:cNvSpPr>
                  <a:spLocks noChangeArrowheads="1"/>
                </p:cNvSpPr>
                <p:nvPr/>
              </p:nvSpPr>
              <p:spPr bwMode="auto">
                <a:xfrm>
                  <a:off x="1295"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4</a:t>
                  </a:r>
                </a:p>
              </p:txBody>
            </p:sp>
            <p:sp>
              <p:nvSpPr>
                <p:cNvPr id="422936" name="Rectangle 24"/>
                <p:cNvSpPr>
                  <a:spLocks noChangeArrowheads="1"/>
                </p:cNvSpPr>
                <p:nvPr/>
              </p:nvSpPr>
              <p:spPr bwMode="auto">
                <a:xfrm>
                  <a:off x="1252"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37" name="Group 25"/>
              <p:cNvGrpSpPr>
                <a:grpSpLocks/>
              </p:cNvGrpSpPr>
              <p:nvPr/>
            </p:nvGrpSpPr>
            <p:grpSpPr bwMode="auto">
              <a:xfrm>
                <a:off x="1506" y="0"/>
                <a:ext cx="254" cy="384"/>
                <a:chOff x="1506" y="0"/>
                <a:chExt cx="254" cy="384"/>
              </a:xfrm>
            </p:grpSpPr>
            <p:sp>
              <p:nvSpPr>
                <p:cNvPr id="422938" name="Rectangle 26"/>
                <p:cNvSpPr>
                  <a:spLocks noChangeArrowheads="1"/>
                </p:cNvSpPr>
                <p:nvPr/>
              </p:nvSpPr>
              <p:spPr bwMode="auto">
                <a:xfrm>
                  <a:off x="1549"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5</a:t>
                  </a:r>
                </a:p>
              </p:txBody>
            </p:sp>
            <p:sp>
              <p:nvSpPr>
                <p:cNvPr id="422939" name="Rectangle 27"/>
                <p:cNvSpPr>
                  <a:spLocks noChangeArrowheads="1"/>
                </p:cNvSpPr>
                <p:nvPr/>
              </p:nvSpPr>
              <p:spPr bwMode="auto">
                <a:xfrm>
                  <a:off x="1506"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40" name="Group 28"/>
              <p:cNvGrpSpPr>
                <a:grpSpLocks/>
              </p:cNvGrpSpPr>
              <p:nvPr/>
            </p:nvGrpSpPr>
            <p:grpSpPr bwMode="auto">
              <a:xfrm>
                <a:off x="1760" y="0"/>
                <a:ext cx="254" cy="384"/>
                <a:chOff x="1760" y="0"/>
                <a:chExt cx="254" cy="384"/>
              </a:xfrm>
            </p:grpSpPr>
            <p:sp>
              <p:nvSpPr>
                <p:cNvPr id="422941" name="Rectangle 29"/>
                <p:cNvSpPr>
                  <a:spLocks noChangeArrowheads="1"/>
                </p:cNvSpPr>
                <p:nvPr/>
              </p:nvSpPr>
              <p:spPr bwMode="auto">
                <a:xfrm>
                  <a:off x="1803"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6</a:t>
                  </a:r>
                </a:p>
              </p:txBody>
            </p:sp>
            <p:sp>
              <p:nvSpPr>
                <p:cNvPr id="422942" name="Rectangle 30"/>
                <p:cNvSpPr>
                  <a:spLocks noChangeArrowheads="1"/>
                </p:cNvSpPr>
                <p:nvPr/>
              </p:nvSpPr>
              <p:spPr bwMode="auto">
                <a:xfrm>
                  <a:off x="1760"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43" name="Group 31"/>
              <p:cNvGrpSpPr>
                <a:grpSpLocks/>
              </p:cNvGrpSpPr>
              <p:nvPr/>
            </p:nvGrpSpPr>
            <p:grpSpPr bwMode="auto">
              <a:xfrm>
                <a:off x="2014" y="0"/>
                <a:ext cx="254" cy="384"/>
                <a:chOff x="2014" y="0"/>
                <a:chExt cx="254" cy="384"/>
              </a:xfrm>
            </p:grpSpPr>
            <p:sp>
              <p:nvSpPr>
                <p:cNvPr id="422944" name="Rectangle 32"/>
                <p:cNvSpPr>
                  <a:spLocks noChangeArrowheads="1"/>
                </p:cNvSpPr>
                <p:nvPr/>
              </p:nvSpPr>
              <p:spPr bwMode="auto">
                <a:xfrm>
                  <a:off x="2057"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7</a:t>
                  </a:r>
                </a:p>
              </p:txBody>
            </p:sp>
            <p:sp>
              <p:nvSpPr>
                <p:cNvPr id="422945" name="Rectangle 33"/>
                <p:cNvSpPr>
                  <a:spLocks noChangeArrowheads="1"/>
                </p:cNvSpPr>
                <p:nvPr/>
              </p:nvSpPr>
              <p:spPr bwMode="auto">
                <a:xfrm>
                  <a:off x="2014"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46" name="Group 34"/>
              <p:cNvGrpSpPr>
                <a:grpSpLocks/>
              </p:cNvGrpSpPr>
              <p:nvPr/>
            </p:nvGrpSpPr>
            <p:grpSpPr bwMode="auto">
              <a:xfrm>
                <a:off x="2268" y="0"/>
                <a:ext cx="254" cy="384"/>
                <a:chOff x="2268" y="0"/>
                <a:chExt cx="254" cy="384"/>
              </a:xfrm>
            </p:grpSpPr>
            <p:sp>
              <p:nvSpPr>
                <p:cNvPr id="422947" name="Rectangle 35"/>
                <p:cNvSpPr>
                  <a:spLocks noChangeArrowheads="1"/>
                </p:cNvSpPr>
                <p:nvPr/>
              </p:nvSpPr>
              <p:spPr bwMode="auto">
                <a:xfrm>
                  <a:off x="2311"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8</a:t>
                  </a:r>
                </a:p>
              </p:txBody>
            </p:sp>
            <p:sp>
              <p:nvSpPr>
                <p:cNvPr id="422948" name="Rectangle 36"/>
                <p:cNvSpPr>
                  <a:spLocks noChangeArrowheads="1"/>
                </p:cNvSpPr>
                <p:nvPr/>
              </p:nvSpPr>
              <p:spPr bwMode="auto">
                <a:xfrm>
                  <a:off x="2268"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49" name="Group 37"/>
              <p:cNvGrpSpPr>
                <a:grpSpLocks/>
              </p:cNvGrpSpPr>
              <p:nvPr/>
            </p:nvGrpSpPr>
            <p:grpSpPr bwMode="auto">
              <a:xfrm>
                <a:off x="0" y="384"/>
                <a:ext cx="236" cy="384"/>
                <a:chOff x="0" y="384"/>
                <a:chExt cx="236" cy="384"/>
              </a:xfrm>
            </p:grpSpPr>
            <p:sp>
              <p:nvSpPr>
                <p:cNvPr id="422950" name="Rectangle 38"/>
                <p:cNvSpPr>
                  <a:spLocks noChangeArrowheads="1"/>
                </p:cNvSpPr>
                <p:nvPr/>
              </p:nvSpPr>
              <p:spPr bwMode="auto">
                <a:xfrm>
                  <a:off x="43" y="384"/>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0</a:t>
                  </a:r>
                  <a:endParaRPr lang="en-US" altLang="zh-CN" sz="2400" b="1">
                    <a:solidFill>
                      <a:srgbClr val="FFFF00"/>
                    </a:solidFill>
                    <a:latin typeface="Times New Roman" pitchFamily="18" charset="0"/>
                    <a:ea typeface="宋体" pitchFamily="2" charset="-122"/>
                  </a:endParaRPr>
                </a:p>
              </p:txBody>
            </p:sp>
            <p:sp>
              <p:nvSpPr>
                <p:cNvPr id="422951" name="Rectangle 39"/>
                <p:cNvSpPr>
                  <a:spLocks noChangeArrowheads="1"/>
                </p:cNvSpPr>
                <p:nvPr/>
              </p:nvSpPr>
              <p:spPr bwMode="auto">
                <a:xfrm>
                  <a:off x="0" y="384"/>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952" name="Group 40"/>
              <p:cNvGrpSpPr>
                <a:grpSpLocks/>
              </p:cNvGrpSpPr>
              <p:nvPr/>
            </p:nvGrpSpPr>
            <p:grpSpPr bwMode="auto">
              <a:xfrm>
                <a:off x="236" y="384"/>
                <a:ext cx="254" cy="384"/>
                <a:chOff x="236" y="384"/>
                <a:chExt cx="254" cy="384"/>
              </a:xfrm>
            </p:grpSpPr>
            <p:sp>
              <p:nvSpPr>
                <p:cNvPr id="422953" name="Rectangle 41"/>
                <p:cNvSpPr>
                  <a:spLocks noChangeArrowheads="1"/>
                </p:cNvSpPr>
                <p:nvPr/>
              </p:nvSpPr>
              <p:spPr bwMode="auto">
                <a:xfrm>
                  <a:off x="279"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54" name="Rectangle 42"/>
                <p:cNvSpPr>
                  <a:spLocks noChangeArrowheads="1"/>
                </p:cNvSpPr>
                <p:nvPr/>
              </p:nvSpPr>
              <p:spPr bwMode="auto">
                <a:xfrm>
                  <a:off x="236"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55" name="Group 43"/>
              <p:cNvGrpSpPr>
                <a:grpSpLocks/>
              </p:cNvGrpSpPr>
              <p:nvPr/>
            </p:nvGrpSpPr>
            <p:grpSpPr bwMode="auto">
              <a:xfrm>
                <a:off x="490" y="384"/>
                <a:ext cx="254" cy="384"/>
                <a:chOff x="490" y="384"/>
                <a:chExt cx="254" cy="384"/>
              </a:xfrm>
            </p:grpSpPr>
            <p:sp>
              <p:nvSpPr>
                <p:cNvPr id="422956" name="Rectangle 44"/>
                <p:cNvSpPr>
                  <a:spLocks noChangeArrowheads="1"/>
                </p:cNvSpPr>
                <p:nvPr/>
              </p:nvSpPr>
              <p:spPr bwMode="auto">
                <a:xfrm>
                  <a:off x="533"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endParaRPr lang="en-US" altLang="zh-CN" sz="2400" b="1">
                    <a:solidFill>
                      <a:schemeClr val="tx1"/>
                    </a:solidFill>
                    <a:latin typeface="Times New Roman" pitchFamily="18" charset="0"/>
                    <a:ea typeface="宋体" pitchFamily="2" charset="-122"/>
                  </a:endParaRPr>
                </a:p>
              </p:txBody>
            </p:sp>
            <p:sp>
              <p:nvSpPr>
                <p:cNvPr id="422957" name="Rectangle 45"/>
                <p:cNvSpPr>
                  <a:spLocks noChangeArrowheads="1"/>
                </p:cNvSpPr>
                <p:nvPr/>
              </p:nvSpPr>
              <p:spPr bwMode="auto">
                <a:xfrm>
                  <a:off x="490"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58" name="Group 46"/>
              <p:cNvGrpSpPr>
                <a:grpSpLocks/>
              </p:cNvGrpSpPr>
              <p:nvPr/>
            </p:nvGrpSpPr>
            <p:grpSpPr bwMode="auto">
              <a:xfrm>
                <a:off x="744" y="384"/>
                <a:ext cx="254" cy="384"/>
                <a:chOff x="744" y="384"/>
                <a:chExt cx="254" cy="384"/>
              </a:xfrm>
            </p:grpSpPr>
            <p:sp>
              <p:nvSpPr>
                <p:cNvPr id="422959" name="Rectangle 47"/>
                <p:cNvSpPr>
                  <a:spLocks noChangeArrowheads="1"/>
                </p:cNvSpPr>
                <p:nvPr/>
              </p:nvSpPr>
              <p:spPr bwMode="auto">
                <a:xfrm>
                  <a:off x="787"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60" name="Rectangle 48"/>
                <p:cNvSpPr>
                  <a:spLocks noChangeArrowheads="1"/>
                </p:cNvSpPr>
                <p:nvPr/>
              </p:nvSpPr>
              <p:spPr bwMode="auto">
                <a:xfrm>
                  <a:off x="744"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61" name="Group 49"/>
              <p:cNvGrpSpPr>
                <a:grpSpLocks/>
              </p:cNvGrpSpPr>
              <p:nvPr/>
            </p:nvGrpSpPr>
            <p:grpSpPr bwMode="auto">
              <a:xfrm>
                <a:off x="998" y="384"/>
                <a:ext cx="254" cy="384"/>
                <a:chOff x="998" y="384"/>
                <a:chExt cx="254" cy="384"/>
              </a:xfrm>
            </p:grpSpPr>
            <p:sp>
              <p:nvSpPr>
                <p:cNvPr id="422962" name="Rectangle 50"/>
                <p:cNvSpPr>
                  <a:spLocks noChangeArrowheads="1"/>
                </p:cNvSpPr>
                <p:nvPr/>
              </p:nvSpPr>
              <p:spPr bwMode="auto">
                <a:xfrm>
                  <a:off x="1041"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63" name="Rectangle 51"/>
                <p:cNvSpPr>
                  <a:spLocks noChangeArrowheads="1"/>
                </p:cNvSpPr>
                <p:nvPr/>
              </p:nvSpPr>
              <p:spPr bwMode="auto">
                <a:xfrm>
                  <a:off x="998"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64" name="Group 52"/>
              <p:cNvGrpSpPr>
                <a:grpSpLocks/>
              </p:cNvGrpSpPr>
              <p:nvPr/>
            </p:nvGrpSpPr>
            <p:grpSpPr bwMode="auto">
              <a:xfrm>
                <a:off x="1252" y="384"/>
                <a:ext cx="254" cy="384"/>
                <a:chOff x="1252" y="384"/>
                <a:chExt cx="254" cy="384"/>
              </a:xfrm>
            </p:grpSpPr>
            <p:sp>
              <p:nvSpPr>
                <p:cNvPr id="422965" name="Rectangle 53"/>
                <p:cNvSpPr>
                  <a:spLocks noChangeArrowheads="1"/>
                </p:cNvSpPr>
                <p:nvPr/>
              </p:nvSpPr>
              <p:spPr bwMode="auto">
                <a:xfrm>
                  <a:off x="1295"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66" name="Rectangle 54"/>
                <p:cNvSpPr>
                  <a:spLocks noChangeArrowheads="1"/>
                </p:cNvSpPr>
                <p:nvPr/>
              </p:nvSpPr>
              <p:spPr bwMode="auto">
                <a:xfrm>
                  <a:off x="1252"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67" name="Group 55"/>
              <p:cNvGrpSpPr>
                <a:grpSpLocks/>
              </p:cNvGrpSpPr>
              <p:nvPr/>
            </p:nvGrpSpPr>
            <p:grpSpPr bwMode="auto">
              <a:xfrm>
                <a:off x="1506" y="384"/>
                <a:ext cx="254" cy="384"/>
                <a:chOff x="1506" y="384"/>
                <a:chExt cx="254" cy="384"/>
              </a:xfrm>
            </p:grpSpPr>
            <p:sp>
              <p:nvSpPr>
                <p:cNvPr id="422968" name="Rectangle 56"/>
                <p:cNvSpPr>
                  <a:spLocks noChangeArrowheads="1"/>
                </p:cNvSpPr>
                <p:nvPr/>
              </p:nvSpPr>
              <p:spPr bwMode="auto">
                <a:xfrm>
                  <a:off x="1549"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969" name="Rectangle 57"/>
                <p:cNvSpPr>
                  <a:spLocks noChangeArrowheads="1"/>
                </p:cNvSpPr>
                <p:nvPr/>
              </p:nvSpPr>
              <p:spPr bwMode="auto">
                <a:xfrm>
                  <a:off x="1506"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70" name="Group 58"/>
              <p:cNvGrpSpPr>
                <a:grpSpLocks/>
              </p:cNvGrpSpPr>
              <p:nvPr/>
            </p:nvGrpSpPr>
            <p:grpSpPr bwMode="auto">
              <a:xfrm>
                <a:off x="1760" y="384"/>
                <a:ext cx="254" cy="384"/>
                <a:chOff x="1760" y="384"/>
                <a:chExt cx="254" cy="384"/>
              </a:xfrm>
            </p:grpSpPr>
            <p:sp>
              <p:nvSpPr>
                <p:cNvPr id="422971" name="Rectangle 59"/>
                <p:cNvSpPr>
                  <a:spLocks noChangeArrowheads="1"/>
                </p:cNvSpPr>
                <p:nvPr/>
              </p:nvSpPr>
              <p:spPr bwMode="auto">
                <a:xfrm>
                  <a:off x="1803"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72" name="Rectangle 60"/>
                <p:cNvSpPr>
                  <a:spLocks noChangeArrowheads="1"/>
                </p:cNvSpPr>
                <p:nvPr/>
              </p:nvSpPr>
              <p:spPr bwMode="auto">
                <a:xfrm>
                  <a:off x="1760"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73" name="Group 61"/>
              <p:cNvGrpSpPr>
                <a:grpSpLocks/>
              </p:cNvGrpSpPr>
              <p:nvPr/>
            </p:nvGrpSpPr>
            <p:grpSpPr bwMode="auto">
              <a:xfrm>
                <a:off x="2014" y="384"/>
                <a:ext cx="254" cy="384"/>
                <a:chOff x="2014" y="384"/>
                <a:chExt cx="254" cy="384"/>
              </a:xfrm>
            </p:grpSpPr>
            <p:sp>
              <p:nvSpPr>
                <p:cNvPr id="422974" name="Rectangle 62"/>
                <p:cNvSpPr>
                  <a:spLocks noChangeArrowheads="1"/>
                </p:cNvSpPr>
                <p:nvPr/>
              </p:nvSpPr>
              <p:spPr bwMode="auto">
                <a:xfrm>
                  <a:off x="2057"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75" name="Rectangle 63"/>
                <p:cNvSpPr>
                  <a:spLocks noChangeArrowheads="1"/>
                </p:cNvSpPr>
                <p:nvPr/>
              </p:nvSpPr>
              <p:spPr bwMode="auto">
                <a:xfrm>
                  <a:off x="2014"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76" name="Group 64"/>
              <p:cNvGrpSpPr>
                <a:grpSpLocks/>
              </p:cNvGrpSpPr>
              <p:nvPr/>
            </p:nvGrpSpPr>
            <p:grpSpPr bwMode="auto">
              <a:xfrm>
                <a:off x="2268" y="384"/>
                <a:ext cx="254" cy="384"/>
                <a:chOff x="2268" y="384"/>
                <a:chExt cx="254" cy="384"/>
              </a:xfrm>
            </p:grpSpPr>
            <p:sp>
              <p:nvSpPr>
                <p:cNvPr id="422977" name="Rectangle 65"/>
                <p:cNvSpPr>
                  <a:spLocks noChangeArrowheads="1"/>
                </p:cNvSpPr>
                <p:nvPr/>
              </p:nvSpPr>
              <p:spPr bwMode="auto">
                <a:xfrm>
                  <a:off x="2311"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78" name="Rectangle 66"/>
                <p:cNvSpPr>
                  <a:spLocks noChangeArrowheads="1"/>
                </p:cNvSpPr>
                <p:nvPr/>
              </p:nvSpPr>
              <p:spPr bwMode="auto">
                <a:xfrm>
                  <a:off x="2268"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79" name="Group 67"/>
              <p:cNvGrpSpPr>
                <a:grpSpLocks/>
              </p:cNvGrpSpPr>
              <p:nvPr/>
            </p:nvGrpSpPr>
            <p:grpSpPr bwMode="auto">
              <a:xfrm>
                <a:off x="0" y="768"/>
                <a:ext cx="236" cy="384"/>
                <a:chOff x="0" y="768"/>
                <a:chExt cx="236" cy="384"/>
              </a:xfrm>
            </p:grpSpPr>
            <p:sp>
              <p:nvSpPr>
                <p:cNvPr id="422980" name="Rectangle 68"/>
                <p:cNvSpPr>
                  <a:spLocks noChangeArrowheads="1"/>
                </p:cNvSpPr>
                <p:nvPr/>
              </p:nvSpPr>
              <p:spPr bwMode="auto">
                <a:xfrm>
                  <a:off x="43" y="768"/>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981" name="Rectangle 69"/>
                <p:cNvSpPr>
                  <a:spLocks noChangeArrowheads="1"/>
                </p:cNvSpPr>
                <p:nvPr/>
              </p:nvSpPr>
              <p:spPr bwMode="auto">
                <a:xfrm>
                  <a:off x="0" y="768"/>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982" name="Group 70"/>
              <p:cNvGrpSpPr>
                <a:grpSpLocks/>
              </p:cNvGrpSpPr>
              <p:nvPr/>
            </p:nvGrpSpPr>
            <p:grpSpPr bwMode="auto">
              <a:xfrm>
                <a:off x="236" y="768"/>
                <a:ext cx="254" cy="384"/>
                <a:chOff x="236" y="768"/>
                <a:chExt cx="254" cy="384"/>
              </a:xfrm>
            </p:grpSpPr>
            <p:sp>
              <p:nvSpPr>
                <p:cNvPr id="422983" name="Rectangle 71"/>
                <p:cNvSpPr>
                  <a:spLocks noChangeArrowheads="1"/>
                </p:cNvSpPr>
                <p:nvPr/>
              </p:nvSpPr>
              <p:spPr bwMode="auto">
                <a:xfrm>
                  <a:off x="279"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984" name="Rectangle 72"/>
                <p:cNvSpPr>
                  <a:spLocks noChangeArrowheads="1"/>
                </p:cNvSpPr>
                <p:nvPr/>
              </p:nvSpPr>
              <p:spPr bwMode="auto">
                <a:xfrm>
                  <a:off x="236"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85" name="Group 73"/>
              <p:cNvGrpSpPr>
                <a:grpSpLocks/>
              </p:cNvGrpSpPr>
              <p:nvPr/>
            </p:nvGrpSpPr>
            <p:grpSpPr bwMode="auto">
              <a:xfrm>
                <a:off x="490" y="768"/>
                <a:ext cx="254" cy="384"/>
                <a:chOff x="490" y="768"/>
                <a:chExt cx="254" cy="384"/>
              </a:xfrm>
            </p:grpSpPr>
            <p:sp>
              <p:nvSpPr>
                <p:cNvPr id="422986" name="Rectangle 74"/>
                <p:cNvSpPr>
                  <a:spLocks noChangeArrowheads="1"/>
                </p:cNvSpPr>
                <p:nvPr/>
              </p:nvSpPr>
              <p:spPr bwMode="auto">
                <a:xfrm>
                  <a:off x="533"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87" name="Rectangle 75"/>
                <p:cNvSpPr>
                  <a:spLocks noChangeArrowheads="1"/>
                </p:cNvSpPr>
                <p:nvPr/>
              </p:nvSpPr>
              <p:spPr bwMode="auto">
                <a:xfrm>
                  <a:off x="490"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88" name="Group 76"/>
              <p:cNvGrpSpPr>
                <a:grpSpLocks/>
              </p:cNvGrpSpPr>
              <p:nvPr/>
            </p:nvGrpSpPr>
            <p:grpSpPr bwMode="auto">
              <a:xfrm>
                <a:off x="744" y="768"/>
                <a:ext cx="254" cy="384"/>
                <a:chOff x="744" y="768"/>
                <a:chExt cx="254" cy="384"/>
              </a:xfrm>
            </p:grpSpPr>
            <p:sp>
              <p:nvSpPr>
                <p:cNvPr id="422989" name="Rectangle 77"/>
                <p:cNvSpPr>
                  <a:spLocks noChangeArrowheads="1"/>
                </p:cNvSpPr>
                <p:nvPr/>
              </p:nvSpPr>
              <p:spPr bwMode="auto">
                <a:xfrm>
                  <a:off x="787"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90" name="Rectangle 78"/>
                <p:cNvSpPr>
                  <a:spLocks noChangeArrowheads="1"/>
                </p:cNvSpPr>
                <p:nvPr/>
              </p:nvSpPr>
              <p:spPr bwMode="auto">
                <a:xfrm>
                  <a:off x="744"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91" name="Group 79"/>
              <p:cNvGrpSpPr>
                <a:grpSpLocks/>
              </p:cNvGrpSpPr>
              <p:nvPr/>
            </p:nvGrpSpPr>
            <p:grpSpPr bwMode="auto">
              <a:xfrm>
                <a:off x="998" y="768"/>
                <a:ext cx="254" cy="384"/>
                <a:chOff x="998" y="768"/>
                <a:chExt cx="254" cy="384"/>
              </a:xfrm>
            </p:grpSpPr>
            <p:sp>
              <p:nvSpPr>
                <p:cNvPr id="422992" name="Rectangle 80"/>
                <p:cNvSpPr>
                  <a:spLocks noChangeArrowheads="1"/>
                </p:cNvSpPr>
                <p:nvPr/>
              </p:nvSpPr>
              <p:spPr bwMode="auto">
                <a:xfrm>
                  <a:off x="1041"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93" name="Rectangle 81"/>
                <p:cNvSpPr>
                  <a:spLocks noChangeArrowheads="1"/>
                </p:cNvSpPr>
                <p:nvPr/>
              </p:nvSpPr>
              <p:spPr bwMode="auto">
                <a:xfrm>
                  <a:off x="998"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94" name="Group 82"/>
              <p:cNvGrpSpPr>
                <a:grpSpLocks/>
              </p:cNvGrpSpPr>
              <p:nvPr/>
            </p:nvGrpSpPr>
            <p:grpSpPr bwMode="auto">
              <a:xfrm>
                <a:off x="1252" y="768"/>
                <a:ext cx="254" cy="384"/>
                <a:chOff x="1252" y="768"/>
                <a:chExt cx="254" cy="384"/>
              </a:xfrm>
            </p:grpSpPr>
            <p:sp>
              <p:nvSpPr>
                <p:cNvPr id="422995" name="Rectangle 83"/>
                <p:cNvSpPr>
                  <a:spLocks noChangeArrowheads="1"/>
                </p:cNvSpPr>
                <p:nvPr/>
              </p:nvSpPr>
              <p:spPr bwMode="auto">
                <a:xfrm>
                  <a:off x="1295"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996" name="Rectangle 84"/>
                <p:cNvSpPr>
                  <a:spLocks noChangeArrowheads="1"/>
                </p:cNvSpPr>
                <p:nvPr/>
              </p:nvSpPr>
              <p:spPr bwMode="auto">
                <a:xfrm>
                  <a:off x="1252"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97" name="Group 85"/>
              <p:cNvGrpSpPr>
                <a:grpSpLocks/>
              </p:cNvGrpSpPr>
              <p:nvPr/>
            </p:nvGrpSpPr>
            <p:grpSpPr bwMode="auto">
              <a:xfrm>
                <a:off x="1506" y="768"/>
                <a:ext cx="254" cy="384"/>
                <a:chOff x="1506" y="768"/>
                <a:chExt cx="254" cy="384"/>
              </a:xfrm>
            </p:grpSpPr>
            <p:sp>
              <p:nvSpPr>
                <p:cNvPr id="422998" name="Rectangle 86"/>
                <p:cNvSpPr>
                  <a:spLocks noChangeArrowheads="1"/>
                </p:cNvSpPr>
                <p:nvPr/>
              </p:nvSpPr>
              <p:spPr bwMode="auto">
                <a:xfrm>
                  <a:off x="1549"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999" name="Rectangle 87"/>
                <p:cNvSpPr>
                  <a:spLocks noChangeArrowheads="1"/>
                </p:cNvSpPr>
                <p:nvPr/>
              </p:nvSpPr>
              <p:spPr bwMode="auto">
                <a:xfrm>
                  <a:off x="1506"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00" name="Group 88"/>
              <p:cNvGrpSpPr>
                <a:grpSpLocks/>
              </p:cNvGrpSpPr>
              <p:nvPr/>
            </p:nvGrpSpPr>
            <p:grpSpPr bwMode="auto">
              <a:xfrm>
                <a:off x="1760" y="768"/>
                <a:ext cx="254" cy="384"/>
                <a:chOff x="1760" y="768"/>
                <a:chExt cx="254" cy="384"/>
              </a:xfrm>
            </p:grpSpPr>
            <p:sp>
              <p:nvSpPr>
                <p:cNvPr id="423001" name="Rectangle 89"/>
                <p:cNvSpPr>
                  <a:spLocks noChangeArrowheads="1"/>
                </p:cNvSpPr>
                <p:nvPr/>
              </p:nvSpPr>
              <p:spPr bwMode="auto">
                <a:xfrm>
                  <a:off x="1803"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02" name="Rectangle 90"/>
                <p:cNvSpPr>
                  <a:spLocks noChangeArrowheads="1"/>
                </p:cNvSpPr>
                <p:nvPr/>
              </p:nvSpPr>
              <p:spPr bwMode="auto">
                <a:xfrm>
                  <a:off x="1760"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03" name="Group 91"/>
              <p:cNvGrpSpPr>
                <a:grpSpLocks/>
              </p:cNvGrpSpPr>
              <p:nvPr/>
            </p:nvGrpSpPr>
            <p:grpSpPr bwMode="auto">
              <a:xfrm>
                <a:off x="2014" y="768"/>
                <a:ext cx="254" cy="384"/>
                <a:chOff x="2014" y="768"/>
                <a:chExt cx="254" cy="384"/>
              </a:xfrm>
            </p:grpSpPr>
            <p:sp>
              <p:nvSpPr>
                <p:cNvPr id="423004" name="Rectangle 92"/>
                <p:cNvSpPr>
                  <a:spLocks noChangeArrowheads="1"/>
                </p:cNvSpPr>
                <p:nvPr/>
              </p:nvSpPr>
              <p:spPr bwMode="auto">
                <a:xfrm>
                  <a:off x="2057"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05" name="Rectangle 93"/>
                <p:cNvSpPr>
                  <a:spLocks noChangeArrowheads="1"/>
                </p:cNvSpPr>
                <p:nvPr/>
              </p:nvSpPr>
              <p:spPr bwMode="auto">
                <a:xfrm>
                  <a:off x="2014"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06" name="Group 94"/>
              <p:cNvGrpSpPr>
                <a:grpSpLocks/>
              </p:cNvGrpSpPr>
              <p:nvPr/>
            </p:nvGrpSpPr>
            <p:grpSpPr bwMode="auto">
              <a:xfrm>
                <a:off x="2268" y="768"/>
                <a:ext cx="254" cy="384"/>
                <a:chOff x="2268" y="768"/>
                <a:chExt cx="254" cy="384"/>
              </a:xfrm>
            </p:grpSpPr>
            <p:sp>
              <p:nvSpPr>
                <p:cNvPr id="423007" name="Rectangle 95"/>
                <p:cNvSpPr>
                  <a:spLocks noChangeArrowheads="1"/>
                </p:cNvSpPr>
                <p:nvPr/>
              </p:nvSpPr>
              <p:spPr bwMode="auto">
                <a:xfrm>
                  <a:off x="2311"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08" name="Rectangle 96"/>
                <p:cNvSpPr>
                  <a:spLocks noChangeArrowheads="1"/>
                </p:cNvSpPr>
                <p:nvPr/>
              </p:nvSpPr>
              <p:spPr bwMode="auto">
                <a:xfrm>
                  <a:off x="2268"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09" name="Group 97"/>
              <p:cNvGrpSpPr>
                <a:grpSpLocks/>
              </p:cNvGrpSpPr>
              <p:nvPr/>
            </p:nvGrpSpPr>
            <p:grpSpPr bwMode="auto">
              <a:xfrm>
                <a:off x="0" y="1152"/>
                <a:ext cx="236" cy="384"/>
                <a:chOff x="0" y="1152"/>
                <a:chExt cx="236" cy="384"/>
              </a:xfrm>
            </p:grpSpPr>
            <p:sp>
              <p:nvSpPr>
                <p:cNvPr id="423010" name="Rectangle 98"/>
                <p:cNvSpPr>
                  <a:spLocks noChangeArrowheads="1"/>
                </p:cNvSpPr>
                <p:nvPr/>
              </p:nvSpPr>
              <p:spPr bwMode="auto">
                <a:xfrm>
                  <a:off x="43" y="1152"/>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2</a:t>
                  </a:r>
                </a:p>
              </p:txBody>
            </p:sp>
            <p:sp>
              <p:nvSpPr>
                <p:cNvPr id="423011" name="Rectangle 99"/>
                <p:cNvSpPr>
                  <a:spLocks noChangeArrowheads="1"/>
                </p:cNvSpPr>
                <p:nvPr/>
              </p:nvSpPr>
              <p:spPr bwMode="auto">
                <a:xfrm>
                  <a:off x="0" y="1152"/>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012" name="Group 100"/>
              <p:cNvGrpSpPr>
                <a:grpSpLocks/>
              </p:cNvGrpSpPr>
              <p:nvPr/>
            </p:nvGrpSpPr>
            <p:grpSpPr bwMode="auto">
              <a:xfrm>
                <a:off x="236" y="1152"/>
                <a:ext cx="254" cy="384"/>
                <a:chOff x="236" y="1152"/>
                <a:chExt cx="254" cy="384"/>
              </a:xfrm>
            </p:grpSpPr>
            <p:sp>
              <p:nvSpPr>
                <p:cNvPr id="423013" name="Rectangle 101"/>
                <p:cNvSpPr>
                  <a:spLocks noChangeArrowheads="1"/>
                </p:cNvSpPr>
                <p:nvPr/>
              </p:nvSpPr>
              <p:spPr bwMode="auto">
                <a:xfrm>
                  <a:off x="279"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14" name="Rectangle 102"/>
                <p:cNvSpPr>
                  <a:spLocks noChangeArrowheads="1"/>
                </p:cNvSpPr>
                <p:nvPr/>
              </p:nvSpPr>
              <p:spPr bwMode="auto">
                <a:xfrm>
                  <a:off x="236"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15" name="Group 103"/>
              <p:cNvGrpSpPr>
                <a:grpSpLocks/>
              </p:cNvGrpSpPr>
              <p:nvPr/>
            </p:nvGrpSpPr>
            <p:grpSpPr bwMode="auto">
              <a:xfrm>
                <a:off x="490" y="1152"/>
                <a:ext cx="254" cy="384"/>
                <a:chOff x="490" y="1152"/>
                <a:chExt cx="254" cy="384"/>
              </a:xfrm>
            </p:grpSpPr>
            <p:sp>
              <p:nvSpPr>
                <p:cNvPr id="423016" name="Rectangle 104"/>
                <p:cNvSpPr>
                  <a:spLocks noChangeArrowheads="1"/>
                </p:cNvSpPr>
                <p:nvPr/>
              </p:nvSpPr>
              <p:spPr bwMode="auto">
                <a:xfrm>
                  <a:off x="533"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17" name="Rectangle 105"/>
                <p:cNvSpPr>
                  <a:spLocks noChangeArrowheads="1"/>
                </p:cNvSpPr>
                <p:nvPr/>
              </p:nvSpPr>
              <p:spPr bwMode="auto">
                <a:xfrm>
                  <a:off x="490"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18" name="Group 106"/>
              <p:cNvGrpSpPr>
                <a:grpSpLocks/>
              </p:cNvGrpSpPr>
              <p:nvPr/>
            </p:nvGrpSpPr>
            <p:grpSpPr bwMode="auto">
              <a:xfrm>
                <a:off x="744" y="1152"/>
                <a:ext cx="254" cy="384"/>
                <a:chOff x="744" y="1152"/>
                <a:chExt cx="254" cy="384"/>
              </a:xfrm>
            </p:grpSpPr>
            <p:sp>
              <p:nvSpPr>
                <p:cNvPr id="423019" name="Rectangle 107"/>
                <p:cNvSpPr>
                  <a:spLocks noChangeArrowheads="1"/>
                </p:cNvSpPr>
                <p:nvPr/>
              </p:nvSpPr>
              <p:spPr bwMode="auto">
                <a:xfrm>
                  <a:off x="787"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20" name="Rectangle 108"/>
                <p:cNvSpPr>
                  <a:spLocks noChangeArrowheads="1"/>
                </p:cNvSpPr>
                <p:nvPr/>
              </p:nvSpPr>
              <p:spPr bwMode="auto">
                <a:xfrm>
                  <a:off x="744"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21" name="Group 109"/>
              <p:cNvGrpSpPr>
                <a:grpSpLocks/>
              </p:cNvGrpSpPr>
              <p:nvPr/>
            </p:nvGrpSpPr>
            <p:grpSpPr bwMode="auto">
              <a:xfrm>
                <a:off x="998" y="1152"/>
                <a:ext cx="254" cy="384"/>
                <a:chOff x="998" y="1152"/>
                <a:chExt cx="254" cy="384"/>
              </a:xfrm>
            </p:grpSpPr>
            <p:sp>
              <p:nvSpPr>
                <p:cNvPr id="423022" name="Rectangle 110"/>
                <p:cNvSpPr>
                  <a:spLocks noChangeArrowheads="1"/>
                </p:cNvSpPr>
                <p:nvPr/>
              </p:nvSpPr>
              <p:spPr bwMode="auto">
                <a:xfrm>
                  <a:off x="1041"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23" name="Rectangle 111"/>
                <p:cNvSpPr>
                  <a:spLocks noChangeArrowheads="1"/>
                </p:cNvSpPr>
                <p:nvPr/>
              </p:nvSpPr>
              <p:spPr bwMode="auto">
                <a:xfrm>
                  <a:off x="998"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24" name="Group 112"/>
              <p:cNvGrpSpPr>
                <a:grpSpLocks/>
              </p:cNvGrpSpPr>
              <p:nvPr/>
            </p:nvGrpSpPr>
            <p:grpSpPr bwMode="auto">
              <a:xfrm>
                <a:off x="1252" y="1152"/>
                <a:ext cx="254" cy="384"/>
                <a:chOff x="1252" y="1152"/>
                <a:chExt cx="254" cy="384"/>
              </a:xfrm>
            </p:grpSpPr>
            <p:sp>
              <p:nvSpPr>
                <p:cNvPr id="423025" name="Rectangle 113"/>
                <p:cNvSpPr>
                  <a:spLocks noChangeArrowheads="1"/>
                </p:cNvSpPr>
                <p:nvPr/>
              </p:nvSpPr>
              <p:spPr bwMode="auto">
                <a:xfrm>
                  <a:off x="1295"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26" name="Rectangle 114"/>
                <p:cNvSpPr>
                  <a:spLocks noChangeArrowheads="1"/>
                </p:cNvSpPr>
                <p:nvPr/>
              </p:nvSpPr>
              <p:spPr bwMode="auto">
                <a:xfrm>
                  <a:off x="1252"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27" name="Group 115"/>
              <p:cNvGrpSpPr>
                <a:grpSpLocks/>
              </p:cNvGrpSpPr>
              <p:nvPr/>
            </p:nvGrpSpPr>
            <p:grpSpPr bwMode="auto">
              <a:xfrm>
                <a:off x="1506" y="1152"/>
                <a:ext cx="254" cy="384"/>
                <a:chOff x="1506" y="1152"/>
                <a:chExt cx="254" cy="384"/>
              </a:xfrm>
            </p:grpSpPr>
            <p:sp>
              <p:nvSpPr>
                <p:cNvPr id="423028" name="Rectangle 116"/>
                <p:cNvSpPr>
                  <a:spLocks noChangeArrowheads="1"/>
                </p:cNvSpPr>
                <p:nvPr/>
              </p:nvSpPr>
              <p:spPr bwMode="auto">
                <a:xfrm>
                  <a:off x="1549"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29" name="Rectangle 117"/>
                <p:cNvSpPr>
                  <a:spLocks noChangeArrowheads="1"/>
                </p:cNvSpPr>
                <p:nvPr/>
              </p:nvSpPr>
              <p:spPr bwMode="auto">
                <a:xfrm>
                  <a:off x="1506"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30" name="Group 118"/>
              <p:cNvGrpSpPr>
                <a:grpSpLocks/>
              </p:cNvGrpSpPr>
              <p:nvPr/>
            </p:nvGrpSpPr>
            <p:grpSpPr bwMode="auto">
              <a:xfrm>
                <a:off x="1760" y="1152"/>
                <a:ext cx="254" cy="384"/>
                <a:chOff x="1760" y="1152"/>
                <a:chExt cx="254" cy="384"/>
              </a:xfrm>
            </p:grpSpPr>
            <p:sp>
              <p:nvSpPr>
                <p:cNvPr id="423031" name="Rectangle 119"/>
                <p:cNvSpPr>
                  <a:spLocks noChangeArrowheads="1"/>
                </p:cNvSpPr>
                <p:nvPr/>
              </p:nvSpPr>
              <p:spPr bwMode="auto">
                <a:xfrm>
                  <a:off x="1803"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32" name="Rectangle 120"/>
                <p:cNvSpPr>
                  <a:spLocks noChangeArrowheads="1"/>
                </p:cNvSpPr>
                <p:nvPr/>
              </p:nvSpPr>
              <p:spPr bwMode="auto">
                <a:xfrm>
                  <a:off x="1760"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33" name="Group 121"/>
              <p:cNvGrpSpPr>
                <a:grpSpLocks/>
              </p:cNvGrpSpPr>
              <p:nvPr/>
            </p:nvGrpSpPr>
            <p:grpSpPr bwMode="auto">
              <a:xfrm>
                <a:off x="2014" y="1152"/>
                <a:ext cx="254" cy="384"/>
                <a:chOff x="2014" y="1152"/>
                <a:chExt cx="254" cy="384"/>
              </a:xfrm>
            </p:grpSpPr>
            <p:sp>
              <p:nvSpPr>
                <p:cNvPr id="423034" name="Rectangle 122"/>
                <p:cNvSpPr>
                  <a:spLocks noChangeArrowheads="1"/>
                </p:cNvSpPr>
                <p:nvPr/>
              </p:nvSpPr>
              <p:spPr bwMode="auto">
                <a:xfrm>
                  <a:off x="2057"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35" name="Rectangle 123"/>
                <p:cNvSpPr>
                  <a:spLocks noChangeArrowheads="1"/>
                </p:cNvSpPr>
                <p:nvPr/>
              </p:nvSpPr>
              <p:spPr bwMode="auto">
                <a:xfrm>
                  <a:off x="2014"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36" name="Group 124"/>
              <p:cNvGrpSpPr>
                <a:grpSpLocks/>
              </p:cNvGrpSpPr>
              <p:nvPr/>
            </p:nvGrpSpPr>
            <p:grpSpPr bwMode="auto">
              <a:xfrm>
                <a:off x="2268" y="1152"/>
                <a:ext cx="254" cy="384"/>
                <a:chOff x="2268" y="1152"/>
                <a:chExt cx="254" cy="384"/>
              </a:xfrm>
            </p:grpSpPr>
            <p:sp>
              <p:nvSpPr>
                <p:cNvPr id="423037" name="Rectangle 125"/>
                <p:cNvSpPr>
                  <a:spLocks noChangeArrowheads="1"/>
                </p:cNvSpPr>
                <p:nvPr/>
              </p:nvSpPr>
              <p:spPr bwMode="auto">
                <a:xfrm>
                  <a:off x="2311"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38" name="Rectangle 126"/>
                <p:cNvSpPr>
                  <a:spLocks noChangeArrowheads="1"/>
                </p:cNvSpPr>
                <p:nvPr/>
              </p:nvSpPr>
              <p:spPr bwMode="auto">
                <a:xfrm>
                  <a:off x="2268"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39" name="Group 127"/>
              <p:cNvGrpSpPr>
                <a:grpSpLocks/>
              </p:cNvGrpSpPr>
              <p:nvPr/>
            </p:nvGrpSpPr>
            <p:grpSpPr bwMode="auto">
              <a:xfrm>
                <a:off x="0" y="1536"/>
                <a:ext cx="236" cy="384"/>
                <a:chOff x="0" y="1536"/>
                <a:chExt cx="236" cy="384"/>
              </a:xfrm>
            </p:grpSpPr>
            <p:sp>
              <p:nvSpPr>
                <p:cNvPr id="423040" name="Rectangle 128"/>
                <p:cNvSpPr>
                  <a:spLocks noChangeArrowheads="1"/>
                </p:cNvSpPr>
                <p:nvPr/>
              </p:nvSpPr>
              <p:spPr bwMode="auto">
                <a:xfrm>
                  <a:off x="43" y="1536"/>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3</a:t>
                  </a:r>
                </a:p>
              </p:txBody>
            </p:sp>
            <p:sp>
              <p:nvSpPr>
                <p:cNvPr id="423041" name="Rectangle 129"/>
                <p:cNvSpPr>
                  <a:spLocks noChangeArrowheads="1"/>
                </p:cNvSpPr>
                <p:nvPr/>
              </p:nvSpPr>
              <p:spPr bwMode="auto">
                <a:xfrm>
                  <a:off x="0" y="1536"/>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042" name="Group 130"/>
              <p:cNvGrpSpPr>
                <a:grpSpLocks/>
              </p:cNvGrpSpPr>
              <p:nvPr/>
            </p:nvGrpSpPr>
            <p:grpSpPr bwMode="auto">
              <a:xfrm>
                <a:off x="236" y="1536"/>
                <a:ext cx="254" cy="384"/>
                <a:chOff x="236" y="1536"/>
                <a:chExt cx="254" cy="384"/>
              </a:xfrm>
            </p:grpSpPr>
            <p:sp>
              <p:nvSpPr>
                <p:cNvPr id="423043" name="Rectangle 131"/>
                <p:cNvSpPr>
                  <a:spLocks noChangeArrowheads="1"/>
                </p:cNvSpPr>
                <p:nvPr/>
              </p:nvSpPr>
              <p:spPr bwMode="auto">
                <a:xfrm>
                  <a:off x="279"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44" name="Rectangle 132"/>
                <p:cNvSpPr>
                  <a:spLocks noChangeArrowheads="1"/>
                </p:cNvSpPr>
                <p:nvPr/>
              </p:nvSpPr>
              <p:spPr bwMode="auto">
                <a:xfrm>
                  <a:off x="236"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45" name="Group 133"/>
              <p:cNvGrpSpPr>
                <a:grpSpLocks/>
              </p:cNvGrpSpPr>
              <p:nvPr/>
            </p:nvGrpSpPr>
            <p:grpSpPr bwMode="auto">
              <a:xfrm>
                <a:off x="490" y="1536"/>
                <a:ext cx="254" cy="384"/>
                <a:chOff x="490" y="1536"/>
                <a:chExt cx="254" cy="384"/>
              </a:xfrm>
            </p:grpSpPr>
            <p:sp>
              <p:nvSpPr>
                <p:cNvPr id="423046" name="Rectangle 134"/>
                <p:cNvSpPr>
                  <a:spLocks noChangeArrowheads="1"/>
                </p:cNvSpPr>
                <p:nvPr/>
              </p:nvSpPr>
              <p:spPr bwMode="auto">
                <a:xfrm>
                  <a:off x="533"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47" name="Rectangle 135"/>
                <p:cNvSpPr>
                  <a:spLocks noChangeArrowheads="1"/>
                </p:cNvSpPr>
                <p:nvPr/>
              </p:nvSpPr>
              <p:spPr bwMode="auto">
                <a:xfrm>
                  <a:off x="490"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48" name="Group 136"/>
              <p:cNvGrpSpPr>
                <a:grpSpLocks/>
              </p:cNvGrpSpPr>
              <p:nvPr/>
            </p:nvGrpSpPr>
            <p:grpSpPr bwMode="auto">
              <a:xfrm>
                <a:off x="744" y="1536"/>
                <a:ext cx="254" cy="384"/>
                <a:chOff x="744" y="1536"/>
                <a:chExt cx="254" cy="384"/>
              </a:xfrm>
            </p:grpSpPr>
            <p:sp>
              <p:nvSpPr>
                <p:cNvPr id="423049" name="Rectangle 137"/>
                <p:cNvSpPr>
                  <a:spLocks noChangeArrowheads="1"/>
                </p:cNvSpPr>
                <p:nvPr/>
              </p:nvSpPr>
              <p:spPr bwMode="auto">
                <a:xfrm>
                  <a:off x="787"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50" name="Rectangle 138"/>
                <p:cNvSpPr>
                  <a:spLocks noChangeArrowheads="1"/>
                </p:cNvSpPr>
                <p:nvPr/>
              </p:nvSpPr>
              <p:spPr bwMode="auto">
                <a:xfrm>
                  <a:off x="744"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51" name="Group 139"/>
              <p:cNvGrpSpPr>
                <a:grpSpLocks/>
              </p:cNvGrpSpPr>
              <p:nvPr/>
            </p:nvGrpSpPr>
            <p:grpSpPr bwMode="auto">
              <a:xfrm>
                <a:off x="998" y="1536"/>
                <a:ext cx="254" cy="384"/>
                <a:chOff x="998" y="1536"/>
                <a:chExt cx="254" cy="384"/>
              </a:xfrm>
            </p:grpSpPr>
            <p:sp>
              <p:nvSpPr>
                <p:cNvPr id="423052" name="Rectangle 140"/>
                <p:cNvSpPr>
                  <a:spLocks noChangeArrowheads="1"/>
                </p:cNvSpPr>
                <p:nvPr/>
              </p:nvSpPr>
              <p:spPr bwMode="auto">
                <a:xfrm>
                  <a:off x="1041"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53" name="Rectangle 141"/>
                <p:cNvSpPr>
                  <a:spLocks noChangeArrowheads="1"/>
                </p:cNvSpPr>
                <p:nvPr/>
              </p:nvSpPr>
              <p:spPr bwMode="auto">
                <a:xfrm>
                  <a:off x="998"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54" name="Group 142"/>
              <p:cNvGrpSpPr>
                <a:grpSpLocks/>
              </p:cNvGrpSpPr>
              <p:nvPr/>
            </p:nvGrpSpPr>
            <p:grpSpPr bwMode="auto">
              <a:xfrm>
                <a:off x="1252" y="1536"/>
                <a:ext cx="254" cy="384"/>
                <a:chOff x="1252" y="1536"/>
                <a:chExt cx="254" cy="384"/>
              </a:xfrm>
            </p:grpSpPr>
            <p:sp>
              <p:nvSpPr>
                <p:cNvPr id="423055" name="Rectangle 143"/>
                <p:cNvSpPr>
                  <a:spLocks noChangeArrowheads="1"/>
                </p:cNvSpPr>
                <p:nvPr/>
              </p:nvSpPr>
              <p:spPr bwMode="auto">
                <a:xfrm>
                  <a:off x="1295"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56" name="Rectangle 144"/>
                <p:cNvSpPr>
                  <a:spLocks noChangeArrowheads="1"/>
                </p:cNvSpPr>
                <p:nvPr/>
              </p:nvSpPr>
              <p:spPr bwMode="auto">
                <a:xfrm>
                  <a:off x="1252"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57" name="Group 145"/>
              <p:cNvGrpSpPr>
                <a:grpSpLocks/>
              </p:cNvGrpSpPr>
              <p:nvPr/>
            </p:nvGrpSpPr>
            <p:grpSpPr bwMode="auto">
              <a:xfrm>
                <a:off x="1506" y="1536"/>
                <a:ext cx="254" cy="384"/>
                <a:chOff x="1506" y="1536"/>
                <a:chExt cx="254" cy="384"/>
              </a:xfrm>
            </p:grpSpPr>
            <p:sp>
              <p:nvSpPr>
                <p:cNvPr id="423058" name="Rectangle 146"/>
                <p:cNvSpPr>
                  <a:spLocks noChangeArrowheads="1"/>
                </p:cNvSpPr>
                <p:nvPr/>
              </p:nvSpPr>
              <p:spPr bwMode="auto">
                <a:xfrm>
                  <a:off x="1549"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59" name="Rectangle 147"/>
                <p:cNvSpPr>
                  <a:spLocks noChangeArrowheads="1"/>
                </p:cNvSpPr>
                <p:nvPr/>
              </p:nvSpPr>
              <p:spPr bwMode="auto">
                <a:xfrm>
                  <a:off x="1506"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60" name="Group 148"/>
              <p:cNvGrpSpPr>
                <a:grpSpLocks/>
              </p:cNvGrpSpPr>
              <p:nvPr/>
            </p:nvGrpSpPr>
            <p:grpSpPr bwMode="auto">
              <a:xfrm>
                <a:off x="1760" y="1536"/>
                <a:ext cx="254" cy="384"/>
                <a:chOff x="1760" y="1536"/>
                <a:chExt cx="254" cy="384"/>
              </a:xfrm>
            </p:grpSpPr>
            <p:sp>
              <p:nvSpPr>
                <p:cNvPr id="423061" name="Rectangle 149"/>
                <p:cNvSpPr>
                  <a:spLocks noChangeArrowheads="1"/>
                </p:cNvSpPr>
                <p:nvPr/>
              </p:nvSpPr>
              <p:spPr bwMode="auto">
                <a:xfrm>
                  <a:off x="1803"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62" name="Rectangle 150"/>
                <p:cNvSpPr>
                  <a:spLocks noChangeArrowheads="1"/>
                </p:cNvSpPr>
                <p:nvPr/>
              </p:nvSpPr>
              <p:spPr bwMode="auto">
                <a:xfrm>
                  <a:off x="1760"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63" name="Group 151"/>
              <p:cNvGrpSpPr>
                <a:grpSpLocks/>
              </p:cNvGrpSpPr>
              <p:nvPr/>
            </p:nvGrpSpPr>
            <p:grpSpPr bwMode="auto">
              <a:xfrm>
                <a:off x="2014" y="1536"/>
                <a:ext cx="254" cy="384"/>
                <a:chOff x="2014" y="1536"/>
                <a:chExt cx="254" cy="384"/>
              </a:xfrm>
            </p:grpSpPr>
            <p:sp>
              <p:nvSpPr>
                <p:cNvPr id="423064" name="Rectangle 152"/>
                <p:cNvSpPr>
                  <a:spLocks noChangeArrowheads="1"/>
                </p:cNvSpPr>
                <p:nvPr/>
              </p:nvSpPr>
              <p:spPr bwMode="auto">
                <a:xfrm>
                  <a:off x="2057"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65" name="Rectangle 153"/>
                <p:cNvSpPr>
                  <a:spLocks noChangeArrowheads="1"/>
                </p:cNvSpPr>
                <p:nvPr/>
              </p:nvSpPr>
              <p:spPr bwMode="auto">
                <a:xfrm>
                  <a:off x="2014"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66" name="Group 154"/>
              <p:cNvGrpSpPr>
                <a:grpSpLocks/>
              </p:cNvGrpSpPr>
              <p:nvPr/>
            </p:nvGrpSpPr>
            <p:grpSpPr bwMode="auto">
              <a:xfrm>
                <a:off x="2268" y="1536"/>
                <a:ext cx="254" cy="384"/>
                <a:chOff x="2268" y="1536"/>
                <a:chExt cx="254" cy="384"/>
              </a:xfrm>
            </p:grpSpPr>
            <p:sp>
              <p:nvSpPr>
                <p:cNvPr id="423067" name="Rectangle 155"/>
                <p:cNvSpPr>
                  <a:spLocks noChangeArrowheads="1"/>
                </p:cNvSpPr>
                <p:nvPr/>
              </p:nvSpPr>
              <p:spPr bwMode="auto">
                <a:xfrm>
                  <a:off x="2311"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68" name="Rectangle 156"/>
                <p:cNvSpPr>
                  <a:spLocks noChangeArrowheads="1"/>
                </p:cNvSpPr>
                <p:nvPr/>
              </p:nvSpPr>
              <p:spPr bwMode="auto">
                <a:xfrm>
                  <a:off x="2268"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69" name="Group 157"/>
              <p:cNvGrpSpPr>
                <a:grpSpLocks/>
              </p:cNvGrpSpPr>
              <p:nvPr/>
            </p:nvGrpSpPr>
            <p:grpSpPr bwMode="auto">
              <a:xfrm>
                <a:off x="0" y="1920"/>
                <a:ext cx="236" cy="384"/>
                <a:chOff x="0" y="1920"/>
                <a:chExt cx="236" cy="384"/>
              </a:xfrm>
            </p:grpSpPr>
            <p:sp>
              <p:nvSpPr>
                <p:cNvPr id="423070" name="Rectangle 158"/>
                <p:cNvSpPr>
                  <a:spLocks noChangeArrowheads="1"/>
                </p:cNvSpPr>
                <p:nvPr/>
              </p:nvSpPr>
              <p:spPr bwMode="auto">
                <a:xfrm>
                  <a:off x="43" y="1920"/>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4</a:t>
                  </a:r>
                </a:p>
              </p:txBody>
            </p:sp>
            <p:sp>
              <p:nvSpPr>
                <p:cNvPr id="423071" name="Rectangle 159"/>
                <p:cNvSpPr>
                  <a:spLocks noChangeArrowheads="1"/>
                </p:cNvSpPr>
                <p:nvPr/>
              </p:nvSpPr>
              <p:spPr bwMode="auto">
                <a:xfrm>
                  <a:off x="0" y="1920"/>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072" name="Group 160"/>
              <p:cNvGrpSpPr>
                <a:grpSpLocks/>
              </p:cNvGrpSpPr>
              <p:nvPr/>
            </p:nvGrpSpPr>
            <p:grpSpPr bwMode="auto">
              <a:xfrm>
                <a:off x="236" y="1920"/>
                <a:ext cx="254" cy="384"/>
                <a:chOff x="236" y="1920"/>
                <a:chExt cx="254" cy="384"/>
              </a:xfrm>
            </p:grpSpPr>
            <p:sp>
              <p:nvSpPr>
                <p:cNvPr id="423073" name="Rectangle 161"/>
                <p:cNvSpPr>
                  <a:spLocks noChangeArrowheads="1"/>
                </p:cNvSpPr>
                <p:nvPr/>
              </p:nvSpPr>
              <p:spPr bwMode="auto">
                <a:xfrm>
                  <a:off x="279"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74" name="Rectangle 162"/>
                <p:cNvSpPr>
                  <a:spLocks noChangeArrowheads="1"/>
                </p:cNvSpPr>
                <p:nvPr/>
              </p:nvSpPr>
              <p:spPr bwMode="auto">
                <a:xfrm>
                  <a:off x="236"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75" name="Group 163"/>
              <p:cNvGrpSpPr>
                <a:grpSpLocks/>
              </p:cNvGrpSpPr>
              <p:nvPr/>
            </p:nvGrpSpPr>
            <p:grpSpPr bwMode="auto">
              <a:xfrm>
                <a:off x="490" y="1920"/>
                <a:ext cx="254" cy="384"/>
                <a:chOff x="490" y="1920"/>
                <a:chExt cx="254" cy="384"/>
              </a:xfrm>
            </p:grpSpPr>
            <p:sp>
              <p:nvSpPr>
                <p:cNvPr id="423076" name="Rectangle 164"/>
                <p:cNvSpPr>
                  <a:spLocks noChangeArrowheads="1"/>
                </p:cNvSpPr>
                <p:nvPr/>
              </p:nvSpPr>
              <p:spPr bwMode="auto">
                <a:xfrm>
                  <a:off x="533"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77" name="Rectangle 165"/>
                <p:cNvSpPr>
                  <a:spLocks noChangeArrowheads="1"/>
                </p:cNvSpPr>
                <p:nvPr/>
              </p:nvSpPr>
              <p:spPr bwMode="auto">
                <a:xfrm>
                  <a:off x="490"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78" name="Group 166"/>
              <p:cNvGrpSpPr>
                <a:grpSpLocks/>
              </p:cNvGrpSpPr>
              <p:nvPr/>
            </p:nvGrpSpPr>
            <p:grpSpPr bwMode="auto">
              <a:xfrm>
                <a:off x="744" y="1920"/>
                <a:ext cx="254" cy="384"/>
                <a:chOff x="744" y="1920"/>
                <a:chExt cx="254" cy="384"/>
              </a:xfrm>
            </p:grpSpPr>
            <p:sp>
              <p:nvSpPr>
                <p:cNvPr id="423079" name="Rectangle 167"/>
                <p:cNvSpPr>
                  <a:spLocks noChangeArrowheads="1"/>
                </p:cNvSpPr>
                <p:nvPr/>
              </p:nvSpPr>
              <p:spPr bwMode="auto">
                <a:xfrm>
                  <a:off x="787"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80" name="Rectangle 168"/>
                <p:cNvSpPr>
                  <a:spLocks noChangeArrowheads="1"/>
                </p:cNvSpPr>
                <p:nvPr/>
              </p:nvSpPr>
              <p:spPr bwMode="auto">
                <a:xfrm>
                  <a:off x="744"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81" name="Group 169"/>
              <p:cNvGrpSpPr>
                <a:grpSpLocks/>
              </p:cNvGrpSpPr>
              <p:nvPr/>
            </p:nvGrpSpPr>
            <p:grpSpPr bwMode="auto">
              <a:xfrm>
                <a:off x="998" y="1920"/>
                <a:ext cx="254" cy="384"/>
                <a:chOff x="998" y="1920"/>
                <a:chExt cx="254" cy="384"/>
              </a:xfrm>
            </p:grpSpPr>
            <p:sp>
              <p:nvSpPr>
                <p:cNvPr id="423082" name="Rectangle 170"/>
                <p:cNvSpPr>
                  <a:spLocks noChangeArrowheads="1"/>
                </p:cNvSpPr>
                <p:nvPr/>
              </p:nvSpPr>
              <p:spPr bwMode="auto">
                <a:xfrm>
                  <a:off x="1041"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83" name="Rectangle 171"/>
                <p:cNvSpPr>
                  <a:spLocks noChangeArrowheads="1"/>
                </p:cNvSpPr>
                <p:nvPr/>
              </p:nvSpPr>
              <p:spPr bwMode="auto">
                <a:xfrm>
                  <a:off x="998"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84" name="Group 172"/>
              <p:cNvGrpSpPr>
                <a:grpSpLocks/>
              </p:cNvGrpSpPr>
              <p:nvPr/>
            </p:nvGrpSpPr>
            <p:grpSpPr bwMode="auto">
              <a:xfrm>
                <a:off x="1252" y="1920"/>
                <a:ext cx="254" cy="384"/>
                <a:chOff x="1252" y="1920"/>
                <a:chExt cx="254" cy="384"/>
              </a:xfrm>
            </p:grpSpPr>
            <p:sp>
              <p:nvSpPr>
                <p:cNvPr id="423085" name="Rectangle 173"/>
                <p:cNvSpPr>
                  <a:spLocks noChangeArrowheads="1"/>
                </p:cNvSpPr>
                <p:nvPr/>
              </p:nvSpPr>
              <p:spPr bwMode="auto">
                <a:xfrm>
                  <a:off x="1295"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86" name="Rectangle 174"/>
                <p:cNvSpPr>
                  <a:spLocks noChangeArrowheads="1"/>
                </p:cNvSpPr>
                <p:nvPr/>
              </p:nvSpPr>
              <p:spPr bwMode="auto">
                <a:xfrm>
                  <a:off x="1252"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87" name="Group 175"/>
              <p:cNvGrpSpPr>
                <a:grpSpLocks/>
              </p:cNvGrpSpPr>
              <p:nvPr/>
            </p:nvGrpSpPr>
            <p:grpSpPr bwMode="auto">
              <a:xfrm>
                <a:off x="1506" y="1920"/>
                <a:ext cx="254" cy="384"/>
                <a:chOff x="1506" y="1920"/>
                <a:chExt cx="254" cy="384"/>
              </a:xfrm>
            </p:grpSpPr>
            <p:sp>
              <p:nvSpPr>
                <p:cNvPr id="423088" name="Rectangle 176"/>
                <p:cNvSpPr>
                  <a:spLocks noChangeArrowheads="1"/>
                </p:cNvSpPr>
                <p:nvPr/>
              </p:nvSpPr>
              <p:spPr bwMode="auto">
                <a:xfrm>
                  <a:off x="1549"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89" name="Rectangle 177"/>
                <p:cNvSpPr>
                  <a:spLocks noChangeArrowheads="1"/>
                </p:cNvSpPr>
                <p:nvPr/>
              </p:nvSpPr>
              <p:spPr bwMode="auto">
                <a:xfrm>
                  <a:off x="1506"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90" name="Group 178"/>
              <p:cNvGrpSpPr>
                <a:grpSpLocks/>
              </p:cNvGrpSpPr>
              <p:nvPr/>
            </p:nvGrpSpPr>
            <p:grpSpPr bwMode="auto">
              <a:xfrm>
                <a:off x="1760" y="1920"/>
                <a:ext cx="254" cy="384"/>
                <a:chOff x="1760" y="1920"/>
                <a:chExt cx="254" cy="384"/>
              </a:xfrm>
            </p:grpSpPr>
            <p:sp>
              <p:nvSpPr>
                <p:cNvPr id="423091" name="Rectangle 179"/>
                <p:cNvSpPr>
                  <a:spLocks noChangeArrowheads="1"/>
                </p:cNvSpPr>
                <p:nvPr/>
              </p:nvSpPr>
              <p:spPr bwMode="auto">
                <a:xfrm>
                  <a:off x="1803"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92" name="Rectangle 180"/>
                <p:cNvSpPr>
                  <a:spLocks noChangeArrowheads="1"/>
                </p:cNvSpPr>
                <p:nvPr/>
              </p:nvSpPr>
              <p:spPr bwMode="auto">
                <a:xfrm>
                  <a:off x="1760"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93" name="Group 181"/>
              <p:cNvGrpSpPr>
                <a:grpSpLocks/>
              </p:cNvGrpSpPr>
              <p:nvPr/>
            </p:nvGrpSpPr>
            <p:grpSpPr bwMode="auto">
              <a:xfrm>
                <a:off x="2014" y="1920"/>
                <a:ext cx="254" cy="384"/>
                <a:chOff x="2014" y="1920"/>
                <a:chExt cx="254" cy="384"/>
              </a:xfrm>
            </p:grpSpPr>
            <p:sp>
              <p:nvSpPr>
                <p:cNvPr id="423094" name="Rectangle 182"/>
                <p:cNvSpPr>
                  <a:spLocks noChangeArrowheads="1"/>
                </p:cNvSpPr>
                <p:nvPr/>
              </p:nvSpPr>
              <p:spPr bwMode="auto">
                <a:xfrm>
                  <a:off x="2057"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95" name="Rectangle 183"/>
                <p:cNvSpPr>
                  <a:spLocks noChangeArrowheads="1"/>
                </p:cNvSpPr>
                <p:nvPr/>
              </p:nvSpPr>
              <p:spPr bwMode="auto">
                <a:xfrm>
                  <a:off x="2014"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96" name="Group 184"/>
              <p:cNvGrpSpPr>
                <a:grpSpLocks/>
              </p:cNvGrpSpPr>
              <p:nvPr/>
            </p:nvGrpSpPr>
            <p:grpSpPr bwMode="auto">
              <a:xfrm>
                <a:off x="2268" y="1920"/>
                <a:ext cx="254" cy="384"/>
                <a:chOff x="2268" y="1920"/>
                <a:chExt cx="254" cy="384"/>
              </a:xfrm>
            </p:grpSpPr>
            <p:sp>
              <p:nvSpPr>
                <p:cNvPr id="423097" name="Rectangle 185"/>
                <p:cNvSpPr>
                  <a:spLocks noChangeArrowheads="1"/>
                </p:cNvSpPr>
                <p:nvPr/>
              </p:nvSpPr>
              <p:spPr bwMode="auto">
                <a:xfrm>
                  <a:off x="2311"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98" name="Rectangle 186"/>
                <p:cNvSpPr>
                  <a:spLocks noChangeArrowheads="1"/>
                </p:cNvSpPr>
                <p:nvPr/>
              </p:nvSpPr>
              <p:spPr bwMode="auto">
                <a:xfrm>
                  <a:off x="2268"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99" name="Group 187"/>
              <p:cNvGrpSpPr>
                <a:grpSpLocks/>
              </p:cNvGrpSpPr>
              <p:nvPr/>
            </p:nvGrpSpPr>
            <p:grpSpPr bwMode="auto">
              <a:xfrm>
                <a:off x="0" y="2304"/>
                <a:ext cx="236" cy="384"/>
                <a:chOff x="0" y="2304"/>
                <a:chExt cx="236" cy="384"/>
              </a:xfrm>
            </p:grpSpPr>
            <p:sp>
              <p:nvSpPr>
                <p:cNvPr id="423100" name="Rectangle 188"/>
                <p:cNvSpPr>
                  <a:spLocks noChangeArrowheads="1"/>
                </p:cNvSpPr>
                <p:nvPr/>
              </p:nvSpPr>
              <p:spPr bwMode="auto">
                <a:xfrm>
                  <a:off x="43" y="2304"/>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5</a:t>
                  </a:r>
                </a:p>
              </p:txBody>
            </p:sp>
            <p:sp>
              <p:nvSpPr>
                <p:cNvPr id="423101" name="Rectangle 189"/>
                <p:cNvSpPr>
                  <a:spLocks noChangeArrowheads="1"/>
                </p:cNvSpPr>
                <p:nvPr/>
              </p:nvSpPr>
              <p:spPr bwMode="auto">
                <a:xfrm>
                  <a:off x="0" y="2304"/>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102" name="Group 190"/>
              <p:cNvGrpSpPr>
                <a:grpSpLocks/>
              </p:cNvGrpSpPr>
              <p:nvPr/>
            </p:nvGrpSpPr>
            <p:grpSpPr bwMode="auto">
              <a:xfrm>
                <a:off x="236" y="2304"/>
                <a:ext cx="254" cy="384"/>
                <a:chOff x="236" y="2304"/>
                <a:chExt cx="254" cy="384"/>
              </a:xfrm>
            </p:grpSpPr>
            <p:sp>
              <p:nvSpPr>
                <p:cNvPr id="423103" name="Rectangle 191"/>
                <p:cNvSpPr>
                  <a:spLocks noChangeArrowheads="1"/>
                </p:cNvSpPr>
                <p:nvPr/>
              </p:nvSpPr>
              <p:spPr bwMode="auto">
                <a:xfrm>
                  <a:off x="279"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04" name="Rectangle 192"/>
                <p:cNvSpPr>
                  <a:spLocks noChangeArrowheads="1"/>
                </p:cNvSpPr>
                <p:nvPr/>
              </p:nvSpPr>
              <p:spPr bwMode="auto">
                <a:xfrm>
                  <a:off x="236"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05" name="Group 193"/>
              <p:cNvGrpSpPr>
                <a:grpSpLocks/>
              </p:cNvGrpSpPr>
              <p:nvPr/>
            </p:nvGrpSpPr>
            <p:grpSpPr bwMode="auto">
              <a:xfrm>
                <a:off x="490" y="2304"/>
                <a:ext cx="254" cy="384"/>
                <a:chOff x="490" y="2304"/>
                <a:chExt cx="254" cy="384"/>
              </a:xfrm>
            </p:grpSpPr>
            <p:sp>
              <p:nvSpPr>
                <p:cNvPr id="423106" name="Rectangle 194"/>
                <p:cNvSpPr>
                  <a:spLocks noChangeArrowheads="1"/>
                </p:cNvSpPr>
                <p:nvPr/>
              </p:nvSpPr>
              <p:spPr bwMode="auto">
                <a:xfrm>
                  <a:off x="533"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07" name="Rectangle 195"/>
                <p:cNvSpPr>
                  <a:spLocks noChangeArrowheads="1"/>
                </p:cNvSpPr>
                <p:nvPr/>
              </p:nvSpPr>
              <p:spPr bwMode="auto">
                <a:xfrm>
                  <a:off x="490"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08" name="Group 196"/>
              <p:cNvGrpSpPr>
                <a:grpSpLocks/>
              </p:cNvGrpSpPr>
              <p:nvPr/>
            </p:nvGrpSpPr>
            <p:grpSpPr bwMode="auto">
              <a:xfrm>
                <a:off x="744" y="2304"/>
                <a:ext cx="254" cy="384"/>
                <a:chOff x="744" y="2304"/>
                <a:chExt cx="254" cy="384"/>
              </a:xfrm>
            </p:grpSpPr>
            <p:sp>
              <p:nvSpPr>
                <p:cNvPr id="423109" name="Rectangle 197"/>
                <p:cNvSpPr>
                  <a:spLocks noChangeArrowheads="1"/>
                </p:cNvSpPr>
                <p:nvPr/>
              </p:nvSpPr>
              <p:spPr bwMode="auto">
                <a:xfrm>
                  <a:off x="787"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10" name="Rectangle 198"/>
                <p:cNvSpPr>
                  <a:spLocks noChangeArrowheads="1"/>
                </p:cNvSpPr>
                <p:nvPr/>
              </p:nvSpPr>
              <p:spPr bwMode="auto">
                <a:xfrm>
                  <a:off x="744"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11" name="Group 199"/>
              <p:cNvGrpSpPr>
                <a:grpSpLocks/>
              </p:cNvGrpSpPr>
              <p:nvPr/>
            </p:nvGrpSpPr>
            <p:grpSpPr bwMode="auto">
              <a:xfrm>
                <a:off x="998" y="2304"/>
                <a:ext cx="254" cy="384"/>
                <a:chOff x="998" y="2304"/>
                <a:chExt cx="254" cy="384"/>
              </a:xfrm>
            </p:grpSpPr>
            <p:sp>
              <p:nvSpPr>
                <p:cNvPr id="423112" name="Rectangle 200"/>
                <p:cNvSpPr>
                  <a:spLocks noChangeArrowheads="1"/>
                </p:cNvSpPr>
                <p:nvPr/>
              </p:nvSpPr>
              <p:spPr bwMode="auto">
                <a:xfrm>
                  <a:off x="1041"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13" name="Rectangle 201"/>
                <p:cNvSpPr>
                  <a:spLocks noChangeArrowheads="1"/>
                </p:cNvSpPr>
                <p:nvPr/>
              </p:nvSpPr>
              <p:spPr bwMode="auto">
                <a:xfrm>
                  <a:off x="998"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14" name="Group 202"/>
              <p:cNvGrpSpPr>
                <a:grpSpLocks/>
              </p:cNvGrpSpPr>
              <p:nvPr/>
            </p:nvGrpSpPr>
            <p:grpSpPr bwMode="auto">
              <a:xfrm>
                <a:off x="1252" y="2304"/>
                <a:ext cx="254" cy="384"/>
                <a:chOff x="1252" y="2304"/>
                <a:chExt cx="254" cy="384"/>
              </a:xfrm>
            </p:grpSpPr>
            <p:sp>
              <p:nvSpPr>
                <p:cNvPr id="423115" name="Rectangle 203"/>
                <p:cNvSpPr>
                  <a:spLocks noChangeArrowheads="1"/>
                </p:cNvSpPr>
                <p:nvPr/>
              </p:nvSpPr>
              <p:spPr bwMode="auto">
                <a:xfrm>
                  <a:off x="1295"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16" name="Rectangle 204"/>
                <p:cNvSpPr>
                  <a:spLocks noChangeArrowheads="1"/>
                </p:cNvSpPr>
                <p:nvPr/>
              </p:nvSpPr>
              <p:spPr bwMode="auto">
                <a:xfrm>
                  <a:off x="1252"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17" name="Group 205"/>
              <p:cNvGrpSpPr>
                <a:grpSpLocks/>
              </p:cNvGrpSpPr>
              <p:nvPr/>
            </p:nvGrpSpPr>
            <p:grpSpPr bwMode="auto">
              <a:xfrm>
                <a:off x="1506" y="2304"/>
                <a:ext cx="254" cy="384"/>
                <a:chOff x="1506" y="2304"/>
                <a:chExt cx="254" cy="384"/>
              </a:xfrm>
            </p:grpSpPr>
            <p:sp>
              <p:nvSpPr>
                <p:cNvPr id="423118" name="Rectangle 206"/>
                <p:cNvSpPr>
                  <a:spLocks noChangeArrowheads="1"/>
                </p:cNvSpPr>
                <p:nvPr/>
              </p:nvSpPr>
              <p:spPr bwMode="auto">
                <a:xfrm>
                  <a:off x="1549"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19" name="Rectangle 207"/>
                <p:cNvSpPr>
                  <a:spLocks noChangeArrowheads="1"/>
                </p:cNvSpPr>
                <p:nvPr/>
              </p:nvSpPr>
              <p:spPr bwMode="auto">
                <a:xfrm>
                  <a:off x="1506"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20" name="Group 208"/>
              <p:cNvGrpSpPr>
                <a:grpSpLocks/>
              </p:cNvGrpSpPr>
              <p:nvPr/>
            </p:nvGrpSpPr>
            <p:grpSpPr bwMode="auto">
              <a:xfrm>
                <a:off x="1760" y="2304"/>
                <a:ext cx="254" cy="384"/>
                <a:chOff x="1760" y="2304"/>
                <a:chExt cx="254" cy="384"/>
              </a:xfrm>
            </p:grpSpPr>
            <p:sp>
              <p:nvSpPr>
                <p:cNvPr id="423121" name="Rectangle 209"/>
                <p:cNvSpPr>
                  <a:spLocks noChangeArrowheads="1"/>
                </p:cNvSpPr>
                <p:nvPr/>
              </p:nvSpPr>
              <p:spPr bwMode="auto">
                <a:xfrm>
                  <a:off x="1803"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22" name="Rectangle 210"/>
                <p:cNvSpPr>
                  <a:spLocks noChangeArrowheads="1"/>
                </p:cNvSpPr>
                <p:nvPr/>
              </p:nvSpPr>
              <p:spPr bwMode="auto">
                <a:xfrm>
                  <a:off x="1760"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23" name="Group 211"/>
              <p:cNvGrpSpPr>
                <a:grpSpLocks/>
              </p:cNvGrpSpPr>
              <p:nvPr/>
            </p:nvGrpSpPr>
            <p:grpSpPr bwMode="auto">
              <a:xfrm>
                <a:off x="2014" y="2304"/>
                <a:ext cx="254" cy="384"/>
                <a:chOff x="2014" y="2304"/>
                <a:chExt cx="254" cy="384"/>
              </a:xfrm>
            </p:grpSpPr>
            <p:sp>
              <p:nvSpPr>
                <p:cNvPr id="423124" name="Rectangle 212"/>
                <p:cNvSpPr>
                  <a:spLocks noChangeArrowheads="1"/>
                </p:cNvSpPr>
                <p:nvPr/>
              </p:nvSpPr>
              <p:spPr bwMode="auto">
                <a:xfrm>
                  <a:off x="2057"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25" name="Rectangle 213"/>
                <p:cNvSpPr>
                  <a:spLocks noChangeArrowheads="1"/>
                </p:cNvSpPr>
                <p:nvPr/>
              </p:nvSpPr>
              <p:spPr bwMode="auto">
                <a:xfrm>
                  <a:off x="2014"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26" name="Group 214"/>
              <p:cNvGrpSpPr>
                <a:grpSpLocks/>
              </p:cNvGrpSpPr>
              <p:nvPr/>
            </p:nvGrpSpPr>
            <p:grpSpPr bwMode="auto">
              <a:xfrm>
                <a:off x="2268" y="2304"/>
                <a:ext cx="254" cy="384"/>
                <a:chOff x="2268" y="2304"/>
                <a:chExt cx="254" cy="384"/>
              </a:xfrm>
            </p:grpSpPr>
            <p:sp>
              <p:nvSpPr>
                <p:cNvPr id="423127" name="Rectangle 215"/>
                <p:cNvSpPr>
                  <a:spLocks noChangeArrowheads="1"/>
                </p:cNvSpPr>
                <p:nvPr/>
              </p:nvSpPr>
              <p:spPr bwMode="auto">
                <a:xfrm>
                  <a:off x="2311"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28" name="Rectangle 216"/>
                <p:cNvSpPr>
                  <a:spLocks noChangeArrowheads="1"/>
                </p:cNvSpPr>
                <p:nvPr/>
              </p:nvSpPr>
              <p:spPr bwMode="auto">
                <a:xfrm>
                  <a:off x="2268"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29" name="Group 217"/>
              <p:cNvGrpSpPr>
                <a:grpSpLocks/>
              </p:cNvGrpSpPr>
              <p:nvPr/>
            </p:nvGrpSpPr>
            <p:grpSpPr bwMode="auto">
              <a:xfrm>
                <a:off x="0" y="2688"/>
                <a:ext cx="236" cy="384"/>
                <a:chOff x="0" y="2688"/>
                <a:chExt cx="236" cy="384"/>
              </a:xfrm>
            </p:grpSpPr>
            <p:sp>
              <p:nvSpPr>
                <p:cNvPr id="423130" name="Rectangle 218"/>
                <p:cNvSpPr>
                  <a:spLocks noChangeArrowheads="1"/>
                </p:cNvSpPr>
                <p:nvPr/>
              </p:nvSpPr>
              <p:spPr bwMode="auto">
                <a:xfrm>
                  <a:off x="43" y="2688"/>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6</a:t>
                  </a:r>
                </a:p>
              </p:txBody>
            </p:sp>
            <p:sp>
              <p:nvSpPr>
                <p:cNvPr id="423131" name="Rectangle 219"/>
                <p:cNvSpPr>
                  <a:spLocks noChangeArrowheads="1"/>
                </p:cNvSpPr>
                <p:nvPr/>
              </p:nvSpPr>
              <p:spPr bwMode="auto">
                <a:xfrm>
                  <a:off x="0" y="2688"/>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132" name="Group 220"/>
              <p:cNvGrpSpPr>
                <a:grpSpLocks/>
              </p:cNvGrpSpPr>
              <p:nvPr/>
            </p:nvGrpSpPr>
            <p:grpSpPr bwMode="auto">
              <a:xfrm>
                <a:off x="236" y="2688"/>
                <a:ext cx="254" cy="384"/>
                <a:chOff x="236" y="2688"/>
                <a:chExt cx="254" cy="384"/>
              </a:xfrm>
            </p:grpSpPr>
            <p:sp>
              <p:nvSpPr>
                <p:cNvPr id="423133" name="Rectangle 221"/>
                <p:cNvSpPr>
                  <a:spLocks noChangeArrowheads="1"/>
                </p:cNvSpPr>
                <p:nvPr/>
              </p:nvSpPr>
              <p:spPr bwMode="auto">
                <a:xfrm>
                  <a:off x="279"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34" name="Rectangle 222"/>
                <p:cNvSpPr>
                  <a:spLocks noChangeArrowheads="1"/>
                </p:cNvSpPr>
                <p:nvPr/>
              </p:nvSpPr>
              <p:spPr bwMode="auto">
                <a:xfrm>
                  <a:off x="236"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35" name="Group 223"/>
              <p:cNvGrpSpPr>
                <a:grpSpLocks/>
              </p:cNvGrpSpPr>
              <p:nvPr/>
            </p:nvGrpSpPr>
            <p:grpSpPr bwMode="auto">
              <a:xfrm>
                <a:off x="490" y="2688"/>
                <a:ext cx="254" cy="384"/>
                <a:chOff x="490" y="2688"/>
                <a:chExt cx="254" cy="384"/>
              </a:xfrm>
            </p:grpSpPr>
            <p:sp>
              <p:nvSpPr>
                <p:cNvPr id="423136" name="Rectangle 224"/>
                <p:cNvSpPr>
                  <a:spLocks noChangeArrowheads="1"/>
                </p:cNvSpPr>
                <p:nvPr/>
              </p:nvSpPr>
              <p:spPr bwMode="auto">
                <a:xfrm>
                  <a:off x="533"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37" name="Rectangle 225"/>
                <p:cNvSpPr>
                  <a:spLocks noChangeArrowheads="1"/>
                </p:cNvSpPr>
                <p:nvPr/>
              </p:nvSpPr>
              <p:spPr bwMode="auto">
                <a:xfrm>
                  <a:off x="490"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38" name="Group 226"/>
              <p:cNvGrpSpPr>
                <a:grpSpLocks/>
              </p:cNvGrpSpPr>
              <p:nvPr/>
            </p:nvGrpSpPr>
            <p:grpSpPr bwMode="auto">
              <a:xfrm>
                <a:off x="744" y="2688"/>
                <a:ext cx="254" cy="384"/>
                <a:chOff x="744" y="2688"/>
                <a:chExt cx="254" cy="384"/>
              </a:xfrm>
            </p:grpSpPr>
            <p:sp>
              <p:nvSpPr>
                <p:cNvPr id="423139" name="Rectangle 227"/>
                <p:cNvSpPr>
                  <a:spLocks noChangeArrowheads="1"/>
                </p:cNvSpPr>
                <p:nvPr/>
              </p:nvSpPr>
              <p:spPr bwMode="auto">
                <a:xfrm>
                  <a:off x="787"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40" name="Rectangle 228"/>
                <p:cNvSpPr>
                  <a:spLocks noChangeArrowheads="1"/>
                </p:cNvSpPr>
                <p:nvPr/>
              </p:nvSpPr>
              <p:spPr bwMode="auto">
                <a:xfrm>
                  <a:off x="744"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41" name="Group 229"/>
              <p:cNvGrpSpPr>
                <a:grpSpLocks/>
              </p:cNvGrpSpPr>
              <p:nvPr/>
            </p:nvGrpSpPr>
            <p:grpSpPr bwMode="auto">
              <a:xfrm>
                <a:off x="998" y="2688"/>
                <a:ext cx="254" cy="384"/>
                <a:chOff x="998" y="2688"/>
                <a:chExt cx="254" cy="384"/>
              </a:xfrm>
            </p:grpSpPr>
            <p:sp>
              <p:nvSpPr>
                <p:cNvPr id="423142" name="Rectangle 230"/>
                <p:cNvSpPr>
                  <a:spLocks noChangeArrowheads="1"/>
                </p:cNvSpPr>
                <p:nvPr/>
              </p:nvSpPr>
              <p:spPr bwMode="auto">
                <a:xfrm>
                  <a:off x="1041"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43" name="Rectangle 231"/>
                <p:cNvSpPr>
                  <a:spLocks noChangeArrowheads="1"/>
                </p:cNvSpPr>
                <p:nvPr/>
              </p:nvSpPr>
              <p:spPr bwMode="auto">
                <a:xfrm>
                  <a:off x="998"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44" name="Group 232"/>
              <p:cNvGrpSpPr>
                <a:grpSpLocks/>
              </p:cNvGrpSpPr>
              <p:nvPr/>
            </p:nvGrpSpPr>
            <p:grpSpPr bwMode="auto">
              <a:xfrm>
                <a:off x="1252" y="2688"/>
                <a:ext cx="254" cy="384"/>
                <a:chOff x="1252" y="2688"/>
                <a:chExt cx="254" cy="384"/>
              </a:xfrm>
            </p:grpSpPr>
            <p:sp>
              <p:nvSpPr>
                <p:cNvPr id="423145" name="Rectangle 233"/>
                <p:cNvSpPr>
                  <a:spLocks noChangeArrowheads="1"/>
                </p:cNvSpPr>
                <p:nvPr/>
              </p:nvSpPr>
              <p:spPr bwMode="auto">
                <a:xfrm>
                  <a:off x="1295"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46" name="Rectangle 234"/>
                <p:cNvSpPr>
                  <a:spLocks noChangeArrowheads="1"/>
                </p:cNvSpPr>
                <p:nvPr/>
              </p:nvSpPr>
              <p:spPr bwMode="auto">
                <a:xfrm>
                  <a:off x="1252"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47" name="Group 235"/>
              <p:cNvGrpSpPr>
                <a:grpSpLocks/>
              </p:cNvGrpSpPr>
              <p:nvPr/>
            </p:nvGrpSpPr>
            <p:grpSpPr bwMode="auto">
              <a:xfrm>
                <a:off x="1506" y="2688"/>
                <a:ext cx="254" cy="384"/>
                <a:chOff x="1506" y="2688"/>
                <a:chExt cx="254" cy="384"/>
              </a:xfrm>
            </p:grpSpPr>
            <p:sp>
              <p:nvSpPr>
                <p:cNvPr id="423148" name="Rectangle 236"/>
                <p:cNvSpPr>
                  <a:spLocks noChangeArrowheads="1"/>
                </p:cNvSpPr>
                <p:nvPr/>
              </p:nvSpPr>
              <p:spPr bwMode="auto">
                <a:xfrm>
                  <a:off x="1549"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49" name="Rectangle 237"/>
                <p:cNvSpPr>
                  <a:spLocks noChangeArrowheads="1"/>
                </p:cNvSpPr>
                <p:nvPr/>
              </p:nvSpPr>
              <p:spPr bwMode="auto">
                <a:xfrm>
                  <a:off x="1506"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50" name="Group 238"/>
              <p:cNvGrpSpPr>
                <a:grpSpLocks/>
              </p:cNvGrpSpPr>
              <p:nvPr/>
            </p:nvGrpSpPr>
            <p:grpSpPr bwMode="auto">
              <a:xfrm>
                <a:off x="1760" y="2688"/>
                <a:ext cx="254" cy="384"/>
                <a:chOff x="1760" y="2688"/>
                <a:chExt cx="254" cy="384"/>
              </a:xfrm>
            </p:grpSpPr>
            <p:sp>
              <p:nvSpPr>
                <p:cNvPr id="423151" name="Rectangle 239"/>
                <p:cNvSpPr>
                  <a:spLocks noChangeArrowheads="1"/>
                </p:cNvSpPr>
                <p:nvPr/>
              </p:nvSpPr>
              <p:spPr bwMode="auto">
                <a:xfrm>
                  <a:off x="1803"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52" name="Rectangle 240"/>
                <p:cNvSpPr>
                  <a:spLocks noChangeArrowheads="1"/>
                </p:cNvSpPr>
                <p:nvPr/>
              </p:nvSpPr>
              <p:spPr bwMode="auto">
                <a:xfrm>
                  <a:off x="1760"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53" name="Group 241"/>
              <p:cNvGrpSpPr>
                <a:grpSpLocks/>
              </p:cNvGrpSpPr>
              <p:nvPr/>
            </p:nvGrpSpPr>
            <p:grpSpPr bwMode="auto">
              <a:xfrm>
                <a:off x="2014" y="2688"/>
                <a:ext cx="254" cy="384"/>
                <a:chOff x="2014" y="2688"/>
                <a:chExt cx="254" cy="384"/>
              </a:xfrm>
            </p:grpSpPr>
            <p:sp>
              <p:nvSpPr>
                <p:cNvPr id="423154" name="Rectangle 242"/>
                <p:cNvSpPr>
                  <a:spLocks noChangeArrowheads="1"/>
                </p:cNvSpPr>
                <p:nvPr/>
              </p:nvSpPr>
              <p:spPr bwMode="auto">
                <a:xfrm>
                  <a:off x="2057"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55" name="Rectangle 243"/>
                <p:cNvSpPr>
                  <a:spLocks noChangeArrowheads="1"/>
                </p:cNvSpPr>
                <p:nvPr/>
              </p:nvSpPr>
              <p:spPr bwMode="auto">
                <a:xfrm>
                  <a:off x="2014"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56" name="Group 244"/>
              <p:cNvGrpSpPr>
                <a:grpSpLocks/>
              </p:cNvGrpSpPr>
              <p:nvPr/>
            </p:nvGrpSpPr>
            <p:grpSpPr bwMode="auto">
              <a:xfrm>
                <a:off x="2268" y="2688"/>
                <a:ext cx="254" cy="384"/>
                <a:chOff x="2268" y="2688"/>
                <a:chExt cx="254" cy="384"/>
              </a:xfrm>
            </p:grpSpPr>
            <p:sp>
              <p:nvSpPr>
                <p:cNvPr id="423157" name="Rectangle 245"/>
                <p:cNvSpPr>
                  <a:spLocks noChangeArrowheads="1"/>
                </p:cNvSpPr>
                <p:nvPr/>
              </p:nvSpPr>
              <p:spPr bwMode="auto">
                <a:xfrm>
                  <a:off x="2311"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58" name="Rectangle 246"/>
                <p:cNvSpPr>
                  <a:spLocks noChangeArrowheads="1"/>
                </p:cNvSpPr>
                <p:nvPr/>
              </p:nvSpPr>
              <p:spPr bwMode="auto">
                <a:xfrm>
                  <a:off x="2268"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59" name="Group 247"/>
              <p:cNvGrpSpPr>
                <a:grpSpLocks/>
              </p:cNvGrpSpPr>
              <p:nvPr/>
            </p:nvGrpSpPr>
            <p:grpSpPr bwMode="auto">
              <a:xfrm>
                <a:off x="0" y="3072"/>
                <a:ext cx="236" cy="384"/>
                <a:chOff x="0" y="3072"/>
                <a:chExt cx="236" cy="384"/>
              </a:xfrm>
            </p:grpSpPr>
            <p:sp>
              <p:nvSpPr>
                <p:cNvPr id="423160" name="Rectangle 248"/>
                <p:cNvSpPr>
                  <a:spLocks noChangeArrowheads="1"/>
                </p:cNvSpPr>
                <p:nvPr/>
              </p:nvSpPr>
              <p:spPr bwMode="auto">
                <a:xfrm>
                  <a:off x="43" y="3072"/>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7</a:t>
                  </a:r>
                </a:p>
              </p:txBody>
            </p:sp>
            <p:sp>
              <p:nvSpPr>
                <p:cNvPr id="423161" name="Rectangle 249"/>
                <p:cNvSpPr>
                  <a:spLocks noChangeArrowheads="1"/>
                </p:cNvSpPr>
                <p:nvPr/>
              </p:nvSpPr>
              <p:spPr bwMode="auto">
                <a:xfrm>
                  <a:off x="0" y="3072"/>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162" name="Group 250"/>
              <p:cNvGrpSpPr>
                <a:grpSpLocks/>
              </p:cNvGrpSpPr>
              <p:nvPr/>
            </p:nvGrpSpPr>
            <p:grpSpPr bwMode="auto">
              <a:xfrm>
                <a:off x="236" y="3072"/>
                <a:ext cx="254" cy="384"/>
                <a:chOff x="236" y="3072"/>
                <a:chExt cx="254" cy="384"/>
              </a:xfrm>
            </p:grpSpPr>
            <p:sp>
              <p:nvSpPr>
                <p:cNvPr id="423163" name="Rectangle 251"/>
                <p:cNvSpPr>
                  <a:spLocks noChangeArrowheads="1"/>
                </p:cNvSpPr>
                <p:nvPr/>
              </p:nvSpPr>
              <p:spPr bwMode="auto">
                <a:xfrm>
                  <a:off x="279"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64" name="Rectangle 252"/>
                <p:cNvSpPr>
                  <a:spLocks noChangeArrowheads="1"/>
                </p:cNvSpPr>
                <p:nvPr/>
              </p:nvSpPr>
              <p:spPr bwMode="auto">
                <a:xfrm>
                  <a:off x="236"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65" name="Group 253"/>
              <p:cNvGrpSpPr>
                <a:grpSpLocks/>
              </p:cNvGrpSpPr>
              <p:nvPr/>
            </p:nvGrpSpPr>
            <p:grpSpPr bwMode="auto">
              <a:xfrm>
                <a:off x="490" y="3072"/>
                <a:ext cx="254" cy="384"/>
                <a:chOff x="490" y="3072"/>
                <a:chExt cx="254" cy="384"/>
              </a:xfrm>
            </p:grpSpPr>
            <p:sp>
              <p:nvSpPr>
                <p:cNvPr id="423166" name="Rectangle 254"/>
                <p:cNvSpPr>
                  <a:spLocks noChangeArrowheads="1"/>
                </p:cNvSpPr>
                <p:nvPr/>
              </p:nvSpPr>
              <p:spPr bwMode="auto">
                <a:xfrm>
                  <a:off x="533"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67" name="Rectangle 255"/>
                <p:cNvSpPr>
                  <a:spLocks noChangeArrowheads="1"/>
                </p:cNvSpPr>
                <p:nvPr/>
              </p:nvSpPr>
              <p:spPr bwMode="auto">
                <a:xfrm>
                  <a:off x="490"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68" name="Group 256"/>
              <p:cNvGrpSpPr>
                <a:grpSpLocks/>
              </p:cNvGrpSpPr>
              <p:nvPr/>
            </p:nvGrpSpPr>
            <p:grpSpPr bwMode="auto">
              <a:xfrm>
                <a:off x="744" y="3072"/>
                <a:ext cx="254" cy="384"/>
                <a:chOff x="744" y="3072"/>
                <a:chExt cx="254" cy="384"/>
              </a:xfrm>
            </p:grpSpPr>
            <p:sp>
              <p:nvSpPr>
                <p:cNvPr id="423169" name="Rectangle 257"/>
                <p:cNvSpPr>
                  <a:spLocks noChangeArrowheads="1"/>
                </p:cNvSpPr>
                <p:nvPr/>
              </p:nvSpPr>
              <p:spPr bwMode="auto">
                <a:xfrm>
                  <a:off x="787"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70" name="Rectangle 258"/>
                <p:cNvSpPr>
                  <a:spLocks noChangeArrowheads="1"/>
                </p:cNvSpPr>
                <p:nvPr/>
              </p:nvSpPr>
              <p:spPr bwMode="auto">
                <a:xfrm>
                  <a:off x="744"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71" name="Group 259"/>
              <p:cNvGrpSpPr>
                <a:grpSpLocks/>
              </p:cNvGrpSpPr>
              <p:nvPr/>
            </p:nvGrpSpPr>
            <p:grpSpPr bwMode="auto">
              <a:xfrm>
                <a:off x="998" y="3072"/>
                <a:ext cx="254" cy="384"/>
                <a:chOff x="998" y="3072"/>
                <a:chExt cx="254" cy="384"/>
              </a:xfrm>
            </p:grpSpPr>
            <p:sp>
              <p:nvSpPr>
                <p:cNvPr id="423172" name="Rectangle 260"/>
                <p:cNvSpPr>
                  <a:spLocks noChangeArrowheads="1"/>
                </p:cNvSpPr>
                <p:nvPr/>
              </p:nvSpPr>
              <p:spPr bwMode="auto">
                <a:xfrm>
                  <a:off x="1041"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73" name="Rectangle 261"/>
                <p:cNvSpPr>
                  <a:spLocks noChangeArrowheads="1"/>
                </p:cNvSpPr>
                <p:nvPr/>
              </p:nvSpPr>
              <p:spPr bwMode="auto">
                <a:xfrm>
                  <a:off x="998"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74" name="Group 262"/>
              <p:cNvGrpSpPr>
                <a:grpSpLocks/>
              </p:cNvGrpSpPr>
              <p:nvPr/>
            </p:nvGrpSpPr>
            <p:grpSpPr bwMode="auto">
              <a:xfrm>
                <a:off x="1252" y="3072"/>
                <a:ext cx="254" cy="384"/>
                <a:chOff x="1252" y="3072"/>
                <a:chExt cx="254" cy="384"/>
              </a:xfrm>
            </p:grpSpPr>
            <p:sp>
              <p:nvSpPr>
                <p:cNvPr id="423175" name="Rectangle 263"/>
                <p:cNvSpPr>
                  <a:spLocks noChangeArrowheads="1"/>
                </p:cNvSpPr>
                <p:nvPr/>
              </p:nvSpPr>
              <p:spPr bwMode="auto">
                <a:xfrm>
                  <a:off x="1295"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76" name="Rectangle 264"/>
                <p:cNvSpPr>
                  <a:spLocks noChangeArrowheads="1"/>
                </p:cNvSpPr>
                <p:nvPr/>
              </p:nvSpPr>
              <p:spPr bwMode="auto">
                <a:xfrm>
                  <a:off x="1252"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77" name="Group 265"/>
              <p:cNvGrpSpPr>
                <a:grpSpLocks/>
              </p:cNvGrpSpPr>
              <p:nvPr/>
            </p:nvGrpSpPr>
            <p:grpSpPr bwMode="auto">
              <a:xfrm>
                <a:off x="1506" y="3072"/>
                <a:ext cx="254" cy="384"/>
                <a:chOff x="1506" y="3072"/>
                <a:chExt cx="254" cy="384"/>
              </a:xfrm>
            </p:grpSpPr>
            <p:sp>
              <p:nvSpPr>
                <p:cNvPr id="423178" name="Rectangle 266"/>
                <p:cNvSpPr>
                  <a:spLocks noChangeArrowheads="1"/>
                </p:cNvSpPr>
                <p:nvPr/>
              </p:nvSpPr>
              <p:spPr bwMode="auto">
                <a:xfrm>
                  <a:off x="1549"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79" name="Rectangle 267"/>
                <p:cNvSpPr>
                  <a:spLocks noChangeArrowheads="1"/>
                </p:cNvSpPr>
                <p:nvPr/>
              </p:nvSpPr>
              <p:spPr bwMode="auto">
                <a:xfrm>
                  <a:off x="1506"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80" name="Group 268"/>
              <p:cNvGrpSpPr>
                <a:grpSpLocks/>
              </p:cNvGrpSpPr>
              <p:nvPr/>
            </p:nvGrpSpPr>
            <p:grpSpPr bwMode="auto">
              <a:xfrm>
                <a:off x="1760" y="3072"/>
                <a:ext cx="254" cy="384"/>
                <a:chOff x="1760" y="3072"/>
                <a:chExt cx="254" cy="384"/>
              </a:xfrm>
            </p:grpSpPr>
            <p:sp>
              <p:nvSpPr>
                <p:cNvPr id="423181" name="Rectangle 269"/>
                <p:cNvSpPr>
                  <a:spLocks noChangeArrowheads="1"/>
                </p:cNvSpPr>
                <p:nvPr/>
              </p:nvSpPr>
              <p:spPr bwMode="auto">
                <a:xfrm>
                  <a:off x="1803"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82" name="Rectangle 270"/>
                <p:cNvSpPr>
                  <a:spLocks noChangeArrowheads="1"/>
                </p:cNvSpPr>
                <p:nvPr/>
              </p:nvSpPr>
              <p:spPr bwMode="auto">
                <a:xfrm>
                  <a:off x="1760"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83" name="Group 271"/>
              <p:cNvGrpSpPr>
                <a:grpSpLocks/>
              </p:cNvGrpSpPr>
              <p:nvPr/>
            </p:nvGrpSpPr>
            <p:grpSpPr bwMode="auto">
              <a:xfrm>
                <a:off x="2014" y="3072"/>
                <a:ext cx="254" cy="384"/>
                <a:chOff x="2014" y="3072"/>
                <a:chExt cx="254" cy="384"/>
              </a:xfrm>
            </p:grpSpPr>
            <p:sp>
              <p:nvSpPr>
                <p:cNvPr id="423184" name="Rectangle 272"/>
                <p:cNvSpPr>
                  <a:spLocks noChangeArrowheads="1"/>
                </p:cNvSpPr>
                <p:nvPr/>
              </p:nvSpPr>
              <p:spPr bwMode="auto">
                <a:xfrm>
                  <a:off x="2057"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85" name="Rectangle 273"/>
                <p:cNvSpPr>
                  <a:spLocks noChangeArrowheads="1"/>
                </p:cNvSpPr>
                <p:nvPr/>
              </p:nvSpPr>
              <p:spPr bwMode="auto">
                <a:xfrm>
                  <a:off x="2014"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86" name="Group 274"/>
              <p:cNvGrpSpPr>
                <a:grpSpLocks/>
              </p:cNvGrpSpPr>
              <p:nvPr/>
            </p:nvGrpSpPr>
            <p:grpSpPr bwMode="auto">
              <a:xfrm>
                <a:off x="2268" y="3072"/>
                <a:ext cx="254" cy="384"/>
                <a:chOff x="2268" y="3072"/>
                <a:chExt cx="254" cy="384"/>
              </a:xfrm>
            </p:grpSpPr>
            <p:sp>
              <p:nvSpPr>
                <p:cNvPr id="423187" name="Rectangle 275"/>
                <p:cNvSpPr>
                  <a:spLocks noChangeArrowheads="1"/>
                </p:cNvSpPr>
                <p:nvPr/>
              </p:nvSpPr>
              <p:spPr bwMode="auto">
                <a:xfrm>
                  <a:off x="2311"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88" name="Rectangle 276"/>
                <p:cNvSpPr>
                  <a:spLocks noChangeArrowheads="1"/>
                </p:cNvSpPr>
                <p:nvPr/>
              </p:nvSpPr>
              <p:spPr bwMode="auto">
                <a:xfrm>
                  <a:off x="2268"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89" name="Group 277"/>
              <p:cNvGrpSpPr>
                <a:grpSpLocks/>
              </p:cNvGrpSpPr>
              <p:nvPr/>
            </p:nvGrpSpPr>
            <p:grpSpPr bwMode="auto">
              <a:xfrm>
                <a:off x="0" y="3456"/>
                <a:ext cx="236" cy="384"/>
                <a:chOff x="0" y="3456"/>
                <a:chExt cx="236" cy="384"/>
              </a:xfrm>
            </p:grpSpPr>
            <p:sp>
              <p:nvSpPr>
                <p:cNvPr id="423190" name="Rectangle 278"/>
                <p:cNvSpPr>
                  <a:spLocks noChangeArrowheads="1"/>
                </p:cNvSpPr>
                <p:nvPr/>
              </p:nvSpPr>
              <p:spPr bwMode="auto">
                <a:xfrm>
                  <a:off x="43" y="3456"/>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8</a:t>
                  </a:r>
                </a:p>
              </p:txBody>
            </p:sp>
            <p:sp>
              <p:nvSpPr>
                <p:cNvPr id="423191" name="Rectangle 279"/>
                <p:cNvSpPr>
                  <a:spLocks noChangeArrowheads="1"/>
                </p:cNvSpPr>
                <p:nvPr/>
              </p:nvSpPr>
              <p:spPr bwMode="auto">
                <a:xfrm>
                  <a:off x="0" y="3456"/>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192" name="Group 280"/>
              <p:cNvGrpSpPr>
                <a:grpSpLocks/>
              </p:cNvGrpSpPr>
              <p:nvPr/>
            </p:nvGrpSpPr>
            <p:grpSpPr bwMode="auto">
              <a:xfrm>
                <a:off x="236" y="3456"/>
                <a:ext cx="254" cy="384"/>
                <a:chOff x="236" y="3456"/>
                <a:chExt cx="254" cy="384"/>
              </a:xfrm>
            </p:grpSpPr>
            <p:sp>
              <p:nvSpPr>
                <p:cNvPr id="423193" name="Rectangle 281"/>
                <p:cNvSpPr>
                  <a:spLocks noChangeArrowheads="1"/>
                </p:cNvSpPr>
                <p:nvPr/>
              </p:nvSpPr>
              <p:spPr bwMode="auto">
                <a:xfrm>
                  <a:off x="279"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94" name="Rectangle 282"/>
                <p:cNvSpPr>
                  <a:spLocks noChangeArrowheads="1"/>
                </p:cNvSpPr>
                <p:nvPr/>
              </p:nvSpPr>
              <p:spPr bwMode="auto">
                <a:xfrm>
                  <a:off x="236"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95" name="Group 283"/>
              <p:cNvGrpSpPr>
                <a:grpSpLocks/>
              </p:cNvGrpSpPr>
              <p:nvPr/>
            </p:nvGrpSpPr>
            <p:grpSpPr bwMode="auto">
              <a:xfrm>
                <a:off x="490" y="3456"/>
                <a:ext cx="254" cy="384"/>
                <a:chOff x="490" y="3456"/>
                <a:chExt cx="254" cy="384"/>
              </a:xfrm>
            </p:grpSpPr>
            <p:sp>
              <p:nvSpPr>
                <p:cNvPr id="423196" name="Rectangle 284"/>
                <p:cNvSpPr>
                  <a:spLocks noChangeArrowheads="1"/>
                </p:cNvSpPr>
                <p:nvPr/>
              </p:nvSpPr>
              <p:spPr bwMode="auto">
                <a:xfrm>
                  <a:off x="533"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97" name="Rectangle 285"/>
                <p:cNvSpPr>
                  <a:spLocks noChangeArrowheads="1"/>
                </p:cNvSpPr>
                <p:nvPr/>
              </p:nvSpPr>
              <p:spPr bwMode="auto">
                <a:xfrm>
                  <a:off x="490"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98" name="Group 286"/>
              <p:cNvGrpSpPr>
                <a:grpSpLocks/>
              </p:cNvGrpSpPr>
              <p:nvPr/>
            </p:nvGrpSpPr>
            <p:grpSpPr bwMode="auto">
              <a:xfrm>
                <a:off x="744" y="3456"/>
                <a:ext cx="254" cy="384"/>
                <a:chOff x="744" y="3456"/>
                <a:chExt cx="254" cy="384"/>
              </a:xfrm>
            </p:grpSpPr>
            <p:sp>
              <p:nvSpPr>
                <p:cNvPr id="423199" name="Rectangle 287"/>
                <p:cNvSpPr>
                  <a:spLocks noChangeArrowheads="1"/>
                </p:cNvSpPr>
                <p:nvPr/>
              </p:nvSpPr>
              <p:spPr bwMode="auto">
                <a:xfrm>
                  <a:off x="787"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00" name="Rectangle 288"/>
                <p:cNvSpPr>
                  <a:spLocks noChangeArrowheads="1"/>
                </p:cNvSpPr>
                <p:nvPr/>
              </p:nvSpPr>
              <p:spPr bwMode="auto">
                <a:xfrm>
                  <a:off x="744"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01" name="Group 289"/>
              <p:cNvGrpSpPr>
                <a:grpSpLocks/>
              </p:cNvGrpSpPr>
              <p:nvPr/>
            </p:nvGrpSpPr>
            <p:grpSpPr bwMode="auto">
              <a:xfrm>
                <a:off x="998" y="3456"/>
                <a:ext cx="254" cy="384"/>
                <a:chOff x="998" y="3456"/>
                <a:chExt cx="254" cy="384"/>
              </a:xfrm>
            </p:grpSpPr>
            <p:sp>
              <p:nvSpPr>
                <p:cNvPr id="423202" name="Rectangle 290"/>
                <p:cNvSpPr>
                  <a:spLocks noChangeArrowheads="1"/>
                </p:cNvSpPr>
                <p:nvPr/>
              </p:nvSpPr>
              <p:spPr bwMode="auto">
                <a:xfrm>
                  <a:off x="1041"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203" name="Rectangle 291"/>
                <p:cNvSpPr>
                  <a:spLocks noChangeArrowheads="1"/>
                </p:cNvSpPr>
                <p:nvPr/>
              </p:nvSpPr>
              <p:spPr bwMode="auto">
                <a:xfrm>
                  <a:off x="998"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04" name="Group 292"/>
              <p:cNvGrpSpPr>
                <a:grpSpLocks/>
              </p:cNvGrpSpPr>
              <p:nvPr/>
            </p:nvGrpSpPr>
            <p:grpSpPr bwMode="auto">
              <a:xfrm>
                <a:off x="1252" y="3456"/>
                <a:ext cx="254" cy="384"/>
                <a:chOff x="1252" y="3456"/>
                <a:chExt cx="254" cy="384"/>
              </a:xfrm>
            </p:grpSpPr>
            <p:sp>
              <p:nvSpPr>
                <p:cNvPr id="423205" name="Rectangle 293"/>
                <p:cNvSpPr>
                  <a:spLocks noChangeArrowheads="1"/>
                </p:cNvSpPr>
                <p:nvPr/>
              </p:nvSpPr>
              <p:spPr bwMode="auto">
                <a:xfrm>
                  <a:off x="1295"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206" name="Rectangle 294"/>
                <p:cNvSpPr>
                  <a:spLocks noChangeArrowheads="1"/>
                </p:cNvSpPr>
                <p:nvPr/>
              </p:nvSpPr>
              <p:spPr bwMode="auto">
                <a:xfrm>
                  <a:off x="1252"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07" name="Group 295"/>
              <p:cNvGrpSpPr>
                <a:grpSpLocks/>
              </p:cNvGrpSpPr>
              <p:nvPr/>
            </p:nvGrpSpPr>
            <p:grpSpPr bwMode="auto">
              <a:xfrm>
                <a:off x="1506" y="3456"/>
                <a:ext cx="254" cy="384"/>
                <a:chOff x="1506" y="3456"/>
                <a:chExt cx="254" cy="384"/>
              </a:xfrm>
            </p:grpSpPr>
            <p:sp>
              <p:nvSpPr>
                <p:cNvPr id="423208" name="Rectangle 296"/>
                <p:cNvSpPr>
                  <a:spLocks noChangeArrowheads="1"/>
                </p:cNvSpPr>
                <p:nvPr/>
              </p:nvSpPr>
              <p:spPr bwMode="auto">
                <a:xfrm>
                  <a:off x="1549"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09" name="Rectangle 297"/>
                <p:cNvSpPr>
                  <a:spLocks noChangeArrowheads="1"/>
                </p:cNvSpPr>
                <p:nvPr/>
              </p:nvSpPr>
              <p:spPr bwMode="auto">
                <a:xfrm>
                  <a:off x="1506"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10" name="Group 298"/>
              <p:cNvGrpSpPr>
                <a:grpSpLocks/>
              </p:cNvGrpSpPr>
              <p:nvPr/>
            </p:nvGrpSpPr>
            <p:grpSpPr bwMode="auto">
              <a:xfrm>
                <a:off x="1760" y="3456"/>
                <a:ext cx="254" cy="384"/>
                <a:chOff x="1760" y="3456"/>
                <a:chExt cx="254" cy="384"/>
              </a:xfrm>
            </p:grpSpPr>
            <p:sp>
              <p:nvSpPr>
                <p:cNvPr id="423211" name="Rectangle 299"/>
                <p:cNvSpPr>
                  <a:spLocks noChangeArrowheads="1"/>
                </p:cNvSpPr>
                <p:nvPr/>
              </p:nvSpPr>
              <p:spPr bwMode="auto">
                <a:xfrm>
                  <a:off x="1803"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12" name="Rectangle 300"/>
                <p:cNvSpPr>
                  <a:spLocks noChangeArrowheads="1"/>
                </p:cNvSpPr>
                <p:nvPr/>
              </p:nvSpPr>
              <p:spPr bwMode="auto">
                <a:xfrm>
                  <a:off x="1760"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13" name="Group 301"/>
              <p:cNvGrpSpPr>
                <a:grpSpLocks/>
              </p:cNvGrpSpPr>
              <p:nvPr/>
            </p:nvGrpSpPr>
            <p:grpSpPr bwMode="auto">
              <a:xfrm>
                <a:off x="2014" y="3456"/>
                <a:ext cx="254" cy="384"/>
                <a:chOff x="2014" y="3456"/>
                <a:chExt cx="254" cy="384"/>
              </a:xfrm>
            </p:grpSpPr>
            <p:sp>
              <p:nvSpPr>
                <p:cNvPr id="423214" name="Rectangle 302"/>
                <p:cNvSpPr>
                  <a:spLocks noChangeArrowheads="1"/>
                </p:cNvSpPr>
                <p:nvPr/>
              </p:nvSpPr>
              <p:spPr bwMode="auto">
                <a:xfrm>
                  <a:off x="2057"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15" name="Rectangle 303"/>
                <p:cNvSpPr>
                  <a:spLocks noChangeArrowheads="1"/>
                </p:cNvSpPr>
                <p:nvPr/>
              </p:nvSpPr>
              <p:spPr bwMode="auto">
                <a:xfrm>
                  <a:off x="2014"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16" name="Group 304"/>
              <p:cNvGrpSpPr>
                <a:grpSpLocks/>
              </p:cNvGrpSpPr>
              <p:nvPr/>
            </p:nvGrpSpPr>
            <p:grpSpPr bwMode="auto">
              <a:xfrm>
                <a:off x="2268" y="3456"/>
                <a:ext cx="254" cy="384"/>
                <a:chOff x="2268" y="3456"/>
                <a:chExt cx="254" cy="384"/>
              </a:xfrm>
            </p:grpSpPr>
            <p:sp>
              <p:nvSpPr>
                <p:cNvPr id="423217" name="Rectangle 305"/>
                <p:cNvSpPr>
                  <a:spLocks noChangeArrowheads="1"/>
                </p:cNvSpPr>
                <p:nvPr/>
              </p:nvSpPr>
              <p:spPr bwMode="auto">
                <a:xfrm>
                  <a:off x="2311"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18" name="Rectangle 306"/>
                <p:cNvSpPr>
                  <a:spLocks noChangeArrowheads="1"/>
                </p:cNvSpPr>
                <p:nvPr/>
              </p:nvSpPr>
              <p:spPr bwMode="auto">
                <a:xfrm>
                  <a:off x="2268" y="3456"/>
                  <a:ext cx="254" cy="384"/>
                </a:xfrm>
                <a:prstGeom prst="rect">
                  <a:avLst/>
                </a:prstGeom>
                <a:noFill/>
                <a:ln w="7">
                  <a:solidFill>
                    <a:srgbClr val="A0A0A0"/>
                  </a:solidFill>
                  <a:miter lim="800000"/>
                  <a:headEnd/>
                  <a:tailEnd/>
                </a:ln>
                <a:effectLst/>
              </p:spPr>
              <p:txBody>
                <a:bodyPr/>
                <a:lstStyle/>
                <a:p>
                  <a:endParaRPr lang="zh-CN" altLang="en-US"/>
                </a:p>
              </p:txBody>
            </p:sp>
          </p:grpSp>
        </p:grpSp>
        <p:sp>
          <p:nvSpPr>
            <p:cNvPr id="423219" name="Rectangle 307"/>
            <p:cNvSpPr>
              <a:spLocks noChangeArrowheads="1"/>
            </p:cNvSpPr>
            <p:nvPr/>
          </p:nvSpPr>
          <p:spPr bwMode="auto">
            <a:xfrm>
              <a:off x="-3" y="-3"/>
              <a:ext cx="2528" cy="3846"/>
            </a:xfrm>
            <a:prstGeom prst="rect">
              <a:avLst/>
            </a:prstGeom>
            <a:noFill/>
            <a:ln w="28575">
              <a:solidFill>
                <a:schemeClr val="tx1"/>
              </a:solidFill>
              <a:miter lim="800000"/>
              <a:headEnd/>
              <a:tailEnd/>
            </a:ln>
            <a:effectLst/>
          </p:spPr>
          <p:txBody>
            <a:bodyPr/>
            <a:lstStyle/>
            <a:p>
              <a:endParaRPr lang="zh-CN" altLang="en-US"/>
            </a:p>
          </p:txBody>
        </p:sp>
      </p:grpSp>
      <p:sp>
        <p:nvSpPr>
          <p:cNvPr id="423220" name="Rectangle 308"/>
          <p:cNvSpPr>
            <a:spLocks noChangeArrowheads="1"/>
          </p:cNvSpPr>
          <p:nvPr/>
        </p:nvSpPr>
        <p:spPr bwMode="auto">
          <a:xfrm>
            <a:off x="793750" y="5575300"/>
            <a:ext cx="5861050" cy="609600"/>
          </a:xfrm>
          <a:prstGeom prst="rect">
            <a:avLst/>
          </a:prstGeom>
          <a:noFill/>
          <a:ln w="28575">
            <a:solidFill>
              <a:srgbClr val="FF0000"/>
            </a:solidFill>
            <a:miter lim="800000"/>
            <a:headEnd/>
            <a:tailEnd/>
          </a:ln>
          <a:effectLst/>
        </p:spPr>
        <p:txBody>
          <a:bodyPr wrap="none" anchor="ctr"/>
          <a:lstStyle/>
          <a:p>
            <a:endParaRPr lang="zh-CN" altLang="en-US"/>
          </a:p>
        </p:txBody>
      </p:sp>
      <p:grpSp>
        <p:nvGrpSpPr>
          <p:cNvPr id="423221" name="Group 309"/>
          <p:cNvGrpSpPr>
            <a:grpSpLocks/>
          </p:cNvGrpSpPr>
          <p:nvPr/>
        </p:nvGrpSpPr>
        <p:grpSpPr bwMode="auto">
          <a:xfrm>
            <a:off x="6775850" y="1308100"/>
            <a:ext cx="3054350" cy="641350"/>
            <a:chOff x="3984" y="576"/>
            <a:chExt cx="1776" cy="404"/>
          </a:xfrm>
        </p:grpSpPr>
        <p:sp>
          <p:nvSpPr>
            <p:cNvPr id="423222" name="Line 310"/>
            <p:cNvSpPr>
              <a:spLocks noChangeShapeType="1"/>
            </p:cNvSpPr>
            <p:nvPr/>
          </p:nvSpPr>
          <p:spPr bwMode="auto">
            <a:xfrm>
              <a:off x="3984" y="576"/>
              <a:ext cx="1584" cy="0"/>
            </a:xfrm>
            <a:prstGeom prst="line">
              <a:avLst/>
            </a:prstGeom>
            <a:noFill/>
            <a:ln w="9525">
              <a:solidFill>
                <a:schemeClr val="tx1"/>
              </a:solidFill>
              <a:round/>
              <a:headEnd/>
              <a:tailEnd/>
            </a:ln>
            <a:effectLst/>
          </p:spPr>
          <p:txBody>
            <a:bodyPr/>
            <a:lstStyle/>
            <a:p>
              <a:endParaRPr lang="zh-CN" altLang="en-US"/>
            </a:p>
          </p:txBody>
        </p:sp>
        <p:sp>
          <p:nvSpPr>
            <p:cNvPr id="423223" name="Line 311"/>
            <p:cNvSpPr>
              <a:spLocks noChangeShapeType="1"/>
            </p:cNvSpPr>
            <p:nvPr/>
          </p:nvSpPr>
          <p:spPr bwMode="auto">
            <a:xfrm>
              <a:off x="3984" y="960"/>
              <a:ext cx="1584" cy="0"/>
            </a:xfrm>
            <a:prstGeom prst="line">
              <a:avLst/>
            </a:prstGeom>
            <a:noFill/>
            <a:ln w="9525">
              <a:solidFill>
                <a:schemeClr val="tx1"/>
              </a:solidFill>
              <a:round/>
              <a:headEnd/>
              <a:tailEnd/>
            </a:ln>
            <a:effectLst/>
          </p:spPr>
          <p:txBody>
            <a:bodyPr/>
            <a:lstStyle/>
            <a:p>
              <a:endParaRPr lang="zh-CN" altLang="en-US"/>
            </a:p>
          </p:txBody>
        </p:sp>
        <p:sp>
          <p:nvSpPr>
            <p:cNvPr id="423224" name="Text Box 312"/>
            <p:cNvSpPr txBox="1">
              <a:spLocks noChangeArrowheads="1"/>
            </p:cNvSpPr>
            <p:nvPr/>
          </p:nvSpPr>
          <p:spPr bwMode="auto">
            <a:xfrm>
              <a:off x="3984" y="576"/>
              <a:ext cx="1776" cy="404"/>
            </a:xfrm>
            <a:prstGeom prst="rect">
              <a:avLst/>
            </a:prstGeom>
            <a:noFill/>
            <a:ln w="9525">
              <a:noFill/>
              <a:miter lim="800000"/>
              <a:headEnd/>
              <a:tailEnd/>
            </a:ln>
            <a:effectLst/>
          </p:spPr>
          <p:txBody>
            <a:bodyPr>
              <a:spAutoFit/>
            </a:bodyPr>
            <a:lstStyle/>
            <a:p>
              <a:pPr eaLnBrk="0" hangingPunct="0">
                <a:spcBef>
                  <a:spcPct val="50000"/>
                </a:spcBef>
              </a:pPr>
              <a:r>
                <a:rPr lang="en-US" altLang="zh-CN" sz="3600" b="1" dirty="0">
                  <a:solidFill>
                    <a:schemeClr val="tx1"/>
                  </a:solidFill>
                  <a:latin typeface="Times New Roman" pitchFamily="18" charset="0"/>
                  <a:ea typeface="宋体" pitchFamily="2" charset="-122"/>
                </a:rPr>
                <a:t>012345678</a:t>
              </a:r>
            </a:p>
          </p:txBody>
        </p:sp>
      </p:grpSp>
      <p:grpSp>
        <p:nvGrpSpPr>
          <p:cNvPr id="423225" name="Group 313"/>
          <p:cNvGrpSpPr>
            <a:grpSpLocks/>
          </p:cNvGrpSpPr>
          <p:nvPr/>
        </p:nvGrpSpPr>
        <p:grpSpPr bwMode="auto">
          <a:xfrm>
            <a:off x="6845300" y="2724150"/>
            <a:ext cx="3054350" cy="641350"/>
            <a:chOff x="3984" y="1132"/>
            <a:chExt cx="1776" cy="404"/>
          </a:xfrm>
        </p:grpSpPr>
        <p:sp>
          <p:nvSpPr>
            <p:cNvPr id="423226" name="Line 314"/>
            <p:cNvSpPr>
              <a:spLocks noChangeShapeType="1"/>
            </p:cNvSpPr>
            <p:nvPr/>
          </p:nvSpPr>
          <p:spPr bwMode="auto">
            <a:xfrm>
              <a:off x="3984" y="1132"/>
              <a:ext cx="1584" cy="0"/>
            </a:xfrm>
            <a:prstGeom prst="line">
              <a:avLst/>
            </a:prstGeom>
            <a:noFill/>
            <a:ln w="9525">
              <a:solidFill>
                <a:schemeClr val="tx1"/>
              </a:solidFill>
              <a:round/>
              <a:headEnd/>
              <a:tailEnd/>
            </a:ln>
            <a:effectLst/>
          </p:spPr>
          <p:txBody>
            <a:bodyPr/>
            <a:lstStyle/>
            <a:p>
              <a:endParaRPr lang="zh-CN" altLang="en-US"/>
            </a:p>
          </p:txBody>
        </p:sp>
        <p:sp>
          <p:nvSpPr>
            <p:cNvPr id="423227" name="Line 315"/>
            <p:cNvSpPr>
              <a:spLocks noChangeShapeType="1"/>
            </p:cNvSpPr>
            <p:nvPr/>
          </p:nvSpPr>
          <p:spPr bwMode="auto">
            <a:xfrm>
              <a:off x="3984" y="1516"/>
              <a:ext cx="1584" cy="0"/>
            </a:xfrm>
            <a:prstGeom prst="line">
              <a:avLst/>
            </a:prstGeom>
            <a:noFill/>
            <a:ln w="9525">
              <a:solidFill>
                <a:schemeClr val="tx1"/>
              </a:solidFill>
              <a:round/>
              <a:headEnd/>
              <a:tailEnd/>
            </a:ln>
            <a:effectLst/>
          </p:spPr>
          <p:txBody>
            <a:bodyPr/>
            <a:lstStyle/>
            <a:p>
              <a:endParaRPr lang="zh-CN" altLang="en-US"/>
            </a:p>
          </p:txBody>
        </p:sp>
        <p:sp>
          <p:nvSpPr>
            <p:cNvPr id="423228" name="Text Box 316"/>
            <p:cNvSpPr txBox="1">
              <a:spLocks noChangeArrowheads="1"/>
            </p:cNvSpPr>
            <p:nvPr/>
          </p:nvSpPr>
          <p:spPr bwMode="auto">
            <a:xfrm>
              <a:off x="3984" y="1132"/>
              <a:ext cx="1776" cy="404"/>
            </a:xfrm>
            <a:prstGeom prst="rect">
              <a:avLst/>
            </a:prstGeom>
            <a:noFill/>
            <a:ln w="9525">
              <a:noFill/>
              <a:miter lim="800000"/>
              <a:headEnd/>
              <a:tailEnd/>
            </a:ln>
            <a:effectLst/>
          </p:spPr>
          <p:txBody>
            <a:bodyPr>
              <a:spAutoFit/>
            </a:bodyPr>
            <a:lstStyle/>
            <a:p>
              <a:pPr eaLnBrk="0" hangingPunct="0">
                <a:spcBef>
                  <a:spcPct val="50000"/>
                </a:spcBef>
              </a:pPr>
              <a:r>
                <a:rPr lang="en-US" altLang="zh-CN" sz="3600" b="1" dirty="0">
                  <a:solidFill>
                    <a:schemeClr val="tx1"/>
                  </a:solidFill>
                  <a:latin typeface="Times New Roman" pitchFamily="18" charset="0"/>
                  <a:ea typeface="宋体" pitchFamily="2" charset="-122"/>
                </a:rPr>
                <a:t>14568</a:t>
              </a:r>
            </a:p>
          </p:txBody>
        </p:sp>
      </p:grpSp>
      <p:grpSp>
        <p:nvGrpSpPr>
          <p:cNvPr id="423229" name="Group 317"/>
          <p:cNvGrpSpPr>
            <a:grpSpLocks/>
          </p:cNvGrpSpPr>
          <p:nvPr/>
        </p:nvGrpSpPr>
        <p:grpSpPr bwMode="auto">
          <a:xfrm>
            <a:off x="6845300" y="4195763"/>
            <a:ext cx="3054350" cy="641350"/>
            <a:chOff x="3984" y="1756"/>
            <a:chExt cx="1776" cy="404"/>
          </a:xfrm>
        </p:grpSpPr>
        <p:sp>
          <p:nvSpPr>
            <p:cNvPr id="423230" name="Line 318"/>
            <p:cNvSpPr>
              <a:spLocks noChangeShapeType="1"/>
            </p:cNvSpPr>
            <p:nvPr/>
          </p:nvSpPr>
          <p:spPr bwMode="auto">
            <a:xfrm>
              <a:off x="3984" y="1756"/>
              <a:ext cx="1584" cy="0"/>
            </a:xfrm>
            <a:prstGeom prst="line">
              <a:avLst/>
            </a:prstGeom>
            <a:noFill/>
            <a:ln w="9525">
              <a:solidFill>
                <a:schemeClr val="tx1"/>
              </a:solidFill>
              <a:round/>
              <a:headEnd/>
              <a:tailEnd/>
            </a:ln>
            <a:effectLst/>
          </p:spPr>
          <p:txBody>
            <a:bodyPr/>
            <a:lstStyle/>
            <a:p>
              <a:endParaRPr lang="zh-CN" altLang="en-US"/>
            </a:p>
          </p:txBody>
        </p:sp>
        <p:sp>
          <p:nvSpPr>
            <p:cNvPr id="423231" name="Line 319"/>
            <p:cNvSpPr>
              <a:spLocks noChangeShapeType="1"/>
            </p:cNvSpPr>
            <p:nvPr/>
          </p:nvSpPr>
          <p:spPr bwMode="auto">
            <a:xfrm>
              <a:off x="3984" y="2140"/>
              <a:ext cx="1584" cy="0"/>
            </a:xfrm>
            <a:prstGeom prst="line">
              <a:avLst/>
            </a:prstGeom>
            <a:noFill/>
            <a:ln w="9525">
              <a:solidFill>
                <a:schemeClr val="tx1"/>
              </a:solidFill>
              <a:round/>
              <a:headEnd/>
              <a:tailEnd/>
            </a:ln>
            <a:effectLst/>
          </p:spPr>
          <p:txBody>
            <a:bodyPr/>
            <a:lstStyle/>
            <a:p>
              <a:endParaRPr lang="zh-CN" altLang="en-US"/>
            </a:p>
          </p:txBody>
        </p:sp>
        <p:sp>
          <p:nvSpPr>
            <p:cNvPr id="423232" name="Text Box 320"/>
            <p:cNvSpPr txBox="1">
              <a:spLocks noChangeArrowheads="1"/>
            </p:cNvSpPr>
            <p:nvPr/>
          </p:nvSpPr>
          <p:spPr bwMode="auto">
            <a:xfrm>
              <a:off x="3984" y="1756"/>
              <a:ext cx="1776" cy="404"/>
            </a:xfrm>
            <a:prstGeom prst="rect">
              <a:avLst/>
            </a:prstGeom>
            <a:noFill/>
            <a:ln w="9525">
              <a:noFill/>
              <a:miter lim="800000"/>
              <a:headEnd/>
              <a:tailEnd/>
            </a:ln>
            <a:effectLst/>
          </p:spPr>
          <p:txBody>
            <a:bodyPr>
              <a:spAutoFit/>
            </a:bodyPr>
            <a:lstStyle/>
            <a:p>
              <a:pPr eaLnBrk="0" hangingPunct="0">
                <a:spcBef>
                  <a:spcPct val="50000"/>
                </a:spcBef>
              </a:pPr>
              <a:r>
                <a:rPr lang="en-US" altLang="zh-CN" sz="3600" b="1">
                  <a:solidFill>
                    <a:schemeClr val="tx1"/>
                  </a:solidFill>
                  <a:latin typeface="Times New Roman" pitchFamily="18" charset="0"/>
                  <a:ea typeface="宋体" pitchFamily="2" charset="-122"/>
                </a:rPr>
                <a:t>458</a:t>
              </a:r>
            </a:p>
          </p:txBody>
        </p:sp>
      </p:grpSp>
      <p:grpSp>
        <p:nvGrpSpPr>
          <p:cNvPr id="423233" name="Group 321"/>
          <p:cNvGrpSpPr>
            <a:grpSpLocks/>
          </p:cNvGrpSpPr>
          <p:nvPr/>
        </p:nvGrpSpPr>
        <p:grpSpPr bwMode="auto">
          <a:xfrm>
            <a:off x="6845300" y="5515288"/>
            <a:ext cx="3054350" cy="641350"/>
            <a:chOff x="3984" y="2332"/>
            <a:chExt cx="1776" cy="404"/>
          </a:xfrm>
        </p:grpSpPr>
        <p:sp>
          <p:nvSpPr>
            <p:cNvPr id="423234" name="Line 322"/>
            <p:cNvSpPr>
              <a:spLocks noChangeShapeType="1"/>
            </p:cNvSpPr>
            <p:nvPr/>
          </p:nvSpPr>
          <p:spPr bwMode="auto">
            <a:xfrm>
              <a:off x="3984" y="2332"/>
              <a:ext cx="1584" cy="0"/>
            </a:xfrm>
            <a:prstGeom prst="line">
              <a:avLst/>
            </a:prstGeom>
            <a:noFill/>
            <a:ln w="9525">
              <a:solidFill>
                <a:schemeClr val="tx1"/>
              </a:solidFill>
              <a:round/>
              <a:headEnd/>
              <a:tailEnd/>
            </a:ln>
            <a:effectLst/>
          </p:spPr>
          <p:txBody>
            <a:bodyPr/>
            <a:lstStyle/>
            <a:p>
              <a:endParaRPr lang="zh-CN" altLang="en-US"/>
            </a:p>
          </p:txBody>
        </p:sp>
        <p:sp>
          <p:nvSpPr>
            <p:cNvPr id="423235" name="Line 323"/>
            <p:cNvSpPr>
              <a:spLocks noChangeShapeType="1"/>
            </p:cNvSpPr>
            <p:nvPr/>
          </p:nvSpPr>
          <p:spPr bwMode="auto">
            <a:xfrm>
              <a:off x="3984" y="2716"/>
              <a:ext cx="1584" cy="0"/>
            </a:xfrm>
            <a:prstGeom prst="line">
              <a:avLst/>
            </a:prstGeom>
            <a:noFill/>
            <a:ln w="9525">
              <a:solidFill>
                <a:schemeClr val="tx1"/>
              </a:solidFill>
              <a:round/>
              <a:headEnd/>
              <a:tailEnd/>
            </a:ln>
            <a:effectLst/>
          </p:spPr>
          <p:txBody>
            <a:bodyPr/>
            <a:lstStyle/>
            <a:p>
              <a:endParaRPr lang="zh-CN" altLang="en-US"/>
            </a:p>
          </p:txBody>
        </p:sp>
        <p:sp>
          <p:nvSpPr>
            <p:cNvPr id="423236" name="Text Box 324"/>
            <p:cNvSpPr txBox="1">
              <a:spLocks noChangeArrowheads="1"/>
            </p:cNvSpPr>
            <p:nvPr/>
          </p:nvSpPr>
          <p:spPr bwMode="auto">
            <a:xfrm>
              <a:off x="3984" y="2332"/>
              <a:ext cx="1776" cy="404"/>
            </a:xfrm>
            <a:prstGeom prst="rect">
              <a:avLst/>
            </a:prstGeom>
            <a:noFill/>
            <a:ln w="9525">
              <a:noFill/>
              <a:miter lim="800000"/>
              <a:headEnd/>
              <a:tailEnd/>
            </a:ln>
            <a:effectLst/>
          </p:spPr>
          <p:txBody>
            <a:bodyPr>
              <a:spAutoFit/>
            </a:bodyPr>
            <a:lstStyle/>
            <a:p>
              <a:pPr eaLnBrk="0" hangingPunct="0">
                <a:spcBef>
                  <a:spcPct val="50000"/>
                </a:spcBef>
              </a:pPr>
              <a:r>
                <a:rPr lang="en-US" altLang="zh-CN" sz="3600" b="1">
                  <a:solidFill>
                    <a:schemeClr val="tx1"/>
                  </a:solidFill>
                  <a:latin typeface="Times New Roman" pitchFamily="18" charset="0"/>
                  <a:ea typeface="宋体" pitchFamily="2" charset="-122"/>
                </a:rPr>
                <a:t>8</a:t>
              </a:r>
            </a:p>
          </p:txBody>
        </p:sp>
      </p:grpSp>
      <p:sp>
        <p:nvSpPr>
          <p:cNvPr id="423237" name="Text Box 325"/>
          <p:cNvSpPr txBox="1">
            <a:spLocks noChangeArrowheads="1"/>
          </p:cNvSpPr>
          <p:nvPr/>
        </p:nvSpPr>
        <p:spPr bwMode="auto">
          <a:xfrm>
            <a:off x="793750" y="1263650"/>
            <a:ext cx="5861050" cy="654050"/>
          </a:xfrm>
          <a:prstGeom prst="rect">
            <a:avLst/>
          </a:prstGeom>
          <a:solidFill>
            <a:srgbClr val="FFFF99"/>
          </a:solidFill>
          <a:ln w="12700">
            <a:solidFill>
              <a:srgbClr val="FFCC00"/>
            </a:solidFill>
            <a:miter lim="800000"/>
            <a:headEnd/>
            <a:tailEnd/>
          </a:ln>
          <a:effectLst/>
        </p:spPr>
        <p:txBody>
          <a:bodyPr>
            <a:spAutoFit/>
          </a:bodyPr>
          <a:lstStyle/>
          <a:p>
            <a:pPr eaLnBrk="0" hangingPunct="0">
              <a:spcBef>
                <a:spcPct val="50000"/>
              </a:spcBef>
            </a:pPr>
            <a:r>
              <a:rPr lang="zh-CN" altLang="en-US" sz="3600" b="1">
                <a:solidFill>
                  <a:schemeClr val="tx1"/>
                </a:solidFill>
                <a:latin typeface="Times New Roman" pitchFamily="18" charset="0"/>
                <a:ea typeface="宋体" pitchFamily="2" charset="-122"/>
              </a:rPr>
              <a:t> </a:t>
            </a:r>
            <a:r>
              <a:rPr lang="en-US" altLang="zh-CN" sz="3200" b="1">
                <a:solidFill>
                  <a:srgbClr val="800000"/>
                </a:solidFill>
                <a:latin typeface="Times New Roman" pitchFamily="18" charset="0"/>
                <a:ea typeface="宋体" pitchFamily="2" charset="-122"/>
              </a:rPr>
              <a:t>0     1    0     0    0    1    0    0    0</a:t>
            </a:r>
          </a:p>
        </p:txBody>
      </p:sp>
      <p:sp>
        <p:nvSpPr>
          <p:cNvPr id="423238" name="Rectangle 326"/>
          <p:cNvSpPr>
            <a:spLocks noChangeArrowheads="1"/>
          </p:cNvSpPr>
          <p:nvPr/>
        </p:nvSpPr>
        <p:spPr bwMode="auto">
          <a:xfrm>
            <a:off x="793750" y="2527300"/>
            <a:ext cx="5861050" cy="609600"/>
          </a:xfrm>
          <a:prstGeom prst="rect">
            <a:avLst/>
          </a:prstGeom>
          <a:noFill/>
          <a:ln w="28575">
            <a:solidFill>
              <a:srgbClr val="FF0000"/>
            </a:solidFill>
            <a:miter lim="800000"/>
            <a:headEnd/>
            <a:tailEnd/>
          </a:ln>
          <a:effectLst/>
        </p:spPr>
        <p:txBody>
          <a:bodyPr wrap="none" anchor="ctr"/>
          <a:lstStyle/>
          <a:p>
            <a:endParaRPr lang="zh-CN" altLang="en-US"/>
          </a:p>
        </p:txBody>
      </p:sp>
      <p:sp>
        <p:nvSpPr>
          <p:cNvPr id="423239" name="Rectangle 327"/>
          <p:cNvSpPr>
            <a:spLocks noChangeArrowheads="1"/>
          </p:cNvSpPr>
          <p:nvPr/>
        </p:nvSpPr>
        <p:spPr bwMode="auto">
          <a:xfrm>
            <a:off x="793750" y="2527300"/>
            <a:ext cx="5861050" cy="609600"/>
          </a:xfrm>
          <a:prstGeom prst="rect">
            <a:avLst/>
          </a:prstGeom>
          <a:noFill/>
          <a:ln w="28575">
            <a:solidFill>
              <a:srgbClr val="C0C0C0"/>
            </a:solidFill>
            <a:miter lim="800000"/>
            <a:headEnd/>
            <a:tailEnd/>
          </a:ln>
          <a:effectLst/>
        </p:spPr>
        <p:txBody>
          <a:bodyPr wrap="none" anchor="ctr"/>
          <a:lstStyle/>
          <a:p>
            <a:endParaRPr lang="zh-CN" altLang="en-US"/>
          </a:p>
        </p:txBody>
      </p:sp>
      <p:sp>
        <p:nvSpPr>
          <p:cNvPr id="423240" name="Rectangle 328"/>
          <p:cNvSpPr>
            <a:spLocks noChangeArrowheads="1"/>
          </p:cNvSpPr>
          <p:nvPr/>
        </p:nvSpPr>
        <p:spPr bwMode="auto">
          <a:xfrm>
            <a:off x="793750" y="3136900"/>
            <a:ext cx="5861050" cy="609600"/>
          </a:xfrm>
          <a:prstGeom prst="rect">
            <a:avLst/>
          </a:prstGeom>
          <a:noFill/>
          <a:ln w="28575">
            <a:solidFill>
              <a:srgbClr val="FF0000"/>
            </a:solidFill>
            <a:miter lim="800000"/>
            <a:headEnd/>
            <a:tailEnd/>
          </a:ln>
          <a:effectLst/>
        </p:spPr>
        <p:txBody>
          <a:bodyPr wrap="none" anchor="ctr"/>
          <a:lstStyle/>
          <a:p>
            <a:endParaRPr lang="zh-CN" altLang="en-US"/>
          </a:p>
        </p:txBody>
      </p:sp>
      <p:sp>
        <p:nvSpPr>
          <p:cNvPr id="423241" name="Text Box 329"/>
          <p:cNvSpPr txBox="1">
            <a:spLocks noChangeArrowheads="1"/>
          </p:cNvSpPr>
          <p:nvPr/>
        </p:nvSpPr>
        <p:spPr bwMode="auto">
          <a:xfrm>
            <a:off x="808038" y="1247775"/>
            <a:ext cx="5861050" cy="654050"/>
          </a:xfrm>
          <a:prstGeom prst="rect">
            <a:avLst/>
          </a:prstGeom>
          <a:solidFill>
            <a:srgbClr val="FFFF99"/>
          </a:solidFill>
          <a:ln w="12700">
            <a:solidFill>
              <a:srgbClr val="FFCC00"/>
            </a:solidFill>
            <a:miter lim="800000"/>
            <a:headEnd/>
            <a:tailEnd/>
          </a:ln>
          <a:effectLst/>
        </p:spPr>
        <p:txBody>
          <a:bodyPr>
            <a:spAutoFit/>
          </a:bodyPr>
          <a:lstStyle/>
          <a:p>
            <a:pPr eaLnBrk="0" hangingPunct="0">
              <a:spcBef>
                <a:spcPct val="50000"/>
              </a:spcBef>
            </a:pPr>
            <a:r>
              <a:rPr lang="zh-CN" altLang="en-US" sz="3600" b="1">
                <a:solidFill>
                  <a:schemeClr val="tx1"/>
                </a:solidFill>
                <a:latin typeface="Times New Roman" pitchFamily="18" charset="0"/>
                <a:ea typeface="宋体" pitchFamily="2" charset="-122"/>
              </a:rPr>
              <a:t> </a:t>
            </a:r>
            <a:r>
              <a:rPr lang="en-US" altLang="zh-CN" sz="3200" b="1">
                <a:solidFill>
                  <a:srgbClr val="800000"/>
                </a:solidFill>
                <a:latin typeface="Times New Roman" pitchFamily="18" charset="0"/>
                <a:ea typeface="宋体" pitchFamily="2" charset="-122"/>
              </a:rPr>
              <a:t>0     1    0     0    0     2    1    0    0</a:t>
            </a:r>
          </a:p>
        </p:txBody>
      </p:sp>
      <p:sp>
        <p:nvSpPr>
          <p:cNvPr id="423242" name="Text Box 330"/>
          <p:cNvSpPr txBox="1">
            <a:spLocks noChangeArrowheads="1"/>
          </p:cNvSpPr>
          <p:nvPr/>
        </p:nvSpPr>
        <p:spPr bwMode="auto">
          <a:xfrm>
            <a:off x="809625" y="1236663"/>
            <a:ext cx="5861050" cy="654050"/>
          </a:xfrm>
          <a:prstGeom prst="rect">
            <a:avLst/>
          </a:prstGeom>
          <a:solidFill>
            <a:srgbClr val="FFFF99"/>
          </a:solidFill>
          <a:ln w="12700">
            <a:solidFill>
              <a:srgbClr val="FFCC00"/>
            </a:solidFill>
            <a:miter lim="800000"/>
            <a:headEnd/>
            <a:tailEnd/>
          </a:ln>
          <a:effectLst/>
        </p:spPr>
        <p:txBody>
          <a:bodyPr>
            <a:spAutoFit/>
          </a:bodyPr>
          <a:lstStyle/>
          <a:p>
            <a:pPr eaLnBrk="0" hangingPunct="0">
              <a:spcBef>
                <a:spcPct val="50000"/>
              </a:spcBef>
            </a:pPr>
            <a:r>
              <a:rPr lang="zh-CN" altLang="en-US" sz="3600" b="1">
                <a:solidFill>
                  <a:schemeClr val="tx1"/>
                </a:solidFill>
                <a:latin typeface="Times New Roman" pitchFamily="18" charset="0"/>
                <a:ea typeface="宋体" pitchFamily="2" charset="-122"/>
              </a:rPr>
              <a:t> </a:t>
            </a:r>
            <a:r>
              <a:rPr lang="en-US" altLang="zh-CN" sz="3200" b="1">
                <a:solidFill>
                  <a:srgbClr val="800000"/>
                </a:solidFill>
                <a:latin typeface="Times New Roman" pitchFamily="18" charset="0"/>
                <a:ea typeface="宋体" pitchFamily="2" charset="-122"/>
              </a:rPr>
              <a:t>0     1    0     0     1    2    1    0    1</a:t>
            </a:r>
          </a:p>
        </p:txBody>
      </p:sp>
      <p:sp>
        <p:nvSpPr>
          <p:cNvPr id="423243" name="Rectangle 331"/>
          <p:cNvSpPr>
            <a:spLocks noChangeArrowheads="1"/>
          </p:cNvSpPr>
          <p:nvPr/>
        </p:nvSpPr>
        <p:spPr bwMode="auto">
          <a:xfrm>
            <a:off x="793750" y="3136900"/>
            <a:ext cx="5861050" cy="609600"/>
          </a:xfrm>
          <a:prstGeom prst="rect">
            <a:avLst/>
          </a:prstGeom>
          <a:noFill/>
          <a:ln w="28575">
            <a:solidFill>
              <a:srgbClr val="C0C0C0"/>
            </a:solidFill>
            <a:miter lim="800000"/>
            <a:headEnd/>
            <a:tailEnd/>
          </a:ln>
          <a:effectLst/>
        </p:spPr>
        <p:txBody>
          <a:bodyPr wrap="none" anchor="ctr"/>
          <a:lstStyle/>
          <a:p>
            <a:endParaRPr lang="zh-CN" altLang="en-US"/>
          </a:p>
        </p:txBody>
      </p:sp>
      <p:sp>
        <p:nvSpPr>
          <p:cNvPr id="423244" name="Text Box 332"/>
          <p:cNvSpPr txBox="1">
            <a:spLocks noChangeArrowheads="1"/>
          </p:cNvSpPr>
          <p:nvPr/>
        </p:nvSpPr>
        <p:spPr bwMode="auto">
          <a:xfrm>
            <a:off x="808038" y="1263650"/>
            <a:ext cx="5861050" cy="654050"/>
          </a:xfrm>
          <a:prstGeom prst="rect">
            <a:avLst/>
          </a:prstGeom>
          <a:solidFill>
            <a:srgbClr val="FFFF99"/>
          </a:solidFill>
          <a:ln w="12700">
            <a:solidFill>
              <a:srgbClr val="FFCC00"/>
            </a:solidFill>
            <a:miter lim="800000"/>
            <a:headEnd/>
            <a:tailEnd/>
          </a:ln>
          <a:effectLst/>
        </p:spPr>
        <p:txBody>
          <a:bodyPr>
            <a:spAutoFit/>
          </a:bodyPr>
          <a:lstStyle/>
          <a:p>
            <a:pPr eaLnBrk="0" hangingPunct="0">
              <a:spcBef>
                <a:spcPct val="50000"/>
              </a:spcBef>
            </a:pPr>
            <a:r>
              <a:rPr lang="zh-CN" altLang="en-US" sz="3600" b="1" dirty="0">
                <a:solidFill>
                  <a:schemeClr val="tx1"/>
                </a:solidFill>
                <a:latin typeface="Times New Roman" pitchFamily="18" charset="0"/>
                <a:ea typeface="宋体" pitchFamily="2" charset="-122"/>
              </a:rPr>
              <a:t> </a:t>
            </a:r>
            <a:r>
              <a:rPr lang="en-US" altLang="zh-CN" sz="3200" b="1" dirty="0">
                <a:solidFill>
                  <a:srgbClr val="800000"/>
                </a:solidFill>
                <a:latin typeface="Times New Roman" pitchFamily="18" charset="0"/>
                <a:ea typeface="宋体" pitchFamily="2" charset="-122"/>
              </a:rPr>
              <a:t>0     2    0     0    1    2     1    0    1</a:t>
            </a:r>
          </a:p>
        </p:txBody>
      </p:sp>
      <p:sp>
        <p:nvSpPr>
          <p:cNvPr id="423246" name="AutoShape 334">
            <a:hlinkClick r:id="" action="ppaction://hlinkshowjump?jump=nextslide" highlightClick="1"/>
          </p:cNvPr>
          <p:cNvSpPr>
            <a:spLocks noChangeArrowheads="1"/>
          </p:cNvSpPr>
          <p:nvPr/>
        </p:nvSpPr>
        <p:spPr bwMode="auto">
          <a:xfrm>
            <a:off x="9282113" y="6288088"/>
            <a:ext cx="428625" cy="450850"/>
          </a:xfrm>
          <a:prstGeom prst="actionButtonForwardNext">
            <a:avLst/>
          </a:prstGeom>
          <a:noFill/>
          <a:ln w="12700" cap="rnd">
            <a:solidFill>
              <a:schemeClr val="tx1"/>
            </a:solidFill>
            <a:miter lim="800000"/>
            <a:headEnd/>
            <a:tailEnd/>
          </a:ln>
          <a:effectLst/>
        </p:spPr>
        <p:txBody>
          <a:bodyPr anchor="ctr">
            <a:spAutoFit/>
          </a:bodyPr>
          <a:lstStyle/>
          <a:p>
            <a:endParaRPr lang="zh-CN" altLang="en-US"/>
          </a:p>
        </p:txBody>
      </p:sp>
      <p:sp>
        <p:nvSpPr>
          <p:cNvPr id="423247" name="AutoShape 335">
            <a:hlinkClick r:id="rId2" action="ppaction://hlinksldjump" highlightClick="1"/>
          </p:cNvPr>
          <p:cNvSpPr>
            <a:spLocks noChangeArrowheads="1"/>
          </p:cNvSpPr>
          <p:nvPr/>
        </p:nvSpPr>
        <p:spPr bwMode="auto">
          <a:xfrm>
            <a:off x="8704263" y="6294438"/>
            <a:ext cx="528637" cy="454025"/>
          </a:xfrm>
          <a:prstGeom prst="actionButtonBlank">
            <a:avLst/>
          </a:prstGeom>
          <a:noFill/>
          <a:ln w="12700" cap="rnd">
            <a:solidFill>
              <a:schemeClr val="tx1"/>
            </a:solidFill>
            <a:miter lim="800000"/>
            <a:headEnd/>
            <a:tailEnd/>
          </a:ln>
          <a:effectLst/>
        </p:spPr>
        <p:txBody>
          <a:bodyPr anchor="ctr">
            <a:spAutoFit/>
          </a:bodyPr>
          <a:lstStyle/>
          <a:p>
            <a:pPr algn="ctr" eaLnBrk="0" hangingPunct="0">
              <a:spcBef>
                <a:spcPct val="50000"/>
              </a:spcBef>
            </a:pPr>
            <a:r>
              <a:rPr lang="en-US" altLang="zh-CN" sz="2000" b="1">
                <a:solidFill>
                  <a:schemeClr val="tx1"/>
                </a:solidFill>
                <a:latin typeface="宋体" pitchFamily="2" charset="-122"/>
                <a:ea typeface="宋体" pitchFamily="2" charset="-122"/>
              </a:rPr>
              <a:t>71</a:t>
            </a:r>
          </a:p>
        </p:txBody>
      </p:sp>
      <p:sp>
        <p:nvSpPr>
          <p:cNvPr id="423249" name="Text Box 337"/>
          <p:cNvSpPr txBox="1">
            <a:spLocks noChangeArrowheads="1"/>
          </p:cNvSpPr>
          <p:nvPr/>
        </p:nvSpPr>
        <p:spPr bwMode="auto">
          <a:xfrm>
            <a:off x="6880225" y="2020888"/>
            <a:ext cx="2438400" cy="519112"/>
          </a:xfrm>
          <a:prstGeom prst="rect">
            <a:avLst/>
          </a:prstGeom>
          <a:noFill/>
          <a:ln w="9525" algn="ctr">
            <a:noFill/>
            <a:miter lim="800000"/>
            <a:headEnd/>
            <a:tailEnd/>
          </a:ln>
          <a:effectLst/>
        </p:spPr>
        <p:txBody>
          <a:bodyPr lIns="92075" tIns="46038" rIns="92075" bIns="46038" anchor="b">
            <a:spAutoFit/>
          </a:bodyPr>
          <a:lstStyle/>
          <a:p>
            <a:pPr>
              <a:spcBef>
                <a:spcPct val="50000"/>
              </a:spcBef>
            </a:pPr>
            <a:r>
              <a:rPr lang="en-US" altLang="zh-CN" b="1"/>
              <a:t>( 0 2 3 7 )</a:t>
            </a:r>
          </a:p>
        </p:txBody>
      </p:sp>
      <p:sp>
        <p:nvSpPr>
          <p:cNvPr id="423250" name="Text Box 338"/>
          <p:cNvSpPr txBox="1">
            <a:spLocks noChangeArrowheads="1"/>
          </p:cNvSpPr>
          <p:nvPr/>
        </p:nvSpPr>
        <p:spPr bwMode="auto">
          <a:xfrm>
            <a:off x="6888163" y="3486150"/>
            <a:ext cx="2438400" cy="519113"/>
          </a:xfrm>
          <a:prstGeom prst="rect">
            <a:avLst/>
          </a:prstGeom>
          <a:noFill/>
          <a:ln w="9525" algn="ctr">
            <a:noFill/>
            <a:miter lim="800000"/>
            <a:headEnd/>
            <a:tailEnd/>
          </a:ln>
          <a:effectLst/>
        </p:spPr>
        <p:txBody>
          <a:bodyPr lIns="92075" tIns="46038" rIns="92075" bIns="46038" anchor="b">
            <a:spAutoFit/>
          </a:bodyPr>
          <a:lstStyle/>
          <a:p>
            <a:pPr>
              <a:spcBef>
                <a:spcPct val="50000"/>
              </a:spcBef>
            </a:pPr>
            <a:r>
              <a:rPr lang="en-US" altLang="zh-CN" b="1" dirty="0"/>
              <a:t>( 1 6 )</a:t>
            </a:r>
          </a:p>
        </p:txBody>
      </p:sp>
      <p:sp>
        <p:nvSpPr>
          <p:cNvPr id="335" name="Text Box 338"/>
          <p:cNvSpPr txBox="1">
            <a:spLocks noChangeArrowheads="1"/>
          </p:cNvSpPr>
          <p:nvPr/>
        </p:nvSpPr>
        <p:spPr bwMode="auto">
          <a:xfrm>
            <a:off x="6890088" y="4865500"/>
            <a:ext cx="2438400" cy="519113"/>
          </a:xfrm>
          <a:prstGeom prst="rect">
            <a:avLst/>
          </a:prstGeom>
          <a:noFill/>
          <a:ln w="9525" algn="ctr">
            <a:noFill/>
            <a:miter lim="800000"/>
            <a:headEnd/>
            <a:tailEnd/>
          </a:ln>
          <a:effectLst/>
        </p:spPr>
        <p:txBody>
          <a:bodyPr lIns="92075" tIns="46038" rIns="92075" bIns="46038" anchor="b">
            <a:spAutoFit/>
          </a:bodyPr>
          <a:lstStyle/>
          <a:p>
            <a:pPr>
              <a:spcBef>
                <a:spcPct val="50000"/>
              </a:spcBef>
            </a:pPr>
            <a:r>
              <a:rPr lang="en-US" altLang="zh-CN" b="1" dirty="0"/>
              <a:t>( 4 5 )</a:t>
            </a:r>
          </a:p>
        </p:txBody>
      </p:sp>
      <p:sp>
        <p:nvSpPr>
          <p:cNvPr id="336" name="Text Box 338"/>
          <p:cNvSpPr txBox="1">
            <a:spLocks noChangeArrowheads="1"/>
          </p:cNvSpPr>
          <p:nvPr/>
        </p:nvSpPr>
        <p:spPr bwMode="auto">
          <a:xfrm>
            <a:off x="7019338" y="6233275"/>
            <a:ext cx="2438400" cy="519113"/>
          </a:xfrm>
          <a:prstGeom prst="rect">
            <a:avLst/>
          </a:prstGeom>
          <a:noFill/>
          <a:ln w="9525" algn="ctr">
            <a:noFill/>
            <a:miter lim="800000"/>
            <a:headEnd/>
            <a:tailEnd/>
          </a:ln>
          <a:effectLst/>
        </p:spPr>
        <p:txBody>
          <a:bodyPr lIns="92075" tIns="46038" rIns="92075" bIns="46038" anchor="b">
            <a:spAutoFit/>
          </a:bodyPr>
          <a:lstStyle/>
          <a:p>
            <a:pPr>
              <a:spcBef>
                <a:spcPct val="50000"/>
              </a:spcBef>
            </a:pPr>
            <a:r>
              <a:rPr lang="en-US" altLang="zh-CN" b="1" dirty="0"/>
              <a:t>( 8 )</a:t>
            </a:r>
          </a:p>
        </p:txBody>
      </p:sp>
      <p:sp>
        <p:nvSpPr>
          <p:cNvPr id="2" name="矩形 1"/>
          <p:cNvSpPr/>
          <p:nvPr/>
        </p:nvSpPr>
        <p:spPr>
          <a:xfrm>
            <a:off x="6776050"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0</a:t>
            </a:r>
            <a:endParaRPr lang="zh-CN" altLang="en-US" sz="3600" b="1" dirty="0">
              <a:solidFill>
                <a:schemeClr val="bg1">
                  <a:lumMod val="75000"/>
                </a:schemeClr>
              </a:solidFill>
            </a:endParaRPr>
          </a:p>
        </p:txBody>
      </p:sp>
      <p:sp>
        <p:nvSpPr>
          <p:cNvPr id="338" name="矩形 337"/>
          <p:cNvSpPr/>
          <p:nvPr/>
        </p:nvSpPr>
        <p:spPr>
          <a:xfrm>
            <a:off x="6986325"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1</a:t>
            </a:r>
            <a:endParaRPr lang="zh-CN" altLang="en-US" sz="3600" b="1" dirty="0">
              <a:solidFill>
                <a:schemeClr val="bg1">
                  <a:lumMod val="75000"/>
                </a:schemeClr>
              </a:solidFill>
            </a:endParaRPr>
          </a:p>
        </p:txBody>
      </p:sp>
      <p:sp>
        <p:nvSpPr>
          <p:cNvPr id="3" name="矩形 2"/>
          <p:cNvSpPr/>
          <p:nvPr/>
        </p:nvSpPr>
        <p:spPr>
          <a:xfrm>
            <a:off x="8877174" y="1367165"/>
            <a:ext cx="364202" cy="523220"/>
          </a:xfrm>
          <a:prstGeom prst="rect">
            <a:avLst/>
          </a:prstGeom>
        </p:spPr>
        <p:txBody>
          <a:bodyPr wrap="none">
            <a:spAutoFit/>
          </a:bodyPr>
          <a:lstStyle/>
          <a:p>
            <a:r>
              <a:rPr lang="en-US" altLang="zh-CN" b="1" dirty="0">
                <a:solidFill>
                  <a:schemeClr val="tx1"/>
                </a:solidFill>
                <a:latin typeface="Times New Roman" pitchFamily="18" charset="0"/>
                <a:ea typeface="宋体" pitchFamily="2" charset="-122"/>
              </a:rPr>
              <a:t>1</a:t>
            </a:r>
            <a:endParaRPr lang="zh-CN" altLang="en-US" dirty="0"/>
          </a:p>
        </p:txBody>
      </p:sp>
      <p:sp>
        <p:nvSpPr>
          <p:cNvPr id="340" name="矩形 339"/>
          <p:cNvSpPr/>
          <p:nvPr/>
        </p:nvSpPr>
        <p:spPr>
          <a:xfrm>
            <a:off x="7219750"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2</a:t>
            </a:r>
            <a:endParaRPr lang="zh-CN" altLang="en-US" sz="3600" b="1" dirty="0">
              <a:solidFill>
                <a:schemeClr val="bg1">
                  <a:lumMod val="75000"/>
                </a:schemeClr>
              </a:solidFill>
            </a:endParaRPr>
          </a:p>
        </p:txBody>
      </p:sp>
      <p:sp>
        <p:nvSpPr>
          <p:cNvPr id="341" name="矩形 340"/>
          <p:cNvSpPr/>
          <p:nvPr/>
        </p:nvSpPr>
        <p:spPr>
          <a:xfrm>
            <a:off x="7430025"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3</a:t>
            </a:r>
            <a:endParaRPr lang="zh-CN" altLang="en-US" sz="3600" b="1" dirty="0">
              <a:solidFill>
                <a:schemeClr val="bg1">
                  <a:lumMod val="75000"/>
                </a:schemeClr>
              </a:solidFill>
            </a:endParaRPr>
          </a:p>
        </p:txBody>
      </p:sp>
      <p:sp>
        <p:nvSpPr>
          <p:cNvPr id="342" name="矩形 341"/>
          <p:cNvSpPr/>
          <p:nvPr/>
        </p:nvSpPr>
        <p:spPr>
          <a:xfrm>
            <a:off x="9052724" y="1369090"/>
            <a:ext cx="364202" cy="523220"/>
          </a:xfrm>
          <a:prstGeom prst="rect">
            <a:avLst/>
          </a:prstGeom>
        </p:spPr>
        <p:txBody>
          <a:bodyPr wrap="none">
            <a:spAutoFit/>
          </a:bodyPr>
          <a:lstStyle/>
          <a:p>
            <a:r>
              <a:rPr lang="en-US" altLang="zh-CN" b="1" dirty="0">
                <a:solidFill>
                  <a:schemeClr val="tx1"/>
                </a:solidFill>
                <a:latin typeface="Times New Roman" pitchFamily="18" charset="0"/>
                <a:ea typeface="宋体" pitchFamily="2" charset="-122"/>
              </a:rPr>
              <a:t>4</a:t>
            </a:r>
            <a:endParaRPr lang="zh-CN" altLang="en-US" dirty="0"/>
          </a:p>
        </p:txBody>
      </p:sp>
      <p:sp>
        <p:nvSpPr>
          <p:cNvPr id="343" name="矩形 342"/>
          <p:cNvSpPr/>
          <p:nvPr/>
        </p:nvSpPr>
        <p:spPr>
          <a:xfrm>
            <a:off x="9262999" y="1382590"/>
            <a:ext cx="364202" cy="523220"/>
          </a:xfrm>
          <a:prstGeom prst="rect">
            <a:avLst/>
          </a:prstGeom>
        </p:spPr>
        <p:txBody>
          <a:bodyPr wrap="none">
            <a:spAutoFit/>
          </a:bodyPr>
          <a:lstStyle/>
          <a:p>
            <a:r>
              <a:rPr lang="en-US" altLang="zh-CN" b="1" dirty="0">
                <a:solidFill>
                  <a:schemeClr val="tx1"/>
                </a:solidFill>
                <a:latin typeface="Times New Roman" pitchFamily="18" charset="0"/>
                <a:ea typeface="宋体" pitchFamily="2" charset="-122"/>
              </a:rPr>
              <a:t>5</a:t>
            </a:r>
            <a:endParaRPr lang="zh-CN" altLang="en-US" dirty="0"/>
          </a:p>
        </p:txBody>
      </p:sp>
      <p:sp>
        <p:nvSpPr>
          <p:cNvPr id="344" name="矩形 343"/>
          <p:cNvSpPr/>
          <p:nvPr/>
        </p:nvSpPr>
        <p:spPr>
          <a:xfrm>
            <a:off x="9473274" y="1361365"/>
            <a:ext cx="364202" cy="523220"/>
          </a:xfrm>
          <a:prstGeom prst="rect">
            <a:avLst/>
          </a:prstGeom>
        </p:spPr>
        <p:txBody>
          <a:bodyPr wrap="none">
            <a:spAutoFit/>
          </a:bodyPr>
          <a:lstStyle/>
          <a:p>
            <a:r>
              <a:rPr lang="en-US" altLang="zh-CN" b="1" dirty="0">
                <a:solidFill>
                  <a:schemeClr val="tx1"/>
                </a:solidFill>
                <a:latin typeface="Times New Roman" pitchFamily="18" charset="0"/>
                <a:ea typeface="宋体" pitchFamily="2" charset="-122"/>
              </a:rPr>
              <a:t>6</a:t>
            </a:r>
            <a:endParaRPr lang="zh-CN" altLang="en-US" dirty="0"/>
          </a:p>
        </p:txBody>
      </p:sp>
      <p:sp>
        <p:nvSpPr>
          <p:cNvPr id="345" name="矩形 344"/>
          <p:cNvSpPr/>
          <p:nvPr/>
        </p:nvSpPr>
        <p:spPr>
          <a:xfrm>
            <a:off x="9681820" y="1363290"/>
            <a:ext cx="364202" cy="523220"/>
          </a:xfrm>
          <a:prstGeom prst="rect">
            <a:avLst/>
          </a:prstGeom>
        </p:spPr>
        <p:txBody>
          <a:bodyPr wrap="none">
            <a:spAutoFit/>
          </a:bodyPr>
          <a:lstStyle/>
          <a:p>
            <a:r>
              <a:rPr lang="en-US" altLang="zh-CN" b="1" dirty="0">
                <a:solidFill>
                  <a:schemeClr val="tx1"/>
                </a:solidFill>
                <a:latin typeface="Times New Roman" pitchFamily="18" charset="0"/>
                <a:ea typeface="宋体" pitchFamily="2" charset="-122"/>
              </a:rPr>
              <a:t>8</a:t>
            </a:r>
            <a:endParaRPr lang="zh-CN" altLang="en-US" dirty="0"/>
          </a:p>
        </p:txBody>
      </p:sp>
      <p:sp>
        <p:nvSpPr>
          <p:cNvPr id="346" name="矩形 345"/>
          <p:cNvSpPr/>
          <p:nvPr/>
        </p:nvSpPr>
        <p:spPr>
          <a:xfrm>
            <a:off x="7686600"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
        <p:nvSpPr>
          <p:cNvPr id="347" name="矩形 346"/>
          <p:cNvSpPr/>
          <p:nvPr/>
        </p:nvSpPr>
        <p:spPr>
          <a:xfrm>
            <a:off x="7920025"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
        <p:nvSpPr>
          <p:cNvPr id="348" name="矩形 347"/>
          <p:cNvSpPr/>
          <p:nvPr/>
        </p:nvSpPr>
        <p:spPr>
          <a:xfrm>
            <a:off x="8130300"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
        <p:nvSpPr>
          <p:cNvPr id="349" name="矩形 348"/>
          <p:cNvSpPr/>
          <p:nvPr/>
        </p:nvSpPr>
        <p:spPr>
          <a:xfrm>
            <a:off x="8352150"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
        <p:nvSpPr>
          <p:cNvPr id="350" name="矩形 349"/>
          <p:cNvSpPr/>
          <p:nvPr/>
        </p:nvSpPr>
        <p:spPr>
          <a:xfrm>
            <a:off x="8620300"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3221"/>
                                        </p:tgtEl>
                                        <p:attrNameLst>
                                          <p:attrName>style.visibility</p:attrName>
                                        </p:attrNameLst>
                                      </p:cBhvr>
                                      <p:to>
                                        <p:strVal val="visible"/>
                                      </p:to>
                                    </p:set>
                                    <p:anim calcmode="lin" valueType="num">
                                      <p:cBhvr additive="base">
                                        <p:cTn id="7" dur="500" fill="hold"/>
                                        <p:tgtEl>
                                          <p:spTgt spid="423221"/>
                                        </p:tgtEl>
                                        <p:attrNameLst>
                                          <p:attrName>ppt_x</p:attrName>
                                        </p:attrNameLst>
                                      </p:cBhvr>
                                      <p:tavLst>
                                        <p:tav tm="0">
                                          <p:val>
                                            <p:strVal val="1+#ppt_w/2"/>
                                          </p:val>
                                        </p:tav>
                                        <p:tav tm="100000">
                                          <p:val>
                                            <p:strVal val="#ppt_x"/>
                                          </p:val>
                                        </p:tav>
                                      </p:tavLst>
                                    </p:anim>
                                    <p:anim calcmode="lin" valueType="num">
                                      <p:cBhvr additive="base">
                                        <p:cTn id="8" dur="500" fill="hold"/>
                                        <p:tgtEl>
                                          <p:spTgt spid="4232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2" presetClass="entr" presetSubtype="1" fill="hold" grpId="0" nodeType="withEffect">
                                  <p:stCondLst>
                                    <p:cond delay="0"/>
                                  </p:stCondLst>
                                  <p:childTnLst>
                                    <p:set>
                                      <p:cBhvr>
                                        <p:cTn id="14" dur="1" fill="hold">
                                          <p:stCondLst>
                                            <p:cond delay="0"/>
                                          </p:stCondLst>
                                        </p:cTn>
                                        <p:tgtEl>
                                          <p:spTgt spid="423237"/>
                                        </p:tgtEl>
                                        <p:attrNameLst>
                                          <p:attrName>style.visibility</p:attrName>
                                        </p:attrNameLst>
                                      </p:cBhvr>
                                      <p:to>
                                        <p:strVal val="visible"/>
                                      </p:to>
                                    </p:set>
                                    <p:animEffect transition="in" filter="slide(fromTop)">
                                      <p:cBhvr>
                                        <p:cTn id="15" dur="500"/>
                                        <p:tgtEl>
                                          <p:spTgt spid="42323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23238"/>
                                        </p:tgtEl>
                                        <p:attrNameLst>
                                          <p:attrName>style.visibility</p:attrName>
                                        </p:attrNameLst>
                                      </p:cBhvr>
                                      <p:to>
                                        <p:strVal val="visible"/>
                                      </p:to>
                                    </p:set>
                                    <p:animEffect transition="in" filter="wipe(left)">
                                      <p:cBhvr>
                                        <p:cTn id="26" dur="500"/>
                                        <p:tgtEl>
                                          <p:spTgt spid="423238"/>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3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23239"/>
                                        </p:tgtEl>
                                        <p:attrNameLst>
                                          <p:attrName>style.visibility</p:attrName>
                                        </p:attrNameLst>
                                      </p:cBhvr>
                                      <p:to>
                                        <p:strVal val="visible"/>
                                      </p:to>
                                    </p:set>
                                    <p:animEffect transition="in" filter="wipe(up)">
                                      <p:cBhvr>
                                        <p:cTn id="33" dur="500"/>
                                        <p:tgtEl>
                                          <p:spTgt spid="423239"/>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423241"/>
                                        </p:tgtEl>
                                        <p:attrNameLst>
                                          <p:attrName>style.visibility</p:attrName>
                                        </p:attrNameLst>
                                      </p:cBhvr>
                                      <p:to>
                                        <p:strVal val="visible"/>
                                      </p:to>
                                    </p:set>
                                    <p:animEffect transition="in" filter="slide(fromBottom)">
                                      <p:cBhvr>
                                        <p:cTn id="38" dur="500"/>
                                        <p:tgtEl>
                                          <p:spTgt spid="42324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1"/>
                                        </p:tgtEl>
                                        <p:attrNameLst>
                                          <p:attrName>style.visibility</p:attrName>
                                        </p:attrNameLst>
                                      </p:cBhvr>
                                      <p:to>
                                        <p:strVal val="visible"/>
                                      </p:to>
                                    </p:set>
                                  </p:childTnLst>
                                </p:cTn>
                              </p:par>
                            </p:childTnLst>
                          </p:cTn>
                        </p:par>
                        <p:par>
                          <p:cTn id="43" fill="hold">
                            <p:stCondLst>
                              <p:cond delay="0"/>
                            </p:stCondLst>
                            <p:childTnLst>
                              <p:par>
                                <p:cTn id="44" presetID="22" presetClass="entr" presetSubtype="8" fill="hold" grpId="0" nodeType="afterEffect">
                                  <p:stCondLst>
                                    <p:cond delay="0"/>
                                  </p:stCondLst>
                                  <p:childTnLst>
                                    <p:set>
                                      <p:cBhvr>
                                        <p:cTn id="45" dur="1" fill="hold">
                                          <p:stCondLst>
                                            <p:cond delay="0"/>
                                          </p:stCondLst>
                                        </p:cTn>
                                        <p:tgtEl>
                                          <p:spTgt spid="423240"/>
                                        </p:tgtEl>
                                        <p:attrNameLst>
                                          <p:attrName>style.visibility</p:attrName>
                                        </p:attrNameLst>
                                      </p:cBhvr>
                                      <p:to>
                                        <p:strVal val="visible"/>
                                      </p:to>
                                    </p:set>
                                    <p:animEffect transition="in" filter="wipe(left)">
                                      <p:cBhvr>
                                        <p:cTn id="46" dur="500"/>
                                        <p:tgtEl>
                                          <p:spTgt spid="42324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23243"/>
                                        </p:tgtEl>
                                        <p:attrNameLst>
                                          <p:attrName>style.visibility</p:attrName>
                                        </p:attrNameLst>
                                      </p:cBhvr>
                                      <p:to>
                                        <p:strVal val="visible"/>
                                      </p:to>
                                    </p:set>
                                    <p:animEffect transition="in" filter="wipe(up)">
                                      <p:cBhvr>
                                        <p:cTn id="51" dur="500"/>
                                        <p:tgtEl>
                                          <p:spTgt spid="423243"/>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423242"/>
                                        </p:tgtEl>
                                        <p:attrNameLst>
                                          <p:attrName>style.visibility</p:attrName>
                                        </p:attrNameLst>
                                      </p:cBhvr>
                                      <p:to>
                                        <p:strVal val="visible"/>
                                      </p:to>
                                    </p:set>
                                    <p:animEffect transition="in" filter="slide(fromBottom)">
                                      <p:cBhvr>
                                        <p:cTn id="56" dur="500"/>
                                        <p:tgtEl>
                                          <p:spTgt spid="42324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9"/>
                                        </p:tgtEl>
                                        <p:attrNameLst>
                                          <p:attrName>style.visibility</p:attrName>
                                        </p:attrNameLst>
                                      </p:cBhvr>
                                      <p:to>
                                        <p:strVal val="visible"/>
                                      </p:to>
                                    </p:set>
                                  </p:childTnLst>
                                </p:cTn>
                              </p:par>
                              <p:par>
                                <p:cTn id="79" presetID="22" presetClass="entr" presetSubtype="8" fill="hold" grpId="0" nodeType="withEffect">
                                  <p:stCondLst>
                                    <p:cond delay="0"/>
                                  </p:stCondLst>
                                  <p:childTnLst>
                                    <p:set>
                                      <p:cBhvr>
                                        <p:cTn id="80" dur="1" fill="hold">
                                          <p:stCondLst>
                                            <p:cond delay="0"/>
                                          </p:stCondLst>
                                        </p:cTn>
                                        <p:tgtEl>
                                          <p:spTgt spid="423220"/>
                                        </p:tgtEl>
                                        <p:attrNameLst>
                                          <p:attrName>style.visibility</p:attrName>
                                        </p:attrNameLst>
                                      </p:cBhvr>
                                      <p:to>
                                        <p:strVal val="visible"/>
                                      </p:to>
                                    </p:set>
                                    <p:animEffect transition="in" filter="wipe(left)">
                                      <p:cBhvr>
                                        <p:cTn id="81" dur="500"/>
                                        <p:tgtEl>
                                          <p:spTgt spid="423220"/>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423244"/>
                                        </p:tgtEl>
                                        <p:attrNameLst>
                                          <p:attrName>style.visibility</p:attrName>
                                        </p:attrNameLst>
                                      </p:cBhvr>
                                      <p:to>
                                        <p:strVal val="visible"/>
                                      </p:to>
                                    </p:set>
                                    <p:animEffect transition="in" filter="slide(fromBottom)">
                                      <p:cBhvr>
                                        <p:cTn id="86" dur="500"/>
                                        <p:tgtEl>
                                          <p:spTgt spid="42324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4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2" accel="50000" fill="hold" grpId="0" nodeType="clickEffect">
                                  <p:stCondLst>
                                    <p:cond delay="0"/>
                                  </p:stCondLst>
                                  <p:childTnLst>
                                    <p:set>
                                      <p:cBhvr>
                                        <p:cTn id="96" dur="1" fill="hold">
                                          <p:stCondLst>
                                            <p:cond delay="0"/>
                                          </p:stCondLst>
                                        </p:cTn>
                                        <p:tgtEl>
                                          <p:spTgt spid="423249"/>
                                        </p:tgtEl>
                                        <p:attrNameLst>
                                          <p:attrName>style.visibility</p:attrName>
                                        </p:attrNameLst>
                                      </p:cBhvr>
                                      <p:to>
                                        <p:strVal val="visible"/>
                                      </p:to>
                                    </p:set>
                                    <p:anim calcmode="lin" valueType="num">
                                      <p:cBhvr additive="base">
                                        <p:cTn id="97" dur="500" fill="hold"/>
                                        <p:tgtEl>
                                          <p:spTgt spid="423249"/>
                                        </p:tgtEl>
                                        <p:attrNameLst>
                                          <p:attrName>ppt_x</p:attrName>
                                        </p:attrNameLst>
                                      </p:cBhvr>
                                      <p:tavLst>
                                        <p:tav tm="0">
                                          <p:val>
                                            <p:strVal val="1+#ppt_w/2"/>
                                          </p:val>
                                        </p:tav>
                                        <p:tav tm="100000">
                                          <p:val>
                                            <p:strVal val="#ppt_x"/>
                                          </p:val>
                                        </p:tav>
                                      </p:tavLst>
                                    </p:anim>
                                    <p:anim calcmode="lin" valueType="num">
                                      <p:cBhvr additive="base">
                                        <p:cTn id="98" dur="500" fill="hold"/>
                                        <p:tgtEl>
                                          <p:spTgt spid="42324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423225"/>
                                        </p:tgtEl>
                                        <p:attrNameLst>
                                          <p:attrName>style.visibility</p:attrName>
                                        </p:attrNameLst>
                                      </p:cBhvr>
                                      <p:to>
                                        <p:strVal val="visible"/>
                                      </p:to>
                                    </p:set>
                                    <p:anim calcmode="lin" valueType="num">
                                      <p:cBhvr additive="base">
                                        <p:cTn id="103" dur="500" fill="hold"/>
                                        <p:tgtEl>
                                          <p:spTgt spid="423225"/>
                                        </p:tgtEl>
                                        <p:attrNameLst>
                                          <p:attrName>ppt_x</p:attrName>
                                        </p:attrNameLst>
                                      </p:cBhvr>
                                      <p:tavLst>
                                        <p:tav tm="0">
                                          <p:val>
                                            <p:strVal val="1+#ppt_w/2"/>
                                          </p:val>
                                        </p:tav>
                                        <p:tav tm="100000">
                                          <p:val>
                                            <p:strVal val="#ppt_x"/>
                                          </p:val>
                                        </p:tav>
                                      </p:tavLst>
                                    </p:anim>
                                    <p:anim calcmode="lin" valueType="num">
                                      <p:cBhvr additive="base">
                                        <p:cTn id="104" dur="500" fill="hold"/>
                                        <p:tgtEl>
                                          <p:spTgt spid="423225"/>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accel="50000" fill="hold" grpId="0" nodeType="clickEffect">
                                  <p:stCondLst>
                                    <p:cond delay="0"/>
                                  </p:stCondLst>
                                  <p:childTnLst>
                                    <p:set>
                                      <p:cBhvr>
                                        <p:cTn id="108" dur="1" fill="hold">
                                          <p:stCondLst>
                                            <p:cond delay="0"/>
                                          </p:stCondLst>
                                        </p:cTn>
                                        <p:tgtEl>
                                          <p:spTgt spid="423250"/>
                                        </p:tgtEl>
                                        <p:attrNameLst>
                                          <p:attrName>style.visibility</p:attrName>
                                        </p:attrNameLst>
                                      </p:cBhvr>
                                      <p:to>
                                        <p:strVal val="visible"/>
                                      </p:to>
                                    </p:set>
                                    <p:anim calcmode="lin" valueType="num">
                                      <p:cBhvr additive="base">
                                        <p:cTn id="109" dur="500" fill="hold"/>
                                        <p:tgtEl>
                                          <p:spTgt spid="423250"/>
                                        </p:tgtEl>
                                        <p:attrNameLst>
                                          <p:attrName>ppt_x</p:attrName>
                                        </p:attrNameLst>
                                      </p:cBhvr>
                                      <p:tavLst>
                                        <p:tav tm="0">
                                          <p:val>
                                            <p:strVal val="1+#ppt_w/2"/>
                                          </p:val>
                                        </p:tav>
                                        <p:tav tm="100000">
                                          <p:val>
                                            <p:strVal val="#ppt_x"/>
                                          </p:val>
                                        </p:tav>
                                      </p:tavLst>
                                    </p:anim>
                                    <p:anim calcmode="lin" valueType="num">
                                      <p:cBhvr additive="base">
                                        <p:cTn id="110" dur="500" fill="hold"/>
                                        <p:tgtEl>
                                          <p:spTgt spid="42325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nodeType="clickEffect">
                                  <p:stCondLst>
                                    <p:cond delay="0"/>
                                  </p:stCondLst>
                                  <p:childTnLst>
                                    <p:set>
                                      <p:cBhvr>
                                        <p:cTn id="114" dur="1" fill="hold">
                                          <p:stCondLst>
                                            <p:cond delay="0"/>
                                          </p:stCondLst>
                                        </p:cTn>
                                        <p:tgtEl>
                                          <p:spTgt spid="423229"/>
                                        </p:tgtEl>
                                        <p:attrNameLst>
                                          <p:attrName>style.visibility</p:attrName>
                                        </p:attrNameLst>
                                      </p:cBhvr>
                                      <p:to>
                                        <p:strVal val="visible"/>
                                      </p:to>
                                    </p:set>
                                    <p:anim calcmode="lin" valueType="num">
                                      <p:cBhvr additive="base">
                                        <p:cTn id="115" dur="500" fill="hold"/>
                                        <p:tgtEl>
                                          <p:spTgt spid="423229"/>
                                        </p:tgtEl>
                                        <p:attrNameLst>
                                          <p:attrName>ppt_x</p:attrName>
                                        </p:attrNameLst>
                                      </p:cBhvr>
                                      <p:tavLst>
                                        <p:tav tm="0">
                                          <p:val>
                                            <p:strVal val="1+#ppt_w/2"/>
                                          </p:val>
                                        </p:tav>
                                        <p:tav tm="100000">
                                          <p:val>
                                            <p:strVal val="#ppt_x"/>
                                          </p:val>
                                        </p:tav>
                                      </p:tavLst>
                                    </p:anim>
                                    <p:anim calcmode="lin" valueType="num">
                                      <p:cBhvr additive="base">
                                        <p:cTn id="116" dur="500" fill="hold"/>
                                        <p:tgtEl>
                                          <p:spTgt spid="423229"/>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accel="50000" fill="hold" grpId="0" nodeType="clickEffect">
                                  <p:stCondLst>
                                    <p:cond delay="0"/>
                                  </p:stCondLst>
                                  <p:childTnLst>
                                    <p:set>
                                      <p:cBhvr>
                                        <p:cTn id="120" dur="1" fill="hold">
                                          <p:stCondLst>
                                            <p:cond delay="0"/>
                                          </p:stCondLst>
                                        </p:cTn>
                                        <p:tgtEl>
                                          <p:spTgt spid="335"/>
                                        </p:tgtEl>
                                        <p:attrNameLst>
                                          <p:attrName>style.visibility</p:attrName>
                                        </p:attrNameLst>
                                      </p:cBhvr>
                                      <p:to>
                                        <p:strVal val="visible"/>
                                      </p:to>
                                    </p:set>
                                    <p:anim calcmode="lin" valueType="num">
                                      <p:cBhvr additive="base">
                                        <p:cTn id="121" dur="500" fill="hold"/>
                                        <p:tgtEl>
                                          <p:spTgt spid="335"/>
                                        </p:tgtEl>
                                        <p:attrNameLst>
                                          <p:attrName>ppt_x</p:attrName>
                                        </p:attrNameLst>
                                      </p:cBhvr>
                                      <p:tavLst>
                                        <p:tav tm="0">
                                          <p:val>
                                            <p:strVal val="1+#ppt_w/2"/>
                                          </p:val>
                                        </p:tav>
                                        <p:tav tm="100000">
                                          <p:val>
                                            <p:strVal val="#ppt_x"/>
                                          </p:val>
                                        </p:tav>
                                      </p:tavLst>
                                    </p:anim>
                                    <p:anim calcmode="lin" valueType="num">
                                      <p:cBhvr additive="base">
                                        <p:cTn id="122" dur="500" fill="hold"/>
                                        <p:tgtEl>
                                          <p:spTgt spid="335"/>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nodeType="clickEffect">
                                  <p:stCondLst>
                                    <p:cond delay="0"/>
                                  </p:stCondLst>
                                  <p:childTnLst>
                                    <p:set>
                                      <p:cBhvr>
                                        <p:cTn id="126" dur="1" fill="hold">
                                          <p:stCondLst>
                                            <p:cond delay="0"/>
                                          </p:stCondLst>
                                        </p:cTn>
                                        <p:tgtEl>
                                          <p:spTgt spid="423233"/>
                                        </p:tgtEl>
                                        <p:attrNameLst>
                                          <p:attrName>style.visibility</p:attrName>
                                        </p:attrNameLst>
                                      </p:cBhvr>
                                      <p:to>
                                        <p:strVal val="visible"/>
                                      </p:to>
                                    </p:set>
                                    <p:anim calcmode="lin" valueType="num">
                                      <p:cBhvr additive="base">
                                        <p:cTn id="127" dur="500" fill="hold"/>
                                        <p:tgtEl>
                                          <p:spTgt spid="423233"/>
                                        </p:tgtEl>
                                        <p:attrNameLst>
                                          <p:attrName>ppt_x</p:attrName>
                                        </p:attrNameLst>
                                      </p:cBhvr>
                                      <p:tavLst>
                                        <p:tav tm="0">
                                          <p:val>
                                            <p:strVal val="1+#ppt_w/2"/>
                                          </p:val>
                                        </p:tav>
                                        <p:tav tm="100000">
                                          <p:val>
                                            <p:strVal val="#ppt_x"/>
                                          </p:val>
                                        </p:tav>
                                      </p:tavLst>
                                    </p:anim>
                                    <p:anim calcmode="lin" valueType="num">
                                      <p:cBhvr additive="base">
                                        <p:cTn id="128" dur="500" fill="hold"/>
                                        <p:tgtEl>
                                          <p:spTgt spid="423233"/>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accel="50000" fill="hold" grpId="0" nodeType="clickEffect">
                                  <p:stCondLst>
                                    <p:cond delay="0"/>
                                  </p:stCondLst>
                                  <p:childTnLst>
                                    <p:set>
                                      <p:cBhvr>
                                        <p:cTn id="132" dur="1" fill="hold">
                                          <p:stCondLst>
                                            <p:cond delay="0"/>
                                          </p:stCondLst>
                                        </p:cTn>
                                        <p:tgtEl>
                                          <p:spTgt spid="336"/>
                                        </p:tgtEl>
                                        <p:attrNameLst>
                                          <p:attrName>style.visibility</p:attrName>
                                        </p:attrNameLst>
                                      </p:cBhvr>
                                      <p:to>
                                        <p:strVal val="visible"/>
                                      </p:to>
                                    </p:set>
                                    <p:anim calcmode="lin" valueType="num">
                                      <p:cBhvr additive="base">
                                        <p:cTn id="133" dur="500" fill="hold"/>
                                        <p:tgtEl>
                                          <p:spTgt spid="336"/>
                                        </p:tgtEl>
                                        <p:attrNameLst>
                                          <p:attrName>ppt_x</p:attrName>
                                        </p:attrNameLst>
                                      </p:cBhvr>
                                      <p:tavLst>
                                        <p:tav tm="0">
                                          <p:val>
                                            <p:strVal val="1+#ppt_w/2"/>
                                          </p:val>
                                        </p:tav>
                                        <p:tav tm="100000">
                                          <p:val>
                                            <p:strVal val="#ppt_x"/>
                                          </p:val>
                                        </p:tav>
                                      </p:tavLst>
                                    </p:anim>
                                    <p:anim calcmode="lin" valueType="num">
                                      <p:cBhvr additive="base">
                                        <p:cTn id="134" dur="500" fill="hold"/>
                                        <p:tgtEl>
                                          <p:spTgt spid="3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220" grpId="0" animBg="1"/>
      <p:bldP spid="423237" grpId="0" animBg="1" autoUpdateAnimBg="0"/>
      <p:bldP spid="423238" grpId="0" animBg="1"/>
      <p:bldP spid="423239" grpId="0" animBg="1"/>
      <p:bldP spid="423240" grpId="0" animBg="1"/>
      <p:bldP spid="423241" grpId="0" animBg="1" autoUpdateAnimBg="0"/>
      <p:bldP spid="423242" grpId="0" animBg="1" autoUpdateAnimBg="0"/>
      <p:bldP spid="423243" grpId="0" animBg="1"/>
      <p:bldP spid="423244" grpId="0" animBg="1" autoUpdateAnimBg="0"/>
      <p:bldP spid="423249" grpId="0"/>
      <p:bldP spid="423250" grpId="0"/>
      <p:bldP spid="335" grpId="0"/>
      <p:bldP spid="336" grpId="0"/>
      <p:bldP spid="2" grpId="0" animBg="1"/>
      <p:bldP spid="338" grpId="0" animBg="1"/>
      <p:bldP spid="3" grpId="0"/>
      <p:bldP spid="340" grpId="0" animBg="1"/>
      <p:bldP spid="341" grpId="0" animBg="1"/>
      <p:bldP spid="342" grpId="0"/>
      <p:bldP spid="343" grpId="0"/>
      <p:bldP spid="344" grpId="0"/>
      <p:bldP spid="345" grpId="0"/>
      <p:bldP spid="346" grpId="0" animBg="1"/>
      <p:bldP spid="347" grpId="0" animBg="1"/>
      <p:bldP spid="348" grpId="0" animBg="1"/>
      <p:bldP spid="349" grpId="0" animBg="1"/>
      <p:bldP spid="35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8692</TotalTime>
  <Words>9806</Words>
  <Application>Microsoft Office PowerPoint</Application>
  <PresentationFormat>A4 纸张(210x297 毫米)</PresentationFormat>
  <Paragraphs>1931</Paragraphs>
  <Slides>108</Slides>
  <Notes>83</Notes>
  <HiddenSlides>2</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26" baseType="lpstr">
      <vt:lpstr>Monotype Sorts</vt:lpstr>
      <vt:lpstr>simsun</vt:lpstr>
      <vt:lpstr>仿宋_GB2312</vt:lpstr>
      <vt:lpstr>黑体</vt:lpstr>
      <vt:lpstr>楷体_GB2312</vt:lpstr>
      <vt:lpstr>隶书</vt:lpstr>
      <vt:lpstr>宋体</vt:lpstr>
      <vt:lpstr>微软雅黑</vt:lpstr>
      <vt:lpstr>Arial</vt:lpstr>
      <vt:lpstr>Calibri</vt:lpstr>
      <vt:lpstr>Cambria Math</vt:lpstr>
      <vt:lpstr>Courier New</vt:lpstr>
      <vt:lpstr>Symbol</vt:lpstr>
      <vt:lpstr>Times New Roman</vt:lpstr>
      <vt:lpstr>Wingdings</vt:lpstr>
      <vt:lpstr>Wingdings 2</vt:lpstr>
      <vt:lpstr>个人主页 (标准)</vt:lpstr>
      <vt:lpstr>Clip</vt:lpstr>
      <vt:lpstr>PowerPoint 演示文稿</vt:lpstr>
      <vt:lpstr>第3章 栈和队列</vt:lpstr>
      <vt:lpstr>第3章 栈和队列</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3.2 栈的应用</vt:lpstr>
      <vt:lpstr>3.2 栈的应用</vt:lpstr>
      <vt:lpstr>3.2 栈的应用</vt:lpstr>
      <vt:lpstr>3.2 栈的应用</vt:lpstr>
      <vt:lpstr>栈的应用举例－括号匹配的检验</vt:lpstr>
      <vt:lpstr>栈的应用举例－括号匹配的检验</vt:lpstr>
      <vt:lpstr>3.2 栈的应用</vt:lpstr>
      <vt:lpstr>3.2 栈的应用</vt:lpstr>
      <vt:lpstr>3.2 栈的应用</vt:lpstr>
      <vt:lpstr>PowerPoint 演示文稿</vt:lpstr>
      <vt:lpstr>栈的应用举例－表达式求值</vt:lpstr>
      <vt:lpstr>PowerPoint 演示文稿</vt:lpstr>
      <vt:lpstr>PowerPoint 演示文稿</vt:lpstr>
      <vt:lpstr>PowerPoint 演示文稿</vt:lpstr>
      <vt:lpstr>PowerPoint 演示文稿</vt:lpstr>
      <vt:lpstr>PowerPoint 演示文稿</vt:lpstr>
      <vt:lpstr>栈的应用举例－表达式求值</vt:lpstr>
      <vt:lpstr>栈的应用举例－表达式实例</vt:lpstr>
      <vt:lpstr>栈的应用举例－后缀表达式求值</vt:lpstr>
      <vt:lpstr>栈的应用举例－后缀表达式求值</vt:lpstr>
      <vt:lpstr>3.2 栈的应用</vt:lpstr>
      <vt:lpstr>3.2 栈的应用</vt:lpstr>
      <vt:lpstr>3.2 栈的应用</vt:lpstr>
      <vt:lpstr>数据结构是递归的</vt:lpstr>
      <vt:lpstr>问题的解法是递归的</vt:lpstr>
      <vt:lpstr>3.2 栈的应用</vt:lpstr>
      <vt:lpstr>3.2 栈的应用</vt:lpstr>
      <vt:lpstr>3.3 栈与递归</vt:lpstr>
      <vt:lpstr>3.3 栈与递归</vt:lpstr>
      <vt:lpstr>3.3 栈与递归</vt:lpstr>
      <vt:lpstr>PowerPoint 演示文稿</vt:lpstr>
      <vt:lpstr>3.3 栈与递归</vt:lpstr>
      <vt:lpstr>3.3 栈与递归</vt:lpstr>
      <vt:lpstr>3.3 栈与递归</vt:lpstr>
      <vt:lpstr>3.3 栈与递归</vt:lpstr>
      <vt:lpstr>3.3 栈与递归</vt:lpstr>
      <vt:lpstr>3.3 栈与递归</vt:lpstr>
      <vt:lpstr>3.3 栈与递归</vt:lpstr>
      <vt:lpstr>3.3 栈与递归</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栈和队列</vt:lpstr>
      <vt:lpstr>队列应用</vt:lpstr>
      <vt:lpstr>栈和队列</vt:lpstr>
      <vt:lpstr>栈和队列</vt:lpstr>
      <vt:lpstr>栈和队列</vt:lpstr>
      <vt:lpstr>栈和队列</vt:lpstr>
      <vt:lpstr>栈和队列</vt:lpstr>
      <vt:lpstr>栈和队列</vt:lpstr>
      <vt:lpstr>栈和队列</vt:lpstr>
      <vt:lpstr>本章学习要点</vt:lpstr>
      <vt:lpstr>栈和队列练习</vt:lpstr>
      <vt:lpstr>栈和队列</vt:lpstr>
      <vt:lpstr>栈和队列</vt:lpstr>
      <vt:lpstr>2012年考研题</vt:lpstr>
      <vt:lpstr>2009年考研题</vt:lpstr>
      <vt:lpstr>2014年考研题</vt:lpstr>
    </vt:vector>
  </TitlesOfParts>
  <Manager/>
  <Company>北京理工大学计算机科学工程系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栈和队列</dc:title>
  <dc:creator>王捷民</dc:creator>
  <cp:lastModifiedBy>SVAILor</cp:lastModifiedBy>
  <cp:revision>1419</cp:revision>
  <cp:lastPrinted>1995-12-08T18:33:06Z</cp:lastPrinted>
  <dcterms:created xsi:type="dcterms:W3CDTF">2001-01-28T14:19:15Z</dcterms:created>
  <dcterms:modified xsi:type="dcterms:W3CDTF">2021-09-23T13:53:36Z</dcterms:modified>
</cp:coreProperties>
</file>