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3"/>
  </p:notesMasterIdLst>
  <p:handoutMasterIdLst>
    <p:handoutMasterId r:id="rId134"/>
  </p:handoutMasterIdLst>
  <p:sldIdLst>
    <p:sldId id="749" r:id="rId3"/>
    <p:sldId id="1229" r:id="rId4"/>
    <p:sldId id="1210" r:id="rId5"/>
    <p:sldId id="750" r:id="rId6"/>
    <p:sldId id="1022" r:id="rId7"/>
    <p:sldId id="1020" r:id="rId8"/>
    <p:sldId id="1211" r:id="rId9"/>
    <p:sldId id="1212" r:id="rId10"/>
    <p:sldId id="1021" r:id="rId11"/>
    <p:sldId id="1030" r:id="rId12"/>
    <p:sldId id="1031" r:id="rId13"/>
    <p:sldId id="1032" r:id="rId14"/>
    <p:sldId id="1203" r:id="rId15"/>
    <p:sldId id="1204" r:id="rId16"/>
    <p:sldId id="1033" r:id="rId17"/>
    <p:sldId id="1205" r:id="rId18"/>
    <p:sldId id="1037" r:id="rId19"/>
    <p:sldId id="1134" r:id="rId20"/>
    <p:sldId id="1206" r:id="rId21"/>
    <p:sldId id="1207" r:id="rId22"/>
    <p:sldId id="1039" r:id="rId23"/>
    <p:sldId id="1194" r:id="rId24"/>
    <p:sldId id="1192" r:id="rId25"/>
    <p:sldId id="1193" r:id="rId26"/>
    <p:sldId id="1130" r:id="rId27"/>
    <p:sldId id="1131" r:id="rId28"/>
    <p:sldId id="1132" r:id="rId29"/>
    <p:sldId id="1036" r:id="rId30"/>
    <p:sldId id="1173" r:id="rId31"/>
    <p:sldId id="1174" r:id="rId32"/>
    <p:sldId id="1175" r:id="rId33"/>
    <p:sldId id="1176" r:id="rId34"/>
    <p:sldId id="1040" r:id="rId35"/>
    <p:sldId id="1041" r:id="rId36"/>
    <p:sldId id="1208" r:id="rId37"/>
    <p:sldId id="1230" r:id="rId38"/>
    <p:sldId id="1209" r:id="rId39"/>
    <p:sldId id="1043" r:id="rId40"/>
    <p:sldId id="1138" r:id="rId41"/>
    <p:sldId id="1139" r:id="rId42"/>
    <p:sldId id="1140" r:id="rId43"/>
    <p:sldId id="1044" r:id="rId44"/>
    <p:sldId id="1045" r:id="rId45"/>
    <p:sldId id="1046" r:id="rId46"/>
    <p:sldId id="1047" r:id="rId47"/>
    <p:sldId id="1051" r:id="rId48"/>
    <p:sldId id="1048" r:id="rId49"/>
    <p:sldId id="1049" r:id="rId50"/>
    <p:sldId id="1054" r:id="rId51"/>
    <p:sldId id="1064" r:id="rId52"/>
    <p:sldId id="1050" r:id="rId53"/>
    <p:sldId id="1137" r:id="rId54"/>
    <p:sldId id="1055" r:id="rId55"/>
    <p:sldId id="1056" r:id="rId56"/>
    <p:sldId id="1057" r:id="rId57"/>
    <p:sldId id="1058" r:id="rId58"/>
    <p:sldId id="1141" r:id="rId59"/>
    <p:sldId id="1059" r:id="rId60"/>
    <p:sldId id="1060" r:id="rId61"/>
    <p:sldId id="1142" r:id="rId62"/>
    <p:sldId id="1143" r:id="rId63"/>
    <p:sldId id="1144" r:id="rId64"/>
    <p:sldId id="1061" r:id="rId65"/>
    <p:sldId id="1190" r:id="rId66"/>
    <p:sldId id="1214" r:id="rId67"/>
    <p:sldId id="1145" r:id="rId68"/>
    <p:sldId id="1200" r:id="rId69"/>
    <p:sldId id="1151" r:id="rId70"/>
    <p:sldId id="1146" r:id="rId71"/>
    <p:sldId id="1068" r:id="rId72"/>
    <p:sldId id="1165" r:id="rId73"/>
    <p:sldId id="1124" r:id="rId74"/>
    <p:sldId id="1077" r:id="rId75"/>
    <p:sldId id="1167" r:id="rId76"/>
    <p:sldId id="1125" r:id="rId77"/>
    <p:sldId id="1126" r:id="rId78"/>
    <p:sldId id="1005" r:id="rId79"/>
    <p:sldId id="1191" r:id="rId80"/>
    <p:sldId id="1148" r:id="rId81"/>
    <p:sldId id="1079" r:id="rId82"/>
    <p:sldId id="1072" r:id="rId83"/>
    <p:sldId id="1189" r:id="rId84"/>
    <p:sldId id="1215" r:id="rId85"/>
    <p:sldId id="1228" r:id="rId86"/>
    <p:sldId id="1217" r:id="rId87"/>
    <p:sldId id="1219" r:id="rId88"/>
    <p:sldId id="1220" r:id="rId89"/>
    <p:sldId id="1221" r:id="rId90"/>
    <p:sldId id="1222" r:id="rId91"/>
    <p:sldId id="1223" r:id="rId92"/>
    <p:sldId id="1224" r:id="rId93"/>
    <p:sldId id="1225" r:id="rId94"/>
    <p:sldId id="1226" r:id="rId95"/>
    <p:sldId id="1080" r:id="rId96"/>
    <p:sldId id="1169" r:id="rId97"/>
    <p:sldId id="1081" r:id="rId98"/>
    <p:sldId id="1170" r:id="rId99"/>
    <p:sldId id="1155" r:id="rId100"/>
    <p:sldId id="1156" r:id="rId101"/>
    <p:sldId id="1196" r:id="rId102"/>
    <p:sldId id="1197" r:id="rId103"/>
    <p:sldId id="1088" r:id="rId104"/>
    <p:sldId id="1089" r:id="rId105"/>
    <p:sldId id="1090" r:id="rId106"/>
    <p:sldId id="1091" r:id="rId107"/>
    <p:sldId id="1093" r:id="rId108"/>
    <p:sldId id="1092" r:id="rId109"/>
    <p:sldId id="1094" r:id="rId110"/>
    <p:sldId id="1095" r:id="rId111"/>
    <p:sldId id="1102" r:id="rId112"/>
    <p:sldId id="1103" r:id="rId113"/>
    <p:sldId id="1116" r:id="rId114"/>
    <p:sldId id="1164" r:id="rId115"/>
    <p:sldId id="1161" r:id="rId116"/>
    <p:sldId id="1162" r:id="rId117"/>
    <p:sldId id="1163" r:id="rId118"/>
    <p:sldId id="1120" r:id="rId119"/>
    <p:sldId id="1121" r:id="rId120"/>
    <p:sldId id="1122" r:id="rId121"/>
    <p:sldId id="1123" r:id="rId122"/>
    <p:sldId id="1082" r:id="rId123"/>
    <p:sldId id="1083" r:id="rId124"/>
    <p:sldId id="1084" r:id="rId125"/>
    <p:sldId id="1085" r:id="rId126"/>
    <p:sldId id="1086" r:id="rId127"/>
    <p:sldId id="1087" r:id="rId128"/>
    <p:sldId id="1100" r:id="rId129"/>
    <p:sldId id="1152" r:id="rId130"/>
    <p:sldId id="1213" r:id="rId131"/>
    <p:sldId id="1231" r:id="rId132"/>
  </p:sldIdLst>
  <p:sldSz cx="9144000" cy="6858000" type="screen4x3"/>
  <p:notesSz cx="6934200" cy="9398000"/>
  <p:custDataLst>
    <p:tags r:id="rId135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FFFF00"/>
      </a:buClr>
      <a:buFont typeface="Wingdings" pitchFamily="2" charset="2"/>
      <a:buChar char="l"/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FFFF00"/>
      </a:buClr>
      <a:buFont typeface="Wingdings" pitchFamily="2" charset="2"/>
      <a:buChar char="l"/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FFFF00"/>
      </a:buClr>
      <a:buFont typeface="Wingdings" pitchFamily="2" charset="2"/>
      <a:buChar char="l"/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FFFF00"/>
      </a:buClr>
      <a:buFont typeface="Wingdings" pitchFamily="2" charset="2"/>
      <a:buChar char="l"/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FFFF00"/>
      </a:buClr>
      <a:buFont typeface="Wingdings" pitchFamily="2" charset="2"/>
      <a:buChar char="l"/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FF00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FF00"/>
    <a:srgbClr val="00FFFF"/>
    <a:srgbClr val="FF7C80"/>
    <a:srgbClr val="FF6600"/>
    <a:srgbClr val="FF99FF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9" autoAdjust="0"/>
    <p:restoredTop sz="70662" autoAdjust="0"/>
  </p:normalViewPr>
  <p:slideViewPr>
    <p:cSldViewPr>
      <p:cViewPr varScale="1">
        <p:scale>
          <a:sx n="61" d="100"/>
          <a:sy n="61" d="100"/>
        </p:scale>
        <p:origin x="2006" y="34"/>
      </p:cViewPr>
      <p:guideLst>
        <p:guide orient="horz" pos="2188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302" y="960"/>
      </p:cViewPr>
      <p:guideLst>
        <p:guide orient="horz" pos="2960"/>
        <p:guide pos="218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handoutMaster" Target="handoutMasters/handout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gs" Target="tags/tag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D7FA219-77A4-4F17-87A1-315692A125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54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1BEC669-EBFB-46BC-B6D0-C101C412AD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59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9D0A0-7841-4BF4-B555-0391FD0BE2B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4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11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BEECD6-EC73-42CF-9A10-E8A2FB6485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745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67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3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44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139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27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40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6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4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263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39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658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870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3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189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808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45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12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0C06F-1314-44E8-9390-5C15BC568955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4850"/>
            <a:ext cx="4699000" cy="35242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64050"/>
            <a:ext cx="5086350" cy="4229100"/>
          </a:xfrm>
          <a:noFill/>
          <a:ln w="9525"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72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94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273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14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357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638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884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413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971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882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64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311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5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389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40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178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1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43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43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39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653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6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729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13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75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923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543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145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790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9930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4B5C-7708-442E-8D78-91049C834577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896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8845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59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693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675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205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3763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749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478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7717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5693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178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2911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12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0509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671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1357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152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7905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640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1874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140067-1828-48F0-A5E0-B81452DFFD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853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173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4339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48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2003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3955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5785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9504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0665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9881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4497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6418B-A0EE-4950-8385-9B6FF1F34D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(( ), (a, (b, c)))</a:t>
            </a:r>
          </a:p>
        </p:txBody>
      </p:sp>
    </p:spTree>
    <p:extLst>
      <p:ext uri="{BB962C8B-B14F-4D97-AF65-F5344CB8AC3E}">
        <p14:creationId xmlns:p14="http://schemas.microsoft.com/office/powerpoint/2010/main" val="13420007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0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C669-EBFB-46BC-B6D0-C101C412AD6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5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3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4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5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106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80C2D61-F0E3-427D-8D85-A358531C3E9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70A58DFC-B323-46C1-A8EA-068323AF6CFC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496050"/>
            <a:ext cx="4705350" cy="361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8750" y="6526213"/>
            <a:ext cx="2406650" cy="3317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44F29F8F-A0A1-459A-A3FB-5622C555C6DE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7292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147A478-FEFB-4D61-92DA-3A4F843CC17C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52640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2A45963-69B4-4AF3-99D0-C9F6DB0B3420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12625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847F6EE-2AC6-42C4-86BB-222C149F138F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0396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26FF473-B9CE-4258-843F-096F5934AC36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4898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0BDC77D1-7140-4C0F-B008-8E805F75D37F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57675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FD1B4C4-1AA8-4923-B25F-D4F6278196FB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9410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1DCDBB65-8632-4C28-B15B-3D2FB09A7B6D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E14FBF1-4163-45D9-BAB4-DAB49BBB71D4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9700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C6C973D-E561-483F-AD14-6D3965A5C829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62971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F372097-1244-49DB-92E8-8910F5C94AE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19232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4B91971-04C9-47D2-B818-B8619E1BA3E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24610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760C169-FC30-49DB-A376-DB9F2782A9EE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830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11B9BBED-97F9-4EC7-8288-2B1607EB1E9B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5380A5D-2CC9-4A23-A8F7-DEFC4A7F5E00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B890921C-1CAA-4115-84C8-27FA87E7BE07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58524AA8-FDB5-42D8-92FA-3778ACB1555D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EEC9614-F31E-4078-A59A-BEEC8EBADFD4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AF556AD0-4C3E-4863-89E0-BA0E1DB401C9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FE4399A5-E5D8-4B93-BAF0-81EA3AD1CD3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  <a:defRPr sz="1400" b="0">
                <a:solidFill>
                  <a:srgbClr val="00FFFF"/>
                </a:solidFill>
                <a:latin typeface="+mn-ea"/>
              </a:defRPr>
            </a:lvl1pPr>
          </a:lstStyle>
          <a:p>
            <a:r>
              <a:rPr lang="zh-CN" altLang="en-US"/>
              <a:t>第 </a:t>
            </a:r>
            <a:fld id="{2DF9E2C5-4F7A-405E-93E4-BC449306FECA}" type="slidenum">
              <a:rPr lang="zh-CN" altLang="en-US">
                <a:solidFill>
                  <a:srgbClr val="66CCFF"/>
                </a:solidFill>
              </a:rPr>
              <a:pPr/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/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29" name="Group 20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 sz="1400" b="0">
                <a:solidFill>
                  <a:srgbClr val="00FFFF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78E331F3-5872-44BA-A34D-FAB713AA2E51}" type="slidenum">
              <a:rPr lang="zh-CN" altLang="en-US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/>
          </a:p>
        </p:txBody>
      </p:sp>
      <p:sp>
        <p:nvSpPr>
          <p:cNvPr id="1031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kumimoji="1"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860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anose="05000000000000000000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anose="02010600030101010101" pitchFamily="2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anose="05000000000000000000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anose="02010600030101010101" pitchFamily="2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WordArt 3"/>
          <p:cNvSpPr>
            <a:spLocks noChangeArrowheads="1" noChangeShapeType="1" noTextEdit="1"/>
          </p:cNvSpPr>
          <p:nvPr/>
        </p:nvSpPr>
        <p:spPr bwMode="auto">
          <a:xfrm>
            <a:off x="1331913" y="1989138"/>
            <a:ext cx="6413500" cy="161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zh-CN" altLang="en-US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第</a:t>
            </a:r>
            <a:r>
              <a:rPr lang="en-US" altLang="zh-CN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4</a:t>
            </a:r>
            <a:r>
              <a:rPr lang="zh-CN" altLang="en-US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章 数组与广义表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电脑探密 启动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DBBAE8E-EB50-4B98-A30E-ECCB6AC2B004}" type="slidenum">
              <a:rPr lang="zh-CN" altLang="en-US" b="1">
                <a:solidFill>
                  <a:srgbClr val="66CCFF"/>
                </a:solidFill>
              </a:rPr>
              <a:pPr/>
              <a:t>10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819150"/>
            <a:ext cx="8893175" cy="5895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数组的基本操作</a:t>
            </a:r>
          </a:p>
          <a:p>
            <a:pPr marL="965200" lvl="1" indent="-508000">
              <a:buFont typeface="宋体" charset="-122"/>
              <a:buNone/>
            </a:pPr>
            <a:r>
              <a:rPr lang="en-US" altLang="zh-CN"/>
              <a:t>1. 	</a:t>
            </a:r>
            <a:r>
              <a:rPr lang="zh-CN" altLang="en-US"/>
              <a:t>读：给定一组下标，读出对应的数组元素；</a:t>
            </a:r>
          </a:p>
          <a:p>
            <a:pPr marL="965200" lvl="1" indent="-508000">
              <a:buFont typeface="宋体" charset="-122"/>
              <a:buNone/>
            </a:pPr>
            <a:r>
              <a:rPr lang="en-US" altLang="zh-CN"/>
              <a:t>2. 	</a:t>
            </a:r>
            <a:r>
              <a:rPr lang="zh-CN" altLang="en-US"/>
              <a:t>写：给定一组下标，存储或修改与其相对应的数组元素。</a:t>
            </a:r>
          </a:p>
          <a:p>
            <a:pPr marL="965200" lvl="1" indent="-508000">
              <a:buFont typeface="宋体" charset="-122"/>
              <a:buNone/>
            </a:pPr>
            <a:r>
              <a:rPr lang="zh-CN" altLang="en-US"/>
              <a:t>	读</a:t>
            </a:r>
            <a:r>
              <a:rPr lang="en-US" altLang="zh-CN"/>
              <a:t>/</a:t>
            </a:r>
            <a:r>
              <a:rPr lang="zh-CN" altLang="en-US"/>
              <a:t>写操作本质上只对应一种操作——</a:t>
            </a:r>
            <a:r>
              <a:rPr lang="zh-CN" altLang="en-US">
                <a:solidFill>
                  <a:srgbClr val="00FFFF"/>
                </a:solidFill>
              </a:rPr>
              <a:t>寻址</a:t>
            </a:r>
            <a:r>
              <a:rPr lang="zh-CN" altLang="en-US"/>
              <a:t>。</a:t>
            </a:r>
            <a:r>
              <a:rPr lang="zh-CN" altLang="en-US">
                <a:solidFill>
                  <a:srgbClr val="66FF33"/>
                </a:solidFill>
              </a:rPr>
              <a:t>确定指定元素在内存中的物理地址。</a:t>
            </a:r>
            <a:endParaRPr kumimoji="0" lang="zh-CN" altLang="en-US" b="0">
              <a:solidFill>
                <a:srgbClr val="66FF33"/>
              </a:solidFill>
            </a:endParaRPr>
          </a:p>
          <a:p>
            <a:pPr>
              <a:buClrTx/>
              <a:buSzPct val="75000"/>
            </a:pPr>
            <a:r>
              <a:rPr lang="zh-CN" altLang="en-US"/>
              <a:t>数组的存储</a:t>
            </a:r>
          </a:p>
          <a:p>
            <a:pPr>
              <a:buClrTx/>
              <a:buSzPct val="85000"/>
              <a:buFontTx/>
              <a:buNone/>
            </a:pPr>
            <a:r>
              <a:rPr lang="zh-CN" altLang="en-US" sz="3200">
                <a:solidFill>
                  <a:schemeClr val="tx1"/>
                </a:solidFill>
              </a:rPr>
              <a:t>	两种形式：既可以是</a:t>
            </a:r>
            <a:r>
              <a:rPr lang="zh-CN" altLang="en-US" sz="3200">
                <a:solidFill>
                  <a:srgbClr val="66FF33"/>
                </a:solidFill>
              </a:rPr>
              <a:t>顺序存储</a:t>
            </a:r>
            <a:r>
              <a:rPr lang="zh-CN" altLang="en-US" sz="3200">
                <a:solidFill>
                  <a:schemeClr val="tx1"/>
                </a:solidFill>
              </a:rPr>
              <a:t>，也可以采用</a:t>
            </a:r>
            <a:r>
              <a:rPr lang="zh-CN" altLang="en-US" sz="3200">
                <a:solidFill>
                  <a:srgbClr val="66FF33"/>
                </a:solidFill>
              </a:rPr>
              <a:t>链式结构</a:t>
            </a:r>
            <a:r>
              <a:rPr lang="zh-CN" altLang="en-US" sz="3200">
                <a:solidFill>
                  <a:schemeClr val="tx1"/>
                </a:solidFill>
              </a:rPr>
              <a:t>。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EC9614-F31E-4078-A59A-BEEC8EBADFD4}" type="slidenum">
              <a:rPr lang="zh-CN" altLang="en-US" b="1" smtClean="0">
                <a:solidFill>
                  <a:srgbClr val="66CCFF"/>
                </a:solidFill>
              </a:rPr>
              <a:pPr/>
              <a:t>100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4847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i="0" kern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kern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kern="0" dirty="0">
                <a:solidFill>
                  <a:srgbClr val="FFFF66"/>
                </a:solidFill>
                <a:latin typeface="Times New Roman" pitchFamily="18" charset="0"/>
              </a:rPr>
              <a:t>递归设计例子</a:t>
            </a:r>
            <a:endParaRPr lang="en-US" altLang="zh-CN" i="0" kern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87400"/>
            <a:ext cx="9144000" cy="6419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zh-CN" sz="2800" dirty="0"/>
              <a:t>针对英文字符集</a:t>
            </a:r>
            <a:r>
              <a:rPr lang="en-US" altLang="zh-CN" sz="2800" dirty="0"/>
              <a:t>{A-Z}</a:t>
            </a:r>
            <a:r>
              <a:rPr lang="zh-CN" altLang="zh-CN" sz="2800" dirty="0"/>
              <a:t>，设计递归算法，输出长度为</a:t>
            </a:r>
            <a:r>
              <a:rPr lang="en-US" altLang="zh-CN" sz="2800" dirty="0"/>
              <a:t>K(&lt;=26)</a:t>
            </a:r>
            <a:r>
              <a:rPr lang="zh-CN" altLang="zh-CN" sz="2800" dirty="0"/>
              <a:t>的</a:t>
            </a:r>
            <a:r>
              <a:rPr lang="zh-CN" altLang="en-US" sz="2800" dirty="0"/>
              <a:t>所有</a:t>
            </a:r>
            <a:r>
              <a:rPr lang="zh-CN" altLang="zh-CN" sz="2800" dirty="0"/>
              <a:t>排列，要求每个字符最多出现一次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800" kern="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800" kern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984259"/>
            <a:ext cx="9144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分解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假设已生成长度为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的一个排列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prefix,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k&lt;K</a:t>
            </a:r>
            <a:r>
              <a:rPr lang="zh-CN" altLang="en-US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时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针对字母表中</a:t>
            </a:r>
            <a:r>
              <a:rPr lang="zh-CN" altLang="en-US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未出现的字母，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生成以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prefix</a:t>
            </a:r>
            <a:r>
              <a:rPr lang="zh-CN" altLang="en-US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为前缀，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长度为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k+1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的一种排列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4779150"/>
            <a:ext cx="9067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直接求解</a:t>
            </a:r>
            <a:r>
              <a:rPr lang="en-US" altLang="zh-CN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k=K, </a:t>
            </a:r>
            <a:r>
              <a:rPr lang="zh-CN" altLang="en-US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输出排列</a:t>
            </a:r>
            <a:endParaRPr lang="zh-CN" altLang="en-US" dirty="0">
              <a:solidFill>
                <a:srgbClr val="00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200" y="3609020"/>
            <a:ext cx="90678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组合：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执行上述处理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生成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prefix</a:t>
            </a:r>
            <a:r>
              <a:rPr lang="zh-CN" altLang="en-US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为前缀长度为</a:t>
            </a:r>
            <a:r>
              <a: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k+1</a:t>
            </a:r>
            <a:r>
              <a:rPr lang="zh-CN" altLang="en-US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的各种不同的排列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631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EC9614-F31E-4078-A59A-BEEC8EBADFD4}" type="slidenum">
              <a:rPr lang="zh-CN" altLang="en-US" b="1" smtClean="0">
                <a:solidFill>
                  <a:srgbClr val="66CCFF"/>
                </a:solidFill>
              </a:rPr>
              <a:pPr/>
              <a:t>101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i="0" kern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kern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kern="0" dirty="0">
                <a:solidFill>
                  <a:srgbClr val="FFFF66"/>
                </a:solidFill>
                <a:latin typeface="Times New Roman" pitchFamily="18" charset="0"/>
              </a:rPr>
              <a:t>递归设计例子</a:t>
            </a:r>
            <a:endParaRPr lang="en-US" altLang="zh-CN" i="0" kern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44565"/>
            <a:ext cx="9144000" cy="6419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permutate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 result,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(char c = ‘A’; c&lt;=‘Z’;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	bool used = false;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(result[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]==c) { used = true;  break;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(!used) 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result[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+ 1] = c;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(len+1&lt;k) 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kern="0" dirty="0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permutate</a:t>
            </a:r>
            <a:r>
              <a:rPr lang="en-US" altLang="zh-CN" sz="2400" kern="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(result, k, 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 else {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result[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+ 2]=‘\0’;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(“%s”, result);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17105" y="4644136"/>
            <a:ext cx="3626894" cy="25631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/>
              <a:t>void main 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>
                <a:solidFill>
                  <a:schemeClr val="tx1"/>
                </a:solidFill>
              </a:rPr>
              <a:t>char result[27];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>
                <a:solidFill>
                  <a:srgbClr val="00FFFF"/>
                </a:solidFill>
              </a:rPr>
              <a:t>permutate</a:t>
            </a:r>
            <a:r>
              <a:rPr lang="en-US" altLang="zh-CN" sz="2400" kern="0" dirty="0">
                <a:solidFill>
                  <a:schemeClr val="tx1"/>
                </a:solidFill>
              </a:rPr>
              <a:t>(result, 10, 0</a:t>
            </a:r>
            <a:r>
              <a:rPr lang="en-US" altLang="zh-CN" sz="2400" kern="0" dirty="0"/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19505235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0658BA2-DC62-418B-AE24-8D8F379DE191}" type="slidenum">
              <a:rPr lang="zh-CN" altLang="en-US" b="1">
                <a:solidFill>
                  <a:srgbClr val="66CCFF"/>
                </a:solidFill>
              </a:rPr>
              <a:pPr/>
              <a:t>102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1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1731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latin typeface="宋体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求广义表的深度 </a:t>
            </a:r>
            <a:r>
              <a:rPr lang="en-US" altLang="zh-CN" sz="3600">
                <a:solidFill>
                  <a:schemeClr val="tx1"/>
                </a:solidFill>
              </a:rPr>
              <a:t>GListDepth( L )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81732" name="Text Box 4"/>
          <p:cNvSpPr txBox="1">
            <a:spLocks noChangeArrowheads="1"/>
          </p:cNvSpPr>
          <p:nvPr/>
        </p:nvSpPr>
        <p:spPr bwMode="auto">
          <a:xfrm>
            <a:off x="0" y="5287963"/>
            <a:ext cx="9144000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1481733" name="Rectangle 5"/>
          <p:cNvSpPr>
            <a:spLocks noChangeArrowheads="1"/>
          </p:cNvSpPr>
          <p:nvPr/>
        </p:nvSpPr>
        <p:spPr bwMode="auto">
          <a:xfrm>
            <a:off x="341313" y="1570038"/>
            <a:ext cx="87677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SzPct val="70000"/>
              <a:buFont typeface="Wingdings" pitchFamily="2" charset="2"/>
              <a:buNone/>
            </a:pPr>
            <a:r>
              <a:rPr lang="zh-CN" altLang="en-US" dirty="0"/>
              <a:t>广义表</a:t>
            </a:r>
            <a:r>
              <a:rPr lang="en-US" altLang="zh-CN" dirty="0"/>
              <a:t>L</a:t>
            </a:r>
            <a:r>
              <a:rPr lang="zh-CN" altLang="en-US" dirty="0"/>
              <a:t>的深度 </a:t>
            </a:r>
            <a:r>
              <a:rPr lang="en-US" altLang="zh-CN" dirty="0"/>
              <a:t>= </a:t>
            </a:r>
            <a:r>
              <a:rPr lang="zh-CN" altLang="en-US" dirty="0"/>
              <a:t>广义表</a:t>
            </a:r>
            <a:r>
              <a:rPr lang="en-US" altLang="zh-CN" dirty="0"/>
              <a:t>L</a:t>
            </a:r>
            <a:r>
              <a:rPr lang="zh-CN" altLang="en-US" dirty="0"/>
              <a:t>中括号最大重数</a:t>
            </a:r>
          </a:p>
        </p:txBody>
      </p:sp>
      <p:sp>
        <p:nvSpPr>
          <p:cNvPr id="1481734" name="Rectangle 6"/>
          <p:cNvSpPr>
            <a:spLocks noChangeArrowheads="1"/>
          </p:cNvSpPr>
          <p:nvPr/>
        </p:nvSpPr>
        <p:spPr bwMode="auto">
          <a:xfrm>
            <a:off x="431800" y="2124075"/>
            <a:ext cx="84613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 err="1"/>
              <a:t>GListDepth</a:t>
            </a:r>
            <a:r>
              <a:rPr lang="en-US" altLang="zh-CN" dirty="0"/>
              <a:t>( L ) =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/>
              <a:t>                   1 + MAX( </a:t>
            </a:r>
            <a:r>
              <a:rPr lang="en-US" altLang="zh-CN" dirty="0" err="1"/>
              <a:t>GListDepth</a:t>
            </a:r>
            <a:r>
              <a:rPr lang="en-US" altLang="zh-CN" dirty="0"/>
              <a:t>(L</a:t>
            </a:r>
            <a:r>
              <a:rPr lang="zh-CN" altLang="en-US" dirty="0"/>
              <a:t>的元素</a:t>
            </a:r>
            <a:r>
              <a:rPr lang="en-US" altLang="zh-CN" dirty="0"/>
              <a:t>) )</a:t>
            </a:r>
          </a:p>
        </p:txBody>
      </p:sp>
      <p:sp>
        <p:nvSpPr>
          <p:cNvPr id="1481735" name="Rectangle 7"/>
          <p:cNvSpPr>
            <a:spLocks noChangeArrowheads="1"/>
          </p:cNvSpPr>
          <p:nvPr/>
        </p:nvSpPr>
        <p:spPr bwMode="auto">
          <a:xfrm>
            <a:off x="0" y="5724525"/>
            <a:ext cx="9144000" cy="57943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GListDepth(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1481736" name="Rectangle 8"/>
          <p:cNvSpPr>
            <a:spLocks noChangeArrowheads="1"/>
          </p:cNvSpPr>
          <p:nvPr/>
        </p:nvSpPr>
        <p:spPr bwMode="auto">
          <a:xfrm>
            <a:off x="206375" y="3192463"/>
            <a:ext cx="8937625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例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L = ( a , ( b ,c ) , ( ( d ) ) )</a:t>
            </a:r>
          </a:p>
        </p:txBody>
      </p:sp>
      <p:sp>
        <p:nvSpPr>
          <p:cNvPr id="1481737" name="Rectangle 9"/>
          <p:cNvSpPr>
            <a:spLocks noChangeArrowheads="1"/>
          </p:cNvSpPr>
          <p:nvPr/>
        </p:nvSpPr>
        <p:spPr bwMode="auto">
          <a:xfrm>
            <a:off x="0" y="4427538"/>
            <a:ext cx="9144000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GListDepth(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(b,c)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) </a:t>
            </a:r>
          </a:p>
        </p:txBody>
      </p:sp>
      <p:sp>
        <p:nvSpPr>
          <p:cNvPr id="1481738" name="Rectangle 10"/>
          <p:cNvSpPr>
            <a:spLocks noChangeArrowheads="1"/>
          </p:cNvSpPr>
          <p:nvPr/>
        </p:nvSpPr>
        <p:spPr bwMode="auto">
          <a:xfrm>
            <a:off x="762000" y="3802063"/>
            <a:ext cx="8382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GListDepth(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1481739" name="Rectangle 11"/>
          <p:cNvSpPr>
            <a:spLocks noChangeArrowheads="1"/>
          </p:cNvSpPr>
          <p:nvPr/>
        </p:nvSpPr>
        <p:spPr bwMode="auto">
          <a:xfrm>
            <a:off x="0" y="5049838"/>
            <a:ext cx="9144000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GListDepth(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((d))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) </a:t>
            </a:r>
          </a:p>
        </p:txBody>
      </p:sp>
      <p:sp>
        <p:nvSpPr>
          <p:cNvPr id="1481740" name="Text Box 12"/>
          <p:cNvSpPr txBox="1">
            <a:spLocks noChangeArrowheads="1"/>
          </p:cNvSpPr>
          <p:nvPr/>
        </p:nvSpPr>
        <p:spPr bwMode="auto">
          <a:xfrm>
            <a:off x="4800600" y="3802063"/>
            <a:ext cx="251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= 0 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原子</a:t>
            </a:r>
          </a:p>
        </p:txBody>
      </p:sp>
      <p:sp>
        <p:nvSpPr>
          <p:cNvPr id="1481741" name="Text Box 13"/>
          <p:cNvSpPr txBox="1">
            <a:spLocks noChangeArrowheads="1"/>
          </p:cNvSpPr>
          <p:nvPr/>
        </p:nvSpPr>
        <p:spPr bwMode="auto">
          <a:xfrm>
            <a:off x="4800600" y="4351338"/>
            <a:ext cx="32813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= 1 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线性表</a:t>
            </a:r>
          </a:p>
        </p:txBody>
      </p:sp>
      <p:sp>
        <p:nvSpPr>
          <p:cNvPr id="1481742" name="Text Box 14"/>
          <p:cNvSpPr txBox="1">
            <a:spLocks noChangeArrowheads="1"/>
          </p:cNvSpPr>
          <p:nvPr/>
        </p:nvSpPr>
        <p:spPr bwMode="auto">
          <a:xfrm>
            <a:off x="4800600" y="5049838"/>
            <a:ext cx="12192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= 2</a:t>
            </a:r>
          </a:p>
        </p:txBody>
      </p:sp>
      <p:sp>
        <p:nvSpPr>
          <p:cNvPr id="1481743" name="Text Box 15"/>
          <p:cNvSpPr txBox="1">
            <a:spLocks noChangeArrowheads="1"/>
          </p:cNvSpPr>
          <p:nvPr/>
        </p:nvSpPr>
        <p:spPr bwMode="auto">
          <a:xfrm>
            <a:off x="4800600" y="5678488"/>
            <a:ext cx="12192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= 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8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8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8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8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8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8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4" grpId="0" autoUpdateAnimBg="0"/>
      <p:bldP spid="1481735" grpId="0" autoUpdateAnimBg="0"/>
      <p:bldP spid="1481736" grpId="0" autoUpdateAnimBg="0"/>
      <p:bldP spid="1481737" grpId="0" autoUpdateAnimBg="0"/>
      <p:bldP spid="1481738" grpId="0" autoUpdateAnimBg="0"/>
      <p:bldP spid="1481739" grpId="0" autoUpdateAnimBg="0"/>
      <p:bldP spid="1481740" grpId="0" autoUpdateAnimBg="0"/>
      <p:bldP spid="1481741" grpId="0" autoUpdateAnimBg="0"/>
      <p:bldP spid="1481742" grpId="0" autoUpdateAnimBg="0"/>
      <p:bldP spid="1481743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F117587-A8C5-40B3-8C41-251E2258B7E2}" type="slidenum">
              <a:rPr lang="zh-CN" altLang="en-US" b="1">
                <a:solidFill>
                  <a:srgbClr val="66CCFF"/>
                </a:solidFill>
              </a:rPr>
              <a:pPr/>
              <a:t>103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i="0">
                <a:solidFill>
                  <a:srgbClr val="FFFF66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CN" i="0">
                <a:solidFill>
                  <a:srgbClr val="FFFF66"/>
                </a:solidFill>
                <a:latin typeface="宋体" charset="-122"/>
                <a:ea typeface="宋体" charset="-122"/>
              </a:rPr>
              <a:t>.4.3</a:t>
            </a:r>
            <a:r>
              <a:rPr lang="en-US" altLang="zh-CN" i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2755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latin typeface="宋体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求广义表的深度 </a:t>
            </a:r>
            <a:r>
              <a:rPr lang="en-US" altLang="zh-CN" sz="3600">
                <a:solidFill>
                  <a:schemeClr val="tx1"/>
                </a:solidFill>
              </a:rPr>
              <a:t>GListDepth(L)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82768" name="Rectangle 16"/>
          <p:cNvSpPr>
            <a:spLocks noChangeArrowheads="1"/>
          </p:cNvSpPr>
          <p:nvPr/>
        </p:nvSpPr>
        <p:spPr bwMode="auto">
          <a:xfrm>
            <a:off x="522288" y="1663700"/>
            <a:ext cx="84153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SzPct val="70000"/>
              <a:buFont typeface="Wingdings" pitchFamily="2" charset="2"/>
              <a:buNone/>
            </a:pPr>
            <a:r>
              <a:rPr lang="en-US" altLang="zh-CN"/>
              <a:t>GListDepth(L)</a:t>
            </a:r>
            <a:r>
              <a:rPr lang="zh-CN" altLang="en-US"/>
              <a:t>的递归描述</a:t>
            </a:r>
          </a:p>
        </p:txBody>
      </p:sp>
      <p:sp>
        <p:nvSpPr>
          <p:cNvPr id="1482769" name="Rectangle 17"/>
          <p:cNvSpPr>
            <a:spLocks noChangeArrowheads="1"/>
          </p:cNvSpPr>
          <p:nvPr/>
        </p:nvSpPr>
        <p:spPr bwMode="auto">
          <a:xfrm>
            <a:off x="304800" y="4419600"/>
            <a:ext cx="828040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宋体" charset="-122"/>
              </a:rPr>
              <a:t>直接求解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Tx/>
              <a:buSzPct val="70000"/>
              <a:buFontTx/>
              <a:buNone/>
            </a:pPr>
            <a:r>
              <a:rPr lang="zh-CN" altLang="en-US" dirty="0">
                <a:latin typeface="宋体" charset="-122"/>
              </a:rPr>
              <a:t>      空表：深度 </a:t>
            </a:r>
            <a:r>
              <a:rPr lang="en-US" altLang="zh-CN" dirty="0">
                <a:latin typeface="宋体" charset="-122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1</a:t>
            </a:r>
            <a:r>
              <a:rPr lang="en-US" altLang="zh-CN" dirty="0">
                <a:solidFill>
                  <a:srgbClr val="9933FF"/>
                </a:solidFill>
                <a:latin typeface="宋体" charset="-122"/>
              </a:rPr>
              <a:t>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Tx/>
              <a:buSzPct val="70000"/>
              <a:buFontTx/>
              <a:buNone/>
            </a:pPr>
            <a:r>
              <a:rPr lang="en-US" altLang="zh-CN" dirty="0">
                <a:latin typeface="宋体" charset="-122"/>
              </a:rPr>
              <a:t>      </a:t>
            </a:r>
            <a:r>
              <a:rPr lang="zh-CN" altLang="en-US" dirty="0">
                <a:latin typeface="宋体" charset="-122"/>
              </a:rPr>
              <a:t>原子：深度 </a:t>
            </a:r>
            <a:r>
              <a:rPr lang="en-US" altLang="zh-CN" dirty="0">
                <a:latin typeface="宋体" charset="-122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0 </a:t>
            </a:r>
            <a:r>
              <a:rPr lang="en-US" altLang="zh-CN" dirty="0">
                <a:latin typeface="宋体" charset="-122"/>
              </a:rPr>
              <a:t> </a:t>
            </a:r>
          </a:p>
        </p:txBody>
      </p:sp>
      <p:sp>
        <p:nvSpPr>
          <p:cNvPr id="1482770" name="Rectangle 18"/>
          <p:cNvSpPr>
            <a:spLocks noChangeArrowheads="1"/>
          </p:cNvSpPr>
          <p:nvPr/>
        </p:nvSpPr>
        <p:spPr bwMode="auto">
          <a:xfrm>
            <a:off x="304800" y="2312988"/>
            <a:ext cx="8324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60463" indent="-1160463" eaLnBrk="1" hangingPunct="1">
              <a:lnSpc>
                <a:spcPct val="120000"/>
              </a:lnSpc>
              <a:spcBef>
                <a:spcPct val="0"/>
              </a:spcBef>
              <a:buSzPct val="70000"/>
              <a:buNone/>
            </a:pPr>
            <a:r>
              <a:rPr lang="zh-CN" altLang="en-US" dirty="0">
                <a:solidFill>
                  <a:schemeClr val="hlink"/>
                </a:solidFill>
                <a:latin typeface="宋体" charset="-122"/>
              </a:rPr>
              <a:t>分解：</a:t>
            </a:r>
            <a:r>
              <a:rPr lang="zh-CN" altLang="en-US" dirty="0">
                <a:latin typeface="宋体" charset="-122"/>
              </a:rPr>
              <a:t>将广义表分解成 </a:t>
            </a:r>
            <a:r>
              <a:rPr lang="en-US" altLang="zh-CN" dirty="0">
                <a:latin typeface="宋体" charset="-122"/>
              </a:rPr>
              <a:t>n </a:t>
            </a:r>
            <a:r>
              <a:rPr lang="zh-CN" altLang="en-US" dirty="0">
                <a:latin typeface="宋体" charset="-122"/>
              </a:rPr>
              <a:t>个顶层元素，分别求得每个元素的深度。</a:t>
            </a:r>
          </a:p>
        </p:txBody>
      </p:sp>
      <p:sp>
        <p:nvSpPr>
          <p:cNvPr id="1482771" name="Rectangle 19"/>
          <p:cNvSpPr>
            <a:spLocks noChangeArrowheads="1"/>
          </p:cNvSpPr>
          <p:nvPr/>
        </p:nvSpPr>
        <p:spPr bwMode="auto">
          <a:xfrm>
            <a:off x="304800" y="3573463"/>
            <a:ext cx="8894762" cy="80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宋体" charset="-122"/>
              </a:rPr>
              <a:t>组合：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广义表的深度 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= max{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顶层元素的深度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}+1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69" grpId="0" autoUpdateAnimBg="0"/>
      <p:bldP spid="1482770" grpId="0" autoUpdateAnimBg="0"/>
      <p:bldP spid="1482771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CC6FF7C-92D7-476D-9757-127FFC6CF694}" type="slidenum">
              <a:rPr lang="zh-CN" altLang="en-US" b="1">
                <a:solidFill>
                  <a:srgbClr val="66CCFF"/>
                </a:solidFill>
              </a:rPr>
              <a:pPr/>
              <a:t>104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3779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latin typeface="宋体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求广义表的深度 </a:t>
            </a:r>
            <a:r>
              <a:rPr lang="en-US" altLang="zh-CN" sz="3600">
                <a:solidFill>
                  <a:schemeClr val="tx1"/>
                </a:solidFill>
              </a:rPr>
              <a:t>GListDepth( L )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83784" name="Rectangle 8"/>
          <p:cNvSpPr>
            <a:spLocks noChangeArrowheads="1"/>
          </p:cNvSpPr>
          <p:nvPr/>
        </p:nvSpPr>
        <p:spPr bwMode="auto">
          <a:xfrm>
            <a:off x="6716713" y="5681663"/>
            <a:ext cx="1562100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 ( d ) )</a:t>
            </a:r>
            <a:endParaRPr lang="en-US" altLang="zh-CN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83785" name="AutoShape 9"/>
          <p:cNvSpPr>
            <a:spLocks noChangeArrowheads="1"/>
          </p:cNvSpPr>
          <p:nvPr/>
        </p:nvSpPr>
        <p:spPr bwMode="auto">
          <a:xfrm>
            <a:off x="3414713" y="3011488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3786" name="AutoShape 10"/>
          <p:cNvSpPr>
            <a:spLocks noChangeArrowheads="1"/>
          </p:cNvSpPr>
          <p:nvPr/>
        </p:nvSpPr>
        <p:spPr bwMode="auto">
          <a:xfrm>
            <a:off x="1557338" y="3068638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3787" name="Text Box 11"/>
          <p:cNvSpPr txBox="1">
            <a:spLocks noChangeArrowheads="1"/>
          </p:cNvSpPr>
          <p:nvPr/>
        </p:nvSpPr>
        <p:spPr bwMode="auto">
          <a:xfrm>
            <a:off x="250825" y="1589088"/>
            <a:ext cx="8763000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L = ( a , ( b ,c ) , ( ( d ) ) )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的深度</a:t>
            </a:r>
          </a:p>
        </p:txBody>
      </p:sp>
      <p:sp>
        <p:nvSpPr>
          <p:cNvPr id="1483845" name="AutoShape 69"/>
          <p:cNvSpPr>
            <a:spLocks noChangeArrowheads="1"/>
          </p:cNvSpPr>
          <p:nvPr/>
        </p:nvSpPr>
        <p:spPr bwMode="auto">
          <a:xfrm>
            <a:off x="6689725" y="3087688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3846" name="Rectangle 70"/>
          <p:cNvSpPr>
            <a:spLocks noChangeArrowheads="1"/>
          </p:cNvSpPr>
          <p:nvPr/>
        </p:nvSpPr>
        <p:spPr bwMode="auto">
          <a:xfrm>
            <a:off x="4278313" y="5634038"/>
            <a:ext cx="12668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 b ,c )</a:t>
            </a:r>
          </a:p>
        </p:txBody>
      </p:sp>
      <p:sp>
        <p:nvSpPr>
          <p:cNvPr id="1483847" name="Rectangle 71"/>
          <p:cNvSpPr>
            <a:spLocks noChangeArrowheads="1"/>
          </p:cNvSpPr>
          <p:nvPr/>
        </p:nvSpPr>
        <p:spPr bwMode="auto">
          <a:xfrm>
            <a:off x="2144713" y="5634038"/>
            <a:ext cx="53657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1483848" name="Group 72"/>
          <p:cNvGrpSpPr>
            <a:grpSpLocks/>
          </p:cNvGrpSpPr>
          <p:nvPr/>
        </p:nvGrpSpPr>
        <p:grpSpPr bwMode="auto">
          <a:xfrm>
            <a:off x="889000" y="2259013"/>
            <a:ext cx="7239000" cy="3225800"/>
            <a:chOff x="144" y="816"/>
            <a:chExt cx="4406" cy="2032"/>
          </a:xfrm>
        </p:grpSpPr>
        <p:grpSp>
          <p:nvGrpSpPr>
            <p:cNvPr id="1483849" name="Group 73"/>
            <p:cNvGrpSpPr>
              <a:grpSpLocks/>
            </p:cNvGrpSpPr>
            <p:nvPr/>
          </p:nvGrpSpPr>
          <p:grpSpPr bwMode="auto">
            <a:xfrm>
              <a:off x="631" y="892"/>
              <a:ext cx="739" cy="328"/>
              <a:chOff x="744" y="1008"/>
              <a:chExt cx="907" cy="432"/>
            </a:xfrm>
          </p:grpSpPr>
          <p:sp>
            <p:nvSpPr>
              <p:cNvPr id="1483850" name="Rectangle 74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</a:t>
                </a:r>
                <a:r>
                  <a:rPr lang="en-US" altLang="zh-CN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          </a:t>
                </a:r>
                <a:endParaRPr lang="en-US" altLang="zh-CN" sz="4400" b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51" name="Line 75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52" name="Line 76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53" name="Line 77"/>
            <p:cNvSpPr>
              <a:spLocks noChangeShapeType="1"/>
            </p:cNvSpPr>
            <p:nvPr/>
          </p:nvSpPr>
          <p:spPr bwMode="auto">
            <a:xfrm flipV="1">
              <a:off x="384" y="1008"/>
              <a:ext cx="266" cy="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3854" name="Text Box 78"/>
            <p:cNvSpPr txBox="1">
              <a:spLocks noChangeArrowheads="1"/>
            </p:cNvSpPr>
            <p:nvPr/>
          </p:nvSpPr>
          <p:spPr bwMode="auto">
            <a:xfrm>
              <a:off x="144" y="816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  <a:endParaRPr lang="en-US" altLang="zh-CN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3855" name="Line 79"/>
            <p:cNvSpPr>
              <a:spLocks noChangeShapeType="1"/>
            </p:cNvSpPr>
            <p:nvPr/>
          </p:nvSpPr>
          <p:spPr bwMode="auto">
            <a:xfrm>
              <a:off x="1002" y="107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56" name="Group 80"/>
            <p:cNvGrpSpPr>
              <a:grpSpLocks/>
            </p:cNvGrpSpPr>
            <p:nvPr/>
          </p:nvGrpSpPr>
          <p:grpSpPr bwMode="auto">
            <a:xfrm>
              <a:off x="1784" y="892"/>
              <a:ext cx="739" cy="328"/>
              <a:chOff x="2160" y="1008"/>
              <a:chExt cx="907" cy="432"/>
            </a:xfrm>
          </p:grpSpPr>
          <p:sp>
            <p:nvSpPr>
              <p:cNvPr id="1483857" name="Rectangle 81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58" name="Line 82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59" name="Line 83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60" name="Line 84"/>
            <p:cNvSpPr>
              <a:spLocks noChangeShapeType="1"/>
            </p:cNvSpPr>
            <p:nvPr/>
          </p:nvSpPr>
          <p:spPr bwMode="auto">
            <a:xfrm>
              <a:off x="1237" y="1038"/>
              <a:ext cx="5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61" name="Group 85"/>
            <p:cNvGrpSpPr>
              <a:grpSpLocks/>
            </p:cNvGrpSpPr>
            <p:nvPr/>
          </p:nvGrpSpPr>
          <p:grpSpPr bwMode="auto">
            <a:xfrm>
              <a:off x="3778" y="892"/>
              <a:ext cx="739" cy="328"/>
              <a:chOff x="4608" y="1008"/>
              <a:chExt cx="907" cy="432"/>
            </a:xfrm>
          </p:grpSpPr>
          <p:sp>
            <p:nvSpPr>
              <p:cNvPr id="1483862" name="Rectangle 86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63" name="Line 87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64" name="Line 88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65" name="Line 89"/>
            <p:cNvSpPr>
              <a:spLocks noChangeShapeType="1"/>
            </p:cNvSpPr>
            <p:nvPr/>
          </p:nvSpPr>
          <p:spPr bwMode="auto">
            <a:xfrm>
              <a:off x="2410" y="1038"/>
              <a:ext cx="13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66" name="Group 90"/>
            <p:cNvGrpSpPr>
              <a:grpSpLocks/>
            </p:cNvGrpSpPr>
            <p:nvPr/>
          </p:nvGrpSpPr>
          <p:grpSpPr bwMode="auto">
            <a:xfrm>
              <a:off x="1745" y="1439"/>
              <a:ext cx="782" cy="327"/>
              <a:chOff x="2112" y="1728"/>
              <a:chExt cx="960" cy="432"/>
            </a:xfrm>
          </p:grpSpPr>
          <p:sp>
            <p:nvSpPr>
              <p:cNvPr id="1483867" name="Rectangle 91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68" name="Line 92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69" name="Line 93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70" name="Line 94"/>
            <p:cNvSpPr>
              <a:spLocks noChangeShapeType="1"/>
            </p:cNvSpPr>
            <p:nvPr/>
          </p:nvSpPr>
          <p:spPr bwMode="auto">
            <a:xfrm>
              <a:off x="2136" y="1038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71" name="Group 95"/>
            <p:cNvGrpSpPr>
              <a:grpSpLocks/>
            </p:cNvGrpSpPr>
            <p:nvPr/>
          </p:nvGrpSpPr>
          <p:grpSpPr bwMode="auto">
            <a:xfrm>
              <a:off x="3778" y="1439"/>
              <a:ext cx="739" cy="327"/>
              <a:chOff x="4608" y="1728"/>
              <a:chExt cx="907" cy="432"/>
            </a:xfrm>
          </p:grpSpPr>
          <p:sp>
            <p:nvSpPr>
              <p:cNvPr id="1483872" name="Rectangle 96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73" name="Line 97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74" name="Line 98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3875" name="Group 99"/>
            <p:cNvGrpSpPr>
              <a:grpSpLocks/>
            </p:cNvGrpSpPr>
            <p:nvPr/>
          </p:nvGrpSpPr>
          <p:grpSpPr bwMode="auto">
            <a:xfrm>
              <a:off x="3778" y="1985"/>
              <a:ext cx="739" cy="327"/>
              <a:chOff x="4608" y="2448"/>
              <a:chExt cx="907" cy="432"/>
            </a:xfrm>
          </p:grpSpPr>
          <p:sp>
            <p:nvSpPr>
              <p:cNvPr id="1483876" name="Rectangle 100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77" name="Line 101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78" name="Line 102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79" name="Line 103"/>
            <p:cNvSpPr>
              <a:spLocks noChangeShapeType="1"/>
            </p:cNvSpPr>
            <p:nvPr/>
          </p:nvSpPr>
          <p:spPr bwMode="auto">
            <a:xfrm>
              <a:off x="4169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3880" name="Line 104"/>
            <p:cNvSpPr>
              <a:spLocks noChangeShapeType="1"/>
            </p:cNvSpPr>
            <p:nvPr/>
          </p:nvSpPr>
          <p:spPr bwMode="auto">
            <a:xfrm>
              <a:off x="4169" y="2130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81" name="Group 105"/>
            <p:cNvGrpSpPr>
              <a:grpSpLocks/>
            </p:cNvGrpSpPr>
            <p:nvPr/>
          </p:nvGrpSpPr>
          <p:grpSpPr bwMode="auto">
            <a:xfrm>
              <a:off x="3840" y="2531"/>
              <a:ext cx="658" cy="317"/>
              <a:chOff x="3840" y="2531"/>
              <a:chExt cx="658" cy="317"/>
            </a:xfrm>
          </p:grpSpPr>
          <p:sp>
            <p:nvSpPr>
              <p:cNvPr id="1483882" name="Text Box 10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d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3883" name="Line 10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84" name="Text Box 108"/>
            <p:cNvSpPr txBox="1">
              <a:spLocks noChangeArrowheads="1"/>
            </p:cNvSpPr>
            <p:nvPr/>
          </p:nvSpPr>
          <p:spPr bwMode="auto">
            <a:xfrm>
              <a:off x="4269" y="847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3885" name="Line 109"/>
            <p:cNvSpPr>
              <a:spLocks noChangeShapeType="1"/>
            </p:cNvSpPr>
            <p:nvPr/>
          </p:nvSpPr>
          <p:spPr bwMode="auto">
            <a:xfrm>
              <a:off x="2429" y="1621"/>
              <a:ext cx="31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3886" name="Group 110"/>
            <p:cNvGrpSpPr>
              <a:grpSpLocks/>
            </p:cNvGrpSpPr>
            <p:nvPr/>
          </p:nvGrpSpPr>
          <p:grpSpPr bwMode="auto">
            <a:xfrm>
              <a:off x="2742" y="1439"/>
              <a:ext cx="739" cy="327"/>
              <a:chOff x="3336" y="1728"/>
              <a:chExt cx="907" cy="432"/>
            </a:xfrm>
          </p:grpSpPr>
          <p:sp>
            <p:nvSpPr>
              <p:cNvPr id="1483887" name="Rectangle 111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3888" name="Line 112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3889" name="Line 113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890" name="Line 114"/>
            <p:cNvSpPr>
              <a:spLocks noChangeShapeType="1"/>
            </p:cNvSpPr>
            <p:nvPr/>
          </p:nvSpPr>
          <p:spPr bwMode="auto">
            <a:xfrm>
              <a:off x="3114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3891" name="Line 115"/>
            <p:cNvSpPr>
              <a:spLocks noChangeShapeType="1"/>
            </p:cNvSpPr>
            <p:nvPr/>
          </p:nvSpPr>
          <p:spPr bwMode="auto">
            <a:xfrm>
              <a:off x="2136" y="1569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3892" name="Text Box 116"/>
            <p:cNvSpPr txBox="1">
              <a:spLocks noChangeArrowheads="1"/>
            </p:cNvSpPr>
            <p:nvPr/>
          </p:nvSpPr>
          <p:spPr bwMode="auto">
            <a:xfrm>
              <a:off x="4269" y="1375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3893" name="Text Box 117"/>
            <p:cNvSpPr txBox="1">
              <a:spLocks noChangeArrowheads="1"/>
            </p:cNvSpPr>
            <p:nvPr/>
          </p:nvSpPr>
          <p:spPr bwMode="auto">
            <a:xfrm>
              <a:off x="4270" y="1941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483894" name="Group 118"/>
            <p:cNvGrpSpPr>
              <a:grpSpLocks/>
            </p:cNvGrpSpPr>
            <p:nvPr/>
          </p:nvGrpSpPr>
          <p:grpSpPr bwMode="auto">
            <a:xfrm>
              <a:off x="2784" y="1968"/>
              <a:ext cx="658" cy="317"/>
              <a:chOff x="3840" y="2531"/>
              <a:chExt cx="658" cy="317"/>
            </a:xfrm>
          </p:grpSpPr>
          <p:sp>
            <p:nvSpPr>
              <p:cNvPr id="1483895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c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3896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3897" name="Group 121"/>
            <p:cNvGrpSpPr>
              <a:grpSpLocks/>
            </p:cNvGrpSpPr>
            <p:nvPr/>
          </p:nvGrpSpPr>
          <p:grpSpPr bwMode="auto">
            <a:xfrm>
              <a:off x="1776" y="1968"/>
              <a:ext cx="658" cy="317"/>
              <a:chOff x="3840" y="2531"/>
              <a:chExt cx="658" cy="317"/>
            </a:xfrm>
          </p:grpSpPr>
          <p:sp>
            <p:nvSpPr>
              <p:cNvPr id="1483898" name="Text Box 122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b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3899" name="Line 123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3900" name="Group 124"/>
            <p:cNvGrpSpPr>
              <a:grpSpLocks/>
            </p:cNvGrpSpPr>
            <p:nvPr/>
          </p:nvGrpSpPr>
          <p:grpSpPr bwMode="auto">
            <a:xfrm>
              <a:off x="672" y="1440"/>
              <a:ext cx="658" cy="317"/>
              <a:chOff x="3840" y="2531"/>
              <a:chExt cx="658" cy="317"/>
            </a:xfrm>
          </p:grpSpPr>
          <p:sp>
            <p:nvSpPr>
              <p:cNvPr id="1483901" name="Text Box 125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a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3902" name="Line 126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3903" name="Line 127"/>
            <p:cNvSpPr>
              <a:spLocks noChangeShapeType="1"/>
            </p:cNvSpPr>
            <p:nvPr/>
          </p:nvSpPr>
          <p:spPr bwMode="auto">
            <a:xfrm>
              <a:off x="4176" y="105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3904" name="Text Box 128"/>
            <p:cNvSpPr txBox="1">
              <a:spLocks noChangeArrowheads="1"/>
            </p:cNvSpPr>
            <p:nvPr/>
          </p:nvSpPr>
          <p:spPr bwMode="auto">
            <a:xfrm>
              <a:off x="3216" y="1392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785" grpId="0" animBg="1"/>
      <p:bldP spid="1483786" grpId="0" animBg="1"/>
      <p:bldP spid="148384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A79CB1A-9BEF-4EA2-8926-2ACEDD39EC20}" type="slidenum">
              <a:rPr lang="zh-CN" altLang="en-US" b="1">
                <a:solidFill>
                  <a:srgbClr val="66CCFF"/>
                </a:solidFill>
              </a:rPr>
              <a:pPr/>
              <a:t>105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4803" name="Rectangle 3"/>
          <p:cNvSpPr>
            <a:spLocks noChangeArrowheads="1"/>
          </p:cNvSpPr>
          <p:nvPr/>
        </p:nvSpPr>
        <p:spPr bwMode="auto">
          <a:xfrm>
            <a:off x="134938" y="728663"/>
            <a:ext cx="8982075" cy="594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zh-CN" altLang="en-US">
                <a:latin typeface="宋体" charset="-122"/>
              </a:rPr>
              <a:t> </a:t>
            </a:r>
            <a:r>
              <a:rPr lang="zh-CN" altLang="en-US"/>
              <a:t>求广义表的深度 </a:t>
            </a:r>
            <a:r>
              <a:rPr lang="en-US" altLang="zh-CN"/>
              <a:t>GListDepth( L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</a:rPr>
              <a:t>int </a:t>
            </a:r>
            <a:r>
              <a:rPr lang="en-US" altLang="zh-CN">
                <a:solidFill>
                  <a:srgbClr val="66FF33"/>
                </a:solidFill>
              </a:rPr>
              <a:t>GListDepth</a:t>
            </a:r>
            <a:r>
              <a:rPr lang="en-US" altLang="zh-CN">
                <a:solidFill>
                  <a:schemeClr val="tx1"/>
                </a:solidFill>
              </a:rPr>
              <a:t>( GList L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{ </a:t>
            </a:r>
            <a:r>
              <a:rPr lang="en-US" altLang="zh-CN">
                <a:solidFill>
                  <a:srgbClr val="00FFFF"/>
                </a:solidFill>
              </a:rPr>
              <a:t>//</a:t>
            </a:r>
            <a:r>
              <a:rPr lang="zh-CN" altLang="en-US">
                <a:solidFill>
                  <a:srgbClr val="00FFFF"/>
                </a:solidFill>
              </a:rPr>
              <a:t>采用头尾链表存储结构，求广义表</a:t>
            </a:r>
            <a:r>
              <a:rPr lang="en-US" altLang="zh-CN">
                <a:solidFill>
                  <a:srgbClr val="00FFFF"/>
                </a:solidFill>
              </a:rPr>
              <a:t>L</a:t>
            </a:r>
            <a:r>
              <a:rPr lang="zh-CN" altLang="en-US">
                <a:solidFill>
                  <a:srgbClr val="00FFFF"/>
                </a:solidFill>
              </a:rPr>
              <a:t>的深度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if ( !L )  return </a:t>
            </a:r>
            <a:r>
              <a:rPr lang="en-US" altLang="zh-CN"/>
              <a:t>1</a:t>
            </a:r>
            <a:r>
              <a:rPr lang="en-US" altLang="zh-CN">
                <a:solidFill>
                  <a:schemeClr val="tx1"/>
                </a:solidFill>
              </a:rPr>
              <a:t>;                        </a:t>
            </a:r>
            <a:r>
              <a:rPr lang="en-US" altLang="zh-CN">
                <a:solidFill>
                  <a:srgbClr val="00FFFF"/>
                </a:solidFill>
              </a:rPr>
              <a:t>// </a:t>
            </a:r>
            <a:r>
              <a:rPr lang="zh-CN" altLang="en-US">
                <a:solidFill>
                  <a:srgbClr val="00FFFF"/>
                </a:solidFill>
              </a:rPr>
              <a:t>空表深度</a:t>
            </a:r>
            <a:r>
              <a:rPr lang="en-US" altLang="zh-CN">
                <a:solidFill>
                  <a:srgbClr val="00FFFF"/>
                </a:solidFill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if ( L-&gt;tag==ATOM ) return </a:t>
            </a:r>
            <a:r>
              <a:rPr lang="en-US" altLang="zh-CN"/>
              <a:t>0</a:t>
            </a:r>
            <a:r>
              <a:rPr lang="en-US" altLang="zh-CN">
                <a:solidFill>
                  <a:schemeClr val="tx1"/>
                </a:solidFill>
              </a:rPr>
              <a:t>;   </a:t>
            </a:r>
            <a:r>
              <a:rPr lang="en-US" altLang="zh-CN">
                <a:solidFill>
                  <a:srgbClr val="00FFFF"/>
                </a:solidFill>
              </a:rPr>
              <a:t>// </a:t>
            </a:r>
            <a:r>
              <a:rPr lang="zh-CN" altLang="en-US">
                <a:solidFill>
                  <a:srgbClr val="00FFFF"/>
                </a:solidFill>
              </a:rPr>
              <a:t>原子深度</a:t>
            </a:r>
            <a:r>
              <a:rPr lang="en-US" altLang="zh-CN">
                <a:solidFill>
                  <a:srgbClr val="00FFFF"/>
                </a:solidFill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en-US" altLang="zh-CN"/>
              <a:t> for</a:t>
            </a:r>
            <a:r>
              <a:rPr lang="en-US" altLang="zh-CN">
                <a:solidFill>
                  <a:schemeClr val="tx1"/>
                </a:solidFill>
              </a:rPr>
              <a:t> ( max=0, pp=L; pp; pp=pp-&gt;ptr.tp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/>
              <a:t>{</a:t>
            </a:r>
            <a:r>
              <a:rPr lang="en-US" altLang="zh-CN">
                <a:solidFill>
                  <a:schemeClr val="tx1"/>
                </a:solidFill>
              </a:rPr>
              <a:t>   dep = </a:t>
            </a:r>
            <a:r>
              <a:rPr lang="en-US" altLang="zh-CN">
                <a:solidFill>
                  <a:srgbClr val="66FF33"/>
                </a:solidFill>
              </a:rPr>
              <a:t>GListDepth</a:t>
            </a:r>
            <a:r>
              <a:rPr lang="en-US" altLang="zh-CN">
                <a:solidFill>
                  <a:schemeClr val="tx1"/>
                </a:solidFill>
              </a:rPr>
              <a:t>( pp-&gt;ptr.hp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if ( dep&gt;max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    max = dep;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en-US" altLang="zh-CN"/>
              <a:t>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return </a:t>
            </a:r>
            <a:r>
              <a:rPr lang="en-US" altLang="zh-CN"/>
              <a:t>max+1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57020D4-F81D-47CF-8675-2E9B1A2A248E}" type="slidenum">
              <a:rPr lang="zh-CN" altLang="en-US" b="1">
                <a:solidFill>
                  <a:srgbClr val="66CCFF"/>
                </a:solidFill>
              </a:rPr>
              <a:pPr/>
              <a:t>106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6851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solidFill>
                  <a:schemeClr val="tx1"/>
                </a:solidFill>
              </a:rPr>
              <a:t> 复制广义表 </a:t>
            </a:r>
            <a:r>
              <a:rPr lang="en-US" altLang="zh-CN" sz="3600">
                <a:solidFill>
                  <a:schemeClr val="tx1"/>
                </a:solidFill>
              </a:rPr>
              <a:t>CopyGList(T,L)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486853" name="AutoShape 5"/>
          <p:cNvSpPr>
            <a:spLocks noChangeArrowheads="1"/>
          </p:cNvSpPr>
          <p:nvPr/>
        </p:nvSpPr>
        <p:spPr bwMode="auto">
          <a:xfrm>
            <a:off x="3063875" y="2303463"/>
            <a:ext cx="5199063" cy="3578225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6854" name="Group 6"/>
          <p:cNvGrpSpPr>
            <a:grpSpLocks/>
          </p:cNvGrpSpPr>
          <p:nvPr/>
        </p:nvGrpSpPr>
        <p:grpSpPr bwMode="auto">
          <a:xfrm>
            <a:off x="746125" y="2438400"/>
            <a:ext cx="7239000" cy="3225800"/>
            <a:chOff x="144" y="816"/>
            <a:chExt cx="4406" cy="2032"/>
          </a:xfrm>
        </p:grpSpPr>
        <p:grpSp>
          <p:nvGrpSpPr>
            <p:cNvPr id="1486855" name="Group 7"/>
            <p:cNvGrpSpPr>
              <a:grpSpLocks/>
            </p:cNvGrpSpPr>
            <p:nvPr/>
          </p:nvGrpSpPr>
          <p:grpSpPr bwMode="auto">
            <a:xfrm>
              <a:off x="631" y="892"/>
              <a:ext cx="739" cy="328"/>
              <a:chOff x="744" y="1008"/>
              <a:chExt cx="907" cy="432"/>
            </a:xfrm>
          </p:grpSpPr>
          <p:sp>
            <p:nvSpPr>
              <p:cNvPr id="1486856" name="Rectangle 8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</a:t>
                </a:r>
                <a:r>
                  <a:rPr lang="en-US" altLang="zh-CN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          </a:t>
                </a:r>
                <a:endParaRPr lang="en-US" altLang="zh-CN" sz="4400" b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57" name="Line 9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58" name="Line 10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59" name="Line 11"/>
            <p:cNvSpPr>
              <a:spLocks noChangeShapeType="1"/>
            </p:cNvSpPr>
            <p:nvPr/>
          </p:nvSpPr>
          <p:spPr bwMode="auto">
            <a:xfrm flipV="1">
              <a:off x="384" y="1008"/>
              <a:ext cx="266" cy="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860" name="Text Box 12"/>
            <p:cNvSpPr txBox="1">
              <a:spLocks noChangeArrowheads="1"/>
            </p:cNvSpPr>
            <p:nvPr/>
          </p:nvSpPr>
          <p:spPr bwMode="auto">
            <a:xfrm>
              <a:off x="144" y="816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  <a:endParaRPr lang="en-US" altLang="zh-CN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6861" name="Line 13"/>
            <p:cNvSpPr>
              <a:spLocks noChangeShapeType="1"/>
            </p:cNvSpPr>
            <p:nvPr/>
          </p:nvSpPr>
          <p:spPr bwMode="auto">
            <a:xfrm>
              <a:off x="1002" y="107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62" name="Group 14"/>
            <p:cNvGrpSpPr>
              <a:grpSpLocks/>
            </p:cNvGrpSpPr>
            <p:nvPr/>
          </p:nvGrpSpPr>
          <p:grpSpPr bwMode="auto">
            <a:xfrm>
              <a:off x="1784" y="892"/>
              <a:ext cx="739" cy="328"/>
              <a:chOff x="2160" y="1008"/>
              <a:chExt cx="907" cy="432"/>
            </a:xfrm>
          </p:grpSpPr>
          <p:sp>
            <p:nvSpPr>
              <p:cNvPr id="1486863" name="Rectangle 15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64" name="Line 16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65" name="Line 17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66" name="Line 18"/>
            <p:cNvSpPr>
              <a:spLocks noChangeShapeType="1"/>
            </p:cNvSpPr>
            <p:nvPr/>
          </p:nvSpPr>
          <p:spPr bwMode="auto">
            <a:xfrm>
              <a:off x="1237" y="1038"/>
              <a:ext cx="5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67" name="Group 19"/>
            <p:cNvGrpSpPr>
              <a:grpSpLocks/>
            </p:cNvGrpSpPr>
            <p:nvPr/>
          </p:nvGrpSpPr>
          <p:grpSpPr bwMode="auto">
            <a:xfrm>
              <a:off x="3778" y="892"/>
              <a:ext cx="739" cy="328"/>
              <a:chOff x="4608" y="1008"/>
              <a:chExt cx="907" cy="432"/>
            </a:xfrm>
          </p:grpSpPr>
          <p:sp>
            <p:nvSpPr>
              <p:cNvPr id="1486868" name="Rectangle 20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69" name="Line 21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70" name="Line 22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71" name="Line 23"/>
            <p:cNvSpPr>
              <a:spLocks noChangeShapeType="1"/>
            </p:cNvSpPr>
            <p:nvPr/>
          </p:nvSpPr>
          <p:spPr bwMode="auto">
            <a:xfrm>
              <a:off x="2410" y="1038"/>
              <a:ext cx="13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72" name="Group 24"/>
            <p:cNvGrpSpPr>
              <a:grpSpLocks/>
            </p:cNvGrpSpPr>
            <p:nvPr/>
          </p:nvGrpSpPr>
          <p:grpSpPr bwMode="auto">
            <a:xfrm>
              <a:off x="1745" y="1439"/>
              <a:ext cx="782" cy="327"/>
              <a:chOff x="2112" y="1728"/>
              <a:chExt cx="960" cy="432"/>
            </a:xfrm>
          </p:grpSpPr>
          <p:sp>
            <p:nvSpPr>
              <p:cNvPr id="1486873" name="Rectangle 25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74" name="Line 26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75" name="Line 27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76" name="Line 28"/>
            <p:cNvSpPr>
              <a:spLocks noChangeShapeType="1"/>
            </p:cNvSpPr>
            <p:nvPr/>
          </p:nvSpPr>
          <p:spPr bwMode="auto">
            <a:xfrm>
              <a:off x="2136" y="1038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77" name="Group 29"/>
            <p:cNvGrpSpPr>
              <a:grpSpLocks/>
            </p:cNvGrpSpPr>
            <p:nvPr/>
          </p:nvGrpSpPr>
          <p:grpSpPr bwMode="auto">
            <a:xfrm>
              <a:off x="3778" y="1439"/>
              <a:ext cx="739" cy="327"/>
              <a:chOff x="4608" y="1728"/>
              <a:chExt cx="907" cy="432"/>
            </a:xfrm>
          </p:grpSpPr>
          <p:sp>
            <p:nvSpPr>
              <p:cNvPr id="1486878" name="Rectangle 30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79" name="Line 31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80" name="Line 32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6881" name="Group 33"/>
            <p:cNvGrpSpPr>
              <a:grpSpLocks/>
            </p:cNvGrpSpPr>
            <p:nvPr/>
          </p:nvGrpSpPr>
          <p:grpSpPr bwMode="auto">
            <a:xfrm>
              <a:off x="3778" y="1985"/>
              <a:ext cx="739" cy="327"/>
              <a:chOff x="4608" y="2448"/>
              <a:chExt cx="907" cy="432"/>
            </a:xfrm>
          </p:grpSpPr>
          <p:sp>
            <p:nvSpPr>
              <p:cNvPr id="1486882" name="Rectangle 34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83" name="Line 3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84" name="Line 36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85" name="Line 37"/>
            <p:cNvSpPr>
              <a:spLocks noChangeShapeType="1"/>
            </p:cNvSpPr>
            <p:nvPr/>
          </p:nvSpPr>
          <p:spPr bwMode="auto">
            <a:xfrm>
              <a:off x="4169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886" name="Line 38"/>
            <p:cNvSpPr>
              <a:spLocks noChangeShapeType="1"/>
            </p:cNvSpPr>
            <p:nvPr/>
          </p:nvSpPr>
          <p:spPr bwMode="auto">
            <a:xfrm>
              <a:off x="4169" y="2130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87" name="Group 39"/>
            <p:cNvGrpSpPr>
              <a:grpSpLocks/>
            </p:cNvGrpSpPr>
            <p:nvPr/>
          </p:nvGrpSpPr>
          <p:grpSpPr bwMode="auto">
            <a:xfrm>
              <a:off x="3840" y="2531"/>
              <a:ext cx="658" cy="317"/>
              <a:chOff x="3840" y="2531"/>
              <a:chExt cx="658" cy="317"/>
            </a:xfrm>
          </p:grpSpPr>
          <p:sp>
            <p:nvSpPr>
              <p:cNvPr id="1486888" name="Text Box 40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d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6889" name="Line 41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90" name="Text Box 42"/>
            <p:cNvSpPr txBox="1">
              <a:spLocks noChangeArrowheads="1"/>
            </p:cNvSpPr>
            <p:nvPr/>
          </p:nvSpPr>
          <p:spPr bwMode="auto">
            <a:xfrm>
              <a:off x="4269" y="847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6891" name="Line 43"/>
            <p:cNvSpPr>
              <a:spLocks noChangeShapeType="1"/>
            </p:cNvSpPr>
            <p:nvPr/>
          </p:nvSpPr>
          <p:spPr bwMode="auto">
            <a:xfrm>
              <a:off x="2429" y="1621"/>
              <a:ext cx="31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6892" name="Group 44"/>
            <p:cNvGrpSpPr>
              <a:grpSpLocks/>
            </p:cNvGrpSpPr>
            <p:nvPr/>
          </p:nvGrpSpPr>
          <p:grpSpPr bwMode="auto">
            <a:xfrm>
              <a:off x="2742" y="1439"/>
              <a:ext cx="739" cy="327"/>
              <a:chOff x="3336" y="1728"/>
              <a:chExt cx="907" cy="432"/>
            </a:xfrm>
          </p:grpSpPr>
          <p:sp>
            <p:nvSpPr>
              <p:cNvPr id="1486893" name="Rectangle 45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6894" name="Line 46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6895" name="Line 47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896" name="Line 48"/>
            <p:cNvSpPr>
              <a:spLocks noChangeShapeType="1"/>
            </p:cNvSpPr>
            <p:nvPr/>
          </p:nvSpPr>
          <p:spPr bwMode="auto">
            <a:xfrm>
              <a:off x="3114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897" name="Line 49"/>
            <p:cNvSpPr>
              <a:spLocks noChangeShapeType="1"/>
            </p:cNvSpPr>
            <p:nvPr/>
          </p:nvSpPr>
          <p:spPr bwMode="auto">
            <a:xfrm>
              <a:off x="2136" y="1569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898" name="Text Box 50"/>
            <p:cNvSpPr txBox="1">
              <a:spLocks noChangeArrowheads="1"/>
            </p:cNvSpPr>
            <p:nvPr/>
          </p:nvSpPr>
          <p:spPr bwMode="auto">
            <a:xfrm>
              <a:off x="4269" y="1375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6899" name="Text Box 51"/>
            <p:cNvSpPr txBox="1">
              <a:spLocks noChangeArrowheads="1"/>
            </p:cNvSpPr>
            <p:nvPr/>
          </p:nvSpPr>
          <p:spPr bwMode="auto">
            <a:xfrm>
              <a:off x="4270" y="1941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486900" name="Group 52"/>
            <p:cNvGrpSpPr>
              <a:grpSpLocks/>
            </p:cNvGrpSpPr>
            <p:nvPr/>
          </p:nvGrpSpPr>
          <p:grpSpPr bwMode="auto">
            <a:xfrm>
              <a:off x="2784" y="1968"/>
              <a:ext cx="658" cy="317"/>
              <a:chOff x="3840" y="2531"/>
              <a:chExt cx="658" cy="317"/>
            </a:xfrm>
          </p:grpSpPr>
          <p:sp>
            <p:nvSpPr>
              <p:cNvPr id="1486901" name="Text Box 5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c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6902" name="Line 54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6903" name="Group 55"/>
            <p:cNvGrpSpPr>
              <a:grpSpLocks/>
            </p:cNvGrpSpPr>
            <p:nvPr/>
          </p:nvGrpSpPr>
          <p:grpSpPr bwMode="auto">
            <a:xfrm>
              <a:off x="1776" y="1968"/>
              <a:ext cx="658" cy="317"/>
              <a:chOff x="3840" y="2531"/>
              <a:chExt cx="658" cy="317"/>
            </a:xfrm>
          </p:grpSpPr>
          <p:sp>
            <p:nvSpPr>
              <p:cNvPr id="1486904" name="Text Box 5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b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6905" name="Line 5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6906" name="Group 58"/>
            <p:cNvGrpSpPr>
              <a:grpSpLocks/>
            </p:cNvGrpSpPr>
            <p:nvPr/>
          </p:nvGrpSpPr>
          <p:grpSpPr bwMode="auto">
            <a:xfrm>
              <a:off x="672" y="1440"/>
              <a:ext cx="658" cy="317"/>
              <a:chOff x="3840" y="2531"/>
              <a:chExt cx="658" cy="317"/>
            </a:xfrm>
          </p:grpSpPr>
          <p:sp>
            <p:nvSpPr>
              <p:cNvPr id="1486907" name="Text Box 5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a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6908" name="Line 6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6909" name="Line 61"/>
            <p:cNvSpPr>
              <a:spLocks noChangeShapeType="1"/>
            </p:cNvSpPr>
            <p:nvPr/>
          </p:nvSpPr>
          <p:spPr bwMode="auto">
            <a:xfrm>
              <a:off x="4176" y="105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6910" name="Text Box 62"/>
            <p:cNvSpPr txBox="1">
              <a:spLocks noChangeArrowheads="1"/>
            </p:cNvSpPr>
            <p:nvPr/>
          </p:nvSpPr>
          <p:spPr bwMode="auto">
            <a:xfrm>
              <a:off x="3216" y="1392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6911" name="Rectangle 63"/>
          <p:cNvSpPr>
            <a:spLocks noChangeArrowheads="1"/>
          </p:cNvSpPr>
          <p:nvPr/>
        </p:nvSpPr>
        <p:spPr bwMode="auto">
          <a:xfrm>
            <a:off x="1646238" y="1493838"/>
            <a:ext cx="4532312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L = ( a ,  ( b ,c ) , ( ( d ) ) )</a:t>
            </a:r>
          </a:p>
        </p:txBody>
      </p:sp>
      <p:sp>
        <p:nvSpPr>
          <p:cNvPr id="1486912" name="AutoShape 64"/>
          <p:cNvSpPr>
            <a:spLocks/>
          </p:cNvSpPr>
          <p:nvPr/>
        </p:nvSpPr>
        <p:spPr bwMode="auto">
          <a:xfrm>
            <a:off x="481013" y="5353050"/>
            <a:ext cx="1165225" cy="609600"/>
          </a:xfrm>
          <a:prstGeom prst="borderCallout2">
            <a:avLst>
              <a:gd name="adj1" fmla="val 18750"/>
              <a:gd name="adj2" fmla="val 106542"/>
              <a:gd name="adj3" fmla="val 18750"/>
              <a:gd name="adj4" fmla="val 129838"/>
              <a:gd name="adj5" fmla="val -204949"/>
              <a:gd name="adj6" fmla="val 153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8000" bIns="10800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表头</a:t>
            </a:r>
          </a:p>
        </p:txBody>
      </p:sp>
      <p:sp>
        <p:nvSpPr>
          <p:cNvPr id="1486913" name="AutoShape 65"/>
          <p:cNvSpPr>
            <a:spLocks/>
          </p:cNvSpPr>
          <p:nvPr/>
        </p:nvSpPr>
        <p:spPr bwMode="auto">
          <a:xfrm>
            <a:off x="6675438" y="6051550"/>
            <a:ext cx="1354137" cy="609600"/>
          </a:xfrm>
          <a:prstGeom prst="borderCallout2">
            <a:avLst>
              <a:gd name="adj1" fmla="val 18750"/>
              <a:gd name="adj2" fmla="val -5625"/>
              <a:gd name="adj3" fmla="val 18750"/>
              <a:gd name="adj4" fmla="val -53926"/>
              <a:gd name="adj5" fmla="val -59634"/>
              <a:gd name="adj6" fmla="val -104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8000" bIns="108000" anchor="ctr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表尾</a:t>
            </a: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6914" name="AutoShape 66"/>
          <p:cNvSpPr>
            <a:spLocks noChangeArrowheads="1"/>
          </p:cNvSpPr>
          <p:nvPr/>
        </p:nvSpPr>
        <p:spPr bwMode="auto">
          <a:xfrm>
            <a:off x="1466850" y="3290888"/>
            <a:ext cx="1295400" cy="8382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8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3" grpId="0" animBg="1"/>
      <p:bldP spid="1486912" grpId="0" animBg="1"/>
      <p:bldP spid="1486913" grpId="0" animBg="1"/>
      <p:bldP spid="14869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CEDD254-71E5-41F4-A89F-3F2E8D926DA3}" type="slidenum">
              <a:rPr lang="zh-CN" altLang="en-US" b="1">
                <a:solidFill>
                  <a:srgbClr val="66CCFF"/>
                </a:solidFill>
              </a:rPr>
              <a:pPr/>
              <a:t>107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5827" name="Rectangle 3"/>
          <p:cNvSpPr>
            <a:spLocks noChangeArrowheads="1"/>
          </p:cNvSpPr>
          <p:nvPr/>
        </p:nvSpPr>
        <p:spPr bwMode="auto">
          <a:xfrm>
            <a:off x="250825" y="728663"/>
            <a:ext cx="8802688" cy="607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void GListCopy( GList &amp;T, GList L 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{  </a:t>
            </a:r>
            <a:r>
              <a:rPr lang="en-US" altLang="zh-CN" sz="2800">
                <a:solidFill>
                  <a:srgbClr val="00FFFF"/>
                </a:solidFill>
              </a:rPr>
              <a:t>/*</a:t>
            </a:r>
            <a:r>
              <a:rPr lang="zh-CN" altLang="en-US" sz="2800">
                <a:solidFill>
                  <a:srgbClr val="00FFFF"/>
                </a:solidFill>
              </a:rPr>
              <a:t>由广义表</a:t>
            </a:r>
            <a:r>
              <a:rPr lang="en-US" altLang="zh-CN" sz="2800">
                <a:solidFill>
                  <a:srgbClr val="00FFFF"/>
                </a:solidFill>
              </a:rPr>
              <a:t>L</a:t>
            </a:r>
            <a:r>
              <a:rPr lang="zh-CN" altLang="en-US" sz="2800">
                <a:solidFill>
                  <a:srgbClr val="00FFFF"/>
                </a:solidFill>
              </a:rPr>
              <a:t>复制得到广义表</a:t>
            </a:r>
            <a:r>
              <a:rPr lang="en-US" altLang="zh-CN" sz="2800">
                <a:solidFill>
                  <a:srgbClr val="00FFFF"/>
                </a:solidFill>
              </a:rPr>
              <a:t>T */</a:t>
            </a:r>
            <a:br>
              <a:rPr lang="en-US" altLang="zh-CN" sz="2800">
                <a:solidFill>
                  <a:srgbClr val="00FFFF"/>
                </a:solidFill>
              </a:rPr>
            </a:br>
            <a:r>
              <a:rPr lang="en-US" altLang="zh-CN" sz="2800">
                <a:solidFill>
                  <a:srgbClr val="008000"/>
                </a:solidFill>
              </a:rPr>
              <a:t>   </a:t>
            </a:r>
            <a:r>
              <a:rPr lang="en-US" altLang="zh-CN" sz="2800"/>
              <a:t>if </a:t>
            </a:r>
            <a:r>
              <a:rPr lang="en-US" altLang="zh-CN" sz="2800">
                <a:solidFill>
                  <a:schemeClr val="tx1"/>
                </a:solidFill>
              </a:rPr>
              <a:t>( !L )  T=NULL;</a:t>
            </a:r>
            <a:r>
              <a:rPr lang="en-US" altLang="zh-CN" sz="2800">
                <a:solidFill>
                  <a:srgbClr val="008000"/>
                </a:solidFill>
              </a:rPr>
              <a:t>       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复制空表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en-US" altLang="zh-CN" sz="2800"/>
              <a:t>else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</a:t>
            </a:r>
            <a:r>
              <a:rPr lang="en-US" altLang="zh-CN" sz="2800"/>
              <a:t>{</a:t>
            </a:r>
            <a:r>
              <a:rPr lang="en-US" altLang="zh-CN" sz="2800">
                <a:solidFill>
                  <a:schemeClr val="tx1"/>
                </a:solidFill>
              </a:rPr>
              <a:t> T=(GList) </a:t>
            </a:r>
            <a:r>
              <a:rPr lang="en-US" altLang="zh-CN" sz="2800"/>
              <a:t>malloc</a:t>
            </a:r>
            <a:r>
              <a:rPr lang="en-US" altLang="zh-CN" sz="2800">
                <a:solidFill>
                  <a:schemeClr val="tx1"/>
                </a:solidFill>
              </a:rPr>
              <a:t>( sizeof(GLNode) );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建表结点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if ( !T ) exit(OVERFLOW);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T-&gt;tag = L-&gt;tag;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rgbClr val="66FF33"/>
                </a:solidFill>
              </a:rPr>
              <a:t>if</a:t>
            </a:r>
            <a:r>
              <a:rPr lang="en-US" altLang="zh-CN" sz="2800">
                <a:solidFill>
                  <a:schemeClr val="tx1"/>
                </a:solidFill>
              </a:rPr>
              <a:t> ( L-&gt;tag==ATOM )  T-&gt;data = L-&gt;data;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原子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rgbClr val="66FF33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66FF33"/>
                </a:solidFill>
              </a:rPr>
              <a:t>     {</a:t>
            </a:r>
            <a:r>
              <a:rPr lang="en-US" altLang="zh-CN" sz="2800">
                <a:solidFill>
                  <a:schemeClr val="tx1"/>
                </a:solidFill>
              </a:rPr>
              <a:t>  GListCopy( T-&gt;ptr.</a:t>
            </a:r>
            <a:r>
              <a:rPr lang="en-US" altLang="zh-CN" sz="2800"/>
              <a:t>hp</a:t>
            </a:r>
            <a:r>
              <a:rPr lang="en-US" altLang="zh-CN" sz="2800">
                <a:solidFill>
                  <a:schemeClr val="tx1"/>
                </a:solidFill>
              </a:rPr>
              <a:t>, L-&gt;ptr.</a:t>
            </a:r>
            <a:r>
              <a:rPr lang="en-US" altLang="zh-CN" sz="2800"/>
              <a:t>hp</a:t>
            </a:r>
            <a:r>
              <a:rPr lang="en-US" altLang="zh-CN" sz="2800">
                <a:solidFill>
                  <a:schemeClr val="tx1"/>
                </a:solidFill>
              </a:rPr>
              <a:t> );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复制</a:t>
            </a:r>
            <a:r>
              <a:rPr lang="en-US" altLang="zh-CN" sz="2800">
                <a:solidFill>
                  <a:srgbClr val="00FFFF"/>
                </a:solidFill>
              </a:rPr>
              <a:t>hp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GListCopy( T-&gt;ptr.</a:t>
            </a:r>
            <a:r>
              <a:rPr lang="en-US" altLang="zh-CN" sz="2800"/>
              <a:t>tp</a:t>
            </a:r>
            <a:r>
              <a:rPr lang="en-US" altLang="zh-CN" sz="2800">
                <a:solidFill>
                  <a:schemeClr val="tx1"/>
                </a:solidFill>
              </a:rPr>
              <a:t>, L-&gt;ptr.</a:t>
            </a:r>
            <a:r>
              <a:rPr lang="en-US" altLang="zh-CN" sz="2800"/>
              <a:t>tp </a:t>
            </a:r>
            <a:r>
              <a:rPr lang="en-US" altLang="zh-CN" sz="2800">
                <a:solidFill>
                  <a:schemeClr val="tx1"/>
                </a:solidFill>
              </a:rPr>
              <a:t>); 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复制</a:t>
            </a:r>
            <a:r>
              <a:rPr lang="en-US" altLang="zh-CN" sz="2800">
                <a:solidFill>
                  <a:srgbClr val="00FFFF"/>
                </a:solidFill>
              </a:rPr>
              <a:t>tp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rgbClr val="66FF33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</a:t>
            </a:r>
            <a:r>
              <a:rPr lang="en-US" altLang="zh-CN" sz="280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}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4806423-A489-4ED0-8741-4687F80ACDA8}" type="slidenum">
              <a:rPr lang="zh-CN" altLang="en-US" b="1">
                <a:solidFill>
                  <a:srgbClr val="66CCFF"/>
                </a:solidFill>
              </a:rPr>
              <a:pPr/>
              <a:t>108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7875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solidFill>
                  <a:schemeClr val="tx1"/>
                </a:solidFill>
              </a:rPr>
              <a:t> 建立广义表</a:t>
            </a: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522288" y="1538288"/>
            <a:ext cx="818991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SzPct val="70000"/>
              <a:buFont typeface="Wingdings" pitchFamily="2" charset="2"/>
              <a:buNone/>
            </a:pPr>
            <a:r>
              <a:rPr lang="zh-CN" altLang="en-US">
                <a:latin typeface="宋体" charset="-122"/>
              </a:rPr>
              <a:t>输入：字符串 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>
                <a:latin typeface="宋体" charset="-122"/>
                <a:sym typeface="Symbol" pitchFamily="18" charset="2"/>
              </a:rPr>
              <a:t></a:t>
            </a:r>
            <a:r>
              <a:rPr lang="en-US" altLang="zh-CN" baseline="-25000">
                <a:latin typeface="宋体" charset="-122"/>
              </a:rPr>
              <a:t>1</a:t>
            </a:r>
            <a:r>
              <a:rPr lang="en-US" altLang="zh-CN">
                <a:latin typeface="宋体" charset="-122"/>
              </a:rPr>
              <a:t>, </a:t>
            </a:r>
            <a:r>
              <a:rPr lang="en-US" altLang="zh-CN">
                <a:latin typeface="宋体" charset="-122"/>
                <a:sym typeface="Symbol" pitchFamily="18" charset="2"/>
              </a:rPr>
              <a:t></a:t>
            </a:r>
            <a:r>
              <a:rPr lang="en-US" altLang="zh-CN" baseline="-25000">
                <a:latin typeface="宋体" charset="-122"/>
              </a:rPr>
              <a:t>2</a:t>
            </a:r>
            <a:r>
              <a:rPr lang="en-US" altLang="zh-CN">
                <a:latin typeface="宋体" charset="-122"/>
              </a:rPr>
              <a:t>, </a:t>
            </a:r>
            <a:r>
              <a:rPr lang="en-US" altLang="zh-CN">
                <a:latin typeface="宋体" charset="-122"/>
                <a:sym typeface="Symbol" pitchFamily="18" charset="2"/>
              </a:rPr>
              <a:t></a:t>
            </a:r>
            <a:r>
              <a:rPr lang="en-US" altLang="zh-CN">
                <a:latin typeface="宋体" charset="-122"/>
              </a:rPr>
              <a:t>, </a:t>
            </a:r>
            <a:r>
              <a:rPr lang="en-US" altLang="zh-CN">
                <a:latin typeface="宋体" charset="-122"/>
                <a:sym typeface="Symbol" pitchFamily="18" charset="2"/>
              </a:rPr>
              <a:t></a:t>
            </a:r>
            <a:r>
              <a:rPr lang="en-US" altLang="zh-CN" baseline="-25000">
                <a:latin typeface="宋体" charset="-122"/>
              </a:rPr>
              <a:t>n </a:t>
            </a:r>
            <a:r>
              <a:rPr lang="en-US" altLang="zh-CN">
                <a:latin typeface="宋体" charset="-122"/>
              </a:rPr>
              <a:t>)</a:t>
            </a:r>
            <a:endParaRPr lang="en-US" altLang="zh-CN">
              <a:latin typeface="宋体" charset="-122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SzPct val="70000"/>
              <a:buFont typeface="Wingdings" pitchFamily="2" charset="2"/>
              <a:buNone/>
            </a:pPr>
            <a:r>
              <a:rPr lang="zh-CN" altLang="en-US">
                <a:latin typeface="宋体" charset="-122"/>
              </a:rPr>
              <a:t>结果</a:t>
            </a:r>
            <a:r>
              <a:rPr lang="en-US" altLang="zh-CN">
                <a:latin typeface="宋体" charset="-122"/>
              </a:rPr>
              <a:t>: </a:t>
            </a:r>
            <a:r>
              <a:rPr lang="zh-CN" altLang="en-US">
                <a:latin typeface="宋体" charset="-122"/>
              </a:rPr>
              <a:t>建立广义表的头尾链表</a:t>
            </a:r>
            <a:endParaRPr lang="zh-CN" altLang="en-US" i="1">
              <a:latin typeface="宋体" charset="-122"/>
            </a:endParaRPr>
          </a:p>
        </p:txBody>
      </p:sp>
      <p:sp>
        <p:nvSpPr>
          <p:cNvPr id="1487877" name="Rectangle 5"/>
          <p:cNvSpPr>
            <a:spLocks noChangeArrowheads="1"/>
          </p:cNvSpPr>
          <p:nvPr/>
        </p:nvSpPr>
        <p:spPr bwMode="auto">
          <a:xfrm>
            <a:off x="431800" y="2663825"/>
            <a:ext cx="8505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60463" indent="-1160463" eaLnBrk="1" hangingPunct="1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分解：</a:t>
            </a:r>
            <a:r>
              <a:rPr lang="zh-CN" altLang="en-US">
                <a:latin typeface="宋体" charset="-122"/>
              </a:rPr>
              <a:t>将广义表分解成 </a:t>
            </a:r>
            <a:r>
              <a:rPr lang="en-US" altLang="zh-CN">
                <a:latin typeface="宋体" charset="-122"/>
              </a:rPr>
              <a:t>n</a:t>
            </a:r>
            <a:r>
              <a:rPr lang="zh-CN" altLang="en-US">
                <a:latin typeface="宋体" charset="-122"/>
              </a:rPr>
              <a:t>个子表</a:t>
            </a:r>
            <a:r>
              <a:rPr lang="zh-CN" altLang="en-US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1</a:t>
            </a:r>
            <a:r>
              <a:rPr lang="en-US" altLang="zh-CN" sz="3600">
                <a:ea typeface="楷体_GB2312" pitchFamily="49" charset="-122"/>
              </a:rPr>
              <a:t>,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2</a:t>
            </a:r>
            <a:r>
              <a:rPr lang="en-US" altLang="zh-CN" sz="3600">
                <a:ea typeface="楷体_GB2312" pitchFamily="49" charset="-122"/>
              </a:rPr>
              <a:t>,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 sz="3600">
                <a:ea typeface="楷体_GB2312" pitchFamily="49" charset="-122"/>
              </a:rPr>
              <a:t>,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n</a:t>
            </a:r>
            <a:r>
              <a:rPr lang="zh-CN" altLang="en-US">
                <a:latin typeface="宋体" charset="-122"/>
              </a:rPr>
              <a:t>，分别建立 </a:t>
            </a:r>
            <a:r>
              <a:rPr lang="zh-CN" altLang="en-US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1</a:t>
            </a:r>
            <a:r>
              <a:rPr lang="en-US" altLang="zh-CN" sz="3600">
                <a:ea typeface="楷体_GB2312" pitchFamily="49" charset="-122"/>
              </a:rPr>
              <a:t>, 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2</a:t>
            </a:r>
            <a:r>
              <a:rPr lang="en-US" altLang="zh-CN" sz="3600">
                <a:ea typeface="楷体_GB2312" pitchFamily="49" charset="-122"/>
              </a:rPr>
              <a:t>, 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 sz="3600">
                <a:ea typeface="楷体_GB2312" pitchFamily="49" charset="-122"/>
              </a:rPr>
              <a:t>, </a:t>
            </a:r>
            <a:r>
              <a:rPr lang="en-US" altLang="zh-CN" sz="36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aseline="-25000">
                <a:ea typeface="楷体_GB2312" pitchFamily="49" charset="-122"/>
              </a:rPr>
              <a:t>n</a:t>
            </a:r>
            <a:r>
              <a:rPr lang="en-US" altLang="zh-CN">
                <a:latin typeface="宋体" charset="-122"/>
              </a:rPr>
              <a:t> </a:t>
            </a:r>
            <a:r>
              <a:rPr lang="zh-CN" altLang="en-US">
                <a:latin typeface="宋体" charset="-122"/>
              </a:rPr>
              <a:t>对应的子表。</a:t>
            </a:r>
          </a:p>
        </p:txBody>
      </p:sp>
      <p:sp>
        <p:nvSpPr>
          <p:cNvPr id="1487878" name="Rectangle 6"/>
          <p:cNvSpPr>
            <a:spLocks noChangeArrowheads="1"/>
          </p:cNvSpPr>
          <p:nvPr/>
        </p:nvSpPr>
        <p:spPr bwMode="auto">
          <a:xfrm>
            <a:off x="431800" y="4689475"/>
            <a:ext cx="828040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直接求解：</a:t>
            </a:r>
            <a:endParaRPr lang="en-US" altLang="zh-CN">
              <a:solidFill>
                <a:schemeClr val="hlink"/>
              </a:solidFill>
              <a:latin typeface="宋体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Tx/>
              <a:buSzPct val="70000"/>
              <a:buFontTx/>
              <a:buNone/>
            </a:pPr>
            <a:r>
              <a:rPr lang="zh-CN" altLang="en-US">
                <a:latin typeface="宋体" charset="-122"/>
              </a:rPr>
              <a:t>      空表</a:t>
            </a:r>
            <a:r>
              <a:rPr lang="en-US" altLang="zh-CN">
                <a:latin typeface="宋体" charset="-122"/>
              </a:rPr>
              <a:t>: NULL</a:t>
            </a:r>
            <a:r>
              <a:rPr lang="en-US" altLang="zh-CN">
                <a:solidFill>
                  <a:srgbClr val="9933FF"/>
                </a:solidFill>
                <a:latin typeface="宋体" charset="-122"/>
              </a:rPr>
              <a:t>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Tx/>
              <a:buSzPct val="70000"/>
              <a:buFontTx/>
              <a:buNone/>
            </a:pPr>
            <a:r>
              <a:rPr lang="en-US" altLang="zh-CN">
                <a:latin typeface="宋体" charset="-122"/>
              </a:rPr>
              <a:t>      </a:t>
            </a:r>
            <a:r>
              <a:rPr lang="zh-CN" altLang="en-US">
                <a:latin typeface="宋体" charset="-122"/>
              </a:rPr>
              <a:t>原子</a:t>
            </a:r>
            <a:r>
              <a:rPr lang="en-US" altLang="zh-CN">
                <a:latin typeface="宋体" charset="-122"/>
              </a:rPr>
              <a:t>: </a:t>
            </a:r>
            <a:r>
              <a:rPr lang="zh-CN" altLang="en-US">
                <a:latin typeface="宋体" charset="-122"/>
              </a:rPr>
              <a:t>建立原子结点</a:t>
            </a:r>
            <a:r>
              <a:rPr lang="zh-CN" altLang="en-US">
                <a:solidFill>
                  <a:srgbClr val="9933FF"/>
                </a:solidFill>
                <a:latin typeface="宋体" charset="-122"/>
              </a:rPr>
              <a:t> </a:t>
            </a:r>
            <a:r>
              <a:rPr lang="zh-CN" altLang="en-US">
                <a:latin typeface="宋体" charset="-122"/>
              </a:rPr>
              <a:t> </a:t>
            </a:r>
          </a:p>
        </p:txBody>
      </p:sp>
      <p:sp>
        <p:nvSpPr>
          <p:cNvPr id="1487879" name="Rectangle 7"/>
          <p:cNvSpPr>
            <a:spLocks noChangeArrowheads="1"/>
          </p:cNvSpPr>
          <p:nvPr/>
        </p:nvSpPr>
        <p:spPr bwMode="auto">
          <a:xfrm>
            <a:off x="431800" y="3968750"/>
            <a:ext cx="8712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组合：</a:t>
            </a:r>
            <a:r>
              <a:rPr lang="zh-CN" altLang="en-US">
                <a:solidFill>
                  <a:schemeClr val="tx1"/>
                </a:solidFill>
                <a:latin typeface="宋体" charset="-122"/>
              </a:rPr>
              <a:t>将 </a:t>
            </a:r>
            <a:r>
              <a:rPr lang="en-US" altLang="zh-CN" i="1">
                <a:solidFill>
                  <a:schemeClr val="tx1"/>
                </a:solidFill>
                <a:latin typeface="宋体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latin typeface="宋体" charset="-122"/>
              </a:rPr>
              <a:t>个子表组合成一个广义表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8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8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8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7" grpId="0" autoUpdateAnimBg="0"/>
      <p:bldP spid="1487878" grpId="0" build="p" autoUpdateAnimBg="0"/>
      <p:bldP spid="148787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BC88E27-F4CB-4C7F-A0EC-3242017A4356}" type="slidenum">
              <a:rPr lang="zh-CN" altLang="en-US" b="1">
                <a:solidFill>
                  <a:srgbClr val="66CCFF"/>
                </a:solidFill>
              </a:rPr>
              <a:pPr/>
              <a:t>109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8899" name="Rectangle 3"/>
          <p:cNvSpPr>
            <a:spLocks noChangeArrowheads="1"/>
          </p:cNvSpPr>
          <p:nvPr/>
        </p:nvSpPr>
        <p:spPr bwMode="auto">
          <a:xfrm>
            <a:off x="341313" y="908050"/>
            <a:ext cx="85058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>
                <a:solidFill>
                  <a:schemeClr val="tx1"/>
                </a:solidFill>
              </a:rPr>
              <a:t> 建立广义表</a:t>
            </a:r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746125" y="1679575"/>
            <a:ext cx="79216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zh-CN" altLang="en-US" dirty="0"/>
              <a:t>相邻两个子表之间的关系</a:t>
            </a:r>
          </a:p>
        </p:txBody>
      </p:sp>
      <p:sp>
        <p:nvSpPr>
          <p:cNvPr id="1488901" name="Rectangle 5"/>
          <p:cNvSpPr>
            <a:spLocks noChangeArrowheads="1"/>
          </p:cNvSpPr>
          <p:nvPr/>
        </p:nvSpPr>
        <p:spPr bwMode="auto">
          <a:xfrm>
            <a:off x="6400800" y="5949950"/>
            <a:ext cx="1562100" cy="579438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 ( d ) )</a:t>
            </a:r>
            <a:endParaRPr lang="en-US" altLang="zh-CN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88902" name="AutoShape 6"/>
          <p:cNvSpPr>
            <a:spLocks noChangeArrowheads="1"/>
          </p:cNvSpPr>
          <p:nvPr/>
        </p:nvSpPr>
        <p:spPr bwMode="auto">
          <a:xfrm>
            <a:off x="3041650" y="3324225"/>
            <a:ext cx="3048000" cy="21336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8903" name="AutoShape 7"/>
          <p:cNvSpPr>
            <a:spLocks noChangeArrowheads="1"/>
          </p:cNvSpPr>
          <p:nvPr/>
        </p:nvSpPr>
        <p:spPr bwMode="auto">
          <a:xfrm>
            <a:off x="1219200" y="3400425"/>
            <a:ext cx="1447800" cy="11430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8961" name="AutoShape 65"/>
          <p:cNvSpPr>
            <a:spLocks noChangeArrowheads="1"/>
          </p:cNvSpPr>
          <p:nvPr/>
        </p:nvSpPr>
        <p:spPr bwMode="auto">
          <a:xfrm>
            <a:off x="6327775" y="3384550"/>
            <a:ext cx="1752600" cy="2590800"/>
          </a:xfrm>
          <a:prstGeom prst="flowChartAlternateProcess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8962" name="Rectangle 66"/>
          <p:cNvSpPr>
            <a:spLocks noChangeArrowheads="1"/>
          </p:cNvSpPr>
          <p:nvPr/>
        </p:nvSpPr>
        <p:spPr bwMode="auto">
          <a:xfrm>
            <a:off x="3962400" y="5949950"/>
            <a:ext cx="12668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 b ,c )</a:t>
            </a:r>
          </a:p>
        </p:txBody>
      </p:sp>
      <p:sp>
        <p:nvSpPr>
          <p:cNvPr id="1488963" name="Rectangle 67"/>
          <p:cNvSpPr>
            <a:spLocks noChangeArrowheads="1"/>
          </p:cNvSpPr>
          <p:nvPr/>
        </p:nvSpPr>
        <p:spPr bwMode="auto">
          <a:xfrm>
            <a:off x="1752600" y="5949950"/>
            <a:ext cx="3873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0" bIns="1080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88964" name="AutoShape 68"/>
          <p:cNvSpPr>
            <a:spLocks/>
          </p:cNvSpPr>
          <p:nvPr/>
        </p:nvSpPr>
        <p:spPr bwMode="auto">
          <a:xfrm>
            <a:off x="787400" y="5454650"/>
            <a:ext cx="1354138" cy="609600"/>
          </a:xfrm>
          <a:prstGeom prst="borderCallout2">
            <a:avLst>
              <a:gd name="adj1" fmla="val 18750"/>
              <a:gd name="adj2" fmla="val 105625"/>
              <a:gd name="adj3" fmla="val 18750"/>
              <a:gd name="adj4" fmla="val 137750"/>
              <a:gd name="adj5" fmla="val -35417"/>
              <a:gd name="adj6" fmla="val 1712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8000" bIns="108000" anchor="ctr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子表</a:t>
            </a: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88965" name="Group 69"/>
          <p:cNvGrpSpPr>
            <a:grpSpLocks/>
          </p:cNvGrpSpPr>
          <p:nvPr/>
        </p:nvGrpSpPr>
        <p:grpSpPr bwMode="auto">
          <a:xfrm>
            <a:off x="528638" y="2543175"/>
            <a:ext cx="7239000" cy="3225800"/>
            <a:chOff x="144" y="816"/>
            <a:chExt cx="4406" cy="2032"/>
          </a:xfrm>
        </p:grpSpPr>
        <p:grpSp>
          <p:nvGrpSpPr>
            <p:cNvPr id="1488966" name="Group 70"/>
            <p:cNvGrpSpPr>
              <a:grpSpLocks/>
            </p:cNvGrpSpPr>
            <p:nvPr/>
          </p:nvGrpSpPr>
          <p:grpSpPr bwMode="auto">
            <a:xfrm>
              <a:off x="631" y="892"/>
              <a:ext cx="739" cy="328"/>
              <a:chOff x="744" y="1008"/>
              <a:chExt cx="907" cy="432"/>
            </a:xfrm>
          </p:grpSpPr>
          <p:sp>
            <p:nvSpPr>
              <p:cNvPr id="1488967" name="Rectangle 71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</a:t>
                </a:r>
                <a:r>
                  <a:rPr lang="en-US" altLang="zh-CN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          </a:t>
                </a:r>
                <a:endParaRPr lang="en-US" altLang="zh-CN" sz="4400" b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68" name="Line 72"/>
              <p:cNvSpPr>
                <a:spLocks noChangeShapeType="1"/>
              </p:cNvSpPr>
              <p:nvPr/>
            </p:nvSpPr>
            <p:spPr bwMode="auto">
              <a:xfrm>
                <a:off x="1055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69" name="Line 73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8970" name="Line 74"/>
            <p:cNvSpPr>
              <a:spLocks noChangeShapeType="1"/>
            </p:cNvSpPr>
            <p:nvPr/>
          </p:nvSpPr>
          <p:spPr bwMode="auto">
            <a:xfrm flipV="1">
              <a:off x="384" y="1008"/>
              <a:ext cx="266" cy="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8971" name="Text Box 75"/>
            <p:cNvSpPr txBox="1">
              <a:spLocks noChangeArrowheads="1"/>
            </p:cNvSpPr>
            <p:nvPr/>
          </p:nvSpPr>
          <p:spPr bwMode="auto">
            <a:xfrm>
              <a:off x="144" y="816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  <a:endParaRPr lang="en-US" altLang="zh-CN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8972" name="Line 76"/>
            <p:cNvSpPr>
              <a:spLocks noChangeShapeType="1"/>
            </p:cNvSpPr>
            <p:nvPr/>
          </p:nvSpPr>
          <p:spPr bwMode="auto">
            <a:xfrm>
              <a:off x="1002" y="107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8973" name="Group 77"/>
            <p:cNvGrpSpPr>
              <a:grpSpLocks/>
            </p:cNvGrpSpPr>
            <p:nvPr/>
          </p:nvGrpSpPr>
          <p:grpSpPr bwMode="auto">
            <a:xfrm>
              <a:off x="1784" y="892"/>
              <a:ext cx="739" cy="328"/>
              <a:chOff x="2160" y="1008"/>
              <a:chExt cx="907" cy="432"/>
            </a:xfrm>
          </p:grpSpPr>
          <p:sp>
            <p:nvSpPr>
              <p:cNvPr id="1488974" name="Rectangle 78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75" name="Line 79"/>
              <p:cNvSpPr>
                <a:spLocks noChangeShapeType="1"/>
              </p:cNvSpPr>
              <p:nvPr/>
            </p:nvSpPr>
            <p:spPr bwMode="auto">
              <a:xfrm>
                <a:off x="2424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76" name="Line 80"/>
              <p:cNvSpPr>
                <a:spLocks noChangeShapeType="1"/>
              </p:cNvSpPr>
              <p:nvPr/>
            </p:nvSpPr>
            <p:spPr bwMode="auto">
              <a:xfrm>
                <a:off x="2760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8977" name="Line 81"/>
            <p:cNvSpPr>
              <a:spLocks noChangeShapeType="1"/>
            </p:cNvSpPr>
            <p:nvPr/>
          </p:nvSpPr>
          <p:spPr bwMode="auto">
            <a:xfrm>
              <a:off x="1237" y="1038"/>
              <a:ext cx="5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8978" name="Group 82"/>
            <p:cNvGrpSpPr>
              <a:grpSpLocks/>
            </p:cNvGrpSpPr>
            <p:nvPr/>
          </p:nvGrpSpPr>
          <p:grpSpPr bwMode="auto">
            <a:xfrm>
              <a:off x="3778" y="892"/>
              <a:ext cx="739" cy="328"/>
              <a:chOff x="4608" y="1008"/>
              <a:chExt cx="907" cy="432"/>
            </a:xfrm>
          </p:grpSpPr>
          <p:sp>
            <p:nvSpPr>
              <p:cNvPr id="1488979" name="Rectangle 83"/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80" name="Line 84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81" name="Line 85"/>
              <p:cNvSpPr>
                <a:spLocks noChangeShapeType="1"/>
              </p:cNvSpPr>
              <p:nvPr/>
            </p:nvSpPr>
            <p:spPr bwMode="auto">
              <a:xfrm>
                <a:off x="5232" y="1008"/>
                <a:ext cx="1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8982" name="Line 86"/>
            <p:cNvSpPr>
              <a:spLocks noChangeShapeType="1"/>
            </p:cNvSpPr>
            <p:nvPr/>
          </p:nvSpPr>
          <p:spPr bwMode="auto">
            <a:xfrm>
              <a:off x="2410" y="1038"/>
              <a:ext cx="13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8983" name="Group 87"/>
            <p:cNvGrpSpPr>
              <a:grpSpLocks/>
            </p:cNvGrpSpPr>
            <p:nvPr/>
          </p:nvGrpSpPr>
          <p:grpSpPr bwMode="auto">
            <a:xfrm>
              <a:off x="1745" y="1439"/>
              <a:ext cx="782" cy="327"/>
              <a:chOff x="2112" y="1728"/>
              <a:chExt cx="960" cy="432"/>
            </a:xfrm>
          </p:grpSpPr>
          <p:sp>
            <p:nvSpPr>
              <p:cNvPr id="1488984" name="Rectangle 8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0" cy="417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85" name="Line 89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86" name="Line 90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8987" name="Line 91"/>
            <p:cNvSpPr>
              <a:spLocks noChangeShapeType="1"/>
            </p:cNvSpPr>
            <p:nvPr/>
          </p:nvSpPr>
          <p:spPr bwMode="auto">
            <a:xfrm>
              <a:off x="2136" y="1038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8988" name="Group 92"/>
            <p:cNvGrpSpPr>
              <a:grpSpLocks/>
            </p:cNvGrpSpPr>
            <p:nvPr/>
          </p:nvGrpSpPr>
          <p:grpSpPr bwMode="auto">
            <a:xfrm>
              <a:off x="3778" y="1439"/>
              <a:ext cx="739" cy="327"/>
              <a:chOff x="4608" y="1728"/>
              <a:chExt cx="907" cy="432"/>
            </a:xfrm>
          </p:grpSpPr>
          <p:sp>
            <p:nvSpPr>
              <p:cNvPr id="1488989" name="Rectangle 93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90" name="Line 94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91" name="Line 95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8992" name="Group 96"/>
            <p:cNvGrpSpPr>
              <a:grpSpLocks/>
            </p:cNvGrpSpPr>
            <p:nvPr/>
          </p:nvGrpSpPr>
          <p:grpSpPr bwMode="auto">
            <a:xfrm>
              <a:off x="3778" y="1985"/>
              <a:ext cx="739" cy="327"/>
              <a:chOff x="4608" y="2448"/>
              <a:chExt cx="907" cy="432"/>
            </a:xfrm>
          </p:grpSpPr>
          <p:sp>
            <p:nvSpPr>
              <p:cNvPr id="1488993" name="Rectangle 97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8994" name="Line 98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8995" name="Line 99"/>
              <p:cNvSpPr>
                <a:spLocks noChangeShapeType="1"/>
              </p:cNvSpPr>
              <p:nvPr/>
            </p:nvSpPr>
            <p:spPr bwMode="auto">
              <a:xfrm>
                <a:off x="523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8996" name="Line 100"/>
            <p:cNvSpPr>
              <a:spLocks noChangeShapeType="1"/>
            </p:cNvSpPr>
            <p:nvPr/>
          </p:nvSpPr>
          <p:spPr bwMode="auto">
            <a:xfrm>
              <a:off x="4169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8997" name="Line 101"/>
            <p:cNvSpPr>
              <a:spLocks noChangeShapeType="1"/>
            </p:cNvSpPr>
            <p:nvPr/>
          </p:nvSpPr>
          <p:spPr bwMode="auto">
            <a:xfrm>
              <a:off x="4169" y="2130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8998" name="Group 102"/>
            <p:cNvGrpSpPr>
              <a:grpSpLocks/>
            </p:cNvGrpSpPr>
            <p:nvPr/>
          </p:nvGrpSpPr>
          <p:grpSpPr bwMode="auto">
            <a:xfrm>
              <a:off x="3840" y="2531"/>
              <a:ext cx="658" cy="317"/>
              <a:chOff x="3840" y="2531"/>
              <a:chExt cx="658" cy="317"/>
            </a:xfrm>
          </p:grpSpPr>
          <p:sp>
            <p:nvSpPr>
              <p:cNvPr id="1488999" name="Text Box 103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d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9000" name="Line 104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9001" name="Text Box 105"/>
            <p:cNvSpPr txBox="1">
              <a:spLocks noChangeArrowheads="1"/>
            </p:cNvSpPr>
            <p:nvPr/>
          </p:nvSpPr>
          <p:spPr bwMode="auto">
            <a:xfrm>
              <a:off x="4269" y="847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9002" name="Line 106"/>
            <p:cNvSpPr>
              <a:spLocks noChangeShapeType="1"/>
            </p:cNvSpPr>
            <p:nvPr/>
          </p:nvSpPr>
          <p:spPr bwMode="auto">
            <a:xfrm>
              <a:off x="2429" y="1621"/>
              <a:ext cx="31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89003" name="Group 107"/>
            <p:cNvGrpSpPr>
              <a:grpSpLocks/>
            </p:cNvGrpSpPr>
            <p:nvPr/>
          </p:nvGrpSpPr>
          <p:grpSpPr bwMode="auto">
            <a:xfrm>
              <a:off x="2742" y="1439"/>
              <a:ext cx="739" cy="327"/>
              <a:chOff x="3336" y="1728"/>
              <a:chExt cx="907" cy="432"/>
            </a:xfrm>
          </p:grpSpPr>
          <p:sp>
            <p:nvSpPr>
              <p:cNvPr id="1489004" name="Rectangle 108"/>
              <p:cNvSpPr>
                <a:spLocks noChangeArrowheads="1"/>
              </p:cNvSpPr>
              <p:nvPr/>
            </p:nvSpPr>
            <p:spPr bwMode="auto">
              <a:xfrm>
                <a:off x="3336" y="1728"/>
                <a:ext cx="907" cy="416"/>
              </a:xfrm>
              <a:prstGeom prst="rect">
                <a:avLst/>
              </a:prstGeom>
              <a:noFill/>
              <a:ln w="19050">
                <a:solidFill>
                  <a:srgbClr val="00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1           </a:t>
                </a:r>
                <a:endParaRPr lang="en-US" altLang="zh-CN" sz="4400" b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89005" name="Line 109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9006" name="Line 110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9007" name="Line 111"/>
            <p:cNvSpPr>
              <a:spLocks noChangeShapeType="1"/>
            </p:cNvSpPr>
            <p:nvPr/>
          </p:nvSpPr>
          <p:spPr bwMode="auto">
            <a:xfrm>
              <a:off x="3114" y="158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9008" name="Line 112"/>
            <p:cNvSpPr>
              <a:spLocks noChangeShapeType="1"/>
            </p:cNvSpPr>
            <p:nvPr/>
          </p:nvSpPr>
          <p:spPr bwMode="auto">
            <a:xfrm>
              <a:off x="2136" y="1569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9009" name="Text Box 113"/>
            <p:cNvSpPr txBox="1">
              <a:spLocks noChangeArrowheads="1"/>
            </p:cNvSpPr>
            <p:nvPr/>
          </p:nvSpPr>
          <p:spPr bwMode="auto">
            <a:xfrm>
              <a:off x="4269" y="1375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89010" name="Text Box 114"/>
            <p:cNvSpPr txBox="1">
              <a:spLocks noChangeArrowheads="1"/>
            </p:cNvSpPr>
            <p:nvPr/>
          </p:nvSpPr>
          <p:spPr bwMode="auto">
            <a:xfrm>
              <a:off x="4270" y="1941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489011" name="Group 115"/>
            <p:cNvGrpSpPr>
              <a:grpSpLocks/>
            </p:cNvGrpSpPr>
            <p:nvPr/>
          </p:nvGrpSpPr>
          <p:grpSpPr bwMode="auto">
            <a:xfrm>
              <a:off x="2784" y="1968"/>
              <a:ext cx="658" cy="317"/>
              <a:chOff x="3840" y="2531"/>
              <a:chExt cx="658" cy="317"/>
            </a:xfrm>
          </p:grpSpPr>
          <p:sp>
            <p:nvSpPr>
              <p:cNvPr id="1489012" name="Text Box 116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c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9013" name="Line 117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9014" name="Group 118"/>
            <p:cNvGrpSpPr>
              <a:grpSpLocks/>
            </p:cNvGrpSpPr>
            <p:nvPr/>
          </p:nvGrpSpPr>
          <p:grpSpPr bwMode="auto">
            <a:xfrm>
              <a:off x="1776" y="1968"/>
              <a:ext cx="658" cy="317"/>
              <a:chOff x="3840" y="2531"/>
              <a:chExt cx="658" cy="317"/>
            </a:xfrm>
          </p:grpSpPr>
          <p:sp>
            <p:nvSpPr>
              <p:cNvPr id="1489015" name="Text Box 119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b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9016" name="Line 120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89017" name="Group 121"/>
            <p:cNvGrpSpPr>
              <a:grpSpLocks/>
            </p:cNvGrpSpPr>
            <p:nvPr/>
          </p:nvGrpSpPr>
          <p:grpSpPr bwMode="auto">
            <a:xfrm>
              <a:off x="672" y="1440"/>
              <a:ext cx="658" cy="317"/>
              <a:chOff x="3840" y="2531"/>
              <a:chExt cx="658" cy="317"/>
            </a:xfrm>
          </p:grpSpPr>
          <p:sp>
            <p:nvSpPr>
              <p:cNvPr id="1489018" name="Text Box 122"/>
              <p:cNvSpPr txBox="1">
                <a:spLocks noChangeArrowheads="1"/>
              </p:cNvSpPr>
              <p:nvPr/>
            </p:nvSpPr>
            <p:spPr bwMode="auto">
              <a:xfrm>
                <a:off x="3840" y="2533"/>
                <a:ext cx="658" cy="315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</a:rPr>
                  <a:t>0   a</a:t>
                </a:r>
                <a:r>
                  <a:rPr lang="en-US" altLang="zh-CN">
                    <a:solidFill>
                      <a:srgbClr val="800000"/>
                    </a:solidFill>
                    <a:latin typeface="Times New Roman" pitchFamily="18" charset="0"/>
                  </a:rPr>
                  <a:t> </a:t>
                </a:r>
                <a:endParaRPr lang="en-US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9019" name="Line 123"/>
              <p:cNvSpPr>
                <a:spLocks noChangeShapeType="1"/>
              </p:cNvSpPr>
              <p:nvPr/>
            </p:nvSpPr>
            <p:spPr bwMode="auto">
              <a:xfrm flipH="1">
                <a:off x="4075" y="2531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9020" name="Line 124"/>
            <p:cNvSpPr>
              <a:spLocks noChangeShapeType="1"/>
            </p:cNvSpPr>
            <p:nvPr/>
          </p:nvSpPr>
          <p:spPr bwMode="auto">
            <a:xfrm>
              <a:off x="4176" y="1056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9021" name="Text Box 125"/>
            <p:cNvSpPr txBox="1">
              <a:spLocks noChangeArrowheads="1"/>
            </p:cNvSpPr>
            <p:nvPr/>
          </p:nvSpPr>
          <p:spPr bwMode="auto">
            <a:xfrm>
              <a:off x="3216" y="1392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lang="zh-CN" altLang="en-US" sz="36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0" name="Rectangle 126"/>
          <p:cNvSpPr>
            <a:spLocks noChangeArrowheads="1"/>
          </p:cNvSpPr>
          <p:nvPr/>
        </p:nvSpPr>
        <p:spPr bwMode="auto">
          <a:xfrm>
            <a:off x="4171950" y="806450"/>
            <a:ext cx="4875630" cy="66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08000" bIns="108000">
            <a:spAutoFit/>
          </a:bodyPr>
          <a:lstStyle/>
          <a:p>
            <a:pPr>
              <a:buNone/>
            </a:pPr>
            <a:r>
              <a:rPr kumimoji="1" lang="en-US" altLang="zh-CN" sz="3200" dirty="0">
                <a:ea typeface="宋体" charset="-122"/>
              </a:rPr>
              <a:t>L = ( a ,  ( b ,c ) , ( ( d ) ) 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2" grpId="0" animBg="1"/>
      <p:bldP spid="1488903" grpId="0" animBg="1"/>
      <p:bldP spid="1488961" grpId="0" animBg="1"/>
      <p:bldP spid="14889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917A3D3-60C6-4F05-B9A9-BDECB7C40714}" type="slidenum">
              <a:rPr lang="zh-CN" altLang="en-US" b="1">
                <a:solidFill>
                  <a:srgbClr val="66CCFF"/>
                </a:solidFill>
              </a:rPr>
              <a:pPr/>
              <a:t>11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23415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 sz="3200"/>
              <a:t>数组的存储结构与寻址</a:t>
            </a:r>
            <a:r>
              <a:rPr kumimoji="0" lang="en-US" altLang="zh-CN" sz="3200"/>
              <a:t>——</a:t>
            </a:r>
            <a:r>
              <a:rPr kumimoji="0" lang="zh-CN" altLang="en-US" sz="3200"/>
              <a:t>一维数组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1"/>
                </a:solidFill>
              </a:rPr>
              <a:t>	设具有</a:t>
            </a:r>
            <a:r>
              <a:rPr kumimoji="0" lang="en-US" altLang="zh-CN" sz="3200"/>
              <a:t>M</a:t>
            </a:r>
            <a:r>
              <a:rPr kumimoji="0" lang="zh-CN" altLang="en-US" sz="3200">
                <a:solidFill>
                  <a:schemeClr val="tx1"/>
                </a:solidFill>
              </a:rPr>
              <a:t>个元素的一维数组的下标范围为闭区间 </a:t>
            </a:r>
            <a:r>
              <a:rPr kumimoji="0" lang="en-US" altLang="zh-CN" sz="3200">
                <a:solidFill>
                  <a:schemeClr val="tx1"/>
                </a:solidFill>
              </a:rPr>
              <a:t>[0, </a:t>
            </a:r>
            <a:r>
              <a:rPr kumimoji="0" lang="en-US" altLang="zh-CN" sz="3200"/>
              <a:t>M</a:t>
            </a:r>
            <a:r>
              <a:rPr kumimoji="0" lang="en-US" altLang="zh-CN" sz="3200">
                <a:solidFill>
                  <a:schemeClr val="tx1"/>
                </a:solidFill>
              </a:rPr>
              <a:t>-1]，</a:t>
            </a:r>
            <a:r>
              <a:rPr kumimoji="0" lang="zh-CN" altLang="en-US" sz="3200">
                <a:solidFill>
                  <a:schemeClr val="tx1"/>
                </a:solidFill>
              </a:rPr>
              <a:t>每个数组元素占用 </a:t>
            </a:r>
            <a:r>
              <a:rPr kumimoji="0" lang="en-US" altLang="zh-CN" sz="3200" i="1">
                <a:solidFill>
                  <a:srgbClr val="00FFFF"/>
                </a:solidFill>
              </a:rPr>
              <a:t>L</a:t>
            </a:r>
            <a:r>
              <a:rPr kumimoji="0" lang="en-US" altLang="zh-CN" sz="3200" i="1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个存储单元。</a:t>
            </a:r>
            <a:endParaRPr kumimoji="0" lang="en-US" altLang="zh-CN" sz="3200"/>
          </a:p>
        </p:txBody>
      </p:sp>
      <p:sp>
        <p:nvSpPr>
          <p:cNvPr id="1421316" name="AutoShape 4"/>
          <p:cNvSpPr>
            <a:spLocks/>
          </p:cNvSpPr>
          <p:nvPr/>
        </p:nvSpPr>
        <p:spPr bwMode="auto">
          <a:xfrm rot="16200000">
            <a:off x="2931320" y="2463006"/>
            <a:ext cx="233362" cy="4308475"/>
          </a:xfrm>
          <a:prstGeom prst="leftBrace">
            <a:avLst>
              <a:gd name="adj1" fmla="val 153855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1317" name="Group 5"/>
          <p:cNvGrpSpPr>
            <a:grpSpLocks/>
          </p:cNvGrpSpPr>
          <p:nvPr/>
        </p:nvGrpSpPr>
        <p:grpSpPr bwMode="auto">
          <a:xfrm>
            <a:off x="1690688" y="2944813"/>
            <a:ext cx="822325" cy="663575"/>
            <a:chOff x="1065" y="2496"/>
            <a:chExt cx="518" cy="418"/>
          </a:xfrm>
        </p:grpSpPr>
        <p:sp>
          <p:nvSpPr>
            <p:cNvPr id="1421318" name="AutoShape 6"/>
            <p:cNvSpPr>
              <a:spLocks/>
            </p:cNvSpPr>
            <p:nvPr/>
          </p:nvSpPr>
          <p:spPr bwMode="auto">
            <a:xfrm rot="16200000" flipH="1" flipV="1">
              <a:off x="1275" y="2606"/>
              <a:ext cx="98" cy="518"/>
            </a:xfrm>
            <a:prstGeom prst="leftBrace">
              <a:avLst>
                <a:gd name="adj1" fmla="val 44048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1319" name="Text Box 7"/>
            <p:cNvSpPr txBox="1">
              <a:spLocks noChangeArrowheads="1"/>
            </p:cNvSpPr>
            <p:nvPr/>
          </p:nvSpPr>
          <p:spPr bwMode="auto">
            <a:xfrm>
              <a:off x="1206" y="2496"/>
              <a:ext cx="22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rgbClr val="00FFFF"/>
                  </a:solidFill>
                  <a:latin typeface="Times New Roman" pitchFamily="18" charset="0"/>
                </a:rPr>
                <a:t>L</a:t>
              </a:r>
              <a:endParaRPr kumimoji="0" lang="zh-CN" altLang="en-US" i="1">
                <a:solidFill>
                  <a:srgbClr val="00FF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21341" name="Group 29"/>
          <p:cNvGrpSpPr>
            <a:grpSpLocks/>
          </p:cNvGrpSpPr>
          <p:nvPr/>
        </p:nvGrpSpPr>
        <p:grpSpPr bwMode="auto">
          <a:xfrm>
            <a:off x="758825" y="3654425"/>
            <a:ext cx="7977188" cy="831850"/>
            <a:chOff x="478" y="2760"/>
            <a:chExt cx="5025" cy="576"/>
          </a:xfrm>
        </p:grpSpPr>
        <p:sp>
          <p:nvSpPr>
            <p:cNvPr id="1421321" name="Rectangle 9"/>
            <p:cNvSpPr>
              <a:spLocks noChangeArrowheads="1"/>
            </p:cNvSpPr>
            <p:nvPr/>
          </p:nvSpPr>
          <p:spPr bwMode="auto">
            <a:xfrm>
              <a:off x="478" y="2760"/>
              <a:ext cx="4989" cy="5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1322" name="Line 10"/>
            <p:cNvSpPr>
              <a:spLocks noChangeShapeType="1"/>
            </p:cNvSpPr>
            <p:nvPr/>
          </p:nvSpPr>
          <p:spPr bwMode="auto">
            <a:xfrm>
              <a:off x="1054" y="2760"/>
              <a:ext cx="1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3" name="Line 11"/>
            <p:cNvSpPr>
              <a:spLocks noChangeShapeType="1"/>
            </p:cNvSpPr>
            <p:nvPr/>
          </p:nvSpPr>
          <p:spPr bwMode="auto">
            <a:xfrm>
              <a:off x="1611" y="2760"/>
              <a:ext cx="1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4" name="Line 12"/>
            <p:cNvSpPr>
              <a:spLocks noChangeShapeType="1"/>
            </p:cNvSpPr>
            <p:nvPr/>
          </p:nvSpPr>
          <p:spPr bwMode="auto">
            <a:xfrm>
              <a:off x="2734" y="2760"/>
              <a:ext cx="1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5" name="Line 13"/>
            <p:cNvSpPr>
              <a:spLocks noChangeShapeType="1"/>
            </p:cNvSpPr>
            <p:nvPr/>
          </p:nvSpPr>
          <p:spPr bwMode="auto">
            <a:xfrm>
              <a:off x="3275" y="2760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6" name="Line 14"/>
            <p:cNvSpPr>
              <a:spLocks noChangeShapeType="1"/>
            </p:cNvSpPr>
            <p:nvPr/>
          </p:nvSpPr>
          <p:spPr bwMode="auto">
            <a:xfrm>
              <a:off x="3822" y="2760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7" name="Line 15"/>
            <p:cNvSpPr>
              <a:spLocks noChangeShapeType="1"/>
            </p:cNvSpPr>
            <p:nvPr/>
          </p:nvSpPr>
          <p:spPr bwMode="auto">
            <a:xfrm>
              <a:off x="4948" y="2760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28" name="Text Box 16"/>
            <p:cNvSpPr txBox="1">
              <a:spLocks noChangeArrowheads="1"/>
            </p:cNvSpPr>
            <p:nvPr/>
          </p:nvSpPr>
          <p:spPr bwMode="auto">
            <a:xfrm>
              <a:off x="574" y="2856"/>
              <a:ext cx="384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21329" name="Text Box 17"/>
            <p:cNvSpPr txBox="1">
              <a:spLocks noChangeArrowheads="1"/>
            </p:cNvSpPr>
            <p:nvPr/>
          </p:nvSpPr>
          <p:spPr bwMode="auto">
            <a:xfrm>
              <a:off x="2775" y="2874"/>
              <a:ext cx="48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b="0" baseline="-25000">
                  <a:solidFill>
                    <a:schemeClr val="tx1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421330" name="Text Box 18"/>
            <p:cNvSpPr txBox="1">
              <a:spLocks noChangeArrowheads="1"/>
            </p:cNvSpPr>
            <p:nvPr/>
          </p:nvSpPr>
          <p:spPr bwMode="auto">
            <a:xfrm>
              <a:off x="3333" y="2874"/>
              <a:ext cx="38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  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21331" name="Text Box 19"/>
            <p:cNvSpPr txBox="1">
              <a:spLocks noChangeArrowheads="1"/>
            </p:cNvSpPr>
            <p:nvPr/>
          </p:nvSpPr>
          <p:spPr bwMode="auto">
            <a:xfrm>
              <a:off x="1786" y="2819"/>
              <a:ext cx="81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 …</a:t>
              </a:r>
            </a:p>
          </p:txBody>
        </p:sp>
        <p:sp>
          <p:nvSpPr>
            <p:cNvPr id="1421332" name="Text Box 20"/>
            <p:cNvSpPr txBox="1">
              <a:spLocks noChangeArrowheads="1"/>
            </p:cNvSpPr>
            <p:nvPr/>
          </p:nvSpPr>
          <p:spPr bwMode="auto">
            <a:xfrm>
              <a:off x="5006" y="2884"/>
              <a:ext cx="497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M-1</a:t>
              </a:r>
            </a:p>
          </p:txBody>
        </p:sp>
        <p:sp>
          <p:nvSpPr>
            <p:cNvPr id="1421333" name="Text Box 21"/>
            <p:cNvSpPr txBox="1">
              <a:spLocks noChangeArrowheads="1"/>
            </p:cNvSpPr>
            <p:nvPr/>
          </p:nvSpPr>
          <p:spPr bwMode="auto">
            <a:xfrm>
              <a:off x="1132" y="2875"/>
              <a:ext cx="493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kumimoji="0" lang="en-US" altLang="zh-CN" b="0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21334" name="Text Box 22"/>
            <p:cNvSpPr txBox="1">
              <a:spLocks noChangeArrowheads="1"/>
            </p:cNvSpPr>
            <p:nvPr/>
          </p:nvSpPr>
          <p:spPr bwMode="auto">
            <a:xfrm>
              <a:off x="3943" y="2828"/>
              <a:ext cx="814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itchFamily="18" charset="0"/>
                </a:rPr>
                <a:t>… …</a:t>
              </a:r>
            </a:p>
          </p:txBody>
        </p:sp>
      </p:grpSp>
      <p:grpSp>
        <p:nvGrpSpPr>
          <p:cNvPr id="1421335" name="Group 23"/>
          <p:cNvGrpSpPr>
            <a:grpSpLocks/>
          </p:cNvGrpSpPr>
          <p:nvPr/>
        </p:nvGrpSpPr>
        <p:grpSpPr bwMode="auto">
          <a:xfrm>
            <a:off x="144463" y="4500563"/>
            <a:ext cx="1547812" cy="1095375"/>
            <a:chOff x="36" y="3511"/>
            <a:chExt cx="975" cy="690"/>
          </a:xfrm>
        </p:grpSpPr>
        <p:sp>
          <p:nvSpPr>
            <p:cNvPr id="1421336" name="Line 24"/>
            <p:cNvSpPr>
              <a:spLocks noChangeShapeType="1"/>
            </p:cNvSpPr>
            <p:nvPr/>
          </p:nvSpPr>
          <p:spPr bwMode="auto">
            <a:xfrm flipV="1">
              <a:off x="480" y="3511"/>
              <a:ext cx="0" cy="3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37" name="Text Box 25"/>
            <p:cNvSpPr txBox="1">
              <a:spLocks noChangeArrowheads="1"/>
            </p:cNvSpPr>
            <p:nvPr/>
          </p:nvSpPr>
          <p:spPr bwMode="auto">
            <a:xfrm>
              <a:off x="36" y="3894"/>
              <a:ext cx="97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Loc</a:t>
              </a:r>
              <a:r>
                <a:rPr kumimoji="0" lang="en-US" altLang="zh-CN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kumimoji="0" lang="en-US" altLang="zh-CN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421338" name="Group 26"/>
          <p:cNvGrpSpPr>
            <a:grpSpLocks/>
          </p:cNvGrpSpPr>
          <p:nvPr/>
        </p:nvGrpSpPr>
        <p:grpSpPr bwMode="auto">
          <a:xfrm>
            <a:off x="4554538" y="4511675"/>
            <a:ext cx="1547812" cy="1101725"/>
            <a:chOff x="2813" y="3518"/>
            <a:chExt cx="975" cy="694"/>
          </a:xfrm>
        </p:grpSpPr>
        <p:sp>
          <p:nvSpPr>
            <p:cNvPr id="1421339" name="Line 27"/>
            <p:cNvSpPr>
              <a:spLocks noChangeShapeType="1"/>
            </p:cNvSpPr>
            <p:nvPr/>
          </p:nvSpPr>
          <p:spPr bwMode="auto">
            <a:xfrm flipV="1">
              <a:off x="3269" y="351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1340" name="Text Box 28"/>
            <p:cNvSpPr txBox="1">
              <a:spLocks noChangeArrowheads="1"/>
            </p:cNvSpPr>
            <p:nvPr/>
          </p:nvSpPr>
          <p:spPr bwMode="auto">
            <a:xfrm>
              <a:off x="2813" y="3905"/>
              <a:ext cx="97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Loc</a:t>
              </a:r>
              <a:r>
                <a:rPr kumimoji="0" lang="en-US" altLang="zh-CN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kumimoji="0" lang="en-US" altLang="zh-CN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i="1" baseline="-2500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1421342" name="Rectangle 30"/>
          <p:cNvSpPr>
            <a:spLocks noChangeArrowheads="1"/>
          </p:cNvSpPr>
          <p:nvPr/>
        </p:nvSpPr>
        <p:spPr bwMode="auto">
          <a:xfrm>
            <a:off x="341313" y="5734050"/>
            <a:ext cx="8596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kumimoji="0" lang="zh-CN" altLang="en-US">
                <a:solidFill>
                  <a:schemeClr val="tx1"/>
                </a:solidFill>
              </a:rPr>
              <a:t>	</a:t>
            </a:r>
            <a:r>
              <a:rPr kumimoji="0" lang="en-US" altLang="zh-CN" i="1">
                <a:solidFill>
                  <a:schemeClr val="tx1"/>
                </a:solidFill>
              </a:rPr>
              <a:t>a</a:t>
            </a:r>
            <a:r>
              <a:rPr kumimoji="0" lang="en-US" altLang="zh-CN" i="1" baseline="-25000">
                <a:solidFill>
                  <a:schemeClr val="tx1"/>
                </a:solidFill>
              </a:rPr>
              <a:t>i</a:t>
            </a:r>
            <a:r>
              <a:rPr kumimoji="0" lang="en-US" altLang="zh-CN" i="1">
                <a:solidFill>
                  <a:schemeClr val="tx1"/>
                </a:solidFill>
              </a:rPr>
              <a:t> </a:t>
            </a:r>
            <a:r>
              <a:rPr kumimoji="0" lang="zh-CN" altLang="en-US">
                <a:solidFill>
                  <a:schemeClr val="tx1"/>
                </a:solidFill>
              </a:rPr>
              <a:t>的</a:t>
            </a:r>
            <a:r>
              <a:rPr kumimoji="0" lang="zh-CN" altLang="en-US">
                <a:solidFill>
                  <a:srgbClr val="00FFFF"/>
                </a:solidFill>
              </a:rPr>
              <a:t>存储地址</a:t>
            </a:r>
            <a:r>
              <a:rPr kumimoji="0" lang="zh-CN" altLang="en-US">
                <a:solidFill>
                  <a:schemeClr val="tx1"/>
                </a:solidFill>
              </a:rPr>
              <a:t>：</a:t>
            </a:r>
            <a:r>
              <a:rPr kumimoji="0" lang="en-US" altLang="zh-CN">
                <a:solidFill>
                  <a:schemeClr val="tx1"/>
                </a:solidFill>
              </a:rPr>
              <a:t>Loc( </a:t>
            </a:r>
            <a:r>
              <a:rPr kumimoji="0" lang="en-US" altLang="zh-CN" i="1">
                <a:solidFill>
                  <a:schemeClr val="tx1"/>
                </a:solidFill>
              </a:rPr>
              <a:t>a</a:t>
            </a:r>
            <a:r>
              <a:rPr kumimoji="0" lang="en-US" altLang="zh-CN" i="1" baseline="-25000">
                <a:solidFill>
                  <a:schemeClr val="tx1"/>
                </a:solidFill>
              </a:rPr>
              <a:t>i</a:t>
            </a:r>
            <a:r>
              <a:rPr kumimoji="0" lang="en-US" altLang="zh-CN" i="1">
                <a:solidFill>
                  <a:schemeClr val="tx1"/>
                </a:solidFill>
              </a:rPr>
              <a:t> </a:t>
            </a:r>
            <a:r>
              <a:rPr kumimoji="0" lang="en-US" altLang="zh-CN">
                <a:solidFill>
                  <a:schemeClr val="tx1"/>
                </a:solidFill>
              </a:rPr>
              <a:t>)＝Loc(</a:t>
            </a:r>
            <a:r>
              <a:rPr kumimoji="0" lang="en-US" altLang="zh-CN" i="1">
                <a:solidFill>
                  <a:schemeClr val="tx1"/>
                </a:solidFill>
              </a:rPr>
              <a:t>a</a:t>
            </a:r>
            <a:r>
              <a:rPr kumimoji="0" lang="en-US" altLang="zh-CN" i="1" baseline="-25000">
                <a:solidFill>
                  <a:schemeClr val="tx1"/>
                </a:solidFill>
              </a:rPr>
              <a:t>0</a:t>
            </a:r>
            <a:r>
              <a:rPr kumimoji="0" lang="en-US" altLang="zh-CN">
                <a:solidFill>
                  <a:schemeClr val="tx1"/>
                </a:solidFill>
              </a:rPr>
              <a:t>)＋</a:t>
            </a:r>
            <a:r>
              <a:rPr kumimoji="0" lang="en-US" altLang="zh-CN" i="1">
                <a:solidFill>
                  <a:schemeClr val="tx1"/>
                </a:solidFill>
              </a:rPr>
              <a:t>i</a:t>
            </a:r>
            <a:r>
              <a:rPr kumimoji="0" lang="en-US" altLang="zh-CN">
                <a:solidFill>
                  <a:schemeClr val="tx1"/>
                </a:solidFill>
              </a:rPr>
              <a:t>×</a:t>
            </a:r>
            <a:r>
              <a:rPr kumimoji="0" lang="en-US" altLang="zh-CN" i="1">
                <a:solidFill>
                  <a:srgbClr val="00FFFF"/>
                </a:solidFill>
              </a:rPr>
              <a:t>L</a:t>
            </a:r>
            <a:r>
              <a:rPr kumimoji="0" lang="en-US" altLang="zh-CN" sz="2800">
                <a:solidFill>
                  <a:schemeClr val="tx1"/>
                </a:solidFill>
              </a:rPr>
              <a:t> </a:t>
            </a:r>
            <a:endParaRPr kumimoji="0"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2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6" grpId="0" animBg="1"/>
      <p:bldP spid="1421342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BF417D1-6588-455A-A63E-32AA9B9F232C}" type="slidenum">
              <a:rPr lang="zh-CN" altLang="en-US" b="1">
                <a:solidFill>
                  <a:srgbClr val="66CCFF"/>
                </a:solidFill>
              </a:rPr>
              <a:pPr/>
              <a:t>110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9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97091" name="Rectangle 3"/>
          <p:cNvSpPr>
            <a:spLocks noChangeArrowheads="1"/>
          </p:cNvSpPr>
          <p:nvPr/>
        </p:nvSpPr>
        <p:spPr bwMode="auto">
          <a:xfrm>
            <a:off x="206375" y="728663"/>
            <a:ext cx="8802688" cy="6097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void </a:t>
            </a:r>
            <a:r>
              <a:rPr lang="en-US" altLang="zh-CN" sz="2800" dirty="0" err="1">
                <a:solidFill>
                  <a:schemeClr val="tx1"/>
                </a:solidFill>
              </a:rPr>
              <a:t>CreateGList</a:t>
            </a:r>
            <a:r>
              <a:rPr lang="en-US" altLang="zh-CN" sz="2800" dirty="0">
                <a:solidFill>
                  <a:schemeClr val="tx1"/>
                </a:solidFill>
              </a:rPr>
              <a:t>( </a:t>
            </a:r>
            <a:r>
              <a:rPr lang="en-US" altLang="zh-CN" sz="2800" dirty="0" err="1">
                <a:solidFill>
                  <a:schemeClr val="tx1"/>
                </a:solidFill>
              </a:rPr>
              <a:t>GList</a:t>
            </a:r>
            <a:r>
              <a:rPr lang="en-US" altLang="zh-CN" sz="2800" dirty="0">
                <a:solidFill>
                  <a:schemeClr val="tx1"/>
                </a:solidFill>
              </a:rPr>
              <a:t> &amp;L, char </a:t>
            </a:r>
            <a:r>
              <a:rPr lang="en-US" altLang="zh-CN" sz="2800" dirty="0" err="1">
                <a:solidFill>
                  <a:schemeClr val="tx1"/>
                </a:solidFill>
              </a:rPr>
              <a:t>str</a:t>
            </a:r>
            <a:r>
              <a:rPr lang="en-US" altLang="zh-CN" sz="2800" dirty="0">
                <a:solidFill>
                  <a:schemeClr val="tx1"/>
                </a:solidFill>
              </a:rPr>
              <a:t>[ ] )</a:t>
            </a:r>
          </a:p>
          <a:p>
            <a:pPr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{ if ( </a:t>
            </a:r>
            <a:r>
              <a:rPr lang="en-US" altLang="zh-CN" sz="2800" dirty="0" err="1">
                <a:solidFill>
                  <a:schemeClr val="tx1"/>
                </a:solidFill>
              </a:rPr>
              <a:t>strcmp</a:t>
            </a:r>
            <a:r>
              <a:rPr lang="en-US" altLang="zh-CN" sz="2800" dirty="0">
                <a:solidFill>
                  <a:schemeClr val="tx1"/>
                </a:solidFill>
              </a:rPr>
              <a:t>( </a:t>
            </a:r>
            <a:r>
              <a:rPr lang="en-US" altLang="zh-CN" sz="2800" dirty="0" err="1">
                <a:solidFill>
                  <a:schemeClr val="tx1"/>
                </a:solidFill>
              </a:rPr>
              <a:t>str</a:t>
            </a:r>
            <a:r>
              <a:rPr lang="en-US" altLang="zh-CN" sz="2800" dirty="0">
                <a:solidFill>
                  <a:schemeClr val="tx1"/>
                </a:solidFill>
              </a:rPr>
              <a:t>,"()“ )==0)  L=NULL;   </a:t>
            </a:r>
            <a:r>
              <a:rPr lang="en-US" altLang="zh-CN" sz="2800" dirty="0">
                <a:solidFill>
                  <a:srgbClr val="00FFFF"/>
                </a:solidFill>
              </a:rPr>
              <a:t>//</a:t>
            </a:r>
            <a:r>
              <a:rPr lang="zh-CN" altLang="en-US" sz="2800" dirty="0">
                <a:solidFill>
                  <a:srgbClr val="00FFFF"/>
                </a:solidFill>
              </a:rPr>
              <a:t>空表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en-US" altLang="zh-CN" sz="2800" dirty="0">
                <a:solidFill>
                  <a:schemeClr val="tx1"/>
                </a:solidFill>
              </a:rPr>
              <a:t>else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{  if(</a:t>
            </a:r>
            <a:r>
              <a:rPr lang="en-US" altLang="zh-CN" sz="2800" dirty="0" err="1">
                <a:solidFill>
                  <a:schemeClr val="tx1"/>
                </a:solidFill>
              </a:rPr>
              <a:t>strlen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str</a:t>
            </a:r>
            <a:r>
              <a:rPr lang="en-US" altLang="zh-CN" sz="2800" dirty="0">
                <a:solidFill>
                  <a:schemeClr val="tx1"/>
                </a:solidFill>
              </a:rPr>
              <a:t>)==1) { </a:t>
            </a:r>
            <a:r>
              <a:rPr lang="en-US" altLang="zh-CN" sz="2800" dirty="0">
                <a:solidFill>
                  <a:srgbClr val="00FFFF"/>
                </a:solidFill>
              </a:rPr>
              <a:t>//</a:t>
            </a:r>
            <a:r>
              <a:rPr lang="zh-CN" altLang="en-US" sz="2800" dirty="0">
                <a:solidFill>
                  <a:srgbClr val="00FFFF"/>
                </a:solidFill>
              </a:rPr>
              <a:t>建原子结点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      </a:t>
            </a:r>
            <a:r>
              <a:rPr lang="en-US" altLang="zh-CN" sz="2800" dirty="0">
                <a:solidFill>
                  <a:schemeClr val="tx1"/>
                </a:solidFill>
              </a:rPr>
              <a:t>L=(</a:t>
            </a:r>
            <a:r>
              <a:rPr lang="en-US" altLang="zh-CN" sz="2800" dirty="0" err="1">
                <a:solidFill>
                  <a:schemeClr val="tx1"/>
                </a:solidFill>
              </a:rPr>
              <a:t>GList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en-US" altLang="zh-CN" sz="2800" dirty="0" err="1">
                <a:solidFill>
                  <a:schemeClr val="tx1"/>
                </a:solidFill>
              </a:rPr>
              <a:t>malloc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sizeof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GLNode</a:t>
            </a:r>
            <a:r>
              <a:rPr lang="en-US" altLang="zh-CN" sz="2800" dirty="0">
                <a:solidFill>
                  <a:schemeClr val="tx1"/>
                </a:solidFill>
              </a:rPr>
              <a:t>));      </a:t>
            </a:r>
            <a:endParaRPr lang="en-US" altLang="zh-CN" sz="2800" dirty="0">
              <a:solidFill>
                <a:srgbClr val="0099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L-&gt;tag=ATOM; L-&gt;atom=</a:t>
            </a:r>
            <a:r>
              <a:rPr lang="en-US" altLang="zh-CN" sz="2800" dirty="0" err="1">
                <a:solidFill>
                  <a:schemeClr val="tx1"/>
                </a:solidFill>
              </a:rPr>
              <a:t>str</a:t>
            </a:r>
            <a:r>
              <a:rPr lang="en-US" altLang="zh-CN" sz="2800" dirty="0">
                <a:solidFill>
                  <a:schemeClr val="tx1"/>
                </a:solidFill>
              </a:rPr>
              <a:t>[0];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else {  </a:t>
            </a:r>
            <a:r>
              <a:rPr lang="en-US" altLang="zh-CN" sz="2800" dirty="0">
                <a:solidFill>
                  <a:srgbClr val="00FFFF"/>
                </a:solidFill>
              </a:rPr>
              <a:t>//</a:t>
            </a:r>
            <a:r>
              <a:rPr lang="zh-CN" altLang="en-US" sz="2800" dirty="0">
                <a:solidFill>
                  <a:srgbClr val="00FFFF"/>
                </a:solidFill>
              </a:rPr>
              <a:t>非空表，建表结点</a:t>
            </a:r>
            <a:r>
              <a:rPr lang="zh-CN" altLang="en-US" sz="2800" dirty="0">
                <a:solidFill>
                  <a:schemeClr val="tx1"/>
                </a:solidFill>
              </a:rPr>
              <a:t>	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     </a:t>
            </a:r>
            <a:r>
              <a:rPr lang="en-US" altLang="zh-CN" sz="2800" dirty="0">
                <a:solidFill>
                  <a:schemeClr val="tx1"/>
                </a:solidFill>
              </a:rPr>
              <a:t>L=(</a:t>
            </a:r>
            <a:r>
              <a:rPr lang="en-US" altLang="zh-CN" sz="2800" dirty="0" err="1">
                <a:solidFill>
                  <a:schemeClr val="tx1"/>
                </a:solidFill>
              </a:rPr>
              <a:t>GList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en-US" altLang="zh-CN" sz="2800" dirty="0" err="1">
                <a:solidFill>
                  <a:schemeClr val="tx1"/>
                </a:solidFill>
              </a:rPr>
              <a:t>malloc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sizeof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GLNode</a:t>
            </a:r>
            <a:r>
              <a:rPr lang="en-US" altLang="zh-CN" sz="2800" dirty="0">
                <a:solidFill>
                  <a:schemeClr val="tx1"/>
                </a:solidFill>
              </a:rPr>
              <a:t>));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L-&gt;tag=LIST;	  p=L;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</a:t>
            </a:r>
            <a:r>
              <a:rPr lang="en-US" altLang="zh-CN" sz="2800" dirty="0" err="1">
                <a:solidFill>
                  <a:schemeClr val="tx1"/>
                </a:solidFill>
              </a:rPr>
              <a:t>SubString</a:t>
            </a:r>
            <a:r>
              <a:rPr lang="en-US" altLang="zh-CN" sz="2800" dirty="0">
                <a:solidFill>
                  <a:schemeClr val="tx1"/>
                </a:solidFill>
              </a:rPr>
              <a:t>(sub,str,2,strlen(</a:t>
            </a:r>
            <a:r>
              <a:rPr lang="en-US" altLang="zh-CN" sz="2800" dirty="0" err="1">
                <a:solidFill>
                  <a:schemeClr val="tx1"/>
                </a:solidFill>
              </a:rPr>
              <a:t>str</a:t>
            </a:r>
            <a:r>
              <a:rPr lang="en-US" altLang="zh-CN" sz="2800" dirty="0">
                <a:solidFill>
                  <a:schemeClr val="tx1"/>
                </a:solidFill>
              </a:rPr>
              <a:t>)-2); </a:t>
            </a:r>
            <a:r>
              <a:rPr lang="en-US" altLang="zh-CN" sz="2800" dirty="0">
                <a:solidFill>
                  <a:srgbClr val="00FFFF"/>
                </a:solidFill>
              </a:rPr>
              <a:t>//</a:t>
            </a:r>
            <a:r>
              <a:rPr lang="zh-CN" altLang="en-US" sz="2800" dirty="0">
                <a:solidFill>
                  <a:srgbClr val="00FFFF"/>
                </a:solidFill>
              </a:rPr>
              <a:t>脱外层括号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/>
              <a:t>         </a:t>
            </a:r>
            <a:r>
              <a:rPr lang="zh-CN" altLang="en-US" dirty="0"/>
              <a:t>由</a:t>
            </a:r>
            <a:r>
              <a:rPr lang="en-US" altLang="zh-CN" i="1" dirty="0"/>
              <a:t>sub</a:t>
            </a:r>
            <a:r>
              <a:rPr lang="zh-CN" altLang="en-US" dirty="0"/>
              <a:t>中所含</a:t>
            </a:r>
            <a:r>
              <a:rPr lang="en-US" altLang="zh-CN" i="1" dirty="0"/>
              <a:t>n</a:t>
            </a:r>
            <a:r>
              <a:rPr lang="zh-CN" altLang="en-US" dirty="0"/>
              <a:t>个子串建立</a:t>
            </a:r>
            <a:r>
              <a:rPr lang="en-US" altLang="zh-CN" i="1" dirty="0"/>
              <a:t>n</a:t>
            </a:r>
            <a:r>
              <a:rPr lang="zh-CN" altLang="en-US" dirty="0"/>
              <a:t>个子表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}   </a:t>
            </a:r>
            <a:r>
              <a:rPr lang="en-US" altLang="zh-CN" sz="2800" dirty="0">
                <a:solidFill>
                  <a:srgbClr val="00FFFF"/>
                </a:solidFill>
              </a:rPr>
              <a:t>// else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}   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en-US" altLang="zh-CN" sz="2800" dirty="0" err="1">
                <a:solidFill>
                  <a:srgbClr val="00FFFF"/>
                </a:solidFill>
              </a:rPr>
              <a:t>CreateGList</a:t>
            </a:r>
            <a:endParaRPr lang="zh-CN" altLang="en-US" sz="28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6ACDE2C-2010-4B85-AD86-76316F563004}" type="slidenum">
              <a:rPr lang="zh-CN" altLang="en-US" b="1">
                <a:solidFill>
                  <a:srgbClr val="66CCFF"/>
                </a:solidFill>
              </a:rPr>
              <a:pPr/>
              <a:t>111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98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98115" name="Rectangle 3"/>
          <p:cNvSpPr>
            <a:spLocks noChangeArrowheads="1"/>
          </p:cNvSpPr>
          <p:nvPr/>
        </p:nvSpPr>
        <p:spPr bwMode="auto">
          <a:xfrm>
            <a:off x="206375" y="908050"/>
            <a:ext cx="8802688" cy="557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do {  </a:t>
            </a:r>
            <a:r>
              <a:rPr lang="en-US" altLang="zh-CN" sz="3000">
                <a:solidFill>
                  <a:srgbClr val="00FFFF"/>
                </a:solidFill>
              </a:rPr>
              <a:t>//</a:t>
            </a:r>
            <a:r>
              <a:rPr lang="zh-CN" altLang="en-US" sz="3000">
                <a:solidFill>
                  <a:srgbClr val="00FFFF"/>
                </a:solidFill>
              </a:rPr>
              <a:t>由</a:t>
            </a:r>
            <a:r>
              <a:rPr lang="en-US" altLang="zh-CN" sz="3000" i="1">
                <a:solidFill>
                  <a:srgbClr val="00FFFF"/>
                </a:solidFill>
              </a:rPr>
              <a:t>sub</a:t>
            </a:r>
            <a:r>
              <a:rPr lang="zh-CN" altLang="en-US" sz="3000">
                <a:solidFill>
                  <a:srgbClr val="00FFFF"/>
                </a:solidFill>
              </a:rPr>
              <a:t>中所含</a:t>
            </a:r>
            <a:r>
              <a:rPr lang="en-US" altLang="zh-CN" sz="3000" i="1">
                <a:solidFill>
                  <a:srgbClr val="00FFFF"/>
                </a:solidFill>
              </a:rPr>
              <a:t>n</a:t>
            </a:r>
            <a:r>
              <a:rPr lang="zh-CN" altLang="en-US" sz="3000">
                <a:solidFill>
                  <a:srgbClr val="00FFFF"/>
                </a:solidFill>
              </a:rPr>
              <a:t>个子串建立</a:t>
            </a:r>
            <a:r>
              <a:rPr lang="en-US" altLang="zh-CN" sz="3000" i="1">
                <a:solidFill>
                  <a:srgbClr val="00FFFF"/>
                </a:solidFill>
              </a:rPr>
              <a:t>n</a:t>
            </a:r>
            <a:r>
              <a:rPr lang="zh-CN" altLang="en-US" sz="3000">
                <a:solidFill>
                  <a:srgbClr val="00FFFF"/>
                </a:solidFill>
              </a:rPr>
              <a:t>个子表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1"/>
                </a:solidFill>
              </a:rPr>
              <a:t>    </a:t>
            </a:r>
            <a:r>
              <a:rPr lang="en-US" altLang="zh-CN" sz="3000"/>
              <a:t>sever</a:t>
            </a:r>
            <a:r>
              <a:rPr lang="en-US" altLang="zh-CN" sz="3000">
                <a:solidFill>
                  <a:schemeClr val="tx1"/>
                </a:solidFill>
              </a:rPr>
              <a:t>( sub, hsub );  </a:t>
            </a:r>
            <a:r>
              <a:rPr lang="en-US" altLang="zh-CN" sz="3000">
                <a:solidFill>
                  <a:srgbClr val="00FFFF"/>
                </a:solidFill>
              </a:rPr>
              <a:t>//</a:t>
            </a:r>
            <a:r>
              <a:rPr lang="zh-CN" altLang="en-US" sz="3000">
                <a:solidFill>
                  <a:srgbClr val="00FFFF"/>
                </a:solidFill>
              </a:rPr>
              <a:t>分离出子表串</a:t>
            </a:r>
            <a:r>
              <a:rPr lang="en-US" altLang="zh-CN" sz="3000">
                <a:solidFill>
                  <a:srgbClr val="00FFFF"/>
                </a:solidFill>
              </a:rPr>
              <a:t>hsub=</a:t>
            </a:r>
            <a:r>
              <a:rPr lang="en-US" altLang="zh-CN" sz="3000">
                <a:solidFill>
                  <a:srgbClr val="00FFFF"/>
                </a:solidFill>
                <a:sym typeface="Symbol" pitchFamily="18" charset="2"/>
              </a:rPr>
              <a:t></a:t>
            </a:r>
            <a:r>
              <a:rPr lang="en-US" altLang="zh-CN" sz="3000">
                <a:solidFill>
                  <a:srgbClr val="00FFFF"/>
                </a:solidFill>
              </a:rPr>
              <a:t>i</a:t>
            </a:r>
            <a:r>
              <a:rPr lang="en-US" altLang="zh-CN" sz="3000">
                <a:solidFill>
                  <a:srgbClr val="00990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CreateGList( p-&gt;ptr.hp,hsub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      </a:t>
            </a:r>
            <a:r>
              <a:rPr lang="en-US" altLang="zh-CN" sz="3000">
                <a:solidFill>
                  <a:srgbClr val="00FFFF"/>
                </a:solidFill>
              </a:rPr>
              <a:t>// </a:t>
            </a:r>
            <a:r>
              <a:rPr lang="zh-CN" altLang="en-US" sz="3000">
                <a:solidFill>
                  <a:srgbClr val="00FFFF"/>
                </a:solidFill>
              </a:rPr>
              <a:t>建</a:t>
            </a:r>
            <a:r>
              <a:rPr lang="en-US" altLang="zh-CN" sz="3000">
                <a:solidFill>
                  <a:srgbClr val="00FFFF"/>
                </a:solidFill>
              </a:rPr>
              <a:t>hsub</a:t>
            </a:r>
            <a:r>
              <a:rPr lang="zh-CN" altLang="en-US" sz="3000">
                <a:solidFill>
                  <a:srgbClr val="00FFFF"/>
                </a:solidFill>
              </a:rPr>
              <a:t>对应的子表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1"/>
                </a:solidFill>
              </a:rPr>
              <a:t>    </a:t>
            </a:r>
            <a:r>
              <a:rPr lang="en-US" altLang="zh-CN" sz="3000">
                <a:solidFill>
                  <a:schemeClr val="tx1"/>
                </a:solidFill>
              </a:rPr>
              <a:t>if ( !strempty(sub)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{  </a:t>
            </a:r>
            <a:r>
              <a:rPr lang="en-US" altLang="zh-CN" sz="3000">
                <a:solidFill>
                  <a:srgbClr val="00FFFF"/>
                </a:solidFill>
              </a:rPr>
              <a:t>//</a:t>
            </a:r>
            <a:r>
              <a:rPr lang="zh-CN" altLang="en-US" sz="3000">
                <a:solidFill>
                  <a:srgbClr val="00FFFF"/>
                </a:solidFill>
              </a:rPr>
              <a:t>建下一个子表的表结点	</a:t>
            </a:r>
            <a:r>
              <a:rPr lang="zh-CN" altLang="en-US" sz="3000">
                <a:solidFill>
                  <a:schemeClr val="tx1"/>
                </a:solidFill>
              </a:rPr>
              <a:t>			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1"/>
                </a:solidFill>
              </a:rPr>
              <a:t>       </a:t>
            </a:r>
            <a:r>
              <a:rPr lang="en-US" altLang="zh-CN" sz="3000">
                <a:solidFill>
                  <a:schemeClr val="tx1"/>
                </a:solidFill>
              </a:rPr>
              <a:t>p-&gt;ptr.tp = (GList)malloc(sizeof(GLNode));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   p-&gt;tag = LIST;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   p = p-&gt;ptr.tp;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    }  </a:t>
            </a:r>
            <a:r>
              <a:rPr lang="en-US" altLang="zh-CN" sz="3000">
                <a:solidFill>
                  <a:srgbClr val="00FFFF"/>
                </a:solidFill>
              </a:rPr>
              <a:t>//if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} while(!strempty(sub));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solidFill>
                  <a:schemeClr val="tx1"/>
                </a:solidFill>
              </a:rPr>
              <a:t>p-&gt;ptr.tp = NULL;   </a:t>
            </a:r>
            <a:r>
              <a:rPr lang="en-US" altLang="zh-CN" sz="3000">
                <a:solidFill>
                  <a:srgbClr val="00FFFF"/>
                </a:solidFill>
              </a:rPr>
              <a:t>//</a:t>
            </a:r>
            <a:r>
              <a:rPr lang="zh-CN" altLang="en-US" sz="3000">
                <a:solidFill>
                  <a:srgbClr val="00FFFF"/>
                </a:solidFill>
              </a:rPr>
              <a:t>最后一个子表的表结点</a:t>
            </a:r>
          </a:p>
        </p:txBody>
      </p:sp>
    </p:spTree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E8E502B-D608-4963-8013-25E01FE1FAF9}" type="slidenum">
              <a:rPr lang="zh-CN" altLang="en-US" b="1">
                <a:solidFill>
                  <a:srgbClr val="66CCFF"/>
                </a:solidFill>
              </a:rPr>
              <a:pPr/>
              <a:t>112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15523" name="Rectangle 3"/>
          <p:cNvSpPr>
            <a:spLocks noChangeArrowheads="1"/>
          </p:cNvSpPr>
          <p:nvPr/>
        </p:nvSpPr>
        <p:spPr bwMode="auto">
          <a:xfrm>
            <a:off x="206375" y="908050"/>
            <a:ext cx="8802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/>
              <a:t> 删除广义表中所有元素为 </a:t>
            </a:r>
            <a:r>
              <a:rPr lang="en-US" altLang="zh-CN"/>
              <a:t>x </a:t>
            </a:r>
            <a:r>
              <a:rPr lang="zh-CN" altLang="en-US"/>
              <a:t>的原子结点</a:t>
            </a:r>
          </a:p>
        </p:txBody>
      </p:sp>
      <p:sp>
        <p:nvSpPr>
          <p:cNvPr id="1515524" name="Rectangle 4"/>
          <p:cNvSpPr>
            <a:spLocks noChangeArrowheads="1"/>
          </p:cNvSpPr>
          <p:nvPr/>
        </p:nvSpPr>
        <p:spPr bwMode="auto">
          <a:xfrm>
            <a:off x="585788" y="1611313"/>
            <a:ext cx="6713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比较广义表和线性表的结构特点。</a:t>
            </a:r>
          </a:p>
        </p:txBody>
      </p:sp>
      <p:sp>
        <p:nvSpPr>
          <p:cNvPr id="1515525" name="Rectangle 5"/>
          <p:cNvSpPr>
            <a:spLocks noChangeArrowheads="1"/>
          </p:cNvSpPr>
          <p:nvPr/>
        </p:nvSpPr>
        <p:spPr bwMode="auto">
          <a:xfrm>
            <a:off x="611188" y="2798763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相似处：都是链表结构。</a:t>
            </a:r>
          </a:p>
        </p:txBody>
      </p:sp>
      <p:sp>
        <p:nvSpPr>
          <p:cNvPr id="1515526" name="Rectangle 6"/>
          <p:cNvSpPr>
            <a:spLocks noChangeArrowheads="1"/>
          </p:cNvSpPr>
          <p:nvPr/>
        </p:nvSpPr>
        <p:spPr bwMode="auto">
          <a:xfrm>
            <a:off x="611188" y="3522663"/>
            <a:ext cx="81470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不同处：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1)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广义表的数据元素可能还是个广义表；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删除时，不仅要删除原子结点，还需要删除相应的表结点。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4" grpId="0" autoUpdateAnimBg="0"/>
      <p:bldP spid="1515525" grpId="0" autoUpdateAnimBg="0"/>
      <p:bldP spid="1515526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24A8A36-6A3D-48EB-A701-30C10D7808E4}" type="slidenum">
              <a:rPr lang="zh-CN" altLang="en-US" b="1">
                <a:solidFill>
                  <a:srgbClr val="66CCFF"/>
                </a:solidFill>
              </a:rPr>
              <a:pPr/>
              <a:t>113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删除广义表中所有元素为</a:t>
            </a:r>
            <a:r>
              <a:rPr lang="en-US" altLang="zh-CN" i="0" dirty="0">
                <a:latin typeface="Times New Roman" pitchFamily="18" charset="0"/>
              </a:rPr>
              <a:t>x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的原子结点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16547" name="Rectangle 3"/>
          <p:cNvSpPr>
            <a:spLocks noChangeArrowheads="1"/>
          </p:cNvSpPr>
          <p:nvPr/>
        </p:nvSpPr>
        <p:spPr bwMode="auto">
          <a:xfrm>
            <a:off x="206375" y="908050"/>
            <a:ext cx="8802688" cy="5453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void Delete_GL( Glist&amp;L, AtomType x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{  </a:t>
            </a:r>
            <a:r>
              <a:rPr lang="en-US" altLang="zh-CN">
                <a:solidFill>
                  <a:srgbClr val="00FFFF"/>
                </a:solidFill>
              </a:rPr>
              <a:t>//</a:t>
            </a:r>
            <a:r>
              <a:rPr lang="zh-CN" altLang="en-US">
                <a:solidFill>
                  <a:srgbClr val="00FFFF"/>
                </a:solidFill>
              </a:rPr>
              <a:t>删除广义表</a:t>
            </a:r>
            <a:r>
              <a:rPr lang="en-US" altLang="zh-CN">
                <a:solidFill>
                  <a:srgbClr val="00FFFF"/>
                </a:solidFill>
              </a:rPr>
              <a:t>L</a:t>
            </a:r>
            <a:r>
              <a:rPr lang="zh-CN" altLang="en-US">
                <a:solidFill>
                  <a:srgbClr val="00FFFF"/>
                </a:solidFill>
              </a:rPr>
              <a:t>中所有值为</a:t>
            </a:r>
            <a:r>
              <a:rPr lang="en-US" altLang="zh-CN">
                <a:solidFill>
                  <a:srgbClr val="00FFFF"/>
                </a:solidFill>
              </a:rPr>
              <a:t>x</a:t>
            </a:r>
            <a:r>
              <a:rPr lang="zh-CN" altLang="en-US">
                <a:solidFill>
                  <a:srgbClr val="00FFFF"/>
                </a:solidFill>
              </a:rPr>
              <a:t>的原子结点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if ( L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{  head = L-&gt;ptr.hp;  </a:t>
            </a:r>
            <a:r>
              <a:rPr lang="en-US" altLang="zh-CN">
                <a:solidFill>
                  <a:srgbClr val="00FFFF"/>
                </a:solidFill>
              </a:rPr>
              <a:t>// </a:t>
            </a:r>
            <a:r>
              <a:rPr lang="zh-CN" altLang="en-US">
                <a:solidFill>
                  <a:srgbClr val="00FFFF"/>
                </a:solidFill>
              </a:rPr>
              <a:t>考察第一个子表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   </a:t>
            </a:r>
            <a:r>
              <a:rPr lang="zh-CN" altLang="en-US"/>
              <a:t> </a:t>
            </a:r>
            <a:r>
              <a:rPr lang="en-US" altLang="zh-CN"/>
              <a:t>if </a:t>
            </a:r>
            <a:r>
              <a:rPr lang="en-US" altLang="zh-CN">
                <a:solidFill>
                  <a:schemeClr val="tx1"/>
                </a:solidFill>
              </a:rPr>
              <a:t>( ( head-&gt;tag == Atom 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                         ( head-&gt;atom == x ) 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{             }    </a:t>
            </a:r>
            <a:r>
              <a:rPr lang="en-US" altLang="zh-CN">
                <a:solidFill>
                  <a:srgbClr val="00FFFF"/>
                </a:solidFill>
              </a:rPr>
              <a:t>// </a:t>
            </a:r>
            <a:r>
              <a:rPr lang="zh-CN" altLang="en-US">
                <a:solidFill>
                  <a:srgbClr val="00FFFF"/>
                </a:solidFill>
              </a:rPr>
              <a:t>删除原子项 </a:t>
            </a:r>
            <a:r>
              <a:rPr lang="en-US" altLang="zh-CN">
                <a:solidFill>
                  <a:srgbClr val="00FFFF"/>
                </a:solidFill>
              </a:rPr>
              <a:t>x</a:t>
            </a:r>
            <a:r>
              <a:rPr lang="zh-CN" altLang="en-US">
                <a:solidFill>
                  <a:srgbClr val="00FFFF"/>
                </a:solidFill>
              </a:rPr>
              <a:t>的情况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    </a:t>
            </a:r>
            <a:r>
              <a:rPr lang="en-US" altLang="zh-CN"/>
              <a:t>else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       {             }    </a:t>
            </a:r>
            <a:r>
              <a:rPr lang="en-US" altLang="zh-CN">
                <a:solidFill>
                  <a:srgbClr val="00FFFF"/>
                </a:solidFill>
              </a:rPr>
              <a:t>// </a:t>
            </a:r>
            <a:r>
              <a:rPr lang="zh-CN" altLang="en-US">
                <a:solidFill>
                  <a:srgbClr val="00FFFF"/>
                </a:solidFill>
              </a:rPr>
              <a:t>第一项没有被删除的情况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}  </a:t>
            </a:r>
            <a:r>
              <a:rPr lang="en-US" altLang="zh-CN">
                <a:solidFill>
                  <a:srgbClr val="00FFFF"/>
                </a:solidFill>
              </a:rPr>
              <a:t>// Delete_GL</a:t>
            </a:r>
            <a:endParaRPr lang="zh-CN" altLang="en-US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04801" y="4408259"/>
            <a:ext cx="8516938" cy="23544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dirty="0"/>
              <a:t>  {   p=L;    L = L-&gt;ptr.tp;    </a:t>
            </a:r>
            <a:r>
              <a:rPr kumimoji="1" lang="en-US" altLang="zh-CN" sz="2800" dirty="0">
                <a:solidFill>
                  <a:srgbClr val="00FFFF"/>
                </a:solidFill>
              </a:rPr>
              <a:t>// </a:t>
            </a:r>
            <a:r>
              <a:rPr kumimoji="1" lang="zh-CN" altLang="en-US" sz="2800" dirty="0">
                <a:solidFill>
                  <a:srgbClr val="00FFFF"/>
                </a:solidFill>
              </a:rPr>
              <a:t>修改指针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800" dirty="0"/>
              <a:t>     </a:t>
            </a:r>
            <a:r>
              <a:rPr kumimoji="1" lang="en-US" altLang="zh-CN" sz="2800" dirty="0"/>
              <a:t>free(head); free(p); </a:t>
            </a:r>
            <a:r>
              <a:rPr kumimoji="1" lang="en-US" altLang="zh-CN" sz="2800" dirty="0">
                <a:solidFill>
                  <a:srgbClr val="00FFFF"/>
                </a:solidFill>
              </a:rPr>
              <a:t>// </a:t>
            </a:r>
            <a:r>
              <a:rPr kumimoji="1" lang="zh-CN" altLang="en-US" sz="2800" dirty="0">
                <a:solidFill>
                  <a:srgbClr val="00FFFF"/>
                </a:solidFill>
              </a:rPr>
              <a:t>释放原子结点、表结点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800" dirty="0">
                <a:solidFill>
                  <a:srgbClr val="FF0000"/>
                </a:solidFill>
              </a:rPr>
              <a:t>    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Delete_GL</a:t>
            </a:r>
            <a:r>
              <a:rPr kumimoji="1" lang="en-US" altLang="zh-CN" sz="2800" dirty="0">
                <a:solidFill>
                  <a:schemeClr val="tx1"/>
                </a:solidFill>
              </a:rPr>
              <a:t>(L, x);  </a:t>
            </a:r>
            <a:r>
              <a:rPr kumimoji="1" lang="en-US" altLang="zh-CN" sz="2800" dirty="0">
                <a:solidFill>
                  <a:srgbClr val="00FFFF"/>
                </a:solidFill>
              </a:rPr>
              <a:t>// </a:t>
            </a:r>
            <a:r>
              <a:rPr kumimoji="1" lang="zh-CN" altLang="en-US" sz="2800" dirty="0">
                <a:solidFill>
                  <a:srgbClr val="00FFFF"/>
                </a:solidFill>
              </a:rPr>
              <a:t>递归处理剩余表项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800" dirty="0"/>
              <a:t>  </a:t>
            </a:r>
            <a:r>
              <a:rPr kumimoji="1" lang="en-US" altLang="zh-CN" sz="2800" dirty="0"/>
              <a:t>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043238" y="1995488"/>
            <a:ext cx="1638300" cy="53553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3200" dirty="0"/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           </a:t>
            </a:r>
            <a:endParaRPr kumimoji="1" lang="en-US" altLang="zh-CN" sz="4400" b="0" dirty="0"/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3652838" y="1995488"/>
            <a:ext cx="0" cy="6858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186238" y="1995488"/>
            <a:ext cx="0" cy="6858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2243138" y="2300288"/>
            <a:ext cx="838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074863" y="1860169"/>
            <a:ext cx="46679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3600" dirty="0">
                <a:solidFill>
                  <a:schemeClr val="tx1"/>
                </a:solidFill>
                <a:ea typeface="宋体" charset="-122"/>
              </a:rPr>
              <a:t>L</a:t>
            </a:r>
            <a:endParaRPr kumimoji="1" lang="en-US" altLang="zh-CN" sz="36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919538" y="2376488"/>
            <a:ext cx="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386138" y="3219450"/>
            <a:ext cx="1095172" cy="535531"/>
          </a:xfrm>
          <a:prstGeom prst="rect">
            <a:avLst/>
          </a:prstGeom>
          <a:solidFill>
            <a:srgbClr val="FFFF99">
              <a:alpha val="50000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3200" dirty="0">
                <a:ea typeface="宋体" charset="-122"/>
              </a:rPr>
              <a:t>0</a:t>
            </a:r>
            <a:r>
              <a:rPr kumimoji="1" lang="en-US" altLang="zh-CN" sz="3200" dirty="0">
                <a:solidFill>
                  <a:srgbClr val="800000"/>
                </a:solidFill>
                <a:ea typeface="宋体" charset="-122"/>
              </a:rPr>
              <a:t>   </a:t>
            </a:r>
            <a:r>
              <a:rPr kumimoji="1" lang="en-US" altLang="zh-CN" sz="3200" dirty="0">
                <a:ea typeface="宋体" charset="-122"/>
              </a:rPr>
              <a:t>x </a:t>
            </a:r>
            <a:endParaRPr kumimoji="1" lang="en-US" altLang="zh-CN" sz="3200" b="0" dirty="0">
              <a:ea typeface="宋体" charset="-122"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767138" y="3214688"/>
            <a:ext cx="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253038" y="1995488"/>
            <a:ext cx="1638300" cy="59093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36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/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           </a:t>
            </a:r>
            <a:endParaRPr kumimoji="1" lang="en-US" altLang="zh-CN" sz="4400" b="0" dirty="0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5862638" y="1995488"/>
            <a:ext cx="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6396038" y="1995488"/>
            <a:ext cx="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4452938" y="2300288"/>
            <a:ext cx="838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6662738" y="2300288"/>
            <a:ext cx="838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6129338" y="2300288"/>
            <a:ext cx="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auto">
          <a:xfrm>
            <a:off x="3462338" y="1506538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zh-CN" altLang="zh-CN" sz="4400" b="0">
              <a:ea typeface="宋体" charset="-122"/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3538538" y="1268413"/>
            <a:ext cx="41229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b="0" dirty="0">
                <a:solidFill>
                  <a:schemeClr val="tx1"/>
                </a:solidFill>
                <a:ea typeface="宋体" charset="-122"/>
              </a:rPr>
              <a:t>p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4725988" y="1582738"/>
            <a:ext cx="46679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3600" dirty="0">
                <a:solidFill>
                  <a:schemeClr val="tx1"/>
                </a:solidFill>
                <a:ea typeface="宋体" charset="-122"/>
              </a:rPr>
              <a:t>L</a:t>
            </a:r>
            <a:endParaRPr kumimoji="1" lang="en-US" altLang="zh-CN" sz="3600" b="0" dirty="0">
              <a:solidFill>
                <a:schemeClr val="tx1"/>
              </a:solidFill>
              <a:ea typeface="宋体" charset="-122"/>
            </a:endParaRPr>
          </a:p>
        </p:txBody>
      </p:sp>
      <p:sp useBgFill="1"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571500" y="1735138"/>
            <a:ext cx="914400" cy="59093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3600" b="0" dirty="0">
                <a:ea typeface="宋体" charset="-122"/>
              </a:rPr>
              <a:t>   </a:t>
            </a:r>
          </a:p>
        </p:txBody>
      </p:sp>
      <p:sp useBgFill="1">
        <p:nvSpPr>
          <p:cNvPr id="94229" name="Rectangle 21"/>
          <p:cNvSpPr>
            <a:spLocks noChangeArrowheads="1"/>
          </p:cNvSpPr>
          <p:nvPr/>
        </p:nvSpPr>
        <p:spPr bwMode="auto">
          <a:xfrm>
            <a:off x="3327400" y="2806700"/>
            <a:ext cx="1524000" cy="10223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30" name="Rectangle 22"/>
          <p:cNvSpPr>
            <a:spLocks noChangeArrowheads="1"/>
          </p:cNvSpPr>
          <p:nvPr/>
        </p:nvSpPr>
        <p:spPr bwMode="auto">
          <a:xfrm>
            <a:off x="1860550" y="1962150"/>
            <a:ext cx="2844800" cy="9080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1" name="AutoShape 23"/>
          <p:cNvSpPr>
            <a:spLocks noChangeArrowheads="1"/>
          </p:cNvSpPr>
          <p:nvPr/>
        </p:nvSpPr>
        <p:spPr bwMode="auto">
          <a:xfrm>
            <a:off x="2395538" y="3487738"/>
            <a:ext cx="990600" cy="762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FFC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303463" y="3030538"/>
            <a:ext cx="109517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b="0" dirty="0">
                <a:solidFill>
                  <a:schemeClr val="tx1"/>
                </a:solidFill>
                <a:ea typeface="宋体" charset="-122"/>
              </a:rPr>
              <a:t>head</a:t>
            </a:r>
          </a:p>
        </p:txBody>
      </p:sp>
      <p:sp>
        <p:nvSpPr>
          <p:cNvPr id="9423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删除原子项 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x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的情况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304801" y="3933825"/>
            <a:ext cx="8515350" cy="480131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276225">
              <a:buNone/>
            </a:pPr>
            <a:r>
              <a:rPr kumimoji="1" lang="en-US" altLang="zh-CN" sz="2800" dirty="0"/>
              <a:t>if </a:t>
            </a:r>
            <a:r>
              <a:rPr kumimoji="1" lang="en-US" altLang="zh-CN" sz="2800" dirty="0">
                <a:solidFill>
                  <a:schemeClr val="tx1"/>
                </a:solidFill>
              </a:rPr>
              <a:t>((head-&gt;tag == Atom) &amp;&amp;  (head-&gt;atom == x)</a:t>
            </a:r>
            <a:r>
              <a:rPr kumimoji="1" lang="en-US" altLang="zh-CN" sz="2800" dirty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25" grpId="0" animBg="1" autoUpdateAnimBg="0"/>
      <p:bldP spid="94226" grpId="0" autoUpdateAnimBg="0"/>
      <p:bldP spid="94227" grpId="0" autoUpdateAnimBg="0"/>
      <p:bldP spid="94228" grpId="0" animBg="1" autoUpdateAnimBg="0"/>
      <p:bldP spid="94229" grpId="0" animBg="1"/>
      <p:bldP spid="9423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23850" y="4679950"/>
            <a:ext cx="8569325" cy="16250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kumimoji="1" lang="en-US" altLang="zh-CN" sz="2400" dirty="0">
                <a:solidFill>
                  <a:srgbClr val="00FFFF"/>
                </a:solidFill>
              </a:rPr>
              <a:t>   //</a:t>
            </a:r>
            <a:r>
              <a:rPr kumimoji="1" lang="zh-CN" altLang="en-US" sz="2400" dirty="0">
                <a:solidFill>
                  <a:srgbClr val="00FFFF"/>
                </a:solidFill>
              </a:rPr>
              <a:t>该项为原子项，不等于</a:t>
            </a:r>
            <a:r>
              <a:rPr kumimoji="1" lang="en-US" altLang="zh-CN" sz="2400" dirty="0">
                <a:solidFill>
                  <a:srgbClr val="00FFFF"/>
                </a:solidFill>
              </a:rPr>
              <a:t>x</a:t>
            </a:r>
          </a:p>
          <a:p>
            <a:pPr>
              <a:lnSpc>
                <a:spcPct val="125000"/>
              </a:lnSpc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Delete_GL</a:t>
            </a:r>
            <a:r>
              <a:rPr kumimoji="1" lang="en-US" altLang="zh-CN" sz="2400" dirty="0">
                <a:solidFill>
                  <a:schemeClr val="tx1"/>
                </a:solidFill>
              </a:rPr>
              <a:t>(L-&gt;ptr.tp, x);</a:t>
            </a:r>
          </a:p>
          <a:p>
            <a:pPr>
              <a:lnSpc>
                <a:spcPct val="125000"/>
              </a:lnSpc>
              <a:buNone/>
            </a:pPr>
            <a:r>
              <a:rPr kumimoji="1" lang="en-US" altLang="zh-CN" sz="2400" dirty="0">
                <a:solidFill>
                  <a:srgbClr val="00FFFF"/>
                </a:solidFill>
              </a:rPr>
              <a:t>             // </a:t>
            </a:r>
            <a:r>
              <a:rPr kumimoji="1" lang="zh-CN" altLang="zh-CN" sz="2400" dirty="0">
                <a:solidFill>
                  <a:srgbClr val="00FFFF"/>
                </a:solidFill>
              </a:rPr>
              <a:t>递归</a:t>
            </a:r>
            <a:r>
              <a:rPr kumimoji="1" lang="zh-CN" altLang="en-US" sz="2400" dirty="0">
                <a:solidFill>
                  <a:srgbClr val="00FFFF"/>
                </a:solidFill>
              </a:rPr>
              <a:t>处理剩余表项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2016125"/>
            <a:ext cx="5730875" cy="2089150"/>
            <a:chOff x="566" y="1270"/>
            <a:chExt cx="3610" cy="1316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1368" y="1434"/>
              <a:ext cx="1032" cy="37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 dirty="0"/>
                <a:t>1</a:t>
              </a:r>
              <a:r>
                <a:rPr kumimoji="1" lang="en-US" altLang="zh-CN" sz="3200" dirty="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 dirty="0"/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1752" y="1434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2088" y="1434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864" y="1626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758" y="1270"/>
              <a:ext cx="29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chemeClr val="tx1"/>
                  </a:solidFill>
                  <a:ea typeface="宋体" charset="-122"/>
                </a:rPr>
                <a:t>L</a:t>
              </a:r>
              <a:endParaRPr kumimoji="1" lang="en-US" altLang="zh-CN" sz="3600" b="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1920" y="1674"/>
              <a:ext cx="0" cy="52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1584" y="2205"/>
              <a:ext cx="690" cy="337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kumimoji="1" lang="en-US" altLang="zh-CN" sz="3200" dirty="0">
                  <a:ea typeface="宋体" charset="-122"/>
                </a:rPr>
                <a:t>0   a </a:t>
              </a:r>
              <a:endParaRPr kumimoji="1" lang="en-US" altLang="zh-CN" sz="3200" b="0" dirty="0">
                <a:ea typeface="宋体" charset="-122"/>
              </a:endParaRPr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1824" y="2202"/>
              <a:ext cx="0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2760" y="1434"/>
              <a:ext cx="1032" cy="37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 dirty="0"/>
                <a:t>1</a:t>
              </a:r>
              <a:r>
                <a:rPr kumimoji="1" lang="en-US" altLang="zh-CN" sz="3200" dirty="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 dirty="0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3144" y="1434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480" y="1434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2256" y="1626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3648" y="1626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3312" y="1626"/>
              <a:ext cx="0" cy="52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AutoShape 18"/>
            <p:cNvSpPr>
              <a:spLocks noChangeArrowheads="1"/>
            </p:cNvSpPr>
            <p:nvPr/>
          </p:nvSpPr>
          <p:spPr bwMode="auto">
            <a:xfrm>
              <a:off x="912" y="232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566" y="2047"/>
              <a:ext cx="69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kumimoji="1" lang="en-US" altLang="zh-CN" b="0" dirty="0">
                  <a:solidFill>
                    <a:schemeClr val="tx1"/>
                  </a:solidFill>
                  <a:ea typeface="宋体" charset="-122"/>
                </a:rPr>
                <a:t>head</a:t>
              </a:r>
            </a:p>
          </p:txBody>
        </p:sp>
      </p:grp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3962400" y="1558925"/>
            <a:ext cx="1600200" cy="533400"/>
          </a:xfrm>
          <a:prstGeom prst="wedgeRoundRectCallout">
            <a:avLst>
              <a:gd name="adj1" fmla="val -44940"/>
              <a:gd name="adj2" fmla="val 127083"/>
              <a:gd name="adj3" fmla="val 16667"/>
            </a:avLst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b="0" dirty="0">
                <a:solidFill>
                  <a:schemeClr val="tx1"/>
                </a:solidFill>
                <a:ea typeface="宋体" charset="-122"/>
              </a:rPr>
              <a:t>L-&gt;ptr.tp</a:t>
            </a:r>
          </a:p>
        </p:txBody>
      </p:sp>
      <p:sp>
        <p:nvSpPr>
          <p:cNvPr id="9627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第一项是原子项单不等于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323850" y="4149725"/>
            <a:ext cx="8569325" cy="424732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6225">
              <a:buNone/>
            </a:pPr>
            <a:r>
              <a:rPr kumimoji="1" lang="en-US" altLang="zh-CN" sz="2400" dirty="0"/>
              <a:t>Else if (</a:t>
            </a:r>
            <a:r>
              <a:rPr kumimoji="1" lang="en-US" altLang="zh-CN" sz="2400" dirty="0">
                <a:solidFill>
                  <a:schemeClr val="tx1"/>
                </a:solidFill>
              </a:rPr>
              <a:t>(head-&gt;tag == Atom) &amp;&amp;  (head-&gt;atom != x)</a:t>
            </a:r>
            <a:r>
              <a:rPr kumimoji="1" lang="en-US" altLang="zh-CN" sz="2400" dirty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76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81000" y="4362450"/>
            <a:ext cx="8458200" cy="21605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kumimoji="1" lang="en-US" altLang="zh-CN" sz="2400" dirty="0"/>
              <a:t>Else if (head-&gt;tag == LIST) </a:t>
            </a:r>
            <a:r>
              <a:rPr kumimoji="1" lang="en-US" altLang="zh-CN" sz="2400" dirty="0">
                <a:solidFill>
                  <a:srgbClr val="00FFFF"/>
                </a:solidFill>
              </a:rPr>
              <a:t>//</a:t>
            </a:r>
            <a:r>
              <a:rPr kumimoji="1" lang="zh-CN" altLang="en-US" sz="2400" dirty="0">
                <a:solidFill>
                  <a:srgbClr val="00FFFF"/>
                </a:solidFill>
              </a:rPr>
              <a:t>该项为广义表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400" dirty="0">
                <a:solidFill>
                  <a:srgbClr val="CC3399"/>
                </a:solidFill>
              </a:rPr>
              <a:t>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Delete_GL</a:t>
            </a:r>
            <a:r>
              <a:rPr kumimoji="1" lang="en-US" altLang="zh-CN" sz="2400" dirty="0">
                <a:solidFill>
                  <a:schemeClr val="tx1"/>
                </a:solidFill>
              </a:rPr>
              <a:t>(head, x); </a:t>
            </a:r>
            <a:r>
              <a:rPr kumimoji="1" lang="en-US" altLang="zh-CN" sz="2400" dirty="0">
                <a:solidFill>
                  <a:srgbClr val="00FFFF"/>
                </a:solidFill>
              </a:rPr>
              <a:t>// </a:t>
            </a:r>
            <a:r>
              <a:rPr kumimoji="1" lang="zh-CN" altLang="en-US" sz="2400" dirty="0">
                <a:solidFill>
                  <a:srgbClr val="00FFFF"/>
                </a:solidFill>
              </a:rPr>
              <a:t>处理第一个广义表节点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Delete_GL</a:t>
            </a:r>
            <a:r>
              <a:rPr kumimoji="1" lang="en-US" altLang="zh-CN" sz="2400" dirty="0">
                <a:solidFill>
                  <a:schemeClr val="tx1"/>
                </a:solidFill>
              </a:rPr>
              <a:t>(L-&gt;ptr.tp, x); </a:t>
            </a:r>
            <a:r>
              <a:rPr kumimoji="1" lang="en-US" altLang="zh-CN" sz="2400" dirty="0">
                <a:solidFill>
                  <a:srgbClr val="00FFFF"/>
                </a:solidFill>
              </a:rPr>
              <a:t>// </a:t>
            </a:r>
            <a:r>
              <a:rPr kumimoji="1" lang="zh-CN" altLang="zh-CN" sz="2400" dirty="0">
                <a:solidFill>
                  <a:srgbClr val="00FFFF"/>
                </a:solidFill>
              </a:rPr>
              <a:t>递归</a:t>
            </a:r>
            <a:r>
              <a:rPr kumimoji="1" lang="zh-CN" altLang="en-US" sz="2400" dirty="0">
                <a:solidFill>
                  <a:srgbClr val="00FFFF"/>
                </a:solidFill>
              </a:rPr>
              <a:t>处理剩余表项</a:t>
            </a:r>
          </a:p>
          <a:p>
            <a:pPr>
              <a:lnSpc>
                <a:spcPct val="125000"/>
              </a:lnSpc>
              <a:buNone/>
            </a:pPr>
            <a:r>
              <a:rPr kumimoji="1" lang="zh-CN" altLang="en-US" sz="2400" dirty="0">
                <a:solidFill>
                  <a:srgbClr val="CC3399"/>
                </a:solidFill>
              </a:rPr>
              <a:t>             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98525" y="2016125"/>
            <a:ext cx="5730875" cy="2133600"/>
            <a:chOff x="566" y="1270"/>
            <a:chExt cx="3610" cy="1344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1368" y="1434"/>
              <a:ext cx="1032" cy="3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 dirty="0"/>
                <a:t>1</a:t>
              </a:r>
              <a:r>
                <a:rPr kumimoji="1" lang="en-US" altLang="zh-CN" sz="3200" dirty="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 dirty="0"/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1752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2088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864" y="162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724" y="1270"/>
              <a:ext cx="29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chemeClr val="tx1"/>
                  </a:solidFill>
                  <a:ea typeface="宋体" charset="-122"/>
                </a:rPr>
                <a:t>L</a:t>
              </a:r>
              <a:endParaRPr kumimoji="1" lang="en-US" altLang="zh-CN" sz="3600" b="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1920" y="1674"/>
              <a:ext cx="0" cy="52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760" y="1434"/>
              <a:ext cx="1032" cy="337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3200" dirty="0"/>
                <a:t>1</a:t>
              </a:r>
              <a:r>
                <a:rPr kumimoji="1" lang="en-US" altLang="zh-CN" sz="3200" dirty="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 dirty="0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144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3480" y="1434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2256" y="1626"/>
              <a:ext cx="52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3648" y="1626"/>
              <a:ext cx="52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1032" cy="372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3200" dirty="0"/>
                <a:t>1</a:t>
              </a:r>
              <a:r>
                <a:rPr kumimoji="1" lang="en-US" altLang="zh-CN" sz="3200" dirty="0">
                  <a:solidFill>
                    <a:srgbClr val="0000FF"/>
                  </a:solidFill>
                </a:rPr>
                <a:t>           </a:t>
              </a:r>
              <a:endParaRPr kumimoji="1" lang="en-US" altLang="zh-CN" sz="4400" b="0" dirty="0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968" y="2182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304" y="2182"/>
              <a:ext cx="0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3312" y="1626"/>
              <a:ext cx="0" cy="52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AutoShape 19"/>
            <p:cNvSpPr>
              <a:spLocks noChangeArrowheads="1"/>
            </p:cNvSpPr>
            <p:nvPr/>
          </p:nvSpPr>
          <p:spPr bwMode="auto">
            <a:xfrm>
              <a:off x="912" y="232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2" name="Text Box 20"/>
            <p:cNvSpPr txBox="1">
              <a:spLocks noChangeArrowheads="1"/>
            </p:cNvSpPr>
            <p:nvPr/>
          </p:nvSpPr>
          <p:spPr bwMode="auto">
            <a:xfrm>
              <a:off x="566" y="2047"/>
              <a:ext cx="69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kumimoji="1" lang="en-US" altLang="zh-CN" b="0" dirty="0">
                  <a:solidFill>
                    <a:schemeClr val="tx1"/>
                  </a:solidFill>
                  <a:ea typeface="宋体" charset="-122"/>
                </a:rPr>
                <a:t>head</a:t>
              </a:r>
            </a:p>
          </p:txBody>
        </p:sp>
      </p:grp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3962400" y="1558925"/>
            <a:ext cx="1600200" cy="533400"/>
          </a:xfrm>
          <a:prstGeom prst="wedgeRoundRectCallout">
            <a:avLst>
              <a:gd name="adj1" fmla="val -44940"/>
              <a:gd name="adj2" fmla="val 127083"/>
              <a:gd name="adj3" fmla="val 16667"/>
            </a:avLst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b="0" dirty="0">
                <a:solidFill>
                  <a:schemeClr val="tx1"/>
                </a:solidFill>
                <a:ea typeface="宋体" charset="-122"/>
              </a:rPr>
              <a:t>L-&gt;ptr.tp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457200" y="-82550"/>
            <a:ext cx="8686800" cy="97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  <a:ea typeface="+mj-ea"/>
                <a:cs typeface="+mj-cs"/>
              </a:rPr>
              <a:t>第一项不是原子项，是广义表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53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FFFF70C-0A1F-4E82-A857-7C4F80C540C8}" type="slidenum">
              <a:rPr lang="zh-CN" altLang="en-US" b="1">
                <a:solidFill>
                  <a:srgbClr val="66CCFF"/>
                </a:solidFill>
              </a:rPr>
              <a:pPr/>
              <a:t>117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9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19619" name="Rectangle 3"/>
          <p:cNvSpPr>
            <a:spLocks noChangeArrowheads="1"/>
          </p:cNvSpPr>
          <p:nvPr/>
        </p:nvSpPr>
        <p:spPr bwMode="auto">
          <a:xfrm>
            <a:off x="206375" y="728663"/>
            <a:ext cx="8802688" cy="594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InitGList</a:t>
            </a:r>
            <a:r>
              <a:rPr lang="en-US" altLang="zh-CN" dirty="0"/>
              <a:t>( </a:t>
            </a:r>
            <a:r>
              <a:rPr lang="en-US" altLang="zh-CN" dirty="0" err="1"/>
              <a:t>GList</a:t>
            </a:r>
            <a:r>
              <a:rPr lang="en-US" altLang="zh-CN" dirty="0"/>
              <a:t> &amp;L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{	L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DestroyGList</a:t>
            </a:r>
            <a:r>
              <a:rPr lang="en-US" altLang="zh-CN" dirty="0"/>
              <a:t>( </a:t>
            </a:r>
            <a:r>
              <a:rPr lang="en-US" altLang="zh-CN" dirty="0" err="1"/>
              <a:t>GList</a:t>
            </a:r>
            <a:r>
              <a:rPr lang="en-US" altLang="zh-CN" dirty="0"/>
              <a:t> &amp;L 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{	if ( !L ) return;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if ( L-&gt;tag == LIST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     {	</a:t>
            </a:r>
            <a:r>
              <a:rPr lang="en-US" altLang="zh-CN" dirty="0" err="1"/>
              <a:t>DestroyGList</a:t>
            </a:r>
            <a:r>
              <a:rPr lang="en-US" altLang="zh-CN" dirty="0"/>
              <a:t>( L-&gt;</a:t>
            </a:r>
            <a:r>
              <a:rPr lang="en-US" altLang="zh-CN" dirty="0" err="1"/>
              <a:t>ptr.hp</a:t>
            </a:r>
            <a:r>
              <a:rPr lang="en-US" altLang="zh-CN" dirty="0"/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DestroyGList</a:t>
            </a:r>
            <a:r>
              <a:rPr lang="en-US" altLang="zh-CN" dirty="0"/>
              <a:t>( L-&gt;ptr.tp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free( L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L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B8B8DC99-506F-4DD4-A926-2B752DCD488A}" type="slidenum">
              <a:rPr lang="zh-CN" altLang="en-US" b="1">
                <a:solidFill>
                  <a:srgbClr val="66CCFF"/>
                </a:solidFill>
              </a:rPr>
              <a:pPr/>
              <a:t>118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0643" name="Rectangle 3"/>
          <p:cNvSpPr>
            <a:spLocks noChangeArrowheads="1"/>
          </p:cNvSpPr>
          <p:nvPr/>
        </p:nvSpPr>
        <p:spPr bwMode="auto">
          <a:xfrm>
            <a:off x="206375" y="774700"/>
            <a:ext cx="8802688" cy="594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int GListLength( GList L 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{  if (L)	return (1 + GListLength(L-&gt;ptr.tp));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   else	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int GListDepth( GList L 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{	if (!L) return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if (L-&gt;tag == ATOM)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	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dh = GListDepth( L-&gt;ptr.hp ) + 1;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dt = GListDepth( L-&gt;ptr.tp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return ( (dh&gt;dt) ? dh : dt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4B5E542-D8D0-4A43-AF44-8407112D77F3}" type="slidenum">
              <a:rPr lang="zh-CN" altLang="en-US" b="1">
                <a:solidFill>
                  <a:srgbClr val="66CCFF"/>
                </a:solidFill>
              </a:rPr>
              <a:pPr/>
              <a:t>119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1667" name="Rectangle 3"/>
          <p:cNvSpPr>
            <a:spLocks noChangeArrowheads="1"/>
          </p:cNvSpPr>
          <p:nvPr/>
        </p:nvSpPr>
        <p:spPr bwMode="auto">
          <a:xfrm>
            <a:off x="206375" y="811213"/>
            <a:ext cx="8802688" cy="545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Status InsertFirst_GL(GList &amp;L, GList 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p = (GList) malloc( sizeof(GLNode)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if ( !p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            exit( OVERFLOW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p-&gt;tag = LIST;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p-&gt;ptr.hp = 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p-&gt;ptr.tp = 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L = 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return OK;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6F35D3A-DE58-45B5-AD38-85EDBA39E408}" type="slidenum">
              <a:rPr lang="zh-CN" altLang="en-US" b="1">
                <a:solidFill>
                  <a:srgbClr val="66CCFF"/>
                </a:solidFill>
              </a:rPr>
              <a:pPr/>
              <a:t>12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81121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/>
              <a:t>数组的存储结构与寻址</a:t>
            </a:r>
            <a:r>
              <a:rPr kumimoji="0" lang="en-US" altLang="zh-CN"/>
              <a:t>——</a:t>
            </a:r>
            <a:r>
              <a:rPr kumimoji="0" lang="zh-CN" altLang="en-US"/>
              <a:t>二维数组</a:t>
            </a:r>
            <a:endParaRPr kumimoji="0" lang="en-US" altLang="zh-CN"/>
          </a:p>
        </p:txBody>
      </p:sp>
      <p:sp>
        <p:nvSpPr>
          <p:cNvPr id="1422365" name="Text Box 29"/>
          <p:cNvSpPr txBox="1">
            <a:spLocks noChangeArrowheads="1"/>
          </p:cNvSpPr>
          <p:nvPr/>
        </p:nvSpPr>
        <p:spPr bwMode="auto">
          <a:xfrm>
            <a:off x="361950" y="3676650"/>
            <a:ext cx="8440738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eaLnBrk="1" hangingPunct="1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</a:rPr>
              <a:t>常用的映射方法有两种：</a:t>
            </a:r>
          </a:p>
          <a:p>
            <a:pPr marL="363538" indent="-363538" eaLnBrk="1" hangingPunct="1">
              <a:lnSpc>
                <a:spcPct val="100000"/>
              </a:lnSpc>
              <a:buSzPct val="85000"/>
              <a:buFont typeface="Wingdings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</a:rPr>
              <a:t>按</a:t>
            </a:r>
            <a:r>
              <a:rPr kumimoji="0" lang="zh-CN" altLang="en-US" dirty="0">
                <a:solidFill>
                  <a:srgbClr val="00FFFF"/>
                </a:solidFill>
                <a:latin typeface="Times New Roman" pitchFamily="18" charset="0"/>
              </a:rPr>
              <a:t>行</a:t>
            </a: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</a:rPr>
              <a:t>优先：</a:t>
            </a:r>
            <a:r>
              <a:rPr kumimoji="0" lang="zh-CN" altLang="en-US" dirty="0">
                <a:solidFill>
                  <a:srgbClr val="00FFFF"/>
                </a:solidFill>
                <a:latin typeface="宋体" charset="-122"/>
              </a:rPr>
              <a:t>先行后列</a:t>
            </a:r>
            <a:r>
              <a:rPr kumimoji="0" lang="zh-CN" altLang="en-US" dirty="0">
                <a:solidFill>
                  <a:schemeClr val="tx1"/>
                </a:solidFill>
                <a:latin typeface="宋体" charset="-122"/>
              </a:rPr>
              <a:t>，先存储行号较小的元素，行号相同者先存储列号较小的元素。</a:t>
            </a:r>
          </a:p>
          <a:p>
            <a:pPr marL="363538" indent="-363538" eaLnBrk="1" hangingPunct="1">
              <a:lnSpc>
                <a:spcPct val="100000"/>
              </a:lnSpc>
              <a:buSzPct val="85000"/>
              <a:buFont typeface="Wingdings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</a:rPr>
              <a:t>按</a:t>
            </a:r>
            <a:r>
              <a:rPr kumimoji="0" lang="zh-CN" altLang="en-US" dirty="0">
                <a:solidFill>
                  <a:srgbClr val="00FFFF"/>
                </a:solidFill>
                <a:latin typeface="Times New Roman" pitchFamily="18" charset="0"/>
              </a:rPr>
              <a:t>列</a:t>
            </a: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</a:rPr>
              <a:t>优先：</a:t>
            </a:r>
            <a:r>
              <a:rPr kumimoji="0" lang="zh-CN" altLang="en-US" dirty="0">
                <a:solidFill>
                  <a:srgbClr val="00FFFF"/>
                </a:solidFill>
                <a:latin typeface="宋体" charset="-122"/>
              </a:rPr>
              <a:t>先列后行</a:t>
            </a:r>
            <a:r>
              <a:rPr kumimoji="0" lang="zh-CN" altLang="en-US" dirty="0">
                <a:solidFill>
                  <a:schemeClr val="tx1"/>
                </a:solidFill>
                <a:latin typeface="宋体" charset="-122"/>
              </a:rPr>
              <a:t>，先存储列号较小的元素，列号相同者先存储行号较小的元素。</a:t>
            </a:r>
            <a:r>
              <a:rPr kumimoji="0" lang="zh-CN" altLang="en-US" b="0" dirty="0">
                <a:solidFill>
                  <a:schemeClr val="accent2"/>
                </a:solidFill>
                <a:latin typeface="宋体" charset="-122"/>
              </a:rPr>
              <a:t> </a:t>
            </a:r>
          </a:p>
        </p:txBody>
      </p:sp>
      <p:grpSp>
        <p:nvGrpSpPr>
          <p:cNvPr id="1422366" name="Group 30"/>
          <p:cNvGrpSpPr>
            <a:grpSpLocks/>
          </p:cNvGrpSpPr>
          <p:nvPr/>
        </p:nvGrpSpPr>
        <p:grpSpPr bwMode="auto">
          <a:xfrm>
            <a:off x="1804988" y="1604963"/>
            <a:ext cx="4792662" cy="568325"/>
            <a:chOff x="610" y="1266"/>
            <a:chExt cx="2693" cy="358"/>
          </a:xfrm>
        </p:grpSpPr>
        <p:sp>
          <p:nvSpPr>
            <p:cNvPr id="1422367" name="Rectangle 31"/>
            <p:cNvSpPr>
              <a:spLocks noChangeArrowheads="1"/>
            </p:cNvSpPr>
            <p:nvPr/>
          </p:nvSpPr>
          <p:spPr bwMode="auto">
            <a:xfrm>
              <a:off x="610" y="1266"/>
              <a:ext cx="919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二维数组</a:t>
              </a:r>
            </a:p>
          </p:txBody>
        </p:sp>
        <p:sp>
          <p:nvSpPr>
            <p:cNvPr id="1422368" name="AutoShape 32"/>
            <p:cNvSpPr>
              <a:spLocks noChangeArrowheads="1"/>
            </p:cNvSpPr>
            <p:nvPr/>
          </p:nvSpPr>
          <p:spPr bwMode="auto">
            <a:xfrm>
              <a:off x="1846" y="1336"/>
              <a:ext cx="484" cy="219"/>
            </a:xfrm>
            <a:prstGeom prst="rightArrow">
              <a:avLst>
                <a:gd name="adj1" fmla="val 50000"/>
                <a:gd name="adj2" fmla="val 55251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2369" name="Rectangle 33"/>
            <p:cNvSpPr>
              <a:spLocks noChangeArrowheads="1"/>
            </p:cNvSpPr>
            <p:nvPr/>
          </p:nvSpPr>
          <p:spPr bwMode="auto">
            <a:xfrm>
              <a:off x="2595" y="1279"/>
              <a:ext cx="708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内  存</a:t>
              </a:r>
            </a:p>
          </p:txBody>
        </p:sp>
      </p:grpSp>
      <p:sp>
        <p:nvSpPr>
          <p:cNvPr id="1422370" name="AutoShape 34"/>
          <p:cNvSpPr>
            <a:spLocks noChangeArrowheads="1"/>
          </p:cNvSpPr>
          <p:nvPr/>
        </p:nvSpPr>
        <p:spPr bwMode="auto">
          <a:xfrm>
            <a:off x="4029075" y="2921000"/>
            <a:ext cx="768350" cy="347663"/>
          </a:xfrm>
          <a:prstGeom prst="rightArrow">
            <a:avLst>
              <a:gd name="adj1" fmla="val 50000"/>
              <a:gd name="adj2" fmla="val 55251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372" name="Rectangle 36"/>
          <p:cNvSpPr>
            <a:spLocks noChangeArrowheads="1"/>
          </p:cNvSpPr>
          <p:nvPr/>
        </p:nvSpPr>
        <p:spPr bwMode="auto">
          <a:xfrm>
            <a:off x="1714500" y="2819400"/>
            <a:ext cx="1771650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</a:rPr>
              <a:t>二维结构</a:t>
            </a:r>
            <a:endParaRPr kumimoji="0" lang="en-US" altLang="zh-CN" sz="2800">
              <a:solidFill>
                <a:schemeClr val="tx1"/>
              </a:solidFill>
            </a:endParaRPr>
          </a:p>
        </p:txBody>
      </p:sp>
      <p:sp>
        <p:nvSpPr>
          <p:cNvPr id="1422373" name="Text Box 37"/>
          <p:cNvSpPr txBox="1">
            <a:spLocks noChangeArrowheads="1"/>
          </p:cNvSpPr>
          <p:nvPr/>
        </p:nvSpPr>
        <p:spPr bwMode="auto">
          <a:xfrm>
            <a:off x="2501900" y="2173288"/>
            <a:ext cx="179388" cy="6477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solidFill>
                <a:schemeClr val="accent2"/>
              </a:solidFill>
              <a:ea typeface="华文行楷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1422375" name="Rectangle 39"/>
          <p:cNvSpPr>
            <a:spLocks noChangeArrowheads="1"/>
          </p:cNvSpPr>
          <p:nvPr/>
        </p:nvSpPr>
        <p:spPr bwMode="auto">
          <a:xfrm>
            <a:off x="5083175" y="2847975"/>
            <a:ext cx="1874838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</a:rPr>
              <a:t>一维结构</a:t>
            </a:r>
            <a:endParaRPr kumimoji="0" lang="en-US" altLang="zh-CN" sz="2800">
              <a:solidFill>
                <a:schemeClr val="tx1"/>
              </a:solidFill>
            </a:endParaRPr>
          </a:p>
        </p:txBody>
      </p:sp>
      <p:sp>
        <p:nvSpPr>
          <p:cNvPr id="1422376" name="Text Box 40"/>
          <p:cNvSpPr txBox="1">
            <a:spLocks noChangeArrowheads="1"/>
          </p:cNvSpPr>
          <p:nvPr/>
        </p:nvSpPr>
        <p:spPr bwMode="auto">
          <a:xfrm>
            <a:off x="5908675" y="2190750"/>
            <a:ext cx="192088" cy="6477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solidFill>
                <a:schemeClr val="accent2"/>
              </a:solidFill>
              <a:ea typeface="华文行楷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solidFill>
                <a:schemeClr val="accent2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65" grpId="0" uiExpand="1" build="p"/>
      <p:bldP spid="1422370" grpId="0" animBg="1"/>
      <p:bldP spid="1422372" grpId="0" animBg="1"/>
      <p:bldP spid="1422373" grpId="0" animBg="1"/>
      <p:bldP spid="1422375" grpId="0" animBg="1"/>
      <p:bldP spid="142237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9D32182-FA21-4358-A568-F86A036FB20E}" type="slidenum">
              <a:rPr lang="zh-CN" altLang="en-US" b="1">
                <a:solidFill>
                  <a:srgbClr val="66CCFF"/>
                </a:solidFill>
              </a:rPr>
              <a:pPr/>
              <a:t>120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2691" name="Rectangle 3"/>
          <p:cNvSpPr>
            <a:spLocks noChangeArrowheads="1"/>
          </p:cNvSpPr>
          <p:nvPr/>
        </p:nvSpPr>
        <p:spPr bwMode="auto">
          <a:xfrm>
            <a:off x="206375" y="811213"/>
            <a:ext cx="8802688" cy="545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Status DeleteFirst_GL( GList &amp;L, GList &amp;e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if ( !L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             return ERROR;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p = 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e = L-&gt;ptr.hp;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L = L-&gt;ptr.tp;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free( e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free( p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	return OK;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A2D89DD-0A66-4E1D-A694-181E93EA7E85}" type="slidenum">
              <a:rPr lang="zh-CN" altLang="en-US" b="1">
                <a:solidFill>
                  <a:srgbClr val="66CCFF"/>
                </a:solidFill>
              </a:rPr>
              <a:pPr/>
              <a:t>121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5587" name="Rectangle 3"/>
          <p:cNvSpPr>
            <a:spLocks noChangeArrowheads="1"/>
          </p:cNvSpPr>
          <p:nvPr/>
        </p:nvSpPr>
        <p:spPr bwMode="auto">
          <a:xfrm>
            <a:off x="341313" y="782638"/>
            <a:ext cx="8505825" cy="4452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SzPct val="75000"/>
            </a:pPr>
            <a:r>
              <a:rPr lang="zh-CN" altLang="en-US" sz="3600" dirty="0">
                <a:latin typeface="宋体" charset="-122"/>
              </a:rPr>
              <a:t> 广义表的深入认识</a:t>
            </a:r>
            <a:r>
              <a:rPr lang="en-US" altLang="zh-CN" sz="3600" dirty="0">
                <a:latin typeface="宋体" charset="-122"/>
              </a:rPr>
              <a:t>——</a:t>
            </a:r>
            <a:r>
              <a:rPr lang="zh-CN" altLang="en-US" sz="3600" dirty="0">
                <a:latin typeface="宋体" charset="-122"/>
              </a:rPr>
              <a:t>特殊形态</a:t>
            </a:r>
            <a:endParaRPr lang="en-US" altLang="zh-CN" sz="3600" dirty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在广义表中，若任意一个元素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原子、子表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只能在广义表中出现一次，称为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纯表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线性表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是只包含原子的纯表。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若存在共享元素（原子或子表在表中出现多次），则称为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再入表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0"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递归表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是有回路的再入表。</a:t>
            </a:r>
            <a:endParaRPr lang="en-US" altLang="zh-CN" dirty="0">
              <a:solidFill>
                <a:schemeClr val="tx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52712E2-297E-4ED2-8C3B-B728A799BB5B}" type="slidenum">
              <a:rPr lang="zh-CN" altLang="en-US" b="1">
                <a:solidFill>
                  <a:srgbClr val="66CCFF"/>
                </a:solidFill>
              </a:rPr>
              <a:pPr/>
              <a:t>122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6613" name="Rectangle 5"/>
          <p:cNvSpPr>
            <a:spLocks noChangeArrowheads="1"/>
          </p:cNvSpPr>
          <p:nvPr/>
        </p:nvSpPr>
        <p:spPr bwMode="auto">
          <a:xfrm>
            <a:off x="250825" y="2708275"/>
            <a:ext cx="8642350" cy="396081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7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6611" name="Rectangle 3"/>
          <p:cNvSpPr>
            <a:spLocks noChangeArrowheads="1"/>
          </p:cNvSpPr>
          <p:nvPr/>
        </p:nvSpPr>
        <p:spPr bwMode="auto">
          <a:xfrm>
            <a:off x="341313" y="728663"/>
            <a:ext cx="8505825" cy="111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SzPct val="75000"/>
            </a:pPr>
            <a:r>
              <a:rPr lang="zh-CN" altLang="en-US">
                <a:latin typeface="宋体" charset="-122"/>
              </a:rPr>
              <a:t> 广义表的特殊形态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宋体" charset="-122"/>
              </a:rPr>
              <a:t>纯表：对应一棵</a:t>
            </a:r>
            <a:r>
              <a:rPr lang="zh-CN" altLang="en-US">
                <a:latin typeface="宋体" charset="-122"/>
              </a:rPr>
              <a:t>树</a:t>
            </a:r>
            <a:r>
              <a:rPr lang="zh-CN" altLang="en-US">
                <a:solidFill>
                  <a:schemeClr val="tx1"/>
                </a:solidFill>
                <a:latin typeface="宋体" charset="-122"/>
              </a:rPr>
              <a:t>。</a:t>
            </a:r>
          </a:p>
        </p:txBody>
      </p:sp>
      <p:sp>
        <p:nvSpPr>
          <p:cNvPr id="1476614" name="Rectangle 12"/>
          <p:cNvSpPr>
            <a:spLocks noChangeArrowheads="1"/>
          </p:cNvSpPr>
          <p:nvPr/>
        </p:nvSpPr>
        <p:spPr bwMode="auto">
          <a:xfrm>
            <a:off x="296863" y="1943100"/>
            <a:ext cx="86677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宋体" charset="-122"/>
              </a:rPr>
              <a:t>( x1</a:t>
            </a:r>
            <a:r>
              <a:rPr kumimoji="0" lang="zh-CN" altLang="en-US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0" lang="en-US" altLang="zh-CN">
                <a:latin typeface="宋体" charset="-122"/>
              </a:rPr>
              <a:t>(y1</a:t>
            </a:r>
            <a:r>
              <a:rPr kumimoji="0" lang="zh-CN" altLang="en-US">
                <a:latin typeface="宋体" charset="-122"/>
              </a:rPr>
              <a:t>，</a:t>
            </a:r>
            <a:r>
              <a:rPr kumimoji="0" lang="en-US" altLang="zh-CN">
                <a:latin typeface="宋体" charset="-122"/>
              </a:rPr>
              <a:t>(a1</a:t>
            </a:r>
            <a:r>
              <a:rPr kumimoji="0" lang="zh-CN" altLang="en-US">
                <a:latin typeface="宋体" charset="-122"/>
              </a:rPr>
              <a:t>，</a:t>
            </a:r>
            <a:r>
              <a:rPr kumimoji="0" lang="en-US" altLang="zh-CN">
                <a:latin typeface="宋体" charset="-122"/>
              </a:rPr>
              <a:t>a2)</a:t>
            </a:r>
            <a:r>
              <a:rPr kumimoji="0" lang="zh-CN" altLang="en-US">
                <a:latin typeface="宋体" charset="-122"/>
              </a:rPr>
              <a:t>，</a:t>
            </a:r>
            <a:r>
              <a:rPr kumimoji="0" lang="en-US" altLang="zh-CN">
                <a:latin typeface="宋体" charset="-122"/>
              </a:rPr>
              <a:t>y3)</a:t>
            </a:r>
            <a:r>
              <a:rPr kumimoji="0" lang="zh-CN" altLang="en-US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0" lang="en-US" altLang="zh-CN">
                <a:solidFill>
                  <a:schemeClr val="tx1"/>
                </a:solidFill>
                <a:latin typeface="宋体" charset="-122"/>
              </a:rPr>
              <a:t>x3</a:t>
            </a:r>
            <a:r>
              <a:rPr kumimoji="0" lang="zh-CN" altLang="en-US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0" lang="en-US" altLang="zh-CN">
                <a:solidFill>
                  <a:srgbClr val="00FFFF"/>
                </a:solidFill>
                <a:latin typeface="宋体" charset="-122"/>
              </a:rPr>
              <a:t>(z1</a:t>
            </a:r>
            <a:r>
              <a:rPr kumimoji="0" lang="zh-CN" altLang="en-US">
                <a:solidFill>
                  <a:srgbClr val="00FFFF"/>
                </a:solidFill>
                <a:latin typeface="宋体" charset="-122"/>
              </a:rPr>
              <a:t>，</a:t>
            </a:r>
            <a:r>
              <a:rPr kumimoji="0" lang="en-US" altLang="zh-CN">
                <a:solidFill>
                  <a:srgbClr val="00FFFF"/>
                </a:solidFill>
                <a:latin typeface="宋体" charset="-122"/>
              </a:rPr>
              <a:t>z2)</a:t>
            </a:r>
            <a:r>
              <a:rPr kumimoji="0" lang="en-US" altLang="zh-CN">
                <a:solidFill>
                  <a:schemeClr val="tx1"/>
                </a:solidFill>
                <a:latin typeface="宋体" charset="-122"/>
              </a:rPr>
              <a:t> )</a:t>
            </a:r>
          </a:p>
        </p:txBody>
      </p:sp>
      <p:grpSp>
        <p:nvGrpSpPr>
          <p:cNvPr id="1476659" name="Group 51"/>
          <p:cNvGrpSpPr>
            <a:grpSpLocks/>
          </p:cNvGrpSpPr>
          <p:nvPr/>
        </p:nvGrpSpPr>
        <p:grpSpPr bwMode="auto">
          <a:xfrm>
            <a:off x="971550" y="2979738"/>
            <a:ext cx="7192963" cy="3427412"/>
            <a:chOff x="785" y="1763"/>
            <a:chExt cx="4308" cy="1986"/>
          </a:xfrm>
        </p:grpSpPr>
        <p:sp>
          <p:nvSpPr>
            <p:cNvPr id="1476616" name="Oval 14"/>
            <p:cNvSpPr>
              <a:spLocks noChangeArrowheads="1"/>
            </p:cNvSpPr>
            <p:nvPr/>
          </p:nvSpPr>
          <p:spPr bwMode="auto">
            <a:xfrm>
              <a:off x="2597" y="1763"/>
              <a:ext cx="267" cy="284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17" name="Oval 15"/>
            <p:cNvSpPr>
              <a:spLocks noChangeArrowheads="1"/>
            </p:cNvSpPr>
            <p:nvPr/>
          </p:nvSpPr>
          <p:spPr bwMode="auto">
            <a:xfrm>
              <a:off x="1979" y="2188"/>
              <a:ext cx="249" cy="279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18" name="Oval 16"/>
            <p:cNvSpPr>
              <a:spLocks noChangeArrowheads="1"/>
            </p:cNvSpPr>
            <p:nvPr/>
          </p:nvSpPr>
          <p:spPr bwMode="auto">
            <a:xfrm>
              <a:off x="4329" y="2193"/>
              <a:ext cx="213" cy="232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19" name="Oval 17"/>
            <p:cNvSpPr>
              <a:spLocks noChangeArrowheads="1"/>
            </p:cNvSpPr>
            <p:nvPr/>
          </p:nvSpPr>
          <p:spPr bwMode="auto">
            <a:xfrm>
              <a:off x="2007" y="2879"/>
              <a:ext cx="214" cy="234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20" name="Line 18"/>
            <p:cNvSpPr>
              <a:spLocks noChangeShapeType="1"/>
            </p:cNvSpPr>
            <p:nvPr/>
          </p:nvSpPr>
          <p:spPr bwMode="auto">
            <a:xfrm flipH="1">
              <a:off x="2200" y="1987"/>
              <a:ext cx="423" cy="23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1" name="Line 19"/>
            <p:cNvSpPr>
              <a:spLocks noChangeShapeType="1"/>
            </p:cNvSpPr>
            <p:nvPr/>
          </p:nvSpPr>
          <p:spPr bwMode="auto">
            <a:xfrm>
              <a:off x="2852" y="1963"/>
              <a:ext cx="422" cy="23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2" name="Line 20"/>
            <p:cNvSpPr>
              <a:spLocks noChangeShapeType="1"/>
            </p:cNvSpPr>
            <p:nvPr/>
          </p:nvSpPr>
          <p:spPr bwMode="auto">
            <a:xfrm flipH="1">
              <a:off x="1193" y="1929"/>
              <a:ext cx="1404" cy="2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3" name="Line 21"/>
            <p:cNvSpPr>
              <a:spLocks noChangeShapeType="1"/>
            </p:cNvSpPr>
            <p:nvPr/>
          </p:nvSpPr>
          <p:spPr bwMode="auto">
            <a:xfrm>
              <a:off x="2852" y="1905"/>
              <a:ext cx="1531" cy="3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4" name="Line 22"/>
            <p:cNvSpPr>
              <a:spLocks noChangeShapeType="1"/>
            </p:cNvSpPr>
            <p:nvPr/>
          </p:nvSpPr>
          <p:spPr bwMode="auto">
            <a:xfrm flipH="1">
              <a:off x="1586" y="2422"/>
              <a:ext cx="421" cy="4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5" name="Line 23"/>
            <p:cNvSpPr>
              <a:spLocks noChangeShapeType="1"/>
            </p:cNvSpPr>
            <p:nvPr/>
          </p:nvSpPr>
          <p:spPr bwMode="auto">
            <a:xfrm>
              <a:off x="2218" y="2422"/>
              <a:ext cx="423" cy="4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6" name="Line 24"/>
            <p:cNvSpPr>
              <a:spLocks noChangeShapeType="1"/>
            </p:cNvSpPr>
            <p:nvPr/>
          </p:nvSpPr>
          <p:spPr bwMode="auto">
            <a:xfrm flipV="1">
              <a:off x="2105" y="2443"/>
              <a:ext cx="10" cy="4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7" name="Line 25"/>
            <p:cNvSpPr>
              <a:spLocks noChangeShapeType="1"/>
            </p:cNvSpPr>
            <p:nvPr/>
          </p:nvSpPr>
          <p:spPr bwMode="auto">
            <a:xfrm flipH="1">
              <a:off x="4118" y="2422"/>
              <a:ext cx="253" cy="4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8" name="Line 26"/>
            <p:cNvSpPr>
              <a:spLocks noChangeShapeType="1"/>
            </p:cNvSpPr>
            <p:nvPr/>
          </p:nvSpPr>
          <p:spPr bwMode="auto">
            <a:xfrm>
              <a:off x="4524" y="2415"/>
              <a:ext cx="211" cy="4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29" name="Line 27"/>
            <p:cNvSpPr>
              <a:spLocks noChangeShapeType="1"/>
            </p:cNvSpPr>
            <p:nvPr/>
          </p:nvSpPr>
          <p:spPr bwMode="auto">
            <a:xfrm flipH="1">
              <a:off x="1916" y="3096"/>
              <a:ext cx="168" cy="3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30" name="Line 28"/>
            <p:cNvSpPr>
              <a:spLocks noChangeShapeType="1"/>
            </p:cNvSpPr>
            <p:nvPr/>
          </p:nvSpPr>
          <p:spPr bwMode="auto">
            <a:xfrm>
              <a:off x="2163" y="3104"/>
              <a:ext cx="182" cy="3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631" name="Rectangle 29"/>
            <p:cNvSpPr>
              <a:spLocks noChangeArrowheads="1"/>
            </p:cNvSpPr>
            <p:nvPr/>
          </p:nvSpPr>
          <p:spPr bwMode="auto">
            <a:xfrm>
              <a:off x="785" y="2188"/>
              <a:ext cx="21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33" name="Rectangle 31"/>
            <p:cNvSpPr>
              <a:spLocks noChangeArrowheads="1"/>
            </p:cNvSpPr>
            <p:nvPr/>
          </p:nvSpPr>
          <p:spPr bwMode="auto">
            <a:xfrm>
              <a:off x="1194" y="2869"/>
              <a:ext cx="22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y1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36" name="Rectangle 34"/>
            <p:cNvSpPr>
              <a:spLocks noChangeArrowheads="1"/>
            </p:cNvSpPr>
            <p:nvPr/>
          </p:nvSpPr>
          <p:spPr bwMode="auto">
            <a:xfrm>
              <a:off x="1519" y="3502"/>
              <a:ext cx="21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a1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39" name="Rectangle 37"/>
            <p:cNvSpPr>
              <a:spLocks noChangeArrowheads="1"/>
            </p:cNvSpPr>
            <p:nvPr/>
          </p:nvSpPr>
          <p:spPr bwMode="auto">
            <a:xfrm>
              <a:off x="2511" y="3492"/>
              <a:ext cx="21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a2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42" name="Rectangle 40"/>
            <p:cNvSpPr>
              <a:spLocks noChangeArrowheads="1"/>
            </p:cNvSpPr>
            <p:nvPr/>
          </p:nvSpPr>
          <p:spPr bwMode="auto">
            <a:xfrm>
              <a:off x="2779" y="2840"/>
              <a:ext cx="21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y3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44" name="Rectangle 42"/>
            <p:cNvSpPr>
              <a:spLocks noChangeArrowheads="1"/>
            </p:cNvSpPr>
            <p:nvPr/>
          </p:nvSpPr>
          <p:spPr bwMode="auto">
            <a:xfrm>
              <a:off x="3759" y="2840"/>
              <a:ext cx="20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z1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46" name="Rectangle 44"/>
            <p:cNvSpPr>
              <a:spLocks noChangeArrowheads="1"/>
            </p:cNvSpPr>
            <p:nvPr/>
          </p:nvSpPr>
          <p:spPr bwMode="auto">
            <a:xfrm>
              <a:off x="4893" y="2840"/>
              <a:ext cx="2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z2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49" name="Rectangle 47"/>
            <p:cNvSpPr>
              <a:spLocks noChangeArrowheads="1"/>
            </p:cNvSpPr>
            <p:nvPr/>
          </p:nvSpPr>
          <p:spPr bwMode="auto">
            <a:xfrm>
              <a:off x="3475" y="2188"/>
              <a:ext cx="21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x3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6651" name="Rectangle 49"/>
            <p:cNvSpPr>
              <a:spLocks noChangeArrowheads="1"/>
            </p:cNvSpPr>
            <p:nvPr/>
          </p:nvSpPr>
          <p:spPr bwMode="auto">
            <a:xfrm>
              <a:off x="1107" y="2211"/>
              <a:ext cx="214" cy="23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2" name="Rectangle 50"/>
            <p:cNvSpPr>
              <a:spLocks noChangeArrowheads="1"/>
            </p:cNvSpPr>
            <p:nvPr/>
          </p:nvSpPr>
          <p:spPr bwMode="auto">
            <a:xfrm>
              <a:off x="1475" y="2879"/>
              <a:ext cx="214" cy="23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3" name="Rectangle 51"/>
            <p:cNvSpPr>
              <a:spLocks noChangeArrowheads="1"/>
            </p:cNvSpPr>
            <p:nvPr/>
          </p:nvSpPr>
          <p:spPr bwMode="auto">
            <a:xfrm>
              <a:off x="1796" y="3492"/>
              <a:ext cx="215" cy="23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4" name="Rectangle 52"/>
            <p:cNvSpPr>
              <a:spLocks noChangeArrowheads="1"/>
            </p:cNvSpPr>
            <p:nvPr/>
          </p:nvSpPr>
          <p:spPr bwMode="auto">
            <a:xfrm>
              <a:off x="2218" y="3492"/>
              <a:ext cx="214" cy="23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5" name="Rectangle 53"/>
            <p:cNvSpPr>
              <a:spLocks noChangeArrowheads="1"/>
            </p:cNvSpPr>
            <p:nvPr/>
          </p:nvSpPr>
          <p:spPr bwMode="auto">
            <a:xfrm>
              <a:off x="2540" y="2879"/>
              <a:ext cx="213" cy="23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6" name="Rectangle 54"/>
            <p:cNvSpPr>
              <a:spLocks noChangeArrowheads="1"/>
            </p:cNvSpPr>
            <p:nvPr/>
          </p:nvSpPr>
          <p:spPr bwMode="auto">
            <a:xfrm>
              <a:off x="3999" y="2879"/>
              <a:ext cx="213" cy="23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7" name="Rectangle 55"/>
            <p:cNvSpPr>
              <a:spLocks noChangeArrowheads="1"/>
            </p:cNvSpPr>
            <p:nvPr/>
          </p:nvSpPr>
          <p:spPr bwMode="auto">
            <a:xfrm>
              <a:off x="4638" y="2879"/>
              <a:ext cx="214" cy="23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6658" name="Rectangle 56"/>
            <p:cNvSpPr>
              <a:spLocks noChangeArrowheads="1"/>
            </p:cNvSpPr>
            <p:nvPr/>
          </p:nvSpPr>
          <p:spPr bwMode="auto">
            <a:xfrm>
              <a:off x="3192" y="2211"/>
              <a:ext cx="214" cy="23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138AB9F-8E9F-4B71-884F-6E8EBBAC52DD}" type="slidenum">
              <a:rPr lang="zh-CN" altLang="en-US" b="1">
                <a:solidFill>
                  <a:srgbClr val="66CCFF"/>
                </a:solidFill>
              </a:rPr>
              <a:pPr/>
              <a:t>123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7637" name="Rectangle 5"/>
          <p:cNvSpPr>
            <a:spLocks noChangeArrowheads="1"/>
          </p:cNvSpPr>
          <p:nvPr/>
        </p:nvSpPr>
        <p:spPr bwMode="auto">
          <a:xfrm>
            <a:off x="250825" y="2933700"/>
            <a:ext cx="8642350" cy="324008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7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7635" name="Rectangle 3"/>
          <p:cNvSpPr>
            <a:spLocks noChangeArrowheads="1"/>
          </p:cNvSpPr>
          <p:nvPr/>
        </p:nvSpPr>
        <p:spPr bwMode="auto">
          <a:xfrm>
            <a:off x="296863" y="728663"/>
            <a:ext cx="8505825" cy="1619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SzPct val="75000"/>
            </a:pPr>
            <a:r>
              <a:rPr lang="zh-CN" altLang="en-US" dirty="0">
                <a:latin typeface="宋体" charset="-122"/>
              </a:rPr>
              <a:t> 广义表</a:t>
            </a:r>
            <a:r>
              <a:rPr lang="zh-CN" altLang="en-US" dirty="0"/>
              <a:t>的特殊形态</a:t>
            </a:r>
            <a:endParaRPr lang="en-US" altLang="zh-CN" dirty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再入表是一个图，如果再入表中没有回路：对应一个</a:t>
            </a:r>
            <a:r>
              <a:rPr lang="en-US" altLang="zh-CN" dirty="0">
                <a:latin typeface="宋体" charset="-122"/>
              </a:rPr>
              <a:t>DAG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有向无环图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。</a:t>
            </a:r>
          </a:p>
        </p:txBody>
      </p:sp>
      <p:sp>
        <p:nvSpPr>
          <p:cNvPr id="1477639" name="AutoShape 4"/>
          <p:cNvSpPr>
            <a:spLocks noChangeAspect="1" noChangeArrowheads="1" noTextEdit="1"/>
          </p:cNvSpPr>
          <p:nvPr/>
        </p:nvSpPr>
        <p:spPr bwMode="auto">
          <a:xfrm>
            <a:off x="993775" y="2124075"/>
            <a:ext cx="7031038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7641" name="Rectangle 7"/>
          <p:cNvSpPr>
            <a:spLocks noChangeArrowheads="1"/>
          </p:cNvSpPr>
          <p:nvPr/>
        </p:nvSpPr>
        <p:spPr bwMode="auto">
          <a:xfrm>
            <a:off x="385763" y="2349500"/>
            <a:ext cx="8280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>
                <a:latin typeface="Times New Roman" pitchFamily="18" charset="0"/>
              </a:rPr>
              <a:t>( </a:t>
            </a:r>
            <a:r>
              <a:rPr kumimoji="0" lang="en-US" altLang="zh-CN">
                <a:solidFill>
                  <a:srgbClr val="00FFFF"/>
                </a:solidFill>
                <a:latin typeface="Times New Roman" pitchFamily="18" charset="0"/>
              </a:rPr>
              <a:t>((a, b))</a:t>
            </a:r>
            <a:r>
              <a:rPr kumimoji="0" lang="zh-CN" altLang="en-US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((a,b),c,d)</a:t>
            </a:r>
            <a:r>
              <a:rPr kumimoji="0" lang="zh-CN" altLang="en-US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>
                <a:latin typeface="Times New Roman" pitchFamily="18" charset="0"/>
              </a:rPr>
              <a:t>(d, e, f, g)</a:t>
            </a:r>
            <a:r>
              <a:rPr kumimoji="0" lang="zh-CN" altLang="en-US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(f ,g) </a:t>
            </a:r>
            <a:r>
              <a:rPr kumimoji="0" lang="en-US" altLang="zh-CN">
                <a:latin typeface="Times New Roman" pitchFamily="18" charset="0"/>
              </a:rPr>
              <a:t>)</a:t>
            </a:r>
          </a:p>
        </p:txBody>
      </p:sp>
      <p:grpSp>
        <p:nvGrpSpPr>
          <p:cNvPr id="1477695" name="Group 63"/>
          <p:cNvGrpSpPr>
            <a:grpSpLocks/>
          </p:cNvGrpSpPr>
          <p:nvPr/>
        </p:nvGrpSpPr>
        <p:grpSpPr bwMode="auto">
          <a:xfrm>
            <a:off x="1331913" y="3114675"/>
            <a:ext cx="6946900" cy="2914650"/>
            <a:chOff x="857" y="1848"/>
            <a:chExt cx="4376" cy="1836"/>
          </a:xfrm>
        </p:grpSpPr>
        <p:sp>
          <p:nvSpPr>
            <p:cNvPr id="1477643" name="Freeform 9"/>
            <p:cNvSpPr>
              <a:spLocks/>
            </p:cNvSpPr>
            <p:nvPr/>
          </p:nvSpPr>
          <p:spPr bwMode="auto">
            <a:xfrm>
              <a:off x="2727" y="1848"/>
              <a:ext cx="225" cy="252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6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3 w 173"/>
                <a:gd name="T11" fmla="*/ 7 h 149"/>
                <a:gd name="T12" fmla="*/ 36 w 173"/>
                <a:gd name="T13" fmla="*/ 11 h 149"/>
                <a:gd name="T14" fmla="*/ 25 w 173"/>
                <a:gd name="T15" fmla="*/ 21 h 149"/>
                <a:gd name="T16" fmla="*/ 18 w 173"/>
                <a:gd name="T17" fmla="*/ 25 h 149"/>
                <a:gd name="T18" fmla="*/ 13 w 173"/>
                <a:gd name="T19" fmla="*/ 32 h 149"/>
                <a:gd name="T20" fmla="*/ 9 w 173"/>
                <a:gd name="T21" fmla="*/ 39 h 149"/>
                <a:gd name="T22" fmla="*/ 4 w 173"/>
                <a:gd name="T23" fmla="*/ 44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7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90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3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6 w 173"/>
                <a:gd name="T49" fmla="*/ 136 h 149"/>
                <a:gd name="T50" fmla="*/ 43 w 173"/>
                <a:gd name="T51" fmla="*/ 140 h 149"/>
                <a:gd name="T52" fmla="*/ 50 w 173"/>
                <a:gd name="T53" fmla="*/ 143 h 149"/>
                <a:gd name="T54" fmla="*/ 60 w 173"/>
                <a:gd name="T55" fmla="*/ 145 h 149"/>
                <a:gd name="T56" fmla="*/ 66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3 w 173"/>
                <a:gd name="T65" fmla="*/ 147 h 149"/>
                <a:gd name="T66" fmla="*/ 110 w 173"/>
                <a:gd name="T67" fmla="*/ 145 h 149"/>
                <a:gd name="T68" fmla="*/ 120 w 173"/>
                <a:gd name="T69" fmla="*/ 143 h 149"/>
                <a:gd name="T70" fmla="*/ 126 w 173"/>
                <a:gd name="T71" fmla="*/ 140 h 149"/>
                <a:gd name="T72" fmla="*/ 133 w 173"/>
                <a:gd name="T73" fmla="*/ 136 h 149"/>
                <a:gd name="T74" fmla="*/ 147 w 173"/>
                <a:gd name="T75" fmla="*/ 126 h 149"/>
                <a:gd name="T76" fmla="*/ 152 w 173"/>
                <a:gd name="T77" fmla="*/ 122 h 149"/>
                <a:gd name="T78" fmla="*/ 156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90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7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4 h 149"/>
                <a:gd name="T100" fmla="*/ 161 w 173"/>
                <a:gd name="T101" fmla="*/ 39 h 149"/>
                <a:gd name="T102" fmla="*/ 156 w 173"/>
                <a:gd name="T103" fmla="*/ 32 h 149"/>
                <a:gd name="T104" fmla="*/ 152 w 173"/>
                <a:gd name="T105" fmla="*/ 25 h 149"/>
                <a:gd name="T106" fmla="*/ 147 w 173"/>
                <a:gd name="T107" fmla="*/ 21 h 149"/>
                <a:gd name="T108" fmla="*/ 133 w 173"/>
                <a:gd name="T109" fmla="*/ 11 h 149"/>
                <a:gd name="T110" fmla="*/ 126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3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3" y="7"/>
                  </a:lnTo>
                  <a:lnTo>
                    <a:pt x="36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3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90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3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6" y="136"/>
                  </a:lnTo>
                  <a:lnTo>
                    <a:pt x="43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6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3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6" y="140"/>
                  </a:lnTo>
                  <a:lnTo>
                    <a:pt x="133" y="136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6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90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7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6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44" name="Freeform 10"/>
            <p:cNvSpPr>
              <a:spLocks/>
            </p:cNvSpPr>
            <p:nvPr/>
          </p:nvSpPr>
          <p:spPr bwMode="auto">
            <a:xfrm>
              <a:off x="1198" y="2250"/>
              <a:ext cx="193" cy="202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0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0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4 w 173"/>
                <a:gd name="T63" fmla="*/ 147 h 150"/>
                <a:gd name="T64" fmla="*/ 104 w 173"/>
                <a:gd name="T65" fmla="*/ 147 h 150"/>
                <a:gd name="T66" fmla="*/ 110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7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0 w 173"/>
                <a:gd name="T87" fmla="*/ 90 h 150"/>
                <a:gd name="T88" fmla="*/ 170 w 173"/>
                <a:gd name="T89" fmla="*/ 81 h 150"/>
                <a:gd name="T90" fmla="*/ 173 w 173"/>
                <a:gd name="T91" fmla="*/ 74 h 150"/>
                <a:gd name="T92" fmla="*/ 170 w 173"/>
                <a:gd name="T93" fmla="*/ 67 h 150"/>
                <a:gd name="T94" fmla="*/ 170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7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0 w 173"/>
                <a:gd name="T115" fmla="*/ 2 h 150"/>
                <a:gd name="T116" fmla="*/ 104 w 173"/>
                <a:gd name="T117" fmla="*/ 0 h 150"/>
                <a:gd name="T118" fmla="*/ 94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7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0" y="90"/>
                  </a:lnTo>
                  <a:lnTo>
                    <a:pt x="170" y="81"/>
                  </a:lnTo>
                  <a:lnTo>
                    <a:pt x="173" y="74"/>
                  </a:lnTo>
                  <a:lnTo>
                    <a:pt x="170" y="67"/>
                  </a:lnTo>
                  <a:lnTo>
                    <a:pt x="170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45" name="Freeform 11"/>
            <p:cNvSpPr>
              <a:spLocks/>
            </p:cNvSpPr>
            <p:nvPr/>
          </p:nvSpPr>
          <p:spPr bwMode="auto">
            <a:xfrm>
              <a:off x="2164" y="2250"/>
              <a:ext cx="193" cy="202"/>
            </a:xfrm>
            <a:custGeom>
              <a:avLst/>
              <a:gdLst>
                <a:gd name="T0" fmla="*/ 86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6 w 173"/>
                <a:gd name="T15" fmla="*/ 21 h 150"/>
                <a:gd name="T16" fmla="*/ 19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5 w 173"/>
                <a:gd name="T23" fmla="*/ 44 h 150"/>
                <a:gd name="T24" fmla="*/ 3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3 w 173"/>
                <a:gd name="T37" fmla="*/ 97 h 150"/>
                <a:gd name="T38" fmla="*/ 5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9 w 173"/>
                <a:gd name="T45" fmla="*/ 122 h 150"/>
                <a:gd name="T46" fmla="*/ 26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6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3 w 173"/>
                <a:gd name="T77" fmla="*/ 122 h 150"/>
                <a:gd name="T78" fmla="*/ 157 w 173"/>
                <a:gd name="T79" fmla="*/ 115 h 150"/>
                <a:gd name="T80" fmla="*/ 162 w 173"/>
                <a:gd name="T81" fmla="*/ 110 h 150"/>
                <a:gd name="T82" fmla="*/ 166 w 173"/>
                <a:gd name="T83" fmla="*/ 104 h 150"/>
                <a:gd name="T84" fmla="*/ 169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9 w 173"/>
                <a:gd name="T97" fmla="*/ 51 h 150"/>
                <a:gd name="T98" fmla="*/ 166 w 173"/>
                <a:gd name="T99" fmla="*/ 44 h 150"/>
                <a:gd name="T100" fmla="*/ 162 w 173"/>
                <a:gd name="T101" fmla="*/ 39 h 150"/>
                <a:gd name="T102" fmla="*/ 157 w 173"/>
                <a:gd name="T103" fmla="*/ 32 h 150"/>
                <a:gd name="T104" fmla="*/ 153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6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6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6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6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46" name="Freeform 12"/>
            <p:cNvSpPr>
              <a:spLocks/>
            </p:cNvSpPr>
            <p:nvPr/>
          </p:nvSpPr>
          <p:spPr bwMode="auto">
            <a:xfrm>
              <a:off x="3324" y="2250"/>
              <a:ext cx="194" cy="202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47" name="Freeform 13"/>
            <p:cNvSpPr>
              <a:spLocks/>
            </p:cNvSpPr>
            <p:nvPr/>
          </p:nvSpPr>
          <p:spPr bwMode="auto">
            <a:xfrm>
              <a:off x="4276" y="2224"/>
              <a:ext cx="193" cy="202"/>
            </a:xfrm>
            <a:custGeom>
              <a:avLst/>
              <a:gdLst>
                <a:gd name="T0" fmla="*/ 86 w 174"/>
                <a:gd name="T1" fmla="*/ 0 h 150"/>
                <a:gd name="T2" fmla="*/ 77 w 174"/>
                <a:gd name="T3" fmla="*/ 0 h 150"/>
                <a:gd name="T4" fmla="*/ 67 w 174"/>
                <a:gd name="T5" fmla="*/ 0 h 150"/>
                <a:gd name="T6" fmla="*/ 60 w 174"/>
                <a:gd name="T7" fmla="*/ 2 h 150"/>
                <a:gd name="T8" fmla="*/ 51 w 174"/>
                <a:gd name="T9" fmla="*/ 5 h 150"/>
                <a:gd name="T10" fmla="*/ 44 w 174"/>
                <a:gd name="T11" fmla="*/ 7 h 150"/>
                <a:gd name="T12" fmla="*/ 37 w 174"/>
                <a:gd name="T13" fmla="*/ 11 h 150"/>
                <a:gd name="T14" fmla="*/ 26 w 174"/>
                <a:gd name="T15" fmla="*/ 21 h 150"/>
                <a:gd name="T16" fmla="*/ 19 w 174"/>
                <a:gd name="T17" fmla="*/ 25 h 150"/>
                <a:gd name="T18" fmla="*/ 14 w 174"/>
                <a:gd name="T19" fmla="*/ 32 h 150"/>
                <a:gd name="T20" fmla="*/ 10 w 174"/>
                <a:gd name="T21" fmla="*/ 39 h 150"/>
                <a:gd name="T22" fmla="*/ 5 w 174"/>
                <a:gd name="T23" fmla="*/ 44 h 150"/>
                <a:gd name="T24" fmla="*/ 3 w 174"/>
                <a:gd name="T25" fmla="*/ 51 h 150"/>
                <a:gd name="T26" fmla="*/ 0 w 174"/>
                <a:gd name="T27" fmla="*/ 58 h 150"/>
                <a:gd name="T28" fmla="*/ 0 w 174"/>
                <a:gd name="T29" fmla="*/ 67 h 150"/>
                <a:gd name="T30" fmla="*/ 0 w 174"/>
                <a:gd name="T31" fmla="*/ 74 h 150"/>
                <a:gd name="T32" fmla="*/ 0 w 174"/>
                <a:gd name="T33" fmla="*/ 81 h 150"/>
                <a:gd name="T34" fmla="*/ 0 w 174"/>
                <a:gd name="T35" fmla="*/ 90 h 150"/>
                <a:gd name="T36" fmla="*/ 3 w 174"/>
                <a:gd name="T37" fmla="*/ 97 h 150"/>
                <a:gd name="T38" fmla="*/ 5 w 174"/>
                <a:gd name="T39" fmla="*/ 104 h 150"/>
                <a:gd name="T40" fmla="*/ 10 w 174"/>
                <a:gd name="T41" fmla="*/ 110 h 150"/>
                <a:gd name="T42" fmla="*/ 14 w 174"/>
                <a:gd name="T43" fmla="*/ 115 h 150"/>
                <a:gd name="T44" fmla="*/ 19 w 174"/>
                <a:gd name="T45" fmla="*/ 122 h 150"/>
                <a:gd name="T46" fmla="*/ 26 w 174"/>
                <a:gd name="T47" fmla="*/ 127 h 150"/>
                <a:gd name="T48" fmla="*/ 37 w 174"/>
                <a:gd name="T49" fmla="*/ 136 h 150"/>
                <a:gd name="T50" fmla="*/ 44 w 174"/>
                <a:gd name="T51" fmla="*/ 140 h 150"/>
                <a:gd name="T52" fmla="*/ 51 w 174"/>
                <a:gd name="T53" fmla="*/ 143 h 150"/>
                <a:gd name="T54" fmla="*/ 60 w 174"/>
                <a:gd name="T55" fmla="*/ 145 h 150"/>
                <a:gd name="T56" fmla="*/ 67 w 174"/>
                <a:gd name="T57" fmla="*/ 147 h 150"/>
                <a:gd name="T58" fmla="*/ 77 w 174"/>
                <a:gd name="T59" fmla="*/ 147 h 150"/>
                <a:gd name="T60" fmla="*/ 86 w 174"/>
                <a:gd name="T61" fmla="*/ 150 h 150"/>
                <a:gd name="T62" fmla="*/ 95 w 174"/>
                <a:gd name="T63" fmla="*/ 147 h 150"/>
                <a:gd name="T64" fmla="*/ 104 w 174"/>
                <a:gd name="T65" fmla="*/ 147 h 150"/>
                <a:gd name="T66" fmla="*/ 111 w 174"/>
                <a:gd name="T67" fmla="*/ 145 h 150"/>
                <a:gd name="T68" fmla="*/ 120 w 174"/>
                <a:gd name="T69" fmla="*/ 143 h 150"/>
                <a:gd name="T70" fmla="*/ 127 w 174"/>
                <a:gd name="T71" fmla="*/ 140 h 150"/>
                <a:gd name="T72" fmla="*/ 134 w 174"/>
                <a:gd name="T73" fmla="*/ 136 h 150"/>
                <a:gd name="T74" fmla="*/ 148 w 174"/>
                <a:gd name="T75" fmla="*/ 127 h 150"/>
                <a:gd name="T76" fmla="*/ 153 w 174"/>
                <a:gd name="T77" fmla="*/ 122 h 150"/>
                <a:gd name="T78" fmla="*/ 157 w 174"/>
                <a:gd name="T79" fmla="*/ 115 h 150"/>
                <a:gd name="T80" fmla="*/ 162 w 174"/>
                <a:gd name="T81" fmla="*/ 110 h 150"/>
                <a:gd name="T82" fmla="*/ 167 w 174"/>
                <a:gd name="T83" fmla="*/ 104 h 150"/>
                <a:gd name="T84" fmla="*/ 169 w 174"/>
                <a:gd name="T85" fmla="*/ 97 h 150"/>
                <a:gd name="T86" fmla="*/ 171 w 174"/>
                <a:gd name="T87" fmla="*/ 90 h 150"/>
                <a:gd name="T88" fmla="*/ 171 w 174"/>
                <a:gd name="T89" fmla="*/ 81 h 150"/>
                <a:gd name="T90" fmla="*/ 174 w 174"/>
                <a:gd name="T91" fmla="*/ 74 h 150"/>
                <a:gd name="T92" fmla="*/ 171 w 174"/>
                <a:gd name="T93" fmla="*/ 67 h 150"/>
                <a:gd name="T94" fmla="*/ 171 w 174"/>
                <a:gd name="T95" fmla="*/ 58 h 150"/>
                <a:gd name="T96" fmla="*/ 169 w 174"/>
                <a:gd name="T97" fmla="*/ 51 h 150"/>
                <a:gd name="T98" fmla="*/ 167 w 174"/>
                <a:gd name="T99" fmla="*/ 44 h 150"/>
                <a:gd name="T100" fmla="*/ 162 w 174"/>
                <a:gd name="T101" fmla="*/ 39 h 150"/>
                <a:gd name="T102" fmla="*/ 157 w 174"/>
                <a:gd name="T103" fmla="*/ 32 h 150"/>
                <a:gd name="T104" fmla="*/ 153 w 174"/>
                <a:gd name="T105" fmla="*/ 25 h 150"/>
                <a:gd name="T106" fmla="*/ 148 w 174"/>
                <a:gd name="T107" fmla="*/ 21 h 150"/>
                <a:gd name="T108" fmla="*/ 134 w 174"/>
                <a:gd name="T109" fmla="*/ 11 h 150"/>
                <a:gd name="T110" fmla="*/ 127 w 174"/>
                <a:gd name="T111" fmla="*/ 7 h 150"/>
                <a:gd name="T112" fmla="*/ 120 w 174"/>
                <a:gd name="T113" fmla="*/ 5 h 150"/>
                <a:gd name="T114" fmla="*/ 111 w 174"/>
                <a:gd name="T115" fmla="*/ 2 h 150"/>
                <a:gd name="T116" fmla="*/ 104 w 174"/>
                <a:gd name="T117" fmla="*/ 0 h 150"/>
                <a:gd name="T118" fmla="*/ 95 w 174"/>
                <a:gd name="T119" fmla="*/ 0 h 150"/>
                <a:gd name="T120" fmla="*/ 86 w 174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50"/>
                <a:gd name="T185" fmla="*/ 174 w 174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50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4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7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48" name="Line 14"/>
            <p:cNvSpPr>
              <a:spLocks noChangeShapeType="1"/>
            </p:cNvSpPr>
            <p:nvPr/>
          </p:nvSpPr>
          <p:spPr bwMode="auto">
            <a:xfrm flipH="1">
              <a:off x="1377" y="2018"/>
              <a:ext cx="1368" cy="2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49" name="Line 15"/>
            <p:cNvSpPr>
              <a:spLocks noChangeShapeType="1"/>
            </p:cNvSpPr>
            <p:nvPr/>
          </p:nvSpPr>
          <p:spPr bwMode="auto">
            <a:xfrm flipH="1">
              <a:off x="2357" y="2048"/>
              <a:ext cx="388" cy="20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0" name="Line 16"/>
            <p:cNvSpPr>
              <a:spLocks noChangeShapeType="1"/>
            </p:cNvSpPr>
            <p:nvPr/>
          </p:nvSpPr>
          <p:spPr bwMode="auto">
            <a:xfrm>
              <a:off x="2939" y="2048"/>
              <a:ext cx="385" cy="20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1" name="Line 17"/>
            <p:cNvSpPr>
              <a:spLocks noChangeShapeType="1"/>
            </p:cNvSpPr>
            <p:nvPr/>
          </p:nvSpPr>
          <p:spPr bwMode="auto">
            <a:xfrm>
              <a:off x="2939" y="2048"/>
              <a:ext cx="1352" cy="20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2" name="Line 18"/>
            <p:cNvSpPr>
              <a:spLocks noChangeShapeType="1"/>
            </p:cNvSpPr>
            <p:nvPr/>
          </p:nvSpPr>
          <p:spPr bwMode="auto">
            <a:xfrm flipH="1">
              <a:off x="981" y="2994"/>
              <a:ext cx="242" cy="4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3" name="Line 19"/>
            <p:cNvSpPr>
              <a:spLocks noChangeShapeType="1"/>
            </p:cNvSpPr>
            <p:nvPr/>
          </p:nvSpPr>
          <p:spPr bwMode="auto">
            <a:xfrm>
              <a:off x="1349" y="2982"/>
              <a:ext cx="298" cy="4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4" name="Line 20"/>
            <p:cNvSpPr>
              <a:spLocks noChangeShapeType="1"/>
            </p:cNvSpPr>
            <p:nvPr/>
          </p:nvSpPr>
          <p:spPr bwMode="auto">
            <a:xfrm>
              <a:off x="2306" y="2415"/>
              <a:ext cx="319" cy="4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5" name="Line 21"/>
            <p:cNvSpPr>
              <a:spLocks noChangeShapeType="1"/>
            </p:cNvSpPr>
            <p:nvPr/>
          </p:nvSpPr>
          <p:spPr bwMode="auto">
            <a:xfrm flipH="1">
              <a:off x="3260" y="2467"/>
              <a:ext cx="142" cy="3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6" name="Line 22"/>
            <p:cNvSpPr>
              <a:spLocks noChangeShapeType="1"/>
            </p:cNvSpPr>
            <p:nvPr/>
          </p:nvSpPr>
          <p:spPr bwMode="auto">
            <a:xfrm flipH="1">
              <a:off x="2738" y="2415"/>
              <a:ext cx="579" cy="4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57" name="Rectangle 23"/>
            <p:cNvSpPr>
              <a:spLocks noChangeArrowheads="1"/>
            </p:cNvSpPr>
            <p:nvPr/>
          </p:nvSpPr>
          <p:spPr bwMode="auto">
            <a:xfrm>
              <a:off x="857" y="2755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L1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59" name="Rectangle 25"/>
            <p:cNvSpPr>
              <a:spLocks noChangeArrowheads="1"/>
            </p:cNvSpPr>
            <p:nvPr/>
          </p:nvSpPr>
          <p:spPr bwMode="auto">
            <a:xfrm>
              <a:off x="2241" y="2793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L2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61" name="Rectangle 27"/>
            <p:cNvSpPr>
              <a:spLocks noChangeArrowheads="1"/>
            </p:cNvSpPr>
            <p:nvPr/>
          </p:nvSpPr>
          <p:spPr bwMode="auto">
            <a:xfrm>
              <a:off x="4609" y="2188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L3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63" name="Rectangle 29"/>
            <p:cNvSpPr>
              <a:spLocks noChangeArrowheads="1"/>
            </p:cNvSpPr>
            <p:nvPr/>
          </p:nvSpPr>
          <p:spPr bwMode="auto">
            <a:xfrm>
              <a:off x="1153" y="3407"/>
              <a:ext cx="2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65" name="Rectangle 31"/>
            <p:cNvSpPr>
              <a:spLocks noChangeArrowheads="1"/>
            </p:cNvSpPr>
            <p:nvPr/>
          </p:nvSpPr>
          <p:spPr bwMode="auto">
            <a:xfrm>
              <a:off x="1845" y="3411"/>
              <a:ext cx="1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67" name="Rectangle 33"/>
            <p:cNvSpPr>
              <a:spLocks noChangeArrowheads="1"/>
            </p:cNvSpPr>
            <p:nvPr/>
          </p:nvSpPr>
          <p:spPr bwMode="auto">
            <a:xfrm>
              <a:off x="2890" y="3407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69" name="Rectangle 35"/>
            <p:cNvSpPr>
              <a:spLocks noChangeArrowheads="1"/>
            </p:cNvSpPr>
            <p:nvPr/>
          </p:nvSpPr>
          <p:spPr bwMode="auto">
            <a:xfrm>
              <a:off x="3421" y="2755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71" name="Rectangle 37"/>
            <p:cNvSpPr>
              <a:spLocks noChangeArrowheads="1"/>
            </p:cNvSpPr>
            <p:nvPr/>
          </p:nvSpPr>
          <p:spPr bwMode="auto">
            <a:xfrm>
              <a:off x="4184" y="2812"/>
              <a:ext cx="2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73" name="Rectangle 39"/>
            <p:cNvSpPr>
              <a:spLocks noChangeArrowheads="1"/>
            </p:cNvSpPr>
            <p:nvPr/>
          </p:nvSpPr>
          <p:spPr bwMode="auto">
            <a:xfrm>
              <a:off x="2610" y="3478"/>
              <a:ext cx="194" cy="2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74" name="Line 40"/>
            <p:cNvSpPr>
              <a:spLocks noChangeShapeType="1"/>
            </p:cNvSpPr>
            <p:nvPr/>
          </p:nvSpPr>
          <p:spPr bwMode="auto">
            <a:xfrm flipH="1">
              <a:off x="2700" y="2995"/>
              <a:ext cx="2" cy="48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75" name="Rectangle 41"/>
            <p:cNvSpPr>
              <a:spLocks noChangeArrowheads="1"/>
            </p:cNvSpPr>
            <p:nvPr/>
          </p:nvSpPr>
          <p:spPr bwMode="auto">
            <a:xfrm>
              <a:off x="3929" y="2841"/>
              <a:ext cx="194" cy="2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76" name="Line 42"/>
            <p:cNvSpPr>
              <a:spLocks noChangeShapeType="1"/>
            </p:cNvSpPr>
            <p:nvPr/>
          </p:nvSpPr>
          <p:spPr bwMode="auto">
            <a:xfrm flipH="1">
              <a:off x="4044" y="2415"/>
              <a:ext cx="282" cy="4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77" name="Rectangle 43"/>
            <p:cNvSpPr>
              <a:spLocks noChangeArrowheads="1"/>
            </p:cNvSpPr>
            <p:nvPr/>
          </p:nvSpPr>
          <p:spPr bwMode="auto">
            <a:xfrm>
              <a:off x="867" y="3482"/>
              <a:ext cx="195" cy="2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78" name="Rectangle 44"/>
            <p:cNvSpPr>
              <a:spLocks noChangeArrowheads="1"/>
            </p:cNvSpPr>
            <p:nvPr/>
          </p:nvSpPr>
          <p:spPr bwMode="auto">
            <a:xfrm>
              <a:off x="1570" y="3482"/>
              <a:ext cx="193" cy="2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79" name="Freeform 45"/>
            <p:cNvSpPr>
              <a:spLocks/>
            </p:cNvSpPr>
            <p:nvPr/>
          </p:nvSpPr>
          <p:spPr bwMode="auto">
            <a:xfrm>
              <a:off x="2601" y="2812"/>
              <a:ext cx="194" cy="200"/>
            </a:xfrm>
            <a:custGeom>
              <a:avLst/>
              <a:gdLst>
                <a:gd name="T0" fmla="*/ 86 w 174"/>
                <a:gd name="T1" fmla="*/ 0 h 149"/>
                <a:gd name="T2" fmla="*/ 77 w 174"/>
                <a:gd name="T3" fmla="*/ 0 h 149"/>
                <a:gd name="T4" fmla="*/ 67 w 174"/>
                <a:gd name="T5" fmla="*/ 0 h 149"/>
                <a:gd name="T6" fmla="*/ 60 w 174"/>
                <a:gd name="T7" fmla="*/ 2 h 149"/>
                <a:gd name="T8" fmla="*/ 51 w 174"/>
                <a:gd name="T9" fmla="*/ 4 h 149"/>
                <a:gd name="T10" fmla="*/ 44 w 174"/>
                <a:gd name="T11" fmla="*/ 7 h 149"/>
                <a:gd name="T12" fmla="*/ 37 w 174"/>
                <a:gd name="T13" fmla="*/ 11 h 149"/>
                <a:gd name="T14" fmla="*/ 26 w 174"/>
                <a:gd name="T15" fmla="*/ 20 h 149"/>
                <a:gd name="T16" fmla="*/ 19 w 174"/>
                <a:gd name="T17" fmla="*/ 25 h 149"/>
                <a:gd name="T18" fmla="*/ 14 w 174"/>
                <a:gd name="T19" fmla="*/ 32 h 149"/>
                <a:gd name="T20" fmla="*/ 10 w 174"/>
                <a:gd name="T21" fmla="*/ 39 h 149"/>
                <a:gd name="T22" fmla="*/ 5 w 174"/>
                <a:gd name="T23" fmla="*/ 43 h 149"/>
                <a:gd name="T24" fmla="*/ 3 w 174"/>
                <a:gd name="T25" fmla="*/ 50 h 149"/>
                <a:gd name="T26" fmla="*/ 0 w 174"/>
                <a:gd name="T27" fmla="*/ 57 h 149"/>
                <a:gd name="T28" fmla="*/ 0 w 174"/>
                <a:gd name="T29" fmla="*/ 66 h 149"/>
                <a:gd name="T30" fmla="*/ 0 w 174"/>
                <a:gd name="T31" fmla="*/ 73 h 149"/>
                <a:gd name="T32" fmla="*/ 0 w 174"/>
                <a:gd name="T33" fmla="*/ 80 h 149"/>
                <a:gd name="T34" fmla="*/ 0 w 174"/>
                <a:gd name="T35" fmla="*/ 89 h 149"/>
                <a:gd name="T36" fmla="*/ 3 w 174"/>
                <a:gd name="T37" fmla="*/ 96 h 149"/>
                <a:gd name="T38" fmla="*/ 5 w 174"/>
                <a:gd name="T39" fmla="*/ 103 h 149"/>
                <a:gd name="T40" fmla="*/ 10 w 174"/>
                <a:gd name="T41" fmla="*/ 110 h 149"/>
                <a:gd name="T42" fmla="*/ 14 w 174"/>
                <a:gd name="T43" fmla="*/ 115 h 149"/>
                <a:gd name="T44" fmla="*/ 19 w 174"/>
                <a:gd name="T45" fmla="*/ 122 h 149"/>
                <a:gd name="T46" fmla="*/ 26 w 174"/>
                <a:gd name="T47" fmla="*/ 126 h 149"/>
                <a:gd name="T48" fmla="*/ 37 w 174"/>
                <a:gd name="T49" fmla="*/ 135 h 149"/>
                <a:gd name="T50" fmla="*/ 44 w 174"/>
                <a:gd name="T51" fmla="*/ 140 h 149"/>
                <a:gd name="T52" fmla="*/ 51 w 174"/>
                <a:gd name="T53" fmla="*/ 142 h 149"/>
                <a:gd name="T54" fmla="*/ 60 w 174"/>
                <a:gd name="T55" fmla="*/ 145 h 149"/>
                <a:gd name="T56" fmla="*/ 67 w 174"/>
                <a:gd name="T57" fmla="*/ 147 h 149"/>
                <a:gd name="T58" fmla="*/ 77 w 174"/>
                <a:gd name="T59" fmla="*/ 147 h 149"/>
                <a:gd name="T60" fmla="*/ 86 w 174"/>
                <a:gd name="T61" fmla="*/ 149 h 149"/>
                <a:gd name="T62" fmla="*/ 95 w 174"/>
                <a:gd name="T63" fmla="*/ 147 h 149"/>
                <a:gd name="T64" fmla="*/ 104 w 174"/>
                <a:gd name="T65" fmla="*/ 147 h 149"/>
                <a:gd name="T66" fmla="*/ 111 w 174"/>
                <a:gd name="T67" fmla="*/ 145 h 149"/>
                <a:gd name="T68" fmla="*/ 120 w 174"/>
                <a:gd name="T69" fmla="*/ 142 h 149"/>
                <a:gd name="T70" fmla="*/ 127 w 174"/>
                <a:gd name="T71" fmla="*/ 140 h 149"/>
                <a:gd name="T72" fmla="*/ 134 w 174"/>
                <a:gd name="T73" fmla="*/ 135 h 149"/>
                <a:gd name="T74" fmla="*/ 148 w 174"/>
                <a:gd name="T75" fmla="*/ 126 h 149"/>
                <a:gd name="T76" fmla="*/ 153 w 174"/>
                <a:gd name="T77" fmla="*/ 122 h 149"/>
                <a:gd name="T78" fmla="*/ 157 w 174"/>
                <a:gd name="T79" fmla="*/ 115 h 149"/>
                <a:gd name="T80" fmla="*/ 162 w 174"/>
                <a:gd name="T81" fmla="*/ 110 h 149"/>
                <a:gd name="T82" fmla="*/ 167 w 174"/>
                <a:gd name="T83" fmla="*/ 103 h 149"/>
                <a:gd name="T84" fmla="*/ 169 w 174"/>
                <a:gd name="T85" fmla="*/ 96 h 149"/>
                <a:gd name="T86" fmla="*/ 171 w 174"/>
                <a:gd name="T87" fmla="*/ 89 h 149"/>
                <a:gd name="T88" fmla="*/ 171 w 174"/>
                <a:gd name="T89" fmla="*/ 80 h 149"/>
                <a:gd name="T90" fmla="*/ 174 w 174"/>
                <a:gd name="T91" fmla="*/ 73 h 149"/>
                <a:gd name="T92" fmla="*/ 171 w 174"/>
                <a:gd name="T93" fmla="*/ 66 h 149"/>
                <a:gd name="T94" fmla="*/ 171 w 174"/>
                <a:gd name="T95" fmla="*/ 57 h 149"/>
                <a:gd name="T96" fmla="*/ 169 w 174"/>
                <a:gd name="T97" fmla="*/ 50 h 149"/>
                <a:gd name="T98" fmla="*/ 167 w 174"/>
                <a:gd name="T99" fmla="*/ 43 h 149"/>
                <a:gd name="T100" fmla="*/ 162 w 174"/>
                <a:gd name="T101" fmla="*/ 39 h 149"/>
                <a:gd name="T102" fmla="*/ 157 w 174"/>
                <a:gd name="T103" fmla="*/ 32 h 149"/>
                <a:gd name="T104" fmla="*/ 153 w 174"/>
                <a:gd name="T105" fmla="*/ 25 h 149"/>
                <a:gd name="T106" fmla="*/ 148 w 174"/>
                <a:gd name="T107" fmla="*/ 20 h 149"/>
                <a:gd name="T108" fmla="*/ 134 w 174"/>
                <a:gd name="T109" fmla="*/ 11 h 149"/>
                <a:gd name="T110" fmla="*/ 127 w 174"/>
                <a:gd name="T111" fmla="*/ 7 h 149"/>
                <a:gd name="T112" fmla="*/ 120 w 174"/>
                <a:gd name="T113" fmla="*/ 4 h 149"/>
                <a:gd name="T114" fmla="*/ 111 w 174"/>
                <a:gd name="T115" fmla="*/ 2 h 149"/>
                <a:gd name="T116" fmla="*/ 104 w 174"/>
                <a:gd name="T117" fmla="*/ 0 h 149"/>
                <a:gd name="T118" fmla="*/ 95 w 174"/>
                <a:gd name="T119" fmla="*/ 0 h 149"/>
                <a:gd name="T120" fmla="*/ 86 w 174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49"/>
                <a:gd name="T185" fmla="*/ 174 w 174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49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0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3" y="96"/>
                  </a:lnTo>
                  <a:lnTo>
                    <a:pt x="5" y="103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1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49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8" y="126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3"/>
                  </a:lnTo>
                  <a:lnTo>
                    <a:pt x="169" y="96"/>
                  </a:lnTo>
                  <a:lnTo>
                    <a:pt x="171" y="89"/>
                  </a:lnTo>
                  <a:lnTo>
                    <a:pt x="171" y="80"/>
                  </a:lnTo>
                  <a:lnTo>
                    <a:pt x="174" y="73"/>
                  </a:lnTo>
                  <a:lnTo>
                    <a:pt x="171" y="66"/>
                  </a:lnTo>
                  <a:lnTo>
                    <a:pt x="171" y="57"/>
                  </a:lnTo>
                  <a:lnTo>
                    <a:pt x="169" y="50"/>
                  </a:lnTo>
                  <a:lnTo>
                    <a:pt x="167" y="43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80" name="Rectangle 46"/>
            <p:cNvSpPr>
              <a:spLocks noChangeArrowheads="1"/>
            </p:cNvSpPr>
            <p:nvPr/>
          </p:nvSpPr>
          <p:spPr bwMode="auto">
            <a:xfrm>
              <a:off x="3131" y="2823"/>
              <a:ext cx="193" cy="20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81" name="Freeform 47"/>
            <p:cNvSpPr>
              <a:spLocks noEditPoints="1"/>
            </p:cNvSpPr>
            <p:nvPr/>
          </p:nvSpPr>
          <p:spPr bwMode="auto">
            <a:xfrm>
              <a:off x="3532" y="2302"/>
              <a:ext cx="765" cy="85"/>
            </a:xfrm>
            <a:custGeom>
              <a:avLst/>
              <a:gdLst>
                <a:gd name="T0" fmla="*/ 2 w 561"/>
                <a:gd name="T1" fmla="*/ 48 h 101"/>
                <a:gd name="T2" fmla="*/ 551 w 561"/>
                <a:gd name="T3" fmla="*/ 48 h 101"/>
                <a:gd name="T4" fmla="*/ 554 w 561"/>
                <a:gd name="T5" fmla="*/ 48 h 101"/>
                <a:gd name="T6" fmla="*/ 554 w 561"/>
                <a:gd name="T7" fmla="*/ 50 h 101"/>
                <a:gd name="T8" fmla="*/ 554 w 561"/>
                <a:gd name="T9" fmla="*/ 53 h 101"/>
                <a:gd name="T10" fmla="*/ 551 w 561"/>
                <a:gd name="T11" fmla="*/ 53 h 101"/>
                <a:gd name="T12" fmla="*/ 2 w 561"/>
                <a:gd name="T13" fmla="*/ 53 h 101"/>
                <a:gd name="T14" fmla="*/ 0 w 561"/>
                <a:gd name="T15" fmla="*/ 53 h 101"/>
                <a:gd name="T16" fmla="*/ 0 w 561"/>
                <a:gd name="T17" fmla="*/ 50 h 101"/>
                <a:gd name="T18" fmla="*/ 0 w 561"/>
                <a:gd name="T19" fmla="*/ 48 h 101"/>
                <a:gd name="T20" fmla="*/ 2 w 561"/>
                <a:gd name="T21" fmla="*/ 48 h 101"/>
                <a:gd name="T22" fmla="*/ 2 w 561"/>
                <a:gd name="T23" fmla="*/ 48 h 101"/>
                <a:gd name="T24" fmla="*/ 378 w 561"/>
                <a:gd name="T25" fmla="*/ 0 h 101"/>
                <a:gd name="T26" fmla="*/ 561 w 561"/>
                <a:gd name="T27" fmla="*/ 50 h 101"/>
                <a:gd name="T28" fmla="*/ 378 w 561"/>
                <a:gd name="T29" fmla="*/ 101 h 101"/>
                <a:gd name="T30" fmla="*/ 376 w 561"/>
                <a:gd name="T31" fmla="*/ 101 h 101"/>
                <a:gd name="T32" fmla="*/ 376 w 561"/>
                <a:gd name="T33" fmla="*/ 99 h 101"/>
                <a:gd name="T34" fmla="*/ 376 w 561"/>
                <a:gd name="T35" fmla="*/ 96 h 101"/>
                <a:gd name="T36" fmla="*/ 378 w 561"/>
                <a:gd name="T37" fmla="*/ 96 h 101"/>
                <a:gd name="T38" fmla="*/ 551 w 561"/>
                <a:gd name="T39" fmla="*/ 48 h 101"/>
                <a:gd name="T40" fmla="*/ 551 w 561"/>
                <a:gd name="T41" fmla="*/ 53 h 101"/>
                <a:gd name="T42" fmla="*/ 378 w 561"/>
                <a:gd name="T43" fmla="*/ 4 h 101"/>
                <a:gd name="T44" fmla="*/ 376 w 561"/>
                <a:gd name="T45" fmla="*/ 4 h 101"/>
                <a:gd name="T46" fmla="*/ 376 w 561"/>
                <a:gd name="T47" fmla="*/ 2 h 101"/>
                <a:gd name="T48" fmla="*/ 376 w 561"/>
                <a:gd name="T49" fmla="*/ 0 h 101"/>
                <a:gd name="T50" fmla="*/ 378 w 561"/>
                <a:gd name="T51" fmla="*/ 0 h 101"/>
                <a:gd name="T52" fmla="*/ 378 w 561"/>
                <a:gd name="T53" fmla="*/ 0 h 10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61"/>
                <a:gd name="T82" fmla="*/ 0 h 101"/>
                <a:gd name="T83" fmla="*/ 561 w 561"/>
                <a:gd name="T84" fmla="*/ 101 h 10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61" h="101">
                  <a:moveTo>
                    <a:pt x="2" y="48"/>
                  </a:moveTo>
                  <a:lnTo>
                    <a:pt x="551" y="48"/>
                  </a:lnTo>
                  <a:lnTo>
                    <a:pt x="554" y="48"/>
                  </a:lnTo>
                  <a:lnTo>
                    <a:pt x="554" y="50"/>
                  </a:lnTo>
                  <a:lnTo>
                    <a:pt x="554" y="53"/>
                  </a:lnTo>
                  <a:lnTo>
                    <a:pt x="551" y="53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8"/>
                  </a:lnTo>
                  <a:close/>
                  <a:moveTo>
                    <a:pt x="378" y="0"/>
                  </a:moveTo>
                  <a:lnTo>
                    <a:pt x="561" y="50"/>
                  </a:lnTo>
                  <a:lnTo>
                    <a:pt x="378" y="101"/>
                  </a:lnTo>
                  <a:lnTo>
                    <a:pt x="376" y="101"/>
                  </a:lnTo>
                  <a:lnTo>
                    <a:pt x="376" y="99"/>
                  </a:lnTo>
                  <a:lnTo>
                    <a:pt x="376" y="96"/>
                  </a:lnTo>
                  <a:lnTo>
                    <a:pt x="378" y="96"/>
                  </a:lnTo>
                  <a:lnTo>
                    <a:pt x="551" y="48"/>
                  </a:lnTo>
                  <a:lnTo>
                    <a:pt x="551" y="53"/>
                  </a:lnTo>
                  <a:lnTo>
                    <a:pt x="378" y="4"/>
                  </a:lnTo>
                  <a:lnTo>
                    <a:pt x="376" y="4"/>
                  </a:lnTo>
                  <a:lnTo>
                    <a:pt x="376" y="2"/>
                  </a:lnTo>
                  <a:lnTo>
                    <a:pt x="376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82" name="Line 48"/>
            <p:cNvSpPr>
              <a:spLocks noChangeShapeType="1"/>
            </p:cNvSpPr>
            <p:nvPr/>
          </p:nvSpPr>
          <p:spPr bwMode="auto">
            <a:xfrm>
              <a:off x="4411" y="2387"/>
              <a:ext cx="368" cy="4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83" name="Rectangle 49"/>
            <p:cNvSpPr>
              <a:spLocks noChangeArrowheads="1"/>
            </p:cNvSpPr>
            <p:nvPr/>
          </p:nvSpPr>
          <p:spPr bwMode="auto">
            <a:xfrm>
              <a:off x="4998" y="2780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85" name="Line 51"/>
            <p:cNvSpPr>
              <a:spLocks noChangeShapeType="1"/>
            </p:cNvSpPr>
            <p:nvPr/>
          </p:nvSpPr>
          <p:spPr bwMode="auto">
            <a:xfrm flipH="1">
              <a:off x="1873" y="2405"/>
              <a:ext cx="334" cy="4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86" name="Rectangle 52"/>
            <p:cNvSpPr>
              <a:spLocks noChangeArrowheads="1"/>
            </p:cNvSpPr>
            <p:nvPr/>
          </p:nvSpPr>
          <p:spPr bwMode="auto">
            <a:xfrm>
              <a:off x="1999" y="2755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0" lang="en-US" altLang="zh-CN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7688" name="Rectangle 54"/>
            <p:cNvSpPr>
              <a:spLocks noChangeArrowheads="1"/>
            </p:cNvSpPr>
            <p:nvPr/>
          </p:nvSpPr>
          <p:spPr bwMode="auto">
            <a:xfrm>
              <a:off x="1756" y="2859"/>
              <a:ext cx="192" cy="20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89" name="Rectangle 55"/>
            <p:cNvSpPr>
              <a:spLocks noChangeArrowheads="1"/>
            </p:cNvSpPr>
            <p:nvPr/>
          </p:nvSpPr>
          <p:spPr bwMode="auto">
            <a:xfrm>
              <a:off x="4713" y="2830"/>
              <a:ext cx="193" cy="2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90" name="Freeform 56"/>
            <p:cNvSpPr>
              <a:spLocks/>
            </p:cNvSpPr>
            <p:nvPr/>
          </p:nvSpPr>
          <p:spPr bwMode="auto">
            <a:xfrm>
              <a:off x="1198" y="2823"/>
              <a:ext cx="193" cy="200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7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4 w 173"/>
                <a:gd name="T11" fmla="*/ 7 h 149"/>
                <a:gd name="T12" fmla="*/ 37 w 173"/>
                <a:gd name="T13" fmla="*/ 11 h 149"/>
                <a:gd name="T14" fmla="*/ 25 w 173"/>
                <a:gd name="T15" fmla="*/ 20 h 149"/>
                <a:gd name="T16" fmla="*/ 18 w 173"/>
                <a:gd name="T17" fmla="*/ 25 h 149"/>
                <a:gd name="T18" fmla="*/ 14 w 173"/>
                <a:gd name="T19" fmla="*/ 32 h 149"/>
                <a:gd name="T20" fmla="*/ 9 w 173"/>
                <a:gd name="T21" fmla="*/ 39 h 149"/>
                <a:gd name="T22" fmla="*/ 4 w 173"/>
                <a:gd name="T23" fmla="*/ 43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6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89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4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7 w 173"/>
                <a:gd name="T49" fmla="*/ 135 h 149"/>
                <a:gd name="T50" fmla="*/ 44 w 173"/>
                <a:gd name="T51" fmla="*/ 140 h 149"/>
                <a:gd name="T52" fmla="*/ 50 w 173"/>
                <a:gd name="T53" fmla="*/ 142 h 149"/>
                <a:gd name="T54" fmla="*/ 60 w 173"/>
                <a:gd name="T55" fmla="*/ 145 h 149"/>
                <a:gd name="T56" fmla="*/ 67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4 w 173"/>
                <a:gd name="T65" fmla="*/ 147 h 149"/>
                <a:gd name="T66" fmla="*/ 110 w 173"/>
                <a:gd name="T67" fmla="*/ 145 h 149"/>
                <a:gd name="T68" fmla="*/ 120 w 173"/>
                <a:gd name="T69" fmla="*/ 142 h 149"/>
                <a:gd name="T70" fmla="*/ 127 w 173"/>
                <a:gd name="T71" fmla="*/ 140 h 149"/>
                <a:gd name="T72" fmla="*/ 134 w 173"/>
                <a:gd name="T73" fmla="*/ 135 h 149"/>
                <a:gd name="T74" fmla="*/ 147 w 173"/>
                <a:gd name="T75" fmla="*/ 126 h 149"/>
                <a:gd name="T76" fmla="*/ 152 w 173"/>
                <a:gd name="T77" fmla="*/ 122 h 149"/>
                <a:gd name="T78" fmla="*/ 157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89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6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3 h 149"/>
                <a:gd name="T100" fmla="*/ 161 w 173"/>
                <a:gd name="T101" fmla="*/ 39 h 149"/>
                <a:gd name="T102" fmla="*/ 157 w 173"/>
                <a:gd name="T103" fmla="*/ 32 h 149"/>
                <a:gd name="T104" fmla="*/ 152 w 173"/>
                <a:gd name="T105" fmla="*/ 25 h 149"/>
                <a:gd name="T106" fmla="*/ 147 w 173"/>
                <a:gd name="T107" fmla="*/ 20 h 149"/>
                <a:gd name="T108" fmla="*/ 134 w 173"/>
                <a:gd name="T109" fmla="*/ 11 h 149"/>
                <a:gd name="T110" fmla="*/ 127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4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0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0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89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6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3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77691" name="Line 57"/>
            <p:cNvSpPr>
              <a:spLocks noChangeShapeType="1"/>
            </p:cNvSpPr>
            <p:nvPr/>
          </p:nvSpPr>
          <p:spPr bwMode="auto">
            <a:xfrm flipH="1">
              <a:off x="1278" y="2467"/>
              <a:ext cx="16" cy="3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7692" name="Line 58"/>
            <p:cNvSpPr>
              <a:spLocks noChangeShapeType="1"/>
            </p:cNvSpPr>
            <p:nvPr/>
          </p:nvSpPr>
          <p:spPr bwMode="auto">
            <a:xfrm flipH="1">
              <a:off x="1391" y="2358"/>
              <a:ext cx="780" cy="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7693" name="Rectangle 2"/>
          <p:cNvSpPr>
            <a:spLocks noChangeArrowheads="1"/>
          </p:cNvSpPr>
          <p:nvPr/>
        </p:nvSpPr>
        <p:spPr bwMode="auto">
          <a:xfrm>
            <a:off x="385763" y="6149975"/>
            <a:ext cx="8372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kumimoji="0" lang="en-US" altLang="zh-CN" sz="2800">
                <a:latin typeface="Times New Roman" pitchFamily="18" charset="0"/>
              </a:rPr>
              <a:t>L1:( a,b)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,  (L1, c , </a:t>
            </a:r>
            <a:r>
              <a:rPr kumimoji="0" lang="en-US" altLang="zh-CN" sz="2800">
                <a:solidFill>
                  <a:srgbClr val="00FFFF"/>
                </a:solidFill>
                <a:latin typeface="Times New Roman" pitchFamily="18" charset="0"/>
              </a:rPr>
              <a:t>L2:(d)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),  ( L2, e, </a:t>
            </a:r>
            <a:r>
              <a:rPr kumimoji="0" lang="en-US" altLang="zh-CN" sz="2800">
                <a:solidFill>
                  <a:srgbClr val="66FF33"/>
                </a:solidFill>
                <a:latin typeface="Times New Roman" pitchFamily="18" charset="0"/>
              </a:rPr>
              <a:t>L3:( f,g )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),  L3 )</a:t>
            </a:r>
          </a:p>
        </p:txBody>
      </p:sp>
    </p:spTree>
  </p:cSld>
  <p:clrMapOvr>
    <a:masterClrMapping/>
  </p:clrMapOvr>
  <p:transition>
    <p:rand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1A0E51E-C694-4B36-9592-3F3B3E271E7A}" type="slidenum">
              <a:rPr lang="zh-CN" altLang="en-US" b="1">
                <a:solidFill>
                  <a:srgbClr val="66CCFF"/>
                </a:solidFill>
              </a:rPr>
              <a:pPr/>
              <a:t>124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296863" y="728663"/>
            <a:ext cx="8505825" cy="1116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SzPct val="75000"/>
            </a:pPr>
            <a:r>
              <a:rPr lang="zh-CN" altLang="en-US">
                <a:latin typeface="宋体" charset="-122"/>
              </a:rPr>
              <a:t> 广义表</a:t>
            </a:r>
            <a:r>
              <a:rPr lang="zh-CN" altLang="en-US"/>
              <a:t>的特殊形态</a:t>
            </a:r>
            <a:endParaRPr lang="en-US" altLang="zh-CN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0" lang="zh-CN" altLang="en-US"/>
              <a:t>循环表</a:t>
            </a:r>
            <a:r>
              <a:rPr kumimoji="0" lang="en-US" altLang="zh-CN">
                <a:solidFill>
                  <a:schemeClr val="tx1"/>
                </a:solidFill>
                <a:latin typeface="宋体" charset="-122"/>
              </a:rPr>
              <a:t>(</a:t>
            </a:r>
            <a:r>
              <a:rPr kumimoji="0" lang="en-US" altLang="zh-CN">
                <a:solidFill>
                  <a:schemeClr val="tx1"/>
                </a:solidFill>
              </a:rPr>
              <a:t>cyclic list</a:t>
            </a:r>
            <a:r>
              <a:rPr kumimoji="0" lang="zh-CN" altLang="en-US">
                <a:solidFill>
                  <a:schemeClr val="tx1"/>
                </a:solidFill>
              </a:rPr>
              <a:t>，递归表</a:t>
            </a:r>
            <a:r>
              <a:rPr kumimoji="0" lang="en-US" altLang="zh-CN">
                <a:solidFill>
                  <a:schemeClr val="tx1"/>
                </a:solidFill>
                <a:latin typeface="宋体" charset="-122"/>
              </a:rPr>
              <a:t>)</a:t>
            </a:r>
            <a:r>
              <a:rPr kumimoji="0" lang="zh-CN" altLang="en-US">
                <a:solidFill>
                  <a:schemeClr val="tx1"/>
                </a:solidFill>
              </a:rPr>
              <a:t>对应有向图。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1478660" name="Rectangle 4"/>
          <p:cNvSpPr>
            <a:spLocks noChangeArrowheads="1"/>
          </p:cNvSpPr>
          <p:nvPr/>
        </p:nvSpPr>
        <p:spPr bwMode="auto">
          <a:xfrm>
            <a:off x="250825" y="2619375"/>
            <a:ext cx="8642350" cy="40957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78663" name="Rectangle 2091"/>
          <p:cNvSpPr>
            <a:spLocks noChangeArrowheads="1"/>
          </p:cNvSpPr>
          <p:nvPr/>
        </p:nvSpPr>
        <p:spPr bwMode="auto">
          <a:xfrm>
            <a:off x="341313" y="1906588"/>
            <a:ext cx="8585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kumimoji="0" lang="en-US" altLang="zh-CN">
                <a:latin typeface="Times New Roman" pitchFamily="18" charset="0"/>
              </a:rPr>
              <a:t>L1:(</a:t>
            </a:r>
            <a:r>
              <a:rPr kumimoji="0" lang="en-US" altLang="zh-CN">
                <a:solidFill>
                  <a:srgbClr val="00FFFF"/>
                </a:solidFill>
                <a:latin typeface="Times New Roman" pitchFamily="18" charset="0"/>
              </a:rPr>
              <a:t>L2:(L1, a)</a:t>
            </a:r>
            <a:r>
              <a:rPr kumimoji="0" lang="en-US" altLang="zh-CN">
                <a:latin typeface="Times New Roman" pitchFamily="18" charset="0"/>
              </a:rPr>
              <a:t>)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, (L2, </a:t>
            </a:r>
            <a:r>
              <a:rPr kumimoji="0" lang="en-US" altLang="zh-CN">
                <a:solidFill>
                  <a:srgbClr val="66FF33"/>
                </a:solidFill>
                <a:latin typeface="Times New Roman" pitchFamily="18" charset="0"/>
              </a:rPr>
              <a:t>L3:(b)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), (L3, c),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</a:rPr>
              <a:t>L4:(d,L4)</a:t>
            </a:r>
            <a:r>
              <a:rPr kumimoji="0" lang="en-US" altLang="zh-CN">
                <a:solidFill>
                  <a:schemeClr val="tx1"/>
                </a:solidFill>
                <a:latin typeface="Times New Roman" pitchFamily="18" charset="0"/>
              </a:rPr>
              <a:t> )</a:t>
            </a:r>
          </a:p>
        </p:txBody>
      </p:sp>
      <p:grpSp>
        <p:nvGrpSpPr>
          <p:cNvPr id="1478721" name="Group 65"/>
          <p:cNvGrpSpPr>
            <a:grpSpLocks/>
          </p:cNvGrpSpPr>
          <p:nvPr/>
        </p:nvGrpSpPr>
        <p:grpSpPr bwMode="auto">
          <a:xfrm>
            <a:off x="701675" y="2881313"/>
            <a:ext cx="7561263" cy="3473450"/>
            <a:chOff x="690" y="1763"/>
            <a:chExt cx="4231" cy="1791"/>
          </a:xfrm>
        </p:grpSpPr>
        <p:sp>
          <p:nvSpPr>
            <p:cNvPr id="1478665" name="Oval 2054"/>
            <p:cNvSpPr>
              <a:spLocks noChangeArrowheads="1"/>
            </p:cNvSpPr>
            <p:nvPr/>
          </p:nvSpPr>
          <p:spPr bwMode="auto">
            <a:xfrm>
              <a:off x="2760" y="1763"/>
              <a:ext cx="217" cy="23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66" name="Oval 2055"/>
            <p:cNvSpPr>
              <a:spLocks noChangeArrowheads="1"/>
            </p:cNvSpPr>
            <p:nvPr/>
          </p:nvSpPr>
          <p:spPr bwMode="auto">
            <a:xfrm>
              <a:off x="1046" y="2155"/>
              <a:ext cx="216" cy="23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67" name="Oval 2056"/>
            <p:cNvSpPr>
              <a:spLocks noChangeArrowheads="1"/>
            </p:cNvSpPr>
            <p:nvPr/>
          </p:nvSpPr>
          <p:spPr bwMode="auto">
            <a:xfrm>
              <a:off x="2116" y="2155"/>
              <a:ext cx="217" cy="23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68" name="Oval 2057"/>
            <p:cNvSpPr>
              <a:spLocks noChangeArrowheads="1"/>
            </p:cNvSpPr>
            <p:nvPr/>
          </p:nvSpPr>
          <p:spPr bwMode="auto">
            <a:xfrm>
              <a:off x="3403" y="2155"/>
              <a:ext cx="216" cy="23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69" name="Oval 2058"/>
            <p:cNvSpPr>
              <a:spLocks noChangeArrowheads="1"/>
            </p:cNvSpPr>
            <p:nvPr/>
          </p:nvSpPr>
          <p:spPr bwMode="auto">
            <a:xfrm>
              <a:off x="4473" y="2155"/>
              <a:ext cx="218" cy="23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70" name="Line 2059"/>
            <p:cNvSpPr>
              <a:spLocks noChangeShapeType="1"/>
            </p:cNvSpPr>
            <p:nvPr/>
          </p:nvSpPr>
          <p:spPr bwMode="auto">
            <a:xfrm flipH="1">
              <a:off x="1236" y="1905"/>
              <a:ext cx="1524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1" name="Line 2060"/>
            <p:cNvSpPr>
              <a:spLocks noChangeShapeType="1"/>
            </p:cNvSpPr>
            <p:nvPr/>
          </p:nvSpPr>
          <p:spPr bwMode="auto">
            <a:xfrm flipH="1">
              <a:off x="2285" y="1927"/>
              <a:ext cx="475" cy="2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2" name="Line 2061"/>
            <p:cNvSpPr>
              <a:spLocks noChangeShapeType="1"/>
            </p:cNvSpPr>
            <p:nvPr/>
          </p:nvSpPr>
          <p:spPr bwMode="auto">
            <a:xfrm>
              <a:off x="2973" y="1927"/>
              <a:ext cx="474" cy="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3" name="Line 2062"/>
            <p:cNvSpPr>
              <a:spLocks noChangeShapeType="1"/>
            </p:cNvSpPr>
            <p:nvPr/>
          </p:nvSpPr>
          <p:spPr bwMode="auto">
            <a:xfrm>
              <a:off x="2973" y="1927"/>
              <a:ext cx="1522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4" name="Oval 2063"/>
            <p:cNvSpPr>
              <a:spLocks noChangeArrowheads="1"/>
            </p:cNvSpPr>
            <p:nvPr/>
          </p:nvSpPr>
          <p:spPr bwMode="auto">
            <a:xfrm>
              <a:off x="1661" y="2768"/>
              <a:ext cx="217" cy="2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75" name="Oval 2064"/>
            <p:cNvSpPr>
              <a:spLocks noChangeArrowheads="1"/>
            </p:cNvSpPr>
            <p:nvPr/>
          </p:nvSpPr>
          <p:spPr bwMode="auto">
            <a:xfrm>
              <a:off x="2635" y="2768"/>
              <a:ext cx="217" cy="2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676" name="Line 2065"/>
            <p:cNvSpPr>
              <a:spLocks noChangeShapeType="1"/>
            </p:cNvSpPr>
            <p:nvPr/>
          </p:nvSpPr>
          <p:spPr bwMode="auto">
            <a:xfrm>
              <a:off x="1260" y="2330"/>
              <a:ext cx="429" cy="4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7" name="Line 2066"/>
            <p:cNvSpPr>
              <a:spLocks noChangeShapeType="1"/>
            </p:cNvSpPr>
            <p:nvPr/>
          </p:nvSpPr>
          <p:spPr bwMode="auto">
            <a:xfrm flipH="1">
              <a:off x="1360" y="2982"/>
              <a:ext cx="358" cy="5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8" name="Line 2067"/>
            <p:cNvSpPr>
              <a:spLocks noChangeShapeType="1"/>
            </p:cNvSpPr>
            <p:nvPr/>
          </p:nvSpPr>
          <p:spPr bwMode="auto">
            <a:xfrm>
              <a:off x="1831" y="2982"/>
              <a:ext cx="397" cy="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79" name="Line 2068"/>
            <p:cNvSpPr>
              <a:spLocks noChangeShapeType="1"/>
            </p:cNvSpPr>
            <p:nvPr/>
          </p:nvSpPr>
          <p:spPr bwMode="auto">
            <a:xfrm flipH="1">
              <a:off x="1859" y="2358"/>
              <a:ext cx="288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80" name="Line 2069"/>
            <p:cNvSpPr>
              <a:spLocks noChangeShapeType="1"/>
            </p:cNvSpPr>
            <p:nvPr/>
          </p:nvSpPr>
          <p:spPr bwMode="auto">
            <a:xfrm>
              <a:off x="2297" y="2362"/>
              <a:ext cx="385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81" name="Line 2070"/>
            <p:cNvSpPr>
              <a:spLocks noChangeShapeType="1"/>
            </p:cNvSpPr>
            <p:nvPr/>
          </p:nvSpPr>
          <p:spPr bwMode="auto">
            <a:xfrm>
              <a:off x="3560" y="2384"/>
              <a:ext cx="284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82" name="Line 2071"/>
            <p:cNvSpPr>
              <a:spLocks noChangeShapeType="1"/>
            </p:cNvSpPr>
            <p:nvPr/>
          </p:nvSpPr>
          <p:spPr bwMode="auto">
            <a:xfrm flipH="1">
              <a:off x="2795" y="2358"/>
              <a:ext cx="624" cy="4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684" name="Rectangle 2073"/>
            <p:cNvSpPr>
              <a:spLocks noChangeArrowheads="1"/>
            </p:cNvSpPr>
            <p:nvPr/>
          </p:nvSpPr>
          <p:spPr bwMode="auto">
            <a:xfrm>
              <a:off x="690" y="2088"/>
              <a:ext cx="23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L1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87" name="Rectangle 2076"/>
            <p:cNvSpPr>
              <a:spLocks noChangeArrowheads="1"/>
            </p:cNvSpPr>
            <p:nvPr/>
          </p:nvSpPr>
          <p:spPr bwMode="auto">
            <a:xfrm>
              <a:off x="1270" y="2744"/>
              <a:ext cx="23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L2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90" name="Rectangle 2079"/>
            <p:cNvSpPr>
              <a:spLocks noChangeArrowheads="1"/>
            </p:cNvSpPr>
            <p:nvPr/>
          </p:nvSpPr>
          <p:spPr bwMode="auto">
            <a:xfrm>
              <a:off x="2079" y="2744"/>
              <a:ext cx="23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L3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93" name="Rectangle 2082"/>
            <p:cNvSpPr>
              <a:spLocks noChangeArrowheads="1"/>
            </p:cNvSpPr>
            <p:nvPr/>
          </p:nvSpPr>
          <p:spPr bwMode="auto">
            <a:xfrm>
              <a:off x="1889" y="3280"/>
              <a:ext cx="19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95" name="Rectangle 2085"/>
            <p:cNvSpPr>
              <a:spLocks noChangeArrowheads="1"/>
            </p:cNvSpPr>
            <p:nvPr/>
          </p:nvSpPr>
          <p:spPr bwMode="auto">
            <a:xfrm>
              <a:off x="2943" y="3246"/>
              <a:ext cx="13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97" name="Rectangle 2088"/>
            <p:cNvSpPr>
              <a:spLocks noChangeArrowheads="1"/>
            </p:cNvSpPr>
            <p:nvPr/>
          </p:nvSpPr>
          <p:spPr bwMode="auto">
            <a:xfrm>
              <a:off x="3532" y="2699"/>
              <a:ext cx="8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699" name="Line 2093"/>
            <p:cNvSpPr>
              <a:spLocks noChangeShapeType="1"/>
            </p:cNvSpPr>
            <p:nvPr/>
          </p:nvSpPr>
          <p:spPr bwMode="auto">
            <a:xfrm flipV="1">
              <a:off x="1151" y="2387"/>
              <a:ext cx="0" cy="1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01" name="Line 2096"/>
            <p:cNvSpPr>
              <a:spLocks noChangeShapeType="1"/>
            </p:cNvSpPr>
            <p:nvPr/>
          </p:nvSpPr>
          <p:spPr bwMode="auto">
            <a:xfrm flipH="1">
              <a:off x="4581" y="2401"/>
              <a:ext cx="7" cy="3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02" name="Rectangle 2098"/>
            <p:cNvSpPr>
              <a:spLocks noChangeArrowheads="1"/>
            </p:cNvSpPr>
            <p:nvPr/>
          </p:nvSpPr>
          <p:spPr bwMode="auto">
            <a:xfrm>
              <a:off x="4133" y="2192"/>
              <a:ext cx="23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L4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704" name="Rectangle 2100"/>
            <p:cNvSpPr>
              <a:spLocks noChangeArrowheads="1"/>
            </p:cNvSpPr>
            <p:nvPr/>
          </p:nvSpPr>
          <p:spPr bwMode="auto">
            <a:xfrm>
              <a:off x="2124" y="3324"/>
              <a:ext cx="217" cy="23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705" name="Rectangle 2101"/>
            <p:cNvSpPr>
              <a:spLocks noChangeArrowheads="1"/>
            </p:cNvSpPr>
            <p:nvPr/>
          </p:nvSpPr>
          <p:spPr bwMode="auto">
            <a:xfrm>
              <a:off x="2638" y="3324"/>
              <a:ext cx="217" cy="23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706" name="Line 2102"/>
            <p:cNvSpPr>
              <a:spLocks noChangeShapeType="1"/>
            </p:cNvSpPr>
            <p:nvPr/>
          </p:nvSpPr>
          <p:spPr bwMode="auto">
            <a:xfrm>
              <a:off x="2738" y="2982"/>
              <a:ext cx="0" cy="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07" name="Rectangle 2103"/>
            <p:cNvSpPr>
              <a:spLocks noChangeArrowheads="1"/>
            </p:cNvSpPr>
            <p:nvPr/>
          </p:nvSpPr>
          <p:spPr bwMode="auto">
            <a:xfrm>
              <a:off x="3738" y="2755"/>
              <a:ext cx="219" cy="23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708" name="Rectangle 2104"/>
            <p:cNvSpPr>
              <a:spLocks noChangeArrowheads="1"/>
            </p:cNvSpPr>
            <p:nvPr/>
          </p:nvSpPr>
          <p:spPr bwMode="auto">
            <a:xfrm>
              <a:off x="4473" y="2768"/>
              <a:ext cx="218" cy="23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78710" name="Rectangle 2106"/>
            <p:cNvSpPr>
              <a:spLocks noChangeArrowheads="1"/>
            </p:cNvSpPr>
            <p:nvPr/>
          </p:nvSpPr>
          <p:spPr bwMode="auto">
            <a:xfrm>
              <a:off x="4764" y="2688"/>
              <a:ext cx="11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0" lang="en-US" altLang="zh-CN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78712" name="Line 2108"/>
            <p:cNvSpPr>
              <a:spLocks noChangeShapeType="1"/>
            </p:cNvSpPr>
            <p:nvPr/>
          </p:nvSpPr>
          <p:spPr bwMode="auto">
            <a:xfrm>
              <a:off x="4644" y="1948"/>
              <a:ext cx="1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13" name="Line 2109"/>
            <p:cNvSpPr>
              <a:spLocks noChangeShapeType="1"/>
            </p:cNvSpPr>
            <p:nvPr/>
          </p:nvSpPr>
          <p:spPr bwMode="auto">
            <a:xfrm flipV="1">
              <a:off x="4644" y="1940"/>
              <a:ext cx="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14" name="Line 2110"/>
            <p:cNvSpPr>
              <a:spLocks noChangeShapeType="1"/>
            </p:cNvSpPr>
            <p:nvPr/>
          </p:nvSpPr>
          <p:spPr bwMode="auto">
            <a:xfrm>
              <a:off x="4911" y="1940"/>
              <a:ext cx="0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16" name="Line 2111"/>
            <p:cNvSpPr>
              <a:spLocks noChangeShapeType="1"/>
            </p:cNvSpPr>
            <p:nvPr/>
          </p:nvSpPr>
          <p:spPr bwMode="auto">
            <a:xfrm flipH="1">
              <a:off x="4673" y="2293"/>
              <a:ext cx="2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8718" name="Line 2114"/>
            <p:cNvSpPr>
              <a:spLocks noChangeShapeType="1"/>
            </p:cNvSpPr>
            <p:nvPr/>
          </p:nvSpPr>
          <p:spPr bwMode="auto">
            <a:xfrm>
              <a:off x="1151" y="3491"/>
              <a:ext cx="2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723905A-6264-40C0-A204-1A81CBD965BF}" type="slidenum">
              <a:rPr lang="zh-CN" altLang="en-US" b="1">
                <a:solidFill>
                  <a:srgbClr val="66CCFF"/>
                </a:solidFill>
              </a:rPr>
              <a:pPr/>
              <a:t>125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i="0">
                <a:solidFill>
                  <a:srgbClr val="FFFF66"/>
                </a:solidFill>
                <a:latin typeface="宋体" charset="-122"/>
                <a:ea typeface="宋体" charset="-122"/>
              </a:rPr>
              <a:t>5</a:t>
            </a:r>
            <a:r>
              <a:rPr lang="en-US" altLang="zh-CN" i="0">
                <a:solidFill>
                  <a:srgbClr val="FFFF66"/>
                </a:solidFill>
                <a:latin typeface="宋体" charset="-122"/>
                <a:ea typeface="宋体" charset="-122"/>
              </a:rPr>
              <a:t>.4.3</a:t>
            </a:r>
            <a:r>
              <a:rPr lang="en-US" altLang="zh-CN" i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>
              <a:solidFill>
                <a:srgbClr val="FFFF66"/>
              </a:solidFill>
              <a:latin typeface="Times New Roman" pitchFamily="18" charset="0"/>
            </a:endParaRPr>
          </a:p>
        </p:txBody>
      </p:sp>
      <p:pic>
        <p:nvPicPr>
          <p:cNvPr id="1479686" name="Picture 6" descr="图片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233363"/>
            <a:ext cx="9109075" cy="641191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7586749-A66E-43F3-A458-4DFB81029B85}" type="slidenum">
              <a:rPr lang="zh-CN" altLang="en-US" b="1">
                <a:solidFill>
                  <a:srgbClr val="66CCFF"/>
                </a:solidFill>
              </a:rPr>
              <a:pPr/>
              <a:t>126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206375" y="684212"/>
            <a:ext cx="8802688" cy="282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20000"/>
              </a:lnSpc>
              <a:buSzPct val="75000"/>
            </a:pPr>
            <a:r>
              <a:rPr lang="zh-CN" altLang="en-US" sz="3600" dirty="0">
                <a:latin typeface="宋体" charset="-122"/>
              </a:rPr>
              <a:t> 广义表的特殊形态</a:t>
            </a:r>
            <a:endParaRPr lang="en-US" altLang="zh-CN" sz="3600" dirty="0">
              <a:solidFill>
                <a:schemeClr val="tx1"/>
              </a:solidFill>
              <a:latin typeface="宋体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kumimoji="0" lang="zh-CN" altLang="en-US" dirty="0">
                <a:solidFill>
                  <a:schemeClr val="tx1"/>
                </a:solidFill>
              </a:rPr>
              <a:t>图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</a:t>
            </a:r>
            <a:r>
              <a:rPr kumimoji="0" lang="zh-CN" altLang="en-US" dirty="0">
                <a:solidFill>
                  <a:schemeClr val="tx1"/>
                </a:solidFill>
              </a:rPr>
              <a:t>递归表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</a:t>
            </a:r>
            <a:r>
              <a:rPr kumimoji="0" lang="zh-CN" altLang="en-US" dirty="0">
                <a:solidFill>
                  <a:schemeClr val="tx1"/>
                </a:solidFill>
              </a:rPr>
              <a:t>再入表</a:t>
            </a:r>
            <a:r>
              <a:rPr kumimoji="0" lang="zh-CN" altLang="en-US" dirty="0">
                <a:solidFill>
                  <a:schemeClr val="tx1"/>
                </a:solidFill>
                <a:sym typeface="Symbol" pitchFamily="18" charset="2"/>
              </a:rPr>
              <a:t></a:t>
            </a:r>
            <a:r>
              <a:rPr kumimoji="0" lang="zh-CN" altLang="en-US" dirty="0">
                <a:solidFill>
                  <a:schemeClr val="tx1"/>
                </a:solidFill>
              </a:rPr>
              <a:t>纯表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树</a:t>
            </a:r>
            <a:r>
              <a:rPr kumimoji="0" lang="en-US" altLang="zh-CN" dirty="0">
                <a:solidFill>
                  <a:schemeClr val="tx1"/>
                </a:solidFill>
              </a:rPr>
              <a:t>)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</a:t>
            </a:r>
            <a:r>
              <a:rPr kumimoji="0" lang="zh-CN" altLang="en-US" dirty="0">
                <a:solidFill>
                  <a:schemeClr val="tx1"/>
                </a:solidFill>
              </a:rPr>
              <a:t>线性表</a:t>
            </a:r>
          </a:p>
          <a:p>
            <a:pPr lvl="1" eaLnBrk="1" hangingPunct="1">
              <a:lnSpc>
                <a:spcPct val="12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kumimoji="0" lang="zh-CN" altLang="en-US" dirty="0">
                <a:solidFill>
                  <a:schemeClr val="tx1"/>
                </a:solidFill>
                <a:latin typeface="宋体" charset="-122"/>
              </a:rPr>
              <a:t>广义表是线性与树型结构的扩展。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14016BD-EBC9-401B-AE2C-AFE703C26D37}" type="slidenum">
              <a:rPr lang="zh-CN" altLang="en-US" b="1">
                <a:solidFill>
                  <a:srgbClr val="66CCFF"/>
                </a:solidFill>
              </a:rPr>
              <a:pPr/>
              <a:t>127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学习要点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914400"/>
            <a:ext cx="8758238" cy="5619750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了解数组的两种存储表示方法，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并掌握数组在以行为主的存储结构中的地址计算方法。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掌握对特殊矩阵进行压缩存储时的下标变换公式。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了解稀疏矩阵的两类压缩存储方法的特点和适用范围，领会以三元组表示稀疏矩阵时进行矩阵运算采用的处理方法。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掌握广义表的结构特点及其存储表示方法，学会对非空广义表进行分解的分析方法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：即可将一个非空广义表分解为表头和表尾两部分。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掌握广义表的递归算法设计。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DF0FA56-7C43-4E3B-A934-C712A7175C6B}" type="slidenum">
              <a:rPr lang="zh-CN" altLang="en-US" b="1">
                <a:solidFill>
                  <a:srgbClr val="66CCFF"/>
                </a:solidFill>
              </a:rPr>
              <a:pPr/>
              <a:t>128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7810" name="Text Box 2"/>
          <p:cNvSpPr txBox="1">
            <a:spLocks noChangeArrowheads="1"/>
          </p:cNvSpPr>
          <p:nvPr/>
        </p:nvSpPr>
        <p:spPr bwMode="auto">
          <a:xfrm>
            <a:off x="571500" y="228600"/>
            <a:ext cx="7451725" cy="5355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9263" indent="-449263" algn="ctr">
              <a:buFont typeface="Wingdings" pitchFamily="2" charset="2"/>
              <a:buNone/>
            </a:pPr>
            <a:r>
              <a:rPr lang="zh-CN" altLang="en-US" dirty="0"/>
              <a:t>练习：</a:t>
            </a:r>
          </a:p>
        </p:txBody>
      </p:sp>
      <p:sp>
        <p:nvSpPr>
          <p:cNvPr id="1527813" name="Text Box 5"/>
          <p:cNvSpPr txBox="1">
            <a:spLocks noChangeArrowheads="1"/>
          </p:cNvSpPr>
          <p:nvPr/>
        </p:nvSpPr>
        <p:spPr bwMode="auto">
          <a:xfrm>
            <a:off x="609600" y="1533525"/>
            <a:ext cx="7620000" cy="2566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1.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GetTail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 (b, k, p, h) 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GetHead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 ((a, b), (c, d)) 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  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GetTail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 ((a, b), 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c,d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)) 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4.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GetTail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GetHead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 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a,b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), 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c,d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))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527814" name="Rectangle 6"/>
          <p:cNvSpPr>
            <a:spLocks noChangeArrowheads="1"/>
          </p:cNvSpPr>
          <p:nvPr/>
        </p:nvSpPr>
        <p:spPr bwMode="auto">
          <a:xfrm>
            <a:off x="6416675" y="3473450"/>
            <a:ext cx="1162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）</a:t>
            </a:r>
          </a:p>
        </p:txBody>
      </p:sp>
      <p:sp>
        <p:nvSpPr>
          <p:cNvPr id="1527815" name="AutoShape 7"/>
          <p:cNvSpPr>
            <a:spLocks noChangeArrowheads="1"/>
          </p:cNvSpPr>
          <p:nvPr/>
        </p:nvSpPr>
        <p:spPr bwMode="auto">
          <a:xfrm>
            <a:off x="6372225" y="4464050"/>
            <a:ext cx="1168400" cy="676275"/>
          </a:xfrm>
          <a:prstGeom prst="wedgeRoundRectCallout">
            <a:avLst>
              <a:gd name="adj1" fmla="val -265083"/>
              <a:gd name="adj2" fmla="val -10587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(a,b)</a:t>
            </a:r>
          </a:p>
        </p:txBody>
      </p:sp>
      <p:sp>
        <p:nvSpPr>
          <p:cNvPr id="1527816" name="Text Box 8"/>
          <p:cNvSpPr txBox="1">
            <a:spLocks noChangeArrowheads="1"/>
          </p:cNvSpPr>
          <p:nvPr/>
        </p:nvSpPr>
        <p:spPr bwMode="auto">
          <a:xfrm>
            <a:off x="609600" y="4424363"/>
            <a:ext cx="5791200" cy="18843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5.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GetTail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(e)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）＝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；       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6.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GetHead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 ( ) 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7.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GetTail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( ( ) 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27817" name="Rectangle 9"/>
          <p:cNvSpPr>
            <a:spLocks noChangeArrowheads="1"/>
          </p:cNvSpPr>
          <p:nvPr/>
        </p:nvSpPr>
        <p:spPr bwMode="auto">
          <a:xfrm>
            <a:off x="3941763" y="4244975"/>
            <a:ext cx="630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 )</a:t>
            </a:r>
          </a:p>
        </p:txBody>
      </p:sp>
      <p:sp>
        <p:nvSpPr>
          <p:cNvPr id="1527818" name="Rectangle 10"/>
          <p:cNvSpPr>
            <a:spLocks noChangeArrowheads="1"/>
          </p:cNvSpPr>
          <p:nvPr/>
        </p:nvSpPr>
        <p:spPr bwMode="auto">
          <a:xfrm>
            <a:off x="5867400" y="2033588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sp>
        <p:nvSpPr>
          <p:cNvPr id="1527819" name="Rectangle 11"/>
          <p:cNvSpPr>
            <a:spLocks noChangeArrowheads="1"/>
          </p:cNvSpPr>
          <p:nvPr/>
        </p:nvSpPr>
        <p:spPr bwMode="auto">
          <a:xfrm>
            <a:off x="3971925" y="4959350"/>
            <a:ext cx="555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 )</a:t>
            </a:r>
          </a:p>
        </p:txBody>
      </p:sp>
      <p:sp>
        <p:nvSpPr>
          <p:cNvPr id="1527820" name="Rectangle 12"/>
          <p:cNvSpPr>
            <a:spLocks noChangeArrowheads="1"/>
          </p:cNvSpPr>
          <p:nvPr/>
        </p:nvSpPr>
        <p:spPr bwMode="auto">
          <a:xfrm>
            <a:off x="3971925" y="5634038"/>
            <a:ext cx="55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 )</a:t>
            </a:r>
          </a:p>
        </p:txBody>
      </p:sp>
      <p:sp>
        <p:nvSpPr>
          <p:cNvPr id="1527821" name="Rectangle 13"/>
          <p:cNvSpPr>
            <a:spLocks noChangeArrowheads="1"/>
          </p:cNvSpPr>
          <p:nvPr/>
        </p:nvSpPr>
        <p:spPr bwMode="auto">
          <a:xfrm>
            <a:off x="5337175" y="2754313"/>
            <a:ext cx="182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 (c, d) )</a:t>
            </a:r>
          </a:p>
        </p:txBody>
      </p:sp>
      <p:sp>
        <p:nvSpPr>
          <p:cNvPr id="1527822" name="Rectangle 14"/>
          <p:cNvSpPr>
            <a:spLocks noChangeArrowheads="1"/>
          </p:cNvSpPr>
          <p:nvPr/>
        </p:nvSpPr>
        <p:spPr bwMode="auto">
          <a:xfrm>
            <a:off x="5005388" y="1403350"/>
            <a:ext cx="1862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itchFamily="18" charset="0"/>
              </a:rPr>
              <a:t>( k, p, h 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2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4" grpId="0" autoUpdateAnimBg="0"/>
      <p:bldP spid="1527815" grpId="0" animBg="1" autoUpdateAnimBg="0"/>
      <p:bldP spid="1527816" grpId="0" autoUpdateAnimBg="0"/>
      <p:bldP spid="1527817" grpId="0" autoUpdateAnimBg="0"/>
      <p:bldP spid="1527818" grpId="0" autoUpdateAnimBg="0"/>
      <p:bldP spid="1527819" grpId="0" autoUpdateAnimBg="0"/>
      <p:bldP spid="1527820" grpId="0" autoUpdateAnimBg="0"/>
      <p:bldP spid="1527821" grpId="0" autoUpdateAnimBg="0"/>
      <p:bldP spid="1527822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7F56CF7C-5DAF-445A-AFF2-96FDCB6203D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129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3" name="Rectangle 2"/>
          <p:cNvSpPr>
            <a:spLocks noChangeArrowheads="1"/>
          </p:cNvSpPr>
          <p:nvPr/>
        </p:nvSpPr>
        <p:spPr bwMode="auto">
          <a:xfrm>
            <a:off x="222250" y="771525"/>
            <a:ext cx="87518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tabLst>
                <a:tab pos="22860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tabLst>
                <a:tab pos="228600" algn="l"/>
              </a:tabLst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tabLst>
                <a:tab pos="228600" algn="l"/>
              </a:tabLst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已知下图为广义表的头尾链表存储结构图，请给出该图表示的广义表。</a:t>
            </a:r>
          </a:p>
        </p:txBody>
      </p:sp>
      <p:grpSp>
        <p:nvGrpSpPr>
          <p:cNvPr id="153604" name="组合 1"/>
          <p:cNvGrpSpPr>
            <a:grpSpLocks/>
          </p:cNvGrpSpPr>
          <p:nvPr/>
        </p:nvGrpSpPr>
        <p:grpSpPr bwMode="auto">
          <a:xfrm>
            <a:off x="1492250" y="1838325"/>
            <a:ext cx="6140450" cy="3060700"/>
            <a:chOff x="1578641" y="1771050"/>
            <a:chExt cx="5828734" cy="2887574"/>
          </a:xfrm>
        </p:grpSpPr>
        <p:sp>
          <p:nvSpPr>
            <p:cNvPr id="153606" name="Rectangle 3"/>
            <p:cNvSpPr>
              <a:spLocks noChangeArrowheads="1"/>
            </p:cNvSpPr>
            <p:nvPr/>
          </p:nvSpPr>
          <p:spPr bwMode="auto">
            <a:xfrm>
              <a:off x="19209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07" name="Rectangle 4"/>
            <p:cNvSpPr>
              <a:spLocks noChangeArrowheads="1"/>
            </p:cNvSpPr>
            <p:nvPr/>
          </p:nvSpPr>
          <p:spPr bwMode="auto">
            <a:xfrm>
              <a:off x="22257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53608" name="Rectangle 5"/>
            <p:cNvSpPr>
              <a:spLocks noChangeArrowheads="1"/>
            </p:cNvSpPr>
            <p:nvPr/>
          </p:nvSpPr>
          <p:spPr bwMode="auto">
            <a:xfrm>
              <a:off x="25305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09" name="Rectangle 6"/>
            <p:cNvSpPr>
              <a:spLocks noChangeArrowheads="1"/>
            </p:cNvSpPr>
            <p:nvPr/>
          </p:nvSpPr>
          <p:spPr bwMode="auto">
            <a:xfrm>
              <a:off x="33687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10" name="Rectangle 7"/>
            <p:cNvSpPr>
              <a:spLocks noChangeArrowheads="1"/>
            </p:cNvSpPr>
            <p:nvPr/>
          </p:nvSpPr>
          <p:spPr bwMode="auto">
            <a:xfrm>
              <a:off x="36735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1" name="Rectangle 8"/>
            <p:cNvSpPr>
              <a:spLocks noChangeArrowheads="1"/>
            </p:cNvSpPr>
            <p:nvPr/>
          </p:nvSpPr>
          <p:spPr bwMode="auto">
            <a:xfrm>
              <a:off x="3978375" y="2198565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53612" name="Line 9"/>
            <p:cNvSpPr>
              <a:spLocks noChangeShapeType="1"/>
            </p:cNvSpPr>
            <p:nvPr/>
          </p:nvSpPr>
          <p:spPr bwMode="auto">
            <a:xfrm>
              <a:off x="2073375" y="1859877"/>
              <a:ext cx="0" cy="338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3" name="Text Box 10"/>
            <p:cNvSpPr txBox="1">
              <a:spLocks noChangeArrowheads="1"/>
            </p:cNvSpPr>
            <p:nvPr/>
          </p:nvSpPr>
          <p:spPr bwMode="auto">
            <a:xfrm>
              <a:off x="1578641" y="1771050"/>
              <a:ext cx="423514" cy="48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53614" name="Line 11"/>
            <p:cNvSpPr>
              <a:spLocks noChangeShapeType="1"/>
            </p:cNvSpPr>
            <p:nvPr/>
          </p:nvSpPr>
          <p:spPr bwMode="auto">
            <a:xfrm>
              <a:off x="2682975" y="234068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5" name="Rectangle 12"/>
            <p:cNvSpPr>
              <a:spLocks noChangeArrowheads="1"/>
            </p:cNvSpPr>
            <p:nvPr/>
          </p:nvSpPr>
          <p:spPr bwMode="auto">
            <a:xfrm>
              <a:off x="33687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16" name="Rectangle 13"/>
            <p:cNvSpPr>
              <a:spLocks noChangeArrowheads="1"/>
            </p:cNvSpPr>
            <p:nvPr/>
          </p:nvSpPr>
          <p:spPr bwMode="auto">
            <a:xfrm>
              <a:off x="36735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7" name="Rectangle 14"/>
            <p:cNvSpPr>
              <a:spLocks noChangeArrowheads="1"/>
            </p:cNvSpPr>
            <p:nvPr/>
          </p:nvSpPr>
          <p:spPr bwMode="auto">
            <a:xfrm>
              <a:off x="39783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8" name="Line 15"/>
            <p:cNvSpPr>
              <a:spLocks noChangeShapeType="1"/>
            </p:cNvSpPr>
            <p:nvPr/>
          </p:nvSpPr>
          <p:spPr bwMode="auto">
            <a:xfrm flipH="1">
              <a:off x="3825974" y="2411742"/>
              <a:ext cx="1" cy="504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19" name="Rectangle 16"/>
            <p:cNvSpPr>
              <a:spLocks noChangeArrowheads="1"/>
            </p:cNvSpPr>
            <p:nvPr/>
          </p:nvSpPr>
          <p:spPr bwMode="auto">
            <a:xfrm>
              <a:off x="35211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53620" name="Rectangle 17"/>
            <p:cNvSpPr>
              <a:spLocks noChangeArrowheads="1"/>
            </p:cNvSpPr>
            <p:nvPr/>
          </p:nvSpPr>
          <p:spPr bwMode="auto">
            <a:xfrm>
              <a:off x="38259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3621" name="Line 18"/>
            <p:cNvSpPr>
              <a:spLocks noChangeShapeType="1"/>
            </p:cNvSpPr>
            <p:nvPr/>
          </p:nvSpPr>
          <p:spPr bwMode="auto">
            <a:xfrm flipH="1">
              <a:off x="3825974" y="3128931"/>
              <a:ext cx="1" cy="495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22" name="Rectangle 19"/>
            <p:cNvSpPr>
              <a:spLocks noChangeArrowheads="1"/>
            </p:cNvSpPr>
            <p:nvPr/>
          </p:nvSpPr>
          <p:spPr bwMode="auto">
            <a:xfrm>
              <a:off x="49689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23" name="Rectangle 20"/>
            <p:cNvSpPr>
              <a:spLocks noChangeArrowheads="1"/>
            </p:cNvSpPr>
            <p:nvPr/>
          </p:nvSpPr>
          <p:spPr bwMode="auto">
            <a:xfrm>
              <a:off x="52737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24" name="Rectangle 21"/>
            <p:cNvSpPr>
              <a:spLocks noChangeArrowheads="1"/>
            </p:cNvSpPr>
            <p:nvPr/>
          </p:nvSpPr>
          <p:spPr bwMode="auto">
            <a:xfrm>
              <a:off x="5578575" y="2915754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53625" name="Rectangle 22"/>
            <p:cNvSpPr>
              <a:spLocks noChangeArrowheads="1"/>
            </p:cNvSpPr>
            <p:nvPr/>
          </p:nvSpPr>
          <p:spPr bwMode="auto">
            <a:xfrm>
              <a:off x="49689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26" name="Rectangle 23"/>
            <p:cNvSpPr>
              <a:spLocks noChangeArrowheads="1"/>
            </p:cNvSpPr>
            <p:nvPr/>
          </p:nvSpPr>
          <p:spPr bwMode="auto">
            <a:xfrm>
              <a:off x="52737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27" name="Rectangle 24"/>
            <p:cNvSpPr>
              <a:spLocks noChangeArrowheads="1"/>
            </p:cNvSpPr>
            <p:nvPr/>
          </p:nvSpPr>
          <p:spPr bwMode="auto">
            <a:xfrm>
              <a:off x="55785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28" name="Line 25"/>
            <p:cNvSpPr>
              <a:spLocks noChangeShapeType="1"/>
            </p:cNvSpPr>
            <p:nvPr/>
          </p:nvSpPr>
          <p:spPr bwMode="auto">
            <a:xfrm flipH="1">
              <a:off x="5426174" y="3128931"/>
              <a:ext cx="1" cy="495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29" name="Line 26"/>
            <p:cNvSpPr>
              <a:spLocks noChangeShapeType="1"/>
            </p:cNvSpPr>
            <p:nvPr/>
          </p:nvSpPr>
          <p:spPr bwMode="auto">
            <a:xfrm>
              <a:off x="4130775" y="3057872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30" name="Rectangle 27"/>
            <p:cNvSpPr>
              <a:spLocks noChangeArrowheads="1"/>
            </p:cNvSpPr>
            <p:nvPr/>
          </p:nvSpPr>
          <p:spPr bwMode="auto">
            <a:xfrm>
              <a:off x="5121375" y="4303328"/>
              <a:ext cx="304800" cy="355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53631" name="Rectangle 28"/>
            <p:cNvSpPr>
              <a:spLocks noChangeArrowheads="1"/>
            </p:cNvSpPr>
            <p:nvPr/>
          </p:nvSpPr>
          <p:spPr bwMode="auto">
            <a:xfrm>
              <a:off x="5426175" y="4303328"/>
              <a:ext cx="304800" cy="355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53632" name="Line 29"/>
            <p:cNvSpPr>
              <a:spLocks noChangeShapeType="1"/>
            </p:cNvSpPr>
            <p:nvPr/>
          </p:nvSpPr>
          <p:spPr bwMode="auto">
            <a:xfrm flipH="1">
              <a:off x="5426174" y="3798544"/>
              <a:ext cx="1" cy="510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33" name="Rectangle 30"/>
            <p:cNvSpPr>
              <a:spLocks noChangeArrowheads="1"/>
            </p:cNvSpPr>
            <p:nvPr/>
          </p:nvSpPr>
          <p:spPr bwMode="auto">
            <a:xfrm>
              <a:off x="64929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634" name="Rectangle 31"/>
            <p:cNvSpPr>
              <a:spLocks noChangeArrowheads="1"/>
            </p:cNvSpPr>
            <p:nvPr/>
          </p:nvSpPr>
          <p:spPr bwMode="auto">
            <a:xfrm>
              <a:off x="67977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35" name="Rectangle 32"/>
            <p:cNvSpPr>
              <a:spLocks noChangeArrowheads="1"/>
            </p:cNvSpPr>
            <p:nvPr/>
          </p:nvSpPr>
          <p:spPr bwMode="auto">
            <a:xfrm>
              <a:off x="7102575" y="3624088"/>
              <a:ext cx="304800" cy="3552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53636" name="Rectangle 33"/>
            <p:cNvSpPr>
              <a:spLocks noChangeArrowheads="1"/>
            </p:cNvSpPr>
            <p:nvPr/>
          </p:nvSpPr>
          <p:spPr bwMode="auto">
            <a:xfrm>
              <a:off x="6645375" y="4303328"/>
              <a:ext cx="304800" cy="355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53637" name="Rectangle 34"/>
            <p:cNvSpPr>
              <a:spLocks noChangeArrowheads="1"/>
            </p:cNvSpPr>
            <p:nvPr/>
          </p:nvSpPr>
          <p:spPr bwMode="auto">
            <a:xfrm>
              <a:off x="6950175" y="4303328"/>
              <a:ext cx="304800" cy="355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53638" name="Line 35"/>
            <p:cNvSpPr>
              <a:spLocks noChangeShapeType="1"/>
            </p:cNvSpPr>
            <p:nvPr/>
          </p:nvSpPr>
          <p:spPr bwMode="auto">
            <a:xfrm>
              <a:off x="6950175" y="3798544"/>
              <a:ext cx="0" cy="510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39" name="Line 36"/>
            <p:cNvSpPr>
              <a:spLocks noChangeShapeType="1"/>
            </p:cNvSpPr>
            <p:nvPr/>
          </p:nvSpPr>
          <p:spPr bwMode="auto">
            <a:xfrm>
              <a:off x="5807175" y="376620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241300" y="5002213"/>
            <a:ext cx="8751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tabLst>
                <a:tab pos="22860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tabLst>
                <a:tab pos="228600" algn="l"/>
              </a:tabLst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tabLst>
                <a:tab pos="228600" algn="l"/>
              </a:tabLst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编写递归函数：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int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GlistAtom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GList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L)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，函数返回值为广义表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L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中原子的个数，如：广义表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a,b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,(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c,d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,(e)),())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个原子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a,b,c,d,e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5602138" y="1986881"/>
            <a:ext cx="277672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C99FF"/>
              </a:buClr>
              <a:buNone/>
            </a:pPr>
            <a:r>
              <a:rPr lang="en-US" altLang="zh-CN" dirty="0"/>
              <a:t>(( ), (a, (b, c)))</a:t>
            </a:r>
          </a:p>
        </p:txBody>
      </p:sp>
    </p:spTree>
    <p:extLst>
      <p:ext uri="{BB962C8B-B14F-4D97-AF65-F5344CB8AC3E}">
        <p14:creationId xmlns:p14="http://schemas.microsoft.com/office/powerpoint/2010/main" val="1308411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16DB972D-122E-4CBF-9D4D-E039719F07E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13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800100"/>
            <a:ext cx="8893175" cy="11715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600"/>
              </a:spcBef>
              <a:defRPr/>
            </a:pPr>
            <a:r>
              <a:rPr lang="zh-CN" altLang="en-US" sz="3200" dirty="0"/>
              <a:t>数组的</a:t>
            </a:r>
            <a:r>
              <a:rPr lang="zh-CN" altLang="en-US" sz="3200" dirty="0">
                <a:solidFill>
                  <a:schemeClr val="tx1"/>
                </a:solidFill>
              </a:rPr>
              <a:t>行优先</a:t>
            </a:r>
            <a:r>
              <a:rPr lang="zh-CN" altLang="en-US" sz="3200" dirty="0"/>
              <a:t>存储</a:t>
            </a:r>
            <a:endParaRPr lang="en-US" altLang="zh-CN" sz="3200" dirty="0"/>
          </a:p>
          <a:p>
            <a:pPr marL="0" indent="0" eaLnBrk="1" hangingPunct="1"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   </a:t>
            </a:r>
            <a:r>
              <a:rPr lang="zh-CN" altLang="en-US" sz="3200" dirty="0"/>
              <a:t>例如：数组</a:t>
            </a:r>
            <a:r>
              <a:rPr lang="en-US" altLang="zh-CN" sz="3200" dirty="0"/>
              <a:t> a(3,4)</a:t>
            </a:r>
            <a:endParaRPr lang="zh-CN" altLang="en-US" sz="3200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68450" y="2170113"/>
            <a:ext cx="2903538" cy="622300"/>
            <a:chOff x="1567877" y="2159307"/>
            <a:chExt cx="2904370" cy="621860"/>
          </a:xfrm>
        </p:grpSpPr>
        <p:sp>
          <p:nvSpPr>
            <p:cNvPr id="34849" name="Text Box 15"/>
            <p:cNvSpPr txBox="1">
              <a:spLocks noChangeArrowheads="1"/>
            </p:cNvSpPr>
            <p:nvPr/>
          </p:nvSpPr>
          <p:spPr bwMode="auto">
            <a:xfrm>
              <a:off x="2291777" y="2163266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50" name="Text Box 16"/>
            <p:cNvSpPr txBox="1">
              <a:spLocks noChangeArrowheads="1"/>
            </p:cNvSpPr>
            <p:nvPr/>
          </p:nvSpPr>
          <p:spPr bwMode="auto">
            <a:xfrm>
              <a:off x="1567877" y="2163266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51" name="Text Box 17"/>
            <p:cNvSpPr txBox="1">
              <a:spLocks noChangeArrowheads="1"/>
            </p:cNvSpPr>
            <p:nvPr/>
          </p:nvSpPr>
          <p:spPr bwMode="auto">
            <a:xfrm>
              <a:off x="3004660" y="2163266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52" name="Text Box 17"/>
            <p:cNvSpPr txBox="1">
              <a:spLocks noChangeArrowheads="1"/>
            </p:cNvSpPr>
            <p:nvPr/>
          </p:nvSpPr>
          <p:spPr bwMode="auto">
            <a:xfrm>
              <a:off x="3740957" y="2159307"/>
              <a:ext cx="731290" cy="6218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0,3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568450" y="2771775"/>
            <a:ext cx="2903538" cy="614363"/>
            <a:chOff x="1567877" y="2771028"/>
            <a:chExt cx="2904270" cy="615110"/>
          </a:xfrm>
        </p:grpSpPr>
        <p:sp>
          <p:nvSpPr>
            <p:cNvPr id="34845" name="Text Box 18"/>
            <p:cNvSpPr txBox="1">
              <a:spLocks noChangeArrowheads="1"/>
            </p:cNvSpPr>
            <p:nvPr/>
          </p:nvSpPr>
          <p:spPr bwMode="auto">
            <a:xfrm>
              <a:off x="1567877" y="2772866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6" name="Text Box 19"/>
            <p:cNvSpPr txBox="1">
              <a:spLocks noChangeArrowheads="1"/>
            </p:cNvSpPr>
            <p:nvPr/>
          </p:nvSpPr>
          <p:spPr bwMode="auto">
            <a:xfrm>
              <a:off x="2291777" y="2772866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3004565" y="2772866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8" name="Text Box 20"/>
            <p:cNvSpPr txBox="1">
              <a:spLocks noChangeArrowheads="1"/>
            </p:cNvSpPr>
            <p:nvPr/>
          </p:nvSpPr>
          <p:spPr bwMode="auto">
            <a:xfrm>
              <a:off x="3740857" y="2771028"/>
              <a:ext cx="731290" cy="61511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1,3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565275" y="3376613"/>
            <a:ext cx="2916238" cy="593725"/>
            <a:chOff x="1566039" y="3376959"/>
            <a:chExt cx="2915384" cy="593954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566039" y="3376959"/>
              <a:ext cx="731624" cy="5844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2,0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289727" y="3376959"/>
              <a:ext cx="731624" cy="5844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2,1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013415" y="3376959"/>
              <a:ext cx="731624" cy="5844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2,2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749799" y="3386488"/>
              <a:ext cx="731624" cy="5844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2,3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638925" y="727075"/>
            <a:ext cx="863600" cy="2016125"/>
            <a:chOff x="7592658" y="-1377512"/>
            <a:chExt cx="746125" cy="2415783"/>
          </a:xfrm>
        </p:grpSpPr>
        <p:sp>
          <p:nvSpPr>
            <p:cNvPr id="34837" name="Text Box 15"/>
            <p:cNvSpPr txBox="1">
              <a:spLocks noChangeArrowheads="1"/>
            </p:cNvSpPr>
            <p:nvPr/>
          </p:nvSpPr>
          <p:spPr bwMode="auto">
            <a:xfrm>
              <a:off x="7592658" y="-777588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0,1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8" name="Text Box 16"/>
            <p:cNvSpPr txBox="1">
              <a:spLocks noChangeArrowheads="1"/>
            </p:cNvSpPr>
            <p:nvPr/>
          </p:nvSpPr>
          <p:spPr bwMode="auto">
            <a:xfrm>
              <a:off x="7592658" y="-1377512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0,0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9" name="Text Box 17"/>
            <p:cNvSpPr txBox="1">
              <a:spLocks noChangeArrowheads="1"/>
            </p:cNvSpPr>
            <p:nvPr/>
          </p:nvSpPr>
          <p:spPr bwMode="auto">
            <a:xfrm>
              <a:off x="7592658" y="-172751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0,2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0" name="Text Box 17"/>
            <p:cNvSpPr txBox="1">
              <a:spLocks noChangeArrowheads="1"/>
            </p:cNvSpPr>
            <p:nvPr/>
          </p:nvSpPr>
          <p:spPr bwMode="auto">
            <a:xfrm>
              <a:off x="7596476" y="416411"/>
              <a:ext cx="738418" cy="6218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0,3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6638925" y="2732088"/>
            <a:ext cx="863600" cy="2016125"/>
            <a:chOff x="1567877" y="2772866"/>
            <a:chExt cx="746125" cy="2391160"/>
          </a:xfrm>
        </p:grpSpPr>
        <p:sp>
          <p:nvSpPr>
            <p:cNvPr id="34833" name="Text Box 18"/>
            <p:cNvSpPr txBox="1">
              <a:spLocks noChangeArrowheads="1"/>
            </p:cNvSpPr>
            <p:nvPr/>
          </p:nvSpPr>
          <p:spPr bwMode="auto">
            <a:xfrm>
              <a:off x="1567877" y="2772866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1,0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4" name="Text Box 19"/>
            <p:cNvSpPr txBox="1">
              <a:spLocks noChangeArrowheads="1"/>
            </p:cNvSpPr>
            <p:nvPr/>
          </p:nvSpPr>
          <p:spPr bwMode="auto">
            <a:xfrm>
              <a:off x="1567877" y="3366214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1,1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5" name="Text Box 20"/>
            <p:cNvSpPr txBox="1">
              <a:spLocks noChangeArrowheads="1"/>
            </p:cNvSpPr>
            <p:nvPr/>
          </p:nvSpPr>
          <p:spPr bwMode="auto">
            <a:xfrm>
              <a:off x="1567877" y="3955568"/>
              <a:ext cx="746125" cy="60483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1,2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571504" y="4548916"/>
              <a:ext cx="742498" cy="61511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1,3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638925" y="4733925"/>
            <a:ext cx="858838" cy="2016125"/>
            <a:chOff x="5201782" y="3458151"/>
            <a:chExt cx="731839" cy="2542475"/>
          </a:xfrm>
        </p:grpSpPr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5201782" y="3458151"/>
              <a:ext cx="731839" cy="5845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Ctr="1"/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5201782" y="4048727"/>
              <a:ext cx="727780" cy="6766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201782" y="4731390"/>
              <a:ext cx="727780" cy="6766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2,2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201782" y="5416057"/>
              <a:ext cx="731839" cy="5845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6" name="圆角矩形标注 45"/>
          <p:cNvSpPr>
            <a:spLocks noChangeArrowheads="1"/>
          </p:cNvSpPr>
          <p:nvPr/>
        </p:nvSpPr>
        <p:spPr bwMode="auto">
          <a:xfrm>
            <a:off x="1419225" y="4714875"/>
            <a:ext cx="2084388" cy="1233488"/>
          </a:xfrm>
          <a:prstGeom prst="wedgeRoundRectCallout">
            <a:avLst>
              <a:gd name="adj1" fmla="val -315"/>
              <a:gd name="adj2" fmla="val -105963"/>
              <a:gd name="adj3" fmla="val 16667"/>
            </a:avLst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数组的逻辑结构</a:t>
            </a:r>
          </a:p>
        </p:txBody>
      </p: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3995738" y="4867275"/>
            <a:ext cx="2084387" cy="1233488"/>
          </a:xfrm>
          <a:prstGeom prst="wedgeRoundRectCallout">
            <a:avLst>
              <a:gd name="adj1" fmla="val 72634"/>
              <a:gd name="adj2" fmla="val -125597"/>
              <a:gd name="adj3" fmla="val 16667"/>
            </a:avLst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行优先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20242119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250" y="98920"/>
            <a:ext cx="8751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tabLst>
                <a:tab pos="22860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tabLst>
                <a:tab pos="228600" algn="l"/>
              </a:tabLst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tabLst>
                <a:tab pos="228600" algn="l"/>
              </a:tabLst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tabLst>
                <a:tab pos="228600" algn="l"/>
              </a:tabLs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 </a:t>
            </a:r>
            <a:r>
              <a:rPr lang="en-US" altLang="zh-CN" sz="3200" dirty="0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 A = ((a), (</a:t>
            </a:r>
            <a:r>
              <a:rPr lang="en-US" altLang="zh-CN" sz="3200" dirty="0" err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b,c,d</a:t>
            </a:r>
            <a:r>
              <a:rPr lang="en-US" altLang="zh-CN" sz="3200" dirty="0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) )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请给出</a:t>
            </a:r>
            <a:r>
              <a:rPr lang="zh-CN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三种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存储结构</a:t>
            </a:r>
          </a:p>
        </p:txBody>
      </p:sp>
      <p:grpSp>
        <p:nvGrpSpPr>
          <p:cNvPr id="324" name="组合 323"/>
          <p:cNvGrpSpPr/>
          <p:nvPr/>
        </p:nvGrpSpPr>
        <p:grpSpPr>
          <a:xfrm>
            <a:off x="1900742" y="818710"/>
            <a:ext cx="848504" cy="646331"/>
            <a:chOff x="149435" y="1178750"/>
            <a:chExt cx="848504" cy="646331"/>
          </a:xfrm>
        </p:grpSpPr>
        <p:sp>
          <p:nvSpPr>
            <p:cNvPr id="8" name="Line 74"/>
            <p:cNvSpPr>
              <a:spLocks noChangeShapeType="1"/>
            </p:cNvSpPr>
            <p:nvPr/>
          </p:nvSpPr>
          <p:spPr bwMode="auto">
            <a:xfrm flipV="1">
              <a:off x="560905" y="1588743"/>
              <a:ext cx="437034" cy="285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149435" y="1178750"/>
              <a:ext cx="6051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endParaRPr lang="en-US" altLang="zh-CN" sz="36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23" y="986234"/>
            <a:ext cx="1001896" cy="625077"/>
          </a:xfrm>
          <a:prstGeom prst="rect">
            <a:avLst/>
          </a:prstGeom>
        </p:spPr>
      </p:pic>
      <p:grpSp>
        <p:nvGrpSpPr>
          <p:cNvPr id="117" name="组合 116"/>
          <p:cNvGrpSpPr/>
          <p:nvPr/>
        </p:nvGrpSpPr>
        <p:grpSpPr>
          <a:xfrm>
            <a:off x="2863923" y="1269847"/>
            <a:ext cx="1170533" cy="1057245"/>
            <a:chOff x="1112616" y="1741685"/>
            <a:chExt cx="1170533" cy="1057245"/>
          </a:xfrm>
        </p:grpSpPr>
        <p:sp>
          <p:nvSpPr>
            <p:cNvPr id="10" name="Line 76"/>
            <p:cNvSpPr>
              <a:spLocks noChangeShapeType="1"/>
            </p:cNvSpPr>
            <p:nvPr/>
          </p:nvSpPr>
          <p:spPr bwMode="auto">
            <a:xfrm>
              <a:off x="1631415" y="1741685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147700" y="1849267"/>
              <a:ext cx="45397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itchFamily="18" charset="0"/>
                </a:rPr>
                <a:t>(a)</a:t>
              </a:r>
              <a:endParaRPr lang="zh-CN" altLang="en-US" sz="1800" dirty="0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616" y="2001336"/>
              <a:ext cx="1170533" cy="797594"/>
            </a:xfrm>
            <a:prstGeom prst="rect">
              <a:avLst/>
            </a:prstGeom>
          </p:spPr>
        </p:pic>
      </p:grpSp>
      <p:grpSp>
        <p:nvGrpSpPr>
          <p:cNvPr id="118" name="组合 117"/>
          <p:cNvGrpSpPr/>
          <p:nvPr/>
        </p:nvGrpSpPr>
        <p:grpSpPr>
          <a:xfrm>
            <a:off x="3713017" y="683695"/>
            <a:ext cx="3065599" cy="932609"/>
            <a:chOff x="1961710" y="1043735"/>
            <a:chExt cx="3065599" cy="932609"/>
          </a:xfrm>
        </p:grpSpPr>
        <p:sp>
          <p:nvSpPr>
            <p:cNvPr id="12" name="Line 81"/>
            <p:cNvSpPr>
              <a:spLocks noChangeShapeType="1"/>
            </p:cNvSpPr>
            <p:nvPr/>
          </p:nvSpPr>
          <p:spPr bwMode="auto">
            <a:xfrm>
              <a:off x="1961710" y="1628800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41730" y="1043735"/>
              <a:ext cx="28855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((</a:t>
              </a:r>
              <a:r>
                <a:rPr lang="en-US" altLang="zh-CN" sz="2000" dirty="0" err="1">
                  <a:solidFill>
                    <a:srgbClr val="FFFFFF"/>
                  </a:solidFill>
                  <a:latin typeface="Times New Roman" pitchFamily="18" charset="0"/>
                </a:rPr>
                <a:t>b,c,d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))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000" dirty="0"/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795" y="1178750"/>
              <a:ext cx="1170533" cy="797594"/>
            </a:xfrm>
            <a:prstGeom prst="rect">
              <a:avLst/>
            </a:prstGeom>
          </p:spPr>
        </p:pic>
      </p:grpSp>
      <p:grpSp>
        <p:nvGrpSpPr>
          <p:cNvPr id="120" name="组合 119"/>
          <p:cNvGrpSpPr/>
          <p:nvPr/>
        </p:nvGrpSpPr>
        <p:grpSpPr>
          <a:xfrm>
            <a:off x="4067798" y="1269847"/>
            <a:ext cx="1419587" cy="1007287"/>
            <a:chOff x="2316491" y="1741685"/>
            <a:chExt cx="1419587" cy="1007287"/>
          </a:xfrm>
        </p:grpSpPr>
        <p:sp>
          <p:nvSpPr>
            <p:cNvPr id="83" name="Line 76"/>
            <p:cNvSpPr>
              <a:spLocks noChangeShapeType="1"/>
            </p:cNvSpPr>
            <p:nvPr/>
          </p:nvSpPr>
          <p:spPr bwMode="auto">
            <a:xfrm>
              <a:off x="3246330" y="1741685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16491" y="1849267"/>
              <a:ext cx="8757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(</a:t>
              </a:r>
              <a:r>
                <a:rPr lang="en-US" altLang="zh-CN" sz="2000" dirty="0" err="1">
                  <a:solidFill>
                    <a:srgbClr val="FFFFFF"/>
                  </a:solidFill>
                  <a:latin typeface="Times New Roman" pitchFamily="18" charset="0"/>
                </a:rPr>
                <a:t>b,c,d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)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000" dirty="0"/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4182" y="2123895"/>
              <a:ext cx="1001896" cy="625077"/>
            </a:xfrm>
            <a:prstGeom prst="rect">
              <a:avLst/>
            </a:prstGeom>
          </p:spPr>
        </p:pic>
      </p:grpSp>
      <p:grpSp>
        <p:nvGrpSpPr>
          <p:cNvPr id="121" name="组合 120"/>
          <p:cNvGrpSpPr/>
          <p:nvPr/>
        </p:nvGrpSpPr>
        <p:grpSpPr>
          <a:xfrm>
            <a:off x="5334583" y="1377429"/>
            <a:ext cx="1794535" cy="899705"/>
            <a:chOff x="3583276" y="1849267"/>
            <a:chExt cx="1794535" cy="899705"/>
          </a:xfrm>
        </p:grpSpPr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3583276" y="2394896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211960" y="1849267"/>
              <a:ext cx="7000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(</a:t>
              </a:r>
              <a:r>
                <a:rPr lang="en-US" altLang="zh-CN" sz="2000" dirty="0" err="1">
                  <a:solidFill>
                    <a:srgbClr val="FFFFFF"/>
                  </a:solidFill>
                  <a:latin typeface="Times New Roman" pitchFamily="18" charset="0"/>
                </a:rPr>
                <a:t>c,d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)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000" dirty="0"/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15" y="2123895"/>
              <a:ext cx="1001896" cy="625077"/>
            </a:xfrm>
            <a:prstGeom prst="rect">
              <a:avLst/>
            </a:prstGeom>
          </p:spPr>
        </p:pic>
      </p:grpSp>
      <p:grpSp>
        <p:nvGrpSpPr>
          <p:cNvPr id="122" name="组合 121"/>
          <p:cNvGrpSpPr/>
          <p:nvPr/>
        </p:nvGrpSpPr>
        <p:grpSpPr>
          <a:xfrm>
            <a:off x="6953377" y="1377429"/>
            <a:ext cx="1939103" cy="949663"/>
            <a:chOff x="5202070" y="1849267"/>
            <a:chExt cx="1939103" cy="949663"/>
          </a:xfrm>
        </p:grpSpPr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5202070" y="2404148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67155" y="1849267"/>
              <a:ext cx="494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(d)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000" dirty="0"/>
            </a:p>
          </p:txBody>
        </p:sp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0640" y="2001336"/>
              <a:ext cx="1170533" cy="797594"/>
            </a:xfrm>
            <a:prstGeom prst="rect">
              <a:avLst/>
            </a:prstGeom>
          </p:spPr>
        </p:pic>
      </p:grpSp>
      <p:grpSp>
        <p:nvGrpSpPr>
          <p:cNvPr id="113" name="组合 112"/>
          <p:cNvGrpSpPr/>
          <p:nvPr/>
        </p:nvGrpSpPr>
        <p:grpSpPr>
          <a:xfrm>
            <a:off x="2981952" y="1976344"/>
            <a:ext cx="866080" cy="977448"/>
            <a:chOff x="1230645" y="2448182"/>
            <a:chExt cx="866080" cy="977448"/>
          </a:xfrm>
        </p:grpSpPr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1631415" y="2448182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0645" y="2849804"/>
              <a:ext cx="866080" cy="575826"/>
            </a:xfrm>
            <a:prstGeom prst="rect">
              <a:avLst/>
            </a:prstGeom>
          </p:spPr>
        </p:pic>
        <p:sp>
          <p:nvSpPr>
            <p:cNvPr id="102" name="矩形 101"/>
            <p:cNvSpPr/>
            <p:nvPr/>
          </p:nvSpPr>
          <p:spPr>
            <a:xfrm>
              <a:off x="1301588" y="2555916"/>
              <a:ext cx="300082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Times New Roman" pitchFamily="18" charset="0"/>
                </a:rPr>
                <a:t>a</a:t>
              </a:r>
              <a:endParaRPr lang="zh-CN" altLang="en-US" sz="180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06633" y="2807582"/>
              <a:ext cx="36420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a</a:t>
              </a:r>
              <a:endParaRPr lang="zh-CN" altLang="en-US" sz="28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564597" y="1976344"/>
            <a:ext cx="880098" cy="977448"/>
            <a:chOff x="2813290" y="2448182"/>
            <a:chExt cx="880098" cy="977448"/>
          </a:xfrm>
        </p:grpSpPr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3246330" y="2448182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3290" y="2849804"/>
              <a:ext cx="866080" cy="575826"/>
            </a:xfrm>
            <a:prstGeom prst="rect">
              <a:avLst/>
            </a:prstGeom>
          </p:spPr>
        </p:pic>
        <p:sp>
          <p:nvSpPr>
            <p:cNvPr id="103" name="矩形 102"/>
            <p:cNvSpPr/>
            <p:nvPr/>
          </p:nvSpPr>
          <p:spPr>
            <a:xfrm>
              <a:off x="2856551" y="2555916"/>
              <a:ext cx="306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b</a:t>
              </a:r>
              <a:endParaRPr lang="zh-CN" altLang="en-US" sz="20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308346" y="2858859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b</a:t>
              </a:r>
              <a:endParaRPr lang="zh-CN" altLang="en-US" sz="2800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222312" y="1976344"/>
            <a:ext cx="866080" cy="977448"/>
            <a:chOff x="4471005" y="2448182"/>
            <a:chExt cx="866080" cy="977448"/>
          </a:xfrm>
        </p:grpSpPr>
        <p:sp>
          <p:nvSpPr>
            <p:cNvPr id="95" name="Line 76"/>
            <p:cNvSpPr>
              <a:spLocks noChangeShapeType="1"/>
            </p:cNvSpPr>
            <p:nvPr/>
          </p:nvSpPr>
          <p:spPr bwMode="auto">
            <a:xfrm>
              <a:off x="4904045" y="2448182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1005" y="2849804"/>
              <a:ext cx="866080" cy="575826"/>
            </a:xfrm>
            <a:prstGeom prst="rect">
              <a:avLst/>
            </a:prstGeom>
          </p:spPr>
        </p:pic>
        <p:sp>
          <p:nvSpPr>
            <p:cNvPr id="105" name="矩形 104"/>
            <p:cNvSpPr/>
            <p:nvPr/>
          </p:nvSpPr>
          <p:spPr>
            <a:xfrm>
              <a:off x="4566353" y="2555916"/>
              <a:ext cx="2756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c</a:t>
              </a:r>
              <a:endParaRPr lang="zh-CN" altLang="en-US" sz="20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4981240" y="2858859"/>
              <a:ext cx="343364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c</a:t>
              </a:r>
              <a:endParaRPr lang="zh-CN" altLang="en-US" sz="2800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41106" y="1985596"/>
            <a:ext cx="866080" cy="968196"/>
            <a:chOff x="6089799" y="2457434"/>
            <a:chExt cx="866080" cy="968196"/>
          </a:xfrm>
        </p:grpSpPr>
        <p:sp>
          <p:nvSpPr>
            <p:cNvPr id="99" name="Line 76"/>
            <p:cNvSpPr>
              <a:spLocks noChangeShapeType="1"/>
            </p:cNvSpPr>
            <p:nvPr/>
          </p:nvSpPr>
          <p:spPr bwMode="auto">
            <a:xfrm>
              <a:off x="6522839" y="2457434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9799" y="2849804"/>
              <a:ext cx="866080" cy="575826"/>
            </a:xfrm>
            <a:prstGeom prst="rect">
              <a:avLst/>
            </a:prstGeom>
          </p:spPr>
        </p:pic>
        <p:sp>
          <p:nvSpPr>
            <p:cNvPr id="106" name="矩形 105"/>
            <p:cNvSpPr/>
            <p:nvPr/>
          </p:nvSpPr>
          <p:spPr>
            <a:xfrm>
              <a:off x="6178444" y="2555916"/>
              <a:ext cx="3668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0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543965" y="2858859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zh-CN" altLang="en-US" sz="2800" dirty="0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1106615" y="3187606"/>
            <a:ext cx="1044236" cy="1035654"/>
            <a:chOff x="1106615" y="3629070"/>
            <a:chExt cx="1044236" cy="1035654"/>
          </a:xfrm>
        </p:grpSpPr>
        <p:sp>
          <p:nvSpPr>
            <p:cNvPr id="170" name="Line 76"/>
            <p:cNvSpPr>
              <a:spLocks noChangeShapeType="1"/>
            </p:cNvSpPr>
            <p:nvPr/>
          </p:nvSpPr>
          <p:spPr bwMode="auto">
            <a:xfrm>
              <a:off x="1685466" y="3629070"/>
              <a:ext cx="0" cy="462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3" name="图片 1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615" y="4035111"/>
              <a:ext cx="1044236" cy="629613"/>
            </a:xfrm>
            <a:prstGeom prst="rect">
              <a:avLst/>
            </a:prstGeom>
          </p:spPr>
        </p:pic>
      </p:grpSp>
      <p:grpSp>
        <p:nvGrpSpPr>
          <p:cNvPr id="325" name="组合 324"/>
          <p:cNvGrpSpPr/>
          <p:nvPr/>
        </p:nvGrpSpPr>
        <p:grpSpPr>
          <a:xfrm>
            <a:off x="2110154" y="3699030"/>
            <a:ext cx="1877184" cy="797594"/>
            <a:chOff x="2051148" y="3878708"/>
            <a:chExt cx="1936190" cy="797594"/>
          </a:xfrm>
        </p:grpSpPr>
        <p:sp>
          <p:nvSpPr>
            <p:cNvPr id="175" name="Line 81"/>
            <p:cNvSpPr>
              <a:spLocks noChangeShapeType="1"/>
            </p:cNvSpPr>
            <p:nvPr/>
          </p:nvSpPr>
          <p:spPr bwMode="auto">
            <a:xfrm>
              <a:off x="2051148" y="4111815"/>
              <a:ext cx="839502" cy="184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76" name="图片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6805" y="3878708"/>
              <a:ext cx="1170533" cy="797594"/>
            </a:xfrm>
            <a:prstGeom prst="rect">
              <a:avLst/>
            </a:prstGeom>
          </p:spPr>
        </p:pic>
      </p:grpSp>
      <p:grpSp>
        <p:nvGrpSpPr>
          <p:cNvPr id="322" name="组合 321"/>
          <p:cNvGrpSpPr/>
          <p:nvPr/>
        </p:nvGrpSpPr>
        <p:grpSpPr>
          <a:xfrm>
            <a:off x="149435" y="2798930"/>
            <a:ext cx="2133715" cy="711842"/>
            <a:chOff x="149435" y="3240394"/>
            <a:chExt cx="2133715" cy="711842"/>
          </a:xfrm>
        </p:grpSpPr>
        <p:sp>
          <p:nvSpPr>
            <p:cNvPr id="123" name="Text Box 75"/>
            <p:cNvSpPr txBox="1">
              <a:spLocks noChangeArrowheads="1"/>
            </p:cNvSpPr>
            <p:nvPr/>
          </p:nvSpPr>
          <p:spPr bwMode="auto">
            <a:xfrm>
              <a:off x="149435" y="3305905"/>
              <a:ext cx="6051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endParaRPr lang="en-US" altLang="zh-CN" sz="36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74"/>
            <p:cNvSpPr>
              <a:spLocks noChangeShapeType="1"/>
            </p:cNvSpPr>
            <p:nvPr/>
          </p:nvSpPr>
          <p:spPr bwMode="auto">
            <a:xfrm flipV="1">
              <a:off x="560905" y="3592365"/>
              <a:ext cx="437034" cy="285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3" name="图片 2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6616" y="3240394"/>
              <a:ext cx="1176534" cy="683661"/>
            </a:xfrm>
            <a:prstGeom prst="rect">
              <a:avLst/>
            </a:prstGeom>
          </p:spPr>
        </p:pic>
      </p:grpSp>
      <p:grpSp>
        <p:nvGrpSpPr>
          <p:cNvPr id="330" name="组合 329"/>
          <p:cNvGrpSpPr/>
          <p:nvPr/>
        </p:nvGrpSpPr>
        <p:grpSpPr>
          <a:xfrm>
            <a:off x="391255" y="3909501"/>
            <a:ext cx="1236309" cy="1055311"/>
            <a:chOff x="1129725" y="4340201"/>
            <a:chExt cx="1236309" cy="1055311"/>
          </a:xfrm>
        </p:grpSpPr>
        <p:sp>
          <p:nvSpPr>
            <p:cNvPr id="188" name="矩形 187"/>
            <p:cNvSpPr/>
            <p:nvPr/>
          </p:nvSpPr>
          <p:spPr>
            <a:xfrm>
              <a:off x="1540378" y="4768610"/>
              <a:ext cx="36700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a</a:t>
              </a:r>
              <a:endParaRPr lang="zh-CN" altLang="en-US" sz="2800" dirty="0"/>
            </a:p>
          </p:txBody>
        </p:sp>
        <p:grpSp>
          <p:nvGrpSpPr>
            <p:cNvPr id="326" name="组合 325"/>
            <p:cNvGrpSpPr/>
            <p:nvPr/>
          </p:nvGrpSpPr>
          <p:grpSpPr>
            <a:xfrm>
              <a:off x="1129725" y="4340201"/>
              <a:ext cx="1236309" cy="1055311"/>
              <a:chOff x="1129725" y="4340201"/>
              <a:chExt cx="1236309" cy="1055311"/>
            </a:xfrm>
          </p:grpSpPr>
          <p:sp>
            <p:nvSpPr>
              <p:cNvPr id="174" name="Line 76"/>
              <p:cNvSpPr>
                <a:spLocks noChangeShapeType="1"/>
              </p:cNvSpPr>
              <p:nvPr/>
            </p:nvSpPr>
            <p:spPr bwMode="auto">
              <a:xfrm flipH="1">
                <a:off x="1685739" y="4340201"/>
                <a:ext cx="680295" cy="50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5" name="图片 27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9725" y="4702849"/>
                <a:ext cx="1192025" cy="692663"/>
              </a:xfrm>
              <a:prstGeom prst="rect">
                <a:avLst/>
              </a:prstGeom>
            </p:spPr>
          </p:pic>
        </p:grpSp>
      </p:grpSp>
      <p:grpSp>
        <p:nvGrpSpPr>
          <p:cNvPr id="333" name="组合 332"/>
          <p:cNvGrpSpPr/>
          <p:nvPr/>
        </p:nvGrpSpPr>
        <p:grpSpPr>
          <a:xfrm>
            <a:off x="6377731" y="3231392"/>
            <a:ext cx="1929684" cy="692663"/>
            <a:chOff x="6377731" y="3231392"/>
            <a:chExt cx="1929684" cy="692663"/>
          </a:xfrm>
        </p:grpSpPr>
        <p:sp>
          <p:nvSpPr>
            <p:cNvPr id="191" name="矩形 190"/>
            <p:cNvSpPr/>
            <p:nvPr/>
          </p:nvSpPr>
          <p:spPr>
            <a:xfrm>
              <a:off x="7493345" y="3284685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zh-CN" altLang="en-US" sz="2800" dirty="0"/>
            </a:p>
          </p:txBody>
        </p:sp>
        <p:grpSp>
          <p:nvGrpSpPr>
            <p:cNvPr id="329" name="组合 328"/>
            <p:cNvGrpSpPr/>
            <p:nvPr/>
          </p:nvGrpSpPr>
          <p:grpSpPr>
            <a:xfrm>
              <a:off x="6377731" y="3231392"/>
              <a:ext cx="1929684" cy="692663"/>
              <a:chOff x="6377731" y="3231392"/>
              <a:chExt cx="1929684" cy="692663"/>
            </a:xfrm>
          </p:grpSpPr>
          <p:sp>
            <p:nvSpPr>
              <p:cNvPr id="186" name="Line 81"/>
              <p:cNvSpPr>
                <a:spLocks noChangeShapeType="1"/>
              </p:cNvSpPr>
              <p:nvPr/>
            </p:nvSpPr>
            <p:spPr bwMode="auto">
              <a:xfrm flipV="1">
                <a:off x="6377731" y="3562226"/>
                <a:ext cx="828000" cy="7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6" name="图片 27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5390" y="3231392"/>
                <a:ext cx="1192025" cy="692663"/>
              </a:xfrm>
              <a:prstGeom prst="rect">
                <a:avLst/>
              </a:prstGeom>
            </p:spPr>
          </p:pic>
        </p:grpSp>
      </p:grpSp>
      <p:grpSp>
        <p:nvGrpSpPr>
          <p:cNvPr id="331" name="组合 330"/>
          <p:cNvGrpSpPr/>
          <p:nvPr/>
        </p:nvGrpSpPr>
        <p:grpSpPr>
          <a:xfrm>
            <a:off x="3382722" y="3251154"/>
            <a:ext cx="1563644" cy="775262"/>
            <a:chOff x="3382722" y="3251154"/>
            <a:chExt cx="1563644" cy="775262"/>
          </a:xfrm>
        </p:grpSpPr>
        <p:sp>
          <p:nvSpPr>
            <p:cNvPr id="189" name="矩形 188"/>
            <p:cNvSpPr/>
            <p:nvPr/>
          </p:nvSpPr>
          <p:spPr>
            <a:xfrm>
              <a:off x="4305394" y="3284685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b</a:t>
              </a:r>
              <a:endParaRPr lang="zh-CN" altLang="en-US" sz="2800" dirty="0"/>
            </a:p>
          </p:txBody>
        </p:sp>
        <p:grpSp>
          <p:nvGrpSpPr>
            <p:cNvPr id="327" name="组合 326"/>
            <p:cNvGrpSpPr/>
            <p:nvPr/>
          </p:nvGrpSpPr>
          <p:grpSpPr>
            <a:xfrm>
              <a:off x="3382722" y="3251154"/>
              <a:ext cx="1563644" cy="775262"/>
              <a:chOff x="3382722" y="3251154"/>
              <a:chExt cx="1563644" cy="775262"/>
            </a:xfrm>
          </p:grpSpPr>
          <p:sp>
            <p:nvSpPr>
              <p:cNvPr id="177" name="Line 76"/>
              <p:cNvSpPr>
                <a:spLocks noChangeShapeType="1"/>
              </p:cNvSpPr>
              <p:nvPr/>
            </p:nvSpPr>
            <p:spPr bwMode="auto">
              <a:xfrm flipV="1">
                <a:off x="3382722" y="3561437"/>
                <a:ext cx="604615" cy="4649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7" name="图片 27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0366" y="3251154"/>
                <a:ext cx="1026000" cy="659192"/>
              </a:xfrm>
              <a:prstGeom prst="rect">
                <a:avLst/>
              </a:prstGeom>
            </p:spPr>
          </p:pic>
        </p:grpSp>
      </p:grpSp>
      <p:grpSp>
        <p:nvGrpSpPr>
          <p:cNvPr id="332" name="组合 331"/>
          <p:cNvGrpSpPr/>
          <p:nvPr/>
        </p:nvGrpSpPr>
        <p:grpSpPr>
          <a:xfrm>
            <a:off x="4757551" y="3251154"/>
            <a:ext cx="1773105" cy="659192"/>
            <a:chOff x="4757551" y="3251154"/>
            <a:chExt cx="1773105" cy="659192"/>
          </a:xfrm>
        </p:grpSpPr>
        <p:sp>
          <p:nvSpPr>
            <p:cNvPr id="190" name="矩形 189"/>
            <p:cNvSpPr/>
            <p:nvPr/>
          </p:nvSpPr>
          <p:spPr>
            <a:xfrm>
              <a:off x="5875584" y="3305012"/>
              <a:ext cx="343364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c</a:t>
              </a:r>
              <a:endParaRPr lang="zh-CN" altLang="en-US" sz="2800" dirty="0"/>
            </a:p>
          </p:txBody>
        </p:sp>
        <p:grpSp>
          <p:nvGrpSpPr>
            <p:cNvPr id="328" name="组合 327"/>
            <p:cNvGrpSpPr/>
            <p:nvPr/>
          </p:nvGrpSpPr>
          <p:grpSpPr>
            <a:xfrm>
              <a:off x="4757551" y="3251154"/>
              <a:ext cx="1773105" cy="659192"/>
              <a:chOff x="4757551" y="3251154"/>
              <a:chExt cx="1773105" cy="659192"/>
            </a:xfrm>
          </p:grpSpPr>
          <p:sp>
            <p:nvSpPr>
              <p:cNvPr id="185" name="Line 81"/>
              <p:cNvSpPr>
                <a:spLocks noChangeShapeType="1"/>
              </p:cNvSpPr>
              <p:nvPr/>
            </p:nvSpPr>
            <p:spPr bwMode="auto">
              <a:xfrm flipV="1">
                <a:off x="4757551" y="3561438"/>
                <a:ext cx="828000" cy="7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8" name="图片 27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4656" y="3251154"/>
                <a:ext cx="1026000" cy="659192"/>
              </a:xfrm>
              <a:prstGeom prst="rect">
                <a:avLst/>
              </a:prstGeom>
            </p:spPr>
          </p:pic>
        </p:grpSp>
      </p:grpSp>
      <p:grpSp>
        <p:nvGrpSpPr>
          <p:cNvPr id="336" name="组合 335"/>
          <p:cNvGrpSpPr/>
          <p:nvPr/>
        </p:nvGrpSpPr>
        <p:grpSpPr>
          <a:xfrm>
            <a:off x="3465087" y="5439013"/>
            <a:ext cx="1894083" cy="686682"/>
            <a:chOff x="1957837" y="5454225"/>
            <a:chExt cx="1894083" cy="686682"/>
          </a:xfrm>
        </p:grpSpPr>
        <p:sp>
          <p:nvSpPr>
            <p:cNvPr id="280" name="Line 81"/>
            <p:cNvSpPr>
              <a:spLocks noChangeShapeType="1"/>
            </p:cNvSpPr>
            <p:nvPr/>
          </p:nvSpPr>
          <p:spPr bwMode="auto">
            <a:xfrm>
              <a:off x="1957837" y="5785202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2" name="图片 28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88671" y="5454225"/>
              <a:ext cx="1063249" cy="686682"/>
            </a:xfrm>
            <a:prstGeom prst="rect">
              <a:avLst/>
            </a:prstGeom>
          </p:spPr>
        </p:pic>
      </p:grpSp>
      <p:grpSp>
        <p:nvGrpSpPr>
          <p:cNvPr id="343" name="组合 342"/>
          <p:cNvGrpSpPr/>
          <p:nvPr/>
        </p:nvGrpSpPr>
        <p:grpSpPr>
          <a:xfrm>
            <a:off x="4144035" y="6229591"/>
            <a:ext cx="1664168" cy="691301"/>
            <a:chOff x="2636785" y="6244803"/>
            <a:chExt cx="1664168" cy="691301"/>
          </a:xfrm>
        </p:grpSpPr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21850" y="6244803"/>
              <a:ext cx="1079103" cy="691301"/>
            </a:xfrm>
            <a:prstGeom prst="rect">
              <a:avLst/>
            </a:prstGeom>
          </p:spPr>
        </p:pic>
        <p:sp>
          <p:nvSpPr>
            <p:cNvPr id="289" name="Line 81"/>
            <p:cNvSpPr>
              <a:spLocks noChangeShapeType="1"/>
            </p:cNvSpPr>
            <p:nvPr/>
          </p:nvSpPr>
          <p:spPr bwMode="auto">
            <a:xfrm>
              <a:off x="2636785" y="6590453"/>
              <a:ext cx="67501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662374" y="6325214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b</a:t>
              </a:r>
              <a:endParaRPr lang="zh-CN" altLang="en-US" sz="2800" dirty="0"/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5692809" y="6229591"/>
            <a:ext cx="1644547" cy="691301"/>
            <a:chOff x="4185559" y="6244803"/>
            <a:chExt cx="1644547" cy="691301"/>
          </a:xfrm>
        </p:grpSpPr>
        <p:pic>
          <p:nvPicPr>
            <p:cNvPr id="294" name="图片 29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003" y="6244803"/>
              <a:ext cx="1079103" cy="691301"/>
            </a:xfrm>
            <a:prstGeom prst="rect">
              <a:avLst/>
            </a:prstGeom>
          </p:spPr>
        </p:pic>
        <p:sp>
          <p:nvSpPr>
            <p:cNvPr id="295" name="Line 81"/>
            <p:cNvSpPr>
              <a:spLocks noChangeShapeType="1"/>
            </p:cNvSpPr>
            <p:nvPr/>
          </p:nvSpPr>
          <p:spPr bwMode="auto">
            <a:xfrm>
              <a:off x="4185559" y="6590453"/>
              <a:ext cx="65539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5185290" y="6325214"/>
              <a:ext cx="343364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c</a:t>
              </a:r>
              <a:endParaRPr lang="zh-CN" altLang="en-US" sz="2800" dirty="0"/>
            </a:p>
          </p:txBody>
        </p:sp>
      </p:grpSp>
      <p:grpSp>
        <p:nvGrpSpPr>
          <p:cNvPr id="345" name="组合 344"/>
          <p:cNvGrpSpPr/>
          <p:nvPr/>
        </p:nvGrpSpPr>
        <p:grpSpPr>
          <a:xfrm>
            <a:off x="7204376" y="6229591"/>
            <a:ext cx="1724345" cy="691301"/>
            <a:chOff x="5697126" y="6244803"/>
            <a:chExt cx="1724345" cy="691301"/>
          </a:xfrm>
        </p:grpSpPr>
        <p:pic>
          <p:nvPicPr>
            <p:cNvPr id="296" name="图片 29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0657" y="6244803"/>
              <a:ext cx="1079103" cy="691301"/>
            </a:xfrm>
            <a:prstGeom prst="rect">
              <a:avLst/>
            </a:prstGeom>
          </p:spPr>
        </p:pic>
        <p:sp>
          <p:nvSpPr>
            <p:cNvPr id="297" name="Line 81"/>
            <p:cNvSpPr>
              <a:spLocks noChangeShapeType="1"/>
            </p:cNvSpPr>
            <p:nvPr/>
          </p:nvSpPr>
          <p:spPr bwMode="auto">
            <a:xfrm>
              <a:off x="5697126" y="6581403"/>
              <a:ext cx="673482" cy="90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6736486" y="6325214"/>
              <a:ext cx="385042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zh-CN" altLang="en-US" sz="2800" dirty="0"/>
            </a:p>
          </p:txBody>
        </p:sp>
        <p:sp>
          <p:nvSpPr>
            <p:cNvPr id="311" name="Text Box 102"/>
            <p:cNvSpPr txBox="1">
              <a:spLocks noChangeArrowheads="1"/>
            </p:cNvSpPr>
            <p:nvPr/>
          </p:nvSpPr>
          <p:spPr bwMode="auto">
            <a:xfrm>
              <a:off x="6989990" y="6342508"/>
              <a:ext cx="4314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5200638" y="5424834"/>
            <a:ext cx="1915732" cy="686682"/>
            <a:chOff x="3693388" y="5440046"/>
            <a:chExt cx="1915732" cy="686682"/>
          </a:xfrm>
        </p:grpSpPr>
        <p:pic>
          <p:nvPicPr>
            <p:cNvPr id="283" name="图片 28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26995" y="5440046"/>
              <a:ext cx="1063249" cy="686682"/>
            </a:xfrm>
            <a:prstGeom prst="rect">
              <a:avLst/>
            </a:prstGeom>
          </p:spPr>
        </p:pic>
        <p:sp>
          <p:nvSpPr>
            <p:cNvPr id="288" name="Line 81"/>
            <p:cNvSpPr>
              <a:spLocks noChangeShapeType="1"/>
            </p:cNvSpPr>
            <p:nvPr/>
          </p:nvSpPr>
          <p:spPr bwMode="auto">
            <a:xfrm>
              <a:off x="3693388" y="5785202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Text Box 102"/>
            <p:cNvSpPr txBox="1">
              <a:spLocks noChangeArrowheads="1"/>
            </p:cNvSpPr>
            <p:nvPr/>
          </p:nvSpPr>
          <p:spPr bwMode="auto">
            <a:xfrm>
              <a:off x="5224803" y="5517484"/>
              <a:ext cx="3843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4324055" y="4714964"/>
            <a:ext cx="987638" cy="1017170"/>
            <a:chOff x="2816805" y="4730176"/>
            <a:chExt cx="987638" cy="1017170"/>
          </a:xfrm>
        </p:grpSpPr>
        <p:sp>
          <p:nvSpPr>
            <p:cNvPr id="299" name="Line 76"/>
            <p:cNvSpPr>
              <a:spLocks noChangeShapeType="1"/>
            </p:cNvSpPr>
            <p:nvPr/>
          </p:nvSpPr>
          <p:spPr bwMode="auto">
            <a:xfrm flipH="1" flipV="1">
              <a:off x="3386710" y="5248740"/>
              <a:ext cx="1933" cy="498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0" name="图片 3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16805" y="4730176"/>
              <a:ext cx="987638" cy="634039"/>
            </a:xfrm>
            <a:prstGeom prst="rect">
              <a:avLst/>
            </a:prstGeom>
          </p:spPr>
        </p:pic>
      </p:grpSp>
      <p:grpSp>
        <p:nvGrpSpPr>
          <p:cNvPr id="339" name="组合 338"/>
          <p:cNvGrpSpPr/>
          <p:nvPr/>
        </p:nvGrpSpPr>
        <p:grpSpPr>
          <a:xfrm>
            <a:off x="5194273" y="4644135"/>
            <a:ext cx="2008176" cy="749873"/>
            <a:chOff x="3687023" y="4659347"/>
            <a:chExt cx="2008176" cy="749873"/>
          </a:xfrm>
        </p:grpSpPr>
        <p:pic>
          <p:nvPicPr>
            <p:cNvPr id="318" name="图片 3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81990" y="4659347"/>
              <a:ext cx="1213209" cy="749873"/>
            </a:xfrm>
            <a:prstGeom prst="rect">
              <a:avLst/>
            </a:prstGeom>
          </p:spPr>
        </p:pic>
        <p:sp>
          <p:nvSpPr>
            <p:cNvPr id="321" name="Line 81"/>
            <p:cNvSpPr>
              <a:spLocks noChangeShapeType="1"/>
            </p:cNvSpPr>
            <p:nvPr/>
          </p:nvSpPr>
          <p:spPr bwMode="auto">
            <a:xfrm>
              <a:off x="3687023" y="5049989"/>
              <a:ext cx="8987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1641147" y="5496520"/>
            <a:ext cx="1968712" cy="684091"/>
            <a:chOff x="141441" y="5461470"/>
            <a:chExt cx="1968712" cy="684091"/>
          </a:xfrm>
        </p:grpSpPr>
        <p:sp>
          <p:nvSpPr>
            <p:cNvPr id="244" name="Text Box 75"/>
            <p:cNvSpPr txBox="1">
              <a:spLocks noChangeArrowheads="1"/>
            </p:cNvSpPr>
            <p:nvPr/>
          </p:nvSpPr>
          <p:spPr bwMode="auto">
            <a:xfrm>
              <a:off x="141441" y="5499230"/>
              <a:ext cx="6051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endParaRPr lang="en-US" altLang="zh-CN" sz="36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pic>
          <p:nvPicPr>
            <p:cNvPr id="268" name="图片 26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4000" y="5461470"/>
              <a:ext cx="986153" cy="633591"/>
            </a:xfrm>
            <a:prstGeom prst="rect">
              <a:avLst/>
            </a:prstGeom>
          </p:spPr>
        </p:pic>
        <p:sp>
          <p:nvSpPr>
            <p:cNvPr id="313" name="Text Box 102"/>
            <p:cNvSpPr txBox="1">
              <a:spLocks noChangeArrowheads="1"/>
            </p:cNvSpPr>
            <p:nvPr/>
          </p:nvSpPr>
          <p:spPr bwMode="auto">
            <a:xfrm>
              <a:off x="1532388" y="5535648"/>
              <a:ext cx="3843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Line 74"/>
            <p:cNvSpPr>
              <a:spLocks noChangeShapeType="1"/>
            </p:cNvSpPr>
            <p:nvPr/>
          </p:nvSpPr>
          <p:spPr bwMode="auto">
            <a:xfrm flipV="1">
              <a:off x="566555" y="5785690"/>
              <a:ext cx="437034" cy="285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42" name="图片 3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6178" y="5765838"/>
            <a:ext cx="3798137" cy="1158340"/>
          </a:xfrm>
          <a:prstGeom prst="rect">
            <a:avLst/>
          </a:prstGeom>
        </p:spPr>
      </p:pic>
      <p:sp>
        <p:nvSpPr>
          <p:cNvPr id="346" name="矩形 345"/>
          <p:cNvSpPr/>
          <p:nvPr/>
        </p:nvSpPr>
        <p:spPr>
          <a:xfrm>
            <a:off x="206515" y="889033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头尾链表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-72459" y="2438890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扩展链表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-2850" y="5643393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子表链表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79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841375"/>
            <a:ext cx="8893175" cy="98425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ct val="0"/>
              </a:spcBef>
              <a:defRPr/>
            </a:pPr>
            <a:r>
              <a:rPr lang="en-US" altLang="zh-CN" sz="3200" dirty="0"/>
              <a:t>FORTRAN</a:t>
            </a:r>
            <a:r>
              <a:rPr lang="zh-CN" altLang="en-US" sz="3200" dirty="0"/>
              <a:t>数组的</a:t>
            </a:r>
            <a:r>
              <a:rPr lang="zh-CN" altLang="en-US" sz="3200" dirty="0">
                <a:solidFill>
                  <a:schemeClr val="tx1"/>
                </a:solidFill>
              </a:rPr>
              <a:t>列优先</a:t>
            </a:r>
            <a:r>
              <a:rPr lang="zh-CN" altLang="en-US" sz="3200" dirty="0"/>
              <a:t>存储</a:t>
            </a:r>
            <a:endParaRPr lang="en-US" altLang="zh-CN" sz="3200" dirty="0"/>
          </a:p>
          <a:p>
            <a:pPr marL="0" indent="0" eaLnBrk="1" hangingPunct="1">
              <a:lnSpc>
                <a:spcPts val="42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   </a:t>
            </a:r>
            <a:r>
              <a:rPr lang="zh-CN" altLang="en-US" sz="3200" dirty="0"/>
              <a:t>例如：数组</a:t>
            </a:r>
            <a:r>
              <a:rPr lang="en-US" altLang="zh-CN" sz="3200" dirty="0"/>
              <a:t> a(3,4)</a:t>
            </a:r>
            <a:endParaRPr lang="zh-CN" altLang="en-US" sz="3200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568450" y="2170113"/>
            <a:ext cx="2903538" cy="622300"/>
            <a:chOff x="1567877" y="2159307"/>
            <a:chExt cx="2904370" cy="621860"/>
          </a:xfrm>
        </p:grpSpPr>
        <p:sp>
          <p:nvSpPr>
            <p:cNvPr id="36893" name="Text Box 15"/>
            <p:cNvSpPr txBox="1">
              <a:spLocks noChangeArrowheads="1"/>
            </p:cNvSpPr>
            <p:nvPr/>
          </p:nvSpPr>
          <p:spPr bwMode="auto">
            <a:xfrm>
              <a:off x="2291777" y="2163266"/>
              <a:ext cx="746125" cy="6048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0,1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4" name="Text Box 16"/>
            <p:cNvSpPr txBox="1">
              <a:spLocks noChangeArrowheads="1"/>
            </p:cNvSpPr>
            <p:nvPr/>
          </p:nvSpPr>
          <p:spPr bwMode="auto">
            <a:xfrm>
              <a:off x="1567877" y="2163266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0,0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5" name="Text Box 17"/>
            <p:cNvSpPr txBox="1">
              <a:spLocks noChangeArrowheads="1"/>
            </p:cNvSpPr>
            <p:nvPr/>
          </p:nvSpPr>
          <p:spPr bwMode="auto">
            <a:xfrm>
              <a:off x="3004660" y="2163266"/>
              <a:ext cx="746125" cy="6048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0,2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3740957" y="2159307"/>
              <a:ext cx="731290" cy="6218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0,3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68450" y="2771775"/>
            <a:ext cx="2903538" cy="614363"/>
            <a:chOff x="1567877" y="2771028"/>
            <a:chExt cx="2904270" cy="615110"/>
          </a:xfrm>
        </p:grpSpPr>
        <p:sp>
          <p:nvSpPr>
            <p:cNvPr id="36889" name="Text Box 18"/>
            <p:cNvSpPr txBox="1">
              <a:spLocks noChangeArrowheads="1"/>
            </p:cNvSpPr>
            <p:nvPr/>
          </p:nvSpPr>
          <p:spPr bwMode="auto">
            <a:xfrm>
              <a:off x="1567877" y="2772866"/>
              <a:ext cx="746125" cy="60483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1,0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0" name="Text Box 19"/>
            <p:cNvSpPr txBox="1">
              <a:spLocks noChangeArrowheads="1"/>
            </p:cNvSpPr>
            <p:nvPr/>
          </p:nvSpPr>
          <p:spPr bwMode="auto">
            <a:xfrm>
              <a:off x="2291777" y="2772866"/>
              <a:ext cx="746125" cy="6048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1,1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1" name="Text Box 20"/>
            <p:cNvSpPr txBox="1">
              <a:spLocks noChangeArrowheads="1"/>
            </p:cNvSpPr>
            <p:nvPr/>
          </p:nvSpPr>
          <p:spPr bwMode="auto">
            <a:xfrm>
              <a:off x="3004565" y="2772866"/>
              <a:ext cx="746125" cy="6048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1,2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2" name="Text Box 20"/>
            <p:cNvSpPr txBox="1">
              <a:spLocks noChangeArrowheads="1"/>
            </p:cNvSpPr>
            <p:nvPr/>
          </p:nvSpPr>
          <p:spPr bwMode="auto">
            <a:xfrm>
              <a:off x="3740857" y="2771028"/>
              <a:ext cx="731290" cy="61511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1,3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565275" y="3376613"/>
            <a:ext cx="2916238" cy="593725"/>
            <a:chOff x="1566039" y="3376959"/>
            <a:chExt cx="2915384" cy="593954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566039" y="3376959"/>
              <a:ext cx="731624" cy="58442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2,0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289727" y="3376959"/>
              <a:ext cx="731624" cy="584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2,1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13415" y="3376959"/>
              <a:ext cx="731624" cy="5844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2,2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749799" y="3386488"/>
              <a:ext cx="731624" cy="584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2,3</a:t>
              </a:r>
              <a:endPara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985000" y="2203450"/>
            <a:ext cx="865188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0,1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6985000" y="747713"/>
            <a:ext cx="865188" cy="5048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0,0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985000" y="3735388"/>
            <a:ext cx="865188" cy="504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0,2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985000" y="5268913"/>
            <a:ext cx="865188" cy="51911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0,3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985000" y="1241425"/>
            <a:ext cx="865188" cy="5111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1,0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6985000" y="2687638"/>
            <a:ext cx="865188" cy="509587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1,1</a:t>
            </a:r>
            <a:endParaRPr kumimoji="1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985000" y="4244975"/>
            <a:ext cx="865188" cy="5095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985000" y="5799138"/>
            <a:ext cx="858838" cy="51752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1,3</a:t>
            </a:r>
            <a:endParaRPr kumimoji="1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985000" y="1744663"/>
            <a:ext cx="858838" cy="46196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Ctr="1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2,0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6985000" y="3187700"/>
            <a:ext cx="865188" cy="536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2,1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985000" y="4748213"/>
            <a:ext cx="865188" cy="536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>
            <a:spAutoFit/>
          </a:bodyPr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2,2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985000" y="6307138"/>
            <a:ext cx="858838" cy="46355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2,3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5" name="圆角矩形标注 34"/>
          <p:cNvSpPr>
            <a:spLocks noChangeArrowheads="1"/>
          </p:cNvSpPr>
          <p:nvPr/>
        </p:nvSpPr>
        <p:spPr bwMode="auto">
          <a:xfrm>
            <a:off x="1419225" y="4714875"/>
            <a:ext cx="2084388" cy="1233488"/>
          </a:xfrm>
          <a:prstGeom prst="wedgeRoundRectCallout">
            <a:avLst>
              <a:gd name="adj1" fmla="val -315"/>
              <a:gd name="adj2" fmla="val -105963"/>
              <a:gd name="adj3" fmla="val 16667"/>
            </a:avLst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数组的逻辑结构</a:t>
            </a:r>
          </a:p>
        </p:txBody>
      </p:sp>
      <p:sp>
        <p:nvSpPr>
          <p:cNvPr id="36" name="圆角矩形标注 35"/>
          <p:cNvSpPr>
            <a:spLocks noChangeArrowheads="1"/>
          </p:cNvSpPr>
          <p:nvPr/>
        </p:nvSpPr>
        <p:spPr bwMode="auto">
          <a:xfrm>
            <a:off x="4303713" y="4867275"/>
            <a:ext cx="2084387" cy="1233488"/>
          </a:xfrm>
          <a:prstGeom prst="wedgeRoundRectCallout">
            <a:avLst>
              <a:gd name="adj1" fmla="val 72634"/>
              <a:gd name="adj2" fmla="val -125597"/>
              <a:gd name="adj3" fmla="val 16667"/>
            </a:avLst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列优先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3836917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0284FB3-045C-4969-92B7-3BC821C98CA7}" type="slidenum">
              <a:rPr lang="zh-CN" altLang="en-US" b="1">
                <a:solidFill>
                  <a:srgbClr val="66CCFF"/>
                </a:solidFill>
              </a:rPr>
              <a:pPr/>
              <a:t>15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81121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/>
              <a:t>二维数组</a:t>
            </a:r>
            <a:r>
              <a:rPr kumimoji="0" lang="en-US" altLang="zh-CN"/>
              <a:t>——</a:t>
            </a:r>
            <a:r>
              <a:rPr kumimoji="0" lang="zh-CN" altLang="en-US"/>
              <a:t>按行优先（</a:t>
            </a:r>
            <a:r>
              <a:rPr kumimoji="0" lang="en-US" altLang="zh-CN"/>
              <a:t>M</a:t>
            </a:r>
            <a:r>
              <a:rPr kumimoji="0" lang="en-US" altLang="en-US"/>
              <a:t>×</a:t>
            </a:r>
            <a:r>
              <a:rPr kumimoji="0" lang="en-US" altLang="zh-CN"/>
              <a:t>N</a:t>
            </a:r>
            <a:r>
              <a:rPr kumimoji="0" lang="zh-CN" altLang="en-US"/>
              <a:t>）</a:t>
            </a:r>
          </a:p>
        </p:txBody>
      </p:sp>
      <p:sp>
        <p:nvSpPr>
          <p:cNvPr id="1423376" name="Text Box 16"/>
          <p:cNvSpPr txBox="1">
            <a:spLocks noChangeArrowheads="1"/>
          </p:cNvSpPr>
          <p:nvPr/>
        </p:nvSpPr>
        <p:spPr bwMode="auto">
          <a:xfrm>
            <a:off x="1262063" y="1449388"/>
            <a:ext cx="23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377" name="Text Box 17"/>
          <p:cNvSpPr txBox="1">
            <a:spLocks noChangeArrowheads="1"/>
          </p:cNvSpPr>
          <p:nvPr/>
        </p:nvSpPr>
        <p:spPr bwMode="auto">
          <a:xfrm>
            <a:off x="3967163" y="1463675"/>
            <a:ext cx="604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N-1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378" name="Text Box 18"/>
          <p:cNvSpPr txBox="1">
            <a:spLocks noChangeArrowheads="1"/>
          </p:cNvSpPr>
          <p:nvPr/>
        </p:nvSpPr>
        <p:spPr bwMode="auto">
          <a:xfrm>
            <a:off x="1171575" y="1919288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800">
              <a:solidFill>
                <a:schemeClr val="tx1"/>
              </a:solidFill>
              <a:latin typeface="Times New Roman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800">
              <a:solidFill>
                <a:schemeClr val="tx1"/>
              </a:solidFill>
              <a:latin typeface="Times New Roman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                    </a:t>
            </a:r>
            <a:endParaRPr kumimoji="0" lang="en-US" altLang="zh-CN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1423379" name="Group 19"/>
          <p:cNvGrpSpPr>
            <a:grpSpLocks/>
          </p:cNvGrpSpPr>
          <p:nvPr/>
        </p:nvGrpSpPr>
        <p:grpSpPr bwMode="auto">
          <a:xfrm>
            <a:off x="1162050" y="2290763"/>
            <a:ext cx="3286125" cy="1820862"/>
            <a:chOff x="1724" y="11133"/>
            <a:chExt cx="3150" cy="1545"/>
          </a:xfrm>
        </p:grpSpPr>
        <p:sp>
          <p:nvSpPr>
            <p:cNvPr id="1423380" name="Line 20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81" name="Line 21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82" name="Line 22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83" name="Line 23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84" name="Line 24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385" name="Line 25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386" name="Line 26"/>
          <p:cNvSpPr>
            <a:spLocks noChangeShapeType="1"/>
          </p:cNvSpPr>
          <p:nvPr/>
        </p:nvSpPr>
        <p:spPr bwMode="auto">
          <a:xfrm>
            <a:off x="1898650" y="1938338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87" name="Line 27"/>
          <p:cNvSpPr>
            <a:spLocks noChangeShapeType="1"/>
          </p:cNvSpPr>
          <p:nvPr/>
        </p:nvSpPr>
        <p:spPr bwMode="auto">
          <a:xfrm>
            <a:off x="2633663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88" name="Line 28"/>
          <p:cNvSpPr>
            <a:spLocks noChangeShapeType="1"/>
          </p:cNvSpPr>
          <p:nvPr/>
        </p:nvSpPr>
        <p:spPr bwMode="auto">
          <a:xfrm>
            <a:off x="2274888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89" name="Line 29"/>
          <p:cNvSpPr>
            <a:spLocks noChangeShapeType="1"/>
          </p:cNvSpPr>
          <p:nvPr/>
        </p:nvSpPr>
        <p:spPr bwMode="auto">
          <a:xfrm>
            <a:off x="2994025" y="19383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0" name="Line 30"/>
          <p:cNvSpPr>
            <a:spLocks noChangeShapeType="1"/>
          </p:cNvSpPr>
          <p:nvPr/>
        </p:nvSpPr>
        <p:spPr bwMode="auto">
          <a:xfrm>
            <a:off x="1522413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1" name="Line 31"/>
          <p:cNvSpPr>
            <a:spLocks noChangeShapeType="1"/>
          </p:cNvSpPr>
          <p:nvPr/>
        </p:nvSpPr>
        <p:spPr bwMode="auto">
          <a:xfrm>
            <a:off x="3713163" y="1928813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2" name="Line 32"/>
          <p:cNvSpPr>
            <a:spLocks noChangeShapeType="1"/>
          </p:cNvSpPr>
          <p:nvPr/>
        </p:nvSpPr>
        <p:spPr bwMode="auto">
          <a:xfrm>
            <a:off x="3352800" y="19383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3" name="Line 33"/>
          <p:cNvSpPr>
            <a:spLocks noChangeShapeType="1"/>
          </p:cNvSpPr>
          <p:nvPr/>
        </p:nvSpPr>
        <p:spPr bwMode="auto">
          <a:xfrm>
            <a:off x="4089400" y="1931988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4" name="Rectangle 34"/>
          <p:cNvSpPr>
            <a:spLocks noChangeArrowheads="1"/>
          </p:cNvSpPr>
          <p:nvPr/>
        </p:nvSpPr>
        <p:spPr bwMode="auto">
          <a:xfrm>
            <a:off x="1262063" y="201612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5" name="Rectangle 35"/>
          <p:cNvSpPr>
            <a:spLocks noChangeArrowheads="1"/>
          </p:cNvSpPr>
          <p:nvPr/>
        </p:nvSpPr>
        <p:spPr bwMode="auto">
          <a:xfrm>
            <a:off x="1262063" y="237807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6" name="Rectangle 36"/>
          <p:cNvSpPr>
            <a:spLocks noChangeArrowheads="1"/>
          </p:cNvSpPr>
          <p:nvPr/>
        </p:nvSpPr>
        <p:spPr bwMode="auto">
          <a:xfrm>
            <a:off x="1262063" y="274637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7" name="Rectangle 37"/>
          <p:cNvSpPr>
            <a:spLocks noChangeArrowheads="1"/>
          </p:cNvSpPr>
          <p:nvPr/>
        </p:nvSpPr>
        <p:spPr bwMode="auto">
          <a:xfrm>
            <a:off x="1262063" y="3114675"/>
            <a:ext cx="1601787" cy="17303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398" name="Text Box 38"/>
          <p:cNvSpPr txBox="1">
            <a:spLocks noChangeArrowheads="1"/>
          </p:cNvSpPr>
          <p:nvPr/>
        </p:nvSpPr>
        <p:spPr bwMode="auto">
          <a:xfrm>
            <a:off x="404813" y="1958975"/>
            <a:ext cx="23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399" name="Text Box 39"/>
          <p:cNvSpPr txBox="1">
            <a:spLocks noChangeArrowheads="1"/>
          </p:cNvSpPr>
          <p:nvPr/>
        </p:nvSpPr>
        <p:spPr bwMode="auto">
          <a:xfrm>
            <a:off x="312738" y="4138613"/>
            <a:ext cx="639762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M-1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401" name="Text Box 41"/>
          <p:cNvSpPr txBox="1">
            <a:spLocks noChangeArrowheads="1"/>
          </p:cNvSpPr>
          <p:nvPr/>
        </p:nvSpPr>
        <p:spPr bwMode="auto">
          <a:xfrm>
            <a:off x="539750" y="4733925"/>
            <a:ext cx="8307388" cy="1484313"/>
          </a:xfrm>
          <a:prstGeom prst="rect">
            <a:avLst/>
          </a:prstGeom>
          <a:noFill/>
          <a:ln w="28575">
            <a:noFill/>
            <a:prstDash val="dashDot"/>
            <a:miter lim="800000"/>
            <a:headEnd/>
            <a:tailEnd/>
          </a:ln>
        </p:spPr>
        <p:txBody>
          <a:bodyPr lIns="36000" tIns="0" rIns="36000" bIns="0"/>
          <a:lstStyle/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 dirty="0" err="1">
                <a:solidFill>
                  <a:schemeClr val="tx1"/>
                </a:solidFill>
                <a:latin typeface="Times New Roman" pitchFamily="18" charset="0"/>
              </a:rPr>
              <a:t>ij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前面的元素个数 = </a:t>
            </a:r>
            <a:r>
              <a:rPr kumimoji="0" lang="zh-CN" altLang="en-US" sz="2800" dirty="0">
                <a:latin typeface="Times New Roman" pitchFamily="18" charset="0"/>
              </a:rPr>
              <a:t>阴影部分的面积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= 整行数×每行元素个数 + </a:t>
            </a:r>
            <a:r>
              <a:rPr kumimoji="0"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本行中</a:t>
            </a:r>
            <a:r>
              <a:rPr kumimoji="0" lang="en-US" altLang="zh-CN" sz="2800" i="1" dirty="0" err="1">
                <a:solidFill>
                  <a:srgbClr val="00FFFF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 dirty="0" err="1">
                <a:solidFill>
                  <a:srgbClr val="00FFFF"/>
                </a:solidFill>
                <a:latin typeface="Times New Roman" pitchFamily="18" charset="0"/>
              </a:rPr>
              <a:t>ij</a:t>
            </a:r>
            <a:r>
              <a:rPr kumimoji="0"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前面的元素个数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kumimoji="0" lang="en-US" altLang="zh-CN" sz="2800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×</a:t>
            </a:r>
            <a:r>
              <a:rPr kumimoji="0" lang="en-US" altLang="zh-CN" sz="2800" dirty="0" err="1">
                <a:solidFill>
                  <a:schemeClr val="tx1"/>
                </a:solidFill>
                <a:latin typeface="宋体" charset="-122"/>
              </a:rPr>
              <a:t>N</a:t>
            </a:r>
            <a:r>
              <a:rPr kumimoji="0"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kumimoji="0" lang="en-US" altLang="zh-CN" sz="2800" i="1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endParaRPr kumimoji="0"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23402" name="Group 42"/>
          <p:cNvGrpSpPr>
            <a:grpSpLocks/>
          </p:cNvGrpSpPr>
          <p:nvPr/>
        </p:nvGrpSpPr>
        <p:grpSpPr bwMode="auto">
          <a:xfrm>
            <a:off x="4886325" y="1536700"/>
            <a:ext cx="3886200" cy="2971800"/>
            <a:chOff x="2728" y="1344"/>
            <a:chExt cx="2360" cy="1377"/>
          </a:xfrm>
        </p:grpSpPr>
        <p:sp>
          <p:nvSpPr>
            <p:cNvPr id="1423403" name="Text Box 43"/>
            <p:cNvSpPr txBox="1">
              <a:spLocks noChangeArrowheads="1"/>
            </p:cNvSpPr>
            <p:nvPr/>
          </p:nvSpPr>
          <p:spPr bwMode="auto">
            <a:xfrm>
              <a:off x="2728" y="2468"/>
              <a:ext cx="21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FFFF"/>
                  </a:solidFill>
                  <a:latin typeface="Times New Roman" pitchFamily="18" charset="0"/>
                </a:rPr>
                <a:t>本行中 </a:t>
              </a:r>
              <a:r>
                <a:rPr kumimoji="0" lang="en-US" altLang="zh-CN" sz="2400" i="1">
                  <a:solidFill>
                    <a:srgbClr val="00FFFF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sz="2400" i="1" baseline="-25000">
                  <a:solidFill>
                    <a:srgbClr val="00FFFF"/>
                  </a:solidFill>
                  <a:latin typeface="Times New Roman" pitchFamily="18" charset="0"/>
                </a:rPr>
                <a:t>ij</a:t>
              </a:r>
              <a:r>
                <a:rPr kumimoji="0" lang="en-US" altLang="zh-CN" sz="2400" i="1">
                  <a:solidFill>
                    <a:srgbClr val="00FFFF"/>
                  </a:solidFill>
                  <a:latin typeface="Times New Roman" pitchFamily="18" charset="0"/>
                </a:rPr>
                <a:t> </a:t>
              </a:r>
              <a:r>
                <a:rPr kumimoji="0" lang="zh-CN" altLang="en-US" sz="2400">
                  <a:solidFill>
                    <a:srgbClr val="00FFFF"/>
                  </a:solidFill>
                  <a:latin typeface="Times New Roman" pitchFamily="18" charset="0"/>
                </a:rPr>
                <a:t>前面的元素个数</a:t>
              </a:r>
            </a:p>
          </p:txBody>
        </p:sp>
        <p:sp>
          <p:nvSpPr>
            <p:cNvPr id="1423404" name="Rectangle 44"/>
            <p:cNvSpPr>
              <a:spLocks noChangeArrowheads="1"/>
            </p:cNvSpPr>
            <p:nvPr/>
          </p:nvSpPr>
          <p:spPr bwMode="auto">
            <a:xfrm>
              <a:off x="2736" y="1812"/>
              <a:ext cx="1946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5" name="Rectangle 45"/>
            <p:cNvSpPr>
              <a:spLocks noChangeArrowheads="1"/>
            </p:cNvSpPr>
            <p:nvPr/>
          </p:nvSpPr>
          <p:spPr bwMode="auto">
            <a:xfrm>
              <a:off x="2736" y="1962"/>
              <a:ext cx="1946" cy="115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6" name="Rectangle 46"/>
            <p:cNvSpPr>
              <a:spLocks noChangeArrowheads="1"/>
            </p:cNvSpPr>
            <p:nvPr/>
          </p:nvSpPr>
          <p:spPr bwMode="auto">
            <a:xfrm>
              <a:off x="2736" y="2116"/>
              <a:ext cx="1946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7" name="Rectangle 47"/>
            <p:cNvSpPr>
              <a:spLocks noChangeArrowheads="1"/>
            </p:cNvSpPr>
            <p:nvPr/>
          </p:nvSpPr>
          <p:spPr bwMode="auto">
            <a:xfrm>
              <a:off x="2736" y="2269"/>
              <a:ext cx="1010" cy="109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8" name="AutoShape 48"/>
            <p:cNvSpPr>
              <a:spLocks/>
            </p:cNvSpPr>
            <p:nvPr/>
          </p:nvSpPr>
          <p:spPr bwMode="auto">
            <a:xfrm>
              <a:off x="4713" y="1815"/>
              <a:ext cx="104" cy="411"/>
            </a:xfrm>
            <a:prstGeom prst="rightBrace">
              <a:avLst>
                <a:gd name="adj1" fmla="val 32933"/>
                <a:gd name="adj2" fmla="val 47644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9" name="AutoShape 49"/>
            <p:cNvSpPr>
              <a:spLocks/>
            </p:cNvSpPr>
            <p:nvPr/>
          </p:nvSpPr>
          <p:spPr bwMode="auto">
            <a:xfrm rot="5400000">
              <a:off x="3620" y="730"/>
              <a:ext cx="180" cy="1904"/>
            </a:xfrm>
            <a:prstGeom prst="leftBrace">
              <a:avLst>
                <a:gd name="adj1" fmla="val 88148"/>
                <a:gd name="adj2" fmla="val 49648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0" name="Text Box 50"/>
            <p:cNvSpPr txBox="1">
              <a:spLocks noChangeArrowheads="1"/>
            </p:cNvSpPr>
            <p:nvPr/>
          </p:nvSpPr>
          <p:spPr bwMode="auto">
            <a:xfrm>
              <a:off x="3216" y="1344"/>
              <a:ext cx="139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每行元素个数</a:t>
              </a:r>
            </a:p>
          </p:txBody>
        </p:sp>
        <p:sp>
          <p:nvSpPr>
            <p:cNvPr id="1423411" name="Text Box 51"/>
            <p:cNvSpPr txBox="1">
              <a:spLocks noChangeArrowheads="1"/>
            </p:cNvSpPr>
            <p:nvPr/>
          </p:nvSpPr>
          <p:spPr bwMode="auto">
            <a:xfrm>
              <a:off x="4879" y="1680"/>
              <a:ext cx="209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整行数</a:t>
              </a:r>
            </a:p>
          </p:txBody>
        </p:sp>
        <p:sp>
          <p:nvSpPr>
            <p:cNvPr id="1423412" name="AutoShape 52"/>
            <p:cNvSpPr>
              <a:spLocks/>
            </p:cNvSpPr>
            <p:nvPr/>
          </p:nvSpPr>
          <p:spPr bwMode="auto">
            <a:xfrm rot="-5373145">
              <a:off x="3188" y="1947"/>
              <a:ext cx="114" cy="98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3413" name="Group 53"/>
          <p:cNvGrpSpPr>
            <a:grpSpLocks/>
          </p:cNvGrpSpPr>
          <p:nvPr/>
        </p:nvGrpSpPr>
        <p:grpSpPr bwMode="auto">
          <a:xfrm>
            <a:off x="2963863" y="2921000"/>
            <a:ext cx="495300" cy="450850"/>
            <a:chOff x="1483" y="2224"/>
            <a:chExt cx="312" cy="284"/>
          </a:xfrm>
        </p:grpSpPr>
        <p:sp>
          <p:nvSpPr>
            <p:cNvPr id="1423414" name="Text Box 54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zh-CN" sz="2400" baseline="-25000">
                <a:solidFill>
                  <a:schemeClr val="accent2"/>
                </a:solidFill>
                <a:latin typeface="宋体" charset="-122"/>
              </a:endParaRPr>
            </a:p>
          </p:txBody>
        </p:sp>
        <p:sp>
          <p:nvSpPr>
            <p:cNvPr id="1423415" name="Text Box 55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54000" bIns="1080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i="1" dirty="0" err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sz="2400" i="1" baseline="-25000" dirty="0" err="1">
                  <a:solidFill>
                    <a:schemeClr val="bg2"/>
                  </a:solidFill>
                  <a:latin typeface="Times New Roman" pitchFamily="18" charset="0"/>
                </a:rPr>
                <a:t>ij</a:t>
              </a:r>
              <a:endParaRPr kumimoji="0" lang="en-US" altLang="zh-CN" sz="2400" i="1" baseline="-25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3416" name="Text Box 56"/>
          <p:cNvSpPr txBox="1">
            <a:spLocks noChangeArrowheads="1"/>
          </p:cNvSpPr>
          <p:nvPr/>
        </p:nvSpPr>
        <p:spPr bwMode="auto">
          <a:xfrm>
            <a:off x="161925" y="6149975"/>
            <a:ext cx="877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Loc(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>
                <a:solidFill>
                  <a:schemeClr val="tx1"/>
                </a:solidFill>
                <a:latin typeface="Times New Roman" pitchFamily="18" charset="0"/>
              </a:rPr>
              <a:t>ij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= Loc(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00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( N×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)×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endParaRPr kumimoji="0" lang="zh-CN" altLang="en-US" sz="2800" i="1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4" grpId="0" animBg="1"/>
      <p:bldP spid="1423395" grpId="0" animBg="1"/>
      <p:bldP spid="1423396" grpId="0" animBg="1"/>
      <p:bldP spid="1423397" grpId="0" animBg="1"/>
      <p:bldP spid="1423401" grpId="0" build="p"/>
      <p:bldP spid="1423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7E8E45EA-EDBC-4520-BB08-C8E1668381C2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16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8112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/>
              <a:t>二维数组</a:t>
            </a:r>
            <a:r>
              <a:rPr kumimoji="0" lang="en-US" altLang="zh-CN"/>
              <a:t>——</a:t>
            </a:r>
            <a:r>
              <a:rPr kumimoji="0" lang="zh-CN" altLang="en-US"/>
              <a:t>按行优先（</a:t>
            </a:r>
            <a:r>
              <a:rPr kumimoji="0" lang="en-US" altLang="zh-CN"/>
              <a:t>M</a:t>
            </a:r>
            <a:r>
              <a:rPr kumimoji="0" lang="en-US" altLang="en-US"/>
              <a:t>×</a:t>
            </a:r>
            <a:r>
              <a:rPr kumimoji="0" lang="en-US" altLang="zh-CN"/>
              <a:t>N</a:t>
            </a:r>
            <a:r>
              <a:rPr kumimoji="0" lang="zh-CN" altLang="en-US"/>
              <a:t>）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98488" y="4171950"/>
            <a:ext cx="7927975" cy="1322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二维数组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中任一元素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j1, j2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的存储位置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LOC(j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j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= LOC(0,0) + (b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×j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)×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1711325" y="1590675"/>
            <a:ext cx="2193925" cy="604838"/>
            <a:chOff x="456" y="1347"/>
            <a:chExt cx="1382" cy="381"/>
          </a:xfrm>
        </p:grpSpPr>
        <p:sp>
          <p:nvSpPr>
            <p:cNvPr id="38939" name="Text Box 15"/>
            <p:cNvSpPr txBox="1">
              <a:spLocks noChangeArrowheads="1"/>
            </p:cNvSpPr>
            <p:nvPr/>
          </p:nvSpPr>
          <p:spPr bwMode="auto">
            <a:xfrm>
              <a:off x="912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0" name="Text Box 16"/>
            <p:cNvSpPr txBox="1">
              <a:spLocks noChangeArrowheads="1"/>
            </p:cNvSpPr>
            <p:nvPr/>
          </p:nvSpPr>
          <p:spPr bwMode="auto">
            <a:xfrm>
              <a:off x="456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1" name="Text Box 17"/>
            <p:cNvSpPr txBox="1">
              <a:spLocks noChangeArrowheads="1"/>
            </p:cNvSpPr>
            <p:nvPr/>
          </p:nvSpPr>
          <p:spPr bwMode="auto">
            <a:xfrm>
              <a:off x="1368" y="1347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1711325" y="2200275"/>
            <a:ext cx="2193925" cy="604838"/>
            <a:chOff x="456" y="1731"/>
            <a:chExt cx="1382" cy="381"/>
          </a:xfrm>
        </p:grpSpPr>
        <p:sp>
          <p:nvSpPr>
            <p:cNvPr id="38936" name="Text Box 18"/>
            <p:cNvSpPr txBox="1">
              <a:spLocks noChangeArrowheads="1"/>
            </p:cNvSpPr>
            <p:nvPr/>
          </p:nvSpPr>
          <p:spPr bwMode="auto">
            <a:xfrm>
              <a:off x="456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7" name="Text Box 19"/>
            <p:cNvSpPr txBox="1">
              <a:spLocks noChangeArrowheads="1"/>
            </p:cNvSpPr>
            <p:nvPr/>
          </p:nvSpPr>
          <p:spPr bwMode="auto">
            <a:xfrm>
              <a:off x="912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8" name="Text Box 20"/>
            <p:cNvSpPr txBox="1">
              <a:spLocks noChangeArrowheads="1"/>
            </p:cNvSpPr>
            <p:nvPr/>
          </p:nvSpPr>
          <p:spPr bwMode="auto">
            <a:xfrm>
              <a:off x="1368" y="1731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Group 34"/>
          <p:cNvGrpSpPr>
            <a:grpSpLocks/>
          </p:cNvGrpSpPr>
          <p:nvPr/>
        </p:nvGrpSpPr>
        <p:grpSpPr bwMode="auto">
          <a:xfrm>
            <a:off x="4232275" y="1597025"/>
            <a:ext cx="4365625" cy="604838"/>
            <a:chOff x="2472" y="1344"/>
            <a:chExt cx="2750" cy="381"/>
          </a:xfrm>
        </p:grpSpPr>
        <p:sp>
          <p:nvSpPr>
            <p:cNvPr id="38930" name="Text Box 21"/>
            <p:cNvSpPr txBox="1">
              <a:spLocks noChangeArrowheads="1"/>
            </p:cNvSpPr>
            <p:nvPr/>
          </p:nvSpPr>
          <p:spPr bwMode="auto">
            <a:xfrm>
              <a:off x="2928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1" name="Text Box 22"/>
            <p:cNvSpPr txBox="1">
              <a:spLocks noChangeArrowheads="1"/>
            </p:cNvSpPr>
            <p:nvPr/>
          </p:nvSpPr>
          <p:spPr bwMode="auto">
            <a:xfrm>
              <a:off x="2472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2" name="Text Box 23"/>
            <p:cNvSpPr txBox="1">
              <a:spLocks noChangeArrowheads="1"/>
            </p:cNvSpPr>
            <p:nvPr/>
          </p:nvSpPr>
          <p:spPr bwMode="auto">
            <a:xfrm>
              <a:off x="3384" y="1344"/>
              <a:ext cx="470" cy="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3" name="Text Box 24"/>
            <p:cNvSpPr txBox="1">
              <a:spLocks noChangeArrowheads="1"/>
            </p:cNvSpPr>
            <p:nvPr/>
          </p:nvSpPr>
          <p:spPr bwMode="auto">
            <a:xfrm>
              <a:off x="3840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1,0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4" name="Text Box 25"/>
            <p:cNvSpPr txBox="1">
              <a:spLocks noChangeArrowheads="1"/>
            </p:cNvSpPr>
            <p:nvPr/>
          </p:nvSpPr>
          <p:spPr bwMode="auto">
            <a:xfrm>
              <a:off x="4296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1,1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5" name="Text Box 26"/>
            <p:cNvSpPr txBox="1">
              <a:spLocks noChangeArrowheads="1"/>
            </p:cNvSpPr>
            <p:nvPr/>
          </p:nvSpPr>
          <p:spPr bwMode="auto">
            <a:xfrm>
              <a:off x="4752" y="1344"/>
              <a:ext cx="470" cy="381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1,2</a:t>
              </a:r>
              <a:endPara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Group 41"/>
          <p:cNvGrpSpPr>
            <a:grpSpLocks/>
          </p:cNvGrpSpPr>
          <p:nvPr/>
        </p:nvGrpSpPr>
        <p:grpSpPr bwMode="auto">
          <a:xfrm>
            <a:off x="4241800" y="2173288"/>
            <a:ext cx="731838" cy="641350"/>
            <a:chOff x="2472" y="1706"/>
            <a:chExt cx="461" cy="404"/>
          </a:xfrm>
        </p:grpSpPr>
        <p:sp>
          <p:nvSpPr>
            <p:cNvPr id="38925" name="Text Box 29"/>
            <p:cNvSpPr txBox="1">
              <a:spLocks noChangeArrowheads="1"/>
            </p:cNvSpPr>
            <p:nvPr/>
          </p:nvSpPr>
          <p:spPr bwMode="auto">
            <a:xfrm>
              <a:off x="2555" y="1706"/>
              <a:ext cx="37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6" name="Line 35"/>
            <p:cNvSpPr>
              <a:spLocks noChangeShapeType="1"/>
            </p:cNvSpPr>
            <p:nvPr/>
          </p:nvSpPr>
          <p:spPr bwMode="auto">
            <a:xfrm>
              <a:off x="2472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7" name="Line 36"/>
            <p:cNvSpPr>
              <a:spLocks noChangeShapeType="1"/>
            </p:cNvSpPr>
            <p:nvPr/>
          </p:nvSpPr>
          <p:spPr bwMode="auto">
            <a:xfrm>
              <a:off x="2933" y="170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8" name="Line 37"/>
            <p:cNvSpPr>
              <a:spLocks noChangeShapeType="1"/>
            </p:cNvSpPr>
            <p:nvPr/>
          </p:nvSpPr>
          <p:spPr bwMode="auto">
            <a:xfrm>
              <a:off x="2835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9" name="Line 38"/>
            <p:cNvSpPr>
              <a:spLocks noChangeShapeType="1"/>
            </p:cNvSpPr>
            <p:nvPr/>
          </p:nvSpPr>
          <p:spPr bwMode="auto">
            <a:xfrm flipH="1">
              <a:off x="2472" y="1888"/>
              <a:ext cx="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22" name="Text Box 154"/>
          <p:cNvSpPr txBox="1">
            <a:spLocks noChangeArrowheads="1"/>
          </p:cNvSpPr>
          <p:nvPr/>
        </p:nvSpPr>
        <p:spPr bwMode="auto">
          <a:xfrm>
            <a:off x="307975" y="1806575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A(2,3)</a:t>
            </a:r>
          </a:p>
        </p:txBody>
      </p:sp>
      <p:sp>
        <p:nvSpPr>
          <p:cNvPr id="68" name="AutoShape 167"/>
          <p:cNvSpPr>
            <a:spLocks noChangeArrowheads="1"/>
          </p:cNvSpPr>
          <p:nvPr/>
        </p:nvSpPr>
        <p:spPr bwMode="auto">
          <a:xfrm>
            <a:off x="1765300" y="5838825"/>
            <a:ext cx="2139950" cy="863600"/>
          </a:xfrm>
          <a:prstGeom prst="wedgeEllipseCallout">
            <a:avLst>
              <a:gd name="adj1" fmla="val 63329"/>
              <a:gd name="adj2" fmla="val -104963"/>
            </a:avLst>
          </a:prstGeom>
          <a:solidFill>
            <a:srgbClr val="FFFFCC"/>
          </a:solidFill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基地址</a:t>
            </a:r>
          </a:p>
        </p:txBody>
      </p:sp>
      <p:sp>
        <p:nvSpPr>
          <p:cNvPr id="69" name="AutoShape 168"/>
          <p:cNvSpPr>
            <a:spLocks noChangeArrowheads="1"/>
          </p:cNvSpPr>
          <p:nvPr/>
        </p:nvSpPr>
        <p:spPr bwMode="auto">
          <a:xfrm>
            <a:off x="1423988" y="3030538"/>
            <a:ext cx="7102475" cy="649287"/>
          </a:xfrm>
          <a:prstGeom prst="wedgeRectCallout">
            <a:avLst>
              <a:gd name="adj1" fmla="val 46431"/>
              <a:gd name="adj2" fmla="val -175426"/>
            </a:avLst>
          </a:prstGeom>
          <a:solidFill>
            <a:srgbClr val="FFFFCC"/>
          </a:solidFill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LOC(1,2) = LOC(0,0) + (3×1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2)×L</a:t>
            </a:r>
          </a:p>
        </p:txBody>
      </p:sp>
    </p:spTree>
    <p:extLst>
      <p:ext uri="{BB962C8B-B14F-4D97-AF65-F5344CB8AC3E}">
        <p14:creationId xmlns:p14="http://schemas.microsoft.com/office/powerpoint/2010/main" val="11496726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6AE530C-5744-4BC5-9C11-93E96B8D2A08}" type="slidenum">
              <a:rPr lang="zh-CN" altLang="en-US" b="1">
                <a:solidFill>
                  <a:srgbClr val="66CCFF"/>
                </a:solidFill>
              </a:rPr>
              <a:pPr/>
              <a:t>17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5.2 </a:t>
            </a:r>
            <a:r>
              <a:rPr lang="zh-CN" altLang="en-US" i="0">
                <a:solidFill>
                  <a:srgbClr val="FFFF66"/>
                </a:solidFill>
              </a:rPr>
              <a:t>数组的存储和实现</a:t>
            </a:r>
            <a:endParaRPr lang="en-US" altLang="zh-CN" i="0">
              <a:solidFill>
                <a:srgbClr val="FFFF66"/>
              </a:solidFill>
            </a:endParaRP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81121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/>
              <a:t>二维数组</a:t>
            </a:r>
            <a:r>
              <a:rPr kumimoji="0" lang="en-US" altLang="zh-CN"/>
              <a:t>——</a:t>
            </a:r>
            <a:r>
              <a:rPr kumimoji="0" lang="zh-CN" altLang="en-US"/>
              <a:t>按行优先的更一般情况</a:t>
            </a:r>
          </a:p>
        </p:txBody>
      </p:sp>
      <p:sp>
        <p:nvSpPr>
          <p:cNvPr id="1427460" name="Text Box 4"/>
          <p:cNvSpPr txBox="1">
            <a:spLocks noChangeArrowheads="1"/>
          </p:cNvSpPr>
          <p:nvPr/>
        </p:nvSpPr>
        <p:spPr bwMode="auto">
          <a:xfrm>
            <a:off x="976313" y="1449388"/>
            <a:ext cx="23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7461" name="Text Box 5"/>
          <p:cNvSpPr txBox="1">
            <a:spLocks noChangeArrowheads="1"/>
          </p:cNvSpPr>
          <p:nvPr/>
        </p:nvSpPr>
        <p:spPr bwMode="auto">
          <a:xfrm>
            <a:off x="3902075" y="1463675"/>
            <a:ext cx="384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7462" name="Text Box 6"/>
          <p:cNvSpPr txBox="1">
            <a:spLocks noChangeArrowheads="1"/>
          </p:cNvSpPr>
          <p:nvPr/>
        </p:nvSpPr>
        <p:spPr bwMode="auto">
          <a:xfrm>
            <a:off x="885825" y="1919288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800">
              <a:solidFill>
                <a:schemeClr val="tx1"/>
              </a:solidFill>
              <a:latin typeface="Times New Roman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800">
              <a:solidFill>
                <a:schemeClr val="tx1"/>
              </a:solidFill>
              <a:latin typeface="Times New Roman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                    </a:t>
            </a:r>
            <a:endParaRPr kumimoji="0" lang="en-US" altLang="zh-CN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1427463" name="Group 7"/>
          <p:cNvGrpSpPr>
            <a:grpSpLocks/>
          </p:cNvGrpSpPr>
          <p:nvPr/>
        </p:nvGrpSpPr>
        <p:grpSpPr bwMode="auto">
          <a:xfrm>
            <a:off x="876300" y="2290763"/>
            <a:ext cx="3286125" cy="1820862"/>
            <a:chOff x="1724" y="11133"/>
            <a:chExt cx="3150" cy="1545"/>
          </a:xfrm>
        </p:grpSpPr>
        <p:sp>
          <p:nvSpPr>
            <p:cNvPr id="1427464" name="Line 8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465" name="Line 9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466" name="Line 10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467" name="Line 11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468" name="Line 12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469" name="Line 13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7470" name="Line 14"/>
          <p:cNvSpPr>
            <a:spLocks noChangeShapeType="1"/>
          </p:cNvSpPr>
          <p:nvPr/>
        </p:nvSpPr>
        <p:spPr bwMode="auto">
          <a:xfrm>
            <a:off x="1612900" y="1938338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1" name="Line 15"/>
          <p:cNvSpPr>
            <a:spLocks noChangeShapeType="1"/>
          </p:cNvSpPr>
          <p:nvPr/>
        </p:nvSpPr>
        <p:spPr bwMode="auto">
          <a:xfrm>
            <a:off x="2347913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2" name="Line 16"/>
          <p:cNvSpPr>
            <a:spLocks noChangeShapeType="1"/>
          </p:cNvSpPr>
          <p:nvPr/>
        </p:nvSpPr>
        <p:spPr bwMode="auto">
          <a:xfrm>
            <a:off x="1989138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3" name="Line 17"/>
          <p:cNvSpPr>
            <a:spLocks noChangeShapeType="1"/>
          </p:cNvSpPr>
          <p:nvPr/>
        </p:nvSpPr>
        <p:spPr bwMode="auto">
          <a:xfrm>
            <a:off x="2708275" y="19383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4" name="Line 18"/>
          <p:cNvSpPr>
            <a:spLocks noChangeShapeType="1"/>
          </p:cNvSpPr>
          <p:nvPr/>
        </p:nvSpPr>
        <p:spPr bwMode="auto">
          <a:xfrm>
            <a:off x="1236663" y="19383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5" name="Line 19"/>
          <p:cNvSpPr>
            <a:spLocks noChangeShapeType="1"/>
          </p:cNvSpPr>
          <p:nvPr/>
        </p:nvSpPr>
        <p:spPr bwMode="auto">
          <a:xfrm>
            <a:off x="3427413" y="1928813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6" name="Line 20"/>
          <p:cNvSpPr>
            <a:spLocks noChangeShapeType="1"/>
          </p:cNvSpPr>
          <p:nvPr/>
        </p:nvSpPr>
        <p:spPr bwMode="auto">
          <a:xfrm>
            <a:off x="3067050" y="19383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7" name="Line 21"/>
          <p:cNvSpPr>
            <a:spLocks noChangeShapeType="1"/>
          </p:cNvSpPr>
          <p:nvPr/>
        </p:nvSpPr>
        <p:spPr bwMode="auto">
          <a:xfrm>
            <a:off x="3803650" y="1931988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8" name="Rectangle 22"/>
          <p:cNvSpPr>
            <a:spLocks noChangeArrowheads="1"/>
          </p:cNvSpPr>
          <p:nvPr/>
        </p:nvSpPr>
        <p:spPr bwMode="auto">
          <a:xfrm>
            <a:off x="976313" y="201612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79" name="Rectangle 23"/>
          <p:cNvSpPr>
            <a:spLocks noChangeArrowheads="1"/>
          </p:cNvSpPr>
          <p:nvPr/>
        </p:nvSpPr>
        <p:spPr bwMode="auto">
          <a:xfrm>
            <a:off x="976313" y="237807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80" name="Rectangle 24"/>
          <p:cNvSpPr>
            <a:spLocks noChangeArrowheads="1"/>
          </p:cNvSpPr>
          <p:nvPr/>
        </p:nvSpPr>
        <p:spPr bwMode="auto">
          <a:xfrm>
            <a:off x="976313" y="2746375"/>
            <a:ext cx="3089275" cy="18415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81" name="Rectangle 25"/>
          <p:cNvSpPr>
            <a:spLocks noChangeArrowheads="1"/>
          </p:cNvSpPr>
          <p:nvPr/>
        </p:nvSpPr>
        <p:spPr bwMode="auto">
          <a:xfrm>
            <a:off x="976313" y="3114675"/>
            <a:ext cx="1601787" cy="17303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7482" name="Text Box 26"/>
          <p:cNvSpPr txBox="1">
            <a:spLocks noChangeArrowheads="1"/>
          </p:cNvSpPr>
          <p:nvPr/>
        </p:nvSpPr>
        <p:spPr bwMode="auto">
          <a:xfrm>
            <a:off x="568325" y="1958975"/>
            <a:ext cx="23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7483" name="Text Box 27"/>
          <p:cNvSpPr txBox="1">
            <a:spLocks noChangeArrowheads="1"/>
          </p:cNvSpPr>
          <p:nvPr/>
        </p:nvSpPr>
        <p:spPr bwMode="auto">
          <a:xfrm>
            <a:off x="476250" y="4138613"/>
            <a:ext cx="3810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7485" name="Text Box 29"/>
          <p:cNvSpPr txBox="1">
            <a:spLocks noChangeArrowheads="1"/>
          </p:cNvSpPr>
          <p:nvPr/>
        </p:nvSpPr>
        <p:spPr bwMode="auto">
          <a:xfrm>
            <a:off x="431800" y="4733925"/>
            <a:ext cx="8505825" cy="1530350"/>
          </a:xfrm>
          <a:prstGeom prst="rect">
            <a:avLst/>
          </a:prstGeom>
          <a:noFill/>
          <a:ln w="28575">
            <a:noFill/>
            <a:prstDash val="dashDot"/>
            <a:miter lim="800000"/>
            <a:headEnd/>
            <a:tailEnd/>
          </a:ln>
        </p:spPr>
        <p:txBody>
          <a:bodyPr lIns="36000" tIns="0" rIns="36000" bIns="0"/>
          <a:lstStyle/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>
                <a:solidFill>
                  <a:schemeClr val="tx1"/>
                </a:solidFill>
                <a:latin typeface="Times New Roman" pitchFamily="18" charset="0"/>
              </a:rPr>
              <a:t>ij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前面的元素个数 = </a:t>
            </a:r>
            <a:r>
              <a:rPr kumimoji="0" lang="zh-CN" altLang="en-US" sz="2800">
                <a:latin typeface="Times New Roman" pitchFamily="18" charset="0"/>
              </a:rPr>
              <a:t>阴影部分的面积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= 整行数×每行元素个数 + </a:t>
            </a:r>
            <a:r>
              <a:rPr kumimoji="0" lang="zh-CN" altLang="en-US" sz="2800">
                <a:latin typeface="Times New Roman" pitchFamily="18" charset="0"/>
              </a:rPr>
              <a:t>本行中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i="1" baseline="-25000">
                <a:latin typeface="Times New Roman" pitchFamily="18" charset="0"/>
              </a:rPr>
              <a:t>ij</a:t>
            </a:r>
            <a:r>
              <a:rPr kumimoji="0" lang="zh-CN" altLang="en-US" sz="2800">
                <a:latin typeface="Times New Roman" pitchFamily="18" charset="0"/>
              </a:rPr>
              <a:t>前面的元素个数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kumimoji="0" lang="zh-CN" altLang="en-US" sz="2800">
                <a:solidFill>
                  <a:schemeClr val="tx1"/>
                </a:solidFill>
                <a:latin typeface="宋体" charset="-122"/>
              </a:rPr>
              <a:t>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)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×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＋1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)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)</a:t>
            </a:r>
            <a:endParaRPr kumimoji="0" lang="en-US" altLang="zh-CN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27497" name="Group 41"/>
          <p:cNvGrpSpPr>
            <a:grpSpLocks/>
          </p:cNvGrpSpPr>
          <p:nvPr/>
        </p:nvGrpSpPr>
        <p:grpSpPr bwMode="auto">
          <a:xfrm>
            <a:off x="2678113" y="2921000"/>
            <a:ext cx="495300" cy="450850"/>
            <a:chOff x="1483" y="2224"/>
            <a:chExt cx="312" cy="284"/>
          </a:xfrm>
        </p:grpSpPr>
        <p:sp>
          <p:nvSpPr>
            <p:cNvPr id="1427498" name="Text Box 42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zh-CN" sz="2400" baseline="-25000">
                <a:solidFill>
                  <a:schemeClr val="accent2"/>
                </a:solidFill>
                <a:latin typeface="宋体" charset="-122"/>
              </a:endParaRPr>
            </a:p>
          </p:txBody>
        </p:sp>
        <p:sp>
          <p:nvSpPr>
            <p:cNvPr id="1427499" name="Text Box 43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54000" bIns="1080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i="1" dirty="0" err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sz="2400" i="1" baseline="-25000" dirty="0" err="1">
                  <a:solidFill>
                    <a:schemeClr val="bg2"/>
                  </a:solidFill>
                  <a:latin typeface="Times New Roman" pitchFamily="18" charset="0"/>
                </a:rPr>
                <a:t>ij</a:t>
              </a:r>
              <a:endParaRPr kumimoji="0" lang="en-US" altLang="zh-CN" sz="2400" i="1" baseline="-25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7500" name="Text Box 44"/>
          <p:cNvSpPr txBox="1">
            <a:spLocks noChangeArrowheads="1"/>
          </p:cNvSpPr>
          <p:nvPr/>
        </p:nvSpPr>
        <p:spPr bwMode="auto">
          <a:xfrm>
            <a:off x="171450" y="6149975"/>
            <a:ext cx="876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Loc(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>
                <a:solidFill>
                  <a:schemeClr val="tx1"/>
                </a:solidFill>
                <a:latin typeface="Times New Roman" pitchFamily="18" charset="0"/>
              </a:rPr>
              <a:t>ij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Loc(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800" i="1" baseline="-25000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kumimoji="0" lang="en-US" altLang="zh-CN" sz="2800" i="1" baseline="-25000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 + ((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)×(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h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+1) + (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kumimoji="0" lang="en-US" altLang="zh-CN" sz="2800" i="1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))×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endParaRPr kumimoji="0" lang="zh-CN" altLang="en-US" sz="2800" i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427501" name="Group 45"/>
          <p:cNvGrpSpPr>
            <a:grpSpLocks/>
          </p:cNvGrpSpPr>
          <p:nvPr/>
        </p:nvGrpSpPr>
        <p:grpSpPr bwMode="auto">
          <a:xfrm>
            <a:off x="4706938" y="1536700"/>
            <a:ext cx="3886200" cy="2971800"/>
            <a:chOff x="2728" y="1344"/>
            <a:chExt cx="2360" cy="1377"/>
          </a:xfrm>
        </p:grpSpPr>
        <p:sp>
          <p:nvSpPr>
            <p:cNvPr id="1427502" name="Text Box 46"/>
            <p:cNvSpPr txBox="1">
              <a:spLocks noChangeArrowheads="1"/>
            </p:cNvSpPr>
            <p:nvPr/>
          </p:nvSpPr>
          <p:spPr bwMode="auto">
            <a:xfrm>
              <a:off x="2728" y="2468"/>
              <a:ext cx="21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FFFF"/>
                  </a:solidFill>
                  <a:latin typeface="Times New Roman" pitchFamily="18" charset="0"/>
                </a:rPr>
                <a:t>本行中 </a:t>
              </a:r>
              <a:r>
                <a:rPr kumimoji="0" lang="en-US" altLang="zh-CN" sz="2400" i="1">
                  <a:solidFill>
                    <a:srgbClr val="00FFFF"/>
                  </a:solidFill>
                  <a:latin typeface="Times New Roman" pitchFamily="18" charset="0"/>
                </a:rPr>
                <a:t>a</a:t>
              </a:r>
              <a:r>
                <a:rPr kumimoji="0" lang="en-US" altLang="zh-CN" sz="2400" i="1" baseline="-25000">
                  <a:solidFill>
                    <a:srgbClr val="00FFFF"/>
                  </a:solidFill>
                  <a:latin typeface="Times New Roman" pitchFamily="18" charset="0"/>
                </a:rPr>
                <a:t>ij</a:t>
              </a:r>
              <a:r>
                <a:rPr kumimoji="0" lang="en-US" altLang="zh-CN" sz="2400" i="1">
                  <a:solidFill>
                    <a:srgbClr val="00FFFF"/>
                  </a:solidFill>
                  <a:latin typeface="Times New Roman" pitchFamily="18" charset="0"/>
                </a:rPr>
                <a:t> </a:t>
              </a:r>
              <a:r>
                <a:rPr kumimoji="0" lang="zh-CN" altLang="en-US" sz="2400">
                  <a:solidFill>
                    <a:srgbClr val="00FFFF"/>
                  </a:solidFill>
                  <a:latin typeface="Times New Roman" pitchFamily="18" charset="0"/>
                </a:rPr>
                <a:t>前面的元素个数</a:t>
              </a:r>
            </a:p>
          </p:txBody>
        </p:sp>
        <p:sp>
          <p:nvSpPr>
            <p:cNvPr id="1427503" name="Rectangle 47"/>
            <p:cNvSpPr>
              <a:spLocks noChangeArrowheads="1"/>
            </p:cNvSpPr>
            <p:nvPr/>
          </p:nvSpPr>
          <p:spPr bwMode="auto">
            <a:xfrm>
              <a:off x="2736" y="1812"/>
              <a:ext cx="1946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4" name="Rectangle 48"/>
            <p:cNvSpPr>
              <a:spLocks noChangeArrowheads="1"/>
            </p:cNvSpPr>
            <p:nvPr/>
          </p:nvSpPr>
          <p:spPr bwMode="auto">
            <a:xfrm>
              <a:off x="2736" y="1962"/>
              <a:ext cx="1946" cy="115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5" name="Rectangle 49"/>
            <p:cNvSpPr>
              <a:spLocks noChangeArrowheads="1"/>
            </p:cNvSpPr>
            <p:nvPr/>
          </p:nvSpPr>
          <p:spPr bwMode="auto">
            <a:xfrm>
              <a:off x="2736" y="2116"/>
              <a:ext cx="1946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6" name="Rectangle 50"/>
            <p:cNvSpPr>
              <a:spLocks noChangeArrowheads="1"/>
            </p:cNvSpPr>
            <p:nvPr/>
          </p:nvSpPr>
          <p:spPr bwMode="auto">
            <a:xfrm>
              <a:off x="2736" y="2269"/>
              <a:ext cx="1010" cy="109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7" name="AutoShape 51"/>
            <p:cNvSpPr>
              <a:spLocks/>
            </p:cNvSpPr>
            <p:nvPr/>
          </p:nvSpPr>
          <p:spPr bwMode="auto">
            <a:xfrm>
              <a:off x="4713" y="1815"/>
              <a:ext cx="104" cy="411"/>
            </a:xfrm>
            <a:prstGeom prst="rightBrace">
              <a:avLst>
                <a:gd name="adj1" fmla="val 32933"/>
                <a:gd name="adj2" fmla="val 47644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8" name="AutoShape 52"/>
            <p:cNvSpPr>
              <a:spLocks/>
            </p:cNvSpPr>
            <p:nvPr/>
          </p:nvSpPr>
          <p:spPr bwMode="auto">
            <a:xfrm rot="5400000">
              <a:off x="3620" y="730"/>
              <a:ext cx="180" cy="1904"/>
            </a:xfrm>
            <a:prstGeom prst="leftBrace">
              <a:avLst>
                <a:gd name="adj1" fmla="val 88148"/>
                <a:gd name="adj2" fmla="val 49648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509" name="Text Box 53"/>
            <p:cNvSpPr txBox="1">
              <a:spLocks noChangeArrowheads="1"/>
            </p:cNvSpPr>
            <p:nvPr/>
          </p:nvSpPr>
          <p:spPr bwMode="auto">
            <a:xfrm>
              <a:off x="3216" y="1344"/>
              <a:ext cx="139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每行元素个数</a:t>
              </a:r>
            </a:p>
          </p:txBody>
        </p:sp>
        <p:sp>
          <p:nvSpPr>
            <p:cNvPr id="1427510" name="Text Box 54"/>
            <p:cNvSpPr txBox="1">
              <a:spLocks noChangeArrowheads="1"/>
            </p:cNvSpPr>
            <p:nvPr/>
          </p:nvSpPr>
          <p:spPr bwMode="auto">
            <a:xfrm>
              <a:off x="4879" y="1680"/>
              <a:ext cx="209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整行数</a:t>
              </a:r>
            </a:p>
          </p:txBody>
        </p:sp>
        <p:sp>
          <p:nvSpPr>
            <p:cNvPr id="1427511" name="AutoShape 55"/>
            <p:cNvSpPr>
              <a:spLocks/>
            </p:cNvSpPr>
            <p:nvPr/>
          </p:nvSpPr>
          <p:spPr bwMode="auto">
            <a:xfrm rot="-5373145">
              <a:off x="3188" y="1947"/>
              <a:ext cx="114" cy="98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78" grpId="0" animBg="1"/>
      <p:bldP spid="1427479" grpId="0" animBg="1"/>
      <p:bldP spid="1427480" grpId="0" animBg="1"/>
      <p:bldP spid="1427481" grpId="0" animBg="1"/>
      <p:bldP spid="1427485" grpId="0" build="p"/>
      <p:bldP spid="14275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535531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None/>
            </a:pPr>
            <a:r>
              <a:rPr lang="zh-CN" altLang="en-US" dirty="0">
                <a:latin typeface="Times New Roman" pitchFamily="18" charset="0"/>
                <a:ea typeface="宋体" charset="-122"/>
              </a:rPr>
              <a:t>例   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  A[3][4]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； </a:t>
            </a:r>
            <a:endParaRPr lang="zh-CN" altLang="en-US" dirty="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779461"/>
            <a:ext cx="3581400" cy="2009775"/>
            <a:chOff x="864" y="1710"/>
            <a:chExt cx="2256" cy="12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4" y="2016"/>
              <a:ext cx="2208" cy="960"/>
              <a:chOff x="1104" y="3264"/>
              <a:chExt cx="2208" cy="960"/>
            </a:xfrm>
          </p:grpSpPr>
          <p:sp>
            <p:nvSpPr>
              <p:cNvPr id="2404357" name="Text Box 5"/>
              <p:cNvSpPr txBox="1">
                <a:spLocks noChangeArrowheads="1"/>
              </p:cNvSpPr>
              <p:nvPr/>
            </p:nvSpPr>
            <p:spPr bwMode="auto">
              <a:xfrm>
                <a:off x="1104" y="3609"/>
                <a:ext cx="528" cy="327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endParaRPr lang="zh-CN" altLang="zh-CN" sz="2800"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2404358" name="Text Box 6"/>
              <p:cNvSpPr txBox="1">
                <a:spLocks noChangeArrowheads="1"/>
              </p:cNvSpPr>
              <p:nvPr/>
            </p:nvSpPr>
            <p:spPr bwMode="auto">
              <a:xfrm>
                <a:off x="1558" y="3264"/>
                <a:ext cx="1754" cy="954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457200" indent="-457200" eaLnBrk="0" hangingPunct="0">
                  <a:spcBef>
                    <a:spcPct val="30000"/>
                  </a:spcBef>
                  <a:buNone/>
                </a:pPr>
                <a:r>
                  <a:rPr lang="en-US" altLang="zh-CN" sz="2800" dirty="0">
                    <a:latin typeface="宋体" charset="-122"/>
                    <a:ea typeface="宋体" charset="-122"/>
                  </a:rPr>
                  <a:t>15  0  7 22</a:t>
                </a:r>
              </a:p>
              <a:p>
                <a:pPr marL="457200" indent="-457200" eaLnBrk="0" hangingPunct="0">
                  <a:spcBef>
                    <a:spcPct val="30000"/>
                  </a:spcBef>
                  <a:buNone/>
                </a:pPr>
                <a:r>
                  <a:rPr lang="en-US" altLang="zh-CN" sz="2800" dirty="0">
                    <a:latin typeface="宋体" charset="-122"/>
                    <a:ea typeface="宋体" charset="-122"/>
                    <a:sym typeface="Symbol" pitchFamily="18" charset="2"/>
                  </a:rPr>
                  <a:t> 0 -6  </a:t>
                </a:r>
                <a:r>
                  <a:rPr lang="en-US" altLang="zh-CN" sz="2800" dirty="0">
                    <a:solidFill>
                      <a:srgbClr val="00FFFF"/>
                    </a:solidFill>
                    <a:latin typeface="宋体" charset="-122"/>
                    <a:ea typeface="宋体" charset="-122"/>
                    <a:sym typeface="Symbol" pitchFamily="18" charset="2"/>
                  </a:rPr>
                  <a:t>5</a:t>
                </a:r>
                <a:r>
                  <a:rPr lang="en-US" altLang="zh-CN" sz="2800" dirty="0">
                    <a:latin typeface="宋体" charset="-122"/>
                    <a:ea typeface="宋体" charset="-122"/>
                    <a:sym typeface="Symbol" pitchFamily="18" charset="2"/>
                  </a:rPr>
                  <a:t>  0</a:t>
                </a:r>
              </a:p>
              <a:p>
                <a:pPr marL="457200" indent="-457200" eaLnBrk="0" hangingPunct="0">
                  <a:spcBef>
                    <a:spcPct val="30000"/>
                  </a:spcBef>
                  <a:buNone/>
                </a:pPr>
                <a:r>
                  <a:rPr lang="en-US" altLang="zh-CN" sz="2800" dirty="0">
                    <a:latin typeface="宋体" charset="-122"/>
                    <a:ea typeface="宋体" charset="-122"/>
                    <a:sym typeface="Symbol" pitchFamily="18" charset="2"/>
                  </a:rPr>
                  <a:t> 9  0  8  1</a:t>
                </a:r>
              </a:p>
            </p:txBody>
          </p:sp>
          <p:sp>
            <p:nvSpPr>
              <p:cNvPr id="2404359" name="AutoShape 7"/>
              <p:cNvSpPr>
                <a:spLocks/>
              </p:cNvSpPr>
              <p:nvPr/>
            </p:nvSpPr>
            <p:spPr bwMode="auto">
              <a:xfrm>
                <a:off x="1488" y="3408"/>
                <a:ext cx="48" cy="816"/>
              </a:xfrm>
              <a:prstGeom prst="leftBracke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0">
                  <a:solidFill>
                    <a:srgbClr val="FFFF66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2404360" name="AutoShape 8"/>
              <p:cNvSpPr>
                <a:spLocks/>
              </p:cNvSpPr>
              <p:nvPr/>
            </p:nvSpPr>
            <p:spPr bwMode="auto">
              <a:xfrm flipH="1">
                <a:off x="3024" y="3360"/>
                <a:ext cx="48" cy="864"/>
              </a:xfrm>
              <a:prstGeom prst="leftBracke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400" b="0">
                  <a:solidFill>
                    <a:srgbClr val="FFFF66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2404361" name="Text Box 9"/>
            <p:cNvSpPr txBox="1">
              <a:spLocks noChangeArrowheads="1"/>
            </p:cNvSpPr>
            <p:nvPr/>
          </p:nvSpPr>
          <p:spPr bwMode="auto">
            <a:xfrm>
              <a:off x="2928" y="2016"/>
              <a:ext cx="192" cy="954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3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ctr">
                <a:spcBef>
                  <a:spcPct val="3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ctr">
                <a:spcBef>
                  <a:spcPct val="3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404362" name="Text Box 10"/>
            <p:cNvSpPr txBox="1">
              <a:spLocks noChangeArrowheads="1"/>
            </p:cNvSpPr>
            <p:nvPr/>
          </p:nvSpPr>
          <p:spPr bwMode="auto">
            <a:xfrm>
              <a:off x="1452" y="1710"/>
              <a:ext cx="1247" cy="30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0    1    2    3</a:t>
              </a:r>
            </a:p>
          </p:txBody>
        </p:sp>
      </p:grpSp>
      <p:sp>
        <p:nvSpPr>
          <p:cNvPr id="2404363" name="Rectangle 11"/>
          <p:cNvSpPr>
            <a:spLocks noChangeArrowheads="1"/>
          </p:cNvSpPr>
          <p:nvPr/>
        </p:nvSpPr>
        <p:spPr bwMode="auto">
          <a:xfrm>
            <a:off x="76200" y="3048000"/>
            <a:ext cx="9067800" cy="107721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Loc(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1,2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) = Loc(0,0)+(b2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+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L</a:t>
            </a:r>
          </a:p>
          <a:p>
            <a:pPr eaLnBrk="0" hangingPunct="0">
              <a:spcBef>
                <a:spcPct val="20000"/>
              </a:spcBef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              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= Loc(0,0) +(4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)2=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Loc(0,0) +12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5516563"/>
            <a:ext cx="6096000" cy="625475"/>
            <a:chOff x="480" y="3475"/>
            <a:chExt cx="3840" cy="394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80" y="3479"/>
              <a:ext cx="3792" cy="390"/>
              <a:chOff x="480" y="3479"/>
              <a:chExt cx="3456" cy="390"/>
            </a:xfrm>
          </p:grpSpPr>
          <p:sp>
            <p:nvSpPr>
              <p:cNvPr id="2404366" name="Rectangle 14"/>
              <p:cNvSpPr>
                <a:spLocks noChangeArrowheads="1"/>
              </p:cNvSpPr>
              <p:nvPr/>
            </p:nvSpPr>
            <p:spPr bwMode="auto">
              <a:xfrm>
                <a:off x="480" y="3479"/>
                <a:ext cx="3456" cy="390"/>
              </a:xfrm>
              <a:prstGeom prst="rect">
                <a:avLst/>
              </a:prstGeom>
              <a:solidFill>
                <a:schemeClr val="bg2"/>
              </a:solidFill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4367" name="Line 15"/>
              <p:cNvSpPr>
                <a:spLocks noChangeShapeType="1"/>
              </p:cNvSpPr>
              <p:nvPr/>
            </p:nvSpPr>
            <p:spPr bwMode="auto">
              <a:xfrm>
                <a:off x="794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68" name="Line 16"/>
              <p:cNvSpPr>
                <a:spLocks noChangeShapeType="1"/>
              </p:cNvSpPr>
              <p:nvPr/>
            </p:nvSpPr>
            <p:spPr bwMode="auto">
              <a:xfrm>
                <a:off x="1060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69" name="Line 17"/>
              <p:cNvSpPr>
                <a:spLocks noChangeShapeType="1"/>
              </p:cNvSpPr>
              <p:nvPr/>
            </p:nvSpPr>
            <p:spPr bwMode="auto">
              <a:xfrm>
                <a:off x="1348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0" name="Line 18"/>
              <p:cNvSpPr>
                <a:spLocks noChangeShapeType="1"/>
              </p:cNvSpPr>
              <p:nvPr/>
            </p:nvSpPr>
            <p:spPr bwMode="auto">
              <a:xfrm>
                <a:off x="1636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1" name="Line 19"/>
              <p:cNvSpPr>
                <a:spLocks noChangeShapeType="1"/>
              </p:cNvSpPr>
              <p:nvPr/>
            </p:nvSpPr>
            <p:spPr bwMode="auto">
              <a:xfrm>
                <a:off x="1924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2" name="Line 20"/>
              <p:cNvSpPr>
                <a:spLocks noChangeShapeType="1"/>
              </p:cNvSpPr>
              <p:nvPr/>
            </p:nvSpPr>
            <p:spPr bwMode="auto">
              <a:xfrm>
                <a:off x="2500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3" name="Line 21"/>
              <p:cNvSpPr>
                <a:spLocks noChangeShapeType="1"/>
              </p:cNvSpPr>
              <p:nvPr/>
            </p:nvSpPr>
            <p:spPr bwMode="auto">
              <a:xfrm>
                <a:off x="2212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4" name="Line 22"/>
              <p:cNvSpPr>
                <a:spLocks noChangeShapeType="1"/>
              </p:cNvSpPr>
              <p:nvPr/>
            </p:nvSpPr>
            <p:spPr bwMode="auto">
              <a:xfrm>
                <a:off x="3076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5" name="Line 23"/>
              <p:cNvSpPr>
                <a:spLocks noChangeShapeType="1"/>
              </p:cNvSpPr>
              <p:nvPr/>
            </p:nvSpPr>
            <p:spPr bwMode="auto">
              <a:xfrm>
                <a:off x="2788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6" name="Line 24"/>
              <p:cNvSpPr>
                <a:spLocks noChangeShapeType="1"/>
              </p:cNvSpPr>
              <p:nvPr/>
            </p:nvSpPr>
            <p:spPr bwMode="auto">
              <a:xfrm>
                <a:off x="3364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377" name="Line 25"/>
              <p:cNvSpPr>
                <a:spLocks noChangeShapeType="1"/>
              </p:cNvSpPr>
              <p:nvPr/>
            </p:nvSpPr>
            <p:spPr bwMode="auto">
              <a:xfrm>
                <a:off x="3652" y="3485"/>
                <a:ext cx="0" cy="38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04378" name="Text Box 26"/>
            <p:cNvSpPr txBox="1">
              <a:spLocks noChangeArrowheads="1"/>
            </p:cNvSpPr>
            <p:nvPr/>
          </p:nvSpPr>
          <p:spPr bwMode="auto">
            <a:xfrm>
              <a:off x="480" y="3475"/>
              <a:ext cx="3840" cy="37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3600" dirty="0">
                  <a:solidFill>
                    <a:schemeClr val="hlink"/>
                  </a:solidFill>
                </a:rPr>
                <a:t>15 0 7 22 0 </a:t>
              </a:r>
              <a:r>
                <a:rPr lang="en-US" altLang="zh-CN" sz="3600" dirty="0">
                  <a:solidFill>
                    <a:schemeClr val="hlink"/>
                  </a:solidFill>
                  <a:latin typeface="Times New Roman"/>
                </a:rPr>
                <a:t>–</a:t>
              </a:r>
              <a:r>
                <a:rPr lang="en-US" altLang="zh-CN" sz="3600" dirty="0">
                  <a:solidFill>
                    <a:schemeClr val="hlink"/>
                  </a:solidFill>
                </a:rPr>
                <a:t>6 </a:t>
              </a:r>
              <a:r>
                <a:rPr lang="en-US" altLang="zh-CN" sz="3600" dirty="0">
                  <a:solidFill>
                    <a:srgbClr val="FF0000"/>
                  </a:solidFill>
                </a:rPr>
                <a:t>5</a:t>
              </a:r>
              <a:r>
                <a:rPr lang="en-US" altLang="zh-CN" sz="3600" dirty="0">
                  <a:solidFill>
                    <a:schemeClr val="hlink"/>
                  </a:solidFill>
                </a:rPr>
                <a:t>  0  9  0  8  1</a:t>
              </a:r>
              <a:endParaRPr lang="en-US" altLang="zh-CN" sz="3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404379" name="Rectangle 27"/>
          <p:cNvSpPr>
            <a:spLocks noChangeArrowheads="1"/>
          </p:cNvSpPr>
          <p:nvPr/>
        </p:nvSpPr>
        <p:spPr bwMode="auto">
          <a:xfrm>
            <a:off x="-228600" y="6316119"/>
            <a:ext cx="2292350" cy="535531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Loc(0,0)</a:t>
            </a:r>
          </a:p>
        </p:txBody>
      </p:sp>
      <p:sp>
        <p:nvSpPr>
          <p:cNvPr id="2404380" name="AutoShape 28"/>
          <p:cNvSpPr>
            <a:spLocks/>
          </p:cNvSpPr>
          <p:nvPr/>
        </p:nvSpPr>
        <p:spPr bwMode="auto">
          <a:xfrm rot="5400000">
            <a:off x="2095500" y="3848100"/>
            <a:ext cx="381000" cy="2895600"/>
          </a:xfrm>
          <a:prstGeom prst="leftBrace">
            <a:avLst>
              <a:gd name="adj1" fmla="val 63333"/>
              <a:gd name="adj2" fmla="val 50000"/>
            </a:avLst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4381" name="Text Box 29"/>
          <p:cNvSpPr txBox="1">
            <a:spLocks noChangeArrowheads="1"/>
          </p:cNvSpPr>
          <p:nvPr/>
        </p:nvSpPr>
        <p:spPr bwMode="auto">
          <a:xfrm>
            <a:off x="2057400" y="4572000"/>
            <a:ext cx="1752600" cy="535531"/>
          </a:xfrm>
          <a:prstGeom prst="rect">
            <a:avLst/>
          </a:prstGeom>
          <a:solidFill>
            <a:srgbClr val="C00000"/>
          </a:solidFill>
          <a:ln w="9525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12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字节</a:t>
            </a:r>
          </a:p>
        </p:txBody>
      </p:sp>
      <p:sp>
        <p:nvSpPr>
          <p:cNvPr id="2404382" name="Line 30"/>
          <p:cNvSpPr>
            <a:spLocks noChangeShapeType="1"/>
          </p:cNvSpPr>
          <p:nvPr/>
        </p:nvSpPr>
        <p:spPr bwMode="auto">
          <a:xfrm flipV="1">
            <a:off x="838200" y="6172200"/>
            <a:ext cx="0" cy="2286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A9B3CF2B-C715-4F9D-80E0-1A313A40FB36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19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28700"/>
            <a:ext cx="8618538" cy="6461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kumimoji="0" lang="zh-CN" altLang="en-US" sz="3200" dirty="0"/>
              <a:t>三维</a:t>
            </a:r>
            <a:r>
              <a:rPr lang="zh-CN" altLang="en-US" sz="3200" dirty="0"/>
              <a:t>数组数据元素存储位置的映象关系</a:t>
            </a:r>
          </a:p>
        </p:txBody>
      </p:sp>
      <p:grpSp>
        <p:nvGrpSpPr>
          <p:cNvPr id="40965" name="组合 7"/>
          <p:cNvGrpSpPr>
            <a:grpSpLocks/>
          </p:cNvGrpSpPr>
          <p:nvPr/>
        </p:nvGrpSpPr>
        <p:grpSpPr bwMode="auto">
          <a:xfrm>
            <a:off x="1393825" y="2300635"/>
            <a:ext cx="2501900" cy="2033588"/>
            <a:chOff x="936625" y="1130300"/>
            <a:chExt cx="2501900" cy="2033588"/>
          </a:xfrm>
        </p:grpSpPr>
        <p:grpSp>
          <p:nvGrpSpPr>
            <p:cNvPr id="41002" name="Group 153"/>
            <p:cNvGrpSpPr>
              <a:grpSpLocks/>
            </p:cNvGrpSpPr>
            <p:nvPr/>
          </p:nvGrpSpPr>
          <p:grpSpPr bwMode="auto">
            <a:xfrm>
              <a:off x="1497004" y="1130302"/>
              <a:ext cx="1941506" cy="1462088"/>
              <a:chOff x="2024" y="1207"/>
              <a:chExt cx="1223" cy="921"/>
            </a:xfrm>
          </p:grpSpPr>
          <p:sp>
            <p:nvSpPr>
              <p:cNvPr id="41034" name="AutoShape 145"/>
              <p:cNvSpPr>
                <a:spLocks noChangeArrowheads="1"/>
              </p:cNvSpPr>
              <p:nvPr/>
            </p:nvSpPr>
            <p:spPr bwMode="auto">
              <a:xfrm>
                <a:off x="2880" y="1761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5" name="AutoShape 151"/>
              <p:cNvSpPr>
                <a:spLocks noChangeArrowheads="1"/>
              </p:cNvSpPr>
              <p:nvPr/>
            </p:nvSpPr>
            <p:spPr bwMode="auto">
              <a:xfrm>
                <a:off x="2879" y="1485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6" name="AutoShape 146"/>
              <p:cNvSpPr>
                <a:spLocks noChangeArrowheads="1"/>
              </p:cNvSpPr>
              <p:nvPr/>
            </p:nvSpPr>
            <p:spPr bwMode="auto">
              <a:xfrm>
                <a:off x="2024" y="1207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7" name="AutoShape 147"/>
              <p:cNvSpPr>
                <a:spLocks noChangeArrowheads="1"/>
              </p:cNvSpPr>
              <p:nvPr/>
            </p:nvSpPr>
            <p:spPr bwMode="auto">
              <a:xfrm>
                <a:off x="2309" y="1207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8" name="AutoShape 148"/>
              <p:cNvSpPr>
                <a:spLocks noChangeArrowheads="1"/>
              </p:cNvSpPr>
              <p:nvPr/>
            </p:nvSpPr>
            <p:spPr bwMode="auto">
              <a:xfrm>
                <a:off x="2595" y="1207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9" name="AutoShape 149"/>
              <p:cNvSpPr>
                <a:spLocks noChangeArrowheads="1"/>
              </p:cNvSpPr>
              <p:nvPr/>
            </p:nvSpPr>
            <p:spPr bwMode="auto">
              <a:xfrm>
                <a:off x="2880" y="1207"/>
                <a:ext cx="367" cy="367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003" name="AutoShape 45"/>
            <p:cNvSpPr>
              <a:spLocks noChangeArrowheads="1"/>
            </p:cNvSpPr>
            <p:nvPr/>
          </p:nvSpPr>
          <p:spPr bwMode="auto">
            <a:xfrm>
              <a:off x="1844675" y="2579688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4" name="AutoShape 15"/>
            <p:cNvSpPr>
              <a:spLocks noChangeArrowheads="1"/>
            </p:cNvSpPr>
            <p:nvPr/>
          </p:nvSpPr>
          <p:spPr bwMode="auto">
            <a:xfrm>
              <a:off x="2706688" y="2176463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5" name="AutoShape 19"/>
            <p:cNvSpPr>
              <a:spLocks noChangeArrowheads="1"/>
            </p:cNvSpPr>
            <p:nvPr/>
          </p:nvSpPr>
          <p:spPr bwMode="auto">
            <a:xfrm>
              <a:off x="2587625" y="2289175"/>
              <a:ext cx="581025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6" name="AutoShape 23"/>
            <p:cNvSpPr>
              <a:spLocks noChangeArrowheads="1"/>
            </p:cNvSpPr>
            <p:nvPr/>
          </p:nvSpPr>
          <p:spPr bwMode="auto">
            <a:xfrm>
              <a:off x="2441575" y="2435225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7" name="AutoShape 29"/>
            <p:cNvSpPr>
              <a:spLocks noChangeArrowheads="1"/>
            </p:cNvSpPr>
            <p:nvPr/>
          </p:nvSpPr>
          <p:spPr bwMode="auto">
            <a:xfrm>
              <a:off x="936625" y="2581275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8" name="AutoShape 30"/>
            <p:cNvSpPr>
              <a:spLocks noChangeArrowheads="1"/>
            </p:cNvSpPr>
            <p:nvPr/>
          </p:nvSpPr>
          <p:spPr bwMode="auto">
            <a:xfrm>
              <a:off x="1389063" y="2581275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9" name="AutoShape 31"/>
            <p:cNvSpPr>
              <a:spLocks noChangeArrowheads="1"/>
            </p:cNvSpPr>
            <p:nvPr/>
          </p:nvSpPr>
          <p:spPr bwMode="auto">
            <a:xfrm>
              <a:off x="1843088" y="2581275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0" name="AutoShape 39"/>
            <p:cNvSpPr>
              <a:spLocks noChangeArrowheads="1"/>
            </p:cNvSpPr>
            <p:nvPr/>
          </p:nvSpPr>
          <p:spPr bwMode="auto">
            <a:xfrm>
              <a:off x="2295525" y="2581275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1" name="AutoShape 5"/>
            <p:cNvSpPr>
              <a:spLocks noChangeArrowheads="1"/>
            </p:cNvSpPr>
            <p:nvPr/>
          </p:nvSpPr>
          <p:spPr bwMode="auto">
            <a:xfrm>
              <a:off x="1357313" y="1268413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2" name="AutoShape 6"/>
            <p:cNvSpPr>
              <a:spLocks noChangeArrowheads="1"/>
            </p:cNvSpPr>
            <p:nvPr/>
          </p:nvSpPr>
          <p:spPr bwMode="auto">
            <a:xfrm>
              <a:off x="1809750" y="1268413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3" name="AutoShape 7"/>
            <p:cNvSpPr>
              <a:spLocks noChangeArrowheads="1"/>
            </p:cNvSpPr>
            <p:nvPr/>
          </p:nvSpPr>
          <p:spPr bwMode="auto">
            <a:xfrm>
              <a:off x="2263775" y="1268413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4" name="AutoShape 8"/>
            <p:cNvSpPr>
              <a:spLocks noChangeArrowheads="1"/>
            </p:cNvSpPr>
            <p:nvPr/>
          </p:nvSpPr>
          <p:spPr bwMode="auto">
            <a:xfrm>
              <a:off x="1211263" y="1414463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5" name="AutoShape 9"/>
            <p:cNvSpPr>
              <a:spLocks noChangeArrowheads="1"/>
            </p:cNvSpPr>
            <p:nvPr/>
          </p:nvSpPr>
          <p:spPr bwMode="auto">
            <a:xfrm>
              <a:off x="1665288" y="1414463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6" name="AutoShape 10"/>
            <p:cNvSpPr>
              <a:spLocks noChangeArrowheads="1"/>
            </p:cNvSpPr>
            <p:nvPr/>
          </p:nvSpPr>
          <p:spPr bwMode="auto">
            <a:xfrm>
              <a:off x="2117725" y="1414463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7" name="AutoShape 11"/>
            <p:cNvSpPr>
              <a:spLocks noChangeArrowheads="1"/>
            </p:cNvSpPr>
            <p:nvPr/>
          </p:nvSpPr>
          <p:spPr bwMode="auto">
            <a:xfrm>
              <a:off x="1066800" y="1558925"/>
              <a:ext cx="581025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8" name="AutoShape 12"/>
            <p:cNvSpPr>
              <a:spLocks noChangeArrowheads="1"/>
            </p:cNvSpPr>
            <p:nvPr/>
          </p:nvSpPr>
          <p:spPr bwMode="auto">
            <a:xfrm>
              <a:off x="1519238" y="1558925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9" name="AutoShape 13"/>
            <p:cNvSpPr>
              <a:spLocks noChangeArrowheads="1"/>
            </p:cNvSpPr>
            <p:nvPr/>
          </p:nvSpPr>
          <p:spPr bwMode="auto">
            <a:xfrm>
              <a:off x="1971675" y="1558925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0" name="AutoShape 16"/>
            <p:cNvSpPr>
              <a:spLocks noChangeArrowheads="1"/>
            </p:cNvSpPr>
            <p:nvPr/>
          </p:nvSpPr>
          <p:spPr bwMode="auto">
            <a:xfrm>
              <a:off x="2716213" y="1720850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1" name="AutoShape 17"/>
            <p:cNvSpPr>
              <a:spLocks noChangeArrowheads="1"/>
            </p:cNvSpPr>
            <p:nvPr/>
          </p:nvSpPr>
          <p:spPr bwMode="auto">
            <a:xfrm>
              <a:off x="2716213" y="1268413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2" name="AutoShape 20"/>
            <p:cNvSpPr>
              <a:spLocks noChangeArrowheads="1"/>
            </p:cNvSpPr>
            <p:nvPr/>
          </p:nvSpPr>
          <p:spPr bwMode="auto">
            <a:xfrm>
              <a:off x="2587625" y="1851025"/>
              <a:ext cx="581025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3" name="AutoShape 21"/>
            <p:cNvSpPr>
              <a:spLocks noChangeArrowheads="1"/>
            </p:cNvSpPr>
            <p:nvPr/>
          </p:nvSpPr>
          <p:spPr bwMode="auto">
            <a:xfrm>
              <a:off x="2587625" y="1398588"/>
              <a:ext cx="581025" cy="5810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4" name="AutoShape 24"/>
            <p:cNvSpPr>
              <a:spLocks noChangeArrowheads="1"/>
            </p:cNvSpPr>
            <p:nvPr/>
          </p:nvSpPr>
          <p:spPr bwMode="auto">
            <a:xfrm>
              <a:off x="2441575" y="1997075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5" name="AutoShape 25"/>
            <p:cNvSpPr>
              <a:spLocks noChangeArrowheads="1"/>
            </p:cNvSpPr>
            <p:nvPr/>
          </p:nvSpPr>
          <p:spPr bwMode="auto">
            <a:xfrm>
              <a:off x="2441575" y="1543050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6" name="AutoShape 32"/>
            <p:cNvSpPr>
              <a:spLocks noChangeArrowheads="1"/>
            </p:cNvSpPr>
            <p:nvPr/>
          </p:nvSpPr>
          <p:spPr bwMode="auto">
            <a:xfrm>
              <a:off x="936625" y="2141538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7" name="AutoShape 33"/>
            <p:cNvSpPr>
              <a:spLocks noChangeArrowheads="1"/>
            </p:cNvSpPr>
            <p:nvPr/>
          </p:nvSpPr>
          <p:spPr bwMode="auto">
            <a:xfrm>
              <a:off x="1389063" y="2141538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8" name="AutoShape 34"/>
            <p:cNvSpPr>
              <a:spLocks noChangeArrowheads="1"/>
            </p:cNvSpPr>
            <p:nvPr/>
          </p:nvSpPr>
          <p:spPr bwMode="auto">
            <a:xfrm>
              <a:off x="1843088" y="2141538"/>
              <a:ext cx="582612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9" name="AutoShape 35"/>
            <p:cNvSpPr>
              <a:spLocks noChangeArrowheads="1"/>
            </p:cNvSpPr>
            <p:nvPr/>
          </p:nvSpPr>
          <p:spPr bwMode="auto">
            <a:xfrm>
              <a:off x="936625" y="1689100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0" name="AutoShape 36"/>
            <p:cNvSpPr>
              <a:spLocks noChangeArrowheads="1"/>
            </p:cNvSpPr>
            <p:nvPr/>
          </p:nvSpPr>
          <p:spPr bwMode="auto">
            <a:xfrm>
              <a:off x="1389063" y="1689100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1" name="AutoShape 37"/>
            <p:cNvSpPr>
              <a:spLocks noChangeArrowheads="1"/>
            </p:cNvSpPr>
            <p:nvPr/>
          </p:nvSpPr>
          <p:spPr bwMode="auto">
            <a:xfrm>
              <a:off x="1843088" y="1689100"/>
              <a:ext cx="582612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2" name="AutoShape 40"/>
            <p:cNvSpPr>
              <a:spLocks noChangeArrowheads="1"/>
            </p:cNvSpPr>
            <p:nvPr/>
          </p:nvSpPr>
          <p:spPr bwMode="auto">
            <a:xfrm>
              <a:off x="2295525" y="2141538"/>
              <a:ext cx="582613" cy="58261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3" name="AutoShape 41"/>
            <p:cNvSpPr>
              <a:spLocks noChangeArrowheads="1"/>
            </p:cNvSpPr>
            <p:nvPr/>
          </p:nvSpPr>
          <p:spPr bwMode="auto">
            <a:xfrm>
              <a:off x="2295525" y="1689100"/>
              <a:ext cx="582613" cy="58261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6" name="Text Box 42"/>
          <p:cNvSpPr txBox="1">
            <a:spLocks noChangeArrowheads="1"/>
          </p:cNvSpPr>
          <p:nvPr/>
        </p:nvSpPr>
        <p:spPr bwMode="auto">
          <a:xfrm>
            <a:off x="2673350" y="1268760"/>
            <a:ext cx="58324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A(3,4,5)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LOC(2,3,1)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</a:t>
            </a:r>
          </a:p>
        </p:txBody>
      </p:sp>
      <p:grpSp>
        <p:nvGrpSpPr>
          <p:cNvPr id="40967" name="Group 133"/>
          <p:cNvGrpSpPr>
            <a:grpSpLocks/>
          </p:cNvGrpSpPr>
          <p:nvPr/>
        </p:nvGrpSpPr>
        <p:grpSpPr bwMode="auto">
          <a:xfrm>
            <a:off x="771525" y="1278285"/>
            <a:ext cx="1908175" cy="2335213"/>
            <a:chOff x="0" y="981"/>
            <a:chExt cx="1202" cy="1471"/>
          </a:xfrm>
        </p:grpSpPr>
        <p:sp>
          <p:nvSpPr>
            <p:cNvPr id="40996" name="Line 126"/>
            <p:cNvSpPr>
              <a:spLocks noChangeShapeType="1"/>
            </p:cNvSpPr>
            <p:nvPr/>
          </p:nvSpPr>
          <p:spPr bwMode="auto">
            <a:xfrm>
              <a:off x="249" y="1570"/>
              <a:ext cx="0" cy="8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7" name="Line 127"/>
            <p:cNvSpPr>
              <a:spLocks noChangeShapeType="1"/>
            </p:cNvSpPr>
            <p:nvPr/>
          </p:nvSpPr>
          <p:spPr bwMode="auto">
            <a:xfrm>
              <a:off x="249" y="1570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8" name="Line 128"/>
            <p:cNvSpPr>
              <a:spLocks noChangeShapeType="1"/>
            </p:cNvSpPr>
            <p:nvPr/>
          </p:nvSpPr>
          <p:spPr bwMode="auto">
            <a:xfrm flipV="1">
              <a:off x="249" y="1207"/>
              <a:ext cx="408" cy="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9" name="Text Box 129"/>
            <p:cNvSpPr txBox="1">
              <a:spLocks noChangeArrowheads="1"/>
            </p:cNvSpPr>
            <p:nvPr/>
          </p:nvSpPr>
          <p:spPr bwMode="auto">
            <a:xfrm>
              <a:off x="0" y="2115"/>
              <a:ext cx="31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000" name="Text Box 130"/>
            <p:cNvSpPr txBox="1">
              <a:spLocks noChangeArrowheads="1"/>
            </p:cNvSpPr>
            <p:nvPr/>
          </p:nvSpPr>
          <p:spPr bwMode="auto">
            <a:xfrm>
              <a:off x="884" y="1207"/>
              <a:ext cx="31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1001" name="Text Box 131"/>
            <p:cNvSpPr txBox="1">
              <a:spLocks noChangeArrowheads="1"/>
            </p:cNvSpPr>
            <p:nvPr/>
          </p:nvSpPr>
          <p:spPr bwMode="auto">
            <a:xfrm>
              <a:off x="340" y="981"/>
              <a:ext cx="31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5632450" y="1970435"/>
            <a:ext cx="2524125" cy="2227263"/>
            <a:chOff x="3379" y="663"/>
            <a:chExt cx="1590" cy="1403"/>
          </a:xfrm>
        </p:grpSpPr>
        <p:sp>
          <p:nvSpPr>
            <p:cNvPr id="40971" name="AutoShape 154"/>
            <p:cNvSpPr>
              <a:spLocks noChangeArrowheads="1"/>
            </p:cNvSpPr>
            <p:nvPr/>
          </p:nvSpPr>
          <p:spPr bwMode="auto">
            <a:xfrm>
              <a:off x="3746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2" name="AutoShape 155"/>
            <p:cNvSpPr>
              <a:spLocks noChangeArrowheads="1"/>
            </p:cNvSpPr>
            <p:nvPr/>
          </p:nvSpPr>
          <p:spPr bwMode="auto">
            <a:xfrm>
              <a:off x="4031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3" name="AutoShape 156"/>
            <p:cNvSpPr>
              <a:spLocks noChangeArrowheads="1"/>
            </p:cNvSpPr>
            <p:nvPr/>
          </p:nvSpPr>
          <p:spPr bwMode="auto">
            <a:xfrm>
              <a:off x="4317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4" name="AutoShape 158"/>
            <p:cNvSpPr>
              <a:spLocks noChangeArrowheads="1"/>
            </p:cNvSpPr>
            <p:nvPr/>
          </p:nvSpPr>
          <p:spPr bwMode="auto">
            <a:xfrm>
              <a:off x="4602" y="133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5" name="AutoShape 86"/>
            <p:cNvSpPr>
              <a:spLocks noChangeArrowheads="1"/>
            </p:cNvSpPr>
            <p:nvPr/>
          </p:nvSpPr>
          <p:spPr bwMode="auto">
            <a:xfrm>
              <a:off x="3644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6" name="AutoShape 87"/>
            <p:cNvSpPr>
              <a:spLocks noChangeArrowheads="1"/>
            </p:cNvSpPr>
            <p:nvPr/>
          </p:nvSpPr>
          <p:spPr bwMode="auto">
            <a:xfrm>
              <a:off x="3929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7" name="AutoShape 88"/>
            <p:cNvSpPr>
              <a:spLocks noChangeArrowheads="1"/>
            </p:cNvSpPr>
            <p:nvPr/>
          </p:nvSpPr>
          <p:spPr bwMode="auto">
            <a:xfrm>
              <a:off x="4215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8" name="AutoShape 89"/>
            <p:cNvSpPr>
              <a:spLocks noChangeArrowheads="1"/>
            </p:cNvSpPr>
            <p:nvPr/>
          </p:nvSpPr>
          <p:spPr bwMode="auto">
            <a:xfrm>
              <a:off x="3552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9" name="AutoShape 90"/>
            <p:cNvSpPr>
              <a:spLocks noChangeArrowheads="1"/>
            </p:cNvSpPr>
            <p:nvPr/>
          </p:nvSpPr>
          <p:spPr bwMode="auto">
            <a:xfrm>
              <a:off x="3838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0" name="AutoShape 91"/>
            <p:cNvSpPr>
              <a:spLocks noChangeArrowheads="1"/>
            </p:cNvSpPr>
            <p:nvPr/>
          </p:nvSpPr>
          <p:spPr bwMode="auto">
            <a:xfrm>
              <a:off x="4123" y="1526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1" name="AutoShape 92"/>
            <p:cNvSpPr>
              <a:spLocks noChangeArrowheads="1"/>
            </p:cNvSpPr>
            <p:nvPr/>
          </p:nvSpPr>
          <p:spPr bwMode="auto">
            <a:xfrm>
              <a:off x="3461" y="1617"/>
              <a:ext cx="366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2" name="AutoShape 93"/>
            <p:cNvSpPr>
              <a:spLocks noChangeArrowheads="1"/>
            </p:cNvSpPr>
            <p:nvPr/>
          </p:nvSpPr>
          <p:spPr bwMode="auto">
            <a:xfrm>
              <a:off x="3746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3" name="AutoShape 94"/>
            <p:cNvSpPr>
              <a:spLocks noChangeArrowheads="1"/>
            </p:cNvSpPr>
            <p:nvPr/>
          </p:nvSpPr>
          <p:spPr bwMode="auto">
            <a:xfrm>
              <a:off x="4031" y="161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4" name="AutoShape 96"/>
            <p:cNvSpPr>
              <a:spLocks noChangeArrowheads="1"/>
            </p:cNvSpPr>
            <p:nvPr/>
          </p:nvSpPr>
          <p:spPr bwMode="auto">
            <a:xfrm>
              <a:off x="4500" y="1434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5" name="AutoShape 97"/>
            <p:cNvSpPr>
              <a:spLocks noChangeArrowheads="1"/>
            </p:cNvSpPr>
            <p:nvPr/>
          </p:nvSpPr>
          <p:spPr bwMode="auto">
            <a:xfrm>
              <a:off x="4419" y="1516"/>
              <a:ext cx="366" cy="36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6" name="AutoShape 98"/>
            <p:cNvSpPr>
              <a:spLocks noChangeArrowheads="1"/>
            </p:cNvSpPr>
            <p:nvPr/>
          </p:nvSpPr>
          <p:spPr bwMode="auto">
            <a:xfrm>
              <a:off x="4327" y="1607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7" name="AutoShape 99"/>
            <p:cNvSpPr>
              <a:spLocks noChangeArrowheads="1"/>
            </p:cNvSpPr>
            <p:nvPr/>
          </p:nvSpPr>
          <p:spPr bwMode="auto">
            <a:xfrm>
              <a:off x="3379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8" name="AutoShape 100"/>
            <p:cNvSpPr>
              <a:spLocks noChangeArrowheads="1"/>
            </p:cNvSpPr>
            <p:nvPr/>
          </p:nvSpPr>
          <p:spPr bwMode="auto">
            <a:xfrm>
              <a:off x="3664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9" name="AutoShape 101"/>
            <p:cNvSpPr>
              <a:spLocks noChangeArrowheads="1"/>
            </p:cNvSpPr>
            <p:nvPr/>
          </p:nvSpPr>
          <p:spPr bwMode="auto">
            <a:xfrm>
              <a:off x="3950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0" name="AutoShape 102"/>
            <p:cNvSpPr>
              <a:spLocks noChangeArrowheads="1"/>
            </p:cNvSpPr>
            <p:nvPr/>
          </p:nvSpPr>
          <p:spPr bwMode="auto">
            <a:xfrm>
              <a:off x="4235" y="1699"/>
              <a:ext cx="367" cy="36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91" name="Group 160"/>
            <p:cNvGrpSpPr>
              <a:grpSpLocks/>
            </p:cNvGrpSpPr>
            <p:nvPr/>
          </p:nvGrpSpPr>
          <p:grpSpPr bwMode="auto">
            <a:xfrm>
              <a:off x="3402" y="663"/>
              <a:ext cx="1089" cy="609"/>
              <a:chOff x="2880" y="1207"/>
              <a:chExt cx="1089" cy="609"/>
            </a:xfrm>
          </p:grpSpPr>
          <p:sp>
            <p:nvSpPr>
              <p:cNvPr id="40992" name="Line 138"/>
              <p:cNvSpPr>
                <a:spLocks noChangeShapeType="1"/>
              </p:cNvSpPr>
              <p:nvPr/>
            </p:nvSpPr>
            <p:spPr bwMode="auto">
              <a:xfrm>
                <a:off x="2880" y="1816"/>
                <a:ext cx="90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93" name="Line 139"/>
              <p:cNvSpPr>
                <a:spLocks noChangeShapeType="1"/>
              </p:cNvSpPr>
              <p:nvPr/>
            </p:nvSpPr>
            <p:spPr bwMode="auto">
              <a:xfrm flipV="1">
                <a:off x="2880" y="1453"/>
                <a:ext cx="408" cy="36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94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1434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32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995" name="Text Box 142"/>
              <p:cNvSpPr txBox="1">
                <a:spLocks noChangeArrowheads="1"/>
              </p:cNvSpPr>
              <p:nvPr/>
            </p:nvSpPr>
            <p:spPr bwMode="auto">
              <a:xfrm>
                <a:off x="2971" y="1207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32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36538" y="4329100"/>
            <a:ext cx="87963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LOC(2,3,1) = LOC(0,0,0) + (4×5×2 + 5×3 + 1)×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82" name="Text Box 162"/>
          <p:cNvSpPr txBox="1">
            <a:spLocks noChangeArrowheads="1"/>
          </p:cNvSpPr>
          <p:nvPr/>
        </p:nvSpPr>
        <p:spPr bwMode="auto">
          <a:xfrm>
            <a:off x="290513" y="4779150"/>
            <a:ext cx="864076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三维数组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中任一元素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j1,j2,j3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的存储位置（</a:t>
            </a:r>
            <a:r>
              <a:rPr lang="en-US" altLang="zh-CN" sz="2800" dirty="0">
                <a:solidFill>
                  <a:srgbClr val="FFFFFF"/>
                </a:solidFill>
              </a:rPr>
              <a:t>0≤j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</a:t>
            </a:r>
            <a:r>
              <a:rPr lang="en-US" altLang="zh-CN" sz="2800" dirty="0">
                <a:solidFill>
                  <a:srgbClr val="FFFFFF"/>
                </a:solidFill>
              </a:rPr>
              <a:t>&lt;b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</a:t>
            </a:r>
            <a:r>
              <a:rPr lang="en-US" altLang="zh-CN" sz="2800" dirty="0">
                <a:solidFill>
                  <a:srgbClr val="FFFFFF"/>
                </a:solidFill>
              </a:rPr>
              <a:t> 0≤j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2</a:t>
            </a:r>
            <a:r>
              <a:rPr lang="en-US" altLang="zh-CN" sz="2800" dirty="0">
                <a:solidFill>
                  <a:srgbClr val="FFFFFF"/>
                </a:solidFill>
              </a:rPr>
              <a:t>&lt;b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2</a:t>
            </a:r>
            <a:r>
              <a:rPr lang="zh-CN" altLang="en-US" sz="2800" baseline="-25000" dirty="0">
                <a:solidFill>
                  <a:srgbClr val="FFFFFF"/>
                </a:solidFill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</a:rPr>
              <a:t> 0≤j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3</a:t>
            </a:r>
            <a:r>
              <a:rPr lang="en-US" altLang="zh-CN" sz="2800" dirty="0">
                <a:solidFill>
                  <a:srgbClr val="FFFFFF"/>
                </a:solidFill>
              </a:rPr>
              <a:t>&lt;b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3</a:t>
            </a:r>
            <a:r>
              <a:rPr lang="zh-CN" altLang="en-US" sz="2800" dirty="0">
                <a:solidFill>
                  <a:srgbClr val="FFFFFF"/>
                </a:solidFill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LOC(j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 LOC(0,0,0) +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+(b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×b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+b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)×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939556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9658199D-77CF-4B96-94CC-D470A67FD942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2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0">
                <a:solidFill>
                  <a:srgbClr val="FFFF66"/>
                </a:solidFill>
              </a:rPr>
              <a:t>本章内容</a:t>
            </a:r>
            <a:endParaRPr lang="en-US" altLang="zh-CN" i="0">
              <a:solidFill>
                <a:srgbClr val="FFFF66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863600"/>
            <a:ext cx="7885113" cy="54117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4.1  </a:t>
            </a:r>
            <a:r>
              <a:rPr lang="zh-CN" altLang="en-US" sz="3200" dirty="0"/>
              <a:t>数组的类型定义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4.2  </a:t>
            </a:r>
            <a:r>
              <a:rPr lang="zh-CN" altLang="en-US" sz="3200" dirty="0"/>
              <a:t>数组的顺序表示和实现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4.3  </a:t>
            </a:r>
            <a:r>
              <a:rPr lang="zh-CN" altLang="en-US" sz="3200" dirty="0"/>
              <a:t>特殊矩阵的压缩存储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4.4  </a:t>
            </a:r>
            <a:r>
              <a:rPr lang="zh-CN" altLang="en-US" sz="3200" dirty="0"/>
              <a:t>广义表的类型定义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4.5  </a:t>
            </a:r>
            <a:r>
              <a:rPr lang="zh-CN" altLang="en-US" sz="3200" dirty="0"/>
              <a:t>广义表的表示方法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4.6  </a:t>
            </a:r>
            <a:r>
              <a:rPr lang="zh-CN" altLang="en-US" sz="3200" dirty="0"/>
              <a:t>广义表操作的递归函数</a:t>
            </a:r>
          </a:p>
        </p:txBody>
      </p:sp>
    </p:spTree>
    <p:extLst>
      <p:ext uri="{BB962C8B-B14F-4D97-AF65-F5344CB8AC3E}">
        <p14:creationId xmlns:p14="http://schemas.microsoft.com/office/powerpoint/2010/main" val="60783205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1C4898EF-B360-430B-A5E3-1C5D1D270B7E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20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64575" cy="4448175"/>
          </a:xfrm>
        </p:spPr>
        <p:txBody>
          <a:bodyPr/>
          <a:lstStyle/>
          <a:p>
            <a:pPr>
              <a:lnSpc>
                <a:spcPct val="110000"/>
              </a:lnSpc>
              <a:buSzPct val="75000"/>
            </a:pPr>
            <a:r>
              <a:rPr kumimoji="0" lang="en-US" altLang="zh-CN" sz="3200" dirty="0"/>
              <a:t>N </a:t>
            </a:r>
            <a:r>
              <a:rPr lang="zh-CN" altLang="en-US" sz="3200" dirty="0"/>
              <a:t>维数组数据元素存储位置的映象关系</a:t>
            </a:r>
            <a:endParaRPr kumimoji="0" lang="zh-CN" altLang="en-US" sz="3200" dirty="0"/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	</a:t>
            </a:r>
            <a:r>
              <a:rPr kumimoji="0" lang="en-US" altLang="zh-CN" sz="3200" dirty="0"/>
              <a:t>N</a:t>
            </a:r>
            <a:r>
              <a:rPr kumimoji="0" lang="zh-CN" altLang="en-US" sz="3200" dirty="0"/>
              <a:t>维数组</a:t>
            </a:r>
            <a:r>
              <a:rPr kumimoji="0" lang="en-US" altLang="zh-CN" sz="3200" dirty="0"/>
              <a:t>A[b</a:t>
            </a:r>
            <a:r>
              <a:rPr kumimoji="0" lang="en-US" altLang="zh-CN" sz="3200" baseline="-25000" dirty="0"/>
              <a:t>1</a:t>
            </a:r>
            <a:r>
              <a:rPr kumimoji="0" lang="en-US" altLang="zh-CN" sz="3200" dirty="0"/>
              <a:t>, b</a:t>
            </a:r>
            <a:r>
              <a:rPr kumimoji="0" lang="en-US" altLang="zh-CN" sz="3200" baseline="-25000" dirty="0"/>
              <a:t>2</a:t>
            </a:r>
            <a:r>
              <a:rPr kumimoji="0" lang="en-US" altLang="zh-CN" sz="3200" dirty="0"/>
              <a:t>, …, </a:t>
            </a:r>
            <a:r>
              <a:rPr kumimoji="0" lang="en-US" altLang="zh-CN" sz="3200" dirty="0" err="1"/>
              <a:t>b</a:t>
            </a:r>
            <a:r>
              <a:rPr kumimoji="0" lang="en-US" altLang="zh-CN" sz="3200" baseline="-25000" dirty="0" err="1"/>
              <a:t>n</a:t>
            </a:r>
            <a:r>
              <a:rPr kumimoji="0" lang="en-US" altLang="zh-CN" sz="3200" dirty="0"/>
              <a:t>]</a:t>
            </a:r>
            <a:r>
              <a:rPr kumimoji="0" lang="zh-CN" altLang="en-US" sz="3200" dirty="0"/>
              <a:t>中某元素地址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</a:rPr>
              <a:t>( </a:t>
            </a:r>
            <a:r>
              <a:rPr lang="en-US" altLang="zh-CN" sz="2800" i="1" dirty="0">
                <a:solidFill>
                  <a:schemeClr val="tx1"/>
                </a:solidFill>
              </a:rPr>
              <a:t>j</a:t>
            </a:r>
            <a:r>
              <a:rPr lang="en-US" altLang="zh-CN" sz="2800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</a:rPr>
              <a:t>, j</a:t>
            </a:r>
            <a:r>
              <a:rPr lang="en-US" altLang="zh-CN" sz="2800" i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</a:rPr>
              <a:t>, …, </a:t>
            </a:r>
            <a:r>
              <a:rPr lang="en-US" altLang="zh-CN" sz="2800" i="1" dirty="0" err="1">
                <a:solidFill>
                  <a:schemeClr val="tx1"/>
                </a:solidFill>
              </a:rPr>
              <a:t>j</a:t>
            </a:r>
            <a:r>
              <a:rPr lang="en-US" altLang="zh-CN" sz="2800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= </a:t>
            </a:r>
            <a:r>
              <a:rPr lang="en-US" altLang="zh-CN" sz="2800" dirty="0" err="1">
                <a:solidFill>
                  <a:schemeClr val="tx1"/>
                </a:solidFill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</a:rPr>
              <a:t>(0, 0, …, 0) +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 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...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×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j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</a:p>
          <a:p>
            <a:pPr algn="r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baseline="-25000" dirty="0">
                <a:solidFill>
                  <a:schemeClr val="tx1"/>
                </a:solidFill>
              </a:rPr>
              <a:t>          </a:t>
            </a:r>
            <a:r>
              <a:rPr lang="en-US" altLang="zh-CN" sz="2800" dirty="0">
                <a:solidFill>
                  <a:schemeClr val="tx1"/>
                </a:solidFill>
              </a:rPr>
              <a:t>+ 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...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j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+ ...+ b</a:t>
            </a:r>
            <a:r>
              <a:rPr lang="en-US" altLang="zh-CN" sz="2800" baseline="-25000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j</a:t>
            </a:r>
            <a:r>
              <a:rPr lang="en-US" altLang="zh-CN" sz="2800" baseline="-25000" dirty="0">
                <a:solidFill>
                  <a:schemeClr val="tx1"/>
                </a:solidFill>
              </a:rPr>
              <a:t>n-1 </a:t>
            </a:r>
            <a:r>
              <a:rPr lang="en-US" altLang="zh-CN" sz="2800" dirty="0">
                <a:solidFill>
                  <a:schemeClr val="tx1"/>
                </a:solidFill>
              </a:rPr>
              <a:t>+ </a:t>
            </a:r>
            <a:r>
              <a:rPr lang="en-US" altLang="zh-CN" sz="2800" dirty="0" err="1">
                <a:solidFill>
                  <a:schemeClr val="tx1"/>
                </a:solidFill>
              </a:rPr>
              <a:t>j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)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00FFFF"/>
                </a:solidFill>
              </a:rPr>
              <a:t>L</a:t>
            </a:r>
          </a:p>
          <a:p>
            <a:pPr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= </a:t>
            </a:r>
            <a:r>
              <a:rPr lang="en-US" altLang="zh-CN" sz="2800" dirty="0" err="1">
                <a:solidFill>
                  <a:schemeClr val="tx1"/>
                </a:solidFill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</a:rPr>
              <a:t>(0, 0, …, 0) + </a:t>
            </a:r>
            <a:r>
              <a:rPr lang="en-US" altLang="zh-CN" sz="2800" dirty="0">
                <a:solidFill>
                  <a:srgbClr val="00FFFF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/>
              <a:t>∑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i</a:t>
            </a:r>
            <a:endParaRPr lang="en-US" altLang="zh-CN" sz="2800" baseline="-25000" dirty="0"/>
          </a:p>
          <a:p>
            <a:pPr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	其中：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00FFFF"/>
                </a:solidFill>
              </a:rPr>
              <a:t>L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 =</a:t>
            </a:r>
            <a:r>
              <a:rPr lang="en-US" altLang="zh-CN" sz="2800" dirty="0" err="1">
                <a:solidFill>
                  <a:schemeClr val="tx1"/>
                </a:solidFill>
              </a:rPr>
              <a:t>b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</a:rPr>
              <a:t>×c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1&lt;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≤ n</a:t>
            </a:r>
            <a:r>
              <a:rPr lang="zh-CN" altLang="en-US" sz="2800" dirty="0"/>
              <a:t>。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3913188" y="36417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3868738" y="43561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1430537" name="AutoShape 9"/>
          <p:cNvSpPr>
            <a:spLocks noChangeArrowheads="1"/>
          </p:cNvSpPr>
          <p:nvPr/>
        </p:nvSpPr>
        <p:spPr bwMode="auto">
          <a:xfrm>
            <a:off x="4332288" y="2149475"/>
            <a:ext cx="2025650" cy="650875"/>
          </a:xfrm>
          <a:prstGeom prst="wedgeRoundRectCallout">
            <a:avLst>
              <a:gd name="adj1" fmla="val -88097"/>
              <a:gd name="adj2" fmla="val 65444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数组基址</a:t>
            </a:r>
          </a:p>
        </p:txBody>
      </p:sp>
      <p:sp>
        <p:nvSpPr>
          <p:cNvPr id="1430538" name="AutoShape 10"/>
          <p:cNvSpPr>
            <a:spLocks noChangeArrowheads="1"/>
          </p:cNvSpPr>
          <p:nvPr/>
        </p:nvSpPr>
        <p:spPr bwMode="auto">
          <a:xfrm>
            <a:off x="6508750" y="4224338"/>
            <a:ext cx="2116138" cy="720725"/>
          </a:xfrm>
          <a:prstGeom prst="wedgeRoundRectCallout">
            <a:avLst>
              <a:gd name="adj1" fmla="val -121236"/>
              <a:gd name="adj2" fmla="val -41597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为常数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9413" y="5284788"/>
            <a:ext cx="8596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维数组的映象函数：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数组元素的存储位置是其下标的线性函数。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数组动态存储的理论基础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3376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1430537" grpId="0" animBg="1"/>
      <p:bldP spid="1430538" grpId="0" animBg="1"/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0D59A31-0745-4F80-A393-1900A2ED7600}" type="slidenum">
              <a:rPr lang="zh-CN" altLang="en-US" b="1">
                <a:solidFill>
                  <a:srgbClr val="66CCFF"/>
                </a:solidFill>
              </a:rPr>
              <a:pPr/>
              <a:t>21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64575" cy="364013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SzPct val="75000"/>
            </a:pPr>
            <a:r>
              <a:rPr kumimoji="0" lang="en-US" altLang="zh-CN" dirty="0"/>
              <a:t>N</a:t>
            </a:r>
            <a:r>
              <a:rPr kumimoji="0" lang="zh-CN" altLang="en-US" dirty="0"/>
              <a:t>维数组</a:t>
            </a:r>
          </a:p>
          <a:p>
            <a:pPr eaLnBrk="0" hangingPunct="0">
              <a:lnSpc>
                <a:spcPct val="110000"/>
              </a:lnSpc>
              <a:buSzPct val="75000"/>
              <a:buFont typeface="Wingdings" pitchFamily="2" charset="2"/>
              <a:buNone/>
            </a:pPr>
            <a:r>
              <a:rPr kumimoji="0" lang="zh-CN" altLang="en-US" dirty="0"/>
              <a:t>	一般的</a:t>
            </a:r>
            <a:r>
              <a:rPr kumimoji="0" lang="en-US" altLang="zh-CN" dirty="0"/>
              <a:t>N</a:t>
            </a:r>
            <a:r>
              <a:rPr kumimoji="0" lang="zh-CN" altLang="en-US" dirty="0"/>
              <a:t>维数组：</a:t>
            </a:r>
            <a:r>
              <a:rPr kumimoji="0" lang="en-US" altLang="zh-CN" dirty="0"/>
              <a:t>A[b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, …, </a:t>
            </a:r>
            <a:r>
              <a:rPr kumimoji="0" lang="en-US" altLang="zh-CN" dirty="0" err="1"/>
              <a:t>b</a:t>
            </a:r>
            <a:r>
              <a:rPr kumimoji="0" lang="en-US" altLang="zh-CN" baseline="-25000" dirty="0" err="1"/>
              <a:t>n</a:t>
            </a:r>
            <a:r>
              <a:rPr kumimoji="0" lang="en-US" altLang="zh-CN" dirty="0"/>
              <a:t>]</a:t>
            </a:r>
            <a:r>
              <a:rPr kumimoji="0" lang="zh-CN" altLang="en-US" dirty="0"/>
              <a:t>：</a:t>
            </a:r>
          </a:p>
          <a:p>
            <a:pPr eaLnBrk="0" hangingPunct="0">
              <a:lnSpc>
                <a:spcPct val="110000"/>
              </a:lnSpc>
              <a:buSzPct val="75000"/>
              <a:buFont typeface="Wingdings" pitchFamily="2" charset="2"/>
              <a:buNone/>
            </a:pPr>
            <a:r>
              <a:rPr kumimoji="0" lang="zh-CN" altLang="en-US" dirty="0"/>
              <a:t>	 </a:t>
            </a:r>
            <a:r>
              <a:rPr lang="en-US" altLang="zh-CN" sz="3200" dirty="0">
                <a:solidFill>
                  <a:schemeClr val="tx1"/>
                </a:solidFill>
              </a:rPr>
              <a:t>Loc( </a:t>
            </a:r>
            <a:r>
              <a:rPr lang="en-US" altLang="zh-CN" sz="3200" i="1" dirty="0">
                <a:solidFill>
                  <a:schemeClr val="tx1"/>
                </a:solidFill>
              </a:rPr>
              <a:t>j</a:t>
            </a:r>
            <a:r>
              <a:rPr lang="en-US" altLang="zh-CN" sz="3200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</a:rPr>
              <a:t>, j</a:t>
            </a:r>
            <a:r>
              <a:rPr lang="en-US" altLang="zh-CN" sz="3200" i="1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</a:rPr>
              <a:t>, …, </a:t>
            </a:r>
            <a:r>
              <a:rPr lang="en-US" altLang="zh-CN" sz="3200" i="1" dirty="0" err="1">
                <a:solidFill>
                  <a:schemeClr val="tx1"/>
                </a:solidFill>
              </a:rPr>
              <a:t>j</a:t>
            </a:r>
            <a:r>
              <a:rPr lang="en-US" altLang="zh-CN" sz="3200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 )</a:t>
            </a:r>
          </a:p>
          <a:p>
            <a:pPr eaLnBrk="0" hangingPunct="0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 = Loc(0, 0, …, 0) +  </a:t>
            </a:r>
            <a:r>
              <a:rPr lang="en-US" altLang="en-US" sz="3200" dirty="0"/>
              <a:t>∑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i</a:t>
            </a:r>
            <a:r>
              <a:rPr lang="en-US" altLang="zh-CN" sz="3200" dirty="0"/>
              <a:t> </a:t>
            </a:r>
            <a:r>
              <a:rPr lang="en-US" altLang="zh-CN" sz="3200" dirty="0" err="1"/>
              <a:t>j</a:t>
            </a:r>
            <a:r>
              <a:rPr lang="en-US" altLang="zh-CN" sz="3200" baseline="-25000" dirty="0" err="1"/>
              <a:t>i</a:t>
            </a:r>
            <a:endParaRPr lang="en-US" altLang="zh-CN" sz="3200" baseline="-25000" dirty="0"/>
          </a:p>
          <a:p>
            <a:pPr eaLnBrk="0" hangingPunct="0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zh-CN" altLang="en-US" sz="3200" dirty="0"/>
              <a:t>	其中：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=L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=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×c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＜</a:t>
            </a:r>
            <a:r>
              <a:rPr lang="en-US" altLang="zh-CN" sz="3200" dirty="0" err="1"/>
              <a:t>i≤n</a:t>
            </a:r>
            <a:r>
              <a:rPr lang="zh-CN" altLang="en-US" sz="3200" dirty="0"/>
              <a:t>。</a:t>
            </a:r>
          </a:p>
        </p:txBody>
      </p:sp>
      <p:sp>
        <p:nvSpPr>
          <p:cNvPr id="1430535" name="Text Box 7"/>
          <p:cNvSpPr txBox="1">
            <a:spLocks noChangeArrowheads="1"/>
          </p:cNvSpPr>
          <p:nvPr/>
        </p:nvSpPr>
        <p:spPr bwMode="auto">
          <a:xfrm>
            <a:off x="4437063" y="2843213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30536" name="Text Box 8"/>
          <p:cNvSpPr txBox="1">
            <a:spLocks noChangeArrowheads="1"/>
          </p:cNvSpPr>
          <p:nvPr/>
        </p:nvSpPr>
        <p:spPr bwMode="auto">
          <a:xfrm>
            <a:off x="4392613" y="3557588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i=1</a:t>
            </a:r>
          </a:p>
        </p:txBody>
      </p:sp>
      <p:sp>
        <p:nvSpPr>
          <p:cNvPr id="1430537" name="AutoShape 9"/>
          <p:cNvSpPr>
            <a:spLocks noChangeArrowheads="1"/>
          </p:cNvSpPr>
          <p:nvPr/>
        </p:nvSpPr>
        <p:spPr bwMode="auto">
          <a:xfrm>
            <a:off x="1150938" y="4778375"/>
            <a:ext cx="2025650" cy="720725"/>
          </a:xfrm>
          <a:prstGeom prst="wedgeRoundRectCallout">
            <a:avLst>
              <a:gd name="adj1" fmla="val -17162"/>
              <a:gd name="adj2" fmla="val -191190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数组基址</a:t>
            </a:r>
          </a:p>
        </p:txBody>
      </p:sp>
      <p:sp>
        <p:nvSpPr>
          <p:cNvPr id="1430538" name="AutoShape 10"/>
          <p:cNvSpPr>
            <a:spLocks noChangeArrowheads="1"/>
          </p:cNvSpPr>
          <p:nvPr/>
        </p:nvSpPr>
        <p:spPr bwMode="auto">
          <a:xfrm>
            <a:off x="4616450" y="4778375"/>
            <a:ext cx="2116138" cy="720725"/>
          </a:xfrm>
          <a:prstGeom prst="wedgeRoundRectCallout">
            <a:avLst>
              <a:gd name="adj1" fmla="val -37847"/>
              <a:gd name="adj2" fmla="val -98458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为常数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7" grpId="0" animBg="1"/>
      <p:bldP spid="14305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6525" y="914400"/>
            <a:ext cx="8580775" cy="5010150"/>
          </a:xfrm>
        </p:spPr>
        <p:txBody>
          <a:bodyPr/>
          <a:lstStyle/>
          <a:p>
            <a:r>
              <a:rPr lang="zh-CN" altLang="en-US" dirty="0"/>
              <a:t>计算思路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00FFFF"/>
              </a:solidFill>
            </a:endParaRPr>
          </a:p>
          <a:p>
            <a:pPr lvl="1"/>
            <a:r>
              <a:rPr lang="en-US" altLang="zh-CN" dirty="0">
                <a:solidFill>
                  <a:srgbClr val="00FFFF"/>
                </a:solidFill>
              </a:rPr>
              <a:t>N</a:t>
            </a:r>
            <a:r>
              <a:rPr lang="zh-CN" altLang="en-US" dirty="0">
                <a:solidFill>
                  <a:srgbClr val="00FFFF"/>
                </a:solidFill>
              </a:rPr>
              <a:t>维数组 </a:t>
            </a:r>
            <a:r>
              <a:rPr lang="zh-CN" altLang="en-US" dirty="0"/>
              <a:t>可以 视为 </a:t>
            </a:r>
            <a:r>
              <a:rPr lang="zh-CN" altLang="en-US" dirty="0">
                <a:solidFill>
                  <a:srgbClr val="00FFFF"/>
                </a:solidFill>
              </a:rPr>
              <a:t>由 </a:t>
            </a:r>
            <a:r>
              <a:rPr lang="en-US" altLang="zh-CN" dirty="0">
                <a:solidFill>
                  <a:srgbClr val="00FFFF"/>
                </a:solidFill>
              </a:rPr>
              <a:t>n-1</a:t>
            </a:r>
            <a:r>
              <a:rPr lang="zh-CN" altLang="en-US" dirty="0">
                <a:solidFill>
                  <a:srgbClr val="00FFFF"/>
                </a:solidFill>
              </a:rPr>
              <a:t>维数组</a:t>
            </a:r>
            <a:r>
              <a:rPr lang="zh-CN" altLang="en-US" dirty="0"/>
              <a:t>构成的线性表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F29F8F-A0A1-459A-A3FB-5622C555C6DE}" type="slidenum">
              <a:rPr lang="zh-CN" altLang="en-US" b="1" smtClean="0">
                <a:solidFill>
                  <a:srgbClr val="66CCFF"/>
                </a:solidFill>
              </a:rPr>
              <a:pPr/>
              <a:t>22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/>
              <a:t>高维数组映像函数</a:t>
            </a:r>
          </a:p>
        </p:txBody>
      </p:sp>
    </p:spTree>
    <p:extLst>
      <p:ext uri="{BB962C8B-B14F-4D97-AF65-F5344CB8AC3E}">
        <p14:creationId xmlns:p14="http://schemas.microsoft.com/office/powerpoint/2010/main" val="388916960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00608"/>
            <a:ext cx="8843900" cy="4623941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高位维优先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/>
              <a:t>分解为由</a:t>
            </a:r>
            <a:r>
              <a:rPr kumimoji="0" lang="en-US" altLang="zh-CN" sz="2800" dirty="0"/>
              <a:t>b</a:t>
            </a:r>
            <a:r>
              <a:rPr kumimoji="0" lang="en-US" altLang="zh-CN" sz="2800" baseline="-25000" dirty="0"/>
              <a:t>1 </a:t>
            </a:r>
            <a:r>
              <a:rPr lang="zh-CN" altLang="en-US" sz="2800" dirty="0"/>
              <a:t>个</a:t>
            </a:r>
            <a:r>
              <a:rPr lang="en-US" altLang="zh-CN" sz="2800" dirty="0"/>
              <a:t>n-1</a:t>
            </a:r>
            <a:r>
              <a:rPr lang="zh-CN" altLang="en-US" sz="2800" dirty="0"/>
              <a:t>维数组构成的</a:t>
            </a:r>
            <a:r>
              <a:rPr lang="zh-CN" altLang="en-US" sz="2800" dirty="0">
                <a:solidFill>
                  <a:srgbClr val="FFFF00"/>
                </a:solidFill>
              </a:rPr>
              <a:t>行向量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FF00"/>
                </a:solidFill>
              </a:rPr>
              <a:t>子数组</a:t>
            </a:r>
            <a:r>
              <a:rPr lang="zh-CN" altLang="en-US" sz="2800" dirty="0"/>
              <a:t>）：</a:t>
            </a:r>
            <a:r>
              <a:rPr lang="en-US" altLang="zh-CN" sz="2800" dirty="0"/>
              <a:t>{ </a:t>
            </a:r>
            <a:r>
              <a:rPr lang="en-US" altLang="zh-CN" sz="2800" dirty="0">
                <a:solidFill>
                  <a:srgbClr val="00FFFF"/>
                </a:solidFill>
              </a:rPr>
              <a:t>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2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j1=0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2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j1=1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kumimoji="0" lang="en-US" altLang="zh-CN" sz="2800" dirty="0"/>
              <a:t> …,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2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j1=b1</a:t>
            </a:r>
            <a:r>
              <a:rPr lang="en-US" altLang="zh-CN" sz="2800" dirty="0"/>
              <a:t> }</a:t>
            </a:r>
          </a:p>
          <a:p>
            <a:pPr lvl="1"/>
            <a:r>
              <a:rPr lang="en-US" altLang="zh-CN" sz="2800" dirty="0"/>
              <a:t>n-1</a:t>
            </a:r>
            <a:r>
              <a:rPr lang="zh-CN" altLang="en-US" sz="2800" dirty="0"/>
              <a:t>维数组</a:t>
            </a:r>
            <a:r>
              <a:rPr lang="en-US" altLang="zh-CN" sz="2800" dirty="0"/>
              <a:t>A[</a:t>
            </a:r>
            <a:r>
              <a:rPr kumimoji="0" lang="en-US" altLang="zh-CN" sz="2800" dirty="0"/>
              <a:t>b</a:t>
            </a:r>
            <a:r>
              <a:rPr kumimoji="0" lang="en-US" altLang="zh-CN" sz="2800" baseline="-25000" dirty="0"/>
              <a:t>2</a:t>
            </a:r>
            <a:r>
              <a:rPr kumimoji="0" lang="en-US" altLang="zh-CN" sz="2800" dirty="0"/>
              <a:t>, …, </a:t>
            </a:r>
            <a:r>
              <a:rPr kumimoji="0" lang="en-US" altLang="zh-CN" sz="2800" dirty="0" err="1"/>
              <a:t>b</a:t>
            </a:r>
            <a:r>
              <a:rPr kumimoji="0" lang="en-US" altLang="zh-CN" sz="2800" baseline="-25000" dirty="0" err="1"/>
              <a:t>n</a:t>
            </a:r>
            <a:r>
              <a:rPr lang="en-US" altLang="zh-CN" sz="2800" dirty="0"/>
              <a:t>]</a:t>
            </a:r>
            <a:r>
              <a:rPr lang="en-US" altLang="zh-CN" sz="2800" baseline="-25000" dirty="0"/>
              <a:t>j1=k</a:t>
            </a:r>
            <a:r>
              <a:rPr lang="zh-CN" altLang="en-US" sz="2800" dirty="0"/>
              <a:t>进一步分解为由</a:t>
            </a:r>
            <a:r>
              <a:rPr kumimoji="0" lang="en-US" altLang="zh-CN" sz="2800" dirty="0"/>
              <a:t>b</a:t>
            </a:r>
            <a:r>
              <a:rPr kumimoji="0" lang="en-US" altLang="zh-CN" sz="2800" baseline="-25000" dirty="0"/>
              <a:t>2 </a:t>
            </a:r>
            <a:r>
              <a:rPr lang="zh-CN" altLang="en-US" sz="2800" dirty="0"/>
              <a:t>个</a:t>
            </a:r>
            <a:r>
              <a:rPr lang="en-US" altLang="zh-CN" sz="2800" dirty="0"/>
              <a:t>n-2</a:t>
            </a:r>
            <a:r>
              <a:rPr lang="zh-CN" altLang="en-US" sz="2800" dirty="0"/>
              <a:t>维数组构成的</a:t>
            </a:r>
            <a:r>
              <a:rPr lang="zh-CN" altLang="en-US" sz="2800" dirty="0">
                <a:solidFill>
                  <a:srgbClr val="FFFF00"/>
                </a:solidFill>
              </a:rPr>
              <a:t>行向量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FF00"/>
                </a:solidFill>
              </a:rPr>
              <a:t>子数组</a:t>
            </a:r>
            <a:r>
              <a:rPr lang="zh-CN" altLang="en-US" sz="2800" dirty="0"/>
              <a:t>） ：</a:t>
            </a:r>
            <a:r>
              <a:rPr lang="en-US" altLang="zh-CN" sz="2800" dirty="0"/>
              <a:t>{ </a:t>
            </a:r>
            <a:r>
              <a:rPr lang="en-US" altLang="zh-CN" sz="2800" dirty="0">
                <a:solidFill>
                  <a:srgbClr val="00FFFF"/>
                </a:solidFill>
              </a:rPr>
              <a:t>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3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/>
              <a:t>j1=k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j2=0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3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/>
              <a:t>j1=k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j2=1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kumimoji="0" lang="en-US" altLang="zh-CN" sz="2800" dirty="0"/>
              <a:t> …,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3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</a:t>
            </a:r>
            <a:r>
              <a:rPr kumimoji="0" lang="en-US" altLang="zh-CN" sz="2800" dirty="0" err="1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/>
              <a:t>j1=k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j2=b2</a:t>
            </a:r>
            <a:r>
              <a:rPr lang="en-US" altLang="zh-CN" sz="2800" dirty="0"/>
              <a:t> }</a:t>
            </a:r>
          </a:p>
          <a:p>
            <a:pPr lvl="1"/>
            <a:r>
              <a:rPr lang="zh-CN" altLang="en-US" sz="2800" dirty="0"/>
              <a:t>如此类推，</a:t>
            </a:r>
            <a:r>
              <a:rPr lang="en-US" altLang="zh-CN" sz="2800" dirty="0"/>
              <a:t>…</a:t>
            </a:r>
            <a:endParaRPr lang="zh-CN" alt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F29F8F-A0A1-459A-A3FB-5622C555C6DE}" type="slidenum">
              <a:rPr lang="zh-CN" altLang="en-US" b="1" smtClean="0">
                <a:solidFill>
                  <a:srgbClr val="66CCFF"/>
                </a:solidFill>
              </a:rPr>
              <a:pPr/>
              <a:t>23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/>
              <a:t>高维数组映像函数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60350" y="762000"/>
            <a:ext cx="6623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CN" dirty="0"/>
              <a:t>A[b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, …, </a:t>
            </a:r>
            <a:r>
              <a:rPr kumimoji="0" lang="en-US" altLang="zh-CN" dirty="0" err="1"/>
              <a:t>b</a:t>
            </a:r>
            <a:r>
              <a:rPr kumimoji="0" lang="en-US" altLang="zh-CN" baseline="-25000" dirty="0" err="1"/>
              <a:t>n</a:t>
            </a:r>
            <a:r>
              <a:rPr kumimoji="0" lang="en-US" altLang="zh-CN" dirty="0"/>
              <a:t>]</a:t>
            </a:r>
            <a:r>
              <a:rPr kumimoji="0" lang="zh-CN" altLang="en-US" dirty="0"/>
              <a:t>：</a:t>
            </a:r>
            <a:r>
              <a:rPr kumimoji="0" lang="en-US" altLang="zh-CN" dirty="0"/>
              <a:t>n</a:t>
            </a:r>
            <a:r>
              <a:rPr kumimoji="0" lang="zh-CN" altLang="en-US" dirty="0"/>
              <a:t>维数组</a:t>
            </a:r>
            <a:endParaRPr kumimoji="0"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4957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00608"/>
            <a:ext cx="8843900" cy="4623941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低位维优先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/>
              <a:t>分解为由</a:t>
            </a:r>
            <a:r>
              <a:rPr kumimoji="0" lang="en-US" altLang="zh-CN" sz="2800" dirty="0" err="1"/>
              <a:t>b</a:t>
            </a:r>
            <a:r>
              <a:rPr kumimoji="0" lang="en-US" altLang="zh-CN" sz="2800" baseline="-25000" dirty="0" err="1"/>
              <a:t>n</a:t>
            </a:r>
            <a:r>
              <a:rPr kumimoji="0" lang="en-US" altLang="zh-CN" sz="2800" baseline="-25000" dirty="0"/>
              <a:t> </a:t>
            </a:r>
            <a:r>
              <a:rPr lang="zh-CN" altLang="en-US" sz="2800" dirty="0"/>
              <a:t>个</a:t>
            </a:r>
            <a:r>
              <a:rPr lang="en-US" altLang="zh-CN" sz="2800" dirty="0"/>
              <a:t>n-1</a:t>
            </a:r>
            <a:r>
              <a:rPr lang="zh-CN" altLang="en-US" sz="2800" dirty="0"/>
              <a:t>维数组构成的</a:t>
            </a:r>
            <a:r>
              <a:rPr lang="zh-CN" altLang="en-US" sz="2800" dirty="0">
                <a:solidFill>
                  <a:srgbClr val="FFFF00"/>
                </a:solidFill>
              </a:rPr>
              <a:t>列向量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FF00"/>
                </a:solidFill>
              </a:rPr>
              <a:t>子数组</a:t>
            </a:r>
            <a:r>
              <a:rPr lang="zh-CN" altLang="en-US" sz="2800" dirty="0"/>
              <a:t>） ：</a:t>
            </a:r>
            <a:r>
              <a:rPr lang="en-US" altLang="zh-CN" sz="2800" dirty="0"/>
              <a:t>{ </a:t>
            </a:r>
            <a:r>
              <a:rPr lang="en-US" altLang="zh-CN" sz="2800" dirty="0">
                <a:solidFill>
                  <a:srgbClr val="00FFFF"/>
                </a:solidFill>
              </a:rPr>
              <a:t>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n-1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>
                <a:solidFill>
                  <a:srgbClr val="FFFF00"/>
                </a:solidFill>
              </a:rPr>
              <a:t>jn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=0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n-1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>
                <a:solidFill>
                  <a:srgbClr val="FFFF00"/>
                </a:solidFill>
              </a:rPr>
              <a:t>jn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=1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kumimoji="0" lang="en-US" altLang="zh-CN" sz="2800" dirty="0"/>
              <a:t> …,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n-1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>
                <a:solidFill>
                  <a:srgbClr val="FFFF00"/>
                </a:solidFill>
              </a:rPr>
              <a:t>jn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=</a:t>
            </a:r>
            <a:r>
              <a:rPr lang="en-US" altLang="zh-CN" sz="2800" baseline="-25000" dirty="0" err="1">
                <a:solidFill>
                  <a:srgbClr val="FFFF00"/>
                </a:solidFill>
              </a:rPr>
              <a:t>bn</a:t>
            </a:r>
            <a:r>
              <a:rPr lang="en-US" altLang="zh-CN" sz="2800" dirty="0"/>
              <a:t> }</a:t>
            </a:r>
          </a:p>
          <a:p>
            <a:pPr lvl="1"/>
            <a:r>
              <a:rPr lang="en-US" altLang="zh-CN" sz="2800" dirty="0"/>
              <a:t>n-1</a:t>
            </a:r>
            <a:r>
              <a:rPr lang="zh-CN" altLang="en-US" sz="2800" dirty="0"/>
              <a:t>维数组</a:t>
            </a:r>
            <a:r>
              <a:rPr lang="en-US" altLang="zh-CN" sz="2800" dirty="0"/>
              <a:t>A[</a:t>
            </a:r>
            <a:r>
              <a:rPr kumimoji="0" lang="en-US" altLang="zh-CN" sz="2800" dirty="0"/>
              <a:t>b</a:t>
            </a:r>
            <a:r>
              <a:rPr kumimoji="0" lang="en-US" altLang="zh-CN" sz="2800" baseline="-25000" dirty="0"/>
              <a:t>1</a:t>
            </a:r>
            <a:r>
              <a:rPr kumimoji="0" lang="en-US" altLang="zh-CN" sz="2800" dirty="0"/>
              <a:t>, …, b</a:t>
            </a:r>
            <a:r>
              <a:rPr kumimoji="0" lang="en-US" altLang="zh-CN" sz="2800" baseline="-25000" dirty="0"/>
              <a:t>n-1</a:t>
            </a:r>
            <a:r>
              <a:rPr lang="en-US" altLang="zh-CN" sz="2800" dirty="0"/>
              <a:t>]</a:t>
            </a:r>
            <a:r>
              <a:rPr lang="en-US" altLang="zh-CN" sz="2800" baseline="-25000" dirty="0" err="1"/>
              <a:t>jn</a:t>
            </a:r>
            <a:r>
              <a:rPr lang="en-US" altLang="zh-CN" sz="2800" baseline="-25000" dirty="0"/>
              <a:t>=k</a:t>
            </a:r>
            <a:r>
              <a:rPr lang="zh-CN" altLang="en-US" sz="2800" dirty="0"/>
              <a:t>进一步分解为由</a:t>
            </a:r>
            <a:r>
              <a:rPr kumimoji="0" lang="en-US" altLang="zh-CN" sz="2800" dirty="0"/>
              <a:t>b</a:t>
            </a:r>
            <a:r>
              <a:rPr kumimoji="0" lang="en-US" altLang="zh-CN" sz="2800" baseline="-25000" dirty="0"/>
              <a:t>n-1 </a:t>
            </a:r>
            <a:r>
              <a:rPr lang="zh-CN" altLang="en-US" sz="2800" dirty="0"/>
              <a:t>个</a:t>
            </a:r>
            <a:r>
              <a:rPr lang="en-US" altLang="zh-CN" sz="2800" dirty="0"/>
              <a:t>n-2</a:t>
            </a:r>
            <a:r>
              <a:rPr lang="zh-CN" altLang="en-US" sz="2800" dirty="0"/>
              <a:t>维数组构成的</a:t>
            </a:r>
            <a:r>
              <a:rPr lang="zh-CN" altLang="en-US" sz="2800" dirty="0">
                <a:solidFill>
                  <a:srgbClr val="FFFF00"/>
                </a:solidFill>
              </a:rPr>
              <a:t>列向量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FF00"/>
                </a:solidFill>
              </a:rPr>
              <a:t>子数组</a:t>
            </a:r>
            <a:r>
              <a:rPr lang="zh-CN" altLang="en-US" sz="2800" dirty="0"/>
              <a:t>） ：</a:t>
            </a:r>
            <a:r>
              <a:rPr lang="en-US" altLang="zh-CN" sz="2800" dirty="0"/>
              <a:t>{ </a:t>
            </a:r>
            <a:r>
              <a:rPr lang="en-US" altLang="zh-CN" sz="2800" dirty="0">
                <a:solidFill>
                  <a:srgbClr val="00FFFF"/>
                </a:solidFill>
              </a:rPr>
              <a:t>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n-2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/>
              <a:t>jn</a:t>
            </a:r>
            <a:r>
              <a:rPr lang="en-US" altLang="zh-CN" sz="2800" baseline="-25000" dirty="0"/>
              <a:t>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jn-1=0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n-2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/>
              <a:t>jn</a:t>
            </a:r>
            <a:r>
              <a:rPr lang="en-US" altLang="zh-CN" sz="2800" baseline="-25000" dirty="0"/>
              <a:t>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jn-1=1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kumimoji="0" lang="en-US" altLang="zh-CN" sz="2800" dirty="0"/>
              <a:t> …, 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FFFF"/>
                </a:solidFill>
              </a:rPr>
              <a:t> A[</a:t>
            </a:r>
            <a:r>
              <a:rPr kumimoji="0" lang="en-US" altLang="zh-CN" sz="2800" dirty="0">
                <a:solidFill>
                  <a:srgbClr val="00FFFF"/>
                </a:solidFill>
              </a:rPr>
              <a:t>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1</a:t>
            </a:r>
            <a:r>
              <a:rPr kumimoji="0" lang="en-US" altLang="zh-CN" sz="2800" dirty="0">
                <a:solidFill>
                  <a:srgbClr val="00FFFF"/>
                </a:solidFill>
              </a:rPr>
              <a:t>, …, b</a:t>
            </a:r>
            <a:r>
              <a:rPr kumimoji="0" lang="en-US" altLang="zh-CN" sz="2800" baseline="-25000" dirty="0">
                <a:solidFill>
                  <a:srgbClr val="00FFFF"/>
                </a:solidFill>
              </a:rPr>
              <a:t>n-2</a:t>
            </a:r>
            <a:r>
              <a:rPr lang="en-US" altLang="zh-CN" sz="2800" dirty="0">
                <a:solidFill>
                  <a:srgbClr val="00FFFF"/>
                </a:solidFill>
              </a:rPr>
              <a:t>]</a:t>
            </a:r>
            <a:r>
              <a:rPr lang="en-US" altLang="zh-CN" sz="2800" baseline="-25000" dirty="0" err="1"/>
              <a:t>jn</a:t>
            </a:r>
            <a:r>
              <a:rPr lang="en-US" altLang="zh-CN" sz="2800" baseline="-25000" dirty="0"/>
              <a:t>=k</a:t>
            </a:r>
            <a:r>
              <a:rPr lang="zh-CN" altLang="en-US" sz="2800" baseline="-25000" dirty="0"/>
              <a:t>，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jn-1=bn-1</a:t>
            </a:r>
            <a:r>
              <a:rPr lang="en-US" altLang="zh-CN" sz="2800" dirty="0"/>
              <a:t> }</a:t>
            </a:r>
          </a:p>
          <a:p>
            <a:pPr lvl="1"/>
            <a:r>
              <a:rPr lang="zh-CN" altLang="en-US" sz="2800" dirty="0"/>
              <a:t>如此类推，</a:t>
            </a:r>
            <a:r>
              <a:rPr lang="en-US" altLang="zh-CN" sz="2800" dirty="0"/>
              <a:t>…</a:t>
            </a:r>
            <a:endParaRPr lang="zh-CN" alt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F29F8F-A0A1-459A-A3FB-5622C555C6DE}" type="slidenum">
              <a:rPr lang="zh-CN" altLang="en-US" b="1" smtClean="0">
                <a:solidFill>
                  <a:srgbClr val="66CCFF"/>
                </a:solidFill>
              </a:rPr>
              <a:pPr/>
              <a:t>24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/>
              <a:t>高维数组映像函数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60350" y="762000"/>
            <a:ext cx="6623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CN" dirty="0"/>
              <a:t>A[b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, …, </a:t>
            </a:r>
            <a:r>
              <a:rPr kumimoji="0" lang="en-US" altLang="zh-CN" dirty="0" err="1"/>
              <a:t>b</a:t>
            </a:r>
            <a:r>
              <a:rPr kumimoji="0" lang="en-US" altLang="zh-CN" baseline="-25000" dirty="0" err="1"/>
              <a:t>n</a:t>
            </a:r>
            <a:r>
              <a:rPr kumimoji="0" lang="en-US" altLang="zh-CN" dirty="0"/>
              <a:t>]</a:t>
            </a:r>
            <a:r>
              <a:rPr kumimoji="0" lang="zh-CN" altLang="en-US" dirty="0"/>
              <a:t>：</a:t>
            </a:r>
            <a:r>
              <a:rPr kumimoji="0" lang="en-US" altLang="zh-CN" dirty="0"/>
              <a:t>n</a:t>
            </a:r>
            <a:r>
              <a:rPr kumimoji="0" lang="zh-CN" altLang="en-US" dirty="0"/>
              <a:t>维数组</a:t>
            </a:r>
            <a:endParaRPr kumimoji="0"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1608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/>
              <a:t>高维数组映像函数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F29F8F-A0A1-459A-A3FB-5622C555C6DE}" type="slidenum">
              <a:rPr lang="zh-CN" altLang="en-US" b="1" smtClean="0">
                <a:solidFill>
                  <a:srgbClr val="66CCFF"/>
                </a:solidFill>
              </a:rPr>
              <a:pPr/>
              <a:t>25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350" y="762000"/>
            <a:ext cx="6623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CN" dirty="0"/>
              <a:t>A[b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, …, </a:t>
            </a:r>
            <a:r>
              <a:rPr kumimoji="0" lang="en-US" altLang="zh-CN" dirty="0" err="1"/>
              <a:t>b</a:t>
            </a:r>
            <a:r>
              <a:rPr kumimoji="0" lang="en-US" altLang="zh-CN" baseline="-25000" dirty="0" err="1"/>
              <a:t>n</a:t>
            </a:r>
            <a:r>
              <a:rPr kumimoji="0" lang="en-US" altLang="zh-CN" dirty="0"/>
              <a:t>]</a:t>
            </a:r>
            <a:r>
              <a:rPr kumimoji="0" lang="zh-CN" altLang="en-US" dirty="0"/>
              <a:t>：</a:t>
            </a:r>
            <a:r>
              <a:rPr kumimoji="0" lang="en-US" altLang="zh-CN" dirty="0"/>
              <a:t>n</a:t>
            </a:r>
            <a:r>
              <a:rPr kumimoji="0" lang="zh-CN" altLang="en-US" dirty="0"/>
              <a:t>维数组</a:t>
            </a:r>
            <a:endParaRPr kumimoji="0" lang="en-US" altLang="zh-CN" dirty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2158" y="1517650"/>
            <a:ext cx="8215892" cy="4120739"/>
            <a:chOff x="1008" y="2108612"/>
            <a:chExt cx="8215892" cy="4120739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008" y="2108612"/>
              <a:ext cx="7682492" cy="4120739"/>
              <a:chOff x="22" y="2472"/>
              <a:chExt cx="3228" cy="1587"/>
            </a:xfrm>
          </p:grpSpPr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22" y="3037"/>
                <a:ext cx="959" cy="249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隶书" pitchFamily="49" charset="-122"/>
                  </a:rPr>
                  <a:t>A</a:t>
                </a:r>
                <a:r>
                  <a:rPr lang="en-US" altLang="zh-CN" sz="3600" baseline="-30000" dirty="0">
                    <a:solidFill>
                      <a:schemeClr val="tx1"/>
                    </a:solidFill>
                    <a:latin typeface="隶书" pitchFamily="49" charset="-122"/>
                  </a:rPr>
                  <a:t>b1</a:t>
                </a:r>
                <a:r>
                  <a:rPr lang="en-US" altLang="zh-CN" sz="3600" baseline="-300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b2  …</a:t>
                </a:r>
                <a:r>
                  <a:rPr lang="en-US" altLang="zh-CN" sz="3600" baseline="-30000" dirty="0" err="1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bn</a:t>
                </a:r>
                <a:endParaRPr lang="en-US" altLang="zh-CN" sz="3600" dirty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1" name="AutoShape 13"/>
              <p:cNvSpPr>
                <a:spLocks/>
              </p:cNvSpPr>
              <p:nvPr/>
            </p:nvSpPr>
            <p:spPr bwMode="auto">
              <a:xfrm>
                <a:off x="948" y="2505"/>
                <a:ext cx="89" cy="1526"/>
              </a:xfrm>
              <a:prstGeom prst="leftBracket">
                <a:avLst>
                  <a:gd name="adj" fmla="val 142884"/>
                </a:avLst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 b="0">
                  <a:solidFill>
                    <a:srgbClr val="FFFF66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2" name="AutoShape 14"/>
              <p:cNvSpPr>
                <a:spLocks/>
              </p:cNvSpPr>
              <p:nvPr/>
            </p:nvSpPr>
            <p:spPr bwMode="auto">
              <a:xfrm>
                <a:off x="3192" y="2472"/>
                <a:ext cx="58" cy="1587"/>
              </a:xfrm>
              <a:prstGeom prst="rightBracket">
                <a:avLst>
                  <a:gd name="adj" fmla="val 180007"/>
                </a:avLst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2401694" y="2540450"/>
              <a:ext cx="125606" cy="2933250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3905250" y="2511658"/>
              <a:ext cx="88900" cy="2962041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05050" y="3606800"/>
              <a:ext cx="2283384" cy="642835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隶书" pitchFamily="49" charset="-122"/>
                </a:rPr>
                <a:t>B</a:t>
              </a:r>
              <a:r>
                <a:rPr lang="en-US" altLang="zh-CN" sz="36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b2  …</a:t>
              </a:r>
              <a:r>
                <a:rPr lang="en-US" altLang="zh-CN" sz="3600" baseline="-30000" dirty="0" err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bn</a:t>
              </a:r>
              <a:endParaRPr lang="en-US" altLang="zh-CN" sz="36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38600" y="4854297"/>
              <a:ext cx="736099" cy="532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j1=0</a:t>
              </a:r>
              <a:endParaRPr lang="zh-CN" altLang="en-US" dirty="0"/>
            </a:p>
          </p:txBody>
        </p:sp>
        <p:sp>
          <p:nvSpPr>
            <p:cNvPr id="17" name="AutoShape 13"/>
            <p:cNvSpPr>
              <a:spLocks/>
            </p:cNvSpPr>
            <p:nvPr/>
          </p:nvSpPr>
          <p:spPr bwMode="auto">
            <a:xfrm>
              <a:off x="5621645" y="2524342"/>
              <a:ext cx="125606" cy="2933250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7125201" y="2495550"/>
              <a:ext cx="88900" cy="2962041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525001" y="3590692"/>
              <a:ext cx="2283384" cy="642835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隶书" pitchFamily="49" charset="-122"/>
                </a:rPr>
                <a:t>B</a:t>
              </a:r>
              <a:r>
                <a:rPr lang="en-US" altLang="zh-CN" sz="36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b2  …</a:t>
              </a:r>
              <a:r>
                <a:rPr lang="en-US" altLang="zh-CN" sz="3600" baseline="-30000" dirty="0" err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bn</a:t>
              </a:r>
              <a:endParaRPr lang="en-US" altLang="zh-CN" sz="36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8551" y="4838189"/>
              <a:ext cx="958349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j1=b1</a:t>
              </a:r>
              <a:endParaRPr lang="zh-CN" altLang="en-US" dirty="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213225" y="3737438"/>
              <a:ext cx="1292225" cy="580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 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349250" y="5518150"/>
            <a:ext cx="6676828" cy="1618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Loc( 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</a:rPr>
              <a:t>, j</a:t>
            </a:r>
            <a:r>
              <a:rPr lang="en-US" altLang="zh-CN" i="1" baseline="-25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</a:rPr>
              <a:t>, …, </a:t>
            </a:r>
            <a:r>
              <a:rPr lang="en-US" altLang="zh-CN" i="1" dirty="0" err="1">
                <a:solidFill>
                  <a:schemeClr val="tx1"/>
                </a:solidFill>
              </a:rPr>
              <a:t>j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) = Loc(0, 0, …, 0) 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			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93700" y="1339850"/>
            <a:ext cx="7734300" cy="720725"/>
          </a:xfrm>
          <a:prstGeom prst="wedgeRoundRectCallout">
            <a:avLst>
              <a:gd name="adj1" fmla="val 18680"/>
              <a:gd name="adj2" fmla="val 601749"/>
              <a:gd name="adj3" fmla="val 16667"/>
            </a:avLst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SIZEOF(B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itchFamily="18" charset="2"/>
              </a:rPr>
              <a:t>b2  …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itchFamily="18" charset="2"/>
              </a:rPr>
              <a:t>bn</a:t>
            </a:r>
            <a:r>
              <a:rPr kumimoji="0" lang="en-US" altLang="zh-CN" dirty="0">
                <a:solidFill>
                  <a:schemeClr val="tx1"/>
                </a:solidFill>
              </a:rPr>
              <a:t>)=</a:t>
            </a:r>
            <a:r>
              <a:rPr kumimoji="0" lang="en-US" altLang="zh-CN" dirty="0">
                <a:sym typeface="Symbol" pitchFamily="18" charset="2"/>
              </a:rPr>
              <a:t>b2  …</a:t>
            </a:r>
            <a:r>
              <a:rPr kumimoji="0" lang="en-US" altLang="zh-CN" dirty="0" err="1">
                <a:sym typeface="Symbol" pitchFamily="18" charset="2"/>
              </a:rPr>
              <a:t>bn</a:t>
            </a:r>
            <a:r>
              <a:rPr kumimoji="0" lang="en-US" altLang="zh-CN" dirty="0">
                <a:sym typeface="Symbol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 L=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72350" y="6182769"/>
            <a:ext cx="6751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+?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71800" y="6140450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*</a:t>
            </a:r>
            <a:r>
              <a:rPr kumimoji="0" lang="en-US" altLang="zh-CN" dirty="0"/>
              <a:t>SIZEOF(B</a:t>
            </a:r>
            <a:r>
              <a:rPr kumimoji="0" lang="en-US" altLang="zh-CN" baseline="-25000" dirty="0">
                <a:sym typeface="Symbol" pitchFamily="18" charset="2"/>
              </a:rPr>
              <a:t>b2  …</a:t>
            </a:r>
            <a:r>
              <a:rPr kumimoji="0" lang="en-US" altLang="zh-CN" baseline="-25000" dirty="0" err="1">
                <a:sym typeface="Symbol" pitchFamily="18" charset="2"/>
              </a:rPr>
              <a:t>bn</a:t>
            </a:r>
            <a:r>
              <a:rPr kumimoji="0"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高维数组映像函数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F29F8F-A0A1-459A-A3FB-5622C555C6DE}" type="slidenum">
              <a:rPr lang="zh-CN" altLang="en-US" b="1" smtClean="0">
                <a:solidFill>
                  <a:srgbClr val="66CCFF"/>
                </a:solidFill>
              </a:rPr>
              <a:pPr/>
              <a:t>26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2158" y="939800"/>
            <a:ext cx="8215892" cy="4120739"/>
            <a:chOff x="1008" y="2108612"/>
            <a:chExt cx="8215892" cy="4120739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008" y="2108609"/>
              <a:ext cx="7682491" cy="4120738"/>
              <a:chOff x="22" y="2472"/>
              <a:chExt cx="3228" cy="1587"/>
            </a:xfrm>
          </p:grpSpPr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2" y="3037"/>
                <a:ext cx="959" cy="249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隶书" pitchFamily="49" charset="-122"/>
                  </a:rPr>
                  <a:t>B</a:t>
                </a:r>
                <a:r>
                  <a:rPr lang="en-US" altLang="zh-CN" sz="3600" baseline="-300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b2  …</a:t>
                </a:r>
                <a:r>
                  <a:rPr lang="en-US" altLang="zh-CN" sz="3600" baseline="-30000" dirty="0" err="1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bn</a:t>
                </a:r>
                <a:endParaRPr lang="en-US" altLang="zh-CN" sz="3600" dirty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8" name="AutoShape 13"/>
              <p:cNvSpPr>
                <a:spLocks/>
              </p:cNvSpPr>
              <p:nvPr/>
            </p:nvSpPr>
            <p:spPr bwMode="auto">
              <a:xfrm>
                <a:off x="948" y="2505"/>
                <a:ext cx="89" cy="1526"/>
              </a:xfrm>
              <a:prstGeom prst="leftBracket">
                <a:avLst>
                  <a:gd name="adj" fmla="val 142884"/>
                </a:avLst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 b="0">
                  <a:solidFill>
                    <a:srgbClr val="FFFF66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19" name="AutoShape 14"/>
              <p:cNvSpPr>
                <a:spLocks/>
              </p:cNvSpPr>
              <p:nvPr/>
            </p:nvSpPr>
            <p:spPr bwMode="auto">
              <a:xfrm>
                <a:off x="3192" y="2472"/>
                <a:ext cx="58" cy="1587"/>
              </a:xfrm>
              <a:prstGeom prst="rightBracket">
                <a:avLst>
                  <a:gd name="adj" fmla="val 180007"/>
                </a:avLst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2401694" y="2540450"/>
              <a:ext cx="125606" cy="2933250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3905250" y="2511658"/>
              <a:ext cx="88900" cy="2962041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05050" y="3606800"/>
              <a:ext cx="2283384" cy="642835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隶书" pitchFamily="49" charset="-122"/>
                </a:rPr>
                <a:t>C</a:t>
              </a:r>
              <a:r>
                <a:rPr lang="en-US" altLang="zh-CN" sz="36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b3  …</a:t>
              </a:r>
              <a:r>
                <a:rPr lang="en-US" altLang="zh-CN" sz="3600" baseline="-30000" dirty="0" err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bn</a:t>
              </a:r>
              <a:endParaRPr lang="en-US" altLang="zh-CN" sz="36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8600" y="4854297"/>
              <a:ext cx="736099" cy="532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j2=0</a:t>
              </a:r>
              <a:endParaRPr lang="zh-CN" altLang="en-US" dirty="0"/>
            </a:p>
          </p:txBody>
        </p:sp>
        <p:sp>
          <p:nvSpPr>
            <p:cNvPr id="12" name="AutoShape 13"/>
            <p:cNvSpPr>
              <a:spLocks/>
            </p:cNvSpPr>
            <p:nvPr/>
          </p:nvSpPr>
          <p:spPr bwMode="auto">
            <a:xfrm>
              <a:off x="5621645" y="2524342"/>
              <a:ext cx="125606" cy="2933250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>
              <a:off x="7125201" y="2495550"/>
              <a:ext cx="88900" cy="2962041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525001" y="3590692"/>
              <a:ext cx="2283384" cy="642835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dirty="0">
                  <a:solidFill>
                    <a:schemeClr val="tx1"/>
                  </a:solidFill>
                  <a:latin typeface="隶书" pitchFamily="49" charset="-122"/>
                </a:rPr>
                <a:t>C</a:t>
              </a:r>
              <a:r>
                <a:rPr lang="en-US" altLang="zh-CN" sz="36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b3  …</a:t>
              </a:r>
              <a:r>
                <a:rPr lang="en-US" altLang="zh-CN" sz="3600" baseline="-30000" dirty="0" err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bn</a:t>
              </a:r>
              <a:endParaRPr lang="en-US" altLang="zh-CN" sz="36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58551" y="4838189"/>
              <a:ext cx="958349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j2=b2</a:t>
              </a:r>
              <a:endParaRPr lang="zh-CN" altLang="en-US" dirty="0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213225" y="3737438"/>
              <a:ext cx="1292225" cy="580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 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5239095"/>
            <a:ext cx="9158276" cy="1618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Loc( 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</a:rPr>
              <a:t>, j</a:t>
            </a:r>
            <a:r>
              <a:rPr lang="en-US" altLang="zh-CN" i="1" baseline="-25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</a:rPr>
              <a:t>, …, </a:t>
            </a:r>
            <a:r>
              <a:rPr lang="en-US" altLang="zh-CN" i="1" dirty="0" err="1">
                <a:solidFill>
                  <a:schemeClr val="tx1"/>
                </a:solidFill>
              </a:rPr>
              <a:t>j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)=Loc(0, 0, …, 0)+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dirty="0">
                <a:sym typeface="Symbol" pitchFamily="18" charset="2"/>
              </a:rPr>
              <a:t>b2…</a:t>
            </a:r>
            <a:r>
              <a:rPr kumimoji="0" lang="en-US" altLang="zh-CN" dirty="0" err="1">
                <a:sym typeface="Symbol" pitchFamily="18" charset="2"/>
              </a:rPr>
              <a:t>bn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L</a:t>
            </a:r>
            <a:endParaRPr kumimoji="0"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			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auto">
          <a:xfrm>
            <a:off x="38100" y="1162050"/>
            <a:ext cx="7734300" cy="720725"/>
          </a:xfrm>
          <a:prstGeom prst="wedgeRoundRectCallout">
            <a:avLst>
              <a:gd name="adj1" fmla="val 18680"/>
              <a:gd name="adj2" fmla="val 601749"/>
              <a:gd name="adj3" fmla="val 16667"/>
            </a:avLst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SIZEOF(B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itchFamily="18" charset="2"/>
              </a:rPr>
              <a:t>b3  …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itchFamily="18" charset="2"/>
              </a:rPr>
              <a:t>bn</a:t>
            </a:r>
            <a:r>
              <a:rPr kumimoji="0" lang="en-US" altLang="zh-CN" dirty="0">
                <a:solidFill>
                  <a:schemeClr val="tx1"/>
                </a:solidFill>
              </a:rPr>
              <a:t>)=</a:t>
            </a:r>
            <a:r>
              <a:rPr kumimoji="0" lang="en-US" altLang="zh-CN" dirty="0">
                <a:sym typeface="Symbol" pitchFamily="18" charset="2"/>
              </a:rPr>
              <a:t>b3…</a:t>
            </a:r>
            <a:r>
              <a:rPr kumimoji="0" lang="en-US" altLang="zh-CN" dirty="0" err="1">
                <a:sym typeface="Symbol" pitchFamily="18" charset="2"/>
              </a:rPr>
              <a:t>bn</a:t>
            </a:r>
            <a:r>
              <a:rPr kumimoji="0" lang="en-US" altLang="zh-CN" dirty="0" err="1">
                <a:solidFill>
                  <a:schemeClr val="tx1"/>
                </a:solidFill>
                <a:sym typeface="Symbol" pitchFamily="18" charset="2"/>
              </a:rPr>
              <a:t>L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52815" y="5827169"/>
            <a:ext cx="6751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+?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711450" y="5782719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+</a:t>
            </a:r>
            <a:r>
              <a:rPr lang="en-US" altLang="zh-CN" i="1" dirty="0">
                <a:solidFill>
                  <a:schemeClr val="tx1"/>
                </a:solidFill>
              </a:rPr>
              <a:t> j</a:t>
            </a:r>
            <a:r>
              <a:rPr lang="en-US" altLang="zh-CN" i="1" baseline="-25000" dirty="0">
                <a:solidFill>
                  <a:schemeClr val="tx1"/>
                </a:solidFill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kumimoji="0" lang="en-US" altLang="zh-CN" dirty="0"/>
              <a:t>SIZEOF(B</a:t>
            </a:r>
            <a:r>
              <a:rPr kumimoji="0" lang="en-US" altLang="zh-CN" baseline="-25000" dirty="0">
                <a:sym typeface="Symbol" pitchFamily="18" charset="2"/>
              </a:rPr>
              <a:t>b3  …</a:t>
            </a:r>
            <a:r>
              <a:rPr kumimoji="0" lang="en-US" altLang="zh-CN" baseline="-25000" dirty="0" err="1">
                <a:sym typeface="Symbol" pitchFamily="18" charset="2"/>
              </a:rPr>
              <a:t>bn</a:t>
            </a:r>
            <a:r>
              <a:rPr kumimoji="0"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0D59A31-0745-4F80-A393-1900A2ED7600}" type="slidenum">
              <a:rPr lang="zh-CN" altLang="en-US" b="1">
                <a:solidFill>
                  <a:srgbClr val="66CCFF"/>
                </a:solidFill>
              </a:rPr>
              <a:pPr/>
              <a:t>27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64575" cy="364013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SzPct val="75000"/>
            </a:pPr>
            <a:r>
              <a:rPr kumimoji="0" lang="en-US" altLang="zh-CN" dirty="0"/>
              <a:t>N</a:t>
            </a:r>
            <a:r>
              <a:rPr kumimoji="0" lang="zh-CN" altLang="en-US" dirty="0"/>
              <a:t>维数组</a:t>
            </a:r>
          </a:p>
          <a:p>
            <a:pPr eaLnBrk="0" hangingPunct="0">
              <a:lnSpc>
                <a:spcPct val="110000"/>
              </a:lnSpc>
              <a:buSzPct val="75000"/>
              <a:buFont typeface="Wingdings" pitchFamily="2" charset="2"/>
              <a:buNone/>
            </a:pPr>
            <a:r>
              <a:rPr kumimoji="0" lang="zh-CN" altLang="en-US" dirty="0"/>
              <a:t>	一般的</a:t>
            </a:r>
            <a:r>
              <a:rPr kumimoji="0" lang="en-US" altLang="zh-CN" dirty="0"/>
              <a:t>N</a:t>
            </a:r>
            <a:r>
              <a:rPr kumimoji="0" lang="zh-CN" altLang="en-US" dirty="0"/>
              <a:t>维数组：</a:t>
            </a:r>
            <a:r>
              <a:rPr kumimoji="0" lang="en-US" altLang="zh-CN" dirty="0"/>
              <a:t>A[b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b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, …, </a:t>
            </a:r>
            <a:r>
              <a:rPr kumimoji="0" lang="en-US" altLang="zh-CN" dirty="0" err="1"/>
              <a:t>b</a:t>
            </a:r>
            <a:r>
              <a:rPr kumimoji="0" lang="en-US" altLang="zh-CN" baseline="-25000" dirty="0" err="1"/>
              <a:t>n</a:t>
            </a:r>
            <a:r>
              <a:rPr kumimoji="0" lang="en-US" altLang="zh-CN" dirty="0"/>
              <a:t>]</a:t>
            </a:r>
            <a:r>
              <a:rPr kumimoji="0" lang="zh-CN" altLang="en-US" dirty="0"/>
              <a:t>：</a:t>
            </a:r>
          </a:p>
          <a:p>
            <a:pPr eaLnBrk="0" hangingPunct="0">
              <a:lnSpc>
                <a:spcPct val="110000"/>
              </a:lnSpc>
              <a:buSzPct val="75000"/>
              <a:buFont typeface="Wingdings" pitchFamily="2" charset="2"/>
              <a:buNone/>
            </a:pPr>
            <a:r>
              <a:rPr kumimoji="0" lang="zh-CN" altLang="en-US" dirty="0"/>
              <a:t>	 </a:t>
            </a:r>
            <a:r>
              <a:rPr lang="en-US" altLang="zh-CN" sz="3200" dirty="0">
                <a:solidFill>
                  <a:schemeClr val="tx1"/>
                </a:solidFill>
              </a:rPr>
              <a:t>Loc( </a:t>
            </a:r>
            <a:r>
              <a:rPr lang="en-US" altLang="zh-CN" sz="3200" i="1" dirty="0">
                <a:solidFill>
                  <a:schemeClr val="tx1"/>
                </a:solidFill>
              </a:rPr>
              <a:t>j</a:t>
            </a:r>
            <a:r>
              <a:rPr lang="en-US" altLang="zh-CN" sz="3200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i="1" dirty="0">
                <a:solidFill>
                  <a:schemeClr val="tx1"/>
                </a:solidFill>
              </a:rPr>
              <a:t>, j</a:t>
            </a:r>
            <a:r>
              <a:rPr lang="en-US" altLang="zh-CN" sz="3200" i="1" baseline="-25000" dirty="0">
                <a:solidFill>
                  <a:schemeClr val="tx1"/>
                </a:solidFill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</a:rPr>
              <a:t>, …, </a:t>
            </a:r>
            <a:r>
              <a:rPr lang="en-US" altLang="zh-CN" sz="3200" i="1" dirty="0" err="1">
                <a:solidFill>
                  <a:schemeClr val="tx1"/>
                </a:solidFill>
              </a:rPr>
              <a:t>j</a:t>
            </a:r>
            <a:r>
              <a:rPr lang="en-US" altLang="zh-CN" sz="3200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 )</a:t>
            </a:r>
          </a:p>
          <a:p>
            <a:pPr eaLnBrk="0" hangingPunct="0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 = Loc(0, 0, …, 0) +  </a:t>
            </a:r>
            <a:r>
              <a:rPr lang="en-US" altLang="en-US" sz="3200" dirty="0"/>
              <a:t>∑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i</a:t>
            </a:r>
            <a:r>
              <a:rPr lang="en-US" altLang="zh-CN" sz="3200" dirty="0"/>
              <a:t> </a:t>
            </a:r>
            <a:r>
              <a:rPr lang="en-US" altLang="zh-CN" sz="3200" dirty="0" err="1"/>
              <a:t>j</a:t>
            </a:r>
            <a:r>
              <a:rPr lang="en-US" altLang="zh-CN" sz="3200" baseline="-25000" dirty="0" err="1"/>
              <a:t>i</a:t>
            </a:r>
            <a:endParaRPr lang="en-US" altLang="zh-CN" sz="3200" baseline="-25000" dirty="0"/>
          </a:p>
          <a:p>
            <a:pPr eaLnBrk="0" hangingPunct="0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zh-CN" altLang="en-US" sz="3200" dirty="0"/>
              <a:t>	其中：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=L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=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err="1">
                <a:solidFill>
                  <a:schemeClr val="tx1"/>
                </a:solidFill>
              </a:rPr>
              <a:t>×c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＜</a:t>
            </a:r>
            <a:r>
              <a:rPr lang="en-US" altLang="zh-CN" sz="3200" dirty="0" err="1"/>
              <a:t>i≤n</a:t>
            </a:r>
            <a:r>
              <a:rPr lang="zh-CN" altLang="en-US" sz="3200" dirty="0"/>
              <a:t>。</a:t>
            </a:r>
          </a:p>
        </p:txBody>
      </p:sp>
      <p:sp>
        <p:nvSpPr>
          <p:cNvPr id="1430535" name="Text Box 7"/>
          <p:cNvSpPr txBox="1">
            <a:spLocks noChangeArrowheads="1"/>
          </p:cNvSpPr>
          <p:nvPr/>
        </p:nvSpPr>
        <p:spPr bwMode="auto">
          <a:xfrm>
            <a:off x="4437063" y="2843213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30536" name="Text Box 8"/>
          <p:cNvSpPr txBox="1">
            <a:spLocks noChangeArrowheads="1"/>
          </p:cNvSpPr>
          <p:nvPr/>
        </p:nvSpPr>
        <p:spPr bwMode="auto">
          <a:xfrm>
            <a:off x="4392613" y="3557588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i=1</a:t>
            </a:r>
          </a:p>
        </p:txBody>
      </p:sp>
      <p:sp>
        <p:nvSpPr>
          <p:cNvPr id="1430537" name="AutoShape 9"/>
          <p:cNvSpPr>
            <a:spLocks noChangeArrowheads="1"/>
          </p:cNvSpPr>
          <p:nvPr/>
        </p:nvSpPr>
        <p:spPr bwMode="auto">
          <a:xfrm>
            <a:off x="1150938" y="4778375"/>
            <a:ext cx="2025650" cy="720725"/>
          </a:xfrm>
          <a:prstGeom prst="wedgeRoundRectCallout">
            <a:avLst>
              <a:gd name="adj1" fmla="val -17162"/>
              <a:gd name="adj2" fmla="val -191190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数组基址</a:t>
            </a:r>
          </a:p>
        </p:txBody>
      </p:sp>
      <p:sp>
        <p:nvSpPr>
          <p:cNvPr id="1430538" name="AutoShape 10"/>
          <p:cNvSpPr>
            <a:spLocks noChangeArrowheads="1"/>
          </p:cNvSpPr>
          <p:nvPr/>
        </p:nvSpPr>
        <p:spPr bwMode="auto">
          <a:xfrm>
            <a:off x="4616450" y="4778375"/>
            <a:ext cx="2116138" cy="720725"/>
          </a:xfrm>
          <a:prstGeom prst="wedgeRoundRectCallout">
            <a:avLst>
              <a:gd name="adj1" fmla="val -37847"/>
              <a:gd name="adj2" fmla="val -98458"/>
              <a:gd name="adj3" fmla="val 16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为常数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7" grpId="0" animBg="1"/>
      <p:bldP spid="14305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D905D37-9069-4BD6-9367-540D50FAEBEE}" type="slidenum">
              <a:rPr lang="zh-CN" altLang="en-US" b="1">
                <a:solidFill>
                  <a:srgbClr val="66CCFF"/>
                </a:solidFill>
              </a:rPr>
              <a:pPr/>
              <a:t>28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4.2 </a:t>
            </a:r>
            <a:r>
              <a:rPr lang="zh-CN" altLang="en-US" i="0" dirty="0">
                <a:solidFill>
                  <a:srgbClr val="FFFF66"/>
                </a:solidFill>
              </a:rPr>
              <a:t>数组的存储和实现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728663"/>
            <a:ext cx="8640762" cy="3375025"/>
          </a:xfrm>
        </p:spPr>
        <p:txBody>
          <a:bodyPr/>
          <a:lstStyle/>
          <a:p>
            <a:pPr eaLnBrk="0" hangingPunct="0">
              <a:spcBef>
                <a:spcPct val="0"/>
              </a:spcBef>
              <a:buSzPct val="75000"/>
            </a:pPr>
            <a:r>
              <a:rPr kumimoji="0" lang="zh-CN" altLang="en-US" dirty="0"/>
              <a:t>数组表示法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typedef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   </a:t>
            </a:r>
            <a:r>
              <a:rPr lang="en-US" altLang="zh-CN" sz="2800" dirty="0" err="1">
                <a:solidFill>
                  <a:schemeClr val="tx1"/>
                </a:solidFill>
              </a:rPr>
              <a:t>ElemType</a:t>
            </a:r>
            <a:r>
              <a:rPr lang="en-US" altLang="zh-CN" sz="2800" dirty="0">
                <a:solidFill>
                  <a:schemeClr val="tx1"/>
                </a:solidFill>
              </a:rPr>
              <a:t> *base;            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动态空间基址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 dim;               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数组维数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 *bound</a:t>
            </a:r>
            <a:r>
              <a:rPr lang="zh-CN" altLang="en-US" sz="2800" dirty="0">
                <a:solidFill>
                  <a:schemeClr val="tx1"/>
                </a:solidFill>
              </a:rPr>
              <a:t>；       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维界基址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 *constants;   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数组映像函数常量基址</a:t>
            </a:r>
            <a:endParaRPr lang="en-US" altLang="zh-CN" sz="2800" dirty="0">
              <a:solidFill>
                <a:srgbClr val="00FFFF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} Array;</a:t>
            </a:r>
          </a:p>
        </p:txBody>
      </p:sp>
      <p:grpSp>
        <p:nvGrpSpPr>
          <p:cNvPr id="1426441" name="Group 9"/>
          <p:cNvGrpSpPr>
            <a:grpSpLocks/>
          </p:cNvGrpSpPr>
          <p:nvPr/>
        </p:nvGrpSpPr>
        <p:grpSpPr bwMode="auto">
          <a:xfrm>
            <a:off x="2411413" y="4054475"/>
            <a:ext cx="593725" cy="2009775"/>
            <a:chOff x="1200" y="2592"/>
            <a:chExt cx="816" cy="1104"/>
          </a:xfrm>
        </p:grpSpPr>
        <p:sp>
          <p:nvSpPr>
            <p:cNvPr id="1426442" name="Rectangle 10"/>
            <p:cNvSpPr>
              <a:spLocks noChangeArrowheads="1"/>
            </p:cNvSpPr>
            <p:nvPr/>
          </p:nvSpPr>
          <p:spPr bwMode="auto">
            <a:xfrm>
              <a:off x="1200" y="2592"/>
              <a:ext cx="816" cy="1104"/>
            </a:xfrm>
            <a:prstGeom prst="rect">
              <a:avLst/>
            </a:prstGeom>
            <a:noFill/>
            <a:ln w="28575" cap="rnd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43" name="Line 11"/>
            <p:cNvSpPr>
              <a:spLocks noChangeShapeType="1"/>
            </p:cNvSpPr>
            <p:nvPr/>
          </p:nvSpPr>
          <p:spPr bwMode="auto">
            <a:xfrm>
              <a:off x="1200" y="2832"/>
              <a:ext cx="816" cy="0"/>
            </a:xfrm>
            <a:prstGeom prst="line">
              <a:avLst/>
            </a:prstGeom>
            <a:noFill/>
            <a:ln w="28575" cap="rnd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44" name="Line 12"/>
            <p:cNvSpPr>
              <a:spLocks noChangeShapeType="1"/>
            </p:cNvSpPr>
            <p:nvPr/>
          </p:nvSpPr>
          <p:spPr bwMode="auto">
            <a:xfrm>
              <a:off x="1200" y="3120"/>
              <a:ext cx="816" cy="0"/>
            </a:xfrm>
            <a:prstGeom prst="line">
              <a:avLst/>
            </a:prstGeom>
            <a:noFill/>
            <a:ln w="28575" cap="rnd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45" name="Line 13"/>
            <p:cNvSpPr>
              <a:spLocks noChangeShapeType="1"/>
            </p:cNvSpPr>
            <p:nvPr/>
          </p:nvSpPr>
          <p:spPr bwMode="auto">
            <a:xfrm>
              <a:off x="1200" y="3408"/>
              <a:ext cx="816" cy="0"/>
            </a:xfrm>
            <a:prstGeom prst="line">
              <a:avLst/>
            </a:prstGeom>
            <a:noFill/>
            <a:ln w="28575" cap="rnd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26446" name="Text Box 14"/>
          <p:cNvSpPr txBox="1">
            <a:spLocks noChangeArrowheads="1"/>
          </p:cNvSpPr>
          <p:nvPr/>
        </p:nvSpPr>
        <p:spPr bwMode="auto">
          <a:xfrm>
            <a:off x="431800" y="4059238"/>
            <a:ext cx="2025650" cy="197167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A.base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A.dim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A.bounds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A.constants</a:t>
            </a:r>
          </a:p>
        </p:txBody>
      </p:sp>
      <p:sp>
        <p:nvSpPr>
          <p:cNvPr id="1426447" name="Line 15"/>
          <p:cNvSpPr>
            <a:spLocks noChangeShapeType="1"/>
          </p:cNvSpPr>
          <p:nvPr/>
        </p:nvSpPr>
        <p:spPr bwMode="auto">
          <a:xfrm>
            <a:off x="2681288" y="4283075"/>
            <a:ext cx="703262" cy="0"/>
          </a:xfrm>
          <a:prstGeom prst="line">
            <a:avLst/>
          </a:prstGeom>
          <a:noFill/>
          <a:ln w="28575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6448" name="Line 16"/>
          <p:cNvSpPr>
            <a:spLocks noChangeShapeType="1"/>
          </p:cNvSpPr>
          <p:nvPr/>
        </p:nvSpPr>
        <p:spPr bwMode="auto">
          <a:xfrm>
            <a:off x="2681288" y="5273675"/>
            <a:ext cx="703262" cy="0"/>
          </a:xfrm>
          <a:prstGeom prst="line">
            <a:avLst/>
          </a:prstGeom>
          <a:noFill/>
          <a:ln w="28575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6449" name="Line 17"/>
          <p:cNvSpPr>
            <a:spLocks noChangeShapeType="1"/>
          </p:cNvSpPr>
          <p:nvPr/>
        </p:nvSpPr>
        <p:spPr bwMode="auto">
          <a:xfrm>
            <a:off x="2681288" y="5835650"/>
            <a:ext cx="703262" cy="0"/>
          </a:xfrm>
          <a:prstGeom prst="line">
            <a:avLst/>
          </a:prstGeom>
          <a:noFill/>
          <a:ln w="28575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6450" name="Group 18"/>
          <p:cNvGrpSpPr>
            <a:grpSpLocks/>
          </p:cNvGrpSpPr>
          <p:nvPr/>
        </p:nvGrpSpPr>
        <p:grpSpPr bwMode="auto">
          <a:xfrm>
            <a:off x="3355975" y="3978275"/>
            <a:ext cx="5581650" cy="2151063"/>
            <a:chOff x="2026" y="2393"/>
            <a:chExt cx="3234" cy="1355"/>
          </a:xfrm>
        </p:grpSpPr>
        <p:sp>
          <p:nvSpPr>
            <p:cNvPr id="1426451" name="Rectangle 19"/>
            <p:cNvSpPr>
              <a:spLocks noChangeArrowheads="1"/>
            </p:cNvSpPr>
            <p:nvPr/>
          </p:nvSpPr>
          <p:spPr bwMode="auto">
            <a:xfrm>
              <a:off x="2026" y="3017"/>
              <a:ext cx="945" cy="322"/>
            </a:xfrm>
            <a:prstGeom prst="rect">
              <a:avLst/>
            </a:prstGeom>
            <a:solidFill>
              <a:srgbClr val="99CCFF"/>
            </a:solidFill>
            <a:ln w="12700" cap="rnd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2" name="Line 20"/>
            <p:cNvSpPr>
              <a:spLocks noChangeShapeType="1"/>
            </p:cNvSpPr>
            <p:nvPr/>
          </p:nvSpPr>
          <p:spPr bwMode="auto">
            <a:xfrm>
              <a:off x="2337" y="3025"/>
              <a:ext cx="0" cy="32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3" name="Line 21"/>
            <p:cNvSpPr>
              <a:spLocks noChangeShapeType="1"/>
            </p:cNvSpPr>
            <p:nvPr/>
          </p:nvSpPr>
          <p:spPr bwMode="auto">
            <a:xfrm flipH="1">
              <a:off x="2646" y="3017"/>
              <a:ext cx="3" cy="33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4" name="Text Box 22"/>
            <p:cNvSpPr txBox="1">
              <a:spLocks noChangeArrowheads="1"/>
            </p:cNvSpPr>
            <p:nvPr/>
          </p:nvSpPr>
          <p:spPr bwMode="auto">
            <a:xfrm>
              <a:off x="2026" y="3017"/>
              <a:ext cx="10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b</a:t>
              </a:r>
              <a:r>
                <a:rPr lang="en-US" altLang="zh-CN" sz="2800" baseline="-30000">
                  <a:solidFill>
                    <a:schemeClr val="bg2"/>
                  </a:solidFill>
                  <a:latin typeface="宋体" charset="-122"/>
                </a:rPr>
                <a:t>1  </a:t>
              </a: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b</a:t>
              </a:r>
              <a:r>
                <a:rPr lang="en-US" altLang="zh-CN" sz="2800" baseline="-30000">
                  <a:solidFill>
                    <a:schemeClr val="bg2"/>
                  </a:solidFill>
                  <a:latin typeface="宋体" charset="-122"/>
                </a:rPr>
                <a:t>2  </a:t>
              </a: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b</a:t>
              </a:r>
              <a:r>
                <a:rPr lang="en-US" altLang="zh-CN" sz="2800" baseline="-25000">
                  <a:solidFill>
                    <a:schemeClr val="bg2"/>
                  </a:solidFill>
                  <a:latin typeface="宋体" charset="-122"/>
                </a:rPr>
                <a:t>3</a:t>
              </a:r>
            </a:p>
          </p:txBody>
        </p:sp>
        <p:sp>
          <p:nvSpPr>
            <p:cNvPr id="1426455" name="Rectangle 23"/>
            <p:cNvSpPr>
              <a:spLocks noChangeArrowheads="1"/>
            </p:cNvSpPr>
            <p:nvPr/>
          </p:nvSpPr>
          <p:spPr bwMode="auto">
            <a:xfrm>
              <a:off x="2026" y="3401"/>
              <a:ext cx="945" cy="347"/>
            </a:xfrm>
            <a:prstGeom prst="rect">
              <a:avLst/>
            </a:prstGeom>
            <a:solidFill>
              <a:srgbClr val="99CCFF"/>
            </a:solidFill>
            <a:ln w="12700" cap="rnd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6" name="Line 24"/>
            <p:cNvSpPr>
              <a:spLocks noChangeShapeType="1"/>
            </p:cNvSpPr>
            <p:nvPr/>
          </p:nvSpPr>
          <p:spPr bwMode="auto">
            <a:xfrm flipH="1">
              <a:off x="2336" y="3401"/>
              <a:ext cx="1" cy="33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7" name="Line 25"/>
            <p:cNvSpPr>
              <a:spLocks noChangeShapeType="1"/>
            </p:cNvSpPr>
            <p:nvPr/>
          </p:nvSpPr>
          <p:spPr bwMode="auto">
            <a:xfrm flipH="1">
              <a:off x="2646" y="3401"/>
              <a:ext cx="3" cy="336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6458" name="Text Box 26"/>
            <p:cNvSpPr txBox="1">
              <a:spLocks noChangeArrowheads="1"/>
            </p:cNvSpPr>
            <p:nvPr/>
          </p:nvSpPr>
          <p:spPr bwMode="auto">
            <a:xfrm>
              <a:off x="2026" y="3410"/>
              <a:ext cx="99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c</a:t>
              </a:r>
              <a:r>
                <a:rPr lang="en-US" altLang="zh-CN" sz="2800" baseline="-30000">
                  <a:solidFill>
                    <a:schemeClr val="bg2"/>
                  </a:solidFill>
                  <a:latin typeface="宋体" charset="-122"/>
                </a:rPr>
                <a:t>1  </a:t>
              </a: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c</a:t>
              </a:r>
              <a:r>
                <a:rPr lang="en-US" altLang="zh-CN" sz="2800" baseline="-30000">
                  <a:solidFill>
                    <a:schemeClr val="bg2"/>
                  </a:solidFill>
                  <a:latin typeface="宋体" charset="-122"/>
                </a:rPr>
                <a:t>2</a:t>
              </a:r>
              <a:r>
                <a:rPr lang="en-US" altLang="zh-CN" sz="2800">
                  <a:solidFill>
                    <a:schemeClr val="bg2"/>
                  </a:solidFill>
                  <a:latin typeface="宋体" charset="-122"/>
                </a:rPr>
                <a:t> c</a:t>
              </a:r>
              <a:r>
                <a:rPr lang="en-US" altLang="zh-CN" sz="2800" baseline="-25000">
                  <a:solidFill>
                    <a:schemeClr val="bg2"/>
                  </a:solidFill>
                  <a:latin typeface="宋体" charset="-122"/>
                </a:rPr>
                <a:t>3</a:t>
              </a:r>
            </a:p>
          </p:txBody>
        </p:sp>
        <p:grpSp>
          <p:nvGrpSpPr>
            <p:cNvPr id="1426459" name="Group 27"/>
            <p:cNvGrpSpPr>
              <a:grpSpLocks/>
            </p:cNvGrpSpPr>
            <p:nvPr/>
          </p:nvGrpSpPr>
          <p:grpSpPr bwMode="auto">
            <a:xfrm>
              <a:off x="2026" y="2393"/>
              <a:ext cx="3234" cy="384"/>
              <a:chOff x="2208" y="2976"/>
              <a:chExt cx="3504" cy="384"/>
            </a:xfrm>
          </p:grpSpPr>
          <p:grpSp>
            <p:nvGrpSpPr>
              <p:cNvPr id="1426460" name="Group 28"/>
              <p:cNvGrpSpPr>
                <a:grpSpLocks/>
              </p:cNvGrpSpPr>
              <p:nvPr/>
            </p:nvGrpSpPr>
            <p:grpSpPr bwMode="auto">
              <a:xfrm>
                <a:off x="2208" y="3024"/>
                <a:ext cx="3504" cy="336"/>
                <a:chOff x="2208" y="3066"/>
                <a:chExt cx="3504" cy="294"/>
              </a:xfrm>
            </p:grpSpPr>
            <p:sp>
              <p:nvSpPr>
                <p:cNvPr id="14264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208" y="3066"/>
                  <a:ext cx="3504" cy="288"/>
                </a:xfrm>
                <a:prstGeom prst="rect">
                  <a:avLst/>
                </a:prstGeom>
                <a:solidFill>
                  <a:srgbClr val="FFFF00"/>
                </a:solidFill>
                <a:ln w="12700" cap="rnd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6462" name="Line 30"/>
                <p:cNvSpPr>
                  <a:spLocks noChangeShapeType="1"/>
                </p:cNvSpPr>
                <p:nvPr/>
              </p:nvSpPr>
              <p:spPr bwMode="auto">
                <a:xfrm>
                  <a:off x="2592" y="3066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6463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3066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6464" name="Line 32"/>
                <p:cNvSpPr>
                  <a:spLocks noChangeShapeType="1"/>
                </p:cNvSpPr>
                <p:nvPr/>
              </p:nvSpPr>
              <p:spPr bwMode="auto">
                <a:xfrm>
                  <a:off x="5376" y="3072"/>
                  <a:ext cx="0" cy="288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26465" name="Text Box 33"/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3456" cy="288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隶书" pitchFamily="49" charset="-122"/>
                  </a:rPr>
                  <a:t>a</a:t>
                </a:r>
                <a:r>
                  <a:rPr lang="en-US" altLang="zh-CN" sz="2400" baseline="-30000">
                    <a:solidFill>
                      <a:schemeClr val="bg2"/>
                    </a:solidFill>
                    <a:latin typeface="隶书" pitchFamily="49" charset="-122"/>
                  </a:rPr>
                  <a:t>000 </a:t>
                </a:r>
                <a:r>
                  <a:rPr lang="en-US" altLang="zh-CN" sz="2400">
                    <a:solidFill>
                      <a:schemeClr val="bg2"/>
                    </a:solidFill>
                    <a:latin typeface="隶书" pitchFamily="49" charset="-122"/>
                  </a:rPr>
                  <a:t>a</a:t>
                </a:r>
                <a:r>
                  <a:rPr lang="en-US" altLang="zh-CN" sz="2400" baseline="-30000">
                    <a:solidFill>
                      <a:schemeClr val="bg2"/>
                    </a:solidFill>
                    <a:latin typeface="隶书" pitchFamily="49" charset="-122"/>
                  </a:rPr>
                  <a:t>001</a:t>
                </a:r>
              </a:p>
            </p:txBody>
          </p:sp>
        </p:grpSp>
      </p:grpSp>
      <p:sp>
        <p:nvSpPr>
          <p:cNvPr id="1426466" name="Text Box 34"/>
          <p:cNvSpPr txBox="1">
            <a:spLocks noChangeArrowheads="1"/>
          </p:cNvSpPr>
          <p:nvPr/>
        </p:nvSpPr>
        <p:spPr bwMode="auto">
          <a:xfrm>
            <a:off x="2525713" y="4473575"/>
            <a:ext cx="4651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3</a:t>
            </a:r>
          </a:p>
        </p:txBody>
      </p:sp>
      <p:sp>
        <p:nvSpPr>
          <p:cNvPr id="1426467" name="Text Box 35"/>
          <p:cNvSpPr txBox="1">
            <a:spLocks noChangeArrowheads="1"/>
          </p:cNvSpPr>
          <p:nvPr/>
        </p:nvSpPr>
        <p:spPr bwMode="auto">
          <a:xfrm>
            <a:off x="611188" y="6149975"/>
            <a:ext cx="3211512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A[b1][b2][b3]</a:t>
            </a:r>
            <a:endParaRPr lang="en-US" altLang="zh-CN" sz="2800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2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46" grpId="0"/>
      <p:bldP spid="1426447" grpId="0" animBg="1"/>
      <p:bldP spid="1426448" grpId="0" animBg="1"/>
      <p:bldP spid="1426449" grpId="0" animBg="1"/>
      <p:bldP spid="1426466" grpId="0"/>
      <p:bldP spid="14264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BAD740AB-D3B1-4189-B55B-A3BBA2079C2E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29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初始化数组操作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735013"/>
            <a:ext cx="8724900" cy="5876925"/>
          </a:xfrm>
        </p:spPr>
        <p:txBody>
          <a:bodyPr/>
          <a:lstStyle/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/>
              <a:t> </a:t>
            </a:r>
            <a:r>
              <a:rPr lang="en-US" altLang="zh-CN" sz="3200" dirty="0"/>
              <a:t>Status </a:t>
            </a:r>
            <a:r>
              <a:rPr lang="en-US" altLang="zh-CN" sz="3200" dirty="0" err="1"/>
              <a:t>InitArray</a:t>
            </a:r>
            <a:r>
              <a:rPr lang="en-US" altLang="zh-CN" sz="3200" dirty="0"/>
              <a:t>( Array2 &amp;A,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b1,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b2 ) 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{ </a:t>
            </a:r>
            <a:r>
              <a:rPr lang="en-US" altLang="zh-CN" sz="3200" dirty="0">
                <a:solidFill>
                  <a:schemeClr val="tx1"/>
                </a:solidFill>
              </a:rPr>
              <a:t>//</a:t>
            </a:r>
            <a:r>
              <a:rPr lang="zh-CN" altLang="en-US" sz="3200" dirty="0">
                <a:solidFill>
                  <a:schemeClr val="tx1"/>
                </a:solidFill>
              </a:rPr>
              <a:t>数组的初始化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if ( b1&lt;=0 || b2&lt;=0 )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	     return ERROR;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else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{  A.bound1=b1;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   A.bound2=b2;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3200" dirty="0"/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/>
              <a:t> ! </a:t>
            </a:r>
            <a:r>
              <a:rPr lang="en-US" altLang="zh-CN" sz="3200" dirty="0">
                <a:solidFill>
                  <a:srgbClr val="00FFFF"/>
                </a:solidFill>
              </a:rPr>
              <a:t>(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A.base</a:t>
            </a:r>
            <a:r>
              <a:rPr lang="en-US" altLang="zh-CN" sz="3200" dirty="0"/>
              <a:t> = 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*) </a:t>
            </a:r>
          </a:p>
          <a:p>
            <a:pPr marL="358775" indent="-358775" algn="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 err="1"/>
              <a:t>malloc</a:t>
            </a:r>
            <a:r>
              <a:rPr lang="en-US" altLang="zh-CN" sz="3200" dirty="0">
                <a:solidFill>
                  <a:srgbClr val="66FF33"/>
                </a:solidFill>
              </a:rPr>
              <a:t>(</a:t>
            </a:r>
            <a:r>
              <a:rPr lang="en-US" altLang="zh-CN" sz="3200" dirty="0"/>
              <a:t> b1*b2*</a:t>
            </a:r>
            <a:r>
              <a:rPr lang="en-US" altLang="zh-CN" sz="3200" dirty="0" err="1"/>
              <a:t>sizeof</a:t>
            </a:r>
            <a:r>
              <a:rPr lang="en-US" altLang="zh-CN" sz="3200" dirty="0">
                <a:solidFill>
                  <a:schemeClr val="tx1"/>
                </a:solidFill>
              </a:rPr>
              <a:t>( 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66FF33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0FFFF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      exit( OVERFLOW );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   return OK;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    }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/>
              <a:t>} 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CF846741-2C7D-4DAB-8B1A-C6689D149484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3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7" y="1847850"/>
            <a:ext cx="8596313" cy="4678363"/>
          </a:xfrm>
        </p:spPr>
        <p:txBody>
          <a:bodyPr/>
          <a:lstStyle/>
          <a:p>
            <a:pPr>
              <a:lnSpc>
                <a:spcPts val="43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</a:rPr>
              <a:t>数组是程序语言固有的</a:t>
            </a:r>
            <a:r>
              <a:rPr lang="zh-CN" altLang="en-US" sz="2800" dirty="0"/>
              <a:t>顺序存储结构</a:t>
            </a:r>
            <a:r>
              <a:rPr lang="zh-CN" altLang="en-US" sz="2800" dirty="0">
                <a:solidFill>
                  <a:schemeClr val="tx1"/>
                </a:solidFill>
              </a:rPr>
              <a:t>，它的操作只有</a:t>
            </a:r>
            <a:r>
              <a:rPr lang="zh-CN" altLang="en-US" sz="2800" dirty="0"/>
              <a:t>按下标</a:t>
            </a:r>
            <a:r>
              <a:rPr lang="zh-CN" altLang="en-US" sz="2800" dirty="0">
                <a:solidFill>
                  <a:schemeClr val="tx1"/>
                </a:solidFill>
              </a:rPr>
              <a:t>“读／写”。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ts val="43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按照下标所确定的顺序关系，在一定程度上，可以把数组看成一种特殊的</a:t>
            </a:r>
            <a:r>
              <a:rPr lang="zh-CN" altLang="en-US" sz="2800" dirty="0"/>
              <a:t>线性逻辑结构</a:t>
            </a:r>
            <a:r>
              <a:rPr lang="zh-CN" altLang="en-US" sz="2800" dirty="0">
                <a:solidFill>
                  <a:schemeClr val="tx1"/>
                </a:solidFill>
              </a:rPr>
              <a:t>，利用下标可以唯一标识数据元素</a:t>
            </a:r>
          </a:p>
          <a:p>
            <a:pPr>
              <a:lnSpc>
                <a:spcPts val="43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</a:rPr>
              <a:t>数组的数据元素具有相同的数据类型和内部结构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ts val="43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4.</a:t>
            </a:r>
            <a:r>
              <a:rPr lang="zh-CN" altLang="en-US" sz="2800" dirty="0">
                <a:solidFill>
                  <a:schemeClr val="tx1"/>
                </a:solidFill>
              </a:rPr>
              <a:t>数组的数据元素可以是具有相同结构的数组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ts val="4300"/>
              </a:lnSpc>
              <a:spcBef>
                <a:spcPts val="600"/>
              </a:spcBef>
            </a:pP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ts val="4300"/>
              </a:lnSpc>
              <a:spcBef>
                <a:spcPts val="600"/>
              </a:spcBef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461" name="矩形 1"/>
          <p:cNvSpPr>
            <a:spLocks noChangeArrowheads="1"/>
          </p:cNvSpPr>
          <p:nvPr/>
        </p:nvSpPr>
        <p:spPr bwMode="auto">
          <a:xfrm>
            <a:off x="319087" y="755855"/>
            <a:ext cx="8165327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数组用于特指顺序存储的线性数据结构，是一个逻辑结构和存储结构的统一整体。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38137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91DBFFF5-21BE-4AF2-B3F3-467B1C5F042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30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销毁数组操作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908050"/>
            <a:ext cx="8593138" cy="5689600"/>
          </a:xfrm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Status </a:t>
            </a:r>
            <a:r>
              <a:rPr lang="en-US" altLang="zh-CN" sz="3200" dirty="0" err="1"/>
              <a:t>DestroyArray</a:t>
            </a:r>
            <a:r>
              <a:rPr lang="en-US" altLang="zh-CN" sz="3200" dirty="0"/>
              <a:t>( Array2 &amp;A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{ </a:t>
            </a:r>
            <a:r>
              <a:rPr lang="en-US" altLang="zh-CN" sz="3200" dirty="0">
                <a:solidFill>
                  <a:schemeClr val="tx1"/>
                </a:solidFill>
              </a:rPr>
              <a:t>/* </a:t>
            </a:r>
            <a:r>
              <a:rPr lang="zh-CN" altLang="en-US" sz="3200" dirty="0">
                <a:solidFill>
                  <a:schemeClr val="tx1"/>
                </a:solidFill>
              </a:rPr>
              <a:t>销毁数组</a:t>
            </a:r>
            <a:r>
              <a:rPr lang="en-US" altLang="zh-CN" sz="3200" dirty="0">
                <a:solidFill>
                  <a:schemeClr val="tx1"/>
                </a:solidFill>
              </a:rPr>
              <a:t>A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if ( </a:t>
            </a:r>
            <a:r>
              <a:rPr lang="en-US" altLang="zh-CN" sz="3200" dirty="0" err="1"/>
              <a:t>A.base</a:t>
            </a:r>
            <a:r>
              <a:rPr lang="en-US" altLang="zh-CN" sz="3200" dirty="0"/>
              <a:t> )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{    free( </a:t>
            </a:r>
            <a:r>
              <a:rPr lang="en-US" altLang="zh-CN" sz="3200" dirty="0" err="1"/>
              <a:t>A.base</a:t>
            </a:r>
            <a:r>
              <a:rPr lang="en-US" altLang="zh-CN" sz="3200" dirty="0"/>
              <a:t> );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     </a:t>
            </a:r>
            <a:r>
              <a:rPr lang="en-US" altLang="zh-CN" sz="3200" dirty="0" err="1"/>
              <a:t>A.base</a:t>
            </a:r>
            <a:r>
              <a:rPr lang="en-US" altLang="zh-CN" sz="3200" dirty="0"/>
              <a:t> = NULL;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     A.bound1 = 0;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     A.bound2 = 0;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     return OK;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     else   return ERROR;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200" dirty="0"/>
              <a:t> }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17E91ADD-06E2-44A0-991A-7DB489ADB1B6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31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rgbClr val="808080"/>
                </a:solidFill>
              </a:rPr>
              <a:t> </a:t>
            </a:r>
            <a:r>
              <a:rPr lang="zh-CN" altLang="en-US" b="0"/>
              <a:t>读元素操作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09638"/>
            <a:ext cx="8686800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Status Value ( Array2 A,  ElemType  &amp;e, 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int  j1,  int j2 )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/*</a:t>
            </a:r>
            <a:r>
              <a:rPr lang="zh-CN" altLang="en-US" sz="3200">
                <a:solidFill>
                  <a:schemeClr val="tx1"/>
                </a:solidFill>
              </a:rPr>
              <a:t>若各下标 不超界，则将所指定的</a:t>
            </a:r>
            <a:r>
              <a:rPr lang="en-US" altLang="zh-CN" sz="3200">
                <a:solidFill>
                  <a:schemeClr val="tx1"/>
                </a:solidFill>
              </a:rPr>
              <a:t>A</a:t>
            </a:r>
            <a:r>
              <a:rPr lang="zh-CN" altLang="en-US" sz="3200">
                <a:solidFill>
                  <a:schemeClr val="tx1"/>
                </a:solidFill>
              </a:rPr>
              <a:t>的元素值赋值给</a:t>
            </a:r>
            <a:r>
              <a:rPr lang="en-US" altLang="zh-CN" sz="3200">
                <a:solidFill>
                  <a:schemeClr val="tx1"/>
                </a:solidFill>
              </a:rPr>
              <a:t>e</a:t>
            </a:r>
            <a:r>
              <a:rPr lang="zh-CN" altLang="en-US" sz="3200">
                <a:solidFill>
                  <a:schemeClr val="tx1"/>
                </a:solidFill>
              </a:rPr>
              <a:t>，并返回</a:t>
            </a:r>
            <a:r>
              <a:rPr lang="en-US" altLang="zh-CN" sz="3200">
                <a:solidFill>
                  <a:schemeClr val="tx1"/>
                </a:solidFill>
              </a:rPr>
              <a:t>OK*/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    if ( (j1&lt;0)||(j1&gt;=A.bound1)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                         || (j2&lt;0) || (j2&gt;=A.bound2)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         return  ERROR;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    e = *(</a:t>
            </a:r>
            <a:r>
              <a:rPr lang="en-US" altLang="zh-CN" sz="3200">
                <a:solidFill>
                  <a:schemeClr val="hlink"/>
                </a:solidFill>
              </a:rPr>
              <a:t>A.base</a:t>
            </a:r>
            <a:r>
              <a:rPr lang="en-US" altLang="zh-CN" sz="3200"/>
              <a:t>+ </a:t>
            </a:r>
            <a:r>
              <a:rPr lang="en-US" altLang="zh-CN" sz="3200">
                <a:solidFill>
                  <a:schemeClr val="hlink"/>
                </a:solidFill>
              </a:rPr>
              <a:t>A.bound2*j1+ j2</a:t>
            </a:r>
            <a:r>
              <a:rPr lang="en-US" altLang="zh-CN" sz="3200"/>
              <a:t>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    return OK;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8769E12-FF47-42CC-AA85-7DD485A0949D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32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写元素操作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836613"/>
            <a:ext cx="8666162" cy="5622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Status Assign( Array2  &amp;A,  ElemType  e, 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altLang="zh-CN" sz="3200"/>
              <a:t>int  j1,  int  j2 )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{ </a:t>
            </a:r>
            <a:r>
              <a:rPr lang="en-US" altLang="zh-CN" sz="3200">
                <a:solidFill>
                  <a:schemeClr val="tx1"/>
                </a:solidFill>
              </a:rPr>
              <a:t>/*</a:t>
            </a:r>
            <a:r>
              <a:rPr lang="zh-CN" altLang="en-US" sz="3200">
                <a:solidFill>
                  <a:schemeClr val="tx1"/>
                </a:solidFill>
              </a:rPr>
              <a:t>若下标不超界，则将</a:t>
            </a:r>
            <a:r>
              <a:rPr lang="en-US" altLang="zh-CN" sz="3200">
                <a:solidFill>
                  <a:schemeClr val="tx1"/>
                </a:solidFill>
              </a:rPr>
              <a:t>e</a:t>
            </a:r>
            <a:r>
              <a:rPr lang="zh-CN" altLang="en-US" sz="3200">
                <a:solidFill>
                  <a:schemeClr val="tx1"/>
                </a:solidFill>
              </a:rPr>
              <a:t>的值赋给所指定的</a:t>
            </a:r>
            <a:r>
              <a:rPr lang="en-US" altLang="zh-CN" sz="3200">
                <a:solidFill>
                  <a:schemeClr val="tx1"/>
                </a:solidFill>
              </a:rPr>
              <a:t>A</a:t>
            </a:r>
            <a:r>
              <a:rPr lang="zh-CN" altLang="en-US" sz="3200">
                <a:solidFill>
                  <a:schemeClr val="tx1"/>
                </a:solidFill>
              </a:rPr>
              <a:t>的元素，并返回</a:t>
            </a:r>
            <a:r>
              <a:rPr lang="en-US" altLang="zh-CN" sz="3200">
                <a:solidFill>
                  <a:schemeClr val="tx1"/>
                </a:solidFill>
              </a:rPr>
              <a:t>OK</a:t>
            </a:r>
            <a:r>
              <a:rPr lang="zh-CN" altLang="en-US" sz="3200">
                <a:solidFill>
                  <a:schemeClr val="tx1"/>
                </a:solidFill>
              </a:rPr>
              <a:t>。*</a:t>
            </a:r>
            <a:r>
              <a:rPr lang="en-US" altLang="zh-CN" sz="3200">
                <a:solidFill>
                  <a:schemeClr val="tx1"/>
                </a:solidFill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    if ( (j1&lt;0) || (j1&gt;=A.bound1) || (j2&lt;0) ||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altLang="zh-CN" sz="3200"/>
              <a:t> (j2&gt;=A.bound2) 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          return  ERROR;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/>
              <a:t>    *( </a:t>
            </a:r>
            <a:r>
              <a:rPr lang="en-US" altLang="zh-CN" sz="3200">
                <a:solidFill>
                  <a:schemeClr val="hlink"/>
                </a:solidFill>
              </a:rPr>
              <a:t>A.base + A.bound2*j1+ j2</a:t>
            </a:r>
            <a:r>
              <a:rPr lang="en-US" altLang="zh-CN" sz="3200"/>
              <a:t> ) = 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    return OK;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ED46E7D-C338-49F5-A5D0-5A663BB76617}" type="slidenum">
              <a:rPr lang="zh-CN" altLang="en-US" b="1">
                <a:solidFill>
                  <a:srgbClr val="66CCFF"/>
                </a:solidFill>
              </a:rPr>
              <a:pPr/>
              <a:t>33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 </a:t>
            </a:r>
            <a:r>
              <a:rPr lang="zh-CN" altLang="en-US" i="0" dirty="0">
                <a:solidFill>
                  <a:srgbClr val="FFFF66"/>
                </a:solidFill>
              </a:rPr>
              <a:t>矩阵的压缩存储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58" y="2071553"/>
            <a:ext cx="4952885" cy="2714895"/>
          </a:xfrm>
        </p:spPr>
        <p:txBody>
          <a:bodyPr/>
          <a:lstStyle/>
          <a:p>
            <a:pPr algn="ctr"/>
            <a:r>
              <a:rPr lang="zh-CN" altLang="en-US" dirty="0"/>
              <a:t>特殊矩阵的压缩存储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稀疏矩阵的压缩存储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52C3DDD-3CEF-4A50-BF4C-8AC5999478AD}" type="slidenum">
              <a:rPr lang="zh-CN" altLang="en-US" b="1">
                <a:solidFill>
                  <a:srgbClr val="66CCFF"/>
                </a:solidFill>
              </a:rPr>
              <a:pPr/>
              <a:t>34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5.3.1 </a:t>
            </a:r>
            <a:r>
              <a:rPr lang="zh-CN" altLang="en-US" i="0">
                <a:solidFill>
                  <a:srgbClr val="FFFF66"/>
                </a:solidFill>
              </a:rPr>
              <a:t>特殊矩阵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48700" cy="192881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/>
              <a:t>	    值不相同的元素或者非零元素，其分布有一定规律的矩阵，称为</a:t>
            </a:r>
            <a:r>
              <a:rPr lang="zh-CN" altLang="en-US" sz="3200" dirty="0">
                <a:solidFill>
                  <a:schemeClr val="tx1"/>
                </a:solidFill>
              </a:rPr>
              <a:t>特殊矩阵</a:t>
            </a:r>
            <a:r>
              <a:rPr lang="zh-CN" altLang="en-US" sz="3200" dirty="0"/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/>
              <a:t>       对称矩阵、 上（下）三角矩阵。</a:t>
            </a:r>
          </a:p>
        </p:txBody>
      </p:sp>
      <p:grpSp>
        <p:nvGrpSpPr>
          <p:cNvPr id="1432588" name="Group 12"/>
          <p:cNvGrpSpPr>
            <a:grpSpLocks/>
          </p:cNvGrpSpPr>
          <p:nvPr/>
        </p:nvGrpSpPr>
        <p:grpSpPr bwMode="auto">
          <a:xfrm>
            <a:off x="836613" y="2959100"/>
            <a:ext cx="3736975" cy="2719388"/>
            <a:chOff x="527" y="1864"/>
            <a:chExt cx="2354" cy="1713"/>
          </a:xfrm>
        </p:grpSpPr>
        <p:sp>
          <p:nvSpPr>
            <p:cNvPr id="1432581" name="Text Box 5"/>
            <p:cNvSpPr txBox="1">
              <a:spLocks noChangeArrowheads="1"/>
            </p:cNvSpPr>
            <p:nvPr/>
          </p:nvSpPr>
          <p:spPr bwMode="auto">
            <a:xfrm>
              <a:off x="669" y="1864"/>
              <a:ext cx="2152" cy="171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11 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12   </a:t>
              </a:r>
              <a:r>
                <a:rPr lang="en-US" altLang="zh-CN" dirty="0">
                  <a:solidFill>
                    <a:schemeClr val="tx1"/>
                  </a:solidFill>
                  <a:latin typeface="Times New Roman"/>
                </a:rPr>
                <a:t>…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  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1n</a:t>
              </a:r>
              <a:endParaRPr lang="en-US" altLang="zh-CN" baseline="-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21 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22   </a:t>
              </a:r>
              <a:r>
                <a:rPr lang="en-US" altLang="zh-CN" dirty="0">
                  <a:solidFill>
                    <a:schemeClr val="tx1"/>
                  </a:solidFill>
                  <a:latin typeface="Times New Roman"/>
                </a:rPr>
                <a:t>…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   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2n</a:t>
              </a:r>
              <a:endParaRPr lang="en-US" altLang="zh-CN" baseline="-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         …   …</a:t>
              </a: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m1  </a:t>
              </a:r>
              <a:r>
                <a:rPr lang="en-US" altLang="zh-CN" dirty="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m2   </a:t>
              </a:r>
              <a:r>
                <a:rPr lang="en-US" altLang="zh-CN" dirty="0">
                  <a:solidFill>
                    <a:schemeClr val="tx1"/>
                  </a:solidFill>
                  <a:latin typeface="Times New Roman"/>
                </a:rPr>
                <a:t>…</a:t>
              </a:r>
              <a:r>
                <a:rPr lang="en-US" altLang="zh-CN" baseline="-30000" dirty="0">
                  <a:solidFill>
                    <a:schemeClr val="tx1"/>
                  </a:solidFill>
                  <a:latin typeface="隶书" pitchFamily="49" charset="-122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baseline="-30000" dirty="0" err="1">
                  <a:solidFill>
                    <a:schemeClr val="tx1"/>
                  </a:solidFill>
                  <a:latin typeface="隶书" pitchFamily="49" charset="-122"/>
                </a:rPr>
                <a:t>mn</a:t>
              </a:r>
              <a:endParaRPr lang="en-US" altLang="zh-CN" baseline="-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2582" name="AutoShape 6"/>
            <p:cNvSpPr>
              <a:spLocks/>
            </p:cNvSpPr>
            <p:nvPr/>
          </p:nvSpPr>
          <p:spPr bwMode="auto">
            <a:xfrm>
              <a:off x="527" y="2006"/>
              <a:ext cx="57" cy="1543"/>
            </a:xfrm>
            <a:prstGeom prst="leftBracket">
              <a:avLst>
                <a:gd name="adj" fmla="val 225585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2583" name="AutoShape 7"/>
            <p:cNvSpPr>
              <a:spLocks/>
            </p:cNvSpPr>
            <p:nvPr/>
          </p:nvSpPr>
          <p:spPr bwMode="auto">
            <a:xfrm>
              <a:off x="2795" y="2018"/>
              <a:ext cx="86" cy="1549"/>
            </a:xfrm>
            <a:prstGeom prst="rightBracket">
              <a:avLst>
                <a:gd name="adj" fmla="val 15009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3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32589" name="Group 13"/>
          <p:cNvGrpSpPr>
            <a:grpSpLocks/>
          </p:cNvGrpSpPr>
          <p:nvPr/>
        </p:nvGrpSpPr>
        <p:grpSpPr bwMode="auto">
          <a:xfrm>
            <a:off x="4994275" y="2921000"/>
            <a:ext cx="3448050" cy="2803525"/>
            <a:chOff x="3146" y="1840"/>
            <a:chExt cx="2172" cy="1766"/>
          </a:xfrm>
        </p:grpSpPr>
        <p:sp>
          <p:nvSpPr>
            <p:cNvPr id="1432585" name="Text Box 9"/>
            <p:cNvSpPr txBox="1">
              <a:spLocks noChangeArrowheads="1"/>
            </p:cNvSpPr>
            <p:nvPr/>
          </p:nvSpPr>
          <p:spPr bwMode="auto">
            <a:xfrm>
              <a:off x="3279" y="1840"/>
              <a:ext cx="2039" cy="1766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11  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12   </a:t>
              </a:r>
              <a:r>
                <a:rPr lang="en-US" altLang="zh-CN" sz="2800">
                  <a:solidFill>
                    <a:srgbClr val="FFFF66"/>
                  </a:solidFill>
                  <a:latin typeface="Times New Roman"/>
                </a:rPr>
                <a:t>…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    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1n</a:t>
              </a:r>
              <a:endParaRPr lang="zh-CN" altLang="en-US" sz="2800" baseline="-30000">
                <a:solidFill>
                  <a:srgbClr val="FFFF66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0  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22   </a:t>
              </a:r>
              <a:r>
                <a:rPr lang="en-US" altLang="zh-CN" sz="2800">
                  <a:solidFill>
                    <a:srgbClr val="FFFF66"/>
                  </a:solidFill>
                  <a:latin typeface="Times New Roman"/>
                </a:rPr>
                <a:t>…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    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2n</a:t>
              </a:r>
              <a:endParaRPr lang="zh-CN" altLang="en-US" sz="2800" baseline="-30000">
                <a:solidFill>
                  <a:srgbClr val="FFFF66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endParaRPr lang="zh-CN" altLang="en-US" sz="2800" baseline="-30000">
                <a:solidFill>
                  <a:srgbClr val="FFFF66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zh-CN" altLang="en-US" sz="2800" baseline="-30000">
                  <a:solidFill>
                    <a:srgbClr val="FFFF66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zh-CN" altLang="en-US" sz="2800">
                  <a:solidFill>
                    <a:srgbClr val="FFFF66"/>
                  </a:solidFill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2800">
                  <a:solidFill>
                    <a:srgbClr val="FFFF66"/>
                  </a:solidFill>
                  <a:latin typeface="Times New Roman" pitchFamily="18" charset="0"/>
                  <a:sym typeface="Symbol" pitchFamily="18" charset="2"/>
                </a:rPr>
                <a:t>…          …</a:t>
              </a:r>
            </a:p>
            <a:p>
              <a:pPr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0   0   </a:t>
              </a:r>
              <a:r>
                <a:rPr lang="en-US" altLang="zh-CN" sz="2800">
                  <a:solidFill>
                    <a:srgbClr val="FFFF66"/>
                  </a:solidFill>
                  <a:latin typeface="Times New Roman"/>
                </a:rPr>
                <a:t>…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  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rgbClr val="FFFF66"/>
                  </a:solidFill>
                  <a:latin typeface="隶书" pitchFamily="49" charset="-122"/>
                </a:rPr>
                <a:t>a</a:t>
              </a:r>
              <a:r>
                <a:rPr lang="en-US" altLang="zh-CN" sz="2800" baseline="-30000">
                  <a:solidFill>
                    <a:srgbClr val="FFFF66"/>
                  </a:solidFill>
                  <a:latin typeface="隶书" pitchFamily="49" charset="-122"/>
                </a:rPr>
                <a:t>mn</a:t>
              </a:r>
              <a:endParaRPr lang="zh-CN" altLang="en-US" sz="2800" baseline="-30000">
                <a:solidFill>
                  <a:srgbClr val="FFFF66"/>
                </a:solidFill>
                <a:latin typeface="隶书" pitchFamily="49" charset="-122"/>
              </a:endParaRPr>
            </a:p>
          </p:txBody>
        </p:sp>
        <p:sp>
          <p:nvSpPr>
            <p:cNvPr id="1432586" name="AutoShape 10"/>
            <p:cNvSpPr>
              <a:spLocks/>
            </p:cNvSpPr>
            <p:nvPr/>
          </p:nvSpPr>
          <p:spPr bwMode="auto">
            <a:xfrm>
              <a:off x="3146" y="1998"/>
              <a:ext cx="44" cy="1587"/>
            </a:xfrm>
            <a:prstGeom prst="leftBracket">
              <a:avLst>
                <a:gd name="adj" fmla="val 300568"/>
              </a:avLst>
            </a:prstGeom>
            <a:noFill/>
            <a:ln w="12700" cap="rnd">
              <a:solidFill>
                <a:srgbClr val="FF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2587" name="AutoShape 11"/>
            <p:cNvSpPr>
              <a:spLocks/>
            </p:cNvSpPr>
            <p:nvPr/>
          </p:nvSpPr>
          <p:spPr bwMode="auto">
            <a:xfrm>
              <a:off x="5205" y="1952"/>
              <a:ext cx="45" cy="1633"/>
            </a:xfrm>
            <a:prstGeom prst="rightBracket">
              <a:avLst>
                <a:gd name="adj" fmla="val 302407"/>
              </a:avLst>
            </a:prstGeom>
            <a:noFill/>
            <a:ln w="12700" cap="rnd">
              <a:solidFill>
                <a:srgbClr val="FF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3A92E7C3-2075-415C-86DF-049EFBA69E89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35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4.3.1 </a:t>
            </a:r>
            <a:r>
              <a:rPr lang="zh-CN" altLang="en-US" i="0" dirty="0">
                <a:solidFill>
                  <a:srgbClr val="FFFF66"/>
                </a:solidFill>
              </a:rPr>
              <a:t>特殊矩阵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28663"/>
            <a:ext cx="8648700" cy="198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对称矩阵</a:t>
            </a:r>
            <a:r>
              <a:rPr lang="en-US" altLang="zh-CN" dirty="0"/>
              <a:t>/</a:t>
            </a:r>
            <a:r>
              <a:rPr lang="zh-CN" altLang="en-US" dirty="0"/>
              <a:t>上（下）三角矩阵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关键：用一维数组，按</a:t>
            </a:r>
            <a:r>
              <a:rPr lang="zh-CN" altLang="en-US" sz="3200" dirty="0">
                <a:solidFill>
                  <a:srgbClr val="00FFFF"/>
                </a:solidFill>
              </a:rPr>
              <a:t>行优先</a:t>
            </a:r>
            <a:r>
              <a:rPr lang="zh-CN" altLang="en-US" sz="3200" dirty="0">
                <a:solidFill>
                  <a:schemeClr val="tx1"/>
                </a:solidFill>
              </a:rPr>
              <a:t>存储</a:t>
            </a:r>
            <a:r>
              <a:rPr lang="zh-CN" altLang="en-US" sz="3200" dirty="0">
                <a:solidFill>
                  <a:srgbClr val="00FFFF"/>
                </a:solidFill>
              </a:rPr>
              <a:t>下三角</a:t>
            </a:r>
            <a:r>
              <a:rPr lang="zh-CN" altLang="en-US" sz="3200" dirty="0">
                <a:solidFill>
                  <a:schemeClr val="tx1"/>
                </a:solidFill>
              </a:rPr>
              <a:t>元素。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6088" y="2557463"/>
            <a:ext cx="3771900" cy="2576512"/>
            <a:chOff x="340" y="1253"/>
            <a:chExt cx="2195" cy="1623"/>
          </a:xfrm>
        </p:grpSpPr>
        <p:sp>
          <p:nvSpPr>
            <p:cNvPr id="55358" name="Text Box 5"/>
            <p:cNvSpPr txBox="1">
              <a:spLocks noChangeArrowheads="1"/>
            </p:cNvSpPr>
            <p:nvPr/>
          </p:nvSpPr>
          <p:spPr bwMode="auto">
            <a:xfrm>
              <a:off x="373" y="1253"/>
              <a:ext cx="2162" cy="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00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01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02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0n-1</a:t>
              </a:r>
              <a:endParaRPr kumimoji="1" lang="en-US" altLang="zh-CN" sz="28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10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1n-1</a:t>
              </a:r>
              <a:endParaRPr kumimoji="1" lang="en-US" altLang="zh-CN" sz="28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2n-1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…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n-10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n-11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-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30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n-1n-1</a:t>
              </a:r>
            </a:p>
          </p:txBody>
        </p:sp>
        <p:sp>
          <p:nvSpPr>
            <p:cNvPr id="55359" name="AutoShape 6"/>
            <p:cNvSpPr>
              <a:spLocks/>
            </p:cNvSpPr>
            <p:nvPr/>
          </p:nvSpPr>
          <p:spPr bwMode="auto">
            <a:xfrm>
              <a:off x="340" y="1399"/>
              <a:ext cx="48" cy="1476"/>
            </a:xfrm>
            <a:prstGeom prst="leftBracket">
              <a:avLst>
                <a:gd name="adj" fmla="val 256250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5360" name="AutoShape 7"/>
            <p:cNvSpPr>
              <a:spLocks/>
            </p:cNvSpPr>
            <p:nvPr/>
          </p:nvSpPr>
          <p:spPr bwMode="auto">
            <a:xfrm>
              <a:off x="2405" y="1395"/>
              <a:ext cx="67" cy="1474"/>
            </a:xfrm>
            <a:prstGeom prst="rightBracket">
              <a:avLst>
                <a:gd name="adj" fmla="val 183333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225" y="5327650"/>
            <a:ext cx="8189913" cy="990600"/>
            <a:chOff x="414" y="3237"/>
            <a:chExt cx="5159" cy="624"/>
          </a:xfrm>
        </p:grpSpPr>
        <p:sp>
          <p:nvSpPr>
            <p:cNvPr id="55345" name="Rectangle 9"/>
            <p:cNvSpPr>
              <a:spLocks noChangeArrowheads="1"/>
            </p:cNvSpPr>
            <p:nvPr/>
          </p:nvSpPr>
          <p:spPr bwMode="auto">
            <a:xfrm>
              <a:off x="463" y="3549"/>
              <a:ext cx="4973" cy="31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6" name="Line 10"/>
            <p:cNvSpPr>
              <a:spLocks noChangeShapeType="1"/>
            </p:cNvSpPr>
            <p:nvPr/>
          </p:nvSpPr>
          <p:spPr bwMode="auto">
            <a:xfrm>
              <a:off x="869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7" name="Line 11"/>
            <p:cNvSpPr>
              <a:spLocks noChangeShapeType="1"/>
            </p:cNvSpPr>
            <p:nvPr/>
          </p:nvSpPr>
          <p:spPr bwMode="auto">
            <a:xfrm>
              <a:off x="1252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8" name="Line 12"/>
            <p:cNvSpPr>
              <a:spLocks noChangeShapeType="1"/>
            </p:cNvSpPr>
            <p:nvPr/>
          </p:nvSpPr>
          <p:spPr bwMode="auto">
            <a:xfrm>
              <a:off x="1623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9" name="Line 13"/>
            <p:cNvSpPr>
              <a:spLocks noChangeShapeType="1"/>
            </p:cNvSpPr>
            <p:nvPr/>
          </p:nvSpPr>
          <p:spPr bwMode="auto">
            <a:xfrm>
              <a:off x="1997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0" name="Line 14"/>
            <p:cNvSpPr>
              <a:spLocks noChangeShapeType="1"/>
            </p:cNvSpPr>
            <p:nvPr/>
          </p:nvSpPr>
          <p:spPr bwMode="auto">
            <a:xfrm>
              <a:off x="2363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1" name="Line 15"/>
            <p:cNvSpPr>
              <a:spLocks noChangeShapeType="1"/>
            </p:cNvSpPr>
            <p:nvPr/>
          </p:nvSpPr>
          <p:spPr bwMode="auto">
            <a:xfrm>
              <a:off x="2767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2" name="Line 16"/>
            <p:cNvSpPr>
              <a:spLocks noChangeShapeType="1"/>
            </p:cNvSpPr>
            <p:nvPr/>
          </p:nvSpPr>
          <p:spPr bwMode="auto">
            <a:xfrm>
              <a:off x="3828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3" name="Line 17"/>
            <p:cNvSpPr>
              <a:spLocks noChangeShapeType="1"/>
            </p:cNvSpPr>
            <p:nvPr/>
          </p:nvSpPr>
          <p:spPr bwMode="auto">
            <a:xfrm>
              <a:off x="3301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4" name="Line 18"/>
            <p:cNvSpPr>
              <a:spLocks noChangeShapeType="1"/>
            </p:cNvSpPr>
            <p:nvPr/>
          </p:nvSpPr>
          <p:spPr bwMode="auto">
            <a:xfrm>
              <a:off x="4778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5" name="Line 19"/>
            <p:cNvSpPr>
              <a:spLocks noChangeShapeType="1"/>
            </p:cNvSpPr>
            <p:nvPr/>
          </p:nvSpPr>
          <p:spPr bwMode="auto">
            <a:xfrm>
              <a:off x="4382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485" y="3480"/>
              <a:ext cx="50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00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10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21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     …</a:t>
              </a:r>
              <a:r>
                <a:rPr kumimoji="1" lang="zh-CN" altLang="en-US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1    …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n-1</a:t>
              </a:r>
            </a:p>
          </p:txBody>
        </p:sp>
        <p:sp>
          <p:nvSpPr>
            <p:cNvPr id="55357" name="Text Box 21"/>
            <p:cNvSpPr txBox="1">
              <a:spLocks noChangeArrowheads="1"/>
            </p:cNvSpPr>
            <p:nvPr/>
          </p:nvSpPr>
          <p:spPr bwMode="auto">
            <a:xfrm>
              <a:off x="414" y="3237"/>
              <a:ext cx="51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0   1   2   3   4   5                   n(n+1)/2-1</a:t>
              </a:r>
            </a:p>
          </p:txBody>
        </p:sp>
      </p:grpSp>
      <p:sp>
        <p:nvSpPr>
          <p:cNvPr id="1459225" name="Text Box 25"/>
          <p:cNvSpPr txBox="1">
            <a:spLocks noChangeArrowheads="1"/>
          </p:cNvSpPr>
          <p:nvPr/>
        </p:nvSpPr>
        <p:spPr bwMode="auto">
          <a:xfrm>
            <a:off x="4171950" y="2084388"/>
            <a:ext cx="469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性质：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 j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a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j i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 i, j ≤n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 rot="2171147">
            <a:off x="239713" y="3903663"/>
            <a:ext cx="3984625" cy="195262"/>
          </a:xfrm>
          <a:prstGeom prst="roundRect">
            <a:avLst>
              <a:gd name="adj" fmla="val 16667"/>
            </a:avLst>
          </a:prstGeom>
          <a:solidFill>
            <a:srgbClr val="FF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AutoShape 6"/>
          <p:cNvSpPr>
            <a:spLocks/>
          </p:cNvSpPr>
          <p:nvPr/>
        </p:nvSpPr>
        <p:spPr bwMode="auto">
          <a:xfrm>
            <a:off x="4403725" y="2924175"/>
            <a:ext cx="142875" cy="2232025"/>
          </a:xfrm>
          <a:prstGeom prst="leftBracket">
            <a:avLst>
              <a:gd name="adj" fmla="val 130185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600" b="0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8702675" y="2924175"/>
            <a:ext cx="169863" cy="2316163"/>
          </a:xfrm>
          <a:prstGeom prst="rightBracket">
            <a:avLst>
              <a:gd name="adj" fmla="val 113629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" name="Group 208"/>
          <p:cNvGraphicFramePr>
            <a:graphicFrameLocks noGrp="1"/>
          </p:cNvGraphicFramePr>
          <p:nvPr/>
        </p:nvGraphicFramePr>
        <p:xfrm>
          <a:off x="4633913" y="2781300"/>
          <a:ext cx="3995737" cy="2608264"/>
        </p:xfrm>
        <a:graphic>
          <a:graphicData uri="http://schemas.openxmlformats.org/drawingml/2006/table">
            <a:tbl>
              <a:tblPr/>
              <a:tblGrid>
                <a:gridCol w="79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 n-1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n-1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n-1</a:t>
                      </a:r>
                      <a:endParaRPr kumimoji="1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114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25" grpId="0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/>
                <a:ea typeface="宋体" charset="-122"/>
                <a:cs typeface="+mn-cs"/>
              </a:rPr>
              <a:t>第 </a:t>
            </a:r>
            <a:fld id="{B97CFB9D-9CD8-4606-A9B4-DCD4025661BC}" type="slidenum"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  <a:tabLst/>
                <a:defRPr/>
              </a:pPr>
              <a:t>36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/>
                <a:ea typeface="宋体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/>
                <a:ea typeface="宋体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4.3.1 </a:t>
            </a:r>
            <a:r>
              <a:rPr lang="zh-CN" altLang="en-US" i="0" dirty="0">
                <a:solidFill>
                  <a:srgbClr val="FFFF66"/>
                </a:solidFill>
              </a:rPr>
              <a:t>特殊矩阵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28663"/>
            <a:ext cx="8648700" cy="6302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对称矩阵</a:t>
            </a:r>
            <a:r>
              <a:rPr lang="en-US" altLang="zh-CN"/>
              <a:t>/</a:t>
            </a:r>
            <a:r>
              <a:rPr lang="zh-CN" altLang="en-US"/>
              <a:t>上（下）三角矩阵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392388" y="4978277"/>
            <a:ext cx="8678863" cy="1182810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</p:spPr>
        <p:txBody>
          <a:bodyPr lIns="36000" tIns="10800" rIns="0" bIns="1080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ij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在一维数组中的序号 = 阴影部分的面积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                     =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/2+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j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9942" name="Text Box 29"/>
          <p:cNvSpPr txBox="1">
            <a:spLocks noChangeArrowheads="1"/>
          </p:cNvSpPr>
          <p:nvPr/>
        </p:nvSpPr>
        <p:spPr bwMode="auto">
          <a:xfrm>
            <a:off x="1089025" y="1790700"/>
            <a:ext cx="5540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-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39943" name="Text Box 30"/>
          <p:cNvSpPr txBox="1">
            <a:spLocks noChangeArrowheads="1"/>
          </p:cNvSpPr>
          <p:nvPr/>
        </p:nvSpPr>
        <p:spPr bwMode="auto">
          <a:xfrm>
            <a:off x="1746250" y="1382713"/>
            <a:ext cx="25939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  …    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j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…         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39944" name="Text Box 31"/>
          <p:cNvSpPr txBox="1">
            <a:spLocks noChangeArrowheads="1"/>
          </p:cNvSpPr>
          <p:nvPr/>
        </p:nvSpPr>
        <p:spPr bwMode="auto">
          <a:xfrm>
            <a:off x="1679575" y="1768475"/>
            <a:ext cx="2514600" cy="292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79575" y="2178050"/>
            <a:ext cx="2497138" cy="2065338"/>
            <a:chOff x="1724" y="11133"/>
            <a:chExt cx="3150" cy="1545"/>
          </a:xfrm>
        </p:grpSpPr>
        <p:sp>
          <p:nvSpPr>
            <p:cNvPr id="40000" name="Line 33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0001" name="Line 34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0002" name="Line 35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0003" name="Line 36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0004" name="Line 37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0005" name="Line 38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39946" name="Line 39"/>
          <p:cNvSpPr>
            <a:spLocks noChangeShapeType="1"/>
          </p:cNvSpPr>
          <p:nvPr/>
        </p:nvSpPr>
        <p:spPr bwMode="auto">
          <a:xfrm>
            <a:off x="2390775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47" name="Line 40"/>
          <p:cNvSpPr>
            <a:spLocks noChangeShapeType="1"/>
          </p:cNvSpPr>
          <p:nvPr/>
        </p:nvSpPr>
        <p:spPr bwMode="auto">
          <a:xfrm>
            <a:off x="3103563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48" name="Line 41"/>
          <p:cNvSpPr>
            <a:spLocks noChangeShapeType="1"/>
          </p:cNvSpPr>
          <p:nvPr/>
        </p:nvSpPr>
        <p:spPr bwMode="auto">
          <a:xfrm>
            <a:off x="2754313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49" name="Line 42"/>
          <p:cNvSpPr>
            <a:spLocks noChangeShapeType="1"/>
          </p:cNvSpPr>
          <p:nvPr/>
        </p:nvSpPr>
        <p:spPr bwMode="auto">
          <a:xfrm>
            <a:off x="3451225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50" name="Line 43"/>
          <p:cNvSpPr>
            <a:spLocks noChangeShapeType="1"/>
          </p:cNvSpPr>
          <p:nvPr/>
        </p:nvSpPr>
        <p:spPr bwMode="auto">
          <a:xfrm>
            <a:off x="2027238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9951" name="Line 44"/>
          <p:cNvSpPr>
            <a:spLocks noChangeShapeType="1"/>
          </p:cNvSpPr>
          <p:nvPr/>
        </p:nvSpPr>
        <p:spPr bwMode="auto">
          <a:xfrm>
            <a:off x="3798888" y="17811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57197" name="Rectangle 45"/>
          <p:cNvSpPr>
            <a:spLocks noChangeArrowheads="1"/>
          </p:cNvSpPr>
          <p:nvPr/>
        </p:nvSpPr>
        <p:spPr bwMode="auto">
          <a:xfrm>
            <a:off x="1720850" y="1817688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716088" y="2228850"/>
            <a:ext cx="635000" cy="287338"/>
            <a:chOff x="430" y="1717"/>
            <a:chExt cx="400" cy="181"/>
          </a:xfrm>
        </p:grpSpPr>
        <p:sp>
          <p:nvSpPr>
            <p:cNvPr id="39998" name="Rectangle 47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9" name="Rectangle 48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716088" y="2649538"/>
            <a:ext cx="998537" cy="287337"/>
            <a:chOff x="430" y="1982"/>
            <a:chExt cx="629" cy="181"/>
          </a:xfrm>
        </p:grpSpPr>
        <p:sp>
          <p:nvSpPr>
            <p:cNvPr id="39995" name="Rectangle 50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6" name="Rectangle 51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7" name="Rectangle 52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716088" y="3902075"/>
            <a:ext cx="635000" cy="287338"/>
            <a:chOff x="430" y="2771"/>
            <a:chExt cx="400" cy="181"/>
          </a:xfrm>
        </p:grpSpPr>
        <p:sp>
          <p:nvSpPr>
            <p:cNvPr id="39993" name="Rectangle 54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4" name="Rectangle 55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716088" y="3070225"/>
            <a:ext cx="1343025" cy="295275"/>
            <a:chOff x="430" y="2247"/>
            <a:chExt cx="846" cy="186"/>
          </a:xfrm>
        </p:grpSpPr>
        <p:sp>
          <p:nvSpPr>
            <p:cNvPr id="39989" name="Rectangle 5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0" name="Rectangle 5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1" name="Rectangle 59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92" name="Rectangle 60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716088" y="3486150"/>
            <a:ext cx="1693862" cy="287338"/>
            <a:chOff x="430" y="2509"/>
            <a:chExt cx="1067" cy="181"/>
          </a:xfrm>
        </p:grpSpPr>
        <p:sp>
          <p:nvSpPr>
            <p:cNvPr id="39984" name="Rectangle 62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85" name="Rectangle 63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86" name="Rectangle 64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87" name="Rectangle 65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88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1457219" name="Rectangle 67"/>
          <p:cNvSpPr>
            <a:spLocks noChangeArrowheads="1"/>
          </p:cNvSpPr>
          <p:nvPr/>
        </p:nvSpPr>
        <p:spPr bwMode="auto">
          <a:xfrm>
            <a:off x="2424113" y="3898900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just" defTabSz="914400" rtl="0" eaLnBrk="0" fontAlgn="base" latinLnBrk="0" hangingPunct="0">
              <a:lnSpc>
                <a:spcPct val="6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ij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299200" y="1547813"/>
            <a:ext cx="2017713" cy="2173287"/>
            <a:chOff x="3134" y="1288"/>
            <a:chExt cx="846" cy="1369"/>
          </a:xfrm>
        </p:grpSpPr>
        <p:sp>
          <p:nvSpPr>
            <p:cNvPr id="39982" name="Text Box 69"/>
            <p:cNvSpPr txBox="1">
              <a:spLocks noChangeArrowheads="1"/>
            </p:cNvSpPr>
            <p:nvPr/>
          </p:nvSpPr>
          <p:spPr bwMode="auto">
            <a:xfrm>
              <a:off x="3134" y="1288"/>
              <a:ext cx="84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每行元素个数</a:t>
              </a:r>
            </a:p>
          </p:txBody>
        </p:sp>
        <p:sp>
          <p:nvSpPr>
            <p:cNvPr id="39983" name="Text Box 70"/>
            <p:cNvSpPr txBox="1">
              <a:spLocks noChangeArrowheads="1"/>
            </p:cNvSpPr>
            <p:nvPr/>
          </p:nvSpPr>
          <p:spPr bwMode="auto">
            <a:xfrm>
              <a:off x="3682" y="1576"/>
              <a:ext cx="154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2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…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</a:t>
              </a: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4732338" y="2055813"/>
            <a:ext cx="3351212" cy="2579687"/>
            <a:chOff x="2093" y="1608"/>
            <a:chExt cx="1867" cy="1625"/>
          </a:xfrm>
        </p:grpSpPr>
        <p:sp>
          <p:nvSpPr>
            <p:cNvPr id="39961" name="AutoShape 72"/>
            <p:cNvSpPr>
              <a:spLocks/>
            </p:cNvSpPr>
            <p:nvPr/>
          </p:nvSpPr>
          <p:spPr bwMode="auto">
            <a:xfrm rot="-5373145">
              <a:off x="2831" y="2605"/>
              <a:ext cx="110" cy="549"/>
            </a:xfrm>
            <a:prstGeom prst="leftBrace">
              <a:avLst>
                <a:gd name="adj1" fmla="val 41591"/>
                <a:gd name="adj2" fmla="val 4894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2" name="Text Box 73"/>
            <p:cNvSpPr txBox="1">
              <a:spLocks noChangeArrowheads="1"/>
            </p:cNvSpPr>
            <p:nvPr/>
          </p:nvSpPr>
          <p:spPr bwMode="auto">
            <a:xfrm>
              <a:off x="2225" y="2972"/>
              <a:ext cx="173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a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ij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在本行中的序号</a:t>
              </a:r>
            </a:p>
          </p:txBody>
        </p:sp>
        <p:sp>
          <p:nvSpPr>
            <p:cNvPr id="39963" name="Rectangle 74"/>
            <p:cNvSpPr>
              <a:spLocks noChangeArrowheads="1"/>
            </p:cNvSpPr>
            <p:nvPr/>
          </p:nvSpPr>
          <p:spPr bwMode="auto">
            <a:xfrm>
              <a:off x="2607" y="1608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4" name="Rectangle 75"/>
            <p:cNvSpPr>
              <a:spLocks noChangeArrowheads="1"/>
            </p:cNvSpPr>
            <p:nvPr/>
          </p:nvSpPr>
          <p:spPr bwMode="auto">
            <a:xfrm>
              <a:off x="2607" y="1810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5" name="Rectangle 76"/>
            <p:cNvSpPr>
              <a:spLocks noChangeArrowheads="1"/>
            </p:cNvSpPr>
            <p:nvPr/>
          </p:nvSpPr>
          <p:spPr bwMode="auto">
            <a:xfrm>
              <a:off x="2826" y="1810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6" name="Rectangle 77"/>
            <p:cNvSpPr>
              <a:spLocks noChangeArrowheads="1"/>
            </p:cNvSpPr>
            <p:nvPr/>
          </p:nvSpPr>
          <p:spPr bwMode="auto">
            <a:xfrm>
              <a:off x="3046" y="2012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7" name="Rectangle 78"/>
            <p:cNvSpPr>
              <a:spLocks noChangeArrowheads="1"/>
            </p:cNvSpPr>
            <p:nvPr/>
          </p:nvSpPr>
          <p:spPr bwMode="auto">
            <a:xfrm>
              <a:off x="2826" y="2012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8" name="Rectangle 79"/>
            <p:cNvSpPr>
              <a:spLocks noChangeArrowheads="1"/>
            </p:cNvSpPr>
            <p:nvPr/>
          </p:nvSpPr>
          <p:spPr bwMode="auto">
            <a:xfrm>
              <a:off x="2607" y="2012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69" name="Rectangle 80"/>
            <p:cNvSpPr>
              <a:spLocks noChangeArrowheads="1"/>
            </p:cNvSpPr>
            <p:nvPr/>
          </p:nvSpPr>
          <p:spPr bwMode="auto">
            <a:xfrm>
              <a:off x="2607" y="2214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0" name="Rectangle 81"/>
            <p:cNvSpPr>
              <a:spLocks noChangeArrowheads="1"/>
            </p:cNvSpPr>
            <p:nvPr/>
          </p:nvSpPr>
          <p:spPr bwMode="auto">
            <a:xfrm>
              <a:off x="2826" y="2214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1" name="Rectangle 82"/>
            <p:cNvSpPr>
              <a:spLocks noChangeArrowheads="1"/>
            </p:cNvSpPr>
            <p:nvPr/>
          </p:nvSpPr>
          <p:spPr bwMode="auto">
            <a:xfrm>
              <a:off x="3244" y="2416"/>
              <a:ext cx="140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2" name="Rectangle 83"/>
            <p:cNvSpPr>
              <a:spLocks noChangeArrowheads="1"/>
            </p:cNvSpPr>
            <p:nvPr/>
          </p:nvSpPr>
          <p:spPr bwMode="auto">
            <a:xfrm>
              <a:off x="3045" y="2214"/>
              <a:ext cx="140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3" name="Rectangle 84"/>
            <p:cNvSpPr>
              <a:spLocks noChangeArrowheads="1"/>
            </p:cNvSpPr>
            <p:nvPr/>
          </p:nvSpPr>
          <p:spPr bwMode="auto">
            <a:xfrm>
              <a:off x="3045" y="2416"/>
              <a:ext cx="140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4" name="Rectangle 85"/>
            <p:cNvSpPr>
              <a:spLocks noChangeArrowheads="1"/>
            </p:cNvSpPr>
            <p:nvPr/>
          </p:nvSpPr>
          <p:spPr bwMode="auto">
            <a:xfrm>
              <a:off x="2827" y="2416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5" name="Rectangle 86"/>
            <p:cNvSpPr>
              <a:spLocks noChangeArrowheads="1"/>
            </p:cNvSpPr>
            <p:nvPr/>
          </p:nvSpPr>
          <p:spPr bwMode="auto">
            <a:xfrm>
              <a:off x="2608" y="2416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6" name="Rectangle 87"/>
            <p:cNvSpPr>
              <a:spLocks noChangeArrowheads="1"/>
            </p:cNvSpPr>
            <p:nvPr/>
          </p:nvSpPr>
          <p:spPr bwMode="auto">
            <a:xfrm>
              <a:off x="2608" y="2656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7" name="Rectangle 88"/>
            <p:cNvSpPr>
              <a:spLocks noChangeArrowheads="1"/>
            </p:cNvSpPr>
            <p:nvPr/>
          </p:nvSpPr>
          <p:spPr bwMode="auto">
            <a:xfrm>
              <a:off x="2827" y="2656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8" name="Rectangle 89"/>
            <p:cNvSpPr>
              <a:spLocks noChangeArrowheads="1"/>
            </p:cNvSpPr>
            <p:nvPr/>
          </p:nvSpPr>
          <p:spPr bwMode="auto">
            <a:xfrm>
              <a:off x="3244" y="2201"/>
              <a:ext cx="140" cy="16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79" name="Rectangle 90"/>
            <p:cNvSpPr>
              <a:spLocks noChangeArrowheads="1"/>
            </p:cNvSpPr>
            <p:nvPr/>
          </p:nvSpPr>
          <p:spPr bwMode="auto">
            <a:xfrm>
              <a:off x="3444" y="2416"/>
              <a:ext cx="139" cy="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9980" name="Rectangle 91"/>
            <p:cNvSpPr>
              <a:spLocks noChangeArrowheads="1"/>
            </p:cNvSpPr>
            <p:nvPr/>
          </p:nvSpPr>
          <p:spPr bwMode="auto">
            <a:xfrm>
              <a:off x="3020" y="2663"/>
              <a:ext cx="19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a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ij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981" name="Text Box 92"/>
            <p:cNvSpPr txBox="1">
              <a:spLocks noChangeArrowheads="1"/>
            </p:cNvSpPr>
            <p:nvPr/>
          </p:nvSpPr>
          <p:spPr bwMode="auto">
            <a:xfrm>
              <a:off x="2093" y="1611"/>
              <a:ext cx="500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第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行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第1行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第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-1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行</a:t>
              </a:r>
              <a:endPara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56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80" grpId="0" build="p"/>
      <p:bldP spid="1457197" grpId="0" animBg="1"/>
      <p:bldP spid="14572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5B4A7B4D-E252-4676-9C7D-F300D070B5FC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37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4.3.1 </a:t>
            </a:r>
            <a:r>
              <a:rPr lang="zh-CN" altLang="en-US" i="0" dirty="0">
                <a:solidFill>
                  <a:srgbClr val="FFFF66"/>
                </a:solidFill>
              </a:rPr>
              <a:t>特殊矩阵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28663"/>
            <a:ext cx="8648700" cy="198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对称矩阵</a:t>
            </a:r>
            <a:r>
              <a:rPr lang="en-US" altLang="zh-CN" dirty="0"/>
              <a:t>/</a:t>
            </a:r>
            <a:r>
              <a:rPr lang="zh-CN" altLang="en-US" dirty="0"/>
              <a:t>上（下）三角矩阵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</a:t>
            </a:r>
            <a:r>
              <a:rPr lang="zh-CN" altLang="en-US" sz="3200" dirty="0">
                <a:solidFill>
                  <a:schemeClr val="tx1"/>
                </a:solidFill>
              </a:rPr>
              <a:t>核心问题：确定矩阵元素 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ij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在一维数组中的存储位置</a:t>
            </a:r>
            <a:r>
              <a:rPr lang="zh-CN" altLang="en-US" sz="3200" dirty="0"/>
              <a:t> </a:t>
            </a:r>
            <a:r>
              <a:rPr lang="en-US" altLang="zh-CN" sz="3200" dirty="0"/>
              <a:t>k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657225" y="5327650"/>
            <a:ext cx="8189913" cy="990600"/>
            <a:chOff x="414" y="3237"/>
            <a:chExt cx="5159" cy="624"/>
          </a:xfrm>
        </p:grpSpPr>
        <p:sp>
          <p:nvSpPr>
            <p:cNvPr id="56371" name="Rectangle 9"/>
            <p:cNvSpPr>
              <a:spLocks noChangeArrowheads="1"/>
            </p:cNvSpPr>
            <p:nvPr/>
          </p:nvSpPr>
          <p:spPr bwMode="auto">
            <a:xfrm>
              <a:off x="463" y="3549"/>
              <a:ext cx="4973" cy="31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2" name="Line 10"/>
            <p:cNvSpPr>
              <a:spLocks noChangeShapeType="1"/>
            </p:cNvSpPr>
            <p:nvPr/>
          </p:nvSpPr>
          <p:spPr bwMode="auto">
            <a:xfrm>
              <a:off x="869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3" name="Line 11"/>
            <p:cNvSpPr>
              <a:spLocks noChangeShapeType="1"/>
            </p:cNvSpPr>
            <p:nvPr/>
          </p:nvSpPr>
          <p:spPr bwMode="auto">
            <a:xfrm>
              <a:off x="1252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4" name="Line 12"/>
            <p:cNvSpPr>
              <a:spLocks noChangeShapeType="1"/>
            </p:cNvSpPr>
            <p:nvPr/>
          </p:nvSpPr>
          <p:spPr bwMode="auto">
            <a:xfrm>
              <a:off x="1623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5" name="Line 13"/>
            <p:cNvSpPr>
              <a:spLocks noChangeShapeType="1"/>
            </p:cNvSpPr>
            <p:nvPr/>
          </p:nvSpPr>
          <p:spPr bwMode="auto">
            <a:xfrm>
              <a:off x="1997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6" name="Line 14"/>
            <p:cNvSpPr>
              <a:spLocks noChangeShapeType="1"/>
            </p:cNvSpPr>
            <p:nvPr/>
          </p:nvSpPr>
          <p:spPr bwMode="auto">
            <a:xfrm>
              <a:off x="2363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2767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828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301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80" name="Line 18"/>
            <p:cNvSpPr>
              <a:spLocks noChangeShapeType="1"/>
            </p:cNvSpPr>
            <p:nvPr/>
          </p:nvSpPr>
          <p:spPr bwMode="auto">
            <a:xfrm>
              <a:off x="4778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81" name="Line 19"/>
            <p:cNvSpPr>
              <a:spLocks noChangeShapeType="1"/>
            </p:cNvSpPr>
            <p:nvPr/>
          </p:nvSpPr>
          <p:spPr bwMode="auto">
            <a:xfrm>
              <a:off x="4382" y="3549"/>
              <a:ext cx="0" cy="3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485" y="3480"/>
              <a:ext cx="50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00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10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21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     …</a:t>
              </a:r>
              <a:r>
                <a:rPr kumimoji="1" lang="zh-CN" altLang="en-US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0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1    …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n-1 n-1</a:t>
              </a:r>
            </a:p>
          </p:txBody>
        </p:sp>
        <p:sp>
          <p:nvSpPr>
            <p:cNvPr id="56383" name="Text Box 21"/>
            <p:cNvSpPr txBox="1">
              <a:spLocks noChangeArrowheads="1"/>
            </p:cNvSpPr>
            <p:nvPr/>
          </p:nvSpPr>
          <p:spPr bwMode="auto">
            <a:xfrm>
              <a:off x="414" y="3237"/>
              <a:ext cx="51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0   1   2   3   4   5                   n(n+1)/2-1</a:t>
              </a:r>
            </a:p>
          </p:txBody>
        </p:sp>
      </p:grpSp>
      <p:sp>
        <p:nvSpPr>
          <p:cNvPr id="56326" name="Text Box 25"/>
          <p:cNvSpPr txBox="1">
            <a:spLocks noChangeArrowheads="1"/>
          </p:cNvSpPr>
          <p:nvPr/>
        </p:nvSpPr>
        <p:spPr bwMode="auto">
          <a:xfrm>
            <a:off x="4171950" y="2084388"/>
            <a:ext cx="469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性质：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 j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a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j i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 i, j ≤n</a:t>
            </a:r>
          </a:p>
        </p:txBody>
      </p:sp>
      <p:sp>
        <p:nvSpPr>
          <p:cNvPr id="56327" name="AutoShape 6"/>
          <p:cNvSpPr>
            <a:spLocks/>
          </p:cNvSpPr>
          <p:nvPr/>
        </p:nvSpPr>
        <p:spPr bwMode="auto">
          <a:xfrm>
            <a:off x="254000" y="2882900"/>
            <a:ext cx="142875" cy="2232025"/>
          </a:xfrm>
          <a:prstGeom prst="leftBracket">
            <a:avLst>
              <a:gd name="adj" fmla="val 130185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600" b="0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6328" name="AutoShape 7"/>
          <p:cNvSpPr>
            <a:spLocks/>
          </p:cNvSpPr>
          <p:nvPr/>
        </p:nvSpPr>
        <p:spPr bwMode="auto">
          <a:xfrm>
            <a:off x="4551363" y="2882900"/>
            <a:ext cx="169862" cy="2316163"/>
          </a:xfrm>
          <a:prstGeom prst="rightBracket">
            <a:avLst>
              <a:gd name="adj" fmla="val 113630"/>
            </a:avLst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" name="Group 208"/>
          <p:cNvGraphicFramePr>
            <a:graphicFrameLocks noGrp="1"/>
          </p:cNvGraphicFramePr>
          <p:nvPr/>
        </p:nvGraphicFramePr>
        <p:xfrm>
          <a:off x="484188" y="2740025"/>
          <a:ext cx="3995737" cy="2608264"/>
        </p:xfrm>
        <a:graphic>
          <a:graphicData uri="http://schemas.openxmlformats.org/drawingml/2006/table">
            <a:tbl>
              <a:tblPr/>
              <a:tblGrid>
                <a:gridCol w="79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 n-1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n-1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0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1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n-1 n-1</a:t>
                      </a:r>
                      <a:endParaRPr kumimoji="1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775200" y="4194175"/>
            <a:ext cx="94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545138" y="3968750"/>
            <a:ext cx="34750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(i+1)/2 + j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当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 j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j(j+1)/2 +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当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 j</a:t>
            </a:r>
          </a:p>
        </p:txBody>
      </p:sp>
      <p:sp>
        <p:nvSpPr>
          <p:cNvPr id="31" name="AutoShape 24"/>
          <p:cNvSpPr>
            <a:spLocks/>
          </p:cNvSpPr>
          <p:nvPr/>
        </p:nvSpPr>
        <p:spPr bwMode="auto">
          <a:xfrm>
            <a:off x="5391150" y="4133850"/>
            <a:ext cx="147638" cy="7874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916488" y="2811463"/>
            <a:ext cx="33956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对于下标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 j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，线性地址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6413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  <p:bldP spid="31" grpId="0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8D12227-5A9F-4043-AC1C-2CB7F72FBBA1}" type="slidenum">
              <a:rPr lang="zh-CN" altLang="en-US" b="1">
                <a:solidFill>
                  <a:srgbClr val="66CCFF"/>
                </a:solidFill>
              </a:rPr>
              <a:pPr/>
              <a:t>38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773113"/>
            <a:ext cx="8915400" cy="215423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/>
              <a:t>值相同的元素或</a:t>
            </a:r>
            <a:r>
              <a:rPr lang="zh-CN" altLang="en-US" sz="3200" dirty="0">
                <a:solidFill>
                  <a:schemeClr val="tx1"/>
                </a:solidFill>
              </a:rPr>
              <a:t>零</a:t>
            </a:r>
            <a:r>
              <a:rPr lang="zh-CN" altLang="en-US" sz="3200" dirty="0"/>
              <a:t>元素在矩阵元素总数所占比例非常高，且其分布没有一定规律的矩阵称为</a:t>
            </a:r>
            <a:r>
              <a:rPr lang="zh-CN" altLang="en-US" sz="3200" dirty="0">
                <a:solidFill>
                  <a:schemeClr val="tx1"/>
                </a:solidFill>
              </a:rPr>
              <a:t>稀疏矩阵</a:t>
            </a:r>
            <a:r>
              <a:rPr lang="zh-CN" altLang="en-US" sz="3200" dirty="0"/>
              <a:t>。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sym typeface="Wingdings" pitchFamily="2" charset="2"/>
              </a:rPr>
              <a:t>    讨论</a:t>
            </a:r>
            <a:r>
              <a:rPr lang="zh-CN" altLang="en-US" sz="3200" dirty="0">
                <a:solidFill>
                  <a:schemeClr val="tx1"/>
                </a:solidFill>
              </a:rPr>
              <a:t>含有较多零元素的稀疏矩阵的压缩存储。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</a:t>
            </a:r>
            <a:r>
              <a:rPr lang="zh-CN" altLang="en-US" dirty="0"/>
              <a:t>稀疏矩阵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假设 </a:t>
            </a:r>
            <a:r>
              <a:rPr lang="en-US" altLang="zh-CN" sz="2800" dirty="0">
                <a:solidFill>
                  <a:schemeClr val="tx1"/>
                </a:solidFill>
              </a:rPr>
              <a:t>m </a:t>
            </a:r>
            <a:r>
              <a:rPr lang="zh-CN" altLang="en-US" sz="2800" dirty="0">
                <a:solidFill>
                  <a:schemeClr val="tx1"/>
                </a:solidFill>
              </a:rPr>
              <a:t>行 </a:t>
            </a:r>
            <a:r>
              <a:rPr lang="en-US" altLang="zh-CN" sz="2800" dirty="0">
                <a:solidFill>
                  <a:schemeClr val="tx1"/>
                </a:solidFill>
              </a:rPr>
              <a:t>n </a:t>
            </a:r>
            <a:r>
              <a:rPr lang="zh-CN" altLang="en-US" sz="2800" dirty="0">
                <a:solidFill>
                  <a:schemeClr val="tx1"/>
                </a:solidFill>
              </a:rPr>
              <a:t>列的矩阵，其中</a:t>
            </a:r>
            <a:r>
              <a:rPr lang="zh-CN" altLang="en-US" sz="2800" dirty="0"/>
              <a:t>非零元素（</a:t>
            </a:r>
            <a:r>
              <a:rPr lang="en-US" altLang="zh-CN" sz="2800" dirty="0"/>
              <a:t>t </a:t>
            </a:r>
            <a:r>
              <a:rPr lang="zh-CN" altLang="en-US" sz="2800" dirty="0"/>
              <a:t>个）比例小于</a:t>
            </a:r>
            <a:r>
              <a:rPr lang="en-US" altLang="zh-CN" sz="2800" dirty="0"/>
              <a:t>5</a:t>
            </a:r>
            <a:r>
              <a:rPr lang="zh-CN" altLang="en-US" sz="2800" dirty="0"/>
              <a:t>％</a:t>
            </a:r>
            <a:r>
              <a:rPr lang="zh-CN" altLang="en-US" sz="2800" dirty="0">
                <a:solidFill>
                  <a:schemeClr val="tx1"/>
                </a:solidFill>
              </a:rPr>
              <a:t>的矩阵为</a:t>
            </a:r>
            <a:r>
              <a:rPr lang="zh-CN" altLang="en-US" sz="2800" dirty="0"/>
              <a:t>稀疏矩阵。</a:t>
            </a:r>
          </a:p>
          <a:p>
            <a:r>
              <a:rPr lang="zh-CN" altLang="en-US" sz="2800" dirty="0"/>
              <a:t>即，稀疏因子 </a:t>
            </a:r>
            <a:r>
              <a:rPr lang="zh-CN" altLang="en-US" sz="2800" dirty="0">
                <a:sym typeface="Symbol" pitchFamily="18" charset="2"/>
              </a:rPr>
              <a:t>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Symbol" pitchFamily="18" charset="2"/>
              </a:rPr>
              <a:t></a:t>
            </a:r>
            <a:r>
              <a:rPr lang="zh-CN" altLang="en-US" sz="2800" dirty="0"/>
              <a:t> </a:t>
            </a:r>
            <a:r>
              <a:rPr lang="en-US" altLang="zh-CN" sz="2800" dirty="0"/>
              <a:t>0.05 </a:t>
            </a:r>
            <a:r>
              <a:rPr lang="zh-CN" altLang="en-US" sz="2800" dirty="0"/>
              <a:t>的矩阵为稀疏矩阵。</a:t>
            </a:r>
          </a:p>
          <a:p>
            <a:r>
              <a:rPr lang="zh-CN" altLang="en-US" sz="2800" dirty="0"/>
              <a:t>稀疏因子为：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2705100" y="2419174"/>
          <a:ext cx="1377950" cy="60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76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419174"/>
                        <a:ext cx="1377950" cy="609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482600" y="3073400"/>
          <a:ext cx="4933950" cy="353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77" name="Equation" r:id="rId6" imgW="1612800" imgH="1155600" progId="Equation.DSMT4">
                  <p:embed/>
                </p:oleObj>
              </mc:Choice>
              <mc:Fallback>
                <p:oleObj name="Equation" r:id="rId6" imgW="1612800" imgH="11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073400"/>
                        <a:ext cx="4933950" cy="3533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643563" y="3162300"/>
            <a:ext cx="3195637" cy="156966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FFFF66"/>
                </a:solidFill>
                <a:latin typeface="宋体" charset="-122"/>
              </a:rPr>
              <a:t>M</a:t>
            </a:r>
            <a:r>
              <a:rPr lang="zh-CN" altLang="en-US" dirty="0">
                <a:solidFill>
                  <a:srgbClr val="FFFF66"/>
                </a:solidFill>
                <a:latin typeface="宋体" charset="-122"/>
              </a:rPr>
              <a:t>有42（6</a:t>
            </a: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dirty="0">
                <a:solidFill>
                  <a:srgbClr val="FFFF66"/>
                </a:solidFill>
                <a:latin typeface="宋体" charset="-122"/>
              </a:rPr>
              <a:t>7）个元素，有8个非零元素</a:t>
            </a:r>
            <a:r>
              <a:rPr lang="en-US" altLang="zh-CN" dirty="0">
                <a:solidFill>
                  <a:srgbClr val="FFFF66"/>
                </a:solidFill>
                <a:latin typeface="宋体" charset="-122"/>
              </a:rPr>
              <a:t>,</a:t>
            </a:r>
            <a:r>
              <a:rPr lang="zh-CN" altLang="en-US" dirty="0">
                <a:sym typeface="Symbol" pitchFamily="18" charset="2"/>
              </a:rPr>
              <a:t>  </a:t>
            </a:r>
            <a:r>
              <a:rPr lang="en-US" altLang="zh-CN" dirty="0">
                <a:sym typeface="Symbol" pitchFamily="18" charset="2"/>
              </a:rPr>
              <a:t>=0.19 </a:t>
            </a:r>
            <a:endParaRPr lang="en-US" altLang="zh-CN" dirty="0">
              <a:solidFill>
                <a:srgbClr val="FFFF66"/>
              </a:solidFill>
              <a:latin typeface="宋体" charset="-122"/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074987" y="4464050"/>
            <a:ext cx="5986463" cy="1935163"/>
            <a:chOff x="1916" y="2812"/>
            <a:chExt cx="3771" cy="1219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411" y="3039"/>
              <a:ext cx="2276" cy="992"/>
            </a:xfrm>
            <a:prstGeom prst="cloudCallout">
              <a:avLst>
                <a:gd name="adj1" fmla="val -96352"/>
                <a:gd name="adj2" fmla="val -5191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如何进行稀疏矩阵</a:t>
              </a:r>
            </a:p>
            <a:p>
              <a:pPr algn="ctr">
                <a:buFont typeface="Wingding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的压缩存储？</a:t>
              </a:r>
            </a:p>
          </p:txBody>
        </p:sp>
        <p:sp>
          <p:nvSpPr>
            <p:cNvPr id="9" name="WordArt 19"/>
            <p:cNvSpPr>
              <a:spLocks noChangeArrowheads="1" noChangeShapeType="1"/>
            </p:cNvSpPr>
            <p:nvPr/>
          </p:nvSpPr>
          <p:spPr bwMode="auto">
            <a:xfrm>
              <a:off x="1916" y="2812"/>
              <a:ext cx="655" cy="3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rgbClr val="00FF00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451350"/>
            <a:ext cx="5982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FF66"/>
                </a:solidFill>
                <a:latin typeface="宋体" charset="-122"/>
              </a:rPr>
              <a:t>M=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02BC925-FED9-4AA2-A643-06851EC0B293}" type="slidenum">
              <a:rPr lang="zh-CN" altLang="en-US" b="1">
                <a:solidFill>
                  <a:srgbClr val="66CCFF"/>
                </a:solidFill>
              </a:rPr>
              <a:pPr/>
              <a:t>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63600"/>
            <a:ext cx="8596313" cy="36449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宋体" charset="-122"/>
              </a:rPr>
              <a:t>数量固定，数据类型相同的（变量）元素组合在一起。使用一个名称代表它。这个名称就是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数组名</a:t>
            </a:r>
            <a:r>
              <a:rPr lang="zh-CN" altLang="en-US" sz="3200" dirty="0">
                <a:latin typeface="宋体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宋体" charset="-122"/>
              </a:rPr>
              <a:t>如果要访问其中某个元素</a:t>
            </a:r>
            <a:r>
              <a:rPr lang="en-US" altLang="zh-CN" sz="3200" dirty="0">
                <a:latin typeface="宋体" charset="-122"/>
              </a:rPr>
              <a:t>(</a:t>
            </a:r>
            <a:r>
              <a:rPr lang="zh-CN" altLang="en-US" sz="3200" dirty="0">
                <a:latin typeface="宋体" charset="-122"/>
              </a:rPr>
              <a:t>变量</a:t>
            </a:r>
            <a:r>
              <a:rPr lang="en-US" altLang="zh-CN" sz="3200" dirty="0">
                <a:latin typeface="宋体" charset="-122"/>
              </a:rPr>
              <a:t>)</a:t>
            </a:r>
            <a:r>
              <a:rPr lang="zh-CN" altLang="en-US" sz="3200" dirty="0">
                <a:latin typeface="宋体" charset="-122"/>
              </a:rPr>
              <a:t>，可以使用元素的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下标</a:t>
            </a:r>
            <a:r>
              <a:rPr lang="zh-CN" altLang="en-US" sz="3200" dirty="0">
                <a:latin typeface="宋体" charset="-122"/>
              </a:rPr>
              <a:t>来访问它。</a:t>
            </a: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宋体" charset="-122"/>
              </a:rPr>
              <a:t>在</a:t>
            </a:r>
            <a:r>
              <a:rPr lang="en-US" altLang="zh-CN" sz="3200" dirty="0">
                <a:latin typeface="宋体" charset="-122"/>
              </a:rPr>
              <a:t>C</a:t>
            </a:r>
            <a:r>
              <a:rPr lang="zh-CN" altLang="en-US" sz="3200" dirty="0">
                <a:latin typeface="宋体" charset="-122"/>
              </a:rPr>
              <a:t>语言中，数组元素的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下标</a:t>
            </a:r>
            <a:r>
              <a:rPr lang="zh-CN" altLang="en-US" sz="3200" dirty="0">
                <a:latin typeface="宋体" charset="-122"/>
              </a:rPr>
              <a:t>从</a:t>
            </a:r>
            <a:r>
              <a:rPr lang="en-US" altLang="zh-CN" sz="3200" dirty="0">
                <a:latin typeface="宋体" charset="-122"/>
              </a:rPr>
              <a:t>0</a:t>
            </a:r>
            <a:r>
              <a:rPr lang="zh-CN" altLang="en-US" sz="3200" dirty="0">
                <a:latin typeface="宋体" charset="-122"/>
              </a:rPr>
              <a:t>开始。</a:t>
            </a:r>
          </a:p>
        </p:txBody>
      </p:sp>
      <p:sp>
        <p:nvSpPr>
          <p:cNvPr id="887878" name="Rectangle 70"/>
          <p:cNvSpPr>
            <a:spLocks noChangeArrowheads="1"/>
          </p:cNvSpPr>
          <p:nvPr/>
        </p:nvSpPr>
        <p:spPr bwMode="auto">
          <a:xfrm>
            <a:off x="179388" y="4533900"/>
            <a:ext cx="8802687" cy="57943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int A[30][10];          </a:t>
            </a:r>
            <a:r>
              <a:rPr lang="en-US" altLang="zh-CN">
                <a:latin typeface="Times New Roman" pitchFamily="18" charset="0"/>
              </a:rPr>
              <a:t>e =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A[i][j]</a:t>
            </a:r>
            <a:r>
              <a:rPr lang="en-US" altLang="zh-CN">
                <a:latin typeface="Times New Roman" pitchFamily="18" charset="0"/>
              </a:rPr>
              <a:t>;</a:t>
            </a:r>
            <a:r>
              <a:rPr lang="en-US" altLang="zh-CN" b="0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  <p:sp>
        <p:nvSpPr>
          <p:cNvPr id="887879" name="Rectangle 71"/>
          <p:cNvSpPr>
            <a:spLocks noChangeArrowheads="1"/>
          </p:cNvSpPr>
          <p:nvPr/>
        </p:nvSpPr>
        <p:spPr bwMode="auto">
          <a:xfrm>
            <a:off x="179388" y="5189538"/>
            <a:ext cx="8802687" cy="579437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       </a:t>
            </a:r>
            <a:r>
              <a:rPr lang="en-US" altLang="zh-CN" dirty="0" err="1">
                <a:solidFill>
                  <a:srgbClr val="00FFFF"/>
                </a:solidFill>
                <a:latin typeface="Times New Roman" pitchFamily="18" charset="0"/>
              </a:rPr>
              <a:t>var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  <a:t> A: array[c1..d1, c2..d2] of integer //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子界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  <p:bldP spid="887878" grpId="0"/>
      <p:bldP spid="8878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稀疏矩阵的存储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900" y="717550"/>
            <a:ext cx="8648700" cy="501015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以二维数组表示高阶的稀疏矩阵，产生的问题</a:t>
            </a:r>
            <a:r>
              <a:rPr lang="en-US" altLang="zh-CN" sz="2800" dirty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零值元素占了很大空间</a:t>
            </a:r>
            <a:r>
              <a:rPr lang="en-US" altLang="zh-CN" dirty="0"/>
              <a:t>;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计算中进行了很多和零值的运算，遇除法，还需判别除数是否为零。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解决问题的原则</a:t>
            </a:r>
            <a:r>
              <a:rPr lang="en-US" altLang="zh-CN" sz="2800" dirty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尽可能少存或不存零值元素；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尽可能减少没有实际意义的运算；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快速访问数据元素：</a:t>
            </a:r>
            <a:endParaRPr lang="en-US" altLang="zh-CN" dirty="0"/>
          </a:p>
          <a:p>
            <a:pPr marL="1390650" lvl="2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快速定位与下标值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j)</a:t>
            </a:r>
            <a:r>
              <a:rPr lang="zh-CN" altLang="en-US" dirty="0"/>
              <a:t>对应的元素</a:t>
            </a:r>
            <a:r>
              <a:rPr lang="en-US" altLang="zh-CN" dirty="0"/>
              <a:t>; </a:t>
            </a:r>
          </a:p>
          <a:p>
            <a:pPr marL="1390650" lvl="2" indent="-533400">
              <a:lnSpc>
                <a:spcPct val="90000"/>
              </a:lnSpc>
              <a:buFontTx/>
              <a:buAutoNum type="arabicPeriod"/>
            </a:pPr>
            <a:r>
              <a:rPr lang="zh-CN" altLang="en-US" dirty="0"/>
              <a:t>快速定位同一行或同一列的非零值元。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随机稀疏矩阵的压缩存储方法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三元组顺序表</a:t>
            </a:r>
          </a:p>
          <a:p>
            <a:r>
              <a:rPr lang="zh-CN" altLang="en-US" dirty="0"/>
              <a:t>行逻辑链接顺序表</a:t>
            </a:r>
          </a:p>
          <a:p>
            <a:r>
              <a:rPr lang="zh-CN" altLang="en-US" dirty="0"/>
              <a:t>十字链表</a:t>
            </a:r>
          </a:p>
          <a:p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6A343C1-EAA3-4365-895F-670C50E50BA6}" type="slidenum">
              <a:rPr lang="zh-CN" altLang="en-US" b="1">
                <a:solidFill>
                  <a:srgbClr val="66CCFF"/>
                </a:solidFill>
              </a:rPr>
              <a:pPr/>
              <a:t>42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2154237"/>
          </a:xfrm>
        </p:spPr>
        <p:txBody>
          <a:bodyPr/>
          <a:lstStyle/>
          <a:p>
            <a:pPr marL="0" indent="0" eaLnBrk="0" hangingPunct="0">
              <a:lnSpc>
                <a:spcPct val="90000"/>
              </a:lnSpc>
              <a:buSzTx/>
            </a:pPr>
            <a:r>
              <a:rPr lang="zh-CN" altLang="en-US" sz="3200"/>
              <a:t>三元组顺序表</a:t>
            </a:r>
          </a:p>
        </p:txBody>
      </p:sp>
      <p:grpSp>
        <p:nvGrpSpPr>
          <p:cNvPr id="1435652" name="Group 4"/>
          <p:cNvGrpSpPr>
            <a:grpSpLocks/>
          </p:cNvGrpSpPr>
          <p:nvPr/>
        </p:nvGrpSpPr>
        <p:grpSpPr bwMode="auto">
          <a:xfrm>
            <a:off x="611188" y="3024188"/>
            <a:ext cx="4705350" cy="3529012"/>
            <a:chOff x="45" y="1207"/>
            <a:chExt cx="2964" cy="2223"/>
          </a:xfrm>
        </p:grpSpPr>
        <p:sp>
          <p:nvSpPr>
            <p:cNvPr id="1435653" name="Text Box 5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5654" name="Text Box 6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0 </a:t>
              </a:r>
              <a:r>
                <a:rPr lang="en-US" altLang="zh-CN" sz="2800">
                  <a:latin typeface="隶书" pitchFamily="49" charset="-122"/>
                </a:rPr>
                <a:t>12  9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-3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</a:t>
              </a:r>
              <a:r>
                <a:rPr lang="en-US" altLang="zh-CN" sz="2800">
                  <a:latin typeface="隶书" pitchFamily="49" charset="-122"/>
                </a:rPr>
                <a:t>14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</a:t>
              </a:r>
              <a:r>
                <a:rPr lang="en-US" altLang="zh-CN" sz="2800">
                  <a:latin typeface="隶书" pitchFamily="49" charset="-122"/>
                </a:rPr>
                <a:t>24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</a:t>
              </a:r>
              <a:r>
                <a:rPr lang="en-US" altLang="zh-CN" sz="2800">
                  <a:latin typeface="隶书" pitchFamily="49" charset="-122"/>
                </a:rPr>
                <a:t>18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15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</a:t>
              </a:r>
              <a:r>
                <a:rPr lang="en-US" altLang="zh-CN" sz="2800">
                  <a:latin typeface="隶书" pitchFamily="49" charset="-122"/>
                </a:rPr>
                <a:t>-7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5655" name="AutoShape 7"/>
            <p:cNvSpPr>
              <a:spLocks/>
            </p:cNvSpPr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5656" name="AutoShape 8"/>
            <p:cNvSpPr>
              <a:spLocks/>
            </p:cNvSpPr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657225" y="1403350"/>
            <a:ext cx="3536950" cy="1311275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采用三元组存储：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列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值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435660" name="Rectangle 12"/>
          <p:cNvSpPr>
            <a:spLocks noChangeArrowheads="1"/>
          </p:cNvSpPr>
          <p:nvPr/>
        </p:nvSpPr>
        <p:spPr bwMode="auto">
          <a:xfrm>
            <a:off x="5381625" y="3249613"/>
            <a:ext cx="3511550" cy="29972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800" dirty="0">
                <a:latin typeface="宋体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latin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(1,2,12),(1,3,9), (3,1,-3),(3,6,14),  (4,3,24),(5,2,18), (6,1,15),(6,4,-7) </a:t>
            </a:r>
            <a:r>
              <a:rPr lang="en-US" altLang="zh-CN" sz="2800" dirty="0">
                <a:latin typeface="宋体" charset="-122"/>
              </a:rPr>
              <a:t>)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加上矩阵的</a:t>
            </a:r>
            <a:r>
              <a:rPr lang="zh-CN" altLang="en-US" sz="2800" dirty="0">
                <a:latin typeface="宋体" charset="-122"/>
              </a:rPr>
              <a:t>行数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和列数：</a:t>
            </a:r>
            <a:r>
              <a:rPr lang="en-US" altLang="zh-CN" sz="2800" dirty="0">
                <a:solidFill>
                  <a:srgbClr val="00FFFF"/>
                </a:solidFill>
                <a:latin typeface="宋体" charset="-122"/>
              </a:rPr>
              <a:t>6,7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6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B7A087ED-EC67-4EFD-B235-DCF1140F8324}" type="slidenum">
              <a:rPr lang="zh-CN" altLang="en-US" b="1">
                <a:solidFill>
                  <a:srgbClr val="66CCFF"/>
                </a:solidFill>
              </a:rPr>
              <a:pPr/>
              <a:t>43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2154237"/>
          </a:xfrm>
        </p:spPr>
        <p:txBody>
          <a:bodyPr/>
          <a:lstStyle/>
          <a:p>
            <a:pPr marL="0" indent="0" eaLnBrk="0" hangingPunct="0">
              <a:lnSpc>
                <a:spcPct val="90000"/>
              </a:lnSpc>
              <a:buSzTx/>
            </a:pPr>
            <a:r>
              <a:rPr lang="zh-CN" altLang="en-US" sz="3200"/>
              <a:t>三元组顺序表</a:t>
            </a:r>
          </a:p>
        </p:txBody>
      </p:sp>
      <p:sp>
        <p:nvSpPr>
          <p:cNvPr id="1436682" name="Rectangle 10"/>
          <p:cNvSpPr>
            <a:spLocks noChangeArrowheads="1"/>
          </p:cNvSpPr>
          <p:nvPr/>
        </p:nvSpPr>
        <p:spPr bwMode="auto">
          <a:xfrm>
            <a:off x="387350" y="1314450"/>
            <a:ext cx="8550275" cy="5133975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#define MAXSIZE 12500 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typedef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i,j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              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非零元的行下标和列下标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ElemType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e;    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非零元值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} </a:t>
            </a:r>
            <a:r>
              <a:rPr lang="en-US" altLang="zh-CN" sz="2800" dirty="0">
                <a:latin typeface="Times New Roman" pitchFamily="18" charset="0"/>
              </a:rPr>
              <a:t>Triple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typedef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    Triple data [ MAXSIZE+1 ];  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                               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用于存储三元组表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, data[0]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未用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mu,nu,tu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; 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行数、列数和非零元个数</a:t>
            </a:r>
          </a:p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} </a:t>
            </a:r>
            <a:r>
              <a:rPr lang="en-US" altLang="zh-CN" sz="2800" dirty="0" err="1">
                <a:solidFill>
                  <a:srgbClr val="00FFFF"/>
                </a:solidFill>
                <a:latin typeface="Times New Roman" pitchFamily="18" charset="0"/>
              </a:rPr>
              <a:t>TSMatrix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;</a:t>
            </a:r>
            <a:endParaRPr lang="en-US" altLang="zh-CN" sz="2800" dirty="0">
              <a:solidFill>
                <a:srgbClr val="00FFFF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999133C-301F-4073-BDFD-E65144BB4536}" type="slidenum">
              <a:rPr lang="zh-CN" altLang="en-US" b="1">
                <a:solidFill>
                  <a:srgbClr val="66CCFF"/>
                </a:solidFill>
              </a:rPr>
              <a:pPr/>
              <a:t>44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720725"/>
          </a:xfrm>
        </p:spPr>
        <p:txBody>
          <a:bodyPr/>
          <a:lstStyle/>
          <a:p>
            <a:pPr marL="0" indent="0" eaLnBrk="0" hangingPunct="0">
              <a:lnSpc>
                <a:spcPct val="90000"/>
              </a:lnSpc>
              <a:buSzTx/>
            </a:pPr>
            <a:r>
              <a:rPr lang="zh-CN" altLang="en-US" sz="3200"/>
              <a:t>三元组表的顺序存储</a:t>
            </a:r>
          </a:p>
        </p:txBody>
      </p:sp>
      <p:grpSp>
        <p:nvGrpSpPr>
          <p:cNvPr id="1437700" name="Group 4"/>
          <p:cNvGrpSpPr>
            <a:grpSpLocks/>
          </p:cNvGrpSpPr>
          <p:nvPr/>
        </p:nvGrpSpPr>
        <p:grpSpPr bwMode="auto">
          <a:xfrm>
            <a:off x="611188" y="3024188"/>
            <a:ext cx="4705350" cy="3529012"/>
            <a:chOff x="45" y="1207"/>
            <a:chExt cx="2964" cy="2223"/>
          </a:xfrm>
        </p:grpSpPr>
        <p:sp>
          <p:nvSpPr>
            <p:cNvPr id="1437701" name="Text Box 5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7702" name="Text Box 6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0 </a:t>
              </a:r>
              <a:r>
                <a:rPr lang="en-US" altLang="zh-CN" sz="2800">
                  <a:latin typeface="隶书" pitchFamily="49" charset="-122"/>
                </a:rPr>
                <a:t>12  9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-3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</a:t>
              </a:r>
              <a:r>
                <a:rPr lang="en-US" altLang="zh-CN" sz="2800">
                  <a:latin typeface="隶书" pitchFamily="49" charset="-122"/>
                </a:rPr>
                <a:t>14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</a:t>
              </a:r>
              <a:r>
                <a:rPr lang="en-US" altLang="zh-CN" sz="2800">
                  <a:latin typeface="隶书" pitchFamily="49" charset="-122"/>
                </a:rPr>
                <a:t>24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</a:t>
              </a:r>
              <a:r>
                <a:rPr lang="en-US" altLang="zh-CN" sz="2800">
                  <a:latin typeface="隶书" pitchFamily="49" charset="-122"/>
                </a:rPr>
                <a:t>18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15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</a:t>
              </a:r>
              <a:r>
                <a:rPr lang="en-US" altLang="zh-CN" sz="2800">
                  <a:latin typeface="隶书" pitchFamily="49" charset="-122"/>
                </a:rPr>
                <a:t>-7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7703" name="AutoShape 7"/>
            <p:cNvSpPr>
              <a:spLocks/>
            </p:cNvSpPr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7704" name="AutoShape 8"/>
            <p:cNvSpPr>
              <a:spLocks/>
            </p:cNvSpPr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7742" name="Group 46"/>
          <p:cNvGrpSpPr>
            <a:grpSpLocks/>
          </p:cNvGrpSpPr>
          <p:nvPr/>
        </p:nvGrpSpPr>
        <p:grpSpPr bwMode="auto">
          <a:xfrm>
            <a:off x="4932363" y="863600"/>
            <a:ext cx="3659187" cy="5740400"/>
            <a:chOff x="3107" y="544"/>
            <a:chExt cx="2305" cy="3616"/>
          </a:xfrm>
        </p:grpSpPr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4171" y="544"/>
              <a:ext cx="1115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  <a:ea typeface="隶书" pitchFamily="49" charset="-122"/>
                </a:rPr>
                <a:t>i   j  e</a:t>
              </a:r>
            </a:p>
          </p:txBody>
        </p:sp>
        <p:sp>
          <p:nvSpPr>
            <p:cNvPr id="1437713" name="Rectangle 17"/>
            <p:cNvSpPr>
              <a:spLocks noChangeArrowheads="1"/>
            </p:cNvSpPr>
            <p:nvPr/>
          </p:nvSpPr>
          <p:spPr bwMode="auto">
            <a:xfrm>
              <a:off x="4083" y="880"/>
              <a:ext cx="1323" cy="2448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437714" name="Line 18"/>
            <p:cNvSpPr>
              <a:spLocks noChangeShapeType="1"/>
            </p:cNvSpPr>
            <p:nvPr/>
          </p:nvSpPr>
          <p:spPr bwMode="auto">
            <a:xfrm>
              <a:off x="4083" y="256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>
              <a:off x="4083" y="232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>
              <a:off x="4083" y="208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>
              <a:off x="4083" y="184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18" name="Line 22"/>
            <p:cNvSpPr>
              <a:spLocks noChangeShapeType="1"/>
            </p:cNvSpPr>
            <p:nvPr/>
          </p:nvSpPr>
          <p:spPr bwMode="auto">
            <a:xfrm>
              <a:off x="4083" y="160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19" name="Line 23"/>
            <p:cNvSpPr>
              <a:spLocks noChangeShapeType="1"/>
            </p:cNvSpPr>
            <p:nvPr/>
          </p:nvSpPr>
          <p:spPr bwMode="auto">
            <a:xfrm>
              <a:off x="4083" y="136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20" name="Line 24"/>
            <p:cNvSpPr>
              <a:spLocks noChangeShapeType="1"/>
            </p:cNvSpPr>
            <p:nvPr/>
          </p:nvSpPr>
          <p:spPr bwMode="auto">
            <a:xfrm>
              <a:off x="4083" y="112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21" name="Line 25"/>
            <p:cNvSpPr>
              <a:spLocks noChangeShapeType="1"/>
            </p:cNvSpPr>
            <p:nvPr/>
          </p:nvSpPr>
          <p:spPr bwMode="auto">
            <a:xfrm>
              <a:off x="4083" y="280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22" name="Line 26"/>
            <p:cNvSpPr>
              <a:spLocks noChangeShapeType="1"/>
            </p:cNvSpPr>
            <p:nvPr/>
          </p:nvSpPr>
          <p:spPr bwMode="auto">
            <a:xfrm>
              <a:off x="4083" y="304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24" name="Text Box 28"/>
            <p:cNvSpPr txBox="1">
              <a:spLocks noChangeArrowheads="1"/>
            </p:cNvSpPr>
            <p:nvPr/>
          </p:nvSpPr>
          <p:spPr bwMode="auto">
            <a:xfrm>
              <a:off x="3728" y="816"/>
              <a:ext cx="421" cy="2579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dirty="0">
                  <a:latin typeface="宋体" charset="-122"/>
                </a:rPr>
                <a:t>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600" dirty="0">
                <a:latin typeface="宋体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600" dirty="0">
                <a:latin typeface="宋体" charset="-122"/>
              </a:endParaRPr>
            </a:p>
          </p:txBody>
        </p:sp>
        <p:sp>
          <p:nvSpPr>
            <p:cNvPr id="1437725" name="Text Box 29"/>
            <p:cNvSpPr txBox="1">
              <a:spLocks noChangeArrowheads="1"/>
            </p:cNvSpPr>
            <p:nvPr/>
          </p:nvSpPr>
          <p:spPr bwMode="auto">
            <a:xfrm>
              <a:off x="3107" y="784"/>
              <a:ext cx="93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itchFamily="18" charset="0"/>
                  <a:ea typeface="隶书" pitchFamily="49" charset="-122"/>
                </a:rPr>
                <a:t>M.data</a:t>
              </a:r>
            </a:p>
          </p:txBody>
        </p:sp>
        <p:grpSp>
          <p:nvGrpSpPr>
            <p:cNvPr id="1437726" name="Group 30"/>
            <p:cNvGrpSpPr>
              <a:grpSpLocks/>
            </p:cNvGrpSpPr>
            <p:nvPr/>
          </p:nvGrpSpPr>
          <p:grpSpPr bwMode="auto">
            <a:xfrm>
              <a:off x="4082" y="3376"/>
              <a:ext cx="1330" cy="720"/>
              <a:chOff x="3744" y="3216"/>
              <a:chExt cx="1056" cy="720"/>
            </a:xfrm>
          </p:grpSpPr>
          <p:sp>
            <p:nvSpPr>
              <p:cNvPr id="1437727" name="Rectangle 31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56" cy="7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28" name="Line 32"/>
              <p:cNvSpPr>
                <a:spLocks noChangeShapeType="1"/>
              </p:cNvSpPr>
              <p:nvPr/>
            </p:nvSpPr>
            <p:spPr bwMode="auto">
              <a:xfrm flipV="1">
                <a:off x="3744" y="3429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9" name="Line 33"/>
              <p:cNvSpPr>
                <a:spLocks noChangeShapeType="1"/>
              </p:cNvSpPr>
              <p:nvPr/>
            </p:nvSpPr>
            <p:spPr bwMode="auto">
              <a:xfrm flipV="1">
                <a:off x="3744" y="3670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730" name="Text Box 34"/>
            <p:cNvSpPr txBox="1">
              <a:spLocks noChangeArrowheads="1"/>
            </p:cNvSpPr>
            <p:nvPr/>
          </p:nvSpPr>
          <p:spPr bwMode="auto">
            <a:xfrm>
              <a:off x="3180" y="3376"/>
              <a:ext cx="1263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M.mu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M.nu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M.tu</a:t>
              </a:r>
            </a:p>
          </p:txBody>
        </p:sp>
      </p:grpSp>
      <p:sp>
        <p:nvSpPr>
          <p:cNvPr id="1437731" name="Text Box 35"/>
          <p:cNvSpPr txBox="1">
            <a:spLocks noChangeArrowheads="1"/>
          </p:cNvSpPr>
          <p:nvPr/>
        </p:nvSpPr>
        <p:spPr bwMode="auto">
          <a:xfrm>
            <a:off x="6732588" y="2082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3  1  -3</a:t>
            </a:r>
          </a:p>
        </p:txBody>
      </p:sp>
      <p:sp>
        <p:nvSpPr>
          <p:cNvPr id="1437732" name="Text Box 36"/>
          <p:cNvSpPr txBox="1">
            <a:spLocks noChangeArrowheads="1"/>
          </p:cNvSpPr>
          <p:nvPr/>
        </p:nvSpPr>
        <p:spPr bwMode="auto">
          <a:xfrm>
            <a:off x="6732588" y="3590925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6  1  15</a:t>
            </a:r>
          </a:p>
        </p:txBody>
      </p:sp>
      <p:sp>
        <p:nvSpPr>
          <p:cNvPr id="1437733" name="Text Box 37"/>
          <p:cNvSpPr txBox="1">
            <a:spLocks noChangeArrowheads="1"/>
          </p:cNvSpPr>
          <p:nvPr/>
        </p:nvSpPr>
        <p:spPr bwMode="auto">
          <a:xfrm>
            <a:off x="6732588" y="1320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1  2  12</a:t>
            </a:r>
          </a:p>
        </p:txBody>
      </p:sp>
      <p:sp>
        <p:nvSpPr>
          <p:cNvPr id="1437734" name="Text Box 38"/>
          <p:cNvSpPr txBox="1">
            <a:spLocks noChangeArrowheads="1"/>
          </p:cNvSpPr>
          <p:nvPr/>
        </p:nvSpPr>
        <p:spPr bwMode="auto">
          <a:xfrm>
            <a:off x="6732588" y="3225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5  2  18</a:t>
            </a:r>
          </a:p>
        </p:txBody>
      </p:sp>
      <p:sp>
        <p:nvSpPr>
          <p:cNvPr id="1437735" name="Text Box 39"/>
          <p:cNvSpPr txBox="1">
            <a:spLocks noChangeArrowheads="1"/>
          </p:cNvSpPr>
          <p:nvPr/>
        </p:nvSpPr>
        <p:spPr bwMode="auto">
          <a:xfrm>
            <a:off x="6732588" y="1701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1  3  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9</a:t>
            </a:r>
          </a:p>
        </p:txBody>
      </p:sp>
      <p:sp>
        <p:nvSpPr>
          <p:cNvPr id="1437736" name="Text Box 40"/>
          <p:cNvSpPr txBox="1">
            <a:spLocks noChangeArrowheads="1"/>
          </p:cNvSpPr>
          <p:nvPr/>
        </p:nvSpPr>
        <p:spPr bwMode="auto">
          <a:xfrm>
            <a:off x="6732588" y="2844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4  3  24</a:t>
            </a:r>
          </a:p>
        </p:txBody>
      </p:sp>
      <p:sp>
        <p:nvSpPr>
          <p:cNvPr id="1437737" name="Text Box 41"/>
          <p:cNvSpPr txBox="1">
            <a:spLocks noChangeArrowheads="1"/>
          </p:cNvSpPr>
          <p:nvPr/>
        </p:nvSpPr>
        <p:spPr bwMode="auto">
          <a:xfrm>
            <a:off x="6732588" y="3987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6  4  -7</a:t>
            </a:r>
          </a:p>
        </p:txBody>
      </p:sp>
      <p:sp>
        <p:nvSpPr>
          <p:cNvPr id="1437738" name="Text Box 42"/>
          <p:cNvSpPr txBox="1">
            <a:spLocks noChangeArrowheads="1"/>
          </p:cNvSpPr>
          <p:nvPr/>
        </p:nvSpPr>
        <p:spPr bwMode="auto">
          <a:xfrm>
            <a:off x="6732588" y="2463800"/>
            <a:ext cx="1874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3  6  14</a:t>
            </a:r>
          </a:p>
        </p:txBody>
      </p:sp>
      <p:sp>
        <p:nvSpPr>
          <p:cNvPr id="1437739" name="Text Box 43"/>
          <p:cNvSpPr txBox="1">
            <a:spLocks noChangeArrowheads="1"/>
          </p:cNvSpPr>
          <p:nvPr/>
        </p:nvSpPr>
        <p:spPr bwMode="auto">
          <a:xfrm>
            <a:off x="6911975" y="5273675"/>
            <a:ext cx="1049338" cy="12446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宋体" charset="-122"/>
              </a:rPr>
              <a:t>6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宋体" charset="-122"/>
              </a:rPr>
              <a:t>7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宋体" charset="-122"/>
              </a:rPr>
              <a:t>8</a:t>
            </a:r>
          </a:p>
        </p:txBody>
      </p:sp>
      <p:sp>
        <p:nvSpPr>
          <p:cNvPr id="1437741" name="Rectangle 45"/>
          <p:cNvSpPr>
            <a:spLocks noChangeArrowheads="1"/>
          </p:cNvSpPr>
          <p:nvPr/>
        </p:nvSpPr>
        <p:spPr bwMode="auto">
          <a:xfrm>
            <a:off x="701675" y="1462088"/>
            <a:ext cx="4184650" cy="1066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按行（行内按列）顺序存储非零元素。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731" grpId="0"/>
      <p:bldP spid="1437732" grpId="0"/>
      <p:bldP spid="1437733" grpId="0"/>
      <p:bldP spid="1437734" grpId="0"/>
      <p:bldP spid="1437735" grpId="0"/>
      <p:bldP spid="1437736" grpId="0"/>
      <p:bldP spid="1437737" grpId="0"/>
      <p:bldP spid="1437738" grpId="0"/>
      <p:bldP spid="1437739" grpId="0" build="p"/>
      <p:bldP spid="14377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4650CF5-9266-4212-9FDE-7D24CEB8113B}" type="slidenum">
              <a:rPr lang="zh-CN" altLang="en-US" b="1">
                <a:solidFill>
                  <a:srgbClr val="66CCFF"/>
                </a:solidFill>
              </a:rPr>
              <a:pPr/>
              <a:t>45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720725"/>
          </a:xfrm>
        </p:spPr>
        <p:txBody>
          <a:bodyPr/>
          <a:lstStyle/>
          <a:p>
            <a:pPr marL="0" indent="0" eaLnBrk="0" hangingPunct="0">
              <a:lnSpc>
                <a:spcPct val="90000"/>
              </a:lnSpc>
              <a:buSzTx/>
            </a:pPr>
            <a:r>
              <a:rPr lang="zh-CN" altLang="en-US" sz="3200"/>
              <a:t>三元组表的顺序存储</a:t>
            </a:r>
            <a:r>
              <a:rPr lang="en-US" altLang="zh-CN" sz="3200"/>
              <a:t>——</a:t>
            </a:r>
            <a:r>
              <a:rPr lang="zh-CN" altLang="en-US" sz="3200"/>
              <a:t>转置算法</a:t>
            </a:r>
          </a:p>
        </p:txBody>
      </p:sp>
      <p:grpSp>
        <p:nvGrpSpPr>
          <p:cNvPr id="1438724" name="Group 4"/>
          <p:cNvGrpSpPr>
            <a:grpSpLocks/>
          </p:cNvGrpSpPr>
          <p:nvPr/>
        </p:nvGrpSpPr>
        <p:grpSpPr bwMode="auto">
          <a:xfrm>
            <a:off x="71438" y="1493838"/>
            <a:ext cx="4705350" cy="3529012"/>
            <a:chOff x="45" y="1207"/>
            <a:chExt cx="2964" cy="2223"/>
          </a:xfrm>
        </p:grpSpPr>
        <p:sp>
          <p:nvSpPr>
            <p:cNvPr id="1438725" name="Text Box 5"/>
            <p:cNvSpPr txBox="1">
              <a:spLocks noChangeArrowheads="1"/>
            </p:cNvSpPr>
            <p:nvPr/>
          </p:nvSpPr>
          <p:spPr bwMode="auto">
            <a:xfrm>
              <a:off x="45" y="1879"/>
              <a:ext cx="748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="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8726" name="Text Box 6"/>
            <p:cNvSpPr txBox="1">
              <a:spLocks noChangeArrowheads="1"/>
            </p:cNvSpPr>
            <p:nvPr/>
          </p:nvSpPr>
          <p:spPr bwMode="auto">
            <a:xfrm>
              <a:off x="476" y="1207"/>
              <a:ext cx="2533" cy="2212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0 </a:t>
              </a:r>
              <a:r>
                <a:rPr lang="en-US" altLang="zh-CN" sz="2800">
                  <a:latin typeface="隶书" pitchFamily="49" charset="-122"/>
                </a:rPr>
                <a:t>12  9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-3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</a:t>
              </a:r>
              <a:r>
                <a:rPr lang="en-US" altLang="zh-CN" sz="2800">
                  <a:latin typeface="隶书" pitchFamily="49" charset="-122"/>
                </a:rPr>
                <a:t>14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</a:t>
              </a:r>
              <a:r>
                <a:rPr lang="en-US" altLang="zh-CN" sz="2800">
                  <a:latin typeface="隶书" pitchFamily="49" charset="-122"/>
                </a:rPr>
                <a:t>24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</a:t>
              </a:r>
              <a:r>
                <a:rPr lang="en-US" altLang="zh-CN" sz="2800">
                  <a:latin typeface="隶书" pitchFamily="49" charset="-122"/>
                </a:rPr>
                <a:t>18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0  0  0  0  0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15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</a:t>
              </a:r>
              <a:r>
                <a:rPr lang="en-US" altLang="zh-CN" sz="2800">
                  <a:latin typeface="隶书" pitchFamily="49" charset="-122"/>
                </a:rPr>
                <a:t>-7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</a:t>
              </a:r>
              <a:endParaRPr lang="en-US" altLang="zh-CN" sz="280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8727" name="AutoShape 7"/>
            <p:cNvSpPr>
              <a:spLocks/>
            </p:cNvSpPr>
            <p:nvPr/>
          </p:nvSpPr>
          <p:spPr bwMode="auto">
            <a:xfrm>
              <a:off x="478" y="1303"/>
              <a:ext cx="65" cy="2127"/>
            </a:xfrm>
            <a:prstGeom prst="leftBracket">
              <a:avLst>
                <a:gd name="adj" fmla="val 27269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8728" name="AutoShape 8"/>
            <p:cNvSpPr>
              <a:spLocks/>
            </p:cNvSpPr>
            <p:nvPr/>
          </p:nvSpPr>
          <p:spPr bwMode="auto">
            <a:xfrm>
              <a:off x="2835" y="1303"/>
              <a:ext cx="101" cy="2082"/>
            </a:xfrm>
            <a:prstGeom prst="rightBracket">
              <a:avLst>
                <a:gd name="adj" fmla="val 171782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8757" name="Group 37"/>
          <p:cNvGrpSpPr>
            <a:grpSpLocks/>
          </p:cNvGrpSpPr>
          <p:nvPr/>
        </p:nvGrpSpPr>
        <p:grpSpPr bwMode="auto">
          <a:xfrm>
            <a:off x="4457700" y="1403350"/>
            <a:ext cx="4570413" cy="3595688"/>
            <a:chOff x="2881" y="1207"/>
            <a:chExt cx="2879" cy="2265"/>
          </a:xfrm>
        </p:grpSpPr>
        <p:sp>
          <p:nvSpPr>
            <p:cNvPr id="1438758" name="Text Box 38"/>
            <p:cNvSpPr txBox="1">
              <a:spLocks noChangeArrowheads="1"/>
            </p:cNvSpPr>
            <p:nvPr/>
          </p:nvSpPr>
          <p:spPr bwMode="auto">
            <a:xfrm>
              <a:off x="2881" y="1975"/>
              <a:ext cx="725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6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zh-CN" altLang="en-US" sz="16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T</a:t>
              </a:r>
              <a:r>
                <a:rPr lang="en-US" altLang="zh-CN" sz="3600" b="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3600" b="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8759" name="Text Box 39"/>
            <p:cNvSpPr txBox="1">
              <a:spLocks noChangeArrowheads="1"/>
            </p:cNvSpPr>
            <p:nvPr/>
          </p:nvSpPr>
          <p:spPr bwMode="auto">
            <a:xfrm>
              <a:off x="3467" y="1207"/>
              <a:ext cx="2293" cy="2265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0  0 </a:t>
              </a:r>
              <a:r>
                <a:rPr lang="en-US" altLang="zh-CN" sz="2800">
                  <a:latin typeface="隶书" pitchFamily="49" charset="-122"/>
                </a:rPr>
                <a:t>-3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</a:t>
              </a:r>
              <a:r>
                <a:rPr lang="en-US" altLang="zh-CN" sz="2800">
                  <a:latin typeface="隶书" pitchFamily="49" charset="-122"/>
                </a:rPr>
                <a:t>15</a:t>
              </a:r>
              <a:endParaRPr lang="en-US" altLang="zh-CN" sz="2800" baseline="-30000"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12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</a:t>
              </a:r>
              <a:r>
                <a:rPr lang="en-US" altLang="zh-CN" sz="2800">
                  <a:latin typeface="隶书" pitchFamily="49" charset="-122"/>
                </a:rPr>
                <a:t>18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</a:rPr>
                <a:t> 9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</a:t>
              </a:r>
              <a:r>
                <a:rPr lang="en-US" altLang="zh-CN" sz="2800">
                  <a:latin typeface="隶书" pitchFamily="49" charset="-122"/>
                </a:rPr>
                <a:t>24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</a:t>
              </a:r>
              <a:r>
                <a:rPr lang="en-US" altLang="zh-CN" sz="2800">
                  <a:latin typeface="隶书" pitchFamily="49" charset="-122"/>
                </a:rPr>
                <a:t>-7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0  0  0  0  0  0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</a:t>
              </a:r>
              <a:r>
                <a:rPr lang="en-US" altLang="zh-CN" sz="2800">
                  <a:latin typeface="隶书" pitchFamily="49" charset="-122"/>
                </a:rPr>
                <a:t>14</a:t>
              </a: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 0  0  0  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</a:rPr>
                <a:t> 0  0  0  0  0  0</a:t>
              </a:r>
              <a:r>
                <a:rPr lang="en-US" altLang="zh-CN" sz="2800" b="0">
                  <a:solidFill>
                    <a:schemeClr val="tx1"/>
                  </a:solidFill>
                  <a:latin typeface="隶书" pitchFamily="49" charset="-122"/>
                </a:rPr>
                <a:t> </a:t>
              </a:r>
              <a:endParaRPr lang="en-US" altLang="zh-CN" sz="2800" b="0" baseline="-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8760" name="AutoShape 40"/>
            <p:cNvSpPr>
              <a:spLocks/>
            </p:cNvSpPr>
            <p:nvPr/>
          </p:nvSpPr>
          <p:spPr bwMode="auto">
            <a:xfrm>
              <a:off x="3510" y="1351"/>
              <a:ext cx="96" cy="2079"/>
            </a:xfrm>
            <a:prstGeom prst="leftBracket">
              <a:avLst>
                <a:gd name="adj" fmla="val 180469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38761" name="AutoShape 41"/>
            <p:cNvSpPr>
              <a:spLocks/>
            </p:cNvSpPr>
            <p:nvPr/>
          </p:nvSpPr>
          <p:spPr bwMode="auto">
            <a:xfrm>
              <a:off x="5511" y="1344"/>
              <a:ext cx="44" cy="2082"/>
            </a:xfrm>
            <a:prstGeom prst="rightBracket">
              <a:avLst>
                <a:gd name="adj" fmla="val 394318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762" name="Rectangle 42"/>
          <p:cNvSpPr>
            <a:spLocks noChangeArrowheads="1"/>
          </p:cNvSpPr>
          <p:nvPr/>
        </p:nvSpPr>
        <p:spPr bwMode="auto">
          <a:xfrm>
            <a:off x="476250" y="5454650"/>
            <a:ext cx="8415338" cy="579438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基本算法：交换对应行、列位置上的元素。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708C51A-696A-4B6C-89D6-052C80791B33}" type="slidenum">
              <a:rPr lang="zh-CN" altLang="en-US" b="1">
                <a:solidFill>
                  <a:srgbClr val="66CCFF"/>
                </a:solidFill>
              </a:rPr>
              <a:pPr/>
              <a:t>46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5400675"/>
          </a:xfrm>
        </p:spPr>
        <p:txBody>
          <a:bodyPr/>
          <a:lstStyle/>
          <a:p>
            <a:pPr marL="533400" lvl="0" indent="-533400" eaLnBrk="0" hangingPunct="0">
              <a:lnSpc>
                <a:spcPct val="90000"/>
              </a:lnSpc>
              <a:buSzPct val="75000"/>
            </a:pPr>
            <a:r>
              <a:rPr lang="zh-CN" altLang="en-US" sz="3200" dirty="0"/>
              <a:t>一般矩阵的转置算法</a:t>
            </a:r>
            <a:r>
              <a:rPr lang="en-US" altLang="zh-CN" sz="3200" dirty="0"/>
              <a:t>(</a:t>
            </a:r>
            <a:r>
              <a:rPr lang="zh-CN" altLang="en-US" sz="3200" dirty="0"/>
              <a:t>用常规的二维数组表示时的算法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zh-CN" altLang="en-US" dirty="0"/>
              <a:t> </a:t>
            </a:r>
            <a:r>
              <a:rPr lang="en-US" altLang="zh-CN" dirty="0"/>
              <a:t>… </a:t>
            </a:r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 a[m][n],b[n][m];</a:t>
            </a:r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en-US" altLang="zh-CN" dirty="0"/>
              <a:t> for ( </a:t>
            </a:r>
            <a:r>
              <a:rPr lang="en-US" altLang="zh-CN" dirty="0" err="1"/>
              <a:t>i</a:t>
            </a:r>
            <a:r>
              <a:rPr lang="en-US" altLang="zh-CN" dirty="0"/>
              <a:t> =0; </a:t>
            </a:r>
            <a:r>
              <a:rPr lang="en-US" altLang="zh-CN" dirty="0" err="1"/>
              <a:t>i</a:t>
            </a:r>
            <a:r>
              <a:rPr lang="en-US" altLang="zh-CN" dirty="0"/>
              <a:t>&lt;m; ++</a:t>
            </a:r>
            <a:r>
              <a:rPr lang="en-US" altLang="zh-CN" dirty="0" err="1"/>
              <a:t>i</a:t>
            </a:r>
            <a:r>
              <a:rPr lang="en-US" altLang="zh-CN" dirty="0"/>
              <a:t> )</a:t>
            </a:r>
            <a:br>
              <a:rPr lang="en-US" altLang="zh-CN" dirty="0"/>
            </a:br>
            <a:r>
              <a:rPr lang="en-US" altLang="zh-CN" dirty="0"/>
              <a:t>  for (j = 0; j&lt;n; ++j ) </a:t>
            </a:r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en-US" altLang="zh-CN" dirty="0"/>
              <a:t>            b[ j ][ </a:t>
            </a:r>
            <a:r>
              <a:rPr lang="en-US" altLang="zh-CN" dirty="0" err="1"/>
              <a:t>i</a:t>
            </a:r>
            <a:r>
              <a:rPr lang="en-US" altLang="zh-CN" dirty="0"/>
              <a:t> ] = a[ </a:t>
            </a:r>
            <a:r>
              <a:rPr lang="en-US" altLang="zh-CN" dirty="0" err="1"/>
              <a:t>i</a:t>
            </a:r>
            <a:r>
              <a:rPr lang="en-US" altLang="zh-CN" dirty="0"/>
              <a:t> ][ j ];</a:t>
            </a:r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en-US" altLang="zh-CN" dirty="0"/>
              <a:t>     </a:t>
            </a:r>
          </a:p>
          <a:p>
            <a:pPr marL="914400" lvl="1" indent="-457200">
              <a:lnSpc>
                <a:spcPct val="90000"/>
              </a:lnSpc>
              <a:buFont typeface="宋体" charset="-122"/>
              <a:buNone/>
            </a:pPr>
            <a:r>
              <a:rPr lang="en-US" altLang="zh-CN" dirty="0"/>
              <a:t>…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3200" dirty="0"/>
              <a:t>算法的时间复杂度为：</a:t>
            </a:r>
            <a:r>
              <a:rPr lang="en-US" altLang="zh-CN" sz="3200" dirty="0">
                <a:solidFill>
                  <a:schemeClr val="tx1"/>
                </a:solidFill>
              </a:rPr>
              <a:t>O(m*n)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1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8C71D2B-4166-4857-A6D0-14F01AC2ED91}" type="slidenum">
              <a:rPr lang="zh-CN" altLang="en-US" b="1">
                <a:solidFill>
                  <a:srgbClr val="66CCFF"/>
                </a:solidFill>
              </a:rPr>
              <a:pPr/>
              <a:t>47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grpSp>
        <p:nvGrpSpPr>
          <p:cNvPr id="1439753" name="Group 9"/>
          <p:cNvGrpSpPr>
            <a:grpSpLocks/>
          </p:cNvGrpSpPr>
          <p:nvPr/>
        </p:nvGrpSpPr>
        <p:grpSpPr bwMode="auto">
          <a:xfrm>
            <a:off x="82550" y="728663"/>
            <a:ext cx="3659187" cy="5740400"/>
            <a:chOff x="3107" y="544"/>
            <a:chExt cx="2305" cy="3616"/>
          </a:xfrm>
        </p:grpSpPr>
        <p:sp>
          <p:nvSpPr>
            <p:cNvPr id="1439754" name="Text Box 10"/>
            <p:cNvSpPr txBox="1">
              <a:spLocks noChangeArrowheads="1"/>
            </p:cNvSpPr>
            <p:nvPr/>
          </p:nvSpPr>
          <p:spPr bwMode="auto">
            <a:xfrm>
              <a:off x="4171" y="544"/>
              <a:ext cx="1115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  <a:ea typeface="隶书" pitchFamily="49" charset="-122"/>
                </a:rPr>
                <a:t>i   j  e</a:t>
              </a:r>
            </a:p>
          </p:txBody>
        </p:sp>
        <p:sp>
          <p:nvSpPr>
            <p:cNvPr id="1439755" name="Rectangle 11"/>
            <p:cNvSpPr>
              <a:spLocks noChangeArrowheads="1"/>
            </p:cNvSpPr>
            <p:nvPr/>
          </p:nvSpPr>
          <p:spPr bwMode="auto">
            <a:xfrm>
              <a:off x="4083" y="880"/>
              <a:ext cx="1323" cy="2448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439756" name="Line 12"/>
            <p:cNvSpPr>
              <a:spLocks noChangeShapeType="1"/>
            </p:cNvSpPr>
            <p:nvPr/>
          </p:nvSpPr>
          <p:spPr bwMode="auto">
            <a:xfrm>
              <a:off x="4083" y="256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57" name="Line 13"/>
            <p:cNvSpPr>
              <a:spLocks noChangeShapeType="1"/>
            </p:cNvSpPr>
            <p:nvPr/>
          </p:nvSpPr>
          <p:spPr bwMode="auto">
            <a:xfrm>
              <a:off x="4083" y="232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58" name="Line 14"/>
            <p:cNvSpPr>
              <a:spLocks noChangeShapeType="1"/>
            </p:cNvSpPr>
            <p:nvPr/>
          </p:nvSpPr>
          <p:spPr bwMode="auto">
            <a:xfrm>
              <a:off x="4083" y="208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59" name="Line 15"/>
            <p:cNvSpPr>
              <a:spLocks noChangeShapeType="1"/>
            </p:cNvSpPr>
            <p:nvPr/>
          </p:nvSpPr>
          <p:spPr bwMode="auto">
            <a:xfrm>
              <a:off x="4083" y="184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0" name="Line 16"/>
            <p:cNvSpPr>
              <a:spLocks noChangeShapeType="1"/>
            </p:cNvSpPr>
            <p:nvPr/>
          </p:nvSpPr>
          <p:spPr bwMode="auto">
            <a:xfrm>
              <a:off x="4083" y="160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1" name="Line 17"/>
            <p:cNvSpPr>
              <a:spLocks noChangeShapeType="1"/>
            </p:cNvSpPr>
            <p:nvPr/>
          </p:nvSpPr>
          <p:spPr bwMode="auto">
            <a:xfrm>
              <a:off x="4083" y="136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2" name="Line 18"/>
            <p:cNvSpPr>
              <a:spLocks noChangeShapeType="1"/>
            </p:cNvSpPr>
            <p:nvPr/>
          </p:nvSpPr>
          <p:spPr bwMode="auto">
            <a:xfrm>
              <a:off x="4083" y="112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3" name="Line 19"/>
            <p:cNvSpPr>
              <a:spLocks noChangeShapeType="1"/>
            </p:cNvSpPr>
            <p:nvPr/>
          </p:nvSpPr>
          <p:spPr bwMode="auto">
            <a:xfrm>
              <a:off x="4083" y="280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4" name="Line 20"/>
            <p:cNvSpPr>
              <a:spLocks noChangeShapeType="1"/>
            </p:cNvSpPr>
            <p:nvPr/>
          </p:nvSpPr>
          <p:spPr bwMode="auto">
            <a:xfrm>
              <a:off x="4083" y="3040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65" name="Text Box 21"/>
            <p:cNvSpPr txBox="1">
              <a:spLocks noChangeArrowheads="1"/>
            </p:cNvSpPr>
            <p:nvPr/>
          </p:nvSpPr>
          <p:spPr bwMode="auto">
            <a:xfrm>
              <a:off x="3728" y="832"/>
              <a:ext cx="421" cy="2482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500" dirty="0">
                <a:latin typeface="宋体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500" dirty="0">
                <a:latin typeface="宋体" charset="-122"/>
              </a:endParaRPr>
            </a:p>
          </p:txBody>
        </p:sp>
        <p:sp>
          <p:nvSpPr>
            <p:cNvPr id="1439766" name="Text Box 22"/>
            <p:cNvSpPr txBox="1">
              <a:spLocks noChangeArrowheads="1"/>
            </p:cNvSpPr>
            <p:nvPr/>
          </p:nvSpPr>
          <p:spPr bwMode="auto">
            <a:xfrm>
              <a:off x="3107" y="784"/>
              <a:ext cx="93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itchFamily="18" charset="0"/>
                  <a:ea typeface="隶书" pitchFamily="49" charset="-122"/>
                </a:rPr>
                <a:t>M.data</a:t>
              </a:r>
            </a:p>
          </p:txBody>
        </p:sp>
        <p:grpSp>
          <p:nvGrpSpPr>
            <p:cNvPr id="1439767" name="Group 23"/>
            <p:cNvGrpSpPr>
              <a:grpSpLocks/>
            </p:cNvGrpSpPr>
            <p:nvPr/>
          </p:nvGrpSpPr>
          <p:grpSpPr bwMode="auto">
            <a:xfrm>
              <a:off x="4082" y="3376"/>
              <a:ext cx="1330" cy="720"/>
              <a:chOff x="3744" y="3216"/>
              <a:chExt cx="1056" cy="720"/>
            </a:xfrm>
          </p:grpSpPr>
          <p:sp>
            <p:nvSpPr>
              <p:cNvPr id="1439768" name="Rectangle 24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56" cy="7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69" name="Line 25"/>
              <p:cNvSpPr>
                <a:spLocks noChangeShapeType="1"/>
              </p:cNvSpPr>
              <p:nvPr/>
            </p:nvSpPr>
            <p:spPr bwMode="auto">
              <a:xfrm flipV="1">
                <a:off x="3744" y="3429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70" name="Line 26"/>
              <p:cNvSpPr>
                <a:spLocks noChangeShapeType="1"/>
              </p:cNvSpPr>
              <p:nvPr/>
            </p:nvSpPr>
            <p:spPr bwMode="auto">
              <a:xfrm flipV="1">
                <a:off x="3744" y="3670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771" name="Text Box 27"/>
            <p:cNvSpPr txBox="1">
              <a:spLocks noChangeArrowheads="1"/>
            </p:cNvSpPr>
            <p:nvPr/>
          </p:nvSpPr>
          <p:spPr bwMode="auto">
            <a:xfrm>
              <a:off x="3180" y="3376"/>
              <a:ext cx="1263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M.mu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M.nu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M.tu</a:t>
              </a:r>
            </a:p>
          </p:txBody>
        </p:sp>
        <p:sp>
          <p:nvSpPr>
            <p:cNvPr id="1439772" name="Text Box 28"/>
            <p:cNvSpPr txBox="1">
              <a:spLocks noChangeArrowheads="1"/>
            </p:cNvSpPr>
            <p:nvPr/>
          </p:nvSpPr>
          <p:spPr bwMode="auto">
            <a:xfrm>
              <a:off x="4194" y="131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3  1  -3</a:t>
              </a:r>
            </a:p>
          </p:txBody>
        </p:sp>
        <p:sp>
          <p:nvSpPr>
            <p:cNvPr id="1439773" name="Text Box 29"/>
            <p:cNvSpPr txBox="1">
              <a:spLocks noChangeArrowheads="1"/>
            </p:cNvSpPr>
            <p:nvPr/>
          </p:nvSpPr>
          <p:spPr bwMode="auto">
            <a:xfrm>
              <a:off x="4194" y="226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6  1  15</a:t>
              </a:r>
            </a:p>
          </p:txBody>
        </p:sp>
        <p:sp>
          <p:nvSpPr>
            <p:cNvPr id="1439774" name="Text Box 30"/>
            <p:cNvSpPr txBox="1">
              <a:spLocks noChangeArrowheads="1"/>
            </p:cNvSpPr>
            <p:nvPr/>
          </p:nvSpPr>
          <p:spPr bwMode="auto">
            <a:xfrm>
              <a:off x="4194" y="83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1  2  12</a:t>
              </a:r>
            </a:p>
          </p:txBody>
        </p:sp>
        <p:sp>
          <p:nvSpPr>
            <p:cNvPr id="1439775" name="Text Box 31"/>
            <p:cNvSpPr txBox="1">
              <a:spLocks noChangeArrowheads="1"/>
            </p:cNvSpPr>
            <p:nvPr/>
          </p:nvSpPr>
          <p:spPr bwMode="auto">
            <a:xfrm>
              <a:off x="4194" y="203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5  2  18</a:t>
              </a:r>
            </a:p>
          </p:txBody>
        </p:sp>
        <p:sp>
          <p:nvSpPr>
            <p:cNvPr id="1439776" name="Text Box 32"/>
            <p:cNvSpPr txBox="1">
              <a:spLocks noChangeArrowheads="1"/>
            </p:cNvSpPr>
            <p:nvPr/>
          </p:nvSpPr>
          <p:spPr bwMode="auto">
            <a:xfrm>
              <a:off x="4194" y="107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1  3  </a:t>
              </a:r>
              <a:r>
                <a:rPr lang="en-US" altLang="zh-CN" sz="2800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9</a:t>
              </a:r>
            </a:p>
          </p:txBody>
        </p:sp>
        <p:sp>
          <p:nvSpPr>
            <p:cNvPr id="1439777" name="Text Box 33"/>
            <p:cNvSpPr txBox="1">
              <a:spLocks noChangeArrowheads="1"/>
            </p:cNvSpPr>
            <p:nvPr/>
          </p:nvSpPr>
          <p:spPr bwMode="auto">
            <a:xfrm>
              <a:off x="4194" y="179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4  3  24</a:t>
              </a:r>
            </a:p>
          </p:txBody>
        </p:sp>
        <p:sp>
          <p:nvSpPr>
            <p:cNvPr id="1439778" name="Text Box 34"/>
            <p:cNvSpPr txBox="1">
              <a:spLocks noChangeArrowheads="1"/>
            </p:cNvSpPr>
            <p:nvPr/>
          </p:nvSpPr>
          <p:spPr bwMode="auto">
            <a:xfrm>
              <a:off x="4194" y="251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6  4  -7</a:t>
              </a:r>
            </a:p>
          </p:txBody>
        </p:sp>
        <p:sp>
          <p:nvSpPr>
            <p:cNvPr id="1439779" name="Text Box 35"/>
            <p:cNvSpPr txBox="1">
              <a:spLocks noChangeArrowheads="1"/>
            </p:cNvSpPr>
            <p:nvPr/>
          </p:nvSpPr>
          <p:spPr bwMode="auto">
            <a:xfrm>
              <a:off x="4194" y="1552"/>
              <a:ext cx="118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latin typeface="隶书" pitchFamily="49" charset="-122"/>
                  <a:ea typeface="隶书" pitchFamily="49" charset="-122"/>
                </a:rPr>
                <a:t>3  6  14</a:t>
              </a:r>
            </a:p>
          </p:txBody>
        </p:sp>
        <p:sp>
          <p:nvSpPr>
            <p:cNvPr id="1439780" name="Text Box 36"/>
            <p:cNvSpPr txBox="1">
              <a:spLocks noChangeArrowheads="1"/>
            </p:cNvSpPr>
            <p:nvPr/>
          </p:nvSpPr>
          <p:spPr bwMode="auto">
            <a:xfrm>
              <a:off x="4430" y="3360"/>
              <a:ext cx="661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6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7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宋体" charset="-122"/>
                </a:rPr>
                <a:t>8</a:t>
              </a:r>
            </a:p>
          </p:txBody>
        </p:sp>
      </p:grpSp>
      <p:sp>
        <p:nvSpPr>
          <p:cNvPr id="1439800" name="Text Box 56"/>
          <p:cNvSpPr txBox="1">
            <a:spLocks noChangeArrowheads="1"/>
          </p:cNvSpPr>
          <p:nvPr/>
        </p:nvSpPr>
        <p:spPr bwMode="auto">
          <a:xfrm>
            <a:off x="6388100" y="1922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1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2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1" name="Text Box 57"/>
          <p:cNvSpPr txBox="1">
            <a:spLocks noChangeArrowheads="1"/>
          </p:cNvSpPr>
          <p:nvPr/>
        </p:nvSpPr>
        <p:spPr bwMode="auto">
          <a:xfrm>
            <a:off x="6388100" y="3430588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7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2" name="Text Box 58"/>
          <p:cNvSpPr txBox="1">
            <a:spLocks noChangeArrowheads="1"/>
          </p:cNvSpPr>
          <p:nvPr/>
        </p:nvSpPr>
        <p:spPr bwMode="auto">
          <a:xfrm>
            <a:off x="6388100" y="1160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1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3" name="Text Box 59"/>
          <p:cNvSpPr txBox="1">
            <a:spLocks noChangeArrowheads="1"/>
          </p:cNvSpPr>
          <p:nvPr/>
        </p:nvSpPr>
        <p:spPr bwMode="auto">
          <a:xfrm>
            <a:off x="6388100" y="3065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4  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24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4" name="Text Box 60"/>
          <p:cNvSpPr txBox="1">
            <a:spLocks noChangeArrowheads="1"/>
          </p:cNvSpPr>
          <p:nvPr/>
        </p:nvSpPr>
        <p:spPr bwMode="auto">
          <a:xfrm>
            <a:off x="6388100" y="1541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1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5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5" name="Text Box 61"/>
          <p:cNvSpPr txBox="1">
            <a:spLocks noChangeArrowheads="1"/>
          </p:cNvSpPr>
          <p:nvPr/>
        </p:nvSpPr>
        <p:spPr bwMode="auto">
          <a:xfrm>
            <a:off x="6388100" y="2684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3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1   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9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6" name="Text Box 62"/>
          <p:cNvSpPr txBox="1">
            <a:spLocks noChangeArrowheads="1"/>
          </p:cNvSpPr>
          <p:nvPr/>
        </p:nvSpPr>
        <p:spPr bwMode="auto">
          <a:xfrm>
            <a:off x="6388100" y="3827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latin typeface="隶书" pitchFamily="49" charset="-122"/>
                <a:ea typeface="隶书" pitchFamily="49" charset="-122"/>
              </a:rPr>
              <a:t>6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4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9807" name="Text Box 63"/>
          <p:cNvSpPr txBox="1">
            <a:spLocks noChangeArrowheads="1"/>
          </p:cNvSpPr>
          <p:nvPr/>
        </p:nvSpPr>
        <p:spPr bwMode="auto">
          <a:xfrm>
            <a:off x="6388100" y="2303463"/>
            <a:ext cx="18748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zh-CN" sz="2800">
                <a:latin typeface="隶书" pitchFamily="49" charset="-122"/>
                <a:ea typeface="隶书" pitchFamily="49" charset="-122"/>
              </a:rPr>
              <a:t>  1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8</a:t>
            </a:r>
            <a:endParaRPr lang="zh-CN" altLang="zh-CN" sz="28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439809" name="Group 65"/>
          <p:cNvGrpSpPr>
            <a:grpSpLocks/>
          </p:cNvGrpSpPr>
          <p:nvPr/>
        </p:nvGrpSpPr>
        <p:grpSpPr bwMode="auto">
          <a:xfrm>
            <a:off x="4602162" y="703263"/>
            <a:ext cx="3659188" cy="5740400"/>
            <a:chOff x="2956" y="443"/>
            <a:chExt cx="2305" cy="3616"/>
          </a:xfrm>
        </p:grpSpPr>
        <p:sp>
          <p:nvSpPr>
            <p:cNvPr id="1439782" name="Text Box 38"/>
            <p:cNvSpPr txBox="1">
              <a:spLocks noChangeArrowheads="1"/>
            </p:cNvSpPr>
            <p:nvPr/>
          </p:nvSpPr>
          <p:spPr bwMode="auto">
            <a:xfrm>
              <a:off x="4020" y="443"/>
              <a:ext cx="1115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隶书" pitchFamily="49" charset="-122"/>
                  <a:ea typeface="隶书" pitchFamily="49" charset="-122"/>
                </a:rPr>
                <a:t>i   j  e</a:t>
              </a:r>
            </a:p>
          </p:txBody>
        </p:sp>
        <p:sp>
          <p:nvSpPr>
            <p:cNvPr id="1439783" name="Rectangle 39"/>
            <p:cNvSpPr>
              <a:spLocks noChangeArrowheads="1"/>
            </p:cNvSpPr>
            <p:nvPr/>
          </p:nvSpPr>
          <p:spPr bwMode="auto">
            <a:xfrm>
              <a:off x="3932" y="779"/>
              <a:ext cx="1323" cy="2448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439784" name="Line 40"/>
            <p:cNvSpPr>
              <a:spLocks noChangeShapeType="1"/>
            </p:cNvSpPr>
            <p:nvPr/>
          </p:nvSpPr>
          <p:spPr bwMode="auto">
            <a:xfrm>
              <a:off x="3932" y="245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85" name="Line 41"/>
            <p:cNvSpPr>
              <a:spLocks noChangeShapeType="1"/>
            </p:cNvSpPr>
            <p:nvPr/>
          </p:nvSpPr>
          <p:spPr bwMode="auto">
            <a:xfrm>
              <a:off x="3932" y="221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86" name="Line 42"/>
            <p:cNvSpPr>
              <a:spLocks noChangeShapeType="1"/>
            </p:cNvSpPr>
            <p:nvPr/>
          </p:nvSpPr>
          <p:spPr bwMode="auto">
            <a:xfrm>
              <a:off x="3932" y="197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87" name="Line 43"/>
            <p:cNvSpPr>
              <a:spLocks noChangeShapeType="1"/>
            </p:cNvSpPr>
            <p:nvPr/>
          </p:nvSpPr>
          <p:spPr bwMode="auto">
            <a:xfrm>
              <a:off x="3932" y="173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88" name="Line 44"/>
            <p:cNvSpPr>
              <a:spLocks noChangeShapeType="1"/>
            </p:cNvSpPr>
            <p:nvPr/>
          </p:nvSpPr>
          <p:spPr bwMode="auto">
            <a:xfrm>
              <a:off x="3932" y="149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89" name="Line 45"/>
            <p:cNvSpPr>
              <a:spLocks noChangeShapeType="1"/>
            </p:cNvSpPr>
            <p:nvPr/>
          </p:nvSpPr>
          <p:spPr bwMode="auto">
            <a:xfrm>
              <a:off x="3932" y="125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90" name="Line 46"/>
            <p:cNvSpPr>
              <a:spLocks noChangeShapeType="1"/>
            </p:cNvSpPr>
            <p:nvPr/>
          </p:nvSpPr>
          <p:spPr bwMode="auto">
            <a:xfrm>
              <a:off x="3932" y="101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91" name="Line 47"/>
            <p:cNvSpPr>
              <a:spLocks noChangeShapeType="1"/>
            </p:cNvSpPr>
            <p:nvPr/>
          </p:nvSpPr>
          <p:spPr bwMode="auto">
            <a:xfrm>
              <a:off x="3932" y="269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92" name="Line 48"/>
            <p:cNvSpPr>
              <a:spLocks noChangeShapeType="1"/>
            </p:cNvSpPr>
            <p:nvPr/>
          </p:nvSpPr>
          <p:spPr bwMode="auto">
            <a:xfrm>
              <a:off x="3932" y="2939"/>
              <a:ext cx="132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93" name="Text Box 49"/>
            <p:cNvSpPr txBox="1">
              <a:spLocks noChangeArrowheads="1"/>
            </p:cNvSpPr>
            <p:nvPr/>
          </p:nvSpPr>
          <p:spPr bwMode="auto">
            <a:xfrm>
              <a:off x="3577" y="731"/>
              <a:ext cx="421" cy="2482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500" dirty="0">
                  <a:latin typeface="宋体" charset="-122"/>
                </a:rPr>
                <a:t>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500" dirty="0">
                <a:latin typeface="宋体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500" dirty="0">
                <a:latin typeface="宋体" charset="-122"/>
              </a:endParaRPr>
            </a:p>
          </p:txBody>
        </p:sp>
        <p:sp>
          <p:nvSpPr>
            <p:cNvPr id="1439794" name="Text Box 50"/>
            <p:cNvSpPr txBox="1">
              <a:spLocks noChangeArrowheads="1"/>
            </p:cNvSpPr>
            <p:nvPr/>
          </p:nvSpPr>
          <p:spPr bwMode="auto">
            <a:xfrm>
              <a:off x="2956" y="683"/>
              <a:ext cx="931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 err="1">
                  <a:latin typeface="Times New Roman" pitchFamily="18" charset="0"/>
                  <a:ea typeface="隶书" pitchFamily="49" charset="-122"/>
                </a:rPr>
                <a:t>T.data</a:t>
              </a:r>
              <a:endParaRPr lang="en-US" altLang="zh-CN" sz="2800" dirty="0">
                <a:latin typeface="Times New Roman" pitchFamily="18" charset="0"/>
                <a:ea typeface="隶书" pitchFamily="49" charset="-122"/>
              </a:endParaRPr>
            </a:p>
          </p:txBody>
        </p:sp>
        <p:grpSp>
          <p:nvGrpSpPr>
            <p:cNvPr id="1439795" name="Group 51"/>
            <p:cNvGrpSpPr>
              <a:grpSpLocks/>
            </p:cNvGrpSpPr>
            <p:nvPr/>
          </p:nvGrpSpPr>
          <p:grpSpPr bwMode="auto">
            <a:xfrm>
              <a:off x="3931" y="3275"/>
              <a:ext cx="1330" cy="720"/>
              <a:chOff x="3744" y="3216"/>
              <a:chExt cx="1056" cy="720"/>
            </a:xfrm>
          </p:grpSpPr>
          <p:sp>
            <p:nvSpPr>
              <p:cNvPr id="1439796" name="Rectangle 52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56" cy="7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97" name="Line 53"/>
              <p:cNvSpPr>
                <a:spLocks noChangeShapeType="1"/>
              </p:cNvSpPr>
              <p:nvPr/>
            </p:nvSpPr>
            <p:spPr bwMode="auto">
              <a:xfrm flipV="1">
                <a:off x="3744" y="3429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98" name="Line 54"/>
              <p:cNvSpPr>
                <a:spLocks noChangeShapeType="1"/>
              </p:cNvSpPr>
              <p:nvPr/>
            </p:nvSpPr>
            <p:spPr bwMode="auto">
              <a:xfrm flipV="1">
                <a:off x="3744" y="3670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799" name="Text Box 55"/>
            <p:cNvSpPr txBox="1">
              <a:spLocks noChangeArrowheads="1"/>
            </p:cNvSpPr>
            <p:nvPr/>
          </p:nvSpPr>
          <p:spPr bwMode="auto">
            <a:xfrm>
              <a:off x="3029" y="3275"/>
              <a:ext cx="1263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latin typeface="宋体" charset="-122"/>
                </a:rPr>
                <a:t>T.Mu</a:t>
              </a:r>
              <a:endParaRPr lang="en-US" altLang="zh-CN" sz="2800" dirty="0">
                <a:latin typeface="宋体" charset="-12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latin typeface="宋体" charset="-122"/>
                </a:rPr>
                <a:t>T.nu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 err="1">
                  <a:latin typeface="宋体" charset="-122"/>
                </a:rPr>
                <a:t>T.tu</a:t>
              </a:r>
              <a:endParaRPr lang="en-US" altLang="zh-CN" sz="2800" dirty="0">
                <a:latin typeface="宋体" charset="-122"/>
              </a:endParaRPr>
            </a:p>
          </p:txBody>
        </p:sp>
        <p:sp>
          <p:nvSpPr>
            <p:cNvPr id="1439808" name="Text Box 64"/>
            <p:cNvSpPr txBox="1">
              <a:spLocks noChangeArrowheads="1"/>
            </p:cNvSpPr>
            <p:nvPr/>
          </p:nvSpPr>
          <p:spPr bwMode="auto">
            <a:xfrm>
              <a:off x="4279" y="3259"/>
              <a:ext cx="661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latin typeface="宋体" charset="-122"/>
                </a:rPr>
                <a:t>7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latin typeface="宋体" charset="-122"/>
                </a:rPr>
                <a:t>6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latin typeface="宋体" charset="-122"/>
                </a:rPr>
                <a:t>8</a:t>
              </a:r>
            </a:p>
          </p:txBody>
        </p:sp>
      </p:grpSp>
      <p:sp>
        <p:nvSpPr>
          <p:cNvPr id="1439810" name="AutoShape 66"/>
          <p:cNvSpPr>
            <a:spLocks noChangeArrowheads="1"/>
          </p:cNvSpPr>
          <p:nvPr/>
        </p:nvSpPr>
        <p:spPr bwMode="auto">
          <a:xfrm>
            <a:off x="3727450" y="2924175"/>
            <a:ext cx="1219200" cy="4572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tx1"/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800" grpId="0"/>
      <p:bldP spid="1439801" grpId="0"/>
      <p:bldP spid="1439802" grpId="0"/>
      <p:bldP spid="1439803" grpId="0"/>
      <p:bldP spid="1439804" grpId="0"/>
      <p:bldP spid="1439805" grpId="0"/>
      <p:bldP spid="1439806" grpId="0"/>
      <p:bldP spid="1439807" grpId="0"/>
      <p:bldP spid="14398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8981EA6-D638-467D-A285-B714DC820D39}" type="slidenum">
              <a:rPr lang="zh-CN" altLang="en-US" b="1">
                <a:solidFill>
                  <a:srgbClr val="66CCFF"/>
                </a:solidFill>
              </a:rPr>
              <a:pPr/>
              <a:t>48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5895975"/>
          </a:xfrm>
        </p:spPr>
        <p:txBody>
          <a:bodyPr/>
          <a:lstStyle/>
          <a:p>
            <a:pPr marL="449263" indent="-449263">
              <a:buFont typeface="Wingdings" pitchFamily="2" charset="2"/>
              <a:buNone/>
            </a:pPr>
            <a:r>
              <a:rPr lang="zh-CN" altLang="en-US" sz="3200" dirty="0">
                <a:solidFill>
                  <a:srgbClr val="FFFF66"/>
                </a:solidFill>
              </a:rPr>
              <a:t>转置运算算法</a:t>
            </a:r>
          </a:p>
          <a:p>
            <a:pPr marL="449263" indent="-449263">
              <a:buFont typeface="Wingding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TransposeSMatrix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</a:rPr>
              <a:t>TSMatrix</a:t>
            </a:r>
            <a:r>
              <a:rPr lang="en-US" altLang="zh-CN" sz="3200" dirty="0">
                <a:solidFill>
                  <a:schemeClr val="tx1"/>
                </a:solidFill>
              </a:rPr>
              <a:t> M, </a:t>
            </a:r>
            <a:r>
              <a:rPr lang="en-US" altLang="zh-CN" sz="3200" dirty="0" err="1">
                <a:solidFill>
                  <a:schemeClr val="tx1"/>
                </a:solidFill>
              </a:rPr>
              <a:t>TSMatrix</a:t>
            </a:r>
            <a:r>
              <a:rPr lang="en-US" altLang="zh-CN" sz="3200" dirty="0">
                <a:solidFill>
                  <a:schemeClr val="tx1"/>
                </a:solidFill>
              </a:rPr>
              <a:t> &amp;T) 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449263" indent="-449263"/>
            <a:r>
              <a:rPr lang="zh-CN" altLang="en-US" sz="3200" dirty="0"/>
              <a:t>基本思想</a:t>
            </a:r>
          </a:p>
          <a:p>
            <a:pPr marL="449263" indent="-449263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49263" indent="-449263">
              <a:buFont typeface="Wingdings" pitchFamily="2" charset="2"/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449263" indent="-449263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2749550" y="2058388"/>
            <a:ext cx="5022850" cy="123726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None/>
            </a:pPr>
            <a:r>
              <a:rPr lang="zh-CN" altLang="en-US" sz="2400" dirty="0"/>
              <a:t>按照</a:t>
            </a:r>
            <a:r>
              <a:rPr lang="en-US" altLang="zh-CN" sz="2400" dirty="0"/>
              <a:t>M</a:t>
            </a:r>
            <a:r>
              <a:rPr lang="zh-CN" altLang="en-US" sz="2400" dirty="0"/>
              <a:t>的列序，</a:t>
            </a:r>
          </a:p>
          <a:p>
            <a:pPr algn="l">
              <a:spcBef>
                <a:spcPct val="20000"/>
              </a:spcBef>
              <a:buNone/>
            </a:pPr>
            <a:r>
              <a:rPr lang="zh-CN" altLang="en-US" sz="2400" dirty="0"/>
              <a:t>依次从</a:t>
            </a:r>
            <a:r>
              <a:rPr lang="en-US" altLang="zh-CN" sz="2400" dirty="0"/>
              <a:t>M</a:t>
            </a:r>
            <a:r>
              <a:rPr lang="zh-CN" altLang="en-US" sz="2400" dirty="0"/>
              <a:t>中找出属于当前列的元素</a:t>
            </a:r>
          </a:p>
          <a:p>
            <a:pPr algn="l">
              <a:spcBef>
                <a:spcPct val="20000"/>
              </a:spcBef>
              <a:buNone/>
            </a:pPr>
            <a:r>
              <a:rPr lang="zh-CN" altLang="en-US" sz="2400" dirty="0"/>
              <a:t>放在</a:t>
            </a:r>
            <a:r>
              <a:rPr lang="en-US" altLang="zh-CN" sz="2400" dirty="0"/>
              <a:t>T</a:t>
            </a:r>
            <a:r>
              <a:rPr lang="zh-CN" altLang="en-US" sz="2400" dirty="0"/>
              <a:t>中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295649"/>
            <a:ext cx="857885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buNone/>
            </a:pPr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从头至尾扫描：</a:t>
            </a:r>
          </a:p>
          <a:p>
            <a:pPr marL="449263" indent="-449263">
              <a:buNone/>
            </a:pPr>
            <a:r>
              <a:rPr lang="en-US" altLang="zh-CN" dirty="0">
                <a:solidFill>
                  <a:schemeClr val="tx1"/>
                </a:solidFill>
              </a:rPr>
              <a:t>	     </a:t>
            </a:r>
            <a:r>
              <a:rPr lang="zh-CN" altLang="en-US" dirty="0">
                <a:solidFill>
                  <a:schemeClr val="tx1"/>
                </a:solidFill>
              </a:rPr>
              <a:t>第一次扫描时，将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中列号为 1 的三元组</a:t>
            </a:r>
            <a:r>
              <a:rPr lang="zh-CN" altLang="en-US" dirty="0"/>
              <a:t>按顺序</a:t>
            </a:r>
            <a:r>
              <a:rPr lang="zh-CN" altLang="en-US" dirty="0">
                <a:solidFill>
                  <a:schemeClr val="tx1"/>
                </a:solidFill>
              </a:rPr>
              <a:t>赋值到 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中；</a:t>
            </a:r>
          </a:p>
          <a:p>
            <a:pPr marL="449263" indent="-449263">
              <a:buNone/>
            </a:pPr>
            <a:r>
              <a:rPr lang="zh-CN" altLang="en-US" dirty="0">
                <a:solidFill>
                  <a:schemeClr val="tx1"/>
                </a:solidFill>
              </a:rPr>
              <a:t>	     第二次扫描时，将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中列号为 2 的三元组</a:t>
            </a:r>
            <a:r>
              <a:rPr lang="zh-CN" altLang="en-US" dirty="0"/>
              <a:t>按顺序</a:t>
            </a:r>
            <a:r>
              <a:rPr lang="zh-CN" altLang="en-US" dirty="0">
                <a:solidFill>
                  <a:schemeClr val="tx1"/>
                </a:solidFill>
              </a:rPr>
              <a:t>赋值到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zh-CN" altLang="en-US" dirty="0">
                <a:solidFill>
                  <a:schemeClr val="tx1"/>
                </a:solidFill>
              </a:rPr>
              <a:t>中；</a:t>
            </a:r>
          </a:p>
          <a:p>
            <a:pPr marL="449263" indent="-449263">
              <a:buNone/>
            </a:pPr>
            <a:r>
              <a:rPr lang="zh-CN" altLang="en-US" dirty="0">
                <a:solidFill>
                  <a:schemeClr val="tx1"/>
                </a:solidFill>
              </a:rPr>
              <a:t>	     依此类推，直至将 </a:t>
            </a:r>
            <a:r>
              <a:rPr lang="en-US" altLang="zh-CN" dirty="0" err="1">
                <a:solidFill>
                  <a:schemeClr val="tx1"/>
                </a:solidFill>
              </a:rPr>
              <a:t>M.data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所有三元组</a:t>
            </a:r>
            <a:r>
              <a:rPr lang="zh-CN" altLang="en-US" dirty="0"/>
              <a:t>按顺序</a:t>
            </a:r>
            <a:r>
              <a:rPr lang="zh-CN" altLang="en-US" dirty="0">
                <a:solidFill>
                  <a:schemeClr val="tx1"/>
                </a:solidFill>
              </a:rPr>
              <a:t>赋值到</a:t>
            </a:r>
            <a:r>
              <a:rPr lang="en-US" altLang="zh-CN" dirty="0" err="1">
                <a:solidFill>
                  <a:schemeClr val="tx1"/>
                </a:solidFill>
              </a:rPr>
              <a:t>T.data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90DC22E-9E86-4358-A51C-5C6652A94CF6}" type="slidenum">
              <a:rPr lang="zh-CN" altLang="en-US" b="1">
                <a:solidFill>
                  <a:srgbClr val="66CCFF"/>
                </a:solidFill>
              </a:rPr>
              <a:pPr/>
              <a:t>49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grpSp>
        <p:nvGrpSpPr>
          <p:cNvPr id="1445890" name="Group 2"/>
          <p:cNvGrpSpPr>
            <a:grpSpLocks/>
          </p:cNvGrpSpPr>
          <p:nvPr/>
        </p:nvGrpSpPr>
        <p:grpSpPr bwMode="auto">
          <a:xfrm>
            <a:off x="3382963" y="2239963"/>
            <a:ext cx="1819275" cy="3367087"/>
            <a:chOff x="4800" y="288"/>
            <a:chExt cx="1200" cy="2064"/>
          </a:xfrm>
        </p:grpSpPr>
        <p:grpSp>
          <p:nvGrpSpPr>
            <p:cNvPr id="1445891" name="Group 3"/>
            <p:cNvGrpSpPr>
              <a:grpSpLocks/>
            </p:cNvGrpSpPr>
            <p:nvPr/>
          </p:nvGrpSpPr>
          <p:grpSpPr bwMode="auto">
            <a:xfrm>
              <a:off x="4800" y="288"/>
              <a:ext cx="1200" cy="2064"/>
              <a:chOff x="4800" y="288"/>
              <a:chExt cx="1056" cy="1920"/>
            </a:xfrm>
          </p:grpSpPr>
          <p:sp>
            <p:nvSpPr>
              <p:cNvPr id="1445892" name="Rectangle 4"/>
              <p:cNvSpPr>
                <a:spLocks noChangeArrowheads="1"/>
              </p:cNvSpPr>
              <p:nvPr/>
            </p:nvSpPr>
            <p:spPr bwMode="auto">
              <a:xfrm>
                <a:off x="4800" y="288"/>
                <a:ext cx="1056" cy="19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445893" name="Line 5"/>
              <p:cNvSpPr>
                <a:spLocks noChangeShapeType="1"/>
              </p:cNvSpPr>
              <p:nvPr/>
            </p:nvSpPr>
            <p:spPr bwMode="auto">
              <a:xfrm>
                <a:off x="4800" y="196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4" name="Line 6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5" name="Line 7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6" name="Line 8"/>
              <p:cNvSpPr>
                <a:spLocks noChangeShapeType="1"/>
              </p:cNvSpPr>
              <p:nvPr/>
            </p:nvSpPr>
            <p:spPr bwMode="auto">
              <a:xfrm>
                <a:off x="4800" y="124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7" name="Line 9"/>
              <p:cNvSpPr>
                <a:spLocks noChangeShapeType="1"/>
              </p:cNvSpPr>
              <p:nvPr/>
            </p:nvSpPr>
            <p:spPr bwMode="auto">
              <a:xfrm>
                <a:off x="4800" y="100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8" name="Line 10"/>
              <p:cNvSpPr>
                <a:spLocks noChangeShapeType="1"/>
              </p:cNvSpPr>
              <p:nvPr/>
            </p:nvSpPr>
            <p:spPr bwMode="auto">
              <a:xfrm>
                <a:off x="4800" y="76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899" name="Line 11"/>
              <p:cNvSpPr>
                <a:spLocks noChangeShapeType="1"/>
              </p:cNvSpPr>
              <p:nvPr/>
            </p:nvSpPr>
            <p:spPr bwMode="auto">
              <a:xfrm>
                <a:off x="4800" y="52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5900" name="Line 12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445901" name="Text Box 13"/>
            <p:cNvSpPr txBox="1">
              <a:spLocks noChangeArrowheads="1"/>
            </p:cNvSpPr>
            <p:nvPr/>
          </p:nvSpPr>
          <p:spPr bwMode="auto">
            <a:xfrm>
              <a:off x="4896" y="288"/>
              <a:ext cx="1056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 dirty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1  2 12</a:t>
              </a:r>
            </a:p>
          </p:txBody>
        </p:sp>
        <p:sp>
          <p:nvSpPr>
            <p:cNvPr id="1445902" name="Text Box 14"/>
            <p:cNvSpPr txBox="1">
              <a:spLocks noChangeArrowheads="1"/>
            </p:cNvSpPr>
            <p:nvPr/>
          </p:nvSpPr>
          <p:spPr bwMode="auto">
            <a:xfrm>
              <a:off x="4896" y="528"/>
              <a:ext cx="1056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1  3  9</a:t>
              </a:r>
            </a:p>
          </p:txBody>
        </p:sp>
        <p:sp>
          <p:nvSpPr>
            <p:cNvPr id="1445903" name="Text Box 15"/>
            <p:cNvSpPr txBox="1">
              <a:spLocks noChangeArrowheads="1"/>
            </p:cNvSpPr>
            <p:nvPr/>
          </p:nvSpPr>
          <p:spPr bwMode="auto">
            <a:xfrm>
              <a:off x="4896" y="768"/>
              <a:ext cx="1056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1 -3</a:t>
              </a:r>
            </a:p>
          </p:txBody>
        </p:sp>
        <p:sp>
          <p:nvSpPr>
            <p:cNvPr id="1445904" name="Text Box 16"/>
            <p:cNvSpPr txBox="1">
              <a:spLocks noChangeArrowheads="1"/>
            </p:cNvSpPr>
            <p:nvPr/>
          </p:nvSpPr>
          <p:spPr bwMode="auto">
            <a:xfrm>
              <a:off x="4896" y="1008"/>
              <a:ext cx="1104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3  6  14</a:t>
              </a:r>
            </a:p>
          </p:txBody>
        </p:sp>
        <p:sp>
          <p:nvSpPr>
            <p:cNvPr id="1445905" name="Text Box 17"/>
            <p:cNvSpPr txBox="1">
              <a:spLocks noChangeArrowheads="1"/>
            </p:cNvSpPr>
            <p:nvPr/>
          </p:nvSpPr>
          <p:spPr bwMode="auto">
            <a:xfrm>
              <a:off x="4896" y="1248"/>
              <a:ext cx="1104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4  3  24</a:t>
              </a:r>
            </a:p>
          </p:txBody>
        </p:sp>
        <p:sp>
          <p:nvSpPr>
            <p:cNvPr id="1445906" name="Text Box 18"/>
            <p:cNvSpPr txBox="1">
              <a:spLocks noChangeArrowheads="1"/>
            </p:cNvSpPr>
            <p:nvPr/>
          </p:nvSpPr>
          <p:spPr bwMode="auto">
            <a:xfrm>
              <a:off x="4896" y="1524"/>
              <a:ext cx="1104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 dirty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5  2  18</a:t>
              </a:r>
            </a:p>
          </p:txBody>
        </p:sp>
        <p:sp>
          <p:nvSpPr>
            <p:cNvPr id="1445907" name="Text Box 19"/>
            <p:cNvSpPr txBox="1">
              <a:spLocks noChangeArrowheads="1"/>
            </p:cNvSpPr>
            <p:nvPr/>
          </p:nvSpPr>
          <p:spPr bwMode="auto">
            <a:xfrm>
              <a:off x="4896" y="1776"/>
              <a:ext cx="1104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6  1  15</a:t>
              </a:r>
            </a:p>
          </p:txBody>
        </p:sp>
        <p:sp>
          <p:nvSpPr>
            <p:cNvPr id="1445908" name="Text Box 20"/>
            <p:cNvSpPr txBox="1">
              <a:spLocks noChangeArrowheads="1"/>
            </p:cNvSpPr>
            <p:nvPr/>
          </p:nvSpPr>
          <p:spPr bwMode="auto">
            <a:xfrm>
              <a:off x="4896" y="2016"/>
              <a:ext cx="1104" cy="283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4  -7</a:t>
              </a:r>
            </a:p>
          </p:txBody>
        </p:sp>
      </p:grpSp>
      <p:grpSp>
        <p:nvGrpSpPr>
          <p:cNvPr id="1445909" name="Group 21"/>
          <p:cNvGrpSpPr>
            <a:grpSpLocks/>
          </p:cNvGrpSpPr>
          <p:nvPr/>
        </p:nvGrpSpPr>
        <p:grpSpPr bwMode="auto">
          <a:xfrm>
            <a:off x="5969000" y="2247900"/>
            <a:ext cx="1889125" cy="3425825"/>
            <a:chOff x="2736" y="1488"/>
            <a:chExt cx="1056" cy="1920"/>
          </a:xfrm>
        </p:grpSpPr>
        <p:sp>
          <p:nvSpPr>
            <p:cNvPr id="1445910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1056" cy="192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11" name="Line 23"/>
            <p:cNvSpPr>
              <a:spLocks noChangeShapeType="1"/>
            </p:cNvSpPr>
            <p:nvPr/>
          </p:nvSpPr>
          <p:spPr bwMode="auto">
            <a:xfrm>
              <a:off x="2736" y="316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2" name="Line 24"/>
            <p:cNvSpPr>
              <a:spLocks noChangeShapeType="1"/>
            </p:cNvSpPr>
            <p:nvPr/>
          </p:nvSpPr>
          <p:spPr bwMode="auto">
            <a:xfrm>
              <a:off x="2736" y="292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3" name="Line 25"/>
            <p:cNvSpPr>
              <a:spLocks noChangeShapeType="1"/>
            </p:cNvSpPr>
            <p:nvPr/>
          </p:nvSpPr>
          <p:spPr bwMode="auto">
            <a:xfrm>
              <a:off x="2736" y="268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4" name="Line 26"/>
            <p:cNvSpPr>
              <a:spLocks noChangeShapeType="1"/>
            </p:cNvSpPr>
            <p:nvPr/>
          </p:nvSpPr>
          <p:spPr bwMode="auto">
            <a:xfrm>
              <a:off x="2736" y="244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5" name="Line 27"/>
            <p:cNvSpPr>
              <a:spLocks noChangeShapeType="1"/>
            </p:cNvSpPr>
            <p:nvPr/>
          </p:nvSpPr>
          <p:spPr bwMode="auto">
            <a:xfrm>
              <a:off x="2736" y="220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6" name="Line 28"/>
            <p:cNvSpPr>
              <a:spLocks noChangeShapeType="1"/>
            </p:cNvSpPr>
            <p:nvPr/>
          </p:nvSpPr>
          <p:spPr bwMode="auto">
            <a:xfrm>
              <a:off x="2736" y="196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7" name="Line 29"/>
            <p:cNvSpPr>
              <a:spLocks noChangeShapeType="1"/>
            </p:cNvSpPr>
            <p:nvPr/>
          </p:nvSpPr>
          <p:spPr bwMode="auto">
            <a:xfrm>
              <a:off x="2736" y="172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18" name="Line 30"/>
            <p:cNvSpPr>
              <a:spLocks noChangeShapeType="1"/>
            </p:cNvSpPr>
            <p:nvPr/>
          </p:nvSpPr>
          <p:spPr bwMode="auto">
            <a:xfrm>
              <a:off x="2736" y="1488"/>
              <a:ext cx="105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5919" name="Text Box 31"/>
          <p:cNvSpPr txBox="1">
            <a:spLocks noChangeArrowheads="1"/>
          </p:cNvSpPr>
          <p:nvPr/>
        </p:nvSpPr>
        <p:spPr bwMode="auto">
          <a:xfrm>
            <a:off x="6110288" y="1714500"/>
            <a:ext cx="154622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  j  v</a:t>
            </a:r>
          </a:p>
        </p:txBody>
      </p:sp>
      <p:sp>
        <p:nvSpPr>
          <p:cNvPr id="1445920" name="Text Box 32"/>
          <p:cNvSpPr txBox="1">
            <a:spLocks noChangeArrowheads="1"/>
          </p:cNvSpPr>
          <p:nvPr/>
        </p:nvSpPr>
        <p:spPr bwMode="auto">
          <a:xfrm>
            <a:off x="3506788" y="1714500"/>
            <a:ext cx="1739900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  j  v</a:t>
            </a:r>
          </a:p>
        </p:txBody>
      </p:sp>
      <p:sp>
        <p:nvSpPr>
          <p:cNvPr id="1445921" name="Text Box 33"/>
          <p:cNvSpPr txBox="1">
            <a:spLocks noChangeArrowheads="1"/>
          </p:cNvSpPr>
          <p:nvPr/>
        </p:nvSpPr>
        <p:spPr bwMode="auto">
          <a:xfrm>
            <a:off x="3539925" y="3094700"/>
            <a:ext cx="1244600" cy="38417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3  1 -3</a:t>
            </a:r>
          </a:p>
        </p:txBody>
      </p:sp>
      <p:sp>
        <p:nvSpPr>
          <p:cNvPr id="1445922" name="Text Box 34"/>
          <p:cNvSpPr txBox="1">
            <a:spLocks noChangeArrowheads="1"/>
          </p:cNvSpPr>
          <p:nvPr/>
        </p:nvSpPr>
        <p:spPr bwMode="auto">
          <a:xfrm>
            <a:off x="6110288" y="3444875"/>
            <a:ext cx="1747837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2  5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18</a:t>
            </a:r>
          </a:p>
        </p:txBody>
      </p:sp>
      <p:sp>
        <p:nvSpPr>
          <p:cNvPr id="1445923" name="Text Box 35"/>
          <p:cNvSpPr txBox="1">
            <a:spLocks noChangeArrowheads="1"/>
          </p:cNvSpPr>
          <p:nvPr/>
        </p:nvSpPr>
        <p:spPr bwMode="auto">
          <a:xfrm>
            <a:off x="6110288" y="2163763"/>
            <a:ext cx="16764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1  3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-3</a:t>
            </a:r>
          </a:p>
        </p:txBody>
      </p:sp>
      <p:sp>
        <p:nvSpPr>
          <p:cNvPr id="1445924" name="Line 36"/>
          <p:cNvSpPr>
            <a:spLocks noChangeShapeType="1"/>
          </p:cNvSpPr>
          <p:nvPr/>
        </p:nvSpPr>
        <p:spPr bwMode="auto">
          <a:xfrm flipV="1">
            <a:off x="5111750" y="2389188"/>
            <a:ext cx="1035050" cy="944562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25" name="Text Box 37"/>
          <p:cNvSpPr txBox="1">
            <a:spLocks noChangeArrowheads="1"/>
          </p:cNvSpPr>
          <p:nvPr/>
        </p:nvSpPr>
        <p:spPr bwMode="auto">
          <a:xfrm>
            <a:off x="3416300" y="4806488"/>
            <a:ext cx="1574800" cy="360362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6  1 15</a:t>
            </a:r>
          </a:p>
        </p:txBody>
      </p:sp>
      <p:sp>
        <p:nvSpPr>
          <p:cNvPr id="1445926" name="Line 38"/>
          <p:cNvSpPr>
            <a:spLocks noChangeShapeType="1"/>
          </p:cNvSpPr>
          <p:nvPr/>
        </p:nvSpPr>
        <p:spPr bwMode="auto">
          <a:xfrm>
            <a:off x="5157788" y="2928938"/>
            <a:ext cx="944562" cy="1260475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27" name="Line 39"/>
          <p:cNvSpPr>
            <a:spLocks noChangeShapeType="1"/>
          </p:cNvSpPr>
          <p:nvPr/>
        </p:nvSpPr>
        <p:spPr bwMode="auto">
          <a:xfrm flipV="1">
            <a:off x="5157788" y="2873375"/>
            <a:ext cx="950912" cy="2125663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28" name="Text Box 40"/>
          <p:cNvSpPr txBox="1">
            <a:spLocks noChangeArrowheads="1"/>
          </p:cNvSpPr>
          <p:nvPr/>
        </p:nvSpPr>
        <p:spPr bwMode="auto">
          <a:xfrm>
            <a:off x="6110288" y="2614613"/>
            <a:ext cx="1747837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1  6 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</a:t>
            </a:r>
          </a:p>
        </p:txBody>
      </p:sp>
      <p:sp>
        <p:nvSpPr>
          <p:cNvPr id="1445929" name="Text Box 41"/>
          <p:cNvSpPr txBox="1">
            <a:spLocks noChangeArrowheads="1"/>
          </p:cNvSpPr>
          <p:nvPr/>
        </p:nvSpPr>
        <p:spPr bwMode="auto">
          <a:xfrm>
            <a:off x="3416300" y="2303462"/>
            <a:ext cx="1484312" cy="325438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1  2 12</a:t>
            </a:r>
          </a:p>
        </p:txBody>
      </p:sp>
      <p:sp>
        <p:nvSpPr>
          <p:cNvPr id="1445930" name="Line 42"/>
          <p:cNvSpPr>
            <a:spLocks noChangeShapeType="1"/>
          </p:cNvSpPr>
          <p:nvPr/>
        </p:nvSpPr>
        <p:spPr bwMode="auto">
          <a:xfrm>
            <a:off x="5162550" y="2479675"/>
            <a:ext cx="939800" cy="854075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31" name="Text Box 43"/>
          <p:cNvSpPr txBox="1">
            <a:spLocks noChangeArrowheads="1"/>
          </p:cNvSpPr>
          <p:nvPr/>
        </p:nvSpPr>
        <p:spPr bwMode="auto">
          <a:xfrm>
            <a:off x="6110288" y="3040063"/>
            <a:ext cx="1747837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2  1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12</a:t>
            </a:r>
          </a:p>
        </p:txBody>
      </p:sp>
      <p:sp>
        <p:nvSpPr>
          <p:cNvPr id="1445932" name="Text Box 44"/>
          <p:cNvSpPr txBox="1">
            <a:spLocks noChangeArrowheads="1"/>
          </p:cNvSpPr>
          <p:nvPr/>
        </p:nvSpPr>
        <p:spPr bwMode="auto">
          <a:xfrm>
            <a:off x="3416300" y="4385600"/>
            <a:ext cx="1530350" cy="35877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5  2</a:t>
            </a:r>
            <a:r>
              <a:rPr lang="en-US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18</a:t>
            </a:r>
          </a:p>
        </p:txBody>
      </p:sp>
      <p:sp>
        <p:nvSpPr>
          <p:cNvPr id="1445933" name="Line 45"/>
          <p:cNvSpPr>
            <a:spLocks noChangeShapeType="1"/>
          </p:cNvSpPr>
          <p:nvPr/>
        </p:nvSpPr>
        <p:spPr bwMode="auto">
          <a:xfrm flipV="1">
            <a:off x="5202238" y="3676650"/>
            <a:ext cx="906462" cy="917575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34" name="Text Box 46"/>
          <p:cNvSpPr txBox="1">
            <a:spLocks noChangeArrowheads="1"/>
          </p:cNvSpPr>
          <p:nvPr/>
        </p:nvSpPr>
        <p:spPr bwMode="auto">
          <a:xfrm>
            <a:off x="3416300" y="2692400"/>
            <a:ext cx="1485900" cy="33655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1  3</a:t>
            </a:r>
            <a:r>
              <a:rPr lang="zh-CN" altLang="en-US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 9</a:t>
            </a:r>
          </a:p>
        </p:txBody>
      </p:sp>
      <p:sp>
        <p:nvSpPr>
          <p:cNvPr id="1445935" name="Text Box 47"/>
          <p:cNvSpPr txBox="1">
            <a:spLocks noChangeArrowheads="1"/>
          </p:cNvSpPr>
          <p:nvPr/>
        </p:nvSpPr>
        <p:spPr bwMode="auto">
          <a:xfrm>
            <a:off x="6110288" y="3895725"/>
            <a:ext cx="1676400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3  1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9</a:t>
            </a:r>
          </a:p>
        </p:txBody>
      </p:sp>
      <p:sp>
        <p:nvSpPr>
          <p:cNvPr id="1445936" name="Text Box 48"/>
          <p:cNvSpPr txBox="1">
            <a:spLocks noChangeArrowheads="1"/>
          </p:cNvSpPr>
          <p:nvPr/>
        </p:nvSpPr>
        <p:spPr bwMode="auto">
          <a:xfrm>
            <a:off x="3549650" y="3952413"/>
            <a:ext cx="1289050" cy="360362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4  3 24</a:t>
            </a:r>
          </a:p>
        </p:txBody>
      </p:sp>
      <p:sp>
        <p:nvSpPr>
          <p:cNvPr id="1445937" name="Line 49"/>
          <p:cNvSpPr>
            <a:spLocks noChangeShapeType="1"/>
          </p:cNvSpPr>
          <p:nvPr/>
        </p:nvSpPr>
        <p:spPr bwMode="auto">
          <a:xfrm>
            <a:off x="5162550" y="4092575"/>
            <a:ext cx="984250" cy="4572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38" name="Text Box 50"/>
          <p:cNvSpPr txBox="1">
            <a:spLocks noChangeArrowheads="1"/>
          </p:cNvSpPr>
          <p:nvPr/>
        </p:nvSpPr>
        <p:spPr bwMode="auto">
          <a:xfrm>
            <a:off x="6110288" y="4300538"/>
            <a:ext cx="16764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3  4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24</a:t>
            </a:r>
          </a:p>
        </p:txBody>
      </p:sp>
      <p:sp>
        <p:nvSpPr>
          <p:cNvPr id="1445939" name="Text Box 51"/>
          <p:cNvSpPr txBox="1">
            <a:spLocks noChangeArrowheads="1"/>
          </p:cNvSpPr>
          <p:nvPr/>
        </p:nvSpPr>
        <p:spPr bwMode="auto">
          <a:xfrm>
            <a:off x="3416300" y="5207000"/>
            <a:ext cx="1576388" cy="292100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6  4</a:t>
            </a:r>
            <a:r>
              <a:rPr lang="en-US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-7</a:t>
            </a:r>
          </a:p>
        </p:txBody>
      </p:sp>
      <p:sp>
        <p:nvSpPr>
          <p:cNvPr id="1445940" name="Line 52"/>
          <p:cNvSpPr>
            <a:spLocks noChangeShapeType="1"/>
          </p:cNvSpPr>
          <p:nvPr/>
        </p:nvSpPr>
        <p:spPr bwMode="auto">
          <a:xfrm flipV="1">
            <a:off x="5091113" y="5011738"/>
            <a:ext cx="1019175" cy="392112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dirty="0"/>
          </a:p>
        </p:txBody>
      </p:sp>
      <p:sp>
        <p:nvSpPr>
          <p:cNvPr id="1445941" name="Text Box 53"/>
          <p:cNvSpPr txBox="1">
            <a:spLocks noChangeArrowheads="1"/>
          </p:cNvSpPr>
          <p:nvPr/>
        </p:nvSpPr>
        <p:spPr bwMode="auto">
          <a:xfrm>
            <a:off x="6110288" y="4749800"/>
            <a:ext cx="1676400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4  6 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-7</a:t>
            </a:r>
          </a:p>
        </p:txBody>
      </p:sp>
      <p:sp>
        <p:nvSpPr>
          <p:cNvPr id="1445942" name="Text Box 54"/>
          <p:cNvSpPr txBox="1">
            <a:spLocks noChangeArrowheads="1"/>
          </p:cNvSpPr>
          <p:nvPr/>
        </p:nvSpPr>
        <p:spPr bwMode="auto">
          <a:xfrm>
            <a:off x="3439451" y="3536025"/>
            <a:ext cx="1466850" cy="35877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FFFF"/>
                </a:solidFill>
                <a:latin typeface="隶书" pitchFamily="49" charset="-122"/>
                <a:ea typeface="隶书" pitchFamily="49" charset="-122"/>
              </a:rPr>
              <a:t>3  6 14</a:t>
            </a:r>
          </a:p>
        </p:txBody>
      </p:sp>
      <p:sp>
        <p:nvSpPr>
          <p:cNvPr id="1445943" name="Line 55"/>
          <p:cNvSpPr>
            <a:spLocks noChangeShapeType="1"/>
          </p:cNvSpPr>
          <p:nvPr/>
        </p:nvSpPr>
        <p:spPr bwMode="auto">
          <a:xfrm>
            <a:off x="5162550" y="3736975"/>
            <a:ext cx="939800" cy="1712913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944" name="Text Box 56"/>
          <p:cNvSpPr txBox="1">
            <a:spLocks noChangeArrowheads="1"/>
          </p:cNvSpPr>
          <p:nvPr/>
        </p:nvSpPr>
        <p:spPr bwMode="auto">
          <a:xfrm>
            <a:off x="6110288" y="5154613"/>
            <a:ext cx="16764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6  3</a:t>
            </a: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14</a:t>
            </a:r>
          </a:p>
        </p:txBody>
      </p:sp>
      <p:sp>
        <p:nvSpPr>
          <p:cNvPr id="1445945" name="Text Box 57"/>
          <p:cNvSpPr txBox="1">
            <a:spLocks noChangeArrowheads="1"/>
          </p:cNvSpPr>
          <p:nvPr/>
        </p:nvSpPr>
        <p:spPr bwMode="auto">
          <a:xfrm>
            <a:off x="3249613" y="5676900"/>
            <a:ext cx="1866900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M.data</a:t>
            </a:r>
          </a:p>
        </p:txBody>
      </p:sp>
      <p:sp>
        <p:nvSpPr>
          <p:cNvPr id="1445946" name="Text Box 58"/>
          <p:cNvSpPr txBox="1">
            <a:spLocks noChangeArrowheads="1"/>
          </p:cNvSpPr>
          <p:nvPr/>
        </p:nvSpPr>
        <p:spPr bwMode="auto">
          <a:xfrm>
            <a:off x="6180138" y="5676900"/>
            <a:ext cx="133667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T.data</a:t>
            </a:r>
          </a:p>
        </p:txBody>
      </p:sp>
      <p:sp>
        <p:nvSpPr>
          <p:cNvPr id="1445947" name="AutoShape 59"/>
          <p:cNvSpPr>
            <a:spLocks/>
          </p:cNvSpPr>
          <p:nvPr/>
        </p:nvSpPr>
        <p:spPr bwMode="auto">
          <a:xfrm>
            <a:off x="1162050" y="2552700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7657"/>
              <a:gd name="adj4" fmla="val 121356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第一次扫描查找第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1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>
        <p:nvSpPr>
          <p:cNvPr id="1445948" name="AutoShape 60"/>
          <p:cNvSpPr>
            <a:spLocks/>
          </p:cNvSpPr>
          <p:nvPr/>
        </p:nvSpPr>
        <p:spPr bwMode="auto">
          <a:xfrm>
            <a:off x="1162050" y="5219700"/>
            <a:ext cx="1125538" cy="704850"/>
          </a:xfrm>
          <a:prstGeom prst="borderCallout1">
            <a:avLst>
              <a:gd name="adj1" fmla="val 16218"/>
              <a:gd name="adj2" fmla="val 106250"/>
              <a:gd name="adj3" fmla="val -21620"/>
              <a:gd name="adj4" fmla="val 17812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第一次扫描结束</a:t>
            </a:r>
          </a:p>
        </p:txBody>
      </p:sp>
      <p:sp useBgFill="1">
        <p:nvSpPr>
          <p:cNvPr id="1445949" name="Rectangle 61"/>
          <p:cNvSpPr>
            <a:spLocks noChangeArrowheads="1"/>
          </p:cNvSpPr>
          <p:nvPr/>
        </p:nvSpPr>
        <p:spPr bwMode="auto">
          <a:xfrm>
            <a:off x="881063" y="1866900"/>
            <a:ext cx="2320925" cy="4191000"/>
          </a:xfrm>
          <a:prstGeom prst="rect">
            <a:avLst/>
          </a:prstGeom>
          <a:ln w="12700" cap="rnd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950" name="AutoShape 62"/>
          <p:cNvSpPr>
            <a:spLocks/>
          </p:cNvSpPr>
          <p:nvPr/>
        </p:nvSpPr>
        <p:spPr bwMode="auto">
          <a:xfrm>
            <a:off x="1162050" y="5219700"/>
            <a:ext cx="1125538" cy="704850"/>
          </a:xfrm>
          <a:prstGeom prst="borderCallout1">
            <a:avLst>
              <a:gd name="adj1" fmla="val 16218"/>
              <a:gd name="adj2" fmla="val 106250"/>
              <a:gd name="adj3" fmla="val -21620"/>
              <a:gd name="adj4" fmla="val 17812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第二次扫描结束</a:t>
            </a:r>
          </a:p>
        </p:txBody>
      </p:sp>
      <p:sp>
        <p:nvSpPr>
          <p:cNvPr id="1445951" name="AutoShape 63"/>
          <p:cNvSpPr>
            <a:spLocks/>
          </p:cNvSpPr>
          <p:nvPr/>
        </p:nvSpPr>
        <p:spPr bwMode="auto">
          <a:xfrm>
            <a:off x="1162050" y="2552700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8106"/>
              <a:gd name="adj4" fmla="val 12031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第二次扫描查找第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2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 useBgFill="1">
        <p:nvSpPr>
          <p:cNvPr id="1445952" name="Rectangle 64"/>
          <p:cNvSpPr>
            <a:spLocks noChangeArrowheads="1"/>
          </p:cNvSpPr>
          <p:nvPr/>
        </p:nvSpPr>
        <p:spPr bwMode="auto">
          <a:xfrm>
            <a:off x="922338" y="2208213"/>
            <a:ext cx="2320925" cy="4191000"/>
          </a:xfrm>
          <a:prstGeom prst="rect">
            <a:avLst/>
          </a:prstGeom>
          <a:ln w="12700" cap="rnd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953" name="AutoShape 65"/>
          <p:cNvSpPr>
            <a:spLocks/>
          </p:cNvSpPr>
          <p:nvPr/>
        </p:nvSpPr>
        <p:spPr bwMode="auto">
          <a:xfrm>
            <a:off x="1162050" y="2551113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8106"/>
              <a:gd name="adj4" fmla="val 12031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第三次扫描查找第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3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 useBgFill="1">
        <p:nvSpPr>
          <p:cNvPr id="1445954" name="Rectangle 66"/>
          <p:cNvSpPr>
            <a:spLocks noChangeArrowheads="1"/>
          </p:cNvSpPr>
          <p:nvPr/>
        </p:nvSpPr>
        <p:spPr bwMode="auto">
          <a:xfrm>
            <a:off x="1092200" y="2019300"/>
            <a:ext cx="2109788" cy="3505200"/>
          </a:xfrm>
          <a:prstGeom prst="rect">
            <a:avLst/>
          </a:prstGeom>
          <a:ln w="12700" cap="rnd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955" name="AutoShape 67"/>
          <p:cNvSpPr>
            <a:spLocks/>
          </p:cNvSpPr>
          <p:nvPr/>
        </p:nvSpPr>
        <p:spPr bwMode="auto">
          <a:xfrm>
            <a:off x="1162050" y="2551113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8106"/>
              <a:gd name="adj4" fmla="val 12031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第四次扫描查找第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4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 useBgFill="1">
        <p:nvSpPr>
          <p:cNvPr id="1445956" name="Rectangle 68"/>
          <p:cNvSpPr>
            <a:spLocks noChangeArrowheads="1"/>
          </p:cNvSpPr>
          <p:nvPr/>
        </p:nvSpPr>
        <p:spPr bwMode="auto">
          <a:xfrm>
            <a:off x="1162050" y="2019300"/>
            <a:ext cx="2039938" cy="3810000"/>
          </a:xfrm>
          <a:prstGeom prst="rect">
            <a:avLst/>
          </a:prstGeom>
          <a:ln w="12700" cap="rnd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957" name="AutoShape 69"/>
          <p:cNvSpPr>
            <a:spLocks/>
          </p:cNvSpPr>
          <p:nvPr/>
        </p:nvSpPr>
        <p:spPr bwMode="auto">
          <a:xfrm>
            <a:off x="1162050" y="2551113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8106"/>
              <a:gd name="adj4" fmla="val 12031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第五次扫描查找第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5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 useBgFill="1">
        <p:nvSpPr>
          <p:cNvPr id="1445958" name="Rectangle 70"/>
          <p:cNvSpPr>
            <a:spLocks noChangeArrowheads="1"/>
          </p:cNvSpPr>
          <p:nvPr/>
        </p:nvSpPr>
        <p:spPr bwMode="auto">
          <a:xfrm>
            <a:off x="1162050" y="2171700"/>
            <a:ext cx="2181225" cy="3886200"/>
          </a:xfrm>
          <a:prstGeom prst="rect">
            <a:avLst/>
          </a:prstGeom>
          <a:ln w="12700" cap="rnd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959" name="AutoShape 71"/>
          <p:cNvSpPr>
            <a:spLocks/>
          </p:cNvSpPr>
          <p:nvPr/>
        </p:nvSpPr>
        <p:spPr bwMode="auto">
          <a:xfrm>
            <a:off x="1162050" y="2551113"/>
            <a:ext cx="1687513" cy="704850"/>
          </a:xfrm>
          <a:prstGeom prst="borderCallout1">
            <a:avLst>
              <a:gd name="adj1" fmla="val 16218"/>
              <a:gd name="adj2" fmla="val 104167"/>
              <a:gd name="adj3" fmla="val -8106"/>
              <a:gd name="adj4" fmla="val 120315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第六次扫描查找第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6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>
        <p:nvSpPr>
          <p:cNvPr id="1445960" name="Text Box 72"/>
          <p:cNvSpPr txBox="1">
            <a:spLocks noChangeArrowheads="1"/>
          </p:cNvSpPr>
          <p:nvPr/>
        </p:nvSpPr>
        <p:spPr bwMode="auto">
          <a:xfrm>
            <a:off x="280988" y="609600"/>
            <a:ext cx="5416550" cy="6413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4596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5962" name="AutoShape 74"/>
          <p:cNvSpPr>
            <a:spLocks/>
          </p:cNvSpPr>
          <p:nvPr/>
        </p:nvSpPr>
        <p:spPr bwMode="auto">
          <a:xfrm>
            <a:off x="1166813" y="2549525"/>
            <a:ext cx="1687512" cy="704850"/>
          </a:xfrm>
          <a:prstGeom prst="borderCallout1">
            <a:avLst>
              <a:gd name="adj1" fmla="val 16218"/>
              <a:gd name="adj2" fmla="val 104514"/>
              <a:gd name="adj3" fmla="val -7884"/>
              <a:gd name="adj4" fmla="val 122106"/>
            </a:avLst>
          </a:prstGeom>
          <a:solidFill>
            <a:srgbClr val="FFFF99"/>
          </a:solidFill>
          <a:ln w="12700" cap="rnd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第七次扫描查找第</a:t>
            </a:r>
            <a:r>
              <a:rPr lang="en-US" altLang="zh-CN" sz="1800">
                <a:solidFill>
                  <a:schemeClr val="bg2"/>
                </a:solidFill>
                <a:latin typeface="宋体" charset="-122"/>
              </a:rPr>
              <a:t>7</a:t>
            </a:r>
            <a:r>
              <a:rPr lang="zh-CN" altLang="en-US" sz="1800">
                <a:solidFill>
                  <a:schemeClr val="bg2"/>
                </a:solidFill>
                <a:latin typeface="宋体" charset="-122"/>
              </a:rPr>
              <a:t>列元素</a:t>
            </a:r>
          </a:p>
        </p:txBody>
      </p:sp>
      <p:sp>
        <p:nvSpPr>
          <p:cNvPr id="1445963" name="Rectangle 75"/>
          <p:cNvSpPr>
            <a:spLocks noChangeArrowheads="1"/>
          </p:cNvSpPr>
          <p:nvPr/>
        </p:nvSpPr>
        <p:spPr bwMode="auto">
          <a:xfrm>
            <a:off x="201613" y="819150"/>
            <a:ext cx="86915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/>
              <a:t>三元组表的顺序存储</a:t>
            </a:r>
            <a:r>
              <a:rPr lang="en-US" altLang="zh-CN"/>
              <a:t>——</a:t>
            </a:r>
            <a:r>
              <a:rPr lang="zh-CN" altLang="en-US"/>
              <a:t>转置算法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5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4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4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45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144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5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44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4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4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4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4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45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14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4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4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4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4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4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4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4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4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45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144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4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4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4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4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45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4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445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14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4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4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921" grpId="0" animBg="1" autoUpdateAnimBg="0"/>
      <p:bldP spid="1445922" grpId="0" autoUpdateAnimBg="0"/>
      <p:bldP spid="1445923" grpId="0" autoUpdateAnimBg="0"/>
      <p:bldP spid="1445924" grpId="0" animBg="1"/>
      <p:bldP spid="1445925" grpId="0" animBg="1" autoUpdateAnimBg="0"/>
      <p:bldP spid="1445926" grpId="0" animBg="1"/>
      <p:bldP spid="1445927" grpId="0" animBg="1"/>
      <p:bldP spid="1445928" grpId="0" autoUpdateAnimBg="0"/>
      <p:bldP spid="1445929" grpId="0" animBg="1" autoUpdateAnimBg="0"/>
      <p:bldP spid="1445930" grpId="0" animBg="1"/>
      <p:bldP spid="1445931" grpId="0" autoUpdateAnimBg="0"/>
      <p:bldP spid="1445932" grpId="0" animBg="1" autoUpdateAnimBg="0"/>
      <p:bldP spid="1445933" grpId="0" animBg="1"/>
      <p:bldP spid="1445934" grpId="0" animBg="1" autoUpdateAnimBg="0"/>
      <p:bldP spid="1445935" grpId="0" autoUpdateAnimBg="0"/>
      <p:bldP spid="1445936" grpId="0" animBg="1" autoUpdateAnimBg="0"/>
      <p:bldP spid="1445937" grpId="0" animBg="1"/>
      <p:bldP spid="1445938" grpId="0" autoUpdateAnimBg="0"/>
      <p:bldP spid="1445939" grpId="0" animBg="1" autoUpdateAnimBg="0"/>
      <p:bldP spid="1445940" grpId="0" animBg="1"/>
      <p:bldP spid="1445941" grpId="0" autoUpdateAnimBg="0"/>
      <p:bldP spid="1445942" grpId="0" animBg="1" autoUpdateAnimBg="0"/>
      <p:bldP spid="1445943" grpId="0" animBg="1"/>
      <p:bldP spid="1445944" grpId="0" autoUpdateAnimBg="0"/>
      <p:bldP spid="1445947" grpId="0" animBg="1" autoUpdateAnimBg="0"/>
      <p:bldP spid="1445948" grpId="0" animBg="1" autoUpdateAnimBg="0"/>
      <p:bldP spid="1445949" grpId="0" animBg="1"/>
      <p:bldP spid="1445950" grpId="0" animBg="1" autoUpdateAnimBg="0"/>
      <p:bldP spid="1445951" grpId="0" animBg="1" autoUpdateAnimBg="0"/>
      <p:bldP spid="1445952" grpId="0" animBg="1"/>
      <p:bldP spid="1445953" grpId="0" animBg="1" autoUpdateAnimBg="0"/>
      <p:bldP spid="1445954" grpId="0" animBg="1"/>
      <p:bldP spid="1445955" grpId="0" animBg="1" autoUpdateAnimBg="0"/>
      <p:bldP spid="1445956" grpId="0" animBg="1"/>
      <p:bldP spid="1445957" grpId="0" animBg="1" autoUpdateAnimBg="0"/>
      <p:bldP spid="1445958" grpId="0" animBg="1"/>
      <p:bldP spid="1445959" grpId="0" animBg="1" autoUpdateAnimBg="0"/>
      <p:bldP spid="144596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4B93DEE-1E2D-4F1E-91A4-23BF49BA04B5}" type="slidenum">
              <a:rPr lang="zh-CN" altLang="en-US" b="1">
                <a:solidFill>
                  <a:srgbClr val="66CCFF"/>
                </a:solidFill>
              </a:rPr>
              <a:pPr/>
              <a:t>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73113"/>
            <a:ext cx="8820150" cy="14859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数组的逻辑结构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	1. </a:t>
            </a:r>
            <a:r>
              <a:rPr lang="zh-CN" altLang="en-US" sz="3200">
                <a:solidFill>
                  <a:schemeClr val="tx1"/>
                </a:solidFill>
              </a:rPr>
              <a:t>线性结构扩展</a:t>
            </a:r>
          </a:p>
        </p:txBody>
      </p:sp>
      <p:grpSp>
        <p:nvGrpSpPr>
          <p:cNvPr id="1411076" name="Group 4"/>
          <p:cNvGrpSpPr>
            <a:grpSpLocks/>
          </p:cNvGrpSpPr>
          <p:nvPr/>
        </p:nvGrpSpPr>
        <p:grpSpPr bwMode="auto">
          <a:xfrm>
            <a:off x="69850" y="2393950"/>
            <a:ext cx="4862513" cy="2744788"/>
            <a:chOff x="187" y="2330"/>
            <a:chExt cx="3063" cy="1729"/>
          </a:xfrm>
        </p:grpSpPr>
        <p:sp>
          <p:nvSpPr>
            <p:cNvPr id="1411077" name="Text Box 5"/>
            <p:cNvSpPr txBox="1">
              <a:spLocks noChangeArrowheads="1"/>
            </p:cNvSpPr>
            <p:nvPr/>
          </p:nvSpPr>
          <p:spPr bwMode="auto">
            <a:xfrm>
              <a:off x="187" y="2852"/>
              <a:ext cx="794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sz="3600" baseline="-3000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N</a:t>
              </a: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11078" name="Text Box 6"/>
            <p:cNvSpPr txBox="1">
              <a:spLocks noChangeArrowheads="1"/>
            </p:cNvSpPr>
            <p:nvPr/>
          </p:nvSpPr>
          <p:spPr bwMode="auto">
            <a:xfrm>
              <a:off x="1065" y="2330"/>
              <a:ext cx="2184" cy="1641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0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… 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1411079" name="AutoShape 7"/>
            <p:cNvSpPr>
              <a:spLocks/>
            </p:cNvSpPr>
            <p:nvPr/>
          </p:nvSpPr>
          <p:spPr bwMode="auto">
            <a:xfrm>
              <a:off x="948" y="2505"/>
              <a:ext cx="89" cy="1526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11080" name="AutoShape 8"/>
            <p:cNvSpPr>
              <a:spLocks/>
            </p:cNvSpPr>
            <p:nvPr/>
          </p:nvSpPr>
          <p:spPr bwMode="auto">
            <a:xfrm>
              <a:off x="3192" y="2472"/>
              <a:ext cx="58" cy="1587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411083" name="Text Box 11"/>
          <p:cNvSpPr txBox="1">
            <a:spLocks noChangeArrowheads="1"/>
          </p:cNvSpPr>
          <p:nvPr/>
        </p:nvSpPr>
        <p:spPr bwMode="auto">
          <a:xfrm>
            <a:off x="5021263" y="2889250"/>
            <a:ext cx="3937000" cy="4984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A=(A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，A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，…，A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N-1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 useBgFill="1">
        <p:nvSpPr>
          <p:cNvPr id="1411084" name="Text Box 12"/>
          <p:cNvSpPr txBox="1">
            <a:spLocks noChangeArrowheads="1"/>
          </p:cNvSpPr>
          <p:nvPr/>
        </p:nvSpPr>
        <p:spPr bwMode="auto">
          <a:xfrm>
            <a:off x="4994275" y="3514725"/>
            <a:ext cx="3870325" cy="13985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</a:rPr>
              <a:t> 其中：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   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=(a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0i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, 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1i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, …, A</a:t>
            </a:r>
            <a:r>
              <a:rPr kumimoji="0" lang="en-US" altLang="zh-CN" sz="2800" baseline="-25000">
                <a:solidFill>
                  <a:schemeClr val="tx1"/>
                </a:solidFill>
                <a:latin typeface="Times New Roman" pitchFamily="18" charset="0"/>
              </a:rPr>
              <a:t>m-1i</a:t>
            </a: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latin typeface="Times New Roman" pitchFamily="18" charset="0"/>
              </a:rPr>
              <a:t>                      (0≤i≤N-1)</a:t>
            </a:r>
          </a:p>
        </p:txBody>
      </p:sp>
      <p:sp>
        <p:nvSpPr>
          <p:cNvPr id="1411086" name="Text Box 14"/>
          <p:cNvSpPr txBox="1">
            <a:spLocks noChangeArrowheads="1"/>
          </p:cNvSpPr>
          <p:nvPr/>
        </p:nvSpPr>
        <p:spPr bwMode="auto">
          <a:xfrm>
            <a:off x="341313" y="5708650"/>
            <a:ext cx="8440737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二维数组是数据元素为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线性表的线性表</a:t>
            </a:r>
            <a:endParaRPr kumimoji="0"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11087" name="AutoShape 15"/>
          <p:cNvSpPr>
            <a:spLocks noChangeArrowheads="1"/>
          </p:cNvSpPr>
          <p:nvPr/>
        </p:nvSpPr>
        <p:spPr bwMode="auto">
          <a:xfrm>
            <a:off x="1376363" y="2349500"/>
            <a:ext cx="944562" cy="29702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FFFF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11088" name="AutoShape 16"/>
          <p:cNvSpPr>
            <a:spLocks noChangeArrowheads="1"/>
          </p:cNvSpPr>
          <p:nvPr/>
        </p:nvSpPr>
        <p:spPr bwMode="auto">
          <a:xfrm>
            <a:off x="2366963" y="2349500"/>
            <a:ext cx="944562" cy="29702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FFFF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411089" name="AutoShape 17"/>
          <p:cNvSpPr>
            <a:spLocks noChangeArrowheads="1"/>
          </p:cNvSpPr>
          <p:nvPr/>
        </p:nvSpPr>
        <p:spPr bwMode="auto">
          <a:xfrm>
            <a:off x="3671888" y="2349500"/>
            <a:ext cx="1079500" cy="29702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FFFF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1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1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1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83" grpId="0" animBg="1"/>
      <p:bldP spid="1411084" grpId="0" animBg="1"/>
      <p:bldP spid="1411086" grpId="0" animBg="1"/>
      <p:bldP spid="1411087" grpId="0" animBg="1"/>
      <p:bldP spid="1411088" grpId="0" animBg="1"/>
      <p:bldP spid="141108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8A56B26-C07F-4DCD-9395-7EAD9B39DA11}" type="slidenum">
              <a:rPr lang="zh-CN" altLang="en-US" b="1">
                <a:solidFill>
                  <a:srgbClr val="66CCFF"/>
                </a:solidFill>
              </a:rPr>
              <a:pPr/>
              <a:t>50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5895975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Status TranMatrix( TSMatrix M, TSMatrix &amp;T 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{  T.mu=M.nu;  T.nu=M.mu;  T.tu=M.tu;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if ( T.tu ) 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非零元素个数</a:t>
            </a:r>
            <a:r>
              <a:rPr lang="en-US" altLang="zh-CN" sz="2800">
                <a:solidFill>
                  <a:srgbClr val="00FFFF"/>
                </a:solidFill>
              </a:rPr>
              <a:t>!=0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{  q=1; </a:t>
            </a:r>
            <a:r>
              <a:rPr lang="en-US" altLang="zh-CN" sz="2800">
                <a:solidFill>
                  <a:srgbClr val="00FFFF"/>
                </a:solidFill>
              </a:rPr>
              <a:t> // q</a:t>
            </a:r>
            <a:r>
              <a:rPr lang="zh-CN" altLang="en-US" sz="2800">
                <a:solidFill>
                  <a:srgbClr val="00FFFF"/>
                </a:solidFill>
              </a:rPr>
              <a:t>为当前三元组在</a:t>
            </a:r>
            <a:r>
              <a:rPr lang="en-US" altLang="zh-CN" sz="2800">
                <a:solidFill>
                  <a:srgbClr val="00FFFF"/>
                </a:solidFill>
              </a:rPr>
              <a:t>T.data[ ]</a:t>
            </a:r>
            <a:r>
              <a:rPr lang="zh-CN" altLang="en-US" sz="2800">
                <a:solidFill>
                  <a:srgbClr val="00FFFF"/>
                </a:solidFill>
              </a:rPr>
              <a:t>存储位置</a:t>
            </a:r>
            <a:r>
              <a:rPr lang="en-US" altLang="zh-CN" sz="2800">
                <a:solidFill>
                  <a:srgbClr val="00FFFF"/>
                </a:solidFill>
              </a:rPr>
              <a:t>(</a:t>
            </a:r>
            <a:r>
              <a:rPr lang="zh-CN" altLang="en-US" sz="2800">
                <a:solidFill>
                  <a:srgbClr val="00FFFF"/>
                </a:solidFill>
              </a:rPr>
              <a:t>下标</a:t>
            </a:r>
            <a:r>
              <a:rPr lang="en-US" altLang="zh-CN" sz="2800">
                <a:solidFill>
                  <a:srgbClr val="00FFFF"/>
                </a:solidFill>
              </a:rPr>
              <a:t>)</a:t>
            </a:r>
            <a:br>
              <a:rPr lang="en-US" altLang="zh-CN" sz="2800">
                <a:solidFill>
                  <a:srgbClr val="008000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   for ( col=1; col&lt;=M.</a:t>
            </a:r>
            <a:r>
              <a:rPr lang="en-US" altLang="zh-CN" sz="2800"/>
              <a:t>nu</a:t>
            </a:r>
            <a:r>
              <a:rPr lang="en-US" altLang="zh-CN" sz="2800">
                <a:solidFill>
                  <a:schemeClr val="tx1"/>
                </a:solidFill>
              </a:rPr>
              <a:t>;  ++col )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      for (p=1;p&lt;=M.</a:t>
            </a:r>
            <a:r>
              <a:rPr lang="en-US" altLang="zh-CN" sz="2800"/>
              <a:t>tu</a:t>
            </a:r>
            <a:r>
              <a:rPr lang="en-US" altLang="zh-CN" sz="2800">
                <a:solidFill>
                  <a:schemeClr val="tx1"/>
                </a:solidFill>
              </a:rPr>
              <a:t>;++p) </a:t>
            </a:r>
            <a:r>
              <a:rPr lang="en-US" altLang="zh-CN" sz="2800">
                <a:solidFill>
                  <a:srgbClr val="00FFFF"/>
                </a:solidFill>
              </a:rPr>
              <a:t>//p</a:t>
            </a:r>
            <a:r>
              <a:rPr lang="zh-CN" altLang="en-US" sz="2800">
                <a:solidFill>
                  <a:srgbClr val="00FFFF"/>
                </a:solidFill>
              </a:rPr>
              <a:t>为扫描</a:t>
            </a:r>
            <a:r>
              <a:rPr lang="en-US" altLang="zh-CN" sz="2800">
                <a:solidFill>
                  <a:srgbClr val="00FFFF"/>
                </a:solidFill>
              </a:rPr>
              <a:t>M.data</a:t>
            </a:r>
            <a:r>
              <a:rPr lang="zh-CN" altLang="en-US" sz="2800">
                <a:solidFill>
                  <a:srgbClr val="00FFFF"/>
                </a:solidFill>
              </a:rPr>
              <a:t>指示器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</a:rPr>
              <a:t>              </a:t>
            </a:r>
            <a:r>
              <a:rPr lang="en-US" altLang="zh-CN" sz="2800">
                <a:solidFill>
                  <a:schemeClr val="tx1"/>
                </a:solidFill>
              </a:rPr>
              <a:t>if ( M.data[p].j= =col 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   {  T.data[q].i = M.data[p].j;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       T.data[q].j = M.data[p].i;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               T.data[q].e = M.data[p].e;  ++q;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   }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} </a:t>
            </a:r>
            <a:r>
              <a:rPr lang="en-US" altLang="zh-CN" sz="2800">
                <a:solidFill>
                  <a:srgbClr val="00FFFF"/>
                </a:solidFill>
              </a:rPr>
              <a:t>// if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return OK;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} </a:t>
            </a:r>
            <a:r>
              <a:rPr lang="en-US" altLang="zh-CN" sz="2800">
                <a:solidFill>
                  <a:srgbClr val="00FFFF"/>
                </a:solidFill>
              </a:rPr>
              <a:t>// TranMtrix</a:t>
            </a:r>
          </a:p>
        </p:txBody>
      </p:sp>
      <p:sp>
        <p:nvSpPr>
          <p:cNvPr id="1456132" name="Rectangle 4"/>
          <p:cNvSpPr>
            <a:spLocks noChangeArrowheads="1"/>
          </p:cNvSpPr>
          <p:nvPr/>
        </p:nvSpPr>
        <p:spPr bwMode="auto">
          <a:xfrm>
            <a:off x="3132138" y="5499100"/>
            <a:ext cx="57150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3400" indent="-533400" eaLnBrk="1" hangingPunct="1">
              <a:buSzPct val="70000"/>
              <a:buFont typeface="Wingdings" pitchFamily="2" charset="2"/>
              <a:buNone/>
            </a:pPr>
            <a:r>
              <a:rPr lang="zh-CN" altLang="en-US"/>
              <a:t>算法的时间复杂度：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O(nu*tu)</a:t>
            </a:r>
            <a:endParaRPr lang="zh-CN" altLang="en-US">
              <a:solidFill>
                <a:schemeClr val="tx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4D8C96A-7ECE-42CF-9459-F8AC129C904A}" type="slidenum">
              <a:rPr lang="zh-CN" altLang="en-US" b="1">
                <a:solidFill>
                  <a:srgbClr val="66CCFF"/>
                </a:solidFill>
              </a:rPr>
              <a:pPr/>
              <a:t>51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73113"/>
            <a:ext cx="8691562" cy="5895975"/>
          </a:xfrm>
        </p:spPr>
        <p:txBody>
          <a:bodyPr/>
          <a:lstStyle/>
          <a:p>
            <a:pPr marL="261938" indent="-261938"/>
            <a:r>
              <a:rPr lang="zh-CN" altLang="en-US">
                <a:latin typeface="宋体" charset="-122"/>
              </a:rPr>
              <a:t>时间复杂度分析</a:t>
            </a:r>
          </a:p>
          <a:p>
            <a:pPr marL="812800" lvl="1" indent="-355600"/>
            <a:r>
              <a:rPr lang="zh-CN" altLang="en-US">
                <a:latin typeface="宋体" charset="-122"/>
              </a:rPr>
              <a:t>转置算法 </a:t>
            </a:r>
            <a:r>
              <a:rPr lang="en-US" altLang="zh-CN">
                <a:latin typeface="宋体" charset="-122"/>
              </a:rPr>
              <a:t>TranMatrix </a:t>
            </a:r>
            <a:r>
              <a:rPr lang="zh-CN" altLang="en-US">
                <a:latin typeface="宋体" charset="-122"/>
              </a:rPr>
              <a:t>的时间复杂度为</a:t>
            </a:r>
            <a:r>
              <a:rPr lang="en-US" altLang="zh-CN">
                <a:latin typeface="宋体" charset="-122"/>
              </a:rPr>
              <a:t>O(nu</a:t>
            </a:r>
            <a:r>
              <a:rPr lang="en-US" altLang="zh-CN">
                <a:latin typeface="宋体" charset="-122"/>
                <a:sym typeface="Symbol" pitchFamily="18" charset="2"/>
              </a:rPr>
              <a:t>t</a:t>
            </a:r>
            <a:r>
              <a:rPr lang="en-US" altLang="zh-CN">
                <a:latin typeface="宋体" charset="-122"/>
              </a:rPr>
              <a:t>u)         </a:t>
            </a:r>
          </a:p>
          <a:p>
            <a:pPr marL="812800" lvl="1" indent="-355600"/>
            <a:r>
              <a:rPr lang="zh-CN" altLang="en-US">
                <a:latin typeface="宋体" charset="-122"/>
              </a:rPr>
              <a:t>当非零元的个数</a:t>
            </a:r>
            <a:r>
              <a:rPr lang="en-US" altLang="zh-CN">
                <a:solidFill>
                  <a:srgbClr val="FFFF00"/>
                </a:solidFill>
                <a:latin typeface="宋体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FFFF00"/>
                </a:solidFill>
                <a:latin typeface="宋体" charset="-122"/>
              </a:rPr>
              <a:t>u</a:t>
            </a:r>
            <a:r>
              <a:rPr lang="zh-CN" altLang="en-US">
                <a:latin typeface="宋体" charset="-122"/>
              </a:rPr>
              <a:t>和矩阵元素个数 </a:t>
            </a:r>
            <a:r>
              <a:rPr lang="en-US" altLang="zh-CN">
                <a:latin typeface="宋体" charset="-122"/>
              </a:rPr>
              <a:t>mu</a:t>
            </a:r>
            <a:r>
              <a:rPr lang="en-US" altLang="zh-CN">
                <a:latin typeface="宋体" charset="-122"/>
                <a:sym typeface="Symbol" pitchFamily="18" charset="2"/>
              </a:rPr>
              <a:t></a:t>
            </a:r>
            <a:r>
              <a:rPr lang="en-US" altLang="zh-CN">
                <a:latin typeface="宋体" charset="-122"/>
              </a:rPr>
              <a:t>nu </a:t>
            </a:r>
            <a:r>
              <a:rPr lang="zh-CN" altLang="en-US">
                <a:latin typeface="宋体" charset="-122"/>
              </a:rPr>
              <a:t>同数量级时，转置运算算法的时间复杂度为 </a:t>
            </a:r>
            <a:r>
              <a:rPr lang="en-US" altLang="zh-CN">
                <a:latin typeface="宋体" charset="-122"/>
              </a:rPr>
              <a:t>O(nu</a:t>
            </a:r>
            <a:r>
              <a:rPr lang="en-US" altLang="zh-CN">
                <a:latin typeface="宋体" charset="-122"/>
                <a:sym typeface="Symbol" pitchFamily="18" charset="2"/>
              </a:rPr>
              <a:t></a:t>
            </a:r>
            <a:r>
              <a:rPr lang="en-US" altLang="zh-CN">
                <a:latin typeface="宋体" charset="-122"/>
              </a:rPr>
              <a:t>mu</a:t>
            </a:r>
            <a:r>
              <a:rPr lang="en-US" altLang="zh-CN">
                <a:latin typeface="宋体" charset="-122"/>
                <a:sym typeface="Symbol" pitchFamily="18" charset="2"/>
              </a:rPr>
              <a:t></a:t>
            </a:r>
            <a:r>
              <a:rPr lang="en-US" altLang="zh-CN">
                <a:latin typeface="宋体" charset="-122"/>
              </a:rPr>
              <a:t>nu)</a:t>
            </a:r>
            <a:endParaRPr lang="zh-CN" altLang="en-US">
              <a:latin typeface="宋体" charset="-122"/>
            </a:endParaRPr>
          </a:p>
          <a:p>
            <a:pPr marL="812800" lvl="1" indent="-355600"/>
            <a:r>
              <a:rPr lang="zh-CN" altLang="en-US">
                <a:latin typeface="宋体" charset="-122"/>
              </a:rPr>
              <a:t>算法一般用于 </a:t>
            </a:r>
            <a:r>
              <a:rPr lang="en-US" altLang="zh-CN">
                <a:latin typeface="宋体" charset="-122"/>
              </a:rPr>
              <a:t>tu &lt;&lt; mu</a:t>
            </a:r>
            <a:r>
              <a:rPr lang="en-US" altLang="zh-CN">
                <a:latin typeface="宋体" charset="-122"/>
                <a:sym typeface="Symbol" pitchFamily="18" charset="2"/>
              </a:rPr>
              <a:t></a:t>
            </a:r>
            <a:r>
              <a:rPr lang="en-US" altLang="zh-CN">
                <a:latin typeface="宋体" charset="-122"/>
              </a:rPr>
              <a:t>nu </a:t>
            </a:r>
            <a:r>
              <a:rPr lang="zh-CN" altLang="en-US">
                <a:latin typeface="宋体" charset="-122"/>
              </a:rPr>
              <a:t>的情况</a:t>
            </a:r>
            <a:endParaRPr lang="en-US" altLang="zh-CN"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18E4A0E-4DBF-4C16-99CD-338BB44FF826}" type="slidenum">
              <a:rPr lang="zh-CN" altLang="en-US" b="1">
                <a:solidFill>
                  <a:srgbClr val="66CCFF"/>
                </a:solidFill>
              </a:rPr>
              <a:pPr/>
              <a:t>52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5.3.2 </a:t>
            </a:r>
            <a:r>
              <a:rPr lang="zh-CN" altLang="en-US" i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942387" cy="2070100"/>
          </a:xfrm>
        </p:spPr>
        <p:txBody>
          <a:bodyPr/>
          <a:lstStyle/>
          <a:p>
            <a:pPr marL="261938" indent="-261938"/>
            <a:r>
              <a:rPr lang="zh-CN" altLang="en-US" dirty="0">
                <a:latin typeface="宋体" charset="-122"/>
              </a:rPr>
              <a:t>提高算法效率</a:t>
            </a:r>
            <a:endParaRPr lang="en-US" altLang="zh-CN" dirty="0">
              <a:latin typeface="宋体" charset="-122"/>
            </a:endParaRPr>
          </a:p>
          <a:p>
            <a:pPr marL="661988" lvl="1" indent="-261938"/>
            <a:r>
              <a:rPr lang="zh-CN" altLang="en-US" dirty="0"/>
              <a:t>确定</a:t>
            </a:r>
            <a:r>
              <a:rPr lang="en-US" altLang="zh-CN" dirty="0"/>
              <a:t>T</a:t>
            </a:r>
            <a:r>
              <a:rPr lang="zh-CN" altLang="en-US" dirty="0"/>
              <a:t>中每一行的第一个非零元素在</a:t>
            </a:r>
            <a:r>
              <a:rPr lang="en-US" altLang="zh-CN" dirty="0"/>
              <a:t>T</a:t>
            </a:r>
            <a:r>
              <a:rPr lang="zh-CN" altLang="en-US" dirty="0"/>
              <a:t>三元组中的位置</a:t>
            </a:r>
            <a:endParaRPr lang="en-US" altLang="zh-CN" dirty="0"/>
          </a:p>
          <a:p>
            <a:pPr marL="661988" lvl="1" indent="-261938"/>
            <a:r>
              <a:rPr lang="zh-CN" altLang="en-US" dirty="0">
                <a:sym typeface="Wingdings" pitchFamily="2" charset="2"/>
              </a:rPr>
              <a:t>将</a:t>
            </a:r>
            <a:r>
              <a:rPr lang="en-US" altLang="zh-CN" dirty="0">
                <a:sym typeface="Wingdings" pitchFamily="2" charset="2"/>
              </a:rPr>
              <a:t>M</a:t>
            </a:r>
            <a:r>
              <a:rPr lang="zh-CN" altLang="en-US" dirty="0">
                <a:sym typeface="Wingdings" pitchFamily="2" charset="2"/>
              </a:rPr>
              <a:t>中的元素放在</a:t>
            </a:r>
            <a:r>
              <a:rPr lang="en-US" altLang="zh-CN" dirty="0">
                <a:sym typeface="Wingdings" pitchFamily="2" charset="2"/>
              </a:rPr>
              <a:t>T</a:t>
            </a:r>
            <a:r>
              <a:rPr lang="zh-CN" altLang="en-US" dirty="0">
                <a:sym typeface="Wingdings" pitchFamily="2" charset="2"/>
              </a:rPr>
              <a:t>中恰当位置</a:t>
            </a:r>
            <a:endParaRPr lang="zh-CN" altLang="en-US" dirty="0">
              <a:latin typeface="宋体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18E4A0E-4DBF-4C16-99CD-338BB44FF826}" type="slidenum">
              <a:rPr lang="zh-CN" altLang="en-US" b="1">
                <a:solidFill>
                  <a:srgbClr val="66CCFF"/>
                </a:solidFill>
              </a:rPr>
              <a:pPr/>
              <a:t>53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942387" cy="2070100"/>
          </a:xfrm>
        </p:spPr>
        <p:txBody>
          <a:bodyPr/>
          <a:lstStyle/>
          <a:p>
            <a:pPr marL="261938" indent="-261938"/>
            <a:r>
              <a:rPr lang="zh-CN" altLang="en-US">
                <a:latin typeface="宋体" charset="-122"/>
              </a:rPr>
              <a:t>提高算法效率</a:t>
            </a:r>
          </a:p>
          <a:p>
            <a:pPr marL="812800" lvl="1" indent="-355600">
              <a:lnSpc>
                <a:spcPct val="90000"/>
              </a:lnSpc>
            </a:pPr>
            <a:r>
              <a:rPr lang="en-US" altLang="zh-CN" sz="2800"/>
              <a:t>num[col]</a:t>
            </a:r>
            <a:r>
              <a:rPr lang="zh-CN" altLang="en-US" sz="2800"/>
              <a:t>：存储</a:t>
            </a:r>
            <a:r>
              <a:rPr lang="en-US" altLang="zh-CN" sz="2800"/>
              <a:t>M</a:t>
            </a:r>
            <a:r>
              <a:rPr lang="zh-CN" altLang="en-US" sz="2800"/>
              <a:t>第 </a:t>
            </a:r>
            <a:r>
              <a:rPr lang="en-US" altLang="zh-CN" sz="2800"/>
              <a:t>col </a:t>
            </a:r>
            <a:r>
              <a:rPr lang="zh-CN" altLang="en-US" sz="2800"/>
              <a:t>列非零元个数</a:t>
            </a:r>
          </a:p>
          <a:p>
            <a:pPr marL="812800" lvl="1" indent="-355600">
              <a:lnSpc>
                <a:spcPct val="90000"/>
              </a:lnSpc>
            </a:pPr>
            <a:r>
              <a:rPr lang="en-US" altLang="zh-CN" sz="2800"/>
              <a:t>cpos[col]</a:t>
            </a:r>
            <a:r>
              <a:rPr lang="zh-CN" altLang="en-US" sz="2800"/>
              <a:t>：存储</a:t>
            </a:r>
            <a:r>
              <a:rPr lang="en-US" altLang="zh-CN" sz="2800"/>
              <a:t>M</a:t>
            </a:r>
            <a:r>
              <a:rPr lang="zh-CN" altLang="en-US" sz="2800"/>
              <a:t>第 </a:t>
            </a:r>
            <a:r>
              <a:rPr lang="en-US" altLang="zh-CN" sz="2800"/>
              <a:t>col </a:t>
            </a:r>
            <a:r>
              <a:rPr lang="zh-CN" altLang="en-US" sz="2800"/>
              <a:t>列第一个非零元在</a:t>
            </a:r>
            <a:r>
              <a:rPr lang="en-US" altLang="zh-CN" sz="2800"/>
              <a:t>T.data </a:t>
            </a:r>
            <a:r>
              <a:rPr lang="zh-CN" altLang="en-US" sz="2800"/>
              <a:t>中的位置</a:t>
            </a:r>
            <a:endParaRPr lang="en-US" altLang="zh-CN" sz="2800"/>
          </a:p>
        </p:txBody>
      </p:sp>
      <p:grpSp>
        <p:nvGrpSpPr>
          <p:cNvPr id="1446945" name="Group 33"/>
          <p:cNvGrpSpPr>
            <a:grpSpLocks/>
          </p:cNvGrpSpPr>
          <p:nvPr/>
        </p:nvGrpSpPr>
        <p:grpSpPr bwMode="auto">
          <a:xfrm>
            <a:off x="6894513" y="2279650"/>
            <a:ext cx="1908175" cy="4344988"/>
            <a:chOff x="4343" y="1407"/>
            <a:chExt cx="1202" cy="2737"/>
          </a:xfrm>
        </p:grpSpPr>
        <p:grpSp>
          <p:nvGrpSpPr>
            <p:cNvPr id="1446917" name="Group 5"/>
            <p:cNvGrpSpPr>
              <a:grpSpLocks/>
            </p:cNvGrpSpPr>
            <p:nvPr/>
          </p:nvGrpSpPr>
          <p:grpSpPr bwMode="auto">
            <a:xfrm>
              <a:off x="4343" y="1752"/>
              <a:ext cx="1146" cy="2121"/>
              <a:chOff x="4800" y="288"/>
              <a:chExt cx="1056" cy="1920"/>
            </a:xfrm>
          </p:grpSpPr>
          <p:sp>
            <p:nvSpPr>
              <p:cNvPr id="1446918" name="Rectangle 6"/>
              <p:cNvSpPr>
                <a:spLocks noChangeArrowheads="1"/>
              </p:cNvSpPr>
              <p:nvPr/>
            </p:nvSpPr>
            <p:spPr bwMode="auto">
              <a:xfrm>
                <a:off x="4800" y="288"/>
                <a:ext cx="1056" cy="19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919" name="Line 7"/>
              <p:cNvSpPr>
                <a:spLocks noChangeShapeType="1"/>
              </p:cNvSpPr>
              <p:nvPr/>
            </p:nvSpPr>
            <p:spPr bwMode="auto">
              <a:xfrm>
                <a:off x="4800" y="196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0" name="Line 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1" name="Line 9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2" name="Line 10"/>
              <p:cNvSpPr>
                <a:spLocks noChangeShapeType="1"/>
              </p:cNvSpPr>
              <p:nvPr/>
            </p:nvSpPr>
            <p:spPr bwMode="auto">
              <a:xfrm>
                <a:off x="4800" y="124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3" name="Line 11"/>
              <p:cNvSpPr>
                <a:spLocks noChangeShapeType="1"/>
              </p:cNvSpPr>
              <p:nvPr/>
            </p:nvSpPr>
            <p:spPr bwMode="auto">
              <a:xfrm>
                <a:off x="4800" y="100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4" name="Line 12"/>
              <p:cNvSpPr>
                <a:spLocks noChangeShapeType="1"/>
              </p:cNvSpPr>
              <p:nvPr/>
            </p:nvSpPr>
            <p:spPr bwMode="auto">
              <a:xfrm>
                <a:off x="4800" y="76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5" name="Line 13"/>
              <p:cNvSpPr>
                <a:spLocks noChangeShapeType="1"/>
              </p:cNvSpPr>
              <p:nvPr/>
            </p:nvSpPr>
            <p:spPr bwMode="auto">
              <a:xfrm>
                <a:off x="4800" y="52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26" name="Line 14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6927" name="Text Box 15"/>
            <p:cNvSpPr txBox="1">
              <a:spLocks noChangeArrowheads="1"/>
            </p:cNvSpPr>
            <p:nvPr/>
          </p:nvSpPr>
          <p:spPr bwMode="auto">
            <a:xfrm>
              <a:off x="4435" y="1752"/>
              <a:ext cx="100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1  2 12</a:t>
              </a:r>
            </a:p>
          </p:txBody>
        </p:sp>
        <p:sp>
          <p:nvSpPr>
            <p:cNvPr id="1446928" name="Text Box 16"/>
            <p:cNvSpPr txBox="1">
              <a:spLocks noChangeArrowheads="1"/>
            </p:cNvSpPr>
            <p:nvPr/>
          </p:nvSpPr>
          <p:spPr bwMode="auto">
            <a:xfrm>
              <a:off x="4435" y="1999"/>
              <a:ext cx="100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1  3  9</a:t>
              </a:r>
            </a:p>
          </p:txBody>
        </p:sp>
        <p:sp>
          <p:nvSpPr>
            <p:cNvPr id="1446929" name="Text Box 17"/>
            <p:cNvSpPr txBox="1">
              <a:spLocks noChangeArrowheads="1"/>
            </p:cNvSpPr>
            <p:nvPr/>
          </p:nvSpPr>
          <p:spPr bwMode="auto">
            <a:xfrm>
              <a:off x="4435" y="2245"/>
              <a:ext cx="100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1 -3</a:t>
              </a:r>
            </a:p>
          </p:txBody>
        </p:sp>
        <p:sp>
          <p:nvSpPr>
            <p:cNvPr id="1446930" name="Text Box 18"/>
            <p:cNvSpPr txBox="1">
              <a:spLocks noChangeArrowheads="1"/>
            </p:cNvSpPr>
            <p:nvPr/>
          </p:nvSpPr>
          <p:spPr bwMode="auto">
            <a:xfrm>
              <a:off x="4435" y="2492"/>
              <a:ext cx="1054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3  6  14</a:t>
              </a:r>
            </a:p>
          </p:txBody>
        </p:sp>
        <p:sp>
          <p:nvSpPr>
            <p:cNvPr id="1446931" name="Text Box 19"/>
            <p:cNvSpPr txBox="1">
              <a:spLocks noChangeArrowheads="1"/>
            </p:cNvSpPr>
            <p:nvPr/>
          </p:nvSpPr>
          <p:spPr bwMode="auto">
            <a:xfrm>
              <a:off x="4435" y="2739"/>
              <a:ext cx="1054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4  3  24</a:t>
              </a:r>
            </a:p>
          </p:txBody>
        </p:sp>
        <p:sp>
          <p:nvSpPr>
            <p:cNvPr id="1446932" name="Text Box 20"/>
            <p:cNvSpPr txBox="1">
              <a:spLocks noChangeArrowheads="1"/>
            </p:cNvSpPr>
            <p:nvPr/>
          </p:nvSpPr>
          <p:spPr bwMode="auto">
            <a:xfrm>
              <a:off x="4435" y="2985"/>
              <a:ext cx="1054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5  2  18</a:t>
              </a:r>
            </a:p>
          </p:txBody>
        </p:sp>
        <p:sp>
          <p:nvSpPr>
            <p:cNvPr id="1446933" name="Text Box 21"/>
            <p:cNvSpPr txBox="1">
              <a:spLocks noChangeArrowheads="1"/>
            </p:cNvSpPr>
            <p:nvPr/>
          </p:nvSpPr>
          <p:spPr bwMode="auto">
            <a:xfrm>
              <a:off x="4435" y="3281"/>
              <a:ext cx="1054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6  1  15</a:t>
              </a:r>
            </a:p>
          </p:txBody>
        </p:sp>
        <p:sp>
          <p:nvSpPr>
            <p:cNvPr id="1446934" name="Text Box 22"/>
            <p:cNvSpPr txBox="1">
              <a:spLocks noChangeArrowheads="1"/>
            </p:cNvSpPr>
            <p:nvPr/>
          </p:nvSpPr>
          <p:spPr bwMode="auto">
            <a:xfrm>
              <a:off x="4435" y="3528"/>
              <a:ext cx="1054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4  -7</a:t>
              </a:r>
            </a:p>
          </p:txBody>
        </p:sp>
        <p:sp>
          <p:nvSpPr>
            <p:cNvPr id="1446935" name="Text Box 23"/>
            <p:cNvSpPr txBox="1">
              <a:spLocks noChangeArrowheads="1"/>
            </p:cNvSpPr>
            <p:nvPr/>
          </p:nvSpPr>
          <p:spPr bwMode="auto">
            <a:xfrm>
              <a:off x="4421" y="1407"/>
              <a:ext cx="101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00FFFF"/>
                  </a:solidFill>
                  <a:latin typeface="隶书" pitchFamily="49" charset="-122"/>
                  <a:ea typeface="隶书" pitchFamily="49" charset="-122"/>
                </a:rPr>
                <a:t>i  j  v</a:t>
              </a:r>
            </a:p>
          </p:txBody>
        </p:sp>
        <p:sp>
          <p:nvSpPr>
            <p:cNvPr id="1446944" name="Text Box 32"/>
            <p:cNvSpPr txBox="1">
              <a:spLocks noChangeArrowheads="1"/>
            </p:cNvSpPr>
            <p:nvPr/>
          </p:nvSpPr>
          <p:spPr bwMode="auto">
            <a:xfrm>
              <a:off x="4369" y="3817"/>
              <a:ext cx="1176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M.data</a:t>
              </a:r>
            </a:p>
          </p:txBody>
        </p:sp>
      </p:grpSp>
      <p:sp>
        <p:nvSpPr>
          <p:cNvPr id="1446946" name="Text Box 34"/>
          <p:cNvSpPr txBox="1">
            <a:spLocks noChangeArrowheads="1"/>
          </p:cNvSpPr>
          <p:nvPr/>
        </p:nvSpPr>
        <p:spPr bwMode="auto">
          <a:xfrm>
            <a:off x="611188" y="2665413"/>
            <a:ext cx="6300787" cy="188912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FFFF"/>
                </a:solidFill>
                <a:latin typeface="Times New Roman" pitchFamily="18" charset="0"/>
              </a:rPr>
              <a:t>cpos[col]</a:t>
            </a:r>
            <a:r>
              <a:rPr lang="zh-CN" altLang="en-US">
                <a:solidFill>
                  <a:srgbClr val="00FFFF"/>
                </a:solidFill>
                <a:latin typeface="Times New Roman" pitchFamily="18" charset="0"/>
              </a:rPr>
              <a:t>的计算方法：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cpos[1] = 1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cpos[col] =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cpos[col-1] + num[col-1]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                                              2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col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n</a:t>
            </a:r>
          </a:p>
        </p:txBody>
      </p:sp>
      <p:grpSp>
        <p:nvGrpSpPr>
          <p:cNvPr id="1446984" name="Group 72"/>
          <p:cNvGrpSpPr>
            <a:grpSpLocks/>
          </p:cNvGrpSpPr>
          <p:nvPr/>
        </p:nvGrpSpPr>
        <p:grpSpPr bwMode="auto">
          <a:xfrm>
            <a:off x="696913" y="4808538"/>
            <a:ext cx="5765800" cy="1752600"/>
            <a:chOff x="439" y="3029"/>
            <a:chExt cx="3632" cy="1104"/>
          </a:xfrm>
        </p:grpSpPr>
        <p:grpSp>
          <p:nvGrpSpPr>
            <p:cNvPr id="1446961" name="Group 49"/>
            <p:cNvGrpSpPr>
              <a:grpSpLocks/>
            </p:cNvGrpSpPr>
            <p:nvPr/>
          </p:nvGrpSpPr>
          <p:grpSpPr bwMode="auto">
            <a:xfrm>
              <a:off x="439" y="3029"/>
              <a:ext cx="3405" cy="1104"/>
              <a:chOff x="1584" y="2640"/>
              <a:chExt cx="3333" cy="768"/>
            </a:xfrm>
          </p:grpSpPr>
          <p:sp>
            <p:nvSpPr>
              <p:cNvPr id="1446962" name="Rectangle 50"/>
              <p:cNvSpPr>
                <a:spLocks noChangeArrowheads="1"/>
              </p:cNvSpPr>
              <p:nvPr/>
            </p:nvSpPr>
            <p:spPr bwMode="auto">
              <a:xfrm>
                <a:off x="1584" y="2650"/>
                <a:ext cx="3312" cy="758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963" name="Line 51"/>
              <p:cNvSpPr>
                <a:spLocks noChangeShapeType="1"/>
              </p:cNvSpPr>
              <p:nvPr/>
            </p:nvSpPr>
            <p:spPr bwMode="auto">
              <a:xfrm>
                <a:off x="1584" y="3130"/>
                <a:ext cx="3333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64" name="Line 52"/>
              <p:cNvSpPr>
                <a:spLocks noChangeShapeType="1"/>
              </p:cNvSpPr>
              <p:nvPr/>
            </p:nvSpPr>
            <p:spPr bwMode="auto">
              <a:xfrm>
                <a:off x="1584" y="2890"/>
                <a:ext cx="3333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65" name="Line 53"/>
              <p:cNvSpPr>
                <a:spLocks noChangeShapeType="1"/>
              </p:cNvSpPr>
              <p:nvPr/>
            </p:nvSpPr>
            <p:spPr bwMode="auto">
              <a:xfrm>
                <a:off x="2568" y="2640"/>
                <a:ext cx="0" cy="76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6966" name="Text Box 54"/>
            <p:cNvSpPr txBox="1">
              <a:spLocks noChangeArrowheads="1"/>
            </p:cNvSpPr>
            <p:nvPr/>
          </p:nvSpPr>
          <p:spPr bwMode="auto">
            <a:xfrm>
              <a:off x="582" y="3077"/>
              <a:ext cx="727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col</a:t>
              </a:r>
            </a:p>
          </p:txBody>
        </p:sp>
        <p:sp>
          <p:nvSpPr>
            <p:cNvPr id="1446967" name="Text Box 55"/>
            <p:cNvSpPr txBox="1">
              <a:spLocks noChangeArrowheads="1"/>
            </p:cNvSpPr>
            <p:nvPr/>
          </p:nvSpPr>
          <p:spPr bwMode="auto">
            <a:xfrm>
              <a:off x="439" y="3423"/>
              <a:ext cx="1017" cy="288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num[col]</a:t>
              </a:r>
            </a:p>
          </p:txBody>
        </p:sp>
        <p:sp>
          <p:nvSpPr>
            <p:cNvPr id="1446968" name="Text Box 56"/>
            <p:cNvSpPr txBox="1">
              <a:spLocks noChangeArrowheads="1"/>
            </p:cNvSpPr>
            <p:nvPr/>
          </p:nvSpPr>
          <p:spPr bwMode="auto">
            <a:xfrm>
              <a:off x="439" y="3797"/>
              <a:ext cx="1223" cy="288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cpot[col]</a:t>
              </a:r>
            </a:p>
          </p:txBody>
        </p:sp>
        <p:sp>
          <p:nvSpPr>
            <p:cNvPr id="1446969" name="Text Box 57"/>
            <p:cNvSpPr txBox="1">
              <a:spLocks noChangeArrowheads="1"/>
            </p:cNvSpPr>
            <p:nvPr/>
          </p:nvSpPr>
          <p:spPr bwMode="auto">
            <a:xfrm>
              <a:off x="1485" y="3077"/>
              <a:ext cx="2586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1  2  3  4  5  6  7  </a:t>
              </a:r>
              <a:r>
                <a:rPr lang="en-US" altLang="zh-CN"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           </a:t>
              </a:r>
            </a:p>
          </p:txBody>
        </p:sp>
      </p:grpSp>
      <p:sp>
        <p:nvSpPr>
          <p:cNvPr id="1446970" name="Text Box 58"/>
          <p:cNvSpPr txBox="1">
            <a:spLocks noChangeArrowheads="1"/>
          </p:cNvSpPr>
          <p:nvPr/>
        </p:nvSpPr>
        <p:spPr bwMode="auto">
          <a:xfrm>
            <a:off x="28876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6971" name="Text Box 59"/>
          <p:cNvSpPr txBox="1">
            <a:spLocks noChangeArrowheads="1"/>
          </p:cNvSpPr>
          <p:nvPr/>
        </p:nvSpPr>
        <p:spPr bwMode="auto">
          <a:xfrm>
            <a:off x="23542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6972" name="Text Box 60"/>
          <p:cNvSpPr txBox="1">
            <a:spLocks noChangeArrowheads="1"/>
          </p:cNvSpPr>
          <p:nvPr/>
        </p:nvSpPr>
        <p:spPr bwMode="auto">
          <a:xfrm>
            <a:off x="5021263" y="6032500"/>
            <a:ext cx="49212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</a:p>
        </p:txBody>
      </p:sp>
      <p:sp>
        <p:nvSpPr>
          <p:cNvPr id="1446973" name="Text Box 61"/>
          <p:cNvSpPr txBox="1">
            <a:spLocks noChangeArrowheads="1"/>
          </p:cNvSpPr>
          <p:nvPr/>
        </p:nvSpPr>
        <p:spPr bwMode="auto">
          <a:xfrm>
            <a:off x="39544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6974" name="Text Box 62"/>
          <p:cNvSpPr txBox="1">
            <a:spLocks noChangeArrowheads="1"/>
          </p:cNvSpPr>
          <p:nvPr/>
        </p:nvSpPr>
        <p:spPr bwMode="auto">
          <a:xfrm>
            <a:off x="50212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6975" name="Text Box 63"/>
          <p:cNvSpPr txBox="1">
            <a:spLocks noChangeArrowheads="1"/>
          </p:cNvSpPr>
          <p:nvPr/>
        </p:nvSpPr>
        <p:spPr bwMode="auto">
          <a:xfrm>
            <a:off x="44878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</p:txBody>
      </p:sp>
      <p:sp>
        <p:nvSpPr>
          <p:cNvPr id="1446976" name="Text Box 64"/>
          <p:cNvSpPr txBox="1">
            <a:spLocks noChangeArrowheads="1"/>
          </p:cNvSpPr>
          <p:nvPr/>
        </p:nvSpPr>
        <p:spPr bwMode="auto">
          <a:xfrm>
            <a:off x="2303463" y="6032500"/>
            <a:ext cx="493712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6977" name="Text Box 65"/>
          <p:cNvSpPr txBox="1">
            <a:spLocks noChangeArrowheads="1"/>
          </p:cNvSpPr>
          <p:nvPr/>
        </p:nvSpPr>
        <p:spPr bwMode="auto">
          <a:xfrm>
            <a:off x="34210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6978" name="Text Box 66"/>
          <p:cNvSpPr txBox="1">
            <a:spLocks noChangeArrowheads="1"/>
          </p:cNvSpPr>
          <p:nvPr/>
        </p:nvSpPr>
        <p:spPr bwMode="auto">
          <a:xfrm>
            <a:off x="3954463" y="6032500"/>
            <a:ext cx="49212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7</a:t>
            </a:r>
          </a:p>
        </p:txBody>
      </p:sp>
      <p:sp>
        <p:nvSpPr>
          <p:cNvPr id="1446979" name="Text Box 67"/>
          <p:cNvSpPr txBox="1">
            <a:spLocks noChangeArrowheads="1"/>
          </p:cNvSpPr>
          <p:nvPr/>
        </p:nvSpPr>
        <p:spPr bwMode="auto">
          <a:xfrm>
            <a:off x="4487863" y="6032500"/>
            <a:ext cx="49212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</a:p>
        </p:txBody>
      </p:sp>
      <p:sp>
        <p:nvSpPr>
          <p:cNvPr id="1446980" name="Text Box 68"/>
          <p:cNvSpPr txBox="1">
            <a:spLocks noChangeArrowheads="1"/>
          </p:cNvSpPr>
          <p:nvPr/>
        </p:nvSpPr>
        <p:spPr bwMode="auto">
          <a:xfrm>
            <a:off x="3421063" y="6032500"/>
            <a:ext cx="49212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5</a:t>
            </a:r>
          </a:p>
        </p:txBody>
      </p:sp>
      <p:sp>
        <p:nvSpPr>
          <p:cNvPr id="1446981" name="Text Box 69"/>
          <p:cNvSpPr txBox="1">
            <a:spLocks noChangeArrowheads="1"/>
          </p:cNvSpPr>
          <p:nvPr/>
        </p:nvSpPr>
        <p:spPr bwMode="auto">
          <a:xfrm>
            <a:off x="2898775" y="6032500"/>
            <a:ext cx="633413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3</a:t>
            </a:r>
          </a:p>
        </p:txBody>
      </p:sp>
      <p:sp>
        <p:nvSpPr>
          <p:cNvPr id="1446982" name="Text Box 70"/>
          <p:cNvSpPr txBox="1">
            <a:spLocks noChangeArrowheads="1"/>
          </p:cNvSpPr>
          <p:nvPr/>
        </p:nvSpPr>
        <p:spPr bwMode="auto">
          <a:xfrm>
            <a:off x="5554663" y="53609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6983" name="Text Box 71"/>
          <p:cNvSpPr txBox="1">
            <a:spLocks noChangeArrowheads="1"/>
          </p:cNvSpPr>
          <p:nvPr/>
        </p:nvSpPr>
        <p:spPr bwMode="auto">
          <a:xfrm>
            <a:off x="5554663" y="6046788"/>
            <a:ext cx="4921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4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4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46" grpId="0" build="p" autoUpdateAnimBg="0"/>
      <p:bldP spid="1446970" grpId="0" autoUpdateAnimBg="0"/>
      <p:bldP spid="1446971" grpId="0" autoUpdateAnimBg="0"/>
      <p:bldP spid="1446972" grpId="0" autoUpdateAnimBg="0"/>
      <p:bldP spid="1446973" grpId="0" autoUpdateAnimBg="0"/>
      <p:bldP spid="1446974" grpId="0" autoUpdateAnimBg="0"/>
      <p:bldP spid="1446975" grpId="0" autoUpdateAnimBg="0"/>
      <p:bldP spid="1446976" grpId="0" autoUpdateAnimBg="0"/>
      <p:bldP spid="1446977" grpId="0" autoUpdateAnimBg="0"/>
      <p:bldP spid="1446978" grpId="0" autoUpdateAnimBg="0"/>
      <p:bldP spid="1446979" grpId="0" autoUpdateAnimBg="0"/>
      <p:bldP spid="1446980" grpId="0" autoUpdateAnimBg="0"/>
      <p:bldP spid="1446981" grpId="0" autoUpdateAnimBg="0"/>
      <p:bldP spid="1446982" grpId="0" autoUpdateAnimBg="0"/>
      <p:bldP spid="144698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9D3F417-BE88-4F29-828E-BD71CFE51BEE}" type="slidenum">
              <a:rPr lang="zh-CN" altLang="en-US" b="1">
                <a:solidFill>
                  <a:srgbClr val="66CCFF"/>
                </a:solidFill>
              </a:rPr>
              <a:pPr/>
              <a:t>54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 useBgFill="1">
        <p:nvSpPr>
          <p:cNvPr id="1447986" name="AutoShape 50"/>
          <p:cNvSpPr>
            <a:spLocks/>
          </p:cNvSpPr>
          <p:nvPr/>
        </p:nvSpPr>
        <p:spPr bwMode="auto">
          <a:xfrm>
            <a:off x="250825" y="2303463"/>
            <a:ext cx="1924050" cy="1219200"/>
          </a:xfrm>
          <a:prstGeom prst="borderCallout1">
            <a:avLst>
              <a:gd name="adj1" fmla="val 9375"/>
              <a:gd name="adj2" fmla="val 103958"/>
              <a:gd name="adj3" fmla="val 653"/>
              <a:gd name="adj4" fmla="val 241995"/>
            </a:avLst>
          </a:prstGeom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列第二个非零元在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grpSp>
        <p:nvGrpSpPr>
          <p:cNvPr id="1447987" name="Group 51"/>
          <p:cNvGrpSpPr>
            <a:grpSpLocks/>
          </p:cNvGrpSpPr>
          <p:nvPr/>
        </p:nvGrpSpPr>
        <p:grpSpPr bwMode="auto">
          <a:xfrm>
            <a:off x="2322513" y="2843213"/>
            <a:ext cx="1963737" cy="3509962"/>
            <a:chOff x="1462" y="1728"/>
            <a:chExt cx="1237" cy="2211"/>
          </a:xfrm>
        </p:grpSpPr>
        <p:sp>
          <p:nvSpPr>
            <p:cNvPr id="1447988" name="Rectangle 52"/>
            <p:cNvSpPr>
              <a:spLocks noChangeArrowheads="1"/>
            </p:cNvSpPr>
            <p:nvPr/>
          </p:nvSpPr>
          <p:spPr bwMode="auto">
            <a:xfrm>
              <a:off x="1462" y="1728"/>
              <a:ext cx="1089" cy="2153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989" name="Line 53"/>
            <p:cNvSpPr>
              <a:spLocks noChangeShapeType="1"/>
            </p:cNvSpPr>
            <p:nvPr/>
          </p:nvSpPr>
          <p:spPr bwMode="auto">
            <a:xfrm>
              <a:off x="146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0" name="Line 54"/>
            <p:cNvSpPr>
              <a:spLocks noChangeShapeType="1"/>
            </p:cNvSpPr>
            <p:nvPr/>
          </p:nvSpPr>
          <p:spPr bwMode="auto">
            <a:xfrm>
              <a:off x="1462" y="3343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1" name="Line 55"/>
            <p:cNvSpPr>
              <a:spLocks noChangeShapeType="1"/>
            </p:cNvSpPr>
            <p:nvPr/>
          </p:nvSpPr>
          <p:spPr bwMode="auto">
            <a:xfrm>
              <a:off x="1462" y="3073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2" name="Line 56"/>
            <p:cNvSpPr>
              <a:spLocks noChangeShapeType="1"/>
            </p:cNvSpPr>
            <p:nvPr/>
          </p:nvSpPr>
          <p:spPr bwMode="auto">
            <a:xfrm>
              <a:off x="1462" y="2804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3" name="Line 57"/>
            <p:cNvSpPr>
              <a:spLocks noChangeShapeType="1"/>
            </p:cNvSpPr>
            <p:nvPr/>
          </p:nvSpPr>
          <p:spPr bwMode="auto">
            <a:xfrm>
              <a:off x="1462" y="2535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4" name="Line 58"/>
            <p:cNvSpPr>
              <a:spLocks noChangeShapeType="1"/>
            </p:cNvSpPr>
            <p:nvPr/>
          </p:nvSpPr>
          <p:spPr bwMode="auto">
            <a:xfrm>
              <a:off x="1462" y="2266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5" name="Line 59"/>
            <p:cNvSpPr>
              <a:spLocks noChangeShapeType="1"/>
            </p:cNvSpPr>
            <p:nvPr/>
          </p:nvSpPr>
          <p:spPr bwMode="auto">
            <a:xfrm>
              <a:off x="1462" y="1997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6" name="Line 60"/>
            <p:cNvSpPr>
              <a:spLocks noChangeShapeType="1"/>
            </p:cNvSpPr>
            <p:nvPr/>
          </p:nvSpPr>
          <p:spPr bwMode="auto">
            <a:xfrm>
              <a:off x="1462" y="1728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97" name="Text Box 61"/>
            <p:cNvSpPr txBox="1">
              <a:spLocks noChangeArrowheads="1"/>
            </p:cNvSpPr>
            <p:nvPr/>
          </p:nvSpPr>
          <p:spPr bwMode="auto">
            <a:xfrm>
              <a:off x="1561" y="1728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1  2  12</a:t>
              </a:r>
            </a:p>
          </p:txBody>
        </p:sp>
        <p:sp>
          <p:nvSpPr>
            <p:cNvPr id="1447998" name="Text Box 62"/>
            <p:cNvSpPr txBox="1">
              <a:spLocks noChangeArrowheads="1"/>
            </p:cNvSpPr>
            <p:nvPr/>
          </p:nvSpPr>
          <p:spPr bwMode="auto">
            <a:xfrm>
              <a:off x="1561" y="1997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1  3  9</a:t>
              </a:r>
            </a:p>
          </p:txBody>
        </p:sp>
        <p:sp>
          <p:nvSpPr>
            <p:cNvPr id="1447999" name="Text Box 63"/>
            <p:cNvSpPr txBox="1">
              <a:spLocks noChangeArrowheads="1"/>
            </p:cNvSpPr>
            <p:nvPr/>
          </p:nvSpPr>
          <p:spPr bwMode="auto">
            <a:xfrm>
              <a:off x="1561" y="2266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1  -3</a:t>
              </a:r>
            </a:p>
          </p:txBody>
        </p:sp>
        <p:sp>
          <p:nvSpPr>
            <p:cNvPr id="1448000" name="Text Box 64"/>
            <p:cNvSpPr txBox="1">
              <a:spLocks noChangeArrowheads="1"/>
            </p:cNvSpPr>
            <p:nvPr/>
          </p:nvSpPr>
          <p:spPr bwMode="auto">
            <a:xfrm>
              <a:off x="1561" y="2535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3  6  14</a:t>
              </a:r>
            </a:p>
          </p:txBody>
        </p:sp>
        <p:sp>
          <p:nvSpPr>
            <p:cNvPr id="1448001" name="Text Box 65"/>
            <p:cNvSpPr txBox="1">
              <a:spLocks noChangeArrowheads="1"/>
            </p:cNvSpPr>
            <p:nvPr/>
          </p:nvSpPr>
          <p:spPr bwMode="auto">
            <a:xfrm>
              <a:off x="1561" y="2804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4  3  24</a:t>
              </a:r>
            </a:p>
          </p:txBody>
        </p:sp>
        <p:sp>
          <p:nvSpPr>
            <p:cNvPr id="1448002" name="Text Box 66"/>
            <p:cNvSpPr txBox="1">
              <a:spLocks noChangeArrowheads="1"/>
            </p:cNvSpPr>
            <p:nvPr/>
          </p:nvSpPr>
          <p:spPr bwMode="auto">
            <a:xfrm>
              <a:off x="1561" y="3073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5  2  18</a:t>
              </a:r>
            </a:p>
          </p:txBody>
        </p:sp>
        <p:sp>
          <p:nvSpPr>
            <p:cNvPr id="1448003" name="Text Box 67"/>
            <p:cNvSpPr txBox="1">
              <a:spLocks noChangeArrowheads="1"/>
            </p:cNvSpPr>
            <p:nvPr/>
          </p:nvSpPr>
          <p:spPr bwMode="auto">
            <a:xfrm>
              <a:off x="1561" y="3343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6  1  15</a:t>
              </a:r>
            </a:p>
          </p:txBody>
        </p:sp>
        <p:sp>
          <p:nvSpPr>
            <p:cNvPr id="1448004" name="Text Box 68"/>
            <p:cNvSpPr txBox="1">
              <a:spLocks noChangeArrowheads="1"/>
            </p:cNvSpPr>
            <p:nvPr/>
          </p:nvSpPr>
          <p:spPr bwMode="auto">
            <a:xfrm>
              <a:off x="1561" y="3612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4  -7</a:t>
              </a:r>
            </a:p>
          </p:txBody>
        </p:sp>
      </p:grpSp>
      <p:sp>
        <p:nvSpPr>
          <p:cNvPr id="1448005" name="Line 69"/>
          <p:cNvSpPr>
            <a:spLocks noChangeShapeType="1"/>
          </p:cNvSpPr>
          <p:nvPr/>
        </p:nvSpPr>
        <p:spPr bwMode="auto">
          <a:xfrm>
            <a:off x="3938588" y="3087688"/>
            <a:ext cx="1336675" cy="7620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06" name="Line 70"/>
          <p:cNvSpPr>
            <a:spLocks noChangeShapeType="1"/>
          </p:cNvSpPr>
          <p:nvPr/>
        </p:nvSpPr>
        <p:spPr bwMode="auto">
          <a:xfrm>
            <a:off x="3868738" y="3544888"/>
            <a:ext cx="1476375" cy="12954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07" name="Line 71"/>
          <p:cNvSpPr>
            <a:spLocks noChangeShapeType="1"/>
          </p:cNvSpPr>
          <p:nvPr/>
        </p:nvSpPr>
        <p:spPr bwMode="auto">
          <a:xfrm flipV="1">
            <a:off x="3938588" y="3087688"/>
            <a:ext cx="1336675" cy="8382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08" name="Line 72"/>
          <p:cNvSpPr>
            <a:spLocks noChangeShapeType="1"/>
          </p:cNvSpPr>
          <p:nvPr/>
        </p:nvSpPr>
        <p:spPr bwMode="auto">
          <a:xfrm>
            <a:off x="4010025" y="4383088"/>
            <a:ext cx="1335088" cy="16764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09" name="Line 73"/>
          <p:cNvSpPr>
            <a:spLocks noChangeShapeType="1"/>
          </p:cNvSpPr>
          <p:nvPr/>
        </p:nvSpPr>
        <p:spPr bwMode="auto">
          <a:xfrm>
            <a:off x="3938588" y="4687888"/>
            <a:ext cx="1406525" cy="6096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10" name="Line 74"/>
          <p:cNvSpPr>
            <a:spLocks noChangeShapeType="1"/>
          </p:cNvSpPr>
          <p:nvPr/>
        </p:nvSpPr>
        <p:spPr bwMode="auto">
          <a:xfrm flipV="1">
            <a:off x="4010025" y="4383088"/>
            <a:ext cx="1335088" cy="7620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11" name="Line 75"/>
          <p:cNvSpPr>
            <a:spLocks noChangeShapeType="1"/>
          </p:cNvSpPr>
          <p:nvPr/>
        </p:nvSpPr>
        <p:spPr bwMode="auto">
          <a:xfrm flipV="1">
            <a:off x="4010025" y="3544888"/>
            <a:ext cx="1335088" cy="19812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8012" name="Line 76"/>
          <p:cNvSpPr>
            <a:spLocks noChangeShapeType="1"/>
          </p:cNvSpPr>
          <p:nvPr/>
        </p:nvSpPr>
        <p:spPr bwMode="auto">
          <a:xfrm flipV="1">
            <a:off x="4010025" y="5678488"/>
            <a:ext cx="1335088" cy="381000"/>
          </a:xfrm>
          <a:prstGeom prst="line">
            <a:avLst/>
          </a:prstGeom>
          <a:noFill/>
          <a:ln w="38100" cap="rnd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8013" name="Group 77"/>
          <p:cNvGrpSpPr>
            <a:grpSpLocks/>
          </p:cNvGrpSpPr>
          <p:nvPr/>
        </p:nvGrpSpPr>
        <p:grpSpPr bwMode="auto">
          <a:xfrm>
            <a:off x="2039938" y="895350"/>
            <a:ext cx="5122862" cy="1362075"/>
            <a:chOff x="1584" y="682"/>
            <a:chExt cx="3120" cy="720"/>
          </a:xfrm>
        </p:grpSpPr>
        <p:sp>
          <p:nvSpPr>
            <p:cNvPr id="1448014" name="Rectangle 78"/>
            <p:cNvSpPr>
              <a:spLocks noChangeArrowheads="1"/>
            </p:cNvSpPr>
            <p:nvPr/>
          </p:nvSpPr>
          <p:spPr bwMode="auto">
            <a:xfrm>
              <a:off x="1584" y="682"/>
              <a:ext cx="3120" cy="72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015" name="Line 79"/>
            <p:cNvSpPr>
              <a:spLocks noChangeShapeType="1"/>
            </p:cNvSpPr>
            <p:nvPr/>
          </p:nvSpPr>
          <p:spPr bwMode="auto">
            <a:xfrm>
              <a:off x="1584" y="1162"/>
              <a:ext cx="312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16" name="Line 80"/>
            <p:cNvSpPr>
              <a:spLocks noChangeShapeType="1"/>
            </p:cNvSpPr>
            <p:nvPr/>
          </p:nvSpPr>
          <p:spPr bwMode="auto">
            <a:xfrm>
              <a:off x="1584" y="922"/>
              <a:ext cx="312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17" name="Line 81"/>
            <p:cNvSpPr>
              <a:spLocks noChangeShapeType="1"/>
            </p:cNvSpPr>
            <p:nvPr/>
          </p:nvSpPr>
          <p:spPr bwMode="auto">
            <a:xfrm>
              <a:off x="2592" y="682"/>
              <a:ext cx="0" cy="72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8018" name="Text Box 82"/>
          <p:cNvSpPr txBox="1">
            <a:spLocks noChangeArrowheads="1"/>
          </p:cNvSpPr>
          <p:nvPr/>
        </p:nvSpPr>
        <p:spPr bwMode="auto">
          <a:xfrm>
            <a:off x="2390775" y="895350"/>
            <a:ext cx="119697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col</a:t>
            </a:r>
          </a:p>
        </p:txBody>
      </p:sp>
      <p:sp>
        <p:nvSpPr>
          <p:cNvPr id="1448019" name="Text Box 83"/>
          <p:cNvSpPr txBox="1">
            <a:spLocks noChangeArrowheads="1"/>
          </p:cNvSpPr>
          <p:nvPr/>
        </p:nvSpPr>
        <p:spPr bwMode="auto">
          <a:xfrm>
            <a:off x="2181225" y="1352550"/>
            <a:ext cx="147637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num[col]</a:t>
            </a:r>
          </a:p>
        </p:txBody>
      </p:sp>
      <p:sp>
        <p:nvSpPr>
          <p:cNvPr id="1448020" name="Text Box 84"/>
          <p:cNvSpPr txBox="1">
            <a:spLocks noChangeArrowheads="1"/>
          </p:cNvSpPr>
          <p:nvPr/>
        </p:nvSpPr>
        <p:spPr bwMode="auto">
          <a:xfrm>
            <a:off x="2039938" y="1733550"/>
            <a:ext cx="1687512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cpot[col]</a:t>
            </a:r>
          </a:p>
        </p:txBody>
      </p:sp>
      <p:sp>
        <p:nvSpPr>
          <p:cNvPr id="1448021" name="Text Box 85"/>
          <p:cNvSpPr txBox="1">
            <a:spLocks noChangeArrowheads="1"/>
          </p:cNvSpPr>
          <p:nvPr/>
        </p:nvSpPr>
        <p:spPr bwMode="auto">
          <a:xfrm>
            <a:off x="3798888" y="819150"/>
            <a:ext cx="3294062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1  2  3  4  5  6  7  </a:t>
            </a:r>
          </a:p>
        </p:txBody>
      </p:sp>
      <p:sp>
        <p:nvSpPr>
          <p:cNvPr id="1448022" name="Text Box 86"/>
          <p:cNvSpPr txBox="1">
            <a:spLocks noChangeArrowheads="1"/>
          </p:cNvSpPr>
          <p:nvPr/>
        </p:nvSpPr>
        <p:spPr bwMode="auto">
          <a:xfrm>
            <a:off x="4291013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8023" name="Text Box 87"/>
          <p:cNvSpPr txBox="1">
            <a:spLocks noChangeArrowheads="1"/>
          </p:cNvSpPr>
          <p:nvPr/>
        </p:nvSpPr>
        <p:spPr bwMode="auto">
          <a:xfrm>
            <a:off x="3798888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8024" name="Text Box 88"/>
          <p:cNvSpPr txBox="1">
            <a:spLocks noChangeArrowheads="1"/>
          </p:cNvSpPr>
          <p:nvPr/>
        </p:nvSpPr>
        <p:spPr bwMode="auto">
          <a:xfrm>
            <a:off x="6156325" y="1800225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</a:p>
        </p:txBody>
      </p:sp>
      <p:sp>
        <p:nvSpPr>
          <p:cNvPr id="1448025" name="Text Box 89"/>
          <p:cNvSpPr txBox="1">
            <a:spLocks noChangeArrowheads="1"/>
          </p:cNvSpPr>
          <p:nvPr/>
        </p:nvSpPr>
        <p:spPr bwMode="auto">
          <a:xfrm>
            <a:off x="5205413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8026" name="Text Box 90"/>
          <p:cNvSpPr txBox="1">
            <a:spLocks noChangeArrowheads="1"/>
          </p:cNvSpPr>
          <p:nvPr/>
        </p:nvSpPr>
        <p:spPr bwMode="auto">
          <a:xfrm>
            <a:off x="6189663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8027" name="Text Box 91"/>
          <p:cNvSpPr txBox="1">
            <a:spLocks noChangeArrowheads="1"/>
          </p:cNvSpPr>
          <p:nvPr/>
        </p:nvSpPr>
        <p:spPr bwMode="auto">
          <a:xfrm>
            <a:off x="5697538" y="1336675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</p:txBody>
      </p:sp>
      <p:sp>
        <p:nvSpPr>
          <p:cNvPr id="1448028" name="Text Box 92"/>
          <p:cNvSpPr txBox="1">
            <a:spLocks noChangeArrowheads="1"/>
          </p:cNvSpPr>
          <p:nvPr/>
        </p:nvSpPr>
        <p:spPr bwMode="auto">
          <a:xfrm>
            <a:off x="3798888" y="1809750"/>
            <a:ext cx="56197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1448029" name="Text Box 93"/>
          <p:cNvSpPr txBox="1">
            <a:spLocks noChangeArrowheads="1"/>
          </p:cNvSpPr>
          <p:nvPr/>
        </p:nvSpPr>
        <p:spPr bwMode="auto">
          <a:xfrm>
            <a:off x="4291013" y="1825625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</a:p>
        </p:txBody>
      </p:sp>
      <p:sp>
        <p:nvSpPr>
          <p:cNvPr id="1448030" name="Text Box 94"/>
          <p:cNvSpPr txBox="1">
            <a:spLocks noChangeArrowheads="1"/>
          </p:cNvSpPr>
          <p:nvPr/>
        </p:nvSpPr>
        <p:spPr bwMode="auto">
          <a:xfrm>
            <a:off x="4783138" y="1825625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</a:t>
            </a:r>
          </a:p>
        </p:txBody>
      </p:sp>
      <p:sp>
        <p:nvSpPr>
          <p:cNvPr id="1448031" name="Text Box 95"/>
          <p:cNvSpPr txBox="1">
            <a:spLocks noChangeArrowheads="1"/>
          </p:cNvSpPr>
          <p:nvPr/>
        </p:nvSpPr>
        <p:spPr bwMode="auto">
          <a:xfrm>
            <a:off x="4783138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448032" name="Text Box 96"/>
          <p:cNvSpPr txBox="1">
            <a:spLocks noChangeArrowheads="1"/>
          </p:cNvSpPr>
          <p:nvPr/>
        </p:nvSpPr>
        <p:spPr bwMode="auto">
          <a:xfrm>
            <a:off x="5205413" y="1825625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7</a:t>
            </a:r>
          </a:p>
        </p:txBody>
      </p:sp>
      <p:sp>
        <p:nvSpPr>
          <p:cNvPr id="1448033" name="Text Box 97"/>
          <p:cNvSpPr txBox="1">
            <a:spLocks noChangeArrowheads="1"/>
          </p:cNvSpPr>
          <p:nvPr/>
        </p:nvSpPr>
        <p:spPr bwMode="auto">
          <a:xfrm>
            <a:off x="5697538" y="1809750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</a:p>
        </p:txBody>
      </p:sp>
      <p:grpSp>
        <p:nvGrpSpPr>
          <p:cNvPr id="1448034" name="Group 98"/>
          <p:cNvGrpSpPr>
            <a:grpSpLocks/>
          </p:cNvGrpSpPr>
          <p:nvPr/>
        </p:nvGrpSpPr>
        <p:grpSpPr bwMode="auto">
          <a:xfrm>
            <a:off x="5345113" y="2859088"/>
            <a:ext cx="1963737" cy="3429000"/>
            <a:chOff x="2736" y="1488"/>
            <a:chExt cx="1056" cy="1920"/>
          </a:xfrm>
        </p:grpSpPr>
        <p:sp>
          <p:nvSpPr>
            <p:cNvPr id="1448035" name="Rectangle 99"/>
            <p:cNvSpPr>
              <a:spLocks noChangeArrowheads="1"/>
            </p:cNvSpPr>
            <p:nvPr/>
          </p:nvSpPr>
          <p:spPr bwMode="auto">
            <a:xfrm>
              <a:off x="2736" y="1488"/>
              <a:ext cx="1056" cy="1920"/>
            </a:xfrm>
            <a:prstGeom prst="rect">
              <a:avLst/>
            </a:prstGeom>
            <a:noFill/>
            <a:ln w="12700" cap="rnd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036" name="Line 100"/>
            <p:cNvSpPr>
              <a:spLocks noChangeShapeType="1"/>
            </p:cNvSpPr>
            <p:nvPr/>
          </p:nvSpPr>
          <p:spPr bwMode="auto">
            <a:xfrm>
              <a:off x="2736" y="316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37" name="Line 101"/>
            <p:cNvSpPr>
              <a:spLocks noChangeShapeType="1"/>
            </p:cNvSpPr>
            <p:nvPr/>
          </p:nvSpPr>
          <p:spPr bwMode="auto">
            <a:xfrm>
              <a:off x="2736" y="292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38" name="Line 102"/>
            <p:cNvSpPr>
              <a:spLocks noChangeShapeType="1"/>
            </p:cNvSpPr>
            <p:nvPr/>
          </p:nvSpPr>
          <p:spPr bwMode="auto">
            <a:xfrm>
              <a:off x="2736" y="268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39" name="Line 103"/>
            <p:cNvSpPr>
              <a:spLocks noChangeShapeType="1"/>
            </p:cNvSpPr>
            <p:nvPr/>
          </p:nvSpPr>
          <p:spPr bwMode="auto">
            <a:xfrm>
              <a:off x="2736" y="244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40" name="Line 104"/>
            <p:cNvSpPr>
              <a:spLocks noChangeShapeType="1"/>
            </p:cNvSpPr>
            <p:nvPr/>
          </p:nvSpPr>
          <p:spPr bwMode="auto">
            <a:xfrm>
              <a:off x="2736" y="220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41" name="Line 105"/>
            <p:cNvSpPr>
              <a:spLocks noChangeShapeType="1"/>
            </p:cNvSpPr>
            <p:nvPr/>
          </p:nvSpPr>
          <p:spPr bwMode="auto">
            <a:xfrm>
              <a:off x="2736" y="196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42" name="Line 106"/>
            <p:cNvSpPr>
              <a:spLocks noChangeShapeType="1"/>
            </p:cNvSpPr>
            <p:nvPr/>
          </p:nvSpPr>
          <p:spPr bwMode="auto">
            <a:xfrm>
              <a:off x="2736" y="172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43" name="Line 107"/>
            <p:cNvSpPr>
              <a:spLocks noChangeShapeType="1"/>
            </p:cNvSpPr>
            <p:nvPr/>
          </p:nvSpPr>
          <p:spPr bwMode="auto">
            <a:xfrm>
              <a:off x="2736" y="1488"/>
              <a:ext cx="1056" cy="0"/>
            </a:xfrm>
            <a:prstGeom prst="line">
              <a:avLst/>
            </a:prstGeom>
            <a:noFill/>
            <a:ln w="12700" cap="rnd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8046" name="Text Box 110"/>
          <p:cNvSpPr txBox="1">
            <a:spLocks noChangeArrowheads="1"/>
          </p:cNvSpPr>
          <p:nvPr/>
        </p:nvSpPr>
        <p:spPr bwMode="auto">
          <a:xfrm>
            <a:off x="2390775" y="6211888"/>
            <a:ext cx="16891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M.data</a:t>
            </a:r>
          </a:p>
        </p:txBody>
      </p:sp>
      <p:sp>
        <p:nvSpPr>
          <p:cNvPr id="1448047" name="Text Box 111"/>
          <p:cNvSpPr txBox="1">
            <a:spLocks noChangeArrowheads="1"/>
          </p:cNvSpPr>
          <p:nvPr/>
        </p:nvSpPr>
        <p:spPr bwMode="auto">
          <a:xfrm>
            <a:off x="5549900" y="6211888"/>
            <a:ext cx="16891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T.data</a:t>
            </a:r>
          </a:p>
        </p:txBody>
      </p:sp>
      <p:sp>
        <p:nvSpPr>
          <p:cNvPr id="1448048" name="Text Box 112"/>
          <p:cNvSpPr txBox="1">
            <a:spLocks noChangeArrowheads="1"/>
          </p:cNvSpPr>
          <p:nvPr/>
        </p:nvSpPr>
        <p:spPr bwMode="auto">
          <a:xfrm>
            <a:off x="2462213" y="2843213"/>
            <a:ext cx="182245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1  2  12</a:t>
            </a:r>
          </a:p>
        </p:txBody>
      </p:sp>
      <p:sp>
        <p:nvSpPr>
          <p:cNvPr id="1448049" name="Text Box 113"/>
          <p:cNvSpPr txBox="1">
            <a:spLocks noChangeArrowheads="1"/>
          </p:cNvSpPr>
          <p:nvPr/>
        </p:nvSpPr>
        <p:spPr bwMode="auto">
          <a:xfrm>
            <a:off x="5556250" y="3621088"/>
            <a:ext cx="189547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2  1  12</a:t>
            </a:r>
          </a:p>
        </p:txBody>
      </p:sp>
      <p:sp>
        <p:nvSpPr>
          <p:cNvPr id="1448050" name="AutoShape 114"/>
          <p:cNvSpPr>
            <a:spLocks/>
          </p:cNvSpPr>
          <p:nvPr/>
        </p:nvSpPr>
        <p:spPr bwMode="auto">
          <a:xfrm>
            <a:off x="290513" y="2798763"/>
            <a:ext cx="1900237" cy="1219200"/>
          </a:xfrm>
          <a:prstGeom prst="borderCallout1">
            <a:avLst>
              <a:gd name="adj1" fmla="val 9375"/>
              <a:gd name="adj2" fmla="val 104009"/>
              <a:gd name="adj3" fmla="val -43750"/>
              <a:gd name="adj4" fmla="val 215454"/>
            </a:avLst>
          </a:prstGeom>
          <a:noFill/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列第一个非零元在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>
        <p:nvSpPr>
          <p:cNvPr id="1448051" name="Text Box 115"/>
          <p:cNvSpPr txBox="1">
            <a:spLocks noChangeArrowheads="1"/>
          </p:cNvSpPr>
          <p:nvPr/>
        </p:nvSpPr>
        <p:spPr bwMode="auto">
          <a:xfrm>
            <a:off x="2462213" y="3275013"/>
            <a:ext cx="1547812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1  3  9</a:t>
            </a:r>
          </a:p>
        </p:txBody>
      </p:sp>
      <p:sp>
        <p:nvSpPr>
          <p:cNvPr id="1448052" name="AutoShape 116"/>
          <p:cNvSpPr>
            <a:spLocks/>
          </p:cNvSpPr>
          <p:nvPr/>
        </p:nvSpPr>
        <p:spPr bwMode="auto">
          <a:xfrm>
            <a:off x="7586663" y="3022600"/>
            <a:ext cx="1439862" cy="1620838"/>
          </a:xfrm>
          <a:prstGeom prst="borderCallout1">
            <a:avLst>
              <a:gd name="adj1" fmla="val 7051"/>
              <a:gd name="adj2" fmla="val -5292"/>
              <a:gd name="adj3" fmla="val -45935"/>
              <a:gd name="adj4" fmla="val -181477"/>
            </a:avLst>
          </a:prstGeom>
          <a:noFill/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列第一个非零元在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>
        <p:nvSpPr>
          <p:cNvPr id="1448053" name="Text Box 117"/>
          <p:cNvSpPr txBox="1">
            <a:spLocks noChangeArrowheads="1"/>
          </p:cNvSpPr>
          <p:nvPr/>
        </p:nvSpPr>
        <p:spPr bwMode="auto">
          <a:xfrm>
            <a:off x="5556250" y="4535488"/>
            <a:ext cx="18240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3  1   9</a:t>
            </a:r>
          </a:p>
        </p:txBody>
      </p:sp>
      <p:sp>
        <p:nvSpPr>
          <p:cNvPr id="1448054" name="Text Box 118"/>
          <p:cNvSpPr txBox="1">
            <a:spLocks noChangeArrowheads="1"/>
          </p:cNvSpPr>
          <p:nvPr/>
        </p:nvSpPr>
        <p:spPr bwMode="auto">
          <a:xfrm>
            <a:off x="2462213" y="3697288"/>
            <a:ext cx="17494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3  1  -3</a:t>
            </a:r>
          </a:p>
        </p:txBody>
      </p:sp>
      <p:sp>
        <p:nvSpPr>
          <p:cNvPr id="1448055" name="Text Box 119"/>
          <p:cNvSpPr txBox="1">
            <a:spLocks noChangeArrowheads="1"/>
          </p:cNvSpPr>
          <p:nvPr/>
        </p:nvSpPr>
        <p:spPr bwMode="auto">
          <a:xfrm>
            <a:off x="5559425" y="2843213"/>
            <a:ext cx="174942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  3  -3</a:t>
            </a:r>
          </a:p>
        </p:txBody>
      </p:sp>
      <p:sp>
        <p:nvSpPr>
          <p:cNvPr id="1448056" name="Text Box 120"/>
          <p:cNvSpPr txBox="1">
            <a:spLocks noChangeArrowheads="1"/>
          </p:cNvSpPr>
          <p:nvPr/>
        </p:nvSpPr>
        <p:spPr bwMode="auto">
          <a:xfrm>
            <a:off x="2478088" y="4146550"/>
            <a:ext cx="1662112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3  6  14</a:t>
            </a:r>
          </a:p>
        </p:txBody>
      </p:sp>
      <p:sp>
        <p:nvSpPr>
          <p:cNvPr id="1448057" name="Text Box 121"/>
          <p:cNvSpPr txBox="1">
            <a:spLocks noChangeArrowheads="1"/>
          </p:cNvSpPr>
          <p:nvPr/>
        </p:nvSpPr>
        <p:spPr bwMode="auto">
          <a:xfrm>
            <a:off x="5556250" y="5754688"/>
            <a:ext cx="1679575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6  3  14</a:t>
            </a:r>
          </a:p>
        </p:txBody>
      </p:sp>
      <p:sp>
        <p:nvSpPr>
          <p:cNvPr id="1448058" name="Text Box 122"/>
          <p:cNvSpPr txBox="1">
            <a:spLocks noChangeArrowheads="1"/>
          </p:cNvSpPr>
          <p:nvPr/>
        </p:nvSpPr>
        <p:spPr bwMode="auto">
          <a:xfrm>
            <a:off x="2473325" y="4559300"/>
            <a:ext cx="166687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4  3  24</a:t>
            </a:r>
          </a:p>
        </p:txBody>
      </p:sp>
      <p:sp>
        <p:nvSpPr>
          <p:cNvPr id="1448059" name="Text Box 123"/>
          <p:cNvSpPr txBox="1">
            <a:spLocks noChangeArrowheads="1"/>
          </p:cNvSpPr>
          <p:nvPr/>
        </p:nvSpPr>
        <p:spPr bwMode="auto">
          <a:xfrm>
            <a:off x="5556250" y="4916488"/>
            <a:ext cx="1752600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3  4  24</a:t>
            </a:r>
          </a:p>
        </p:txBody>
      </p:sp>
      <p:sp>
        <p:nvSpPr>
          <p:cNvPr id="1448060" name="Text Box 124"/>
          <p:cNvSpPr txBox="1">
            <a:spLocks noChangeArrowheads="1"/>
          </p:cNvSpPr>
          <p:nvPr/>
        </p:nvSpPr>
        <p:spPr bwMode="auto">
          <a:xfrm>
            <a:off x="2462213" y="4992688"/>
            <a:ext cx="1677987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5  2  18</a:t>
            </a:r>
          </a:p>
        </p:txBody>
      </p:sp>
      <p:sp>
        <p:nvSpPr>
          <p:cNvPr id="1448061" name="Text Box 125"/>
          <p:cNvSpPr txBox="1">
            <a:spLocks noChangeArrowheads="1"/>
          </p:cNvSpPr>
          <p:nvPr/>
        </p:nvSpPr>
        <p:spPr bwMode="auto">
          <a:xfrm>
            <a:off x="5556250" y="4078288"/>
            <a:ext cx="20399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2  5  18</a:t>
            </a:r>
          </a:p>
        </p:txBody>
      </p:sp>
      <p:sp>
        <p:nvSpPr>
          <p:cNvPr id="1448062" name="Text Box 126"/>
          <p:cNvSpPr txBox="1">
            <a:spLocks noChangeArrowheads="1"/>
          </p:cNvSpPr>
          <p:nvPr/>
        </p:nvSpPr>
        <p:spPr bwMode="auto">
          <a:xfrm>
            <a:off x="2484438" y="5422900"/>
            <a:ext cx="1655762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6  1  15</a:t>
            </a:r>
          </a:p>
        </p:txBody>
      </p:sp>
      <p:sp>
        <p:nvSpPr>
          <p:cNvPr id="1448063" name="Text Box 127"/>
          <p:cNvSpPr txBox="1">
            <a:spLocks noChangeArrowheads="1"/>
          </p:cNvSpPr>
          <p:nvPr/>
        </p:nvSpPr>
        <p:spPr bwMode="auto">
          <a:xfrm>
            <a:off x="5557838" y="3240088"/>
            <a:ext cx="1966912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1  6  15</a:t>
            </a:r>
          </a:p>
        </p:txBody>
      </p:sp>
      <p:sp>
        <p:nvSpPr>
          <p:cNvPr id="1448064" name="Text Box 128"/>
          <p:cNvSpPr txBox="1">
            <a:spLocks noChangeArrowheads="1"/>
          </p:cNvSpPr>
          <p:nvPr/>
        </p:nvSpPr>
        <p:spPr bwMode="auto">
          <a:xfrm>
            <a:off x="2473325" y="5845175"/>
            <a:ext cx="166687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6  4  -7</a:t>
            </a:r>
          </a:p>
        </p:txBody>
      </p:sp>
      <p:sp>
        <p:nvSpPr>
          <p:cNvPr id="1448065" name="Text Box 129"/>
          <p:cNvSpPr txBox="1">
            <a:spLocks noChangeArrowheads="1"/>
          </p:cNvSpPr>
          <p:nvPr/>
        </p:nvSpPr>
        <p:spPr bwMode="auto">
          <a:xfrm>
            <a:off x="5556250" y="5373688"/>
            <a:ext cx="1824038" cy="5191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  6  -7</a:t>
            </a:r>
          </a:p>
        </p:txBody>
      </p:sp>
      <p:sp>
        <p:nvSpPr>
          <p:cNvPr id="1448067" name="Text Box 131"/>
          <p:cNvSpPr txBox="1">
            <a:spLocks noChangeArrowheads="1"/>
          </p:cNvSpPr>
          <p:nvPr/>
        </p:nvSpPr>
        <p:spPr bwMode="auto">
          <a:xfrm>
            <a:off x="4211638" y="1849438"/>
            <a:ext cx="492125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4</a:t>
            </a:r>
          </a:p>
        </p:txBody>
      </p:sp>
      <p:sp useBgFill="1">
        <p:nvSpPr>
          <p:cNvPr id="1448068" name="AutoShape 132"/>
          <p:cNvSpPr>
            <a:spLocks/>
          </p:cNvSpPr>
          <p:nvPr/>
        </p:nvSpPr>
        <p:spPr bwMode="auto">
          <a:xfrm>
            <a:off x="161925" y="2663825"/>
            <a:ext cx="1763713" cy="1143000"/>
          </a:xfrm>
          <a:prstGeom prst="borderCallout1">
            <a:avLst>
              <a:gd name="adj1" fmla="val 10000"/>
              <a:gd name="adj2" fmla="val 104319"/>
              <a:gd name="adj3" fmla="val -31806"/>
              <a:gd name="adj4" fmla="val 241222"/>
            </a:avLst>
          </a:prstGeom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列第二个非零元在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>
        <p:nvSpPr>
          <p:cNvPr id="1448070" name="Text Box 134"/>
          <p:cNvSpPr txBox="1">
            <a:spLocks noChangeArrowheads="1"/>
          </p:cNvSpPr>
          <p:nvPr/>
        </p:nvSpPr>
        <p:spPr bwMode="auto">
          <a:xfrm>
            <a:off x="4706938" y="1854200"/>
            <a:ext cx="492125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6</a:t>
            </a:r>
          </a:p>
        </p:txBody>
      </p:sp>
      <p:sp>
        <p:nvSpPr>
          <p:cNvPr id="1448072" name="Text Box 136"/>
          <p:cNvSpPr txBox="1">
            <a:spLocks noChangeArrowheads="1"/>
          </p:cNvSpPr>
          <p:nvPr/>
        </p:nvSpPr>
        <p:spPr bwMode="auto">
          <a:xfrm>
            <a:off x="4257675" y="1849438"/>
            <a:ext cx="425450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5</a:t>
            </a:r>
          </a:p>
        </p:txBody>
      </p:sp>
      <p:sp>
        <p:nvSpPr>
          <p:cNvPr id="1448073" name="AutoShape 137"/>
          <p:cNvSpPr>
            <a:spLocks/>
          </p:cNvSpPr>
          <p:nvPr/>
        </p:nvSpPr>
        <p:spPr bwMode="auto">
          <a:xfrm>
            <a:off x="7227888" y="2798763"/>
            <a:ext cx="1528762" cy="2251075"/>
          </a:xfrm>
          <a:prstGeom prst="borderCallout1">
            <a:avLst>
              <a:gd name="adj1" fmla="val 5079"/>
              <a:gd name="adj2" fmla="val -4986"/>
              <a:gd name="adj3" fmla="val -24190"/>
              <a:gd name="adj4" fmla="val -120977"/>
            </a:avLst>
          </a:prstGeom>
          <a:noFill/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列第二个非零元在</a:t>
            </a: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 useBgFill="1">
        <p:nvSpPr>
          <p:cNvPr id="1448074" name="AutoShape 138"/>
          <p:cNvSpPr>
            <a:spLocks/>
          </p:cNvSpPr>
          <p:nvPr/>
        </p:nvSpPr>
        <p:spPr bwMode="auto">
          <a:xfrm>
            <a:off x="522288" y="3024188"/>
            <a:ext cx="1658937" cy="1800225"/>
          </a:xfrm>
          <a:prstGeom prst="borderCallout1">
            <a:avLst>
              <a:gd name="adj1" fmla="val 6347"/>
              <a:gd name="adj2" fmla="val 104593"/>
              <a:gd name="adj3" fmla="val -40389"/>
              <a:gd name="adj4" fmla="val 208611"/>
            </a:avLst>
          </a:prstGeom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列第一个非零元在</a:t>
            </a: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>
        <p:nvSpPr>
          <p:cNvPr id="1448076" name="Text Box 140"/>
          <p:cNvSpPr txBox="1">
            <a:spLocks noChangeArrowheads="1"/>
          </p:cNvSpPr>
          <p:nvPr/>
        </p:nvSpPr>
        <p:spPr bwMode="auto">
          <a:xfrm>
            <a:off x="3806825" y="1849438"/>
            <a:ext cx="350838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tIns="0" bIns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2</a:t>
            </a:r>
          </a:p>
        </p:txBody>
      </p:sp>
      <p:sp>
        <p:nvSpPr>
          <p:cNvPr id="1448078" name="Text Box 142"/>
          <p:cNvSpPr txBox="1">
            <a:spLocks noChangeArrowheads="1"/>
          </p:cNvSpPr>
          <p:nvPr/>
        </p:nvSpPr>
        <p:spPr bwMode="auto">
          <a:xfrm>
            <a:off x="4886325" y="1849438"/>
            <a:ext cx="207963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5400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7</a:t>
            </a:r>
          </a:p>
        </p:txBody>
      </p:sp>
      <p:sp>
        <p:nvSpPr>
          <p:cNvPr id="1448080" name="Text Box 144"/>
          <p:cNvSpPr txBox="1">
            <a:spLocks noChangeArrowheads="1"/>
          </p:cNvSpPr>
          <p:nvPr/>
        </p:nvSpPr>
        <p:spPr bwMode="auto">
          <a:xfrm>
            <a:off x="6192838" y="1849438"/>
            <a:ext cx="336550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9</a:t>
            </a:r>
          </a:p>
        </p:txBody>
      </p:sp>
      <p:sp>
        <p:nvSpPr>
          <p:cNvPr id="1448082" name="Text Box 146"/>
          <p:cNvSpPr txBox="1">
            <a:spLocks noChangeArrowheads="1"/>
          </p:cNvSpPr>
          <p:nvPr/>
        </p:nvSpPr>
        <p:spPr bwMode="auto">
          <a:xfrm>
            <a:off x="3806825" y="1854200"/>
            <a:ext cx="338138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tIns="0" bIns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3</a:t>
            </a:r>
          </a:p>
        </p:txBody>
      </p:sp>
      <p:sp useBgFill="1">
        <p:nvSpPr>
          <p:cNvPr id="1448083" name="AutoShape 147"/>
          <p:cNvSpPr>
            <a:spLocks/>
          </p:cNvSpPr>
          <p:nvPr/>
        </p:nvSpPr>
        <p:spPr bwMode="auto">
          <a:xfrm>
            <a:off x="7442200" y="2754313"/>
            <a:ext cx="1495425" cy="1576387"/>
          </a:xfrm>
          <a:prstGeom prst="borderCallout1">
            <a:avLst>
              <a:gd name="adj1" fmla="val 7250"/>
              <a:gd name="adj2" fmla="val -5097"/>
              <a:gd name="adj3" fmla="val -39273"/>
              <a:gd name="adj4" fmla="val -71551"/>
            </a:avLst>
          </a:prstGeom>
          <a:ln w="12700" cap="rnd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6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列第一个非零元在</a:t>
            </a:r>
            <a:r>
              <a:rPr lang="en-US" altLang="zh-CN" sz="2400">
                <a:solidFill>
                  <a:schemeClr val="tx1"/>
                </a:solidFill>
                <a:latin typeface="宋体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charset="-122"/>
              </a:rPr>
              <a:t>中的位置</a:t>
            </a:r>
          </a:p>
        </p:txBody>
      </p:sp>
      <p:sp>
        <p:nvSpPr>
          <p:cNvPr id="1448084" name="AutoShape 148"/>
          <p:cNvSpPr>
            <a:spLocks noChangeArrowheads="1"/>
          </p:cNvSpPr>
          <p:nvPr/>
        </p:nvSpPr>
        <p:spPr bwMode="auto">
          <a:xfrm>
            <a:off x="250825" y="4957763"/>
            <a:ext cx="1935163" cy="1711325"/>
          </a:xfrm>
          <a:prstGeom prst="wedgeEllipseCallout">
            <a:avLst>
              <a:gd name="adj1" fmla="val 55088"/>
              <a:gd name="adj2" fmla="val -65676"/>
            </a:avLst>
          </a:prstGeom>
          <a:noFill/>
          <a:ln w="28575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宋体" charset="-122"/>
              </a:rPr>
              <a:t>扫描</a:t>
            </a:r>
            <a:r>
              <a:rPr lang="en-US" altLang="zh-CN" sz="2400">
                <a:latin typeface="宋体" charset="-122"/>
              </a:rPr>
              <a:t>M.data</a:t>
            </a:r>
            <a:r>
              <a:rPr lang="zh-CN" altLang="en-US" sz="2400">
                <a:latin typeface="Times New Roman" pitchFamily="18" charset="0"/>
              </a:rPr>
              <a:t>实现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zh-CN" altLang="en-US" sz="2400">
                <a:latin typeface="Times New Roman" pitchFamily="18" charset="0"/>
              </a:rPr>
              <a:t>到</a:t>
            </a:r>
            <a:r>
              <a:rPr lang="en-US" altLang="zh-CN" sz="2400">
                <a:latin typeface="Times New Roman" pitchFamily="18" charset="0"/>
              </a:rPr>
              <a:t>T </a:t>
            </a:r>
            <a:r>
              <a:rPr lang="zh-CN" altLang="en-US" sz="2400">
                <a:latin typeface="Times New Roman" pitchFamily="18" charset="0"/>
              </a:rPr>
              <a:t>的转置</a:t>
            </a:r>
            <a:endParaRPr lang="zh-CN" altLang="en-US" sz="1800">
              <a:latin typeface="宋体" charset="-122"/>
            </a:endParaRPr>
          </a:p>
        </p:txBody>
      </p:sp>
      <p:sp>
        <p:nvSpPr>
          <p:cNvPr id="1448085" name="Text Box 149"/>
          <p:cNvSpPr txBox="1">
            <a:spLocks noChangeArrowheads="1"/>
          </p:cNvSpPr>
          <p:nvPr/>
        </p:nvSpPr>
        <p:spPr bwMode="auto">
          <a:xfrm>
            <a:off x="5283200" y="1846263"/>
            <a:ext cx="153988" cy="365125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宋体" charset="-122"/>
              </a:rPr>
              <a:t>8</a:t>
            </a:r>
          </a:p>
        </p:txBody>
      </p:sp>
      <p:sp>
        <p:nvSpPr>
          <p:cNvPr id="1448086" name="Text Box 150"/>
          <p:cNvSpPr txBox="1">
            <a:spLocks noChangeArrowheads="1"/>
          </p:cNvSpPr>
          <p:nvPr/>
        </p:nvSpPr>
        <p:spPr bwMode="auto">
          <a:xfrm>
            <a:off x="6629400" y="1347788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</p:txBody>
      </p:sp>
      <p:sp>
        <p:nvSpPr>
          <p:cNvPr id="1448087" name="Text Box 151"/>
          <p:cNvSpPr txBox="1">
            <a:spLocks noChangeArrowheads="1"/>
          </p:cNvSpPr>
          <p:nvPr/>
        </p:nvSpPr>
        <p:spPr bwMode="auto">
          <a:xfrm>
            <a:off x="6629400" y="1809750"/>
            <a:ext cx="492125" cy="457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8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8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4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4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48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8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44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44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8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8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14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4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4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448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48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4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4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4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4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47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48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14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4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4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4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8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48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4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4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144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4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48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4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4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4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448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48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4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4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44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86" grpId="0" animBg="1" autoUpdateAnimBg="0"/>
      <p:bldP spid="1448005" grpId="0" animBg="1"/>
      <p:bldP spid="1448006" grpId="0" animBg="1"/>
      <p:bldP spid="1448007" grpId="0" animBg="1"/>
      <p:bldP spid="1448008" grpId="0" animBg="1"/>
      <p:bldP spid="1448009" grpId="0" animBg="1"/>
      <p:bldP spid="1448010" grpId="0" animBg="1"/>
      <p:bldP spid="1448011" grpId="0" animBg="1"/>
      <p:bldP spid="1448012" grpId="0" animBg="1"/>
      <p:bldP spid="1448048" grpId="0" autoUpdateAnimBg="0"/>
      <p:bldP spid="1448049" grpId="0" autoUpdateAnimBg="0"/>
      <p:bldP spid="1448050" grpId="0" animBg="1" autoUpdateAnimBg="0"/>
      <p:bldP spid="1448051" grpId="0" autoUpdateAnimBg="0"/>
      <p:bldP spid="1448052" grpId="0" animBg="1" autoUpdateAnimBg="0"/>
      <p:bldP spid="1448053" grpId="0" autoUpdateAnimBg="0"/>
      <p:bldP spid="1448054" grpId="0" autoUpdateAnimBg="0"/>
      <p:bldP spid="1448055" grpId="0" autoUpdateAnimBg="0"/>
      <p:bldP spid="1448056" grpId="0" autoUpdateAnimBg="0"/>
      <p:bldP spid="1448057" grpId="0" autoUpdateAnimBg="0"/>
      <p:bldP spid="1448058" grpId="0" autoUpdateAnimBg="0"/>
      <p:bldP spid="1448059" grpId="0" autoUpdateAnimBg="0"/>
      <p:bldP spid="1448060" grpId="0" autoUpdateAnimBg="0"/>
      <p:bldP spid="1448061" grpId="0" autoUpdateAnimBg="0"/>
      <p:bldP spid="1448062" grpId="0" autoUpdateAnimBg="0"/>
      <p:bldP spid="1448063" grpId="0" autoUpdateAnimBg="0"/>
      <p:bldP spid="1448064" grpId="0" autoUpdateAnimBg="0"/>
      <p:bldP spid="1448065" grpId="0" autoUpdateAnimBg="0"/>
      <p:bldP spid="1448067" grpId="0" animBg="1" autoUpdateAnimBg="0"/>
      <p:bldP spid="1448068" grpId="0" animBg="1" autoUpdateAnimBg="0"/>
      <p:bldP spid="1448070" grpId="0" animBg="1" autoUpdateAnimBg="0"/>
      <p:bldP spid="1448072" grpId="0" animBg="1" autoUpdateAnimBg="0"/>
      <p:bldP spid="1448073" grpId="0" animBg="1" autoUpdateAnimBg="0"/>
      <p:bldP spid="1448074" grpId="0" animBg="1" autoUpdateAnimBg="0"/>
      <p:bldP spid="1448076" grpId="0" animBg="1" autoUpdateAnimBg="0"/>
      <p:bldP spid="1448078" grpId="0" animBg="1" autoUpdateAnimBg="0"/>
      <p:bldP spid="1448080" grpId="0" animBg="1" autoUpdateAnimBg="0"/>
      <p:bldP spid="1448082" grpId="0" animBg="1" autoUpdateAnimBg="0"/>
      <p:bldP spid="1448083" grpId="0" animBg="1" autoUpdateAnimBg="0"/>
      <p:bldP spid="1448084" grpId="0" animBg="1" autoUpdateAnimBg="0"/>
      <p:bldP spid="1448085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318B505-1425-458A-8B5D-4AE3328963A8}" type="slidenum">
              <a:rPr lang="zh-CN" altLang="en-US" b="1">
                <a:solidFill>
                  <a:srgbClr val="66CCFF"/>
                </a:solidFill>
              </a:rPr>
              <a:pPr/>
              <a:t>55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73113"/>
            <a:ext cx="8942388" cy="589597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Status FastTransMatrix(TSMatrix M, TSMatrix &amp;T)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{</a:t>
            </a:r>
            <a:r>
              <a:rPr lang="en-US" altLang="zh-CN" sz="2800">
                <a:solidFill>
                  <a:srgbClr val="00FFFF"/>
                </a:solidFill>
              </a:rPr>
              <a:t>//</a:t>
            </a:r>
            <a:r>
              <a:rPr lang="zh-CN" altLang="en-US" sz="2800">
                <a:solidFill>
                  <a:srgbClr val="00FFFF"/>
                </a:solidFill>
              </a:rPr>
              <a:t>采用三元组顺序表存储稀疏矩阵，求</a:t>
            </a:r>
            <a:r>
              <a:rPr lang="en-US" altLang="zh-CN" sz="2800">
                <a:solidFill>
                  <a:srgbClr val="00FFFF"/>
                </a:solidFill>
              </a:rPr>
              <a:t>M</a:t>
            </a:r>
            <a:r>
              <a:rPr lang="zh-CN" altLang="en-US" sz="2800">
                <a:solidFill>
                  <a:srgbClr val="00FFFF"/>
                </a:solidFill>
              </a:rPr>
              <a:t>的转置矩阵</a:t>
            </a:r>
            <a:r>
              <a:rPr lang="en-US" altLang="zh-CN" sz="2800">
                <a:solidFill>
                  <a:srgbClr val="00FFFF"/>
                </a:solidFill>
              </a:rPr>
              <a:t>T</a:t>
            </a:r>
            <a:br>
              <a:rPr lang="en-US" altLang="zh-CN" sz="2800">
                <a:solidFill>
                  <a:srgbClr val="00FFFF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T.mu=M.nu; T.nu=M.mu; T.tu=M.tu;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if ( T.tu 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{  for ( col=1; col&lt;=M.nu; ++col 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num[col]=0;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00FFFF"/>
                </a:solidFill>
              </a:rPr>
              <a:t>      // </a:t>
            </a:r>
            <a:r>
              <a:rPr lang="zh-CN" altLang="en-US" sz="2800">
                <a:solidFill>
                  <a:srgbClr val="00FFFF"/>
                </a:solidFill>
              </a:rPr>
              <a:t>求</a:t>
            </a:r>
            <a:r>
              <a:rPr lang="en-US" altLang="zh-CN" sz="2800">
                <a:solidFill>
                  <a:srgbClr val="00FFFF"/>
                </a:solidFill>
              </a:rPr>
              <a:t>M</a:t>
            </a:r>
            <a:r>
              <a:rPr lang="zh-CN" altLang="en-US" sz="2800">
                <a:solidFill>
                  <a:srgbClr val="00FFFF"/>
                </a:solidFill>
              </a:rPr>
              <a:t>中每一列非零元个数</a:t>
            </a:r>
            <a:br>
              <a:rPr lang="zh-CN" altLang="en-US" sz="2800">
                <a:solidFill>
                  <a:srgbClr val="008000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>      </a:t>
            </a:r>
            <a:r>
              <a:rPr lang="en-US" altLang="zh-CN" sz="2800">
                <a:solidFill>
                  <a:schemeClr val="tx1"/>
                </a:solidFill>
              </a:rPr>
              <a:t>for ( t=1; t&lt;=M.tu; ++t 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++ num[ M.data[t].j ]; </a:t>
            </a:r>
            <a:br>
              <a:rPr lang="en-US" altLang="zh-CN" sz="2800">
                <a:solidFill>
                  <a:srgbClr val="00FFFF"/>
                </a:solidFill>
              </a:rPr>
            </a:br>
            <a:r>
              <a:rPr lang="en-US" altLang="zh-CN" sz="2800">
                <a:solidFill>
                  <a:srgbClr val="00FFFF"/>
                </a:solidFill>
              </a:rPr>
              <a:t>      //</a:t>
            </a:r>
            <a:r>
              <a:rPr lang="zh-CN" altLang="en-US" sz="2800">
                <a:solidFill>
                  <a:srgbClr val="00FFFF"/>
                </a:solidFill>
              </a:rPr>
              <a:t>求第 </a:t>
            </a:r>
            <a:r>
              <a:rPr lang="en-US" altLang="zh-CN" sz="2800">
                <a:solidFill>
                  <a:srgbClr val="00FFFF"/>
                </a:solidFill>
              </a:rPr>
              <a:t>col</a:t>
            </a:r>
            <a:r>
              <a:rPr lang="zh-CN" altLang="en-US" sz="2800">
                <a:solidFill>
                  <a:srgbClr val="00FFFF"/>
                </a:solidFill>
              </a:rPr>
              <a:t>列中第一个非零元在</a:t>
            </a:r>
            <a:r>
              <a:rPr lang="en-US" altLang="zh-CN" sz="2800">
                <a:solidFill>
                  <a:srgbClr val="00FFFF"/>
                </a:solidFill>
              </a:rPr>
              <a:t>T.data</a:t>
            </a:r>
            <a:r>
              <a:rPr lang="zh-CN" altLang="en-US" sz="2800">
                <a:solidFill>
                  <a:srgbClr val="00FFFF"/>
                </a:solidFill>
              </a:rPr>
              <a:t>中的序号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</a:rPr>
              <a:t>      </a:t>
            </a:r>
            <a:r>
              <a:rPr lang="en-US" altLang="zh-CN" sz="2800">
                <a:solidFill>
                  <a:schemeClr val="tx1"/>
                </a:solidFill>
              </a:rPr>
              <a:t>cpot[1] = 1;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   for ( col=2; col&lt;=M.nu;  ++col 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cpot[col] = cpot[col-1] + num[col-1];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7FEA93C-B396-46A0-A3E2-979819E2F7A6}" type="slidenum">
              <a:rPr lang="zh-CN" altLang="en-US" b="1">
                <a:solidFill>
                  <a:srgbClr val="66CCFF"/>
                </a:solidFill>
              </a:rPr>
              <a:pPr/>
              <a:t>56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73113"/>
            <a:ext cx="8942388" cy="544671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/>
              <a:t>       </a:t>
            </a:r>
            <a:r>
              <a:rPr lang="en-US" altLang="zh-CN" sz="2800">
                <a:solidFill>
                  <a:schemeClr val="tx1"/>
                </a:solidFill>
              </a:rPr>
              <a:t>for ( p=1; p&lt;M.tu;  ++p )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{   col = M.data[ p ].j;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q = cpot[col];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T.data[q].i = M.data[p].j;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T.data[q].j = M.data[p].i;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T.data[q].e = M.data[p].e;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           ++ cpot[ col ];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    } </a:t>
            </a:r>
            <a:r>
              <a:rPr lang="en-US" altLang="zh-CN" sz="2800">
                <a:solidFill>
                  <a:srgbClr val="00FFFF"/>
                </a:solidFill>
              </a:rPr>
              <a:t>// for</a:t>
            </a:r>
            <a:br>
              <a:rPr lang="en-US" altLang="zh-CN" sz="2800">
                <a:solidFill>
                  <a:srgbClr val="00FFFF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}  </a:t>
            </a:r>
            <a:r>
              <a:rPr lang="en-US" altLang="zh-CN" sz="2800">
                <a:solidFill>
                  <a:srgbClr val="00FFFF"/>
                </a:solidFill>
              </a:rPr>
              <a:t>// if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  return OK;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 }  </a:t>
            </a:r>
            <a:r>
              <a:rPr lang="en-US" altLang="zh-CN" sz="2800">
                <a:solidFill>
                  <a:srgbClr val="00FFFF"/>
                </a:solidFill>
              </a:rPr>
              <a:t>// FastTranMatrix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4167188" y="3746500"/>
            <a:ext cx="467995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SzPct val="70000"/>
            </a:pPr>
            <a:r>
              <a:rPr lang="zh-CN" altLang="en-US"/>
              <a:t>时间复杂度分析</a:t>
            </a:r>
          </a:p>
          <a:p>
            <a:pPr marL="342900" indent="-342900" eaLnBrk="1" hangingPunct="1">
              <a:lnSpc>
                <a:spcPct val="100000"/>
              </a:lnSpc>
              <a:buClrTx/>
              <a:buSzPct val="70000"/>
              <a:buFontTx/>
              <a:buNone/>
            </a:pPr>
            <a:r>
              <a:rPr lang="zh-CN" altLang="en-US" sz="2800"/>
              <a:t>	</a:t>
            </a:r>
            <a:r>
              <a:rPr lang="zh-CN" altLang="en-US" sz="2800">
                <a:solidFill>
                  <a:schemeClr val="tx1"/>
                </a:solidFill>
              </a:rPr>
              <a:t>算法中有四个并列的单循环，循环次数分别为 </a:t>
            </a:r>
            <a:r>
              <a:rPr lang="en-US" altLang="zh-CN" sz="2800">
                <a:solidFill>
                  <a:schemeClr val="tx1"/>
                </a:solidFill>
              </a:rPr>
              <a:t>nu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tu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nu </a:t>
            </a:r>
            <a:r>
              <a:rPr lang="zh-CN" altLang="en-US" sz="2800">
                <a:solidFill>
                  <a:schemeClr val="tx1"/>
                </a:solidFill>
              </a:rPr>
              <a:t>和 </a:t>
            </a:r>
            <a:r>
              <a:rPr lang="en-US" altLang="zh-CN" sz="2800">
                <a:solidFill>
                  <a:schemeClr val="tx1"/>
                </a:solidFill>
              </a:rPr>
              <a:t>tu</a:t>
            </a:r>
            <a:r>
              <a:rPr lang="zh-CN" altLang="en-US" sz="2800">
                <a:solidFill>
                  <a:schemeClr val="tx1"/>
                </a:solidFill>
              </a:rPr>
              <a:t>，时间复杂度为：</a:t>
            </a:r>
          </a:p>
          <a:p>
            <a:pPr marL="342900" indent="-342900" algn="ctr" eaLnBrk="1" hangingPunct="1">
              <a:lnSpc>
                <a:spcPct val="100000"/>
              </a:lnSpc>
              <a:buClrTx/>
              <a:buSzPct val="70000"/>
              <a:buFontTx/>
              <a:buNone/>
            </a:pPr>
            <a:r>
              <a:rPr lang="en-US" altLang="zh-CN" sz="2800">
                <a:solidFill>
                  <a:srgbClr val="66FF33"/>
                </a:solidFill>
              </a:rPr>
              <a:t>O(nu+tu)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9012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48700" cy="5010150"/>
          </a:xfrm>
        </p:spPr>
        <p:txBody>
          <a:bodyPr/>
          <a:lstStyle/>
          <a:p>
            <a:r>
              <a:rPr lang="zh-CN" altLang="en-US" sz="3200" dirty="0"/>
              <a:t>用常规的二维数组表示时的算法</a:t>
            </a:r>
          </a:p>
          <a:p>
            <a:pPr lvl="1"/>
            <a:r>
              <a:rPr lang="zh-CN" altLang="en-US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mu×nu</a:t>
            </a:r>
            <a:r>
              <a:rPr lang="en-US" altLang="zh-CN" dirty="0"/>
              <a:t>)</a:t>
            </a:r>
          </a:p>
          <a:p>
            <a:r>
              <a:rPr lang="zh-CN" altLang="en-US" sz="3200" dirty="0"/>
              <a:t>矩阵转置算法</a:t>
            </a:r>
            <a:r>
              <a:rPr lang="en-US" altLang="zh-CN" sz="3200" dirty="0"/>
              <a:t>1:</a:t>
            </a:r>
          </a:p>
          <a:p>
            <a:pPr lvl="1"/>
            <a:r>
              <a:rPr lang="zh-CN" altLang="en-US" dirty="0"/>
              <a:t>时间复杂度： </a:t>
            </a:r>
            <a:r>
              <a:rPr lang="en-US" altLang="zh-CN" dirty="0"/>
              <a:t>O(nu*</a:t>
            </a:r>
            <a:r>
              <a:rPr lang="en-US" altLang="zh-CN" dirty="0" err="1"/>
              <a:t>tu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仅适用于：</a:t>
            </a:r>
            <a:r>
              <a:rPr lang="en-US" altLang="zh-CN" dirty="0" err="1"/>
              <a:t>tu</a:t>
            </a:r>
            <a:r>
              <a:rPr lang="en-US" altLang="zh-CN" dirty="0"/>
              <a:t>&lt;&lt;</a:t>
            </a:r>
            <a:r>
              <a:rPr lang="en-US" altLang="zh-CN" dirty="0" err="1"/>
              <a:t>mu×nu</a:t>
            </a:r>
            <a:endParaRPr lang="en-US" altLang="zh-CN" dirty="0"/>
          </a:p>
          <a:p>
            <a:r>
              <a:rPr lang="zh-CN" altLang="en-US" sz="3200" dirty="0"/>
              <a:t>矩阵快速转置算法</a:t>
            </a:r>
          </a:p>
          <a:p>
            <a:pPr lvl="1"/>
            <a:r>
              <a:rPr lang="zh-CN" altLang="en-US" dirty="0"/>
              <a:t>时间复杂度： </a:t>
            </a:r>
            <a:r>
              <a:rPr lang="en-US" altLang="zh-CN" dirty="0"/>
              <a:t>O(</a:t>
            </a:r>
            <a:r>
              <a:rPr lang="en-US" altLang="zh-CN" dirty="0" err="1"/>
              <a:t>nu+tu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tu</a:t>
            </a:r>
            <a:r>
              <a:rPr lang="zh-CN" altLang="en-US" dirty="0"/>
              <a:t>接近</a:t>
            </a:r>
            <a:r>
              <a:rPr lang="en-US" altLang="zh-CN" dirty="0" err="1"/>
              <a:t>mu×nu</a:t>
            </a:r>
            <a:r>
              <a:rPr lang="zh-CN" altLang="en-US" dirty="0"/>
              <a:t>时，复杂度为</a:t>
            </a:r>
            <a:r>
              <a:rPr lang="en-US" altLang="zh-CN" dirty="0"/>
              <a:t>O(</a:t>
            </a:r>
            <a:r>
              <a:rPr lang="en-US" altLang="zh-CN" dirty="0" err="1"/>
              <a:t>mu×nu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tu</a:t>
            </a:r>
            <a:r>
              <a:rPr lang="en-US" altLang="zh-CN" dirty="0"/>
              <a:t>&lt;&lt;</a:t>
            </a:r>
            <a:r>
              <a:rPr lang="en-US" altLang="zh-CN" dirty="0" err="1"/>
              <a:t>mu×nu</a:t>
            </a:r>
            <a:r>
              <a:rPr lang="zh-CN" altLang="en-US" dirty="0"/>
              <a:t>时， </a:t>
            </a:r>
            <a:r>
              <a:rPr lang="en-US" altLang="zh-CN" dirty="0"/>
              <a:t>O(</a:t>
            </a:r>
            <a:r>
              <a:rPr lang="en-US" altLang="zh-CN" dirty="0" err="1"/>
              <a:t>nu+tu</a:t>
            </a:r>
            <a:r>
              <a:rPr lang="en-US" altLang="zh-CN" dirty="0"/>
              <a:t>)&lt;&lt; O(</a:t>
            </a:r>
            <a:r>
              <a:rPr lang="en-US" altLang="zh-CN" dirty="0" err="1"/>
              <a:t>mu×nu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8BD4A5A-AB8E-4BD3-8F14-9C8E58C882D9}" type="slidenum">
              <a:rPr lang="zh-CN" altLang="en-US" b="1">
                <a:solidFill>
                  <a:srgbClr val="66CCFF"/>
                </a:solidFill>
              </a:rPr>
              <a:pPr/>
              <a:t>58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5311775" cy="544671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3200"/>
              <a:t> 行逻辑链接顺序表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   #define  MAXMN  500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   typedef struct {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      Triple  data[ MAXSIZE+1 ];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6FF33"/>
                </a:solidFill>
                <a:ea typeface="黑体" pitchFamily="2" charset="-122"/>
              </a:rPr>
              <a:t>      int  rpos[MAXMN+1];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6FF33"/>
                </a:solidFill>
                <a:ea typeface="黑体" pitchFamily="2" charset="-122"/>
              </a:rPr>
              <a:t>     </a:t>
            </a:r>
            <a:r>
              <a:rPr lang="en-US" altLang="zh-CN" sz="2800">
                <a:solidFill>
                  <a:srgbClr val="00FFFF"/>
                </a:solidFill>
                <a:ea typeface="黑体" pitchFamily="2" charset="-122"/>
              </a:rPr>
              <a:t> // </a:t>
            </a:r>
            <a:r>
              <a:rPr lang="zh-CN" altLang="en-US" sz="2800">
                <a:solidFill>
                  <a:srgbClr val="00FFFF"/>
                </a:solidFill>
                <a:ea typeface="黑体" pitchFamily="2" charset="-122"/>
              </a:rPr>
              <a:t>每行第一个元素的位置表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      int  mu, nu, tu;             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   } RLSMatrix;</a:t>
            </a:r>
            <a:r>
              <a:rPr lang="en-US" altLang="zh-CN" sz="2800">
                <a:ea typeface="黑体" pitchFamily="2" charset="-122"/>
              </a:rPr>
              <a:t>  </a:t>
            </a:r>
            <a:endParaRPr lang="en-US" altLang="zh-CN" sz="3200">
              <a:solidFill>
                <a:schemeClr val="tx1"/>
              </a:solidFill>
            </a:endParaRPr>
          </a:p>
        </p:txBody>
      </p:sp>
      <p:grpSp>
        <p:nvGrpSpPr>
          <p:cNvPr id="1451013" name="Group 5"/>
          <p:cNvGrpSpPr>
            <a:grpSpLocks/>
          </p:cNvGrpSpPr>
          <p:nvPr/>
        </p:nvGrpSpPr>
        <p:grpSpPr bwMode="auto">
          <a:xfrm>
            <a:off x="5487988" y="1677988"/>
            <a:ext cx="1963737" cy="3509962"/>
            <a:chOff x="1462" y="1728"/>
            <a:chExt cx="1237" cy="2211"/>
          </a:xfrm>
        </p:grpSpPr>
        <p:sp>
          <p:nvSpPr>
            <p:cNvPr id="1451014" name="Rectangle 6"/>
            <p:cNvSpPr>
              <a:spLocks noChangeArrowheads="1"/>
            </p:cNvSpPr>
            <p:nvPr/>
          </p:nvSpPr>
          <p:spPr bwMode="auto">
            <a:xfrm>
              <a:off x="1462" y="1728"/>
              <a:ext cx="1089" cy="2153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015" name="Line 7"/>
            <p:cNvSpPr>
              <a:spLocks noChangeShapeType="1"/>
            </p:cNvSpPr>
            <p:nvPr/>
          </p:nvSpPr>
          <p:spPr bwMode="auto">
            <a:xfrm>
              <a:off x="146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16" name="Line 8"/>
            <p:cNvSpPr>
              <a:spLocks noChangeShapeType="1"/>
            </p:cNvSpPr>
            <p:nvPr/>
          </p:nvSpPr>
          <p:spPr bwMode="auto">
            <a:xfrm>
              <a:off x="1462" y="3343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17" name="Line 9"/>
            <p:cNvSpPr>
              <a:spLocks noChangeShapeType="1"/>
            </p:cNvSpPr>
            <p:nvPr/>
          </p:nvSpPr>
          <p:spPr bwMode="auto">
            <a:xfrm>
              <a:off x="1462" y="3073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18" name="Line 10"/>
            <p:cNvSpPr>
              <a:spLocks noChangeShapeType="1"/>
            </p:cNvSpPr>
            <p:nvPr/>
          </p:nvSpPr>
          <p:spPr bwMode="auto">
            <a:xfrm>
              <a:off x="1462" y="2804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19" name="Line 11"/>
            <p:cNvSpPr>
              <a:spLocks noChangeShapeType="1"/>
            </p:cNvSpPr>
            <p:nvPr/>
          </p:nvSpPr>
          <p:spPr bwMode="auto">
            <a:xfrm>
              <a:off x="1462" y="2535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20" name="Line 12"/>
            <p:cNvSpPr>
              <a:spLocks noChangeShapeType="1"/>
            </p:cNvSpPr>
            <p:nvPr/>
          </p:nvSpPr>
          <p:spPr bwMode="auto">
            <a:xfrm>
              <a:off x="1462" y="2266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21" name="Line 13"/>
            <p:cNvSpPr>
              <a:spLocks noChangeShapeType="1"/>
            </p:cNvSpPr>
            <p:nvPr/>
          </p:nvSpPr>
          <p:spPr bwMode="auto">
            <a:xfrm>
              <a:off x="1462" y="1997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22" name="Line 14"/>
            <p:cNvSpPr>
              <a:spLocks noChangeShapeType="1"/>
            </p:cNvSpPr>
            <p:nvPr/>
          </p:nvSpPr>
          <p:spPr bwMode="auto">
            <a:xfrm>
              <a:off x="1462" y="1728"/>
              <a:ext cx="1089" cy="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23" name="Text Box 15"/>
            <p:cNvSpPr txBox="1">
              <a:spLocks noChangeArrowheads="1"/>
            </p:cNvSpPr>
            <p:nvPr/>
          </p:nvSpPr>
          <p:spPr bwMode="auto">
            <a:xfrm>
              <a:off x="1561" y="1728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1  2  12</a:t>
              </a:r>
            </a:p>
          </p:txBody>
        </p:sp>
        <p:sp>
          <p:nvSpPr>
            <p:cNvPr id="1451024" name="Text Box 16"/>
            <p:cNvSpPr txBox="1">
              <a:spLocks noChangeArrowheads="1"/>
            </p:cNvSpPr>
            <p:nvPr/>
          </p:nvSpPr>
          <p:spPr bwMode="auto">
            <a:xfrm>
              <a:off x="1561" y="1997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1  3  9</a:t>
              </a:r>
            </a:p>
          </p:txBody>
        </p:sp>
        <p:sp>
          <p:nvSpPr>
            <p:cNvPr id="1451025" name="Text Box 17"/>
            <p:cNvSpPr txBox="1">
              <a:spLocks noChangeArrowheads="1"/>
            </p:cNvSpPr>
            <p:nvPr/>
          </p:nvSpPr>
          <p:spPr bwMode="auto">
            <a:xfrm>
              <a:off x="1561" y="2266"/>
              <a:ext cx="1089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1  -3</a:t>
              </a:r>
            </a:p>
          </p:txBody>
        </p:sp>
        <p:sp>
          <p:nvSpPr>
            <p:cNvPr id="1451026" name="Text Box 18"/>
            <p:cNvSpPr txBox="1">
              <a:spLocks noChangeArrowheads="1"/>
            </p:cNvSpPr>
            <p:nvPr/>
          </p:nvSpPr>
          <p:spPr bwMode="auto">
            <a:xfrm>
              <a:off x="1561" y="2535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3  6  14</a:t>
              </a:r>
            </a:p>
          </p:txBody>
        </p:sp>
        <p:sp>
          <p:nvSpPr>
            <p:cNvPr id="1451027" name="Text Box 19"/>
            <p:cNvSpPr txBox="1">
              <a:spLocks noChangeArrowheads="1"/>
            </p:cNvSpPr>
            <p:nvPr/>
          </p:nvSpPr>
          <p:spPr bwMode="auto">
            <a:xfrm>
              <a:off x="1561" y="2804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4  3  24</a:t>
              </a:r>
            </a:p>
          </p:txBody>
        </p:sp>
        <p:sp>
          <p:nvSpPr>
            <p:cNvPr id="1451028" name="Text Box 20"/>
            <p:cNvSpPr txBox="1">
              <a:spLocks noChangeArrowheads="1"/>
            </p:cNvSpPr>
            <p:nvPr/>
          </p:nvSpPr>
          <p:spPr bwMode="auto">
            <a:xfrm>
              <a:off x="1561" y="3073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5  2  18</a:t>
              </a:r>
            </a:p>
          </p:txBody>
        </p:sp>
        <p:sp>
          <p:nvSpPr>
            <p:cNvPr id="1451029" name="Text Box 21"/>
            <p:cNvSpPr txBox="1">
              <a:spLocks noChangeArrowheads="1"/>
            </p:cNvSpPr>
            <p:nvPr/>
          </p:nvSpPr>
          <p:spPr bwMode="auto">
            <a:xfrm>
              <a:off x="1561" y="3343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6  1  15</a:t>
              </a:r>
            </a:p>
          </p:txBody>
        </p:sp>
        <p:sp>
          <p:nvSpPr>
            <p:cNvPr id="1451030" name="Text Box 22"/>
            <p:cNvSpPr txBox="1">
              <a:spLocks noChangeArrowheads="1"/>
            </p:cNvSpPr>
            <p:nvPr/>
          </p:nvSpPr>
          <p:spPr bwMode="auto">
            <a:xfrm>
              <a:off x="1561" y="3612"/>
              <a:ext cx="1138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zh-CN" sz="28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6  4  -7</a:t>
              </a:r>
            </a:p>
          </p:txBody>
        </p:sp>
      </p:grpSp>
      <p:grpSp>
        <p:nvGrpSpPr>
          <p:cNvPr id="1451063" name="Group 55"/>
          <p:cNvGrpSpPr>
            <a:grpSpLocks/>
          </p:cNvGrpSpPr>
          <p:nvPr/>
        </p:nvGrpSpPr>
        <p:grpSpPr bwMode="auto">
          <a:xfrm>
            <a:off x="6146800" y="1042988"/>
            <a:ext cx="2743200" cy="5359400"/>
            <a:chOff x="3901" y="657"/>
            <a:chExt cx="1728" cy="3376"/>
          </a:xfrm>
        </p:grpSpPr>
        <p:grpSp>
          <p:nvGrpSpPr>
            <p:cNvPr id="1451041" name="Group 33"/>
            <p:cNvGrpSpPr>
              <a:grpSpLocks/>
            </p:cNvGrpSpPr>
            <p:nvPr/>
          </p:nvGrpSpPr>
          <p:grpSpPr bwMode="auto">
            <a:xfrm>
              <a:off x="3901" y="657"/>
              <a:ext cx="1680" cy="2544"/>
              <a:chOff x="2592" y="720"/>
              <a:chExt cx="1680" cy="2544"/>
            </a:xfrm>
          </p:grpSpPr>
          <p:grpSp>
            <p:nvGrpSpPr>
              <p:cNvPr id="1451042" name="Group 34"/>
              <p:cNvGrpSpPr>
                <a:grpSpLocks/>
              </p:cNvGrpSpPr>
              <p:nvPr/>
            </p:nvGrpSpPr>
            <p:grpSpPr bwMode="auto">
              <a:xfrm>
                <a:off x="3648" y="816"/>
                <a:ext cx="624" cy="2448"/>
                <a:chOff x="4416" y="672"/>
                <a:chExt cx="1056" cy="2448"/>
              </a:xfrm>
            </p:grpSpPr>
            <p:sp>
              <p:nvSpPr>
                <p:cNvPr id="1451043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672"/>
                  <a:ext cx="1056" cy="2448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1044" name="Line 36"/>
                <p:cNvSpPr>
                  <a:spLocks noChangeShapeType="1"/>
                </p:cNvSpPr>
                <p:nvPr/>
              </p:nvSpPr>
              <p:spPr bwMode="auto">
                <a:xfrm>
                  <a:off x="4416" y="235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45" name="Line 37"/>
                <p:cNvSpPr>
                  <a:spLocks noChangeShapeType="1"/>
                </p:cNvSpPr>
                <p:nvPr/>
              </p:nvSpPr>
              <p:spPr bwMode="auto">
                <a:xfrm>
                  <a:off x="4416" y="211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46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87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47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163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48" name="Line 40"/>
                <p:cNvSpPr>
                  <a:spLocks noChangeShapeType="1"/>
                </p:cNvSpPr>
                <p:nvPr/>
              </p:nvSpPr>
              <p:spPr bwMode="auto">
                <a:xfrm>
                  <a:off x="4416" y="139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49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115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50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91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51" name="Line 43"/>
                <p:cNvSpPr>
                  <a:spLocks noChangeShapeType="1"/>
                </p:cNvSpPr>
                <p:nvPr/>
              </p:nvSpPr>
              <p:spPr bwMode="auto">
                <a:xfrm>
                  <a:off x="4416" y="259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52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2832"/>
                  <a:ext cx="105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053" name="Line 45"/>
                <p:cNvSpPr>
                  <a:spLocks noChangeShapeType="1"/>
                </p:cNvSpPr>
                <p:nvPr/>
              </p:nvSpPr>
              <p:spPr bwMode="auto">
                <a:xfrm>
                  <a:off x="4944" y="283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1054" name="Text Box 46"/>
              <p:cNvSpPr txBox="1">
                <a:spLocks noChangeArrowheads="1"/>
              </p:cNvSpPr>
              <p:nvPr/>
            </p:nvSpPr>
            <p:spPr bwMode="auto">
              <a:xfrm>
                <a:off x="3363" y="780"/>
                <a:ext cx="333" cy="1779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4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5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charset="-122"/>
                  </a:rPr>
                  <a:t>6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solidFill>
                    <a:schemeClr val="tx1"/>
                  </a:solidFill>
                  <a:latin typeface="宋体" charset="-122"/>
                </a:endParaRPr>
              </a:p>
            </p:txBody>
          </p:sp>
          <p:sp>
            <p:nvSpPr>
              <p:cNvPr id="1451055" name="Text Box 47"/>
              <p:cNvSpPr txBox="1">
                <a:spLocks noChangeArrowheads="1"/>
              </p:cNvSpPr>
              <p:nvPr/>
            </p:nvSpPr>
            <p:spPr bwMode="auto">
              <a:xfrm>
                <a:off x="2592" y="720"/>
                <a:ext cx="960" cy="365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rPr>
                  <a:t>M.</a:t>
                </a:r>
                <a:r>
                  <a:rPr lang="en-US" altLang="zh-CN">
                    <a:solidFill>
                      <a:srgbClr val="00FFFF"/>
                    </a:solidFill>
                    <a:latin typeface="Times New Roman" pitchFamily="18" charset="0"/>
                    <a:ea typeface="黑体" pitchFamily="2" charset="-122"/>
                  </a:rPr>
                  <a:t>rpos</a:t>
                </a: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rPr>
                  <a:t> </a:t>
                </a:r>
              </a:p>
            </p:txBody>
          </p:sp>
        </p:grpSp>
        <p:grpSp>
          <p:nvGrpSpPr>
            <p:cNvPr id="1451056" name="Group 48"/>
            <p:cNvGrpSpPr>
              <a:grpSpLocks/>
            </p:cNvGrpSpPr>
            <p:nvPr/>
          </p:nvGrpSpPr>
          <p:grpSpPr bwMode="auto">
            <a:xfrm>
              <a:off x="4957" y="3249"/>
              <a:ext cx="624" cy="720"/>
              <a:chOff x="3744" y="3216"/>
              <a:chExt cx="1056" cy="720"/>
            </a:xfrm>
          </p:grpSpPr>
          <p:sp>
            <p:nvSpPr>
              <p:cNvPr id="1451057" name="Rectangle 49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56" cy="720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1058" name="Line 50"/>
              <p:cNvSpPr>
                <a:spLocks noChangeShapeType="1"/>
              </p:cNvSpPr>
              <p:nvPr/>
            </p:nvSpPr>
            <p:spPr bwMode="auto">
              <a:xfrm flipV="1">
                <a:off x="3744" y="3429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059" name="Line 51"/>
              <p:cNvSpPr>
                <a:spLocks noChangeShapeType="1"/>
              </p:cNvSpPr>
              <p:nvPr/>
            </p:nvSpPr>
            <p:spPr bwMode="auto">
              <a:xfrm flipV="1">
                <a:off x="3744" y="3670"/>
                <a:ext cx="105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1060" name="Text Box 52"/>
            <p:cNvSpPr txBox="1">
              <a:spLocks noChangeArrowheads="1"/>
            </p:cNvSpPr>
            <p:nvPr/>
          </p:nvSpPr>
          <p:spPr bwMode="auto">
            <a:xfrm>
              <a:off x="4103" y="3249"/>
              <a:ext cx="999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M.mu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M.nu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M.tu</a:t>
              </a:r>
            </a:p>
          </p:txBody>
        </p:sp>
        <p:sp>
          <p:nvSpPr>
            <p:cNvPr id="1451061" name="Text Box 53"/>
            <p:cNvSpPr txBox="1">
              <a:spLocks noChangeArrowheads="1"/>
            </p:cNvSpPr>
            <p:nvPr/>
          </p:nvSpPr>
          <p:spPr bwMode="auto">
            <a:xfrm>
              <a:off x="4968" y="3201"/>
              <a:ext cx="661" cy="78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6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7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8</a:t>
              </a:r>
            </a:p>
          </p:txBody>
        </p:sp>
        <p:sp>
          <p:nvSpPr>
            <p:cNvPr id="1451062" name="Text Box 54"/>
            <p:cNvSpPr txBox="1">
              <a:spLocks noChangeArrowheads="1"/>
            </p:cNvSpPr>
            <p:nvPr/>
          </p:nvSpPr>
          <p:spPr bwMode="auto">
            <a:xfrm>
              <a:off x="5107" y="735"/>
              <a:ext cx="324" cy="151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ADD519D-3E21-4902-90A7-9D311DD473C0}" type="slidenum">
              <a:rPr lang="zh-CN" altLang="en-US" b="1">
                <a:solidFill>
                  <a:srgbClr val="66CCFF"/>
                </a:solidFill>
              </a:rPr>
              <a:pPr/>
              <a:t>59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642350" cy="5716587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</a:rPr>
              <a:t>例：给定一组下标，求矩阵</a:t>
            </a:r>
            <a:r>
              <a:rPr lang="zh-CN" altLang="en-US" sz="3200"/>
              <a:t>指定元素的值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ElemType value(RLSMatrix M, int r, int c)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p = M.rpos[r];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while ( M.data[p].i==r &amp;&amp; M.data[p].j &lt; c )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p++;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if (M.data[p].i==r &amp;&amp; M.data[p].j==c)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return M.data[p].e;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else return 0;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} </a:t>
            </a:r>
            <a:r>
              <a:rPr lang="en-US" altLang="zh-CN" sz="3200">
                <a:solidFill>
                  <a:srgbClr val="00FFFF"/>
                </a:solidFill>
              </a:rPr>
              <a:t>//value</a:t>
            </a:r>
            <a:endParaRPr lang="zh-CN" altLang="en-US" sz="320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8B63387-7E94-4BE9-920C-B85F8B2A845F}" type="slidenum">
              <a:rPr lang="zh-CN" altLang="en-US" b="1">
                <a:solidFill>
                  <a:srgbClr val="66CCFF"/>
                </a:solidFill>
              </a:rPr>
              <a:pPr/>
              <a:t>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820150" cy="19796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数组的逻辑结构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宋体" charset="-122"/>
              <a:buNone/>
            </a:pPr>
            <a:r>
              <a:rPr lang="en-US" altLang="zh-CN" dirty="0"/>
              <a:t>2.</a:t>
            </a:r>
            <a:r>
              <a:rPr lang="zh-CN" altLang="en-US" dirty="0"/>
              <a:t>二维数组中的每个元素都受两个线性关系的约束</a:t>
            </a:r>
            <a:r>
              <a:rPr lang="en-US" altLang="zh-CN" dirty="0"/>
              <a:t>——</a:t>
            </a:r>
            <a:r>
              <a:rPr lang="zh-CN" altLang="en-US" dirty="0"/>
              <a:t>行关系、列关系</a:t>
            </a:r>
          </a:p>
        </p:txBody>
      </p:sp>
      <p:grpSp>
        <p:nvGrpSpPr>
          <p:cNvPr id="1409036" name="Group 12"/>
          <p:cNvGrpSpPr>
            <a:grpSpLocks/>
          </p:cNvGrpSpPr>
          <p:nvPr/>
        </p:nvGrpSpPr>
        <p:grpSpPr bwMode="auto">
          <a:xfrm>
            <a:off x="115888" y="2836863"/>
            <a:ext cx="4862512" cy="2744787"/>
            <a:chOff x="187" y="2330"/>
            <a:chExt cx="3063" cy="1729"/>
          </a:xfrm>
        </p:grpSpPr>
        <p:sp>
          <p:nvSpPr>
            <p:cNvPr id="1409031" name="Text Box 7"/>
            <p:cNvSpPr txBox="1">
              <a:spLocks noChangeArrowheads="1"/>
            </p:cNvSpPr>
            <p:nvPr/>
          </p:nvSpPr>
          <p:spPr bwMode="auto">
            <a:xfrm>
              <a:off x="187" y="2852"/>
              <a:ext cx="794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sz="3600" baseline="-3000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N</a:t>
              </a: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09032" name="Text Box 8"/>
            <p:cNvSpPr txBox="1">
              <a:spLocks noChangeArrowheads="1"/>
            </p:cNvSpPr>
            <p:nvPr/>
          </p:nvSpPr>
          <p:spPr bwMode="auto">
            <a:xfrm>
              <a:off x="1065" y="2330"/>
              <a:ext cx="2184" cy="1641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0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… 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1409033" name="AutoShape 9"/>
            <p:cNvSpPr>
              <a:spLocks/>
            </p:cNvSpPr>
            <p:nvPr/>
          </p:nvSpPr>
          <p:spPr bwMode="auto">
            <a:xfrm>
              <a:off x="948" y="2505"/>
              <a:ext cx="89" cy="1526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09034" name="AutoShape 10"/>
            <p:cNvSpPr>
              <a:spLocks/>
            </p:cNvSpPr>
            <p:nvPr/>
          </p:nvSpPr>
          <p:spPr bwMode="auto">
            <a:xfrm>
              <a:off x="3192" y="2472"/>
              <a:ext cx="58" cy="1587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09035" name="Text Box 11"/>
          <p:cNvSpPr txBox="1">
            <a:spLocks noChangeArrowheads="1"/>
          </p:cNvSpPr>
          <p:nvPr/>
        </p:nvSpPr>
        <p:spPr bwMode="auto">
          <a:xfrm>
            <a:off x="5203825" y="2546350"/>
            <a:ext cx="3689350" cy="30353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隶书" pitchFamily="49" charset="-122"/>
              </a:rPr>
              <a:t>在行关系中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 err="1">
                <a:solidFill>
                  <a:schemeClr val="tx2"/>
                </a:solidFill>
                <a:latin typeface="隶书" pitchFamily="49" charset="-122"/>
              </a:rPr>
              <a:t>ij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zh-CN" altLang="en-US" sz="2800" dirty="0">
                <a:solidFill>
                  <a:srgbClr val="FFFFAF"/>
                </a:solidFill>
                <a:latin typeface="宋体" charset="-122"/>
              </a:rPr>
              <a:t>直接前趋是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ij-1</a:t>
            </a:r>
            <a:endParaRPr lang="zh-CN" altLang="en-US" sz="2800" baseline="-30000" dirty="0">
              <a:solidFill>
                <a:schemeClr val="tx2"/>
              </a:solidFill>
              <a:latin typeface="隶书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 err="1">
                <a:solidFill>
                  <a:schemeClr val="tx2"/>
                </a:solidFill>
                <a:latin typeface="隶书" pitchFamily="49" charset="-122"/>
              </a:rPr>
              <a:t>ij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zh-CN" altLang="en-US" sz="2800" dirty="0">
                <a:solidFill>
                  <a:srgbClr val="FFFFAF"/>
                </a:solidFill>
                <a:latin typeface="宋体" charset="-122"/>
              </a:rPr>
              <a:t>直接后继是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ij+1</a:t>
            </a:r>
            <a:endParaRPr lang="zh-CN" altLang="en-US" sz="2800" baseline="-30000" dirty="0">
              <a:solidFill>
                <a:schemeClr val="tx2"/>
              </a:solidFill>
              <a:latin typeface="隶书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隶书" pitchFamily="49" charset="-122"/>
              </a:rPr>
              <a:t>在列关系中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 err="1">
                <a:solidFill>
                  <a:schemeClr val="tx2"/>
                </a:solidFill>
                <a:latin typeface="隶书" pitchFamily="49" charset="-122"/>
              </a:rPr>
              <a:t>ij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zh-CN" altLang="en-US" sz="2800" dirty="0">
                <a:solidFill>
                  <a:srgbClr val="FFFFAF"/>
                </a:solidFill>
                <a:latin typeface="宋体" charset="-122"/>
              </a:rPr>
              <a:t>直接前趋是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i-1j</a:t>
            </a:r>
            <a:endParaRPr lang="zh-CN" altLang="en-US" sz="2800" baseline="-30000" dirty="0">
              <a:solidFill>
                <a:schemeClr val="tx2"/>
              </a:solidFill>
              <a:latin typeface="隶书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 err="1">
                <a:solidFill>
                  <a:schemeClr val="tx2"/>
                </a:solidFill>
                <a:latin typeface="隶书" pitchFamily="49" charset="-122"/>
              </a:rPr>
              <a:t>ij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 </a:t>
            </a:r>
            <a:r>
              <a:rPr lang="zh-CN" altLang="en-US" sz="2800" dirty="0">
                <a:solidFill>
                  <a:srgbClr val="FFFFAF"/>
                </a:solidFill>
                <a:latin typeface="宋体" charset="-122"/>
              </a:rPr>
              <a:t>直接后继是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</a:rPr>
              <a:t>a</a:t>
            </a:r>
            <a:r>
              <a:rPr lang="en-US" altLang="zh-CN" sz="2800" baseline="-30000" dirty="0">
                <a:solidFill>
                  <a:schemeClr val="tx2"/>
                </a:solidFill>
                <a:latin typeface="隶书" pitchFamily="49" charset="-122"/>
              </a:rPr>
              <a:t>i+1j</a:t>
            </a:r>
            <a:endParaRPr lang="zh-CN" altLang="en-US" sz="2800" baseline="-30000" dirty="0">
              <a:solidFill>
                <a:schemeClr val="tx2"/>
              </a:solidFill>
              <a:latin typeface="隶书" pitchFamily="49" charset="-122"/>
            </a:endParaRPr>
          </a:p>
        </p:txBody>
      </p:sp>
      <p:sp>
        <p:nvSpPr>
          <p:cNvPr id="1409037" name="Rectangle 13"/>
          <p:cNvSpPr>
            <a:spLocks noChangeArrowheads="1"/>
          </p:cNvSpPr>
          <p:nvPr/>
        </p:nvSpPr>
        <p:spPr bwMode="auto">
          <a:xfrm>
            <a:off x="161925" y="5815013"/>
            <a:ext cx="8874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Pct val="60000"/>
              <a:buFont typeface="宋体" charset="-12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维数组中的每个元素都受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个线性关系的约束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7" grpId="0" build="p" bldLvl="2"/>
      <p:bldP spid="1409035" grpId="0" build="p"/>
      <p:bldP spid="14090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</a:rPr>
              <a:t>矩阵的乘法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1781257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spcBef>
                <a:spcPct val="20000"/>
              </a:spcBef>
              <a:buFontTx/>
              <a:buAutoNum type="arabicPlain" startAt="3"/>
            </a:pPr>
            <a:r>
              <a:rPr lang="en-US" altLang="zh-CN" sz="2800" dirty="0">
                <a:solidFill>
                  <a:schemeClr val="tx1"/>
                </a:solidFill>
              </a:rPr>
              <a:t>0  0  5</a:t>
            </a:r>
          </a:p>
          <a:p>
            <a:pPr marL="457200" indent="-457200" algn="l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0  -1  0  0</a:t>
            </a:r>
          </a:p>
          <a:p>
            <a:pPr marL="457200" indent="-457200" algn="l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2   0  0   0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20675" y="2143125"/>
            <a:ext cx="1066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M=</a:t>
            </a:r>
          </a:p>
        </p:txBody>
      </p:sp>
      <p:sp>
        <p:nvSpPr>
          <p:cNvPr id="216070" name="AutoShape 6"/>
          <p:cNvSpPr>
            <a:spLocks/>
          </p:cNvSpPr>
          <p:nvPr/>
        </p:nvSpPr>
        <p:spPr bwMode="auto">
          <a:xfrm>
            <a:off x="1082675" y="1914525"/>
            <a:ext cx="76200" cy="1143000"/>
          </a:xfrm>
          <a:prstGeom prst="leftBracket">
            <a:avLst>
              <a:gd name="adj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1" name="AutoShape 7"/>
          <p:cNvSpPr>
            <a:spLocks/>
          </p:cNvSpPr>
          <p:nvPr/>
        </p:nvSpPr>
        <p:spPr bwMode="auto">
          <a:xfrm>
            <a:off x="2682875" y="1914525"/>
            <a:ext cx="76200" cy="1143000"/>
          </a:xfrm>
          <a:prstGeom prst="rightBracket">
            <a:avLst>
              <a:gd name="adj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16275" y="1268413"/>
            <a:ext cx="1828800" cy="1901825"/>
            <a:chOff x="2026" y="960"/>
            <a:chExt cx="1152" cy="1198"/>
          </a:xfrm>
        </p:grpSpPr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2544" y="960"/>
              <a:ext cx="632" cy="1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0   2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 1   0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-2   4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 0   0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2026" y="1398"/>
              <a:ext cx="52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N=</a:t>
              </a:r>
            </a:p>
          </p:txBody>
        </p:sp>
        <p:sp>
          <p:nvSpPr>
            <p:cNvPr id="216074" name="AutoShape 10"/>
            <p:cNvSpPr>
              <a:spLocks/>
            </p:cNvSpPr>
            <p:nvPr/>
          </p:nvSpPr>
          <p:spPr bwMode="auto">
            <a:xfrm>
              <a:off x="2506" y="1158"/>
              <a:ext cx="96" cy="912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5" name="AutoShape 11"/>
            <p:cNvSpPr>
              <a:spLocks/>
            </p:cNvSpPr>
            <p:nvPr/>
          </p:nvSpPr>
          <p:spPr bwMode="auto">
            <a:xfrm>
              <a:off x="3082" y="1110"/>
              <a:ext cx="96" cy="960"/>
            </a:xfrm>
            <a:prstGeom prst="rightBracket">
              <a:avLst>
                <a:gd name="adj" fmla="val 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7010400" y="1752600"/>
            <a:ext cx="93027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0   6</a:t>
            </a:r>
          </a:p>
          <a:p>
            <a:pPr algn="l">
              <a:spcBef>
                <a:spcPct val="2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-1  0</a:t>
            </a:r>
          </a:p>
          <a:p>
            <a:pPr algn="l">
              <a:spcBef>
                <a:spcPct val="2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0   4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6111875" y="2286000"/>
            <a:ext cx="1066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Q=</a:t>
            </a:r>
          </a:p>
        </p:txBody>
      </p:sp>
      <p:sp>
        <p:nvSpPr>
          <p:cNvPr id="216079" name="AutoShape 15"/>
          <p:cNvSpPr>
            <a:spLocks/>
          </p:cNvSpPr>
          <p:nvPr/>
        </p:nvSpPr>
        <p:spPr bwMode="auto">
          <a:xfrm>
            <a:off x="6950075" y="1905000"/>
            <a:ext cx="152400" cy="1295400"/>
          </a:xfrm>
          <a:prstGeom prst="leftBracket">
            <a:avLst>
              <a:gd name="adj" fmla="val 70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0" name="AutoShape 16"/>
          <p:cNvSpPr>
            <a:spLocks/>
          </p:cNvSpPr>
          <p:nvPr/>
        </p:nvSpPr>
        <p:spPr bwMode="auto">
          <a:xfrm>
            <a:off x="7940675" y="1905000"/>
            <a:ext cx="76200" cy="1371600"/>
          </a:xfrm>
          <a:prstGeom prst="rightBracket">
            <a:avLst>
              <a:gd name="adj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1374775" y="3917950"/>
          <a:ext cx="52181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35" name="Equation" r:id="rId4" imgW="1511280" imgH="368280" progId="Equation.DSMT4">
                  <p:embed/>
                </p:oleObj>
              </mc:Choice>
              <mc:Fallback>
                <p:oleObj name="Equation" r:id="rId4" imgW="151128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917950"/>
                        <a:ext cx="5218113" cy="957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468313" y="5229225"/>
            <a:ext cx="7920037" cy="480131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zh-CN" altLang="en-US" sz="2800" dirty="0"/>
              <a:t>如果用二维数组存储矩阵，时间复杂度？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1187450" y="3284538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None/>
            </a:pPr>
            <a:r>
              <a:rPr lang="en-US" altLang="zh-CN" dirty="0"/>
              <a:t>m1*n1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3851275" y="3284538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m2*n2</a:t>
            </a: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6588125" y="3284538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m1*n2</a:t>
            </a:r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2411413" y="3284538"/>
            <a:ext cx="1655762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n1=m2</a:t>
            </a:r>
          </a:p>
        </p:txBody>
      </p:sp>
      <p:sp>
        <p:nvSpPr>
          <p:cNvPr id="3" name="矩形 2"/>
          <p:cNvSpPr/>
          <p:nvPr/>
        </p:nvSpPr>
        <p:spPr>
          <a:xfrm>
            <a:off x="1120774" y="5709356"/>
            <a:ext cx="712311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FFFF"/>
                </a:solidFill>
              </a:rPr>
              <a:t>算法包含三重循环，进行</a:t>
            </a:r>
            <a:r>
              <a:rPr lang="en-US" altLang="zh-CN" dirty="0">
                <a:solidFill>
                  <a:srgbClr val="00FFFF"/>
                </a:solidFill>
              </a:rPr>
              <a:t>m1*n2*n1</a:t>
            </a:r>
            <a:r>
              <a:rPr lang="zh-CN" altLang="en-US" dirty="0">
                <a:solidFill>
                  <a:srgbClr val="00FFFF"/>
                </a:solidFill>
              </a:rPr>
              <a:t>次乘法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  <p:bldP spid="216087" grpId="0"/>
      <p:bldP spid="216088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FF00"/>
                </a:solidFill>
              </a:rPr>
              <a:t>带行表三元组</a:t>
            </a:r>
            <a:r>
              <a:rPr lang="zh-CN" altLang="en-US" dirty="0"/>
              <a:t>表示矩阵时的算法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96875" y="1412874"/>
            <a:ext cx="2438400" cy="1381125"/>
            <a:chOff x="250" y="1008"/>
            <a:chExt cx="1536" cy="870"/>
          </a:xfrm>
        </p:grpSpPr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768" y="1008"/>
              <a:ext cx="977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spcBef>
                  <a:spcPct val="20000"/>
                </a:spcBef>
                <a:buFontTx/>
                <a:buAutoNum type="arabicPlain" startAt="3"/>
              </a:pPr>
              <a:r>
                <a:rPr lang="en-US" altLang="zh-CN" sz="2400" dirty="0">
                  <a:solidFill>
                    <a:schemeClr val="tx1"/>
                  </a:solidFill>
                </a:rPr>
                <a:t>0  0  5</a:t>
              </a:r>
            </a:p>
            <a:p>
              <a:pPr marL="457200" indent="-457200"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0  -1  0  0</a:t>
              </a:r>
            </a:p>
            <a:p>
              <a:pPr marL="457200" indent="-457200"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2   0  0   0</a:t>
              </a:r>
            </a:p>
          </p:txBody>
        </p:sp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250" y="1302"/>
              <a:ext cx="67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M=</a:t>
              </a:r>
            </a:p>
          </p:txBody>
        </p:sp>
        <p:sp>
          <p:nvSpPr>
            <p:cNvPr id="217094" name="AutoShape 6"/>
            <p:cNvSpPr>
              <a:spLocks/>
            </p:cNvSpPr>
            <p:nvPr/>
          </p:nvSpPr>
          <p:spPr bwMode="auto">
            <a:xfrm>
              <a:off x="730" y="1158"/>
              <a:ext cx="48" cy="720"/>
            </a:xfrm>
            <a:prstGeom prst="lef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5" name="AutoShape 7"/>
            <p:cNvSpPr>
              <a:spLocks/>
            </p:cNvSpPr>
            <p:nvPr/>
          </p:nvSpPr>
          <p:spPr bwMode="auto">
            <a:xfrm>
              <a:off x="1738" y="115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292475" y="1125538"/>
            <a:ext cx="1828800" cy="1762125"/>
            <a:chOff x="2074" y="912"/>
            <a:chExt cx="1152" cy="1110"/>
          </a:xfrm>
        </p:grpSpPr>
        <p:sp>
          <p:nvSpPr>
            <p:cNvPr id="217096" name="Text Box 8"/>
            <p:cNvSpPr txBox="1">
              <a:spLocks noChangeArrowheads="1"/>
            </p:cNvSpPr>
            <p:nvPr/>
          </p:nvSpPr>
          <p:spPr bwMode="auto">
            <a:xfrm>
              <a:off x="2592" y="912"/>
              <a:ext cx="558" cy="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0   2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1   0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-2   4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 0   0</a:t>
              </a:r>
            </a:p>
          </p:txBody>
        </p:sp>
        <p:sp>
          <p:nvSpPr>
            <p:cNvPr id="217097" name="Text Box 9"/>
            <p:cNvSpPr txBox="1">
              <a:spLocks noChangeArrowheads="1"/>
            </p:cNvSpPr>
            <p:nvPr/>
          </p:nvSpPr>
          <p:spPr bwMode="auto">
            <a:xfrm>
              <a:off x="2074" y="1350"/>
              <a:ext cx="528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N=</a:t>
              </a:r>
            </a:p>
          </p:txBody>
        </p:sp>
        <p:sp>
          <p:nvSpPr>
            <p:cNvPr id="217098" name="AutoShape 10"/>
            <p:cNvSpPr>
              <a:spLocks/>
            </p:cNvSpPr>
            <p:nvPr/>
          </p:nvSpPr>
          <p:spPr bwMode="auto">
            <a:xfrm>
              <a:off x="2554" y="1110"/>
              <a:ext cx="96" cy="912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9" name="AutoShape 11"/>
            <p:cNvSpPr>
              <a:spLocks/>
            </p:cNvSpPr>
            <p:nvPr/>
          </p:nvSpPr>
          <p:spPr bwMode="auto">
            <a:xfrm>
              <a:off x="3130" y="1062"/>
              <a:ext cx="96" cy="960"/>
            </a:xfrm>
            <a:prstGeom prst="rightBracket">
              <a:avLst>
                <a:gd name="adj" fmla="val 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188075" y="1412875"/>
            <a:ext cx="1905000" cy="1524000"/>
            <a:chOff x="3898" y="1056"/>
            <a:chExt cx="1200" cy="960"/>
          </a:xfrm>
        </p:grpSpPr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4464" y="1056"/>
              <a:ext cx="586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0   6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-1   0</a:t>
              </a:r>
            </a:p>
            <a:p>
              <a:pPr algn="l">
                <a:spcBef>
                  <a:spcPct val="2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 0   4</a:t>
              </a:r>
            </a:p>
          </p:txBody>
        </p:sp>
        <p:sp>
          <p:nvSpPr>
            <p:cNvPr id="217101" name="Text Box 13"/>
            <p:cNvSpPr txBox="1">
              <a:spLocks noChangeArrowheads="1"/>
            </p:cNvSpPr>
            <p:nvPr/>
          </p:nvSpPr>
          <p:spPr bwMode="auto">
            <a:xfrm>
              <a:off x="3898" y="1392"/>
              <a:ext cx="67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Q=</a:t>
              </a:r>
            </a:p>
          </p:txBody>
        </p:sp>
        <p:sp>
          <p:nvSpPr>
            <p:cNvPr id="217102" name="AutoShape 14"/>
            <p:cNvSpPr>
              <a:spLocks/>
            </p:cNvSpPr>
            <p:nvPr/>
          </p:nvSpPr>
          <p:spPr bwMode="auto">
            <a:xfrm>
              <a:off x="4426" y="1152"/>
              <a:ext cx="96" cy="816"/>
            </a:xfrm>
            <a:prstGeom prst="leftBracket">
              <a:avLst>
                <a:gd name="adj" fmla="val 7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3" name="AutoShape 15"/>
            <p:cNvSpPr>
              <a:spLocks/>
            </p:cNvSpPr>
            <p:nvPr/>
          </p:nvSpPr>
          <p:spPr bwMode="auto">
            <a:xfrm>
              <a:off x="5050" y="1152"/>
              <a:ext cx="48" cy="864"/>
            </a:xfrm>
            <a:prstGeom prst="rightBracket">
              <a:avLst>
                <a:gd name="adj" fmla="val 1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7277" name="Group 189"/>
          <p:cNvGraphicFramePr>
            <a:graphicFrameLocks noGrp="1"/>
          </p:cNvGraphicFramePr>
          <p:nvPr/>
        </p:nvGraphicFramePr>
        <p:xfrm>
          <a:off x="2411413" y="3598863"/>
          <a:ext cx="1368425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275" name="Group 187"/>
          <p:cNvGraphicFramePr>
            <a:graphicFrameLocks noGrp="1"/>
          </p:cNvGraphicFramePr>
          <p:nvPr/>
        </p:nvGraphicFramePr>
        <p:xfrm>
          <a:off x="827088" y="3598863"/>
          <a:ext cx="1368425" cy="18288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220" name="Group 132"/>
          <p:cNvGraphicFramePr>
            <a:graphicFrameLocks noGrp="1"/>
          </p:cNvGraphicFramePr>
          <p:nvPr/>
        </p:nvGraphicFramePr>
        <p:xfrm>
          <a:off x="6659563" y="3500438"/>
          <a:ext cx="1606550" cy="1566864"/>
        </p:xfrm>
        <a:graphic>
          <a:graphicData uri="http://schemas.openxmlformats.org/drawingml/2006/table">
            <a:tbl>
              <a:tblPr/>
              <a:tblGrid>
                <a:gridCol w="53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7279" name="Group 191"/>
          <p:cNvGraphicFramePr>
            <a:graphicFrameLocks noGrp="1"/>
          </p:cNvGraphicFramePr>
          <p:nvPr/>
        </p:nvGraphicFramePr>
        <p:xfrm>
          <a:off x="2411413" y="5543550"/>
          <a:ext cx="1512887" cy="914400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7274" name="Group 186"/>
          <p:cNvGraphicFramePr>
            <a:graphicFrameLocks noGrp="1"/>
          </p:cNvGraphicFramePr>
          <p:nvPr/>
        </p:nvGraphicFramePr>
        <p:xfrm>
          <a:off x="957263" y="5543550"/>
          <a:ext cx="1081087" cy="9144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272" name="Rectangle 184"/>
          <p:cNvSpPr>
            <a:spLocks noChangeArrowheads="1"/>
          </p:cNvSpPr>
          <p:nvPr/>
        </p:nvSpPr>
        <p:spPr bwMode="auto">
          <a:xfrm>
            <a:off x="4211638" y="5157788"/>
            <a:ext cx="4608512" cy="1655762"/>
          </a:xfrm>
          <a:prstGeom prst="rect">
            <a:avLst/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None/>
            </a:pPr>
            <a:r>
              <a:rPr lang="zh-CN" altLang="en-US" dirty="0">
                <a:solidFill>
                  <a:schemeClr val="bg2"/>
                </a:solidFill>
              </a:rPr>
              <a:t>每个</a:t>
            </a:r>
            <a:r>
              <a:rPr lang="en-US" altLang="zh-CN" dirty="0">
                <a:solidFill>
                  <a:schemeClr val="bg2"/>
                </a:solidFill>
              </a:rPr>
              <a:t>M(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, j)</a:t>
            </a:r>
            <a:r>
              <a:rPr lang="zh-CN" altLang="en-US" dirty="0">
                <a:solidFill>
                  <a:schemeClr val="bg2"/>
                </a:solidFill>
              </a:rPr>
              <a:t>分别与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中第</a:t>
            </a:r>
            <a:r>
              <a:rPr lang="en-US" altLang="zh-CN" dirty="0">
                <a:solidFill>
                  <a:schemeClr val="bg2"/>
                </a:solidFill>
              </a:rPr>
              <a:t>j</a:t>
            </a:r>
            <a:r>
              <a:rPr lang="zh-CN" altLang="en-US" dirty="0">
                <a:solidFill>
                  <a:schemeClr val="bg2"/>
                </a:solidFill>
              </a:rPr>
              <a:t>行的元素</a:t>
            </a:r>
            <a:r>
              <a:rPr lang="en-US" altLang="zh-CN" dirty="0">
                <a:solidFill>
                  <a:schemeClr val="bg2"/>
                </a:solidFill>
              </a:rPr>
              <a:t>(j, </a:t>
            </a:r>
            <a:r>
              <a:rPr lang="en-US" altLang="zh-CN" dirty="0" err="1">
                <a:solidFill>
                  <a:schemeClr val="bg2"/>
                </a:solidFill>
              </a:rPr>
              <a:t>ccol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>
                <a:solidFill>
                  <a:schemeClr val="bg2"/>
                </a:solidFill>
              </a:rPr>
              <a:t>相乘；</a:t>
            </a:r>
          </a:p>
          <a:p>
            <a:pPr algn="l">
              <a:buNone/>
            </a:pPr>
            <a:r>
              <a:rPr lang="zh-CN" altLang="en-US" dirty="0">
                <a:solidFill>
                  <a:schemeClr val="bg2"/>
                </a:solidFill>
              </a:rPr>
              <a:t>乘积累加到</a:t>
            </a:r>
            <a:r>
              <a:rPr lang="en-US" altLang="zh-CN" dirty="0">
                <a:solidFill>
                  <a:schemeClr val="bg2"/>
                </a:solidFill>
              </a:rPr>
              <a:t>Q(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ccol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>
                <a:solidFill>
                  <a:schemeClr val="bg2"/>
                </a:solidFill>
              </a:rPr>
              <a:t>中。</a:t>
            </a:r>
          </a:p>
        </p:txBody>
      </p:sp>
      <p:sp>
        <p:nvSpPr>
          <p:cNvPr id="217280" name="Text Box 192"/>
          <p:cNvSpPr txBox="1">
            <a:spLocks noChangeArrowheads="1"/>
          </p:cNvSpPr>
          <p:nvPr/>
        </p:nvSpPr>
        <p:spPr bwMode="auto">
          <a:xfrm>
            <a:off x="1187450" y="2997200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m1*n1</a:t>
            </a:r>
          </a:p>
        </p:txBody>
      </p:sp>
      <p:sp>
        <p:nvSpPr>
          <p:cNvPr id="217281" name="Text Box 193"/>
          <p:cNvSpPr txBox="1">
            <a:spLocks noChangeArrowheads="1"/>
          </p:cNvSpPr>
          <p:nvPr/>
        </p:nvSpPr>
        <p:spPr bwMode="auto">
          <a:xfrm>
            <a:off x="3851275" y="2997200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m2*n2</a:t>
            </a:r>
          </a:p>
        </p:txBody>
      </p:sp>
      <p:sp>
        <p:nvSpPr>
          <p:cNvPr id="217282" name="Text Box 194"/>
          <p:cNvSpPr txBox="1">
            <a:spLocks noChangeArrowheads="1"/>
          </p:cNvSpPr>
          <p:nvPr/>
        </p:nvSpPr>
        <p:spPr bwMode="auto">
          <a:xfrm>
            <a:off x="6588125" y="2997200"/>
            <a:ext cx="1655763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dirty="0"/>
              <a:t>m1*n2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27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用三元组表示矩阵时的算法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算法的基本思想：</a:t>
            </a:r>
            <a:endParaRPr lang="en-US" altLang="zh-CN" dirty="0"/>
          </a:p>
          <a:p>
            <a:pPr lvl="1"/>
            <a:r>
              <a:rPr lang="zh-CN" altLang="en-US" dirty="0"/>
              <a:t>由每次计算一个元素，改为每次计算</a:t>
            </a:r>
            <a:r>
              <a:rPr lang="en-US" altLang="zh-CN" dirty="0"/>
              <a:t>Q</a:t>
            </a:r>
            <a:r>
              <a:rPr lang="zh-CN" altLang="en-US" dirty="0"/>
              <a:t>中的一行元素</a:t>
            </a:r>
            <a:endParaRPr lang="en-US" altLang="zh-CN" dirty="0"/>
          </a:p>
          <a:p>
            <a:pPr lvl="1"/>
            <a:r>
              <a:rPr lang="zh-CN" altLang="en-US" dirty="0"/>
              <a:t>设临时变量数组</a:t>
            </a:r>
            <a:r>
              <a:rPr lang="en-US" altLang="zh-CN" dirty="0" err="1">
                <a:solidFill>
                  <a:srgbClr val="00FFFF"/>
                </a:solidFill>
              </a:rPr>
              <a:t>ctemp</a:t>
            </a:r>
            <a:r>
              <a:rPr lang="en-US" altLang="zh-CN" dirty="0">
                <a:solidFill>
                  <a:srgbClr val="00FFFF"/>
                </a:solidFill>
              </a:rPr>
              <a:t>[n2]</a:t>
            </a:r>
            <a:r>
              <a:rPr lang="zh-CN" altLang="en-US" dirty="0"/>
              <a:t>保存该行元素</a:t>
            </a:r>
            <a:r>
              <a:rPr lang="en-US" altLang="zh-CN" dirty="0"/>
              <a:t>,</a:t>
            </a:r>
            <a:r>
              <a:rPr lang="zh-CN" altLang="en-US" dirty="0"/>
              <a:t>初始置为</a:t>
            </a:r>
            <a:r>
              <a:rPr lang="en-US" altLang="zh-CN" dirty="0">
                <a:solidFill>
                  <a:srgbClr val="00FFFF"/>
                </a:solidFill>
              </a:rPr>
              <a:t>0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中的每一个元素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分别与</a:t>
            </a:r>
            <a:r>
              <a:rPr lang="en-US" altLang="zh-CN" dirty="0"/>
              <a:t>N</a:t>
            </a:r>
            <a:r>
              <a:rPr lang="zh-CN" altLang="en-US" dirty="0"/>
              <a:t>中第</a:t>
            </a:r>
            <a:r>
              <a:rPr lang="en-US" altLang="zh-CN" dirty="0"/>
              <a:t>j</a:t>
            </a:r>
            <a:r>
              <a:rPr lang="zh-CN" altLang="en-US" dirty="0"/>
              <a:t>行的元素</a:t>
            </a:r>
            <a:r>
              <a:rPr lang="en-US" altLang="zh-CN" dirty="0"/>
              <a:t>(j, </a:t>
            </a:r>
            <a:r>
              <a:rPr lang="en-US" altLang="zh-CN" dirty="0" err="1"/>
              <a:t>ccol</a:t>
            </a:r>
            <a:r>
              <a:rPr lang="en-US" altLang="zh-CN" dirty="0"/>
              <a:t>)</a:t>
            </a:r>
            <a:r>
              <a:rPr lang="zh-CN" altLang="en-US" dirty="0"/>
              <a:t>相乘，其结果累加到</a:t>
            </a:r>
            <a:r>
              <a:rPr lang="en-US" altLang="zh-CN" dirty="0" err="1">
                <a:solidFill>
                  <a:srgbClr val="00FFFF"/>
                </a:solidFill>
              </a:rPr>
              <a:t>ctemp</a:t>
            </a:r>
            <a:r>
              <a:rPr lang="en-US" altLang="zh-CN" dirty="0">
                <a:solidFill>
                  <a:srgbClr val="00FFFF"/>
                </a:solidFill>
              </a:rPr>
              <a:t>[</a:t>
            </a:r>
            <a:r>
              <a:rPr lang="en-US" altLang="zh-CN" dirty="0" err="1">
                <a:solidFill>
                  <a:srgbClr val="00FFFF"/>
                </a:solidFill>
              </a:rPr>
              <a:t>ccol</a:t>
            </a:r>
            <a:r>
              <a:rPr lang="en-US" altLang="zh-CN" dirty="0">
                <a:solidFill>
                  <a:srgbClr val="00FFFF"/>
                </a:solidFill>
              </a:rPr>
              <a:t>]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计算完后将该行元素压缩存储到</a:t>
            </a:r>
            <a:r>
              <a:rPr lang="en-US" altLang="zh-CN" dirty="0"/>
              <a:t>Q</a:t>
            </a:r>
            <a:r>
              <a:rPr lang="zh-CN" altLang="en-US" dirty="0"/>
              <a:t>的三元组中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31F5C43-226C-4B82-844A-538E40570699}" type="slidenum">
              <a:rPr lang="zh-CN" altLang="en-US" b="1">
                <a:solidFill>
                  <a:srgbClr val="66CCFF"/>
                </a:solidFill>
              </a:rPr>
              <a:pPr/>
              <a:t>63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53128" name="Text Box 72"/>
          <p:cNvSpPr txBox="1">
            <a:spLocks noChangeArrowheads="1"/>
          </p:cNvSpPr>
          <p:nvPr/>
        </p:nvSpPr>
        <p:spPr bwMode="auto">
          <a:xfrm>
            <a:off x="280988" y="609600"/>
            <a:ext cx="5416550" cy="6413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53129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53131" name="Rectangle 75"/>
          <p:cNvSpPr>
            <a:spLocks noChangeArrowheads="1"/>
          </p:cNvSpPr>
          <p:nvPr/>
        </p:nvSpPr>
        <p:spPr bwMode="auto">
          <a:xfrm>
            <a:off x="201613" y="819150"/>
            <a:ext cx="86915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zh-CN" altLang="en-US" sz="3600"/>
              <a:t> 稀疏矩阵的链式存储</a:t>
            </a:r>
            <a:r>
              <a:rPr lang="en-US" altLang="zh-CN" sz="3600"/>
              <a:t>——</a:t>
            </a:r>
            <a:r>
              <a:rPr lang="zh-CN" altLang="en-US" sz="3600"/>
              <a:t>十字链表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kumimoji="0" lang="zh-CN" altLang="en-US">
                <a:solidFill>
                  <a:schemeClr val="tx1"/>
                </a:solidFill>
              </a:rPr>
              <a:t>    采用</a:t>
            </a:r>
            <a:r>
              <a:rPr kumimoji="0" lang="zh-CN" altLang="en-US">
                <a:solidFill>
                  <a:srgbClr val="00FFFF"/>
                </a:solidFill>
              </a:rPr>
              <a:t>链接</a:t>
            </a:r>
            <a:r>
              <a:rPr kumimoji="0" lang="zh-CN" altLang="en-US">
                <a:solidFill>
                  <a:schemeClr val="tx1"/>
                </a:solidFill>
              </a:rPr>
              <a:t>存储结构存储三元组表，每个非零元素对应的三元组存储为一个链表结点：</a:t>
            </a:r>
          </a:p>
        </p:txBody>
      </p:sp>
      <p:grpSp>
        <p:nvGrpSpPr>
          <p:cNvPr id="1453132" name="Group 76"/>
          <p:cNvGrpSpPr>
            <a:grpSpLocks/>
          </p:cNvGrpSpPr>
          <p:nvPr/>
        </p:nvGrpSpPr>
        <p:grpSpPr bwMode="auto">
          <a:xfrm>
            <a:off x="2546350" y="2708275"/>
            <a:ext cx="4038600" cy="1066800"/>
            <a:chOff x="912" y="1824"/>
            <a:chExt cx="2544" cy="672"/>
          </a:xfrm>
        </p:grpSpPr>
        <p:sp>
          <p:nvSpPr>
            <p:cNvPr id="1453133" name="Rectangle 77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row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34" name="Rectangle 78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35" name="Rectangle 79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col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36" name="Rectangle 80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37" name="Rectangle 81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item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38" name="Rectangle 82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39" name="Rectangle 8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down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40" name="Rectangle 8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41" name="Rectangle 85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right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42" name="Rectangle 86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143" name="Rectangle 87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3144" name="Text Box 88"/>
          <p:cNvSpPr txBox="1">
            <a:spLocks noChangeArrowheads="1"/>
          </p:cNvSpPr>
          <p:nvPr/>
        </p:nvSpPr>
        <p:spPr bwMode="auto">
          <a:xfrm>
            <a:off x="636588" y="4037013"/>
            <a:ext cx="7812087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row：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存储非零元素的行号</a:t>
            </a: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col：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存储非零元素的列号</a:t>
            </a: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item：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存储非零元素的值</a:t>
            </a: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right：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指针域，指向同一行中的下一个三元组</a:t>
            </a: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down</a:t>
            </a:r>
            <a:r>
              <a:rPr lang="en-US" altLang="zh-CN" sz="2800">
                <a:solidFill>
                  <a:schemeClr val="tx1"/>
                </a:solidFill>
                <a:latin typeface="宋体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宋体" charset="-122"/>
              </a:rPr>
              <a:t>指针域，指向同一列中的下一个三元组</a:t>
            </a:r>
          </a:p>
        </p:txBody>
      </p:sp>
      <p:sp>
        <p:nvSpPr>
          <p:cNvPr id="19" name="AutoShape 80"/>
          <p:cNvSpPr>
            <a:spLocks noChangeArrowheads="1"/>
          </p:cNvSpPr>
          <p:nvPr/>
        </p:nvSpPr>
        <p:spPr bwMode="auto">
          <a:xfrm>
            <a:off x="5949950" y="3700462"/>
            <a:ext cx="3024188" cy="1728788"/>
          </a:xfrm>
          <a:prstGeom prst="wedgeEllipseCallout">
            <a:avLst>
              <a:gd name="adj1" fmla="val -59815"/>
              <a:gd name="adj2" fmla="val -2894"/>
            </a:avLst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None/>
            </a:pPr>
            <a:r>
              <a:rPr lang="zh-CN" altLang="en-US" sz="2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适合于对矩阵频繁修改的情况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144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BED08D8F-2B1F-4CF4-89BC-C5B9A4976F3B}" type="slidenum">
              <a:rPr lang="zh-CN" altLang="en-US" b="1">
                <a:solidFill>
                  <a:srgbClr val="66CCFF"/>
                </a:solidFill>
              </a:rPr>
              <a:pPr/>
              <a:t>64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55106" name="Text Box 2"/>
          <p:cNvSpPr txBox="1">
            <a:spLocks noChangeArrowheads="1"/>
          </p:cNvSpPr>
          <p:nvPr/>
        </p:nvSpPr>
        <p:spPr bwMode="auto">
          <a:xfrm>
            <a:off x="280988" y="609600"/>
            <a:ext cx="5416550" cy="6413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1455108" name="Rectangle 4"/>
          <p:cNvSpPr>
            <a:spLocks noChangeArrowheads="1"/>
          </p:cNvSpPr>
          <p:nvPr/>
        </p:nvSpPr>
        <p:spPr bwMode="auto">
          <a:xfrm>
            <a:off x="201613" y="819150"/>
            <a:ext cx="8691562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zh-CN" altLang="en-US" sz="3600" dirty="0"/>
              <a:t> 十字链表的类型定义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typedef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OLNode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 row, </a:t>
            </a:r>
            <a:r>
              <a:rPr lang="en-US" altLang="zh-CN" dirty="0" err="1">
                <a:solidFill>
                  <a:schemeClr val="tx1"/>
                </a:solidFill>
              </a:rPr>
              <a:t>col</a:t>
            </a:r>
            <a:r>
              <a:rPr lang="en-US" altLang="zh-CN" dirty="0">
                <a:solidFill>
                  <a:schemeClr val="tx1"/>
                </a:solidFill>
              </a:rPr>
              <a:t>; 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非零元的行下标和列下标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ElemType</a:t>
            </a:r>
            <a:r>
              <a:rPr lang="en-US" altLang="zh-CN" dirty="0">
                <a:solidFill>
                  <a:schemeClr val="tx1"/>
                </a:solidFill>
              </a:rPr>
              <a:t>  e;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非零元值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OLNode</a:t>
            </a:r>
            <a:r>
              <a:rPr lang="en-US" altLang="zh-CN" dirty="0">
                <a:solidFill>
                  <a:schemeClr val="tx1"/>
                </a:solidFill>
              </a:rPr>
              <a:t> * right, * down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OLNode</a:t>
            </a:r>
            <a:r>
              <a:rPr lang="en-US" altLang="zh-CN" dirty="0">
                <a:solidFill>
                  <a:schemeClr val="tx1"/>
                </a:solidFill>
              </a:rPr>
              <a:t>, *</a:t>
            </a:r>
            <a:r>
              <a:rPr lang="en-US" altLang="zh-CN" dirty="0" err="1">
                <a:solidFill>
                  <a:schemeClr val="tx1"/>
                </a:solidFill>
              </a:rPr>
              <a:t>OLink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typedef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OLink</a:t>
            </a:r>
            <a:r>
              <a:rPr lang="en-US" altLang="zh-CN" dirty="0">
                <a:solidFill>
                  <a:schemeClr val="tx1"/>
                </a:solidFill>
              </a:rPr>
              <a:t> *</a:t>
            </a:r>
            <a:r>
              <a:rPr lang="en-US" altLang="zh-CN" dirty="0" err="1">
                <a:solidFill>
                  <a:schemeClr val="tx1"/>
                </a:solidFill>
              </a:rPr>
              <a:t>rhead</a:t>
            </a:r>
            <a:r>
              <a:rPr lang="en-US" altLang="zh-CN" dirty="0">
                <a:solidFill>
                  <a:schemeClr val="tx1"/>
                </a:solidFill>
              </a:rPr>
              <a:t>,*</a:t>
            </a:r>
            <a:r>
              <a:rPr lang="en-US" altLang="zh-CN" dirty="0" err="1">
                <a:solidFill>
                  <a:schemeClr val="tx1"/>
                </a:solidFill>
              </a:rPr>
              <a:t>chead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行</a:t>
            </a:r>
            <a:r>
              <a:rPr lang="en-US" altLang="zh-CN" dirty="0">
                <a:solidFill>
                  <a:srgbClr val="00FFFF"/>
                </a:solidFill>
              </a:rPr>
              <a:t>/</a:t>
            </a:r>
            <a:r>
              <a:rPr lang="zh-CN" altLang="en-US" dirty="0">
                <a:solidFill>
                  <a:srgbClr val="00FFFF"/>
                </a:solidFill>
              </a:rPr>
              <a:t>列表头指针数组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  mu, nu, </a:t>
            </a:r>
            <a:r>
              <a:rPr lang="en-US" altLang="zh-CN" dirty="0" err="1">
                <a:solidFill>
                  <a:schemeClr val="tx1"/>
                </a:solidFill>
              </a:rPr>
              <a:t>tu</a:t>
            </a:r>
            <a:r>
              <a:rPr lang="en-US" altLang="zh-CN" dirty="0">
                <a:solidFill>
                  <a:schemeClr val="tx1"/>
                </a:solidFill>
              </a:rPr>
              <a:t>;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行数、列数和非零元个数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CrossList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5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55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5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55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55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1648C97D-4D87-46FF-ACAE-23D333B8F29C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65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280988" y="609600"/>
            <a:ext cx="541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4.3.2 </a:t>
            </a:r>
            <a:r>
              <a:rPr lang="zh-CN" altLang="en-US" i="0" dirty="0">
                <a:solidFill>
                  <a:srgbClr val="FFFF66"/>
                </a:solidFill>
              </a:rPr>
              <a:t>稀疏矩阵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201613" y="819150"/>
            <a:ext cx="86915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稀疏矩阵的链式存储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十字链表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8070" name="Group 110"/>
          <p:cNvGrpSpPr>
            <a:grpSpLocks/>
          </p:cNvGrpSpPr>
          <p:nvPr/>
        </p:nvGrpSpPr>
        <p:grpSpPr bwMode="auto">
          <a:xfrm>
            <a:off x="5472113" y="4643438"/>
            <a:ext cx="3330575" cy="1811337"/>
            <a:chOff x="3107" y="2954"/>
            <a:chExt cx="2098" cy="1141"/>
          </a:xfrm>
        </p:grpSpPr>
        <p:sp>
          <p:nvSpPr>
            <p:cNvPr id="88155" name="Text Box 19"/>
            <p:cNvSpPr txBox="1">
              <a:spLocks noChangeArrowheads="1"/>
            </p:cNvSpPr>
            <p:nvPr/>
          </p:nvSpPr>
          <p:spPr bwMode="auto">
            <a:xfrm>
              <a:off x="3712" y="2954"/>
              <a:ext cx="1493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3  0  0  5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0 -1  0  0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隶书" panose="02010509060101010101" pitchFamily="49" charset="-122"/>
                  <a:ea typeface="宋体" panose="02010600030101010101" pitchFamily="2" charset="-122"/>
                  <a:cs typeface="+mn-cs"/>
                </a:rPr>
                <a:t>2  0  0  0</a:t>
              </a:r>
              <a:endParaRPr kumimoji="1" lang="en-US" altLang="zh-CN" sz="32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8156" name="AutoShape 20"/>
            <p:cNvSpPr>
              <a:spLocks/>
            </p:cNvSpPr>
            <p:nvPr/>
          </p:nvSpPr>
          <p:spPr bwMode="auto">
            <a:xfrm>
              <a:off x="5148" y="3007"/>
              <a:ext cx="44" cy="1043"/>
            </a:xfrm>
            <a:prstGeom prst="rightBracket">
              <a:avLst>
                <a:gd name="adj" fmla="val 79564"/>
              </a:avLst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57" name="Text Box 21"/>
            <p:cNvSpPr txBox="1">
              <a:spLocks noChangeArrowheads="1"/>
            </p:cNvSpPr>
            <p:nvPr/>
          </p:nvSpPr>
          <p:spPr bwMode="auto">
            <a:xfrm>
              <a:off x="3107" y="3324"/>
              <a:ext cx="5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M=</a:t>
              </a:r>
            </a:p>
          </p:txBody>
        </p:sp>
        <p:sp>
          <p:nvSpPr>
            <p:cNvPr id="88158" name="AutoShape 22"/>
            <p:cNvSpPr>
              <a:spLocks/>
            </p:cNvSpPr>
            <p:nvPr/>
          </p:nvSpPr>
          <p:spPr bwMode="auto">
            <a:xfrm>
              <a:off x="3659" y="3007"/>
              <a:ext cx="44" cy="1088"/>
            </a:xfrm>
            <a:prstGeom prst="leftBracket">
              <a:avLst>
                <a:gd name="adj" fmla="val 206061"/>
              </a:avLst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935288" y="1704975"/>
            <a:ext cx="5165725" cy="417513"/>
            <a:chOff x="1849" y="1074"/>
            <a:chExt cx="3254" cy="263"/>
          </a:xfrm>
        </p:grpSpPr>
        <p:sp>
          <p:nvSpPr>
            <p:cNvPr id="88151" name="Rectangle 24"/>
            <p:cNvSpPr>
              <a:spLocks noChangeArrowheads="1"/>
            </p:cNvSpPr>
            <p:nvPr/>
          </p:nvSpPr>
          <p:spPr bwMode="auto">
            <a:xfrm>
              <a:off x="1849" y="1074"/>
              <a:ext cx="3254" cy="263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52" name="Line 30"/>
            <p:cNvSpPr>
              <a:spLocks noChangeShapeType="1"/>
            </p:cNvSpPr>
            <p:nvPr/>
          </p:nvSpPr>
          <p:spPr bwMode="auto">
            <a:xfrm>
              <a:off x="2634" y="1074"/>
              <a:ext cx="0" cy="2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53" name="Line 31"/>
            <p:cNvSpPr>
              <a:spLocks noChangeShapeType="1"/>
            </p:cNvSpPr>
            <p:nvPr/>
          </p:nvSpPr>
          <p:spPr bwMode="auto">
            <a:xfrm>
              <a:off x="3457" y="1074"/>
              <a:ext cx="0" cy="2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54" name="Line 32"/>
            <p:cNvSpPr>
              <a:spLocks noChangeShapeType="1"/>
            </p:cNvSpPr>
            <p:nvPr/>
          </p:nvSpPr>
          <p:spPr bwMode="auto">
            <a:xfrm>
              <a:off x="4280" y="1074"/>
              <a:ext cx="0" cy="2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54107" name="Line 27"/>
          <p:cNvSpPr>
            <a:spLocks noChangeShapeType="1"/>
          </p:cNvSpPr>
          <p:nvPr/>
        </p:nvSpPr>
        <p:spPr bwMode="auto">
          <a:xfrm>
            <a:off x="7345363" y="1844675"/>
            <a:ext cx="0" cy="720725"/>
          </a:xfrm>
          <a:prstGeom prst="line">
            <a:avLst/>
          </a:prstGeom>
          <a:noFill/>
          <a:ln w="9525" cap="rnd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976938" y="1844675"/>
            <a:ext cx="265112" cy="201613"/>
            <a:chOff x="3765" y="1162"/>
            <a:chExt cx="167" cy="127"/>
          </a:xfrm>
        </p:grpSpPr>
        <p:sp>
          <p:nvSpPr>
            <p:cNvPr id="88149" name="Line 28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50" name="Line 29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979613" y="2579688"/>
            <a:ext cx="431800" cy="2854325"/>
            <a:chOff x="295" y="754"/>
            <a:chExt cx="272" cy="2222"/>
          </a:xfrm>
        </p:grpSpPr>
        <p:sp>
          <p:nvSpPr>
            <p:cNvPr id="88146" name="Rectangle 35"/>
            <p:cNvSpPr>
              <a:spLocks noChangeArrowheads="1"/>
            </p:cNvSpPr>
            <p:nvPr/>
          </p:nvSpPr>
          <p:spPr bwMode="auto">
            <a:xfrm>
              <a:off x="295" y="754"/>
              <a:ext cx="272" cy="2222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47" name="Line 36"/>
            <p:cNvSpPr>
              <a:spLocks noChangeShapeType="1"/>
            </p:cNvSpPr>
            <p:nvPr/>
          </p:nvSpPr>
          <p:spPr bwMode="auto">
            <a:xfrm>
              <a:off x="295" y="1434"/>
              <a:ext cx="2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48" name="Line 37"/>
            <p:cNvSpPr>
              <a:spLocks noChangeShapeType="1"/>
            </p:cNvSpPr>
            <p:nvPr/>
          </p:nvSpPr>
          <p:spPr bwMode="auto">
            <a:xfrm>
              <a:off x="295" y="2205"/>
              <a:ext cx="2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54118" name="Line 38"/>
          <p:cNvSpPr>
            <a:spLocks noChangeShapeType="1"/>
          </p:cNvSpPr>
          <p:nvPr/>
        </p:nvSpPr>
        <p:spPr bwMode="auto">
          <a:xfrm flipV="1">
            <a:off x="2303463" y="3187700"/>
            <a:ext cx="631825" cy="0"/>
          </a:xfrm>
          <a:prstGeom prst="line">
            <a:avLst/>
          </a:prstGeom>
          <a:noFill/>
          <a:ln w="9525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19" name="Line 39"/>
          <p:cNvSpPr>
            <a:spLocks noChangeShapeType="1"/>
          </p:cNvSpPr>
          <p:nvPr/>
        </p:nvSpPr>
        <p:spPr bwMode="auto">
          <a:xfrm>
            <a:off x="2208213" y="4264025"/>
            <a:ext cx="2247900" cy="0"/>
          </a:xfrm>
          <a:prstGeom prst="line">
            <a:avLst/>
          </a:prstGeom>
          <a:noFill/>
          <a:ln w="9525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20" name="Line 40"/>
          <p:cNvSpPr>
            <a:spLocks noChangeShapeType="1"/>
          </p:cNvSpPr>
          <p:nvPr/>
        </p:nvSpPr>
        <p:spPr bwMode="auto">
          <a:xfrm>
            <a:off x="2076450" y="5146675"/>
            <a:ext cx="858838" cy="0"/>
          </a:xfrm>
          <a:prstGeom prst="line">
            <a:avLst/>
          </a:prstGeom>
          <a:noFill/>
          <a:ln w="9525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870200" y="2513013"/>
            <a:ext cx="1587500" cy="874712"/>
            <a:chOff x="1519" y="2115"/>
            <a:chExt cx="1089" cy="589"/>
          </a:xfrm>
        </p:grpSpPr>
        <p:grpSp>
          <p:nvGrpSpPr>
            <p:cNvPr id="88137" name="Group 43"/>
            <p:cNvGrpSpPr>
              <a:grpSpLocks/>
            </p:cNvGrpSpPr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88139" name="Group 44"/>
              <p:cNvGrpSpPr>
                <a:grpSpLocks/>
              </p:cNvGrpSpPr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88141" name="Group 45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814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6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宋体" panose="02010600030101010101" pitchFamily="2" charset="-122"/>
                      <a:buChar char="◆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FF33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 b="1">
                        <a:solidFill>
                          <a:srgbClr val="66FF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FFFF"/>
                      </a:buClr>
                      <a:buSzPct val="70000"/>
                      <a:buFont typeface="宋体" panose="02010600030101010101" pitchFamily="2" charset="-122"/>
                      <a:buChar char="▲"/>
                      <a:defRPr kumimoji="1" sz="2400" b="1">
                        <a:solidFill>
                          <a:srgbClr val="00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SzTx/>
                      <a:buFont typeface="Wingdings" panose="05000000000000000000" pitchFamily="2" charset="2"/>
                      <a:buChar char="l"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14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8142" name="Line 48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43" name="Line 49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8140" name="Line 50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138" name="Text Box 51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1  1  3</a:t>
              </a:r>
            </a:p>
          </p:txBody>
        </p:sp>
      </p:grpSp>
      <p:sp>
        <p:nvSpPr>
          <p:cNvPr id="1454132" name="Line 52"/>
          <p:cNvSpPr>
            <a:spLocks noChangeShapeType="1"/>
          </p:cNvSpPr>
          <p:nvPr/>
        </p:nvSpPr>
        <p:spPr bwMode="auto">
          <a:xfrm>
            <a:off x="4060825" y="3187700"/>
            <a:ext cx="2671763" cy="0"/>
          </a:xfrm>
          <a:prstGeom prst="line">
            <a:avLst/>
          </a:prstGeom>
          <a:noFill/>
          <a:ln w="9525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33" name="Line 53"/>
          <p:cNvSpPr>
            <a:spLocks noChangeShapeType="1"/>
          </p:cNvSpPr>
          <p:nvPr/>
        </p:nvSpPr>
        <p:spPr bwMode="auto">
          <a:xfrm>
            <a:off x="3267075" y="3254375"/>
            <a:ext cx="0" cy="1387475"/>
          </a:xfrm>
          <a:prstGeom prst="line">
            <a:avLst/>
          </a:prstGeom>
          <a:noFill/>
          <a:ln w="9525" cap="rnd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2868613" y="4570413"/>
            <a:ext cx="1587500" cy="874712"/>
            <a:chOff x="1519" y="2115"/>
            <a:chExt cx="1089" cy="589"/>
          </a:xfrm>
        </p:grpSpPr>
        <p:grpSp>
          <p:nvGrpSpPr>
            <p:cNvPr id="88128" name="Group 56"/>
            <p:cNvGrpSpPr>
              <a:grpSpLocks/>
            </p:cNvGrpSpPr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88130" name="Group 57"/>
              <p:cNvGrpSpPr>
                <a:grpSpLocks/>
              </p:cNvGrpSpPr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88132" name="Group 58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813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6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宋体" panose="02010600030101010101" pitchFamily="2" charset="-122"/>
                      <a:buChar char="◆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FF33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 b="1">
                        <a:solidFill>
                          <a:srgbClr val="66FF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FFFF"/>
                      </a:buClr>
                      <a:buSzPct val="70000"/>
                      <a:buFont typeface="宋体" panose="02010600030101010101" pitchFamily="2" charset="-122"/>
                      <a:buChar char="▲"/>
                      <a:defRPr kumimoji="1" sz="2400" b="1">
                        <a:solidFill>
                          <a:srgbClr val="00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SzTx/>
                      <a:buFont typeface="Wingdings" panose="05000000000000000000" pitchFamily="2" charset="2"/>
                      <a:buChar char="l"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13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8133" name="Line 61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34" name="Line 62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8131" name="Line 63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129" name="Text Box 64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3   1   2</a:t>
              </a:r>
            </a:p>
          </p:txBody>
        </p:sp>
      </p:grp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4392613" y="3563938"/>
            <a:ext cx="1587500" cy="874712"/>
            <a:chOff x="1519" y="2115"/>
            <a:chExt cx="1089" cy="589"/>
          </a:xfrm>
        </p:grpSpPr>
        <p:grpSp>
          <p:nvGrpSpPr>
            <p:cNvPr id="88119" name="Group 73"/>
            <p:cNvGrpSpPr>
              <a:grpSpLocks/>
            </p:cNvGrpSpPr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88121" name="Group 74"/>
              <p:cNvGrpSpPr>
                <a:grpSpLocks/>
              </p:cNvGrpSpPr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88123" name="Group 75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812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6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宋体" panose="02010600030101010101" pitchFamily="2" charset="-122"/>
                      <a:buChar char="◆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FF33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 b="1">
                        <a:solidFill>
                          <a:srgbClr val="66FF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FFFF"/>
                      </a:buClr>
                      <a:buSzPct val="70000"/>
                      <a:buFont typeface="宋体" panose="02010600030101010101" pitchFamily="2" charset="-122"/>
                      <a:buChar char="▲"/>
                      <a:defRPr kumimoji="1" sz="2400" b="1">
                        <a:solidFill>
                          <a:srgbClr val="00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SzTx/>
                      <a:buFont typeface="Wingdings" panose="05000000000000000000" pitchFamily="2" charset="2"/>
                      <a:buChar char="l"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12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8124" name="Line 78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25" name="Line 79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8122" name="Line 80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120" name="Text Box 81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  2  -1</a:t>
              </a:r>
            </a:p>
          </p:txBody>
        </p:sp>
      </p:grp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6686550" y="2484438"/>
            <a:ext cx="1587500" cy="874712"/>
            <a:chOff x="1519" y="2115"/>
            <a:chExt cx="1089" cy="589"/>
          </a:xfrm>
        </p:grpSpPr>
        <p:grpSp>
          <p:nvGrpSpPr>
            <p:cNvPr id="88110" name="Group 90"/>
            <p:cNvGrpSpPr>
              <a:grpSpLocks/>
            </p:cNvGrpSpPr>
            <p:nvPr/>
          </p:nvGrpSpPr>
          <p:grpSpPr bwMode="auto">
            <a:xfrm>
              <a:off x="1565" y="2160"/>
              <a:ext cx="954" cy="544"/>
              <a:chOff x="1791" y="1480"/>
              <a:chExt cx="954" cy="725"/>
            </a:xfrm>
          </p:grpSpPr>
          <p:grpSp>
            <p:nvGrpSpPr>
              <p:cNvPr id="88112" name="Group 91"/>
              <p:cNvGrpSpPr>
                <a:grpSpLocks/>
              </p:cNvGrpSpPr>
              <p:nvPr/>
            </p:nvGrpSpPr>
            <p:grpSpPr bwMode="auto">
              <a:xfrm>
                <a:off x="1791" y="1480"/>
                <a:ext cx="954" cy="725"/>
                <a:chOff x="1791" y="1480"/>
                <a:chExt cx="954" cy="725"/>
              </a:xfrm>
            </p:grpSpPr>
            <p:grpSp>
              <p:nvGrpSpPr>
                <p:cNvPr id="88114" name="Group 92"/>
                <p:cNvGrpSpPr>
                  <a:grpSpLocks/>
                </p:cNvGrpSpPr>
                <p:nvPr/>
              </p:nvGrpSpPr>
              <p:grpSpPr bwMode="auto">
                <a:xfrm>
                  <a:off x="1791" y="1480"/>
                  <a:ext cx="954" cy="725"/>
                  <a:chOff x="1791" y="1480"/>
                  <a:chExt cx="954" cy="725"/>
                </a:xfrm>
              </p:grpSpPr>
              <p:sp>
                <p:nvSpPr>
                  <p:cNvPr id="8811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80"/>
                    <a:ext cx="953" cy="7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rnd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6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宋体" panose="02010600030101010101" pitchFamily="2" charset="-122"/>
                      <a:buChar char="◆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FF33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 b="1">
                        <a:solidFill>
                          <a:srgbClr val="66FF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FFFF"/>
                      </a:buClr>
                      <a:buSzPct val="70000"/>
                      <a:buFont typeface="宋体" panose="02010600030101010101" pitchFamily="2" charset="-122"/>
                      <a:buChar char="▲"/>
                      <a:defRPr kumimoji="1" sz="2400" b="1">
                        <a:solidFill>
                          <a:srgbClr val="00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SzTx/>
                      <a:buFont typeface="Wingdings" panose="05000000000000000000" pitchFamily="2" charset="2"/>
                      <a:buChar char="l"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11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842"/>
                    <a:ext cx="9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8115" name="Line 95"/>
                <p:cNvSpPr>
                  <a:spLocks noChangeShapeType="1"/>
                </p:cNvSpPr>
                <p:nvPr/>
              </p:nvSpPr>
              <p:spPr bwMode="auto">
                <a:xfrm>
                  <a:off x="2109" y="1480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116" name="Line 96"/>
                <p:cNvSpPr>
                  <a:spLocks noChangeShapeType="1"/>
                </p:cNvSpPr>
                <p:nvPr/>
              </p:nvSpPr>
              <p:spPr bwMode="auto">
                <a:xfrm>
                  <a:off x="2426" y="1491"/>
                  <a:ext cx="0" cy="35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8113" name="Line 97"/>
              <p:cNvSpPr>
                <a:spLocks noChangeShapeType="1"/>
              </p:cNvSpPr>
              <p:nvPr/>
            </p:nvSpPr>
            <p:spPr bwMode="auto">
              <a:xfrm>
                <a:off x="2245" y="1854"/>
                <a:ext cx="0" cy="35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111" name="Text Box 98"/>
            <p:cNvSpPr txBox="1">
              <a:spLocks noChangeArrowheads="1"/>
            </p:cNvSpPr>
            <p:nvPr/>
          </p:nvSpPr>
          <p:spPr bwMode="auto">
            <a:xfrm>
              <a:off x="1519" y="2115"/>
              <a:ext cx="108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1   4   5</a:t>
              </a:r>
            </a:p>
          </p:txBody>
        </p:sp>
      </p:grpSp>
      <p:sp>
        <p:nvSpPr>
          <p:cNvPr id="1454186" name="Text Box 106"/>
          <p:cNvSpPr txBox="1">
            <a:spLocks noChangeArrowheads="1"/>
          </p:cNvSpPr>
          <p:nvPr/>
        </p:nvSpPr>
        <p:spPr bwMode="auto">
          <a:xfrm>
            <a:off x="503238" y="16287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M.chead</a:t>
            </a:r>
          </a:p>
        </p:txBody>
      </p:sp>
      <p:sp>
        <p:nvSpPr>
          <p:cNvPr id="1454187" name="Text Box 107"/>
          <p:cNvSpPr txBox="1">
            <a:spLocks noChangeArrowheads="1"/>
          </p:cNvSpPr>
          <p:nvPr/>
        </p:nvSpPr>
        <p:spPr bwMode="auto">
          <a:xfrm>
            <a:off x="431800" y="249713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M.rhead</a:t>
            </a:r>
          </a:p>
        </p:txBody>
      </p:sp>
      <p:sp>
        <p:nvSpPr>
          <p:cNvPr id="1454188" name="Line 108"/>
          <p:cNvSpPr>
            <a:spLocks noChangeShapeType="1"/>
          </p:cNvSpPr>
          <p:nvPr/>
        </p:nvSpPr>
        <p:spPr bwMode="auto">
          <a:xfrm flipV="1">
            <a:off x="2160588" y="1917700"/>
            <a:ext cx="7747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89" name="Line 109"/>
          <p:cNvSpPr>
            <a:spLocks noChangeShapeType="1"/>
          </p:cNvSpPr>
          <p:nvPr/>
        </p:nvSpPr>
        <p:spPr bwMode="auto">
          <a:xfrm flipV="1">
            <a:off x="1368425" y="3068638"/>
            <a:ext cx="6318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Group 113"/>
          <p:cNvGrpSpPr>
            <a:grpSpLocks/>
          </p:cNvGrpSpPr>
          <p:nvPr/>
        </p:nvGrpSpPr>
        <p:grpSpPr bwMode="auto">
          <a:xfrm>
            <a:off x="7586663" y="3068638"/>
            <a:ext cx="265112" cy="201612"/>
            <a:chOff x="3765" y="1162"/>
            <a:chExt cx="167" cy="127"/>
          </a:xfrm>
        </p:grpSpPr>
        <p:sp>
          <p:nvSpPr>
            <p:cNvPr id="88108" name="Line 114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9" name="Line 115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116"/>
          <p:cNvGrpSpPr>
            <a:grpSpLocks/>
          </p:cNvGrpSpPr>
          <p:nvPr/>
        </p:nvGrpSpPr>
        <p:grpSpPr bwMode="auto">
          <a:xfrm>
            <a:off x="5381625" y="4127500"/>
            <a:ext cx="265113" cy="201613"/>
            <a:chOff x="3765" y="1162"/>
            <a:chExt cx="167" cy="127"/>
          </a:xfrm>
        </p:grpSpPr>
        <p:sp>
          <p:nvSpPr>
            <p:cNvPr id="88106" name="Line 117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7" name="Line 118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119"/>
          <p:cNvGrpSpPr>
            <a:grpSpLocks/>
          </p:cNvGrpSpPr>
          <p:nvPr/>
        </p:nvGrpSpPr>
        <p:grpSpPr bwMode="auto">
          <a:xfrm>
            <a:off x="3811588" y="5138738"/>
            <a:ext cx="265112" cy="201612"/>
            <a:chOff x="3765" y="1162"/>
            <a:chExt cx="167" cy="127"/>
          </a:xfrm>
        </p:grpSpPr>
        <p:sp>
          <p:nvSpPr>
            <p:cNvPr id="88104" name="Line 120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5" name="Line 121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122"/>
          <p:cNvGrpSpPr>
            <a:grpSpLocks/>
          </p:cNvGrpSpPr>
          <p:nvPr/>
        </p:nvGrpSpPr>
        <p:grpSpPr bwMode="auto">
          <a:xfrm>
            <a:off x="3132138" y="5138738"/>
            <a:ext cx="265112" cy="201612"/>
            <a:chOff x="3765" y="1162"/>
            <a:chExt cx="167" cy="127"/>
          </a:xfrm>
        </p:grpSpPr>
        <p:sp>
          <p:nvSpPr>
            <p:cNvPr id="88102" name="Line 123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3" name="Line 124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54106" name="Line 26"/>
          <p:cNvSpPr>
            <a:spLocks noChangeShapeType="1"/>
          </p:cNvSpPr>
          <p:nvPr/>
        </p:nvSpPr>
        <p:spPr bwMode="auto">
          <a:xfrm>
            <a:off x="3529013" y="1844675"/>
            <a:ext cx="0" cy="720725"/>
          </a:xfrm>
          <a:prstGeom prst="line">
            <a:avLst/>
          </a:prstGeom>
          <a:noFill/>
          <a:ln w="9525" cap="rnd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05" name="Line 25"/>
          <p:cNvSpPr>
            <a:spLocks noChangeShapeType="1"/>
          </p:cNvSpPr>
          <p:nvPr/>
        </p:nvSpPr>
        <p:spPr bwMode="auto">
          <a:xfrm>
            <a:off x="4852988" y="1887538"/>
            <a:ext cx="0" cy="1751012"/>
          </a:xfrm>
          <a:prstGeom prst="line">
            <a:avLst/>
          </a:prstGeom>
          <a:noFill/>
          <a:ln w="9525" cap="rnd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Group 125"/>
          <p:cNvGrpSpPr>
            <a:grpSpLocks/>
          </p:cNvGrpSpPr>
          <p:nvPr/>
        </p:nvGrpSpPr>
        <p:grpSpPr bwMode="auto">
          <a:xfrm>
            <a:off x="4706938" y="4127500"/>
            <a:ext cx="265112" cy="201613"/>
            <a:chOff x="3765" y="1162"/>
            <a:chExt cx="167" cy="127"/>
          </a:xfrm>
        </p:grpSpPr>
        <p:sp>
          <p:nvSpPr>
            <p:cNvPr id="88100" name="Line 126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1" name="Line 127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6958013" y="3068638"/>
            <a:ext cx="265112" cy="201612"/>
            <a:chOff x="3765" y="1162"/>
            <a:chExt cx="167" cy="127"/>
          </a:xfrm>
        </p:grpSpPr>
        <p:sp>
          <p:nvSpPr>
            <p:cNvPr id="88098" name="Line 129"/>
            <p:cNvSpPr>
              <a:spLocks noChangeShapeType="1"/>
            </p:cNvSpPr>
            <p:nvPr/>
          </p:nvSpPr>
          <p:spPr bwMode="auto">
            <a:xfrm flipV="1">
              <a:off x="3765" y="1162"/>
              <a:ext cx="84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99" name="Line 130"/>
            <p:cNvSpPr>
              <a:spLocks noChangeShapeType="1"/>
            </p:cNvSpPr>
            <p:nvPr/>
          </p:nvSpPr>
          <p:spPr bwMode="auto">
            <a:xfrm>
              <a:off x="3849" y="1162"/>
              <a:ext cx="83" cy="12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AutoShape 80"/>
          <p:cNvSpPr>
            <a:spLocks noChangeArrowheads="1"/>
          </p:cNvSpPr>
          <p:nvPr/>
        </p:nvSpPr>
        <p:spPr bwMode="auto">
          <a:xfrm>
            <a:off x="361950" y="5659438"/>
            <a:ext cx="3548063" cy="1057275"/>
          </a:xfrm>
          <a:prstGeom prst="wedgeEllipseCallout">
            <a:avLst>
              <a:gd name="adj1" fmla="val 16824"/>
              <a:gd name="adj2" fmla="val -72153"/>
            </a:avLst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适合要对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矩阵频繁修改</a:t>
            </a: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331788" y="3317875"/>
            <a:ext cx="1528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对横纵两个方向的链表同时操作</a:t>
            </a:r>
          </a:p>
        </p:txBody>
      </p:sp>
    </p:spTree>
    <p:extLst>
      <p:ext uri="{BB962C8B-B14F-4D97-AF65-F5344CB8AC3E}">
        <p14:creationId xmlns:p14="http://schemas.microsoft.com/office/powerpoint/2010/main" val="15122183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5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5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5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5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5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5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5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5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45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6" grpId="0"/>
      <p:bldP spid="1454187" grpId="0"/>
      <p:bldP spid="93" grpId="0" animBg="1"/>
      <p:bldP spid="9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第五章 习题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3695"/>
            <a:ext cx="9144000" cy="41910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altLang="zh-CN" sz="3200" b="1" dirty="0">
                <a:latin typeface="宋体" pitchFamily="2" charset="-122"/>
              </a:rPr>
              <a:t>1.</a:t>
            </a:r>
            <a:r>
              <a:rPr lang="zh-CN" altLang="zh-CN" sz="3200" dirty="0"/>
              <a:t>下列说法正确的是：（</a:t>
            </a:r>
            <a:r>
              <a:rPr lang="en-US" altLang="zh-CN" sz="3200" dirty="0"/>
              <a:t>    </a:t>
            </a:r>
            <a:r>
              <a:rPr lang="zh-CN" altLang="zh-CN" sz="3200" dirty="0"/>
              <a:t>）</a:t>
            </a:r>
            <a:r>
              <a:rPr lang="zh-CN" altLang="en-US" sz="3200" b="1" dirty="0"/>
              <a:t>？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A </a:t>
            </a:r>
            <a:r>
              <a:rPr lang="zh-CN" altLang="zh-CN" sz="2800" b="0" dirty="0">
                <a:solidFill>
                  <a:schemeClr val="tx1"/>
                </a:solidFill>
              </a:rPr>
              <a:t>数据结构的抽象操作的定义与具体实现有关。</a:t>
            </a:r>
          </a:p>
          <a:p>
            <a:pPr marL="0" indent="0">
              <a:buNone/>
            </a:pPr>
            <a:r>
              <a:rPr lang="de-DE" altLang="zh-CN" sz="2800" b="0" dirty="0">
                <a:solidFill>
                  <a:schemeClr val="tx1"/>
                </a:solidFill>
              </a:rPr>
              <a:t>B. </a:t>
            </a:r>
            <a:r>
              <a:rPr lang="zh-CN" altLang="zh-CN" sz="2800" b="0" dirty="0">
                <a:solidFill>
                  <a:schemeClr val="tx1"/>
                </a:solidFill>
              </a:rPr>
              <a:t>数据结构的基本操作的设置的最重要的准则是，实现应用程序与存储结构的独立。</a:t>
            </a:r>
          </a:p>
          <a:p>
            <a:pPr marL="0" indent="0">
              <a:buNone/>
            </a:pPr>
            <a:r>
              <a:rPr lang="de-DE" altLang="zh-CN" sz="2800" b="0" dirty="0">
                <a:solidFill>
                  <a:schemeClr val="tx1"/>
                </a:solidFill>
              </a:rPr>
              <a:t>C. </a:t>
            </a:r>
            <a:r>
              <a:rPr lang="zh-CN" altLang="zh-CN" sz="2800" b="0" dirty="0">
                <a:solidFill>
                  <a:schemeClr val="tx1"/>
                </a:solidFill>
              </a:rPr>
              <a:t>数据逻辑结构说明数据元素之间的顺序关系，它依赖于计算机储存结构。</a:t>
            </a:r>
          </a:p>
          <a:p>
            <a:pPr marL="0" indent="0">
              <a:buNone/>
            </a:pPr>
            <a:r>
              <a:rPr lang="de-DE" altLang="zh-CN" sz="2800" b="0" dirty="0">
                <a:solidFill>
                  <a:schemeClr val="tx1"/>
                </a:solidFill>
              </a:rPr>
              <a:t>D. </a:t>
            </a:r>
            <a:r>
              <a:rPr lang="zh-CN" altLang="zh-CN" sz="2800" b="0" dirty="0">
                <a:solidFill>
                  <a:schemeClr val="tx1"/>
                </a:solidFill>
              </a:rPr>
              <a:t>数据的逻辑结构是指数据的各数据项之间的逻辑关系。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800" b="0" dirty="0">
              <a:solidFill>
                <a:schemeClr val="tx1"/>
              </a:solidFill>
            </a:endParaRPr>
          </a:p>
          <a:p>
            <a:pPr algn="just">
              <a:buFont typeface="Wingdings 2" pitchFamily="18" charset="2"/>
              <a:buNone/>
            </a:pPr>
            <a:r>
              <a:rPr lang="en-US" altLang="zh-CN" sz="3200" b="0" dirty="0"/>
              <a:t>2.</a:t>
            </a:r>
            <a:r>
              <a:rPr lang="zh-CN" altLang="zh-CN" sz="3200" dirty="0"/>
              <a:t>若一个栈以数组</a:t>
            </a:r>
            <a:r>
              <a:rPr lang="en-US" altLang="zh-CN" sz="3200" dirty="0"/>
              <a:t>V[n]</a:t>
            </a:r>
            <a:r>
              <a:rPr lang="zh-CN" altLang="zh-CN" sz="3200" dirty="0"/>
              <a:t>存储，设栈空时栈顶指针</a:t>
            </a:r>
            <a:r>
              <a:rPr lang="en-US" altLang="zh-CN" sz="3200" dirty="0"/>
              <a:t>top</a:t>
            </a:r>
            <a:r>
              <a:rPr lang="zh-CN" altLang="zh-CN" sz="3200" dirty="0"/>
              <a:t>为</a:t>
            </a:r>
            <a:r>
              <a:rPr lang="en-US" altLang="zh-CN" sz="3200" dirty="0"/>
              <a:t>n-1</a:t>
            </a:r>
            <a:r>
              <a:rPr lang="zh-CN" altLang="zh-CN" sz="3200" dirty="0"/>
              <a:t>，则将</a:t>
            </a:r>
            <a:r>
              <a:rPr lang="en-US" altLang="zh-CN" sz="3200" dirty="0"/>
              <a:t>x</a:t>
            </a:r>
            <a:r>
              <a:rPr lang="zh-CN" altLang="zh-CN" sz="3200" dirty="0"/>
              <a:t>进栈的操作命令是</a:t>
            </a:r>
            <a:r>
              <a:rPr lang="en-US" altLang="zh-CN" sz="3200" dirty="0"/>
              <a:t>__________________</a:t>
            </a:r>
            <a:r>
              <a:rPr lang="zh-CN" altLang="zh-CN" sz="3200" dirty="0"/>
              <a:t>。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2160" y="833964"/>
            <a:ext cx="481222" cy="5355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35481"/>
            <a:ext cx="9086142" cy="4801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If(top&gt;=0) V[top--]=x; else throw </a:t>
            </a:r>
            <a:r>
              <a:rPr lang="en-US" altLang="zh-CN" sz="2800" dirty="0" err="1">
                <a:solidFill>
                  <a:schemeClr val="tx1"/>
                </a:solidFill>
              </a:rPr>
              <a:t>OverflowException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第五章 习题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593685"/>
            <a:ext cx="9252520" cy="41910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r>
              <a:rPr lang="zh-CN" altLang="en-US" sz="2800" b="1" dirty="0"/>
              <a:t>假设按高位维优先存储整数数组</a:t>
            </a:r>
            <a:r>
              <a:rPr lang="en-US" altLang="zh-CN" sz="2800" b="1" dirty="0"/>
              <a:t>A9</a:t>
            </a:r>
            <a:r>
              <a:rPr lang="en-US" altLang="zh-CN" sz="2800" b="1" dirty="0">
                <a:latin typeface="宋体" pitchFamily="2" charset="-122"/>
              </a:rPr>
              <a:t>×</a:t>
            </a:r>
            <a:r>
              <a:rPr lang="en-US" altLang="zh-CN" sz="2800" b="1" dirty="0"/>
              <a:t>3</a:t>
            </a:r>
            <a:r>
              <a:rPr lang="en-US" altLang="zh-CN" sz="2800" b="1" dirty="0">
                <a:latin typeface="宋体" pitchFamily="2" charset="-122"/>
              </a:rPr>
              <a:t>×</a:t>
            </a:r>
            <a:r>
              <a:rPr lang="en-US" altLang="zh-CN" sz="2800" b="1" dirty="0"/>
              <a:t>5</a:t>
            </a:r>
            <a:r>
              <a:rPr lang="en-US" altLang="zh-CN" sz="2800" b="1" dirty="0">
                <a:latin typeface="宋体" pitchFamily="2" charset="-122"/>
              </a:rPr>
              <a:t>×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时，第一个元素的字节地址是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，每个整数占四个字节。问下列元素的存储地址是什么？</a:t>
            </a:r>
          </a:p>
          <a:p>
            <a:pPr algn="just">
              <a:buFont typeface="Wingdings 2" pitchFamily="18" charset="2"/>
              <a:buNone/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0000 </a:t>
            </a:r>
            <a:r>
              <a:rPr lang="en-US" altLang="zh-CN" sz="3200" b="1" dirty="0"/>
              <a:t>    a</a:t>
            </a:r>
            <a:r>
              <a:rPr lang="en-US" altLang="zh-CN" sz="3200" b="1" baseline="-25000" dirty="0"/>
              <a:t>1111</a:t>
            </a:r>
            <a:r>
              <a:rPr lang="en-US" altLang="zh-CN" sz="3200" b="1" dirty="0"/>
              <a:t>      a</a:t>
            </a:r>
            <a:r>
              <a:rPr lang="en-US" altLang="zh-CN" sz="3200" b="1" baseline="-25000" dirty="0"/>
              <a:t>3125</a:t>
            </a:r>
            <a:r>
              <a:rPr lang="en-US" altLang="zh-CN" sz="3200" b="1" dirty="0"/>
              <a:t>     a</a:t>
            </a:r>
            <a:r>
              <a:rPr lang="en-US" altLang="zh-CN" sz="3200" b="1" baseline="-25000" dirty="0"/>
              <a:t>8247</a:t>
            </a:r>
          </a:p>
          <a:p>
            <a:pPr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endParaRPr lang="en-US" altLang="zh-CN" sz="2800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3200" dirty="0">
                <a:latin typeface="宋体" pitchFamily="2" charset="-122"/>
              </a:rPr>
              <a:t>5.</a:t>
            </a:r>
            <a:r>
              <a:rPr lang="zh-CN" altLang="en-US" sz="2800" dirty="0"/>
              <a:t>推导按低位维优先的存储映象函数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endParaRPr lang="en-US" altLang="zh-CN" sz="2800" dirty="0">
              <a:latin typeface="宋体" pitchFamily="2" charset="-122"/>
            </a:endParaRPr>
          </a:p>
          <a:p>
            <a:pPr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4.</a:t>
            </a:r>
            <a:r>
              <a:rPr lang="zh-CN" altLang="en-US" sz="2800" b="1" dirty="0"/>
              <a:t>设有下三角矩阵（</a:t>
            </a:r>
            <a:r>
              <a:rPr lang="en-US" altLang="zh-CN" sz="2800" b="1" dirty="0" err="1"/>
              <a:t>aij</a:t>
            </a:r>
            <a:r>
              <a:rPr lang="zh-CN" altLang="en-US" sz="2800" b="1" dirty="0"/>
              <a:t>）</a:t>
            </a:r>
            <a:r>
              <a:rPr lang="en-US" altLang="zh-CN" sz="2800" b="1" dirty="0" err="1"/>
              <a:t>n</a:t>
            </a:r>
            <a:r>
              <a:rPr lang="en-US" altLang="zh-CN" sz="2800" b="1" dirty="0" err="1">
                <a:latin typeface="宋体" pitchFamily="2" charset="-122"/>
              </a:rPr>
              <a:t>×</a:t>
            </a:r>
            <a:r>
              <a:rPr lang="en-US" altLang="zh-CN" sz="2800" b="1" dirty="0" err="1"/>
              <a:t>n</a:t>
            </a:r>
            <a:r>
              <a:rPr lang="zh-CN" altLang="en-US" sz="2800" b="1" dirty="0"/>
              <a:t>，将其下三角元素逐行存于数组</a:t>
            </a:r>
            <a:r>
              <a:rPr lang="en-US" altLang="zh-CN" sz="2800" b="1" dirty="0"/>
              <a:t>B[m]</a:t>
            </a:r>
            <a:r>
              <a:rPr lang="zh-CN" altLang="en-US" sz="2800" b="1" dirty="0"/>
              <a:t>中（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充分大），使得</a:t>
            </a:r>
            <a:r>
              <a:rPr lang="en-US" altLang="zh-CN" sz="2800" b="1" dirty="0"/>
              <a:t>B[k]</a:t>
            </a:r>
            <a:r>
              <a:rPr lang="zh-CN" altLang="en-US" sz="2800" b="1" dirty="0"/>
              <a:t>＝</a:t>
            </a:r>
            <a:r>
              <a:rPr lang="en-US" altLang="zh-CN" sz="2800" b="1" dirty="0" err="1"/>
              <a:t>aij</a:t>
            </a:r>
            <a:r>
              <a:rPr lang="zh-CN" altLang="en-US" sz="2800" b="1" dirty="0"/>
              <a:t>，试推导出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和</a:t>
            </a:r>
            <a:r>
              <a:rPr lang="en-US" altLang="zh-CN" sz="2800" b="1" dirty="0" err="1"/>
              <a:t>aij</a:t>
            </a:r>
            <a:r>
              <a:rPr lang="zh-CN" altLang="en-US" sz="2800" b="1" dirty="0"/>
              <a:t>的对应关系。</a:t>
            </a:r>
            <a:r>
              <a:rPr lang="zh-CN" altLang="en-US" sz="2800" dirty="0">
                <a:solidFill>
                  <a:schemeClr val="tx1"/>
                </a:solidFill>
              </a:rPr>
              <a:t>假设下标从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开始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zh-CN" altLang="en-US" sz="3200" b="1" dirty="0"/>
          </a:p>
          <a:p>
            <a:pPr algn="just">
              <a:buFont typeface="Wingdings 2" pitchFamily="18" charset="2"/>
              <a:buNone/>
            </a:pP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1646675" y="2033845"/>
            <a:ext cx="867545" cy="5355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776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9075" y="2035976"/>
            <a:ext cx="1095172" cy="5355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1784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5925" y="2033845"/>
            <a:ext cx="1095172" cy="5355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4416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545" y="2438890"/>
            <a:ext cx="790575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5000"/>
              <a:buNone/>
            </a:pPr>
            <a:r>
              <a:rPr kumimoji="0" lang="zh-CN" altLang="en-US" dirty="0"/>
              <a:t> </a:t>
            </a:r>
            <a:r>
              <a:rPr lang="en-US" altLang="zh-CN" sz="2800" dirty="0">
                <a:solidFill>
                  <a:srgbClr val="66FF33"/>
                </a:solidFill>
              </a:rPr>
              <a:t>Loc( </a:t>
            </a:r>
            <a:r>
              <a:rPr lang="en-US" altLang="zh-CN" sz="2800" i="1" dirty="0">
                <a:solidFill>
                  <a:srgbClr val="66FF33"/>
                </a:solidFill>
              </a:rPr>
              <a:t>j</a:t>
            </a:r>
            <a:r>
              <a:rPr lang="en-US" altLang="zh-CN" sz="2800" i="1" baseline="-25000" dirty="0">
                <a:solidFill>
                  <a:srgbClr val="66FF33"/>
                </a:solidFill>
              </a:rPr>
              <a:t>1</a:t>
            </a:r>
            <a:r>
              <a:rPr lang="en-US" altLang="zh-CN" sz="2800" i="1" dirty="0">
                <a:solidFill>
                  <a:srgbClr val="66FF33"/>
                </a:solidFill>
              </a:rPr>
              <a:t>, j</a:t>
            </a:r>
            <a:r>
              <a:rPr lang="en-US" altLang="zh-CN" sz="2800" i="1" baseline="-25000" dirty="0">
                <a:solidFill>
                  <a:srgbClr val="66FF33"/>
                </a:solidFill>
              </a:rPr>
              <a:t>2</a:t>
            </a:r>
            <a:r>
              <a:rPr lang="en-US" altLang="zh-CN" sz="2800" i="1" dirty="0">
                <a:solidFill>
                  <a:srgbClr val="66FF33"/>
                </a:solidFill>
              </a:rPr>
              <a:t>, …, </a:t>
            </a:r>
            <a:r>
              <a:rPr lang="en-US" altLang="zh-CN" sz="2800" i="1" dirty="0" err="1">
                <a:solidFill>
                  <a:srgbClr val="66FF33"/>
                </a:solidFill>
              </a:rPr>
              <a:t>j</a:t>
            </a:r>
            <a:r>
              <a:rPr lang="en-US" altLang="zh-CN" sz="2800" i="1" baseline="-25000" dirty="0" err="1">
                <a:solidFill>
                  <a:srgbClr val="66FF33"/>
                </a:solidFill>
              </a:rPr>
              <a:t>n</a:t>
            </a:r>
            <a:r>
              <a:rPr lang="en-US" altLang="zh-CN" sz="2800" dirty="0">
                <a:solidFill>
                  <a:srgbClr val="66FF33"/>
                </a:solidFill>
              </a:rPr>
              <a:t> )  = Loc(0, 0, …, 0) +  </a:t>
            </a:r>
            <a:r>
              <a:rPr lang="en-US" altLang="en-US" sz="2800" dirty="0">
                <a:solidFill>
                  <a:srgbClr val="66FF33"/>
                </a:solidFill>
              </a:rPr>
              <a:t>∑</a:t>
            </a:r>
            <a:r>
              <a:rPr lang="en-US" altLang="zh-CN" sz="2800" dirty="0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</a:t>
            </a:r>
            <a:r>
              <a:rPr lang="en-US" altLang="zh-CN" sz="2800" dirty="0">
                <a:solidFill>
                  <a:srgbClr val="66FF33"/>
                </a:solidFill>
              </a:rPr>
              <a:t> </a:t>
            </a:r>
            <a:r>
              <a:rPr lang="en-US" altLang="zh-CN" sz="2800" dirty="0" err="1">
                <a:solidFill>
                  <a:srgbClr val="66FF33"/>
                </a:solidFill>
              </a:rPr>
              <a:t>j</a:t>
            </a:r>
            <a:r>
              <a:rPr lang="en-US" altLang="zh-CN" sz="2800" baseline="-25000" dirty="0" err="1">
                <a:solidFill>
                  <a:srgbClr val="66FF33"/>
                </a:solidFill>
              </a:rPr>
              <a:t>i</a:t>
            </a:r>
            <a:endParaRPr lang="en-US" altLang="zh-CN" sz="2800" baseline="-25000" dirty="0">
              <a:solidFill>
                <a:srgbClr val="66FF33"/>
              </a:solidFill>
            </a:endParaRPr>
          </a:p>
          <a:p>
            <a:pPr>
              <a:lnSpc>
                <a:spcPct val="130000"/>
              </a:lnSpc>
              <a:buSzPct val="75000"/>
              <a:buNone/>
            </a:pPr>
            <a:r>
              <a:rPr lang="zh-CN" altLang="en-US" sz="2800" dirty="0">
                <a:solidFill>
                  <a:srgbClr val="66FF33"/>
                </a:solidFill>
              </a:rPr>
              <a:t>其中：</a:t>
            </a:r>
            <a:r>
              <a:rPr lang="en-US" altLang="zh-CN" sz="2800" dirty="0" err="1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 err="1">
                <a:solidFill>
                  <a:srgbClr val="66FF33"/>
                </a:solidFill>
              </a:rPr>
              <a:t>n</a:t>
            </a:r>
            <a:r>
              <a:rPr lang="en-US" altLang="zh-CN" sz="2800" dirty="0">
                <a:solidFill>
                  <a:srgbClr val="66FF33"/>
                </a:solidFill>
              </a:rPr>
              <a:t>=L</a:t>
            </a:r>
            <a:r>
              <a:rPr lang="zh-CN" altLang="en-US" sz="2800" dirty="0">
                <a:solidFill>
                  <a:srgbClr val="66FF33"/>
                </a:solidFill>
              </a:rPr>
              <a:t>，</a:t>
            </a:r>
            <a:r>
              <a:rPr lang="en-US" altLang="zh-CN" sz="2800" dirty="0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i-1</a:t>
            </a:r>
            <a:r>
              <a:rPr lang="en-US" altLang="zh-CN" sz="2800" dirty="0">
                <a:solidFill>
                  <a:srgbClr val="66FF33"/>
                </a:solidFill>
              </a:rPr>
              <a:t> =</a:t>
            </a:r>
            <a:r>
              <a:rPr lang="en-US" altLang="zh-CN" sz="2800" dirty="0" err="1">
                <a:solidFill>
                  <a:srgbClr val="66FF33"/>
                </a:solidFill>
              </a:rPr>
              <a:t>b</a:t>
            </a:r>
            <a:r>
              <a:rPr lang="en-US" altLang="zh-CN" sz="2800" baseline="-25000" dirty="0" err="1">
                <a:solidFill>
                  <a:srgbClr val="66FF33"/>
                </a:solidFill>
              </a:rPr>
              <a:t>i</a:t>
            </a:r>
            <a:r>
              <a:rPr lang="en-US" altLang="zh-CN" sz="2800" dirty="0" err="1">
                <a:solidFill>
                  <a:srgbClr val="66FF33"/>
                </a:solidFill>
              </a:rPr>
              <a:t>×c</a:t>
            </a:r>
            <a:r>
              <a:rPr lang="en-US" altLang="zh-CN" sz="2800" baseline="-25000" dirty="0" err="1">
                <a:solidFill>
                  <a:srgbClr val="66FF33"/>
                </a:solidFill>
              </a:rPr>
              <a:t>i</a:t>
            </a:r>
            <a:r>
              <a:rPr lang="zh-CN" altLang="en-US" sz="2800" dirty="0">
                <a:solidFill>
                  <a:srgbClr val="66FF33"/>
                </a:solidFill>
              </a:rPr>
              <a:t>，</a:t>
            </a:r>
            <a:r>
              <a:rPr lang="en-US" altLang="zh-CN" sz="2800" dirty="0">
                <a:solidFill>
                  <a:srgbClr val="66FF33"/>
                </a:solidFill>
              </a:rPr>
              <a:t>1</a:t>
            </a:r>
            <a:r>
              <a:rPr lang="zh-CN" altLang="en-US" sz="2800" dirty="0">
                <a:solidFill>
                  <a:srgbClr val="66FF33"/>
                </a:solidFill>
              </a:rPr>
              <a:t>＜</a:t>
            </a:r>
            <a:r>
              <a:rPr lang="en-US" altLang="zh-CN" sz="2800" dirty="0" err="1">
                <a:solidFill>
                  <a:srgbClr val="66FF33"/>
                </a:solidFill>
              </a:rPr>
              <a:t>i≤n</a:t>
            </a:r>
            <a:r>
              <a:rPr lang="en-US" altLang="zh-CN" sz="2800" dirty="0">
                <a:solidFill>
                  <a:srgbClr val="66FF33"/>
                </a:solidFill>
              </a:rPr>
              <a:t>             </a:t>
            </a:r>
            <a:r>
              <a:rPr lang="zh-CN" altLang="en-US" sz="2800" dirty="0">
                <a:solidFill>
                  <a:schemeClr val="tx1"/>
                </a:solidFill>
              </a:rPr>
              <a:t>逆递推</a:t>
            </a:r>
          </a:p>
        </p:txBody>
      </p:sp>
      <p:sp>
        <p:nvSpPr>
          <p:cNvPr id="8" name="矩形 7"/>
          <p:cNvSpPr/>
          <p:nvPr/>
        </p:nvSpPr>
        <p:spPr>
          <a:xfrm>
            <a:off x="628945" y="4059070"/>
            <a:ext cx="790575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5000"/>
              <a:buNone/>
            </a:pPr>
            <a:r>
              <a:rPr kumimoji="0" lang="zh-CN" altLang="en-US" dirty="0"/>
              <a:t> </a:t>
            </a:r>
            <a:r>
              <a:rPr lang="en-US" altLang="zh-CN" sz="2800" dirty="0">
                <a:solidFill>
                  <a:srgbClr val="66FF33"/>
                </a:solidFill>
              </a:rPr>
              <a:t>Loc( </a:t>
            </a:r>
            <a:r>
              <a:rPr lang="en-US" altLang="zh-CN" sz="2800" i="1" dirty="0">
                <a:solidFill>
                  <a:srgbClr val="66FF33"/>
                </a:solidFill>
              </a:rPr>
              <a:t>j</a:t>
            </a:r>
            <a:r>
              <a:rPr lang="en-US" altLang="zh-CN" sz="2800" i="1" baseline="-25000" dirty="0">
                <a:solidFill>
                  <a:srgbClr val="66FF33"/>
                </a:solidFill>
              </a:rPr>
              <a:t>1</a:t>
            </a:r>
            <a:r>
              <a:rPr lang="en-US" altLang="zh-CN" sz="2800" i="1" dirty="0">
                <a:solidFill>
                  <a:srgbClr val="66FF33"/>
                </a:solidFill>
              </a:rPr>
              <a:t>, j</a:t>
            </a:r>
            <a:r>
              <a:rPr lang="en-US" altLang="zh-CN" sz="2800" i="1" baseline="-25000" dirty="0">
                <a:solidFill>
                  <a:srgbClr val="66FF33"/>
                </a:solidFill>
              </a:rPr>
              <a:t>2</a:t>
            </a:r>
            <a:r>
              <a:rPr lang="en-US" altLang="zh-CN" sz="2800" i="1" dirty="0">
                <a:solidFill>
                  <a:srgbClr val="66FF33"/>
                </a:solidFill>
              </a:rPr>
              <a:t>, …, </a:t>
            </a:r>
            <a:r>
              <a:rPr lang="en-US" altLang="zh-CN" sz="2800" i="1" dirty="0" err="1">
                <a:solidFill>
                  <a:srgbClr val="66FF33"/>
                </a:solidFill>
              </a:rPr>
              <a:t>j</a:t>
            </a:r>
            <a:r>
              <a:rPr lang="en-US" altLang="zh-CN" sz="2800" i="1" baseline="-25000" dirty="0" err="1">
                <a:solidFill>
                  <a:srgbClr val="66FF33"/>
                </a:solidFill>
              </a:rPr>
              <a:t>n</a:t>
            </a:r>
            <a:r>
              <a:rPr lang="en-US" altLang="zh-CN" sz="2800" dirty="0">
                <a:solidFill>
                  <a:srgbClr val="66FF33"/>
                </a:solidFill>
              </a:rPr>
              <a:t> )  = Loc(0, 0, …, 0) +  </a:t>
            </a:r>
            <a:r>
              <a:rPr lang="en-US" altLang="en-US" sz="2800" dirty="0">
                <a:solidFill>
                  <a:srgbClr val="66FF33"/>
                </a:solidFill>
              </a:rPr>
              <a:t>∑</a:t>
            </a:r>
            <a:r>
              <a:rPr lang="en-US" altLang="zh-CN" sz="2800" dirty="0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</a:t>
            </a:r>
            <a:r>
              <a:rPr lang="en-US" altLang="zh-CN" sz="2800" dirty="0">
                <a:solidFill>
                  <a:srgbClr val="66FF33"/>
                </a:solidFill>
              </a:rPr>
              <a:t> </a:t>
            </a:r>
            <a:r>
              <a:rPr lang="en-US" altLang="zh-CN" sz="2800" dirty="0" err="1">
                <a:solidFill>
                  <a:srgbClr val="66FF33"/>
                </a:solidFill>
              </a:rPr>
              <a:t>j</a:t>
            </a:r>
            <a:r>
              <a:rPr lang="en-US" altLang="zh-CN" sz="2800" baseline="-25000" dirty="0" err="1">
                <a:solidFill>
                  <a:srgbClr val="66FF33"/>
                </a:solidFill>
              </a:rPr>
              <a:t>i</a:t>
            </a:r>
            <a:endParaRPr lang="en-US" altLang="zh-CN" sz="2800" baseline="-25000" dirty="0">
              <a:solidFill>
                <a:srgbClr val="66FF33"/>
              </a:solidFill>
            </a:endParaRPr>
          </a:p>
          <a:p>
            <a:pPr>
              <a:lnSpc>
                <a:spcPct val="130000"/>
              </a:lnSpc>
              <a:buSzPct val="75000"/>
              <a:buNone/>
            </a:pPr>
            <a:r>
              <a:rPr lang="zh-CN" altLang="en-US" sz="2800" dirty="0">
                <a:solidFill>
                  <a:srgbClr val="66FF33"/>
                </a:solidFill>
              </a:rPr>
              <a:t>其中：</a:t>
            </a:r>
            <a:r>
              <a:rPr lang="en-US" altLang="zh-CN" sz="2800" dirty="0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1</a:t>
            </a:r>
            <a:r>
              <a:rPr lang="en-US" altLang="zh-CN" sz="2800" dirty="0">
                <a:solidFill>
                  <a:srgbClr val="66FF33"/>
                </a:solidFill>
              </a:rPr>
              <a:t>=L</a:t>
            </a:r>
            <a:r>
              <a:rPr lang="zh-CN" altLang="en-US" sz="2800" dirty="0">
                <a:solidFill>
                  <a:srgbClr val="66FF33"/>
                </a:solidFill>
              </a:rPr>
              <a:t>，</a:t>
            </a:r>
            <a:r>
              <a:rPr lang="en-US" altLang="zh-CN" sz="2800" dirty="0">
                <a:solidFill>
                  <a:srgbClr val="66FF33"/>
                </a:solidFill>
              </a:rPr>
              <a:t>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</a:t>
            </a:r>
            <a:r>
              <a:rPr lang="en-US" altLang="zh-CN" sz="2800" dirty="0">
                <a:solidFill>
                  <a:srgbClr val="66FF33"/>
                </a:solidFill>
              </a:rPr>
              <a:t> =b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i-1</a:t>
            </a:r>
            <a:r>
              <a:rPr lang="en-US" altLang="zh-CN" sz="2800" dirty="0">
                <a:solidFill>
                  <a:srgbClr val="66FF33"/>
                </a:solidFill>
              </a:rPr>
              <a:t>×c</a:t>
            </a:r>
            <a:r>
              <a:rPr lang="en-US" altLang="zh-CN" sz="2800" baseline="-25000" dirty="0">
                <a:solidFill>
                  <a:srgbClr val="66FF33"/>
                </a:solidFill>
              </a:rPr>
              <a:t>i-1</a:t>
            </a:r>
            <a:r>
              <a:rPr lang="zh-CN" altLang="en-US" sz="2800" dirty="0">
                <a:solidFill>
                  <a:srgbClr val="66FF33"/>
                </a:solidFill>
              </a:rPr>
              <a:t>，</a:t>
            </a:r>
            <a:r>
              <a:rPr lang="en-US" altLang="zh-CN" sz="2800" dirty="0">
                <a:solidFill>
                  <a:srgbClr val="66FF33"/>
                </a:solidFill>
              </a:rPr>
              <a:t>1</a:t>
            </a:r>
            <a:r>
              <a:rPr lang="zh-CN" altLang="en-US" sz="2800" dirty="0">
                <a:solidFill>
                  <a:srgbClr val="66FF33"/>
                </a:solidFill>
              </a:rPr>
              <a:t>＜</a:t>
            </a:r>
            <a:r>
              <a:rPr lang="en-US" altLang="zh-CN" sz="2800" dirty="0" err="1">
                <a:solidFill>
                  <a:srgbClr val="66FF33"/>
                </a:solidFill>
              </a:rPr>
              <a:t>i≤n</a:t>
            </a:r>
            <a:r>
              <a:rPr lang="en-US" altLang="zh-CN" sz="2800" dirty="0">
                <a:solidFill>
                  <a:srgbClr val="66FF33"/>
                </a:solidFill>
              </a:rPr>
              <a:t>             </a:t>
            </a:r>
            <a:r>
              <a:rPr lang="zh-CN" altLang="en-US" sz="2800" dirty="0">
                <a:solidFill>
                  <a:schemeClr val="tx1"/>
                </a:solidFill>
              </a:rPr>
              <a:t>递推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74479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线性存储位置与矩阵下标的反映射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05" y="908720"/>
            <a:ext cx="8648700" cy="50101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问</a:t>
            </a:r>
            <a:r>
              <a:rPr lang="en-US" altLang="zh-CN" dirty="0">
                <a:solidFill>
                  <a:schemeClr val="tx1"/>
                </a:solidFill>
              </a:rPr>
              <a:t>k=20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下三角对应元素</a:t>
            </a:r>
            <a:r>
              <a:rPr lang="en-US" altLang="zh-CN" dirty="0" err="1"/>
              <a:t>i,j</a:t>
            </a:r>
            <a:r>
              <a:rPr lang="zh-CN" altLang="en-US" dirty="0"/>
              <a:t>下标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下三角，</a:t>
            </a:r>
            <a:r>
              <a:rPr lang="en-US" altLang="zh-CN" dirty="0" err="1"/>
              <a:t>i</a:t>
            </a:r>
            <a:r>
              <a:rPr lang="en-US" altLang="zh-CN" dirty="0"/>
              <a:t>&gt;=j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k=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(i+1)/2+j&gt;=</a:t>
            </a:r>
            <a:r>
              <a:rPr lang="en-US" altLang="zh-CN" dirty="0" err="1"/>
              <a:t>i</a:t>
            </a:r>
            <a:r>
              <a:rPr lang="en-US" altLang="zh-CN" dirty="0"/>
              <a:t>(i+1)/2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</a:t>
            </a:r>
            <a:r>
              <a:rPr lang="en-US" altLang="zh-CN" dirty="0">
                <a:sym typeface="Wingdings" pitchFamily="2" charset="2"/>
              </a:rPr>
              <a:t>40&gt;=i</a:t>
            </a:r>
            <a:r>
              <a:rPr lang="en-US" altLang="zh-CN" baseline="30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+i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 </a:t>
            </a:r>
            <a:r>
              <a:rPr lang="en-US" altLang="zh-CN" dirty="0">
                <a:sym typeface="Wingdings" pitchFamily="2" charset="2"/>
              </a:rPr>
              <a:t>5&gt;=</a:t>
            </a:r>
            <a:r>
              <a:rPr lang="en-US" altLang="zh-CN" dirty="0" err="1">
                <a:sym typeface="Wingdings" pitchFamily="2" charset="2"/>
              </a:rPr>
              <a:t>i</a:t>
            </a:r>
            <a:endParaRPr lang="en-US" altLang="zh-CN" dirty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k=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(i+1)/2+j&lt;=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(i+1)/2+i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 </a:t>
            </a:r>
            <a:r>
              <a:rPr lang="en-US" altLang="zh-CN" dirty="0">
                <a:solidFill>
                  <a:srgbClr val="00FFFF"/>
                </a:solidFill>
                <a:sym typeface="Wingdings" pitchFamily="2" charset="2"/>
              </a:rPr>
              <a:t>40&lt;=i</a:t>
            </a:r>
            <a:r>
              <a:rPr lang="en-US" altLang="zh-CN" baseline="30000" dirty="0">
                <a:solidFill>
                  <a:srgbClr val="00FFFF"/>
                </a:solidFill>
                <a:sym typeface="Wingdings" pitchFamily="2" charset="2"/>
              </a:rPr>
              <a:t>2</a:t>
            </a:r>
            <a:r>
              <a:rPr lang="en-US" altLang="zh-CN" dirty="0">
                <a:solidFill>
                  <a:srgbClr val="00FFFF"/>
                </a:solidFill>
                <a:sym typeface="Wingdings" pitchFamily="2" charset="2"/>
              </a:rPr>
              <a:t>+3i 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 </a:t>
            </a:r>
            <a:r>
              <a:rPr lang="en-US" altLang="zh-CN" dirty="0">
                <a:solidFill>
                  <a:srgbClr val="00FFFF"/>
                </a:solidFill>
                <a:sym typeface="Wingdings" pitchFamily="2" charset="2"/>
              </a:rPr>
              <a:t>5&lt;=</a:t>
            </a:r>
            <a:r>
              <a:rPr lang="en-US" altLang="zh-CN" dirty="0" err="1">
                <a:solidFill>
                  <a:srgbClr val="00FFFF"/>
                </a:solidFill>
                <a:sym typeface="Wingdings" pitchFamily="2" charset="2"/>
              </a:rPr>
              <a:t>i</a:t>
            </a:r>
            <a:r>
              <a:rPr lang="en-US" altLang="zh-CN" dirty="0">
                <a:solidFill>
                  <a:srgbClr val="00FFFF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		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	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DCDBB65-8632-4C28-B15B-3D2FB09A7B6D}" type="slidenum">
              <a:rPr lang="zh-CN" altLang="en-US" b="1" smtClean="0">
                <a:solidFill>
                  <a:srgbClr val="66CCFF"/>
                </a:solidFill>
              </a:rPr>
              <a:pPr/>
              <a:t>68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282950" y="2362200"/>
            <a:ext cx="5657246" cy="2667000"/>
            <a:chOff x="432" y="2396"/>
            <a:chExt cx="3234" cy="1296"/>
          </a:xfrm>
        </p:grpSpPr>
        <p:sp>
          <p:nvSpPr>
            <p:cNvPr id="6" name="AutoShape 82"/>
            <p:cNvSpPr>
              <a:spLocks noChangeArrowheads="1"/>
            </p:cNvSpPr>
            <p:nvPr/>
          </p:nvSpPr>
          <p:spPr bwMode="auto">
            <a:xfrm>
              <a:off x="1218" y="2396"/>
              <a:ext cx="2448" cy="1296"/>
            </a:xfrm>
            <a:prstGeom prst="cloudCallout">
              <a:avLst>
                <a:gd name="adj1" fmla="val -44241"/>
                <a:gd name="adj2" fmla="val 76190"/>
              </a:avLst>
            </a:pr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如何证明</a:t>
              </a:r>
              <a:r>
                <a:rPr lang="en-US" altLang="zh-CN" dirty="0">
                  <a:solidFill>
                    <a:schemeClr val="bg1"/>
                  </a:solidFill>
                </a:rPr>
                <a:t>k</a:t>
              </a:r>
            </a:p>
            <a:p>
              <a:pPr algn="ctr">
                <a:buNone/>
              </a:pPr>
              <a:r>
                <a:rPr lang="zh-CN" altLang="en-US" dirty="0">
                  <a:solidFill>
                    <a:schemeClr val="bg1"/>
                  </a:solidFill>
                </a:rPr>
                <a:t>确定</a:t>
              </a:r>
              <a:r>
                <a:rPr lang="en-US" altLang="zh-CN" dirty="0" err="1">
                  <a:solidFill>
                    <a:schemeClr val="bg1"/>
                  </a:solidFill>
                </a:rPr>
                <a:t>i,j</a:t>
              </a:r>
              <a:r>
                <a:rPr lang="zh-CN" altLang="en-US" dirty="0">
                  <a:solidFill>
                    <a:schemeClr val="bg1"/>
                  </a:solidFill>
                </a:rPr>
                <a:t>下标的唯一性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2.</a:t>
              </a: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下标从</a:t>
              </a:r>
              <a:r>
                <a:rPr lang="en-US" altLang="zh-CN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开始呢？</a:t>
              </a:r>
            </a:p>
          </p:txBody>
        </p:sp>
        <p:sp>
          <p:nvSpPr>
            <p:cNvPr id="7" name="WordArt 83"/>
            <p:cNvSpPr>
              <a:spLocks noChangeArrowheads="1" noChangeShapeType="1"/>
            </p:cNvSpPr>
            <p:nvPr/>
          </p:nvSpPr>
          <p:spPr bwMode="auto">
            <a:xfrm>
              <a:off x="432" y="2592"/>
              <a:ext cx="904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rgbClr val="00FF00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738" name="Text Box 2"/>
          <p:cNvSpPr txBox="1">
            <a:spLocks noChangeArrowheads="1"/>
          </p:cNvSpPr>
          <p:nvPr/>
        </p:nvSpPr>
        <p:spPr bwMode="auto">
          <a:xfrm>
            <a:off x="1196625" y="1988840"/>
            <a:ext cx="9144000" cy="161890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4.3.1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广义表的概念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4.3.2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广义表的存储及实现</a:t>
            </a:r>
          </a:p>
          <a:p>
            <a:pPr>
              <a:spcBef>
                <a:spcPct val="20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4.3.3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广义表的基本操作的算法</a:t>
            </a:r>
          </a:p>
        </p:txBody>
      </p:sp>
      <p:sp>
        <p:nvSpPr>
          <p:cNvPr id="2164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 4.3  </a:t>
            </a:r>
            <a:r>
              <a:rPr lang="zh-CN" altLang="en-US" b="1" dirty="0">
                <a:solidFill>
                  <a:schemeClr val="tx1"/>
                </a:solidFill>
              </a:rPr>
              <a:t>广义表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B81BD2F4-CBE4-414F-9679-EBA9D953023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7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638690"/>
            <a:ext cx="8820150" cy="53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/>
              <a:t>数组的</a:t>
            </a:r>
            <a:r>
              <a:rPr lang="en-US" altLang="zh-CN" sz="2800" dirty="0"/>
              <a:t>ADT</a:t>
            </a:r>
            <a:endParaRPr lang="zh-CN" altLang="en-US" sz="2800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04800" y="1255713"/>
            <a:ext cx="8640763" cy="55307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ADT Array 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二维数组的定义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数据对象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数据关系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基本操作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} ADT Array 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16605" y="2494563"/>
            <a:ext cx="7696200" cy="8679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0≤i&lt;b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0 ≤j&lt;b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= {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|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∈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ElemSet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038790" y="4347677"/>
            <a:ext cx="7743825" cy="12557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= { ROW, COL 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ROW = {&lt;a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i,j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i+1,j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&gt;| 0≤i&lt;b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-1, 0≤j&lt;b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 = {&lt;a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i,j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i,j+1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&gt;| 0≤i&lt;b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0≤ j&lt;b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-1}</a:t>
            </a:r>
          </a:p>
        </p:txBody>
      </p:sp>
    </p:spTree>
    <p:extLst>
      <p:ext uri="{BB962C8B-B14F-4D97-AF65-F5344CB8AC3E}">
        <p14:creationId xmlns:p14="http://schemas.microsoft.com/office/powerpoint/2010/main" val="9189409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086E634-59CB-4437-91F6-3F67F3D9D6F9}" type="slidenum">
              <a:rPr lang="zh-CN" altLang="en-US" b="1">
                <a:solidFill>
                  <a:srgbClr val="66CCFF"/>
                </a:solidFill>
              </a:rPr>
              <a:pPr/>
              <a:t>70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61250" name="Text Box 2"/>
          <p:cNvSpPr txBox="1">
            <a:spLocks noChangeArrowheads="1"/>
          </p:cNvSpPr>
          <p:nvPr/>
        </p:nvSpPr>
        <p:spPr bwMode="auto">
          <a:xfrm>
            <a:off x="82550" y="727075"/>
            <a:ext cx="9061450" cy="63402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3538" indent="-363538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Char char="•"/>
            </a:pP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</a:rPr>
              <a:t>广义表</a:t>
            </a:r>
            <a:r>
              <a:rPr lang="en-US" altLang="zh-CN" dirty="0">
                <a:solidFill>
                  <a:srgbClr val="FFFF66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FFFF66"/>
                </a:solidFill>
              </a:rPr>
              <a:t>generalized list</a:t>
            </a:r>
            <a:r>
              <a:rPr lang="en-US" altLang="zh-CN" dirty="0">
                <a:solidFill>
                  <a:srgbClr val="FFFF66"/>
                </a:solidFill>
                <a:latin typeface="宋体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是一种</a:t>
            </a:r>
            <a:r>
              <a:rPr lang="zh-CN" altLang="en-US" sz="2800" dirty="0">
                <a:solidFill>
                  <a:srgbClr val="00FFFF"/>
                </a:solidFill>
              </a:rPr>
              <a:t>不同构</a:t>
            </a:r>
            <a:r>
              <a:rPr lang="zh-CN" altLang="en-US" sz="2800" dirty="0">
                <a:solidFill>
                  <a:schemeClr val="tx1"/>
                </a:solidFill>
              </a:rPr>
              <a:t>的</a:t>
            </a:r>
            <a:r>
              <a:rPr lang="zh-CN" altLang="en-US" sz="2800" dirty="0">
                <a:solidFill>
                  <a:srgbClr val="00FFFF"/>
                </a:solidFill>
              </a:rPr>
              <a:t>线性结构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4.4.1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  广义表的定义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61252" name="Text Box 4"/>
          <p:cNvSpPr txBox="1">
            <a:spLocks noChangeArrowheads="1"/>
          </p:cNvSpPr>
          <p:nvPr/>
        </p:nvSpPr>
        <p:spPr bwMode="auto">
          <a:xfrm>
            <a:off x="1327150" y="1250950"/>
            <a:ext cx="7381875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LS = 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其中：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或为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原子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(atom)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或为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广义表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3750" y="2495550"/>
            <a:ext cx="7559675" cy="397031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ADT </a:t>
            </a:r>
            <a:r>
              <a:rPr lang="en-US" altLang="zh-CN" sz="2400" dirty="0" err="1">
                <a:solidFill>
                  <a:srgbClr val="00FFFF"/>
                </a:solidFill>
              </a:rPr>
              <a:t>GList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</a:t>
            </a:r>
            <a:r>
              <a:rPr lang="zh-CN" altLang="en-US" sz="2400" dirty="0">
                <a:solidFill>
                  <a:schemeClr val="tx2"/>
                </a:solidFill>
              </a:rPr>
              <a:t>数据对象：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zh-CN" altLang="en-US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  <a:r>
              <a:rPr lang="en-US" altLang="zh-CN" sz="2400" dirty="0" err="1">
                <a:solidFill>
                  <a:schemeClr val="tx1"/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|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=1,2,..,n;  n≥0;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</a:rPr>
              <a:t>∈AtomSet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rgbClr val="00FFFF"/>
                </a:solidFill>
              </a:rPr>
              <a:t>或 </a:t>
            </a:r>
            <a:r>
              <a:rPr lang="en-US" altLang="zh-CN" sz="2400" dirty="0" err="1">
                <a:solidFill>
                  <a:srgbClr val="00FFFF"/>
                </a:solidFill>
              </a:rPr>
              <a:t>e</a:t>
            </a:r>
            <a:r>
              <a:rPr lang="en-US" altLang="zh-CN" sz="2400" baseline="-25000" dirty="0" err="1">
                <a:solidFill>
                  <a:srgbClr val="00FFFF"/>
                </a:solidFill>
              </a:rPr>
              <a:t>i</a:t>
            </a:r>
            <a:r>
              <a:rPr lang="en-US" altLang="zh-CN" sz="2400" dirty="0" err="1">
                <a:solidFill>
                  <a:srgbClr val="00FFFF"/>
                </a:solidFill>
              </a:rPr>
              <a:t>∈GList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AtomSet</a:t>
            </a:r>
            <a:r>
              <a:rPr lang="zh-CN" altLang="en-US" sz="2400" dirty="0">
                <a:solidFill>
                  <a:schemeClr val="tx1"/>
                </a:solidFill>
              </a:rPr>
              <a:t>为某个数据对象集合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2"/>
                </a:solidFill>
              </a:rPr>
              <a:t>数据关系：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LR</a:t>
            </a:r>
            <a:r>
              <a:rPr lang="zh-CN" altLang="en-US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{&lt;e</a:t>
            </a:r>
            <a:r>
              <a:rPr lang="en-US" altLang="zh-CN" sz="2400" baseline="-25000" dirty="0">
                <a:solidFill>
                  <a:schemeClr val="tx1"/>
                </a:solidFill>
              </a:rPr>
              <a:t>i-1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&gt;| e</a:t>
            </a:r>
            <a:r>
              <a:rPr lang="en-US" altLang="zh-CN" sz="2400" baseline="-25000" dirty="0">
                <a:solidFill>
                  <a:schemeClr val="tx1"/>
                </a:solidFill>
              </a:rPr>
              <a:t>i-1</a:t>
            </a:r>
            <a:r>
              <a:rPr lang="en-US" altLang="zh-CN" sz="2400" dirty="0">
                <a:solidFill>
                  <a:schemeClr val="tx1"/>
                </a:solidFill>
              </a:rPr>
              <a:t> ,</a:t>
            </a:r>
            <a:r>
              <a:rPr lang="en-US" altLang="zh-CN" sz="2400" dirty="0" err="1">
                <a:solidFill>
                  <a:schemeClr val="tx1"/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</a:rPr>
              <a:t>∈D</a:t>
            </a:r>
            <a:r>
              <a:rPr lang="en-US" altLang="zh-CN" sz="2400" dirty="0">
                <a:solidFill>
                  <a:schemeClr val="tx1"/>
                </a:solidFill>
              </a:rPr>
              <a:t>, 2≤i≤n}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</a:t>
            </a:r>
            <a:r>
              <a:rPr lang="zh-CN" altLang="en-US" sz="2400" dirty="0">
                <a:solidFill>
                  <a:schemeClr val="tx2"/>
                </a:solidFill>
              </a:rPr>
              <a:t>基本操作</a:t>
            </a:r>
            <a:r>
              <a:rPr lang="en-US" altLang="zh-CN" sz="2400" dirty="0">
                <a:solidFill>
                  <a:schemeClr val="tx2"/>
                </a:solidFill>
              </a:rPr>
              <a:t>:   ……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 ADT </a:t>
            </a:r>
            <a:r>
              <a:rPr lang="en-US" altLang="zh-CN" sz="2400" dirty="0" err="1">
                <a:solidFill>
                  <a:schemeClr val="tx1"/>
                </a:solidFill>
              </a:rPr>
              <a:t>GList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广义表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61925" y="1096963"/>
            <a:ext cx="8731250" cy="33988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eaLnBrk="1" hangingPunct="1">
              <a:lnSpc>
                <a:spcPct val="100000"/>
              </a:lnSpc>
              <a:buClrTx/>
              <a:buSzPct val="75000"/>
            </a:pPr>
            <a:r>
              <a:rPr lang="zh-CN" altLang="en-US" dirty="0">
                <a:solidFill>
                  <a:srgbClr val="FFFF66"/>
                </a:solidFill>
                <a:latin typeface="Times New Roman" pitchFamily="18" charset="0"/>
              </a:rPr>
              <a:t>广义表的基本性质</a:t>
            </a:r>
          </a:p>
          <a:p>
            <a:pPr marL="363538" indent="-363538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广义表的定义是一个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递归定义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，因为在描述广义表时又用到了广义表；</a:t>
            </a:r>
          </a:p>
          <a:p>
            <a:pPr marL="363538" indent="-363538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在线性表中数据元素是单个元素，而在广义表中， 元素可以是单个元素称为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原子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(atom)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，也可以是广义表，称为广义表的</a:t>
            </a:r>
            <a:r>
              <a:rPr lang="zh-CN" altLang="en-US" sz="2800" dirty="0">
                <a:solidFill>
                  <a:srgbClr val="00FFFF"/>
                </a:solidFill>
                <a:latin typeface="Times New Roman" pitchFamily="18" charset="0"/>
              </a:rPr>
              <a:t>子表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00FFFF"/>
                </a:solidFill>
                <a:latin typeface="Times New Roman" pitchFamily="18" charset="0"/>
              </a:rPr>
              <a:t>sublist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marL="363538" indent="-363538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3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当每个</a:t>
            </a:r>
            <a:r>
              <a:rPr lang="zh-CN" altLang="en-US" sz="2800" dirty="0">
                <a:latin typeface="Times New Roman" pitchFamily="18" charset="0"/>
              </a:rPr>
              <a:t>元素均为原子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且</a:t>
            </a:r>
            <a:r>
              <a:rPr lang="zh-CN" altLang="en-US" sz="2800" dirty="0">
                <a:latin typeface="Times New Roman" pitchFamily="18" charset="0"/>
              </a:rPr>
              <a:t>类型相同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时，就是</a:t>
            </a:r>
            <a:r>
              <a:rPr lang="zh-CN" altLang="en-US" sz="2800" dirty="0">
                <a:latin typeface="Times New Roman" pitchFamily="18" charset="0"/>
              </a:rPr>
              <a:t>线性表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948DD44-3D4D-4B63-AB61-5360F97C4BAB}" type="slidenum">
              <a:rPr lang="zh-CN" altLang="en-US" b="1">
                <a:solidFill>
                  <a:srgbClr val="66CCFF"/>
                </a:solidFill>
              </a:rPr>
              <a:pPr/>
              <a:t>72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3714" name="Text Box 2"/>
          <p:cNvSpPr txBox="1">
            <a:spLocks noChangeArrowheads="1"/>
          </p:cNvSpPr>
          <p:nvPr/>
        </p:nvSpPr>
        <p:spPr bwMode="auto">
          <a:xfrm>
            <a:off x="225425" y="727075"/>
            <a:ext cx="8712200" cy="6286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Char char="•"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</a:rPr>
              <a:t>广义表的术语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4.4.1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  广义表的定义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57225" y="1314450"/>
            <a:ext cx="7381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LS = (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23718" name="AutoShape 6"/>
          <p:cNvSpPr>
            <a:spLocks noChangeArrowheads="1"/>
          </p:cNvSpPr>
          <p:nvPr/>
        </p:nvSpPr>
        <p:spPr bwMode="auto">
          <a:xfrm>
            <a:off x="2592388" y="2528888"/>
            <a:ext cx="1619250" cy="612775"/>
          </a:xfrm>
          <a:prstGeom prst="wedgeRoundRectCallout">
            <a:avLst>
              <a:gd name="adj1" fmla="val 17940"/>
              <a:gd name="adj2" fmla="val -138602"/>
              <a:gd name="adj3" fmla="val 16667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表头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head</a:t>
            </a:r>
          </a:p>
        </p:txBody>
      </p:sp>
      <p:sp>
        <p:nvSpPr>
          <p:cNvPr id="1523719" name="AutoShape 7"/>
          <p:cNvSpPr>
            <a:spLocks noChangeArrowheads="1"/>
          </p:cNvSpPr>
          <p:nvPr/>
        </p:nvSpPr>
        <p:spPr bwMode="auto">
          <a:xfrm>
            <a:off x="1196975" y="2528888"/>
            <a:ext cx="1079500" cy="612775"/>
          </a:xfrm>
          <a:prstGeom prst="wedgeRoundRectCallout">
            <a:avLst>
              <a:gd name="adj1" fmla="val 91764"/>
              <a:gd name="adj2" fmla="val -154144"/>
              <a:gd name="adj3" fmla="val 16667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表名</a:t>
            </a:r>
          </a:p>
        </p:txBody>
      </p:sp>
      <p:sp>
        <p:nvSpPr>
          <p:cNvPr id="1523720" name="AutoShape 8"/>
          <p:cNvSpPr>
            <a:spLocks/>
          </p:cNvSpPr>
          <p:nvPr/>
        </p:nvSpPr>
        <p:spPr bwMode="auto">
          <a:xfrm rot="-5400000">
            <a:off x="4999831" y="1291432"/>
            <a:ext cx="269875" cy="1665288"/>
          </a:xfrm>
          <a:prstGeom prst="leftBrace">
            <a:avLst>
              <a:gd name="adj1" fmla="val 51422"/>
              <a:gd name="adj2" fmla="val 50000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23721" name="AutoShape 9"/>
          <p:cNvSpPr>
            <a:spLocks noChangeArrowheads="1"/>
          </p:cNvSpPr>
          <p:nvPr/>
        </p:nvSpPr>
        <p:spPr bwMode="auto">
          <a:xfrm>
            <a:off x="4346575" y="2501900"/>
            <a:ext cx="1576388" cy="612775"/>
          </a:xfrm>
          <a:prstGeom prst="wedgeRoundRectCallout">
            <a:avLst>
              <a:gd name="adj1" fmla="val -6699"/>
              <a:gd name="adj2" fmla="val -83421"/>
              <a:gd name="adj3" fmla="val 16667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表尾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tail</a:t>
            </a:r>
          </a:p>
        </p:txBody>
      </p:sp>
      <p:sp>
        <p:nvSpPr>
          <p:cNvPr id="1523722" name="AutoShape 10"/>
          <p:cNvSpPr>
            <a:spLocks noChangeArrowheads="1"/>
          </p:cNvSpPr>
          <p:nvPr/>
        </p:nvSpPr>
        <p:spPr bwMode="auto">
          <a:xfrm>
            <a:off x="6235700" y="2501900"/>
            <a:ext cx="1576388" cy="612775"/>
          </a:xfrm>
          <a:prstGeom prst="wedgeRoundRectCallout">
            <a:avLst>
              <a:gd name="adj1" fmla="val -61278"/>
              <a:gd name="adj2" fmla="val -119171"/>
              <a:gd name="adj3" fmla="val 16667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是表长</a:t>
            </a:r>
          </a:p>
        </p:txBody>
      </p:sp>
      <p:sp>
        <p:nvSpPr>
          <p:cNvPr id="1523723" name="Text Box 11"/>
          <p:cNvSpPr txBox="1">
            <a:spLocks noChangeArrowheads="1"/>
          </p:cNvSpPr>
          <p:nvPr/>
        </p:nvSpPr>
        <p:spPr bwMode="auto">
          <a:xfrm>
            <a:off x="225425" y="3348038"/>
            <a:ext cx="8712200" cy="53022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	</a:t>
            </a:r>
            <a:r>
              <a:rPr lang="zh-CN" altLang="en-US" dirty="0">
                <a:solidFill>
                  <a:srgbClr val="00FFFF"/>
                </a:solidFill>
              </a:rPr>
              <a:t>表头</a:t>
            </a:r>
            <a:r>
              <a:rPr lang="zh-CN" altLang="en-US" dirty="0">
                <a:solidFill>
                  <a:schemeClr val="hlink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LS</a:t>
            </a:r>
            <a:r>
              <a:rPr lang="zh-CN" altLang="en-US" dirty="0">
                <a:solidFill>
                  <a:schemeClr val="tx1"/>
                </a:solidFill>
              </a:rPr>
              <a:t>的第一个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chemeClr val="tx1"/>
                </a:solidFill>
              </a:rPr>
              <a:t>称为表头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23724" name="Text Box 12"/>
          <p:cNvSpPr txBox="1">
            <a:spLocks noChangeArrowheads="1"/>
          </p:cNvSpPr>
          <p:nvPr/>
        </p:nvSpPr>
        <p:spPr bwMode="auto">
          <a:xfrm>
            <a:off x="225425" y="4044950"/>
            <a:ext cx="8712200" cy="5355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buNone/>
            </a:pPr>
            <a:r>
              <a:rPr lang="zh-CN" altLang="en-US" dirty="0">
                <a:solidFill>
                  <a:schemeClr val="hlink"/>
                </a:solidFill>
              </a:rPr>
              <a:t>	</a:t>
            </a:r>
            <a:r>
              <a:rPr lang="zh-CN" altLang="en-US" dirty="0">
                <a:solidFill>
                  <a:srgbClr val="00FFFF"/>
                </a:solidFill>
              </a:rPr>
              <a:t>尾表</a:t>
            </a:r>
            <a:r>
              <a:rPr lang="zh-CN" altLang="en-US" dirty="0">
                <a:solidFill>
                  <a:schemeClr val="hlink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其余元素组成的</a:t>
            </a:r>
            <a:r>
              <a:rPr lang="zh-CN" altLang="en-US" dirty="0"/>
              <a:t>表</a:t>
            </a:r>
            <a:r>
              <a:rPr lang="zh-CN" altLang="en-US" dirty="0">
                <a:solidFill>
                  <a:schemeClr val="tx1"/>
                </a:solidFill>
              </a:rPr>
              <a:t>称为</a:t>
            </a:r>
            <a:r>
              <a:rPr lang="en-US" altLang="zh-CN" dirty="0">
                <a:solidFill>
                  <a:schemeClr val="tx1"/>
                </a:solidFill>
              </a:rPr>
              <a:t>LS</a:t>
            </a:r>
            <a:r>
              <a:rPr lang="zh-CN" altLang="en-US" dirty="0">
                <a:solidFill>
                  <a:schemeClr val="tx1"/>
                </a:solidFill>
              </a:rPr>
              <a:t>的尾表</a:t>
            </a:r>
          </a:p>
        </p:txBody>
      </p:sp>
      <p:sp>
        <p:nvSpPr>
          <p:cNvPr id="1523725" name="Text Box 13"/>
          <p:cNvSpPr txBox="1">
            <a:spLocks noChangeArrowheads="1"/>
          </p:cNvSpPr>
          <p:nvPr/>
        </p:nvSpPr>
        <p:spPr bwMode="auto">
          <a:xfrm>
            <a:off x="225425" y="4716463"/>
            <a:ext cx="8712200" cy="53022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buFont typeface="Wingdings" pitchFamily="2" charset="2"/>
              <a:buNone/>
            </a:pPr>
            <a:r>
              <a:rPr lang="zh-CN" altLang="en-US" dirty="0">
                <a:solidFill>
                  <a:srgbClr val="00FFFF"/>
                </a:solidFill>
              </a:rPr>
              <a:t>	表长</a:t>
            </a:r>
            <a:r>
              <a:rPr lang="zh-CN" altLang="en-US" dirty="0">
                <a:solidFill>
                  <a:schemeClr val="tx1"/>
                </a:solidFill>
              </a:rPr>
              <a:t>：为最外层包含元素个数</a:t>
            </a:r>
          </a:p>
        </p:txBody>
      </p:sp>
      <p:sp>
        <p:nvSpPr>
          <p:cNvPr id="1523726" name="Text Box 14"/>
          <p:cNvSpPr txBox="1">
            <a:spLocks noChangeArrowheads="1"/>
          </p:cNvSpPr>
          <p:nvPr/>
        </p:nvSpPr>
        <p:spPr bwMode="auto">
          <a:xfrm>
            <a:off x="225425" y="5319713"/>
            <a:ext cx="8712200" cy="10668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rgbClr val="00FFFF"/>
                </a:solidFill>
              </a:rPr>
              <a:t>深度</a:t>
            </a:r>
            <a:r>
              <a:rPr lang="zh-CN" altLang="en-US" dirty="0">
                <a:solidFill>
                  <a:schemeClr val="tx1"/>
                </a:solidFill>
              </a:rPr>
              <a:t>：所含括弧的最大重数。原子的深度为 </a:t>
            </a:r>
            <a:r>
              <a:rPr lang="en-US" altLang="zh-CN" dirty="0">
                <a:solidFill>
                  <a:srgbClr val="00FFFF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，“空表”的深度为</a:t>
            </a:r>
            <a:r>
              <a:rPr lang="zh-CN" altLang="en-US" dirty="0">
                <a:solidFill>
                  <a:srgbClr val="00FFFF"/>
                </a:solidFill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002F226-BB90-4361-9F26-408D1AA4DDD4}" type="slidenum">
              <a:rPr lang="zh-CN" altLang="en-US" b="1">
                <a:solidFill>
                  <a:srgbClr val="66CCFF"/>
                </a:solidFill>
              </a:rPr>
              <a:pPr/>
              <a:t>73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4.4.1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  广义表的定义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0468" name="Text Box 4"/>
          <p:cNvSpPr txBox="1">
            <a:spLocks noChangeArrowheads="1"/>
          </p:cNvSpPr>
          <p:nvPr/>
        </p:nvSpPr>
        <p:spPr bwMode="auto">
          <a:xfrm>
            <a:off x="260350" y="730036"/>
            <a:ext cx="8883650" cy="6118598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(  )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空表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br>
              <a:rPr lang="en-US" altLang="zh-CN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( b, c, d )      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 = ( a, B ) = ( a,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 = ( A, B, C ) = ( ( ),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(a,(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))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=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(a,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) = ( a, (a, (a, ….) ) 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广义表的结构特点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5900" y="762000"/>
            <a:ext cx="38671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zh-CN" altLang="en-US" sz="3600" dirty="0"/>
              <a:t>特点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r>
              <a:rPr lang="zh-CN" altLang="en-US" sz="3600" dirty="0"/>
              <a:t>元素有次序</a:t>
            </a: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en-US" altLang="zh-CN" sz="18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r>
              <a:rPr lang="zh-CN" altLang="en-US" sz="3600" dirty="0"/>
              <a:t>广义表有长度</a:t>
            </a: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zh-CN" altLang="en-US" sz="18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r>
              <a:rPr lang="zh-CN" altLang="en-US" sz="3600" dirty="0"/>
              <a:t>多层次，有深度</a:t>
            </a: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zh-CN" altLang="en-US" sz="18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r>
              <a:rPr lang="zh-CN" altLang="en-US" sz="3600" dirty="0"/>
              <a:t>可共享</a:t>
            </a: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en-US" altLang="zh-CN" sz="24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r>
              <a:rPr lang="zh-CN" altLang="en-US" sz="3600" dirty="0"/>
              <a:t>可递归</a:t>
            </a: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en-US" altLang="zh-CN" sz="3600" dirty="0"/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SzPct val="70000"/>
            </a:pPr>
            <a:endParaRPr lang="zh-CN" altLang="en-US" sz="2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94150" y="1390650"/>
            <a:ext cx="50673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一个直接前驱和一个直接后继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＝表中最外层元素个数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＝表中括号的最大重数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可以为其他广义表所共享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自己可以作为自己的子表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None/>
            </a:pP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38D7CB7-ABB1-4AE3-85DB-9390F4EA465D}" type="slidenum">
              <a:rPr lang="zh-CN" altLang="en-US" b="1">
                <a:solidFill>
                  <a:srgbClr val="66CCFF"/>
                </a:solidFill>
              </a:rPr>
              <a:pPr/>
              <a:t>75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4.4.1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  广义表的定义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5763" name="Text Box 3"/>
          <p:cNvSpPr txBox="1">
            <a:spLocks noChangeArrowheads="1"/>
          </p:cNvSpPr>
          <p:nvPr/>
        </p:nvSpPr>
        <p:spPr bwMode="auto">
          <a:xfrm>
            <a:off x="161925" y="863600"/>
            <a:ext cx="7696200" cy="330321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A = (  )   </a:t>
            </a:r>
            <a:r>
              <a:rPr lang="zh-CN" altLang="en-US" dirty="0">
                <a:latin typeface="Times New Roman" pitchFamily="18" charset="0"/>
              </a:rPr>
              <a:t>空表</a:t>
            </a:r>
            <a:b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B = ( b, c, d )                    </a:t>
            </a:r>
            <a:endParaRPr lang="en-US" altLang="zh-CN" dirty="0">
              <a:solidFill>
                <a:srgbClr val="00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C = ( a, B ) = ( a,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D = ( A, B, C ) = ( ( ),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), (a,(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b,c,d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)) 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25764" name="Text Box 4"/>
          <p:cNvSpPr txBox="1">
            <a:spLocks noChangeArrowheads="1"/>
          </p:cNvSpPr>
          <p:nvPr/>
        </p:nvSpPr>
        <p:spPr bwMode="auto">
          <a:xfrm>
            <a:off x="5310188" y="1419225"/>
            <a:ext cx="3762375" cy="329821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表长：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；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深度：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表长：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  <a:t>3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深度：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1</a:t>
            </a:r>
            <a:endParaRPr lang="en-US" altLang="zh-CN" dirty="0">
              <a:solidFill>
                <a:srgbClr val="00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表长：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  <a:t>2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深度：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rgbClr val="00FFFF"/>
              </a:solidFill>
              <a:latin typeface="宋体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表长：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</a:rPr>
              <a:t>3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深度：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25767" name="AutoShape 7"/>
          <p:cNvSpPr>
            <a:spLocks noChangeArrowheads="1"/>
          </p:cNvSpPr>
          <p:nvPr/>
        </p:nvSpPr>
        <p:spPr bwMode="auto">
          <a:xfrm>
            <a:off x="792163" y="5634038"/>
            <a:ext cx="1484312" cy="609600"/>
          </a:xfrm>
          <a:prstGeom prst="wedgeRectCallout">
            <a:avLst>
              <a:gd name="adj1" fmla="val -36847"/>
              <a:gd name="adj2" fmla="val -121616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递归表</a:t>
            </a:r>
          </a:p>
        </p:txBody>
      </p:sp>
      <p:sp>
        <p:nvSpPr>
          <p:cNvPr id="1525768" name="AutoShape 8"/>
          <p:cNvSpPr>
            <a:spLocks noChangeArrowheads="1"/>
          </p:cNvSpPr>
          <p:nvPr/>
        </p:nvSpPr>
        <p:spPr bwMode="auto">
          <a:xfrm>
            <a:off x="2096725" y="3203975"/>
            <a:ext cx="1528763" cy="533400"/>
          </a:xfrm>
          <a:prstGeom prst="wedgeRectCallout">
            <a:avLst>
              <a:gd name="adj1" fmla="val -38787"/>
              <a:gd name="adj2" fmla="val -112204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共享表</a:t>
            </a:r>
          </a:p>
        </p:txBody>
      </p:sp>
      <p:sp>
        <p:nvSpPr>
          <p:cNvPr id="1525769" name="Text Box 9"/>
          <p:cNvSpPr txBox="1">
            <a:spLocks noChangeArrowheads="1"/>
          </p:cNvSpPr>
          <p:nvPr/>
        </p:nvSpPr>
        <p:spPr bwMode="auto">
          <a:xfrm>
            <a:off x="566738" y="4673600"/>
            <a:ext cx="8054975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E = (</a:t>
            </a:r>
            <a:r>
              <a:rPr lang="en-US" altLang="zh-CN" dirty="0" err="1">
                <a:solidFill>
                  <a:schemeClr val="tx1"/>
                </a:solidFill>
              </a:rPr>
              <a:t>a,E</a:t>
            </a:r>
            <a:r>
              <a:rPr lang="en-US" altLang="zh-CN" dirty="0">
                <a:solidFill>
                  <a:schemeClr val="tx1"/>
                </a:solidFill>
              </a:rPr>
              <a:t>) = (a, (</a:t>
            </a:r>
            <a:r>
              <a:rPr lang="en-US" altLang="zh-CN" dirty="0" err="1">
                <a:solidFill>
                  <a:schemeClr val="tx1"/>
                </a:solidFill>
              </a:rPr>
              <a:t>a,E</a:t>
            </a:r>
            <a:r>
              <a:rPr lang="en-US" altLang="zh-CN" dirty="0">
                <a:solidFill>
                  <a:schemeClr val="tx1"/>
                </a:solidFill>
              </a:rPr>
              <a:t>) ) = ( a, (a, (a, ….) ) 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5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4" grpId="0" uiExpand="1" build="p"/>
      <p:bldP spid="1525767" grpId="0" animBg="1" autoUpdateAnimBg="0"/>
      <p:bldP spid="1525768" grpId="0" animBg="1" autoUpdateAnimBg="0"/>
      <p:bldP spid="15257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24A072E-02B9-4365-8DCD-56AB2BBA3B82}" type="slidenum">
              <a:rPr lang="zh-CN" altLang="en-US" b="1">
                <a:solidFill>
                  <a:srgbClr val="66CCFF"/>
                </a:solidFill>
              </a:rPr>
              <a:pPr/>
              <a:t>76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</a:t>
            </a:r>
            <a:r>
              <a:rPr lang="zh-CN" altLang="en-US" i="0" dirty="0"/>
              <a:t>结构特点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526787" name="Text Box 3"/>
          <p:cNvSpPr txBox="1">
            <a:spLocks noChangeArrowheads="1"/>
          </p:cNvSpPr>
          <p:nvPr/>
        </p:nvSpPr>
        <p:spPr bwMode="auto">
          <a:xfrm>
            <a:off x="0" y="673100"/>
            <a:ext cx="9461500" cy="52758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Pct val="80000"/>
            </a:pPr>
            <a:r>
              <a:rPr lang="zh-CN" altLang="en-US" sz="2800" dirty="0"/>
              <a:t>广义表是一个</a:t>
            </a:r>
            <a:r>
              <a:rPr lang="zh-CN" altLang="en-US" sz="2800" dirty="0">
                <a:solidFill>
                  <a:srgbClr val="00FFFF"/>
                </a:solidFill>
              </a:rPr>
              <a:t>多层次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FFFF"/>
                </a:solidFill>
              </a:rPr>
              <a:t>线性结构</a:t>
            </a:r>
            <a:endParaRPr lang="en-US" altLang="zh-CN" sz="2800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526795" name="Text Box 11"/>
          <p:cNvSpPr txBox="1">
            <a:spLocks noChangeArrowheads="1"/>
          </p:cNvSpPr>
          <p:nvPr/>
        </p:nvSpPr>
        <p:spPr bwMode="auto">
          <a:xfrm>
            <a:off x="611188" y="3190875"/>
            <a:ext cx="381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1526796" name="Text Box 12"/>
          <p:cNvSpPr txBox="1">
            <a:spLocks noChangeArrowheads="1"/>
          </p:cNvSpPr>
          <p:nvPr/>
        </p:nvSpPr>
        <p:spPr bwMode="auto">
          <a:xfrm>
            <a:off x="2422525" y="3090863"/>
            <a:ext cx="4841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1526797" name="Text Box 13"/>
          <p:cNvSpPr txBox="1">
            <a:spLocks noChangeArrowheads="1"/>
          </p:cNvSpPr>
          <p:nvPr/>
        </p:nvSpPr>
        <p:spPr bwMode="auto">
          <a:xfrm>
            <a:off x="2449513" y="2252663"/>
            <a:ext cx="4572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1526798" name="Text Box 14"/>
          <p:cNvSpPr txBox="1">
            <a:spLocks noChangeArrowheads="1"/>
          </p:cNvSpPr>
          <p:nvPr/>
        </p:nvSpPr>
        <p:spPr bwMode="auto">
          <a:xfrm>
            <a:off x="3716338" y="3167063"/>
            <a:ext cx="8382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1526800" name="Oval 16"/>
          <p:cNvSpPr>
            <a:spLocks noChangeArrowheads="1"/>
          </p:cNvSpPr>
          <p:nvPr/>
        </p:nvSpPr>
        <p:spPr bwMode="auto">
          <a:xfrm>
            <a:off x="2092325" y="2478088"/>
            <a:ext cx="319088" cy="355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02" name="Rectangle 18"/>
          <p:cNvSpPr>
            <a:spLocks noChangeArrowheads="1"/>
          </p:cNvSpPr>
          <p:nvPr/>
        </p:nvSpPr>
        <p:spPr bwMode="auto">
          <a:xfrm>
            <a:off x="2006600" y="4006850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1526803" name="Line 19"/>
          <p:cNvSpPr>
            <a:spLocks noChangeShapeType="1"/>
          </p:cNvSpPr>
          <p:nvPr/>
        </p:nvSpPr>
        <p:spPr bwMode="auto">
          <a:xfrm flipH="1">
            <a:off x="1331913" y="2747963"/>
            <a:ext cx="750887" cy="58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07" name="Rectangle 23"/>
          <p:cNvSpPr>
            <a:spLocks noChangeArrowheads="1"/>
          </p:cNvSpPr>
          <p:nvPr/>
        </p:nvSpPr>
        <p:spPr bwMode="auto">
          <a:xfrm>
            <a:off x="2765425" y="4006850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1526808" name="Rectangle 24"/>
          <p:cNvSpPr>
            <a:spLocks noChangeArrowheads="1"/>
          </p:cNvSpPr>
          <p:nvPr/>
        </p:nvSpPr>
        <p:spPr bwMode="auto">
          <a:xfrm>
            <a:off x="3235325" y="4862513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1526809" name="Rectangle 25"/>
          <p:cNvSpPr>
            <a:spLocks noChangeArrowheads="1"/>
          </p:cNvSpPr>
          <p:nvPr/>
        </p:nvSpPr>
        <p:spPr bwMode="auto">
          <a:xfrm>
            <a:off x="3935413" y="4862513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1526810" name="Rectangle 26"/>
          <p:cNvSpPr>
            <a:spLocks noChangeArrowheads="1"/>
          </p:cNvSpPr>
          <p:nvPr/>
        </p:nvSpPr>
        <p:spPr bwMode="auto">
          <a:xfrm>
            <a:off x="4572000" y="4856163"/>
            <a:ext cx="4953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1526811" name="Line 27"/>
          <p:cNvSpPr>
            <a:spLocks noChangeShapeType="1"/>
          </p:cNvSpPr>
          <p:nvPr/>
        </p:nvSpPr>
        <p:spPr bwMode="auto">
          <a:xfrm flipH="1">
            <a:off x="2997200" y="3648075"/>
            <a:ext cx="404813" cy="35877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2" name="Line 28"/>
          <p:cNvSpPr>
            <a:spLocks noChangeShapeType="1"/>
          </p:cNvSpPr>
          <p:nvPr/>
        </p:nvSpPr>
        <p:spPr bwMode="auto">
          <a:xfrm>
            <a:off x="3592513" y="3602038"/>
            <a:ext cx="484187" cy="4953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3" name="Line 29"/>
          <p:cNvSpPr>
            <a:spLocks noChangeShapeType="1"/>
          </p:cNvSpPr>
          <p:nvPr/>
        </p:nvSpPr>
        <p:spPr bwMode="auto">
          <a:xfrm flipH="1">
            <a:off x="3492500" y="4322763"/>
            <a:ext cx="53975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4" name="Line 30"/>
          <p:cNvSpPr>
            <a:spLocks noChangeShapeType="1"/>
          </p:cNvSpPr>
          <p:nvPr/>
        </p:nvSpPr>
        <p:spPr bwMode="auto">
          <a:xfrm flipH="1">
            <a:off x="4167188" y="4413250"/>
            <a:ext cx="0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5" name="Line 31"/>
          <p:cNvSpPr>
            <a:spLocks noChangeShapeType="1"/>
          </p:cNvSpPr>
          <p:nvPr/>
        </p:nvSpPr>
        <p:spPr bwMode="auto">
          <a:xfrm>
            <a:off x="4302125" y="4311650"/>
            <a:ext cx="488950" cy="55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6" name="Line 32"/>
          <p:cNvSpPr>
            <a:spLocks noChangeShapeType="1"/>
          </p:cNvSpPr>
          <p:nvPr/>
        </p:nvSpPr>
        <p:spPr bwMode="auto">
          <a:xfrm>
            <a:off x="2232025" y="2836863"/>
            <a:ext cx="0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7" name="Line 33"/>
          <p:cNvSpPr>
            <a:spLocks noChangeShapeType="1"/>
          </p:cNvSpPr>
          <p:nvPr/>
        </p:nvSpPr>
        <p:spPr bwMode="auto">
          <a:xfrm>
            <a:off x="2397125" y="2709863"/>
            <a:ext cx="960438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18" name="Line 34"/>
          <p:cNvSpPr>
            <a:spLocks noChangeShapeType="1"/>
          </p:cNvSpPr>
          <p:nvPr/>
        </p:nvSpPr>
        <p:spPr bwMode="auto">
          <a:xfrm flipH="1">
            <a:off x="2232025" y="3648075"/>
            <a:ext cx="0" cy="35877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20" name="Text Box 36"/>
          <p:cNvSpPr txBox="1">
            <a:spLocks noChangeArrowheads="1"/>
          </p:cNvSpPr>
          <p:nvPr/>
        </p:nvSpPr>
        <p:spPr bwMode="auto">
          <a:xfrm>
            <a:off x="5741988" y="2279650"/>
            <a:ext cx="2819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 = ( a ,  (b, A) )</a:t>
            </a:r>
          </a:p>
        </p:txBody>
      </p:sp>
      <p:sp>
        <p:nvSpPr>
          <p:cNvPr id="1526823" name="Rectangle 39"/>
          <p:cNvSpPr>
            <a:spLocks noChangeArrowheads="1"/>
          </p:cNvSpPr>
          <p:nvPr/>
        </p:nvSpPr>
        <p:spPr bwMode="auto">
          <a:xfrm>
            <a:off x="171450" y="1443038"/>
            <a:ext cx="7389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D = ( A, B, C ) = (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800" dirty="0">
                <a:solidFill>
                  <a:srgbClr val="66FF33"/>
                </a:solidFill>
                <a:latin typeface="Times New Roman" pitchFamily="18" charset="0"/>
              </a:rPr>
              <a:t>(e)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800" dirty="0">
                <a:solidFill>
                  <a:srgbClr val="66FF33"/>
                </a:solidFill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 a,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b,c,d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66FF33"/>
                </a:solidFill>
                <a:latin typeface="Times New Roman" pitchFamily="18" charset="0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1526825" name="Text Box 41"/>
          <p:cNvSpPr txBox="1">
            <a:spLocks noChangeArrowheads="1"/>
          </p:cNvSpPr>
          <p:nvPr/>
        </p:nvSpPr>
        <p:spPr bwMode="auto">
          <a:xfrm>
            <a:off x="6507163" y="2822575"/>
            <a:ext cx="381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1526826" name="Oval 42"/>
          <p:cNvSpPr>
            <a:spLocks noChangeArrowheads="1"/>
          </p:cNvSpPr>
          <p:nvPr/>
        </p:nvSpPr>
        <p:spPr bwMode="auto">
          <a:xfrm>
            <a:off x="6950075" y="3030538"/>
            <a:ext cx="412750" cy="4048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27" name="Oval 43"/>
          <p:cNvSpPr>
            <a:spLocks noChangeArrowheads="1"/>
          </p:cNvSpPr>
          <p:nvPr/>
        </p:nvSpPr>
        <p:spPr bwMode="auto">
          <a:xfrm>
            <a:off x="7362825" y="3833813"/>
            <a:ext cx="412750" cy="4048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28" name="Rectangle 44"/>
          <p:cNvSpPr>
            <a:spLocks noChangeArrowheads="1"/>
          </p:cNvSpPr>
          <p:nvPr/>
        </p:nvSpPr>
        <p:spPr bwMode="auto">
          <a:xfrm>
            <a:off x="6500813" y="3833813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1526829" name="Rectangle 45"/>
          <p:cNvSpPr>
            <a:spLocks noChangeArrowheads="1"/>
          </p:cNvSpPr>
          <p:nvPr/>
        </p:nvSpPr>
        <p:spPr bwMode="auto">
          <a:xfrm>
            <a:off x="7040563" y="4772025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1526830" name="Line 46"/>
          <p:cNvSpPr>
            <a:spLocks noChangeShapeType="1"/>
          </p:cNvSpPr>
          <p:nvPr/>
        </p:nvSpPr>
        <p:spPr bwMode="auto">
          <a:xfrm flipH="1">
            <a:off x="6686550" y="3384550"/>
            <a:ext cx="360363" cy="449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31" name="Line 47"/>
          <p:cNvSpPr>
            <a:spLocks noChangeShapeType="1"/>
          </p:cNvSpPr>
          <p:nvPr/>
        </p:nvSpPr>
        <p:spPr bwMode="auto">
          <a:xfrm>
            <a:off x="7227888" y="3438525"/>
            <a:ext cx="26035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32" name="Line 48"/>
          <p:cNvSpPr>
            <a:spLocks noChangeShapeType="1"/>
          </p:cNvSpPr>
          <p:nvPr/>
        </p:nvSpPr>
        <p:spPr bwMode="auto">
          <a:xfrm flipH="1">
            <a:off x="7227888" y="4238625"/>
            <a:ext cx="325437" cy="5397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34" name="Freeform 50"/>
          <p:cNvSpPr>
            <a:spLocks/>
          </p:cNvSpPr>
          <p:nvPr/>
        </p:nvSpPr>
        <p:spPr bwMode="auto">
          <a:xfrm rot="243404">
            <a:off x="7318375" y="3332163"/>
            <a:ext cx="1393825" cy="893762"/>
          </a:xfrm>
          <a:custGeom>
            <a:avLst/>
            <a:gdLst/>
            <a:ahLst/>
            <a:cxnLst>
              <a:cxn ang="0">
                <a:pos x="240" y="384"/>
              </a:cxn>
              <a:cxn ang="0">
                <a:pos x="720" y="192"/>
              </a:cxn>
              <a:cxn ang="0">
                <a:pos x="0" y="0"/>
              </a:cxn>
            </a:cxnLst>
            <a:rect l="0" t="0" r="r" b="b"/>
            <a:pathLst>
              <a:path w="760" h="384">
                <a:moveTo>
                  <a:pt x="240" y="384"/>
                </a:moveTo>
                <a:cubicBezTo>
                  <a:pt x="500" y="320"/>
                  <a:pt x="760" y="256"/>
                  <a:pt x="720" y="192"/>
                </a:cubicBezTo>
                <a:cubicBezTo>
                  <a:pt x="680" y="128"/>
                  <a:pt x="120" y="24"/>
                  <a:pt x="0" y="0"/>
                </a:cubicBezTo>
              </a:path>
            </a:pathLst>
          </a:custGeom>
          <a:noFill/>
          <a:ln w="28575" cmpd="sng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26835" name="Rectangle 51"/>
          <p:cNvSpPr>
            <a:spLocks noChangeArrowheads="1"/>
          </p:cNvSpPr>
          <p:nvPr/>
        </p:nvSpPr>
        <p:spPr bwMode="auto">
          <a:xfrm>
            <a:off x="385763" y="4643438"/>
            <a:ext cx="16652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表长：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深度：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526836" name="Rectangle 52"/>
          <p:cNvSpPr>
            <a:spLocks noChangeArrowheads="1"/>
          </p:cNvSpPr>
          <p:nvPr/>
        </p:nvSpPr>
        <p:spPr bwMode="auto">
          <a:xfrm>
            <a:off x="5741988" y="5408613"/>
            <a:ext cx="1890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表长：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深度：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∞</a:t>
            </a:r>
          </a:p>
        </p:txBody>
      </p:sp>
      <p:sp>
        <p:nvSpPr>
          <p:cNvPr id="1526838" name="Rectangle 54"/>
          <p:cNvSpPr>
            <a:spLocks noChangeArrowheads="1"/>
          </p:cNvSpPr>
          <p:nvPr/>
        </p:nvSpPr>
        <p:spPr bwMode="auto">
          <a:xfrm>
            <a:off x="431800" y="5527675"/>
            <a:ext cx="3689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深度＝括号的重数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  ＝ </a:t>
            </a:r>
            <a:r>
              <a:rPr lang="zh-CN" altLang="en-US"/>
              <a:t>○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结点的层数</a:t>
            </a:r>
          </a:p>
        </p:txBody>
      </p:sp>
      <p:sp>
        <p:nvSpPr>
          <p:cNvPr id="1526840" name="Oval 56"/>
          <p:cNvSpPr>
            <a:spLocks noChangeArrowheads="1"/>
          </p:cNvSpPr>
          <p:nvPr/>
        </p:nvSpPr>
        <p:spPr bwMode="auto">
          <a:xfrm>
            <a:off x="3352800" y="3292475"/>
            <a:ext cx="319088" cy="3556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41" name="Oval 57"/>
          <p:cNvSpPr>
            <a:spLocks noChangeArrowheads="1"/>
          </p:cNvSpPr>
          <p:nvPr/>
        </p:nvSpPr>
        <p:spPr bwMode="auto">
          <a:xfrm>
            <a:off x="2092325" y="3287713"/>
            <a:ext cx="319088" cy="3556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42" name="Oval 58"/>
          <p:cNvSpPr>
            <a:spLocks noChangeArrowheads="1"/>
          </p:cNvSpPr>
          <p:nvPr/>
        </p:nvSpPr>
        <p:spPr bwMode="auto">
          <a:xfrm>
            <a:off x="1062038" y="3287713"/>
            <a:ext cx="319087" cy="3556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44" name="Oval 60"/>
          <p:cNvSpPr>
            <a:spLocks noChangeArrowheads="1"/>
          </p:cNvSpPr>
          <p:nvPr/>
        </p:nvSpPr>
        <p:spPr bwMode="auto">
          <a:xfrm>
            <a:off x="3983038" y="4052888"/>
            <a:ext cx="319087" cy="3556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845" name="Text Box 61"/>
          <p:cNvSpPr txBox="1">
            <a:spLocks noChangeArrowheads="1"/>
          </p:cNvSpPr>
          <p:nvPr/>
        </p:nvSpPr>
        <p:spPr bwMode="auto">
          <a:xfrm>
            <a:off x="6305550" y="1162050"/>
            <a:ext cx="25209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zh-CN" altLang="en-US" sz="2800" dirty="0"/>
              <a:t>○</a:t>
            </a:r>
            <a:r>
              <a:rPr lang="zh-CN" altLang="en-US" sz="2800" dirty="0">
                <a:solidFill>
                  <a:schemeClr val="tx1"/>
                </a:solidFill>
              </a:rPr>
              <a:t>表示子表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zh-CN" altLang="en-US" sz="2800" dirty="0"/>
              <a:t>□</a:t>
            </a:r>
            <a:r>
              <a:rPr lang="zh-CN" altLang="en-US" sz="2800" dirty="0">
                <a:solidFill>
                  <a:schemeClr val="tx1"/>
                </a:solidFill>
              </a:rPr>
              <a:t>表示原子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2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95" grpId="0"/>
      <p:bldP spid="1526795" grpId="1"/>
      <p:bldP spid="1526796" grpId="0"/>
      <p:bldP spid="1526797" grpId="0"/>
      <p:bldP spid="1526798" grpId="0"/>
      <p:bldP spid="1526800" grpId="0" animBg="1"/>
      <p:bldP spid="1526802" grpId="0" animBg="1"/>
      <p:bldP spid="1526803" grpId="0" animBg="1"/>
      <p:bldP spid="1526807" grpId="0" animBg="1"/>
      <p:bldP spid="1526808" grpId="0" animBg="1"/>
      <p:bldP spid="1526809" grpId="0" animBg="1"/>
      <p:bldP spid="1526810" grpId="0" animBg="1"/>
      <p:bldP spid="1526811" grpId="0" animBg="1"/>
      <p:bldP spid="1526812" grpId="0" animBg="1"/>
      <p:bldP spid="1526813" grpId="0" animBg="1"/>
      <p:bldP spid="1526814" grpId="0" animBg="1"/>
      <p:bldP spid="1526815" grpId="0" animBg="1"/>
      <p:bldP spid="1526816" grpId="0" animBg="1"/>
      <p:bldP spid="1526817" grpId="0" animBg="1"/>
      <p:bldP spid="1526818" grpId="0" animBg="1"/>
      <p:bldP spid="1526820" grpId="0"/>
      <p:bldP spid="1526825" grpId="0"/>
      <p:bldP spid="1526826" grpId="0" animBg="1"/>
      <p:bldP spid="1526827" grpId="0" animBg="1"/>
      <p:bldP spid="1526828" grpId="0" animBg="1"/>
      <p:bldP spid="1526829" grpId="0" animBg="1"/>
      <p:bldP spid="1526830" grpId="0" animBg="1"/>
      <p:bldP spid="1526831" grpId="0" animBg="1"/>
      <p:bldP spid="1526832" grpId="0" animBg="1"/>
      <p:bldP spid="1526834" grpId="0" animBg="1"/>
      <p:bldP spid="1526835" grpId="0" uiExpand="1" build="p"/>
      <p:bldP spid="1526836" grpId="0" uiExpand="1" build="p"/>
      <p:bldP spid="1526838" grpId="0" uiExpand="1" build="p"/>
      <p:bldP spid="1526840" grpId="0" animBg="1"/>
      <p:bldP spid="1526841" grpId="0" animBg="1"/>
      <p:bldP spid="1526842" grpId="0" animBg="1"/>
      <p:bldP spid="1526842" grpId="1" animBg="1"/>
      <p:bldP spid="15268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97C2D6F-B4D4-43C4-8456-8A1574E7C335}" type="slidenum">
              <a:rPr lang="zh-CN" altLang="en-US" b="1">
                <a:solidFill>
                  <a:srgbClr val="66CCFF"/>
                </a:solidFill>
              </a:rPr>
              <a:pPr/>
              <a:t>77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393666" name="Text Box 2"/>
          <p:cNvSpPr txBox="1">
            <a:spLocks noChangeArrowheads="1"/>
          </p:cNvSpPr>
          <p:nvPr/>
        </p:nvSpPr>
        <p:spPr bwMode="auto">
          <a:xfrm>
            <a:off x="225425" y="773113"/>
            <a:ext cx="8712200" cy="223837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	    任何一个非空广义表 </a:t>
            </a:r>
            <a:r>
              <a:rPr lang="en-US" altLang="zh-CN" dirty="0">
                <a:solidFill>
                  <a:schemeClr val="tx1"/>
                </a:solidFill>
              </a:rPr>
              <a:t>LS = (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1,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2, …,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n) </a:t>
            </a:r>
            <a:r>
              <a:rPr lang="zh-CN" altLang="en-US" dirty="0">
                <a:solidFill>
                  <a:schemeClr val="tx1"/>
                </a:solidFill>
              </a:rPr>
              <a:t>均可分解为</a:t>
            </a:r>
          </a:p>
          <a:p>
            <a:pPr marL="174625" indent="-174625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/>
              <a:t>表头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Head(LS) =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1  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</a:p>
          <a:p>
            <a:pPr marL="174625" indent="-174625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/>
              <a:t>表尾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Tail(LS) = (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2, …,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</a:rPr>
              <a:t>n )     </a:t>
            </a:r>
            <a:r>
              <a:rPr lang="zh-CN" altLang="en-US" dirty="0">
                <a:solidFill>
                  <a:schemeClr val="tx1"/>
                </a:solidFill>
              </a:rPr>
              <a:t>两部分。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</a:t>
            </a:r>
            <a:r>
              <a:rPr lang="zh-CN" altLang="en-US" i="0" dirty="0"/>
              <a:t>结构特点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393669" name="Text Box 5"/>
          <p:cNvSpPr txBox="1">
            <a:spLocks noChangeArrowheads="1"/>
          </p:cNvSpPr>
          <p:nvPr/>
        </p:nvSpPr>
        <p:spPr bwMode="auto">
          <a:xfrm>
            <a:off x="339725" y="3028950"/>
            <a:ext cx="695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例如：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 = ( E, F ) =  ( </a:t>
            </a:r>
            <a:r>
              <a:rPr lang="en-US" altLang="zh-CN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( a, ( b, c ) )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 )</a:t>
            </a:r>
          </a:p>
        </p:txBody>
      </p:sp>
      <p:sp>
        <p:nvSpPr>
          <p:cNvPr id="1393670" name="Text Box 6"/>
          <p:cNvSpPr txBox="1">
            <a:spLocks noChangeArrowheads="1"/>
          </p:cNvSpPr>
          <p:nvPr/>
        </p:nvSpPr>
        <p:spPr bwMode="auto">
          <a:xfrm>
            <a:off x="946150" y="3568700"/>
            <a:ext cx="5414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Head(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80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     Tail(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endParaRPr lang="en-US" altLang="zh-CN" sz="2800">
              <a:solidFill>
                <a:srgbClr val="00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3671" name="Text Box 7"/>
          <p:cNvSpPr txBox="1">
            <a:spLocks noChangeArrowheads="1"/>
          </p:cNvSpPr>
          <p:nvPr/>
        </p:nvSpPr>
        <p:spPr bwMode="auto">
          <a:xfrm>
            <a:off x="936625" y="3968750"/>
            <a:ext cx="5372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Head(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=                    Tail(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393672" name="Text Box 8"/>
          <p:cNvSpPr txBox="1">
            <a:spLocks noChangeArrowheads="1"/>
          </p:cNvSpPr>
          <p:nvPr/>
        </p:nvSpPr>
        <p:spPr bwMode="auto">
          <a:xfrm>
            <a:off x="928688" y="4413250"/>
            <a:ext cx="65828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Head(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Tail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(E)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 = Head(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((b, c))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Tail(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Tail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(E)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 = Tail(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((b, c))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3673" name="Text Box 9"/>
          <p:cNvSpPr txBox="1">
            <a:spLocks noChangeArrowheads="1"/>
          </p:cNvSpPr>
          <p:nvPr/>
        </p:nvSpPr>
        <p:spPr bwMode="auto">
          <a:xfrm>
            <a:off x="927100" y="5324475"/>
            <a:ext cx="6004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Head(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(b, c)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=</a:t>
            </a:r>
            <a:r>
              <a:rPr lang="en-US" altLang="zh-CN" sz="2800" dirty="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Tail( 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(b, c)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 </a:t>
            </a:r>
            <a:endParaRPr lang="en-US" altLang="zh-CN" sz="2800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393674" name="Text Box 10"/>
          <p:cNvSpPr txBox="1">
            <a:spLocks noChangeArrowheads="1"/>
          </p:cNvSpPr>
          <p:nvPr/>
        </p:nvSpPr>
        <p:spPr bwMode="auto">
          <a:xfrm>
            <a:off x="927100" y="5915025"/>
            <a:ext cx="5693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Head(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 c )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</a:t>
            </a:r>
            <a:r>
              <a:rPr lang="en-US" altLang="zh-CN" sz="2800">
                <a:solidFill>
                  <a:srgbClr val="9933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  Tail(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 c )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) =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3676" name="Text Box 12"/>
          <p:cNvSpPr txBox="1">
            <a:spLocks noChangeArrowheads="1"/>
          </p:cNvSpPr>
          <p:nvPr/>
        </p:nvSpPr>
        <p:spPr bwMode="auto">
          <a:xfrm>
            <a:off x="3171825" y="357505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1393677" name="Text Box 13"/>
          <p:cNvSpPr txBox="1">
            <a:spLocks noChangeArrowheads="1"/>
          </p:cNvSpPr>
          <p:nvPr/>
        </p:nvSpPr>
        <p:spPr bwMode="auto">
          <a:xfrm>
            <a:off x="6953250" y="3570288"/>
            <a:ext cx="810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</p:txBody>
      </p:sp>
      <p:sp>
        <p:nvSpPr>
          <p:cNvPr id="1393678" name="Text Box 14"/>
          <p:cNvSpPr txBox="1">
            <a:spLocks noChangeArrowheads="1"/>
          </p:cNvSpPr>
          <p:nvPr/>
        </p:nvSpPr>
        <p:spPr bwMode="auto">
          <a:xfrm>
            <a:off x="3132138" y="3963988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393679" name="Text Box 15"/>
          <p:cNvSpPr txBox="1">
            <a:spLocks noChangeArrowheads="1"/>
          </p:cNvSpPr>
          <p:nvPr/>
        </p:nvSpPr>
        <p:spPr bwMode="auto">
          <a:xfrm>
            <a:off x="6950075" y="3917950"/>
            <a:ext cx="1383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(b, c)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393680" name="Text Box 16"/>
          <p:cNvSpPr txBox="1">
            <a:spLocks noChangeArrowheads="1"/>
          </p:cNvSpPr>
          <p:nvPr/>
        </p:nvSpPr>
        <p:spPr bwMode="auto">
          <a:xfrm>
            <a:off x="6364175" y="4406900"/>
            <a:ext cx="963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(b, c)</a:t>
            </a:r>
          </a:p>
        </p:txBody>
      </p:sp>
      <p:sp>
        <p:nvSpPr>
          <p:cNvPr id="1393681" name="Text Box 17"/>
          <p:cNvSpPr txBox="1">
            <a:spLocks noChangeArrowheads="1"/>
          </p:cNvSpPr>
          <p:nvPr/>
        </p:nvSpPr>
        <p:spPr bwMode="auto">
          <a:xfrm>
            <a:off x="6127750" y="4817130"/>
            <a:ext cx="5148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 )</a:t>
            </a:r>
          </a:p>
        </p:txBody>
      </p:sp>
      <p:sp>
        <p:nvSpPr>
          <p:cNvPr id="1393682" name="Text Box 18"/>
          <p:cNvSpPr txBox="1">
            <a:spLocks noChangeArrowheads="1"/>
          </p:cNvSpPr>
          <p:nvPr/>
        </p:nvSpPr>
        <p:spPr bwMode="auto">
          <a:xfrm>
            <a:off x="3416300" y="5319713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endParaRPr lang="en-US" altLang="zh-CN" sz="2800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393683" name="Text Box 19"/>
          <p:cNvSpPr txBox="1">
            <a:spLocks noChangeArrowheads="1"/>
          </p:cNvSpPr>
          <p:nvPr/>
        </p:nvSpPr>
        <p:spPr bwMode="auto">
          <a:xfrm>
            <a:off x="6838950" y="5324475"/>
            <a:ext cx="763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393684" name="Text Box 20"/>
          <p:cNvSpPr txBox="1">
            <a:spLocks noChangeArrowheads="1"/>
          </p:cNvSpPr>
          <p:nvPr/>
        </p:nvSpPr>
        <p:spPr bwMode="auto">
          <a:xfrm>
            <a:off x="3105150" y="5859463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1393685" name="Text Box 21"/>
          <p:cNvSpPr txBox="1">
            <a:spLocks noChangeArrowheads="1"/>
          </p:cNvSpPr>
          <p:nvPr/>
        </p:nvSpPr>
        <p:spPr bwMode="auto">
          <a:xfrm>
            <a:off x="6527800" y="5859463"/>
            <a:ext cx="5148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 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9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9" grpId="0" autoUpdateAnimBg="0"/>
      <p:bldP spid="1393670" grpId="0" autoUpdateAnimBg="0"/>
      <p:bldP spid="1393671" grpId="0" autoUpdateAnimBg="0"/>
      <p:bldP spid="1393672" grpId="0" autoUpdateAnimBg="0"/>
      <p:bldP spid="1393673" grpId="0" autoUpdateAnimBg="0"/>
      <p:bldP spid="1393674" grpId="0" autoUpdateAnimBg="0"/>
      <p:bldP spid="1393676" grpId="0" autoUpdateAnimBg="0"/>
      <p:bldP spid="1393677" grpId="0" autoUpdateAnimBg="0"/>
      <p:bldP spid="1393678" grpId="0" autoUpdateAnimBg="0"/>
      <p:bldP spid="1393679" grpId="0" autoUpdateAnimBg="0"/>
      <p:bldP spid="1393680" grpId="0" autoUpdateAnimBg="0"/>
      <p:bldP spid="1393681" grpId="0" autoUpdateAnimBg="0"/>
      <p:bldP spid="1393682" grpId="0" autoUpdateAnimBg="0"/>
      <p:bldP spid="1393683" grpId="0" autoUpdateAnimBg="0"/>
      <p:bldP spid="1393684" grpId="0" autoUpdateAnimBg="0"/>
      <p:bldP spid="139368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基本操作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-6350" y="895350"/>
            <a:ext cx="6794104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zh-CN" sz="2800" b="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创建和销毁操作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   </a:t>
            </a:r>
            <a:r>
              <a:rPr lang="en-US" altLang="zh-CN" sz="2800" b="0" dirty="0" err="1"/>
              <a:t>InitGList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L);      </a:t>
            </a:r>
            <a:r>
              <a:rPr lang="en-US" altLang="zh-CN" sz="2800" b="0" dirty="0" err="1"/>
              <a:t>DestroyGList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L);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   </a:t>
            </a:r>
            <a:r>
              <a:rPr lang="en-US" altLang="zh-CN" sz="2800" b="0" dirty="0" err="1"/>
              <a:t>CreateGList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L, S);   </a:t>
            </a:r>
            <a:r>
              <a:rPr lang="en-US" altLang="zh-CN" sz="2800" b="0" dirty="0" err="1"/>
              <a:t>CopyGList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T, L);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-6350" y="2673350"/>
            <a:ext cx="7214091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状态获取函数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   </a:t>
            </a:r>
            <a:r>
              <a:rPr lang="en-US" altLang="zh-CN" sz="2800" b="0" dirty="0" err="1"/>
              <a:t>GListLength</a:t>
            </a:r>
            <a:r>
              <a:rPr lang="en-US" altLang="zh-CN" sz="2800" b="0" dirty="0"/>
              <a:t>(L);   </a:t>
            </a:r>
            <a:r>
              <a:rPr lang="en-US" altLang="zh-CN" sz="2800" b="0" dirty="0" err="1"/>
              <a:t>GListDepth</a:t>
            </a:r>
            <a:r>
              <a:rPr lang="en-US" altLang="zh-CN" sz="2800" b="0" dirty="0"/>
              <a:t>(L);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   </a:t>
            </a:r>
            <a:r>
              <a:rPr lang="en-US" altLang="zh-CN" sz="2800" b="0" dirty="0" err="1"/>
              <a:t>GListEmpty</a:t>
            </a:r>
            <a:r>
              <a:rPr lang="en-US" altLang="zh-CN" sz="2800" b="0" dirty="0"/>
              <a:t>(L);   </a:t>
            </a:r>
            <a:r>
              <a:rPr lang="en-US" altLang="zh-CN" sz="2800" b="0" dirty="0" err="1"/>
              <a:t>GetHead</a:t>
            </a:r>
            <a:r>
              <a:rPr lang="en-US" altLang="zh-CN" sz="2800" b="0" dirty="0"/>
              <a:t>(L);    </a:t>
            </a:r>
            <a:r>
              <a:rPr lang="en-US" altLang="zh-CN" sz="2800" b="0" dirty="0" err="1"/>
              <a:t>GetTail</a:t>
            </a:r>
            <a:r>
              <a:rPr lang="en-US" altLang="zh-CN" sz="2800" b="0" dirty="0"/>
              <a:t>(L);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-6350" y="4495800"/>
            <a:ext cx="4752975" cy="139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插入和删除操作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   </a:t>
            </a:r>
            <a:r>
              <a:rPr lang="en-US" altLang="zh-CN" sz="2800" b="0" dirty="0" err="1"/>
              <a:t>InsertFirst_GL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L, e);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/>
              <a:t>   </a:t>
            </a:r>
            <a:r>
              <a:rPr lang="en-US" altLang="zh-CN" sz="2800" b="0" dirty="0" err="1"/>
              <a:t>DeleteFirst_GL</a:t>
            </a:r>
            <a:r>
              <a:rPr lang="en-US" altLang="zh-CN" sz="2800" b="0" dirty="0"/>
              <a:t>(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L, 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e);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4594225" y="4495800"/>
            <a:ext cx="4213974" cy="12557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遍历</a:t>
            </a:r>
          </a:p>
          <a:p>
            <a:pPr algn="l">
              <a:spcBef>
                <a:spcPct val="0"/>
              </a:spcBef>
              <a:buNone/>
            </a:pPr>
            <a:r>
              <a:rPr lang="zh-CN" altLang="en-US" sz="2800" b="0" dirty="0"/>
              <a:t>   </a:t>
            </a:r>
            <a:r>
              <a:rPr lang="en-US" altLang="zh-CN" sz="2800" b="0" dirty="0" err="1"/>
              <a:t>Traverse_GL</a:t>
            </a:r>
            <a:r>
              <a:rPr lang="en-US" altLang="zh-CN" sz="2800" b="0" dirty="0"/>
              <a:t>(L, Visit());</a:t>
            </a:r>
          </a:p>
          <a:p>
            <a:pPr algn="l">
              <a:spcBef>
                <a:spcPct val="0"/>
              </a:spcBef>
            </a:pPr>
            <a:endParaRPr lang="en-US" altLang="zh-CN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350"/>
            <a:ext cx="8675687" cy="647700"/>
          </a:xfrm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  <a:buClr>
                <a:srgbClr val="CC6600"/>
              </a:buClr>
              <a:buNone/>
            </a:pPr>
            <a:r>
              <a:rPr lang="zh-CN" altLang="en-US" sz="3200" kern="1200" dirty="0">
                <a:solidFill>
                  <a:srgbClr val="FFFF66"/>
                </a:solidFill>
                <a:latin typeface="Times New Roman" pitchFamily="18" charset="0"/>
              </a:rPr>
              <a:t>广义表的应用</a:t>
            </a:r>
            <a:r>
              <a:rPr lang="en-US" altLang="zh-CN" sz="3200" kern="1200" dirty="0">
                <a:solidFill>
                  <a:srgbClr val="FFFF66"/>
                </a:solidFill>
                <a:latin typeface="Times New Roman" pitchFamily="18" charset="0"/>
              </a:rPr>
              <a:t>——</a:t>
            </a:r>
            <a:r>
              <a:rPr lang="en-US" altLang="zh-CN" sz="3200" kern="1200" dirty="0">
                <a:solidFill>
                  <a:srgbClr val="FFFF66"/>
                </a:solidFill>
                <a:latin typeface="Times New Roman" pitchFamily="18" charset="0"/>
                <a:ea typeface="+mj-ea"/>
                <a:cs typeface="+mj-cs"/>
              </a:rPr>
              <a:t>M</a:t>
            </a:r>
            <a:r>
              <a:rPr lang="zh-CN" altLang="en-US" sz="3200" kern="1200" dirty="0">
                <a:solidFill>
                  <a:srgbClr val="FFFF66"/>
                </a:solidFill>
                <a:latin typeface="Times New Roman" pitchFamily="18" charset="0"/>
                <a:ea typeface="+mj-ea"/>
                <a:cs typeface="+mj-cs"/>
              </a:rPr>
              <a:t>元多项式的表示</a:t>
            </a:r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  <p:sp>
        <p:nvSpPr>
          <p:cNvPr id="2521092" name="Text Box 4"/>
          <p:cNvSpPr txBox="1">
            <a:spLocks noChangeArrowheads="1"/>
          </p:cNvSpPr>
          <p:nvPr/>
        </p:nvSpPr>
        <p:spPr bwMode="auto">
          <a:xfrm>
            <a:off x="228600" y="717550"/>
            <a:ext cx="8915400" cy="608166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P(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x,y,z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)=x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+3x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z+6x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z+2yz+15  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P(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x,y,z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)=((x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+3x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+((x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+6x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)y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+2y)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+15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P(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x,y,z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)= A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+B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+15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宋体" pitchFamily="2" charset="-122"/>
              </a:rPr>
              <a:t>P=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  <a:ea typeface="宋体" pitchFamily="2" charset="-122"/>
              </a:rPr>
              <a:t>((A,2),(B,1),(15,0))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A(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x,y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)=(x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+3x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=C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+D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A=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((C,3),(D,2))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B(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x,y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)= (x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+6x</a:t>
            </a:r>
            <a:r>
              <a:rPr lang="en-US" altLang="zh-CN" sz="2800" baseline="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=E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+F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B=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((E,4),(F,1))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C(x)=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+2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                           C=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((1,10),(2,6))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D(x)= 3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                                   D=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((3,5))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E(x)=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+6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30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                              E=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((1,4),(6,3))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F(x)= 2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                                      F=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00FFFF"/>
                </a:solidFill>
                <a:latin typeface="Times New Roman" pitchFamily="18" charset="0"/>
              </a:rPr>
              <a:t>(2,0)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元多项式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x,y,z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 广义表表示为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P=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((y((x((1,10),(2,6)),3),( x((3,5)),2)),2),( y((x((1,4),(6,3)),4),( x(2,0),1)),1),(15,0))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2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2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2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2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1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1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21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A57EC14B-9F72-45EE-9F06-8721937F5E8C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12788"/>
            <a:ext cx="8820150" cy="53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数组的</a:t>
            </a:r>
            <a:r>
              <a:rPr lang="en-US" altLang="zh-CN" sz="3200"/>
              <a:t>ADT</a:t>
            </a:r>
            <a:endParaRPr lang="zh-CN" altLang="en-US" sz="320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04800" y="1255713"/>
            <a:ext cx="8640763" cy="54784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ADT Array {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//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多维数组的定义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数据对象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数据关系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} ADT Array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16013" y="2360613"/>
            <a:ext cx="7366000" cy="109696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SzTx/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0</a:t>
            </a:r>
            <a:r>
              <a:rPr lang="en-US" altLang="zh-CN" sz="3200" dirty="0">
                <a:solidFill>
                  <a:srgbClr val="FFFFFF"/>
                </a:solidFill>
              </a:rPr>
              <a:t> j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&lt;b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=1,2,..,n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{a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j1,j2, ...,,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ji,jn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 a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j1,j2, ...,,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ji,jn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∈ElemSet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8388" y="3984625"/>
            <a:ext cx="7477125" cy="224948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{R1, R2, ..., Rn}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{&lt;a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j1,... 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,... 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 ...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+1, ...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&gt; | 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0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- 1,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=2,...,n, 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0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1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j1,... 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,... 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 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j1, ...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+1, ...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jn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ElemSet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72263" y="863600"/>
            <a:ext cx="1943100" cy="1081088"/>
          </a:xfrm>
          <a:prstGeom prst="wedgeEllipseCallout">
            <a:avLst>
              <a:gd name="adj1" fmla="val -117509"/>
              <a:gd name="adj2" fmla="val 104287"/>
            </a:avLst>
          </a:prstGeom>
          <a:solidFill>
            <a:srgbClr val="002060"/>
          </a:solidFill>
          <a:ln w="28575" cap="sq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：数组的维数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240213" y="711200"/>
            <a:ext cx="2327275" cy="1081088"/>
          </a:xfrm>
          <a:prstGeom prst="wedgeEllipseCallout">
            <a:avLst>
              <a:gd name="adj1" fmla="val -107579"/>
              <a:gd name="adj2" fmla="val 118676"/>
            </a:avLst>
          </a:prstGeom>
          <a:solidFill>
            <a:srgbClr val="002060"/>
          </a:solidFill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：第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维的长度</a:t>
            </a:r>
          </a:p>
        </p:txBody>
      </p:sp>
    </p:spTree>
    <p:extLst>
      <p:ext uri="{BB962C8B-B14F-4D97-AF65-F5344CB8AC3E}">
        <p14:creationId xmlns:p14="http://schemas.microsoft.com/office/powerpoint/2010/main" val="33293792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46800" y="6524626"/>
            <a:ext cx="2406650" cy="331787"/>
          </a:xfrm>
        </p:spPr>
        <p:txBody>
          <a:bodyPr/>
          <a:lstStyle/>
          <a:p>
            <a:r>
              <a:rPr lang="zh-CN" altLang="en-US"/>
              <a:t>第 </a:t>
            </a:r>
            <a:fld id="{91833A26-8F56-48E3-902A-45CBE8DC44E2}" type="slidenum">
              <a:rPr lang="zh-CN" altLang="en-US" b="1">
                <a:solidFill>
                  <a:srgbClr val="66CCFF"/>
                </a:solidFill>
              </a:rPr>
              <a:pPr/>
              <a:t>80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2514" name="Text Box 2"/>
          <p:cNvSpPr txBox="1">
            <a:spLocks noChangeArrowheads="1"/>
          </p:cNvSpPr>
          <p:nvPr/>
        </p:nvSpPr>
        <p:spPr bwMode="auto">
          <a:xfrm>
            <a:off x="225425" y="1428750"/>
            <a:ext cx="8712200" cy="506600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一个非空广义表可以分解为表头和尾表两部分	    </a:t>
            </a:r>
            <a:endParaRPr lang="en-US" altLang="zh-CN" dirty="0">
              <a:solidFill>
                <a:schemeClr val="tx1"/>
              </a:solidFill>
            </a:endParaRPr>
          </a:p>
          <a:p>
            <a:pPr marL="363538" indent="-363538">
              <a:lnSpc>
                <a:spcPct val="100000"/>
              </a:lnSpc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表结点</a:t>
            </a:r>
            <a:r>
              <a:rPr lang="zh-CN" altLang="en-US" dirty="0">
                <a:solidFill>
                  <a:schemeClr val="tx1"/>
                </a:solidFill>
              </a:rPr>
              <a:t>：表示广义表，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/>
              <a:t>采用</a:t>
            </a:r>
            <a:r>
              <a:rPr lang="zh-CN" altLang="en-US" dirty="0">
                <a:solidFill>
                  <a:srgbClr val="00FFFF"/>
                </a:solidFill>
              </a:rPr>
              <a:t>头、尾指针</a:t>
            </a:r>
            <a:r>
              <a:rPr lang="zh-CN" altLang="en-US" dirty="0"/>
              <a:t>的链表结构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363538" indent="-363538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广义表中的数据元素可能为</a:t>
            </a:r>
            <a:r>
              <a:rPr lang="zh-CN" altLang="en-US" dirty="0">
                <a:solidFill>
                  <a:srgbClr val="00FFFF"/>
                </a:solidFill>
              </a:rPr>
              <a:t>原子</a:t>
            </a:r>
            <a:r>
              <a:rPr lang="zh-CN" altLang="en-US" dirty="0">
                <a:solidFill>
                  <a:schemeClr val="tx1"/>
                </a:solidFill>
              </a:rPr>
              <a:t>，仅包含数据信息，结构不同于表结点</a:t>
            </a:r>
          </a:p>
          <a:p>
            <a:pPr marL="363538" indent="-363538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rgbClr val="00FFFF"/>
                </a:solidFill>
              </a:rPr>
              <a:t>原子结点</a:t>
            </a:r>
            <a:r>
              <a:rPr lang="zh-CN" altLang="en-US" dirty="0">
                <a:solidFill>
                  <a:schemeClr val="tx1"/>
                </a:solidFill>
              </a:rPr>
              <a:t>：表示原子。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63538" indent="-363538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grpSp>
        <p:nvGrpSpPr>
          <p:cNvPr id="1472534" name="Group 22"/>
          <p:cNvGrpSpPr>
            <a:grpSpLocks/>
          </p:cNvGrpSpPr>
          <p:nvPr/>
        </p:nvGrpSpPr>
        <p:grpSpPr bwMode="auto">
          <a:xfrm>
            <a:off x="5382090" y="1923448"/>
            <a:ext cx="2786063" cy="1731963"/>
            <a:chOff x="952" y="2486"/>
            <a:chExt cx="1755" cy="1091"/>
          </a:xfrm>
        </p:grpSpPr>
        <p:sp>
          <p:nvSpPr>
            <p:cNvPr id="1472517" name="Text Box 5"/>
            <p:cNvSpPr txBox="1">
              <a:spLocks noChangeArrowheads="1"/>
            </p:cNvSpPr>
            <p:nvPr/>
          </p:nvSpPr>
          <p:spPr bwMode="auto">
            <a:xfrm>
              <a:off x="1037" y="2486"/>
              <a:ext cx="1474" cy="326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tag         ptr</a:t>
              </a:r>
            </a:p>
          </p:txBody>
        </p:sp>
        <p:sp>
          <p:nvSpPr>
            <p:cNvPr id="1472518" name="Text Box 6"/>
            <p:cNvSpPr txBox="1">
              <a:spLocks noChangeArrowheads="1"/>
            </p:cNvSpPr>
            <p:nvPr/>
          </p:nvSpPr>
          <p:spPr bwMode="auto">
            <a:xfrm>
              <a:off x="1037" y="3249"/>
              <a:ext cx="1587" cy="328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FFFF66"/>
                  </a:solidFill>
                  <a:latin typeface="Times New Roman" pitchFamily="18" charset="0"/>
                </a:rPr>
                <a:t>表结点</a:t>
              </a:r>
            </a:p>
          </p:txBody>
        </p:sp>
        <p:grpSp>
          <p:nvGrpSpPr>
            <p:cNvPr id="1472519" name="Group 7"/>
            <p:cNvGrpSpPr>
              <a:grpSpLocks/>
            </p:cNvGrpSpPr>
            <p:nvPr/>
          </p:nvGrpSpPr>
          <p:grpSpPr bwMode="auto">
            <a:xfrm>
              <a:off x="952" y="2843"/>
              <a:ext cx="1755" cy="402"/>
              <a:chOff x="240" y="3264"/>
              <a:chExt cx="1728" cy="288"/>
            </a:xfrm>
          </p:grpSpPr>
          <p:sp>
            <p:nvSpPr>
              <p:cNvPr id="1472520" name="Rectangle 8"/>
              <p:cNvSpPr>
                <a:spLocks noChangeArrowheads="1"/>
              </p:cNvSpPr>
              <p:nvPr/>
            </p:nvSpPr>
            <p:spPr bwMode="auto">
              <a:xfrm>
                <a:off x="240" y="3264"/>
                <a:ext cx="1728" cy="288"/>
              </a:xfrm>
              <a:prstGeom prst="rect">
                <a:avLst/>
              </a:prstGeom>
              <a:noFill/>
              <a:ln w="12700" cap="rnd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2521" name="Line 9"/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2522" name="Line 10"/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252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264"/>
                <a:ext cx="384" cy="234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72524" name="Text Box 12"/>
            <p:cNvSpPr txBox="1">
              <a:spLocks noChangeArrowheads="1"/>
            </p:cNvSpPr>
            <p:nvPr/>
          </p:nvSpPr>
          <p:spPr bwMode="auto">
            <a:xfrm>
              <a:off x="1519" y="2856"/>
              <a:ext cx="117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latin typeface="Times New Roman" pitchFamily="18" charset="0"/>
                </a:rPr>
                <a:t>  </a:t>
              </a:r>
              <a:r>
                <a:rPr lang="en-US" altLang="zh-CN" sz="2800">
                  <a:latin typeface="Times New Roman" pitchFamily="18" charset="0"/>
                </a:rPr>
                <a:t>hp      tp</a:t>
              </a:r>
            </a:p>
          </p:txBody>
        </p:sp>
      </p:grpSp>
      <p:grpSp>
        <p:nvGrpSpPr>
          <p:cNvPr id="1472533" name="Group 21"/>
          <p:cNvGrpSpPr>
            <a:grpSpLocks/>
          </p:cNvGrpSpPr>
          <p:nvPr/>
        </p:nvGrpSpPr>
        <p:grpSpPr bwMode="auto">
          <a:xfrm>
            <a:off x="5748858" y="4819177"/>
            <a:ext cx="2787650" cy="1749426"/>
            <a:chOff x="3107" y="2500"/>
            <a:chExt cx="1756" cy="1102"/>
          </a:xfrm>
        </p:grpSpPr>
        <p:sp>
          <p:nvSpPr>
            <p:cNvPr id="1472527" name="Rectangle 15"/>
            <p:cNvSpPr>
              <a:spLocks noChangeArrowheads="1"/>
            </p:cNvSpPr>
            <p:nvPr/>
          </p:nvSpPr>
          <p:spPr bwMode="auto">
            <a:xfrm>
              <a:off x="3107" y="2840"/>
              <a:ext cx="1756" cy="393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/>
                <a:t>     data</a:t>
              </a:r>
            </a:p>
          </p:txBody>
        </p:sp>
        <p:sp>
          <p:nvSpPr>
            <p:cNvPr id="1472528" name="Line 16"/>
            <p:cNvSpPr>
              <a:spLocks noChangeShapeType="1"/>
            </p:cNvSpPr>
            <p:nvPr/>
          </p:nvSpPr>
          <p:spPr bwMode="auto">
            <a:xfrm>
              <a:off x="3692" y="2845"/>
              <a:ext cx="0" cy="388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2529" name="Text Box 17"/>
            <p:cNvSpPr txBox="1">
              <a:spLocks noChangeArrowheads="1"/>
            </p:cNvSpPr>
            <p:nvPr/>
          </p:nvSpPr>
          <p:spPr bwMode="auto">
            <a:xfrm>
              <a:off x="3205" y="2882"/>
              <a:ext cx="39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72530" name="Text Box 18"/>
            <p:cNvSpPr txBox="1">
              <a:spLocks noChangeArrowheads="1"/>
            </p:cNvSpPr>
            <p:nvPr/>
          </p:nvSpPr>
          <p:spPr bwMode="auto">
            <a:xfrm>
              <a:off x="3156" y="2500"/>
              <a:ext cx="151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 tag       atom</a:t>
              </a:r>
            </a:p>
          </p:txBody>
        </p:sp>
        <p:sp>
          <p:nvSpPr>
            <p:cNvPr id="1472531" name="Text Box 19"/>
            <p:cNvSpPr txBox="1">
              <a:spLocks noChangeArrowheads="1"/>
            </p:cNvSpPr>
            <p:nvPr/>
          </p:nvSpPr>
          <p:spPr bwMode="auto">
            <a:xfrm>
              <a:off x="3293" y="3275"/>
              <a:ext cx="1383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00FFFF"/>
                  </a:solidFill>
                  <a:latin typeface="Times New Roman" pitchFamily="18" charset="0"/>
                </a:rPr>
                <a:t>原子结点</a:t>
              </a:r>
            </a:p>
          </p:txBody>
        </p:sp>
      </p:grpSp>
      <p:sp>
        <p:nvSpPr>
          <p:cNvPr id="1472535" name="Text Box 23"/>
          <p:cNvSpPr txBox="1">
            <a:spLocks noChangeArrowheads="1"/>
          </p:cNvSpPr>
          <p:nvPr/>
        </p:nvSpPr>
        <p:spPr bwMode="auto">
          <a:xfrm>
            <a:off x="127000" y="797802"/>
            <a:ext cx="8712200" cy="264072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lnSpc>
                <a:spcPct val="100000"/>
              </a:lnSpc>
              <a:buSzPct val="75000"/>
            </a:pPr>
            <a:r>
              <a:rPr lang="zh-CN" altLang="en-US" sz="3600" dirty="0"/>
              <a:t> 链表存储方式一：</a:t>
            </a:r>
            <a:r>
              <a:rPr lang="zh-CN" altLang="en-US" sz="3600" dirty="0">
                <a:solidFill>
                  <a:schemeClr val="tx1"/>
                </a:solidFill>
              </a:rPr>
              <a:t>头尾链表存储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363538" indent="-363538">
              <a:lnSpc>
                <a:spcPct val="100000"/>
              </a:lnSpc>
              <a:buSzPct val="75000"/>
            </a:pPr>
            <a:endParaRPr lang="zh-CN" altLang="en-US" sz="3600" dirty="0"/>
          </a:p>
          <a:p>
            <a:pPr marL="363538" indent="-363538">
              <a:lnSpc>
                <a:spcPct val="100000"/>
              </a:lnSpc>
              <a:buSzPct val="75000"/>
            </a:pPr>
            <a:endParaRPr lang="en-US" altLang="zh-CN" sz="3600" dirty="0"/>
          </a:p>
          <a:p>
            <a:pPr marL="820738" lvl="1" indent="-363538">
              <a:lnSpc>
                <a:spcPct val="100000"/>
              </a:lnSpc>
              <a:buSzPct val="75000"/>
            </a:pPr>
            <a:endParaRPr lang="zh-CN" altLang="en-US" sz="3600" dirty="0"/>
          </a:p>
        </p:txBody>
      </p:sp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D4CD720-B4E4-404C-B40E-F76A3B46E666}" type="slidenum">
              <a:rPr lang="zh-CN" altLang="en-US" b="1">
                <a:solidFill>
                  <a:srgbClr val="66CCFF"/>
                </a:solidFill>
              </a:rPr>
              <a:pPr/>
              <a:t>81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65346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48498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zh-CN" altLang="en-US"/>
              <a:t> 结点的类型定义</a:t>
            </a:r>
            <a:endParaRPr lang="zh-CN" altLang="en-US" sz="2800">
              <a:solidFill>
                <a:srgbClr val="FFFFA5"/>
              </a:solidFill>
            </a:endParaRP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Typedef  enum { ATOM, LIST } ElemTag;</a:t>
            </a:r>
            <a:r>
              <a:rPr lang="en-US" altLang="zh-CN" sz="2800">
                <a:solidFill>
                  <a:srgbClr val="FFFFA5"/>
                </a:solidFill>
              </a:rPr>
              <a:t> 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FFFFA5"/>
                </a:solidFill>
              </a:rPr>
              <a:t>                              </a:t>
            </a:r>
            <a:r>
              <a:rPr lang="en-US" altLang="zh-CN" sz="2800">
                <a:solidFill>
                  <a:srgbClr val="00FFFF"/>
                </a:solidFill>
              </a:rPr>
              <a:t>// ATOM==0:</a:t>
            </a:r>
            <a:r>
              <a:rPr lang="zh-CN" altLang="en-US" sz="2800">
                <a:solidFill>
                  <a:srgbClr val="00FFFF"/>
                </a:solidFill>
              </a:rPr>
              <a:t>原子，</a:t>
            </a:r>
            <a:r>
              <a:rPr lang="en-US" altLang="zh-CN" sz="2800">
                <a:solidFill>
                  <a:srgbClr val="00FFFF"/>
                </a:solidFill>
              </a:rPr>
              <a:t>LIST==1: </a:t>
            </a:r>
            <a:r>
              <a:rPr lang="zh-CN" altLang="en-US" sz="2800">
                <a:solidFill>
                  <a:srgbClr val="00FFFF"/>
                </a:solidFill>
              </a:rPr>
              <a:t>列表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Typedef struct  GLNode {    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      ElemTag  tag;</a:t>
            </a:r>
            <a:r>
              <a:rPr lang="en-US" altLang="zh-CN" sz="2800">
                <a:solidFill>
                  <a:srgbClr val="FFFFA5"/>
                </a:solidFill>
              </a:rPr>
              <a:t>          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标志域</a:t>
            </a:r>
            <a:endParaRPr lang="en-US" altLang="zh-CN" sz="2800">
              <a:solidFill>
                <a:srgbClr val="00FFFF"/>
              </a:solidFill>
            </a:endParaRP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FFFFA5"/>
                </a:solidFill>
              </a:rPr>
              <a:t>      </a:t>
            </a:r>
            <a:r>
              <a:rPr lang="en-US" altLang="zh-CN" sz="2800">
                <a:solidFill>
                  <a:schemeClr val="tx1"/>
                </a:solidFill>
              </a:rPr>
              <a:t>union {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          AtomType</a:t>
            </a:r>
            <a:r>
              <a:rPr lang="en-US" altLang="zh-CN" sz="2800">
                <a:solidFill>
                  <a:srgbClr val="FFFFA5"/>
                </a:solidFill>
              </a:rPr>
              <a:t>  </a:t>
            </a:r>
            <a:r>
              <a:rPr lang="en-US" altLang="zh-CN" sz="2800">
                <a:solidFill>
                  <a:schemeClr val="tx1"/>
                </a:solidFill>
              </a:rPr>
              <a:t>atom</a:t>
            </a:r>
            <a:r>
              <a:rPr lang="en-US" altLang="zh-CN" sz="2800">
                <a:solidFill>
                  <a:srgbClr val="FFFFA5"/>
                </a:solidFill>
              </a:rPr>
              <a:t>;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原子结点的值域</a:t>
            </a:r>
            <a:endParaRPr lang="en-US" altLang="zh-CN" sz="2800">
              <a:solidFill>
                <a:srgbClr val="00FFFF"/>
              </a:solidFill>
            </a:endParaRP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          struct  {struct  GLNode  *hp,*tp;}</a:t>
            </a:r>
            <a:r>
              <a:rPr lang="en-US" altLang="zh-CN" sz="2800">
                <a:solidFill>
                  <a:srgbClr val="FFFFA5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ptr</a:t>
            </a:r>
            <a:r>
              <a:rPr lang="en-US" altLang="zh-CN" sz="2800">
                <a:solidFill>
                  <a:srgbClr val="FFFFA5"/>
                </a:solidFill>
              </a:rPr>
              <a:t>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FFFFA5"/>
                </a:solidFill>
              </a:rPr>
              <a:t>         </a:t>
            </a:r>
            <a:r>
              <a:rPr lang="en-US" altLang="zh-CN" sz="2800">
                <a:solidFill>
                  <a:srgbClr val="00FFFF"/>
                </a:solidFill>
              </a:rPr>
              <a:t>// </a:t>
            </a:r>
            <a:r>
              <a:rPr lang="zh-CN" altLang="en-US" sz="2800">
                <a:solidFill>
                  <a:srgbClr val="00FFFF"/>
                </a:solidFill>
              </a:rPr>
              <a:t>表结点的指针域：</a:t>
            </a:r>
            <a:r>
              <a:rPr lang="en-US" altLang="zh-CN" sz="2800">
                <a:solidFill>
                  <a:srgbClr val="00FFFF"/>
                </a:solidFill>
              </a:rPr>
              <a:t>ptr.hp</a:t>
            </a:r>
            <a:r>
              <a:rPr lang="zh-CN" altLang="en-US" sz="2800">
                <a:solidFill>
                  <a:srgbClr val="00FFFF"/>
                </a:solidFill>
              </a:rPr>
              <a:t>指表头，</a:t>
            </a:r>
            <a:r>
              <a:rPr lang="en-US" altLang="zh-CN" sz="2800">
                <a:solidFill>
                  <a:srgbClr val="00FFFF"/>
                </a:solidFill>
              </a:rPr>
              <a:t>ptr.tp</a:t>
            </a:r>
            <a:r>
              <a:rPr lang="zh-CN" altLang="en-US" sz="2800">
                <a:solidFill>
                  <a:srgbClr val="00FFFF"/>
                </a:solidFill>
              </a:rPr>
              <a:t>指表尾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rgbClr val="FFFFA5"/>
                </a:solidFill>
              </a:rPr>
              <a:t>      </a:t>
            </a:r>
            <a:r>
              <a:rPr lang="en-US" altLang="zh-CN" sz="2800">
                <a:solidFill>
                  <a:schemeClr val="tx1"/>
                </a:solidFill>
              </a:rPr>
              <a:t>}</a:t>
            </a:r>
            <a:r>
              <a:rPr lang="en-US" altLang="zh-CN" sz="2800">
                <a:solidFill>
                  <a:srgbClr val="FFFFA5"/>
                </a:solidFill>
              </a:rPr>
              <a:t>;</a:t>
            </a:r>
          </a:p>
          <a:p>
            <a:pPr marL="363538" indent="-363538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} * Glist;</a:t>
            </a:r>
            <a:endParaRPr lang="zh-CN" altLang="en-US" sz="2800"/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grpSp>
        <p:nvGrpSpPr>
          <p:cNvPr id="1465364" name="Group 20"/>
          <p:cNvGrpSpPr>
            <a:grpSpLocks/>
          </p:cNvGrpSpPr>
          <p:nvPr/>
        </p:nvGrpSpPr>
        <p:grpSpPr bwMode="auto">
          <a:xfrm>
            <a:off x="2503488" y="4868863"/>
            <a:ext cx="2786062" cy="1731962"/>
            <a:chOff x="952" y="2486"/>
            <a:chExt cx="1755" cy="1091"/>
          </a:xfrm>
        </p:grpSpPr>
        <p:sp>
          <p:nvSpPr>
            <p:cNvPr id="1465365" name="Text Box 21"/>
            <p:cNvSpPr txBox="1">
              <a:spLocks noChangeArrowheads="1"/>
            </p:cNvSpPr>
            <p:nvPr/>
          </p:nvSpPr>
          <p:spPr bwMode="auto">
            <a:xfrm>
              <a:off x="1037" y="2486"/>
              <a:ext cx="1474" cy="326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tag         ptr</a:t>
              </a:r>
            </a:p>
          </p:txBody>
        </p:sp>
        <p:sp>
          <p:nvSpPr>
            <p:cNvPr id="1465366" name="Text Box 22"/>
            <p:cNvSpPr txBox="1">
              <a:spLocks noChangeArrowheads="1"/>
            </p:cNvSpPr>
            <p:nvPr/>
          </p:nvSpPr>
          <p:spPr bwMode="auto">
            <a:xfrm>
              <a:off x="1037" y="3249"/>
              <a:ext cx="1587" cy="328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表结点</a:t>
              </a:r>
            </a:p>
          </p:txBody>
        </p:sp>
        <p:grpSp>
          <p:nvGrpSpPr>
            <p:cNvPr id="1465367" name="Group 23"/>
            <p:cNvGrpSpPr>
              <a:grpSpLocks/>
            </p:cNvGrpSpPr>
            <p:nvPr/>
          </p:nvGrpSpPr>
          <p:grpSpPr bwMode="auto">
            <a:xfrm>
              <a:off x="952" y="2843"/>
              <a:ext cx="1755" cy="402"/>
              <a:chOff x="240" y="3264"/>
              <a:chExt cx="1728" cy="288"/>
            </a:xfrm>
          </p:grpSpPr>
          <p:sp>
            <p:nvSpPr>
              <p:cNvPr id="1465368" name="Rectangle 24"/>
              <p:cNvSpPr>
                <a:spLocks noChangeArrowheads="1"/>
              </p:cNvSpPr>
              <p:nvPr/>
            </p:nvSpPr>
            <p:spPr bwMode="auto">
              <a:xfrm>
                <a:off x="240" y="3264"/>
                <a:ext cx="1728" cy="288"/>
              </a:xfrm>
              <a:prstGeom prst="rect">
                <a:avLst/>
              </a:prstGeom>
              <a:noFill/>
              <a:ln w="12700" cap="rnd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369" name="Line 25"/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370" name="Line 26"/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371" name="Text Box 27"/>
              <p:cNvSpPr txBox="1">
                <a:spLocks noChangeArrowheads="1"/>
              </p:cNvSpPr>
              <p:nvPr/>
            </p:nvSpPr>
            <p:spPr bwMode="auto">
              <a:xfrm>
                <a:off x="336" y="3264"/>
                <a:ext cx="384" cy="234"/>
              </a:xfrm>
              <a:prstGeom prst="rect">
                <a:avLst/>
              </a:prstGeom>
              <a:noFill/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65372" name="Text Box 28"/>
            <p:cNvSpPr txBox="1">
              <a:spLocks noChangeArrowheads="1"/>
            </p:cNvSpPr>
            <p:nvPr/>
          </p:nvSpPr>
          <p:spPr bwMode="auto">
            <a:xfrm>
              <a:off x="1519" y="2856"/>
              <a:ext cx="117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latin typeface="Times New Roman" pitchFamily="18" charset="0"/>
                </a:rPr>
                <a:t>  </a:t>
              </a:r>
              <a:r>
                <a:rPr lang="en-US" altLang="zh-CN" sz="2800">
                  <a:latin typeface="Times New Roman" pitchFamily="18" charset="0"/>
                </a:rPr>
                <a:t>hp      tp</a:t>
              </a:r>
            </a:p>
          </p:txBody>
        </p:sp>
      </p:grpSp>
      <p:grpSp>
        <p:nvGrpSpPr>
          <p:cNvPr id="1465373" name="Group 29"/>
          <p:cNvGrpSpPr>
            <a:grpSpLocks/>
          </p:cNvGrpSpPr>
          <p:nvPr/>
        </p:nvGrpSpPr>
        <p:grpSpPr bwMode="auto">
          <a:xfrm>
            <a:off x="5427663" y="4891088"/>
            <a:ext cx="2787650" cy="1709737"/>
            <a:chOff x="3107" y="2500"/>
            <a:chExt cx="1756" cy="1077"/>
          </a:xfrm>
        </p:grpSpPr>
        <p:sp>
          <p:nvSpPr>
            <p:cNvPr id="1465374" name="Rectangle 30"/>
            <p:cNvSpPr>
              <a:spLocks noChangeArrowheads="1"/>
            </p:cNvSpPr>
            <p:nvPr/>
          </p:nvSpPr>
          <p:spPr bwMode="auto">
            <a:xfrm>
              <a:off x="3107" y="2840"/>
              <a:ext cx="1756" cy="393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/>
                <a:t>     data</a:t>
              </a:r>
            </a:p>
          </p:txBody>
        </p:sp>
        <p:sp>
          <p:nvSpPr>
            <p:cNvPr id="1465375" name="Line 31"/>
            <p:cNvSpPr>
              <a:spLocks noChangeShapeType="1"/>
            </p:cNvSpPr>
            <p:nvPr/>
          </p:nvSpPr>
          <p:spPr bwMode="auto">
            <a:xfrm>
              <a:off x="3692" y="2845"/>
              <a:ext cx="0" cy="388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376" name="Text Box 32"/>
            <p:cNvSpPr txBox="1">
              <a:spLocks noChangeArrowheads="1"/>
            </p:cNvSpPr>
            <p:nvPr/>
          </p:nvSpPr>
          <p:spPr bwMode="auto">
            <a:xfrm>
              <a:off x="3205" y="2882"/>
              <a:ext cx="39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65377" name="Text Box 33"/>
            <p:cNvSpPr txBox="1">
              <a:spLocks noChangeArrowheads="1"/>
            </p:cNvSpPr>
            <p:nvPr/>
          </p:nvSpPr>
          <p:spPr bwMode="auto">
            <a:xfrm>
              <a:off x="3156" y="2500"/>
              <a:ext cx="1510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</a:rPr>
                <a:t> tag       atom</a:t>
              </a:r>
            </a:p>
          </p:txBody>
        </p:sp>
        <p:sp>
          <p:nvSpPr>
            <p:cNvPr id="1465378" name="Text Box 34"/>
            <p:cNvSpPr txBox="1">
              <a:spLocks noChangeArrowheads="1"/>
            </p:cNvSpPr>
            <p:nvPr/>
          </p:nvSpPr>
          <p:spPr bwMode="auto">
            <a:xfrm>
              <a:off x="3334" y="3250"/>
              <a:ext cx="1383" cy="327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00FFFF"/>
                  </a:solidFill>
                  <a:latin typeface="Times New Roman" pitchFamily="18" charset="0"/>
                </a:rPr>
                <a:t>原子结点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1FDE83E-44C5-4D4F-A8D5-696D8CD57E0C}" type="slidenum">
              <a:rPr lang="zh-CN" altLang="en-US" b="1">
                <a:solidFill>
                  <a:srgbClr val="66CCFF"/>
                </a:solidFill>
              </a:rPr>
              <a:pPr/>
              <a:t>82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66388" name="Line 20"/>
          <p:cNvSpPr>
            <a:spLocks noChangeShapeType="1"/>
          </p:cNvSpPr>
          <p:nvPr/>
        </p:nvSpPr>
        <p:spPr bwMode="auto">
          <a:xfrm>
            <a:off x="1871663" y="3322638"/>
            <a:ext cx="990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389" name="Text Box 21"/>
          <p:cNvSpPr txBox="1">
            <a:spLocks noChangeArrowheads="1"/>
          </p:cNvSpPr>
          <p:nvPr/>
        </p:nvSpPr>
        <p:spPr bwMode="auto">
          <a:xfrm>
            <a:off x="644525" y="4729163"/>
            <a:ext cx="38560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若表头为原子，则为</a:t>
            </a:r>
            <a:endParaRPr lang="zh-CN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66390" name="Text Box 22"/>
          <p:cNvSpPr txBox="1">
            <a:spLocks noChangeArrowheads="1"/>
          </p:cNvSpPr>
          <p:nvPr/>
        </p:nvSpPr>
        <p:spPr bwMode="auto">
          <a:xfrm>
            <a:off x="476250" y="1500188"/>
            <a:ext cx="3151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空表 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ls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=NULL</a:t>
            </a:r>
            <a:endParaRPr lang="en-US" altLang="zh-CN" b="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6391" name="Text Box 23"/>
          <p:cNvSpPr txBox="1">
            <a:spLocks noChangeArrowheads="1"/>
          </p:cNvSpPr>
          <p:nvPr/>
        </p:nvSpPr>
        <p:spPr bwMode="auto">
          <a:xfrm>
            <a:off x="476250" y="2732088"/>
            <a:ext cx="1882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非空表 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ls</a:t>
            </a:r>
            <a:endParaRPr lang="en-US" altLang="zh-CN" b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6392" name="Rectangle 24"/>
          <p:cNvSpPr>
            <a:spLocks noChangeArrowheads="1"/>
          </p:cNvSpPr>
          <p:nvPr/>
        </p:nvSpPr>
        <p:spPr bwMode="auto">
          <a:xfrm>
            <a:off x="2816225" y="2941638"/>
            <a:ext cx="2673350" cy="6604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tag=1            </a:t>
            </a:r>
            <a:endParaRPr lang="en-US" altLang="zh-CN" sz="4400" b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6393" name="Line 25"/>
          <p:cNvSpPr>
            <a:spLocks noChangeShapeType="1"/>
          </p:cNvSpPr>
          <p:nvPr/>
        </p:nvSpPr>
        <p:spPr bwMode="auto">
          <a:xfrm>
            <a:off x="4111625" y="2941638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394" name="Line 26"/>
          <p:cNvSpPr>
            <a:spLocks noChangeShapeType="1"/>
          </p:cNvSpPr>
          <p:nvPr/>
        </p:nvSpPr>
        <p:spPr bwMode="auto">
          <a:xfrm>
            <a:off x="4797425" y="2941638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395" name="Line 27"/>
          <p:cNvSpPr>
            <a:spLocks noChangeShapeType="1"/>
          </p:cNvSpPr>
          <p:nvPr/>
        </p:nvSpPr>
        <p:spPr bwMode="auto">
          <a:xfrm>
            <a:off x="4416425" y="3322638"/>
            <a:ext cx="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396" name="Line 28"/>
          <p:cNvSpPr>
            <a:spLocks noChangeShapeType="1"/>
          </p:cNvSpPr>
          <p:nvPr/>
        </p:nvSpPr>
        <p:spPr bwMode="auto">
          <a:xfrm>
            <a:off x="5268913" y="3322638"/>
            <a:ext cx="60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397" name="Text Box 29"/>
          <p:cNvSpPr txBox="1">
            <a:spLocks noChangeArrowheads="1"/>
          </p:cNvSpPr>
          <p:nvPr/>
        </p:nvSpPr>
        <p:spPr bwMode="auto">
          <a:xfrm>
            <a:off x="3536950" y="3878263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指向表头的指针</a:t>
            </a:r>
          </a:p>
        </p:txBody>
      </p:sp>
      <p:sp>
        <p:nvSpPr>
          <p:cNvPr id="1466398" name="Text Box 30"/>
          <p:cNvSpPr txBox="1">
            <a:spLocks noChangeArrowheads="1"/>
          </p:cNvSpPr>
          <p:nvPr/>
        </p:nvSpPr>
        <p:spPr bwMode="auto">
          <a:xfrm>
            <a:off x="5573713" y="26193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指向表尾的指针</a:t>
            </a:r>
          </a:p>
        </p:txBody>
      </p:sp>
      <p:sp>
        <p:nvSpPr>
          <p:cNvPr id="1466399" name="Rectangle 31"/>
          <p:cNvSpPr>
            <a:spLocks noChangeArrowheads="1"/>
          </p:cNvSpPr>
          <p:nvPr/>
        </p:nvSpPr>
        <p:spPr bwMode="auto">
          <a:xfrm>
            <a:off x="4706938" y="4714875"/>
            <a:ext cx="2393950" cy="6604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tag=0  data</a:t>
            </a:r>
            <a:endParaRPr lang="en-US" altLang="zh-CN" sz="4400" b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6400" name="Line 32"/>
          <p:cNvSpPr>
            <a:spLocks noChangeShapeType="1"/>
          </p:cNvSpPr>
          <p:nvPr/>
        </p:nvSpPr>
        <p:spPr bwMode="auto">
          <a:xfrm>
            <a:off x="6002338" y="4694238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6401" name="Rectangle 33"/>
          <p:cNvSpPr>
            <a:spLocks noChangeArrowheads="1"/>
          </p:cNvSpPr>
          <p:nvPr/>
        </p:nvSpPr>
        <p:spPr bwMode="auto">
          <a:xfrm>
            <a:off x="644525" y="5584825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6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6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6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6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6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6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6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6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6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6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88" grpId="0" animBg="1"/>
      <p:bldP spid="1466389" grpId="0" autoUpdateAnimBg="0"/>
      <p:bldP spid="1466390" grpId="0" autoUpdateAnimBg="0"/>
      <p:bldP spid="1466391" grpId="0" autoUpdateAnimBg="0"/>
      <p:bldP spid="1466392" grpId="0" animBg="1" autoUpdateAnimBg="0"/>
      <p:bldP spid="1466393" grpId="0" animBg="1"/>
      <p:bldP spid="1466394" grpId="0" animBg="1"/>
      <p:bldP spid="1466395" grpId="0" animBg="1"/>
      <p:bldP spid="1466396" grpId="0" animBg="1"/>
      <p:bldP spid="1466397" grpId="0" autoUpdateAnimBg="0"/>
      <p:bldP spid="1466398" grpId="0" autoUpdateAnimBg="0"/>
      <p:bldP spid="1466399" grpId="0" animBg="1" autoUpdateAnimBg="0"/>
      <p:bldP spid="1466400" grpId="0" animBg="1"/>
      <p:bldP spid="146640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782F9DCA-A2C7-4861-903B-94A697C910B6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83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头尾表构造法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Rectangle 18"/>
          <p:cNvSpPr>
            <a:spLocks noChangeArrowheads="1"/>
          </p:cNvSpPr>
          <p:nvPr/>
        </p:nvSpPr>
        <p:spPr bwMode="auto">
          <a:xfrm>
            <a:off x="1835150" y="1268413"/>
            <a:ext cx="485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= (a , ( b, c ) , ( ( d ) ) 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36638" y="2630488"/>
            <a:ext cx="1439862" cy="533400"/>
            <a:chOff x="744" y="1008"/>
            <a:chExt cx="907" cy="432"/>
          </a:xfrm>
        </p:grpSpPr>
        <p:sp>
          <p:nvSpPr>
            <p:cNvPr id="106565" name="Rectangle 20"/>
            <p:cNvSpPr>
              <a:spLocks noChangeArrowheads="1"/>
            </p:cNvSpPr>
            <p:nvPr/>
          </p:nvSpPr>
          <p:spPr bwMode="auto">
            <a:xfrm>
              <a:off x="744" y="100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66" name="Line 21"/>
            <p:cNvSpPr>
              <a:spLocks noChangeShapeType="1"/>
            </p:cNvSpPr>
            <p:nvPr/>
          </p:nvSpPr>
          <p:spPr bwMode="auto">
            <a:xfrm>
              <a:off x="1055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67" name="Line 22"/>
            <p:cNvSpPr>
              <a:spLocks noChangeShapeType="1"/>
            </p:cNvSpPr>
            <p:nvPr/>
          </p:nvSpPr>
          <p:spPr bwMode="auto">
            <a:xfrm>
              <a:off x="1344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39" name="Line 23"/>
          <p:cNvSpPr>
            <a:spLocks noChangeShapeType="1"/>
          </p:cNvSpPr>
          <p:nvPr/>
        </p:nvSpPr>
        <p:spPr bwMode="auto">
          <a:xfrm flipV="1">
            <a:off x="476250" y="2782888"/>
            <a:ext cx="598488" cy="158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40" name="Text Box 24"/>
          <p:cNvSpPr txBox="1">
            <a:spLocks noChangeArrowheads="1"/>
          </p:cNvSpPr>
          <p:nvPr/>
        </p:nvSpPr>
        <p:spPr bwMode="auto">
          <a:xfrm>
            <a:off x="323850" y="211296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41" name="Line 25"/>
          <p:cNvSpPr>
            <a:spLocks noChangeShapeType="1"/>
          </p:cNvSpPr>
          <p:nvPr/>
        </p:nvSpPr>
        <p:spPr bwMode="auto">
          <a:xfrm>
            <a:off x="1760538" y="2859088"/>
            <a:ext cx="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79538" y="3544888"/>
            <a:ext cx="1022350" cy="536575"/>
            <a:chOff x="960" y="2074"/>
            <a:chExt cx="644" cy="338"/>
          </a:xfrm>
        </p:grpSpPr>
        <p:sp>
          <p:nvSpPr>
            <p:cNvPr id="106563" name="Text Box 27"/>
            <p:cNvSpPr txBox="1">
              <a:spLocks noChangeArrowheads="1"/>
            </p:cNvSpPr>
            <p:nvPr/>
          </p:nvSpPr>
          <p:spPr bwMode="auto">
            <a:xfrm>
              <a:off x="960" y="2077"/>
              <a:ext cx="644" cy="335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a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64" name="Line 28"/>
            <p:cNvSpPr>
              <a:spLocks noChangeShapeType="1"/>
            </p:cNvSpPr>
            <p:nvPr/>
          </p:nvSpPr>
          <p:spPr bwMode="auto">
            <a:xfrm>
              <a:off x="1200" y="2074"/>
              <a:ext cx="0" cy="3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84538" y="2630488"/>
            <a:ext cx="1439862" cy="533400"/>
            <a:chOff x="2160" y="1008"/>
            <a:chExt cx="907" cy="432"/>
          </a:xfrm>
        </p:grpSpPr>
        <p:sp>
          <p:nvSpPr>
            <p:cNvPr id="106560" name="Rectangle 30"/>
            <p:cNvSpPr>
              <a:spLocks noChangeArrowheads="1"/>
            </p:cNvSpPr>
            <p:nvPr/>
          </p:nvSpPr>
          <p:spPr bwMode="auto">
            <a:xfrm>
              <a:off x="2160" y="100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61" name="Line 31"/>
            <p:cNvSpPr>
              <a:spLocks noChangeShapeType="1"/>
            </p:cNvSpPr>
            <p:nvPr/>
          </p:nvSpPr>
          <p:spPr bwMode="auto">
            <a:xfrm>
              <a:off x="2424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62" name="Line 32"/>
            <p:cNvSpPr>
              <a:spLocks noChangeShapeType="1"/>
            </p:cNvSpPr>
            <p:nvPr/>
          </p:nvSpPr>
          <p:spPr bwMode="auto">
            <a:xfrm>
              <a:off x="2760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49" name="Line 33"/>
          <p:cNvSpPr>
            <a:spLocks noChangeShapeType="1"/>
          </p:cNvSpPr>
          <p:nvPr/>
        </p:nvSpPr>
        <p:spPr bwMode="auto">
          <a:xfrm>
            <a:off x="2217738" y="288925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170738" y="2630488"/>
            <a:ext cx="1439862" cy="533400"/>
            <a:chOff x="4608" y="1008"/>
            <a:chExt cx="907" cy="432"/>
          </a:xfrm>
        </p:grpSpPr>
        <p:sp>
          <p:nvSpPr>
            <p:cNvPr id="106557" name="Rectangle 35"/>
            <p:cNvSpPr>
              <a:spLocks noChangeArrowheads="1"/>
            </p:cNvSpPr>
            <p:nvPr/>
          </p:nvSpPr>
          <p:spPr bwMode="auto">
            <a:xfrm>
              <a:off x="4608" y="100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58" name="Line 36"/>
            <p:cNvSpPr>
              <a:spLocks noChangeShapeType="1"/>
            </p:cNvSpPr>
            <p:nvPr/>
          </p:nvSpPr>
          <p:spPr bwMode="auto">
            <a:xfrm>
              <a:off x="4896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59" name="Line 37"/>
            <p:cNvSpPr>
              <a:spLocks noChangeShapeType="1"/>
            </p:cNvSpPr>
            <p:nvPr/>
          </p:nvSpPr>
          <p:spPr bwMode="auto">
            <a:xfrm>
              <a:off x="5232" y="1008"/>
              <a:ext cx="1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54" name="Line 38"/>
          <p:cNvSpPr>
            <a:spLocks noChangeShapeType="1"/>
          </p:cNvSpPr>
          <p:nvPr/>
        </p:nvSpPr>
        <p:spPr bwMode="auto">
          <a:xfrm>
            <a:off x="4503738" y="2889250"/>
            <a:ext cx="2667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208338" y="3636963"/>
            <a:ext cx="1524000" cy="533400"/>
            <a:chOff x="2112" y="1728"/>
            <a:chExt cx="960" cy="432"/>
          </a:xfrm>
        </p:grpSpPr>
        <p:sp>
          <p:nvSpPr>
            <p:cNvPr id="106554" name="Rectangle 40"/>
            <p:cNvSpPr>
              <a:spLocks noChangeArrowheads="1"/>
            </p:cNvSpPr>
            <p:nvPr/>
          </p:nvSpPr>
          <p:spPr bwMode="auto">
            <a:xfrm>
              <a:off x="2112" y="1728"/>
              <a:ext cx="960" cy="417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55" name="Line 41"/>
            <p:cNvSpPr>
              <a:spLocks noChangeShapeType="1"/>
            </p:cNvSpPr>
            <p:nvPr/>
          </p:nvSpPr>
          <p:spPr bwMode="auto">
            <a:xfrm>
              <a:off x="2448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56" name="Line 42"/>
            <p:cNvSpPr>
              <a:spLocks noChangeShapeType="1"/>
            </p:cNvSpPr>
            <p:nvPr/>
          </p:nvSpPr>
          <p:spPr bwMode="auto">
            <a:xfrm>
              <a:off x="2784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59" name="Line 43"/>
          <p:cNvSpPr>
            <a:spLocks noChangeShapeType="1"/>
          </p:cNvSpPr>
          <p:nvPr/>
        </p:nvSpPr>
        <p:spPr bwMode="auto">
          <a:xfrm>
            <a:off x="3970338" y="2782888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170738" y="3636963"/>
            <a:ext cx="1439862" cy="533400"/>
            <a:chOff x="4608" y="1728"/>
            <a:chExt cx="907" cy="432"/>
          </a:xfrm>
        </p:grpSpPr>
        <p:sp>
          <p:nvSpPr>
            <p:cNvPr id="106551" name="Rectangle 45"/>
            <p:cNvSpPr>
              <a:spLocks noChangeArrowheads="1"/>
            </p:cNvSpPr>
            <p:nvPr/>
          </p:nvSpPr>
          <p:spPr bwMode="auto">
            <a:xfrm>
              <a:off x="4608" y="172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52" name="Line 46"/>
            <p:cNvSpPr>
              <a:spLocks noChangeShapeType="1"/>
            </p:cNvSpPr>
            <p:nvPr/>
          </p:nvSpPr>
          <p:spPr bwMode="auto">
            <a:xfrm>
              <a:off x="4896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53" name="Line 47"/>
            <p:cNvSpPr>
              <a:spLocks noChangeShapeType="1"/>
            </p:cNvSpPr>
            <p:nvPr/>
          </p:nvSpPr>
          <p:spPr bwMode="auto">
            <a:xfrm>
              <a:off x="5232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64" name="Line 48"/>
          <p:cNvSpPr>
            <a:spLocks noChangeShapeType="1"/>
          </p:cNvSpPr>
          <p:nvPr/>
        </p:nvSpPr>
        <p:spPr bwMode="auto">
          <a:xfrm>
            <a:off x="7932738" y="2782888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7170738" y="4764088"/>
            <a:ext cx="1439862" cy="533400"/>
            <a:chOff x="4608" y="2448"/>
            <a:chExt cx="907" cy="432"/>
          </a:xfrm>
        </p:grpSpPr>
        <p:sp>
          <p:nvSpPr>
            <p:cNvPr id="106548" name="Rectangle 50"/>
            <p:cNvSpPr>
              <a:spLocks noChangeArrowheads="1"/>
            </p:cNvSpPr>
            <p:nvPr/>
          </p:nvSpPr>
          <p:spPr bwMode="auto">
            <a:xfrm>
              <a:off x="4608" y="244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49" name="Line 51"/>
            <p:cNvSpPr>
              <a:spLocks noChangeShapeType="1"/>
            </p:cNvSpPr>
            <p:nvPr/>
          </p:nvSpPr>
          <p:spPr bwMode="auto">
            <a:xfrm>
              <a:off x="4896" y="244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50" name="Line 52"/>
            <p:cNvSpPr>
              <a:spLocks noChangeShapeType="1"/>
            </p:cNvSpPr>
            <p:nvPr/>
          </p:nvSpPr>
          <p:spPr bwMode="auto">
            <a:xfrm>
              <a:off x="5232" y="244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69" name="Line 53"/>
          <p:cNvSpPr>
            <a:spLocks noChangeShapeType="1"/>
          </p:cNvSpPr>
          <p:nvPr/>
        </p:nvSpPr>
        <p:spPr bwMode="auto">
          <a:xfrm>
            <a:off x="7932738" y="3925888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0" name="Line 54"/>
          <p:cNvSpPr>
            <a:spLocks noChangeShapeType="1"/>
          </p:cNvSpPr>
          <p:nvPr/>
        </p:nvSpPr>
        <p:spPr bwMode="auto">
          <a:xfrm>
            <a:off x="7932738" y="5068888"/>
            <a:ext cx="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1" name="Text Box 55"/>
          <p:cNvSpPr txBox="1">
            <a:spLocks noChangeArrowheads="1"/>
          </p:cNvSpPr>
          <p:nvPr/>
        </p:nvSpPr>
        <p:spPr bwMode="auto">
          <a:xfrm>
            <a:off x="8128000" y="4652963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2" name="Text Box 56"/>
          <p:cNvSpPr txBox="1">
            <a:spLocks noChangeArrowheads="1"/>
          </p:cNvSpPr>
          <p:nvPr/>
        </p:nvSpPr>
        <p:spPr bwMode="auto">
          <a:xfrm>
            <a:off x="8128000" y="3500438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3" name="Text Box 57"/>
          <p:cNvSpPr txBox="1">
            <a:spLocks noChangeArrowheads="1"/>
          </p:cNvSpPr>
          <p:nvPr/>
        </p:nvSpPr>
        <p:spPr bwMode="auto">
          <a:xfrm>
            <a:off x="8128000" y="2557463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4" name="Line 58"/>
          <p:cNvSpPr>
            <a:spLocks noChangeShapeType="1"/>
          </p:cNvSpPr>
          <p:nvPr/>
        </p:nvSpPr>
        <p:spPr bwMode="auto">
          <a:xfrm>
            <a:off x="3970338" y="4002088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75" name="Line 59"/>
          <p:cNvSpPr>
            <a:spLocks noChangeShapeType="1"/>
          </p:cNvSpPr>
          <p:nvPr/>
        </p:nvSpPr>
        <p:spPr bwMode="auto">
          <a:xfrm>
            <a:off x="4541838" y="3865563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151438" y="3636963"/>
            <a:ext cx="1439862" cy="533400"/>
            <a:chOff x="3336" y="1728"/>
            <a:chExt cx="907" cy="432"/>
          </a:xfrm>
        </p:grpSpPr>
        <p:sp>
          <p:nvSpPr>
            <p:cNvPr id="106545" name="Rectangle 61"/>
            <p:cNvSpPr>
              <a:spLocks noChangeArrowheads="1"/>
            </p:cNvSpPr>
            <p:nvPr/>
          </p:nvSpPr>
          <p:spPr bwMode="auto">
            <a:xfrm>
              <a:off x="3336" y="1728"/>
              <a:ext cx="907" cy="41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           </a:t>
              </a:r>
              <a:endPara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6546" name="Line 62"/>
            <p:cNvSpPr>
              <a:spLocks noChangeShapeType="1"/>
            </p:cNvSpPr>
            <p:nvPr/>
          </p:nvSpPr>
          <p:spPr bwMode="auto">
            <a:xfrm>
              <a:off x="3648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7" name="Line 63"/>
            <p:cNvSpPr>
              <a:spLocks noChangeShapeType="1"/>
            </p:cNvSpPr>
            <p:nvPr/>
          </p:nvSpPr>
          <p:spPr bwMode="auto">
            <a:xfrm>
              <a:off x="3936" y="1728"/>
              <a:ext cx="0" cy="4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68480" name="Line 64"/>
          <p:cNvSpPr>
            <a:spLocks noChangeShapeType="1"/>
          </p:cNvSpPr>
          <p:nvPr/>
        </p:nvSpPr>
        <p:spPr bwMode="auto">
          <a:xfrm>
            <a:off x="5875338" y="3925888"/>
            <a:ext cx="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8481" name="Rectangle 65"/>
          <p:cNvSpPr>
            <a:spLocks noChangeArrowheads="1"/>
          </p:cNvSpPr>
          <p:nvPr/>
        </p:nvSpPr>
        <p:spPr bwMode="auto">
          <a:xfrm>
            <a:off x="1271588" y="2935288"/>
            <a:ext cx="4127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468482" name="Rectangle 66"/>
          <p:cNvSpPr>
            <a:spLocks noChangeArrowheads="1"/>
          </p:cNvSpPr>
          <p:nvPr/>
        </p:nvSpPr>
        <p:spPr bwMode="auto">
          <a:xfrm>
            <a:off x="1692275" y="189865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( b, c ) , ( ( d ) ) )</a:t>
            </a:r>
          </a:p>
        </p:txBody>
      </p:sp>
      <p:sp>
        <p:nvSpPr>
          <p:cNvPr id="1468483" name="Rectangle 67"/>
          <p:cNvSpPr>
            <a:spLocks noChangeArrowheads="1"/>
          </p:cNvSpPr>
          <p:nvPr/>
        </p:nvSpPr>
        <p:spPr bwMode="auto">
          <a:xfrm>
            <a:off x="2446338" y="3011488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b, c )</a:t>
            </a:r>
          </a:p>
        </p:txBody>
      </p:sp>
      <p:sp>
        <p:nvSpPr>
          <p:cNvPr id="1468484" name="Rectangle 68"/>
          <p:cNvSpPr>
            <a:spLocks noChangeArrowheads="1"/>
          </p:cNvSpPr>
          <p:nvPr/>
        </p:nvSpPr>
        <p:spPr bwMode="auto">
          <a:xfrm>
            <a:off x="3379788" y="4002088"/>
            <a:ext cx="4381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468485" name="Rectangle 69"/>
          <p:cNvSpPr>
            <a:spLocks noChangeArrowheads="1"/>
          </p:cNvSpPr>
          <p:nvPr/>
        </p:nvSpPr>
        <p:spPr bwMode="auto">
          <a:xfrm>
            <a:off x="4503738" y="2935288"/>
            <a:ext cx="9207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c )</a:t>
            </a:r>
          </a:p>
        </p:txBody>
      </p:sp>
      <p:sp>
        <p:nvSpPr>
          <p:cNvPr id="1468486" name="Rectangle 70"/>
          <p:cNvSpPr>
            <a:spLocks noChangeArrowheads="1"/>
          </p:cNvSpPr>
          <p:nvPr/>
        </p:nvSpPr>
        <p:spPr bwMode="auto">
          <a:xfrm>
            <a:off x="5411788" y="4002088"/>
            <a:ext cx="3873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468487" name="Rectangle 71"/>
          <p:cNvSpPr>
            <a:spLocks noChangeArrowheads="1"/>
          </p:cNvSpPr>
          <p:nvPr/>
        </p:nvSpPr>
        <p:spPr bwMode="auto">
          <a:xfrm>
            <a:off x="5983288" y="1914525"/>
            <a:ext cx="18288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( ( d ) ) )</a:t>
            </a:r>
          </a:p>
        </p:txBody>
      </p:sp>
      <p:sp>
        <p:nvSpPr>
          <p:cNvPr id="1468488" name="Rectangle 72"/>
          <p:cNvSpPr>
            <a:spLocks noChangeArrowheads="1"/>
          </p:cNvSpPr>
          <p:nvPr/>
        </p:nvSpPr>
        <p:spPr bwMode="auto">
          <a:xfrm>
            <a:off x="6372225" y="2995613"/>
            <a:ext cx="13557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( d ) )</a:t>
            </a:r>
          </a:p>
        </p:txBody>
      </p:sp>
      <p:sp>
        <p:nvSpPr>
          <p:cNvPr id="1468489" name="Rectangle 73"/>
          <p:cNvSpPr>
            <a:spLocks noChangeArrowheads="1"/>
          </p:cNvSpPr>
          <p:nvPr/>
        </p:nvSpPr>
        <p:spPr bwMode="auto">
          <a:xfrm>
            <a:off x="6637338" y="4129088"/>
            <a:ext cx="10858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d ) </a:t>
            </a:r>
          </a:p>
        </p:txBody>
      </p:sp>
      <p:sp>
        <p:nvSpPr>
          <p:cNvPr id="1468490" name="Rectangle 74"/>
          <p:cNvSpPr>
            <a:spLocks noChangeArrowheads="1"/>
          </p:cNvSpPr>
          <p:nvPr/>
        </p:nvSpPr>
        <p:spPr bwMode="auto">
          <a:xfrm>
            <a:off x="7092950" y="5195888"/>
            <a:ext cx="4095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0" bIns="1080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468491" name="Text Box 75"/>
          <p:cNvSpPr txBox="1">
            <a:spLocks noChangeArrowheads="1"/>
          </p:cNvSpPr>
          <p:nvPr/>
        </p:nvSpPr>
        <p:spPr bwMode="auto">
          <a:xfrm>
            <a:off x="6103938" y="3484563"/>
            <a:ext cx="490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3481388" y="4608513"/>
            <a:ext cx="1022350" cy="536575"/>
            <a:chOff x="960" y="2074"/>
            <a:chExt cx="644" cy="338"/>
          </a:xfrm>
        </p:grpSpPr>
        <p:sp>
          <p:nvSpPr>
            <p:cNvPr id="106543" name="Text Box 77"/>
            <p:cNvSpPr txBox="1">
              <a:spLocks noChangeArrowheads="1"/>
            </p:cNvSpPr>
            <p:nvPr/>
          </p:nvSpPr>
          <p:spPr bwMode="auto">
            <a:xfrm>
              <a:off x="960" y="2077"/>
              <a:ext cx="644" cy="335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b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4" name="Line 78"/>
            <p:cNvSpPr>
              <a:spLocks noChangeShapeType="1"/>
            </p:cNvSpPr>
            <p:nvPr/>
          </p:nvSpPr>
          <p:spPr bwMode="auto">
            <a:xfrm>
              <a:off x="1200" y="2074"/>
              <a:ext cx="0" cy="3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5418138" y="4611688"/>
            <a:ext cx="1022350" cy="536575"/>
            <a:chOff x="960" y="2074"/>
            <a:chExt cx="644" cy="338"/>
          </a:xfrm>
        </p:grpSpPr>
        <p:sp>
          <p:nvSpPr>
            <p:cNvPr id="106541" name="Text Box 80"/>
            <p:cNvSpPr txBox="1">
              <a:spLocks noChangeArrowheads="1"/>
            </p:cNvSpPr>
            <p:nvPr/>
          </p:nvSpPr>
          <p:spPr bwMode="auto">
            <a:xfrm>
              <a:off x="960" y="2077"/>
              <a:ext cx="644" cy="335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c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2" name="Line 81"/>
            <p:cNvSpPr>
              <a:spLocks noChangeShapeType="1"/>
            </p:cNvSpPr>
            <p:nvPr/>
          </p:nvSpPr>
          <p:spPr bwMode="auto">
            <a:xfrm>
              <a:off x="1200" y="2074"/>
              <a:ext cx="0" cy="3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7475538" y="5754688"/>
            <a:ext cx="1022350" cy="536575"/>
            <a:chOff x="960" y="2074"/>
            <a:chExt cx="644" cy="338"/>
          </a:xfrm>
        </p:grpSpPr>
        <p:sp>
          <p:nvSpPr>
            <p:cNvPr id="106539" name="Text Box 83"/>
            <p:cNvSpPr txBox="1">
              <a:spLocks noChangeArrowheads="1"/>
            </p:cNvSpPr>
            <p:nvPr/>
          </p:nvSpPr>
          <p:spPr bwMode="auto">
            <a:xfrm>
              <a:off x="960" y="2077"/>
              <a:ext cx="644" cy="335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d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0" name="Line 84"/>
            <p:cNvSpPr>
              <a:spLocks noChangeShapeType="1"/>
            </p:cNvSpPr>
            <p:nvPr/>
          </p:nvSpPr>
          <p:spPr bwMode="auto">
            <a:xfrm>
              <a:off x="1200" y="2074"/>
              <a:ext cx="0" cy="3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1853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6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6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6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6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6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6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6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6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46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6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6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6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40" grpId="0" autoUpdateAnimBg="0"/>
      <p:bldP spid="1468441" grpId="0" animBg="1"/>
      <p:bldP spid="1468449" grpId="0" animBg="1"/>
      <p:bldP spid="1468454" grpId="0" animBg="1"/>
      <p:bldP spid="1468459" grpId="0" animBg="1"/>
      <p:bldP spid="1468469" grpId="0" animBg="1"/>
      <p:bldP spid="1468470" grpId="0" animBg="1"/>
      <p:bldP spid="1468471" grpId="0" autoUpdateAnimBg="0"/>
      <p:bldP spid="1468472" grpId="0" autoUpdateAnimBg="0"/>
      <p:bldP spid="1468473" grpId="0" autoUpdateAnimBg="0"/>
      <p:bldP spid="1468474" grpId="0" animBg="1"/>
      <p:bldP spid="1468475" grpId="0" animBg="1"/>
      <p:bldP spid="1468480" grpId="0" animBg="1"/>
      <p:bldP spid="1468481" grpId="0" autoUpdateAnimBg="0"/>
      <p:bldP spid="1468482" grpId="0" autoUpdateAnimBg="0"/>
      <p:bldP spid="1468483" grpId="0" autoUpdateAnimBg="0"/>
      <p:bldP spid="1468484" grpId="0" autoUpdateAnimBg="0"/>
      <p:bldP spid="1468485" grpId="0" autoUpdateAnimBg="0"/>
      <p:bldP spid="1468486" grpId="0" autoUpdateAnimBg="0"/>
      <p:bldP spid="1468487" grpId="0" autoUpdateAnimBg="0"/>
      <p:bldP spid="1468488" grpId="0" autoUpdateAnimBg="0"/>
      <p:bldP spid="1468489" grpId="0" autoUpdateAnimBg="0"/>
      <p:bldP spid="1468490" grpId="0" autoUpdateAnimBg="0"/>
      <p:bldP spid="146849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广义表的存储结构</a:t>
            </a:r>
            <a:endParaRPr lang="zh-CN" altLang="en-US" sz="3200" dirty="0"/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395288" y="1739900"/>
            <a:ext cx="1806575" cy="4801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A=NULL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95288" y="3198813"/>
            <a:ext cx="1776413" cy="1138237"/>
            <a:chOff x="249" y="1607"/>
            <a:chExt cx="1119" cy="717"/>
          </a:xfrm>
          <a:noFill/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771" y="2061"/>
              <a:ext cx="479" cy="263"/>
              <a:chOff x="2199" y="2296"/>
              <a:chExt cx="479" cy="263"/>
            </a:xfrm>
            <a:grpFill/>
          </p:grpSpPr>
          <p:sp>
            <p:nvSpPr>
              <p:cNvPr id="255001" name="Rectangle 25"/>
              <p:cNvSpPr>
                <a:spLocks noChangeArrowheads="1"/>
              </p:cNvSpPr>
              <p:nvPr/>
            </p:nvSpPr>
            <p:spPr bwMode="auto">
              <a:xfrm>
                <a:off x="2199" y="2296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55002" name="Rectangle 26"/>
              <p:cNvSpPr>
                <a:spLocks noChangeArrowheads="1"/>
              </p:cNvSpPr>
              <p:nvPr/>
            </p:nvSpPr>
            <p:spPr bwMode="auto">
              <a:xfrm>
                <a:off x="2432" y="2296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667" y="1653"/>
              <a:ext cx="701" cy="263"/>
              <a:chOff x="2018" y="1852"/>
              <a:chExt cx="701" cy="263"/>
            </a:xfrm>
            <a:grpFill/>
          </p:grpSpPr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018" y="1852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271" y="1852"/>
                <a:ext cx="204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Char char="l"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473" y="1852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55012" name="Line 36"/>
            <p:cNvSpPr>
              <a:spLocks noChangeShapeType="1"/>
            </p:cNvSpPr>
            <p:nvPr/>
          </p:nvSpPr>
          <p:spPr bwMode="auto">
            <a:xfrm>
              <a:off x="1007" y="1789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15" name="Rectangle 39"/>
            <p:cNvSpPr>
              <a:spLocks noChangeArrowheads="1"/>
            </p:cNvSpPr>
            <p:nvPr/>
          </p:nvSpPr>
          <p:spPr bwMode="auto">
            <a:xfrm>
              <a:off x="249" y="1607"/>
              <a:ext cx="289" cy="337"/>
            </a:xfrm>
            <a:prstGeom prst="rect">
              <a:avLst/>
            </a:prstGeom>
            <a:grp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55016" name="Line 40"/>
            <p:cNvSpPr>
              <a:spLocks noChangeShapeType="1"/>
            </p:cNvSpPr>
            <p:nvPr/>
          </p:nvSpPr>
          <p:spPr bwMode="auto">
            <a:xfrm>
              <a:off x="476" y="1789"/>
              <a:ext cx="181" cy="0"/>
            </a:xfrm>
            <a:prstGeom prst="line">
              <a:avLst/>
            </a:prstGeom>
            <a:grp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3529013" y="4090988"/>
            <a:ext cx="788987" cy="417512"/>
            <a:chOff x="2223" y="2169"/>
            <a:chExt cx="497" cy="263"/>
          </a:xfrm>
          <a:noFill/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2223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5027" name="Rectangle 51"/>
            <p:cNvSpPr>
              <a:spLocks noChangeArrowheads="1"/>
            </p:cNvSpPr>
            <p:nvPr/>
          </p:nvSpPr>
          <p:spPr bwMode="auto">
            <a:xfrm>
              <a:off x="2474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348041" y="3271838"/>
            <a:ext cx="1157289" cy="417512"/>
            <a:chOff x="2008" y="1852"/>
            <a:chExt cx="729" cy="263"/>
          </a:xfrm>
          <a:noFill/>
        </p:grpSpPr>
        <p:sp>
          <p:nvSpPr>
            <p:cNvPr id="255029" name="Rectangle 53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5030" name="Rectangle 54"/>
            <p:cNvSpPr>
              <a:spLocks noChangeArrowheads="1"/>
            </p:cNvSpPr>
            <p:nvPr/>
          </p:nvSpPr>
          <p:spPr bwMode="auto">
            <a:xfrm>
              <a:off x="2257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2491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55032" name="Line 56"/>
          <p:cNvSpPr>
            <a:spLocks noChangeShapeType="1"/>
          </p:cNvSpPr>
          <p:nvPr/>
        </p:nvSpPr>
        <p:spPr bwMode="auto">
          <a:xfrm>
            <a:off x="3924300" y="35004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2679700" y="3198813"/>
            <a:ext cx="481222" cy="535531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>
            <a:off x="3060700" y="3487738"/>
            <a:ext cx="2873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>
            <a:off x="4284663" y="348773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787908" y="3271838"/>
            <a:ext cx="1168402" cy="417512"/>
            <a:chOff x="3016" y="1653"/>
            <a:chExt cx="736" cy="263"/>
          </a:xfrm>
          <a:noFill/>
        </p:grpSpPr>
        <p:sp>
          <p:nvSpPr>
            <p:cNvPr id="255039" name="Rectangle 63"/>
            <p:cNvSpPr>
              <a:spLocks noChangeArrowheads="1"/>
            </p:cNvSpPr>
            <p:nvPr/>
          </p:nvSpPr>
          <p:spPr bwMode="auto">
            <a:xfrm>
              <a:off x="3016" y="1653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5040" name="Rectangle 64"/>
            <p:cNvSpPr>
              <a:spLocks noChangeArrowheads="1"/>
            </p:cNvSpPr>
            <p:nvPr/>
          </p:nvSpPr>
          <p:spPr bwMode="auto">
            <a:xfrm>
              <a:off x="3258" y="1653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41" name="Rectangle 65"/>
            <p:cNvSpPr>
              <a:spLocks noChangeArrowheads="1"/>
            </p:cNvSpPr>
            <p:nvPr/>
          </p:nvSpPr>
          <p:spPr bwMode="auto">
            <a:xfrm>
              <a:off x="3506" y="1653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∧</a:t>
              </a:r>
            </a:p>
          </p:txBody>
        </p:sp>
      </p:grpSp>
      <p:sp>
        <p:nvSpPr>
          <p:cNvPr id="255042" name="Line 66"/>
          <p:cNvSpPr>
            <a:spLocks noChangeShapeType="1"/>
          </p:cNvSpPr>
          <p:nvPr/>
        </p:nvSpPr>
        <p:spPr bwMode="auto">
          <a:xfrm>
            <a:off x="5364163" y="3500438"/>
            <a:ext cx="0" cy="576262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4968872" y="4738688"/>
            <a:ext cx="777875" cy="417512"/>
            <a:chOff x="3130" y="2577"/>
            <a:chExt cx="490" cy="263"/>
          </a:xfrm>
          <a:noFill/>
        </p:grpSpPr>
        <p:sp>
          <p:nvSpPr>
            <p:cNvPr id="255045" name="Rectangle 69"/>
            <p:cNvSpPr>
              <a:spLocks noChangeArrowheads="1"/>
            </p:cNvSpPr>
            <p:nvPr/>
          </p:nvSpPr>
          <p:spPr bwMode="auto">
            <a:xfrm>
              <a:off x="3130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5046" name="Rectangle 70"/>
            <p:cNvSpPr>
              <a:spLocks noChangeArrowheads="1"/>
            </p:cNvSpPr>
            <p:nvPr/>
          </p:nvSpPr>
          <p:spPr bwMode="auto">
            <a:xfrm>
              <a:off x="3374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4787908" y="4090988"/>
            <a:ext cx="1168402" cy="417512"/>
            <a:chOff x="3016" y="2169"/>
            <a:chExt cx="736" cy="263"/>
          </a:xfrm>
          <a:noFill/>
        </p:grpSpPr>
        <p:sp>
          <p:nvSpPr>
            <p:cNvPr id="255048" name="Rectangle 72"/>
            <p:cNvSpPr>
              <a:spLocks noChangeArrowheads="1"/>
            </p:cNvSpPr>
            <p:nvPr/>
          </p:nvSpPr>
          <p:spPr bwMode="auto">
            <a:xfrm>
              <a:off x="3016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5049" name="Rectangle 73"/>
            <p:cNvSpPr>
              <a:spLocks noChangeArrowheads="1"/>
            </p:cNvSpPr>
            <p:nvPr/>
          </p:nvSpPr>
          <p:spPr bwMode="auto">
            <a:xfrm>
              <a:off x="3265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50" name="Rectangle 74"/>
            <p:cNvSpPr>
              <a:spLocks noChangeArrowheads="1"/>
            </p:cNvSpPr>
            <p:nvPr/>
          </p:nvSpPr>
          <p:spPr bwMode="auto">
            <a:xfrm>
              <a:off x="3506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55051" name="Line 75"/>
          <p:cNvSpPr>
            <a:spLocks noChangeShapeType="1"/>
          </p:cNvSpPr>
          <p:nvPr/>
        </p:nvSpPr>
        <p:spPr bwMode="auto">
          <a:xfrm>
            <a:off x="5343525" y="43068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5052" name="Line 76"/>
          <p:cNvSpPr>
            <a:spLocks noChangeShapeType="1"/>
          </p:cNvSpPr>
          <p:nvPr/>
        </p:nvSpPr>
        <p:spPr bwMode="auto">
          <a:xfrm>
            <a:off x="5724525" y="4306888"/>
            <a:ext cx="503238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10" name="Group 137"/>
          <p:cNvGrpSpPr>
            <a:grpSpLocks/>
          </p:cNvGrpSpPr>
          <p:nvPr/>
        </p:nvGrpSpPr>
        <p:grpSpPr bwMode="auto">
          <a:xfrm>
            <a:off x="6408742" y="4738688"/>
            <a:ext cx="777875" cy="417512"/>
            <a:chOff x="4037" y="2577"/>
            <a:chExt cx="490" cy="263"/>
          </a:xfrm>
          <a:noFill/>
        </p:grpSpPr>
        <p:sp>
          <p:nvSpPr>
            <p:cNvPr id="255053" name="Rectangle 77"/>
            <p:cNvSpPr>
              <a:spLocks noChangeArrowheads="1"/>
            </p:cNvSpPr>
            <p:nvPr/>
          </p:nvSpPr>
          <p:spPr bwMode="auto">
            <a:xfrm>
              <a:off x="4037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5054" name="Rectangle 78"/>
            <p:cNvSpPr>
              <a:spLocks noChangeArrowheads="1"/>
            </p:cNvSpPr>
            <p:nvPr/>
          </p:nvSpPr>
          <p:spPr bwMode="auto">
            <a:xfrm>
              <a:off x="4281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227767" y="4090988"/>
            <a:ext cx="1181102" cy="417512"/>
            <a:chOff x="2008" y="1852"/>
            <a:chExt cx="744" cy="263"/>
          </a:xfrm>
          <a:noFill/>
        </p:grpSpPr>
        <p:sp>
          <p:nvSpPr>
            <p:cNvPr id="255056" name="Rectangle 80"/>
            <p:cNvSpPr>
              <a:spLocks noChangeArrowheads="1"/>
            </p:cNvSpPr>
            <p:nvPr/>
          </p:nvSpPr>
          <p:spPr bwMode="auto">
            <a:xfrm>
              <a:off x="2008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5057" name="Rectangle 81"/>
            <p:cNvSpPr>
              <a:spLocks noChangeArrowheads="1"/>
            </p:cNvSpPr>
            <p:nvPr/>
          </p:nvSpPr>
          <p:spPr bwMode="auto">
            <a:xfrm>
              <a:off x="2257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58" name="Rectangle 82"/>
            <p:cNvSpPr>
              <a:spLocks noChangeArrowheads="1"/>
            </p:cNvSpPr>
            <p:nvPr/>
          </p:nvSpPr>
          <p:spPr bwMode="auto">
            <a:xfrm>
              <a:off x="2506" y="1852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6783388" y="43068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5060" name="Line 84"/>
          <p:cNvSpPr>
            <a:spLocks noChangeShapeType="1"/>
          </p:cNvSpPr>
          <p:nvPr/>
        </p:nvSpPr>
        <p:spPr bwMode="auto">
          <a:xfrm>
            <a:off x="7164388" y="4306888"/>
            <a:ext cx="503237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12" name="Group 138"/>
          <p:cNvGrpSpPr>
            <a:grpSpLocks/>
          </p:cNvGrpSpPr>
          <p:nvPr/>
        </p:nvGrpSpPr>
        <p:grpSpPr bwMode="auto">
          <a:xfrm>
            <a:off x="7850193" y="4738688"/>
            <a:ext cx="777875" cy="417512"/>
            <a:chOff x="4945" y="2577"/>
            <a:chExt cx="490" cy="263"/>
          </a:xfrm>
          <a:noFill/>
        </p:grpSpPr>
        <p:sp>
          <p:nvSpPr>
            <p:cNvPr id="255061" name="Rectangle 85"/>
            <p:cNvSpPr>
              <a:spLocks noChangeArrowheads="1"/>
            </p:cNvSpPr>
            <p:nvPr/>
          </p:nvSpPr>
          <p:spPr bwMode="auto">
            <a:xfrm>
              <a:off x="4945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5062" name="Rectangle 86"/>
            <p:cNvSpPr>
              <a:spLocks noChangeArrowheads="1"/>
            </p:cNvSpPr>
            <p:nvPr/>
          </p:nvSpPr>
          <p:spPr bwMode="auto">
            <a:xfrm>
              <a:off x="5189" y="2577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669222" y="4090988"/>
            <a:ext cx="1157289" cy="417512"/>
            <a:chOff x="4831" y="2169"/>
            <a:chExt cx="729" cy="263"/>
          </a:xfrm>
          <a:noFill/>
        </p:grpSpPr>
        <p:sp>
          <p:nvSpPr>
            <p:cNvPr id="255064" name="Rectangle 88"/>
            <p:cNvSpPr>
              <a:spLocks noChangeArrowheads="1"/>
            </p:cNvSpPr>
            <p:nvPr/>
          </p:nvSpPr>
          <p:spPr bwMode="auto">
            <a:xfrm>
              <a:off x="4831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5065" name="Rectangle 89"/>
            <p:cNvSpPr>
              <a:spLocks noChangeArrowheads="1"/>
            </p:cNvSpPr>
            <p:nvPr/>
          </p:nvSpPr>
          <p:spPr bwMode="auto">
            <a:xfrm>
              <a:off x="5073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66" name="Rectangle 90"/>
            <p:cNvSpPr>
              <a:spLocks noChangeArrowheads="1"/>
            </p:cNvSpPr>
            <p:nvPr/>
          </p:nvSpPr>
          <p:spPr bwMode="auto">
            <a:xfrm>
              <a:off x="5314" y="2169"/>
              <a:ext cx="246" cy="263"/>
            </a:xfrm>
            <a:prstGeom prst="rect">
              <a:avLst/>
            </a:prstGeom>
            <a:grpFill/>
            <a:ln w="28575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∧</a:t>
              </a:r>
            </a:p>
          </p:txBody>
        </p:sp>
      </p:grpSp>
      <p:sp>
        <p:nvSpPr>
          <p:cNvPr id="255067" name="Line 91"/>
          <p:cNvSpPr>
            <a:spLocks noChangeShapeType="1"/>
          </p:cNvSpPr>
          <p:nvPr/>
        </p:nvSpPr>
        <p:spPr bwMode="auto">
          <a:xfrm>
            <a:off x="8224838" y="4306888"/>
            <a:ext cx="0" cy="431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14" name="Group 119"/>
          <p:cNvGrpSpPr>
            <a:grpSpLocks/>
          </p:cNvGrpSpPr>
          <p:nvPr/>
        </p:nvGrpSpPr>
        <p:grpSpPr bwMode="auto">
          <a:xfrm>
            <a:off x="374650" y="5862638"/>
            <a:ext cx="4765676" cy="534987"/>
            <a:chOff x="236" y="3285"/>
            <a:chExt cx="3002" cy="337"/>
          </a:xfrm>
          <a:noFill/>
        </p:grpSpPr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681" y="3331"/>
              <a:ext cx="749" cy="263"/>
              <a:chOff x="771" y="1071"/>
              <a:chExt cx="749" cy="263"/>
            </a:xfrm>
            <a:grpFill/>
          </p:grpSpPr>
          <p:sp>
            <p:nvSpPr>
              <p:cNvPr id="254995" name="Rectangle 19"/>
              <p:cNvSpPr>
                <a:spLocks noChangeArrowheads="1"/>
              </p:cNvSpPr>
              <p:nvPr/>
            </p:nvSpPr>
            <p:spPr bwMode="auto">
              <a:xfrm>
                <a:off x="771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4996" name="Rectangle 2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254997" name="Rectangle 21"/>
              <p:cNvSpPr>
                <a:spLocks noChangeArrowheads="1"/>
              </p:cNvSpPr>
              <p:nvPr/>
            </p:nvSpPr>
            <p:spPr bwMode="auto">
              <a:xfrm>
                <a:off x="1274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255071" name="Rectangle 95"/>
            <p:cNvSpPr>
              <a:spLocks noChangeArrowheads="1"/>
            </p:cNvSpPr>
            <p:nvPr/>
          </p:nvSpPr>
          <p:spPr bwMode="auto">
            <a:xfrm>
              <a:off x="236" y="3285"/>
              <a:ext cx="303" cy="337"/>
            </a:xfrm>
            <a:prstGeom prst="rect">
              <a:avLst/>
            </a:prstGeom>
            <a:grp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55072" name="Line 96"/>
            <p:cNvSpPr>
              <a:spLocks noChangeShapeType="1"/>
            </p:cNvSpPr>
            <p:nvPr/>
          </p:nvSpPr>
          <p:spPr bwMode="auto">
            <a:xfrm>
              <a:off x="476" y="3467"/>
              <a:ext cx="181" cy="0"/>
            </a:xfrm>
            <a:prstGeom prst="line">
              <a:avLst/>
            </a:prstGeom>
            <a:grp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55073" name="Line 97"/>
            <p:cNvSpPr>
              <a:spLocks noChangeShapeType="1"/>
            </p:cNvSpPr>
            <p:nvPr/>
          </p:nvSpPr>
          <p:spPr bwMode="auto">
            <a:xfrm>
              <a:off x="1293" y="3467"/>
              <a:ext cx="317" cy="0"/>
            </a:xfrm>
            <a:prstGeom prst="line">
              <a:avLst/>
            </a:prstGeom>
            <a:grp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1595" y="3331"/>
              <a:ext cx="737" cy="263"/>
              <a:chOff x="778" y="1071"/>
              <a:chExt cx="737" cy="263"/>
            </a:xfrm>
            <a:grpFill/>
          </p:grpSpPr>
          <p:sp>
            <p:nvSpPr>
              <p:cNvPr id="255075" name="Rectangle 99"/>
              <p:cNvSpPr>
                <a:spLocks noChangeArrowheads="1"/>
              </p:cNvSpPr>
              <p:nvPr/>
            </p:nvSpPr>
            <p:spPr bwMode="auto">
              <a:xfrm>
                <a:off x="778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5076" name="Rectangle 100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Char char="l"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255077" name="Rectangle 101"/>
              <p:cNvSpPr>
                <a:spLocks noChangeArrowheads="1"/>
              </p:cNvSpPr>
              <p:nvPr/>
            </p:nvSpPr>
            <p:spPr bwMode="auto">
              <a:xfrm>
                <a:off x="1269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Char char="l"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255078" name="Line 102"/>
            <p:cNvSpPr>
              <a:spLocks noChangeShapeType="1"/>
            </p:cNvSpPr>
            <p:nvPr/>
          </p:nvSpPr>
          <p:spPr bwMode="auto">
            <a:xfrm>
              <a:off x="2200" y="3467"/>
              <a:ext cx="317" cy="0"/>
            </a:xfrm>
            <a:prstGeom prst="line">
              <a:avLst/>
            </a:prstGeom>
            <a:grpFill/>
            <a:ln w="28575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2502" y="3331"/>
              <a:ext cx="736" cy="263"/>
              <a:chOff x="778" y="1071"/>
              <a:chExt cx="736" cy="263"/>
            </a:xfrm>
            <a:grpFill/>
          </p:grpSpPr>
          <p:sp>
            <p:nvSpPr>
              <p:cNvPr id="255080" name="Rectangle 104"/>
              <p:cNvSpPr>
                <a:spLocks noChangeArrowheads="1"/>
              </p:cNvSpPr>
              <p:nvPr/>
            </p:nvSpPr>
            <p:spPr bwMode="auto">
              <a:xfrm>
                <a:off x="778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5081" name="Rectangle 105"/>
              <p:cNvSpPr>
                <a:spLocks noChangeArrowheads="1"/>
              </p:cNvSpPr>
              <p:nvPr/>
            </p:nvSpPr>
            <p:spPr bwMode="auto">
              <a:xfrm>
                <a:off x="1020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Char char="l"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255082" name="Rectangle 106"/>
              <p:cNvSpPr>
                <a:spLocks noChangeArrowheads="1"/>
              </p:cNvSpPr>
              <p:nvPr/>
            </p:nvSpPr>
            <p:spPr bwMode="auto">
              <a:xfrm>
                <a:off x="1268" y="1071"/>
                <a:ext cx="246" cy="263"/>
              </a:xfrm>
              <a:prstGeom prst="rect">
                <a:avLst/>
              </a:prstGeom>
              <a:grp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∧</a:t>
                </a:r>
              </a:p>
            </p:txBody>
          </p:sp>
        </p:grpSp>
      </p:grpSp>
      <p:sp>
        <p:nvSpPr>
          <p:cNvPr id="255097" name="Text Box 121"/>
          <p:cNvSpPr txBox="1">
            <a:spLocks noChangeArrowheads="1"/>
          </p:cNvSpPr>
          <p:nvPr/>
        </p:nvSpPr>
        <p:spPr bwMode="auto">
          <a:xfrm>
            <a:off x="3419475" y="3644900"/>
            <a:ext cx="431800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55098" name="Text Box 122"/>
          <p:cNvSpPr txBox="1">
            <a:spLocks noChangeArrowheads="1"/>
          </p:cNvSpPr>
          <p:nvPr/>
        </p:nvSpPr>
        <p:spPr bwMode="auto">
          <a:xfrm>
            <a:off x="4140200" y="2781300"/>
            <a:ext cx="1152525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b,c,d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))</a:t>
            </a:r>
          </a:p>
        </p:txBody>
      </p:sp>
      <p:sp>
        <p:nvSpPr>
          <p:cNvPr id="255100" name="Rectangle 124"/>
          <p:cNvSpPr>
            <a:spLocks noChangeArrowheads="1"/>
          </p:cNvSpPr>
          <p:nvPr/>
        </p:nvSpPr>
        <p:spPr bwMode="auto">
          <a:xfrm>
            <a:off x="4349750" y="3644900"/>
            <a:ext cx="1023037" cy="42473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b,c,d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</p:txBody>
      </p:sp>
      <p:sp>
        <p:nvSpPr>
          <p:cNvPr id="255101" name="Rectangle 125"/>
          <p:cNvSpPr>
            <a:spLocks noChangeArrowheads="1"/>
          </p:cNvSpPr>
          <p:nvPr/>
        </p:nvSpPr>
        <p:spPr bwMode="auto">
          <a:xfrm>
            <a:off x="5651500" y="3644900"/>
            <a:ext cx="774571" cy="42473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c,d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</p:txBody>
      </p:sp>
      <p:sp>
        <p:nvSpPr>
          <p:cNvPr id="255102" name="Rectangle 126"/>
          <p:cNvSpPr>
            <a:spLocks noChangeArrowheads="1"/>
          </p:cNvSpPr>
          <p:nvPr/>
        </p:nvSpPr>
        <p:spPr bwMode="auto">
          <a:xfrm>
            <a:off x="7304088" y="3571875"/>
            <a:ext cx="561372" cy="42473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(d)</a:t>
            </a:r>
          </a:p>
        </p:txBody>
      </p:sp>
      <p:sp>
        <p:nvSpPr>
          <p:cNvPr id="255103" name="Rectangle 127"/>
          <p:cNvSpPr>
            <a:spLocks noChangeArrowheads="1"/>
          </p:cNvSpPr>
          <p:nvPr/>
        </p:nvSpPr>
        <p:spPr bwMode="auto">
          <a:xfrm>
            <a:off x="5818188" y="2781300"/>
            <a:ext cx="466794" cy="42473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 )</a:t>
            </a:r>
          </a:p>
        </p:txBody>
      </p:sp>
      <p:sp>
        <p:nvSpPr>
          <p:cNvPr id="255104" name="Rectangle 128"/>
          <p:cNvSpPr>
            <a:spLocks noChangeArrowheads="1"/>
          </p:cNvSpPr>
          <p:nvPr/>
        </p:nvSpPr>
        <p:spPr bwMode="auto">
          <a:xfrm>
            <a:off x="8532813" y="3571875"/>
            <a:ext cx="466794" cy="42473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 )</a:t>
            </a:r>
          </a:p>
        </p:txBody>
      </p:sp>
      <p:sp>
        <p:nvSpPr>
          <p:cNvPr id="255105" name="Text Box 129"/>
          <p:cNvSpPr txBox="1">
            <a:spLocks noChangeArrowheads="1"/>
          </p:cNvSpPr>
          <p:nvPr/>
        </p:nvSpPr>
        <p:spPr bwMode="auto">
          <a:xfrm>
            <a:off x="4500563" y="4437063"/>
            <a:ext cx="431800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255106" name="Text Box 130"/>
          <p:cNvSpPr txBox="1">
            <a:spLocks noChangeArrowheads="1"/>
          </p:cNvSpPr>
          <p:nvPr/>
        </p:nvSpPr>
        <p:spPr bwMode="auto">
          <a:xfrm>
            <a:off x="5940425" y="4437063"/>
            <a:ext cx="431800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55107" name="Text Box 131"/>
          <p:cNvSpPr txBox="1">
            <a:spLocks noChangeArrowheads="1"/>
          </p:cNvSpPr>
          <p:nvPr/>
        </p:nvSpPr>
        <p:spPr bwMode="auto">
          <a:xfrm>
            <a:off x="7380288" y="4437063"/>
            <a:ext cx="431800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</a:p>
        </p:txBody>
      </p: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2268538" y="1693863"/>
            <a:ext cx="2182812" cy="534987"/>
            <a:chOff x="1429" y="935"/>
            <a:chExt cx="1375" cy="337"/>
          </a:xfrm>
        </p:grpSpPr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1655" y="935"/>
              <a:ext cx="1149" cy="337"/>
              <a:chOff x="1506" y="935"/>
              <a:chExt cx="1149" cy="337"/>
            </a:xfrm>
          </p:grpSpPr>
          <p:sp>
            <p:nvSpPr>
              <p:cNvPr id="255087" name="Rectangle 111"/>
              <p:cNvSpPr>
                <a:spLocks noChangeArrowheads="1"/>
              </p:cNvSpPr>
              <p:nvPr/>
            </p:nvSpPr>
            <p:spPr bwMode="auto">
              <a:xfrm>
                <a:off x="1927" y="981"/>
                <a:ext cx="246" cy="263"/>
              </a:xfrm>
              <a:prstGeom prst="rect">
                <a:avLst/>
              </a:prstGeom>
              <a:no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5088" name="Rectangle 112"/>
              <p:cNvSpPr>
                <a:spLocks noChangeArrowheads="1"/>
              </p:cNvSpPr>
              <p:nvPr/>
            </p:nvSpPr>
            <p:spPr bwMode="auto">
              <a:xfrm>
                <a:off x="2171" y="981"/>
                <a:ext cx="229" cy="263"/>
              </a:xfrm>
              <a:prstGeom prst="rect">
                <a:avLst/>
              </a:prstGeom>
              <a:no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255089" name="Rectangle 113"/>
              <p:cNvSpPr>
                <a:spLocks noChangeArrowheads="1"/>
              </p:cNvSpPr>
              <p:nvPr/>
            </p:nvSpPr>
            <p:spPr bwMode="auto">
              <a:xfrm>
                <a:off x="2395" y="981"/>
                <a:ext cx="260" cy="263"/>
              </a:xfrm>
              <a:prstGeom prst="rect">
                <a:avLst/>
              </a:prstGeom>
              <a:noFill/>
              <a:ln w="28575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255090" name="Rectangle 114"/>
              <p:cNvSpPr>
                <a:spLocks noChangeArrowheads="1"/>
              </p:cNvSpPr>
              <p:nvPr/>
            </p:nvSpPr>
            <p:spPr bwMode="auto">
              <a:xfrm>
                <a:off x="1506" y="935"/>
                <a:ext cx="303" cy="337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55091" name="Line 115"/>
              <p:cNvSpPr>
                <a:spLocks noChangeShapeType="1"/>
              </p:cNvSpPr>
              <p:nvPr/>
            </p:nvSpPr>
            <p:spPr bwMode="auto">
              <a:xfrm>
                <a:off x="1746" y="1117"/>
                <a:ext cx="181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255115" name="Text Box 139"/>
            <p:cNvSpPr txBox="1">
              <a:spLocks noChangeArrowheads="1"/>
            </p:cNvSpPr>
            <p:nvPr/>
          </p:nvSpPr>
          <p:spPr bwMode="auto">
            <a:xfrm>
              <a:off x="1429" y="935"/>
              <a:ext cx="227" cy="337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？</a:t>
              </a:r>
            </a:p>
          </p:txBody>
        </p:sp>
      </p:grp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171450" y="850900"/>
            <a:ext cx="8847138" cy="579437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 = ( 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 = (e)    C = (a, 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b,c,d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 )    D = (A, B, C)</a:t>
            </a:r>
          </a:p>
        </p:txBody>
      </p:sp>
      <p:sp>
        <p:nvSpPr>
          <p:cNvPr id="98" name="Freeform 108"/>
          <p:cNvSpPr>
            <a:spLocks/>
          </p:cNvSpPr>
          <p:nvPr/>
        </p:nvSpPr>
        <p:spPr bwMode="auto">
          <a:xfrm>
            <a:off x="900113" y="3487738"/>
            <a:ext cx="2232025" cy="2592387"/>
          </a:xfrm>
          <a:custGeom>
            <a:avLst/>
            <a:gdLst/>
            <a:ahLst/>
            <a:cxnLst>
              <a:cxn ang="0">
                <a:pos x="1361" y="1633"/>
              </a:cxn>
              <a:cxn ang="0">
                <a:pos x="1361" y="1360"/>
              </a:cxn>
              <a:cxn ang="0">
                <a:pos x="0" y="1360"/>
              </a:cxn>
              <a:cxn ang="0">
                <a:pos x="0" y="0"/>
              </a:cxn>
            </a:cxnLst>
            <a:rect l="0" t="0" r="r" b="b"/>
            <a:pathLst>
              <a:path w="1361" h="1633">
                <a:moveTo>
                  <a:pt x="1361" y="1633"/>
                </a:moveTo>
                <a:lnTo>
                  <a:pt x="1361" y="1360"/>
                </a:lnTo>
                <a:lnTo>
                  <a:pt x="0" y="1360"/>
                </a:lnTo>
                <a:lnTo>
                  <a:pt x="0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9" name="Freeform 109"/>
          <p:cNvSpPr>
            <a:spLocks/>
          </p:cNvSpPr>
          <p:nvPr/>
        </p:nvSpPr>
        <p:spPr bwMode="auto">
          <a:xfrm>
            <a:off x="3203575" y="3487738"/>
            <a:ext cx="1296988" cy="2592387"/>
          </a:xfrm>
          <a:custGeom>
            <a:avLst/>
            <a:gdLst/>
            <a:ahLst/>
            <a:cxnLst>
              <a:cxn ang="0">
                <a:pos x="771" y="1633"/>
              </a:cxn>
              <a:cxn ang="0">
                <a:pos x="771" y="1088"/>
              </a:cxn>
              <a:cxn ang="0">
                <a:pos x="0" y="1088"/>
              </a:cxn>
              <a:cxn ang="0">
                <a:pos x="0" y="0"/>
              </a:cxn>
            </a:cxnLst>
            <a:rect l="0" t="0" r="r" b="b"/>
            <a:pathLst>
              <a:path w="771" h="1633">
                <a:moveTo>
                  <a:pt x="771" y="1633"/>
                </a:moveTo>
                <a:lnTo>
                  <a:pt x="771" y="1088"/>
                </a:lnTo>
                <a:lnTo>
                  <a:pt x="0" y="1088"/>
                </a:lnTo>
                <a:lnTo>
                  <a:pt x="0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5" name="AutoShape 80"/>
          <p:cNvSpPr>
            <a:spLocks noChangeArrowheads="1"/>
          </p:cNvSpPr>
          <p:nvPr/>
        </p:nvSpPr>
        <p:spPr bwMode="auto">
          <a:xfrm>
            <a:off x="4927600" y="1739900"/>
            <a:ext cx="3024188" cy="622300"/>
          </a:xfrm>
          <a:prstGeom prst="wedgeEllipseCallout">
            <a:avLst>
              <a:gd name="adj1" fmla="val -59815"/>
              <a:gd name="adj2" fmla="val -2894"/>
            </a:avLst>
          </a:prstGeom>
          <a:solidFill>
            <a:srgbClr val="FFFFCC"/>
          </a:solidFill>
          <a:ln w="28575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A=(())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749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5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5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3" grpId="0" autoUpdateAnimBg="0"/>
      <p:bldP spid="255032" grpId="0" animBg="1"/>
      <p:bldP spid="255033" grpId="0"/>
      <p:bldP spid="255034" grpId="0" animBg="1"/>
      <p:bldP spid="255035" grpId="0" animBg="1"/>
      <p:bldP spid="255042" grpId="0" animBg="1"/>
      <p:bldP spid="255051" grpId="0" animBg="1"/>
      <p:bldP spid="255052" grpId="0" animBg="1"/>
      <p:bldP spid="255059" grpId="0" animBg="1"/>
      <p:bldP spid="255060" grpId="0" animBg="1"/>
      <p:bldP spid="255067" grpId="0" animBg="1"/>
      <p:bldP spid="255097" grpId="0"/>
      <p:bldP spid="255098" grpId="0"/>
      <p:bldP spid="255100" grpId="0"/>
      <p:bldP spid="255101" grpId="0"/>
      <p:bldP spid="255102" grpId="0"/>
      <p:bldP spid="255103" grpId="0"/>
      <p:bldP spid="255104" grpId="0"/>
      <p:bldP spid="255105" grpId="0"/>
      <p:bldP spid="255106" grpId="0"/>
      <p:bldP spid="255107" grpId="0"/>
      <p:bldP spid="98" grpId="0" animBg="1"/>
      <p:bldP spid="99" grpId="0" animBg="1"/>
      <p:bldP spid="9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116DF29D-56DB-4A1E-A80F-4B57F5865621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85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链表存储方式之二：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线性链表表示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矩形 1"/>
          <p:cNvSpPr>
            <a:spLocks noChangeArrowheads="1"/>
          </p:cNvSpPr>
          <p:nvPr/>
        </p:nvSpPr>
        <p:spPr bwMode="auto">
          <a:xfrm>
            <a:off x="244475" y="4100513"/>
            <a:ext cx="87122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元素结点的标志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存放元素的值，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存放指向同一层下一表元素结点的指针； </a:t>
            </a:r>
          </a:p>
          <a:p>
            <a:pPr marL="457200" marR="0" lvl="0" indent="-4572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表结点的标志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hp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存放指向子表的指针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与单元素结点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的含义相同。</a:t>
            </a:r>
          </a:p>
        </p:txBody>
      </p:sp>
      <p:sp>
        <p:nvSpPr>
          <p:cNvPr id="108550" name="矩形 28"/>
          <p:cNvSpPr>
            <a:spLocks noChangeArrowheads="1"/>
          </p:cNvSpPr>
          <p:nvPr/>
        </p:nvSpPr>
        <p:spPr bwMode="auto">
          <a:xfrm>
            <a:off x="368300" y="1349375"/>
            <a:ext cx="8569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广义表的线性链</a:t>
            </a:r>
            <a:r>
              <a:rPr lang="zh-CN" altLang="en-US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表扩展表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示也有两种结点：</a:t>
            </a:r>
            <a:r>
              <a:rPr lang="zh-CN" altLang="en-US" sz="3200" dirty="0">
                <a:solidFill>
                  <a:srgbClr val="FFFFFF"/>
                </a:solidFill>
                <a:ea typeface="仿宋_GB2312" pitchFamily="49" charset="-122"/>
              </a:rPr>
              <a:t>单元素</a:t>
            </a:r>
            <a:r>
              <a:rPr lang="zh-CN" altLang="en-US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结点和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表结点。</a:t>
            </a:r>
          </a:p>
        </p:txBody>
      </p:sp>
      <p:sp>
        <p:nvSpPr>
          <p:cNvPr id="108551" name="Line 10"/>
          <p:cNvSpPr>
            <a:spLocks noChangeShapeType="1"/>
          </p:cNvSpPr>
          <p:nvPr/>
        </p:nvSpPr>
        <p:spPr bwMode="auto">
          <a:xfrm flipV="1">
            <a:off x="7561263" y="29702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2" name="Line 11"/>
          <p:cNvSpPr>
            <a:spLocks noChangeShapeType="1"/>
          </p:cNvSpPr>
          <p:nvPr/>
        </p:nvSpPr>
        <p:spPr bwMode="auto">
          <a:xfrm>
            <a:off x="6421438" y="3125788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553" name="Group 20"/>
          <p:cNvGrpSpPr>
            <a:grpSpLocks/>
          </p:cNvGrpSpPr>
          <p:nvPr/>
        </p:nvGrpSpPr>
        <p:grpSpPr bwMode="auto">
          <a:xfrm>
            <a:off x="1116013" y="2717800"/>
            <a:ext cx="3048000" cy="525463"/>
            <a:chOff x="703" y="1457"/>
            <a:chExt cx="1920" cy="331"/>
          </a:xfrm>
        </p:grpSpPr>
        <p:grpSp>
          <p:nvGrpSpPr>
            <p:cNvPr id="108562" name="Group 19"/>
            <p:cNvGrpSpPr>
              <a:grpSpLocks/>
            </p:cNvGrpSpPr>
            <p:nvPr/>
          </p:nvGrpSpPr>
          <p:grpSpPr bwMode="auto">
            <a:xfrm>
              <a:off x="712" y="1473"/>
              <a:ext cx="1813" cy="301"/>
              <a:chOff x="712" y="1473"/>
              <a:chExt cx="1813" cy="301"/>
            </a:xfrm>
          </p:grpSpPr>
          <p:sp>
            <p:nvSpPr>
              <p:cNvPr id="108564" name="Line 14"/>
              <p:cNvSpPr>
                <a:spLocks noChangeShapeType="1"/>
              </p:cNvSpPr>
              <p:nvPr/>
            </p:nvSpPr>
            <p:spPr bwMode="auto">
              <a:xfrm>
                <a:off x="1361" y="1473"/>
                <a:ext cx="0" cy="2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565" name="Rectangle 15"/>
              <p:cNvSpPr>
                <a:spLocks noChangeArrowheads="1"/>
              </p:cNvSpPr>
              <p:nvPr/>
            </p:nvSpPr>
            <p:spPr bwMode="auto">
              <a:xfrm>
                <a:off x="712" y="1473"/>
                <a:ext cx="1813" cy="301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566" name="Line 16"/>
              <p:cNvSpPr>
                <a:spLocks noChangeShapeType="1"/>
              </p:cNvSpPr>
              <p:nvPr/>
            </p:nvSpPr>
            <p:spPr bwMode="auto">
              <a:xfrm>
                <a:off x="1965" y="1473"/>
                <a:ext cx="0" cy="2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8563" name="Text Box 13"/>
            <p:cNvSpPr txBox="1">
              <a:spLocks noChangeArrowheads="1"/>
            </p:cNvSpPr>
            <p:nvPr/>
          </p:nvSpPr>
          <p:spPr bwMode="auto">
            <a:xfrm>
              <a:off x="703" y="1457"/>
              <a:ext cx="19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tag=0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tp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8554" name="Group 22"/>
          <p:cNvGrpSpPr>
            <a:grpSpLocks/>
          </p:cNvGrpSpPr>
          <p:nvPr/>
        </p:nvGrpSpPr>
        <p:grpSpPr bwMode="auto">
          <a:xfrm>
            <a:off x="4841875" y="2717800"/>
            <a:ext cx="3048000" cy="525463"/>
            <a:chOff x="3050" y="1457"/>
            <a:chExt cx="1920" cy="331"/>
          </a:xfrm>
        </p:grpSpPr>
        <p:sp>
          <p:nvSpPr>
            <p:cNvPr id="108558" name="Text Box 6"/>
            <p:cNvSpPr txBox="1">
              <a:spLocks noChangeArrowheads="1"/>
            </p:cNvSpPr>
            <p:nvPr/>
          </p:nvSpPr>
          <p:spPr bwMode="auto">
            <a:xfrm>
              <a:off x="3050" y="1457"/>
              <a:ext cx="19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tag=1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hp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tp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9" name="Line 7"/>
            <p:cNvSpPr>
              <a:spLocks noChangeShapeType="1"/>
            </p:cNvSpPr>
            <p:nvPr/>
          </p:nvSpPr>
          <p:spPr bwMode="auto">
            <a:xfrm>
              <a:off x="3708" y="1465"/>
              <a:ext cx="0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0" name="Rectangle 8"/>
            <p:cNvSpPr>
              <a:spLocks noChangeArrowheads="1"/>
            </p:cNvSpPr>
            <p:nvPr/>
          </p:nvSpPr>
          <p:spPr bwMode="auto">
            <a:xfrm>
              <a:off x="3059" y="1465"/>
              <a:ext cx="1813" cy="30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1" name="Line 9"/>
            <p:cNvSpPr>
              <a:spLocks noChangeShapeType="1"/>
            </p:cNvSpPr>
            <p:nvPr/>
          </p:nvSpPr>
          <p:spPr bwMode="auto">
            <a:xfrm>
              <a:off x="4312" y="1465"/>
              <a:ext cx="0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555" name="Line 23"/>
          <p:cNvSpPr>
            <a:spLocks noChangeShapeType="1"/>
          </p:cNvSpPr>
          <p:nvPr/>
        </p:nvSpPr>
        <p:spPr bwMode="auto">
          <a:xfrm flipV="1">
            <a:off x="3833813" y="297021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6" name="Text Box 24"/>
          <p:cNvSpPr txBox="1">
            <a:spLocks noChangeArrowheads="1"/>
          </p:cNvSpPr>
          <p:nvPr/>
        </p:nvSpPr>
        <p:spPr bwMode="auto">
          <a:xfrm>
            <a:off x="1700213" y="3384550"/>
            <a:ext cx="19875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单元素结点</a:t>
            </a:r>
          </a:p>
        </p:txBody>
      </p:sp>
      <p:sp>
        <p:nvSpPr>
          <p:cNvPr id="108557" name="Text Box 25"/>
          <p:cNvSpPr txBox="1">
            <a:spLocks noChangeArrowheads="1"/>
          </p:cNvSpPr>
          <p:nvPr/>
        </p:nvSpPr>
        <p:spPr bwMode="auto">
          <a:xfrm>
            <a:off x="5803900" y="346075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表结点</a:t>
            </a:r>
          </a:p>
        </p:txBody>
      </p:sp>
    </p:spTree>
    <p:extLst>
      <p:ext uri="{BB962C8B-B14F-4D97-AF65-F5344CB8AC3E}">
        <p14:creationId xmlns:p14="http://schemas.microsoft.com/office/powerpoint/2010/main" val="1607588117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4C03DCA8-B44D-435D-AFF9-BA74EB9FD218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86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47482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结点的类型定义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A5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{ ATOM, LIST }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ElemTag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// ATOM=0: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原子，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LIST=1: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子表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GLNode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{    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ElemTag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tag;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公共部分：标志域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union {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AtomType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atom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原子结点的值域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GLNode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*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hp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表结点的表头指针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A5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GLNode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*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指向下一个元素结点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A5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360000" marR="0" lvl="0" indent="-36000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Glist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;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97138" y="4868863"/>
            <a:ext cx="2792412" cy="1731962"/>
            <a:chOff x="948" y="2486"/>
            <a:chExt cx="1759" cy="1091"/>
          </a:xfrm>
        </p:grpSpPr>
        <p:sp>
          <p:nvSpPr>
            <p:cNvPr id="110605" name="Text Box 21"/>
            <p:cNvSpPr txBox="1">
              <a:spLocks noChangeArrowheads="1"/>
            </p:cNvSpPr>
            <p:nvPr/>
          </p:nvSpPr>
          <p:spPr bwMode="auto">
            <a:xfrm>
              <a:off x="948" y="2486"/>
              <a:ext cx="14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tag        </a:t>
              </a:r>
            </a:p>
          </p:txBody>
        </p:sp>
        <p:sp>
          <p:nvSpPr>
            <p:cNvPr id="110606" name="Text Box 22"/>
            <p:cNvSpPr txBox="1">
              <a:spLocks noChangeArrowheads="1"/>
            </p:cNvSpPr>
            <p:nvPr/>
          </p:nvSpPr>
          <p:spPr bwMode="auto">
            <a:xfrm>
              <a:off x="1037" y="3249"/>
              <a:ext cx="158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表结点</a:t>
              </a:r>
            </a:p>
          </p:txBody>
        </p:sp>
        <p:grpSp>
          <p:nvGrpSpPr>
            <p:cNvPr id="110607" name="Group 23"/>
            <p:cNvGrpSpPr>
              <a:grpSpLocks/>
            </p:cNvGrpSpPr>
            <p:nvPr/>
          </p:nvGrpSpPr>
          <p:grpSpPr bwMode="auto">
            <a:xfrm>
              <a:off x="952" y="2843"/>
              <a:ext cx="1755" cy="402"/>
              <a:chOff x="240" y="3264"/>
              <a:chExt cx="1728" cy="288"/>
            </a:xfrm>
          </p:grpSpPr>
          <p:sp>
            <p:nvSpPr>
              <p:cNvPr id="110609" name="Rectangle 24"/>
              <p:cNvSpPr>
                <a:spLocks noChangeArrowheads="1"/>
              </p:cNvSpPr>
              <p:nvPr/>
            </p:nvSpPr>
            <p:spPr bwMode="auto">
              <a:xfrm>
                <a:off x="240" y="3264"/>
                <a:ext cx="1728" cy="288"/>
              </a:xfrm>
              <a:prstGeom prst="rect">
                <a:avLst/>
              </a:prstGeom>
              <a:noFill/>
              <a:ln w="12700" cap="rnd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10" name="Line 25"/>
              <p:cNvSpPr>
                <a:spLocks noChangeShapeType="1"/>
              </p:cNvSpPr>
              <p:nvPr/>
            </p:nvSpPr>
            <p:spPr bwMode="auto">
              <a:xfrm>
                <a:off x="630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11" name="Line 26"/>
              <p:cNvSpPr>
                <a:spLocks noChangeShapeType="1"/>
              </p:cNvSpPr>
              <p:nvPr/>
            </p:nvSpPr>
            <p:spPr bwMode="auto">
              <a:xfrm>
                <a:off x="1481" y="3264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12" name="Text Box 27"/>
              <p:cNvSpPr txBox="1">
                <a:spLocks noChangeArrowheads="1"/>
              </p:cNvSpPr>
              <p:nvPr/>
            </p:nvSpPr>
            <p:spPr bwMode="auto">
              <a:xfrm>
                <a:off x="258" y="3285"/>
                <a:ext cx="38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68623" name="Text Box 28"/>
            <p:cNvSpPr txBox="1">
              <a:spLocks noChangeArrowheads="1"/>
            </p:cNvSpPr>
            <p:nvPr/>
          </p:nvSpPr>
          <p:spPr bwMode="auto">
            <a:xfrm>
              <a:off x="1469" y="2866"/>
              <a:ext cx="1170" cy="330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hp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       tp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5427663" y="4891088"/>
            <a:ext cx="2787650" cy="1709737"/>
            <a:chOff x="5427663" y="4891088"/>
            <a:chExt cx="2787650" cy="1709737"/>
          </a:xfrm>
        </p:grpSpPr>
        <p:sp>
          <p:nvSpPr>
            <p:cNvPr id="110599" name="Rectangle 30"/>
            <p:cNvSpPr>
              <a:spLocks noChangeArrowheads="1"/>
            </p:cNvSpPr>
            <p:nvPr/>
          </p:nvSpPr>
          <p:spPr bwMode="auto">
            <a:xfrm>
              <a:off x="5427663" y="5430838"/>
              <a:ext cx="2787650" cy="623887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atom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tp</a:t>
              </a:r>
            </a:p>
          </p:txBody>
        </p:sp>
        <p:sp>
          <p:nvSpPr>
            <p:cNvPr id="110600" name="Line 31"/>
            <p:cNvSpPr>
              <a:spLocks noChangeShapeType="1"/>
            </p:cNvSpPr>
            <p:nvPr/>
          </p:nvSpPr>
          <p:spPr bwMode="auto">
            <a:xfrm>
              <a:off x="6072563" y="5438775"/>
              <a:ext cx="0" cy="61595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01" name="Text Box 32"/>
            <p:cNvSpPr txBox="1">
              <a:spLocks noChangeArrowheads="1"/>
            </p:cNvSpPr>
            <p:nvPr/>
          </p:nvSpPr>
          <p:spPr bwMode="auto">
            <a:xfrm>
              <a:off x="5472877" y="5497513"/>
              <a:ext cx="533786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0602" name="Text Box 33"/>
            <p:cNvSpPr txBox="1">
              <a:spLocks noChangeArrowheads="1"/>
            </p:cNvSpPr>
            <p:nvPr/>
          </p:nvSpPr>
          <p:spPr bwMode="auto">
            <a:xfrm>
              <a:off x="5505451" y="4891088"/>
              <a:ext cx="23971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tag       </a:t>
              </a:r>
            </a:p>
          </p:txBody>
        </p:sp>
        <p:sp>
          <p:nvSpPr>
            <p:cNvPr id="110603" name="Text Box 34"/>
            <p:cNvSpPr txBox="1">
              <a:spLocks noChangeArrowheads="1"/>
            </p:cNvSpPr>
            <p:nvPr/>
          </p:nvSpPr>
          <p:spPr bwMode="auto">
            <a:xfrm>
              <a:off x="5788026" y="6081713"/>
              <a:ext cx="21955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原子结点</a:t>
              </a:r>
            </a:p>
          </p:txBody>
        </p:sp>
        <p:sp>
          <p:nvSpPr>
            <p:cNvPr id="110604" name="Line 31"/>
            <p:cNvSpPr>
              <a:spLocks noChangeShapeType="1"/>
            </p:cNvSpPr>
            <p:nvPr/>
          </p:nvSpPr>
          <p:spPr bwMode="auto">
            <a:xfrm>
              <a:off x="7454711" y="5433515"/>
              <a:ext cx="0" cy="61595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342773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广义表存储方式之二：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扩展线性链表表示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18"/>
          <p:cNvSpPr>
            <a:spLocks noChangeArrowheads="1"/>
          </p:cNvSpPr>
          <p:nvPr/>
        </p:nvSpPr>
        <p:spPr bwMode="auto">
          <a:xfrm>
            <a:off x="269875" y="1223963"/>
            <a:ext cx="868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 ( 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= (e)    C = (a, 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b,c,d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)   D =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 B, C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</p:txBody>
      </p:sp>
      <p:sp>
        <p:nvSpPr>
          <p:cNvPr id="111621" name="Line 19"/>
          <p:cNvSpPr>
            <a:spLocks noChangeShapeType="1"/>
          </p:cNvSpPr>
          <p:nvPr/>
        </p:nvSpPr>
        <p:spPr bwMode="auto">
          <a:xfrm flipV="1">
            <a:off x="492125" y="2154238"/>
            <a:ext cx="0" cy="1447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09550" y="2622550"/>
            <a:ext cx="1708150" cy="615950"/>
            <a:chOff x="209650" y="2622549"/>
            <a:chExt cx="1708151" cy="615950"/>
          </a:xfrm>
        </p:grpSpPr>
        <p:sp>
          <p:nvSpPr>
            <p:cNvPr id="111746" name="Rectangle 22"/>
            <p:cNvSpPr>
              <a:spLocks noChangeArrowheads="1"/>
            </p:cNvSpPr>
            <p:nvPr/>
          </p:nvSpPr>
          <p:spPr bwMode="auto">
            <a:xfrm>
              <a:off x="852588" y="2781299"/>
              <a:ext cx="1049338" cy="457200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47" name="Text Box 23"/>
            <p:cNvSpPr txBox="1">
              <a:spLocks noChangeArrowheads="1"/>
            </p:cNvSpPr>
            <p:nvPr/>
          </p:nvSpPr>
          <p:spPr bwMode="auto">
            <a:xfrm>
              <a:off x="1509813" y="2771774"/>
              <a:ext cx="4079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sp>
          <p:nvSpPr>
            <p:cNvPr id="111748" name="Text Box 24"/>
            <p:cNvSpPr txBox="1">
              <a:spLocks noChangeArrowheads="1"/>
            </p:cNvSpPr>
            <p:nvPr/>
          </p:nvSpPr>
          <p:spPr bwMode="auto">
            <a:xfrm>
              <a:off x="862113" y="2700336"/>
              <a:ext cx="407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749" name="Line 25"/>
            <p:cNvSpPr>
              <a:spLocks noChangeShapeType="1"/>
            </p:cNvSpPr>
            <p:nvPr/>
          </p:nvSpPr>
          <p:spPr bwMode="auto">
            <a:xfrm>
              <a:off x="1209775" y="2781299"/>
              <a:ext cx="1588" cy="43815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50" name="Line 26"/>
            <p:cNvSpPr>
              <a:spLocks noChangeShapeType="1"/>
            </p:cNvSpPr>
            <p:nvPr/>
          </p:nvSpPr>
          <p:spPr bwMode="auto">
            <a:xfrm>
              <a:off x="1559025" y="2781299"/>
              <a:ext cx="1588" cy="43815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51" name="Text Box 27"/>
            <p:cNvSpPr txBox="1">
              <a:spLocks noChangeArrowheads="1"/>
            </p:cNvSpPr>
            <p:nvPr/>
          </p:nvSpPr>
          <p:spPr bwMode="auto">
            <a:xfrm>
              <a:off x="209650" y="2622549"/>
              <a:ext cx="4667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11752" name="Line 28"/>
            <p:cNvSpPr>
              <a:spLocks noChangeShapeType="1"/>
            </p:cNvSpPr>
            <p:nvPr/>
          </p:nvSpPr>
          <p:spPr bwMode="auto">
            <a:xfrm>
              <a:off x="571600" y="2933699"/>
              <a:ext cx="230188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584" name="Line 34"/>
          <p:cNvSpPr>
            <a:spLocks noChangeShapeType="1"/>
          </p:cNvSpPr>
          <p:nvPr/>
        </p:nvSpPr>
        <p:spPr bwMode="auto">
          <a:xfrm>
            <a:off x="1384300" y="3009900"/>
            <a:ext cx="0" cy="547688"/>
          </a:xfrm>
          <a:prstGeom prst="line">
            <a:avLst/>
          </a:prstGeom>
          <a:noFill/>
          <a:ln w="12700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2928938" y="3403600"/>
            <a:ext cx="1416050" cy="2392363"/>
            <a:chOff x="1875" y="2034"/>
            <a:chExt cx="892" cy="2236"/>
          </a:xfrm>
        </p:grpSpPr>
        <p:sp>
          <p:nvSpPr>
            <p:cNvPr id="111743" name="Line 58"/>
            <p:cNvSpPr>
              <a:spLocks noChangeShapeType="1"/>
            </p:cNvSpPr>
            <p:nvPr/>
          </p:nvSpPr>
          <p:spPr bwMode="auto">
            <a:xfrm>
              <a:off x="1875" y="3152"/>
              <a:ext cx="892" cy="0"/>
            </a:xfrm>
            <a:prstGeom prst="line">
              <a:avLst/>
            </a:prstGeom>
            <a:noFill/>
            <a:ln w="28575" cap="rnd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44" name="Line 59"/>
            <p:cNvSpPr>
              <a:spLocks noChangeShapeType="1"/>
            </p:cNvSpPr>
            <p:nvPr/>
          </p:nvSpPr>
          <p:spPr bwMode="auto">
            <a:xfrm flipH="1">
              <a:off x="2765" y="3152"/>
              <a:ext cx="2" cy="1118"/>
            </a:xfrm>
            <a:prstGeom prst="line">
              <a:avLst/>
            </a:prstGeom>
            <a:noFill/>
            <a:ln w="28575" cap="rnd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45" name="Freeform 60"/>
            <p:cNvSpPr>
              <a:spLocks/>
            </p:cNvSpPr>
            <p:nvPr/>
          </p:nvSpPr>
          <p:spPr bwMode="auto">
            <a:xfrm>
              <a:off x="1875" y="2034"/>
              <a:ext cx="524" cy="1118"/>
            </a:xfrm>
            <a:custGeom>
              <a:avLst/>
              <a:gdLst>
                <a:gd name="T0" fmla="*/ 0 w 216"/>
                <a:gd name="T1" fmla="*/ 3249500 h 878"/>
                <a:gd name="T2" fmla="*/ 0 w 216"/>
                <a:gd name="T3" fmla="*/ 0 h 878"/>
                <a:gd name="T4" fmla="*/ 412 w 216"/>
                <a:gd name="T5" fmla="*/ 0 h 878"/>
                <a:gd name="T6" fmla="*/ 0 60000 65536"/>
                <a:gd name="T7" fmla="*/ 0 60000 65536"/>
                <a:gd name="T8" fmla="*/ 0 60000 65536"/>
                <a:gd name="T9" fmla="*/ 0 w 216"/>
                <a:gd name="T10" fmla="*/ 0 h 878"/>
                <a:gd name="T11" fmla="*/ 216 w 216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878">
                  <a:moveTo>
                    <a:pt x="0" y="878"/>
                  </a:moveTo>
                  <a:lnTo>
                    <a:pt x="0" y="0"/>
                  </a:lnTo>
                  <a:lnTo>
                    <a:pt x="216" y="0"/>
                  </a:lnTo>
                </a:path>
              </a:pathLst>
            </a:custGeom>
            <a:noFill/>
            <a:ln w="28575" cap="rnd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519113" y="3395663"/>
            <a:ext cx="2303462" cy="2390775"/>
            <a:chOff x="357" y="2018"/>
            <a:chExt cx="1451" cy="2607"/>
          </a:xfrm>
        </p:grpSpPr>
        <p:sp>
          <p:nvSpPr>
            <p:cNvPr id="111740" name="Line 62"/>
            <p:cNvSpPr>
              <a:spLocks noChangeShapeType="1"/>
            </p:cNvSpPr>
            <p:nvPr/>
          </p:nvSpPr>
          <p:spPr bwMode="auto">
            <a:xfrm>
              <a:off x="1803" y="3322"/>
              <a:ext cx="5" cy="1303"/>
            </a:xfrm>
            <a:prstGeom prst="line">
              <a:avLst/>
            </a:prstGeom>
            <a:noFill/>
            <a:ln w="28575" cap="rnd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41" name="Line 63"/>
            <p:cNvSpPr>
              <a:spLocks noChangeShapeType="1"/>
            </p:cNvSpPr>
            <p:nvPr/>
          </p:nvSpPr>
          <p:spPr bwMode="auto">
            <a:xfrm>
              <a:off x="357" y="3322"/>
              <a:ext cx="1446" cy="0"/>
            </a:xfrm>
            <a:prstGeom prst="line">
              <a:avLst/>
            </a:prstGeom>
            <a:noFill/>
            <a:ln w="28575" cap="rnd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42" name="Freeform 64"/>
            <p:cNvSpPr>
              <a:spLocks/>
            </p:cNvSpPr>
            <p:nvPr/>
          </p:nvSpPr>
          <p:spPr bwMode="auto">
            <a:xfrm>
              <a:off x="357" y="2018"/>
              <a:ext cx="560" cy="1309"/>
            </a:xfrm>
            <a:custGeom>
              <a:avLst/>
              <a:gdLst>
                <a:gd name="T0" fmla="*/ 0 w 216"/>
                <a:gd name="T1" fmla="*/ 692846281 h 878"/>
                <a:gd name="T2" fmla="*/ 0 w 216"/>
                <a:gd name="T3" fmla="*/ 0 h 878"/>
                <a:gd name="T4" fmla="*/ 18840 w 216"/>
                <a:gd name="T5" fmla="*/ 0 h 878"/>
                <a:gd name="T6" fmla="*/ 0 60000 65536"/>
                <a:gd name="T7" fmla="*/ 0 60000 65536"/>
                <a:gd name="T8" fmla="*/ 0 60000 65536"/>
                <a:gd name="T9" fmla="*/ 0 w 216"/>
                <a:gd name="T10" fmla="*/ 0 h 878"/>
                <a:gd name="T11" fmla="*/ 216 w 216"/>
                <a:gd name="T12" fmla="*/ 878 h 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878">
                  <a:moveTo>
                    <a:pt x="0" y="878"/>
                  </a:moveTo>
                  <a:lnTo>
                    <a:pt x="0" y="0"/>
                  </a:lnTo>
                  <a:lnTo>
                    <a:pt x="216" y="0"/>
                  </a:lnTo>
                </a:path>
              </a:pathLst>
            </a:custGeom>
            <a:noFill/>
            <a:ln w="28575" cap="rnd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8" name="Rectangle 18"/>
          <p:cNvSpPr>
            <a:spLocks noChangeArrowheads="1"/>
          </p:cNvSpPr>
          <p:nvPr/>
        </p:nvSpPr>
        <p:spPr bwMode="auto">
          <a:xfrm>
            <a:off x="6316663" y="1757363"/>
            <a:ext cx="2211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= ( a, E )</a:t>
            </a:r>
          </a:p>
        </p:txBody>
      </p:sp>
      <p:grpSp>
        <p:nvGrpSpPr>
          <p:cNvPr id="139" name="Group 135"/>
          <p:cNvGrpSpPr>
            <a:grpSpLocks/>
          </p:cNvGrpSpPr>
          <p:nvPr/>
        </p:nvGrpSpPr>
        <p:grpSpPr bwMode="auto">
          <a:xfrm>
            <a:off x="188913" y="1898650"/>
            <a:ext cx="1698625" cy="569913"/>
            <a:chOff x="162" y="1737"/>
            <a:chExt cx="1070" cy="359"/>
          </a:xfrm>
        </p:grpSpPr>
        <p:sp>
          <p:nvSpPr>
            <p:cNvPr id="111732" name="Rectangle 22"/>
            <p:cNvSpPr>
              <a:spLocks noChangeArrowheads="1"/>
            </p:cNvSpPr>
            <p:nvPr/>
          </p:nvSpPr>
          <p:spPr bwMode="auto">
            <a:xfrm>
              <a:off x="561" y="1807"/>
              <a:ext cx="661" cy="288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33" name="Text Box 23"/>
            <p:cNvSpPr txBox="1">
              <a:spLocks noChangeArrowheads="1"/>
            </p:cNvSpPr>
            <p:nvPr/>
          </p:nvSpPr>
          <p:spPr bwMode="auto">
            <a:xfrm>
              <a:off x="975" y="1801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sp>
          <p:nvSpPr>
            <p:cNvPr id="111734" name="Text Box 24"/>
            <p:cNvSpPr txBox="1">
              <a:spLocks noChangeArrowheads="1"/>
            </p:cNvSpPr>
            <p:nvPr/>
          </p:nvSpPr>
          <p:spPr bwMode="auto">
            <a:xfrm>
              <a:off x="567" y="1756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735" name="Line 25"/>
            <p:cNvSpPr>
              <a:spLocks noChangeShapeType="1"/>
            </p:cNvSpPr>
            <p:nvPr/>
          </p:nvSpPr>
          <p:spPr bwMode="auto">
            <a:xfrm>
              <a:off x="786" y="1807"/>
              <a:ext cx="1" cy="276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36" name="Line 26"/>
            <p:cNvSpPr>
              <a:spLocks noChangeShapeType="1"/>
            </p:cNvSpPr>
            <p:nvPr/>
          </p:nvSpPr>
          <p:spPr bwMode="auto">
            <a:xfrm>
              <a:off x="1006" y="1807"/>
              <a:ext cx="1" cy="276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37" name="Text Box 27"/>
            <p:cNvSpPr txBox="1">
              <a:spLocks noChangeArrowheads="1"/>
            </p:cNvSpPr>
            <p:nvPr/>
          </p:nvSpPr>
          <p:spPr bwMode="auto">
            <a:xfrm>
              <a:off x="162" y="1737"/>
              <a:ext cx="2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11738" name="Line 28"/>
            <p:cNvSpPr>
              <a:spLocks noChangeShapeType="1"/>
            </p:cNvSpPr>
            <p:nvPr/>
          </p:nvSpPr>
          <p:spPr bwMode="auto">
            <a:xfrm>
              <a:off x="384" y="1903"/>
              <a:ext cx="145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39" name="Text Box 33"/>
            <p:cNvSpPr txBox="1">
              <a:spLocks noChangeArrowheads="1"/>
            </p:cNvSpPr>
            <p:nvPr/>
          </p:nvSpPr>
          <p:spPr bwMode="auto">
            <a:xfrm>
              <a:off x="733" y="180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50900" y="3508375"/>
            <a:ext cx="1074738" cy="539750"/>
            <a:chOff x="850982" y="3508173"/>
            <a:chExt cx="1074838" cy="539650"/>
          </a:xfrm>
        </p:grpSpPr>
        <p:sp>
          <p:nvSpPr>
            <p:cNvPr id="111726" name="Rectangle 22"/>
            <p:cNvSpPr>
              <a:spLocks noChangeArrowheads="1"/>
            </p:cNvSpPr>
            <p:nvPr/>
          </p:nvSpPr>
          <p:spPr bwMode="auto">
            <a:xfrm>
              <a:off x="850982" y="3568967"/>
              <a:ext cx="1049338" cy="457200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27" name="Text Box 23"/>
            <p:cNvSpPr txBox="1">
              <a:spLocks noChangeArrowheads="1"/>
            </p:cNvSpPr>
            <p:nvPr/>
          </p:nvSpPr>
          <p:spPr bwMode="auto">
            <a:xfrm>
              <a:off x="1517832" y="3559442"/>
              <a:ext cx="4079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sp>
          <p:nvSpPr>
            <p:cNvPr id="111728" name="Line 25"/>
            <p:cNvSpPr>
              <a:spLocks noChangeShapeType="1"/>
            </p:cNvSpPr>
            <p:nvPr/>
          </p:nvSpPr>
          <p:spPr bwMode="auto">
            <a:xfrm>
              <a:off x="1208169" y="3578592"/>
              <a:ext cx="1588" cy="43815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29" name="Text Box 24"/>
            <p:cNvSpPr txBox="1">
              <a:spLocks noChangeArrowheads="1"/>
            </p:cNvSpPr>
            <p:nvPr/>
          </p:nvSpPr>
          <p:spPr bwMode="auto">
            <a:xfrm>
              <a:off x="861319" y="3528711"/>
              <a:ext cx="407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1730" name="Text Box 24"/>
            <p:cNvSpPr txBox="1">
              <a:spLocks noChangeArrowheads="1"/>
            </p:cNvSpPr>
            <p:nvPr/>
          </p:nvSpPr>
          <p:spPr bwMode="auto">
            <a:xfrm>
              <a:off x="1227114" y="3508173"/>
              <a:ext cx="407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1731" name="Line 26"/>
            <p:cNvSpPr>
              <a:spLocks noChangeShapeType="1"/>
            </p:cNvSpPr>
            <p:nvPr/>
          </p:nvSpPr>
          <p:spPr bwMode="auto">
            <a:xfrm>
              <a:off x="1576672" y="3578600"/>
              <a:ext cx="1588" cy="438150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408238" y="2671763"/>
            <a:ext cx="6473825" cy="2355850"/>
            <a:chOff x="2408238" y="2671613"/>
            <a:chExt cx="6473818" cy="2355837"/>
          </a:xfrm>
        </p:grpSpPr>
        <p:sp>
          <p:nvSpPr>
            <p:cNvPr id="111683" name="Rectangle 69"/>
            <p:cNvSpPr>
              <a:spLocks noChangeArrowheads="1"/>
            </p:cNvSpPr>
            <p:nvPr/>
          </p:nvSpPr>
          <p:spPr bwMode="auto">
            <a:xfrm>
              <a:off x="4979411" y="4492802"/>
              <a:ext cx="51198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11684" name="Text Box 76"/>
            <p:cNvSpPr txBox="1">
              <a:spLocks noChangeArrowheads="1"/>
            </p:cNvSpPr>
            <p:nvPr/>
          </p:nvSpPr>
          <p:spPr bwMode="auto">
            <a:xfrm>
              <a:off x="2408238" y="2671613"/>
              <a:ext cx="49266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11685" name="Line 77"/>
            <p:cNvSpPr>
              <a:spLocks noChangeShapeType="1"/>
            </p:cNvSpPr>
            <p:nvPr/>
          </p:nvSpPr>
          <p:spPr bwMode="auto">
            <a:xfrm>
              <a:off x="2685158" y="2998615"/>
              <a:ext cx="44436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1686" name="Group 78"/>
            <p:cNvGrpSpPr>
              <a:grpSpLocks/>
            </p:cNvGrpSpPr>
            <p:nvPr/>
          </p:nvGrpSpPr>
          <p:grpSpPr bwMode="auto">
            <a:xfrm>
              <a:off x="3177819" y="2779524"/>
              <a:ext cx="1109291" cy="470882"/>
              <a:chOff x="1152" y="1200"/>
              <a:chExt cx="864" cy="288"/>
            </a:xfrm>
          </p:grpSpPr>
          <p:sp>
            <p:nvSpPr>
              <p:cNvPr id="111723" name="Rectangle 79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24" name="Line 80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25" name="Line 81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87" name="Text Box 82"/>
            <p:cNvSpPr txBox="1">
              <a:spLocks noChangeArrowheads="1"/>
            </p:cNvSpPr>
            <p:nvPr/>
          </p:nvSpPr>
          <p:spPr bwMode="auto">
            <a:xfrm>
              <a:off x="3166549" y="2730474"/>
              <a:ext cx="42987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pSp>
          <p:nvGrpSpPr>
            <p:cNvPr id="111688" name="Group 83"/>
            <p:cNvGrpSpPr>
              <a:grpSpLocks/>
            </p:cNvGrpSpPr>
            <p:nvPr/>
          </p:nvGrpSpPr>
          <p:grpSpPr bwMode="auto">
            <a:xfrm>
              <a:off x="4657411" y="3619821"/>
              <a:ext cx="1109291" cy="470882"/>
              <a:chOff x="1152" y="1200"/>
              <a:chExt cx="864" cy="288"/>
            </a:xfrm>
          </p:grpSpPr>
          <p:sp>
            <p:nvSpPr>
              <p:cNvPr id="111720" name="Rectangle 84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21" name="Line 85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22" name="Line 86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89" name="Text Box 87"/>
            <p:cNvSpPr txBox="1">
              <a:spLocks noChangeArrowheads="1"/>
            </p:cNvSpPr>
            <p:nvPr/>
          </p:nvSpPr>
          <p:spPr bwMode="auto">
            <a:xfrm>
              <a:off x="5330392" y="3632901"/>
              <a:ext cx="431481" cy="470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grpSp>
          <p:nvGrpSpPr>
            <p:cNvPr id="111690" name="Group 88"/>
            <p:cNvGrpSpPr>
              <a:grpSpLocks/>
            </p:cNvGrpSpPr>
            <p:nvPr/>
          </p:nvGrpSpPr>
          <p:grpSpPr bwMode="auto">
            <a:xfrm>
              <a:off x="4657411" y="4492915"/>
              <a:ext cx="1109291" cy="470882"/>
              <a:chOff x="1152" y="1200"/>
              <a:chExt cx="864" cy="288"/>
            </a:xfrm>
          </p:grpSpPr>
          <p:sp>
            <p:nvSpPr>
              <p:cNvPr id="111717" name="Rectangle 89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8" name="Line 90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9" name="Line 91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91" name="Text Box 92"/>
            <p:cNvSpPr txBox="1">
              <a:spLocks noChangeArrowheads="1"/>
            </p:cNvSpPr>
            <p:nvPr/>
          </p:nvSpPr>
          <p:spPr bwMode="auto">
            <a:xfrm>
              <a:off x="4705711" y="4477090"/>
              <a:ext cx="43792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grpSp>
          <p:nvGrpSpPr>
            <p:cNvPr id="111692" name="Group 93"/>
            <p:cNvGrpSpPr>
              <a:grpSpLocks/>
            </p:cNvGrpSpPr>
            <p:nvPr/>
          </p:nvGrpSpPr>
          <p:grpSpPr bwMode="auto">
            <a:xfrm>
              <a:off x="6209453" y="4492915"/>
              <a:ext cx="1109291" cy="470882"/>
              <a:chOff x="1152" y="1200"/>
              <a:chExt cx="864" cy="288"/>
            </a:xfrm>
          </p:grpSpPr>
          <p:sp>
            <p:nvSpPr>
              <p:cNvPr id="111714" name="Rectangle 94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5" name="Line 95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6" name="Line 96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93" name="Text Box 97"/>
            <p:cNvSpPr txBox="1">
              <a:spLocks noChangeArrowheads="1"/>
            </p:cNvSpPr>
            <p:nvPr/>
          </p:nvSpPr>
          <p:spPr bwMode="auto">
            <a:xfrm>
              <a:off x="6201403" y="4457840"/>
              <a:ext cx="43953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1694" name="Rectangle 98"/>
            <p:cNvSpPr>
              <a:spLocks noChangeArrowheads="1"/>
            </p:cNvSpPr>
            <p:nvPr/>
          </p:nvSpPr>
          <p:spPr bwMode="auto">
            <a:xfrm>
              <a:off x="7772765" y="4492915"/>
              <a:ext cx="1109291" cy="470882"/>
            </a:xfrm>
            <a:prstGeom prst="rect">
              <a:avLst/>
            </a:prstGeom>
            <a:noFill/>
            <a:ln w="12700" cap="rnd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5" name="Line 99"/>
            <p:cNvSpPr>
              <a:spLocks noChangeShapeType="1"/>
            </p:cNvSpPr>
            <p:nvPr/>
          </p:nvSpPr>
          <p:spPr bwMode="auto">
            <a:xfrm>
              <a:off x="8143065" y="4492915"/>
              <a:ext cx="0" cy="470882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6" name="Line 100"/>
            <p:cNvSpPr>
              <a:spLocks noChangeShapeType="1"/>
            </p:cNvSpPr>
            <p:nvPr/>
          </p:nvSpPr>
          <p:spPr bwMode="auto">
            <a:xfrm>
              <a:off x="8511755" y="4492915"/>
              <a:ext cx="0" cy="470882"/>
            </a:xfrm>
            <a:prstGeom prst="line">
              <a:avLst/>
            </a:pr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7" name="Text Box 101"/>
            <p:cNvSpPr txBox="1">
              <a:spLocks noChangeArrowheads="1"/>
            </p:cNvSpPr>
            <p:nvPr/>
          </p:nvSpPr>
          <p:spPr bwMode="auto">
            <a:xfrm>
              <a:off x="7767864" y="4471105"/>
              <a:ext cx="43953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1698" name="Text Box 102"/>
            <p:cNvSpPr txBox="1">
              <a:spLocks noChangeArrowheads="1"/>
            </p:cNvSpPr>
            <p:nvPr/>
          </p:nvSpPr>
          <p:spPr bwMode="auto">
            <a:xfrm>
              <a:off x="8434475" y="4468390"/>
              <a:ext cx="431481" cy="470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sp>
          <p:nvSpPr>
            <p:cNvPr id="111699" name="Line 103"/>
            <p:cNvSpPr>
              <a:spLocks noChangeShapeType="1"/>
            </p:cNvSpPr>
            <p:nvPr/>
          </p:nvSpPr>
          <p:spPr bwMode="auto">
            <a:xfrm>
              <a:off x="7154524" y="4728356"/>
              <a:ext cx="61019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00" name="Text Box 119"/>
            <p:cNvSpPr txBox="1">
              <a:spLocks noChangeArrowheads="1"/>
            </p:cNvSpPr>
            <p:nvPr/>
          </p:nvSpPr>
          <p:spPr bwMode="auto">
            <a:xfrm>
              <a:off x="6602294" y="4444349"/>
              <a:ext cx="43148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11701" name="Text Box 124"/>
            <p:cNvSpPr txBox="1">
              <a:spLocks noChangeArrowheads="1"/>
            </p:cNvSpPr>
            <p:nvPr/>
          </p:nvSpPr>
          <p:spPr bwMode="auto">
            <a:xfrm>
              <a:off x="8154554" y="4465120"/>
              <a:ext cx="43148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1702" name="Line 125"/>
            <p:cNvSpPr>
              <a:spLocks noChangeShapeType="1"/>
            </p:cNvSpPr>
            <p:nvPr/>
          </p:nvSpPr>
          <p:spPr bwMode="auto">
            <a:xfrm flipH="1">
              <a:off x="3757420" y="3091810"/>
              <a:ext cx="0" cy="544458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03" name="Line 126"/>
            <p:cNvSpPr>
              <a:spLocks noChangeShapeType="1"/>
            </p:cNvSpPr>
            <p:nvPr/>
          </p:nvSpPr>
          <p:spPr bwMode="auto">
            <a:xfrm flipH="1">
              <a:off x="5201381" y="3948457"/>
              <a:ext cx="0" cy="544458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04" name="Line 129"/>
            <p:cNvSpPr>
              <a:spLocks noChangeShapeType="1"/>
            </p:cNvSpPr>
            <p:nvPr/>
          </p:nvSpPr>
          <p:spPr bwMode="auto">
            <a:xfrm>
              <a:off x="4048830" y="3855262"/>
              <a:ext cx="61019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05" name="Line 130"/>
            <p:cNvSpPr>
              <a:spLocks noChangeShapeType="1"/>
            </p:cNvSpPr>
            <p:nvPr/>
          </p:nvSpPr>
          <p:spPr bwMode="auto">
            <a:xfrm>
              <a:off x="5591212" y="4728356"/>
              <a:ext cx="61019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06" name="Text Box 152"/>
            <p:cNvSpPr txBox="1">
              <a:spLocks noChangeArrowheads="1"/>
            </p:cNvSpPr>
            <p:nvPr/>
          </p:nvSpPr>
          <p:spPr bwMode="auto">
            <a:xfrm>
              <a:off x="4646141" y="3562595"/>
              <a:ext cx="429871" cy="53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pSp>
          <p:nvGrpSpPr>
            <p:cNvPr id="111707" name="组合 148"/>
            <p:cNvGrpSpPr>
              <a:grpSpLocks/>
            </p:cNvGrpSpPr>
            <p:nvPr/>
          </p:nvGrpSpPr>
          <p:grpSpPr bwMode="auto">
            <a:xfrm>
              <a:off x="3196697" y="3575491"/>
              <a:ext cx="1049240" cy="539750"/>
              <a:chOff x="850982" y="3508173"/>
              <a:chExt cx="1049338" cy="539650"/>
            </a:xfrm>
          </p:grpSpPr>
          <p:sp>
            <p:nvSpPr>
              <p:cNvPr id="111709" name="Rectangle 22"/>
              <p:cNvSpPr>
                <a:spLocks noChangeArrowheads="1"/>
              </p:cNvSpPr>
              <p:nvPr/>
            </p:nvSpPr>
            <p:spPr bwMode="auto">
              <a:xfrm>
                <a:off x="850982" y="3568967"/>
                <a:ext cx="1049338" cy="457200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0" name="Line 25"/>
              <p:cNvSpPr>
                <a:spLocks noChangeShapeType="1"/>
              </p:cNvSpPr>
              <p:nvPr/>
            </p:nvSpPr>
            <p:spPr bwMode="auto">
              <a:xfrm>
                <a:off x="1208169" y="3578592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1" name="Text Box 24"/>
              <p:cNvSpPr txBox="1">
                <a:spLocks noChangeArrowheads="1"/>
              </p:cNvSpPr>
              <p:nvPr/>
            </p:nvSpPr>
            <p:spPr bwMode="auto">
              <a:xfrm>
                <a:off x="861319" y="3528711"/>
                <a:ext cx="4079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11712" name="Text Box 24"/>
              <p:cNvSpPr txBox="1">
                <a:spLocks noChangeArrowheads="1"/>
              </p:cNvSpPr>
              <p:nvPr/>
            </p:nvSpPr>
            <p:spPr bwMode="auto">
              <a:xfrm>
                <a:off x="1227114" y="3508173"/>
                <a:ext cx="4079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11713" name="Line 26"/>
              <p:cNvSpPr>
                <a:spLocks noChangeShapeType="1"/>
              </p:cNvSpPr>
              <p:nvPr/>
            </p:nvSpPr>
            <p:spPr bwMode="auto">
              <a:xfrm>
                <a:off x="1576672" y="3578600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708" name="Text Box 23"/>
            <p:cNvSpPr txBox="1">
              <a:spLocks noChangeArrowheads="1"/>
            </p:cNvSpPr>
            <p:nvPr/>
          </p:nvSpPr>
          <p:spPr bwMode="auto">
            <a:xfrm>
              <a:off x="3844235" y="2799000"/>
              <a:ext cx="407950" cy="457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95275" y="4545013"/>
            <a:ext cx="4557713" cy="1573212"/>
            <a:chOff x="295275" y="4545753"/>
            <a:chExt cx="4557713" cy="1572210"/>
          </a:xfrm>
        </p:grpSpPr>
        <p:sp>
          <p:nvSpPr>
            <p:cNvPr id="111655" name="Line 37"/>
            <p:cNvSpPr>
              <a:spLocks noChangeShapeType="1"/>
            </p:cNvSpPr>
            <p:nvPr/>
          </p:nvSpPr>
          <p:spPr bwMode="auto">
            <a:xfrm>
              <a:off x="460375" y="5042641"/>
              <a:ext cx="349250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56" name="Text Box 38"/>
            <p:cNvSpPr txBox="1">
              <a:spLocks noChangeArrowheads="1"/>
            </p:cNvSpPr>
            <p:nvPr/>
          </p:nvSpPr>
          <p:spPr bwMode="auto">
            <a:xfrm>
              <a:off x="295275" y="4545753"/>
              <a:ext cx="4651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grpSp>
          <p:nvGrpSpPr>
            <p:cNvPr id="111657" name="Group 39"/>
            <p:cNvGrpSpPr>
              <a:grpSpLocks/>
            </p:cNvGrpSpPr>
            <p:nvPr/>
          </p:nvGrpSpPr>
          <p:grpSpPr bwMode="auto">
            <a:xfrm>
              <a:off x="2333625" y="5632188"/>
              <a:ext cx="1046163" cy="457200"/>
              <a:chOff x="1152" y="1200"/>
              <a:chExt cx="864" cy="288"/>
            </a:xfrm>
          </p:grpSpPr>
          <p:sp>
            <p:nvSpPr>
              <p:cNvPr id="111680" name="Rectangle 40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81" name="Line 41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82" name="Line 42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58" name="Text Box 43"/>
            <p:cNvSpPr txBox="1">
              <a:spLocks noChangeArrowheads="1"/>
            </p:cNvSpPr>
            <p:nvPr/>
          </p:nvSpPr>
          <p:spPr bwMode="auto">
            <a:xfrm>
              <a:off x="2330450" y="5598850"/>
              <a:ext cx="406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659" name="Rectangle 44"/>
            <p:cNvSpPr>
              <a:spLocks noChangeArrowheads="1"/>
            </p:cNvSpPr>
            <p:nvPr/>
          </p:nvSpPr>
          <p:spPr bwMode="auto">
            <a:xfrm>
              <a:off x="3803650" y="5608375"/>
              <a:ext cx="1047750" cy="457200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0" name="Line 45"/>
            <p:cNvSpPr>
              <a:spLocks noChangeShapeType="1"/>
            </p:cNvSpPr>
            <p:nvPr/>
          </p:nvSpPr>
          <p:spPr bwMode="auto">
            <a:xfrm>
              <a:off x="4152900" y="5608375"/>
              <a:ext cx="0" cy="45720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1" name="Line 46"/>
            <p:cNvSpPr>
              <a:spLocks noChangeShapeType="1"/>
            </p:cNvSpPr>
            <p:nvPr/>
          </p:nvSpPr>
          <p:spPr bwMode="auto">
            <a:xfrm>
              <a:off x="4502150" y="5608375"/>
              <a:ext cx="0" cy="45720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2" name="Text Box 47"/>
            <p:cNvSpPr txBox="1">
              <a:spLocks noChangeArrowheads="1"/>
            </p:cNvSpPr>
            <p:nvPr/>
          </p:nvSpPr>
          <p:spPr bwMode="auto">
            <a:xfrm>
              <a:off x="3813175" y="5554400"/>
              <a:ext cx="407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663" name="Text Box 48"/>
            <p:cNvSpPr txBox="1">
              <a:spLocks noChangeArrowheads="1"/>
            </p:cNvSpPr>
            <p:nvPr/>
          </p:nvSpPr>
          <p:spPr bwMode="auto">
            <a:xfrm>
              <a:off x="4446588" y="5590913"/>
              <a:ext cx="40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grpSp>
          <p:nvGrpSpPr>
            <p:cNvPr id="111664" name="Group 49"/>
            <p:cNvGrpSpPr>
              <a:grpSpLocks/>
            </p:cNvGrpSpPr>
            <p:nvPr/>
          </p:nvGrpSpPr>
          <p:grpSpPr bwMode="auto">
            <a:xfrm>
              <a:off x="868363" y="5632188"/>
              <a:ext cx="1047750" cy="457200"/>
              <a:chOff x="1152" y="1200"/>
              <a:chExt cx="864" cy="288"/>
            </a:xfrm>
          </p:grpSpPr>
          <p:sp>
            <p:nvSpPr>
              <p:cNvPr id="111677" name="Rectangle 50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78" name="Line 51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79" name="Line 52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65" name="Text Box 53"/>
            <p:cNvSpPr txBox="1">
              <a:spLocks noChangeArrowheads="1"/>
            </p:cNvSpPr>
            <p:nvPr/>
          </p:nvSpPr>
          <p:spPr bwMode="auto">
            <a:xfrm>
              <a:off x="863600" y="5551225"/>
              <a:ext cx="406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1666" name="Text Box 54"/>
            <p:cNvSpPr txBox="1">
              <a:spLocks noChangeArrowheads="1"/>
            </p:cNvSpPr>
            <p:nvPr/>
          </p:nvSpPr>
          <p:spPr bwMode="auto">
            <a:xfrm>
              <a:off x="1160463" y="5636950"/>
              <a:ext cx="4079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∧</a:t>
              </a:r>
            </a:p>
          </p:txBody>
        </p:sp>
        <p:sp>
          <p:nvSpPr>
            <p:cNvPr id="111667" name="Line 55"/>
            <p:cNvSpPr>
              <a:spLocks noChangeShapeType="1"/>
            </p:cNvSpPr>
            <p:nvPr/>
          </p:nvSpPr>
          <p:spPr bwMode="auto">
            <a:xfrm>
              <a:off x="1700213" y="5860788"/>
              <a:ext cx="625475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8" name="Line 56"/>
            <p:cNvSpPr>
              <a:spLocks noChangeShapeType="1"/>
            </p:cNvSpPr>
            <p:nvPr/>
          </p:nvSpPr>
          <p:spPr bwMode="auto">
            <a:xfrm>
              <a:off x="3186113" y="5860788"/>
              <a:ext cx="625475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1669" name="组合 157"/>
            <p:cNvGrpSpPr>
              <a:grpSpLocks/>
            </p:cNvGrpSpPr>
            <p:nvPr/>
          </p:nvGrpSpPr>
          <p:grpSpPr bwMode="auto">
            <a:xfrm>
              <a:off x="849294" y="4748432"/>
              <a:ext cx="1074738" cy="539750"/>
              <a:chOff x="850982" y="3508173"/>
              <a:chExt cx="1074838" cy="539650"/>
            </a:xfrm>
          </p:grpSpPr>
          <p:sp>
            <p:nvSpPr>
              <p:cNvPr id="111671" name="Rectangle 22"/>
              <p:cNvSpPr>
                <a:spLocks noChangeArrowheads="1"/>
              </p:cNvSpPr>
              <p:nvPr/>
            </p:nvSpPr>
            <p:spPr bwMode="auto">
              <a:xfrm>
                <a:off x="850982" y="3568967"/>
                <a:ext cx="1049338" cy="457200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72" name="Text Box 23"/>
              <p:cNvSpPr txBox="1">
                <a:spLocks noChangeArrowheads="1"/>
              </p:cNvSpPr>
              <p:nvPr/>
            </p:nvSpPr>
            <p:spPr bwMode="auto">
              <a:xfrm>
                <a:off x="1517832" y="3559442"/>
                <a:ext cx="4079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∧</a:t>
                </a:r>
              </a:p>
            </p:txBody>
          </p:sp>
          <p:sp>
            <p:nvSpPr>
              <p:cNvPr id="111673" name="Line 25"/>
              <p:cNvSpPr>
                <a:spLocks noChangeShapeType="1"/>
              </p:cNvSpPr>
              <p:nvPr/>
            </p:nvSpPr>
            <p:spPr bwMode="auto">
              <a:xfrm>
                <a:off x="1208169" y="3578592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74" name="Text Box 24"/>
              <p:cNvSpPr txBox="1">
                <a:spLocks noChangeArrowheads="1"/>
              </p:cNvSpPr>
              <p:nvPr/>
            </p:nvSpPr>
            <p:spPr bwMode="auto">
              <a:xfrm>
                <a:off x="861319" y="3528711"/>
                <a:ext cx="4079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11675" name="Text Box 24"/>
              <p:cNvSpPr txBox="1">
                <a:spLocks noChangeArrowheads="1"/>
              </p:cNvSpPr>
              <p:nvPr/>
            </p:nvSpPr>
            <p:spPr bwMode="auto">
              <a:xfrm>
                <a:off x="1227114" y="3508173"/>
                <a:ext cx="4079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76" name="Line 26"/>
              <p:cNvSpPr>
                <a:spLocks noChangeShapeType="1"/>
              </p:cNvSpPr>
              <p:nvPr/>
            </p:nvSpPr>
            <p:spPr bwMode="auto">
              <a:xfrm>
                <a:off x="1576672" y="3578600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70" name="Line 34"/>
            <p:cNvSpPr>
              <a:spLocks noChangeShapeType="1"/>
            </p:cNvSpPr>
            <p:nvPr/>
          </p:nvSpPr>
          <p:spPr bwMode="auto">
            <a:xfrm>
              <a:off x="1384300" y="5087143"/>
              <a:ext cx="0" cy="547688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680075" y="2411413"/>
            <a:ext cx="3270250" cy="1427162"/>
            <a:chOff x="5679485" y="2410688"/>
            <a:chExt cx="3270250" cy="1427353"/>
          </a:xfrm>
        </p:grpSpPr>
        <p:sp>
          <p:nvSpPr>
            <p:cNvPr id="111632" name="Text Box 92"/>
            <p:cNvSpPr txBox="1">
              <a:spLocks noChangeArrowheads="1"/>
            </p:cNvSpPr>
            <p:nvPr/>
          </p:nvSpPr>
          <p:spPr bwMode="auto">
            <a:xfrm>
              <a:off x="5679485" y="2410991"/>
              <a:ext cx="466017" cy="523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1633" name="Line 94"/>
            <p:cNvSpPr>
              <a:spLocks noChangeShapeType="1"/>
            </p:cNvSpPr>
            <p:nvPr/>
          </p:nvSpPr>
          <p:spPr bwMode="auto">
            <a:xfrm>
              <a:off x="6000727" y="2707739"/>
              <a:ext cx="3487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34" name="Line 95"/>
            <p:cNvSpPr>
              <a:spLocks noChangeShapeType="1"/>
            </p:cNvSpPr>
            <p:nvPr/>
          </p:nvSpPr>
          <p:spPr bwMode="auto">
            <a:xfrm>
              <a:off x="7261522" y="3450229"/>
              <a:ext cx="62575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1635" name="Group 97"/>
            <p:cNvGrpSpPr>
              <a:grpSpLocks/>
            </p:cNvGrpSpPr>
            <p:nvPr/>
          </p:nvGrpSpPr>
          <p:grpSpPr bwMode="auto">
            <a:xfrm>
              <a:off x="6366124" y="3223870"/>
              <a:ext cx="1056598" cy="435427"/>
              <a:chOff x="1152" y="1200"/>
              <a:chExt cx="864" cy="289"/>
            </a:xfrm>
          </p:grpSpPr>
          <p:sp>
            <p:nvSpPr>
              <p:cNvPr id="111652" name="Rectangle 98"/>
              <p:cNvSpPr>
                <a:spLocks noChangeArrowheads="1"/>
              </p:cNvSpPr>
              <p:nvPr/>
            </p:nvSpPr>
            <p:spPr bwMode="auto">
              <a:xfrm>
                <a:off x="1152" y="1201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  a</a:t>
                </a: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53" name="Line 99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54" name="Line 100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1636" name="Group 103"/>
            <p:cNvGrpSpPr>
              <a:grpSpLocks/>
            </p:cNvGrpSpPr>
            <p:nvPr/>
          </p:nvGrpSpPr>
          <p:grpSpPr bwMode="auto">
            <a:xfrm>
              <a:off x="7901929" y="3223870"/>
              <a:ext cx="1047806" cy="452718"/>
              <a:chOff x="1152" y="1200"/>
              <a:chExt cx="864" cy="288"/>
            </a:xfrm>
          </p:grpSpPr>
          <p:sp>
            <p:nvSpPr>
              <p:cNvPr id="111649" name="Rectangle 104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864" cy="288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    </a:t>
                </a: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∧</a:t>
                </a:r>
              </a:p>
            </p:txBody>
          </p:sp>
          <p:sp>
            <p:nvSpPr>
              <p:cNvPr id="111650" name="Line 105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51" name="Line 106"/>
              <p:cNvSpPr>
                <a:spLocks noChangeShapeType="1"/>
              </p:cNvSpPr>
              <p:nvPr/>
            </p:nvSpPr>
            <p:spPr bwMode="auto">
              <a:xfrm>
                <a:off x="1728" y="1200"/>
                <a:ext cx="0" cy="2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37" name="Line 117"/>
            <p:cNvSpPr>
              <a:spLocks noChangeShapeType="1"/>
            </p:cNvSpPr>
            <p:nvPr/>
          </p:nvSpPr>
          <p:spPr bwMode="auto">
            <a:xfrm flipV="1">
              <a:off x="6148203" y="3828416"/>
              <a:ext cx="2250951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38" name="Line 113"/>
            <p:cNvSpPr>
              <a:spLocks noChangeShapeType="1"/>
            </p:cNvSpPr>
            <p:nvPr/>
          </p:nvSpPr>
          <p:spPr bwMode="auto">
            <a:xfrm>
              <a:off x="6893708" y="2766964"/>
              <a:ext cx="0" cy="452323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1639" name="直接连接符 160"/>
            <p:cNvCxnSpPr>
              <a:cxnSpLocks noChangeShapeType="1"/>
            </p:cNvCxnSpPr>
            <p:nvPr/>
          </p:nvCxnSpPr>
          <p:spPr bwMode="auto">
            <a:xfrm>
              <a:off x="8415225" y="3450625"/>
              <a:ext cx="0" cy="3848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1640" name="组合 167"/>
            <p:cNvGrpSpPr>
              <a:grpSpLocks/>
            </p:cNvGrpSpPr>
            <p:nvPr/>
          </p:nvGrpSpPr>
          <p:grpSpPr bwMode="auto">
            <a:xfrm>
              <a:off x="6347040" y="2410688"/>
              <a:ext cx="1055488" cy="543762"/>
              <a:chOff x="850982" y="3508173"/>
              <a:chExt cx="1055586" cy="543661"/>
            </a:xfrm>
          </p:grpSpPr>
          <p:sp>
            <p:nvSpPr>
              <p:cNvPr id="111643" name="Rectangle 22"/>
              <p:cNvSpPr>
                <a:spLocks noChangeArrowheads="1"/>
              </p:cNvSpPr>
              <p:nvPr/>
            </p:nvSpPr>
            <p:spPr bwMode="auto">
              <a:xfrm>
                <a:off x="850982" y="3568967"/>
                <a:ext cx="1049338" cy="457200"/>
              </a:xfrm>
              <a:prstGeom prst="rect">
                <a:avLst/>
              </a:prstGeom>
              <a:noFill/>
              <a:ln w="12700" cap="rnd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44" name="Text Box 23"/>
              <p:cNvSpPr txBox="1">
                <a:spLocks noChangeArrowheads="1"/>
              </p:cNvSpPr>
              <p:nvPr/>
            </p:nvSpPr>
            <p:spPr bwMode="auto">
              <a:xfrm>
                <a:off x="1498580" y="3559442"/>
                <a:ext cx="4079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∧</a:t>
                </a:r>
              </a:p>
            </p:txBody>
          </p:sp>
          <p:sp>
            <p:nvSpPr>
              <p:cNvPr id="111645" name="Line 25"/>
              <p:cNvSpPr>
                <a:spLocks noChangeShapeType="1"/>
              </p:cNvSpPr>
              <p:nvPr/>
            </p:nvSpPr>
            <p:spPr bwMode="auto">
              <a:xfrm>
                <a:off x="1208169" y="3578592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46" name="Text Box 24"/>
              <p:cNvSpPr txBox="1">
                <a:spLocks noChangeArrowheads="1"/>
              </p:cNvSpPr>
              <p:nvPr/>
            </p:nvSpPr>
            <p:spPr bwMode="auto">
              <a:xfrm>
                <a:off x="861319" y="3528711"/>
                <a:ext cx="407988" cy="523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11647" name="Text Box 24"/>
              <p:cNvSpPr txBox="1">
                <a:spLocks noChangeArrowheads="1"/>
              </p:cNvSpPr>
              <p:nvPr/>
            </p:nvSpPr>
            <p:spPr bwMode="auto">
              <a:xfrm>
                <a:off x="1227114" y="3508173"/>
                <a:ext cx="4079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48" name="Line 26"/>
              <p:cNvSpPr>
                <a:spLocks noChangeShapeType="1"/>
              </p:cNvSpPr>
              <p:nvPr/>
            </p:nvSpPr>
            <p:spPr bwMode="auto">
              <a:xfrm>
                <a:off x="1576672" y="3578600"/>
                <a:ext cx="1588" cy="438150"/>
              </a:xfrm>
              <a:prstGeom prst="line">
                <a:avLst/>
              </a:prstGeom>
              <a:noFill/>
              <a:ln w="12700" cap="rnd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11641" name="直接连接符 13"/>
            <p:cNvCxnSpPr>
              <a:cxnSpLocks noChangeShapeType="1"/>
            </p:cNvCxnSpPr>
            <p:nvPr/>
          </p:nvCxnSpPr>
          <p:spPr bwMode="auto">
            <a:xfrm flipV="1">
              <a:off x="6155127" y="3053310"/>
              <a:ext cx="0" cy="7847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42" name="直接箭头连接符 15"/>
            <p:cNvCxnSpPr>
              <a:cxnSpLocks noChangeShapeType="1"/>
            </p:cNvCxnSpPr>
            <p:nvPr/>
          </p:nvCxnSpPr>
          <p:spPr bwMode="auto">
            <a:xfrm>
              <a:off x="6145502" y="3043685"/>
              <a:ext cx="748206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25952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96798CB8-CEDC-4096-8453-C49036AF94DB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88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链表存储方式之二：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扩展线性链表表示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25425" y="1808820"/>
            <a:ext cx="8712200" cy="35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与头尾表示相比，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优点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是每个广义表都有一个起到“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头结点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”作用的表结点，即使空表，也有一个表结点。</a:t>
            </a:r>
          </a:p>
          <a:p>
            <a:pPr marL="457200" marR="0" lvl="0" indent="-457200" algn="l" defTabSz="914400" rtl="0" eaLnBrk="0" fontAlgn="base" latinLnBrk="0" hangingPunct="0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这种表示的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缺点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是每个对子表引用的指针没有指向子表的“头结点”，而是直接指向了广义表的表头元素结点（是第一个表元素结点），这样，造成对表头元素结点插入或删除时的困难</a:t>
            </a:r>
            <a:r>
              <a:rPr lang="zh-CN" altLang="en-US" sz="3000" dirty="0">
                <a:solidFill>
                  <a:srgbClr val="FFFFFF"/>
                </a:solidFill>
              </a:rPr>
              <a:t>。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956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0D942CA6-A24F-49E1-8947-B49DAC4E412A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89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链表存储方式之三：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层次链表存储（子表链表存储）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42" name="Text Box 22"/>
          <p:cNvSpPr txBox="1">
            <a:spLocks noChangeArrowheads="1"/>
          </p:cNvSpPr>
          <p:nvPr/>
        </p:nvSpPr>
        <p:spPr bwMode="auto">
          <a:xfrm>
            <a:off x="261938" y="2667673"/>
            <a:ext cx="799941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广义表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= (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α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43" name="Rectangle 23"/>
          <p:cNvSpPr>
            <a:spLocks noChangeArrowheads="1"/>
          </p:cNvSpPr>
          <p:nvPr/>
        </p:nvSpPr>
        <p:spPr bwMode="auto">
          <a:xfrm>
            <a:off x="314325" y="2004098"/>
            <a:ext cx="8758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广义表：子表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+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+ ··· +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619125" y="4647285"/>
            <a:ext cx="52228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52525" y="4363123"/>
            <a:ext cx="180340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71725" y="4353598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066925" y="474412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19125" y="5366423"/>
            <a:ext cx="22479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指向子表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的指针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362325" y="4363123"/>
            <a:ext cx="180340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1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276725" y="474412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792913" y="4363123"/>
            <a:ext cx="180340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</a:t>
            </a:r>
            <a:endParaRPr kumimoji="1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7656513" y="474412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321425" y="5366423"/>
            <a:ext cx="24558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指向子表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的指针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2676525" y="474412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4886325" y="474412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6072188" y="474412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04838" y="4061498"/>
            <a:ext cx="46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441950" y="4269460"/>
            <a:ext cx="747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4564063" y="4363123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7997825" y="4363123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1755775" y="4353598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3989388" y="4363123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7421563" y="4363123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03781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5F5D2B7-5DF5-475F-B6A3-E4F6902A2A0A}" type="slidenum">
              <a:rPr lang="zh-CN" altLang="en-US" b="1">
                <a:solidFill>
                  <a:srgbClr val="66CCFF"/>
                </a:solidFill>
              </a:rPr>
              <a:pPr/>
              <a:t>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4.1 </a:t>
            </a:r>
            <a:r>
              <a:rPr lang="zh-CN" altLang="en-US" i="0" dirty="0">
                <a:solidFill>
                  <a:srgbClr val="FFFF66"/>
                </a:solidFill>
              </a:rPr>
              <a:t>数组的概念</a:t>
            </a:r>
            <a:endParaRPr lang="en-US" altLang="zh-CN" i="0" dirty="0">
              <a:solidFill>
                <a:srgbClr val="FFFF66"/>
              </a:solidFill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596313" cy="30607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/>
              <a:t>数组的基本操作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初始化操作 </a:t>
            </a:r>
            <a:r>
              <a:rPr lang="en-US" altLang="zh-CN" sz="2800" dirty="0" err="1">
                <a:solidFill>
                  <a:schemeClr val="tx1"/>
                </a:solidFill>
              </a:rPr>
              <a:t>InitArray</a:t>
            </a:r>
            <a:r>
              <a:rPr lang="en-US" altLang="zh-CN" sz="2800" dirty="0">
                <a:solidFill>
                  <a:schemeClr val="tx1"/>
                </a:solidFill>
              </a:rPr>
              <a:t>(&amp;A,n,bound1,…,</a:t>
            </a:r>
            <a:r>
              <a:rPr lang="en-US" altLang="zh-CN" sz="2800" dirty="0" err="1">
                <a:solidFill>
                  <a:schemeClr val="tx1"/>
                </a:solidFill>
              </a:rPr>
              <a:t>boundn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销毁操作     </a:t>
            </a:r>
            <a:r>
              <a:rPr lang="en-US" altLang="zh-CN" sz="2800" dirty="0" err="1">
                <a:solidFill>
                  <a:schemeClr val="tx1"/>
                </a:solidFill>
              </a:rPr>
              <a:t>DestroyArray</a:t>
            </a:r>
            <a:r>
              <a:rPr lang="en-US" altLang="zh-CN" sz="2800" dirty="0">
                <a:solidFill>
                  <a:schemeClr val="tx1"/>
                </a:solidFill>
              </a:rPr>
              <a:t>(&amp;A)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读元素操作 </a:t>
            </a:r>
            <a:r>
              <a:rPr lang="en-US" altLang="zh-CN" sz="2800" dirty="0">
                <a:solidFill>
                  <a:schemeClr val="tx1"/>
                </a:solidFill>
              </a:rPr>
              <a:t>Value(A,&amp;e,index1,…,</a:t>
            </a:r>
            <a:r>
              <a:rPr lang="en-US" altLang="zh-CN" sz="2800" dirty="0" err="1">
                <a:solidFill>
                  <a:schemeClr val="tx1"/>
                </a:solidFill>
              </a:rPr>
              <a:t>indexn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写元素操作 </a:t>
            </a:r>
            <a:r>
              <a:rPr lang="en-US" altLang="zh-CN" sz="2800" dirty="0">
                <a:solidFill>
                  <a:schemeClr val="tx1"/>
                </a:solidFill>
              </a:rPr>
              <a:t>Assign(&amp;A,e,index1,…,</a:t>
            </a:r>
            <a:r>
              <a:rPr lang="en-US" altLang="zh-CN" sz="2800" dirty="0" err="1">
                <a:solidFill>
                  <a:schemeClr val="tx1"/>
                </a:solidFill>
              </a:rPr>
              <a:t>indexn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10057" name="Text Box 9"/>
          <p:cNvSpPr txBox="1">
            <a:spLocks noChangeArrowheads="1"/>
          </p:cNvSpPr>
          <p:nvPr/>
        </p:nvSpPr>
        <p:spPr bwMode="auto">
          <a:xfrm>
            <a:off x="5337175" y="3865563"/>
            <a:ext cx="3509963" cy="24892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    在高级语言中的典型体现：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  int  A[M][N];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A[i][j] = x;    </a:t>
            </a:r>
            <a:r>
              <a:rPr lang="zh-CN" altLang="en-US">
                <a:latin typeface="Times New Roman" pitchFamily="18" charset="0"/>
              </a:rPr>
              <a:t>写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y = A[i][j];    </a:t>
            </a:r>
            <a:r>
              <a:rPr lang="zh-CN" altLang="en-US">
                <a:latin typeface="Times New Roman" pitchFamily="18" charset="0"/>
              </a:rPr>
              <a:t>读</a:t>
            </a:r>
            <a:endParaRPr lang="zh-CN" altLang="en-US" sz="2800" baseline="-25000">
              <a:latin typeface="Times New Roman" pitchFamily="18" charset="0"/>
            </a:endParaRPr>
          </a:p>
        </p:txBody>
      </p:sp>
      <p:grpSp>
        <p:nvGrpSpPr>
          <p:cNvPr id="1410058" name="Group 10"/>
          <p:cNvGrpSpPr>
            <a:grpSpLocks/>
          </p:cNvGrpSpPr>
          <p:nvPr/>
        </p:nvGrpSpPr>
        <p:grpSpPr bwMode="auto">
          <a:xfrm>
            <a:off x="296863" y="3698875"/>
            <a:ext cx="4862512" cy="2744788"/>
            <a:chOff x="187" y="2330"/>
            <a:chExt cx="3063" cy="1729"/>
          </a:xfrm>
        </p:grpSpPr>
        <p:sp>
          <p:nvSpPr>
            <p:cNvPr id="1410059" name="Text Box 11"/>
            <p:cNvSpPr txBox="1">
              <a:spLocks noChangeArrowheads="1"/>
            </p:cNvSpPr>
            <p:nvPr/>
          </p:nvSpPr>
          <p:spPr bwMode="auto">
            <a:xfrm>
              <a:off x="187" y="2852"/>
              <a:ext cx="794" cy="404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A</a:t>
              </a:r>
              <a:r>
                <a:rPr lang="en-US" altLang="zh-CN" sz="3600" baseline="-30000">
                  <a:solidFill>
                    <a:schemeClr val="tx1"/>
                  </a:solidFill>
                  <a:latin typeface="隶书" pitchFamily="49" charset="-122"/>
                </a:rPr>
                <a:t>M</a:t>
              </a:r>
              <a:r>
                <a:rPr lang="en-US" altLang="zh-CN" sz="3600" baseline="-30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N</a:t>
              </a:r>
              <a:r>
                <a:rPr lang="en-US" altLang="zh-CN" sz="3600">
                  <a:solidFill>
                    <a:schemeClr val="tx1"/>
                  </a:solidFill>
                  <a:latin typeface="隶书" pitchFamily="49" charset="-122"/>
                </a:rPr>
                <a:t>=</a:t>
              </a:r>
              <a:endParaRPr lang="en-US" altLang="zh-CN" sz="360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10060" name="Text Box 12"/>
            <p:cNvSpPr txBox="1">
              <a:spLocks noChangeArrowheads="1"/>
            </p:cNvSpPr>
            <p:nvPr/>
          </p:nvSpPr>
          <p:spPr bwMode="auto">
            <a:xfrm>
              <a:off x="1065" y="2330"/>
              <a:ext cx="2184" cy="1641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0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1 0   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 …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0 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1</a:t>
              </a:r>
              <a:r>
                <a:rPr lang="en-US" altLang="zh-CN" sz="2800">
                  <a:solidFill>
                    <a:schemeClr val="tx1"/>
                  </a:solidFill>
                  <a:latin typeface="宋体" charset="-122"/>
                </a:rPr>
                <a:t>… a</a:t>
              </a:r>
              <a:r>
                <a:rPr lang="en-US" altLang="zh-CN" sz="2800" baseline="-30000">
                  <a:solidFill>
                    <a:schemeClr val="tx1"/>
                  </a:solidFill>
                  <a:latin typeface="宋体" charset="-122"/>
                </a:rPr>
                <a:t>M-1 N-1</a:t>
              </a:r>
              <a:endParaRPr lang="en-US" altLang="zh-CN" sz="2800" baseline="-30000">
                <a:solidFill>
                  <a:schemeClr val="tx1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1410061" name="AutoShape 13"/>
            <p:cNvSpPr>
              <a:spLocks/>
            </p:cNvSpPr>
            <p:nvPr/>
          </p:nvSpPr>
          <p:spPr bwMode="auto">
            <a:xfrm>
              <a:off x="948" y="2505"/>
              <a:ext cx="89" cy="1526"/>
            </a:xfrm>
            <a:prstGeom prst="leftBracket">
              <a:avLst>
                <a:gd name="adj" fmla="val 142884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600" b="0">
                <a:solidFill>
                  <a:srgbClr val="FFFF66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410062" name="AutoShape 14"/>
            <p:cNvSpPr>
              <a:spLocks/>
            </p:cNvSpPr>
            <p:nvPr/>
          </p:nvSpPr>
          <p:spPr bwMode="auto">
            <a:xfrm>
              <a:off x="3192" y="2472"/>
              <a:ext cx="58" cy="1587"/>
            </a:xfrm>
            <a:prstGeom prst="rightBracket">
              <a:avLst>
                <a:gd name="adj" fmla="val 180007"/>
              </a:avLst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DEA77DA5-9295-4903-AB72-60B0570A30F1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90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buSzPct val="75000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链表存储方式之三：</a:t>
            </a:r>
            <a:r>
              <a:rPr lang="zh-CN" altLang="en-US" dirty="0">
                <a:solidFill>
                  <a:srgbClr val="FFFFFF"/>
                </a:solidFill>
              </a:rPr>
              <a:t>层次链表存储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43" name="Rectangle 23"/>
          <p:cNvSpPr>
            <a:spLocks noChangeArrowheads="1"/>
          </p:cNvSpPr>
          <p:nvPr/>
        </p:nvSpPr>
        <p:spPr bwMode="auto">
          <a:xfrm>
            <a:off x="177800" y="1411288"/>
            <a:ext cx="8847138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在这种表示中有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种结点：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原子结点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子表结点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头结点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（非表头元素结点）。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头结点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的作用是要简化插入和删除操作。如果插入或删除表头元素结点，有了头结点，就像带头结点的单链表，不必修改其他表中指向该表头的指针。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表的头结点中存储该表的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引用计数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。如果要删除该链表，需要先查看引用计数，如果有多个链共享该链表，就不能删除它，只需将其引用计数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减一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89467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3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4F28927E-9722-4175-B2C1-D035361E30FF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91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buSzPct val="75000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链表存储方式之三：</a:t>
            </a:r>
            <a:r>
              <a:rPr lang="zh-CN" altLang="en-US" dirty="0">
                <a:solidFill>
                  <a:srgbClr val="FFFFFF"/>
                </a:solidFill>
              </a:rPr>
              <a:t>层次链表存储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43" name="Rectangle 23"/>
          <p:cNvSpPr>
            <a:spLocks noChangeArrowheads="1"/>
          </p:cNvSpPr>
          <p:nvPr/>
        </p:nvSpPr>
        <p:spPr bwMode="auto">
          <a:xfrm>
            <a:off x="168275" y="2300288"/>
            <a:ext cx="8847138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结点类型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0: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表头结点；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原子结点；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2: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子表结点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信息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info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tag=0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时，存放引用计数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(ref)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 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时，存放数据值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(value)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tag=2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存放指向子表头结点的指针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(hlink)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尾指针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tlink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tag=0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时，指向该表第一个结点；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tag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指向同一层下一个结点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195513" y="1438210"/>
            <a:ext cx="4541837" cy="679343"/>
            <a:chOff x="1383" y="913"/>
            <a:chExt cx="2861" cy="352"/>
          </a:xfrm>
          <a:solidFill>
            <a:srgbClr val="002060"/>
          </a:solidFill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383" y="913"/>
              <a:ext cx="2813" cy="352"/>
              <a:chOff x="1292" y="924"/>
              <a:chExt cx="3316" cy="352"/>
            </a:xfrm>
            <a:grpFill/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1292" y="925"/>
                <a:ext cx="3316" cy="34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416" y="925"/>
                <a:ext cx="0" cy="35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 flipV="1">
                <a:off x="3528" y="924"/>
                <a:ext cx="0" cy="3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415" y="935"/>
              <a:ext cx="282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tag           info       </a:t>
              </a:r>
              <a:r>
                <a:rPr kumimoji="1" lang="en-US" altLang="zh-C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tlink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4288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3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04EAA2B6-179A-4659-A36A-6EF8E0A40CE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92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buSzPct val="75000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链表存储方式之三：</a:t>
            </a:r>
            <a:r>
              <a:rPr lang="zh-CN" altLang="en-US" dirty="0">
                <a:solidFill>
                  <a:srgbClr val="FFFFFF"/>
                </a:solidFill>
              </a:rPr>
              <a:t>层次链表存储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Rectangle 23"/>
          <p:cNvSpPr>
            <a:spLocks noChangeArrowheads="1"/>
          </p:cNvSpPr>
          <p:nvPr/>
        </p:nvSpPr>
        <p:spPr bwMode="auto">
          <a:xfrm>
            <a:off x="225425" y="1411288"/>
            <a:ext cx="8847138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typedef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node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{	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广义表结点定义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</a:t>
            </a: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tag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	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//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＝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0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为头结点，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=1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为原子结点，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=2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是子表结点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</a:t>
            </a: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node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* </a:t>
            </a:r>
            <a:r>
              <a:rPr kumimoji="1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tlink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	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指向同层下一结点的指针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union {	                   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此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个域叠压在同一空间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</a:t>
            </a: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ref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	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//tag=0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，存放</a:t>
            </a:r>
            <a:r>
              <a:rPr lang="zh-CN" altLang="en-US" sz="3000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引用计数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char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value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	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//tag=1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，存放数据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</a:t>
            </a:r>
            <a:r>
              <a:rPr kumimoji="1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node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* </a:t>
            </a:r>
            <a:r>
              <a:rPr kumimoji="1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hlink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		        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//tag=2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，存放指向子表的指针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}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info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 </a:t>
            </a:r>
            <a:r>
              <a:rPr kumimoji="1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GenListNode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*</a:t>
            </a:r>
            <a:r>
              <a:rPr kumimoji="1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GenList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0545554"/>
      </p:ext>
    </p:extLst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6B36E039-41FF-4F61-AF64-60D621C33C28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/>
                <a:buNone/>
                <a:tabLst/>
                <a:defRPr/>
              </a:pPr>
              <a:t>93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4.4.2</a:t>
            </a:r>
            <a:r>
              <a:rPr lang="en-US" altLang="zh-CN" i="0" dirty="0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anose="02020603050405020304" pitchFamily="18" charset="0"/>
              </a:rPr>
              <a:t>广义表的存储结构</a:t>
            </a:r>
            <a:endParaRPr lang="en-US" altLang="zh-CN" i="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85800" y="5927725"/>
            <a:ext cx="4741863" cy="696881"/>
            <a:chOff x="685800" y="6061903"/>
            <a:chExt cx="4741863" cy="696841"/>
          </a:xfrm>
        </p:grpSpPr>
        <p:sp>
          <p:nvSpPr>
            <p:cNvPr id="117870" name="Rectangle 3"/>
            <p:cNvSpPr>
              <a:spLocks noChangeArrowheads="1"/>
            </p:cNvSpPr>
            <p:nvPr/>
          </p:nvSpPr>
          <p:spPr bwMode="auto">
            <a:xfrm>
              <a:off x="1371600" y="6290503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1" name="Line 4"/>
            <p:cNvSpPr>
              <a:spLocks noChangeShapeType="1"/>
            </p:cNvSpPr>
            <p:nvPr/>
          </p:nvSpPr>
          <p:spPr bwMode="auto">
            <a:xfrm>
              <a:off x="1752600" y="62905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2" name="Line 5"/>
            <p:cNvSpPr>
              <a:spLocks noChangeShapeType="1"/>
            </p:cNvSpPr>
            <p:nvPr/>
          </p:nvSpPr>
          <p:spPr bwMode="auto">
            <a:xfrm>
              <a:off x="2133600" y="62905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3" name="Rectangle 6"/>
            <p:cNvSpPr>
              <a:spLocks noChangeArrowheads="1"/>
            </p:cNvSpPr>
            <p:nvPr/>
          </p:nvSpPr>
          <p:spPr bwMode="auto">
            <a:xfrm>
              <a:off x="2819400" y="6290503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4" name="Line 7"/>
            <p:cNvSpPr>
              <a:spLocks noChangeShapeType="1"/>
            </p:cNvSpPr>
            <p:nvPr/>
          </p:nvSpPr>
          <p:spPr bwMode="auto">
            <a:xfrm>
              <a:off x="3200400" y="62778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5" name="Line 8"/>
            <p:cNvSpPr>
              <a:spLocks noChangeShapeType="1"/>
            </p:cNvSpPr>
            <p:nvPr/>
          </p:nvSpPr>
          <p:spPr bwMode="auto">
            <a:xfrm>
              <a:off x="3581400" y="62905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6" name="Rectangle 9"/>
            <p:cNvSpPr>
              <a:spLocks noChangeArrowheads="1"/>
            </p:cNvSpPr>
            <p:nvPr/>
          </p:nvSpPr>
          <p:spPr bwMode="auto">
            <a:xfrm>
              <a:off x="4267200" y="6290503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7" name="Line 10"/>
            <p:cNvSpPr>
              <a:spLocks noChangeShapeType="1"/>
            </p:cNvSpPr>
            <p:nvPr/>
          </p:nvSpPr>
          <p:spPr bwMode="auto">
            <a:xfrm>
              <a:off x="4648200" y="62905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8" name="Line 11"/>
            <p:cNvSpPr>
              <a:spLocks noChangeShapeType="1"/>
            </p:cNvSpPr>
            <p:nvPr/>
          </p:nvSpPr>
          <p:spPr bwMode="auto">
            <a:xfrm>
              <a:off x="5029200" y="6290503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79" name="Line 12"/>
            <p:cNvSpPr>
              <a:spLocks noChangeShapeType="1"/>
            </p:cNvSpPr>
            <p:nvPr/>
          </p:nvSpPr>
          <p:spPr bwMode="auto">
            <a:xfrm>
              <a:off x="2362200" y="6557203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0" name="Line 13"/>
            <p:cNvSpPr>
              <a:spLocks noChangeShapeType="1"/>
            </p:cNvSpPr>
            <p:nvPr/>
          </p:nvSpPr>
          <p:spPr bwMode="auto">
            <a:xfrm>
              <a:off x="1143000" y="6366703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1" name="Line 14"/>
            <p:cNvSpPr>
              <a:spLocks noChangeShapeType="1"/>
            </p:cNvSpPr>
            <p:nvPr/>
          </p:nvSpPr>
          <p:spPr bwMode="auto">
            <a:xfrm>
              <a:off x="3810000" y="6557203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2" name="Line 45"/>
            <p:cNvSpPr>
              <a:spLocks noChangeShapeType="1"/>
            </p:cNvSpPr>
            <p:nvPr/>
          </p:nvSpPr>
          <p:spPr bwMode="auto">
            <a:xfrm flipV="1">
              <a:off x="4876800" y="6061903"/>
              <a:ext cx="0" cy="3810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3" name="Line 46"/>
            <p:cNvSpPr>
              <a:spLocks noChangeShapeType="1"/>
            </p:cNvSpPr>
            <p:nvPr/>
          </p:nvSpPr>
          <p:spPr bwMode="auto">
            <a:xfrm>
              <a:off x="1143000" y="6071528"/>
              <a:ext cx="3733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4" name="Line 47"/>
            <p:cNvSpPr>
              <a:spLocks noChangeShapeType="1"/>
            </p:cNvSpPr>
            <p:nvPr/>
          </p:nvSpPr>
          <p:spPr bwMode="auto">
            <a:xfrm>
              <a:off x="1066800" y="6519103"/>
              <a:ext cx="304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5" name="Text Box 48"/>
            <p:cNvSpPr txBox="1">
              <a:spLocks noChangeArrowheads="1"/>
            </p:cNvSpPr>
            <p:nvPr/>
          </p:nvSpPr>
          <p:spPr bwMode="auto">
            <a:xfrm>
              <a:off x="685800" y="6214303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6" name="Line 49"/>
            <p:cNvSpPr>
              <a:spLocks noChangeShapeType="1"/>
            </p:cNvSpPr>
            <p:nvPr/>
          </p:nvSpPr>
          <p:spPr bwMode="auto">
            <a:xfrm>
              <a:off x="1143000" y="6061903"/>
              <a:ext cx="0" cy="3048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7" name="Rectangle 50"/>
            <p:cNvSpPr>
              <a:spLocks noChangeArrowheads="1"/>
            </p:cNvSpPr>
            <p:nvPr/>
          </p:nvSpPr>
          <p:spPr bwMode="auto">
            <a:xfrm>
              <a:off x="1752600" y="6290503"/>
              <a:ext cx="381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8" name="Text Box 51"/>
            <p:cNvSpPr txBox="1">
              <a:spLocks noChangeArrowheads="1"/>
            </p:cNvSpPr>
            <p:nvPr/>
          </p:nvSpPr>
          <p:spPr bwMode="auto">
            <a:xfrm>
              <a:off x="1360626" y="6204778"/>
              <a:ext cx="736099" cy="55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89" name="Text Box 52"/>
            <p:cNvSpPr txBox="1">
              <a:spLocks noChangeArrowheads="1"/>
            </p:cNvSpPr>
            <p:nvPr/>
          </p:nvSpPr>
          <p:spPr bwMode="auto">
            <a:xfrm>
              <a:off x="2819400" y="6192078"/>
              <a:ext cx="7360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90" name="Text Box 53"/>
            <p:cNvSpPr txBox="1">
              <a:spLocks noChangeArrowheads="1"/>
            </p:cNvSpPr>
            <p:nvPr/>
          </p:nvSpPr>
          <p:spPr bwMode="auto">
            <a:xfrm>
              <a:off x="4279900" y="6215891"/>
              <a:ext cx="361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91" name="Text Box 63"/>
            <p:cNvSpPr txBox="1">
              <a:spLocks noChangeArrowheads="1"/>
            </p:cNvSpPr>
            <p:nvPr/>
          </p:nvSpPr>
          <p:spPr bwMode="auto">
            <a:xfrm>
              <a:off x="5029200" y="6152391"/>
              <a:ext cx="3984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85800" y="4418013"/>
            <a:ext cx="8077200" cy="1417637"/>
            <a:chOff x="685800" y="4322101"/>
            <a:chExt cx="8077200" cy="1417598"/>
          </a:xfrm>
        </p:grpSpPr>
        <p:sp>
          <p:nvSpPr>
            <p:cNvPr id="117828" name="Text Box 80"/>
            <p:cNvSpPr txBox="1">
              <a:spLocks noChangeArrowheads="1"/>
            </p:cNvSpPr>
            <p:nvPr/>
          </p:nvSpPr>
          <p:spPr bwMode="auto">
            <a:xfrm>
              <a:off x="1376645" y="4322101"/>
              <a:ext cx="748923" cy="553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0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9" name="Text Box 87"/>
            <p:cNvSpPr txBox="1">
              <a:spLocks noChangeArrowheads="1"/>
            </p:cNvSpPr>
            <p:nvPr/>
          </p:nvSpPr>
          <p:spPr bwMode="auto">
            <a:xfrm>
              <a:off x="5029200" y="4333614"/>
              <a:ext cx="3984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0" name="Rectangle 26"/>
            <p:cNvSpPr>
              <a:spLocks noChangeArrowheads="1"/>
            </p:cNvSpPr>
            <p:nvPr/>
          </p:nvSpPr>
          <p:spPr bwMode="auto">
            <a:xfrm>
              <a:off x="4648200" y="52714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1" name="Line 27"/>
            <p:cNvSpPr>
              <a:spLocks noChangeShapeType="1"/>
            </p:cNvSpPr>
            <p:nvPr/>
          </p:nvSpPr>
          <p:spPr bwMode="auto">
            <a:xfrm>
              <a:off x="50292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2" name="Line 28"/>
            <p:cNvSpPr>
              <a:spLocks noChangeShapeType="1"/>
            </p:cNvSpPr>
            <p:nvPr/>
          </p:nvSpPr>
          <p:spPr bwMode="auto">
            <a:xfrm>
              <a:off x="54102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3" name="Rectangle 29"/>
            <p:cNvSpPr>
              <a:spLocks noChangeArrowheads="1"/>
            </p:cNvSpPr>
            <p:nvPr/>
          </p:nvSpPr>
          <p:spPr bwMode="auto">
            <a:xfrm>
              <a:off x="6096000" y="52714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4" name="Line 30"/>
            <p:cNvSpPr>
              <a:spLocks noChangeShapeType="1"/>
            </p:cNvSpPr>
            <p:nvPr/>
          </p:nvSpPr>
          <p:spPr bwMode="auto">
            <a:xfrm>
              <a:off x="64770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5" name="Line 31"/>
            <p:cNvSpPr>
              <a:spLocks noChangeShapeType="1"/>
            </p:cNvSpPr>
            <p:nvPr/>
          </p:nvSpPr>
          <p:spPr bwMode="auto">
            <a:xfrm>
              <a:off x="68580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6" name="Rectangle 32"/>
            <p:cNvSpPr>
              <a:spLocks noChangeArrowheads="1"/>
            </p:cNvSpPr>
            <p:nvPr/>
          </p:nvSpPr>
          <p:spPr bwMode="auto">
            <a:xfrm>
              <a:off x="7543800" y="5271426"/>
              <a:ext cx="12192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7" name="Line 33"/>
            <p:cNvSpPr>
              <a:spLocks noChangeShapeType="1"/>
            </p:cNvSpPr>
            <p:nvPr/>
          </p:nvSpPr>
          <p:spPr bwMode="auto">
            <a:xfrm>
              <a:off x="79248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8" name="Line 34"/>
            <p:cNvSpPr>
              <a:spLocks noChangeShapeType="1"/>
            </p:cNvSpPr>
            <p:nvPr/>
          </p:nvSpPr>
          <p:spPr bwMode="auto">
            <a:xfrm>
              <a:off x="83820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39" name="Line 35"/>
            <p:cNvSpPr>
              <a:spLocks noChangeShapeType="1"/>
            </p:cNvSpPr>
            <p:nvPr/>
          </p:nvSpPr>
          <p:spPr bwMode="auto">
            <a:xfrm>
              <a:off x="5626100" y="5449226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0" name="Line 36"/>
            <p:cNvSpPr>
              <a:spLocks noChangeShapeType="1"/>
            </p:cNvSpPr>
            <p:nvPr/>
          </p:nvSpPr>
          <p:spPr bwMode="auto">
            <a:xfrm>
              <a:off x="7073900" y="5449226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1" name="Rectangle 37"/>
            <p:cNvSpPr>
              <a:spLocks noChangeArrowheads="1"/>
            </p:cNvSpPr>
            <p:nvPr/>
          </p:nvSpPr>
          <p:spPr bwMode="auto">
            <a:xfrm>
              <a:off x="3200400" y="52714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2" name="Line 38"/>
            <p:cNvSpPr>
              <a:spLocks noChangeShapeType="1"/>
            </p:cNvSpPr>
            <p:nvPr/>
          </p:nvSpPr>
          <p:spPr bwMode="auto">
            <a:xfrm>
              <a:off x="35814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3" name="Line 39"/>
            <p:cNvSpPr>
              <a:spLocks noChangeShapeType="1"/>
            </p:cNvSpPr>
            <p:nvPr/>
          </p:nvSpPr>
          <p:spPr bwMode="auto">
            <a:xfrm>
              <a:off x="3962400" y="52714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4" name="Line 40"/>
            <p:cNvSpPr>
              <a:spLocks noChangeShapeType="1"/>
            </p:cNvSpPr>
            <p:nvPr/>
          </p:nvSpPr>
          <p:spPr bwMode="auto">
            <a:xfrm>
              <a:off x="4178300" y="5449226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5" name="Rectangle 65"/>
            <p:cNvSpPr>
              <a:spLocks noChangeArrowheads="1"/>
            </p:cNvSpPr>
            <p:nvPr/>
          </p:nvSpPr>
          <p:spPr bwMode="auto">
            <a:xfrm>
              <a:off x="3581400" y="5271426"/>
              <a:ext cx="381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6" name="Text Box 66"/>
            <p:cNvSpPr txBox="1">
              <a:spLocks noChangeArrowheads="1"/>
            </p:cNvSpPr>
            <p:nvPr/>
          </p:nvSpPr>
          <p:spPr bwMode="auto">
            <a:xfrm>
              <a:off x="3200400" y="5209514"/>
              <a:ext cx="902811" cy="52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0   1 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7" name="Text Box 67"/>
            <p:cNvSpPr txBox="1">
              <a:spLocks noChangeArrowheads="1"/>
            </p:cNvSpPr>
            <p:nvPr/>
          </p:nvSpPr>
          <p:spPr bwMode="auto">
            <a:xfrm>
              <a:off x="4692650" y="5185701"/>
              <a:ext cx="7360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8" name="Text Box 68"/>
            <p:cNvSpPr txBox="1">
              <a:spLocks noChangeArrowheads="1"/>
            </p:cNvSpPr>
            <p:nvPr/>
          </p:nvSpPr>
          <p:spPr bwMode="auto">
            <a:xfrm>
              <a:off x="6096000" y="5160301"/>
              <a:ext cx="7152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49" name="Text Box 69"/>
            <p:cNvSpPr txBox="1">
              <a:spLocks noChangeArrowheads="1"/>
            </p:cNvSpPr>
            <p:nvPr/>
          </p:nvSpPr>
          <p:spPr bwMode="auto">
            <a:xfrm>
              <a:off x="7591425" y="5171414"/>
              <a:ext cx="7360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0" name="Text Box 70"/>
            <p:cNvSpPr txBox="1">
              <a:spLocks noChangeArrowheads="1"/>
            </p:cNvSpPr>
            <p:nvPr/>
          </p:nvSpPr>
          <p:spPr bwMode="auto">
            <a:xfrm>
              <a:off x="8364538" y="5146014"/>
              <a:ext cx="3984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1" name="Line 71"/>
            <p:cNvSpPr>
              <a:spLocks noChangeShapeType="1"/>
            </p:cNvSpPr>
            <p:nvPr/>
          </p:nvSpPr>
          <p:spPr bwMode="auto">
            <a:xfrm>
              <a:off x="2882900" y="5449226"/>
              <a:ext cx="304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2" name="Rectangle 72"/>
            <p:cNvSpPr>
              <a:spLocks noChangeArrowheads="1"/>
            </p:cNvSpPr>
            <p:nvPr/>
          </p:nvSpPr>
          <p:spPr bwMode="auto">
            <a:xfrm>
              <a:off x="2819400" y="44332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3" name="Line 73"/>
            <p:cNvSpPr>
              <a:spLocks noChangeShapeType="1"/>
            </p:cNvSpPr>
            <p:nvPr/>
          </p:nvSpPr>
          <p:spPr bwMode="auto">
            <a:xfrm>
              <a:off x="3200400" y="44332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4" name="Rectangle 74"/>
            <p:cNvSpPr>
              <a:spLocks noChangeArrowheads="1"/>
            </p:cNvSpPr>
            <p:nvPr/>
          </p:nvSpPr>
          <p:spPr bwMode="auto">
            <a:xfrm>
              <a:off x="4267200" y="44332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5" name="Line 75"/>
            <p:cNvSpPr>
              <a:spLocks noChangeShapeType="1"/>
            </p:cNvSpPr>
            <p:nvPr/>
          </p:nvSpPr>
          <p:spPr bwMode="auto">
            <a:xfrm>
              <a:off x="3797300" y="4611026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6" name="Rectangle 76"/>
            <p:cNvSpPr>
              <a:spLocks noChangeArrowheads="1"/>
            </p:cNvSpPr>
            <p:nvPr/>
          </p:nvSpPr>
          <p:spPr bwMode="auto">
            <a:xfrm>
              <a:off x="1371600" y="443322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7" name="Line 77"/>
            <p:cNvSpPr>
              <a:spLocks noChangeShapeType="1"/>
            </p:cNvSpPr>
            <p:nvPr/>
          </p:nvSpPr>
          <p:spPr bwMode="auto">
            <a:xfrm>
              <a:off x="2133600" y="4433226"/>
              <a:ext cx="0" cy="381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8" name="Line 78"/>
            <p:cNvSpPr>
              <a:spLocks noChangeShapeType="1"/>
            </p:cNvSpPr>
            <p:nvPr/>
          </p:nvSpPr>
          <p:spPr bwMode="auto">
            <a:xfrm>
              <a:off x="2349500" y="4611026"/>
              <a:ext cx="457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59" name="Rectangle 79"/>
            <p:cNvSpPr>
              <a:spLocks noChangeArrowheads="1"/>
            </p:cNvSpPr>
            <p:nvPr/>
          </p:nvSpPr>
          <p:spPr bwMode="auto">
            <a:xfrm>
              <a:off x="1752600" y="4433226"/>
              <a:ext cx="381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0" name="Text Box 81"/>
            <p:cNvSpPr txBox="1">
              <a:spLocks noChangeArrowheads="1"/>
            </p:cNvSpPr>
            <p:nvPr/>
          </p:nvSpPr>
          <p:spPr bwMode="auto">
            <a:xfrm>
              <a:off x="2867025" y="4347501"/>
              <a:ext cx="74892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3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1" name="Text Box 82"/>
            <p:cNvSpPr txBox="1">
              <a:spLocks noChangeArrowheads="1"/>
            </p:cNvSpPr>
            <p:nvPr/>
          </p:nvSpPr>
          <p:spPr bwMode="auto">
            <a:xfrm>
              <a:off x="4279900" y="4345914"/>
              <a:ext cx="361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2" name="Line 83"/>
            <p:cNvSpPr>
              <a:spLocks noChangeShapeType="1"/>
            </p:cNvSpPr>
            <p:nvPr/>
          </p:nvSpPr>
          <p:spPr bwMode="auto">
            <a:xfrm>
              <a:off x="1066800" y="4676114"/>
              <a:ext cx="304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3" name="Line 84"/>
            <p:cNvSpPr>
              <a:spLocks noChangeShapeType="1"/>
            </p:cNvSpPr>
            <p:nvPr/>
          </p:nvSpPr>
          <p:spPr bwMode="auto">
            <a:xfrm>
              <a:off x="3657600" y="4433226"/>
              <a:ext cx="0" cy="3810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4" name="Line 85"/>
            <p:cNvSpPr>
              <a:spLocks noChangeShapeType="1"/>
            </p:cNvSpPr>
            <p:nvPr/>
          </p:nvSpPr>
          <p:spPr bwMode="auto">
            <a:xfrm>
              <a:off x="4648200" y="4433226"/>
              <a:ext cx="0" cy="3810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5" name="Line 86"/>
            <p:cNvSpPr>
              <a:spLocks noChangeShapeType="1"/>
            </p:cNvSpPr>
            <p:nvPr/>
          </p:nvSpPr>
          <p:spPr bwMode="auto">
            <a:xfrm>
              <a:off x="5029200" y="4433226"/>
              <a:ext cx="0" cy="3810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6" name="Line 88"/>
            <p:cNvSpPr>
              <a:spLocks noChangeShapeType="1"/>
            </p:cNvSpPr>
            <p:nvPr/>
          </p:nvSpPr>
          <p:spPr bwMode="auto">
            <a:xfrm>
              <a:off x="2895600" y="5055526"/>
              <a:ext cx="0" cy="38417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7" name="Line 89"/>
            <p:cNvSpPr>
              <a:spLocks noChangeShapeType="1"/>
            </p:cNvSpPr>
            <p:nvPr/>
          </p:nvSpPr>
          <p:spPr bwMode="auto">
            <a:xfrm>
              <a:off x="2882900" y="5068226"/>
              <a:ext cx="19812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8" name="Line 90"/>
            <p:cNvSpPr>
              <a:spLocks noChangeShapeType="1"/>
            </p:cNvSpPr>
            <p:nvPr/>
          </p:nvSpPr>
          <p:spPr bwMode="auto">
            <a:xfrm>
              <a:off x="4864100" y="4611026"/>
              <a:ext cx="0" cy="4572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69" name="Text Box 91"/>
            <p:cNvSpPr txBox="1">
              <a:spLocks noChangeArrowheads="1"/>
            </p:cNvSpPr>
            <p:nvPr/>
          </p:nvSpPr>
          <p:spPr bwMode="auto">
            <a:xfrm>
              <a:off x="685800" y="4371314"/>
              <a:ext cx="4206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85800" y="3405188"/>
            <a:ext cx="6273800" cy="746125"/>
            <a:chOff x="685800" y="3308676"/>
            <a:chExt cx="6273265" cy="746519"/>
          </a:xfrm>
        </p:grpSpPr>
        <p:sp>
          <p:nvSpPr>
            <p:cNvPr id="117807" name="Rectangle 94"/>
            <p:cNvSpPr>
              <a:spLocks noChangeArrowheads="1"/>
            </p:cNvSpPr>
            <p:nvPr/>
          </p:nvSpPr>
          <p:spPr bwMode="auto">
            <a:xfrm>
              <a:off x="2858172" y="3561955"/>
              <a:ext cx="1080939" cy="422131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8" name="Rectangle 95"/>
            <p:cNvSpPr>
              <a:spLocks noChangeArrowheads="1"/>
            </p:cNvSpPr>
            <p:nvPr/>
          </p:nvSpPr>
          <p:spPr bwMode="auto">
            <a:xfrm>
              <a:off x="4332281" y="3561955"/>
              <a:ext cx="1080939" cy="422131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9" name="Rectangle 96"/>
            <p:cNvSpPr>
              <a:spLocks noChangeArrowheads="1"/>
            </p:cNvSpPr>
            <p:nvPr/>
          </p:nvSpPr>
          <p:spPr bwMode="auto">
            <a:xfrm>
              <a:off x="5806390" y="3561955"/>
              <a:ext cx="1080939" cy="422131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0" name="Line 97"/>
            <p:cNvSpPr>
              <a:spLocks noChangeShapeType="1"/>
            </p:cNvSpPr>
            <p:nvPr/>
          </p:nvSpPr>
          <p:spPr bwMode="auto">
            <a:xfrm>
              <a:off x="3866773" y="3758949"/>
              <a:ext cx="4323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1" name="Line 98"/>
            <p:cNvSpPr>
              <a:spLocks noChangeShapeType="1"/>
            </p:cNvSpPr>
            <p:nvPr/>
          </p:nvSpPr>
          <p:spPr bwMode="auto">
            <a:xfrm>
              <a:off x="5340882" y="3758949"/>
              <a:ext cx="4323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2" name="Rectangle 99"/>
            <p:cNvSpPr>
              <a:spLocks noChangeArrowheads="1"/>
            </p:cNvSpPr>
            <p:nvPr/>
          </p:nvSpPr>
          <p:spPr bwMode="auto">
            <a:xfrm>
              <a:off x="1384062" y="3561955"/>
              <a:ext cx="1080939" cy="422131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3" name="Line 100"/>
            <p:cNvSpPr>
              <a:spLocks noChangeShapeType="1"/>
            </p:cNvSpPr>
            <p:nvPr/>
          </p:nvSpPr>
          <p:spPr bwMode="auto">
            <a:xfrm>
              <a:off x="2392663" y="3758949"/>
              <a:ext cx="4323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4" name="Text Box 101"/>
            <p:cNvSpPr txBox="1">
              <a:spLocks noChangeArrowheads="1"/>
            </p:cNvSpPr>
            <p:nvPr/>
          </p:nvSpPr>
          <p:spPr bwMode="auto">
            <a:xfrm>
              <a:off x="6582237" y="3408933"/>
              <a:ext cx="3768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5" name="Rectangle 102"/>
            <p:cNvSpPr>
              <a:spLocks noChangeArrowheads="1"/>
            </p:cNvSpPr>
            <p:nvPr/>
          </p:nvSpPr>
          <p:spPr bwMode="auto">
            <a:xfrm>
              <a:off x="1771986" y="3561955"/>
              <a:ext cx="360313" cy="422131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6" name="Text Box 103"/>
            <p:cNvSpPr txBox="1">
              <a:spLocks noChangeArrowheads="1"/>
            </p:cNvSpPr>
            <p:nvPr/>
          </p:nvSpPr>
          <p:spPr bwMode="auto">
            <a:xfrm>
              <a:off x="1396992" y="3501029"/>
              <a:ext cx="865385" cy="554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7" name="Line 104"/>
            <p:cNvSpPr>
              <a:spLocks noChangeShapeType="1"/>
            </p:cNvSpPr>
            <p:nvPr/>
          </p:nvSpPr>
          <p:spPr bwMode="auto">
            <a:xfrm>
              <a:off x="3246095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8" name="Line 105"/>
            <p:cNvSpPr>
              <a:spLocks noChangeShapeType="1"/>
            </p:cNvSpPr>
            <p:nvPr/>
          </p:nvSpPr>
          <p:spPr bwMode="auto">
            <a:xfrm>
              <a:off x="3634019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19" name="Line 106"/>
            <p:cNvSpPr>
              <a:spLocks noChangeShapeType="1"/>
            </p:cNvSpPr>
            <p:nvPr/>
          </p:nvSpPr>
          <p:spPr bwMode="auto">
            <a:xfrm>
              <a:off x="4720204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0" name="Line 107"/>
            <p:cNvSpPr>
              <a:spLocks noChangeShapeType="1"/>
            </p:cNvSpPr>
            <p:nvPr/>
          </p:nvSpPr>
          <p:spPr bwMode="auto">
            <a:xfrm>
              <a:off x="5108128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1" name="Line 108"/>
            <p:cNvSpPr>
              <a:spLocks noChangeShapeType="1"/>
            </p:cNvSpPr>
            <p:nvPr/>
          </p:nvSpPr>
          <p:spPr bwMode="auto">
            <a:xfrm>
              <a:off x="6194314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2" name="Line 109"/>
            <p:cNvSpPr>
              <a:spLocks noChangeShapeType="1"/>
            </p:cNvSpPr>
            <p:nvPr/>
          </p:nvSpPr>
          <p:spPr bwMode="auto">
            <a:xfrm>
              <a:off x="6582237" y="3561955"/>
              <a:ext cx="0" cy="42213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3" name="Text Box 110"/>
            <p:cNvSpPr txBox="1">
              <a:spLocks noChangeArrowheads="1"/>
            </p:cNvSpPr>
            <p:nvPr/>
          </p:nvSpPr>
          <p:spPr bwMode="auto">
            <a:xfrm>
              <a:off x="2858172" y="3477528"/>
              <a:ext cx="3422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4" name="Text Box 111"/>
            <p:cNvSpPr txBox="1">
              <a:spLocks noChangeArrowheads="1"/>
            </p:cNvSpPr>
            <p:nvPr/>
          </p:nvSpPr>
          <p:spPr bwMode="auto">
            <a:xfrm>
              <a:off x="4351677" y="3477528"/>
              <a:ext cx="3422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5" name="Text Box 112"/>
            <p:cNvSpPr txBox="1">
              <a:spLocks noChangeArrowheads="1"/>
            </p:cNvSpPr>
            <p:nvPr/>
          </p:nvSpPr>
          <p:spPr bwMode="auto">
            <a:xfrm>
              <a:off x="5825786" y="3477528"/>
              <a:ext cx="3422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6" name="Line 129"/>
            <p:cNvSpPr>
              <a:spLocks noChangeShapeType="1"/>
            </p:cNvSpPr>
            <p:nvPr/>
          </p:nvSpPr>
          <p:spPr bwMode="auto">
            <a:xfrm>
              <a:off x="1073723" y="3646381"/>
              <a:ext cx="28825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7" name="Text Box 130"/>
            <p:cNvSpPr txBox="1">
              <a:spLocks noChangeArrowheads="1"/>
            </p:cNvSpPr>
            <p:nvPr/>
          </p:nvSpPr>
          <p:spPr bwMode="auto">
            <a:xfrm>
              <a:off x="685800" y="3308676"/>
              <a:ext cx="4173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143000" y="3100388"/>
            <a:ext cx="4577166" cy="727075"/>
            <a:chOff x="1143000" y="3003876"/>
            <a:chExt cx="2793313" cy="726931"/>
          </a:xfrm>
        </p:grpSpPr>
        <p:sp>
          <p:nvSpPr>
            <p:cNvPr id="117802" name="Line 136"/>
            <p:cNvSpPr>
              <a:spLocks noChangeShapeType="1"/>
            </p:cNvSpPr>
            <p:nvPr/>
          </p:nvSpPr>
          <p:spPr bwMode="auto">
            <a:xfrm>
              <a:off x="1143000" y="3003876"/>
              <a:ext cx="2286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3" name="Line 137"/>
            <p:cNvSpPr>
              <a:spLocks noChangeShapeType="1"/>
            </p:cNvSpPr>
            <p:nvPr/>
          </p:nvSpPr>
          <p:spPr bwMode="auto">
            <a:xfrm>
              <a:off x="1143000" y="3003876"/>
              <a:ext cx="0" cy="3048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4" name="Line 115"/>
            <p:cNvSpPr>
              <a:spLocks noChangeShapeType="1"/>
            </p:cNvSpPr>
            <p:nvPr/>
          </p:nvSpPr>
          <p:spPr bwMode="auto">
            <a:xfrm flipV="1">
              <a:off x="3478849" y="3308676"/>
              <a:ext cx="0" cy="42213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5" name="Line 138"/>
            <p:cNvSpPr>
              <a:spLocks noChangeShapeType="1"/>
            </p:cNvSpPr>
            <p:nvPr/>
          </p:nvSpPr>
          <p:spPr bwMode="auto">
            <a:xfrm>
              <a:off x="1151308" y="3308676"/>
              <a:ext cx="2327541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6" name="Text Box 140"/>
            <p:cNvSpPr txBox="1">
              <a:spLocks noChangeArrowheads="1"/>
            </p:cNvSpPr>
            <p:nvPr/>
          </p:nvSpPr>
          <p:spPr bwMode="auto">
            <a:xfrm>
              <a:off x="3515625" y="3080076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143000" y="3176588"/>
            <a:ext cx="5715000" cy="1428750"/>
            <a:chOff x="1143000" y="3080076"/>
            <a:chExt cx="4191000" cy="1429350"/>
          </a:xfrm>
        </p:grpSpPr>
        <p:sp>
          <p:nvSpPr>
            <p:cNvPr id="117797" name="Line 92"/>
            <p:cNvSpPr>
              <a:spLocks noChangeShapeType="1"/>
            </p:cNvSpPr>
            <p:nvPr/>
          </p:nvSpPr>
          <p:spPr bwMode="auto">
            <a:xfrm>
              <a:off x="1143000" y="4509426"/>
              <a:ext cx="2286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8" name="Line 93"/>
            <p:cNvSpPr>
              <a:spLocks noChangeShapeType="1"/>
            </p:cNvSpPr>
            <p:nvPr/>
          </p:nvSpPr>
          <p:spPr bwMode="auto">
            <a:xfrm>
              <a:off x="1143000" y="4204626"/>
              <a:ext cx="0" cy="3048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9" name="Line 113"/>
            <p:cNvSpPr>
              <a:spLocks noChangeShapeType="1"/>
            </p:cNvSpPr>
            <p:nvPr/>
          </p:nvSpPr>
          <p:spPr bwMode="auto">
            <a:xfrm>
              <a:off x="1151308" y="4227739"/>
              <a:ext cx="380165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0" name="Line 114"/>
            <p:cNvSpPr>
              <a:spLocks noChangeShapeType="1"/>
            </p:cNvSpPr>
            <p:nvPr/>
          </p:nvSpPr>
          <p:spPr bwMode="auto">
            <a:xfrm>
              <a:off x="4952958" y="3730807"/>
              <a:ext cx="0" cy="50655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01" name="Text Box 141"/>
            <p:cNvSpPr txBox="1">
              <a:spLocks noChangeArrowheads="1"/>
            </p:cNvSpPr>
            <p:nvPr/>
          </p:nvSpPr>
          <p:spPr bwMode="auto">
            <a:xfrm>
              <a:off x="4913313" y="3080076"/>
              <a:ext cx="4206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85800" y="2505075"/>
            <a:ext cx="3111500" cy="781050"/>
            <a:chOff x="685799" y="2408564"/>
            <a:chExt cx="3325449" cy="781425"/>
          </a:xfrm>
        </p:grpSpPr>
        <p:sp>
          <p:nvSpPr>
            <p:cNvPr id="117786" name="Text Box 123"/>
            <p:cNvSpPr txBox="1">
              <a:spLocks noChangeArrowheads="1"/>
            </p:cNvSpPr>
            <p:nvPr/>
          </p:nvSpPr>
          <p:spPr bwMode="auto">
            <a:xfrm>
              <a:off x="1425447" y="2605214"/>
              <a:ext cx="7809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7" name="Rectangle 117"/>
            <p:cNvSpPr>
              <a:spLocks noChangeArrowheads="1"/>
            </p:cNvSpPr>
            <p:nvPr/>
          </p:nvSpPr>
          <p:spPr bwMode="auto">
            <a:xfrm>
              <a:off x="2819400" y="2699076"/>
              <a:ext cx="1191848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8" name="Rectangle 120"/>
            <p:cNvSpPr>
              <a:spLocks noChangeArrowheads="1"/>
            </p:cNvSpPr>
            <p:nvPr/>
          </p:nvSpPr>
          <p:spPr bwMode="auto">
            <a:xfrm>
              <a:off x="1371600" y="2699076"/>
              <a:ext cx="1191848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9" name="Line 121"/>
            <p:cNvSpPr>
              <a:spLocks noChangeShapeType="1"/>
            </p:cNvSpPr>
            <p:nvPr/>
          </p:nvSpPr>
          <p:spPr bwMode="auto">
            <a:xfrm>
              <a:off x="2362199" y="2876876"/>
              <a:ext cx="4767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0" name="Rectangle 122"/>
            <p:cNvSpPr>
              <a:spLocks noChangeArrowheads="1"/>
            </p:cNvSpPr>
            <p:nvPr/>
          </p:nvSpPr>
          <p:spPr bwMode="auto">
            <a:xfrm>
              <a:off x="1752599" y="2699076"/>
              <a:ext cx="397283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1" name="Line 124"/>
            <p:cNvSpPr>
              <a:spLocks noChangeShapeType="1"/>
            </p:cNvSpPr>
            <p:nvPr/>
          </p:nvSpPr>
          <p:spPr bwMode="auto">
            <a:xfrm>
              <a:off x="3200400" y="2699076"/>
              <a:ext cx="0" cy="3810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2" name="Line 125"/>
            <p:cNvSpPr>
              <a:spLocks noChangeShapeType="1"/>
            </p:cNvSpPr>
            <p:nvPr/>
          </p:nvSpPr>
          <p:spPr bwMode="auto">
            <a:xfrm>
              <a:off x="3581400" y="2699076"/>
              <a:ext cx="0" cy="3810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3" name="Text Box 128"/>
            <p:cNvSpPr txBox="1">
              <a:spLocks noChangeArrowheads="1"/>
            </p:cNvSpPr>
            <p:nvPr/>
          </p:nvSpPr>
          <p:spPr bwMode="auto">
            <a:xfrm>
              <a:off x="2819400" y="2599064"/>
              <a:ext cx="88781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3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4" name="Line 134"/>
            <p:cNvSpPr>
              <a:spLocks noChangeShapeType="1"/>
            </p:cNvSpPr>
            <p:nvPr/>
          </p:nvSpPr>
          <p:spPr bwMode="auto">
            <a:xfrm>
              <a:off x="1066800" y="2775276"/>
              <a:ext cx="31782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5" name="Text Box 139"/>
            <p:cNvSpPr txBox="1">
              <a:spLocks noChangeArrowheads="1"/>
            </p:cNvSpPr>
            <p:nvPr/>
          </p:nvSpPr>
          <p:spPr bwMode="auto">
            <a:xfrm>
              <a:off x="685799" y="2408564"/>
              <a:ext cx="43866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96" name="Text Box 144"/>
            <p:cNvSpPr txBox="1">
              <a:spLocks noChangeArrowheads="1"/>
            </p:cNvSpPr>
            <p:nvPr/>
          </p:nvSpPr>
          <p:spPr bwMode="auto">
            <a:xfrm>
              <a:off x="3546908" y="2580214"/>
              <a:ext cx="41549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142999" y="2185988"/>
            <a:ext cx="2608595" cy="1600200"/>
            <a:chOff x="1143000" y="2089476"/>
            <a:chExt cx="5638800" cy="1600200"/>
          </a:xfrm>
        </p:grpSpPr>
        <p:sp>
          <p:nvSpPr>
            <p:cNvPr id="117781" name="Line 116"/>
            <p:cNvSpPr>
              <a:spLocks noChangeShapeType="1"/>
            </p:cNvSpPr>
            <p:nvPr/>
          </p:nvSpPr>
          <p:spPr bwMode="auto">
            <a:xfrm flipV="1">
              <a:off x="6324600" y="2470476"/>
              <a:ext cx="0" cy="12192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2" name="Text Box 142"/>
            <p:cNvSpPr txBox="1">
              <a:spLocks noChangeArrowheads="1"/>
            </p:cNvSpPr>
            <p:nvPr/>
          </p:nvSpPr>
          <p:spPr bwMode="auto">
            <a:xfrm>
              <a:off x="6361113" y="3080076"/>
              <a:ext cx="4206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3" name="Line 151"/>
            <p:cNvSpPr>
              <a:spLocks noChangeShapeType="1"/>
            </p:cNvSpPr>
            <p:nvPr/>
          </p:nvSpPr>
          <p:spPr bwMode="auto">
            <a:xfrm>
              <a:off x="1143000" y="2089476"/>
              <a:ext cx="2286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4" name="Line 152"/>
            <p:cNvSpPr>
              <a:spLocks noChangeShapeType="1"/>
            </p:cNvSpPr>
            <p:nvPr/>
          </p:nvSpPr>
          <p:spPr bwMode="auto">
            <a:xfrm>
              <a:off x="1143000" y="2089476"/>
              <a:ext cx="0" cy="381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5" name="Line 153"/>
            <p:cNvSpPr>
              <a:spLocks noChangeShapeType="1"/>
            </p:cNvSpPr>
            <p:nvPr/>
          </p:nvSpPr>
          <p:spPr bwMode="auto">
            <a:xfrm>
              <a:off x="1143000" y="2470476"/>
              <a:ext cx="51816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57225" y="1781175"/>
            <a:ext cx="1857375" cy="611510"/>
            <a:chOff x="657341" y="1685314"/>
            <a:chExt cx="1857259" cy="611232"/>
          </a:xfrm>
        </p:grpSpPr>
        <p:sp>
          <p:nvSpPr>
            <p:cNvPr id="117775" name="Rectangle 145"/>
            <p:cNvSpPr>
              <a:spLocks noChangeArrowheads="1"/>
            </p:cNvSpPr>
            <p:nvPr/>
          </p:nvSpPr>
          <p:spPr bwMode="auto">
            <a:xfrm>
              <a:off x="1371600" y="1860876"/>
              <a:ext cx="1143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6" name="Rectangle 146"/>
            <p:cNvSpPr>
              <a:spLocks noChangeArrowheads="1"/>
            </p:cNvSpPr>
            <p:nvPr/>
          </p:nvSpPr>
          <p:spPr bwMode="auto">
            <a:xfrm>
              <a:off x="1752600" y="1860876"/>
              <a:ext cx="381000" cy="381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7" name="Text Box 147"/>
            <p:cNvSpPr txBox="1">
              <a:spLocks noChangeArrowheads="1"/>
            </p:cNvSpPr>
            <p:nvPr/>
          </p:nvSpPr>
          <p:spPr bwMode="auto">
            <a:xfrm>
              <a:off x="1409700" y="1773564"/>
              <a:ext cx="723230" cy="52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8" name="Line 148"/>
            <p:cNvSpPr>
              <a:spLocks noChangeShapeType="1"/>
            </p:cNvSpPr>
            <p:nvPr/>
          </p:nvSpPr>
          <p:spPr bwMode="auto">
            <a:xfrm>
              <a:off x="1066800" y="1965951"/>
              <a:ext cx="3048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9" name="Text Box 150"/>
            <p:cNvSpPr txBox="1">
              <a:spLocks noChangeArrowheads="1"/>
            </p:cNvSpPr>
            <p:nvPr/>
          </p:nvSpPr>
          <p:spPr bwMode="auto">
            <a:xfrm>
              <a:off x="2133600" y="1722764"/>
              <a:ext cx="37226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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80" name="Text Box 149"/>
            <p:cNvSpPr txBox="1">
              <a:spLocks noChangeArrowheads="1"/>
            </p:cNvSpPr>
            <p:nvPr/>
          </p:nvSpPr>
          <p:spPr bwMode="auto">
            <a:xfrm>
              <a:off x="657341" y="1685314"/>
              <a:ext cx="420688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298450" y="1223963"/>
            <a:ext cx="858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 ( 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= (e)    C = (a, 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b,c,d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)   D =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 B, C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</p:txBody>
      </p:sp>
      <p:sp>
        <p:nvSpPr>
          <p:cNvPr id="220" name="Rectangle 18"/>
          <p:cNvSpPr>
            <a:spLocks noChangeArrowheads="1"/>
          </p:cNvSpPr>
          <p:nvPr/>
        </p:nvSpPr>
        <p:spPr bwMode="auto">
          <a:xfrm>
            <a:off x="6257925" y="1689100"/>
            <a:ext cx="2211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= ( a, E )</a:t>
            </a:r>
          </a:p>
        </p:txBody>
      </p:sp>
      <p:sp>
        <p:nvSpPr>
          <p:cNvPr id="117774" name="Text Box 2"/>
          <p:cNvSpPr txBox="1">
            <a:spLocks noChangeArrowheads="1"/>
          </p:cNvSpPr>
          <p:nvPr/>
        </p:nvSpPr>
        <p:spPr bwMode="auto">
          <a:xfrm>
            <a:off x="225425" y="746125"/>
            <a:ext cx="8712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buSzTx/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层次链表存储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Rectangle 18"/>
          <p:cNvSpPr>
            <a:spLocks noChangeArrowheads="1"/>
          </p:cNvSpPr>
          <p:nvPr/>
        </p:nvSpPr>
        <p:spPr bwMode="auto">
          <a:xfrm>
            <a:off x="1754807" y="1868387"/>
            <a:ext cx="386923" cy="52322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5" name="Rectangle 18"/>
          <p:cNvSpPr>
            <a:spLocks noChangeArrowheads="1"/>
          </p:cNvSpPr>
          <p:nvPr/>
        </p:nvSpPr>
        <p:spPr bwMode="auto">
          <a:xfrm>
            <a:off x="1709802" y="2683541"/>
            <a:ext cx="386923" cy="52322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6" name="Rectangle 18"/>
          <p:cNvSpPr>
            <a:spLocks noChangeArrowheads="1"/>
          </p:cNvSpPr>
          <p:nvPr/>
        </p:nvSpPr>
        <p:spPr bwMode="auto">
          <a:xfrm>
            <a:off x="1799812" y="4465180"/>
            <a:ext cx="386923" cy="52322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40977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132" grpId="0" animBg="1"/>
      <p:bldP spid="135" grpId="0" animBg="1"/>
      <p:bldP spid="13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B6F7F4D4-F824-4158-8598-BC9A05C86874}" type="slidenum">
              <a:rPr lang="zh-CN" altLang="en-US" b="1">
                <a:solidFill>
                  <a:srgbClr val="66CCFF"/>
                </a:solidFill>
              </a:rPr>
              <a:pPr/>
              <a:t>94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3538" name="Text Box 2"/>
          <p:cNvSpPr txBox="1">
            <a:spLocks noChangeArrowheads="1"/>
          </p:cNvSpPr>
          <p:nvPr/>
        </p:nvSpPr>
        <p:spPr bwMode="auto">
          <a:xfrm>
            <a:off x="225425" y="823913"/>
            <a:ext cx="8712200" cy="1165225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FFFFAF"/>
                </a:solidFill>
                <a:latin typeface="宋体" charset="-122"/>
              </a:rPr>
              <a:t>    广义表是递归结构，所以广义表的许多操作可以用递归算法实现。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825500" y="2273300"/>
            <a:ext cx="8280400" cy="3343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SzPct val="75000"/>
            </a:pPr>
            <a:r>
              <a:rPr lang="zh-CN" altLang="en-US" dirty="0"/>
              <a:t> 递归函数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一个含</a:t>
            </a:r>
            <a:r>
              <a:rPr lang="zh-CN" altLang="en-US" dirty="0"/>
              <a:t>直接或间接调用本函数语句</a:t>
            </a:r>
            <a:r>
              <a:rPr lang="zh-CN" altLang="en-US" dirty="0">
                <a:solidFill>
                  <a:schemeClr val="tx1"/>
                </a:solidFill>
              </a:rPr>
              <a:t>的函数被称之为递归函数，它包含两个部分：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基本项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一个或几个</a:t>
            </a:r>
            <a:r>
              <a:rPr lang="zh-CN" altLang="en-US" dirty="0"/>
              <a:t>终止条件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2. </a:t>
            </a:r>
            <a:r>
              <a:rPr lang="zh-CN" altLang="en-US" dirty="0">
                <a:solidFill>
                  <a:schemeClr val="tx1"/>
                </a:solidFill>
              </a:rPr>
              <a:t>归纳项：递归调用，调用层次越深，</a:t>
            </a:r>
            <a:r>
              <a:rPr lang="zh-CN" altLang="en-US" dirty="0"/>
              <a:t>越接近于解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40" grpId="1" build="allAtOnce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递归程序特点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通常以递归形式定义算法与非递归算法比较，算法结构会更紧凑、清晰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/>
              <a:t>但是，递归函数在递归调用过程中，会占用更多的内存空间和需更多的运行时间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它必须满足以下两个条件：</a:t>
            </a:r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必须有一个或几个</a:t>
            </a:r>
            <a:r>
              <a:rPr lang="zh-CN" altLang="en-US" dirty="0">
                <a:solidFill>
                  <a:srgbClr val="00FFFF"/>
                </a:solidFill>
              </a:rPr>
              <a:t>终止条件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在每一次递归调用时，必须是（在某种意义上）</a:t>
            </a:r>
            <a:r>
              <a:rPr lang="zh-CN" altLang="en-US" dirty="0">
                <a:solidFill>
                  <a:srgbClr val="00FFFF"/>
                </a:solidFill>
              </a:rPr>
              <a:t>更接近于直接求解</a:t>
            </a:r>
            <a:r>
              <a:rPr lang="en-US" altLang="zh-CN" dirty="0">
                <a:solidFill>
                  <a:srgbClr val="00FFFF"/>
                </a:solidFill>
              </a:rPr>
              <a:t>;  </a:t>
            </a:r>
            <a:r>
              <a:rPr lang="zh-CN" altLang="en-US" i="1" dirty="0">
                <a:solidFill>
                  <a:srgbClr val="FFFF00"/>
                </a:solidFill>
              </a:rPr>
              <a:t>逐步靠近终止条件，而不是背离终止条件</a:t>
            </a:r>
            <a:endParaRPr lang="en-US" altLang="zh-CN" i="1" dirty="0">
              <a:solidFill>
                <a:srgbClr val="FFFF00"/>
              </a:solidFill>
            </a:endParaRPr>
          </a:p>
          <a:p>
            <a:pPr lvl="1"/>
            <a:endParaRPr lang="en-US" altLang="zh-CN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B2FCBDB-CEB8-410F-8FA3-97F3314D3611}" type="slidenum">
              <a:rPr lang="zh-CN" altLang="en-US" b="1">
                <a:solidFill>
                  <a:srgbClr val="66CCFF"/>
                </a:solidFill>
              </a:rPr>
              <a:pPr/>
              <a:t>96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4.4.3</a:t>
            </a:r>
            <a:r>
              <a:rPr lang="en-US" altLang="zh-CN" i="0" dirty="0">
                <a:solidFill>
                  <a:srgbClr val="FFFF66"/>
                </a:solidFill>
                <a:latin typeface="Times New Roman" pitchFamily="18" charset="0"/>
              </a:rPr>
              <a:t>  </a:t>
            </a:r>
            <a:r>
              <a:rPr lang="zh-CN" altLang="en-US" i="0" dirty="0">
                <a:solidFill>
                  <a:srgbClr val="FFFF66"/>
                </a:solidFill>
                <a:latin typeface="Times New Roman" pitchFamily="18" charset="0"/>
              </a:rPr>
              <a:t>广义表操作的实现</a:t>
            </a:r>
            <a:endParaRPr lang="en-US" altLang="zh-CN" i="0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1474564" name="Rectangle 4"/>
          <p:cNvSpPr>
            <a:spLocks noChangeArrowheads="1"/>
          </p:cNvSpPr>
          <p:nvPr/>
        </p:nvSpPr>
        <p:spPr bwMode="auto">
          <a:xfrm>
            <a:off x="341313" y="850900"/>
            <a:ext cx="8505825" cy="61069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SzPct val="75000"/>
            </a:pPr>
            <a:r>
              <a:rPr lang="zh-CN" altLang="en-US" sz="3600" dirty="0">
                <a:latin typeface="宋体" charset="-122"/>
              </a:rPr>
              <a:t> 递归算法的基本思路</a:t>
            </a:r>
            <a:r>
              <a:rPr lang="en-US" altLang="zh-CN" sz="3600" dirty="0">
                <a:latin typeface="宋体" charset="-122"/>
              </a:rPr>
              <a:t>——</a:t>
            </a:r>
            <a:r>
              <a:rPr lang="zh-CN" altLang="en-US" sz="3600" dirty="0">
                <a:solidFill>
                  <a:schemeClr val="tx1"/>
                </a:solidFill>
                <a:latin typeface="宋体" charset="-122"/>
              </a:rPr>
              <a:t>分治法</a:t>
            </a:r>
          </a:p>
          <a:p>
            <a:pPr eaLnBrk="1" hangingPunct="1">
              <a:lnSpc>
                <a:spcPct val="12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lang="zh-CN" altLang="zh-CN" dirty="0">
                <a:solidFill>
                  <a:schemeClr val="tx1"/>
                </a:solidFill>
                <a:latin typeface="宋体" charset="-122"/>
              </a:rPr>
              <a:t>对于一个</a:t>
            </a:r>
            <a:r>
              <a:rPr lang="zh-CN" altLang="zh-CN" dirty="0">
                <a:solidFill>
                  <a:srgbClr val="00FFFF"/>
                </a:solidFill>
                <a:latin typeface="宋体" charset="-122"/>
              </a:rPr>
              <a:t>输入规模为 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的函数或问题，用某种方法把输入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分解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成 </a:t>
            </a:r>
            <a:r>
              <a:rPr lang="en-US" altLang="zh-CN" dirty="0">
                <a:solidFill>
                  <a:srgbClr val="00FFFF"/>
                </a:solidFill>
                <a:latin typeface="宋体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(1&lt;</a:t>
            </a:r>
            <a:r>
              <a:rPr lang="en-US" altLang="zh-CN" dirty="0" err="1">
                <a:solidFill>
                  <a:schemeClr val="tx1"/>
                </a:solidFill>
                <a:latin typeface="宋体" charset="-122"/>
              </a:rPr>
              <a:t>k≤n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个子集，从而产生 </a:t>
            </a:r>
            <a:r>
              <a:rPr lang="en-US" altLang="zh-CN" i="1" dirty="0">
                <a:latin typeface="宋体" charset="-122"/>
              </a:rPr>
              <a:t>k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个子问题，某些</a:t>
            </a:r>
            <a:r>
              <a:rPr lang="zh-CN" altLang="en-US" dirty="0">
                <a:latin typeface="宋体" charset="-122"/>
              </a:rPr>
              <a:t>子问题在形式和实质上无异于原问题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，分别求解这 </a:t>
            </a:r>
            <a:r>
              <a:rPr lang="en-US" altLang="zh-CN" i="1" dirty="0">
                <a:latin typeface="宋体" charset="-122"/>
              </a:rPr>
              <a:t>k</a:t>
            </a:r>
            <a:r>
              <a:rPr lang="en-US" altLang="zh-CN" i="1" dirty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个问题，</a:t>
            </a:r>
            <a:r>
              <a:rPr lang="zh-CN" altLang="en-US" dirty="0">
                <a:latin typeface="宋体" charset="-122"/>
              </a:rPr>
              <a:t>得出 </a:t>
            </a:r>
            <a:r>
              <a:rPr lang="en-US" altLang="zh-CN" i="1" dirty="0">
                <a:latin typeface="宋体" charset="-122"/>
              </a:rPr>
              <a:t>k </a:t>
            </a:r>
            <a:r>
              <a:rPr lang="zh-CN" altLang="en-US" dirty="0">
                <a:latin typeface="宋体" charset="-122"/>
              </a:rPr>
              <a:t>个问题的子解，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再用某种方法把它们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组合起来形成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原来问题的解。</a:t>
            </a:r>
          </a:p>
          <a:p>
            <a:pPr eaLnBrk="1" hangingPunct="1">
              <a:lnSpc>
                <a:spcPct val="12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    若子问题规模还相当大，则可以反复使用分治法，直至最后所分得的子问题足够小，以至可以</a:t>
            </a:r>
            <a:r>
              <a:rPr lang="zh-CN" altLang="en-US" dirty="0">
                <a:latin typeface="宋体" charset="-122"/>
              </a:rPr>
              <a:t>直接求解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为止。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:</a:t>
            </a:r>
            <a:r>
              <a:rPr lang="zh-CN" altLang="en-US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梵塔问题</a:t>
            </a:r>
            <a:r>
              <a:rPr lang="en-US" altLang="zh-CN" i="0" dirty="0">
                <a:solidFill>
                  <a:srgbClr val="FFFF66"/>
                </a:solidFill>
                <a:latin typeface="宋体" charset="-122"/>
                <a:ea typeface="宋体" charset="-122"/>
              </a:rPr>
              <a:t>: Hanoi(n, x, y, z)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33400" y="982119"/>
            <a:ext cx="214674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dirty="0">
                <a:ea typeface="宋体" charset="-122"/>
              </a:rPr>
              <a:t>Hanoi</a:t>
            </a:r>
            <a:r>
              <a:rPr kumimoji="1" lang="zh-CN" altLang="zh-CN" dirty="0">
                <a:ea typeface="宋体" charset="-122"/>
              </a:rPr>
              <a:t>问题</a:t>
            </a:r>
            <a:endParaRPr kumimoji="1" lang="zh-CN" altLang="en-US" dirty="0"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56000" y="895350"/>
            <a:ext cx="2971800" cy="1125269"/>
            <a:chOff x="295" y="3294"/>
            <a:chExt cx="1704" cy="57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5" y="3294"/>
              <a:ext cx="534" cy="578"/>
              <a:chOff x="295" y="3294"/>
              <a:chExt cx="534" cy="57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95" y="3294"/>
                <a:ext cx="534" cy="423"/>
                <a:chOff x="720" y="0"/>
                <a:chExt cx="1248" cy="1104"/>
              </a:xfrm>
            </p:grpSpPr>
            <p:sp>
              <p:nvSpPr>
                <p:cNvPr id="109576" name="Line 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577" name="Line 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578" name="Text Box 10"/>
              <p:cNvSpPr txBox="1">
                <a:spLocks noChangeArrowheads="1"/>
              </p:cNvSpPr>
              <p:nvPr/>
            </p:nvSpPr>
            <p:spPr bwMode="auto">
              <a:xfrm>
                <a:off x="443" y="3682"/>
                <a:ext cx="204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None/>
                </a:pPr>
                <a:r>
                  <a:rPr lang="en-US" altLang="zh-CN" sz="2000" b="0" dirty="0"/>
                  <a:t>X</a:t>
                </a:r>
                <a:endParaRPr kumimoji="1" lang="en-US" altLang="zh-CN" sz="2000" b="0" dirty="0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890" y="3294"/>
              <a:ext cx="534" cy="578"/>
              <a:chOff x="890" y="3294"/>
              <a:chExt cx="534" cy="578"/>
            </a:xfrm>
          </p:grpSpPr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890" y="3294"/>
                <a:ext cx="534" cy="423"/>
                <a:chOff x="720" y="0"/>
                <a:chExt cx="1248" cy="1104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583" name="Text Box 15"/>
              <p:cNvSpPr txBox="1">
                <a:spLocks noChangeArrowheads="1"/>
              </p:cNvSpPr>
              <p:nvPr/>
            </p:nvSpPr>
            <p:spPr bwMode="auto">
              <a:xfrm>
                <a:off x="1043" y="3682"/>
                <a:ext cx="204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None/>
                </a:pPr>
                <a:r>
                  <a:rPr lang="en-US" altLang="zh-CN" sz="2000" b="0" dirty="0"/>
                  <a:t>Y</a:t>
                </a:r>
                <a:endParaRPr kumimoji="1" lang="en-US" altLang="zh-CN" sz="2000" b="0" dirty="0">
                  <a:ea typeface="宋体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465" y="3294"/>
              <a:ext cx="534" cy="578"/>
              <a:chOff x="1465" y="3294"/>
              <a:chExt cx="534" cy="578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465" y="3294"/>
                <a:ext cx="534" cy="423"/>
                <a:chOff x="720" y="0"/>
                <a:chExt cx="1248" cy="1104"/>
              </a:xfrm>
            </p:grpSpPr>
            <p:sp>
              <p:nvSpPr>
                <p:cNvPr id="109586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588" name="Text Box 20"/>
              <p:cNvSpPr txBox="1">
                <a:spLocks noChangeArrowheads="1"/>
              </p:cNvSpPr>
              <p:nvPr/>
            </p:nvSpPr>
            <p:spPr bwMode="auto">
              <a:xfrm>
                <a:off x="1618" y="3682"/>
                <a:ext cx="196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None/>
                </a:pPr>
                <a:r>
                  <a:rPr lang="en-US" altLang="zh-CN" sz="2000" b="0" dirty="0"/>
                  <a:t>Z</a:t>
                </a:r>
                <a:endParaRPr kumimoji="1" lang="en-US" altLang="zh-CN" sz="2000" b="0" dirty="0">
                  <a:ea typeface="宋体" charset="-122"/>
                </a:endParaRPr>
              </a:p>
            </p:txBody>
          </p:sp>
        </p:grpSp>
        <p:sp>
          <p:nvSpPr>
            <p:cNvPr id="109589" name="Rectangle 21"/>
            <p:cNvSpPr>
              <a:spLocks noChangeArrowheads="1"/>
            </p:cNvSpPr>
            <p:nvPr/>
          </p:nvSpPr>
          <p:spPr bwMode="auto">
            <a:xfrm>
              <a:off x="377" y="3662"/>
              <a:ext cx="329" cy="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439" y="3607"/>
              <a:ext cx="205" cy="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480" y="3551"/>
              <a:ext cx="123" cy="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2550" y="3014934"/>
            <a:ext cx="2971800" cy="1125266"/>
            <a:chOff x="4572000" y="2184384"/>
            <a:chExt cx="2971800" cy="1125266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4572000" y="2184384"/>
              <a:ext cx="2971800" cy="1125266"/>
              <a:chOff x="295" y="3294"/>
              <a:chExt cx="1704" cy="578"/>
            </a:xfrm>
          </p:grpSpPr>
          <p:grpSp>
            <p:nvGrpSpPr>
              <p:cNvPr id="65" name="Group 6"/>
              <p:cNvGrpSpPr>
                <a:grpSpLocks/>
              </p:cNvGrpSpPr>
              <p:nvPr/>
            </p:nvGrpSpPr>
            <p:grpSpPr bwMode="auto">
              <a:xfrm>
                <a:off x="295" y="3294"/>
                <a:ext cx="534" cy="578"/>
                <a:chOff x="295" y="3294"/>
                <a:chExt cx="534" cy="578"/>
              </a:xfrm>
            </p:grpSpPr>
            <p:grpSp>
              <p:nvGrpSpPr>
                <p:cNvPr id="79" name="Group 7"/>
                <p:cNvGrpSpPr>
                  <a:grpSpLocks/>
                </p:cNvGrpSpPr>
                <p:nvPr/>
              </p:nvGrpSpPr>
              <p:grpSpPr bwMode="auto">
                <a:xfrm>
                  <a:off x="295" y="3294"/>
                  <a:ext cx="534" cy="425"/>
                  <a:chOff x="720" y="0"/>
                  <a:chExt cx="1248" cy="425"/>
                </a:xfrm>
              </p:grpSpPr>
              <p:sp>
                <p:nvSpPr>
                  <p:cNvPr id="8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2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lang="en-US" altLang="zh-CN" sz="2000" b="0" dirty="0"/>
                    <a:t>X</a:t>
                  </a:r>
                  <a:endParaRPr kumimoji="1" lang="en-US" altLang="zh-CN" sz="2000" b="0" dirty="0">
                    <a:ea typeface="宋体" charset="-122"/>
                  </a:endParaRPr>
                </a:p>
              </p:txBody>
            </p:sp>
          </p:grpSp>
          <p:grpSp>
            <p:nvGrpSpPr>
              <p:cNvPr id="66" name="Group 11"/>
              <p:cNvGrpSpPr>
                <a:grpSpLocks/>
              </p:cNvGrpSpPr>
              <p:nvPr/>
            </p:nvGrpSpPr>
            <p:grpSpPr bwMode="auto">
              <a:xfrm>
                <a:off x="890" y="3294"/>
                <a:ext cx="534" cy="578"/>
                <a:chOff x="890" y="3294"/>
                <a:chExt cx="534" cy="578"/>
              </a:xfrm>
            </p:grpSpPr>
            <p:grpSp>
              <p:nvGrpSpPr>
                <p:cNvPr id="75" name="Group 12"/>
                <p:cNvGrpSpPr>
                  <a:grpSpLocks/>
                </p:cNvGrpSpPr>
                <p:nvPr/>
              </p:nvGrpSpPr>
              <p:grpSpPr bwMode="auto">
                <a:xfrm>
                  <a:off x="890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7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Y</a:t>
                  </a:r>
                </a:p>
              </p:txBody>
            </p:sp>
          </p:grpSp>
          <p:grpSp>
            <p:nvGrpSpPr>
              <p:cNvPr id="67" name="Group 16"/>
              <p:cNvGrpSpPr>
                <a:grpSpLocks/>
              </p:cNvGrpSpPr>
              <p:nvPr/>
            </p:nvGrpSpPr>
            <p:grpSpPr bwMode="auto">
              <a:xfrm>
                <a:off x="1465" y="3294"/>
                <a:ext cx="534" cy="578"/>
                <a:chOff x="1465" y="3294"/>
                <a:chExt cx="534" cy="578"/>
              </a:xfrm>
            </p:grpSpPr>
            <p:grpSp>
              <p:nvGrpSpPr>
                <p:cNvPr id="71" name="Group 17"/>
                <p:cNvGrpSpPr>
                  <a:grpSpLocks/>
                </p:cNvGrpSpPr>
                <p:nvPr/>
              </p:nvGrpSpPr>
              <p:grpSpPr bwMode="auto">
                <a:xfrm>
                  <a:off x="1465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7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18" y="3682"/>
                  <a:ext cx="196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Z</a:t>
                  </a:r>
                </a:p>
              </p:txBody>
            </p:sp>
          </p:grpSp>
          <p:sp>
            <p:nvSpPr>
              <p:cNvPr id="68" name="Rectangle 21"/>
              <p:cNvSpPr>
                <a:spLocks noChangeArrowheads="1"/>
              </p:cNvSpPr>
              <p:nvPr/>
            </p:nvSpPr>
            <p:spPr bwMode="auto">
              <a:xfrm>
                <a:off x="377" y="3662"/>
                <a:ext cx="329" cy="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83" name="Rectangle 22"/>
            <p:cNvSpPr>
              <a:spLocks noChangeArrowheads="1"/>
            </p:cNvSpPr>
            <p:nvPr/>
          </p:nvSpPr>
          <p:spPr bwMode="auto">
            <a:xfrm>
              <a:off x="5859127" y="2910299"/>
              <a:ext cx="357523" cy="1070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4" name="Rectangle 23"/>
            <p:cNvSpPr>
              <a:spLocks noChangeArrowheads="1"/>
            </p:cNvSpPr>
            <p:nvPr/>
          </p:nvSpPr>
          <p:spPr bwMode="auto">
            <a:xfrm>
              <a:off x="5930632" y="2789891"/>
              <a:ext cx="214514" cy="109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60350" y="4792934"/>
            <a:ext cx="2971800" cy="1125266"/>
            <a:chOff x="4572000" y="2184384"/>
            <a:chExt cx="2971800" cy="1125266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>
              <a:off x="4572000" y="2184384"/>
              <a:ext cx="2971802" cy="1125266"/>
              <a:chOff x="295" y="3294"/>
              <a:chExt cx="1704" cy="578"/>
            </a:xfrm>
          </p:grpSpPr>
          <p:grpSp>
            <p:nvGrpSpPr>
              <p:cNvPr id="90" name="Group 6"/>
              <p:cNvGrpSpPr>
                <a:grpSpLocks/>
              </p:cNvGrpSpPr>
              <p:nvPr/>
            </p:nvGrpSpPr>
            <p:grpSpPr bwMode="auto">
              <a:xfrm>
                <a:off x="295" y="3294"/>
                <a:ext cx="534" cy="578"/>
                <a:chOff x="295" y="3294"/>
                <a:chExt cx="534" cy="578"/>
              </a:xfrm>
            </p:grpSpPr>
            <p:grpSp>
              <p:nvGrpSpPr>
                <p:cNvPr id="102" name="Group 7"/>
                <p:cNvGrpSpPr>
                  <a:grpSpLocks/>
                </p:cNvGrpSpPr>
                <p:nvPr/>
              </p:nvGrpSpPr>
              <p:grpSpPr bwMode="auto">
                <a:xfrm>
                  <a:off x="295" y="3294"/>
                  <a:ext cx="534" cy="425"/>
                  <a:chOff x="720" y="0"/>
                  <a:chExt cx="1248" cy="425"/>
                </a:xfrm>
              </p:grpSpPr>
              <p:sp>
                <p:nvSpPr>
                  <p:cNvPr id="10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2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lang="en-US" altLang="zh-CN" sz="2000" b="0" dirty="0"/>
                    <a:t>X</a:t>
                  </a:r>
                  <a:endParaRPr kumimoji="1" lang="en-US" altLang="zh-CN" sz="2000" b="0" dirty="0">
                    <a:ea typeface="宋体" charset="-122"/>
                  </a:endParaRPr>
                </a:p>
              </p:txBody>
            </p:sp>
          </p:grpSp>
          <p:grpSp>
            <p:nvGrpSpPr>
              <p:cNvPr id="91" name="Group 11"/>
              <p:cNvGrpSpPr>
                <a:grpSpLocks/>
              </p:cNvGrpSpPr>
              <p:nvPr/>
            </p:nvGrpSpPr>
            <p:grpSpPr bwMode="auto">
              <a:xfrm>
                <a:off x="890" y="3294"/>
                <a:ext cx="534" cy="578"/>
                <a:chOff x="890" y="3294"/>
                <a:chExt cx="534" cy="578"/>
              </a:xfrm>
            </p:grpSpPr>
            <p:grpSp>
              <p:nvGrpSpPr>
                <p:cNvPr id="98" name="Group 12"/>
                <p:cNvGrpSpPr>
                  <a:grpSpLocks/>
                </p:cNvGrpSpPr>
                <p:nvPr/>
              </p:nvGrpSpPr>
              <p:grpSpPr bwMode="auto">
                <a:xfrm>
                  <a:off x="890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10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Y</a:t>
                  </a:r>
                </a:p>
              </p:txBody>
            </p:sp>
          </p:grpSp>
          <p:grpSp>
            <p:nvGrpSpPr>
              <p:cNvPr id="92" name="Group 16"/>
              <p:cNvGrpSpPr>
                <a:grpSpLocks/>
              </p:cNvGrpSpPr>
              <p:nvPr/>
            </p:nvGrpSpPr>
            <p:grpSpPr bwMode="auto">
              <a:xfrm>
                <a:off x="1465" y="3294"/>
                <a:ext cx="534" cy="578"/>
                <a:chOff x="1465" y="3294"/>
                <a:chExt cx="534" cy="578"/>
              </a:xfrm>
            </p:grpSpPr>
            <p:grpSp>
              <p:nvGrpSpPr>
                <p:cNvPr id="94" name="Group 17"/>
                <p:cNvGrpSpPr>
                  <a:grpSpLocks/>
                </p:cNvGrpSpPr>
                <p:nvPr/>
              </p:nvGrpSpPr>
              <p:grpSpPr bwMode="auto">
                <a:xfrm>
                  <a:off x="1465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9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18" y="3682"/>
                  <a:ext cx="196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Z</a:t>
                  </a:r>
                </a:p>
              </p:txBody>
            </p:sp>
          </p:grpSp>
          <p:sp>
            <p:nvSpPr>
              <p:cNvPr id="93" name="Rectangle 21"/>
              <p:cNvSpPr>
                <a:spLocks noChangeArrowheads="1"/>
              </p:cNvSpPr>
              <p:nvPr/>
            </p:nvSpPr>
            <p:spPr bwMode="auto">
              <a:xfrm>
                <a:off x="1568" y="3662"/>
                <a:ext cx="329" cy="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5859127" y="2910299"/>
              <a:ext cx="357523" cy="1070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5930632" y="2789891"/>
              <a:ext cx="214514" cy="109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200648" y="4392884"/>
            <a:ext cx="2971802" cy="1125266"/>
            <a:chOff x="4572000" y="2184384"/>
            <a:chExt cx="2971802" cy="1125266"/>
          </a:xfrm>
        </p:grpSpPr>
        <p:grpSp>
          <p:nvGrpSpPr>
            <p:cNvPr id="107" name="Group 5"/>
            <p:cNvGrpSpPr>
              <a:grpSpLocks/>
            </p:cNvGrpSpPr>
            <p:nvPr/>
          </p:nvGrpSpPr>
          <p:grpSpPr bwMode="auto">
            <a:xfrm>
              <a:off x="4572000" y="2184384"/>
              <a:ext cx="2971802" cy="1125266"/>
              <a:chOff x="295" y="3294"/>
              <a:chExt cx="1704" cy="578"/>
            </a:xfrm>
          </p:grpSpPr>
          <p:grpSp>
            <p:nvGrpSpPr>
              <p:cNvPr id="110" name="Group 6"/>
              <p:cNvGrpSpPr>
                <a:grpSpLocks/>
              </p:cNvGrpSpPr>
              <p:nvPr/>
            </p:nvGrpSpPr>
            <p:grpSpPr bwMode="auto">
              <a:xfrm>
                <a:off x="295" y="3294"/>
                <a:ext cx="534" cy="578"/>
                <a:chOff x="295" y="3294"/>
                <a:chExt cx="534" cy="578"/>
              </a:xfrm>
            </p:grpSpPr>
            <p:grpSp>
              <p:nvGrpSpPr>
                <p:cNvPr id="122" name="Group 7"/>
                <p:cNvGrpSpPr>
                  <a:grpSpLocks/>
                </p:cNvGrpSpPr>
                <p:nvPr/>
              </p:nvGrpSpPr>
              <p:grpSpPr bwMode="auto">
                <a:xfrm>
                  <a:off x="295" y="3294"/>
                  <a:ext cx="534" cy="425"/>
                  <a:chOff x="720" y="0"/>
                  <a:chExt cx="1248" cy="425"/>
                </a:xfrm>
              </p:grpSpPr>
              <p:sp>
                <p:nvSpPr>
                  <p:cNvPr id="12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2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lang="en-US" altLang="zh-CN" sz="2000" b="0" dirty="0"/>
                    <a:t>X</a:t>
                  </a:r>
                  <a:endParaRPr kumimoji="1" lang="en-US" altLang="zh-CN" sz="2000" b="0" dirty="0">
                    <a:ea typeface="宋体" charset="-122"/>
                  </a:endParaRPr>
                </a:p>
              </p:txBody>
            </p:sp>
          </p:grpSp>
          <p:grpSp>
            <p:nvGrpSpPr>
              <p:cNvPr id="111" name="Group 11"/>
              <p:cNvGrpSpPr>
                <a:grpSpLocks/>
              </p:cNvGrpSpPr>
              <p:nvPr/>
            </p:nvGrpSpPr>
            <p:grpSpPr bwMode="auto">
              <a:xfrm>
                <a:off x="890" y="3294"/>
                <a:ext cx="534" cy="578"/>
                <a:chOff x="890" y="3294"/>
                <a:chExt cx="534" cy="578"/>
              </a:xfrm>
            </p:grpSpPr>
            <p:grpSp>
              <p:nvGrpSpPr>
                <p:cNvPr id="118" name="Group 12"/>
                <p:cNvGrpSpPr>
                  <a:grpSpLocks/>
                </p:cNvGrpSpPr>
                <p:nvPr/>
              </p:nvGrpSpPr>
              <p:grpSpPr bwMode="auto">
                <a:xfrm>
                  <a:off x="890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12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43" y="3682"/>
                  <a:ext cx="204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Y</a:t>
                  </a:r>
                </a:p>
              </p:txBody>
            </p:sp>
          </p:grpSp>
          <p:grpSp>
            <p:nvGrpSpPr>
              <p:cNvPr id="112" name="Group 16"/>
              <p:cNvGrpSpPr>
                <a:grpSpLocks/>
              </p:cNvGrpSpPr>
              <p:nvPr/>
            </p:nvGrpSpPr>
            <p:grpSpPr bwMode="auto">
              <a:xfrm>
                <a:off x="1465" y="3294"/>
                <a:ext cx="534" cy="578"/>
                <a:chOff x="1465" y="3294"/>
                <a:chExt cx="534" cy="578"/>
              </a:xfrm>
            </p:grpSpPr>
            <p:grpSp>
              <p:nvGrpSpPr>
                <p:cNvPr id="114" name="Group 17"/>
                <p:cNvGrpSpPr>
                  <a:grpSpLocks/>
                </p:cNvGrpSpPr>
                <p:nvPr/>
              </p:nvGrpSpPr>
              <p:grpSpPr bwMode="auto">
                <a:xfrm>
                  <a:off x="1465" y="3294"/>
                  <a:ext cx="534" cy="428"/>
                  <a:chOff x="720" y="0"/>
                  <a:chExt cx="1248" cy="428"/>
                </a:xfrm>
              </p:grpSpPr>
              <p:sp>
                <p:nvSpPr>
                  <p:cNvPr id="11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428"/>
                    <a:ext cx="12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42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18" y="3682"/>
                  <a:ext cx="196" cy="19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None/>
                  </a:pPr>
                  <a:r>
                    <a:rPr kumimoji="1" lang="en-US" altLang="zh-CN" sz="2000" b="0" dirty="0">
                      <a:ea typeface="宋体" charset="-122"/>
                    </a:rPr>
                    <a:t>Z</a:t>
                  </a:r>
                </a:p>
              </p:txBody>
            </p:sp>
          </p:grpSp>
          <p:sp>
            <p:nvSpPr>
              <p:cNvPr id="113" name="Rectangle 21"/>
              <p:cNvSpPr>
                <a:spLocks noChangeArrowheads="1"/>
              </p:cNvSpPr>
              <p:nvPr/>
            </p:nvSpPr>
            <p:spPr bwMode="auto">
              <a:xfrm>
                <a:off x="1568" y="3662"/>
                <a:ext cx="329" cy="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6858327" y="2788508"/>
              <a:ext cx="357523" cy="1070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6929832" y="2668100"/>
              <a:ext cx="214514" cy="109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-6350" y="1960019"/>
            <a:ext cx="469231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假设能解决</a:t>
            </a:r>
            <a:r>
              <a:rPr lang="zh-CN" altLang="en-US" sz="2800" dirty="0">
                <a:solidFill>
                  <a:schemeClr val="tx1"/>
                </a:solidFill>
              </a:rPr>
              <a:t>前</a:t>
            </a:r>
            <a:r>
              <a:rPr kumimoji="1" lang="en-US" altLang="zh-CN" sz="2800" dirty="0">
                <a:solidFill>
                  <a:schemeClr val="tx1"/>
                </a:solidFill>
                <a:ea typeface="宋体" charset="-122"/>
              </a:rPr>
              <a:t>n-1</a:t>
            </a: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块的移动，</a:t>
            </a:r>
            <a:endParaRPr kumimoji="1"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0" y="4273550"/>
            <a:ext cx="278794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把第</a:t>
            </a:r>
            <a:r>
              <a:rPr kumimoji="1" lang="en-US" altLang="zh-CN" sz="28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块移到</a:t>
            </a:r>
            <a:r>
              <a:rPr kumimoji="1" lang="en-US" altLang="zh-CN" sz="2800" dirty="0">
                <a:solidFill>
                  <a:schemeClr val="tx1"/>
                </a:solidFill>
                <a:ea typeface="宋体" charset="-122"/>
              </a:rPr>
              <a:t>Z</a:t>
            </a: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上</a:t>
            </a:r>
          </a:p>
        </p:txBody>
      </p:sp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3949700" y="3429000"/>
            <a:ext cx="382989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最后把</a:t>
            </a:r>
            <a:r>
              <a:rPr lang="zh-CN" altLang="en-US" sz="2800" dirty="0">
                <a:solidFill>
                  <a:schemeClr val="tx1"/>
                </a:solidFill>
              </a:rPr>
              <a:t>前</a:t>
            </a:r>
            <a:r>
              <a:rPr lang="en-US" altLang="zh-CN" sz="2800" dirty="0">
                <a:solidFill>
                  <a:schemeClr val="tx1"/>
                </a:solidFill>
              </a:rPr>
              <a:t>n-1</a:t>
            </a:r>
            <a:r>
              <a:rPr lang="zh-CN" altLang="en-US" sz="2800" dirty="0">
                <a:solidFill>
                  <a:schemeClr val="tx1"/>
                </a:solidFill>
              </a:rPr>
              <a:t>块</a:t>
            </a: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移到</a:t>
            </a:r>
            <a:r>
              <a:rPr kumimoji="1" lang="en-US" altLang="zh-CN" sz="2800" dirty="0">
                <a:solidFill>
                  <a:schemeClr val="tx1"/>
                </a:solidFill>
                <a:ea typeface="宋体" charset="-122"/>
              </a:rPr>
              <a:t>Z</a:t>
            </a:r>
            <a:r>
              <a:rPr kumimoji="1" lang="zh-CN" altLang="en-US" sz="2800" dirty="0">
                <a:solidFill>
                  <a:schemeClr val="tx1"/>
                </a:solidFill>
                <a:ea typeface="宋体" charset="-122"/>
              </a:rPr>
              <a:t>上</a:t>
            </a:r>
          </a:p>
        </p:txBody>
      </p:sp>
      <p:sp>
        <p:nvSpPr>
          <p:cNvPr id="129" name="矩形 128"/>
          <p:cNvSpPr/>
          <p:nvPr/>
        </p:nvSpPr>
        <p:spPr>
          <a:xfrm>
            <a:off x="38100" y="2406650"/>
            <a:ext cx="39565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先把前</a:t>
            </a:r>
            <a:r>
              <a:rPr lang="en-US" altLang="zh-CN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块移到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618" name="Text Box 2"/>
          <p:cNvSpPr txBox="1">
            <a:spLocks noChangeArrowheads="1"/>
          </p:cNvSpPr>
          <p:nvPr/>
        </p:nvSpPr>
        <p:spPr bwMode="auto">
          <a:xfrm>
            <a:off x="0" y="914400"/>
            <a:ext cx="9144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分解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n&gt;1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个盘分成两个子集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至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n-1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 )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，从而产生下列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个子问题：</a:t>
            </a:r>
          </a:p>
        </p:txBody>
      </p:sp>
      <p:sp>
        <p:nvSpPr>
          <p:cNvPr id="2415619" name="Text Box 3"/>
          <p:cNvSpPr txBox="1">
            <a:spLocks noChangeArrowheads="1"/>
          </p:cNvSpPr>
          <p:nvPr/>
        </p:nvSpPr>
        <p:spPr bwMode="auto">
          <a:xfrm>
            <a:off x="0" y="1981200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宋体" pitchFamily="2" charset="-122"/>
              </a:rPr>
              <a:t> 1) 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号盘从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轴移动至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轴；</a:t>
            </a:r>
          </a:p>
        </p:txBody>
      </p:sp>
      <p:sp>
        <p:nvSpPr>
          <p:cNvPr id="2415620" name="Text Box 4"/>
          <p:cNvSpPr txBox="1">
            <a:spLocks noChangeArrowheads="1"/>
          </p:cNvSpPr>
          <p:nvPr/>
        </p:nvSpPr>
        <p:spPr bwMode="auto">
          <a:xfrm>
            <a:off x="0" y="3352800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宋体" pitchFamily="2" charset="-122"/>
              </a:rPr>
              <a:t>3) 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号盘从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轴移动至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轴；</a:t>
            </a:r>
            <a:endParaRPr lang="zh-CN" altLang="en-US" dirty="0">
              <a:solidFill>
                <a:srgbClr val="00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5621" name="Text Box 5"/>
          <p:cNvSpPr txBox="1">
            <a:spLocks noChangeArrowheads="1"/>
          </p:cNvSpPr>
          <p:nvPr/>
        </p:nvSpPr>
        <p:spPr bwMode="auto">
          <a:xfrm>
            <a:off x="0" y="2667000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宋体" pitchFamily="2" charset="-122"/>
              </a:rPr>
              <a:t> 2) 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号盘从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轴移动至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轴；</a:t>
            </a:r>
            <a:endParaRPr lang="zh-CN" altLang="en-US" dirty="0">
              <a:solidFill>
                <a:srgbClr val="00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15622" name="Text Box 6"/>
          <p:cNvSpPr txBox="1">
            <a:spLocks noChangeArrowheads="1"/>
          </p:cNvSpPr>
          <p:nvPr/>
        </p:nvSpPr>
        <p:spPr bwMode="auto">
          <a:xfrm>
            <a:off x="0" y="5334000"/>
            <a:ext cx="9067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直接求解</a:t>
            </a:r>
            <a:r>
              <a:rPr lang="en-US" altLang="zh-CN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n=1,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号盘从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轴移动至 </a:t>
            </a:r>
            <a:r>
              <a:rPr lang="en-US" altLang="zh-CN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lang="zh-CN" altLang="en-US" dirty="0">
                <a:solidFill>
                  <a:srgbClr val="00FFFF"/>
                </a:solidFill>
                <a:latin typeface="Times New Roman" pitchFamily="18" charset="0"/>
                <a:ea typeface="楷体_GB2312" pitchFamily="49" charset="-122"/>
              </a:rPr>
              <a:t>轴</a:t>
            </a:r>
          </a:p>
        </p:txBody>
      </p:sp>
      <p:sp>
        <p:nvSpPr>
          <p:cNvPr id="2415623" name="Text Box 7"/>
          <p:cNvSpPr txBox="1">
            <a:spLocks noChangeArrowheads="1"/>
          </p:cNvSpPr>
          <p:nvPr/>
        </p:nvSpPr>
        <p:spPr bwMode="auto">
          <a:xfrm>
            <a:off x="0" y="4114800"/>
            <a:ext cx="90678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组合：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依次执行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1) 2) 3),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完成将</a:t>
            </a:r>
            <a:r>
              <a:rPr lang="en-US" altLang="zh-CN" dirty="0">
                <a:solidFill>
                  <a:srgbClr val="00FFFF"/>
                </a:solidFill>
                <a:latin typeface="宋体" pitchFamily="2" charset="-122"/>
                <a:ea typeface="宋体" pitchFamily="2" charset="-122"/>
              </a:rPr>
              <a:t>1-n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号盘从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轴移动至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轴</a:t>
            </a:r>
          </a:p>
        </p:txBody>
      </p:sp>
      <p:sp>
        <p:nvSpPr>
          <p:cNvPr id="2415624" name="Rectangle 8"/>
          <p:cNvSpPr>
            <a:spLocks noChangeArrowheads="1"/>
          </p:cNvSpPr>
          <p:nvPr/>
        </p:nvSpPr>
        <p:spPr bwMode="auto">
          <a:xfrm>
            <a:off x="0" y="152400"/>
            <a:ext cx="9144000" cy="535531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梵塔问题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: Hanoi(n, x, y, z)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1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1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18" grpId="0" autoUpdateAnimBg="0"/>
      <p:bldP spid="2415619" grpId="0" autoUpdateAnimBg="0"/>
      <p:bldP spid="2415620" grpId="0" autoUpdateAnimBg="0"/>
      <p:bldP spid="2415621" grpId="0" autoUpdateAnimBg="0"/>
      <p:bldP spid="2415622" grpId="0" autoUpdateAnimBg="0"/>
      <p:bldP spid="241562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87400"/>
            <a:ext cx="9144000" cy="641985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void </a:t>
            </a:r>
            <a:r>
              <a:rPr lang="en-US" altLang="zh-CN" sz="2800" b="1" dirty="0" err="1"/>
              <a:t>hanoi</a:t>
            </a:r>
            <a:r>
              <a:rPr lang="en-US" altLang="zh-CN" sz="2800" b="1" dirty="0"/>
              <a:t> 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n, char x, char y, char z)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/>
              <a:t>{ </a:t>
            </a:r>
            <a:r>
              <a:rPr lang="en-US" altLang="zh-CN" sz="2800" b="1" dirty="0">
                <a:solidFill>
                  <a:srgbClr val="00FFFF"/>
                </a:solidFill>
              </a:rPr>
              <a:t>/*</a:t>
            </a:r>
            <a:r>
              <a:rPr lang="zh-CN" altLang="en-US" sz="2800" b="1" dirty="0">
                <a:solidFill>
                  <a:srgbClr val="00FFFF"/>
                </a:solidFill>
              </a:rPr>
              <a:t>将塔座</a:t>
            </a:r>
            <a:r>
              <a:rPr lang="en-US" altLang="zh-CN" sz="2800" b="1" dirty="0">
                <a:solidFill>
                  <a:srgbClr val="00FFFF"/>
                </a:solidFill>
              </a:rPr>
              <a:t>x</a:t>
            </a:r>
            <a:r>
              <a:rPr lang="zh-CN" altLang="en-US" sz="2800" b="1" dirty="0">
                <a:solidFill>
                  <a:srgbClr val="00FFFF"/>
                </a:solidFill>
              </a:rPr>
              <a:t>上按直径由小到大且自上而下编号为</a:t>
            </a:r>
            <a:r>
              <a:rPr lang="en-US" altLang="zh-CN" sz="2800" b="1" dirty="0">
                <a:solidFill>
                  <a:srgbClr val="00FFFF"/>
                </a:solidFill>
              </a:rPr>
              <a:t>1</a:t>
            </a:r>
            <a:r>
              <a:rPr lang="zh-CN" altLang="en-US" sz="2800" b="1" dirty="0">
                <a:solidFill>
                  <a:srgbClr val="00FFFF"/>
                </a:solidFill>
              </a:rPr>
              <a:t>至</a:t>
            </a:r>
            <a:r>
              <a:rPr lang="en-US" altLang="zh-CN" sz="2800" b="1" dirty="0">
                <a:solidFill>
                  <a:srgbClr val="00FFFF"/>
                </a:solidFill>
              </a:rPr>
              <a:t>n</a:t>
            </a:r>
            <a:r>
              <a:rPr lang="zh-CN" altLang="en-US" sz="2800" b="1" dirty="0">
                <a:solidFill>
                  <a:srgbClr val="00FFFF"/>
                </a:solidFill>
              </a:rPr>
              <a:t>的</a:t>
            </a:r>
            <a:r>
              <a:rPr lang="en-US" altLang="zh-CN" sz="2800" b="1" dirty="0">
                <a:solidFill>
                  <a:srgbClr val="00FFFF"/>
                </a:solidFill>
              </a:rPr>
              <a:t>n</a:t>
            </a:r>
            <a:r>
              <a:rPr lang="zh-CN" altLang="en-US" sz="2800" b="1" dirty="0">
                <a:solidFill>
                  <a:srgbClr val="00FFFF"/>
                </a:solidFill>
              </a:rPr>
              <a:t>个圆盘按规则搬到塔座</a:t>
            </a:r>
            <a:r>
              <a:rPr lang="en-US" altLang="zh-CN" sz="2800" b="1" dirty="0">
                <a:solidFill>
                  <a:srgbClr val="00FFFF"/>
                </a:solidFill>
              </a:rPr>
              <a:t>z</a:t>
            </a:r>
            <a:r>
              <a:rPr lang="zh-CN" altLang="en-US" sz="2800" b="1" dirty="0">
                <a:solidFill>
                  <a:srgbClr val="00FFFF"/>
                </a:solidFill>
              </a:rPr>
              <a:t>上，</a:t>
            </a:r>
            <a:r>
              <a:rPr lang="en-US" altLang="zh-CN" sz="2800" b="1" dirty="0">
                <a:solidFill>
                  <a:srgbClr val="00FFFF"/>
                </a:solidFill>
              </a:rPr>
              <a:t>y</a:t>
            </a:r>
            <a:r>
              <a:rPr lang="zh-CN" altLang="en-US" sz="2800" b="1" dirty="0">
                <a:solidFill>
                  <a:srgbClr val="00FFFF"/>
                </a:solidFill>
              </a:rPr>
              <a:t>可用作辅助塔座。*</a:t>
            </a:r>
            <a:r>
              <a:rPr lang="en-US" altLang="zh-CN" sz="2800" b="1" dirty="0">
                <a:solidFill>
                  <a:srgbClr val="00FFFF"/>
                </a:solidFill>
              </a:rPr>
              <a:t>/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 if (n= =1)</a:t>
            </a:r>
          </a:p>
          <a:p>
            <a:pPr eaLnBrk="0" hangingPunct="0">
              <a:spcBef>
                <a:spcPct val="10000"/>
              </a:spcBef>
              <a:buClrTx/>
              <a:buFontTx/>
              <a:buNone/>
            </a:pPr>
            <a:r>
              <a:rPr lang="en-US" altLang="zh-CN" sz="2800" b="1" dirty="0"/>
              <a:t>        move(x,1,z);  </a:t>
            </a:r>
            <a:r>
              <a:rPr lang="en-US" altLang="zh-CN" sz="2800" b="1" dirty="0">
                <a:solidFill>
                  <a:srgbClr val="00FFFF"/>
                </a:solidFill>
              </a:rPr>
              <a:t>//</a:t>
            </a:r>
            <a:r>
              <a:rPr lang="zh-CN" altLang="en-US" sz="2800" b="1" dirty="0">
                <a:solidFill>
                  <a:srgbClr val="00FFFF"/>
                </a:solidFill>
              </a:rPr>
              <a:t>将编号为</a:t>
            </a:r>
            <a:r>
              <a:rPr lang="en-US" altLang="zh-CN" sz="2800" b="1" dirty="0">
                <a:solidFill>
                  <a:srgbClr val="00FFFF"/>
                </a:solidFill>
              </a:rPr>
              <a:t>1</a:t>
            </a:r>
            <a:r>
              <a:rPr lang="zh-CN" altLang="en-US" sz="2800" b="1" dirty="0">
                <a:solidFill>
                  <a:srgbClr val="00FFFF"/>
                </a:solidFill>
              </a:rPr>
              <a:t>的圆盘从</a:t>
            </a:r>
            <a:r>
              <a:rPr lang="en-US" altLang="zh-CN" sz="2800" b="1" dirty="0">
                <a:solidFill>
                  <a:srgbClr val="00FFFF"/>
                </a:solidFill>
              </a:rPr>
              <a:t>x</a:t>
            </a:r>
            <a:r>
              <a:rPr lang="zh-CN" altLang="en-US" sz="2800" b="1" dirty="0">
                <a:solidFill>
                  <a:srgbClr val="00FFFF"/>
                </a:solidFill>
              </a:rPr>
              <a:t>移动</a:t>
            </a:r>
            <a:r>
              <a:rPr lang="en-US" altLang="zh-CN" sz="2800" b="1" dirty="0">
                <a:solidFill>
                  <a:srgbClr val="00FFFF"/>
                </a:solidFill>
              </a:rPr>
              <a:t>z </a:t>
            </a:r>
          </a:p>
          <a:p>
            <a:pPr eaLnBrk="0" hangingPunct="0">
              <a:spcBef>
                <a:spcPct val="10000"/>
              </a:spcBef>
              <a:buClrTx/>
              <a:buFontTx/>
              <a:buNone/>
            </a:pPr>
            <a:r>
              <a:rPr lang="en-US" altLang="zh-CN" sz="2800" b="1" dirty="0"/>
              <a:t>   else </a:t>
            </a:r>
          </a:p>
          <a:p>
            <a:pPr eaLnBrk="0" hangingPunct="0">
              <a:spcBef>
                <a:spcPct val="10000"/>
              </a:spcBef>
              <a:buClrTx/>
              <a:buFontTx/>
              <a:buNone/>
            </a:pPr>
            <a:r>
              <a:rPr lang="en-US" altLang="zh-CN" sz="2800" b="1" dirty="0"/>
              <a:t>  {    </a:t>
            </a:r>
            <a:r>
              <a:rPr lang="en-US" altLang="zh-CN" sz="2800" b="1" dirty="0" err="1"/>
              <a:t>hanoi</a:t>
            </a:r>
            <a:r>
              <a:rPr lang="en-US" altLang="zh-CN" sz="2800" b="1" dirty="0"/>
              <a:t>(n-1, x, z, y); </a:t>
            </a:r>
            <a:r>
              <a:rPr lang="en-US" altLang="zh-CN" sz="2800" b="1" dirty="0">
                <a:solidFill>
                  <a:srgbClr val="00FFFF"/>
                </a:solidFill>
              </a:rPr>
              <a:t>//</a:t>
            </a:r>
            <a:r>
              <a:rPr lang="zh-CN" altLang="en-US" sz="2800" b="1" dirty="0">
                <a:solidFill>
                  <a:srgbClr val="00FFFF"/>
                </a:solidFill>
              </a:rPr>
              <a:t>将</a:t>
            </a:r>
            <a:r>
              <a:rPr lang="en-US" altLang="zh-CN" sz="2800" b="1" dirty="0">
                <a:solidFill>
                  <a:srgbClr val="00FFFF"/>
                </a:solidFill>
              </a:rPr>
              <a:t>x</a:t>
            </a:r>
            <a:r>
              <a:rPr lang="zh-CN" altLang="en-US" sz="2800" b="1" dirty="0">
                <a:solidFill>
                  <a:srgbClr val="00FFFF"/>
                </a:solidFill>
              </a:rPr>
              <a:t>上圆盘</a:t>
            </a:r>
            <a:r>
              <a:rPr lang="en-US" altLang="zh-CN" sz="2800" b="1" dirty="0">
                <a:solidFill>
                  <a:srgbClr val="00FFFF"/>
                </a:solidFill>
              </a:rPr>
              <a:t>1</a:t>
            </a:r>
            <a:r>
              <a:rPr lang="zh-CN" altLang="en-US" sz="2800" b="1" dirty="0">
                <a:solidFill>
                  <a:srgbClr val="00FFFF"/>
                </a:solidFill>
              </a:rPr>
              <a:t>至</a:t>
            </a:r>
            <a:r>
              <a:rPr lang="en-US" altLang="zh-CN" sz="2800" b="1" dirty="0">
                <a:solidFill>
                  <a:srgbClr val="00FFFF"/>
                </a:solidFill>
              </a:rPr>
              <a:t>n-1</a:t>
            </a:r>
            <a:r>
              <a:rPr lang="zh-CN" altLang="en-US" sz="2800" b="1" dirty="0">
                <a:solidFill>
                  <a:srgbClr val="00FFFF"/>
                </a:solidFill>
              </a:rPr>
              <a:t>移到</a:t>
            </a:r>
            <a:r>
              <a:rPr lang="en-US" altLang="zh-CN" sz="2800" b="1" dirty="0">
                <a:solidFill>
                  <a:srgbClr val="00FFFF"/>
                </a:solidFill>
              </a:rPr>
              <a:t>y, z</a:t>
            </a:r>
            <a:r>
              <a:rPr lang="zh-CN" altLang="en-US" sz="2800" b="1" dirty="0">
                <a:solidFill>
                  <a:srgbClr val="00FFFF"/>
                </a:solidFill>
              </a:rPr>
              <a:t>作辅助塔</a:t>
            </a:r>
            <a:br>
              <a:rPr lang="zh-CN" altLang="en-US" sz="2800" b="1" dirty="0"/>
            </a:br>
            <a:r>
              <a:rPr lang="zh-CN" altLang="en-US" sz="2800" b="1" dirty="0"/>
              <a:t>    </a:t>
            </a:r>
            <a:r>
              <a:rPr lang="en-US" altLang="zh-CN" sz="2800" b="1" dirty="0"/>
              <a:t>move(x, n, z);    </a:t>
            </a:r>
            <a:r>
              <a:rPr lang="en-US" altLang="zh-CN" sz="2800" b="1" dirty="0">
                <a:solidFill>
                  <a:srgbClr val="00FFFF"/>
                </a:solidFill>
              </a:rPr>
              <a:t>//</a:t>
            </a:r>
            <a:r>
              <a:rPr lang="zh-CN" altLang="en-US" sz="2800" b="1" dirty="0">
                <a:solidFill>
                  <a:srgbClr val="00FFFF"/>
                </a:solidFill>
              </a:rPr>
              <a:t>将圆盘</a:t>
            </a:r>
            <a:r>
              <a:rPr lang="en-US" altLang="zh-CN" sz="2800" b="1" dirty="0">
                <a:solidFill>
                  <a:srgbClr val="00FFFF"/>
                </a:solidFill>
              </a:rPr>
              <a:t>n</a:t>
            </a:r>
            <a:r>
              <a:rPr lang="zh-CN" altLang="en-US" sz="2800" b="1" dirty="0">
                <a:solidFill>
                  <a:srgbClr val="00FFFF"/>
                </a:solidFill>
              </a:rPr>
              <a:t>的从</a:t>
            </a:r>
            <a:r>
              <a:rPr lang="en-US" altLang="zh-CN" sz="2800" b="1" dirty="0">
                <a:solidFill>
                  <a:srgbClr val="00FFFF"/>
                </a:solidFill>
              </a:rPr>
              <a:t>x</a:t>
            </a:r>
            <a:r>
              <a:rPr lang="zh-CN" altLang="en-US" sz="2800" b="1" dirty="0">
                <a:solidFill>
                  <a:srgbClr val="00FFFF"/>
                </a:solidFill>
              </a:rPr>
              <a:t>移到</a:t>
            </a:r>
            <a:r>
              <a:rPr lang="en-US" altLang="zh-CN" sz="2800" b="1" dirty="0">
                <a:solidFill>
                  <a:srgbClr val="00FFFF"/>
                </a:solidFill>
              </a:rPr>
              <a:t>z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    </a:t>
            </a:r>
            <a:r>
              <a:rPr lang="en-US" altLang="zh-CN" sz="2800" b="1" dirty="0" err="1"/>
              <a:t>hanoi</a:t>
            </a:r>
            <a:r>
              <a:rPr lang="en-US" altLang="zh-CN" sz="2800" b="1" dirty="0"/>
              <a:t>(n-1, y, x, z);</a:t>
            </a:r>
            <a:r>
              <a:rPr lang="en-US" altLang="zh-CN" sz="2800" b="1" dirty="0">
                <a:solidFill>
                  <a:srgbClr val="00FFFF"/>
                </a:solidFill>
              </a:rPr>
              <a:t>//</a:t>
            </a:r>
            <a:r>
              <a:rPr lang="zh-CN" altLang="en-US" sz="2800" b="1" dirty="0">
                <a:solidFill>
                  <a:srgbClr val="00FFFF"/>
                </a:solidFill>
              </a:rPr>
              <a:t>将</a:t>
            </a:r>
            <a:r>
              <a:rPr lang="en-US" altLang="zh-CN" sz="2800" b="1" dirty="0">
                <a:solidFill>
                  <a:srgbClr val="00FFFF"/>
                </a:solidFill>
              </a:rPr>
              <a:t>y</a:t>
            </a:r>
            <a:r>
              <a:rPr lang="zh-CN" altLang="en-US" sz="2800" b="1" dirty="0">
                <a:solidFill>
                  <a:srgbClr val="00FFFF"/>
                </a:solidFill>
              </a:rPr>
              <a:t>上圆盘</a:t>
            </a:r>
            <a:r>
              <a:rPr lang="en-US" altLang="zh-CN" sz="2800" b="1" dirty="0">
                <a:solidFill>
                  <a:srgbClr val="00FFFF"/>
                </a:solidFill>
              </a:rPr>
              <a:t>1</a:t>
            </a:r>
            <a:r>
              <a:rPr lang="zh-CN" altLang="en-US" sz="2800" b="1" dirty="0">
                <a:solidFill>
                  <a:srgbClr val="00FFFF"/>
                </a:solidFill>
              </a:rPr>
              <a:t>至</a:t>
            </a:r>
            <a:r>
              <a:rPr lang="en-US" altLang="zh-CN" sz="2800" b="1" dirty="0">
                <a:solidFill>
                  <a:srgbClr val="00FFFF"/>
                </a:solidFill>
              </a:rPr>
              <a:t>n-1</a:t>
            </a:r>
            <a:r>
              <a:rPr lang="zh-CN" altLang="en-US" sz="2800" b="1" dirty="0">
                <a:solidFill>
                  <a:srgbClr val="00FFFF"/>
                </a:solidFill>
              </a:rPr>
              <a:t>移到</a:t>
            </a:r>
            <a:r>
              <a:rPr lang="en-US" altLang="zh-CN" sz="2800" b="1" dirty="0">
                <a:solidFill>
                  <a:srgbClr val="00FFFF"/>
                </a:solidFill>
              </a:rPr>
              <a:t>z</a:t>
            </a:r>
            <a:r>
              <a:rPr lang="zh-CN" altLang="en-US" sz="2800" b="1" dirty="0">
                <a:solidFill>
                  <a:srgbClr val="00FFFF"/>
                </a:solidFill>
              </a:rPr>
              <a:t>，</a:t>
            </a:r>
            <a:r>
              <a:rPr lang="en-US" altLang="zh-CN" sz="2800" b="1" dirty="0">
                <a:solidFill>
                  <a:srgbClr val="00FFFF"/>
                </a:solidFill>
              </a:rPr>
              <a:t>x</a:t>
            </a:r>
            <a:r>
              <a:rPr lang="zh-CN" altLang="en-US" sz="2800" b="1" dirty="0">
                <a:solidFill>
                  <a:srgbClr val="00FFFF"/>
                </a:solidFill>
              </a:rPr>
              <a:t>作辅助塔 </a:t>
            </a:r>
          </a:p>
          <a:p>
            <a:pPr eaLnBrk="0" hangingPunct="0">
              <a:spcBef>
                <a:spcPct val="10000"/>
              </a:spcBef>
              <a:buClrTx/>
              <a:buFontTx/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}</a:t>
            </a:r>
          </a:p>
          <a:p>
            <a:pPr eaLnBrk="0" hangingPunct="0">
              <a:spcBef>
                <a:spcPct val="10000"/>
              </a:spcBef>
              <a:buClrTx/>
              <a:buFontTx/>
              <a:buNone/>
            </a:pPr>
            <a:r>
              <a:rPr lang="en-US" altLang="zh-CN" sz="2800" b="1" dirty="0"/>
              <a:t>}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FF00"/>
          </a:buClr>
          <a:buSzTx/>
          <a:buFont typeface="Wingdings" pitchFamily="2" charset="2"/>
          <a:buChar char="l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FF00"/>
          </a:buClr>
          <a:buSzTx/>
          <a:buFont typeface="Wingdings" pitchFamily="2" charset="2"/>
          <a:buChar char="l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FF00"/>
          </a:buClr>
          <a:buSzTx/>
          <a:buFont typeface="Wingdings" pitchFamily="2" charset="2"/>
          <a:buChar char="l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FFFF00"/>
          </a:buClr>
          <a:buSzTx/>
          <a:buFont typeface="Wingdings" pitchFamily="2" charset="2"/>
          <a:buChar char="l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18387</TotalTime>
  <Words>13334</Words>
  <Application>Microsoft Office PowerPoint</Application>
  <PresentationFormat>全屏显示(4:3)</PresentationFormat>
  <Paragraphs>2159</Paragraphs>
  <Slides>130</Slides>
  <Notes>87</Notes>
  <HiddenSlides>30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7" baseType="lpstr">
      <vt:lpstr>Monotype Sorts</vt:lpstr>
      <vt:lpstr>仿宋_GB2312</vt:lpstr>
      <vt:lpstr>黑体</vt:lpstr>
      <vt:lpstr>华文行楷</vt:lpstr>
      <vt:lpstr>楷体</vt:lpstr>
      <vt:lpstr>楷体_GB2312</vt:lpstr>
      <vt:lpstr>隶书</vt:lpstr>
      <vt:lpstr>宋体</vt:lpstr>
      <vt:lpstr>幼圆</vt:lpstr>
      <vt:lpstr>Arial</vt:lpstr>
      <vt:lpstr>Symbol</vt:lpstr>
      <vt:lpstr>Times New Roman</vt:lpstr>
      <vt:lpstr>Wingdings</vt:lpstr>
      <vt:lpstr>Wingdings 2</vt:lpstr>
      <vt:lpstr>个人主页 (标准)</vt:lpstr>
      <vt:lpstr>1_个人主页 (标准)</vt:lpstr>
      <vt:lpstr>Equation</vt:lpstr>
      <vt:lpstr>PowerPoint 演示文稿</vt:lpstr>
      <vt:lpstr>本章内容</vt:lpstr>
      <vt:lpstr>4.1 数组的概念</vt:lpstr>
      <vt:lpstr>4.1 数组的概念</vt:lpstr>
      <vt:lpstr>4.1 数组的概念</vt:lpstr>
      <vt:lpstr>4.1 数组的概念</vt:lpstr>
      <vt:lpstr>4.1 数组的概念</vt:lpstr>
      <vt:lpstr>4.1 数组的概念</vt:lpstr>
      <vt:lpstr>4.1 数组的概念</vt:lpstr>
      <vt:lpstr>4.1 数组的概念</vt:lpstr>
      <vt:lpstr>4.2 数组的存储和实现</vt:lpstr>
      <vt:lpstr>4.2 数组的存储和实现</vt:lpstr>
      <vt:lpstr>4.1 数组的概念</vt:lpstr>
      <vt:lpstr>4.1 数组的概念</vt:lpstr>
      <vt:lpstr>4.2 数组的存储和实现</vt:lpstr>
      <vt:lpstr>4.2 数组的存储和实现</vt:lpstr>
      <vt:lpstr>5.2 数组的存储和实现</vt:lpstr>
      <vt:lpstr>PowerPoint 演示文稿</vt:lpstr>
      <vt:lpstr>4.2 数组的存储和实现</vt:lpstr>
      <vt:lpstr>4.2 数组的存储和实现</vt:lpstr>
      <vt:lpstr>4.2 数组的存储和实现</vt:lpstr>
      <vt:lpstr>高维数组映像函数</vt:lpstr>
      <vt:lpstr>高维数组映像函数</vt:lpstr>
      <vt:lpstr>高维数组映像函数</vt:lpstr>
      <vt:lpstr>高维数组映像函数</vt:lpstr>
      <vt:lpstr>高维数组映像函数</vt:lpstr>
      <vt:lpstr>4.2 数组的存储和实现</vt:lpstr>
      <vt:lpstr>4.2 数组的存储和实现</vt:lpstr>
      <vt:lpstr>初始化数组操作</vt:lpstr>
      <vt:lpstr>销毁数组操作</vt:lpstr>
      <vt:lpstr> 读元素操作</vt:lpstr>
      <vt:lpstr> 写元素操作</vt:lpstr>
      <vt:lpstr>4.3 矩阵的压缩存储</vt:lpstr>
      <vt:lpstr>5.3.1 特殊矩阵</vt:lpstr>
      <vt:lpstr>4.3.1 特殊矩阵</vt:lpstr>
      <vt:lpstr>4.3.1 特殊矩阵</vt:lpstr>
      <vt:lpstr>4.3.1 特殊矩阵</vt:lpstr>
      <vt:lpstr>4.3.2 稀疏矩阵</vt:lpstr>
      <vt:lpstr>4.3.2稀疏矩阵</vt:lpstr>
      <vt:lpstr>稀疏矩阵的存储</vt:lpstr>
      <vt:lpstr>4.3.2 随机稀疏矩阵的压缩存储方法</vt:lpstr>
      <vt:lpstr>4.3.2 稀疏矩阵</vt:lpstr>
      <vt:lpstr>4.3.2 稀疏矩阵</vt:lpstr>
      <vt:lpstr>4.3.2 稀疏矩阵</vt:lpstr>
      <vt:lpstr>4.3.2 稀疏矩阵</vt:lpstr>
      <vt:lpstr>4.3.2 稀疏矩阵</vt:lpstr>
      <vt:lpstr>4.3.2 稀疏矩阵</vt:lpstr>
      <vt:lpstr>4.3.2 稀疏矩阵</vt:lpstr>
      <vt:lpstr>4.3.2 稀疏矩阵</vt:lpstr>
      <vt:lpstr>4.3.2 稀疏矩阵</vt:lpstr>
      <vt:lpstr>4.3.2 稀疏矩阵</vt:lpstr>
      <vt:lpstr>5.3.2 稀疏矩阵</vt:lpstr>
      <vt:lpstr>4.3.2 稀疏矩阵</vt:lpstr>
      <vt:lpstr>4.3.2 稀疏矩阵</vt:lpstr>
      <vt:lpstr>4.3.2 稀疏矩阵</vt:lpstr>
      <vt:lpstr>4.3.2 稀疏矩阵</vt:lpstr>
      <vt:lpstr>算法分析</vt:lpstr>
      <vt:lpstr>4.3.2 稀疏矩阵</vt:lpstr>
      <vt:lpstr>4.3.2 稀疏矩阵</vt:lpstr>
      <vt:lpstr>矩阵的乘法</vt:lpstr>
      <vt:lpstr>用带行表三元组表示矩阵时的算法</vt:lpstr>
      <vt:lpstr>用三元组表示矩阵时的算法</vt:lpstr>
      <vt:lpstr>4.3.2 稀疏矩阵</vt:lpstr>
      <vt:lpstr>4.3.2 稀疏矩阵</vt:lpstr>
      <vt:lpstr>4.3.2 稀疏矩阵</vt:lpstr>
      <vt:lpstr>第五章 习题</vt:lpstr>
      <vt:lpstr>第五章 习题</vt:lpstr>
      <vt:lpstr>线性存储位置与矩阵下标的反映射</vt:lpstr>
      <vt:lpstr> 4.3  广义表</vt:lpstr>
      <vt:lpstr>4.4.1  广义表的定义</vt:lpstr>
      <vt:lpstr>4.4 广义表</vt:lpstr>
      <vt:lpstr>4.4.1  广义表的定义</vt:lpstr>
      <vt:lpstr>4.4.1  广义表的定义</vt:lpstr>
      <vt:lpstr>广义表的结构特点</vt:lpstr>
      <vt:lpstr>4.4.1  广义表的定义</vt:lpstr>
      <vt:lpstr>广义表的结构特点</vt:lpstr>
      <vt:lpstr>广义表的结构特点</vt:lpstr>
      <vt:lpstr>基本操作</vt:lpstr>
      <vt:lpstr>PowerPoint 演示文稿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4.4.2  广义表的存储结构</vt:lpstr>
      <vt:lpstr>4.4.3  广义表操作的实现</vt:lpstr>
      <vt:lpstr>递归程序特点</vt:lpstr>
      <vt:lpstr>4.4.3  广义表操作的实现</vt:lpstr>
      <vt:lpstr>例:梵塔问题: Hanoi(n, x, y, z)</vt:lpstr>
      <vt:lpstr>PowerPoint 演示文稿</vt:lpstr>
      <vt:lpstr>PowerPoint 演示文稿</vt:lpstr>
      <vt:lpstr>PowerPoint 演示文稿</vt:lpstr>
      <vt:lpstr>PowerPoint 演示文稿</vt:lpstr>
      <vt:lpstr>4.4.3  广义表操作的实现</vt:lpstr>
      <vt:lpstr>5.4.3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删除广义表中所有元素为x的原子结点</vt:lpstr>
      <vt:lpstr>删除原子项 x的情况</vt:lpstr>
      <vt:lpstr>第一项是原子项单不等于x</vt:lpstr>
      <vt:lpstr>PowerPoint 演示文稿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4.4.3  广义表操作的实现</vt:lpstr>
      <vt:lpstr>5.4.3  广义表操作的实现</vt:lpstr>
      <vt:lpstr>4.4.3  广义表操作的实现</vt:lpstr>
      <vt:lpstr>学习要点</vt:lpstr>
      <vt:lpstr>PowerPoint 演示文稿</vt:lpstr>
      <vt:lpstr>PowerPoint 演示文稿</vt:lpstr>
      <vt:lpstr>PowerPoint 演示文稿</vt:lpstr>
    </vt:vector>
  </TitlesOfParts>
  <Manager/>
  <Company>计算机科学工程系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</dc:title>
  <dc:creator>陈朔鹰</dc:creator>
  <cp:lastModifiedBy>SVAILor</cp:lastModifiedBy>
  <cp:revision>1309</cp:revision>
  <cp:lastPrinted>1995-12-08T18:33:06Z</cp:lastPrinted>
  <dcterms:created xsi:type="dcterms:W3CDTF">2000-02-03T08:31:38Z</dcterms:created>
  <dcterms:modified xsi:type="dcterms:W3CDTF">2021-09-30T02:33:23Z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</Properties>
</file>