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256" r:id="rId2"/>
    <p:sldId id="318" r:id="rId3"/>
    <p:sldId id="342" r:id="rId4"/>
    <p:sldId id="343" r:id="rId5"/>
    <p:sldId id="344" r:id="rId6"/>
    <p:sldId id="258" r:id="rId7"/>
    <p:sldId id="345" r:id="rId8"/>
    <p:sldId id="353" r:id="rId9"/>
    <p:sldId id="347" r:id="rId10"/>
    <p:sldId id="354" r:id="rId11"/>
    <p:sldId id="346" r:id="rId12"/>
    <p:sldId id="260" r:id="rId13"/>
    <p:sldId id="277" r:id="rId14"/>
    <p:sldId id="283" r:id="rId15"/>
    <p:sldId id="340" r:id="rId16"/>
    <p:sldId id="334" r:id="rId17"/>
    <p:sldId id="330" r:id="rId18"/>
    <p:sldId id="331" r:id="rId19"/>
    <p:sldId id="348" r:id="rId20"/>
    <p:sldId id="336" r:id="rId21"/>
    <p:sldId id="338" r:id="rId22"/>
    <p:sldId id="332" r:id="rId23"/>
    <p:sldId id="352" r:id="rId24"/>
    <p:sldId id="350" r:id="rId25"/>
    <p:sldId id="351" r:id="rId26"/>
    <p:sldId id="296" r:id="rId27"/>
    <p:sldId id="293" r:id="rId28"/>
    <p:sldId id="315" r:id="rId29"/>
    <p:sldId id="316" r:id="rId30"/>
    <p:sldId id="317" r:id="rId31"/>
    <p:sldId id="295" r:id="rId32"/>
    <p:sldId id="355" r:id="rId33"/>
    <p:sldId id="297" r:id="rId34"/>
    <p:sldId id="302" r:id="rId35"/>
    <p:sldId id="303" r:id="rId36"/>
    <p:sldId id="304" r:id="rId37"/>
    <p:sldId id="305" r:id="rId38"/>
    <p:sldId id="301" r:id="rId39"/>
    <p:sldId id="286" r:id="rId40"/>
    <p:sldId id="313" r:id="rId41"/>
    <p:sldId id="358" r:id="rId42"/>
    <p:sldId id="359" r:id="rId43"/>
    <p:sldId id="360" r:id="rId44"/>
    <p:sldId id="264" r:id="rId45"/>
    <p:sldId id="275" r:id="rId46"/>
    <p:sldId id="272" r:id="rId47"/>
    <p:sldId id="273" r:id="rId48"/>
    <p:sldId id="274" r:id="rId49"/>
    <p:sldId id="266" r:id="rId50"/>
    <p:sldId id="265" r:id="rId51"/>
    <p:sldId id="361"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193D9BE-FF05-4000-880D-E6793E66E721}">
          <p14:sldIdLst>
            <p14:sldId id="256"/>
            <p14:sldId id="318"/>
            <p14:sldId id="342"/>
            <p14:sldId id="343"/>
            <p14:sldId id="344"/>
            <p14:sldId id="258"/>
            <p14:sldId id="345"/>
            <p14:sldId id="353"/>
            <p14:sldId id="347"/>
            <p14:sldId id="354"/>
            <p14:sldId id="346"/>
            <p14:sldId id="260"/>
            <p14:sldId id="277"/>
            <p14:sldId id="283"/>
            <p14:sldId id="340"/>
            <p14:sldId id="334"/>
            <p14:sldId id="330"/>
            <p14:sldId id="331"/>
            <p14:sldId id="348"/>
            <p14:sldId id="336"/>
            <p14:sldId id="338"/>
            <p14:sldId id="332"/>
            <p14:sldId id="352"/>
            <p14:sldId id="350"/>
            <p14:sldId id="351"/>
            <p14:sldId id="296"/>
            <p14:sldId id="293"/>
            <p14:sldId id="315"/>
            <p14:sldId id="316"/>
            <p14:sldId id="317"/>
            <p14:sldId id="295"/>
            <p14:sldId id="355"/>
            <p14:sldId id="297"/>
            <p14:sldId id="302"/>
            <p14:sldId id="303"/>
            <p14:sldId id="304"/>
            <p14:sldId id="305"/>
            <p14:sldId id="301"/>
            <p14:sldId id="286"/>
            <p14:sldId id="313"/>
            <p14:sldId id="358"/>
            <p14:sldId id="359"/>
            <p14:sldId id="360"/>
            <p14:sldId id="264"/>
            <p14:sldId id="275"/>
            <p14:sldId id="272"/>
            <p14:sldId id="273"/>
            <p14:sldId id="274"/>
            <p14:sldId id="266"/>
            <p14:sldId id="265"/>
            <p14:sldId id="361"/>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8471"/>
    <a:srgbClr val="FFF3B2"/>
    <a:srgbClr val="CDE5D2"/>
    <a:srgbClr val="9CCEA7"/>
    <a:srgbClr val="C5E1EF"/>
    <a:srgbClr val="E0F2E3"/>
    <a:srgbClr val="E9E29C"/>
    <a:srgbClr val="B8E6A5"/>
    <a:srgbClr val="E4F1F8"/>
    <a:srgbClr val="CF59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5752" autoAdjust="0"/>
  </p:normalViewPr>
  <p:slideViewPr>
    <p:cSldViewPr snapToGrid="0">
      <p:cViewPr varScale="1">
        <p:scale>
          <a:sx n="104" d="100"/>
          <a:sy n="104" d="100"/>
        </p:scale>
        <p:origin x="846" y="108"/>
      </p:cViewPr>
      <p:guideLst>
        <p:guide pos="3840"/>
        <p:guide orient="horz" pos="2160"/>
      </p:guideLst>
    </p:cSldViewPr>
  </p:slideViewPr>
  <p:outlineViewPr>
    <p:cViewPr>
      <p:scale>
        <a:sx n="33" d="100"/>
        <a:sy n="33" d="100"/>
      </p:scale>
      <p:origin x="0" y="0"/>
    </p:cViewPr>
  </p:outlineViewPr>
  <p:notesTextViewPr>
    <p:cViewPr>
      <p:scale>
        <a:sx n="3" d="2"/>
        <a:sy n="3" d="2"/>
      </p:scale>
      <p:origin x="0" y="0"/>
    </p:cViewPr>
  </p:notesTextViewPr>
  <p:sorterViewPr>
    <p:cViewPr>
      <p:scale>
        <a:sx n="125" d="100"/>
        <a:sy n="125" d="100"/>
      </p:scale>
      <p:origin x="0" y="-21072"/>
    </p:cViewPr>
  </p:sorterViewPr>
  <p:notesViewPr>
    <p:cSldViewPr snapToGrid="0">
      <p:cViewPr>
        <p:scale>
          <a:sx n="75" d="100"/>
          <a:sy n="75" d="100"/>
        </p:scale>
        <p:origin x="2938"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984931-AE02-7648-88CD-292A7200AB57}" type="datetimeFigureOut">
              <a:rPr kumimoji="1" lang="zh-CN" altLang="en-US" smtClean="0"/>
              <a:t>2023/3/27</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26DF23-3DD1-C04D-A746-E12A0627243D}" type="slidenum">
              <a:rPr kumimoji="1" lang="zh-CN" altLang="en-US" smtClean="0"/>
              <a:t>‹#›</a:t>
            </a:fld>
            <a:endParaRPr kumimoji="1" lang="zh-CN" altLang="en-US"/>
          </a:p>
        </p:txBody>
      </p:sp>
    </p:spTree>
    <p:extLst>
      <p:ext uri="{BB962C8B-B14F-4D97-AF65-F5344CB8AC3E}">
        <p14:creationId xmlns:p14="http://schemas.microsoft.com/office/powerpoint/2010/main" val="48514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612AAC-17ED-465B-A8A0-BABD28C79E72}" type="datetimeFigureOut">
              <a:rPr lang="zh-CN" altLang="en-US" smtClean="0"/>
              <a:t>2023/3/27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CBD676-1037-4780-A0B1-FEEA31269558}" type="slidenum">
              <a:rPr lang="zh-CN" altLang="en-US" smtClean="0"/>
              <a:t>‹#›</a:t>
            </a:fld>
            <a:endParaRPr lang="zh-CN" altLang="en-US"/>
          </a:p>
        </p:txBody>
      </p:sp>
    </p:spTree>
    <p:extLst>
      <p:ext uri="{BB962C8B-B14F-4D97-AF65-F5344CB8AC3E}">
        <p14:creationId xmlns:p14="http://schemas.microsoft.com/office/powerpoint/2010/main" val="1166507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6CBD676-1037-4780-A0B1-FEEA31269558}" type="slidenum">
              <a:rPr lang="zh-CN" altLang="en-US" smtClean="0"/>
              <a:t>1</a:t>
            </a:fld>
            <a:endParaRPr lang="zh-CN" altLang="en-US"/>
          </a:p>
        </p:txBody>
      </p:sp>
    </p:spTree>
    <p:extLst>
      <p:ext uri="{BB962C8B-B14F-4D97-AF65-F5344CB8AC3E}">
        <p14:creationId xmlns:p14="http://schemas.microsoft.com/office/powerpoint/2010/main" val="1808769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【LDTR</a:t>
            </a:r>
            <a:r>
              <a:rPr lang="zh-CN" altLang="en-US" dirty="0"/>
              <a:t>和</a:t>
            </a:r>
            <a:r>
              <a:rPr lang="en-US" altLang="zh-CN" dirty="0"/>
              <a:t>STTR</a:t>
            </a:r>
            <a:r>
              <a:rPr lang="zh-CN" altLang="en-US" dirty="0"/>
              <a:t>的性能，实验评估图，隔离性能好，几乎是</a:t>
            </a:r>
            <a:r>
              <a:rPr lang="en-US" altLang="zh-CN" dirty="0"/>
              <a:t>0</a:t>
            </a:r>
            <a:r>
              <a:rPr lang="zh-CN" altLang="en-US" dirty="0"/>
              <a:t>开销，重点优势所在</a:t>
            </a:r>
            <a:endParaRPr lang="en-US" altLang="zh-CN" dirty="0"/>
          </a:p>
          <a:p>
            <a:r>
              <a:rPr lang="zh-CN" altLang="en-US" dirty="0"/>
              <a:t>比</a:t>
            </a:r>
            <a:r>
              <a:rPr lang="en-US" altLang="zh-CN" dirty="0"/>
              <a:t>x86</a:t>
            </a:r>
            <a:r>
              <a:rPr lang="zh-CN" altLang="en-US" dirty="0"/>
              <a:t>的隔离硬件开销都低</a:t>
            </a:r>
            <a:r>
              <a:rPr lang="en-US" altLang="zh-CN" dirty="0"/>
              <a:t>】</a:t>
            </a:r>
          </a:p>
        </p:txBody>
      </p:sp>
      <p:sp>
        <p:nvSpPr>
          <p:cNvPr id="4" name="灯片编号占位符 3"/>
          <p:cNvSpPr>
            <a:spLocks noGrp="1"/>
          </p:cNvSpPr>
          <p:nvPr>
            <p:ph type="sldNum" sz="quarter" idx="10"/>
          </p:nvPr>
        </p:nvSpPr>
        <p:spPr/>
        <p:txBody>
          <a:bodyPr/>
          <a:lstStyle/>
          <a:p>
            <a:fld id="{76CBD676-1037-4780-A0B1-FEEA31269558}" type="slidenum">
              <a:rPr lang="zh-CN" altLang="en-US" smtClean="0"/>
              <a:t>13</a:t>
            </a:fld>
            <a:endParaRPr lang="zh-CN" altLang="en-US"/>
          </a:p>
        </p:txBody>
      </p:sp>
    </p:spTree>
    <p:extLst>
      <p:ext uri="{BB962C8B-B14F-4D97-AF65-F5344CB8AC3E}">
        <p14:creationId xmlns:p14="http://schemas.microsoft.com/office/powerpoint/2010/main" val="146180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CBD676-1037-4780-A0B1-FEEA31269558}" type="slidenum">
              <a:rPr lang="zh-CN" altLang="en-US" smtClean="0"/>
              <a:t>14</a:t>
            </a:fld>
            <a:endParaRPr lang="zh-CN" altLang="en-US"/>
          </a:p>
        </p:txBody>
      </p:sp>
    </p:spTree>
    <p:extLst>
      <p:ext uri="{BB962C8B-B14F-4D97-AF65-F5344CB8AC3E}">
        <p14:creationId xmlns:p14="http://schemas.microsoft.com/office/powerpoint/2010/main" val="1697397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CBD676-1037-4780-A0B1-FEEA31269558}" type="slidenum">
              <a:rPr lang="zh-CN" altLang="en-US" smtClean="0"/>
              <a:t>15</a:t>
            </a:fld>
            <a:endParaRPr lang="zh-CN" altLang="en-US"/>
          </a:p>
        </p:txBody>
      </p:sp>
    </p:spTree>
    <p:extLst>
      <p:ext uri="{BB962C8B-B14F-4D97-AF65-F5344CB8AC3E}">
        <p14:creationId xmlns:p14="http://schemas.microsoft.com/office/powerpoint/2010/main" val="1200497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CBD676-1037-4780-A0B1-FEEA31269558}" type="slidenum">
              <a:rPr lang="zh-CN" altLang="en-US" smtClean="0"/>
              <a:t>17</a:t>
            </a:fld>
            <a:endParaRPr lang="zh-CN" altLang="en-US"/>
          </a:p>
        </p:txBody>
      </p:sp>
    </p:spTree>
    <p:extLst>
      <p:ext uri="{BB962C8B-B14F-4D97-AF65-F5344CB8AC3E}">
        <p14:creationId xmlns:p14="http://schemas.microsoft.com/office/powerpoint/2010/main" val="6756208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CBD676-1037-4780-A0B1-FEEA31269558}" type="slidenum">
              <a:rPr lang="zh-CN" altLang="en-US" smtClean="0"/>
              <a:t>18</a:t>
            </a:fld>
            <a:endParaRPr lang="zh-CN" altLang="en-US"/>
          </a:p>
        </p:txBody>
      </p:sp>
    </p:spTree>
    <p:extLst>
      <p:ext uri="{BB962C8B-B14F-4D97-AF65-F5344CB8AC3E}">
        <p14:creationId xmlns:p14="http://schemas.microsoft.com/office/powerpoint/2010/main" val="754874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CBD676-1037-4780-A0B1-FEEA31269558}" type="slidenum">
              <a:rPr lang="zh-CN" altLang="en-US" smtClean="0"/>
              <a:t>19</a:t>
            </a:fld>
            <a:endParaRPr lang="zh-CN" altLang="en-US"/>
          </a:p>
        </p:txBody>
      </p:sp>
    </p:spTree>
    <p:extLst>
      <p:ext uri="{BB962C8B-B14F-4D97-AF65-F5344CB8AC3E}">
        <p14:creationId xmlns:p14="http://schemas.microsoft.com/office/powerpoint/2010/main" val="2162611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76CBD676-1037-4780-A0B1-FEEA31269558}" type="slidenum">
              <a:rPr lang="zh-CN" altLang="en-US" smtClean="0"/>
              <a:t>20</a:t>
            </a:fld>
            <a:endParaRPr lang="zh-CN" altLang="en-US"/>
          </a:p>
        </p:txBody>
      </p:sp>
    </p:spTree>
    <p:extLst>
      <p:ext uri="{BB962C8B-B14F-4D97-AF65-F5344CB8AC3E}">
        <p14:creationId xmlns:p14="http://schemas.microsoft.com/office/powerpoint/2010/main" val="3642154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【framework</a:t>
            </a:r>
            <a:r>
              <a:rPr lang="zh-CN" altLang="en-US" dirty="0"/>
              <a:t>中要讲明白指令扫描已经将所有的</a:t>
            </a:r>
            <a:r>
              <a:rPr lang="en-US" altLang="zh-CN" dirty="0" err="1"/>
              <a:t>msr</a:t>
            </a:r>
            <a:r>
              <a:rPr lang="en-US" altLang="zh-CN" dirty="0"/>
              <a:t> gadget</a:t>
            </a:r>
            <a:r>
              <a:rPr lang="zh-CN" altLang="en-US" dirty="0"/>
              <a:t>相关指令给过滤掉了</a:t>
            </a:r>
            <a:endParaRPr lang="en-US" altLang="zh-CN" dirty="0"/>
          </a:p>
          <a:p>
            <a:r>
              <a:rPr lang="en-US" altLang="zh-CN" dirty="0"/>
              <a:t>debug  </a:t>
            </a:r>
            <a:r>
              <a:rPr lang="zh-CN" altLang="en-US" dirty="0"/>
              <a:t>寄存器需要提前预留，任何人对它的设置都会被舍弃</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76CBD676-1037-4780-A0B1-FEEA31269558}" type="slidenum">
              <a:rPr lang="zh-CN" altLang="en-US" smtClean="0"/>
              <a:t>21</a:t>
            </a:fld>
            <a:endParaRPr lang="zh-CN" altLang="en-US"/>
          </a:p>
        </p:txBody>
      </p:sp>
    </p:spTree>
    <p:extLst>
      <p:ext uri="{BB962C8B-B14F-4D97-AF65-F5344CB8AC3E}">
        <p14:creationId xmlns:p14="http://schemas.microsoft.com/office/powerpoint/2010/main" val="22856738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CBD676-1037-4780-A0B1-FEEA31269558}" type="slidenum">
              <a:rPr lang="zh-CN" altLang="en-US" smtClean="0"/>
              <a:t>23</a:t>
            </a:fld>
            <a:endParaRPr lang="zh-CN" altLang="en-US"/>
          </a:p>
        </p:txBody>
      </p:sp>
    </p:spTree>
    <p:extLst>
      <p:ext uri="{BB962C8B-B14F-4D97-AF65-F5344CB8AC3E}">
        <p14:creationId xmlns:p14="http://schemas.microsoft.com/office/powerpoint/2010/main" val="10027699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CBD676-1037-4780-A0B1-FEEA31269558}" type="slidenum">
              <a:rPr lang="zh-CN" altLang="en-US" smtClean="0"/>
              <a:t>25</a:t>
            </a:fld>
            <a:endParaRPr lang="zh-CN" altLang="en-US"/>
          </a:p>
        </p:txBody>
      </p:sp>
    </p:spTree>
    <p:extLst>
      <p:ext uri="{BB962C8B-B14F-4D97-AF65-F5344CB8AC3E}">
        <p14:creationId xmlns:p14="http://schemas.microsoft.com/office/powerpoint/2010/main" val="4155034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6CBD676-1037-4780-A0B1-FEEA31269558}" type="slidenum">
              <a:rPr lang="zh-CN" altLang="en-US" smtClean="0"/>
              <a:t>2</a:t>
            </a:fld>
            <a:endParaRPr lang="zh-CN" altLang="en-US"/>
          </a:p>
        </p:txBody>
      </p:sp>
    </p:spTree>
    <p:extLst>
      <p:ext uri="{BB962C8B-B14F-4D97-AF65-F5344CB8AC3E}">
        <p14:creationId xmlns:p14="http://schemas.microsoft.com/office/powerpoint/2010/main" val="2270891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76CBD676-1037-4780-A0B1-FEEA31269558}" type="slidenum">
              <a:rPr lang="zh-CN" altLang="en-US" smtClean="0"/>
              <a:t>26</a:t>
            </a:fld>
            <a:endParaRPr lang="zh-CN" altLang="en-US"/>
          </a:p>
        </p:txBody>
      </p:sp>
    </p:spTree>
    <p:extLst>
      <p:ext uri="{BB962C8B-B14F-4D97-AF65-F5344CB8AC3E}">
        <p14:creationId xmlns:p14="http://schemas.microsoft.com/office/powerpoint/2010/main" val="25440470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代码中可能包含可执行的数据</a:t>
            </a:r>
            <a:endParaRPr lang="en-US" altLang="zh-CN" dirty="0"/>
          </a:p>
          <a:p>
            <a:pPr lvl="1"/>
            <a:r>
              <a:rPr lang="zh-CN" altLang="en-US" dirty="0"/>
              <a:t>内嵌数据</a:t>
            </a:r>
            <a:endParaRPr lang="en-US" altLang="zh-CN" dirty="0"/>
          </a:p>
          <a:p>
            <a:pPr lvl="1"/>
            <a:r>
              <a:rPr lang="en-US" altLang="zh-CN" dirty="0"/>
              <a:t>.</a:t>
            </a:r>
            <a:r>
              <a:rPr lang="en-US" altLang="zh-CN" dirty="0" err="1"/>
              <a:t>rodata</a:t>
            </a:r>
            <a:r>
              <a:rPr lang="zh-CN" altLang="en-US" dirty="0"/>
              <a:t>数据</a:t>
            </a:r>
            <a:endParaRPr lang="en-US" altLang="zh-CN" dirty="0"/>
          </a:p>
          <a:p>
            <a:r>
              <a:rPr lang="zh-CN" altLang="en-US" dirty="0"/>
              <a:t>数据可以是任意编码，包括敏感指令编码。攻击者可以复用这些可执行数据执行敏感指令。</a:t>
            </a:r>
            <a:endParaRPr lang="en-US" altLang="zh-CN" dirty="0"/>
          </a:p>
          <a:p>
            <a:r>
              <a:rPr lang="zh-CN" altLang="en-US" dirty="0"/>
              <a:t>但可执行数据是代码的正常组成部分，不能因为这些数据包含敏感指令编码而禁止代码执行。</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76CBD676-1037-4780-A0B1-FEEA31269558}" type="slidenum">
              <a:rPr lang="zh-CN" altLang="en-US" smtClean="0"/>
              <a:t>27</a:t>
            </a:fld>
            <a:endParaRPr lang="zh-CN" altLang="en-US"/>
          </a:p>
        </p:txBody>
      </p:sp>
    </p:spTree>
    <p:extLst>
      <p:ext uri="{BB962C8B-B14F-4D97-AF65-F5344CB8AC3E}">
        <p14:creationId xmlns:p14="http://schemas.microsoft.com/office/powerpoint/2010/main" val="18177899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6CBD676-1037-4780-A0B1-FEEA31269558}" type="slidenum">
              <a:rPr lang="zh-CN" altLang="en-US" smtClean="0"/>
              <a:t>28</a:t>
            </a:fld>
            <a:endParaRPr lang="zh-CN" altLang="en-US"/>
          </a:p>
        </p:txBody>
      </p:sp>
    </p:spTree>
    <p:extLst>
      <p:ext uri="{BB962C8B-B14F-4D97-AF65-F5344CB8AC3E}">
        <p14:creationId xmlns:p14="http://schemas.microsoft.com/office/powerpoint/2010/main" val="1223507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6CBD676-1037-4780-A0B1-FEEA31269558}" type="slidenum">
              <a:rPr lang="zh-CN" altLang="en-US" smtClean="0"/>
              <a:t>29</a:t>
            </a:fld>
            <a:endParaRPr lang="zh-CN" altLang="en-US"/>
          </a:p>
        </p:txBody>
      </p:sp>
    </p:spTree>
    <p:extLst>
      <p:ext uri="{BB962C8B-B14F-4D97-AF65-F5344CB8AC3E}">
        <p14:creationId xmlns:p14="http://schemas.microsoft.com/office/powerpoint/2010/main" val="41471067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需要考虑攻击者是否会恶意触发</a:t>
            </a:r>
            <a:r>
              <a:rPr lang="en-US" altLang="zh-CN" dirty="0"/>
              <a:t>page fault</a:t>
            </a:r>
            <a:r>
              <a:rPr lang="zh-CN" altLang="en-US" dirty="0"/>
              <a:t>完成攻击。</a:t>
            </a:r>
            <a:r>
              <a:rPr lang="zh-CN" altLang="en-US" b="1" dirty="0"/>
              <a:t>对于所有的设计都要考虑应用是恶意的</a:t>
            </a:r>
            <a:r>
              <a:rPr lang="zh-CN" altLang="en-US" dirty="0"/>
              <a:t>。在图里可以标出哪些部分是</a:t>
            </a:r>
            <a:r>
              <a:rPr lang="en-US" altLang="zh-CN" dirty="0"/>
              <a:t>trust</a:t>
            </a:r>
            <a:r>
              <a:rPr lang="zh-CN" altLang="en-US" dirty="0"/>
              <a:t>，哪些是</a:t>
            </a:r>
            <a:r>
              <a:rPr lang="en-US" altLang="zh-CN" dirty="0" err="1"/>
              <a:t>untrust</a:t>
            </a:r>
            <a:r>
              <a:rPr lang="zh-CN" altLang="en-US" dirty="0"/>
              <a:t>的。</a:t>
            </a:r>
            <a:r>
              <a:rPr lang="en-US" altLang="zh-CN" dirty="0"/>
              <a:t>】</a:t>
            </a:r>
          </a:p>
        </p:txBody>
      </p:sp>
      <p:sp>
        <p:nvSpPr>
          <p:cNvPr id="4" name="灯片编号占位符 3"/>
          <p:cNvSpPr>
            <a:spLocks noGrp="1"/>
          </p:cNvSpPr>
          <p:nvPr>
            <p:ph type="sldNum" sz="quarter" idx="5"/>
          </p:nvPr>
        </p:nvSpPr>
        <p:spPr/>
        <p:txBody>
          <a:bodyPr/>
          <a:lstStyle/>
          <a:p>
            <a:fld id="{76CBD676-1037-4780-A0B1-FEEA31269558}" type="slidenum">
              <a:rPr lang="zh-CN" altLang="en-US" smtClean="0"/>
              <a:t>30</a:t>
            </a:fld>
            <a:endParaRPr lang="zh-CN" altLang="en-US"/>
          </a:p>
        </p:txBody>
      </p:sp>
    </p:spTree>
    <p:extLst>
      <p:ext uri="{BB962C8B-B14F-4D97-AF65-F5344CB8AC3E}">
        <p14:creationId xmlns:p14="http://schemas.microsoft.com/office/powerpoint/2010/main" val="19067146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en-US" altLang="zh-CN" dirty="0"/>
              <a:t>【</a:t>
            </a:r>
            <a:r>
              <a:rPr lang="zh-CN" altLang="en-US" dirty="0"/>
              <a:t>用户上下文中的</a:t>
            </a:r>
            <a:r>
              <a:rPr lang="en-US" altLang="zh-CN" dirty="0"/>
              <a:t>Verifier</a:t>
            </a:r>
            <a:r>
              <a:rPr lang="zh-CN" altLang="en-US" dirty="0"/>
              <a:t>的所有指令是否可以优化成不用栈只用寄存器，避免切栈；或者做成不访问栈，全访问隔离区域</a:t>
            </a:r>
            <a:r>
              <a:rPr lang="en-US" altLang="zh-CN" dirty="0" err="1"/>
              <a:t>ldtr</a:t>
            </a:r>
            <a:r>
              <a:rPr lang="zh-CN" altLang="en-US" dirty="0"/>
              <a:t>和</a:t>
            </a:r>
            <a:r>
              <a:rPr lang="en-US" altLang="zh-CN" dirty="0" err="1"/>
              <a:t>sttr</a:t>
            </a:r>
            <a:r>
              <a:rPr lang="zh-CN" altLang="en-US" dirty="0"/>
              <a:t>；栈变量提升成全局变量</a:t>
            </a:r>
            <a:r>
              <a:rPr lang="en-US" altLang="zh-CN" dirty="0"/>
              <a:t>】</a:t>
            </a:r>
          </a:p>
          <a:p>
            <a:pPr lvl="1"/>
            <a:r>
              <a:rPr lang="en-US" altLang="zh-CN" dirty="0"/>
              <a:t>【</a:t>
            </a:r>
            <a:r>
              <a:rPr lang="zh-CN" altLang="en-US" dirty="0"/>
              <a:t>全局变量，</a:t>
            </a:r>
            <a:r>
              <a:rPr lang="en-US" altLang="zh-CN" dirty="0"/>
              <a:t>Hash table</a:t>
            </a:r>
            <a:r>
              <a:rPr lang="zh-CN" altLang="en-US" dirty="0"/>
              <a:t>必须在</a:t>
            </a:r>
            <a:r>
              <a:rPr lang="en-US" altLang="zh-CN" dirty="0"/>
              <a:t>U page</a:t>
            </a:r>
            <a:r>
              <a:rPr lang="zh-CN" altLang="en-US" dirty="0"/>
              <a:t>中保存或者</a:t>
            </a:r>
            <a:r>
              <a:rPr lang="en-US" altLang="zh-CN" dirty="0" err="1"/>
              <a:t>vdso</a:t>
            </a:r>
            <a:r>
              <a:rPr lang="zh-CN" altLang="en-US" dirty="0"/>
              <a:t>中，一定保证不可改</a:t>
            </a:r>
            <a:r>
              <a:rPr lang="en-US" altLang="zh-CN" dirty="0"/>
              <a:t>】</a:t>
            </a:r>
          </a:p>
          <a:p>
            <a:pPr lvl="1"/>
            <a:r>
              <a:rPr lang="en-US" altLang="zh-CN" dirty="0"/>
              <a:t>【</a:t>
            </a:r>
            <a:r>
              <a:rPr lang="zh-CN" altLang="en-US" dirty="0"/>
              <a:t>什么是系统指令，什么是基础指令。为什么系统指令和基础指令要分开做</a:t>
            </a:r>
            <a:r>
              <a:rPr lang="en-US" altLang="zh-CN" dirty="0"/>
              <a:t>,</a:t>
            </a:r>
            <a:r>
              <a:rPr lang="zh-CN" altLang="en-US" dirty="0"/>
              <a:t>敏感指令在两类指令中的占比的差异导致需要分开做，为什么有的是考虑白名单有的是黑名单（因为性能考虑）</a:t>
            </a:r>
            <a:r>
              <a:rPr lang="en-US" altLang="zh-CN" dirty="0"/>
              <a:t>,</a:t>
            </a:r>
            <a:r>
              <a:rPr lang="zh-CN" altLang="en-US" dirty="0"/>
              <a:t>和前面的有条件敏感指令和无条件敏感指令呼应</a:t>
            </a:r>
            <a:r>
              <a:rPr lang="en-US" altLang="zh-CN" dirty="0"/>
              <a:t>】【</a:t>
            </a:r>
            <a:r>
              <a:rPr lang="zh-CN" altLang="en-US" dirty="0"/>
              <a:t>扫描的指令越少越好，所以需要用配置去做，配置不影响功能同时能够使得需要扫描的指令越少越好</a:t>
            </a:r>
            <a:r>
              <a:rPr lang="en-US" altLang="zh-CN" dirty="0"/>
              <a:t>】【</a:t>
            </a:r>
            <a:r>
              <a:rPr lang="zh-CN" altLang="en-US" dirty="0"/>
              <a:t>指令交集并集合图，哪些是需要扫描的哪些不用扫描</a:t>
            </a:r>
            <a:r>
              <a:rPr lang="en-US" altLang="zh-CN" dirty="0"/>
              <a:t>】【hash</a:t>
            </a:r>
            <a:r>
              <a:rPr lang="zh-CN" altLang="en-US" dirty="0"/>
              <a:t>表 优化 </a:t>
            </a:r>
            <a:r>
              <a:rPr lang="en-US" altLang="zh-CN" dirty="0" err="1"/>
              <a:t>cacheline</a:t>
            </a:r>
            <a:r>
              <a:rPr lang="zh-CN" altLang="en-US" dirty="0"/>
              <a:t>对齐</a:t>
            </a:r>
            <a:r>
              <a:rPr lang="en-US" altLang="zh-CN" dirty="0"/>
              <a:t>】</a:t>
            </a:r>
          </a:p>
          <a:p>
            <a:pPr lvl="1"/>
            <a:endParaRPr lang="en-US" altLang="zh-CN" dirty="0"/>
          </a:p>
        </p:txBody>
      </p:sp>
      <p:sp>
        <p:nvSpPr>
          <p:cNvPr id="4" name="灯片编号占位符 3"/>
          <p:cNvSpPr>
            <a:spLocks noGrp="1"/>
          </p:cNvSpPr>
          <p:nvPr>
            <p:ph type="sldNum" sz="quarter" idx="5"/>
          </p:nvPr>
        </p:nvSpPr>
        <p:spPr/>
        <p:txBody>
          <a:bodyPr/>
          <a:lstStyle/>
          <a:p>
            <a:fld id="{76CBD676-1037-4780-A0B1-FEEA31269558}" type="slidenum">
              <a:rPr lang="zh-CN" altLang="en-US" smtClean="0"/>
              <a:t>31</a:t>
            </a:fld>
            <a:endParaRPr lang="zh-CN" altLang="en-US"/>
          </a:p>
        </p:txBody>
      </p:sp>
    </p:spTree>
    <p:extLst>
      <p:ext uri="{BB962C8B-B14F-4D97-AF65-F5344CB8AC3E}">
        <p14:creationId xmlns:p14="http://schemas.microsoft.com/office/powerpoint/2010/main" val="13767313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详细讲挑战在哪里，攻击者可能重用代码访问敏感数据。我们可以用</a:t>
            </a:r>
            <a:r>
              <a:rPr lang="en-US" altLang="zh-CN" dirty="0"/>
              <a:t>Agent</a:t>
            </a:r>
            <a:r>
              <a:rPr lang="zh-CN" altLang="en-US" dirty="0"/>
              <a:t>中的</a:t>
            </a:r>
            <a:r>
              <a:rPr lang="en-US" altLang="zh-CN" dirty="0"/>
              <a:t>debug</a:t>
            </a:r>
            <a:r>
              <a:rPr lang="zh-CN" altLang="en-US" dirty="0"/>
              <a:t>寄存器，问题是需要</a:t>
            </a:r>
            <a:r>
              <a:rPr lang="en-US" altLang="zh-CN" dirty="0"/>
              <a:t>watch</a:t>
            </a:r>
            <a:r>
              <a:rPr lang="zh-CN" altLang="en-US" dirty="0"/>
              <a:t>所有的</a:t>
            </a:r>
            <a:r>
              <a:rPr lang="en-US" altLang="zh-CN" dirty="0"/>
              <a:t>load/store</a:t>
            </a:r>
            <a:r>
              <a:rPr lang="zh-CN" altLang="en-US" dirty="0"/>
              <a:t>指令，</a:t>
            </a:r>
            <a:r>
              <a:rPr lang="en-US" altLang="zh-CN" dirty="0"/>
              <a:t>debug</a:t>
            </a:r>
            <a:r>
              <a:rPr lang="zh-CN" altLang="en-US" dirty="0"/>
              <a:t>寄存器不够；我们提出</a:t>
            </a:r>
            <a:r>
              <a:rPr lang="en-US" altLang="zh-CN" dirty="0"/>
              <a:t>UAO</a:t>
            </a:r>
            <a:r>
              <a:rPr lang="zh-CN" altLang="en-US" dirty="0"/>
              <a:t>的方法，保证</a:t>
            </a:r>
            <a:r>
              <a:rPr lang="en-US" altLang="zh-CN" dirty="0" err="1"/>
              <a:t>ldtr</a:t>
            </a:r>
            <a:r>
              <a:rPr lang="zh-CN" altLang="en-US" dirty="0"/>
              <a:t>和</a:t>
            </a:r>
            <a:r>
              <a:rPr lang="en-US" altLang="zh-CN" dirty="0" err="1"/>
              <a:t>sttr</a:t>
            </a:r>
            <a:r>
              <a:rPr lang="zh-CN" altLang="en-US" dirty="0"/>
              <a:t>不被滥用</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76CBD676-1037-4780-A0B1-FEEA31269558}" type="slidenum">
              <a:rPr lang="zh-CN" altLang="en-US" smtClean="0"/>
              <a:t>32</a:t>
            </a:fld>
            <a:endParaRPr lang="zh-CN" altLang="en-US"/>
          </a:p>
        </p:txBody>
      </p:sp>
    </p:spTree>
    <p:extLst>
      <p:ext uri="{BB962C8B-B14F-4D97-AF65-F5344CB8AC3E}">
        <p14:creationId xmlns:p14="http://schemas.microsoft.com/office/powerpoint/2010/main" val="649194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en-US" dirty="0"/>
              <a:t>进出隔离执行环境时改变</a:t>
            </a:r>
            <a:r>
              <a:rPr lang="en-US" altLang="zh-CN" dirty="0"/>
              <a:t>UAO</a:t>
            </a:r>
            <a:r>
              <a:rPr lang="zh-CN" altLang="en-US" dirty="0"/>
              <a:t>值 </a:t>
            </a:r>
            <a:r>
              <a:rPr lang="en-US" altLang="zh-CN" dirty="0"/>
              <a:t>(0</a:t>
            </a:r>
            <a:r>
              <a:rPr lang="zh-CN" altLang="en-US" dirty="0"/>
              <a:t>时允许</a:t>
            </a:r>
            <a:r>
              <a:rPr lang="en-US" altLang="zh-CN" dirty="0"/>
              <a:t>LDTR</a:t>
            </a:r>
            <a:r>
              <a:rPr lang="zh-CN" altLang="en-US" dirty="0"/>
              <a:t>和</a:t>
            </a:r>
            <a:r>
              <a:rPr lang="en-US" altLang="zh-CN" dirty="0"/>
              <a:t>STTR</a:t>
            </a:r>
            <a:r>
              <a:rPr lang="zh-CN" altLang="en-US" dirty="0"/>
              <a:t>访问隔离区，</a:t>
            </a:r>
            <a:r>
              <a:rPr lang="en-US" altLang="zh-CN" dirty="0"/>
              <a:t>1</a:t>
            </a:r>
            <a:r>
              <a:rPr lang="zh-CN" altLang="en-US" dirty="0"/>
              <a:t>时则不能访问</a:t>
            </a:r>
            <a:r>
              <a:rPr lang="en-US" altLang="zh-CN" dirty="0"/>
              <a:t>)</a:t>
            </a:r>
          </a:p>
          <a:p>
            <a:pPr lvl="0"/>
            <a:r>
              <a:rPr lang="zh-CN" altLang="en-US" dirty="0"/>
              <a:t>可信代码访问的非全局变量（栈和敏感数据）都放入隔离区域中</a:t>
            </a:r>
            <a:endParaRPr lang="en-US" altLang="zh-CN" dirty="0"/>
          </a:p>
          <a:p>
            <a:pPr lvl="0"/>
            <a:r>
              <a:rPr lang="zh-CN" altLang="en-US" dirty="0"/>
              <a:t>可信代码访问的全局变量位置不变，在可信代码执行过程中开启全局变量写时复制机制</a:t>
            </a:r>
            <a:endParaRPr lang="en-US" altLang="zh-CN" dirty="0"/>
          </a:p>
          <a:p>
            <a:pPr lvl="0"/>
            <a:r>
              <a:rPr lang="zh-CN" altLang="en-US" dirty="0"/>
              <a:t>用户需要保证可信代码中没有对不可信代码的访问，并且开启粗粒度</a:t>
            </a:r>
            <a:r>
              <a:rPr lang="en-US" altLang="zh-CN" dirty="0"/>
              <a:t>CFI</a:t>
            </a:r>
          </a:p>
          <a:p>
            <a:pPr lvl="0"/>
            <a:endParaRPr lang="en-US" altLang="zh-CN" dirty="0"/>
          </a:p>
          <a:p>
            <a:endParaRPr lang="zh-CN" altLang="en-US" dirty="0"/>
          </a:p>
        </p:txBody>
      </p:sp>
      <p:sp>
        <p:nvSpPr>
          <p:cNvPr id="4" name="灯片编号占位符 3"/>
          <p:cNvSpPr>
            <a:spLocks noGrp="1"/>
          </p:cNvSpPr>
          <p:nvPr>
            <p:ph type="sldNum" sz="quarter" idx="5"/>
          </p:nvPr>
        </p:nvSpPr>
        <p:spPr/>
        <p:txBody>
          <a:bodyPr/>
          <a:lstStyle/>
          <a:p>
            <a:fld id="{76CBD676-1037-4780-A0B1-FEEA31269558}" type="slidenum">
              <a:rPr lang="zh-CN" altLang="en-US" smtClean="0"/>
              <a:t>33</a:t>
            </a:fld>
            <a:endParaRPr lang="zh-CN" altLang="en-US"/>
          </a:p>
        </p:txBody>
      </p:sp>
    </p:spTree>
    <p:extLst>
      <p:ext uri="{BB962C8B-B14F-4D97-AF65-F5344CB8AC3E}">
        <p14:creationId xmlns:p14="http://schemas.microsoft.com/office/powerpoint/2010/main" val="17863702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en-US" altLang="zh-CN" sz="1200" b="1" dirty="0">
                <a:solidFill>
                  <a:srgbClr val="657B83"/>
                </a:solidFill>
                <a:latin typeface="Consolas" panose="020B0609020204030204" pitchFamily="49" charset="0"/>
              </a:rPr>
            </a:br>
            <a:endParaRPr lang="zh-CN" altLang="en-US" dirty="0"/>
          </a:p>
        </p:txBody>
      </p:sp>
      <p:sp>
        <p:nvSpPr>
          <p:cNvPr id="4" name="灯片编号占位符 3"/>
          <p:cNvSpPr>
            <a:spLocks noGrp="1"/>
          </p:cNvSpPr>
          <p:nvPr>
            <p:ph type="sldNum" sz="quarter" idx="5"/>
          </p:nvPr>
        </p:nvSpPr>
        <p:spPr/>
        <p:txBody>
          <a:bodyPr/>
          <a:lstStyle/>
          <a:p>
            <a:fld id="{76CBD676-1037-4780-A0B1-FEEA31269558}" type="slidenum">
              <a:rPr lang="zh-CN" altLang="en-US" smtClean="0"/>
              <a:t>34</a:t>
            </a:fld>
            <a:endParaRPr lang="zh-CN" altLang="en-US"/>
          </a:p>
        </p:txBody>
      </p:sp>
    </p:spTree>
    <p:extLst>
      <p:ext uri="{BB962C8B-B14F-4D97-AF65-F5344CB8AC3E}">
        <p14:creationId xmlns:p14="http://schemas.microsoft.com/office/powerpoint/2010/main" val="41383751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endParaRPr lang="en-US" altLang="zh-CN" dirty="0"/>
          </a:p>
          <a:p>
            <a:endParaRPr lang="zh-CN" altLang="en-US" dirty="0"/>
          </a:p>
        </p:txBody>
      </p:sp>
      <p:sp>
        <p:nvSpPr>
          <p:cNvPr id="4" name="灯片编号占位符 3"/>
          <p:cNvSpPr>
            <a:spLocks noGrp="1"/>
          </p:cNvSpPr>
          <p:nvPr>
            <p:ph type="sldNum" sz="quarter" idx="5"/>
          </p:nvPr>
        </p:nvSpPr>
        <p:spPr/>
        <p:txBody>
          <a:bodyPr/>
          <a:lstStyle/>
          <a:p>
            <a:fld id="{76CBD676-1037-4780-A0B1-FEEA31269558}" type="slidenum">
              <a:rPr lang="zh-CN" altLang="en-US" smtClean="0"/>
              <a:t>35</a:t>
            </a:fld>
            <a:endParaRPr lang="zh-CN" altLang="en-US"/>
          </a:p>
        </p:txBody>
      </p:sp>
    </p:spTree>
    <p:extLst>
      <p:ext uri="{BB962C8B-B14F-4D97-AF65-F5344CB8AC3E}">
        <p14:creationId xmlns:p14="http://schemas.microsoft.com/office/powerpoint/2010/main" val="2747158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CBD676-1037-4780-A0B1-FEEA31269558}" type="slidenum">
              <a:rPr lang="zh-CN" altLang="en-US" smtClean="0"/>
              <a:t>4</a:t>
            </a:fld>
            <a:endParaRPr lang="zh-CN" altLang="en-US"/>
          </a:p>
        </p:txBody>
      </p:sp>
    </p:spTree>
    <p:extLst>
      <p:ext uri="{BB962C8B-B14F-4D97-AF65-F5344CB8AC3E}">
        <p14:creationId xmlns:p14="http://schemas.microsoft.com/office/powerpoint/2010/main" val="39997193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endParaRPr lang="en-US" altLang="zh-CN" dirty="0"/>
          </a:p>
          <a:p>
            <a:endParaRPr lang="zh-CN" altLang="en-US" dirty="0"/>
          </a:p>
        </p:txBody>
      </p:sp>
      <p:sp>
        <p:nvSpPr>
          <p:cNvPr id="4" name="灯片编号占位符 3"/>
          <p:cNvSpPr>
            <a:spLocks noGrp="1"/>
          </p:cNvSpPr>
          <p:nvPr>
            <p:ph type="sldNum" sz="quarter" idx="5"/>
          </p:nvPr>
        </p:nvSpPr>
        <p:spPr/>
        <p:txBody>
          <a:bodyPr/>
          <a:lstStyle/>
          <a:p>
            <a:fld id="{76CBD676-1037-4780-A0B1-FEEA31269558}" type="slidenum">
              <a:rPr lang="zh-CN" altLang="en-US" smtClean="0"/>
              <a:t>36</a:t>
            </a:fld>
            <a:endParaRPr lang="zh-CN" altLang="en-US"/>
          </a:p>
        </p:txBody>
      </p:sp>
    </p:spTree>
    <p:extLst>
      <p:ext uri="{BB962C8B-B14F-4D97-AF65-F5344CB8AC3E}">
        <p14:creationId xmlns:p14="http://schemas.microsoft.com/office/powerpoint/2010/main" val="28599683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endParaRPr lang="en-US" altLang="zh-CN" dirty="0"/>
          </a:p>
          <a:p>
            <a:endParaRPr lang="zh-CN" altLang="en-US" dirty="0"/>
          </a:p>
        </p:txBody>
      </p:sp>
      <p:sp>
        <p:nvSpPr>
          <p:cNvPr id="4" name="灯片编号占位符 3"/>
          <p:cNvSpPr>
            <a:spLocks noGrp="1"/>
          </p:cNvSpPr>
          <p:nvPr>
            <p:ph type="sldNum" sz="quarter" idx="5"/>
          </p:nvPr>
        </p:nvSpPr>
        <p:spPr/>
        <p:txBody>
          <a:bodyPr/>
          <a:lstStyle/>
          <a:p>
            <a:fld id="{76CBD676-1037-4780-A0B1-FEEA31269558}" type="slidenum">
              <a:rPr lang="zh-CN" altLang="en-US" smtClean="0"/>
              <a:t>37</a:t>
            </a:fld>
            <a:endParaRPr lang="zh-CN" altLang="en-US"/>
          </a:p>
        </p:txBody>
      </p:sp>
    </p:spTree>
    <p:extLst>
      <p:ext uri="{BB962C8B-B14F-4D97-AF65-F5344CB8AC3E}">
        <p14:creationId xmlns:p14="http://schemas.microsoft.com/office/powerpoint/2010/main" val="24353862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endParaRPr lang="en-US" altLang="zh-CN" dirty="0"/>
          </a:p>
          <a:p>
            <a:endParaRPr lang="zh-CN" altLang="en-US" dirty="0"/>
          </a:p>
        </p:txBody>
      </p:sp>
      <p:sp>
        <p:nvSpPr>
          <p:cNvPr id="4" name="灯片编号占位符 3"/>
          <p:cNvSpPr>
            <a:spLocks noGrp="1"/>
          </p:cNvSpPr>
          <p:nvPr>
            <p:ph type="sldNum" sz="quarter" idx="5"/>
          </p:nvPr>
        </p:nvSpPr>
        <p:spPr/>
        <p:txBody>
          <a:bodyPr/>
          <a:lstStyle/>
          <a:p>
            <a:fld id="{76CBD676-1037-4780-A0B1-FEEA31269558}" type="slidenum">
              <a:rPr lang="zh-CN" altLang="en-US" smtClean="0"/>
              <a:t>38</a:t>
            </a:fld>
            <a:endParaRPr lang="zh-CN" altLang="en-US"/>
          </a:p>
        </p:txBody>
      </p:sp>
    </p:spTree>
    <p:extLst>
      <p:ext uri="{BB962C8B-B14F-4D97-AF65-F5344CB8AC3E}">
        <p14:creationId xmlns:p14="http://schemas.microsoft.com/office/powerpoint/2010/main" val="9273857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【JIT</a:t>
            </a:r>
            <a:r>
              <a:rPr lang="zh-CN" altLang="en-US" dirty="0"/>
              <a:t>引擎隔离中包含强制</a:t>
            </a:r>
            <a:r>
              <a:rPr lang="en-US" altLang="zh-CN" dirty="0"/>
              <a:t>DEP</a:t>
            </a:r>
            <a:r>
              <a:rPr lang="zh-CN" altLang="en-US" dirty="0"/>
              <a:t>问题和发射指令扫描时机问题</a:t>
            </a:r>
            <a:r>
              <a:rPr lang="en-US" altLang="zh-CN" dirty="0"/>
              <a:t>】</a:t>
            </a:r>
          </a:p>
          <a:p>
            <a:endParaRPr lang="zh-CN" altLang="en-US" dirty="0"/>
          </a:p>
        </p:txBody>
      </p:sp>
      <p:sp>
        <p:nvSpPr>
          <p:cNvPr id="4" name="灯片编号占位符 3"/>
          <p:cNvSpPr>
            <a:spLocks noGrp="1"/>
          </p:cNvSpPr>
          <p:nvPr>
            <p:ph type="sldNum" sz="quarter" idx="5"/>
          </p:nvPr>
        </p:nvSpPr>
        <p:spPr/>
        <p:txBody>
          <a:bodyPr/>
          <a:lstStyle/>
          <a:p>
            <a:fld id="{76CBD676-1037-4780-A0B1-FEEA31269558}" type="slidenum">
              <a:rPr lang="zh-CN" altLang="en-US" smtClean="0"/>
              <a:t>39</a:t>
            </a:fld>
            <a:endParaRPr lang="zh-CN" altLang="en-US"/>
          </a:p>
        </p:txBody>
      </p:sp>
    </p:spTree>
    <p:extLst>
      <p:ext uri="{BB962C8B-B14F-4D97-AF65-F5344CB8AC3E}">
        <p14:creationId xmlns:p14="http://schemas.microsoft.com/office/powerpoint/2010/main" val="36705507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en-US" altLang="zh-CN" dirty="0" err="1"/>
              <a:t>vdso</a:t>
            </a:r>
            <a:r>
              <a:rPr lang="zh-CN" altLang="en-US" dirty="0"/>
              <a:t>的引入是为什么：和</a:t>
            </a:r>
            <a:r>
              <a:rPr lang="en-US" altLang="zh-CN" dirty="0"/>
              <a:t>kernel </a:t>
            </a:r>
            <a:r>
              <a:rPr lang="zh-CN" altLang="en-US" dirty="0"/>
              <a:t>安全相关的必须由</a:t>
            </a:r>
            <a:r>
              <a:rPr lang="en-US" altLang="zh-CN" dirty="0"/>
              <a:t>kernel</a:t>
            </a:r>
            <a:r>
              <a:rPr lang="zh-CN" altLang="en-US" dirty="0"/>
              <a:t>去做</a:t>
            </a:r>
            <a:endParaRPr lang="en-US" altLang="zh-CN" dirty="0"/>
          </a:p>
          <a:p>
            <a:r>
              <a:rPr lang="en-US" altLang="zh-CN" dirty="0"/>
              <a:t>concurrent</a:t>
            </a:r>
            <a:r>
              <a:rPr lang="zh-CN" altLang="en-US" dirty="0"/>
              <a:t>问题：</a:t>
            </a:r>
            <a:r>
              <a:rPr lang="en-US" altLang="zh-CN" dirty="0"/>
              <a:t>TOU2TOC</a:t>
            </a:r>
          </a:p>
          <a:p>
            <a:r>
              <a:rPr lang="zh-CN" altLang="en-US" dirty="0"/>
              <a:t>检查的前后需要有</a:t>
            </a:r>
            <a:r>
              <a:rPr lang="en-US" altLang="zh-CN" dirty="0"/>
              <a:t>UAO</a:t>
            </a:r>
            <a:r>
              <a:rPr lang="zh-CN" altLang="en-US" dirty="0"/>
              <a:t>的切换</a:t>
            </a:r>
            <a:endParaRPr lang="en-US" altLang="zh-CN" dirty="0"/>
          </a:p>
          <a:p>
            <a:r>
              <a:rPr lang="zh-CN" altLang="en-US" dirty="0"/>
              <a:t>检查的时候需要切栈</a:t>
            </a:r>
            <a:endParaRPr lang="en-US" altLang="zh-CN" dirty="0"/>
          </a:p>
          <a:p>
            <a:r>
              <a:rPr lang="zh-CN" altLang="en-US" dirty="0"/>
              <a:t>每次代码自修改都需要</a:t>
            </a:r>
            <a:r>
              <a:rPr lang="en-US" altLang="zh-CN" dirty="0"/>
              <a:t>check</a:t>
            </a:r>
          </a:p>
          <a:p>
            <a:r>
              <a:rPr lang="zh-CN" altLang="en-US" dirty="0"/>
              <a:t>扫描到敏感指令会做什么处理</a:t>
            </a:r>
            <a:endParaRPr lang="en-US" altLang="zh-CN" dirty="0"/>
          </a:p>
          <a:p>
            <a:r>
              <a:rPr lang="en-US" altLang="zh-CN" dirty="0"/>
              <a:t>Fast Path</a:t>
            </a:r>
            <a:r>
              <a:rPr lang="zh-CN" altLang="en-US" dirty="0"/>
              <a:t>设计：指令的出现概率不一样，大部分指令都落在不需要检查的范围之外，快速判断指令所属范围</a:t>
            </a:r>
            <a:r>
              <a:rPr lang="en-US" altLang="zh-CN" dirty="0"/>
              <a:t>】</a:t>
            </a:r>
          </a:p>
          <a:p>
            <a:endParaRPr lang="zh-CN" altLang="en-US" dirty="0"/>
          </a:p>
        </p:txBody>
      </p:sp>
      <p:sp>
        <p:nvSpPr>
          <p:cNvPr id="4" name="灯片编号占位符 3"/>
          <p:cNvSpPr>
            <a:spLocks noGrp="1"/>
          </p:cNvSpPr>
          <p:nvPr>
            <p:ph type="sldNum" sz="quarter" idx="5"/>
          </p:nvPr>
        </p:nvSpPr>
        <p:spPr/>
        <p:txBody>
          <a:bodyPr/>
          <a:lstStyle/>
          <a:p>
            <a:fld id="{76CBD676-1037-4780-A0B1-FEEA31269558}" type="slidenum">
              <a:rPr lang="zh-CN" altLang="en-US" smtClean="0"/>
              <a:t>40</a:t>
            </a:fld>
            <a:endParaRPr lang="zh-CN" altLang="en-US"/>
          </a:p>
        </p:txBody>
      </p:sp>
    </p:spTree>
    <p:extLst>
      <p:ext uri="{BB962C8B-B14F-4D97-AF65-F5344CB8AC3E}">
        <p14:creationId xmlns:p14="http://schemas.microsoft.com/office/powerpoint/2010/main" val="551002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a:t>PAN</a:t>
            </a:r>
            <a:r>
              <a:rPr lang="zh-CN" altLang="en-US" dirty="0"/>
              <a:t>机制对敏感数据的访问开销几乎是</a:t>
            </a:r>
            <a:r>
              <a:rPr lang="en-US" altLang="zh-CN" dirty="0"/>
              <a:t>0</a:t>
            </a:r>
            <a:r>
              <a:rPr lang="zh-CN" altLang="en-US" dirty="0"/>
              <a:t>开销，相比</a:t>
            </a:r>
            <a:r>
              <a:rPr lang="en-US" altLang="zh-CN" dirty="0"/>
              <a:t>x86</a:t>
            </a:r>
            <a:r>
              <a:rPr lang="zh-CN" altLang="en-US" dirty="0"/>
              <a:t>的隔离指令（</a:t>
            </a:r>
            <a:r>
              <a:rPr lang="en-US" altLang="zh-CN" dirty="0" err="1"/>
              <a:t>mp</a:t>
            </a:r>
            <a:r>
              <a:rPr lang="zh-CN" altLang="en-US" dirty="0"/>
              <a:t>）都要快，是目前商用芯片下最快的</a:t>
            </a:r>
            <a:endParaRPr lang="en-US" altLang="zh-CN" dirty="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a:t>内存隔离的开销指代对敏感数据的访问开销</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76CBD676-1037-4780-A0B1-FEEA31269558}" type="slidenum">
              <a:rPr lang="zh-CN" altLang="en-US" smtClean="0"/>
              <a:t>5</a:t>
            </a:fld>
            <a:endParaRPr lang="zh-CN" altLang="en-US"/>
          </a:p>
        </p:txBody>
      </p:sp>
    </p:spTree>
    <p:extLst>
      <p:ext uri="{BB962C8B-B14F-4D97-AF65-F5344CB8AC3E}">
        <p14:creationId xmlns:p14="http://schemas.microsoft.com/office/powerpoint/2010/main" val="3395831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CBD676-1037-4780-A0B1-FEEA31269558}" type="slidenum">
              <a:rPr lang="zh-CN" altLang="en-US" smtClean="0"/>
              <a:t>6</a:t>
            </a:fld>
            <a:endParaRPr lang="zh-CN" altLang="en-US"/>
          </a:p>
        </p:txBody>
      </p:sp>
    </p:spTree>
    <p:extLst>
      <p:ext uri="{BB962C8B-B14F-4D97-AF65-F5344CB8AC3E}">
        <p14:creationId xmlns:p14="http://schemas.microsoft.com/office/powerpoint/2010/main" val="4225658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CBD676-1037-4780-A0B1-FEEA31269558}" type="slidenum">
              <a:rPr lang="zh-CN" altLang="en-US" smtClean="0"/>
              <a:t>8</a:t>
            </a:fld>
            <a:endParaRPr lang="zh-CN" altLang="en-US"/>
          </a:p>
        </p:txBody>
      </p:sp>
    </p:spTree>
    <p:extLst>
      <p:ext uri="{BB962C8B-B14F-4D97-AF65-F5344CB8AC3E}">
        <p14:creationId xmlns:p14="http://schemas.microsoft.com/office/powerpoint/2010/main" val="1085861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CBD676-1037-4780-A0B1-FEEA31269558}" type="slidenum">
              <a:rPr lang="zh-CN" altLang="en-US" smtClean="0"/>
              <a:t>9</a:t>
            </a:fld>
            <a:endParaRPr lang="zh-CN" altLang="en-US"/>
          </a:p>
        </p:txBody>
      </p:sp>
    </p:spTree>
    <p:extLst>
      <p:ext uri="{BB962C8B-B14F-4D97-AF65-F5344CB8AC3E}">
        <p14:creationId xmlns:p14="http://schemas.microsoft.com/office/powerpoint/2010/main" val="1453601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CBD676-1037-4780-A0B1-FEEA31269558}" type="slidenum">
              <a:rPr lang="zh-CN" altLang="en-US" smtClean="0"/>
              <a:t>10</a:t>
            </a:fld>
            <a:endParaRPr lang="zh-CN" altLang="en-US"/>
          </a:p>
        </p:txBody>
      </p:sp>
    </p:spTree>
    <p:extLst>
      <p:ext uri="{BB962C8B-B14F-4D97-AF65-F5344CB8AC3E}">
        <p14:creationId xmlns:p14="http://schemas.microsoft.com/office/powerpoint/2010/main" val="3624197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CBD676-1037-4780-A0B1-FEEA31269558}" type="slidenum">
              <a:rPr lang="zh-CN" altLang="en-US" smtClean="0"/>
              <a:t>12</a:t>
            </a:fld>
            <a:endParaRPr lang="zh-CN" altLang="en-US"/>
          </a:p>
        </p:txBody>
      </p:sp>
    </p:spTree>
    <p:extLst>
      <p:ext uri="{BB962C8B-B14F-4D97-AF65-F5344CB8AC3E}">
        <p14:creationId xmlns:p14="http://schemas.microsoft.com/office/powerpoint/2010/main" val="4015080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86928"/>
            <a:ext cx="9144000" cy="1292131"/>
          </a:xfrm>
          <a:prstGeom prst="rect">
            <a:avLst/>
          </a:prstGeom>
        </p:spPr>
        <p:txBody>
          <a:bodyPr anchor="b"/>
          <a:lstStyle>
            <a:lvl1pPr algn="ctr">
              <a:defRPr sz="4400">
                <a:latin typeface="楷体" panose="02010609060101010101" pitchFamily="49" charset="-122"/>
                <a:ea typeface="楷体" panose="02010609060101010101" pitchFamily="49" charset="-122"/>
              </a:defRPr>
            </a:lvl1pPr>
          </a:lstStyle>
          <a:p>
            <a:r>
              <a:rPr lang="zh-CN" altLang="en-US" dirty="0"/>
              <a:t>单击此处编辑母版标题样式</a:t>
            </a:r>
          </a:p>
        </p:txBody>
      </p:sp>
      <p:sp>
        <p:nvSpPr>
          <p:cNvPr id="3" name="副标题 2"/>
          <p:cNvSpPr>
            <a:spLocks noGrp="1"/>
          </p:cNvSpPr>
          <p:nvPr>
            <p:ph type="subTitle" idx="1"/>
          </p:nvPr>
        </p:nvSpPr>
        <p:spPr>
          <a:xfrm>
            <a:off x="1524000" y="3429000"/>
            <a:ext cx="9144000" cy="1655762"/>
          </a:xfrm>
          <a:prstGeom prst="rect">
            <a:avLst/>
          </a:prstGeom>
        </p:spPr>
        <p:txBody>
          <a:bodyPr/>
          <a:lstStyle>
            <a:lvl1pPr marL="0" indent="0" algn="ctr">
              <a:buNone/>
              <a:defRPr sz="2400">
                <a:latin typeface="楷体" panose="02010609060101010101" pitchFamily="49" charset="-122"/>
                <a:ea typeface="楷体" panose="02010609060101010101" pitchFamily="49" charset="-122"/>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dirty="0"/>
              <a:t>单击以编辑母版副标题样式</a:t>
            </a:r>
          </a:p>
        </p:txBody>
      </p:sp>
      <p:sp>
        <p:nvSpPr>
          <p:cNvPr id="5" name="页脚占位符 4">
            <a:extLst>
              <a:ext uri="{FF2B5EF4-FFF2-40B4-BE49-F238E27FC236}">
                <a16:creationId xmlns:a16="http://schemas.microsoft.com/office/drawing/2014/main" id="{F6017822-5455-4C10-A3FF-AEDE9E4016BD}"/>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err="1"/>
              <a:t>Jiali</a:t>
            </a:r>
            <a:r>
              <a:rPr lang="en-US" altLang="zh-CN" dirty="0"/>
              <a:t> Xu &lt;xujiali@ict.ac.cn&gt;</a:t>
            </a:r>
            <a:endParaRPr lang="zh-CN" altLang="en-US" dirty="0"/>
          </a:p>
        </p:txBody>
      </p:sp>
    </p:spTree>
    <p:extLst>
      <p:ext uri="{BB962C8B-B14F-4D97-AF65-F5344CB8AC3E}">
        <p14:creationId xmlns:p14="http://schemas.microsoft.com/office/powerpoint/2010/main" val="1160676688"/>
      </p:ext>
    </p:extLst>
  </p:cSld>
  <p:clrMapOvr>
    <a:masterClrMapping/>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lvl1pPr>
              <a:defRPr sz="2400">
                <a:latin typeface="楷体" panose="02010609060101010101" pitchFamily="49" charset="-122"/>
                <a:ea typeface="楷体" panose="02010609060101010101" pitchFamily="49" charset="-122"/>
              </a:defRPr>
            </a:lvl1pPr>
            <a:lvl2pPr>
              <a:defRPr sz="2000">
                <a:latin typeface="楷体" panose="02010609060101010101" pitchFamily="49" charset="-122"/>
                <a:ea typeface="楷体" panose="02010609060101010101" pitchFamily="49" charset="-122"/>
              </a:defRPr>
            </a:lvl2pPr>
            <a:lvl3pPr>
              <a:defRPr sz="1800">
                <a:latin typeface="楷体" panose="02010609060101010101" pitchFamily="49" charset="-122"/>
                <a:ea typeface="楷体" panose="02010609060101010101" pitchFamily="49" charset="-122"/>
              </a:defRPr>
            </a:lvl3pPr>
            <a:lvl4pPr>
              <a:defRPr sz="1600">
                <a:latin typeface="楷体" panose="02010609060101010101" pitchFamily="49" charset="-122"/>
                <a:ea typeface="楷体" panose="02010609060101010101" pitchFamily="49" charset="-122"/>
              </a:defRPr>
            </a:lvl4pPr>
            <a:lvl5pPr>
              <a:defRPr sz="1600">
                <a:latin typeface="楷体" panose="02010609060101010101" pitchFamily="49" charset="-122"/>
                <a:ea typeface="楷体" panose="02010609060101010101" pitchFamily="49"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页脚占位符 4">
            <a:extLst>
              <a:ext uri="{FF2B5EF4-FFF2-40B4-BE49-F238E27FC236}">
                <a16:creationId xmlns:a16="http://schemas.microsoft.com/office/drawing/2014/main" id="{928418FE-76E2-4BF0-A7CC-BBFC2C7B7733}"/>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err="1"/>
              <a:t>Jiali</a:t>
            </a:r>
            <a:r>
              <a:rPr lang="en-US" altLang="zh-CN" dirty="0"/>
              <a:t> Xu &lt;xujiali@ict.ac.cn&gt;</a:t>
            </a:r>
            <a:endParaRPr lang="zh-CN" altLang="en-US" dirty="0"/>
          </a:p>
        </p:txBody>
      </p:sp>
      <p:sp>
        <p:nvSpPr>
          <p:cNvPr id="10" name="灯片编号占位符 5">
            <a:extLst>
              <a:ext uri="{FF2B5EF4-FFF2-40B4-BE49-F238E27FC236}">
                <a16:creationId xmlns:a16="http://schemas.microsoft.com/office/drawing/2014/main" id="{A53C4130-CDDB-4460-8B55-20559FE5DEC9}"/>
              </a:ext>
            </a:extLst>
          </p:cNvPr>
          <p:cNvSpPr>
            <a:spLocks noGrp="1"/>
          </p:cNvSpPr>
          <p:nvPr>
            <p:ph type="sldNum" sz="quarter" idx="4"/>
          </p:nvPr>
        </p:nvSpPr>
        <p:spPr>
          <a:xfrm>
            <a:off x="11444088" y="6389257"/>
            <a:ext cx="507061" cy="365125"/>
          </a:xfrm>
          <a:prstGeom prst="rect">
            <a:avLst/>
          </a:prstGeom>
        </p:spPr>
        <p:txBody>
          <a:bodyPr/>
          <a:lstStyle/>
          <a:p>
            <a:fld id="{BD8BB134-0D0A-4045-A3EE-5FDD2F095A47}" type="slidenum">
              <a:rPr lang="zh-CN" altLang="en-US" smtClean="0"/>
              <a:t>‹#›</a:t>
            </a:fld>
            <a:endParaRPr lang="zh-CN" altLang="en-US" dirty="0"/>
          </a:p>
        </p:txBody>
      </p:sp>
      <p:cxnSp>
        <p:nvCxnSpPr>
          <p:cNvPr id="11" name="直接连接符 10">
            <a:extLst>
              <a:ext uri="{FF2B5EF4-FFF2-40B4-BE49-F238E27FC236}">
                <a16:creationId xmlns:a16="http://schemas.microsoft.com/office/drawing/2014/main" id="{55BF0FEF-27F0-401F-A06B-1E40B9B3CACE}"/>
              </a:ext>
            </a:extLst>
          </p:cNvPr>
          <p:cNvCxnSpPr/>
          <p:nvPr userDrawn="1"/>
        </p:nvCxnSpPr>
        <p:spPr>
          <a:xfrm>
            <a:off x="0" y="983778"/>
            <a:ext cx="12192000" cy="0"/>
          </a:xfrm>
          <a:prstGeom prst="line">
            <a:avLst/>
          </a:prstGeom>
          <a:ln w="28575">
            <a:solidFill>
              <a:srgbClr val="008FB2"/>
            </a:solidFill>
          </a:ln>
        </p:spPr>
        <p:style>
          <a:lnRef idx="1">
            <a:schemeClr val="accent1"/>
          </a:lnRef>
          <a:fillRef idx="0">
            <a:schemeClr val="accent1"/>
          </a:fillRef>
          <a:effectRef idx="0">
            <a:schemeClr val="accent1"/>
          </a:effectRef>
          <a:fontRef idx="minor">
            <a:schemeClr val="tx1"/>
          </a:fontRef>
        </p:style>
      </p:cxnSp>
      <p:sp>
        <p:nvSpPr>
          <p:cNvPr id="12" name="标题 1">
            <a:extLst>
              <a:ext uri="{FF2B5EF4-FFF2-40B4-BE49-F238E27FC236}">
                <a16:creationId xmlns:a16="http://schemas.microsoft.com/office/drawing/2014/main" id="{93E33493-D5C1-4C9E-BBC0-A1A71660BAB2}"/>
              </a:ext>
            </a:extLst>
          </p:cNvPr>
          <p:cNvSpPr>
            <a:spLocks noGrp="1"/>
          </p:cNvSpPr>
          <p:nvPr>
            <p:ph type="title"/>
          </p:nvPr>
        </p:nvSpPr>
        <p:spPr>
          <a:xfrm>
            <a:off x="637905" y="134157"/>
            <a:ext cx="10099767" cy="836129"/>
          </a:xfrm>
          <a:prstGeom prst="rect">
            <a:avLst/>
          </a:prstGeom>
        </p:spPr>
        <p:txBody>
          <a:bodyPr>
            <a:normAutofit/>
          </a:bodyPr>
          <a:lstStyle>
            <a:lvl1pPr>
              <a:lnSpc>
                <a:spcPct val="150000"/>
              </a:lnSpc>
              <a:defRPr sz="3200">
                <a:latin typeface="Times New Roman" panose="02020603050405020304" pitchFamily="18" charset="0"/>
                <a:ea typeface="楷体" panose="02010609060101010101" pitchFamily="49" charset="-122"/>
                <a:cs typeface="Times New Roman" panose="02020603050405020304" pitchFamily="18" charset="0"/>
              </a:defRPr>
            </a:lvl1pPr>
          </a:lstStyle>
          <a:p>
            <a:r>
              <a:rPr lang="zh-CN" altLang="en-US" dirty="0"/>
              <a:t>单击此处编辑母版标题样式</a:t>
            </a:r>
          </a:p>
        </p:txBody>
      </p:sp>
    </p:spTree>
    <p:extLst>
      <p:ext uri="{BB962C8B-B14F-4D97-AF65-F5344CB8AC3E}">
        <p14:creationId xmlns:p14="http://schemas.microsoft.com/office/powerpoint/2010/main" val="4131595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a:prstGeom prst="rect">
            <a:avLst/>
          </a:prstGeom>
        </p:spPr>
        <p:txBody>
          <a:bodyPr vert="eaVert"/>
          <a:lstStyle>
            <a:lvl1pPr>
              <a:defRPr sz="3200">
                <a:latin typeface="楷体" panose="02010609060101010101" pitchFamily="49" charset="-122"/>
                <a:ea typeface="楷体" panose="02010609060101010101" pitchFamily="49" charset="-122"/>
              </a:defRPr>
            </a:lvl1pPr>
          </a:lstStyle>
          <a:p>
            <a:r>
              <a:rPr lang="zh-CN" altLang="en-US" dirty="0"/>
              <a:t>单击此处编辑母版标题样式</a:t>
            </a:r>
          </a:p>
        </p:txBody>
      </p:sp>
      <p:sp>
        <p:nvSpPr>
          <p:cNvPr id="3" name="竖排文字占位符 2"/>
          <p:cNvSpPr>
            <a:spLocks noGrp="1"/>
          </p:cNvSpPr>
          <p:nvPr>
            <p:ph type="body" orient="vert" idx="1"/>
          </p:nvPr>
        </p:nvSpPr>
        <p:spPr>
          <a:xfrm>
            <a:off x="838202" y="365125"/>
            <a:ext cx="7734300" cy="5811838"/>
          </a:xfrm>
          <a:prstGeom prst="rect">
            <a:avLst/>
          </a:prstGeom>
        </p:spPr>
        <p:txBody>
          <a:bodyPr vert="eaVert"/>
          <a:lstStyle>
            <a:lvl1pPr>
              <a:defRPr sz="2400">
                <a:latin typeface="楷体" panose="02010609060101010101" pitchFamily="49" charset="-122"/>
                <a:ea typeface="楷体" panose="02010609060101010101" pitchFamily="49" charset="-122"/>
              </a:defRPr>
            </a:lvl1pPr>
            <a:lvl2pPr>
              <a:defRPr sz="2000">
                <a:latin typeface="楷体" panose="02010609060101010101" pitchFamily="49" charset="-122"/>
                <a:ea typeface="楷体" panose="02010609060101010101" pitchFamily="49" charset="-122"/>
              </a:defRPr>
            </a:lvl2pPr>
            <a:lvl3pPr>
              <a:defRPr sz="1800">
                <a:latin typeface="楷体" panose="02010609060101010101" pitchFamily="49" charset="-122"/>
                <a:ea typeface="楷体" panose="02010609060101010101" pitchFamily="49" charset="-122"/>
              </a:defRPr>
            </a:lvl3pPr>
            <a:lvl4pPr>
              <a:defRPr sz="1600">
                <a:latin typeface="楷体" panose="02010609060101010101" pitchFamily="49" charset="-122"/>
                <a:ea typeface="楷体" panose="02010609060101010101" pitchFamily="49" charset="-122"/>
              </a:defRPr>
            </a:lvl4pPr>
            <a:lvl5pPr>
              <a:defRPr sz="1600">
                <a:latin typeface="楷体" panose="02010609060101010101" pitchFamily="49" charset="-122"/>
                <a:ea typeface="楷体" panose="02010609060101010101" pitchFamily="49"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页脚占位符 4">
            <a:extLst>
              <a:ext uri="{FF2B5EF4-FFF2-40B4-BE49-F238E27FC236}">
                <a16:creationId xmlns:a16="http://schemas.microsoft.com/office/drawing/2014/main" id="{FE539212-6E77-4332-AB35-8126A6E40139}"/>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err="1"/>
              <a:t>Jiali</a:t>
            </a:r>
            <a:r>
              <a:rPr lang="en-US" altLang="zh-CN" dirty="0"/>
              <a:t> Xu &lt;xujiali@ict.ac.cn&gt;</a:t>
            </a:r>
            <a:endParaRPr lang="zh-CN" altLang="en-US" dirty="0"/>
          </a:p>
        </p:txBody>
      </p:sp>
      <p:sp>
        <p:nvSpPr>
          <p:cNvPr id="9" name="灯片编号占位符 5">
            <a:extLst>
              <a:ext uri="{FF2B5EF4-FFF2-40B4-BE49-F238E27FC236}">
                <a16:creationId xmlns:a16="http://schemas.microsoft.com/office/drawing/2014/main" id="{793C3ACD-AD6E-47D8-8EFE-EA503C22E2B2}"/>
              </a:ext>
            </a:extLst>
          </p:cNvPr>
          <p:cNvSpPr>
            <a:spLocks noGrp="1"/>
          </p:cNvSpPr>
          <p:nvPr>
            <p:ph type="sldNum" sz="quarter" idx="4"/>
          </p:nvPr>
        </p:nvSpPr>
        <p:spPr>
          <a:xfrm>
            <a:off x="11444088" y="6389257"/>
            <a:ext cx="507061" cy="365125"/>
          </a:xfrm>
          <a:prstGeom prst="rect">
            <a:avLst/>
          </a:prstGeom>
        </p:spPr>
        <p:txBody>
          <a:bodyPr/>
          <a:lstStyle/>
          <a:p>
            <a:fld id="{BD8BB134-0D0A-4045-A3EE-5FDD2F095A47}" type="slidenum">
              <a:rPr lang="zh-CN" altLang="en-US" smtClean="0"/>
              <a:t>‹#›</a:t>
            </a:fld>
            <a:endParaRPr lang="zh-CN" altLang="en-US" dirty="0"/>
          </a:p>
        </p:txBody>
      </p:sp>
    </p:spTree>
    <p:extLst>
      <p:ext uri="{BB962C8B-B14F-4D97-AF65-F5344CB8AC3E}">
        <p14:creationId xmlns:p14="http://schemas.microsoft.com/office/powerpoint/2010/main" val="4103106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主页面">
    <p:spTree>
      <p:nvGrpSpPr>
        <p:cNvPr id="1" name=""/>
        <p:cNvGrpSpPr/>
        <p:nvPr/>
      </p:nvGrpSpPr>
      <p:grpSpPr>
        <a:xfrm>
          <a:off x="0" y="0"/>
          <a:ext cx="0" cy="0"/>
          <a:chOff x="0" y="0"/>
          <a:chExt cx="0" cy="0"/>
        </a:xfrm>
      </p:grpSpPr>
      <p:sp>
        <p:nvSpPr>
          <p:cNvPr id="2" name="标题 1"/>
          <p:cNvSpPr>
            <a:spLocks noGrp="1"/>
          </p:cNvSpPr>
          <p:nvPr>
            <p:ph type="title"/>
          </p:nvPr>
        </p:nvSpPr>
        <p:spPr>
          <a:xfrm>
            <a:off x="637905" y="134157"/>
            <a:ext cx="10099767" cy="836129"/>
          </a:xfrm>
          <a:prstGeom prst="rect">
            <a:avLst/>
          </a:prstGeom>
        </p:spPr>
        <p:txBody>
          <a:bodyPr>
            <a:normAutofit/>
          </a:bodyPr>
          <a:lstStyle>
            <a:lvl1pPr>
              <a:lnSpc>
                <a:spcPct val="150000"/>
              </a:lnSpc>
              <a:defRPr sz="3200">
                <a:latin typeface="Times New Roman" panose="02020603050405020304" pitchFamily="18" charset="0"/>
                <a:ea typeface="楷体" panose="02010609060101010101" pitchFamily="49" charset="-122"/>
                <a:cs typeface="Times New Roman" panose="02020603050405020304" pitchFamily="18" charset="0"/>
              </a:defRPr>
            </a:lvl1pPr>
          </a:lstStyle>
          <a:p>
            <a:r>
              <a:rPr lang="zh-CN" altLang="en-US" dirty="0"/>
              <a:t>单击此处编辑母版标题样式</a:t>
            </a:r>
          </a:p>
        </p:txBody>
      </p:sp>
      <p:sp>
        <p:nvSpPr>
          <p:cNvPr id="3" name="内容占位符 2"/>
          <p:cNvSpPr>
            <a:spLocks noGrp="1"/>
          </p:cNvSpPr>
          <p:nvPr>
            <p:ph idx="1"/>
          </p:nvPr>
        </p:nvSpPr>
        <p:spPr>
          <a:xfrm>
            <a:off x="637906" y="1332745"/>
            <a:ext cx="11092543" cy="4690961"/>
          </a:xfrm>
          <a:prstGeom prst="rect">
            <a:avLst/>
          </a:prstGeom>
        </p:spPr>
        <p:txBody>
          <a:bodyPr>
            <a:normAutofit/>
          </a:bodyPr>
          <a:lstStyle>
            <a:lvl1pPr>
              <a:defRPr sz="2400">
                <a:latin typeface="Times New Roman" panose="02020603050405020304" pitchFamily="18" charset="0"/>
                <a:ea typeface="楷体" panose="02010609060101010101" pitchFamily="49" charset="-122"/>
                <a:cs typeface="Times New Roman" panose="02020603050405020304" pitchFamily="18" charset="0"/>
              </a:defRPr>
            </a:lvl1pPr>
            <a:lvl2pPr>
              <a:defRPr sz="2000">
                <a:latin typeface="Times New Roman" panose="02020603050405020304" pitchFamily="18" charset="0"/>
                <a:ea typeface="楷体" panose="02010609060101010101" pitchFamily="49" charset="-122"/>
                <a:cs typeface="Times New Roman" panose="02020603050405020304" pitchFamily="18" charset="0"/>
              </a:defRPr>
            </a:lvl2pPr>
            <a:lvl3pPr>
              <a:defRPr sz="1800">
                <a:latin typeface="Times New Roman" panose="02020603050405020304" pitchFamily="18" charset="0"/>
                <a:ea typeface="楷体" panose="02010609060101010101" pitchFamily="49" charset="-122"/>
                <a:cs typeface="Times New Roman" panose="02020603050405020304" pitchFamily="18" charset="0"/>
              </a:defRPr>
            </a:lvl3pPr>
            <a:lvl4pPr>
              <a:defRPr sz="1600">
                <a:latin typeface="Times New Roman" panose="02020603050405020304" pitchFamily="18" charset="0"/>
                <a:ea typeface="楷体" panose="02010609060101010101" pitchFamily="49" charset="-122"/>
                <a:cs typeface="Times New Roman" panose="02020603050405020304" pitchFamily="18" charset="0"/>
              </a:defRPr>
            </a:lvl4pPr>
            <a:lvl5pPr>
              <a:defRPr sz="1600">
                <a:latin typeface="Times New Roman" panose="02020603050405020304" pitchFamily="18" charset="0"/>
                <a:ea typeface="楷体" panose="02010609060101010101" pitchFamily="49" charset="-122"/>
                <a:cs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11" name="直接连接符 10"/>
          <p:cNvCxnSpPr/>
          <p:nvPr userDrawn="1"/>
        </p:nvCxnSpPr>
        <p:spPr>
          <a:xfrm>
            <a:off x="0" y="983778"/>
            <a:ext cx="12192000" cy="0"/>
          </a:xfrm>
          <a:prstGeom prst="line">
            <a:avLst/>
          </a:prstGeom>
          <a:ln w="28575">
            <a:solidFill>
              <a:srgbClr val="008FB2"/>
            </a:solidFill>
          </a:ln>
        </p:spPr>
        <p:style>
          <a:lnRef idx="1">
            <a:schemeClr val="accent1"/>
          </a:lnRef>
          <a:fillRef idx="0">
            <a:schemeClr val="accent1"/>
          </a:fillRef>
          <a:effectRef idx="0">
            <a:schemeClr val="accent1"/>
          </a:effectRef>
          <a:fontRef idx="minor">
            <a:schemeClr val="tx1"/>
          </a:fontRef>
        </p:style>
      </p:cxnSp>
      <p:sp>
        <p:nvSpPr>
          <p:cNvPr id="8" name="灯片编号占位符 5">
            <a:extLst>
              <a:ext uri="{FF2B5EF4-FFF2-40B4-BE49-F238E27FC236}">
                <a16:creationId xmlns:a16="http://schemas.microsoft.com/office/drawing/2014/main" id="{806601F4-D5FD-4C27-8C72-593012FD7499}"/>
              </a:ext>
            </a:extLst>
          </p:cNvPr>
          <p:cNvSpPr>
            <a:spLocks noGrp="1"/>
          </p:cNvSpPr>
          <p:nvPr>
            <p:ph type="sldNum" sz="quarter" idx="4"/>
          </p:nvPr>
        </p:nvSpPr>
        <p:spPr>
          <a:xfrm>
            <a:off x="11444088" y="6389257"/>
            <a:ext cx="507061" cy="365125"/>
          </a:xfrm>
          <a:prstGeom prst="rect">
            <a:avLst/>
          </a:prstGeom>
        </p:spPr>
        <p:txBody>
          <a:bodyPr/>
          <a:lstStyle/>
          <a:p>
            <a:fld id="{BD8BB134-0D0A-4045-A3EE-5FDD2F095A47}" type="slidenum">
              <a:rPr lang="zh-CN" altLang="en-US" smtClean="0"/>
              <a:t>‹#›</a:t>
            </a:fld>
            <a:endParaRPr lang="zh-CN" altLang="en-US" dirty="0"/>
          </a:p>
        </p:txBody>
      </p:sp>
      <p:sp>
        <p:nvSpPr>
          <p:cNvPr id="9" name="页脚占位符 4">
            <a:extLst>
              <a:ext uri="{FF2B5EF4-FFF2-40B4-BE49-F238E27FC236}">
                <a16:creationId xmlns:a16="http://schemas.microsoft.com/office/drawing/2014/main" id="{B7CB280A-111F-48AD-9B76-5AA89D9DDBC5}"/>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err="1"/>
              <a:t>Jiali</a:t>
            </a:r>
            <a:r>
              <a:rPr lang="en-US" altLang="zh-CN" dirty="0"/>
              <a:t> Xu &lt;xujiali@ict.ac.cn&gt;</a:t>
            </a:r>
            <a:endParaRPr lang="zh-CN" altLang="en-US" dirty="0"/>
          </a:p>
        </p:txBody>
      </p:sp>
    </p:spTree>
    <p:extLst>
      <p:ext uri="{BB962C8B-B14F-4D97-AF65-F5344CB8AC3E}">
        <p14:creationId xmlns:p14="http://schemas.microsoft.com/office/powerpoint/2010/main" val="3274145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2"/>
            <a:ext cx="10515600" cy="2852737"/>
          </a:xfrm>
          <a:prstGeom prst="rect">
            <a:avLst/>
          </a:prstGeom>
        </p:spPr>
        <p:txBody>
          <a:bodyPr anchor="b"/>
          <a:lstStyle>
            <a:lvl1pPr>
              <a:defRPr sz="3600">
                <a:latin typeface="楷体" panose="02010609060101010101" pitchFamily="49" charset="-122"/>
                <a:ea typeface="楷体" panose="02010609060101010101" pitchFamily="49" charset="-122"/>
              </a:defRPr>
            </a:lvl1pPr>
          </a:lstStyle>
          <a:p>
            <a:r>
              <a:rPr lang="zh-CN" altLang="en-US" dirty="0"/>
              <a:t>单击此处编辑母版标题样式</a:t>
            </a:r>
          </a:p>
        </p:txBody>
      </p:sp>
      <p:sp>
        <p:nvSpPr>
          <p:cNvPr id="3" name="文本占位符 2"/>
          <p:cNvSpPr>
            <a:spLocks noGrp="1"/>
          </p:cNvSpPr>
          <p:nvPr>
            <p:ph type="body" idx="1"/>
          </p:nvPr>
        </p:nvSpPr>
        <p:spPr>
          <a:xfrm>
            <a:off x="831851" y="4589467"/>
            <a:ext cx="10515600" cy="1500187"/>
          </a:xfrm>
          <a:prstGeom prst="rect">
            <a:avLst/>
          </a:prstGeom>
        </p:spPr>
        <p:txBody>
          <a:bodyPr/>
          <a:lstStyle>
            <a:lvl1pPr marL="0" indent="0">
              <a:buNone/>
              <a:defRPr sz="2400">
                <a:solidFill>
                  <a:schemeClr val="tx1">
                    <a:tint val="75000"/>
                  </a:schemeClr>
                </a:solidFill>
                <a:latin typeface="楷体" panose="02010609060101010101" pitchFamily="49" charset="-122"/>
                <a:ea typeface="楷体" panose="02010609060101010101" pitchFamily="49" charset="-122"/>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dirty="0"/>
              <a:t>编辑母版文本样式</a:t>
            </a:r>
          </a:p>
        </p:txBody>
      </p:sp>
      <p:sp>
        <p:nvSpPr>
          <p:cNvPr id="7" name="灯片编号占位符 5">
            <a:extLst>
              <a:ext uri="{FF2B5EF4-FFF2-40B4-BE49-F238E27FC236}">
                <a16:creationId xmlns:a16="http://schemas.microsoft.com/office/drawing/2014/main" id="{77D2CBE2-6640-4371-97A6-100A5EA9AA92}"/>
              </a:ext>
            </a:extLst>
          </p:cNvPr>
          <p:cNvSpPr>
            <a:spLocks noGrp="1"/>
          </p:cNvSpPr>
          <p:nvPr>
            <p:ph type="sldNum" sz="quarter" idx="4"/>
          </p:nvPr>
        </p:nvSpPr>
        <p:spPr>
          <a:xfrm>
            <a:off x="11444088" y="6389257"/>
            <a:ext cx="507061" cy="365125"/>
          </a:xfrm>
          <a:prstGeom prst="rect">
            <a:avLst/>
          </a:prstGeom>
        </p:spPr>
        <p:txBody>
          <a:bodyPr/>
          <a:lstStyle/>
          <a:p>
            <a:fld id="{BD8BB134-0D0A-4045-A3EE-5FDD2F095A47}" type="slidenum">
              <a:rPr lang="zh-CN" altLang="en-US" smtClean="0"/>
              <a:t>‹#›</a:t>
            </a:fld>
            <a:endParaRPr lang="zh-CN" altLang="en-US" dirty="0"/>
          </a:p>
        </p:txBody>
      </p:sp>
      <p:sp>
        <p:nvSpPr>
          <p:cNvPr id="9" name="页脚占位符 4">
            <a:extLst>
              <a:ext uri="{FF2B5EF4-FFF2-40B4-BE49-F238E27FC236}">
                <a16:creationId xmlns:a16="http://schemas.microsoft.com/office/drawing/2014/main" id="{DA3D4FDC-F0E4-42F1-9765-1F8B6D6E7FC1}"/>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err="1"/>
              <a:t>Jiali</a:t>
            </a:r>
            <a:r>
              <a:rPr lang="en-US" altLang="zh-CN" dirty="0"/>
              <a:t> Xu &lt;xujiali@ict.ac.cn&gt;</a:t>
            </a:r>
            <a:endParaRPr lang="zh-CN" altLang="en-US" dirty="0"/>
          </a:p>
        </p:txBody>
      </p:sp>
    </p:spTree>
    <p:extLst>
      <p:ext uri="{BB962C8B-B14F-4D97-AF65-F5344CB8AC3E}">
        <p14:creationId xmlns:p14="http://schemas.microsoft.com/office/powerpoint/2010/main" val="821946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37200" y="1332000"/>
            <a:ext cx="5181600" cy="4844954"/>
          </a:xfrm>
          <a:prstGeom prst="rect">
            <a:avLst/>
          </a:prstGeom>
        </p:spPr>
        <p:txBody>
          <a:bodyPr/>
          <a:lstStyle>
            <a:lvl1pPr>
              <a:defRPr sz="2400">
                <a:latin typeface="楷体" panose="02010609060101010101" pitchFamily="49" charset="-122"/>
                <a:ea typeface="楷体" panose="02010609060101010101" pitchFamily="49" charset="-122"/>
              </a:defRPr>
            </a:lvl1pPr>
            <a:lvl2pPr>
              <a:defRPr sz="2000">
                <a:latin typeface="楷体" panose="02010609060101010101" pitchFamily="49" charset="-122"/>
                <a:ea typeface="楷体" panose="02010609060101010101" pitchFamily="49" charset="-122"/>
              </a:defRPr>
            </a:lvl2pPr>
            <a:lvl3pPr>
              <a:defRPr sz="1800">
                <a:latin typeface="楷体" panose="02010609060101010101" pitchFamily="49" charset="-122"/>
                <a:ea typeface="楷体" panose="02010609060101010101" pitchFamily="49" charset="-122"/>
              </a:defRPr>
            </a:lvl3pPr>
            <a:lvl4pPr>
              <a:defRPr sz="1600">
                <a:latin typeface="楷体" panose="02010609060101010101" pitchFamily="49" charset="-122"/>
                <a:ea typeface="楷体" panose="02010609060101010101" pitchFamily="49" charset="-122"/>
              </a:defRPr>
            </a:lvl4pPr>
            <a:lvl5pPr>
              <a:defRPr sz="1600">
                <a:latin typeface="楷体" panose="02010609060101010101" pitchFamily="49" charset="-122"/>
                <a:ea typeface="楷体" panose="02010609060101010101" pitchFamily="49"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331999"/>
            <a:ext cx="5181600" cy="4844963"/>
          </a:xfrm>
          <a:prstGeom prst="rect">
            <a:avLst/>
          </a:prstGeom>
        </p:spPr>
        <p:txBody>
          <a:bodyPr/>
          <a:lstStyle>
            <a:lvl1pPr>
              <a:defRPr sz="2400">
                <a:latin typeface="楷体" panose="02010609060101010101" pitchFamily="49" charset="-122"/>
                <a:ea typeface="楷体" panose="02010609060101010101" pitchFamily="49" charset="-122"/>
              </a:defRPr>
            </a:lvl1pPr>
            <a:lvl2pPr>
              <a:defRPr sz="2000">
                <a:latin typeface="楷体" panose="02010609060101010101" pitchFamily="49" charset="-122"/>
                <a:ea typeface="楷体" panose="02010609060101010101" pitchFamily="49" charset="-122"/>
              </a:defRPr>
            </a:lvl2pPr>
            <a:lvl3pPr>
              <a:defRPr sz="1800">
                <a:latin typeface="楷体" panose="02010609060101010101" pitchFamily="49" charset="-122"/>
                <a:ea typeface="楷体" panose="02010609060101010101" pitchFamily="49" charset="-122"/>
              </a:defRPr>
            </a:lvl3pPr>
            <a:lvl4pPr>
              <a:defRPr sz="1600">
                <a:latin typeface="楷体" panose="02010609060101010101" pitchFamily="49" charset="-122"/>
                <a:ea typeface="楷体" panose="02010609060101010101" pitchFamily="49" charset="-122"/>
              </a:defRPr>
            </a:lvl4pPr>
            <a:lvl5pPr>
              <a:defRPr sz="1600">
                <a:latin typeface="楷体" panose="02010609060101010101" pitchFamily="49" charset="-122"/>
                <a:ea typeface="楷体" panose="02010609060101010101" pitchFamily="49"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灯片编号占位符 5">
            <a:extLst>
              <a:ext uri="{FF2B5EF4-FFF2-40B4-BE49-F238E27FC236}">
                <a16:creationId xmlns:a16="http://schemas.microsoft.com/office/drawing/2014/main" id="{2DDDA05D-A3E8-4CD9-846C-471B396A0995}"/>
              </a:ext>
            </a:extLst>
          </p:cNvPr>
          <p:cNvSpPr>
            <a:spLocks noGrp="1"/>
          </p:cNvSpPr>
          <p:nvPr>
            <p:ph type="sldNum" sz="quarter" idx="4"/>
          </p:nvPr>
        </p:nvSpPr>
        <p:spPr>
          <a:xfrm>
            <a:off x="11444088" y="6389257"/>
            <a:ext cx="507061" cy="365125"/>
          </a:xfrm>
          <a:prstGeom prst="rect">
            <a:avLst/>
          </a:prstGeom>
        </p:spPr>
        <p:txBody>
          <a:bodyPr/>
          <a:lstStyle/>
          <a:p>
            <a:fld id="{BD8BB134-0D0A-4045-A3EE-5FDD2F095A47}" type="slidenum">
              <a:rPr lang="zh-CN" altLang="en-US" smtClean="0"/>
              <a:t>‹#›</a:t>
            </a:fld>
            <a:endParaRPr lang="zh-CN" altLang="en-US" dirty="0"/>
          </a:p>
        </p:txBody>
      </p:sp>
      <p:sp>
        <p:nvSpPr>
          <p:cNvPr id="10" name="页脚占位符 4">
            <a:extLst>
              <a:ext uri="{FF2B5EF4-FFF2-40B4-BE49-F238E27FC236}">
                <a16:creationId xmlns:a16="http://schemas.microsoft.com/office/drawing/2014/main" id="{A195CFA8-4DCA-49CC-A7DC-19330B52698C}"/>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err="1"/>
              <a:t>Jiali</a:t>
            </a:r>
            <a:r>
              <a:rPr lang="en-US" altLang="zh-CN" dirty="0"/>
              <a:t> Xu &lt;xujiali@ict.ac.cn&gt;</a:t>
            </a:r>
            <a:endParaRPr lang="zh-CN" altLang="en-US" dirty="0"/>
          </a:p>
        </p:txBody>
      </p:sp>
      <p:sp>
        <p:nvSpPr>
          <p:cNvPr id="11" name="标题 1">
            <a:extLst>
              <a:ext uri="{FF2B5EF4-FFF2-40B4-BE49-F238E27FC236}">
                <a16:creationId xmlns:a16="http://schemas.microsoft.com/office/drawing/2014/main" id="{CF7EA2A7-D740-4590-839D-DBE0F221B98A}"/>
              </a:ext>
            </a:extLst>
          </p:cNvPr>
          <p:cNvSpPr>
            <a:spLocks noGrp="1"/>
          </p:cNvSpPr>
          <p:nvPr>
            <p:ph type="title"/>
          </p:nvPr>
        </p:nvSpPr>
        <p:spPr>
          <a:xfrm>
            <a:off x="637905" y="134157"/>
            <a:ext cx="10099767" cy="836129"/>
          </a:xfrm>
          <a:prstGeom prst="rect">
            <a:avLst/>
          </a:prstGeom>
        </p:spPr>
        <p:txBody>
          <a:bodyPr>
            <a:normAutofit/>
          </a:bodyPr>
          <a:lstStyle>
            <a:lvl1pPr>
              <a:lnSpc>
                <a:spcPct val="150000"/>
              </a:lnSpc>
              <a:defRPr sz="3200">
                <a:latin typeface="Times New Roman" panose="02020603050405020304" pitchFamily="18" charset="0"/>
                <a:ea typeface="楷体" panose="02010609060101010101" pitchFamily="49" charset="-122"/>
                <a:cs typeface="Times New Roman" panose="02020603050405020304" pitchFamily="18" charset="0"/>
              </a:defRPr>
            </a:lvl1pPr>
          </a:lstStyle>
          <a:p>
            <a:r>
              <a:rPr lang="zh-CN" altLang="en-US" dirty="0"/>
              <a:t>单击此处编辑母版标题样式</a:t>
            </a:r>
          </a:p>
        </p:txBody>
      </p:sp>
      <p:cxnSp>
        <p:nvCxnSpPr>
          <p:cNvPr id="12" name="直接连接符 11">
            <a:extLst>
              <a:ext uri="{FF2B5EF4-FFF2-40B4-BE49-F238E27FC236}">
                <a16:creationId xmlns:a16="http://schemas.microsoft.com/office/drawing/2014/main" id="{53C90BB5-5D5C-48C8-900B-4806300D88FF}"/>
              </a:ext>
            </a:extLst>
          </p:cNvPr>
          <p:cNvCxnSpPr/>
          <p:nvPr userDrawn="1"/>
        </p:nvCxnSpPr>
        <p:spPr>
          <a:xfrm>
            <a:off x="0" y="983778"/>
            <a:ext cx="12192000" cy="0"/>
          </a:xfrm>
          <a:prstGeom prst="line">
            <a:avLst/>
          </a:prstGeom>
          <a:ln w="28575">
            <a:solidFill>
              <a:srgbClr val="008F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2382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37905" y="1332000"/>
            <a:ext cx="5157787" cy="823912"/>
          </a:xfrm>
          <a:prstGeom prst="rect">
            <a:avLst/>
          </a:prstGeom>
        </p:spPr>
        <p:txBody>
          <a:bodyPr anchor="b"/>
          <a:lstStyle>
            <a:lvl1pPr marL="0" indent="0">
              <a:buNone/>
              <a:defRPr sz="2400" b="1">
                <a:latin typeface="楷体" panose="02010609060101010101" pitchFamily="49" charset="-122"/>
                <a:ea typeface="楷体" panose="02010609060101010101" pitchFamily="49" charset="-122"/>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dirty="0"/>
              <a:t>编辑母版文本样式</a:t>
            </a:r>
          </a:p>
        </p:txBody>
      </p:sp>
      <p:sp>
        <p:nvSpPr>
          <p:cNvPr id="4" name="内容占位符 3"/>
          <p:cNvSpPr>
            <a:spLocks noGrp="1"/>
          </p:cNvSpPr>
          <p:nvPr>
            <p:ph sz="half" idx="2"/>
          </p:nvPr>
        </p:nvSpPr>
        <p:spPr>
          <a:xfrm>
            <a:off x="637904" y="2155912"/>
            <a:ext cx="5157787" cy="3928882"/>
          </a:xfrm>
          <a:prstGeom prst="rect">
            <a:avLst/>
          </a:prstGeom>
        </p:spPr>
        <p:txBody>
          <a:bodyPr/>
          <a:lstStyle>
            <a:lvl1pPr>
              <a:defRPr sz="2400">
                <a:latin typeface="楷体" panose="02010609060101010101" pitchFamily="49" charset="-122"/>
                <a:ea typeface="楷体" panose="02010609060101010101" pitchFamily="49" charset="-122"/>
              </a:defRPr>
            </a:lvl1pPr>
            <a:lvl2pPr>
              <a:defRPr sz="2000">
                <a:latin typeface="楷体" panose="02010609060101010101" pitchFamily="49" charset="-122"/>
                <a:ea typeface="楷体" panose="02010609060101010101" pitchFamily="49" charset="-122"/>
              </a:defRPr>
            </a:lvl2pPr>
            <a:lvl3pPr>
              <a:defRPr sz="1800">
                <a:latin typeface="楷体" panose="02010609060101010101" pitchFamily="49" charset="-122"/>
                <a:ea typeface="楷体" panose="02010609060101010101" pitchFamily="49" charset="-122"/>
              </a:defRPr>
            </a:lvl3pPr>
            <a:lvl4pPr>
              <a:defRPr sz="1600">
                <a:latin typeface="楷体" panose="02010609060101010101" pitchFamily="49" charset="-122"/>
                <a:ea typeface="楷体" panose="02010609060101010101" pitchFamily="49" charset="-122"/>
              </a:defRPr>
            </a:lvl4pPr>
            <a:lvl5pPr>
              <a:defRPr sz="1600">
                <a:latin typeface="楷体" panose="02010609060101010101" pitchFamily="49" charset="-122"/>
                <a:ea typeface="楷体" panose="02010609060101010101" pitchFamily="49"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5997212" y="1332000"/>
            <a:ext cx="5183188" cy="788703"/>
          </a:xfrm>
          <a:prstGeom prst="rect">
            <a:avLst/>
          </a:prstGeom>
        </p:spPr>
        <p:txBody>
          <a:bodyPr anchor="b"/>
          <a:lstStyle>
            <a:lvl1pPr marL="0" indent="0">
              <a:buNone/>
              <a:defRPr sz="2400" b="1">
                <a:latin typeface="楷体" panose="02010609060101010101" pitchFamily="49" charset="-122"/>
                <a:ea typeface="楷体" panose="02010609060101010101" pitchFamily="49" charset="-122"/>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dirty="0"/>
              <a:t>编辑母版文本样式</a:t>
            </a:r>
          </a:p>
        </p:txBody>
      </p:sp>
      <p:sp>
        <p:nvSpPr>
          <p:cNvPr id="6" name="内容占位符 5"/>
          <p:cNvSpPr>
            <a:spLocks noGrp="1"/>
          </p:cNvSpPr>
          <p:nvPr>
            <p:ph sz="quarter" idx="4"/>
          </p:nvPr>
        </p:nvSpPr>
        <p:spPr>
          <a:xfrm>
            <a:off x="5997212" y="2155912"/>
            <a:ext cx="5183188" cy="3915896"/>
          </a:xfrm>
          <a:prstGeom prst="rect">
            <a:avLst/>
          </a:prstGeom>
        </p:spPr>
        <p:txBody>
          <a:bodyPr/>
          <a:lstStyle>
            <a:lvl1pPr>
              <a:defRPr sz="2400">
                <a:latin typeface="楷体" panose="02010609060101010101" pitchFamily="49" charset="-122"/>
                <a:ea typeface="楷体" panose="02010609060101010101" pitchFamily="49" charset="-122"/>
              </a:defRPr>
            </a:lvl1pPr>
            <a:lvl2pPr>
              <a:defRPr sz="2000">
                <a:latin typeface="楷体" panose="02010609060101010101" pitchFamily="49" charset="-122"/>
                <a:ea typeface="楷体" panose="02010609060101010101" pitchFamily="49" charset="-122"/>
              </a:defRPr>
            </a:lvl2pPr>
            <a:lvl3pPr>
              <a:defRPr sz="1800">
                <a:latin typeface="楷体" panose="02010609060101010101" pitchFamily="49" charset="-122"/>
                <a:ea typeface="楷体" panose="02010609060101010101" pitchFamily="49" charset="-122"/>
              </a:defRPr>
            </a:lvl3pPr>
            <a:lvl4pPr>
              <a:defRPr sz="1600">
                <a:latin typeface="楷体" panose="02010609060101010101" pitchFamily="49" charset="-122"/>
                <a:ea typeface="楷体" panose="02010609060101010101" pitchFamily="49" charset="-122"/>
              </a:defRPr>
            </a:lvl4pPr>
            <a:lvl5pPr>
              <a:defRPr sz="1600">
                <a:latin typeface="楷体" panose="02010609060101010101" pitchFamily="49" charset="-122"/>
                <a:ea typeface="楷体" panose="02010609060101010101" pitchFamily="49"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灯片编号占位符 5">
            <a:extLst>
              <a:ext uri="{FF2B5EF4-FFF2-40B4-BE49-F238E27FC236}">
                <a16:creationId xmlns:a16="http://schemas.microsoft.com/office/drawing/2014/main" id="{D461D59C-ED42-488E-A9CB-420E9A9750D6}"/>
              </a:ext>
            </a:extLst>
          </p:cNvPr>
          <p:cNvSpPr>
            <a:spLocks noGrp="1"/>
          </p:cNvSpPr>
          <p:nvPr>
            <p:ph type="sldNum" sz="quarter" idx="10"/>
          </p:nvPr>
        </p:nvSpPr>
        <p:spPr>
          <a:xfrm>
            <a:off x="11444088" y="6389257"/>
            <a:ext cx="507061" cy="365125"/>
          </a:xfrm>
          <a:prstGeom prst="rect">
            <a:avLst/>
          </a:prstGeom>
        </p:spPr>
        <p:txBody>
          <a:bodyPr/>
          <a:lstStyle/>
          <a:p>
            <a:fld id="{BD8BB134-0D0A-4045-A3EE-5FDD2F095A47}" type="slidenum">
              <a:rPr lang="zh-CN" altLang="en-US" smtClean="0"/>
              <a:t>‹#›</a:t>
            </a:fld>
            <a:endParaRPr lang="zh-CN" altLang="en-US" dirty="0"/>
          </a:p>
        </p:txBody>
      </p:sp>
      <p:sp>
        <p:nvSpPr>
          <p:cNvPr id="12" name="页脚占位符 4">
            <a:extLst>
              <a:ext uri="{FF2B5EF4-FFF2-40B4-BE49-F238E27FC236}">
                <a16:creationId xmlns:a16="http://schemas.microsoft.com/office/drawing/2014/main" id="{5F0D16D3-4A12-437C-9F11-E02307FED8D5}"/>
              </a:ext>
            </a:extLst>
          </p:cNvPr>
          <p:cNvSpPr>
            <a:spLocks noGrp="1"/>
          </p:cNvSpPr>
          <p:nvPr>
            <p:ph type="ftr" sz="quarter" idx="11"/>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err="1"/>
              <a:t>Jiali</a:t>
            </a:r>
            <a:r>
              <a:rPr lang="en-US" altLang="zh-CN" dirty="0"/>
              <a:t> Xu &lt;xujiali@ict.ac.cn&gt;</a:t>
            </a:r>
            <a:endParaRPr lang="zh-CN" altLang="en-US" dirty="0"/>
          </a:p>
        </p:txBody>
      </p:sp>
      <p:sp>
        <p:nvSpPr>
          <p:cNvPr id="13" name="标题 1">
            <a:extLst>
              <a:ext uri="{FF2B5EF4-FFF2-40B4-BE49-F238E27FC236}">
                <a16:creationId xmlns:a16="http://schemas.microsoft.com/office/drawing/2014/main" id="{97976DE5-AC2C-4361-9B6B-C84BD52459C2}"/>
              </a:ext>
            </a:extLst>
          </p:cNvPr>
          <p:cNvSpPr>
            <a:spLocks noGrp="1"/>
          </p:cNvSpPr>
          <p:nvPr>
            <p:ph type="title"/>
          </p:nvPr>
        </p:nvSpPr>
        <p:spPr>
          <a:xfrm>
            <a:off x="637905" y="134157"/>
            <a:ext cx="10099767" cy="836129"/>
          </a:xfrm>
          <a:prstGeom prst="rect">
            <a:avLst/>
          </a:prstGeom>
        </p:spPr>
        <p:txBody>
          <a:bodyPr>
            <a:normAutofit/>
          </a:bodyPr>
          <a:lstStyle>
            <a:lvl1pPr>
              <a:lnSpc>
                <a:spcPct val="150000"/>
              </a:lnSpc>
              <a:defRPr sz="3200">
                <a:latin typeface="Times New Roman" panose="02020603050405020304" pitchFamily="18" charset="0"/>
                <a:ea typeface="楷体" panose="02010609060101010101" pitchFamily="49" charset="-122"/>
                <a:cs typeface="Times New Roman" panose="02020603050405020304" pitchFamily="18" charset="0"/>
              </a:defRPr>
            </a:lvl1pPr>
          </a:lstStyle>
          <a:p>
            <a:r>
              <a:rPr lang="zh-CN" altLang="en-US" dirty="0"/>
              <a:t>单击此处编辑母版标题样式</a:t>
            </a:r>
          </a:p>
        </p:txBody>
      </p:sp>
      <p:cxnSp>
        <p:nvCxnSpPr>
          <p:cNvPr id="14" name="直接连接符 13">
            <a:extLst>
              <a:ext uri="{FF2B5EF4-FFF2-40B4-BE49-F238E27FC236}">
                <a16:creationId xmlns:a16="http://schemas.microsoft.com/office/drawing/2014/main" id="{F5D0F8FA-3804-4BF8-BC08-7877E7302D17}"/>
              </a:ext>
            </a:extLst>
          </p:cNvPr>
          <p:cNvCxnSpPr/>
          <p:nvPr userDrawn="1"/>
        </p:nvCxnSpPr>
        <p:spPr>
          <a:xfrm>
            <a:off x="0" y="983778"/>
            <a:ext cx="12192000" cy="0"/>
          </a:xfrm>
          <a:prstGeom prst="line">
            <a:avLst/>
          </a:prstGeom>
          <a:ln w="28575">
            <a:solidFill>
              <a:srgbClr val="008F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605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7" name="页脚占位符 4">
            <a:extLst>
              <a:ext uri="{FF2B5EF4-FFF2-40B4-BE49-F238E27FC236}">
                <a16:creationId xmlns:a16="http://schemas.microsoft.com/office/drawing/2014/main" id="{3860E5E7-CE0B-4293-950C-D98253FE8233}"/>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err="1"/>
              <a:t>Jiali</a:t>
            </a:r>
            <a:r>
              <a:rPr lang="en-US" altLang="zh-CN" dirty="0"/>
              <a:t> Xu &lt;xujiali@ict.ac.cn&gt;</a:t>
            </a:r>
            <a:endParaRPr lang="zh-CN" altLang="en-US" dirty="0"/>
          </a:p>
        </p:txBody>
      </p:sp>
      <p:sp>
        <p:nvSpPr>
          <p:cNvPr id="8" name="灯片编号占位符 5">
            <a:extLst>
              <a:ext uri="{FF2B5EF4-FFF2-40B4-BE49-F238E27FC236}">
                <a16:creationId xmlns:a16="http://schemas.microsoft.com/office/drawing/2014/main" id="{4FBAD65E-1315-42A8-886B-E93E5656D61F}"/>
              </a:ext>
            </a:extLst>
          </p:cNvPr>
          <p:cNvSpPr>
            <a:spLocks noGrp="1"/>
          </p:cNvSpPr>
          <p:nvPr>
            <p:ph type="sldNum" sz="quarter" idx="4"/>
          </p:nvPr>
        </p:nvSpPr>
        <p:spPr>
          <a:xfrm>
            <a:off x="11444088" y="6389257"/>
            <a:ext cx="507061" cy="365125"/>
          </a:xfrm>
          <a:prstGeom prst="rect">
            <a:avLst/>
          </a:prstGeom>
        </p:spPr>
        <p:txBody>
          <a:bodyPr/>
          <a:lstStyle/>
          <a:p>
            <a:fld id="{BD8BB134-0D0A-4045-A3EE-5FDD2F095A47}" type="slidenum">
              <a:rPr lang="zh-CN" altLang="en-US" smtClean="0"/>
              <a:t>‹#›</a:t>
            </a:fld>
            <a:endParaRPr lang="zh-CN" altLang="en-US" dirty="0"/>
          </a:p>
        </p:txBody>
      </p:sp>
      <p:sp>
        <p:nvSpPr>
          <p:cNvPr id="9" name="标题 1">
            <a:extLst>
              <a:ext uri="{FF2B5EF4-FFF2-40B4-BE49-F238E27FC236}">
                <a16:creationId xmlns:a16="http://schemas.microsoft.com/office/drawing/2014/main" id="{40DCEEF4-95FC-4D92-8DE1-56D2144F37CB}"/>
              </a:ext>
            </a:extLst>
          </p:cNvPr>
          <p:cNvSpPr>
            <a:spLocks noGrp="1"/>
          </p:cNvSpPr>
          <p:nvPr>
            <p:ph type="title"/>
          </p:nvPr>
        </p:nvSpPr>
        <p:spPr>
          <a:xfrm>
            <a:off x="637905" y="134157"/>
            <a:ext cx="10099767" cy="836129"/>
          </a:xfrm>
          <a:prstGeom prst="rect">
            <a:avLst/>
          </a:prstGeom>
        </p:spPr>
        <p:txBody>
          <a:bodyPr>
            <a:normAutofit/>
          </a:bodyPr>
          <a:lstStyle>
            <a:lvl1pPr>
              <a:lnSpc>
                <a:spcPct val="150000"/>
              </a:lnSpc>
              <a:defRPr sz="3200">
                <a:latin typeface="Times New Roman" panose="02020603050405020304" pitchFamily="18" charset="0"/>
                <a:ea typeface="楷体" panose="02010609060101010101" pitchFamily="49" charset="-122"/>
                <a:cs typeface="Times New Roman" panose="02020603050405020304" pitchFamily="18" charset="0"/>
              </a:defRPr>
            </a:lvl1pPr>
          </a:lstStyle>
          <a:p>
            <a:r>
              <a:rPr lang="zh-CN" altLang="en-US" dirty="0"/>
              <a:t>单击此处编辑母版标题样式</a:t>
            </a:r>
          </a:p>
        </p:txBody>
      </p:sp>
      <p:cxnSp>
        <p:nvCxnSpPr>
          <p:cNvPr id="10" name="直接连接符 9">
            <a:extLst>
              <a:ext uri="{FF2B5EF4-FFF2-40B4-BE49-F238E27FC236}">
                <a16:creationId xmlns:a16="http://schemas.microsoft.com/office/drawing/2014/main" id="{4A025D0A-D80E-42A5-80BD-703F0E925933}"/>
              </a:ext>
            </a:extLst>
          </p:cNvPr>
          <p:cNvCxnSpPr/>
          <p:nvPr userDrawn="1"/>
        </p:nvCxnSpPr>
        <p:spPr>
          <a:xfrm>
            <a:off x="0" y="983778"/>
            <a:ext cx="12192000" cy="0"/>
          </a:xfrm>
          <a:prstGeom prst="line">
            <a:avLst/>
          </a:prstGeom>
          <a:ln w="28575">
            <a:solidFill>
              <a:srgbClr val="008F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709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6" name="页脚占位符 4">
            <a:extLst>
              <a:ext uri="{FF2B5EF4-FFF2-40B4-BE49-F238E27FC236}">
                <a16:creationId xmlns:a16="http://schemas.microsoft.com/office/drawing/2014/main" id="{AA417243-331B-4B37-817F-C563C58513BF}"/>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err="1"/>
              <a:t>Jiali</a:t>
            </a:r>
            <a:r>
              <a:rPr lang="en-US" altLang="zh-CN" dirty="0"/>
              <a:t> Xu &lt;xujiali@ict.ac.cn&gt;</a:t>
            </a:r>
            <a:endParaRPr lang="zh-CN" altLang="en-US" dirty="0"/>
          </a:p>
        </p:txBody>
      </p:sp>
      <p:sp>
        <p:nvSpPr>
          <p:cNvPr id="7" name="灯片编号占位符 5">
            <a:extLst>
              <a:ext uri="{FF2B5EF4-FFF2-40B4-BE49-F238E27FC236}">
                <a16:creationId xmlns:a16="http://schemas.microsoft.com/office/drawing/2014/main" id="{C8027AA2-DA8A-4AE8-99E8-AA6CF9C2671F}"/>
              </a:ext>
            </a:extLst>
          </p:cNvPr>
          <p:cNvSpPr>
            <a:spLocks noGrp="1"/>
          </p:cNvSpPr>
          <p:nvPr>
            <p:ph type="sldNum" sz="quarter" idx="4"/>
          </p:nvPr>
        </p:nvSpPr>
        <p:spPr>
          <a:xfrm>
            <a:off x="11444088" y="6389257"/>
            <a:ext cx="507061" cy="365125"/>
          </a:xfrm>
          <a:prstGeom prst="rect">
            <a:avLst/>
          </a:prstGeom>
        </p:spPr>
        <p:txBody>
          <a:bodyPr/>
          <a:lstStyle/>
          <a:p>
            <a:fld id="{BD8BB134-0D0A-4045-A3EE-5FDD2F095A47}" type="slidenum">
              <a:rPr lang="zh-CN" altLang="en-US" smtClean="0"/>
              <a:t>‹#›</a:t>
            </a:fld>
            <a:endParaRPr lang="zh-CN" altLang="en-US" dirty="0"/>
          </a:p>
        </p:txBody>
      </p:sp>
    </p:spTree>
    <p:extLst>
      <p:ext uri="{BB962C8B-B14F-4D97-AF65-F5344CB8AC3E}">
        <p14:creationId xmlns:p14="http://schemas.microsoft.com/office/powerpoint/2010/main" val="4156622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atin typeface="楷体" panose="02010609060101010101" pitchFamily="49" charset="-122"/>
                <a:ea typeface="楷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a:xfrm>
            <a:off x="5183188" y="987429"/>
            <a:ext cx="6172200" cy="4873625"/>
          </a:xfrm>
          <a:prstGeom prst="rect">
            <a:avLst/>
          </a:prstGeom>
        </p:spPr>
        <p:txBody>
          <a:bodyPr/>
          <a:lstStyle>
            <a:lvl1pPr>
              <a:defRPr sz="2800">
                <a:latin typeface="楷体" panose="02010609060101010101" pitchFamily="49" charset="-122"/>
                <a:ea typeface="楷体" panose="02010609060101010101" pitchFamily="49" charset="-122"/>
              </a:defRPr>
            </a:lvl1pPr>
            <a:lvl2pPr>
              <a:defRPr sz="2400">
                <a:latin typeface="楷体" panose="02010609060101010101" pitchFamily="49" charset="-122"/>
                <a:ea typeface="楷体" panose="02010609060101010101" pitchFamily="49" charset="-122"/>
              </a:defRPr>
            </a:lvl2pPr>
            <a:lvl3pPr>
              <a:defRPr sz="2000">
                <a:latin typeface="楷体" panose="02010609060101010101" pitchFamily="49" charset="-122"/>
                <a:ea typeface="楷体" panose="02010609060101010101" pitchFamily="49" charset="-122"/>
              </a:defRPr>
            </a:lvl3pPr>
            <a:lvl4pPr>
              <a:defRPr sz="1800">
                <a:latin typeface="楷体" panose="02010609060101010101" pitchFamily="49" charset="-122"/>
                <a:ea typeface="楷体" panose="02010609060101010101" pitchFamily="49" charset="-122"/>
              </a:defRPr>
            </a:lvl4pPr>
            <a:lvl5pPr>
              <a:defRPr sz="1800">
                <a:latin typeface="楷体" panose="02010609060101010101" pitchFamily="49" charset="-122"/>
                <a:ea typeface="楷体" panose="02010609060101010101" pitchFamily="49" charset="-122"/>
              </a:defRPr>
            </a:lvl5pPr>
            <a:lvl6pPr>
              <a:defRPr sz="2000"/>
            </a:lvl6pPr>
            <a:lvl7pPr>
              <a:defRPr sz="2000"/>
            </a:lvl7pPr>
            <a:lvl8pPr>
              <a:defRPr sz="2000"/>
            </a:lvl8pPr>
            <a:lvl9pPr>
              <a:defRPr sz="2000"/>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atin typeface="楷体" panose="02010609060101010101" pitchFamily="49" charset="-122"/>
                <a:ea typeface="楷体" panose="02010609060101010101" pitchFamily="49" charset="-122"/>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dirty="0"/>
              <a:t>编辑母版文本样式</a:t>
            </a:r>
          </a:p>
        </p:txBody>
      </p:sp>
      <p:sp>
        <p:nvSpPr>
          <p:cNvPr id="9" name="页脚占位符 4">
            <a:extLst>
              <a:ext uri="{FF2B5EF4-FFF2-40B4-BE49-F238E27FC236}">
                <a16:creationId xmlns:a16="http://schemas.microsoft.com/office/drawing/2014/main" id="{3A558B80-A545-48E6-AB94-5ADFF7369119}"/>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err="1"/>
              <a:t>Jiali</a:t>
            </a:r>
            <a:r>
              <a:rPr lang="en-US" altLang="zh-CN" dirty="0"/>
              <a:t> Xu &lt;xujiali@ict.ac.cn&gt;</a:t>
            </a:r>
            <a:endParaRPr lang="zh-CN" altLang="en-US" dirty="0"/>
          </a:p>
        </p:txBody>
      </p:sp>
      <p:sp>
        <p:nvSpPr>
          <p:cNvPr id="10" name="灯片编号占位符 5">
            <a:extLst>
              <a:ext uri="{FF2B5EF4-FFF2-40B4-BE49-F238E27FC236}">
                <a16:creationId xmlns:a16="http://schemas.microsoft.com/office/drawing/2014/main" id="{DAA85C5E-DE3D-4457-8873-6039F5B05A18}"/>
              </a:ext>
            </a:extLst>
          </p:cNvPr>
          <p:cNvSpPr>
            <a:spLocks noGrp="1"/>
          </p:cNvSpPr>
          <p:nvPr>
            <p:ph type="sldNum" sz="quarter" idx="4"/>
          </p:nvPr>
        </p:nvSpPr>
        <p:spPr>
          <a:xfrm>
            <a:off x="11444088" y="6389257"/>
            <a:ext cx="507061" cy="365125"/>
          </a:xfrm>
          <a:prstGeom prst="rect">
            <a:avLst/>
          </a:prstGeom>
        </p:spPr>
        <p:txBody>
          <a:bodyPr/>
          <a:lstStyle/>
          <a:p>
            <a:fld id="{BD8BB134-0D0A-4045-A3EE-5FDD2F095A47}" type="slidenum">
              <a:rPr lang="zh-CN" altLang="en-US" smtClean="0"/>
              <a:t>‹#›</a:t>
            </a:fld>
            <a:endParaRPr lang="zh-CN" altLang="en-US" dirty="0"/>
          </a:p>
        </p:txBody>
      </p:sp>
    </p:spTree>
    <p:extLst>
      <p:ext uri="{BB962C8B-B14F-4D97-AF65-F5344CB8AC3E}">
        <p14:creationId xmlns:p14="http://schemas.microsoft.com/office/powerpoint/2010/main" val="2279274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atin typeface="楷体" panose="02010609060101010101" pitchFamily="49" charset="-122"/>
                <a:ea typeface="楷体" panose="02010609060101010101" pitchFamily="49" charset="-122"/>
              </a:defRPr>
            </a:lvl1pPr>
          </a:lstStyle>
          <a:p>
            <a:r>
              <a:rPr lang="zh-CN" altLang="en-US" dirty="0"/>
              <a:t>单击此处编辑母版标题样式</a:t>
            </a:r>
          </a:p>
        </p:txBody>
      </p:sp>
      <p:sp>
        <p:nvSpPr>
          <p:cNvPr id="3" name="图片占位符 2"/>
          <p:cNvSpPr>
            <a:spLocks noGrp="1"/>
          </p:cNvSpPr>
          <p:nvPr>
            <p:ph type="pic" idx="1"/>
          </p:nvPr>
        </p:nvSpPr>
        <p:spPr>
          <a:xfrm>
            <a:off x="5183188" y="987429"/>
            <a:ext cx="6172200" cy="4873625"/>
          </a:xfrm>
          <a:prstGeom prst="rect">
            <a:avLst/>
          </a:prstGeom>
        </p:spPr>
        <p:txBody>
          <a:bodyPr/>
          <a:lstStyle>
            <a:lvl1pPr marL="0" indent="0">
              <a:buNone/>
              <a:defRPr sz="3200">
                <a:latin typeface="楷体" panose="02010609060101010101" pitchFamily="49" charset="-122"/>
                <a:ea typeface="楷体" panose="02010609060101010101" pitchFamily="49" charset="-122"/>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dirty="0"/>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atin typeface="楷体" panose="02010609060101010101" pitchFamily="49" charset="-122"/>
                <a:ea typeface="楷体" panose="02010609060101010101" pitchFamily="49" charset="-122"/>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dirty="0"/>
              <a:t>编辑母版文本样式</a:t>
            </a:r>
          </a:p>
        </p:txBody>
      </p:sp>
      <p:sp>
        <p:nvSpPr>
          <p:cNvPr id="10" name="页脚占位符 4">
            <a:extLst>
              <a:ext uri="{FF2B5EF4-FFF2-40B4-BE49-F238E27FC236}">
                <a16:creationId xmlns:a16="http://schemas.microsoft.com/office/drawing/2014/main" id="{15B7510A-55C6-4F49-98CF-80B6EE815BD2}"/>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err="1"/>
              <a:t>Jiali</a:t>
            </a:r>
            <a:r>
              <a:rPr lang="en-US" altLang="zh-CN" dirty="0"/>
              <a:t> Xu &lt;xujiali@ict.ac.cn&gt;</a:t>
            </a:r>
            <a:endParaRPr lang="zh-CN" altLang="en-US" dirty="0"/>
          </a:p>
        </p:txBody>
      </p:sp>
      <p:sp>
        <p:nvSpPr>
          <p:cNvPr id="11" name="灯片编号占位符 5">
            <a:extLst>
              <a:ext uri="{FF2B5EF4-FFF2-40B4-BE49-F238E27FC236}">
                <a16:creationId xmlns:a16="http://schemas.microsoft.com/office/drawing/2014/main" id="{4401B50B-EADD-482F-9379-911FBDBBEE8F}"/>
              </a:ext>
            </a:extLst>
          </p:cNvPr>
          <p:cNvSpPr>
            <a:spLocks noGrp="1"/>
          </p:cNvSpPr>
          <p:nvPr>
            <p:ph type="sldNum" sz="quarter" idx="4"/>
          </p:nvPr>
        </p:nvSpPr>
        <p:spPr>
          <a:xfrm>
            <a:off x="11444088" y="6389257"/>
            <a:ext cx="507061" cy="365125"/>
          </a:xfrm>
          <a:prstGeom prst="rect">
            <a:avLst/>
          </a:prstGeom>
        </p:spPr>
        <p:txBody>
          <a:bodyPr/>
          <a:lstStyle/>
          <a:p>
            <a:fld id="{BD8BB134-0D0A-4045-A3EE-5FDD2F095A47}" type="slidenum">
              <a:rPr lang="zh-CN" altLang="en-US" smtClean="0"/>
              <a:t>‹#›</a:t>
            </a:fld>
            <a:endParaRPr lang="zh-CN" altLang="en-US" dirty="0"/>
          </a:p>
        </p:txBody>
      </p:sp>
    </p:spTree>
    <p:extLst>
      <p:ext uri="{BB962C8B-B14F-4D97-AF65-F5344CB8AC3E}">
        <p14:creationId xmlns:p14="http://schemas.microsoft.com/office/powerpoint/2010/main" val="2150697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灯片编号占位符 5">
            <a:extLst>
              <a:ext uri="{FF2B5EF4-FFF2-40B4-BE49-F238E27FC236}">
                <a16:creationId xmlns:a16="http://schemas.microsoft.com/office/drawing/2014/main" id="{5E5CC6DD-9003-481F-A64F-E868D497F06D}"/>
              </a:ext>
            </a:extLst>
          </p:cNvPr>
          <p:cNvSpPr>
            <a:spLocks noGrp="1"/>
          </p:cNvSpPr>
          <p:nvPr>
            <p:ph type="sldNum" sz="quarter" idx="4"/>
          </p:nvPr>
        </p:nvSpPr>
        <p:spPr>
          <a:xfrm>
            <a:off x="11444088" y="6389257"/>
            <a:ext cx="507061" cy="365125"/>
          </a:xfrm>
          <a:prstGeom prst="rect">
            <a:avLst/>
          </a:prstGeom>
        </p:spPr>
        <p:txBody>
          <a:bodyPr/>
          <a:lstStyle/>
          <a:p>
            <a:fld id="{BD8BB134-0D0A-4045-A3EE-5FDD2F095A47}" type="slidenum">
              <a:rPr lang="zh-CN" altLang="en-US" smtClean="0"/>
              <a:t>‹#›</a:t>
            </a:fld>
            <a:endParaRPr lang="zh-CN" altLang="en-US" dirty="0"/>
          </a:p>
        </p:txBody>
      </p:sp>
      <p:cxnSp>
        <p:nvCxnSpPr>
          <p:cNvPr id="10" name="直接连接符 9">
            <a:extLst>
              <a:ext uri="{FF2B5EF4-FFF2-40B4-BE49-F238E27FC236}">
                <a16:creationId xmlns:a16="http://schemas.microsoft.com/office/drawing/2014/main" id="{E7E6DF48-85BE-41B6-A848-C5D6CC85AA23}"/>
              </a:ext>
            </a:extLst>
          </p:cNvPr>
          <p:cNvCxnSpPr/>
          <p:nvPr userDrawn="1"/>
        </p:nvCxnSpPr>
        <p:spPr>
          <a:xfrm>
            <a:off x="0" y="6257051"/>
            <a:ext cx="12192000" cy="0"/>
          </a:xfrm>
          <a:prstGeom prst="line">
            <a:avLst/>
          </a:prstGeom>
          <a:ln w="28575">
            <a:solidFill>
              <a:srgbClr val="808184"/>
            </a:solidFill>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9A9A9C09-8910-4A14-BF1F-DEF27EEF7F11}"/>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t="25474" b="20469"/>
          <a:stretch/>
        </p:blipFill>
        <p:spPr>
          <a:xfrm>
            <a:off x="215543" y="6297819"/>
            <a:ext cx="2768511" cy="560185"/>
          </a:xfrm>
          <a:prstGeom prst="rect">
            <a:avLst/>
          </a:prstGeom>
        </p:spPr>
      </p:pic>
      <p:sp>
        <p:nvSpPr>
          <p:cNvPr id="13" name="页脚占位符 4">
            <a:extLst>
              <a:ext uri="{FF2B5EF4-FFF2-40B4-BE49-F238E27FC236}">
                <a16:creationId xmlns:a16="http://schemas.microsoft.com/office/drawing/2014/main" id="{4D111E4A-DBE1-48CE-85AC-96EDE4658898}"/>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err="1"/>
              <a:t>Jiali</a:t>
            </a:r>
            <a:r>
              <a:rPr lang="en-US" altLang="zh-CN" dirty="0"/>
              <a:t> Xu &lt;xujiali@ict.ac.cn&gt;</a:t>
            </a:r>
            <a:endParaRPr lang="zh-CN" altLang="en-US" dirty="0"/>
          </a:p>
        </p:txBody>
      </p:sp>
    </p:spTree>
    <p:extLst>
      <p:ext uri="{BB962C8B-B14F-4D97-AF65-F5344CB8AC3E}">
        <p14:creationId xmlns:p14="http://schemas.microsoft.com/office/powerpoint/2010/main" val="1721476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4.png"/><Relationship Id="rId7" Type="http://schemas.microsoft.com/office/2007/relationships/hdphoto" Target="../media/hdphoto1.wdp"/><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0.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8.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0.png"/><Relationship Id="rId10" Type="http://schemas.openxmlformats.org/officeDocument/2006/relationships/image" Target="../media/image24.svg"/><Relationship Id="rId4" Type="http://schemas.openxmlformats.org/officeDocument/2006/relationships/image" Target="../media/image19.svg"/><Relationship Id="rId9" Type="http://schemas.openxmlformats.org/officeDocument/2006/relationships/image" Target="../media/image23.png"/></Relationships>
</file>

<file path=ppt/slides/_rels/slide35.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8.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0.png"/><Relationship Id="rId10" Type="http://schemas.openxmlformats.org/officeDocument/2006/relationships/image" Target="../media/image24.svg"/><Relationship Id="rId4" Type="http://schemas.openxmlformats.org/officeDocument/2006/relationships/image" Target="../media/image19.svg"/><Relationship Id="rId9" Type="http://schemas.openxmlformats.org/officeDocument/2006/relationships/image" Target="../media/image23.png"/></Relationships>
</file>

<file path=ppt/slides/_rels/slide36.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8.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0.png"/><Relationship Id="rId10" Type="http://schemas.openxmlformats.org/officeDocument/2006/relationships/image" Target="../media/image24.svg"/><Relationship Id="rId4" Type="http://schemas.openxmlformats.org/officeDocument/2006/relationships/image" Target="../media/image19.svg"/><Relationship Id="rId9" Type="http://schemas.openxmlformats.org/officeDocument/2006/relationships/image" Target="../media/image23.png"/></Relationships>
</file>

<file path=ppt/slides/_rels/slide37.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8.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0.png"/><Relationship Id="rId10" Type="http://schemas.openxmlformats.org/officeDocument/2006/relationships/image" Target="../media/image24.svg"/><Relationship Id="rId4" Type="http://schemas.openxmlformats.org/officeDocument/2006/relationships/image" Target="../media/image19.svg"/><Relationship Id="rId9" Type="http://schemas.openxmlformats.org/officeDocument/2006/relationships/image" Target="../media/image23.png"/></Relationships>
</file>

<file path=ppt/slides/_rels/slide38.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8.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0.png"/><Relationship Id="rId10" Type="http://schemas.openxmlformats.org/officeDocument/2006/relationships/image" Target="../media/image24.svg"/><Relationship Id="rId4" Type="http://schemas.openxmlformats.org/officeDocument/2006/relationships/image" Target="../media/image19.svg"/><Relationship Id="rId9" Type="http://schemas.openxmlformats.org/officeDocument/2006/relationships/image" Target="../media/image23.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E4744-4C4E-4E4E-964B-6B41053E9FC5}"/>
              </a:ext>
            </a:extLst>
          </p:cNvPr>
          <p:cNvSpPr>
            <a:spLocks noGrp="1"/>
          </p:cNvSpPr>
          <p:nvPr>
            <p:ph type="ctrTitle"/>
          </p:nvPr>
        </p:nvSpPr>
        <p:spPr>
          <a:xfrm>
            <a:off x="1524000" y="1829831"/>
            <a:ext cx="9144000" cy="1292131"/>
          </a:xfrm>
        </p:spPr>
        <p:txBody>
          <a:bodyPr/>
          <a:lstStyle/>
          <a:p>
            <a:r>
              <a:rPr lang="zh-CN" altLang="en-US" dirty="0"/>
              <a:t>利用特权硬件</a:t>
            </a:r>
            <a:r>
              <a:rPr lang="en-US" altLang="zh-CN" dirty="0"/>
              <a:t>PAN</a:t>
            </a:r>
            <a:r>
              <a:rPr lang="zh-CN" altLang="en-US" dirty="0"/>
              <a:t>为</a:t>
            </a:r>
            <a:r>
              <a:rPr lang="en-US" altLang="zh-CN" dirty="0"/>
              <a:t>ARM64</a:t>
            </a:r>
            <a:r>
              <a:rPr lang="zh-CN" altLang="en-US" dirty="0"/>
              <a:t>用户程序提供进程内隔离保护</a:t>
            </a:r>
          </a:p>
        </p:txBody>
      </p:sp>
      <p:sp>
        <p:nvSpPr>
          <p:cNvPr id="3" name="副标题 2">
            <a:extLst>
              <a:ext uri="{FF2B5EF4-FFF2-40B4-BE49-F238E27FC236}">
                <a16:creationId xmlns:a16="http://schemas.microsoft.com/office/drawing/2014/main" id="{D19FD8AE-F14F-4FB3-A260-E8F13926A008}"/>
              </a:ext>
            </a:extLst>
          </p:cNvPr>
          <p:cNvSpPr>
            <a:spLocks noGrp="1"/>
          </p:cNvSpPr>
          <p:nvPr>
            <p:ph type="subTitle" idx="1"/>
          </p:nvPr>
        </p:nvSpPr>
        <p:spPr/>
        <p:txBody>
          <a:bodyPr/>
          <a:lstStyle/>
          <a:p>
            <a:r>
              <a:rPr lang="zh-CN" altLang="en-US" dirty="0"/>
              <a:t>许佳丽 </a:t>
            </a:r>
            <a:endParaRPr lang="en-US" altLang="zh-CN" dirty="0"/>
          </a:p>
          <a:p>
            <a:r>
              <a:rPr lang="en-US" altLang="zh-CN" dirty="0"/>
              <a:t>xujiali@ict.ac.cn</a:t>
            </a:r>
            <a:endParaRPr lang="zh-CN" altLang="en-US" dirty="0"/>
          </a:p>
        </p:txBody>
      </p:sp>
    </p:spTree>
    <p:extLst>
      <p:ext uri="{BB962C8B-B14F-4D97-AF65-F5344CB8AC3E}">
        <p14:creationId xmlns:p14="http://schemas.microsoft.com/office/powerpoint/2010/main" val="2599791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Background</a:t>
            </a:r>
            <a:endParaRPr lang="zh-CN" altLang="en-US" dirty="0"/>
          </a:p>
        </p:txBody>
      </p:sp>
      <p:sp>
        <p:nvSpPr>
          <p:cNvPr id="3" name="内容占位符 2"/>
          <p:cNvSpPr>
            <a:spLocks noGrp="1"/>
          </p:cNvSpPr>
          <p:nvPr>
            <p:ph idx="1"/>
          </p:nvPr>
        </p:nvSpPr>
        <p:spPr/>
        <p:txBody>
          <a:bodyPr/>
          <a:lstStyle/>
          <a:p>
            <a:r>
              <a:rPr lang="en-US" altLang="zh-CN" dirty="0"/>
              <a:t>Translation Control Register (</a:t>
            </a:r>
            <a:r>
              <a:rPr lang="en-US" altLang="zh-CN" dirty="0" err="1"/>
              <a:t>TCR_ELx</a:t>
            </a:r>
            <a:r>
              <a:rPr lang="en-US" altLang="zh-CN" dirty="0"/>
              <a:t>)</a:t>
            </a:r>
          </a:p>
          <a:p>
            <a:pPr lvl="1"/>
            <a:r>
              <a:rPr lang="zh-CN" altLang="en-US" dirty="0"/>
              <a:t>地址翻译过程控制寄存器，</a:t>
            </a:r>
            <a:r>
              <a:rPr lang="en-US" altLang="zh-CN" dirty="0"/>
              <a:t>64</a:t>
            </a:r>
            <a:r>
              <a:rPr lang="zh-CN" altLang="en-US" dirty="0"/>
              <a:t>位，分成多个控制域，调整</a:t>
            </a:r>
            <a:r>
              <a:rPr lang="en-US" altLang="zh-CN" dirty="0"/>
              <a:t>Translation</a:t>
            </a:r>
            <a:r>
              <a:rPr lang="zh-CN" altLang="en-US" dirty="0"/>
              <a:t>过程</a:t>
            </a:r>
            <a:endParaRPr lang="en-US" altLang="zh-CN" dirty="0"/>
          </a:p>
          <a:p>
            <a:pPr lvl="1"/>
            <a:r>
              <a:rPr lang="en-US" altLang="zh-CN" b="1" dirty="0"/>
              <a:t>TCR_ELx.EPD1</a:t>
            </a:r>
            <a:r>
              <a:rPr lang="zh-CN" altLang="en-US" dirty="0"/>
              <a:t>，</a:t>
            </a:r>
            <a:r>
              <a:rPr lang="en-US" altLang="zh-CN" dirty="0"/>
              <a:t>bit[23]</a:t>
            </a:r>
            <a:r>
              <a:rPr lang="zh-CN" altLang="en-US" dirty="0"/>
              <a:t>，为</a:t>
            </a:r>
            <a:r>
              <a:rPr lang="en-US" altLang="zh-CN" dirty="0"/>
              <a:t>1</a:t>
            </a:r>
            <a:r>
              <a:rPr lang="zh-CN" altLang="en-US" dirty="0"/>
              <a:t>时，在</a:t>
            </a:r>
            <a:r>
              <a:rPr lang="en-US" altLang="zh-CN" dirty="0"/>
              <a:t>TLB miss</a:t>
            </a:r>
            <a:r>
              <a:rPr lang="zh-CN" altLang="en-US" dirty="0"/>
              <a:t>的情况下，禁止</a:t>
            </a:r>
            <a:r>
              <a:rPr lang="en-US" altLang="zh-CN" dirty="0"/>
              <a:t>TTBR1_ELx</a:t>
            </a:r>
            <a:r>
              <a:rPr lang="zh-CN" altLang="en-US" dirty="0"/>
              <a:t>地址范围的翻译</a:t>
            </a:r>
            <a:endParaRPr lang="en-US" altLang="zh-CN" dirty="0"/>
          </a:p>
          <a:p>
            <a:pPr lvl="1"/>
            <a:r>
              <a:rPr lang="en-US" altLang="zh-CN" b="1" dirty="0"/>
              <a:t>TCR_ELx.EPD0</a:t>
            </a:r>
            <a:r>
              <a:rPr lang="zh-CN" altLang="en-US" b="1" dirty="0"/>
              <a:t>，</a:t>
            </a:r>
            <a:r>
              <a:rPr lang="en-US" altLang="zh-CN" dirty="0"/>
              <a:t>bit[7]</a:t>
            </a:r>
            <a:r>
              <a:rPr lang="zh-CN" altLang="en-US" dirty="0"/>
              <a:t>，为</a:t>
            </a:r>
            <a:r>
              <a:rPr lang="en-US" altLang="zh-CN" dirty="0"/>
              <a:t>1</a:t>
            </a:r>
            <a:r>
              <a:rPr lang="zh-CN" altLang="en-US" dirty="0"/>
              <a:t>时，在</a:t>
            </a:r>
            <a:r>
              <a:rPr lang="en-US" altLang="zh-CN" dirty="0"/>
              <a:t>TLB miss</a:t>
            </a:r>
            <a:r>
              <a:rPr lang="zh-CN" altLang="en-US" dirty="0"/>
              <a:t>的情况下，禁止</a:t>
            </a:r>
            <a:r>
              <a:rPr lang="en-US" altLang="zh-CN" dirty="0"/>
              <a:t>TTBR0_ELx</a:t>
            </a:r>
            <a:r>
              <a:rPr lang="zh-CN" altLang="en-US" dirty="0"/>
              <a:t>地址范围的翻译</a:t>
            </a:r>
            <a:endParaRPr lang="en-US" altLang="zh-CN" dirty="0"/>
          </a:p>
          <a:p>
            <a:pPr lvl="1"/>
            <a:r>
              <a:rPr lang="en-US" altLang="zh-CN" b="1" dirty="0"/>
              <a:t>TCR_ELx.A1, </a:t>
            </a:r>
            <a:r>
              <a:rPr lang="en-US" altLang="zh-CN" dirty="0"/>
              <a:t>bit[22], </a:t>
            </a:r>
            <a:r>
              <a:rPr lang="zh-CN" altLang="en-US" dirty="0"/>
              <a:t>为</a:t>
            </a:r>
            <a:r>
              <a:rPr lang="en-US" altLang="zh-CN" dirty="0"/>
              <a:t>0</a:t>
            </a:r>
            <a:r>
              <a:rPr lang="zh-CN" altLang="en-US" dirty="0"/>
              <a:t>时，使用</a:t>
            </a:r>
            <a:r>
              <a:rPr lang="en-US" altLang="zh-CN" dirty="0"/>
              <a:t>TTBR0_ELx.ASID</a:t>
            </a:r>
            <a:r>
              <a:rPr lang="zh-CN" altLang="en-US" dirty="0"/>
              <a:t>作为地址翻译过程中的</a:t>
            </a:r>
            <a:r>
              <a:rPr lang="en-US" altLang="zh-CN" dirty="0"/>
              <a:t>ASID</a:t>
            </a:r>
            <a:r>
              <a:rPr lang="zh-CN" altLang="en-US" dirty="0"/>
              <a:t>值，为</a:t>
            </a:r>
            <a:r>
              <a:rPr lang="en-US" altLang="zh-CN" dirty="0"/>
              <a:t>1</a:t>
            </a:r>
            <a:r>
              <a:rPr lang="zh-CN" altLang="en-US" dirty="0"/>
              <a:t>时则使用</a:t>
            </a:r>
            <a:r>
              <a:rPr lang="en-US" altLang="zh-CN" dirty="0"/>
              <a:t>TTBR1_ELx.ASID</a:t>
            </a:r>
            <a:r>
              <a:rPr lang="zh-CN" altLang="en-US" dirty="0"/>
              <a:t>。</a:t>
            </a:r>
            <a:endParaRPr lang="en-US" altLang="zh-CN" dirty="0"/>
          </a:p>
          <a:p>
            <a:pPr lvl="1"/>
            <a:endParaRPr lang="en-US" altLang="zh-CN" dirty="0"/>
          </a:p>
          <a:p>
            <a:pPr lvl="1"/>
            <a:endParaRPr lang="en-US" altLang="zh-CN" dirty="0"/>
          </a:p>
          <a:p>
            <a:pPr lvl="1"/>
            <a:endParaRPr lang="en-US" altLang="zh-CN" dirty="0"/>
          </a:p>
          <a:p>
            <a:endParaRPr lang="en-US" altLang="zh-CN" dirty="0"/>
          </a:p>
          <a:p>
            <a:pPr marL="0" indent="0">
              <a:buNone/>
            </a:pPr>
            <a:endParaRPr lang="zh-CN" altLang="en-US" dirty="0"/>
          </a:p>
        </p:txBody>
      </p:sp>
      <p:sp>
        <p:nvSpPr>
          <p:cNvPr id="4" name="灯片编号占位符 3"/>
          <p:cNvSpPr>
            <a:spLocks noGrp="1"/>
          </p:cNvSpPr>
          <p:nvPr>
            <p:ph type="sldNum" sz="quarter" idx="4"/>
          </p:nvPr>
        </p:nvSpPr>
        <p:spPr/>
        <p:txBody>
          <a:bodyPr/>
          <a:lstStyle/>
          <a:p>
            <a:fld id="{BD8BB134-0D0A-4045-A3EE-5FDD2F095A47}" type="slidenum">
              <a:rPr lang="zh-CN" altLang="en-US" smtClean="0"/>
              <a:t>10</a:t>
            </a:fld>
            <a:endParaRPr lang="zh-CN" altLang="en-US" dirty="0"/>
          </a:p>
        </p:txBody>
      </p:sp>
      <p:sp>
        <p:nvSpPr>
          <p:cNvPr id="5" name="页脚占位符 4"/>
          <p:cNvSpPr>
            <a:spLocks noGrp="1"/>
          </p:cNvSpPr>
          <p:nvPr>
            <p:ph type="ftr" sz="quarter" idx="3"/>
          </p:nvPr>
        </p:nvSpPr>
        <p:spPr/>
        <p:txBody>
          <a:bodyPr/>
          <a:lstStyle/>
          <a:p>
            <a:r>
              <a:rPr lang="en-US" altLang="zh-CN"/>
              <a:t>Jiali Xu &lt;xujiali@ict.ac.cn&gt;</a:t>
            </a:r>
            <a:endParaRPr lang="zh-CN" altLang="en-US" dirty="0"/>
          </a:p>
        </p:txBody>
      </p:sp>
      <p:pic>
        <p:nvPicPr>
          <p:cNvPr id="10" name="图片 9"/>
          <p:cNvPicPr>
            <a:picLocks noChangeAspect="1"/>
          </p:cNvPicPr>
          <p:nvPr/>
        </p:nvPicPr>
        <p:blipFill>
          <a:blip r:embed="rId3"/>
          <a:stretch>
            <a:fillRect/>
          </a:stretch>
        </p:blipFill>
        <p:spPr>
          <a:xfrm>
            <a:off x="2418223" y="3678225"/>
            <a:ext cx="8428450" cy="1478408"/>
          </a:xfrm>
          <a:prstGeom prst="rect">
            <a:avLst/>
          </a:prstGeom>
        </p:spPr>
      </p:pic>
      <p:sp>
        <p:nvSpPr>
          <p:cNvPr id="11" name="矩形 10"/>
          <p:cNvSpPr/>
          <p:nvPr/>
        </p:nvSpPr>
        <p:spPr>
          <a:xfrm>
            <a:off x="4231388" y="5041630"/>
            <a:ext cx="4379725" cy="369332"/>
          </a:xfrm>
          <a:prstGeom prst="rect">
            <a:avLst/>
          </a:prstGeom>
        </p:spPr>
        <p:txBody>
          <a:bodyPr wrap="none">
            <a:spAutoFit/>
          </a:bodyPr>
          <a:lstStyle/>
          <a:p>
            <a:pPr lvl="1"/>
            <a:r>
              <a:rPr lang="en-US" altLang="zh-CN" b="1" dirty="0">
                <a:latin typeface="楷体" panose="02010609060101010101" pitchFamily="49" charset="-122"/>
                <a:ea typeface="楷体" panose="02010609060101010101" pitchFamily="49" charset="-122"/>
              </a:rPr>
              <a:t>TTBR0_ELx</a:t>
            </a:r>
            <a:r>
              <a:rPr lang="zh-CN" altLang="en-US" b="1" dirty="0">
                <a:latin typeface="楷体" panose="02010609060101010101" pitchFamily="49" charset="-122"/>
                <a:ea typeface="楷体" panose="02010609060101010101" pitchFamily="49" charset="-122"/>
              </a:rPr>
              <a:t>和</a:t>
            </a:r>
            <a:r>
              <a:rPr lang="en-US" altLang="zh-CN" b="1" dirty="0">
                <a:latin typeface="楷体" panose="02010609060101010101" pitchFamily="49" charset="-122"/>
                <a:ea typeface="楷体" panose="02010609060101010101" pitchFamily="49" charset="-122"/>
              </a:rPr>
              <a:t>TTBR1_ELx</a:t>
            </a:r>
            <a:r>
              <a:rPr lang="zh-CN" altLang="en-US" b="1" dirty="0">
                <a:latin typeface="楷体" panose="02010609060101010101" pitchFamily="49" charset="-122"/>
                <a:ea typeface="楷体" panose="02010609060101010101" pitchFamily="49" charset="-122"/>
              </a:rPr>
              <a:t>的寄存器格式</a:t>
            </a:r>
            <a:endParaRPr lang="en-US" altLang="zh-CN"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985003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Background</a:t>
            </a:r>
            <a:endParaRPr lang="zh-CN" altLang="en-US" dirty="0"/>
          </a:p>
        </p:txBody>
      </p:sp>
      <p:sp>
        <p:nvSpPr>
          <p:cNvPr id="3" name="内容占位符 2"/>
          <p:cNvSpPr>
            <a:spLocks noGrp="1"/>
          </p:cNvSpPr>
          <p:nvPr>
            <p:ph idx="1"/>
          </p:nvPr>
        </p:nvSpPr>
        <p:spPr/>
        <p:txBody>
          <a:bodyPr/>
          <a:lstStyle/>
          <a:p>
            <a:r>
              <a:rPr lang="en-US" altLang="zh-CN" dirty="0"/>
              <a:t>WXN</a:t>
            </a:r>
          </a:p>
          <a:p>
            <a:pPr lvl="1"/>
            <a:r>
              <a:rPr lang="zh-CN" altLang="en-US" dirty="0"/>
              <a:t>类似于</a:t>
            </a:r>
            <a:r>
              <a:rPr lang="en-US" altLang="zh-CN" dirty="0"/>
              <a:t>x86</a:t>
            </a:r>
            <a:r>
              <a:rPr lang="zh-CN" altLang="en-US" dirty="0"/>
              <a:t>中的</a:t>
            </a:r>
            <a:r>
              <a:rPr lang="en-US" altLang="zh-CN" dirty="0"/>
              <a:t>DEP</a:t>
            </a:r>
            <a:r>
              <a:rPr lang="zh-CN" altLang="en-US" dirty="0"/>
              <a:t>，开启</a:t>
            </a:r>
            <a:r>
              <a:rPr lang="en-US" altLang="zh-CN" dirty="0"/>
              <a:t>WXN</a:t>
            </a:r>
            <a:r>
              <a:rPr lang="zh-CN" altLang="en-US" dirty="0"/>
              <a:t>后强制可写页不可执行</a:t>
            </a:r>
            <a:endParaRPr lang="en-US" altLang="zh-CN" dirty="0"/>
          </a:p>
          <a:p>
            <a:pPr lvl="1"/>
            <a:r>
              <a:rPr lang="zh-CN" altLang="en-US" b="1" dirty="0"/>
              <a:t>但是无论是否开启了</a:t>
            </a:r>
            <a:r>
              <a:rPr lang="en-US" altLang="zh-CN" b="1" dirty="0"/>
              <a:t>WXN</a:t>
            </a:r>
            <a:r>
              <a:rPr lang="zh-CN" altLang="en-US" b="1" dirty="0"/>
              <a:t>，</a:t>
            </a:r>
            <a:r>
              <a:rPr lang="en-US" altLang="zh-CN" b="1" dirty="0"/>
              <a:t>EL1</a:t>
            </a:r>
            <a:r>
              <a:rPr lang="zh-CN" altLang="en-US" b="1" dirty="0"/>
              <a:t>的代码都不能执行</a:t>
            </a:r>
            <a:r>
              <a:rPr lang="en-US" altLang="zh-CN" b="1" dirty="0"/>
              <a:t>EL0</a:t>
            </a:r>
            <a:r>
              <a:rPr lang="zh-CN" altLang="en-US" b="1" dirty="0"/>
              <a:t>可访问的可写页</a:t>
            </a:r>
            <a:endParaRPr lang="en-US" altLang="zh-CN" b="1" dirty="0"/>
          </a:p>
          <a:p>
            <a:pPr lvl="1"/>
            <a:endParaRPr lang="en-US" altLang="zh-CN" dirty="0"/>
          </a:p>
          <a:p>
            <a:r>
              <a:rPr lang="en-US" altLang="zh-CN" dirty="0"/>
              <a:t>Breakpoint Exception</a:t>
            </a:r>
          </a:p>
          <a:p>
            <a:pPr lvl="1"/>
            <a:r>
              <a:rPr lang="zh-CN" altLang="en-US" dirty="0"/>
              <a:t>给特定指令下断点，执行到该指令触发同步异常</a:t>
            </a:r>
            <a:r>
              <a:rPr lang="en-US" altLang="zh-CN" dirty="0"/>
              <a:t>Breakpoint Exception</a:t>
            </a:r>
          </a:p>
          <a:p>
            <a:pPr lvl="2"/>
            <a:r>
              <a:rPr lang="en-US" altLang="zh-CN" dirty="0"/>
              <a:t>Debug Breakpoint Control Registers (DBGBCR&lt;n&gt;_</a:t>
            </a:r>
            <a:r>
              <a:rPr lang="en-US" altLang="zh-CN" dirty="0" err="1"/>
              <a:t>ELx</a:t>
            </a:r>
            <a:r>
              <a:rPr lang="en-US" altLang="zh-CN" dirty="0"/>
              <a:t>)</a:t>
            </a:r>
            <a:r>
              <a:rPr lang="zh-CN" altLang="en-US" dirty="0"/>
              <a:t>，</a:t>
            </a:r>
            <a:r>
              <a:rPr lang="en-US" altLang="zh-CN" dirty="0"/>
              <a:t>holds control information for a breakpoint</a:t>
            </a:r>
          </a:p>
          <a:p>
            <a:pPr lvl="2"/>
            <a:r>
              <a:rPr lang="en-US" altLang="zh-CN" dirty="0"/>
              <a:t> Debug Breakpoint Value Registers (DBGBVR&lt;n&gt;_</a:t>
            </a:r>
            <a:r>
              <a:rPr lang="en-US" altLang="zh-CN" dirty="0" err="1"/>
              <a:t>ELx</a:t>
            </a:r>
            <a:r>
              <a:rPr lang="en-US" altLang="zh-CN" dirty="0"/>
              <a:t>)</a:t>
            </a:r>
            <a:r>
              <a:rPr lang="zh-CN" altLang="en-US" dirty="0"/>
              <a:t>，</a:t>
            </a:r>
            <a:r>
              <a:rPr lang="en-US" altLang="zh-CN" dirty="0"/>
              <a:t>holds a virtual address when DBGBCR&lt;n&gt;_EL1.BT is 0b000x</a:t>
            </a:r>
            <a:endParaRPr lang="zh-CN" altLang="en-US" dirty="0"/>
          </a:p>
        </p:txBody>
      </p:sp>
      <p:sp>
        <p:nvSpPr>
          <p:cNvPr id="4" name="灯片编号占位符 3"/>
          <p:cNvSpPr>
            <a:spLocks noGrp="1"/>
          </p:cNvSpPr>
          <p:nvPr>
            <p:ph type="sldNum" sz="quarter" idx="4"/>
          </p:nvPr>
        </p:nvSpPr>
        <p:spPr/>
        <p:txBody>
          <a:bodyPr/>
          <a:lstStyle/>
          <a:p>
            <a:fld id="{BD8BB134-0D0A-4045-A3EE-5FDD2F095A47}" type="slidenum">
              <a:rPr lang="zh-CN" altLang="en-US" smtClean="0"/>
              <a:t>11</a:t>
            </a:fld>
            <a:endParaRPr lang="zh-CN" altLang="en-US" dirty="0"/>
          </a:p>
        </p:txBody>
      </p:sp>
      <p:sp>
        <p:nvSpPr>
          <p:cNvPr id="5" name="页脚占位符 4"/>
          <p:cNvSpPr>
            <a:spLocks noGrp="1"/>
          </p:cNvSpPr>
          <p:nvPr>
            <p:ph type="ftr" sz="quarter" idx="3"/>
          </p:nvPr>
        </p:nvSpPr>
        <p:spPr/>
        <p:txBody>
          <a:bodyPr/>
          <a:lstStyle/>
          <a:p>
            <a:r>
              <a:rPr lang="en-US" altLang="zh-CN"/>
              <a:t>Jiali Xu &lt;xujiali@ict.ac.cn&gt;</a:t>
            </a:r>
            <a:endParaRPr lang="zh-CN" altLang="en-US" dirty="0"/>
          </a:p>
        </p:txBody>
      </p:sp>
    </p:spTree>
    <p:extLst>
      <p:ext uri="{BB962C8B-B14F-4D97-AF65-F5344CB8AC3E}">
        <p14:creationId xmlns:p14="http://schemas.microsoft.com/office/powerpoint/2010/main" val="498362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F3C36-D7EF-4C4D-931E-5BDAE816E4CA}"/>
              </a:ext>
            </a:extLst>
          </p:cNvPr>
          <p:cNvSpPr>
            <a:spLocks noGrp="1"/>
          </p:cNvSpPr>
          <p:nvPr>
            <p:ph type="title"/>
          </p:nvPr>
        </p:nvSpPr>
        <p:spPr>
          <a:xfrm>
            <a:off x="637905" y="90615"/>
            <a:ext cx="10099767" cy="836129"/>
          </a:xfrm>
        </p:spPr>
        <p:txBody>
          <a:bodyPr/>
          <a:lstStyle/>
          <a:p>
            <a:r>
              <a:rPr lang="en-US" altLang="zh-CN" dirty="0"/>
              <a:t>Threat Model</a:t>
            </a:r>
            <a:endParaRPr lang="zh-CN" altLang="en-US" dirty="0"/>
          </a:p>
        </p:txBody>
      </p:sp>
      <p:sp>
        <p:nvSpPr>
          <p:cNvPr id="3" name="内容占位符 2">
            <a:extLst>
              <a:ext uri="{FF2B5EF4-FFF2-40B4-BE49-F238E27FC236}">
                <a16:creationId xmlns:a16="http://schemas.microsoft.com/office/drawing/2014/main" id="{DB9ED18F-9BDA-402C-939D-1AEDE3890666}"/>
              </a:ext>
            </a:extLst>
          </p:cNvPr>
          <p:cNvSpPr>
            <a:spLocks noGrp="1"/>
          </p:cNvSpPr>
          <p:nvPr>
            <p:ph idx="1"/>
          </p:nvPr>
        </p:nvSpPr>
        <p:spPr>
          <a:xfrm>
            <a:off x="637905" y="1332745"/>
            <a:ext cx="11092543" cy="4690961"/>
          </a:xfrm>
        </p:spPr>
        <p:txBody>
          <a:bodyPr>
            <a:normAutofit/>
          </a:bodyPr>
          <a:lstStyle/>
          <a:p>
            <a:r>
              <a:rPr lang="zh-CN" altLang="en-US" dirty="0"/>
              <a:t>操作系统及其底层硬件是可信的，需要抵御来自用户程序的攻击</a:t>
            </a:r>
            <a:endParaRPr lang="en-US" altLang="zh-CN" dirty="0"/>
          </a:p>
          <a:p>
            <a:r>
              <a:rPr lang="zh-CN" altLang="en-US" dirty="0"/>
              <a:t>攻击者可以通过用户程序的漏洞，获得一定的能力</a:t>
            </a:r>
            <a:endParaRPr lang="en-US" altLang="zh-CN" dirty="0"/>
          </a:p>
          <a:p>
            <a:r>
              <a:rPr lang="zh-CN" altLang="en-US" dirty="0"/>
              <a:t>我们支持三种隔离应用场景，而在不同的应用场景下，攻击者可以拥有如下能力：</a:t>
            </a:r>
            <a:endParaRPr lang="en-US" altLang="zh-CN" dirty="0"/>
          </a:p>
          <a:p>
            <a:pPr lvl="1"/>
            <a:r>
              <a:rPr lang="zh-CN" altLang="en-US" dirty="0"/>
              <a:t>保护防御机制的元数据：保护</a:t>
            </a:r>
            <a:r>
              <a:rPr lang="en-US" altLang="zh-CN" dirty="0"/>
              <a:t>Shadow Stack</a:t>
            </a:r>
            <a:r>
              <a:rPr lang="zh-CN" altLang="en-US" dirty="0"/>
              <a:t>的影子栈不被覆写</a:t>
            </a:r>
            <a:endParaRPr lang="en-US" altLang="zh-CN" dirty="0"/>
          </a:p>
          <a:p>
            <a:pPr lvl="2"/>
            <a:r>
              <a:rPr lang="zh-CN" altLang="en-US" dirty="0"/>
              <a:t>用户进程的任意地址读写的能力</a:t>
            </a:r>
            <a:endParaRPr lang="en-US" altLang="zh-CN" dirty="0"/>
          </a:p>
          <a:p>
            <a:pPr lvl="2"/>
            <a:r>
              <a:rPr lang="zh-CN" altLang="en-US" dirty="0"/>
              <a:t>当防御机制没有被攻破前，攻击者没有任意代码执行能力</a:t>
            </a:r>
            <a:endParaRPr lang="en-US" altLang="zh-CN" dirty="0"/>
          </a:p>
          <a:p>
            <a:pPr lvl="1"/>
            <a:r>
              <a:rPr lang="zh-CN" altLang="en-US" dirty="0"/>
              <a:t>保护程序中的敏感数据：保护</a:t>
            </a:r>
            <a:r>
              <a:rPr lang="en-US" altLang="zh-CN" dirty="0"/>
              <a:t>OpenSSL</a:t>
            </a:r>
            <a:r>
              <a:rPr lang="zh-CN" altLang="en-US" dirty="0"/>
              <a:t>的秘钥不被泄露</a:t>
            </a:r>
            <a:endParaRPr lang="en-US" altLang="zh-CN" dirty="0"/>
          </a:p>
          <a:p>
            <a:pPr lvl="2"/>
            <a:r>
              <a:rPr lang="zh-CN" altLang="en-US" dirty="0"/>
              <a:t>用户进程的任意地址读写的能力</a:t>
            </a:r>
            <a:endParaRPr lang="en-US" altLang="zh-CN" dirty="0"/>
          </a:p>
          <a:p>
            <a:pPr lvl="2"/>
            <a:r>
              <a:rPr lang="zh-CN" altLang="en-US" dirty="0"/>
              <a:t>用户进程的任意代码执行的能力</a:t>
            </a:r>
            <a:endParaRPr lang="en-US" altLang="zh-CN" dirty="0"/>
          </a:p>
          <a:p>
            <a:pPr lvl="1"/>
            <a:r>
              <a:rPr lang="zh-CN" altLang="en-US" dirty="0"/>
              <a:t>保护实时生成的代码页：保护</a:t>
            </a:r>
            <a:r>
              <a:rPr lang="en-US" altLang="zh-CN" dirty="0"/>
              <a:t>JavaScript</a:t>
            </a:r>
            <a:r>
              <a:rPr lang="zh-CN" altLang="en-US" dirty="0"/>
              <a:t>中</a:t>
            </a:r>
            <a:r>
              <a:rPr lang="en-US" altLang="zh-CN" dirty="0" err="1"/>
              <a:t>JITed</a:t>
            </a:r>
            <a:r>
              <a:rPr lang="en-US" altLang="zh-CN" dirty="0"/>
              <a:t> Code</a:t>
            </a:r>
            <a:r>
              <a:rPr lang="zh-CN" altLang="en-US" dirty="0"/>
              <a:t>不被篡改</a:t>
            </a:r>
            <a:endParaRPr lang="en-US" altLang="zh-CN" dirty="0"/>
          </a:p>
          <a:p>
            <a:pPr lvl="2"/>
            <a:r>
              <a:rPr lang="zh-CN" altLang="en-US" dirty="0"/>
              <a:t>用户进程的任意地址读写的能力</a:t>
            </a:r>
            <a:endParaRPr lang="en-US" altLang="zh-CN" dirty="0"/>
          </a:p>
          <a:p>
            <a:pPr lvl="2"/>
            <a:r>
              <a:rPr lang="zh-CN" altLang="en-US" dirty="0"/>
              <a:t>用户进程的任意代码执行的能力</a:t>
            </a:r>
            <a:endParaRPr lang="en-US" altLang="zh-CN" dirty="0"/>
          </a:p>
          <a:p>
            <a:pPr lvl="2"/>
            <a:endParaRPr lang="en-US" altLang="zh-CN" dirty="0"/>
          </a:p>
          <a:p>
            <a:pPr marL="0" indent="0">
              <a:buNone/>
            </a:pPr>
            <a:endParaRPr lang="en-US" altLang="zh-CN" dirty="0"/>
          </a:p>
          <a:p>
            <a:pPr marL="0" indent="0">
              <a:buNone/>
            </a:pPr>
            <a:endParaRPr lang="en-US" altLang="zh-CN" dirty="0"/>
          </a:p>
          <a:p>
            <a:pPr lvl="1"/>
            <a:endParaRPr lang="en-US" altLang="zh-CN" dirty="0"/>
          </a:p>
          <a:p>
            <a:pPr lvl="1"/>
            <a:endParaRPr lang="en-US" altLang="zh-CN" dirty="0"/>
          </a:p>
          <a:p>
            <a:pPr lvl="1"/>
            <a:endParaRPr lang="en-US" altLang="zh-CN" dirty="0"/>
          </a:p>
          <a:p>
            <a:endParaRPr lang="en-US" altLang="zh-CN" dirty="0"/>
          </a:p>
          <a:p>
            <a:endParaRPr lang="zh-CN" altLang="en-US" dirty="0"/>
          </a:p>
        </p:txBody>
      </p:sp>
      <p:sp>
        <p:nvSpPr>
          <p:cNvPr id="4" name="灯片编号占位符 3">
            <a:extLst>
              <a:ext uri="{FF2B5EF4-FFF2-40B4-BE49-F238E27FC236}">
                <a16:creationId xmlns:a16="http://schemas.microsoft.com/office/drawing/2014/main" id="{2E20FB02-8702-4491-8D0D-DB73C82B7AA9}"/>
              </a:ext>
            </a:extLst>
          </p:cNvPr>
          <p:cNvSpPr>
            <a:spLocks noGrp="1"/>
          </p:cNvSpPr>
          <p:nvPr>
            <p:ph type="sldNum" sz="quarter" idx="4"/>
          </p:nvPr>
        </p:nvSpPr>
        <p:spPr/>
        <p:txBody>
          <a:bodyPr/>
          <a:lstStyle/>
          <a:p>
            <a:fld id="{BD8BB134-0D0A-4045-A3EE-5FDD2F095A47}" type="slidenum">
              <a:rPr lang="zh-CN" altLang="en-US" smtClean="0"/>
              <a:t>12</a:t>
            </a:fld>
            <a:endParaRPr lang="zh-CN" altLang="en-US" dirty="0"/>
          </a:p>
        </p:txBody>
      </p:sp>
      <p:sp>
        <p:nvSpPr>
          <p:cNvPr id="5" name="页脚占位符 4">
            <a:extLst>
              <a:ext uri="{FF2B5EF4-FFF2-40B4-BE49-F238E27FC236}">
                <a16:creationId xmlns:a16="http://schemas.microsoft.com/office/drawing/2014/main" id="{7EBD3F9A-AD9C-44B3-B0D3-085DC6931199}"/>
              </a:ext>
            </a:extLst>
          </p:cNvPr>
          <p:cNvSpPr>
            <a:spLocks noGrp="1"/>
          </p:cNvSpPr>
          <p:nvPr>
            <p:ph type="ftr" sz="quarter" idx="3"/>
          </p:nvPr>
        </p:nvSpPr>
        <p:spPr/>
        <p:txBody>
          <a:bodyPr/>
          <a:lstStyle/>
          <a:p>
            <a:r>
              <a:rPr lang="en-US" altLang="zh-CN"/>
              <a:t>Jiali Xu &lt;xujiali@ict.ac.cn&gt;</a:t>
            </a:r>
            <a:endParaRPr lang="zh-CN" altLang="en-US" dirty="0"/>
          </a:p>
        </p:txBody>
      </p:sp>
    </p:spTree>
    <p:extLst>
      <p:ext uri="{BB962C8B-B14F-4D97-AF65-F5344CB8AC3E}">
        <p14:creationId xmlns:p14="http://schemas.microsoft.com/office/powerpoint/2010/main" val="209216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Key Idea</a:t>
            </a:r>
            <a:endParaRPr lang="zh-CN" altLang="en-US" dirty="0"/>
          </a:p>
        </p:txBody>
      </p:sp>
      <p:sp>
        <p:nvSpPr>
          <p:cNvPr id="3" name="内容占位符 2"/>
          <p:cNvSpPr>
            <a:spLocks noGrp="1"/>
          </p:cNvSpPr>
          <p:nvPr>
            <p:ph idx="1"/>
          </p:nvPr>
        </p:nvSpPr>
        <p:spPr/>
        <p:txBody>
          <a:bodyPr/>
          <a:lstStyle/>
          <a:p>
            <a:r>
              <a:rPr lang="zh-CN" altLang="en-US" dirty="0"/>
              <a:t>利用</a:t>
            </a:r>
            <a:r>
              <a:rPr lang="en-US" altLang="zh-CN" dirty="0"/>
              <a:t>PAN</a:t>
            </a:r>
            <a:r>
              <a:rPr lang="zh-CN" altLang="en-US" dirty="0"/>
              <a:t>实现用户进程内隔离的基本思路：</a:t>
            </a:r>
            <a:endParaRPr lang="en-US" altLang="zh-CN" dirty="0"/>
          </a:p>
          <a:p>
            <a:pPr lvl="1"/>
            <a:r>
              <a:rPr lang="zh-CN" altLang="en-US" dirty="0"/>
              <a:t>将用户进程运行在内核态，成为内核态进程，并设置内核态进程的所有页面为内核页面</a:t>
            </a:r>
            <a:endParaRPr lang="en-US" altLang="zh-CN" dirty="0"/>
          </a:p>
          <a:p>
            <a:pPr lvl="1"/>
            <a:r>
              <a:rPr lang="zh-CN" altLang="en-US" dirty="0"/>
              <a:t>需要保护数据和代码则放入用户页面中，即隔离区域</a:t>
            </a:r>
            <a:endParaRPr lang="en-US" altLang="zh-CN" dirty="0"/>
          </a:p>
          <a:p>
            <a:pPr lvl="1"/>
            <a:r>
              <a:rPr lang="zh-CN" altLang="en-US" dirty="0"/>
              <a:t>开启</a:t>
            </a:r>
            <a:r>
              <a:rPr lang="en-US" altLang="zh-CN" dirty="0"/>
              <a:t>PAN</a:t>
            </a:r>
            <a:r>
              <a:rPr lang="zh-CN" altLang="en-US" dirty="0"/>
              <a:t>硬件，</a:t>
            </a:r>
            <a:r>
              <a:rPr lang="en-US" altLang="zh-CN" dirty="0"/>
              <a:t>PAN</a:t>
            </a:r>
            <a:r>
              <a:rPr lang="zh-CN" altLang="en-US" dirty="0"/>
              <a:t>的特性保证只有</a:t>
            </a:r>
            <a:r>
              <a:rPr lang="en-US" altLang="zh-CN" dirty="0"/>
              <a:t>LDTR</a:t>
            </a:r>
            <a:r>
              <a:rPr lang="zh-CN" altLang="en-US" dirty="0"/>
              <a:t>和</a:t>
            </a:r>
            <a:r>
              <a:rPr lang="en-US" altLang="zh-CN" dirty="0"/>
              <a:t>STTR</a:t>
            </a:r>
            <a:r>
              <a:rPr lang="zh-CN" altLang="en-US" dirty="0"/>
              <a:t>指令可访问隔离区域</a:t>
            </a:r>
          </a:p>
        </p:txBody>
      </p:sp>
      <p:sp>
        <p:nvSpPr>
          <p:cNvPr id="6" name="矩形 5">
            <a:extLst>
              <a:ext uri="{FF2B5EF4-FFF2-40B4-BE49-F238E27FC236}">
                <a16:creationId xmlns:a16="http://schemas.microsoft.com/office/drawing/2014/main" id="{2C11D932-8C5F-4B7C-98A5-CED788415DEE}"/>
              </a:ext>
            </a:extLst>
          </p:cNvPr>
          <p:cNvSpPr/>
          <p:nvPr/>
        </p:nvSpPr>
        <p:spPr>
          <a:xfrm>
            <a:off x="2075240" y="3399778"/>
            <a:ext cx="415838" cy="429664"/>
          </a:xfrm>
          <a:prstGeom prst="rect">
            <a:avLst/>
          </a:prstGeom>
          <a:solidFill>
            <a:srgbClr val="E7DBD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S</a:t>
            </a:r>
            <a:endParaRPr kumimoji="1"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2469D1C3-2C8B-483C-B497-A531F5ED77DC}"/>
              </a:ext>
            </a:extLst>
          </p:cNvPr>
          <p:cNvSpPr/>
          <p:nvPr/>
        </p:nvSpPr>
        <p:spPr>
          <a:xfrm>
            <a:off x="2491078" y="3399778"/>
            <a:ext cx="415838" cy="429664"/>
          </a:xfrm>
          <a:prstGeom prst="rect">
            <a:avLst/>
          </a:prstGeom>
          <a:solidFill>
            <a:srgbClr val="E7DBD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S</a:t>
            </a:r>
            <a:endParaRPr kumimoji="1"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a:extLst>
              <a:ext uri="{FF2B5EF4-FFF2-40B4-BE49-F238E27FC236}">
                <a16:creationId xmlns:a16="http://schemas.microsoft.com/office/drawing/2014/main" id="{E21C3869-2D6E-49E4-9BA6-968EEC3454B3}"/>
              </a:ext>
            </a:extLst>
          </p:cNvPr>
          <p:cNvSpPr/>
          <p:nvPr/>
        </p:nvSpPr>
        <p:spPr>
          <a:xfrm>
            <a:off x="2906916" y="3399778"/>
            <a:ext cx="415838" cy="429664"/>
          </a:xfrm>
          <a:prstGeom prst="rect">
            <a:avLst/>
          </a:prstGeom>
          <a:solidFill>
            <a:srgbClr val="E7DBD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S</a:t>
            </a:r>
            <a:endParaRPr kumimoji="1"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矩形 8">
            <a:extLst>
              <a:ext uri="{FF2B5EF4-FFF2-40B4-BE49-F238E27FC236}">
                <a16:creationId xmlns:a16="http://schemas.microsoft.com/office/drawing/2014/main" id="{7A238FDF-BE0C-4079-8BC3-CEB24FF9BBE5}"/>
              </a:ext>
            </a:extLst>
          </p:cNvPr>
          <p:cNvSpPr/>
          <p:nvPr/>
        </p:nvSpPr>
        <p:spPr>
          <a:xfrm>
            <a:off x="3313142" y="3399778"/>
            <a:ext cx="415838" cy="429664"/>
          </a:xfrm>
          <a:prstGeom prst="rect">
            <a:avLst/>
          </a:prstGeom>
          <a:solidFill>
            <a:srgbClr val="E7DBD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S</a:t>
            </a:r>
            <a:endParaRPr kumimoji="1"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a:extLst>
              <a:ext uri="{FF2B5EF4-FFF2-40B4-BE49-F238E27FC236}">
                <a16:creationId xmlns:a16="http://schemas.microsoft.com/office/drawing/2014/main" id="{AA1F0C95-6385-4763-B763-638C70E35543}"/>
              </a:ext>
            </a:extLst>
          </p:cNvPr>
          <p:cNvSpPr/>
          <p:nvPr/>
        </p:nvSpPr>
        <p:spPr>
          <a:xfrm>
            <a:off x="3727118" y="3399778"/>
            <a:ext cx="415838" cy="4296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1" name="矩形 10">
            <a:extLst>
              <a:ext uri="{FF2B5EF4-FFF2-40B4-BE49-F238E27FC236}">
                <a16:creationId xmlns:a16="http://schemas.microsoft.com/office/drawing/2014/main" id="{EA5DC866-F04A-476F-9163-52AB17FEEDA5}"/>
              </a:ext>
            </a:extLst>
          </p:cNvPr>
          <p:cNvSpPr/>
          <p:nvPr/>
        </p:nvSpPr>
        <p:spPr>
          <a:xfrm>
            <a:off x="4142955" y="3399778"/>
            <a:ext cx="415838" cy="429664"/>
          </a:xfrm>
          <a:prstGeom prst="rect">
            <a:avLst/>
          </a:prstGeom>
          <a:solidFill>
            <a:srgbClr val="E7DBD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S</a:t>
            </a:r>
            <a:endParaRPr kumimoji="1"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矩形 11">
            <a:extLst>
              <a:ext uri="{FF2B5EF4-FFF2-40B4-BE49-F238E27FC236}">
                <a16:creationId xmlns:a16="http://schemas.microsoft.com/office/drawing/2014/main" id="{D7FCB66F-20B6-4300-8F07-2445C34582A0}"/>
              </a:ext>
            </a:extLst>
          </p:cNvPr>
          <p:cNvSpPr/>
          <p:nvPr/>
        </p:nvSpPr>
        <p:spPr>
          <a:xfrm>
            <a:off x="4558793" y="3399778"/>
            <a:ext cx="415838" cy="429664"/>
          </a:xfrm>
          <a:prstGeom prst="rect">
            <a:avLst/>
          </a:prstGeom>
          <a:solidFill>
            <a:srgbClr val="E7DBD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S</a:t>
            </a:r>
            <a:endParaRPr kumimoji="1"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文本框 30">
            <a:extLst>
              <a:ext uri="{FF2B5EF4-FFF2-40B4-BE49-F238E27FC236}">
                <a16:creationId xmlns:a16="http://schemas.microsoft.com/office/drawing/2014/main" id="{32CFF490-C6E9-4B60-9BFA-06F3118C5C9B}"/>
              </a:ext>
            </a:extLst>
          </p:cNvPr>
          <p:cNvSpPr txBox="1"/>
          <p:nvPr/>
        </p:nvSpPr>
        <p:spPr>
          <a:xfrm>
            <a:off x="2205546" y="3819354"/>
            <a:ext cx="564578" cy="27546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85000"/>
              </a:lnSpc>
            </a:pPr>
            <a:r>
              <a:rPr kumimoji="1" lang="zh-CN" altLang="en-US" sz="1400" dirty="0">
                <a:latin typeface="Times New Roman" panose="02020603050405020304" pitchFamily="18" charset="0"/>
                <a:ea typeface="黑体" panose="02010609060101010101" pitchFamily="49" charset="-122"/>
                <a:cs typeface="Times New Roman" panose="02020603050405020304" pitchFamily="18" charset="0"/>
              </a:rPr>
              <a:t>代码</a:t>
            </a:r>
            <a:endParaRPr kumimoji="1" lang="en-US" altLang="zh-CN" sz="1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 name="文本框 31">
            <a:extLst>
              <a:ext uri="{FF2B5EF4-FFF2-40B4-BE49-F238E27FC236}">
                <a16:creationId xmlns:a16="http://schemas.microsoft.com/office/drawing/2014/main" id="{C12EBD4F-8D08-4010-9D27-A80F14571E28}"/>
              </a:ext>
            </a:extLst>
          </p:cNvPr>
          <p:cNvSpPr txBox="1"/>
          <p:nvPr/>
        </p:nvSpPr>
        <p:spPr>
          <a:xfrm>
            <a:off x="3041273" y="3819354"/>
            <a:ext cx="543739" cy="27546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85000"/>
              </a:lnSpc>
            </a:pPr>
            <a:r>
              <a:rPr kumimoji="1" lang="zh-CN" altLang="en-US" sz="1400" dirty="0">
                <a:latin typeface="Times New Roman" panose="02020603050405020304" pitchFamily="18" charset="0"/>
                <a:ea typeface="黑体" panose="02010609060101010101" pitchFamily="49" charset="-122"/>
                <a:cs typeface="Times New Roman" panose="02020603050405020304" pitchFamily="18" charset="0"/>
              </a:rPr>
              <a:t>数据</a:t>
            </a:r>
            <a:endParaRPr kumimoji="1" lang="en-US" altLang="zh-CN" sz="1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 name="文本框 32">
            <a:extLst>
              <a:ext uri="{FF2B5EF4-FFF2-40B4-BE49-F238E27FC236}">
                <a16:creationId xmlns:a16="http://schemas.microsoft.com/office/drawing/2014/main" id="{12490134-9125-4C92-A191-E7CA2DFEF8E1}"/>
              </a:ext>
            </a:extLst>
          </p:cNvPr>
          <p:cNvSpPr txBox="1"/>
          <p:nvPr/>
        </p:nvSpPr>
        <p:spPr>
          <a:xfrm>
            <a:off x="4276505" y="3819354"/>
            <a:ext cx="543739" cy="27546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85000"/>
              </a:lnSpc>
            </a:pPr>
            <a:r>
              <a:rPr kumimoji="1" lang="zh-CN" altLang="en-US" sz="1400" dirty="0">
                <a:latin typeface="Times New Roman" panose="02020603050405020304" pitchFamily="18" charset="0"/>
                <a:ea typeface="黑体" panose="02010609060101010101" pitchFamily="49" charset="-122"/>
                <a:cs typeface="Times New Roman" panose="02020603050405020304" pitchFamily="18" charset="0"/>
              </a:rPr>
              <a:t>堆区</a:t>
            </a:r>
            <a:endParaRPr kumimoji="1" lang="en-US" altLang="zh-CN" sz="1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 name="矩形 15">
            <a:extLst>
              <a:ext uri="{FF2B5EF4-FFF2-40B4-BE49-F238E27FC236}">
                <a16:creationId xmlns:a16="http://schemas.microsoft.com/office/drawing/2014/main" id="{62D7D33F-751A-4754-B069-D1E1AD59FD4B}"/>
              </a:ext>
            </a:extLst>
          </p:cNvPr>
          <p:cNvSpPr/>
          <p:nvPr/>
        </p:nvSpPr>
        <p:spPr>
          <a:xfrm>
            <a:off x="4973455" y="3399778"/>
            <a:ext cx="415838" cy="4296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kumimoji="1"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7" name="矩形 16">
            <a:extLst>
              <a:ext uri="{FF2B5EF4-FFF2-40B4-BE49-F238E27FC236}">
                <a16:creationId xmlns:a16="http://schemas.microsoft.com/office/drawing/2014/main" id="{6A8BD1D9-697D-46C1-8192-387E9B6952E7}"/>
              </a:ext>
            </a:extLst>
          </p:cNvPr>
          <p:cNvSpPr/>
          <p:nvPr/>
        </p:nvSpPr>
        <p:spPr>
          <a:xfrm>
            <a:off x="5388117" y="3399778"/>
            <a:ext cx="415838" cy="429664"/>
          </a:xfrm>
          <a:prstGeom prst="rect">
            <a:avLst/>
          </a:prstGeom>
          <a:solidFill>
            <a:srgbClr val="E7DBD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S</a:t>
            </a:r>
            <a:endParaRPr kumimoji="1"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 name="矩形 17">
            <a:extLst>
              <a:ext uri="{FF2B5EF4-FFF2-40B4-BE49-F238E27FC236}">
                <a16:creationId xmlns:a16="http://schemas.microsoft.com/office/drawing/2014/main" id="{0CBDB143-74C2-4E31-8458-F9124C46606D}"/>
              </a:ext>
            </a:extLst>
          </p:cNvPr>
          <p:cNvSpPr/>
          <p:nvPr/>
        </p:nvSpPr>
        <p:spPr>
          <a:xfrm>
            <a:off x="5802779" y="3399778"/>
            <a:ext cx="415838" cy="429664"/>
          </a:xfrm>
          <a:prstGeom prst="rect">
            <a:avLst/>
          </a:prstGeom>
          <a:solidFill>
            <a:srgbClr val="E7DBD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S</a:t>
            </a:r>
            <a:endParaRPr kumimoji="1"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 name="文本框 36">
            <a:extLst>
              <a:ext uri="{FF2B5EF4-FFF2-40B4-BE49-F238E27FC236}">
                <a16:creationId xmlns:a16="http://schemas.microsoft.com/office/drawing/2014/main" id="{54E1C9D3-DB81-46A1-A66E-3750C8F28ADC}"/>
              </a:ext>
            </a:extLst>
          </p:cNvPr>
          <p:cNvSpPr txBox="1"/>
          <p:nvPr/>
        </p:nvSpPr>
        <p:spPr>
          <a:xfrm>
            <a:off x="5532576" y="3819354"/>
            <a:ext cx="543739" cy="27546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85000"/>
              </a:lnSpc>
            </a:pPr>
            <a:r>
              <a:rPr kumimoji="1" lang="zh-CN" altLang="en-US" sz="1400" dirty="0">
                <a:latin typeface="Times New Roman" panose="02020603050405020304" pitchFamily="18" charset="0"/>
                <a:ea typeface="黑体" panose="02010609060101010101" pitchFamily="49" charset="-122"/>
                <a:cs typeface="Times New Roman" panose="02020603050405020304" pitchFamily="18" charset="0"/>
              </a:rPr>
              <a:t>栈区</a:t>
            </a:r>
            <a:endParaRPr kumimoji="1" lang="en-US" altLang="zh-CN" sz="1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矩形 19">
            <a:extLst>
              <a:ext uri="{FF2B5EF4-FFF2-40B4-BE49-F238E27FC236}">
                <a16:creationId xmlns:a16="http://schemas.microsoft.com/office/drawing/2014/main" id="{B10B9CD1-1B54-453B-A54D-F1BF4A47F11D}"/>
              </a:ext>
            </a:extLst>
          </p:cNvPr>
          <p:cNvSpPr/>
          <p:nvPr/>
        </p:nvSpPr>
        <p:spPr>
          <a:xfrm>
            <a:off x="6632103" y="3399780"/>
            <a:ext cx="414662" cy="429663"/>
          </a:xfrm>
          <a:prstGeom prst="rect">
            <a:avLst/>
          </a:prstGeom>
          <a:solidFill>
            <a:srgbClr val="FA7F6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U</a:t>
            </a:r>
            <a:endParaRPr kumimoji="1"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 name="矩形 20">
            <a:extLst>
              <a:ext uri="{FF2B5EF4-FFF2-40B4-BE49-F238E27FC236}">
                <a16:creationId xmlns:a16="http://schemas.microsoft.com/office/drawing/2014/main" id="{84889764-E2F7-46D3-8C7C-F5ADB69959FF}"/>
              </a:ext>
            </a:extLst>
          </p:cNvPr>
          <p:cNvSpPr/>
          <p:nvPr/>
        </p:nvSpPr>
        <p:spPr>
          <a:xfrm>
            <a:off x="7045589" y="3399780"/>
            <a:ext cx="414662" cy="429663"/>
          </a:xfrm>
          <a:prstGeom prst="rect">
            <a:avLst/>
          </a:prstGeom>
          <a:solidFill>
            <a:srgbClr val="FA7F6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U</a:t>
            </a:r>
            <a:endParaRPr kumimoji="1" lang="zh-CN" altLang="en-US"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2" name="矩形 21">
            <a:extLst>
              <a:ext uri="{FF2B5EF4-FFF2-40B4-BE49-F238E27FC236}">
                <a16:creationId xmlns:a16="http://schemas.microsoft.com/office/drawing/2014/main" id="{C090AB71-A0A5-4707-B92D-F17F189FB616}"/>
              </a:ext>
            </a:extLst>
          </p:cNvPr>
          <p:cNvSpPr/>
          <p:nvPr/>
        </p:nvSpPr>
        <p:spPr>
          <a:xfrm>
            <a:off x="6217441" y="3399778"/>
            <a:ext cx="415838" cy="4296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kumimoji="1"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3" name="文本框 40">
            <a:extLst>
              <a:ext uri="{FF2B5EF4-FFF2-40B4-BE49-F238E27FC236}">
                <a16:creationId xmlns:a16="http://schemas.microsoft.com/office/drawing/2014/main" id="{9BA4A3DA-499E-4195-8139-C2C64CE0E9C3}"/>
              </a:ext>
            </a:extLst>
          </p:cNvPr>
          <p:cNvSpPr txBox="1"/>
          <p:nvPr/>
        </p:nvSpPr>
        <p:spPr>
          <a:xfrm>
            <a:off x="6560915" y="3825587"/>
            <a:ext cx="898161" cy="2754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85000"/>
              </a:lnSpc>
            </a:pPr>
            <a:r>
              <a:rPr kumimoji="1" lang="zh-CN" altLang="en-US" sz="1400" dirty="0">
                <a:latin typeface="Times New Roman" panose="02020603050405020304" pitchFamily="18" charset="0"/>
                <a:ea typeface="黑体" panose="02010609060101010101" pitchFamily="49" charset="-122"/>
                <a:cs typeface="Times New Roman" panose="02020603050405020304" pitchFamily="18" charset="0"/>
              </a:rPr>
              <a:t>隔离区域</a:t>
            </a:r>
            <a:endParaRPr kumimoji="1" lang="en-US" altLang="zh-CN" sz="1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4" name="矩形 23">
            <a:extLst>
              <a:ext uri="{FF2B5EF4-FFF2-40B4-BE49-F238E27FC236}">
                <a16:creationId xmlns:a16="http://schemas.microsoft.com/office/drawing/2014/main" id="{25E2B2FD-9440-452C-B39E-3F7C713E4EF3}"/>
              </a:ext>
            </a:extLst>
          </p:cNvPr>
          <p:cNvSpPr/>
          <p:nvPr/>
        </p:nvSpPr>
        <p:spPr>
          <a:xfrm>
            <a:off x="8009123" y="3191308"/>
            <a:ext cx="415838" cy="429664"/>
          </a:xfrm>
          <a:prstGeom prst="rect">
            <a:avLst/>
          </a:prstGeom>
          <a:solidFill>
            <a:srgbClr val="E7DBD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S</a:t>
            </a:r>
            <a:endParaRPr kumimoji="1"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5" name="文本框 42">
            <a:extLst>
              <a:ext uri="{FF2B5EF4-FFF2-40B4-BE49-F238E27FC236}">
                <a16:creationId xmlns:a16="http://schemas.microsoft.com/office/drawing/2014/main" id="{98C69E14-9C43-46A0-8305-A189116CD25F}"/>
              </a:ext>
            </a:extLst>
          </p:cNvPr>
          <p:cNvSpPr txBox="1"/>
          <p:nvPr/>
        </p:nvSpPr>
        <p:spPr>
          <a:xfrm>
            <a:off x="8502257" y="3268410"/>
            <a:ext cx="2941831" cy="27546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85000"/>
              </a:lnSpc>
            </a:pPr>
            <a:r>
              <a:rPr kumimoji="1" lang="zh-CN" altLang="en-US" sz="1400" dirty="0">
                <a:latin typeface="Times New Roman" panose="02020603050405020304" pitchFamily="18" charset="0"/>
                <a:ea typeface="黑体" panose="02010609060101010101" pitchFamily="49" charset="-122"/>
                <a:cs typeface="Times New Roman" panose="02020603050405020304" pitchFamily="18" charset="0"/>
              </a:rPr>
              <a:t>内核页面（</a:t>
            </a:r>
            <a:r>
              <a:rPr kumimoji="1" lang="en-US" altLang="zh-CN" sz="1400" dirty="0">
                <a:latin typeface="Times New Roman" panose="02020603050405020304" pitchFamily="18" charset="0"/>
                <a:ea typeface="黑体" panose="02010609060101010101" pitchFamily="49" charset="-122"/>
                <a:cs typeface="Times New Roman" panose="02020603050405020304" pitchFamily="18" charset="0"/>
              </a:rPr>
              <a:t>Block Entry .AP[0] = 0</a:t>
            </a:r>
            <a:r>
              <a:rPr kumimoji="1" lang="zh-CN" altLang="en-US" sz="1400" dirty="0">
                <a:latin typeface="Times New Roman" panose="02020603050405020304" pitchFamily="18" charset="0"/>
                <a:ea typeface="黑体" panose="02010609060101010101" pitchFamily="49" charset="-122"/>
                <a:cs typeface="Times New Roman" panose="02020603050405020304" pitchFamily="18" charset="0"/>
              </a:rPr>
              <a:t>）</a:t>
            </a:r>
            <a:endParaRPr kumimoji="1" lang="en-US" altLang="zh-CN" sz="1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6" name="文本框 44">
            <a:extLst>
              <a:ext uri="{FF2B5EF4-FFF2-40B4-BE49-F238E27FC236}">
                <a16:creationId xmlns:a16="http://schemas.microsoft.com/office/drawing/2014/main" id="{B355D6AA-5E54-4055-8F4D-4BB47975E724}"/>
              </a:ext>
            </a:extLst>
          </p:cNvPr>
          <p:cNvSpPr txBox="1"/>
          <p:nvPr/>
        </p:nvSpPr>
        <p:spPr>
          <a:xfrm>
            <a:off x="8488212" y="3815889"/>
            <a:ext cx="2941831" cy="27546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85000"/>
              </a:lnSpc>
            </a:pPr>
            <a:r>
              <a:rPr kumimoji="1" lang="zh-CN" altLang="en-US" sz="1400" dirty="0">
                <a:latin typeface="Times New Roman" panose="02020603050405020304" pitchFamily="18" charset="0"/>
                <a:ea typeface="黑体" panose="02010609060101010101" pitchFamily="49" charset="-122"/>
                <a:cs typeface="Times New Roman" panose="02020603050405020304" pitchFamily="18" charset="0"/>
              </a:rPr>
              <a:t>用户页面（</a:t>
            </a:r>
            <a:r>
              <a:rPr kumimoji="1" lang="en-US" altLang="zh-CN" sz="1400" dirty="0">
                <a:latin typeface="Times New Roman" panose="02020603050405020304" pitchFamily="18" charset="0"/>
                <a:ea typeface="黑体" panose="02010609060101010101" pitchFamily="49" charset="-122"/>
                <a:cs typeface="Times New Roman" panose="02020603050405020304" pitchFamily="18" charset="0"/>
              </a:rPr>
              <a:t>Block Entry .AP[0] = 1</a:t>
            </a:r>
            <a:r>
              <a:rPr kumimoji="1" lang="zh-CN" altLang="en-US" sz="1400" dirty="0">
                <a:latin typeface="Times New Roman" panose="02020603050405020304" pitchFamily="18" charset="0"/>
                <a:ea typeface="黑体" panose="02010609060101010101" pitchFamily="49" charset="-122"/>
                <a:cs typeface="Times New Roman" panose="02020603050405020304" pitchFamily="18" charset="0"/>
              </a:rPr>
              <a:t>）</a:t>
            </a:r>
            <a:endParaRPr kumimoji="1" lang="en-US" altLang="zh-CN" sz="1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 name="矩形 26">
            <a:extLst>
              <a:ext uri="{FF2B5EF4-FFF2-40B4-BE49-F238E27FC236}">
                <a16:creationId xmlns:a16="http://schemas.microsoft.com/office/drawing/2014/main" id="{0D4A6623-FC2E-4475-8C02-A28C29636627}"/>
              </a:ext>
            </a:extLst>
          </p:cNvPr>
          <p:cNvSpPr/>
          <p:nvPr/>
        </p:nvSpPr>
        <p:spPr>
          <a:xfrm>
            <a:off x="7996254" y="3738788"/>
            <a:ext cx="414662" cy="429663"/>
          </a:xfrm>
          <a:prstGeom prst="rect">
            <a:avLst/>
          </a:prstGeom>
          <a:solidFill>
            <a:srgbClr val="FA7F6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U</a:t>
            </a:r>
            <a:endParaRPr kumimoji="1"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8" name="任意多边形: 形状 3">
            <a:extLst>
              <a:ext uri="{FF2B5EF4-FFF2-40B4-BE49-F238E27FC236}">
                <a16:creationId xmlns:a16="http://schemas.microsoft.com/office/drawing/2014/main" id="{37461D93-C968-4F48-B077-4DB661BE5355}"/>
              </a:ext>
            </a:extLst>
          </p:cNvPr>
          <p:cNvSpPr/>
          <p:nvPr/>
        </p:nvSpPr>
        <p:spPr>
          <a:xfrm>
            <a:off x="2665876" y="3156156"/>
            <a:ext cx="2072202" cy="249984"/>
          </a:xfrm>
          <a:custGeom>
            <a:avLst/>
            <a:gdLst>
              <a:gd name="connsiteX0" fmla="*/ 0 w 2072202"/>
              <a:gd name="connsiteY0" fmla="*/ 249984 h 249984"/>
              <a:gd name="connsiteX1" fmla="*/ 624950 w 2072202"/>
              <a:gd name="connsiteY1" fmla="*/ 4 h 249984"/>
              <a:gd name="connsiteX2" fmla="*/ 2072202 w 2072202"/>
              <a:gd name="connsiteY2" fmla="*/ 243406 h 249984"/>
            </a:gdLst>
            <a:ahLst/>
            <a:cxnLst>
              <a:cxn ang="0">
                <a:pos x="connsiteX0" y="connsiteY0"/>
              </a:cxn>
              <a:cxn ang="0">
                <a:pos x="connsiteX1" y="connsiteY1"/>
              </a:cxn>
              <a:cxn ang="0">
                <a:pos x="connsiteX2" y="connsiteY2"/>
              </a:cxn>
            </a:cxnLst>
            <a:rect l="l" t="t" r="r" b="b"/>
            <a:pathLst>
              <a:path w="2072202" h="249984">
                <a:moveTo>
                  <a:pt x="0" y="249984"/>
                </a:moveTo>
                <a:cubicBezTo>
                  <a:pt x="139791" y="125542"/>
                  <a:pt x="279583" y="1100"/>
                  <a:pt x="624950" y="4"/>
                </a:cubicBezTo>
                <a:cubicBezTo>
                  <a:pt x="970317" y="-1092"/>
                  <a:pt x="1852922" y="212707"/>
                  <a:pt x="2072202" y="243406"/>
                </a:cubicBezTo>
              </a:path>
            </a:pathLst>
          </a:custGeom>
          <a:noFill/>
          <a:ln w="25400">
            <a:solidFill>
              <a:schemeClr val="accent1">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9" name="任意多边形: 形状 46">
            <a:extLst>
              <a:ext uri="{FF2B5EF4-FFF2-40B4-BE49-F238E27FC236}">
                <a16:creationId xmlns:a16="http://schemas.microsoft.com/office/drawing/2014/main" id="{CFACA565-291B-4E41-9A7E-1C0C6185EC5C}"/>
              </a:ext>
            </a:extLst>
          </p:cNvPr>
          <p:cNvSpPr/>
          <p:nvPr/>
        </p:nvSpPr>
        <p:spPr>
          <a:xfrm>
            <a:off x="2674060" y="2919778"/>
            <a:ext cx="4188846" cy="474785"/>
          </a:xfrm>
          <a:custGeom>
            <a:avLst/>
            <a:gdLst>
              <a:gd name="connsiteX0" fmla="*/ 0 w 2072202"/>
              <a:gd name="connsiteY0" fmla="*/ 249984 h 249984"/>
              <a:gd name="connsiteX1" fmla="*/ 624950 w 2072202"/>
              <a:gd name="connsiteY1" fmla="*/ 4 h 249984"/>
              <a:gd name="connsiteX2" fmla="*/ 2072202 w 2072202"/>
              <a:gd name="connsiteY2" fmla="*/ 243406 h 249984"/>
            </a:gdLst>
            <a:ahLst/>
            <a:cxnLst>
              <a:cxn ang="0">
                <a:pos x="connsiteX0" y="connsiteY0"/>
              </a:cxn>
              <a:cxn ang="0">
                <a:pos x="connsiteX1" y="connsiteY1"/>
              </a:cxn>
              <a:cxn ang="0">
                <a:pos x="connsiteX2" y="connsiteY2"/>
              </a:cxn>
            </a:cxnLst>
            <a:rect l="l" t="t" r="r" b="b"/>
            <a:pathLst>
              <a:path w="2072202" h="249984">
                <a:moveTo>
                  <a:pt x="0" y="249984"/>
                </a:moveTo>
                <a:cubicBezTo>
                  <a:pt x="139791" y="125542"/>
                  <a:pt x="279583" y="1100"/>
                  <a:pt x="624950" y="4"/>
                </a:cubicBezTo>
                <a:cubicBezTo>
                  <a:pt x="970317" y="-1092"/>
                  <a:pt x="1852922" y="212707"/>
                  <a:pt x="2072202" y="243406"/>
                </a:cubicBezTo>
              </a:path>
            </a:pathLst>
          </a:custGeom>
          <a:noFill/>
          <a:ln w="25400">
            <a:solidFill>
              <a:srgbClr val="C0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0" name="文本框 47">
            <a:extLst>
              <a:ext uri="{FF2B5EF4-FFF2-40B4-BE49-F238E27FC236}">
                <a16:creationId xmlns:a16="http://schemas.microsoft.com/office/drawing/2014/main" id="{A9027FAB-BD27-4BDA-AF61-178AD4B0EC51}"/>
              </a:ext>
            </a:extLst>
          </p:cNvPr>
          <p:cNvSpPr txBox="1"/>
          <p:nvPr/>
        </p:nvSpPr>
        <p:spPr>
          <a:xfrm>
            <a:off x="1776090" y="3025663"/>
            <a:ext cx="942887" cy="27546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85000"/>
              </a:lnSpc>
            </a:pPr>
            <a:r>
              <a:rPr kumimoji="1" lang="en-US" altLang="zh-CN" sz="1400" dirty="0">
                <a:latin typeface="Times New Roman" panose="02020603050405020304" pitchFamily="18" charset="0"/>
                <a:ea typeface="黑体" panose="02010609060101010101" pitchFamily="49" charset="-122"/>
                <a:cs typeface="Times New Roman" panose="02020603050405020304" pitchFamily="18" charset="0"/>
              </a:rPr>
              <a:t>LDR/STR</a:t>
            </a:r>
          </a:p>
        </p:txBody>
      </p:sp>
      <p:pic>
        <p:nvPicPr>
          <p:cNvPr id="31" name="图片 30">
            <a:extLst>
              <a:ext uri="{FF2B5EF4-FFF2-40B4-BE49-F238E27FC236}">
                <a16:creationId xmlns:a16="http://schemas.microsoft.com/office/drawing/2014/main" id="{6CC814C0-7CCE-4FF4-897C-2959E4A6BCCE}"/>
              </a:ext>
            </a:extLst>
          </p:cNvPr>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804887" y="3060554"/>
            <a:ext cx="292050" cy="292050"/>
          </a:xfrm>
          <a:prstGeom prst="rect">
            <a:avLst/>
          </a:prstGeom>
        </p:spPr>
      </p:pic>
      <p:pic>
        <p:nvPicPr>
          <p:cNvPr id="32" name="内容占位符 30">
            <a:extLst>
              <a:ext uri="{FF2B5EF4-FFF2-40B4-BE49-F238E27FC236}">
                <a16:creationId xmlns:a16="http://schemas.microsoft.com/office/drawing/2014/main" id="{80932272-67FE-46D3-8C9D-AAE4296925D3}"/>
              </a:ext>
            </a:extLst>
          </p:cNvPr>
          <p:cNvPicPr>
            <a:picLocks noGrp="1"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0244" y="2899411"/>
            <a:ext cx="263982" cy="263982"/>
          </a:xfrm>
          <a:prstGeom prst="rect">
            <a:avLst/>
          </a:prstGeom>
        </p:spPr>
      </p:pic>
      <p:sp>
        <p:nvSpPr>
          <p:cNvPr id="33" name="任意多边形: 形状 52">
            <a:extLst>
              <a:ext uri="{FF2B5EF4-FFF2-40B4-BE49-F238E27FC236}">
                <a16:creationId xmlns:a16="http://schemas.microsoft.com/office/drawing/2014/main" id="{AB274C84-FBDE-4F8B-96AD-6A34B845F684}"/>
              </a:ext>
            </a:extLst>
          </p:cNvPr>
          <p:cNvSpPr/>
          <p:nvPr/>
        </p:nvSpPr>
        <p:spPr>
          <a:xfrm flipV="1">
            <a:off x="2673761" y="3843878"/>
            <a:ext cx="3958342" cy="429661"/>
          </a:xfrm>
          <a:custGeom>
            <a:avLst/>
            <a:gdLst>
              <a:gd name="connsiteX0" fmla="*/ 0 w 2072202"/>
              <a:gd name="connsiteY0" fmla="*/ 249984 h 249984"/>
              <a:gd name="connsiteX1" fmla="*/ 624950 w 2072202"/>
              <a:gd name="connsiteY1" fmla="*/ 4 h 249984"/>
              <a:gd name="connsiteX2" fmla="*/ 2072202 w 2072202"/>
              <a:gd name="connsiteY2" fmla="*/ 243406 h 249984"/>
            </a:gdLst>
            <a:ahLst/>
            <a:cxnLst>
              <a:cxn ang="0">
                <a:pos x="connsiteX0" y="connsiteY0"/>
              </a:cxn>
              <a:cxn ang="0">
                <a:pos x="connsiteX1" y="connsiteY1"/>
              </a:cxn>
              <a:cxn ang="0">
                <a:pos x="connsiteX2" y="connsiteY2"/>
              </a:cxn>
            </a:cxnLst>
            <a:rect l="l" t="t" r="r" b="b"/>
            <a:pathLst>
              <a:path w="2072202" h="249984">
                <a:moveTo>
                  <a:pt x="0" y="249984"/>
                </a:moveTo>
                <a:cubicBezTo>
                  <a:pt x="139791" y="125542"/>
                  <a:pt x="279583" y="1100"/>
                  <a:pt x="624950" y="4"/>
                </a:cubicBezTo>
                <a:cubicBezTo>
                  <a:pt x="970317" y="-1092"/>
                  <a:pt x="1852922" y="212707"/>
                  <a:pt x="2072202" y="243406"/>
                </a:cubicBezTo>
              </a:path>
            </a:pathLst>
          </a:custGeom>
          <a:noFill/>
          <a:ln w="25400">
            <a:solidFill>
              <a:schemeClr val="accent1">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34" name="图片 33">
            <a:extLst>
              <a:ext uri="{FF2B5EF4-FFF2-40B4-BE49-F238E27FC236}">
                <a16:creationId xmlns:a16="http://schemas.microsoft.com/office/drawing/2014/main" id="{DADADE8C-FA2A-4C5C-8EDD-A649A87AE0AC}"/>
              </a:ext>
            </a:extLst>
          </p:cNvPr>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870324" y="4131916"/>
            <a:ext cx="292050" cy="292050"/>
          </a:xfrm>
          <a:prstGeom prst="rect">
            <a:avLst/>
          </a:prstGeom>
        </p:spPr>
      </p:pic>
      <p:sp>
        <p:nvSpPr>
          <p:cNvPr id="35" name="文本框 34">
            <a:extLst>
              <a:ext uri="{FF2B5EF4-FFF2-40B4-BE49-F238E27FC236}">
                <a16:creationId xmlns:a16="http://schemas.microsoft.com/office/drawing/2014/main" id="{FEF6D227-9E62-44C4-9B72-67FCF59CF1FD}"/>
              </a:ext>
            </a:extLst>
          </p:cNvPr>
          <p:cNvSpPr txBox="1"/>
          <p:nvPr/>
        </p:nvSpPr>
        <p:spPr>
          <a:xfrm>
            <a:off x="4694097" y="4135808"/>
            <a:ext cx="1160895" cy="27546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85000"/>
              </a:lnSpc>
            </a:pPr>
            <a:r>
              <a:rPr kumimoji="1" lang="en-US" altLang="zh-CN" sz="1400" dirty="0">
                <a:latin typeface="Times New Roman" panose="02020603050405020304" pitchFamily="18" charset="0"/>
                <a:ea typeface="黑体" panose="02010609060101010101" pitchFamily="49" charset="-122"/>
                <a:cs typeface="Times New Roman" panose="02020603050405020304" pitchFamily="18" charset="0"/>
              </a:rPr>
              <a:t>LDTR/STTR</a:t>
            </a:r>
          </a:p>
        </p:txBody>
      </p:sp>
      <p:pic>
        <p:nvPicPr>
          <p:cNvPr id="40" name="图片 39">
            <a:extLst>
              <a:ext uri="{FF2B5EF4-FFF2-40B4-BE49-F238E27FC236}">
                <a16:creationId xmlns:a16="http://schemas.microsoft.com/office/drawing/2014/main" id="{DADADE8C-FA2A-4C5C-8EDD-A649A87AE0AC}"/>
              </a:ext>
            </a:extLst>
          </p:cNvPr>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870324" y="4131916"/>
            <a:ext cx="292050" cy="292050"/>
          </a:xfrm>
          <a:prstGeom prst="rect">
            <a:avLst/>
          </a:prstGeom>
        </p:spPr>
      </p:pic>
      <p:sp>
        <p:nvSpPr>
          <p:cNvPr id="41" name="文本框 40">
            <a:extLst>
              <a:ext uri="{FF2B5EF4-FFF2-40B4-BE49-F238E27FC236}">
                <a16:creationId xmlns:a16="http://schemas.microsoft.com/office/drawing/2014/main" id="{FEF6D227-9E62-44C4-9B72-67FCF59CF1FD}"/>
              </a:ext>
            </a:extLst>
          </p:cNvPr>
          <p:cNvSpPr txBox="1"/>
          <p:nvPr/>
        </p:nvSpPr>
        <p:spPr>
          <a:xfrm>
            <a:off x="4694097" y="4135808"/>
            <a:ext cx="1160895" cy="27546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85000"/>
              </a:lnSpc>
            </a:pPr>
            <a:r>
              <a:rPr kumimoji="1" lang="en-US" altLang="zh-CN" sz="1400" dirty="0">
                <a:latin typeface="Times New Roman" panose="02020603050405020304" pitchFamily="18" charset="0"/>
                <a:ea typeface="黑体" panose="02010609060101010101" pitchFamily="49" charset="-122"/>
                <a:cs typeface="Times New Roman" panose="02020603050405020304" pitchFamily="18" charset="0"/>
              </a:rPr>
              <a:t>LDTR/STTR</a:t>
            </a:r>
          </a:p>
        </p:txBody>
      </p:sp>
      <p:graphicFrame>
        <p:nvGraphicFramePr>
          <p:cNvPr id="42" name="表格 41">
            <a:extLst>
              <a:ext uri="{FF2B5EF4-FFF2-40B4-BE49-F238E27FC236}">
                <a16:creationId xmlns:a16="http://schemas.microsoft.com/office/drawing/2014/main" id="{83DD89BA-0F07-404E-BB49-3576C6E364C3}"/>
              </a:ext>
            </a:extLst>
          </p:cNvPr>
          <p:cNvGraphicFramePr>
            <a:graphicFrameLocks noGrp="1"/>
          </p:cNvGraphicFramePr>
          <p:nvPr>
            <p:extLst>
              <p:ext uri="{D42A27DB-BD31-4B8C-83A1-F6EECF244321}">
                <p14:modId xmlns:p14="http://schemas.microsoft.com/office/powerpoint/2010/main" val="2707563887"/>
              </p:ext>
            </p:extLst>
          </p:nvPr>
        </p:nvGraphicFramePr>
        <p:xfrm>
          <a:off x="712237" y="4660382"/>
          <a:ext cx="5648020" cy="1112520"/>
        </p:xfrm>
        <a:graphic>
          <a:graphicData uri="http://schemas.openxmlformats.org/drawingml/2006/table">
            <a:tbl>
              <a:tblPr firstRow="1" bandRow="1">
                <a:tableStyleId>{5940675A-B579-460E-94D1-54222C63F5DA}</a:tableStyleId>
              </a:tblPr>
              <a:tblGrid>
                <a:gridCol w="2145664">
                  <a:extLst>
                    <a:ext uri="{9D8B030D-6E8A-4147-A177-3AD203B41FA5}">
                      <a16:colId xmlns:a16="http://schemas.microsoft.com/office/drawing/2014/main" val="1035866763"/>
                    </a:ext>
                  </a:extLst>
                </a:gridCol>
                <a:gridCol w="875589">
                  <a:extLst>
                    <a:ext uri="{9D8B030D-6E8A-4147-A177-3AD203B41FA5}">
                      <a16:colId xmlns:a16="http://schemas.microsoft.com/office/drawing/2014/main" val="459383767"/>
                    </a:ext>
                  </a:extLst>
                </a:gridCol>
                <a:gridCol w="875589">
                  <a:extLst>
                    <a:ext uri="{9D8B030D-6E8A-4147-A177-3AD203B41FA5}">
                      <a16:colId xmlns:a16="http://schemas.microsoft.com/office/drawing/2014/main" val="1193201122"/>
                    </a:ext>
                  </a:extLst>
                </a:gridCol>
                <a:gridCol w="875589">
                  <a:extLst>
                    <a:ext uri="{9D8B030D-6E8A-4147-A177-3AD203B41FA5}">
                      <a16:colId xmlns:a16="http://schemas.microsoft.com/office/drawing/2014/main" val="3221652710"/>
                    </a:ext>
                  </a:extLst>
                </a:gridCol>
                <a:gridCol w="875589">
                  <a:extLst>
                    <a:ext uri="{9D8B030D-6E8A-4147-A177-3AD203B41FA5}">
                      <a16:colId xmlns:a16="http://schemas.microsoft.com/office/drawing/2014/main" val="90694666"/>
                    </a:ext>
                  </a:extLst>
                </a:gridCol>
              </a:tblGrid>
              <a:tr h="370840">
                <a:tc>
                  <a:txBody>
                    <a:bodyPr/>
                    <a:lstStyle/>
                    <a:p>
                      <a:endParaRPr lang="zh-CN" altLang="en-US" dirty="0"/>
                    </a:p>
                  </a:txBody>
                  <a:tcPr>
                    <a:solidFill>
                      <a:schemeClr val="tx2">
                        <a:lumMod val="20000"/>
                        <a:lumOff val="80000"/>
                      </a:schemeClr>
                    </a:solidFill>
                  </a:tcPr>
                </a:tc>
                <a:tc>
                  <a:txBody>
                    <a:bodyPr/>
                    <a:lstStyle/>
                    <a:p>
                      <a:pPr algn="ctr"/>
                      <a:r>
                        <a:rPr lang="en-US" altLang="zh-CN" sz="1800" b="1"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LDTR</a:t>
                      </a:r>
                      <a:endParaRPr lang="zh-CN" altLang="en-US" sz="1800" b="1"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solidFill>
                      <a:schemeClr val="tx2">
                        <a:lumMod val="20000"/>
                        <a:lumOff val="80000"/>
                      </a:schemeClr>
                    </a:solidFill>
                  </a:tcPr>
                </a:tc>
                <a:tc>
                  <a:txBody>
                    <a:bodyPr/>
                    <a:lstStyle/>
                    <a:p>
                      <a:pPr algn="ctr"/>
                      <a:r>
                        <a:rPr lang="en-US" altLang="zh-CN" sz="1800" b="1"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LDR</a:t>
                      </a:r>
                      <a:endParaRPr lang="zh-CN" altLang="en-US" sz="1800" b="1"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solidFill>
                      <a:schemeClr val="tx2">
                        <a:lumMod val="20000"/>
                        <a:lumOff val="80000"/>
                      </a:schemeClr>
                    </a:solidFill>
                  </a:tcPr>
                </a:tc>
                <a:tc>
                  <a:txBody>
                    <a:bodyPr/>
                    <a:lstStyle/>
                    <a:p>
                      <a:pPr algn="ctr"/>
                      <a:r>
                        <a:rPr lang="en-US" altLang="zh-CN" sz="1800" b="1"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STTR</a:t>
                      </a:r>
                      <a:endParaRPr lang="zh-CN" altLang="en-US" sz="1800" b="1"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solidFill>
                      <a:schemeClr val="tx2">
                        <a:lumMod val="20000"/>
                        <a:lumOff val="80000"/>
                      </a:schemeClr>
                    </a:solidFill>
                  </a:tcPr>
                </a:tc>
                <a:tc>
                  <a:txBody>
                    <a:bodyPr/>
                    <a:lstStyle/>
                    <a:p>
                      <a:pPr algn="ctr"/>
                      <a:r>
                        <a:rPr lang="en-US" altLang="zh-CN" sz="1800" b="1"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STR</a:t>
                      </a:r>
                      <a:endParaRPr lang="zh-CN" altLang="en-US" sz="1800" b="1"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val="914176602"/>
                  </a:ext>
                </a:extLst>
              </a:tr>
              <a:tr h="370840">
                <a:tc>
                  <a:txBody>
                    <a:bodyPr/>
                    <a:lstStyle/>
                    <a:p>
                      <a:r>
                        <a:rPr lang="en-US" altLang="zh-CN" sz="1800" b="1"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Kunpeng920 (cycles)</a:t>
                      </a:r>
                      <a:endParaRPr lang="zh-CN" altLang="en-US" sz="1800" b="1"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solidFill>
                      <a:schemeClr val="bg1"/>
                    </a:solidFill>
                  </a:tcPr>
                </a:tc>
                <a:tc>
                  <a:txBody>
                    <a:bodyPr/>
                    <a:lstStyle/>
                    <a:p>
                      <a:pPr algn="ctr"/>
                      <a:r>
                        <a:rPr lang="en-US" altLang="zh-CN" sz="1800"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0.485</a:t>
                      </a:r>
                      <a:endParaRPr lang="zh-CN" altLang="en-US" sz="1800"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solidFill>
                      <a:schemeClr val="bg1"/>
                    </a:solidFill>
                  </a:tcPr>
                </a:tc>
                <a:tc>
                  <a:txBody>
                    <a:bodyPr/>
                    <a:lstStyle/>
                    <a:p>
                      <a:pPr algn="ctr"/>
                      <a:r>
                        <a:rPr lang="en-US" altLang="zh-CN" sz="1800"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0.486</a:t>
                      </a:r>
                      <a:endParaRPr lang="zh-CN" altLang="en-US" sz="1800"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solidFill>
                      <a:schemeClr val="bg1"/>
                    </a:solidFill>
                  </a:tcPr>
                </a:tc>
                <a:tc>
                  <a:txBody>
                    <a:bodyPr/>
                    <a:lstStyle/>
                    <a:p>
                      <a:pPr algn="ctr"/>
                      <a:r>
                        <a:rPr lang="en-US" altLang="zh-CN" sz="1800"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0.947</a:t>
                      </a:r>
                      <a:endParaRPr lang="zh-CN" altLang="en-US" sz="1800"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solidFill>
                      <a:schemeClr val="bg1"/>
                    </a:solidFill>
                  </a:tcPr>
                </a:tc>
                <a:tc>
                  <a:txBody>
                    <a:bodyPr/>
                    <a:lstStyle/>
                    <a:p>
                      <a:pPr algn="ctr"/>
                      <a:r>
                        <a:rPr lang="en-US" altLang="zh-CN" sz="1800"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0.967</a:t>
                      </a:r>
                      <a:endParaRPr lang="zh-CN" altLang="en-US" sz="1800"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solidFill>
                      <a:schemeClr val="bg1"/>
                    </a:solidFill>
                  </a:tcPr>
                </a:tc>
                <a:extLst>
                  <a:ext uri="{0D108BD9-81ED-4DB2-BD59-A6C34878D82A}">
                    <a16:rowId xmlns:a16="http://schemas.microsoft.com/office/drawing/2014/main" val="3026804777"/>
                  </a:ext>
                </a:extLst>
              </a:tr>
              <a:tr h="370840">
                <a:tc>
                  <a:txBody>
                    <a:bodyPr/>
                    <a:lstStyle/>
                    <a:p>
                      <a:r>
                        <a:rPr lang="en-US" altLang="zh-CN" sz="1800" b="1"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Apple M1 (cycles)</a:t>
                      </a:r>
                      <a:endParaRPr lang="zh-CN" altLang="en-US" sz="1800" b="1"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solidFill>
                      <a:schemeClr val="bg1"/>
                    </a:solidFill>
                  </a:tcPr>
                </a:tc>
                <a:tc>
                  <a:txBody>
                    <a:bodyPr/>
                    <a:lstStyle/>
                    <a:p>
                      <a:pPr algn="ctr"/>
                      <a:r>
                        <a:rPr lang="en-US" altLang="zh-CN" sz="1800"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0.5131</a:t>
                      </a:r>
                      <a:endParaRPr lang="zh-CN" altLang="en-US" sz="1800"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solidFill>
                      <a:schemeClr val="bg1"/>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altLang="zh-CN" sz="1800"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0.5309</a:t>
                      </a:r>
                      <a:endParaRPr lang="zh-CN" altLang="en-US" sz="1800"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solidFill>
                      <a:schemeClr val="bg1"/>
                    </a:solidFill>
                  </a:tcPr>
                </a:tc>
                <a:tc>
                  <a:txBody>
                    <a:bodyPr/>
                    <a:lstStyle/>
                    <a:p>
                      <a:pPr algn="ctr"/>
                      <a:r>
                        <a:rPr lang="en-US" altLang="zh-CN" sz="1800"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1.004</a:t>
                      </a:r>
                      <a:endParaRPr lang="zh-CN" altLang="en-US" sz="1800"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solidFill>
                      <a:schemeClr val="bg1"/>
                    </a:solidFill>
                  </a:tcPr>
                </a:tc>
                <a:tc>
                  <a:txBody>
                    <a:bodyPr/>
                    <a:lstStyle/>
                    <a:p>
                      <a:pPr algn="ctr"/>
                      <a:r>
                        <a:rPr lang="en-US" altLang="zh-CN" sz="1800"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1.016</a:t>
                      </a:r>
                      <a:endParaRPr lang="zh-CN" altLang="en-US" sz="1800"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solidFill>
                      <a:schemeClr val="bg1"/>
                    </a:solidFill>
                  </a:tcPr>
                </a:tc>
                <a:extLst>
                  <a:ext uri="{0D108BD9-81ED-4DB2-BD59-A6C34878D82A}">
                    <a16:rowId xmlns:a16="http://schemas.microsoft.com/office/drawing/2014/main" val="3185869107"/>
                  </a:ext>
                </a:extLst>
              </a:tr>
            </a:tbl>
          </a:graphicData>
        </a:graphic>
      </p:graphicFrame>
      <p:sp>
        <p:nvSpPr>
          <p:cNvPr id="43" name="矩形 42"/>
          <p:cNvSpPr/>
          <p:nvPr/>
        </p:nvSpPr>
        <p:spPr>
          <a:xfrm>
            <a:off x="1931481" y="5866025"/>
            <a:ext cx="3555782" cy="369332"/>
          </a:xfrm>
          <a:prstGeom prst="rect">
            <a:avLst/>
          </a:prstGeom>
        </p:spPr>
        <p:txBody>
          <a:bodyPr wrap="none">
            <a:spAutoFit/>
          </a:bodyPr>
          <a:lstStyle/>
          <a:p>
            <a:pPr lvl="1"/>
            <a:r>
              <a:rPr lang="en-US" altLang="zh-CN" b="1" dirty="0">
                <a:latin typeface="楷体" panose="02010609060101010101" pitchFamily="49" charset="-122"/>
                <a:ea typeface="楷体" panose="02010609060101010101" pitchFamily="49" charset="-122"/>
              </a:rPr>
              <a:t>ARM64</a:t>
            </a:r>
            <a:r>
              <a:rPr lang="zh-CN" altLang="en-US" b="1" dirty="0">
                <a:latin typeface="楷体" panose="02010609060101010101" pitchFamily="49" charset="-122"/>
                <a:ea typeface="楷体" panose="02010609060101010101" pitchFamily="49" charset="-122"/>
              </a:rPr>
              <a:t>访存指令执行时间对比</a:t>
            </a:r>
            <a:endParaRPr lang="en-US" altLang="zh-CN" b="1" dirty="0">
              <a:latin typeface="楷体" panose="02010609060101010101" pitchFamily="49" charset="-122"/>
              <a:ea typeface="楷体" panose="02010609060101010101" pitchFamily="49" charset="-122"/>
            </a:endParaRPr>
          </a:p>
        </p:txBody>
      </p:sp>
      <p:sp>
        <p:nvSpPr>
          <p:cNvPr id="44" name="矩形 43"/>
          <p:cNvSpPr/>
          <p:nvPr/>
        </p:nvSpPr>
        <p:spPr>
          <a:xfrm>
            <a:off x="7566499" y="5850897"/>
            <a:ext cx="2856872" cy="369332"/>
          </a:xfrm>
          <a:prstGeom prst="rect">
            <a:avLst/>
          </a:prstGeom>
        </p:spPr>
        <p:txBody>
          <a:bodyPr wrap="none">
            <a:spAutoFit/>
          </a:bodyPr>
          <a:lstStyle/>
          <a:p>
            <a:pPr lvl="1"/>
            <a:r>
              <a:rPr lang="en-US" altLang="zh-CN" b="1" dirty="0">
                <a:latin typeface="楷体" panose="02010609060101010101" pitchFamily="49" charset="-122"/>
                <a:ea typeface="楷体" panose="02010609060101010101" pitchFamily="49" charset="-122"/>
              </a:rPr>
              <a:t>x86</a:t>
            </a:r>
            <a:r>
              <a:rPr lang="zh-CN" altLang="en-US" b="1" dirty="0">
                <a:latin typeface="楷体" panose="02010609060101010101" pitchFamily="49" charset="-122"/>
                <a:ea typeface="楷体" panose="02010609060101010101" pitchFamily="49" charset="-122"/>
              </a:rPr>
              <a:t>隔离指令执行时间</a:t>
            </a:r>
            <a:endParaRPr lang="en-US" altLang="zh-CN" b="1" dirty="0">
              <a:latin typeface="楷体" panose="02010609060101010101" pitchFamily="49" charset="-122"/>
              <a:ea typeface="楷体" panose="02010609060101010101" pitchFamily="49" charset="-122"/>
            </a:endParaRPr>
          </a:p>
        </p:txBody>
      </p:sp>
      <p:graphicFrame>
        <p:nvGraphicFramePr>
          <p:cNvPr id="45" name="表格 44">
            <a:extLst>
              <a:ext uri="{FF2B5EF4-FFF2-40B4-BE49-F238E27FC236}">
                <a16:creationId xmlns:a16="http://schemas.microsoft.com/office/drawing/2014/main" id="{F9D3DD4B-58D6-7E29-D432-CBB6855465C9}"/>
              </a:ext>
            </a:extLst>
          </p:cNvPr>
          <p:cNvGraphicFramePr>
            <a:graphicFrameLocks noGrp="1"/>
          </p:cNvGraphicFramePr>
          <p:nvPr>
            <p:extLst>
              <p:ext uri="{D42A27DB-BD31-4B8C-83A1-F6EECF244321}">
                <p14:modId xmlns:p14="http://schemas.microsoft.com/office/powerpoint/2010/main" val="3104336697"/>
              </p:ext>
            </p:extLst>
          </p:nvPr>
        </p:nvGraphicFramePr>
        <p:xfrm>
          <a:off x="6730488" y="4882286"/>
          <a:ext cx="5129857" cy="741680"/>
        </p:xfrm>
        <a:graphic>
          <a:graphicData uri="http://schemas.openxmlformats.org/drawingml/2006/table">
            <a:tbl>
              <a:tblPr firstRow="1" bandRow="1">
                <a:tableStyleId>{5940675A-B579-460E-94D1-54222C63F5DA}</a:tableStyleId>
              </a:tblPr>
              <a:tblGrid>
                <a:gridCol w="857693">
                  <a:extLst>
                    <a:ext uri="{9D8B030D-6E8A-4147-A177-3AD203B41FA5}">
                      <a16:colId xmlns:a16="http://schemas.microsoft.com/office/drawing/2014/main" val="1035866763"/>
                    </a:ext>
                  </a:extLst>
                </a:gridCol>
                <a:gridCol w="1112875">
                  <a:extLst>
                    <a:ext uri="{9D8B030D-6E8A-4147-A177-3AD203B41FA5}">
                      <a16:colId xmlns:a16="http://schemas.microsoft.com/office/drawing/2014/main" val="459383767"/>
                    </a:ext>
                  </a:extLst>
                </a:gridCol>
                <a:gridCol w="1023207">
                  <a:extLst>
                    <a:ext uri="{9D8B030D-6E8A-4147-A177-3AD203B41FA5}">
                      <a16:colId xmlns:a16="http://schemas.microsoft.com/office/drawing/2014/main" val="1193201122"/>
                    </a:ext>
                  </a:extLst>
                </a:gridCol>
                <a:gridCol w="1068041">
                  <a:extLst>
                    <a:ext uri="{9D8B030D-6E8A-4147-A177-3AD203B41FA5}">
                      <a16:colId xmlns:a16="http://schemas.microsoft.com/office/drawing/2014/main" val="3221652710"/>
                    </a:ext>
                  </a:extLst>
                </a:gridCol>
                <a:gridCol w="1068041">
                  <a:extLst>
                    <a:ext uri="{9D8B030D-6E8A-4147-A177-3AD203B41FA5}">
                      <a16:colId xmlns:a16="http://schemas.microsoft.com/office/drawing/2014/main" val="90694666"/>
                    </a:ext>
                  </a:extLst>
                </a:gridCol>
              </a:tblGrid>
              <a:tr h="370840">
                <a:tc>
                  <a:txBody>
                    <a:bodyPr/>
                    <a:lstStyle/>
                    <a:p>
                      <a:endParaRPr lang="zh-CN" altLang="en-US" dirty="0"/>
                    </a:p>
                  </a:txBody>
                  <a:tcPr>
                    <a:solidFill>
                      <a:schemeClr val="tx2">
                        <a:lumMod val="20000"/>
                        <a:lumOff val="80000"/>
                      </a:schemeClr>
                    </a:solidFill>
                  </a:tcPr>
                </a:tc>
                <a:tc>
                  <a:txBody>
                    <a:bodyPr/>
                    <a:lstStyle/>
                    <a:p>
                      <a:pPr algn="ctr"/>
                      <a:r>
                        <a:rPr lang="en-US" altLang="zh-CN" sz="1800" b="1"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mprotect</a:t>
                      </a:r>
                      <a:endParaRPr lang="zh-CN" altLang="en-US" sz="1800" b="1"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solidFill>
                      <a:schemeClr val="tx2">
                        <a:lumMod val="20000"/>
                        <a:lumOff val="80000"/>
                      </a:schemeClr>
                    </a:solidFill>
                  </a:tcPr>
                </a:tc>
                <a:tc>
                  <a:txBody>
                    <a:bodyPr/>
                    <a:lstStyle/>
                    <a:p>
                      <a:pPr algn="ctr"/>
                      <a:r>
                        <a:rPr lang="en-US" altLang="zh-CN" sz="1800" b="1"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SGX</a:t>
                      </a:r>
                      <a:endParaRPr lang="zh-CN" altLang="en-US" sz="1800" b="1"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solidFill>
                      <a:schemeClr val="tx2">
                        <a:lumMod val="20000"/>
                        <a:lumOff val="80000"/>
                      </a:schemeClr>
                    </a:solidFill>
                  </a:tcPr>
                </a:tc>
                <a:tc>
                  <a:txBody>
                    <a:bodyPr/>
                    <a:lstStyle/>
                    <a:p>
                      <a:pPr algn="ctr"/>
                      <a:r>
                        <a:rPr lang="en-US" altLang="zh-CN" sz="1800" b="1" kern="1200" dirty="0" err="1">
                          <a:solidFill>
                            <a:schemeClr val="tx1"/>
                          </a:solidFill>
                          <a:latin typeface="Times New Roman" panose="02020603050405020304" pitchFamily="18" charset="0"/>
                          <a:ea typeface="楷体" panose="02010609060101010101" pitchFamily="49" charset="-122"/>
                          <a:cs typeface="Times New Roman" panose="02020603050405020304" pitchFamily="18" charset="0"/>
                        </a:rPr>
                        <a:t>VMFunc</a:t>
                      </a:r>
                      <a:endParaRPr lang="zh-CN" altLang="en-US" sz="1800" b="1"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solidFill>
                      <a:schemeClr val="tx2">
                        <a:lumMod val="20000"/>
                        <a:lumOff val="80000"/>
                      </a:schemeClr>
                    </a:solidFill>
                  </a:tcPr>
                </a:tc>
                <a:tc>
                  <a:txBody>
                    <a:bodyPr/>
                    <a:lstStyle/>
                    <a:p>
                      <a:pPr algn="ctr"/>
                      <a:r>
                        <a:rPr lang="en-US" altLang="zh-CN" sz="1800" b="1"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MPK</a:t>
                      </a:r>
                      <a:endParaRPr lang="zh-CN" altLang="en-US" sz="1800" b="1"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val="914176602"/>
                  </a:ext>
                </a:extLst>
              </a:tr>
              <a:tr h="370840">
                <a:tc>
                  <a:txBody>
                    <a:bodyPr/>
                    <a:lstStyle/>
                    <a:p>
                      <a:r>
                        <a:rPr lang="en-US" altLang="zh-CN" sz="1800" b="1"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Cycles</a:t>
                      </a:r>
                      <a:endParaRPr lang="zh-CN" altLang="en-US" sz="1800" b="1"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solidFill>
                      <a:schemeClr val="bg1"/>
                    </a:solidFill>
                  </a:tcPr>
                </a:tc>
                <a:tc>
                  <a:txBody>
                    <a:bodyPr/>
                    <a:lstStyle/>
                    <a:p>
                      <a:pPr algn="ctr"/>
                      <a:r>
                        <a:rPr lang="en-US" altLang="zh-CN" sz="1800"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~20,000</a:t>
                      </a:r>
                      <a:endParaRPr lang="zh-CN" altLang="en-US" sz="1800"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solidFill>
                      <a:schemeClr val="bg1"/>
                    </a:solidFill>
                  </a:tcPr>
                </a:tc>
                <a:tc>
                  <a:txBody>
                    <a:bodyPr/>
                    <a:lstStyle/>
                    <a:p>
                      <a:pPr algn="ctr"/>
                      <a:r>
                        <a:rPr lang="en-US" altLang="zh-CN" sz="1800"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~4,000</a:t>
                      </a:r>
                      <a:endParaRPr lang="zh-CN" altLang="en-US" sz="1800"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solidFill>
                      <a:schemeClr val="bg1"/>
                    </a:solidFill>
                  </a:tcPr>
                </a:tc>
                <a:tc>
                  <a:txBody>
                    <a:bodyPr/>
                    <a:lstStyle/>
                    <a:p>
                      <a:pPr algn="ctr"/>
                      <a:r>
                        <a:rPr lang="en-US" altLang="zh-CN" sz="1800"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140</a:t>
                      </a:r>
                      <a:endParaRPr lang="zh-CN" altLang="en-US" sz="1800"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solidFill>
                      <a:schemeClr val="bg1"/>
                    </a:solidFill>
                  </a:tcPr>
                </a:tc>
                <a:tc>
                  <a:txBody>
                    <a:bodyPr/>
                    <a:lstStyle/>
                    <a:p>
                      <a:pPr algn="ctr"/>
                      <a:r>
                        <a:rPr lang="en-US" altLang="zh-CN" sz="1800"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12.4</a:t>
                      </a:r>
                      <a:endParaRPr lang="zh-CN" altLang="en-US" sz="1800"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solidFill>
                      <a:schemeClr val="bg1"/>
                    </a:solidFill>
                  </a:tcPr>
                </a:tc>
                <a:extLst>
                  <a:ext uri="{0D108BD9-81ED-4DB2-BD59-A6C34878D82A}">
                    <a16:rowId xmlns:a16="http://schemas.microsoft.com/office/drawing/2014/main" val="3026804777"/>
                  </a:ext>
                </a:extLst>
              </a:tr>
            </a:tbl>
          </a:graphicData>
        </a:graphic>
      </p:graphicFrame>
    </p:spTree>
    <p:extLst>
      <p:ext uri="{BB962C8B-B14F-4D97-AF65-F5344CB8AC3E}">
        <p14:creationId xmlns:p14="http://schemas.microsoft.com/office/powerpoint/2010/main" val="3505103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Challenges</a:t>
            </a:r>
            <a:endParaRPr lang="zh-CN" altLang="en-US" dirty="0"/>
          </a:p>
        </p:txBody>
      </p:sp>
      <p:sp>
        <p:nvSpPr>
          <p:cNvPr id="3" name="内容占位符 2"/>
          <p:cNvSpPr>
            <a:spLocks noGrp="1"/>
          </p:cNvSpPr>
          <p:nvPr>
            <p:ph idx="1"/>
          </p:nvPr>
        </p:nvSpPr>
        <p:spPr>
          <a:xfrm>
            <a:off x="637906" y="1332745"/>
            <a:ext cx="11092543" cy="5023609"/>
          </a:xfrm>
        </p:spPr>
        <p:txBody>
          <a:bodyPr>
            <a:normAutofit fontScale="92500" lnSpcReduction="10000"/>
          </a:bodyPr>
          <a:lstStyle/>
          <a:p>
            <a:r>
              <a:rPr lang="zh-CN" altLang="en-US" b="1" dirty="0">
                <a:latin typeface="楷体" panose="02010609060101010101" pitchFamily="49" charset="-122"/>
              </a:rPr>
              <a:t>挑战</a:t>
            </a:r>
            <a:r>
              <a:rPr lang="en-US" altLang="zh-CN" b="1" dirty="0">
                <a:latin typeface="楷体" panose="02010609060101010101" pitchFamily="49" charset="-122"/>
              </a:rPr>
              <a:t>1</a:t>
            </a:r>
            <a:r>
              <a:rPr lang="zh-CN" altLang="en-US" b="1" dirty="0">
                <a:latin typeface="楷体" panose="02010609060101010101" pitchFamily="49" charset="-122"/>
              </a:rPr>
              <a:t>：如何阻止内核态进程</a:t>
            </a:r>
            <a:r>
              <a:rPr lang="en-US" altLang="zh-CN" b="1" dirty="0">
                <a:latin typeface="楷体" panose="02010609060101010101" pitchFamily="49" charset="-122"/>
              </a:rPr>
              <a:t>corrupt</a:t>
            </a:r>
            <a:r>
              <a:rPr lang="zh-CN" altLang="en-US" b="1" dirty="0">
                <a:latin typeface="楷体" panose="02010609060101010101" pitchFamily="49" charset="-122"/>
              </a:rPr>
              <a:t>操作系统</a:t>
            </a:r>
            <a:endParaRPr lang="en-US" altLang="zh-CN" b="1" dirty="0">
              <a:latin typeface="楷体" panose="02010609060101010101" pitchFamily="49" charset="-122"/>
            </a:endParaRPr>
          </a:p>
          <a:p>
            <a:pPr marL="742962" lvl="1" indent="-285750"/>
            <a:r>
              <a:rPr lang="zh-CN" altLang="en-US" dirty="0">
                <a:latin typeface="楷体" panose="02010609060101010101" pitchFamily="49" charset="-122"/>
              </a:rPr>
              <a:t>操作系统和用户程序之间失去了权级隔离</a:t>
            </a:r>
            <a:endParaRPr lang="en-US" altLang="zh-CN" dirty="0">
              <a:latin typeface="楷体" panose="02010609060101010101" pitchFamily="49" charset="-122"/>
            </a:endParaRPr>
          </a:p>
          <a:p>
            <a:pPr marL="742962" lvl="1" indent="-285750"/>
            <a:r>
              <a:rPr lang="zh-CN" altLang="en-US" dirty="0">
                <a:latin typeface="楷体" panose="02010609060101010101" pitchFamily="49" charset="-122"/>
              </a:rPr>
              <a:t>用户程序可以任意访问操作系统的数据和代码</a:t>
            </a:r>
            <a:endParaRPr lang="en-US" altLang="zh-CN" b="1" dirty="0">
              <a:latin typeface="楷体" panose="02010609060101010101" pitchFamily="49" charset="-122"/>
            </a:endParaRPr>
          </a:p>
          <a:p>
            <a:r>
              <a:rPr lang="zh-CN" altLang="en-US" b="1" dirty="0">
                <a:latin typeface="楷体" panose="02010609060101010101" pitchFamily="49" charset="-122"/>
              </a:rPr>
              <a:t>挑战</a:t>
            </a:r>
            <a:r>
              <a:rPr lang="en-US" altLang="zh-CN" b="1" dirty="0">
                <a:latin typeface="楷体" panose="02010609060101010101" pitchFamily="49" charset="-122"/>
              </a:rPr>
              <a:t>2</a:t>
            </a:r>
            <a:r>
              <a:rPr lang="zh-CN" altLang="en-US" b="1" dirty="0">
                <a:latin typeface="楷体" panose="02010609060101010101" pitchFamily="49" charset="-122"/>
              </a:rPr>
              <a:t>：如何阻止不可信的内核态进程滥用敏感指令</a:t>
            </a:r>
            <a:endParaRPr lang="en-US" altLang="zh-CN" b="1" dirty="0">
              <a:latin typeface="楷体" panose="02010609060101010101" pitchFamily="49" charset="-122"/>
            </a:endParaRPr>
          </a:p>
          <a:p>
            <a:pPr lvl="1"/>
            <a:r>
              <a:rPr lang="zh-CN" altLang="en-US" dirty="0">
                <a:latin typeface="楷体" panose="02010609060101010101" pitchFamily="49" charset="-122"/>
              </a:rPr>
              <a:t>敏感指令指用户进程不可执行的指令或者在内核态和用户态下执行行为不一致的指令</a:t>
            </a:r>
            <a:endParaRPr lang="en-US" altLang="zh-CN" dirty="0">
              <a:latin typeface="楷体" panose="02010609060101010101" pitchFamily="49" charset="-122"/>
            </a:endParaRPr>
          </a:p>
          <a:p>
            <a:pPr lvl="1"/>
            <a:r>
              <a:rPr lang="zh-CN" altLang="en-US" dirty="0">
                <a:latin typeface="楷体" panose="02010609060101010101" pitchFamily="49" charset="-122"/>
              </a:rPr>
              <a:t>恶意内核态进程可以直接绕过操作系统，执行敏感指令，修改硬件状态</a:t>
            </a:r>
            <a:endParaRPr lang="en-US" altLang="zh-CN" dirty="0">
              <a:latin typeface="楷体" panose="02010609060101010101" pitchFamily="49" charset="-122"/>
            </a:endParaRPr>
          </a:p>
          <a:p>
            <a:pPr lvl="1"/>
            <a:r>
              <a:rPr lang="zh-CN" altLang="en-US" dirty="0">
                <a:latin typeface="楷体" panose="02010609060101010101" pitchFamily="49" charset="-122"/>
              </a:rPr>
              <a:t>如何保证内核态进程指令语义与在用户态下执行时一致</a:t>
            </a:r>
            <a:endParaRPr lang="en-US" altLang="zh-CN" dirty="0">
              <a:latin typeface="楷体" panose="02010609060101010101" pitchFamily="49" charset="-122"/>
            </a:endParaRPr>
          </a:p>
          <a:p>
            <a:r>
              <a:rPr lang="zh-CN" altLang="en-US" b="1" dirty="0">
                <a:latin typeface="楷体" panose="02010609060101010101" pitchFamily="49" charset="-122"/>
              </a:rPr>
              <a:t>挑战</a:t>
            </a:r>
            <a:r>
              <a:rPr lang="en-US" altLang="zh-CN" b="1" dirty="0">
                <a:latin typeface="楷体" panose="02010609060101010101" pitchFamily="49" charset="-122"/>
              </a:rPr>
              <a:t>3</a:t>
            </a:r>
            <a:r>
              <a:rPr lang="zh-CN" altLang="en-US" b="1" dirty="0">
                <a:latin typeface="楷体" panose="02010609060101010101" pitchFamily="49" charset="-122"/>
              </a:rPr>
              <a:t>：如何应用</a:t>
            </a:r>
            <a:r>
              <a:rPr lang="en-US" altLang="zh-CN" b="1" dirty="0">
                <a:latin typeface="楷体" panose="02010609060101010101" pitchFamily="49" charset="-122"/>
              </a:rPr>
              <a:t>【XXX</a:t>
            </a:r>
            <a:r>
              <a:rPr lang="zh-CN" altLang="en-US" b="1" dirty="0">
                <a:latin typeface="楷体" panose="02010609060101010101" pitchFamily="49" charset="-122"/>
              </a:rPr>
              <a:t>名字</a:t>
            </a:r>
            <a:r>
              <a:rPr lang="en-US" altLang="zh-CN" b="1" dirty="0">
                <a:latin typeface="楷体" panose="02010609060101010101" pitchFamily="49" charset="-122"/>
              </a:rPr>
              <a:t>】</a:t>
            </a:r>
            <a:r>
              <a:rPr lang="zh-CN" altLang="en-US" b="1" dirty="0">
                <a:latin typeface="楷体" panose="02010609060101010101" pitchFamily="49" charset="-122"/>
              </a:rPr>
              <a:t>做更广泛的进程内隔离保护</a:t>
            </a:r>
            <a:endParaRPr lang="en-US" altLang="zh-CN" b="1" dirty="0">
              <a:latin typeface="楷体" panose="02010609060101010101" pitchFamily="49" charset="-122"/>
            </a:endParaRPr>
          </a:p>
          <a:p>
            <a:pPr lvl="1"/>
            <a:r>
              <a:rPr kumimoji="1" lang="zh-CN" altLang="en-US" dirty="0">
                <a:solidFill>
                  <a:prstClr val="black"/>
                </a:solidFill>
                <a:latin typeface="楷体" panose="02010609060101010101" pitchFamily="49" charset="-122"/>
              </a:rPr>
              <a:t>应用</a:t>
            </a:r>
            <a:r>
              <a:rPr kumimoji="1" lang="en-US" altLang="zh-CN" dirty="0">
                <a:solidFill>
                  <a:prstClr val="black"/>
                </a:solidFill>
                <a:latin typeface="楷体" panose="02010609060101010101" pitchFamily="49" charset="-122"/>
              </a:rPr>
              <a:t>PAN</a:t>
            </a:r>
            <a:r>
              <a:rPr kumimoji="1" lang="zh-CN" altLang="en-US" dirty="0">
                <a:solidFill>
                  <a:prstClr val="black"/>
                </a:solidFill>
                <a:latin typeface="楷体" panose="02010609060101010101" pitchFamily="49" charset="-122"/>
              </a:rPr>
              <a:t>隔离保护</a:t>
            </a:r>
            <a:r>
              <a:rPr kumimoji="1" lang="en-US" altLang="zh-CN" dirty="0">
                <a:solidFill>
                  <a:prstClr val="black"/>
                </a:solidFill>
                <a:latin typeface="楷体" panose="02010609060101010101" pitchFamily="49" charset="-122"/>
              </a:rPr>
              <a:t>defense</a:t>
            </a:r>
            <a:r>
              <a:rPr kumimoji="1" lang="zh-CN" altLang="en-US" dirty="0">
                <a:solidFill>
                  <a:prstClr val="black"/>
                </a:solidFill>
                <a:latin typeface="楷体" panose="02010609060101010101" pitchFamily="49" charset="-122"/>
              </a:rPr>
              <a:t>的元数据是比较方便的，但是保护其他类型的敏感数据需要进一步设计</a:t>
            </a:r>
            <a:endParaRPr kumimoji="1" lang="en-US" altLang="zh-CN" dirty="0">
              <a:solidFill>
                <a:prstClr val="black"/>
              </a:solidFill>
              <a:latin typeface="楷体" panose="02010609060101010101" pitchFamily="49" charset="-122"/>
            </a:endParaRPr>
          </a:p>
          <a:p>
            <a:pPr lvl="1"/>
            <a:r>
              <a:rPr kumimoji="1" lang="zh-CN" altLang="en-US" dirty="0">
                <a:solidFill>
                  <a:prstClr val="black"/>
                </a:solidFill>
                <a:latin typeface="楷体" panose="02010609060101010101" pitchFamily="49" charset="-122"/>
              </a:rPr>
              <a:t>如何为敏感数据实现隔离的安全访问环境</a:t>
            </a:r>
            <a:endParaRPr kumimoji="1" lang="en-US" altLang="zh-CN" dirty="0">
              <a:solidFill>
                <a:prstClr val="black"/>
              </a:solidFill>
              <a:latin typeface="楷体" panose="02010609060101010101" pitchFamily="49" charset="-122"/>
            </a:endParaRPr>
          </a:p>
          <a:p>
            <a:pPr marL="1200138" lvl="2" indent="-285750"/>
            <a:r>
              <a:rPr kumimoji="1" lang="zh-CN" altLang="en-US" dirty="0">
                <a:solidFill>
                  <a:prstClr val="black"/>
                </a:solidFill>
                <a:latin typeface="楷体" panose="02010609060101010101" pitchFamily="49" charset="-122"/>
              </a:rPr>
              <a:t>如何阻止攻击者利用代码重用攻击跳入可信代码中访问敏感数据</a:t>
            </a:r>
            <a:endParaRPr kumimoji="1" lang="en-US" altLang="zh-CN" dirty="0">
              <a:solidFill>
                <a:prstClr val="black"/>
              </a:solidFill>
              <a:latin typeface="楷体" panose="02010609060101010101" pitchFamily="49" charset="-122"/>
            </a:endParaRPr>
          </a:p>
          <a:p>
            <a:pPr marL="1200138" lvl="2" indent="-285750"/>
            <a:r>
              <a:rPr kumimoji="1" lang="zh-CN" altLang="en-US" dirty="0">
                <a:solidFill>
                  <a:prstClr val="black"/>
                </a:solidFill>
                <a:latin typeface="楷体" panose="02010609060101010101" pitchFamily="49" charset="-122"/>
              </a:rPr>
              <a:t>如何保证可信代码访问敏感数据的过程中没有信息泄露</a:t>
            </a:r>
            <a:endParaRPr kumimoji="1" lang="en-US" altLang="zh-CN" dirty="0">
              <a:solidFill>
                <a:prstClr val="black"/>
              </a:solidFill>
              <a:latin typeface="楷体" panose="02010609060101010101" pitchFamily="49" charset="-122"/>
            </a:endParaRPr>
          </a:p>
          <a:p>
            <a:pPr marL="742950" lvl="1" indent="-285750"/>
            <a:r>
              <a:rPr kumimoji="1" lang="zh-CN" altLang="en-US" dirty="0">
                <a:solidFill>
                  <a:prstClr val="black"/>
                </a:solidFill>
                <a:latin typeface="楷体" panose="02010609060101010101" pitchFamily="49" charset="-122"/>
              </a:rPr>
              <a:t>如何隔离保护</a:t>
            </a:r>
            <a:r>
              <a:rPr kumimoji="1" lang="en-US" altLang="zh-CN" dirty="0" err="1">
                <a:solidFill>
                  <a:prstClr val="black"/>
                </a:solidFill>
                <a:latin typeface="楷体" panose="02010609060101010101" pitchFamily="49" charset="-122"/>
              </a:rPr>
              <a:t>JITed</a:t>
            </a:r>
            <a:r>
              <a:rPr kumimoji="1" lang="en-US" altLang="zh-CN" dirty="0">
                <a:solidFill>
                  <a:prstClr val="black"/>
                </a:solidFill>
                <a:latin typeface="楷体" panose="02010609060101010101" pitchFamily="49" charset="-122"/>
              </a:rPr>
              <a:t> Code Cache</a:t>
            </a:r>
          </a:p>
          <a:p>
            <a:pPr marL="1200138" lvl="2" indent="-285750"/>
            <a:r>
              <a:rPr kumimoji="1" lang="en-US" altLang="zh-CN" dirty="0">
                <a:solidFill>
                  <a:prstClr val="black"/>
                </a:solidFill>
                <a:latin typeface="楷体" panose="02010609060101010101" pitchFamily="49" charset="-122"/>
              </a:rPr>
              <a:t>ARM64</a:t>
            </a:r>
            <a:r>
              <a:rPr kumimoji="1" lang="zh-CN" altLang="en-US" dirty="0">
                <a:solidFill>
                  <a:prstClr val="black"/>
                </a:solidFill>
                <a:latin typeface="楷体" panose="02010609060101010101" pitchFamily="49" charset="-122"/>
              </a:rPr>
              <a:t>强制特权代码不能够执行可写的用户页面中的代码</a:t>
            </a:r>
            <a:endParaRPr kumimoji="1" lang="en-US" altLang="zh-CN" dirty="0">
              <a:solidFill>
                <a:prstClr val="black"/>
              </a:solidFill>
              <a:latin typeface="楷体" panose="02010609060101010101" pitchFamily="49" charset="-122"/>
            </a:endParaRPr>
          </a:p>
          <a:p>
            <a:pPr marL="1200138" lvl="2" indent="-285750"/>
            <a:r>
              <a:rPr kumimoji="1" lang="zh-CN" altLang="en-US" dirty="0">
                <a:solidFill>
                  <a:prstClr val="black"/>
                </a:solidFill>
                <a:latin typeface="楷体" panose="02010609060101010101" pitchFamily="49" charset="-122"/>
              </a:rPr>
              <a:t>内核态进程无法执行位于具有可写权限的用户页面中的</a:t>
            </a:r>
            <a:r>
              <a:rPr kumimoji="1" lang="en-US" altLang="zh-CN" dirty="0" err="1">
                <a:solidFill>
                  <a:prstClr val="black"/>
                </a:solidFill>
                <a:latin typeface="楷体" panose="02010609060101010101" pitchFamily="49" charset="-122"/>
              </a:rPr>
              <a:t>JITed</a:t>
            </a:r>
            <a:r>
              <a:rPr kumimoji="1" lang="en-US" altLang="zh-CN" dirty="0">
                <a:solidFill>
                  <a:prstClr val="black"/>
                </a:solidFill>
                <a:latin typeface="楷体" panose="02010609060101010101" pitchFamily="49" charset="-122"/>
              </a:rPr>
              <a:t> Code Cache</a:t>
            </a:r>
          </a:p>
          <a:p>
            <a:endParaRPr lang="zh-CN" altLang="en-US" dirty="0"/>
          </a:p>
        </p:txBody>
      </p:sp>
      <p:sp>
        <p:nvSpPr>
          <p:cNvPr id="4" name="灯片编号占位符 3"/>
          <p:cNvSpPr>
            <a:spLocks noGrp="1"/>
          </p:cNvSpPr>
          <p:nvPr>
            <p:ph type="sldNum" sz="quarter" idx="4"/>
          </p:nvPr>
        </p:nvSpPr>
        <p:spPr/>
        <p:txBody>
          <a:bodyPr/>
          <a:lstStyle/>
          <a:p>
            <a:fld id="{BD8BB134-0D0A-4045-A3EE-5FDD2F095A47}" type="slidenum">
              <a:rPr lang="zh-CN" altLang="en-US" smtClean="0"/>
              <a:t>14</a:t>
            </a:fld>
            <a:endParaRPr lang="zh-CN" altLang="en-US" dirty="0"/>
          </a:p>
        </p:txBody>
      </p:sp>
      <p:sp>
        <p:nvSpPr>
          <p:cNvPr id="5" name="页脚占位符 4"/>
          <p:cNvSpPr>
            <a:spLocks noGrp="1"/>
          </p:cNvSpPr>
          <p:nvPr>
            <p:ph type="ftr" sz="quarter" idx="3"/>
          </p:nvPr>
        </p:nvSpPr>
        <p:spPr/>
        <p:txBody>
          <a:bodyPr/>
          <a:lstStyle/>
          <a:p>
            <a:r>
              <a:rPr lang="en-US" altLang="zh-CN"/>
              <a:t>Jiali Xu &lt;xujiali@ict.ac.cn&gt;</a:t>
            </a:r>
            <a:endParaRPr lang="zh-CN" altLang="en-US" dirty="0"/>
          </a:p>
        </p:txBody>
      </p:sp>
    </p:spTree>
    <p:extLst>
      <p:ext uri="{BB962C8B-B14F-4D97-AF65-F5344CB8AC3E}">
        <p14:creationId xmlns:p14="http://schemas.microsoft.com/office/powerpoint/2010/main" val="179170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Overview</a:t>
            </a:r>
            <a:endParaRPr lang="zh-CN" altLang="en-US" dirty="0"/>
          </a:p>
        </p:txBody>
      </p:sp>
      <p:sp>
        <p:nvSpPr>
          <p:cNvPr id="4" name="灯片编号占位符 3"/>
          <p:cNvSpPr>
            <a:spLocks noGrp="1"/>
          </p:cNvSpPr>
          <p:nvPr>
            <p:ph type="sldNum" sz="quarter" idx="4"/>
          </p:nvPr>
        </p:nvSpPr>
        <p:spPr/>
        <p:txBody>
          <a:bodyPr/>
          <a:lstStyle/>
          <a:p>
            <a:fld id="{BD8BB134-0D0A-4045-A3EE-5FDD2F095A47}" type="slidenum">
              <a:rPr lang="zh-CN" altLang="en-US" smtClean="0"/>
              <a:t>15</a:t>
            </a:fld>
            <a:endParaRPr lang="zh-CN" altLang="en-US" dirty="0"/>
          </a:p>
        </p:txBody>
      </p:sp>
      <p:sp>
        <p:nvSpPr>
          <p:cNvPr id="5" name="页脚占位符 4"/>
          <p:cNvSpPr>
            <a:spLocks noGrp="1"/>
          </p:cNvSpPr>
          <p:nvPr>
            <p:ph type="ftr" sz="quarter" idx="3"/>
          </p:nvPr>
        </p:nvSpPr>
        <p:spPr/>
        <p:txBody>
          <a:bodyPr/>
          <a:lstStyle/>
          <a:p>
            <a:r>
              <a:rPr lang="en-US" altLang="zh-CN"/>
              <a:t>Jiali Xu &lt;xujiali@ict.ac.cn&gt;</a:t>
            </a:r>
            <a:endParaRPr lang="zh-CN" altLang="en-US" dirty="0"/>
          </a:p>
        </p:txBody>
      </p:sp>
      <p:grpSp>
        <p:nvGrpSpPr>
          <p:cNvPr id="197" name="组合 196"/>
          <p:cNvGrpSpPr/>
          <p:nvPr/>
        </p:nvGrpSpPr>
        <p:grpSpPr>
          <a:xfrm>
            <a:off x="1743891" y="1494503"/>
            <a:ext cx="8704217" cy="3991897"/>
            <a:chOff x="2033455" y="1503598"/>
            <a:chExt cx="8704217" cy="3991897"/>
          </a:xfrm>
        </p:grpSpPr>
        <p:cxnSp>
          <p:nvCxnSpPr>
            <p:cNvPr id="137" name="直接连接符 136"/>
            <p:cNvCxnSpPr/>
            <p:nvPr/>
          </p:nvCxnSpPr>
          <p:spPr>
            <a:xfrm>
              <a:off x="5709101" y="1503598"/>
              <a:ext cx="9403" cy="3991897"/>
            </a:xfrm>
            <a:prstGeom prst="line">
              <a:avLst/>
            </a:prstGeom>
            <a:ln>
              <a:prstDash val="lgDashDot"/>
            </a:ln>
          </p:spPr>
          <p:style>
            <a:lnRef idx="1">
              <a:schemeClr val="dk1"/>
            </a:lnRef>
            <a:fillRef idx="0">
              <a:schemeClr val="dk1"/>
            </a:fillRef>
            <a:effectRef idx="0">
              <a:schemeClr val="dk1"/>
            </a:effectRef>
            <a:fontRef idx="minor">
              <a:schemeClr val="tx1"/>
            </a:fontRef>
          </p:style>
        </p:cxnSp>
        <p:sp>
          <p:nvSpPr>
            <p:cNvPr id="19" name="矩形 18"/>
            <p:cNvSpPr/>
            <p:nvPr/>
          </p:nvSpPr>
          <p:spPr>
            <a:xfrm>
              <a:off x="6146514" y="3285592"/>
              <a:ext cx="4361140" cy="965488"/>
            </a:xfrm>
            <a:prstGeom prst="rect">
              <a:avLst/>
            </a:prstGeom>
            <a:solidFill>
              <a:schemeClr val="bg1"/>
            </a:solidFill>
            <a:ln w="1905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矩形 19"/>
            <p:cNvSpPr/>
            <p:nvPr/>
          </p:nvSpPr>
          <p:spPr>
            <a:xfrm>
              <a:off x="6147722" y="4245823"/>
              <a:ext cx="4361140" cy="412954"/>
            </a:xfrm>
            <a:prstGeom prst="rect">
              <a:avLst/>
            </a:prstGeom>
            <a:solidFill>
              <a:schemeClr val="bg1"/>
            </a:solidFill>
            <a:ln w="1905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60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矩形 20"/>
            <p:cNvSpPr/>
            <p:nvPr/>
          </p:nvSpPr>
          <p:spPr>
            <a:xfrm>
              <a:off x="6151821" y="3283981"/>
              <a:ext cx="2061344" cy="821890"/>
            </a:xfrm>
            <a:prstGeom prst="rect">
              <a:avLst/>
            </a:prstGeom>
            <a:noFill/>
            <a:ln w="1905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矩形 21"/>
            <p:cNvSpPr/>
            <p:nvPr/>
          </p:nvSpPr>
          <p:spPr>
            <a:xfrm>
              <a:off x="6217531" y="3560468"/>
              <a:ext cx="939207" cy="248801"/>
            </a:xfrm>
            <a:prstGeom prst="rect">
              <a:avLst/>
            </a:prstGeom>
            <a:pattFill prst="ltDnDiag">
              <a:fgClr>
                <a:schemeClr val="tx2">
                  <a:lumMod val="60000"/>
                  <a:lumOff val="40000"/>
                </a:schemeClr>
              </a:fgClr>
              <a:bgClr>
                <a:schemeClr val="bg1"/>
              </a:bgClr>
            </a:pattFill>
            <a:ln w="1905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kumimoji="0" lang="en-US" altLang="zh-CN" sz="1600" b="1"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Verifier</a:t>
              </a:r>
              <a:endParaRPr kumimoji="0" lang="zh-CN" altLang="en-US" sz="1600" b="1"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 name="矩形 22"/>
            <p:cNvSpPr/>
            <p:nvPr/>
          </p:nvSpPr>
          <p:spPr>
            <a:xfrm>
              <a:off x="7215241" y="3568546"/>
              <a:ext cx="926804" cy="242148"/>
            </a:xfrm>
            <a:prstGeom prst="rect">
              <a:avLst/>
            </a:prstGeom>
            <a:pattFill prst="divot">
              <a:fgClr>
                <a:schemeClr val="bg2">
                  <a:lumMod val="50000"/>
                </a:schemeClr>
              </a:fgClr>
              <a:bgClr>
                <a:schemeClr val="bg1"/>
              </a:bgClr>
            </a:pattFill>
            <a:ln w="19050" cap="flat" cmpd="sng" algn="ctr">
              <a:solidFill>
                <a:schemeClr val="tx1"/>
              </a:solidFill>
              <a:prstDash val="solid"/>
            </a:ln>
            <a:effectLst/>
          </p:spPr>
          <p:txBody>
            <a:bodyPr lIns="0" tIns="0" rIns="0" bIns="0" rtlCol="0" anchor="ctr"/>
            <a:lstStyle/>
            <a:p>
              <a:pPr algn="ctr">
                <a:lnSpc>
                  <a:spcPct val="80000"/>
                </a:lnSpc>
              </a:pPr>
              <a:r>
                <a:rPr lang="en-US" altLang="zh-CN" sz="1600" b="1" kern="0" dirty="0">
                  <a:latin typeface="Times New Roman" panose="02020603050405020304" pitchFamily="18" charset="0"/>
                  <a:ea typeface="宋体" panose="02010600030101010101" pitchFamily="2" charset="-122"/>
                  <a:cs typeface="Times New Roman" panose="02020603050405020304" pitchFamily="18" charset="0"/>
                </a:rPr>
                <a:t>Initializer</a:t>
              </a:r>
              <a:endParaRPr kumimoji="0" lang="zh-CN" altLang="en-US" sz="1600" b="1"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 name="文本框 31"/>
            <p:cNvSpPr txBox="1"/>
            <p:nvPr/>
          </p:nvSpPr>
          <p:spPr>
            <a:xfrm>
              <a:off x="9763540" y="3965924"/>
              <a:ext cx="744114" cy="313932"/>
            </a:xfrm>
            <a:prstGeom prst="rect">
              <a:avLst/>
            </a:prstGeom>
            <a:noFill/>
            <a:ln w="19050">
              <a:noFill/>
            </a:ln>
          </p:spPr>
          <p:txBody>
            <a:bodyPr wrap="none" rtlCol="0">
              <a:spAutoFit/>
            </a:bodyPr>
            <a:lstStyle/>
            <a:p>
              <a:pPr algn="l">
                <a:lnSpc>
                  <a:spcPct val="90000"/>
                </a:lnSpc>
                <a:spcBef>
                  <a:spcPts val="1000"/>
                </a:spcBef>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Kernel</a:t>
              </a:r>
            </a:p>
          </p:txBody>
        </p:sp>
        <p:sp>
          <p:nvSpPr>
            <p:cNvPr id="33" name="文本框 32"/>
            <p:cNvSpPr txBox="1"/>
            <p:nvPr/>
          </p:nvSpPr>
          <p:spPr>
            <a:xfrm>
              <a:off x="6828782" y="3842261"/>
              <a:ext cx="1784032" cy="313932"/>
            </a:xfrm>
            <a:prstGeom prst="rect">
              <a:avLst/>
            </a:prstGeom>
            <a:noFill/>
            <a:ln w="19050">
              <a:noFill/>
            </a:ln>
          </p:spPr>
          <p:txBody>
            <a:bodyPr wrap="square" rtlCol="0">
              <a:spAutoFit/>
            </a:bodyPr>
            <a:lstStyle/>
            <a:p>
              <a:pPr algn="l">
                <a:lnSpc>
                  <a:spcPct val="90000"/>
                </a:lnSpc>
                <a:spcBef>
                  <a:spcPts val="1000"/>
                </a:spcBef>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Kernel Module</a:t>
              </a:r>
            </a:p>
          </p:txBody>
        </p:sp>
        <p:grpSp>
          <p:nvGrpSpPr>
            <p:cNvPr id="51" name="组合 50"/>
            <p:cNvGrpSpPr/>
            <p:nvPr/>
          </p:nvGrpSpPr>
          <p:grpSpPr>
            <a:xfrm>
              <a:off x="8455334" y="2723116"/>
              <a:ext cx="2052320" cy="566337"/>
              <a:chOff x="5199957" y="1367145"/>
              <a:chExt cx="2109667" cy="519927"/>
            </a:xfrm>
            <a:solidFill>
              <a:schemeClr val="accent3">
                <a:lumMod val="20000"/>
                <a:lumOff val="80000"/>
              </a:schemeClr>
            </a:solidFill>
          </p:grpSpPr>
          <p:sp>
            <p:nvSpPr>
              <p:cNvPr id="53" name="矩形 52"/>
              <p:cNvSpPr/>
              <p:nvPr/>
            </p:nvSpPr>
            <p:spPr>
              <a:xfrm>
                <a:off x="5199957" y="1367145"/>
                <a:ext cx="2109667" cy="519927"/>
              </a:xfrm>
              <a:prstGeom prst="rect">
                <a:avLst/>
              </a:prstGeom>
              <a:solidFill>
                <a:schemeClr val="bg1"/>
              </a:solidFill>
              <a:ln w="1905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4" name="文本框 53"/>
              <p:cNvSpPr txBox="1"/>
              <p:nvPr/>
            </p:nvSpPr>
            <p:spPr>
              <a:xfrm>
                <a:off x="5486057" y="1388268"/>
                <a:ext cx="1495794" cy="288206"/>
              </a:xfrm>
              <a:prstGeom prst="rect">
                <a:avLst/>
              </a:prstGeom>
              <a:noFill/>
              <a:ln w="19050">
                <a:noFill/>
              </a:ln>
            </p:spPr>
            <p:txBody>
              <a:bodyPr wrap="none" rtlCol="0">
                <a:spAutoFit/>
              </a:bodyPr>
              <a:lstStyle/>
              <a:p>
                <a:pPr algn="l">
                  <a:lnSpc>
                    <a:spcPct val="90000"/>
                  </a:lnSpc>
                  <a:spcBef>
                    <a:spcPts val="1000"/>
                  </a:spcBef>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User Mode App</a:t>
                </a:r>
              </a:p>
            </p:txBody>
          </p:sp>
        </p:grpSp>
        <p:grpSp>
          <p:nvGrpSpPr>
            <p:cNvPr id="101" name="组合 100"/>
            <p:cNvGrpSpPr/>
            <p:nvPr/>
          </p:nvGrpSpPr>
          <p:grpSpPr>
            <a:xfrm>
              <a:off x="6146514" y="2720830"/>
              <a:ext cx="2066651" cy="566337"/>
              <a:chOff x="5199957" y="1367145"/>
              <a:chExt cx="2109667" cy="519927"/>
            </a:xfrm>
            <a:solidFill>
              <a:schemeClr val="accent3">
                <a:lumMod val="20000"/>
                <a:lumOff val="80000"/>
              </a:schemeClr>
            </a:solidFill>
          </p:grpSpPr>
          <p:sp>
            <p:nvSpPr>
              <p:cNvPr id="102" name="矩形 101"/>
              <p:cNvSpPr/>
              <p:nvPr/>
            </p:nvSpPr>
            <p:spPr>
              <a:xfrm>
                <a:off x="5199957" y="1367145"/>
                <a:ext cx="2109667" cy="519927"/>
              </a:xfrm>
              <a:prstGeom prst="rect">
                <a:avLst/>
              </a:prstGeom>
              <a:solidFill>
                <a:schemeClr val="bg1"/>
              </a:solidFill>
              <a:ln w="1905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4" name="文本框 103"/>
              <p:cNvSpPr txBox="1"/>
              <p:nvPr/>
            </p:nvSpPr>
            <p:spPr>
              <a:xfrm>
                <a:off x="5403904" y="1370511"/>
                <a:ext cx="1827429" cy="288206"/>
              </a:xfrm>
              <a:prstGeom prst="rect">
                <a:avLst/>
              </a:prstGeom>
              <a:noFill/>
              <a:ln w="19050">
                <a:noFill/>
              </a:ln>
            </p:spPr>
            <p:txBody>
              <a:bodyPr wrap="none" rtlCol="0">
                <a:spAutoFit/>
              </a:bodyPr>
              <a:lstStyle/>
              <a:p>
                <a:pPr algn="l">
                  <a:lnSpc>
                    <a:spcPct val="90000"/>
                  </a:lnSpc>
                  <a:spcBef>
                    <a:spcPts val="1000"/>
                  </a:spcBef>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Kernel Mode App</a:t>
                </a:r>
              </a:p>
            </p:txBody>
          </p:sp>
        </p:grpSp>
        <p:sp>
          <p:nvSpPr>
            <p:cNvPr id="105" name="文本框 104"/>
            <p:cNvSpPr txBox="1"/>
            <p:nvPr/>
          </p:nvSpPr>
          <p:spPr>
            <a:xfrm>
              <a:off x="9533521" y="4377627"/>
              <a:ext cx="1204151" cy="313932"/>
            </a:xfrm>
            <a:prstGeom prst="rect">
              <a:avLst/>
            </a:prstGeom>
            <a:noFill/>
            <a:ln w="19050">
              <a:noFill/>
            </a:ln>
          </p:spPr>
          <p:txBody>
            <a:bodyPr wrap="square" rtlCol="0">
              <a:spAutoFit/>
            </a:bodyPr>
            <a:lstStyle/>
            <a:p>
              <a:pPr algn="l">
                <a:lnSpc>
                  <a:spcPct val="90000"/>
                </a:lnSpc>
                <a:spcBef>
                  <a:spcPts val="1000"/>
                </a:spcBef>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Hardware</a:t>
              </a:r>
            </a:p>
          </p:txBody>
        </p:sp>
        <p:sp>
          <p:nvSpPr>
            <p:cNvPr id="106" name="矩形 105"/>
            <p:cNvSpPr/>
            <p:nvPr/>
          </p:nvSpPr>
          <p:spPr>
            <a:xfrm>
              <a:off x="6694900" y="3161836"/>
              <a:ext cx="939207" cy="248801"/>
            </a:xfrm>
            <a:prstGeom prst="rect">
              <a:avLst/>
            </a:prstGeom>
            <a:pattFill prst="dashHorz">
              <a:fgClr>
                <a:schemeClr val="bg2">
                  <a:lumMod val="50000"/>
                </a:schemeClr>
              </a:fgClr>
              <a:bgClr>
                <a:schemeClr val="bg1"/>
              </a:bgClr>
            </a:pattFill>
            <a:ln w="19050" cap="flat" cmpd="sng" algn="ctr">
              <a:solidFill>
                <a:schemeClr val="tx1"/>
              </a:solidFill>
              <a:prstDash val="solid"/>
            </a:ln>
            <a:effectLst/>
          </p:spPr>
          <p:txBody>
            <a:bodyPr lIns="0" tIns="0" rIns="0" bIns="0" rtlCol="0" anchor="ctr"/>
            <a:lstStyle/>
            <a:p>
              <a:pPr algn="ctr">
                <a:lnSpc>
                  <a:spcPct val="80000"/>
                </a:lnSpc>
              </a:pPr>
              <a:r>
                <a:rPr lang="en-US" altLang="zh-CN" sz="1600" b="1" kern="0" dirty="0">
                  <a:latin typeface="Times New Roman" panose="02020603050405020304" pitchFamily="18" charset="0"/>
                  <a:ea typeface="宋体" panose="02010600030101010101" pitchFamily="2" charset="-122"/>
                  <a:cs typeface="Times New Roman" panose="02020603050405020304" pitchFamily="18" charset="0"/>
                </a:rPr>
                <a:t>Agent</a:t>
              </a:r>
              <a:endParaRPr lang="zh-CN" altLang="en-US" sz="1600" b="1" kern="0"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07" name="组合 106"/>
            <p:cNvGrpSpPr/>
            <p:nvPr/>
          </p:nvGrpSpPr>
          <p:grpSpPr>
            <a:xfrm>
              <a:off x="8455334" y="3288402"/>
              <a:ext cx="2043368" cy="372710"/>
              <a:chOff x="5199957" y="1373716"/>
              <a:chExt cx="2109667" cy="401712"/>
            </a:xfrm>
            <a:solidFill>
              <a:schemeClr val="accent3">
                <a:lumMod val="20000"/>
                <a:lumOff val="80000"/>
              </a:schemeClr>
            </a:solidFill>
          </p:grpSpPr>
          <p:sp>
            <p:nvSpPr>
              <p:cNvPr id="108" name="矩形 107"/>
              <p:cNvSpPr/>
              <p:nvPr/>
            </p:nvSpPr>
            <p:spPr>
              <a:xfrm>
                <a:off x="5199957" y="1373716"/>
                <a:ext cx="2109667" cy="401712"/>
              </a:xfrm>
              <a:prstGeom prst="rect">
                <a:avLst/>
              </a:prstGeom>
              <a:solidFill>
                <a:schemeClr val="bg1"/>
              </a:solidFill>
              <a:ln w="1905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9" name="文本框 108"/>
              <p:cNvSpPr txBox="1"/>
              <p:nvPr/>
            </p:nvSpPr>
            <p:spPr>
              <a:xfrm>
                <a:off x="5466331" y="1389212"/>
                <a:ext cx="1613969" cy="288206"/>
              </a:xfrm>
              <a:prstGeom prst="rect">
                <a:avLst/>
              </a:prstGeom>
              <a:noFill/>
              <a:ln w="19050">
                <a:noFill/>
              </a:ln>
            </p:spPr>
            <p:txBody>
              <a:bodyPr wrap="none" rtlCol="0">
                <a:spAutoFit/>
              </a:bodyPr>
              <a:lstStyle/>
              <a:p>
                <a:pPr algn="l">
                  <a:lnSpc>
                    <a:spcPct val="90000"/>
                  </a:lnSpc>
                  <a:spcBef>
                    <a:spcPts val="1000"/>
                  </a:spcBef>
                </a:pPr>
                <a:r>
                  <a:rPr kumimoji="1" lang="en-US" altLang="zh-CN"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rPr>
                  <a:t>Syscall</a:t>
                </a: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Interface</a:t>
                </a:r>
              </a:p>
            </p:txBody>
          </p:sp>
        </p:grpSp>
        <p:grpSp>
          <p:nvGrpSpPr>
            <p:cNvPr id="146" name="组合 145"/>
            <p:cNvGrpSpPr/>
            <p:nvPr/>
          </p:nvGrpSpPr>
          <p:grpSpPr>
            <a:xfrm>
              <a:off x="5377180" y="3007357"/>
              <a:ext cx="786051" cy="353063"/>
              <a:chOff x="5377180" y="3007357"/>
              <a:chExt cx="786051" cy="353063"/>
            </a:xfrm>
          </p:grpSpPr>
          <p:grpSp>
            <p:nvGrpSpPr>
              <p:cNvPr id="139" name="组合 138"/>
              <p:cNvGrpSpPr/>
              <p:nvPr/>
            </p:nvGrpSpPr>
            <p:grpSpPr>
              <a:xfrm>
                <a:off x="5377180" y="3007357"/>
                <a:ext cx="660400" cy="353063"/>
                <a:chOff x="5377180" y="3007357"/>
                <a:chExt cx="660400" cy="353063"/>
              </a:xfrm>
            </p:grpSpPr>
            <p:sp>
              <p:nvSpPr>
                <p:cNvPr id="138" name="矩形 137"/>
                <p:cNvSpPr/>
                <p:nvPr/>
              </p:nvSpPr>
              <p:spPr>
                <a:xfrm>
                  <a:off x="5377180" y="3037266"/>
                  <a:ext cx="660400" cy="323154"/>
                </a:xfrm>
                <a:prstGeom prst="rect">
                  <a:avLst/>
                </a:prstGeom>
                <a:solidFill>
                  <a:schemeClr val="bg1"/>
                </a:solidFill>
                <a:ln w="12700" cap="flat" cmpd="sng" algn="ctr">
                  <a:no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22" name="组合 121"/>
                <p:cNvGrpSpPr/>
                <p:nvPr/>
              </p:nvGrpSpPr>
              <p:grpSpPr>
                <a:xfrm>
                  <a:off x="5417983" y="3007357"/>
                  <a:ext cx="604610" cy="315337"/>
                  <a:chOff x="5417983" y="2793777"/>
                  <a:chExt cx="604610" cy="318733"/>
                </a:xfrm>
                <a:solidFill>
                  <a:schemeClr val="bg1"/>
                </a:solidFill>
              </p:grpSpPr>
              <p:sp>
                <p:nvSpPr>
                  <p:cNvPr id="62" name="文本框 61">
                    <a:extLst>
                      <a:ext uri="{FF2B5EF4-FFF2-40B4-BE49-F238E27FC236}">
                        <a16:creationId xmlns:a16="http://schemas.microsoft.com/office/drawing/2014/main" id="{2D612575-5E4F-427B-85FA-F83845E9373B}"/>
                      </a:ext>
                    </a:extLst>
                  </p:cNvPr>
                  <p:cNvSpPr txBox="1"/>
                  <p:nvPr/>
                </p:nvSpPr>
                <p:spPr>
                  <a:xfrm>
                    <a:off x="5417983" y="2793777"/>
                    <a:ext cx="604610" cy="286232"/>
                  </a:xfrm>
                  <a:prstGeom prst="rect">
                    <a:avLst/>
                  </a:prstGeom>
                  <a:solidFill>
                    <a:schemeClr val="bg1"/>
                  </a:solidFill>
                  <a:ln>
                    <a:solidFill>
                      <a:schemeClr val="bg1"/>
                    </a:solidFill>
                  </a:ln>
                </p:spPr>
                <p:txBody>
                  <a:bodyPr wrap="square" rtlCol="0">
                    <a:spAutoFit/>
                  </a:bodyPr>
                  <a:lstStyle/>
                  <a:p>
                    <a:pPr algn="l">
                      <a:lnSpc>
                        <a:spcPct val="90000"/>
                      </a:lnSpc>
                      <a:spcBef>
                        <a:spcPts val="1000"/>
                      </a:spcBef>
                    </a:pPr>
                    <a:r>
                      <a:rPr kumimoji="1"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Load</a:t>
                    </a:r>
                    <a:endParaRPr kumimoji="1"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58" name="直接箭头连接符 57"/>
                  <p:cNvCxnSpPr/>
                  <p:nvPr/>
                </p:nvCxnSpPr>
                <p:spPr>
                  <a:xfrm>
                    <a:off x="5449774" y="3110237"/>
                    <a:ext cx="517847" cy="2273"/>
                  </a:xfrm>
                  <a:prstGeom prst="straightConnector1">
                    <a:avLst/>
                  </a:prstGeom>
                  <a:grpFill/>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grpSp>
          </p:grpSp>
          <p:cxnSp>
            <p:nvCxnSpPr>
              <p:cNvPr id="142" name="直接箭头连接符 141"/>
              <p:cNvCxnSpPr/>
              <p:nvPr/>
            </p:nvCxnSpPr>
            <p:spPr>
              <a:xfrm flipV="1">
                <a:off x="5967621" y="3037266"/>
                <a:ext cx="0" cy="285432"/>
              </a:xfrm>
              <a:prstGeom prst="straightConnector1">
                <a:avLst/>
              </a:prstGeom>
              <a:grpFill/>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44" name="直接箭头连接符 143"/>
              <p:cNvCxnSpPr/>
              <p:nvPr/>
            </p:nvCxnSpPr>
            <p:spPr>
              <a:xfrm flipV="1">
                <a:off x="5960673" y="3052102"/>
                <a:ext cx="202558" cy="4923"/>
              </a:xfrm>
              <a:prstGeom prst="straightConnector1">
                <a:avLst/>
              </a:prstGeom>
              <a:grpFill/>
              <a:ln w="28575">
                <a:prstDash val="dash"/>
                <a:tailEnd type="triangle"/>
              </a:ln>
            </p:spPr>
            <p:style>
              <a:lnRef idx="1">
                <a:schemeClr val="dk1"/>
              </a:lnRef>
              <a:fillRef idx="0">
                <a:schemeClr val="dk1"/>
              </a:fillRef>
              <a:effectRef idx="0">
                <a:schemeClr val="dk1"/>
              </a:effectRef>
              <a:fontRef idx="minor">
                <a:schemeClr val="tx1"/>
              </a:fontRef>
            </p:style>
          </p:cxnSp>
        </p:grpSp>
        <p:sp>
          <p:nvSpPr>
            <p:cNvPr id="149" name="矩形 148"/>
            <p:cNvSpPr/>
            <p:nvPr/>
          </p:nvSpPr>
          <p:spPr>
            <a:xfrm>
              <a:off x="7797961" y="1749711"/>
              <a:ext cx="412369" cy="218310"/>
            </a:xfrm>
            <a:prstGeom prst="rect">
              <a:avLst/>
            </a:prstGeom>
            <a:pattFill prst="divot">
              <a:fgClr>
                <a:schemeClr val="bg2">
                  <a:lumMod val="50000"/>
                </a:schemeClr>
              </a:fgClr>
              <a:bgClr>
                <a:schemeClr val="bg1"/>
              </a:bgClr>
            </a:pattFill>
            <a:ln w="12700" cap="flat" cmpd="sng" algn="ctr">
              <a:solidFill>
                <a:schemeClr val="tx1"/>
              </a:solidFill>
              <a:prstDash val="solid"/>
            </a:ln>
            <a:effectLst/>
          </p:spPr>
          <p:txBody>
            <a:bodyPr lIns="0" tIns="0" rIns="0" bIns="0" rtlCol="0" anchor="ctr"/>
            <a:lstStyle/>
            <a:p>
              <a:pPr algn="ctr">
                <a:lnSpc>
                  <a:spcPct val="80000"/>
                </a:lnSpc>
              </a:pPr>
              <a:endParaRPr lang="zh-CN" altLang="en-US" sz="1600" b="1"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0" name="文本框 149">
              <a:extLst>
                <a:ext uri="{FF2B5EF4-FFF2-40B4-BE49-F238E27FC236}">
                  <a16:creationId xmlns:a16="http://schemas.microsoft.com/office/drawing/2014/main" id="{2D612575-5E4F-427B-85FA-F83845E9373B}"/>
                </a:ext>
              </a:extLst>
            </p:cNvPr>
            <p:cNvSpPr txBox="1"/>
            <p:nvPr/>
          </p:nvSpPr>
          <p:spPr>
            <a:xfrm>
              <a:off x="8238439" y="1731161"/>
              <a:ext cx="748750" cy="286232"/>
            </a:xfrm>
            <a:prstGeom prst="rect">
              <a:avLst/>
            </a:prstGeom>
            <a:noFill/>
          </p:spPr>
          <p:txBody>
            <a:bodyPr wrap="square" rtlCol="0">
              <a:spAutoFit/>
            </a:bodyPr>
            <a:lstStyle/>
            <a:p>
              <a:pPr algn="l">
                <a:lnSpc>
                  <a:spcPct val="90000"/>
                </a:lnSpc>
                <a:spcBef>
                  <a:spcPts val="1000"/>
                </a:spcBef>
              </a:pPr>
              <a:r>
                <a:rPr kumimoji="1"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Task 0</a:t>
              </a:r>
              <a:endParaRPr kumimoji="1"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1" name="矩形 150"/>
            <p:cNvSpPr/>
            <p:nvPr/>
          </p:nvSpPr>
          <p:spPr>
            <a:xfrm>
              <a:off x="7791977" y="2035943"/>
              <a:ext cx="412369" cy="218310"/>
            </a:xfrm>
            <a:prstGeom prst="rect">
              <a:avLst/>
            </a:prstGeom>
            <a:pattFill prst="dashHorz">
              <a:fgClr>
                <a:schemeClr val="bg2">
                  <a:lumMod val="50000"/>
                </a:schemeClr>
              </a:fgClr>
              <a:bgClr>
                <a:schemeClr val="bg1"/>
              </a:bgClr>
            </a:pattFill>
            <a:ln w="12700" cap="flat" cmpd="sng" algn="ctr">
              <a:solidFill>
                <a:schemeClr val="tx1"/>
              </a:solidFill>
              <a:prstDash val="solid"/>
            </a:ln>
            <a:effectLst/>
          </p:spPr>
          <p:txBody>
            <a:bodyPr lIns="0" tIns="0" rIns="0" bIns="0" rtlCol="0" anchor="ctr"/>
            <a:lstStyle/>
            <a:p>
              <a:pPr algn="ctr">
                <a:lnSpc>
                  <a:spcPct val="80000"/>
                </a:lnSpc>
              </a:pPr>
              <a:endParaRPr lang="zh-CN" altLang="en-US" sz="1600" b="1"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2" name="文本框 151">
              <a:extLst>
                <a:ext uri="{FF2B5EF4-FFF2-40B4-BE49-F238E27FC236}">
                  <a16:creationId xmlns:a16="http://schemas.microsoft.com/office/drawing/2014/main" id="{2D612575-5E4F-427B-85FA-F83845E9373B}"/>
                </a:ext>
              </a:extLst>
            </p:cNvPr>
            <p:cNvSpPr txBox="1"/>
            <p:nvPr/>
          </p:nvSpPr>
          <p:spPr>
            <a:xfrm>
              <a:off x="8232455" y="2017393"/>
              <a:ext cx="748750" cy="286232"/>
            </a:xfrm>
            <a:prstGeom prst="rect">
              <a:avLst/>
            </a:prstGeom>
            <a:noFill/>
          </p:spPr>
          <p:txBody>
            <a:bodyPr wrap="square" rtlCol="0">
              <a:spAutoFit/>
            </a:bodyPr>
            <a:lstStyle/>
            <a:p>
              <a:pPr algn="l">
                <a:lnSpc>
                  <a:spcPct val="90000"/>
                </a:lnSpc>
                <a:spcBef>
                  <a:spcPts val="1000"/>
                </a:spcBef>
              </a:pPr>
              <a:r>
                <a:rPr kumimoji="1"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Task 1</a:t>
              </a:r>
              <a:endParaRPr kumimoji="1"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3" name="矩形 152"/>
            <p:cNvSpPr/>
            <p:nvPr/>
          </p:nvSpPr>
          <p:spPr>
            <a:xfrm>
              <a:off x="9394871" y="1748662"/>
              <a:ext cx="412369" cy="218310"/>
            </a:xfrm>
            <a:prstGeom prst="rect">
              <a:avLst/>
            </a:prstGeom>
            <a:pattFill prst="ltDnDiag">
              <a:fgClr>
                <a:schemeClr val="tx2">
                  <a:lumMod val="60000"/>
                  <a:lumOff val="40000"/>
                </a:schemeClr>
              </a:fgClr>
              <a:bgClr>
                <a:schemeClr val="bg1"/>
              </a:bgClr>
            </a:pattFill>
            <a:ln w="12700" cap="flat" cmpd="sng" algn="ctr">
              <a:solidFill>
                <a:schemeClr val="tx1"/>
              </a:solidFill>
              <a:prstDash val="solid"/>
            </a:ln>
            <a:effectLst/>
          </p:spPr>
          <p:txBody>
            <a:bodyPr lIns="0" tIns="0" rIns="0" bIns="0" rtlCol="0" anchor="ctr"/>
            <a:lstStyle/>
            <a:p>
              <a:pPr algn="ctr">
                <a:lnSpc>
                  <a:spcPct val="80000"/>
                </a:lnSpc>
              </a:pPr>
              <a:endParaRPr lang="zh-CN" altLang="en-US" sz="1600" b="1"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4" name="文本框 153">
              <a:extLst>
                <a:ext uri="{FF2B5EF4-FFF2-40B4-BE49-F238E27FC236}">
                  <a16:creationId xmlns:a16="http://schemas.microsoft.com/office/drawing/2014/main" id="{2D612575-5E4F-427B-85FA-F83845E9373B}"/>
                </a:ext>
              </a:extLst>
            </p:cNvPr>
            <p:cNvSpPr txBox="1"/>
            <p:nvPr/>
          </p:nvSpPr>
          <p:spPr>
            <a:xfrm>
              <a:off x="9835349" y="1729906"/>
              <a:ext cx="748750" cy="286232"/>
            </a:xfrm>
            <a:prstGeom prst="rect">
              <a:avLst/>
            </a:prstGeom>
            <a:noFill/>
          </p:spPr>
          <p:txBody>
            <a:bodyPr wrap="square" rtlCol="0">
              <a:spAutoFit/>
            </a:bodyPr>
            <a:lstStyle/>
            <a:p>
              <a:pPr algn="l">
                <a:lnSpc>
                  <a:spcPct val="90000"/>
                </a:lnSpc>
                <a:spcBef>
                  <a:spcPts val="1000"/>
                </a:spcBef>
              </a:pPr>
              <a:r>
                <a:rPr kumimoji="1"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Task 2</a:t>
              </a:r>
              <a:endParaRPr kumimoji="1"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5" name="矩形 154"/>
            <p:cNvSpPr/>
            <p:nvPr/>
          </p:nvSpPr>
          <p:spPr>
            <a:xfrm>
              <a:off x="9391470" y="2042165"/>
              <a:ext cx="412369" cy="218310"/>
            </a:xfrm>
            <a:prstGeom prst="rect">
              <a:avLst/>
            </a:prstGeom>
            <a:pattFill prst="dashUpDiag">
              <a:fgClr>
                <a:schemeClr val="bg2">
                  <a:lumMod val="50000"/>
                </a:schemeClr>
              </a:fgClr>
              <a:bgClr>
                <a:schemeClr val="bg1"/>
              </a:bgClr>
            </a:pattFill>
            <a:ln w="12700" cap="flat" cmpd="sng" algn="ctr">
              <a:solidFill>
                <a:schemeClr val="tx1"/>
              </a:solidFill>
              <a:prstDash val="solid"/>
            </a:ln>
            <a:effectLst/>
          </p:spPr>
          <p:txBody>
            <a:bodyPr lIns="0" tIns="0" rIns="0" bIns="0" rtlCol="0" anchor="ctr"/>
            <a:lstStyle/>
            <a:p>
              <a:pPr algn="ctr">
                <a:lnSpc>
                  <a:spcPct val="80000"/>
                </a:lnSpc>
              </a:pPr>
              <a:endParaRPr lang="zh-CN" altLang="en-US" sz="1600" b="1"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6" name="文本框 155">
              <a:extLst>
                <a:ext uri="{FF2B5EF4-FFF2-40B4-BE49-F238E27FC236}">
                  <a16:creationId xmlns:a16="http://schemas.microsoft.com/office/drawing/2014/main" id="{2D612575-5E4F-427B-85FA-F83845E9373B}"/>
                </a:ext>
              </a:extLst>
            </p:cNvPr>
            <p:cNvSpPr txBox="1"/>
            <p:nvPr/>
          </p:nvSpPr>
          <p:spPr>
            <a:xfrm>
              <a:off x="9831948" y="2023615"/>
              <a:ext cx="748750" cy="286232"/>
            </a:xfrm>
            <a:prstGeom prst="rect">
              <a:avLst/>
            </a:prstGeom>
            <a:noFill/>
          </p:spPr>
          <p:txBody>
            <a:bodyPr wrap="square" rtlCol="0">
              <a:spAutoFit/>
            </a:bodyPr>
            <a:lstStyle/>
            <a:p>
              <a:pPr algn="l">
                <a:lnSpc>
                  <a:spcPct val="90000"/>
                </a:lnSpc>
                <a:spcBef>
                  <a:spcPts val="1000"/>
                </a:spcBef>
              </a:pPr>
              <a:r>
                <a:rPr kumimoji="1"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Task 3</a:t>
              </a:r>
              <a:endParaRPr kumimoji="1"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180" name="曲线连接符 179"/>
            <p:cNvCxnSpPr/>
            <p:nvPr/>
          </p:nvCxnSpPr>
          <p:spPr>
            <a:xfrm>
              <a:off x="7617399" y="3054795"/>
              <a:ext cx="12700" cy="233166"/>
            </a:xfrm>
            <a:prstGeom prst="curvedConnector3">
              <a:avLst>
                <a:gd name="adj1" fmla="val 100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182" name="直接箭头连接符 181"/>
            <p:cNvCxnSpPr/>
            <p:nvPr/>
          </p:nvCxnSpPr>
          <p:spPr>
            <a:xfrm>
              <a:off x="7634107" y="3306557"/>
              <a:ext cx="821227" cy="18852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85" name="曲线连接符 184"/>
            <p:cNvCxnSpPr/>
            <p:nvPr/>
          </p:nvCxnSpPr>
          <p:spPr>
            <a:xfrm>
              <a:off x="9477018" y="3055887"/>
              <a:ext cx="30457" cy="334691"/>
            </a:xfrm>
            <a:prstGeom prst="curvedConnector3">
              <a:avLst>
                <a:gd name="adj1" fmla="val 850566"/>
              </a:avLst>
            </a:prstGeom>
            <a:ln w="19050">
              <a:tailEnd type="triangle"/>
            </a:ln>
          </p:spPr>
          <p:style>
            <a:lnRef idx="1">
              <a:schemeClr val="dk1"/>
            </a:lnRef>
            <a:fillRef idx="0">
              <a:schemeClr val="dk1"/>
            </a:fillRef>
            <a:effectRef idx="0">
              <a:schemeClr val="dk1"/>
            </a:effectRef>
            <a:fontRef idx="minor">
              <a:schemeClr val="tx1"/>
            </a:fontRef>
          </p:style>
        </p:cxnSp>
        <p:grpSp>
          <p:nvGrpSpPr>
            <p:cNvPr id="191" name="组合 190"/>
            <p:cNvGrpSpPr/>
            <p:nvPr/>
          </p:nvGrpSpPr>
          <p:grpSpPr>
            <a:xfrm>
              <a:off x="7763200" y="2310455"/>
              <a:ext cx="2342285" cy="286232"/>
              <a:chOff x="6823663" y="2339936"/>
              <a:chExt cx="2342285" cy="286232"/>
            </a:xfrm>
          </p:grpSpPr>
          <p:cxnSp>
            <p:nvCxnSpPr>
              <p:cNvPr id="186" name="直接箭头连接符 185"/>
              <p:cNvCxnSpPr/>
              <p:nvPr/>
            </p:nvCxnSpPr>
            <p:spPr>
              <a:xfrm>
                <a:off x="6823663" y="2495054"/>
                <a:ext cx="44114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90" name="文本框 189">
                <a:extLst>
                  <a:ext uri="{FF2B5EF4-FFF2-40B4-BE49-F238E27FC236}">
                    <a16:creationId xmlns:a16="http://schemas.microsoft.com/office/drawing/2014/main" id="{2D612575-5E4F-427B-85FA-F83845E9373B}"/>
                  </a:ext>
                </a:extLst>
              </p:cNvPr>
              <p:cNvSpPr txBox="1"/>
              <p:nvPr/>
            </p:nvSpPr>
            <p:spPr>
              <a:xfrm>
                <a:off x="7312061" y="2339936"/>
                <a:ext cx="1853887" cy="286232"/>
              </a:xfrm>
              <a:prstGeom prst="rect">
                <a:avLst/>
              </a:prstGeom>
              <a:noFill/>
            </p:spPr>
            <p:txBody>
              <a:bodyPr wrap="square" rtlCol="0">
                <a:spAutoFit/>
              </a:bodyPr>
              <a:lstStyle/>
              <a:p>
                <a:pPr algn="l">
                  <a:lnSpc>
                    <a:spcPct val="90000"/>
                  </a:lnSpc>
                  <a:spcBef>
                    <a:spcPts val="1000"/>
                  </a:spcBef>
                </a:pPr>
                <a:r>
                  <a:rPr kumimoji="1" lang="en-US" altLang="zh-CN" sz="1400" b="1"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rPr>
                  <a:t>Syscall</a:t>
                </a:r>
                <a:r>
                  <a:rPr kumimoji="1"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400" b="1"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rPr>
                  <a:t>Excution</a:t>
                </a:r>
                <a:r>
                  <a:rPr kumimoji="1"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Flow</a:t>
                </a:r>
                <a:endParaRPr kumimoji="1"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192" name="矩形 191"/>
            <p:cNvSpPr/>
            <p:nvPr/>
          </p:nvSpPr>
          <p:spPr>
            <a:xfrm>
              <a:off x="6377037" y="4331407"/>
              <a:ext cx="792223" cy="256410"/>
            </a:xfrm>
            <a:prstGeom prst="rect">
              <a:avLst/>
            </a:prstGeom>
            <a:noFill/>
            <a:ln w="19050" cap="flat" cmpd="sng" algn="ctr">
              <a:solidFill>
                <a:schemeClr val="tx1"/>
              </a:solidFill>
              <a:prstDash val="solid"/>
            </a:ln>
            <a:effectLst/>
          </p:spPr>
          <p:txBody>
            <a:bodyPr lIns="0" tIns="0" rIns="0" bIns="0" rtlCol="0" anchor="ctr"/>
            <a:lstStyle/>
            <a:p>
              <a:pPr algn="ctr">
                <a:lnSpc>
                  <a:spcPct val="80000"/>
                </a:lnSpc>
              </a:pPr>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CPU</a:t>
              </a:r>
              <a:endParaRPr lang="en-US" altLang="zh-CN"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3" name="矩形 192"/>
            <p:cNvSpPr/>
            <p:nvPr/>
          </p:nvSpPr>
          <p:spPr>
            <a:xfrm>
              <a:off x="7471864" y="4324549"/>
              <a:ext cx="789015" cy="263268"/>
            </a:xfrm>
            <a:prstGeom prst="rect">
              <a:avLst/>
            </a:prstGeom>
            <a:noFill/>
            <a:ln w="19050" cap="flat" cmpd="sng" algn="ctr">
              <a:solidFill>
                <a:schemeClr val="tx1"/>
              </a:solidFill>
              <a:prstDash val="solid"/>
            </a:ln>
            <a:effectLst/>
          </p:spPr>
          <p:txBody>
            <a:bodyPr lIns="0" tIns="0" rIns="0" bIns="0" rtlCol="0" anchor="ctr"/>
            <a:lstStyle/>
            <a:p>
              <a:pPr algn="ctr">
                <a:lnSpc>
                  <a:spcPct val="80000"/>
                </a:lnSpc>
              </a:pPr>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Device</a:t>
              </a:r>
              <a:endParaRPr lang="en-US" altLang="zh-CN"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4" name="矩形 193"/>
            <p:cNvSpPr/>
            <p:nvPr/>
          </p:nvSpPr>
          <p:spPr>
            <a:xfrm>
              <a:off x="8557000" y="4324550"/>
              <a:ext cx="789015" cy="263268"/>
            </a:xfrm>
            <a:prstGeom prst="rect">
              <a:avLst/>
            </a:prstGeom>
            <a:noFill/>
            <a:ln w="19050" cap="flat" cmpd="sng" algn="ctr">
              <a:solidFill>
                <a:schemeClr val="tx1"/>
              </a:solidFill>
              <a:prstDash val="solid"/>
            </a:ln>
            <a:effectLst/>
          </p:spPr>
          <p:txBody>
            <a:bodyPr lIns="0" tIns="0" rIns="0" bIns="0" rtlCol="0" anchor="ctr"/>
            <a:lstStyle/>
            <a:p>
              <a:pPr algn="ctr">
                <a:lnSpc>
                  <a:spcPct val="80000"/>
                </a:lnSpc>
              </a:pPr>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Memory</a:t>
              </a:r>
              <a:endParaRPr lang="en-US" altLang="zh-CN"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矩形 13"/>
            <p:cNvSpPr/>
            <p:nvPr/>
          </p:nvSpPr>
          <p:spPr>
            <a:xfrm>
              <a:off x="3327407" y="3935839"/>
              <a:ext cx="1120317" cy="255777"/>
            </a:xfrm>
            <a:prstGeom prst="rect">
              <a:avLst/>
            </a:prstGeom>
            <a:pattFill prst="ltDnDiag">
              <a:fgClr>
                <a:schemeClr val="tx2">
                  <a:lumMod val="60000"/>
                  <a:lumOff val="40000"/>
                </a:schemeClr>
              </a:fgClr>
              <a:bgClr>
                <a:schemeClr val="bg1"/>
              </a:bgClr>
            </a:pattFill>
            <a:ln w="19050" cap="flat" cmpd="sng" algn="ctr">
              <a:solidFill>
                <a:schemeClr val="tx1"/>
              </a:solidFill>
              <a:prstDash val="solid"/>
            </a:ln>
            <a:effectLst/>
          </p:spPr>
          <p:txBody>
            <a:bodyPr lIns="0" tIns="0" rIns="0" bIns="0" rtlCol="0" anchor="ctr"/>
            <a:lstStyle/>
            <a:p>
              <a:pPr algn="ctr">
                <a:lnSpc>
                  <a:spcPct val="80000"/>
                </a:lnSpc>
              </a:pPr>
              <a:r>
                <a:rPr lang="en-US" altLang="zh-CN" sz="1600" b="1" kern="0" dirty="0">
                  <a:latin typeface="Times New Roman" panose="02020603050405020304" pitchFamily="18" charset="0"/>
                  <a:ea typeface="宋体" panose="02010600030101010101" pitchFamily="2" charset="-122"/>
                  <a:cs typeface="Times New Roman" panose="02020603050405020304" pitchFamily="18" charset="0"/>
                </a:rPr>
                <a:t>Rewriter</a:t>
              </a:r>
              <a:endParaRPr lang="zh-CN" altLang="en-US" sz="1600" b="1" kern="0"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73" name="组合 72"/>
            <p:cNvGrpSpPr/>
            <p:nvPr/>
          </p:nvGrpSpPr>
          <p:grpSpPr>
            <a:xfrm>
              <a:off x="3210718" y="2441327"/>
              <a:ext cx="1415900" cy="1070370"/>
              <a:chOff x="1790223" y="2509940"/>
              <a:chExt cx="1415900" cy="1070370"/>
            </a:xfrm>
          </p:grpSpPr>
          <p:sp>
            <p:nvSpPr>
              <p:cNvPr id="13" name="矩形 12"/>
              <p:cNvSpPr/>
              <p:nvPr/>
            </p:nvSpPr>
            <p:spPr>
              <a:xfrm>
                <a:off x="1906913" y="3256111"/>
                <a:ext cx="1120317" cy="249768"/>
              </a:xfrm>
              <a:prstGeom prst="rect">
                <a:avLst/>
              </a:prstGeom>
              <a:pattFill prst="ltDnDiag">
                <a:fgClr>
                  <a:schemeClr val="tx2">
                    <a:lumMod val="60000"/>
                    <a:lumOff val="40000"/>
                  </a:schemeClr>
                </a:fgClr>
                <a:bgClr>
                  <a:schemeClr val="bg1"/>
                </a:bgClr>
              </a:pattFill>
              <a:ln w="19050" cap="flat" cmpd="sng" algn="ctr">
                <a:solidFill>
                  <a:schemeClr val="tx1"/>
                </a:solidFill>
                <a:prstDash val="solid"/>
              </a:ln>
              <a:effectLst/>
            </p:spPr>
            <p:txBody>
              <a:bodyPr lIns="0" tIns="0" rIns="0" bIns="0" rtlCol="0" anchor="ctr"/>
              <a:lstStyle/>
              <a:p>
                <a:pPr algn="ctr">
                  <a:lnSpc>
                    <a:spcPct val="80000"/>
                  </a:lnSpc>
                </a:pPr>
                <a:r>
                  <a:rPr lang="en-US" altLang="zh-CN" sz="1600" b="1" kern="0" dirty="0">
                    <a:latin typeface="Times New Roman" panose="02020603050405020304" pitchFamily="18" charset="0"/>
                    <a:ea typeface="宋体" panose="02010600030101010101" pitchFamily="2" charset="-122"/>
                    <a:cs typeface="Times New Roman" panose="02020603050405020304" pitchFamily="18" charset="0"/>
                  </a:rPr>
                  <a:t>Splitter</a:t>
                </a:r>
                <a:endParaRPr lang="zh-CN" altLang="en-US" sz="1600" b="1"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矩形 2"/>
              <p:cNvSpPr/>
              <p:nvPr/>
            </p:nvSpPr>
            <p:spPr>
              <a:xfrm>
                <a:off x="1807438" y="2509940"/>
                <a:ext cx="1353975" cy="1070370"/>
              </a:xfrm>
              <a:prstGeom prst="rect">
                <a:avLst/>
              </a:prstGeom>
              <a:noFill/>
              <a:ln w="19050" cap="flat" cmpd="sng" algn="ctr">
                <a:solidFill>
                  <a:schemeClr val="tx1"/>
                </a:solidFill>
                <a:prstDash val="dash"/>
              </a:ln>
              <a:effectLst/>
            </p:spPr>
            <p:txBody>
              <a:bodyPr lIns="0" tIns="0" rIns="0" bIns="0" rtlCol="0" anchor="ctr"/>
              <a:lstStyle/>
              <a:p>
                <a:pPr algn="ctr">
                  <a:lnSpc>
                    <a:spcPct val="80000"/>
                  </a:lnSpc>
                </a:pPr>
                <a:endParaRPr lang="zh-CN" altLang="en-US"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矩形 11"/>
              <p:cNvSpPr/>
              <p:nvPr/>
            </p:nvSpPr>
            <p:spPr>
              <a:xfrm>
                <a:off x="1906913" y="2931912"/>
                <a:ext cx="1120317" cy="249768"/>
              </a:xfrm>
              <a:prstGeom prst="rect">
                <a:avLst/>
              </a:prstGeom>
              <a:pattFill prst="dashUpDiag">
                <a:fgClr>
                  <a:schemeClr val="bg2">
                    <a:lumMod val="50000"/>
                  </a:schemeClr>
                </a:fgClr>
                <a:bgClr>
                  <a:schemeClr val="bg1"/>
                </a:bgClr>
              </a:pattFill>
              <a:ln w="19050" cap="flat" cmpd="sng" algn="ctr">
                <a:solidFill>
                  <a:schemeClr val="tx1"/>
                </a:solidFill>
                <a:prstDash val="solid"/>
              </a:ln>
              <a:effectLst/>
            </p:spPr>
            <p:txBody>
              <a:bodyPr lIns="0" tIns="0" rIns="0" bIns="0" rtlCol="0" anchor="ctr"/>
              <a:lstStyle/>
              <a:p>
                <a:pPr algn="ctr">
                  <a:lnSpc>
                    <a:spcPct val="80000"/>
                  </a:lnSpc>
                </a:pPr>
                <a:r>
                  <a:rPr lang="en-US" altLang="zh-CN" sz="1600" b="1" kern="0" dirty="0" err="1">
                    <a:latin typeface="Times New Roman" panose="02020603050405020304" pitchFamily="18" charset="0"/>
                    <a:ea typeface="宋体" panose="02010600030101010101" pitchFamily="2" charset="-122"/>
                    <a:cs typeface="Times New Roman" panose="02020603050405020304" pitchFamily="18" charset="0"/>
                  </a:rPr>
                  <a:t>EnvBuilder</a:t>
                </a:r>
                <a:endParaRPr lang="zh-CN" altLang="en-US" sz="1600" b="1"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 name="文本框 30"/>
              <p:cNvSpPr txBox="1"/>
              <p:nvPr/>
            </p:nvSpPr>
            <p:spPr>
              <a:xfrm>
                <a:off x="1790223" y="2530188"/>
                <a:ext cx="1415900" cy="313932"/>
              </a:xfrm>
              <a:prstGeom prst="rect">
                <a:avLst/>
              </a:prstGeom>
              <a:noFill/>
            </p:spPr>
            <p:txBody>
              <a:bodyPr wrap="none" rtlCol="0">
                <a:spAutoFit/>
              </a:bodyPr>
              <a:lstStyle/>
              <a:p>
                <a:pPr algn="l">
                  <a:lnSpc>
                    <a:spcPct val="90000"/>
                  </a:lnSpc>
                  <a:spcBef>
                    <a:spcPts val="1000"/>
                  </a:spcBef>
                </a:pPr>
                <a:r>
                  <a:rPr kumimoji="1" lang="en-US" altLang="zh-CN"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rPr>
                  <a:t>CompilerTools</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grpSp>
        <p:pic>
          <p:nvPicPr>
            <p:cNvPr id="40" name="图片 39">
              <a:extLst>
                <a:ext uri="{FF2B5EF4-FFF2-40B4-BE49-F238E27FC236}">
                  <a16:creationId xmlns:a16="http://schemas.microsoft.com/office/drawing/2014/main" id="{37B76541-4E99-4BC9-946F-4D591EA5F009}"/>
                </a:ext>
              </a:extLst>
            </p:cNvPr>
            <p:cNvPicPr>
              <a:picLocks noChangeAspect="1"/>
            </p:cNvPicPr>
            <p:nvPr/>
          </p:nvPicPr>
          <p:blipFill>
            <a:blip r:embed="rId3" cstate="print">
              <a:biLevel thresh="50000"/>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4929330" y="2959795"/>
              <a:ext cx="573784" cy="573784"/>
            </a:xfrm>
            <a:prstGeom prst="rect">
              <a:avLst/>
            </a:prstGeom>
          </p:spPr>
        </p:pic>
        <p:grpSp>
          <p:nvGrpSpPr>
            <p:cNvPr id="80" name="组合 79"/>
            <p:cNvGrpSpPr/>
            <p:nvPr/>
          </p:nvGrpSpPr>
          <p:grpSpPr>
            <a:xfrm>
              <a:off x="3311631" y="1590149"/>
              <a:ext cx="1151868" cy="657669"/>
              <a:chOff x="2496293" y="1571110"/>
              <a:chExt cx="1151868" cy="657669"/>
            </a:xfrm>
          </p:grpSpPr>
          <p:pic>
            <p:nvPicPr>
              <p:cNvPr id="37" name="图片 36">
                <a:extLst>
                  <a:ext uri="{FF2B5EF4-FFF2-40B4-BE49-F238E27FC236}">
                    <a16:creationId xmlns:a16="http://schemas.microsoft.com/office/drawing/2014/main" id="{004AD244-66DC-4C0A-9C71-F89F3BE4383D}"/>
                  </a:ext>
                </a:extLst>
              </p:cNvPr>
              <p:cNvPicPr>
                <a:picLocks noChangeAspect="1"/>
              </p:cNvPicPr>
              <p:nvPr/>
            </p:nvPicPr>
            <p:blipFill>
              <a:blip r:embed="rId5" cstate="print">
                <a:biLevel thresh="50000"/>
                <a:extLst>
                  <a:ext uri="{28A0092B-C50C-407E-A947-70E740481C1C}">
                    <a14:useLocalDpi xmlns:a14="http://schemas.microsoft.com/office/drawing/2010/main" val="0"/>
                  </a:ext>
                </a:extLst>
              </a:blip>
              <a:stretch>
                <a:fillRect/>
              </a:stretch>
            </p:blipFill>
            <p:spPr>
              <a:xfrm>
                <a:off x="2830619" y="1571110"/>
                <a:ext cx="451664" cy="451664"/>
              </a:xfrm>
              <a:prstGeom prst="rect">
                <a:avLst/>
              </a:prstGeom>
            </p:spPr>
          </p:pic>
          <p:sp>
            <p:nvSpPr>
              <p:cNvPr id="91" name="矩形 90">
                <a:extLst>
                  <a:ext uri="{FF2B5EF4-FFF2-40B4-BE49-F238E27FC236}">
                    <a16:creationId xmlns:a16="http://schemas.microsoft.com/office/drawing/2014/main" id="{79CBB452-10C8-4E0A-9A3F-A2506D721F74}"/>
                  </a:ext>
                </a:extLst>
              </p:cNvPr>
              <p:cNvSpPr/>
              <p:nvPr/>
            </p:nvSpPr>
            <p:spPr>
              <a:xfrm>
                <a:off x="2496293" y="1988713"/>
                <a:ext cx="1151868" cy="240066"/>
              </a:xfrm>
              <a:prstGeom prst="rect">
                <a:avLst/>
              </a:prstGeom>
            </p:spPr>
            <p:txBody>
              <a:bodyPr wrap="square">
                <a:spAutoFit/>
              </a:bodyPr>
              <a:lstStyle/>
              <a:p>
                <a:pPr algn="ctr">
                  <a:lnSpc>
                    <a:spcPct val="80000"/>
                  </a:lnSpc>
                </a:pPr>
                <a:r>
                  <a:rPr lang="en-US" altLang="zh-CN" sz="1200" b="1" kern="0" dirty="0" err="1">
                    <a:latin typeface="Times New Roman" panose="02020603050405020304" pitchFamily="18" charset="0"/>
                    <a:ea typeface="宋体" panose="02010600030101010101" pitchFamily="2" charset="-122"/>
                    <a:cs typeface="Times New Roman" panose="02020603050405020304" pitchFamily="18" charset="0"/>
                  </a:rPr>
                  <a:t>libkmapp.a</a:t>
                </a:r>
                <a:endParaRPr lang="zh-CN" altLang="en-US" sz="1200" b="1" kern="0" dirty="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76" name="组合 75"/>
            <p:cNvGrpSpPr/>
            <p:nvPr/>
          </p:nvGrpSpPr>
          <p:grpSpPr>
            <a:xfrm>
              <a:off x="2084825" y="2608773"/>
              <a:ext cx="1151868" cy="856986"/>
              <a:chOff x="1257388" y="2316679"/>
              <a:chExt cx="1151868" cy="856986"/>
            </a:xfrm>
          </p:grpSpPr>
          <p:pic>
            <p:nvPicPr>
              <p:cNvPr id="36" name="图片 35">
                <a:extLst>
                  <a:ext uri="{FF2B5EF4-FFF2-40B4-BE49-F238E27FC236}">
                    <a16:creationId xmlns:a16="http://schemas.microsoft.com/office/drawing/2014/main" id="{5ACDE308-4D05-430C-BC23-0A3AB0A7FCB4}"/>
                  </a:ext>
                </a:extLst>
              </p:cNvPr>
              <p:cNvPicPr>
                <a:picLocks noChangeAspect="1"/>
              </p:cNvPicPr>
              <p:nvPr/>
            </p:nvPicPr>
            <p:blipFill>
              <a:blip r:embed="rId6" cstate="print">
                <a:biLevel thresh="50000"/>
                <a:extLst>
                  <a:ext uri="{28A0092B-C50C-407E-A947-70E740481C1C}">
                    <a14:useLocalDpi xmlns:a14="http://schemas.microsoft.com/office/drawing/2010/main" val="0"/>
                  </a:ext>
                </a:extLst>
              </a:blip>
              <a:stretch>
                <a:fillRect/>
              </a:stretch>
            </p:blipFill>
            <p:spPr>
              <a:xfrm>
                <a:off x="1467057" y="2316679"/>
                <a:ext cx="720092" cy="720092"/>
              </a:xfrm>
              <a:prstGeom prst="rect">
                <a:avLst/>
              </a:prstGeom>
            </p:spPr>
          </p:pic>
          <p:sp>
            <p:nvSpPr>
              <p:cNvPr id="92" name="矩形 91">
                <a:extLst>
                  <a:ext uri="{FF2B5EF4-FFF2-40B4-BE49-F238E27FC236}">
                    <a16:creationId xmlns:a16="http://schemas.microsoft.com/office/drawing/2014/main" id="{F7EB1298-8954-412F-95DB-2DEA6B28875C}"/>
                  </a:ext>
                </a:extLst>
              </p:cNvPr>
              <p:cNvSpPr/>
              <p:nvPr/>
            </p:nvSpPr>
            <p:spPr>
              <a:xfrm>
                <a:off x="1257388" y="2933599"/>
                <a:ext cx="1151868" cy="240066"/>
              </a:xfrm>
              <a:prstGeom prst="rect">
                <a:avLst/>
              </a:prstGeom>
            </p:spPr>
            <p:txBody>
              <a:bodyPr wrap="square">
                <a:spAutoFit/>
              </a:bodyPr>
              <a:lstStyle/>
              <a:p>
                <a:pPr algn="ctr">
                  <a:lnSpc>
                    <a:spcPct val="80000"/>
                  </a:lnSpc>
                </a:pPr>
                <a:r>
                  <a:rPr lang="en-US" altLang="zh-CN" sz="1200" b="1" kern="0" dirty="0">
                    <a:latin typeface="Times New Roman" panose="02020603050405020304" pitchFamily="18" charset="0"/>
                    <a:ea typeface="宋体" panose="02010600030101010101" pitchFamily="2" charset="-122"/>
                    <a:cs typeface="Times New Roman" panose="02020603050405020304" pitchFamily="18" charset="0"/>
                  </a:rPr>
                  <a:t>source </a:t>
                </a:r>
                <a:endParaRPr lang="zh-CN" altLang="en-US" sz="1200" b="1" kern="0" dirty="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93" name="矩形 92">
              <a:extLst>
                <a:ext uri="{FF2B5EF4-FFF2-40B4-BE49-F238E27FC236}">
                  <a16:creationId xmlns:a16="http://schemas.microsoft.com/office/drawing/2014/main" id="{8893EB01-CB34-478A-BC0F-FBF96A1753DB}"/>
                </a:ext>
              </a:extLst>
            </p:cNvPr>
            <p:cNvSpPr/>
            <p:nvPr/>
          </p:nvSpPr>
          <p:spPr>
            <a:xfrm>
              <a:off x="4864640" y="3555647"/>
              <a:ext cx="634409" cy="387798"/>
            </a:xfrm>
            <a:prstGeom prst="rect">
              <a:avLst/>
            </a:prstGeom>
          </p:spPr>
          <p:txBody>
            <a:bodyPr wrap="square">
              <a:spAutoFit/>
            </a:bodyPr>
            <a:lstStyle/>
            <a:p>
              <a:pPr algn="ctr">
                <a:lnSpc>
                  <a:spcPct val="80000"/>
                </a:lnSpc>
              </a:pPr>
              <a:r>
                <a:rPr lang="en-US" altLang="zh-CN" sz="1200" b="1" kern="0" dirty="0">
                  <a:latin typeface="Times New Roman" panose="02020603050405020304" pitchFamily="18" charset="0"/>
                  <a:ea typeface="宋体" panose="02010600030101010101" pitchFamily="2" charset="-122"/>
                  <a:cs typeface="Times New Roman" panose="02020603050405020304" pitchFamily="18" charset="0"/>
                </a:rPr>
                <a:t>safe</a:t>
              </a:r>
            </a:p>
            <a:p>
              <a:pPr algn="ctr">
                <a:lnSpc>
                  <a:spcPct val="80000"/>
                </a:lnSpc>
              </a:pPr>
              <a:r>
                <a:rPr lang="en-US" altLang="zh-CN" sz="1200" b="1" kern="0" dirty="0">
                  <a:latin typeface="Times New Roman" panose="02020603050405020304" pitchFamily="18" charset="0"/>
                  <a:ea typeface="宋体" panose="02010600030101010101" pitchFamily="2" charset="-122"/>
                  <a:cs typeface="Times New Roman" panose="02020603050405020304" pitchFamily="18" charset="0"/>
                </a:rPr>
                <a:t>binary</a:t>
              </a:r>
              <a:endParaRPr lang="zh-CN" altLang="en-US" sz="1200" b="1" kern="0"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79" name="组合 78"/>
            <p:cNvGrpSpPr/>
            <p:nvPr/>
          </p:nvGrpSpPr>
          <p:grpSpPr>
            <a:xfrm>
              <a:off x="2033455" y="3597141"/>
              <a:ext cx="1177263" cy="1001534"/>
              <a:chOff x="1257388" y="3596330"/>
              <a:chExt cx="1177263" cy="1001534"/>
            </a:xfrm>
          </p:grpSpPr>
          <p:pic>
            <p:nvPicPr>
              <p:cNvPr id="130" name="图片 129">
                <a:extLst>
                  <a:ext uri="{FF2B5EF4-FFF2-40B4-BE49-F238E27FC236}">
                    <a16:creationId xmlns:a16="http://schemas.microsoft.com/office/drawing/2014/main" id="{37B76541-4E99-4BC9-946F-4D591EA5F009}"/>
                  </a:ext>
                </a:extLst>
              </p:cNvPr>
              <p:cNvPicPr>
                <a:picLocks noChangeAspect="1"/>
              </p:cNvPicPr>
              <p:nvPr/>
            </p:nvPicPr>
            <p:blipFill>
              <a:blip r:embed="rId3" cstate="print">
                <a:biLevel thresh="50000"/>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1540211" y="3596330"/>
                <a:ext cx="573784" cy="573784"/>
              </a:xfrm>
              <a:prstGeom prst="rect">
                <a:avLst/>
              </a:prstGeom>
            </p:spPr>
          </p:pic>
          <p:sp>
            <p:nvSpPr>
              <p:cNvPr id="132" name="矩形 131">
                <a:extLst>
                  <a:ext uri="{FF2B5EF4-FFF2-40B4-BE49-F238E27FC236}">
                    <a16:creationId xmlns:a16="http://schemas.microsoft.com/office/drawing/2014/main" id="{8893EB01-CB34-478A-BC0F-FBF96A1753DB}"/>
                  </a:ext>
                </a:extLst>
              </p:cNvPr>
              <p:cNvSpPr/>
              <p:nvPr/>
            </p:nvSpPr>
            <p:spPr>
              <a:xfrm>
                <a:off x="1257388" y="4210066"/>
                <a:ext cx="1177263" cy="387798"/>
              </a:xfrm>
              <a:prstGeom prst="rect">
                <a:avLst/>
              </a:prstGeom>
            </p:spPr>
            <p:txBody>
              <a:bodyPr wrap="square">
                <a:spAutoFit/>
              </a:bodyPr>
              <a:lstStyle/>
              <a:p>
                <a:pPr algn="ctr">
                  <a:lnSpc>
                    <a:spcPct val="80000"/>
                  </a:lnSpc>
                </a:pPr>
                <a:r>
                  <a:rPr lang="en-US" altLang="zh-CN" sz="1200" b="1" kern="0" dirty="0">
                    <a:latin typeface="Times New Roman" panose="02020603050405020304" pitchFamily="18" charset="0"/>
                    <a:ea typeface="宋体" panose="02010600030101010101" pitchFamily="2" charset="-122"/>
                    <a:cs typeface="Times New Roman" panose="02020603050405020304" pitchFamily="18" charset="0"/>
                  </a:rPr>
                  <a:t>COTS </a:t>
                </a:r>
              </a:p>
              <a:p>
                <a:pPr algn="ctr">
                  <a:lnSpc>
                    <a:spcPct val="80000"/>
                  </a:lnSpc>
                </a:pPr>
                <a:r>
                  <a:rPr lang="en-US" altLang="zh-CN" sz="1200" b="1" kern="0" dirty="0">
                    <a:latin typeface="Times New Roman" panose="02020603050405020304" pitchFamily="18" charset="0"/>
                    <a:ea typeface="宋体" panose="02010600030101010101" pitchFamily="2" charset="-122"/>
                    <a:cs typeface="Times New Roman" panose="02020603050405020304" pitchFamily="18" charset="0"/>
                  </a:rPr>
                  <a:t>binary</a:t>
                </a:r>
                <a:endParaRPr lang="zh-CN" altLang="en-US" sz="1200" b="1" kern="0" dirty="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75" name="组合 74"/>
            <p:cNvGrpSpPr/>
            <p:nvPr/>
          </p:nvGrpSpPr>
          <p:grpSpPr>
            <a:xfrm>
              <a:off x="3367991" y="4623278"/>
              <a:ext cx="1151868" cy="717864"/>
              <a:chOff x="2593000" y="4227508"/>
              <a:chExt cx="1151868" cy="717864"/>
            </a:xfrm>
          </p:grpSpPr>
          <p:pic>
            <p:nvPicPr>
              <p:cNvPr id="98" name="图片 97">
                <a:extLst>
                  <a:ext uri="{FF2B5EF4-FFF2-40B4-BE49-F238E27FC236}">
                    <a16:creationId xmlns:a16="http://schemas.microsoft.com/office/drawing/2014/main" id="{004AD244-66DC-4C0A-9C71-F89F3BE4383D}"/>
                  </a:ext>
                </a:extLst>
              </p:cNvPr>
              <p:cNvPicPr>
                <a:picLocks noChangeAspect="1"/>
              </p:cNvPicPr>
              <p:nvPr/>
            </p:nvPicPr>
            <p:blipFill>
              <a:blip r:embed="rId5" cstate="print">
                <a:biLevel thresh="50000"/>
                <a:extLst>
                  <a:ext uri="{28A0092B-C50C-407E-A947-70E740481C1C}">
                    <a14:useLocalDpi xmlns:a14="http://schemas.microsoft.com/office/drawing/2010/main" val="0"/>
                  </a:ext>
                </a:extLst>
              </a:blip>
              <a:stretch>
                <a:fillRect/>
              </a:stretch>
            </p:blipFill>
            <p:spPr>
              <a:xfrm>
                <a:off x="2905703" y="4227508"/>
                <a:ext cx="451664" cy="451664"/>
              </a:xfrm>
              <a:prstGeom prst="rect">
                <a:avLst/>
              </a:prstGeom>
            </p:spPr>
          </p:pic>
          <p:sp>
            <p:nvSpPr>
              <p:cNvPr id="99" name="矩形 98">
                <a:extLst>
                  <a:ext uri="{FF2B5EF4-FFF2-40B4-BE49-F238E27FC236}">
                    <a16:creationId xmlns:a16="http://schemas.microsoft.com/office/drawing/2014/main" id="{79CBB452-10C8-4E0A-9A3F-A2506D721F74}"/>
                  </a:ext>
                </a:extLst>
              </p:cNvPr>
              <p:cNvSpPr/>
              <p:nvPr/>
            </p:nvSpPr>
            <p:spPr>
              <a:xfrm>
                <a:off x="2593000" y="4705306"/>
                <a:ext cx="1151868" cy="240066"/>
              </a:xfrm>
              <a:prstGeom prst="rect">
                <a:avLst/>
              </a:prstGeom>
            </p:spPr>
            <p:txBody>
              <a:bodyPr wrap="square">
                <a:spAutoFit/>
              </a:bodyPr>
              <a:lstStyle/>
              <a:p>
                <a:pPr algn="ctr">
                  <a:lnSpc>
                    <a:spcPct val="80000"/>
                  </a:lnSpc>
                </a:pPr>
                <a:r>
                  <a:rPr lang="en-US" altLang="zh-CN" sz="1200" b="1" kern="0" dirty="0">
                    <a:latin typeface="Times New Roman" panose="02020603050405020304" pitchFamily="18" charset="0"/>
                    <a:ea typeface="宋体" panose="02010600030101010101" pitchFamily="2" charset="-122"/>
                    <a:cs typeface="Times New Roman" panose="02020603050405020304" pitchFamily="18" charset="0"/>
                  </a:rPr>
                  <a:t>libkmapp.so</a:t>
                </a:r>
                <a:endParaRPr lang="zh-CN" altLang="en-US" sz="1200" b="1" kern="0" dirty="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111" name="矩形 110"/>
            <p:cNvSpPr/>
            <p:nvPr/>
          </p:nvSpPr>
          <p:spPr>
            <a:xfrm>
              <a:off x="3227933" y="3599489"/>
              <a:ext cx="1353975" cy="779802"/>
            </a:xfrm>
            <a:prstGeom prst="rect">
              <a:avLst/>
            </a:prstGeom>
            <a:noFill/>
            <a:ln w="19050" cap="flat" cmpd="sng" algn="ctr">
              <a:solidFill>
                <a:schemeClr val="tx1"/>
              </a:solidFill>
              <a:prstDash val="dash"/>
            </a:ln>
            <a:effectLst/>
          </p:spPr>
          <p:txBody>
            <a:bodyPr lIns="0" tIns="0" rIns="0" bIns="0" rtlCol="0" anchor="ctr"/>
            <a:lstStyle/>
            <a:p>
              <a:pPr algn="ctr">
                <a:lnSpc>
                  <a:spcPct val="80000"/>
                </a:lnSpc>
              </a:pPr>
              <a:endParaRPr lang="zh-CN" altLang="en-US"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2" name="文本框 111"/>
            <p:cNvSpPr txBox="1"/>
            <p:nvPr/>
          </p:nvSpPr>
          <p:spPr>
            <a:xfrm>
              <a:off x="3198941" y="3570391"/>
              <a:ext cx="1300484" cy="313932"/>
            </a:xfrm>
            <a:prstGeom prst="rect">
              <a:avLst/>
            </a:prstGeom>
            <a:noFill/>
          </p:spPr>
          <p:txBody>
            <a:bodyPr wrap="none" rtlCol="0">
              <a:spAutoFit/>
            </a:bodyPr>
            <a:lstStyle/>
            <a:p>
              <a:pPr algn="l">
                <a:lnSpc>
                  <a:spcPct val="90000"/>
                </a:lnSpc>
                <a:spcBef>
                  <a:spcPts val="1000"/>
                </a:spcBef>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rPr>
                <a:t>BinaryTools</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83" name="直接箭头连接符 82"/>
            <p:cNvCxnSpPr/>
            <p:nvPr/>
          </p:nvCxnSpPr>
          <p:spPr>
            <a:xfrm>
              <a:off x="4646380" y="2970576"/>
              <a:ext cx="289560" cy="66690"/>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85" name="直接箭头连接符 84"/>
            <p:cNvCxnSpPr/>
            <p:nvPr/>
          </p:nvCxnSpPr>
          <p:spPr>
            <a:xfrm flipV="1">
              <a:off x="4662506" y="3609324"/>
              <a:ext cx="296836" cy="140222"/>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90" name="直接箭头连接符 89"/>
            <p:cNvCxnSpPr/>
            <p:nvPr/>
          </p:nvCxnSpPr>
          <p:spPr>
            <a:xfrm>
              <a:off x="3871789" y="2187364"/>
              <a:ext cx="0" cy="225832"/>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97" name="直接箭头连接符 96"/>
            <p:cNvCxnSpPr/>
            <p:nvPr/>
          </p:nvCxnSpPr>
          <p:spPr>
            <a:xfrm>
              <a:off x="2888823" y="2968819"/>
              <a:ext cx="251526" cy="0"/>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29" name="直接箭头连接符 128"/>
            <p:cNvCxnSpPr/>
            <p:nvPr/>
          </p:nvCxnSpPr>
          <p:spPr>
            <a:xfrm>
              <a:off x="2888823" y="3989390"/>
              <a:ext cx="251526" cy="0"/>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15" name="直接箭头连接符 114"/>
            <p:cNvCxnSpPr/>
            <p:nvPr/>
          </p:nvCxnSpPr>
          <p:spPr>
            <a:xfrm flipV="1">
              <a:off x="3908622" y="4401392"/>
              <a:ext cx="0" cy="195994"/>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96" name="矩形 195"/>
            <p:cNvSpPr/>
            <p:nvPr/>
          </p:nvSpPr>
          <p:spPr>
            <a:xfrm>
              <a:off x="6686883" y="3005632"/>
              <a:ext cx="678516" cy="161633"/>
            </a:xfrm>
            <a:prstGeom prst="rect">
              <a:avLst/>
            </a:prstGeom>
            <a:pattFill prst="dashUpDiag">
              <a:fgClr>
                <a:schemeClr val="bg2">
                  <a:lumMod val="50000"/>
                </a:schemeClr>
              </a:fgClr>
              <a:bgClr>
                <a:schemeClr val="bg1"/>
              </a:bgClr>
            </a:pattFill>
            <a:ln w="19050" cap="flat" cmpd="sng" algn="ctr">
              <a:solidFill>
                <a:schemeClr val="tx1"/>
              </a:solidFill>
              <a:prstDash val="solid"/>
            </a:ln>
            <a:effectLst/>
          </p:spPr>
          <p:txBody>
            <a:bodyPr lIns="0" tIns="0" rIns="0" bIns="0" rtlCol="0" anchor="ctr"/>
            <a:lstStyle/>
            <a:p>
              <a:pPr algn="ctr">
                <a:lnSpc>
                  <a:spcPct val="80000"/>
                </a:lnSpc>
              </a:pPr>
              <a:r>
                <a:rPr lang="en-US" altLang="zh-CN" sz="1600" b="1" kern="0" dirty="0" err="1">
                  <a:latin typeface="Times New Roman" panose="02020603050405020304" pitchFamily="18" charset="0"/>
                  <a:ea typeface="宋体" panose="02010600030101010101" pitchFamily="2" charset="-122"/>
                  <a:cs typeface="Times New Roman" panose="02020603050405020304" pitchFamily="18" charset="0"/>
                </a:rPr>
                <a:t>vdso</a:t>
              </a:r>
              <a:endParaRPr lang="zh-CN" altLang="en-US" sz="1600" b="1" kern="0" dirty="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01" name="文本框 200"/>
          <p:cNvSpPr txBox="1"/>
          <p:nvPr/>
        </p:nvSpPr>
        <p:spPr>
          <a:xfrm>
            <a:off x="2787244" y="5492054"/>
            <a:ext cx="1656223" cy="369332"/>
          </a:xfrm>
          <a:prstGeom prst="rect">
            <a:avLst/>
          </a:prstGeom>
          <a:noFill/>
        </p:spPr>
        <p:txBody>
          <a:bodyPr wrap="none" rtlCol="0">
            <a:spAutoFit/>
          </a:bodyPr>
          <a:lstStyle/>
          <a:p>
            <a:pPr algn="l">
              <a:lnSpc>
                <a:spcPct val="90000"/>
              </a:lnSpc>
              <a:spcBef>
                <a:spcPts val="1000"/>
              </a:spcBef>
            </a:pPr>
            <a:r>
              <a:rPr kumimoji="1" lang="en-US" altLang="zh-CN" sz="20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Offline Phase</a:t>
            </a:r>
            <a:endParaRPr kumimoji="1" lang="zh-CN" altLang="en-US" sz="20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02" name="文本框 201"/>
          <p:cNvSpPr txBox="1"/>
          <p:nvPr/>
        </p:nvSpPr>
        <p:spPr>
          <a:xfrm>
            <a:off x="7243883" y="5453675"/>
            <a:ext cx="1843774" cy="369332"/>
          </a:xfrm>
          <a:prstGeom prst="rect">
            <a:avLst/>
          </a:prstGeom>
          <a:noFill/>
        </p:spPr>
        <p:txBody>
          <a:bodyPr wrap="none" rtlCol="0">
            <a:spAutoFit/>
          </a:bodyPr>
          <a:lstStyle/>
          <a:p>
            <a:pPr algn="l">
              <a:lnSpc>
                <a:spcPct val="90000"/>
              </a:lnSpc>
              <a:spcBef>
                <a:spcPts val="1000"/>
              </a:spcBef>
            </a:pPr>
            <a:r>
              <a:rPr kumimoji="1" lang="en-US" altLang="zh-CN" sz="20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Runtime Phase</a:t>
            </a:r>
            <a:endParaRPr kumimoji="1" lang="zh-CN" altLang="en-US" sz="20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p:cNvSpPr/>
          <p:nvPr/>
        </p:nvSpPr>
        <p:spPr>
          <a:xfrm>
            <a:off x="7419119" y="929256"/>
            <a:ext cx="4401613" cy="584775"/>
          </a:xfrm>
          <a:prstGeom prst="rect">
            <a:avLst/>
          </a:prstGeom>
        </p:spPr>
        <p:txBody>
          <a:bodyPr wrap="square">
            <a:spAutoFit/>
          </a:bodyPr>
          <a:lstStyle/>
          <a:p>
            <a:r>
              <a:rPr lang="en-US" altLang="zh-CN" sz="1600" b="1" dirty="0" err="1">
                <a:latin typeface="楷体" panose="02010609060101010101" pitchFamily="49" charset="-122"/>
                <a:ea typeface="楷体" panose="02010609060101010101" pitchFamily="49" charset="-122"/>
              </a:rPr>
              <a:t>libkmapp</a:t>
            </a:r>
            <a:r>
              <a:rPr lang="en-US" altLang="zh-CN" sz="1600" b="1" dirty="0">
                <a:latin typeface="楷体" panose="02010609060101010101" pitchFamily="49" charset="-122"/>
                <a:ea typeface="楷体" panose="02010609060101010101" pitchFamily="49" charset="-122"/>
              </a:rPr>
              <a:t> </a:t>
            </a:r>
            <a:r>
              <a:rPr lang="zh-CN" altLang="en-US" sz="1600" dirty="0">
                <a:latin typeface="楷体" panose="02010609060101010101" pitchFamily="49" charset="-122"/>
                <a:ea typeface="楷体" panose="02010609060101010101" pitchFamily="49" charset="-122"/>
              </a:rPr>
              <a:t>包含应用</a:t>
            </a:r>
            <a:r>
              <a:rPr lang="en-US" altLang="zh-CN" sz="1600" dirty="0">
                <a:latin typeface="楷体" panose="02010609060101010101" pitchFamily="49" charset="-122"/>
                <a:ea typeface="楷体" panose="02010609060101010101" pitchFamily="49" charset="-122"/>
              </a:rPr>
              <a:t>PAN</a:t>
            </a:r>
            <a:r>
              <a:rPr lang="zh-CN" altLang="en-US" sz="1600" dirty="0">
                <a:latin typeface="楷体" panose="02010609060101010101" pitchFamily="49" charset="-122"/>
                <a:ea typeface="楷体" panose="02010609060101010101" pitchFamily="49" charset="-122"/>
              </a:rPr>
              <a:t>隔离机制所需的</a:t>
            </a:r>
            <a:r>
              <a:rPr lang="en-US" altLang="zh-CN" sz="1600" dirty="0">
                <a:latin typeface="楷体" panose="02010609060101010101" pitchFamily="49" charset="-122"/>
                <a:ea typeface="楷体" panose="02010609060101010101" pitchFamily="49" charset="-122"/>
              </a:rPr>
              <a:t>API</a:t>
            </a:r>
            <a:r>
              <a:rPr lang="zh-CN" altLang="en-US" sz="1600" dirty="0">
                <a:latin typeface="楷体" panose="02010609060101010101" pitchFamily="49" charset="-122"/>
                <a:ea typeface="楷体" panose="02010609060101010101" pitchFamily="49" charset="-122"/>
              </a:rPr>
              <a:t>，主要包括申请隔离区域和访问隔离区域两类</a:t>
            </a:r>
            <a:r>
              <a:rPr lang="en-US" altLang="zh-CN" sz="1600" dirty="0">
                <a:latin typeface="楷体" panose="02010609060101010101" pitchFamily="49" charset="-122"/>
                <a:ea typeface="楷体" panose="02010609060101010101" pitchFamily="49" charset="-122"/>
              </a:rPr>
              <a:t>API</a:t>
            </a:r>
          </a:p>
        </p:txBody>
      </p:sp>
    </p:spTree>
    <p:extLst>
      <p:ext uri="{BB962C8B-B14F-4D97-AF65-F5344CB8AC3E}">
        <p14:creationId xmlns:p14="http://schemas.microsoft.com/office/powerpoint/2010/main" val="3944971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Overview </a:t>
            </a:r>
            <a:r>
              <a:rPr lang="zh-CN" altLang="en-US" dirty="0"/>
              <a:t>组件解释</a:t>
            </a:r>
          </a:p>
        </p:txBody>
      </p:sp>
      <p:sp>
        <p:nvSpPr>
          <p:cNvPr id="3" name="内容占位符 2"/>
          <p:cNvSpPr>
            <a:spLocks noGrp="1"/>
          </p:cNvSpPr>
          <p:nvPr>
            <p:ph idx="1"/>
          </p:nvPr>
        </p:nvSpPr>
        <p:spPr/>
        <p:txBody>
          <a:bodyPr/>
          <a:lstStyle/>
          <a:p>
            <a:r>
              <a:rPr lang="en-US" altLang="zh-CN" b="1" dirty="0"/>
              <a:t>Task 0</a:t>
            </a:r>
            <a:r>
              <a:rPr lang="zh-CN" altLang="en-US" b="1" dirty="0"/>
              <a:t>：构建内核态进程运行环境</a:t>
            </a:r>
            <a:endParaRPr lang="en-US" altLang="zh-CN" b="1" dirty="0"/>
          </a:p>
          <a:p>
            <a:pPr lvl="1"/>
            <a:r>
              <a:rPr lang="en-US" altLang="zh-CN" dirty="0"/>
              <a:t>Initializer</a:t>
            </a:r>
            <a:r>
              <a:rPr lang="zh-CN" altLang="en-US" dirty="0"/>
              <a:t>，翻转页表权限，异常处理入口设置，用户空间</a:t>
            </a:r>
            <a:r>
              <a:rPr lang="en-US" altLang="zh-CN" dirty="0"/>
              <a:t>Agent</a:t>
            </a:r>
            <a:r>
              <a:rPr lang="zh-CN" altLang="en-US" dirty="0"/>
              <a:t>映射，</a:t>
            </a:r>
            <a:r>
              <a:rPr lang="en-US" altLang="zh-CN" dirty="0" err="1"/>
              <a:t>vdso</a:t>
            </a:r>
            <a:r>
              <a:rPr lang="zh-CN" altLang="en-US" dirty="0"/>
              <a:t>库映射</a:t>
            </a:r>
            <a:endParaRPr lang="en-US" altLang="zh-CN" dirty="0"/>
          </a:p>
          <a:p>
            <a:r>
              <a:rPr lang="en-US" altLang="zh-CN" b="1" dirty="0"/>
              <a:t>Task 1</a:t>
            </a:r>
            <a:r>
              <a:rPr lang="zh-CN" altLang="en-US" b="1" dirty="0"/>
              <a:t>：</a:t>
            </a:r>
            <a:r>
              <a:rPr lang="zh-CN" altLang="en-US" b="1" dirty="0">
                <a:latin typeface="楷体" panose="02010609060101010101" pitchFamily="49" charset="-122"/>
              </a:rPr>
              <a:t>阻止内核态进程</a:t>
            </a:r>
            <a:r>
              <a:rPr lang="en-US" altLang="zh-CN" b="1" dirty="0">
                <a:latin typeface="楷体" panose="02010609060101010101" pitchFamily="49" charset="-122"/>
              </a:rPr>
              <a:t>corrupt</a:t>
            </a:r>
            <a:r>
              <a:rPr lang="zh-CN" altLang="en-US" b="1" dirty="0">
                <a:latin typeface="楷体" panose="02010609060101010101" pitchFamily="49" charset="-122"/>
              </a:rPr>
              <a:t>操作系统</a:t>
            </a:r>
            <a:endParaRPr lang="en-US" altLang="zh-CN" b="1" dirty="0"/>
          </a:p>
          <a:p>
            <a:pPr lvl="1"/>
            <a:r>
              <a:rPr lang="en-US" altLang="zh-CN" dirty="0"/>
              <a:t>Agent</a:t>
            </a:r>
            <a:r>
              <a:rPr lang="zh-CN" altLang="en-US" dirty="0"/>
              <a:t>，转发异常请求，开关空间，切换</a:t>
            </a:r>
            <a:r>
              <a:rPr lang="en-US" altLang="zh-CN" dirty="0"/>
              <a:t>ASID</a:t>
            </a:r>
            <a:r>
              <a:rPr lang="zh-CN" altLang="en-US" dirty="0"/>
              <a:t>，入口安全检查</a:t>
            </a:r>
            <a:endParaRPr lang="en-US" altLang="zh-CN" dirty="0"/>
          </a:p>
          <a:p>
            <a:r>
              <a:rPr lang="en-US" altLang="zh-CN" b="1" dirty="0"/>
              <a:t>Task 2</a:t>
            </a:r>
            <a:r>
              <a:rPr lang="zh-CN" altLang="en-US" b="1" dirty="0"/>
              <a:t>：</a:t>
            </a:r>
            <a:r>
              <a:rPr lang="zh-CN" altLang="en-US" b="1" dirty="0">
                <a:latin typeface="楷体" panose="02010609060101010101" pitchFamily="49" charset="-122"/>
              </a:rPr>
              <a:t>阻止不可信的内核态进程滥用敏感指令</a:t>
            </a:r>
            <a:endParaRPr lang="en-US" altLang="zh-CN" b="1" dirty="0"/>
          </a:p>
          <a:p>
            <a:pPr lvl="1"/>
            <a:r>
              <a:rPr lang="en-US" altLang="zh-CN" dirty="0" err="1"/>
              <a:t>Spliter</a:t>
            </a:r>
            <a:r>
              <a:rPr lang="zh-CN" altLang="en-US" dirty="0"/>
              <a:t>，编译端将可执行数据从代码段中剥离</a:t>
            </a:r>
            <a:endParaRPr lang="en-US" altLang="zh-CN" dirty="0"/>
          </a:p>
          <a:p>
            <a:pPr lvl="1"/>
            <a:r>
              <a:rPr lang="en-US" altLang="zh-CN" dirty="0"/>
              <a:t>Rewriter</a:t>
            </a:r>
            <a:r>
              <a:rPr lang="zh-CN" altLang="en-US" dirty="0"/>
              <a:t>，二进制端将可执行数据从代码段中剥离</a:t>
            </a:r>
            <a:endParaRPr lang="en-US" altLang="zh-CN" dirty="0"/>
          </a:p>
          <a:p>
            <a:pPr lvl="1"/>
            <a:r>
              <a:rPr lang="en-US" altLang="zh-CN" dirty="0"/>
              <a:t>Verifier</a:t>
            </a:r>
            <a:r>
              <a:rPr lang="zh-CN" altLang="en-US" dirty="0"/>
              <a:t>，运行时检查内核态进程中可执行页中是否包含不可以执行的敏感指令编码</a:t>
            </a:r>
            <a:endParaRPr lang="en-US" altLang="zh-CN" dirty="0"/>
          </a:p>
          <a:p>
            <a:r>
              <a:rPr lang="en-US" altLang="zh-CN" b="1" dirty="0"/>
              <a:t>Task 3</a:t>
            </a:r>
            <a:r>
              <a:rPr lang="zh-CN" altLang="en-US" b="1" dirty="0"/>
              <a:t>：为应用提供广泛的</a:t>
            </a:r>
            <a:r>
              <a:rPr lang="zh-CN" altLang="en-US" b="1" dirty="0">
                <a:latin typeface="楷体" panose="02010609060101010101" pitchFamily="49" charset="-122"/>
              </a:rPr>
              <a:t>进程内隔离保护</a:t>
            </a:r>
            <a:endParaRPr lang="en-US" altLang="zh-CN" b="1" dirty="0"/>
          </a:p>
          <a:p>
            <a:pPr lvl="1"/>
            <a:r>
              <a:rPr lang="en-US" altLang="zh-CN" dirty="0" err="1"/>
              <a:t>EnvBuilder</a:t>
            </a:r>
            <a:r>
              <a:rPr lang="zh-CN" altLang="en-US" dirty="0"/>
              <a:t>，编译端构建隔离执行环境</a:t>
            </a:r>
            <a:endParaRPr lang="en-US" altLang="zh-CN" dirty="0"/>
          </a:p>
          <a:p>
            <a:pPr lvl="1"/>
            <a:r>
              <a:rPr lang="en-US" altLang="zh-CN" dirty="0" err="1"/>
              <a:t>vdso</a:t>
            </a:r>
            <a:r>
              <a:rPr lang="en-US" altLang="zh-CN" dirty="0"/>
              <a:t>, </a:t>
            </a:r>
            <a:r>
              <a:rPr lang="zh-CN" altLang="en-US" dirty="0"/>
              <a:t>运行时库</a:t>
            </a:r>
            <a:r>
              <a:rPr lang="en-US" altLang="zh-CN" dirty="0"/>
              <a:t>API</a:t>
            </a:r>
            <a:r>
              <a:rPr lang="zh-CN" altLang="en-US" dirty="0"/>
              <a:t>，提供动态可执行页的申请、检查和读写</a:t>
            </a:r>
            <a:r>
              <a:rPr lang="en-US" altLang="zh-CN" dirty="0"/>
              <a:t>API</a:t>
            </a:r>
          </a:p>
        </p:txBody>
      </p:sp>
      <p:sp>
        <p:nvSpPr>
          <p:cNvPr id="4" name="灯片编号占位符 3"/>
          <p:cNvSpPr>
            <a:spLocks noGrp="1"/>
          </p:cNvSpPr>
          <p:nvPr>
            <p:ph type="sldNum" sz="quarter" idx="4"/>
          </p:nvPr>
        </p:nvSpPr>
        <p:spPr/>
        <p:txBody>
          <a:bodyPr/>
          <a:lstStyle/>
          <a:p>
            <a:fld id="{BD8BB134-0D0A-4045-A3EE-5FDD2F095A47}" type="slidenum">
              <a:rPr lang="zh-CN" altLang="en-US" smtClean="0"/>
              <a:t>16</a:t>
            </a:fld>
            <a:endParaRPr lang="zh-CN" altLang="en-US" dirty="0"/>
          </a:p>
        </p:txBody>
      </p:sp>
      <p:sp>
        <p:nvSpPr>
          <p:cNvPr id="5" name="页脚占位符 4"/>
          <p:cNvSpPr>
            <a:spLocks noGrp="1"/>
          </p:cNvSpPr>
          <p:nvPr>
            <p:ph type="ftr" sz="quarter" idx="3"/>
          </p:nvPr>
        </p:nvSpPr>
        <p:spPr/>
        <p:txBody>
          <a:bodyPr/>
          <a:lstStyle/>
          <a:p>
            <a:r>
              <a:rPr lang="en-US" altLang="zh-CN"/>
              <a:t>Jiali Xu &lt;xujiali@ict.ac.cn&gt;</a:t>
            </a:r>
            <a:endParaRPr lang="zh-CN" altLang="en-US" dirty="0"/>
          </a:p>
        </p:txBody>
      </p:sp>
    </p:spTree>
    <p:extLst>
      <p:ext uri="{BB962C8B-B14F-4D97-AF65-F5344CB8AC3E}">
        <p14:creationId xmlns:p14="http://schemas.microsoft.com/office/powerpoint/2010/main" val="1783594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Task 0</a:t>
            </a:r>
            <a:r>
              <a:rPr lang="zh-CN" altLang="en-US" dirty="0"/>
              <a:t>：构建内核态进程运行环境</a:t>
            </a:r>
          </a:p>
        </p:txBody>
      </p:sp>
      <p:sp>
        <p:nvSpPr>
          <p:cNvPr id="3" name="内容占位符 2"/>
          <p:cNvSpPr>
            <a:spLocks noGrp="1"/>
          </p:cNvSpPr>
          <p:nvPr>
            <p:ph idx="1"/>
          </p:nvPr>
        </p:nvSpPr>
        <p:spPr/>
        <p:txBody>
          <a:bodyPr/>
          <a:lstStyle/>
          <a:p>
            <a:r>
              <a:rPr lang="zh-CN" altLang="en-US" dirty="0"/>
              <a:t>让用户进程以内核态权级运行</a:t>
            </a:r>
            <a:endParaRPr lang="en-US" altLang="zh-CN" dirty="0"/>
          </a:p>
          <a:p>
            <a:pPr lvl="1"/>
            <a:r>
              <a:rPr lang="zh-CN" altLang="en-US" dirty="0"/>
              <a:t>修改用户进程运行时所有权级</a:t>
            </a:r>
            <a:endParaRPr lang="en-US" altLang="zh-CN" dirty="0"/>
          </a:p>
          <a:p>
            <a:pPr lvl="2"/>
            <a:r>
              <a:rPr lang="zh-CN" altLang="en-US" dirty="0"/>
              <a:t>返回用户态时，将</a:t>
            </a:r>
            <a:r>
              <a:rPr lang="en-US" altLang="zh-CN" dirty="0" err="1"/>
              <a:t>SPSR_ELx.CurrentEL</a:t>
            </a:r>
            <a:r>
              <a:rPr lang="zh-CN" altLang="en-US" dirty="0"/>
              <a:t>设置为</a:t>
            </a:r>
            <a:r>
              <a:rPr lang="en-US" altLang="zh-CN" dirty="0"/>
              <a:t>x</a:t>
            </a:r>
            <a:r>
              <a:rPr lang="zh-CN" altLang="en-US" dirty="0"/>
              <a:t>，</a:t>
            </a:r>
            <a:r>
              <a:rPr lang="en-US" altLang="zh-CN" dirty="0"/>
              <a:t>CPU</a:t>
            </a:r>
            <a:r>
              <a:rPr lang="zh-CN" altLang="en-US" dirty="0"/>
              <a:t>恢复</a:t>
            </a:r>
            <a:r>
              <a:rPr lang="en-US" altLang="zh-CN" dirty="0"/>
              <a:t>PSTATE</a:t>
            </a:r>
            <a:r>
              <a:rPr lang="zh-CN" altLang="en-US" dirty="0"/>
              <a:t>后将用户进程运行在内核态</a:t>
            </a:r>
            <a:endParaRPr lang="en-US" altLang="zh-CN" dirty="0"/>
          </a:p>
          <a:p>
            <a:pPr lvl="1"/>
            <a:r>
              <a:rPr lang="zh-CN" altLang="en-US" dirty="0"/>
              <a:t>修改用户空间下页面权限（</a:t>
            </a:r>
            <a:r>
              <a:rPr lang="en-US" altLang="zh-CN" dirty="0"/>
              <a:t>U/S</a:t>
            </a:r>
            <a:r>
              <a:rPr lang="zh-CN" altLang="en-US" dirty="0"/>
              <a:t>位）</a:t>
            </a:r>
            <a:endParaRPr lang="en-US" altLang="zh-CN" dirty="0"/>
          </a:p>
          <a:p>
            <a:pPr lvl="2"/>
            <a:r>
              <a:rPr lang="zh-CN" altLang="en-US" dirty="0"/>
              <a:t>将内核态进程运行过程中所有的用户空间的</a:t>
            </a:r>
            <a:r>
              <a:rPr lang="en-US" altLang="zh-CN" dirty="0"/>
              <a:t>VMA</a:t>
            </a:r>
            <a:r>
              <a:rPr lang="zh-CN" altLang="en-US" dirty="0"/>
              <a:t>权限改为</a:t>
            </a:r>
            <a:r>
              <a:rPr lang="en-US" altLang="zh-CN" dirty="0"/>
              <a:t>S page</a:t>
            </a:r>
            <a:r>
              <a:rPr lang="zh-CN" altLang="en-US" dirty="0"/>
              <a:t>页权限</a:t>
            </a:r>
            <a:endParaRPr lang="en-US" altLang="zh-CN" dirty="0"/>
          </a:p>
          <a:p>
            <a:r>
              <a:rPr lang="zh-CN" altLang="en-US" dirty="0"/>
              <a:t>拦截和处理内核态进程的异常请求</a:t>
            </a:r>
            <a:endParaRPr lang="en-US" altLang="zh-CN" dirty="0"/>
          </a:p>
          <a:p>
            <a:endParaRPr lang="en-US" altLang="zh-CN" dirty="0"/>
          </a:p>
          <a:p>
            <a:endParaRPr lang="en-US" altLang="zh-CN" dirty="0"/>
          </a:p>
        </p:txBody>
      </p:sp>
      <p:sp>
        <p:nvSpPr>
          <p:cNvPr id="4" name="灯片编号占位符 3"/>
          <p:cNvSpPr>
            <a:spLocks noGrp="1"/>
          </p:cNvSpPr>
          <p:nvPr>
            <p:ph type="sldNum" sz="quarter" idx="4"/>
          </p:nvPr>
        </p:nvSpPr>
        <p:spPr/>
        <p:txBody>
          <a:bodyPr/>
          <a:lstStyle/>
          <a:p>
            <a:fld id="{BD8BB134-0D0A-4045-A3EE-5FDD2F095A47}" type="slidenum">
              <a:rPr lang="zh-CN" altLang="en-US" smtClean="0"/>
              <a:t>17</a:t>
            </a:fld>
            <a:endParaRPr lang="zh-CN" altLang="en-US" dirty="0"/>
          </a:p>
        </p:txBody>
      </p:sp>
      <p:sp>
        <p:nvSpPr>
          <p:cNvPr id="5" name="页脚占位符 4"/>
          <p:cNvSpPr>
            <a:spLocks noGrp="1"/>
          </p:cNvSpPr>
          <p:nvPr>
            <p:ph type="ftr" sz="quarter" idx="3"/>
          </p:nvPr>
        </p:nvSpPr>
        <p:spPr/>
        <p:txBody>
          <a:bodyPr/>
          <a:lstStyle/>
          <a:p>
            <a:r>
              <a:rPr lang="en-US" altLang="zh-CN"/>
              <a:t>Jiali Xu &lt;xujiali@ict.ac.cn&gt;</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3678277"/>
              </p:ext>
            </p:extLst>
          </p:nvPr>
        </p:nvGraphicFramePr>
        <p:xfrm>
          <a:off x="214768" y="3749127"/>
          <a:ext cx="8862409" cy="1854200"/>
        </p:xfrm>
        <a:graphic>
          <a:graphicData uri="http://schemas.openxmlformats.org/drawingml/2006/table">
            <a:tbl>
              <a:tblPr firstRow="1" bandRow="1">
                <a:tableStyleId>{5940675A-B579-460E-94D1-54222C63F5DA}</a:tableStyleId>
              </a:tblPr>
              <a:tblGrid>
                <a:gridCol w="4025665">
                  <a:extLst>
                    <a:ext uri="{9D8B030D-6E8A-4147-A177-3AD203B41FA5}">
                      <a16:colId xmlns:a16="http://schemas.microsoft.com/office/drawing/2014/main" val="30227280"/>
                    </a:ext>
                  </a:extLst>
                </a:gridCol>
                <a:gridCol w="1209186">
                  <a:extLst>
                    <a:ext uri="{9D8B030D-6E8A-4147-A177-3AD203B41FA5}">
                      <a16:colId xmlns:a16="http://schemas.microsoft.com/office/drawing/2014/main" val="3013054962"/>
                    </a:ext>
                  </a:extLst>
                </a:gridCol>
                <a:gridCol w="1209186">
                  <a:extLst>
                    <a:ext uri="{9D8B030D-6E8A-4147-A177-3AD203B41FA5}">
                      <a16:colId xmlns:a16="http://schemas.microsoft.com/office/drawing/2014/main" val="2884957078"/>
                    </a:ext>
                  </a:extLst>
                </a:gridCol>
                <a:gridCol w="1209186">
                  <a:extLst>
                    <a:ext uri="{9D8B030D-6E8A-4147-A177-3AD203B41FA5}">
                      <a16:colId xmlns:a16="http://schemas.microsoft.com/office/drawing/2014/main" val="2620858413"/>
                    </a:ext>
                  </a:extLst>
                </a:gridCol>
                <a:gridCol w="1209186">
                  <a:extLst>
                    <a:ext uri="{9D8B030D-6E8A-4147-A177-3AD203B41FA5}">
                      <a16:colId xmlns:a16="http://schemas.microsoft.com/office/drawing/2014/main" val="2601824313"/>
                    </a:ext>
                  </a:extLst>
                </a:gridCol>
              </a:tblGrid>
              <a:tr h="370840">
                <a:tc>
                  <a:txBody>
                    <a:bodyPr/>
                    <a:lstStyle/>
                    <a:p>
                      <a:pPr algn="ctr"/>
                      <a:r>
                        <a:rPr lang="zh-CN" altLang="en-US" b="1" dirty="0">
                          <a:latin typeface="楷体" panose="02010609060101010101" pitchFamily="49" charset="-122"/>
                          <a:ea typeface="楷体" panose="02010609060101010101" pitchFamily="49" charset="-122"/>
                        </a:rPr>
                        <a:t>异常产生来自</a:t>
                      </a:r>
                    </a:p>
                  </a:txBody>
                  <a:tcPr>
                    <a:solidFill>
                      <a:schemeClr val="bg1"/>
                    </a:solidFill>
                  </a:tcPr>
                </a:tc>
                <a:tc>
                  <a:txBody>
                    <a:bodyPr/>
                    <a:lstStyle/>
                    <a:p>
                      <a:pPr algn="ctr"/>
                      <a:r>
                        <a:rPr lang="en-US" altLang="zh-CN" b="1" dirty="0">
                          <a:latin typeface="楷体" panose="02010609060101010101" pitchFamily="49" charset="-122"/>
                          <a:ea typeface="楷体" panose="02010609060101010101" pitchFamily="49" charset="-122"/>
                        </a:rPr>
                        <a:t>Sync.</a:t>
                      </a:r>
                      <a:endParaRPr lang="zh-CN" altLang="en-US" b="1" dirty="0">
                        <a:latin typeface="楷体" panose="02010609060101010101" pitchFamily="49" charset="-122"/>
                        <a:ea typeface="楷体" panose="02010609060101010101" pitchFamily="49" charset="-122"/>
                      </a:endParaRPr>
                    </a:p>
                  </a:txBody>
                  <a:tcPr>
                    <a:solidFill>
                      <a:schemeClr val="bg1"/>
                    </a:solidFill>
                  </a:tcPr>
                </a:tc>
                <a:tc>
                  <a:txBody>
                    <a:bodyPr/>
                    <a:lstStyle/>
                    <a:p>
                      <a:pPr algn="ctr"/>
                      <a:r>
                        <a:rPr lang="en-US" altLang="zh-CN" b="1" dirty="0">
                          <a:latin typeface="楷体" panose="02010609060101010101" pitchFamily="49" charset="-122"/>
                          <a:ea typeface="楷体" panose="02010609060101010101" pitchFamily="49" charset="-122"/>
                        </a:rPr>
                        <a:t>IRQ</a:t>
                      </a:r>
                      <a:endParaRPr lang="zh-CN" altLang="en-US" b="1" dirty="0">
                        <a:latin typeface="楷体" panose="02010609060101010101" pitchFamily="49" charset="-122"/>
                        <a:ea typeface="楷体" panose="02010609060101010101" pitchFamily="49" charset="-122"/>
                      </a:endParaRPr>
                    </a:p>
                  </a:txBody>
                  <a:tcPr>
                    <a:solidFill>
                      <a:schemeClr val="bg1"/>
                    </a:solidFill>
                  </a:tcPr>
                </a:tc>
                <a:tc>
                  <a:txBody>
                    <a:bodyPr/>
                    <a:lstStyle/>
                    <a:p>
                      <a:pPr algn="ctr"/>
                      <a:r>
                        <a:rPr lang="en-US" altLang="zh-CN" b="1" dirty="0">
                          <a:latin typeface="楷体" panose="02010609060101010101" pitchFamily="49" charset="-122"/>
                          <a:ea typeface="楷体" panose="02010609060101010101" pitchFamily="49" charset="-122"/>
                        </a:rPr>
                        <a:t>FIQ</a:t>
                      </a:r>
                      <a:endParaRPr lang="zh-CN" altLang="en-US" b="1" dirty="0">
                        <a:latin typeface="楷体" panose="02010609060101010101" pitchFamily="49" charset="-122"/>
                        <a:ea typeface="楷体" panose="02010609060101010101" pitchFamily="49" charset="-122"/>
                      </a:endParaRPr>
                    </a:p>
                  </a:txBody>
                  <a:tcPr>
                    <a:solidFill>
                      <a:schemeClr val="bg1"/>
                    </a:solidFill>
                  </a:tcPr>
                </a:tc>
                <a:tc>
                  <a:txBody>
                    <a:bodyPr/>
                    <a:lstStyle/>
                    <a:p>
                      <a:pPr algn="ctr"/>
                      <a:r>
                        <a:rPr lang="en-US" altLang="zh-CN" b="1" dirty="0" err="1">
                          <a:latin typeface="楷体" panose="02010609060101010101" pitchFamily="49" charset="-122"/>
                          <a:ea typeface="楷体" panose="02010609060101010101" pitchFamily="49" charset="-122"/>
                        </a:rPr>
                        <a:t>SError</a:t>
                      </a:r>
                      <a:endParaRPr lang="zh-CN" altLang="en-US" b="1" dirty="0">
                        <a:latin typeface="楷体" panose="02010609060101010101" pitchFamily="49" charset="-122"/>
                        <a:ea typeface="楷体" panose="02010609060101010101" pitchFamily="49" charset="-122"/>
                      </a:endParaRPr>
                    </a:p>
                  </a:txBody>
                  <a:tcPr>
                    <a:solidFill>
                      <a:schemeClr val="bg1"/>
                    </a:solidFill>
                  </a:tcPr>
                </a:tc>
                <a:extLst>
                  <a:ext uri="{0D108BD9-81ED-4DB2-BD59-A6C34878D82A}">
                    <a16:rowId xmlns:a16="http://schemas.microsoft.com/office/drawing/2014/main" val="3092206063"/>
                  </a:ext>
                </a:extLst>
              </a:tr>
              <a:tr h="370840">
                <a:tc>
                  <a:txBody>
                    <a:bodyPr/>
                    <a:lstStyle/>
                    <a:p>
                      <a:r>
                        <a:rPr lang="zh-CN" altLang="en-US" b="1" dirty="0">
                          <a:latin typeface="楷体" panose="02010609060101010101" pitchFamily="49" charset="-122"/>
                          <a:ea typeface="楷体" panose="02010609060101010101" pitchFamily="49" charset="-122"/>
                        </a:rPr>
                        <a:t>当前权级，且异常时使用的是</a:t>
                      </a:r>
                      <a:r>
                        <a:rPr lang="en-US" altLang="zh-CN" b="1" dirty="0">
                          <a:latin typeface="楷体" panose="02010609060101010101" pitchFamily="49" charset="-122"/>
                          <a:ea typeface="楷体" panose="02010609060101010101" pitchFamily="49" charset="-122"/>
                        </a:rPr>
                        <a:t>SP_EL0</a:t>
                      </a:r>
                      <a:endParaRPr lang="zh-CN" altLang="en-US" b="1" dirty="0">
                        <a:latin typeface="楷体" panose="02010609060101010101" pitchFamily="49" charset="-122"/>
                        <a:ea typeface="楷体" panose="02010609060101010101" pitchFamily="49" charset="-122"/>
                      </a:endParaRPr>
                    </a:p>
                  </a:txBody>
                  <a:tcPr>
                    <a:solidFill>
                      <a:schemeClr val="bg1"/>
                    </a:solidFill>
                  </a:tcPr>
                </a:tc>
                <a:tc>
                  <a:txBody>
                    <a:bodyPr/>
                    <a:lstStyle/>
                    <a:p>
                      <a:pPr algn="ctr"/>
                      <a:r>
                        <a:rPr lang="en-US" altLang="zh-CN" dirty="0">
                          <a:latin typeface="楷体" panose="02010609060101010101" pitchFamily="49" charset="-122"/>
                          <a:ea typeface="楷体" panose="02010609060101010101" pitchFamily="49" charset="-122"/>
                        </a:rPr>
                        <a:t>0x000</a:t>
                      </a:r>
                      <a:endParaRPr lang="zh-CN" altLang="en-US" dirty="0">
                        <a:latin typeface="楷体" panose="02010609060101010101" pitchFamily="49" charset="-122"/>
                        <a:ea typeface="楷体" panose="02010609060101010101" pitchFamily="49" charset="-122"/>
                      </a:endParaRPr>
                    </a:p>
                  </a:txBody>
                  <a:tcPr>
                    <a:solidFill>
                      <a:schemeClr val="bg1"/>
                    </a:solidFill>
                  </a:tcPr>
                </a:tc>
                <a:tc>
                  <a:txBody>
                    <a:bodyPr/>
                    <a:lstStyle/>
                    <a:p>
                      <a:pPr algn="ctr"/>
                      <a:r>
                        <a:rPr lang="en-US" altLang="zh-CN" dirty="0">
                          <a:latin typeface="楷体" panose="02010609060101010101" pitchFamily="49" charset="-122"/>
                          <a:ea typeface="楷体" panose="02010609060101010101" pitchFamily="49" charset="-122"/>
                        </a:rPr>
                        <a:t>0x080</a:t>
                      </a:r>
                      <a:endParaRPr lang="zh-CN" altLang="en-US" dirty="0">
                        <a:latin typeface="楷体" panose="02010609060101010101" pitchFamily="49" charset="-122"/>
                        <a:ea typeface="楷体" panose="02010609060101010101" pitchFamily="49" charset="-122"/>
                      </a:endParaRPr>
                    </a:p>
                  </a:txBody>
                  <a:tcPr>
                    <a:solidFill>
                      <a:schemeClr val="bg1"/>
                    </a:solidFill>
                  </a:tcPr>
                </a:tc>
                <a:tc>
                  <a:txBody>
                    <a:bodyPr/>
                    <a:lstStyle/>
                    <a:p>
                      <a:pPr algn="ctr"/>
                      <a:r>
                        <a:rPr lang="en-US" altLang="zh-CN" dirty="0">
                          <a:latin typeface="楷体" panose="02010609060101010101" pitchFamily="49" charset="-122"/>
                          <a:ea typeface="楷体" panose="02010609060101010101" pitchFamily="49" charset="-122"/>
                        </a:rPr>
                        <a:t>0x100</a:t>
                      </a:r>
                      <a:endParaRPr lang="zh-CN" altLang="en-US" dirty="0">
                        <a:latin typeface="楷体" panose="02010609060101010101" pitchFamily="49" charset="-122"/>
                        <a:ea typeface="楷体" panose="02010609060101010101" pitchFamily="49" charset="-122"/>
                      </a:endParaRPr>
                    </a:p>
                  </a:txBody>
                  <a:tcPr>
                    <a:solidFill>
                      <a:schemeClr val="bg1"/>
                    </a:solidFill>
                  </a:tcPr>
                </a:tc>
                <a:tc>
                  <a:txBody>
                    <a:bodyPr/>
                    <a:lstStyle/>
                    <a:p>
                      <a:pPr algn="ctr"/>
                      <a:r>
                        <a:rPr lang="en-US" altLang="zh-CN" dirty="0">
                          <a:latin typeface="楷体" panose="02010609060101010101" pitchFamily="49" charset="-122"/>
                          <a:ea typeface="楷体" panose="02010609060101010101" pitchFamily="49" charset="-122"/>
                        </a:rPr>
                        <a:t>0x180</a:t>
                      </a:r>
                      <a:endParaRPr lang="zh-CN" altLang="en-US" dirty="0">
                        <a:latin typeface="楷体" panose="02010609060101010101" pitchFamily="49" charset="-122"/>
                        <a:ea typeface="楷体" panose="02010609060101010101" pitchFamily="49" charset="-122"/>
                      </a:endParaRPr>
                    </a:p>
                  </a:txBody>
                  <a:tcPr>
                    <a:solidFill>
                      <a:schemeClr val="bg1"/>
                    </a:solidFill>
                  </a:tcPr>
                </a:tc>
                <a:extLst>
                  <a:ext uri="{0D108BD9-81ED-4DB2-BD59-A6C34878D82A}">
                    <a16:rowId xmlns:a16="http://schemas.microsoft.com/office/drawing/2014/main" val="2932090100"/>
                  </a:ext>
                </a:extLst>
              </a:tr>
              <a:tr h="370840">
                <a:tc>
                  <a:txBody>
                    <a:bodyPr/>
                    <a:lstStyle/>
                    <a:p>
                      <a:r>
                        <a:rPr lang="zh-CN" altLang="en-US" b="1" dirty="0">
                          <a:latin typeface="楷体" panose="02010609060101010101" pitchFamily="49" charset="-122"/>
                          <a:ea typeface="楷体" panose="02010609060101010101" pitchFamily="49" charset="-122"/>
                        </a:rPr>
                        <a:t>当前权级，且异常时使用的是</a:t>
                      </a:r>
                      <a:r>
                        <a:rPr lang="en-US" altLang="zh-CN" b="1" dirty="0" err="1">
                          <a:latin typeface="楷体" panose="02010609060101010101" pitchFamily="49" charset="-122"/>
                          <a:ea typeface="楷体" panose="02010609060101010101" pitchFamily="49" charset="-122"/>
                        </a:rPr>
                        <a:t>SP_ELx</a:t>
                      </a:r>
                      <a:endParaRPr lang="zh-CN" altLang="en-US" b="1" dirty="0">
                        <a:latin typeface="楷体" panose="02010609060101010101" pitchFamily="49" charset="-122"/>
                        <a:ea typeface="楷体" panose="02010609060101010101" pitchFamily="49" charset="-122"/>
                      </a:endParaRPr>
                    </a:p>
                  </a:txBody>
                  <a:tcPr>
                    <a:solidFill>
                      <a:schemeClr val="bg1"/>
                    </a:solidFill>
                  </a:tcPr>
                </a:tc>
                <a:tc>
                  <a:txBody>
                    <a:bodyPr/>
                    <a:lstStyle/>
                    <a:p>
                      <a:pPr algn="ctr"/>
                      <a:r>
                        <a:rPr lang="en-US" altLang="zh-CN" dirty="0">
                          <a:latin typeface="楷体" panose="02010609060101010101" pitchFamily="49" charset="-122"/>
                          <a:ea typeface="楷体" panose="02010609060101010101" pitchFamily="49" charset="-122"/>
                        </a:rPr>
                        <a:t>0x200</a:t>
                      </a:r>
                      <a:endParaRPr lang="zh-CN" altLang="en-US" dirty="0">
                        <a:latin typeface="楷体" panose="02010609060101010101" pitchFamily="49" charset="-122"/>
                        <a:ea typeface="楷体" panose="02010609060101010101" pitchFamily="49" charset="-122"/>
                      </a:endParaRPr>
                    </a:p>
                  </a:txBody>
                  <a:tcPr>
                    <a:solidFill>
                      <a:schemeClr val="bg1"/>
                    </a:solidFill>
                  </a:tcPr>
                </a:tc>
                <a:tc>
                  <a:txBody>
                    <a:bodyPr/>
                    <a:lstStyle/>
                    <a:p>
                      <a:pPr algn="ctr"/>
                      <a:r>
                        <a:rPr lang="en-US" altLang="zh-CN" dirty="0">
                          <a:latin typeface="楷体" panose="02010609060101010101" pitchFamily="49" charset="-122"/>
                          <a:ea typeface="楷体" panose="02010609060101010101" pitchFamily="49" charset="-122"/>
                        </a:rPr>
                        <a:t>0x280</a:t>
                      </a:r>
                      <a:endParaRPr lang="zh-CN" altLang="en-US" dirty="0">
                        <a:latin typeface="楷体" panose="02010609060101010101" pitchFamily="49" charset="-122"/>
                        <a:ea typeface="楷体" panose="02010609060101010101" pitchFamily="49" charset="-122"/>
                      </a:endParaRPr>
                    </a:p>
                  </a:txBody>
                  <a:tcPr>
                    <a:solidFill>
                      <a:schemeClr val="bg1"/>
                    </a:solidFill>
                  </a:tcPr>
                </a:tc>
                <a:tc>
                  <a:txBody>
                    <a:bodyPr/>
                    <a:lstStyle/>
                    <a:p>
                      <a:pPr algn="ctr"/>
                      <a:r>
                        <a:rPr lang="en-US" altLang="zh-CN" dirty="0">
                          <a:latin typeface="楷体" panose="02010609060101010101" pitchFamily="49" charset="-122"/>
                          <a:ea typeface="楷体" panose="02010609060101010101" pitchFamily="49" charset="-122"/>
                        </a:rPr>
                        <a:t>0x300</a:t>
                      </a:r>
                      <a:endParaRPr lang="zh-CN" altLang="en-US" dirty="0">
                        <a:latin typeface="楷体" panose="02010609060101010101" pitchFamily="49" charset="-122"/>
                        <a:ea typeface="楷体" panose="02010609060101010101" pitchFamily="49" charset="-122"/>
                      </a:endParaRPr>
                    </a:p>
                  </a:txBody>
                  <a:tcPr>
                    <a:solidFill>
                      <a:schemeClr val="bg1"/>
                    </a:solidFill>
                  </a:tcPr>
                </a:tc>
                <a:tc>
                  <a:txBody>
                    <a:bodyPr/>
                    <a:lstStyle/>
                    <a:p>
                      <a:pPr algn="ctr"/>
                      <a:r>
                        <a:rPr lang="en-US" altLang="zh-CN" dirty="0">
                          <a:latin typeface="楷体" panose="02010609060101010101" pitchFamily="49" charset="-122"/>
                          <a:ea typeface="楷体" panose="02010609060101010101" pitchFamily="49" charset="-122"/>
                        </a:rPr>
                        <a:t>0x380</a:t>
                      </a:r>
                      <a:endParaRPr lang="zh-CN" altLang="en-US" dirty="0">
                        <a:latin typeface="楷体" panose="02010609060101010101" pitchFamily="49" charset="-122"/>
                        <a:ea typeface="楷体" panose="02010609060101010101" pitchFamily="49" charset="-122"/>
                      </a:endParaRPr>
                    </a:p>
                  </a:txBody>
                  <a:tcPr>
                    <a:solidFill>
                      <a:schemeClr val="bg1"/>
                    </a:solidFill>
                  </a:tcPr>
                </a:tc>
                <a:extLst>
                  <a:ext uri="{0D108BD9-81ED-4DB2-BD59-A6C34878D82A}">
                    <a16:rowId xmlns:a16="http://schemas.microsoft.com/office/drawing/2014/main" val="1325923561"/>
                  </a:ext>
                </a:extLst>
              </a:tr>
              <a:tr h="370840">
                <a:tc>
                  <a:txBody>
                    <a:bodyPr/>
                    <a:lstStyle/>
                    <a:p>
                      <a:r>
                        <a:rPr lang="zh-CN" altLang="en-US" b="1" dirty="0">
                          <a:latin typeface="楷体" panose="02010609060101010101" pitchFamily="49" charset="-122"/>
                          <a:ea typeface="楷体" panose="02010609060101010101" pitchFamily="49" charset="-122"/>
                        </a:rPr>
                        <a:t>低权级，</a:t>
                      </a:r>
                      <a:r>
                        <a:rPr lang="en-US" altLang="zh-CN" b="1" dirty="0">
                          <a:latin typeface="楷体" panose="02010609060101010101" pitchFamily="49" charset="-122"/>
                          <a:ea typeface="楷体" panose="02010609060101010101" pitchFamily="49" charset="-122"/>
                        </a:rPr>
                        <a:t>AArch64</a:t>
                      </a:r>
                      <a:r>
                        <a:rPr lang="zh-CN" altLang="en-US" b="1" dirty="0">
                          <a:latin typeface="楷体" panose="02010609060101010101" pitchFamily="49" charset="-122"/>
                          <a:ea typeface="楷体" panose="02010609060101010101" pitchFamily="49" charset="-122"/>
                        </a:rPr>
                        <a:t>执行状态</a:t>
                      </a:r>
                    </a:p>
                  </a:txBody>
                  <a:tcPr>
                    <a:solidFill>
                      <a:schemeClr val="bg1"/>
                    </a:solidFill>
                  </a:tcPr>
                </a:tc>
                <a:tc>
                  <a:txBody>
                    <a:bodyPr/>
                    <a:lstStyle/>
                    <a:p>
                      <a:pPr algn="ctr"/>
                      <a:r>
                        <a:rPr lang="en-US" altLang="zh-CN" dirty="0">
                          <a:latin typeface="楷体" panose="02010609060101010101" pitchFamily="49" charset="-122"/>
                          <a:ea typeface="楷体" panose="02010609060101010101" pitchFamily="49" charset="-122"/>
                        </a:rPr>
                        <a:t>0x400</a:t>
                      </a:r>
                      <a:endParaRPr lang="zh-CN" altLang="en-US" dirty="0">
                        <a:latin typeface="楷体" panose="02010609060101010101" pitchFamily="49" charset="-122"/>
                        <a:ea typeface="楷体" panose="02010609060101010101" pitchFamily="49" charset="-122"/>
                      </a:endParaRPr>
                    </a:p>
                  </a:txBody>
                  <a:tcPr>
                    <a:solidFill>
                      <a:schemeClr val="bg1"/>
                    </a:solidFill>
                  </a:tcPr>
                </a:tc>
                <a:tc>
                  <a:txBody>
                    <a:bodyPr/>
                    <a:lstStyle/>
                    <a:p>
                      <a:pPr algn="ctr"/>
                      <a:r>
                        <a:rPr lang="en-US" altLang="zh-CN" dirty="0">
                          <a:latin typeface="楷体" panose="02010609060101010101" pitchFamily="49" charset="-122"/>
                          <a:ea typeface="楷体" panose="02010609060101010101" pitchFamily="49" charset="-122"/>
                        </a:rPr>
                        <a:t>0x480</a:t>
                      </a:r>
                      <a:endParaRPr lang="zh-CN" altLang="en-US" dirty="0">
                        <a:latin typeface="楷体" panose="02010609060101010101" pitchFamily="49" charset="-122"/>
                        <a:ea typeface="楷体" panose="02010609060101010101" pitchFamily="49" charset="-122"/>
                      </a:endParaRPr>
                    </a:p>
                  </a:txBody>
                  <a:tcPr>
                    <a:solidFill>
                      <a:schemeClr val="bg1"/>
                    </a:solidFill>
                  </a:tcPr>
                </a:tc>
                <a:tc>
                  <a:txBody>
                    <a:bodyPr/>
                    <a:lstStyle/>
                    <a:p>
                      <a:pPr algn="ctr"/>
                      <a:r>
                        <a:rPr lang="en-US" altLang="zh-CN" dirty="0">
                          <a:latin typeface="楷体" panose="02010609060101010101" pitchFamily="49" charset="-122"/>
                          <a:ea typeface="楷体" panose="02010609060101010101" pitchFamily="49" charset="-122"/>
                        </a:rPr>
                        <a:t>0x500</a:t>
                      </a:r>
                      <a:endParaRPr lang="zh-CN" altLang="en-US" dirty="0">
                        <a:latin typeface="楷体" panose="02010609060101010101" pitchFamily="49" charset="-122"/>
                        <a:ea typeface="楷体" panose="02010609060101010101" pitchFamily="49" charset="-122"/>
                      </a:endParaRPr>
                    </a:p>
                  </a:txBody>
                  <a:tcPr>
                    <a:solidFill>
                      <a:schemeClr val="bg1"/>
                    </a:solidFill>
                  </a:tcPr>
                </a:tc>
                <a:tc>
                  <a:txBody>
                    <a:bodyPr/>
                    <a:lstStyle/>
                    <a:p>
                      <a:pPr algn="ctr"/>
                      <a:r>
                        <a:rPr lang="en-US" altLang="zh-CN" dirty="0">
                          <a:latin typeface="楷体" panose="02010609060101010101" pitchFamily="49" charset="-122"/>
                          <a:ea typeface="楷体" panose="02010609060101010101" pitchFamily="49" charset="-122"/>
                        </a:rPr>
                        <a:t>0x580</a:t>
                      </a:r>
                      <a:endParaRPr lang="zh-CN" altLang="en-US" dirty="0">
                        <a:latin typeface="楷体" panose="02010609060101010101" pitchFamily="49" charset="-122"/>
                        <a:ea typeface="楷体" panose="02010609060101010101" pitchFamily="49" charset="-122"/>
                      </a:endParaRPr>
                    </a:p>
                  </a:txBody>
                  <a:tcPr>
                    <a:solidFill>
                      <a:schemeClr val="bg1"/>
                    </a:solidFill>
                  </a:tcPr>
                </a:tc>
                <a:extLst>
                  <a:ext uri="{0D108BD9-81ED-4DB2-BD59-A6C34878D82A}">
                    <a16:rowId xmlns:a16="http://schemas.microsoft.com/office/drawing/2014/main" val="78556455"/>
                  </a:ext>
                </a:extLst>
              </a:tr>
              <a:tr h="370840">
                <a:tc>
                  <a:txBody>
                    <a:bodyPr/>
                    <a:lstStyle/>
                    <a:p>
                      <a:r>
                        <a:rPr lang="zh-CN" altLang="en-US" b="1" dirty="0">
                          <a:latin typeface="楷体" panose="02010609060101010101" pitchFamily="49" charset="-122"/>
                          <a:ea typeface="楷体" panose="02010609060101010101" pitchFamily="49" charset="-122"/>
                        </a:rPr>
                        <a:t>低权级，</a:t>
                      </a:r>
                      <a:r>
                        <a:rPr lang="en-US" altLang="zh-CN" b="1" dirty="0">
                          <a:latin typeface="楷体" panose="02010609060101010101" pitchFamily="49" charset="-122"/>
                          <a:ea typeface="楷体" panose="02010609060101010101" pitchFamily="49" charset="-122"/>
                        </a:rPr>
                        <a:t>AArch32</a:t>
                      </a:r>
                      <a:r>
                        <a:rPr lang="zh-CN" altLang="en-US" b="1" dirty="0">
                          <a:latin typeface="楷体" panose="02010609060101010101" pitchFamily="49" charset="-122"/>
                          <a:ea typeface="楷体" panose="02010609060101010101" pitchFamily="49" charset="-122"/>
                        </a:rPr>
                        <a:t>执行状态</a:t>
                      </a:r>
                    </a:p>
                  </a:txBody>
                  <a:tcPr>
                    <a:solidFill>
                      <a:schemeClr val="bg1"/>
                    </a:solidFill>
                  </a:tcPr>
                </a:tc>
                <a:tc>
                  <a:txBody>
                    <a:bodyPr/>
                    <a:lstStyle/>
                    <a:p>
                      <a:pPr algn="ctr"/>
                      <a:r>
                        <a:rPr lang="en-US" altLang="zh-CN" dirty="0">
                          <a:latin typeface="楷体" panose="02010609060101010101" pitchFamily="49" charset="-122"/>
                          <a:ea typeface="楷体" panose="02010609060101010101" pitchFamily="49" charset="-122"/>
                        </a:rPr>
                        <a:t>0x600</a:t>
                      </a:r>
                      <a:endParaRPr lang="zh-CN" altLang="en-US" dirty="0">
                        <a:latin typeface="楷体" panose="02010609060101010101" pitchFamily="49" charset="-122"/>
                        <a:ea typeface="楷体" panose="02010609060101010101" pitchFamily="49" charset="-122"/>
                      </a:endParaRPr>
                    </a:p>
                  </a:txBody>
                  <a:tcPr>
                    <a:solidFill>
                      <a:schemeClr val="bg1"/>
                    </a:solidFill>
                  </a:tcPr>
                </a:tc>
                <a:tc>
                  <a:txBody>
                    <a:bodyPr/>
                    <a:lstStyle/>
                    <a:p>
                      <a:pPr algn="ctr"/>
                      <a:r>
                        <a:rPr lang="en-US" altLang="zh-CN" dirty="0">
                          <a:latin typeface="楷体" panose="02010609060101010101" pitchFamily="49" charset="-122"/>
                          <a:ea typeface="楷体" panose="02010609060101010101" pitchFamily="49" charset="-122"/>
                        </a:rPr>
                        <a:t>0x680</a:t>
                      </a:r>
                      <a:endParaRPr lang="zh-CN" altLang="en-US" dirty="0">
                        <a:latin typeface="楷体" panose="02010609060101010101" pitchFamily="49" charset="-122"/>
                        <a:ea typeface="楷体" panose="02010609060101010101" pitchFamily="49" charset="-122"/>
                      </a:endParaRPr>
                    </a:p>
                  </a:txBody>
                  <a:tcPr>
                    <a:solidFill>
                      <a:schemeClr val="bg1"/>
                    </a:solidFill>
                  </a:tcPr>
                </a:tc>
                <a:tc>
                  <a:txBody>
                    <a:bodyPr/>
                    <a:lstStyle/>
                    <a:p>
                      <a:pPr algn="ctr"/>
                      <a:r>
                        <a:rPr lang="en-US" altLang="zh-CN" dirty="0">
                          <a:latin typeface="楷体" panose="02010609060101010101" pitchFamily="49" charset="-122"/>
                          <a:ea typeface="楷体" panose="02010609060101010101" pitchFamily="49" charset="-122"/>
                        </a:rPr>
                        <a:t>0x700</a:t>
                      </a:r>
                      <a:endParaRPr lang="zh-CN" altLang="en-US" dirty="0">
                        <a:latin typeface="楷体" panose="02010609060101010101" pitchFamily="49" charset="-122"/>
                        <a:ea typeface="楷体" panose="02010609060101010101" pitchFamily="49" charset="-122"/>
                      </a:endParaRPr>
                    </a:p>
                  </a:txBody>
                  <a:tcPr>
                    <a:solidFill>
                      <a:schemeClr val="bg1"/>
                    </a:solidFill>
                  </a:tcPr>
                </a:tc>
                <a:tc>
                  <a:txBody>
                    <a:bodyPr/>
                    <a:lstStyle/>
                    <a:p>
                      <a:pPr algn="ctr"/>
                      <a:r>
                        <a:rPr lang="en-US" altLang="zh-CN" dirty="0">
                          <a:latin typeface="楷体" panose="02010609060101010101" pitchFamily="49" charset="-122"/>
                          <a:ea typeface="楷体" panose="02010609060101010101" pitchFamily="49" charset="-122"/>
                        </a:rPr>
                        <a:t>0x780</a:t>
                      </a:r>
                      <a:endParaRPr lang="zh-CN" altLang="en-US" dirty="0">
                        <a:latin typeface="楷体" panose="02010609060101010101" pitchFamily="49" charset="-122"/>
                        <a:ea typeface="楷体" panose="02010609060101010101" pitchFamily="49" charset="-122"/>
                      </a:endParaRPr>
                    </a:p>
                  </a:txBody>
                  <a:tcPr>
                    <a:solidFill>
                      <a:schemeClr val="bg1"/>
                    </a:solidFill>
                  </a:tcPr>
                </a:tc>
                <a:extLst>
                  <a:ext uri="{0D108BD9-81ED-4DB2-BD59-A6C34878D82A}">
                    <a16:rowId xmlns:a16="http://schemas.microsoft.com/office/drawing/2014/main" val="2946075352"/>
                  </a:ext>
                </a:extLst>
              </a:tr>
            </a:tbl>
          </a:graphicData>
        </a:graphic>
      </p:graphicFrame>
      <p:sp>
        <p:nvSpPr>
          <p:cNvPr id="12" name="矩形 11"/>
          <p:cNvSpPr/>
          <p:nvPr/>
        </p:nvSpPr>
        <p:spPr>
          <a:xfrm>
            <a:off x="4270664" y="4156363"/>
            <a:ext cx="4707081" cy="280555"/>
          </a:xfrm>
          <a:prstGeom prst="rect">
            <a:avLst/>
          </a:prstGeom>
          <a:ln/>
        </p:spPr>
        <p:style>
          <a:lnRef idx="3">
            <a:schemeClr val="lt1"/>
          </a:lnRef>
          <a:fillRef idx="1">
            <a:schemeClr val="accent6"/>
          </a:fillRef>
          <a:effectRef idx="1">
            <a:schemeClr val="accent6"/>
          </a:effectRef>
          <a:fontRef idx="minor">
            <a:schemeClr val="lt1"/>
          </a:fontRef>
        </p:style>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kumimoji="0" lang="en-US" altLang="zh-CN"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Invalid</a:t>
            </a: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矩形 19"/>
          <p:cNvSpPr/>
          <p:nvPr/>
        </p:nvSpPr>
        <p:spPr>
          <a:xfrm>
            <a:off x="9259904" y="3366296"/>
            <a:ext cx="2779383" cy="2713563"/>
          </a:xfrm>
          <a:prstGeom prst="rect">
            <a:avLst/>
          </a:prstGeom>
        </p:spPr>
        <p:txBody>
          <a:bodyPr wrap="square">
            <a:spAutoFit/>
          </a:bodyPr>
          <a:lstStyle/>
          <a:p>
            <a:pPr marL="285739" indent="-285750" defTabSz="914377">
              <a:lnSpc>
                <a:spcPct val="90000"/>
              </a:lnSpc>
              <a:spcBef>
                <a:spcPts val="500"/>
              </a:spcBef>
              <a:buFont typeface="Arial" panose="020B0604020202020204" pitchFamily="34" charset="0"/>
              <a:buChar char="•"/>
            </a:pPr>
            <a:r>
              <a:rPr lang="en-US" altLang="zh-CN" dirty="0">
                <a:latin typeface="Times New Roman" panose="02020603050405020304" pitchFamily="18" charset="0"/>
                <a:ea typeface="楷体" panose="02010609060101010101" pitchFamily="49" charset="-122"/>
                <a:cs typeface="Times New Roman" panose="02020603050405020304" pitchFamily="18" charset="0"/>
              </a:rPr>
              <a:t>ARM64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规定的异常向量表处理入口中有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4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个操作系统并未使用</a:t>
            </a:r>
            <a:r>
              <a:rPr lang="zh-CN" altLang="en-US" baseline="30000"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285739" indent="-285750" defTabSz="914377">
              <a:lnSpc>
                <a:spcPct val="90000"/>
              </a:lnSpc>
              <a:spcBef>
                <a:spcPts val="500"/>
              </a:spcBef>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cs typeface="Times New Roman" panose="02020603050405020304" pitchFamily="18" charset="0"/>
              </a:rPr>
              <a:t>内核态进程使用这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4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个无效入口作为异常处理代码入口</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285739" indent="-285750" defTabSz="914377">
              <a:lnSpc>
                <a:spcPct val="90000"/>
              </a:lnSpc>
              <a:spcBef>
                <a:spcPts val="500"/>
              </a:spcBef>
              <a:buFont typeface="Arial" panose="020B0604020202020204" pitchFamily="34" charset="0"/>
              <a:buChar char="•"/>
            </a:pPr>
            <a:r>
              <a:rPr lang="zh-CN" altLang="en-US" dirty="0">
                <a:latin typeface="Times New Roman" panose="02020603050405020304" pitchFamily="18" charset="0"/>
                <a:ea typeface="楷体" panose="02010609060101010101" pitchFamily="49" charset="-122"/>
                <a:cs typeface="Times New Roman" panose="02020603050405020304" pitchFamily="18" charset="0"/>
              </a:rPr>
              <a:t>将所有来自内核态进程的异常伪造成来自用户态进程的模样，再递交给异常处理函数</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1" name="矩形 20"/>
          <p:cNvSpPr/>
          <p:nvPr/>
        </p:nvSpPr>
        <p:spPr>
          <a:xfrm>
            <a:off x="2802020" y="6136012"/>
            <a:ext cx="7689672" cy="313932"/>
          </a:xfrm>
          <a:prstGeom prst="rect">
            <a:avLst/>
          </a:prstGeom>
          <a:solidFill>
            <a:schemeClr val="bg1"/>
          </a:solidFill>
        </p:spPr>
        <p:txBody>
          <a:bodyPr wrap="square">
            <a:spAutoFit/>
          </a:bodyPr>
          <a:lstStyle/>
          <a:p>
            <a:pPr marL="457189" lvl="1" defTabSz="914377">
              <a:lnSpc>
                <a:spcPct val="90000"/>
              </a:lnSpc>
              <a:spcBef>
                <a:spcPts val="500"/>
              </a:spcBef>
            </a:pP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 因为</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Linux</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操作系统架构下，不存在内核态</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用户栈指针</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(SP_EL0)</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的组合</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599720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Task 1</a:t>
            </a:r>
            <a:r>
              <a:rPr lang="zh-CN" altLang="en-US" dirty="0"/>
              <a:t>：</a:t>
            </a:r>
            <a:r>
              <a:rPr lang="zh-CN" altLang="en-US" dirty="0">
                <a:latin typeface="楷体" panose="02010609060101010101" pitchFamily="49" charset="-122"/>
              </a:rPr>
              <a:t>阻止内核态进程</a:t>
            </a:r>
            <a:r>
              <a:rPr lang="en-US" altLang="zh-CN" dirty="0">
                <a:latin typeface="楷体" panose="02010609060101010101" pitchFamily="49" charset="-122"/>
              </a:rPr>
              <a:t>corrupt</a:t>
            </a:r>
            <a:r>
              <a:rPr lang="zh-CN" altLang="en-US" dirty="0">
                <a:latin typeface="楷体" panose="02010609060101010101" pitchFamily="49" charset="-122"/>
              </a:rPr>
              <a:t>操作系统</a:t>
            </a:r>
            <a:endParaRPr lang="zh-CN" altLang="en-US" dirty="0"/>
          </a:p>
        </p:txBody>
      </p:sp>
      <p:sp>
        <p:nvSpPr>
          <p:cNvPr id="3" name="内容占位符 2"/>
          <p:cNvSpPr>
            <a:spLocks noGrp="1"/>
          </p:cNvSpPr>
          <p:nvPr>
            <p:ph idx="1"/>
          </p:nvPr>
        </p:nvSpPr>
        <p:spPr>
          <a:xfrm>
            <a:off x="637906" y="1332745"/>
            <a:ext cx="11092543" cy="5217345"/>
          </a:xfrm>
        </p:spPr>
        <p:txBody>
          <a:bodyPr>
            <a:normAutofit/>
          </a:bodyPr>
          <a:lstStyle/>
          <a:p>
            <a:r>
              <a:rPr lang="zh-CN" altLang="en-US" dirty="0"/>
              <a:t>内核态进程的出现，打破了内核和用户进程之间的权限隔离</a:t>
            </a:r>
            <a:endParaRPr lang="en-US" altLang="zh-CN" dirty="0"/>
          </a:p>
          <a:p>
            <a:endParaRPr lang="en-US" altLang="zh-CN" dirty="0"/>
          </a:p>
          <a:p>
            <a:endParaRPr lang="en-US" altLang="zh-CN" dirty="0"/>
          </a:p>
          <a:p>
            <a:endParaRPr lang="en-US" altLang="zh-CN" dirty="0"/>
          </a:p>
          <a:p>
            <a:endParaRPr lang="en-US" altLang="zh-CN" dirty="0"/>
          </a:p>
          <a:p>
            <a:r>
              <a:rPr lang="zh-CN" altLang="en-US" dirty="0"/>
              <a:t>因此需要重新建立内核和内核态进程之间的隔离</a:t>
            </a:r>
            <a:endParaRPr lang="en-US" altLang="zh-CN" dirty="0"/>
          </a:p>
          <a:p>
            <a:pPr lvl="1"/>
            <a:r>
              <a:rPr lang="zh-CN" altLang="en-US" b="1" dirty="0"/>
              <a:t>切换页表：</a:t>
            </a:r>
            <a:r>
              <a:rPr lang="zh-CN" altLang="en-US" dirty="0"/>
              <a:t>进出内核切换上下文时，切换内核页表</a:t>
            </a:r>
            <a:endParaRPr lang="en-US" altLang="zh-CN" dirty="0"/>
          </a:p>
          <a:p>
            <a:pPr lvl="2"/>
            <a:r>
              <a:rPr lang="zh-CN" altLang="en-US" dirty="0"/>
              <a:t>可能会泄露内核页表地址，并且为了避免攻击者的伪造页表攻击，要么需要使用开销更高的方法（例如虚拟化方法</a:t>
            </a:r>
            <a:r>
              <a:rPr lang="en-US" altLang="zh-CN" dirty="0"/>
              <a:t>[1]</a:t>
            </a:r>
            <a:r>
              <a:rPr lang="zh-CN" altLang="en-US" dirty="0"/>
              <a:t>）</a:t>
            </a:r>
            <a:endParaRPr lang="en-US" altLang="zh-CN" dirty="0"/>
          </a:p>
          <a:p>
            <a:pPr lvl="1"/>
            <a:r>
              <a:rPr lang="zh-CN" altLang="en-US" b="1" dirty="0"/>
              <a:t>设置</a:t>
            </a:r>
            <a:r>
              <a:rPr lang="en-US" altLang="zh-CN" b="1" dirty="0" err="1"/>
              <a:t>TnSZ</a:t>
            </a:r>
            <a:r>
              <a:rPr lang="zh-CN" altLang="en-US" b="1" dirty="0"/>
              <a:t>：</a:t>
            </a:r>
            <a:r>
              <a:rPr lang="en-US" altLang="zh-CN" dirty="0" err="1"/>
              <a:t>TCR_ELx.TnSZ</a:t>
            </a:r>
            <a:r>
              <a:rPr lang="zh-CN" altLang="en-US" dirty="0"/>
              <a:t>控制可访问的虚存空间大小。切换上下文时，重设</a:t>
            </a:r>
            <a:r>
              <a:rPr lang="en-US" altLang="zh-CN" dirty="0"/>
              <a:t>T1SZ</a:t>
            </a:r>
            <a:r>
              <a:rPr lang="zh-CN" altLang="en-US" dirty="0"/>
              <a:t>，调整内核空间可访问范围</a:t>
            </a:r>
            <a:endParaRPr lang="en-US" altLang="zh-CN" dirty="0"/>
          </a:p>
          <a:p>
            <a:pPr lvl="2"/>
            <a:r>
              <a:rPr lang="en-US" altLang="zh-CN" dirty="0" err="1"/>
              <a:t>TnSZ</a:t>
            </a:r>
            <a:r>
              <a:rPr lang="zh-CN" altLang="en-US" dirty="0"/>
              <a:t>无法完全关闭内核空间的访问。当</a:t>
            </a:r>
            <a:r>
              <a:rPr lang="en-US" altLang="zh-CN" dirty="0" err="1"/>
              <a:t>TnSZ</a:t>
            </a:r>
            <a:r>
              <a:rPr lang="zh-CN" altLang="en-US" dirty="0"/>
              <a:t>调大到一定数值，其访问虚存的行为结果将不可预测。</a:t>
            </a:r>
            <a:endParaRPr lang="en-US" altLang="zh-CN" dirty="0"/>
          </a:p>
        </p:txBody>
      </p:sp>
      <p:sp>
        <p:nvSpPr>
          <p:cNvPr id="4" name="灯片编号占位符 3"/>
          <p:cNvSpPr>
            <a:spLocks noGrp="1"/>
          </p:cNvSpPr>
          <p:nvPr>
            <p:ph type="sldNum" sz="quarter" idx="4"/>
          </p:nvPr>
        </p:nvSpPr>
        <p:spPr/>
        <p:txBody>
          <a:bodyPr/>
          <a:lstStyle/>
          <a:p>
            <a:fld id="{BD8BB134-0D0A-4045-A3EE-5FDD2F095A47}" type="slidenum">
              <a:rPr lang="zh-CN" altLang="en-US" smtClean="0"/>
              <a:t>18</a:t>
            </a:fld>
            <a:endParaRPr lang="zh-CN" altLang="en-US" dirty="0"/>
          </a:p>
        </p:txBody>
      </p:sp>
      <p:sp>
        <p:nvSpPr>
          <p:cNvPr id="5" name="页脚占位符 4"/>
          <p:cNvSpPr>
            <a:spLocks noGrp="1"/>
          </p:cNvSpPr>
          <p:nvPr>
            <p:ph type="ftr" sz="quarter" idx="3"/>
          </p:nvPr>
        </p:nvSpPr>
        <p:spPr/>
        <p:txBody>
          <a:bodyPr/>
          <a:lstStyle/>
          <a:p>
            <a:r>
              <a:rPr lang="en-US" altLang="zh-CN"/>
              <a:t>Jiali Xu &lt;xujiali@ict.ac.cn&gt;</a:t>
            </a:r>
            <a:endParaRPr lang="zh-CN" altLang="en-US" dirty="0"/>
          </a:p>
        </p:txBody>
      </p:sp>
      <p:sp>
        <p:nvSpPr>
          <p:cNvPr id="6" name="矩形 5"/>
          <p:cNvSpPr/>
          <p:nvPr/>
        </p:nvSpPr>
        <p:spPr>
          <a:xfrm>
            <a:off x="7028848" y="2223977"/>
            <a:ext cx="2360170" cy="757130"/>
          </a:xfrm>
          <a:prstGeom prst="rect">
            <a:avLst/>
          </a:prstGeom>
        </p:spPr>
        <p:txBody>
          <a:bodyPr wrap="square">
            <a:spAutoFit/>
          </a:bodyPr>
          <a:lstStyle/>
          <a:p>
            <a:pPr algn="ctr">
              <a:lnSpc>
                <a:spcPct val="80000"/>
              </a:lnSpc>
            </a:pPr>
            <a:r>
              <a:rPr lang="zh-CN" altLang="en-US" b="1" kern="0" dirty="0">
                <a:latin typeface="楷体" panose="02010609060101010101" pitchFamily="49" charset="-122"/>
                <a:ea typeface="楷体" panose="02010609060101010101" pitchFamily="49" charset="-122"/>
                <a:cs typeface="Times New Roman" panose="02020603050405020304" pitchFamily="18" charset="0"/>
              </a:rPr>
              <a:t>拥有特权的进程可以访问内核空间的代码和数据</a:t>
            </a:r>
          </a:p>
        </p:txBody>
      </p:sp>
      <p:grpSp>
        <p:nvGrpSpPr>
          <p:cNvPr id="7" name="组合 6"/>
          <p:cNvGrpSpPr/>
          <p:nvPr/>
        </p:nvGrpSpPr>
        <p:grpSpPr>
          <a:xfrm>
            <a:off x="2732616" y="1743918"/>
            <a:ext cx="3906982" cy="1720604"/>
            <a:chOff x="2732616" y="1743918"/>
            <a:chExt cx="3906982" cy="1720604"/>
          </a:xfrm>
        </p:grpSpPr>
        <p:grpSp>
          <p:nvGrpSpPr>
            <p:cNvPr id="8" name="组合 7"/>
            <p:cNvGrpSpPr/>
            <p:nvPr/>
          </p:nvGrpSpPr>
          <p:grpSpPr>
            <a:xfrm>
              <a:off x="2732616" y="2312459"/>
              <a:ext cx="3906982" cy="480198"/>
              <a:chOff x="1319645" y="2057401"/>
              <a:chExt cx="3906982" cy="480198"/>
            </a:xfrm>
          </p:grpSpPr>
          <p:sp>
            <p:nvSpPr>
              <p:cNvPr id="16" name="矩形 15"/>
              <p:cNvSpPr/>
              <p:nvPr/>
            </p:nvSpPr>
            <p:spPr>
              <a:xfrm>
                <a:off x="1319645" y="2057401"/>
                <a:ext cx="1677339" cy="480198"/>
              </a:xfrm>
              <a:prstGeom prst="rect">
                <a:avLst/>
              </a:prstGeom>
              <a:no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lang="en-US" altLang="zh-CN" kern="0" noProof="0" dirty="0">
                    <a:latin typeface="Times New Roman" panose="02020603050405020304" pitchFamily="18" charset="0"/>
                    <a:ea typeface="宋体" panose="02010600030101010101" pitchFamily="2" charset="-122"/>
                    <a:cs typeface="Times New Roman" panose="02020603050405020304" pitchFamily="18" charset="0"/>
                  </a:rPr>
                  <a:t>Kernel Space     </a:t>
                </a: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矩形 16"/>
              <p:cNvSpPr/>
              <p:nvPr/>
            </p:nvSpPr>
            <p:spPr>
              <a:xfrm>
                <a:off x="3473763" y="2057401"/>
                <a:ext cx="1752864" cy="480198"/>
              </a:xfrm>
              <a:prstGeom prst="rect">
                <a:avLst/>
              </a:prstGeom>
              <a:no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kumimoji="0" lang="en-US" altLang="zh-CN"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User Space</a:t>
                </a: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cxnSp>
          <p:nvCxnSpPr>
            <p:cNvPr id="9" name="曲线连接符 8"/>
            <p:cNvCxnSpPr>
              <a:stCxn id="17" idx="0"/>
              <a:endCxn id="16" idx="0"/>
            </p:cNvCxnSpPr>
            <p:nvPr/>
          </p:nvCxnSpPr>
          <p:spPr>
            <a:xfrm rot="16200000" flipV="1">
              <a:off x="4667226" y="1216519"/>
              <a:ext cx="12700" cy="2191880"/>
            </a:xfrm>
            <a:prstGeom prst="curvedConnector3">
              <a:avLst>
                <a:gd name="adj1" fmla="val 1800000"/>
              </a:avLst>
            </a:prstGeom>
            <a:ln w="28575">
              <a:tailEnd type="triangle"/>
            </a:ln>
          </p:spPr>
          <p:style>
            <a:lnRef idx="1">
              <a:schemeClr val="dk1"/>
            </a:lnRef>
            <a:fillRef idx="0">
              <a:schemeClr val="dk1"/>
            </a:fillRef>
            <a:effectRef idx="0">
              <a:schemeClr val="dk1"/>
            </a:effectRef>
            <a:fontRef idx="minor">
              <a:schemeClr val="tx1"/>
            </a:fontRef>
          </p:style>
        </p:cxnSp>
        <p:sp>
          <p:nvSpPr>
            <p:cNvPr id="10" name="矩形 9"/>
            <p:cNvSpPr/>
            <p:nvPr/>
          </p:nvSpPr>
          <p:spPr>
            <a:xfrm>
              <a:off x="2778746" y="1743918"/>
              <a:ext cx="3692861" cy="289310"/>
            </a:xfrm>
            <a:prstGeom prst="rect">
              <a:avLst/>
            </a:prstGeom>
          </p:spPr>
          <p:txBody>
            <a:bodyPr wrap="square">
              <a:spAutoFit/>
            </a:bodyPr>
            <a:lstStyle/>
            <a:p>
              <a:pPr algn="ctr">
                <a:lnSpc>
                  <a:spcPct val="80000"/>
                </a:lnSpc>
              </a:pPr>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User Mode Processes</a:t>
              </a:r>
              <a:endParaRPr lang="zh-CN" altLang="en-US" sz="1600" kern="0"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1" name="曲线连接符 10"/>
            <p:cNvCxnSpPr>
              <a:stCxn id="17" idx="2"/>
              <a:endCxn id="16" idx="2"/>
            </p:cNvCxnSpPr>
            <p:nvPr/>
          </p:nvCxnSpPr>
          <p:spPr>
            <a:xfrm rot="5400000">
              <a:off x="4667226" y="1696717"/>
              <a:ext cx="12700" cy="2191880"/>
            </a:xfrm>
            <a:prstGeom prst="curvedConnector3">
              <a:avLst>
                <a:gd name="adj1" fmla="val 1800000"/>
              </a:avLst>
            </a:prstGeom>
            <a:ln w="28575">
              <a:tailEnd type="triangle"/>
            </a:ln>
          </p:spPr>
          <p:style>
            <a:lnRef idx="1">
              <a:schemeClr val="dk1"/>
            </a:lnRef>
            <a:fillRef idx="0">
              <a:schemeClr val="dk1"/>
            </a:fillRef>
            <a:effectRef idx="0">
              <a:schemeClr val="dk1"/>
            </a:effectRef>
            <a:fontRef idx="minor">
              <a:schemeClr val="tx1"/>
            </a:fontRef>
          </p:style>
        </p:cxnSp>
        <p:sp>
          <p:nvSpPr>
            <p:cNvPr id="12" name="同心圆 11"/>
            <p:cNvSpPr/>
            <p:nvPr/>
          </p:nvSpPr>
          <p:spPr>
            <a:xfrm>
              <a:off x="4484621" y="2884895"/>
              <a:ext cx="281112" cy="270222"/>
            </a:xfrm>
            <a:prstGeom prst="donut">
              <a:avLst/>
            </a:prstGeom>
            <a:solidFill>
              <a:srgbClr val="8FCFCA"/>
            </a:solid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乘号 12"/>
            <p:cNvSpPr/>
            <p:nvPr/>
          </p:nvSpPr>
          <p:spPr>
            <a:xfrm>
              <a:off x="4444646" y="1912998"/>
              <a:ext cx="361063" cy="310979"/>
            </a:xfrm>
            <a:prstGeom prst="mathMultiply">
              <a:avLst/>
            </a:prstGeom>
            <a:solidFill>
              <a:srgbClr val="FA7F6F"/>
            </a:solid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矩形 13"/>
            <p:cNvSpPr/>
            <p:nvPr/>
          </p:nvSpPr>
          <p:spPr>
            <a:xfrm>
              <a:off x="2801914" y="3175212"/>
              <a:ext cx="3692861" cy="289310"/>
            </a:xfrm>
            <a:prstGeom prst="rect">
              <a:avLst/>
            </a:prstGeom>
          </p:spPr>
          <p:txBody>
            <a:bodyPr wrap="square">
              <a:spAutoFit/>
            </a:bodyPr>
            <a:lstStyle/>
            <a:p>
              <a:pPr algn="ctr">
                <a:lnSpc>
                  <a:spcPct val="80000"/>
                </a:lnSpc>
              </a:pPr>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Kernel Mode Processes</a:t>
              </a:r>
              <a:endParaRPr lang="zh-CN" altLang="en-US" sz="1600"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矩形 14"/>
            <p:cNvSpPr/>
            <p:nvPr/>
          </p:nvSpPr>
          <p:spPr>
            <a:xfrm>
              <a:off x="4409955" y="2312460"/>
              <a:ext cx="476780" cy="480198"/>
            </a:xfrm>
            <a:prstGeom prst="rect">
              <a:avLst/>
            </a:prstGeom>
            <a:pattFill prst="wdDnDiag">
              <a:fgClr>
                <a:srgbClr val="E7DBD1"/>
              </a:fgClr>
              <a:bgClr>
                <a:schemeClr val="bg1"/>
              </a:bgClr>
            </a:pattFill>
            <a:ln/>
          </p:spPr>
          <p:style>
            <a:lnRef idx="2">
              <a:schemeClr val="dk1"/>
            </a:lnRef>
            <a:fillRef idx="1">
              <a:schemeClr val="lt1"/>
            </a:fillRef>
            <a:effectRef idx="0">
              <a:schemeClr val="dk1"/>
            </a:effectRef>
            <a:fontRef idx="minor">
              <a:schemeClr val="dk1"/>
            </a:fontRef>
          </p:style>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18" name="矩形 17"/>
          <p:cNvSpPr/>
          <p:nvPr/>
        </p:nvSpPr>
        <p:spPr>
          <a:xfrm>
            <a:off x="800071" y="5989326"/>
            <a:ext cx="11040728" cy="523220"/>
          </a:xfrm>
          <a:prstGeom prst="rect">
            <a:avLst/>
          </a:prstGeom>
          <a:solidFill>
            <a:schemeClr val="bg1"/>
          </a:solidFill>
        </p:spPr>
        <p:txBody>
          <a:bodyPr wrap="square">
            <a:spAutoFit/>
          </a:bodyPr>
          <a:lstStyle/>
          <a:p>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 R. B. J. M. W. S. R. W. Ahmed M. </a:t>
            </a:r>
            <a:r>
              <a:rPr lang="en-US" altLang="zh-CN" sz="1400" dirty="0" err="1">
                <a:latin typeface="Times New Roman" panose="02020603050405020304" pitchFamily="18" charset="0"/>
                <a:ea typeface="楷体" panose="02010609060101010101" pitchFamily="49" charset="-122"/>
                <a:cs typeface="Times New Roman" panose="02020603050405020304" pitchFamily="18" charset="0"/>
              </a:rPr>
              <a:t>Azab</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 1 Kirk </a:t>
            </a:r>
            <a:r>
              <a:rPr lang="en-US" altLang="zh-CN" sz="1400" dirty="0" err="1">
                <a:latin typeface="Times New Roman" panose="02020603050405020304" pitchFamily="18" charset="0"/>
                <a:ea typeface="楷体" panose="02010609060101010101" pitchFamily="49" charset="-122"/>
                <a:cs typeface="Times New Roman" panose="02020603050405020304" pitchFamily="18" charset="0"/>
              </a:rPr>
              <a:t>Swidowski</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 and P. Ning, “</a:t>
            </a:r>
            <a:r>
              <a:rPr lang="en-US" altLang="zh-CN" sz="1400" dirty="0" err="1">
                <a:latin typeface="Times New Roman" panose="02020603050405020304" pitchFamily="18" charset="0"/>
                <a:ea typeface="楷体" panose="02010609060101010101" pitchFamily="49" charset="-122"/>
                <a:cs typeface="Times New Roman" panose="02020603050405020304" pitchFamily="18" charset="0"/>
              </a:rPr>
              <a:t>Skee</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 A lightweight secure kernel-level execution environment for arm,” in Proceedings of the Network and Distributed System Security Symposium, 2016.</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726151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Task 1</a:t>
            </a:r>
            <a:r>
              <a:rPr lang="zh-CN" altLang="en-US" dirty="0"/>
              <a:t>：</a:t>
            </a:r>
            <a:r>
              <a:rPr lang="zh-CN" altLang="en-US" dirty="0">
                <a:latin typeface="楷体" panose="02010609060101010101" pitchFamily="49" charset="-122"/>
              </a:rPr>
              <a:t>阻止内核态进程</a:t>
            </a:r>
            <a:r>
              <a:rPr lang="en-US" altLang="zh-CN" dirty="0">
                <a:latin typeface="楷体" panose="02010609060101010101" pitchFamily="49" charset="-122"/>
              </a:rPr>
              <a:t>corrupt</a:t>
            </a:r>
            <a:r>
              <a:rPr lang="zh-CN" altLang="en-US" dirty="0">
                <a:latin typeface="楷体" panose="02010609060101010101" pitchFamily="49" charset="-122"/>
              </a:rPr>
              <a:t>操作系统</a:t>
            </a:r>
            <a:endParaRPr lang="zh-CN" altLang="en-US" dirty="0"/>
          </a:p>
        </p:txBody>
      </p:sp>
      <p:sp>
        <p:nvSpPr>
          <p:cNvPr id="3" name="内容占位符 2"/>
          <p:cNvSpPr>
            <a:spLocks noGrp="1"/>
          </p:cNvSpPr>
          <p:nvPr>
            <p:ph idx="1"/>
          </p:nvPr>
        </p:nvSpPr>
        <p:spPr/>
        <p:txBody>
          <a:bodyPr/>
          <a:lstStyle/>
          <a:p>
            <a:pPr marL="228594" lvl="1">
              <a:spcBef>
                <a:spcPts val="1000"/>
              </a:spcBef>
            </a:pPr>
            <a:r>
              <a:rPr lang="en-US" altLang="zh-CN" b="1" dirty="0" err="1"/>
              <a:t>EPDn</a:t>
            </a:r>
            <a:r>
              <a:rPr lang="zh-CN" altLang="en-US" b="1" dirty="0"/>
              <a:t>设置</a:t>
            </a:r>
            <a:r>
              <a:rPr lang="en-US" altLang="zh-CN" b="1" dirty="0"/>
              <a:t> + </a:t>
            </a:r>
            <a:r>
              <a:rPr lang="zh-CN" altLang="en-US" b="1" dirty="0"/>
              <a:t>分离的</a:t>
            </a:r>
            <a:r>
              <a:rPr lang="en-US" altLang="zh-CN" b="1" dirty="0"/>
              <a:t>ASID </a:t>
            </a:r>
            <a:r>
              <a:rPr lang="zh-CN" altLang="en-US" dirty="0"/>
              <a:t>建立内核与用户进程之间的隔离</a:t>
            </a:r>
            <a:endParaRPr lang="en-US" altLang="zh-CN" dirty="0"/>
          </a:p>
          <a:p>
            <a:endParaRPr lang="en-US" altLang="zh-CN" dirty="0"/>
          </a:p>
          <a:p>
            <a:endParaRPr lang="zh-CN" altLang="en-US" dirty="0"/>
          </a:p>
        </p:txBody>
      </p:sp>
      <p:sp>
        <p:nvSpPr>
          <p:cNvPr id="4" name="灯片编号占位符 3"/>
          <p:cNvSpPr>
            <a:spLocks noGrp="1"/>
          </p:cNvSpPr>
          <p:nvPr>
            <p:ph type="sldNum" sz="quarter" idx="4"/>
          </p:nvPr>
        </p:nvSpPr>
        <p:spPr/>
        <p:txBody>
          <a:bodyPr/>
          <a:lstStyle/>
          <a:p>
            <a:fld id="{BD8BB134-0D0A-4045-A3EE-5FDD2F095A47}" type="slidenum">
              <a:rPr lang="zh-CN" altLang="en-US" smtClean="0"/>
              <a:t>19</a:t>
            </a:fld>
            <a:endParaRPr lang="zh-CN" altLang="en-US" dirty="0"/>
          </a:p>
        </p:txBody>
      </p:sp>
      <p:sp>
        <p:nvSpPr>
          <p:cNvPr id="5" name="页脚占位符 4"/>
          <p:cNvSpPr>
            <a:spLocks noGrp="1"/>
          </p:cNvSpPr>
          <p:nvPr>
            <p:ph type="ftr" sz="quarter" idx="3"/>
          </p:nvPr>
        </p:nvSpPr>
        <p:spPr/>
        <p:txBody>
          <a:bodyPr/>
          <a:lstStyle/>
          <a:p>
            <a:r>
              <a:rPr lang="en-US" altLang="zh-CN"/>
              <a:t>Jiali Xu &lt;xujiali@ict.ac.cn&gt;</a:t>
            </a:r>
            <a:endParaRPr lang="zh-CN" altLang="en-US" dirty="0"/>
          </a:p>
        </p:txBody>
      </p:sp>
      <p:grpSp>
        <p:nvGrpSpPr>
          <p:cNvPr id="56" name="组合 55"/>
          <p:cNvGrpSpPr/>
          <p:nvPr/>
        </p:nvGrpSpPr>
        <p:grpSpPr>
          <a:xfrm>
            <a:off x="1594352" y="1898021"/>
            <a:ext cx="10035099" cy="3751578"/>
            <a:chOff x="1594352" y="1898021"/>
            <a:chExt cx="10035099" cy="3751578"/>
          </a:xfrm>
        </p:grpSpPr>
        <p:grpSp>
          <p:nvGrpSpPr>
            <p:cNvPr id="6" name="组合 5"/>
            <p:cNvGrpSpPr/>
            <p:nvPr/>
          </p:nvGrpSpPr>
          <p:grpSpPr>
            <a:xfrm>
              <a:off x="1594352" y="1898021"/>
              <a:ext cx="10035099" cy="3751578"/>
              <a:chOff x="1522108" y="2141929"/>
              <a:chExt cx="10035099" cy="3751578"/>
            </a:xfrm>
          </p:grpSpPr>
          <p:grpSp>
            <p:nvGrpSpPr>
              <p:cNvPr id="7" name="组合 6"/>
              <p:cNvGrpSpPr/>
              <p:nvPr/>
            </p:nvGrpSpPr>
            <p:grpSpPr>
              <a:xfrm>
                <a:off x="3722456" y="2600993"/>
                <a:ext cx="3906982" cy="480198"/>
                <a:chOff x="3455182" y="2781335"/>
                <a:chExt cx="3906982" cy="480198"/>
              </a:xfrm>
            </p:grpSpPr>
            <p:grpSp>
              <p:nvGrpSpPr>
                <p:cNvPr id="44" name="组合 43"/>
                <p:cNvGrpSpPr/>
                <p:nvPr/>
              </p:nvGrpSpPr>
              <p:grpSpPr>
                <a:xfrm>
                  <a:off x="3455182" y="2781335"/>
                  <a:ext cx="3906982" cy="480198"/>
                  <a:chOff x="2732616" y="2312459"/>
                  <a:chExt cx="3906982" cy="480198"/>
                </a:xfrm>
              </p:grpSpPr>
              <p:grpSp>
                <p:nvGrpSpPr>
                  <p:cNvPr id="46" name="组合 45"/>
                  <p:cNvGrpSpPr/>
                  <p:nvPr/>
                </p:nvGrpSpPr>
                <p:grpSpPr>
                  <a:xfrm>
                    <a:off x="2732616" y="2312459"/>
                    <a:ext cx="3906982" cy="480198"/>
                    <a:chOff x="1319645" y="2057401"/>
                    <a:chExt cx="3906982" cy="480198"/>
                  </a:xfrm>
                </p:grpSpPr>
                <p:sp>
                  <p:nvSpPr>
                    <p:cNvPr id="48" name="矩形 47"/>
                    <p:cNvSpPr/>
                    <p:nvPr/>
                  </p:nvSpPr>
                  <p:spPr>
                    <a:xfrm>
                      <a:off x="1319645" y="2057401"/>
                      <a:ext cx="1677339" cy="480198"/>
                    </a:xfrm>
                    <a:prstGeom prst="rect">
                      <a:avLst/>
                    </a:prstGeom>
                    <a:no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lang="en-US" altLang="zh-CN" kern="0" noProof="0" dirty="0">
                          <a:latin typeface="Times New Roman" panose="02020603050405020304" pitchFamily="18" charset="0"/>
                          <a:ea typeface="宋体" panose="02010600030101010101" pitchFamily="2" charset="-122"/>
                          <a:cs typeface="Times New Roman" panose="02020603050405020304" pitchFamily="18" charset="0"/>
                        </a:rPr>
                        <a:t>Kernel Space     </a:t>
                      </a: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9" name="矩形 48"/>
                    <p:cNvSpPr/>
                    <p:nvPr/>
                  </p:nvSpPr>
                  <p:spPr>
                    <a:xfrm>
                      <a:off x="3473763" y="2057401"/>
                      <a:ext cx="1752864" cy="480198"/>
                    </a:xfrm>
                    <a:prstGeom prst="rect">
                      <a:avLst/>
                    </a:prstGeom>
                    <a:no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kumimoji="0" lang="en-US" altLang="zh-CN" sz="180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User Space</a:t>
                      </a:r>
                      <a:endParaRPr kumimoji="0" lang="zh-CN" altLang="en-US" sz="180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47" name="矩形 46"/>
                  <p:cNvSpPr/>
                  <p:nvPr/>
                </p:nvSpPr>
                <p:spPr>
                  <a:xfrm>
                    <a:off x="4409955" y="2312459"/>
                    <a:ext cx="476780" cy="480198"/>
                  </a:xfrm>
                  <a:prstGeom prst="rect">
                    <a:avLst/>
                  </a:prstGeom>
                  <a:pattFill prst="wdDnDiag">
                    <a:fgClr>
                      <a:srgbClr val="E7DBD1"/>
                    </a:fgClr>
                    <a:bgClr>
                      <a:schemeClr val="bg1"/>
                    </a:bgClr>
                  </a:pattFill>
                  <a:ln/>
                </p:spPr>
                <p:style>
                  <a:lnRef idx="2">
                    <a:schemeClr val="dk1"/>
                  </a:lnRef>
                  <a:fillRef idx="1">
                    <a:schemeClr val="lt1"/>
                  </a:fillRef>
                  <a:effectRef idx="0">
                    <a:schemeClr val="dk1"/>
                  </a:effectRef>
                  <a:fontRef idx="minor">
                    <a:schemeClr val="dk1"/>
                  </a:fontRef>
                </p:style>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45" name="矩形 44"/>
                <p:cNvSpPr/>
                <p:nvPr/>
              </p:nvSpPr>
              <p:spPr>
                <a:xfrm>
                  <a:off x="5764937" y="2781335"/>
                  <a:ext cx="143221" cy="480198"/>
                </a:xfrm>
                <a:prstGeom prst="rect">
                  <a:avLst/>
                </a:prstGeom>
                <a:pattFill prst="smCheck">
                  <a:fgClr>
                    <a:schemeClr val="accent6">
                      <a:lumMod val="75000"/>
                    </a:schemeClr>
                  </a:fgClr>
                  <a:bgClr>
                    <a:schemeClr val="bg1"/>
                  </a:bgClr>
                </a:patt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cxnSp>
            <p:nvCxnSpPr>
              <p:cNvPr id="8" name="直接箭头连接符 7"/>
              <p:cNvCxnSpPr/>
              <p:nvPr/>
            </p:nvCxnSpPr>
            <p:spPr>
              <a:xfrm flipH="1">
                <a:off x="6123677" y="2343977"/>
                <a:ext cx="305932" cy="237949"/>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458680" y="2141929"/>
                <a:ext cx="2360170" cy="264688"/>
              </a:xfrm>
              <a:prstGeom prst="rect">
                <a:avLst/>
              </a:prstGeom>
            </p:spPr>
            <p:txBody>
              <a:bodyPr wrap="square">
                <a:spAutoFit/>
              </a:bodyPr>
              <a:lstStyle/>
              <a:p>
                <a:pPr algn="ctr">
                  <a:lnSpc>
                    <a:spcPct val="80000"/>
                  </a:lnSpc>
                </a:pPr>
                <a:r>
                  <a:rPr lang="en-US" altLang="zh-CN" sz="1400" kern="0" dirty="0">
                    <a:latin typeface="Times New Roman" panose="02020603050405020304" pitchFamily="18" charset="0"/>
                    <a:ea typeface="宋体" panose="02010600030101010101" pitchFamily="2" charset="-122"/>
                    <a:cs typeface="Times New Roman" panose="02020603050405020304" pitchFamily="18" charset="0"/>
                  </a:rPr>
                  <a:t>Agent</a:t>
                </a:r>
              </a:p>
            </p:txBody>
          </p:sp>
          <p:sp>
            <p:nvSpPr>
              <p:cNvPr id="10" name="矩形 9"/>
              <p:cNvSpPr/>
              <p:nvPr/>
            </p:nvSpPr>
            <p:spPr>
              <a:xfrm>
                <a:off x="4408590" y="2301929"/>
                <a:ext cx="2360170" cy="264688"/>
              </a:xfrm>
              <a:prstGeom prst="rect">
                <a:avLst/>
              </a:prstGeom>
            </p:spPr>
            <p:txBody>
              <a:bodyPr wrap="square">
                <a:spAutoFit/>
              </a:bodyPr>
              <a:lstStyle/>
              <a:p>
                <a:pPr algn="ctr">
                  <a:lnSpc>
                    <a:spcPct val="80000"/>
                  </a:lnSpc>
                </a:pPr>
                <a:r>
                  <a:rPr lang="en-US" altLang="zh-CN" sz="1400" b="1" kern="0" dirty="0">
                    <a:latin typeface="Times New Roman" panose="02020603050405020304" pitchFamily="18" charset="0"/>
                    <a:ea typeface="宋体" panose="02010600030101010101" pitchFamily="2" charset="-122"/>
                    <a:cs typeface="Times New Roman" panose="02020603050405020304" pitchFamily="18" charset="0"/>
                  </a:rPr>
                  <a:t>Target Process</a:t>
                </a:r>
              </a:p>
            </p:txBody>
          </p:sp>
          <p:grpSp>
            <p:nvGrpSpPr>
              <p:cNvPr id="11" name="组合 10"/>
              <p:cNvGrpSpPr/>
              <p:nvPr/>
            </p:nvGrpSpPr>
            <p:grpSpPr>
              <a:xfrm>
                <a:off x="1522108" y="3963111"/>
                <a:ext cx="3906982" cy="480198"/>
                <a:chOff x="1315794" y="3694354"/>
                <a:chExt cx="3906982" cy="480198"/>
              </a:xfrm>
            </p:grpSpPr>
            <p:grpSp>
              <p:nvGrpSpPr>
                <p:cNvPr id="38" name="组合 37"/>
                <p:cNvGrpSpPr/>
                <p:nvPr/>
              </p:nvGrpSpPr>
              <p:grpSpPr>
                <a:xfrm>
                  <a:off x="1315794" y="3694354"/>
                  <a:ext cx="3906982" cy="480198"/>
                  <a:chOff x="2732616" y="2312459"/>
                  <a:chExt cx="3906982" cy="480198"/>
                </a:xfrm>
              </p:grpSpPr>
              <p:grpSp>
                <p:nvGrpSpPr>
                  <p:cNvPr id="40" name="组合 39"/>
                  <p:cNvGrpSpPr/>
                  <p:nvPr/>
                </p:nvGrpSpPr>
                <p:grpSpPr>
                  <a:xfrm>
                    <a:off x="2732616" y="2312459"/>
                    <a:ext cx="3906982" cy="480198"/>
                    <a:chOff x="1319645" y="2057401"/>
                    <a:chExt cx="3906982" cy="480198"/>
                  </a:xfrm>
                </p:grpSpPr>
                <p:sp>
                  <p:nvSpPr>
                    <p:cNvPr id="42" name="矩形 41"/>
                    <p:cNvSpPr/>
                    <p:nvPr/>
                  </p:nvSpPr>
                  <p:spPr>
                    <a:xfrm>
                      <a:off x="1319645" y="2057401"/>
                      <a:ext cx="1677339" cy="480198"/>
                    </a:xfrm>
                    <a:prstGeom prst="rect">
                      <a:avLst/>
                    </a:prstGeom>
                    <a:no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lang="en-US" altLang="zh-CN" kern="0" noProof="0">
                          <a:latin typeface="Times New Roman" panose="02020603050405020304" pitchFamily="18" charset="0"/>
                          <a:ea typeface="宋体" panose="02010600030101010101" pitchFamily="2" charset="-122"/>
                          <a:cs typeface="Times New Roman" panose="02020603050405020304" pitchFamily="18" charset="0"/>
                        </a:rPr>
                        <a:t>Kernel Space     </a:t>
                      </a: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 name="矩形 42"/>
                    <p:cNvSpPr/>
                    <p:nvPr/>
                  </p:nvSpPr>
                  <p:spPr>
                    <a:xfrm>
                      <a:off x="3473763" y="2057401"/>
                      <a:ext cx="1752864" cy="480198"/>
                    </a:xfrm>
                    <a:prstGeom prst="rect">
                      <a:avLst/>
                    </a:prstGeom>
                    <a:pattFill prst="wdDnDiag">
                      <a:fgClr>
                        <a:srgbClr val="E7DBD1"/>
                      </a:fgClr>
                      <a:bgClr>
                        <a:schemeClr val="bg1"/>
                      </a:bgClr>
                    </a:patt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kumimoji="0" lang="en-US" altLang="zh-CN" sz="180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User Space</a:t>
                      </a:r>
                      <a:endParaRPr kumimoji="0" lang="zh-CN" altLang="en-US" sz="180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41" name="矩形 40"/>
                  <p:cNvSpPr/>
                  <p:nvPr/>
                </p:nvSpPr>
                <p:spPr>
                  <a:xfrm>
                    <a:off x="4409955" y="2312459"/>
                    <a:ext cx="476780" cy="480198"/>
                  </a:xfrm>
                  <a:prstGeom prst="rect">
                    <a:avLst/>
                  </a:prstGeom>
                  <a:pattFill prst="wdDnDiag">
                    <a:fgClr>
                      <a:srgbClr val="E7DBD1"/>
                    </a:fgClr>
                    <a:bgClr>
                      <a:schemeClr val="bg1"/>
                    </a:bgClr>
                  </a:pattFill>
                  <a:ln/>
                </p:spPr>
                <p:style>
                  <a:lnRef idx="2">
                    <a:schemeClr val="dk1"/>
                  </a:lnRef>
                  <a:fillRef idx="1">
                    <a:schemeClr val="lt1"/>
                  </a:fillRef>
                  <a:effectRef idx="0">
                    <a:schemeClr val="dk1"/>
                  </a:effectRef>
                  <a:fontRef idx="minor">
                    <a:schemeClr val="dk1"/>
                  </a:fontRef>
                </p:style>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9" name="矩形 38"/>
                <p:cNvSpPr/>
                <p:nvPr/>
              </p:nvSpPr>
              <p:spPr>
                <a:xfrm>
                  <a:off x="3596200" y="3694354"/>
                  <a:ext cx="143221" cy="480198"/>
                </a:xfrm>
                <a:prstGeom prst="rect">
                  <a:avLst/>
                </a:prstGeom>
                <a:pattFill prst="wdDnDiag">
                  <a:fgClr>
                    <a:srgbClr val="E7DBD1"/>
                  </a:fgClr>
                  <a:bgClr>
                    <a:schemeClr val="bg1"/>
                  </a:bgClr>
                </a:patt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12" name="组合 11"/>
              <p:cNvGrpSpPr/>
              <p:nvPr/>
            </p:nvGrpSpPr>
            <p:grpSpPr>
              <a:xfrm>
                <a:off x="5930091" y="3961488"/>
                <a:ext cx="3906982" cy="480198"/>
                <a:chOff x="6830690" y="3721796"/>
                <a:chExt cx="3906982" cy="480198"/>
              </a:xfrm>
            </p:grpSpPr>
            <p:grpSp>
              <p:nvGrpSpPr>
                <p:cNvPr id="32" name="组合 31"/>
                <p:cNvGrpSpPr/>
                <p:nvPr/>
              </p:nvGrpSpPr>
              <p:grpSpPr>
                <a:xfrm>
                  <a:off x="6830690" y="3721796"/>
                  <a:ext cx="3906982" cy="480198"/>
                  <a:chOff x="2732616" y="2312459"/>
                  <a:chExt cx="3906982" cy="480198"/>
                </a:xfrm>
              </p:grpSpPr>
              <p:grpSp>
                <p:nvGrpSpPr>
                  <p:cNvPr id="34" name="组合 33"/>
                  <p:cNvGrpSpPr/>
                  <p:nvPr/>
                </p:nvGrpSpPr>
                <p:grpSpPr>
                  <a:xfrm>
                    <a:off x="2732616" y="2312459"/>
                    <a:ext cx="3906982" cy="480198"/>
                    <a:chOff x="1319645" y="2057401"/>
                    <a:chExt cx="3906982" cy="480198"/>
                  </a:xfrm>
                </p:grpSpPr>
                <p:sp>
                  <p:nvSpPr>
                    <p:cNvPr id="36" name="矩形 35"/>
                    <p:cNvSpPr/>
                    <p:nvPr/>
                  </p:nvSpPr>
                  <p:spPr>
                    <a:xfrm>
                      <a:off x="1319645" y="2057401"/>
                      <a:ext cx="1677339" cy="480198"/>
                    </a:xfrm>
                    <a:prstGeom prst="rect">
                      <a:avLst/>
                    </a:prstGeom>
                    <a:pattFill prst="wdDnDiag">
                      <a:fgClr>
                        <a:srgbClr val="E7DBD1"/>
                      </a:fgClr>
                      <a:bgClr>
                        <a:schemeClr val="bg1"/>
                      </a:bgClr>
                    </a:patt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lang="en-US" altLang="zh-CN" kern="0" noProof="0" dirty="0">
                          <a:latin typeface="Times New Roman" panose="02020603050405020304" pitchFamily="18" charset="0"/>
                          <a:ea typeface="宋体" panose="02010600030101010101" pitchFamily="2" charset="-122"/>
                          <a:cs typeface="Times New Roman" panose="02020603050405020304" pitchFamily="18" charset="0"/>
                        </a:rPr>
                        <a:t>Kernel Space     </a:t>
                      </a: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矩形 36"/>
                    <p:cNvSpPr/>
                    <p:nvPr/>
                  </p:nvSpPr>
                  <p:spPr>
                    <a:xfrm>
                      <a:off x="3473763" y="2057401"/>
                      <a:ext cx="1752864" cy="480198"/>
                    </a:xfrm>
                    <a:prstGeom prst="rect">
                      <a:avLst/>
                    </a:prstGeom>
                    <a:no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kumimoji="0" lang="en-US" altLang="zh-CN" sz="1800" b="0" i="0" u="none" strike="noStrike" kern="0" cap="none" spc="0" normalizeH="0" baseline="0" noProof="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User Space</a:t>
                      </a: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5" name="矩形 34"/>
                  <p:cNvSpPr/>
                  <p:nvPr/>
                </p:nvSpPr>
                <p:spPr>
                  <a:xfrm>
                    <a:off x="4409955" y="2312459"/>
                    <a:ext cx="476780" cy="480198"/>
                  </a:xfrm>
                  <a:prstGeom prst="rect">
                    <a:avLst/>
                  </a:prstGeom>
                  <a:pattFill prst="wdDnDiag">
                    <a:fgClr>
                      <a:srgbClr val="E7DBD1"/>
                    </a:fgClr>
                    <a:bgClr>
                      <a:schemeClr val="bg1"/>
                    </a:bgClr>
                  </a:pattFill>
                  <a:ln/>
                </p:spPr>
                <p:style>
                  <a:lnRef idx="2">
                    <a:schemeClr val="dk1"/>
                  </a:lnRef>
                  <a:fillRef idx="1">
                    <a:schemeClr val="lt1"/>
                  </a:fillRef>
                  <a:effectRef idx="0">
                    <a:schemeClr val="dk1"/>
                  </a:effectRef>
                  <a:fontRef idx="minor">
                    <a:schemeClr val="dk1"/>
                  </a:fontRef>
                </p:style>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3" name="矩形 32"/>
                <p:cNvSpPr/>
                <p:nvPr/>
              </p:nvSpPr>
              <p:spPr>
                <a:xfrm>
                  <a:off x="9155254" y="3721796"/>
                  <a:ext cx="143221" cy="480198"/>
                </a:xfrm>
                <a:prstGeom prst="rect">
                  <a:avLst/>
                </a:prstGeom>
                <a:pattFill prst="smCheck">
                  <a:fgClr>
                    <a:schemeClr val="accent6">
                      <a:lumMod val="75000"/>
                    </a:schemeClr>
                  </a:fgClr>
                  <a:bgClr>
                    <a:schemeClr val="bg1"/>
                  </a:bgClr>
                </a:patt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cxnSp>
            <p:nvCxnSpPr>
              <p:cNvPr id="13" name="肘形连接符 12"/>
              <p:cNvCxnSpPr/>
              <p:nvPr/>
            </p:nvCxnSpPr>
            <p:spPr>
              <a:xfrm rot="5400000">
                <a:off x="4281596" y="2253162"/>
                <a:ext cx="473461" cy="2200348"/>
              </a:xfrm>
              <a:prstGeom prst="bentConnector3">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290350" y="4977928"/>
                <a:ext cx="2360170" cy="264688"/>
              </a:xfrm>
              <a:prstGeom prst="rect">
                <a:avLst/>
              </a:prstGeom>
            </p:spPr>
            <p:txBody>
              <a:bodyPr wrap="square">
                <a:spAutoFit/>
              </a:bodyPr>
              <a:lstStyle/>
              <a:p>
                <a:pPr algn="ctr">
                  <a:lnSpc>
                    <a:spcPct val="80000"/>
                  </a:lnSpc>
                </a:pPr>
                <a:r>
                  <a:rPr lang="en-US" altLang="zh-CN" sz="1400" b="1" kern="0" dirty="0">
                    <a:latin typeface="Times New Roman" panose="02020603050405020304" pitchFamily="18" charset="0"/>
                    <a:ea typeface="宋体" panose="02010600030101010101" pitchFamily="2" charset="-122"/>
                    <a:cs typeface="Times New Roman" panose="02020603050405020304" pitchFamily="18" charset="0"/>
                  </a:rPr>
                  <a:t>In Kernel Context</a:t>
                </a:r>
              </a:p>
            </p:txBody>
          </p:sp>
          <p:sp>
            <p:nvSpPr>
              <p:cNvPr id="15" name="矩形 14"/>
              <p:cNvSpPr/>
              <p:nvPr/>
            </p:nvSpPr>
            <p:spPr>
              <a:xfrm>
                <a:off x="6702071" y="5002799"/>
                <a:ext cx="2360170" cy="264688"/>
              </a:xfrm>
              <a:prstGeom prst="rect">
                <a:avLst/>
              </a:prstGeom>
            </p:spPr>
            <p:txBody>
              <a:bodyPr wrap="square">
                <a:spAutoFit/>
              </a:bodyPr>
              <a:lstStyle/>
              <a:p>
                <a:pPr algn="ctr">
                  <a:lnSpc>
                    <a:spcPct val="80000"/>
                  </a:lnSpc>
                </a:pPr>
                <a:r>
                  <a:rPr lang="en-US" altLang="zh-CN" sz="1400" b="1" kern="0" dirty="0">
                    <a:latin typeface="Times New Roman" panose="02020603050405020304" pitchFamily="18" charset="0"/>
                    <a:ea typeface="宋体" panose="02010600030101010101" pitchFamily="2" charset="-122"/>
                    <a:cs typeface="Times New Roman" panose="02020603050405020304" pitchFamily="18" charset="0"/>
                  </a:rPr>
                  <a:t>In User Context</a:t>
                </a:r>
              </a:p>
            </p:txBody>
          </p:sp>
          <p:cxnSp>
            <p:nvCxnSpPr>
              <p:cNvPr id="16" name="曲线连接符 15"/>
              <p:cNvCxnSpPr>
                <a:stCxn id="37" idx="2"/>
                <a:endCxn id="33" idx="2"/>
              </p:cNvCxnSpPr>
              <p:nvPr/>
            </p:nvCxnSpPr>
            <p:spPr>
              <a:xfrm rot="5400000">
                <a:off x="8643454" y="4124499"/>
                <a:ext cx="12700" cy="634375"/>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17" name="曲线连接符 16"/>
              <p:cNvCxnSpPr>
                <a:stCxn id="33" idx="0"/>
                <a:endCxn id="36" idx="0"/>
              </p:cNvCxnSpPr>
              <p:nvPr/>
            </p:nvCxnSpPr>
            <p:spPr>
              <a:xfrm rot="16200000" flipV="1">
                <a:off x="7547514" y="3182735"/>
                <a:ext cx="12700" cy="1557505"/>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18" name="曲线连接符 17"/>
              <p:cNvCxnSpPr>
                <a:stCxn id="33" idx="2"/>
                <a:endCxn id="36" idx="2"/>
              </p:cNvCxnSpPr>
              <p:nvPr/>
            </p:nvCxnSpPr>
            <p:spPr>
              <a:xfrm rot="5400000">
                <a:off x="7547514" y="3662934"/>
                <a:ext cx="12700" cy="1557505"/>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19" name="曲线连接符 18"/>
              <p:cNvCxnSpPr>
                <a:stCxn id="42" idx="2"/>
                <a:endCxn id="43" idx="2"/>
              </p:cNvCxnSpPr>
              <p:nvPr/>
            </p:nvCxnSpPr>
            <p:spPr>
              <a:xfrm rot="16200000" flipH="1">
                <a:off x="3456718" y="3347369"/>
                <a:ext cx="12700" cy="2191880"/>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
            <p:nvSpPr>
              <p:cNvPr id="20" name="乘号 19"/>
              <p:cNvSpPr/>
              <p:nvPr/>
            </p:nvSpPr>
            <p:spPr>
              <a:xfrm>
                <a:off x="3237620" y="4514923"/>
                <a:ext cx="361063" cy="310979"/>
              </a:xfrm>
              <a:prstGeom prst="mathMultiply">
                <a:avLst/>
              </a:prstGeom>
              <a:solidFill>
                <a:srgbClr val="FF5050"/>
              </a:solid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乘号 20"/>
              <p:cNvSpPr/>
              <p:nvPr/>
            </p:nvSpPr>
            <p:spPr>
              <a:xfrm>
                <a:off x="7159147" y="4514923"/>
                <a:ext cx="361063" cy="310979"/>
              </a:xfrm>
              <a:prstGeom prst="mathMultiply">
                <a:avLst/>
              </a:prstGeom>
              <a:solidFill>
                <a:srgbClr val="FF5050"/>
              </a:solid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矩形 21"/>
              <p:cNvSpPr/>
              <p:nvPr/>
            </p:nvSpPr>
            <p:spPr>
              <a:xfrm>
                <a:off x="8217431" y="4458308"/>
                <a:ext cx="2360170" cy="264688"/>
              </a:xfrm>
              <a:prstGeom prst="rect">
                <a:avLst/>
              </a:prstGeom>
            </p:spPr>
            <p:txBody>
              <a:bodyPr wrap="square">
                <a:spAutoFit/>
              </a:bodyPr>
              <a:lstStyle/>
              <a:p>
                <a:pPr algn="ctr">
                  <a:lnSpc>
                    <a:spcPct val="80000"/>
                  </a:lnSpc>
                </a:pPr>
                <a:r>
                  <a:rPr lang="en-US" altLang="zh-CN" sz="1400" kern="0" dirty="0">
                    <a:latin typeface="Times New Roman" panose="02020603050405020304" pitchFamily="18" charset="0"/>
                    <a:ea typeface="宋体" panose="02010600030101010101" pitchFamily="2" charset="-122"/>
                    <a:cs typeface="Times New Roman" panose="02020603050405020304" pitchFamily="18" charset="0"/>
                  </a:rPr>
                  <a:t>Exception</a:t>
                </a:r>
              </a:p>
            </p:txBody>
          </p:sp>
          <p:sp>
            <p:nvSpPr>
              <p:cNvPr id="23" name="矩形 22"/>
              <p:cNvSpPr/>
              <p:nvPr/>
            </p:nvSpPr>
            <p:spPr>
              <a:xfrm>
                <a:off x="7041582" y="3543853"/>
                <a:ext cx="2360170" cy="264688"/>
              </a:xfrm>
              <a:prstGeom prst="rect">
                <a:avLst/>
              </a:prstGeom>
            </p:spPr>
            <p:txBody>
              <a:bodyPr wrap="square">
                <a:spAutoFit/>
              </a:bodyPr>
              <a:lstStyle/>
              <a:p>
                <a:pPr algn="ctr">
                  <a:lnSpc>
                    <a:spcPct val="80000"/>
                  </a:lnSpc>
                </a:pPr>
                <a:r>
                  <a:rPr lang="en-US" altLang="zh-CN" sz="1400" kern="0">
                    <a:latin typeface="Times New Roman" panose="02020603050405020304" pitchFamily="18" charset="0"/>
                    <a:ea typeface="宋体" panose="02010600030101010101" pitchFamily="2" charset="-122"/>
                    <a:cs typeface="Times New Roman" panose="02020603050405020304" pitchFamily="18" charset="0"/>
                  </a:rPr>
                  <a:t>Check &amp; Open Kernel Space</a:t>
                </a:r>
                <a:endParaRPr lang="en-US" altLang="zh-CN" sz="1400" kern="0"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4" name="曲线连接符 23"/>
              <p:cNvCxnSpPr/>
              <p:nvPr/>
            </p:nvCxnSpPr>
            <p:spPr>
              <a:xfrm rot="5400000" flipH="1" flipV="1">
                <a:off x="3699792" y="2867171"/>
                <a:ext cx="12700" cy="2191880"/>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
            <p:nvSpPr>
              <p:cNvPr id="25" name="矩形 24"/>
              <p:cNvSpPr/>
              <p:nvPr/>
            </p:nvSpPr>
            <p:spPr>
              <a:xfrm>
                <a:off x="2482875" y="3537517"/>
                <a:ext cx="2447699" cy="437043"/>
              </a:xfrm>
              <a:prstGeom prst="rect">
                <a:avLst/>
              </a:prstGeom>
            </p:spPr>
            <p:txBody>
              <a:bodyPr wrap="square">
                <a:spAutoFit/>
              </a:bodyPr>
              <a:lstStyle/>
              <a:p>
                <a:pPr algn="ctr">
                  <a:lnSpc>
                    <a:spcPct val="80000"/>
                  </a:lnSpc>
                </a:pPr>
                <a:r>
                  <a:rPr lang="en-US" altLang="zh-CN" sz="1400" kern="0">
                    <a:latin typeface="Times New Roman" panose="02020603050405020304" pitchFamily="18" charset="0"/>
                    <a:ea typeface="宋体" panose="02010600030101010101" pitchFamily="2" charset="-122"/>
                    <a:cs typeface="Times New Roman" panose="02020603050405020304" pitchFamily="18" charset="0"/>
                  </a:rPr>
                  <a:t>Open User Space &amp; Access</a:t>
                </a:r>
              </a:p>
              <a:p>
                <a:pPr algn="ctr">
                  <a:lnSpc>
                    <a:spcPct val="80000"/>
                  </a:lnSpc>
                </a:pPr>
                <a:r>
                  <a:rPr lang="en-US" altLang="zh-CN" sz="1400" kern="0">
                    <a:latin typeface="Times New Roman" panose="02020603050405020304" pitchFamily="18" charset="0"/>
                    <a:ea typeface="宋体" panose="02010600030101010101" pitchFamily="2" charset="-122"/>
                    <a:cs typeface="Times New Roman" panose="02020603050405020304" pitchFamily="18" charset="0"/>
                  </a:rPr>
                  <a:t>(copy_to/from_user)</a:t>
                </a:r>
                <a:endParaRPr lang="en-US" altLang="zh-CN" sz="1400" kern="0"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6" name="肘形连接符 25"/>
              <p:cNvCxnSpPr/>
              <p:nvPr/>
            </p:nvCxnSpPr>
            <p:spPr>
              <a:xfrm rot="16200000" flipH="1">
                <a:off x="6481945" y="2255882"/>
                <a:ext cx="473461" cy="2200348"/>
              </a:xfrm>
              <a:prstGeom prst="bentConnector3">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B436233F-D362-F249-AB61-39447E2B04D6}"/>
                  </a:ext>
                </a:extLst>
              </p:cNvPr>
              <p:cNvSpPr/>
              <p:nvPr/>
            </p:nvSpPr>
            <p:spPr>
              <a:xfrm>
                <a:off x="7182451" y="5284109"/>
                <a:ext cx="2167438" cy="609398"/>
              </a:xfrm>
              <a:prstGeom prst="rect">
                <a:avLst/>
              </a:prstGeom>
            </p:spPr>
            <p:txBody>
              <a:bodyPr wrap="square">
                <a:spAutoFit/>
              </a:bodyPr>
              <a:lstStyle/>
              <a:p>
                <a:pPr lvl="0">
                  <a:lnSpc>
                    <a:spcPct val="80000"/>
                  </a:lnSpc>
                </a:pPr>
                <a:r>
                  <a:rPr lang="en-US" altLang="zh-CN" sz="1400" dirty="0">
                    <a:solidFill>
                      <a:srgbClr val="292929"/>
                    </a:solidFill>
                    <a:latin typeface="Times New Roman" panose="02020603050405020304" pitchFamily="18" charset="0"/>
                    <a:ea typeface="楷体" panose="02010609060101010101" pitchFamily="49" charset="-122"/>
                    <a:cs typeface="Times New Roman" panose="02020603050405020304" pitchFamily="18" charset="0"/>
                  </a:rPr>
                  <a:t>TCR_EL1.EPD1 = 1</a:t>
                </a:r>
              </a:p>
              <a:p>
                <a:pPr lvl="0">
                  <a:lnSpc>
                    <a:spcPct val="80000"/>
                  </a:lnSpc>
                </a:pPr>
                <a:r>
                  <a:rPr lang="en-US" altLang="zh-CN" sz="1400" dirty="0">
                    <a:solidFill>
                      <a:srgbClr val="292929"/>
                    </a:solidFill>
                    <a:latin typeface="Times New Roman" panose="02020603050405020304" pitchFamily="18" charset="0"/>
                    <a:ea typeface="楷体" panose="02010609060101010101" pitchFamily="49" charset="-122"/>
                    <a:cs typeface="Times New Roman" panose="02020603050405020304" pitchFamily="18" charset="0"/>
                  </a:rPr>
                  <a:t>TCR_EL1.EPD0 = 0</a:t>
                </a:r>
              </a:p>
              <a:p>
                <a:pPr lvl="0">
                  <a:lnSpc>
                    <a:spcPct val="80000"/>
                  </a:lnSpc>
                </a:pPr>
                <a:r>
                  <a:rPr lang="en-US" altLang="zh-CN" sz="1400" dirty="0">
                    <a:solidFill>
                      <a:srgbClr val="292929"/>
                    </a:solidFill>
                    <a:latin typeface="Times New Roman" panose="02020603050405020304" pitchFamily="18" charset="0"/>
                    <a:ea typeface="楷体" panose="02010609060101010101" pitchFamily="49" charset="-122"/>
                    <a:cs typeface="Times New Roman" panose="02020603050405020304" pitchFamily="18" charset="0"/>
                  </a:rPr>
                  <a:t>ASID =</a:t>
                </a:r>
                <a:r>
                  <a:rPr lang="zh-CN" altLang="en-US" sz="1400" dirty="0">
                    <a:solidFill>
                      <a:srgbClr val="292929"/>
                    </a:solidFill>
                    <a:latin typeface="Times New Roman" panose="02020603050405020304" pitchFamily="18" charset="0"/>
                    <a:ea typeface="楷体" panose="02010609060101010101" pitchFamily="49" charset="-122"/>
                    <a:cs typeface="Times New Roman" panose="02020603050405020304" pitchFamily="18" charset="0"/>
                  </a:rPr>
                  <a:t>用户上下文</a:t>
                </a:r>
                <a:r>
                  <a:rPr lang="en-US" altLang="zh-CN" sz="1400" dirty="0">
                    <a:solidFill>
                      <a:srgbClr val="292929"/>
                    </a:solidFill>
                    <a:latin typeface="Times New Roman" panose="02020603050405020304" pitchFamily="18" charset="0"/>
                    <a:ea typeface="楷体" panose="02010609060101010101" pitchFamily="49" charset="-122"/>
                    <a:cs typeface="Times New Roman" panose="02020603050405020304" pitchFamily="18" charset="0"/>
                  </a:rPr>
                  <a:t>ASID</a:t>
                </a:r>
                <a:endParaRPr lang="zh-CN" altLang="en-US" sz="1400" dirty="0">
                  <a:solidFill>
                    <a:srgbClr val="292929"/>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8" name="矩形 27">
                <a:extLst>
                  <a:ext uri="{FF2B5EF4-FFF2-40B4-BE49-F238E27FC236}">
                    <a16:creationId xmlns:a16="http://schemas.microsoft.com/office/drawing/2014/main" id="{B436233F-D362-F249-AB61-39447E2B04D6}"/>
                  </a:ext>
                </a:extLst>
              </p:cNvPr>
              <p:cNvSpPr/>
              <p:nvPr/>
            </p:nvSpPr>
            <p:spPr>
              <a:xfrm>
                <a:off x="2646197" y="5271468"/>
                <a:ext cx="2167438" cy="609398"/>
              </a:xfrm>
              <a:prstGeom prst="rect">
                <a:avLst/>
              </a:prstGeom>
            </p:spPr>
            <p:txBody>
              <a:bodyPr wrap="square">
                <a:spAutoFit/>
              </a:bodyPr>
              <a:lstStyle/>
              <a:p>
                <a:pPr lvl="0">
                  <a:lnSpc>
                    <a:spcPct val="80000"/>
                  </a:lnSpc>
                </a:pPr>
                <a:r>
                  <a:rPr lang="en-US" altLang="zh-CN" sz="1400" dirty="0">
                    <a:solidFill>
                      <a:srgbClr val="292929"/>
                    </a:solidFill>
                    <a:latin typeface="Times New Roman" panose="02020603050405020304" pitchFamily="18" charset="0"/>
                    <a:ea typeface="楷体" panose="02010609060101010101" pitchFamily="49" charset="-122"/>
                    <a:cs typeface="Times New Roman" panose="02020603050405020304" pitchFamily="18" charset="0"/>
                  </a:rPr>
                  <a:t>TCR_EL1.EPD1 = 0</a:t>
                </a:r>
              </a:p>
              <a:p>
                <a:pPr lvl="0">
                  <a:lnSpc>
                    <a:spcPct val="80000"/>
                  </a:lnSpc>
                </a:pPr>
                <a:r>
                  <a:rPr lang="en-US" altLang="zh-CN" sz="1400" dirty="0">
                    <a:solidFill>
                      <a:srgbClr val="292929"/>
                    </a:solidFill>
                    <a:latin typeface="Times New Roman" panose="02020603050405020304" pitchFamily="18" charset="0"/>
                    <a:ea typeface="楷体" panose="02010609060101010101" pitchFamily="49" charset="-122"/>
                    <a:cs typeface="Times New Roman" panose="02020603050405020304" pitchFamily="18" charset="0"/>
                  </a:rPr>
                  <a:t>TCR_EL1.EPD0 = 1</a:t>
                </a:r>
              </a:p>
              <a:p>
                <a:pPr lvl="0">
                  <a:lnSpc>
                    <a:spcPct val="80000"/>
                  </a:lnSpc>
                </a:pPr>
                <a:r>
                  <a:rPr lang="en-US" altLang="zh-CN" sz="1400" dirty="0">
                    <a:solidFill>
                      <a:srgbClr val="292929"/>
                    </a:solidFill>
                    <a:latin typeface="Times New Roman" panose="02020603050405020304" pitchFamily="18" charset="0"/>
                    <a:ea typeface="楷体" panose="02010609060101010101" pitchFamily="49" charset="-122"/>
                    <a:cs typeface="Times New Roman" panose="02020603050405020304" pitchFamily="18" charset="0"/>
                  </a:rPr>
                  <a:t>ASID =</a:t>
                </a:r>
                <a:r>
                  <a:rPr lang="zh-CN" altLang="en-US" sz="1400" dirty="0">
                    <a:solidFill>
                      <a:srgbClr val="292929"/>
                    </a:solidFill>
                    <a:latin typeface="Times New Roman" panose="02020603050405020304" pitchFamily="18" charset="0"/>
                    <a:ea typeface="楷体" panose="02010609060101010101" pitchFamily="49" charset="-122"/>
                    <a:cs typeface="Times New Roman" panose="02020603050405020304" pitchFamily="18" charset="0"/>
                  </a:rPr>
                  <a:t>内核上下文</a:t>
                </a:r>
                <a:r>
                  <a:rPr lang="en-US" altLang="zh-CN" sz="1400" dirty="0">
                    <a:solidFill>
                      <a:srgbClr val="292929"/>
                    </a:solidFill>
                    <a:latin typeface="Times New Roman" panose="02020603050405020304" pitchFamily="18" charset="0"/>
                    <a:ea typeface="楷体" panose="02010609060101010101" pitchFamily="49" charset="-122"/>
                    <a:cs typeface="Times New Roman" panose="02020603050405020304" pitchFamily="18" charset="0"/>
                  </a:rPr>
                  <a:t>ASID</a:t>
                </a:r>
                <a:endParaRPr lang="zh-CN" altLang="en-US" sz="1400" dirty="0">
                  <a:solidFill>
                    <a:srgbClr val="292929"/>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29" name="组合 28">
                <a:extLst>
                  <a:ext uri="{FF2B5EF4-FFF2-40B4-BE49-F238E27FC236}">
                    <a16:creationId xmlns:a16="http://schemas.microsoft.com/office/drawing/2014/main" id="{81D219FC-713C-48FA-BA87-4DE802DDF778}"/>
                  </a:ext>
                </a:extLst>
              </p:cNvPr>
              <p:cNvGrpSpPr/>
              <p:nvPr/>
            </p:nvGrpSpPr>
            <p:grpSpPr>
              <a:xfrm>
                <a:off x="9108741" y="4804145"/>
                <a:ext cx="2448466" cy="289310"/>
                <a:chOff x="9343134" y="3559521"/>
                <a:chExt cx="2448466" cy="289310"/>
              </a:xfrm>
            </p:grpSpPr>
            <p:sp>
              <p:nvSpPr>
                <p:cNvPr id="30" name="矩形 29">
                  <a:extLst>
                    <a:ext uri="{FF2B5EF4-FFF2-40B4-BE49-F238E27FC236}">
                      <a16:creationId xmlns:a16="http://schemas.microsoft.com/office/drawing/2014/main" id="{E92D8096-21CE-4ACA-9441-4B8D74BB4A71}"/>
                    </a:ext>
                  </a:extLst>
                </p:cNvPr>
                <p:cNvSpPr/>
                <p:nvPr/>
              </p:nvSpPr>
              <p:spPr>
                <a:xfrm>
                  <a:off x="9356937" y="3605209"/>
                  <a:ext cx="240670" cy="177105"/>
                </a:xfrm>
                <a:prstGeom prst="rect">
                  <a:avLst/>
                </a:prstGeom>
                <a:pattFill prst="wdDnDiag">
                  <a:fgClr>
                    <a:srgbClr val="E7DBD1"/>
                  </a:fgClr>
                  <a:bgClr>
                    <a:schemeClr val="bg1"/>
                  </a:bgClr>
                </a:pattFill>
                <a:ln/>
              </p:spPr>
              <p:style>
                <a:lnRef idx="2">
                  <a:schemeClr val="dk1"/>
                </a:lnRef>
                <a:fillRef idx="1">
                  <a:schemeClr val="lt1"/>
                </a:fillRef>
                <a:effectRef idx="0">
                  <a:schemeClr val="dk1"/>
                </a:effectRef>
                <a:fontRef idx="minor">
                  <a:schemeClr val="dk1"/>
                </a:fontRef>
              </p:style>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 name="矩形 30">
                  <a:extLst>
                    <a:ext uri="{FF2B5EF4-FFF2-40B4-BE49-F238E27FC236}">
                      <a16:creationId xmlns:a16="http://schemas.microsoft.com/office/drawing/2014/main" id="{E70386F4-A33B-4F70-B35C-98221CC4FBCA}"/>
                    </a:ext>
                  </a:extLst>
                </p:cNvPr>
                <p:cNvSpPr/>
                <p:nvPr/>
              </p:nvSpPr>
              <p:spPr>
                <a:xfrm>
                  <a:off x="9343134" y="3559521"/>
                  <a:ext cx="2448466" cy="289310"/>
                </a:xfrm>
                <a:prstGeom prst="rect">
                  <a:avLst/>
                </a:prstGeom>
              </p:spPr>
              <p:txBody>
                <a:bodyPr wrap="square">
                  <a:spAutoFit/>
                </a:bodyPr>
                <a:lstStyle/>
                <a:p>
                  <a:pPr algn="ctr">
                    <a:lnSpc>
                      <a:spcPct val="80000"/>
                    </a:lnSpc>
                  </a:pPr>
                  <a:r>
                    <a:rPr lang="en-US" altLang="zh-CN" sz="1600" kern="0" dirty="0" err="1">
                      <a:latin typeface="Times New Roman" panose="02020603050405020304" pitchFamily="18" charset="0"/>
                      <a:ea typeface="宋体" panose="02010600030101010101" pitchFamily="2" charset="-122"/>
                      <a:cs typeface="Times New Roman" panose="02020603050405020304" pitchFamily="18" charset="0"/>
                    </a:rPr>
                    <a:t>Unaccessible</a:t>
                  </a:r>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 region</a:t>
                  </a:r>
                  <a:endParaRPr lang="zh-CN" altLang="en-US" sz="1600" kern="0" dirty="0">
                    <a:latin typeface="Times New Roman" panose="02020603050405020304" pitchFamily="18" charset="0"/>
                    <a:ea typeface="宋体" panose="02010600030101010101" pitchFamily="2" charset="-122"/>
                    <a:cs typeface="Times New Roman" panose="02020603050405020304" pitchFamily="18" charset="0"/>
                  </a:endParaRPr>
                </a:p>
              </p:txBody>
            </p:sp>
          </p:grpSp>
        </p:grpSp>
        <p:sp>
          <p:nvSpPr>
            <p:cNvPr id="55" name="爆炸形 1 54"/>
            <p:cNvSpPr/>
            <p:nvPr/>
          </p:nvSpPr>
          <p:spPr>
            <a:xfrm>
              <a:off x="8931285" y="4059350"/>
              <a:ext cx="203200" cy="233095"/>
            </a:xfrm>
            <a:prstGeom prst="irregularSeal1">
              <a:avLst/>
            </a:prstGeom>
            <a:solidFill>
              <a:schemeClr val="accent5">
                <a:lumMod val="20000"/>
                <a:lumOff val="80000"/>
              </a:schemeClr>
            </a:solid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3397856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5A091A-9F9A-43F4-B054-FD152BE366FC}"/>
              </a:ext>
            </a:extLst>
          </p:cNvPr>
          <p:cNvSpPr>
            <a:spLocks noGrp="1"/>
          </p:cNvSpPr>
          <p:nvPr>
            <p:ph type="title"/>
          </p:nvPr>
        </p:nvSpPr>
        <p:spPr/>
        <p:txBody>
          <a:bodyPr/>
          <a:lstStyle/>
          <a:p>
            <a:r>
              <a:rPr lang="en-US" altLang="zh-CN" dirty="0"/>
              <a:t>Outline</a:t>
            </a:r>
            <a:endParaRPr lang="zh-CN" altLang="en-US" dirty="0"/>
          </a:p>
        </p:txBody>
      </p:sp>
      <p:sp>
        <p:nvSpPr>
          <p:cNvPr id="3" name="内容占位符 2">
            <a:extLst>
              <a:ext uri="{FF2B5EF4-FFF2-40B4-BE49-F238E27FC236}">
                <a16:creationId xmlns:a16="http://schemas.microsoft.com/office/drawing/2014/main" id="{E5A763D2-BA62-42DC-86C3-B220C21B4B51}"/>
              </a:ext>
            </a:extLst>
          </p:cNvPr>
          <p:cNvSpPr>
            <a:spLocks noGrp="1"/>
          </p:cNvSpPr>
          <p:nvPr>
            <p:ph idx="1"/>
          </p:nvPr>
        </p:nvSpPr>
        <p:spPr/>
        <p:txBody>
          <a:bodyPr>
            <a:normAutofit fontScale="85000" lnSpcReduction="20000"/>
          </a:bodyPr>
          <a:lstStyle/>
          <a:p>
            <a:r>
              <a:rPr lang="en-US" altLang="zh-CN" dirty="0"/>
              <a:t>Introduction</a:t>
            </a:r>
          </a:p>
          <a:p>
            <a:r>
              <a:rPr lang="en-US" altLang="zh-CN" dirty="0"/>
              <a:t>Background</a:t>
            </a:r>
          </a:p>
          <a:p>
            <a:r>
              <a:rPr lang="en-US" altLang="zh-CN" dirty="0"/>
              <a:t>Threat</a:t>
            </a:r>
            <a:r>
              <a:rPr lang="zh-CN" altLang="en-US" dirty="0"/>
              <a:t> </a:t>
            </a:r>
            <a:r>
              <a:rPr lang="en-US" altLang="zh-CN" dirty="0"/>
              <a:t>Model</a:t>
            </a:r>
          </a:p>
          <a:p>
            <a:r>
              <a:rPr lang="en-US" altLang="zh-CN" dirty="0"/>
              <a:t>Key Idea</a:t>
            </a:r>
          </a:p>
          <a:p>
            <a:r>
              <a:rPr lang="en-US" altLang="zh-CN" dirty="0"/>
              <a:t>Challenges</a:t>
            </a:r>
          </a:p>
          <a:p>
            <a:r>
              <a:rPr lang="en-US" altLang="zh-CN" dirty="0"/>
              <a:t>Overview</a:t>
            </a:r>
          </a:p>
          <a:p>
            <a:r>
              <a:rPr lang="en-US" altLang="zh-CN" dirty="0"/>
              <a:t>Design</a:t>
            </a:r>
          </a:p>
          <a:p>
            <a:pPr lvl="1"/>
            <a:r>
              <a:rPr lang="zh-CN" altLang="en-US" b="1" dirty="0">
                <a:latin typeface="楷体" panose="02010609060101010101" pitchFamily="49" charset="-122"/>
              </a:rPr>
              <a:t>阻止内核态进程非法访问内核空间</a:t>
            </a:r>
            <a:endParaRPr lang="en-US" altLang="zh-CN" b="1" dirty="0">
              <a:latin typeface="楷体" panose="02010609060101010101" pitchFamily="49" charset="-122"/>
            </a:endParaRPr>
          </a:p>
          <a:p>
            <a:pPr lvl="1"/>
            <a:r>
              <a:rPr lang="zh-CN" altLang="en-US" b="1" dirty="0">
                <a:latin typeface="楷体" panose="02010609060101010101" pitchFamily="49" charset="-122"/>
              </a:rPr>
              <a:t>发现和处理内核态进程中的敏感指令</a:t>
            </a:r>
          </a:p>
          <a:p>
            <a:pPr lvl="1"/>
            <a:r>
              <a:rPr lang="zh-CN" altLang="en-US" b="1" dirty="0">
                <a:latin typeface="楷体" panose="02010609060101010101" pitchFamily="49" charset="-122"/>
              </a:rPr>
              <a:t>实际应用</a:t>
            </a:r>
            <a:r>
              <a:rPr lang="en-US" altLang="zh-CN" b="1" dirty="0">
                <a:latin typeface="楷体" panose="02010609060101010101" pitchFamily="49" charset="-122"/>
              </a:rPr>
              <a:t>PAN</a:t>
            </a:r>
            <a:r>
              <a:rPr lang="zh-CN" altLang="en-US" b="1" dirty="0">
                <a:latin typeface="楷体" panose="02010609060101010101" pitchFamily="49" charset="-122"/>
              </a:rPr>
              <a:t>隔离机制保护敏感数据</a:t>
            </a:r>
            <a:endParaRPr lang="en-US" altLang="zh-CN" b="1" dirty="0">
              <a:latin typeface="楷体" panose="02010609060101010101" pitchFamily="49" charset="-122"/>
            </a:endParaRPr>
          </a:p>
          <a:p>
            <a:pPr lvl="2"/>
            <a:r>
              <a:rPr lang="zh-CN" altLang="en-US" b="1" dirty="0">
                <a:latin typeface="楷体" panose="02010609060101010101" pitchFamily="49" charset="-122"/>
              </a:rPr>
              <a:t>隔离执行环境保护敏感数据</a:t>
            </a:r>
            <a:endParaRPr lang="en-US" altLang="zh-CN" b="1" dirty="0">
              <a:latin typeface="楷体" panose="02010609060101010101" pitchFamily="49" charset="-122"/>
            </a:endParaRPr>
          </a:p>
          <a:p>
            <a:pPr lvl="2"/>
            <a:r>
              <a:rPr lang="en-US" altLang="zh-CN" b="1" dirty="0">
                <a:latin typeface="楷体" panose="02010609060101010101" pitchFamily="49" charset="-122"/>
              </a:rPr>
              <a:t>JITed</a:t>
            </a:r>
            <a:r>
              <a:rPr lang="zh-CN" altLang="en-US" b="1" dirty="0">
                <a:latin typeface="楷体" panose="02010609060101010101" pitchFamily="49" charset="-122"/>
              </a:rPr>
              <a:t>代码隔离保护</a:t>
            </a:r>
            <a:endParaRPr lang="en-US" altLang="zh-CN" b="1" dirty="0">
              <a:latin typeface="楷体" panose="02010609060101010101" pitchFamily="49" charset="-122"/>
            </a:endParaRPr>
          </a:p>
          <a:p>
            <a:r>
              <a:rPr lang="en-US" altLang="zh-CN" dirty="0"/>
              <a:t>Evaluation</a:t>
            </a:r>
          </a:p>
          <a:p>
            <a:r>
              <a:rPr lang="en-US" altLang="zh-CN" dirty="0"/>
              <a:t>Related Work</a:t>
            </a:r>
          </a:p>
          <a:p>
            <a:r>
              <a:rPr lang="en-US" altLang="zh-CN" dirty="0"/>
              <a:t>Conclusion</a:t>
            </a:r>
          </a:p>
          <a:p>
            <a:pPr lvl="1"/>
            <a:endParaRPr lang="en-US" altLang="zh-CN" b="1" dirty="0">
              <a:latin typeface="楷体" panose="02010609060101010101" pitchFamily="49" charset="-122"/>
            </a:endParaRPr>
          </a:p>
          <a:p>
            <a:pPr lvl="1"/>
            <a:endParaRPr lang="en-US" altLang="zh-CN" b="1" dirty="0">
              <a:latin typeface="楷体" panose="02010609060101010101" pitchFamily="49" charset="-122"/>
            </a:endParaRPr>
          </a:p>
          <a:p>
            <a:pPr lvl="1"/>
            <a:endParaRPr lang="en-US" altLang="zh-CN" dirty="0"/>
          </a:p>
          <a:p>
            <a:pPr lvl="1"/>
            <a:endParaRPr lang="en-US" altLang="zh-CN" dirty="0"/>
          </a:p>
          <a:p>
            <a:endParaRPr lang="en-US" altLang="zh-CN" dirty="0"/>
          </a:p>
          <a:p>
            <a:endParaRPr lang="en-US" altLang="zh-CN" dirty="0"/>
          </a:p>
          <a:p>
            <a:endParaRPr lang="zh-CN" altLang="en-US" dirty="0"/>
          </a:p>
        </p:txBody>
      </p:sp>
      <p:sp>
        <p:nvSpPr>
          <p:cNvPr id="4" name="灯片编号占位符 3">
            <a:extLst>
              <a:ext uri="{FF2B5EF4-FFF2-40B4-BE49-F238E27FC236}">
                <a16:creationId xmlns:a16="http://schemas.microsoft.com/office/drawing/2014/main" id="{121D0D19-407E-4AC0-AF11-F5A9C9C03190}"/>
              </a:ext>
            </a:extLst>
          </p:cNvPr>
          <p:cNvSpPr>
            <a:spLocks noGrp="1"/>
          </p:cNvSpPr>
          <p:nvPr>
            <p:ph type="sldNum" sz="quarter" idx="4"/>
          </p:nvPr>
        </p:nvSpPr>
        <p:spPr/>
        <p:txBody>
          <a:bodyPr/>
          <a:lstStyle/>
          <a:p>
            <a:fld id="{BD8BB134-0D0A-4045-A3EE-5FDD2F095A47}" type="slidenum">
              <a:rPr lang="zh-CN" altLang="en-US" smtClean="0"/>
              <a:t>2</a:t>
            </a:fld>
            <a:endParaRPr lang="zh-CN" altLang="en-US" dirty="0"/>
          </a:p>
        </p:txBody>
      </p:sp>
      <p:sp>
        <p:nvSpPr>
          <p:cNvPr id="5" name="页脚占位符 4">
            <a:extLst>
              <a:ext uri="{FF2B5EF4-FFF2-40B4-BE49-F238E27FC236}">
                <a16:creationId xmlns:a16="http://schemas.microsoft.com/office/drawing/2014/main" id="{5DB10368-905D-4EFD-A1D8-029F7F51F7BC}"/>
              </a:ext>
            </a:extLst>
          </p:cNvPr>
          <p:cNvSpPr>
            <a:spLocks noGrp="1"/>
          </p:cNvSpPr>
          <p:nvPr>
            <p:ph type="ftr" sz="quarter" idx="3"/>
          </p:nvPr>
        </p:nvSpPr>
        <p:spPr/>
        <p:txBody>
          <a:bodyPr/>
          <a:lstStyle/>
          <a:p>
            <a:r>
              <a:rPr lang="en-US" altLang="zh-CN"/>
              <a:t>Jiali Xu &lt;xujiali@ict.ac.cn&gt;</a:t>
            </a:r>
            <a:endParaRPr lang="zh-CN" altLang="en-US" dirty="0"/>
          </a:p>
        </p:txBody>
      </p:sp>
    </p:spTree>
    <p:extLst>
      <p:ext uri="{BB962C8B-B14F-4D97-AF65-F5344CB8AC3E}">
        <p14:creationId xmlns:p14="http://schemas.microsoft.com/office/powerpoint/2010/main" val="2936562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637906" y="1332745"/>
            <a:ext cx="11092543" cy="4950068"/>
          </a:xfrm>
        </p:spPr>
        <p:txBody>
          <a:bodyPr>
            <a:normAutofit/>
          </a:bodyPr>
          <a:lstStyle/>
          <a:p>
            <a:r>
              <a:rPr lang="en-US" altLang="zh-CN" dirty="0"/>
              <a:t>ASID</a:t>
            </a:r>
            <a:r>
              <a:rPr lang="zh-CN" altLang="en-US" dirty="0"/>
              <a:t>的分配和管理</a:t>
            </a:r>
            <a:endParaRPr lang="en-US" altLang="zh-CN" dirty="0"/>
          </a:p>
          <a:p>
            <a:pPr lvl="1"/>
            <a:r>
              <a:rPr lang="en-US" altLang="zh-CN" dirty="0"/>
              <a:t>KPTI</a:t>
            </a:r>
          </a:p>
          <a:p>
            <a:pPr lvl="2"/>
            <a:r>
              <a:rPr lang="zh-CN" altLang="en-US" dirty="0"/>
              <a:t>为每个进程都分配的两个</a:t>
            </a:r>
            <a:r>
              <a:rPr lang="en-US" altLang="zh-CN" dirty="0"/>
              <a:t>ASID</a:t>
            </a:r>
            <a:r>
              <a:rPr lang="zh-CN" altLang="en-US" dirty="0"/>
              <a:t>，其中一个</a:t>
            </a:r>
            <a:r>
              <a:rPr lang="en-US" altLang="zh-CN" dirty="0"/>
              <a:t>ASID</a:t>
            </a:r>
            <a:r>
              <a:rPr lang="zh-CN" altLang="en-US" dirty="0"/>
              <a:t>分配给内核，并在切换上下文时同时切换</a:t>
            </a:r>
            <a:r>
              <a:rPr lang="en-US" altLang="zh-CN" dirty="0"/>
              <a:t>ASID</a:t>
            </a:r>
            <a:r>
              <a:rPr lang="zh-CN" altLang="en-US" dirty="0"/>
              <a:t>。</a:t>
            </a:r>
            <a:endParaRPr lang="en-US" altLang="zh-CN" dirty="0"/>
          </a:p>
          <a:p>
            <a:pPr lvl="2"/>
            <a:r>
              <a:rPr lang="zh-CN" altLang="en-US" dirty="0"/>
              <a:t>内核空间页从进程共享变为非共享，每个进程切换上下文都要重设</a:t>
            </a:r>
            <a:r>
              <a:rPr lang="en-US" altLang="zh-CN" dirty="0"/>
              <a:t>ASID</a:t>
            </a:r>
            <a:r>
              <a:rPr lang="zh-CN" altLang="en-US" dirty="0"/>
              <a:t>，导致了</a:t>
            </a:r>
            <a:r>
              <a:rPr lang="en-US" altLang="zh-CN" dirty="0"/>
              <a:t>TLB miss</a:t>
            </a:r>
            <a:r>
              <a:rPr lang="zh-CN" altLang="en-US" dirty="0"/>
              <a:t>频率上升，给进程带来了一定的开销。</a:t>
            </a:r>
            <a:endParaRPr lang="en-US" altLang="zh-CN" dirty="0"/>
          </a:p>
          <a:p>
            <a:pPr lvl="2"/>
            <a:r>
              <a:rPr lang="zh-CN" altLang="en-US" dirty="0"/>
              <a:t>而在我们的场景下，内核态进程只占所有进程的一小部分，使用</a:t>
            </a:r>
            <a:r>
              <a:rPr lang="en-US" altLang="zh-CN" dirty="0"/>
              <a:t>KPTI</a:t>
            </a:r>
            <a:r>
              <a:rPr lang="zh-CN" altLang="en-US" dirty="0"/>
              <a:t>的方法会给其他进程带来不必要的开销。</a:t>
            </a:r>
            <a:endParaRPr lang="en-US" altLang="zh-CN" dirty="0"/>
          </a:p>
          <a:p>
            <a:pPr lvl="1"/>
            <a:r>
              <a:rPr lang="zh-CN" altLang="en-US" dirty="0"/>
              <a:t>内核态进程</a:t>
            </a:r>
            <a:r>
              <a:rPr lang="en-US" altLang="zh-CN" dirty="0"/>
              <a:t>ASID</a:t>
            </a:r>
            <a:r>
              <a:rPr lang="zh-CN" altLang="en-US" dirty="0"/>
              <a:t>的分配和设置</a:t>
            </a:r>
            <a:endParaRPr lang="en-US" altLang="zh-CN" dirty="0"/>
          </a:p>
          <a:p>
            <a:pPr lvl="2"/>
            <a:r>
              <a:rPr lang="zh-CN" altLang="en-US" dirty="0"/>
              <a:t>只为内核态进程分配连续的两个</a:t>
            </a:r>
            <a:r>
              <a:rPr lang="en-US" altLang="zh-CN" dirty="0"/>
              <a:t>ASID</a:t>
            </a:r>
            <a:r>
              <a:rPr lang="zh-CN" altLang="en-US" dirty="0"/>
              <a:t>，其余进程保持不变</a:t>
            </a:r>
            <a:endParaRPr lang="en-US" altLang="zh-CN" dirty="0"/>
          </a:p>
          <a:p>
            <a:pPr lvl="2"/>
            <a:r>
              <a:rPr lang="zh-CN" altLang="en-US" dirty="0"/>
              <a:t>切换进程到内核态进程和内核态进程切换到内核上下文时，</a:t>
            </a:r>
            <a:r>
              <a:rPr lang="en-US" altLang="zh-CN" dirty="0"/>
              <a:t>ASID</a:t>
            </a:r>
            <a:r>
              <a:rPr lang="zh-CN" altLang="en-US" dirty="0"/>
              <a:t>会切换成内核的专用的</a:t>
            </a:r>
            <a:r>
              <a:rPr lang="en-US" altLang="zh-CN" dirty="0"/>
              <a:t>ASID</a:t>
            </a:r>
          </a:p>
          <a:p>
            <a:pPr lvl="1"/>
            <a:endParaRPr lang="en-US" altLang="zh-CN" dirty="0"/>
          </a:p>
          <a:p>
            <a:endParaRPr lang="zh-CN" altLang="en-US" dirty="0"/>
          </a:p>
          <a:p>
            <a:endParaRPr lang="zh-CN" altLang="en-US" dirty="0"/>
          </a:p>
        </p:txBody>
      </p:sp>
      <p:sp>
        <p:nvSpPr>
          <p:cNvPr id="2" name="标题 1">
            <a:extLst>
              <a:ext uri="{FF2B5EF4-FFF2-40B4-BE49-F238E27FC236}">
                <a16:creationId xmlns:a16="http://schemas.microsoft.com/office/drawing/2014/main" id="{BB383F5F-DC27-46A1-A02E-18E1D880396A}"/>
              </a:ext>
            </a:extLst>
          </p:cNvPr>
          <p:cNvSpPr>
            <a:spLocks noGrp="1"/>
          </p:cNvSpPr>
          <p:nvPr>
            <p:ph type="title"/>
          </p:nvPr>
        </p:nvSpPr>
        <p:spPr/>
        <p:txBody>
          <a:bodyPr/>
          <a:lstStyle/>
          <a:p>
            <a:r>
              <a:rPr lang="en-US" altLang="zh-CN" dirty="0"/>
              <a:t>Task 1</a:t>
            </a:r>
            <a:r>
              <a:rPr lang="zh-CN" altLang="en-US" dirty="0"/>
              <a:t>：</a:t>
            </a:r>
            <a:r>
              <a:rPr lang="zh-CN" altLang="en-US" dirty="0">
                <a:latin typeface="楷体" panose="02010609060101010101" pitchFamily="49" charset="-122"/>
              </a:rPr>
              <a:t>阻止内核态进程</a:t>
            </a:r>
            <a:r>
              <a:rPr lang="en-US" altLang="zh-CN" dirty="0">
                <a:latin typeface="楷体" panose="02010609060101010101" pitchFamily="49" charset="-122"/>
              </a:rPr>
              <a:t>corrupt</a:t>
            </a:r>
            <a:r>
              <a:rPr lang="zh-CN" altLang="en-US" dirty="0">
                <a:latin typeface="楷体" panose="02010609060101010101" pitchFamily="49" charset="-122"/>
              </a:rPr>
              <a:t>操作系统</a:t>
            </a:r>
            <a:endParaRPr lang="en-US" altLang="zh-CN" b="1" dirty="0">
              <a:latin typeface="楷体" panose="02010609060101010101" pitchFamily="49" charset="-122"/>
            </a:endParaRPr>
          </a:p>
        </p:txBody>
      </p:sp>
      <p:grpSp>
        <p:nvGrpSpPr>
          <p:cNvPr id="6" name="组合 5"/>
          <p:cNvGrpSpPr/>
          <p:nvPr/>
        </p:nvGrpSpPr>
        <p:grpSpPr>
          <a:xfrm>
            <a:off x="6018835" y="4490262"/>
            <a:ext cx="5645361" cy="1547519"/>
            <a:chOff x="2948649" y="2757741"/>
            <a:chExt cx="5645361" cy="1547519"/>
          </a:xfrm>
        </p:grpSpPr>
        <p:sp>
          <p:nvSpPr>
            <p:cNvPr id="7" name="矩形 6"/>
            <p:cNvSpPr/>
            <p:nvPr/>
          </p:nvSpPr>
          <p:spPr>
            <a:xfrm>
              <a:off x="3815380" y="3057496"/>
              <a:ext cx="2209303" cy="518497"/>
            </a:xfrm>
            <a:prstGeom prst="rect">
              <a:avLst/>
            </a:prstGeom>
            <a:no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kumimoji="0" lang="en-US" altLang="zh-CN"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Kernel Mode</a:t>
              </a:r>
              <a:r>
                <a:rPr kumimoji="0" lang="en-US" altLang="zh-CN" sz="1800" b="0" i="0" u="none" strike="noStrike" kern="0" cap="none" spc="0" normalizeH="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 App</a:t>
              </a: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矩形 7"/>
            <p:cNvSpPr/>
            <p:nvPr/>
          </p:nvSpPr>
          <p:spPr>
            <a:xfrm>
              <a:off x="6251552" y="3058881"/>
              <a:ext cx="2208414" cy="518497"/>
            </a:xfrm>
            <a:prstGeom prst="rect">
              <a:avLst/>
            </a:prstGeom>
            <a:no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lang="en-US" altLang="zh-CN" kern="0" dirty="0">
                  <a:latin typeface="Times New Roman" panose="02020603050405020304" pitchFamily="18" charset="0"/>
                  <a:ea typeface="宋体" panose="02010600030101010101" pitchFamily="2" charset="-122"/>
                  <a:cs typeface="Times New Roman" panose="02020603050405020304" pitchFamily="18" charset="0"/>
                </a:rPr>
                <a:t>User Mode App</a:t>
              </a: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矩形 8"/>
            <p:cNvSpPr/>
            <p:nvPr/>
          </p:nvSpPr>
          <p:spPr>
            <a:xfrm>
              <a:off x="3742840" y="3700683"/>
              <a:ext cx="4790207" cy="539635"/>
            </a:xfrm>
            <a:prstGeom prst="rect">
              <a:avLst/>
            </a:prstGeom>
            <a:noFill/>
            <a:ln w="12700" cap="flat" cmpd="sng" algn="ctr">
              <a:solidFill>
                <a:schemeClr val="tx1"/>
              </a:solidFill>
              <a:prstDash val="solid"/>
            </a:ln>
            <a:effectLst/>
          </p:spPr>
          <p:txBody>
            <a:bodyPr lIns="0" tIns="0" rIns="0" bIns="0" rtlCol="0" anchor="ctr"/>
            <a:lstStyle/>
            <a:p>
              <a:pPr algn="ctr">
                <a:lnSpc>
                  <a:spcPct val="80000"/>
                </a:lnSpc>
              </a:pPr>
              <a:r>
                <a:rPr lang="en-US" altLang="zh-CN" kern="0" dirty="0">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矩形 9"/>
            <p:cNvSpPr/>
            <p:nvPr/>
          </p:nvSpPr>
          <p:spPr>
            <a:xfrm>
              <a:off x="7780967" y="3935928"/>
              <a:ext cx="813043" cy="369332"/>
            </a:xfrm>
            <a:prstGeom prst="rect">
              <a:avLst/>
            </a:prstGeom>
          </p:spPr>
          <p:txBody>
            <a:bodyPr wrap="none">
              <a:spAutoFit/>
            </a:bodyPr>
            <a:lstStyle/>
            <a:p>
              <a:r>
                <a:rPr lang="en-US" altLang="zh-CN" kern="0" dirty="0">
                  <a:latin typeface="Times New Roman" panose="02020603050405020304" pitchFamily="18" charset="0"/>
                  <a:ea typeface="宋体" panose="02010600030101010101" pitchFamily="2" charset="-122"/>
                  <a:cs typeface="Times New Roman" panose="02020603050405020304" pitchFamily="18" charset="0"/>
                </a:rPr>
                <a:t>Kernel</a:t>
              </a:r>
              <a:endParaRPr lang="zh-CN" altLang="en-US" dirty="0"/>
            </a:p>
          </p:txBody>
        </p:sp>
        <p:sp>
          <p:nvSpPr>
            <p:cNvPr id="11" name="矩形 10"/>
            <p:cNvSpPr/>
            <p:nvPr/>
          </p:nvSpPr>
          <p:spPr>
            <a:xfrm>
              <a:off x="4492057" y="3396293"/>
              <a:ext cx="842984" cy="248801"/>
            </a:xfrm>
            <a:prstGeom prst="rect">
              <a:avLst/>
            </a:prstGeom>
            <a:pattFill prst="dashHorz">
              <a:fgClr>
                <a:schemeClr val="bg2">
                  <a:lumMod val="50000"/>
                </a:schemeClr>
              </a:fgClr>
              <a:bgClr>
                <a:schemeClr val="bg1"/>
              </a:bgClr>
            </a:pattFill>
            <a:ln w="19050" cap="flat" cmpd="sng" algn="ctr">
              <a:solidFill>
                <a:schemeClr val="tx1"/>
              </a:solidFill>
              <a:prstDash val="solid"/>
            </a:ln>
            <a:effectLst/>
          </p:spPr>
          <p:txBody>
            <a:bodyPr lIns="0" tIns="0" rIns="0" bIns="0" rtlCol="0" anchor="ctr"/>
            <a:lstStyle/>
            <a:p>
              <a:pPr algn="ctr">
                <a:lnSpc>
                  <a:spcPct val="80000"/>
                </a:lnSpc>
              </a:pPr>
              <a:r>
                <a:rPr lang="en-US" altLang="zh-CN" sz="1600" b="1" kern="0" dirty="0">
                  <a:latin typeface="Times New Roman" panose="02020603050405020304" pitchFamily="18" charset="0"/>
                  <a:ea typeface="宋体" panose="02010600030101010101" pitchFamily="2" charset="-122"/>
                  <a:cs typeface="Times New Roman" panose="02020603050405020304" pitchFamily="18" charset="0"/>
                </a:rPr>
                <a:t>Agent</a:t>
              </a:r>
              <a:endParaRPr lang="zh-CN" altLang="en-US" sz="1600" b="1"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矩形 11"/>
            <p:cNvSpPr/>
            <p:nvPr/>
          </p:nvSpPr>
          <p:spPr>
            <a:xfrm>
              <a:off x="6175928" y="2796329"/>
              <a:ext cx="2357119" cy="1139599"/>
            </a:xfrm>
            <a:prstGeom prst="rect">
              <a:avLst/>
            </a:prstGeom>
            <a:noFill/>
            <a:ln w="12700" cap="flat" cmpd="sng" algn="ctr">
              <a:solidFill>
                <a:schemeClr val="tx1"/>
              </a:solidFill>
              <a:prstDash val="dash"/>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矩形 12"/>
            <p:cNvSpPr/>
            <p:nvPr/>
          </p:nvSpPr>
          <p:spPr>
            <a:xfrm>
              <a:off x="3743414" y="2796329"/>
              <a:ext cx="2359661" cy="1139599"/>
            </a:xfrm>
            <a:prstGeom prst="rect">
              <a:avLst/>
            </a:prstGeom>
            <a:noFill/>
            <a:ln w="12700" cap="flat" cmpd="sng" algn="ctr">
              <a:solidFill>
                <a:schemeClr val="tx1"/>
              </a:solidFill>
              <a:prstDash val="dash"/>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任意多边形 13"/>
            <p:cNvSpPr/>
            <p:nvPr/>
          </p:nvSpPr>
          <p:spPr>
            <a:xfrm>
              <a:off x="3755309" y="3480858"/>
              <a:ext cx="2336800" cy="162560"/>
            </a:xfrm>
            <a:custGeom>
              <a:avLst/>
              <a:gdLst>
                <a:gd name="connsiteX0" fmla="*/ 0 w 2336800"/>
                <a:gd name="connsiteY0" fmla="*/ 152400 h 162560"/>
                <a:gd name="connsiteX1" fmla="*/ 629920 w 2336800"/>
                <a:gd name="connsiteY1" fmla="*/ 152400 h 162560"/>
                <a:gd name="connsiteX2" fmla="*/ 629920 w 2336800"/>
                <a:gd name="connsiteY2" fmla="*/ 0 h 162560"/>
                <a:gd name="connsiteX3" fmla="*/ 1651000 w 2336800"/>
                <a:gd name="connsiteY3" fmla="*/ 0 h 162560"/>
                <a:gd name="connsiteX4" fmla="*/ 1651000 w 2336800"/>
                <a:gd name="connsiteY4" fmla="*/ 162560 h 162560"/>
                <a:gd name="connsiteX5" fmla="*/ 2336800 w 2336800"/>
                <a:gd name="connsiteY5" fmla="*/ 162560 h 162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6800" h="162560">
                  <a:moveTo>
                    <a:pt x="0" y="152400"/>
                  </a:moveTo>
                  <a:lnTo>
                    <a:pt x="629920" y="152400"/>
                  </a:lnTo>
                  <a:lnTo>
                    <a:pt x="629920" y="0"/>
                  </a:lnTo>
                  <a:lnTo>
                    <a:pt x="1651000" y="0"/>
                  </a:lnTo>
                  <a:lnTo>
                    <a:pt x="1651000" y="162560"/>
                  </a:lnTo>
                  <a:lnTo>
                    <a:pt x="2336800" y="162560"/>
                  </a:lnTo>
                </a:path>
              </a:pathLst>
            </a:custGeom>
            <a:noFill/>
            <a:ln w="12700" cap="flat" cmpd="sng" algn="ctr">
              <a:solidFill>
                <a:schemeClr val="tx1"/>
              </a:solidFill>
              <a:prstDash val="dash"/>
            </a:ln>
            <a:effectLst/>
          </p:spPr>
          <p:txBody>
            <a:bodyPr rtlCol="0" anchor="ctr"/>
            <a:lstStyle/>
            <a:p>
              <a:pPr algn="ctr"/>
              <a:endParaRPr lang="zh-CN" altLang="en-US"/>
            </a:p>
          </p:txBody>
        </p:sp>
        <p:sp>
          <p:nvSpPr>
            <p:cNvPr id="15" name="矩形 14"/>
            <p:cNvSpPr/>
            <p:nvPr/>
          </p:nvSpPr>
          <p:spPr>
            <a:xfrm>
              <a:off x="3742840" y="3663564"/>
              <a:ext cx="548547" cy="276999"/>
            </a:xfrm>
            <a:prstGeom prst="rect">
              <a:avLst/>
            </a:prstGeom>
            <a:noFill/>
          </p:spPr>
          <p:txBody>
            <a:bodyPr wrap="none">
              <a:spAutoFit/>
            </a:bodyPr>
            <a:lstStyle/>
            <a:p>
              <a:pPr algn="ctr"/>
              <a:r>
                <a:rPr lang="en-US" altLang="zh-CN" sz="1200" b="1" dirty="0"/>
                <a:t>KA</a:t>
              </a:r>
              <a:r>
                <a:rPr lang="en-US" altLang="zh-CN" sz="1200" b="1" baseline="-25000" dirty="0"/>
                <a:t>1-1</a:t>
              </a:r>
              <a:endParaRPr lang="zh-CN" altLang="en-US" sz="1200" b="1" baseline="-25000" dirty="0"/>
            </a:p>
          </p:txBody>
        </p:sp>
        <p:sp>
          <p:nvSpPr>
            <p:cNvPr id="16" name="矩形 15"/>
            <p:cNvSpPr/>
            <p:nvPr/>
          </p:nvSpPr>
          <p:spPr>
            <a:xfrm>
              <a:off x="3727507" y="2757741"/>
              <a:ext cx="548548" cy="276999"/>
            </a:xfrm>
            <a:prstGeom prst="rect">
              <a:avLst/>
            </a:prstGeom>
            <a:noFill/>
          </p:spPr>
          <p:txBody>
            <a:bodyPr wrap="none">
              <a:spAutoFit/>
            </a:bodyPr>
            <a:lstStyle/>
            <a:p>
              <a:pPr algn="ctr"/>
              <a:r>
                <a:rPr lang="en-US" altLang="zh-CN" sz="1200" b="1" dirty="0"/>
                <a:t>KA</a:t>
              </a:r>
              <a:r>
                <a:rPr lang="en-US" altLang="zh-CN" sz="1200" b="1" baseline="-25000" dirty="0"/>
                <a:t>1-2</a:t>
              </a:r>
              <a:endParaRPr lang="zh-CN" altLang="en-US" sz="1200" b="1" baseline="-25000" dirty="0"/>
            </a:p>
          </p:txBody>
        </p:sp>
        <p:sp>
          <p:nvSpPr>
            <p:cNvPr id="17" name="矩形 16"/>
            <p:cNvSpPr/>
            <p:nvPr/>
          </p:nvSpPr>
          <p:spPr>
            <a:xfrm>
              <a:off x="6161677" y="2797076"/>
              <a:ext cx="453970" cy="276999"/>
            </a:xfrm>
            <a:prstGeom prst="rect">
              <a:avLst/>
            </a:prstGeom>
            <a:noFill/>
          </p:spPr>
          <p:txBody>
            <a:bodyPr wrap="none">
              <a:spAutoFit/>
            </a:bodyPr>
            <a:lstStyle/>
            <a:p>
              <a:pPr algn="ctr"/>
              <a:r>
                <a:rPr lang="en-US" altLang="zh-CN" sz="1200" b="1" dirty="0"/>
                <a:t>UA</a:t>
              </a:r>
              <a:r>
                <a:rPr lang="en-US" altLang="zh-CN" sz="1200" b="1" baseline="-25000" dirty="0"/>
                <a:t>1</a:t>
              </a:r>
              <a:endParaRPr lang="zh-CN" altLang="en-US" sz="1200" b="1" baseline="-25000" dirty="0"/>
            </a:p>
          </p:txBody>
        </p:sp>
        <p:sp>
          <p:nvSpPr>
            <p:cNvPr id="18" name="矩形 17"/>
            <p:cNvSpPr/>
            <p:nvPr/>
          </p:nvSpPr>
          <p:spPr>
            <a:xfrm>
              <a:off x="5327421" y="3620501"/>
              <a:ext cx="358140" cy="317844"/>
            </a:xfrm>
            <a:prstGeom prst="rect">
              <a:avLst/>
            </a:prstGeom>
            <a:noFill/>
            <a:ln w="12700" cap="flat" cmpd="sng" algn="ctr">
              <a:no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矩形 18"/>
            <p:cNvSpPr/>
            <p:nvPr/>
          </p:nvSpPr>
          <p:spPr>
            <a:xfrm>
              <a:off x="6620308" y="3610859"/>
              <a:ext cx="358140" cy="317844"/>
            </a:xfrm>
            <a:prstGeom prst="rect">
              <a:avLst/>
            </a:prstGeom>
            <a:noFill/>
            <a:ln w="12700" cap="flat" cmpd="sng" algn="ctr">
              <a:no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0" name="曲线连接符 19"/>
            <p:cNvCxnSpPr>
              <a:stCxn id="18" idx="2"/>
              <a:endCxn id="19" idx="2"/>
            </p:cNvCxnSpPr>
            <p:nvPr/>
          </p:nvCxnSpPr>
          <p:spPr>
            <a:xfrm rot="5400000" flipH="1" flipV="1">
              <a:off x="6148113" y="3287080"/>
              <a:ext cx="9642" cy="1292887"/>
            </a:xfrm>
            <a:prstGeom prst="curvedConnector3">
              <a:avLst>
                <a:gd name="adj1" fmla="val -2370877"/>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21" name="矩形 20"/>
            <p:cNvSpPr/>
            <p:nvPr/>
          </p:nvSpPr>
          <p:spPr>
            <a:xfrm>
              <a:off x="5670339" y="3926066"/>
              <a:ext cx="902811" cy="215444"/>
            </a:xfrm>
            <a:prstGeom prst="rect">
              <a:avLst/>
            </a:prstGeom>
            <a:noFill/>
          </p:spPr>
          <p:txBody>
            <a:bodyPr wrap="none">
              <a:spAutoFit/>
            </a:bodyPr>
            <a:lstStyle/>
            <a:p>
              <a:pPr algn="ctr"/>
              <a:r>
                <a:rPr lang="en-US" altLang="zh-CN" sz="1200" b="1" baseline="-25000" dirty="0">
                  <a:latin typeface="楷体" panose="02010609060101010101" pitchFamily="49" charset="-122"/>
                  <a:ea typeface="楷体" panose="02010609060101010101" pitchFamily="49" charset="-122"/>
                </a:rPr>
                <a:t>Task Switching</a:t>
              </a:r>
              <a:endParaRPr lang="zh-CN" altLang="en-US" sz="1200" b="1" baseline="-25000" dirty="0">
                <a:latin typeface="楷体" panose="02010609060101010101" pitchFamily="49" charset="-122"/>
                <a:ea typeface="楷体" panose="02010609060101010101" pitchFamily="49" charset="-122"/>
              </a:endParaRPr>
            </a:p>
          </p:txBody>
        </p:sp>
        <p:cxnSp>
          <p:nvCxnSpPr>
            <p:cNvPr id="22" name="直接箭头连接符 21"/>
            <p:cNvCxnSpPr/>
            <p:nvPr/>
          </p:nvCxnSpPr>
          <p:spPr>
            <a:xfrm>
              <a:off x="3638291" y="3390349"/>
              <a:ext cx="706536" cy="112586"/>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23" name="矩形 22"/>
            <p:cNvSpPr/>
            <p:nvPr/>
          </p:nvSpPr>
          <p:spPr>
            <a:xfrm>
              <a:off x="2948649" y="3102825"/>
              <a:ext cx="697627" cy="400110"/>
            </a:xfrm>
            <a:prstGeom prst="rect">
              <a:avLst/>
            </a:prstGeom>
            <a:noFill/>
          </p:spPr>
          <p:txBody>
            <a:bodyPr wrap="none">
              <a:spAutoFit/>
            </a:bodyPr>
            <a:lstStyle/>
            <a:p>
              <a:pPr algn="ctr"/>
              <a:r>
                <a:rPr lang="en-US" altLang="zh-CN" sz="1200" b="1" baseline="-25000" dirty="0">
                  <a:latin typeface="楷体" panose="02010609060101010101" pitchFamily="49" charset="-122"/>
                  <a:ea typeface="楷体" panose="02010609060101010101" pitchFamily="49" charset="-122"/>
                </a:rPr>
                <a:t>TCR_EL1.A1</a:t>
              </a:r>
              <a:endParaRPr lang="en-US" altLang="zh-CN" sz="1200" b="1" dirty="0">
                <a:latin typeface="楷体" panose="02010609060101010101" pitchFamily="49" charset="-122"/>
                <a:ea typeface="楷体" panose="02010609060101010101" pitchFamily="49" charset="-122"/>
              </a:endParaRPr>
            </a:p>
            <a:p>
              <a:pPr algn="ctr"/>
              <a:r>
                <a:rPr lang="en-US" altLang="zh-CN" sz="1200" b="1" baseline="-25000" dirty="0">
                  <a:latin typeface="楷体" panose="02010609060101010101" pitchFamily="49" charset="-122"/>
                  <a:ea typeface="楷体" panose="02010609060101010101" pitchFamily="49" charset="-122"/>
                </a:rPr>
                <a:t>Switching</a:t>
              </a:r>
              <a:endParaRPr lang="zh-CN" altLang="en-US" sz="1200" b="1" baseline="-25000" dirty="0">
                <a:latin typeface="楷体" panose="02010609060101010101" pitchFamily="49" charset="-122"/>
                <a:ea typeface="楷体" panose="02010609060101010101" pitchFamily="49" charset="-122"/>
              </a:endParaRPr>
            </a:p>
          </p:txBody>
        </p:sp>
      </p:grpSp>
      <p:graphicFrame>
        <p:nvGraphicFramePr>
          <p:cNvPr id="24" name="表格 23"/>
          <p:cNvGraphicFramePr>
            <a:graphicFrameLocks noGrp="1"/>
          </p:cNvGraphicFramePr>
          <p:nvPr>
            <p:extLst>
              <p:ext uri="{D42A27DB-BD31-4B8C-83A1-F6EECF244321}">
                <p14:modId xmlns:p14="http://schemas.microsoft.com/office/powerpoint/2010/main" val="3292444304"/>
              </p:ext>
            </p:extLst>
          </p:nvPr>
        </p:nvGraphicFramePr>
        <p:xfrm>
          <a:off x="1293492" y="4571298"/>
          <a:ext cx="4248558" cy="304800"/>
        </p:xfrm>
        <a:graphic>
          <a:graphicData uri="http://schemas.openxmlformats.org/drawingml/2006/table">
            <a:tbl>
              <a:tblPr firstRow="1" bandRow="1">
                <a:tableStyleId>{5940675A-B579-460E-94D1-54222C63F5DA}</a:tableStyleId>
              </a:tblPr>
              <a:tblGrid>
                <a:gridCol w="708093">
                  <a:extLst>
                    <a:ext uri="{9D8B030D-6E8A-4147-A177-3AD203B41FA5}">
                      <a16:colId xmlns:a16="http://schemas.microsoft.com/office/drawing/2014/main" val="399987732"/>
                    </a:ext>
                  </a:extLst>
                </a:gridCol>
                <a:gridCol w="708093">
                  <a:extLst>
                    <a:ext uri="{9D8B030D-6E8A-4147-A177-3AD203B41FA5}">
                      <a16:colId xmlns:a16="http://schemas.microsoft.com/office/drawing/2014/main" val="2398422175"/>
                    </a:ext>
                  </a:extLst>
                </a:gridCol>
                <a:gridCol w="708093">
                  <a:extLst>
                    <a:ext uri="{9D8B030D-6E8A-4147-A177-3AD203B41FA5}">
                      <a16:colId xmlns:a16="http://schemas.microsoft.com/office/drawing/2014/main" val="1816234647"/>
                    </a:ext>
                  </a:extLst>
                </a:gridCol>
                <a:gridCol w="708093">
                  <a:extLst>
                    <a:ext uri="{9D8B030D-6E8A-4147-A177-3AD203B41FA5}">
                      <a16:colId xmlns:a16="http://schemas.microsoft.com/office/drawing/2014/main" val="1248796817"/>
                    </a:ext>
                  </a:extLst>
                </a:gridCol>
                <a:gridCol w="708093">
                  <a:extLst>
                    <a:ext uri="{9D8B030D-6E8A-4147-A177-3AD203B41FA5}">
                      <a16:colId xmlns:a16="http://schemas.microsoft.com/office/drawing/2014/main" val="2562743228"/>
                    </a:ext>
                  </a:extLst>
                </a:gridCol>
                <a:gridCol w="708093">
                  <a:extLst>
                    <a:ext uri="{9D8B030D-6E8A-4147-A177-3AD203B41FA5}">
                      <a16:colId xmlns:a16="http://schemas.microsoft.com/office/drawing/2014/main" val="3073228924"/>
                    </a:ext>
                  </a:extLst>
                </a:gridCol>
              </a:tblGrid>
              <a:tr h="272127">
                <a:tc>
                  <a:txBody>
                    <a:bodyPr/>
                    <a:lstStyle/>
                    <a:p>
                      <a:pPr algn="ctr"/>
                      <a:r>
                        <a:rPr lang="en-US" altLang="zh-CN" sz="1400" b="1" dirty="0"/>
                        <a:t>UA</a:t>
                      </a:r>
                      <a:r>
                        <a:rPr lang="en-US" altLang="zh-CN" sz="1400" b="1" baseline="-25000" dirty="0"/>
                        <a:t>1</a:t>
                      </a:r>
                      <a:endParaRPr lang="zh-CN" altLang="en-US" sz="1400" b="1" baseline="-25000" dirty="0"/>
                    </a:p>
                  </a:txBody>
                  <a:tcPr/>
                </a:tc>
                <a:tc>
                  <a:txBody>
                    <a:bodyPr/>
                    <a:lstStyle/>
                    <a:p>
                      <a:pPr algn="ctr"/>
                      <a:r>
                        <a:rPr lang="en-US" altLang="zh-CN" sz="1400" b="1" dirty="0"/>
                        <a:t>KA</a:t>
                      </a:r>
                      <a:r>
                        <a:rPr lang="en-US" altLang="zh-CN" sz="1400" b="1" baseline="-25000" dirty="0"/>
                        <a:t>1-1</a:t>
                      </a:r>
                      <a:endParaRPr lang="zh-CN" altLang="en-US" sz="1400" b="1" baseline="-25000" dirty="0"/>
                    </a:p>
                  </a:txBody>
                  <a:tcPr>
                    <a:pattFill prst="ltUpDiag">
                      <a:fgClr>
                        <a:schemeClr val="bg1">
                          <a:lumMod val="65000"/>
                        </a:schemeClr>
                      </a:fgClr>
                      <a:bgClr>
                        <a:schemeClr val="bg1"/>
                      </a:bgClr>
                    </a:pattFill>
                  </a:tcPr>
                </a:tc>
                <a:tc>
                  <a:txBody>
                    <a:bodyPr/>
                    <a:lstStyle/>
                    <a:p>
                      <a:pPr algn="ctr"/>
                      <a:r>
                        <a:rPr lang="en-US" altLang="zh-CN" sz="1400" b="1" dirty="0"/>
                        <a:t>KA</a:t>
                      </a:r>
                      <a:r>
                        <a:rPr lang="en-US" altLang="zh-CN" sz="1400" b="1" baseline="-25000" dirty="0"/>
                        <a:t>1-2</a:t>
                      </a:r>
                      <a:endParaRPr lang="zh-CN" altLang="en-US" sz="1400" b="1" baseline="-25000" dirty="0"/>
                    </a:p>
                  </a:txBody>
                  <a:tcPr>
                    <a:pattFill prst="ltUpDiag">
                      <a:fgClr>
                        <a:schemeClr val="bg1">
                          <a:lumMod val="65000"/>
                        </a:schemeClr>
                      </a:fgClr>
                      <a:bgClr>
                        <a:schemeClr val="bg1"/>
                      </a:bgClr>
                    </a:pattFill>
                  </a:tcPr>
                </a:tc>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altLang="zh-CN" sz="1400" b="1" dirty="0"/>
                        <a:t>UA</a:t>
                      </a:r>
                      <a:r>
                        <a:rPr lang="en-US" altLang="zh-CN" sz="1400" b="1" baseline="-25000" dirty="0"/>
                        <a:t>3</a:t>
                      </a:r>
                      <a:endParaRPr lang="zh-CN" altLang="en-US" sz="1400" b="1" baseline="-25000" dirty="0"/>
                    </a:p>
                  </a:txBody>
                  <a:tcPr/>
                </a:tc>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altLang="zh-CN" sz="1400" b="1" dirty="0"/>
                        <a:t>UA</a:t>
                      </a:r>
                      <a:r>
                        <a:rPr lang="en-US" altLang="zh-CN" sz="1400" b="1" baseline="-25000" dirty="0"/>
                        <a:t>4</a:t>
                      </a:r>
                      <a:endParaRPr lang="zh-CN" altLang="en-US" sz="1400" b="1" baseline="-25000" dirty="0"/>
                    </a:p>
                  </a:txBody>
                  <a:tcPr/>
                </a:tc>
                <a:tc>
                  <a:txBody>
                    <a:bodyPr/>
                    <a:lstStyle/>
                    <a:p>
                      <a:pPr algn="ctr"/>
                      <a:r>
                        <a:rPr lang="en-US" altLang="zh-CN" sz="1400" b="1" dirty="0"/>
                        <a:t>……</a:t>
                      </a:r>
                      <a:endParaRPr lang="zh-CN" altLang="en-US" sz="1400" b="1" dirty="0"/>
                    </a:p>
                  </a:txBody>
                  <a:tcPr/>
                </a:tc>
                <a:extLst>
                  <a:ext uri="{0D108BD9-81ED-4DB2-BD59-A6C34878D82A}">
                    <a16:rowId xmlns:a16="http://schemas.microsoft.com/office/drawing/2014/main" val="1004287906"/>
                  </a:ext>
                </a:extLst>
              </a:tr>
            </a:tbl>
          </a:graphicData>
        </a:graphic>
      </p:graphicFrame>
      <p:sp>
        <p:nvSpPr>
          <p:cNvPr id="25" name="文本框 24"/>
          <p:cNvSpPr txBox="1"/>
          <p:nvPr/>
        </p:nvSpPr>
        <p:spPr>
          <a:xfrm>
            <a:off x="1468346" y="4922390"/>
            <a:ext cx="3873176" cy="341632"/>
          </a:xfrm>
          <a:prstGeom prst="rect">
            <a:avLst/>
          </a:prstGeom>
          <a:noFill/>
        </p:spPr>
        <p:txBody>
          <a:bodyPr wrap="none" rtlCol="0">
            <a:spAutoFit/>
          </a:bodyPr>
          <a:lstStyle/>
          <a:p>
            <a:pPr algn="l">
              <a:lnSpc>
                <a:spcPct val="90000"/>
              </a:lnSpc>
              <a:spcBef>
                <a:spcPts val="1000"/>
              </a:spcBef>
            </a:pPr>
            <a:r>
              <a:rPr kumimoji="1" lang="zh-CN" altLang="en-US"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从</a:t>
            </a:r>
            <a:r>
              <a:rPr kumimoji="1" lang="en-US" altLang="zh-CN"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ASID map</a:t>
            </a:r>
            <a:r>
              <a:rPr kumimoji="1" lang="zh-CN" altLang="en-US"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中分配两个连续的</a:t>
            </a:r>
            <a:r>
              <a:rPr kumimoji="1" lang="en-US" altLang="zh-CN"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ASID</a:t>
            </a:r>
            <a:endParaRPr kumimoji="1" lang="zh-CN" altLang="en-US"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26" name="组合 25"/>
          <p:cNvGrpSpPr/>
          <p:nvPr/>
        </p:nvGrpSpPr>
        <p:grpSpPr>
          <a:xfrm>
            <a:off x="1328567" y="5367598"/>
            <a:ext cx="1779529" cy="288325"/>
            <a:chOff x="3890810" y="2148903"/>
            <a:chExt cx="1779529" cy="288325"/>
          </a:xfrm>
        </p:grpSpPr>
        <p:grpSp>
          <p:nvGrpSpPr>
            <p:cNvPr id="27" name="组合 26"/>
            <p:cNvGrpSpPr/>
            <p:nvPr/>
          </p:nvGrpSpPr>
          <p:grpSpPr>
            <a:xfrm>
              <a:off x="3890810" y="2169721"/>
              <a:ext cx="1779529" cy="235714"/>
              <a:chOff x="3890810" y="2169721"/>
              <a:chExt cx="1779529" cy="235714"/>
            </a:xfrm>
          </p:grpSpPr>
          <p:sp>
            <p:nvSpPr>
              <p:cNvPr id="30" name="矩形 29"/>
              <p:cNvSpPr/>
              <p:nvPr/>
            </p:nvSpPr>
            <p:spPr>
              <a:xfrm>
                <a:off x="3890810" y="2169797"/>
                <a:ext cx="1779529" cy="235638"/>
              </a:xfrm>
              <a:prstGeom prst="rect">
                <a:avLst/>
              </a:prstGeom>
              <a:no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31" name="直接连接符 30"/>
              <p:cNvCxnSpPr/>
              <p:nvPr/>
            </p:nvCxnSpPr>
            <p:spPr>
              <a:xfrm>
                <a:off x="4448775" y="2169721"/>
                <a:ext cx="0" cy="235714"/>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grpSp>
        <p:sp>
          <p:nvSpPr>
            <p:cNvPr id="28" name="矩形 27"/>
            <p:cNvSpPr/>
            <p:nvPr/>
          </p:nvSpPr>
          <p:spPr>
            <a:xfrm>
              <a:off x="3928270" y="2148903"/>
              <a:ext cx="548547" cy="276999"/>
            </a:xfrm>
            <a:prstGeom prst="rect">
              <a:avLst/>
            </a:prstGeom>
          </p:spPr>
          <p:txBody>
            <a:bodyPr wrap="none">
              <a:spAutoFit/>
            </a:bodyPr>
            <a:lstStyle/>
            <a:p>
              <a:pPr algn="ctr"/>
              <a:r>
                <a:rPr lang="en-US" altLang="zh-CN" sz="1200" b="1" dirty="0"/>
                <a:t>KA</a:t>
              </a:r>
              <a:r>
                <a:rPr lang="en-US" altLang="zh-CN" sz="1200" b="1" baseline="-25000" dirty="0"/>
                <a:t>1-1</a:t>
              </a:r>
              <a:endParaRPr lang="zh-CN" altLang="en-US" sz="1200" b="1" baseline="-25000" dirty="0"/>
            </a:p>
          </p:txBody>
        </p:sp>
        <p:sp>
          <p:nvSpPr>
            <p:cNvPr id="29" name="矩形 28"/>
            <p:cNvSpPr/>
            <p:nvPr/>
          </p:nvSpPr>
          <p:spPr>
            <a:xfrm>
              <a:off x="4598142" y="2160229"/>
              <a:ext cx="925254" cy="276999"/>
            </a:xfrm>
            <a:prstGeom prst="rect">
              <a:avLst/>
            </a:prstGeom>
          </p:spPr>
          <p:txBody>
            <a:bodyPr wrap="none">
              <a:spAutoFit/>
            </a:bodyPr>
            <a:lstStyle/>
            <a:p>
              <a:pPr algn="ctr"/>
              <a:r>
                <a:rPr lang="en-US" altLang="zh-CN" sz="1200" b="1" dirty="0"/>
                <a:t>TTBR1_ELx</a:t>
              </a:r>
              <a:endParaRPr lang="zh-CN" altLang="en-US" sz="1200" b="1" baseline="-25000" dirty="0"/>
            </a:p>
          </p:txBody>
        </p:sp>
      </p:grpSp>
      <p:grpSp>
        <p:nvGrpSpPr>
          <p:cNvPr id="32" name="组合 31"/>
          <p:cNvGrpSpPr/>
          <p:nvPr/>
        </p:nvGrpSpPr>
        <p:grpSpPr>
          <a:xfrm>
            <a:off x="3526440" y="5363016"/>
            <a:ext cx="1779529" cy="285500"/>
            <a:chOff x="6088683" y="2144321"/>
            <a:chExt cx="1779529" cy="285500"/>
          </a:xfrm>
        </p:grpSpPr>
        <p:grpSp>
          <p:nvGrpSpPr>
            <p:cNvPr id="33" name="组合 32"/>
            <p:cNvGrpSpPr/>
            <p:nvPr/>
          </p:nvGrpSpPr>
          <p:grpSpPr>
            <a:xfrm>
              <a:off x="6088683" y="2174626"/>
              <a:ext cx="1779529" cy="235714"/>
              <a:chOff x="3890810" y="2169721"/>
              <a:chExt cx="1779529" cy="235714"/>
            </a:xfrm>
          </p:grpSpPr>
          <p:sp>
            <p:nvSpPr>
              <p:cNvPr id="36" name="矩形 35"/>
              <p:cNvSpPr/>
              <p:nvPr/>
            </p:nvSpPr>
            <p:spPr>
              <a:xfrm>
                <a:off x="3890810" y="2169797"/>
                <a:ext cx="1779529" cy="235638"/>
              </a:xfrm>
              <a:prstGeom prst="rect">
                <a:avLst/>
              </a:prstGeom>
              <a:no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37" name="直接连接符 36"/>
              <p:cNvCxnSpPr/>
              <p:nvPr/>
            </p:nvCxnSpPr>
            <p:spPr>
              <a:xfrm>
                <a:off x="4448775" y="2169721"/>
                <a:ext cx="0" cy="235714"/>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grpSp>
        <p:sp>
          <p:nvSpPr>
            <p:cNvPr id="34" name="矩形 33"/>
            <p:cNvSpPr/>
            <p:nvPr/>
          </p:nvSpPr>
          <p:spPr>
            <a:xfrm>
              <a:off x="6124548" y="2144321"/>
              <a:ext cx="548548" cy="276999"/>
            </a:xfrm>
            <a:prstGeom prst="rect">
              <a:avLst/>
            </a:prstGeom>
          </p:spPr>
          <p:txBody>
            <a:bodyPr wrap="none">
              <a:spAutoFit/>
            </a:bodyPr>
            <a:lstStyle/>
            <a:p>
              <a:pPr algn="ctr"/>
              <a:r>
                <a:rPr lang="en-US" altLang="zh-CN" sz="1200" b="1" dirty="0"/>
                <a:t>KA</a:t>
              </a:r>
              <a:r>
                <a:rPr lang="en-US" altLang="zh-CN" sz="1200" b="1" baseline="-25000" dirty="0"/>
                <a:t>1-2</a:t>
              </a:r>
              <a:endParaRPr lang="zh-CN" altLang="en-US" sz="1200" b="1" baseline="-25000" dirty="0"/>
            </a:p>
          </p:txBody>
        </p:sp>
        <p:sp>
          <p:nvSpPr>
            <p:cNvPr id="35" name="矩形 34"/>
            <p:cNvSpPr/>
            <p:nvPr/>
          </p:nvSpPr>
          <p:spPr>
            <a:xfrm>
              <a:off x="6760542" y="2152822"/>
              <a:ext cx="925254" cy="276999"/>
            </a:xfrm>
            <a:prstGeom prst="rect">
              <a:avLst/>
            </a:prstGeom>
          </p:spPr>
          <p:txBody>
            <a:bodyPr wrap="none">
              <a:spAutoFit/>
            </a:bodyPr>
            <a:lstStyle/>
            <a:p>
              <a:pPr algn="ctr"/>
              <a:r>
                <a:rPr lang="en-US" altLang="zh-CN" sz="1200" b="1" dirty="0"/>
                <a:t>TTBR0_ELx</a:t>
              </a:r>
              <a:endParaRPr lang="zh-CN" altLang="en-US" sz="1200" b="1" baseline="-25000" dirty="0"/>
            </a:p>
          </p:txBody>
        </p:sp>
      </p:grpSp>
      <p:sp>
        <p:nvSpPr>
          <p:cNvPr id="50" name="文本框 49"/>
          <p:cNvSpPr txBox="1"/>
          <p:nvPr/>
        </p:nvSpPr>
        <p:spPr>
          <a:xfrm>
            <a:off x="2326213" y="5750600"/>
            <a:ext cx="2188420" cy="341632"/>
          </a:xfrm>
          <a:prstGeom prst="rect">
            <a:avLst/>
          </a:prstGeom>
          <a:noFill/>
        </p:spPr>
        <p:txBody>
          <a:bodyPr wrap="none" rtlCol="0">
            <a:spAutoFit/>
          </a:bodyPr>
          <a:lstStyle/>
          <a:p>
            <a:pPr algn="l">
              <a:lnSpc>
                <a:spcPct val="90000"/>
              </a:lnSpc>
              <a:spcBef>
                <a:spcPts val="1000"/>
              </a:spcBef>
            </a:pPr>
            <a:r>
              <a:rPr kumimoji="1" lang="zh-CN" altLang="en-US"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不同</a:t>
            </a:r>
            <a:r>
              <a:rPr kumimoji="1" lang="en-US" altLang="zh-CN"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ASID </a:t>
            </a:r>
            <a:r>
              <a:rPr kumimoji="1" lang="zh-CN" altLang="en-US"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保存位置</a:t>
            </a:r>
          </a:p>
        </p:txBody>
      </p:sp>
      <p:sp>
        <p:nvSpPr>
          <p:cNvPr id="51" name="文本框 50"/>
          <p:cNvSpPr txBox="1"/>
          <p:nvPr/>
        </p:nvSpPr>
        <p:spPr>
          <a:xfrm>
            <a:off x="8274399" y="5971661"/>
            <a:ext cx="1898277" cy="341632"/>
          </a:xfrm>
          <a:prstGeom prst="rect">
            <a:avLst/>
          </a:prstGeom>
          <a:noFill/>
        </p:spPr>
        <p:txBody>
          <a:bodyPr wrap="none" rtlCol="0">
            <a:spAutoFit/>
          </a:bodyPr>
          <a:lstStyle/>
          <a:p>
            <a:pPr algn="l">
              <a:lnSpc>
                <a:spcPct val="90000"/>
              </a:lnSpc>
              <a:spcBef>
                <a:spcPts val="1000"/>
              </a:spcBef>
            </a:pPr>
            <a:r>
              <a:rPr kumimoji="1" lang="zh-CN" altLang="en-US"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运行时</a:t>
            </a:r>
            <a:r>
              <a:rPr kumimoji="1" lang="en-US" altLang="zh-CN"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ASID</a:t>
            </a:r>
            <a:r>
              <a:rPr kumimoji="1" lang="zh-CN" altLang="en-US"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切换</a:t>
            </a:r>
          </a:p>
        </p:txBody>
      </p:sp>
    </p:spTree>
    <p:extLst>
      <p:ext uri="{BB962C8B-B14F-4D97-AF65-F5344CB8AC3E}">
        <p14:creationId xmlns:p14="http://schemas.microsoft.com/office/powerpoint/2010/main" val="1874512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7907" y="1332745"/>
            <a:ext cx="5041234" cy="5388734"/>
          </a:xfrm>
        </p:spPr>
        <p:txBody>
          <a:bodyPr>
            <a:normAutofit/>
          </a:bodyPr>
          <a:lstStyle/>
          <a:p>
            <a:r>
              <a:rPr lang="en-US" altLang="zh-CN" dirty="0"/>
              <a:t>Agent</a:t>
            </a:r>
            <a:r>
              <a:rPr lang="zh-CN" altLang="en-US" dirty="0"/>
              <a:t>及其入口安全性保证</a:t>
            </a:r>
            <a:endParaRPr lang="en-US" altLang="zh-CN" dirty="0"/>
          </a:p>
          <a:p>
            <a:pPr lvl="1"/>
            <a:r>
              <a:rPr lang="en-US" altLang="zh-CN" dirty="0"/>
              <a:t>Agent</a:t>
            </a:r>
            <a:r>
              <a:rPr lang="zh-CN" altLang="en-US" dirty="0"/>
              <a:t>负责处理和转发内核态进程的异常，在内核空间和用户空间各包含一部分代码</a:t>
            </a:r>
            <a:endParaRPr lang="en-US" altLang="zh-CN" dirty="0"/>
          </a:p>
          <a:p>
            <a:pPr lvl="1"/>
            <a:r>
              <a:rPr lang="zh-CN" altLang="en-US" dirty="0"/>
              <a:t>因为在用户上下文时，内核空间被关闭，所以用户空间的</a:t>
            </a:r>
            <a:r>
              <a:rPr lang="en-US" altLang="zh-CN" dirty="0"/>
              <a:t>Agent</a:t>
            </a:r>
            <a:r>
              <a:rPr lang="zh-CN" altLang="en-US" dirty="0"/>
              <a:t>入口代码需要在异常发生时完成：</a:t>
            </a:r>
            <a:endParaRPr lang="en-US" altLang="zh-CN" dirty="0"/>
          </a:p>
          <a:p>
            <a:pPr lvl="2"/>
            <a:r>
              <a:rPr lang="zh-CN" altLang="en-US" dirty="0"/>
              <a:t>开启内核空间（</a:t>
            </a:r>
            <a:r>
              <a:rPr lang="en-US" altLang="zh-CN" dirty="0" err="1"/>
              <a:t>TCR_ELx.EPDn</a:t>
            </a:r>
            <a:r>
              <a:rPr lang="zh-CN" altLang="en-US" dirty="0"/>
              <a:t>）</a:t>
            </a:r>
            <a:endParaRPr lang="en-US" altLang="zh-CN" dirty="0"/>
          </a:p>
          <a:p>
            <a:pPr lvl="2"/>
            <a:r>
              <a:rPr lang="zh-CN" altLang="en-US" dirty="0"/>
              <a:t>切换</a:t>
            </a:r>
            <a:r>
              <a:rPr lang="en-US" altLang="zh-CN" dirty="0"/>
              <a:t>ASID</a:t>
            </a:r>
            <a:r>
              <a:rPr lang="zh-CN" altLang="en-US" dirty="0"/>
              <a:t>（</a:t>
            </a:r>
            <a:r>
              <a:rPr lang="en-US" altLang="zh-CN" dirty="0"/>
              <a:t>TCR_ELx.A1</a:t>
            </a:r>
            <a:r>
              <a:rPr lang="zh-CN" altLang="en-US" dirty="0"/>
              <a:t>）</a:t>
            </a:r>
            <a:endParaRPr lang="en-US" altLang="zh-CN" dirty="0"/>
          </a:p>
          <a:p>
            <a:pPr lvl="2"/>
            <a:r>
              <a:rPr lang="zh-CN" altLang="en-US" dirty="0"/>
              <a:t>转发异常到内核空间的</a:t>
            </a:r>
            <a:r>
              <a:rPr lang="en-US" altLang="zh-CN" dirty="0"/>
              <a:t>Agent</a:t>
            </a:r>
          </a:p>
          <a:p>
            <a:pPr lvl="1"/>
            <a:r>
              <a:rPr lang="zh-CN" altLang="en-US" dirty="0"/>
              <a:t>内核空间的</a:t>
            </a:r>
            <a:r>
              <a:rPr lang="en-US" altLang="zh-CN" dirty="0"/>
              <a:t>Agent</a:t>
            </a:r>
            <a:r>
              <a:rPr lang="zh-CN" altLang="en-US" dirty="0"/>
              <a:t>再伪造成来自用户态的异常</a:t>
            </a:r>
            <a:endParaRPr lang="en-US" altLang="zh-CN" dirty="0"/>
          </a:p>
          <a:p>
            <a:pPr lvl="1"/>
            <a:r>
              <a:rPr lang="zh-CN" altLang="en-US" dirty="0"/>
              <a:t>保证入口代码的安全性，阻止攻击者的代码重用攻击（如右图所示）</a:t>
            </a:r>
            <a:endParaRPr lang="en-US" altLang="zh-CN" dirty="0"/>
          </a:p>
          <a:p>
            <a:pPr lvl="2"/>
            <a:r>
              <a:rPr lang="en-US" altLang="zh-CN" dirty="0"/>
              <a:t>breakpoint</a:t>
            </a:r>
            <a:r>
              <a:rPr lang="zh-CN" altLang="en-US" dirty="0"/>
              <a:t>设置和检查</a:t>
            </a:r>
            <a:endParaRPr lang="en-US" altLang="zh-CN" dirty="0"/>
          </a:p>
          <a:p>
            <a:pPr lvl="2"/>
            <a:r>
              <a:rPr lang="zh-CN" altLang="en-US" dirty="0"/>
              <a:t>当前</a:t>
            </a:r>
            <a:r>
              <a:rPr lang="en-US" altLang="zh-CN" dirty="0" err="1"/>
              <a:t>SPSel</a:t>
            </a:r>
            <a:r>
              <a:rPr lang="zh-CN" altLang="en-US" dirty="0"/>
              <a:t>检查</a:t>
            </a:r>
            <a:endParaRPr lang="en-US" altLang="zh-CN" dirty="0"/>
          </a:p>
          <a:p>
            <a:pPr lvl="1"/>
            <a:endParaRPr lang="zh-CN" altLang="en-US" dirty="0"/>
          </a:p>
        </p:txBody>
      </p:sp>
      <p:sp>
        <p:nvSpPr>
          <p:cNvPr id="17" name="矩形 16"/>
          <p:cNvSpPr/>
          <p:nvPr/>
        </p:nvSpPr>
        <p:spPr>
          <a:xfrm>
            <a:off x="5995075" y="905592"/>
            <a:ext cx="6404591" cy="5693866"/>
          </a:xfrm>
          <a:prstGeom prst="rect">
            <a:avLst/>
          </a:prstGeom>
        </p:spPr>
        <p:txBody>
          <a:bodyPr wrap="square">
            <a:spAutoFit/>
          </a:bodyPr>
          <a:lstStyle/>
          <a:p>
            <a:r>
              <a:rPr lang="en-US" altLang="zh-CN" sz="1400" b="1" dirty="0">
                <a:solidFill>
                  <a:srgbClr val="D4D4D4"/>
                </a:solidFill>
                <a:latin typeface="Consolas" panose="020B0609020204030204" pitchFamily="49" charset="0"/>
              </a:rPr>
              <a:t>1</a:t>
            </a:r>
            <a:r>
              <a:rPr lang="zh-CN" altLang="en-US" sz="1400" b="1" dirty="0">
                <a:solidFill>
                  <a:srgbClr val="D4D4D4"/>
                </a:solidFill>
                <a:latin typeface="Consolas" panose="020B0609020204030204" pitchFamily="49" charset="0"/>
              </a:rPr>
              <a:t>：</a:t>
            </a:r>
            <a:r>
              <a:rPr lang="en-US" altLang="zh-CN" sz="1400" b="1" dirty="0">
                <a:solidFill>
                  <a:srgbClr val="D4D4D4"/>
                </a:solidFill>
                <a:latin typeface="Consolas" panose="020B0609020204030204" pitchFamily="49" charset="0"/>
              </a:rPr>
              <a:t> </a:t>
            </a:r>
            <a:r>
              <a:rPr lang="en-US" altLang="zh-CN" sz="1400" b="1" dirty="0" err="1">
                <a:solidFill>
                  <a:srgbClr val="DCDCAA"/>
                </a:solidFill>
                <a:latin typeface="Consolas" panose="020B0609020204030204" pitchFamily="49" charset="0"/>
              </a:rPr>
              <a:t>msr</a:t>
            </a:r>
            <a:r>
              <a:rPr lang="en-US" altLang="zh-CN" sz="1400" b="1" dirty="0">
                <a:solidFill>
                  <a:srgbClr val="D4D4D4"/>
                </a:solidFill>
                <a:latin typeface="Consolas" panose="020B0609020204030204" pitchFamily="49" charset="0"/>
              </a:rPr>
              <a:t> </a:t>
            </a:r>
            <a:r>
              <a:rPr lang="en-US" altLang="zh-CN" sz="1400" b="1" dirty="0">
                <a:solidFill>
                  <a:srgbClr val="9CDCFE"/>
                </a:solidFill>
                <a:latin typeface="Consolas" panose="020B0609020204030204" pitchFamily="49" charset="0"/>
              </a:rPr>
              <a:t>tpidrro_el0</a:t>
            </a:r>
            <a:r>
              <a:rPr lang="en-US" altLang="zh-CN" sz="1400" b="1" dirty="0">
                <a:solidFill>
                  <a:srgbClr val="D4D4D4"/>
                </a:solidFill>
                <a:latin typeface="Consolas" panose="020B0609020204030204" pitchFamily="49" charset="0"/>
              </a:rPr>
              <a:t>, </a:t>
            </a:r>
            <a:r>
              <a:rPr lang="en-US" altLang="zh-CN" sz="1400" b="1" dirty="0">
                <a:solidFill>
                  <a:srgbClr val="569CD6"/>
                </a:solidFill>
                <a:latin typeface="Consolas" panose="020B0609020204030204" pitchFamily="49" charset="0"/>
              </a:rPr>
              <a:t>x30</a:t>
            </a:r>
            <a:endParaRPr lang="en-US" altLang="zh-CN" sz="1400" b="1" dirty="0">
              <a:solidFill>
                <a:srgbClr val="D4D4D4"/>
              </a:solidFill>
              <a:latin typeface="Consolas" panose="020B0609020204030204" pitchFamily="49" charset="0"/>
            </a:endParaRPr>
          </a:p>
          <a:p>
            <a:r>
              <a:rPr lang="en-US" altLang="zh-CN" sz="1400" b="1" dirty="0">
                <a:solidFill>
                  <a:srgbClr val="D4D4D4"/>
                </a:solidFill>
                <a:latin typeface="Consolas" panose="020B0609020204030204" pitchFamily="49" charset="0"/>
              </a:rPr>
              <a:t>    </a:t>
            </a:r>
            <a:r>
              <a:rPr lang="en-US" altLang="zh-CN" sz="1400" b="1" dirty="0" err="1">
                <a:solidFill>
                  <a:srgbClr val="DCDCAA"/>
                </a:solidFill>
                <a:latin typeface="Consolas" panose="020B0609020204030204" pitchFamily="49" charset="0"/>
              </a:rPr>
              <a:t>msr</a:t>
            </a:r>
            <a:r>
              <a:rPr lang="en-US" altLang="zh-CN" sz="1400" b="1" dirty="0">
                <a:solidFill>
                  <a:srgbClr val="D4D4D4"/>
                </a:solidFill>
                <a:latin typeface="Consolas" panose="020B0609020204030204" pitchFamily="49" charset="0"/>
              </a:rPr>
              <a:t> </a:t>
            </a:r>
            <a:r>
              <a:rPr lang="en-US" altLang="zh-CN" sz="1400" b="1" dirty="0">
                <a:solidFill>
                  <a:srgbClr val="9CDCFE"/>
                </a:solidFill>
                <a:latin typeface="Consolas" panose="020B0609020204030204" pitchFamily="49" charset="0"/>
              </a:rPr>
              <a:t>dbgbvr0_el1</a:t>
            </a:r>
            <a:r>
              <a:rPr lang="en-US" altLang="zh-CN" sz="1400" b="1" dirty="0">
                <a:solidFill>
                  <a:srgbClr val="D4D4D4"/>
                </a:solidFill>
                <a:latin typeface="Consolas" panose="020B0609020204030204" pitchFamily="49" charset="0"/>
              </a:rPr>
              <a:t>, </a:t>
            </a:r>
            <a:r>
              <a:rPr lang="en-US" altLang="zh-CN" sz="1400" b="1" dirty="0" err="1">
                <a:solidFill>
                  <a:srgbClr val="569CD6"/>
                </a:solidFill>
                <a:latin typeface="Consolas" panose="020B0609020204030204" pitchFamily="49" charset="0"/>
              </a:rPr>
              <a:t>xzr</a:t>
            </a:r>
            <a:r>
              <a:rPr lang="en-US" altLang="zh-CN" sz="1400" b="1" dirty="0">
                <a:solidFill>
                  <a:srgbClr val="D4D4D4"/>
                </a:solidFill>
                <a:latin typeface="Consolas" panose="020B0609020204030204" pitchFamily="49" charset="0"/>
              </a:rPr>
              <a:t>  /* </a:t>
            </a:r>
            <a:r>
              <a:rPr lang="zh-CN" altLang="en-US" sz="1400" b="1" dirty="0">
                <a:solidFill>
                  <a:srgbClr val="D4D4D4"/>
                </a:solidFill>
                <a:latin typeface="Consolas" panose="020B0609020204030204" pitchFamily="49" charset="0"/>
              </a:rPr>
              <a:t>清除断点 *</a:t>
            </a:r>
            <a:r>
              <a:rPr lang="en-US" altLang="zh-CN" sz="1400" b="1" dirty="0">
                <a:solidFill>
                  <a:srgbClr val="D4D4D4"/>
                </a:solidFill>
                <a:latin typeface="Consolas" panose="020B0609020204030204" pitchFamily="49" charset="0"/>
              </a:rPr>
              <a:t>/</a:t>
            </a:r>
          </a:p>
          <a:p>
            <a:r>
              <a:rPr lang="en-US" altLang="zh-CN" sz="1400" b="1" dirty="0">
                <a:solidFill>
                  <a:srgbClr val="D4D4D4"/>
                </a:solidFill>
                <a:latin typeface="Consolas" panose="020B0609020204030204" pitchFamily="49" charset="0"/>
              </a:rPr>
              <a:t>    </a:t>
            </a:r>
            <a:r>
              <a:rPr lang="en-US" altLang="zh-CN" sz="1400" b="1" dirty="0" err="1">
                <a:solidFill>
                  <a:srgbClr val="DCDCAA"/>
                </a:solidFill>
                <a:latin typeface="Consolas" panose="020B0609020204030204" pitchFamily="49" charset="0"/>
              </a:rPr>
              <a:t>isb</a:t>
            </a:r>
            <a:endParaRPr lang="en-US" altLang="zh-CN" sz="1400" b="1" dirty="0">
              <a:solidFill>
                <a:srgbClr val="D4D4D4"/>
              </a:solidFill>
              <a:latin typeface="Consolas" panose="020B0609020204030204" pitchFamily="49" charset="0"/>
            </a:endParaRPr>
          </a:p>
          <a:p>
            <a:r>
              <a:rPr lang="en-US" altLang="zh-CN" sz="1400" b="1" dirty="0">
                <a:solidFill>
                  <a:srgbClr val="D4D4D4"/>
                </a:solidFill>
                <a:latin typeface="Consolas" panose="020B0609020204030204" pitchFamily="49" charset="0"/>
              </a:rPr>
              <a:t>    </a:t>
            </a:r>
            <a:r>
              <a:rPr lang="en-US" altLang="zh-CN" sz="1400" b="1" dirty="0" err="1">
                <a:solidFill>
                  <a:srgbClr val="DCDCAA"/>
                </a:solidFill>
                <a:latin typeface="Consolas" panose="020B0609020204030204" pitchFamily="49" charset="0"/>
              </a:rPr>
              <a:t>mrs</a:t>
            </a:r>
            <a:r>
              <a:rPr lang="en-US" altLang="zh-CN" sz="1400" b="1" dirty="0">
                <a:solidFill>
                  <a:srgbClr val="D4D4D4"/>
                </a:solidFill>
                <a:latin typeface="Consolas" panose="020B0609020204030204" pitchFamily="49" charset="0"/>
              </a:rPr>
              <a:t> </a:t>
            </a:r>
            <a:r>
              <a:rPr lang="en-US" altLang="zh-CN" sz="1400" b="1" dirty="0">
                <a:solidFill>
                  <a:srgbClr val="569CD6"/>
                </a:solidFill>
                <a:latin typeface="Consolas" panose="020B0609020204030204" pitchFamily="49" charset="0"/>
              </a:rPr>
              <a:t>x30</a:t>
            </a:r>
            <a:r>
              <a:rPr lang="en-US" altLang="zh-CN" sz="1400" b="1" dirty="0">
                <a:solidFill>
                  <a:srgbClr val="D4D4D4"/>
                </a:solidFill>
                <a:latin typeface="Consolas" panose="020B0609020204030204" pitchFamily="49" charset="0"/>
              </a:rPr>
              <a:t>, </a:t>
            </a:r>
            <a:r>
              <a:rPr lang="en-US" altLang="zh-CN" sz="1400" b="1" dirty="0">
                <a:solidFill>
                  <a:srgbClr val="9CDCFE"/>
                </a:solidFill>
                <a:latin typeface="Consolas" panose="020B0609020204030204" pitchFamily="49" charset="0"/>
              </a:rPr>
              <a:t>tcr_el1</a:t>
            </a:r>
            <a:r>
              <a:rPr lang="en-US" altLang="zh-CN" sz="1400" b="1" dirty="0">
                <a:solidFill>
                  <a:srgbClr val="D4D4D4"/>
                </a:solidFill>
                <a:latin typeface="Consolas" panose="020B0609020204030204" pitchFamily="49" charset="0"/>
              </a:rPr>
              <a:t> </a:t>
            </a:r>
          </a:p>
          <a:p>
            <a:r>
              <a:rPr lang="en-US" altLang="zh-CN" sz="1400" b="1" dirty="0">
                <a:solidFill>
                  <a:srgbClr val="D4D4D4"/>
                </a:solidFill>
                <a:latin typeface="Consolas" panose="020B0609020204030204" pitchFamily="49" charset="0"/>
              </a:rPr>
              <a:t>    </a:t>
            </a:r>
            <a:r>
              <a:rPr lang="en-US" altLang="zh-CN" sz="1400" b="1" dirty="0" err="1">
                <a:solidFill>
                  <a:srgbClr val="9CDCFE"/>
                </a:solidFill>
                <a:latin typeface="Consolas" panose="020B0609020204030204" pitchFamily="49" charset="0"/>
              </a:rPr>
              <a:t>movk</a:t>
            </a:r>
            <a:r>
              <a:rPr lang="en-US" altLang="zh-CN" sz="1400" b="1" dirty="0">
                <a:solidFill>
                  <a:srgbClr val="D4D4D4"/>
                </a:solidFill>
                <a:latin typeface="Consolas" panose="020B0609020204030204" pitchFamily="49" charset="0"/>
              </a:rPr>
              <a:t> </a:t>
            </a:r>
            <a:r>
              <a:rPr lang="en-US" altLang="zh-CN" sz="1400" b="1" dirty="0">
                <a:solidFill>
                  <a:srgbClr val="569CD6"/>
                </a:solidFill>
                <a:latin typeface="Consolas" panose="020B0609020204030204" pitchFamily="49" charset="0"/>
              </a:rPr>
              <a:t>x30</a:t>
            </a:r>
            <a:r>
              <a:rPr lang="en-US" altLang="zh-CN" sz="1400" b="1" dirty="0">
                <a:solidFill>
                  <a:srgbClr val="D4D4D4"/>
                </a:solidFill>
                <a:latin typeface="Consolas" panose="020B0609020204030204" pitchFamily="49" charset="0"/>
              </a:rPr>
              <a:t>, </a:t>
            </a:r>
            <a:r>
              <a:rPr lang="en-US" altLang="zh-CN" sz="1400" b="1" dirty="0">
                <a:solidFill>
                  <a:srgbClr val="B5CEA8"/>
                </a:solidFill>
                <a:latin typeface="Consolas" panose="020B0609020204030204" pitchFamily="49" charset="0"/>
              </a:rPr>
              <a:t>#0x7550</a:t>
            </a:r>
            <a:r>
              <a:rPr lang="en-US" altLang="zh-CN" sz="1400" b="1" dirty="0">
                <a:solidFill>
                  <a:srgbClr val="D4D4D4"/>
                </a:solidFill>
                <a:latin typeface="Consolas" panose="020B0609020204030204" pitchFamily="49" charset="0"/>
              </a:rPr>
              <a:t>, </a:t>
            </a:r>
            <a:r>
              <a:rPr lang="en-US" altLang="zh-CN" sz="1400" b="1" dirty="0" err="1">
                <a:solidFill>
                  <a:srgbClr val="DCDCAA"/>
                </a:solidFill>
                <a:latin typeface="Consolas" panose="020B0609020204030204" pitchFamily="49" charset="0"/>
              </a:rPr>
              <a:t>lsl</a:t>
            </a:r>
            <a:r>
              <a:rPr lang="en-US" altLang="zh-CN" sz="1400" b="1" dirty="0">
                <a:solidFill>
                  <a:srgbClr val="D4D4D4"/>
                </a:solidFill>
                <a:latin typeface="Consolas" panose="020B0609020204030204" pitchFamily="49" charset="0"/>
              </a:rPr>
              <a:t> </a:t>
            </a:r>
            <a:r>
              <a:rPr lang="en-US" altLang="zh-CN" sz="1400" b="1" dirty="0">
                <a:solidFill>
                  <a:srgbClr val="B5CEA8"/>
                </a:solidFill>
                <a:latin typeface="Consolas" panose="020B0609020204030204" pitchFamily="49" charset="0"/>
              </a:rPr>
              <a:t>16</a:t>
            </a:r>
            <a:endParaRPr lang="en-US" altLang="zh-CN" sz="1400" b="1" dirty="0">
              <a:solidFill>
                <a:srgbClr val="D4D4D4"/>
              </a:solidFill>
              <a:latin typeface="Consolas" panose="020B0609020204030204" pitchFamily="49" charset="0"/>
            </a:endParaRPr>
          </a:p>
          <a:p>
            <a:r>
              <a:rPr lang="en-US" altLang="zh-CN" sz="1400" b="1" dirty="0" err="1">
                <a:solidFill>
                  <a:srgbClr val="D4D4D4"/>
                </a:solidFill>
                <a:latin typeface="Consolas" panose="020B0609020204030204" pitchFamily="49" charset="0"/>
              </a:rPr>
              <a:t>set_tcr</a:t>
            </a:r>
            <a:r>
              <a:rPr lang="en-US" altLang="zh-CN" sz="1400" b="1" dirty="0">
                <a:solidFill>
                  <a:srgbClr val="D4D4D4"/>
                </a:solidFill>
                <a:latin typeface="Consolas" panose="020B0609020204030204" pitchFamily="49" charset="0"/>
              </a:rPr>
              <a:t>:</a:t>
            </a:r>
          </a:p>
          <a:p>
            <a:r>
              <a:rPr lang="en-US" altLang="zh-CN" sz="1400" b="1" dirty="0">
                <a:solidFill>
                  <a:srgbClr val="D4D4D4"/>
                </a:solidFill>
                <a:latin typeface="Consolas" panose="020B0609020204030204" pitchFamily="49" charset="0"/>
              </a:rPr>
              <a:t>    </a:t>
            </a:r>
            <a:r>
              <a:rPr lang="en-US" altLang="zh-CN" sz="1400" b="1" dirty="0" err="1">
                <a:solidFill>
                  <a:srgbClr val="DCDCAA"/>
                </a:solidFill>
                <a:latin typeface="Consolas" panose="020B0609020204030204" pitchFamily="49" charset="0"/>
              </a:rPr>
              <a:t>msr</a:t>
            </a:r>
            <a:r>
              <a:rPr lang="en-US" altLang="zh-CN" sz="1400" b="1" dirty="0">
                <a:solidFill>
                  <a:srgbClr val="D4D4D4"/>
                </a:solidFill>
                <a:latin typeface="Consolas" panose="020B0609020204030204" pitchFamily="49" charset="0"/>
              </a:rPr>
              <a:t> </a:t>
            </a:r>
            <a:r>
              <a:rPr lang="en-US" altLang="zh-CN" sz="1400" b="1" dirty="0">
                <a:solidFill>
                  <a:srgbClr val="9CDCFE"/>
                </a:solidFill>
                <a:latin typeface="Consolas" panose="020B0609020204030204" pitchFamily="49" charset="0"/>
              </a:rPr>
              <a:t>tcr_el1</a:t>
            </a:r>
            <a:r>
              <a:rPr lang="en-US" altLang="zh-CN" sz="1400" b="1" dirty="0">
                <a:solidFill>
                  <a:srgbClr val="D4D4D4"/>
                </a:solidFill>
                <a:latin typeface="Consolas" panose="020B0609020204030204" pitchFamily="49" charset="0"/>
              </a:rPr>
              <a:t>, </a:t>
            </a:r>
            <a:r>
              <a:rPr lang="en-US" altLang="zh-CN" sz="1400" b="1" dirty="0">
                <a:solidFill>
                  <a:srgbClr val="569CD6"/>
                </a:solidFill>
                <a:latin typeface="Consolas" panose="020B0609020204030204" pitchFamily="49" charset="0"/>
              </a:rPr>
              <a:t>x30</a:t>
            </a:r>
            <a:r>
              <a:rPr lang="en-US" altLang="zh-CN" sz="1400" b="1" dirty="0">
                <a:solidFill>
                  <a:srgbClr val="D4D4D4"/>
                </a:solidFill>
                <a:latin typeface="Consolas" panose="020B0609020204030204" pitchFamily="49" charset="0"/>
              </a:rPr>
              <a:t>  /* </a:t>
            </a:r>
            <a:r>
              <a:rPr lang="zh-CN" altLang="en-US" sz="1400" b="1" dirty="0">
                <a:solidFill>
                  <a:srgbClr val="D4D4D4"/>
                </a:solidFill>
                <a:latin typeface="Consolas" panose="020B0609020204030204" pitchFamily="49" charset="0"/>
              </a:rPr>
              <a:t>设置</a:t>
            </a:r>
            <a:r>
              <a:rPr lang="en-US" altLang="zh-CN" sz="1400" b="1" dirty="0">
                <a:solidFill>
                  <a:srgbClr val="D4D4D4"/>
                </a:solidFill>
                <a:latin typeface="Consolas" panose="020B0609020204030204" pitchFamily="49" charset="0"/>
              </a:rPr>
              <a:t>EPD1</a:t>
            </a:r>
            <a:r>
              <a:rPr lang="zh-CN" altLang="en-US" sz="1400" b="1" dirty="0">
                <a:solidFill>
                  <a:srgbClr val="D4D4D4"/>
                </a:solidFill>
                <a:latin typeface="Consolas" panose="020B0609020204030204" pitchFamily="49" charset="0"/>
              </a:rPr>
              <a:t>和</a:t>
            </a:r>
            <a:r>
              <a:rPr lang="en-US" altLang="zh-CN" sz="1400" b="1" dirty="0">
                <a:solidFill>
                  <a:srgbClr val="D4D4D4"/>
                </a:solidFill>
                <a:latin typeface="Consolas" panose="020B0609020204030204" pitchFamily="49" charset="0"/>
              </a:rPr>
              <a:t>A1</a:t>
            </a:r>
            <a:r>
              <a:rPr lang="zh-CN" altLang="en-US" sz="1400" b="1" dirty="0">
                <a:solidFill>
                  <a:srgbClr val="D4D4D4"/>
                </a:solidFill>
                <a:latin typeface="Consolas" panose="020B0609020204030204" pitchFamily="49" charset="0"/>
              </a:rPr>
              <a:t>，打开内核空间，切换</a:t>
            </a:r>
            <a:r>
              <a:rPr lang="en-US" altLang="zh-CN" sz="1400" b="1" dirty="0">
                <a:solidFill>
                  <a:srgbClr val="D4D4D4"/>
                </a:solidFill>
                <a:latin typeface="Consolas" panose="020B0609020204030204" pitchFamily="49" charset="0"/>
              </a:rPr>
              <a:t>ASID </a:t>
            </a:r>
            <a:r>
              <a:rPr lang="zh-CN" altLang="en-US" sz="1400" b="1" dirty="0">
                <a:solidFill>
                  <a:srgbClr val="D4D4D4"/>
                </a:solidFill>
                <a:latin typeface="Consolas" panose="020B0609020204030204" pitchFamily="49" charset="0"/>
              </a:rPr>
              <a:t>*</a:t>
            </a:r>
            <a:r>
              <a:rPr lang="en-US" altLang="zh-CN" sz="1400" b="1" dirty="0">
                <a:solidFill>
                  <a:srgbClr val="D4D4D4"/>
                </a:solidFill>
                <a:latin typeface="Consolas" panose="020B0609020204030204" pitchFamily="49" charset="0"/>
              </a:rPr>
              <a:t>/</a:t>
            </a:r>
          </a:p>
          <a:p>
            <a:r>
              <a:rPr lang="en-US" altLang="zh-CN" sz="1400" b="1" dirty="0">
                <a:solidFill>
                  <a:srgbClr val="D4D4D4"/>
                </a:solidFill>
                <a:latin typeface="Consolas" panose="020B0609020204030204" pitchFamily="49" charset="0"/>
              </a:rPr>
              <a:t>    </a:t>
            </a:r>
            <a:r>
              <a:rPr lang="en-US" altLang="zh-CN" sz="1400" b="1" dirty="0" err="1">
                <a:solidFill>
                  <a:srgbClr val="DCDCAA"/>
                </a:solidFill>
                <a:latin typeface="Consolas" panose="020B0609020204030204" pitchFamily="49" charset="0"/>
              </a:rPr>
              <a:t>isb</a:t>
            </a:r>
            <a:endParaRPr lang="en-US" altLang="zh-CN" sz="1400" b="1" dirty="0">
              <a:solidFill>
                <a:srgbClr val="D4D4D4"/>
              </a:solidFill>
              <a:latin typeface="Consolas" panose="020B0609020204030204" pitchFamily="49" charset="0"/>
            </a:endParaRPr>
          </a:p>
          <a:p>
            <a:r>
              <a:rPr lang="en-US" altLang="zh-CN" sz="1400" b="1" dirty="0">
                <a:solidFill>
                  <a:srgbClr val="D4D4D4"/>
                </a:solidFill>
                <a:latin typeface="Consolas" panose="020B0609020204030204" pitchFamily="49" charset="0"/>
              </a:rPr>
              <a:t>    </a:t>
            </a:r>
            <a:r>
              <a:rPr lang="en-US" altLang="zh-CN" sz="1400" b="1" dirty="0" err="1">
                <a:solidFill>
                  <a:srgbClr val="DCDCAA"/>
                </a:solidFill>
                <a:latin typeface="Consolas" panose="020B0609020204030204" pitchFamily="49" charset="0"/>
              </a:rPr>
              <a:t>adr</a:t>
            </a:r>
            <a:r>
              <a:rPr lang="en-US" altLang="zh-CN" sz="1400" b="1" dirty="0">
                <a:solidFill>
                  <a:srgbClr val="D4D4D4"/>
                </a:solidFill>
                <a:latin typeface="Consolas" panose="020B0609020204030204" pitchFamily="49" charset="0"/>
              </a:rPr>
              <a:t> </a:t>
            </a:r>
            <a:r>
              <a:rPr lang="en-US" altLang="zh-CN" sz="1400" b="1" dirty="0">
                <a:solidFill>
                  <a:srgbClr val="569CD6"/>
                </a:solidFill>
                <a:latin typeface="Consolas" panose="020B0609020204030204" pitchFamily="49" charset="0"/>
              </a:rPr>
              <a:t>x30</a:t>
            </a:r>
            <a:r>
              <a:rPr lang="en-US" altLang="zh-CN" sz="1400" b="1" dirty="0">
                <a:solidFill>
                  <a:srgbClr val="D4D4D4"/>
                </a:solidFill>
                <a:latin typeface="Consolas" panose="020B0609020204030204" pitchFamily="49" charset="0"/>
              </a:rPr>
              <a:t>, </a:t>
            </a:r>
            <a:r>
              <a:rPr lang="en-US" altLang="zh-CN" sz="1400" b="1" dirty="0" err="1">
                <a:solidFill>
                  <a:srgbClr val="9CDCFE"/>
                </a:solidFill>
                <a:latin typeface="Consolas" panose="020B0609020204030204" pitchFamily="49" charset="0"/>
              </a:rPr>
              <a:t>set_tcr</a:t>
            </a:r>
            <a:endParaRPr lang="en-US" altLang="zh-CN" sz="1400" b="1" dirty="0">
              <a:solidFill>
                <a:srgbClr val="D4D4D4"/>
              </a:solidFill>
              <a:latin typeface="Consolas" panose="020B0609020204030204" pitchFamily="49" charset="0"/>
            </a:endParaRPr>
          </a:p>
          <a:p>
            <a:r>
              <a:rPr lang="en-US" altLang="zh-CN" sz="1400" b="1" dirty="0">
                <a:solidFill>
                  <a:srgbClr val="D4D4D4"/>
                </a:solidFill>
                <a:latin typeface="Consolas" panose="020B0609020204030204" pitchFamily="49" charset="0"/>
              </a:rPr>
              <a:t>    </a:t>
            </a:r>
            <a:r>
              <a:rPr lang="en-US" altLang="zh-CN" sz="1400" b="1" dirty="0" err="1">
                <a:solidFill>
                  <a:srgbClr val="DCDCAA"/>
                </a:solidFill>
                <a:latin typeface="Consolas" panose="020B0609020204030204" pitchFamily="49" charset="0"/>
              </a:rPr>
              <a:t>msr</a:t>
            </a:r>
            <a:r>
              <a:rPr lang="en-US" altLang="zh-CN" sz="1400" b="1" dirty="0">
                <a:solidFill>
                  <a:srgbClr val="D4D4D4"/>
                </a:solidFill>
                <a:latin typeface="Consolas" panose="020B0609020204030204" pitchFamily="49" charset="0"/>
              </a:rPr>
              <a:t> </a:t>
            </a:r>
            <a:r>
              <a:rPr lang="en-US" altLang="zh-CN" sz="1400" b="1" dirty="0">
                <a:solidFill>
                  <a:srgbClr val="9CDCFE"/>
                </a:solidFill>
                <a:latin typeface="Consolas" panose="020B0609020204030204" pitchFamily="49" charset="0"/>
              </a:rPr>
              <a:t>dbgbvr0_el1</a:t>
            </a:r>
            <a:r>
              <a:rPr lang="en-US" altLang="zh-CN" sz="1400" b="1" dirty="0">
                <a:solidFill>
                  <a:srgbClr val="D4D4D4"/>
                </a:solidFill>
                <a:latin typeface="Consolas" panose="020B0609020204030204" pitchFamily="49" charset="0"/>
              </a:rPr>
              <a:t>, </a:t>
            </a:r>
            <a:r>
              <a:rPr lang="en-US" altLang="zh-CN" sz="1400" b="1" dirty="0">
                <a:solidFill>
                  <a:srgbClr val="569CD6"/>
                </a:solidFill>
                <a:latin typeface="Consolas" panose="020B0609020204030204" pitchFamily="49" charset="0"/>
              </a:rPr>
              <a:t>x30 </a:t>
            </a:r>
            <a:r>
              <a:rPr lang="en-US" altLang="zh-CN" sz="1400" b="1" dirty="0">
                <a:solidFill>
                  <a:srgbClr val="D4D4D4"/>
                </a:solidFill>
                <a:latin typeface="Consolas" panose="020B0609020204030204" pitchFamily="49" charset="0"/>
              </a:rPr>
              <a:t>/* </a:t>
            </a:r>
            <a:r>
              <a:rPr lang="zh-CN" altLang="en-US" sz="1400" b="1" dirty="0">
                <a:solidFill>
                  <a:srgbClr val="D4D4D4"/>
                </a:solidFill>
                <a:latin typeface="Consolas" panose="020B0609020204030204" pitchFamily="49" charset="0"/>
              </a:rPr>
              <a:t>设置断点在</a:t>
            </a:r>
            <a:r>
              <a:rPr lang="en-US" altLang="zh-CN" sz="1400" b="1" dirty="0" err="1">
                <a:solidFill>
                  <a:srgbClr val="D4D4D4"/>
                </a:solidFill>
                <a:latin typeface="Consolas" panose="020B0609020204030204" pitchFamily="49" charset="0"/>
              </a:rPr>
              <a:t>set_tcr</a:t>
            </a:r>
            <a:r>
              <a:rPr lang="zh-CN" altLang="en-US" sz="1400" b="1" dirty="0">
                <a:solidFill>
                  <a:srgbClr val="D4D4D4"/>
                </a:solidFill>
                <a:latin typeface="Consolas" panose="020B0609020204030204" pitchFamily="49" charset="0"/>
              </a:rPr>
              <a:t>处 *</a:t>
            </a:r>
            <a:r>
              <a:rPr lang="en-US" altLang="zh-CN" sz="1400" b="1" dirty="0">
                <a:solidFill>
                  <a:srgbClr val="D4D4D4"/>
                </a:solidFill>
                <a:latin typeface="Consolas" panose="020B0609020204030204" pitchFamily="49" charset="0"/>
              </a:rPr>
              <a:t>/</a:t>
            </a:r>
          </a:p>
          <a:p>
            <a:r>
              <a:rPr lang="en-US" altLang="zh-CN" sz="1400" b="1" dirty="0">
                <a:solidFill>
                  <a:srgbClr val="D4D4D4"/>
                </a:solidFill>
                <a:latin typeface="Consolas" panose="020B0609020204030204" pitchFamily="49" charset="0"/>
              </a:rPr>
              <a:t>    </a:t>
            </a:r>
            <a:r>
              <a:rPr lang="en-US" altLang="zh-CN" sz="1400" b="1" dirty="0" err="1">
                <a:solidFill>
                  <a:srgbClr val="DCDCAA"/>
                </a:solidFill>
                <a:latin typeface="Consolas" panose="020B0609020204030204" pitchFamily="49" charset="0"/>
              </a:rPr>
              <a:t>isb</a:t>
            </a:r>
            <a:endParaRPr lang="en-US" altLang="zh-CN" sz="1400" b="1" dirty="0">
              <a:solidFill>
                <a:srgbClr val="D4D4D4"/>
              </a:solidFill>
              <a:latin typeface="Consolas" panose="020B0609020204030204" pitchFamily="49" charset="0"/>
            </a:endParaRPr>
          </a:p>
          <a:p>
            <a:r>
              <a:rPr lang="en-US" altLang="zh-CN" sz="1400" b="1" dirty="0">
                <a:solidFill>
                  <a:srgbClr val="D4D4D4"/>
                </a:solidFill>
                <a:latin typeface="Consolas" panose="020B0609020204030204" pitchFamily="49" charset="0"/>
              </a:rPr>
              <a:t>3:  </a:t>
            </a:r>
            <a:r>
              <a:rPr lang="en-US" altLang="zh-CN" sz="1400" b="1" dirty="0" err="1">
                <a:solidFill>
                  <a:srgbClr val="DCDCAA"/>
                </a:solidFill>
                <a:latin typeface="Consolas" panose="020B0609020204030204" pitchFamily="49" charset="0"/>
              </a:rPr>
              <a:t>mrs</a:t>
            </a:r>
            <a:r>
              <a:rPr lang="en-US" altLang="zh-CN" sz="1400" b="1" dirty="0">
                <a:solidFill>
                  <a:srgbClr val="D4D4D4"/>
                </a:solidFill>
                <a:latin typeface="Consolas" panose="020B0609020204030204" pitchFamily="49" charset="0"/>
              </a:rPr>
              <a:t> </a:t>
            </a:r>
            <a:r>
              <a:rPr lang="en-US" altLang="zh-CN" sz="1400" b="1" dirty="0">
                <a:solidFill>
                  <a:srgbClr val="569CD6"/>
                </a:solidFill>
                <a:latin typeface="Consolas" panose="020B0609020204030204" pitchFamily="49" charset="0"/>
              </a:rPr>
              <a:t>x30</a:t>
            </a:r>
            <a:r>
              <a:rPr lang="en-US" altLang="zh-CN" sz="1400" b="1" dirty="0">
                <a:solidFill>
                  <a:srgbClr val="D4D4D4"/>
                </a:solidFill>
                <a:latin typeface="Consolas" panose="020B0609020204030204" pitchFamily="49" charset="0"/>
              </a:rPr>
              <a:t>, </a:t>
            </a:r>
            <a:r>
              <a:rPr lang="en-US" altLang="zh-CN" sz="1400" b="1" dirty="0" err="1">
                <a:solidFill>
                  <a:srgbClr val="9CDCFE"/>
                </a:solidFill>
                <a:latin typeface="Consolas" panose="020B0609020204030204" pitchFamily="49" charset="0"/>
              </a:rPr>
              <a:t>SPSel</a:t>
            </a:r>
            <a:endParaRPr lang="en-US" altLang="zh-CN" sz="1400" b="1" dirty="0">
              <a:solidFill>
                <a:srgbClr val="D4D4D4"/>
              </a:solidFill>
              <a:latin typeface="Consolas" panose="020B0609020204030204" pitchFamily="49" charset="0"/>
            </a:endParaRPr>
          </a:p>
          <a:p>
            <a:r>
              <a:rPr lang="en-US" altLang="zh-CN" sz="1400" b="1" dirty="0">
                <a:solidFill>
                  <a:srgbClr val="D4D4D4"/>
                </a:solidFill>
                <a:latin typeface="Consolas" panose="020B0609020204030204" pitchFamily="49" charset="0"/>
              </a:rPr>
              <a:t>    </a:t>
            </a:r>
            <a:r>
              <a:rPr lang="en-US" altLang="zh-CN" sz="1400" b="1" dirty="0" err="1">
                <a:solidFill>
                  <a:srgbClr val="DCDCAA"/>
                </a:solidFill>
                <a:latin typeface="Consolas" panose="020B0609020204030204" pitchFamily="49" charset="0"/>
              </a:rPr>
              <a:t>eor</a:t>
            </a:r>
            <a:r>
              <a:rPr lang="en-US" altLang="zh-CN" sz="1400" b="1" dirty="0">
                <a:solidFill>
                  <a:srgbClr val="D4D4D4"/>
                </a:solidFill>
                <a:latin typeface="Consolas" panose="020B0609020204030204" pitchFamily="49" charset="0"/>
              </a:rPr>
              <a:t> </a:t>
            </a:r>
            <a:r>
              <a:rPr lang="en-US" altLang="zh-CN" sz="1400" b="1" dirty="0">
                <a:solidFill>
                  <a:srgbClr val="569CD6"/>
                </a:solidFill>
                <a:latin typeface="Consolas" panose="020B0609020204030204" pitchFamily="49" charset="0"/>
              </a:rPr>
              <a:t>x30</a:t>
            </a:r>
            <a:r>
              <a:rPr lang="en-US" altLang="zh-CN" sz="1400" b="1" dirty="0">
                <a:solidFill>
                  <a:srgbClr val="D4D4D4"/>
                </a:solidFill>
                <a:latin typeface="Consolas" panose="020B0609020204030204" pitchFamily="49" charset="0"/>
              </a:rPr>
              <a:t>, </a:t>
            </a:r>
            <a:r>
              <a:rPr lang="en-US" altLang="zh-CN" sz="1400" b="1" dirty="0">
                <a:solidFill>
                  <a:srgbClr val="569CD6"/>
                </a:solidFill>
                <a:latin typeface="Consolas" panose="020B0609020204030204" pitchFamily="49" charset="0"/>
              </a:rPr>
              <a:t>x30</a:t>
            </a:r>
            <a:r>
              <a:rPr lang="en-US" altLang="zh-CN" sz="1400" b="1" dirty="0">
                <a:solidFill>
                  <a:srgbClr val="D4D4D4"/>
                </a:solidFill>
                <a:latin typeface="Consolas" panose="020B0609020204030204" pitchFamily="49" charset="0"/>
              </a:rPr>
              <a:t>, </a:t>
            </a:r>
            <a:r>
              <a:rPr lang="en-US" altLang="zh-CN" sz="1400" b="1" dirty="0">
                <a:solidFill>
                  <a:srgbClr val="B5CEA8"/>
                </a:solidFill>
                <a:latin typeface="Consolas" panose="020B0609020204030204" pitchFamily="49" charset="0"/>
              </a:rPr>
              <a:t>#1</a:t>
            </a:r>
            <a:endParaRPr lang="en-US" altLang="zh-CN" sz="1400" b="1" dirty="0">
              <a:solidFill>
                <a:srgbClr val="D4D4D4"/>
              </a:solidFill>
              <a:latin typeface="Consolas" panose="020B0609020204030204" pitchFamily="49" charset="0"/>
            </a:endParaRPr>
          </a:p>
          <a:p>
            <a:r>
              <a:rPr lang="en-US" altLang="zh-CN" sz="1400" b="1" dirty="0">
                <a:solidFill>
                  <a:srgbClr val="D4D4D4"/>
                </a:solidFill>
                <a:latin typeface="Consolas" panose="020B0609020204030204" pitchFamily="49" charset="0"/>
              </a:rPr>
              <a:t>    </a:t>
            </a:r>
            <a:r>
              <a:rPr lang="en-US" altLang="zh-CN" sz="1400" b="1" dirty="0" err="1">
                <a:solidFill>
                  <a:srgbClr val="DCDCAA"/>
                </a:solidFill>
                <a:latin typeface="Consolas" panose="020B0609020204030204" pitchFamily="49" charset="0"/>
              </a:rPr>
              <a:t>cbz</a:t>
            </a:r>
            <a:r>
              <a:rPr lang="en-US" altLang="zh-CN" sz="1400" b="1" dirty="0">
                <a:solidFill>
                  <a:srgbClr val="D4D4D4"/>
                </a:solidFill>
                <a:latin typeface="Consolas" panose="020B0609020204030204" pitchFamily="49" charset="0"/>
              </a:rPr>
              <a:t> </a:t>
            </a:r>
            <a:r>
              <a:rPr lang="en-US" altLang="zh-CN" sz="1400" b="1" dirty="0">
                <a:solidFill>
                  <a:srgbClr val="569CD6"/>
                </a:solidFill>
                <a:latin typeface="Consolas" panose="020B0609020204030204" pitchFamily="49" charset="0"/>
              </a:rPr>
              <a:t>x30</a:t>
            </a:r>
            <a:r>
              <a:rPr lang="en-US" altLang="zh-CN" sz="1400" b="1" dirty="0">
                <a:solidFill>
                  <a:srgbClr val="D4D4D4"/>
                </a:solidFill>
                <a:latin typeface="Consolas" panose="020B0609020204030204" pitchFamily="49" charset="0"/>
              </a:rPr>
              <a:t>, 4f /* </a:t>
            </a:r>
            <a:r>
              <a:rPr lang="zh-CN" altLang="en-US" sz="1400" b="1" dirty="0">
                <a:solidFill>
                  <a:srgbClr val="D4D4D4"/>
                </a:solidFill>
                <a:latin typeface="Consolas" panose="020B0609020204030204" pitchFamily="49" charset="0"/>
              </a:rPr>
              <a:t>检查是否来自用户进程的直接跳转 </a:t>
            </a:r>
            <a:r>
              <a:rPr lang="en-US" altLang="zh-CN" sz="1400" b="1" dirty="0">
                <a:solidFill>
                  <a:srgbClr val="D4D4D4"/>
                </a:solidFill>
                <a:latin typeface="Consolas" panose="020B0609020204030204" pitchFamily="49" charset="0"/>
              </a:rPr>
              <a:t>*/</a:t>
            </a:r>
          </a:p>
          <a:p>
            <a:r>
              <a:rPr lang="en-US" altLang="zh-CN" sz="1400" b="1" dirty="0">
                <a:solidFill>
                  <a:srgbClr val="D4D4D4"/>
                </a:solidFill>
                <a:latin typeface="Consolas" panose="020B0609020204030204" pitchFamily="49" charset="0"/>
              </a:rPr>
              <a:t>    </a:t>
            </a:r>
            <a:r>
              <a:rPr lang="en-US" altLang="zh-CN" sz="1400" b="1" dirty="0" err="1">
                <a:solidFill>
                  <a:srgbClr val="DCDCAA"/>
                </a:solidFill>
                <a:latin typeface="Consolas" panose="020B0609020204030204" pitchFamily="49" charset="0"/>
              </a:rPr>
              <a:t>brk</a:t>
            </a:r>
            <a:r>
              <a:rPr lang="en-US" altLang="zh-CN" sz="1400" b="1" dirty="0">
                <a:solidFill>
                  <a:srgbClr val="D4D4D4"/>
                </a:solidFill>
                <a:latin typeface="Consolas" panose="020B0609020204030204" pitchFamily="49" charset="0"/>
              </a:rPr>
              <a:t> </a:t>
            </a:r>
            <a:r>
              <a:rPr lang="en-US" altLang="zh-CN" sz="1400" b="1" dirty="0">
                <a:solidFill>
                  <a:srgbClr val="B5CEA8"/>
                </a:solidFill>
                <a:latin typeface="Consolas" panose="020B0609020204030204" pitchFamily="49" charset="0"/>
              </a:rPr>
              <a:t>#0</a:t>
            </a:r>
            <a:endParaRPr lang="en-US" altLang="zh-CN" sz="1400" b="1" dirty="0">
              <a:solidFill>
                <a:srgbClr val="D4D4D4"/>
              </a:solidFill>
              <a:latin typeface="Consolas" panose="020B0609020204030204" pitchFamily="49" charset="0"/>
            </a:endParaRPr>
          </a:p>
          <a:p>
            <a:r>
              <a:rPr lang="en-US" altLang="zh-CN" sz="1400" b="1" dirty="0">
                <a:solidFill>
                  <a:srgbClr val="D4D4D4"/>
                </a:solidFill>
                <a:latin typeface="Consolas" panose="020B0609020204030204" pitchFamily="49" charset="0"/>
              </a:rPr>
              <a:t>4:  </a:t>
            </a:r>
            <a:r>
              <a:rPr lang="en-US" altLang="zh-CN" sz="1400" b="1" dirty="0" err="1">
                <a:solidFill>
                  <a:srgbClr val="DCDCAA"/>
                </a:solidFill>
                <a:latin typeface="Consolas" panose="020B0609020204030204" pitchFamily="49" charset="0"/>
              </a:rPr>
              <a:t>str</a:t>
            </a:r>
            <a:r>
              <a:rPr lang="en-US" altLang="zh-CN" sz="1400" b="1" dirty="0">
                <a:solidFill>
                  <a:srgbClr val="D4D4D4"/>
                </a:solidFill>
                <a:latin typeface="Consolas" panose="020B0609020204030204" pitchFamily="49" charset="0"/>
              </a:rPr>
              <a:t> </a:t>
            </a:r>
            <a:r>
              <a:rPr lang="en-US" altLang="zh-CN" sz="1400" b="1" dirty="0">
                <a:solidFill>
                  <a:srgbClr val="569CD6"/>
                </a:solidFill>
                <a:latin typeface="Consolas" panose="020B0609020204030204" pitchFamily="49" charset="0"/>
              </a:rPr>
              <a:t>x29</a:t>
            </a:r>
            <a:r>
              <a:rPr lang="en-US" altLang="zh-CN" sz="1400" b="1" dirty="0">
                <a:solidFill>
                  <a:srgbClr val="D4D4D4"/>
                </a:solidFill>
                <a:latin typeface="Consolas" panose="020B0609020204030204" pitchFamily="49" charset="0"/>
              </a:rPr>
              <a:t>, </a:t>
            </a:r>
            <a:r>
              <a:rPr lang="en-US" altLang="zh-CN" sz="1400" b="1" dirty="0">
                <a:solidFill>
                  <a:srgbClr val="569CD6"/>
                </a:solidFill>
                <a:latin typeface="Consolas" panose="020B0609020204030204" pitchFamily="49" charset="0"/>
              </a:rPr>
              <a:t>[</a:t>
            </a:r>
            <a:r>
              <a:rPr lang="en-US" altLang="zh-CN" sz="1400" b="1" dirty="0" err="1">
                <a:solidFill>
                  <a:srgbClr val="569CD6"/>
                </a:solidFill>
                <a:latin typeface="Consolas" panose="020B0609020204030204" pitchFamily="49" charset="0"/>
              </a:rPr>
              <a:t>sp</a:t>
            </a:r>
            <a:r>
              <a:rPr lang="en-US" altLang="zh-CN" sz="1400" b="1" dirty="0">
                <a:solidFill>
                  <a:srgbClr val="569CD6"/>
                </a:solidFill>
                <a:latin typeface="Consolas" panose="020B0609020204030204" pitchFamily="49" charset="0"/>
              </a:rPr>
              <a:t>, -</a:t>
            </a:r>
            <a:r>
              <a:rPr lang="en-US" altLang="zh-CN" sz="1400" b="1" dirty="0">
                <a:solidFill>
                  <a:srgbClr val="B5CEA8"/>
                </a:solidFill>
                <a:latin typeface="Consolas" panose="020B0609020204030204" pitchFamily="49" charset="0"/>
              </a:rPr>
              <a:t>32</a:t>
            </a:r>
            <a:r>
              <a:rPr lang="en-US" altLang="zh-CN" sz="1400" b="1" dirty="0">
                <a:solidFill>
                  <a:srgbClr val="569CD6"/>
                </a:solidFill>
                <a:latin typeface="Consolas" panose="020B0609020204030204" pitchFamily="49" charset="0"/>
              </a:rPr>
              <a:t>]</a:t>
            </a:r>
            <a:r>
              <a:rPr lang="en-US" altLang="zh-CN" sz="1400" b="1" dirty="0">
                <a:solidFill>
                  <a:srgbClr val="D4D4D4"/>
                </a:solidFill>
                <a:latin typeface="Consolas" panose="020B0609020204030204" pitchFamily="49" charset="0"/>
              </a:rPr>
              <a:t>  </a:t>
            </a:r>
          </a:p>
          <a:p>
            <a:r>
              <a:rPr lang="en-US" altLang="zh-CN" sz="1400" b="1" dirty="0">
                <a:solidFill>
                  <a:srgbClr val="D4D4D4"/>
                </a:solidFill>
                <a:latin typeface="Consolas" panose="020B0609020204030204" pitchFamily="49" charset="0"/>
              </a:rPr>
              <a:t>    </a:t>
            </a:r>
            <a:r>
              <a:rPr lang="en-US" altLang="zh-CN" sz="1400" b="1" dirty="0" err="1">
                <a:solidFill>
                  <a:srgbClr val="DCDCAA"/>
                </a:solidFill>
                <a:latin typeface="Consolas" panose="020B0609020204030204" pitchFamily="49" charset="0"/>
              </a:rPr>
              <a:t>adr</a:t>
            </a:r>
            <a:r>
              <a:rPr lang="en-US" altLang="zh-CN" sz="1400" b="1" dirty="0">
                <a:solidFill>
                  <a:srgbClr val="D4D4D4"/>
                </a:solidFill>
                <a:latin typeface="Consolas" panose="020B0609020204030204" pitchFamily="49" charset="0"/>
              </a:rPr>
              <a:t> </a:t>
            </a:r>
            <a:r>
              <a:rPr lang="en-US" altLang="zh-CN" sz="1400" b="1" dirty="0">
                <a:solidFill>
                  <a:srgbClr val="569CD6"/>
                </a:solidFill>
                <a:latin typeface="Consolas" panose="020B0609020204030204" pitchFamily="49" charset="0"/>
              </a:rPr>
              <a:t>x29</a:t>
            </a:r>
            <a:r>
              <a:rPr lang="en-US" altLang="zh-CN" sz="1400" b="1" dirty="0">
                <a:solidFill>
                  <a:srgbClr val="D4D4D4"/>
                </a:solidFill>
                <a:latin typeface="Consolas" panose="020B0609020204030204" pitchFamily="49" charset="0"/>
              </a:rPr>
              <a:t>, </a:t>
            </a:r>
            <a:r>
              <a:rPr lang="en-US" altLang="zh-CN" sz="1400" b="1" dirty="0" err="1">
                <a:solidFill>
                  <a:srgbClr val="9CDCFE"/>
                </a:solidFill>
                <a:latin typeface="Consolas" panose="020B0609020204030204" pitchFamily="49" charset="0"/>
              </a:rPr>
              <a:t>set_tcr</a:t>
            </a:r>
            <a:endParaRPr lang="en-US" altLang="zh-CN" sz="1400" b="1" dirty="0">
              <a:solidFill>
                <a:srgbClr val="D4D4D4"/>
              </a:solidFill>
              <a:latin typeface="Consolas" panose="020B0609020204030204" pitchFamily="49" charset="0"/>
            </a:endParaRPr>
          </a:p>
          <a:p>
            <a:r>
              <a:rPr lang="en-US" altLang="zh-CN" sz="1400" b="1" dirty="0">
                <a:solidFill>
                  <a:srgbClr val="D4D4D4"/>
                </a:solidFill>
                <a:latin typeface="Consolas" panose="020B0609020204030204" pitchFamily="49" charset="0"/>
              </a:rPr>
              <a:t>    </a:t>
            </a:r>
            <a:r>
              <a:rPr lang="en-US" altLang="zh-CN" sz="1400" b="1" dirty="0" err="1">
                <a:solidFill>
                  <a:srgbClr val="DCDCAA"/>
                </a:solidFill>
                <a:latin typeface="Consolas" panose="020B0609020204030204" pitchFamily="49" charset="0"/>
              </a:rPr>
              <a:t>mrs</a:t>
            </a:r>
            <a:r>
              <a:rPr lang="en-US" altLang="zh-CN" sz="1400" b="1" dirty="0">
                <a:solidFill>
                  <a:srgbClr val="D4D4D4"/>
                </a:solidFill>
                <a:latin typeface="Consolas" panose="020B0609020204030204" pitchFamily="49" charset="0"/>
              </a:rPr>
              <a:t> </a:t>
            </a:r>
            <a:r>
              <a:rPr lang="en-US" altLang="zh-CN" sz="1400" b="1" dirty="0">
                <a:solidFill>
                  <a:srgbClr val="569CD6"/>
                </a:solidFill>
                <a:latin typeface="Consolas" panose="020B0609020204030204" pitchFamily="49" charset="0"/>
              </a:rPr>
              <a:t>x30</a:t>
            </a:r>
            <a:r>
              <a:rPr lang="en-US" altLang="zh-CN" sz="1400" b="1" dirty="0">
                <a:solidFill>
                  <a:srgbClr val="D4D4D4"/>
                </a:solidFill>
                <a:latin typeface="Consolas" panose="020B0609020204030204" pitchFamily="49" charset="0"/>
              </a:rPr>
              <a:t>, </a:t>
            </a:r>
            <a:r>
              <a:rPr lang="en-US" altLang="zh-CN" sz="1400" b="1" dirty="0">
                <a:solidFill>
                  <a:srgbClr val="9CDCFE"/>
                </a:solidFill>
                <a:latin typeface="Consolas" panose="020B0609020204030204" pitchFamily="49" charset="0"/>
              </a:rPr>
              <a:t>dbgbvr0_el1</a:t>
            </a:r>
            <a:endParaRPr lang="en-US" altLang="zh-CN" sz="1400" b="1" dirty="0">
              <a:solidFill>
                <a:srgbClr val="D4D4D4"/>
              </a:solidFill>
              <a:latin typeface="Consolas" panose="020B0609020204030204" pitchFamily="49" charset="0"/>
            </a:endParaRPr>
          </a:p>
          <a:p>
            <a:r>
              <a:rPr lang="en-US" altLang="zh-CN" sz="1400" b="1" dirty="0">
                <a:solidFill>
                  <a:srgbClr val="D4D4D4"/>
                </a:solidFill>
                <a:latin typeface="Consolas" panose="020B0609020204030204" pitchFamily="49" charset="0"/>
              </a:rPr>
              <a:t>    </a:t>
            </a:r>
            <a:r>
              <a:rPr lang="en-US" altLang="zh-CN" sz="1400" b="1" dirty="0" err="1">
                <a:solidFill>
                  <a:srgbClr val="DCDCAA"/>
                </a:solidFill>
                <a:latin typeface="Consolas" panose="020B0609020204030204" pitchFamily="49" charset="0"/>
              </a:rPr>
              <a:t>eor</a:t>
            </a:r>
            <a:r>
              <a:rPr lang="en-US" altLang="zh-CN" sz="1400" b="1" dirty="0">
                <a:solidFill>
                  <a:srgbClr val="D4D4D4"/>
                </a:solidFill>
                <a:latin typeface="Consolas" panose="020B0609020204030204" pitchFamily="49" charset="0"/>
              </a:rPr>
              <a:t> </a:t>
            </a:r>
            <a:r>
              <a:rPr lang="en-US" altLang="zh-CN" sz="1400" b="1" dirty="0">
                <a:solidFill>
                  <a:srgbClr val="569CD6"/>
                </a:solidFill>
                <a:latin typeface="Consolas" panose="020B0609020204030204" pitchFamily="49" charset="0"/>
              </a:rPr>
              <a:t>x30</a:t>
            </a:r>
            <a:r>
              <a:rPr lang="en-US" altLang="zh-CN" sz="1400" b="1" dirty="0">
                <a:solidFill>
                  <a:srgbClr val="D4D4D4"/>
                </a:solidFill>
                <a:latin typeface="Consolas" panose="020B0609020204030204" pitchFamily="49" charset="0"/>
              </a:rPr>
              <a:t>, </a:t>
            </a:r>
            <a:r>
              <a:rPr lang="en-US" altLang="zh-CN" sz="1400" b="1" dirty="0">
                <a:solidFill>
                  <a:srgbClr val="569CD6"/>
                </a:solidFill>
                <a:latin typeface="Consolas" panose="020B0609020204030204" pitchFamily="49" charset="0"/>
              </a:rPr>
              <a:t>x30</a:t>
            </a:r>
            <a:r>
              <a:rPr lang="en-US" altLang="zh-CN" sz="1400" b="1" dirty="0">
                <a:solidFill>
                  <a:srgbClr val="D4D4D4"/>
                </a:solidFill>
                <a:latin typeface="Consolas" panose="020B0609020204030204" pitchFamily="49" charset="0"/>
              </a:rPr>
              <a:t>, </a:t>
            </a:r>
            <a:r>
              <a:rPr lang="en-US" altLang="zh-CN" sz="1400" b="1" dirty="0">
                <a:solidFill>
                  <a:srgbClr val="569CD6"/>
                </a:solidFill>
                <a:latin typeface="Consolas" panose="020B0609020204030204" pitchFamily="49" charset="0"/>
              </a:rPr>
              <a:t>x29</a:t>
            </a:r>
            <a:endParaRPr lang="en-US" altLang="zh-CN" sz="1400" b="1" dirty="0">
              <a:solidFill>
                <a:srgbClr val="D4D4D4"/>
              </a:solidFill>
              <a:latin typeface="Consolas" panose="020B0609020204030204" pitchFamily="49" charset="0"/>
            </a:endParaRPr>
          </a:p>
          <a:p>
            <a:r>
              <a:rPr lang="en-US" altLang="zh-CN" sz="1400" b="1" dirty="0">
                <a:solidFill>
                  <a:srgbClr val="D4D4D4"/>
                </a:solidFill>
                <a:latin typeface="Consolas" panose="020B0609020204030204" pitchFamily="49" charset="0"/>
              </a:rPr>
              <a:t>    </a:t>
            </a:r>
            <a:r>
              <a:rPr lang="en-US" altLang="zh-CN" sz="1400" b="1" dirty="0" err="1">
                <a:solidFill>
                  <a:srgbClr val="DCDCAA"/>
                </a:solidFill>
                <a:latin typeface="Consolas" panose="020B0609020204030204" pitchFamily="49" charset="0"/>
              </a:rPr>
              <a:t>ldr</a:t>
            </a:r>
            <a:r>
              <a:rPr lang="en-US" altLang="zh-CN" sz="1400" b="1" dirty="0">
                <a:solidFill>
                  <a:srgbClr val="D4D4D4"/>
                </a:solidFill>
                <a:latin typeface="Consolas" panose="020B0609020204030204" pitchFamily="49" charset="0"/>
              </a:rPr>
              <a:t> </a:t>
            </a:r>
            <a:r>
              <a:rPr lang="en-US" altLang="zh-CN" sz="1400" b="1" dirty="0">
                <a:solidFill>
                  <a:srgbClr val="569CD6"/>
                </a:solidFill>
                <a:latin typeface="Consolas" panose="020B0609020204030204" pitchFamily="49" charset="0"/>
              </a:rPr>
              <a:t>x29</a:t>
            </a:r>
            <a:r>
              <a:rPr lang="en-US" altLang="zh-CN" sz="1400" b="1" dirty="0">
                <a:solidFill>
                  <a:srgbClr val="D4D4D4"/>
                </a:solidFill>
                <a:latin typeface="Consolas" panose="020B0609020204030204" pitchFamily="49" charset="0"/>
              </a:rPr>
              <a:t>, </a:t>
            </a:r>
            <a:r>
              <a:rPr lang="en-US" altLang="zh-CN" sz="1400" b="1" dirty="0">
                <a:solidFill>
                  <a:srgbClr val="569CD6"/>
                </a:solidFill>
                <a:latin typeface="Consolas" panose="020B0609020204030204" pitchFamily="49" charset="0"/>
              </a:rPr>
              <a:t>[</a:t>
            </a:r>
            <a:r>
              <a:rPr lang="en-US" altLang="zh-CN" sz="1400" b="1" dirty="0" err="1">
                <a:solidFill>
                  <a:srgbClr val="569CD6"/>
                </a:solidFill>
                <a:latin typeface="Consolas" panose="020B0609020204030204" pitchFamily="49" charset="0"/>
              </a:rPr>
              <a:t>sp</a:t>
            </a:r>
            <a:r>
              <a:rPr lang="en-US" altLang="zh-CN" sz="1400" b="1" dirty="0">
                <a:solidFill>
                  <a:srgbClr val="569CD6"/>
                </a:solidFill>
                <a:latin typeface="Consolas" panose="020B0609020204030204" pitchFamily="49" charset="0"/>
              </a:rPr>
              <a:t>, -</a:t>
            </a:r>
            <a:r>
              <a:rPr lang="en-US" altLang="zh-CN" sz="1400" b="1" dirty="0">
                <a:solidFill>
                  <a:srgbClr val="B5CEA8"/>
                </a:solidFill>
                <a:latin typeface="Consolas" panose="020B0609020204030204" pitchFamily="49" charset="0"/>
              </a:rPr>
              <a:t>32</a:t>
            </a:r>
            <a:r>
              <a:rPr lang="en-US" altLang="zh-CN" sz="1400" b="1" dirty="0">
                <a:solidFill>
                  <a:srgbClr val="569CD6"/>
                </a:solidFill>
                <a:latin typeface="Consolas" panose="020B0609020204030204" pitchFamily="49" charset="0"/>
              </a:rPr>
              <a:t>]</a:t>
            </a:r>
            <a:endParaRPr lang="en-US" altLang="zh-CN" sz="1400" b="1" dirty="0">
              <a:solidFill>
                <a:srgbClr val="D4D4D4"/>
              </a:solidFill>
              <a:latin typeface="Consolas" panose="020B0609020204030204" pitchFamily="49" charset="0"/>
            </a:endParaRPr>
          </a:p>
          <a:p>
            <a:r>
              <a:rPr lang="en-US" altLang="zh-CN" sz="1400" b="1" dirty="0">
                <a:solidFill>
                  <a:srgbClr val="D4D4D4"/>
                </a:solidFill>
                <a:latin typeface="Consolas" panose="020B0609020204030204" pitchFamily="49" charset="0"/>
              </a:rPr>
              <a:t>    </a:t>
            </a:r>
            <a:r>
              <a:rPr lang="en-US" altLang="zh-CN" sz="1400" b="1" dirty="0" err="1">
                <a:solidFill>
                  <a:srgbClr val="DCDCAA"/>
                </a:solidFill>
                <a:latin typeface="Consolas" panose="020B0609020204030204" pitchFamily="49" charset="0"/>
              </a:rPr>
              <a:t>cbz</a:t>
            </a:r>
            <a:r>
              <a:rPr lang="en-US" altLang="zh-CN" sz="1400" b="1" dirty="0">
                <a:solidFill>
                  <a:srgbClr val="D4D4D4"/>
                </a:solidFill>
                <a:latin typeface="Consolas" panose="020B0609020204030204" pitchFamily="49" charset="0"/>
              </a:rPr>
              <a:t> </a:t>
            </a:r>
            <a:r>
              <a:rPr lang="en-US" altLang="zh-CN" sz="1400" b="1" dirty="0">
                <a:solidFill>
                  <a:srgbClr val="569CD6"/>
                </a:solidFill>
                <a:latin typeface="Consolas" panose="020B0609020204030204" pitchFamily="49" charset="0"/>
              </a:rPr>
              <a:t>x30</a:t>
            </a:r>
            <a:r>
              <a:rPr lang="en-US" altLang="zh-CN" sz="1400" b="1" dirty="0">
                <a:solidFill>
                  <a:srgbClr val="D4D4D4"/>
                </a:solidFill>
                <a:latin typeface="Consolas" panose="020B0609020204030204" pitchFamily="49" charset="0"/>
              </a:rPr>
              <a:t>, 5f /* </a:t>
            </a:r>
            <a:r>
              <a:rPr lang="zh-CN" altLang="en-US" sz="1400" b="1" dirty="0">
                <a:solidFill>
                  <a:srgbClr val="D4D4D4"/>
                </a:solidFill>
                <a:latin typeface="Consolas" panose="020B0609020204030204" pitchFamily="49" charset="0"/>
              </a:rPr>
              <a:t>检查断点是否设置正确 *</a:t>
            </a:r>
            <a:r>
              <a:rPr lang="en-US" altLang="zh-CN" sz="1400" b="1" dirty="0">
                <a:solidFill>
                  <a:srgbClr val="D4D4D4"/>
                </a:solidFill>
                <a:latin typeface="Consolas" panose="020B0609020204030204" pitchFamily="49" charset="0"/>
              </a:rPr>
              <a:t>/</a:t>
            </a:r>
          </a:p>
          <a:p>
            <a:r>
              <a:rPr lang="en-US" altLang="zh-CN" sz="1400" b="1" dirty="0">
                <a:solidFill>
                  <a:srgbClr val="D4D4D4"/>
                </a:solidFill>
                <a:latin typeface="Consolas" panose="020B0609020204030204" pitchFamily="49" charset="0"/>
              </a:rPr>
              <a:t>    </a:t>
            </a:r>
            <a:r>
              <a:rPr lang="en-US" altLang="zh-CN" sz="1400" b="1" dirty="0" err="1">
                <a:solidFill>
                  <a:srgbClr val="DCDCAA"/>
                </a:solidFill>
                <a:latin typeface="Consolas" panose="020B0609020204030204" pitchFamily="49" charset="0"/>
              </a:rPr>
              <a:t>brk</a:t>
            </a:r>
            <a:r>
              <a:rPr lang="en-US" altLang="zh-CN" sz="1400" b="1" dirty="0">
                <a:solidFill>
                  <a:srgbClr val="D4D4D4"/>
                </a:solidFill>
                <a:latin typeface="Consolas" panose="020B0609020204030204" pitchFamily="49" charset="0"/>
              </a:rPr>
              <a:t> </a:t>
            </a:r>
            <a:r>
              <a:rPr lang="en-US" altLang="zh-CN" sz="1400" b="1" dirty="0">
                <a:solidFill>
                  <a:srgbClr val="B5CEA8"/>
                </a:solidFill>
                <a:latin typeface="Consolas" panose="020B0609020204030204" pitchFamily="49" charset="0"/>
              </a:rPr>
              <a:t>#0</a:t>
            </a:r>
            <a:endParaRPr lang="en-US" altLang="zh-CN" sz="1400" b="1" dirty="0">
              <a:solidFill>
                <a:srgbClr val="D4D4D4"/>
              </a:solidFill>
              <a:latin typeface="Consolas" panose="020B0609020204030204" pitchFamily="49" charset="0"/>
            </a:endParaRPr>
          </a:p>
          <a:p>
            <a:r>
              <a:rPr lang="en-US" altLang="zh-CN" sz="1400" b="1" dirty="0">
                <a:solidFill>
                  <a:srgbClr val="D4D4D4"/>
                </a:solidFill>
                <a:latin typeface="Consolas" panose="020B0609020204030204" pitchFamily="49" charset="0"/>
              </a:rPr>
              <a:t>5:  </a:t>
            </a:r>
            <a:r>
              <a:rPr lang="en-US" altLang="zh-CN" sz="1400" b="1" dirty="0" err="1">
                <a:solidFill>
                  <a:srgbClr val="DCDCAA"/>
                </a:solidFill>
                <a:latin typeface="Consolas" panose="020B0609020204030204" pitchFamily="49" charset="0"/>
              </a:rPr>
              <a:t>ldr</a:t>
            </a:r>
            <a:r>
              <a:rPr lang="en-US" altLang="zh-CN" sz="1400" b="1" dirty="0">
                <a:solidFill>
                  <a:srgbClr val="D4D4D4"/>
                </a:solidFill>
                <a:latin typeface="Consolas" panose="020B0609020204030204" pitchFamily="49" charset="0"/>
              </a:rPr>
              <a:t> </a:t>
            </a:r>
            <a:r>
              <a:rPr lang="en-US" altLang="zh-CN" sz="1400" b="1" dirty="0">
                <a:solidFill>
                  <a:srgbClr val="569CD6"/>
                </a:solidFill>
                <a:latin typeface="Consolas" panose="020B0609020204030204" pitchFamily="49" charset="0"/>
              </a:rPr>
              <a:t>x30</a:t>
            </a:r>
            <a:r>
              <a:rPr lang="en-US" altLang="zh-CN" sz="1400" b="1" dirty="0">
                <a:solidFill>
                  <a:srgbClr val="D4D4D4"/>
                </a:solidFill>
                <a:latin typeface="Consolas" panose="020B0609020204030204" pitchFamily="49" charset="0"/>
              </a:rPr>
              <a:t>, </a:t>
            </a:r>
            <a:r>
              <a:rPr lang="en-US" altLang="zh-CN" sz="1400" b="1" dirty="0">
                <a:solidFill>
                  <a:srgbClr val="569CD6"/>
                </a:solidFill>
                <a:latin typeface="Consolas" panose="020B0609020204030204" pitchFamily="49" charset="0"/>
              </a:rPr>
              <a:t>[</a:t>
            </a:r>
            <a:r>
              <a:rPr lang="en-US" altLang="zh-CN" sz="1400" b="1" dirty="0" err="1">
                <a:solidFill>
                  <a:srgbClr val="569CD6"/>
                </a:solidFill>
                <a:latin typeface="Consolas" panose="020B0609020204030204" pitchFamily="49" charset="0"/>
              </a:rPr>
              <a:t>sp</a:t>
            </a:r>
            <a:r>
              <a:rPr lang="en-US" altLang="zh-CN" sz="1400" b="1" dirty="0">
                <a:solidFill>
                  <a:srgbClr val="569CD6"/>
                </a:solidFill>
                <a:latin typeface="Consolas" panose="020B0609020204030204" pitchFamily="49" charset="0"/>
              </a:rPr>
              <a:t>, -</a:t>
            </a:r>
            <a:r>
              <a:rPr lang="en-US" altLang="zh-CN" sz="1400" b="1" dirty="0">
                <a:solidFill>
                  <a:srgbClr val="B5CEA8"/>
                </a:solidFill>
                <a:latin typeface="Consolas" panose="020B0609020204030204" pitchFamily="49" charset="0"/>
              </a:rPr>
              <a:t>16</a:t>
            </a:r>
            <a:r>
              <a:rPr lang="en-US" altLang="zh-CN" sz="1400" b="1" dirty="0">
                <a:solidFill>
                  <a:srgbClr val="569CD6"/>
                </a:solidFill>
                <a:latin typeface="Consolas" panose="020B0609020204030204" pitchFamily="49" charset="0"/>
              </a:rPr>
              <a:t>]</a:t>
            </a:r>
            <a:endParaRPr lang="en-US" altLang="zh-CN" sz="1400" b="1" dirty="0">
              <a:solidFill>
                <a:srgbClr val="D4D4D4"/>
              </a:solidFill>
              <a:latin typeface="Consolas" panose="020B0609020204030204" pitchFamily="49" charset="0"/>
            </a:endParaRPr>
          </a:p>
          <a:p>
            <a:r>
              <a:rPr lang="en-US" altLang="zh-CN" sz="1400" b="1" dirty="0">
                <a:solidFill>
                  <a:srgbClr val="D4D4D4"/>
                </a:solidFill>
                <a:latin typeface="Consolas" panose="020B0609020204030204" pitchFamily="49" charset="0"/>
              </a:rPr>
              <a:t>    </a:t>
            </a:r>
            <a:r>
              <a:rPr lang="en-US" altLang="zh-CN" sz="1400" b="1" dirty="0">
                <a:solidFill>
                  <a:srgbClr val="DCDCAA"/>
                </a:solidFill>
                <a:latin typeface="Consolas" panose="020B0609020204030204" pitchFamily="49" charset="0"/>
              </a:rPr>
              <a:t>add</a:t>
            </a:r>
            <a:r>
              <a:rPr lang="en-US" altLang="zh-CN" sz="1400" b="1" dirty="0">
                <a:solidFill>
                  <a:srgbClr val="D4D4D4"/>
                </a:solidFill>
                <a:latin typeface="Consolas" panose="020B0609020204030204" pitchFamily="49" charset="0"/>
              </a:rPr>
              <a:t> </a:t>
            </a:r>
            <a:r>
              <a:rPr lang="en-US" altLang="zh-CN" sz="1400" b="1" dirty="0">
                <a:solidFill>
                  <a:srgbClr val="569CD6"/>
                </a:solidFill>
                <a:latin typeface="Consolas" panose="020B0609020204030204" pitchFamily="49" charset="0"/>
              </a:rPr>
              <a:t>x30</a:t>
            </a:r>
            <a:r>
              <a:rPr lang="en-US" altLang="zh-CN" sz="1400" b="1" dirty="0">
                <a:solidFill>
                  <a:srgbClr val="D4D4D4"/>
                </a:solidFill>
                <a:latin typeface="Consolas" panose="020B0609020204030204" pitchFamily="49" charset="0"/>
              </a:rPr>
              <a:t>, </a:t>
            </a:r>
            <a:r>
              <a:rPr lang="en-US" altLang="zh-CN" sz="1400" b="1" dirty="0">
                <a:solidFill>
                  <a:srgbClr val="569CD6"/>
                </a:solidFill>
                <a:latin typeface="Consolas" panose="020B0609020204030204" pitchFamily="49" charset="0"/>
              </a:rPr>
              <a:t>x30</a:t>
            </a:r>
            <a:r>
              <a:rPr lang="en-US" altLang="zh-CN" sz="1400" b="1" dirty="0">
                <a:solidFill>
                  <a:srgbClr val="D4D4D4"/>
                </a:solidFill>
                <a:latin typeface="Consolas" panose="020B0609020204030204" pitchFamily="49" charset="0"/>
              </a:rPr>
              <a:t>, </a:t>
            </a:r>
            <a:r>
              <a:rPr lang="en-US" altLang="zh-CN" sz="1400" b="1" dirty="0">
                <a:solidFill>
                  <a:srgbClr val="6A9955"/>
                </a:solidFill>
                <a:latin typeface="Consolas" panose="020B0609020204030204" pitchFamily="49" charset="0"/>
              </a:rPr>
              <a:t>#(1b - </a:t>
            </a:r>
            <a:r>
              <a:rPr lang="en-US" altLang="zh-CN" sz="1400" b="1" dirty="0" err="1">
                <a:solidFill>
                  <a:srgbClr val="6A9955"/>
                </a:solidFill>
                <a:latin typeface="Consolas" panose="020B0609020204030204" pitchFamily="49" charset="0"/>
              </a:rPr>
              <a:t>ka_tramp_vectors</a:t>
            </a:r>
            <a:r>
              <a:rPr lang="en-US" altLang="zh-CN" sz="1400" b="1" dirty="0">
                <a:solidFill>
                  <a:srgbClr val="6A9955"/>
                </a:solidFill>
                <a:latin typeface="Consolas" panose="020B0609020204030204" pitchFamily="49" charset="0"/>
              </a:rPr>
              <a:t>)</a:t>
            </a:r>
            <a:endParaRPr lang="en-US" altLang="zh-CN" sz="1400" b="1" dirty="0">
              <a:solidFill>
                <a:srgbClr val="D4D4D4"/>
              </a:solidFill>
              <a:latin typeface="Consolas" panose="020B0609020204030204" pitchFamily="49" charset="0"/>
            </a:endParaRPr>
          </a:p>
          <a:p>
            <a:r>
              <a:rPr lang="en-US" altLang="zh-CN" sz="1400" b="1" dirty="0">
                <a:solidFill>
                  <a:srgbClr val="D4D4D4"/>
                </a:solidFill>
                <a:latin typeface="Consolas" panose="020B0609020204030204" pitchFamily="49" charset="0"/>
              </a:rPr>
              <a:t>    </a:t>
            </a:r>
            <a:r>
              <a:rPr lang="en-US" altLang="zh-CN" sz="1400" b="1" dirty="0">
                <a:solidFill>
                  <a:srgbClr val="DCDCAA"/>
                </a:solidFill>
                <a:latin typeface="Consolas" panose="020B0609020204030204" pitchFamily="49" charset="0"/>
              </a:rPr>
              <a:t>ret </a:t>
            </a:r>
            <a:r>
              <a:rPr lang="en-US" altLang="zh-CN" sz="1400" b="1" dirty="0">
                <a:solidFill>
                  <a:srgbClr val="D4D4D4"/>
                </a:solidFill>
                <a:latin typeface="Consolas" panose="020B0609020204030204" pitchFamily="49" charset="0"/>
              </a:rPr>
              <a:t>/* </a:t>
            </a:r>
            <a:r>
              <a:rPr lang="zh-CN" altLang="en-US" sz="1400" b="1" dirty="0">
                <a:solidFill>
                  <a:srgbClr val="D4D4D4"/>
                </a:solidFill>
                <a:latin typeface="Consolas" panose="020B0609020204030204" pitchFamily="49" charset="0"/>
              </a:rPr>
              <a:t>跳转到内核中的异常入口 *</a:t>
            </a:r>
            <a:r>
              <a:rPr lang="en-US" altLang="zh-CN" sz="1400" b="1" dirty="0">
                <a:solidFill>
                  <a:srgbClr val="D4D4D4"/>
                </a:solidFill>
                <a:latin typeface="Consolas" panose="020B0609020204030204" pitchFamily="49" charset="0"/>
              </a:rPr>
              <a:t>/</a:t>
            </a:r>
          </a:p>
        </p:txBody>
      </p:sp>
      <p:sp>
        <p:nvSpPr>
          <p:cNvPr id="2" name="标题 1"/>
          <p:cNvSpPr>
            <a:spLocks noGrp="1"/>
          </p:cNvSpPr>
          <p:nvPr>
            <p:ph type="title"/>
          </p:nvPr>
        </p:nvSpPr>
        <p:spPr/>
        <p:txBody>
          <a:bodyPr/>
          <a:lstStyle/>
          <a:p>
            <a:r>
              <a:rPr lang="en-US" altLang="zh-CN" dirty="0"/>
              <a:t>Task 1</a:t>
            </a:r>
            <a:r>
              <a:rPr lang="zh-CN" altLang="en-US" dirty="0"/>
              <a:t>：</a:t>
            </a:r>
            <a:r>
              <a:rPr lang="zh-CN" altLang="en-US" dirty="0">
                <a:latin typeface="楷体" panose="02010609060101010101" pitchFamily="49" charset="-122"/>
              </a:rPr>
              <a:t>阻止内核态进程</a:t>
            </a:r>
            <a:r>
              <a:rPr lang="en-US" altLang="zh-CN" dirty="0">
                <a:latin typeface="楷体" panose="02010609060101010101" pitchFamily="49" charset="-122"/>
              </a:rPr>
              <a:t>corrupt</a:t>
            </a:r>
            <a:r>
              <a:rPr lang="zh-CN" altLang="en-US" dirty="0">
                <a:latin typeface="楷体" panose="02010609060101010101" pitchFamily="49" charset="-122"/>
              </a:rPr>
              <a:t>操作系统</a:t>
            </a:r>
            <a:endParaRPr lang="zh-CN" altLang="en-US" dirty="0"/>
          </a:p>
        </p:txBody>
      </p:sp>
      <p:sp>
        <p:nvSpPr>
          <p:cNvPr id="4" name="灯片编号占位符 3"/>
          <p:cNvSpPr>
            <a:spLocks noGrp="1"/>
          </p:cNvSpPr>
          <p:nvPr>
            <p:ph type="sldNum" sz="quarter" idx="4"/>
          </p:nvPr>
        </p:nvSpPr>
        <p:spPr/>
        <p:txBody>
          <a:bodyPr/>
          <a:lstStyle/>
          <a:p>
            <a:fld id="{BD8BB134-0D0A-4045-A3EE-5FDD2F095A47}" type="slidenum">
              <a:rPr lang="zh-CN" altLang="en-US" smtClean="0"/>
              <a:t>21</a:t>
            </a:fld>
            <a:endParaRPr lang="zh-CN" altLang="en-US" dirty="0"/>
          </a:p>
        </p:txBody>
      </p:sp>
      <p:sp>
        <p:nvSpPr>
          <p:cNvPr id="5" name="页脚占位符 4"/>
          <p:cNvSpPr>
            <a:spLocks noGrp="1"/>
          </p:cNvSpPr>
          <p:nvPr>
            <p:ph type="ftr" sz="quarter" idx="3"/>
          </p:nvPr>
        </p:nvSpPr>
        <p:spPr/>
        <p:txBody>
          <a:bodyPr/>
          <a:lstStyle/>
          <a:p>
            <a:r>
              <a:rPr lang="en-US" altLang="zh-CN" dirty="0" err="1"/>
              <a:t>Jiali</a:t>
            </a:r>
            <a:r>
              <a:rPr lang="en-US" altLang="zh-CN" dirty="0"/>
              <a:t> Xu &lt;xujiali@ict.ac.cn&gt;</a:t>
            </a:r>
            <a:endParaRPr lang="zh-CN" altLang="en-US" dirty="0"/>
          </a:p>
        </p:txBody>
      </p:sp>
      <p:sp>
        <p:nvSpPr>
          <p:cNvPr id="6" name="灯片编号占位符 3"/>
          <p:cNvSpPr txBox="1">
            <a:spLocks/>
          </p:cNvSpPr>
          <p:nvPr/>
        </p:nvSpPr>
        <p:spPr>
          <a:xfrm>
            <a:off x="11444088" y="6389257"/>
            <a:ext cx="507061"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D8BB134-0D0A-4045-A3EE-5FDD2F095A47}" type="slidenum">
              <a:rPr lang="zh-CN" altLang="en-US" smtClean="0"/>
              <a:pPr/>
              <a:t>21</a:t>
            </a:fld>
            <a:endParaRPr lang="zh-CN" altLang="en-US" dirty="0"/>
          </a:p>
        </p:txBody>
      </p:sp>
      <p:sp>
        <p:nvSpPr>
          <p:cNvPr id="10" name="文本框 9">
            <a:extLst>
              <a:ext uri="{FF2B5EF4-FFF2-40B4-BE49-F238E27FC236}">
                <a16:creationId xmlns:a16="http://schemas.microsoft.com/office/drawing/2014/main" id="{C3B2EAA9-EBB7-4020-862F-A188CCC5D833}"/>
              </a:ext>
            </a:extLst>
          </p:cNvPr>
          <p:cNvSpPr txBox="1"/>
          <p:nvPr/>
        </p:nvSpPr>
        <p:spPr>
          <a:xfrm>
            <a:off x="9348577" y="1351923"/>
            <a:ext cx="2787943" cy="307777"/>
          </a:xfrm>
          <a:prstGeom prst="rect">
            <a:avLst/>
          </a:prstGeom>
          <a:noFill/>
        </p:spPr>
        <p:txBody>
          <a:bodyPr wrap="none" rtlCol="0">
            <a:spAutoFit/>
          </a:bodyPr>
          <a:lstStyle/>
          <a:p>
            <a:r>
              <a:rPr lang="zh-CN" altLang="en-US" sz="1400" dirty="0">
                <a:solidFill>
                  <a:srgbClr val="FF0000"/>
                </a:solidFill>
                <a:latin typeface="楷体" panose="02010609060101010101" pitchFamily="49" charset="-122"/>
                <a:ea typeface="楷体" panose="02010609060101010101" pitchFamily="49" charset="-122"/>
              </a:rPr>
              <a:t>绕过断点清除设置</a:t>
            </a:r>
            <a:r>
              <a:rPr lang="en-US" altLang="zh-CN" sz="1400" dirty="0">
                <a:solidFill>
                  <a:srgbClr val="FF0000"/>
                </a:solidFill>
                <a:latin typeface="楷体" panose="02010609060101010101" pitchFamily="49" charset="-122"/>
                <a:ea typeface="楷体" panose="02010609060101010101" pitchFamily="49" charset="-122"/>
              </a:rPr>
              <a:t>TCR</a:t>
            </a:r>
            <a:r>
              <a:rPr lang="zh-CN" altLang="en-US" sz="1400" dirty="0">
                <a:solidFill>
                  <a:srgbClr val="FF0000"/>
                </a:solidFill>
                <a:latin typeface="楷体" panose="02010609060101010101" pitchFamily="49" charset="-122"/>
                <a:ea typeface="楷体" panose="02010609060101010101" pitchFamily="49" charset="-122"/>
              </a:rPr>
              <a:t>，触发异常</a:t>
            </a:r>
            <a:endParaRPr lang="en-US" altLang="zh-CN" sz="1400" dirty="0">
              <a:solidFill>
                <a:srgbClr val="FF0000"/>
              </a:solidFill>
              <a:latin typeface="楷体" panose="02010609060101010101" pitchFamily="49" charset="-122"/>
              <a:ea typeface="楷体" panose="02010609060101010101" pitchFamily="49" charset="-122"/>
            </a:endParaRPr>
          </a:p>
        </p:txBody>
      </p:sp>
      <p:sp>
        <p:nvSpPr>
          <p:cNvPr id="20" name="任意多边形 19"/>
          <p:cNvSpPr/>
          <p:nvPr/>
        </p:nvSpPr>
        <p:spPr>
          <a:xfrm>
            <a:off x="9505741" y="1627833"/>
            <a:ext cx="1075173" cy="663192"/>
          </a:xfrm>
          <a:custGeom>
            <a:avLst/>
            <a:gdLst>
              <a:gd name="connsiteX0" fmla="*/ 1075173 w 1075173"/>
              <a:gd name="connsiteY0" fmla="*/ 0 h 572756"/>
              <a:gd name="connsiteX1" fmla="*/ 0 w 1075173"/>
              <a:gd name="connsiteY1" fmla="*/ 0 h 572756"/>
              <a:gd name="connsiteX2" fmla="*/ 0 w 1075173"/>
              <a:gd name="connsiteY2" fmla="*/ 572756 h 572756"/>
            </a:gdLst>
            <a:ahLst/>
            <a:cxnLst>
              <a:cxn ang="0">
                <a:pos x="connsiteX0" y="connsiteY0"/>
              </a:cxn>
              <a:cxn ang="0">
                <a:pos x="connsiteX1" y="connsiteY1"/>
              </a:cxn>
              <a:cxn ang="0">
                <a:pos x="connsiteX2" y="connsiteY2"/>
              </a:cxn>
            </a:cxnLst>
            <a:rect l="l" t="t" r="r" b="b"/>
            <a:pathLst>
              <a:path w="1075173" h="572756">
                <a:moveTo>
                  <a:pt x="1075173" y="0"/>
                </a:moveTo>
                <a:lnTo>
                  <a:pt x="0" y="0"/>
                </a:lnTo>
                <a:lnTo>
                  <a:pt x="0" y="572756"/>
                </a:lnTo>
              </a:path>
            </a:pathLst>
          </a:custGeom>
          <a:ln w="38100">
            <a:solidFill>
              <a:srgbClr val="FF5050"/>
            </a:solidFill>
            <a:headEnd type="none" w="med" len="med"/>
            <a:tailEnd type="triangle"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21" name="禁止符 20"/>
          <p:cNvSpPr/>
          <p:nvPr/>
        </p:nvSpPr>
        <p:spPr>
          <a:xfrm>
            <a:off x="9368676" y="1831558"/>
            <a:ext cx="291278" cy="255295"/>
          </a:xfrm>
          <a:prstGeom prst="noSmoking">
            <a:avLst/>
          </a:prstGeom>
          <a:solidFill>
            <a:srgbClr val="FF5050"/>
          </a:solidFill>
          <a:ln w="9525" cap="flat" cmpd="sng" algn="ctr">
            <a:solidFill>
              <a:srgbClr val="FF5050"/>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任意多边形 21"/>
          <p:cNvSpPr/>
          <p:nvPr/>
        </p:nvSpPr>
        <p:spPr>
          <a:xfrm flipH="1">
            <a:off x="4792885" y="996508"/>
            <a:ext cx="1117042" cy="3052052"/>
          </a:xfrm>
          <a:custGeom>
            <a:avLst/>
            <a:gdLst>
              <a:gd name="connsiteX0" fmla="*/ 1075173 w 1075173"/>
              <a:gd name="connsiteY0" fmla="*/ 0 h 572756"/>
              <a:gd name="connsiteX1" fmla="*/ 0 w 1075173"/>
              <a:gd name="connsiteY1" fmla="*/ 0 h 572756"/>
              <a:gd name="connsiteX2" fmla="*/ 0 w 1075173"/>
              <a:gd name="connsiteY2" fmla="*/ 572756 h 572756"/>
            </a:gdLst>
            <a:ahLst/>
            <a:cxnLst>
              <a:cxn ang="0">
                <a:pos x="connsiteX0" y="connsiteY0"/>
              </a:cxn>
              <a:cxn ang="0">
                <a:pos x="connsiteX1" y="connsiteY1"/>
              </a:cxn>
              <a:cxn ang="0">
                <a:pos x="connsiteX2" y="connsiteY2"/>
              </a:cxn>
            </a:cxnLst>
            <a:rect l="l" t="t" r="r" b="b"/>
            <a:pathLst>
              <a:path w="1075173" h="572756">
                <a:moveTo>
                  <a:pt x="1075173" y="0"/>
                </a:moveTo>
                <a:lnTo>
                  <a:pt x="0" y="0"/>
                </a:lnTo>
                <a:lnTo>
                  <a:pt x="0" y="572756"/>
                </a:lnTo>
              </a:path>
            </a:pathLst>
          </a:custGeom>
          <a:ln w="38100">
            <a:solidFill>
              <a:srgbClr val="FF5050"/>
            </a:solidFill>
            <a:headEnd type="none" w="med" len="med"/>
            <a:tailEnd type="triangle"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23" name="禁止符 22"/>
          <p:cNvSpPr/>
          <p:nvPr/>
        </p:nvSpPr>
        <p:spPr>
          <a:xfrm>
            <a:off x="5764288" y="3497230"/>
            <a:ext cx="291278" cy="255295"/>
          </a:xfrm>
          <a:prstGeom prst="noSmoking">
            <a:avLst/>
          </a:prstGeom>
          <a:solidFill>
            <a:srgbClr val="FF5050"/>
          </a:solidFill>
          <a:ln w="9525" cap="flat" cmpd="sng" algn="ctr">
            <a:solidFill>
              <a:srgbClr val="FF5050"/>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文本框 23">
            <a:extLst>
              <a:ext uri="{FF2B5EF4-FFF2-40B4-BE49-F238E27FC236}">
                <a16:creationId xmlns:a16="http://schemas.microsoft.com/office/drawing/2014/main" id="{C3B2EAA9-EBB7-4020-862F-A188CCC5D833}"/>
              </a:ext>
            </a:extLst>
          </p:cNvPr>
          <p:cNvSpPr txBox="1"/>
          <p:nvPr/>
        </p:nvSpPr>
        <p:spPr>
          <a:xfrm>
            <a:off x="4649544" y="654912"/>
            <a:ext cx="3326552" cy="307777"/>
          </a:xfrm>
          <a:prstGeom prst="rect">
            <a:avLst/>
          </a:prstGeom>
          <a:noFill/>
        </p:spPr>
        <p:txBody>
          <a:bodyPr wrap="none" rtlCol="0">
            <a:spAutoFit/>
          </a:bodyPr>
          <a:lstStyle/>
          <a:p>
            <a:r>
              <a:rPr lang="zh-CN" altLang="en-US" sz="1400" dirty="0">
                <a:solidFill>
                  <a:srgbClr val="FF0000"/>
                </a:solidFill>
                <a:latin typeface="楷体" panose="02010609060101010101" pitchFamily="49" charset="-122"/>
                <a:ea typeface="楷体" panose="02010609060101010101" pitchFamily="49" charset="-122"/>
              </a:rPr>
              <a:t>用户进程直接跳入</a:t>
            </a:r>
            <a:r>
              <a:rPr lang="en-US" altLang="zh-CN" sz="1400" dirty="0">
                <a:solidFill>
                  <a:srgbClr val="FF0000"/>
                </a:solidFill>
                <a:latin typeface="楷体" panose="02010609060101010101" pitchFamily="49" charset="-122"/>
                <a:ea typeface="楷体" panose="02010609060101010101" pitchFamily="49" charset="-122"/>
              </a:rPr>
              <a:t>Agent</a:t>
            </a:r>
            <a:r>
              <a:rPr lang="zh-CN" altLang="en-US" sz="1400" dirty="0">
                <a:solidFill>
                  <a:srgbClr val="FF0000"/>
                </a:solidFill>
                <a:latin typeface="楷体" panose="02010609060101010101" pitchFamily="49" charset="-122"/>
                <a:ea typeface="楷体" panose="02010609060101010101" pitchFamily="49" charset="-122"/>
              </a:rPr>
              <a:t>入口，触发异常</a:t>
            </a:r>
            <a:endParaRPr lang="en-US" altLang="zh-CN" sz="1400" dirty="0">
              <a:solidFill>
                <a:srgbClr val="FF0000"/>
              </a:solidFill>
              <a:latin typeface="楷体" panose="02010609060101010101" pitchFamily="49" charset="-122"/>
              <a:ea typeface="楷体" panose="02010609060101010101" pitchFamily="49" charset="-122"/>
            </a:endParaRPr>
          </a:p>
        </p:txBody>
      </p:sp>
      <p:sp>
        <p:nvSpPr>
          <p:cNvPr id="25" name="文本框 24">
            <a:extLst>
              <a:ext uri="{FF2B5EF4-FFF2-40B4-BE49-F238E27FC236}">
                <a16:creationId xmlns:a16="http://schemas.microsoft.com/office/drawing/2014/main" id="{C3B2EAA9-EBB7-4020-862F-A188CCC5D833}"/>
              </a:ext>
            </a:extLst>
          </p:cNvPr>
          <p:cNvSpPr txBox="1"/>
          <p:nvPr/>
        </p:nvSpPr>
        <p:spPr>
          <a:xfrm>
            <a:off x="9549536" y="5288400"/>
            <a:ext cx="2749650" cy="523220"/>
          </a:xfrm>
          <a:prstGeom prst="rect">
            <a:avLst/>
          </a:prstGeom>
          <a:noFill/>
        </p:spPr>
        <p:txBody>
          <a:bodyPr wrap="square" rtlCol="0">
            <a:spAutoFit/>
          </a:bodyPr>
          <a:lstStyle/>
          <a:p>
            <a:r>
              <a:rPr lang="zh-CN" altLang="en-US" sz="1400" dirty="0">
                <a:solidFill>
                  <a:srgbClr val="FF0000"/>
                </a:solidFill>
                <a:latin typeface="楷体" panose="02010609060101010101" pitchFamily="49" charset="-122"/>
                <a:ea typeface="楷体" panose="02010609060101010101" pitchFamily="49" charset="-122"/>
              </a:rPr>
              <a:t>避开所有检查，内核空间不会开启，无法访问内核代码和数据</a:t>
            </a:r>
            <a:endParaRPr lang="en-US" altLang="zh-CN" sz="1400" dirty="0">
              <a:solidFill>
                <a:srgbClr val="FF0000"/>
              </a:solidFill>
              <a:latin typeface="楷体" panose="02010609060101010101" pitchFamily="49" charset="-122"/>
              <a:ea typeface="楷体" panose="02010609060101010101" pitchFamily="49" charset="-122"/>
            </a:endParaRPr>
          </a:p>
        </p:txBody>
      </p:sp>
      <p:sp>
        <p:nvSpPr>
          <p:cNvPr id="28" name="任意多边形 27"/>
          <p:cNvSpPr/>
          <p:nvPr/>
        </p:nvSpPr>
        <p:spPr>
          <a:xfrm>
            <a:off x="10393684" y="5852514"/>
            <a:ext cx="1075173" cy="405130"/>
          </a:xfrm>
          <a:custGeom>
            <a:avLst/>
            <a:gdLst>
              <a:gd name="connsiteX0" fmla="*/ 1075173 w 1075173"/>
              <a:gd name="connsiteY0" fmla="*/ 0 h 572756"/>
              <a:gd name="connsiteX1" fmla="*/ 0 w 1075173"/>
              <a:gd name="connsiteY1" fmla="*/ 0 h 572756"/>
              <a:gd name="connsiteX2" fmla="*/ 0 w 1075173"/>
              <a:gd name="connsiteY2" fmla="*/ 572756 h 572756"/>
            </a:gdLst>
            <a:ahLst/>
            <a:cxnLst>
              <a:cxn ang="0">
                <a:pos x="connsiteX0" y="connsiteY0"/>
              </a:cxn>
              <a:cxn ang="0">
                <a:pos x="connsiteX1" y="connsiteY1"/>
              </a:cxn>
              <a:cxn ang="0">
                <a:pos x="connsiteX2" y="connsiteY2"/>
              </a:cxn>
            </a:cxnLst>
            <a:rect l="l" t="t" r="r" b="b"/>
            <a:pathLst>
              <a:path w="1075173" h="572756">
                <a:moveTo>
                  <a:pt x="1075173" y="0"/>
                </a:moveTo>
                <a:lnTo>
                  <a:pt x="0" y="0"/>
                </a:lnTo>
                <a:lnTo>
                  <a:pt x="0" y="572756"/>
                </a:lnTo>
              </a:path>
            </a:pathLst>
          </a:custGeom>
          <a:ln w="38100">
            <a:solidFill>
              <a:srgbClr val="FF5050"/>
            </a:solidFill>
            <a:headEnd type="none" w="med" len="med"/>
            <a:tailEnd type="triangle"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30" name="禁止符 29"/>
          <p:cNvSpPr/>
          <p:nvPr/>
        </p:nvSpPr>
        <p:spPr>
          <a:xfrm>
            <a:off x="10239524" y="5874137"/>
            <a:ext cx="291278" cy="255295"/>
          </a:xfrm>
          <a:prstGeom prst="noSmoking">
            <a:avLst/>
          </a:prstGeom>
          <a:solidFill>
            <a:srgbClr val="FF5050"/>
          </a:solidFill>
          <a:ln w="9525" cap="flat" cmpd="sng" algn="ctr">
            <a:solidFill>
              <a:srgbClr val="FF5050"/>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矩形 6"/>
          <p:cNvSpPr/>
          <p:nvPr/>
        </p:nvSpPr>
        <p:spPr>
          <a:xfrm>
            <a:off x="8549015" y="296498"/>
            <a:ext cx="3689337" cy="646331"/>
          </a:xfrm>
          <a:prstGeom prst="rect">
            <a:avLst/>
          </a:prstGeom>
        </p:spPr>
        <p:txBody>
          <a:bodyPr wrap="square">
            <a:spAutoFit/>
          </a:bodyPr>
          <a:lstStyle/>
          <a:p>
            <a:pPr lvl="1"/>
            <a:r>
              <a:rPr lang="zh-CN" altLang="en-US" b="1" dirty="0">
                <a:latin typeface="楷体" panose="02010609060101010101" pitchFamily="49" charset="-122"/>
                <a:ea typeface="楷体" panose="02010609060101010101" pitchFamily="49" charset="-122"/>
              </a:rPr>
              <a:t>下图展示了入口代码，出口代码也是类似但逻辑相反的操作</a:t>
            </a:r>
            <a:endParaRPr lang="en-US" altLang="zh-CN"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824586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Task 2</a:t>
            </a:r>
            <a:r>
              <a:rPr lang="zh-CN" altLang="en-US" dirty="0"/>
              <a:t>：</a:t>
            </a:r>
            <a:r>
              <a:rPr lang="zh-CN" altLang="en-US" dirty="0">
                <a:latin typeface="楷体" panose="02010609060101010101" pitchFamily="49" charset="-122"/>
              </a:rPr>
              <a:t>阻止不可信的内核态进程滥用敏感指令</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除了内核态进程非法访问内核空间的问题，我们还需要解决内核态进程内嵌并非法执行敏感指令，修改机器状态的问题。</a:t>
            </a:r>
            <a:endParaRPr lang="en-US" altLang="zh-CN" dirty="0"/>
          </a:p>
          <a:p>
            <a:pPr lvl="1"/>
            <a:r>
              <a:rPr lang="zh-CN" altLang="en-US" dirty="0"/>
              <a:t>执行</a:t>
            </a:r>
            <a:r>
              <a:rPr lang="en-US" altLang="zh-CN" dirty="0"/>
              <a:t>MSR</a:t>
            </a:r>
            <a:r>
              <a:rPr lang="zh-CN" altLang="en-US" dirty="0"/>
              <a:t>指令，修改</a:t>
            </a:r>
            <a:r>
              <a:rPr lang="en-US" altLang="zh-CN" dirty="0"/>
              <a:t>TTBR0_ELx</a:t>
            </a:r>
            <a:r>
              <a:rPr lang="zh-CN" altLang="en-US" dirty="0"/>
              <a:t>寄存器，攻击者可以使被攻击进程使用其伪造的页表，实现对被攻击进程的任意物理内存的修改；</a:t>
            </a:r>
            <a:endParaRPr lang="en-US" altLang="zh-CN" dirty="0"/>
          </a:p>
          <a:p>
            <a:pPr lvl="1"/>
            <a:r>
              <a:rPr lang="zh-CN" altLang="en-US" dirty="0"/>
              <a:t>执行</a:t>
            </a:r>
            <a:r>
              <a:rPr lang="en-US" altLang="zh-CN" dirty="0"/>
              <a:t>MSR</a:t>
            </a:r>
            <a:r>
              <a:rPr lang="zh-CN" altLang="en-US" dirty="0"/>
              <a:t>指令，修改</a:t>
            </a:r>
            <a:r>
              <a:rPr lang="en-US" altLang="zh-CN" dirty="0"/>
              <a:t>PSTATE.PAN</a:t>
            </a:r>
            <a:r>
              <a:rPr lang="zh-CN" altLang="en-US" dirty="0"/>
              <a:t>可以关闭</a:t>
            </a:r>
            <a:r>
              <a:rPr lang="en-US" altLang="zh-CN" dirty="0"/>
              <a:t>PAN</a:t>
            </a:r>
            <a:r>
              <a:rPr lang="zh-CN" altLang="en-US" dirty="0"/>
              <a:t>机制，使得内核可以任意访问用户空间，打破内核到用户空间的隔离；</a:t>
            </a:r>
            <a:endParaRPr lang="en-US" altLang="zh-CN" dirty="0"/>
          </a:p>
          <a:p>
            <a:pPr lvl="1"/>
            <a:r>
              <a:rPr lang="zh-CN" altLang="en-US" dirty="0"/>
              <a:t>执行</a:t>
            </a:r>
            <a:r>
              <a:rPr lang="en-US" altLang="zh-CN" dirty="0"/>
              <a:t>DC IGDVAC</a:t>
            </a:r>
            <a:r>
              <a:rPr lang="zh-CN" altLang="en-US" dirty="0"/>
              <a:t>和</a:t>
            </a:r>
            <a:r>
              <a:rPr lang="en-US" altLang="zh-CN" dirty="0"/>
              <a:t>TLBI VAE1</a:t>
            </a:r>
            <a:r>
              <a:rPr lang="zh-CN" altLang="en-US" dirty="0"/>
              <a:t>等指令直接刷新</a:t>
            </a:r>
            <a:r>
              <a:rPr lang="en-US" altLang="zh-CN" dirty="0"/>
              <a:t>Cache</a:t>
            </a:r>
            <a:r>
              <a:rPr lang="zh-CN" altLang="en-US" dirty="0"/>
              <a:t>或者</a:t>
            </a:r>
            <a:r>
              <a:rPr lang="en-US" altLang="zh-CN" dirty="0"/>
              <a:t>TLB</a:t>
            </a:r>
            <a:r>
              <a:rPr lang="zh-CN" altLang="en-US" dirty="0"/>
              <a:t>，高效精准地测量访问延迟，无需通过一系列的访存操作驱逐某些特定的缓存项，从而增强了攻击者针对缓存的侧信道攻击能力。</a:t>
            </a:r>
            <a:endParaRPr lang="en-US" altLang="zh-CN" dirty="0"/>
          </a:p>
          <a:p>
            <a:endParaRPr lang="en-US" altLang="zh-CN" dirty="0"/>
          </a:p>
          <a:p>
            <a:endParaRPr lang="en-US" altLang="zh-CN" dirty="0"/>
          </a:p>
          <a:p>
            <a:r>
              <a:rPr lang="zh-CN" altLang="en-US" dirty="0"/>
              <a:t>需要解决以下问题：</a:t>
            </a:r>
            <a:endParaRPr lang="en-US" altLang="zh-CN" dirty="0"/>
          </a:p>
          <a:p>
            <a:pPr lvl="1"/>
            <a:r>
              <a:rPr lang="zh-CN" altLang="en-US" dirty="0"/>
              <a:t>哪些指令是敏感指令？</a:t>
            </a:r>
            <a:endParaRPr lang="en-US" altLang="zh-CN" dirty="0"/>
          </a:p>
          <a:p>
            <a:pPr lvl="1"/>
            <a:r>
              <a:rPr lang="zh-CN" altLang="en-US" dirty="0"/>
              <a:t>如何阻止内核态进程滥用敏感指令？</a:t>
            </a:r>
            <a:endParaRPr lang="en-US" altLang="zh-CN" dirty="0"/>
          </a:p>
          <a:p>
            <a:pPr lvl="1"/>
            <a:r>
              <a:rPr lang="zh-CN" altLang="en-US" dirty="0"/>
              <a:t>如何处理可执行数据中的敏感指令编码？</a:t>
            </a:r>
            <a:endParaRPr lang="en-US" altLang="zh-CN" dirty="0"/>
          </a:p>
        </p:txBody>
      </p:sp>
      <p:sp>
        <p:nvSpPr>
          <p:cNvPr id="4" name="灯片编号占位符 3"/>
          <p:cNvSpPr>
            <a:spLocks noGrp="1"/>
          </p:cNvSpPr>
          <p:nvPr>
            <p:ph type="sldNum" sz="quarter" idx="4"/>
          </p:nvPr>
        </p:nvSpPr>
        <p:spPr/>
        <p:txBody>
          <a:bodyPr/>
          <a:lstStyle/>
          <a:p>
            <a:fld id="{BD8BB134-0D0A-4045-A3EE-5FDD2F095A47}" type="slidenum">
              <a:rPr lang="zh-CN" altLang="en-US" smtClean="0"/>
              <a:t>22</a:t>
            </a:fld>
            <a:endParaRPr lang="zh-CN" altLang="en-US" dirty="0"/>
          </a:p>
        </p:txBody>
      </p:sp>
      <p:sp>
        <p:nvSpPr>
          <p:cNvPr id="5" name="页脚占位符 4"/>
          <p:cNvSpPr>
            <a:spLocks noGrp="1"/>
          </p:cNvSpPr>
          <p:nvPr>
            <p:ph type="ftr" sz="quarter" idx="3"/>
          </p:nvPr>
        </p:nvSpPr>
        <p:spPr/>
        <p:txBody>
          <a:bodyPr/>
          <a:lstStyle/>
          <a:p>
            <a:r>
              <a:rPr lang="en-US" altLang="zh-CN"/>
              <a:t>Jiali Xu &lt;xujiali@ict.ac.cn&gt;</a:t>
            </a:r>
            <a:endParaRPr lang="zh-CN" altLang="en-US" dirty="0"/>
          </a:p>
        </p:txBody>
      </p:sp>
    </p:spTree>
    <p:extLst>
      <p:ext uri="{BB962C8B-B14F-4D97-AF65-F5344CB8AC3E}">
        <p14:creationId xmlns:p14="http://schemas.microsoft.com/office/powerpoint/2010/main" val="1438398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EC8863-8B7F-4143-A61E-E478070AF016}"/>
              </a:ext>
            </a:extLst>
          </p:cNvPr>
          <p:cNvSpPr>
            <a:spLocks noGrp="1"/>
          </p:cNvSpPr>
          <p:nvPr>
            <p:ph type="title"/>
          </p:nvPr>
        </p:nvSpPr>
        <p:spPr/>
        <p:txBody>
          <a:bodyPr/>
          <a:lstStyle/>
          <a:p>
            <a:r>
              <a:rPr lang="en-US" altLang="zh-CN" dirty="0"/>
              <a:t>Task 2</a:t>
            </a:r>
            <a:r>
              <a:rPr lang="zh-CN" altLang="en-US" dirty="0"/>
              <a:t>：</a:t>
            </a:r>
            <a:r>
              <a:rPr lang="zh-CN" altLang="en-US" dirty="0">
                <a:latin typeface="楷体" panose="02010609060101010101" pitchFamily="49" charset="-122"/>
              </a:rPr>
              <a:t>阻止不可信的内核态进程滥用敏感指令</a:t>
            </a:r>
            <a:endParaRPr lang="en-US" altLang="zh-CN" b="1" dirty="0">
              <a:latin typeface="楷体" panose="02010609060101010101" pitchFamily="49" charset="-122"/>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FF9B493-2882-493D-8348-F21C9C931526}"/>
                  </a:ext>
                </a:extLst>
              </p:cNvPr>
              <p:cNvSpPr>
                <a:spLocks noGrp="1"/>
              </p:cNvSpPr>
              <p:nvPr>
                <p:ph idx="1"/>
              </p:nvPr>
            </p:nvSpPr>
            <p:spPr>
              <a:xfrm>
                <a:off x="637906" y="1332745"/>
                <a:ext cx="11092543" cy="5388734"/>
              </a:xfrm>
            </p:spPr>
            <p:txBody>
              <a:bodyPr>
                <a:normAutofit/>
              </a:bodyPr>
              <a:lstStyle/>
              <a:p>
                <a:r>
                  <a:rPr lang="zh-CN" altLang="en-US" dirty="0"/>
                  <a:t>敏感指令相关定义</a:t>
                </a:r>
                <a:endParaRPr lang="en-US" altLang="zh-CN" dirty="0"/>
              </a:p>
              <a:p>
                <a:pPr lvl="1"/>
                <a:r>
                  <a:rPr lang="zh-CN" altLang="en-US" b="1" dirty="0"/>
                  <a:t>指令行为</a:t>
                </a:r>
                <a:r>
                  <a:rPr lang="en-US" altLang="zh-CN" b="1" i="1" dirty="0"/>
                  <a:t>b</a:t>
                </a:r>
                <a:r>
                  <a:rPr lang="zh-CN" altLang="en-US" i="1" dirty="0"/>
                  <a:t>：</a:t>
                </a:r>
                <a:r>
                  <a:rPr lang="zh-CN" altLang="en-US" dirty="0"/>
                  <a:t>指令 </a:t>
                </a:r>
                <a:r>
                  <a:rPr lang="en-US" altLang="zh-CN" i="1" dirty="0" err="1"/>
                  <a:t>inst</a:t>
                </a:r>
                <a:r>
                  <a:rPr lang="en-US" altLang="zh-CN" i="1" dirty="0"/>
                  <a:t> </a:t>
                </a:r>
                <a:r>
                  <a:rPr lang="zh-CN" altLang="en-US" dirty="0"/>
                  <a:t>执行后会触发的机器状态的改变</a:t>
                </a:r>
                <a:endParaRPr lang="en-US" altLang="zh-CN" dirty="0"/>
              </a:p>
              <a:p>
                <a:pPr lvl="1"/>
                <a:r>
                  <a:rPr lang="zh-CN" altLang="en-US" b="1" dirty="0"/>
                  <a:t>指令行为影响因素：</a:t>
                </a:r>
                <a:r>
                  <a:rPr lang="zh-CN" altLang="en-US" dirty="0"/>
                  <a:t>指令行为与所处的运行上下文（</a:t>
                </a:r>
                <a:r>
                  <a:rPr lang="en-US" altLang="zh-CN" b="1" i="1" dirty="0"/>
                  <a:t>C=user</a:t>
                </a:r>
                <a:r>
                  <a:rPr lang="zh-CN" altLang="en-US" b="1" i="1" dirty="0"/>
                  <a:t>或则</a:t>
                </a:r>
                <a:r>
                  <a:rPr lang="en-US" altLang="zh-CN" b="1" i="1" dirty="0"/>
                  <a:t>kernel</a:t>
                </a:r>
                <a:r>
                  <a:rPr lang="zh-CN" altLang="en-US" dirty="0"/>
                  <a:t>）和系统配置条件（</a:t>
                </a:r>
                <a:r>
                  <a:rPr lang="en-US" altLang="zh-CN" b="1" i="1" dirty="0"/>
                  <a:t>S</a:t>
                </a:r>
                <a:r>
                  <a:rPr lang="zh-CN" altLang="en-US" dirty="0"/>
                  <a:t>）相关；当</a:t>
                </a:r>
                <a:r>
                  <a:rPr lang="en-US" altLang="zh-CN" i="1" dirty="0"/>
                  <a:t>C</a:t>
                </a:r>
                <a:r>
                  <a:rPr lang="zh-CN" altLang="en-US" dirty="0"/>
                  <a:t>和</a:t>
                </a:r>
                <a:r>
                  <a:rPr lang="en-US" altLang="zh-CN" i="1" dirty="0"/>
                  <a:t>S</a:t>
                </a:r>
                <a:r>
                  <a:rPr lang="zh-CN" altLang="en-US" dirty="0"/>
                  <a:t>确定时，指令行为就唯一确定了</a:t>
                </a:r>
                <a:endParaRPr lang="en-US" altLang="zh-CN" dirty="0"/>
              </a:p>
              <a:p>
                <a:pPr lvl="1"/>
                <a:r>
                  <a:rPr lang="zh-CN" altLang="en-US" b="1" dirty="0"/>
                  <a:t>敏感指令：</a:t>
                </a:r>
                <a14:m>
                  <m:oMath xmlns:m="http://schemas.openxmlformats.org/officeDocument/2006/math">
                    <m:r>
                      <a:rPr lang="en-US" altLang="zh-CN" b="1"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𝑠</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𝑺</m:t>
                    </m:r>
                  </m:oMath>
                </a14:m>
                <a:r>
                  <a:rPr lang="zh-CN" altLang="en-US" dirty="0"/>
                  <a:t>，使得指令 </a:t>
                </a:r>
                <a:r>
                  <a:rPr lang="en-US" altLang="zh-CN" i="1" dirty="0" err="1"/>
                  <a:t>inst</a:t>
                </a:r>
                <a:r>
                  <a:rPr lang="en-US" altLang="zh-CN" i="1" dirty="0"/>
                  <a:t> </a:t>
                </a:r>
                <a:r>
                  <a:rPr lang="zh-CN" altLang="en-US" dirty="0"/>
                  <a:t>在用户上下文的行为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𝑖𝑛𝑠𝑡</m:t>
                        </m:r>
                        <m:r>
                          <a:rPr lang="en-US" altLang="zh-CN" b="0" i="1" smtClean="0">
                            <a:latin typeface="Cambria Math" panose="02040503050406030204" pitchFamily="18" charset="0"/>
                          </a:rPr>
                          <m:t>,</m:t>
                        </m:r>
                        <m:r>
                          <a:rPr lang="en-US" altLang="zh-CN" b="0" i="1" smtClean="0">
                            <a:latin typeface="Cambria Math" panose="02040503050406030204" pitchFamily="18" charset="0"/>
                          </a:rPr>
                          <m:t>𝑢𝑠𝑒𝑟</m:t>
                        </m:r>
                      </m:sub>
                    </m:sSub>
                  </m:oMath>
                </a14:m>
                <a:r>
                  <a:rPr lang="zh-CN" altLang="en-US" dirty="0"/>
                  <a:t>和内核上下文的行为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𝑖𝑛𝑠𝑡</m:t>
                        </m:r>
                        <m:r>
                          <a:rPr lang="en-US" altLang="zh-CN" b="0" i="1" smtClean="0">
                            <a:latin typeface="Cambria Math" panose="02040503050406030204" pitchFamily="18" charset="0"/>
                          </a:rPr>
                          <m:t>,</m:t>
                        </m:r>
                        <m:r>
                          <a:rPr lang="en-US" altLang="zh-CN" b="0" i="1" smtClean="0">
                            <a:latin typeface="Cambria Math" panose="02040503050406030204" pitchFamily="18" charset="0"/>
                          </a:rPr>
                          <m:t>𝑘𝑒𝑟𝑛𝑒𝑙</m:t>
                        </m:r>
                      </m:sub>
                    </m:sSub>
                  </m:oMath>
                </a14:m>
                <a:r>
                  <a:rPr lang="zh-CN" altLang="en-US" dirty="0"/>
                  <a:t>不一致的指令</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marL="457189" lvl="1" indent="0">
                  <a:buNone/>
                </a:pPr>
                <a:endParaRPr lang="en-US" altLang="zh-CN" dirty="0"/>
              </a:p>
              <a:p>
                <a:pPr marL="914377" lvl="2" indent="0">
                  <a:buNone/>
                </a:pPr>
                <a:endParaRPr lang="en-US" altLang="zh-CN" b="1" dirty="0"/>
              </a:p>
              <a:p>
                <a:pPr lvl="2"/>
                <a:endParaRPr lang="en-US" altLang="zh-CN" b="1"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sz="1400" i="1" dirty="0">
                  <a:latin typeface="Cambria Math" panose="02040503050406030204" pitchFamily="18" charset="0"/>
                </a:endParaRPr>
              </a:p>
              <a:p>
                <a:pPr lvl="1"/>
                <a:endParaRPr lang="en-US" altLang="zh-CN" dirty="0"/>
              </a:p>
              <a:p>
                <a:pPr lvl="1"/>
                <a:endParaRPr lang="en-US" altLang="zh-CN" dirty="0"/>
              </a:p>
              <a:p>
                <a:pPr lvl="1"/>
                <a:endParaRPr lang="en-US" altLang="zh-CN" dirty="0"/>
              </a:p>
              <a:p>
                <a:pPr lvl="1"/>
                <a:endParaRPr lang="en-US" altLang="zh-CN" dirty="0"/>
              </a:p>
            </p:txBody>
          </p:sp>
        </mc:Choice>
        <mc:Fallback xmlns="">
          <p:sp>
            <p:nvSpPr>
              <p:cNvPr id="3" name="内容占位符 2">
                <a:extLst>
                  <a:ext uri="{FF2B5EF4-FFF2-40B4-BE49-F238E27FC236}">
                    <a16:creationId xmlns:a16="http://schemas.microsoft.com/office/drawing/2014/main" id="{5FF9B493-2882-493D-8348-F21C9C931526}"/>
                  </a:ext>
                </a:extLst>
              </p:cNvPr>
              <p:cNvSpPr>
                <a:spLocks noGrp="1" noRot="1" noChangeAspect="1" noMove="1" noResize="1" noEditPoints="1" noAdjustHandles="1" noChangeArrowheads="1" noChangeShapeType="1" noTextEdit="1"/>
              </p:cNvSpPr>
              <p:nvPr>
                <p:ph idx="1"/>
              </p:nvPr>
            </p:nvSpPr>
            <p:spPr>
              <a:xfrm>
                <a:off x="637906" y="1332745"/>
                <a:ext cx="11092543" cy="5388734"/>
              </a:xfrm>
              <a:blipFill>
                <a:blip r:embed="rId3"/>
                <a:stretch>
                  <a:fillRect l="-770" t="-1923" r="-2859"/>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83EB49CE-FBB6-4004-B423-0DB3B1469BF0}"/>
              </a:ext>
            </a:extLst>
          </p:cNvPr>
          <p:cNvSpPr>
            <a:spLocks noGrp="1"/>
          </p:cNvSpPr>
          <p:nvPr>
            <p:ph type="sldNum" sz="quarter" idx="4"/>
          </p:nvPr>
        </p:nvSpPr>
        <p:spPr/>
        <p:txBody>
          <a:bodyPr/>
          <a:lstStyle/>
          <a:p>
            <a:fld id="{BD8BB134-0D0A-4045-A3EE-5FDD2F095A47}" type="slidenum">
              <a:rPr lang="zh-CN" altLang="en-US" smtClean="0"/>
              <a:t>23</a:t>
            </a:fld>
            <a:endParaRPr lang="zh-CN" altLang="en-US" dirty="0"/>
          </a:p>
        </p:txBody>
      </p:sp>
      <p:sp>
        <p:nvSpPr>
          <p:cNvPr id="5" name="页脚占位符 4">
            <a:extLst>
              <a:ext uri="{FF2B5EF4-FFF2-40B4-BE49-F238E27FC236}">
                <a16:creationId xmlns:a16="http://schemas.microsoft.com/office/drawing/2014/main" id="{E39E919E-8D19-45A1-AB0B-116E53D45237}"/>
              </a:ext>
            </a:extLst>
          </p:cNvPr>
          <p:cNvSpPr>
            <a:spLocks noGrp="1"/>
          </p:cNvSpPr>
          <p:nvPr>
            <p:ph type="ftr" sz="quarter" idx="3"/>
          </p:nvPr>
        </p:nvSpPr>
        <p:spPr/>
        <p:txBody>
          <a:bodyPr/>
          <a:lstStyle/>
          <a:p>
            <a:r>
              <a:rPr lang="en-US" altLang="zh-CN"/>
              <a:t>Jiali Xu &lt;xujiali@ict.ac.cn&gt;</a:t>
            </a:r>
            <a:endParaRPr lang="zh-CN" altLang="en-US" dirty="0"/>
          </a:p>
        </p:txBody>
      </p:sp>
      <mc:AlternateContent xmlns:mc="http://schemas.openxmlformats.org/markup-compatibility/2006" xmlns:a14="http://schemas.microsoft.com/office/drawing/2010/main">
        <mc:Choice Requires="a14">
          <p:graphicFrame>
            <p:nvGraphicFramePr>
              <p:cNvPr id="6" name="表格 5">
                <a:extLst>
                  <a:ext uri="{FF2B5EF4-FFF2-40B4-BE49-F238E27FC236}">
                    <a16:creationId xmlns:a16="http://schemas.microsoft.com/office/drawing/2014/main" id="{76480814-8C37-4EAE-8C5C-B294ABF44315}"/>
                  </a:ext>
                </a:extLst>
              </p:cNvPr>
              <p:cNvGraphicFramePr>
                <a:graphicFrameLocks noGrp="1"/>
              </p:cNvGraphicFramePr>
              <p:nvPr>
                <p:extLst>
                  <p:ext uri="{D42A27DB-BD31-4B8C-83A1-F6EECF244321}">
                    <p14:modId xmlns:p14="http://schemas.microsoft.com/office/powerpoint/2010/main" val="3765893142"/>
                  </p:ext>
                </p:extLst>
              </p:nvPr>
            </p:nvGraphicFramePr>
            <p:xfrm>
              <a:off x="1090116" y="3780624"/>
              <a:ext cx="10640333" cy="1856504"/>
            </p:xfrm>
            <a:graphic>
              <a:graphicData uri="http://schemas.openxmlformats.org/drawingml/2006/table">
                <a:tbl>
                  <a:tblPr firstRow="1" bandRow="1">
                    <a:tableStyleId>{5940675A-B579-460E-94D1-54222C63F5DA}</a:tableStyleId>
                  </a:tblPr>
                  <a:tblGrid>
                    <a:gridCol w="1467347">
                      <a:extLst>
                        <a:ext uri="{9D8B030D-6E8A-4147-A177-3AD203B41FA5}">
                          <a16:colId xmlns:a16="http://schemas.microsoft.com/office/drawing/2014/main" val="2927806822"/>
                        </a:ext>
                      </a:extLst>
                    </a:gridCol>
                    <a:gridCol w="2465454">
                      <a:extLst>
                        <a:ext uri="{9D8B030D-6E8A-4147-A177-3AD203B41FA5}">
                          <a16:colId xmlns:a16="http://schemas.microsoft.com/office/drawing/2014/main" val="1942784892"/>
                        </a:ext>
                      </a:extLst>
                    </a:gridCol>
                    <a:gridCol w="3363311">
                      <a:extLst>
                        <a:ext uri="{9D8B030D-6E8A-4147-A177-3AD203B41FA5}">
                          <a16:colId xmlns:a16="http://schemas.microsoft.com/office/drawing/2014/main" val="1184358929"/>
                        </a:ext>
                      </a:extLst>
                    </a:gridCol>
                    <a:gridCol w="3344221">
                      <a:extLst>
                        <a:ext uri="{9D8B030D-6E8A-4147-A177-3AD203B41FA5}">
                          <a16:colId xmlns:a16="http://schemas.microsoft.com/office/drawing/2014/main" val="2963311636"/>
                        </a:ext>
                      </a:extLst>
                    </a:gridCol>
                  </a:tblGrid>
                  <a:tr h="334586">
                    <a:tc>
                      <a:txBody>
                        <a:bodyPr/>
                        <a:lstStyle/>
                        <a:p>
                          <a:pPr algn="ctr"/>
                          <a:endParaRPr lang="zh-CN" altLang="en-US" sz="1400" b="1"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solidFill>
                          <a:srgbClr val="8FCFCA"/>
                        </a:solidFill>
                      </a:tcPr>
                    </a:tc>
                    <a:tc>
                      <a:txBody>
                        <a:bodyPr/>
                        <a:lstStyle/>
                        <a:p>
                          <a:pPr algn="ctr"/>
                          <a:r>
                            <a:rPr lang="zh-CN" altLang="en-US" sz="1400" b="1"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非敏感指令</a:t>
                          </a:r>
                        </a:p>
                      </a:txBody>
                      <a:tcPr>
                        <a:solidFill>
                          <a:srgbClr val="8FCFCA"/>
                        </a:solidFill>
                      </a:tcPr>
                    </a:tc>
                    <a:tc>
                      <a:txBody>
                        <a:bodyPr/>
                        <a:lstStyle/>
                        <a:p>
                          <a:pPr algn="ctr"/>
                          <a:r>
                            <a:rPr lang="zh-CN" altLang="en-US" sz="1400" b="1"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无条件敏感指令</a:t>
                          </a:r>
                          <a:endParaRPr lang="zh-CN" altLang="en-US" sz="1400" b="1" kern="1200" baseline="30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solidFill>
                          <a:srgbClr val="8FCFCA"/>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有条件敏感指令</a:t>
                          </a:r>
                          <a:endParaRPr kumimoji="0" lang="zh-CN" altLang="en-US" sz="1400" b="1" i="0" u="none" strike="noStrike" kern="1200" cap="none" spc="0" normalizeH="0" baseline="3000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txBody>
                      <a:tcPr>
                        <a:solidFill>
                          <a:srgbClr val="8FCFCA"/>
                        </a:solidFill>
                      </a:tcPr>
                    </a:tc>
                    <a:extLst>
                      <a:ext uri="{0D108BD9-81ED-4DB2-BD59-A6C34878D82A}">
                        <a16:rowId xmlns:a16="http://schemas.microsoft.com/office/drawing/2014/main" val="883655214"/>
                      </a:ext>
                    </a:extLst>
                  </a:tr>
                  <a:tr h="334586">
                    <a:tc>
                      <a:txBody>
                        <a:bodyPr/>
                        <a:lstStyle/>
                        <a:p>
                          <a:pPr algn="ctr"/>
                          <a:r>
                            <a:rPr lang="zh-CN" altLang="en-US" sz="1400" b="1" i="0" strike="noStrike"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用户态下行为</a:t>
                          </a:r>
                        </a:p>
                      </a:txBody>
                      <a:tcPr/>
                    </a:tc>
                    <a:tc>
                      <a:txBody>
                        <a:bodyPr/>
                        <a:lstStyle/>
                        <a:p>
                          <a:pPr algn="ctr"/>
                          <a:r>
                            <a:rPr lang="en-US" altLang="zh-CN" sz="1400" strike="noStrike"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strike="noStrike" kern="1200" baseline="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strike="noStrike" kern="1200" baseline="30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400" strike="noStrike" kern="1200" baseline="30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400" b="0" i="1" kern="1200" noProof="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1400" b="0" i="1" kern="1200" noProof="0" smtClean="0">
                                    <a:solidFill>
                                      <a:schemeClr val="tx1"/>
                                    </a:solidFill>
                                    <a:latin typeface="Cambria Math" panose="02040503050406030204" pitchFamily="18" charset="0"/>
                                    <a:ea typeface="楷体" panose="02010609060101010101" pitchFamily="49" charset="-122"/>
                                    <a:cs typeface="Times New Roman" panose="02020603050405020304" pitchFamily="18" charset="0"/>
                                  </a:rPr>
                                  <m:t>𝑠</m:t>
                                </m:r>
                                <m:r>
                                  <a:rPr lang="en-US" altLang="zh-CN" sz="1400" b="0" i="1" kern="1200" noProof="0" smtClean="0">
                                    <a:solidFill>
                                      <a:schemeClr val="tx1"/>
                                    </a:solidFill>
                                    <a:latin typeface="Cambria Math" panose="02040503050406030204" pitchFamily="18" charset="0"/>
                                    <a:ea typeface="楷体" panose="02010609060101010101" pitchFamily="49" charset="-122"/>
                                    <a:cs typeface="Times New Roman" panose="02020603050405020304" pitchFamily="18" charset="0"/>
                                  </a:rPr>
                                  <m:t>∈</m:t>
                                </m:r>
                                <m:r>
                                  <a:rPr lang="en-US" altLang="zh-CN" sz="1400" b="0" i="1" kern="1200" noProof="0" smtClean="0">
                                    <a:solidFill>
                                      <a:schemeClr val="tx1"/>
                                    </a:solidFill>
                                    <a:latin typeface="Cambria Math" panose="02040503050406030204" pitchFamily="18" charset="0"/>
                                    <a:ea typeface="楷体" panose="02010609060101010101" pitchFamily="49" charset="-122"/>
                                    <a:cs typeface="Times New Roman" panose="02020603050405020304" pitchFamily="18" charset="0"/>
                                  </a:rPr>
                                  <m:t>𝑺</m:t>
                                </m:r>
                                <m:r>
                                  <a:rPr lang="en-US" altLang="zh-CN" sz="1400" b="0" i="1" kern="1200" noProof="0" smtClean="0">
                                    <a:solidFill>
                                      <a:schemeClr val="tx1"/>
                                    </a:solidFill>
                                    <a:latin typeface="Cambria Math" panose="02040503050406030204" pitchFamily="18" charset="0"/>
                                    <a:ea typeface="楷体" panose="02010609060101010101" pitchFamily="49" charset="-122"/>
                                    <a:cs typeface="Times New Roman" panose="02020603050405020304" pitchFamily="18" charset="0"/>
                                  </a:rPr>
                                  <m:t>, </m:t>
                                </m:r>
                                <m:sSub>
                                  <m:sSubPr>
                                    <m:ctrlPr>
                                      <a:rPr lang="en-US" altLang="zh-CN" sz="1400" b="0" i="1" kern="1200" noProof="0" smtClean="0">
                                        <a:solidFill>
                                          <a:schemeClr val="tx1"/>
                                        </a:solidFill>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1400" b="0" i="1" kern="1200" noProof="0">
                                        <a:solidFill>
                                          <a:schemeClr val="tx1"/>
                                        </a:solidFill>
                                        <a:latin typeface="Cambria Math" panose="02040503050406030204" pitchFamily="18" charset="0"/>
                                        <a:ea typeface="楷体" panose="02010609060101010101" pitchFamily="49" charset="-122"/>
                                        <a:cs typeface="Times New Roman" panose="02020603050405020304" pitchFamily="18" charset="0"/>
                                      </a:rPr>
                                      <m:t>𝑏</m:t>
                                    </m:r>
                                  </m:e>
                                  <m:sub>
                                    <m:r>
                                      <a:rPr lang="en-US" altLang="zh-CN" sz="1400" b="0" i="1" kern="1200" noProof="0">
                                        <a:solidFill>
                                          <a:schemeClr val="tx1"/>
                                        </a:solidFill>
                                        <a:latin typeface="Cambria Math" panose="02040503050406030204" pitchFamily="18" charset="0"/>
                                        <a:ea typeface="楷体" panose="02010609060101010101" pitchFamily="49" charset="-122"/>
                                        <a:cs typeface="Times New Roman" panose="02020603050405020304" pitchFamily="18" charset="0"/>
                                      </a:rPr>
                                      <m:t>𝑖</m:t>
                                    </m:r>
                                    <m:r>
                                      <a:rPr lang="en-US" altLang="zh-CN" sz="1400" b="0" i="1" kern="1200" noProof="0" smtClean="0">
                                        <a:solidFill>
                                          <a:schemeClr val="tx1"/>
                                        </a:solidFill>
                                        <a:latin typeface="Cambria Math" panose="02040503050406030204" pitchFamily="18" charset="0"/>
                                        <a:ea typeface="楷体" panose="02010609060101010101" pitchFamily="49" charset="-122"/>
                                        <a:cs typeface="Times New Roman" panose="02020603050405020304" pitchFamily="18" charset="0"/>
                                      </a:rPr>
                                      <m:t>𝑛𝑠𝑡</m:t>
                                    </m:r>
                                    <m:r>
                                      <a:rPr lang="en-US" altLang="zh-CN" sz="1400" b="0" i="1" kern="1200" noProof="0" smtClean="0">
                                        <a:solidFill>
                                          <a:schemeClr val="tx1"/>
                                        </a:solidFill>
                                        <a:latin typeface="Cambria Math" panose="02040503050406030204" pitchFamily="18" charset="0"/>
                                        <a:ea typeface="楷体" panose="02010609060101010101" pitchFamily="49" charset="-122"/>
                                        <a:cs typeface="Times New Roman" panose="02020603050405020304" pitchFamily="18" charset="0"/>
                                      </a:rPr>
                                      <m:t>,</m:t>
                                    </m:r>
                                    <m:r>
                                      <a:rPr lang="en-US" altLang="zh-CN" sz="1400" b="0" i="1" kern="1200" noProof="0" smtClean="0">
                                        <a:solidFill>
                                          <a:schemeClr val="tx1"/>
                                        </a:solidFill>
                                        <a:latin typeface="Cambria Math" panose="02040503050406030204" pitchFamily="18" charset="0"/>
                                        <a:ea typeface="楷体" panose="02010609060101010101" pitchFamily="49" charset="-122"/>
                                        <a:cs typeface="Times New Roman" panose="02020603050405020304" pitchFamily="18" charset="0"/>
                                      </a:rPr>
                                      <m:t>𝑢𝑠𝑒𝑟</m:t>
                                    </m:r>
                                  </m:sub>
                                </m:sSub>
                                <m:r>
                                  <a:rPr lang="en-US" altLang="zh-CN" sz="1400" b="0" i="1" kern="1200" noProof="0" smtClean="0">
                                    <a:solidFill>
                                      <a:schemeClr val="tx1"/>
                                    </a:solidFill>
                                    <a:latin typeface="Cambria Math" panose="02040503050406030204" pitchFamily="18" charset="0"/>
                                    <a:ea typeface="楷体" panose="02010609060101010101" pitchFamily="49" charset="-122"/>
                                    <a:cs typeface="Times New Roman" panose="02020603050405020304" pitchFamily="18" charset="0"/>
                                  </a:rPr>
                                  <m:t>=</m:t>
                                </m:r>
                                <m:r>
                                  <a:rPr lang="en-US" altLang="zh-CN" sz="1400" b="0" i="1" kern="1200" noProof="0" smtClean="0">
                                    <a:solidFill>
                                      <a:schemeClr val="tx1"/>
                                    </a:solidFill>
                                    <a:latin typeface="Cambria Math" panose="02040503050406030204" pitchFamily="18" charset="0"/>
                                    <a:ea typeface="楷体" panose="02010609060101010101" pitchFamily="49" charset="-122"/>
                                    <a:cs typeface="Times New Roman" panose="02020603050405020304" pitchFamily="18" charset="0"/>
                                  </a:rPr>
                                  <m:t>𝑈𝑁𝐷𝐸𝐹𝐼𝑁𝐸𝐷</m:t>
                                </m:r>
                              </m:oMath>
                            </m:oMathPara>
                          </a14:m>
                          <a:endParaRPr lang="zh-CN" altLang="en-US" sz="1400" b="1"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sz="1400" b="1" i="1" smtClean="0">
                                  <a:latin typeface="Cambria Math" panose="02040503050406030204" pitchFamily="18" charset="0"/>
                                  <a:ea typeface="Cambria Math" panose="02040503050406030204" pitchFamily="18" charset="0"/>
                                </a:rPr>
                                <m:t>∃</m:t>
                              </m:r>
                              <m:r>
                                <a:rPr lang="en-US" altLang="zh-CN" sz="1400" b="0" i="1">
                                  <a:latin typeface="Cambria Math" panose="02040503050406030204" pitchFamily="18" charset="0"/>
                                </a:rPr>
                                <m:t>𝑠</m:t>
                              </m:r>
                              <m:r>
                                <a:rPr lang="en-US" altLang="zh-CN" sz="1400" b="1" i="1">
                                  <a:latin typeface="Cambria Math" panose="02040503050406030204" pitchFamily="18" charset="0"/>
                                  <a:ea typeface="Cambria Math" panose="02040503050406030204" pitchFamily="18" charset="0"/>
                                </a:rPr>
                                <m:t>∈</m:t>
                              </m:r>
                              <m:r>
                                <a:rPr lang="en-US" altLang="zh-CN" sz="1400" b="1" i="1">
                                  <a:latin typeface="Cambria Math" panose="02040503050406030204" pitchFamily="18" charset="0"/>
                                  <a:ea typeface="Cambria Math" panose="02040503050406030204" pitchFamily="18" charset="0"/>
                                </a:rPr>
                                <m:t>𝑺</m:t>
                              </m:r>
                              <m:r>
                                <a:rPr lang="en-US" altLang="zh-CN" sz="1400" b="1" i="1" smtClean="0">
                                  <a:latin typeface="Cambria Math" panose="02040503050406030204" pitchFamily="18" charset="0"/>
                                  <a:ea typeface="Cambria Math" panose="02040503050406030204" pitchFamily="18" charset="0"/>
                                </a:rPr>
                                <m:t>,</m:t>
                              </m:r>
                              <m:sSub>
                                <m:sSubPr>
                                  <m:ctrlPr>
                                    <a:rPr lang="en-US" altLang="zh-CN" sz="1400" b="1" i="1" kern="1200" smtClean="0">
                                      <a:solidFill>
                                        <a:schemeClr val="tx1"/>
                                      </a:solidFill>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1400" b="0" i="1" kern="1200" smtClean="0">
                                      <a:solidFill>
                                        <a:schemeClr val="tx1"/>
                                      </a:solidFill>
                                      <a:latin typeface="Cambria Math" panose="02040503050406030204" pitchFamily="18" charset="0"/>
                                      <a:ea typeface="楷体" panose="02010609060101010101" pitchFamily="49" charset="-122"/>
                                      <a:cs typeface="Times New Roman" panose="02020603050405020304" pitchFamily="18" charset="0"/>
                                    </a:rPr>
                                    <m:t>𝑏</m:t>
                                  </m:r>
                                </m:e>
                                <m:sub>
                                  <m:r>
                                    <a:rPr lang="en-US" altLang="zh-CN" sz="1400" b="1" kern="1200">
                                      <a:solidFill>
                                        <a:schemeClr val="tx1"/>
                                      </a:solidFill>
                                      <a:latin typeface="Cambria Math" panose="02040503050406030204" pitchFamily="18" charset="0"/>
                                      <a:ea typeface="楷体" panose="02010609060101010101" pitchFamily="49" charset="-122"/>
                                      <a:cs typeface="Times New Roman" panose="02020603050405020304" pitchFamily="18" charset="0"/>
                                    </a:rPr>
                                    <m:t>𝑖𝑛𝑠𝑡</m:t>
                                  </m:r>
                                  <m:r>
                                    <a:rPr lang="en-US" altLang="zh-CN" sz="1400" b="1" kern="1200" smtClean="0">
                                      <a:solidFill>
                                        <a:schemeClr val="tx1"/>
                                      </a:solidFill>
                                      <a:latin typeface="Cambria Math" panose="02040503050406030204" pitchFamily="18" charset="0"/>
                                      <a:ea typeface="楷体" panose="02010609060101010101" pitchFamily="49" charset="-122"/>
                                      <a:cs typeface="Times New Roman" panose="02020603050405020304" pitchFamily="18" charset="0"/>
                                    </a:rPr>
                                    <m:t>, </m:t>
                                  </m:r>
                                  <m:r>
                                    <a:rPr lang="en-US" altLang="zh-CN" sz="1400" b="0" i="1" kern="1200" smtClean="0">
                                      <a:solidFill>
                                        <a:schemeClr val="tx1"/>
                                      </a:solidFill>
                                      <a:latin typeface="Cambria Math" panose="02040503050406030204" pitchFamily="18" charset="0"/>
                                      <a:ea typeface="楷体" panose="02010609060101010101" pitchFamily="49" charset="-122"/>
                                      <a:cs typeface="Times New Roman" panose="02020603050405020304" pitchFamily="18" charset="0"/>
                                    </a:rPr>
                                    <m:t>𝑢𝑠𝑒𝑟</m:t>
                                  </m:r>
                                </m:sub>
                              </m:sSub>
                              <m:r>
                                <a:rPr lang="en-US" altLang="zh-CN" sz="1400" b="1" i="0" kern="1200" smtClean="0">
                                  <a:solidFill>
                                    <a:schemeClr val="tx1"/>
                                  </a:solidFill>
                                  <a:latin typeface="Cambria Math" panose="02040503050406030204" pitchFamily="18" charset="0"/>
                                  <a:ea typeface="楷体" panose="02010609060101010101" pitchFamily="49" charset="-122"/>
                                  <a:cs typeface="Times New Roman" panose="02020603050405020304" pitchFamily="18" charset="0"/>
                                </a:rPr>
                                <m:t>≠</m:t>
                              </m:r>
                            </m:oMath>
                          </a14:m>
                          <a:r>
                            <a:rPr lang="zh-CN" altLang="en-US" sz="1400" b="1"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14:m>
                            <m:oMath xmlns:m="http://schemas.openxmlformats.org/officeDocument/2006/math">
                              <m:r>
                                <a:rPr lang="en-US" altLang="zh-CN" sz="1400" b="0" i="1" kern="1200" noProof="0" smtClean="0">
                                  <a:solidFill>
                                    <a:schemeClr val="tx1"/>
                                  </a:solidFill>
                                  <a:latin typeface="Cambria Math" panose="02040503050406030204" pitchFamily="18" charset="0"/>
                                  <a:ea typeface="楷体" panose="02010609060101010101" pitchFamily="49" charset="-122"/>
                                  <a:cs typeface="Times New Roman" panose="02020603050405020304" pitchFamily="18" charset="0"/>
                                </a:rPr>
                                <m:t>𝑈𝑁𝐷𝐸𝐹𝐼𝑁𝐸𝐷</m:t>
                              </m:r>
                            </m:oMath>
                          </a14:m>
                          <a:endParaRPr lang="zh-CN" altLang="en-US" sz="1400" b="1"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1359836679"/>
                      </a:ext>
                    </a:extLst>
                  </a:tr>
                  <a:tr h="334586">
                    <a:tc>
                      <a:txBody>
                        <a:bodyPr/>
                        <a:lstStyle/>
                        <a:p>
                          <a:pPr algn="ctr"/>
                          <a:r>
                            <a:rPr lang="zh-CN" altLang="en-US" sz="1400" b="1" i="0" strike="noStrike"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内核态下行为</a:t>
                          </a:r>
                        </a:p>
                      </a:txBody>
                      <a:tcPr/>
                    </a:tc>
                    <a:tc>
                      <a:txBody>
                        <a:bodyPr/>
                        <a:lstStyle/>
                        <a:p>
                          <a:pPr algn="ctr"/>
                          <a:r>
                            <a:rPr lang="en-US" altLang="zh-CN" sz="1400" strike="noStrike"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strike="noStrike" kern="1200" baseline="30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400" strike="noStrike" kern="1200" baseline="30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sz="1400" b="1" i="1" smtClean="0">
                                  <a:latin typeface="Cambria Math" panose="02040503050406030204" pitchFamily="18" charset="0"/>
                                  <a:ea typeface="Cambria Math" panose="02040503050406030204" pitchFamily="18" charset="0"/>
                                </a:rPr>
                                <m:t>∃</m:t>
                              </m:r>
                              <m:r>
                                <a:rPr lang="en-US" altLang="zh-CN" sz="1400" b="0" i="1">
                                  <a:latin typeface="Cambria Math" panose="02040503050406030204" pitchFamily="18" charset="0"/>
                                </a:rPr>
                                <m:t>𝑠</m:t>
                              </m:r>
                              <m:r>
                                <a:rPr lang="en-US" altLang="zh-CN" sz="1400" b="1" i="1">
                                  <a:latin typeface="Cambria Math" panose="02040503050406030204" pitchFamily="18" charset="0"/>
                                  <a:ea typeface="Cambria Math" panose="02040503050406030204" pitchFamily="18" charset="0"/>
                                </a:rPr>
                                <m:t>∈</m:t>
                              </m:r>
                              <m:r>
                                <a:rPr lang="en-US" altLang="zh-CN" sz="1400" b="1" i="1">
                                  <a:latin typeface="Cambria Math" panose="02040503050406030204" pitchFamily="18" charset="0"/>
                                  <a:ea typeface="Cambria Math" panose="02040503050406030204" pitchFamily="18" charset="0"/>
                                </a:rPr>
                                <m:t>𝑺</m:t>
                              </m:r>
                              <m:r>
                                <a:rPr lang="en-US" altLang="zh-CN" sz="1400" b="1" i="1" smtClean="0">
                                  <a:latin typeface="Cambria Math" panose="02040503050406030204" pitchFamily="18" charset="0"/>
                                  <a:ea typeface="Cambria Math" panose="02040503050406030204" pitchFamily="18" charset="0"/>
                                </a:rPr>
                                <m:t>,</m:t>
                              </m:r>
                              <m:sSub>
                                <m:sSubPr>
                                  <m:ctrlPr>
                                    <a:rPr lang="en-US" altLang="zh-CN" sz="1400" b="1" i="1" kern="1200" smtClean="0">
                                      <a:solidFill>
                                        <a:schemeClr val="tx1"/>
                                      </a:solidFill>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1400" b="0" i="1" kern="1200" smtClean="0">
                                      <a:solidFill>
                                        <a:schemeClr val="tx1"/>
                                      </a:solidFill>
                                      <a:latin typeface="Cambria Math" panose="02040503050406030204" pitchFamily="18" charset="0"/>
                                      <a:ea typeface="楷体" panose="02010609060101010101" pitchFamily="49" charset="-122"/>
                                      <a:cs typeface="Times New Roman" panose="02020603050405020304" pitchFamily="18" charset="0"/>
                                    </a:rPr>
                                    <m:t>𝑏</m:t>
                                  </m:r>
                                </m:e>
                                <m:sub>
                                  <m:r>
                                    <a:rPr lang="en-US" altLang="zh-CN" sz="1400" b="1" kern="1200">
                                      <a:solidFill>
                                        <a:schemeClr val="tx1"/>
                                      </a:solidFill>
                                      <a:latin typeface="Cambria Math" panose="02040503050406030204" pitchFamily="18" charset="0"/>
                                      <a:ea typeface="楷体" panose="02010609060101010101" pitchFamily="49" charset="-122"/>
                                      <a:cs typeface="Times New Roman" panose="02020603050405020304" pitchFamily="18" charset="0"/>
                                    </a:rPr>
                                    <m:t>𝑖𝑛𝑠𝑡</m:t>
                                  </m:r>
                                  <m:r>
                                    <a:rPr lang="en-US" altLang="zh-CN" sz="1400" b="1" kern="1200" smtClean="0">
                                      <a:solidFill>
                                        <a:schemeClr val="tx1"/>
                                      </a:solidFill>
                                      <a:latin typeface="Cambria Math" panose="02040503050406030204" pitchFamily="18" charset="0"/>
                                      <a:ea typeface="楷体" panose="02010609060101010101" pitchFamily="49" charset="-122"/>
                                      <a:cs typeface="Times New Roman" panose="02020603050405020304" pitchFamily="18" charset="0"/>
                                    </a:rPr>
                                    <m:t>, </m:t>
                                  </m:r>
                                  <m:r>
                                    <a:rPr lang="en-US" altLang="zh-CN" sz="1400" b="0" i="1" kern="1200" smtClean="0">
                                      <a:solidFill>
                                        <a:schemeClr val="tx1"/>
                                      </a:solidFill>
                                      <a:latin typeface="Cambria Math" panose="02040503050406030204" pitchFamily="18" charset="0"/>
                                      <a:ea typeface="楷体" panose="02010609060101010101" pitchFamily="49" charset="-122"/>
                                      <a:cs typeface="Times New Roman" panose="02020603050405020304" pitchFamily="18" charset="0"/>
                                    </a:rPr>
                                    <m:t>𝑘𝑒𝑟𝑛𝑒𝑙</m:t>
                                  </m:r>
                                </m:sub>
                              </m:sSub>
                              <m:r>
                                <a:rPr lang="en-US" altLang="zh-CN" sz="1400" b="1" i="0" kern="1200" smtClean="0">
                                  <a:solidFill>
                                    <a:schemeClr val="tx1"/>
                                  </a:solidFill>
                                  <a:latin typeface="Cambria Math" panose="02040503050406030204" pitchFamily="18" charset="0"/>
                                  <a:ea typeface="楷体" panose="02010609060101010101" pitchFamily="49" charset="-122"/>
                                  <a:cs typeface="Times New Roman" panose="02020603050405020304" pitchFamily="18" charset="0"/>
                                </a:rPr>
                                <m:t>≠</m:t>
                              </m:r>
                            </m:oMath>
                          </a14:m>
                          <a:r>
                            <a:rPr lang="zh-CN" altLang="en-US" sz="1400" b="1"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14:m>
                            <m:oMath xmlns:m="http://schemas.openxmlformats.org/officeDocument/2006/math">
                              <m:r>
                                <a:rPr lang="en-US" altLang="zh-CN" sz="1400" b="0" i="1" kern="1200" noProof="0" smtClean="0">
                                  <a:solidFill>
                                    <a:schemeClr val="tx1"/>
                                  </a:solidFill>
                                  <a:latin typeface="Cambria Math" panose="02040503050406030204" pitchFamily="18" charset="0"/>
                                  <a:ea typeface="楷体" panose="02010609060101010101" pitchFamily="49" charset="-122"/>
                                  <a:cs typeface="Times New Roman" panose="02020603050405020304" pitchFamily="18" charset="0"/>
                                </a:rPr>
                                <m:t>𝑈𝑁𝐷𝐸𝐹𝐼𝑁𝐸𝐷</m:t>
                              </m:r>
                            </m:oMath>
                          </a14:m>
                          <a:endParaRPr lang="zh-CN" altLang="en-US" sz="1400" b="1"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sz="1400" b="1" i="1" smtClean="0">
                                  <a:latin typeface="Cambria Math" panose="02040503050406030204" pitchFamily="18" charset="0"/>
                                  <a:ea typeface="Cambria Math" panose="02040503050406030204" pitchFamily="18" charset="0"/>
                                </a:rPr>
                                <m:t>∃</m:t>
                              </m:r>
                              <m:r>
                                <a:rPr lang="en-US" altLang="zh-CN" sz="1400" b="0" i="1">
                                  <a:latin typeface="Cambria Math" panose="02040503050406030204" pitchFamily="18" charset="0"/>
                                </a:rPr>
                                <m:t>𝑠</m:t>
                              </m:r>
                              <m:r>
                                <a:rPr lang="en-US" altLang="zh-CN" sz="1400" b="1" i="1">
                                  <a:latin typeface="Cambria Math" panose="02040503050406030204" pitchFamily="18" charset="0"/>
                                  <a:ea typeface="Cambria Math" panose="02040503050406030204" pitchFamily="18" charset="0"/>
                                </a:rPr>
                                <m:t>∈</m:t>
                              </m:r>
                              <m:r>
                                <a:rPr lang="en-US" altLang="zh-CN" sz="1400" b="1" i="1">
                                  <a:latin typeface="Cambria Math" panose="02040503050406030204" pitchFamily="18" charset="0"/>
                                  <a:ea typeface="Cambria Math" panose="02040503050406030204" pitchFamily="18" charset="0"/>
                                </a:rPr>
                                <m:t>𝑺</m:t>
                              </m:r>
                              <m:r>
                                <a:rPr lang="en-US" altLang="zh-CN" sz="1400" b="1" i="1" smtClean="0">
                                  <a:latin typeface="Cambria Math" panose="02040503050406030204" pitchFamily="18" charset="0"/>
                                  <a:ea typeface="Cambria Math" panose="02040503050406030204" pitchFamily="18" charset="0"/>
                                </a:rPr>
                                <m:t>,</m:t>
                              </m:r>
                              <m:sSub>
                                <m:sSubPr>
                                  <m:ctrlPr>
                                    <a:rPr lang="en-US" altLang="zh-CN" sz="1400" b="1" i="1" kern="1200" smtClean="0">
                                      <a:solidFill>
                                        <a:schemeClr val="tx1"/>
                                      </a:solidFill>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1400" b="0" i="1" kern="1200" smtClean="0">
                                      <a:solidFill>
                                        <a:schemeClr val="tx1"/>
                                      </a:solidFill>
                                      <a:latin typeface="Cambria Math" panose="02040503050406030204" pitchFamily="18" charset="0"/>
                                      <a:ea typeface="楷体" panose="02010609060101010101" pitchFamily="49" charset="-122"/>
                                      <a:cs typeface="Times New Roman" panose="02020603050405020304" pitchFamily="18" charset="0"/>
                                    </a:rPr>
                                    <m:t>𝑏</m:t>
                                  </m:r>
                                </m:e>
                                <m:sub>
                                  <m:r>
                                    <a:rPr lang="en-US" altLang="zh-CN" sz="1400" b="1" kern="1200">
                                      <a:solidFill>
                                        <a:schemeClr val="tx1"/>
                                      </a:solidFill>
                                      <a:latin typeface="Cambria Math" panose="02040503050406030204" pitchFamily="18" charset="0"/>
                                      <a:ea typeface="楷体" panose="02010609060101010101" pitchFamily="49" charset="-122"/>
                                      <a:cs typeface="Times New Roman" panose="02020603050405020304" pitchFamily="18" charset="0"/>
                                    </a:rPr>
                                    <m:t>𝑖𝑛𝑠𝑡</m:t>
                                  </m:r>
                                  <m:r>
                                    <a:rPr lang="en-US" altLang="zh-CN" sz="1400" b="1" kern="1200" smtClean="0">
                                      <a:solidFill>
                                        <a:schemeClr val="tx1"/>
                                      </a:solidFill>
                                      <a:latin typeface="Cambria Math" panose="02040503050406030204" pitchFamily="18" charset="0"/>
                                      <a:ea typeface="楷体" panose="02010609060101010101" pitchFamily="49" charset="-122"/>
                                      <a:cs typeface="Times New Roman" panose="02020603050405020304" pitchFamily="18" charset="0"/>
                                    </a:rPr>
                                    <m:t>, </m:t>
                                  </m:r>
                                  <m:r>
                                    <a:rPr lang="en-US" altLang="zh-CN" sz="1400" b="0" i="1" kern="1200" smtClean="0">
                                      <a:solidFill>
                                        <a:schemeClr val="tx1"/>
                                      </a:solidFill>
                                      <a:latin typeface="Cambria Math" panose="02040503050406030204" pitchFamily="18" charset="0"/>
                                      <a:ea typeface="楷体" panose="02010609060101010101" pitchFamily="49" charset="-122"/>
                                      <a:cs typeface="Times New Roman" panose="02020603050405020304" pitchFamily="18" charset="0"/>
                                    </a:rPr>
                                    <m:t>𝑘𝑒𝑟𝑛𝑒𝑙</m:t>
                                  </m:r>
                                </m:sub>
                              </m:sSub>
                              <m:r>
                                <a:rPr lang="en-US" altLang="zh-CN" sz="1400" b="1" i="0" kern="1200" smtClean="0">
                                  <a:solidFill>
                                    <a:schemeClr val="tx1"/>
                                  </a:solidFill>
                                  <a:latin typeface="Cambria Math" panose="02040503050406030204" pitchFamily="18" charset="0"/>
                                  <a:ea typeface="楷体" panose="02010609060101010101" pitchFamily="49" charset="-122"/>
                                  <a:cs typeface="Times New Roman" panose="02020603050405020304" pitchFamily="18" charset="0"/>
                                </a:rPr>
                                <m:t>≠</m:t>
                              </m:r>
                            </m:oMath>
                          </a14:m>
                          <a:r>
                            <a:rPr lang="zh-CN" altLang="en-US" sz="1400" b="1"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14:m>
                            <m:oMath xmlns:m="http://schemas.openxmlformats.org/officeDocument/2006/math">
                              <m:r>
                                <a:rPr lang="en-US" altLang="zh-CN" sz="1400" b="0" i="1" kern="1200" noProof="0" smtClean="0">
                                  <a:solidFill>
                                    <a:schemeClr val="tx1"/>
                                  </a:solidFill>
                                  <a:latin typeface="Cambria Math" panose="02040503050406030204" pitchFamily="18" charset="0"/>
                                  <a:ea typeface="楷体" panose="02010609060101010101" pitchFamily="49" charset="-122"/>
                                  <a:cs typeface="Times New Roman" panose="02020603050405020304" pitchFamily="18" charset="0"/>
                                </a:rPr>
                                <m:t>𝑈𝑁𝐷𝐸𝐹𝐼𝑁𝐸𝐷</m:t>
                              </m:r>
                            </m:oMath>
                          </a14:m>
                          <a:endParaRPr lang="zh-CN" altLang="en-US" sz="1400" b="1"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1812294570"/>
                      </a:ext>
                    </a:extLst>
                  </a:tr>
                  <a:tr h="334586">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zh-CN" altLang="en-US" sz="1400" b="1" i="0" strike="noStrike" kern="1200" dirty="0">
                              <a:solidFill>
                                <a:schemeClr val="tx1"/>
                              </a:solidFill>
                              <a:latin typeface="Cambria Math" panose="02040503050406030204" pitchFamily="18" charset="0"/>
                              <a:ea typeface="楷体" panose="02010609060101010101" pitchFamily="49" charset="-122"/>
                              <a:cs typeface="Times New Roman" panose="02020603050405020304" pitchFamily="18" charset="0"/>
                            </a:rPr>
                            <a:t>行为一致性</a:t>
                          </a:r>
                        </a:p>
                      </a:txBody>
                      <a:tcPr/>
                    </a:tc>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400" b="0" i="1" kern="1200" noProof="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1400" b="0" i="1" kern="1200" noProof="0">
                                    <a:solidFill>
                                      <a:schemeClr val="tx1"/>
                                    </a:solidFill>
                                    <a:latin typeface="Cambria Math" panose="02040503050406030204" pitchFamily="18" charset="0"/>
                                    <a:ea typeface="楷体" panose="02010609060101010101" pitchFamily="49" charset="-122"/>
                                    <a:cs typeface="Times New Roman" panose="02020603050405020304" pitchFamily="18" charset="0"/>
                                  </a:rPr>
                                  <m:t>𝑠</m:t>
                                </m:r>
                                <m:r>
                                  <a:rPr lang="en-US" altLang="zh-CN" sz="1400" b="0" i="1" kern="1200" noProof="0">
                                    <a:solidFill>
                                      <a:schemeClr val="tx1"/>
                                    </a:solidFill>
                                    <a:latin typeface="Cambria Math" panose="02040503050406030204" pitchFamily="18" charset="0"/>
                                    <a:ea typeface="楷体" panose="02010609060101010101" pitchFamily="49" charset="-122"/>
                                    <a:cs typeface="Times New Roman" panose="02020603050405020304" pitchFamily="18" charset="0"/>
                                  </a:rPr>
                                  <m:t>∈</m:t>
                                </m:r>
                                <m:r>
                                  <a:rPr lang="en-US" altLang="zh-CN" sz="1400" b="0" i="1" kern="1200" noProof="0">
                                    <a:solidFill>
                                      <a:schemeClr val="tx1"/>
                                    </a:solidFill>
                                    <a:latin typeface="Cambria Math" panose="02040503050406030204" pitchFamily="18" charset="0"/>
                                    <a:ea typeface="楷体" panose="02010609060101010101" pitchFamily="49" charset="-122"/>
                                    <a:cs typeface="Times New Roman" panose="02020603050405020304" pitchFamily="18" charset="0"/>
                                  </a:rPr>
                                  <m:t>𝑺</m:t>
                                </m:r>
                                <m:r>
                                  <a:rPr lang="en-US" altLang="zh-CN" sz="1400" b="0" i="1" kern="1200" noProof="0" smtClean="0">
                                    <a:solidFill>
                                      <a:schemeClr val="tx1"/>
                                    </a:solidFill>
                                    <a:latin typeface="Cambria Math" panose="02040503050406030204" pitchFamily="18" charset="0"/>
                                    <a:ea typeface="楷体" panose="02010609060101010101" pitchFamily="49" charset="-122"/>
                                    <a:cs typeface="Times New Roman" panose="02020603050405020304" pitchFamily="18" charset="0"/>
                                  </a:rPr>
                                  <m:t>, </m:t>
                                </m:r>
                                <m:sSub>
                                  <m:sSubPr>
                                    <m:ctrlPr>
                                      <a:rPr lang="en-US" altLang="zh-CN" sz="1400" b="0" i="1" kern="1200" noProof="0" smtClean="0">
                                        <a:solidFill>
                                          <a:schemeClr val="tx1"/>
                                        </a:solidFill>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1400" b="0" i="1" kern="1200" noProof="0">
                                        <a:solidFill>
                                          <a:schemeClr val="tx1"/>
                                        </a:solidFill>
                                        <a:latin typeface="Cambria Math" panose="02040503050406030204" pitchFamily="18" charset="0"/>
                                        <a:ea typeface="楷体" panose="02010609060101010101" pitchFamily="49" charset="-122"/>
                                        <a:cs typeface="Times New Roman" panose="02020603050405020304" pitchFamily="18" charset="0"/>
                                      </a:rPr>
                                      <m:t>𝑏</m:t>
                                    </m:r>
                                  </m:e>
                                  <m:sub>
                                    <m:r>
                                      <a:rPr lang="en-US" altLang="zh-CN" sz="1400" b="0" i="1" kern="1200" noProof="0">
                                        <a:solidFill>
                                          <a:schemeClr val="tx1"/>
                                        </a:solidFill>
                                        <a:latin typeface="Cambria Math" panose="02040503050406030204" pitchFamily="18" charset="0"/>
                                        <a:ea typeface="楷体" panose="02010609060101010101" pitchFamily="49" charset="-122"/>
                                        <a:cs typeface="Times New Roman" panose="02020603050405020304" pitchFamily="18" charset="0"/>
                                      </a:rPr>
                                      <m:t>𝑖</m:t>
                                    </m:r>
                                    <m:r>
                                      <a:rPr lang="en-US" altLang="zh-CN" sz="1400" b="0" i="1" kern="1200" noProof="0" smtClean="0">
                                        <a:solidFill>
                                          <a:schemeClr val="tx1"/>
                                        </a:solidFill>
                                        <a:latin typeface="Cambria Math" panose="02040503050406030204" pitchFamily="18" charset="0"/>
                                        <a:ea typeface="楷体" panose="02010609060101010101" pitchFamily="49" charset="-122"/>
                                        <a:cs typeface="Times New Roman" panose="02020603050405020304" pitchFamily="18" charset="0"/>
                                      </a:rPr>
                                      <m:t>𝑛𝑠𝑡</m:t>
                                    </m:r>
                                    <m:r>
                                      <a:rPr lang="en-US" altLang="zh-CN" sz="1400" b="0" i="1" kern="1200" noProof="0" smtClean="0">
                                        <a:solidFill>
                                          <a:schemeClr val="tx1"/>
                                        </a:solidFill>
                                        <a:latin typeface="Cambria Math" panose="02040503050406030204" pitchFamily="18" charset="0"/>
                                        <a:ea typeface="楷体" panose="02010609060101010101" pitchFamily="49" charset="-122"/>
                                        <a:cs typeface="Times New Roman" panose="02020603050405020304" pitchFamily="18" charset="0"/>
                                      </a:rPr>
                                      <m:t>,</m:t>
                                    </m:r>
                                    <m:r>
                                      <a:rPr lang="en-US" altLang="zh-CN" sz="1400" b="0" i="1" kern="1200" noProof="0" smtClean="0">
                                        <a:solidFill>
                                          <a:schemeClr val="tx1"/>
                                        </a:solidFill>
                                        <a:latin typeface="Cambria Math" panose="02040503050406030204" pitchFamily="18" charset="0"/>
                                        <a:ea typeface="楷体" panose="02010609060101010101" pitchFamily="49" charset="-122"/>
                                        <a:cs typeface="Times New Roman" panose="02020603050405020304" pitchFamily="18" charset="0"/>
                                      </a:rPr>
                                      <m:t>𝑢𝑠𝑒𝑟</m:t>
                                    </m:r>
                                  </m:sub>
                                </m:sSub>
                                <m:r>
                                  <a:rPr lang="en-US" altLang="zh-CN" sz="1400" b="0" i="1" kern="1200" noProof="0" smtClean="0">
                                    <a:solidFill>
                                      <a:schemeClr val="tx1"/>
                                    </a:solidFill>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sz="1400" b="0" i="1" kern="1200" noProof="0">
                                        <a:solidFill>
                                          <a:schemeClr val="tx1"/>
                                        </a:solidFill>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1400" b="0" i="1" kern="1200" noProof="0">
                                        <a:solidFill>
                                          <a:schemeClr val="tx1"/>
                                        </a:solidFill>
                                        <a:latin typeface="Cambria Math" panose="02040503050406030204" pitchFamily="18" charset="0"/>
                                        <a:ea typeface="楷体" panose="02010609060101010101" pitchFamily="49" charset="-122"/>
                                        <a:cs typeface="Times New Roman" panose="02020603050405020304" pitchFamily="18" charset="0"/>
                                      </a:rPr>
                                      <m:t>𝑏</m:t>
                                    </m:r>
                                  </m:e>
                                  <m:sub>
                                    <m:r>
                                      <a:rPr lang="en-US" altLang="zh-CN" sz="1400" b="0" i="1" kern="1200" noProof="0">
                                        <a:solidFill>
                                          <a:schemeClr val="tx1"/>
                                        </a:solidFill>
                                        <a:latin typeface="Cambria Math" panose="02040503050406030204" pitchFamily="18" charset="0"/>
                                        <a:ea typeface="楷体" panose="02010609060101010101" pitchFamily="49" charset="-122"/>
                                        <a:cs typeface="Times New Roman" panose="02020603050405020304" pitchFamily="18" charset="0"/>
                                      </a:rPr>
                                      <m:t>𝑖𝑛𝑠𝑡</m:t>
                                    </m:r>
                                    <m:r>
                                      <a:rPr lang="en-US" altLang="zh-CN" sz="1400" b="0" i="1" kern="1200" noProof="0" smtClean="0">
                                        <a:solidFill>
                                          <a:schemeClr val="tx1"/>
                                        </a:solidFill>
                                        <a:latin typeface="Cambria Math" panose="02040503050406030204" pitchFamily="18" charset="0"/>
                                        <a:ea typeface="楷体" panose="02010609060101010101" pitchFamily="49" charset="-122"/>
                                        <a:cs typeface="Times New Roman" panose="02020603050405020304" pitchFamily="18" charset="0"/>
                                      </a:rPr>
                                      <m:t>,</m:t>
                                    </m:r>
                                    <m:r>
                                      <a:rPr lang="en-US" altLang="zh-CN" sz="1400" b="0" i="1" kern="1200" noProof="0" smtClean="0">
                                        <a:solidFill>
                                          <a:schemeClr val="tx1"/>
                                        </a:solidFill>
                                        <a:latin typeface="Cambria Math" panose="02040503050406030204" pitchFamily="18" charset="0"/>
                                        <a:ea typeface="楷体" panose="02010609060101010101" pitchFamily="49" charset="-122"/>
                                        <a:cs typeface="Times New Roman" panose="02020603050405020304" pitchFamily="18" charset="0"/>
                                      </a:rPr>
                                      <m:t>𝑘𝑒𝑟𝑛𝑒𝑙</m:t>
                                    </m:r>
                                  </m:sub>
                                </m:sSub>
                              </m:oMath>
                            </m:oMathPara>
                          </a14:m>
                          <a:endParaRPr lang="zh-CN" altLang="en-US" sz="1400" b="0" i="1" kern="1200" dirty="0">
                            <a:solidFill>
                              <a:schemeClr val="tx1"/>
                            </a:solidFill>
                            <a:latin typeface="Cambria Math" panose="02040503050406030204" pitchFamily="18" charset="0"/>
                            <a:ea typeface="楷体" panose="02010609060101010101" pitchFamily="49" charset="-122"/>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400" b="1" i="1" smtClean="0">
                                    <a:latin typeface="Cambria Math" panose="02040503050406030204" pitchFamily="18" charset="0"/>
                                    <a:ea typeface="Cambria Math" panose="02040503050406030204" pitchFamily="18" charset="0"/>
                                  </a:rPr>
                                  <m:t>∃</m:t>
                                </m:r>
                                <m:r>
                                  <a:rPr lang="en-US" altLang="zh-CN" sz="1400" b="0" i="1">
                                    <a:latin typeface="Cambria Math" panose="02040503050406030204" pitchFamily="18" charset="0"/>
                                  </a:rPr>
                                  <m:t>𝑠</m:t>
                                </m:r>
                                <m:r>
                                  <a:rPr lang="en-US" altLang="zh-CN" sz="1400" b="1" i="1">
                                    <a:latin typeface="Cambria Math" panose="02040503050406030204" pitchFamily="18" charset="0"/>
                                    <a:ea typeface="Cambria Math" panose="02040503050406030204" pitchFamily="18" charset="0"/>
                                  </a:rPr>
                                  <m:t>∈</m:t>
                                </m:r>
                                <m:r>
                                  <a:rPr lang="en-US" altLang="zh-CN" sz="1400" b="1" i="1">
                                    <a:latin typeface="Cambria Math" panose="02040503050406030204" pitchFamily="18" charset="0"/>
                                    <a:ea typeface="Cambria Math" panose="02040503050406030204" pitchFamily="18" charset="0"/>
                                  </a:rPr>
                                  <m:t>𝑺</m:t>
                                </m:r>
                                <m:r>
                                  <a:rPr lang="en-US" altLang="zh-CN" sz="1400" b="0" i="1" smtClean="0">
                                    <a:latin typeface="Cambria Math" panose="02040503050406030204" pitchFamily="18" charset="0"/>
                                    <a:ea typeface="Cambria Math" panose="02040503050406030204" pitchFamily="18" charset="0"/>
                                  </a:rPr>
                                  <m:t>, </m:t>
                                </m:r>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𝑏</m:t>
                                    </m:r>
                                  </m:e>
                                  <m:sub>
                                    <m:r>
                                      <a:rPr lang="en-US" altLang="zh-CN" sz="1400" i="1">
                                        <a:latin typeface="Cambria Math" panose="02040503050406030204" pitchFamily="18" charset="0"/>
                                      </a:rPr>
                                      <m:t>𝑖</m:t>
                                    </m:r>
                                    <m:r>
                                      <a:rPr lang="en-US" altLang="zh-CN" sz="1400" b="0" i="1" smtClean="0">
                                        <a:latin typeface="Cambria Math" panose="02040503050406030204" pitchFamily="18" charset="0"/>
                                      </a:rPr>
                                      <m:t>𝑛𝑠𝑡</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𝑢𝑠𝑒𝑟</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𝑏</m:t>
                                    </m:r>
                                  </m:e>
                                  <m:sub>
                                    <m:r>
                                      <a:rPr lang="en-US" altLang="zh-CN" sz="1400" i="1">
                                        <a:latin typeface="Cambria Math" panose="02040503050406030204" pitchFamily="18" charset="0"/>
                                      </a:rPr>
                                      <m:t>𝑖𝑛𝑠𝑡</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𝑘𝑒𝑟𝑛𝑒𝑙</m:t>
                                    </m:r>
                                  </m:sub>
                                </m:sSub>
                              </m:oMath>
                            </m:oMathPara>
                          </a14:m>
                          <a:endParaRPr lang="zh-CN" altLang="en-US" sz="1400"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400" b="1" i="1" smtClean="0">
                                    <a:latin typeface="Cambria Math" panose="02040503050406030204" pitchFamily="18" charset="0"/>
                                    <a:ea typeface="Cambria Math" panose="02040503050406030204" pitchFamily="18" charset="0"/>
                                  </a:rPr>
                                  <m:t>∃</m:t>
                                </m:r>
                                <m:r>
                                  <a:rPr lang="en-US" altLang="zh-CN" sz="1400" b="0" i="1">
                                    <a:latin typeface="Cambria Math" panose="02040503050406030204" pitchFamily="18" charset="0"/>
                                  </a:rPr>
                                  <m:t>𝑠</m:t>
                                </m:r>
                                <m:r>
                                  <a:rPr lang="en-US" altLang="zh-CN" sz="1400" b="1" i="1">
                                    <a:latin typeface="Cambria Math" panose="02040503050406030204" pitchFamily="18" charset="0"/>
                                    <a:ea typeface="Cambria Math" panose="02040503050406030204" pitchFamily="18" charset="0"/>
                                  </a:rPr>
                                  <m:t>∈</m:t>
                                </m:r>
                                <m:r>
                                  <a:rPr lang="en-US" altLang="zh-CN" sz="1400" b="1" i="1">
                                    <a:latin typeface="Cambria Math" panose="02040503050406030204" pitchFamily="18" charset="0"/>
                                    <a:ea typeface="Cambria Math" panose="02040503050406030204" pitchFamily="18" charset="0"/>
                                  </a:rPr>
                                  <m:t>𝑺</m:t>
                                </m:r>
                                <m:r>
                                  <a:rPr lang="en-US" altLang="zh-CN" sz="1400" b="0" i="1" smtClean="0">
                                    <a:latin typeface="Cambria Math" panose="02040503050406030204" pitchFamily="18" charset="0"/>
                                    <a:ea typeface="Cambria Math" panose="02040503050406030204" pitchFamily="18" charset="0"/>
                                  </a:rPr>
                                  <m:t>, </m:t>
                                </m:r>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𝑏</m:t>
                                    </m:r>
                                  </m:e>
                                  <m:sub>
                                    <m:r>
                                      <a:rPr lang="en-US" altLang="zh-CN" sz="1400" i="1">
                                        <a:latin typeface="Cambria Math" panose="02040503050406030204" pitchFamily="18" charset="0"/>
                                      </a:rPr>
                                      <m:t>𝑖</m:t>
                                    </m:r>
                                    <m:r>
                                      <a:rPr lang="en-US" altLang="zh-CN" sz="1400" b="0" i="1" smtClean="0">
                                        <a:latin typeface="Cambria Math" panose="02040503050406030204" pitchFamily="18" charset="0"/>
                                      </a:rPr>
                                      <m:t>𝑛𝑠𝑡</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𝑢𝑠𝑒𝑟</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𝑏</m:t>
                                    </m:r>
                                  </m:e>
                                  <m:sub>
                                    <m:r>
                                      <a:rPr lang="en-US" altLang="zh-CN" sz="1400" i="1">
                                        <a:latin typeface="Cambria Math" panose="02040503050406030204" pitchFamily="18" charset="0"/>
                                      </a:rPr>
                                      <m:t>𝑖𝑛𝑠𝑡</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𝑘𝑒𝑟𝑛𝑒𝑙</m:t>
                                    </m:r>
                                  </m:sub>
                                </m:sSub>
                              </m:oMath>
                            </m:oMathPara>
                          </a14:m>
                          <a:endParaRPr lang="zh-CN" altLang="en-US" sz="1400"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2836405469"/>
                      </a:ext>
                    </a:extLst>
                  </a:tr>
                  <a:tr h="334586">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zh-CN" altLang="en-US" sz="1400" b="1" i="0" strike="noStrike" kern="1200" dirty="0">
                              <a:solidFill>
                                <a:schemeClr val="tx1"/>
                              </a:solidFill>
                              <a:latin typeface="Cambria Math" panose="02040503050406030204" pitchFamily="18" charset="0"/>
                              <a:ea typeface="楷体" panose="02010609060101010101" pitchFamily="49" charset="-122"/>
                              <a:cs typeface="Times New Roman" panose="02020603050405020304" pitchFamily="18" charset="0"/>
                            </a:rPr>
                            <a:t>解释</a:t>
                          </a:r>
                        </a:p>
                      </a:txBody>
                      <a:tcPr/>
                    </a:tc>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zh-CN" altLang="en-US" sz="1400" b="0" i="0" kern="1200" dirty="0">
                              <a:solidFill>
                                <a:schemeClr val="tx1"/>
                              </a:solidFill>
                              <a:latin typeface="Cambria Math" panose="02040503050406030204" pitchFamily="18" charset="0"/>
                              <a:ea typeface="楷体" panose="02010609060101010101" pitchFamily="49" charset="-122"/>
                              <a:cs typeface="Times New Roman" panose="02020603050405020304" pitchFamily="18" charset="0"/>
                            </a:rPr>
                            <a:t>在任何配置下，行为均一致</a:t>
                          </a:r>
                        </a:p>
                      </a:txBody>
                      <a:tcPr/>
                    </a:tc>
                    <a:tc>
                      <a:txBody>
                        <a:bodyPr/>
                        <a:lstStyle/>
                        <a:p>
                          <a:pPr algn="ctr"/>
                          <a:r>
                            <a:rPr lang="zh-CN" altLang="en-US" sz="1400"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存在配置使得指令行为不一致，且用户上下文中指令行为一定是</a:t>
                          </a:r>
                          <a:r>
                            <a:rPr lang="en-US" altLang="zh-CN" sz="1400"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UNDEFINED</a:t>
                          </a:r>
                          <a:endParaRPr lang="zh-CN" altLang="en-US" sz="1400"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zh-CN" altLang="en-US" sz="1400"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存在配置使得指令行为不一致，但用户上下文中指令行为不一定为</a:t>
                          </a:r>
                          <a:r>
                            <a:rPr lang="en-US" altLang="zh-CN" sz="1400"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UNDEFINED</a:t>
                          </a:r>
                          <a:endParaRPr lang="zh-CN" altLang="en-US" sz="1400"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1898132630"/>
                      </a:ext>
                    </a:extLst>
                  </a:tr>
                </a:tbl>
              </a:graphicData>
            </a:graphic>
          </p:graphicFrame>
        </mc:Choice>
        <mc:Fallback xmlns="">
          <p:graphicFrame>
            <p:nvGraphicFramePr>
              <p:cNvPr id="6" name="表格 5">
                <a:extLst>
                  <a:ext uri="{FF2B5EF4-FFF2-40B4-BE49-F238E27FC236}">
                    <a16:creationId xmlns:a16="http://schemas.microsoft.com/office/drawing/2014/main" id="{76480814-8C37-4EAE-8C5C-B294ABF44315}"/>
                  </a:ext>
                </a:extLst>
              </p:cNvPr>
              <p:cNvGraphicFramePr>
                <a:graphicFrameLocks noGrp="1"/>
              </p:cNvGraphicFramePr>
              <p:nvPr>
                <p:extLst>
                  <p:ext uri="{D42A27DB-BD31-4B8C-83A1-F6EECF244321}">
                    <p14:modId xmlns:p14="http://schemas.microsoft.com/office/powerpoint/2010/main" val="3765893142"/>
                  </p:ext>
                </p:extLst>
              </p:nvPr>
            </p:nvGraphicFramePr>
            <p:xfrm>
              <a:off x="1090116" y="3780624"/>
              <a:ext cx="10640333" cy="1856504"/>
            </p:xfrm>
            <a:graphic>
              <a:graphicData uri="http://schemas.openxmlformats.org/drawingml/2006/table">
                <a:tbl>
                  <a:tblPr firstRow="1" bandRow="1">
                    <a:tableStyleId>{5940675A-B579-460E-94D1-54222C63F5DA}</a:tableStyleId>
                  </a:tblPr>
                  <a:tblGrid>
                    <a:gridCol w="1467347">
                      <a:extLst>
                        <a:ext uri="{9D8B030D-6E8A-4147-A177-3AD203B41FA5}">
                          <a16:colId xmlns:a16="http://schemas.microsoft.com/office/drawing/2014/main" val="2927806822"/>
                        </a:ext>
                      </a:extLst>
                    </a:gridCol>
                    <a:gridCol w="2465454">
                      <a:extLst>
                        <a:ext uri="{9D8B030D-6E8A-4147-A177-3AD203B41FA5}">
                          <a16:colId xmlns:a16="http://schemas.microsoft.com/office/drawing/2014/main" val="1942784892"/>
                        </a:ext>
                      </a:extLst>
                    </a:gridCol>
                    <a:gridCol w="3363311">
                      <a:extLst>
                        <a:ext uri="{9D8B030D-6E8A-4147-A177-3AD203B41FA5}">
                          <a16:colId xmlns:a16="http://schemas.microsoft.com/office/drawing/2014/main" val="1184358929"/>
                        </a:ext>
                      </a:extLst>
                    </a:gridCol>
                    <a:gridCol w="3344221">
                      <a:extLst>
                        <a:ext uri="{9D8B030D-6E8A-4147-A177-3AD203B41FA5}">
                          <a16:colId xmlns:a16="http://schemas.microsoft.com/office/drawing/2014/main" val="2963311636"/>
                        </a:ext>
                      </a:extLst>
                    </a:gridCol>
                  </a:tblGrid>
                  <a:tr h="334586">
                    <a:tc>
                      <a:txBody>
                        <a:bodyPr/>
                        <a:lstStyle/>
                        <a:p>
                          <a:pPr algn="ctr"/>
                          <a:endParaRPr lang="zh-CN" altLang="en-US" sz="1400" b="1"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solidFill>
                          <a:srgbClr val="8FCFCA"/>
                        </a:solidFill>
                      </a:tcPr>
                    </a:tc>
                    <a:tc>
                      <a:txBody>
                        <a:bodyPr/>
                        <a:lstStyle/>
                        <a:p>
                          <a:pPr algn="ctr"/>
                          <a:r>
                            <a:rPr lang="zh-CN" altLang="en-US" sz="1400" b="1"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非敏感指令</a:t>
                          </a:r>
                        </a:p>
                      </a:txBody>
                      <a:tcPr>
                        <a:solidFill>
                          <a:srgbClr val="8FCFCA"/>
                        </a:solidFill>
                      </a:tcPr>
                    </a:tc>
                    <a:tc>
                      <a:txBody>
                        <a:bodyPr/>
                        <a:lstStyle/>
                        <a:p>
                          <a:pPr algn="ctr"/>
                          <a:r>
                            <a:rPr lang="zh-CN" altLang="en-US" sz="1400" b="1" kern="12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无条件敏感指令</a:t>
                          </a:r>
                          <a:endParaRPr lang="zh-CN" altLang="en-US" sz="1400" b="1" kern="1200" baseline="30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solidFill>
                          <a:srgbClr val="8FCFCA"/>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有条件敏感指令</a:t>
                          </a:r>
                          <a:endParaRPr kumimoji="0" lang="zh-CN" altLang="en-US" sz="1400" b="1" i="0" u="none" strike="noStrike" kern="1200" cap="none" spc="0" normalizeH="0" baseline="3000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txBody>
                      <a:tcPr>
                        <a:solidFill>
                          <a:srgbClr val="8FCFCA"/>
                        </a:solidFill>
                      </a:tcPr>
                    </a:tc>
                    <a:extLst>
                      <a:ext uri="{0D108BD9-81ED-4DB2-BD59-A6C34878D82A}">
                        <a16:rowId xmlns:a16="http://schemas.microsoft.com/office/drawing/2014/main" val="883655214"/>
                      </a:ext>
                    </a:extLst>
                  </a:tr>
                  <a:tr h="334586">
                    <a:tc>
                      <a:txBody>
                        <a:bodyPr/>
                        <a:lstStyle/>
                        <a:p>
                          <a:pPr algn="ctr"/>
                          <a:r>
                            <a:rPr lang="zh-CN" altLang="en-US" sz="1400" b="1" i="0" strike="noStrike" kern="12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用户态下行为</a:t>
                          </a:r>
                          <a:endParaRPr lang="zh-CN" altLang="en-US" sz="1400" b="1" i="0" strike="noStrike"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en-US" altLang="zh-CN" sz="1400" strike="noStrike" kern="12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strike="noStrike" kern="1200" baseline="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strike="noStrike" kern="1200" baseline="30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400" strike="noStrike" kern="1200" baseline="30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endParaRPr lang="zh-CN"/>
                        </a:p>
                      </a:txBody>
                      <a:tcPr>
                        <a:blipFill>
                          <a:blip r:embed="rId4"/>
                          <a:stretch>
                            <a:fillRect l="-117210" t="-105455" r="-99819" b="-374545"/>
                          </a:stretch>
                        </a:blipFill>
                      </a:tcPr>
                    </a:tc>
                    <a:tc>
                      <a:txBody>
                        <a:bodyPr/>
                        <a:lstStyle/>
                        <a:p>
                          <a:endParaRPr lang="zh-CN"/>
                        </a:p>
                      </a:txBody>
                      <a:tcPr>
                        <a:blipFill>
                          <a:blip r:embed="rId4"/>
                          <a:stretch>
                            <a:fillRect l="-218397" t="-105455" r="-364" b="-374545"/>
                          </a:stretch>
                        </a:blipFill>
                      </a:tcPr>
                    </a:tc>
                    <a:extLst>
                      <a:ext uri="{0D108BD9-81ED-4DB2-BD59-A6C34878D82A}">
                        <a16:rowId xmlns:a16="http://schemas.microsoft.com/office/drawing/2014/main" val="1359836679"/>
                      </a:ext>
                    </a:extLst>
                  </a:tr>
                  <a:tr h="334586">
                    <a:tc>
                      <a:txBody>
                        <a:bodyPr/>
                        <a:lstStyle/>
                        <a:p>
                          <a:pPr algn="ctr"/>
                          <a:r>
                            <a:rPr lang="zh-CN" altLang="en-US" sz="1400" b="1" i="0" strike="noStrike" kern="12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内核</a:t>
                          </a:r>
                          <a:r>
                            <a:rPr lang="zh-CN" altLang="en-US" sz="1400" b="1" i="0" strike="noStrike" kern="12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态下行</a:t>
                          </a:r>
                          <a:r>
                            <a:rPr lang="zh-CN" altLang="en-US" sz="1400" b="1" i="0" strike="noStrike" kern="12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为</a:t>
                          </a:r>
                          <a:endParaRPr lang="zh-CN" altLang="en-US" sz="1400" b="1" i="0" strike="noStrike"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algn="ctr"/>
                          <a:r>
                            <a:rPr lang="en-US" altLang="zh-CN" sz="1400" strike="noStrike" kern="12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strike="noStrike" kern="1200" baseline="30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400" strike="noStrike" kern="1200" baseline="30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endParaRPr lang="zh-CN"/>
                        </a:p>
                      </a:txBody>
                      <a:tcPr>
                        <a:blipFill>
                          <a:blip r:embed="rId4"/>
                          <a:stretch>
                            <a:fillRect l="-117210" t="-205455" r="-99819" b="-274545"/>
                          </a:stretch>
                        </a:blipFill>
                      </a:tcPr>
                    </a:tc>
                    <a:tc>
                      <a:txBody>
                        <a:bodyPr/>
                        <a:lstStyle/>
                        <a:p>
                          <a:endParaRPr lang="zh-CN"/>
                        </a:p>
                      </a:txBody>
                      <a:tcPr>
                        <a:blipFill>
                          <a:blip r:embed="rId4"/>
                          <a:stretch>
                            <a:fillRect l="-218397" t="-205455" r="-364" b="-274545"/>
                          </a:stretch>
                        </a:blipFill>
                      </a:tcPr>
                    </a:tc>
                    <a:extLst>
                      <a:ext uri="{0D108BD9-81ED-4DB2-BD59-A6C34878D82A}">
                        <a16:rowId xmlns:a16="http://schemas.microsoft.com/office/drawing/2014/main" val="1812294570"/>
                      </a:ext>
                    </a:extLst>
                  </a:tr>
                  <a:tr h="334586">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zh-CN" altLang="en-US" sz="1400" b="1" i="0" strike="noStrike" kern="1200" dirty="0" smtClean="0">
                              <a:solidFill>
                                <a:schemeClr val="tx1"/>
                              </a:solidFill>
                              <a:latin typeface="Cambria Math" panose="02040503050406030204" pitchFamily="18" charset="0"/>
                              <a:ea typeface="楷体" panose="02010609060101010101" pitchFamily="49" charset="-122"/>
                              <a:cs typeface="Times New Roman" panose="02020603050405020304" pitchFamily="18" charset="0"/>
                            </a:rPr>
                            <a:t>行为一致性</a:t>
                          </a:r>
                          <a:endParaRPr lang="zh-CN" altLang="en-US" sz="1400" b="1" i="0" strike="noStrike" kern="1200" dirty="0">
                            <a:solidFill>
                              <a:schemeClr val="tx1"/>
                            </a:solidFill>
                            <a:latin typeface="Cambria Math" panose="02040503050406030204" pitchFamily="18" charset="0"/>
                            <a:ea typeface="楷体" panose="02010609060101010101" pitchFamily="49" charset="-122"/>
                            <a:cs typeface="Times New Roman" panose="02020603050405020304" pitchFamily="18" charset="0"/>
                          </a:endParaRPr>
                        </a:p>
                      </a:txBody>
                      <a:tcPr/>
                    </a:tc>
                    <a:tc>
                      <a:txBody>
                        <a:bodyPr/>
                        <a:lstStyle/>
                        <a:p>
                          <a:endParaRPr lang="zh-CN"/>
                        </a:p>
                      </a:txBody>
                      <a:tcPr>
                        <a:blipFill>
                          <a:blip r:embed="rId4"/>
                          <a:stretch>
                            <a:fillRect l="-59753" t="-305455" r="-272346" b="-174545"/>
                          </a:stretch>
                        </a:blipFill>
                      </a:tcPr>
                    </a:tc>
                    <a:tc>
                      <a:txBody>
                        <a:bodyPr/>
                        <a:lstStyle/>
                        <a:p>
                          <a:endParaRPr lang="zh-CN"/>
                        </a:p>
                      </a:txBody>
                      <a:tcPr>
                        <a:blipFill>
                          <a:blip r:embed="rId4"/>
                          <a:stretch>
                            <a:fillRect l="-117210" t="-305455" r="-99819" b="-174545"/>
                          </a:stretch>
                        </a:blipFill>
                      </a:tcPr>
                    </a:tc>
                    <a:tc>
                      <a:txBody>
                        <a:bodyPr/>
                        <a:lstStyle/>
                        <a:p>
                          <a:endParaRPr lang="zh-CN"/>
                        </a:p>
                      </a:txBody>
                      <a:tcPr>
                        <a:blipFill>
                          <a:blip r:embed="rId4"/>
                          <a:stretch>
                            <a:fillRect l="-218397" t="-305455" r="-364" b="-174545"/>
                          </a:stretch>
                        </a:blipFill>
                      </a:tcPr>
                    </a:tc>
                    <a:extLst>
                      <a:ext uri="{0D108BD9-81ED-4DB2-BD59-A6C34878D82A}">
                        <a16:rowId xmlns:a16="http://schemas.microsoft.com/office/drawing/2014/main" val="2836405469"/>
                      </a:ext>
                    </a:extLst>
                  </a:tr>
                  <a:tr h="518160">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zh-CN" altLang="en-US" sz="1400" b="1" i="0" strike="noStrike" kern="1200" dirty="0" smtClean="0">
                              <a:solidFill>
                                <a:schemeClr val="tx1"/>
                              </a:solidFill>
                              <a:latin typeface="Cambria Math" panose="02040503050406030204" pitchFamily="18" charset="0"/>
                              <a:ea typeface="楷体" panose="02010609060101010101" pitchFamily="49" charset="-122"/>
                              <a:cs typeface="Times New Roman" panose="02020603050405020304" pitchFamily="18" charset="0"/>
                            </a:rPr>
                            <a:t>解释</a:t>
                          </a:r>
                          <a:endParaRPr lang="zh-CN" altLang="en-US" sz="1400" b="1" i="0" strike="noStrike" kern="1200" dirty="0">
                            <a:solidFill>
                              <a:schemeClr val="tx1"/>
                            </a:solidFill>
                            <a:latin typeface="Cambria Math" panose="02040503050406030204" pitchFamily="18" charset="0"/>
                            <a:ea typeface="楷体" panose="02010609060101010101" pitchFamily="49" charset="-122"/>
                            <a:cs typeface="Times New Roman" panose="02020603050405020304" pitchFamily="18" charset="0"/>
                          </a:endParaRPr>
                        </a:p>
                      </a:txBody>
                      <a:tcPr/>
                    </a:tc>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zh-CN" altLang="en-US" sz="1400" b="0" i="0" kern="1200" dirty="0" smtClean="0">
                              <a:solidFill>
                                <a:schemeClr val="tx1"/>
                              </a:solidFill>
                              <a:latin typeface="Cambria Math" panose="02040503050406030204" pitchFamily="18" charset="0"/>
                              <a:ea typeface="楷体" panose="02010609060101010101" pitchFamily="49" charset="-122"/>
                              <a:cs typeface="Times New Roman" panose="02020603050405020304" pitchFamily="18" charset="0"/>
                            </a:rPr>
                            <a:t>在任何配置下，行为均一致</a:t>
                          </a:r>
                          <a:endParaRPr lang="zh-CN" altLang="en-US" sz="1400" b="0" i="0" kern="1200" dirty="0">
                            <a:solidFill>
                              <a:schemeClr val="tx1"/>
                            </a:solidFill>
                            <a:latin typeface="Cambria Math" panose="02040503050406030204" pitchFamily="18" charset="0"/>
                            <a:ea typeface="楷体" panose="02010609060101010101" pitchFamily="49" charset="-122"/>
                            <a:cs typeface="Times New Roman" panose="02020603050405020304" pitchFamily="18" charset="0"/>
                          </a:endParaRPr>
                        </a:p>
                      </a:txBody>
                      <a:tcPr/>
                    </a:tc>
                    <a:tc>
                      <a:txBody>
                        <a:bodyPr/>
                        <a:lstStyle/>
                        <a:p>
                          <a:pPr algn="ctr"/>
                          <a:r>
                            <a:rPr lang="zh-CN" altLang="en-US" sz="1400" kern="12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存在配置使得指令行为不一致，且用户上下文中指令行为一定是</a:t>
                          </a:r>
                          <a:r>
                            <a:rPr lang="en-US" altLang="zh-CN" sz="1400" kern="12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UNDEFINED</a:t>
                          </a:r>
                          <a:endParaRPr lang="zh-CN" altLang="en-US" sz="1400"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zh-CN" altLang="en-US" sz="1400" kern="12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存在配置使得指令行为不一致，但用户上下文中指令行为不一定为</a:t>
                          </a:r>
                          <a:r>
                            <a:rPr lang="en-US" altLang="zh-CN" sz="1400" kern="12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UNDEFINED</a:t>
                          </a:r>
                          <a:endParaRPr lang="zh-CN" altLang="en-US" sz="1400"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1898132630"/>
                      </a:ext>
                    </a:extLst>
                  </a:tr>
                </a:tbl>
              </a:graphicData>
            </a:graphic>
          </p:graphicFrame>
        </mc:Fallback>
      </mc:AlternateContent>
      <p:sp>
        <p:nvSpPr>
          <p:cNvPr id="7" name="文本框 6"/>
          <p:cNvSpPr txBox="1"/>
          <p:nvPr/>
        </p:nvSpPr>
        <p:spPr>
          <a:xfrm>
            <a:off x="1090116" y="5721271"/>
            <a:ext cx="3211135" cy="313932"/>
          </a:xfrm>
          <a:prstGeom prst="rect">
            <a:avLst/>
          </a:prstGeom>
          <a:noFill/>
        </p:spPr>
        <p:txBody>
          <a:bodyPr wrap="none" rtlCol="0">
            <a:spAutoFit/>
          </a:bodyPr>
          <a:lstStyle/>
          <a:p>
            <a:pPr algn="l">
              <a:lnSpc>
                <a:spcPct val="90000"/>
              </a:lnSpc>
              <a:spcBef>
                <a:spcPts val="1000"/>
              </a:spcBef>
            </a:pPr>
            <a:r>
              <a:rPr kumimoji="1" lang="en-US" altLang="zh-CN" sz="1600" baseline="300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行为可以是定义的或者未定义的</a:t>
            </a:r>
          </a:p>
        </p:txBody>
      </p:sp>
    </p:spTree>
    <p:extLst>
      <p:ext uri="{BB962C8B-B14F-4D97-AF65-F5344CB8AC3E}">
        <p14:creationId xmlns:p14="http://schemas.microsoft.com/office/powerpoint/2010/main" val="3843812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Task 2</a:t>
            </a:r>
            <a:r>
              <a:rPr lang="zh-CN" altLang="en-US" dirty="0"/>
              <a:t>：</a:t>
            </a:r>
            <a:r>
              <a:rPr lang="zh-CN" altLang="en-US" dirty="0">
                <a:latin typeface="楷体" panose="02010609060101010101" pitchFamily="49" charset="-122"/>
              </a:rPr>
              <a:t>阻止不可信的内核态进程滥用敏感指令</a:t>
            </a:r>
            <a:endParaRPr lang="zh-CN" altLang="en-US" dirty="0"/>
          </a:p>
        </p:txBody>
      </p:sp>
      <p:sp>
        <p:nvSpPr>
          <p:cNvPr id="3" name="内容占位符 2"/>
          <p:cNvSpPr>
            <a:spLocks noGrp="1"/>
          </p:cNvSpPr>
          <p:nvPr>
            <p:ph idx="1"/>
          </p:nvPr>
        </p:nvSpPr>
        <p:spPr/>
        <p:txBody>
          <a:bodyPr/>
          <a:lstStyle/>
          <a:p>
            <a:r>
              <a:rPr lang="en-US" altLang="zh-CN" dirty="0"/>
              <a:t>【</a:t>
            </a:r>
            <a:r>
              <a:rPr lang="zh-CN" altLang="en-US" dirty="0"/>
              <a:t>依据系统状态的行为路径树状结构，与上表的集合定义相呼应</a:t>
            </a:r>
            <a:r>
              <a:rPr lang="en-US" altLang="zh-CN" dirty="0"/>
              <a:t>】</a:t>
            </a:r>
          </a:p>
          <a:p>
            <a:pPr lvl="2"/>
            <a:r>
              <a:rPr lang="zh-CN" altLang="en-US" dirty="0"/>
              <a:t>给</a:t>
            </a:r>
            <a:r>
              <a:rPr lang="en-US" altLang="zh-CN" dirty="0"/>
              <a:t>Example</a:t>
            </a:r>
            <a:r>
              <a:rPr lang="zh-CN" altLang="en-US" dirty="0"/>
              <a:t>，讲清楚集合例子和有条件、无条件例子</a:t>
            </a:r>
            <a:endParaRPr lang="en-US" altLang="zh-CN" dirty="0"/>
          </a:p>
          <a:p>
            <a:pPr lvl="2"/>
            <a:endParaRPr lang="en-US" altLang="zh-CN" dirty="0"/>
          </a:p>
          <a:p>
            <a:pPr lvl="2"/>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内核态进程不可以执行无条件敏感指令；但对于有条件敏感指令，其处理方式需要依据具体配置而定</a:t>
            </a:r>
          </a:p>
          <a:p>
            <a:endParaRPr lang="en-US" altLang="zh-CN" dirty="0"/>
          </a:p>
          <a:p>
            <a:pPr lvl="2"/>
            <a:endParaRPr lang="en-US" altLang="zh-CN" dirty="0"/>
          </a:p>
        </p:txBody>
      </p:sp>
      <p:sp>
        <p:nvSpPr>
          <p:cNvPr id="4" name="灯片编号占位符 3"/>
          <p:cNvSpPr>
            <a:spLocks noGrp="1"/>
          </p:cNvSpPr>
          <p:nvPr>
            <p:ph type="sldNum" sz="quarter" idx="4"/>
          </p:nvPr>
        </p:nvSpPr>
        <p:spPr/>
        <p:txBody>
          <a:bodyPr/>
          <a:lstStyle/>
          <a:p>
            <a:fld id="{BD8BB134-0D0A-4045-A3EE-5FDD2F095A47}" type="slidenum">
              <a:rPr lang="zh-CN" altLang="en-US" smtClean="0"/>
              <a:t>24</a:t>
            </a:fld>
            <a:endParaRPr lang="zh-CN" altLang="en-US" dirty="0"/>
          </a:p>
        </p:txBody>
      </p:sp>
      <p:sp>
        <p:nvSpPr>
          <p:cNvPr id="5" name="页脚占位符 4"/>
          <p:cNvSpPr>
            <a:spLocks noGrp="1"/>
          </p:cNvSpPr>
          <p:nvPr>
            <p:ph type="ftr" sz="quarter" idx="3"/>
          </p:nvPr>
        </p:nvSpPr>
        <p:spPr/>
        <p:txBody>
          <a:bodyPr/>
          <a:lstStyle/>
          <a:p>
            <a:r>
              <a:rPr lang="en-US" altLang="zh-CN"/>
              <a:t>Jiali Xu &lt;xujiali@ict.ac.cn&gt;</a:t>
            </a:r>
            <a:endParaRPr lang="zh-CN" altLang="en-US" dirty="0"/>
          </a:p>
        </p:txBody>
      </p:sp>
    </p:spTree>
    <p:extLst>
      <p:ext uri="{BB962C8B-B14F-4D97-AF65-F5344CB8AC3E}">
        <p14:creationId xmlns:p14="http://schemas.microsoft.com/office/powerpoint/2010/main" val="1803238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Task 2</a:t>
            </a:r>
            <a:r>
              <a:rPr lang="zh-CN" altLang="en-US" dirty="0"/>
              <a:t>：</a:t>
            </a:r>
            <a:r>
              <a:rPr lang="zh-CN" altLang="en-US" dirty="0">
                <a:latin typeface="楷体" panose="02010609060101010101" pitchFamily="49" charset="-122"/>
              </a:rPr>
              <a:t>阻止不可信的内核态进程滥用敏感指令</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37906" y="1332745"/>
                <a:ext cx="11092543" cy="5388734"/>
              </a:xfrm>
            </p:spPr>
            <p:txBody>
              <a:bodyPr>
                <a:normAutofit/>
              </a:bodyPr>
              <a:lstStyle/>
              <a:p>
                <a:r>
                  <a:rPr lang="zh-CN" altLang="en-US" dirty="0"/>
                  <a:t>敏感指令处理方法</a:t>
                </a:r>
                <a:endParaRPr lang="en-US" altLang="zh-CN" dirty="0"/>
              </a:p>
              <a:p>
                <a:pPr lvl="1"/>
                <a:r>
                  <a:rPr lang="en-US" altLang="zh-CN" dirty="0"/>
                  <a:t>【</a:t>
                </a:r>
                <a:r>
                  <a:rPr lang="zh-CN" altLang="en-US" dirty="0"/>
                  <a:t>寻找合理系统配置算法</a:t>
                </a:r>
                <a:r>
                  <a:rPr lang="en-US" altLang="zh-CN" dirty="0"/>
                  <a:t>】</a:t>
                </a:r>
              </a:p>
              <a:p>
                <a:pPr lvl="2"/>
                <a:r>
                  <a:rPr lang="zh-CN" altLang="en-US" dirty="0"/>
                  <a:t>精简性：通过系统配置尽量减少行为不一致指令数量；</a:t>
                </a:r>
                <a:endParaRPr lang="en-US" altLang="zh-CN" dirty="0"/>
              </a:p>
              <a:p>
                <a:pPr lvl="2"/>
                <a:r>
                  <a:rPr lang="zh-CN" altLang="en-US" dirty="0"/>
                  <a:t>兼容性：保证</a:t>
                </a:r>
                <a:r>
                  <a:rPr lang="en-US" altLang="zh-CN" dirty="0"/>
                  <a:t>XXX</a:t>
                </a:r>
                <a:r>
                  <a:rPr lang="zh-CN" altLang="en-US" dirty="0"/>
                  <a:t>的系统配置和主流系统配置兼容。</a:t>
                </a:r>
                <a:endParaRPr lang="en-US" altLang="zh-CN" dirty="0"/>
              </a:p>
              <a:p>
                <a:pPr marL="457189" lvl="1" indent="0">
                  <a:buNone/>
                </a:pPr>
                <a:endParaRPr lang="en-US" altLang="zh-CN" dirty="0"/>
              </a:p>
              <a:p>
                <a:pPr lvl="1"/>
                <a:r>
                  <a:rPr lang="zh-CN" altLang="en-US" dirty="0"/>
                  <a:t>当配置</a:t>
                </a:r>
                <a:r>
                  <a:rPr lang="en-US" altLang="zh-CN" i="1" dirty="0"/>
                  <a:t>S</a:t>
                </a:r>
                <a:r>
                  <a:rPr lang="zh-CN" altLang="en-US" dirty="0"/>
                  <a:t>确定时， 依据指令行为一致性确定处理方案</a:t>
                </a:r>
                <a:endParaRPr lang="en-US" altLang="zh-CN" dirty="0"/>
              </a:p>
              <a:p>
                <a:pPr lvl="2"/>
                <a:r>
                  <a:rPr lang="zh-CN" altLang="en-US" dirty="0"/>
                  <a:t>编译端和二进制端处理</a:t>
                </a:r>
                <a:endParaRPr lang="en-US" altLang="zh-CN" dirty="0"/>
              </a:p>
              <a:p>
                <a:pPr lvl="3"/>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𝑖𝑛𝑠𝑡</m:t>
                        </m:r>
                        <m:r>
                          <a:rPr lang="en-US" altLang="zh-CN" i="1">
                            <a:latin typeface="Cambria Math" panose="02040503050406030204" pitchFamily="18" charset="0"/>
                          </a:rPr>
                          <m:t>,</m:t>
                        </m:r>
                        <m:r>
                          <a:rPr lang="en-US" altLang="zh-CN" i="1">
                            <a:latin typeface="Cambria Math" panose="02040503050406030204" pitchFamily="18" charset="0"/>
                          </a:rPr>
                          <m:t>𝑢𝑠𝑒𝑟</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𝑖𝑛𝑠𝑡</m:t>
                        </m:r>
                        <m:r>
                          <a:rPr lang="en-US" altLang="zh-CN" i="1">
                            <a:latin typeface="Cambria Math" panose="02040503050406030204" pitchFamily="18" charset="0"/>
                          </a:rPr>
                          <m:t>,</m:t>
                        </m:r>
                        <m:r>
                          <a:rPr lang="en-US" altLang="zh-CN" i="1">
                            <a:latin typeface="Cambria Math" panose="02040503050406030204" pitchFamily="18" charset="0"/>
                          </a:rPr>
                          <m:t>𝑘𝑒𝑟𝑛𝑒𝑙</m:t>
                        </m:r>
                      </m:sub>
                    </m:sSub>
                  </m:oMath>
                </a14:m>
                <a:r>
                  <a:rPr lang="zh-CN" altLang="en-US" dirty="0"/>
                  <a:t>时，不处理</a:t>
                </a:r>
                <a:endParaRPr lang="en-US" altLang="zh-CN" dirty="0"/>
              </a:p>
              <a:p>
                <a:pPr lvl="3"/>
                <a:r>
                  <a:rPr lang="zh-CN" altLang="en-US" dirty="0"/>
                  <a:t>否则当</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𝑖𝑛𝑠𝑡</m:t>
                        </m:r>
                        <m:r>
                          <a:rPr lang="en-US" altLang="zh-CN" i="1">
                            <a:latin typeface="Cambria Math" panose="02040503050406030204" pitchFamily="18" charset="0"/>
                          </a:rPr>
                          <m:t>,</m:t>
                        </m:r>
                        <m:r>
                          <a:rPr lang="en-US" altLang="zh-CN" i="1">
                            <a:latin typeface="Cambria Math" panose="02040503050406030204" pitchFamily="18" charset="0"/>
                          </a:rPr>
                          <m:t>𝑢𝑠𝑒𝑟</m:t>
                        </m:r>
                      </m:sub>
                    </m:sSub>
                    <m:r>
                      <a:rPr lang="en-US" altLang="zh-CN" i="1">
                        <a:latin typeface="Cambria Math" panose="02040503050406030204" pitchFamily="18" charset="0"/>
                      </a:rPr>
                      <m:t>=</m:t>
                    </m:r>
                    <m:r>
                      <a:rPr lang="en-US" altLang="zh-CN" i="1">
                        <a:latin typeface="Cambria Math" panose="02040503050406030204" pitchFamily="18" charset="0"/>
                      </a:rPr>
                      <m:t>𝑈𝑁𝐷𝐸𝐹𝐼𝑁𝐸𝐷</m:t>
                    </m:r>
                  </m:oMath>
                </a14:m>
                <a:r>
                  <a:rPr lang="zh-CN" altLang="en-US" dirty="0"/>
                  <a:t>且 </a:t>
                </a:r>
                <a14:m>
                  <m:oMath xmlns:m="http://schemas.openxmlformats.org/officeDocument/2006/math">
                    <m:sSub>
                      <m:sSubPr>
                        <m:ctrlPr>
                          <a:rPr lang="en-US" altLang="zh-CN" b="1" i="1">
                            <a:latin typeface="Cambria Math" panose="02040503050406030204" pitchFamily="18" charset="0"/>
                          </a:rPr>
                        </m:ctrlPr>
                      </m:sSubPr>
                      <m:e>
                        <m:r>
                          <a:rPr lang="en-US" altLang="zh-CN" i="1">
                            <a:latin typeface="Cambria Math" panose="02040503050406030204" pitchFamily="18" charset="0"/>
                          </a:rPr>
                          <m:t>𝑏</m:t>
                        </m:r>
                      </m:e>
                      <m:sub>
                        <m:r>
                          <a:rPr lang="en-US" altLang="zh-CN" b="1">
                            <a:latin typeface="Cambria Math" panose="02040503050406030204" pitchFamily="18" charset="0"/>
                          </a:rPr>
                          <m:t>𝑖𝑛𝑠𝑡</m:t>
                        </m:r>
                        <m:r>
                          <a:rPr lang="en-US" altLang="zh-CN" b="1">
                            <a:latin typeface="Cambria Math" panose="02040503050406030204" pitchFamily="18" charset="0"/>
                          </a:rPr>
                          <m:t>,</m:t>
                        </m:r>
                        <m:r>
                          <a:rPr lang="en-US" altLang="zh-CN" i="1">
                            <a:latin typeface="Cambria Math" panose="02040503050406030204" pitchFamily="18" charset="0"/>
                          </a:rPr>
                          <m:t>𝑘𝑒𝑟𝑛𝑒𝑙</m:t>
                        </m:r>
                      </m:sub>
                    </m:sSub>
                    <m:r>
                      <a:rPr lang="en-US" altLang="zh-CN" b="1">
                        <a:latin typeface="Cambria Math" panose="02040503050406030204" pitchFamily="18" charset="0"/>
                      </a:rPr>
                      <m:t>≠</m:t>
                    </m:r>
                  </m:oMath>
                </a14:m>
                <a:r>
                  <a:rPr lang="zh-CN" altLang="en-US" b="1" dirty="0"/>
                  <a:t> </a:t>
                </a:r>
                <a14:m>
                  <m:oMath xmlns:m="http://schemas.openxmlformats.org/officeDocument/2006/math">
                    <m:r>
                      <a:rPr lang="en-US" altLang="zh-CN" i="1">
                        <a:latin typeface="Cambria Math" panose="02040503050406030204" pitchFamily="18" charset="0"/>
                      </a:rPr>
                      <m:t>𝑈𝑁𝐷𝐸𝐹𝐼𝑁𝐸𝐷</m:t>
                    </m:r>
                  </m:oMath>
                </a14:m>
                <a:r>
                  <a:rPr lang="zh-CN" altLang="en-US" dirty="0"/>
                  <a:t>时，过滤指令，不予执行</a:t>
                </a:r>
                <a:endParaRPr lang="en-US" altLang="zh-CN" dirty="0"/>
              </a:p>
              <a:p>
                <a:pPr lvl="3"/>
                <a:r>
                  <a:rPr lang="zh-CN" altLang="en-US" dirty="0"/>
                  <a:t>否则当</a:t>
                </a:r>
                <a14:m>
                  <m:oMath xmlns:m="http://schemas.openxmlformats.org/officeDocument/2006/math">
                    <m:sSub>
                      <m:sSubPr>
                        <m:ctrlPr>
                          <a:rPr lang="en-US" altLang="zh-CN" b="1" i="1">
                            <a:latin typeface="Cambria Math" panose="02040503050406030204" pitchFamily="18" charset="0"/>
                          </a:rPr>
                        </m:ctrlPr>
                      </m:sSubPr>
                      <m:e>
                        <m:r>
                          <a:rPr lang="en-US" altLang="zh-CN" i="1">
                            <a:latin typeface="Cambria Math" panose="02040503050406030204" pitchFamily="18" charset="0"/>
                          </a:rPr>
                          <m:t>𝑏</m:t>
                        </m:r>
                      </m:e>
                      <m:sub>
                        <m:r>
                          <a:rPr lang="en-US" altLang="zh-CN" b="1">
                            <a:latin typeface="Cambria Math" panose="02040503050406030204" pitchFamily="18" charset="0"/>
                          </a:rPr>
                          <m:t>𝑖𝑛𝑠𝑡</m:t>
                        </m:r>
                        <m:r>
                          <a:rPr lang="en-US" altLang="zh-CN" b="1">
                            <a:latin typeface="Cambria Math" panose="02040503050406030204" pitchFamily="18" charset="0"/>
                          </a:rPr>
                          <m:t>, </m:t>
                        </m:r>
                        <m:r>
                          <a:rPr lang="en-US" altLang="zh-CN" b="0" i="1">
                            <a:latin typeface="Cambria Math" panose="02040503050406030204" pitchFamily="18" charset="0"/>
                          </a:rPr>
                          <m:t>𝑢𝑠𝑒𝑟</m:t>
                        </m:r>
                      </m:sub>
                    </m:sSub>
                    <m:r>
                      <a:rPr lang="en-US" altLang="zh-CN" b="1">
                        <a:latin typeface="Cambria Math" panose="02040503050406030204" pitchFamily="18" charset="0"/>
                      </a:rPr>
                      <m:t>≠</m:t>
                    </m:r>
                    <m:r>
                      <m:rPr>
                        <m:nor/>
                      </m:rPr>
                      <a:rPr lang="zh-CN" altLang="en-US" b="1" dirty="0"/>
                      <m:t> </m:t>
                    </m:r>
                    <m:r>
                      <a:rPr lang="en-US" altLang="zh-CN" i="1">
                        <a:latin typeface="Cambria Math" panose="02040503050406030204" pitchFamily="18" charset="0"/>
                      </a:rPr>
                      <m:t>𝑈𝑁𝐷𝐸𝐹𝐼𝑁𝐸𝐷</m:t>
                    </m:r>
                  </m:oMath>
                </a14:m>
                <a:r>
                  <a:rPr lang="zh-CN" altLang="en-US" dirty="0"/>
                  <a:t>且</a:t>
                </a:r>
                <a14:m>
                  <m:oMath xmlns:m="http://schemas.openxmlformats.org/officeDocument/2006/math">
                    <m:sSub>
                      <m:sSubPr>
                        <m:ctrlPr>
                          <a:rPr lang="en-US" altLang="zh-CN" b="1" i="1">
                            <a:latin typeface="Cambria Math" panose="02040503050406030204" pitchFamily="18" charset="0"/>
                          </a:rPr>
                        </m:ctrlPr>
                      </m:sSubPr>
                      <m:e>
                        <m:r>
                          <a:rPr lang="en-US" altLang="zh-CN" i="1">
                            <a:latin typeface="Cambria Math" panose="02040503050406030204" pitchFamily="18" charset="0"/>
                          </a:rPr>
                          <m:t>𝑏</m:t>
                        </m:r>
                      </m:e>
                      <m:sub>
                        <m:r>
                          <a:rPr lang="en-US" altLang="zh-CN" b="1">
                            <a:latin typeface="Cambria Math" panose="02040503050406030204" pitchFamily="18" charset="0"/>
                          </a:rPr>
                          <m:t>𝑖𝑛𝑠𝑡</m:t>
                        </m:r>
                        <m:r>
                          <a:rPr lang="en-US" altLang="zh-CN" b="1">
                            <a:latin typeface="Cambria Math" panose="02040503050406030204" pitchFamily="18" charset="0"/>
                          </a:rPr>
                          <m:t>,</m:t>
                        </m:r>
                        <m:r>
                          <a:rPr lang="en-US" altLang="zh-CN" i="1">
                            <a:latin typeface="Cambria Math" panose="02040503050406030204" pitchFamily="18" charset="0"/>
                          </a:rPr>
                          <m:t>𝑘𝑒𝑟𝑛𝑒𝑙</m:t>
                        </m:r>
                      </m:sub>
                    </m:sSub>
                    <m:r>
                      <a:rPr lang="en-US" altLang="zh-CN" b="1">
                        <a:latin typeface="Cambria Math" panose="02040503050406030204" pitchFamily="18" charset="0"/>
                      </a:rPr>
                      <m:t>≠</m:t>
                    </m:r>
                  </m:oMath>
                </a14:m>
                <a:r>
                  <a:rPr lang="zh-CN" altLang="en-US" b="1" dirty="0"/>
                  <a:t> </a:t>
                </a:r>
                <a14:m>
                  <m:oMath xmlns:m="http://schemas.openxmlformats.org/officeDocument/2006/math">
                    <m:r>
                      <a:rPr lang="en-US" altLang="zh-CN" i="1">
                        <a:latin typeface="Cambria Math" panose="02040503050406030204" pitchFamily="18" charset="0"/>
                      </a:rPr>
                      <m:t>𝑈𝑁𝐷𝐸𝐹𝐼𝑁𝐸𝐷</m:t>
                    </m:r>
                  </m:oMath>
                </a14:m>
                <a:r>
                  <a:rPr lang="zh-CN" altLang="en-US" dirty="0"/>
                  <a:t>时，</a:t>
                </a:r>
                <a:r>
                  <a:rPr lang="en-US" altLang="zh-CN" dirty="0"/>
                  <a:t>trap</a:t>
                </a:r>
                <a:r>
                  <a:rPr lang="zh-CN" altLang="en-US" dirty="0"/>
                  <a:t>指令，模拟指令在用户态下的执行行为</a:t>
                </a:r>
                <a:endParaRPr lang="en-US" altLang="zh-CN" dirty="0"/>
              </a:p>
              <a:p>
                <a:pPr lvl="2"/>
                <a:r>
                  <a:rPr lang="zh-CN" altLang="en-US" dirty="0"/>
                  <a:t>运行时处理</a:t>
                </a:r>
                <a:endParaRPr lang="en-US" altLang="zh-CN" dirty="0"/>
              </a:p>
              <a:p>
                <a:pPr lvl="3"/>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𝑖𝑛𝑠𝑡</m:t>
                        </m:r>
                        <m:r>
                          <a:rPr lang="en-US" altLang="zh-CN" i="1">
                            <a:latin typeface="Cambria Math" panose="02040503050406030204" pitchFamily="18" charset="0"/>
                          </a:rPr>
                          <m:t>,</m:t>
                        </m:r>
                        <m:r>
                          <a:rPr lang="en-US" altLang="zh-CN" i="1">
                            <a:latin typeface="Cambria Math" panose="02040503050406030204" pitchFamily="18" charset="0"/>
                          </a:rPr>
                          <m:t>𝑢𝑠𝑒𝑟</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𝑖𝑛𝑠𝑡</m:t>
                        </m:r>
                        <m:r>
                          <a:rPr lang="en-US" altLang="zh-CN" i="1">
                            <a:latin typeface="Cambria Math" panose="02040503050406030204" pitchFamily="18" charset="0"/>
                          </a:rPr>
                          <m:t>,</m:t>
                        </m:r>
                        <m:r>
                          <a:rPr lang="en-US" altLang="zh-CN" i="1">
                            <a:latin typeface="Cambria Math" panose="02040503050406030204" pitchFamily="18" charset="0"/>
                          </a:rPr>
                          <m:t>𝑘𝑒𝑟𝑛𝑒𝑙</m:t>
                        </m:r>
                      </m:sub>
                    </m:sSub>
                  </m:oMath>
                </a14:m>
                <a:r>
                  <a:rPr lang="zh-CN" altLang="en-US" dirty="0"/>
                  <a:t>，过滤指令不予执行</a:t>
                </a:r>
                <a:endParaRPr lang="en-US" altLang="zh-CN" dirty="0"/>
              </a:p>
              <a:p>
                <a:pPr lvl="1"/>
                <a:r>
                  <a:rPr lang="zh-CN" altLang="en-US" dirty="0"/>
                  <a:t>因为</a:t>
                </a:r>
                <a:r>
                  <a:rPr lang="en-US" altLang="zh-CN" dirty="0"/>
                  <a:t>Kernel</a:t>
                </a:r>
                <a:r>
                  <a:rPr lang="zh-CN" altLang="en-US" dirty="0"/>
                  <a:t>可能会修改系统配置，影响我们的安全性，因此内核态进程进入内核要保存系统配置，返回内核态进程用户态恢复配置</a:t>
                </a:r>
              </a:p>
              <a:p>
                <a:pPr lvl="1"/>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37906" y="1332745"/>
                <a:ext cx="11092543" cy="5388734"/>
              </a:xfrm>
              <a:blipFill>
                <a:blip r:embed="rId3"/>
                <a:stretch>
                  <a:fillRect l="-770" t="-1923"/>
                </a:stretch>
              </a:blipFill>
            </p:spPr>
            <p:txBody>
              <a:bodyPr/>
              <a:lstStyle/>
              <a:p>
                <a:r>
                  <a:rPr lang="zh-CN" altLang="en-US">
                    <a:noFill/>
                  </a:rPr>
                  <a:t> </a:t>
                </a:r>
              </a:p>
            </p:txBody>
          </p:sp>
        </mc:Fallback>
      </mc:AlternateContent>
      <p:sp>
        <p:nvSpPr>
          <p:cNvPr id="4" name="灯片编号占位符 3"/>
          <p:cNvSpPr>
            <a:spLocks noGrp="1"/>
          </p:cNvSpPr>
          <p:nvPr>
            <p:ph type="sldNum" sz="quarter" idx="4"/>
          </p:nvPr>
        </p:nvSpPr>
        <p:spPr/>
        <p:txBody>
          <a:bodyPr/>
          <a:lstStyle/>
          <a:p>
            <a:fld id="{BD8BB134-0D0A-4045-A3EE-5FDD2F095A47}" type="slidenum">
              <a:rPr lang="zh-CN" altLang="en-US" smtClean="0"/>
              <a:t>25</a:t>
            </a:fld>
            <a:endParaRPr lang="zh-CN" altLang="en-US" dirty="0"/>
          </a:p>
        </p:txBody>
      </p:sp>
      <p:sp>
        <p:nvSpPr>
          <p:cNvPr id="5" name="页脚占位符 4"/>
          <p:cNvSpPr>
            <a:spLocks noGrp="1"/>
          </p:cNvSpPr>
          <p:nvPr>
            <p:ph type="ftr" sz="quarter" idx="3"/>
          </p:nvPr>
        </p:nvSpPr>
        <p:spPr/>
        <p:txBody>
          <a:bodyPr/>
          <a:lstStyle/>
          <a:p>
            <a:r>
              <a:rPr lang="en-US" altLang="zh-CN"/>
              <a:t>Jiali Xu &lt;xujiali@ict.ac.cn&gt;</a:t>
            </a:r>
            <a:endParaRPr lang="zh-CN" altLang="en-US" dirty="0"/>
          </a:p>
        </p:txBody>
      </p:sp>
    </p:spTree>
    <p:extLst>
      <p:ext uri="{BB962C8B-B14F-4D97-AF65-F5344CB8AC3E}">
        <p14:creationId xmlns:p14="http://schemas.microsoft.com/office/powerpoint/2010/main" val="3301229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EC8863-8B7F-4143-A61E-E478070AF016}"/>
              </a:ext>
            </a:extLst>
          </p:cNvPr>
          <p:cNvSpPr>
            <a:spLocks noGrp="1"/>
          </p:cNvSpPr>
          <p:nvPr>
            <p:ph type="title"/>
          </p:nvPr>
        </p:nvSpPr>
        <p:spPr/>
        <p:txBody>
          <a:bodyPr/>
          <a:lstStyle/>
          <a:p>
            <a:r>
              <a:rPr lang="en-US" altLang="zh-CN" dirty="0"/>
              <a:t>Task 2</a:t>
            </a:r>
            <a:r>
              <a:rPr lang="zh-CN" altLang="en-US" dirty="0"/>
              <a:t>：</a:t>
            </a:r>
            <a:r>
              <a:rPr lang="zh-CN" altLang="en-US" dirty="0">
                <a:latin typeface="楷体" panose="02010609060101010101" pitchFamily="49" charset="-122"/>
              </a:rPr>
              <a:t>阻止不可信的内核态进程滥用敏感指令</a:t>
            </a:r>
            <a:endParaRPr lang="en-US" altLang="zh-CN" b="1" dirty="0">
              <a:latin typeface="楷体" panose="02010609060101010101" pitchFamily="49" charset="-122"/>
            </a:endParaRPr>
          </a:p>
        </p:txBody>
      </p:sp>
      <p:sp>
        <p:nvSpPr>
          <p:cNvPr id="3" name="内容占位符 2">
            <a:extLst>
              <a:ext uri="{FF2B5EF4-FFF2-40B4-BE49-F238E27FC236}">
                <a16:creationId xmlns:a16="http://schemas.microsoft.com/office/drawing/2014/main" id="{5FF9B493-2882-493D-8348-F21C9C931526}"/>
              </a:ext>
            </a:extLst>
          </p:cNvPr>
          <p:cNvSpPr>
            <a:spLocks noGrp="1"/>
          </p:cNvSpPr>
          <p:nvPr>
            <p:ph idx="1"/>
          </p:nvPr>
        </p:nvSpPr>
        <p:spPr>
          <a:xfrm>
            <a:off x="637906" y="1332745"/>
            <a:ext cx="4593851" cy="4690961"/>
          </a:xfrm>
        </p:spPr>
        <p:txBody>
          <a:bodyPr/>
          <a:lstStyle/>
          <a:p>
            <a:r>
              <a:rPr lang="zh-CN" altLang="en-US" dirty="0"/>
              <a:t>敏感指令分类和处理方法</a:t>
            </a:r>
            <a:endParaRPr lang="en-US" altLang="zh-CN" dirty="0"/>
          </a:p>
          <a:p>
            <a:pPr lvl="1"/>
            <a:r>
              <a:rPr lang="zh-CN" altLang="en-US" dirty="0"/>
              <a:t>当前系统配置下的指令分类结果</a:t>
            </a:r>
            <a:endParaRPr lang="en-US" altLang="zh-CN" dirty="0"/>
          </a:p>
          <a:p>
            <a:pPr lvl="1"/>
            <a:r>
              <a:rPr lang="zh-CN" altLang="en-US" dirty="0"/>
              <a:t>遍历指令手册</a:t>
            </a:r>
            <a:r>
              <a:rPr lang="en-US" altLang="zh-CN" dirty="0"/>
              <a:t>【XXX】</a:t>
            </a:r>
            <a:r>
              <a:rPr lang="zh-CN" altLang="en-US" dirty="0"/>
              <a:t>条指令，</a:t>
            </a:r>
            <a:endParaRPr lang="en-US" altLang="zh-CN" dirty="0"/>
          </a:p>
          <a:p>
            <a:pPr marL="457189" lvl="1" indent="0">
              <a:buNone/>
            </a:pPr>
            <a:r>
              <a:rPr lang="zh-CN" altLang="en-US" dirty="0"/>
              <a:t>我们共找到了</a:t>
            </a:r>
            <a:r>
              <a:rPr lang="en-US" altLang="zh-CN" dirty="0"/>
              <a:t>【XXX】</a:t>
            </a:r>
            <a:r>
              <a:rPr lang="zh-CN" altLang="en-US" dirty="0"/>
              <a:t>条敏感指令</a:t>
            </a:r>
            <a:endParaRPr lang="en-US" altLang="zh-CN" dirty="0"/>
          </a:p>
          <a:p>
            <a:pPr lvl="2"/>
            <a:r>
              <a:rPr lang="en-US" altLang="zh-CN" b="1" dirty="0"/>
              <a:t>【</a:t>
            </a:r>
            <a:r>
              <a:rPr lang="zh-CN" altLang="en-US" b="1" dirty="0"/>
              <a:t>什么是系统指令什么是基础指令</a:t>
            </a:r>
            <a:r>
              <a:rPr lang="en-US" altLang="zh-CN" b="1" dirty="0"/>
              <a:t>】</a:t>
            </a:r>
          </a:p>
          <a:p>
            <a:pPr lvl="2"/>
            <a:r>
              <a:rPr lang="en-US" altLang="zh-CN" b="1" dirty="0"/>
              <a:t>【</a:t>
            </a:r>
            <a:r>
              <a:rPr lang="zh-CN" altLang="en-US" b="1" dirty="0"/>
              <a:t>系统指令和基础指令中分别包含多少条敏感指令和非敏感指令</a:t>
            </a:r>
            <a:r>
              <a:rPr lang="en-US" altLang="zh-CN" b="1" dirty="0"/>
              <a:t>】</a:t>
            </a:r>
          </a:p>
          <a:p>
            <a:pPr marL="457189" lvl="1" indent="0">
              <a:buNone/>
            </a:pPr>
            <a:endParaRPr lang="en-US" altLang="zh-CN" dirty="0"/>
          </a:p>
          <a:p>
            <a:pPr lvl="1"/>
            <a:endParaRPr lang="en-US" altLang="zh-CN" dirty="0"/>
          </a:p>
          <a:p>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4" name="灯片编号占位符 3">
            <a:extLst>
              <a:ext uri="{FF2B5EF4-FFF2-40B4-BE49-F238E27FC236}">
                <a16:creationId xmlns:a16="http://schemas.microsoft.com/office/drawing/2014/main" id="{83EB49CE-FBB6-4004-B423-0DB3B1469BF0}"/>
              </a:ext>
            </a:extLst>
          </p:cNvPr>
          <p:cNvSpPr>
            <a:spLocks noGrp="1"/>
          </p:cNvSpPr>
          <p:nvPr>
            <p:ph type="sldNum" sz="quarter" idx="4"/>
          </p:nvPr>
        </p:nvSpPr>
        <p:spPr/>
        <p:txBody>
          <a:bodyPr/>
          <a:lstStyle/>
          <a:p>
            <a:fld id="{BD8BB134-0D0A-4045-A3EE-5FDD2F095A47}" type="slidenum">
              <a:rPr lang="zh-CN" altLang="en-US" smtClean="0"/>
              <a:t>26</a:t>
            </a:fld>
            <a:endParaRPr lang="zh-CN" altLang="en-US" dirty="0"/>
          </a:p>
        </p:txBody>
      </p:sp>
      <p:sp>
        <p:nvSpPr>
          <p:cNvPr id="5" name="页脚占位符 4">
            <a:extLst>
              <a:ext uri="{FF2B5EF4-FFF2-40B4-BE49-F238E27FC236}">
                <a16:creationId xmlns:a16="http://schemas.microsoft.com/office/drawing/2014/main" id="{E39E919E-8D19-45A1-AB0B-116E53D45237}"/>
              </a:ext>
            </a:extLst>
          </p:cNvPr>
          <p:cNvSpPr>
            <a:spLocks noGrp="1"/>
          </p:cNvSpPr>
          <p:nvPr>
            <p:ph type="ftr" sz="quarter" idx="3"/>
          </p:nvPr>
        </p:nvSpPr>
        <p:spPr/>
        <p:txBody>
          <a:bodyPr/>
          <a:lstStyle/>
          <a:p>
            <a:r>
              <a:rPr lang="en-US" altLang="zh-CN"/>
              <a:t>Jiali Xu &lt;xujiali@ict.ac.cn&gt;</a:t>
            </a:r>
            <a:endParaRPr lang="zh-CN" altLang="en-US" dirty="0"/>
          </a:p>
        </p:txBody>
      </p:sp>
      <p:graphicFrame>
        <p:nvGraphicFramePr>
          <p:cNvPr id="6" name="表格 5">
            <a:extLst>
              <a:ext uri="{FF2B5EF4-FFF2-40B4-BE49-F238E27FC236}">
                <a16:creationId xmlns:a16="http://schemas.microsoft.com/office/drawing/2014/main" id="{91649E6A-55B5-4B9A-A83A-A8C3830AFCF0}"/>
              </a:ext>
            </a:extLst>
          </p:cNvPr>
          <p:cNvGraphicFramePr>
            <a:graphicFrameLocks noGrp="1"/>
          </p:cNvGraphicFramePr>
          <p:nvPr>
            <p:extLst>
              <p:ext uri="{D42A27DB-BD31-4B8C-83A1-F6EECF244321}">
                <p14:modId xmlns:p14="http://schemas.microsoft.com/office/powerpoint/2010/main" val="2881417096"/>
              </p:ext>
            </p:extLst>
          </p:nvPr>
        </p:nvGraphicFramePr>
        <p:xfrm>
          <a:off x="5375767" y="632355"/>
          <a:ext cx="6706010" cy="5756902"/>
        </p:xfrm>
        <a:graphic>
          <a:graphicData uri="http://schemas.openxmlformats.org/drawingml/2006/table">
            <a:tbl>
              <a:tblPr>
                <a:tableStyleId>{8799B23B-EC83-4686-B30A-512413B5E67A}</a:tableStyleId>
              </a:tblPr>
              <a:tblGrid>
                <a:gridCol w="420175">
                  <a:extLst>
                    <a:ext uri="{9D8B030D-6E8A-4147-A177-3AD203B41FA5}">
                      <a16:colId xmlns:a16="http://schemas.microsoft.com/office/drawing/2014/main" val="769614485"/>
                    </a:ext>
                  </a:extLst>
                </a:gridCol>
                <a:gridCol w="453790">
                  <a:extLst>
                    <a:ext uri="{9D8B030D-6E8A-4147-A177-3AD203B41FA5}">
                      <a16:colId xmlns:a16="http://schemas.microsoft.com/office/drawing/2014/main" val="880540041"/>
                    </a:ext>
                  </a:extLst>
                </a:gridCol>
                <a:gridCol w="2949636">
                  <a:extLst>
                    <a:ext uri="{9D8B030D-6E8A-4147-A177-3AD203B41FA5}">
                      <a16:colId xmlns:a16="http://schemas.microsoft.com/office/drawing/2014/main" val="2365975360"/>
                    </a:ext>
                  </a:extLst>
                </a:gridCol>
                <a:gridCol w="2260548">
                  <a:extLst>
                    <a:ext uri="{9D8B030D-6E8A-4147-A177-3AD203B41FA5}">
                      <a16:colId xmlns:a16="http://schemas.microsoft.com/office/drawing/2014/main" val="1450907539"/>
                    </a:ext>
                  </a:extLst>
                </a:gridCol>
                <a:gridCol w="621861">
                  <a:extLst>
                    <a:ext uri="{9D8B030D-6E8A-4147-A177-3AD203B41FA5}">
                      <a16:colId xmlns:a16="http://schemas.microsoft.com/office/drawing/2014/main" val="1454158247"/>
                    </a:ext>
                  </a:extLst>
                </a:gridCol>
              </a:tblGrid>
              <a:tr h="287004">
                <a:tc>
                  <a:txBody>
                    <a:bodyPr/>
                    <a:lstStyle/>
                    <a:p>
                      <a:pPr algn="ctr" fontAlgn="ctr"/>
                      <a:r>
                        <a:rPr lang="zh-CN" altLang="en-US" sz="700" b="1" u="none" strike="noStrike" dirty="0">
                          <a:effectLst/>
                        </a:rPr>
                        <a:t>序号</a:t>
                      </a:r>
                      <a:endParaRPr lang="zh-CN" altLang="en-US" sz="700" b="1" i="0" u="none" strike="noStrike" dirty="0">
                        <a:solidFill>
                          <a:srgbClr val="000000"/>
                        </a:solidFill>
                        <a:effectLst/>
                        <a:latin typeface="宋体" panose="02010600030101010101" pitchFamily="2" charset="-122"/>
                        <a:ea typeface="宋体" panose="02010600030101010101" pitchFamily="2" charset="-122"/>
                      </a:endParaRPr>
                    </a:p>
                  </a:txBody>
                  <a:tcPr marL="3605" marR="3605" marT="3605" marB="0" anchor="ctr">
                    <a:solidFill>
                      <a:schemeClr val="bg1"/>
                    </a:solidFill>
                  </a:tcPr>
                </a:tc>
                <a:tc>
                  <a:txBody>
                    <a:bodyPr/>
                    <a:lstStyle/>
                    <a:p>
                      <a:pPr algn="l" fontAlgn="ctr"/>
                      <a:r>
                        <a:rPr lang="zh-CN" altLang="en-US" sz="700" b="1" u="none" strike="noStrike" dirty="0">
                          <a:effectLst/>
                        </a:rPr>
                        <a:t>类型</a:t>
                      </a:r>
                      <a:endParaRPr lang="zh-CN" altLang="en-US" sz="700" b="1" i="0" u="none" strike="noStrike" dirty="0">
                        <a:solidFill>
                          <a:srgbClr val="000000"/>
                        </a:solidFill>
                        <a:effectLst/>
                        <a:latin typeface="宋体" panose="02010600030101010101" pitchFamily="2" charset="-122"/>
                        <a:ea typeface="宋体" panose="02010600030101010101" pitchFamily="2" charset="-122"/>
                      </a:endParaRPr>
                    </a:p>
                  </a:txBody>
                  <a:tcPr marL="3605" marR="3605" marT="3605" marB="0" anchor="ctr">
                    <a:solidFill>
                      <a:schemeClr val="bg1"/>
                    </a:solidFill>
                  </a:tcPr>
                </a:tc>
                <a:tc>
                  <a:txBody>
                    <a:bodyPr/>
                    <a:lstStyle/>
                    <a:p>
                      <a:pPr algn="ctr" fontAlgn="ctr"/>
                      <a:r>
                        <a:rPr lang="zh-CN" altLang="en-US" sz="700" b="1" u="none" strike="noStrike" dirty="0">
                          <a:effectLst/>
                        </a:rPr>
                        <a:t>指令</a:t>
                      </a:r>
                      <a:endParaRPr lang="zh-CN" altLang="en-US" sz="700" b="1" i="0" u="none" strike="noStrike" dirty="0">
                        <a:solidFill>
                          <a:srgbClr val="000000"/>
                        </a:solidFill>
                        <a:effectLst/>
                        <a:latin typeface="宋体" panose="02010600030101010101" pitchFamily="2" charset="-122"/>
                        <a:ea typeface="宋体" panose="02010600030101010101" pitchFamily="2" charset="-122"/>
                      </a:endParaRPr>
                    </a:p>
                  </a:txBody>
                  <a:tcPr marL="3605" marR="3605" marT="3605" marB="0" anchor="ctr">
                    <a:solidFill>
                      <a:schemeClr val="bg1"/>
                    </a:solidFill>
                  </a:tcPr>
                </a:tc>
                <a:tc>
                  <a:txBody>
                    <a:bodyPr/>
                    <a:lstStyle/>
                    <a:p>
                      <a:pPr algn="ctr" fontAlgn="ctr"/>
                      <a:r>
                        <a:rPr lang="zh-CN" altLang="en-US" sz="700" b="1" u="none" strike="noStrike" dirty="0">
                          <a:effectLst/>
                        </a:rPr>
                        <a:t>条件</a:t>
                      </a:r>
                      <a:endParaRPr lang="zh-CN" altLang="en-US" sz="700" b="1" i="0" u="none" strike="noStrike" dirty="0">
                        <a:solidFill>
                          <a:srgbClr val="000000"/>
                        </a:solidFill>
                        <a:effectLst/>
                        <a:latin typeface="宋体" panose="02010600030101010101" pitchFamily="2" charset="-122"/>
                        <a:ea typeface="宋体" panose="02010600030101010101" pitchFamily="2" charset="-122"/>
                      </a:endParaRPr>
                    </a:p>
                  </a:txBody>
                  <a:tcPr marL="3605" marR="3605" marT="3605" marB="0" anchor="ctr">
                    <a:solidFill>
                      <a:schemeClr val="bg1"/>
                    </a:solidFill>
                  </a:tcPr>
                </a:tc>
                <a:tc>
                  <a:txBody>
                    <a:bodyPr/>
                    <a:lstStyle/>
                    <a:p>
                      <a:pPr algn="ctr" fontAlgn="ctr"/>
                      <a:r>
                        <a:rPr lang="zh-CN" altLang="en-US" sz="700" b="1" u="none" strike="sngStrike" dirty="0">
                          <a:effectLst/>
                        </a:rPr>
                        <a:t>阻止方法</a:t>
                      </a:r>
                      <a:endParaRPr lang="zh-CN" altLang="en-US" sz="700" b="1" i="0" u="none" strike="sngStrike" dirty="0">
                        <a:solidFill>
                          <a:srgbClr val="000000"/>
                        </a:solidFill>
                        <a:effectLst/>
                        <a:latin typeface="宋体" panose="02010600030101010101" pitchFamily="2" charset="-122"/>
                        <a:ea typeface="宋体" panose="02010600030101010101" pitchFamily="2" charset="-122"/>
                      </a:endParaRPr>
                    </a:p>
                  </a:txBody>
                  <a:tcPr marL="3605" marR="3605" marT="3605" marB="0" anchor="ctr">
                    <a:solidFill>
                      <a:schemeClr val="bg1"/>
                    </a:solidFill>
                  </a:tcPr>
                </a:tc>
                <a:extLst>
                  <a:ext uri="{0D108BD9-81ED-4DB2-BD59-A6C34878D82A}">
                    <a16:rowId xmlns:a16="http://schemas.microsoft.com/office/drawing/2014/main" val="1902517931"/>
                  </a:ext>
                </a:extLst>
              </a:tr>
              <a:tr h="147835">
                <a:tc>
                  <a:txBody>
                    <a:bodyPr/>
                    <a:lstStyle/>
                    <a:p>
                      <a:pPr algn="ctr" fontAlgn="ctr"/>
                      <a:r>
                        <a:rPr lang="en-US" altLang="zh-CN" sz="700" b="1" u="none" strike="noStrike" dirty="0">
                          <a:effectLst/>
                        </a:rPr>
                        <a:t>1</a:t>
                      </a:r>
                      <a:endParaRPr lang="en-US" altLang="zh-CN" sz="700" b="1" i="0" u="none" strike="noStrike" dirty="0">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rowSpan="5">
                  <a:txBody>
                    <a:bodyPr/>
                    <a:lstStyle/>
                    <a:p>
                      <a:pPr algn="ctr" fontAlgn="ctr"/>
                      <a:r>
                        <a:rPr lang="zh-CN" altLang="en-US" sz="700" u="none" strike="noStrike" dirty="0">
                          <a:effectLst/>
                        </a:rPr>
                        <a:t>无条件敏感指令</a:t>
                      </a: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3605" marR="3605" marT="3605" marB="0" anchor="ctr">
                    <a:solidFill>
                      <a:schemeClr val="bg1"/>
                    </a:solidFill>
                  </a:tcPr>
                </a:tc>
                <a:tc>
                  <a:txBody>
                    <a:bodyPr/>
                    <a:lstStyle/>
                    <a:p>
                      <a:pPr algn="l" fontAlgn="ctr"/>
                      <a:r>
                        <a:rPr lang="en-US" sz="700" u="none" strike="noStrike" dirty="0">
                          <a:effectLst/>
                        </a:rPr>
                        <a:t>DC CGDSW, DC CGSW, IC IALLU...</a:t>
                      </a:r>
                      <a:endParaRPr lang="en-US" sz="700" b="0" i="0" u="none" strike="noStrike" dirty="0">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rowSpan="5">
                  <a:txBody>
                    <a:bodyPr/>
                    <a:lstStyle/>
                    <a:p>
                      <a:pPr algn="ctr" fontAlgn="ctr"/>
                      <a:r>
                        <a:rPr lang="en-US" altLang="zh-CN" sz="700" u="none" strike="noStrike" dirty="0">
                          <a:effectLst/>
                        </a:rPr>
                        <a:t>--</a:t>
                      </a:r>
                      <a:endParaRPr lang="en-US" altLang="zh-CN" sz="700" b="0" i="0" u="none" strike="noStrike" dirty="0">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rowSpan="5">
                  <a:txBody>
                    <a:bodyPr/>
                    <a:lstStyle/>
                    <a:p>
                      <a:pPr algn="ctr" fontAlgn="ctr"/>
                      <a:r>
                        <a:rPr lang="zh-CN" altLang="en-US" sz="700" u="none" strike="sngStrike" dirty="0">
                          <a:effectLst/>
                        </a:rPr>
                        <a:t>①过滤</a:t>
                      </a:r>
                      <a:endParaRPr lang="zh-CN" altLang="en-US" sz="700" b="0" i="0" u="none" strike="sngStrike" dirty="0">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extLst>
                  <a:ext uri="{0D108BD9-81ED-4DB2-BD59-A6C34878D82A}">
                    <a16:rowId xmlns:a16="http://schemas.microsoft.com/office/drawing/2014/main" val="2571237718"/>
                  </a:ext>
                </a:extLst>
              </a:tr>
              <a:tr h="147835">
                <a:tc>
                  <a:txBody>
                    <a:bodyPr/>
                    <a:lstStyle/>
                    <a:p>
                      <a:pPr algn="ctr" fontAlgn="ctr"/>
                      <a:r>
                        <a:rPr lang="en-US" altLang="zh-CN" sz="700" b="1" u="none" strike="noStrike" dirty="0">
                          <a:effectLst/>
                        </a:rPr>
                        <a:t>2</a:t>
                      </a:r>
                      <a:endParaRPr lang="en-US" altLang="zh-CN" sz="700" b="1" i="0" u="none" strike="noStrike" dirty="0">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vMerge="1">
                  <a:txBody>
                    <a:bodyPr/>
                    <a:lstStyle/>
                    <a:p>
                      <a:endParaRPr lang="zh-CN" altLang="en-US"/>
                    </a:p>
                  </a:txBody>
                  <a:tcPr/>
                </a:tc>
                <a:tc>
                  <a:txBody>
                    <a:bodyPr/>
                    <a:lstStyle/>
                    <a:p>
                      <a:pPr algn="l" fontAlgn="ctr"/>
                      <a:r>
                        <a:rPr lang="en-US" sz="700" u="none" strike="noStrike" dirty="0">
                          <a:effectLst/>
                        </a:rPr>
                        <a:t>AT S12E0R, AT S1E2R...</a:t>
                      </a:r>
                      <a:endParaRPr lang="en-US" sz="700" b="0" i="0" u="none" strike="noStrike" dirty="0">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636741849"/>
                  </a:ext>
                </a:extLst>
              </a:tr>
              <a:tr h="295670">
                <a:tc>
                  <a:txBody>
                    <a:bodyPr/>
                    <a:lstStyle/>
                    <a:p>
                      <a:pPr algn="ctr" fontAlgn="ctr"/>
                      <a:r>
                        <a:rPr lang="en-US" altLang="zh-CN" sz="700" b="1" u="none" strike="noStrike" dirty="0">
                          <a:effectLst/>
                        </a:rPr>
                        <a:t>3</a:t>
                      </a:r>
                      <a:endParaRPr lang="en-US" altLang="zh-CN" sz="700" b="1" i="0" u="none" strike="noStrike" dirty="0">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vMerge="1">
                  <a:txBody>
                    <a:bodyPr/>
                    <a:lstStyle/>
                    <a:p>
                      <a:endParaRPr lang="zh-CN" altLang="en-US"/>
                    </a:p>
                  </a:txBody>
                  <a:tcPr/>
                </a:tc>
                <a:tc>
                  <a:txBody>
                    <a:bodyPr/>
                    <a:lstStyle/>
                    <a:p>
                      <a:pPr algn="l" fontAlgn="ctr"/>
                      <a:r>
                        <a:rPr lang="en-US" sz="700" u="none" strike="noStrike" dirty="0">
                          <a:effectLst/>
                        </a:rPr>
                        <a:t>TLBI ALLE1, TLBI ASIDE1, TLBI RVAALE1...</a:t>
                      </a:r>
                      <a:endParaRPr lang="en-US" sz="700" b="0" i="0" u="none" strike="noStrike" dirty="0">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564431694"/>
                  </a:ext>
                </a:extLst>
              </a:tr>
              <a:tr h="295670">
                <a:tc>
                  <a:txBody>
                    <a:bodyPr/>
                    <a:lstStyle/>
                    <a:p>
                      <a:pPr algn="ctr" fontAlgn="ctr"/>
                      <a:r>
                        <a:rPr lang="en-US" altLang="zh-CN" sz="700" b="1" u="none" strike="noStrike" dirty="0">
                          <a:effectLst/>
                        </a:rPr>
                        <a:t>4</a:t>
                      </a:r>
                      <a:endParaRPr lang="en-US" altLang="zh-CN" sz="700" b="1" i="0" u="none" strike="noStrike" dirty="0">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vMerge="1">
                  <a:txBody>
                    <a:bodyPr/>
                    <a:lstStyle/>
                    <a:p>
                      <a:endParaRPr lang="zh-CN" altLang="en-US"/>
                    </a:p>
                  </a:txBody>
                  <a:tcPr/>
                </a:tc>
                <a:tc>
                  <a:txBody>
                    <a:bodyPr/>
                    <a:lstStyle/>
                    <a:p>
                      <a:pPr algn="l" fontAlgn="ctr"/>
                      <a:r>
                        <a:rPr lang="es-ES" sz="700" u="none" strike="noStrike" dirty="0">
                          <a:effectLst/>
                        </a:rPr>
                        <a:t>MRS &lt;</a:t>
                      </a:r>
                      <a:r>
                        <a:rPr lang="es-ES" sz="700" u="none" strike="noStrike" dirty="0" err="1">
                          <a:effectLst/>
                        </a:rPr>
                        <a:t>Xt</a:t>
                      </a:r>
                      <a:r>
                        <a:rPr lang="es-ES" sz="700" u="none" strike="noStrike" dirty="0">
                          <a:effectLst/>
                        </a:rPr>
                        <a:t>&gt;,[</a:t>
                      </a:r>
                      <a:r>
                        <a:rPr lang="es-ES" sz="700" u="none" strike="noStrike" dirty="0" err="1">
                          <a:effectLst/>
                        </a:rPr>
                        <a:t>CurrentEL</a:t>
                      </a:r>
                      <a:r>
                        <a:rPr lang="es-ES" sz="700" u="none" strike="noStrike" dirty="0">
                          <a:effectLst/>
                        </a:rPr>
                        <a:t>/ELR_EL1…], MSR [ELR_EL1/PAN...],&lt;</a:t>
                      </a:r>
                      <a:r>
                        <a:rPr lang="es-ES" sz="700" u="none" strike="noStrike" dirty="0" err="1">
                          <a:effectLst/>
                        </a:rPr>
                        <a:t>Xt</a:t>
                      </a:r>
                      <a:r>
                        <a:rPr lang="es-ES" sz="700" u="none" strike="noStrike" dirty="0">
                          <a:effectLst/>
                        </a:rPr>
                        <a:t>&gt;</a:t>
                      </a:r>
                      <a:endParaRPr lang="es-ES" sz="700" b="0" i="0" u="none" strike="noStrike" dirty="0">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66916054"/>
                  </a:ext>
                </a:extLst>
              </a:tr>
              <a:tr h="147835">
                <a:tc>
                  <a:txBody>
                    <a:bodyPr/>
                    <a:lstStyle/>
                    <a:p>
                      <a:pPr algn="ctr" fontAlgn="ctr"/>
                      <a:r>
                        <a:rPr lang="en-US" altLang="zh-CN" sz="700" b="1" u="none" strike="noStrike" dirty="0">
                          <a:effectLst/>
                        </a:rPr>
                        <a:t>5</a:t>
                      </a:r>
                      <a:endParaRPr lang="en-US" altLang="zh-CN" sz="700" b="1" i="0" u="none" strike="noStrike" dirty="0">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vMerge="1">
                  <a:txBody>
                    <a:bodyPr/>
                    <a:lstStyle/>
                    <a:p>
                      <a:endParaRPr lang="zh-CN" altLang="en-US"/>
                    </a:p>
                  </a:txBody>
                  <a:tcPr/>
                </a:tc>
                <a:tc>
                  <a:txBody>
                    <a:bodyPr/>
                    <a:lstStyle/>
                    <a:p>
                      <a:pPr algn="l" fontAlgn="ctr"/>
                      <a:r>
                        <a:rPr lang="en-US" sz="700" u="none" strike="noStrike">
                          <a:effectLst/>
                        </a:rPr>
                        <a:t>ERET, HVC…</a:t>
                      </a:r>
                      <a:endParaRPr lang="en-US" sz="700" b="0" i="0" u="none" strike="noStrike">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919719684"/>
                  </a:ext>
                </a:extLst>
              </a:tr>
              <a:tr h="147835">
                <a:tc>
                  <a:txBody>
                    <a:bodyPr/>
                    <a:lstStyle/>
                    <a:p>
                      <a:pPr algn="ctr" fontAlgn="ctr"/>
                      <a:r>
                        <a:rPr lang="en-US" altLang="zh-CN" sz="700" b="1" u="none" strike="noStrike" dirty="0">
                          <a:effectLst/>
                        </a:rPr>
                        <a:t>6</a:t>
                      </a:r>
                      <a:endParaRPr lang="en-US" altLang="zh-CN" sz="700" b="1" i="0" u="none" strike="noStrike" dirty="0">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rowSpan="17">
                  <a:txBody>
                    <a:bodyPr/>
                    <a:lstStyle/>
                    <a:p>
                      <a:pPr algn="ctr" fontAlgn="ctr"/>
                      <a:r>
                        <a:rPr lang="zh-CN" altLang="en-US" sz="700" u="none" strike="noStrike" dirty="0">
                          <a:effectLst/>
                        </a:rPr>
                        <a:t>有条件敏感指令</a:t>
                      </a:r>
                      <a:endParaRPr lang="zh-CN" altLang="en-US" sz="700" b="0" i="0" u="none" strike="noStrike" dirty="0">
                        <a:solidFill>
                          <a:srgbClr val="000000"/>
                        </a:solidFill>
                        <a:effectLst/>
                        <a:latin typeface="宋体" panose="02010600030101010101" pitchFamily="2" charset="-122"/>
                        <a:ea typeface="宋体" panose="02010600030101010101" pitchFamily="2" charset="-122"/>
                      </a:endParaRPr>
                    </a:p>
                  </a:txBody>
                  <a:tcPr marL="3605" marR="3605" marT="3605" marB="0" anchor="ctr">
                    <a:solidFill>
                      <a:schemeClr val="bg1"/>
                    </a:solidFill>
                  </a:tcPr>
                </a:tc>
                <a:tc>
                  <a:txBody>
                    <a:bodyPr/>
                    <a:lstStyle/>
                    <a:p>
                      <a:pPr algn="l" fontAlgn="ctr"/>
                      <a:r>
                        <a:rPr lang="fr-FR" sz="700" u="none" strike="noStrike">
                          <a:effectLst/>
                        </a:rPr>
                        <a:t>DC CIVAC, DC CVAC,  IC IVAU…</a:t>
                      </a:r>
                      <a:endParaRPr lang="fr-FR" sz="700" b="0" i="0" u="none" strike="noStrike">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a:txBody>
                    <a:bodyPr/>
                    <a:lstStyle/>
                    <a:p>
                      <a:pPr algn="l" fontAlgn="ctr"/>
                      <a:r>
                        <a:rPr lang="es-ES" sz="700" u="none" strike="noStrike" dirty="0">
                          <a:effectLst/>
                        </a:rPr>
                        <a:t>SCTLR_EL2.&lt;UCI,DZE&gt; = 11</a:t>
                      </a:r>
                      <a:endParaRPr lang="es-ES" sz="700" b="0" i="0" u="none" strike="noStrike" dirty="0">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rowSpan="9">
                  <a:txBody>
                    <a:bodyPr/>
                    <a:lstStyle/>
                    <a:p>
                      <a:pPr algn="ctr" fontAlgn="ctr"/>
                      <a:r>
                        <a:rPr lang="zh-CN" altLang="en-US" sz="700" u="none" strike="sngStrike" dirty="0">
                          <a:effectLst/>
                        </a:rPr>
                        <a:t>②配置</a:t>
                      </a:r>
                      <a:endParaRPr lang="zh-CN" altLang="en-US" sz="700" b="0" i="0" u="none" strike="sngStrike" dirty="0">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extLst>
                  <a:ext uri="{0D108BD9-81ED-4DB2-BD59-A6C34878D82A}">
                    <a16:rowId xmlns:a16="http://schemas.microsoft.com/office/drawing/2014/main" val="2850559733"/>
                  </a:ext>
                </a:extLst>
              </a:tr>
              <a:tr h="591341">
                <a:tc>
                  <a:txBody>
                    <a:bodyPr/>
                    <a:lstStyle/>
                    <a:p>
                      <a:pPr algn="ctr" fontAlgn="ctr"/>
                      <a:r>
                        <a:rPr lang="en-US" altLang="zh-CN" sz="700" b="1" u="none" strike="noStrike" dirty="0">
                          <a:effectLst/>
                        </a:rPr>
                        <a:t>7</a:t>
                      </a:r>
                      <a:endParaRPr lang="en-US" altLang="zh-CN" sz="700" b="1" i="0" u="none" strike="noStrike" dirty="0">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vMerge="1">
                  <a:txBody>
                    <a:bodyPr/>
                    <a:lstStyle/>
                    <a:p>
                      <a:endParaRPr lang="zh-CN" altLang="en-US"/>
                    </a:p>
                  </a:txBody>
                  <a:tcPr/>
                </a:tc>
                <a:tc>
                  <a:txBody>
                    <a:bodyPr/>
                    <a:lstStyle/>
                    <a:p>
                      <a:pPr algn="l" fontAlgn="ctr"/>
                      <a:r>
                        <a:rPr lang="en-US" sz="700" u="none" strike="noStrike" dirty="0">
                          <a:effectLst/>
                        </a:rPr>
                        <a:t>MRS &lt;</a:t>
                      </a:r>
                      <a:r>
                        <a:rPr lang="en-US" sz="700" u="none" strike="noStrike" dirty="0" err="1">
                          <a:effectLst/>
                        </a:rPr>
                        <a:t>Xt</a:t>
                      </a:r>
                      <a:r>
                        <a:rPr lang="en-US" sz="700" u="none" strike="noStrike" dirty="0">
                          <a:effectLst/>
                        </a:rPr>
                        <a:t>&gt;,[FPCR/FPSR/ID_AA64AFR0_EL1/CNTFRQ_EL0…], MSR [FPCR/FPSR/CNTFRQ_EL0…],&lt;</a:t>
                      </a:r>
                      <a:r>
                        <a:rPr lang="en-US" sz="700" u="none" strike="noStrike" dirty="0" err="1">
                          <a:effectLst/>
                        </a:rPr>
                        <a:t>Xt</a:t>
                      </a:r>
                      <a:r>
                        <a:rPr lang="en-US" sz="700" u="none" strike="noStrike" dirty="0">
                          <a:effectLst/>
                        </a:rPr>
                        <a:t>&gt;</a:t>
                      </a:r>
                      <a:endParaRPr lang="en-US" sz="700" b="0" i="0" u="none" strike="noStrike" dirty="0">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a:txBody>
                    <a:bodyPr/>
                    <a:lstStyle/>
                    <a:p>
                      <a:pPr algn="l" fontAlgn="ctr"/>
                      <a:r>
                        <a:rPr lang="es-ES" sz="700" u="none" strike="noStrike" dirty="0">
                          <a:effectLst/>
                        </a:rPr>
                        <a:t>IDST </a:t>
                      </a:r>
                      <a:r>
                        <a:rPr lang="es-ES" sz="700" u="none" strike="noStrike" dirty="0" err="1">
                          <a:effectLst/>
                        </a:rPr>
                        <a:t>supported</a:t>
                      </a:r>
                      <a:r>
                        <a:rPr lang="es-ES" sz="700" u="none" strike="noStrike" dirty="0">
                          <a:effectLst/>
                        </a:rPr>
                        <a:t> &amp;&amp; CPTR_EL2.FPEN = 11 &amp;&amp; CNTHCTL_EL2.&lt;EL0PCTEN,EL0VCTEN&gt; = 01</a:t>
                      </a:r>
                      <a:endParaRPr lang="es-ES" sz="700" b="0" i="0" u="none" strike="noStrike" dirty="0">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vMerge="1">
                  <a:txBody>
                    <a:bodyPr/>
                    <a:lstStyle/>
                    <a:p>
                      <a:endParaRPr lang="zh-CN" altLang="en-US"/>
                    </a:p>
                  </a:txBody>
                  <a:tcPr/>
                </a:tc>
                <a:extLst>
                  <a:ext uri="{0D108BD9-81ED-4DB2-BD59-A6C34878D82A}">
                    <a16:rowId xmlns:a16="http://schemas.microsoft.com/office/drawing/2014/main" val="3566748808"/>
                  </a:ext>
                </a:extLst>
              </a:tr>
              <a:tr h="295670">
                <a:tc>
                  <a:txBody>
                    <a:bodyPr/>
                    <a:lstStyle/>
                    <a:p>
                      <a:pPr algn="ctr" fontAlgn="ctr"/>
                      <a:r>
                        <a:rPr lang="en-US" altLang="zh-CN" sz="700" b="1" u="none" strike="noStrike" dirty="0">
                          <a:effectLst/>
                        </a:rPr>
                        <a:t>8</a:t>
                      </a:r>
                      <a:endParaRPr lang="en-US" altLang="zh-CN" sz="700" b="1" i="0" u="none" strike="noStrike" dirty="0">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vMerge="1">
                  <a:txBody>
                    <a:bodyPr/>
                    <a:lstStyle/>
                    <a:p>
                      <a:endParaRPr lang="zh-CN" altLang="en-US"/>
                    </a:p>
                  </a:txBody>
                  <a:tcPr/>
                </a:tc>
                <a:tc>
                  <a:txBody>
                    <a:bodyPr/>
                    <a:lstStyle/>
                    <a:p>
                      <a:pPr algn="l" fontAlgn="ctr"/>
                      <a:r>
                        <a:rPr lang="en-US" sz="700" u="none" strike="noStrike">
                          <a:effectLst/>
                        </a:rPr>
                        <a:t>CASB,  LDADDB, WFE, LD1 (multiple structures)…</a:t>
                      </a:r>
                      <a:endParaRPr lang="en-US" sz="700" b="0" i="0" u="none" strike="noStrike">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a:txBody>
                    <a:bodyPr/>
                    <a:lstStyle/>
                    <a:p>
                      <a:pPr algn="l" fontAlgn="ctr"/>
                      <a:r>
                        <a:rPr lang="it-IT" sz="700" u="none" strike="noStrike" dirty="0">
                          <a:effectLst/>
                        </a:rPr>
                        <a:t>SCTLR.EL2.&lt;SAO,SA,E0E,EE,nTWE&gt; = 11001</a:t>
                      </a:r>
                      <a:endParaRPr lang="it-IT" sz="700" b="0" i="0" u="none" strike="noStrike" dirty="0">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vMerge="1">
                  <a:txBody>
                    <a:bodyPr/>
                    <a:lstStyle/>
                    <a:p>
                      <a:endParaRPr lang="zh-CN" altLang="en-US"/>
                    </a:p>
                  </a:txBody>
                  <a:tcPr/>
                </a:tc>
                <a:extLst>
                  <a:ext uri="{0D108BD9-81ED-4DB2-BD59-A6C34878D82A}">
                    <a16:rowId xmlns:a16="http://schemas.microsoft.com/office/drawing/2014/main" val="2432497336"/>
                  </a:ext>
                </a:extLst>
              </a:tr>
              <a:tr h="147835">
                <a:tc>
                  <a:txBody>
                    <a:bodyPr/>
                    <a:lstStyle/>
                    <a:p>
                      <a:pPr algn="ctr" fontAlgn="ctr"/>
                      <a:r>
                        <a:rPr lang="en-US" altLang="zh-CN" sz="700" b="1" u="none" strike="noStrike">
                          <a:effectLst/>
                        </a:rPr>
                        <a:t>9</a:t>
                      </a:r>
                      <a:endParaRPr lang="en-US" altLang="zh-CN" sz="700" b="1" i="0" u="none" strike="noStrike">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vMerge="1">
                  <a:txBody>
                    <a:bodyPr/>
                    <a:lstStyle/>
                    <a:p>
                      <a:endParaRPr lang="zh-CN" altLang="en-US"/>
                    </a:p>
                  </a:txBody>
                  <a:tcPr/>
                </a:tc>
                <a:tc>
                  <a:txBody>
                    <a:bodyPr/>
                    <a:lstStyle/>
                    <a:p>
                      <a:pPr algn="l" fontAlgn="ctr"/>
                      <a:r>
                        <a:rPr lang="en-US" sz="700" u="none" strike="noStrike">
                          <a:effectLst/>
                        </a:rPr>
                        <a:t>ADDG, IRG,  LDG,  LDGM, ST2G, STG…</a:t>
                      </a:r>
                      <a:endParaRPr lang="en-US" sz="700" b="0" i="0" u="none" strike="noStrike">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rowSpan="6">
                  <a:txBody>
                    <a:bodyPr/>
                    <a:lstStyle/>
                    <a:p>
                      <a:pPr algn="l" fontAlgn="ctr"/>
                      <a:r>
                        <a:rPr lang="en-US" sz="700" u="none" strike="noStrike" dirty="0">
                          <a:effectLst/>
                        </a:rPr>
                        <a:t>Unsupported Hardware Features</a:t>
                      </a:r>
                      <a:endParaRPr lang="en-US" sz="700" b="0" i="0" u="none" strike="noStrike" dirty="0">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vMerge="1">
                  <a:txBody>
                    <a:bodyPr/>
                    <a:lstStyle/>
                    <a:p>
                      <a:endParaRPr lang="zh-CN" altLang="en-US"/>
                    </a:p>
                  </a:txBody>
                  <a:tcPr/>
                </a:tc>
                <a:extLst>
                  <a:ext uri="{0D108BD9-81ED-4DB2-BD59-A6C34878D82A}">
                    <a16:rowId xmlns:a16="http://schemas.microsoft.com/office/drawing/2014/main" val="3970807521"/>
                  </a:ext>
                </a:extLst>
              </a:tr>
              <a:tr h="147835">
                <a:tc>
                  <a:txBody>
                    <a:bodyPr/>
                    <a:lstStyle/>
                    <a:p>
                      <a:pPr algn="ctr" fontAlgn="ctr"/>
                      <a:r>
                        <a:rPr lang="en-US" altLang="zh-CN" sz="700" b="1" u="none" strike="noStrike" dirty="0">
                          <a:effectLst/>
                        </a:rPr>
                        <a:t>10</a:t>
                      </a:r>
                      <a:endParaRPr lang="en-US" altLang="zh-CN" sz="700" b="1" i="0" u="none" strike="noStrike" dirty="0">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vMerge="1">
                  <a:txBody>
                    <a:bodyPr/>
                    <a:lstStyle/>
                    <a:p>
                      <a:endParaRPr lang="zh-CN" altLang="en-US"/>
                    </a:p>
                  </a:txBody>
                  <a:tcPr/>
                </a:tc>
                <a:tc>
                  <a:txBody>
                    <a:bodyPr/>
                    <a:lstStyle/>
                    <a:p>
                      <a:pPr algn="l" fontAlgn="ctr"/>
                      <a:r>
                        <a:rPr lang="en-US" sz="700" u="none" strike="noStrike">
                          <a:effectLst/>
                        </a:rPr>
                        <a:t>DGH</a:t>
                      </a:r>
                      <a:endParaRPr lang="en-US" sz="700" b="0" i="0" u="none" strike="noStrike">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711733897"/>
                  </a:ext>
                </a:extLst>
              </a:tr>
              <a:tr h="147835">
                <a:tc>
                  <a:txBody>
                    <a:bodyPr/>
                    <a:lstStyle/>
                    <a:p>
                      <a:pPr algn="ctr" fontAlgn="ctr"/>
                      <a:r>
                        <a:rPr lang="en-US" altLang="zh-CN" sz="700" b="1" u="none" strike="noStrike">
                          <a:effectLst/>
                        </a:rPr>
                        <a:t>11</a:t>
                      </a:r>
                      <a:endParaRPr lang="en-US" altLang="zh-CN" sz="700" b="1" i="0" u="none" strike="noStrike">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vMerge="1">
                  <a:txBody>
                    <a:bodyPr/>
                    <a:lstStyle/>
                    <a:p>
                      <a:endParaRPr lang="zh-CN" altLang="en-US"/>
                    </a:p>
                  </a:txBody>
                  <a:tcPr/>
                </a:tc>
                <a:tc>
                  <a:txBody>
                    <a:bodyPr/>
                    <a:lstStyle/>
                    <a:p>
                      <a:pPr algn="l" fontAlgn="ctr"/>
                      <a:r>
                        <a:rPr lang="en-US" sz="700" u="none" strike="noStrike" dirty="0">
                          <a:effectLst/>
                        </a:rPr>
                        <a:t>LD64B, ST64B, ST64BV, ST64BV0</a:t>
                      </a:r>
                      <a:endParaRPr lang="en-US" sz="700" b="0" i="0" u="none" strike="noStrike" dirty="0">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512438448"/>
                  </a:ext>
                </a:extLst>
              </a:tr>
              <a:tr h="147835">
                <a:tc>
                  <a:txBody>
                    <a:bodyPr/>
                    <a:lstStyle/>
                    <a:p>
                      <a:pPr algn="ctr" fontAlgn="ctr"/>
                      <a:r>
                        <a:rPr lang="en-US" altLang="zh-CN" sz="700" b="1" u="none" strike="noStrike">
                          <a:effectLst/>
                        </a:rPr>
                        <a:t>12</a:t>
                      </a:r>
                      <a:endParaRPr lang="en-US" altLang="zh-CN" sz="700" b="1" i="0" u="none" strike="noStrike">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vMerge="1">
                  <a:txBody>
                    <a:bodyPr/>
                    <a:lstStyle/>
                    <a:p>
                      <a:endParaRPr lang="zh-CN" altLang="en-US"/>
                    </a:p>
                  </a:txBody>
                  <a:tcPr/>
                </a:tc>
                <a:tc>
                  <a:txBody>
                    <a:bodyPr/>
                    <a:lstStyle/>
                    <a:p>
                      <a:pPr algn="l" fontAlgn="ctr"/>
                      <a:r>
                        <a:rPr lang="en-US" sz="700" u="none" strike="noStrike">
                          <a:effectLst/>
                        </a:rPr>
                        <a:t>PSB CSYNC</a:t>
                      </a:r>
                      <a:endParaRPr lang="en-US" sz="700" b="0" i="0" u="none" strike="noStrike">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819908190"/>
                  </a:ext>
                </a:extLst>
              </a:tr>
              <a:tr h="147835">
                <a:tc>
                  <a:txBody>
                    <a:bodyPr/>
                    <a:lstStyle/>
                    <a:p>
                      <a:pPr algn="ctr" fontAlgn="ctr"/>
                      <a:r>
                        <a:rPr lang="en-US" altLang="zh-CN" sz="700" b="1" u="none" strike="noStrike" dirty="0">
                          <a:effectLst/>
                        </a:rPr>
                        <a:t>13</a:t>
                      </a:r>
                      <a:endParaRPr lang="en-US" altLang="zh-CN" sz="700" b="1" i="0" u="none" strike="noStrike" dirty="0">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vMerge="1">
                  <a:txBody>
                    <a:bodyPr/>
                    <a:lstStyle/>
                    <a:p>
                      <a:endParaRPr lang="zh-CN" altLang="en-US"/>
                    </a:p>
                  </a:txBody>
                  <a:tcPr/>
                </a:tc>
                <a:tc>
                  <a:txBody>
                    <a:bodyPr/>
                    <a:lstStyle/>
                    <a:p>
                      <a:pPr algn="l" fontAlgn="ctr"/>
                      <a:r>
                        <a:rPr lang="en-US" sz="700" u="none" strike="noStrike" dirty="0">
                          <a:effectLst/>
                        </a:rPr>
                        <a:t>TSB CSYNC</a:t>
                      </a:r>
                      <a:endParaRPr lang="en-US" sz="700" b="0" i="0" u="none" strike="noStrike" dirty="0">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201653914"/>
                  </a:ext>
                </a:extLst>
              </a:tr>
              <a:tr h="147835">
                <a:tc>
                  <a:txBody>
                    <a:bodyPr/>
                    <a:lstStyle/>
                    <a:p>
                      <a:pPr algn="ctr" fontAlgn="ctr"/>
                      <a:r>
                        <a:rPr lang="en-US" altLang="zh-CN" sz="700" b="1" u="none" strike="noStrike">
                          <a:effectLst/>
                        </a:rPr>
                        <a:t>14</a:t>
                      </a:r>
                      <a:endParaRPr lang="en-US" altLang="zh-CN" sz="700" b="1" i="0" u="none" strike="noStrike">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vMerge="1">
                  <a:txBody>
                    <a:bodyPr/>
                    <a:lstStyle/>
                    <a:p>
                      <a:endParaRPr lang="zh-CN" altLang="en-US"/>
                    </a:p>
                  </a:txBody>
                  <a:tcPr/>
                </a:tc>
                <a:tc>
                  <a:txBody>
                    <a:bodyPr/>
                    <a:lstStyle/>
                    <a:p>
                      <a:pPr algn="l" fontAlgn="ctr"/>
                      <a:r>
                        <a:rPr lang="en-US" sz="700" u="none" strike="noStrike">
                          <a:effectLst/>
                        </a:rPr>
                        <a:t>WFET, WFIT</a:t>
                      </a:r>
                      <a:endParaRPr lang="en-US" sz="700" b="0" i="0" u="none" strike="noStrike">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4213841515"/>
                  </a:ext>
                </a:extLst>
              </a:tr>
              <a:tr h="147835">
                <a:tc>
                  <a:txBody>
                    <a:bodyPr/>
                    <a:lstStyle/>
                    <a:p>
                      <a:pPr algn="ctr" fontAlgn="ctr"/>
                      <a:r>
                        <a:rPr lang="en-US" altLang="zh-CN" sz="700" b="1" u="none" strike="noStrike" dirty="0">
                          <a:effectLst/>
                        </a:rPr>
                        <a:t>15</a:t>
                      </a:r>
                      <a:endParaRPr lang="en-US" altLang="zh-CN" sz="700" b="1" i="0" u="none" strike="noStrike" dirty="0">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vMerge="1">
                  <a:txBody>
                    <a:bodyPr/>
                    <a:lstStyle/>
                    <a:p>
                      <a:endParaRPr lang="zh-CN" altLang="en-US"/>
                    </a:p>
                  </a:txBody>
                  <a:tcPr/>
                </a:tc>
                <a:tc>
                  <a:txBody>
                    <a:bodyPr/>
                    <a:lstStyle/>
                    <a:p>
                      <a:pPr algn="l" fontAlgn="ctr"/>
                      <a:r>
                        <a:rPr lang="en-US" sz="700" u="none" strike="noStrike">
                          <a:effectLst/>
                        </a:rPr>
                        <a:t>CPP RCTX, CPP RCTX, DVP RCTX</a:t>
                      </a:r>
                      <a:endParaRPr lang="en-US" sz="700" b="0" i="0" u="none" strike="noStrike">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a:txBody>
                    <a:bodyPr/>
                    <a:lstStyle/>
                    <a:p>
                      <a:pPr algn="l" fontAlgn="ctr"/>
                      <a:r>
                        <a:rPr lang="en-US" sz="700" u="none" strike="noStrike" dirty="0">
                          <a:effectLst/>
                        </a:rPr>
                        <a:t>SCTLR_EL2.EnRTCTX = 0</a:t>
                      </a:r>
                      <a:endParaRPr lang="en-US" sz="700" b="0" i="0" u="none" strike="noStrike" dirty="0">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rowSpan="7">
                  <a:txBody>
                    <a:bodyPr/>
                    <a:lstStyle/>
                    <a:p>
                      <a:pPr algn="ctr" fontAlgn="ctr"/>
                      <a:r>
                        <a:rPr lang="zh-CN" altLang="en-US" sz="700" u="none" strike="sngStrike" dirty="0">
                          <a:effectLst/>
                        </a:rPr>
                        <a:t>③配置</a:t>
                      </a:r>
                      <a:r>
                        <a:rPr lang="en-US" altLang="zh-CN" sz="700" u="none" strike="sngStrike" dirty="0">
                          <a:effectLst/>
                        </a:rPr>
                        <a:t>&amp;</a:t>
                      </a:r>
                      <a:r>
                        <a:rPr lang="zh-CN" altLang="en-US" sz="700" u="none" strike="sngStrike" dirty="0">
                          <a:effectLst/>
                        </a:rPr>
                        <a:t>过滤</a:t>
                      </a:r>
                      <a:endParaRPr lang="zh-CN" altLang="en-US" sz="700" b="0" i="0" u="none" strike="sngStrike" dirty="0">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extLst>
                  <a:ext uri="{0D108BD9-81ED-4DB2-BD59-A6C34878D82A}">
                    <a16:rowId xmlns:a16="http://schemas.microsoft.com/office/drawing/2014/main" val="1173925517"/>
                  </a:ext>
                </a:extLst>
              </a:tr>
              <a:tr h="438425">
                <a:tc>
                  <a:txBody>
                    <a:bodyPr/>
                    <a:lstStyle/>
                    <a:p>
                      <a:pPr algn="ctr" fontAlgn="ctr"/>
                      <a:r>
                        <a:rPr lang="en-US" altLang="zh-CN" sz="700" b="1" u="none" strike="noStrike" dirty="0">
                          <a:effectLst/>
                        </a:rPr>
                        <a:t>16</a:t>
                      </a:r>
                      <a:endParaRPr lang="en-US" altLang="zh-CN" sz="700" b="1" i="0" u="none" strike="noStrike" dirty="0">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vMerge="1">
                  <a:txBody>
                    <a:bodyPr/>
                    <a:lstStyle/>
                    <a:p>
                      <a:endParaRPr lang="zh-CN" altLang="en-US"/>
                    </a:p>
                  </a:txBody>
                  <a:tcPr/>
                </a:tc>
                <a:tc>
                  <a:txBody>
                    <a:bodyPr/>
                    <a:lstStyle/>
                    <a:p>
                      <a:pPr algn="l" fontAlgn="ctr"/>
                      <a:r>
                        <a:rPr lang="en-US" sz="700" u="none" strike="noStrike" dirty="0">
                          <a:effectLst/>
                        </a:rPr>
                        <a:t>MRS &lt;</a:t>
                      </a:r>
                      <a:r>
                        <a:rPr lang="en-US" sz="700" u="none" strike="noStrike" dirty="0" err="1">
                          <a:effectLst/>
                        </a:rPr>
                        <a:t>Xt</a:t>
                      </a:r>
                      <a:r>
                        <a:rPr lang="en-US" sz="700" u="none" strike="noStrike" dirty="0">
                          <a:effectLst/>
                        </a:rPr>
                        <a:t>&gt;,[SCXTNUM_EL0/CNTP_CTL_EL0…], MSR [SCXTNUM_EL0/CNTP_CTL_EL0…],&lt;</a:t>
                      </a:r>
                      <a:r>
                        <a:rPr lang="en-US" sz="700" u="none" strike="noStrike" dirty="0" err="1">
                          <a:effectLst/>
                        </a:rPr>
                        <a:t>Xt</a:t>
                      </a:r>
                      <a:r>
                        <a:rPr lang="en-US" sz="700" u="none" strike="noStrike" dirty="0">
                          <a:effectLst/>
                        </a:rPr>
                        <a:t>&gt;</a:t>
                      </a:r>
                      <a:endParaRPr lang="en-US" sz="700" b="0" i="0" u="none" strike="noStrike" dirty="0">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a:txBody>
                    <a:bodyPr/>
                    <a:lstStyle/>
                    <a:p>
                      <a:pPr algn="l" fontAlgn="ctr"/>
                      <a:r>
                        <a:rPr lang="es-ES" sz="700" u="none" strike="noStrike" dirty="0">
                          <a:effectLst/>
                        </a:rPr>
                        <a:t>SCTLR_EL2.TSCXT = 1 &amp;&amp; CNTHCTL_EL2.&lt;EL0PTEN,EL0VTEN,EL0PCTEN&gt; = 000</a:t>
                      </a:r>
                      <a:endParaRPr lang="es-ES" sz="700" b="0" i="0" u="none" strike="noStrike" dirty="0">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vMerge="1">
                  <a:txBody>
                    <a:bodyPr/>
                    <a:lstStyle/>
                    <a:p>
                      <a:endParaRPr lang="zh-CN" altLang="en-US"/>
                    </a:p>
                  </a:txBody>
                  <a:tcPr/>
                </a:tc>
                <a:extLst>
                  <a:ext uri="{0D108BD9-81ED-4DB2-BD59-A6C34878D82A}">
                    <a16:rowId xmlns:a16="http://schemas.microsoft.com/office/drawing/2014/main" val="162415771"/>
                  </a:ext>
                </a:extLst>
              </a:tr>
              <a:tr h="300751">
                <a:tc>
                  <a:txBody>
                    <a:bodyPr/>
                    <a:lstStyle/>
                    <a:p>
                      <a:pPr algn="ctr" fontAlgn="ctr"/>
                      <a:r>
                        <a:rPr lang="en-US" altLang="zh-CN" sz="700" b="1" u="none" strike="noStrike" dirty="0">
                          <a:effectLst/>
                        </a:rPr>
                        <a:t>17</a:t>
                      </a:r>
                      <a:endParaRPr lang="en-US" altLang="zh-CN" sz="700" b="1" i="0" u="none" strike="noStrike" dirty="0">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vMerge="1">
                  <a:txBody>
                    <a:bodyPr/>
                    <a:lstStyle/>
                    <a:p>
                      <a:endParaRPr lang="zh-CN" altLang="en-US"/>
                    </a:p>
                  </a:txBody>
                  <a:tcPr/>
                </a:tc>
                <a:tc>
                  <a:txBody>
                    <a:bodyPr/>
                    <a:lstStyle/>
                    <a:p>
                      <a:pPr algn="l" fontAlgn="ctr"/>
                      <a:r>
                        <a:rPr lang="en-US" sz="700" u="none" strike="noStrike">
                          <a:effectLst/>
                        </a:rPr>
                        <a:t>DC CGDVAC, DC CGDVADP…</a:t>
                      </a:r>
                      <a:endParaRPr lang="en-US" sz="700" b="0" i="0" u="none" strike="noStrike" dirty="0">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rowSpan="5">
                  <a:txBody>
                    <a:bodyPr/>
                    <a:lstStyle/>
                    <a:p>
                      <a:pPr algn="l" fontAlgn="ctr"/>
                      <a:r>
                        <a:rPr lang="en-US" sz="700" u="none" strike="noStrike" dirty="0">
                          <a:effectLst/>
                        </a:rPr>
                        <a:t>Unsupported Hardware Features</a:t>
                      </a:r>
                      <a:endParaRPr lang="es-ES" sz="700" b="0" i="0" u="none" strike="noStrike" dirty="0">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vMerge="1">
                  <a:txBody>
                    <a:bodyPr/>
                    <a:lstStyle/>
                    <a:p>
                      <a:endParaRPr lang="zh-CN" altLang="en-US"/>
                    </a:p>
                  </a:txBody>
                  <a:tcPr/>
                </a:tc>
                <a:extLst>
                  <a:ext uri="{0D108BD9-81ED-4DB2-BD59-A6C34878D82A}">
                    <a16:rowId xmlns:a16="http://schemas.microsoft.com/office/drawing/2014/main" val="3857196938"/>
                  </a:ext>
                </a:extLst>
              </a:tr>
              <a:tr h="147835">
                <a:tc>
                  <a:txBody>
                    <a:bodyPr/>
                    <a:lstStyle/>
                    <a:p>
                      <a:pPr algn="ctr" fontAlgn="ctr"/>
                      <a:r>
                        <a:rPr lang="en-US" altLang="zh-CN" sz="700" b="1" u="none" strike="noStrike" dirty="0">
                          <a:effectLst/>
                        </a:rPr>
                        <a:t>18</a:t>
                      </a:r>
                      <a:endParaRPr lang="en-US" altLang="zh-CN" sz="700" b="1" i="0" u="none" strike="noStrike" dirty="0">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vMerge="1">
                  <a:txBody>
                    <a:bodyPr/>
                    <a:lstStyle/>
                    <a:p>
                      <a:endParaRPr lang="zh-CN" altLang="en-US"/>
                    </a:p>
                  </a:txBody>
                  <a:tcPr/>
                </a:tc>
                <a:tc>
                  <a:txBody>
                    <a:bodyPr/>
                    <a:lstStyle/>
                    <a:p>
                      <a:pPr algn="l" fontAlgn="ctr"/>
                      <a:r>
                        <a:rPr lang="en-US" sz="700" u="none" strike="noStrike" dirty="0">
                          <a:effectLst/>
                        </a:rPr>
                        <a:t>MRS &lt;</a:t>
                      </a:r>
                      <a:r>
                        <a:rPr lang="en-US" sz="700" u="none" strike="noStrike" dirty="0" err="1">
                          <a:effectLst/>
                        </a:rPr>
                        <a:t>Xt</a:t>
                      </a:r>
                      <a:r>
                        <a:rPr lang="en-US" sz="700" u="none" strike="noStrike" dirty="0">
                          <a:effectLst/>
                        </a:rPr>
                        <a:t>&gt;, TCO, MSR TCO,&lt;</a:t>
                      </a:r>
                      <a:r>
                        <a:rPr lang="en-US" sz="700" u="none" strike="noStrike" dirty="0" err="1">
                          <a:effectLst/>
                        </a:rPr>
                        <a:t>Xt</a:t>
                      </a:r>
                      <a:r>
                        <a:rPr lang="en-US" sz="700" u="none" strike="noStrike" dirty="0">
                          <a:effectLst/>
                        </a:rPr>
                        <a:t>&gt;</a:t>
                      </a:r>
                      <a:endParaRPr lang="en-US" sz="700" b="0" i="0" u="none" strike="noStrike" dirty="0">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863411188"/>
                  </a:ext>
                </a:extLst>
              </a:tr>
              <a:tr h="147835">
                <a:tc>
                  <a:txBody>
                    <a:bodyPr/>
                    <a:lstStyle/>
                    <a:p>
                      <a:pPr algn="ctr" fontAlgn="ctr"/>
                      <a:r>
                        <a:rPr lang="en-US" altLang="zh-CN" sz="700" b="1" u="none" strike="noStrike" dirty="0">
                          <a:effectLst/>
                        </a:rPr>
                        <a:t>19</a:t>
                      </a:r>
                      <a:endParaRPr lang="en-US" altLang="zh-CN" sz="700" b="1" i="0" u="none" strike="noStrike" dirty="0">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vMerge="1">
                  <a:txBody>
                    <a:bodyPr/>
                    <a:lstStyle/>
                    <a:p>
                      <a:endParaRPr lang="zh-CN" altLang="en-US"/>
                    </a:p>
                  </a:txBody>
                  <a:tcPr/>
                </a:tc>
                <a:tc>
                  <a:txBody>
                    <a:bodyPr/>
                    <a:lstStyle/>
                    <a:p>
                      <a:pPr algn="l" fontAlgn="ctr"/>
                      <a:r>
                        <a:rPr lang="en-US" sz="700" u="none" strike="noStrike">
                          <a:effectLst/>
                        </a:rPr>
                        <a:t>MRS &lt;Xt&gt;, [RNDR/RNDRRS]</a:t>
                      </a:r>
                      <a:endParaRPr lang="en-US" sz="700" b="0" i="0" u="none" strike="noStrike">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609911096"/>
                  </a:ext>
                </a:extLst>
              </a:tr>
              <a:tr h="438614">
                <a:tc>
                  <a:txBody>
                    <a:bodyPr/>
                    <a:lstStyle/>
                    <a:p>
                      <a:pPr algn="ctr" fontAlgn="ctr"/>
                      <a:r>
                        <a:rPr lang="en-US" altLang="zh-CN" sz="700" b="1" u="none" strike="noStrike" dirty="0">
                          <a:effectLst/>
                        </a:rPr>
                        <a:t>20</a:t>
                      </a:r>
                      <a:endParaRPr lang="en-US" altLang="zh-CN" sz="700" b="1" i="0" u="none" strike="noStrike" dirty="0">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vMerge="1">
                  <a:txBody>
                    <a:bodyPr/>
                    <a:lstStyle/>
                    <a:p>
                      <a:endParaRPr lang="zh-CN" altLang="en-US"/>
                    </a:p>
                  </a:txBody>
                  <a:tcPr/>
                </a:tc>
                <a:tc>
                  <a:txBody>
                    <a:bodyPr/>
                    <a:lstStyle/>
                    <a:p>
                      <a:pPr algn="l" fontAlgn="ctr"/>
                      <a:r>
                        <a:rPr lang="en-US" sz="700" u="none" strike="noStrike" dirty="0">
                          <a:effectLst/>
                        </a:rPr>
                        <a:t>MRS &lt;</a:t>
                      </a:r>
                      <a:r>
                        <a:rPr lang="en-US" sz="700" u="none" strike="noStrike" dirty="0" err="1">
                          <a:effectLst/>
                        </a:rPr>
                        <a:t>Xt</a:t>
                      </a:r>
                      <a:r>
                        <a:rPr lang="en-US" sz="700" u="none" strike="noStrike" dirty="0">
                          <a:effectLst/>
                        </a:rPr>
                        <a:t>&gt;,[PMCCFILTR_EL0/PMCCNTR_EL0…], MSR [PMCCFILTR_EL0/PMCCNTR_EL0…],&lt;</a:t>
                      </a:r>
                      <a:r>
                        <a:rPr lang="en-US" sz="700" u="none" strike="noStrike" dirty="0" err="1">
                          <a:effectLst/>
                        </a:rPr>
                        <a:t>Xt</a:t>
                      </a:r>
                      <a:r>
                        <a:rPr lang="en-US" sz="700" u="none" strike="noStrike" dirty="0">
                          <a:effectLst/>
                        </a:rPr>
                        <a:t>&gt;</a:t>
                      </a:r>
                      <a:endParaRPr lang="en-US" sz="700" b="0" i="0" u="none" strike="noStrike" dirty="0">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10252602"/>
                  </a:ext>
                </a:extLst>
              </a:tr>
              <a:tr h="448397">
                <a:tc>
                  <a:txBody>
                    <a:bodyPr/>
                    <a:lstStyle/>
                    <a:p>
                      <a:pPr algn="ctr" fontAlgn="ctr"/>
                      <a:r>
                        <a:rPr lang="en-US" altLang="zh-CN" sz="700" b="1" u="none" strike="noStrike" dirty="0">
                          <a:effectLst/>
                        </a:rPr>
                        <a:t>21</a:t>
                      </a:r>
                      <a:endParaRPr lang="en-US" altLang="zh-CN" sz="700" b="1" i="0" u="none" strike="noStrike" dirty="0">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vMerge="1">
                  <a:txBody>
                    <a:bodyPr/>
                    <a:lstStyle/>
                    <a:p>
                      <a:endParaRPr lang="zh-CN" altLang="en-US"/>
                    </a:p>
                  </a:txBody>
                  <a:tcPr/>
                </a:tc>
                <a:tc>
                  <a:txBody>
                    <a:bodyPr/>
                    <a:lstStyle/>
                    <a:p>
                      <a:pPr algn="l" fontAlgn="ctr"/>
                      <a:r>
                        <a:rPr lang="es-ES" sz="700" u="none" strike="noStrike" dirty="0">
                          <a:effectLst/>
                        </a:rPr>
                        <a:t>MRS &lt;</a:t>
                      </a:r>
                      <a:r>
                        <a:rPr lang="es-ES" sz="700" u="none" strike="noStrike" dirty="0" err="1">
                          <a:effectLst/>
                        </a:rPr>
                        <a:t>Xt</a:t>
                      </a:r>
                      <a:r>
                        <a:rPr lang="es-ES" sz="700" u="none" strike="noStrike" dirty="0">
                          <a:effectLst/>
                        </a:rPr>
                        <a:t>&gt;,[AMCFGR_EL0/AMCG1IDR_EL0…]</a:t>
                      </a:r>
                      <a:endParaRPr lang="en-US" sz="700" b="0" i="0" u="none" strike="noStrike" dirty="0">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879008085"/>
                  </a:ext>
                </a:extLst>
              </a:tr>
              <a:tr h="443505">
                <a:tc>
                  <a:txBody>
                    <a:bodyPr/>
                    <a:lstStyle/>
                    <a:p>
                      <a:pPr algn="ctr" fontAlgn="ctr"/>
                      <a:r>
                        <a:rPr lang="en-US" altLang="zh-CN" sz="700" b="1" u="none" strike="noStrike" dirty="0">
                          <a:effectLst/>
                        </a:rPr>
                        <a:t>22</a:t>
                      </a:r>
                      <a:endParaRPr lang="en-US" altLang="zh-CN" sz="700" b="1" i="0" u="none" strike="noStrike" dirty="0">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vMerge="1">
                  <a:txBody>
                    <a:bodyPr/>
                    <a:lstStyle/>
                    <a:p>
                      <a:endParaRPr lang="zh-CN" altLang="en-US"/>
                    </a:p>
                  </a:txBody>
                  <a:tcPr/>
                </a:tc>
                <a:tc>
                  <a:txBody>
                    <a:bodyPr/>
                    <a:lstStyle/>
                    <a:p>
                      <a:pPr algn="l" fontAlgn="ctr"/>
                      <a:r>
                        <a:rPr lang="es-ES" sz="700" u="none" strike="noStrike">
                          <a:effectLst/>
                        </a:rPr>
                        <a:t>MRS &lt;Xt&gt;,[CTR_EL0/ID_AA64DFR0_EL1/MPIDR_EL1…], WFI</a:t>
                      </a:r>
                      <a:endParaRPr lang="es-ES" sz="700" b="0" i="0" u="none" strike="noStrike">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a:txBody>
                    <a:bodyPr/>
                    <a:lstStyle/>
                    <a:p>
                      <a:pPr algn="l" fontAlgn="ctr"/>
                      <a:r>
                        <a:rPr lang="en-US" sz="700" u="none" strike="noStrike" dirty="0">
                          <a:effectLst/>
                        </a:rPr>
                        <a:t>IDST supported &amp;&amp; SCTLR_EL2.UCT = 0 &amp;&amp; SCTLR_EL2.nTWI = 0</a:t>
                      </a:r>
                      <a:endParaRPr lang="en-US" sz="700" b="0" i="0" u="none" strike="noStrike" dirty="0">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tc>
                  <a:txBody>
                    <a:bodyPr/>
                    <a:lstStyle/>
                    <a:p>
                      <a:pPr algn="ctr" fontAlgn="ctr"/>
                      <a:r>
                        <a:rPr lang="zh-CN" altLang="en-US" sz="700" u="none" strike="sngStrike" dirty="0">
                          <a:effectLst/>
                        </a:rPr>
                        <a:t>④配置</a:t>
                      </a:r>
                      <a:r>
                        <a:rPr lang="en-US" altLang="zh-CN" sz="700" u="none" strike="sngStrike" dirty="0">
                          <a:effectLst/>
                        </a:rPr>
                        <a:t>&amp;</a:t>
                      </a:r>
                      <a:r>
                        <a:rPr lang="zh-CN" altLang="en-US" sz="700" u="none" strike="sngStrike" dirty="0">
                          <a:effectLst/>
                        </a:rPr>
                        <a:t>下陷</a:t>
                      </a:r>
                      <a:endParaRPr lang="zh-CN" altLang="en-US" sz="700" b="0" i="0" u="none" strike="sngStrike" dirty="0">
                        <a:solidFill>
                          <a:srgbClr val="000000"/>
                        </a:solidFill>
                        <a:effectLst/>
                        <a:latin typeface="Times New Roman" panose="02020603050405020304" pitchFamily="18" charset="0"/>
                        <a:ea typeface="等线" panose="02010600030101010101" pitchFamily="2" charset="-122"/>
                      </a:endParaRPr>
                    </a:p>
                  </a:txBody>
                  <a:tcPr marL="3605" marR="3605" marT="3605" marB="0" anchor="ctr">
                    <a:solidFill>
                      <a:schemeClr val="bg1"/>
                    </a:solidFill>
                  </a:tcPr>
                </a:tc>
                <a:extLst>
                  <a:ext uri="{0D108BD9-81ED-4DB2-BD59-A6C34878D82A}">
                    <a16:rowId xmlns:a16="http://schemas.microsoft.com/office/drawing/2014/main" val="1181088016"/>
                  </a:ext>
                </a:extLst>
              </a:tr>
            </a:tbl>
          </a:graphicData>
        </a:graphic>
      </p:graphicFrame>
    </p:spTree>
    <p:extLst>
      <p:ext uri="{BB962C8B-B14F-4D97-AF65-F5344CB8AC3E}">
        <p14:creationId xmlns:p14="http://schemas.microsoft.com/office/powerpoint/2010/main" val="4219963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EC8863-8B7F-4143-A61E-E478070AF016}"/>
              </a:ext>
            </a:extLst>
          </p:cNvPr>
          <p:cNvSpPr>
            <a:spLocks noGrp="1"/>
          </p:cNvSpPr>
          <p:nvPr>
            <p:ph type="title"/>
          </p:nvPr>
        </p:nvSpPr>
        <p:spPr/>
        <p:txBody>
          <a:bodyPr/>
          <a:lstStyle/>
          <a:p>
            <a:r>
              <a:rPr lang="en-US" altLang="zh-CN" dirty="0"/>
              <a:t>Task 2</a:t>
            </a:r>
            <a:r>
              <a:rPr lang="zh-CN" altLang="en-US" dirty="0"/>
              <a:t>：</a:t>
            </a:r>
            <a:r>
              <a:rPr lang="zh-CN" altLang="en-US" dirty="0">
                <a:latin typeface="楷体" panose="02010609060101010101" pitchFamily="49" charset="-122"/>
              </a:rPr>
              <a:t>阻止不可信的内核态进程滥用敏感指令</a:t>
            </a:r>
            <a:endParaRPr lang="en-US" altLang="zh-CN" b="1" dirty="0">
              <a:latin typeface="楷体" panose="02010609060101010101" pitchFamily="49" charset="-122"/>
            </a:endParaRPr>
          </a:p>
        </p:txBody>
      </p:sp>
      <p:sp>
        <p:nvSpPr>
          <p:cNvPr id="3" name="内容占位符 2">
            <a:extLst>
              <a:ext uri="{FF2B5EF4-FFF2-40B4-BE49-F238E27FC236}">
                <a16:creationId xmlns:a16="http://schemas.microsoft.com/office/drawing/2014/main" id="{5FF9B493-2882-493D-8348-F21C9C931526}"/>
              </a:ext>
            </a:extLst>
          </p:cNvPr>
          <p:cNvSpPr>
            <a:spLocks noGrp="1"/>
          </p:cNvSpPr>
          <p:nvPr>
            <p:ph idx="1"/>
          </p:nvPr>
        </p:nvSpPr>
        <p:spPr/>
        <p:txBody>
          <a:bodyPr>
            <a:normAutofit/>
          </a:bodyPr>
          <a:lstStyle/>
          <a:p>
            <a:r>
              <a:rPr lang="en-US" altLang="zh-CN" dirty="0"/>
              <a:t>Binary Inspection</a:t>
            </a:r>
            <a:r>
              <a:rPr lang="zh-CN" altLang="en-US" dirty="0"/>
              <a:t>发现敏感指令编码</a:t>
            </a:r>
            <a:endParaRPr lang="en-US" altLang="zh-CN" dirty="0"/>
          </a:p>
          <a:p>
            <a:pPr lvl="1"/>
            <a:r>
              <a:rPr lang="en-US" altLang="zh-CN" dirty="0"/>
              <a:t>Binary Introspection</a:t>
            </a:r>
            <a:r>
              <a:rPr lang="zh-CN" altLang="en-US" dirty="0"/>
              <a:t>使用指令扫描的方法遍历代码页并处理敏感指令</a:t>
            </a:r>
            <a:endParaRPr lang="en-US" altLang="zh-CN" dirty="0"/>
          </a:p>
          <a:p>
            <a:pPr lvl="1"/>
            <a:r>
              <a:rPr lang="zh-CN" altLang="en-US" dirty="0"/>
              <a:t>因为</a:t>
            </a:r>
            <a:r>
              <a:rPr lang="en-US" altLang="zh-CN" dirty="0"/>
              <a:t>ARM64</a:t>
            </a:r>
            <a:r>
              <a:rPr lang="zh-CN" altLang="en-US" dirty="0"/>
              <a:t>是定长指令，每条指令以</a:t>
            </a:r>
            <a:r>
              <a:rPr lang="en-US" altLang="zh-CN" dirty="0"/>
              <a:t>4</a:t>
            </a:r>
            <a:r>
              <a:rPr lang="zh-CN" altLang="en-US" dirty="0"/>
              <a:t>字节对齐方式存放在代码页中，便于扫描</a:t>
            </a:r>
            <a:endParaRPr lang="en-US" altLang="zh-CN" dirty="0"/>
          </a:p>
          <a:p>
            <a:pPr lvl="1"/>
            <a:endParaRPr lang="en-US" altLang="zh-CN" dirty="0"/>
          </a:p>
          <a:p>
            <a:pPr lvl="1"/>
            <a:endParaRPr lang="en-US" altLang="zh-CN" dirty="0"/>
          </a:p>
          <a:p>
            <a:r>
              <a:rPr lang="zh-CN" altLang="en-US" dirty="0"/>
              <a:t>存在问题</a:t>
            </a:r>
            <a:endParaRPr lang="en-US" altLang="zh-CN" dirty="0"/>
          </a:p>
          <a:p>
            <a:pPr lvl="1"/>
            <a:r>
              <a:rPr lang="zh-CN" altLang="en-US" dirty="0"/>
              <a:t>可执行数据问题：可执行页中可能包含只读数据，而数据包含敏感编码是合法的</a:t>
            </a:r>
            <a:endParaRPr lang="en-US" altLang="zh-CN" dirty="0"/>
          </a:p>
          <a:p>
            <a:pPr lvl="1"/>
            <a:r>
              <a:rPr lang="zh-CN" altLang="en-US" dirty="0"/>
              <a:t>代码自修改问题：存在动态生成可执行页或者多次修改可执行页代码的可能性</a:t>
            </a:r>
            <a:endParaRPr lang="en-US" altLang="zh-CN" dirty="0"/>
          </a:p>
          <a:p>
            <a:pPr lvl="1"/>
            <a:r>
              <a:rPr lang="zh-CN" altLang="en-US" dirty="0"/>
              <a:t>扫描效率问题：指令分类众多，如何快速判断可执行页中的每条指令的敏感性</a:t>
            </a:r>
            <a:endParaRPr lang="en-US" altLang="zh-CN" dirty="0"/>
          </a:p>
        </p:txBody>
      </p:sp>
      <p:sp>
        <p:nvSpPr>
          <p:cNvPr id="4" name="灯片编号占位符 3">
            <a:extLst>
              <a:ext uri="{FF2B5EF4-FFF2-40B4-BE49-F238E27FC236}">
                <a16:creationId xmlns:a16="http://schemas.microsoft.com/office/drawing/2014/main" id="{83EB49CE-FBB6-4004-B423-0DB3B1469BF0}"/>
              </a:ext>
            </a:extLst>
          </p:cNvPr>
          <p:cNvSpPr>
            <a:spLocks noGrp="1"/>
          </p:cNvSpPr>
          <p:nvPr>
            <p:ph type="sldNum" sz="quarter" idx="4"/>
          </p:nvPr>
        </p:nvSpPr>
        <p:spPr/>
        <p:txBody>
          <a:bodyPr/>
          <a:lstStyle/>
          <a:p>
            <a:fld id="{BD8BB134-0D0A-4045-A3EE-5FDD2F095A47}" type="slidenum">
              <a:rPr lang="zh-CN" altLang="en-US" smtClean="0"/>
              <a:t>27</a:t>
            </a:fld>
            <a:endParaRPr lang="zh-CN" altLang="en-US" dirty="0"/>
          </a:p>
        </p:txBody>
      </p:sp>
      <p:sp>
        <p:nvSpPr>
          <p:cNvPr id="5" name="页脚占位符 4">
            <a:extLst>
              <a:ext uri="{FF2B5EF4-FFF2-40B4-BE49-F238E27FC236}">
                <a16:creationId xmlns:a16="http://schemas.microsoft.com/office/drawing/2014/main" id="{E39E919E-8D19-45A1-AB0B-116E53D45237}"/>
              </a:ext>
            </a:extLst>
          </p:cNvPr>
          <p:cNvSpPr>
            <a:spLocks noGrp="1"/>
          </p:cNvSpPr>
          <p:nvPr>
            <p:ph type="ftr" sz="quarter" idx="3"/>
          </p:nvPr>
        </p:nvSpPr>
        <p:spPr/>
        <p:txBody>
          <a:bodyPr/>
          <a:lstStyle/>
          <a:p>
            <a:r>
              <a:rPr lang="en-US" altLang="zh-CN"/>
              <a:t>Jiali Xu &lt;xujiali@ict.ac.cn&gt;</a:t>
            </a:r>
            <a:endParaRPr lang="zh-CN" altLang="en-US" dirty="0"/>
          </a:p>
        </p:txBody>
      </p:sp>
    </p:spTree>
    <p:extLst>
      <p:ext uri="{BB962C8B-B14F-4D97-AF65-F5344CB8AC3E}">
        <p14:creationId xmlns:p14="http://schemas.microsoft.com/office/powerpoint/2010/main" val="3802478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830794-A1EF-4C5A-AFC9-34399766339E}"/>
              </a:ext>
            </a:extLst>
          </p:cNvPr>
          <p:cNvSpPr>
            <a:spLocks noGrp="1"/>
          </p:cNvSpPr>
          <p:nvPr>
            <p:ph type="title"/>
          </p:nvPr>
        </p:nvSpPr>
        <p:spPr/>
        <p:txBody>
          <a:bodyPr/>
          <a:lstStyle/>
          <a:p>
            <a:r>
              <a:rPr lang="en-US" altLang="zh-CN" dirty="0"/>
              <a:t>Task 2</a:t>
            </a:r>
            <a:r>
              <a:rPr lang="zh-CN" altLang="en-US" dirty="0"/>
              <a:t>：</a:t>
            </a:r>
            <a:r>
              <a:rPr lang="zh-CN" altLang="en-US" dirty="0">
                <a:latin typeface="楷体" panose="02010609060101010101" pitchFamily="49" charset="-122"/>
              </a:rPr>
              <a:t>阻止不可信的内核态进程滥用敏感指令</a:t>
            </a:r>
            <a:endParaRPr lang="zh-CN" altLang="en-US" dirty="0"/>
          </a:p>
        </p:txBody>
      </p:sp>
      <p:sp>
        <p:nvSpPr>
          <p:cNvPr id="3" name="内容占位符 2">
            <a:extLst>
              <a:ext uri="{FF2B5EF4-FFF2-40B4-BE49-F238E27FC236}">
                <a16:creationId xmlns:a16="http://schemas.microsoft.com/office/drawing/2014/main" id="{0CEC0C08-A229-421D-8C1F-00ACB0469D72}"/>
              </a:ext>
            </a:extLst>
          </p:cNvPr>
          <p:cNvSpPr>
            <a:spLocks noGrp="1"/>
          </p:cNvSpPr>
          <p:nvPr>
            <p:ph idx="1"/>
          </p:nvPr>
        </p:nvSpPr>
        <p:spPr>
          <a:xfrm>
            <a:off x="637906" y="1332745"/>
            <a:ext cx="11092543" cy="4690961"/>
          </a:xfrm>
          <a:noFill/>
          <a:ln w="28575">
            <a:noFill/>
            <a:headEnd type="none" w="med" len="med"/>
            <a:tailEnd type="arrow" w="med" len="med"/>
          </a:ln>
        </p:spPr>
        <p:style>
          <a:lnRef idx="1">
            <a:schemeClr val="dk1"/>
          </a:lnRef>
          <a:fillRef idx="0">
            <a:schemeClr val="dk1"/>
          </a:fillRef>
          <a:effectRef idx="0">
            <a:schemeClr val="dk1"/>
          </a:effectRef>
          <a:fontRef idx="minor">
            <a:schemeClr val="tx1"/>
          </a:fontRef>
        </p:style>
        <p:txBody>
          <a:bodyPr/>
          <a:lstStyle/>
          <a:p>
            <a:r>
              <a:rPr lang="zh-CN" altLang="en-US" dirty="0"/>
              <a:t>方案</a:t>
            </a:r>
          </a:p>
        </p:txBody>
      </p:sp>
      <p:sp>
        <p:nvSpPr>
          <p:cNvPr id="4" name="灯片编号占位符 3">
            <a:extLst>
              <a:ext uri="{FF2B5EF4-FFF2-40B4-BE49-F238E27FC236}">
                <a16:creationId xmlns:a16="http://schemas.microsoft.com/office/drawing/2014/main" id="{2A70A1D7-A493-47B4-AB04-3209A0522A7B}"/>
              </a:ext>
            </a:extLst>
          </p:cNvPr>
          <p:cNvSpPr>
            <a:spLocks noGrp="1"/>
          </p:cNvSpPr>
          <p:nvPr>
            <p:ph type="sldNum" sz="quarter" idx="4"/>
          </p:nvPr>
        </p:nvSpPr>
        <p:spPr/>
        <p:txBody>
          <a:bodyPr/>
          <a:lstStyle/>
          <a:p>
            <a:fld id="{BD8BB134-0D0A-4045-A3EE-5FDD2F095A47}" type="slidenum">
              <a:rPr lang="zh-CN" altLang="en-US" smtClean="0"/>
              <a:t>28</a:t>
            </a:fld>
            <a:endParaRPr lang="zh-CN" altLang="en-US" dirty="0"/>
          </a:p>
        </p:txBody>
      </p:sp>
      <p:sp>
        <p:nvSpPr>
          <p:cNvPr id="5" name="页脚占位符 4">
            <a:extLst>
              <a:ext uri="{FF2B5EF4-FFF2-40B4-BE49-F238E27FC236}">
                <a16:creationId xmlns:a16="http://schemas.microsoft.com/office/drawing/2014/main" id="{25731928-CB77-4592-8A4F-A3632D39E90F}"/>
              </a:ext>
            </a:extLst>
          </p:cNvPr>
          <p:cNvSpPr>
            <a:spLocks noGrp="1"/>
          </p:cNvSpPr>
          <p:nvPr>
            <p:ph type="ftr" sz="quarter" idx="3"/>
          </p:nvPr>
        </p:nvSpPr>
        <p:spPr/>
        <p:txBody>
          <a:bodyPr/>
          <a:lstStyle/>
          <a:p>
            <a:r>
              <a:rPr lang="en-US" altLang="zh-CN"/>
              <a:t>Jiali Xu &lt;xujiali@ict.ac.cn&gt;</a:t>
            </a:r>
            <a:endParaRPr lang="zh-CN" altLang="en-US" dirty="0"/>
          </a:p>
        </p:txBody>
      </p:sp>
      <p:grpSp>
        <p:nvGrpSpPr>
          <p:cNvPr id="26" name="组合 25"/>
          <p:cNvGrpSpPr/>
          <p:nvPr/>
        </p:nvGrpSpPr>
        <p:grpSpPr>
          <a:xfrm>
            <a:off x="599129" y="1772144"/>
            <a:ext cx="10939170" cy="4253339"/>
            <a:chOff x="94802" y="1691755"/>
            <a:chExt cx="10939170" cy="4253339"/>
          </a:xfrm>
        </p:grpSpPr>
        <p:sp>
          <p:nvSpPr>
            <p:cNvPr id="34" name="矩形 33">
              <a:extLst>
                <a:ext uri="{FF2B5EF4-FFF2-40B4-BE49-F238E27FC236}">
                  <a16:creationId xmlns:a16="http://schemas.microsoft.com/office/drawing/2014/main" id="{58033CB8-35BA-45BE-A719-2AFA30A435AA}"/>
                </a:ext>
              </a:extLst>
            </p:cNvPr>
            <p:cNvSpPr/>
            <p:nvPr/>
          </p:nvSpPr>
          <p:spPr>
            <a:xfrm>
              <a:off x="1841144" y="3464272"/>
              <a:ext cx="1237730" cy="350230"/>
            </a:xfrm>
            <a:prstGeom prst="rect">
              <a:avLst/>
            </a:prstGeom>
            <a:pattFill prst="ltDnDiag">
              <a:fgClr>
                <a:schemeClr val="tx2">
                  <a:lumMod val="60000"/>
                  <a:lumOff val="40000"/>
                </a:schemeClr>
              </a:fgClr>
              <a:bgClr>
                <a:schemeClr val="bg1"/>
              </a:bgClr>
            </a:pattFill>
            <a:ln w="19050" cap="flat" cmpd="sng" algn="ctr">
              <a:solidFill>
                <a:schemeClr val="tx1"/>
              </a:solidFill>
              <a:prstDash val="solid"/>
            </a:ln>
            <a:effectLst/>
          </p:spPr>
          <p:txBody>
            <a:bodyPr lIns="0" tIns="0" rIns="0" bIns="0" rtlCol="0" anchor="ctr"/>
            <a:lstStyle/>
            <a:p>
              <a:pPr algn="ctr">
                <a:lnSpc>
                  <a:spcPct val="80000"/>
                </a:lnSpc>
              </a:pPr>
              <a:r>
                <a:rPr lang="en-US" altLang="zh-CN" sz="1600" b="1" kern="0" dirty="0" err="1">
                  <a:latin typeface="Times New Roman" panose="02020603050405020304" pitchFamily="18" charset="0"/>
                  <a:ea typeface="宋体" panose="02010600030101010101" pitchFamily="2" charset="-122"/>
                  <a:cs typeface="Times New Roman" panose="02020603050405020304" pitchFamily="18" charset="0"/>
                </a:rPr>
                <a:t>PageAnalyzer</a:t>
              </a:r>
              <a:endParaRPr lang="zh-CN" altLang="en-US" sz="1600" b="1"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5" name="矩形 34">
              <a:extLst>
                <a:ext uri="{FF2B5EF4-FFF2-40B4-BE49-F238E27FC236}">
                  <a16:creationId xmlns:a16="http://schemas.microsoft.com/office/drawing/2014/main" id="{A1309732-DE16-4D9F-9025-592D6A774381}"/>
                </a:ext>
              </a:extLst>
            </p:cNvPr>
            <p:cNvSpPr/>
            <p:nvPr/>
          </p:nvSpPr>
          <p:spPr>
            <a:xfrm>
              <a:off x="3845905" y="3048336"/>
              <a:ext cx="966028" cy="377855"/>
            </a:xfrm>
            <a:prstGeom prst="rect">
              <a:avLst/>
            </a:prstGeom>
            <a:pattFill prst="ltDnDiag">
              <a:fgClr>
                <a:schemeClr val="tx2">
                  <a:lumMod val="60000"/>
                  <a:lumOff val="40000"/>
                </a:schemeClr>
              </a:fgClr>
              <a:bgClr>
                <a:schemeClr val="bg1"/>
              </a:bgClr>
            </a:pattFill>
            <a:ln w="19050" cap="flat" cmpd="sng" algn="ctr">
              <a:solidFill>
                <a:schemeClr val="tx1"/>
              </a:solidFill>
              <a:prstDash val="solid"/>
            </a:ln>
            <a:effectLst/>
          </p:spPr>
          <p:txBody>
            <a:bodyPr lIns="0" tIns="0" rIns="0" bIns="0" rtlCol="0" anchor="ctr"/>
            <a:lstStyle/>
            <a:p>
              <a:pPr algn="ctr">
                <a:lnSpc>
                  <a:spcPct val="80000"/>
                </a:lnSpc>
              </a:pPr>
              <a:r>
                <a:rPr lang="en-US" altLang="zh-CN" sz="1600" b="1" kern="0" dirty="0">
                  <a:latin typeface="Times New Roman" panose="02020603050405020304" pitchFamily="18" charset="0"/>
                  <a:ea typeface="宋体" panose="02010600030101010101" pitchFamily="2" charset="-122"/>
                  <a:cs typeface="Times New Roman" panose="02020603050405020304" pitchFamily="18" charset="0"/>
                </a:rPr>
                <a:t>Scanner</a:t>
              </a:r>
              <a:endParaRPr lang="zh-CN" altLang="en-US" sz="1600" b="1"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矩形 35">
              <a:extLst>
                <a:ext uri="{FF2B5EF4-FFF2-40B4-BE49-F238E27FC236}">
                  <a16:creationId xmlns:a16="http://schemas.microsoft.com/office/drawing/2014/main" id="{B1AD6052-4E98-4DF7-B667-6A83E81F18DE}"/>
                </a:ext>
              </a:extLst>
            </p:cNvPr>
            <p:cNvSpPr/>
            <p:nvPr/>
          </p:nvSpPr>
          <p:spPr>
            <a:xfrm>
              <a:off x="3629523" y="3788650"/>
              <a:ext cx="1604218" cy="377855"/>
            </a:xfrm>
            <a:prstGeom prst="rect">
              <a:avLst/>
            </a:prstGeom>
            <a:pattFill prst="ltDnDiag">
              <a:fgClr>
                <a:schemeClr val="tx2">
                  <a:lumMod val="60000"/>
                  <a:lumOff val="40000"/>
                </a:schemeClr>
              </a:fgClr>
              <a:bgClr>
                <a:schemeClr val="bg1"/>
              </a:bgClr>
            </a:pattFill>
            <a:ln w="19050" cap="flat" cmpd="sng" algn="ctr">
              <a:solidFill>
                <a:schemeClr val="tx1"/>
              </a:solidFill>
              <a:prstDash val="solid"/>
            </a:ln>
            <a:effectLst/>
          </p:spPr>
          <p:txBody>
            <a:bodyPr lIns="0" tIns="0" rIns="0" bIns="0" rtlCol="0" anchor="ctr"/>
            <a:lstStyle/>
            <a:p>
              <a:pPr algn="ctr">
                <a:lnSpc>
                  <a:spcPct val="80000"/>
                </a:lnSpc>
              </a:pPr>
              <a:r>
                <a:rPr lang="en-US" altLang="zh-CN" sz="1600" b="1" kern="0" dirty="0" err="1">
                  <a:latin typeface="Times New Roman" panose="02020603050405020304" pitchFamily="18" charset="0"/>
                  <a:ea typeface="宋体" panose="02010600030101010101" pitchFamily="2" charset="-122"/>
                  <a:cs typeface="Times New Roman" panose="02020603050405020304" pitchFamily="18" charset="0"/>
                </a:rPr>
                <a:t>CodeDataSplitter</a:t>
              </a:r>
              <a:endParaRPr lang="zh-CN" altLang="en-US" sz="1600" b="1" kern="0"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89" name="连接符: 肘形 88">
              <a:extLst>
                <a:ext uri="{FF2B5EF4-FFF2-40B4-BE49-F238E27FC236}">
                  <a16:creationId xmlns:a16="http://schemas.microsoft.com/office/drawing/2014/main" id="{C8128F9F-9ED9-42C2-A07C-4FE032461DE4}"/>
                </a:ext>
              </a:extLst>
            </p:cNvPr>
            <p:cNvCxnSpPr>
              <a:cxnSpLocks/>
            </p:cNvCxnSpPr>
            <p:nvPr/>
          </p:nvCxnSpPr>
          <p:spPr>
            <a:xfrm flipV="1">
              <a:off x="3078874" y="3229644"/>
              <a:ext cx="767031" cy="402123"/>
            </a:xfrm>
            <a:prstGeom prst="bentConnector3">
              <a:avLst>
                <a:gd name="adj1" fmla="val 50000"/>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91" name="连接符: 肘形 90">
              <a:extLst>
                <a:ext uri="{FF2B5EF4-FFF2-40B4-BE49-F238E27FC236}">
                  <a16:creationId xmlns:a16="http://schemas.microsoft.com/office/drawing/2014/main" id="{8E8E901A-79F1-490C-968A-BC87F652DF76}"/>
                </a:ext>
              </a:extLst>
            </p:cNvPr>
            <p:cNvCxnSpPr>
              <a:cxnSpLocks/>
            </p:cNvCxnSpPr>
            <p:nvPr/>
          </p:nvCxnSpPr>
          <p:spPr>
            <a:xfrm>
              <a:off x="3072427" y="3631314"/>
              <a:ext cx="550649" cy="352003"/>
            </a:xfrm>
            <a:prstGeom prst="bentConnector3">
              <a:avLst>
                <a:gd name="adj1" fmla="val 70196"/>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08" name="矩形 107">
              <a:extLst>
                <a:ext uri="{FF2B5EF4-FFF2-40B4-BE49-F238E27FC236}">
                  <a16:creationId xmlns:a16="http://schemas.microsoft.com/office/drawing/2014/main" id="{A791B571-2460-48B6-A113-3578367A4BA6}"/>
                </a:ext>
              </a:extLst>
            </p:cNvPr>
            <p:cNvSpPr/>
            <p:nvPr/>
          </p:nvSpPr>
          <p:spPr>
            <a:xfrm>
              <a:off x="1706944" y="2877879"/>
              <a:ext cx="3940992" cy="1500715"/>
            </a:xfrm>
            <a:prstGeom prst="rect">
              <a:avLst/>
            </a:prstGeom>
            <a:noFill/>
            <a:ln w="12700" cap="flat" cmpd="sng" algn="ctr">
              <a:solidFill>
                <a:schemeClr val="tx1"/>
              </a:solidFill>
              <a:prstDash val="dash"/>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14" name="连接符: 肘形 113">
              <a:extLst>
                <a:ext uri="{FF2B5EF4-FFF2-40B4-BE49-F238E27FC236}">
                  <a16:creationId xmlns:a16="http://schemas.microsoft.com/office/drawing/2014/main" id="{368B60AA-812F-4A93-A391-408C131C68FB}"/>
                </a:ext>
              </a:extLst>
            </p:cNvPr>
            <p:cNvCxnSpPr>
              <a:stCxn id="36" idx="3"/>
              <a:endCxn id="110" idx="1"/>
            </p:cNvCxnSpPr>
            <p:nvPr/>
          </p:nvCxnSpPr>
          <p:spPr>
            <a:xfrm flipV="1">
              <a:off x="5233741" y="3512340"/>
              <a:ext cx="502885" cy="465238"/>
            </a:xfrm>
            <a:prstGeom prst="bentConnector3">
              <a:avLst>
                <a:gd name="adj1" fmla="val 52826"/>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16" name="连接符: 肘形 115">
              <a:extLst>
                <a:ext uri="{FF2B5EF4-FFF2-40B4-BE49-F238E27FC236}">
                  <a16:creationId xmlns:a16="http://schemas.microsoft.com/office/drawing/2014/main" id="{EE0B01A0-F9BF-4CD3-BF09-61D5C3025FA0}"/>
                </a:ext>
              </a:extLst>
            </p:cNvPr>
            <p:cNvCxnSpPr>
              <a:stCxn id="35" idx="3"/>
              <a:endCxn id="110" idx="1"/>
            </p:cNvCxnSpPr>
            <p:nvPr/>
          </p:nvCxnSpPr>
          <p:spPr>
            <a:xfrm>
              <a:off x="4811933" y="3237264"/>
              <a:ext cx="924693" cy="275076"/>
            </a:xfrm>
            <a:prstGeom prst="bentConnector3">
              <a:avLst>
                <a:gd name="adj1" fmla="val 74410"/>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28" name="直接箭头连接符 127">
              <a:extLst>
                <a:ext uri="{FF2B5EF4-FFF2-40B4-BE49-F238E27FC236}">
                  <a16:creationId xmlns:a16="http://schemas.microsoft.com/office/drawing/2014/main" id="{304FD1CA-0532-4B40-AA36-07E31F876C30}"/>
                </a:ext>
              </a:extLst>
            </p:cNvPr>
            <p:cNvCxnSpPr>
              <a:cxnSpLocks/>
              <a:stCxn id="35" idx="0"/>
            </p:cNvCxnSpPr>
            <p:nvPr/>
          </p:nvCxnSpPr>
          <p:spPr>
            <a:xfrm flipH="1" flipV="1">
              <a:off x="4328918" y="2703767"/>
              <a:ext cx="1" cy="344569"/>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30" name="矩形 129">
              <a:extLst>
                <a:ext uri="{FF2B5EF4-FFF2-40B4-BE49-F238E27FC236}">
                  <a16:creationId xmlns:a16="http://schemas.microsoft.com/office/drawing/2014/main" id="{C1893F2F-4211-408C-8475-74CCFFEC064F}"/>
                </a:ext>
              </a:extLst>
            </p:cNvPr>
            <p:cNvSpPr/>
            <p:nvPr/>
          </p:nvSpPr>
          <p:spPr>
            <a:xfrm>
              <a:off x="2561672" y="3012019"/>
              <a:ext cx="1677563" cy="240066"/>
            </a:xfrm>
            <a:prstGeom prst="rect">
              <a:avLst/>
            </a:prstGeom>
          </p:spPr>
          <p:txBody>
            <a:bodyPr wrap="square">
              <a:spAutoFit/>
            </a:bodyPr>
            <a:lstStyle/>
            <a:p>
              <a:pPr algn="ctr">
                <a:lnSpc>
                  <a:spcPct val="80000"/>
                </a:lnSpc>
              </a:pPr>
              <a:r>
                <a:rPr lang="en-US" altLang="zh-CN" sz="1200" kern="0" dirty="0">
                  <a:latin typeface="Times New Roman" panose="02020603050405020304" pitchFamily="18" charset="0"/>
                  <a:ea typeface="宋体" panose="02010600030101010101" pitchFamily="2" charset="-122"/>
                  <a:cs typeface="Times New Roman" panose="02020603050405020304" pitchFamily="18" charset="0"/>
                </a:rPr>
                <a:t>Instructions</a:t>
              </a:r>
              <a:endParaRPr lang="zh-CN" altLang="en-US" sz="1200"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1" name="矩形 130">
              <a:extLst>
                <a:ext uri="{FF2B5EF4-FFF2-40B4-BE49-F238E27FC236}">
                  <a16:creationId xmlns:a16="http://schemas.microsoft.com/office/drawing/2014/main" id="{8F5FFCB2-104E-471E-9079-60278BB5A122}"/>
                </a:ext>
              </a:extLst>
            </p:cNvPr>
            <p:cNvSpPr/>
            <p:nvPr/>
          </p:nvSpPr>
          <p:spPr>
            <a:xfrm>
              <a:off x="2581902" y="3963590"/>
              <a:ext cx="1677563" cy="240066"/>
            </a:xfrm>
            <a:prstGeom prst="rect">
              <a:avLst/>
            </a:prstGeom>
          </p:spPr>
          <p:txBody>
            <a:bodyPr wrap="square">
              <a:spAutoFit/>
            </a:bodyPr>
            <a:lstStyle/>
            <a:p>
              <a:pPr algn="ctr">
                <a:lnSpc>
                  <a:spcPct val="80000"/>
                </a:lnSpc>
              </a:pPr>
              <a:r>
                <a:rPr lang="en-US" altLang="zh-CN" sz="1200" kern="0" dirty="0">
                  <a:latin typeface="Times New Roman" panose="02020603050405020304" pitchFamily="18" charset="0"/>
                  <a:ea typeface="宋体" panose="02010600030101010101" pitchFamily="2" charset="-122"/>
                  <a:cs typeface="Times New Roman" panose="02020603050405020304" pitchFamily="18" charset="0"/>
                </a:rPr>
                <a:t>Data</a:t>
              </a:r>
              <a:endParaRPr lang="zh-CN" altLang="en-US" sz="1200"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2" name="矩形 131">
              <a:extLst>
                <a:ext uri="{FF2B5EF4-FFF2-40B4-BE49-F238E27FC236}">
                  <a16:creationId xmlns:a16="http://schemas.microsoft.com/office/drawing/2014/main" id="{E2A9E0A9-69EC-47C5-BF8C-B6606C127CEE}"/>
                </a:ext>
              </a:extLst>
            </p:cNvPr>
            <p:cNvSpPr/>
            <p:nvPr/>
          </p:nvSpPr>
          <p:spPr>
            <a:xfrm>
              <a:off x="3807620" y="2695936"/>
              <a:ext cx="1677563" cy="240066"/>
            </a:xfrm>
            <a:prstGeom prst="rect">
              <a:avLst/>
            </a:prstGeom>
          </p:spPr>
          <p:txBody>
            <a:bodyPr wrap="square">
              <a:spAutoFit/>
            </a:bodyPr>
            <a:lstStyle/>
            <a:p>
              <a:pPr algn="ctr">
                <a:lnSpc>
                  <a:spcPct val="80000"/>
                </a:lnSpc>
              </a:pPr>
              <a:r>
                <a:rPr lang="en-US" altLang="zh-CN" sz="1200" kern="0" dirty="0">
                  <a:latin typeface="Times New Roman" panose="02020603050405020304" pitchFamily="18" charset="0"/>
                  <a:ea typeface="宋体" panose="02010600030101010101" pitchFamily="2" charset="-122"/>
                  <a:cs typeface="Times New Roman" panose="02020603050405020304" pitchFamily="18" charset="0"/>
                </a:rPr>
                <a:t>If failed</a:t>
              </a:r>
              <a:endParaRPr lang="zh-CN" altLang="en-US" sz="1200" kern="0"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5" name="直接箭头连接符 134">
              <a:extLst>
                <a:ext uri="{FF2B5EF4-FFF2-40B4-BE49-F238E27FC236}">
                  <a16:creationId xmlns:a16="http://schemas.microsoft.com/office/drawing/2014/main" id="{E5D15B8D-09A6-4B2E-84DD-E98FAD913786}"/>
                </a:ext>
              </a:extLst>
            </p:cNvPr>
            <p:cNvCxnSpPr/>
            <p:nvPr/>
          </p:nvCxnSpPr>
          <p:spPr>
            <a:xfrm>
              <a:off x="945081" y="3624323"/>
              <a:ext cx="817023" cy="10564"/>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pic>
          <p:nvPicPr>
            <p:cNvPr id="110" name="图片 109">
              <a:extLst>
                <a:ext uri="{FF2B5EF4-FFF2-40B4-BE49-F238E27FC236}">
                  <a16:creationId xmlns:a16="http://schemas.microsoft.com/office/drawing/2014/main" id="{37B76541-4E99-4BC9-946F-4D591EA5F009}"/>
                </a:ext>
              </a:extLst>
            </p:cNvPr>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a:off x="5736626" y="3225448"/>
              <a:ext cx="573784" cy="573784"/>
            </a:xfrm>
            <a:prstGeom prst="rect">
              <a:avLst/>
            </a:prstGeom>
          </p:spPr>
        </p:pic>
        <p:grpSp>
          <p:nvGrpSpPr>
            <p:cNvPr id="143" name="组合 142">
              <a:extLst>
                <a:ext uri="{FF2B5EF4-FFF2-40B4-BE49-F238E27FC236}">
                  <a16:creationId xmlns:a16="http://schemas.microsoft.com/office/drawing/2014/main" id="{6578AFD2-2365-473F-8EDA-439C2A85575F}"/>
                </a:ext>
              </a:extLst>
            </p:cNvPr>
            <p:cNvGrpSpPr/>
            <p:nvPr/>
          </p:nvGrpSpPr>
          <p:grpSpPr>
            <a:xfrm>
              <a:off x="4038600" y="2076118"/>
              <a:ext cx="634409" cy="624380"/>
              <a:chOff x="3797223" y="2117883"/>
              <a:chExt cx="634409" cy="624380"/>
            </a:xfrm>
          </p:grpSpPr>
          <p:pic>
            <p:nvPicPr>
              <p:cNvPr id="112" name="图片 111">
                <a:extLst>
                  <a:ext uri="{FF2B5EF4-FFF2-40B4-BE49-F238E27FC236}">
                    <a16:creationId xmlns:a16="http://schemas.microsoft.com/office/drawing/2014/main" id="{7EA375D6-795B-4031-B0C2-90456F0E1CDC}"/>
                  </a:ext>
                </a:extLst>
              </p:cNvPr>
              <p:cNvPicPr>
                <a:picLocks noChangeAspect="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3887403" y="2117883"/>
                <a:ext cx="450267" cy="450267"/>
              </a:xfrm>
              <a:prstGeom prst="rect">
                <a:avLst/>
              </a:prstGeom>
            </p:spPr>
          </p:pic>
          <p:sp>
            <p:nvSpPr>
              <p:cNvPr id="140" name="矩形 139">
                <a:extLst>
                  <a:ext uri="{FF2B5EF4-FFF2-40B4-BE49-F238E27FC236}">
                    <a16:creationId xmlns:a16="http://schemas.microsoft.com/office/drawing/2014/main" id="{246C4E3D-A26E-4842-96E4-19C71ABFA5F3}"/>
                  </a:ext>
                </a:extLst>
              </p:cNvPr>
              <p:cNvSpPr/>
              <p:nvPr/>
            </p:nvSpPr>
            <p:spPr>
              <a:xfrm>
                <a:off x="3797223" y="2502197"/>
                <a:ext cx="634409" cy="240066"/>
              </a:xfrm>
              <a:prstGeom prst="rect">
                <a:avLst/>
              </a:prstGeom>
            </p:spPr>
            <p:txBody>
              <a:bodyPr wrap="square">
                <a:spAutoFit/>
              </a:bodyPr>
              <a:lstStyle/>
              <a:p>
                <a:pPr algn="ctr">
                  <a:lnSpc>
                    <a:spcPct val="80000"/>
                  </a:lnSpc>
                </a:pPr>
                <a:r>
                  <a:rPr lang="en-US" altLang="zh-CN" sz="1200" b="1" kern="0" dirty="0">
                    <a:latin typeface="Times New Roman" panose="02020603050405020304" pitchFamily="18" charset="0"/>
                    <a:ea typeface="宋体" panose="02010600030101010101" pitchFamily="2" charset="-122"/>
                    <a:cs typeface="Times New Roman" panose="02020603050405020304" pitchFamily="18" charset="0"/>
                  </a:rPr>
                  <a:t>report</a:t>
                </a:r>
                <a:endParaRPr lang="zh-CN" altLang="en-US" sz="1200" b="1" kern="0" dirty="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151" name="矩形 150">
              <a:extLst>
                <a:ext uri="{FF2B5EF4-FFF2-40B4-BE49-F238E27FC236}">
                  <a16:creationId xmlns:a16="http://schemas.microsoft.com/office/drawing/2014/main" id="{264A4FB9-B671-4BAE-9823-4769D4275817}"/>
                </a:ext>
              </a:extLst>
            </p:cNvPr>
            <p:cNvSpPr/>
            <p:nvPr/>
          </p:nvSpPr>
          <p:spPr>
            <a:xfrm>
              <a:off x="1366338" y="5243101"/>
              <a:ext cx="3926241" cy="683264"/>
            </a:xfrm>
            <a:prstGeom prst="rect">
              <a:avLst/>
            </a:prstGeom>
          </p:spPr>
          <p:txBody>
            <a:bodyPr wrap="square">
              <a:spAutoFit/>
            </a:bodyPr>
            <a:lstStyle/>
            <a:p>
              <a:pPr algn="ctr">
                <a:lnSpc>
                  <a:spcPct val="80000"/>
                </a:lnSpc>
              </a:pPr>
              <a:r>
                <a:rPr lang="en-US" altLang="zh-CN" sz="1600" b="1" kern="0" dirty="0">
                  <a:latin typeface="楷体" panose="02010609060101010101" pitchFamily="49" charset="-122"/>
                  <a:ea typeface="楷体" panose="02010609060101010101" pitchFamily="49" charset="-122"/>
                  <a:cs typeface="Times New Roman" panose="02020603050405020304" pitchFamily="18" charset="0"/>
                </a:rPr>
                <a:t>Offline</a:t>
              </a:r>
            </a:p>
            <a:p>
              <a:pPr algn="ctr">
                <a:lnSpc>
                  <a:spcPct val="80000"/>
                </a:lnSpc>
              </a:pPr>
              <a:r>
                <a:rPr lang="zh-CN" altLang="en-US" sz="1600" b="1" kern="0" dirty="0">
                  <a:latin typeface="楷体" panose="02010609060101010101" pitchFamily="49" charset="-122"/>
                  <a:ea typeface="楷体" panose="02010609060101010101" pitchFamily="49" charset="-122"/>
                  <a:cs typeface="Times New Roman" panose="02020603050405020304" pitchFamily="18" charset="0"/>
                </a:rPr>
                <a:t>利用编译器或者二进制重写方法分离代码和数据，并在线下扫描和重写敏感指令</a:t>
              </a:r>
            </a:p>
          </p:txBody>
        </p:sp>
        <p:sp>
          <p:nvSpPr>
            <p:cNvPr id="152" name="矩形 151">
              <a:extLst>
                <a:ext uri="{FF2B5EF4-FFF2-40B4-BE49-F238E27FC236}">
                  <a16:creationId xmlns:a16="http://schemas.microsoft.com/office/drawing/2014/main" id="{1856831D-DD73-484A-A2CF-1571340C00C9}"/>
                </a:ext>
              </a:extLst>
            </p:cNvPr>
            <p:cNvSpPr/>
            <p:nvPr/>
          </p:nvSpPr>
          <p:spPr>
            <a:xfrm>
              <a:off x="6998098" y="5261830"/>
              <a:ext cx="3954159" cy="683264"/>
            </a:xfrm>
            <a:prstGeom prst="rect">
              <a:avLst/>
            </a:prstGeom>
          </p:spPr>
          <p:txBody>
            <a:bodyPr wrap="square">
              <a:spAutoFit/>
            </a:bodyPr>
            <a:lstStyle/>
            <a:p>
              <a:pPr algn="ctr">
                <a:lnSpc>
                  <a:spcPct val="80000"/>
                </a:lnSpc>
              </a:pPr>
              <a:r>
                <a:rPr lang="en-US" altLang="zh-CN" sz="1600" b="1" kern="0" dirty="0">
                  <a:latin typeface="楷体" panose="02010609060101010101" pitchFamily="49" charset="-122"/>
                  <a:ea typeface="楷体" panose="02010609060101010101" pitchFamily="49" charset="-122"/>
                  <a:cs typeface="Times New Roman" panose="02020603050405020304" pitchFamily="18" charset="0"/>
                </a:rPr>
                <a:t>Online</a:t>
              </a:r>
            </a:p>
            <a:p>
              <a:pPr algn="ctr">
                <a:lnSpc>
                  <a:spcPct val="80000"/>
                </a:lnSpc>
              </a:pPr>
              <a:r>
                <a:rPr lang="zh-CN" altLang="en-US" sz="1600" b="1" kern="0" dirty="0">
                  <a:latin typeface="楷体" panose="02010609060101010101" pitchFamily="49" charset="-122"/>
                  <a:ea typeface="楷体" panose="02010609060101010101" pitchFamily="49" charset="-122"/>
                  <a:cs typeface="Times New Roman" panose="02020603050405020304" pitchFamily="18" charset="0"/>
                </a:rPr>
                <a:t>线上通过</a:t>
              </a:r>
              <a:r>
                <a:rPr lang="en-US" altLang="zh-CN" sz="1600" b="1" kern="0" dirty="0">
                  <a:latin typeface="楷体" panose="02010609060101010101" pitchFamily="49" charset="-122"/>
                  <a:ea typeface="楷体" panose="02010609060101010101" pitchFamily="49" charset="-122"/>
                  <a:cs typeface="Times New Roman" panose="02020603050405020304" pitchFamily="18" charset="0"/>
                </a:rPr>
                <a:t>Page Fault</a:t>
              </a:r>
              <a:r>
                <a:rPr lang="zh-CN" altLang="en-US" sz="1600" b="1" kern="0" dirty="0">
                  <a:latin typeface="楷体" panose="02010609060101010101" pitchFamily="49" charset="-122"/>
                  <a:ea typeface="楷体" panose="02010609060101010101" pitchFamily="49" charset="-122"/>
                  <a:cs typeface="Times New Roman" panose="02020603050405020304" pitchFamily="18" charset="0"/>
                </a:rPr>
                <a:t>监控可执行页的映射创建，运行时扫描可执行页中的敏感指令</a:t>
              </a:r>
            </a:p>
          </p:txBody>
        </p:sp>
        <p:sp>
          <p:nvSpPr>
            <p:cNvPr id="54" name="矩形 53"/>
            <p:cNvSpPr/>
            <p:nvPr/>
          </p:nvSpPr>
          <p:spPr>
            <a:xfrm>
              <a:off x="7369309" y="3413106"/>
              <a:ext cx="3155601" cy="965488"/>
            </a:xfrm>
            <a:prstGeom prst="rect">
              <a:avLst/>
            </a:prstGeom>
            <a:solidFill>
              <a:schemeClr val="bg1"/>
            </a:solidFill>
            <a:ln w="1905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6" name="矩形 55"/>
            <p:cNvSpPr/>
            <p:nvPr/>
          </p:nvSpPr>
          <p:spPr>
            <a:xfrm>
              <a:off x="7369878" y="3411495"/>
              <a:ext cx="2077275" cy="821890"/>
            </a:xfrm>
            <a:prstGeom prst="rect">
              <a:avLst/>
            </a:prstGeom>
            <a:noFill/>
            <a:ln w="1905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7" name="矩形 56"/>
            <p:cNvSpPr/>
            <p:nvPr/>
          </p:nvSpPr>
          <p:spPr>
            <a:xfrm>
              <a:off x="7931156" y="3649802"/>
              <a:ext cx="939207" cy="248801"/>
            </a:xfrm>
            <a:prstGeom prst="rect">
              <a:avLst/>
            </a:prstGeom>
            <a:pattFill prst="ltDnDiag">
              <a:fgClr>
                <a:schemeClr val="tx2">
                  <a:lumMod val="60000"/>
                  <a:lumOff val="40000"/>
                </a:schemeClr>
              </a:fgClr>
              <a:bgClr>
                <a:schemeClr val="bg1"/>
              </a:bgClr>
            </a:pattFill>
            <a:ln w="1905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kumimoji="0" lang="en-US" altLang="zh-CN" sz="1600" b="1"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Verifier</a:t>
              </a:r>
              <a:endParaRPr kumimoji="0" lang="zh-CN" altLang="en-US" sz="1600" b="1"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9" name="文本框 58"/>
            <p:cNvSpPr txBox="1"/>
            <p:nvPr/>
          </p:nvSpPr>
          <p:spPr>
            <a:xfrm>
              <a:off x="9780796" y="4069403"/>
              <a:ext cx="744114" cy="313932"/>
            </a:xfrm>
            <a:prstGeom prst="rect">
              <a:avLst/>
            </a:prstGeom>
            <a:noFill/>
            <a:ln w="19050">
              <a:noFill/>
            </a:ln>
          </p:spPr>
          <p:txBody>
            <a:bodyPr wrap="none" rtlCol="0">
              <a:spAutoFit/>
            </a:bodyPr>
            <a:lstStyle/>
            <a:p>
              <a:pPr algn="l">
                <a:lnSpc>
                  <a:spcPct val="90000"/>
                </a:lnSpc>
                <a:spcBef>
                  <a:spcPts val="1000"/>
                </a:spcBef>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Kernel</a:t>
              </a:r>
            </a:p>
          </p:txBody>
        </p:sp>
        <p:sp>
          <p:nvSpPr>
            <p:cNvPr id="60" name="文本框 59"/>
            <p:cNvSpPr txBox="1"/>
            <p:nvPr/>
          </p:nvSpPr>
          <p:spPr>
            <a:xfrm>
              <a:off x="8055093" y="3960366"/>
              <a:ext cx="1784032" cy="313932"/>
            </a:xfrm>
            <a:prstGeom prst="rect">
              <a:avLst/>
            </a:prstGeom>
            <a:noFill/>
            <a:ln w="19050">
              <a:noFill/>
            </a:ln>
          </p:spPr>
          <p:txBody>
            <a:bodyPr wrap="square" rtlCol="0">
              <a:spAutoFit/>
            </a:bodyPr>
            <a:lstStyle/>
            <a:p>
              <a:pPr algn="l">
                <a:lnSpc>
                  <a:spcPct val="90000"/>
                </a:lnSpc>
                <a:spcBef>
                  <a:spcPts val="1000"/>
                </a:spcBef>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Kernel Module</a:t>
              </a:r>
            </a:p>
          </p:txBody>
        </p:sp>
        <p:grpSp>
          <p:nvGrpSpPr>
            <p:cNvPr id="64" name="组合 63"/>
            <p:cNvGrpSpPr/>
            <p:nvPr/>
          </p:nvGrpSpPr>
          <p:grpSpPr>
            <a:xfrm>
              <a:off x="7371096" y="2195809"/>
              <a:ext cx="2066651" cy="1218025"/>
              <a:chOff x="5211773" y="1367145"/>
              <a:chExt cx="2109667" cy="519927"/>
            </a:xfrm>
            <a:solidFill>
              <a:schemeClr val="accent3">
                <a:lumMod val="20000"/>
                <a:lumOff val="80000"/>
              </a:schemeClr>
            </a:solidFill>
          </p:grpSpPr>
          <p:sp>
            <p:nvSpPr>
              <p:cNvPr id="65" name="矩形 64"/>
              <p:cNvSpPr/>
              <p:nvPr/>
            </p:nvSpPr>
            <p:spPr>
              <a:xfrm>
                <a:off x="5211773" y="1367145"/>
                <a:ext cx="2109667" cy="519927"/>
              </a:xfrm>
              <a:prstGeom prst="rect">
                <a:avLst/>
              </a:prstGeom>
              <a:solidFill>
                <a:schemeClr val="bg1"/>
              </a:solidFill>
              <a:ln w="1905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6" name="文本框 65"/>
              <p:cNvSpPr txBox="1"/>
              <p:nvPr/>
            </p:nvSpPr>
            <p:spPr>
              <a:xfrm>
                <a:off x="5403904" y="1370511"/>
                <a:ext cx="1827429" cy="288206"/>
              </a:xfrm>
              <a:prstGeom prst="rect">
                <a:avLst/>
              </a:prstGeom>
              <a:noFill/>
              <a:ln w="19050">
                <a:noFill/>
              </a:ln>
            </p:spPr>
            <p:txBody>
              <a:bodyPr wrap="none" rtlCol="0">
                <a:spAutoFit/>
              </a:bodyPr>
              <a:lstStyle/>
              <a:p>
                <a:pPr algn="l">
                  <a:lnSpc>
                    <a:spcPct val="90000"/>
                  </a:lnSpc>
                  <a:spcBef>
                    <a:spcPts val="1000"/>
                  </a:spcBef>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Kernel Mode App</a:t>
                </a:r>
              </a:p>
            </p:txBody>
          </p:sp>
        </p:grpSp>
        <p:sp>
          <p:nvSpPr>
            <p:cNvPr id="68" name="矩形 67"/>
            <p:cNvSpPr/>
            <p:nvPr/>
          </p:nvSpPr>
          <p:spPr>
            <a:xfrm>
              <a:off x="7917695" y="3289350"/>
              <a:ext cx="939207" cy="248801"/>
            </a:xfrm>
            <a:prstGeom prst="rect">
              <a:avLst/>
            </a:prstGeom>
            <a:pattFill prst="dashHorz">
              <a:fgClr>
                <a:schemeClr val="bg2">
                  <a:lumMod val="50000"/>
                </a:schemeClr>
              </a:fgClr>
              <a:bgClr>
                <a:schemeClr val="bg1"/>
              </a:bgClr>
            </a:pattFill>
            <a:ln w="19050" cap="flat" cmpd="sng" algn="ctr">
              <a:solidFill>
                <a:schemeClr val="tx1"/>
              </a:solidFill>
              <a:prstDash val="solid"/>
            </a:ln>
            <a:effectLst/>
          </p:spPr>
          <p:txBody>
            <a:bodyPr lIns="0" tIns="0" rIns="0" bIns="0" rtlCol="0" anchor="ctr"/>
            <a:lstStyle/>
            <a:p>
              <a:pPr algn="ctr">
                <a:lnSpc>
                  <a:spcPct val="80000"/>
                </a:lnSpc>
              </a:pPr>
              <a:r>
                <a:rPr lang="en-US" altLang="zh-CN" sz="1600" b="1" kern="0" dirty="0">
                  <a:latin typeface="Times New Roman" panose="02020603050405020304" pitchFamily="18" charset="0"/>
                  <a:ea typeface="宋体" panose="02010600030101010101" pitchFamily="2" charset="-122"/>
                  <a:cs typeface="Times New Roman" panose="02020603050405020304" pitchFamily="18" charset="0"/>
                </a:rPr>
                <a:t>Agent</a:t>
              </a:r>
              <a:endParaRPr lang="zh-CN" altLang="en-US" sz="1600" b="1" kern="0"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90" name="组合 89"/>
            <p:cNvGrpSpPr/>
            <p:nvPr/>
          </p:nvGrpSpPr>
          <p:grpSpPr>
            <a:xfrm>
              <a:off x="107480" y="2559433"/>
              <a:ext cx="1151868" cy="836791"/>
              <a:chOff x="1185985" y="2131932"/>
              <a:chExt cx="1151868" cy="836791"/>
            </a:xfrm>
          </p:grpSpPr>
          <p:pic>
            <p:nvPicPr>
              <p:cNvPr id="92" name="图片 91">
                <a:extLst>
                  <a:ext uri="{FF2B5EF4-FFF2-40B4-BE49-F238E27FC236}">
                    <a16:creationId xmlns:a16="http://schemas.microsoft.com/office/drawing/2014/main" id="{5ACDE308-4D05-430C-BC23-0A3AB0A7FCB4}"/>
                  </a:ext>
                </a:extLst>
              </p:cNvPr>
              <p:cNvPicPr>
                <a:picLocks noChangeAspect="1"/>
              </p:cNvPicPr>
              <p:nvPr/>
            </p:nvPicPr>
            <p:blipFill>
              <a:blip r:embed="rId5" cstate="print">
                <a:biLevel thresh="50000"/>
                <a:extLst>
                  <a:ext uri="{28A0092B-C50C-407E-A947-70E740481C1C}">
                    <a14:useLocalDpi xmlns:a14="http://schemas.microsoft.com/office/drawing/2010/main" val="0"/>
                  </a:ext>
                </a:extLst>
              </a:blip>
              <a:stretch>
                <a:fillRect/>
              </a:stretch>
            </p:blipFill>
            <p:spPr>
              <a:xfrm>
                <a:off x="1404056" y="2131932"/>
                <a:ext cx="720092" cy="720092"/>
              </a:xfrm>
              <a:prstGeom prst="rect">
                <a:avLst/>
              </a:prstGeom>
            </p:spPr>
          </p:pic>
          <p:sp>
            <p:nvSpPr>
              <p:cNvPr id="93" name="矩形 92">
                <a:extLst>
                  <a:ext uri="{FF2B5EF4-FFF2-40B4-BE49-F238E27FC236}">
                    <a16:creationId xmlns:a16="http://schemas.microsoft.com/office/drawing/2014/main" id="{F7EB1298-8954-412F-95DB-2DEA6B28875C}"/>
                  </a:ext>
                </a:extLst>
              </p:cNvPr>
              <p:cNvSpPr/>
              <p:nvPr/>
            </p:nvSpPr>
            <p:spPr>
              <a:xfrm>
                <a:off x="1185985" y="2728657"/>
                <a:ext cx="1151868" cy="240066"/>
              </a:xfrm>
              <a:prstGeom prst="rect">
                <a:avLst/>
              </a:prstGeom>
            </p:spPr>
            <p:txBody>
              <a:bodyPr wrap="square">
                <a:spAutoFit/>
              </a:bodyPr>
              <a:lstStyle/>
              <a:p>
                <a:pPr algn="ctr">
                  <a:lnSpc>
                    <a:spcPct val="80000"/>
                  </a:lnSpc>
                </a:pPr>
                <a:r>
                  <a:rPr lang="en-US" altLang="zh-CN" sz="1200" b="1" kern="0" dirty="0">
                    <a:latin typeface="Times New Roman" panose="02020603050405020304" pitchFamily="18" charset="0"/>
                    <a:ea typeface="宋体" panose="02010600030101010101" pitchFamily="2" charset="-122"/>
                    <a:cs typeface="Times New Roman" panose="02020603050405020304" pitchFamily="18" charset="0"/>
                  </a:rPr>
                  <a:t>source </a:t>
                </a:r>
                <a:endParaRPr lang="zh-CN" altLang="en-US" sz="1200" b="1" kern="0" dirty="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94" name="组合 93"/>
            <p:cNvGrpSpPr/>
            <p:nvPr/>
          </p:nvGrpSpPr>
          <p:grpSpPr>
            <a:xfrm>
              <a:off x="94802" y="3881386"/>
              <a:ext cx="1177263" cy="982866"/>
              <a:chOff x="1224677" y="3745168"/>
              <a:chExt cx="1177263" cy="982866"/>
            </a:xfrm>
          </p:grpSpPr>
          <p:pic>
            <p:nvPicPr>
              <p:cNvPr id="95" name="图片 94">
                <a:extLst>
                  <a:ext uri="{FF2B5EF4-FFF2-40B4-BE49-F238E27FC236}">
                    <a16:creationId xmlns:a16="http://schemas.microsoft.com/office/drawing/2014/main" id="{37B76541-4E99-4BC9-946F-4D591EA5F009}"/>
                  </a:ext>
                </a:extLst>
              </p:cNvPr>
              <p:cNvPicPr>
                <a:picLocks noChangeAspect="1"/>
              </p:cNvPicPr>
              <p:nvPr/>
            </p:nvPicPr>
            <p:blipFill>
              <a:blip r:embed="rId6" cstate="print">
                <a:biLevel thresh="50000"/>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tretch>
                <a:fillRect/>
              </a:stretch>
            </p:blipFill>
            <p:spPr>
              <a:xfrm>
                <a:off x="1504054" y="3745168"/>
                <a:ext cx="573784" cy="573784"/>
              </a:xfrm>
              <a:prstGeom prst="rect">
                <a:avLst/>
              </a:prstGeom>
            </p:spPr>
          </p:pic>
          <p:sp>
            <p:nvSpPr>
              <p:cNvPr id="96" name="矩形 95">
                <a:extLst>
                  <a:ext uri="{FF2B5EF4-FFF2-40B4-BE49-F238E27FC236}">
                    <a16:creationId xmlns:a16="http://schemas.microsoft.com/office/drawing/2014/main" id="{8893EB01-CB34-478A-BC0F-FBF96A1753DB}"/>
                  </a:ext>
                </a:extLst>
              </p:cNvPr>
              <p:cNvSpPr/>
              <p:nvPr/>
            </p:nvSpPr>
            <p:spPr>
              <a:xfrm>
                <a:off x="1224677" y="4340236"/>
                <a:ext cx="1177263" cy="387798"/>
              </a:xfrm>
              <a:prstGeom prst="rect">
                <a:avLst/>
              </a:prstGeom>
            </p:spPr>
            <p:txBody>
              <a:bodyPr wrap="square">
                <a:spAutoFit/>
              </a:bodyPr>
              <a:lstStyle/>
              <a:p>
                <a:pPr algn="ctr">
                  <a:lnSpc>
                    <a:spcPct val="80000"/>
                  </a:lnSpc>
                </a:pPr>
                <a:r>
                  <a:rPr lang="en-US" altLang="zh-CN" sz="1200" b="1" kern="0" dirty="0">
                    <a:latin typeface="Times New Roman" panose="02020603050405020304" pitchFamily="18" charset="0"/>
                    <a:ea typeface="宋体" panose="02010600030101010101" pitchFamily="2" charset="-122"/>
                    <a:cs typeface="Times New Roman" panose="02020603050405020304" pitchFamily="18" charset="0"/>
                  </a:rPr>
                  <a:t>COTS </a:t>
                </a:r>
              </a:p>
              <a:p>
                <a:pPr algn="ctr">
                  <a:lnSpc>
                    <a:spcPct val="80000"/>
                  </a:lnSpc>
                </a:pPr>
                <a:r>
                  <a:rPr lang="en-US" altLang="zh-CN" sz="1200" b="1" kern="0" dirty="0">
                    <a:latin typeface="Times New Roman" panose="02020603050405020304" pitchFamily="18" charset="0"/>
                    <a:ea typeface="宋体" panose="02010600030101010101" pitchFamily="2" charset="-122"/>
                    <a:cs typeface="Times New Roman" panose="02020603050405020304" pitchFamily="18" charset="0"/>
                  </a:rPr>
                  <a:t>binary</a:t>
                </a:r>
                <a:endParaRPr lang="zh-CN" altLang="en-US" sz="1200" b="1" kern="0" dirty="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103" name="矩形 102">
              <a:extLst>
                <a:ext uri="{FF2B5EF4-FFF2-40B4-BE49-F238E27FC236}">
                  <a16:creationId xmlns:a16="http://schemas.microsoft.com/office/drawing/2014/main" id="{8893EB01-CB34-478A-BC0F-FBF96A1753DB}"/>
                </a:ext>
              </a:extLst>
            </p:cNvPr>
            <p:cNvSpPr/>
            <p:nvPr/>
          </p:nvSpPr>
          <p:spPr>
            <a:xfrm>
              <a:off x="5670512" y="3825541"/>
              <a:ext cx="720377" cy="387798"/>
            </a:xfrm>
            <a:prstGeom prst="rect">
              <a:avLst/>
            </a:prstGeom>
          </p:spPr>
          <p:txBody>
            <a:bodyPr wrap="square">
              <a:spAutoFit/>
            </a:bodyPr>
            <a:lstStyle/>
            <a:p>
              <a:pPr algn="ctr">
                <a:lnSpc>
                  <a:spcPct val="80000"/>
                </a:lnSpc>
              </a:pPr>
              <a:r>
                <a:rPr lang="en-US" altLang="zh-CN" sz="1200" b="1" kern="0" dirty="0">
                  <a:latin typeface="Times New Roman" panose="02020603050405020304" pitchFamily="18" charset="0"/>
                  <a:ea typeface="宋体" panose="02010600030101010101" pitchFamily="2" charset="-122"/>
                  <a:cs typeface="Times New Roman" panose="02020603050405020304" pitchFamily="18" charset="0"/>
                </a:rPr>
                <a:t>safe</a:t>
              </a:r>
            </a:p>
            <a:p>
              <a:pPr algn="ctr">
                <a:lnSpc>
                  <a:spcPct val="80000"/>
                </a:lnSpc>
              </a:pPr>
              <a:r>
                <a:rPr lang="en-US" altLang="zh-CN" sz="1200" b="1" kern="0" dirty="0">
                  <a:latin typeface="Times New Roman" panose="02020603050405020304" pitchFamily="18" charset="0"/>
                  <a:ea typeface="宋体" panose="02010600030101010101" pitchFamily="2" charset="-122"/>
                  <a:cs typeface="Times New Roman" panose="02020603050405020304" pitchFamily="18" charset="0"/>
                </a:rPr>
                <a:t>binary</a:t>
              </a:r>
              <a:endParaRPr lang="zh-CN" altLang="en-US" sz="1200" b="1" kern="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04" name="图片 103">
              <a:extLst>
                <a:ext uri="{FF2B5EF4-FFF2-40B4-BE49-F238E27FC236}">
                  <a16:creationId xmlns:a16="http://schemas.microsoft.com/office/drawing/2014/main" id="{2D8030BB-CAEE-4084-AA7A-CADA002791FF}"/>
                </a:ext>
              </a:extLst>
            </p:cNvPr>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7631644" y="2485982"/>
              <a:ext cx="584302" cy="584302"/>
            </a:xfrm>
            <a:prstGeom prst="rect">
              <a:avLst/>
            </a:prstGeom>
          </p:spPr>
        </p:pic>
        <p:pic>
          <p:nvPicPr>
            <p:cNvPr id="105" name="图片 104">
              <a:extLst>
                <a:ext uri="{FF2B5EF4-FFF2-40B4-BE49-F238E27FC236}">
                  <a16:creationId xmlns:a16="http://schemas.microsoft.com/office/drawing/2014/main" id="{2D8030BB-CAEE-4084-AA7A-CADA002791FF}"/>
                </a:ext>
              </a:extLst>
            </p:cNvPr>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8511372" y="2486666"/>
              <a:ext cx="584302" cy="584302"/>
            </a:xfrm>
            <a:prstGeom prst="rect">
              <a:avLst/>
            </a:prstGeom>
          </p:spPr>
        </p:pic>
        <p:sp>
          <p:nvSpPr>
            <p:cNvPr id="111" name="矩形 110">
              <a:extLst>
                <a:ext uri="{FF2B5EF4-FFF2-40B4-BE49-F238E27FC236}">
                  <a16:creationId xmlns:a16="http://schemas.microsoft.com/office/drawing/2014/main" id="{672E37CF-5AFB-4B23-8A23-8DC8568396F1}"/>
                </a:ext>
              </a:extLst>
            </p:cNvPr>
            <p:cNvSpPr/>
            <p:nvPr/>
          </p:nvSpPr>
          <p:spPr>
            <a:xfrm>
              <a:off x="7623389" y="3022255"/>
              <a:ext cx="681203" cy="240066"/>
            </a:xfrm>
            <a:prstGeom prst="rect">
              <a:avLst/>
            </a:prstGeom>
          </p:spPr>
          <p:txBody>
            <a:bodyPr wrap="square">
              <a:spAutoFit/>
            </a:bodyPr>
            <a:lstStyle/>
            <a:p>
              <a:pPr algn="ctr">
                <a:lnSpc>
                  <a:spcPct val="80000"/>
                </a:lnSpc>
              </a:pPr>
              <a:r>
                <a:rPr lang="en-US" altLang="zh-CN" sz="1200" kern="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200" b="1" kern="0" dirty="0" err="1">
                  <a:latin typeface="Times New Roman" panose="02020603050405020304" pitchFamily="18" charset="0"/>
                  <a:ea typeface="宋体" panose="02010600030101010101" pitchFamily="2" charset="-122"/>
                  <a:cs typeface="Times New Roman" panose="02020603050405020304" pitchFamily="18" charset="0"/>
                </a:rPr>
                <a:t>rodata</a:t>
              </a:r>
              <a:endParaRPr lang="zh-CN" altLang="en-US" sz="1200" b="1"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3" name="矩形 112">
              <a:extLst>
                <a:ext uri="{FF2B5EF4-FFF2-40B4-BE49-F238E27FC236}">
                  <a16:creationId xmlns:a16="http://schemas.microsoft.com/office/drawing/2014/main" id="{672E37CF-5AFB-4B23-8A23-8DC8568396F1}"/>
                </a:ext>
              </a:extLst>
            </p:cNvPr>
            <p:cNvSpPr/>
            <p:nvPr/>
          </p:nvSpPr>
          <p:spPr>
            <a:xfrm>
              <a:off x="8453565" y="3001523"/>
              <a:ext cx="681203" cy="240066"/>
            </a:xfrm>
            <a:prstGeom prst="rect">
              <a:avLst/>
            </a:prstGeom>
          </p:spPr>
          <p:txBody>
            <a:bodyPr wrap="square">
              <a:spAutoFit/>
            </a:bodyPr>
            <a:lstStyle/>
            <a:p>
              <a:pPr algn="ctr">
                <a:lnSpc>
                  <a:spcPct val="80000"/>
                </a:lnSpc>
              </a:pPr>
              <a:r>
                <a:rPr lang="en-US" altLang="zh-CN" sz="1200" b="1" kern="0" dirty="0">
                  <a:latin typeface="Times New Roman" panose="02020603050405020304" pitchFamily="18" charset="0"/>
                  <a:ea typeface="宋体" panose="02010600030101010101" pitchFamily="2" charset="-122"/>
                  <a:cs typeface="Times New Roman" panose="02020603050405020304" pitchFamily="18" charset="0"/>
                </a:rPr>
                <a:t>.text</a:t>
              </a:r>
              <a:endParaRPr lang="zh-CN" altLang="en-US" sz="1200" b="1" kern="0"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9" name="曲线连接符 18"/>
            <p:cNvCxnSpPr>
              <a:stCxn id="105" idx="3"/>
              <a:endCxn id="68" idx="3"/>
            </p:cNvCxnSpPr>
            <p:nvPr/>
          </p:nvCxnSpPr>
          <p:spPr>
            <a:xfrm flipH="1">
              <a:off x="8856902" y="2778817"/>
              <a:ext cx="238772" cy="634934"/>
            </a:xfrm>
            <a:prstGeom prst="curvedConnector3">
              <a:avLst>
                <a:gd name="adj1" fmla="val -95740"/>
              </a:avLst>
            </a:prstGeom>
            <a:ln>
              <a:tailEnd type="triangle"/>
            </a:ln>
          </p:spPr>
          <p:style>
            <a:lnRef idx="1">
              <a:schemeClr val="dk1"/>
            </a:lnRef>
            <a:fillRef idx="0">
              <a:schemeClr val="dk1"/>
            </a:fillRef>
            <a:effectRef idx="0">
              <a:schemeClr val="dk1"/>
            </a:effectRef>
            <a:fontRef idx="minor">
              <a:schemeClr val="tx1"/>
            </a:fontRef>
          </p:style>
        </p:cxnSp>
        <p:cxnSp>
          <p:nvCxnSpPr>
            <p:cNvPr id="23" name="曲线连接符 22"/>
            <p:cNvCxnSpPr>
              <a:stCxn id="68" idx="3"/>
              <a:endCxn id="57" idx="3"/>
            </p:cNvCxnSpPr>
            <p:nvPr/>
          </p:nvCxnSpPr>
          <p:spPr>
            <a:xfrm>
              <a:off x="8856902" y="3413751"/>
              <a:ext cx="13461" cy="360452"/>
            </a:xfrm>
            <a:prstGeom prst="curvedConnector3">
              <a:avLst>
                <a:gd name="adj1" fmla="val 1798239"/>
              </a:avLst>
            </a:prstGeom>
            <a:ln>
              <a:tailEnd type="triangle"/>
            </a:ln>
          </p:spPr>
          <p:style>
            <a:lnRef idx="1">
              <a:schemeClr val="dk1"/>
            </a:lnRef>
            <a:fillRef idx="0">
              <a:schemeClr val="dk1"/>
            </a:fillRef>
            <a:effectRef idx="0">
              <a:schemeClr val="dk1"/>
            </a:effectRef>
            <a:fontRef idx="minor">
              <a:schemeClr val="tx1"/>
            </a:fontRef>
          </p:style>
        </p:cxnSp>
        <p:sp>
          <p:nvSpPr>
            <p:cNvPr id="115" name="矩形 114"/>
            <p:cNvSpPr/>
            <p:nvPr/>
          </p:nvSpPr>
          <p:spPr>
            <a:xfrm>
              <a:off x="8673802" y="2633211"/>
              <a:ext cx="2360170" cy="264688"/>
            </a:xfrm>
            <a:prstGeom prst="rect">
              <a:avLst/>
            </a:prstGeom>
          </p:spPr>
          <p:txBody>
            <a:bodyPr wrap="square">
              <a:spAutoFit/>
            </a:bodyPr>
            <a:lstStyle/>
            <a:p>
              <a:pPr algn="ctr">
                <a:lnSpc>
                  <a:spcPct val="80000"/>
                </a:lnSpc>
              </a:pPr>
              <a:r>
                <a:rPr lang="en-US" altLang="zh-CN" sz="1400" b="1" kern="0" dirty="0">
                  <a:latin typeface="Times New Roman" panose="02020603050405020304" pitchFamily="18" charset="0"/>
                  <a:ea typeface="宋体" panose="02010600030101010101" pitchFamily="2" charset="-122"/>
                  <a:cs typeface="Times New Roman" panose="02020603050405020304" pitchFamily="18" charset="0"/>
                </a:rPr>
                <a:t>Page Fault</a:t>
              </a:r>
            </a:p>
          </p:txBody>
        </p:sp>
        <p:sp>
          <p:nvSpPr>
            <p:cNvPr id="117" name="爆炸形 1 116"/>
            <p:cNvSpPr/>
            <p:nvPr/>
          </p:nvSpPr>
          <p:spPr>
            <a:xfrm>
              <a:off x="8930821" y="2612327"/>
              <a:ext cx="203200" cy="233095"/>
            </a:xfrm>
            <a:prstGeom prst="irregularSeal1">
              <a:avLst/>
            </a:prstGeom>
            <a:solidFill>
              <a:schemeClr val="accent5">
                <a:lumMod val="20000"/>
                <a:lumOff val="80000"/>
              </a:schemeClr>
            </a:solid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18" name="直接连接符 117"/>
            <p:cNvCxnSpPr/>
            <p:nvPr/>
          </p:nvCxnSpPr>
          <p:spPr>
            <a:xfrm>
              <a:off x="6729368" y="1691755"/>
              <a:ext cx="9403" cy="3991897"/>
            </a:xfrm>
            <a:prstGeom prst="line">
              <a:avLst/>
            </a:prstGeom>
            <a:ln>
              <a:prstDash val="lgDashDot"/>
            </a:ln>
          </p:spPr>
          <p:style>
            <a:lnRef idx="1">
              <a:schemeClr val="dk1"/>
            </a:lnRef>
            <a:fillRef idx="0">
              <a:schemeClr val="dk1"/>
            </a:fillRef>
            <a:effectRef idx="0">
              <a:schemeClr val="dk1"/>
            </a:effectRef>
            <a:fontRef idx="minor">
              <a:schemeClr val="tx1"/>
            </a:fontRef>
          </p:style>
        </p:cxnSp>
        <p:grpSp>
          <p:nvGrpSpPr>
            <p:cNvPr id="119" name="组合 118"/>
            <p:cNvGrpSpPr/>
            <p:nvPr/>
          </p:nvGrpSpPr>
          <p:grpSpPr>
            <a:xfrm>
              <a:off x="6397447" y="3195514"/>
              <a:ext cx="786051" cy="353063"/>
              <a:chOff x="5377180" y="3007357"/>
              <a:chExt cx="786051" cy="353063"/>
            </a:xfrm>
          </p:grpSpPr>
          <p:grpSp>
            <p:nvGrpSpPr>
              <p:cNvPr id="120" name="组合 119"/>
              <p:cNvGrpSpPr/>
              <p:nvPr/>
            </p:nvGrpSpPr>
            <p:grpSpPr>
              <a:xfrm>
                <a:off x="5377180" y="3007357"/>
                <a:ext cx="660400" cy="353063"/>
                <a:chOff x="5377180" y="3007357"/>
                <a:chExt cx="660400" cy="353063"/>
              </a:xfrm>
            </p:grpSpPr>
            <p:sp>
              <p:nvSpPr>
                <p:cNvPr id="123" name="矩形 122"/>
                <p:cNvSpPr/>
                <p:nvPr/>
              </p:nvSpPr>
              <p:spPr>
                <a:xfrm>
                  <a:off x="5377180" y="3037266"/>
                  <a:ext cx="660400" cy="323154"/>
                </a:xfrm>
                <a:prstGeom prst="rect">
                  <a:avLst/>
                </a:prstGeom>
                <a:solidFill>
                  <a:schemeClr val="bg1"/>
                </a:solidFill>
                <a:ln w="12700" cap="flat" cmpd="sng" algn="ctr">
                  <a:no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24" name="组合 123"/>
                <p:cNvGrpSpPr/>
                <p:nvPr/>
              </p:nvGrpSpPr>
              <p:grpSpPr>
                <a:xfrm>
                  <a:off x="5417983" y="3007357"/>
                  <a:ext cx="604610" cy="315337"/>
                  <a:chOff x="5417983" y="2793777"/>
                  <a:chExt cx="604610" cy="318733"/>
                </a:xfrm>
                <a:solidFill>
                  <a:schemeClr val="bg1"/>
                </a:solidFill>
              </p:grpSpPr>
              <p:sp>
                <p:nvSpPr>
                  <p:cNvPr id="125" name="文本框 124">
                    <a:extLst>
                      <a:ext uri="{FF2B5EF4-FFF2-40B4-BE49-F238E27FC236}">
                        <a16:creationId xmlns:a16="http://schemas.microsoft.com/office/drawing/2014/main" id="{2D612575-5E4F-427B-85FA-F83845E9373B}"/>
                      </a:ext>
                    </a:extLst>
                  </p:cNvPr>
                  <p:cNvSpPr txBox="1"/>
                  <p:nvPr/>
                </p:nvSpPr>
                <p:spPr>
                  <a:xfrm>
                    <a:off x="5417983" y="2793777"/>
                    <a:ext cx="604610" cy="286232"/>
                  </a:xfrm>
                  <a:prstGeom prst="rect">
                    <a:avLst/>
                  </a:prstGeom>
                  <a:solidFill>
                    <a:schemeClr val="bg1"/>
                  </a:solidFill>
                  <a:ln>
                    <a:solidFill>
                      <a:schemeClr val="bg1"/>
                    </a:solidFill>
                  </a:ln>
                </p:spPr>
                <p:txBody>
                  <a:bodyPr wrap="square" rtlCol="0">
                    <a:spAutoFit/>
                  </a:bodyPr>
                  <a:lstStyle/>
                  <a:p>
                    <a:pPr algn="l">
                      <a:lnSpc>
                        <a:spcPct val="90000"/>
                      </a:lnSpc>
                      <a:spcBef>
                        <a:spcPts val="1000"/>
                      </a:spcBef>
                    </a:pPr>
                    <a:r>
                      <a:rPr kumimoji="1"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Load</a:t>
                    </a:r>
                    <a:endParaRPr kumimoji="1"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126" name="直接箭头连接符 125"/>
                  <p:cNvCxnSpPr/>
                  <p:nvPr/>
                </p:nvCxnSpPr>
                <p:spPr>
                  <a:xfrm>
                    <a:off x="5449774" y="3110237"/>
                    <a:ext cx="517847" cy="2273"/>
                  </a:xfrm>
                  <a:prstGeom prst="straightConnector1">
                    <a:avLst/>
                  </a:prstGeom>
                  <a:grpFill/>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grpSp>
          </p:grpSp>
          <p:cxnSp>
            <p:nvCxnSpPr>
              <p:cNvPr id="121" name="直接箭头连接符 120"/>
              <p:cNvCxnSpPr/>
              <p:nvPr/>
            </p:nvCxnSpPr>
            <p:spPr>
              <a:xfrm flipV="1">
                <a:off x="5967621" y="3037266"/>
                <a:ext cx="0" cy="285432"/>
              </a:xfrm>
              <a:prstGeom prst="straightConnector1">
                <a:avLst/>
              </a:prstGeom>
              <a:grpFill/>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直接箭头连接符 121"/>
              <p:cNvCxnSpPr/>
              <p:nvPr/>
            </p:nvCxnSpPr>
            <p:spPr>
              <a:xfrm flipV="1">
                <a:off x="5960673" y="3052102"/>
                <a:ext cx="202558" cy="4923"/>
              </a:xfrm>
              <a:prstGeom prst="straightConnector1">
                <a:avLst/>
              </a:prstGeom>
              <a:grpFill/>
              <a:ln w="28575">
                <a:prstDash val="dash"/>
                <a:tailEnd type="triangle"/>
              </a:ln>
            </p:spPr>
            <p:style>
              <a:lnRef idx="1">
                <a:schemeClr val="dk1"/>
              </a:lnRef>
              <a:fillRef idx="0">
                <a:schemeClr val="dk1"/>
              </a:fillRef>
              <a:effectRef idx="0">
                <a:schemeClr val="dk1"/>
              </a:effectRef>
              <a:fontRef idx="minor">
                <a:schemeClr val="tx1"/>
              </a:fontRef>
            </p:style>
          </p:cxnSp>
        </p:grpSp>
      </p:grpSp>
      <p:sp>
        <p:nvSpPr>
          <p:cNvPr id="129" name="矩形 128"/>
          <p:cNvSpPr/>
          <p:nvPr/>
        </p:nvSpPr>
        <p:spPr>
          <a:xfrm>
            <a:off x="1390754" y="2972808"/>
            <a:ext cx="2360170" cy="264688"/>
          </a:xfrm>
          <a:prstGeom prst="rect">
            <a:avLst/>
          </a:prstGeom>
        </p:spPr>
        <p:txBody>
          <a:bodyPr wrap="square">
            <a:spAutoFit/>
          </a:bodyPr>
          <a:lstStyle/>
          <a:p>
            <a:pPr algn="ctr">
              <a:lnSpc>
                <a:spcPct val="80000"/>
              </a:lnSpc>
            </a:pPr>
            <a:r>
              <a:rPr lang="en-US" altLang="zh-CN" sz="1400" b="1" kern="0" dirty="0">
                <a:latin typeface="Times New Roman" panose="02020603050405020304" pitchFamily="18" charset="0"/>
                <a:ea typeface="宋体" panose="02010600030101010101" pitchFamily="2" charset="-122"/>
                <a:cs typeface="Times New Roman" panose="02020603050405020304" pitchFamily="18" charset="0"/>
              </a:rPr>
              <a:t>TOOL *</a:t>
            </a:r>
          </a:p>
        </p:txBody>
      </p:sp>
      <p:sp>
        <p:nvSpPr>
          <p:cNvPr id="133" name="矩形 132"/>
          <p:cNvSpPr/>
          <p:nvPr/>
        </p:nvSpPr>
        <p:spPr>
          <a:xfrm>
            <a:off x="2069298" y="4714608"/>
            <a:ext cx="3025006" cy="264688"/>
          </a:xfrm>
          <a:prstGeom prst="rect">
            <a:avLst/>
          </a:prstGeom>
        </p:spPr>
        <p:txBody>
          <a:bodyPr wrap="square">
            <a:spAutoFit/>
          </a:bodyPr>
          <a:lstStyle/>
          <a:p>
            <a:pPr algn="ctr">
              <a:lnSpc>
                <a:spcPct val="80000"/>
              </a:lnSpc>
            </a:pPr>
            <a:r>
              <a:rPr lang="en-US" altLang="zh-CN" sz="1400" b="1" kern="0" dirty="0">
                <a:latin typeface="Times New Roman" panose="02020603050405020304" pitchFamily="18" charset="0"/>
                <a:ea typeface="宋体" panose="02010600030101010101" pitchFamily="2" charset="-122"/>
                <a:cs typeface="Times New Roman" panose="02020603050405020304" pitchFamily="18" charset="0"/>
              </a:rPr>
              <a:t>* TOOL can be </a:t>
            </a:r>
            <a:r>
              <a:rPr lang="en-US" altLang="zh-CN" sz="1400" b="1" kern="0" dirty="0" err="1">
                <a:latin typeface="Times New Roman" panose="02020603050405020304" pitchFamily="18" charset="0"/>
                <a:ea typeface="宋体" panose="02010600030101010101" pitchFamily="2" charset="-122"/>
                <a:cs typeface="Times New Roman" panose="02020603050405020304" pitchFamily="18" charset="0"/>
              </a:rPr>
              <a:t>Spliter</a:t>
            </a:r>
            <a:r>
              <a:rPr lang="en-US" altLang="zh-CN" sz="1400" b="1" kern="0" dirty="0">
                <a:latin typeface="Times New Roman" panose="02020603050405020304" pitchFamily="18" charset="0"/>
                <a:ea typeface="宋体" panose="02010600030101010101" pitchFamily="2" charset="-122"/>
                <a:cs typeface="Times New Roman" panose="02020603050405020304" pitchFamily="18" charset="0"/>
              </a:rPr>
              <a:t> or Rewriter  </a:t>
            </a:r>
          </a:p>
        </p:txBody>
      </p:sp>
      <p:sp>
        <p:nvSpPr>
          <p:cNvPr id="63" name="矩形 62">
            <a:extLst>
              <a:ext uri="{FF2B5EF4-FFF2-40B4-BE49-F238E27FC236}">
                <a16:creationId xmlns:a16="http://schemas.microsoft.com/office/drawing/2014/main" id="{F7EB1298-8954-412F-95DB-2DEA6B28875C}"/>
              </a:ext>
            </a:extLst>
          </p:cNvPr>
          <p:cNvSpPr/>
          <p:nvPr/>
        </p:nvSpPr>
        <p:spPr>
          <a:xfrm>
            <a:off x="521438" y="3580388"/>
            <a:ext cx="1151868" cy="264688"/>
          </a:xfrm>
          <a:prstGeom prst="rect">
            <a:avLst/>
          </a:prstGeom>
        </p:spPr>
        <p:txBody>
          <a:bodyPr wrap="square">
            <a:spAutoFit/>
          </a:bodyPr>
          <a:lstStyle/>
          <a:p>
            <a:pPr algn="ctr">
              <a:lnSpc>
                <a:spcPct val="80000"/>
              </a:lnSpc>
            </a:pPr>
            <a:r>
              <a:rPr lang="en-US" altLang="zh-CN" sz="1400" b="1" kern="0" dirty="0">
                <a:latin typeface="Times New Roman" panose="02020603050405020304" pitchFamily="18" charset="0"/>
                <a:ea typeface="宋体" panose="02010600030101010101" pitchFamily="2" charset="-122"/>
                <a:cs typeface="Times New Roman" panose="02020603050405020304" pitchFamily="18" charset="0"/>
              </a:rPr>
              <a:t>OR</a:t>
            </a:r>
            <a:endParaRPr lang="zh-CN" altLang="en-US" sz="1400" b="1" kern="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578719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Task 2</a:t>
            </a:r>
            <a:r>
              <a:rPr lang="zh-CN" altLang="en-US" dirty="0"/>
              <a:t>：</a:t>
            </a:r>
            <a:r>
              <a:rPr lang="zh-CN" altLang="en-US" dirty="0">
                <a:latin typeface="楷体" panose="02010609060101010101" pitchFamily="49" charset="-122"/>
              </a:rPr>
              <a:t>阻止不可信的内核态进程滥用敏感指令</a:t>
            </a:r>
            <a:endParaRPr lang="zh-CN" altLang="en-US" dirty="0"/>
          </a:p>
        </p:txBody>
      </p:sp>
      <p:sp>
        <p:nvSpPr>
          <p:cNvPr id="3" name="内容占位符 2"/>
          <p:cNvSpPr>
            <a:spLocks noGrp="1"/>
          </p:cNvSpPr>
          <p:nvPr>
            <p:ph idx="1"/>
          </p:nvPr>
        </p:nvSpPr>
        <p:spPr>
          <a:noFill/>
          <a:ln>
            <a:noFill/>
          </a:ln>
        </p:spPr>
        <p:txBody>
          <a:bodyPr>
            <a:normAutofit/>
          </a:bodyPr>
          <a:lstStyle/>
          <a:p>
            <a:r>
              <a:rPr lang="zh-CN" altLang="en-US" dirty="0"/>
              <a:t>可执行页中的数据</a:t>
            </a:r>
            <a:endParaRPr lang="en-US" altLang="zh-CN" dirty="0"/>
          </a:p>
          <a:p>
            <a:pPr lvl="1"/>
            <a:r>
              <a:rPr lang="zh-CN" altLang="en-US" dirty="0"/>
              <a:t>内嵌数据</a:t>
            </a:r>
            <a:endParaRPr lang="en-US" altLang="zh-CN" dirty="0"/>
          </a:p>
          <a:p>
            <a:pPr lvl="1"/>
            <a:r>
              <a:rPr lang="en-US" altLang="zh-CN" dirty="0"/>
              <a:t>.</a:t>
            </a:r>
            <a:r>
              <a:rPr lang="en-US" altLang="zh-CN" dirty="0" err="1"/>
              <a:t>rodata</a:t>
            </a:r>
            <a:r>
              <a:rPr lang="zh-CN" altLang="en-US" dirty="0"/>
              <a:t>数据</a:t>
            </a:r>
            <a:endParaRPr lang="en-US" altLang="zh-CN" kern="0" dirty="0">
              <a:ea typeface="宋体" panose="02010600030101010101" pitchFamily="2" charset="-122"/>
            </a:endParaRPr>
          </a:p>
          <a:p>
            <a:endParaRPr lang="en-US" altLang="zh-CN" kern="0" dirty="0">
              <a:ea typeface="宋体" panose="02010600030101010101" pitchFamily="2" charset="-122"/>
            </a:endParaRPr>
          </a:p>
          <a:p>
            <a:r>
              <a:rPr lang="zh-CN" altLang="en-US" dirty="0"/>
              <a:t>代码和数据分离</a:t>
            </a:r>
            <a:endParaRPr lang="en-US" altLang="zh-CN" dirty="0"/>
          </a:p>
          <a:p>
            <a:pPr lvl="1"/>
            <a:r>
              <a:rPr lang="zh-CN" altLang="en-US" dirty="0"/>
              <a:t>消除可执行页中的数据，并保证程序原有语义的正确性</a:t>
            </a:r>
            <a:endParaRPr lang="en-US" altLang="zh-CN" dirty="0"/>
          </a:p>
          <a:p>
            <a:pPr lvl="1"/>
            <a:r>
              <a:rPr lang="zh-CN" altLang="en-US" dirty="0"/>
              <a:t>我们提供了编译端处理工具（有源码时）和二进制改写工具（无源码时）</a:t>
            </a:r>
            <a:endParaRPr lang="en-US" altLang="zh-CN" dirty="0"/>
          </a:p>
          <a:p>
            <a:pPr marL="457189" lvl="1" indent="0">
              <a:buNone/>
            </a:pPr>
            <a:endParaRPr lang="en-US" altLang="zh-CN" dirty="0"/>
          </a:p>
          <a:p>
            <a:r>
              <a:rPr lang="en-US" altLang="zh-CN" kern="0" dirty="0" err="1">
                <a:ea typeface="宋体" panose="02010600030101010101" pitchFamily="2" charset="-122"/>
              </a:rPr>
              <a:t>Spliter</a:t>
            </a:r>
            <a:r>
              <a:rPr lang="en-US" altLang="zh-CN" kern="0" dirty="0">
                <a:ea typeface="宋体" panose="02010600030101010101" pitchFamily="2" charset="-122"/>
              </a:rPr>
              <a:t> </a:t>
            </a:r>
            <a:r>
              <a:rPr lang="zh-CN" altLang="en-US" dirty="0"/>
              <a:t>编译端处理</a:t>
            </a:r>
            <a:endParaRPr lang="en-US" altLang="zh-CN" dirty="0"/>
          </a:p>
          <a:p>
            <a:pPr lvl="1"/>
            <a:r>
              <a:rPr lang="zh-CN" altLang="en-US" dirty="0"/>
              <a:t>内嵌数据：将数据编码进指令中，并保证改写前后的语义等价性</a:t>
            </a:r>
            <a:endParaRPr lang="en-US" altLang="zh-CN" dirty="0"/>
          </a:p>
          <a:p>
            <a:pPr lvl="1"/>
            <a:r>
              <a:rPr lang="en-US" altLang="zh-CN" dirty="0"/>
              <a:t>.</a:t>
            </a:r>
            <a:r>
              <a:rPr lang="en-US" altLang="zh-CN" dirty="0" err="1"/>
              <a:t>rodata</a:t>
            </a:r>
            <a:r>
              <a:rPr lang="zh-CN" altLang="en-US" dirty="0"/>
              <a:t>数据：链接阶段分离</a:t>
            </a:r>
            <a:r>
              <a:rPr lang="en-US" altLang="zh-CN" dirty="0"/>
              <a:t>.text</a:t>
            </a:r>
            <a:r>
              <a:rPr lang="zh-CN" altLang="en-US" dirty="0"/>
              <a:t>代码区和</a:t>
            </a:r>
            <a:r>
              <a:rPr lang="en-US" altLang="zh-CN" dirty="0"/>
              <a:t>.</a:t>
            </a:r>
            <a:r>
              <a:rPr lang="en-US" altLang="zh-CN" dirty="0" err="1"/>
              <a:t>rodata</a:t>
            </a:r>
            <a:r>
              <a:rPr lang="zh-CN" altLang="en-US" dirty="0"/>
              <a:t>等数据区</a:t>
            </a:r>
          </a:p>
        </p:txBody>
      </p:sp>
      <p:sp>
        <p:nvSpPr>
          <p:cNvPr id="4" name="灯片编号占位符 3"/>
          <p:cNvSpPr>
            <a:spLocks noGrp="1"/>
          </p:cNvSpPr>
          <p:nvPr>
            <p:ph type="sldNum" sz="quarter" idx="4"/>
          </p:nvPr>
        </p:nvSpPr>
        <p:spPr/>
        <p:txBody>
          <a:bodyPr/>
          <a:lstStyle/>
          <a:p>
            <a:fld id="{BD8BB134-0D0A-4045-A3EE-5FDD2F095A47}" type="slidenum">
              <a:rPr lang="zh-CN" altLang="en-US" smtClean="0"/>
              <a:t>29</a:t>
            </a:fld>
            <a:endParaRPr lang="zh-CN" altLang="en-US" dirty="0"/>
          </a:p>
        </p:txBody>
      </p:sp>
      <p:sp>
        <p:nvSpPr>
          <p:cNvPr id="5" name="页脚占位符 4"/>
          <p:cNvSpPr>
            <a:spLocks noGrp="1"/>
          </p:cNvSpPr>
          <p:nvPr>
            <p:ph type="ftr" sz="quarter" idx="3"/>
          </p:nvPr>
        </p:nvSpPr>
        <p:spPr/>
        <p:txBody>
          <a:bodyPr/>
          <a:lstStyle/>
          <a:p>
            <a:r>
              <a:rPr lang="en-US" altLang="zh-CN"/>
              <a:t>Jiali Xu &lt;xujiali@ict.ac.cn&gt;</a:t>
            </a:r>
            <a:endParaRPr lang="zh-CN" altLang="en-US" dirty="0"/>
          </a:p>
        </p:txBody>
      </p:sp>
    </p:spTree>
    <p:extLst>
      <p:ext uri="{BB962C8B-B14F-4D97-AF65-F5344CB8AC3E}">
        <p14:creationId xmlns:p14="http://schemas.microsoft.com/office/powerpoint/2010/main" val="6293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a:t>
            </a:r>
            <a:endParaRPr lang="zh-CN" altLang="en-US" dirty="0"/>
          </a:p>
        </p:txBody>
      </p:sp>
      <p:sp>
        <p:nvSpPr>
          <p:cNvPr id="3" name="内容占位符 2"/>
          <p:cNvSpPr>
            <a:spLocks noGrp="1"/>
          </p:cNvSpPr>
          <p:nvPr>
            <p:ph idx="1"/>
          </p:nvPr>
        </p:nvSpPr>
        <p:spPr>
          <a:xfrm>
            <a:off x="637906" y="1332745"/>
            <a:ext cx="11092543" cy="5178414"/>
          </a:xfrm>
        </p:spPr>
        <p:txBody>
          <a:bodyPr>
            <a:normAutofit/>
          </a:bodyPr>
          <a:lstStyle/>
          <a:p>
            <a:r>
              <a:rPr lang="zh-CN" altLang="en-US" dirty="0"/>
              <a:t>内存安全现状</a:t>
            </a:r>
            <a:endParaRPr lang="en-US" altLang="zh-CN" dirty="0"/>
          </a:p>
          <a:p>
            <a:pPr lvl="1"/>
            <a:r>
              <a:rPr lang="en-US" altLang="zh-CN" dirty="0"/>
              <a:t>C</a:t>
            </a:r>
            <a:r>
              <a:rPr lang="zh-CN" altLang="en-US" dirty="0"/>
              <a:t>和</a:t>
            </a:r>
            <a:r>
              <a:rPr lang="en-US" altLang="zh-CN" dirty="0"/>
              <a:t>C++</a:t>
            </a:r>
            <a:r>
              <a:rPr lang="zh-CN" altLang="en-US" dirty="0"/>
              <a:t>不是内存安全型语言，语言中内存安全错误无法避免</a:t>
            </a:r>
            <a:endParaRPr lang="en-US" altLang="zh-CN" dirty="0"/>
          </a:p>
          <a:p>
            <a:pPr lvl="1"/>
            <a:r>
              <a:rPr lang="zh-CN" altLang="en-US" dirty="0"/>
              <a:t>从源头消除错误被证明是不实际的，性能开销高达</a:t>
            </a:r>
            <a:r>
              <a:rPr lang="en-US" altLang="zh-CN" dirty="0"/>
              <a:t>67%~93% [Softbound, PLDI09]</a:t>
            </a:r>
            <a:r>
              <a:rPr lang="zh-CN" altLang="en-US" dirty="0"/>
              <a:t>和</a:t>
            </a:r>
            <a:r>
              <a:rPr lang="en-US" altLang="zh-CN" dirty="0"/>
              <a:t>48% [CETS, ISMM10]</a:t>
            </a:r>
          </a:p>
          <a:p>
            <a:pPr lvl="1"/>
            <a:r>
              <a:rPr lang="zh-CN" altLang="en-US" dirty="0"/>
              <a:t>所以研究人员研发和部署了多种保护技术，保护敏感数据，阻止内存破坏攻击</a:t>
            </a:r>
            <a:endParaRPr lang="en-US" altLang="zh-CN" dirty="0"/>
          </a:p>
          <a:p>
            <a:r>
              <a:rPr lang="zh-CN" altLang="en-US" dirty="0"/>
              <a:t>保护技术，依据敏感数据类型可以分为以下三类：</a:t>
            </a:r>
            <a:endParaRPr lang="en-US" altLang="zh-CN" dirty="0"/>
          </a:p>
          <a:p>
            <a:pPr lvl="1"/>
            <a:r>
              <a:rPr lang="zh-CN" altLang="en-US" dirty="0"/>
              <a:t>指针类：代码指针数据指针的保护工作</a:t>
            </a:r>
            <a:r>
              <a:rPr lang="en-US" altLang="zh-CN" dirty="0"/>
              <a:t>[CPI, OSDI14]</a:t>
            </a:r>
          </a:p>
          <a:p>
            <a:pPr lvl="1"/>
            <a:r>
              <a:rPr lang="zh-CN" altLang="en-US" dirty="0"/>
              <a:t>数据类：</a:t>
            </a:r>
            <a:r>
              <a:rPr lang="en-US" altLang="zh-CN" dirty="0"/>
              <a:t>Key</a:t>
            </a:r>
            <a:r>
              <a:rPr lang="zh-CN" altLang="en-US" dirty="0"/>
              <a:t>的防护 </a:t>
            </a:r>
            <a:r>
              <a:rPr lang="en-US" altLang="zh-CN" dirty="0"/>
              <a:t>[ERIM, Security19]</a:t>
            </a:r>
          </a:p>
          <a:p>
            <a:pPr lvl="1"/>
            <a:r>
              <a:rPr lang="zh-CN" altLang="en-US" dirty="0"/>
              <a:t>代码类：</a:t>
            </a:r>
            <a:r>
              <a:rPr lang="en-US" altLang="zh-CN" dirty="0" err="1"/>
              <a:t>JITed</a:t>
            </a:r>
            <a:r>
              <a:rPr lang="en-US" altLang="zh-CN" dirty="0"/>
              <a:t> Code [</a:t>
            </a:r>
            <a:r>
              <a:rPr lang="en-US" altLang="zh-CN" dirty="0" err="1"/>
              <a:t>libmpk</a:t>
            </a:r>
            <a:r>
              <a:rPr lang="en-US" altLang="zh-CN" dirty="0"/>
              <a:t>, ATC19]</a:t>
            </a:r>
          </a:p>
          <a:p>
            <a:r>
              <a:rPr lang="zh-CN" altLang="en-US" dirty="0"/>
              <a:t>进程内内存隔离是上述保护技术的基础设施，而隔离性能至关重要</a:t>
            </a:r>
            <a:endParaRPr lang="en-US" altLang="zh-CN" dirty="0"/>
          </a:p>
          <a:p>
            <a:pPr lvl="1"/>
            <a:r>
              <a:rPr lang="zh-CN" altLang="en-US" dirty="0"/>
              <a:t>程序对敏感数据的访问非常频繁，例如，</a:t>
            </a:r>
            <a:r>
              <a:rPr lang="en-US" altLang="zh-CN" dirty="0"/>
              <a:t>SPEC CPU2006 call/ret</a:t>
            </a:r>
            <a:r>
              <a:rPr lang="zh-CN" altLang="en-US" dirty="0"/>
              <a:t>的频率约为</a:t>
            </a:r>
            <a:r>
              <a:rPr lang="en-US" altLang="zh-CN" dirty="0"/>
              <a:t>5800</a:t>
            </a:r>
            <a:r>
              <a:rPr lang="zh-CN" altLang="en-US" dirty="0"/>
              <a:t>万次</a:t>
            </a:r>
            <a:r>
              <a:rPr lang="en-US" altLang="zh-CN" dirty="0"/>
              <a:t>/</a:t>
            </a:r>
            <a:r>
              <a:rPr lang="zh-CN" altLang="en-US" dirty="0"/>
              <a:t>秒</a:t>
            </a:r>
            <a:endParaRPr lang="en-US" altLang="zh-CN" dirty="0"/>
          </a:p>
          <a:p>
            <a:pPr lvl="1"/>
            <a:r>
              <a:rPr lang="zh-CN" altLang="en-US" dirty="0"/>
              <a:t>通过</a:t>
            </a:r>
            <a:r>
              <a:rPr lang="en-US" altLang="zh-CN" dirty="0"/>
              <a:t>paging</a:t>
            </a:r>
            <a:r>
              <a:rPr lang="zh-CN" altLang="en-US" dirty="0"/>
              <a:t>的域隔离方式如</a:t>
            </a:r>
            <a:r>
              <a:rPr lang="en-US" altLang="zh-CN" dirty="0" err="1"/>
              <a:t>mprotect</a:t>
            </a:r>
            <a:r>
              <a:rPr lang="en-US" altLang="zh-CN" dirty="0"/>
              <a:t>()</a:t>
            </a:r>
            <a:r>
              <a:rPr lang="zh-CN" altLang="en-US" dirty="0"/>
              <a:t>不够高效，</a:t>
            </a:r>
            <a:r>
              <a:rPr lang="en-US" altLang="zh-CN" dirty="0"/>
              <a:t>context switch</a:t>
            </a:r>
            <a:r>
              <a:rPr lang="zh-CN" altLang="en-US" dirty="0"/>
              <a:t>会带来难以容忍的性能开销</a:t>
            </a:r>
            <a:endParaRPr lang="en-US" altLang="zh-CN" dirty="0"/>
          </a:p>
          <a:p>
            <a:pPr lvl="1"/>
            <a:r>
              <a:rPr lang="zh-CN" altLang="en-US" dirty="0"/>
              <a:t>地址隔离（</a:t>
            </a:r>
            <a:r>
              <a:rPr lang="en-US" altLang="zh-CN" dirty="0"/>
              <a:t>SFI bound check</a:t>
            </a:r>
            <a:r>
              <a:rPr lang="zh-CN" altLang="en-US" dirty="0"/>
              <a:t>），能有效解决敏感数据频繁访问问题，但是会带来代码膨胀问题</a:t>
            </a:r>
            <a:endParaRPr lang="en-US" altLang="zh-CN" dirty="0"/>
          </a:p>
        </p:txBody>
      </p:sp>
      <p:sp>
        <p:nvSpPr>
          <p:cNvPr id="4" name="灯片编号占位符 3"/>
          <p:cNvSpPr>
            <a:spLocks noGrp="1"/>
          </p:cNvSpPr>
          <p:nvPr>
            <p:ph type="sldNum" sz="quarter" idx="4"/>
          </p:nvPr>
        </p:nvSpPr>
        <p:spPr/>
        <p:txBody>
          <a:bodyPr/>
          <a:lstStyle/>
          <a:p>
            <a:fld id="{BD8BB134-0D0A-4045-A3EE-5FDD2F095A47}" type="slidenum">
              <a:rPr lang="zh-CN" altLang="en-US" smtClean="0"/>
              <a:t>3</a:t>
            </a:fld>
            <a:endParaRPr lang="zh-CN" altLang="en-US" dirty="0"/>
          </a:p>
        </p:txBody>
      </p:sp>
      <p:sp>
        <p:nvSpPr>
          <p:cNvPr id="5" name="页脚占位符 4"/>
          <p:cNvSpPr>
            <a:spLocks noGrp="1"/>
          </p:cNvSpPr>
          <p:nvPr>
            <p:ph type="ftr" sz="quarter" idx="3"/>
          </p:nvPr>
        </p:nvSpPr>
        <p:spPr/>
        <p:txBody>
          <a:bodyPr/>
          <a:lstStyle/>
          <a:p>
            <a:r>
              <a:rPr lang="en-US" altLang="zh-CN"/>
              <a:t>Jiali Xu &lt;xujiali@ict.ac.cn&gt;</a:t>
            </a:r>
            <a:endParaRPr lang="zh-CN" altLang="en-US" dirty="0"/>
          </a:p>
        </p:txBody>
      </p:sp>
    </p:spTree>
    <p:extLst>
      <p:ext uri="{BB962C8B-B14F-4D97-AF65-F5344CB8AC3E}">
        <p14:creationId xmlns:p14="http://schemas.microsoft.com/office/powerpoint/2010/main" val="14334738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Task 2</a:t>
            </a:r>
            <a:r>
              <a:rPr lang="zh-CN" altLang="en-US" dirty="0"/>
              <a:t>：</a:t>
            </a:r>
            <a:r>
              <a:rPr lang="zh-CN" altLang="en-US" dirty="0">
                <a:latin typeface="楷体" panose="02010609060101010101" pitchFamily="49" charset="-122"/>
              </a:rPr>
              <a:t>阻止不可信的内核态进程滥用敏感指令</a:t>
            </a:r>
            <a:endParaRPr lang="zh-CN" altLang="en-US" dirty="0"/>
          </a:p>
        </p:txBody>
      </p:sp>
      <p:sp>
        <p:nvSpPr>
          <p:cNvPr id="3" name="内容占位符 2"/>
          <p:cNvSpPr>
            <a:spLocks noGrp="1"/>
          </p:cNvSpPr>
          <p:nvPr>
            <p:ph idx="1"/>
          </p:nvPr>
        </p:nvSpPr>
        <p:spPr>
          <a:xfrm>
            <a:off x="721668" y="1434724"/>
            <a:ext cx="11092543" cy="4690961"/>
          </a:xfrm>
          <a:ln>
            <a:noFill/>
            <a:prstDash val="dash"/>
            <a:tailEnd type="triangle"/>
          </a:ln>
        </p:spPr>
        <p:style>
          <a:lnRef idx="1">
            <a:schemeClr val="dk1"/>
          </a:lnRef>
          <a:fillRef idx="0">
            <a:schemeClr val="dk1"/>
          </a:fillRef>
          <a:effectRef idx="0">
            <a:schemeClr val="dk1"/>
          </a:effectRef>
          <a:fontRef idx="minor">
            <a:schemeClr val="tx1"/>
          </a:fontRef>
        </p:style>
        <p:txBody>
          <a:bodyPr>
            <a:normAutofit/>
          </a:bodyPr>
          <a:lstStyle/>
          <a:p>
            <a:r>
              <a:rPr lang="en-US" altLang="zh-CN" b="1" kern="0" dirty="0">
                <a:ea typeface="宋体" panose="02010600030101010101" pitchFamily="2" charset="-122"/>
              </a:rPr>
              <a:t>Rewriter</a:t>
            </a:r>
            <a:r>
              <a:rPr lang="zh-CN" altLang="en-US" dirty="0"/>
              <a:t>二进制改写</a:t>
            </a:r>
          </a:p>
        </p:txBody>
      </p:sp>
      <p:sp>
        <p:nvSpPr>
          <p:cNvPr id="4" name="灯片编号占位符 3"/>
          <p:cNvSpPr>
            <a:spLocks noGrp="1"/>
          </p:cNvSpPr>
          <p:nvPr>
            <p:ph type="sldNum" sz="quarter" idx="4"/>
          </p:nvPr>
        </p:nvSpPr>
        <p:spPr/>
        <p:txBody>
          <a:bodyPr/>
          <a:lstStyle/>
          <a:p>
            <a:fld id="{BD8BB134-0D0A-4045-A3EE-5FDD2F095A47}" type="slidenum">
              <a:rPr lang="zh-CN" altLang="en-US" smtClean="0"/>
              <a:t>30</a:t>
            </a:fld>
            <a:endParaRPr lang="zh-CN" altLang="en-US" dirty="0"/>
          </a:p>
        </p:txBody>
      </p:sp>
      <p:sp>
        <p:nvSpPr>
          <p:cNvPr id="5" name="页脚占位符 4"/>
          <p:cNvSpPr>
            <a:spLocks noGrp="1"/>
          </p:cNvSpPr>
          <p:nvPr>
            <p:ph type="ftr" sz="quarter" idx="3"/>
          </p:nvPr>
        </p:nvSpPr>
        <p:spPr/>
        <p:txBody>
          <a:bodyPr/>
          <a:lstStyle/>
          <a:p>
            <a:r>
              <a:rPr lang="en-US" altLang="zh-CN"/>
              <a:t>Jiali Xu &lt;xujiali@ict.ac.cn&gt;</a:t>
            </a:r>
            <a:endParaRPr lang="zh-CN" altLang="en-US" dirty="0"/>
          </a:p>
        </p:txBody>
      </p:sp>
      <p:grpSp>
        <p:nvGrpSpPr>
          <p:cNvPr id="192" name="组合 191">
            <a:extLst>
              <a:ext uri="{FF2B5EF4-FFF2-40B4-BE49-F238E27FC236}">
                <a16:creationId xmlns:a16="http://schemas.microsoft.com/office/drawing/2014/main" id="{CCF74B09-B41E-4C42-B7D3-6DF6CCB7E519}"/>
              </a:ext>
            </a:extLst>
          </p:cNvPr>
          <p:cNvGrpSpPr/>
          <p:nvPr/>
        </p:nvGrpSpPr>
        <p:grpSpPr>
          <a:xfrm>
            <a:off x="7183896" y="1384021"/>
            <a:ext cx="3747904" cy="5200568"/>
            <a:chOff x="7552034" y="1498026"/>
            <a:chExt cx="3747904" cy="5200568"/>
          </a:xfrm>
        </p:grpSpPr>
        <p:grpSp>
          <p:nvGrpSpPr>
            <p:cNvPr id="134" name="组合 133">
              <a:extLst>
                <a:ext uri="{FF2B5EF4-FFF2-40B4-BE49-F238E27FC236}">
                  <a16:creationId xmlns:a16="http://schemas.microsoft.com/office/drawing/2014/main" id="{D7C8823D-E27A-4C12-9525-DE11C8986BC3}"/>
                </a:ext>
              </a:extLst>
            </p:cNvPr>
            <p:cNvGrpSpPr/>
            <p:nvPr/>
          </p:nvGrpSpPr>
          <p:grpSpPr>
            <a:xfrm>
              <a:off x="8096493" y="1639480"/>
              <a:ext cx="1746664" cy="4012510"/>
              <a:chOff x="3280299" y="2190749"/>
              <a:chExt cx="1746664" cy="4012510"/>
            </a:xfrm>
          </p:grpSpPr>
          <p:grpSp>
            <p:nvGrpSpPr>
              <p:cNvPr id="135" name="组合 134">
                <a:extLst>
                  <a:ext uri="{FF2B5EF4-FFF2-40B4-BE49-F238E27FC236}">
                    <a16:creationId xmlns:a16="http://schemas.microsoft.com/office/drawing/2014/main" id="{C656FA81-DBEF-4590-95E5-2F72DC898E48}"/>
                  </a:ext>
                </a:extLst>
              </p:cNvPr>
              <p:cNvGrpSpPr/>
              <p:nvPr/>
            </p:nvGrpSpPr>
            <p:grpSpPr>
              <a:xfrm>
                <a:off x="3284831" y="2190749"/>
                <a:ext cx="1742132" cy="1933990"/>
                <a:chOff x="3284831" y="2190749"/>
                <a:chExt cx="1742132" cy="1933990"/>
              </a:xfrm>
            </p:grpSpPr>
            <p:grpSp>
              <p:nvGrpSpPr>
                <p:cNvPr id="154" name="组合 153">
                  <a:extLst>
                    <a:ext uri="{FF2B5EF4-FFF2-40B4-BE49-F238E27FC236}">
                      <a16:creationId xmlns:a16="http://schemas.microsoft.com/office/drawing/2014/main" id="{E697637F-623D-40F0-9836-9F5E09702F73}"/>
                    </a:ext>
                  </a:extLst>
                </p:cNvPr>
                <p:cNvGrpSpPr/>
                <p:nvPr/>
              </p:nvGrpSpPr>
              <p:grpSpPr>
                <a:xfrm>
                  <a:off x="4036399" y="2190749"/>
                  <a:ext cx="990564" cy="1913754"/>
                  <a:chOff x="1136589" y="2737385"/>
                  <a:chExt cx="990564" cy="1913754"/>
                </a:xfrm>
              </p:grpSpPr>
              <p:grpSp>
                <p:nvGrpSpPr>
                  <p:cNvPr id="167" name="组合 166">
                    <a:extLst>
                      <a:ext uri="{FF2B5EF4-FFF2-40B4-BE49-F238E27FC236}">
                        <a16:creationId xmlns:a16="http://schemas.microsoft.com/office/drawing/2014/main" id="{E5893118-506D-4BC0-BDD6-6366D1512DEE}"/>
                      </a:ext>
                    </a:extLst>
                  </p:cNvPr>
                  <p:cNvGrpSpPr/>
                  <p:nvPr/>
                </p:nvGrpSpPr>
                <p:grpSpPr>
                  <a:xfrm>
                    <a:off x="1136589" y="2737385"/>
                    <a:ext cx="990564" cy="971852"/>
                    <a:chOff x="1136589" y="2737385"/>
                    <a:chExt cx="990564" cy="971852"/>
                  </a:xfrm>
                </p:grpSpPr>
                <p:sp>
                  <p:nvSpPr>
                    <p:cNvPr id="169" name="矩形 168">
                      <a:extLst>
                        <a:ext uri="{FF2B5EF4-FFF2-40B4-BE49-F238E27FC236}">
                          <a16:creationId xmlns:a16="http://schemas.microsoft.com/office/drawing/2014/main" id="{FA48621E-4312-47F7-B26B-2465E0A89FF8}"/>
                        </a:ext>
                      </a:extLst>
                    </p:cNvPr>
                    <p:cNvSpPr/>
                    <p:nvPr/>
                  </p:nvSpPr>
                  <p:spPr>
                    <a:xfrm>
                      <a:off x="1138481" y="2737385"/>
                      <a:ext cx="984140" cy="971852"/>
                    </a:xfrm>
                    <a:prstGeom prst="rect">
                      <a:avLst/>
                    </a:prstGeom>
                    <a:no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0" name="矩形 169">
                      <a:extLst>
                        <a:ext uri="{FF2B5EF4-FFF2-40B4-BE49-F238E27FC236}">
                          <a16:creationId xmlns:a16="http://schemas.microsoft.com/office/drawing/2014/main" id="{769C4D73-A8A6-472A-B56C-2AC3C93057FE}"/>
                        </a:ext>
                      </a:extLst>
                    </p:cNvPr>
                    <p:cNvSpPr/>
                    <p:nvPr/>
                  </p:nvSpPr>
                  <p:spPr>
                    <a:xfrm>
                      <a:off x="1138480" y="2737385"/>
                      <a:ext cx="984141" cy="32701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Times New Roman" panose="02020603050405020304" pitchFamily="18" charset="0"/>
                          <a:cs typeface="Times New Roman" panose="02020603050405020304" pitchFamily="18" charset="0"/>
                        </a:rPr>
                        <a:t>.text</a:t>
                      </a:r>
                    </a:p>
                  </p:txBody>
                </p:sp>
                <p:sp>
                  <p:nvSpPr>
                    <p:cNvPr id="171" name="矩形 170">
                      <a:extLst>
                        <a:ext uri="{FF2B5EF4-FFF2-40B4-BE49-F238E27FC236}">
                          <a16:creationId xmlns:a16="http://schemas.microsoft.com/office/drawing/2014/main" id="{CC39304F-179F-4186-B50E-18FDC9793C44}"/>
                        </a:ext>
                      </a:extLst>
                    </p:cNvPr>
                    <p:cNvSpPr/>
                    <p:nvPr/>
                  </p:nvSpPr>
                  <p:spPr>
                    <a:xfrm>
                      <a:off x="1136589" y="3067692"/>
                      <a:ext cx="990564" cy="321591"/>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Times New Roman" panose="02020603050405020304" pitchFamily="18" charset="0"/>
                          <a:cs typeface="Times New Roman" panose="02020603050405020304" pitchFamily="18" charset="0"/>
                        </a:rPr>
                        <a:t>.</a:t>
                      </a:r>
                      <a:r>
                        <a:rPr lang="en-US" altLang="zh-CN" dirty="0" err="1">
                          <a:solidFill>
                            <a:schemeClr val="tx1"/>
                          </a:solidFill>
                          <a:latin typeface="Times New Roman" panose="02020603050405020304" pitchFamily="18" charset="0"/>
                          <a:cs typeface="Times New Roman" panose="02020603050405020304" pitchFamily="18" charset="0"/>
                        </a:rPr>
                        <a:t>fini</a:t>
                      </a:r>
                      <a:endParaRPr lang="en-US" altLang="zh-CN" dirty="0">
                        <a:solidFill>
                          <a:schemeClr val="tx1"/>
                        </a:solidFill>
                        <a:latin typeface="Times New Roman" panose="02020603050405020304" pitchFamily="18" charset="0"/>
                        <a:cs typeface="Times New Roman" panose="02020603050405020304" pitchFamily="18" charset="0"/>
                      </a:endParaRPr>
                    </a:p>
                  </p:txBody>
                </p:sp>
                <p:sp>
                  <p:nvSpPr>
                    <p:cNvPr id="172" name="矩形 171">
                      <a:extLst>
                        <a:ext uri="{FF2B5EF4-FFF2-40B4-BE49-F238E27FC236}">
                          <a16:creationId xmlns:a16="http://schemas.microsoft.com/office/drawing/2014/main" id="{8DAC0037-10C7-4713-8444-66C424DE05E5}"/>
                        </a:ext>
                      </a:extLst>
                    </p:cNvPr>
                    <p:cNvSpPr/>
                    <p:nvPr/>
                  </p:nvSpPr>
                  <p:spPr>
                    <a:xfrm>
                      <a:off x="1138808" y="3387645"/>
                      <a:ext cx="984141" cy="32159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rgbClr val="000000"/>
                          </a:solidFill>
                          <a:latin typeface="Times New Roman" panose="02020603050405020304" pitchFamily="18" charset="0"/>
                          <a:cs typeface="Times New Roman" panose="02020603050405020304" pitchFamily="18" charset="0"/>
                        </a:rPr>
                        <a:t>0000</a:t>
                      </a:r>
                    </a:p>
                  </p:txBody>
                </p:sp>
              </p:grpSp>
              <p:sp>
                <p:nvSpPr>
                  <p:cNvPr id="168" name="矩形 167">
                    <a:extLst>
                      <a:ext uri="{FF2B5EF4-FFF2-40B4-BE49-F238E27FC236}">
                        <a16:creationId xmlns:a16="http://schemas.microsoft.com/office/drawing/2014/main" id="{E85D8C8F-4C13-4435-959F-0F614A6ACE5C}"/>
                      </a:ext>
                    </a:extLst>
                  </p:cNvPr>
                  <p:cNvSpPr/>
                  <p:nvPr/>
                </p:nvSpPr>
                <p:spPr>
                  <a:xfrm>
                    <a:off x="1138481" y="3711459"/>
                    <a:ext cx="984141" cy="939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Times New Roman" panose="02020603050405020304" pitchFamily="18" charset="0"/>
                        <a:cs typeface="Times New Roman" panose="02020603050405020304" pitchFamily="18" charset="0"/>
                      </a:rPr>
                      <a:t>.</a:t>
                    </a:r>
                    <a:r>
                      <a:rPr lang="en-US" altLang="zh-CN" dirty="0" err="1">
                        <a:solidFill>
                          <a:schemeClr val="tx1"/>
                        </a:solidFill>
                        <a:latin typeface="Times New Roman" panose="02020603050405020304" pitchFamily="18" charset="0"/>
                        <a:cs typeface="Times New Roman" panose="02020603050405020304" pitchFamily="18" charset="0"/>
                      </a:rPr>
                      <a:t>rodata</a:t>
                    </a:r>
                    <a:endParaRPr lang="en-US" altLang="zh-CN" dirty="0">
                      <a:solidFill>
                        <a:schemeClr val="tx1"/>
                      </a:solidFill>
                      <a:latin typeface="Times New Roman" panose="02020603050405020304" pitchFamily="18" charset="0"/>
                      <a:cs typeface="Times New Roman" panose="02020603050405020304" pitchFamily="18" charset="0"/>
                    </a:endParaRPr>
                  </a:p>
                </p:txBody>
              </p:sp>
            </p:grpSp>
            <p:sp>
              <p:nvSpPr>
                <p:cNvPr id="155" name="文本框 154">
                  <a:extLst>
                    <a:ext uri="{FF2B5EF4-FFF2-40B4-BE49-F238E27FC236}">
                      <a16:creationId xmlns:a16="http://schemas.microsoft.com/office/drawing/2014/main" id="{E3FDDFF5-9CB0-4742-B52A-2669FBCC1F57}"/>
                    </a:ext>
                  </a:extLst>
                </p:cNvPr>
                <p:cNvSpPr txBox="1"/>
                <p:nvPr/>
              </p:nvSpPr>
              <p:spPr>
                <a:xfrm>
                  <a:off x="3476587" y="2496147"/>
                  <a:ext cx="600347" cy="400110"/>
                </a:xfrm>
                <a:prstGeom prst="rect">
                  <a:avLst/>
                </a:prstGeom>
                <a:noFill/>
              </p:spPr>
              <p:txBody>
                <a:bodyPr wrap="square">
                  <a:spAutoFit/>
                </a:bodyPr>
                <a:lstStyle/>
                <a:p>
                  <a:pPr algn="ctr">
                    <a:lnSpc>
                      <a:spcPts val="1200"/>
                    </a:lnSpc>
                  </a:pPr>
                  <a:r>
                    <a:rPr lang="en-US" altLang="zh-CN" sz="1200" dirty="0">
                      <a:solidFill>
                        <a:schemeClr val="tx1"/>
                      </a:solidFill>
                      <a:latin typeface="Times New Roman" panose="02020603050405020304" pitchFamily="18" charset="0"/>
                      <a:cs typeface="Times New Roman" panose="02020603050405020304" pitchFamily="18" charset="0"/>
                    </a:rPr>
                    <a:t>page x</a:t>
                  </a:r>
                </a:p>
                <a:p>
                  <a:pPr algn="ctr">
                    <a:lnSpc>
                      <a:spcPts val="1200"/>
                    </a:lnSpc>
                  </a:pPr>
                  <a:r>
                    <a:rPr lang="en-US" altLang="zh-CN" sz="1200" dirty="0">
                      <a:solidFill>
                        <a:srgbClr val="000000"/>
                      </a:solidFill>
                      <a:latin typeface="Times New Roman" panose="02020603050405020304" pitchFamily="18" charset="0"/>
                      <a:cs typeface="Times New Roman" panose="02020603050405020304" pitchFamily="18" charset="0"/>
                    </a:rPr>
                    <a:t>--x</a:t>
                  </a:r>
                </a:p>
              </p:txBody>
            </p:sp>
            <p:grpSp>
              <p:nvGrpSpPr>
                <p:cNvPr id="156" name="组合 155">
                  <a:extLst>
                    <a:ext uri="{FF2B5EF4-FFF2-40B4-BE49-F238E27FC236}">
                      <a16:creationId xmlns:a16="http://schemas.microsoft.com/office/drawing/2014/main" id="{14AB368C-AFE4-4FA9-83C1-43FC4DCFDA9E}"/>
                    </a:ext>
                  </a:extLst>
                </p:cNvPr>
                <p:cNvGrpSpPr/>
                <p:nvPr/>
              </p:nvGrpSpPr>
              <p:grpSpPr>
                <a:xfrm>
                  <a:off x="3689259" y="2190749"/>
                  <a:ext cx="238059" cy="967868"/>
                  <a:chOff x="1516912" y="2201713"/>
                  <a:chExt cx="238059" cy="967868"/>
                </a:xfrm>
              </p:grpSpPr>
              <p:cxnSp>
                <p:nvCxnSpPr>
                  <p:cNvPr id="163" name="直接连接符 162">
                    <a:extLst>
                      <a:ext uri="{FF2B5EF4-FFF2-40B4-BE49-F238E27FC236}">
                        <a16:creationId xmlns:a16="http://schemas.microsoft.com/office/drawing/2014/main" id="{D2827FD3-AC4D-4B3F-954A-35580D59523F}"/>
                      </a:ext>
                    </a:extLst>
                  </p:cNvPr>
                  <p:cNvCxnSpPr>
                    <a:cxnSpLocks/>
                  </p:cNvCxnSpPr>
                  <p:nvPr/>
                </p:nvCxnSpPr>
                <p:spPr>
                  <a:xfrm>
                    <a:off x="1516912" y="2201713"/>
                    <a:ext cx="23805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64" name="直接连接符 163">
                    <a:extLst>
                      <a:ext uri="{FF2B5EF4-FFF2-40B4-BE49-F238E27FC236}">
                        <a16:creationId xmlns:a16="http://schemas.microsoft.com/office/drawing/2014/main" id="{61AC3F3C-ED45-463F-8598-711DE899C908}"/>
                      </a:ext>
                    </a:extLst>
                  </p:cNvPr>
                  <p:cNvCxnSpPr>
                    <a:cxnSpLocks/>
                  </p:cNvCxnSpPr>
                  <p:nvPr/>
                </p:nvCxnSpPr>
                <p:spPr>
                  <a:xfrm>
                    <a:off x="1516912" y="3169581"/>
                    <a:ext cx="23805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65" name="直接箭头连接符 164">
                    <a:extLst>
                      <a:ext uri="{FF2B5EF4-FFF2-40B4-BE49-F238E27FC236}">
                        <a16:creationId xmlns:a16="http://schemas.microsoft.com/office/drawing/2014/main" id="{92251902-80B2-48C2-8852-70CF54703F2D}"/>
                      </a:ext>
                    </a:extLst>
                  </p:cNvPr>
                  <p:cNvCxnSpPr>
                    <a:cxnSpLocks/>
                  </p:cNvCxnSpPr>
                  <p:nvPr/>
                </p:nvCxnSpPr>
                <p:spPr>
                  <a:xfrm flipH="1" flipV="1">
                    <a:off x="1627572" y="2201713"/>
                    <a:ext cx="980" cy="3267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6" name="直接箭头连接符 165">
                    <a:extLst>
                      <a:ext uri="{FF2B5EF4-FFF2-40B4-BE49-F238E27FC236}">
                        <a16:creationId xmlns:a16="http://schemas.microsoft.com/office/drawing/2014/main" id="{DC579FFE-1791-44A9-840E-A6DD6F86A52D}"/>
                      </a:ext>
                    </a:extLst>
                  </p:cNvPr>
                  <p:cNvCxnSpPr>
                    <a:cxnSpLocks/>
                  </p:cNvCxnSpPr>
                  <p:nvPr/>
                </p:nvCxnSpPr>
                <p:spPr>
                  <a:xfrm>
                    <a:off x="1631022" y="2912205"/>
                    <a:ext cx="0" cy="2382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57" name="文本框 156">
                  <a:extLst>
                    <a:ext uri="{FF2B5EF4-FFF2-40B4-BE49-F238E27FC236}">
                      <a16:creationId xmlns:a16="http://schemas.microsoft.com/office/drawing/2014/main" id="{F213FBDB-D39C-4989-93A1-FF291EF7FC8A}"/>
                    </a:ext>
                  </a:extLst>
                </p:cNvPr>
                <p:cNvSpPr txBox="1"/>
                <p:nvPr/>
              </p:nvSpPr>
              <p:spPr>
                <a:xfrm>
                  <a:off x="3284831" y="3462269"/>
                  <a:ext cx="792103" cy="400110"/>
                </a:xfrm>
                <a:prstGeom prst="rect">
                  <a:avLst/>
                </a:prstGeom>
                <a:noFill/>
              </p:spPr>
              <p:txBody>
                <a:bodyPr wrap="square">
                  <a:spAutoFit/>
                </a:bodyPr>
                <a:lstStyle/>
                <a:p>
                  <a:pPr algn="ctr">
                    <a:lnSpc>
                      <a:spcPts val="1200"/>
                    </a:lnSpc>
                  </a:pPr>
                  <a:r>
                    <a:rPr lang="en-US" altLang="zh-CN" sz="1200" dirty="0">
                      <a:solidFill>
                        <a:schemeClr val="tx1"/>
                      </a:solidFill>
                      <a:latin typeface="Times New Roman" panose="02020603050405020304" pitchFamily="18" charset="0"/>
                      <a:cs typeface="Times New Roman" panose="02020603050405020304" pitchFamily="18" charset="0"/>
                    </a:rPr>
                    <a:t>page x+1</a:t>
                  </a:r>
                </a:p>
                <a:p>
                  <a:pPr algn="ctr">
                    <a:lnSpc>
                      <a:spcPts val="1200"/>
                    </a:lnSpc>
                  </a:pPr>
                  <a:r>
                    <a:rPr lang="en-US" altLang="zh-CN" sz="1200" dirty="0">
                      <a:solidFill>
                        <a:schemeClr val="tx1"/>
                      </a:solidFill>
                      <a:latin typeface="Times New Roman" panose="02020603050405020304" pitchFamily="18" charset="0"/>
                      <a:cs typeface="Times New Roman" panose="02020603050405020304" pitchFamily="18" charset="0"/>
                    </a:rPr>
                    <a:t>    r--</a:t>
                  </a:r>
                </a:p>
              </p:txBody>
            </p:sp>
            <p:grpSp>
              <p:nvGrpSpPr>
                <p:cNvPr id="158" name="组合 157">
                  <a:extLst>
                    <a:ext uri="{FF2B5EF4-FFF2-40B4-BE49-F238E27FC236}">
                      <a16:creationId xmlns:a16="http://schemas.microsoft.com/office/drawing/2014/main" id="{1346DF55-AB6A-4EB8-AD8A-8DF196DB31F7}"/>
                    </a:ext>
                  </a:extLst>
                </p:cNvPr>
                <p:cNvGrpSpPr/>
                <p:nvPr/>
              </p:nvGrpSpPr>
              <p:grpSpPr>
                <a:xfrm>
                  <a:off x="3689259" y="3163959"/>
                  <a:ext cx="238059" cy="960780"/>
                  <a:chOff x="1516912" y="3189099"/>
                  <a:chExt cx="238059" cy="960780"/>
                </a:xfrm>
              </p:grpSpPr>
              <p:cxnSp>
                <p:nvCxnSpPr>
                  <p:cNvPr id="159" name="直接连接符 158">
                    <a:extLst>
                      <a:ext uri="{FF2B5EF4-FFF2-40B4-BE49-F238E27FC236}">
                        <a16:creationId xmlns:a16="http://schemas.microsoft.com/office/drawing/2014/main" id="{F005300F-A42E-4960-ACE7-0A03ABB76EEB}"/>
                      </a:ext>
                    </a:extLst>
                  </p:cNvPr>
                  <p:cNvCxnSpPr>
                    <a:cxnSpLocks/>
                  </p:cNvCxnSpPr>
                  <p:nvPr/>
                </p:nvCxnSpPr>
                <p:spPr>
                  <a:xfrm>
                    <a:off x="1516912" y="3189099"/>
                    <a:ext cx="23805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60" name="直接连接符 159">
                    <a:extLst>
                      <a:ext uri="{FF2B5EF4-FFF2-40B4-BE49-F238E27FC236}">
                        <a16:creationId xmlns:a16="http://schemas.microsoft.com/office/drawing/2014/main" id="{0900233F-3818-4BAD-BCCB-3654472F50D1}"/>
                      </a:ext>
                    </a:extLst>
                  </p:cNvPr>
                  <p:cNvCxnSpPr>
                    <a:cxnSpLocks/>
                  </p:cNvCxnSpPr>
                  <p:nvPr/>
                </p:nvCxnSpPr>
                <p:spPr>
                  <a:xfrm>
                    <a:off x="1516912" y="4149879"/>
                    <a:ext cx="23805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61" name="直接箭头连接符 160">
                    <a:extLst>
                      <a:ext uri="{FF2B5EF4-FFF2-40B4-BE49-F238E27FC236}">
                        <a16:creationId xmlns:a16="http://schemas.microsoft.com/office/drawing/2014/main" id="{66CECFC4-CEDB-4D14-BC1F-49FDB1A4A3AE}"/>
                      </a:ext>
                    </a:extLst>
                  </p:cNvPr>
                  <p:cNvCxnSpPr>
                    <a:cxnSpLocks/>
                  </p:cNvCxnSpPr>
                  <p:nvPr/>
                </p:nvCxnSpPr>
                <p:spPr>
                  <a:xfrm flipH="1" flipV="1">
                    <a:off x="1627572" y="3189099"/>
                    <a:ext cx="980" cy="3267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2" name="直接箭头连接符 161">
                    <a:extLst>
                      <a:ext uri="{FF2B5EF4-FFF2-40B4-BE49-F238E27FC236}">
                        <a16:creationId xmlns:a16="http://schemas.microsoft.com/office/drawing/2014/main" id="{8CE76E82-1172-4839-9A5C-53C5C0328333}"/>
                      </a:ext>
                    </a:extLst>
                  </p:cNvPr>
                  <p:cNvCxnSpPr>
                    <a:cxnSpLocks/>
                  </p:cNvCxnSpPr>
                  <p:nvPr/>
                </p:nvCxnSpPr>
                <p:spPr>
                  <a:xfrm>
                    <a:off x="1631022" y="3892503"/>
                    <a:ext cx="0" cy="2382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nvGrpSpPr>
              <p:cNvPr id="136" name="组合 135">
                <a:extLst>
                  <a:ext uri="{FF2B5EF4-FFF2-40B4-BE49-F238E27FC236}">
                    <a16:creationId xmlns:a16="http://schemas.microsoft.com/office/drawing/2014/main" id="{E85A23AF-F99F-4AC2-8AA0-5654B1CF4FA4}"/>
                  </a:ext>
                </a:extLst>
              </p:cNvPr>
              <p:cNvGrpSpPr/>
              <p:nvPr/>
            </p:nvGrpSpPr>
            <p:grpSpPr>
              <a:xfrm>
                <a:off x="3280299" y="4269269"/>
                <a:ext cx="1737928" cy="1933990"/>
                <a:chOff x="3284831" y="2190749"/>
                <a:chExt cx="1737928" cy="1933990"/>
              </a:xfrm>
            </p:grpSpPr>
            <p:grpSp>
              <p:nvGrpSpPr>
                <p:cNvPr id="137" name="组合 136">
                  <a:extLst>
                    <a:ext uri="{FF2B5EF4-FFF2-40B4-BE49-F238E27FC236}">
                      <a16:creationId xmlns:a16="http://schemas.microsoft.com/office/drawing/2014/main" id="{DE2E0885-16E0-4F82-B495-FCC3329EFE76}"/>
                    </a:ext>
                  </a:extLst>
                </p:cNvPr>
                <p:cNvGrpSpPr/>
                <p:nvPr/>
              </p:nvGrpSpPr>
              <p:grpSpPr>
                <a:xfrm>
                  <a:off x="4038291" y="2190749"/>
                  <a:ext cx="984468" cy="1913754"/>
                  <a:chOff x="1138481" y="2737385"/>
                  <a:chExt cx="984468" cy="1913754"/>
                </a:xfrm>
              </p:grpSpPr>
              <p:grpSp>
                <p:nvGrpSpPr>
                  <p:cNvPr id="150" name="组合 149">
                    <a:extLst>
                      <a:ext uri="{FF2B5EF4-FFF2-40B4-BE49-F238E27FC236}">
                        <a16:creationId xmlns:a16="http://schemas.microsoft.com/office/drawing/2014/main" id="{9CCC0DD3-3DAC-4781-8CF8-0545546B181E}"/>
                      </a:ext>
                    </a:extLst>
                  </p:cNvPr>
                  <p:cNvGrpSpPr/>
                  <p:nvPr/>
                </p:nvGrpSpPr>
                <p:grpSpPr>
                  <a:xfrm>
                    <a:off x="1138481" y="2737385"/>
                    <a:ext cx="984468" cy="971852"/>
                    <a:chOff x="1138481" y="2737385"/>
                    <a:chExt cx="984468" cy="971852"/>
                  </a:xfrm>
                </p:grpSpPr>
                <p:sp>
                  <p:nvSpPr>
                    <p:cNvPr id="152" name="矩形 151">
                      <a:extLst>
                        <a:ext uri="{FF2B5EF4-FFF2-40B4-BE49-F238E27FC236}">
                          <a16:creationId xmlns:a16="http://schemas.microsoft.com/office/drawing/2014/main" id="{30969449-E200-4759-AD36-4F13604ABAD1}"/>
                        </a:ext>
                      </a:extLst>
                    </p:cNvPr>
                    <p:cNvSpPr/>
                    <p:nvPr/>
                  </p:nvSpPr>
                  <p:spPr>
                    <a:xfrm>
                      <a:off x="1138481" y="2737385"/>
                      <a:ext cx="984140" cy="971852"/>
                    </a:xfrm>
                    <a:prstGeom prst="rect">
                      <a:avLst/>
                    </a:prstGeom>
                    <a:no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3" name="矩形 152">
                      <a:extLst>
                        <a:ext uri="{FF2B5EF4-FFF2-40B4-BE49-F238E27FC236}">
                          <a16:creationId xmlns:a16="http://schemas.microsoft.com/office/drawing/2014/main" id="{CCAB66A6-8031-490A-A615-9CEE42B7A88A}"/>
                        </a:ext>
                      </a:extLst>
                    </p:cNvPr>
                    <p:cNvSpPr/>
                    <p:nvPr/>
                  </p:nvSpPr>
                  <p:spPr>
                    <a:xfrm>
                      <a:off x="1138808" y="3387645"/>
                      <a:ext cx="984141" cy="32159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Times New Roman" panose="02020603050405020304" pitchFamily="18" charset="0"/>
                          <a:cs typeface="Times New Roman" panose="02020603050405020304" pitchFamily="18" charset="0"/>
                        </a:rPr>
                        <a:t>.</a:t>
                      </a:r>
                      <a:r>
                        <a:rPr lang="en-US" altLang="zh-CN" dirty="0" err="1">
                          <a:solidFill>
                            <a:schemeClr val="tx1"/>
                          </a:solidFill>
                          <a:latin typeface="Times New Roman" panose="02020603050405020304" pitchFamily="18" charset="0"/>
                          <a:cs typeface="Times New Roman" panose="02020603050405020304" pitchFamily="18" charset="0"/>
                        </a:rPr>
                        <a:t>rodata</a:t>
                      </a:r>
                      <a:endParaRPr lang="en-US" altLang="zh-CN" dirty="0">
                        <a:solidFill>
                          <a:schemeClr val="tx1"/>
                        </a:solidFill>
                        <a:latin typeface="Times New Roman" panose="02020603050405020304" pitchFamily="18" charset="0"/>
                        <a:cs typeface="Times New Roman" panose="02020603050405020304" pitchFamily="18" charset="0"/>
                      </a:endParaRPr>
                    </a:p>
                  </p:txBody>
                </p:sp>
              </p:grpSp>
              <p:sp>
                <p:nvSpPr>
                  <p:cNvPr id="151" name="矩形 150">
                    <a:extLst>
                      <a:ext uri="{FF2B5EF4-FFF2-40B4-BE49-F238E27FC236}">
                        <a16:creationId xmlns:a16="http://schemas.microsoft.com/office/drawing/2014/main" id="{5FFFCB80-F8AD-47B2-8F6E-A1F47005D13D}"/>
                      </a:ext>
                    </a:extLst>
                  </p:cNvPr>
                  <p:cNvSpPr/>
                  <p:nvPr/>
                </p:nvSpPr>
                <p:spPr>
                  <a:xfrm>
                    <a:off x="1138481" y="3711459"/>
                    <a:ext cx="984141" cy="939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Times New Roman" panose="02020603050405020304" pitchFamily="18" charset="0"/>
                        <a:cs typeface="Times New Roman" panose="02020603050405020304" pitchFamily="18" charset="0"/>
                      </a:rPr>
                      <a:t>.</a:t>
                    </a:r>
                    <a:r>
                      <a:rPr lang="en-US" altLang="zh-CN" dirty="0" err="1">
                        <a:solidFill>
                          <a:schemeClr val="tx1"/>
                        </a:solidFill>
                        <a:latin typeface="Times New Roman" panose="02020603050405020304" pitchFamily="18" charset="0"/>
                        <a:cs typeface="Times New Roman" panose="02020603050405020304" pitchFamily="18" charset="0"/>
                      </a:rPr>
                      <a:t>rodata</a:t>
                    </a:r>
                    <a:endParaRPr lang="en-US" altLang="zh-CN" dirty="0">
                      <a:solidFill>
                        <a:schemeClr val="tx1"/>
                      </a:solidFill>
                      <a:latin typeface="Times New Roman" panose="02020603050405020304" pitchFamily="18" charset="0"/>
                      <a:cs typeface="Times New Roman" panose="02020603050405020304" pitchFamily="18" charset="0"/>
                    </a:endParaRPr>
                  </a:p>
                </p:txBody>
              </p:sp>
            </p:grpSp>
            <p:sp>
              <p:nvSpPr>
                <p:cNvPr id="138" name="文本框 137">
                  <a:extLst>
                    <a:ext uri="{FF2B5EF4-FFF2-40B4-BE49-F238E27FC236}">
                      <a16:creationId xmlns:a16="http://schemas.microsoft.com/office/drawing/2014/main" id="{8E15803B-3762-4833-934E-4B7812B03A17}"/>
                    </a:ext>
                  </a:extLst>
                </p:cNvPr>
                <p:cNvSpPr txBox="1"/>
                <p:nvPr/>
              </p:nvSpPr>
              <p:spPr>
                <a:xfrm>
                  <a:off x="3476587" y="2496147"/>
                  <a:ext cx="600347" cy="400110"/>
                </a:xfrm>
                <a:prstGeom prst="rect">
                  <a:avLst/>
                </a:prstGeom>
                <a:noFill/>
              </p:spPr>
              <p:txBody>
                <a:bodyPr wrap="square">
                  <a:spAutoFit/>
                </a:bodyPr>
                <a:lstStyle/>
                <a:p>
                  <a:pPr algn="ctr">
                    <a:lnSpc>
                      <a:spcPts val="1200"/>
                    </a:lnSpc>
                  </a:pPr>
                  <a:r>
                    <a:rPr lang="en-US" altLang="zh-CN" sz="1200" dirty="0">
                      <a:solidFill>
                        <a:schemeClr val="tx1"/>
                      </a:solidFill>
                      <a:latin typeface="Times New Roman" panose="02020603050405020304" pitchFamily="18" charset="0"/>
                      <a:cs typeface="Times New Roman" panose="02020603050405020304" pitchFamily="18" charset="0"/>
                    </a:rPr>
                    <a:t>page y</a:t>
                  </a:r>
                </a:p>
                <a:p>
                  <a:pPr algn="ctr">
                    <a:lnSpc>
                      <a:spcPts val="1200"/>
                    </a:lnSpc>
                  </a:pPr>
                  <a:r>
                    <a:rPr lang="en-US" altLang="zh-CN" sz="1200" dirty="0">
                      <a:solidFill>
                        <a:schemeClr val="tx1"/>
                      </a:solidFill>
                      <a:latin typeface="Times New Roman" panose="02020603050405020304" pitchFamily="18" charset="0"/>
                      <a:cs typeface="Times New Roman" panose="02020603050405020304" pitchFamily="18" charset="0"/>
                    </a:rPr>
                    <a:t>r--</a:t>
                  </a:r>
                </a:p>
              </p:txBody>
            </p:sp>
            <p:grpSp>
              <p:nvGrpSpPr>
                <p:cNvPr id="139" name="组合 138">
                  <a:extLst>
                    <a:ext uri="{FF2B5EF4-FFF2-40B4-BE49-F238E27FC236}">
                      <a16:creationId xmlns:a16="http://schemas.microsoft.com/office/drawing/2014/main" id="{D49CF57D-32BF-4962-BBA8-7D23889F729D}"/>
                    </a:ext>
                  </a:extLst>
                </p:cNvPr>
                <p:cNvGrpSpPr/>
                <p:nvPr/>
              </p:nvGrpSpPr>
              <p:grpSpPr>
                <a:xfrm>
                  <a:off x="3689259" y="2190749"/>
                  <a:ext cx="238059" cy="967868"/>
                  <a:chOff x="1516912" y="2201713"/>
                  <a:chExt cx="238059" cy="967868"/>
                </a:xfrm>
              </p:grpSpPr>
              <p:cxnSp>
                <p:nvCxnSpPr>
                  <p:cNvPr id="146" name="直接连接符 145">
                    <a:extLst>
                      <a:ext uri="{FF2B5EF4-FFF2-40B4-BE49-F238E27FC236}">
                        <a16:creationId xmlns:a16="http://schemas.microsoft.com/office/drawing/2014/main" id="{D5DC329B-9D88-4122-90AA-FBA3C4D32060}"/>
                      </a:ext>
                    </a:extLst>
                  </p:cNvPr>
                  <p:cNvCxnSpPr>
                    <a:cxnSpLocks/>
                  </p:cNvCxnSpPr>
                  <p:nvPr/>
                </p:nvCxnSpPr>
                <p:spPr>
                  <a:xfrm>
                    <a:off x="1516912" y="2201713"/>
                    <a:ext cx="23805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47" name="直接连接符 146">
                    <a:extLst>
                      <a:ext uri="{FF2B5EF4-FFF2-40B4-BE49-F238E27FC236}">
                        <a16:creationId xmlns:a16="http://schemas.microsoft.com/office/drawing/2014/main" id="{005CC6E9-C743-4C8C-B42C-BC86F8131F4E}"/>
                      </a:ext>
                    </a:extLst>
                  </p:cNvPr>
                  <p:cNvCxnSpPr>
                    <a:cxnSpLocks/>
                  </p:cNvCxnSpPr>
                  <p:nvPr/>
                </p:nvCxnSpPr>
                <p:spPr>
                  <a:xfrm>
                    <a:off x="1516912" y="3169581"/>
                    <a:ext cx="23805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48" name="直接箭头连接符 147">
                    <a:extLst>
                      <a:ext uri="{FF2B5EF4-FFF2-40B4-BE49-F238E27FC236}">
                        <a16:creationId xmlns:a16="http://schemas.microsoft.com/office/drawing/2014/main" id="{9769D2C3-49A7-4E87-AD0C-36CE73D499E1}"/>
                      </a:ext>
                    </a:extLst>
                  </p:cNvPr>
                  <p:cNvCxnSpPr>
                    <a:cxnSpLocks/>
                  </p:cNvCxnSpPr>
                  <p:nvPr/>
                </p:nvCxnSpPr>
                <p:spPr>
                  <a:xfrm flipH="1" flipV="1">
                    <a:off x="1627572" y="2201713"/>
                    <a:ext cx="980" cy="3267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9" name="直接箭头连接符 148">
                    <a:extLst>
                      <a:ext uri="{FF2B5EF4-FFF2-40B4-BE49-F238E27FC236}">
                        <a16:creationId xmlns:a16="http://schemas.microsoft.com/office/drawing/2014/main" id="{341C1530-24C2-448E-A2EC-8DFF820D6863}"/>
                      </a:ext>
                    </a:extLst>
                  </p:cNvPr>
                  <p:cNvCxnSpPr>
                    <a:cxnSpLocks/>
                  </p:cNvCxnSpPr>
                  <p:nvPr/>
                </p:nvCxnSpPr>
                <p:spPr>
                  <a:xfrm>
                    <a:off x="1631022" y="2912205"/>
                    <a:ext cx="0" cy="2382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40" name="文本框 139">
                  <a:extLst>
                    <a:ext uri="{FF2B5EF4-FFF2-40B4-BE49-F238E27FC236}">
                      <a16:creationId xmlns:a16="http://schemas.microsoft.com/office/drawing/2014/main" id="{FAFA653C-E2EE-4D0F-94AF-EEF499047A93}"/>
                    </a:ext>
                  </a:extLst>
                </p:cNvPr>
                <p:cNvSpPr txBox="1"/>
                <p:nvPr/>
              </p:nvSpPr>
              <p:spPr>
                <a:xfrm>
                  <a:off x="3284831" y="3462269"/>
                  <a:ext cx="792103" cy="400110"/>
                </a:xfrm>
                <a:prstGeom prst="rect">
                  <a:avLst/>
                </a:prstGeom>
                <a:noFill/>
              </p:spPr>
              <p:txBody>
                <a:bodyPr wrap="square">
                  <a:spAutoFit/>
                </a:bodyPr>
                <a:lstStyle/>
                <a:p>
                  <a:pPr algn="ctr">
                    <a:lnSpc>
                      <a:spcPts val="1200"/>
                    </a:lnSpc>
                  </a:pPr>
                  <a:r>
                    <a:rPr lang="en-US" altLang="zh-CN" sz="1200" dirty="0">
                      <a:solidFill>
                        <a:schemeClr val="tx1"/>
                      </a:solidFill>
                      <a:latin typeface="Times New Roman" panose="02020603050405020304" pitchFamily="18" charset="0"/>
                      <a:cs typeface="Times New Roman" panose="02020603050405020304" pitchFamily="18" charset="0"/>
                    </a:rPr>
                    <a:t>page y+1</a:t>
                  </a:r>
                </a:p>
                <a:p>
                  <a:pPr algn="ctr">
                    <a:lnSpc>
                      <a:spcPts val="1200"/>
                    </a:lnSpc>
                  </a:pPr>
                  <a:r>
                    <a:rPr lang="en-US" altLang="zh-CN" sz="1200" dirty="0">
                      <a:solidFill>
                        <a:schemeClr val="tx1"/>
                      </a:solidFill>
                      <a:latin typeface="Times New Roman" panose="02020603050405020304" pitchFamily="18" charset="0"/>
                      <a:cs typeface="Times New Roman" panose="02020603050405020304" pitchFamily="18" charset="0"/>
                    </a:rPr>
                    <a:t>   r--</a:t>
                  </a:r>
                </a:p>
              </p:txBody>
            </p:sp>
            <p:grpSp>
              <p:nvGrpSpPr>
                <p:cNvPr id="141" name="组合 140">
                  <a:extLst>
                    <a:ext uri="{FF2B5EF4-FFF2-40B4-BE49-F238E27FC236}">
                      <a16:creationId xmlns:a16="http://schemas.microsoft.com/office/drawing/2014/main" id="{3F41E091-4C57-4047-AB51-C04C3F9AE27A}"/>
                    </a:ext>
                  </a:extLst>
                </p:cNvPr>
                <p:cNvGrpSpPr/>
                <p:nvPr/>
              </p:nvGrpSpPr>
              <p:grpSpPr>
                <a:xfrm>
                  <a:off x="3689259" y="3156871"/>
                  <a:ext cx="238059" cy="967868"/>
                  <a:chOff x="1516912" y="3182011"/>
                  <a:chExt cx="238059" cy="967868"/>
                </a:xfrm>
              </p:grpSpPr>
              <p:cxnSp>
                <p:nvCxnSpPr>
                  <p:cNvPr id="142" name="直接连接符 141">
                    <a:extLst>
                      <a:ext uri="{FF2B5EF4-FFF2-40B4-BE49-F238E27FC236}">
                        <a16:creationId xmlns:a16="http://schemas.microsoft.com/office/drawing/2014/main" id="{F2F54548-CBE5-4865-8C59-E498180C0C5E}"/>
                      </a:ext>
                    </a:extLst>
                  </p:cNvPr>
                  <p:cNvCxnSpPr>
                    <a:cxnSpLocks/>
                  </p:cNvCxnSpPr>
                  <p:nvPr/>
                </p:nvCxnSpPr>
                <p:spPr>
                  <a:xfrm>
                    <a:off x="1516912" y="3182011"/>
                    <a:ext cx="23805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43" name="直接连接符 142">
                    <a:extLst>
                      <a:ext uri="{FF2B5EF4-FFF2-40B4-BE49-F238E27FC236}">
                        <a16:creationId xmlns:a16="http://schemas.microsoft.com/office/drawing/2014/main" id="{8D9732D3-1484-414F-94B4-177033F4D5C7}"/>
                      </a:ext>
                    </a:extLst>
                  </p:cNvPr>
                  <p:cNvCxnSpPr>
                    <a:cxnSpLocks/>
                  </p:cNvCxnSpPr>
                  <p:nvPr/>
                </p:nvCxnSpPr>
                <p:spPr>
                  <a:xfrm>
                    <a:off x="1516912" y="4149879"/>
                    <a:ext cx="23805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44" name="直接箭头连接符 143">
                    <a:extLst>
                      <a:ext uri="{FF2B5EF4-FFF2-40B4-BE49-F238E27FC236}">
                        <a16:creationId xmlns:a16="http://schemas.microsoft.com/office/drawing/2014/main" id="{251998AE-041F-4E64-89A5-06A452D2938C}"/>
                      </a:ext>
                    </a:extLst>
                  </p:cNvPr>
                  <p:cNvCxnSpPr>
                    <a:cxnSpLocks/>
                  </p:cNvCxnSpPr>
                  <p:nvPr/>
                </p:nvCxnSpPr>
                <p:spPr>
                  <a:xfrm flipH="1" flipV="1">
                    <a:off x="1627572" y="3189099"/>
                    <a:ext cx="980" cy="3267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5" name="直接箭头连接符 144">
                    <a:extLst>
                      <a:ext uri="{FF2B5EF4-FFF2-40B4-BE49-F238E27FC236}">
                        <a16:creationId xmlns:a16="http://schemas.microsoft.com/office/drawing/2014/main" id="{0CFCFA06-2DB5-4D23-8045-AAFAA01C45CF}"/>
                      </a:ext>
                    </a:extLst>
                  </p:cNvPr>
                  <p:cNvCxnSpPr>
                    <a:cxnSpLocks/>
                  </p:cNvCxnSpPr>
                  <p:nvPr/>
                </p:nvCxnSpPr>
                <p:spPr>
                  <a:xfrm>
                    <a:off x="1631022" y="3892503"/>
                    <a:ext cx="0" cy="2382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cxnSp>
          <p:nvCxnSpPr>
            <p:cNvPr id="174" name="连接符: 曲线 173">
              <a:extLst>
                <a:ext uri="{FF2B5EF4-FFF2-40B4-BE49-F238E27FC236}">
                  <a16:creationId xmlns:a16="http://schemas.microsoft.com/office/drawing/2014/main" id="{2734A206-3C1D-47E2-9F09-30E566EFF587}"/>
                </a:ext>
              </a:extLst>
            </p:cNvPr>
            <p:cNvCxnSpPr>
              <a:cxnSpLocks/>
              <a:stCxn id="170" idx="3"/>
              <a:endCxn id="172" idx="3"/>
            </p:cNvCxnSpPr>
            <p:nvPr/>
          </p:nvCxnSpPr>
          <p:spPr>
            <a:xfrm>
              <a:off x="9838625" y="1802989"/>
              <a:ext cx="328" cy="647547"/>
            </a:xfrm>
            <a:prstGeom prst="curvedConnector3">
              <a:avLst>
                <a:gd name="adj1" fmla="val 69795122"/>
              </a:avLst>
            </a:prstGeom>
            <a:ln>
              <a:solidFill>
                <a:srgbClr val="000000"/>
              </a:solidFill>
              <a:prstDash val="solid"/>
              <a:tailEnd type="triangle"/>
            </a:ln>
          </p:spPr>
          <p:style>
            <a:lnRef idx="1">
              <a:schemeClr val="dk1"/>
            </a:lnRef>
            <a:fillRef idx="0">
              <a:schemeClr val="dk1"/>
            </a:fillRef>
            <a:effectRef idx="0">
              <a:schemeClr val="dk1"/>
            </a:effectRef>
            <a:fontRef idx="minor">
              <a:schemeClr val="tx1"/>
            </a:fontRef>
          </p:style>
        </p:cxnSp>
        <p:cxnSp>
          <p:nvCxnSpPr>
            <p:cNvPr id="179" name="连接符: 曲线 178">
              <a:extLst>
                <a:ext uri="{FF2B5EF4-FFF2-40B4-BE49-F238E27FC236}">
                  <a16:creationId xmlns:a16="http://schemas.microsoft.com/office/drawing/2014/main" id="{AD56114B-F3F3-408A-B485-07A1DECE78D0}"/>
                </a:ext>
              </a:extLst>
            </p:cNvPr>
            <p:cNvCxnSpPr>
              <a:cxnSpLocks/>
              <a:stCxn id="170" idx="3"/>
              <a:endCxn id="153" idx="3"/>
            </p:cNvCxnSpPr>
            <p:nvPr/>
          </p:nvCxnSpPr>
          <p:spPr>
            <a:xfrm flipH="1">
              <a:off x="9834421" y="1802989"/>
              <a:ext cx="4204" cy="2726067"/>
            </a:xfrm>
            <a:prstGeom prst="curvedConnector3">
              <a:avLst>
                <a:gd name="adj1" fmla="val -14901713"/>
              </a:avLst>
            </a:prstGeom>
            <a:ln>
              <a:solidFill>
                <a:srgbClr val="CC3300"/>
              </a:solidFill>
              <a:prstDash val="solid"/>
              <a:tailEnd type="triangle"/>
            </a:ln>
          </p:spPr>
          <p:style>
            <a:lnRef idx="1">
              <a:schemeClr val="dk1"/>
            </a:lnRef>
            <a:fillRef idx="0">
              <a:schemeClr val="dk1"/>
            </a:fillRef>
            <a:effectRef idx="0">
              <a:schemeClr val="dk1"/>
            </a:effectRef>
            <a:fontRef idx="minor">
              <a:schemeClr val="tx1"/>
            </a:fontRef>
          </p:style>
        </p:cxnSp>
        <p:sp>
          <p:nvSpPr>
            <p:cNvPr id="183" name="乘号 182">
              <a:extLst>
                <a:ext uri="{FF2B5EF4-FFF2-40B4-BE49-F238E27FC236}">
                  <a16:creationId xmlns:a16="http://schemas.microsoft.com/office/drawing/2014/main" id="{2A088AFB-C71B-41DF-821B-FC343B29EC80}"/>
                </a:ext>
              </a:extLst>
            </p:cNvPr>
            <p:cNvSpPr/>
            <p:nvPr/>
          </p:nvSpPr>
          <p:spPr>
            <a:xfrm>
              <a:off x="9910722" y="2205396"/>
              <a:ext cx="210079" cy="212653"/>
            </a:xfrm>
            <a:prstGeom prst="mathMultiply">
              <a:avLst/>
            </a:prstGeom>
            <a:solidFill>
              <a:srgbClr val="FF5050"/>
            </a:solid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4" name="文本框 183">
              <a:extLst>
                <a:ext uri="{FF2B5EF4-FFF2-40B4-BE49-F238E27FC236}">
                  <a16:creationId xmlns:a16="http://schemas.microsoft.com/office/drawing/2014/main" id="{F1755A57-E4A7-4883-9288-613148BBCA1C}"/>
                </a:ext>
              </a:extLst>
            </p:cNvPr>
            <p:cNvSpPr txBox="1"/>
            <p:nvPr/>
          </p:nvSpPr>
          <p:spPr>
            <a:xfrm>
              <a:off x="9718589" y="2430935"/>
              <a:ext cx="845839" cy="400110"/>
            </a:xfrm>
            <a:prstGeom prst="rect">
              <a:avLst/>
            </a:prstGeom>
            <a:noFill/>
          </p:spPr>
          <p:txBody>
            <a:bodyPr wrap="square">
              <a:spAutoFit/>
            </a:bodyPr>
            <a:lstStyle/>
            <a:p>
              <a:pPr algn="ctr">
                <a:lnSpc>
                  <a:spcPts val="1200"/>
                </a:lnSpc>
              </a:pPr>
              <a:r>
                <a:rPr lang="en-US" altLang="zh-CN" sz="1050" b="1" dirty="0">
                  <a:solidFill>
                    <a:srgbClr val="C00000"/>
                  </a:solidFill>
                  <a:latin typeface="Times New Roman" panose="02020603050405020304" pitchFamily="18" charset="0"/>
                  <a:cs typeface="Times New Roman" panose="02020603050405020304" pitchFamily="18" charset="0"/>
                </a:rPr>
                <a:t>DABT</a:t>
              </a:r>
            </a:p>
            <a:p>
              <a:pPr algn="ctr">
                <a:lnSpc>
                  <a:spcPts val="1200"/>
                </a:lnSpc>
              </a:pPr>
              <a:r>
                <a:rPr lang="en-US" altLang="zh-CN" sz="1050" b="1" dirty="0">
                  <a:solidFill>
                    <a:srgbClr val="C00000"/>
                  </a:solidFill>
                  <a:latin typeface="Times New Roman" panose="02020603050405020304" pitchFamily="18" charset="0"/>
                  <a:cs typeface="Times New Roman" panose="02020603050405020304" pitchFamily="18" charset="0"/>
                </a:rPr>
                <a:t> Page Fault</a:t>
              </a:r>
            </a:p>
          </p:txBody>
        </p:sp>
        <p:sp>
          <p:nvSpPr>
            <p:cNvPr id="188" name="矩形 187">
              <a:extLst>
                <a:ext uri="{FF2B5EF4-FFF2-40B4-BE49-F238E27FC236}">
                  <a16:creationId xmlns:a16="http://schemas.microsoft.com/office/drawing/2014/main" id="{E1418C7E-111C-4F54-973E-6E65C58A989C}"/>
                </a:ext>
              </a:extLst>
            </p:cNvPr>
            <p:cNvSpPr/>
            <p:nvPr/>
          </p:nvSpPr>
          <p:spPr>
            <a:xfrm>
              <a:off x="7552034" y="5818353"/>
              <a:ext cx="3747904" cy="880241"/>
            </a:xfrm>
            <a:prstGeom prst="rect">
              <a:avLst/>
            </a:prstGeom>
          </p:spPr>
          <p:txBody>
            <a:bodyPr wrap="square">
              <a:spAutoFit/>
            </a:bodyPr>
            <a:lstStyle/>
            <a:p>
              <a:pPr algn="ctr">
                <a:lnSpc>
                  <a:spcPct val="80000"/>
                </a:lnSpc>
              </a:pPr>
              <a:r>
                <a:rPr lang="en-US" altLang="zh-CN" sz="1600" b="1" kern="0" dirty="0" err="1">
                  <a:latin typeface="Times New Roman" panose="02020603050405020304" pitchFamily="18" charset="0"/>
                  <a:ea typeface="宋体" panose="02010600030101010101" pitchFamily="2" charset="-122"/>
                  <a:cs typeface="Times New Roman" panose="02020603050405020304" pitchFamily="18" charset="0"/>
                </a:rPr>
                <a:t>RefFixup</a:t>
              </a:r>
              <a:endParaRPr lang="en-US" altLang="zh-CN" sz="1600" b="1" kern="0" dirty="0">
                <a:latin typeface="Times New Roman" panose="02020603050405020304" pitchFamily="18" charset="0"/>
                <a:ea typeface="宋体" panose="02010600030101010101" pitchFamily="2" charset="-122"/>
                <a:cs typeface="Times New Roman" panose="02020603050405020304" pitchFamily="18" charset="0"/>
              </a:endParaRPr>
            </a:p>
            <a:p>
              <a:pPr algn="ctr">
                <a:lnSpc>
                  <a:spcPct val="80000"/>
                </a:lnSpc>
              </a:pPr>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dynamically catching fault and relocating</a:t>
              </a:r>
              <a:endParaRPr lang="zh-CN" altLang="en-US" sz="1600" kern="0" dirty="0">
                <a:latin typeface="Times New Roman" panose="02020603050405020304" pitchFamily="18" charset="0"/>
                <a:ea typeface="宋体" panose="02010600030101010101" pitchFamily="2" charset="-122"/>
                <a:cs typeface="Times New Roman" panose="02020603050405020304" pitchFamily="18" charset="0"/>
              </a:endParaRPr>
            </a:p>
            <a:p>
              <a:pPr algn="ctr">
                <a:lnSpc>
                  <a:spcPct val="80000"/>
                </a:lnSpc>
              </a:pPr>
              <a:endParaRPr lang="en-US" altLang="zh-CN" sz="1600" b="1" kern="0" dirty="0">
                <a:latin typeface="Times New Roman" panose="02020603050405020304" pitchFamily="18" charset="0"/>
                <a:ea typeface="宋体" panose="02010600030101010101" pitchFamily="2" charset="-122"/>
                <a:cs typeface="Times New Roman" panose="02020603050405020304" pitchFamily="18" charset="0"/>
              </a:endParaRPr>
            </a:p>
            <a:p>
              <a:pPr algn="ctr">
                <a:lnSpc>
                  <a:spcPct val="80000"/>
                </a:lnSpc>
              </a:pPr>
              <a:endParaRPr lang="zh-CN" altLang="en-US" sz="1600"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0" name="矩形 189">
              <a:extLst>
                <a:ext uri="{FF2B5EF4-FFF2-40B4-BE49-F238E27FC236}">
                  <a16:creationId xmlns:a16="http://schemas.microsoft.com/office/drawing/2014/main" id="{52E60444-B998-4C72-96C0-4DCA2D21A7D7}"/>
                </a:ext>
              </a:extLst>
            </p:cNvPr>
            <p:cNvSpPr/>
            <p:nvPr/>
          </p:nvSpPr>
          <p:spPr>
            <a:xfrm>
              <a:off x="7888395" y="1498026"/>
              <a:ext cx="2883634" cy="4295418"/>
            </a:xfrm>
            <a:prstGeom prst="rect">
              <a:avLst/>
            </a:prstGeom>
            <a:noFill/>
            <a:ln w="12700" cap="flat" cmpd="sng" algn="ctr">
              <a:solidFill>
                <a:schemeClr val="tx1"/>
              </a:solidFill>
              <a:prstDash val="dash"/>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198" name="矩形 197">
            <a:extLst>
              <a:ext uri="{FF2B5EF4-FFF2-40B4-BE49-F238E27FC236}">
                <a16:creationId xmlns:a16="http://schemas.microsoft.com/office/drawing/2014/main" id="{23DF003A-D546-4539-A9BC-897F38C619C1}"/>
              </a:ext>
            </a:extLst>
          </p:cNvPr>
          <p:cNvSpPr/>
          <p:nvPr/>
        </p:nvSpPr>
        <p:spPr>
          <a:xfrm>
            <a:off x="670000" y="5070737"/>
            <a:ext cx="382990" cy="191283"/>
          </a:xfrm>
          <a:prstGeom prst="rect">
            <a:avLst/>
          </a:prstGeom>
          <a:pattFill prst="wdDnDiag">
            <a:fgClr>
              <a:schemeClr val="accent6">
                <a:lumMod val="60000"/>
                <a:lumOff val="40000"/>
              </a:schemeClr>
            </a:fgClr>
            <a:bgClr>
              <a:schemeClr val="bg1"/>
            </a:bgClr>
          </a:patt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a:solidFill>
                <a:schemeClr val="tx1"/>
              </a:solidFill>
              <a:latin typeface="Times New Roman" panose="02020603050405020304" pitchFamily="18" charset="0"/>
              <a:cs typeface="Times New Roman" panose="02020603050405020304" pitchFamily="18" charset="0"/>
            </a:endParaRPr>
          </a:p>
        </p:txBody>
      </p:sp>
      <p:sp>
        <p:nvSpPr>
          <p:cNvPr id="199" name="矩形 198">
            <a:extLst>
              <a:ext uri="{FF2B5EF4-FFF2-40B4-BE49-F238E27FC236}">
                <a16:creationId xmlns:a16="http://schemas.microsoft.com/office/drawing/2014/main" id="{8A4332A9-E9BA-4778-B6AB-F8503CAF2429}"/>
              </a:ext>
            </a:extLst>
          </p:cNvPr>
          <p:cNvSpPr/>
          <p:nvPr/>
        </p:nvSpPr>
        <p:spPr>
          <a:xfrm>
            <a:off x="1038507" y="4994592"/>
            <a:ext cx="1560042" cy="363176"/>
          </a:xfrm>
          <a:prstGeom prst="rect">
            <a:avLst/>
          </a:prstGeom>
        </p:spPr>
        <p:txBody>
          <a:bodyPr wrap="none">
            <a:spAutoFit/>
          </a:bodyPr>
          <a:lstStyle/>
          <a:p>
            <a:pPr algn="ctr">
              <a:lnSpc>
                <a:spcPct val="80000"/>
              </a:lnSpc>
            </a:pPr>
            <a:r>
              <a:rPr lang="en-US" altLang="zh-CN" sz="1100" kern="0" dirty="0">
                <a:latin typeface="Times New Roman" panose="02020603050405020304" pitchFamily="18" charset="0"/>
                <a:ea typeface="宋体" panose="02010600030101010101" pitchFamily="2" charset="-122"/>
                <a:cs typeface="Times New Roman" panose="02020603050405020304" pitchFamily="18" charset="0"/>
              </a:rPr>
              <a:t>Data needed to separate </a:t>
            </a:r>
          </a:p>
          <a:p>
            <a:pPr algn="ctr">
              <a:lnSpc>
                <a:spcPct val="80000"/>
              </a:lnSpc>
            </a:pPr>
            <a:r>
              <a:rPr lang="en-US" altLang="zh-CN" sz="1100" kern="0" dirty="0">
                <a:latin typeface="Times New Roman" panose="02020603050405020304" pitchFamily="18" charset="0"/>
                <a:ea typeface="宋体" panose="02010600030101010101" pitchFamily="2" charset="-122"/>
                <a:cs typeface="Times New Roman" panose="02020603050405020304" pitchFamily="18" charset="0"/>
              </a:rPr>
              <a:t>from </a:t>
            </a:r>
            <a:r>
              <a:rPr lang="en-US" altLang="zh-CN" sz="1100" kern="0" dirty="0" err="1">
                <a:latin typeface="Times New Roman" panose="02020603050405020304" pitchFamily="18" charset="0"/>
                <a:ea typeface="宋体" panose="02010600030101010101" pitchFamily="2" charset="-122"/>
                <a:cs typeface="Times New Roman" panose="02020603050405020304" pitchFamily="18" charset="0"/>
              </a:rPr>
              <a:t>excutable</a:t>
            </a:r>
            <a:r>
              <a:rPr lang="en-US" altLang="zh-CN" sz="1100" kern="0" dirty="0">
                <a:latin typeface="Times New Roman" panose="02020603050405020304" pitchFamily="18" charset="0"/>
                <a:ea typeface="宋体" panose="02010600030101010101" pitchFamily="2" charset="-122"/>
                <a:cs typeface="Times New Roman" panose="02020603050405020304" pitchFamily="18" charset="0"/>
              </a:rPr>
              <a:t> pages</a:t>
            </a:r>
            <a:endParaRPr lang="zh-CN" altLang="en-US" sz="1100" kern="0"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44" name="组合 243">
            <a:extLst>
              <a:ext uri="{FF2B5EF4-FFF2-40B4-BE49-F238E27FC236}">
                <a16:creationId xmlns:a16="http://schemas.microsoft.com/office/drawing/2014/main" id="{AADDDB21-5EDE-4A45-BD08-3C0B504B1103}"/>
              </a:ext>
            </a:extLst>
          </p:cNvPr>
          <p:cNvGrpSpPr/>
          <p:nvPr/>
        </p:nvGrpSpPr>
        <p:grpSpPr>
          <a:xfrm>
            <a:off x="3323491" y="1369130"/>
            <a:ext cx="3432350" cy="4822148"/>
            <a:chOff x="3540461" y="1378797"/>
            <a:chExt cx="3432350" cy="4822148"/>
          </a:xfrm>
        </p:grpSpPr>
        <p:grpSp>
          <p:nvGrpSpPr>
            <p:cNvPr id="191" name="组合 190">
              <a:extLst>
                <a:ext uri="{FF2B5EF4-FFF2-40B4-BE49-F238E27FC236}">
                  <a16:creationId xmlns:a16="http://schemas.microsoft.com/office/drawing/2014/main" id="{33749FF6-5923-470C-9A8E-5398C76F0A26}"/>
                </a:ext>
              </a:extLst>
            </p:cNvPr>
            <p:cNvGrpSpPr/>
            <p:nvPr/>
          </p:nvGrpSpPr>
          <p:grpSpPr>
            <a:xfrm>
              <a:off x="3540461" y="1378797"/>
              <a:ext cx="3432350" cy="4822148"/>
              <a:chOff x="4032419" y="1521673"/>
              <a:chExt cx="3432350" cy="4822148"/>
            </a:xfrm>
          </p:grpSpPr>
          <p:grpSp>
            <p:nvGrpSpPr>
              <p:cNvPr id="173" name="组合 172">
                <a:extLst>
                  <a:ext uri="{FF2B5EF4-FFF2-40B4-BE49-F238E27FC236}">
                    <a16:creationId xmlns:a16="http://schemas.microsoft.com/office/drawing/2014/main" id="{CE622683-BBBF-47F4-8942-0E00C30C6BCC}"/>
                  </a:ext>
                </a:extLst>
              </p:cNvPr>
              <p:cNvGrpSpPr/>
              <p:nvPr/>
            </p:nvGrpSpPr>
            <p:grpSpPr>
              <a:xfrm>
                <a:off x="4596100" y="1619244"/>
                <a:ext cx="1746664" cy="4012510"/>
                <a:chOff x="3570270" y="1779922"/>
                <a:chExt cx="1746664" cy="4012510"/>
              </a:xfrm>
            </p:grpSpPr>
            <p:grpSp>
              <p:nvGrpSpPr>
                <p:cNvPr id="128" name="组合 127">
                  <a:extLst>
                    <a:ext uri="{FF2B5EF4-FFF2-40B4-BE49-F238E27FC236}">
                      <a16:creationId xmlns:a16="http://schemas.microsoft.com/office/drawing/2014/main" id="{D8265FB8-78B8-4D9C-8439-D5D5A1132D6C}"/>
                    </a:ext>
                  </a:extLst>
                </p:cNvPr>
                <p:cNvGrpSpPr/>
                <p:nvPr/>
              </p:nvGrpSpPr>
              <p:grpSpPr>
                <a:xfrm>
                  <a:off x="3570270" y="1779922"/>
                  <a:ext cx="1746664" cy="4012510"/>
                  <a:chOff x="3280299" y="2190749"/>
                  <a:chExt cx="1746664" cy="4012510"/>
                </a:xfrm>
              </p:grpSpPr>
              <p:grpSp>
                <p:nvGrpSpPr>
                  <p:cNvPr id="102" name="组合 101">
                    <a:extLst>
                      <a:ext uri="{FF2B5EF4-FFF2-40B4-BE49-F238E27FC236}">
                        <a16:creationId xmlns:a16="http://schemas.microsoft.com/office/drawing/2014/main" id="{CBA428F6-1A72-4817-BDAE-56CCD09010F5}"/>
                      </a:ext>
                    </a:extLst>
                  </p:cNvPr>
                  <p:cNvGrpSpPr/>
                  <p:nvPr/>
                </p:nvGrpSpPr>
                <p:grpSpPr>
                  <a:xfrm>
                    <a:off x="3284831" y="2190749"/>
                    <a:ext cx="1742132" cy="1933990"/>
                    <a:chOff x="3284831" y="2190749"/>
                    <a:chExt cx="1742132" cy="1933990"/>
                  </a:xfrm>
                </p:grpSpPr>
                <p:grpSp>
                  <p:nvGrpSpPr>
                    <p:cNvPr id="83" name="组合 82">
                      <a:extLst>
                        <a:ext uri="{FF2B5EF4-FFF2-40B4-BE49-F238E27FC236}">
                          <a16:creationId xmlns:a16="http://schemas.microsoft.com/office/drawing/2014/main" id="{C5084401-5A7A-4766-AD4B-D98B12FBA1A1}"/>
                        </a:ext>
                      </a:extLst>
                    </p:cNvPr>
                    <p:cNvGrpSpPr/>
                    <p:nvPr/>
                  </p:nvGrpSpPr>
                  <p:grpSpPr>
                    <a:xfrm>
                      <a:off x="4036399" y="2190749"/>
                      <a:ext cx="990564" cy="1914286"/>
                      <a:chOff x="1136589" y="2737385"/>
                      <a:chExt cx="990564" cy="1914286"/>
                    </a:xfrm>
                  </p:grpSpPr>
                  <p:grpSp>
                    <p:nvGrpSpPr>
                      <p:cNvPr id="96" name="组合 95">
                        <a:extLst>
                          <a:ext uri="{FF2B5EF4-FFF2-40B4-BE49-F238E27FC236}">
                            <a16:creationId xmlns:a16="http://schemas.microsoft.com/office/drawing/2014/main" id="{B1B2068C-4CB3-4AD6-9368-3659C2DA6AD4}"/>
                          </a:ext>
                        </a:extLst>
                      </p:cNvPr>
                      <p:cNvGrpSpPr/>
                      <p:nvPr/>
                    </p:nvGrpSpPr>
                    <p:grpSpPr>
                      <a:xfrm>
                        <a:off x="1136589" y="2737385"/>
                        <a:ext cx="990564" cy="971852"/>
                        <a:chOff x="1136589" y="2737385"/>
                        <a:chExt cx="990564" cy="971852"/>
                      </a:xfrm>
                    </p:grpSpPr>
                    <p:sp>
                      <p:nvSpPr>
                        <p:cNvPr id="98" name="矩形 97">
                          <a:extLst>
                            <a:ext uri="{FF2B5EF4-FFF2-40B4-BE49-F238E27FC236}">
                              <a16:creationId xmlns:a16="http://schemas.microsoft.com/office/drawing/2014/main" id="{4694B969-F2E8-49F2-A67F-7519FDC42A81}"/>
                            </a:ext>
                          </a:extLst>
                        </p:cNvPr>
                        <p:cNvSpPr/>
                        <p:nvPr/>
                      </p:nvSpPr>
                      <p:spPr>
                        <a:xfrm>
                          <a:off x="1138481" y="2737385"/>
                          <a:ext cx="984140" cy="971852"/>
                        </a:xfrm>
                        <a:prstGeom prst="rect">
                          <a:avLst/>
                        </a:prstGeom>
                        <a:no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99" name="矩形 98">
                          <a:extLst>
                            <a:ext uri="{FF2B5EF4-FFF2-40B4-BE49-F238E27FC236}">
                              <a16:creationId xmlns:a16="http://schemas.microsoft.com/office/drawing/2014/main" id="{F239D0FB-91F1-4875-819F-BDB8107D4957}"/>
                            </a:ext>
                          </a:extLst>
                        </p:cNvPr>
                        <p:cNvSpPr/>
                        <p:nvPr/>
                      </p:nvSpPr>
                      <p:spPr>
                        <a:xfrm>
                          <a:off x="1138480" y="2737385"/>
                          <a:ext cx="984141" cy="32701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Times New Roman" panose="02020603050405020304" pitchFamily="18" charset="0"/>
                              <a:cs typeface="Times New Roman" panose="02020603050405020304" pitchFamily="18" charset="0"/>
                            </a:rPr>
                            <a:t>.text</a:t>
                          </a:r>
                        </a:p>
                      </p:txBody>
                    </p:sp>
                    <p:sp>
                      <p:nvSpPr>
                        <p:cNvPr id="100" name="矩形 99">
                          <a:extLst>
                            <a:ext uri="{FF2B5EF4-FFF2-40B4-BE49-F238E27FC236}">
                              <a16:creationId xmlns:a16="http://schemas.microsoft.com/office/drawing/2014/main" id="{084844E7-B306-4A83-8C43-7F3740957367}"/>
                            </a:ext>
                          </a:extLst>
                        </p:cNvPr>
                        <p:cNvSpPr/>
                        <p:nvPr/>
                      </p:nvSpPr>
                      <p:spPr>
                        <a:xfrm>
                          <a:off x="1136589" y="3067692"/>
                          <a:ext cx="990564" cy="321591"/>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Times New Roman" panose="02020603050405020304" pitchFamily="18" charset="0"/>
                              <a:cs typeface="Times New Roman" panose="02020603050405020304" pitchFamily="18" charset="0"/>
                            </a:rPr>
                            <a:t>.</a:t>
                          </a:r>
                          <a:r>
                            <a:rPr lang="en-US" altLang="zh-CN" dirty="0" err="1">
                              <a:solidFill>
                                <a:schemeClr val="tx1"/>
                              </a:solidFill>
                              <a:latin typeface="Times New Roman" panose="02020603050405020304" pitchFamily="18" charset="0"/>
                              <a:cs typeface="Times New Roman" panose="02020603050405020304" pitchFamily="18" charset="0"/>
                            </a:rPr>
                            <a:t>fini</a:t>
                          </a:r>
                          <a:endParaRPr lang="en-US" altLang="zh-CN" dirty="0">
                            <a:solidFill>
                              <a:schemeClr val="tx1"/>
                            </a:solidFill>
                            <a:latin typeface="Times New Roman" panose="02020603050405020304" pitchFamily="18" charset="0"/>
                            <a:cs typeface="Times New Roman" panose="02020603050405020304" pitchFamily="18" charset="0"/>
                          </a:endParaRPr>
                        </a:p>
                      </p:txBody>
                    </p:sp>
                    <p:sp>
                      <p:nvSpPr>
                        <p:cNvPr id="101" name="矩形 100">
                          <a:extLst>
                            <a:ext uri="{FF2B5EF4-FFF2-40B4-BE49-F238E27FC236}">
                              <a16:creationId xmlns:a16="http://schemas.microsoft.com/office/drawing/2014/main" id="{8B73DA11-BF8E-4ACC-8042-7E4E10677A64}"/>
                            </a:ext>
                          </a:extLst>
                        </p:cNvPr>
                        <p:cNvSpPr/>
                        <p:nvPr/>
                      </p:nvSpPr>
                      <p:spPr>
                        <a:xfrm>
                          <a:off x="1138808" y="3387645"/>
                          <a:ext cx="984141" cy="32159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rgbClr val="CC3300"/>
                              </a:solidFill>
                              <a:latin typeface="Times New Roman" panose="02020603050405020304" pitchFamily="18" charset="0"/>
                              <a:cs typeface="Times New Roman" panose="02020603050405020304" pitchFamily="18" charset="0"/>
                            </a:rPr>
                            <a:t>0000</a:t>
                          </a:r>
                        </a:p>
                      </p:txBody>
                    </p:sp>
                  </p:grpSp>
                  <p:sp>
                    <p:nvSpPr>
                      <p:cNvPr id="97" name="矩形 96">
                        <a:extLst>
                          <a:ext uri="{FF2B5EF4-FFF2-40B4-BE49-F238E27FC236}">
                            <a16:creationId xmlns:a16="http://schemas.microsoft.com/office/drawing/2014/main" id="{311EBDF8-DE58-4224-B9F4-2825B84924EF}"/>
                          </a:ext>
                        </a:extLst>
                      </p:cNvPr>
                      <p:cNvSpPr/>
                      <p:nvPr/>
                    </p:nvSpPr>
                    <p:spPr>
                      <a:xfrm>
                        <a:off x="1138481" y="3711991"/>
                        <a:ext cx="984141" cy="939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Times New Roman" panose="02020603050405020304" pitchFamily="18" charset="0"/>
                            <a:cs typeface="Times New Roman" panose="02020603050405020304" pitchFamily="18" charset="0"/>
                          </a:rPr>
                          <a:t>.</a:t>
                        </a:r>
                        <a:r>
                          <a:rPr lang="en-US" altLang="zh-CN" dirty="0" err="1">
                            <a:solidFill>
                              <a:schemeClr val="tx1"/>
                            </a:solidFill>
                            <a:latin typeface="Times New Roman" panose="02020603050405020304" pitchFamily="18" charset="0"/>
                            <a:cs typeface="Times New Roman" panose="02020603050405020304" pitchFamily="18" charset="0"/>
                          </a:rPr>
                          <a:t>rodata</a:t>
                        </a:r>
                        <a:endParaRPr lang="en-US" altLang="zh-CN" dirty="0">
                          <a:solidFill>
                            <a:schemeClr val="tx1"/>
                          </a:solidFill>
                          <a:latin typeface="Times New Roman" panose="02020603050405020304" pitchFamily="18" charset="0"/>
                          <a:cs typeface="Times New Roman" panose="02020603050405020304" pitchFamily="18" charset="0"/>
                        </a:endParaRPr>
                      </a:p>
                    </p:txBody>
                  </p:sp>
                </p:grpSp>
                <p:sp>
                  <p:nvSpPr>
                    <p:cNvPr id="84" name="文本框 83">
                      <a:extLst>
                        <a:ext uri="{FF2B5EF4-FFF2-40B4-BE49-F238E27FC236}">
                          <a16:creationId xmlns:a16="http://schemas.microsoft.com/office/drawing/2014/main" id="{C12E2D65-5A79-45A3-A8D5-E253B678A47C}"/>
                        </a:ext>
                      </a:extLst>
                    </p:cNvPr>
                    <p:cNvSpPr txBox="1"/>
                    <p:nvPr/>
                  </p:nvSpPr>
                  <p:spPr>
                    <a:xfrm>
                      <a:off x="3476587" y="2496147"/>
                      <a:ext cx="600347" cy="400110"/>
                    </a:xfrm>
                    <a:prstGeom prst="rect">
                      <a:avLst/>
                    </a:prstGeom>
                    <a:noFill/>
                  </p:spPr>
                  <p:txBody>
                    <a:bodyPr wrap="square">
                      <a:spAutoFit/>
                    </a:bodyPr>
                    <a:lstStyle/>
                    <a:p>
                      <a:pPr algn="ctr">
                        <a:lnSpc>
                          <a:spcPts val="1200"/>
                        </a:lnSpc>
                      </a:pPr>
                      <a:r>
                        <a:rPr lang="en-US" altLang="zh-CN" sz="1200" dirty="0">
                          <a:solidFill>
                            <a:schemeClr val="tx1"/>
                          </a:solidFill>
                          <a:latin typeface="Times New Roman" panose="02020603050405020304" pitchFamily="18" charset="0"/>
                          <a:cs typeface="Times New Roman" panose="02020603050405020304" pitchFamily="18" charset="0"/>
                        </a:rPr>
                        <a:t>page x</a:t>
                      </a:r>
                    </a:p>
                    <a:p>
                      <a:pPr algn="ctr">
                        <a:lnSpc>
                          <a:spcPts val="1200"/>
                        </a:lnSpc>
                      </a:pPr>
                      <a:r>
                        <a:rPr lang="en-US" altLang="zh-CN" sz="1200" dirty="0">
                          <a:solidFill>
                            <a:srgbClr val="CC3300"/>
                          </a:solidFill>
                          <a:latin typeface="Times New Roman" panose="02020603050405020304" pitchFamily="18" charset="0"/>
                          <a:cs typeface="Times New Roman" panose="02020603050405020304" pitchFamily="18" charset="0"/>
                        </a:rPr>
                        <a:t>--x</a:t>
                      </a:r>
                    </a:p>
                  </p:txBody>
                </p:sp>
                <p:grpSp>
                  <p:nvGrpSpPr>
                    <p:cNvPr id="85" name="组合 84">
                      <a:extLst>
                        <a:ext uri="{FF2B5EF4-FFF2-40B4-BE49-F238E27FC236}">
                          <a16:creationId xmlns:a16="http://schemas.microsoft.com/office/drawing/2014/main" id="{601E9553-66AB-4BC8-B1E3-282B38230C0F}"/>
                        </a:ext>
                      </a:extLst>
                    </p:cNvPr>
                    <p:cNvGrpSpPr/>
                    <p:nvPr/>
                  </p:nvGrpSpPr>
                  <p:grpSpPr>
                    <a:xfrm>
                      <a:off x="3689259" y="2190749"/>
                      <a:ext cx="238059" cy="967868"/>
                      <a:chOff x="1516912" y="2201713"/>
                      <a:chExt cx="238059" cy="967868"/>
                    </a:xfrm>
                  </p:grpSpPr>
                  <p:cxnSp>
                    <p:nvCxnSpPr>
                      <p:cNvPr id="92" name="直接连接符 91">
                        <a:extLst>
                          <a:ext uri="{FF2B5EF4-FFF2-40B4-BE49-F238E27FC236}">
                            <a16:creationId xmlns:a16="http://schemas.microsoft.com/office/drawing/2014/main" id="{B5335CB4-F2FF-40D0-BA98-D8B53091FA46}"/>
                          </a:ext>
                        </a:extLst>
                      </p:cNvPr>
                      <p:cNvCxnSpPr>
                        <a:cxnSpLocks/>
                      </p:cNvCxnSpPr>
                      <p:nvPr/>
                    </p:nvCxnSpPr>
                    <p:spPr>
                      <a:xfrm>
                        <a:off x="1516912" y="2201713"/>
                        <a:ext cx="23805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93" name="直接连接符 92">
                        <a:extLst>
                          <a:ext uri="{FF2B5EF4-FFF2-40B4-BE49-F238E27FC236}">
                            <a16:creationId xmlns:a16="http://schemas.microsoft.com/office/drawing/2014/main" id="{D6CE91D8-7C64-4D90-8AA0-5528A4045C43}"/>
                          </a:ext>
                        </a:extLst>
                      </p:cNvPr>
                      <p:cNvCxnSpPr>
                        <a:cxnSpLocks/>
                      </p:cNvCxnSpPr>
                      <p:nvPr/>
                    </p:nvCxnSpPr>
                    <p:spPr>
                      <a:xfrm>
                        <a:off x="1516912" y="3169581"/>
                        <a:ext cx="23805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94" name="直接箭头连接符 93">
                        <a:extLst>
                          <a:ext uri="{FF2B5EF4-FFF2-40B4-BE49-F238E27FC236}">
                            <a16:creationId xmlns:a16="http://schemas.microsoft.com/office/drawing/2014/main" id="{FE9BE889-2327-4F93-84EE-FAC40B929B44}"/>
                          </a:ext>
                        </a:extLst>
                      </p:cNvPr>
                      <p:cNvCxnSpPr>
                        <a:cxnSpLocks/>
                      </p:cNvCxnSpPr>
                      <p:nvPr/>
                    </p:nvCxnSpPr>
                    <p:spPr>
                      <a:xfrm flipH="1" flipV="1">
                        <a:off x="1627572" y="2201713"/>
                        <a:ext cx="980" cy="3267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 name="直接箭头连接符 94">
                        <a:extLst>
                          <a:ext uri="{FF2B5EF4-FFF2-40B4-BE49-F238E27FC236}">
                            <a16:creationId xmlns:a16="http://schemas.microsoft.com/office/drawing/2014/main" id="{365D2F5A-D886-41AB-AEEA-291E829F08AF}"/>
                          </a:ext>
                        </a:extLst>
                      </p:cNvPr>
                      <p:cNvCxnSpPr>
                        <a:cxnSpLocks/>
                      </p:cNvCxnSpPr>
                      <p:nvPr/>
                    </p:nvCxnSpPr>
                    <p:spPr>
                      <a:xfrm>
                        <a:off x="1631022" y="2912205"/>
                        <a:ext cx="0" cy="2382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86" name="文本框 85">
                      <a:extLst>
                        <a:ext uri="{FF2B5EF4-FFF2-40B4-BE49-F238E27FC236}">
                          <a16:creationId xmlns:a16="http://schemas.microsoft.com/office/drawing/2014/main" id="{23B64296-DAA2-4904-8FBD-FC42DCE52250}"/>
                        </a:ext>
                      </a:extLst>
                    </p:cNvPr>
                    <p:cNvSpPr txBox="1"/>
                    <p:nvPr/>
                  </p:nvSpPr>
                  <p:spPr>
                    <a:xfrm>
                      <a:off x="3284831" y="3462269"/>
                      <a:ext cx="792103" cy="400110"/>
                    </a:xfrm>
                    <a:prstGeom prst="rect">
                      <a:avLst/>
                    </a:prstGeom>
                    <a:noFill/>
                  </p:spPr>
                  <p:txBody>
                    <a:bodyPr wrap="square">
                      <a:spAutoFit/>
                    </a:bodyPr>
                    <a:lstStyle/>
                    <a:p>
                      <a:pPr algn="ctr">
                        <a:lnSpc>
                          <a:spcPts val="1200"/>
                        </a:lnSpc>
                      </a:pPr>
                      <a:r>
                        <a:rPr lang="en-US" altLang="zh-CN" sz="1200" dirty="0">
                          <a:solidFill>
                            <a:schemeClr val="tx1"/>
                          </a:solidFill>
                          <a:latin typeface="Times New Roman" panose="02020603050405020304" pitchFamily="18" charset="0"/>
                          <a:cs typeface="Times New Roman" panose="02020603050405020304" pitchFamily="18" charset="0"/>
                        </a:rPr>
                        <a:t>page x+1</a:t>
                      </a:r>
                    </a:p>
                    <a:p>
                      <a:pPr algn="ctr">
                        <a:lnSpc>
                          <a:spcPts val="1200"/>
                        </a:lnSpc>
                      </a:pPr>
                      <a:r>
                        <a:rPr lang="en-US" altLang="zh-CN" sz="1200" dirty="0">
                          <a:solidFill>
                            <a:schemeClr val="tx1"/>
                          </a:solidFill>
                          <a:latin typeface="Times New Roman" panose="02020603050405020304" pitchFamily="18" charset="0"/>
                          <a:cs typeface="Times New Roman" panose="02020603050405020304" pitchFamily="18" charset="0"/>
                        </a:rPr>
                        <a:t>    r--</a:t>
                      </a:r>
                    </a:p>
                  </p:txBody>
                </p:sp>
                <p:grpSp>
                  <p:nvGrpSpPr>
                    <p:cNvPr id="87" name="组合 86">
                      <a:extLst>
                        <a:ext uri="{FF2B5EF4-FFF2-40B4-BE49-F238E27FC236}">
                          <a16:creationId xmlns:a16="http://schemas.microsoft.com/office/drawing/2014/main" id="{FB8ABD7E-7D8B-4C19-BAFA-EF820D02E444}"/>
                        </a:ext>
                      </a:extLst>
                    </p:cNvPr>
                    <p:cNvGrpSpPr/>
                    <p:nvPr/>
                  </p:nvGrpSpPr>
                  <p:grpSpPr>
                    <a:xfrm>
                      <a:off x="3689259" y="3156979"/>
                      <a:ext cx="238059" cy="967760"/>
                      <a:chOff x="1516912" y="3182119"/>
                      <a:chExt cx="238059" cy="967760"/>
                    </a:xfrm>
                  </p:grpSpPr>
                  <p:cxnSp>
                    <p:nvCxnSpPr>
                      <p:cNvPr id="88" name="直接连接符 87">
                        <a:extLst>
                          <a:ext uri="{FF2B5EF4-FFF2-40B4-BE49-F238E27FC236}">
                            <a16:creationId xmlns:a16="http://schemas.microsoft.com/office/drawing/2014/main" id="{6EC0D905-C72A-4067-AB40-AEFB911DC3F7}"/>
                          </a:ext>
                        </a:extLst>
                      </p:cNvPr>
                      <p:cNvCxnSpPr>
                        <a:cxnSpLocks/>
                      </p:cNvCxnSpPr>
                      <p:nvPr/>
                    </p:nvCxnSpPr>
                    <p:spPr>
                      <a:xfrm>
                        <a:off x="1516912" y="3182119"/>
                        <a:ext cx="23805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89" name="直接连接符 88">
                        <a:extLst>
                          <a:ext uri="{FF2B5EF4-FFF2-40B4-BE49-F238E27FC236}">
                            <a16:creationId xmlns:a16="http://schemas.microsoft.com/office/drawing/2014/main" id="{E0239433-95D1-4474-B726-3098588DFB19}"/>
                          </a:ext>
                        </a:extLst>
                      </p:cNvPr>
                      <p:cNvCxnSpPr>
                        <a:cxnSpLocks/>
                      </p:cNvCxnSpPr>
                      <p:nvPr/>
                    </p:nvCxnSpPr>
                    <p:spPr>
                      <a:xfrm>
                        <a:off x="1516912" y="4149879"/>
                        <a:ext cx="23805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90" name="直接箭头连接符 89">
                        <a:extLst>
                          <a:ext uri="{FF2B5EF4-FFF2-40B4-BE49-F238E27FC236}">
                            <a16:creationId xmlns:a16="http://schemas.microsoft.com/office/drawing/2014/main" id="{CB02C7FD-DA83-4FC0-B003-524B8139B920}"/>
                          </a:ext>
                        </a:extLst>
                      </p:cNvPr>
                      <p:cNvCxnSpPr>
                        <a:cxnSpLocks/>
                      </p:cNvCxnSpPr>
                      <p:nvPr/>
                    </p:nvCxnSpPr>
                    <p:spPr>
                      <a:xfrm flipH="1" flipV="1">
                        <a:off x="1627572" y="3189099"/>
                        <a:ext cx="980" cy="3267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直接箭头连接符 90">
                        <a:extLst>
                          <a:ext uri="{FF2B5EF4-FFF2-40B4-BE49-F238E27FC236}">
                            <a16:creationId xmlns:a16="http://schemas.microsoft.com/office/drawing/2014/main" id="{824D6F22-BD99-4C4E-A70E-76D382D7167E}"/>
                          </a:ext>
                        </a:extLst>
                      </p:cNvPr>
                      <p:cNvCxnSpPr>
                        <a:cxnSpLocks/>
                      </p:cNvCxnSpPr>
                      <p:nvPr/>
                    </p:nvCxnSpPr>
                    <p:spPr>
                      <a:xfrm>
                        <a:off x="1631022" y="3892503"/>
                        <a:ext cx="0" cy="2382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nvGrpSpPr>
                  <p:cNvPr id="103" name="组合 102">
                    <a:extLst>
                      <a:ext uri="{FF2B5EF4-FFF2-40B4-BE49-F238E27FC236}">
                        <a16:creationId xmlns:a16="http://schemas.microsoft.com/office/drawing/2014/main" id="{73ADE37B-8DE9-4D9D-82CD-4AE4422FC48D}"/>
                      </a:ext>
                    </a:extLst>
                  </p:cNvPr>
                  <p:cNvGrpSpPr/>
                  <p:nvPr/>
                </p:nvGrpSpPr>
                <p:grpSpPr>
                  <a:xfrm>
                    <a:off x="3280299" y="4269269"/>
                    <a:ext cx="1737928" cy="1933990"/>
                    <a:chOff x="3284831" y="2190749"/>
                    <a:chExt cx="1737928" cy="1933990"/>
                  </a:xfrm>
                </p:grpSpPr>
                <p:grpSp>
                  <p:nvGrpSpPr>
                    <p:cNvPr id="104" name="组合 103">
                      <a:extLst>
                        <a:ext uri="{FF2B5EF4-FFF2-40B4-BE49-F238E27FC236}">
                          <a16:creationId xmlns:a16="http://schemas.microsoft.com/office/drawing/2014/main" id="{3B8B9C34-F5D7-4FFA-A80C-8DE61DD55D2D}"/>
                        </a:ext>
                      </a:extLst>
                    </p:cNvPr>
                    <p:cNvGrpSpPr/>
                    <p:nvPr/>
                  </p:nvGrpSpPr>
                  <p:grpSpPr>
                    <a:xfrm>
                      <a:off x="4038291" y="2190749"/>
                      <a:ext cx="984468" cy="1913754"/>
                      <a:chOff x="1138481" y="2737385"/>
                      <a:chExt cx="984468" cy="1913754"/>
                    </a:xfrm>
                  </p:grpSpPr>
                  <p:grpSp>
                    <p:nvGrpSpPr>
                      <p:cNvPr id="117" name="组合 116">
                        <a:extLst>
                          <a:ext uri="{FF2B5EF4-FFF2-40B4-BE49-F238E27FC236}">
                            <a16:creationId xmlns:a16="http://schemas.microsoft.com/office/drawing/2014/main" id="{3D6E4541-5B17-40B6-9057-CD2CDA1D87ED}"/>
                          </a:ext>
                        </a:extLst>
                      </p:cNvPr>
                      <p:cNvGrpSpPr/>
                      <p:nvPr/>
                    </p:nvGrpSpPr>
                    <p:grpSpPr>
                      <a:xfrm>
                        <a:off x="1138481" y="2737385"/>
                        <a:ext cx="984468" cy="971852"/>
                        <a:chOff x="1138481" y="2737385"/>
                        <a:chExt cx="984468" cy="971852"/>
                      </a:xfrm>
                    </p:grpSpPr>
                    <p:sp>
                      <p:nvSpPr>
                        <p:cNvPr id="119" name="矩形 118">
                          <a:extLst>
                            <a:ext uri="{FF2B5EF4-FFF2-40B4-BE49-F238E27FC236}">
                              <a16:creationId xmlns:a16="http://schemas.microsoft.com/office/drawing/2014/main" id="{9DB94A7F-DDC8-4DE0-88C7-0D8D83CD5C1B}"/>
                            </a:ext>
                          </a:extLst>
                        </p:cNvPr>
                        <p:cNvSpPr/>
                        <p:nvPr/>
                      </p:nvSpPr>
                      <p:spPr>
                        <a:xfrm>
                          <a:off x="1138481" y="2737385"/>
                          <a:ext cx="984140" cy="971852"/>
                        </a:xfrm>
                        <a:prstGeom prst="rect">
                          <a:avLst/>
                        </a:prstGeom>
                        <a:no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2" name="矩形 121">
                          <a:extLst>
                            <a:ext uri="{FF2B5EF4-FFF2-40B4-BE49-F238E27FC236}">
                              <a16:creationId xmlns:a16="http://schemas.microsoft.com/office/drawing/2014/main" id="{9112613B-EDC9-40F3-98F1-9796DEF53714}"/>
                            </a:ext>
                          </a:extLst>
                        </p:cNvPr>
                        <p:cNvSpPr/>
                        <p:nvPr/>
                      </p:nvSpPr>
                      <p:spPr>
                        <a:xfrm>
                          <a:off x="1138808" y="3387645"/>
                          <a:ext cx="984141" cy="321591"/>
                        </a:xfrm>
                        <a:prstGeom prst="rect">
                          <a:avLst/>
                        </a:prstGeom>
                        <a:pattFill prst="wdDnDiag">
                          <a:fgClr>
                            <a:schemeClr val="accent6">
                              <a:lumMod val="60000"/>
                              <a:lumOff val="40000"/>
                            </a:schemeClr>
                          </a:fgClr>
                          <a:bgClr>
                            <a:schemeClr val="bg1"/>
                          </a:bgClr>
                        </a:patt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Times New Roman" panose="02020603050405020304" pitchFamily="18" charset="0"/>
                              <a:cs typeface="Times New Roman" panose="02020603050405020304" pitchFamily="18" charset="0"/>
                            </a:rPr>
                            <a:t>.</a:t>
                          </a:r>
                          <a:r>
                            <a:rPr lang="en-US" altLang="zh-CN" dirty="0" err="1">
                              <a:solidFill>
                                <a:schemeClr val="tx1"/>
                              </a:solidFill>
                              <a:latin typeface="Times New Roman" panose="02020603050405020304" pitchFamily="18" charset="0"/>
                              <a:cs typeface="Times New Roman" panose="02020603050405020304" pitchFamily="18" charset="0"/>
                            </a:rPr>
                            <a:t>rodata</a:t>
                          </a:r>
                          <a:endParaRPr lang="en-US" altLang="zh-CN" dirty="0">
                            <a:solidFill>
                              <a:schemeClr val="tx1"/>
                            </a:solidFill>
                            <a:latin typeface="Times New Roman" panose="02020603050405020304" pitchFamily="18" charset="0"/>
                            <a:cs typeface="Times New Roman" panose="02020603050405020304" pitchFamily="18" charset="0"/>
                          </a:endParaRPr>
                        </a:p>
                      </p:txBody>
                    </p:sp>
                  </p:grpSp>
                  <p:sp>
                    <p:nvSpPr>
                      <p:cNvPr id="118" name="矩形 117">
                        <a:extLst>
                          <a:ext uri="{FF2B5EF4-FFF2-40B4-BE49-F238E27FC236}">
                            <a16:creationId xmlns:a16="http://schemas.microsoft.com/office/drawing/2014/main" id="{3CF292B1-12A6-49E9-A470-A563475658BC}"/>
                          </a:ext>
                        </a:extLst>
                      </p:cNvPr>
                      <p:cNvSpPr/>
                      <p:nvPr/>
                    </p:nvSpPr>
                    <p:spPr>
                      <a:xfrm>
                        <a:off x="1138481" y="3711459"/>
                        <a:ext cx="984141" cy="939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Times New Roman" panose="02020603050405020304" pitchFamily="18" charset="0"/>
                            <a:cs typeface="Times New Roman" panose="02020603050405020304" pitchFamily="18" charset="0"/>
                          </a:rPr>
                          <a:t>.</a:t>
                        </a:r>
                        <a:r>
                          <a:rPr lang="en-US" altLang="zh-CN" dirty="0" err="1">
                            <a:solidFill>
                              <a:schemeClr val="tx1"/>
                            </a:solidFill>
                            <a:latin typeface="Times New Roman" panose="02020603050405020304" pitchFamily="18" charset="0"/>
                            <a:cs typeface="Times New Roman" panose="02020603050405020304" pitchFamily="18" charset="0"/>
                          </a:rPr>
                          <a:t>rodata</a:t>
                        </a:r>
                        <a:endParaRPr lang="en-US" altLang="zh-CN" dirty="0">
                          <a:solidFill>
                            <a:schemeClr val="tx1"/>
                          </a:solidFill>
                          <a:latin typeface="Times New Roman" panose="02020603050405020304" pitchFamily="18" charset="0"/>
                          <a:cs typeface="Times New Roman" panose="02020603050405020304" pitchFamily="18" charset="0"/>
                        </a:endParaRPr>
                      </a:p>
                    </p:txBody>
                  </p:sp>
                </p:grpSp>
                <p:sp>
                  <p:nvSpPr>
                    <p:cNvPr id="105" name="文本框 104">
                      <a:extLst>
                        <a:ext uri="{FF2B5EF4-FFF2-40B4-BE49-F238E27FC236}">
                          <a16:creationId xmlns:a16="http://schemas.microsoft.com/office/drawing/2014/main" id="{DE230BDB-715D-42BB-8D5B-F436A659B76C}"/>
                        </a:ext>
                      </a:extLst>
                    </p:cNvPr>
                    <p:cNvSpPr txBox="1"/>
                    <p:nvPr/>
                  </p:nvSpPr>
                  <p:spPr>
                    <a:xfrm>
                      <a:off x="3476587" y="2496147"/>
                      <a:ext cx="600347" cy="400110"/>
                    </a:xfrm>
                    <a:prstGeom prst="rect">
                      <a:avLst/>
                    </a:prstGeom>
                    <a:noFill/>
                  </p:spPr>
                  <p:txBody>
                    <a:bodyPr wrap="square">
                      <a:spAutoFit/>
                    </a:bodyPr>
                    <a:lstStyle/>
                    <a:p>
                      <a:pPr algn="ctr">
                        <a:lnSpc>
                          <a:spcPts val="1200"/>
                        </a:lnSpc>
                      </a:pPr>
                      <a:r>
                        <a:rPr lang="en-US" altLang="zh-CN" sz="1200" dirty="0">
                          <a:solidFill>
                            <a:schemeClr val="tx1"/>
                          </a:solidFill>
                          <a:latin typeface="Times New Roman" panose="02020603050405020304" pitchFamily="18" charset="0"/>
                          <a:cs typeface="Times New Roman" panose="02020603050405020304" pitchFamily="18" charset="0"/>
                        </a:rPr>
                        <a:t>page y</a:t>
                      </a:r>
                    </a:p>
                    <a:p>
                      <a:pPr algn="ctr">
                        <a:lnSpc>
                          <a:spcPts val="1200"/>
                        </a:lnSpc>
                      </a:pPr>
                      <a:r>
                        <a:rPr lang="en-US" altLang="zh-CN" sz="1200" dirty="0">
                          <a:solidFill>
                            <a:schemeClr val="tx1"/>
                          </a:solidFill>
                          <a:latin typeface="Times New Roman" panose="02020603050405020304" pitchFamily="18" charset="0"/>
                          <a:cs typeface="Times New Roman" panose="02020603050405020304" pitchFamily="18" charset="0"/>
                        </a:rPr>
                        <a:t>r--</a:t>
                      </a:r>
                    </a:p>
                  </p:txBody>
                </p:sp>
                <p:grpSp>
                  <p:nvGrpSpPr>
                    <p:cNvPr id="106" name="组合 105">
                      <a:extLst>
                        <a:ext uri="{FF2B5EF4-FFF2-40B4-BE49-F238E27FC236}">
                          <a16:creationId xmlns:a16="http://schemas.microsoft.com/office/drawing/2014/main" id="{9FD736D6-AF6C-4BF6-A0D9-5B0454207FB4}"/>
                        </a:ext>
                      </a:extLst>
                    </p:cNvPr>
                    <p:cNvGrpSpPr/>
                    <p:nvPr/>
                  </p:nvGrpSpPr>
                  <p:grpSpPr>
                    <a:xfrm>
                      <a:off x="3689259" y="2190749"/>
                      <a:ext cx="238059" cy="967868"/>
                      <a:chOff x="1516912" y="2201713"/>
                      <a:chExt cx="238059" cy="967868"/>
                    </a:xfrm>
                  </p:grpSpPr>
                  <p:cxnSp>
                    <p:nvCxnSpPr>
                      <p:cNvPr id="113" name="直接连接符 112">
                        <a:extLst>
                          <a:ext uri="{FF2B5EF4-FFF2-40B4-BE49-F238E27FC236}">
                            <a16:creationId xmlns:a16="http://schemas.microsoft.com/office/drawing/2014/main" id="{E33D019C-80E9-4321-9A93-4DE20D366999}"/>
                          </a:ext>
                        </a:extLst>
                      </p:cNvPr>
                      <p:cNvCxnSpPr>
                        <a:cxnSpLocks/>
                      </p:cNvCxnSpPr>
                      <p:nvPr/>
                    </p:nvCxnSpPr>
                    <p:spPr>
                      <a:xfrm>
                        <a:off x="1516912" y="2201713"/>
                        <a:ext cx="23805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4" name="直接连接符 113">
                        <a:extLst>
                          <a:ext uri="{FF2B5EF4-FFF2-40B4-BE49-F238E27FC236}">
                            <a16:creationId xmlns:a16="http://schemas.microsoft.com/office/drawing/2014/main" id="{93D88590-58A5-4996-94A0-B3F541A8EF8B}"/>
                          </a:ext>
                        </a:extLst>
                      </p:cNvPr>
                      <p:cNvCxnSpPr>
                        <a:cxnSpLocks/>
                      </p:cNvCxnSpPr>
                      <p:nvPr/>
                    </p:nvCxnSpPr>
                    <p:spPr>
                      <a:xfrm>
                        <a:off x="1516912" y="3169581"/>
                        <a:ext cx="23805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5" name="直接箭头连接符 114">
                        <a:extLst>
                          <a:ext uri="{FF2B5EF4-FFF2-40B4-BE49-F238E27FC236}">
                            <a16:creationId xmlns:a16="http://schemas.microsoft.com/office/drawing/2014/main" id="{1B4271E4-9022-4150-B17A-AEF205CCE426}"/>
                          </a:ext>
                        </a:extLst>
                      </p:cNvPr>
                      <p:cNvCxnSpPr>
                        <a:cxnSpLocks/>
                      </p:cNvCxnSpPr>
                      <p:nvPr/>
                    </p:nvCxnSpPr>
                    <p:spPr>
                      <a:xfrm flipH="1" flipV="1">
                        <a:off x="1627572" y="2201713"/>
                        <a:ext cx="980" cy="3267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6" name="直接箭头连接符 115">
                        <a:extLst>
                          <a:ext uri="{FF2B5EF4-FFF2-40B4-BE49-F238E27FC236}">
                            <a16:creationId xmlns:a16="http://schemas.microsoft.com/office/drawing/2014/main" id="{421E5364-611C-4D2D-A0DB-AC5DC0F5C294}"/>
                          </a:ext>
                        </a:extLst>
                      </p:cNvPr>
                      <p:cNvCxnSpPr>
                        <a:cxnSpLocks/>
                      </p:cNvCxnSpPr>
                      <p:nvPr/>
                    </p:nvCxnSpPr>
                    <p:spPr>
                      <a:xfrm>
                        <a:off x="1631022" y="2912205"/>
                        <a:ext cx="0" cy="2382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07" name="文本框 106">
                      <a:extLst>
                        <a:ext uri="{FF2B5EF4-FFF2-40B4-BE49-F238E27FC236}">
                          <a16:creationId xmlns:a16="http://schemas.microsoft.com/office/drawing/2014/main" id="{88C5DAE7-B784-4BBE-A30A-AEE9A8DB1501}"/>
                        </a:ext>
                      </a:extLst>
                    </p:cNvPr>
                    <p:cNvSpPr txBox="1"/>
                    <p:nvPr/>
                  </p:nvSpPr>
                  <p:spPr>
                    <a:xfrm>
                      <a:off x="3284831" y="3462269"/>
                      <a:ext cx="792103" cy="400110"/>
                    </a:xfrm>
                    <a:prstGeom prst="rect">
                      <a:avLst/>
                    </a:prstGeom>
                    <a:noFill/>
                  </p:spPr>
                  <p:txBody>
                    <a:bodyPr wrap="square">
                      <a:spAutoFit/>
                    </a:bodyPr>
                    <a:lstStyle/>
                    <a:p>
                      <a:pPr algn="ctr">
                        <a:lnSpc>
                          <a:spcPts val="1200"/>
                        </a:lnSpc>
                      </a:pPr>
                      <a:r>
                        <a:rPr lang="en-US" altLang="zh-CN" sz="1200" dirty="0">
                          <a:solidFill>
                            <a:schemeClr val="tx1"/>
                          </a:solidFill>
                          <a:latin typeface="Times New Roman" panose="02020603050405020304" pitchFamily="18" charset="0"/>
                          <a:cs typeface="Times New Roman" panose="02020603050405020304" pitchFamily="18" charset="0"/>
                        </a:rPr>
                        <a:t>page y+1</a:t>
                      </a:r>
                    </a:p>
                    <a:p>
                      <a:pPr algn="ctr">
                        <a:lnSpc>
                          <a:spcPts val="1200"/>
                        </a:lnSpc>
                      </a:pPr>
                      <a:r>
                        <a:rPr lang="en-US" altLang="zh-CN" sz="1200" dirty="0">
                          <a:solidFill>
                            <a:schemeClr val="tx1"/>
                          </a:solidFill>
                          <a:latin typeface="Times New Roman" panose="02020603050405020304" pitchFamily="18" charset="0"/>
                          <a:cs typeface="Times New Roman" panose="02020603050405020304" pitchFamily="18" charset="0"/>
                        </a:rPr>
                        <a:t>   r--</a:t>
                      </a:r>
                    </a:p>
                  </p:txBody>
                </p:sp>
                <p:grpSp>
                  <p:nvGrpSpPr>
                    <p:cNvPr id="108" name="组合 107">
                      <a:extLst>
                        <a:ext uri="{FF2B5EF4-FFF2-40B4-BE49-F238E27FC236}">
                          <a16:creationId xmlns:a16="http://schemas.microsoft.com/office/drawing/2014/main" id="{A09BD5BC-E67F-4E24-9083-ACF65E619247}"/>
                        </a:ext>
                      </a:extLst>
                    </p:cNvPr>
                    <p:cNvGrpSpPr/>
                    <p:nvPr/>
                  </p:nvGrpSpPr>
                  <p:grpSpPr>
                    <a:xfrm>
                      <a:off x="3689259" y="3156871"/>
                      <a:ext cx="238059" cy="967868"/>
                      <a:chOff x="1516912" y="3182011"/>
                      <a:chExt cx="238059" cy="967868"/>
                    </a:xfrm>
                  </p:grpSpPr>
                  <p:cxnSp>
                    <p:nvCxnSpPr>
                      <p:cNvPr id="109" name="直接连接符 108">
                        <a:extLst>
                          <a:ext uri="{FF2B5EF4-FFF2-40B4-BE49-F238E27FC236}">
                            <a16:creationId xmlns:a16="http://schemas.microsoft.com/office/drawing/2014/main" id="{5E72C57E-9904-47C5-AA74-3A8175B2A3BB}"/>
                          </a:ext>
                        </a:extLst>
                      </p:cNvPr>
                      <p:cNvCxnSpPr>
                        <a:cxnSpLocks/>
                      </p:cNvCxnSpPr>
                      <p:nvPr/>
                    </p:nvCxnSpPr>
                    <p:spPr>
                      <a:xfrm>
                        <a:off x="1516912" y="3182011"/>
                        <a:ext cx="23805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0" name="直接连接符 109">
                        <a:extLst>
                          <a:ext uri="{FF2B5EF4-FFF2-40B4-BE49-F238E27FC236}">
                            <a16:creationId xmlns:a16="http://schemas.microsoft.com/office/drawing/2014/main" id="{11479DED-7115-4001-915E-8E222AF25241}"/>
                          </a:ext>
                        </a:extLst>
                      </p:cNvPr>
                      <p:cNvCxnSpPr>
                        <a:cxnSpLocks/>
                      </p:cNvCxnSpPr>
                      <p:nvPr/>
                    </p:nvCxnSpPr>
                    <p:spPr>
                      <a:xfrm>
                        <a:off x="1516912" y="4149879"/>
                        <a:ext cx="23805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1" name="直接箭头连接符 110">
                        <a:extLst>
                          <a:ext uri="{FF2B5EF4-FFF2-40B4-BE49-F238E27FC236}">
                            <a16:creationId xmlns:a16="http://schemas.microsoft.com/office/drawing/2014/main" id="{BDBD0ADD-8371-42E4-B097-408475BFCC84}"/>
                          </a:ext>
                        </a:extLst>
                      </p:cNvPr>
                      <p:cNvCxnSpPr>
                        <a:cxnSpLocks/>
                      </p:cNvCxnSpPr>
                      <p:nvPr/>
                    </p:nvCxnSpPr>
                    <p:spPr>
                      <a:xfrm flipH="1" flipV="1">
                        <a:off x="1627572" y="3189099"/>
                        <a:ext cx="980" cy="3267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2" name="直接箭头连接符 111">
                        <a:extLst>
                          <a:ext uri="{FF2B5EF4-FFF2-40B4-BE49-F238E27FC236}">
                            <a16:creationId xmlns:a16="http://schemas.microsoft.com/office/drawing/2014/main" id="{EF1AC763-02E8-4D45-B3F4-327AB648DB02}"/>
                          </a:ext>
                        </a:extLst>
                      </p:cNvPr>
                      <p:cNvCxnSpPr>
                        <a:cxnSpLocks/>
                      </p:cNvCxnSpPr>
                      <p:nvPr/>
                    </p:nvCxnSpPr>
                    <p:spPr>
                      <a:xfrm>
                        <a:off x="1631022" y="3892503"/>
                        <a:ext cx="0" cy="2382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cxnSp>
              <p:nvCxnSpPr>
                <p:cNvPr id="129" name="连接符: 曲线 128">
                  <a:extLst>
                    <a:ext uri="{FF2B5EF4-FFF2-40B4-BE49-F238E27FC236}">
                      <a16:creationId xmlns:a16="http://schemas.microsoft.com/office/drawing/2014/main" id="{6095EDF6-9F66-4E56-A37E-B6D19CEEDFD1}"/>
                    </a:ext>
                  </a:extLst>
                </p:cNvPr>
                <p:cNvCxnSpPr/>
                <p:nvPr/>
              </p:nvCxnSpPr>
              <p:spPr>
                <a:xfrm>
                  <a:off x="5307542" y="1960305"/>
                  <a:ext cx="328" cy="647547"/>
                </a:xfrm>
                <a:prstGeom prst="curvedConnector3">
                  <a:avLst>
                    <a:gd name="adj1" fmla="val 69795122"/>
                  </a:avLst>
                </a:prstGeom>
                <a:ln>
                  <a:solidFill>
                    <a:srgbClr val="CC3300"/>
                  </a:solidFill>
                  <a:prstDash val="dash"/>
                  <a:tailEnd type="triangle"/>
                </a:ln>
              </p:spPr>
              <p:style>
                <a:lnRef idx="1">
                  <a:schemeClr val="dk1"/>
                </a:lnRef>
                <a:fillRef idx="0">
                  <a:schemeClr val="dk1"/>
                </a:fillRef>
                <a:effectRef idx="0">
                  <a:schemeClr val="dk1"/>
                </a:effectRef>
                <a:fontRef idx="minor">
                  <a:schemeClr val="tx1"/>
                </a:fontRef>
              </p:style>
            </p:cxnSp>
            <p:cxnSp>
              <p:nvCxnSpPr>
                <p:cNvPr id="131" name="连接符: 曲线 130">
                  <a:extLst>
                    <a:ext uri="{FF2B5EF4-FFF2-40B4-BE49-F238E27FC236}">
                      <a16:creationId xmlns:a16="http://schemas.microsoft.com/office/drawing/2014/main" id="{8F7C3FBF-A570-44ED-AAE5-31456D74CD05}"/>
                    </a:ext>
                  </a:extLst>
                </p:cNvPr>
                <p:cNvCxnSpPr>
                  <a:stCxn id="99" idx="3"/>
                  <a:endCxn id="122" idx="3"/>
                </p:cNvCxnSpPr>
                <p:nvPr/>
              </p:nvCxnSpPr>
              <p:spPr>
                <a:xfrm flipH="1">
                  <a:off x="5308198" y="1943431"/>
                  <a:ext cx="4204" cy="2726067"/>
                </a:xfrm>
                <a:prstGeom prst="curvedConnector3">
                  <a:avLst>
                    <a:gd name="adj1" fmla="val -13530971"/>
                  </a:avLst>
                </a:prstGeom>
                <a:ln>
                  <a:solidFill>
                    <a:srgbClr val="CC3300"/>
                  </a:solidFill>
                  <a:prstDash val="solid"/>
                  <a:tailEnd type="triangle"/>
                </a:ln>
              </p:spPr>
              <p:style>
                <a:lnRef idx="1">
                  <a:schemeClr val="dk1"/>
                </a:lnRef>
                <a:fillRef idx="0">
                  <a:schemeClr val="dk1"/>
                </a:fillRef>
                <a:effectRef idx="0">
                  <a:schemeClr val="dk1"/>
                </a:effectRef>
                <a:fontRef idx="minor">
                  <a:schemeClr val="tx1"/>
                </a:fontRef>
              </p:style>
            </p:cxnSp>
          </p:grpSp>
          <p:sp>
            <p:nvSpPr>
              <p:cNvPr id="187" name="矩形 186">
                <a:extLst>
                  <a:ext uri="{FF2B5EF4-FFF2-40B4-BE49-F238E27FC236}">
                    <a16:creationId xmlns:a16="http://schemas.microsoft.com/office/drawing/2014/main" id="{7B18F17E-7259-43DE-93B8-79CB346EB6A3}"/>
                  </a:ext>
                </a:extLst>
              </p:cNvPr>
              <p:cNvSpPr/>
              <p:nvPr/>
            </p:nvSpPr>
            <p:spPr>
              <a:xfrm>
                <a:off x="4032419" y="5857534"/>
                <a:ext cx="3432350" cy="486287"/>
              </a:xfrm>
              <a:prstGeom prst="rect">
                <a:avLst/>
              </a:prstGeom>
            </p:spPr>
            <p:txBody>
              <a:bodyPr wrap="none">
                <a:spAutoFit/>
              </a:bodyPr>
              <a:lstStyle/>
              <a:p>
                <a:pPr algn="ctr">
                  <a:lnSpc>
                    <a:spcPct val="80000"/>
                  </a:lnSpc>
                </a:pPr>
                <a:r>
                  <a:rPr lang="en-US" altLang="zh-CN" sz="1600" b="1" kern="0" dirty="0" err="1">
                    <a:latin typeface="Times New Roman" panose="02020603050405020304" pitchFamily="18" charset="0"/>
                    <a:ea typeface="宋体" panose="02010600030101010101" pitchFamily="2" charset="-122"/>
                    <a:cs typeface="Times New Roman" panose="02020603050405020304" pitchFamily="18" charset="0"/>
                  </a:rPr>
                  <a:t>CodeDataSplitter</a:t>
                </a:r>
                <a:endParaRPr lang="en-US" altLang="zh-CN" sz="1600" b="1" kern="0" dirty="0">
                  <a:latin typeface="Times New Roman" panose="02020603050405020304" pitchFamily="18" charset="0"/>
                  <a:ea typeface="宋体" panose="02010600030101010101" pitchFamily="2" charset="-122"/>
                  <a:cs typeface="Times New Roman" panose="02020603050405020304" pitchFamily="18" charset="0"/>
                </a:endParaRPr>
              </a:p>
              <a:p>
                <a:pPr algn="ctr">
                  <a:lnSpc>
                    <a:spcPct val="80000"/>
                  </a:lnSpc>
                </a:pPr>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statically copying </a:t>
                </a:r>
                <a:r>
                  <a:rPr lang="en-US" altLang="zh-CN" sz="1600" kern="0" dirty="0" err="1">
                    <a:latin typeface="Times New Roman" panose="02020603050405020304" pitchFamily="18" charset="0"/>
                    <a:ea typeface="宋体" panose="02010600030101010101" pitchFamily="2" charset="-122"/>
                    <a:cs typeface="Times New Roman" panose="02020603050405020304" pitchFamily="18" charset="0"/>
                  </a:rPr>
                  <a:t>rodata</a:t>
                </a:r>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 and relocating</a:t>
                </a:r>
                <a:endParaRPr lang="zh-CN" altLang="en-US" sz="1600"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9" name="矩形 188">
                <a:extLst>
                  <a:ext uri="{FF2B5EF4-FFF2-40B4-BE49-F238E27FC236}">
                    <a16:creationId xmlns:a16="http://schemas.microsoft.com/office/drawing/2014/main" id="{5DD63F69-5835-4834-92EF-BA963F4B636A}"/>
                  </a:ext>
                </a:extLst>
              </p:cNvPr>
              <p:cNvSpPr/>
              <p:nvPr/>
            </p:nvSpPr>
            <p:spPr>
              <a:xfrm>
                <a:off x="4448043" y="1521673"/>
                <a:ext cx="2883634" cy="4295418"/>
              </a:xfrm>
              <a:prstGeom prst="rect">
                <a:avLst/>
              </a:prstGeom>
              <a:noFill/>
              <a:ln w="12700" cap="flat" cmpd="sng" algn="ctr">
                <a:solidFill>
                  <a:schemeClr val="tx1"/>
                </a:solidFill>
                <a:prstDash val="dash"/>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27" name="矩形 226">
              <a:extLst>
                <a:ext uri="{FF2B5EF4-FFF2-40B4-BE49-F238E27FC236}">
                  <a16:creationId xmlns:a16="http://schemas.microsoft.com/office/drawing/2014/main" id="{A2AF9F58-B7C8-4D59-A5C9-20979376FF87}"/>
                </a:ext>
              </a:extLst>
            </p:cNvPr>
            <p:cNvSpPr/>
            <p:nvPr/>
          </p:nvSpPr>
          <p:spPr>
            <a:xfrm>
              <a:off x="4863567" y="3698122"/>
              <a:ext cx="968375" cy="45719"/>
            </a:xfrm>
            <a:prstGeom prst="rect">
              <a:avLst/>
            </a:prstGeom>
            <a:pattFill prst="wdDnDiag">
              <a:fgClr>
                <a:schemeClr val="accent6">
                  <a:lumMod val="60000"/>
                  <a:lumOff val="40000"/>
                </a:schemeClr>
              </a:fgClr>
              <a:bgClr>
                <a:schemeClr val="bg1"/>
              </a:bgClr>
            </a:patt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a:solidFill>
                  <a:schemeClr val="tx1"/>
                </a:solidFill>
                <a:latin typeface="Times New Roman" panose="02020603050405020304" pitchFamily="18" charset="0"/>
                <a:cs typeface="Times New Roman" panose="02020603050405020304" pitchFamily="18" charset="0"/>
              </a:endParaRPr>
            </a:p>
          </p:txBody>
        </p:sp>
        <p:cxnSp>
          <p:nvCxnSpPr>
            <p:cNvPr id="228" name="连接符: 曲线 227">
              <a:extLst>
                <a:ext uri="{FF2B5EF4-FFF2-40B4-BE49-F238E27FC236}">
                  <a16:creationId xmlns:a16="http://schemas.microsoft.com/office/drawing/2014/main" id="{FE7356B5-BAC4-4684-9B5E-5AE5BA4ADD98}"/>
                </a:ext>
              </a:extLst>
            </p:cNvPr>
            <p:cNvCxnSpPr>
              <a:cxnSpLocks/>
            </p:cNvCxnSpPr>
            <p:nvPr/>
          </p:nvCxnSpPr>
          <p:spPr>
            <a:xfrm flipH="1">
              <a:off x="5818892" y="1679853"/>
              <a:ext cx="18454" cy="95836"/>
            </a:xfrm>
            <a:prstGeom prst="curvedConnector3">
              <a:avLst>
                <a:gd name="adj1" fmla="val -477441"/>
              </a:avLst>
            </a:prstGeom>
            <a:ln>
              <a:solidFill>
                <a:srgbClr val="CC3300"/>
              </a:solidFill>
              <a:prstDash val="dash"/>
              <a:tailEnd type="triangle"/>
            </a:ln>
          </p:spPr>
          <p:style>
            <a:lnRef idx="1">
              <a:schemeClr val="dk1"/>
            </a:lnRef>
            <a:fillRef idx="0">
              <a:schemeClr val="dk1"/>
            </a:fillRef>
            <a:effectRef idx="0">
              <a:schemeClr val="dk1"/>
            </a:effectRef>
            <a:fontRef idx="minor">
              <a:schemeClr val="tx1"/>
            </a:fontRef>
          </p:style>
        </p:cxnSp>
        <p:cxnSp>
          <p:nvCxnSpPr>
            <p:cNvPr id="229" name="连接符: 曲线 228">
              <a:extLst>
                <a:ext uri="{FF2B5EF4-FFF2-40B4-BE49-F238E27FC236}">
                  <a16:creationId xmlns:a16="http://schemas.microsoft.com/office/drawing/2014/main" id="{080854E0-B91F-46EC-8C84-6A0618364617}"/>
                </a:ext>
              </a:extLst>
            </p:cNvPr>
            <p:cNvCxnSpPr>
              <a:cxnSpLocks/>
            </p:cNvCxnSpPr>
            <p:nvPr/>
          </p:nvCxnSpPr>
          <p:spPr>
            <a:xfrm flipH="1">
              <a:off x="5832332" y="1679853"/>
              <a:ext cx="14597" cy="2058254"/>
            </a:xfrm>
            <a:prstGeom prst="curvedConnector3">
              <a:avLst>
                <a:gd name="adj1" fmla="val -1566075"/>
              </a:avLst>
            </a:prstGeom>
            <a:ln>
              <a:solidFill>
                <a:srgbClr val="CC3300"/>
              </a:solidFill>
              <a:prstDash val="solid"/>
              <a:tailEnd type="triangle"/>
            </a:ln>
          </p:spPr>
          <p:style>
            <a:lnRef idx="1">
              <a:schemeClr val="dk1"/>
            </a:lnRef>
            <a:fillRef idx="0">
              <a:schemeClr val="dk1"/>
            </a:fillRef>
            <a:effectRef idx="0">
              <a:schemeClr val="dk1"/>
            </a:effectRef>
            <a:fontRef idx="minor">
              <a:schemeClr val="tx1"/>
            </a:fontRef>
          </p:style>
        </p:cxnSp>
      </p:grpSp>
      <p:grpSp>
        <p:nvGrpSpPr>
          <p:cNvPr id="248" name="组合 247">
            <a:extLst>
              <a:ext uri="{FF2B5EF4-FFF2-40B4-BE49-F238E27FC236}">
                <a16:creationId xmlns:a16="http://schemas.microsoft.com/office/drawing/2014/main" id="{68364A6B-CA9C-4517-BEA1-5EBB67D9D61F}"/>
              </a:ext>
            </a:extLst>
          </p:cNvPr>
          <p:cNvGrpSpPr/>
          <p:nvPr/>
        </p:nvGrpSpPr>
        <p:grpSpPr>
          <a:xfrm>
            <a:off x="861495" y="2415408"/>
            <a:ext cx="2743512" cy="2389925"/>
            <a:chOff x="847615" y="2476805"/>
            <a:chExt cx="2743512" cy="2389925"/>
          </a:xfrm>
        </p:grpSpPr>
        <p:sp>
          <p:nvSpPr>
            <p:cNvPr id="195" name="矩形 194">
              <a:extLst>
                <a:ext uri="{FF2B5EF4-FFF2-40B4-BE49-F238E27FC236}">
                  <a16:creationId xmlns:a16="http://schemas.microsoft.com/office/drawing/2014/main" id="{661BB38B-BE1C-414F-85AE-BE362B68BADE}"/>
                </a:ext>
              </a:extLst>
            </p:cNvPr>
            <p:cNvSpPr/>
            <p:nvPr/>
          </p:nvSpPr>
          <p:spPr>
            <a:xfrm>
              <a:off x="1564028" y="2740059"/>
              <a:ext cx="984141" cy="45719"/>
            </a:xfrm>
            <a:prstGeom prst="rect">
              <a:avLst/>
            </a:prstGeom>
            <a:pattFill prst="wdDnDiag">
              <a:fgClr>
                <a:schemeClr val="accent6">
                  <a:lumMod val="60000"/>
                  <a:lumOff val="40000"/>
                </a:schemeClr>
              </a:fgClr>
              <a:bgClr>
                <a:schemeClr val="bg1"/>
              </a:bgClr>
            </a:patt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a:solidFill>
                  <a:schemeClr val="tx1"/>
                </a:solidFill>
                <a:latin typeface="Times New Roman" panose="02020603050405020304" pitchFamily="18" charset="0"/>
                <a:cs typeface="Times New Roman" panose="02020603050405020304" pitchFamily="18" charset="0"/>
              </a:endParaRPr>
            </a:p>
          </p:txBody>
        </p:sp>
        <p:grpSp>
          <p:nvGrpSpPr>
            <p:cNvPr id="81" name="组合 80">
              <a:extLst>
                <a:ext uri="{FF2B5EF4-FFF2-40B4-BE49-F238E27FC236}">
                  <a16:creationId xmlns:a16="http://schemas.microsoft.com/office/drawing/2014/main" id="{7A3805EB-DD7C-48BA-9EC0-183E46014494}"/>
                </a:ext>
              </a:extLst>
            </p:cNvPr>
            <p:cNvGrpSpPr/>
            <p:nvPr/>
          </p:nvGrpSpPr>
          <p:grpSpPr>
            <a:xfrm>
              <a:off x="847615" y="2476805"/>
              <a:ext cx="1685436" cy="1926902"/>
              <a:chOff x="1169180" y="2201713"/>
              <a:chExt cx="1685436" cy="1926902"/>
            </a:xfrm>
          </p:grpSpPr>
          <p:grpSp>
            <p:nvGrpSpPr>
              <p:cNvPr id="59" name="组合 58">
                <a:extLst>
                  <a:ext uri="{FF2B5EF4-FFF2-40B4-BE49-F238E27FC236}">
                    <a16:creationId xmlns:a16="http://schemas.microsoft.com/office/drawing/2014/main" id="{F6E77A33-C1BF-466B-A691-7231193B0688}"/>
                  </a:ext>
                </a:extLst>
              </p:cNvPr>
              <p:cNvGrpSpPr/>
              <p:nvPr/>
            </p:nvGrpSpPr>
            <p:grpSpPr>
              <a:xfrm>
                <a:off x="1864052" y="2201713"/>
                <a:ext cx="990564" cy="1913862"/>
                <a:chOff x="1136589" y="2737385"/>
                <a:chExt cx="990564" cy="1913862"/>
              </a:xfrm>
            </p:grpSpPr>
            <p:grpSp>
              <p:nvGrpSpPr>
                <p:cNvPr id="52" name="组合 51">
                  <a:extLst>
                    <a:ext uri="{FF2B5EF4-FFF2-40B4-BE49-F238E27FC236}">
                      <a16:creationId xmlns:a16="http://schemas.microsoft.com/office/drawing/2014/main" id="{BEFA1F42-BF6B-450E-8E67-7C1C32DD0A2A}"/>
                    </a:ext>
                  </a:extLst>
                </p:cNvPr>
                <p:cNvGrpSpPr/>
                <p:nvPr/>
              </p:nvGrpSpPr>
              <p:grpSpPr>
                <a:xfrm>
                  <a:off x="1136589" y="2737385"/>
                  <a:ext cx="990564" cy="971852"/>
                  <a:chOff x="1136589" y="2737385"/>
                  <a:chExt cx="990564" cy="971852"/>
                </a:xfrm>
              </p:grpSpPr>
              <p:sp>
                <p:nvSpPr>
                  <p:cNvPr id="47" name="矩形 46">
                    <a:extLst>
                      <a:ext uri="{FF2B5EF4-FFF2-40B4-BE49-F238E27FC236}">
                        <a16:creationId xmlns:a16="http://schemas.microsoft.com/office/drawing/2014/main" id="{7151F28A-FAED-49A1-BBC1-5F88E481086E}"/>
                      </a:ext>
                    </a:extLst>
                  </p:cNvPr>
                  <p:cNvSpPr/>
                  <p:nvPr/>
                </p:nvSpPr>
                <p:spPr>
                  <a:xfrm>
                    <a:off x="1138481" y="2737385"/>
                    <a:ext cx="984140" cy="971852"/>
                  </a:xfrm>
                  <a:prstGeom prst="rect">
                    <a:avLst/>
                  </a:prstGeom>
                  <a:no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8" name="矩形 47">
                    <a:extLst>
                      <a:ext uri="{FF2B5EF4-FFF2-40B4-BE49-F238E27FC236}">
                        <a16:creationId xmlns:a16="http://schemas.microsoft.com/office/drawing/2014/main" id="{8911D7B2-A3DE-42F6-9EBB-875E5202EE5D}"/>
                      </a:ext>
                    </a:extLst>
                  </p:cNvPr>
                  <p:cNvSpPr/>
                  <p:nvPr/>
                </p:nvSpPr>
                <p:spPr>
                  <a:xfrm>
                    <a:off x="1138480" y="2737385"/>
                    <a:ext cx="984141" cy="32701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Times New Roman" panose="02020603050405020304" pitchFamily="18" charset="0"/>
                        <a:cs typeface="Times New Roman" panose="02020603050405020304" pitchFamily="18" charset="0"/>
                      </a:rPr>
                      <a:t>.text</a:t>
                    </a:r>
                  </a:p>
                </p:txBody>
              </p:sp>
              <p:sp>
                <p:nvSpPr>
                  <p:cNvPr id="49" name="矩形 48">
                    <a:extLst>
                      <a:ext uri="{FF2B5EF4-FFF2-40B4-BE49-F238E27FC236}">
                        <a16:creationId xmlns:a16="http://schemas.microsoft.com/office/drawing/2014/main" id="{1B9608CF-687A-45ED-9083-6337418B2E3F}"/>
                      </a:ext>
                    </a:extLst>
                  </p:cNvPr>
                  <p:cNvSpPr/>
                  <p:nvPr/>
                </p:nvSpPr>
                <p:spPr>
                  <a:xfrm>
                    <a:off x="1136589" y="3067692"/>
                    <a:ext cx="990564" cy="321591"/>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Times New Roman" panose="02020603050405020304" pitchFamily="18" charset="0"/>
                        <a:cs typeface="Times New Roman" panose="02020603050405020304" pitchFamily="18" charset="0"/>
                      </a:rPr>
                      <a:t>.</a:t>
                    </a:r>
                    <a:r>
                      <a:rPr lang="en-US" altLang="zh-CN" dirty="0" err="1">
                        <a:solidFill>
                          <a:schemeClr val="tx1"/>
                        </a:solidFill>
                        <a:latin typeface="Times New Roman" panose="02020603050405020304" pitchFamily="18" charset="0"/>
                        <a:cs typeface="Times New Roman" panose="02020603050405020304" pitchFamily="18" charset="0"/>
                      </a:rPr>
                      <a:t>fini</a:t>
                    </a:r>
                    <a:endParaRPr lang="en-US" altLang="zh-CN" dirty="0">
                      <a:solidFill>
                        <a:schemeClr val="tx1"/>
                      </a:solidFill>
                      <a:latin typeface="Times New Roman" panose="02020603050405020304" pitchFamily="18" charset="0"/>
                      <a:cs typeface="Times New Roman" panose="02020603050405020304" pitchFamily="18" charset="0"/>
                    </a:endParaRPr>
                  </a:p>
                </p:txBody>
              </p:sp>
              <p:sp>
                <p:nvSpPr>
                  <p:cNvPr id="51" name="矩形 50">
                    <a:extLst>
                      <a:ext uri="{FF2B5EF4-FFF2-40B4-BE49-F238E27FC236}">
                        <a16:creationId xmlns:a16="http://schemas.microsoft.com/office/drawing/2014/main" id="{A5A321A5-3C1E-443D-BE4F-C9DF6EC7A814}"/>
                      </a:ext>
                    </a:extLst>
                  </p:cNvPr>
                  <p:cNvSpPr/>
                  <p:nvPr/>
                </p:nvSpPr>
                <p:spPr>
                  <a:xfrm>
                    <a:off x="1138808" y="3387645"/>
                    <a:ext cx="984141" cy="321591"/>
                  </a:xfrm>
                  <a:prstGeom prst="rect">
                    <a:avLst/>
                  </a:prstGeom>
                  <a:pattFill prst="wdDnDiag">
                    <a:fgClr>
                      <a:schemeClr val="accent6">
                        <a:lumMod val="60000"/>
                        <a:lumOff val="40000"/>
                      </a:schemeClr>
                    </a:fgClr>
                    <a:bgClr>
                      <a:schemeClr val="bg1"/>
                    </a:bgClr>
                  </a:patt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Times New Roman" panose="02020603050405020304" pitchFamily="18" charset="0"/>
                        <a:cs typeface="Times New Roman" panose="02020603050405020304" pitchFamily="18" charset="0"/>
                      </a:rPr>
                      <a:t>.</a:t>
                    </a:r>
                    <a:r>
                      <a:rPr lang="en-US" altLang="zh-CN" dirty="0" err="1">
                        <a:solidFill>
                          <a:schemeClr val="tx1"/>
                        </a:solidFill>
                        <a:latin typeface="Times New Roman" panose="02020603050405020304" pitchFamily="18" charset="0"/>
                        <a:cs typeface="Times New Roman" panose="02020603050405020304" pitchFamily="18" charset="0"/>
                      </a:rPr>
                      <a:t>rodata</a:t>
                    </a:r>
                    <a:endParaRPr lang="en-US" altLang="zh-CN" dirty="0">
                      <a:solidFill>
                        <a:schemeClr val="tx1"/>
                      </a:solidFill>
                      <a:latin typeface="Times New Roman" panose="02020603050405020304" pitchFamily="18" charset="0"/>
                      <a:cs typeface="Times New Roman" panose="02020603050405020304" pitchFamily="18" charset="0"/>
                    </a:endParaRPr>
                  </a:p>
                </p:txBody>
              </p:sp>
            </p:grpSp>
            <p:sp>
              <p:nvSpPr>
                <p:cNvPr id="58" name="矩形 57">
                  <a:extLst>
                    <a:ext uri="{FF2B5EF4-FFF2-40B4-BE49-F238E27FC236}">
                      <a16:creationId xmlns:a16="http://schemas.microsoft.com/office/drawing/2014/main" id="{15ADC868-D440-4F59-9C3A-948C9FE8479B}"/>
                    </a:ext>
                  </a:extLst>
                </p:cNvPr>
                <p:cNvSpPr/>
                <p:nvPr/>
              </p:nvSpPr>
              <p:spPr>
                <a:xfrm>
                  <a:off x="1138481" y="3711567"/>
                  <a:ext cx="984141" cy="939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Times New Roman" panose="02020603050405020304" pitchFamily="18" charset="0"/>
                      <a:cs typeface="Times New Roman" panose="02020603050405020304" pitchFamily="18" charset="0"/>
                    </a:rPr>
                    <a:t>.</a:t>
                  </a:r>
                  <a:r>
                    <a:rPr lang="en-US" altLang="zh-CN" dirty="0" err="1">
                      <a:solidFill>
                        <a:schemeClr val="tx1"/>
                      </a:solidFill>
                      <a:latin typeface="Times New Roman" panose="02020603050405020304" pitchFamily="18" charset="0"/>
                      <a:cs typeface="Times New Roman" panose="02020603050405020304" pitchFamily="18" charset="0"/>
                    </a:rPr>
                    <a:t>rodata</a:t>
                  </a:r>
                  <a:endParaRPr lang="en-US" altLang="zh-CN" dirty="0">
                    <a:solidFill>
                      <a:schemeClr val="tx1"/>
                    </a:solidFill>
                    <a:latin typeface="Times New Roman" panose="02020603050405020304" pitchFamily="18" charset="0"/>
                    <a:cs typeface="Times New Roman" panose="02020603050405020304" pitchFamily="18" charset="0"/>
                  </a:endParaRPr>
                </a:p>
              </p:txBody>
            </p:sp>
          </p:grpSp>
          <p:sp>
            <p:nvSpPr>
              <p:cNvPr id="60" name="文本框 59">
                <a:extLst>
                  <a:ext uri="{FF2B5EF4-FFF2-40B4-BE49-F238E27FC236}">
                    <a16:creationId xmlns:a16="http://schemas.microsoft.com/office/drawing/2014/main" id="{8CFE5CE2-4078-4FCC-916C-D477CE3C7E2C}"/>
                  </a:ext>
                </a:extLst>
              </p:cNvPr>
              <p:cNvSpPr txBox="1"/>
              <p:nvPr/>
            </p:nvSpPr>
            <p:spPr>
              <a:xfrm>
                <a:off x="1285246" y="2577921"/>
                <a:ext cx="600347" cy="400110"/>
              </a:xfrm>
              <a:prstGeom prst="rect">
                <a:avLst/>
              </a:prstGeom>
              <a:noFill/>
            </p:spPr>
            <p:txBody>
              <a:bodyPr wrap="square">
                <a:spAutoFit/>
              </a:bodyPr>
              <a:lstStyle/>
              <a:p>
                <a:pPr algn="ctr">
                  <a:lnSpc>
                    <a:spcPts val="1200"/>
                  </a:lnSpc>
                </a:pPr>
                <a:r>
                  <a:rPr lang="en-US" altLang="zh-CN" sz="1200" dirty="0">
                    <a:solidFill>
                      <a:schemeClr val="tx1"/>
                    </a:solidFill>
                    <a:latin typeface="Times New Roman" panose="02020603050405020304" pitchFamily="18" charset="0"/>
                    <a:cs typeface="Times New Roman" panose="02020603050405020304" pitchFamily="18" charset="0"/>
                  </a:rPr>
                  <a:t>page x</a:t>
                </a:r>
              </a:p>
              <a:p>
                <a:pPr algn="ctr">
                  <a:lnSpc>
                    <a:spcPts val="1200"/>
                  </a:lnSpc>
                </a:pPr>
                <a:r>
                  <a:rPr lang="en-US" altLang="zh-CN" sz="1200" dirty="0">
                    <a:solidFill>
                      <a:schemeClr val="tx1"/>
                    </a:solidFill>
                    <a:latin typeface="Times New Roman" panose="02020603050405020304" pitchFamily="18" charset="0"/>
                    <a:cs typeface="Times New Roman" panose="02020603050405020304" pitchFamily="18" charset="0"/>
                  </a:rPr>
                  <a:t>r-x</a:t>
                </a:r>
              </a:p>
            </p:txBody>
          </p:sp>
          <p:grpSp>
            <p:nvGrpSpPr>
              <p:cNvPr id="79" name="组合 78">
                <a:extLst>
                  <a:ext uri="{FF2B5EF4-FFF2-40B4-BE49-F238E27FC236}">
                    <a16:creationId xmlns:a16="http://schemas.microsoft.com/office/drawing/2014/main" id="{B3C47A78-B1A3-4500-8870-D09A656BFCDB}"/>
                  </a:ext>
                </a:extLst>
              </p:cNvPr>
              <p:cNvGrpSpPr/>
              <p:nvPr/>
            </p:nvGrpSpPr>
            <p:grpSpPr>
              <a:xfrm>
                <a:off x="1516912" y="2201713"/>
                <a:ext cx="238059" cy="967868"/>
                <a:chOff x="1516912" y="2201713"/>
                <a:chExt cx="238059" cy="967868"/>
              </a:xfrm>
            </p:grpSpPr>
            <p:cxnSp>
              <p:nvCxnSpPr>
                <p:cNvPr id="63" name="直接连接符 62">
                  <a:extLst>
                    <a:ext uri="{FF2B5EF4-FFF2-40B4-BE49-F238E27FC236}">
                      <a16:creationId xmlns:a16="http://schemas.microsoft.com/office/drawing/2014/main" id="{75010C1A-D687-4317-B01D-7F6AB0E91601}"/>
                    </a:ext>
                  </a:extLst>
                </p:cNvPr>
                <p:cNvCxnSpPr>
                  <a:cxnSpLocks/>
                </p:cNvCxnSpPr>
                <p:nvPr/>
              </p:nvCxnSpPr>
              <p:spPr>
                <a:xfrm>
                  <a:off x="1516912" y="2201713"/>
                  <a:ext cx="23805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5" name="直接连接符 64">
                  <a:extLst>
                    <a:ext uri="{FF2B5EF4-FFF2-40B4-BE49-F238E27FC236}">
                      <a16:creationId xmlns:a16="http://schemas.microsoft.com/office/drawing/2014/main" id="{C5CF01B0-B120-4464-89A9-F912AFDD9A94}"/>
                    </a:ext>
                  </a:extLst>
                </p:cNvPr>
                <p:cNvCxnSpPr>
                  <a:cxnSpLocks/>
                </p:cNvCxnSpPr>
                <p:nvPr/>
              </p:nvCxnSpPr>
              <p:spPr>
                <a:xfrm>
                  <a:off x="1516912" y="3169581"/>
                  <a:ext cx="23805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7" name="直接箭头连接符 66">
                  <a:extLst>
                    <a:ext uri="{FF2B5EF4-FFF2-40B4-BE49-F238E27FC236}">
                      <a16:creationId xmlns:a16="http://schemas.microsoft.com/office/drawing/2014/main" id="{872AB28B-A077-40A4-8663-E7D385952068}"/>
                    </a:ext>
                  </a:extLst>
                </p:cNvPr>
                <p:cNvCxnSpPr>
                  <a:cxnSpLocks/>
                </p:cNvCxnSpPr>
                <p:nvPr/>
              </p:nvCxnSpPr>
              <p:spPr>
                <a:xfrm flipH="1" flipV="1">
                  <a:off x="1627572" y="2201713"/>
                  <a:ext cx="980" cy="3267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直接箭头连接符 67">
                  <a:extLst>
                    <a:ext uri="{FF2B5EF4-FFF2-40B4-BE49-F238E27FC236}">
                      <a16:creationId xmlns:a16="http://schemas.microsoft.com/office/drawing/2014/main" id="{21CA306F-0F7F-4A5B-8BD5-69E9213CBE22}"/>
                    </a:ext>
                  </a:extLst>
                </p:cNvPr>
                <p:cNvCxnSpPr>
                  <a:cxnSpLocks/>
                </p:cNvCxnSpPr>
                <p:nvPr/>
              </p:nvCxnSpPr>
              <p:spPr>
                <a:xfrm>
                  <a:off x="1631022" y="2912205"/>
                  <a:ext cx="0" cy="2382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74" name="文本框 73">
                <a:extLst>
                  <a:ext uri="{FF2B5EF4-FFF2-40B4-BE49-F238E27FC236}">
                    <a16:creationId xmlns:a16="http://schemas.microsoft.com/office/drawing/2014/main" id="{AE761799-B5DC-4C04-ABC6-B40738238FEC}"/>
                  </a:ext>
                </a:extLst>
              </p:cNvPr>
              <p:cNvSpPr txBox="1"/>
              <p:nvPr/>
            </p:nvSpPr>
            <p:spPr>
              <a:xfrm>
                <a:off x="1169180" y="3502072"/>
                <a:ext cx="778478" cy="400110"/>
              </a:xfrm>
              <a:prstGeom prst="rect">
                <a:avLst/>
              </a:prstGeom>
              <a:noFill/>
            </p:spPr>
            <p:txBody>
              <a:bodyPr wrap="square">
                <a:spAutoFit/>
              </a:bodyPr>
              <a:lstStyle/>
              <a:p>
                <a:pPr algn="ctr">
                  <a:lnSpc>
                    <a:spcPts val="1200"/>
                  </a:lnSpc>
                </a:pPr>
                <a:r>
                  <a:rPr lang="en-US" altLang="zh-CN" sz="1200" dirty="0">
                    <a:solidFill>
                      <a:schemeClr val="tx1"/>
                    </a:solidFill>
                    <a:latin typeface="Times New Roman" panose="02020603050405020304" pitchFamily="18" charset="0"/>
                    <a:cs typeface="Times New Roman" panose="02020603050405020304" pitchFamily="18" charset="0"/>
                  </a:rPr>
                  <a:t>page x+1</a:t>
                </a:r>
              </a:p>
              <a:p>
                <a:pPr algn="ctr">
                  <a:lnSpc>
                    <a:spcPts val="1200"/>
                  </a:lnSpc>
                </a:pPr>
                <a:r>
                  <a:rPr lang="en-US" altLang="zh-CN" sz="1200" dirty="0">
                    <a:solidFill>
                      <a:schemeClr val="tx1"/>
                    </a:solidFill>
                    <a:latin typeface="Times New Roman" panose="02020603050405020304" pitchFamily="18" charset="0"/>
                    <a:cs typeface="Times New Roman" panose="02020603050405020304" pitchFamily="18" charset="0"/>
                  </a:rPr>
                  <a:t> r--</a:t>
                </a:r>
              </a:p>
            </p:txBody>
          </p:sp>
          <p:grpSp>
            <p:nvGrpSpPr>
              <p:cNvPr id="80" name="组合 79">
                <a:extLst>
                  <a:ext uri="{FF2B5EF4-FFF2-40B4-BE49-F238E27FC236}">
                    <a16:creationId xmlns:a16="http://schemas.microsoft.com/office/drawing/2014/main" id="{CE57EF62-CBE0-4454-8BE4-720C5D540407}"/>
                  </a:ext>
                </a:extLst>
              </p:cNvPr>
              <p:cNvGrpSpPr/>
              <p:nvPr/>
            </p:nvGrpSpPr>
            <p:grpSpPr>
              <a:xfrm>
                <a:off x="1516912" y="3167835"/>
                <a:ext cx="238059" cy="960780"/>
                <a:chOff x="1516912" y="3189099"/>
                <a:chExt cx="238059" cy="960780"/>
              </a:xfrm>
            </p:grpSpPr>
            <p:cxnSp>
              <p:nvCxnSpPr>
                <p:cNvPr id="75" name="直接连接符 74">
                  <a:extLst>
                    <a:ext uri="{FF2B5EF4-FFF2-40B4-BE49-F238E27FC236}">
                      <a16:creationId xmlns:a16="http://schemas.microsoft.com/office/drawing/2014/main" id="{93D730D2-3D47-46A9-A77D-790D89B47A90}"/>
                    </a:ext>
                  </a:extLst>
                </p:cNvPr>
                <p:cNvCxnSpPr>
                  <a:cxnSpLocks/>
                </p:cNvCxnSpPr>
                <p:nvPr/>
              </p:nvCxnSpPr>
              <p:spPr>
                <a:xfrm>
                  <a:off x="1516912" y="3196079"/>
                  <a:ext cx="23805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76" name="直接连接符 75">
                  <a:extLst>
                    <a:ext uri="{FF2B5EF4-FFF2-40B4-BE49-F238E27FC236}">
                      <a16:creationId xmlns:a16="http://schemas.microsoft.com/office/drawing/2014/main" id="{25488DCF-9126-44F5-A94E-CFC8C5AD6B29}"/>
                    </a:ext>
                  </a:extLst>
                </p:cNvPr>
                <p:cNvCxnSpPr>
                  <a:cxnSpLocks/>
                </p:cNvCxnSpPr>
                <p:nvPr/>
              </p:nvCxnSpPr>
              <p:spPr>
                <a:xfrm>
                  <a:off x="1516912" y="4149879"/>
                  <a:ext cx="23805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77" name="直接箭头连接符 76">
                  <a:extLst>
                    <a:ext uri="{FF2B5EF4-FFF2-40B4-BE49-F238E27FC236}">
                      <a16:creationId xmlns:a16="http://schemas.microsoft.com/office/drawing/2014/main" id="{E1FFFA00-E1D2-45C8-9D49-6CF8047A7674}"/>
                    </a:ext>
                  </a:extLst>
                </p:cNvPr>
                <p:cNvCxnSpPr>
                  <a:cxnSpLocks/>
                </p:cNvCxnSpPr>
                <p:nvPr/>
              </p:nvCxnSpPr>
              <p:spPr>
                <a:xfrm flipH="1" flipV="1">
                  <a:off x="1627572" y="3189099"/>
                  <a:ext cx="980" cy="3267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直接箭头连接符 77">
                  <a:extLst>
                    <a:ext uri="{FF2B5EF4-FFF2-40B4-BE49-F238E27FC236}">
                      <a16:creationId xmlns:a16="http://schemas.microsoft.com/office/drawing/2014/main" id="{021996FD-20AC-4876-A16A-4DED52F70A14}"/>
                    </a:ext>
                  </a:extLst>
                </p:cNvPr>
                <p:cNvCxnSpPr>
                  <a:cxnSpLocks/>
                </p:cNvCxnSpPr>
                <p:nvPr/>
              </p:nvCxnSpPr>
              <p:spPr>
                <a:xfrm>
                  <a:off x="1631022" y="3892503"/>
                  <a:ext cx="0" cy="2382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cxnSp>
          <p:nvCxnSpPr>
            <p:cNvPr id="126" name="连接符: 曲线 125">
              <a:extLst>
                <a:ext uri="{FF2B5EF4-FFF2-40B4-BE49-F238E27FC236}">
                  <a16:creationId xmlns:a16="http://schemas.microsoft.com/office/drawing/2014/main" id="{FAC3313F-478D-4AA2-9510-58FF13305153}"/>
                </a:ext>
              </a:extLst>
            </p:cNvPr>
            <p:cNvCxnSpPr>
              <a:cxnSpLocks/>
              <a:stCxn id="48" idx="3"/>
              <a:endCxn id="51" idx="3"/>
            </p:cNvCxnSpPr>
            <p:nvPr/>
          </p:nvCxnSpPr>
          <p:spPr>
            <a:xfrm>
              <a:off x="2528519" y="2640314"/>
              <a:ext cx="328" cy="647547"/>
            </a:xfrm>
            <a:prstGeom prst="curvedConnector3">
              <a:avLst>
                <a:gd name="adj1" fmla="val 69795122"/>
              </a:avLst>
            </a:prstGeom>
            <a:ln>
              <a:tailEnd type="triangle"/>
            </a:ln>
          </p:spPr>
          <p:style>
            <a:lnRef idx="1">
              <a:schemeClr val="dk1"/>
            </a:lnRef>
            <a:fillRef idx="0">
              <a:schemeClr val="dk1"/>
            </a:fillRef>
            <a:effectRef idx="0">
              <a:schemeClr val="dk1"/>
            </a:effectRef>
            <a:fontRef idx="minor">
              <a:schemeClr val="tx1"/>
            </a:fontRef>
          </p:style>
        </p:cxnSp>
        <p:sp>
          <p:nvSpPr>
            <p:cNvPr id="127" name="文本框 126">
              <a:extLst>
                <a:ext uri="{FF2B5EF4-FFF2-40B4-BE49-F238E27FC236}">
                  <a16:creationId xmlns:a16="http://schemas.microsoft.com/office/drawing/2014/main" id="{71EDB8FC-BEF3-4BD1-9FE0-74FBE197AEF6}"/>
                </a:ext>
              </a:extLst>
            </p:cNvPr>
            <p:cNvSpPr txBox="1"/>
            <p:nvPr/>
          </p:nvSpPr>
          <p:spPr>
            <a:xfrm>
              <a:off x="2660282" y="2951099"/>
              <a:ext cx="725972" cy="246221"/>
            </a:xfrm>
            <a:prstGeom prst="rect">
              <a:avLst/>
            </a:prstGeom>
            <a:noFill/>
          </p:spPr>
          <p:txBody>
            <a:bodyPr wrap="square">
              <a:spAutoFit/>
            </a:bodyPr>
            <a:lstStyle/>
            <a:p>
              <a:pPr algn="ctr">
                <a:lnSpc>
                  <a:spcPts val="1200"/>
                </a:lnSpc>
              </a:pPr>
              <a:r>
                <a:rPr lang="en-US" altLang="zh-CN" sz="1200" b="1" dirty="0">
                  <a:solidFill>
                    <a:schemeClr val="tx1"/>
                  </a:solidFill>
                  <a:latin typeface="Times New Roman" panose="02020603050405020304" pitchFamily="18" charset="0"/>
                  <a:cs typeface="Times New Roman" panose="02020603050405020304" pitchFamily="18" charset="0"/>
                </a:rPr>
                <a:t>data ref.</a:t>
              </a:r>
            </a:p>
          </p:txBody>
        </p:sp>
        <p:sp>
          <p:nvSpPr>
            <p:cNvPr id="194" name="矩形 193">
              <a:extLst>
                <a:ext uri="{FF2B5EF4-FFF2-40B4-BE49-F238E27FC236}">
                  <a16:creationId xmlns:a16="http://schemas.microsoft.com/office/drawing/2014/main" id="{3A856CE9-FA2E-42BC-8092-806F81260E05}"/>
                </a:ext>
              </a:extLst>
            </p:cNvPr>
            <p:cNvSpPr/>
            <p:nvPr/>
          </p:nvSpPr>
          <p:spPr>
            <a:xfrm>
              <a:off x="1115362" y="4577420"/>
              <a:ext cx="1842172" cy="289310"/>
            </a:xfrm>
            <a:prstGeom prst="rect">
              <a:avLst/>
            </a:prstGeom>
          </p:spPr>
          <p:txBody>
            <a:bodyPr wrap="none">
              <a:spAutoFit/>
            </a:bodyPr>
            <a:lstStyle/>
            <a:p>
              <a:pPr algn="ctr">
                <a:lnSpc>
                  <a:spcPct val="80000"/>
                </a:lnSpc>
              </a:pPr>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original binary code</a:t>
              </a:r>
              <a:endParaRPr lang="zh-CN" altLang="en-US" sz="1600" kern="0"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01" name="连接符: 曲线 200">
              <a:extLst>
                <a:ext uri="{FF2B5EF4-FFF2-40B4-BE49-F238E27FC236}">
                  <a16:creationId xmlns:a16="http://schemas.microsoft.com/office/drawing/2014/main" id="{579C398C-C104-4F22-921B-45D76E424605}"/>
                </a:ext>
              </a:extLst>
            </p:cNvPr>
            <p:cNvCxnSpPr>
              <a:cxnSpLocks/>
            </p:cNvCxnSpPr>
            <p:nvPr/>
          </p:nvCxnSpPr>
          <p:spPr>
            <a:xfrm flipH="1">
              <a:off x="2510623" y="2672338"/>
              <a:ext cx="18454" cy="95836"/>
            </a:xfrm>
            <a:prstGeom prst="curvedConnector3">
              <a:avLst>
                <a:gd name="adj1" fmla="val -477441"/>
              </a:avLst>
            </a:prstGeom>
            <a:ln>
              <a:tailEnd type="triangle"/>
            </a:ln>
          </p:spPr>
          <p:style>
            <a:lnRef idx="1">
              <a:schemeClr val="dk1"/>
            </a:lnRef>
            <a:fillRef idx="0">
              <a:schemeClr val="dk1"/>
            </a:fillRef>
            <a:effectRef idx="0">
              <a:schemeClr val="dk1"/>
            </a:effectRef>
            <a:fontRef idx="minor">
              <a:schemeClr val="tx1"/>
            </a:fontRef>
          </p:style>
        </p:cxnSp>
        <p:grpSp>
          <p:nvGrpSpPr>
            <p:cNvPr id="245" name="组合 244">
              <a:extLst>
                <a:ext uri="{FF2B5EF4-FFF2-40B4-BE49-F238E27FC236}">
                  <a16:creationId xmlns:a16="http://schemas.microsoft.com/office/drawing/2014/main" id="{7F60D334-5DBC-4A56-BD79-031FEA54F638}"/>
                </a:ext>
              </a:extLst>
            </p:cNvPr>
            <p:cNvGrpSpPr/>
            <p:nvPr/>
          </p:nvGrpSpPr>
          <p:grpSpPr>
            <a:xfrm>
              <a:off x="2740298" y="3198346"/>
              <a:ext cx="850829" cy="560491"/>
              <a:chOff x="2877625" y="3247921"/>
              <a:chExt cx="850829" cy="560491"/>
            </a:xfrm>
          </p:grpSpPr>
          <p:sp>
            <p:nvSpPr>
              <p:cNvPr id="193" name="箭头: 右 192">
                <a:extLst>
                  <a:ext uri="{FF2B5EF4-FFF2-40B4-BE49-F238E27FC236}">
                    <a16:creationId xmlns:a16="http://schemas.microsoft.com/office/drawing/2014/main" id="{C7FEC8AE-AAAC-490A-8C92-150E9723FA66}"/>
                  </a:ext>
                </a:extLst>
              </p:cNvPr>
              <p:cNvSpPr/>
              <p:nvPr/>
            </p:nvSpPr>
            <p:spPr>
              <a:xfrm>
                <a:off x="3102389" y="3435595"/>
                <a:ext cx="495946" cy="37281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41" name="文本框 240">
                <a:extLst>
                  <a:ext uri="{FF2B5EF4-FFF2-40B4-BE49-F238E27FC236}">
                    <a16:creationId xmlns:a16="http://schemas.microsoft.com/office/drawing/2014/main" id="{ADE6BEE7-7BF4-4E7C-AF86-67856982233A}"/>
                  </a:ext>
                </a:extLst>
              </p:cNvPr>
              <p:cNvSpPr txBox="1"/>
              <p:nvPr/>
            </p:nvSpPr>
            <p:spPr>
              <a:xfrm>
                <a:off x="2877625" y="3247921"/>
                <a:ext cx="850829" cy="246221"/>
              </a:xfrm>
              <a:prstGeom prst="rect">
                <a:avLst/>
              </a:prstGeom>
              <a:noFill/>
            </p:spPr>
            <p:txBody>
              <a:bodyPr wrap="square">
                <a:spAutoFit/>
              </a:bodyPr>
              <a:lstStyle/>
              <a:p>
                <a:pPr algn="ctr">
                  <a:lnSpc>
                    <a:spcPts val="1200"/>
                  </a:lnSpc>
                </a:pPr>
                <a:r>
                  <a:rPr lang="en-US" altLang="zh-CN" sz="1200" dirty="0">
                    <a:latin typeface="Times New Roman" panose="02020603050405020304" pitchFamily="18" charset="0"/>
                    <a:cs typeface="Times New Roman" panose="02020603050405020304" pitchFamily="18" charset="0"/>
                  </a:rPr>
                  <a:t>R</a:t>
                </a:r>
                <a:r>
                  <a:rPr lang="en-US" altLang="zh-CN" sz="1200" dirty="0">
                    <a:solidFill>
                      <a:schemeClr val="tx1"/>
                    </a:solidFill>
                    <a:latin typeface="Times New Roman" panose="02020603050405020304" pitchFamily="18" charset="0"/>
                    <a:cs typeface="Times New Roman" panose="02020603050405020304" pitchFamily="18" charset="0"/>
                  </a:rPr>
                  <a:t>ewrite</a:t>
                </a:r>
              </a:p>
            </p:txBody>
          </p:sp>
        </p:grpSp>
      </p:grpSp>
      <p:grpSp>
        <p:nvGrpSpPr>
          <p:cNvPr id="246" name="组合 245">
            <a:extLst>
              <a:ext uri="{FF2B5EF4-FFF2-40B4-BE49-F238E27FC236}">
                <a16:creationId xmlns:a16="http://schemas.microsoft.com/office/drawing/2014/main" id="{E2986A70-AF21-40FF-AE7A-64C50C0EC4AF}"/>
              </a:ext>
            </a:extLst>
          </p:cNvPr>
          <p:cNvGrpSpPr/>
          <p:nvPr/>
        </p:nvGrpSpPr>
        <p:grpSpPr>
          <a:xfrm>
            <a:off x="6497314" y="3196209"/>
            <a:ext cx="1120025" cy="573632"/>
            <a:chOff x="6800375" y="3196209"/>
            <a:chExt cx="1120025" cy="573632"/>
          </a:xfrm>
        </p:grpSpPr>
        <p:sp>
          <p:nvSpPr>
            <p:cNvPr id="242" name="箭头: 右 241">
              <a:extLst>
                <a:ext uri="{FF2B5EF4-FFF2-40B4-BE49-F238E27FC236}">
                  <a16:creationId xmlns:a16="http://schemas.microsoft.com/office/drawing/2014/main" id="{193D2036-D124-4976-BE1C-7EBFA5FFC707}"/>
                </a:ext>
              </a:extLst>
            </p:cNvPr>
            <p:cNvSpPr/>
            <p:nvPr/>
          </p:nvSpPr>
          <p:spPr>
            <a:xfrm>
              <a:off x="7131593" y="3397024"/>
              <a:ext cx="495946" cy="37281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43" name="文本框 242">
              <a:extLst>
                <a:ext uri="{FF2B5EF4-FFF2-40B4-BE49-F238E27FC236}">
                  <a16:creationId xmlns:a16="http://schemas.microsoft.com/office/drawing/2014/main" id="{38855D5E-CD01-4927-8A9E-6C7D3A9069B4}"/>
                </a:ext>
              </a:extLst>
            </p:cNvPr>
            <p:cNvSpPr txBox="1"/>
            <p:nvPr/>
          </p:nvSpPr>
          <p:spPr>
            <a:xfrm>
              <a:off x="6800375" y="3196209"/>
              <a:ext cx="1120025" cy="246221"/>
            </a:xfrm>
            <a:prstGeom prst="rect">
              <a:avLst/>
            </a:prstGeom>
            <a:noFill/>
          </p:spPr>
          <p:txBody>
            <a:bodyPr wrap="square">
              <a:spAutoFit/>
            </a:bodyPr>
            <a:lstStyle/>
            <a:p>
              <a:pPr algn="ctr">
                <a:lnSpc>
                  <a:spcPts val="1200"/>
                </a:lnSpc>
              </a:pPr>
              <a:r>
                <a:rPr lang="en-US" altLang="zh-CN" sz="1200" dirty="0">
                  <a:latin typeface="Times New Roman" panose="02020603050405020304" pitchFamily="18" charset="0"/>
                  <a:cs typeface="Times New Roman" panose="02020603050405020304" pitchFamily="18" charset="0"/>
                </a:rPr>
                <a:t>Load and Run</a:t>
              </a:r>
              <a:endParaRPr lang="en-US" altLang="zh-CN" sz="1200" dirty="0">
                <a:solidFill>
                  <a:schemeClr val="tx1"/>
                </a:solidFill>
                <a:latin typeface="Times New Roman" panose="02020603050405020304" pitchFamily="18" charset="0"/>
                <a:cs typeface="Times New Roman" panose="02020603050405020304" pitchFamily="18" charset="0"/>
              </a:endParaRPr>
            </a:p>
          </p:txBody>
        </p:sp>
      </p:grpSp>
      <p:sp>
        <p:nvSpPr>
          <p:cNvPr id="247" name="矩形 246">
            <a:extLst>
              <a:ext uri="{FF2B5EF4-FFF2-40B4-BE49-F238E27FC236}">
                <a16:creationId xmlns:a16="http://schemas.microsoft.com/office/drawing/2014/main" id="{9E4A362D-8B85-45EE-82AA-9736A503F0CA}"/>
              </a:ext>
            </a:extLst>
          </p:cNvPr>
          <p:cNvSpPr/>
          <p:nvPr/>
        </p:nvSpPr>
        <p:spPr>
          <a:xfrm>
            <a:off x="10466484" y="2461258"/>
            <a:ext cx="1678115" cy="2893100"/>
          </a:xfrm>
          <a:prstGeom prst="rect">
            <a:avLst/>
          </a:prstGeom>
        </p:spPr>
        <p:txBody>
          <a:bodyPr wrap="square">
            <a:spAutoFit/>
          </a:bodyPr>
          <a:lstStyle/>
          <a:p>
            <a:r>
              <a:rPr lang="zh-CN" altLang="en-US" sz="1400" dirty="0">
                <a:latin typeface="楷体" panose="02010609060101010101" pitchFamily="49" charset="-122"/>
                <a:ea typeface="楷体" panose="02010609060101010101" pitchFamily="49" charset="-122"/>
              </a:rPr>
              <a:t>内核态下只可执行页需要通过将可执行页设置成</a:t>
            </a:r>
            <a:r>
              <a:rPr lang="en-US" altLang="zh-CN" sz="1400" dirty="0">
                <a:latin typeface="楷体" panose="02010609060101010101" pitchFamily="49" charset="-122"/>
                <a:ea typeface="楷体" panose="02010609060101010101" pitchFamily="49" charset="-122"/>
              </a:rPr>
              <a:t>U-page</a:t>
            </a:r>
            <a:r>
              <a:rPr lang="zh-CN" altLang="en-US" sz="1400" dirty="0">
                <a:latin typeface="楷体" panose="02010609060101010101" pitchFamily="49" charset="-122"/>
                <a:ea typeface="楷体" panose="02010609060101010101" pitchFamily="49" charset="-122"/>
              </a:rPr>
              <a:t>并且</a:t>
            </a:r>
            <a:r>
              <a:rPr lang="en-US" altLang="zh-CN" sz="1400" dirty="0">
                <a:latin typeface="楷体" panose="02010609060101010101" pitchFamily="49" charset="-122"/>
                <a:ea typeface="楷体" panose="02010609060101010101" pitchFamily="49" charset="-122"/>
              </a:rPr>
              <a:t>PXN=0</a:t>
            </a:r>
            <a:r>
              <a:rPr lang="zh-CN" altLang="en-US" sz="1400" dirty="0">
                <a:latin typeface="楷体" panose="02010609060101010101" pitchFamily="49" charset="-122"/>
                <a:ea typeface="楷体" panose="02010609060101010101" pitchFamily="49" charset="-122"/>
              </a:rPr>
              <a:t>，利用</a:t>
            </a:r>
            <a:r>
              <a:rPr lang="en-US" altLang="zh-CN" sz="1400" dirty="0">
                <a:latin typeface="楷体" panose="02010609060101010101" pitchFamily="49" charset="-122"/>
                <a:ea typeface="楷体" panose="02010609060101010101" pitchFamily="49" charset="-122"/>
              </a:rPr>
              <a:t>PAN+UAO</a:t>
            </a:r>
            <a:r>
              <a:rPr lang="zh-CN" altLang="en-US" sz="1400" dirty="0">
                <a:latin typeface="楷体" panose="02010609060101010101" pitchFamily="49" charset="-122"/>
                <a:ea typeface="楷体" panose="02010609060101010101" pitchFamily="49" charset="-122"/>
              </a:rPr>
              <a:t>特性让内核态下指令无法读写该页，实现只可执行。</a:t>
            </a:r>
            <a:endParaRPr lang="en-US" altLang="zh-CN" sz="1400" dirty="0">
              <a:latin typeface="楷体" panose="02010609060101010101" pitchFamily="49" charset="-122"/>
              <a:ea typeface="楷体" panose="02010609060101010101" pitchFamily="49" charset="-122"/>
            </a:endParaRPr>
          </a:p>
          <a:p>
            <a:endParaRPr lang="en-US" altLang="zh-CN" sz="1400" dirty="0">
              <a:latin typeface="楷体" panose="02010609060101010101" pitchFamily="49" charset="-122"/>
              <a:ea typeface="楷体" panose="02010609060101010101" pitchFamily="49" charset="-122"/>
            </a:endParaRPr>
          </a:p>
          <a:p>
            <a:r>
              <a:rPr lang="zh-CN" altLang="en-US" sz="1400" dirty="0">
                <a:latin typeface="楷体" panose="02010609060101010101" pitchFamily="49" charset="-122"/>
                <a:ea typeface="楷体" panose="02010609060101010101" pitchFamily="49" charset="-122"/>
              </a:rPr>
              <a:t>通过设置</a:t>
            </a:r>
            <a:r>
              <a:rPr lang="en-US" altLang="zh-CN" sz="1400" dirty="0">
                <a:latin typeface="楷体" panose="02010609060101010101" pitchFamily="49" charset="-122"/>
                <a:ea typeface="楷体" panose="02010609060101010101" pitchFamily="49" charset="-122"/>
              </a:rPr>
              <a:t>T0SZ</a:t>
            </a:r>
            <a:r>
              <a:rPr lang="zh-CN" altLang="en-US" sz="1400" dirty="0">
                <a:latin typeface="楷体" panose="02010609060101010101" pitchFamily="49" charset="-122"/>
                <a:ea typeface="楷体" panose="02010609060101010101" pitchFamily="49" charset="-122"/>
              </a:rPr>
              <a:t>，内核将无法跳转到只可执行页，避免</a:t>
            </a:r>
            <a:r>
              <a:rPr lang="en-US" altLang="zh-CN" sz="1400" dirty="0">
                <a:latin typeface="楷体" panose="02010609060101010101" pitchFamily="49" charset="-122"/>
                <a:ea typeface="楷体" panose="02010609060101010101" pitchFamily="49" charset="-122"/>
              </a:rPr>
              <a:t>ret-to-user</a:t>
            </a:r>
            <a:r>
              <a:rPr lang="zh-CN" altLang="en-US" sz="1400" dirty="0">
                <a:latin typeface="楷体" panose="02010609060101010101" pitchFamily="49" charset="-122"/>
                <a:ea typeface="楷体" panose="02010609060101010101" pitchFamily="49" charset="-122"/>
              </a:rPr>
              <a:t>攻击。</a:t>
            </a:r>
            <a:endParaRPr lang="en-US" altLang="zh-CN" sz="1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001519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Task 2</a:t>
            </a:r>
            <a:r>
              <a:rPr lang="zh-CN" altLang="en-US" dirty="0"/>
              <a:t>：</a:t>
            </a:r>
            <a:r>
              <a:rPr lang="zh-CN" altLang="en-US" dirty="0">
                <a:latin typeface="楷体" panose="02010609060101010101" pitchFamily="49" charset="-122"/>
              </a:rPr>
              <a:t>阻止不可信的内核态进程滥用敏感指令</a:t>
            </a:r>
            <a:endParaRPr lang="zh-CN" altLang="en-US" dirty="0"/>
          </a:p>
        </p:txBody>
      </p:sp>
      <p:sp>
        <p:nvSpPr>
          <p:cNvPr id="3" name="内容占位符 2"/>
          <p:cNvSpPr>
            <a:spLocks noGrp="1"/>
          </p:cNvSpPr>
          <p:nvPr>
            <p:ph idx="1"/>
          </p:nvPr>
        </p:nvSpPr>
        <p:spPr>
          <a:xfrm>
            <a:off x="637906" y="1332744"/>
            <a:ext cx="5818735" cy="4914493"/>
          </a:xfrm>
        </p:spPr>
        <p:txBody>
          <a:bodyPr>
            <a:normAutofit/>
          </a:bodyPr>
          <a:lstStyle/>
          <a:p>
            <a:r>
              <a:rPr lang="en-US" altLang="zh-CN" kern="0" dirty="0">
                <a:ea typeface="宋体" panose="02010600030101010101" pitchFamily="2" charset="-122"/>
              </a:rPr>
              <a:t>Verifier </a:t>
            </a:r>
            <a:r>
              <a:rPr lang="zh-CN" altLang="en-US" dirty="0"/>
              <a:t>快速验证指令敏感性</a:t>
            </a:r>
            <a:endParaRPr lang="en-US" altLang="zh-CN" sz="2100" b="1" dirty="0"/>
          </a:p>
          <a:p>
            <a:pPr lvl="1"/>
            <a:r>
              <a:rPr lang="zh-CN" altLang="en-US" sz="2100" b="1" dirty="0"/>
              <a:t>方法：</a:t>
            </a:r>
            <a:r>
              <a:rPr lang="zh-CN" altLang="en-US" sz="2100" dirty="0"/>
              <a:t>利用</a:t>
            </a:r>
            <a:r>
              <a:rPr lang="en-US" altLang="zh-CN" sz="2100" dirty="0"/>
              <a:t>hash</a:t>
            </a:r>
            <a:r>
              <a:rPr lang="zh-CN" altLang="en-US" sz="2100" dirty="0"/>
              <a:t>表检索方法查找指令是否属于预定义的敏感指令集合</a:t>
            </a:r>
            <a:endParaRPr lang="en-US" altLang="zh-CN" sz="2100" dirty="0"/>
          </a:p>
          <a:p>
            <a:pPr lvl="1"/>
            <a:r>
              <a:rPr lang="zh-CN" altLang="en-US" sz="2100" b="1" dirty="0"/>
              <a:t>初始化：</a:t>
            </a:r>
            <a:r>
              <a:rPr lang="zh-CN" altLang="en-US" sz="2100" dirty="0"/>
              <a:t>初始化</a:t>
            </a:r>
            <a:r>
              <a:rPr lang="en-US" altLang="zh-CN" sz="2100" dirty="0" err="1"/>
              <a:t>sys_whitelist</a:t>
            </a:r>
            <a:r>
              <a:rPr lang="en-US" altLang="zh-CN" sz="2100" baseline="30000" dirty="0"/>
              <a:t>*</a:t>
            </a:r>
            <a:r>
              <a:rPr lang="zh-CN" altLang="en-US" sz="2100" dirty="0"/>
              <a:t>和</a:t>
            </a:r>
            <a:r>
              <a:rPr lang="en-US" altLang="zh-CN" sz="2100" dirty="0" err="1"/>
              <a:t>base_blacklist</a:t>
            </a:r>
            <a:r>
              <a:rPr lang="en-US" altLang="zh-CN" sz="2100" baseline="30000" dirty="0"/>
              <a:t>+</a:t>
            </a:r>
            <a:r>
              <a:rPr lang="zh-CN" altLang="en-US" sz="2100" dirty="0"/>
              <a:t>表，各指令在</a:t>
            </a:r>
            <a:r>
              <a:rPr lang="en-US" altLang="zh-CN" sz="2100" dirty="0"/>
              <a:t>list</a:t>
            </a:r>
            <a:r>
              <a:rPr lang="zh-CN" altLang="en-US" sz="2100" dirty="0"/>
              <a:t>中的存储位置由其哈希算法决定</a:t>
            </a:r>
            <a:endParaRPr lang="en-US" altLang="zh-CN" dirty="0"/>
          </a:p>
          <a:p>
            <a:pPr lvl="1"/>
            <a:r>
              <a:rPr lang="zh-CN" altLang="en-US" b="1" dirty="0"/>
              <a:t>扫描时刻</a:t>
            </a:r>
            <a:r>
              <a:rPr lang="zh-CN" altLang="en-US" dirty="0"/>
              <a:t>：一旦有可执行页的映射出现，在映射创建之前就要扫描代码；</a:t>
            </a:r>
            <a:endParaRPr lang="en-US" altLang="zh-CN" dirty="0"/>
          </a:p>
          <a:p>
            <a:pPr lvl="1"/>
            <a:r>
              <a:rPr lang="zh-CN" altLang="en-US" b="1" dirty="0"/>
              <a:t>防止</a:t>
            </a:r>
            <a:r>
              <a:rPr lang="en-US" altLang="zh-CN" b="1" dirty="0"/>
              <a:t>Concurrent Attack</a:t>
            </a:r>
          </a:p>
          <a:p>
            <a:pPr lvl="2"/>
            <a:r>
              <a:rPr lang="zh-CN" altLang="en-US" dirty="0"/>
              <a:t>强制物理页</a:t>
            </a:r>
            <a:r>
              <a:rPr lang="en-US" altLang="zh-CN" dirty="0"/>
              <a:t>DEP</a:t>
            </a:r>
            <a:r>
              <a:rPr lang="zh-CN" altLang="en-US" dirty="0"/>
              <a:t>（考虑多个权限不同的虚拟页共享物理页的问题）</a:t>
            </a:r>
            <a:endParaRPr lang="en-US" altLang="zh-CN" dirty="0"/>
          </a:p>
          <a:p>
            <a:pPr lvl="1"/>
            <a:endParaRPr lang="en-US" altLang="zh-CN" dirty="0"/>
          </a:p>
        </p:txBody>
      </p:sp>
      <p:sp>
        <p:nvSpPr>
          <p:cNvPr id="4" name="灯片编号占位符 3"/>
          <p:cNvSpPr>
            <a:spLocks noGrp="1"/>
          </p:cNvSpPr>
          <p:nvPr>
            <p:ph type="sldNum" sz="quarter" idx="4"/>
          </p:nvPr>
        </p:nvSpPr>
        <p:spPr/>
        <p:txBody>
          <a:bodyPr/>
          <a:lstStyle/>
          <a:p>
            <a:fld id="{BD8BB134-0D0A-4045-A3EE-5FDD2F095A47}" type="slidenum">
              <a:rPr lang="zh-CN" altLang="en-US" smtClean="0"/>
              <a:t>31</a:t>
            </a:fld>
            <a:endParaRPr lang="zh-CN" altLang="en-US" dirty="0"/>
          </a:p>
        </p:txBody>
      </p:sp>
      <p:sp>
        <p:nvSpPr>
          <p:cNvPr id="5" name="页脚占位符 4"/>
          <p:cNvSpPr>
            <a:spLocks noGrp="1"/>
          </p:cNvSpPr>
          <p:nvPr>
            <p:ph type="ftr" sz="quarter" idx="3"/>
          </p:nvPr>
        </p:nvSpPr>
        <p:spPr/>
        <p:txBody>
          <a:bodyPr/>
          <a:lstStyle/>
          <a:p>
            <a:r>
              <a:rPr lang="en-US" altLang="zh-CN" dirty="0" err="1"/>
              <a:t>Jiali</a:t>
            </a:r>
            <a:r>
              <a:rPr lang="en-US" altLang="zh-CN" dirty="0"/>
              <a:t> Xu &lt;xujiali@ict.ac.cn&gt;</a:t>
            </a:r>
            <a:endParaRPr lang="zh-CN" altLang="en-US" dirty="0"/>
          </a:p>
        </p:txBody>
      </p:sp>
      <p:pic>
        <p:nvPicPr>
          <p:cNvPr id="7" name="图片 6">
            <a:extLst>
              <a:ext uri="{FF2B5EF4-FFF2-40B4-BE49-F238E27FC236}">
                <a16:creationId xmlns:a16="http://schemas.microsoft.com/office/drawing/2014/main" id="{CEB894B1-E3B2-480A-AD15-E4E6F07DDC71}"/>
              </a:ext>
            </a:extLst>
          </p:cNvPr>
          <p:cNvPicPr>
            <a:picLocks noChangeAspect="1"/>
          </p:cNvPicPr>
          <p:nvPr/>
        </p:nvPicPr>
        <p:blipFill>
          <a:blip r:embed="rId3"/>
          <a:stretch>
            <a:fillRect/>
          </a:stretch>
        </p:blipFill>
        <p:spPr>
          <a:xfrm>
            <a:off x="6456641" y="1332744"/>
            <a:ext cx="5572639" cy="3438035"/>
          </a:xfrm>
          <a:prstGeom prst="rect">
            <a:avLst/>
          </a:prstGeom>
        </p:spPr>
      </p:pic>
      <p:sp>
        <p:nvSpPr>
          <p:cNvPr id="8" name="矩形 7"/>
          <p:cNvSpPr/>
          <p:nvPr/>
        </p:nvSpPr>
        <p:spPr>
          <a:xfrm>
            <a:off x="6342427" y="4901847"/>
            <a:ext cx="6005945" cy="1323439"/>
          </a:xfrm>
          <a:prstGeom prst="rect">
            <a:avLst/>
          </a:prstGeom>
        </p:spPr>
        <p:txBody>
          <a:bodyPr wrap="square">
            <a:spAutoFit/>
          </a:bodyPr>
          <a:lstStyle/>
          <a:p>
            <a:r>
              <a:rPr lang="en-US" altLang="zh-CN" sz="1600" b="1" baseline="300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sys_whitelist</a:t>
            </a:r>
            <a:r>
              <a:rPr lang="zh-CN" altLang="en-US" sz="16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系统指令中的非敏感指令组成的</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hash</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表</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1600" b="1" baseline="300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b="1" dirty="0" err="1">
                <a:latin typeface="Times New Roman" panose="02020603050405020304" pitchFamily="18" charset="0"/>
                <a:ea typeface="楷体" panose="02010609060101010101" pitchFamily="49" charset="-122"/>
                <a:cs typeface="Times New Roman" panose="02020603050405020304" pitchFamily="18" charset="0"/>
              </a:rPr>
              <a:t>base_blacklist</a:t>
            </a:r>
            <a:r>
              <a:rPr lang="zh-CN" altLang="en-US" sz="16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基础指令中的敏感指令组成的</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hash</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表</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因为系统指令中敏感指令很多，而基础指令中敏感指令很少，为了减少</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hash</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表占用的内存开销，我们使用了两个</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hash</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表。为了避免</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hash</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表被修改，我们将</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hash</a:t>
            </a:r>
            <a:r>
              <a:rPr lang="zh-CN" altLang="en-US" sz="1600" dirty="0">
                <a:latin typeface="Times New Roman" panose="02020603050405020304" pitchFamily="18" charset="0"/>
                <a:ea typeface="楷体" panose="02010609060101010101" pitchFamily="49" charset="-122"/>
                <a:cs typeface="Times New Roman" panose="02020603050405020304" pitchFamily="18" charset="0"/>
              </a:rPr>
              <a:t>表也放入隔离区域中。</a:t>
            </a:r>
          </a:p>
        </p:txBody>
      </p:sp>
      <p:sp>
        <p:nvSpPr>
          <p:cNvPr id="9" name="矩形 8"/>
          <p:cNvSpPr/>
          <p:nvPr/>
        </p:nvSpPr>
        <p:spPr>
          <a:xfrm>
            <a:off x="6193742" y="960461"/>
            <a:ext cx="5493812" cy="369332"/>
          </a:xfrm>
          <a:prstGeom prst="rect">
            <a:avLst/>
          </a:prstGeom>
        </p:spPr>
        <p:txBody>
          <a:bodyPr wrap="none">
            <a:spAutoFit/>
          </a:bodyPr>
          <a:lstStyle/>
          <a:p>
            <a:pPr lvl="1"/>
            <a:r>
              <a:rPr lang="en-US" altLang="zh-CN" dirty="0"/>
              <a:t>【</a:t>
            </a:r>
            <a:r>
              <a:rPr lang="zh-CN" altLang="en-US" dirty="0"/>
              <a:t>修改算法，改成全用寄存器方法，避免切栈</a:t>
            </a:r>
            <a:r>
              <a:rPr lang="en-US" altLang="zh-CN" dirty="0"/>
              <a:t>】</a:t>
            </a:r>
          </a:p>
        </p:txBody>
      </p:sp>
    </p:spTree>
    <p:extLst>
      <p:ext uri="{BB962C8B-B14F-4D97-AF65-F5344CB8AC3E}">
        <p14:creationId xmlns:p14="http://schemas.microsoft.com/office/powerpoint/2010/main" val="6358431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Task 3</a:t>
            </a:r>
            <a:r>
              <a:rPr lang="zh-CN" altLang="en-US" dirty="0"/>
              <a:t>：</a:t>
            </a:r>
            <a:r>
              <a:rPr lang="zh-CN" altLang="en-US" dirty="0">
                <a:latin typeface="楷体" panose="02010609060101010101" pitchFamily="49" charset="-122"/>
              </a:rPr>
              <a:t>应用</a:t>
            </a:r>
            <a:r>
              <a:rPr lang="en-US" altLang="zh-CN" dirty="0">
                <a:latin typeface="楷体" panose="02010609060101010101" pitchFamily="49" charset="-122"/>
              </a:rPr>
              <a:t>PAN</a:t>
            </a:r>
            <a:r>
              <a:rPr lang="zh-CN" altLang="en-US" dirty="0">
                <a:latin typeface="楷体" panose="02010609060101010101" pitchFamily="49" charset="-122"/>
              </a:rPr>
              <a:t>隔离技术做更广泛的进程内隔离保护</a:t>
            </a:r>
            <a:endParaRPr lang="zh-CN" altLang="en-US" dirty="0"/>
          </a:p>
        </p:txBody>
      </p:sp>
      <p:sp>
        <p:nvSpPr>
          <p:cNvPr id="3" name="内容占位符 2"/>
          <p:cNvSpPr>
            <a:spLocks noGrp="1"/>
          </p:cNvSpPr>
          <p:nvPr>
            <p:ph idx="1"/>
          </p:nvPr>
        </p:nvSpPr>
        <p:spPr>
          <a:xfrm>
            <a:off x="637906" y="1332745"/>
            <a:ext cx="11092543" cy="5056512"/>
          </a:xfrm>
        </p:spPr>
        <p:txBody>
          <a:bodyPr/>
          <a:lstStyle/>
          <a:p>
            <a:r>
              <a:rPr lang="zh-CN" altLang="en-US" dirty="0"/>
              <a:t>前面的任务分别讲述了如何将进程运行在内核态以及如何让进程安全的运行在内核。本任务主要讲述在内核态进程中如何应用</a:t>
            </a:r>
            <a:r>
              <a:rPr lang="en-US" altLang="zh-CN" dirty="0"/>
              <a:t>PAN</a:t>
            </a:r>
            <a:r>
              <a:rPr lang="zh-CN" altLang="en-US" dirty="0"/>
              <a:t>隔离技术</a:t>
            </a:r>
            <a:endParaRPr lang="en-US" altLang="zh-CN" dirty="0"/>
          </a:p>
          <a:p>
            <a:r>
              <a:rPr lang="zh-CN" altLang="en-US" dirty="0"/>
              <a:t>为了应用</a:t>
            </a:r>
            <a:r>
              <a:rPr lang="en-US" altLang="zh-CN" dirty="0"/>
              <a:t>PAN</a:t>
            </a:r>
            <a:r>
              <a:rPr lang="zh-CN" altLang="en-US" dirty="0"/>
              <a:t>隔离技术，内核态进程需要能够将敏感数据放入隔离区域，并且能够读写敏感数据。因此我们需要提供</a:t>
            </a:r>
            <a:r>
              <a:rPr lang="en-US" altLang="zh-CN" dirty="0"/>
              <a:t>API</a:t>
            </a:r>
            <a:r>
              <a:rPr lang="zh-CN" altLang="en-US" dirty="0"/>
              <a:t>，让用户能够方便的使用隔离技术</a:t>
            </a:r>
            <a:endParaRPr lang="en-US" altLang="zh-CN" dirty="0"/>
          </a:p>
          <a:p>
            <a:r>
              <a:rPr lang="zh-CN" altLang="en-US" dirty="0"/>
              <a:t>设计</a:t>
            </a:r>
            <a:r>
              <a:rPr lang="en-US" altLang="zh-CN" dirty="0"/>
              <a:t>API</a:t>
            </a:r>
            <a:r>
              <a:rPr lang="zh-CN" altLang="en-US" dirty="0"/>
              <a:t>时，我们需要考虑如何将</a:t>
            </a:r>
            <a:r>
              <a:rPr lang="en-US" altLang="zh-CN" dirty="0"/>
              <a:t>PAN</a:t>
            </a:r>
            <a:r>
              <a:rPr lang="zh-CN" altLang="en-US" dirty="0"/>
              <a:t>相关指令</a:t>
            </a:r>
            <a:r>
              <a:rPr lang="en-US" altLang="zh-CN" dirty="0"/>
              <a:t>LDTR</a:t>
            </a:r>
            <a:r>
              <a:rPr lang="zh-CN" altLang="en-US" dirty="0"/>
              <a:t>和</a:t>
            </a:r>
            <a:r>
              <a:rPr lang="en-US" altLang="zh-CN" dirty="0"/>
              <a:t>STTR</a:t>
            </a:r>
            <a:r>
              <a:rPr lang="zh-CN" altLang="en-US" dirty="0"/>
              <a:t>安全地暴露给用户</a:t>
            </a:r>
            <a:endParaRPr lang="en-US" altLang="zh-CN" dirty="0"/>
          </a:p>
          <a:p>
            <a:pPr lvl="1"/>
            <a:r>
              <a:rPr lang="zh-CN" altLang="en-US" dirty="0"/>
              <a:t>如果不增加对</a:t>
            </a:r>
            <a:r>
              <a:rPr lang="en-US" altLang="zh-CN" dirty="0"/>
              <a:t>LDTR</a:t>
            </a:r>
            <a:r>
              <a:rPr lang="zh-CN" altLang="en-US" dirty="0"/>
              <a:t>和</a:t>
            </a:r>
            <a:r>
              <a:rPr lang="en-US" altLang="zh-CN" dirty="0"/>
              <a:t>STTR</a:t>
            </a:r>
            <a:r>
              <a:rPr lang="zh-CN" altLang="en-US" dirty="0"/>
              <a:t>指令的保护，拥有任意地址读写和执行的攻击者可以实施重用代码攻击，直接访问敏感数据</a:t>
            </a:r>
            <a:endParaRPr lang="en-US" altLang="zh-CN" dirty="0"/>
          </a:p>
          <a:p>
            <a:pPr lvl="1"/>
            <a:r>
              <a:rPr lang="zh-CN" altLang="en-US" dirty="0"/>
              <a:t>从</a:t>
            </a:r>
            <a:r>
              <a:rPr lang="en-US" altLang="zh-CN" dirty="0"/>
              <a:t>Task 1</a:t>
            </a:r>
            <a:r>
              <a:rPr lang="zh-CN" altLang="en-US" dirty="0"/>
              <a:t>中可以了解，</a:t>
            </a:r>
            <a:r>
              <a:rPr lang="en-US" altLang="zh-CN" dirty="0"/>
              <a:t>Agent</a:t>
            </a:r>
            <a:r>
              <a:rPr lang="zh-CN" altLang="en-US" dirty="0"/>
              <a:t>中的</a:t>
            </a:r>
            <a:r>
              <a:rPr lang="en-US" altLang="zh-CN" dirty="0"/>
              <a:t>breakpoint</a:t>
            </a:r>
            <a:r>
              <a:rPr lang="zh-CN" altLang="en-US" dirty="0"/>
              <a:t>寄存器可以防止关键指令滥用。但是</a:t>
            </a:r>
            <a:r>
              <a:rPr lang="en-US" altLang="zh-CN" dirty="0"/>
              <a:t>breakpoint</a:t>
            </a:r>
            <a:r>
              <a:rPr lang="zh-CN" altLang="en-US" dirty="0"/>
              <a:t>寄存器一般只有</a:t>
            </a:r>
            <a:r>
              <a:rPr lang="en-US" altLang="zh-CN" dirty="0"/>
              <a:t>16</a:t>
            </a:r>
            <a:r>
              <a:rPr lang="zh-CN" altLang="en-US" dirty="0"/>
              <a:t>个，如果我们想将</a:t>
            </a:r>
            <a:r>
              <a:rPr lang="en-US" altLang="zh-CN" dirty="0"/>
              <a:t>LDTR</a:t>
            </a:r>
            <a:r>
              <a:rPr lang="zh-CN" altLang="en-US" dirty="0"/>
              <a:t>和</a:t>
            </a:r>
            <a:r>
              <a:rPr lang="en-US" altLang="zh-CN" dirty="0"/>
              <a:t>STTR</a:t>
            </a:r>
            <a:r>
              <a:rPr lang="zh-CN" altLang="en-US" dirty="0"/>
              <a:t>内联到用户代码中以提升隔离访问效率，这些</a:t>
            </a:r>
            <a:r>
              <a:rPr lang="en-US" altLang="zh-CN" dirty="0"/>
              <a:t>breakpoint</a:t>
            </a:r>
            <a:r>
              <a:rPr lang="zh-CN" altLang="en-US" dirty="0"/>
              <a:t>寄存器就不够用了。</a:t>
            </a:r>
            <a:endParaRPr lang="en-US" altLang="zh-CN" dirty="0"/>
          </a:p>
          <a:p>
            <a:r>
              <a:rPr lang="zh-CN" altLang="en-US" dirty="0"/>
              <a:t>我们提出了</a:t>
            </a:r>
            <a:r>
              <a:rPr lang="en-US" altLang="zh-CN" dirty="0"/>
              <a:t>UAO</a:t>
            </a:r>
            <a:r>
              <a:rPr lang="zh-CN" altLang="en-US" dirty="0"/>
              <a:t>方法，可以保证</a:t>
            </a:r>
            <a:r>
              <a:rPr lang="en-US" altLang="zh-CN" dirty="0"/>
              <a:t>LDTR</a:t>
            </a:r>
            <a:r>
              <a:rPr lang="zh-CN" altLang="en-US" dirty="0"/>
              <a:t>和</a:t>
            </a:r>
            <a:r>
              <a:rPr lang="en-US" altLang="zh-CN" dirty="0"/>
              <a:t>STTR</a:t>
            </a:r>
            <a:r>
              <a:rPr lang="zh-CN" altLang="en-US" dirty="0"/>
              <a:t>不被攻击者滥用。根据保护数据类型的不同，提出了不同的具体设计。</a:t>
            </a:r>
            <a:endParaRPr lang="en-US" altLang="zh-CN" dirty="0"/>
          </a:p>
          <a:p>
            <a:pPr lvl="1"/>
            <a:r>
              <a:rPr lang="zh-CN" altLang="en-US" dirty="0"/>
              <a:t>敏感数据：隔离执行环境设计</a:t>
            </a:r>
            <a:endParaRPr lang="en-US" altLang="zh-CN" dirty="0"/>
          </a:p>
          <a:p>
            <a:pPr lvl="1"/>
            <a:r>
              <a:rPr lang="en-US" altLang="zh-CN" dirty="0" err="1"/>
              <a:t>JITed</a:t>
            </a:r>
            <a:r>
              <a:rPr lang="en-US" altLang="zh-CN" dirty="0"/>
              <a:t> Code</a:t>
            </a:r>
            <a:r>
              <a:rPr lang="zh-CN" altLang="en-US" dirty="0"/>
              <a:t>：</a:t>
            </a:r>
            <a:r>
              <a:rPr lang="en-US" altLang="zh-CN" dirty="0" err="1"/>
              <a:t>viso</a:t>
            </a:r>
            <a:r>
              <a:rPr lang="zh-CN" altLang="en-US" dirty="0"/>
              <a:t>库隔离</a:t>
            </a:r>
            <a:r>
              <a:rPr lang="en-US" altLang="zh-CN" dirty="0"/>
              <a:t>API</a:t>
            </a:r>
            <a:r>
              <a:rPr lang="zh-CN" altLang="en-US" dirty="0"/>
              <a:t>设计</a:t>
            </a:r>
            <a:endParaRPr lang="en-US" altLang="zh-CN" dirty="0"/>
          </a:p>
        </p:txBody>
      </p:sp>
      <p:sp>
        <p:nvSpPr>
          <p:cNvPr id="4" name="灯片编号占位符 3"/>
          <p:cNvSpPr>
            <a:spLocks noGrp="1"/>
          </p:cNvSpPr>
          <p:nvPr>
            <p:ph type="sldNum" sz="quarter" idx="4"/>
          </p:nvPr>
        </p:nvSpPr>
        <p:spPr/>
        <p:txBody>
          <a:bodyPr/>
          <a:lstStyle/>
          <a:p>
            <a:fld id="{BD8BB134-0D0A-4045-A3EE-5FDD2F095A47}" type="slidenum">
              <a:rPr lang="zh-CN" altLang="en-US" smtClean="0"/>
              <a:t>32</a:t>
            </a:fld>
            <a:endParaRPr lang="zh-CN" altLang="en-US" dirty="0"/>
          </a:p>
        </p:txBody>
      </p:sp>
      <p:sp>
        <p:nvSpPr>
          <p:cNvPr id="5" name="页脚占位符 4"/>
          <p:cNvSpPr>
            <a:spLocks noGrp="1"/>
          </p:cNvSpPr>
          <p:nvPr>
            <p:ph type="ftr" sz="quarter" idx="3"/>
          </p:nvPr>
        </p:nvSpPr>
        <p:spPr/>
        <p:txBody>
          <a:bodyPr/>
          <a:lstStyle/>
          <a:p>
            <a:r>
              <a:rPr lang="en-US" altLang="zh-CN"/>
              <a:t>Jiali Xu &lt;xujiali@ict.ac.cn&gt;</a:t>
            </a:r>
            <a:endParaRPr lang="zh-CN" altLang="en-US" dirty="0"/>
          </a:p>
        </p:txBody>
      </p:sp>
    </p:spTree>
    <p:extLst>
      <p:ext uri="{BB962C8B-B14F-4D97-AF65-F5344CB8AC3E}">
        <p14:creationId xmlns:p14="http://schemas.microsoft.com/office/powerpoint/2010/main" val="4796439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7906" y="1332745"/>
            <a:ext cx="11092543" cy="4891948"/>
          </a:xfrm>
        </p:spPr>
        <p:txBody>
          <a:bodyPr>
            <a:normAutofit/>
          </a:bodyPr>
          <a:lstStyle/>
          <a:p>
            <a:r>
              <a:rPr lang="zh-CN" altLang="en-US" dirty="0"/>
              <a:t>敏感数据保护 </a:t>
            </a:r>
            <a:endParaRPr lang="en-US" altLang="zh-CN" dirty="0"/>
          </a:p>
          <a:p>
            <a:pPr lvl="1"/>
            <a:r>
              <a:rPr lang="zh-CN" altLang="en-US" dirty="0"/>
              <a:t>阻止非法的数据访问</a:t>
            </a:r>
            <a:endParaRPr lang="en-US" altLang="zh-CN" dirty="0"/>
          </a:p>
          <a:p>
            <a:pPr lvl="1"/>
            <a:r>
              <a:rPr lang="zh-CN" altLang="en-US" dirty="0"/>
              <a:t>保证在合法的数据访问过程中，不会出现中间结果泄露或者通过操纵内存影响执行流的问题</a:t>
            </a:r>
            <a:endParaRPr lang="en-US" altLang="zh-CN" dirty="0"/>
          </a:p>
          <a:p>
            <a:pPr lvl="1"/>
            <a:endParaRPr lang="en-US" altLang="zh-CN" dirty="0"/>
          </a:p>
          <a:p>
            <a:r>
              <a:rPr lang="zh-CN" altLang="en-US" dirty="0"/>
              <a:t>隔离执行环境：为可信代码访问敏感数据提供安全的执行上下文</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lvl="1"/>
            <a:endParaRPr lang="en-US" altLang="zh-CN" dirty="0"/>
          </a:p>
        </p:txBody>
      </p:sp>
      <p:sp>
        <p:nvSpPr>
          <p:cNvPr id="2" name="标题 1"/>
          <p:cNvSpPr>
            <a:spLocks noGrp="1"/>
          </p:cNvSpPr>
          <p:nvPr>
            <p:ph type="title"/>
          </p:nvPr>
        </p:nvSpPr>
        <p:spPr/>
        <p:txBody>
          <a:bodyPr/>
          <a:lstStyle/>
          <a:p>
            <a:r>
              <a:rPr lang="en-US" altLang="zh-CN" dirty="0"/>
              <a:t>Task 3</a:t>
            </a:r>
            <a:r>
              <a:rPr lang="zh-CN" altLang="en-US" dirty="0"/>
              <a:t>：</a:t>
            </a:r>
            <a:r>
              <a:rPr lang="zh-CN" altLang="en-US" dirty="0">
                <a:latin typeface="楷体" panose="02010609060101010101" pitchFamily="49" charset="-122"/>
              </a:rPr>
              <a:t>应用</a:t>
            </a:r>
            <a:r>
              <a:rPr lang="en-US" altLang="zh-CN" dirty="0">
                <a:latin typeface="楷体" panose="02010609060101010101" pitchFamily="49" charset="-122"/>
              </a:rPr>
              <a:t>PAN</a:t>
            </a:r>
            <a:r>
              <a:rPr lang="zh-CN" altLang="en-US" dirty="0">
                <a:latin typeface="楷体" panose="02010609060101010101" pitchFamily="49" charset="-122"/>
              </a:rPr>
              <a:t>隔离技术做更广泛的进程内隔离保护</a:t>
            </a:r>
            <a:endParaRPr lang="zh-CN" altLang="en-US" dirty="0"/>
          </a:p>
        </p:txBody>
      </p:sp>
      <p:sp>
        <p:nvSpPr>
          <p:cNvPr id="4" name="灯片编号占位符 3"/>
          <p:cNvSpPr>
            <a:spLocks noGrp="1"/>
          </p:cNvSpPr>
          <p:nvPr>
            <p:ph type="sldNum" sz="quarter" idx="4"/>
          </p:nvPr>
        </p:nvSpPr>
        <p:spPr/>
        <p:txBody>
          <a:bodyPr/>
          <a:lstStyle/>
          <a:p>
            <a:fld id="{BD8BB134-0D0A-4045-A3EE-5FDD2F095A47}" type="slidenum">
              <a:rPr lang="zh-CN" altLang="en-US" smtClean="0"/>
              <a:t>33</a:t>
            </a:fld>
            <a:endParaRPr lang="zh-CN" altLang="en-US" dirty="0"/>
          </a:p>
        </p:txBody>
      </p:sp>
      <p:sp>
        <p:nvSpPr>
          <p:cNvPr id="5" name="页脚占位符 4"/>
          <p:cNvSpPr>
            <a:spLocks noGrp="1"/>
          </p:cNvSpPr>
          <p:nvPr>
            <p:ph type="ftr" sz="quarter" idx="3"/>
          </p:nvPr>
        </p:nvSpPr>
        <p:spPr>
          <a:xfrm>
            <a:off x="4038600" y="6356354"/>
            <a:ext cx="4114800" cy="365125"/>
          </a:xfrm>
        </p:spPr>
        <p:txBody>
          <a:bodyPr/>
          <a:lstStyle/>
          <a:p>
            <a:r>
              <a:rPr lang="en-US" altLang="zh-CN" dirty="0" err="1"/>
              <a:t>Jiali</a:t>
            </a:r>
            <a:r>
              <a:rPr lang="en-US" altLang="zh-CN" dirty="0"/>
              <a:t> Xu &lt;xujiali@ict.ac.cn&gt;</a:t>
            </a:r>
            <a:endParaRPr lang="zh-CN" altLang="en-US" dirty="0"/>
          </a:p>
        </p:txBody>
      </p:sp>
    </p:spTree>
    <p:extLst>
      <p:ext uri="{BB962C8B-B14F-4D97-AF65-F5344CB8AC3E}">
        <p14:creationId xmlns:p14="http://schemas.microsoft.com/office/powerpoint/2010/main" val="34842617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7906" y="1332745"/>
            <a:ext cx="11092543" cy="4891948"/>
          </a:xfrm>
        </p:spPr>
        <p:txBody>
          <a:bodyPr>
            <a:normAutofit/>
          </a:bodyPr>
          <a:lstStyle/>
          <a:p>
            <a:r>
              <a:rPr lang="zh-CN" altLang="en-US" dirty="0"/>
              <a:t>敏感数据保护 </a:t>
            </a:r>
            <a:endParaRPr lang="en-US" altLang="zh-CN" dirty="0"/>
          </a:p>
          <a:p>
            <a:pPr lvl="1"/>
            <a:r>
              <a:rPr lang="zh-CN" altLang="en-US" dirty="0"/>
              <a:t>阻止非法的数据访问</a:t>
            </a:r>
            <a:endParaRPr lang="en-US" altLang="zh-CN" dirty="0"/>
          </a:p>
          <a:p>
            <a:pPr lvl="1"/>
            <a:r>
              <a:rPr lang="zh-CN" altLang="en-US" dirty="0"/>
              <a:t>保证在合法的数据访问过程中，不会出现中间结果泄露或者通过操纵内存影响执行流的问题</a:t>
            </a:r>
            <a:endParaRPr lang="en-US" altLang="zh-CN" dirty="0"/>
          </a:p>
          <a:p>
            <a:pPr lvl="1"/>
            <a:endParaRPr lang="en-US" altLang="zh-CN" dirty="0"/>
          </a:p>
          <a:p>
            <a:r>
              <a:rPr lang="zh-CN" altLang="en-US" dirty="0"/>
              <a:t>隔离执行环境：为可信代码访问敏感数据提供安全的执行上下文</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lvl="1"/>
            <a:endParaRPr lang="en-US" altLang="zh-CN" dirty="0"/>
          </a:p>
        </p:txBody>
      </p:sp>
      <p:sp>
        <p:nvSpPr>
          <p:cNvPr id="2" name="标题 1"/>
          <p:cNvSpPr>
            <a:spLocks noGrp="1"/>
          </p:cNvSpPr>
          <p:nvPr>
            <p:ph type="title"/>
          </p:nvPr>
        </p:nvSpPr>
        <p:spPr/>
        <p:txBody>
          <a:bodyPr/>
          <a:lstStyle/>
          <a:p>
            <a:r>
              <a:rPr lang="en-US" altLang="zh-CN" dirty="0"/>
              <a:t>Task 3</a:t>
            </a:r>
            <a:r>
              <a:rPr lang="zh-CN" altLang="en-US" dirty="0"/>
              <a:t>：</a:t>
            </a:r>
            <a:r>
              <a:rPr lang="zh-CN" altLang="en-US" dirty="0">
                <a:latin typeface="楷体" panose="02010609060101010101" pitchFamily="49" charset="-122"/>
              </a:rPr>
              <a:t>应用</a:t>
            </a:r>
            <a:r>
              <a:rPr lang="en-US" altLang="zh-CN" dirty="0">
                <a:latin typeface="楷体" panose="02010609060101010101" pitchFamily="49" charset="-122"/>
              </a:rPr>
              <a:t>PAN</a:t>
            </a:r>
            <a:r>
              <a:rPr lang="zh-CN" altLang="en-US" dirty="0">
                <a:latin typeface="楷体" panose="02010609060101010101" pitchFamily="49" charset="-122"/>
              </a:rPr>
              <a:t>隔离技术做更广泛的进程内隔离保护</a:t>
            </a:r>
            <a:endParaRPr lang="zh-CN" altLang="en-US" dirty="0"/>
          </a:p>
        </p:txBody>
      </p:sp>
      <p:sp>
        <p:nvSpPr>
          <p:cNvPr id="4" name="灯片编号占位符 3"/>
          <p:cNvSpPr>
            <a:spLocks noGrp="1"/>
          </p:cNvSpPr>
          <p:nvPr>
            <p:ph type="sldNum" sz="quarter" idx="4"/>
          </p:nvPr>
        </p:nvSpPr>
        <p:spPr>
          <a:xfrm>
            <a:off x="11444088" y="6389257"/>
            <a:ext cx="507061" cy="365125"/>
          </a:xfrm>
        </p:spPr>
        <p:txBody>
          <a:bodyPr/>
          <a:lstStyle/>
          <a:p>
            <a:fld id="{BD8BB134-0D0A-4045-A3EE-5FDD2F095A47}" type="slidenum">
              <a:rPr lang="zh-CN" altLang="en-US" smtClean="0"/>
              <a:t>34</a:t>
            </a:fld>
            <a:endParaRPr lang="zh-CN" altLang="en-US" dirty="0"/>
          </a:p>
        </p:txBody>
      </p:sp>
      <p:sp>
        <p:nvSpPr>
          <p:cNvPr id="5" name="页脚占位符 4"/>
          <p:cNvSpPr>
            <a:spLocks noGrp="1"/>
          </p:cNvSpPr>
          <p:nvPr>
            <p:ph type="ftr" sz="quarter" idx="3"/>
          </p:nvPr>
        </p:nvSpPr>
        <p:spPr>
          <a:xfrm>
            <a:off x="4038600" y="6356354"/>
            <a:ext cx="4114800" cy="365125"/>
          </a:xfrm>
        </p:spPr>
        <p:txBody>
          <a:bodyPr/>
          <a:lstStyle/>
          <a:p>
            <a:r>
              <a:rPr lang="en-US" altLang="zh-CN" dirty="0" err="1"/>
              <a:t>Jiali</a:t>
            </a:r>
            <a:r>
              <a:rPr lang="en-US" altLang="zh-CN" dirty="0"/>
              <a:t> Xu &lt;xujiali@ict.ac.cn&gt;</a:t>
            </a:r>
            <a:endParaRPr lang="zh-CN" altLang="en-US" dirty="0"/>
          </a:p>
        </p:txBody>
      </p:sp>
      <p:grpSp>
        <p:nvGrpSpPr>
          <p:cNvPr id="15" name="组合 14"/>
          <p:cNvGrpSpPr/>
          <p:nvPr/>
        </p:nvGrpSpPr>
        <p:grpSpPr>
          <a:xfrm>
            <a:off x="1057343" y="3084780"/>
            <a:ext cx="10543630" cy="3131582"/>
            <a:chOff x="1057343" y="3084780"/>
            <a:chExt cx="10543630" cy="3131582"/>
          </a:xfrm>
        </p:grpSpPr>
        <p:grpSp>
          <p:nvGrpSpPr>
            <p:cNvPr id="91" name="组合 90">
              <a:extLst>
                <a:ext uri="{FF2B5EF4-FFF2-40B4-BE49-F238E27FC236}">
                  <a16:creationId xmlns:a16="http://schemas.microsoft.com/office/drawing/2014/main" id="{1ED55BB6-914E-482B-9B1C-470BA527DC62}"/>
                </a:ext>
              </a:extLst>
            </p:cNvPr>
            <p:cNvGrpSpPr/>
            <p:nvPr/>
          </p:nvGrpSpPr>
          <p:grpSpPr>
            <a:xfrm>
              <a:off x="9322935" y="3084780"/>
              <a:ext cx="1957587" cy="2869193"/>
              <a:chOff x="9119707" y="3301790"/>
              <a:chExt cx="1957587" cy="2869193"/>
            </a:xfrm>
          </p:grpSpPr>
          <p:sp>
            <p:nvSpPr>
              <p:cNvPr id="130" name="矩形 129">
                <a:extLst>
                  <a:ext uri="{FF2B5EF4-FFF2-40B4-BE49-F238E27FC236}">
                    <a16:creationId xmlns:a16="http://schemas.microsoft.com/office/drawing/2014/main" id="{0DCEA226-9954-4FCD-913C-2ED471AA5621}"/>
                  </a:ext>
                </a:extLst>
              </p:cNvPr>
              <p:cNvSpPr/>
              <p:nvPr/>
            </p:nvSpPr>
            <p:spPr>
              <a:xfrm>
                <a:off x="9161535" y="3310262"/>
                <a:ext cx="1788402" cy="2860721"/>
              </a:xfrm>
              <a:prstGeom prst="rect">
                <a:avLst/>
              </a:prstGeom>
              <a:no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1" name="文本框 130">
                <a:extLst>
                  <a:ext uri="{FF2B5EF4-FFF2-40B4-BE49-F238E27FC236}">
                    <a16:creationId xmlns:a16="http://schemas.microsoft.com/office/drawing/2014/main" id="{369AD68E-8382-486E-AE3F-31A22CE8262E}"/>
                  </a:ext>
                </a:extLst>
              </p:cNvPr>
              <p:cNvSpPr txBox="1"/>
              <p:nvPr/>
            </p:nvSpPr>
            <p:spPr>
              <a:xfrm>
                <a:off x="9119707" y="3301790"/>
                <a:ext cx="1957587" cy="2401748"/>
              </a:xfrm>
              <a:prstGeom prst="rect">
                <a:avLst/>
              </a:prstGeom>
              <a:noFill/>
            </p:spPr>
            <p:txBody>
              <a:bodyPr wrap="none" rtlCol="0">
                <a:spAutoFit/>
              </a:bodyPr>
              <a:lstStyle/>
              <a:p>
                <a:pPr>
                  <a:lnSpc>
                    <a:spcPts val="1200"/>
                  </a:lnSpc>
                </a:pPr>
                <a:r>
                  <a:rPr lang="en-US" altLang="zh-CN" sz="1200" dirty="0">
                    <a:solidFill>
                      <a:schemeClr val="accent6">
                        <a:lumMod val="75000"/>
                      </a:schemeClr>
                    </a:solidFill>
                    <a:latin typeface="Consolas" panose="020B0609020204030204" pitchFamily="49" charset="0"/>
                  </a:rPr>
                  <a:t># segment r-x</a:t>
                </a:r>
              </a:p>
              <a:p>
                <a:pPr>
                  <a:lnSpc>
                    <a:spcPts val="1200"/>
                  </a:lnSpc>
                </a:pPr>
                <a:r>
                  <a:rPr lang="en-US" altLang="zh-CN" sz="1200" b="1" dirty="0">
                    <a:solidFill>
                      <a:schemeClr val="accent1">
                        <a:lumMod val="75000"/>
                      </a:schemeClr>
                    </a:solidFill>
                    <a:latin typeface="Consolas" panose="020B0609020204030204" pitchFamily="49" charset="0"/>
                  </a:rPr>
                  <a:t>compute:</a:t>
                </a:r>
              </a:p>
              <a:p>
                <a:pPr>
                  <a:lnSpc>
                    <a:spcPts val="1200"/>
                  </a:lnSpc>
                </a:pPr>
                <a:r>
                  <a:rPr lang="en-US" altLang="zh-CN" sz="1200" b="1" dirty="0">
                    <a:solidFill>
                      <a:schemeClr val="tx2">
                        <a:lumMod val="75000"/>
                      </a:schemeClr>
                    </a:solidFill>
                    <a:latin typeface="Consolas" panose="020B0609020204030204" pitchFamily="49" charset="0"/>
                  </a:rPr>
                  <a:t>   </a:t>
                </a:r>
                <a:r>
                  <a:rPr lang="en-US" altLang="zh-CN" sz="1200" b="1" dirty="0" err="1">
                    <a:solidFill>
                      <a:srgbClr val="657B83"/>
                    </a:solidFill>
                    <a:latin typeface="Consolas" panose="020B0609020204030204" pitchFamily="49" charset="0"/>
                  </a:rPr>
                  <a:t>switch_sp</a:t>
                </a:r>
                <a:endParaRPr lang="en-US" altLang="zh-CN" sz="1200" b="1" dirty="0">
                  <a:solidFill>
                    <a:srgbClr val="657B83"/>
                  </a:solidFill>
                  <a:latin typeface="Consolas" panose="020B0609020204030204" pitchFamily="49" charset="0"/>
                </a:endParaRPr>
              </a:p>
              <a:p>
                <a:pPr>
                  <a:lnSpc>
                    <a:spcPts val="1200"/>
                  </a:lnSpc>
                </a:pPr>
                <a:r>
                  <a:rPr lang="en-US" altLang="zh-CN" sz="1200" b="1" dirty="0">
                    <a:solidFill>
                      <a:srgbClr val="657B83"/>
                    </a:solidFill>
                    <a:latin typeface="Consolas" panose="020B0609020204030204" pitchFamily="49" charset="0"/>
                  </a:rPr>
                  <a:t>   </a:t>
                </a:r>
                <a:r>
                  <a:rPr lang="en-US" altLang="zh-CN" sz="1200" b="1" dirty="0" err="1">
                    <a:solidFill>
                      <a:srgbClr val="657B83"/>
                    </a:solidFill>
                    <a:latin typeface="Consolas" panose="020B0609020204030204" pitchFamily="49" charset="0"/>
                  </a:rPr>
                  <a:t>msr</a:t>
                </a:r>
                <a:r>
                  <a:rPr lang="en-US" altLang="zh-CN" sz="1200" b="1" dirty="0">
                    <a:solidFill>
                      <a:srgbClr val="657B83"/>
                    </a:solidFill>
                    <a:latin typeface="Consolas" panose="020B0609020204030204" pitchFamily="49" charset="0"/>
                  </a:rPr>
                  <a:t> UAO, 0</a:t>
                </a:r>
              </a:p>
              <a:p>
                <a:pPr>
                  <a:lnSpc>
                    <a:spcPts val="1200"/>
                  </a:lnSpc>
                </a:pPr>
                <a:r>
                  <a:rPr lang="en-US" altLang="zh-CN" sz="1200" b="1" dirty="0">
                    <a:solidFill>
                      <a:srgbClr val="657B83"/>
                    </a:solidFill>
                    <a:latin typeface="Consolas" panose="020B0609020204030204" pitchFamily="49" charset="0"/>
                  </a:rPr>
                  <a:t>   ……</a:t>
                </a:r>
              </a:p>
              <a:p>
                <a:pPr>
                  <a:lnSpc>
                    <a:spcPts val="1200"/>
                  </a:lnSpc>
                </a:pPr>
                <a:r>
                  <a:rPr lang="en-US" altLang="zh-CN" sz="1200" b="1" dirty="0">
                    <a:solidFill>
                      <a:srgbClr val="657B83"/>
                    </a:solidFill>
                    <a:latin typeface="Consolas" panose="020B0609020204030204" pitchFamily="49" charset="0"/>
                  </a:rPr>
                  <a:t>   </a:t>
                </a:r>
                <a:r>
                  <a:rPr lang="en-US" altLang="zh-CN" sz="1200" b="1" dirty="0" err="1">
                    <a:solidFill>
                      <a:srgbClr val="657B83"/>
                    </a:solidFill>
                    <a:latin typeface="Consolas" panose="020B0609020204030204" pitchFamily="49" charset="0"/>
                  </a:rPr>
                  <a:t>ldtr</a:t>
                </a:r>
                <a:r>
                  <a:rPr lang="en-US" altLang="zh-CN" sz="1200" b="1" dirty="0">
                    <a:solidFill>
                      <a:srgbClr val="657B83"/>
                    </a:solidFill>
                    <a:latin typeface="Consolas" panose="020B0609020204030204" pitchFamily="49" charset="0"/>
                  </a:rPr>
                  <a:t> x0, [secret]</a:t>
                </a:r>
              </a:p>
              <a:p>
                <a:pPr>
                  <a:lnSpc>
                    <a:spcPts val="1200"/>
                  </a:lnSpc>
                </a:pPr>
                <a:r>
                  <a:rPr lang="en-US" altLang="zh-CN" sz="1200" b="1" dirty="0">
                    <a:solidFill>
                      <a:srgbClr val="657B83"/>
                    </a:solidFill>
                    <a:latin typeface="Consolas" panose="020B0609020204030204" pitchFamily="49" charset="0"/>
                  </a:rPr>
                  <a:t>   bl   op</a:t>
                </a:r>
              </a:p>
              <a:p>
                <a:pPr>
                  <a:lnSpc>
                    <a:spcPts val="1200"/>
                  </a:lnSpc>
                </a:pPr>
                <a:r>
                  <a:rPr lang="en-US" altLang="zh-CN" sz="1200" b="1" dirty="0">
                    <a:solidFill>
                      <a:srgbClr val="657B83"/>
                    </a:solidFill>
                    <a:latin typeface="Consolas" panose="020B0609020204030204" pitchFamily="49" charset="0"/>
                  </a:rPr>
                  <a:t>   ……</a:t>
                </a:r>
              </a:p>
              <a:p>
                <a:pPr>
                  <a:lnSpc>
                    <a:spcPts val="1200"/>
                  </a:lnSpc>
                </a:pPr>
                <a:r>
                  <a:rPr lang="en-US" altLang="zh-CN" sz="1200" b="1" dirty="0">
                    <a:solidFill>
                      <a:srgbClr val="657B83"/>
                    </a:solidFill>
                    <a:latin typeface="Consolas" panose="020B0609020204030204" pitchFamily="49" charset="0"/>
                  </a:rPr>
                  <a:t>   </a:t>
                </a:r>
                <a:r>
                  <a:rPr lang="en-US" altLang="zh-CN" sz="1200" b="1" dirty="0" err="1">
                    <a:solidFill>
                      <a:srgbClr val="657B83"/>
                    </a:solidFill>
                    <a:latin typeface="Consolas" panose="020B0609020204030204" pitchFamily="49" charset="0"/>
                  </a:rPr>
                  <a:t>msr</a:t>
                </a:r>
                <a:r>
                  <a:rPr lang="en-US" altLang="zh-CN" sz="1200" b="1" dirty="0">
                    <a:solidFill>
                      <a:srgbClr val="657B83"/>
                    </a:solidFill>
                    <a:latin typeface="Consolas" panose="020B0609020204030204" pitchFamily="49" charset="0"/>
                  </a:rPr>
                  <a:t> UAO, 1</a:t>
                </a:r>
              </a:p>
              <a:p>
                <a:pPr>
                  <a:lnSpc>
                    <a:spcPts val="1200"/>
                  </a:lnSpc>
                </a:pPr>
                <a:r>
                  <a:rPr lang="en-US" altLang="zh-CN" sz="1200" b="1" dirty="0">
                    <a:solidFill>
                      <a:srgbClr val="657B83"/>
                    </a:solidFill>
                    <a:latin typeface="Consolas" panose="020B0609020204030204" pitchFamily="49" charset="0"/>
                  </a:rPr>
                  <a:t>   </a:t>
                </a:r>
                <a:r>
                  <a:rPr lang="en-US" altLang="zh-CN" sz="1200" b="1" dirty="0" err="1">
                    <a:solidFill>
                      <a:srgbClr val="657B83"/>
                    </a:solidFill>
                    <a:latin typeface="Consolas" panose="020B0609020204030204" pitchFamily="49" charset="0"/>
                  </a:rPr>
                  <a:t>switch_sp</a:t>
                </a:r>
                <a:endParaRPr lang="en-US" altLang="zh-CN" sz="1200" b="1" dirty="0">
                  <a:solidFill>
                    <a:srgbClr val="657B83"/>
                  </a:solidFill>
                  <a:latin typeface="Consolas" panose="020B0609020204030204" pitchFamily="49" charset="0"/>
                </a:endParaRPr>
              </a:p>
              <a:p>
                <a:pPr>
                  <a:lnSpc>
                    <a:spcPts val="1200"/>
                  </a:lnSpc>
                </a:pPr>
                <a:r>
                  <a:rPr lang="en-US" altLang="zh-CN" sz="1200" b="1" dirty="0">
                    <a:solidFill>
                      <a:srgbClr val="657B83"/>
                    </a:solidFill>
                    <a:latin typeface="Consolas" panose="020B0609020204030204" pitchFamily="49" charset="0"/>
                  </a:rPr>
                  <a:t>   </a:t>
                </a:r>
              </a:p>
              <a:p>
                <a:pPr>
                  <a:lnSpc>
                    <a:spcPts val="1200"/>
                  </a:lnSpc>
                </a:pPr>
                <a:r>
                  <a:rPr lang="en-US" altLang="zh-CN" sz="1200" b="1" dirty="0">
                    <a:solidFill>
                      <a:schemeClr val="accent1">
                        <a:lumMod val="75000"/>
                      </a:schemeClr>
                    </a:solidFill>
                    <a:latin typeface="Consolas" panose="020B0609020204030204" pitchFamily="49" charset="0"/>
                  </a:rPr>
                  <a:t>main:</a:t>
                </a:r>
              </a:p>
              <a:p>
                <a:pPr>
                  <a:lnSpc>
                    <a:spcPts val="1200"/>
                  </a:lnSpc>
                </a:pPr>
                <a:r>
                  <a:rPr lang="en-US" altLang="zh-CN" sz="1200" b="1" dirty="0">
                    <a:solidFill>
                      <a:schemeClr val="accent1">
                        <a:lumMod val="75000"/>
                      </a:schemeClr>
                    </a:solidFill>
                    <a:latin typeface="Consolas" panose="020B0609020204030204" pitchFamily="49" charset="0"/>
                  </a:rPr>
                  <a:t>   </a:t>
                </a:r>
                <a:r>
                  <a:rPr lang="en-US" altLang="zh-CN" sz="1200" b="1" dirty="0">
                    <a:solidFill>
                      <a:srgbClr val="657B83"/>
                    </a:solidFill>
                    <a:latin typeface="Consolas" panose="020B0609020204030204" pitchFamily="49" charset="0"/>
                  </a:rPr>
                  <a:t>……</a:t>
                </a:r>
              </a:p>
              <a:p>
                <a:pPr>
                  <a:lnSpc>
                    <a:spcPts val="1200"/>
                  </a:lnSpc>
                </a:pPr>
                <a:r>
                  <a:rPr lang="en-US" altLang="zh-CN" sz="1200" b="1" dirty="0">
                    <a:solidFill>
                      <a:srgbClr val="657B83"/>
                    </a:solidFill>
                    <a:latin typeface="Consolas" panose="020B0609020204030204" pitchFamily="49" charset="0"/>
                  </a:rPr>
                  <a:t>   </a:t>
                </a:r>
                <a:r>
                  <a:rPr lang="en-US" altLang="zh-CN" sz="1200" b="1" dirty="0" err="1">
                    <a:solidFill>
                      <a:srgbClr val="657B83"/>
                    </a:solidFill>
                    <a:latin typeface="Consolas" panose="020B0609020204030204" pitchFamily="49" charset="0"/>
                  </a:rPr>
                  <a:t>ldtr</a:t>
                </a:r>
                <a:r>
                  <a:rPr lang="en-US" altLang="zh-CN" sz="1200" b="1" dirty="0">
                    <a:solidFill>
                      <a:srgbClr val="657B83"/>
                    </a:solidFill>
                    <a:latin typeface="Consolas" panose="020B0609020204030204" pitchFamily="49" charset="0"/>
                  </a:rPr>
                  <a:t> x0, [secret]</a:t>
                </a:r>
              </a:p>
              <a:p>
                <a:pPr>
                  <a:lnSpc>
                    <a:spcPts val="1200"/>
                  </a:lnSpc>
                </a:pPr>
                <a:r>
                  <a:rPr lang="en-US" altLang="zh-CN" sz="1200" b="1" dirty="0">
                    <a:solidFill>
                      <a:schemeClr val="tx2">
                        <a:lumMod val="75000"/>
                      </a:schemeClr>
                    </a:solidFill>
                    <a:latin typeface="Consolas" panose="020B0609020204030204" pitchFamily="49" charset="0"/>
                  </a:rPr>
                  <a:t>   </a:t>
                </a:r>
                <a:r>
                  <a:rPr lang="en-US" altLang="zh-CN" sz="1200" b="1" dirty="0">
                    <a:solidFill>
                      <a:srgbClr val="657B83"/>
                    </a:solidFill>
                    <a:latin typeface="Consolas" panose="020B0609020204030204" pitchFamily="49" charset="0"/>
                  </a:rPr>
                  <a:t>……</a:t>
                </a:r>
              </a:p>
            </p:txBody>
          </p:sp>
        </p:grpSp>
        <p:cxnSp>
          <p:nvCxnSpPr>
            <p:cNvPr id="92" name="直接连接符 91">
              <a:extLst>
                <a:ext uri="{FF2B5EF4-FFF2-40B4-BE49-F238E27FC236}">
                  <a16:creationId xmlns:a16="http://schemas.microsoft.com/office/drawing/2014/main" id="{CE017599-5FD6-4696-A941-473A133C57A2}"/>
                </a:ext>
              </a:extLst>
            </p:cNvPr>
            <p:cNvCxnSpPr>
              <a:cxnSpLocks/>
            </p:cNvCxnSpPr>
            <p:nvPr/>
          </p:nvCxnSpPr>
          <p:spPr>
            <a:xfrm flipV="1">
              <a:off x="8271164" y="3117273"/>
              <a:ext cx="1059872" cy="935299"/>
            </a:xfrm>
            <a:prstGeom prst="line">
              <a:avLst/>
            </a:prstGeom>
            <a:ln w="127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03" name="组合 102">
              <a:extLst>
                <a:ext uri="{FF2B5EF4-FFF2-40B4-BE49-F238E27FC236}">
                  <a16:creationId xmlns:a16="http://schemas.microsoft.com/office/drawing/2014/main" id="{4A45F448-F359-498C-A880-7971A8EBD8DD}"/>
                </a:ext>
              </a:extLst>
            </p:cNvPr>
            <p:cNvGrpSpPr/>
            <p:nvPr/>
          </p:nvGrpSpPr>
          <p:grpSpPr>
            <a:xfrm>
              <a:off x="4233787" y="3973793"/>
              <a:ext cx="2407828" cy="888963"/>
              <a:chOff x="4154300" y="3823821"/>
              <a:chExt cx="2407828" cy="888963"/>
            </a:xfrm>
          </p:grpSpPr>
          <p:grpSp>
            <p:nvGrpSpPr>
              <p:cNvPr id="119" name="组合 118">
                <a:extLst>
                  <a:ext uri="{FF2B5EF4-FFF2-40B4-BE49-F238E27FC236}">
                    <a16:creationId xmlns:a16="http://schemas.microsoft.com/office/drawing/2014/main" id="{49B660D3-DCCD-4FA3-917D-A4BB7B3D05E7}"/>
                  </a:ext>
                </a:extLst>
              </p:cNvPr>
              <p:cNvGrpSpPr/>
              <p:nvPr/>
            </p:nvGrpSpPr>
            <p:grpSpPr>
              <a:xfrm>
                <a:off x="6027340" y="3902598"/>
                <a:ext cx="534788" cy="534788"/>
                <a:chOff x="2529098" y="3605234"/>
                <a:chExt cx="534788" cy="534788"/>
              </a:xfrm>
            </p:grpSpPr>
            <p:pic>
              <p:nvPicPr>
                <p:cNvPr id="128" name="图形 127" descr="纸张">
                  <a:extLst>
                    <a:ext uri="{FF2B5EF4-FFF2-40B4-BE49-F238E27FC236}">
                      <a16:creationId xmlns:a16="http://schemas.microsoft.com/office/drawing/2014/main" id="{265AABA8-E12A-42A2-A23D-3551826DC05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29098" y="3605234"/>
                  <a:ext cx="534788" cy="534788"/>
                </a:xfrm>
                <a:prstGeom prst="rect">
                  <a:avLst/>
                </a:prstGeom>
              </p:spPr>
            </p:pic>
            <p:sp>
              <p:nvSpPr>
                <p:cNvPr id="129" name="矩形: 圆角 128">
                  <a:extLst>
                    <a:ext uri="{FF2B5EF4-FFF2-40B4-BE49-F238E27FC236}">
                      <a16:creationId xmlns:a16="http://schemas.microsoft.com/office/drawing/2014/main" id="{1E0F4399-1074-4378-98B5-CE715BB9F9FB}"/>
                    </a:ext>
                  </a:extLst>
                </p:cNvPr>
                <p:cNvSpPr/>
                <p:nvPr/>
              </p:nvSpPr>
              <p:spPr>
                <a:xfrm>
                  <a:off x="2589823" y="3816226"/>
                  <a:ext cx="398239" cy="182880"/>
                </a:xfrm>
                <a:prstGeom prst="roundRect">
                  <a:avLst/>
                </a:prstGeom>
                <a:solidFill>
                  <a:srgbClr val="000000"/>
                </a:solidFill>
                <a:ln/>
              </p:spPr>
              <p:style>
                <a:lnRef idx="3">
                  <a:schemeClr val="lt1"/>
                </a:lnRef>
                <a:fillRef idx="1">
                  <a:schemeClr val="dk1"/>
                </a:fillRef>
                <a:effectRef idx="1">
                  <a:schemeClr val="dk1"/>
                </a:effectRef>
                <a:fontRef idx="minor">
                  <a:schemeClr val="lt1"/>
                </a:fontRef>
              </p:style>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kumimoji="0" lang="en-US" altLang="zh-CN" sz="1000" b="1"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ELF</a:t>
                  </a:r>
                  <a:endParaRPr kumimoji="0" lang="zh-CN" altLang="en-US" sz="1000" b="1"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120" name="组合 119">
                <a:extLst>
                  <a:ext uri="{FF2B5EF4-FFF2-40B4-BE49-F238E27FC236}">
                    <a16:creationId xmlns:a16="http://schemas.microsoft.com/office/drawing/2014/main" id="{AB6D0C3A-E24B-4F4D-ABAF-122B3A68AEF4}"/>
                  </a:ext>
                </a:extLst>
              </p:cNvPr>
              <p:cNvGrpSpPr/>
              <p:nvPr/>
            </p:nvGrpSpPr>
            <p:grpSpPr>
              <a:xfrm>
                <a:off x="4154300" y="3823821"/>
                <a:ext cx="720092" cy="720092"/>
                <a:chOff x="1323339" y="3646533"/>
                <a:chExt cx="720092" cy="720092"/>
              </a:xfrm>
            </p:grpSpPr>
            <p:grpSp>
              <p:nvGrpSpPr>
                <p:cNvPr id="124" name="组合 123">
                  <a:extLst>
                    <a:ext uri="{FF2B5EF4-FFF2-40B4-BE49-F238E27FC236}">
                      <a16:creationId xmlns:a16="http://schemas.microsoft.com/office/drawing/2014/main" id="{FF84DFB0-F69C-4D8E-A92B-55BCED3A0089}"/>
                    </a:ext>
                  </a:extLst>
                </p:cNvPr>
                <p:cNvGrpSpPr/>
                <p:nvPr/>
              </p:nvGrpSpPr>
              <p:grpSpPr>
                <a:xfrm>
                  <a:off x="1323339" y="3646533"/>
                  <a:ext cx="720092" cy="720092"/>
                  <a:chOff x="1371870" y="3687171"/>
                  <a:chExt cx="720092" cy="720092"/>
                </a:xfrm>
              </p:grpSpPr>
              <p:pic>
                <p:nvPicPr>
                  <p:cNvPr id="126" name="图片 125">
                    <a:extLst>
                      <a:ext uri="{FF2B5EF4-FFF2-40B4-BE49-F238E27FC236}">
                        <a16:creationId xmlns:a16="http://schemas.microsoft.com/office/drawing/2014/main" id="{D16B3AF7-CBDA-45C1-BD90-B85F0FB5FC6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71870" y="3687171"/>
                    <a:ext cx="720092" cy="720092"/>
                  </a:xfrm>
                  <a:prstGeom prst="rect">
                    <a:avLst/>
                  </a:prstGeom>
                </p:spPr>
              </p:pic>
              <p:sp>
                <p:nvSpPr>
                  <p:cNvPr id="127" name="矩形: 圆角 126">
                    <a:extLst>
                      <a:ext uri="{FF2B5EF4-FFF2-40B4-BE49-F238E27FC236}">
                        <a16:creationId xmlns:a16="http://schemas.microsoft.com/office/drawing/2014/main" id="{250CC6FD-B416-4150-8DB9-0086F951AFBC}"/>
                      </a:ext>
                    </a:extLst>
                  </p:cNvPr>
                  <p:cNvSpPr/>
                  <p:nvPr/>
                </p:nvSpPr>
                <p:spPr>
                  <a:xfrm>
                    <a:off x="1578187" y="4025053"/>
                    <a:ext cx="209973" cy="45719"/>
                  </a:xfrm>
                  <a:prstGeom prst="roundRect">
                    <a:avLst/>
                  </a:prstGeom>
                  <a:solidFill>
                    <a:schemeClr val="bg1"/>
                  </a:solidFill>
                  <a:ln w="12700" cap="flat" cmpd="sng" algn="ctr">
                    <a:no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125" name="文本框 124">
                  <a:extLst>
                    <a:ext uri="{FF2B5EF4-FFF2-40B4-BE49-F238E27FC236}">
                      <a16:creationId xmlns:a16="http://schemas.microsoft.com/office/drawing/2014/main" id="{28C4E6C3-9071-458B-A2E5-0E3AF58F205A}"/>
                    </a:ext>
                  </a:extLst>
                </p:cNvPr>
                <p:cNvSpPr txBox="1"/>
                <p:nvPr/>
              </p:nvSpPr>
              <p:spPr>
                <a:xfrm>
                  <a:off x="1429385" y="3880731"/>
                  <a:ext cx="508000" cy="230832"/>
                </a:xfrm>
                <a:prstGeom prst="rect">
                  <a:avLst/>
                </a:prstGeom>
                <a:noFill/>
              </p:spPr>
              <p:txBody>
                <a:bodyPr wrap="square" rtlCol="0">
                  <a:spAutoFit/>
                </a:bodyPr>
                <a:lstStyle/>
                <a:p>
                  <a:pPr algn="l">
                    <a:lnSpc>
                      <a:spcPct val="90000"/>
                    </a:lnSpc>
                    <a:spcBef>
                      <a:spcPts val="1000"/>
                    </a:spcBef>
                  </a:pPr>
                  <a:r>
                    <a:rPr kumimoji="1" lang="en-US" altLang="zh-CN" sz="10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SRC</a:t>
                  </a:r>
                  <a:endParaRPr kumimoji="1" lang="zh-CN" altLang="en-US" sz="10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grpSp>
          <p:pic>
            <p:nvPicPr>
              <p:cNvPr id="121" name="图片 120">
                <a:extLst>
                  <a:ext uri="{FF2B5EF4-FFF2-40B4-BE49-F238E27FC236}">
                    <a16:creationId xmlns:a16="http://schemas.microsoft.com/office/drawing/2014/main" id="{4F2960C0-D1AC-4735-88DC-7AFC7BEE650E}"/>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r="8791" b="19356"/>
              <a:stretch/>
            </p:blipFill>
            <p:spPr>
              <a:xfrm>
                <a:off x="5017421" y="3829027"/>
                <a:ext cx="720092" cy="636680"/>
              </a:xfrm>
              <a:prstGeom prst="rect">
                <a:avLst/>
              </a:prstGeom>
            </p:spPr>
          </p:pic>
          <p:sp>
            <p:nvSpPr>
              <p:cNvPr id="122" name="文本框 121">
                <a:extLst>
                  <a:ext uri="{FF2B5EF4-FFF2-40B4-BE49-F238E27FC236}">
                    <a16:creationId xmlns:a16="http://schemas.microsoft.com/office/drawing/2014/main" id="{4A799958-3207-4FEA-BBCD-02A3464E35F6}"/>
                  </a:ext>
                </a:extLst>
              </p:cNvPr>
              <p:cNvSpPr txBox="1"/>
              <p:nvPr/>
            </p:nvSpPr>
            <p:spPr>
              <a:xfrm>
                <a:off x="5060844" y="4481952"/>
                <a:ext cx="789809" cy="230832"/>
              </a:xfrm>
              <a:prstGeom prst="rect">
                <a:avLst/>
              </a:prstGeom>
              <a:noFill/>
            </p:spPr>
            <p:txBody>
              <a:bodyPr wrap="square" rtlCol="0">
                <a:spAutoFit/>
              </a:bodyPr>
              <a:lstStyle/>
              <a:p>
                <a:pPr algn="l">
                  <a:lnSpc>
                    <a:spcPct val="90000"/>
                  </a:lnSpc>
                  <a:spcBef>
                    <a:spcPts val="1000"/>
                  </a:spcBef>
                </a:pPr>
                <a:r>
                  <a:rPr kumimoji="1" lang="en-US" altLang="zh-CN" sz="10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Compile</a:t>
                </a:r>
                <a:endParaRPr kumimoji="1" lang="zh-CN" altLang="en-US" sz="10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123" name="图形 122" descr="线箭头轻微弯曲">
                <a:extLst>
                  <a:ext uri="{FF2B5EF4-FFF2-40B4-BE49-F238E27FC236}">
                    <a16:creationId xmlns:a16="http://schemas.microsoft.com/office/drawing/2014/main" id="{514C1CB1-6379-4B88-8411-4C353215C5DB}"/>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736992" y="4022953"/>
                <a:ext cx="347940" cy="347940"/>
              </a:xfrm>
              <a:prstGeom prst="rect">
                <a:avLst/>
              </a:prstGeom>
            </p:spPr>
          </p:pic>
        </p:grpSp>
        <p:grpSp>
          <p:nvGrpSpPr>
            <p:cNvPr id="104" name="组合 103">
              <a:extLst>
                <a:ext uri="{FF2B5EF4-FFF2-40B4-BE49-F238E27FC236}">
                  <a16:creationId xmlns:a16="http://schemas.microsoft.com/office/drawing/2014/main" id="{8A464C08-5D2D-4A73-AEF8-52988EE47B89}"/>
                </a:ext>
              </a:extLst>
            </p:cNvPr>
            <p:cNvGrpSpPr/>
            <p:nvPr/>
          </p:nvGrpSpPr>
          <p:grpSpPr>
            <a:xfrm>
              <a:off x="1057343" y="3177705"/>
              <a:ext cx="3282490" cy="2317773"/>
              <a:chOff x="977856" y="3027733"/>
              <a:chExt cx="3282490" cy="2317773"/>
            </a:xfrm>
          </p:grpSpPr>
          <p:grpSp>
            <p:nvGrpSpPr>
              <p:cNvPr id="115" name="组合 114">
                <a:extLst>
                  <a:ext uri="{FF2B5EF4-FFF2-40B4-BE49-F238E27FC236}">
                    <a16:creationId xmlns:a16="http://schemas.microsoft.com/office/drawing/2014/main" id="{00CFB610-EDB2-422A-9ECA-C47D8BDD358B}"/>
                  </a:ext>
                </a:extLst>
              </p:cNvPr>
              <p:cNvGrpSpPr/>
              <p:nvPr/>
            </p:nvGrpSpPr>
            <p:grpSpPr>
              <a:xfrm>
                <a:off x="977856" y="3037182"/>
                <a:ext cx="2654918" cy="2308324"/>
                <a:chOff x="1308836" y="3069718"/>
                <a:chExt cx="2654918" cy="2308324"/>
              </a:xfrm>
            </p:grpSpPr>
            <p:sp>
              <p:nvSpPr>
                <p:cNvPr id="117" name="矩形 116">
                  <a:extLst>
                    <a:ext uri="{FF2B5EF4-FFF2-40B4-BE49-F238E27FC236}">
                      <a16:creationId xmlns:a16="http://schemas.microsoft.com/office/drawing/2014/main" id="{449F82B1-D217-4646-87BE-3D0625B5C376}"/>
                    </a:ext>
                  </a:extLst>
                </p:cNvPr>
                <p:cNvSpPr/>
                <p:nvPr/>
              </p:nvSpPr>
              <p:spPr>
                <a:xfrm>
                  <a:off x="1308836" y="3069718"/>
                  <a:ext cx="2630550" cy="2308324"/>
                </a:xfrm>
                <a:prstGeom prst="rect">
                  <a:avLst/>
                </a:prstGeom>
                <a:noFill/>
                <a:ln w="12700" cap="flat" cmpd="sng" algn="ctr">
                  <a:solidFill>
                    <a:schemeClr val="tx1"/>
                  </a:solidFill>
                  <a:prstDash val="dash"/>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8" name="文本框 117">
                  <a:extLst>
                    <a:ext uri="{FF2B5EF4-FFF2-40B4-BE49-F238E27FC236}">
                      <a16:creationId xmlns:a16="http://schemas.microsoft.com/office/drawing/2014/main" id="{69B77399-832D-42BD-8133-9E4C22DF0818}"/>
                    </a:ext>
                  </a:extLst>
                </p:cNvPr>
                <p:cNvSpPr txBox="1"/>
                <p:nvPr/>
              </p:nvSpPr>
              <p:spPr>
                <a:xfrm>
                  <a:off x="1335000" y="3069718"/>
                  <a:ext cx="2628754" cy="2308324"/>
                </a:xfrm>
                <a:prstGeom prst="rect">
                  <a:avLst/>
                </a:prstGeom>
                <a:noFill/>
              </p:spPr>
              <p:txBody>
                <a:bodyPr wrap="square" rtlCol="0">
                  <a:spAutoFit/>
                </a:bodyPr>
                <a:lstStyle/>
                <a:p>
                  <a:r>
                    <a:rPr lang="en-US" altLang="zh-CN" sz="1200" b="1" dirty="0">
                      <a:solidFill>
                        <a:srgbClr val="268BD2"/>
                      </a:solidFill>
                      <a:latin typeface="Consolas" panose="020B0609020204030204" pitchFamily="49" charset="0"/>
                    </a:rPr>
                    <a:t>__attribute__</a:t>
                  </a:r>
                  <a:r>
                    <a:rPr lang="en-US" altLang="zh-CN" sz="1200" b="1" dirty="0">
                      <a:solidFill>
                        <a:srgbClr val="657B83"/>
                      </a:solidFill>
                      <a:latin typeface="Consolas" panose="020B0609020204030204" pitchFamily="49" charset="0"/>
                    </a:rPr>
                    <a:t>(isolated)</a:t>
                  </a:r>
                </a:p>
                <a:p>
                  <a:r>
                    <a:rPr lang="en-US" altLang="zh-CN" sz="1200" b="1" dirty="0">
                      <a:solidFill>
                        <a:srgbClr val="586E75"/>
                      </a:solidFill>
                      <a:latin typeface="Consolas" panose="020B0609020204030204" pitchFamily="49" charset="0"/>
                    </a:rPr>
                    <a:t>char *</a:t>
                  </a:r>
                  <a:r>
                    <a:rPr lang="en-US" altLang="zh-CN" sz="1200" b="1" dirty="0">
                      <a:solidFill>
                        <a:srgbClr val="657B83"/>
                      </a:solidFill>
                      <a:latin typeface="Consolas" panose="020B0609020204030204" pitchFamily="49" charset="0"/>
                    </a:rPr>
                    <a:t>secret </a:t>
                  </a:r>
                  <a:r>
                    <a:rPr lang="en-US" altLang="zh-CN" sz="1200" b="1" dirty="0">
                      <a:solidFill>
                        <a:srgbClr val="859900"/>
                      </a:solidFill>
                      <a:latin typeface="Consolas" panose="020B0609020204030204" pitchFamily="49" charset="0"/>
                    </a:rPr>
                    <a:t>=</a:t>
                  </a:r>
                  <a:r>
                    <a:rPr lang="en-US" altLang="zh-CN" sz="1200" b="1" dirty="0">
                      <a:solidFill>
                        <a:srgbClr val="657B83"/>
                      </a:solidFill>
                      <a:latin typeface="Consolas" panose="020B0609020204030204" pitchFamily="49" charset="0"/>
                    </a:rPr>
                    <a:t> “……”;</a:t>
                  </a:r>
                </a:p>
                <a:p>
                  <a:br>
                    <a:rPr lang="en-US" altLang="zh-CN" sz="1200" b="1" dirty="0">
                      <a:solidFill>
                        <a:srgbClr val="657B83"/>
                      </a:solidFill>
                      <a:latin typeface="Consolas" panose="020B0609020204030204" pitchFamily="49" charset="0"/>
                    </a:rPr>
                  </a:br>
                  <a:r>
                    <a:rPr lang="en-US" altLang="zh-CN" sz="1200" b="1" dirty="0">
                      <a:solidFill>
                        <a:srgbClr val="268BD2"/>
                      </a:solidFill>
                      <a:latin typeface="Consolas" panose="020B0609020204030204" pitchFamily="49" charset="0"/>
                    </a:rPr>
                    <a:t>__attribute__</a:t>
                  </a:r>
                  <a:r>
                    <a:rPr lang="en-US" altLang="zh-CN" sz="1200" b="1" dirty="0">
                      <a:solidFill>
                        <a:srgbClr val="657B83"/>
                      </a:solidFill>
                      <a:latin typeface="Consolas" panose="020B0609020204030204" pitchFamily="49" charset="0"/>
                    </a:rPr>
                    <a:t>(trusted)</a:t>
                  </a:r>
                </a:p>
                <a:p>
                  <a:r>
                    <a:rPr lang="en-US" altLang="zh-CN" sz="1200" b="1" dirty="0">
                      <a:solidFill>
                        <a:srgbClr val="586E75"/>
                      </a:solidFill>
                      <a:latin typeface="Consolas" panose="020B0609020204030204" pitchFamily="49" charset="0"/>
                    </a:rPr>
                    <a:t>int</a:t>
                  </a:r>
                  <a:r>
                    <a:rPr lang="en-US" altLang="zh-CN" sz="1200" b="1" dirty="0">
                      <a:solidFill>
                        <a:srgbClr val="657B83"/>
                      </a:solidFill>
                      <a:latin typeface="Consolas" panose="020B0609020204030204" pitchFamily="49" charset="0"/>
                    </a:rPr>
                    <a:t> </a:t>
                  </a:r>
                  <a:r>
                    <a:rPr lang="en-US" altLang="zh-CN" sz="1200" b="1" dirty="0">
                      <a:solidFill>
                        <a:srgbClr val="268BD2"/>
                      </a:solidFill>
                      <a:latin typeface="Consolas" panose="020B0609020204030204" pitchFamily="49" charset="0"/>
                    </a:rPr>
                    <a:t>compute</a:t>
                  </a:r>
                  <a:r>
                    <a:rPr lang="en-US" altLang="zh-CN" sz="1200" b="1" dirty="0">
                      <a:solidFill>
                        <a:srgbClr val="657B83"/>
                      </a:solidFill>
                      <a:latin typeface="Consolas" panose="020B0609020204030204" pitchFamily="49" charset="0"/>
                    </a:rPr>
                    <a:t>(</a:t>
                  </a:r>
                  <a:r>
                    <a:rPr lang="en-US" altLang="zh-CN" sz="1200" b="1" dirty="0">
                      <a:solidFill>
                        <a:srgbClr val="586E75"/>
                      </a:solidFill>
                      <a:latin typeface="Consolas" panose="020B0609020204030204" pitchFamily="49" charset="0"/>
                    </a:rPr>
                    <a:t>char</a:t>
                  </a:r>
                  <a:r>
                    <a:rPr lang="en-US" altLang="zh-CN" sz="1200" b="1" dirty="0">
                      <a:solidFill>
                        <a:srgbClr val="657B83"/>
                      </a:solidFill>
                      <a:latin typeface="Consolas" panose="020B0609020204030204" pitchFamily="49" charset="0"/>
                    </a:rPr>
                    <a:t> </a:t>
                  </a:r>
                  <a:r>
                    <a:rPr lang="en-US" altLang="zh-CN" sz="1200" b="1" dirty="0">
                      <a:solidFill>
                        <a:srgbClr val="859900"/>
                      </a:solidFill>
                      <a:latin typeface="Consolas" panose="020B0609020204030204" pitchFamily="49" charset="0"/>
                    </a:rPr>
                    <a:t>*</a:t>
                  </a:r>
                  <a:r>
                    <a:rPr lang="en-US" altLang="zh-CN" sz="1200" b="1" dirty="0">
                      <a:solidFill>
                        <a:srgbClr val="657B83"/>
                      </a:solidFill>
                      <a:latin typeface="Consolas" panose="020B0609020204030204" pitchFamily="49" charset="0"/>
                    </a:rPr>
                    <a:t>secret){</a:t>
                  </a:r>
                </a:p>
                <a:p>
                  <a:r>
                    <a:rPr lang="en-US" altLang="zh-CN" sz="1200" b="1" dirty="0">
                      <a:solidFill>
                        <a:srgbClr val="657B83"/>
                      </a:solidFill>
                      <a:latin typeface="Consolas" panose="020B0609020204030204" pitchFamily="49" charset="0"/>
                    </a:rPr>
                    <a:t>  </a:t>
                  </a:r>
                  <a:r>
                    <a:rPr lang="en-US" altLang="zh-CN" sz="1200" b="1" dirty="0">
                      <a:solidFill>
                        <a:srgbClr val="268BD2"/>
                      </a:solidFill>
                      <a:latin typeface="Consolas" panose="020B0609020204030204" pitchFamily="49" charset="0"/>
                    </a:rPr>
                    <a:t>op</a:t>
                  </a:r>
                  <a:r>
                    <a:rPr lang="en-US" altLang="zh-CN" sz="1200" b="1" dirty="0">
                      <a:solidFill>
                        <a:srgbClr val="657B83"/>
                      </a:solidFill>
                      <a:latin typeface="Consolas" panose="020B0609020204030204" pitchFamily="49" charset="0"/>
                    </a:rPr>
                    <a:t>(secret[0]);</a:t>
                  </a:r>
                </a:p>
                <a:p>
                  <a:r>
                    <a:rPr lang="en-US" altLang="zh-CN" sz="1200" b="1" dirty="0">
                      <a:solidFill>
                        <a:srgbClr val="657B83"/>
                      </a:solidFill>
                      <a:latin typeface="Consolas" panose="020B0609020204030204" pitchFamily="49" charset="0"/>
                    </a:rPr>
                    <a:t>}</a:t>
                  </a:r>
                </a:p>
                <a:p>
                  <a:endParaRPr lang="en-US" altLang="zh-CN" sz="1200" b="1" dirty="0">
                    <a:solidFill>
                      <a:srgbClr val="657B83"/>
                    </a:solidFill>
                    <a:latin typeface="Consolas" panose="020B0609020204030204" pitchFamily="49" charset="0"/>
                  </a:endParaRPr>
                </a:p>
                <a:p>
                  <a:r>
                    <a:rPr lang="en-US" altLang="zh-CN" sz="1200" b="1" dirty="0">
                      <a:solidFill>
                        <a:srgbClr val="586E75"/>
                      </a:solidFill>
                      <a:latin typeface="Consolas" panose="020B0609020204030204" pitchFamily="49" charset="0"/>
                    </a:rPr>
                    <a:t>int</a:t>
                  </a:r>
                  <a:r>
                    <a:rPr lang="en-US" altLang="zh-CN" sz="1200" b="1" dirty="0">
                      <a:solidFill>
                        <a:srgbClr val="657B83"/>
                      </a:solidFill>
                      <a:latin typeface="Consolas" panose="020B0609020204030204" pitchFamily="49" charset="0"/>
                    </a:rPr>
                    <a:t> </a:t>
                  </a:r>
                  <a:r>
                    <a:rPr lang="en-US" altLang="zh-CN" sz="1200" b="1" dirty="0">
                      <a:solidFill>
                        <a:srgbClr val="268BD2"/>
                      </a:solidFill>
                      <a:latin typeface="Consolas" panose="020B0609020204030204" pitchFamily="49" charset="0"/>
                    </a:rPr>
                    <a:t>main</a:t>
                  </a:r>
                  <a:r>
                    <a:rPr lang="en-US" altLang="zh-CN" sz="1200" b="1" dirty="0">
                      <a:solidFill>
                        <a:srgbClr val="657B83"/>
                      </a:solidFill>
                      <a:latin typeface="Consolas" panose="020B0609020204030204" pitchFamily="49" charset="0"/>
                    </a:rPr>
                    <a:t>(){ </a:t>
                  </a:r>
                </a:p>
                <a:p>
                  <a:r>
                    <a:rPr lang="en-US" altLang="zh-CN" sz="1200" b="1" dirty="0">
                      <a:solidFill>
                        <a:srgbClr val="657B83"/>
                      </a:solidFill>
                      <a:latin typeface="Consolas" panose="020B0609020204030204" pitchFamily="49" charset="0"/>
                    </a:rPr>
                    <a:t>  </a:t>
                  </a:r>
                  <a:r>
                    <a:rPr lang="en-US" altLang="zh-CN" sz="1200" b="1" dirty="0">
                      <a:solidFill>
                        <a:srgbClr val="268BD2"/>
                      </a:solidFill>
                      <a:latin typeface="Consolas" panose="020B0609020204030204" pitchFamily="49" charset="0"/>
                    </a:rPr>
                    <a:t>compute</a:t>
                  </a:r>
                  <a:r>
                    <a:rPr lang="en-US" altLang="zh-CN" sz="1200" b="1" dirty="0">
                      <a:solidFill>
                        <a:srgbClr val="657B83"/>
                      </a:solidFill>
                      <a:latin typeface="Consolas" panose="020B0609020204030204" pitchFamily="49" charset="0"/>
                    </a:rPr>
                    <a:t>(secret);</a:t>
                  </a:r>
                </a:p>
                <a:p>
                  <a:r>
                    <a:rPr lang="en-US" altLang="zh-CN" sz="1200" b="1" dirty="0">
                      <a:solidFill>
                        <a:srgbClr val="657B83"/>
                      </a:solidFill>
                      <a:latin typeface="Consolas" panose="020B0609020204030204" pitchFamily="49" charset="0"/>
                    </a:rPr>
                    <a:t>  </a:t>
                  </a:r>
                  <a:r>
                    <a:rPr lang="en-US" altLang="zh-CN" sz="1200" b="1" dirty="0" err="1">
                      <a:solidFill>
                        <a:srgbClr val="268BD2"/>
                      </a:solidFill>
                      <a:latin typeface="Consolas" panose="020B0609020204030204" pitchFamily="49" charset="0"/>
                    </a:rPr>
                    <a:t>unpriviledged_load</a:t>
                  </a:r>
                  <a:r>
                    <a:rPr lang="en-US" altLang="zh-CN" sz="1200" b="1" dirty="0">
                      <a:solidFill>
                        <a:srgbClr val="657B83"/>
                      </a:solidFill>
                      <a:latin typeface="Consolas" panose="020B0609020204030204" pitchFamily="49" charset="0"/>
                    </a:rPr>
                    <a:t>(secret);</a:t>
                  </a:r>
                </a:p>
                <a:p>
                  <a:r>
                    <a:rPr lang="en-US" altLang="zh-CN" sz="1200" b="1" dirty="0">
                      <a:solidFill>
                        <a:srgbClr val="657B83"/>
                      </a:solidFill>
                      <a:latin typeface="Consolas" panose="020B0609020204030204" pitchFamily="49" charset="0"/>
                    </a:rPr>
                    <a:t>}</a:t>
                  </a:r>
                </a:p>
              </p:txBody>
            </p:sp>
          </p:grpSp>
          <p:cxnSp>
            <p:nvCxnSpPr>
              <p:cNvPr id="116" name="直接连接符 115">
                <a:extLst>
                  <a:ext uri="{FF2B5EF4-FFF2-40B4-BE49-F238E27FC236}">
                    <a16:creationId xmlns:a16="http://schemas.microsoft.com/office/drawing/2014/main" id="{8A53382E-3217-47C8-ADEE-E5E547FE09BC}"/>
                  </a:ext>
                </a:extLst>
              </p:cNvPr>
              <p:cNvCxnSpPr>
                <a:cxnSpLocks/>
              </p:cNvCxnSpPr>
              <p:nvPr/>
            </p:nvCxnSpPr>
            <p:spPr>
              <a:xfrm>
                <a:off x="3610806" y="3027733"/>
                <a:ext cx="649540" cy="941170"/>
              </a:xfrm>
              <a:prstGeom prst="line">
                <a:avLst/>
              </a:prstGeom>
              <a:ln w="127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cxnSp>
          <p:nvCxnSpPr>
            <p:cNvPr id="105" name="直接连接符 104">
              <a:extLst>
                <a:ext uri="{FF2B5EF4-FFF2-40B4-BE49-F238E27FC236}">
                  <a16:creationId xmlns:a16="http://schemas.microsoft.com/office/drawing/2014/main" id="{ED71774F-8BE5-4425-BEF5-25ABF94E2BD4}"/>
                </a:ext>
              </a:extLst>
            </p:cNvPr>
            <p:cNvCxnSpPr>
              <a:cxnSpLocks/>
            </p:cNvCxnSpPr>
            <p:nvPr/>
          </p:nvCxnSpPr>
          <p:spPr>
            <a:xfrm flipV="1">
              <a:off x="3667515" y="4513789"/>
              <a:ext cx="696507" cy="976184"/>
            </a:xfrm>
            <a:prstGeom prst="line">
              <a:avLst/>
            </a:prstGeom>
            <a:ln w="127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4" name="圆角矩形 113">
              <a:extLst>
                <a:ext uri="{FF2B5EF4-FFF2-40B4-BE49-F238E27FC236}">
                  <a16:creationId xmlns:a16="http://schemas.microsoft.com/office/drawing/2014/main" id="{8AC50DC4-0EC1-4EA2-9C70-2846FD445A82}"/>
                </a:ext>
              </a:extLst>
            </p:cNvPr>
            <p:cNvSpPr/>
            <p:nvPr/>
          </p:nvSpPr>
          <p:spPr>
            <a:xfrm>
              <a:off x="7225145" y="4125045"/>
              <a:ext cx="966028" cy="423933"/>
            </a:xfrm>
            <a:prstGeom prst="roundRect">
              <a:avLst/>
            </a:prstGeom>
            <a:noFill/>
            <a:ln w="1905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Process</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07" name="组合 106">
              <a:extLst>
                <a:ext uri="{FF2B5EF4-FFF2-40B4-BE49-F238E27FC236}">
                  <a16:creationId xmlns:a16="http://schemas.microsoft.com/office/drawing/2014/main" id="{F5622222-40C2-40E3-9623-A461D8593BD2}"/>
                </a:ext>
              </a:extLst>
            </p:cNvPr>
            <p:cNvGrpSpPr/>
            <p:nvPr/>
          </p:nvGrpSpPr>
          <p:grpSpPr>
            <a:xfrm>
              <a:off x="9364763" y="5527516"/>
              <a:ext cx="1788402" cy="258532"/>
              <a:chOff x="9765692" y="5209456"/>
              <a:chExt cx="1788402" cy="258532"/>
            </a:xfrm>
          </p:grpSpPr>
          <p:sp>
            <p:nvSpPr>
              <p:cNvPr id="110" name="矩形 109">
                <a:extLst>
                  <a:ext uri="{FF2B5EF4-FFF2-40B4-BE49-F238E27FC236}">
                    <a16:creationId xmlns:a16="http://schemas.microsoft.com/office/drawing/2014/main" id="{45C59203-C67E-412F-A4CD-B945A1553056}"/>
                  </a:ext>
                </a:extLst>
              </p:cNvPr>
              <p:cNvSpPr/>
              <p:nvPr/>
            </p:nvSpPr>
            <p:spPr>
              <a:xfrm>
                <a:off x="9765692" y="5235544"/>
                <a:ext cx="1788402" cy="217259"/>
              </a:xfrm>
              <a:prstGeom prst="rect">
                <a:avLst/>
              </a:prstGeom>
              <a:pattFill prst="wdUpDiag">
                <a:fgClr>
                  <a:schemeClr val="accent3">
                    <a:lumMod val="60000"/>
                    <a:lumOff val="40000"/>
                  </a:schemeClr>
                </a:fgClr>
                <a:bgClr>
                  <a:schemeClr val="bg1"/>
                </a:bgClr>
              </a:patt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1" name="文本框 110">
                <a:extLst>
                  <a:ext uri="{FF2B5EF4-FFF2-40B4-BE49-F238E27FC236}">
                    <a16:creationId xmlns:a16="http://schemas.microsoft.com/office/drawing/2014/main" id="{99E0466F-3165-43B6-A514-4BFCCD6BC3F2}"/>
                  </a:ext>
                </a:extLst>
              </p:cNvPr>
              <p:cNvSpPr txBox="1"/>
              <p:nvPr/>
            </p:nvSpPr>
            <p:spPr>
              <a:xfrm>
                <a:off x="10303013" y="5209456"/>
                <a:ext cx="694421" cy="258532"/>
              </a:xfrm>
              <a:prstGeom prst="rect">
                <a:avLst/>
              </a:prstGeom>
              <a:noFill/>
            </p:spPr>
            <p:txBody>
              <a:bodyPr wrap="none" rtlCol="0">
                <a:spAutoFit/>
              </a:bodyPr>
              <a:lstStyle/>
              <a:p>
                <a:pPr algn="l">
                  <a:lnSpc>
                    <a:spcPct val="90000"/>
                  </a:lnSpc>
                  <a:spcBef>
                    <a:spcPts val="1000"/>
                  </a:spcBef>
                </a:pPr>
                <a:r>
                  <a:rPr lang="en-US" altLang="zh-CN" sz="1200" b="1" dirty="0">
                    <a:solidFill>
                      <a:srgbClr val="657B83"/>
                    </a:solidFill>
                    <a:latin typeface="Consolas" panose="020B0609020204030204" pitchFamily="49" charset="0"/>
                  </a:rPr>
                  <a:t>secret</a:t>
                </a:r>
                <a:endParaRPr lang="zh-CN" altLang="en-US" sz="1200" b="1" dirty="0">
                  <a:solidFill>
                    <a:srgbClr val="657B83"/>
                  </a:solidFill>
                  <a:latin typeface="Consolas" panose="020B0609020204030204" pitchFamily="49" charset="0"/>
                </a:endParaRPr>
              </a:p>
            </p:txBody>
          </p:sp>
        </p:grpSp>
        <p:sp>
          <p:nvSpPr>
            <p:cNvPr id="108" name="文本框 107">
              <a:extLst>
                <a:ext uri="{FF2B5EF4-FFF2-40B4-BE49-F238E27FC236}">
                  <a16:creationId xmlns:a16="http://schemas.microsoft.com/office/drawing/2014/main" id="{502A28DF-9A06-4907-B1CF-32C41B01E027}"/>
                </a:ext>
              </a:extLst>
            </p:cNvPr>
            <p:cNvSpPr txBox="1"/>
            <p:nvPr/>
          </p:nvSpPr>
          <p:spPr>
            <a:xfrm>
              <a:off x="9322935" y="5335143"/>
              <a:ext cx="1289135" cy="258532"/>
            </a:xfrm>
            <a:prstGeom prst="rect">
              <a:avLst/>
            </a:prstGeom>
            <a:noFill/>
          </p:spPr>
          <p:txBody>
            <a:bodyPr wrap="none" rtlCol="0">
              <a:spAutoFit/>
            </a:bodyPr>
            <a:lstStyle/>
            <a:p>
              <a:pPr>
                <a:lnSpc>
                  <a:spcPct val="90000"/>
                </a:lnSpc>
                <a:spcBef>
                  <a:spcPts val="1000"/>
                </a:spcBef>
              </a:pPr>
              <a:r>
                <a:rPr lang="en-US" altLang="zh-CN" sz="1200" dirty="0">
                  <a:solidFill>
                    <a:schemeClr val="accent6">
                      <a:lumMod val="75000"/>
                    </a:schemeClr>
                  </a:solidFill>
                  <a:latin typeface="Consolas" panose="020B0609020204030204" pitchFamily="49" charset="0"/>
                </a:rPr>
                <a:t># segment </a:t>
              </a:r>
              <a:r>
                <a:rPr lang="en-US" altLang="zh-CN" sz="1200" dirty="0" err="1">
                  <a:solidFill>
                    <a:schemeClr val="accent6">
                      <a:lumMod val="75000"/>
                    </a:schemeClr>
                  </a:solidFill>
                  <a:latin typeface="Consolas" panose="020B0609020204030204" pitchFamily="49" charset="0"/>
                </a:rPr>
                <a:t>rw</a:t>
              </a:r>
              <a:r>
                <a:rPr lang="en-US" altLang="zh-CN" sz="1200" dirty="0">
                  <a:solidFill>
                    <a:schemeClr val="accent6">
                      <a:lumMod val="75000"/>
                    </a:schemeClr>
                  </a:solidFill>
                  <a:latin typeface="Consolas" panose="020B0609020204030204" pitchFamily="49" charset="0"/>
                </a:rPr>
                <a:t>-</a:t>
              </a:r>
              <a:endParaRPr lang="zh-CN" altLang="en-US" sz="1200" dirty="0">
                <a:solidFill>
                  <a:schemeClr val="accent6">
                    <a:lumMod val="75000"/>
                  </a:schemeClr>
                </a:solidFill>
                <a:latin typeface="Consolas" panose="020B0609020204030204" pitchFamily="49" charset="0"/>
              </a:endParaRPr>
            </a:p>
          </p:txBody>
        </p:sp>
        <p:cxnSp>
          <p:nvCxnSpPr>
            <p:cNvPr id="109" name="直接连接符 108">
              <a:extLst>
                <a:ext uri="{FF2B5EF4-FFF2-40B4-BE49-F238E27FC236}">
                  <a16:creationId xmlns:a16="http://schemas.microsoft.com/office/drawing/2014/main" id="{0EFDF65C-4DD8-47E7-9B27-DCAFA6E8C2CD}"/>
                </a:ext>
              </a:extLst>
            </p:cNvPr>
            <p:cNvCxnSpPr>
              <a:cxnSpLocks/>
            </p:cNvCxnSpPr>
            <p:nvPr/>
          </p:nvCxnSpPr>
          <p:spPr>
            <a:xfrm>
              <a:off x="8251479" y="4631924"/>
              <a:ext cx="1113284" cy="1280485"/>
            </a:xfrm>
            <a:prstGeom prst="line">
              <a:avLst/>
            </a:prstGeom>
            <a:ln w="127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4" name="文本框 93">
              <a:extLst>
                <a:ext uri="{FF2B5EF4-FFF2-40B4-BE49-F238E27FC236}">
                  <a16:creationId xmlns:a16="http://schemas.microsoft.com/office/drawing/2014/main" id="{7EC233C7-2D15-4B16-A63D-7571658EA94A}"/>
                </a:ext>
              </a:extLst>
            </p:cNvPr>
            <p:cNvSpPr txBox="1"/>
            <p:nvPr/>
          </p:nvSpPr>
          <p:spPr>
            <a:xfrm>
              <a:off x="6648989" y="4162876"/>
              <a:ext cx="557604" cy="230832"/>
            </a:xfrm>
            <a:prstGeom prst="rect">
              <a:avLst/>
            </a:prstGeom>
            <a:noFill/>
          </p:spPr>
          <p:txBody>
            <a:bodyPr wrap="square" rtlCol="0">
              <a:spAutoFit/>
            </a:bodyPr>
            <a:lstStyle/>
            <a:p>
              <a:pPr algn="l">
                <a:lnSpc>
                  <a:spcPct val="90000"/>
                </a:lnSpc>
                <a:spcBef>
                  <a:spcPts val="1000"/>
                </a:spcBef>
              </a:pPr>
              <a:r>
                <a:rPr kumimoji="1" lang="en-US" altLang="zh-CN" sz="10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Load</a:t>
              </a:r>
              <a:endParaRPr kumimoji="1" lang="zh-CN" altLang="en-US" sz="10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95" name="图形 94" descr="线箭头轻微弯曲">
              <a:extLst>
                <a:ext uri="{FF2B5EF4-FFF2-40B4-BE49-F238E27FC236}">
                  <a16:creationId xmlns:a16="http://schemas.microsoft.com/office/drawing/2014/main" id="{19C7EE0E-37D0-4E1F-8078-31F200C62381}"/>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51217" y="4183424"/>
              <a:ext cx="347940" cy="347940"/>
            </a:xfrm>
            <a:prstGeom prst="rect">
              <a:avLst/>
            </a:prstGeom>
          </p:spPr>
        </p:pic>
        <p:cxnSp>
          <p:nvCxnSpPr>
            <p:cNvPr id="99" name="连接符: 曲线 98">
              <a:extLst>
                <a:ext uri="{FF2B5EF4-FFF2-40B4-BE49-F238E27FC236}">
                  <a16:creationId xmlns:a16="http://schemas.microsoft.com/office/drawing/2014/main" id="{619151D4-8375-49B2-BF2C-9FA9D9D1346C}"/>
                </a:ext>
              </a:extLst>
            </p:cNvPr>
            <p:cNvCxnSpPr>
              <a:cxnSpLocks/>
            </p:cNvCxnSpPr>
            <p:nvPr/>
          </p:nvCxnSpPr>
          <p:spPr>
            <a:xfrm>
              <a:off x="11183645" y="3940158"/>
              <a:ext cx="12700" cy="1707574"/>
            </a:xfrm>
            <a:prstGeom prst="curvedConnector3">
              <a:avLst>
                <a:gd name="adj1" fmla="val 180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100" name="连接符: 曲线 99">
              <a:extLst>
                <a:ext uri="{FF2B5EF4-FFF2-40B4-BE49-F238E27FC236}">
                  <a16:creationId xmlns:a16="http://schemas.microsoft.com/office/drawing/2014/main" id="{C5785C6E-8AF7-4280-95A3-C3C2B507DB01}"/>
                </a:ext>
              </a:extLst>
            </p:cNvPr>
            <p:cNvCxnSpPr>
              <a:cxnSpLocks/>
            </p:cNvCxnSpPr>
            <p:nvPr/>
          </p:nvCxnSpPr>
          <p:spPr>
            <a:xfrm rot="10800000" flipV="1">
              <a:off x="9357389" y="5165830"/>
              <a:ext cx="12700" cy="496403"/>
            </a:xfrm>
            <a:prstGeom prst="curvedConnector3">
              <a:avLst>
                <a:gd name="adj1" fmla="val 1800000"/>
              </a:avLst>
            </a:prstGeom>
            <a:ln w="19050">
              <a:tailEnd type="triangle"/>
            </a:ln>
          </p:spPr>
          <p:style>
            <a:lnRef idx="1">
              <a:schemeClr val="dk1"/>
            </a:lnRef>
            <a:fillRef idx="0">
              <a:schemeClr val="dk1"/>
            </a:fillRef>
            <a:effectRef idx="0">
              <a:schemeClr val="dk1"/>
            </a:effectRef>
            <a:fontRef idx="minor">
              <a:schemeClr val="tx1"/>
            </a:fontRef>
          </p:style>
        </p:cxnSp>
        <p:pic>
          <p:nvPicPr>
            <p:cNvPr id="101" name="图形 100" descr="复选标记">
              <a:extLst>
                <a:ext uri="{FF2B5EF4-FFF2-40B4-BE49-F238E27FC236}">
                  <a16:creationId xmlns:a16="http://schemas.microsoft.com/office/drawing/2014/main" id="{02C8DC48-695D-4914-A922-7FE064CF96F1}"/>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302786" y="4631924"/>
              <a:ext cx="298187" cy="298187"/>
            </a:xfrm>
            <a:prstGeom prst="rect">
              <a:avLst/>
            </a:prstGeom>
          </p:spPr>
        </p:pic>
        <p:pic>
          <p:nvPicPr>
            <p:cNvPr id="102" name="图形 101" descr="关闭">
              <a:extLst>
                <a:ext uri="{FF2B5EF4-FFF2-40B4-BE49-F238E27FC236}">
                  <a16:creationId xmlns:a16="http://schemas.microsoft.com/office/drawing/2014/main" id="{2BBEB274-23E2-4923-A9CC-39CCC3851891}"/>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53868" y="5287125"/>
              <a:ext cx="208353" cy="208353"/>
            </a:xfrm>
            <a:prstGeom prst="rect">
              <a:avLst/>
            </a:prstGeom>
          </p:spPr>
        </p:pic>
        <p:sp>
          <p:nvSpPr>
            <p:cNvPr id="55" name="矩形 54">
              <a:extLst>
                <a:ext uri="{FF2B5EF4-FFF2-40B4-BE49-F238E27FC236}">
                  <a16:creationId xmlns:a16="http://schemas.microsoft.com/office/drawing/2014/main" id="{F1C241D1-8AAC-45CB-A037-DC8629615D00}"/>
                </a:ext>
              </a:extLst>
            </p:cNvPr>
            <p:cNvSpPr/>
            <p:nvPr/>
          </p:nvSpPr>
          <p:spPr>
            <a:xfrm>
              <a:off x="9562177" y="5991729"/>
              <a:ext cx="233480" cy="217259"/>
            </a:xfrm>
            <a:prstGeom prst="rect">
              <a:avLst/>
            </a:prstGeom>
            <a:pattFill prst="wdUpDiag">
              <a:fgClr>
                <a:schemeClr val="accent3">
                  <a:lumMod val="60000"/>
                  <a:lumOff val="40000"/>
                </a:schemeClr>
              </a:fgClr>
              <a:bgClr>
                <a:schemeClr val="bg1"/>
              </a:bgClr>
            </a:patt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6" name="文本框 55">
              <a:extLst>
                <a:ext uri="{FF2B5EF4-FFF2-40B4-BE49-F238E27FC236}">
                  <a16:creationId xmlns:a16="http://schemas.microsoft.com/office/drawing/2014/main" id="{FDF68126-3CA1-4F98-8E2B-6FE36B3798F6}"/>
                </a:ext>
              </a:extLst>
            </p:cNvPr>
            <p:cNvSpPr txBox="1"/>
            <p:nvPr/>
          </p:nvSpPr>
          <p:spPr>
            <a:xfrm>
              <a:off x="9825985" y="5985530"/>
              <a:ext cx="1120472" cy="230832"/>
            </a:xfrm>
            <a:prstGeom prst="rect">
              <a:avLst/>
            </a:prstGeom>
            <a:noFill/>
          </p:spPr>
          <p:txBody>
            <a:bodyPr wrap="square" rtlCol="0">
              <a:spAutoFit/>
            </a:bodyPr>
            <a:lstStyle/>
            <a:p>
              <a:pPr algn="l">
                <a:lnSpc>
                  <a:spcPct val="90000"/>
                </a:lnSpc>
                <a:spcBef>
                  <a:spcPts val="1000"/>
                </a:spcBef>
              </a:pPr>
              <a:r>
                <a:rPr kumimoji="1" lang="en-US" altLang="zh-CN" sz="10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Isolated Region</a:t>
              </a:r>
              <a:endParaRPr kumimoji="1" lang="zh-CN" altLang="en-US" sz="10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7" name="直接箭头连接符 6"/>
            <p:cNvCxnSpPr/>
            <p:nvPr/>
          </p:nvCxnSpPr>
          <p:spPr>
            <a:xfrm flipV="1">
              <a:off x="6691041" y="4393708"/>
              <a:ext cx="405950" cy="2395"/>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605112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7906" y="1332745"/>
            <a:ext cx="11092543" cy="4891948"/>
          </a:xfrm>
        </p:spPr>
        <p:txBody>
          <a:bodyPr>
            <a:normAutofit/>
          </a:bodyPr>
          <a:lstStyle/>
          <a:p>
            <a:r>
              <a:rPr lang="zh-CN" altLang="en-US" dirty="0"/>
              <a:t>敏感数据保护 </a:t>
            </a:r>
            <a:endParaRPr lang="en-US" altLang="zh-CN" dirty="0"/>
          </a:p>
          <a:p>
            <a:pPr lvl="1"/>
            <a:r>
              <a:rPr lang="zh-CN" altLang="en-US" dirty="0"/>
              <a:t>阻止非法的数据访问</a:t>
            </a:r>
            <a:endParaRPr lang="en-US" altLang="zh-CN" dirty="0"/>
          </a:p>
          <a:p>
            <a:pPr lvl="1"/>
            <a:r>
              <a:rPr lang="zh-CN" altLang="en-US" dirty="0"/>
              <a:t>保证在合法的数据访问过程中，不会出现中间结果泄露或者通过操纵内存影响执行流的问题</a:t>
            </a:r>
            <a:endParaRPr lang="en-US" altLang="zh-CN" dirty="0"/>
          </a:p>
          <a:p>
            <a:pPr lvl="1"/>
            <a:endParaRPr lang="en-US" altLang="zh-CN" dirty="0"/>
          </a:p>
          <a:p>
            <a:r>
              <a:rPr lang="zh-CN" altLang="en-US" dirty="0"/>
              <a:t>隔离执行环境：为可信代码访问敏感数据提供安全的执行上下文</a:t>
            </a:r>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2" name="标题 1"/>
          <p:cNvSpPr>
            <a:spLocks noGrp="1"/>
          </p:cNvSpPr>
          <p:nvPr>
            <p:ph type="title"/>
          </p:nvPr>
        </p:nvSpPr>
        <p:spPr/>
        <p:txBody>
          <a:bodyPr/>
          <a:lstStyle/>
          <a:p>
            <a:r>
              <a:rPr lang="en-US" altLang="zh-CN" dirty="0"/>
              <a:t>Task 3</a:t>
            </a:r>
            <a:r>
              <a:rPr lang="zh-CN" altLang="en-US" dirty="0"/>
              <a:t>：</a:t>
            </a:r>
            <a:r>
              <a:rPr lang="zh-CN" altLang="en-US" dirty="0">
                <a:latin typeface="楷体" panose="02010609060101010101" pitchFamily="49" charset="-122"/>
              </a:rPr>
              <a:t>应用</a:t>
            </a:r>
            <a:r>
              <a:rPr lang="en-US" altLang="zh-CN" dirty="0">
                <a:latin typeface="楷体" panose="02010609060101010101" pitchFamily="49" charset="-122"/>
              </a:rPr>
              <a:t>PAN</a:t>
            </a:r>
            <a:r>
              <a:rPr lang="zh-CN" altLang="en-US" dirty="0">
                <a:latin typeface="楷体" panose="02010609060101010101" pitchFamily="49" charset="-122"/>
              </a:rPr>
              <a:t>隔离技术做更广泛的进程内隔离保护</a:t>
            </a:r>
            <a:endParaRPr lang="zh-CN" altLang="en-US" dirty="0"/>
          </a:p>
        </p:txBody>
      </p:sp>
      <p:sp>
        <p:nvSpPr>
          <p:cNvPr id="4" name="灯片编号占位符 3"/>
          <p:cNvSpPr>
            <a:spLocks noGrp="1"/>
          </p:cNvSpPr>
          <p:nvPr>
            <p:ph type="sldNum" sz="quarter" idx="4"/>
          </p:nvPr>
        </p:nvSpPr>
        <p:spPr/>
        <p:txBody>
          <a:bodyPr/>
          <a:lstStyle/>
          <a:p>
            <a:fld id="{BD8BB134-0D0A-4045-A3EE-5FDD2F095A47}" type="slidenum">
              <a:rPr lang="zh-CN" altLang="en-US" smtClean="0"/>
              <a:t>35</a:t>
            </a:fld>
            <a:endParaRPr lang="zh-CN" altLang="en-US" dirty="0"/>
          </a:p>
        </p:txBody>
      </p:sp>
      <p:sp>
        <p:nvSpPr>
          <p:cNvPr id="5" name="页脚占位符 4"/>
          <p:cNvSpPr>
            <a:spLocks noGrp="1"/>
          </p:cNvSpPr>
          <p:nvPr>
            <p:ph type="ftr" sz="quarter" idx="3"/>
          </p:nvPr>
        </p:nvSpPr>
        <p:spPr>
          <a:xfrm>
            <a:off x="4038600" y="6356354"/>
            <a:ext cx="4114800" cy="365125"/>
          </a:xfrm>
        </p:spPr>
        <p:txBody>
          <a:bodyPr/>
          <a:lstStyle/>
          <a:p>
            <a:r>
              <a:rPr lang="en-US" altLang="zh-CN" dirty="0" err="1"/>
              <a:t>Jiali</a:t>
            </a:r>
            <a:r>
              <a:rPr lang="en-US" altLang="zh-CN" dirty="0"/>
              <a:t> Xu &lt;xujiali@ict.ac.cn&gt;</a:t>
            </a:r>
            <a:endParaRPr lang="zh-CN" altLang="en-US" dirty="0"/>
          </a:p>
        </p:txBody>
      </p:sp>
      <p:sp>
        <p:nvSpPr>
          <p:cNvPr id="9" name="矩形 8">
            <a:extLst>
              <a:ext uri="{FF2B5EF4-FFF2-40B4-BE49-F238E27FC236}">
                <a16:creationId xmlns:a16="http://schemas.microsoft.com/office/drawing/2014/main" id="{4704F0F5-7E01-48EA-A9B9-C12BF8EB8A76}"/>
              </a:ext>
            </a:extLst>
          </p:cNvPr>
          <p:cNvSpPr/>
          <p:nvPr/>
        </p:nvSpPr>
        <p:spPr>
          <a:xfrm>
            <a:off x="2899359" y="4293431"/>
            <a:ext cx="1401108" cy="636680"/>
          </a:xfrm>
          <a:prstGeom prst="rect">
            <a:avLst/>
          </a:prstGeom>
          <a:solidFill>
            <a:srgbClr val="E7DBD1"/>
          </a:solidFill>
          <a:ln w="12700" cap="flat" cmpd="sng" algn="ctr">
            <a:noFill/>
            <a:prstDash val="solid"/>
          </a:ln>
          <a:effectLst/>
        </p:spPr>
        <p:txBody>
          <a:bodyPr lIns="0" tIns="0" rIns="0" bIns="0" rtlCol="0" anchor="ctr"/>
          <a:lstStyle/>
          <a:p>
            <a:pPr lvl="0" algn="ctr">
              <a:lnSpc>
                <a:spcPct val="80000"/>
              </a:lnSpc>
            </a:pPr>
            <a:r>
              <a:rPr lang="zh-CN" altLang="en-US" sz="1400" kern="0" dirty="0">
                <a:solidFill>
                  <a:prstClr val="black"/>
                </a:solidFill>
                <a:latin typeface="楷体" panose="02010609060101010101" pitchFamily="49" charset="-122"/>
                <a:ea typeface="楷体" panose="02010609060101010101" pitchFamily="49" charset="-122"/>
                <a:cs typeface="Times New Roman" panose="02020603050405020304" pitchFamily="18" charset="0"/>
              </a:rPr>
              <a:t>用户标记敏感数据和可信函数</a:t>
            </a:r>
          </a:p>
        </p:txBody>
      </p:sp>
      <p:grpSp>
        <p:nvGrpSpPr>
          <p:cNvPr id="20" name="组合 19">
            <a:extLst>
              <a:ext uri="{FF2B5EF4-FFF2-40B4-BE49-F238E27FC236}">
                <a16:creationId xmlns:a16="http://schemas.microsoft.com/office/drawing/2014/main" id="{13E03864-C7A0-4785-8EF5-A23B80C0B925}"/>
              </a:ext>
            </a:extLst>
          </p:cNvPr>
          <p:cNvGrpSpPr/>
          <p:nvPr/>
        </p:nvGrpSpPr>
        <p:grpSpPr>
          <a:xfrm>
            <a:off x="3060290" y="3414252"/>
            <a:ext cx="412955" cy="884903"/>
            <a:chOff x="3060290" y="3414252"/>
            <a:chExt cx="412955" cy="884903"/>
          </a:xfrm>
        </p:grpSpPr>
        <p:sp>
          <p:nvSpPr>
            <p:cNvPr id="18" name="任意多边形: 形状 17">
              <a:extLst>
                <a:ext uri="{FF2B5EF4-FFF2-40B4-BE49-F238E27FC236}">
                  <a16:creationId xmlns:a16="http://schemas.microsoft.com/office/drawing/2014/main" id="{6043D63B-13EF-4034-9C0A-CE06F652BBDF}"/>
                </a:ext>
              </a:extLst>
            </p:cNvPr>
            <p:cNvSpPr/>
            <p:nvPr/>
          </p:nvSpPr>
          <p:spPr>
            <a:xfrm>
              <a:off x="3060290" y="3864077"/>
              <a:ext cx="412955" cy="435078"/>
            </a:xfrm>
            <a:custGeom>
              <a:avLst/>
              <a:gdLst>
                <a:gd name="connsiteX0" fmla="*/ 412955 w 412955"/>
                <a:gd name="connsiteY0" fmla="*/ 435078 h 435078"/>
                <a:gd name="connsiteX1" fmla="*/ 412955 w 412955"/>
                <a:gd name="connsiteY1" fmla="*/ 147484 h 435078"/>
                <a:gd name="connsiteX2" fmla="*/ 0 w 412955"/>
                <a:gd name="connsiteY2" fmla="*/ 0 h 435078"/>
              </a:gdLst>
              <a:ahLst/>
              <a:cxnLst>
                <a:cxn ang="0">
                  <a:pos x="connsiteX0" y="connsiteY0"/>
                </a:cxn>
                <a:cxn ang="0">
                  <a:pos x="connsiteX1" y="connsiteY1"/>
                </a:cxn>
                <a:cxn ang="0">
                  <a:pos x="connsiteX2" y="connsiteY2"/>
                </a:cxn>
              </a:cxnLst>
              <a:rect l="l" t="t" r="r" b="b"/>
              <a:pathLst>
                <a:path w="412955" h="435078">
                  <a:moveTo>
                    <a:pt x="412955" y="435078"/>
                  </a:moveTo>
                  <a:lnTo>
                    <a:pt x="412955" y="147484"/>
                  </a:lnTo>
                  <a:lnTo>
                    <a:pt x="0" y="0"/>
                  </a:lnTo>
                </a:path>
              </a:pathLst>
            </a:custGeom>
            <a:noFill/>
            <a:ln w="12700" cap="flat" cmpd="sng" algn="ctr">
              <a:solidFill>
                <a:schemeClr val="tx1"/>
              </a:solidFill>
              <a:prstDash val="solid"/>
            </a:ln>
            <a:effectLst/>
          </p:spPr>
          <p:txBody>
            <a:bodyPr rtlCol="0" anchor="ctr"/>
            <a:lstStyle/>
            <a:p>
              <a:pPr algn="ctr"/>
              <a:endParaRPr lang="zh-CN" altLang="en-US"/>
            </a:p>
          </p:txBody>
        </p:sp>
        <p:sp>
          <p:nvSpPr>
            <p:cNvPr id="19" name="任意多边形: 形状 18">
              <a:extLst>
                <a:ext uri="{FF2B5EF4-FFF2-40B4-BE49-F238E27FC236}">
                  <a16:creationId xmlns:a16="http://schemas.microsoft.com/office/drawing/2014/main" id="{16A36542-5855-4C9F-8F53-4848BB95CC1F}"/>
                </a:ext>
              </a:extLst>
            </p:cNvPr>
            <p:cNvSpPr/>
            <p:nvPr/>
          </p:nvSpPr>
          <p:spPr>
            <a:xfrm>
              <a:off x="3126658" y="3414252"/>
              <a:ext cx="346587" cy="884903"/>
            </a:xfrm>
            <a:custGeom>
              <a:avLst/>
              <a:gdLst>
                <a:gd name="connsiteX0" fmla="*/ 346587 w 346587"/>
                <a:gd name="connsiteY0" fmla="*/ 884903 h 884903"/>
                <a:gd name="connsiteX1" fmla="*/ 346587 w 346587"/>
                <a:gd name="connsiteY1" fmla="*/ 117987 h 884903"/>
                <a:gd name="connsiteX2" fmla="*/ 0 w 346587"/>
                <a:gd name="connsiteY2" fmla="*/ 0 h 884903"/>
              </a:gdLst>
              <a:ahLst/>
              <a:cxnLst>
                <a:cxn ang="0">
                  <a:pos x="connsiteX0" y="connsiteY0"/>
                </a:cxn>
                <a:cxn ang="0">
                  <a:pos x="connsiteX1" y="connsiteY1"/>
                </a:cxn>
                <a:cxn ang="0">
                  <a:pos x="connsiteX2" y="connsiteY2"/>
                </a:cxn>
              </a:cxnLst>
              <a:rect l="l" t="t" r="r" b="b"/>
              <a:pathLst>
                <a:path w="346587" h="884903">
                  <a:moveTo>
                    <a:pt x="346587" y="884903"/>
                  </a:moveTo>
                  <a:lnTo>
                    <a:pt x="346587" y="117987"/>
                  </a:lnTo>
                  <a:lnTo>
                    <a:pt x="0" y="0"/>
                  </a:lnTo>
                </a:path>
              </a:pathLst>
            </a:custGeom>
            <a:noFill/>
            <a:ln w="12700" cap="flat" cmpd="sng" algn="ctr">
              <a:solidFill>
                <a:schemeClr val="tx1"/>
              </a:solidFill>
              <a:prstDash val="solid"/>
            </a:ln>
            <a:effectLst/>
          </p:spPr>
          <p:txBody>
            <a:bodyPr rtlCol="0" anchor="ctr"/>
            <a:lstStyle/>
            <a:p>
              <a:pPr algn="ctr"/>
              <a:endParaRPr lang="zh-CN" altLang="en-US"/>
            </a:p>
          </p:txBody>
        </p:sp>
      </p:grpSp>
      <p:grpSp>
        <p:nvGrpSpPr>
          <p:cNvPr id="135" name="组合 134"/>
          <p:cNvGrpSpPr/>
          <p:nvPr/>
        </p:nvGrpSpPr>
        <p:grpSpPr>
          <a:xfrm>
            <a:off x="1057343" y="3084780"/>
            <a:ext cx="10543630" cy="3131582"/>
            <a:chOff x="1057343" y="3084780"/>
            <a:chExt cx="10543630" cy="3131582"/>
          </a:xfrm>
        </p:grpSpPr>
        <p:grpSp>
          <p:nvGrpSpPr>
            <p:cNvPr id="139" name="组合 138">
              <a:extLst>
                <a:ext uri="{FF2B5EF4-FFF2-40B4-BE49-F238E27FC236}">
                  <a16:creationId xmlns:a16="http://schemas.microsoft.com/office/drawing/2014/main" id="{1ED55BB6-914E-482B-9B1C-470BA527DC62}"/>
                </a:ext>
              </a:extLst>
            </p:cNvPr>
            <p:cNvGrpSpPr/>
            <p:nvPr/>
          </p:nvGrpSpPr>
          <p:grpSpPr>
            <a:xfrm>
              <a:off x="9322935" y="3084780"/>
              <a:ext cx="1957587" cy="2869193"/>
              <a:chOff x="9119707" y="3301790"/>
              <a:chExt cx="1957587" cy="2869193"/>
            </a:xfrm>
          </p:grpSpPr>
          <p:sp>
            <p:nvSpPr>
              <p:cNvPr id="174" name="矩形 173">
                <a:extLst>
                  <a:ext uri="{FF2B5EF4-FFF2-40B4-BE49-F238E27FC236}">
                    <a16:creationId xmlns:a16="http://schemas.microsoft.com/office/drawing/2014/main" id="{0DCEA226-9954-4FCD-913C-2ED471AA5621}"/>
                  </a:ext>
                </a:extLst>
              </p:cNvPr>
              <p:cNvSpPr/>
              <p:nvPr/>
            </p:nvSpPr>
            <p:spPr>
              <a:xfrm>
                <a:off x="9161535" y="3310262"/>
                <a:ext cx="1788402" cy="2860721"/>
              </a:xfrm>
              <a:prstGeom prst="rect">
                <a:avLst/>
              </a:prstGeom>
              <a:no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5" name="文本框 174">
                <a:extLst>
                  <a:ext uri="{FF2B5EF4-FFF2-40B4-BE49-F238E27FC236}">
                    <a16:creationId xmlns:a16="http://schemas.microsoft.com/office/drawing/2014/main" id="{369AD68E-8382-486E-AE3F-31A22CE8262E}"/>
                  </a:ext>
                </a:extLst>
              </p:cNvPr>
              <p:cNvSpPr txBox="1"/>
              <p:nvPr/>
            </p:nvSpPr>
            <p:spPr>
              <a:xfrm>
                <a:off x="9119707" y="3301790"/>
                <a:ext cx="1957587" cy="2401748"/>
              </a:xfrm>
              <a:prstGeom prst="rect">
                <a:avLst/>
              </a:prstGeom>
              <a:noFill/>
            </p:spPr>
            <p:txBody>
              <a:bodyPr wrap="none" rtlCol="0">
                <a:spAutoFit/>
              </a:bodyPr>
              <a:lstStyle/>
              <a:p>
                <a:pPr>
                  <a:lnSpc>
                    <a:spcPts val="1200"/>
                  </a:lnSpc>
                </a:pPr>
                <a:r>
                  <a:rPr lang="en-US" altLang="zh-CN" sz="1200" dirty="0">
                    <a:solidFill>
                      <a:schemeClr val="accent6">
                        <a:lumMod val="75000"/>
                      </a:schemeClr>
                    </a:solidFill>
                    <a:latin typeface="Consolas" panose="020B0609020204030204" pitchFamily="49" charset="0"/>
                  </a:rPr>
                  <a:t># segment r-x</a:t>
                </a:r>
              </a:p>
              <a:p>
                <a:pPr>
                  <a:lnSpc>
                    <a:spcPts val="1200"/>
                  </a:lnSpc>
                </a:pPr>
                <a:r>
                  <a:rPr lang="en-US" altLang="zh-CN" sz="1200" b="1" dirty="0">
                    <a:solidFill>
                      <a:schemeClr val="accent1">
                        <a:lumMod val="75000"/>
                      </a:schemeClr>
                    </a:solidFill>
                    <a:latin typeface="Consolas" panose="020B0609020204030204" pitchFamily="49" charset="0"/>
                  </a:rPr>
                  <a:t>compute:</a:t>
                </a:r>
              </a:p>
              <a:p>
                <a:pPr>
                  <a:lnSpc>
                    <a:spcPts val="1200"/>
                  </a:lnSpc>
                </a:pPr>
                <a:r>
                  <a:rPr lang="en-US" altLang="zh-CN" sz="1200" b="1" dirty="0">
                    <a:solidFill>
                      <a:schemeClr val="tx2">
                        <a:lumMod val="75000"/>
                      </a:schemeClr>
                    </a:solidFill>
                    <a:latin typeface="Consolas" panose="020B0609020204030204" pitchFamily="49" charset="0"/>
                  </a:rPr>
                  <a:t>   </a:t>
                </a:r>
                <a:r>
                  <a:rPr lang="en-US" altLang="zh-CN" sz="1200" b="1" dirty="0" err="1">
                    <a:solidFill>
                      <a:srgbClr val="657B83"/>
                    </a:solidFill>
                    <a:latin typeface="Consolas" panose="020B0609020204030204" pitchFamily="49" charset="0"/>
                  </a:rPr>
                  <a:t>switch_sp</a:t>
                </a:r>
                <a:endParaRPr lang="en-US" altLang="zh-CN" sz="1200" b="1" dirty="0">
                  <a:solidFill>
                    <a:srgbClr val="657B83"/>
                  </a:solidFill>
                  <a:latin typeface="Consolas" panose="020B0609020204030204" pitchFamily="49" charset="0"/>
                </a:endParaRPr>
              </a:p>
              <a:p>
                <a:pPr>
                  <a:lnSpc>
                    <a:spcPts val="1200"/>
                  </a:lnSpc>
                </a:pPr>
                <a:r>
                  <a:rPr lang="en-US" altLang="zh-CN" sz="1200" b="1" dirty="0">
                    <a:solidFill>
                      <a:srgbClr val="657B83"/>
                    </a:solidFill>
                    <a:latin typeface="Consolas" panose="020B0609020204030204" pitchFamily="49" charset="0"/>
                  </a:rPr>
                  <a:t>   </a:t>
                </a:r>
                <a:r>
                  <a:rPr lang="en-US" altLang="zh-CN" sz="1200" b="1" dirty="0" err="1">
                    <a:solidFill>
                      <a:srgbClr val="657B83"/>
                    </a:solidFill>
                    <a:latin typeface="Consolas" panose="020B0609020204030204" pitchFamily="49" charset="0"/>
                  </a:rPr>
                  <a:t>msr</a:t>
                </a:r>
                <a:r>
                  <a:rPr lang="en-US" altLang="zh-CN" sz="1200" b="1" dirty="0">
                    <a:solidFill>
                      <a:srgbClr val="657B83"/>
                    </a:solidFill>
                    <a:latin typeface="Consolas" panose="020B0609020204030204" pitchFamily="49" charset="0"/>
                  </a:rPr>
                  <a:t> UAO, 0</a:t>
                </a:r>
              </a:p>
              <a:p>
                <a:pPr>
                  <a:lnSpc>
                    <a:spcPts val="1200"/>
                  </a:lnSpc>
                </a:pPr>
                <a:r>
                  <a:rPr lang="en-US" altLang="zh-CN" sz="1200" b="1" dirty="0">
                    <a:solidFill>
                      <a:srgbClr val="657B83"/>
                    </a:solidFill>
                    <a:latin typeface="Consolas" panose="020B0609020204030204" pitchFamily="49" charset="0"/>
                  </a:rPr>
                  <a:t>   ……</a:t>
                </a:r>
              </a:p>
              <a:p>
                <a:pPr>
                  <a:lnSpc>
                    <a:spcPts val="1200"/>
                  </a:lnSpc>
                </a:pPr>
                <a:r>
                  <a:rPr lang="en-US" altLang="zh-CN" sz="1200" b="1" dirty="0">
                    <a:solidFill>
                      <a:srgbClr val="657B83"/>
                    </a:solidFill>
                    <a:latin typeface="Consolas" panose="020B0609020204030204" pitchFamily="49" charset="0"/>
                  </a:rPr>
                  <a:t>   </a:t>
                </a:r>
                <a:r>
                  <a:rPr lang="en-US" altLang="zh-CN" sz="1200" b="1" dirty="0" err="1">
                    <a:solidFill>
                      <a:srgbClr val="657B83"/>
                    </a:solidFill>
                    <a:latin typeface="Consolas" panose="020B0609020204030204" pitchFamily="49" charset="0"/>
                  </a:rPr>
                  <a:t>ldtr</a:t>
                </a:r>
                <a:r>
                  <a:rPr lang="en-US" altLang="zh-CN" sz="1200" b="1" dirty="0">
                    <a:solidFill>
                      <a:srgbClr val="657B83"/>
                    </a:solidFill>
                    <a:latin typeface="Consolas" panose="020B0609020204030204" pitchFamily="49" charset="0"/>
                  </a:rPr>
                  <a:t> x0, [secret]</a:t>
                </a:r>
              </a:p>
              <a:p>
                <a:pPr>
                  <a:lnSpc>
                    <a:spcPts val="1200"/>
                  </a:lnSpc>
                </a:pPr>
                <a:r>
                  <a:rPr lang="en-US" altLang="zh-CN" sz="1200" b="1" dirty="0">
                    <a:solidFill>
                      <a:srgbClr val="657B83"/>
                    </a:solidFill>
                    <a:latin typeface="Consolas" panose="020B0609020204030204" pitchFamily="49" charset="0"/>
                  </a:rPr>
                  <a:t>   bl   op</a:t>
                </a:r>
              </a:p>
              <a:p>
                <a:pPr>
                  <a:lnSpc>
                    <a:spcPts val="1200"/>
                  </a:lnSpc>
                </a:pPr>
                <a:r>
                  <a:rPr lang="en-US" altLang="zh-CN" sz="1200" b="1" dirty="0">
                    <a:solidFill>
                      <a:srgbClr val="657B83"/>
                    </a:solidFill>
                    <a:latin typeface="Consolas" panose="020B0609020204030204" pitchFamily="49" charset="0"/>
                  </a:rPr>
                  <a:t>   ……</a:t>
                </a:r>
              </a:p>
              <a:p>
                <a:pPr>
                  <a:lnSpc>
                    <a:spcPts val="1200"/>
                  </a:lnSpc>
                </a:pPr>
                <a:r>
                  <a:rPr lang="en-US" altLang="zh-CN" sz="1200" b="1" dirty="0">
                    <a:solidFill>
                      <a:srgbClr val="657B83"/>
                    </a:solidFill>
                    <a:latin typeface="Consolas" panose="020B0609020204030204" pitchFamily="49" charset="0"/>
                  </a:rPr>
                  <a:t>   </a:t>
                </a:r>
                <a:r>
                  <a:rPr lang="en-US" altLang="zh-CN" sz="1200" b="1" dirty="0" err="1">
                    <a:solidFill>
                      <a:srgbClr val="657B83"/>
                    </a:solidFill>
                    <a:latin typeface="Consolas" panose="020B0609020204030204" pitchFamily="49" charset="0"/>
                  </a:rPr>
                  <a:t>msr</a:t>
                </a:r>
                <a:r>
                  <a:rPr lang="en-US" altLang="zh-CN" sz="1200" b="1" dirty="0">
                    <a:solidFill>
                      <a:srgbClr val="657B83"/>
                    </a:solidFill>
                    <a:latin typeface="Consolas" panose="020B0609020204030204" pitchFamily="49" charset="0"/>
                  </a:rPr>
                  <a:t> UAO, 1</a:t>
                </a:r>
              </a:p>
              <a:p>
                <a:pPr>
                  <a:lnSpc>
                    <a:spcPts val="1200"/>
                  </a:lnSpc>
                </a:pPr>
                <a:r>
                  <a:rPr lang="en-US" altLang="zh-CN" sz="1200" b="1" dirty="0">
                    <a:solidFill>
                      <a:srgbClr val="657B83"/>
                    </a:solidFill>
                    <a:latin typeface="Consolas" panose="020B0609020204030204" pitchFamily="49" charset="0"/>
                  </a:rPr>
                  <a:t>   </a:t>
                </a:r>
                <a:r>
                  <a:rPr lang="en-US" altLang="zh-CN" sz="1200" b="1" dirty="0" err="1">
                    <a:solidFill>
                      <a:srgbClr val="657B83"/>
                    </a:solidFill>
                    <a:latin typeface="Consolas" panose="020B0609020204030204" pitchFamily="49" charset="0"/>
                  </a:rPr>
                  <a:t>switch_sp</a:t>
                </a:r>
                <a:endParaRPr lang="en-US" altLang="zh-CN" sz="1200" b="1" dirty="0">
                  <a:solidFill>
                    <a:srgbClr val="657B83"/>
                  </a:solidFill>
                  <a:latin typeface="Consolas" panose="020B0609020204030204" pitchFamily="49" charset="0"/>
                </a:endParaRPr>
              </a:p>
              <a:p>
                <a:pPr>
                  <a:lnSpc>
                    <a:spcPts val="1200"/>
                  </a:lnSpc>
                </a:pPr>
                <a:r>
                  <a:rPr lang="en-US" altLang="zh-CN" sz="1200" b="1" dirty="0">
                    <a:solidFill>
                      <a:srgbClr val="657B83"/>
                    </a:solidFill>
                    <a:latin typeface="Consolas" panose="020B0609020204030204" pitchFamily="49" charset="0"/>
                  </a:rPr>
                  <a:t>   </a:t>
                </a:r>
              </a:p>
              <a:p>
                <a:pPr>
                  <a:lnSpc>
                    <a:spcPts val="1200"/>
                  </a:lnSpc>
                </a:pPr>
                <a:r>
                  <a:rPr lang="en-US" altLang="zh-CN" sz="1200" b="1" dirty="0">
                    <a:solidFill>
                      <a:schemeClr val="accent1">
                        <a:lumMod val="75000"/>
                      </a:schemeClr>
                    </a:solidFill>
                    <a:latin typeface="Consolas" panose="020B0609020204030204" pitchFamily="49" charset="0"/>
                  </a:rPr>
                  <a:t>main:</a:t>
                </a:r>
              </a:p>
              <a:p>
                <a:pPr>
                  <a:lnSpc>
                    <a:spcPts val="1200"/>
                  </a:lnSpc>
                </a:pPr>
                <a:r>
                  <a:rPr lang="en-US" altLang="zh-CN" sz="1200" b="1" dirty="0">
                    <a:solidFill>
                      <a:schemeClr val="accent1">
                        <a:lumMod val="75000"/>
                      </a:schemeClr>
                    </a:solidFill>
                    <a:latin typeface="Consolas" panose="020B0609020204030204" pitchFamily="49" charset="0"/>
                  </a:rPr>
                  <a:t>   </a:t>
                </a:r>
                <a:r>
                  <a:rPr lang="en-US" altLang="zh-CN" sz="1200" b="1" dirty="0">
                    <a:solidFill>
                      <a:srgbClr val="657B83"/>
                    </a:solidFill>
                    <a:latin typeface="Consolas" panose="020B0609020204030204" pitchFamily="49" charset="0"/>
                  </a:rPr>
                  <a:t>……</a:t>
                </a:r>
              </a:p>
              <a:p>
                <a:pPr>
                  <a:lnSpc>
                    <a:spcPts val="1200"/>
                  </a:lnSpc>
                </a:pPr>
                <a:r>
                  <a:rPr lang="en-US" altLang="zh-CN" sz="1200" b="1" dirty="0">
                    <a:solidFill>
                      <a:srgbClr val="657B83"/>
                    </a:solidFill>
                    <a:latin typeface="Consolas" panose="020B0609020204030204" pitchFamily="49" charset="0"/>
                  </a:rPr>
                  <a:t>   </a:t>
                </a:r>
                <a:r>
                  <a:rPr lang="en-US" altLang="zh-CN" sz="1200" b="1" dirty="0" err="1">
                    <a:solidFill>
                      <a:srgbClr val="657B83"/>
                    </a:solidFill>
                    <a:latin typeface="Consolas" panose="020B0609020204030204" pitchFamily="49" charset="0"/>
                  </a:rPr>
                  <a:t>ldtr</a:t>
                </a:r>
                <a:r>
                  <a:rPr lang="en-US" altLang="zh-CN" sz="1200" b="1" dirty="0">
                    <a:solidFill>
                      <a:srgbClr val="657B83"/>
                    </a:solidFill>
                    <a:latin typeface="Consolas" panose="020B0609020204030204" pitchFamily="49" charset="0"/>
                  </a:rPr>
                  <a:t> x0, [secret]</a:t>
                </a:r>
              </a:p>
              <a:p>
                <a:pPr>
                  <a:lnSpc>
                    <a:spcPts val="1200"/>
                  </a:lnSpc>
                </a:pPr>
                <a:r>
                  <a:rPr lang="en-US" altLang="zh-CN" sz="1200" b="1" dirty="0">
                    <a:solidFill>
                      <a:schemeClr val="tx2">
                        <a:lumMod val="75000"/>
                      </a:schemeClr>
                    </a:solidFill>
                    <a:latin typeface="Consolas" panose="020B0609020204030204" pitchFamily="49" charset="0"/>
                  </a:rPr>
                  <a:t>   </a:t>
                </a:r>
                <a:r>
                  <a:rPr lang="en-US" altLang="zh-CN" sz="1200" b="1" dirty="0">
                    <a:solidFill>
                      <a:srgbClr val="657B83"/>
                    </a:solidFill>
                    <a:latin typeface="Consolas" panose="020B0609020204030204" pitchFamily="49" charset="0"/>
                  </a:rPr>
                  <a:t>……</a:t>
                </a:r>
              </a:p>
            </p:txBody>
          </p:sp>
        </p:grpSp>
        <p:cxnSp>
          <p:nvCxnSpPr>
            <p:cNvPr id="140" name="直接连接符 139">
              <a:extLst>
                <a:ext uri="{FF2B5EF4-FFF2-40B4-BE49-F238E27FC236}">
                  <a16:creationId xmlns:a16="http://schemas.microsoft.com/office/drawing/2014/main" id="{CE017599-5FD6-4696-A941-473A133C57A2}"/>
                </a:ext>
              </a:extLst>
            </p:cNvPr>
            <p:cNvCxnSpPr>
              <a:cxnSpLocks/>
            </p:cNvCxnSpPr>
            <p:nvPr/>
          </p:nvCxnSpPr>
          <p:spPr>
            <a:xfrm flipV="1">
              <a:off x="8271164" y="3117273"/>
              <a:ext cx="1059872" cy="935299"/>
            </a:xfrm>
            <a:prstGeom prst="line">
              <a:avLst/>
            </a:prstGeom>
            <a:ln w="127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41" name="组合 140">
              <a:extLst>
                <a:ext uri="{FF2B5EF4-FFF2-40B4-BE49-F238E27FC236}">
                  <a16:creationId xmlns:a16="http://schemas.microsoft.com/office/drawing/2014/main" id="{4A45F448-F359-498C-A880-7971A8EBD8DD}"/>
                </a:ext>
              </a:extLst>
            </p:cNvPr>
            <p:cNvGrpSpPr/>
            <p:nvPr/>
          </p:nvGrpSpPr>
          <p:grpSpPr>
            <a:xfrm>
              <a:off x="4233787" y="3973793"/>
              <a:ext cx="2407828" cy="888963"/>
              <a:chOff x="4154300" y="3823821"/>
              <a:chExt cx="2407828" cy="888963"/>
            </a:xfrm>
          </p:grpSpPr>
          <p:grpSp>
            <p:nvGrpSpPr>
              <p:cNvPr id="163" name="组合 162">
                <a:extLst>
                  <a:ext uri="{FF2B5EF4-FFF2-40B4-BE49-F238E27FC236}">
                    <a16:creationId xmlns:a16="http://schemas.microsoft.com/office/drawing/2014/main" id="{49B660D3-DCCD-4FA3-917D-A4BB7B3D05E7}"/>
                  </a:ext>
                </a:extLst>
              </p:cNvPr>
              <p:cNvGrpSpPr/>
              <p:nvPr/>
            </p:nvGrpSpPr>
            <p:grpSpPr>
              <a:xfrm>
                <a:off x="6027340" y="3902598"/>
                <a:ext cx="534788" cy="534788"/>
                <a:chOff x="2529098" y="3605234"/>
                <a:chExt cx="534788" cy="534788"/>
              </a:xfrm>
            </p:grpSpPr>
            <p:pic>
              <p:nvPicPr>
                <p:cNvPr id="172" name="图形 127" descr="纸张">
                  <a:extLst>
                    <a:ext uri="{FF2B5EF4-FFF2-40B4-BE49-F238E27FC236}">
                      <a16:creationId xmlns:a16="http://schemas.microsoft.com/office/drawing/2014/main" id="{265AABA8-E12A-42A2-A23D-3551826DC05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29098" y="3605234"/>
                  <a:ext cx="534788" cy="534788"/>
                </a:xfrm>
                <a:prstGeom prst="rect">
                  <a:avLst/>
                </a:prstGeom>
              </p:spPr>
            </p:pic>
            <p:sp>
              <p:nvSpPr>
                <p:cNvPr id="173" name="矩形: 圆角 128">
                  <a:extLst>
                    <a:ext uri="{FF2B5EF4-FFF2-40B4-BE49-F238E27FC236}">
                      <a16:creationId xmlns:a16="http://schemas.microsoft.com/office/drawing/2014/main" id="{1E0F4399-1074-4378-98B5-CE715BB9F9FB}"/>
                    </a:ext>
                  </a:extLst>
                </p:cNvPr>
                <p:cNvSpPr/>
                <p:nvPr/>
              </p:nvSpPr>
              <p:spPr>
                <a:xfrm>
                  <a:off x="2589823" y="3816226"/>
                  <a:ext cx="398239" cy="182880"/>
                </a:xfrm>
                <a:prstGeom prst="roundRect">
                  <a:avLst/>
                </a:prstGeom>
                <a:solidFill>
                  <a:srgbClr val="000000"/>
                </a:solidFill>
                <a:ln/>
              </p:spPr>
              <p:style>
                <a:lnRef idx="3">
                  <a:schemeClr val="lt1"/>
                </a:lnRef>
                <a:fillRef idx="1">
                  <a:schemeClr val="dk1"/>
                </a:fillRef>
                <a:effectRef idx="1">
                  <a:schemeClr val="dk1"/>
                </a:effectRef>
                <a:fontRef idx="minor">
                  <a:schemeClr val="lt1"/>
                </a:fontRef>
              </p:style>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kumimoji="0" lang="en-US" altLang="zh-CN" sz="1000" b="1"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ELF</a:t>
                  </a:r>
                  <a:endParaRPr kumimoji="0" lang="zh-CN" altLang="en-US" sz="1000" b="1"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164" name="组合 163">
                <a:extLst>
                  <a:ext uri="{FF2B5EF4-FFF2-40B4-BE49-F238E27FC236}">
                    <a16:creationId xmlns:a16="http://schemas.microsoft.com/office/drawing/2014/main" id="{AB6D0C3A-E24B-4F4D-ABAF-122B3A68AEF4}"/>
                  </a:ext>
                </a:extLst>
              </p:cNvPr>
              <p:cNvGrpSpPr/>
              <p:nvPr/>
            </p:nvGrpSpPr>
            <p:grpSpPr>
              <a:xfrm>
                <a:off x="4154300" y="3823821"/>
                <a:ext cx="720092" cy="720092"/>
                <a:chOff x="1323339" y="3646533"/>
                <a:chExt cx="720092" cy="720092"/>
              </a:xfrm>
            </p:grpSpPr>
            <p:grpSp>
              <p:nvGrpSpPr>
                <p:cNvPr id="168" name="组合 167">
                  <a:extLst>
                    <a:ext uri="{FF2B5EF4-FFF2-40B4-BE49-F238E27FC236}">
                      <a16:creationId xmlns:a16="http://schemas.microsoft.com/office/drawing/2014/main" id="{FF84DFB0-F69C-4D8E-A92B-55BCED3A0089}"/>
                    </a:ext>
                  </a:extLst>
                </p:cNvPr>
                <p:cNvGrpSpPr/>
                <p:nvPr/>
              </p:nvGrpSpPr>
              <p:grpSpPr>
                <a:xfrm>
                  <a:off x="1323339" y="3646533"/>
                  <a:ext cx="720092" cy="720092"/>
                  <a:chOff x="1371870" y="3687171"/>
                  <a:chExt cx="720092" cy="720092"/>
                </a:xfrm>
              </p:grpSpPr>
              <p:pic>
                <p:nvPicPr>
                  <p:cNvPr id="170" name="图片 169">
                    <a:extLst>
                      <a:ext uri="{FF2B5EF4-FFF2-40B4-BE49-F238E27FC236}">
                        <a16:creationId xmlns:a16="http://schemas.microsoft.com/office/drawing/2014/main" id="{D16B3AF7-CBDA-45C1-BD90-B85F0FB5FC6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71870" y="3687171"/>
                    <a:ext cx="720092" cy="720092"/>
                  </a:xfrm>
                  <a:prstGeom prst="rect">
                    <a:avLst/>
                  </a:prstGeom>
                </p:spPr>
              </p:pic>
              <p:sp>
                <p:nvSpPr>
                  <p:cNvPr id="171" name="矩形: 圆角 126">
                    <a:extLst>
                      <a:ext uri="{FF2B5EF4-FFF2-40B4-BE49-F238E27FC236}">
                        <a16:creationId xmlns:a16="http://schemas.microsoft.com/office/drawing/2014/main" id="{250CC6FD-B416-4150-8DB9-0086F951AFBC}"/>
                      </a:ext>
                    </a:extLst>
                  </p:cNvPr>
                  <p:cNvSpPr/>
                  <p:nvPr/>
                </p:nvSpPr>
                <p:spPr>
                  <a:xfrm>
                    <a:off x="1578187" y="4025053"/>
                    <a:ext cx="209973" cy="45719"/>
                  </a:xfrm>
                  <a:prstGeom prst="roundRect">
                    <a:avLst/>
                  </a:prstGeom>
                  <a:solidFill>
                    <a:schemeClr val="bg1"/>
                  </a:solidFill>
                  <a:ln w="12700" cap="flat" cmpd="sng" algn="ctr">
                    <a:no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169" name="文本框 168">
                  <a:extLst>
                    <a:ext uri="{FF2B5EF4-FFF2-40B4-BE49-F238E27FC236}">
                      <a16:creationId xmlns:a16="http://schemas.microsoft.com/office/drawing/2014/main" id="{28C4E6C3-9071-458B-A2E5-0E3AF58F205A}"/>
                    </a:ext>
                  </a:extLst>
                </p:cNvPr>
                <p:cNvSpPr txBox="1"/>
                <p:nvPr/>
              </p:nvSpPr>
              <p:spPr>
                <a:xfrm>
                  <a:off x="1429385" y="3880731"/>
                  <a:ext cx="508000" cy="230832"/>
                </a:xfrm>
                <a:prstGeom prst="rect">
                  <a:avLst/>
                </a:prstGeom>
                <a:noFill/>
              </p:spPr>
              <p:txBody>
                <a:bodyPr wrap="square" rtlCol="0">
                  <a:spAutoFit/>
                </a:bodyPr>
                <a:lstStyle/>
                <a:p>
                  <a:pPr algn="l">
                    <a:lnSpc>
                      <a:spcPct val="90000"/>
                    </a:lnSpc>
                    <a:spcBef>
                      <a:spcPts val="1000"/>
                    </a:spcBef>
                  </a:pPr>
                  <a:r>
                    <a:rPr kumimoji="1" lang="en-US" altLang="zh-CN" sz="10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SRC</a:t>
                  </a:r>
                  <a:endParaRPr kumimoji="1" lang="zh-CN" altLang="en-US" sz="10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grpSp>
          <p:pic>
            <p:nvPicPr>
              <p:cNvPr id="165" name="图片 164">
                <a:extLst>
                  <a:ext uri="{FF2B5EF4-FFF2-40B4-BE49-F238E27FC236}">
                    <a16:creationId xmlns:a16="http://schemas.microsoft.com/office/drawing/2014/main" id="{4F2960C0-D1AC-4735-88DC-7AFC7BEE650E}"/>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r="8791" b="19356"/>
              <a:stretch/>
            </p:blipFill>
            <p:spPr>
              <a:xfrm>
                <a:off x="5017421" y="3829027"/>
                <a:ext cx="720092" cy="636680"/>
              </a:xfrm>
              <a:prstGeom prst="rect">
                <a:avLst/>
              </a:prstGeom>
            </p:spPr>
          </p:pic>
          <p:sp>
            <p:nvSpPr>
              <p:cNvPr id="166" name="文本框 165">
                <a:extLst>
                  <a:ext uri="{FF2B5EF4-FFF2-40B4-BE49-F238E27FC236}">
                    <a16:creationId xmlns:a16="http://schemas.microsoft.com/office/drawing/2014/main" id="{4A799958-3207-4FEA-BBCD-02A3464E35F6}"/>
                  </a:ext>
                </a:extLst>
              </p:cNvPr>
              <p:cNvSpPr txBox="1"/>
              <p:nvPr/>
            </p:nvSpPr>
            <p:spPr>
              <a:xfrm>
                <a:off x="5060844" y="4481952"/>
                <a:ext cx="789809" cy="230832"/>
              </a:xfrm>
              <a:prstGeom prst="rect">
                <a:avLst/>
              </a:prstGeom>
              <a:noFill/>
            </p:spPr>
            <p:txBody>
              <a:bodyPr wrap="square" rtlCol="0">
                <a:spAutoFit/>
              </a:bodyPr>
              <a:lstStyle/>
              <a:p>
                <a:pPr algn="l">
                  <a:lnSpc>
                    <a:spcPct val="90000"/>
                  </a:lnSpc>
                  <a:spcBef>
                    <a:spcPts val="1000"/>
                  </a:spcBef>
                </a:pPr>
                <a:r>
                  <a:rPr kumimoji="1" lang="en-US" altLang="zh-CN" sz="10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Compile</a:t>
                </a:r>
                <a:endParaRPr kumimoji="1" lang="zh-CN" altLang="en-US" sz="10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167" name="图形 122" descr="线箭头轻微弯曲">
                <a:extLst>
                  <a:ext uri="{FF2B5EF4-FFF2-40B4-BE49-F238E27FC236}">
                    <a16:creationId xmlns:a16="http://schemas.microsoft.com/office/drawing/2014/main" id="{514C1CB1-6379-4B88-8411-4C353215C5DB}"/>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736992" y="4022953"/>
                <a:ext cx="347940" cy="347940"/>
              </a:xfrm>
              <a:prstGeom prst="rect">
                <a:avLst/>
              </a:prstGeom>
            </p:spPr>
          </p:pic>
        </p:grpSp>
        <p:grpSp>
          <p:nvGrpSpPr>
            <p:cNvPr id="142" name="组合 141">
              <a:extLst>
                <a:ext uri="{FF2B5EF4-FFF2-40B4-BE49-F238E27FC236}">
                  <a16:creationId xmlns:a16="http://schemas.microsoft.com/office/drawing/2014/main" id="{8A464C08-5D2D-4A73-AEF8-52988EE47B89}"/>
                </a:ext>
              </a:extLst>
            </p:cNvPr>
            <p:cNvGrpSpPr/>
            <p:nvPr/>
          </p:nvGrpSpPr>
          <p:grpSpPr>
            <a:xfrm>
              <a:off x="1057343" y="3177705"/>
              <a:ext cx="3282490" cy="2317773"/>
              <a:chOff x="977856" y="3027733"/>
              <a:chExt cx="3282490" cy="2317773"/>
            </a:xfrm>
          </p:grpSpPr>
          <p:grpSp>
            <p:nvGrpSpPr>
              <p:cNvPr id="159" name="组合 158">
                <a:extLst>
                  <a:ext uri="{FF2B5EF4-FFF2-40B4-BE49-F238E27FC236}">
                    <a16:creationId xmlns:a16="http://schemas.microsoft.com/office/drawing/2014/main" id="{00CFB610-EDB2-422A-9ECA-C47D8BDD358B}"/>
                  </a:ext>
                </a:extLst>
              </p:cNvPr>
              <p:cNvGrpSpPr/>
              <p:nvPr/>
            </p:nvGrpSpPr>
            <p:grpSpPr>
              <a:xfrm>
                <a:off x="977856" y="3037182"/>
                <a:ext cx="2654918" cy="2308324"/>
                <a:chOff x="1308836" y="3069718"/>
                <a:chExt cx="2654918" cy="2308324"/>
              </a:xfrm>
            </p:grpSpPr>
            <p:sp>
              <p:nvSpPr>
                <p:cNvPr id="161" name="矩形 160">
                  <a:extLst>
                    <a:ext uri="{FF2B5EF4-FFF2-40B4-BE49-F238E27FC236}">
                      <a16:creationId xmlns:a16="http://schemas.microsoft.com/office/drawing/2014/main" id="{449F82B1-D217-4646-87BE-3D0625B5C376}"/>
                    </a:ext>
                  </a:extLst>
                </p:cNvPr>
                <p:cNvSpPr/>
                <p:nvPr/>
              </p:nvSpPr>
              <p:spPr>
                <a:xfrm>
                  <a:off x="1308836" y="3069718"/>
                  <a:ext cx="2630550" cy="2308324"/>
                </a:xfrm>
                <a:prstGeom prst="rect">
                  <a:avLst/>
                </a:prstGeom>
                <a:noFill/>
                <a:ln w="12700" cap="flat" cmpd="sng" algn="ctr">
                  <a:solidFill>
                    <a:schemeClr val="tx1"/>
                  </a:solidFill>
                  <a:prstDash val="dash"/>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2" name="文本框 161">
                  <a:extLst>
                    <a:ext uri="{FF2B5EF4-FFF2-40B4-BE49-F238E27FC236}">
                      <a16:creationId xmlns:a16="http://schemas.microsoft.com/office/drawing/2014/main" id="{69B77399-832D-42BD-8133-9E4C22DF0818}"/>
                    </a:ext>
                  </a:extLst>
                </p:cNvPr>
                <p:cNvSpPr txBox="1"/>
                <p:nvPr/>
              </p:nvSpPr>
              <p:spPr>
                <a:xfrm>
                  <a:off x="1335000" y="3069718"/>
                  <a:ext cx="2628754" cy="2308324"/>
                </a:xfrm>
                <a:prstGeom prst="rect">
                  <a:avLst/>
                </a:prstGeom>
                <a:noFill/>
              </p:spPr>
              <p:txBody>
                <a:bodyPr wrap="square" rtlCol="0">
                  <a:spAutoFit/>
                </a:bodyPr>
                <a:lstStyle/>
                <a:p>
                  <a:r>
                    <a:rPr lang="en-US" altLang="zh-CN" sz="1200" b="1" dirty="0">
                      <a:solidFill>
                        <a:srgbClr val="268BD2"/>
                      </a:solidFill>
                      <a:latin typeface="Consolas" panose="020B0609020204030204" pitchFamily="49" charset="0"/>
                    </a:rPr>
                    <a:t>__attribute__</a:t>
                  </a:r>
                  <a:r>
                    <a:rPr lang="en-US" altLang="zh-CN" sz="1200" b="1" dirty="0">
                      <a:solidFill>
                        <a:srgbClr val="657B83"/>
                      </a:solidFill>
                      <a:latin typeface="Consolas" panose="020B0609020204030204" pitchFamily="49" charset="0"/>
                    </a:rPr>
                    <a:t>(isolated)</a:t>
                  </a:r>
                </a:p>
                <a:p>
                  <a:r>
                    <a:rPr lang="en-US" altLang="zh-CN" sz="1200" b="1" dirty="0">
                      <a:solidFill>
                        <a:srgbClr val="586E75"/>
                      </a:solidFill>
                      <a:latin typeface="Consolas" panose="020B0609020204030204" pitchFamily="49" charset="0"/>
                    </a:rPr>
                    <a:t>char *</a:t>
                  </a:r>
                  <a:r>
                    <a:rPr lang="en-US" altLang="zh-CN" sz="1200" b="1" dirty="0">
                      <a:solidFill>
                        <a:srgbClr val="657B83"/>
                      </a:solidFill>
                      <a:latin typeface="Consolas" panose="020B0609020204030204" pitchFamily="49" charset="0"/>
                    </a:rPr>
                    <a:t>secret </a:t>
                  </a:r>
                  <a:r>
                    <a:rPr lang="en-US" altLang="zh-CN" sz="1200" b="1" dirty="0">
                      <a:solidFill>
                        <a:srgbClr val="859900"/>
                      </a:solidFill>
                      <a:latin typeface="Consolas" panose="020B0609020204030204" pitchFamily="49" charset="0"/>
                    </a:rPr>
                    <a:t>=</a:t>
                  </a:r>
                  <a:r>
                    <a:rPr lang="en-US" altLang="zh-CN" sz="1200" b="1" dirty="0">
                      <a:solidFill>
                        <a:srgbClr val="657B83"/>
                      </a:solidFill>
                      <a:latin typeface="Consolas" panose="020B0609020204030204" pitchFamily="49" charset="0"/>
                    </a:rPr>
                    <a:t> “……”;</a:t>
                  </a:r>
                </a:p>
                <a:p>
                  <a:br>
                    <a:rPr lang="en-US" altLang="zh-CN" sz="1200" b="1" dirty="0">
                      <a:solidFill>
                        <a:srgbClr val="657B83"/>
                      </a:solidFill>
                      <a:latin typeface="Consolas" panose="020B0609020204030204" pitchFamily="49" charset="0"/>
                    </a:rPr>
                  </a:br>
                  <a:r>
                    <a:rPr lang="en-US" altLang="zh-CN" sz="1200" b="1" dirty="0">
                      <a:solidFill>
                        <a:srgbClr val="268BD2"/>
                      </a:solidFill>
                      <a:latin typeface="Consolas" panose="020B0609020204030204" pitchFamily="49" charset="0"/>
                    </a:rPr>
                    <a:t>__attribute__</a:t>
                  </a:r>
                  <a:r>
                    <a:rPr lang="en-US" altLang="zh-CN" sz="1200" b="1" dirty="0">
                      <a:solidFill>
                        <a:srgbClr val="657B83"/>
                      </a:solidFill>
                      <a:latin typeface="Consolas" panose="020B0609020204030204" pitchFamily="49" charset="0"/>
                    </a:rPr>
                    <a:t>(trusted)</a:t>
                  </a:r>
                </a:p>
                <a:p>
                  <a:r>
                    <a:rPr lang="en-US" altLang="zh-CN" sz="1200" b="1" dirty="0">
                      <a:solidFill>
                        <a:srgbClr val="586E75"/>
                      </a:solidFill>
                      <a:latin typeface="Consolas" panose="020B0609020204030204" pitchFamily="49" charset="0"/>
                    </a:rPr>
                    <a:t>int</a:t>
                  </a:r>
                  <a:r>
                    <a:rPr lang="en-US" altLang="zh-CN" sz="1200" b="1" dirty="0">
                      <a:solidFill>
                        <a:srgbClr val="657B83"/>
                      </a:solidFill>
                      <a:latin typeface="Consolas" panose="020B0609020204030204" pitchFamily="49" charset="0"/>
                    </a:rPr>
                    <a:t> </a:t>
                  </a:r>
                  <a:r>
                    <a:rPr lang="en-US" altLang="zh-CN" sz="1200" b="1" dirty="0">
                      <a:solidFill>
                        <a:srgbClr val="268BD2"/>
                      </a:solidFill>
                      <a:latin typeface="Consolas" panose="020B0609020204030204" pitchFamily="49" charset="0"/>
                    </a:rPr>
                    <a:t>compute</a:t>
                  </a:r>
                  <a:r>
                    <a:rPr lang="en-US" altLang="zh-CN" sz="1200" b="1" dirty="0">
                      <a:solidFill>
                        <a:srgbClr val="657B83"/>
                      </a:solidFill>
                      <a:latin typeface="Consolas" panose="020B0609020204030204" pitchFamily="49" charset="0"/>
                    </a:rPr>
                    <a:t>(</a:t>
                  </a:r>
                  <a:r>
                    <a:rPr lang="en-US" altLang="zh-CN" sz="1200" b="1" dirty="0">
                      <a:solidFill>
                        <a:srgbClr val="586E75"/>
                      </a:solidFill>
                      <a:latin typeface="Consolas" panose="020B0609020204030204" pitchFamily="49" charset="0"/>
                    </a:rPr>
                    <a:t>char</a:t>
                  </a:r>
                  <a:r>
                    <a:rPr lang="en-US" altLang="zh-CN" sz="1200" b="1" dirty="0">
                      <a:solidFill>
                        <a:srgbClr val="657B83"/>
                      </a:solidFill>
                      <a:latin typeface="Consolas" panose="020B0609020204030204" pitchFamily="49" charset="0"/>
                    </a:rPr>
                    <a:t> </a:t>
                  </a:r>
                  <a:r>
                    <a:rPr lang="en-US" altLang="zh-CN" sz="1200" b="1" dirty="0">
                      <a:solidFill>
                        <a:srgbClr val="859900"/>
                      </a:solidFill>
                      <a:latin typeface="Consolas" panose="020B0609020204030204" pitchFamily="49" charset="0"/>
                    </a:rPr>
                    <a:t>*</a:t>
                  </a:r>
                  <a:r>
                    <a:rPr lang="en-US" altLang="zh-CN" sz="1200" b="1" dirty="0">
                      <a:solidFill>
                        <a:srgbClr val="657B83"/>
                      </a:solidFill>
                      <a:latin typeface="Consolas" panose="020B0609020204030204" pitchFamily="49" charset="0"/>
                    </a:rPr>
                    <a:t>secret){</a:t>
                  </a:r>
                </a:p>
                <a:p>
                  <a:r>
                    <a:rPr lang="en-US" altLang="zh-CN" sz="1200" b="1" dirty="0">
                      <a:solidFill>
                        <a:srgbClr val="657B83"/>
                      </a:solidFill>
                      <a:latin typeface="Consolas" panose="020B0609020204030204" pitchFamily="49" charset="0"/>
                    </a:rPr>
                    <a:t>  </a:t>
                  </a:r>
                  <a:r>
                    <a:rPr lang="en-US" altLang="zh-CN" sz="1200" b="1" dirty="0">
                      <a:solidFill>
                        <a:srgbClr val="268BD2"/>
                      </a:solidFill>
                      <a:latin typeface="Consolas" panose="020B0609020204030204" pitchFamily="49" charset="0"/>
                    </a:rPr>
                    <a:t>op</a:t>
                  </a:r>
                  <a:r>
                    <a:rPr lang="en-US" altLang="zh-CN" sz="1200" b="1" dirty="0">
                      <a:solidFill>
                        <a:srgbClr val="657B83"/>
                      </a:solidFill>
                      <a:latin typeface="Consolas" panose="020B0609020204030204" pitchFamily="49" charset="0"/>
                    </a:rPr>
                    <a:t>(secret[0]);</a:t>
                  </a:r>
                </a:p>
                <a:p>
                  <a:r>
                    <a:rPr lang="en-US" altLang="zh-CN" sz="1200" b="1" dirty="0">
                      <a:solidFill>
                        <a:srgbClr val="657B83"/>
                      </a:solidFill>
                      <a:latin typeface="Consolas" panose="020B0609020204030204" pitchFamily="49" charset="0"/>
                    </a:rPr>
                    <a:t>}</a:t>
                  </a:r>
                </a:p>
                <a:p>
                  <a:endParaRPr lang="en-US" altLang="zh-CN" sz="1200" b="1" dirty="0">
                    <a:solidFill>
                      <a:srgbClr val="657B83"/>
                    </a:solidFill>
                    <a:latin typeface="Consolas" panose="020B0609020204030204" pitchFamily="49" charset="0"/>
                  </a:endParaRPr>
                </a:p>
                <a:p>
                  <a:r>
                    <a:rPr lang="en-US" altLang="zh-CN" sz="1200" b="1" dirty="0">
                      <a:solidFill>
                        <a:srgbClr val="586E75"/>
                      </a:solidFill>
                      <a:latin typeface="Consolas" panose="020B0609020204030204" pitchFamily="49" charset="0"/>
                    </a:rPr>
                    <a:t>int</a:t>
                  </a:r>
                  <a:r>
                    <a:rPr lang="en-US" altLang="zh-CN" sz="1200" b="1" dirty="0">
                      <a:solidFill>
                        <a:srgbClr val="657B83"/>
                      </a:solidFill>
                      <a:latin typeface="Consolas" panose="020B0609020204030204" pitchFamily="49" charset="0"/>
                    </a:rPr>
                    <a:t> </a:t>
                  </a:r>
                  <a:r>
                    <a:rPr lang="en-US" altLang="zh-CN" sz="1200" b="1" dirty="0">
                      <a:solidFill>
                        <a:srgbClr val="268BD2"/>
                      </a:solidFill>
                      <a:latin typeface="Consolas" panose="020B0609020204030204" pitchFamily="49" charset="0"/>
                    </a:rPr>
                    <a:t>main</a:t>
                  </a:r>
                  <a:r>
                    <a:rPr lang="en-US" altLang="zh-CN" sz="1200" b="1" dirty="0">
                      <a:solidFill>
                        <a:srgbClr val="657B83"/>
                      </a:solidFill>
                      <a:latin typeface="Consolas" panose="020B0609020204030204" pitchFamily="49" charset="0"/>
                    </a:rPr>
                    <a:t>(){ </a:t>
                  </a:r>
                </a:p>
                <a:p>
                  <a:r>
                    <a:rPr lang="en-US" altLang="zh-CN" sz="1200" b="1" dirty="0">
                      <a:solidFill>
                        <a:srgbClr val="657B83"/>
                      </a:solidFill>
                      <a:latin typeface="Consolas" panose="020B0609020204030204" pitchFamily="49" charset="0"/>
                    </a:rPr>
                    <a:t>  </a:t>
                  </a:r>
                  <a:r>
                    <a:rPr lang="en-US" altLang="zh-CN" sz="1200" b="1" dirty="0">
                      <a:solidFill>
                        <a:srgbClr val="268BD2"/>
                      </a:solidFill>
                      <a:latin typeface="Consolas" panose="020B0609020204030204" pitchFamily="49" charset="0"/>
                    </a:rPr>
                    <a:t>compute</a:t>
                  </a:r>
                  <a:r>
                    <a:rPr lang="en-US" altLang="zh-CN" sz="1200" b="1" dirty="0">
                      <a:solidFill>
                        <a:srgbClr val="657B83"/>
                      </a:solidFill>
                      <a:latin typeface="Consolas" panose="020B0609020204030204" pitchFamily="49" charset="0"/>
                    </a:rPr>
                    <a:t>(secret);</a:t>
                  </a:r>
                </a:p>
                <a:p>
                  <a:r>
                    <a:rPr lang="en-US" altLang="zh-CN" sz="1200" b="1" dirty="0">
                      <a:solidFill>
                        <a:srgbClr val="657B83"/>
                      </a:solidFill>
                      <a:latin typeface="Consolas" panose="020B0609020204030204" pitchFamily="49" charset="0"/>
                    </a:rPr>
                    <a:t>  </a:t>
                  </a:r>
                  <a:r>
                    <a:rPr lang="en-US" altLang="zh-CN" sz="1200" b="1" dirty="0" err="1">
                      <a:solidFill>
                        <a:srgbClr val="268BD2"/>
                      </a:solidFill>
                      <a:latin typeface="Consolas" panose="020B0609020204030204" pitchFamily="49" charset="0"/>
                    </a:rPr>
                    <a:t>unpriviledged_load</a:t>
                  </a:r>
                  <a:r>
                    <a:rPr lang="en-US" altLang="zh-CN" sz="1200" b="1" dirty="0">
                      <a:solidFill>
                        <a:srgbClr val="657B83"/>
                      </a:solidFill>
                      <a:latin typeface="Consolas" panose="020B0609020204030204" pitchFamily="49" charset="0"/>
                    </a:rPr>
                    <a:t>(secret);</a:t>
                  </a:r>
                </a:p>
                <a:p>
                  <a:r>
                    <a:rPr lang="en-US" altLang="zh-CN" sz="1200" b="1" dirty="0">
                      <a:solidFill>
                        <a:srgbClr val="657B83"/>
                      </a:solidFill>
                      <a:latin typeface="Consolas" panose="020B0609020204030204" pitchFamily="49" charset="0"/>
                    </a:rPr>
                    <a:t>}</a:t>
                  </a:r>
                </a:p>
              </p:txBody>
            </p:sp>
          </p:grpSp>
          <p:cxnSp>
            <p:nvCxnSpPr>
              <p:cNvPr id="160" name="直接连接符 159">
                <a:extLst>
                  <a:ext uri="{FF2B5EF4-FFF2-40B4-BE49-F238E27FC236}">
                    <a16:creationId xmlns:a16="http://schemas.microsoft.com/office/drawing/2014/main" id="{8A53382E-3217-47C8-ADEE-E5E547FE09BC}"/>
                  </a:ext>
                </a:extLst>
              </p:cNvPr>
              <p:cNvCxnSpPr>
                <a:cxnSpLocks/>
              </p:cNvCxnSpPr>
              <p:nvPr/>
            </p:nvCxnSpPr>
            <p:spPr>
              <a:xfrm>
                <a:off x="3610806" y="3027733"/>
                <a:ext cx="649540" cy="941170"/>
              </a:xfrm>
              <a:prstGeom prst="line">
                <a:avLst/>
              </a:prstGeom>
              <a:ln w="127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cxnSp>
          <p:nvCxnSpPr>
            <p:cNvPr id="143" name="直接连接符 142">
              <a:extLst>
                <a:ext uri="{FF2B5EF4-FFF2-40B4-BE49-F238E27FC236}">
                  <a16:creationId xmlns:a16="http://schemas.microsoft.com/office/drawing/2014/main" id="{ED71774F-8BE5-4425-BEF5-25ABF94E2BD4}"/>
                </a:ext>
              </a:extLst>
            </p:cNvPr>
            <p:cNvCxnSpPr>
              <a:cxnSpLocks/>
            </p:cNvCxnSpPr>
            <p:nvPr/>
          </p:nvCxnSpPr>
          <p:spPr>
            <a:xfrm flipV="1">
              <a:off x="3667515" y="4513789"/>
              <a:ext cx="696507" cy="976184"/>
            </a:xfrm>
            <a:prstGeom prst="line">
              <a:avLst/>
            </a:prstGeom>
            <a:ln w="127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4" name="圆角矩形 143">
              <a:extLst>
                <a:ext uri="{FF2B5EF4-FFF2-40B4-BE49-F238E27FC236}">
                  <a16:creationId xmlns:a16="http://schemas.microsoft.com/office/drawing/2014/main" id="{8AC50DC4-0EC1-4EA2-9C70-2846FD445A82}"/>
                </a:ext>
              </a:extLst>
            </p:cNvPr>
            <p:cNvSpPr/>
            <p:nvPr/>
          </p:nvSpPr>
          <p:spPr>
            <a:xfrm>
              <a:off x="7225145" y="4125045"/>
              <a:ext cx="966028" cy="423933"/>
            </a:xfrm>
            <a:prstGeom prst="roundRect">
              <a:avLst/>
            </a:prstGeom>
            <a:noFill/>
            <a:ln w="1905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Process</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45" name="组合 144">
              <a:extLst>
                <a:ext uri="{FF2B5EF4-FFF2-40B4-BE49-F238E27FC236}">
                  <a16:creationId xmlns:a16="http://schemas.microsoft.com/office/drawing/2014/main" id="{F5622222-40C2-40E3-9623-A461D8593BD2}"/>
                </a:ext>
              </a:extLst>
            </p:cNvPr>
            <p:cNvGrpSpPr/>
            <p:nvPr/>
          </p:nvGrpSpPr>
          <p:grpSpPr>
            <a:xfrm>
              <a:off x="9364763" y="5527516"/>
              <a:ext cx="1788402" cy="258532"/>
              <a:chOff x="9765692" y="5209456"/>
              <a:chExt cx="1788402" cy="258532"/>
            </a:xfrm>
          </p:grpSpPr>
          <p:sp>
            <p:nvSpPr>
              <p:cNvPr id="157" name="矩形 156">
                <a:extLst>
                  <a:ext uri="{FF2B5EF4-FFF2-40B4-BE49-F238E27FC236}">
                    <a16:creationId xmlns:a16="http://schemas.microsoft.com/office/drawing/2014/main" id="{45C59203-C67E-412F-A4CD-B945A1553056}"/>
                  </a:ext>
                </a:extLst>
              </p:cNvPr>
              <p:cNvSpPr/>
              <p:nvPr/>
            </p:nvSpPr>
            <p:spPr>
              <a:xfrm>
                <a:off x="9765692" y="5235544"/>
                <a:ext cx="1788402" cy="217259"/>
              </a:xfrm>
              <a:prstGeom prst="rect">
                <a:avLst/>
              </a:prstGeom>
              <a:pattFill prst="wdUpDiag">
                <a:fgClr>
                  <a:schemeClr val="accent3">
                    <a:lumMod val="60000"/>
                    <a:lumOff val="40000"/>
                  </a:schemeClr>
                </a:fgClr>
                <a:bgClr>
                  <a:schemeClr val="bg1"/>
                </a:bgClr>
              </a:patt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8" name="文本框 157">
                <a:extLst>
                  <a:ext uri="{FF2B5EF4-FFF2-40B4-BE49-F238E27FC236}">
                    <a16:creationId xmlns:a16="http://schemas.microsoft.com/office/drawing/2014/main" id="{99E0466F-3165-43B6-A514-4BFCCD6BC3F2}"/>
                  </a:ext>
                </a:extLst>
              </p:cNvPr>
              <p:cNvSpPr txBox="1"/>
              <p:nvPr/>
            </p:nvSpPr>
            <p:spPr>
              <a:xfrm>
                <a:off x="10303013" y="5209456"/>
                <a:ext cx="694421" cy="258532"/>
              </a:xfrm>
              <a:prstGeom prst="rect">
                <a:avLst/>
              </a:prstGeom>
              <a:noFill/>
            </p:spPr>
            <p:txBody>
              <a:bodyPr wrap="none" rtlCol="0">
                <a:spAutoFit/>
              </a:bodyPr>
              <a:lstStyle/>
              <a:p>
                <a:pPr algn="l">
                  <a:lnSpc>
                    <a:spcPct val="90000"/>
                  </a:lnSpc>
                  <a:spcBef>
                    <a:spcPts val="1000"/>
                  </a:spcBef>
                </a:pPr>
                <a:r>
                  <a:rPr lang="en-US" altLang="zh-CN" sz="1200" b="1" dirty="0">
                    <a:solidFill>
                      <a:srgbClr val="657B83"/>
                    </a:solidFill>
                    <a:latin typeface="Consolas" panose="020B0609020204030204" pitchFamily="49" charset="0"/>
                  </a:rPr>
                  <a:t>secret</a:t>
                </a:r>
                <a:endParaRPr lang="zh-CN" altLang="en-US" sz="1200" b="1" dirty="0">
                  <a:solidFill>
                    <a:srgbClr val="657B83"/>
                  </a:solidFill>
                  <a:latin typeface="Consolas" panose="020B0609020204030204" pitchFamily="49" charset="0"/>
                </a:endParaRPr>
              </a:p>
            </p:txBody>
          </p:sp>
        </p:grpSp>
        <p:sp>
          <p:nvSpPr>
            <p:cNvPr id="146" name="文本框 145">
              <a:extLst>
                <a:ext uri="{FF2B5EF4-FFF2-40B4-BE49-F238E27FC236}">
                  <a16:creationId xmlns:a16="http://schemas.microsoft.com/office/drawing/2014/main" id="{502A28DF-9A06-4907-B1CF-32C41B01E027}"/>
                </a:ext>
              </a:extLst>
            </p:cNvPr>
            <p:cNvSpPr txBox="1"/>
            <p:nvPr/>
          </p:nvSpPr>
          <p:spPr>
            <a:xfrm>
              <a:off x="9322935" y="5335143"/>
              <a:ext cx="1289135" cy="258532"/>
            </a:xfrm>
            <a:prstGeom prst="rect">
              <a:avLst/>
            </a:prstGeom>
            <a:noFill/>
          </p:spPr>
          <p:txBody>
            <a:bodyPr wrap="none" rtlCol="0">
              <a:spAutoFit/>
            </a:bodyPr>
            <a:lstStyle/>
            <a:p>
              <a:pPr>
                <a:lnSpc>
                  <a:spcPct val="90000"/>
                </a:lnSpc>
                <a:spcBef>
                  <a:spcPts val="1000"/>
                </a:spcBef>
              </a:pPr>
              <a:r>
                <a:rPr lang="en-US" altLang="zh-CN" sz="1200" dirty="0">
                  <a:solidFill>
                    <a:schemeClr val="accent6">
                      <a:lumMod val="75000"/>
                    </a:schemeClr>
                  </a:solidFill>
                  <a:latin typeface="Consolas" panose="020B0609020204030204" pitchFamily="49" charset="0"/>
                </a:rPr>
                <a:t># segment </a:t>
              </a:r>
              <a:r>
                <a:rPr lang="en-US" altLang="zh-CN" sz="1200" dirty="0" err="1">
                  <a:solidFill>
                    <a:schemeClr val="accent6">
                      <a:lumMod val="75000"/>
                    </a:schemeClr>
                  </a:solidFill>
                  <a:latin typeface="Consolas" panose="020B0609020204030204" pitchFamily="49" charset="0"/>
                </a:rPr>
                <a:t>rw</a:t>
              </a:r>
              <a:r>
                <a:rPr lang="en-US" altLang="zh-CN" sz="1200" dirty="0">
                  <a:solidFill>
                    <a:schemeClr val="accent6">
                      <a:lumMod val="75000"/>
                    </a:schemeClr>
                  </a:solidFill>
                  <a:latin typeface="Consolas" panose="020B0609020204030204" pitchFamily="49" charset="0"/>
                </a:rPr>
                <a:t>-</a:t>
              </a:r>
              <a:endParaRPr lang="zh-CN" altLang="en-US" sz="1200" dirty="0">
                <a:solidFill>
                  <a:schemeClr val="accent6">
                    <a:lumMod val="75000"/>
                  </a:schemeClr>
                </a:solidFill>
                <a:latin typeface="Consolas" panose="020B0609020204030204" pitchFamily="49" charset="0"/>
              </a:endParaRPr>
            </a:p>
          </p:txBody>
        </p:sp>
        <p:cxnSp>
          <p:nvCxnSpPr>
            <p:cNvPr id="147" name="直接连接符 146">
              <a:extLst>
                <a:ext uri="{FF2B5EF4-FFF2-40B4-BE49-F238E27FC236}">
                  <a16:creationId xmlns:a16="http://schemas.microsoft.com/office/drawing/2014/main" id="{0EFDF65C-4DD8-47E7-9B27-DCAFA6E8C2CD}"/>
                </a:ext>
              </a:extLst>
            </p:cNvPr>
            <p:cNvCxnSpPr>
              <a:cxnSpLocks/>
            </p:cNvCxnSpPr>
            <p:nvPr/>
          </p:nvCxnSpPr>
          <p:spPr>
            <a:xfrm>
              <a:off x="8251479" y="4631924"/>
              <a:ext cx="1113284" cy="1280485"/>
            </a:xfrm>
            <a:prstGeom prst="line">
              <a:avLst/>
            </a:prstGeom>
            <a:ln w="127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8" name="文本框 147">
              <a:extLst>
                <a:ext uri="{FF2B5EF4-FFF2-40B4-BE49-F238E27FC236}">
                  <a16:creationId xmlns:a16="http://schemas.microsoft.com/office/drawing/2014/main" id="{7EC233C7-2D15-4B16-A63D-7571658EA94A}"/>
                </a:ext>
              </a:extLst>
            </p:cNvPr>
            <p:cNvSpPr txBox="1"/>
            <p:nvPr/>
          </p:nvSpPr>
          <p:spPr>
            <a:xfrm>
              <a:off x="6648989" y="4162876"/>
              <a:ext cx="557604" cy="230832"/>
            </a:xfrm>
            <a:prstGeom prst="rect">
              <a:avLst/>
            </a:prstGeom>
            <a:noFill/>
          </p:spPr>
          <p:txBody>
            <a:bodyPr wrap="square" rtlCol="0">
              <a:spAutoFit/>
            </a:bodyPr>
            <a:lstStyle/>
            <a:p>
              <a:pPr algn="l">
                <a:lnSpc>
                  <a:spcPct val="90000"/>
                </a:lnSpc>
                <a:spcBef>
                  <a:spcPts val="1000"/>
                </a:spcBef>
              </a:pPr>
              <a:r>
                <a:rPr kumimoji="1" lang="en-US" altLang="zh-CN" sz="10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Load</a:t>
              </a:r>
              <a:endParaRPr kumimoji="1" lang="zh-CN" altLang="en-US" sz="10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149" name="图形 94" descr="线箭头轻微弯曲">
              <a:extLst>
                <a:ext uri="{FF2B5EF4-FFF2-40B4-BE49-F238E27FC236}">
                  <a16:creationId xmlns:a16="http://schemas.microsoft.com/office/drawing/2014/main" id="{19C7EE0E-37D0-4E1F-8078-31F200C62381}"/>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51217" y="4183424"/>
              <a:ext cx="347940" cy="347940"/>
            </a:xfrm>
            <a:prstGeom prst="rect">
              <a:avLst/>
            </a:prstGeom>
          </p:spPr>
        </p:pic>
        <p:cxnSp>
          <p:nvCxnSpPr>
            <p:cNvPr id="150" name="连接符: 曲线 98">
              <a:extLst>
                <a:ext uri="{FF2B5EF4-FFF2-40B4-BE49-F238E27FC236}">
                  <a16:creationId xmlns:a16="http://schemas.microsoft.com/office/drawing/2014/main" id="{619151D4-8375-49B2-BF2C-9FA9D9D1346C}"/>
                </a:ext>
              </a:extLst>
            </p:cNvPr>
            <p:cNvCxnSpPr>
              <a:cxnSpLocks/>
            </p:cNvCxnSpPr>
            <p:nvPr/>
          </p:nvCxnSpPr>
          <p:spPr>
            <a:xfrm>
              <a:off x="11183645" y="3940158"/>
              <a:ext cx="12700" cy="1707574"/>
            </a:xfrm>
            <a:prstGeom prst="curvedConnector3">
              <a:avLst>
                <a:gd name="adj1" fmla="val 180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151" name="连接符: 曲线 99">
              <a:extLst>
                <a:ext uri="{FF2B5EF4-FFF2-40B4-BE49-F238E27FC236}">
                  <a16:creationId xmlns:a16="http://schemas.microsoft.com/office/drawing/2014/main" id="{C5785C6E-8AF7-4280-95A3-C3C2B507DB01}"/>
                </a:ext>
              </a:extLst>
            </p:cNvPr>
            <p:cNvCxnSpPr>
              <a:cxnSpLocks/>
            </p:cNvCxnSpPr>
            <p:nvPr/>
          </p:nvCxnSpPr>
          <p:spPr>
            <a:xfrm rot="10800000" flipV="1">
              <a:off x="9357389" y="5165830"/>
              <a:ext cx="12700" cy="496403"/>
            </a:xfrm>
            <a:prstGeom prst="curvedConnector3">
              <a:avLst>
                <a:gd name="adj1" fmla="val 1800000"/>
              </a:avLst>
            </a:prstGeom>
            <a:ln w="19050">
              <a:tailEnd type="triangle"/>
            </a:ln>
          </p:spPr>
          <p:style>
            <a:lnRef idx="1">
              <a:schemeClr val="dk1"/>
            </a:lnRef>
            <a:fillRef idx="0">
              <a:schemeClr val="dk1"/>
            </a:fillRef>
            <a:effectRef idx="0">
              <a:schemeClr val="dk1"/>
            </a:effectRef>
            <a:fontRef idx="minor">
              <a:schemeClr val="tx1"/>
            </a:fontRef>
          </p:style>
        </p:cxnSp>
        <p:pic>
          <p:nvPicPr>
            <p:cNvPr id="152" name="图形 100" descr="复选标记">
              <a:extLst>
                <a:ext uri="{FF2B5EF4-FFF2-40B4-BE49-F238E27FC236}">
                  <a16:creationId xmlns:a16="http://schemas.microsoft.com/office/drawing/2014/main" id="{02C8DC48-695D-4914-A922-7FE064CF96F1}"/>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302786" y="4631924"/>
              <a:ext cx="298187" cy="298187"/>
            </a:xfrm>
            <a:prstGeom prst="rect">
              <a:avLst/>
            </a:prstGeom>
          </p:spPr>
        </p:pic>
        <p:pic>
          <p:nvPicPr>
            <p:cNvPr id="153" name="图形 101" descr="关闭">
              <a:extLst>
                <a:ext uri="{FF2B5EF4-FFF2-40B4-BE49-F238E27FC236}">
                  <a16:creationId xmlns:a16="http://schemas.microsoft.com/office/drawing/2014/main" id="{2BBEB274-23E2-4923-A9CC-39CCC3851891}"/>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53868" y="5287125"/>
              <a:ext cx="208353" cy="208353"/>
            </a:xfrm>
            <a:prstGeom prst="rect">
              <a:avLst/>
            </a:prstGeom>
          </p:spPr>
        </p:pic>
        <p:sp>
          <p:nvSpPr>
            <p:cNvPr id="154" name="矩形 153">
              <a:extLst>
                <a:ext uri="{FF2B5EF4-FFF2-40B4-BE49-F238E27FC236}">
                  <a16:creationId xmlns:a16="http://schemas.microsoft.com/office/drawing/2014/main" id="{F1C241D1-8AAC-45CB-A037-DC8629615D00}"/>
                </a:ext>
              </a:extLst>
            </p:cNvPr>
            <p:cNvSpPr/>
            <p:nvPr/>
          </p:nvSpPr>
          <p:spPr>
            <a:xfrm>
              <a:off x="9562177" y="5991729"/>
              <a:ext cx="233480" cy="217259"/>
            </a:xfrm>
            <a:prstGeom prst="rect">
              <a:avLst/>
            </a:prstGeom>
            <a:pattFill prst="wdUpDiag">
              <a:fgClr>
                <a:schemeClr val="accent3">
                  <a:lumMod val="60000"/>
                  <a:lumOff val="40000"/>
                </a:schemeClr>
              </a:fgClr>
              <a:bgClr>
                <a:schemeClr val="bg1"/>
              </a:bgClr>
            </a:patt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5" name="文本框 154">
              <a:extLst>
                <a:ext uri="{FF2B5EF4-FFF2-40B4-BE49-F238E27FC236}">
                  <a16:creationId xmlns:a16="http://schemas.microsoft.com/office/drawing/2014/main" id="{FDF68126-3CA1-4F98-8E2B-6FE36B3798F6}"/>
                </a:ext>
              </a:extLst>
            </p:cNvPr>
            <p:cNvSpPr txBox="1"/>
            <p:nvPr/>
          </p:nvSpPr>
          <p:spPr>
            <a:xfrm>
              <a:off x="9825985" y="5985530"/>
              <a:ext cx="1120472" cy="230832"/>
            </a:xfrm>
            <a:prstGeom prst="rect">
              <a:avLst/>
            </a:prstGeom>
            <a:noFill/>
          </p:spPr>
          <p:txBody>
            <a:bodyPr wrap="square" rtlCol="0">
              <a:spAutoFit/>
            </a:bodyPr>
            <a:lstStyle/>
            <a:p>
              <a:pPr algn="l">
                <a:lnSpc>
                  <a:spcPct val="90000"/>
                </a:lnSpc>
                <a:spcBef>
                  <a:spcPts val="1000"/>
                </a:spcBef>
              </a:pPr>
              <a:r>
                <a:rPr kumimoji="1" lang="en-US" altLang="zh-CN" sz="10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Isolated Region</a:t>
              </a:r>
              <a:endParaRPr kumimoji="1" lang="zh-CN" altLang="en-US" sz="10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156" name="直接箭头连接符 155"/>
            <p:cNvCxnSpPr/>
            <p:nvPr/>
          </p:nvCxnSpPr>
          <p:spPr>
            <a:xfrm flipV="1">
              <a:off x="6691041" y="4393708"/>
              <a:ext cx="405950" cy="2395"/>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5054883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7906" y="1332745"/>
            <a:ext cx="11092543" cy="4891948"/>
          </a:xfrm>
        </p:spPr>
        <p:txBody>
          <a:bodyPr>
            <a:normAutofit/>
          </a:bodyPr>
          <a:lstStyle/>
          <a:p>
            <a:r>
              <a:rPr lang="zh-CN" altLang="en-US" dirty="0"/>
              <a:t>敏感数据保护 </a:t>
            </a:r>
            <a:endParaRPr lang="en-US" altLang="zh-CN" dirty="0"/>
          </a:p>
          <a:p>
            <a:pPr lvl="1"/>
            <a:r>
              <a:rPr lang="zh-CN" altLang="en-US" dirty="0"/>
              <a:t>阻止非法的数据访问</a:t>
            </a:r>
            <a:endParaRPr lang="en-US" altLang="zh-CN" dirty="0"/>
          </a:p>
          <a:p>
            <a:pPr lvl="1"/>
            <a:r>
              <a:rPr lang="zh-CN" altLang="en-US" dirty="0"/>
              <a:t>保证在合法的数据访问过程中，不会出现中间结果泄露或者通过操纵内存影响执行流的问题</a:t>
            </a:r>
            <a:endParaRPr lang="en-US" altLang="zh-CN" dirty="0"/>
          </a:p>
          <a:p>
            <a:pPr lvl="1"/>
            <a:endParaRPr lang="en-US" altLang="zh-CN" dirty="0"/>
          </a:p>
          <a:p>
            <a:r>
              <a:rPr lang="zh-CN" altLang="en-US" dirty="0"/>
              <a:t>隔离执行环境：为可信代码访问敏感数据提供安全的执行上下文</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lvl="1"/>
            <a:endParaRPr lang="en-US" altLang="zh-CN" dirty="0"/>
          </a:p>
        </p:txBody>
      </p:sp>
      <p:sp>
        <p:nvSpPr>
          <p:cNvPr id="2" name="标题 1"/>
          <p:cNvSpPr>
            <a:spLocks noGrp="1"/>
          </p:cNvSpPr>
          <p:nvPr>
            <p:ph type="title"/>
          </p:nvPr>
        </p:nvSpPr>
        <p:spPr/>
        <p:txBody>
          <a:bodyPr/>
          <a:lstStyle/>
          <a:p>
            <a:r>
              <a:rPr lang="en-US" altLang="zh-CN" dirty="0"/>
              <a:t>Task 3</a:t>
            </a:r>
            <a:r>
              <a:rPr lang="zh-CN" altLang="en-US" dirty="0"/>
              <a:t>：</a:t>
            </a:r>
            <a:r>
              <a:rPr lang="zh-CN" altLang="en-US" dirty="0">
                <a:latin typeface="楷体" panose="02010609060101010101" pitchFamily="49" charset="-122"/>
              </a:rPr>
              <a:t>应用</a:t>
            </a:r>
            <a:r>
              <a:rPr lang="en-US" altLang="zh-CN" dirty="0">
                <a:latin typeface="楷体" panose="02010609060101010101" pitchFamily="49" charset="-122"/>
              </a:rPr>
              <a:t>PAN</a:t>
            </a:r>
            <a:r>
              <a:rPr lang="zh-CN" altLang="en-US" dirty="0">
                <a:latin typeface="楷体" panose="02010609060101010101" pitchFamily="49" charset="-122"/>
              </a:rPr>
              <a:t>隔离技术做更广泛的进程内隔离保护</a:t>
            </a:r>
            <a:endParaRPr lang="zh-CN" altLang="en-US" dirty="0"/>
          </a:p>
        </p:txBody>
      </p:sp>
      <p:sp>
        <p:nvSpPr>
          <p:cNvPr id="4" name="灯片编号占位符 3"/>
          <p:cNvSpPr>
            <a:spLocks noGrp="1"/>
          </p:cNvSpPr>
          <p:nvPr>
            <p:ph type="sldNum" sz="quarter" idx="4"/>
          </p:nvPr>
        </p:nvSpPr>
        <p:spPr/>
        <p:txBody>
          <a:bodyPr/>
          <a:lstStyle/>
          <a:p>
            <a:fld id="{BD8BB134-0D0A-4045-A3EE-5FDD2F095A47}" type="slidenum">
              <a:rPr lang="zh-CN" altLang="en-US" smtClean="0"/>
              <a:t>36</a:t>
            </a:fld>
            <a:endParaRPr lang="zh-CN" altLang="en-US" dirty="0"/>
          </a:p>
        </p:txBody>
      </p:sp>
      <p:sp>
        <p:nvSpPr>
          <p:cNvPr id="5" name="页脚占位符 4"/>
          <p:cNvSpPr>
            <a:spLocks noGrp="1"/>
          </p:cNvSpPr>
          <p:nvPr>
            <p:ph type="ftr" sz="quarter" idx="3"/>
          </p:nvPr>
        </p:nvSpPr>
        <p:spPr>
          <a:xfrm>
            <a:off x="4038600" y="6356354"/>
            <a:ext cx="4114800" cy="365125"/>
          </a:xfrm>
        </p:spPr>
        <p:txBody>
          <a:bodyPr/>
          <a:lstStyle/>
          <a:p>
            <a:r>
              <a:rPr lang="en-US" altLang="zh-CN" dirty="0" err="1"/>
              <a:t>Jiali</a:t>
            </a:r>
            <a:r>
              <a:rPr lang="en-US" altLang="zh-CN" dirty="0"/>
              <a:t> Xu &lt;xujiali@ict.ac.cn&gt;</a:t>
            </a:r>
            <a:endParaRPr lang="zh-CN" altLang="en-US" dirty="0"/>
          </a:p>
        </p:txBody>
      </p:sp>
      <p:grpSp>
        <p:nvGrpSpPr>
          <p:cNvPr id="8" name="组合 7">
            <a:extLst>
              <a:ext uri="{FF2B5EF4-FFF2-40B4-BE49-F238E27FC236}">
                <a16:creationId xmlns:a16="http://schemas.microsoft.com/office/drawing/2014/main" id="{A84692BB-7227-4342-AAC2-92D25E72205E}"/>
              </a:ext>
            </a:extLst>
          </p:cNvPr>
          <p:cNvGrpSpPr/>
          <p:nvPr/>
        </p:nvGrpSpPr>
        <p:grpSpPr>
          <a:xfrm>
            <a:off x="3862439" y="4807974"/>
            <a:ext cx="5150897" cy="1211998"/>
            <a:chOff x="3862439" y="4807974"/>
            <a:chExt cx="5150897" cy="1211998"/>
          </a:xfrm>
          <a:solidFill>
            <a:srgbClr val="E7DBD1"/>
          </a:solidFill>
        </p:grpSpPr>
        <p:sp>
          <p:nvSpPr>
            <p:cNvPr id="49" name="矩形 48">
              <a:extLst>
                <a:ext uri="{FF2B5EF4-FFF2-40B4-BE49-F238E27FC236}">
                  <a16:creationId xmlns:a16="http://schemas.microsoft.com/office/drawing/2014/main" id="{F8309724-FB2E-4C2A-B08A-2716F91C8004}"/>
                </a:ext>
              </a:extLst>
            </p:cNvPr>
            <p:cNvSpPr/>
            <p:nvPr/>
          </p:nvSpPr>
          <p:spPr>
            <a:xfrm>
              <a:off x="3862439" y="5383292"/>
              <a:ext cx="5150897" cy="636680"/>
            </a:xfrm>
            <a:prstGeom prst="rect">
              <a:avLst/>
            </a:prstGeom>
            <a:grpFill/>
            <a:ln w="12700" cap="flat" cmpd="sng" algn="ctr">
              <a:noFill/>
              <a:prstDash val="solid"/>
            </a:ln>
            <a:effectLst/>
          </p:spPr>
          <p:txBody>
            <a:bodyPr lIns="0" tIns="0" rIns="0" bIns="0" rtlCol="0" anchor="ctr"/>
            <a:lstStyle/>
            <a:p>
              <a:pPr marL="285750" indent="-285750">
                <a:lnSpc>
                  <a:spcPct val="80000"/>
                </a:lnSpc>
                <a:buFont typeface="Arial" panose="020B0604020202020204" pitchFamily="34" charset="0"/>
                <a:buChar char="•"/>
              </a:pPr>
              <a:r>
                <a:rPr lang="zh-CN" altLang="en-US" sz="1400" kern="0" dirty="0">
                  <a:latin typeface="楷体" panose="02010609060101010101" pitchFamily="49" charset="-122"/>
                  <a:ea typeface="楷体" panose="02010609060101010101" pitchFamily="49" charset="-122"/>
                  <a:cs typeface="Times New Roman" panose="02020603050405020304" pitchFamily="18" charset="0"/>
                </a:rPr>
                <a:t>替换可信函数中的对敏感数据和栈内存访问指令（</a:t>
              </a:r>
              <a:r>
                <a:rPr lang="en-US" altLang="zh-CN" sz="1400" kern="0" dirty="0">
                  <a:latin typeface="楷体" panose="02010609060101010101" pitchFamily="49" charset="-122"/>
                  <a:ea typeface="楷体" panose="02010609060101010101" pitchFamily="49" charset="-122"/>
                  <a:cs typeface="Times New Roman" panose="02020603050405020304" pitchFamily="18" charset="0"/>
                </a:rPr>
                <a:t>LDTR</a:t>
              </a:r>
              <a:r>
                <a:rPr lang="zh-CN" altLang="en-US" sz="1400" kern="0" dirty="0">
                  <a:latin typeface="楷体" panose="02010609060101010101" pitchFamily="49" charset="-122"/>
                  <a:ea typeface="楷体" panose="02010609060101010101" pitchFamily="49" charset="-122"/>
                  <a:cs typeface="Times New Roman" panose="02020603050405020304" pitchFamily="18" charset="0"/>
                </a:rPr>
                <a:t>和</a:t>
              </a:r>
              <a:r>
                <a:rPr lang="en-US" altLang="zh-CN" sz="1400" kern="0" dirty="0">
                  <a:latin typeface="楷体" panose="02010609060101010101" pitchFamily="49" charset="-122"/>
                  <a:ea typeface="楷体" panose="02010609060101010101" pitchFamily="49" charset="-122"/>
                  <a:cs typeface="Times New Roman" panose="02020603050405020304" pitchFamily="18" charset="0"/>
                </a:rPr>
                <a:t>STTR</a:t>
              </a:r>
              <a:r>
                <a:rPr lang="zh-CN" altLang="en-US" sz="1400" kern="0" dirty="0">
                  <a:latin typeface="楷体" panose="02010609060101010101" pitchFamily="49" charset="-122"/>
                  <a:ea typeface="楷体" panose="02010609060101010101" pitchFamily="49" charset="-122"/>
                  <a:cs typeface="Times New Roman" panose="02020603050405020304" pitchFamily="18" charset="0"/>
                </a:rPr>
                <a:t>）</a:t>
              </a:r>
              <a:endParaRPr lang="en-US" altLang="zh-CN" sz="1400" kern="0" dirty="0">
                <a:latin typeface="楷体" panose="02010609060101010101" pitchFamily="49" charset="-122"/>
                <a:ea typeface="楷体" panose="02010609060101010101" pitchFamily="49" charset="-122"/>
                <a:cs typeface="Times New Roman" panose="02020603050405020304" pitchFamily="18" charset="0"/>
              </a:endParaRPr>
            </a:p>
            <a:p>
              <a:pPr marL="285750" indent="-285750">
                <a:lnSpc>
                  <a:spcPct val="80000"/>
                </a:lnSpc>
                <a:buFont typeface="Arial" panose="020B0604020202020204" pitchFamily="34" charset="0"/>
                <a:buChar char="•"/>
              </a:pPr>
              <a:r>
                <a:rPr lang="zh-CN" altLang="en-US" sz="1400" kern="0" dirty="0">
                  <a:latin typeface="楷体" panose="02010609060101010101" pitchFamily="49" charset="-122"/>
                  <a:ea typeface="楷体" panose="02010609060101010101" pitchFamily="49" charset="-122"/>
                  <a:cs typeface="Times New Roman" panose="02020603050405020304" pitchFamily="18" charset="0"/>
                </a:rPr>
                <a:t>在函数的</a:t>
              </a:r>
              <a:r>
                <a:rPr lang="en-US" altLang="zh-CN" sz="1400" kern="0" dirty="0">
                  <a:latin typeface="楷体" panose="02010609060101010101" pitchFamily="49" charset="-122"/>
                  <a:ea typeface="楷体" panose="02010609060101010101" pitchFamily="49" charset="-122"/>
                  <a:cs typeface="Times New Roman" panose="02020603050405020304" pitchFamily="18" charset="0"/>
                </a:rPr>
                <a:t>prologue</a:t>
              </a:r>
              <a:r>
                <a:rPr lang="zh-CN" altLang="en-US" sz="1400" kern="0" dirty="0">
                  <a:latin typeface="楷体" panose="02010609060101010101" pitchFamily="49" charset="-122"/>
                  <a:ea typeface="楷体" panose="02010609060101010101" pitchFamily="49" charset="-122"/>
                  <a:cs typeface="Times New Roman" panose="02020603050405020304" pitchFamily="18" charset="0"/>
                </a:rPr>
                <a:t>和</a:t>
              </a:r>
              <a:r>
                <a:rPr lang="en-US" altLang="zh-CN" sz="1400" kern="0" dirty="0">
                  <a:latin typeface="楷体" panose="02010609060101010101" pitchFamily="49" charset="-122"/>
                  <a:ea typeface="楷体" panose="02010609060101010101" pitchFamily="49" charset="-122"/>
                  <a:cs typeface="Times New Roman" panose="02020603050405020304" pitchFamily="18" charset="0"/>
                </a:rPr>
                <a:t>epilogue</a:t>
              </a:r>
              <a:r>
                <a:rPr lang="zh-CN" altLang="en-US" sz="1400" kern="0" dirty="0">
                  <a:latin typeface="楷体" panose="02010609060101010101" pitchFamily="49" charset="-122"/>
                  <a:ea typeface="楷体" panose="02010609060101010101" pitchFamily="49" charset="-122"/>
                  <a:cs typeface="Times New Roman" panose="02020603050405020304" pitchFamily="18" charset="0"/>
                </a:rPr>
                <a:t>中加入切栈代码和</a:t>
              </a:r>
              <a:r>
                <a:rPr lang="en-US" altLang="zh-CN" sz="1400" kern="0" dirty="0">
                  <a:latin typeface="楷体" panose="02010609060101010101" pitchFamily="49" charset="-122"/>
                  <a:ea typeface="楷体" panose="02010609060101010101" pitchFamily="49" charset="-122"/>
                  <a:cs typeface="Times New Roman" panose="02020603050405020304" pitchFamily="18" charset="0"/>
                </a:rPr>
                <a:t>UAO</a:t>
              </a:r>
              <a:r>
                <a:rPr lang="zh-CN" altLang="en-US" sz="1400" kern="0" dirty="0">
                  <a:latin typeface="楷体" panose="02010609060101010101" pitchFamily="49" charset="-122"/>
                  <a:ea typeface="楷体" panose="02010609060101010101" pitchFamily="49" charset="-122"/>
                  <a:cs typeface="Times New Roman" panose="02020603050405020304" pitchFamily="18" charset="0"/>
                </a:rPr>
                <a:t>开关选项</a:t>
              </a:r>
              <a:endParaRPr lang="en-US" altLang="zh-CN" sz="1400" kern="0" dirty="0">
                <a:latin typeface="楷体" panose="02010609060101010101" pitchFamily="49" charset="-122"/>
                <a:ea typeface="楷体" panose="02010609060101010101" pitchFamily="49" charset="-122"/>
                <a:cs typeface="Times New Roman" panose="02020603050405020304" pitchFamily="18" charset="0"/>
              </a:endParaRPr>
            </a:p>
            <a:p>
              <a:pPr marL="285750" indent="-285750">
                <a:lnSpc>
                  <a:spcPct val="80000"/>
                </a:lnSpc>
                <a:buFont typeface="Arial" panose="020B0604020202020204" pitchFamily="34" charset="0"/>
                <a:buChar char="•"/>
              </a:pPr>
              <a:r>
                <a:rPr lang="zh-CN" altLang="en-US" sz="1400" kern="0" dirty="0">
                  <a:latin typeface="楷体" panose="02010609060101010101" pitchFamily="49" charset="-122"/>
                  <a:ea typeface="楷体" panose="02010609060101010101" pitchFamily="49" charset="-122"/>
                  <a:cs typeface="Times New Roman" panose="02020603050405020304" pitchFamily="18" charset="0"/>
                </a:rPr>
                <a:t>编译器将敏感数据编译到单独的</a:t>
              </a:r>
              <a:r>
                <a:rPr lang="en-US" altLang="zh-CN" sz="1400" kern="0" dirty="0">
                  <a:latin typeface="楷体" panose="02010609060101010101" pitchFamily="49" charset="-122"/>
                  <a:ea typeface="楷体" panose="02010609060101010101" pitchFamily="49" charset="-122"/>
                  <a:cs typeface="Times New Roman" panose="02020603050405020304" pitchFamily="18" charset="0"/>
                </a:rPr>
                <a:t>section</a:t>
              </a:r>
              <a:r>
                <a:rPr lang="zh-CN" altLang="en-US" sz="1400" kern="0" dirty="0">
                  <a:latin typeface="楷体" panose="02010609060101010101" pitchFamily="49" charset="-122"/>
                  <a:ea typeface="楷体" panose="02010609060101010101" pitchFamily="49" charset="-122"/>
                  <a:cs typeface="Times New Roman" panose="02020603050405020304" pitchFamily="18" charset="0"/>
                </a:rPr>
                <a:t>中</a:t>
              </a:r>
              <a:endParaRPr lang="en-US" altLang="zh-CN" sz="1400" kern="0" dirty="0">
                <a:latin typeface="楷体" panose="02010609060101010101" pitchFamily="49" charset="-122"/>
                <a:ea typeface="楷体" panose="02010609060101010101" pitchFamily="49" charset="-122"/>
                <a:cs typeface="Times New Roman" panose="02020603050405020304" pitchFamily="18" charset="0"/>
              </a:endParaRPr>
            </a:p>
          </p:txBody>
        </p:sp>
        <p:sp>
          <p:nvSpPr>
            <p:cNvPr id="7" name="任意多边形: 形状 6">
              <a:extLst>
                <a:ext uri="{FF2B5EF4-FFF2-40B4-BE49-F238E27FC236}">
                  <a16:creationId xmlns:a16="http://schemas.microsoft.com/office/drawing/2014/main" id="{F97A240F-B958-4D47-889B-56583A222D20}"/>
                </a:ext>
              </a:extLst>
            </p:cNvPr>
            <p:cNvSpPr/>
            <p:nvPr/>
          </p:nvSpPr>
          <p:spPr>
            <a:xfrm>
              <a:off x="5722374" y="4807974"/>
              <a:ext cx="656303" cy="567813"/>
            </a:xfrm>
            <a:custGeom>
              <a:avLst/>
              <a:gdLst>
                <a:gd name="connsiteX0" fmla="*/ 656303 w 656303"/>
                <a:gd name="connsiteY0" fmla="*/ 567813 h 567813"/>
                <a:gd name="connsiteX1" fmla="*/ 0 w 656303"/>
                <a:gd name="connsiteY1" fmla="*/ 0 h 567813"/>
              </a:gdLst>
              <a:ahLst/>
              <a:cxnLst>
                <a:cxn ang="0">
                  <a:pos x="connsiteX0" y="connsiteY0"/>
                </a:cxn>
                <a:cxn ang="0">
                  <a:pos x="connsiteX1" y="connsiteY1"/>
                </a:cxn>
              </a:cxnLst>
              <a:rect l="l" t="t" r="r" b="b"/>
              <a:pathLst>
                <a:path w="656303" h="567813">
                  <a:moveTo>
                    <a:pt x="656303" y="567813"/>
                  </a:moveTo>
                  <a:lnTo>
                    <a:pt x="0" y="0"/>
                  </a:lnTo>
                </a:path>
              </a:pathLst>
            </a:custGeom>
            <a:grpFill/>
            <a:ln w="12700" cap="flat" cmpd="sng" algn="ctr">
              <a:solidFill>
                <a:schemeClr val="tx1"/>
              </a:solidFill>
              <a:prstDash val="solid"/>
            </a:ln>
            <a:effectLst/>
          </p:spPr>
          <p:txBody>
            <a:bodyPr rtlCol="0" anchor="ctr"/>
            <a:lstStyle/>
            <a:p>
              <a:pPr algn="ctr"/>
              <a:endParaRPr lang="zh-CN" altLang="en-US"/>
            </a:p>
          </p:txBody>
        </p:sp>
      </p:grpSp>
      <p:grpSp>
        <p:nvGrpSpPr>
          <p:cNvPr id="135" name="组合 134"/>
          <p:cNvGrpSpPr/>
          <p:nvPr/>
        </p:nvGrpSpPr>
        <p:grpSpPr>
          <a:xfrm>
            <a:off x="1057343" y="3084780"/>
            <a:ext cx="10543630" cy="3131582"/>
            <a:chOff x="1057343" y="3084780"/>
            <a:chExt cx="10543630" cy="3131582"/>
          </a:xfrm>
        </p:grpSpPr>
        <p:grpSp>
          <p:nvGrpSpPr>
            <p:cNvPr id="136" name="组合 135">
              <a:extLst>
                <a:ext uri="{FF2B5EF4-FFF2-40B4-BE49-F238E27FC236}">
                  <a16:creationId xmlns:a16="http://schemas.microsoft.com/office/drawing/2014/main" id="{1ED55BB6-914E-482B-9B1C-470BA527DC62}"/>
                </a:ext>
              </a:extLst>
            </p:cNvPr>
            <p:cNvGrpSpPr/>
            <p:nvPr/>
          </p:nvGrpSpPr>
          <p:grpSpPr>
            <a:xfrm>
              <a:off x="9322935" y="3084780"/>
              <a:ext cx="1957587" cy="2869193"/>
              <a:chOff x="9119707" y="3301790"/>
              <a:chExt cx="1957587" cy="2869193"/>
            </a:xfrm>
          </p:grpSpPr>
          <p:sp>
            <p:nvSpPr>
              <p:cNvPr id="174" name="矩形 173">
                <a:extLst>
                  <a:ext uri="{FF2B5EF4-FFF2-40B4-BE49-F238E27FC236}">
                    <a16:creationId xmlns:a16="http://schemas.microsoft.com/office/drawing/2014/main" id="{0DCEA226-9954-4FCD-913C-2ED471AA5621}"/>
                  </a:ext>
                </a:extLst>
              </p:cNvPr>
              <p:cNvSpPr/>
              <p:nvPr/>
            </p:nvSpPr>
            <p:spPr>
              <a:xfrm>
                <a:off x="9161535" y="3310262"/>
                <a:ext cx="1788402" cy="2860721"/>
              </a:xfrm>
              <a:prstGeom prst="rect">
                <a:avLst/>
              </a:prstGeom>
              <a:no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5" name="文本框 174">
                <a:extLst>
                  <a:ext uri="{FF2B5EF4-FFF2-40B4-BE49-F238E27FC236}">
                    <a16:creationId xmlns:a16="http://schemas.microsoft.com/office/drawing/2014/main" id="{369AD68E-8382-486E-AE3F-31A22CE8262E}"/>
                  </a:ext>
                </a:extLst>
              </p:cNvPr>
              <p:cNvSpPr txBox="1"/>
              <p:nvPr/>
            </p:nvSpPr>
            <p:spPr>
              <a:xfrm>
                <a:off x="9119707" y="3301790"/>
                <a:ext cx="1957587" cy="2401748"/>
              </a:xfrm>
              <a:prstGeom prst="rect">
                <a:avLst/>
              </a:prstGeom>
              <a:noFill/>
            </p:spPr>
            <p:txBody>
              <a:bodyPr wrap="none" rtlCol="0">
                <a:spAutoFit/>
              </a:bodyPr>
              <a:lstStyle/>
              <a:p>
                <a:pPr>
                  <a:lnSpc>
                    <a:spcPts val="1200"/>
                  </a:lnSpc>
                </a:pPr>
                <a:r>
                  <a:rPr lang="en-US" altLang="zh-CN" sz="1200" dirty="0">
                    <a:solidFill>
                      <a:schemeClr val="accent6">
                        <a:lumMod val="75000"/>
                      </a:schemeClr>
                    </a:solidFill>
                    <a:latin typeface="Consolas" panose="020B0609020204030204" pitchFamily="49" charset="0"/>
                  </a:rPr>
                  <a:t># segment r-x</a:t>
                </a:r>
              </a:p>
              <a:p>
                <a:pPr>
                  <a:lnSpc>
                    <a:spcPts val="1200"/>
                  </a:lnSpc>
                </a:pPr>
                <a:r>
                  <a:rPr lang="en-US" altLang="zh-CN" sz="1200" b="1" dirty="0">
                    <a:solidFill>
                      <a:schemeClr val="accent1">
                        <a:lumMod val="75000"/>
                      </a:schemeClr>
                    </a:solidFill>
                    <a:latin typeface="Consolas" panose="020B0609020204030204" pitchFamily="49" charset="0"/>
                  </a:rPr>
                  <a:t>compute:</a:t>
                </a:r>
              </a:p>
              <a:p>
                <a:pPr>
                  <a:lnSpc>
                    <a:spcPts val="1200"/>
                  </a:lnSpc>
                </a:pPr>
                <a:r>
                  <a:rPr lang="en-US" altLang="zh-CN" sz="1200" b="1" dirty="0">
                    <a:solidFill>
                      <a:schemeClr val="tx2">
                        <a:lumMod val="75000"/>
                      </a:schemeClr>
                    </a:solidFill>
                    <a:latin typeface="Consolas" panose="020B0609020204030204" pitchFamily="49" charset="0"/>
                  </a:rPr>
                  <a:t>   </a:t>
                </a:r>
                <a:r>
                  <a:rPr lang="en-US" altLang="zh-CN" sz="1200" b="1" dirty="0" err="1">
                    <a:solidFill>
                      <a:srgbClr val="657B83"/>
                    </a:solidFill>
                    <a:latin typeface="Consolas" panose="020B0609020204030204" pitchFamily="49" charset="0"/>
                  </a:rPr>
                  <a:t>switch_sp</a:t>
                </a:r>
                <a:endParaRPr lang="en-US" altLang="zh-CN" sz="1200" b="1" dirty="0">
                  <a:solidFill>
                    <a:srgbClr val="657B83"/>
                  </a:solidFill>
                  <a:latin typeface="Consolas" panose="020B0609020204030204" pitchFamily="49" charset="0"/>
                </a:endParaRPr>
              </a:p>
              <a:p>
                <a:pPr>
                  <a:lnSpc>
                    <a:spcPts val="1200"/>
                  </a:lnSpc>
                </a:pPr>
                <a:r>
                  <a:rPr lang="en-US" altLang="zh-CN" sz="1200" b="1" dirty="0">
                    <a:solidFill>
                      <a:srgbClr val="657B83"/>
                    </a:solidFill>
                    <a:latin typeface="Consolas" panose="020B0609020204030204" pitchFamily="49" charset="0"/>
                  </a:rPr>
                  <a:t>   </a:t>
                </a:r>
                <a:r>
                  <a:rPr lang="en-US" altLang="zh-CN" sz="1200" b="1" dirty="0" err="1">
                    <a:solidFill>
                      <a:srgbClr val="657B83"/>
                    </a:solidFill>
                    <a:latin typeface="Consolas" panose="020B0609020204030204" pitchFamily="49" charset="0"/>
                  </a:rPr>
                  <a:t>msr</a:t>
                </a:r>
                <a:r>
                  <a:rPr lang="en-US" altLang="zh-CN" sz="1200" b="1" dirty="0">
                    <a:solidFill>
                      <a:srgbClr val="657B83"/>
                    </a:solidFill>
                    <a:latin typeface="Consolas" panose="020B0609020204030204" pitchFamily="49" charset="0"/>
                  </a:rPr>
                  <a:t> UAO, 0</a:t>
                </a:r>
              </a:p>
              <a:p>
                <a:pPr>
                  <a:lnSpc>
                    <a:spcPts val="1200"/>
                  </a:lnSpc>
                </a:pPr>
                <a:r>
                  <a:rPr lang="en-US" altLang="zh-CN" sz="1200" b="1" dirty="0">
                    <a:solidFill>
                      <a:srgbClr val="657B83"/>
                    </a:solidFill>
                    <a:latin typeface="Consolas" panose="020B0609020204030204" pitchFamily="49" charset="0"/>
                  </a:rPr>
                  <a:t>   ……</a:t>
                </a:r>
              </a:p>
              <a:p>
                <a:pPr>
                  <a:lnSpc>
                    <a:spcPts val="1200"/>
                  </a:lnSpc>
                </a:pPr>
                <a:r>
                  <a:rPr lang="en-US" altLang="zh-CN" sz="1200" b="1" dirty="0">
                    <a:solidFill>
                      <a:srgbClr val="657B83"/>
                    </a:solidFill>
                    <a:latin typeface="Consolas" panose="020B0609020204030204" pitchFamily="49" charset="0"/>
                  </a:rPr>
                  <a:t>   </a:t>
                </a:r>
                <a:r>
                  <a:rPr lang="en-US" altLang="zh-CN" sz="1200" b="1" dirty="0" err="1">
                    <a:solidFill>
                      <a:srgbClr val="657B83"/>
                    </a:solidFill>
                    <a:latin typeface="Consolas" panose="020B0609020204030204" pitchFamily="49" charset="0"/>
                  </a:rPr>
                  <a:t>ldtr</a:t>
                </a:r>
                <a:r>
                  <a:rPr lang="en-US" altLang="zh-CN" sz="1200" b="1" dirty="0">
                    <a:solidFill>
                      <a:srgbClr val="657B83"/>
                    </a:solidFill>
                    <a:latin typeface="Consolas" panose="020B0609020204030204" pitchFamily="49" charset="0"/>
                  </a:rPr>
                  <a:t> x0, [secret]</a:t>
                </a:r>
              </a:p>
              <a:p>
                <a:pPr>
                  <a:lnSpc>
                    <a:spcPts val="1200"/>
                  </a:lnSpc>
                </a:pPr>
                <a:r>
                  <a:rPr lang="en-US" altLang="zh-CN" sz="1200" b="1" dirty="0">
                    <a:solidFill>
                      <a:srgbClr val="657B83"/>
                    </a:solidFill>
                    <a:latin typeface="Consolas" panose="020B0609020204030204" pitchFamily="49" charset="0"/>
                  </a:rPr>
                  <a:t>   bl   op</a:t>
                </a:r>
              </a:p>
              <a:p>
                <a:pPr>
                  <a:lnSpc>
                    <a:spcPts val="1200"/>
                  </a:lnSpc>
                </a:pPr>
                <a:r>
                  <a:rPr lang="en-US" altLang="zh-CN" sz="1200" b="1" dirty="0">
                    <a:solidFill>
                      <a:srgbClr val="657B83"/>
                    </a:solidFill>
                    <a:latin typeface="Consolas" panose="020B0609020204030204" pitchFamily="49" charset="0"/>
                  </a:rPr>
                  <a:t>   ……</a:t>
                </a:r>
              </a:p>
              <a:p>
                <a:pPr>
                  <a:lnSpc>
                    <a:spcPts val="1200"/>
                  </a:lnSpc>
                </a:pPr>
                <a:r>
                  <a:rPr lang="en-US" altLang="zh-CN" sz="1200" b="1" dirty="0">
                    <a:solidFill>
                      <a:srgbClr val="657B83"/>
                    </a:solidFill>
                    <a:latin typeface="Consolas" panose="020B0609020204030204" pitchFamily="49" charset="0"/>
                  </a:rPr>
                  <a:t>   </a:t>
                </a:r>
                <a:r>
                  <a:rPr lang="en-US" altLang="zh-CN" sz="1200" b="1" dirty="0" err="1">
                    <a:solidFill>
                      <a:srgbClr val="657B83"/>
                    </a:solidFill>
                    <a:latin typeface="Consolas" panose="020B0609020204030204" pitchFamily="49" charset="0"/>
                  </a:rPr>
                  <a:t>msr</a:t>
                </a:r>
                <a:r>
                  <a:rPr lang="en-US" altLang="zh-CN" sz="1200" b="1" dirty="0">
                    <a:solidFill>
                      <a:srgbClr val="657B83"/>
                    </a:solidFill>
                    <a:latin typeface="Consolas" panose="020B0609020204030204" pitchFamily="49" charset="0"/>
                  </a:rPr>
                  <a:t> UAO, 1</a:t>
                </a:r>
              </a:p>
              <a:p>
                <a:pPr>
                  <a:lnSpc>
                    <a:spcPts val="1200"/>
                  </a:lnSpc>
                </a:pPr>
                <a:r>
                  <a:rPr lang="en-US" altLang="zh-CN" sz="1200" b="1" dirty="0">
                    <a:solidFill>
                      <a:srgbClr val="657B83"/>
                    </a:solidFill>
                    <a:latin typeface="Consolas" panose="020B0609020204030204" pitchFamily="49" charset="0"/>
                  </a:rPr>
                  <a:t>   </a:t>
                </a:r>
                <a:r>
                  <a:rPr lang="en-US" altLang="zh-CN" sz="1200" b="1" dirty="0" err="1">
                    <a:solidFill>
                      <a:srgbClr val="657B83"/>
                    </a:solidFill>
                    <a:latin typeface="Consolas" panose="020B0609020204030204" pitchFamily="49" charset="0"/>
                  </a:rPr>
                  <a:t>switch_sp</a:t>
                </a:r>
                <a:endParaRPr lang="en-US" altLang="zh-CN" sz="1200" b="1" dirty="0">
                  <a:solidFill>
                    <a:srgbClr val="657B83"/>
                  </a:solidFill>
                  <a:latin typeface="Consolas" panose="020B0609020204030204" pitchFamily="49" charset="0"/>
                </a:endParaRPr>
              </a:p>
              <a:p>
                <a:pPr>
                  <a:lnSpc>
                    <a:spcPts val="1200"/>
                  </a:lnSpc>
                </a:pPr>
                <a:r>
                  <a:rPr lang="en-US" altLang="zh-CN" sz="1200" b="1" dirty="0">
                    <a:solidFill>
                      <a:srgbClr val="657B83"/>
                    </a:solidFill>
                    <a:latin typeface="Consolas" panose="020B0609020204030204" pitchFamily="49" charset="0"/>
                  </a:rPr>
                  <a:t>   </a:t>
                </a:r>
              </a:p>
              <a:p>
                <a:pPr>
                  <a:lnSpc>
                    <a:spcPts val="1200"/>
                  </a:lnSpc>
                </a:pPr>
                <a:r>
                  <a:rPr lang="en-US" altLang="zh-CN" sz="1200" b="1" dirty="0">
                    <a:solidFill>
                      <a:schemeClr val="accent1">
                        <a:lumMod val="75000"/>
                      </a:schemeClr>
                    </a:solidFill>
                    <a:latin typeface="Consolas" panose="020B0609020204030204" pitchFamily="49" charset="0"/>
                  </a:rPr>
                  <a:t>main:</a:t>
                </a:r>
              </a:p>
              <a:p>
                <a:pPr>
                  <a:lnSpc>
                    <a:spcPts val="1200"/>
                  </a:lnSpc>
                </a:pPr>
                <a:r>
                  <a:rPr lang="en-US" altLang="zh-CN" sz="1200" b="1" dirty="0">
                    <a:solidFill>
                      <a:schemeClr val="accent1">
                        <a:lumMod val="75000"/>
                      </a:schemeClr>
                    </a:solidFill>
                    <a:latin typeface="Consolas" panose="020B0609020204030204" pitchFamily="49" charset="0"/>
                  </a:rPr>
                  <a:t>   </a:t>
                </a:r>
                <a:r>
                  <a:rPr lang="en-US" altLang="zh-CN" sz="1200" b="1" dirty="0">
                    <a:solidFill>
                      <a:srgbClr val="657B83"/>
                    </a:solidFill>
                    <a:latin typeface="Consolas" panose="020B0609020204030204" pitchFamily="49" charset="0"/>
                  </a:rPr>
                  <a:t>……</a:t>
                </a:r>
              </a:p>
              <a:p>
                <a:pPr>
                  <a:lnSpc>
                    <a:spcPts val="1200"/>
                  </a:lnSpc>
                </a:pPr>
                <a:r>
                  <a:rPr lang="en-US" altLang="zh-CN" sz="1200" b="1" dirty="0">
                    <a:solidFill>
                      <a:srgbClr val="657B83"/>
                    </a:solidFill>
                    <a:latin typeface="Consolas" panose="020B0609020204030204" pitchFamily="49" charset="0"/>
                  </a:rPr>
                  <a:t>   </a:t>
                </a:r>
                <a:r>
                  <a:rPr lang="en-US" altLang="zh-CN" sz="1200" b="1" dirty="0" err="1">
                    <a:solidFill>
                      <a:srgbClr val="657B83"/>
                    </a:solidFill>
                    <a:latin typeface="Consolas" panose="020B0609020204030204" pitchFamily="49" charset="0"/>
                  </a:rPr>
                  <a:t>ldtr</a:t>
                </a:r>
                <a:r>
                  <a:rPr lang="en-US" altLang="zh-CN" sz="1200" b="1" dirty="0">
                    <a:solidFill>
                      <a:srgbClr val="657B83"/>
                    </a:solidFill>
                    <a:latin typeface="Consolas" panose="020B0609020204030204" pitchFamily="49" charset="0"/>
                  </a:rPr>
                  <a:t> x0, [secret]</a:t>
                </a:r>
              </a:p>
              <a:p>
                <a:pPr>
                  <a:lnSpc>
                    <a:spcPts val="1200"/>
                  </a:lnSpc>
                </a:pPr>
                <a:r>
                  <a:rPr lang="en-US" altLang="zh-CN" sz="1200" b="1" dirty="0">
                    <a:solidFill>
                      <a:schemeClr val="tx2">
                        <a:lumMod val="75000"/>
                      </a:schemeClr>
                    </a:solidFill>
                    <a:latin typeface="Consolas" panose="020B0609020204030204" pitchFamily="49" charset="0"/>
                  </a:rPr>
                  <a:t>   </a:t>
                </a:r>
                <a:r>
                  <a:rPr lang="en-US" altLang="zh-CN" sz="1200" b="1" dirty="0">
                    <a:solidFill>
                      <a:srgbClr val="657B83"/>
                    </a:solidFill>
                    <a:latin typeface="Consolas" panose="020B0609020204030204" pitchFamily="49" charset="0"/>
                  </a:rPr>
                  <a:t>……</a:t>
                </a:r>
              </a:p>
            </p:txBody>
          </p:sp>
        </p:grpSp>
        <p:cxnSp>
          <p:nvCxnSpPr>
            <p:cNvPr id="137" name="直接连接符 136">
              <a:extLst>
                <a:ext uri="{FF2B5EF4-FFF2-40B4-BE49-F238E27FC236}">
                  <a16:creationId xmlns:a16="http://schemas.microsoft.com/office/drawing/2014/main" id="{CE017599-5FD6-4696-A941-473A133C57A2}"/>
                </a:ext>
              </a:extLst>
            </p:cNvPr>
            <p:cNvCxnSpPr>
              <a:cxnSpLocks/>
            </p:cNvCxnSpPr>
            <p:nvPr/>
          </p:nvCxnSpPr>
          <p:spPr>
            <a:xfrm flipV="1">
              <a:off x="8271164" y="3117273"/>
              <a:ext cx="1059872" cy="935299"/>
            </a:xfrm>
            <a:prstGeom prst="line">
              <a:avLst/>
            </a:prstGeom>
            <a:ln w="127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38" name="组合 137">
              <a:extLst>
                <a:ext uri="{FF2B5EF4-FFF2-40B4-BE49-F238E27FC236}">
                  <a16:creationId xmlns:a16="http://schemas.microsoft.com/office/drawing/2014/main" id="{4A45F448-F359-498C-A880-7971A8EBD8DD}"/>
                </a:ext>
              </a:extLst>
            </p:cNvPr>
            <p:cNvGrpSpPr/>
            <p:nvPr/>
          </p:nvGrpSpPr>
          <p:grpSpPr>
            <a:xfrm>
              <a:off x="4233787" y="3973793"/>
              <a:ext cx="2407828" cy="888963"/>
              <a:chOff x="4154300" y="3823821"/>
              <a:chExt cx="2407828" cy="888963"/>
            </a:xfrm>
          </p:grpSpPr>
          <p:grpSp>
            <p:nvGrpSpPr>
              <p:cNvPr id="163" name="组合 162">
                <a:extLst>
                  <a:ext uri="{FF2B5EF4-FFF2-40B4-BE49-F238E27FC236}">
                    <a16:creationId xmlns:a16="http://schemas.microsoft.com/office/drawing/2014/main" id="{49B660D3-DCCD-4FA3-917D-A4BB7B3D05E7}"/>
                  </a:ext>
                </a:extLst>
              </p:cNvPr>
              <p:cNvGrpSpPr/>
              <p:nvPr/>
            </p:nvGrpSpPr>
            <p:grpSpPr>
              <a:xfrm>
                <a:off x="6027340" y="3902598"/>
                <a:ext cx="534788" cy="534788"/>
                <a:chOff x="2529098" y="3605234"/>
                <a:chExt cx="534788" cy="534788"/>
              </a:xfrm>
            </p:grpSpPr>
            <p:pic>
              <p:nvPicPr>
                <p:cNvPr id="172" name="图形 127" descr="纸张">
                  <a:extLst>
                    <a:ext uri="{FF2B5EF4-FFF2-40B4-BE49-F238E27FC236}">
                      <a16:creationId xmlns:a16="http://schemas.microsoft.com/office/drawing/2014/main" id="{265AABA8-E12A-42A2-A23D-3551826DC05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29098" y="3605234"/>
                  <a:ext cx="534788" cy="534788"/>
                </a:xfrm>
                <a:prstGeom prst="rect">
                  <a:avLst/>
                </a:prstGeom>
              </p:spPr>
            </p:pic>
            <p:sp>
              <p:nvSpPr>
                <p:cNvPr id="173" name="矩形: 圆角 128">
                  <a:extLst>
                    <a:ext uri="{FF2B5EF4-FFF2-40B4-BE49-F238E27FC236}">
                      <a16:creationId xmlns:a16="http://schemas.microsoft.com/office/drawing/2014/main" id="{1E0F4399-1074-4378-98B5-CE715BB9F9FB}"/>
                    </a:ext>
                  </a:extLst>
                </p:cNvPr>
                <p:cNvSpPr/>
                <p:nvPr/>
              </p:nvSpPr>
              <p:spPr>
                <a:xfrm>
                  <a:off x="2589823" y="3816226"/>
                  <a:ext cx="398239" cy="182880"/>
                </a:xfrm>
                <a:prstGeom prst="roundRect">
                  <a:avLst/>
                </a:prstGeom>
                <a:solidFill>
                  <a:srgbClr val="000000"/>
                </a:solidFill>
                <a:ln/>
              </p:spPr>
              <p:style>
                <a:lnRef idx="3">
                  <a:schemeClr val="lt1"/>
                </a:lnRef>
                <a:fillRef idx="1">
                  <a:schemeClr val="dk1"/>
                </a:fillRef>
                <a:effectRef idx="1">
                  <a:schemeClr val="dk1"/>
                </a:effectRef>
                <a:fontRef idx="minor">
                  <a:schemeClr val="lt1"/>
                </a:fontRef>
              </p:style>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kumimoji="0" lang="en-US" altLang="zh-CN" sz="1000" b="1"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ELF</a:t>
                  </a:r>
                  <a:endParaRPr kumimoji="0" lang="zh-CN" altLang="en-US" sz="1000" b="1"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164" name="组合 163">
                <a:extLst>
                  <a:ext uri="{FF2B5EF4-FFF2-40B4-BE49-F238E27FC236}">
                    <a16:creationId xmlns:a16="http://schemas.microsoft.com/office/drawing/2014/main" id="{AB6D0C3A-E24B-4F4D-ABAF-122B3A68AEF4}"/>
                  </a:ext>
                </a:extLst>
              </p:cNvPr>
              <p:cNvGrpSpPr/>
              <p:nvPr/>
            </p:nvGrpSpPr>
            <p:grpSpPr>
              <a:xfrm>
                <a:off x="4154300" y="3823821"/>
                <a:ext cx="720092" cy="720092"/>
                <a:chOff x="1323339" y="3646533"/>
                <a:chExt cx="720092" cy="720092"/>
              </a:xfrm>
            </p:grpSpPr>
            <p:grpSp>
              <p:nvGrpSpPr>
                <p:cNvPr id="168" name="组合 167">
                  <a:extLst>
                    <a:ext uri="{FF2B5EF4-FFF2-40B4-BE49-F238E27FC236}">
                      <a16:creationId xmlns:a16="http://schemas.microsoft.com/office/drawing/2014/main" id="{FF84DFB0-F69C-4D8E-A92B-55BCED3A0089}"/>
                    </a:ext>
                  </a:extLst>
                </p:cNvPr>
                <p:cNvGrpSpPr/>
                <p:nvPr/>
              </p:nvGrpSpPr>
              <p:grpSpPr>
                <a:xfrm>
                  <a:off x="1323339" y="3646533"/>
                  <a:ext cx="720092" cy="720092"/>
                  <a:chOff x="1371870" y="3687171"/>
                  <a:chExt cx="720092" cy="720092"/>
                </a:xfrm>
              </p:grpSpPr>
              <p:pic>
                <p:nvPicPr>
                  <p:cNvPr id="170" name="图片 169">
                    <a:extLst>
                      <a:ext uri="{FF2B5EF4-FFF2-40B4-BE49-F238E27FC236}">
                        <a16:creationId xmlns:a16="http://schemas.microsoft.com/office/drawing/2014/main" id="{D16B3AF7-CBDA-45C1-BD90-B85F0FB5FC6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71870" y="3687171"/>
                    <a:ext cx="720092" cy="720092"/>
                  </a:xfrm>
                  <a:prstGeom prst="rect">
                    <a:avLst/>
                  </a:prstGeom>
                </p:spPr>
              </p:pic>
              <p:sp>
                <p:nvSpPr>
                  <p:cNvPr id="171" name="矩形: 圆角 126">
                    <a:extLst>
                      <a:ext uri="{FF2B5EF4-FFF2-40B4-BE49-F238E27FC236}">
                        <a16:creationId xmlns:a16="http://schemas.microsoft.com/office/drawing/2014/main" id="{250CC6FD-B416-4150-8DB9-0086F951AFBC}"/>
                      </a:ext>
                    </a:extLst>
                  </p:cNvPr>
                  <p:cNvSpPr/>
                  <p:nvPr/>
                </p:nvSpPr>
                <p:spPr>
                  <a:xfrm>
                    <a:off x="1578187" y="4025053"/>
                    <a:ext cx="209973" cy="45719"/>
                  </a:xfrm>
                  <a:prstGeom prst="roundRect">
                    <a:avLst/>
                  </a:prstGeom>
                  <a:solidFill>
                    <a:schemeClr val="bg1"/>
                  </a:solidFill>
                  <a:ln w="12700" cap="flat" cmpd="sng" algn="ctr">
                    <a:no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169" name="文本框 168">
                  <a:extLst>
                    <a:ext uri="{FF2B5EF4-FFF2-40B4-BE49-F238E27FC236}">
                      <a16:creationId xmlns:a16="http://schemas.microsoft.com/office/drawing/2014/main" id="{28C4E6C3-9071-458B-A2E5-0E3AF58F205A}"/>
                    </a:ext>
                  </a:extLst>
                </p:cNvPr>
                <p:cNvSpPr txBox="1"/>
                <p:nvPr/>
              </p:nvSpPr>
              <p:spPr>
                <a:xfrm>
                  <a:off x="1429385" y="3880731"/>
                  <a:ext cx="508000" cy="230832"/>
                </a:xfrm>
                <a:prstGeom prst="rect">
                  <a:avLst/>
                </a:prstGeom>
                <a:noFill/>
              </p:spPr>
              <p:txBody>
                <a:bodyPr wrap="square" rtlCol="0">
                  <a:spAutoFit/>
                </a:bodyPr>
                <a:lstStyle/>
                <a:p>
                  <a:pPr algn="l">
                    <a:lnSpc>
                      <a:spcPct val="90000"/>
                    </a:lnSpc>
                    <a:spcBef>
                      <a:spcPts val="1000"/>
                    </a:spcBef>
                  </a:pPr>
                  <a:r>
                    <a:rPr kumimoji="1" lang="en-US" altLang="zh-CN" sz="10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SRC</a:t>
                  </a:r>
                  <a:endParaRPr kumimoji="1" lang="zh-CN" altLang="en-US" sz="10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grpSp>
          <p:pic>
            <p:nvPicPr>
              <p:cNvPr id="165" name="图片 164">
                <a:extLst>
                  <a:ext uri="{FF2B5EF4-FFF2-40B4-BE49-F238E27FC236}">
                    <a16:creationId xmlns:a16="http://schemas.microsoft.com/office/drawing/2014/main" id="{4F2960C0-D1AC-4735-88DC-7AFC7BEE650E}"/>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r="8791" b="19356"/>
              <a:stretch/>
            </p:blipFill>
            <p:spPr>
              <a:xfrm>
                <a:off x="5017421" y="3829027"/>
                <a:ext cx="720092" cy="636680"/>
              </a:xfrm>
              <a:prstGeom prst="rect">
                <a:avLst/>
              </a:prstGeom>
            </p:spPr>
          </p:pic>
          <p:sp>
            <p:nvSpPr>
              <p:cNvPr id="166" name="文本框 165">
                <a:extLst>
                  <a:ext uri="{FF2B5EF4-FFF2-40B4-BE49-F238E27FC236}">
                    <a16:creationId xmlns:a16="http://schemas.microsoft.com/office/drawing/2014/main" id="{4A799958-3207-4FEA-BBCD-02A3464E35F6}"/>
                  </a:ext>
                </a:extLst>
              </p:cNvPr>
              <p:cNvSpPr txBox="1"/>
              <p:nvPr/>
            </p:nvSpPr>
            <p:spPr>
              <a:xfrm>
                <a:off x="5060844" y="4481952"/>
                <a:ext cx="789809" cy="230832"/>
              </a:xfrm>
              <a:prstGeom prst="rect">
                <a:avLst/>
              </a:prstGeom>
              <a:noFill/>
            </p:spPr>
            <p:txBody>
              <a:bodyPr wrap="square" rtlCol="0">
                <a:spAutoFit/>
              </a:bodyPr>
              <a:lstStyle/>
              <a:p>
                <a:pPr algn="l">
                  <a:lnSpc>
                    <a:spcPct val="90000"/>
                  </a:lnSpc>
                  <a:spcBef>
                    <a:spcPts val="1000"/>
                  </a:spcBef>
                </a:pPr>
                <a:r>
                  <a:rPr kumimoji="1" lang="en-US" altLang="zh-CN" sz="10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Compile</a:t>
                </a:r>
                <a:endParaRPr kumimoji="1" lang="zh-CN" altLang="en-US" sz="10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167" name="图形 122" descr="线箭头轻微弯曲">
                <a:extLst>
                  <a:ext uri="{FF2B5EF4-FFF2-40B4-BE49-F238E27FC236}">
                    <a16:creationId xmlns:a16="http://schemas.microsoft.com/office/drawing/2014/main" id="{514C1CB1-6379-4B88-8411-4C353215C5DB}"/>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736992" y="4022953"/>
                <a:ext cx="347940" cy="347940"/>
              </a:xfrm>
              <a:prstGeom prst="rect">
                <a:avLst/>
              </a:prstGeom>
            </p:spPr>
          </p:pic>
        </p:grpSp>
        <p:grpSp>
          <p:nvGrpSpPr>
            <p:cNvPr id="142" name="组合 141">
              <a:extLst>
                <a:ext uri="{FF2B5EF4-FFF2-40B4-BE49-F238E27FC236}">
                  <a16:creationId xmlns:a16="http://schemas.microsoft.com/office/drawing/2014/main" id="{8A464C08-5D2D-4A73-AEF8-52988EE47B89}"/>
                </a:ext>
              </a:extLst>
            </p:cNvPr>
            <p:cNvGrpSpPr/>
            <p:nvPr/>
          </p:nvGrpSpPr>
          <p:grpSpPr>
            <a:xfrm>
              <a:off x="1057343" y="3177705"/>
              <a:ext cx="3282490" cy="2317773"/>
              <a:chOff x="977856" y="3027733"/>
              <a:chExt cx="3282490" cy="2317773"/>
            </a:xfrm>
          </p:grpSpPr>
          <p:grpSp>
            <p:nvGrpSpPr>
              <p:cNvPr id="159" name="组合 158">
                <a:extLst>
                  <a:ext uri="{FF2B5EF4-FFF2-40B4-BE49-F238E27FC236}">
                    <a16:creationId xmlns:a16="http://schemas.microsoft.com/office/drawing/2014/main" id="{00CFB610-EDB2-422A-9ECA-C47D8BDD358B}"/>
                  </a:ext>
                </a:extLst>
              </p:cNvPr>
              <p:cNvGrpSpPr/>
              <p:nvPr/>
            </p:nvGrpSpPr>
            <p:grpSpPr>
              <a:xfrm>
                <a:off x="977856" y="3037182"/>
                <a:ext cx="2654918" cy="2308324"/>
                <a:chOff x="1308836" y="3069718"/>
                <a:chExt cx="2654918" cy="2308324"/>
              </a:xfrm>
            </p:grpSpPr>
            <p:sp>
              <p:nvSpPr>
                <p:cNvPr id="161" name="矩形 160">
                  <a:extLst>
                    <a:ext uri="{FF2B5EF4-FFF2-40B4-BE49-F238E27FC236}">
                      <a16:creationId xmlns:a16="http://schemas.microsoft.com/office/drawing/2014/main" id="{449F82B1-D217-4646-87BE-3D0625B5C376}"/>
                    </a:ext>
                  </a:extLst>
                </p:cNvPr>
                <p:cNvSpPr/>
                <p:nvPr/>
              </p:nvSpPr>
              <p:spPr>
                <a:xfrm>
                  <a:off x="1308836" y="3069718"/>
                  <a:ext cx="2630550" cy="2308324"/>
                </a:xfrm>
                <a:prstGeom prst="rect">
                  <a:avLst/>
                </a:prstGeom>
                <a:noFill/>
                <a:ln w="12700" cap="flat" cmpd="sng" algn="ctr">
                  <a:solidFill>
                    <a:schemeClr val="tx1"/>
                  </a:solidFill>
                  <a:prstDash val="dash"/>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2" name="文本框 161">
                  <a:extLst>
                    <a:ext uri="{FF2B5EF4-FFF2-40B4-BE49-F238E27FC236}">
                      <a16:creationId xmlns:a16="http://schemas.microsoft.com/office/drawing/2014/main" id="{69B77399-832D-42BD-8133-9E4C22DF0818}"/>
                    </a:ext>
                  </a:extLst>
                </p:cNvPr>
                <p:cNvSpPr txBox="1"/>
                <p:nvPr/>
              </p:nvSpPr>
              <p:spPr>
                <a:xfrm>
                  <a:off x="1335000" y="3069718"/>
                  <a:ext cx="2628754" cy="2308324"/>
                </a:xfrm>
                <a:prstGeom prst="rect">
                  <a:avLst/>
                </a:prstGeom>
                <a:noFill/>
              </p:spPr>
              <p:txBody>
                <a:bodyPr wrap="square" rtlCol="0">
                  <a:spAutoFit/>
                </a:bodyPr>
                <a:lstStyle/>
                <a:p>
                  <a:r>
                    <a:rPr lang="en-US" altLang="zh-CN" sz="1200" b="1" dirty="0">
                      <a:solidFill>
                        <a:srgbClr val="268BD2"/>
                      </a:solidFill>
                      <a:latin typeface="Consolas" panose="020B0609020204030204" pitchFamily="49" charset="0"/>
                    </a:rPr>
                    <a:t>__attribute__</a:t>
                  </a:r>
                  <a:r>
                    <a:rPr lang="en-US" altLang="zh-CN" sz="1200" b="1" dirty="0">
                      <a:solidFill>
                        <a:srgbClr val="657B83"/>
                      </a:solidFill>
                      <a:latin typeface="Consolas" panose="020B0609020204030204" pitchFamily="49" charset="0"/>
                    </a:rPr>
                    <a:t>(isolated)</a:t>
                  </a:r>
                </a:p>
                <a:p>
                  <a:r>
                    <a:rPr lang="en-US" altLang="zh-CN" sz="1200" b="1" dirty="0">
                      <a:solidFill>
                        <a:srgbClr val="586E75"/>
                      </a:solidFill>
                      <a:latin typeface="Consolas" panose="020B0609020204030204" pitchFamily="49" charset="0"/>
                    </a:rPr>
                    <a:t>char *</a:t>
                  </a:r>
                  <a:r>
                    <a:rPr lang="en-US" altLang="zh-CN" sz="1200" b="1" dirty="0">
                      <a:solidFill>
                        <a:srgbClr val="657B83"/>
                      </a:solidFill>
                      <a:latin typeface="Consolas" panose="020B0609020204030204" pitchFamily="49" charset="0"/>
                    </a:rPr>
                    <a:t>secret </a:t>
                  </a:r>
                  <a:r>
                    <a:rPr lang="en-US" altLang="zh-CN" sz="1200" b="1" dirty="0">
                      <a:solidFill>
                        <a:srgbClr val="859900"/>
                      </a:solidFill>
                      <a:latin typeface="Consolas" panose="020B0609020204030204" pitchFamily="49" charset="0"/>
                    </a:rPr>
                    <a:t>=</a:t>
                  </a:r>
                  <a:r>
                    <a:rPr lang="en-US" altLang="zh-CN" sz="1200" b="1" dirty="0">
                      <a:solidFill>
                        <a:srgbClr val="657B83"/>
                      </a:solidFill>
                      <a:latin typeface="Consolas" panose="020B0609020204030204" pitchFamily="49" charset="0"/>
                    </a:rPr>
                    <a:t> “……”;</a:t>
                  </a:r>
                </a:p>
                <a:p>
                  <a:br>
                    <a:rPr lang="en-US" altLang="zh-CN" sz="1200" b="1" dirty="0">
                      <a:solidFill>
                        <a:srgbClr val="657B83"/>
                      </a:solidFill>
                      <a:latin typeface="Consolas" panose="020B0609020204030204" pitchFamily="49" charset="0"/>
                    </a:rPr>
                  </a:br>
                  <a:r>
                    <a:rPr lang="en-US" altLang="zh-CN" sz="1200" b="1" dirty="0">
                      <a:solidFill>
                        <a:srgbClr val="268BD2"/>
                      </a:solidFill>
                      <a:latin typeface="Consolas" panose="020B0609020204030204" pitchFamily="49" charset="0"/>
                    </a:rPr>
                    <a:t>__attribute__</a:t>
                  </a:r>
                  <a:r>
                    <a:rPr lang="en-US" altLang="zh-CN" sz="1200" b="1" dirty="0">
                      <a:solidFill>
                        <a:srgbClr val="657B83"/>
                      </a:solidFill>
                      <a:latin typeface="Consolas" panose="020B0609020204030204" pitchFamily="49" charset="0"/>
                    </a:rPr>
                    <a:t>(trusted)</a:t>
                  </a:r>
                </a:p>
                <a:p>
                  <a:r>
                    <a:rPr lang="en-US" altLang="zh-CN" sz="1200" b="1" dirty="0">
                      <a:solidFill>
                        <a:srgbClr val="586E75"/>
                      </a:solidFill>
                      <a:latin typeface="Consolas" panose="020B0609020204030204" pitchFamily="49" charset="0"/>
                    </a:rPr>
                    <a:t>int</a:t>
                  </a:r>
                  <a:r>
                    <a:rPr lang="en-US" altLang="zh-CN" sz="1200" b="1" dirty="0">
                      <a:solidFill>
                        <a:srgbClr val="657B83"/>
                      </a:solidFill>
                      <a:latin typeface="Consolas" panose="020B0609020204030204" pitchFamily="49" charset="0"/>
                    </a:rPr>
                    <a:t> </a:t>
                  </a:r>
                  <a:r>
                    <a:rPr lang="en-US" altLang="zh-CN" sz="1200" b="1" dirty="0">
                      <a:solidFill>
                        <a:srgbClr val="268BD2"/>
                      </a:solidFill>
                      <a:latin typeface="Consolas" panose="020B0609020204030204" pitchFamily="49" charset="0"/>
                    </a:rPr>
                    <a:t>compute</a:t>
                  </a:r>
                  <a:r>
                    <a:rPr lang="en-US" altLang="zh-CN" sz="1200" b="1" dirty="0">
                      <a:solidFill>
                        <a:srgbClr val="657B83"/>
                      </a:solidFill>
                      <a:latin typeface="Consolas" panose="020B0609020204030204" pitchFamily="49" charset="0"/>
                    </a:rPr>
                    <a:t>(</a:t>
                  </a:r>
                  <a:r>
                    <a:rPr lang="en-US" altLang="zh-CN" sz="1200" b="1" dirty="0">
                      <a:solidFill>
                        <a:srgbClr val="586E75"/>
                      </a:solidFill>
                      <a:latin typeface="Consolas" panose="020B0609020204030204" pitchFamily="49" charset="0"/>
                    </a:rPr>
                    <a:t>char</a:t>
                  </a:r>
                  <a:r>
                    <a:rPr lang="en-US" altLang="zh-CN" sz="1200" b="1" dirty="0">
                      <a:solidFill>
                        <a:srgbClr val="657B83"/>
                      </a:solidFill>
                      <a:latin typeface="Consolas" panose="020B0609020204030204" pitchFamily="49" charset="0"/>
                    </a:rPr>
                    <a:t> </a:t>
                  </a:r>
                  <a:r>
                    <a:rPr lang="en-US" altLang="zh-CN" sz="1200" b="1" dirty="0">
                      <a:solidFill>
                        <a:srgbClr val="859900"/>
                      </a:solidFill>
                      <a:latin typeface="Consolas" panose="020B0609020204030204" pitchFamily="49" charset="0"/>
                    </a:rPr>
                    <a:t>*</a:t>
                  </a:r>
                  <a:r>
                    <a:rPr lang="en-US" altLang="zh-CN" sz="1200" b="1" dirty="0">
                      <a:solidFill>
                        <a:srgbClr val="657B83"/>
                      </a:solidFill>
                      <a:latin typeface="Consolas" panose="020B0609020204030204" pitchFamily="49" charset="0"/>
                    </a:rPr>
                    <a:t>secret){</a:t>
                  </a:r>
                </a:p>
                <a:p>
                  <a:r>
                    <a:rPr lang="en-US" altLang="zh-CN" sz="1200" b="1" dirty="0">
                      <a:solidFill>
                        <a:srgbClr val="657B83"/>
                      </a:solidFill>
                      <a:latin typeface="Consolas" panose="020B0609020204030204" pitchFamily="49" charset="0"/>
                    </a:rPr>
                    <a:t>  </a:t>
                  </a:r>
                  <a:r>
                    <a:rPr lang="en-US" altLang="zh-CN" sz="1200" b="1" dirty="0">
                      <a:solidFill>
                        <a:srgbClr val="268BD2"/>
                      </a:solidFill>
                      <a:latin typeface="Consolas" panose="020B0609020204030204" pitchFamily="49" charset="0"/>
                    </a:rPr>
                    <a:t>op</a:t>
                  </a:r>
                  <a:r>
                    <a:rPr lang="en-US" altLang="zh-CN" sz="1200" b="1" dirty="0">
                      <a:solidFill>
                        <a:srgbClr val="657B83"/>
                      </a:solidFill>
                      <a:latin typeface="Consolas" panose="020B0609020204030204" pitchFamily="49" charset="0"/>
                    </a:rPr>
                    <a:t>(secret[0]);</a:t>
                  </a:r>
                </a:p>
                <a:p>
                  <a:r>
                    <a:rPr lang="en-US" altLang="zh-CN" sz="1200" b="1" dirty="0">
                      <a:solidFill>
                        <a:srgbClr val="657B83"/>
                      </a:solidFill>
                      <a:latin typeface="Consolas" panose="020B0609020204030204" pitchFamily="49" charset="0"/>
                    </a:rPr>
                    <a:t>}</a:t>
                  </a:r>
                </a:p>
                <a:p>
                  <a:endParaRPr lang="en-US" altLang="zh-CN" sz="1200" b="1" dirty="0">
                    <a:solidFill>
                      <a:srgbClr val="657B83"/>
                    </a:solidFill>
                    <a:latin typeface="Consolas" panose="020B0609020204030204" pitchFamily="49" charset="0"/>
                  </a:endParaRPr>
                </a:p>
                <a:p>
                  <a:r>
                    <a:rPr lang="en-US" altLang="zh-CN" sz="1200" b="1" dirty="0">
                      <a:solidFill>
                        <a:srgbClr val="586E75"/>
                      </a:solidFill>
                      <a:latin typeface="Consolas" panose="020B0609020204030204" pitchFamily="49" charset="0"/>
                    </a:rPr>
                    <a:t>int</a:t>
                  </a:r>
                  <a:r>
                    <a:rPr lang="en-US" altLang="zh-CN" sz="1200" b="1" dirty="0">
                      <a:solidFill>
                        <a:srgbClr val="657B83"/>
                      </a:solidFill>
                      <a:latin typeface="Consolas" panose="020B0609020204030204" pitchFamily="49" charset="0"/>
                    </a:rPr>
                    <a:t> </a:t>
                  </a:r>
                  <a:r>
                    <a:rPr lang="en-US" altLang="zh-CN" sz="1200" b="1" dirty="0">
                      <a:solidFill>
                        <a:srgbClr val="268BD2"/>
                      </a:solidFill>
                      <a:latin typeface="Consolas" panose="020B0609020204030204" pitchFamily="49" charset="0"/>
                    </a:rPr>
                    <a:t>main</a:t>
                  </a:r>
                  <a:r>
                    <a:rPr lang="en-US" altLang="zh-CN" sz="1200" b="1" dirty="0">
                      <a:solidFill>
                        <a:srgbClr val="657B83"/>
                      </a:solidFill>
                      <a:latin typeface="Consolas" panose="020B0609020204030204" pitchFamily="49" charset="0"/>
                    </a:rPr>
                    <a:t>(){ </a:t>
                  </a:r>
                </a:p>
                <a:p>
                  <a:r>
                    <a:rPr lang="en-US" altLang="zh-CN" sz="1200" b="1" dirty="0">
                      <a:solidFill>
                        <a:srgbClr val="657B83"/>
                      </a:solidFill>
                      <a:latin typeface="Consolas" panose="020B0609020204030204" pitchFamily="49" charset="0"/>
                    </a:rPr>
                    <a:t>  </a:t>
                  </a:r>
                  <a:r>
                    <a:rPr lang="en-US" altLang="zh-CN" sz="1200" b="1" dirty="0">
                      <a:solidFill>
                        <a:srgbClr val="268BD2"/>
                      </a:solidFill>
                      <a:latin typeface="Consolas" panose="020B0609020204030204" pitchFamily="49" charset="0"/>
                    </a:rPr>
                    <a:t>compute</a:t>
                  </a:r>
                  <a:r>
                    <a:rPr lang="en-US" altLang="zh-CN" sz="1200" b="1" dirty="0">
                      <a:solidFill>
                        <a:srgbClr val="657B83"/>
                      </a:solidFill>
                      <a:latin typeface="Consolas" panose="020B0609020204030204" pitchFamily="49" charset="0"/>
                    </a:rPr>
                    <a:t>(secret);</a:t>
                  </a:r>
                </a:p>
                <a:p>
                  <a:r>
                    <a:rPr lang="en-US" altLang="zh-CN" sz="1200" b="1" dirty="0">
                      <a:solidFill>
                        <a:srgbClr val="657B83"/>
                      </a:solidFill>
                      <a:latin typeface="Consolas" panose="020B0609020204030204" pitchFamily="49" charset="0"/>
                    </a:rPr>
                    <a:t>  </a:t>
                  </a:r>
                  <a:r>
                    <a:rPr lang="en-US" altLang="zh-CN" sz="1200" b="1" dirty="0" err="1">
                      <a:solidFill>
                        <a:srgbClr val="268BD2"/>
                      </a:solidFill>
                      <a:latin typeface="Consolas" panose="020B0609020204030204" pitchFamily="49" charset="0"/>
                    </a:rPr>
                    <a:t>unpriviledged_load</a:t>
                  </a:r>
                  <a:r>
                    <a:rPr lang="en-US" altLang="zh-CN" sz="1200" b="1" dirty="0">
                      <a:solidFill>
                        <a:srgbClr val="657B83"/>
                      </a:solidFill>
                      <a:latin typeface="Consolas" panose="020B0609020204030204" pitchFamily="49" charset="0"/>
                    </a:rPr>
                    <a:t>(secret);</a:t>
                  </a:r>
                </a:p>
                <a:p>
                  <a:r>
                    <a:rPr lang="en-US" altLang="zh-CN" sz="1200" b="1" dirty="0">
                      <a:solidFill>
                        <a:srgbClr val="657B83"/>
                      </a:solidFill>
                      <a:latin typeface="Consolas" panose="020B0609020204030204" pitchFamily="49" charset="0"/>
                    </a:rPr>
                    <a:t>}</a:t>
                  </a:r>
                </a:p>
              </p:txBody>
            </p:sp>
          </p:grpSp>
          <p:cxnSp>
            <p:nvCxnSpPr>
              <p:cNvPr id="160" name="直接连接符 159">
                <a:extLst>
                  <a:ext uri="{FF2B5EF4-FFF2-40B4-BE49-F238E27FC236}">
                    <a16:creationId xmlns:a16="http://schemas.microsoft.com/office/drawing/2014/main" id="{8A53382E-3217-47C8-ADEE-E5E547FE09BC}"/>
                  </a:ext>
                </a:extLst>
              </p:cNvPr>
              <p:cNvCxnSpPr>
                <a:cxnSpLocks/>
              </p:cNvCxnSpPr>
              <p:nvPr/>
            </p:nvCxnSpPr>
            <p:spPr>
              <a:xfrm>
                <a:off x="3610806" y="3027733"/>
                <a:ext cx="649540" cy="941170"/>
              </a:xfrm>
              <a:prstGeom prst="line">
                <a:avLst/>
              </a:prstGeom>
              <a:ln w="127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cxnSp>
          <p:nvCxnSpPr>
            <p:cNvPr id="143" name="直接连接符 142">
              <a:extLst>
                <a:ext uri="{FF2B5EF4-FFF2-40B4-BE49-F238E27FC236}">
                  <a16:creationId xmlns:a16="http://schemas.microsoft.com/office/drawing/2014/main" id="{ED71774F-8BE5-4425-BEF5-25ABF94E2BD4}"/>
                </a:ext>
              </a:extLst>
            </p:cNvPr>
            <p:cNvCxnSpPr>
              <a:cxnSpLocks/>
            </p:cNvCxnSpPr>
            <p:nvPr/>
          </p:nvCxnSpPr>
          <p:spPr>
            <a:xfrm flipV="1">
              <a:off x="3667515" y="4513789"/>
              <a:ext cx="696507" cy="976184"/>
            </a:xfrm>
            <a:prstGeom prst="line">
              <a:avLst/>
            </a:prstGeom>
            <a:ln w="127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4" name="圆角矩形 143">
              <a:extLst>
                <a:ext uri="{FF2B5EF4-FFF2-40B4-BE49-F238E27FC236}">
                  <a16:creationId xmlns:a16="http://schemas.microsoft.com/office/drawing/2014/main" id="{8AC50DC4-0EC1-4EA2-9C70-2846FD445A82}"/>
                </a:ext>
              </a:extLst>
            </p:cNvPr>
            <p:cNvSpPr/>
            <p:nvPr/>
          </p:nvSpPr>
          <p:spPr>
            <a:xfrm>
              <a:off x="7225145" y="4125045"/>
              <a:ext cx="966028" cy="423933"/>
            </a:xfrm>
            <a:prstGeom prst="roundRect">
              <a:avLst/>
            </a:prstGeom>
            <a:noFill/>
            <a:ln w="1905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Process</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45" name="组合 144">
              <a:extLst>
                <a:ext uri="{FF2B5EF4-FFF2-40B4-BE49-F238E27FC236}">
                  <a16:creationId xmlns:a16="http://schemas.microsoft.com/office/drawing/2014/main" id="{F5622222-40C2-40E3-9623-A461D8593BD2}"/>
                </a:ext>
              </a:extLst>
            </p:cNvPr>
            <p:cNvGrpSpPr/>
            <p:nvPr/>
          </p:nvGrpSpPr>
          <p:grpSpPr>
            <a:xfrm>
              <a:off x="9364763" y="5527516"/>
              <a:ext cx="1788402" cy="258532"/>
              <a:chOff x="9765692" y="5209456"/>
              <a:chExt cx="1788402" cy="258532"/>
            </a:xfrm>
          </p:grpSpPr>
          <p:sp>
            <p:nvSpPr>
              <p:cNvPr id="157" name="矩形 156">
                <a:extLst>
                  <a:ext uri="{FF2B5EF4-FFF2-40B4-BE49-F238E27FC236}">
                    <a16:creationId xmlns:a16="http://schemas.microsoft.com/office/drawing/2014/main" id="{45C59203-C67E-412F-A4CD-B945A1553056}"/>
                  </a:ext>
                </a:extLst>
              </p:cNvPr>
              <p:cNvSpPr/>
              <p:nvPr/>
            </p:nvSpPr>
            <p:spPr>
              <a:xfrm>
                <a:off x="9765692" y="5235544"/>
                <a:ext cx="1788402" cy="217259"/>
              </a:xfrm>
              <a:prstGeom prst="rect">
                <a:avLst/>
              </a:prstGeom>
              <a:pattFill prst="wdUpDiag">
                <a:fgClr>
                  <a:schemeClr val="accent3">
                    <a:lumMod val="60000"/>
                    <a:lumOff val="40000"/>
                  </a:schemeClr>
                </a:fgClr>
                <a:bgClr>
                  <a:schemeClr val="bg1"/>
                </a:bgClr>
              </a:patt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8" name="文本框 157">
                <a:extLst>
                  <a:ext uri="{FF2B5EF4-FFF2-40B4-BE49-F238E27FC236}">
                    <a16:creationId xmlns:a16="http://schemas.microsoft.com/office/drawing/2014/main" id="{99E0466F-3165-43B6-A514-4BFCCD6BC3F2}"/>
                  </a:ext>
                </a:extLst>
              </p:cNvPr>
              <p:cNvSpPr txBox="1"/>
              <p:nvPr/>
            </p:nvSpPr>
            <p:spPr>
              <a:xfrm>
                <a:off x="10303013" y="5209456"/>
                <a:ext cx="694421" cy="258532"/>
              </a:xfrm>
              <a:prstGeom prst="rect">
                <a:avLst/>
              </a:prstGeom>
              <a:noFill/>
            </p:spPr>
            <p:txBody>
              <a:bodyPr wrap="none" rtlCol="0">
                <a:spAutoFit/>
              </a:bodyPr>
              <a:lstStyle/>
              <a:p>
                <a:pPr algn="l">
                  <a:lnSpc>
                    <a:spcPct val="90000"/>
                  </a:lnSpc>
                  <a:spcBef>
                    <a:spcPts val="1000"/>
                  </a:spcBef>
                </a:pPr>
                <a:r>
                  <a:rPr lang="en-US" altLang="zh-CN" sz="1200" b="1" dirty="0">
                    <a:solidFill>
                      <a:srgbClr val="657B83"/>
                    </a:solidFill>
                    <a:latin typeface="Consolas" panose="020B0609020204030204" pitchFamily="49" charset="0"/>
                  </a:rPr>
                  <a:t>secret</a:t>
                </a:r>
                <a:endParaRPr lang="zh-CN" altLang="en-US" sz="1200" b="1" dirty="0">
                  <a:solidFill>
                    <a:srgbClr val="657B83"/>
                  </a:solidFill>
                  <a:latin typeface="Consolas" panose="020B0609020204030204" pitchFamily="49" charset="0"/>
                </a:endParaRPr>
              </a:p>
            </p:txBody>
          </p:sp>
        </p:grpSp>
        <p:sp>
          <p:nvSpPr>
            <p:cNvPr id="146" name="文本框 145">
              <a:extLst>
                <a:ext uri="{FF2B5EF4-FFF2-40B4-BE49-F238E27FC236}">
                  <a16:creationId xmlns:a16="http://schemas.microsoft.com/office/drawing/2014/main" id="{502A28DF-9A06-4907-B1CF-32C41B01E027}"/>
                </a:ext>
              </a:extLst>
            </p:cNvPr>
            <p:cNvSpPr txBox="1"/>
            <p:nvPr/>
          </p:nvSpPr>
          <p:spPr>
            <a:xfrm>
              <a:off x="9322935" y="5335143"/>
              <a:ext cx="1289135" cy="258532"/>
            </a:xfrm>
            <a:prstGeom prst="rect">
              <a:avLst/>
            </a:prstGeom>
            <a:noFill/>
          </p:spPr>
          <p:txBody>
            <a:bodyPr wrap="none" rtlCol="0">
              <a:spAutoFit/>
            </a:bodyPr>
            <a:lstStyle/>
            <a:p>
              <a:pPr>
                <a:lnSpc>
                  <a:spcPct val="90000"/>
                </a:lnSpc>
                <a:spcBef>
                  <a:spcPts val="1000"/>
                </a:spcBef>
              </a:pPr>
              <a:r>
                <a:rPr lang="en-US" altLang="zh-CN" sz="1200" dirty="0">
                  <a:solidFill>
                    <a:schemeClr val="accent6">
                      <a:lumMod val="75000"/>
                    </a:schemeClr>
                  </a:solidFill>
                  <a:latin typeface="Consolas" panose="020B0609020204030204" pitchFamily="49" charset="0"/>
                </a:rPr>
                <a:t># segment </a:t>
              </a:r>
              <a:r>
                <a:rPr lang="en-US" altLang="zh-CN" sz="1200" dirty="0" err="1">
                  <a:solidFill>
                    <a:schemeClr val="accent6">
                      <a:lumMod val="75000"/>
                    </a:schemeClr>
                  </a:solidFill>
                  <a:latin typeface="Consolas" panose="020B0609020204030204" pitchFamily="49" charset="0"/>
                </a:rPr>
                <a:t>rw</a:t>
              </a:r>
              <a:r>
                <a:rPr lang="en-US" altLang="zh-CN" sz="1200" dirty="0">
                  <a:solidFill>
                    <a:schemeClr val="accent6">
                      <a:lumMod val="75000"/>
                    </a:schemeClr>
                  </a:solidFill>
                  <a:latin typeface="Consolas" panose="020B0609020204030204" pitchFamily="49" charset="0"/>
                </a:rPr>
                <a:t>-</a:t>
              </a:r>
              <a:endParaRPr lang="zh-CN" altLang="en-US" sz="1200" dirty="0">
                <a:solidFill>
                  <a:schemeClr val="accent6">
                    <a:lumMod val="75000"/>
                  </a:schemeClr>
                </a:solidFill>
                <a:latin typeface="Consolas" panose="020B0609020204030204" pitchFamily="49" charset="0"/>
              </a:endParaRPr>
            </a:p>
          </p:txBody>
        </p:sp>
        <p:cxnSp>
          <p:nvCxnSpPr>
            <p:cNvPr id="147" name="直接连接符 146">
              <a:extLst>
                <a:ext uri="{FF2B5EF4-FFF2-40B4-BE49-F238E27FC236}">
                  <a16:creationId xmlns:a16="http://schemas.microsoft.com/office/drawing/2014/main" id="{0EFDF65C-4DD8-47E7-9B27-DCAFA6E8C2CD}"/>
                </a:ext>
              </a:extLst>
            </p:cNvPr>
            <p:cNvCxnSpPr>
              <a:cxnSpLocks/>
            </p:cNvCxnSpPr>
            <p:nvPr/>
          </p:nvCxnSpPr>
          <p:spPr>
            <a:xfrm>
              <a:off x="8251479" y="4631924"/>
              <a:ext cx="1113284" cy="1280485"/>
            </a:xfrm>
            <a:prstGeom prst="line">
              <a:avLst/>
            </a:prstGeom>
            <a:ln w="127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8" name="文本框 147">
              <a:extLst>
                <a:ext uri="{FF2B5EF4-FFF2-40B4-BE49-F238E27FC236}">
                  <a16:creationId xmlns:a16="http://schemas.microsoft.com/office/drawing/2014/main" id="{7EC233C7-2D15-4B16-A63D-7571658EA94A}"/>
                </a:ext>
              </a:extLst>
            </p:cNvPr>
            <p:cNvSpPr txBox="1"/>
            <p:nvPr/>
          </p:nvSpPr>
          <p:spPr>
            <a:xfrm>
              <a:off x="6648989" y="4162876"/>
              <a:ext cx="557604" cy="230832"/>
            </a:xfrm>
            <a:prstGeom prst="rect">
              <a:avLst/>
            </a:prstGeom>
            <a:noFill/>
          </p:spPr>
          <p:txBody>
            <a:bodyPr wrap="square" rtlCol="0">
              <a:spAutoFit/>
            </a:bodyPr>
            <a:lstStyle/>
            <a:p>
              <a:pPr algn="l">
                <a:lnSpc>
                  <a:spcPct val="90000"/>
                </a:lnSpc>
                <a:spcBef>
                  <a:spcPts val="1000"/>
                </a:spcBef>
              </a:pPr>
              <a:r>
                <a:rPr kumimoji="1" lang="en-US" altLang="zh-CN" sz="10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Load</a:t>
              </a:r>
              <a:endParaRPr kumimoji="1" lang="zh-CN" altLang="en-US" sz="10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149" name="图形 94" descr="线箭头轻微弯曲">
              <a:extLst>
                <a:ext uri="{FF2B5EF4-FFF2-40B4-BE49-F238E27FC236}">
                  <a16:creationId xmlns:a16="http://schemas.microsoft.com/office/drawing/2014/main" id="{19C7EE0E-37D0-4E1F-8078-31F200C62381}"/>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51217" y="4183424"/>
              <a:ext cx="347940" cy="347940"/>
            </a:xfrm>
            <a:prstGeom prst="rect">
              <a:avLst/>
            </a:prstGeom>
          </p:spPr>
        </p:pic>
        <p:cxnSp>
          <p:nvCxnSpPr>
            <p:cNvPr id="150" name="连接符: 曲线 98">
              <a:extLst>
                <a:ext uri="{FF2B5EF4-FFF2-40B4-BE49-F238E27FC236}">
                  <a16:creationId xmlns:a16="http://schemas.microsoft.com/office/drawing/2014/main" id="{619151D4-8375-49B2-BF2C-9FA9D9D1346C}"/>
                </a:ext>
              </a:extLst>
            </p:cNvPr>
            <p:cNvCxnSpPr>
              <a:cxnSpLocks/>
            </p:cNvCxnSpPr>
            <p:nvPr/>
          </p:nvCxnSpPr>
          <p:spPr>
            <a:xfrm>
              <a:off x="11183645" y="3940158"/>
              <a:ext cx="12700" cy="1707574"/>
            </a:xfrm>
            <a:prstGeom prst="curvedConnector3">
              <a:avLst>
                <a:gd name="adj1" fmla="val 180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151" name="连接符: 曲线 99">
              <a:extLst>
                <a:ext uri="{FF2B5EF4-FFF2-40B4-BE49-F238E27FC236}">
                  <a16:creationId xmlns:a16="http://schemas.microsoft.com/office/drawing/2014/main" id="{C5785C6E-8AF7-4280-95A3-C3C2B507DB01}"/>
                </a:ext>
              </a:extLst>
            </p:cNvPr>
            <p:cNvCxnSpPr>
              <a:cxnSpLocks/>
            </p:cNvCxnSpPr>
            <p:nvPr/>
          </p:nvCxnSpPr>
          <p:spPr>
            <a:xfrm rot="10800000" flipV="1">
              <a:off x="9357389" y="5165830"/>
              <a:ext cx="12700" cy="496403"/>
            </a:xfrm>
            <a:prstGeom prst="curvedConnector3">
              <a:avLst>
                <a:gd name="adj1" fmla="val 1800000"/>
              </a:avLst>
            </a:prstGeom>
            <a:ln w="19050">
              <a:tailEnd type="triangle"/>
            </a:ln>
          </p:spPr>
          <p:style>
            <a:lnRef idx="1">
              <a:schemeClr val="dk1"/>
            </a:lnRef>
            <a:fillRef idx="0">
              <a:schemeClr val="dk1"/>
            </a:fillRef>
            <a:effectRef idx="0">
              <a:schemeClr val="dk1"/>
            </a:effectRef>
            <a:fontRef idx="minor">
              <a:schemeClr val="tx1"/>
            </a:fontRef>
          </p:style>
        </p:cxnSp>
        <p:pic>
          <p:nvPicPr>
            <p:cNvPr id="152" name="图形 100" descr="复选标记">
              <a:extLst>
                <a:ext uri="{FF2B5EF4-FFF2-40B4-BE49-F238E27FC236}">
                  <a16:creationId xmlns:a16="http://schemas.microsoft.com/office/drawing/2014/main" id="{02C8DC48-695D-4914-A922-7FE064CF96F1}"/>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302786" y="4631924"/>
              <a:ext cx="298187" cy="298187"/>
            </a:xfrm>
            <a:prstGeom prst="rect">
              <a:avLst/>
            </a:prstGeom>
          </p:spPr>
        </p:pic>
        <p:pic>
          <p:nvPicPr>
            <p:cNvPr id="153" name="图形 101" descr="关闭">
              <a:extLst>
                <a:ext uri="{FF2B5EF4-FFF2-40B4-BE49-F238E27FC236}">
                  <a16:creationId xmlns:a16="http://schemas.microsoft.com/office/drawing/2014/main" id="{2BBEB274-23E2-4923-A9CC-39CCC3851891}"/>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53868" y="5287125"/>
              <a:ext cx="208353" cy="208353"/>
            </a:xfrm>
            <a:prstGeom prst="rect">
              <a:avLst/>
            </a:prstGeom>
          </p:spPr>
        </p:pic>
        <p:sp>
          <p:nvSpPr>
            <p:cNvPr id="154" name="矩形 153">
              <a:extLst>
                <a:ext uri="{FF2B5EF4-FFF2-40B4-BE49-F238E27FC236}">
                  <a16:creationId xmlns:a16="http://schemas.microsoft.com/office/drawing/2014/main" id="{F1C241D1-8AAC-45CB-A037-DC8629615D00}"/>
                </a:ext>
              </a:extLst>
            </p:cNvPr>
            <p:cNvSpPr/>
            <p:nvPr/>
          </p:nvSpPr>
          <p:spPr>
            <a:xfrm>
              <a:off x="9562177" y="5991729"/>
              <a:ext cx="233480" cy="217259"/>
            </a:xfrm>
            <a:prstGeom prst="rect">
              <a:avLst/>
            </a:prstGeom>
            <a:pattFill prst="wdUpDiag">
              <a:fgClr>
                <a:schemeClr val="accent3">
                  <a:lumMod val="60000"/>
                  <a:lumOff val="40000"/>
                </a:schemeClr>
              </a:fgClr>
              <a:bgClr>
                <a:schemeClr val="bg1"/>
              </a:bgClr>
            </a:patt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5" name="文本框 154">
              <a:extLst>
                <a:ext uri="{FF2B5EF4-FFF2-40B4-BE49-F238E27FC236}">
                  <a16:creationId xmlns:a16="http://schemas.microsoft.com/office/drawing/2014/main" id="{FDF68126-3CA1-4F98-8E2B-6FE36B3798F6}"/>
                </a:ext>
              </a:extLst>
            </p:cNvPr>
            <p:cNvSpPr txBox="1"/>
            <p:nvPr/>
          </p:nvSpPr>
          <p:spPr>
            <a:xfrm>
              <a:off x="9825985" y="5985530"/>
              <a:ext cx="1120472" cy="230832"/>
            </a:xfrm>
            <a:prstGeom prst="rect">
              <a:avLst/>
            </a:prstGeom>
            <a:noFill/>
          </p:spPr>
          <p:txBody>
            <a:bodyPr wrap="square" rtlCol="0">
              <a:spAutoFit/>
            </a:bodyPr>
            <a:lstStyle/>
            <a:p>
              <a:pPr algn="l">
                <a:lnSpc>
                  <a:spcPct val="90000"/>
                </a:lnSpc>
                <a:spcBef>
                  <a:spcPts val="1000"/>
                </a:spcBef>
              </a:pPr>
              <a:r>
                <a:rPr kumimoji="1" lang="en-US" altLang="zh-CN" sz="10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Isolated Region</a:t>
              </a:r>
              <a:endParaRPr kumimoji="1" lang="zh-CN" altLang="en-US" sz="10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156" name="直接箭头连接符 155"/>
            <p:cNvCxnSpPr/>
            <p:nvPr/>
          </p:nvCxnSpPr>
          <p:spPr>
            <a:xfrm flipV="1">
              <a:off x="6691041" y="4393708"/>
              <a:ext cx="405950" cy="2395"/>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0795363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7906" y="1332745"/>
            <a:ext cx="11092543" cy="4891948"/>
          </a:xfrm>
        </p:spPr>
        <p:txBody>
          <a:bodyPr>
            <a:normAutofit/>
          </a:bodyPr>
          <a:lstStyle/>
          <a:p>
            <a:r>
              <a:rPr lang="zh-CN" altLang="en-US" dirty="0"/>
              <a:t>敏感数据保护 </a:t>
            </a:r>
            <a:endParaRPr lang="en-US" altLang="zh-CN" dirty="0"/>
          </a:p>
          <a:p>
            <a:pPr lvl="1"/>
            <a:r>
              <a:rPr lang="zh-CN" altLang="en-US" dirty="0"/>
              <a:t>阻止非法的数据访问</a:t>
            </a:r>
            <a:endParaRPr lang="en-US" altLang="zh-CN" dirty="0"/>
          </a:p>
          <a:p>
            <a:pPr lvl="1"/>
            <a:r>
              <a:rPr lang="zh-CN" altLang="en-US" dirty="0"/>
              <a:t>保证在合法的数据访问过程中，不会出现中间结果泄露或者通过操纵内存影响执行流的问题</a:t>
            </a:r>
            <a:endParaRPr lang="en-US" altLang="zh-CN" dirty="0"/>
          </a:p>
          <a:p>
            <a:pPr lvl="1"/>
            <a:endParaRPr lang="en-US" altLang="zh-CN" dirty="0"/>
          </a:p>
          <a:p>
            <a:r>
              <a:rPr lang="zh-CN" altLang="en-US" dirty="0"/>
              <a:t>隔离执行环境：为可信代码访问敏感数据提供安全的执行上下文</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lvl="1"/>
            <a:endParaRPr lang="en-US" altLang="zh-CN" dirty="0"/>
          </a:p>
        </p:txBody>
      </p:sp>
      <p:sp>
        <p:nvSpPr>
          <p:cNvPr id="2" name="标题 1"/>
          <p:cNvSpPr>
            <a:spLocks noGrp="1"/>
          </p:cNvSpPr>
          <p:nvPr>
            <p:ph type="title"/>
          </p:nvPr>
        </p:nvSpPr>
        <p:spPr/>
        <p:txBody>
          <a:bodyPr/>
          <a:lstStyle/>
          <a:p>
            <a:r>
              <a:rPr lang="en-US" altLang="zh-CN" dirty="0"/>
              <a:t>Task 3</a:t>
            </a:r>
            <a:r>
              <a:rPr lang="zh-CN" altLang="en-US" dirty="0"/>
              <a:t>：</a:t>
            </a:r>
            <a:r>
              <a:rPr lang="zh-CN" altLang="en-US" dirty="0">
                <a:latin typeface="楷体" panose="02010609060101010101" pitchFamily="49" charset="-122"/>
              </a:rPr>
              <a:t>应用</a:t>
            </a:r>
            <a:r>
              <a:rPr lang="en-US" altLang="zh-CN" dirty="0">
                <a:latin typeface="楷体" panose="02010609060101010101" pitchFamily="49" charset="-122"/>
              </a:rPr>
              <a:t>PAN</a:t>
            </a:r>
            <a:r>
              <a:rPr lang="zh-CN" altLang="en-US" dirty="0">
                <a:latin typeface="楷体" panose="02010609060101010101" pitchFamily="49" charset="-122"/>
              </a:rPr>
              <a:t>隔离技术做更广泛的进程内隔离保护</a:t>
            </a:r>
            <a:endParaRPr lang="zh-CN" altLang="en-US" dirty="0"/>
          </a:p>
        </p:txBody>
      </p:sp>
      <p:sp>
        <p:nvSpPr>
          <p:cNvPr id="4" name="灯片编号占位符 3"/>
          <p:cNvSpPr>
            <a:spLocks noGrp="1"/>
          </p:cNvSpPr>
          <p:nvPr>
            <p:ph type="sldNum" sz="quarter" idx="4"/>
          </p:nvPr>
        </p:nvSpPr>
        <p:spPr/>
        <p:txBody>
          <a:bodyPr/>
          <a:lstStyle/>
          <a:p>
            <a:fld id="{BD8BB134-0D0A-4045-A3EE-5FDD2F095A47}" type="slidenum">
              <a:rPr lang="zh-CN" altLang="en-US" smtClean="0"/>
              <a:t>37</a:t>
            </a:fld>
            <a:endParaRPr lang="zh-CN" altLang="en-US" dirty="0"/>
          </a:p>
        </p:txBody>
      </p:sp>
      <p:sp>
        <p:nvSpPr>
          <p:cNvPr id="5" name="页脚占位符 4"/>
          <p:cNvSpPr>
            <a:spLocks noGrp="1"/>
          </p:cNvSpPr>
          <p:nvPr>
            <p:ph type="ftr" sz="quarter" idx="3"/>
          </p:nvPr>
        </p:nvSpPr>
        <p:spPr>
          <a:xfrm>
            <a:off x="4038600" y="6356354"/>
            <a:ext cx="4114800" cy="365125"/>
          </a:xfrm>
        </p:spPr>
        <p:txBody>
          <a:bodyPr/>
          <a:lstStyle/>
          <a:p>
            <a:r>
              <a:rPr lang="en-US" altLang="zh-CN" dirty="0" err="1"/>
              <a:t>Jiali</a:t>
            </a:r>
            <a:r>
              <a:rPr lang="en-US" altLang="zh-CN" dirty="0"/>
              <a:t> Xu &lt;xujiali@ict.ac.cn&gt;</a:t>
            </a:r>
            <a:endParaRPr lang="zh-CN" altLang="en-US" dirty="0"/>
          </a:p>
        </p:txBody>
      </p:sp>
      <p:grpSp>
        <p:nvGrpSpPr>
          <p:cNvPr id="90" name="组合 89"/>
          <p:cNvGrpSpPr/>
          <p:nvPr/>
        </p:nvGrpSpPr>
        <p:grpSpPr>
          <a:xfrm>
            <a:off x="1057343" y="3084780"/>
            <a:ext cx="10543630" cy="3131582"/>
            <a:chOff x="1057343" y="3084780"/>
            <a:chExt cx="10543630" cy="3131582"/>
          </a:xfrm>
        </p:grpSpPr>
        <p:grpSp>
          <p:nvGrpSpPr>
            <p:cNvPr id="91" name="组合 90">
              <a:extLst>
                <a:ext uri="{FF2B5EF4-FFF2-40B4-BE49-F238E27FC236}">
                  <a16:creationId xmlns:a16="http://schemas.microsoft.com/office/drawing/2014/main" id="{1ED55BB6-914E-482B-9B1C-470BA527DC62}"/>
                </a:ext>
              </a:extLst>
            </p:cNvPr>
            <p:cNvGrpSpPr/>
            <p:nvPr/>
          </p:nvGrpSpPr>
          <p:grpSpPr>
            <a:xfrm>
              <a:off x="9322935" y="3084780"/>
              <a:ext cx="1957587" cy="2869193"/>
              <a:chOff x="9119707" y="3301790"/>
              <a:chExt cx="1957587" cy="2869193"/>
            </a:xfrm>
          </p:grpSpPr>
          <p:sp>
            <p:nvSpPr>
              <p:cNvPr id="126" name="矩形 125">
                <a:extLst>
                  <a:ext uri="{FF2B5EF4-FFF2-40B4-BE49-F238E27FC236}">
                    <a16:creationId xmlns:a16="http://schemas.microsoft.com/office/drawing/2014/main" id="{0DCEA226-9954-4FCD-913C-2ED471AA5621}"/>
                  </a:ext>
                </a:extLst>
              </p:cNvPr>
              <p:cNvSpPr/>
              <p:nvPr/>
            </p:nvSpPr>
            <p:spPr>
              <a:xfrm>
                <a:off x="9161535" y="3310262"/>
                <a:ext cx="1788402" cy="2860721"/>
              </a:xfrm>
              <a:prstGeom prst="rect">
                <a:avLst/>
              </a:prstGeom>
              <a:no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7" name="文本框 126">
                <a:extLst>
                  <a:ext uri="{FF2B5EF4-FFF2-40B4-BE49-F238E27FC236}">
                    <a16:creationId xmlns:a16="http://schemas.microsoft.com/office/drawing/2014/main" id="{369AD68E-8382-486E-AE3F-31A22CE8262E}"/>
                  </a:ext>
                </a:extLst>
              </p:cNvPr>
              <p:cNvSpPr txBox="1"/>
              <p:nvPr/>
            </p:nvSpPr>
            <p:spPr>
              <a:xfrm>
                <a:off x="9119707" y="3301790"/>
                <a:ext cx="1957587" cy="2401748"/>
              </a:xfrm>
              <a:prstGeom prst="rect">
                <a:avLst/>
              </a:prstGeom>
              <a:noFill/>
            </p:spPr>
            <p:txBody>
              <a:bodyPr wrap="none" rtlCol="0">
                <a:spAutoFit/>
              </a:bodyPr>
              <a:lstStyle/>
              <a:p>
                <a:pPr>
                  <a:lnSpc>
                    <a:spcPts val="1200"/>
                  </a:lnSpc>
                </a:pPr>
                <a:r>
                  <a:rPr lang="en-US" altLang="zh-CN" sz="1200" dirty="0">
                    <a:solidFill>
                      <a:schemeClr val="accent6">
                        <a:lumMod val="75000"/>
                      </a:schemeClr>
                    </a:solidFill>
                    <a:latin typeface="Consolas" panose="020B0609020204030204" pitchFamily="49" charset="0"/>
                  </a:rPr>
                  <a:t># segment r-x</a:t>
                </a:r>
              </a:p>
              <a:p>
                <a:pPr>
                  <a:lnSpc>
                    <a:spcPts val="1200"/>
                  </a:lnSpc>
                </a:pPr>
                <a:r>
                  <a:rPr lang="en-US" altLang="zh-CN" sz="1200" b="1" dirty="0">
                    <a:solidFill>
                      <a:schemeClr val="accent1">
                        <a:lumMod val="75000"/>
                      </a:schemeClr>
                    </a:solidFill>
                    <a:latin typeface="Consolas" panose="020B0609020204030204" pitchFamily="49" charset="0"/>
                  </a:rPr>
                  <a:t>compute:</a:t>
                </a:r>
              </a:p>
              <a:p>
                <a:pPr>
                  <a:lnSpc>
                    <a:spcPts val="1200"/>
                  </a:lnSpc>
                </a:pPr>
                <a:r>
                  <a:rPr lang="en-US" altLang="zh-CN" sz="1200" b="1" dirty="0">
                    <a:solidFill>
                      <a:schemeClr val="tx2">
                        <a:lumMod val="75000"/>
                      </a:schemeClr>
                    </a:solidFill>
                    <a:latin typeface="Consolas" panose="020B0609020204030204" pitchFamily="49" charset="0"/>
                  </a:rPr>
                  <a:t>   </a:t>
                </a:r>
                <a:r>
                  <a:rPr lang="en-US" altLang="zh-CN" sz="1200" b="1" dirty="0" err="1">
                    <a:solidFill>
                      <a:srgbClr val="657B83"/>
                    </a:solidFill>
                    <a:latin typeface="Consolas" panose="020B0609020204030204" pitchFamily="49" charset="0"/>
                  </a:rPr>
                  <a:t>switch_sp</a:t>
                </a:r>
                <a:endParaRPr lang="en-US" altLang="zh-CN" sz="1200" b="1" dirty="0">
                  <a:solidFill>
                    <a:srgbClr val="657B83"/>
                  </a:solidFill>
                  <a:latin typeface="Consolas" panose="020B0609020204030204" pitchFamily="49" charset="0"/>
                </a:endParaRPr>
              </a:p>
              <a:p>
                <a:pPr>
                  <a:lnSpc>
                    <a:spcPts val="1200"/>
                  </a:lnSpc>
                </a:pPr>
                <a:r>
                  <a:rPr lang="en-US" altLang="zh-CN" sz="1200" b="1" dirty="0">
                    <a:solidFill>
                      <a:srgbClr val="657B83"/>
                    </a:solidFill>
                    <a:latin typeface="Consolas" panose="020B0609020204030204" pitchFamily="49" charset="0"/>
                  </a:rPr>
                  <a:t>   </a:t>
                </a:r>
                <a:r>
                  <a:rPr lang="en-US" altLang="zh-CN" sz="1200" b="1" dirty="0" err="1">
                    <a:solidFill>
                      <a:srgbClr val="657B83"/>
                    </a:solidFill>
                    <a:latin typeface="Consolas" panose="020B0609020204030204" pitchFamily="49" charset="0"/>
                  </a:rPr>
                  <a:t>msr</a:t>
                </a:r>
                <a:r>
                  <a:rPr lang="en-US" altLang="zh-CN" sz="1200" b="1" dirty="0">
                    <a:solidFill>
                      <a:srgbClr val="657B83"/>
                    </a:solidFill>
                    <a:latin typeface="Consolas" panose="020B0609020204030204" pitchFamily="49" charset="0"/>
                  </a:rPr>
                  <a:t> UAO, 0</a:t>
                </a:r>
              </a:p>
              <a:p>
                <a:pPr>
                  <a:lnSpc>
                    <a:spcPts val="1200"/>
                  </a:lnSpc>
                </a:pPr>
                <a:r>
                  <a:rPr lang="en-US" altLang="zh-CN" sz="1200" b="1" dirty="0">
                    <a:solidFill>
                      <a:srgbClr val="657B83"/>
                    </a:solidFill>
                    <a:latin typeface="Consolas" panose="020B0609020204030204" pitchFamily="49" charset="0"/>
                  </a:rPr>
                  <a:t>   ……</a:t>
                </a:r>
              </a:p>
              <a:p>
                <a:pPr>
                  <a:lnSpc>
                    <a:spcPts val="1200"/>
                  </a:lnSpc>
                </a:pPr>
                <a:r>
                  <a:rPr lang="en-US" altLang="zh-CN" sz="1200" b="1" dirty="0">
                    <a:solidFill>
                      <a:srgbClr val="657B83"/>
                    </a:solidFill>
                    <a:latin typeface="Consolas" panose="020B0609020204030204" pitchFamily="49" charset="0"/>
                  </a:rPr>
                  <a:t>   </a:t>
                </a:r>
                <a:r>
                  <a:rPr lang="en-US" altLang="zh-CN" sz="1200" b="1" dirty="0" err="1">
                    <a:solidFill>
                      <a:srgbClr val="657B83"/>
                    </a:solidFill>
                    <a:latin typeface="Consolas" panose="020B0609020204030204" pitchFamily="49" charset="0"/>
                  </a:rPr>
                  <a:t>ldtr</a:t>
                </a:r>
                <a:r>
                  <a:rPr lang="en-US" altLang="zh-CN" sz="1200" b="1" dirty="0">
                    <a:solidFill>
                      <a:srgbClr val="657B83"/>
                    </a:solidFill>
                    <a:latin typeface="Consolas" panose="020B0609020204030204" pitchFamily="49" charset="0"/>
                  </a:rPr>
                  <a:t> x0, [secret]</a:t>
                </a:r>
              </a:p>
              <a:p>
                <a:pPr>
                  <a:lnSpc>
                    <a:spcPts val="1200"/>
                  </a:lnSpc>
                </a:pPr>
                <a:r>
                  <a:rPr lang="en-US" altLang="zh-CN" sz="1200" b="1" dirty="0">
                    <a:solidFill>
                      <a:srgbClr val="657B83"/>
                    </a:solidFill>
                    <a:latin typeface="Consolas" panose="020B0609020204030204" pitchFamily="49" charset="0"/>
                  </a:rPr>
                  <a:t>   bl   op</a:t>
                </a:r>
              </a:p>
              <a:p>
                <a:pPr>
                  <a:lnSpc>
                    <a:spcPts val="1200"/>
                  </a:lnSpc>
                </a:pPr>
                <a:r>
                  <a:rPr lang="en-US" altLang="zh-CN" sz="1200" b="1" dirty="0">
                    <a:solidFill>
                      <a:srgbClr val="657B83"/>
                    </a:solidFill>
                    <a:latin typeface="Consolas" panose="020B0609020204030204" pitchFamily="49" charset="0"/>
                  </a:rPr>
                  <a:t>   ……</a:t>
                </a:r>
              </a:p>
              <a:p>
                <a:pPr>
                  <a:lnSpc>
                    <a:spcPts val="1200"/>
                  </a:lnSpc>
                </a:pPr>
                <a:r>
                  <a:rPr lang="en-US" altLang="zh-CN" sz="1200" b="1" dirty="0">
                    <a:solidFill>
                      <a:srgbClr val="657B83"/>
                    </a:solidFill>
                    <a:latin typeface="Consolas" panose="020B0609020204030204" pitchFamily="49" charset="0"/>
                  </a:rPr>
                  <a:t>   </a:t>
                </a:r>
                <a:r>
                  <a:rPr lang="en-US" altLang="zh-CN" sz="1200" b="1" dirty="0" err="1">
                    <a:solidFill>
                      <a:srgbClr val="657B83"/>
                    </a:solidFill>
                    <a:latin typeface="Consolas" panose="020B0609020204030204" pitchFamily="49" charset="0"/>
                  </a:rPr>
                  <a:t>msr</a:t>
                </a:r>
                <a:r>
                  <a:rPr lang="en-US" altLang="zh-CN" sz="1200" b="1" dirty="0">
                    <a:solidFill>
                      <a:srgbClr val="657B83"/>
                    </a:solidFill>
                    <a:latin typeface="Consolas" panose="020B0609020204030204" pitchFamily="49" charset="0"/>
                  </a:rPr>
                  <a:t> UAO, 1</a:t>
                </a:r>
              </a:p>
              <a:p>
                <a:pPr>
                  <a:lnSpc>
                    <a:spcPts val="1200"/>
                  </a:lnSpc>
                </a:pPr>
                <a:r>
                  <a:rPr lang="en-US" altLang="zh-CN" sz="1200" b="1" dirty="0">
                    <a:solidFill>
                      <a:srgbClr val="657B83"/>
                    </a:solidFill>
                    <a:latin typeface="Consolas" panose="020B0609020204030204" pitchFamily="49" charset="0"/>
                  </a:rPr>
                  <a:t>   </a:t>
                </a:r>
                <a:r>
                  <a:rPr lang="en-US" altLang="zh-CN" sz="1200" b="1" dirty="0" err="1">
                    <a:solidFill>
                      <a:srgbClr val="657B83"/>
                    </a:solidFill>
                    <a:latin typeface="Consolas" panose="020B0609020204030204" pitchFamily="49" charset="0"/>
                  </a:rPr>
                  <a:t>switch_sp</a:t>
                </a:r>
                <a:endParaRPr lang="en-US" altLang="zh-CN" sz="1200" b="1" dirty="0">
                  <a:solidFill>
                    <a:srgbClr val="657B83"/>
                  </a:solidFill>
                  <a:latin typeface="Consolas" panose="020B0609020204030204" pitchFamily="49" charset="0"/>
                </a:endParaRPr>
              </a:p>
              <a:p>
                <a:pPr>
                  <a:lnSpc>
                    <a:spcPts val="1200"/>
                  </a:lnSpc>
                </a:pPr>
                <a:r>
                  <a:rPr lang="en-US" altLang="zh-CN" sz="1200" b="1" dirty="0">
                    <a:solidFill>
                      <a:srgbClr val="657B83"/>
                    </a:solidFill>
                    <a:latin typeface="Consolas" panose="020B0609020204030204" pitchFamily="49" charset="0"/>
                  </a:rPr>
                  <a:t>   </a:t>
                </a:r>
              </a:p>
              <a:p>
                <a:pPr>
                  <a:lnSpc>
                    <a:spcPts val="1200"/>
                  </a:lnSpc>
                </a:pPr>
                <a:r>
                  <a:rPr lang="en-US" altLang="zh-CN" sz="1200" b="1" dirty="0">
                    <a:solidFill>
                      <a:schemeClr val="accent1">
                        <a:lumMod val="75000"/>
                      </a:schemeClr>
                    </a:solidFill>
                    <a:latin typeface="Consolas" panose="020B0609020204030204" pitchFamily="49" charset="0"/>
                  </a:rPr>
                  <a:t>main:</a:t>
                </a:r>
              </a:p>
              <a:p>
                <a:pPr>
                  <a:lnSpc>
                    <a:spcPts val="1200"/>
                  </a:lnSpc>
                </a:pPr>
                <a:r>
                  <a:rPr lang="en-US" altLang="zh-CN" sz="1200" b="1" dirty="0">
                    <a:solidFill>
                      <a:schemeClr val="accent1">
                        <a:lumMod val="75000"/>
                      </a:schemeClr>
                    </a:solidFill>
                    <a:latin typeface="Consolas" panose="020B0609020204030204" pitchFamily="49" charset="0"/>
                  </a:rPr>
                  <a:t>   </a:t>
                </a:r>
                <a:r>
                  <a:rPr lang="en-US" altLang="zh-CN" sz="1200" b="1" dirty="0">
                    <a:solidFill>
                      <a:srgbClr val="657B83"/>
                    </a:solidFill>
                    <a:latin typeface="Consolas" panose="020B0609020204030204" pitchFamily="49" charset="0"/>
                  </a:rPr>
                  <a:t>……</a:t>
                </a:r>
              </a:p>
              <a:p>
                <a:pPr>
                  <a:lnSpc>
                    <a:spcPts val="1200"/>
                  </a:lnSpc>
                </a:pPr>
                <a:r>
                  <a:rPr lang="en-US" altLang="zh-CN" sz="1200" b="1" dirty="0">
                    <a:solidFill>
                      <a:srgbClr val="657B83"/>
                    </a:solidFill>
                    <a:latin typeface="Consolas" panose="020B0609020204030204" pitchFamily="49" charset="0"/>
                  </a:rPr>
                  <a:t>   </a:t>
                </a:r>
                <a:r>
                  <a:rPr lang="en-US" altLang="zh-CN" sz="1200" b="1" dirty="0" err="1">
                    <a:solidFill>
                      <a:srgbClr val="657B83"/>
                    </a:solidFill>
                    <a:latin typeface="Consolas" panose="020B0609020204030204" pitchFamily="49" charset="0"/>
                  </a:rPr>
                  <a:t>ldtr</a:t>
                </a:r>
                <a:r>
                  <a:rPr lang="en-US" altLang="zh-CN" sz="1200" b="1" dirty="0">
                    <a:solidFill>
                      <a:srgbClr val="657B83"/>
                    </a:solidFill>
                    <a:latin typeface="Consolas" panose="020B0609020204030204" pitchFamily="49" charset="0"/>
                  </a:rPr>
                  <a:t> x0, [secret]</a:t>
                </a:r>
              </a:p>
              <a:p>
                <a:pPr>
                  <a:lnSpc>
                    <a:spcPts val="1200"/>
                  </a:lnSpc>
                </a:pPr>
                <a:r>
                  <a:rPr lang="en-US" altLang="zh-CN" sz="1200" b="1" dirty="0">
                    <a:solidFill>
                      <a:schemeClr val="tx2">
                        <a:lumMod val="75000"/>
                      </a:schemeClr>
                    </a:solidFill>
                    <a:latin typeface="Consolas" panose="020B0609020204030204" pitchFamily="49" charset="0"/>
                  </a:rPr>
                  <a:t>   </a:t>
                </a:r>
                <a:r>
                  <a:rPr lang="en-US" altLang="zh-CN" sz="1200" b="1" dirty="0">
                    <a:solidFill>
                      <a:srgbClr val="657B83"/>
                    </a:solidFill>
                    <a:latin typeface="Consolas" panose="020B0609020204030204" pitchFamily="49" charset="0"/>
                  </a:rPr>
                  <a:t>……</a:t>
                </a:r>
              </a:p>
            </p:txBody>
          </p:sp>
        </p:grpSp>
        <p:cxnSp>
          <p:nvCxnSpPr>
            <p:cNvPr id="92" name="直接连接符 91">
              <a:extLst>
                <a:ext uri="{FF2B5EF4-FFF2-40B4-BE49-F238E27FC236}">
                  <a16:creationId xmlns:a16="http://schemas.microsoft.com/office/drawing/2014/main" id="{CE017599-5FD6-4696-A941-473A133C57A2}"/>
                </a:ext>
              </a:extLst>
            </p:cNvPr>
            <p:cNvCxnSpPr>
              <a:cxnSpLocks/>
            </p:cNvCxnSpPr>
            <p:nvPr/>
          </p:nvCxnSpPr>
          <p:spPr>
            <a:xfrm flipV="1">
              <a:off x="8271164" y="3117273"/>
              <a:ext cx="1059872" cy="935299"/>
            </a:xfrm>
            <a:prstGeom prst="line">
              <a:avLst/>
            </a:prstGeom>
            <a:ln w="127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93" name="组合 92">
              <a:extLst>
                <a:ext uri="{FF2B5EF4-FFF2-40B4-BE49-F238E27FC236}">
                  <a16:creationId xmlns:a16="http://schemas.microsoft.com/office/drawing/2014/main" id="{4A45F448-F359-498C-A880-7971A8EBD8DD}"/>
                </a:ext>
              </a:extLst>
            </p:cNvPr>
            <p:cNvGrpSpPr/>
            <p:nvPr/>
          </p:nvGrpSpPr>
          <p:grpSpPr>
            <a:xfrm>
              <a:off x="4233787" y="3973793"/>
              <a:ext cx="2407828" cy="888963"/>
              <a:chOff x="4154300" y="3823821"/>
              <a:chExt cx="2407828" cy="888963"/>
            </a:xfrm>
          </p:grpSpPr>
          <p:grpSp>
            <p:nvGrpSpPr>
              <p:cNvPr id="115" name="组合 114">
                <a:extLst>
                  <a:ext uri="{FF2B5EF4-FFF2-40B4-BE49-F238E27FC236}">
                    <a16:creationId xmlns:a16="http://schemas.microsoft.com/office/drawing/2014/main" id="{49B660D3-DCCD-4FA3-917D-A4BB7B3D05E7}"/>
                  </a:ext>
                </a:extLst>
              </p:cNvPr>
              <p:cNvGrpSpPr/>
              <p:nvPr/>
            </p:nvGrpSpPr>
            <p:grpSpPr>
              <a:xfrm>
                <a:off x="6027340" y="3902598"/>
                <a:ext cx="534788" cy="534788"/>
                <a:chOff x="2529098" y="3605234"/>
                <a:chExt cx="534788" cy="534788"/>
              </a:xfrm>
            </p:grpSpPr>
            <p:pic>
              <p:nvPicPr>
                <p:cNvPr id="124" name="图形 127" descr="纸张">
                  <a:extLst>
                    <a:ext uri="{FF2B5EF4-FFF2-40B4-BE49-F238E27FC236}">
                      <a16:creationId xmlns:a16="http://schemas.microsoft.com/office/drawing/2014/main" id="{265AABA8-E12A-42A2-A23D-3551826DC05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29098" y="3605234"/>
                  <a:ext cx="534788" cy="534788"/>
                </a:xfrm>
                <a:prstGeom prst="rect">
                  <a:avLst/>
                </a:prstGeom>
              </p:spPr>
            </p:pic>
            <p:sp>
              <p:nvSpPr>
                <p:cNvPr id="125" name="矩形: 圆角 128">
                  <a:extLst>
                    <a:ext uri="{FF2B5EF4-FFF2-40B4-BE49-F238E27FC236}">
                      <a16:creationId xmlns:a16="http://schemas.microsoft.com/office/drawing/2014/main" id="{1E0F4399-1074-4378-98B5-CE715BB9F9FB}"/>
                    </a:ext>
                  </a:extLst>
                </p:cNvPr>
                <p:cNvSpPr/>
                <p:nvPr/>
              </p:nvSpPr>
              <p:spPr>
                <a:xfrm>
                  <a:off x="2589823" y="3816226"/>
                  <a:ext cx="398239" cy="182880"/>
                </a:xfrm>
                <a:prstGeom prst="roundRect">
                  <a:avLst/>
                </a:prstGeom>
                <a:solidFill>
                  <a:srgbClr val="000000"/>
                </a:solidFill>
                <a:ln/>
              </p:spPr>
              <p:style>
                <a:lnRef idx="3">
                  <a:schemeClr val="lt1"/>
                </a:lnRef>
                <a:fillRef idx="1">
                  <a:schemeClr val="dk1"/>
                </a:fillRef>
                <a:effectRef idx="1">
                  <a:schemeClr val="dk1"/>
                </a:effectRef>
                <a:fontRef idx="minor">
                  <a:schemeClr val="lt1"/>
                </a:fontRef>
              </p:style>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kumimoji="0" lang="en-US" altLang="zh-CN" sz="1000" b="1"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ELF</a:t>
                  </a:r>
                  <a:endParaRPr kumimoji="0" lang="zh-CN" altLang="en-US" sz="1000" b="1"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116" name="组合 115">
                <a:extLst>
                  <a:ext uri="{FF2B5EF4-FFF2-40B4-BE49-F238E27FC236}">
                    <a16:creationId xmlns:a16="http://schemas.microsoft.com/office/drawing/2014/main" id="{AB6D0C3A-E24B-4F4D-ABAF-122B3A68AEF4}"/>
                  </a:ext>
                </a:extLst>
              </p:cNvPr>
              <p:cNvGrpSpPr/>
              <p:nvPr/>
            </p:nvGrpSpPr>
            <p:grpSpPr>
              <a:xfrm>
                <a:off x="4154300" y="3823821"/>
                <a:ext cx="720092" cy="720092"/>
                <a:chOff x="1323339" y="3646533"/>
                <a:chExt cx="720092" cy="720092"/>
              </a:xfrm>
            </p:grpSpPr>
            <p:grpSp>
              <p:nvGrpSpPr>
                <p:cNvPr id="120" name="组合 119">
                  <a:extLst>
                    <a:ext uri="{FF2B5EF4-FFF2-40B4-BE49-F238E27FC236}">
                      <a16:creationId xmlns:a16="http://schemas.microsoft.com/office/drawing/2014/main" id="{FF84DFB0-F69C-4D8E-A92B-55BCED3A0089}"/>
                    </a:ext>
                  </a:extLst>
                </p:cNvPr>
                <p:cNvGrpSpPr/>
                <p:nvPr/>
              </p:nvGrpSpPr>
              <p:grpSpPr>
                <a:xfrm>
                  <a:off x="1323339" y="3646533"/>
                  <a:ext cx="720092" cy="720092"/>
                  <a:chOff x="1371870" y="3687171"/>
                  <a:chExt cx="720092" cy="720092"/>
                </a:xfrm>
              </p:grpSpPr>
              <p:pic>
                <p:nvPicPr>
                  <p:cNvPr id="122" name="图片 121">
                    <a:extLst>
                      <a:ext uri="{FF2B5EF4-FFF2-40B4-BE49-F238E27FC236}">
                        <a16:creationId xmlns:a16="http://schemas.microsoft.com/office/drawing/2014/main" id="{D16B3AF7-CBDA-45C1-BD90-B85F0FB5FC6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71870" y="3687171"/>
                    <a:ext cx="720092" cy="720092"/>
                  </a:xfrm>
                  <a:prstGeom prst="rect">
                    <a:avLst/>
                  </a:prstGeom>
                </p:spPr>
              </p:pic>
              <p:sp>
                <p:nvSpPr>
                  <p:cNvPr id="123" name="矩形: 圆角 126">
                    <a:extLst>
                      <a:ext uri="{FF2B5EF4-FFF2-40B4-BE49-F238E27FC236}">
                        <a16:creationId xmlns:a16="http://schemas.microsoft.com/office/drawing/2014/main" id="{250CC6FD-B416-4150-8DB9-0086F951AFBC}"/>
                      </a:ext>
                    </a:extLst>
                  </p:cNvPr>
                  <p:cNvSpPr/>
                  <p:nvPr/>
                </p:nvSpPr>
                <p:spPr>
                  <a:xfrm>
                    <a:off x="1578187" y="4025053"/>
                    <a:ext cx="209973" cy="45719"/>
                  </a:xfrm>
                  <a:prstGeom prst="roundRect">
                    <a:avLst/>
                  </a:prstGeom>
                  <a:solidFill>
                    <a:schemeClr val="bg1"/>
                  </a:solidFill>
                  <a:ln w="12700" cap="flat" cmpd="sng" algn="ctr">
                    <a:no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121" name="文本框 120">
                  <a:extLst>
                    <a:ext uri="{FF2B5EF4-FFF2-40B4-BE49-F238E27FC236}">
                      <a16:creationId xmlns:a16="http://schemas.microsoft.com/office/drawing/2014/main" id="{28C4E6C3-9071-458B-A2E5-0E3AF58F205A}"/>
                    </a:ext>
                  </a:extLst>
                </p:cNvPr>
                <p:cNvSpPr txBox="1"/>
                <p:nvPr/>
              </p:nvSpPr>
              <p:spPr>
                <a:xfrm>
                  <a:off x="1429385" y="3880731"/>
                  <a:ext cx="508000" cy="230832"/>
                </a:xfrm>
                <a:prstGeom prst="rect">
                  <a:avLst/>
                </a:prstGeom>
                <a:noFill/>
              </p:spPr>
              <p:txBody>
                <a:bodyPr wrap="square" rtlCol="0">
                  <a:spAutoFit/>
                </a:bodyPr>
                <a:lstStyle/>
                <a:p>
                  <a:pPr algn="l">
                    <a:lnSpc>
                      <a:spcPct val="90000"/>
                    </a:lnSpc>
                    <a:spcBef>
                      <a:spcPts val="1000"/>
                    </a:spcBef>
                  </a:pPr>
                  <a:r>
                    <a:rPr kumimoji="1" lang="en-US" altLang="zh-CN" sz="10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SRC</a:t>
                  </a:r>
                  <a:endParaRPr kumimoji="1" lang="zh-CN" altLang="en-US" sz="10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grpSp>
          <p:pic>
            <p:nvPicPr>
              <p:cNvPr id="117" name="图片 116">
                <a:extLst>
                  <a:ext uri="{FF2B5EF4-FFF2-40B4-BE49-F238E27FC236}">
                    <a16:creationId xmlns:a16="http://schemas.microsoft.com/office/drawing/2014/main" id="{4F2960C0-D1AC-4735-88DC-7AFC7BEE650E}"/>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r="8791" b="19356"/>
              <a:stretch/>
            </p:blipFill>
            <p:spPr>
              <a:xfrm>
                <a:off x="5017421" y="3829027"/>
                <a:ext cx="720092" cy="636680"/>
              </a:xfrm>
              <a:prstGeom prst="rect">
                <a:avLst/>
              </a:prstGeom>
            </p:spPr>
          </p:pic>
          <p:sp>
            <p:nvSpPr>
              <p:cNvPr id="118" name="文本框 117">
                <a:extLst>
                  <a:ext uri="{FF2B5EF4-FFF2-40B4-BE49-F238E27FC236}">
                    <a16:creationId xmlns:a16="http://schemas.microsoft.com/office/drawing/2014/main" id="{4A799958-3207-4FEA-BBCD-02A3464E35F6}"/>
                  </a:ext>
                </a:extLst>
              </p:cNvPr>
              <p:cNvSpPr txBox="1"/>
              <p:nvPr/>
            </p:nvSpPr>
            <p:spPr>
              <a:xfrm>
                <a:off x="5060844" y="4481952"/>
                <a:ext cx="789809" cy="230832"/>
              </a:xfrm>
              <a:prstGeom prst="rect">
                <a:avLst/>
              </a:prstGeom>
              <a:noFill/>
            </p:spPr>
            <p:txBody>
              <a:bodyPr wrap="square" rtlCol="0">
                <a:spAutoFit/>
              </a:bodyPr>
              <a:lstStyle/>
              <a:p>
                <a:pPr algn="l">
                  <a:lnSpc>
                    <a:spcPct val="90000"/>
                  </a:lnSpc>
                  <a:spcBef>
                    <a:spcPts val="1000"/>
                  </a:spcBef>
                </a:pPr>
                <a:r>
                  <a:rPr kumimoji="1" lang="en-US" altLang="zh-CN" sz="10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Compile</a:t>
                </a:r>
                <a:endParaRPr kumimoji="1" lang="zh-CN" altLang="en-US" sz="10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119" name="图形 122" descr="线箭头轻微弯曲">
                <a:extLst>
                  <a:ext uri="{FF2B5EF4-FFF2-40B4-BE49-F238E27FC236}">
                    <a16:creationId xmlns:a16="http://schemas.microsoft.com/office/drawing/2014/main" id="{514C1CB1-6379-4B88-8411-4C353215C5DB}"/>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736992" y="4022953"/>
                <a:ext cx="347940" cy="347940"/>
              </a:xfrm>
              <a:prstGeom prst="rect">
                <a:avLst/>
              </a:prstGeom>
            </p:spPr>
          </p:pic>
        </p:grpSp>
        <p:grpSp>
          <p:nvGrpSpPr>
            <p:cNvPr id="94" name="组合 93">
              <a:extLst>
                <a:ext uri="{FF2B5EF4-FFF2-40B4-BE49-F238E27FC236}">
                  <a16:creationId xmlns:a16="http://schemas.microsoft.com/office/drawing/2014/main" id="{8A464C08-5D2D-4A73-AEF8-52988EE47B89}"/>
                </a:ext>
              </a:extLst>
            </p:cNvPr>
            <p:cNvGrpSpPr/>
            <p:nvPr/>
          </p:nvGrpSpPr>
          <p:grpSpPr>
            <a:xfrm>
              <a:off x="1057343" y="3177705"/>
              <a:ext cx="3282490" cy="2317773"/>
              <a:chOff x="977856" y="3027733"/>
              <a:chExt cx="3282490" cy="2317773"/>
            </a:xfrm>
          </p:grpSpPr>
          <p:grpSp>
            <p:nvGrpSpPr>
              <p:cNvPr id="111" name="组合 110">
                <a:extLst>
                  <a:ext uri="{FF2B5EF4-FFF2-40B4-BE49-F238E27FC236}">
                    <a16:creationId xmlns:a16="http://schemas.microsoft.com/office/drawing/2014/main" id="{00CFB610-EDB2-422A-9ECA-C47D8BDD358B}"/>
                  </a:ext>
                </a:extLst>
              </p:cNvPr>
              <p:cNvGrpSpPr/>
              <p:nvPr/>
            </p:nvGrpSpPr>
            <p:grpSpPr>
              <a:xfrm>
                <a:off x="977856" y="3037182"/>
                <a:ext cx="2654918" cy="2308324"/>
                <a:chOff x="1308836" y="3069718"/>
                <a:chExt cx="2654918" cy="2308324"/>
              </a:xfrm>
            </p:grpSpPr>
            <p:sp>
              <p:nvSpPr>
                <p:cNvPr id="113" name="矩形 112">
                  <a:extLst>
                    <a:ext uri="{FF2B5EF4-FFF2-40B4-BE49-F238E27FC236}">
                      <a16:creationId xmlns:a16="http://schemas.microsoft.com/office/drawing/2014/main" id="{449F82B1-D217-4646-87BE-3D0625B5C376}"/>
                    </a:ext>
                  </a:extLst>
                </p:cNvPr>
                <p:cNvSpPr/>
                <p:nvPr/>
              </p:nvSpPr>
              <p:spPr>
                <a:xfrm>
                  <a:off x="1308836" y="3069718"/>
                  <a:ext cx="2630550" cy="2308324"/>
                </a:xfrm>
                <a:prstGeom prst="rect">
                  <a:avLst/>
                </a:prstGeom>
                <a:noFill/>
                <a:ln w="12700" cap="flat" cmpd="sng" algn="ctr">
                  <a:solidFill>
                    <a:schemeClr val="tx1"/>
                  </a:solidFill>
                  <a:prstDash val="dash"/>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4" name="文本框 113">
                  <a:extLst>
                    <a:ext uri="{FF2B5EF4-FFF2-40B4-BE49-F238E27FC236}">
                      <a16:creationId xmlns:a16="http://schemas.microsoft.com/office/drawing/2014/main" id="{69B77399-832D-42BD-8133-9E4C22DF0818}"/>
                    </a:ext>
                  </a:extLst>
                </p:cNvPr>
                <p:cNvSpPr txBox="1"/>
                <p:nvPr/>
              </p:nvSpPr>
              <p:spPr>
                <a:xfrm>
                  <a:off x="1335000" y="3069718"/>
                  <a:ext cx="2628754" cy="2308324"/>
                </a:xfrm>
                <a:prstGeom prst="rect">
                  <a:avLst/>
                </a:prstGeom>
                <a:noFill/>
              </p:spPr>
              <p:txBody>
                <a:bodyPr wrap="square" rtlCol="0">
                  <a:spAutoFit/>
                </a:bodyPr>
                <a:lstStyle/>
                <a:p>
                  <a:r>
                    <a:rPr lang="en-US" altLang="zh-CN" sz="1200" b="1" dirty="0">
                      <a:solidFill>
                        <a:srgbClr val="268BD2"/>
                      </a:solidFill>
                      <a:latin typeface="Consolas" panose="020B0609020204030204" pitchFamily="49" charset="0"/>
                    </a:rPr>
                    <a:t>__attribute__</a:t>
                  </a:r>
                  <a:r>
                    <a:rPr lang="en-US" altLang="zh-CN" sz="1200" b="1" dirty="0">
                      <a:solidFill>
                        <a:srgbClr val="657B83"/>
                      </a:solidFill>
                      <a:latin typeface="Consolas" panose="020B0609020204030204" pitchFamily="49" charset="0"/>
                    </a:rPr>
                    <a:t>(isolated)</a:t>
                  </a:r>
                </a:p>
                <a:p>
                  <a:r>
                    <a:rPr lang="en-US" altLang="zh-CN" sz="1200" b="1" dirty="0">
                      <a:solidFill>
                        <a:srgbClr val="586E75"/>
                      </a:solidFill>
                      <a:latin typeface="Consolas" panose="020B0609020204030204" pitchFamily="49" charset="0"/>
                    </a:rPr>
                    <a:t>char *</a:t>
                  </a:r>
                  <a:r>
                    <a:rPr lang="en-US" altLang="zh-CN" sz="1200" b="1" dirty="0">
                      <a:solidFill>
                        <a:srgbClr val="657B83"/>
                      </a:solidFill>
                      <a:latin typeface="Consolas" panose="020B0609020204030204" pitchFamily="49" charset="0"/>
                    </a:rPr>
                    <a:t>secret </a:t>
                  </a:r>
                  <a:r>
                    <a:rPr lang="en-US" altLang="zh-CN" sz="1200" b="1" dirty="0">
                      <a:solidFill>
                        <a:srgbClr val="859900"/>
                      </a:solidFill>
                      <a:latin typeface="Consolas" panose="020B0609020204030204" pitchFamily="49" charset="0"/>
                    </a:rPr>
                    <a:t>=</a:t>
                  </a:r>
                  <a:r>
                    <a:rPr lang="en-US" altLang="zh-CN" sz="1200" b="1" dirty="0">
                      <a:solidFill>
                        <a:srgbClr val="657B83"/>
                      </a:solidFill>
                      <a:latin typeface="Consolas" panose="020B0609020204030204" pitchFamily="49" charset="0"/>
                    </a:rPr>
                    <a:t> “……”;</a:t>
                  </a:r>
                </a:p>
                <a:p>
                  <a:br>
                    <a:rPr lang="en-US" altLang="zh-CN" sz="1200" b="1" dirty="0">
                      <a:solidFill>
                        <a:srgbClr val="657B83"/>
                      </a:solidFill>
                      <a:latin typeface="Consolas" panose="020B0609020204030204" pitchFamily="49" charset="0"/>
                    </a:rPr>
                  </a:br>
                  <a:r>
                    <a:rPr lang="en-US" altLang="zh-CN" sz="1200" b="1" dirty="0">
                      <a:solidFill>
                        <a:srgbClr val="268BD2"/>
                      </a:solidFill>
                      <a:latin typeface="Consolas" panose="020B0609020204030204" pitchFamily="49" charset="0"/>
                    </a:rPr>
                    <a:t>__attribute__</a:t>
                  </a:r>
                  <a:r>
                    <a:rPr lang="en-US" altLang="zh-CN" sz="1200" b="1" dirty="0">
                      <a:solidFill>
                        <a:srgbClr val="657B83"/>
                      </a:solidFill>
                      <a:latin typeface="Consolas" panose="020B0609020204030204" pitchFamily="49" charset="0"/>
                    </a:rPr>
                    <a:t>(trusted)</a:t>
                  </a:r>
                </a:p>
                <a:p>
                  <a:r>
                    <a:rPr lang="en-US" altLang="zh-CN" sz="1200" b="1" dirty="0">
                      <a:solidFill>
                        <a:srgbClr val="586E75"/>
                      </a:solidFill>
                      <a:latin typeface="Consolas" panose="020B0609020204030204" pitchFamily="49" charset="0"/>
                    </a:rPr>
                    <a:t>int</a:t>
                  </a:r>
                  <a:r>
                    <a:rPr lang="en-US" altLang="zh-CN" sz="1200" b="1" dirty="0">
                      <a:solidFill>
                        <a:srgbClr val="657B83"/>
                      </a:solidFill>
                      <a:latin typeface="Consolas" panose="020B0609020204030204" pitchFamily="49" charset="0"/>
                    </a:rPr>
                    <a:t> </a:t>
                  </a:r>
                  <a:r>
                    <a:rPr lang="en-US" altLang="zh-CN" sz="1200" b="1" dirty="0">
                      <a:solidFill>
                        <a:srgbClr val="268BD2"/>
                      </a:solidFill>
                      <a:latin typeface="Consolas" panose="020B0609020204030204" pitchFamily="49" charset="0"/>
                    </a:rPr>
                    <a:t>compute</a:t>
                  </a:r>
                  <a:r>
                    <a:rPr lang="en-US" altLang="zh-CN" sz="1200" b="1" dirty="0">
                      <a:solidFill>
                        <a:srgbClr val="657B83"/>
                      </a:solidFill>
                      <a:latin typeface="Consolas" panose="020B0609020204030204" pitchFamily="49" charset="0"/>
                    </a:rPr>
                    <a:t>(</a:t>
                  </a:r>
                  <a:r>
                    <a:rPr lang="en-US" altLang="zh-CN" sz="1200" b="1" dirty="0">
                      <a:solidFill>
                        <a:srgbClr val="586E75"/>
                      </a:solidFill>
                      <a:latin typeface="Consolas" panose="020B0609020204030204" pitchFamily="49" charset="0"/>
                    </a:rPr>
                    <a:t>char</a:t>
                  </a:r>
                  <a:r>
                    <a:rPr lang="en-US" altLang="zh-CN" sz="1200" b="1" dirty="0">
                      <a:solidFill>
                        <a:srgbClr val="657B83"/>
                      </a:solidFill>
                      <a:latin typeface="Consolas" panose="020B0609020204030204" pitchFamily="49" charset="0"/>
                    </a:rPr>
                    <a:t> </a:t>
                  </a:r>
                  <a:r>
                    <a:rPr lang="en-US" altLang="zh-CN" sz="1200" b="1" dirty="0">
                      <a:solidFill>
                        <a:srgbClr val="859900"/>
                      </a:solidFill>
                      <a:latin typeface="Consolas" panose="020B0609020204030204" pitchFamily="49" charset="0"/>
                    </a:rPr>
                    <a:t>*</a:t>
                  </a:r>
                  <a:r>
                    <a:rPr lang="en-US" altLang="zh-CN" sz="1200" b="1" dirty="0">
                      <a:solidFill>
                        <a:srgbClr val="657B83"/>
                      </a:solidFill>
                      <a:latin typeface="Consolas" panose="020B0609020204030204" pitchFamily="49" charset="0"/>
                    </a:rPr>
                    <a:t>secret){</a:t>
                  </a:r>
                </a:p>
                <a:p>
                  <a:r>
                    <a:rPr lang="en-US" altLang="zh-CN" sz="1200" b="1" dirty="0">
                      <a:solidFill>
                        <a:srgbClr val="657B83"/>
                      </a:solidFill>
                      <a:latin typeface="Consolas" panose="020B0609020204030204" pitchFamily="49" charset="0"/>
                    </a:rPr>
                    <a:t>  </a:t>
                  </a:r>
                  <a:r>
                    <a:rPr lang="en-US" altLang="zh-CN" sz="1200" b="1" dirty="0">
                      <a:solidFill>
                        <a:srgbClr val="268BD2"/>
                      </a:solidFill>
                      <a:latin typeface="Consolas" panose="020B0609020204030204" pitchFamily="49" charset="0"/>
                    </a:rPr>
                    <a:t>op</a:t>
                  </a:r>
                  <a:r>
                    <a:rPr lang="en-US" altLang="zh-CN" sz="1200" b="1" dirty="0">
                      <a:solidFill>
                        <a:srgbClr val="657B83"/>
                      </a:solidFill>
                      <a:latin typeface="Consolas" panose="020B0609020204030204" pitchFamily="49" charset="0"/>
                    </a:rPr>
                    <a:t>(secret[0]);</a:t>
                  </a:r>
                </a:p>
                <a:p>
                  <a:r>
                    <a:rPr lang="en-US" altLang="zh-CN" sz="1200" b="1" dirty="0">
                      <a:solidFill>
                        <a:srgbClr val="657B83"/>
                      </a:solidFill>
                      <a:latin typeface="Consolas" panose="020B0609020204030204" pitchFamily="49" charset="0"/>
                    </a:rPr>
                    <a:t>}</a:t>
                  </a:r>
                </a:p>
                <a:p>
                  <a:endParaRPr lang="en-US" altLang="zh-CN" sz="1200" b="1" dirty="0">
                    <a:solidFill>
                      <a:srgbClr val="657B83"/>
                    </a:solidFill>
                    <a:latin typeface="Consolas" panose="020B0609020204030204" pitchFamily="49" charset="0"/>
                  </a:endParaRPr>
                </a:p>
                <a:p>
                  <a:r>
                    <a:rPr lang="en-US" altLang="zh-CN" sz="1200" b="1" dirty="0">
                      <a:solidFill>
                        <a:srgbClr val="586E75"/>
                      </a:solidFill>
                      <a:latin typeface="Consolas" panose="020B0609020204030204" pitchFamily="49" charset="0"/>
                    </a:rPr>
                    <a:t>int</a:t>
                  </a:r>
                  <a:r>
                    <a:rPr lang="en-US" altLang="zh-CN" sz="1200" b="1" dirty="0">
                      <a:solidFill>
                        <a:srgbClr val="657B83"/>
                      </a:solidFill>
                      <a:latin typeface="Consolas" panose="020B0609020204030204" pitchFamily="49" charset="0"/>
                    </a:rPr>
                    <a:t> </a:t>
                  </a:r>
                  <a:r>
                    <a:rPr lang="en-US" altLang="zh-CN" sz="1200" b="1" dirty="0">
                      <a:solidFill>
                        <a:srgbClr val="268BD2"/>
                      </a:solidFill>
                      <a:latin typeface="Consolas" panose="020B0609020204030204" pitchFamily="49" charset="0"/>
                    </a:rPr>
                    <a:t>main</a:t>
                  </a:r>
                  <a:r>
                    <a:rPr lang="en-US" altLang="zh-CN" sz="1200" b="1" dirty="0">
                      <a:solidFill>
                        <a:srgbClr val="657B83"/>
                      </a:solidFill>
                      <a:latin typeface="Consolas" panose="020B0609020204030204" pitchFamily="49" charset="0"/>
                    </a:rPr>
                    <a:t>(){ </a:t>
                  </a:r>
                </a:p>
                <a:p>
                  <a:r>
                    <a:rPr lang="en-US" altLang="zh-CN" sz="1200" b="1" dirty="0">
                      <a:solidFill>
                        <a:srgbClr val="657B83"/>
                      </a:solidFill>
                      <a:latin typeface="Consolas" panose="020B0609020204030204" pitchFamily="49" charset="0"/>
                    </a:rPr>
                    <a:t>  </a:t>
                  </a:r>
                  <a:r>
                    <a:rPr lang="en-US" altLang="zh-CN" sz="1200" b="1" dirty="0">
                      <a:solidFill>
                        <a:srgbClr val="268BD2"/>
                      </a:solidFill>
                      <a:latin typeface="Consolas" panose="020B0609020204030204" pitchFamily="49" charset="0"/>
                    </a:rPr>
                    <a:t>compute</a:t>
                  </a:r>
                  <a:r>
                    <a:rPr lang="en-US" altLang="zh-CN" sz="1200" b="1" dirty="0">
                      <a:solidFill>
                        <a:srgbClr val="657B83"/>
                      </a:solidFill>
                      <a:latin typeface="Consolas" panose="020B0609020204030204" pitchFamily="49" charset="0"/>
                    </a:rPr>
                    <a:t>(secret);</a:t>
                  </a:r>
                </a:p>
                <a:p>
                  <a:r>
                    <a:rPr lang="en-US" altLang="zh-CN" sz="1200" b="1" dirty="0">
                      <a:solidFill>
                        <a:srgbClr val="657B83"/>
                      </a:solidFill>
                      <a:latin typeface="Consolas" panose="020B0609020204030204" pitchFamily="49" charset="0"/>
                    </a:rPr>
                    <a:t>  </a:t>
                  </a:r>
                  <a:r>
                    <a:rPr lang="en-US" altLang="zh-CN" sz="1200" b="1" dirty="0" err="1">
                      <a:solidFill>
                        <a:srgbClr val="268BD2"/>
                      </a:solidFill>
                      <a:latin typeface="Consolas" panose="020B0609020204030204" pitchFamily="49" charset="0"/>
                    </a:rPr>
                    <a:t>unpriviledged_load</a:t>
                  </a:r>
                  <a:r>
                    <a:rPr lang="en-US" altLang="zh-CN" sz="1200" b="1" dirty="0">
                      <a:solidFill>
                        <a:srgbClr val="657B83"/>
                      </a:solidFill>
                      <a:latin typeface="Consolas" panose="020B0609020204030204" pitchFamily="49" charset="0"/>
                    </a:rPr>
                    <a:t>(secret);</a:t>
                  </a:r>
                </a:p>
                <a:p>
                  <a:r>
                    <a:rPr lang="en-US" altLang="zh-CN" sz="1200" b="1" dirty="0">
                      <a:solidFill>
                        <a:srgbClr val="657B83"/>
                      </a:solidFill>
                      <a:latin typeface="Consolas" panose="020B0609020204030204" pitchFamily="49" charset="0"/>
                    </a:rPr>
                    <a:t>}</a:t>
                  </a:r>
                </a:p>
              </p:txBody>
            </p:sp>
          </p:grpSp>
          <p:cxnSp>
            <p:nvCxnSpPr>
              <p:cNvPr id="112" name="直接连接符 111">
                <a:extLst>
                  <a:ext uri="{FF2B5EF4-FFF2-40B4-BE49-F238E27FC236}">
                    <a16:creationId xmlns:a16="http://schemas.microsoft.com/office/drawing/2014/main" id="{8A53382E-3217-47C8-ADEE-E5E547FE09BC}"/>
                  </a:ext>
                </a:extLst>
              </p:cNvPr>
              <p:cNvCxnSpPr>
                <a:cxnSpLocks/>
              </p:cNvCxnSpPr>
              <p:nvPr/>
            </p:nvCxnSpPr>
            <p:spPr>
              <a:xfrm>
                <a:off x="3610806" y="3027733"/>
                <a:ext cx="649540" cy="941170"/>
              </a:xfrm>
              <a:prstGeom prst="line">
                <a:avLst/>
              </a:prstGeom>
              <a:ln w="127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cxnSp>
          <p:nvCxnSpPr>
            <p:cNvPr id="95" name="直接连接符 94">
              <a:extLst>
                <a:ext uri="{FF2B5EF4-FFF2-40B4-BE49-F238E27FC236}">
                  <a16:creationId xmlns:a16="http://schemas.microsoft.com/office/drawing/2014/main" id="{ED71774F-8BE5-4425-BEF5-25ABF94E2BD4}"/>
                </a:ext>
              </a:extLst>
            </p:cNvPr>
            <p:cNvCxnSpPr>
              <a:cxnSpLocks/>
            </p:cNvCxnSpPr>
            <p:nvPr/>
          </p:nvCxnSpPr>
          <p:spPr>
            <a:xfrm flipV="1">
              <a:off x="3667515" y="4513789"/>
              <a:ext cx="696507" cy="976184"/>
            </a:xfrm>
            <a:prstGeom prst="line">
              <a:avLst/>
            </a:prstGeom>
            <a:ln w="127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6" name="圆角矩形 95">
              <a:extLst>
                <a:ext uri="{FF2B5EF4-FFF2-40B4-BE49-F238E27FC236}">
                  <a16:creationId xmlns:a16="http://schemas.microsoft.com/office/drawing/2014/main" id="{8AC50DC4-0EC1-4EA2-9C70-2846FD445A82}"/>
                </a:ext>
              </a:extLst>
            </p:cNvPr>
            <p:cNvSpPr/>
            <p:nvPr/>
          </p:nvSpPr>
          <p:spPr>
            <a:xfrm>
              <a:off x="7225145" y="4125045"/>
              <a:ext cx="966028" cy="423933"/>
            </a:xfrm>
            <a:prstGeom prst="roundRect">
              <a:avLst/>
            </a:prstGeom>
            <a:noFill/>
            <a:ln w="1905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Process</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97" name="组合 96">
              <a:extLst>
                <a:ext uri="{FF2B5EF4-FFF2-40B4-BE49-F238E27FC236}">
                  <a16:creationId xmlns:a16="http://schemas.microsoft.com/office/drawing/2014/main" id="{F5622222-40C2-40E3-9623-A461D8593BD2}"/>
                </a:ext>
              </a:extLst>
            </p:cNvPr>
            <p:cNvGrpSpPr/>
            <p:nvPr/>
          </p:nvGrpSpPr>
          <p:grpSpPr>
            <a:xfrm>
              <a:off x="9364763" y="5527516"/>
              <a:ext cx="1788402" cy="258532"/>
              <a:chOff x="9765692" y="5209456"/>
              <a:chExt cx="1788402" cy="258532"/>
            </a:xfrm>
          </p:grpSpPr>
          <p:sp>
            <p:nvSpPr>
              <p:cNvPr id="109" name="矩形 108">
                <a:extLst>
                  <a:ext uri="{FF2B5EF4-FFF2-40B4-BE49-F238E27FC236}">
                    <a16:creationId xmlns:a16="http://schemas.microsoft.com/office/drawing/2014/main" id="{45C59203-C67E-412F-A4CD-B945A1553056}"/>
                  </a:ext>
                </a:extLst>
              </p:cNvPr>
              <p:cNvSpPr/>
              <p:nvPr/>
            </p:nvSpPr>
            <p:spPr>
              <a:xfrm>
                <a:off x="9765692" y="5235544"/>
                <a:ext cx="1788402" cy="217259"/>
              </a:xfrm>
              <a:prstGeom prst="rect">
                <a:avLst/>
              </a:prstGeom>
              <a:pattFill prst="wdUpDiag">
                <a:fgClr>
                  <a:schemeClr val="accent3">
                    <a:lumMod val="60000"/>
                    <a:lumOff val="40000"/>
                  </a:schemeClr>
                </a:fgClr>
                <a:bgClr>
                  <a:schemeClr val="bg1"/>
                </a:bgClr>
              </a:patt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0" name="文本框 109">
                <a:extLst>
                  <a:ext uri="{FF2B5EF4-FFF2-40B4-BE49-F238E27FC236}">
                    <a16:creationId xmlns:a16="http://schemas.microsoft.com/office/drawing/2014/main" id="{99E0466F-3165-43B6-A514-4BFCCD6BC3F2}"/>
                  </a:ext>
                </a:extLst>
              </p:cNvPr>
              <p:cNvSpPr txBox="1"/>
              <p:nvPr/>
            </p:nvSpPr>
            <p:spPr>
              <a:xfrm>
                <a:off x="10303013" y="5209456"/>
                <a:ext cx="694421" cy="258532"/>
              </a:xfrm>
              <a:prstGeom prst="rect">
                <a:avLst/>
              </a:prstGeom>
              <a:noFill/>
            </p:spPr>
            <p:txBody>
              <a:bodyPr wrap="none" rtlCol="0">
                <a:spAutoFit/>
              </a:bodyPr>
              <a:lstStyle/>
              <a:p>
                <a:pPr algn="l">
                  <a:lnSpc>
                    <a:spcPct val="90000"/>
                  </a:lnSpc>
                  <a:spcBef>
                    <a:spcPts val="1000"/>
                  </a:spcBef>
                </a:pPr>
                <a:r>
                  <a:rPr lang="en-US" altLang="zh-CN" sz="1200" b="1" dirty="0">
                    <a:solidFill>
                      <a:srgbClr val="657B83"/>
                    </a:solidFill>
                    <a:latin typeface="Consolas" panose="020B0609020204030204" pitchFamily="49" charset="0"/>
                  </a:rPr>
                  <a:t>secret</a:t>
                </a:r>
                <a:endParaRPr lang="zh-CN" altLang="en-US" sz="1200" b="1" dirty="0">
                  <a:solidFill>
                    <a:srgbClr val="657B83"/>
                  </a:solidFill>
                  <a:latin typeface="Consolas" panose="020B0609020204030204" pitchFamily="49" charset="0"/>
                </a:endParaRPr>
              </a:p>
            </p:txBody>
          </p:sp>
        </p:grpSp>
        <p:sp>
          <p:nvSpPr>
            <p:cNvPr id="98" name="文本框 97">
              <a:extLst>
                <a:ext uri="{FF2B5EF4-FFF2-40B4-BE49-F238E27FC236}">
                  <a16:creationId xmlns:a16="http://schemas.microsoft.com/office/drawing/2014/main" id="{502A28DF-9A06-4907-B1CF-32C41B01E027}"/>
                </a:ext>
              </a:extLst>
            </p:cNvPr>
            <p:cNvSpPr txBox="1"/>
            <p:nvPr/>
          </p:nvSpPr>
          <p:spPr>
            <a:xfrm>
              <a:off x="9322935" y="5335143"/>
              <a:ext cx="1289135" cy="258532"/>
            </a:xfrm>
            <a:prstGeom prst="rect">
              <a:avLst/>
            </a:prstGeom>
            <a:noFill/>
          </p:spPr>
          <p:txBody>
            <a:bodyPr wrap="none" rtlCol="0">
              <a:spAutoFit/>
            </a:bodyPr>
            <a:lstStyle/>
            <a:p>
              <a:pPr>
                <a:lnSpc>
                  <a:spcPct val="90000"/>
                </a:lnSpc>
                <a:spcBef>
                  <a:spcPts val="1000"/>
                </a:spcBef>
              </a:pPr>
              <a:r>
                <a:rPr lang="en-US" altLang="zh-CN" sz="1200" dirty="0">
                  <a:solidFill>
                    <a:schemeClr val="accent6">
                      <a:lumMod val="75000"/>
                    </a:schemeClr>
                  </a:solidFill>
                  <a:latin typeface="Consolas" panose="020B0609020204030204" pitchFamily="49" charset="0"/>
                </a:rPr>
                <a:t># segment </a:t>
              </a:r>
              <a:r>
                <a:rPr lang="en-US" altLang="zh-CN" sz="1200" dirty="0" err="1">
                  <a:solidFill>
                    <a:schemeClr val="accent6">
                      <a:lumMod val="75000"/>
                    </a:schemeClr>
                  </a:solidFill>
                  <a:latin typeface="Consolas" panose="020B0609020204030204" pitchFamily="49" charset="0"/>
                </a:rPr>
                <a:t>rw</a:t>
              </a:r>
              <a:r>
                <a:rPr lang="en-US" altLang="zh-CN" sz="1200" dirty="0">
                  <a:solidFill>
                    <a:schemeClr val="accent6">
                      <a:lumMod val="75000"/>
                    </a:schemeClr>
                  </a:solidFill>
                  <a:latin typeface="Consolas" panose="020B0609020204030204" pitchFamily="49" charset="0"/>
                </a:rPr>
                <a:t>-</a:t>
              </a:r>
              <a:endParaRPr lang="zh-CN" altLang="en-US" sz="1200" dirty="0">
                <a:solidFill>
                  <a:schemeClr val="accent6">
                    <a:lumMod val="75000"/>
                  </a:schemeClr>
                </a:solidFill>
                <a:latin typeface="Consolas" panose="020B0609020204030204" pitchFamily="49" charset="0"/>
              </a:endParaRPr>
            </a:p>
          </p:txBody>
        </p:sp>
        <p:cxnSp>
          <p:nvCxnSpPr>
            <p:cNvPr id="99" name="直接连接符 98">
              <a:extLst>
                <a:ext uri="{FF2B5EF4-FFF2-40B4-BE49-F238E27FC236}">
                  <a16:creationId xmlns:a16="http://schemas.microsoft.com/office/drawing/2014/main" id="{0EFDF65C-4DD8-47E7-9B27-DCAFA6E8C2CD}"/>
                </a:ext>
              </a:extLst>
            </p:cNvPr>
            <p:cNvCxnSpPr>
              <a:cxnSpLocks/>
            </p:cNvCxnSpPr>
            <p:nvPr/>
          </p:nvCxnSpPr>
          <p:spPr>
            <a:xfrm>
              <a:off x="8251479" y="4631924"/>
              <a:ext cx="1113284" cy="1280485"/>
            </a:xfrm>
            <a:prstGeom prst="line">
              <a:avLst/>
            </a:prstGeom>
            <a:ln w="127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0" name="文本框 99">
              <a:extLst>
                <a:ext uri="{FF2B5EF4-FFF2-40B4-BE49-F238E27FC236}">
                  <a16:creationId xmlns:a16="http://schemas.microsoft.com/office/drawing/2014/main" id="{7EC233C7-2D15-4B16-A63D-7571658EA94A}"/>
                </a:ext>
              </a:extLst>
            </p:cNvPr>
            <p:cNvSpPr txBox="1"/>
            <p:nvPr/>
          </p:nvSpPr>
          <p:spPr>
            <a:xfrm>
              <a:off x="6648989" y="4162876"/>
              <a:ext cx="557604" cy="230832"/>
            </a:xfrm>
            <a:prstGeom prst="rect">
              <a:avLst/>
            </a:prstGeom>
            <a:noFill/>
          </p:spPr>
          <p:txBody>
            <a:bodyPr wrap="square" rtlCol="0">
              <a:spAutoFit/>
            </a:bodyPr>
            <a:lstStyle/>
            <a:p>
              <a:pPr algn="l">
                <a:lnSpc>
                  <a:spcPct val="90000"/>
                </a:lnSpc>
                <a:spcBef>
                  <a:spcPts val="1000"/>
                </a:spcBef>
              </a:pPr>
              <a:r>
                <a:rPr kumimoji="1" lang="en-US" altLang="zh-CN" sz="10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Load</a:t>
              </a:r>
              <a:endParaRPr kumimoji="1" lang="zh-CN" altLang="en-US" sz="10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101" name="图形 94" descr="线箭头轻微弯曲">
              <a:extLst>
                <a:ext uri="{FF2B5EF4-FFF2-40B4-BE49-F238E27FC236}">
                  <a16:creationId xmlns:a16="http://schemas.microsoft.com/office/drawing/2014/main" id="{19C7EE0E-37D0-4E1F-8078-31F200C62381}"/>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51217" y="4183424"/>
              <a:ext cx="347940" cy="347940"/>
            </a:xfrm>
            <a:prstGeom prst="rect">
              <a:avLst/>
            </a:prstGeom>
          </p:spPr>
        </p:pic>
        <p:cxnSp>
          <p:nvCxnSpPr>
            <p:cNvPr id="102" name="连接符: 曲线 98">
              <a:extLst>
                <a:ext uri="{FF2B5EF4-FFF2-40B4-BE49-F238E27FC236}">
                  <a16:creationId xmlns:a16="http://schemas.microsoft.com/office/drawing/2014/main" id="{619151D4-8375-49B2-BF2C-9FA9D9D1346C}"/>
                </a:ext>
              </a:extLst>
            </p:cNvPr>
            <p:cNvCxnSpPr>
              <a:cxnSpLocks/>
            </p:cNvCxnSpPr>
            <p:nvPr/>
          </p:nvCxnSpPr>
          <p:spPr>
            <a:xfrm>
              <a:off x="11183645" y="3940158"/>
              <a:ext cx="12700" cy="1707574"/>
            </a:xfrm>
            <a:prstGeom prst="curvedConnector3">
              <a:avLst>
                <a:gd name="adj1" fmla="val 180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103" name="连接符: 曲线 99">
              <a:extLst>
                <a:ext uri="{FF2B5EF4-FFF2-40B4-BE49-F238E27FC236}">
                  <a16:creationId xmlns:a16="http://schemas.microsoft.com/office/drawing/2014/main" id="{C5785C6E-8AF7-4280-95A3-C3C2B507DB01}"/>
                </a:ext>
              </a:extLst>
            </p:cNvPr>
            <p:cNvCxnSpPr>
              <a:cxnSpLocks/>
            </p:cNvCxnSpPr>
            <p:nvPr/>
          </p:nvCxnSpPr>
          <p:spPr>
            <a:xfrm rot="10800000" flipV="1">
              <a:off x="9357389" y="5165830"/>
              <a:ext cx="12700" cy="496403"/>
            </a:xfrm>
            <a:prstGeom prst="curvedConnector3">
              <a:avLst>
                <a:gd name="adj1" fmla="val 1800000"/>
              </a:avLst>
            </a:prstGeom>
            <a:ln w="19050">
              <a:tailEnd type="triangle"/>
            </a:ln>
          </p:spPr>
          <p:style>
            <a:lnRef idx="1">
              <a:schemeClr val="dk1"/>
            </a:lnRef>
            <a:fillRef idx="0">
              <a:schemeClr val="dk1"/>
            </a:fillRef>
            <a:effectRef idx="0">
              <a:schemeClr val="dk1"/>
            </a:effectRef>
            <a:fontRef idx="minor">
              <a:schemeClr val="tx1"/>
            </a:fontRef>
          </p:style>
        </p:cxnSp>
        <p:pic>
          <p:nvPicPr>
            <p:cNvPr id="104" name="图形 100" descr="复选标记">
              <a:extLst>
                <a:ext uri="{FF2B5EF4-FFF2-40B4-BE49-F238E27FC236}">
                  <a16:creationId xmlns:a16="http://schemas.microsoft.com/office/drawing/2014/main" id="{02C8DC48-695D-4914-A922-7FE064CF96F1}"/>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302786" y="4631924"/>
              <a:ext cx="298187" cy="298187"/>
            </a:xfrm>
            <a:prstGeom prst="rect">
              <a:avLst/>
            </a:prstGeom>
          </p:spPr>
        </p:pic>
        <p:pic>
          <p:nvPicPr>
            <p:cNvPr id="105" name="图形 101" descr="关闭">
              <a:extLst>
                <a:ext uri="{FF2B5EF4-FFF2-40B4-BE49-F238E27FC236}">
                  <a16:creationId xmlns:a16="http://schemas.microsoft.com/office/drawing/2014/main" id="{2BBEB274-23E2-4923-A9CC-39CCC3851891}"/>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53868" y="5287125"/>
              <a:ext cx="208353" cy="208353"/>
            </a:xfrm>
            <a:prstGeom prst="rect">
              <a:avLst/>
            </a:prstGeom>
          </p:spPr>
        </p:pic>
        <p:sp>
          <p:nvSpPr>
            <p:cNvPr id="106" name="矩形 105">
              <a:extLst>
                <a:ext uri="{FF2B5EF4-FFF2-40B4-BE49-F238E27FC236}">
                  <a16:creationId xmlns:a16="http://schemas.microsoft.com/office/drawing/2014/main" id="{F1C241D1-8AAC-45CB-A037-DC8629615D00}"/>
                </a:ext>
              </a:extLst>
            </p:cNvPr>
            <p:cNvSpPr/>
            <p:nvPr/>
          </p:nvSpPr>
          <p:spPr>
            <a:xfrm>
              <a:off x="9562177" y="5991729"/>
              <a:ext cx="233480" cy="217259"/>
            </a:xfrm>
            <a:prstGeom prst="rect">
              <a:avLst/>
            </a:prstGeom>
            <a:pattFill prst="wdUpDiag">
              <a:fgClr>
                <a:schemeClr val="accent3">
                  <a:lumMod val="60000"/>
                  <a:lumOff val="40000"/>
                </a:schemeClr>
              </a:fgClr>
              <a:bgClr>
                <a:schemeClr val="bg1"/>
              </a:bgClr>
            </a:patt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7" name="文本框 106">
              <a:extLst>
                <a:ext uri="{FF2B5EF4-FFF2-40B4-BE49-F238E27FC236}">
                  <a16:creationId xmlns:a16="http://schemas.microsoft.com/office/drawing/2014/main" id="{FDF68126-3CA1-4F98-8E2B-6FE36B3798F6}"/>
                </a:ext>
              </a:extLst>
            </p:cNvPr>
            <p:cNvSpPr txBox="1"/>
            <p:nvPr/>
          </p:nvSpPr>
          <p:spPr>
            <a:xfrm>
              <a:off x="9825985" y="5985530"/>
              <a:ext cx="1120472" cy="230832"/>
            </a:xfrm>
            <a:prstGeom prst="rect">
              <a:avLst/>
            </a:prstGeom>
            <a:noFill/>
          </p:spPr>
          <p:txBody>
            <a:bodyPr wrap="square" rtlCol="0">
              <a:spAutoFit/>
            </a:bodyPr>
            <a:lstStyle/>
            <a:p>
              <a:pPr algn="l">
                <a:lnSpc>
                  <a:spcPct val="90000"/>
                </a:lnSpc>
                <a:spcBef>
                  <a:spcPts val="1000"/>
                </a:spcBef>
              </a:pPr>
              <a:r>
                <a:rPr kumimoji="1" lang="en-US" altLang="zh-CN" sz="10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Isolated Region</a:t>
              </a:r>
              <a:endParaRPr kumimoji="1" lang="zh-CN" altLang="en-US" sz="10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108" name="直接箭头连接符 107"/>
            <p:cNvCxnSpPr/>
            <p:nvPr/>
          </p:nvCxnSpPr>
          <p:spPr>
            <a:xfrm flipV="1">
              <a:off x="6691041" y="4393708"/>
              <a:ext cx="405950" cy="2395"/>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grpSp>
      <p:grpSp>
        <p:nvGrpSpPr>
          <p:cNvPr id="8" name="组合 7">
            <a:extLst>
              <a:ext uri="{FF2B5EF4-FFF2-40B4-BE49-F238E27FC236}">
                <a16:creationId xmlns:a16="http://schemas.microsoft.com/office/drawing/2014/main" id="{204394C7-73BD-46B4-99D5-F5A7637B4DD9}"/>
              </a:ext>
            </a:extLst>
          </p:cNvPr>
          <p:cNvGrpSpPr/>
          <p:nvPr/>
        </p:nvGrpSpPr>
        <p:grpSpPr>
          <a:xfrm>
            <a:off x="6275436" y="5538542"/>
            <a:ext cx="2865445" cy="674447"/>
            <a:chOff x="6770609" y="5444963"/>
            <a:chExt cx="2865445" cy="674447"/>
          </a:xfrm>
          <a:solidFill>
            <a:srgbClr val="E7DBD1"/>
          </a:solidFill>
        </p:grpSpPr>
        <p:sp>
          <p:nvSpPr>
            <p:cNvPr id="135" name="矩形 134">
              <a:extLst>
                <a:ext uri="{FF2B5EF4-FFF2-40B4-BE49-F238E27FC236}">
                  <a16:creationId xmlns:a16="http://schemas.microsoft.com/office/drawing/2014/main" id="{A086FFB8-6274-499C-A10B-3FEADA21E5D2}"/>
                </a:ext>
              </a:extLst>
            </p:cNvPr>
            <p:cNvSpPr/>
            <p:nvPr/>
          </p:nvSpPr>
          <p:spPr>
            <a:xfrm>
              <a:off x="6770609" y="5482730"/>
              <a:ext cx="2304958" cy="636680"/>
            </a:xfrm>
            <a:prstGeom prst="rect">
              <a:avLst/>
            </a:prstGeom>
            <a:grpFill/>
            <a:ln w="12700" cap="flat" cmpd="sng" algn="ctr">
              <a:noFill/>
              <a:prstDash val="solid"/>
            </a:ln>
            <a:effectLst/>
          </p:spPr>
          <p:txBody>
            <a:bodyPr lIns="0" tIns="0" rIns="0" bIns="0" rtlCol="0" anchor="ctr"/>
            <a:lstStyle/>
            <a:p>
              <a:pPr>
                <a:lnSpc>
                  <a:spcPct val="80000"/>
                </a:lnSpc>
              </a:pPr>
              <a:r>
                <a:rPr lang="en-US" altLang="zh-CN" sz="1400" kern="0" dirty="0">
                  <a:latin typeface="楷体" panose="02010609060101010101" pitchFamily="49" charset="-122"/>
                  <a:ea typeface="楷体" panose="02010609060101010101" pitchFamily="49" charset="-122"/>
                  <a:cs typeface="Times New Roman" panose="02020603050405020304" pitchFamily="18" charset="0"/>
                </a:rPr>
                <a:t>UAO==1</a:t>
              </a:r>
              <a:r>
                <a:rPr lang="zh-CN" altLang="en-US" sz="1400" kern="0" dirty="0">
                  <a:latin typeface="楷体" panose="02010609060101010101" pitchFamily="49" charset="-122"/>
                  <a:ea typeface="楷体" panose="02010609060101010101" pitchFamily="49" charset="-122"/>
                  <a:cs typeface="Times New Roman" panose="02020603050405020304" pitchFamily="18" charset="0"/>
                </a:rPr>
                <a:t>保证可信代码外的</a:t>
              </a:r>
              <a:r>
                <a:rPr lang="en-US" altLang="zh-CN" sz="1400" kern="0" dirty="0">
                  <a:latin typeface="楷体" panose="02010609060101010101" pitchFamily="49" charset="-122"/>
                  <a:ea typeface="楷体" panose="02010609060101010101" pitchFamily="49" charset="-122"/>
                  <a:cs typeface="Times New Roman" panose="02020603050405020304" pitchFamily="18" charset="0"/>
                </a:rPr>
                <a:t>PAN</a:t>
              </a:r>
              <a:r>
                <a:rPr lang="zh-CN" altLang="en-US" sz="1400" kern="0" dirty="0">
                  <a:latin typeface="楷体" panose="02010609060101010101" pitchFamily="49" charset="-122"/>
                  <a:ea typeface="楷体" panose="02010609060101010101" pitchFamily="49" charset="-122"/>
                  <a:cs typeface="Times New Roman" panose="02020603050405020304" pitchFamily="18" charset="0"/>
                </a:rPr>
                <a:t>相关指令不能访问隔离区域</a:t>
              </a:r>
              <a:endParaRPr lang="en-US" altLang="zh-CN" sz="1400" kern="0" dirty="0">
                <a:latin typeface="楷体" panose="02010609060101010101" pitchFamily="49" charset="-122"/>
                <a:ea typeface="楷体" panose="02010609060101010101" pitchFamily="49" charset="-122"/>
                <a:cs typeface="Times New Roman" panose="02020603050405020304" pitchFamily="18" charset="0"/>
              </a:endParaRPr>
            </a:p>
          </p:txBody>
        </p:sp>
        <p:sp>
          <p:nvSpPr>
            <p:cNvPr id="7" name="任意多边形: 形状 6">
              <a:extLst>
                <a:ext uri="{FF2B5EF4-FFF2-40B4-BE49-F238E27FC236}">
                  <a16:creationId xmlns:a16="http://schemas.microsoft.com/office/drawing/2014/main" id="{47F521BE-9A37-455D-AA3A-7B404A839CFF}"/>
                </a:ext>
              </a:extLst>
            </p:cNvPr>
            <p:cNvSpPr/>
            <p:nvPr/>
          </p:nvSpPr>
          <p:spPr>
            <a:xfrm>
              <a:off x="9130095" y="5444963"/>
              <a:ext cx="505959" cy="341085"/>
            </a:xfrm>
            <a:custGeom>
              <a:avLst/>
              <a:gdLst>
                <a:gd name="connsiteX0" fmla="*/ 0 w 1246239"/>
                <a:gd name="connsiteY0" fmla="*/ 51619 h 51619"/>
                <a:gd name="connsiteX1" fmla="*/ 1246239 w 1246239"/>
                <a:gd name="connsiteY1" fmla="*/ 0 h 51619"/>
              </a:gdLst>
              <a:ahLst/>
              <a:cxnLst>
                <a:cxn ang="0">
                  <a:pos x="connsiteX0" y="connsiteY0"/>
                </a:cxn>
                <a:cxn ang="0">
                  <a:pos x="connsiteX1" y="connsiteY1"/>
                </a:cxn>
              </a:cxnLst>
              <a:rect l="l" t="t" r="r" b="b"/>
              <a:pathLst>
                <a:path w="1246239" h="51619">
                  <a:moveTo>
                    <a:pt x="0" y="51619"/>
                  </a:moveTo>
                  <a:lnTo>
                    <a:pt x="1246239" y="0"/>
                  </a:lnTo>
                </a:path>
              </a:pathLst>
            </a:custGeom>
            <a:grpFill/>
            <a:ln w="12700" cap="flat" cmpd="sng" algn="ctr">
              <a:solidFill>
                <a:schemeClr val="tx1"/>
              </a:solidFill>
              <a:prstDash val="solid"/>
            </a:ln>
            <a:effectLst/>
          </p:spPr>
          <p:txBody>
            <a:bodyPr rtlCol="0" anchor="ctr"/>
            <a:lstStyle/>
            <a:p>
              <a:pPr algn="ctr"/>
              <a:endParaRPr lang="zh-CN" altLang="en-US"/>
            </a:p>
          </p:txBody>
        </p:sp>
      </p:grpSp>
    </p:spTree>
    <p:extLst>
      <p:ext uri="{BB962C8B-B14F-4D97-AF65-F5344CB8AC3E}">
        <p14:creationId xmlns:p14="http://schemas.microsoft.com/office/powerpoint/2010/main" val="15837487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7906" y="1332745"/>
            <a:ext cx="11092543" cy="4891948"/>
          </a:xfrm>
        </p:spPr>
        <p:txBody>
          <a:bodyPr>
            <a:normAutofit/>
          </a:bodyPr>
          <a:lstStyle/>
          <a:p>
            <a:r>
              <a:rPr lang="zh-CN" altLang="en-US" dirty="0"/>
              <a:t>敏感数据保护 </a:t>
            </a:r>
            <a:endParaRPr lang="en-US" altLang="zh-CN" dirty="0"/>
          </a:p>
          <a:p>
            <a:pPr lvl="1"/>
            <a:r>
              <a:rPr lang="zh-CN" altLang="en-US" dirty="0"/>
              <a:t>阻止非法的数据访问</a:t>
            </a:r>
            <a:endParaRPr lang="en-US" altLang="zh-CN" dirty="0"/>
          </a:p>
          <a:p>
            <a:pPr lvl="1"/>
            <a:r>
              <a:rPr lang="zh-CN" altLang="en-US" dirty="0"/>
              <a:t>保证在合法的数据访问过程中，不会出现中间结果泄露或者通过操纵内存影响执行流的问题</a:t>
            </a:r>
            <a:endParaRPr lang="en-US" altLang="zh-CN" dirty="0"/>
          </a:p>
          <a:p>
            <a:pPr lvl="1"/>
            <a:endParaRPr lang="en-US" altLang="zh-CN" dirty="0"/>
          </a:p>
          <a:p>
            <a:r>
              <a:rPr lang="zh-CN" altLang="en-US" dirty="0"/>
              <a:t>隔离执行环境：为可信代码访问敏感数据提供安全的执行上下文</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lvl="1"/>
            <a:endParaRPr lang="en-US" altLang="zh-CN" dirty="0"/>
          </a:p>
        </p:txBody>
      </p:sp>
      <p:sp>
        <p:nvSpPr>
          <p:cNvPr id="2" name="标题 1"/>
          <p:cNvSpPr>
            <a:spLocks noGrp="1"/>
          </p:cNvSpPr>
          <p:nvPr>
            <p:ph type="title"/>
          </p:nvPr>
        </p:nvSpPr>
        <p:spPr/>
        <p:txBody>
          <a:bodyPr/>
          <a:lstStyle/>
          <a:p>
            <a:r>
              <a:rPr lang="en-US" altLang="zh-CN" dirty="0"/>
              <a:t>Task 3</a:t>
            </a:r>
            <a:r>
              <a:rPr lang="zh-CN" altLang="en-US" dirty="0"/>
              <a:t>：</a:t>
            </a:r>
            <a:r>
              <a:rPr lang="zh-CN" altLang="en-US" dirty="0">
                <a:latin typeface="楷体" panose="02010609060101010101" pitchFamily="49" charset="-122"/>
              </a:rPr>
              <a:t>应用</a:t>
            </a:r>
            <a:r>
              <a:rPr lang="en-US" altLang="zh-CN" dirty="0">
                <a:latin typeface="楷体" panose="02010609060101010101" pitchFamily="49" charset="-122"/>
              </a:rPr>
              <a:t>PAN</a:t>
            </a:r>
            <a:r>
              <a:rPr lang="zh-CN" altLang="en-US" dirty="0">
                <a:latin typeface="楷体" panose="02010609060101010101" pitchFamily="49" charset="-122"/>
              </a:rPr>
              <a:t>隔离技术做更广泛的进程内隔离保护</a:t>
            </a:r>
            <a:endParaRPr lang="zh-CN" altLang="en-US" dirty="0"/>
          </a:p>
        </p:txBody>
      </p:sp>
      <p:sp>
        <p:nvSpPr>
          <p:cNvPr id="4" name="灯片编号占位符 3"/>
          <p:cNvSpPr>
            <a:spLocks noGrp="1"/>
          </p:cNvSpPr>
          <p:nvPr>
            <p:ph type="sldNum" sz="quarter" idx="4"/>
          </p:nvPr>
        </p:nvSpPr>
        <p:spPr/>
        <p:txBody>
          <a:bodyPr/>
          <a:lstStyle/>
          <a:p>
            <a:fld id="{BD8BB134-0D0A-4045-A3EE-5FDD2F095A47}" type="slidenum">
              <a:rPr lang="zh-CN" altLang="en-US" smtClean="0"/>
              <a:t>38</a:t>
            </a:fld>
            <a:endParaRPr lang="zh-CN" altLang="en-US" dirty="0"/>
          </a:p>
        </p:txBody>
      </p:sp>
      <p:sp>
        <p:nvSpPr>
          <p:cNvPr id="5" name="页脚占位符 4"/>
          <p:cNvSpPr>
            <a:spLocks noGrp="1"/>
          </p:cNvSpPr>
          <p:nvPr>
            <p:ph type="ftr" sz="quarter" idx="3"/>
          </p:nvPr>
        </p:nvSpPr>
        <p:spPr>
          <a:xfrm>
            <a:off x="4038600" y="6356354"/>
            <a:ext cx="4114800" cy="365125"/>
          </a:xfrm>
        </p:spPr>
        <p:txBody>
          <a:bodyPr/>
          <a:lstStyle/>
          <a:p>
            <a:r>
              <a:rPr lang="en-US" altLang="zh-CN" dirty="0" err="1"/>
              <a:t>Jiali</a:t>
            </a:r>
            <a:r>
              <a:rPr lang="en-US" altLang="zh-CN" dirty="0"/>
              <a:t> Xu &lt;xujiali@ict.ac.cn&gt;</a:t>
            </a:r>
            <a:endParaRPr lang="zh-CN" altLang="en-US" dirty="0"/>
          </a:p>
        </p:txBody>
      </p:sp>
      <p:grpSp>
        <p:nvGrpSpPr>
          <p:cNvPr id="7" name="组合 6">
            <a:extLst>
              <a:ext uri="{FF2B5EF4-FFF2-40B4-BE49-F238E27FC236}">
                <a16:creationId xmlns:a16="http://schemas.microsoft.com/office/drawing/2014/main" id="{F56DCB0C-1500-4F0D-B0F1-A803F311227E}"/>
              </a:ext>
            </a:extLst>
          </p:cNvPr>
          <p:cNvGrpSpPr/>
          <p:nvPr/>
        </p:nvGrpSpPr>
        <p:grpSpPr>
          <a:xfrm>
            <a:off x="6165731" y="3452497"/>
            <a:ext cx="3111827" cy="2512251"/>
            <a:chOff x="6695586" y="3370006"/>
            <a:chExt cx="3111827" cy="2512251"/>
          </a:xfrm>
        </p:grpSpPr>
        <p:sp>
          <p:nvSpPr>
            <p:cNvPr id="136" name="矩形 135">
              <a:extLst>
                <a:ext uri="{FF2B5EF4-FFF2-40B4-BE49-F238E27FC236}">
                  <a16:creationId xmlns:a16="http://schemas.microsoft.com/office/drawing/2014/main" id="{2915B0FD-8AD7-41D7-9127-99511AB451DF}"/>
                </a:ext>
              </a:extLst>
            </p:cNvPr>
            <p:cNvSpPr/>
            <p:nvPr/>
          </p:nvSpPr>
          <p:spPr>
            <a:xfrm>
              <a:off x="6695586" y="5245577"/>
              <a:ext cx="2510981" cy="636680"/>
            </a:xfrm>
            <a:prstGeom prst="rect">
              <a:avLst/>
            </a:prstGeom>
            <a:solidFill>
              <a:srgbClr val="E7DBD1"/>
            </a:solidFill>
            <a:ln w="12700" cap="flat" cmpd="sng" algn="ctr">
              <a:noFill/>
              <a:prstDash val="solid"/>
            </a:ln>
            <a:effectLst/>
          </p:spPr>
          <p:txBody>
            <a:bodyPr lIns="0" tIns="0" rIns="0" bIns="0" rtlCol="0" anchor="ctr"/>
            <a:lstStyle/>
            <a:p>
              <a:pPr>
                <a:lnSpc>
                  <a:spcPct val="80000"/>
                </a:lnSpc>
              </a:pPr>
              <a:r>
                <a:rPr lang="zh-CN" altLang="en-US" sz="1400" kern="0" dirty="0">
                  <a:latin typeface="楷体" panose="02010609060101010101" pitchFamily="49" charset="-122"/>
                  <a:ea typeface="楷体" panose="02010609060101010101" pitchFamily="49" charset="-122"/>
                  <a:cs typeface="Times New Roman" panose="02020603050405020304" pitchFamily="18" charset="0"/>
                </a:rPr>
                <a:t>开发者需要保证可信代码中没有对不可信代码的访问，并且开启粗粒度</a:t>
              </a:r>
              <a:r>
                <a:rPr lang="en-US" altLang="zh-CN" sz="1400" kern="0" dirty="0">
                  <a:latin typeface="楷体" panose="02010609060101010101" pitchFamily="49" charset="-122"/>
                  <a:ea typeface="楷体" panose="02010609060101010101" pitchFamily="49" charset="-122"/>
                  <a:cs typeface="Times New Roman" panose="02020603050405020304" pitchFamily="18" charset="0"/>
                </a:rPr>
                <a:t>CFI,</a:t>
              </a:r>
              <a:r>
                <a:rPr lang="zh-CN" altLang="en-US" sz="1400" kern="0" dirty="0">
                  <a:latin typeface="楷体" panose="02010609060101010101" pitchFamily="49" charset="-122"/>
                  <a:ea typeface="楷体" panose="02010609060101010101" pitchFamily="49" charset="-122"/>
                  <a:cs typeface="Times New Roman" panose="02020603050405020304" pitchFamily="18" charset="0"/>
                </a:rPr>
                <a:t>保证控制流完整性</a:t>
              </a:r>
              <a:endParaRPr lang="en-US" altLang="zh-CN" sz="1400" kern="0" dirty="0">
                <a:latin typeface="楷体" panose="02010609060101010101" pitchFamily="49" charset="-122"/>
                <a:ea typeface="楷体" panose="02010609060101010101" pitchFamily="49" charset="-122"/>
                <a:cs typeface="Times New Roman" panose="02020603050405020304" pitchFamily="18" charset="0"/>
              </a:endParaRPr>
            </a:p>
          </p:txBody>
        </p:sp>
        <p:sp>
          <p:nvSpPr>
            <p:cNvPr id="137" name="任意多边形: 形状 136">
              <a:extLst>
                <a:ext uri="{FF2B5EF4-FFF2-40B4-BE49-F238E27FC236}">
                  <a16:creationId xmlns:a16="http://schemas.microsoft.com/office/drawing/2014/main" id="{22A3B223-48A5-4F54-B452-75BE271D5274}"/>
                </a:ext>
              </a:extLst>
            </p:cNvPr>
            <p:cNvSpPr/>
            <p:nvPr/>
          </p:nvSpPr>
          <p:spPr>
            <a:xfrm>
              <a:off x="9021039" y="4005989"/>
              <a:ext cx="599843" cy="1239588"/>
            </a:xfrm>
            <a:custGeom>
              <a:avLst/>
              <a:gdLst>
                <a:gd name="connsiteX0" fmla="*/ 0 w 1246239"/>
                <a:gd name="connsiteY0" fmla="*/ 51619 h 51619"/>
                <a:gd name="connsiteX1" fmla="*/ 1246239 w 1246239"/>
                <a:gd name="connsiteY1" fmla="*/ 0 h 51619"/>
              </a:gdLst>
              <a:ahLst/>
              <a:cxnLst>
                <a:cxn ang="0">
                  <a:pos x="connsiteX0" y="connsiteY0"/>
                </a:cxn>
                <a:cxn ang="0">
                  <a:pos x="connsiteX1" y="connsiteY1"/>
                </a:cxn>
              </a:cxnLst>
              <a:rect l="l" t="t" r="r" b="b"/>
              <a:pathLst>
                <a:path w="1246239" h="51619">
                  <a:moveTo>
                    <a:pt x="0" y="51619"/>
                  </a:moveTo>
                  <a:lnTo>
                    <a:pt x="1246239" y="0"/>
                  </a:lnTo>
                </a:path>
              </a:pathLst>
            </a:custGeom>
            <a:noFill/>
            <a:ln w="12700" cap="flat" cmpd="sng" algn="ctr">
              <a:solidFill>
                <a:schemeClr val="tx1"/>
              </a:solidFill>
              <a:prstDash val="solid"/>
            </a:ln>
            <a:effectLst/>
          </p:spPr>
          <p:txBody>
            <a:bodyPr rtlCol="0" anchor="ctr"/>
            <a:lstStyle/>
            <a:p>
              <a:pPr algn="ctr"/>
              <a:endParaRPr lang="zh-CN" altLang="en-US"/>
            </a:p>
          </p:txBody>
        </p:sp>
        <p:sp>
          <p:nvSpPr>
            <p:cNvPr id="6" name="左大括号 5">
              <a:extLst>
                <a:ext uri="{FF2B5EF4-FFF2-40B4-BE49-F238E27FC236}">
                  <a16:creationId xmlns:a16="http://schemas.microsoft.com/office/drawing/2014/main" id="{5EE78040-0B24-4AB8-B5C3-ACD016B9C737}"/>
                </a:ext>
              </a:extLst>
            </p:cNvPr>
            <p:cNvSpPr/>
            <p:nvPr/>
          </p:nvSpPr>
          <p:spPr>
            <a:xfrm>
              <a:off x="9681596" y="3370006"/>
              <a:ext cx="125817" cy="1261918"/>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grpSp>
      <p:grpSp>
        <p:nvGrpSpPr>
          <p:cNvPr id="131" name="组合 130"/>
          <p:cNvGrpSpPr/>
          <p:nvPr/>
        </p:nvGrpSpPr>
        <p:grpSpPr>
          <a:xfrm>
            <a:off x="1057343" y="3084780"/>
            <a:ext cx="10543630" cy="3131582"/>
            <a:chOff x="1057343" y="3084780"/>
            <a:chExt cx="10543630" cy="3131582"/>
          </a:xfrm>
        </p:grpSpPr>
        <p:grpSp>
          <p:nvGrpSpPr>
            <p:cNvPr id="132" name="组合 131">
              <a:extLst>
                <a:ext uri="{FF2B5EF4-FFF2-40B4-BE49-F238E27FC236}">
                  <a16:creationId xmlns:a16="http://schemas.microsoft.com/office/drawing/2014/main" id="{1ED55BB6-914E-482B-9B1C-470BA527DC62}"/>
                </a:ext>
              </a:extLst>
            </p:cNvPr>
            <p:cNvGrpSpPr/>
            <p:nvPr/>
          </p:nvGrpSpPr>
          <p:grpSpPr>
            <a:xfrm>
              <a:off x="9322935" y="3084780"/>
              <a:ext cx="1957587" cy="2869193"/>
              <a:chOff x="9119707" y="3301790"/>
              <a:chExt cx="1957587" cy="2869193"/>
            </a:xfrm>
          </p:grpSpPr>
          <p:sp>
            <p:nvSpPr>
              <p:cNvPr id="176" name="矩形 175">
                <a:extLst>
                  <a:ext uri="{FF2B5EF4-FFF2-40B4-BE49-F238E27FC236}">
                    <a16:creationId xmlns:a16="http://schemas.microsoft.com/office/drawing/2014/main" id="{0DCEA226-9954-4FCD-913C-2ED471AA5621}"/>
                  </a:ext>
                </a:extLst>
              </p:cNvPr>
              <p:cNvSpPr/>
              <p:nvPr/>
            </p:nvSpPr>
            <p:spPr>
              <a:xfrm>
                <a:off x="9161535" y="3310262"/>
                <a:ext cx="1788402" cy="2860721"/>
              </a:xfrm>
              <a:prstGeom prst="rect">
                <a:avLst/>
              </a:prstGeom>
              <a:no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7" name="文本框 176">
                <a:extLst>
                  <a:ext uri="{FF2B5EF4-FFF2-40B4-BE49-F238E27FC236}">
                    <a16:creationId xmlns:a16="http://schemas.microsoft.com/office/drawing/2014/main" id="{369AD68E-8382-486E-AE3F-31A22CE8262E}"/>
                  </a:ext>
                </a:extLst>
              </p:cNvPr>
              <p:cNvSpPr txBox="1"/>
              <p:nvPr/>
            </p:nvSpPr>
            <p:spPr>
              <a:xfrm>
                <a:off x="9119707" y="3301790"/>
                <a:ext cx="1957587" cy="2401748"/>
              </a:xfrm>
              <a:prstGeom prst="rect">
                <a:avLst/>
              </a:prstGeom>
              <a:noFill/>
            </p:spPr>
            <p:txBody>
              <a:bodyPr wrap="none" rtlCol="0">
                <a:spAutoFit/>
              </a:bodyPr>
              <a:lstStyle/>
              <a:p>
                <a:pPr>
                  <a:lnSpc>
                    <a:spcPts val="1200"/>
                  </a:lnSpc>
                </a:pPr>
                <a:r>
                  <a:rPr lang="en-US" altLang="zh-CN" sz="1200" dirty="0">
                    <a:solidFill>
                      <a:schemeClr val="accent6">
                        <a:lumMod val="75000"/>
                      </a:schemeClr>
                    </a:solidFill>
                    <a:latin typeface="Consolas" panose="020B0609020204030204" pitchFamily="49" charset="0"/>
                  </a:rPr>
                  <a:t># segment r-x</a:t>
                </a:r>
              </a:p>
              <a:p>
                <a:pPr>
                  <a:lnSpc>
                    <a:spcPts val="1200"/>
                  </a:lnSpc>
                </a:pPr>
                <a:r>
                  <a:rPr lang="en-US" altLang="zh-CN" sz="1200" b="1" dirty="0">
                    <a:solidFill>
                      <a:schemeClr val="accent1">
                        <a:lumMod val="75000"/>
                      </a:schemeClr>
                    </a:solidFill>
                    <a:latin typeface="Consolas" panose="020B0609020204030204" pitchFamily="49" charset="0"/>
                  </a:rPr>
                  <a:t>compute:</a:t>
                </a:r>
              </a:p>
              <a:p>
                <a:pPr>
                  <a:lnSpc>
                    <a:spcPts val="1200"/>
                  </a:lnSpc>
                </a:pPr>
                <a:r>
                  <a:rPr lang="en-US" altLang="zh-CN" sz="1200" b="1" dirty="0">
                    <a:solidFill>
                      <a:schemeClr val="tx2">
                        <a:lumMod val="75000"/>
                      </a:schemeClr>
                    </a:solidFill>
                    <a:latin typeface="Consolas" panose="020B0609020204030204" pitchFamily="49" charset="0"/>
                  </a:rPr>
                  <a:t>   </a:t>
                </a:r>
                <a:r>
                  <a:rPr lang="en-US" altLang="zh-CN" sz="1200" b="1" dirty="0" err="1">
                    <a:solidFill>
                      <a:srgbClr val="657B83"/>
                    </a:solidFill>
                    <a:latin typeface="Consolas" panose="020B0609020204030204" pitchFamily="49" charset="0"/>
                  </a:rPr>
                  <a:t>switch_sp</a:t>
                </a:r>
                <a:endParaRPr lang="en-US" altLang="zh-CN" sz="1200" b="1" dirty="0">
                  <a:solidFill>
                    <a:srgbClr val="657B83"/>
                  </a:solidFill>
                  <a:latin typeface="Consolas" panose="020B0609020204030204" pitchFamily="49" charset="0"/>
                </a:endParaRPr>
              </a:p>
              <a:p>
                <a:pPr>
                  <a:lnSpc>
                    <a:spcPts val="1200"/>
                  </a:lnSpc>
                </a:pPr>
                <a:r>
                  <a:rPr lang="en-US" altLang="zh-CN" sz="1200" b="1" dirty="0">
                    <a:solidFill>
                      <a:srgbClr val="657B83"/>
                    </a:solidFill>
                    <a:latin typeface="Consolas" panose="020B0609020204030204" pitchFamily="49" charset="0"/>
                  </a:rPr>
                  <a:t>   </a:t>
                </a:r>
                <a:r>
                  <a:rPr lang="en-US" altLang="zh-CN" sz="1200" b="1" dirty="0" err="1">
                    <a:solidFill>
                      <a:srgbClr val="657B83"/>
                    </a:solidFill>
                    <a:latin typeface="Consolas" panose="020B0609020204030204" pitchFamily="49" charset="0"/>
                  </a:rPr>
                  <a:t>msr</a:t>
                </a:r>
                <a:r>
                  <a:rPr lang="en-US" altLang="zh-CN" sz="1200" b="1" dirty="0">
                    <a:solidFill>
                      <a:srgbClr val="657B83"/>
                    </a:solidFill>
                    <a:latin typeface="Consolas" panose="020B0609020204030204" pitchFamily="49" charset="0"/>
                  </a:rPr>
                  <a:t> UAO, 0</a:t>
                </a:r>
              </a:p>
              <a:p>
                <a:pPr>
                  <a:lnSpc>
                    <a:spcPts val="1200"/>
                  </a:lnSpc>
                </a:pPr>
                <a:r>
                  <a:rPr lang="en-US" altLang="zh-CN" sz="1200" b="1" dirty="0">
                    <a:solidFill>
                      <a:srgbClr val="657B83"/>
                    </a:solidFill>
                    <a:latin typeface="Consolas" panose="020B0609020204030204" pitchFamily="49" charset="0"/>
                  </a:rPr>
                  <a:t>   ……</a:t>
                </a:r>
              </a:p>
              <a:p>
                <a:pPr>
                  <a:lnSpc>
                    <a:spcPts val="1200"/>
                  </a:lnSpc>
                </a:pPr>
                <a:r>
                  <a:rPr lang="en-US" altLang="zh-CN" sz="1200" b="1" dirty="0">
                    <a:solidFill>
                      <a:srgbClr val="657B83"/>
                    </a:solidFill>
                    <a:latin typeface="Consolas" panose="020B0609020204030204" pitchFamily="49" charset="0"/>
                  </a:rPr>
                  <a:t>   </a:t>
                </a:r>
                <a:r>
                  <a:rPr lang="en-US" altLang="zh-CN" sz="1200" b="1" dirty="0" err="1">
                    <a:solidFill>
                      <a:srgbClr val="657B83"/>
                    </a:solidFill>
                    <a:latin typeface="Consolas" panose="020B0609020204030204" pitchFamily="49" charset="0"/>
                  </a:rPr>
                  <a:t>ldtr</a:t>
                </a:r>
                <a:r>
                  <a:rPr lang="en-US" altLang="zh-CN" sz="1200" b="1" dirty="0">
                    <a:solidFill>
                      <a:srgbClr val="657B83"/>
                    </a:solidFill>
                    <a:latin typeface="Consolas" panose="020B0609020204030204" pitchFamily="49" charset="0"/>
                  </a:rPr>
                  <a:t> x0, [secret]</a:t>
                </a:r>
              </a:p>
              <a:p>
                <a:pPr>
                  <a:lnSpc>
                    <a:spcPts val="1200"/>
                  </a:lnSpc>
                </a:pPr>
                <a:r>
                  <a:rPr lang="en-US" altLang="zh-CN" sz="1200" b="1" dirty="0">
                    <a:solidFill>
                      <a:srgbClr val="657B83"/>
                    </a:solidFill>
                    <a:latin typeface="Consolas" panose="020B0609020204030204" pitchFamily="49" charset="0"/>
                  </a:rPr>
                  <a:t>   bl   op</a:t>
                </a:r>
              </a:p>
              <a:p>
                <a:pPr>
                  <a:lnSpc>
                    <a:spcPts val="1200"/>
                  </a:lnSpc>
                </a:pPr>
                <a:r>
                  <a:rPr lang="en-US" altLang="zh-CN" sz="1200" b="1" dirty="0">
                    <a:solidFill>
                      <a:srgbClr val="657B83"/>
                    </a:solidFill>
                    <a:latin typeface="Consolas" panose="020B0609020204030204" pitchFamily="49" charset="0"/>
                  </a:rPr>
                  <a:t>   ……</a:t>
                </a:r>
              </a:p>
              <a:p>
                <a:pPr>
                  <a:lnSpc>
                    <a:spcPts val="1200"/>
                  </a:lnSpc>
                </a:pPr>
                <a:r>
                  <a:rPr lang="en-US" altLang="zh-CN" sz="1200" b="1" dirty="0">
                    <a:solidFill>
                      <a:srgbClr val="657B83"/>
                    </a:solidFill>
                    <a:latin typeface="Consolas" panose="020B0609020204030204" pitchFamily="49" charset="0"/>
                  </a:rPr>
                  <a:t>   </a:t>
                </a:r>
                <a:r>
                  <a:rPr lang="en-US" altLang="zh-CN" sz="1200" b="1" dirty="0" err="1">
                    <a:solidFill>
                      <a:srgbClr val="657B83"/>
                    </a:solidFill>
                    <a:latin typeface="Consolas" panose="020B0609020204030204" pitchFamily="49" charset="0"/>
                  </a:rPr>
                  <a:t>msr</a:t>
                </a:r>
                <a:r>
                  <a:rPr lang="en-US" altLang="zh-CN" sz="1200" b="1" dirty="0">
                    <a:solidFill>
                      <a:srgbClr val="657B83"/>
                    </a:solidFill>
                    <a:latin typeface="Consolas" panose="020B0609020204030204" pitchFamily="49" charset="0"/>
                  </a:rPr>
                  <a:t> UAO, 1</a:t>
                </a:r>
              </a:p>
              <a:p>
                <a:pPr>
                  <a:lnSpc>
                    <a:spcPts val="1200"/>
                  </a:lnSpc>
                </a:pPr>
                <a:r>
                  <a:rPr lang="en-US" altLang="zh-CN" sz="1200" b="1" dirty="0">
                    <a:solidFill>
                      <a:srgbClr val="657B83"/>
                    </a:solidFill>
                    <a:latin typeface="Consolas" panose="020B0609020204030204" pitchFamily="49" charset="0"/>
                  </a:rPr>
                  <a:t>   </a:t>
                </a:r>
                <a:r>
                  <a:rPr lang="en-US" altLang="zh-CN" sz="1200" b="1" dirty="0" err="1">
                    <a:solidFill>
                      <a:srgbClr val="657B83"/>
                    </a:solidFill>
                    <a:latin typeface="Consolas" panose="020B0609020204030204" pitchFamily="49" charset="0"/>
                  </a:rPr>
                  <a:t>switch_sp</a:t>
                </a:r>
                <a:endParaRPr lang="en-US" altLang="zh-CN" sz="1200" b="1" dirty="0">
                  <a:solidFill>
                    <a:srgbClr val="657B83"/>
                  </a:solidFill>
                  <a:latin typeface="Consolas" panose="020B0609020204030204" pitchFamily="49" charset="0"/>
                </a:endParaRPr>
              </a:p>
              <a:p>
                <a:pPr>
                  <a:lnSpc>
                    <a:spcPts val="1200"/>
                  </a:lnSpc>
                </a:pPr>
                <a:r>
                  <a:rPr lang="en-US" altLang="zh-CN" sz="1200" b="1" dirty="0">
                    <a:solidFill>
                      <a:srgbClr val="657B83"/>
                    </a:solidFill>
                    <a:latin typeface="Consolas" panose="020B0609020204030204" pitchFamily="49" charset="0"/>
                  </a:rPr>
                  <a:t>   </a:t>
                </a:r>
              </a:p>
              <a:p>
                <a:pPr>
                  <a:lnSpc>
                    <a:spcPts val="1200"/>
                  </a:lnSpc>
                </a:pPr>
                <a:r>
                  <a:rPr lang="en-US" altLang="zh-CN" sz="1200" b="1" dirty="0">
                    <a:solidFill>
                      <a:schemeClr val="accent1">
                        <a:lumMod val="75000"/>
                      </a:schemeClr>
                    </a:solidFill>
                    <a:latin typeface="Consolas" panose="020B0609020204030204" pitchFamily="49" charset="0"/>
                  </a:rPr>
                  <a:t>main:</a:t>
                </a:r>
              </a:p>
              <a:p>
                <a:pPr>
                  <a:lnSpc>
                    <a:spcPts val="1200"/>
                  </a:lnSpc>
                </a:pPr>
                <a:r>
                  <a:rPr lang="en-US" altLang="zh-CN" sz="1200" b="1" dirty="0">
                    <a:solidFill>
                      <a:schemeClr val="accent1">
                        <a:lumMod val="75000"/>
                      </a:schemeClr>
                    </a:solidFill>
                    <a:latin typeface="Consolas" panose="020B0609020204030204" pitchFamily="49" charset="0"/>
                  </a:rPr>
                  <a:t>   </a:t>
                </a:r>
                <a:r>
                  <a:rPr lang="en-US" altLang="zh-CN" sz="1200" b="1" dirty="0">
                    <a:solidFill>
                      <a:srgbClr val="657B83"/>
                    </a:solidFill>
                    <a:latin typeface="Consolas" panose="020B0609020204030204" pitchFamily="49" charset="0"/>
                  </a:rPr>
                  <a:t>……</a:t>
                </a:r>
              </a:p>
              <a:p>
                <a:pPr>
                  <a:lnSpc>
                    <a:spcPts val="1200"/>
                  </a:lnSpc>
                </a:pPr>
                <a:r>
                  <a:rPr lang="en-US" altLang="zh-CN" sz="1200" b="1" dirty="0">
                    <a:solidFill>
                      <a:srgbClr val="657B83"/>
                    </a:solidFill>
                    <a:latin typeface="Consolas" panose="020B0609020204030204" pitchFamily="49" charset="0"/>
                  </a:rPr>
                  <a:t>   </a:t>
                </a:r>
                <a:r>
                  <a:rPr lang="en-US" altLang="zh-CN" sz="1200" b="1" dirty="0" err="1">
                    <a:solidFill>
                      <a:srgbClr val="657B83"/>
                    </a:solidFill>
                    <a:latin typeface="Consolas" panose="020B0609020204030204" pitchFamily="49" charset="0"/>
                  </a:rPr>
                  <a:t>ldtr</a:t>
                </a:r>
                <a:r>
                  <a:rPr lang="en-US" altLang="zh-CN" sz="1200" b="1" dirty="0">
                    <a:solidFill>
                      <a:srgbClr val="657B83"/>
                    </a:solidFill>
                    <a:latin typeface="Consolas" panose="020B0609020204030204" pitchFamily="49" charset="0"/>
                  </a:rPr>
                  <a:t> x0, [secret]</a:t>
                </a:r>
              </a:p>
              <a:p>
                <a:pPr>
                  <a:lnSpc>
                    <a:spcPts val="1200"/>
                  </a:lnSpc>
                </a:pPr>
                <a:r>
                  <a:rPr lang="en-US" altLang="zh-CN" sz="1200" b="1" dirty="0">
                    <a:solidFill>
                      <a:schemeClr val="tx2">
                        <a:lumMod val="75000"/>
                      </a:schemeClr>
                    </a:solidFill>
                    <a:latin typeface="Consolas" panose="020B0609020204030204" pitchFamily="49" charset="0"/>
                  </a:rPr>
                  <a:t>   </a:t>
                </a:r>
                <a:r>
                  <a:rPr lang="en-US" altLang="zh-CN" sz="1200" b="1" dirty="0">
                    <a:solidFill>
                      <a:srgbClr val="657B83"/>
                    </a:solidFill>
                    <a:latin typeface="Consolas" panose="020B0609020204030204" pitchFamily="49" charset="0"/>
                  </a:rPr>
                  <a:t>……</a:t>
                </a:r>
              </a:p>
            </p:txBody>
          </p:sp>
        </p:grpSp>
        <p:cxnSp>
          <p:nvCxnSpPr>
            <p:cNvPr id="133" name="直接连接符 132">
              <a:extLst>
                <a:ext uri="{FF2B5EF4-FFF2-40B4-BE49-F238E27FC236}">
                  <a16:creationId xmlns:a16="http://schemas.microsoft.com/office/drawing/2014/main" id="{CE017599-5FD6-4696-A941-473A133C57A2}"/>
                </a:ext>
              </a:extLst>
            </p:cNvPr>
            <p:cNvCxnSpPr>
              <a:cxnSpLocks/>
            </p:cNvCxnSpPr>
            <p:nvPr/>
          </p:nvCxnSpPr>
          <p:spPr>
            <a:xfrm flipV="1">
              <a:off x="8271164" y="3117273"/>
              <a:ext cx="1059872" cy="935299"/>
            </a:xfrm>
            <a:prstGeom prst="line">
              <a:avLst/>
            </a:prstGeom>
            <a:ln w="127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34" name="组合 133">
              <a:extLst>
                <a:ext uri="{FF2B5EF4-FFF2-40B4-BE49-F238E27FC236}">
                  <a16:creationId xmlns:a16="http://schemas.microsoft.com/office/drawing/2014/main" id="{4A45F448-F359-498C-A880-7971A8EBD8DD}"/>
                </a:ext>
              </a:extLst>
            </p:cNvPr>
            <p:cNvGrpSpPr/>
            <p:nvPr/>
          </p:nvGrpSpPr>
          <p:grpSpPr>
            <a:xfrm>
              <a:off x="4233787" y="3973793"/>
              <a:ext cx="2407828" cy="888963"/>
              <a:chOff x="4154300" y="3823821"/>
              <a:chExt cx="2407828" cy="888963"/>
            </a:xfrm>
          </p:grpSpPr>
          <p:grpSp>
            <p:nvGrpSpPr>
              <p:cNvPr id="165" name="组合 164">
                <a:extLst>
                  <a:ext uri="{FF2B5EF4-FFF2-40B4-BE49-F238E27FC236}">
                    <a16:creationId xmlns:a16="http://schemas.microsoft.com/office/drawing/2014/main" id="{49B660D3-DCCD-4FA3-917D-A4BB7B3D05E7}"/>
                  </a:ext>
                </a:extLst>
              </p:cNvPr>
              <p:cNvGrpSpPr/>
              <p:nvPr/>
            </p:nvGrpSpPr>
            <p:grpSpPr>
              <a:xfrm>
                <a:off x="6027340" y="3902598"/>
                <a:ext cx="534788" cy="534788"/>
                <a:chOff x="2529098" y="3605234"/>
                <a:chExt cx="534788" cy="534788"/>
              </a:xfrm>
            </p:grpSpPr>
            <p:pic>
              <p:nvPicPr>
                <p:cNvPr id="174" name="图形 127" descr="纸张">
                  <a:extLst>
                    <a:ext uri="{FF2B5EF4-FFF2-40B4-BE49-F238E27FC236}">
                      <a16:creationId xmlns:a16="http://schemas.microsoft.com/office/drawing/2014/main" id="{265AABA8-E12A-42A2-A23D-3551826DC05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29098" y="3605234"/>
                  <a:ext cx="534788" cy="534788"/>
                </a:xfrm>
                <a:prstGeom prst="rect">
                  <a:avLst/>
                </a:prstGeom>
              </p:spPr>
            </p:pic>
            <p:sp>
              <p:nvSpPr>
                <p:cNvPr id="175" name="矩形: 圆角 128">
                  <a:extLst>
                    <a:ext uri="{FF2B5EF4-FFF2-40B4-BE49-F238E27FC236}">
                      <a16:creationId xmlns:a16="http://schemas.microsoft.com/office/drawing/2014/main" id="{1E0F4399-1074-4378-98B5-CE715BB9F9FB}"/>
                    </a:ext>
                  </a:extLst>
                </p:cNvPr>
                <p:cNvSpPr/>
                <p:nvPr/>
              </p:nvSpPr>
              <p:spPr>
                <a:xfrm>
                  <a:off x="2589823" y="3816226"/>
                  <a:ext cx="398239" cy="182880"/>
                </a:xfrm>
                <a:prstGeom prst="roundRect">
                  <a:avLst/>
                </a:prstGeom>
                <a:solidFill>
                  <a:srgbClr val="000000"/>
                </a:solidFill>
                <a:ln/>
              </p:spPr>
              <p:style>
                <a:lnRef idx="3">
                  <a:schemeClr val="lt1"/>
                </a:lnRef>
                <a:fillRef idx="1">
                  <a:schemeClr val="dk1"/>
                </a:fillRef>
                <a:effectRef idx="1">
                  <a:schemeClr val="dk1"/>
                </a:effectRef>
                <a:fontRef idx="minor">
                  <a:schemeClr val="lt1"/>
                </a:fontRef>
              </p:style>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kumimoji="0" lang="en-US" altLang="zh-CN" sz="1000" b="1"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ELF</a:t>
                  </a:r>
                  <a:endParaRPr kumimoji="0" lang="zh-CN" altLang="en-US" sz="1000" b="1"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166" name="组合 165">
                <a:extLst>
                  <a:ext uri="{FF2B5EF4-FFF2-40B4-BE49-F238E27FC236}">
                    <a16:creationId xmlns:a16="http://schemas.microsoft.com/office/drawing/2014/main" id="{AB6D0C3A-E24B-4F4D-ABAF-122B3A68AEF4}"/>
                  </a:ext>
                </a:extLst>
              </p:cNvPr>
              <p:cNvGrpSpPr/>
              <p:nvPr/>
            </p:nvGrpSpPr>
            <p:grpSpPr>
              <a:xfrm>
                <a:off x="4154300" y="3823821"/>
                <a:ext cx="720092" cy="720092"/>
                <a:chOff x="1323339" y="3646533"/>
                <a:chExt cx="720092" cy="720092"/>
              </a:xfrm>
            </p:grpSpPr>
            <p:grpSp>
              <p:nvGrpSpPr>
                <p:cNvPr id="170" name="组合 169">
                  <a:extLst>
                    <a:ext uri="{FF2B5EF4-FFF2-40B4-BE49-F238E27FC236}">
                      <a16:creationId xmlns:a16="http://schemas.microsoft.com/office/drawing/2014/main" id="{FF84DFB0-F69C-4D8E-A92B-55BCED3A0089}"/>
                    </a:ext>
                  </a:extLst>
                </p:cNvPr>
                <p:cNvGrpSpPr/>
                <p:nvPr/>
              </p:nvGrpSpPr>
              <p:grpSpPr>
                <a:xfrm>
                  <a:off x="1323339" y="3646533"/>
                  <a:ext cx="720092" cy="720092"/>
                  <a:chOff x="1371870" y="3687171"/>
                  <a:chExt cx="720092" cy="720092"/>
                </a:xfrm>
              </p:grpSpPr>
              <p:pic>
                <p:nvPicPr>
                  <p:cNvPr id="172" name="图片 171">
                    <a:extLst>
                      <a:ext uri="{FF2B5EF4-FFF2-40B4-BE49-F238E27FC236}">
                        <a16:creationId xmlns:a16="http://schemas.microsoft.com/office/drawing/2014/main" id="{D16B3AF7-CBDA-45C1-BD90-B85F0FB5FC6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71870" y="3687171"/>
                    <a:ext cx="720092" cy="720092"/>
                  </a:xfrm>
                  <a:prstGeom prst="rect">
                    <a:avLst/>
                  </a:prstGeom>
                </p:spPr>
              </p:pic>
              <p:sp>
                <p:nvSpPr>
                  <p:cNvPr id="173" name="矩形: 圆角 126">
                    <a:extLst>
                      <a:ext uri="{FF2B5EF4-FFF2-40B4-BE49-F238E27FC236}">
                        <a16:creationId xmlns:a16="http://schemas.microsoft.com/office/drawing/2014/main" id="{250CC6FD-B416-4150-8DB9-0086F951AFBC}"/>
                      </a:ext>
                    </a:extLst>
                  </p:cNvPr>
                  <p:cNvSpPr/>
                  <p:nvPr/>
                </p:nvSpPr>
                <p:spPr>
                  <a:xfrm>
                    <a:off x="1578187" y="4025053"/>
                    <a:ext cx="209973" cy="45719"/>
                  </a:xfrm>
                  <a:prstGeom prst="roundRect">
                    <a:avLst/>
                  </a:prstGeom>
                  <a:solidFill>
                    <a:schemeClr val="bg1"/>
                  </a:solidFill>
                  <a:ln w="12700" cap="flat" cmpd="sng" algn="ctr">
                    <a:no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171" name="文本框 170">
                  <a:extLst>
                    <a:ext uri="{FF2B5EF4-FFF2-40B4-BE49-F238E27FC236}">
                      <a16:creationId xmlns:a16="http://schemas.microsoft.com/office/drawing/2014/main" id="{28C4E6C3-9071-458B-A2E5-0E3AF58F205A}"/>
                    </a:ext>
                  </a:extLst>
                </p:cNvPr>
                <p:cNvSpPr txBox="1"/>
                <p:nvPr/>
              </p:nvSpPr>
              <p:spPr>
                <a:xfrm>
                  <a:off x="1429385" y="3880731"/>
                  <a:ext cx="508000" cy="230832"/>
                </a:xfrm>
                <a:prstGeom prst="rect">
                  <a:avLst/>
                </a:prstGeom>
                <a:noFill/>
              </p:spPr>
              <p:txBody>
                <a:bodyPr wrap="square" rtlCol="0">
                  <a:spAutoFit/>
                </a:bodyPr>
                <a:lstStyle/>
                <a:p>
                  <a:pPr algn="l">
                    <a:lnSpc>
                      <a:spcPct val="90000"/>
                    </a:lnSpc>
                    <a:spcBef>
                      <a:spcPts val="1000"/>
                    </a:spcBef>
                  </a:pPr>
                  <a:r>
                    <a:rPr kumimoji="1" lang="en-US" altLang="zh-CN" sz="10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SRC</a:t>
                  </a:r>
                  <a:endParaRPr kumimoji="1" lang="zh-CN" altLang="en-US" sz="10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grpSp>
          <p:pic>
            <p:nvPicPr>
              <p:cNvPr id="167" name="图片 166">
                <a:extLst>
                  <a:ext uri="{FF2B5EF4-FFF2-40B4-BE49-F238E27FC236}">
                    <a16:creationId xmlns:a16="http://schemas.microsoft.com/office/drawing/2014/main" id="{4F2960C0-D1AC-4735-88DC-7AFC7BEE650E}"/>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r="8791" b="19356"/>
              <a:stretch/>
            </p:blipFill>
            <p:spPr>
              <a:xfrm>
                <a:off x="5017421" y="3829027"/>
                <a:ext cx="720092" cy="636680"/>
              </a:xfrm>
              <a:prstGeom prst="rect">
                <a:avLst/>
              </a:prstGeom>
            </p:spPr>
          </p:pic>
          <p:sp>
            <p:nvSpPr>
              <p:cNvPr id="168" name="文本框 167">
                <a:extLst>
                  <a:ext uri="{FF2B5EF4-FFF2-40B4-BE49-F238E27FC236}">
                    <a16:creationId xmlns:a16="http://schemas.microsoft.com/office/drawing/2014/main" id="{4A799958-3207-4FEA-BBCD-02A3464E35F6}"/>
                  </a:ext>
                </a:extLst>
              </p:cNvPr>
              <p:cNvSpPr txBox="1"/>
              <p:nvPr/>
            </p:nvSpPr>
            <p:spPr>
              <a:xfrm>
                <a:off x="5060844" y="4481952"/>
                <a:ext cx="789809" cy="230832"/>
              </a:xfrm>
              <a:prstGeom prst="rect">
                <a:avLst/>
              </a:prstGeom>
              <a:noFill/>
            </p:spPr>
            <p:txBody>
              <a:bodyPr wrap="square" rtlCol="0">
                <a:spAutoFit/>
              </a:bodyPr>
              <a:lstStyle/>
              <a:p>
                <a:pPr algn="l">
                  <a:lnSpc>
                    <a:spcPct val="90000"/>
                  </a:lnSpc>
                  <a:spcBef>
                    <a:spcPts val="1000"/>
                  </a:spcBef>
                </a:pPr>
                <a:r>
                  <a:rPr kumimoji="1" lang="en-US" altLang="zh-CN" sz="10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Compile</a:t>
                </a:r>
                <a:endParaRPr kumimoji="1" lang="zh-CN" altLang="en-US" sz="10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169" name="图形 122" descr="线箭头轻微弯曲">
                <a:extLst>
                  <a:ext uri="{FF2B5EF4-FFF2-40B4-BE49-F238E27FC236}">
                    <a16:creationId xmlns:a16="http://schemas.microsoft.com/office/drawing/2014/main" id="{514C1CB1-6379-4B88-8411-4C353215C5DB}"/>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736992" y="4022953"/>
                <a:ext cx="347940" cy="347940"/>
              </a:xfrm>
              <a:prstGeom prst="rect">
                <a:avLst/>
              </a:prstGeom>
            </p:spPr>
          </p:pic>
        </p:grpSp>
        <p:grpSp>
          <p:nvGrpSpPr>
            <p:cNvPr id="144" name="组合 143">
              <a:extLst>
                <a:ext uri="{FF2B5EF4-FFF2-40B4-BE49-F238E27FC236}">
                  <a16:creationId xmlns:a16="http://schemas.microsoft.com/office/drawing/2014/main" id="{8A464C08-5D2D-4A73-AEF8-52988EE47B89}"/>
                </a:ext>
              </a:extLst>
            </p:cNvPr>
            <p:cNvGrpSpPr/>
            <p:nvPr/>
          </p:nvGrpSpPr>
          <p:grpSpPr>
            <a:xfrm>
              <a:off x="1057343" y="3177705"/>
              <a:ext cx="3282490" cy="2317773"/>
              <a:chOff x="977856" y="3027733"/>
              <a:chExt cx="3282490" cy="2317773"/>
            </a:xfrm>
          </p:grpSpPr>
          <p:grpSp>
            <p:nvGrpSpPr>
              <p:cNvPr id="161" name="组合 160">
                <a:extLst>
                  <a:ext uri="{FF2B5EF4-FFF2-40B4-BE49-F238E27FC236}">
                    <a16:creationId xmlns:a16="http://schemas.microsoft.com/office/drawing/2014/main" id="{00CFB610-EDB2-422A-9ECA-C47D8BDD358B}"/>
                  </a:ext>
                </a:extLst>
              </p:cNvPr>
              <p:cNvGrpSpPr/>
              <p:nvPr/>
            </p:nvGrpSpPr>
            <p:grpSpPr>
              <a:xfrm>
                <a:off x="977856" y="3037182"/>
                <a:ext cx="2654918" cy="2308324"/>
                <a:chOff x="1308836" y="3069718"/>
                <a:chExt cx="2654918" cy="2308324"/>
              </a:xfrm>
            </p:grpSpPr>
            <p:sp>
              <p:nvSpPr>
                <p:cNvPr id="163" name="矩形 162">
                  <a:extLst>
                    <a:ext uri="{FF2B5EF4-FFF2-40B4-BE49-F238E27FC236}">
                      <a16:creationId xmlns:a16="http://schemas.microsoft.com/office/drawing/2014/main" id="{449F82B1-D217-4646-87BE-3D0625B5C376}"/>
                    </a:ext>
                  </a:extLst>
                </p:cNvPr>
                <p:cNvSpPr/>
                <p:nvPr/>
              </p:nvSpPr>
              <p:spPr>
                <a:xfrm>
                  <a:off x="1308836" y="3069718"/>
                  <a:ext cx="2630550" cy="2308324"/>
                </a:xfrm>
                <a:prstGeom prst="rect">
                  <a:avLst/>
                </a:prstGeom>
                <a:noFill/>
                <a:ln w="12700" cap="flat" cmpd="sng" algn="ctr">
                  <a:solidFill>
                    <a:schemeClr val="tx1"/>
                  </a:solidFill>
                  <a:prstDash val="dash"/>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4" name="文本框 163">
                  <a:extLst>
                    <a:ext uri="{FF2B5EF4-FFF2-40B4-BE49-F238E27FC236}">
                      <a16:creationId xmlns:a16="http://schemas.microsoft.com/office/drawing/2014/main" id="{69B77399-832D-42BD-8133-9E4C22DF0818}"/>
                    </a:ext>
                  </a:extLst>
                </p:cNvPr>
                <p:cNvSpPr txBox="1"/>
                <p:nvPr/>
              </p:nvSpPr>
              <p:spPr>
                <a:xfrm>
                  <a:off x="1335000" y="3069718"/>
                  <a:ext cx="2628754" cy="2308324"/>
                </a:xfrm>
                <a:prstGeom prst="rect">
                  <a:avLst/>
                </a:prstGeom>
                <a:noFill/>
              </p:spPr>
              <p:txBody>
                <a:bodyPr wrap="square" rtlCol="0">
                  <a:spAutoFit/>
                </a:bodyPr>
                <a:lstStyle/>
                <a:p>
                  <a:r>
                    <a:rPr lang="en-US" altLang="zh-CN" sz="1200" b="1" dirty="0">
                      <a:solidFill>
                        <a:srgbClr val="268BD2"/>
                      </a:solidFill>
                      <a:latin typeface="Consolas" panose="020B0609020204030204" pitchFamily="49" charset="0"/>
                    </a:rPr>
                    <a:t>__attribute__</a:t>
                  </a:r>
                  <a:r>
                    <a:rPr lang="en-US" altLang="zh-CN" sz="1200" b="1" dirty="0">
                      <a:solidFill>
                        <a:srgbClr val="657B83"/>
                      </a:solidFill>
                      <a:latin typeface="Consolas" panose="020B0609020204030204" pitchFamily="49" charset="0"/>
                    </a:rPr>
                    <a:t>(isolated)</a:t>
                  </a:r>
                </a:p>
                <a:p>
                  <a:r>
                    <a:rPr lang="en-US" altLang="zh-CN" sz="1200" b="1" dirty="0">
                      <a:solidFill>
                        <a:srgbClr val="586E75"/>
                      </a:solidFill>
                      <a:latin typeface="Consolas" panose="020B0609020204030204" pitchFamily="49" charset="0"/>
                    </a:rPr>
                    <a:t>char *</a:t>
                  </a:r>
                  <a:r>
                    <a:rPr lang="en-US" altLang="zh-CN" sz="1200" b="1" dirty="0">
                      <a:solidFill>
                        <a:srgbClr val="657B83"/>
                      </a:solidFill>
                      <a:latin typeface="Consolas" panose="020B0609020204030204" pitchFamily="49" charset="0"/>
                    </a:rPr>
                    <a:t>secret </a:t>
                  </a:r>
                  <a:r>
                    <a:rPr lang="en-US" altLang="zh-CN" sz="1200" b="1" dirty="0">
                      <a:solidFill>
                        <a:srgbClr val="859900"/>
                      </a:solidFill>
                      <a:latin typeface="Consolas" panose="020B0609020204030204" pitchFamily="49" charset="0"/>
                    </a:rPr>
                    <a:t>=</a:t>
                  </a:r>
                  <a:r>
                    <a:rPr lang="en-US" altLang="zh-CN" sz="1200" b="1" dirty="0">
                      <a:solidFill>
                        <a:srgbClr val="657B83"/>
                      </a:solidFill>
                      <a:latin typeface="Consolas" panose="020B0609020204030204" pitchFamily="49" charset="0"/>
                    </a:rPr>
                    <a:t> “……”;</a:t>
                  </a:r>
                </a:p>
                <a:p>
                  <a:br>
                    <a:rPr lang="en-US" altLang="zh-CN" sz="1200" b="1" dirty="0">
                      <a:solidFill>
                        <a:srgbClr val="657B83"/>
                      </a:solidFill>
                      <a:latin typeface="Consolas" panose="020B0609020204030204" pitchFamily="49" charset="0"/>
                    </a:rPr>
                  </a:br>
                  <a:r>
                    <a:rPr lang="en-US" altLang="zh-CN" sz="1200" b="1" dirty="0">
                      <a:solidFill>
                        <a:srgbClr val="268BD2"/>
                      </a:solidFill>
                      <a:latin typeface="Consolas" panose="020B0609020204030204" pitchFamily="49" charset="0"/>
                    </a:rPr>
                    <a:t>__attribute__</a:t>
                  </a:r>
                  <a:r>
                    <a:rPr lang="en-US" altLang="zh-CN" sz="1200" b="1" dirty="0">
                      <a:solidFill>
                        <a:srgbClr val="657B83"/>
                      </a:solidFill>
                      <a:latin typeface="Consolas" panose="020B0609020204030204" pitchFamily="49" charset="0"/>
                    </a:rPr>
                    <a:t>(trusted)</a:t>
                  </a:r>
                </a:p>
                <a:p>
                  <a:r>
                    <a:rPr lang="en-US" altLang="zh-CN" sz="1200" b="1" dirty="0">
                      <a:solidFill>
                        <a:srgbClr val="586E75"/>
                      </a:solidFill>
                      <a:latin typeface="Consolas" panose="020B0609020204030204" pitchFamily="49" charset="0"/>
                    </a:rPr>
                    <a:t>int</a:t>
                  </a:r>
                  <a:r>
                    <a:rPr lang="en-US" altLang="zh-CN" sz="1200" b="1" dirty="0">
                      <a:solidFill>
                        <a:srgbClr val="657B83"/>
                      </a:solidFill>
                      <a:latin typeface="Consolas" panose="020B0609020204030204" pitchFamily="49" charset="0"/>
                    </a:rPr>
                    <a:t> </a:t>
                  </a:r>
                  <a:r>
                    <a:rPr lang="en-US" altLang="zh-CN" sz="1200" b="1" dirty="0">
                      <a:solidFill>
                        <a:srgbClr val="268BD2"/>
                      </a:solidFill>
                      <a:latin typeface="Consolas" panose="020B0609020204030204" pitchFamily="49" charset="0"/>
                    </a:rPr>
                    <a:t>compute</a:t>
                  </a:r>
                  <a:r>
                    <a:rPr lang="en-US" altLang="zh-CN" sz="1200" b="1" dirty="0">
                      <a:solidFill>
                        <a:srgbClr val="657B83"/>
                      </a:solidFill>
                      <a:latin typeface="Consolas" panose="020B0609020204030204" pitchFamily="49" charset="0"/>
                    </a:rPr>
                    <a:t>(</a:t>
                  </a:r>
                  <a:r>
                    <a:rPr lang="en-US" altLang="zh-CN" sz="1200" b="1" dirty="0">
                      <a:solidFill>
                        <a:srgbClr val="586E75"/>
                      </a:solidFill>
                      <a:latin typeface="Consolas" panose="020B0609020204030204" pitchFamily="49" charset="0"/>
                    </a:rPr>
                    <a:t>char</a:t>
                  </a:r>
                  <a:r>
                    <a:rPr lang="en-US" altLang="zh-CN" sz="1200" b="1" dirty="0">
                      <a:solidFill>
                        <a:srgbClr val="657B83"/>
                      </a:solidFill>
                      <a:latin typeface="Consolas" panose="020B0609020204030204" pitchFamily="49" charset="0"/>
                    </a:rPr>
                    <a:t> </a:t>
                  </a:r>
                  <a:r>
                    <a:rPr lang="en-US" altLang="zh-CN" sz="1200" b="1" dirty="0">
                      <a:solidFill>
                        <a:srgbClr val="859900"/>
                      </a:solidFill>
                      <a:latin typeface="Consolas" panose="020B0609020204030204" pitchFamily="49" charset="0"/>
                    </a:rPr>
                    <a:t>*</a:t>
                  </a:r>
                  <a:r>
                    <a:rPr lang="en-US" altLang="zh-CN" sz="1200" b="1" dirty="0">
                      <a:solidFill>
                        <a:srgbClr val="657B83"/>
                      </a:solidFill>
                      <a:latin typeface="Consolas" panose="020B0609020204030204" pitchFamily="49" charset="0"/>
                    </a:rPr>
                    <a:t>secret){</a:t>
                  </a:r>
                </a:p>
                <a:p>
                  <a:r>
                    <a:rPr lang="en-US" altLang="zh-CN" sz="1200" b="1" dirty="0">
                      <a:solidFill>
                        <a:srgbClr val="657B83"/>
                      </a:solidFill>
                      <a:latin typeface="Consolas" panose="020B0609020204030204" pitchFamily="49" charset="0"/>
                    </a:rPr>
                    <a:t>  </a:t>
                  </a:r>
                  <a:r>
                    <a:rPr lang="en-US" altLang="zh-CN" sz="1200" b="1" dirty="0">
                      <a:solidFill>
                        <a:srgbClr val="268BD2"/>
                      </a:solidFill>
                      <a:latin typeface="Consolas" panose="020B0609020204030204" pitchFamily="49" charset="0"/>
                    </a:rPr>
                    <a:t>op</a:t>
                  </a:r>
                  <a:r>
                    <a:rPr lang="en-US" altLang="zh-CN" sz="1200" b="1" dirty="0">
                      <a:solidFill>
                        <a:srgbClr val="657B83"/>
                      </a:solidFill>
                      <a:latin typeface="Consolas" panose="020B0609020204030204" pitchFamily="49" charset="0"/>
                    </a:rPr>
                    <a:t>(secret[0]);</a:t>
                  </a:r>
                </a:p>
                <a:p>
                  <a:r>
                    <a:rPr lang="en-US" altLang="zh-CN" sz="1200" b="1" dirty="0">
                      <a:solidFill>
                        <a:srgbClr val="657B83"/>
                      </a:solidFill>
                      <a:latin typeface="Consolas" panose="020B0609020204030204" pitchFamily="49" charset="0"/>
                    </a:rPr>
                    <a:t>}</a:t>
                  </a:r>
                </a:p>
                <a:p>
                  <a:endParaRPr lang="en-US" altLang="zh-CN" sz="1200" b="1" dirty="0">
                    <a:solidFill>
                      <a:srgbClr val="657B83"/>
                    </a:solidFill>
                    <a:latin typeface="Consolas" panose="020B0609020204030204" pitchFamily="49" charset="0"/>
                  </a:endParaRPr>
                </a:p>
                <a:p>
                  <a:r>
                    <a:rPr lang="en-US" altLang="zh-CN" sz="1200" b="1" dirty="0">
                      <a:solidFill>
                        <a:srgbClr val="586E75"/>
                      </a:solidFill>
                      <a:latin typeface="Consolas" panose="020B0609020204030204" pitchFamily="49" charset="0"/>
                    </a:rPr>
                    <a:t>int</a:t>
                  </a:r>
                  <a:r>
                    <a:rPr lang="en-US" altLang="zh-CN" sz="1200" b="1" dirty="0">
                      <a:solidFill>
                        <a:srgbClr val="657B83"/>
                      </a:solidFill>
                      <a:latin typeface="Consolas" panose="020B0609020204030204" pitchFamily="49" charset="0"/>
                    </a:rPr>
                    <a:t> </a:t>
                  </a:r>
                  <a:r>
                    <a:rPr lang="en-US" altLang="zh-CN" sz="1200" b="1" dirty="0">
                      <a:solidFill>
                        <a:srgbClr val="268BD2"/>
                      </a:solidFill>
                      <a:latin typeface="Consolas" panose="020B0609020204030204" pitchFamily="49" charset="0"/>
                    </a:rPr>
                    <a:t>main</a:t>
                  </a:r>
                  <a:r>
                    <a:rPr lang="en-US" altLang="zh-CN" sz="1200" b="1" dirty="0">
                      <a:solidFill>
                        <a:srgbClr val="657B83"/>
                      </a:solidFill>
                      <a:latin typeface="Consolas" panose="020B0609020204030204" pitchFamily="49" charset="0"/>
                    </a:rPr>
                    <a:t>(){ </a:t>
                  </a:r>
                </a:p>
                <a:p>
                  <a:r>
                    <a:rPr lang="en-US" altLang="zh-CN" sz="1200" b="1" dirty="0">
                      <a:solidFill>
                        <a:srgbClr val="657B83"/>
                      </a:solidFill>
                      <a:latin typeface="Consolas" panose="020B0609020204030204" pitchFamily="49" charset="0"/>
                    </a:rPr>
                    <a:t>  </a:t>
                  </a:r>
                  <a:r>
                    <a:rPr lang="en-US" altLang="zh-CN" sz="1200" b="1" dirty="0">
                      <a:solidFill>
                        <a:srgbClr val="268BD2"/>
                      </a:solidFill>
                      <a:latin typeface="Consolas" panose="020B0609020204030204" pitchFamily="49" charset="0"/>
                    </a:rPr>
                    <a:t>compute</a:t>
                  </a:r>
                  <a:r>
                    <a:rPr lang="en-US" altLang="zh-CN" sz="1200" b="1" dirty="0">
                      <a:solidFill>
                        <a:srgbClr val="657B83"/>
                      </a:solidFill>
                      <a:latin typeface="Consolas" panose="020B0609020204030204" pitchFamily="49" charset="0"/>
                    </a:rPr>
                    <a:t>(secret);</a:t>
                  </a:r>
                </a:p>
                <a:p>
                  <a:r>
                    <a:rPr lang="en-US" altLang="zh-CN" sz="1200" b="1" dirty="0">
                      <a:solidFill>
                        <a:srgbClr val="657B83"/>
                      </a:solidFill>
                      <a:latin typeface="Consolas" panose="020B0609020204030204" pitchFamily="49" charset="0"/>
                    </a:rPr>
                    <a:t>  </a:t>
                  </a:r>
                  <a:r>
                    <a:rPr lang="en-US" altLang="zh-CN" sz="1200" b="1" dirty="0" err="1">
                      <a:solidFill>
                        <a:srgbClr val="268BD2"/>
                      </a:solidFill>
                      <a:latin typeface="Consolas" panose="020B0609020204030204" pitchFamily="49" charset="0"/>
                    </a:rPr>
                    <a:t>unpriviledged_load</a:t>
                  </a:r>
                  <a:r>
                    <a:rPr lang="en-US" altLang="zh-CN" sz="1200" b="1" dirty="0">
                      <a:solidFill>
                        <a:srgbClr val="657B83"/>
                      </a:solidFill>
                      <a:latin typeface="Consolas" panose="020B0609020204030204" pitchFamily="49" charset="0"/>
                    </a:rPr>
                    <a:t>(secret);</a:t>
                  </a:r>
                </a:p>
                <a:p>
                  <a:r>
                    <a:rPr lang="en-US" altLang="zh-CN" sz="1200" b="1" dirty="0">
                      <a:solidFill>
                        <a:srgbClr val="657B83"/>
                      </a:solidFill>
                      <a:latin typeface="Consolas" panose="020B0609020204030204" pitchFamily="49" charset="0"/>
                    </a:rPr>
                    <a:t>}</a:t>
                  </a:r>
                </a:p>
              </p:txBody>
            </p:sp>
          </p:grpSp>
          <p:cxnSp>
            <p:nvCxnSpPr>
              <p:cNvPr id="162" name="直接连接符 161">
                <a:extLst>
                  <a:ext uri="{FF2B5EF4-FFF2-40B4-BE49-F238E27FC236}">
                    <a16:creationId xmlns:a16="http://schemas.microsoft.com/office/drawing/2014/main" id="{8A53382E-3217-47C8-ADEE-E5E547FE09BC}"/>
                  </a:ext>
                </a:extLst>
              </p:cNvPr>
              <p:cNvCxnSpPr>
                <a:cxnSpLocks/>
              </p:cNvCxnSpPr>
              <p:nvPr/>
            </p:nvCxnSpPr>
            <p:spPr>
              <a:xfrm>
                <a:off x="3610806" y="3027733"/>
                <a:ext cx="649540" cy="941170"/>
              </a:xfrm>
              <a:prstGeom prst="line">
                <a:avLst/>
              </a:prstGeom>
              <a:ln w="127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cxnSp>
          <p:nvCxnSpPr>
            <p:cNvPr id="145" name="直接连接符 144">
              <a:extLst>
                <a:ext uri="{FF2B5EF4-FFF2-40B4-BE49-F238E27FC236}">
                  <a16:creationId xmlns:a16="http://schemas.microsoft.com/office/drawing/2014/main" id="{ED71774F-8BE5-4425-BEF5-25ABF94E2BD4}"/>
                </a:ext>
              </a:extLst>
            </p:cNvPr>
            <p:cNvCxnSpPr>
              <a:cxnSpLocks/>
            </p:cNvCxnSpPr>
            <p:nvPr/>
          </p:nvCxnSpPr>
          <p:spPr>
            <a:xfrm flipV="1">
              <a:off x="3667515" y="4513789"/>
              <a:ext cx="696507" cy="976184"/>
            </a:xfrm>
            <a:prstGeom prst="line">
              <a:avLst/>
            </a:prstGeom>
            <a:ln w="127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6" name="圆角矩形 145">
              <a:extLst>
                <a:ext uri="{FF2B5EF4-FFF2-40B4-BE49-F238E27FC236}">
                  <a16:creationId xmlns:a16="http://schemas.microsoft.com/office/drawing/2014/main" id="{8AC50DC4-0EC1-4EA2-9C70-2846FD445A82}"/>
                </a:ext>
              </a:extLst>
            </p:cNvPr>
            <p:cNvSpPr/>
            <p:nvPr/>
          </p:nvSpPr>
          <p:spPr>
            <a:xfrm>
              <a:off x="7225145" y="4125045"/>
              <a:ext cx="966028" cy="423933"/>
            </a:xfrm>
            <a:prstGeom prst="roundRect">
              <a:avLst/>
            </a:prstGeom>
            <a:noFill/>
            <a:ln w="1905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Process</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47" name="组合 146">
              <a:extLst>
                <a:ext uri="{FF2B5EF4-FFF2-40B4-BE49-F238E27FC236}">
                  <a16:creationId xmlns:a16="http://schemas.microsoft.com/office/drawing/2014/main" id="{F5622222-40C2-40E3-9623-A461D8593BD2}"/>
                </a:ext>
              </a:extLst>
            </p:cNvPr>
            <p:cNvGrpSpPr/>
            <p:nvPr/>
          </p:nvGrpSpPr>
          <p:grpSpPr>
            <a:xfrm>
              <a:off x="9364763" y="5527516"/>
              <a:ext cx="1788402" cy="258532"/>
              <a:chOff x="9765692" y="5209456"/>
              <a:chExt cx="1788402" cy="258532"/>
            </a:xfrm>
          </p:grpSpPr>
          <p:sp>
            <p:nvSpPr>
              <p:cNvPr id="159" name="矩形 158">
                <a:extLst>
                  <a:ext uri="{FF2B5EF4-FFF2-40B4-BE49-F238E27FC236}">
                    <a16:creationId xmlns:a16="http://schemas.microsoft.com/office/drawing/2014/main" id="{45C59203-C67E-412F-A4CD-B945A1553056}"/>
                  </a:ext>
                </a:extLst>
              </p:cNvPr>
              <p:cNvSpPr/>
              <p:nvPr/>
            </p:nvSpPr>
            <p:spPr>
              <a:xfrm>
                <a:off x="9765692" y="5235544"/>
                <a:ext cx="1788402" cy="217259"/>
              </a:xfrm>
              <a:prstGeom prst="rect">
                <a:avLst/>
              </a:prstGeom>
              <a:pattFill prst="wdUpDiag">
                <a:fgClr>
                  <a:schemeClr val="accent3">
                    <a:lumMod val="60000"/>
                    <a:lumOff val="40000"/>
                  </a:schemeClr>
                </a:fgClr>
                <a:bgClr>
                  <a:schemeClr val="bg1"/>
                </a:bgClr>
              </a:patt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0" name="文本框 159">
                <a:extLst>
                  <a:ext uri="{FF2B5EF4-FFF2-40B4-BE49-F238E27FC236}">
                    <a16:creationId xmlns:a16="http://schemas.microsoft.com/office/drawing/2014/main" id="{99E0466F-3165-43B6-A514-4BFCCD6BC3F2}"/>
                  </a:ext>
                </a:extLst>
              </p:cNvPr>
              <p:cNvSpPr txBox="1"/>
              <p:nvPr/>
            </p:nvSpPr>
            <p:spPr>
              <a:xfrm>
                <a:off x="10303013" y="5209456"/>
                <a:ext cx="694421" cy="258532"/>
              </a:xfrm>
              <a:prstGeom prst="rect">
                <a:avLst/>
              </a:prstGeom>
              <a:noFill/>
            </p:spPr>
            <p:txBody>
              <a:bodyPr wrap="none" rtlCol="0">
                <a:spAutoFit/>
              </a:bodyPr>
              <a:lstStyle/>
              <a:p>
                <a:pPr algn="l">
                  <a:lnSpc>
                    <a:spcPct val="90000"/>
                  </a:lnSpc>
                  <a:spcBef>
                    <a:spcPts val="1000"/>
                  </a:spcBef>
                </a:pPr>
                <a:r>
                  <a:rPr lang="en-US" altLang="zh-CN" sz="1200" b="1" dirty="0">
                    <a:solidFill>
                      <a:srgbClr val="657B83"/>
                    </a:solidFill>
                    <a:latin typeface="Consolas" panose="020B0609020204030204" pitchFamily="49" charset="0"/>
                  </a:rPr>
                  <a:t>secret</a:t>
                </a:r>
                <a:endParaRPr lang="zh-CN" altLang="en-US" sz="1200" b="1" dirty="0">
                  <a:solidFill>
                    <a:srgbClr val="657B83"/>
                  </a:solidFill>
                  <a:latin typeface="Consolas" panose="020B0609020204030204" pitchFamily="49" charset="0"/>
                </a:endParaRPr>
              </a:p>
            </p:txBody>
          </p:sp>
        </p:grpSp>
        <p:sp>
          <p:nvSpPr>
            <p:cNvPr id="148" name="文本框 147">
              <a:extLst>
                <a:ext uri="{FF2B5EF4-FFF2-40B4-BE49-F238E27FC236}">
                  <a16:creationId xmlns:a16="http://schemas.microsoft.com/office/drawing/2014/main" id="{502A28DF-9A06-4907-B1CF-32C41B01E027}"/>
                </a:ext>
              </a:extLst>
            </p:cNvPr>
            <p:cNvSpPr txBox="1"/>
            <p:nvPr/>
          </p:nvSpPr>
          <p:spPr>
            <a:xfrm>
              <a:off x="9322935" y="5335143"/>
              <a:ext cx="1289135" cy="258532"/>
            </a:xfrm>
            <a:prstGeom prst="rect">
              <a:avLst/>
            </a:prstGeom>
            <a:noFill/>
          </p:spPr>
          <p:txBody>
            <a:bodyPr wrap="none" rtlCol="0">
              <a:spAutoFit/>
            </a:bodyPr>
            <a:lstStyle/>
            <a:p>
              <a:pPr>
                <a:lnSpc>
                  <a:spcPct val="90000"/>
                </a:lnSpc>
                <a:spcBef>
                  <a:spcPts val="1000"/>
                </a:spcBef>
              </a:pPr>
              <a:r>
                <a:rPr lang="en-US" altLang="zh-CN" sz="1200" dirty="0">
                  <a:solidFill>
                    <a:schemeClr val="accent6">
                      <a:lumMod val="75000"/>
                    </a:schemeClr>
                  </a:solidFill>
                  <a:latin typeface="Consolas" panose="020B0609020204030204" pitchFamily="49" charset="0"/>
                </a:rPr>
                <a:t># segment </a:t>
              </a:r>
              <a:r>
                <a:rPr lang="en-US" altLang="zh-CN" sz="1200" dirty="0" err="1">
                  <a:solidFill>
                    <a:schemeClr val="accent6">
                      <a:lumMod val="75000"/>
                    </a:schemeClr>
                  </a:solidFill>
                  <a:latin typeface="Consolas" panose="020B0609020204030204" pitchFamily="49" charset="0"/>
                </a:rPr>
                <a:t>rw</a:t>
              </a:r>
              <a:r>
                <a:rPr lang="en-US" altLang="zh-CN" sz="1200" dirty="0">
                  <a:solidFill>
                    <a:schemeClr val="accent6">
                      <a:lumMod val="75000"/>
                    </a:schemeClr>
                  </a:solidFill>
                  <a:latin typeface="Consolas" panose="020B0609020204030204" pitchFamily="49" charset="0"/>
                </a:rPr>
                <a:t>-</a:t>
              </a:r>
              <a:endParaRPr lang="zh-CN" altLang="en-US" sz="1200" dirty="0">
                <a:solidFill>
                  <a:schemeClr val="accent6">
                    <a:lumMod val="75000"/>
                  </a:schemeClr>
                </a:solidFill>
                <a:latin typeface="Consolas" panose="020B0609020204030204" pitchFamily="49" charset="0"/>
              </a:endParaRPr>
            </a:p>
          </p:txBody>
        </p:sp>
        <p:cxnSp>
          <p:nvCxnSpPr>
            <p:cNvPr id="149" name="直接连接符 148">
              <a:extLst>
                <a:ext uri="{FF2B5EF4-FFF2-40B4-BE49-F238E27FC236}">
                  <a16:creationId xmlns:a16="http://schemas.microsoft.com/office/drawing/2014/main" id="{0EFDF65C-4DD8-47E7-9B27-DCAFA6E8C2CD}"/>
                </a:ext>
              </a:extLst>
            </p:cNvPr>
            <p:cNvCxnSpPr>
              <a:cxnSpLocks/>
            </p:cNvCxnSpPr>
            <p:nvPr/>
          </p:nvCxnSpPr>
          <p:spPr>
            <a:xfrm>
              <a:off x="8251479" y="4631924"/>
              <a:ext cx="1113284" cy="1280485"/>
            </a:xfrm>
            <a:prstGeom prst="line">
              <a:avLst/>
            </a:prstGeom>
            <a:ln w="127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0" name="文本框 149">
              <a:extLst>
                <a:ext uri="{FF2B5EF4-FFF2-40B4-BE49-F238E27FC236}">
                  <a16:creationId xmlns:a16="http://schemas.microsoft.com/office/drawing/2014/main" id="{7EC233C7-2D15-4B16-A63D-7571658EA94A}"/>
                </a:ext>
              </a:extLst>
            </p:cNvPr>
            <p:cNvSpPr txBox="1"/>
            <p:nvPr/>
          </p:nvSpPr>
          <p:spPr>
            <a:xfrm>
              <a:off x="6648989" y="4162876"/>
              <a:ext cx="557604" cy="230832"/>
            </a:xfrm>
            <a:prstGeom prst="rect">
              <a:avLst/>
            </a:prstGeom>
            <a:noFill/>
          </p:spPr>
          <p:txBody>
            <a:bodyPr wrap="square" rtlCol="0">
              <a:spAutoFit/>
            </a:bodyPr>
            <a:lstStyle/>
            <a:p>
              <a:pPr algn="l">
                <a:lnSpc>
                  <a:spcPct val="90000"/>
                </a:lnSpc>
                <a:spcBef>
                  <a:spcPts val="1000"/>
                </a:spcBef>
              </a:pPr>
              <a:r>
                <a:rPr kumimoji="1" lang="en-US" altLang="zh-CN" sz="10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Load</a:t>
              </a:r>
              <a:endParaRPr kumimoji="1" lang="zh-CN" altLang="en-US" sz="10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151" name="图形 94" descr="线箭头轻微弯曲">
              <a:extLst>
                <a:ext uri="{FF2B5EF4-FFF2-40B4-BE49-F238E27FC236}">
                  <a16:creationId xmlns:a16="http://schemas.microsoft.com/office/drawing/2014/main" id="{19C7EE0E-37D0-4E1F-8078-31F200C62381}"/>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51217" y="4183424"/>
              <a:ext cx="347940" cy="347940"/>
            </a:xfrm>
            <a:prstGeom prst="rect">
              <a:avLst/>
            </a:prstGeom>
          </p:spPr>
        </p:pic>
        <p:cxnSp>
          <p:nvCxnSpPr>
            <p:cNvPr id="152" name="连接符: 曲线 98">
              <a:extLst>
                <a:ext uri="{FF2B5EF4-FFF2-40B4-BE49-F238E27FC236}">
                  <a16:creationId xmlns:a16="http://schemas.microsoft.com/office/drawing/2014/main" id="{619151D4-8375-49B2-BF2C-9FA9D9D1346C}"/>
                </a:ext>
              </a:extLst>
            </p:cNvPr>
            <p:cNvCxnSpPr>
              <a:cxnSpLocks/>
            </p:cNvCxnSpPr>
            <p:nvPr/>
          </p:nvCxnSpPr>
          <p:spPr>
            <a:xfrm>
              <a:off x="11183645" y="3940158"/>
              <a:ext cx="12700" cy="1707574"/>
            </a:xfrm>
            <a:prstGeom prst="curvedConnector3">
              <a:avLst>
                <a:gd name="adj1" fmla="val 180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153" name="连接符: 曲线 99">
              <a:extLst>
                <a:ext uri="{FF2B5EF4-FFF2-40B4-BE49-F238E27FC236}">
                  <a16:creationId xmlns:a16="http://schemas.microsoft.com/office/drawing/2014/main" id="{C5785C6E-8AF7-4280-95A3-C3C2B507DB01}"/>
                </a:ext>
              </a:extLst>
            </p:cNvPr>
            <p:cNvCxnSpPr>
              <a:cxnSpLocks/>
            </p:cNvCxnSpPr>
            <p:nvPr/>
          </p:nvCxnSpPr>
          <p:spPr>
            <a:xfrm rot="10800000" flipV="1">
              <a:off x="9357389" y="5165830"/>
              <a:ext cx="12700" cy="496403"/>
            </a:xfrm>
            <a:prstGeom prst="curvedConnector3">
              <a:avLst>
                <a:gd name="adj1" fmla="val 1800000"/>
              </a:avLst>
            </a:prstGeom>
            <a:ln w="19050">
              <a:tailEnd type="triangle"/>
            </a:ln>
          </p:spPr>
          <p:style>
            <a:lnRef idx="1">
              <a:schemeClr val="dk1"/>
            </a:lnRef>
            <a:fillRef idx="0">
              <a:schemeClr val="dk1"/>
            </a:fillRef>
            <a:effectRef idx="0">
              <a:schemeClr val="dk1"/>
            </a:effectRef>
            <a:fontRef idx="minor">
              <a:schemeClr val="tx1"/>
            </a:fontRef>
          </p:style>
        </p:cxnSp>
        <p:pic>
          <p:nvPicPr>
            <p:cNvPr id="154" name="图形 100" descr="复选标记">
              <a:extLst>
                <a:ext uri="{FF2B5EF4-FFF2-40B4-BE49-F238E27FC236}">
                  <a16:creationId xmlns:a16="http://schemas.microsoft.com/office/drawing/2014/main" id="{02C8DC48-695D-4914-A922-7FE064CF96F1}"/>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302786" y="4631924"/>
              <a:ext cx="298187" cy="298187"/>
            </a:xfrm>
            <a:prstGeom prst="rect">
              <a:avLst/>
            </a:prstGeom>
          </p:spPr>
        </p:pic>
        <p:pic>
          <p:nvPicPr>
            <p:cNvPr id="155" name="图形 101" descr="关闭">
              <a:extLst>
                <a:ext uri="{FF2B5EF4-FFF2-40B4-BE49-F238E27FC236}">
                  <a16:creationId xmlns:a16="http://schemas.microsoft.com/office/drawing/2014/main" id="{2BBEB274-23E2-4923-A9CC-39CCC3851891}"/>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53868" y="5287125"/>
              <a:ext cx="208353" cy="208353"/>
            </a:xfrm>
            <a:prstGeom prst="rect">
              <a:avLst/>
            </a:prstGeom>
          </p:spPr>
        </p:pic>
        <p:sp>
          <p:nvSpPr>
            <p:cNvPr id="156" name="矩形 155">
              <a:extLst>
                <a:ext uri="{FF2B5EF4-FFF2-40B4-BE49-F238E27FC236}">
                  <a16:creationId xmlns:a16="http://schemas.microsoft.com/office/drawing/2014/main" id="{F1C241D1-8AAC-45CB-A037-DC8629615D00}"/>
                </a:ext>
              </a:extLst>
            </p:cNvPr>
            <p:cNvSpPr/>
            <p:nvPr/>
          </p:nvSpPr>
          <p:spPr>
            <a:xfrm>
              <a:off x="9562177" y="5991729"/>
              <a:ext cx="233480" cy="217259"/>
            </a:xfrm>
            <a:prstGeom prst="rect">
              <a:avLst/>
            </a:prstGeom>
            <a:pattFill prst="wdUpDiag">
              <a:fgClr>
                <a:schemeClr val="accent3">
                  <a:lumMod val="60000"/>
                  <a:lumOff val="40000"/>
                </a:schemeClr>
              </a:fgClr>
              <a:bgClr>
                <a:schemeClr val="bg1"/>
              </a:bgClr>
            </a:patt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7" name="文本框 156">
              <a:extLst>
                <a:ext uri="{FF2B5EF4-FFF2-40B4-BE49-F238E27FC236}">
                  <a16:creationId xmlns:a16="http://schemas.microsoft.com/office/drawing/2014/main" id="{FDF68126-3CA1-4F98-8E2B-6FE36B3798F6}"/>
                </a:ext>
              </a:extLst>
            </p:cNvPr>
            <p:cNvSpPr txBox="1"/>
            <p:nvPr/>
          </p:nvSpPr>
          <p:spPr>
            <a:xfrm>
              <a:off x="9825985" y="5985530"/>
              <a:ext cx="1120472" cy="230832"/>
            </a:xfrm>
            <a:prstGeom prst="rect">
              <a:avLst/>
            </a:prstGeom>
            <a:noFill/>
          </p:spPr>
          <p:txBody>
            <a:bodyPr wrap="square" rtlCol="0">
              <a:spAutoFit/>
            </a:bodyPr>
            <a:lstStyle/>
            <a:p>
              <a:pPr algn="l">
                <a:lnSpc>
                  <a:spcPct val="90000"/>
                </a:lnSpc>
                <a:spcBef>
                  <a:spcPts val="1000"/>
                </a:spcBef>
              </a:pPr>
              <a:r>
                <a:rPr kumimoji="1" lang="en-US" altLang="zh-CN" sz="10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Isolated Region</a:t>
              </a:r>
              <a:endParaRPr kumimoji="1" lang="zh-CN" altLang="en-US" sz="10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158" name="直接箭头连接符 157"/>
            <p:cNvCxnSpPr/>
            <p:nvPr/>
          </p:nvCxnSpPr>
          <p:spPr>
            <a:xfrm flipV="1">
              <a:off x="6691041" y="4393708"/>
              <a:ext cx="405950" cy="2395"/>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885103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Task 3</a:t>
            </a:r>
            <a:r>
              <a:rPr lang="zh-CN" altLang="en-US" dirty="0"/>
              <a:t>：</a:t>
            </a:r>
            <a:r>
              <a:rPr lang="zh-CN" altLang="en-US" dirty="0">
                <a:latin typeface="楷体" panose="02010609060101010101" pitchFamily="49" charset="-122"/>
              </a:rPr>
              <a:t>应用</a:t>
            </a:r>
            <a:r>
              <a:rPr lang="en-US" altLang="zh-CN" dirty="0">
                <a:latin typeface="楷体" panose="02010609060101010101" pitchFamily="49" charset="-122"/>
              </a:rPr>
              <a:t>PAN</a:t>
            </a:r>
            <a:r>
              <a:rPr lang="zh-CN" altLang="en-US" dirty="0">
                <a:latin typeface="楷体" panose="02010609060101010101" pitchFamily="49" charset="-122"/>
              </a:rPr>
              <a:t>隔离技术做更广泛的进程内隔离保护</a:t>
            </a:r>
            <a:endParaRPr lang="zh-CN" altLang="en-US" dirty="0"/>
          </a:p>
        </p:txBody>
      </p:sp>
      <p:sp>
        <p:nvSpPr>
          <p:cNvPr id="3" name="内容占位符 2"/>
          <p:cNvSpPr>
            <a:spLocks noGrp="1"/>
          </p:cNvSpPr>
          <p:nvPr>
            <p:ph idx="1"/>
          </p:nvPr>
        </p:nvSpPr>
        <p:spPr>
          <a:xfrm>
            <a:off x="637905" y="1332745"/>
            <a:ext cx="11092543" cy="5023609"/>
          </a:xfrm>
        </p:spPr>
        <p:txBody>
          <a:bodyPr>
            <a:normAutofit/>
          </a:bodyPr>
          <a:lstStyle/>
          <a:p>
            <a:r>
              <a:rPr lang="en-US" altLang="zh-CN" dirty="0"/>
              <a:t>JIT</a:t>
            </a:r>
            <a:r>
              <a:rPr lang="zh-CN" altLang="en-US" dirty="0"/>
              <a:t>引擎</a:t>
            </a:r>
            <a:endParaRPr lang="en-US" altLang="zh-CN" dirty="0"/>
          </a:p>
          <a:p>
            <a:pPr lvl="1"/>
            <a:r>
              <a:rPr lang="zh-CN" altLang="en-US" dirty="0"/>
              <a:t>解释型语言中常见的组件。通过</a:t>
            </a:r>
            <a:r>
              <a:rPr lang="en-US" altLang="zh-CN" dirty="0"/>
              <a:t>JIT</a:t>
            </a:r>
            <a:r>
              <a:rPr lang="zh-CN" altLang="en-US" dirty="0"/>
              <a:t>引擎将热代码的字节码编译成本地码执行，解释型语言可以获得更高的执行效率</a:t>
            </a:r>
            <a:endParaRPr lang="en-US" altLang="zh-CN" dirty="0"/>
          </a:p>
          <a:p>
            <a:pPr lvl="1"/>
            <a:r>
              <a:rPr lang="en-US" altLang="zh-CN" dirty="0"/>
              <a:t>JIT</a:t>
            </a:r>
            <a:r>
              <a:rPr lang="zh-CN" altLang="en-US" dirty="0"/>
              <a:t>引擎需动态生成可执行代码</a:t>
            </a:r>
            <a:r>
              <a:rPr lang="en-US" altLang="zh-CN" dirty="0"/>
              <a:t>(</a:t>
            </a:r>
            <a:r>
              <a:rPr lang="en-US" altLang="zh-CN" dirty="0" err="1"/>
              <a:t>JITed</a:t>
            </a:r>
            <a:r>
              <a:rPr lang="en-US" altLang="zh-CN" dirty="0"/>
              <a:t> Code)</a:t>
            </a:r>
            <a:r>
              <a:rPr lang="zh-CN" altLang="en-US" dirty="0"/>
              <a:t>，因此会分配可写可执行页。对于页权限的设置：</a:t>
            </a:r>
            <a:endParaRPr lang="en-US" altLang="zh-CN" dirty="0"/>
          </a:p>
          <a:p>
            <a:pPr lvl="2"/>
            <a:r>
              <a:rPr lang="zh-CN" altLang="en-US" dirty="0"/>
              <a:t>如果同时拥有可写可执行权限：整个</a:t>
            </a:r>
            <a:r>
              <a:rPr lang="en-US" altLang="zh-CN" dirty="0"/>
              <a:t>JITed Code</a:t>
            </a:r>
            <a:r>
              <a:rPr lang="zh-CN" altLang="en-US" dirty="0"/>
              <a:t>生命周期都有遭到代码注入攻击的风险</a:t>
            </a:r>
            <a:endParaRPr lang="en-US" altLang="zh-CN" dirty="0"/>
          </a:p>
          <a:p>
            <a:pPr lvl="2"/>
            <a:r>
              <a:rPr lang="zh-CN" altLang="en-US" dirty="0"/>
              <a:t>如果强制</a:t>
            </a:r>
            <a:r>
              <a:rPr lang="en-US" altLang="zh-CN" dirty="0"/>
              <a:t>DEP</a:t>
            </a:r>
            <a:r>
              <a:rPr lang="zh-CN" altLang="en-US" dirty="0"/>
              <a:t>，可写时不可执行：</a:t>
            </a:r>
            <a:r>
              <a:rPr lang="en-US" altLang="zh-CN" dirty="0"/>
              <a:t>JIT</a:t>
            </a:r>
            <a:r>
              <a:rPr lang="zh-CN" altLang="en-US" dirty="0"/>
              <a:t>引擎有多次代码自修改的行为，需要频繁设置页表权限</a:t>
            </a:r>
            <a:endParaRPr lang="en-US" altLang="zh-CN" dirty="0"/>
          </a:p>
          <a:p>
            <a:pPr lvl="2"/>
            <a:endParaRPr lang="en-US" altLang="zh-CN" dirty="0"/>
          </a:p>
          <a:p>
            <a:r>
              <a:rPr lang="zh-CN" altLang="en-US" dirty="0"/>
              <a:t>直接利用</a:t>
            </a:r>
            <a:r>
              <a:rPr lang="en-US" altLang="zh-CN" dirty="0"/>
              <a:t>PAN</a:t>
            </a:r>
            <a:r>
              <a:rPr lang="zh-CN" altLang="en-US" dirty="0"/>
              <a:t>隔离机制保护</a:t>
            </a:r>
            <a:r>
              <a:rPr lang="en-US" altLang="zh-CN" dirty="0"/>
              <a:t>JITed Code</a:t>
            </a:r>
            <a:r>
              <a:rPr lang="zh-CN" altLang="en-US" dirty="0"/>
              <a:t>存在问题：</a:t>
            </a:r>
            <a:endParaRPr lang="en-US" altLang="zh-CN" dirty="0"/>
          </a:p>
          <a:p>
            <a:pPr lvl="1"/>
            <a:r>
              <a:rPr lang="zh-CN" altLang="en-US" dirty="0"/>
              <a:t>内核态下不可执行用户态下可写的代码页</a:t>
            </a:r>
            <a:endParaRPr lang="en-US" altLang="zh-CN" dirty="0"/>
          </a:p>
          <a:p>
            <a:pPr lvl="2"/>
            <a:r>
              <a:rPr lang="en-US" altLang="zh-CN" dirty="0"/>
              <a:t>ARM64</a:t>
            </a:r>
            <a:r>
              <a:rPr lang="zh-CN" altLang="en-US" dirty="0"/>
              <a:t>的强制要求</a:t>
            </a:r>
            <a:endParaRPr lang="en-US" altLang="zh-CN" dirty="0"/>
          </a:p>
          <a:p>
            <a:pPr lvl="2"/>
            <a:r>
              <a:rPr lang="zh-CN" altLang="en-US" dirty="0"/>
              <a:t>因为隔离区域必须是用户页，</a:t>
            </a:r>
            <a:r>
              <a:rPr lang="en-US" altLang="zh-CN" dirty="0"/>
              <a:t>JIT</a:t>
            </a:r>
            <a:r>
              <a:rPr lang="zh-CN" altLang="en-US" dirty="0"/>
              <a:t>引擎又要求</a:t>
            </a:r>
            <a:r>
              <a:rPr lang="en-US" altLang="zh-CN" dirty="0"/>
              <a:t>JITed Code</a:t>
            </a:r>
            <a:r>
              <a:rPr lang="zh-CN" altLang="en-US" dirty="0"/>
              <a:t>代码页必须可写，因此隔离的代码页无法同时拥有可写可执行权限</a:t>
            </a:r>
            <a:endParaRPr lang="en-US" altLang="zh-CN" dirty="0"/>
          </a:p>
          <a:p>
            <a:pPr lvl="1"/>
            <a:r>
              <a:rPr lang="en-US" altLang="zh-CN" dirty="0" err="1"/>
              <a:t>JITed</a:t>
            </a:r>
            <a:r>
              <a:rPr lang="en-US" altLang="zh-CN" dirty="0"/>
              <a:t> Code</a:t>
            </a:r>
            <a:r>
              <a:rPr lang="zh-CN" altLang="en-US" dirty="0"/>
              <a:t>页的指令扫描效率问题</a:t>
            </a:r>
            <a:endParaRPr lang="en-US" altLang="zh-CN" dirty="0"/>
          </a:p>
          <a:p>
            <a:pPr lvl="2"/>
            <a:r>
              <a:rPr lang="zh-CN" altLang="en-US" dirty="0"/>
              <a:t>生成的</a:t>
            </a:r>
            <a:r>
              <a:rPr lang="en-US" altLang="zh-CN" dirty="0"/>
              <a:t>JIT</a:t>
            </a:r>
            <a:r>
              <a:rPr lang="zh-CN" altLang="en-US" dirty="0"/>
              <a:t>代码中可能包含敏感指令</a:t>
            </a:r>
            <a:endParaRPr lang="en-US" altLang="zh-CN" dirty="0"/>
          </a:p>
          <a:p>
            <a:pPr lvl="2"/>
            <a:r>
              <a:rPr lang="zh-CN" altLang="en-US" dirty="0"/>
              <a:t>每次自修改都通过</a:t>
            </a:r>
            <a:r>
              <a:rPr lang="en-US" altLang="zh-CN" dirty="0" err="1"/>
              <a:t>PageFault</a:t>
            </a:r>
            <a:r>
              <a:rPr lang="zh-CN" altLang="en-US" dirty="0"/>
              <a:t>来触发内核模块中的</a:t>
            </a:r>
            <a:r>
              <a:rPr lang="en-US" altLang="zh-CN" dirty="0"/>
              <a:t>Verifier</a:t>
            </a:r>
            <a:r>
              <a:rPr lang="zh-CN" altLang="en-US" dirty="0"/>
              <a:t>检查的方式不够高效</a:t>
            </a:r>
            <a:endParaRPr lang="en-US" altLang="zh-CN" dirty="0"/>
          </a:p>
          <a:p>
            <a:endParaRPr lang="en-US" altLang="zh-CN" dirty="0"/>
          </a:p>
          <a:p>
            <a:pPr lvl="1"/>
            <a:endParaRPr lang="zh-CN" altLang="en-US" dirty="0"/>
          </a:p>
        </p:txBody>
      </p:sp>
      <p:sp>
        <p:nvSpPr>
          <p:cNvPr id="4" name="灯片编号占位符 3"/>
          <p:cNvSpPr>
            <a:spLocks noGrp="1"/>
          </p:cNvSpPr>
          <p:nvPr>
            <p:ph type="sldNum" sz="quarter" idx="4"/>
          </p:nvPr>
        </p:nvSpPr>
        <p:spPr/>
        <p:txBody>
          <a:bodyPr/>
          <a:lstStyle/>
          <a:p>
            <a:fld id="{BD8BB134-0D0A-4045-A3EE-5FDD2F095A47}" type="slidenum">
              <a:rPr lang="zh-CN" altLang="en-US" smtClean="0"/>
              <a:t>39</a:t>
            </a:fld>
            <a:endParaRPr lang="zh-CN" altLang="en-US" dirty="0"/>
          </a:p>
        </p:txBody>
      </p:sp>
      <p:sp>
        <p:nvSpPr>
          <p:cNvPr id="5" name="页脚占位符 4"/>
          <p:cNvSpPr>
            <a:spLocks noGrp="1"/>
          </p:cNvSpPr>
          <p:nvPr>
            <p:ph type="ftr" sz="quarter" idx="3"/>
          </p:nvPr>
        </p:nvSpPr>
        <p:spPr/>
        <p:txBody>
          <a:bodyPr/>
          <a:lstStyle/>
          <a:p>
            <a:r>
              <a:rPr lang="en-US" altLang="zh-CN"/>
              <a:t>Jiali Xu &lt;xujiali@ict.ac.cn&gt;</a:t>
            </a:r>
            <a:endParaRPr lang="zh-CN" altLang="en-US" dirty="0"/>
          </a:p>
        </p:txBody>
      </p:sp>
    </p:spTree>
    <p:extLst>
      <p:ext uri="{BB962C8B-B14F-4D97-AF65-F5344CB8AC3E}">
        <p14:creationId xmlns:p14="http://schemas.microsoft.com/office/powerpoint/2010/main" val="1640101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a:t>
            </a:r>
            <a:endParaRPr lang="zh-CN" altLang="en-US" dirty="0"/>
          </a:p>
        </p:txBody>
      </p:sp>
      <p:sp>
        <p:nvSpPr>
          <p:cNvPr id="3" name="内容占位符 2"/>
          <p:cNvSpPr>
            <a:spLocks noGrp="1"/>
          </p:cNvSpPr>
          <p:nvPr>
            <p:ph idx="1"/>
          </p:nvPr>
        </p:nvSpPr>
        <p:spPr>
          <a:xfrm>
            <a:off x="637906" y="1332745"/>
            <a:ext cx="11092543" cy="5421637"/>
          </a:xfrm>
        </p:spPr>
        <p:txBody>
          <a:bodyPr>
            <a:normAutofit/>
          </a:bodyPr>
          <a:lstStyle/>
          <a:p>
            <a:r>
              <a:rPr lang="zh-CN" altLang="en-US" dirty="0"/>
              <a:t>设计一种高效的硬件辅助的强内存隔离技术是学术研究的重点</a:t>
            </a:r>
            <a:endParaRPr lang="en-US" altLang="zh-CN" dirty="0"/>
          </a:p>
          <a:p>
            <a:pPr lvl="1"/>
            <a:r>
              <a:rPr lang="zh-CN" altLang="en-US" dirty="0"/>
              <a:t>不需要内核介入 ，降低隔离带来的开销</a:t>
            </a:r>
            <a:endParaRPr lang="en-US" altLang="zh-CN" dirty="0"/>
          </a:p>
          <a:p>
            <a:pPr lvl="1"/>
            <a:r>
              <a:rPr lang="zh-CN" altLang="en-US" dirty="0"/>
              <a:t>因为</a:t>
            </a:r>
            <a:r>
              <a:rPr lang="en-US" altLang="zh-CN" dirty="0"/>
              <a:t>x86</a:t>
            </a:r>
            <a:r>
              <a:rPr lang="zh-CN" altLang="en-US" dirty="0"/>
              <a:t>硬件特性丰富，如</a:t>
            </a:r>
            <a:r>
              <a:rPr lang="en-US" altLang="zh-CN" dirty="0"/>
              <a:t>Intel MPX</a:t>
            </a:r>
            <a:r>
              <a:rPr lang="zh-CN" altLang="en-US" dirty="0"/>
              <a:t>，</a:t>
            </a:r>
            <a:r>
              <a:rPr lang="en-US" altLang="zh-CN" dirty="0"/>
              <a:t>Intel MPK</a:t>
            </a:r>
            <a:r>
              <a:rPr lang="zh-CN" altLang="en-US" dirty="0"/>
              <a:t>，</a:t>
            </a:r>
            <a:r>
              <a:rPr lang="en-US" altLang="zh-CN" dirty="0"/>
              <a:t>Intel EPT/</a:t>
            </a:r>
            <a:r>
              <a:rPr lang="en-US" altLang="zh-CN" dirty="0" err="1"/>
              <a:t>VMFunc</a:t>
            </a:r>
            <a:r>
              <a:rPr lang="zh-CN" altLang="en-US" dirty="0"/>
              <a:t>，</a:t>
            </a:r>
            <a:r>
              <a:rPr lang="en-US" altLang="zh-CN" dirty="0"/>
              <a:t>Intel CET...</a:t>
            </a:r>
            <a:r>
              <a:rPr lang="zh-CN" altLang="en-US" dirty="0"/>
              <a:t>，目前已有的研究主要集中在</a:t>
            </a:r>
            <a:r>
              <a:rPr lang="en-US" altLang="zh-CN" dirty="0"/>
              <a:t>x86</a:t>
            </a:r>
            <a:r>
              <a:rPr lang="zh-CN" altLang="en-US" dirty="0"/>
              <a:t>上</a:t>
            </a:r>
            <a:endParaRPr lang="en-US" altLang="zh-CN" dirty="0"/>
          </a:p>
          <a:p>
            <a:pPr lvl="1"/>
            <a:endParaRPr lang="en-US" altLang="zh-CN" dirty="0"/>
          </a:p>
          <a:p>
            <a:r>
              <a:rPr lang="zh-CN" altLang="en-US" dirty="0"/>
              <a:t>而学术界对</a:t>
            </a:r>
            <a:r>
              <a:rPr lang="en-US" altLang="zh-CN" dirty="0"/>
              <a:t>ARM64</a:t>
            </a:r>
            <a:r>
              <a:rPr lang="zh-CN" altLang="en-US" dirty="0"/>
              <a:t>下进程内的内存隔离机制研究的较少</a:t>
            </a:r>
            <a:endParaRPr lang="en-US" altLang="zh-CN" dirty="0"/>
          </a:p>
          <a:p>
            <a:pPr lvl="1"/>
            <a:r>
              <a:rPr lang="en-US" altLang="zh-CN" dirty="0"/>
              <a:t>ARM32</a:t>
            </a:r>
            <a:r>
              <a:rPr lang="zh-CN" altLang="en-US" dirty="0"/>
              <a:t>下有</a:t>
            </a:r>
            <a:r>
              <a:rPr lang="en-US" altLang="zh-CN" dirty="0"/>
              <a:t>DACR</a:t>
            </a:r>
            <a:r>
              <a:rPr lang="zh-CN" altLang="en-US" dirty="0"/>
              <a:t>机制</a:t>
            </a:r>
            <a:r>
              <a:rPr lang="en-US" altLang="zh-CN" dirty="0"/>
              <a:t> [</a:t>
            </a:r>
            <a:r>
              <a:rPr lang="en-US" altLang="zh-CN" dirty="0" err="1"/>
              <a:t>ARMLock</a:t>
            </a:r>
            <a:r>
              <a:rPr lang="en-US" altLang="zh-CN" dirty="0"/>
              <a:t>, CCS14]</a:t>
            </a:r>
            <a:r>
              <a:rPr lang="zh-CN" altLang="en-US" dirty="0"/>
              <a:t>，类似于</a:t>
            </a:r>
            <a:r>
              <a:rPr lang="en-US" altLang="zh-CN" dirty="0"/>
              <a:t>x86 MPK</a:t>
            </a:r>
            <a:r>
              <a:rPr lang="zh-CN" altLang="en-US" dirty="0"/>
              <a:t>，但是</a:t>
            </a:r>
            <a:r>
              <a:rPr lang="en-US" altLang="zh-CN" dirty="0"/>
              <a:t>ARM64</a:t>
            </a:r>
            <a:r>
              <a:rPr lang="zh-CN" altLang="en-US" dirty="0"/>
              <a:t>下没有这个机制</a:t>
            </a:r>
            <a:endParaRPr lang="en-US" altLang="zh-CN" dirty="0"/>
          </a:p>
          <a:p>
            <a:pPr lvl="1"/>
            <a:r>
              <a:rPr lang="en-US" altLang="zh-CN" dirty="0"/>
              <a:t>ARM64</a:t>
            </a:r>
            <a:r>
              <a:rPr lang="zh-CN" altLang="en-US" dirty="0"/>
              <a:t>下的隔离主要依赖</a:t>
            </a:r>
            <a:r>
              <a:rPr lang="en-US" altLang="zh-CN" dirty="0"/>
              <a:t>SFI </a:t>
            </a:r>
            <a:r>
              <a:rPr lang="zh-CN" altLang="en-US" dirty="0"/>
              <a:t>，面临代码膨胀问题</a:t>
            </a:r>
            <a:r>
              <a:rPr lang="en-US" altLang="zh-CN" dirty="0"/>
              <a:t>[SOK-</a:t>
            </a:r>
            <a:r>
              <a:rPr lang="en-US" altLang="zh-CN" dirty="0" err="1"/>
              <a:t>ShadowStacks</a:t>
            </a:r>
            <a:r>
              <a:rPr lang="en-US" altLang="zh-CN" dirty="0"/>
              <a:t>, S&amp;P19]</a:t>
            </a:r>
          </a:p>
          <a:p>
            <a:pPr lvl="1"/>
            <a:r>
              <a:rPr lang="zh-CN" altLang="en-US" dirty="0"/>
              <a:t>近些年，</a:t>
            </a:r>
            <a:r>
              <a:rPr lang="en-US" altLang="zh-CN" dirty="0"/>
              <a:t>ARM64</a:t>
            </a:r>
            <a:r>
              <a:rPr lang="zh-CN" altLang="en-US" dirty="0"/>
              <a:t>随着更新推出了像</a:t>
            </a:r>
            <a:r>
              <a:rPr lang="en-US" altLang="zh-CN" dirty="0"/>
              <a:t>PAC</a:t>
            </a:r>
            <a:r>
              <a:rPr lang="zh-CN" altLang="en-US" dirty="0"/>
              <a:t>、</a:t>
            </a:r>
            <a:r>
              <a:rPr lang="en-US" altLang="zh-CN" dirty="0"/>
              <a:t>MTE</a:t>
            </a:r>
            <a:r>
              <a:rPr lang="zh-CN" altLang="en-US" dirty="0"/>
              <a:t>这样的硬件</a:t>
            </a:r>
            <a:endParaRPr lang="en-US" altLang="zh-CN" dirty="0"/>
          </a:p>
          <a:p>
            <a:pPr lvl="1"/>
            <a:r>
              <a:rPr lang="zh-CN" altLang="en-US" dirty="0"/>
              <a:t>但是</a:t>
            </a:r>
            <a:r>
              <a:rPr lang="en-US" altLang="zh-CN" dirty="0"/>
              <a:t>PAC</a:t>
            </a:r>
            <a:r>
              <a:rPr lang="zh-CN" altLang="en-US" dirty="0"/>
              <a:t>机制只解决了指针类型的敏感数据的完整性问题，它不是隔离机制，不阻止攻击者的篡改，只检测指针是否被修改，因此相比隔离完整性技术，面临着</a:t>
            </a:r>
            <a:r>
              <a:rPr lang="en-US" altLang="zh-CN" dirty="0"/>
              <a:t>Replay</a:t>
            </a:r>
            <a:r>
              <a:rPr lang="zh-CN" altLang="en-US" dirty="0"/>
              <a:t>问题；同时</a:t>
            </a:r>
            <a:r>
              <a:rPr lang="en-US" altLang="zh-CN" dirty="0"/>
              <a:t>PAC</a:t>
            </a:r>
            <a:r>
              <a:rPr lang="zh-CN" altLang="en-US" dirty="0"/>
              <a:t>没法做通用的数据保护。</a:t>
            </a:r>
            <a:r>
              <a:rPr lang="en-US" altLang="zh-CN" dirty="0"/>
              <a:t>[PARTS, Security19; </a:t>
            </a:r>
            <a:r>
              <a:rPr lang="en-US" altLang="zh-CN" dirty="0" err="1"/>
              <a:t>PACStack</a:t>
            </a:r>
            <a:r>
              <a:rPr lang="en-US" altLang="zh-CN" dirty="0"/>
              <a:t>, Security21; </a:t>
            </a:r>
            <a:r>
              <a:rPr lang="en-US" altLang="zh-CN" dirty="0" err="1"/>
              <a:t>PACTight</a:t>
            </a:r>
            <a:r>
              <a:rPr lang="en-US" altLang="zh-CN" dirty="0"/>
              <a:t>, Security22]</a:t>
            </a:r>
          </a:p>
          <a:p>
            <a:pPr lvl="1"/>
            <a:r>
              <a:rPr lang="en-US" altLang="zh-CN" dirty="0"/>
              <a:t>MTE</a:t>
            </a:r>
            <a:r>
              <a:rPr lang="zh-CN" altLang="en-US" dirty="0"/>
              <a:t>机制，地址高位的</a:t>
            </a:r>
            <a:r>
              <a:rPr lang="en-US" altLang="zh-CN" dirty="0"/>
              <a:t>tag</a:t>
            </a:r>
            <a:r>
              <a:rPr lang="zh-CN" altLang="en-US" dirty="0"/>
              <a:t>是可以被</a:t>
            </a:r>
            <a:r>
              <a:rPr lang="en-US" altLang="zh-CN" dirty="0"/>
              <a:t>corrupt</a:t>
            </a:r>
            <a:r>
              <a:rPr lang="zh-CN" altLang="en-US" dirty="0"/>
              <a:t>的。</a:t>
            </a:r>
            <a:r>
              <a:rPr lang="en-US" altLang="zh-CN" dirty="0"/>
              <a:t>MTE</a:t>
            </a:r>
            <a:r>
              <a:rPr lang="zh-CN" altLang="en-US" dirty="0"/>
              <a:t>初衷是解决</a:t>
            </a:r>
            <a:r>
              <a:rPr lang="en-US" altLang="zh-CN" dirty="0"/>
              <a:t>memory safety</a:t>
            </a:r>
            <a:r>
              <a:rPr lang="zh-CN" altLang="en-US" dirty="0"/>
              <a:t>问题，检测内存是否被</a:t>
            </a:r>
            <a:r>
              <a:rPr lang="en-US" altLang="zh-CN" dirty="0"/>
              <a:t>corrupt</a:t>
            </a:r>
            <a:r>
              <a:rPr lang="zh-CN" altLang="en-US" dirty="0"/>
              <a:t>的，实现隔离机制则需要其他硬件的辅助，因此开销比较高</a:t>
            </a:r>
            <a:r>
              <a:rPr lang="en-US" altLang="zh-CN" dirty="0"/>
              <a:t>[HACK, NDSS22]</a:t>
            </a:r>
          </a:p>
          <a:p>
            <a:endParaRPr lang="en-US" altLang="zh-CN" dirty="0"/>
          </a:p>
          <a:p>
            <a:endParaRPr lang="zh-CN" altLang="en-US" dirty="0"/>
          </a:p>
        </p:txBody>
      </p:sp>
      <p:sp>
        <p:nvSpPr>
          <p:cNvPr id="4" name="灯片编号占位符 3"/>
          <p:cNvSpPr>
            <a:spLocks noGrp="1"/>
          </p:cNvSpPr>
          <p:nvPr>
            <p:ph type="sldNum" sz="quarter" idx="4"/>
          </p:nvPr>
        </p:nvSpPr>
        <p:spPr/>
        <p:txBody>
          <a:bodyPr/>
          <a:lstStyle/>
          <a:p>
            <a:fld id="{BD8BB134-0D0A-4045-A3EE-5FDD2F095A47}" type="slidenum">
              <a:rPr lang="zh-CN" altLang="en-US" smtClean="0"/>
              <a:t>4</a:t>
            </a:fld>
            <a:endParaRPr lang="zh-CN" altLang="en-US" dirty="0"/>
          </a:p>
        </p:txBody>
      </p:sp>
      <p:sp>
        <p:nvSpPr>
          <p:cNvPr id="5" name="页脚占位符 4"/>
          <p:cNvSpPr>
            <a:spLocks noGrp="1"/>
          </p:cNvSpPr>
          <p:nvPr>
            <p:ph type="ftr" sz="quarter" idx="3"/>
          </p:nvPr>
        </p:nvSpPr>
        <p:spPr/>
        <p:txBody>
          <a:bodyPr/>
          <a:lstStyle/>
          <a:p>
            <a:r>
              <a:rPr lang="en-US" altLang="zh-CN"/>
              <a:t>Jiali Xu &lt;xujiali@ict.ac.cn&gt;</a:t>
            </a:r>
            <a:endParaRPr lang="zh-CN" altLang="en-US" dirty="0"/>
          </a:p>
        </p:txBody>
      </p:sp>
    </p:spTree>
    <p:extLst>
      <p:ext uri="{BB962C8B-B14F-4D97-AF65-F5344CB8AC3E}">
        <p14:creationId xmlns:p14="http://schemas.microsoft.com/office/powerpoint/2010/main" val="29284031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Task 3</a:t>
            </a:r>
            <a:r>
              <a:rPr lang="zh-CN" altLang="en-US" dirty="0"/>
              <a:t>：</a:t>
            </a:r>
            <a:r>
              <a:rPr lang="zh-CN" altLang="en-US" dirty="0">
                <a:latin typeface="楷体" panose="02010609060101010101" pitchFamily="49" charset="-122"/>
              </a:rPr>
              <a:t>应用</a:t>
            </a:r>
            <a:r>
              <a:rPr lang="en-US" altLang="zh-CN" dirty="0">
                <a:latin typeface="楷体" panose="02010609060101010101" pitchFamily="49" charset="-122"/>
              </a:rPr>
              <a:t>PAN</a:t>
            </a:r>
            <a:r>
              <a:rPr lang="zh-CN" altLang="en-US" dirty="0">
                <a:latin typeface="楷体" panose="02010609060101010101" pitchFamily="49" charset="-122"/>
              </a:rPr>
              <a:t>隔离技术做更广泛的进程内隔离保护</a:t>
            </a:r>
            <a:endParaRPr lang="zh-CN" altLang="en-US" dirty="0"/>
          </a:p>
        </p:txBody>
      </p:sp>
      <p:sp>
        <p:nvSpPr>
          <p:cNvPr id="3" name="内容占位符 2"/>
          <p:cNvSpPr>
            <a:spLocks noGrp="1"/>
          </p:cNvSpPr>
          <p:nvPr>
            <p:ph idx="1"/>
          </p:nvPr>
        </p:nvSpPr>
        <p:spPr>
          <a:xfrm>
            <a:off x="637905" y="1332745"/>
            <a:ext cx="11092543" cy="5388734"/>
          </a:xfrm>
        </p:spPr>
        <p:txBody>
          <a:bodyPr>
            <a:normAutofit/>
          </a:bodyPr>
          <a:lstStyle/>
          <a:p>
            <a:r>
              <a:rPr lang="zh-CN" altLang="en-US" dirty="0"/>
              <a:t>共享物理页</a:t>
            </a:r>
            <a:endParaRPr lang="en-US" altLang="zh-CN" dirty="0"/>
          </a:p>
          <a:p>
            <a:endParaRPr lang="en-US" altLang="zh-CN" dirty="0"/>
          </a:p>
          <a:p>
            <a:endParaRPr lang="en-US" altLang="zh-CN" dirty="0"/>
          </a:p>
          <a:p>
            <a:pPr marL="0" indent="0">
              <a:buNone/>
            </a:pPr>
            <a:endParaRPr lang="en-US" altLang="zh-CN" dirty="0"/>
          </a:p>
          <a:p>
            <a:r>
              <a:rPr lang="zh-CN" altLang="en-US" dirty="0"/>
              <a:t>主动指令扫描</a:t>
            </a:r>
            <a:endParaRPr lang="en-US" altLang="zh-CN" dirty="0"/>
          </a:p>
          <a:p>
            <a:pPr lvl="1"/>
            <a:r>
              <a:rPr lang="zh-CN" altLang="en-US" dirty="0"/>
              <a:t>将被动触发式扫描转为开发者主动调用</a:t>
            </a:r>
            <a:r>
              <a:rPr lang="en-US" altLang="zh-CN" dirty="0"/>
              <a:t>API</a:t>
            </a:r>
            <a:r>
              <a:rPr lang="zh-CN" altLang="en-US" dirty="0"/>
              <a:t>完成指令扫描</a:t>
            </a:r>
            <a:endParaRPr lang="en-US" altLang="zh-CN" dirty="0"/>
          </a:p>
          <a:p>
            <a:pPr lvl="1"/>
            <a:r>
              <a:rPr lang="zh-CN" altLang="en-US" dirty="0"/>
              <a:t>只有通过扫描检查才能往隔离区中写入</a:t>
            </a:r>
            <a:r>
              <a:rPr lang="en-US" altLang="zh-CN" dirty="0"/>
              <a:t>JITed code</a:t>
            </a:r>
          </a:p>
          <a:p>
            <a:pPr lvl="1"/>
            <a:r>
              <a:rPr lang="zh-CN" altLang="en-US" dirty="0"/>
              <a:t>为了进一步减少检查次数，开发者应将多次写入操作合并再写入</a:t>
            </a:r>
            <a:endParaRPr lang="en-US" altLang="zh-CN" dirty="0"/>
          </a:p>
          <a:p>
            <a:pPr lvl="2"/>
            <a:endParaRPr lang="en-US" altLang="zh-CN" dirty="0"/>
          </a:p>
          <a:p>
            <a:r>
              <a:rPr lang="zh-CN" altLang="en-US" dirty="0"/>
              <a:t>所有的隔离</a:t>
            </a:r>
            <a:r>
              <a:rPr lang="en-US" altLang="zh-CN" dirty="0"/>
              <a:t>API</a:t>
            </a:r>
            <a:r>
              <a:rPr lang="zh-CN" altLang="en-US" dirty="0"/>
              <a:t>都要放在</a:t>
            </a:r>
            <a:r>
              <a:rPr lang="en-US" altLang="zh-CN" dirty="0" err="1"/>
              <a:t>vdso</a:t>
            </a:r>
            <a:r>
              <a:rPr lang="zh-CN" altLang="en-US" dirty="0"/>
              <a:t>库中完成</a:t>
            </a:r>
            <a:endParaRPr lang="en-US" altLang="zh-CN" dirty="0"/>
          </a:p>
          <a:p>
            <a:pPr lvl="1"/>
            <a:r>
              <a:rPr lang="zh-CN" altLang="en-US" dirty="0"/>
              <a:t>因为动态生成的代码可以生成敏感指令，危害系统安全，因此主动指令扫描的逻辑和隔离区域访问逻辑必须在</a:t>
            </a:r>
            <a:r>
              <a:rPr lang="en-US" altLang="zh-CN" dirty="0"/>
              <a:t>Kernel</a:t>
            </a:r>
            <a:r>
              <a:rPr lang="zh-CN" altLang="en-US" dirty="0"/>
              <a:t>的管理之下，不能交给内核态进程</a:t>
            </a:r>
            <a:endParaRPr lang="en-US" altLang="zh-CN" dirty="0"/>
          </a:p>
          <a:p>
            <a:pPr lvl="1"/>
            <a:r>
              <a:rPr lang="zh-CN" altLang="en-US" dirty="0"/>
              <a:t>所以在</a:t>
            </a:r>
            <a:r>
              <a:rPr lang="en-US" altLang="zh-CN" dirty="0" err="1"/>
              <a:t>JITed</a:t>
            </a:r>
            <a:r>
              <a:rPr lang="en-US" altLang="zh-CN" dirty="0"/>
              <a:t> Code</a:t>
            </a:r>
            <a:r>
              <a:rPr lang="zh-CN" altLang="en-US" dirty="0"/>
              <a:t>保护场景下，所有的隔离</a:t>
            </a:r>
            <a:r>
              <a:rPr lang="en-US" altLang="zh-CN" dirty="0"/>
              <a:t>API</a:t>
            </a:r>
            <a:r>
              <a:rPr lang="zh-CN" altLang="en-US" dirty="0"/>
              <a:t>都放在了</a:t>
            </a:r>
            <a:r>
              <a:rPr lang="en-US" altLang="zh-CN" dirty="0" err="1"/>
              <a:t>vdso</a:t>
            </a:r>
            <a:r>
              <a:rPr lang="zh-CN" altLang="en-US" dirty="0"/>
              <a:t>库中完成</a:t>
            </a:r>
            <a:endParaRPr lang="en-US" altLang="zh-CN" dirty="0"/>
          </a:p>
          <a:p>
            <a:endParaRPr lang="en-US" altLang="zh-CN" dirty="0"/>
          </a:p>
          <a:p>
            <a:pPr lvl="1"/>
            <a:endParaRPr lang="zh-CN" altLang="en-US" dirty="0"/>
          </a:p>
        </p:txBody>
      </p:sp>
      <p:sp>
        <p:nvSpPr>
          <p:cNvPr id="4" name="灯片编号占位符 3"/>
          <p:cNvSpPr>
            <a:spLocks noGrp="1"/>
          </p:cNvSpPr>
          <p:nvPr>
            <p:ph type="sldNum" sz="quarter" idx="4"/>
          </p:nvPr>
        </p:nvSpPr>
        <p:spPr/>
        <p:txBody>
          <a:bodyPr/>
          <a:lstStyle/>
          <a:p>
            <a:fld id="{BD8BB134-0D0A-4045-A3EE-5FDD2F095A47}" type="slidenum">
              <a:rPr lang="zh-CN" altLang="en-US" smtClean="0"/>
              <a:t>40</a:t>
            </a:fld>
            <a:endParaRPr lang="zh-CN" altLang="en-US" dirty="0"/>
          </a:p>
        </p:txBody>
      </p:sp>
      <p:sp>
        <p:nvSpPr>
          <p:cNvPr id="5" name="页脚占位符 4"/>
          <p:cNvSpPr>
            <a:spLocks noGrp="1"/>
          </p:cNvSpPr>
          <p:nvPr>
            <p:ph type="ftr" sz="quarter" idx="3"/>
          </p:nvPr>
        </p:nvSpPr>
        <p:spPr/>
        <p:txBody>
          <a:bodyPr/>
          <a:lstStyle/>
          <a:p>
            <a:r>
              <a:rPr lang="en-US" altLang="zh-CN"/>
              <a:t>Jiali Xu &lt;xujiali@ict.ac.cn&gt;</a:t>
            </a:r>
            <a:endParaRPr lang="zh-CN" altLang="en-US" dirty="0"/>
          </a:p>
        </p:txBody>
      </p:sp>
      <p:grpSp>
        <p:nvGrpSpPr>
          <p:cNvPr id="13" name="组合 12"/>
          <p:cNvGrpSpPr/>
          <p:nvPr/>
        </p:nvGrpSpPr>
        <p:grpSpPr>
          <a:xfrm>
            <a:off x="3419952" y="1634580"/>
            <a:ext cx="5122084" cy="1421754"/>
            <a:chOff x="2806889" y="1696925"/>
            <a:chExt cx="5122084" cy="1421754"/>
          </a:xfrm>
        </p:grpSpPr>
        <p:grpSp>
          <p:nvGrpSpPr>
            <p:cNvPr id="9" name="组合 8">
              <a:extLst>
                <a:ext uri="{FF2B5EF4-FFF2-40B4-BE49-F238E27FC236}">
                  <a16:creationId xmlns:a16="http://schemas.microsoft.com/office/drawing/2014/main" id="{1A56F605-F3DE-459A-A1F6-158CBB28E96B}"/>
                </a:ext>
              </a:extLst>
            </p:cNvPr>
            <p:cNvGrpSpPr/>
            <p:nvPr/>
          </p:nvGrpSpPr>
          <p:grpSpPr>
            <a:xfrm>
              <a:off x="4458929" y="1968910"/>
              <a:ext cx="3274142" cy="365125"/>
              <a:chOff x="2175387" y="2411361"/>
              <a:chExt cx="3274142" cy="365125"/>
            </a:xfrm>
          </p:grpSpPr>
          <p:sp>
            <p:nvSpPr>
              <p:cNvPr id="6" name="矩形 5">
                <a:extLst>
                  <a:ext uri="{FF2B5EF4-FFF2-40B4-BE49-F238E27FC236}">
                    <a16:creationId xmlns:a16="http://schemas.microsoft.com/office/drawing/2014/main" id="{5D4950A2-F23B-4D4D-AE3F-AADAF75E6F1C}"/>
                  </a:ext>
                </a:extLst>
              </p:cNvPr>
              <p:cNvSpPr/>
              <p:nvPr/>
            </p:nvSpPr>
            <p:spPr>
              <a:xfrm>
                <a:off x="2175387" y="2411361"/>
                <a:ext cx="3274142" cy="365125"/>
              </a:xfrm>
              <a:prstGeom prst="rect">
                <a:avLst/>
              </a:prstGeom>
              <a:no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8CA039CC-616D-428E-9155-03D83EFA9999}"/>
                  </a:ext>
                </a:extLst>
              </p:cNvPr>
              <p:cNvSpPr/>
              <p:nvPr/>
            </p:nvSpPr>
            <p:spPr>
              <a:xfrm>
                <a:off x="2757948" y="2411361"/>
                <a:ext cx="626807" cy="365125"/>
              </a:xfrm>
              <a:prstGeom prst="rect">
                <a:avLst/>
              </a:prstGeom>
              <a:solidFill>
                <a:srgbClr val="8FCFCA"/>
              </a:solid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U</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矩形 7">
                <a:extLst>
                  <a:ext uri="{FF2B5EF4-FFF2-40B4-BE49-F238E27FC236}">
                    <a16:creationId xmlns:a16="http://schemas.microsoft.com/office/drawing/2014/main" id="{BDBF905B-0A51-4FB6-8455-E21505958BDE}"/>
                  </a:ext>
                </a:extLst>
              </p:cNvPr>
              <p:cNvSpPr/>
              <p:nvPr/>
            </p:nvSpPr>
            <p:spPr>
              <a:xfrm>
                <a:off x="4449977" y="2411361"/>
                <a:ext cx="626807" cy="365125"/>
              </a:xfrm>
              <a:prstGeom prst="rect">
                <a:avLst/>
              </a:prstGeom>
              <a:solidFill>
                <a:srgbClr val="FA7F6F"/>
              </a:solid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S</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10" name="矩形 9">
              <a:extLst>
                <a:ext uri="{FF2B5EF4-FFF2-40B4-BE49-F238E27FC236}">
                  <a16:creationId xmlns:a16="http://schemas.microsoft.com/office/drawing/2014/main" id="{534DA59A-01A7-4E69-94AB-27A62254D66A}"/>
                </a:ext>
              </a:extLst>
            </p:cNvPr>
            <p:cNvSpPr/>
            <p:nvPr/>
          </p:nvSpPr>
          <p:spPr>
            <a:xfrm>
              <a:off x="5598679" y="2753554"/>
              <a:ext cx="1361941" cy="365125"/>
            </a:xfrm>
            <a:prstGeom prst="rect">
              <a:avLst/>
            </a:prstGeom>
            <a:no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D770A627-0057-4589-9DBC-7A13986CA866}"/>
                </a:ext>
              </a:extLst>
            </p:cNvPr>
            <p:cNvSpPr txBox="1"/>
            <p:nvPr/>
          </p:nvSpPr>
          <p:spPr>
            <a:xfrm>
              <a:off x="2806889" y="2008356"/>
              <a:ext cx="1385316" cy="286232"/>
            </a:xfrm>
            <a:prstGeom prst="rect">
              <a:avLst/>
            </a:prstGeom>
            <a:noFill/>
          </p:spPr>
          <p:txBody>
            <a:bodyPr wrap="none" rtlCol="0">
              <a:spAutoFit/>
            </a:bodyPr>
            <a:lstStyle/>
            <a:p>
              <a:pPr algn="l">
                <a:lnSpc>
                  <a:spcPct val="90000"/>
                </a:lnSpc>
                <a:spcBef>
                  <a:spcPts val="1000"/>
                </a:spcBef>
              </a:pPr>
              <a:r>
                <a:rPr kumimoji="1"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virtual memory</a:t>
              </a:r>
              <a:endParaRPr kumimoji="1"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D56AE42E-FFD7-466E-82CA-D0538588C24F}"/>
                </a:ext>
              </a:extLst>
            </p:cNvPr>
            <p:cNvSpPr txBox="1"/>
            <p:nvPr/>
          </p:nvSpPr>
          <p:spPr>
            <a:xfrm>
              <a:off x="2807955" y="2821484"/>
              <a:ext cx="1495922" cy="286232"/>
            </a:xfrm>
            <a:prstGeom prst="rect">
              <a:avLst/>
            </a:prstGeom>
            <a:noFill/>
          </p:spPr>
          <p:txBody>
            <a:bodyPr wrap="none" rtlCol="0">
              <a:spAutoFit/>
            </a:bodyPr>
            <a:lstStyle/>
            <a:p>
              <a:pPr algn="l">
                <a:lnSpc>
                  <a:spcPct val="90000"/>
                </a:lnSpc>
                <a:spcBef>
                  <a:spcPts val="1000"/>
                </a:spcBef>
              </a:pPr>
              <a:r>
                <a:rPr kumimoji="1"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physical memory</a:t>
              </a:r>
              <a:endParaRPr kumimoji="1"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17" name="连接符: 曲线 16">
              <a:extLst>
                <a:ext uri="{FF2B5EF4-FFF2-40B4-BE49-F238E27FC236}">
                  <a16:creationId xmlns:a16="http://schemas.microsoft.com/office/drawing/2014/main" id="{2931EA8C-0F9C-4E6E-BFD0-71B44BE3D54B}"/>
                </a:ext>
              </a:extLst>
            </p:cNvPr>
            <p:cNvCxnSpPr>
              <a:cxnSpLocks/>
            </p:cNvCxnSpPr>
            <p:nvPr/>
          </p:nvCxnSpPr>
          <p:spPr>
            <a:xfrm rot="16200000" flipH="1">
              <a:off x="5570397" y="2100498"/>
              <a:ext cx="408556" cy="887200"/>
            </a:xfrm>
            <a:prstGeom prst="curvedConnector3">
              <a:avLst>
                <a:gd name="adj1" fmla="val 50000"/>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20" name="连接符: 曲线 19">
              <a:extLst>
                <a:ext uri="{FF2B5EF4-FFF2-40B4-BE49-F238E27FC236}">
                  <a16:creationId xmlns:a16="http://schemas.microsoft.com/office/drawing/2014/main" id="{3125E937-F74D-4368-82C8-5ACEDA275804}"/>
                </a:ext>
              </a:extLst>
            </p:cNvPr>
            <p:cNvCxnSpPr>
              <a:cxnSpLocks/>
            </p:cNvCxnSpPr>
            <p:nvPr/>
          </p:nvCxnSpPr>
          <p:spPr>
            <a:xfrm rot="5400000">
              <a:off x="6460025" y="2209249"/>
              <a:ext cx="408556" cy="646558"/>
            </a:xfrm>
            <a:prstGeom prst="curvedConnector3">
              <a:avLst>
                <a:gd name="adj1" fmla="val 50000"/>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24" name="矩形 23">
              <a:extLst>
                <a:ext uri="{FF2B5EF4-FFF2-40B4-BE49-F238E27FC236}">
                  <a16:creationId xmlns:a16="http://schemas.microsoft.com/office/drawing/2014/main" id="{EAB4BBFA-9176-44E8-AC80-207C8FF03BB7}"/>
                </a:ext>
              </a:extLst>
            </p:cNvPr>
            <p:cNvSpPr/>
            <p:nvPr/>
          </p:nvSpPr>
          <p:spPr>
            <a:xfrm>
              <a:off x="5167658" y="1696925"/>
              <a:ext cx="478016" cy="307777"/>
            </a:xfrm>
            <a:prstGeom prst="rect">
              <a:avLst/>
            </a:prstGeom>
          </p:spPr>
          <p:txBody>
            <a:bodyPr wrap="none">
              <a:spAutoFit/>
            </a:bodyPr>
            <a:lstStyle/>
            <a:p>
              <a:r>
                <a:rPr lang="en-US" altLang="zh-CN" sz="1400" kern="0" dirty="0" err="1">
                  <a:latin typeface="Times New Roman" panose="02020603050405020304" pitchFamily="18" charset="0"/>
                  <a:ea typeface="宋体" panose="02010600030101010101" pitchFamily="2" charset="-122"/>
                  <a:cs typeface="Times New Roman" panose="02020603050405020304" pitchFamily="18" charset="0"/>
                </a:rPr>
                <a:t>rw</a:t>
              </a:r>
              <a:r>
                <a:rPr lang="en-US" altLang="zh-CN" sz="1400" kern="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en-US" sz="1400" dirty="0"/>
            </a:p>
          </p:txBody>
        </p:sp>
        <p:sp>
          <p:nvSpPr>
            <p:cNvPr id="25" name="矩形 24">
              <a:extLst>
                <a:ext uri="{FF2B5EF4-FFF2-40B4-BE49-F238E27FC236}">
                  <a16:creationId xmlns:a16="http://schemas.microsoft.com/office/drawing/2014/main" id="{52EBC065-40D7-44B7-A435-26943421AEA4}"/>
                </a:ext>
              </a:extLst>
            </p:cNvPr>
            <p:cNvSpPr/>
            <p:nvPr/>
          </p:nvSpPr>
          <p:spPr>
            <a:xfrm>
              <a:off x="6838161" y="1696925"/>
              <a:ext cx="437940" cy="307777"/>
            </a:xfrm>
            <a:prstGeom prst="rect">
              <a:avLst/>
            </a:prstGeom>
          </p:spPr>
          <p:txBody>
            <a:bodyPr wrap="none">
              <a:spAutoFit/>
            </a:bodyPr>
            <a:lstStyle/>
            <a:p>
              <a:r>
                <a:rPr lang="en-US" altLang="zh-CN" sz="1400" kern="0" dirty="0">
                  <a:latin typeface="Times New Roman" panose="02020603050405020304" pitchFamily="18" charset="0"/>
                  <a:ea typeface="宋体" panose="02010600030101010101" pitchFamily="2" charset="-122"/>
                  <a:cs typeface="Times New Roman" panose="02020603050405020304" pitchFamily="18" charset="0"/>
                </a:rPr>
                <a:t>r-x </a:t>
              </a:r>
              <a:endParaRPr lang="zh-CN" altLang="en-US" sz="1400" dirty="0"/>
            </a:p>
          </p:txBody>
        </p:sp>
        <p:sp>
          <p:nvSpPr>
            <p:cNvPr id="27" name="矩形 26">
              <a:extLst>
                <a:ext uri="{FF2B5EF4-FFF2-40B4-BE49-F238E27FC236}">
                  <a16:creationId xmlns:a16="http://schemas.microsoft.com/office/drawing/2014/main" id="{99F24D95-A8FD-44B4-93E4-9724811C16CA}"/>
                </a:ext>
              </a:extLst>
            </p:cNvPr>
            <p:cNvSpPr/>
            <p:nvPr/>
          </p:nvSpPr>
          <p:spPr>
            <a:xfrm>
              <a:off x="5966245" y="2753554"/>
              <a:ext cx="626807" cy="365125"/>
            </a:xfrm>
            <a:prstGeom prst="rect">
              <a:avLst/>
            </a:prstGeom>
            <a:solidFill>
              <a:srgbClr val="FFBE79"/>
            </a:solid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矩形 28">
              <a:extLst>
                <a:ext uri="{FF2B5EF4-FFF2-40B4-BE49-F238E27FC236}">
                  <a16:creationId xmlns:a16="http://schemas.microsoft.com/office/drawing/2014/main" id="{CDC00A66-10DB-488F-92F0-8E996DE140F8}"/>
                </a:ext>
              </a:extLst>
            </p:cNvPr>
            <p:cNvSpPr/>
            <p:nvPr/>
          </p:nvSpPr>
          <p:spPr>
            <a:xfrm>
              <a:off x="4605731" y="2531636"/>
              <a:ext cx="772969" cy="307777"/>
            </a:xfrm>
            <a:prstGeom prst="rect">
              <a:avLst/>
            </a:prstGeom>
          </p:spPr>
          <p:txBody>
            <a:bodyPr wrap="none">
              <a:spAutoFit/>
            </a:bodyPr>
            <a:lstStyle/>
            <a:p>
              <a:r>
                <a:rPr lang="en-US" altLang="zh-CN" sz="1400" kern="0" dirty="0" err="1">
                  <a:latin typeface="Times New Roman" panose="02020603050405020304" pitchFamily="18" charset="0"/>
                  <a:ea typeface="宋体" panose="02010600030101010101" pitchFamily="2" charset="-122"/>
                  <a:cs typeface="Times New Roman" panose="02020603050405020304" pitchFamily="18" charset="0"/>
                </a:rPr>
                <a:t>data_ptr</a:t>
              </a:r>
              <a:endParaRPr lang="zh-CN" altLang="en-US" sz="1400" dirty="0"/>
            </a:p>
          </p:txBody>
        </p:sp>
        <p:sp>
          <p:nvSpPr>
            <p:cNvPr id="30" name="矩形 29">
              <a:extLst>
                <a:ext uri="{FF2B5EF4-FFF2-40B4-BE49-F238E27FC236}">
                  <a16:creationId xmlns:a16="http://schemas.microsoft.com/office/drawing/2014/main" id="{F50AF159-7EE2-414B-9C22-9BF5FF6CD26B}"/>
                </a:ext>
              </a:extLst>
            </p:cNvPr>
            <p:cNvSpPr/>
            <p:nvPr/>
          </p:nvSpPr>
          <p:spPr>
            <a:xfrm>
              <a:off x="7071046" y="2513707"/>
              <a:ext cx="857927" cy="307777"/>
            </a:xfrm>
            <a:prstGeom prst="rect">
              <a:avLst/>
            </a:prstGeom>
          </p:spPr>
          <p:txBody>
            <a:bodyPr wrap="none">
              <a:spAutoFit/>
            </a:bodyPr>
            <a:lstStyle/>
            <a:p>
              <a:r>
                <a:rPr lang="en-US" altLang="zh-CN" sz="1400" kern="0" dirty="0" err="1">
                  <a:latin typeface="Times New Roman" panose="02020603050405020304" pitchFamily="18" charset="0"/>
                  <a:ea typeface="宋体" panose="02010600030101010101" pitchFamily="2" charset="-122"/>
                  <a:cs typeface="Times New Roman" panose="02020603050405020304" pitchFamily="18" charset="0"/>
                </a:rPr>
                <a:t>code_ptr</a:t>
              </a:r>
              <a:r>
                <a:rPr lang="en-US" altLang="zh-CN" sz="1400" kern="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en-US" sz="1400" dirty="0"/>
            </a:p>
          </p:txBody>
        </p:sp>
        <p:cxnSp>
          <p:nvCxnSpPr>
            <p:cNvPr id="32" name="直接箭头连接符 31">
              <a:extLst>
                <a:ext uri="{FF2B5EF4-FFF2-40B4-BE49-F238E27FC236}">
                  <a16:creationId xmlns:a16="http://schemas.microsoft.com/office/drawing/2014/main" id="{BCDB0842-46AE-41B7-9B03-B65750293D12}"/>
                </a:ext>
              </a:extLst>
            </p:cNvPr>
            <p:cNvCxnSpPr>
              <a:cxnSpLocks/>
            </p:cNvCxnSpPr>
            <p:nvPr/>
          </p:nvCxnSpPr>
          <p:spPr>
            <a:xfrm flipV="1">
              <a:off x="5101444" y="2347982"/>
              <a:ext cx="87507" cy="1836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a:extLst>
                <a:ext uri="{FF2B5EF4-FFF2-40B4-BE49-F238E27FC236}">
                  <a16:creationId xmlns:a16="http://schemas.microsoft.com/office/drawing/2014/main" id="{566BC000-F756-4D90-A979-15ED81C0FE49}"/>
                </a:ext>
              </a:extLst>
            </p:cNvPr>
            <p:cNvCxnSpPr>
              <a:cxnSpLocks/>
            </p:cNvCxnSpPr>
            <p:nvPr/>
          </p:nvCxnSpPr>
          <p:spPr>
            <a:xfrm flipH="1" flipV="1">
              <a:off x="7232475" y="2392349"/>
              <a:ext cx="127851" cy="139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2871785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Task 3</a:t>
            </a:r>
            <a:r>
              <a:rPr lang="zh-CN" altLang="en-US" dirty="0"/>
              <a:t>：</a:t>
            </a:r>
            <a:r>
              <a:rPr lang="zh-CN" altLang="en-US" dirty="0">
                <a:latin typeface="楷体" panose="02010609060101010101" pitchFamily="49" charset="-122"/>
              </a:rPr>
              <a:t>应用</a:t>
            </a:r>
            <a:r>
              <a:rPr lang="en-US" altLang="zh-CN" dirty="0">
                <a:latin typeface="楷体" panose="02010609060101010101" pitchFamily="49" charset="-122"/>
              </a:rPr>
              <a:t>PAN</a:t>
            </a:r>
            <a:r>
              <a:rPr lang="zh-CN" altLang="en-US" dirty="0">
                <a:latin typeface="楷体" panose="02010609060101010101" pitchFamily="49" charset="-122"/>
              </a:rPr>
              <a:t>隔离技术做更广泛的进程内隔离保护</a:t>
            </a:r>
            <a:endParaRPr lang="zh-CN" altLang="en-US" dirty="0"/>
          </a:p>
        </p:txBody>
      </p:sp>
      <p:sp>
        <p:nvSpPr>
          <p:cNvPr id="3" name="内容占位符 2"/>
          <p:cNvSpPr>
            <a:spLocks noGrp="1"/>
          </p:cNvSpPr>
          <p:nvPr>
            <p:ph idx="1"/>
          </p:nvPr>
        </p:nvSpPr>
        <p:spPr/>
        <p:txBody>
          <a:bodyPr/>
          <a:lstStyle/>
          <a:p>
            <a:r>
              <a:rPr lang="en-US" altLang="zh-CN" dirty="0" err="1"/>
              <a:t>JITed</a:t>
            </a:r>
            <a:r>
              <a:rPr lang="en-US" altLang="zh-CN" dirty="0"/>
              <a:t> Code</a:t>
            </a:r>
            <a:r>
              <a:rPr lang="zh-CN" altLang="en-US" dirty="0"/>
              <a:t>保护流程</a:t>
            </a:r>
          </a:p>
        </p:txBody>
      </p:sp>
      <p:sp>
        <p:nvSpPr>
          <p:cNvPr id="4" name="灯片编号占位符 3"/>
          <p:cNvSpPr>
            <a:spLocks noGrp="1"/>
          </p:cNvSpPr>
          <p:nvPr>
            <p:ph type="sldNum" sz="quarter" idx="4"/>
          </p:nvPr>
        </p:nvSpPr>
        <p:spPr/>
        <p:txBody>
          <a:bodyPr/>
          <a:lstStyle/>
          <a:p>
            <a:fld id="{BD8BB134-0D0A-4045-A3EE-5FDD2F095A47}" type="slidenum">
              <a:rPr lang="zh-CN" altLang="en-US" smtClean="0"/>
              <a:t>41</a:t>
            </a:fld>
            <a:endParaRPr lang="zh-CN" altLang="en-US" dirty="0"/>
          </a:p>
        </p:txBody>
      </p:sp>
      <p:sp>
        <p:nvSpPr>
          <p:cNvPr id="5" name="页脚占位符 4"/>
          <p:cNvSpPr>
            <a:spLocks noGrp="1"/>
          </p:cNvSpPr>
          <p:nvPr>
            <p:ph type="ftr" sz="quarter" idx="3"/>
          </p:nvPr>
        </p:nvSpPr>
        <p:spPr/>
        <p:txBody>
          <a:bodyPr/>
          <a:lstStyle/>
          <a:p>
            <a:r>
              <a:rPr lang="en-US" altLang="zh-CN"/>
              <a:t>Jiali Xu &lt;xujiali@ict.ac.cn&gt;</a:t>
            </a:r>
            <a:endParaRPr lang="zh-CN" altLang="en-US" dirty="0"/>
          </a:p>
        </p:txBody>
      </p:sp>
      <p:sp>
        <p:nvSpPr>
          <p:cNvPr id="7" name="文本框 6">
            <a:extLst>
              <a:ext uri="{FF2B5EF4-FFF2-40B4-BE49-F238E27FC236}">
                <a16:creationId xmlns:a16="http://schemas.microsoft.com/office/drawing/2014/main" id="{69B77399-832D-42BD-8133-9E4C22DF0818}"/>
              </a:ext>
            </a:extLst>
          </p:cNvPr>
          <p:cNvSpPr txBox="1"/>
          <p:nvPr/>
        </p:nvSpPr>
        <p:spPr>
          <a:xfrm>
            <a:off x="2343100" y="2176966"/>
            <a:ext cx="3912662" cy="2123658"/>
          </a:xfrm>
          <a:prstGeom prst="rect">
            <a:avLst/>
          </a:prstGeom>
          <a:noFill/>
        </p:spPr>
        <p:txBody>
          <a:bodyPr wrap="square" rtlCol="0">
            <a:spAutoFit/>
          </a:bodyPr>
          <a:lstStyle/>
          <a:p>
            <a:r>
              <a:rPr lang="en-US" altLang="zh-CN" sz="1200" b="1" dirty="0">
                <a:solidFill>
                  <a:schemeClr val="accent2"/>
                </a:solidFill>
                <a:latin typeface="Consolas" panose="020B0609020204030204" pitchFamily="49" charset="0"/>
              </a:rPr>
              <a:t>main</a:t>
            </a:r>
            <a:r>
              <a:rPr lang="zh-CN" altLang="en-US" sz="1200" b="1" dirty="0">
                <a:solidFill>
                  <a:schemeClr val="accent2"/>
                </a:solidFill>
                <a:latin typeface="Consolas" panose="020B0609020204030204" pitchFamily="49" charset="0"/>
              </a:rPr>
              <a:t> </a:t>
            </a:r>
            <a:endParaRPr lang="en-US" altLang="zh-CN" sz="1200" b="1" dirty="0">
              <a:solidFill>
                <a:schemeClr val="accent2"/>
              </a:solidFill>
              <a:latin typeface="Consolas" panose="020B0609020204030204" pitchFamily="49" charset="0"/>
            </a:endParaRPr>
          </a:p>
          <a:p>
            <a:r>
              <a:rPr lang="en-US" altLang="zh-CN" sz="1200" b="1" dirty="0">
                <a:solidFill>
                  <a:srgbClr val="586E75"/>
                </a:solidFill>
                <a:latin typeface="Consolas" panose="020B0609020204030204" pitchFamily="49" charset="0"/>
              </a:rPr>
              <a:t>void </a:t>
            </a:r>
            <a:r>
              <a:rPr lang="en-US" altLang="zh-CN" sz="1200" b="1" dirty="0" err="1">
                <a:solidFill>
                  <a:srgbClr val="586E75"/>
                </a:solidFill>
                <a:latin typeface="Consolas" panose="020B0609020204030204" pitchFamily="49" charset="0"/>
              </a:rPr>
              <a:t>jit_engine</a:t>
            </a:r>
            <a:r>
              <a:rPr lang="en-US" altLang="zh-CN" sz="1200" b="1" dirty="0">
                <a:solidFill>
                  <a:srgbClr val="657B83"/>
                </a:solidFill>
                <a:latin typeface="Consolas" panose="020B0609020204030204" pitchFamily="49" charset="0"/>
              </a:rPr>
              <a:t>() { </a:t>
            </a:r>
          </a:p>
          <a:p>
            <a:r>
              <a:rPr lang="en-US" altLang="zh-CN" sz="1200" b="1" dirty="0">
                <a:solidFill>
                  <a:srgbClr val="657B83"/>
                </a:solidFill>
                <a:latin typeface="Consolas" panose="020B0609020204030204" pitchFamily="49" charset="0"/>
              </a:rPr>
              <a:t>  if(!</a:t>
            </a:r>
            <a:r>
              <a:rPr lang="en-US" altLang="zh-CN" sz="1200" b="1" dirty="0" err="1">
                <a:solidFill>
                  <a:srgbClr val="268BD2"/>
                </a:solidFill>
                <a:latin typeface="Consolas" panose="020B0609020204030204" pitchFamily="49" charset="0"/>
              </a:rPr>
              <a:t>map_isolated_code</a:t>
            </a:r>
            <a:r>
              <a:rPr lang="en-US" altLang="zh-CN" sz="1200" b="1" dirty="0">
                <a:solidFill>
                  <a:srgbClr val="657B83"/>
                </a:solidFill>
                <a:latin typeface="Consolas" panose="020B0609020204030204" pitchFamily="49" charset="0"/>
              </a:rPr>
              <a:t>(</a:t>
            </a:r>
            <a:r>
              <a:rPr lang="en-US" altLang="zh-CN" sz="1200" b="1" dirty="0" err="1">
                <a:solidFill>
                  <a:srgbClr val="657B83"/>
                </a:solidFill>
                <a:latin typeface="Consolas" panose="020B0609020204030204" pitchFamily="49" charset="0"/>
              </a:rPr>
              <a:t>prefer_addr</a:t>
            </a:r>
            <a:r>
              <a:rPr lang="en-US" altLang="zh-CN" sz="1200" b="1" dirty="0">
                <a:solidFill>
                  <a:srgbClr val="657B83"/>
                </a:solidFill>
                <a:latin typeface="Consolas" panose="020B0609020204030204" pitchFamily="49" charset="0"/>
              </a:rPr>
              <a:t>, </a:t>
            </a:r>
            <a:r>
              <a:rPr lang="en-US" altLang="zh-CN" sz="1200" b="1" dirty="0" err="1">
                <a:solidFill>
                  <a:srgbClr val="657B83"/>
                </a:solidFill>
                <a:latin typeface="Consolas" panose="020B0609020204030204" pitchFamily="49" charset="0"/>
              </a:rPr>
              <a:t>len</a:t>
            </a:r>
            <a:r>
              <a:rPr lang="en-US" altLang="zh-CN" sz="1200" b="1" dirty="0">
                <a:solidFill>
                  <a:srgbClr val="657B83"/>
                </a:solidFill>
                <a:latin typeface="Consolas" panose="020B0609020204030204" pitchFamily="49" charset="0"/>
              </a:rPr>
              <a:t>, </a:t>
            </a:r>
          </a:p>
          <a:p>
            <a:r>
              <a:rPr lang="en-US" altLang="zh-CN" sz="1200" b="1" dirty="0">
                <a:solidFill>
                  <a:srgbClr val="657B83"/>
                </a:solidFill>
                <a:latin typeface="Consolas" panose="020B0609020204030204" pitchFamily="49" charset="0"/>
              </a:rPr>
              <a:t>	&amp;</a:t>
            </a:r>
            <a:r>
              <a:rPr lang="en-US" altLang="zh-CN" sz="1200" b="1" dirty="0" err="1">
                <a:solidFill>
                  <a:srgbClr val="657B83"/>
                </a:solidFill>
                <a:latin typeface="Consolas" panose="020B0609020204030204" pitchFamily="49" charset="0"/>
              </a:rPr>
              <a:t>code_ptr</a:t>
            </a:r>
            <a:r>
              <a:rPr lang="en-US" altLang="zh-CN" sz="1200" b="1" dirty="0">
                <a:solidFill>
                  <a:srgbClr val="657B83"/>
                </a:solidFill>
                <a:latin typeface="Consolas" panose="020B0609020204030204" pitchFamily="49" charset="0"/>
              </a:rPr>
              <a:t>, &amp;</a:t>
            </a:r>
            <a:r>
              <a:rPr lang="en-US" altLang="zh-CN" sz="1200" b="1" dirty="0" err="1">
                <a:solidFill>
                  <a:srgbClr val="657B83"/>
                </a:solidFill>
                <a:latin typeface="Consolas" panose="020B0609020204030204" pitchFamily="49" charset="0"/>
              </a:rPr>
              <a:t>data_ptr</a:t>
            </a:r>
            <a:r>
              <a:rPr lang="en-US" altLang="zh-CN" sz="1200" b="1" dirty="0">
                <a:solidFill>
                  <a:srgbClr val="657B83"/>
                </a:solidFill>
                <a:latin typeface="Consolas" panose="020B0609020204030204" pitchFamily="49" charset="0"/>
              </a:rPr>
              <a:t>))</a:t>
            </a:r>
          </a:p>
          <a:p>
            <a:r>
              <a:rPr lang="en-US" altLang="zh-CN" sz="1200" b="1" dirty="0">
                <a:solidFill>
                  <a:srgbClr val="657B83"/>
                </a:solidFill>
                <a:latin typeface="Consolas" panose="020B0609020204030204" pitchFamily="49" charset="0"/>
              </a:rPr>
              <a:t>        </a:t>
            </a:r>
            <a:r>
              <a:rPr lang="en-US" altLang="zh-CN" sz="1200" b="1" dirty="0" err="1">
                <a:solidFill>
                  <a:srgbClr val="657B83"/>
                </a:solidFill>
                <a:latin typeface="Consolas" panose="020B0609020204030204" pitchFamily="49" charset="0"/>
              </a:rPr>
              <a:t>exit_error</a:t>
            </a:r>
            <a:r>
              <a:rPr lang="en-US" altLang="zh-CN" sz="1200" b="1" dirty="0">
                <a:solidFill>
                  <a:srgbClr val="657B83"/>
                </a:solidFill>
                <a:latin typeface="Consolas" panose="020B0609020204030204" pitchFamily="49" charset="0"/>
              </a:rPr>
              <a:t>();</a:t>
            </a:r>
          </a:p>
          <a:p>
            <a:r>
              <a:rPr lang="en-US" altLang="zh-CN" sz="1200" b="1" dirty="0">
                <a:solidFill>
                  <a:srgbClr val="657B83"/>
                </a:solidFill>
                <a:latin typeface="Consolas" panose="020B0609020204030204" pitchFamily="49" charset="0"/>
              </a:rPr>
              <a:t>  ……</a:t>
            </a:r>
          </a:p>
          <a:p>
            <a:r>
              <a:rPr lang="en-US" altLang="zh-CN" sz="1200" b="1" dirty="0">
                <a:solidFill>
                  <a:srgbClr val="657B83"/>
                </a:solidFill>
                <a:latin typeface="Consolas" panose="020B0609020204030204" pitchFamily="49" charset="0"/>
              </a:rPr>
              <a:t>  if (!</a:t>
            </a:r>
            <a:r>
              <a:rPr lang="en-US" altLang="zh-CN" sz="1200" b="1" dirty="0" err="1">
                <a:solidFill>
                  <a:srgbClr val="268BD2"/>
                </a:solidFill>
                <a:latin typeface="Consolas" panose="020B0609020204030204" pitchFamily="49" charset="0"/>
              </a:rPr>
              <a:t>write_code</a:t>
            </a:r>
            <a:r>
              <a:rPr lang="en-US" altLang="zh-CN" sz="1200" b="1" dirty="0">
                <a:solidFill>
                  <a:srgbClr val="657B83"/>
                </a:solidFill>
                <a:latin typeface="Consolas" panose="020B0609020204030204" pitchFamily="49" charset="0"/>
              </a:rPr>
              <a:t>(code, </a:t>
            </a:r>
            <a:r>
              <a:rPr lang="en-US" altLang="zh-CN" sz="1200" b="1" dirty="0" err="1">
                <a:solidFill>
                  <a:srgbClr val="657B83"/>
                </a:solidFill>
                <a:latin typeface="Consolas" panose="020B0609020204030204" pitchFamily="49" charset="0"/>
              </a:rPr>
              <a:t>len</a:t>
            </a:r>
            <a:r>
              <a:rPr lang="en-US" altLang="zh-CN" sz="1200" b="1" dirty="0">
                <a:solidFill>
                  <a:srgbClr val="657B83"/>
                </a:solidFill>
                <a:latin typeface="Consolas" panose="020B0609020204030204" pitchFamily="49" charset="0"/>
              </a:rPr>
              <a:t>, </a:t>
            </a:r>
            <a:r>
              <a:rPr lang="en-US" altLang="zh-CN" sz="1200" b="1" dirty="0" err="1">
                <a:solidFill>
                  <a:srgbClr val="657B83"/>
                </a:solidFill>
                <a:latin typeface="Consolas" panose="020B0609020204030204" pitchFamily="49" charset="0"/>
              </a:rPr>
              <a:t>data_ptr</a:t>
            </a:r>
            <a:r>
              <a:rPr lang="en-US" altLang="zh-CN" sz="1200" b="1" dirty="0">
                <a:solidFill>
                  <a:srgbClr val="657B83"/>
                </a:solidFill>
                <a:latin typeface="Consolas" panose="020B0609020204030204" pitchFamily="49" charset="0"/>
              </a:rPr>
              <a:t>))</a:t>
            </a:r>
          </a:p>
          <a:p>
            <a:r>
              <a:rPr lang="en-US" altLang="zh-CN" sz="1200" b="1" dirty="0">
                <a:solidFill>
                  <a:srgbClr val="657B83"/>
                </a:solidFill>
                <a:latin typeface="Consolas" panose="020B0609020204030204" pitchFamily="49" charset="0"/>
              </a:rPr>
              <a:t>        </a:t>
            </a:r>
            <a:r>
              <a:rPr lang="en-US" altLang="zh-CN" sz="1200" b="1" dirty="0" err="1">
                <a:solidFill>
                  <a:srgbClr val="657B83"/>
                </a:solidFill>
                <a:latin typeface="Consolas" panose="020B0609020204030204" pitchFamily="49" charset="0"/>
              </a:rPr>
              <a:t>exit_error</a:t>
            </a:r>
            <a:r>
              <a:rPr lang="en-US" altLang="zh-CN" sz="1200" b="1" dirty="0">
                <a:solidFill>
                  <a:srgbClr val="657B83"/>
                </a:solidFill>
                <a:latin typeface="Consolas" panose="020B0609020204030204" pitchFamily="49" charset="0"/>
              </a:rPr>
              <a:t>();</a:t>
            </a:r>
          </a:p>
          <a:p>
            <a:r>
              <a:rPr lang="en-US" altLang="zh-CN" sz="1200" b="1" dirty="0">
                <a:solidFill>
                  <a:srgbClr val="657B83"/>
                </a:solidFill>
                <a:latin typeface="Consolas" panose="020B0609020204030204" pitchFamily="49" charset="0"/>
              </a:rPr>
              <a:t>  ……</a:t>
            </a:r>
          </a:p>
          <a:p>
            <a:r>
              <a:rPr lang="en-US" altLang="zh-CN" sz="1200" b="1" dirty="0">
                <a:solidFill>
                  <a:srgbClr val="657B83"/>
                </a:solidFill>
                <a:latin typeface="Consolas" panose="020B0609020204030204" pitchFamily="49" charset="0"/>
              </a:rPr>
              <a:t>  </a:t>
            </a:r>
            <a:r>
              <a:rPr lang="en-US" altLang="zh-CN" sz="1200" b="1" dirty="0" err="1">
                <a:solidFill>
                  <a:srgbClr val="268BD2"/>
                </a:solidFill>
                <a:latin typeface="Consolas" panose="020B0609020204030204" pitchFamily="49" charset="0"/>
              </a:rPr>
              <a:t>jmp_to_code</a:t>
            </a:r>
            <a:r>
              <a:rPr lang="en-US" altLang="zh-CN" sz="1200" b="1" dirty="0">
                <a:solidFill>
                  <a:srgbClr val="657B83"/>
                </a:solidFill>
                <a:latin typeface="Consolas" panose="020B0609020204030204" pitchFamily="49" charset="0"/>
              </a:rPr>
              <a:t>(</a:t>
            </a:r>
            <a:r>
              <a:rPr lang="en-US" altLang="zh-CN" sz="1200" b="1" dirty="0" err="1">
                <a:solidFill>
                  <a:srgbClr val="657B83"/>
                </a:solidFill>
                <a:latin typeface="Consolas" panose="020B0609020204030204" pitchFamily="49" charset="0"/>
              </a:rPr>
              <a:t>code_ptr</a:t>
            </a:r>
            <a:r>
              <a:rPr lang="en-US" altLang="zh-CN" sz="1200" b="1" dirty="0">
                <a:solidFill>
                  <a:srgbClr val="657B83"/>
                </a:solidFill>
                <a:latin typeface="Consolas" panose="020B0609020204030204" pitchFamily="49" charset="0"/>
              </a:rPr>
              <a:t>);</a:t>
            </a:r>
          </a:p>
          <a:p>
            <a:r>
              <a:rPr lang="en-US" altLang="zh-CN" sz="1200" b="1" dirty="0">
                <a:solidFill>
                  <a:srgbClr val="657B83"/>
                </a:solidFill>
                <a:latin typeface="Consolas" panose="020B0609020204030204" pitchFamily="49" charset="0"/>
              </a:rPr>
              <a:t>}</a:t>
            </a:r>
          </a:p>
        </p:txBody>
      </p:sp>
      <p:sp>
        <p:nvSpPr>
          <p:cNvPr id="8" name="矩形 7"/>
          <p:cNvSpPr/>
          <p:nvPr/>
        </p:nvSpPr>
        <p:spPr>
          <a:xfrm>
            <a:off x="2225118" y="1819276"/>
            <a:ext cx="8389856" cy="3449298"/>
          </a:xfrm>
          <a:prstGeom prst="rect">
            <a:avLst/>
          </a:prstGeom>
          <a:noFill/>
          <a:ln w="1905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矩形 9"/>
          <p:cNvSpPr/>
          <p:nvPr/>
        </p:nvSpPr>
        <p:spPr>
          <a:xfrm>
            <a:off x="2225119" y="5270052"/>
            <a:ext cx="8389856" cy="801279"/>
          </a:xfrm>
          <a:prstGeom prst="rect">
            <a:avLst/>
          </a:prstGeom>
          <a:noFill/>
          <a:ln w="1905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矩形 10"/>
          <p:cNvSpPr/>
          <p:nvPr/>
        </p:nvSpPr>
        <p:spPr>
          <a:xfrm>
            <a:off x="6740559" y="5384309"/>
            <a:ext cx="3205113" cy="638670"/>
          </a:xfrm>
          <a:prstGeom prst="rect">
            <a:avLst/>
          </a:prstGeom>
          <a:noFill/>
          <a:ln w="1905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矩形 11"/>
          <p:cNvSpPr/>
          <p:nvPr/>
        </p:nvSpPr>
        <p:spPr>
          <a:xfrm>
            <a:off x="2343100" y="2176965"/>
            <a:ext cx="3633494" cy="2984668"/>
          </a:xfrm>
          <a:prstGeom prst="rect">
            <a:avLst/>
          </a:prstGeom>
          <a:noFill/>
          <a:ln w="12700" cap="flat" cmpd="sng" algn="ctr">
            <a:solidFill>
              <a:schemeClr val="tx1"/>
            </a:solidFill>
            <a:prstDash val="dash"/>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13">
            <a:extLst>
              <a:ext uri="{FF2B5EF4-FFF2-40B4-BE49-F238E27FC236}">
                <a16:creationId xmlns:a16="http://schemas.microsoft.com/office/drawing/2014/main" id="{69B77399-832D-42BD-8133-9E4C22DF0818}"/>
              </a:ext>
            </a:extLst>
          </p:cNvPr>
          <p:cNvSpPr txBox="1"/>
          <p:nvPr/>
        </p:nvSpPr>
        <p:spPr>
          <a:xfrm>
            <a:off x="6255762" y="2165024"/>
            <a:ext cx="4737753" cy="3046988"/>
          </a:xfrm>
          <a:prstGeom prst="rect">
            <a:avLst/>
          </a:prstGeom>
          <a:noFill/>
        </p:spPr>
        <p:txBody>
          <a:bodyPr wrap="square" rtlCol="0">
            <a:spAutoFit/>
          </a:bodyPr>
          <a:lstStyle/>
          <a:p>
            <a:r>
              <a:rPr lang="en-US" altLang="zh-CN" sz="1200" b="1" dirty="0">
                <a:solidFill>
                  <a:schemeClr val="accent2"/>
                </a:solidFill>
                <a:latin typeface="Consolas" panose="020B0609020204030204" pitchFamily="49" charset="0"/>
              </a:rPr>
              <a:t>.</a:t>
            </a:r>
            <a:r>
              <a:rPr lang="en-US" altLang="zh-CN" sz="1200" b="1" dirty="0" err="1">
                <a:solidFill>
                  <a:schemeClr val="accent2"/>
                </a:solidFill>
                <a:latin typeface="Consolas" panose="020B0609020204030204" pitchFamily="49" charset="0"/>
              </a:rPr>
              <a:t>vdso</a:t>
            </a:r>
            <a:endParaRPr lang="en-US" altLang="zh-CN" sz="1200" b="1" dirty="0">
              <a:solidFill>
                <a:schemeClr val="accent2"/>
              </a:solidFill>
              <a:latin typeface="Consolas" panose="020B0609020204030204" pitchFamily="49" charset="0"/>
            </a:endParaRPr>
          </a:p>
          <a:p>
            <a:r>
              <a:rPr lang="en-US" altLang="zh-CN" sz="1200" b="1" dirty="0">
                <a:solidFill>
                  <a:srgbClr val="586E75"/>
                </a:solidFill>
                <a:latin typeface="Consolas" panose="020B0609020204030204" pitchFamily="49" charset="0"/>
              </a:rPr>
              <a:t>bool </a:t>
            </a:r>
            <a:r>
              <a:rPr lang="en-US" altLang="zh-CN" sz="1200" b="1" dirty="0" err="1">
                <a:solidFill>
                  <a:srgbClr val="586E75"/>
                </a:solidFill>
                <a:latin typeface="Consolas" panose="020B0609020204030204" pitchFamily="49" charset="0"/>
              </a:rPr>
              <a:t>map_isolated_code</a:t>
            </a:r>
            <a:r>
              <a:rPr lang="en-US" altLang="zh-CN" sz="1200" b="1" dirty="0">
                <a:solidFill>
                  <a:srgbClr val="657B83"/>
                </a:solidFill>
                <a:latin typeface="Consolas" panose="020B0609020204030204" pitchFamily="49" charset="0"/>
              </a:rPr>
              <a:t>(…) {</a:t>
            </a:r>
          </a:p>
          <a:p>
            <a:r>
              <a:rPr lang="en-US" altLang="zh-CN" sz="1200" b="1" dirty="0">
                <a:solidFill>
                  <a:srgbClr val="657B83"/>
                </a:solidFill>
                <a:latin typeface="Consolas" panose="020B0609020204030204" pitchFamily="49" charset="0"/>
              </a:rPr>
              <a:t>    if(!</a:t>
            </a:r>
            <a:r>
              <a:rPr lang="en-US" altLang="zh-CN" sz="1200" b="1" dirty="0" err="1">
                <a:solidFill>
                  <a:srgbClr val="268BD2"/>
                </a:solidFill>
                <a:latin typeface="Consolas" panose="020B0609020204030204" pitchFamily="49" charset="0"/>
              </a:rPr>
              <a:t>map_shared_pages</a:t>
            </a:r>
            <a:r>
              <a:rPr lang="en-US" altLang="zh-CN" sz="1200" b="1" dirty="0">
                <a:solidFill>
                  <a:srgbClr val="657B83"/>
                </a:solidFill>
                <a:latin typeface="Consolas" panose="020B0609020204030204" pitchFamily="49" charset="0"/>
              </a:rPr>
              <a:t>(</a:t>
            </a:r>
            <a:r>
              <a:rPr lang="en-US" altLang="zh-CN" sz="1200" b="1" dirty="0" err="1">
                <a:solidFill>
                  <a:srgbClr val="657B83"/>
                </a:solidFill>
                <a:latin typeface="Consolas" panose="020B0609020204030204" pitchFamily="49" charset="0"/>
              </a:rPr>
              <a:t>addr</a:t>
            </a:r>
            <a:r>
              <a:rPr lang="en-US" altLang="zh-CN" sz="1200" b="1" dirty="0">
                <a:solidFill>
                  <a:srgbClr val="657B83"/>
                </a:solidFill>
                <a:latin typeface="Consolas" panose="020B0609020204030204" pitchFamily="49" charset="0"/>
              </a:rPr>
              <a:t>, </a:t>
            </a:r>
            <a:r>
              <a:rPr lang="en-US" altLang="zh-CN" sz="1200" b="1" dirty="0" err="1">
                <a:solidFill>
                  <a:srgbClr val="657B83"/>
                </a:solidFill>
                <a:latin typeface="Consolas" panose="020B0609020204030204" pitchFamily="49" charset="0"/>
              </a:rPr>
              <a:t>len</a:t>
            </a:r>
            <a:r>
              <a:rPr lang="en-US" altLang="zh-CN" sz="1200" b="1" dirty="0">
                <a:solidFill>
                  <a:srgbClr val="657B83"/>
                </a:solidFill>
                <a:latin typeface="Consolas" panose="020B0609020204030204" pitchFamily="49" charset="0"/>
              </a:rPr>
              <a:t>, </a:t>
            </a:r>
          </a:p>
          <a:p>
            <a:r>
              <a:rPr lang="en-US" altLang="zh-CN" sz="1200" b="1" dirty="0">
                <a:solidFill>
                  <a:srgbClr val="657B83"/>
                </a:solidFill>
                <a:latin typeface="Consolas" panose="020B0609020204030204" pitchFamily="49" charset="0"/>
              </a:rPr>
              <a:t>	&amp;</a:t>
            </a:r>
            <a:r>
              <a:rPr lang="en-US" altLang="zh-CN" sz="1200" b="1" dirty="0" err="1">
                <a:solidFill>
                  <a:srgbClr val="657B83"/>
                </a:solidFill>
                <a:latin typeface="Consolas" panose="020B0609020204030204" pitchFamily="49" charset="0"/>
              </a:rPr>
              <a:t>code_ptr</a:t>
            </a:r>
            <a:r>
              <a:rPr lang="en-US" altLang="zh-CN" sz="1200" b="1" dirty="0">
                <a:solidFill>
                  <a:srgbClr val="657B83"/>
                </a:solidFill>
                <a:latin typeface="Consolas" panose="020B0609020204030204" pitchFamily="49" charset="0"/>
              </a:rPr>
              <a:t>, &amp;</a:t>
            </a:r>
            <a:r>
              <a:rPr lang="en-US" altLang="zh-CN" sz="1200" b="1" dirty="0" err="1">
                <a:solidFill>
                  <a:srgbClr val="657B83"/>
                </a:solidFill>
                <a:latin typeface="Consolas" panose="020B0609020204030204" pitchFamily="49" charset="0"/>
              </a:rPr>
              <a:t>data_ptr</a:t>
            </a:r>
            <a:r>
              <a:rPr lang="en-US" altLang="zh-CN" sz="1200" b="1" dirty="0">
                <a:solidFill>
                  <a:srgbClr val="657B83"/>
                </a:solidFill>
                <a:latin typeface="Consolas" panose="020B0609020204030204" pitchFamily="49" charset="0"/>
              </a:rPr>
              <a:t>)) </a:t>
            </a:r>
          </a:p>
          <a:p>
            <a:r>
              <a:rPr lang="en-US" altLang="zh-CN" sz="1200" b="1" dirty="0">
                <a:solidFill>
                  <a:srgbClr val="657B83"/>
                </a:solidFill>
                <a:latin typeface="Consolas" panose="020B0609020204030204" pitchFamily="49" charset="0"/>
              </a:rPr>
              <a:t>        return 0;</a:t>
            </a:r>
          </a:p>
          <a:p>
            <a:r>
              <a:rPr lang="en-US" altLang="zh-CN" sz="1200" b="1" dirty="0">
                <a:solidFill>
                  <a:srgbClr val="657B83"/>
                </a:solidFill>
                <a:latin typeface="Consolas" panose="020B0609020204030204" pitchFamily="49" charset="0"/>
              </a:rPr>
              <a:t>    </a:t>
            </a:r>
            <a:r>
              <a:rPr lang="en-US" altLang="zh-CN" sz="1200" b="1" dirty="0" err="1">
                <a:solidFill>
                  <a:srgbClr val="268BD2"/>
                </a:solidFill>
                <a:latin typeface="Consolas" panose="020B0609020204030204" pitchFamily="49" charset="0"/>
              </a:rPr>
              <a:t>no_verifier</a:t>
            </a:r>
            <a:r>
              <a:rPr lang="en-US" altLang="zh-CN" sz="1200" b="1" dirty="0">
                <a:solidFill>
                  <a:srgbClr val="657B83"/>
                </a:solidFill>
                <a:latin typeface="Consolas" panose="020B0609020204030204" pitchFamily="49" charset="0"/>
              </a:rPr>
              <a:t>(</a:t>
            </a:r>
            <a:r>
              <a:rPr lang="en-US" altLang="zh-CN" sz="1200" b="1" dirty="0" err="1">
                <a:solidFill>
                  <a:srgbClr val="657B83"/>
                </a:solidFill>
                <a:latin typeface="Consolas" panose="020B0609020204030204" pitchFamily="49" charset="0"/>
              </a:rPr>
              <a:t>data_ptr</a:t>
            </a:r>
            <a:r>
              <a:rPr lang="en-US" altLang="zh-CN" sz="1200" b="1" dirty="0">
                <a:solidFill>
                  <a:srgbClr val="657B83"/>
                </a:solidFill>
                <a:latin typeface="Consolas" panose="020B0609020204030204" pitchFamily="49" charset="0"/>
              </a:rPr>
              <a:t>, </a:t>
            </a:r>
            <a:r>
              <a:rPr lang="en-US" altLang="zh-CN" sz="1200" b="1" dirty="0" err="1">
                <a:solidFill>
                  <a:srgbClr val="657B83"/>
                </a:solidFill>
                <a:latin typeface="Consolas" panose="020B0609020204030204" pitchFamily="49" charset="0"/>
              </a:rPr>
              <a:t>len</a:t>
            </a:r>
            <a:r>
              <a:rPr lang="en-US" altLang="zh-CN" sz="1200" b="1" dirty="0">
                <a:solidFill>
                  <a:srgbClr val="657B83"/>
                </a:solidFill>
                <a:latin typeface="Consolas" panose="020B0609020204030204" pitchFamily="49" charset="0"/>
              </a:rPr>
              <a:t>)</a:t>
            </a:r>
          </a:p>
          <a:p>
            <a:r>
              <a:rPr lang="en-US" altLang="zh-CN" sz="1200" b="1" dirty="0">
                <a:solidFill>
                  <a:srgbClr val="657B83"/>
                </a:solidFill>
                <a:latin typeface="Consolas" panose="020B0609020204030204" pitchFamily="49" charset="0"/>
              </a:rPr>
              <a:t>    return 1;</a:t>
            </a:r>
          </a:p>
          <a:p>
            <a:r>
              <a:rPr lang="en-US" altLang="zh-CN" sz="1200" b="1" dirty="0">
                <a:solidFill>
                  <a:srgbClr val="657B83"/>
                </a:solidFill>
                <a:latin typeface="Consolas" panose="020B0609020204030204" pitchFamily="49" charset="0"/>
              </a:rPr>
              <a:t>}</a:t>
            </a:r>
          </a:p>
          <a:p>
            <a:r>
              <a:rPr lang="en-US" altLang="zh-CN" sz="1200" b="1" dirty="0">
                <a:solidFill>
                  <a:srgbClr val="657B83"/>
                </a:solidFill>
                <a:latin typeface="Consolas" panose="020B0609020204030204" pitchFamily="49" charset="0"/>
              </a:rPr>
              <a:t>bool </a:t>
            </a:r>
            <a:r>
              <a:rPr lang="en-US" altLang="zh-CN" sz="1200" b="1" dirty="0" err="1">
                <a:solidFill>
                  <a:srgbClr val="657B83"/>
                </a:solidFill>
                <a:latin typeface="Consolas" panose="020B0609020204030204" pitchFamily="49" charset="0"/>
              </a:rPr>
              <a:t>write_code</a:t>
            </a:r>
            <a:r>
              <a:rPr lang="en-US" altLang="zh-CN" sz="1200" b="1" dirty="0">
                <a:solidFill>
                  <a:srgbClr val="657B83"/>
                </a:solidFill>
                <a:latin typeface="Consolas" panose="020B0609020204030204" pitchFamily="49" charset="0"/>
              </a:rPr>
              <a:t>(…) {</a:t>
            </a:r>
          </a:p>
          <a:p>
            <a:r>
              <a:rPr lang="en-US" altLang="zh-CN" sz="1200" b="1" dirty="0">
                <a:solidFill>
                  <a:srgbClr val="657B83"/>
                </a:solidFill>
                <a:latin typeface="Consolas" panose="020B0609020204030204" pitchFamily="49" charset="0"/>
              </a:rPr>
              <a:t>    if (!</a:t>
            </a:r>
            <a:r>
              <a:rPr lang="en-US" altLang="zh-CN" sz="1200" b="1" dirty="0" err="1">
                <a:solidFill>
                  <a:srgbClr val="268BD2"/>
                </a:solidFill>
                <a:latin typeface="Consolas" panose="020B0609020204030204" pitchFamily="49" charset="0"/>
              </a:rPr>
              <a:t>verifier_code</a:t>
            </a:r>
            <a:r>
              <a:rPr lang="en-US" altLang="zh-CN" sz="1200" b="1" dirty="0">
                <a:solidFill>
                  <a:srgbClr val="657B83"/>
                </a:solidFill>
                <a:latin typeface="Consolas" panose="020B0609020204030204" pitchFamily="49" charset="0"/>
              </a:rPr>
              <a:t>(code, </a:t>
            </a:r>
            <a:r>
              <a:rPr lang="en-US" altLang="zh-CN" sz="1200" b="1" dirty="0" err="1">
                <a:solidFill>
                  <a:srgbClr val="657B83"/>
                </a:solidFill>
                <a:latin typeface="Consolas" panose="020B0609020204030204" pitchFamily="49" charset="0"/>
              </a:rPr>
              <a:t>len</a:t>
            </a:r>
            <a:r>
              <a:rPr lang="en-US" altLang="zh-CN" sz="1200" b="1" dirty="0">
                <a:solidFill>
                  <a:srgbClr val="657B83"/>
                </a:solidFill>
                <a:latin typeface="Consolas" panose="020B0609020204030204" pitchFamily="49" charset="0"/>
              </a:rPr>
              <a:t>)) </a:t>
            </a:r>
          </a:p>
          <a:p>
            <a:r>
              <a:rPr lang="en-US" altLang="zh-CN" sz="1200" b="1" dirty="0">
                <a:solidFill>
                  <a:srgbClr val="657B83"/>
                </a:solidFill>
                <a:latin typeface="Consolas" panose="020B0609020204030204" pitchFamily="49" charset="0"/>
              </a:rPr>
              <a:t>        return 0;</a:t>
            </a:r>
          </a:p>
          <a:p>
            <a:r>
              <a:rPr lang="en-US" altLang="zh-CN" sz="1200" b="1" dirty="0">
                <a:solidFill>
                  <a:srgbClr val="657B83"/>
                </a:solidFill>
                <a:latin typeface="Consolas" panose="020B0609020204030204" pitchFamily="49" charset="0"/>
              </a:rPr>
              <a:t>    </a:t>
            </a:r>
            <a:r>
              <a:rPr lang="en-US" altLang="zh-CN" sz="1200" b="1" dirty="0" err="1">
                <a:solidFill>
                  <a:srgbClr val="268BD2"/>
                </a:solidFill>
                <a:latin typeface="Consolas" panose="020B0609020204030204" pitchFamily="49" charset="0"/>
              </a:rPr>
              <a:t>disable_uao</a:t>
            </a:r>
            <a:r>
              <a:rPr lang="en-US" altLang="zh-CN" sz="1200" b="1" dirty="0">
                <a:solidFill>
                  <a:srgbClr val="657B83"/>
                </a:solidFill>
                <a:latin typeface="Consolas" panose="020B0609020204030204" pitchFamily="49" charset="0"/>
              </a:rPr>
              <a:t>();</a:t>
            </a:r>
          </a:p>
          <a:p>
            <a:r>
              <a:rPr lang="en-US" altLang="zh-CN" sz="1200" b="1" dirty="0">
                <a:solidFill>
                  <a:srgbClr val="657B83"/>
                </a:solidFill>
                <a:latin typeface="Consolas" panose="020B0609020204030204" pitchFamily="49" charset="0"/>
              </a:rPr>
              <a:t>    </a:t>
            </a:r>
            <a:r>
              <a:rPr lang="en-US" altLang="zh-CN" sz="1200" b="1" dirty="0" err="1">
                <a:solidFill>
                  <a:srgbClr val="268BD2"/>
                </a:solidFill>
                <a:latin typeface="Consolas" panose="020B0609020204030204" pitchFamily="49" charset="0"/>
              </a:rPr>
              <a:t>unprivileged_write</a:t>
            </a:r>
            <a:r>
              <a:rPr lang="en-US" altLang="zh-CN" sz="1200" b="1" dirty="0">
                <a:solidFill>
                  <a:srgbClr val="657B83"/>
                </a:solidFill>
                <a:latin typeface="Consolas" panose="020B0609020204030204" pitchFamily="49" charset="0"/>
              </a:rPr>
              <a:t>(code, </a:t>
            </a:r>
            <a:r>
              <a:rPr lang="en-US" altLang="zh-CN" sz="1200" b="1" dirty="0" err="1">
                <a:solidFill>
                  <a:srgbClr val="657B83"/>
                </a:solidFill>
                <a:latin typeface="Consolas" panose="020B0609020204030204" pitchFamily="49" charset="0"/>
              </a:rPr>
              <a:t>len</a:t>
            </a:r>
            <a:r>
              <a:rPr lang="en-US" altLang="zh-CN" sz="1200" b="1" dirty="0">
                <a:solidFill>
                  <a:srgbClr val="657B83"/>
                </a:solidFill>
                <a:latin typeface="Consolas" panose="020B0609020204030204" pitchFamily="49" charset="0"/>
              </a:rPr>
              <a:t>, </a:t>
            </a:r>
            <a:r>
              <a:rPr lang="en-US" altLang="zh-CN" sz="1200" b="1" dirty="0" err="1">
                <a:solidFill>
                  <a:srgbClr val="657B83"/>
                </a:solidFill>
                <a:latin typeface="Consolas" panose="020B0609020204030204" pitchFamily="49" charset="0"/>
              </a:rPr>
              <a:t>data_ptr</a:t>
            </a:r>
            <a:r>
              <a:rPr lang="en-US" altLang="zh-CN" sz="1200" b="1" dirty="0">
                <a:solidFill>
                  <a:srgbClr val="657B83"/>
                </a:solidFill>
                <a:latin typeface="Consolas" panose="020B0609020204030204" pitchFamily="49" charset="0"/>
              </a:rPr>
              <a:t>);</a:t>
            </a:r>
          </a:p>
          <a:p>
            <a:r>
              <a:rPr lang="en-US" altLang="zh-CN" sz="1200" b="1" dirty="0">
                <a:solidFill>
                  <a:srgbClr val="657B83"/>
                </a:solidFill>
                <a:latin typeface="Consolas" panose="020B0609020204030204" pitchFamily="49" charset="0"/>
              </a:rPr>
              <a:t>    </a:t>
            </a:r>
            <a:r>
              <a:rPr lang="en-US" altLang="zh-CN" sz="1200" b="1" dirty="0" err="1">
                <a:solidFill>
                  <a:srgbClr val="268BD2"/>
                </a:solidFill>
                <a:latin typeface="Consolas" panose="020B0609020204030204" pitchFamily="49" charset="0"/>
              </a:rPr>
              <a:t>enable_uao</a:t>
            </a:r>
            <a:r>
              <a:rPr lang="en-US" altLang="zh-CN" sz="1200" b="1" dirty="0">
                <a:solidFill>
                  <a:srgbClr val="657B83"/>
                </a:solidFill>
                <a:latin typeface="Consolas" panose="020B0609020204030204" pitchFamily="49" charset="0"/>
              </a:rPr>
              <a:t>();</a:t>
            </a:r>
          </a:p>
          <a:p>
            <a:r>
              <a:rPr lang="en-US" altLang="zh-CN" sz="1200" b="1" dirty="0">
                <a:solidFill>
                  <a:srgbClr val="657B83"/>
                </a:solidFill>
                <a:latin typeface="Consolas" panose="020B0609020204030204" pitchFamily="49" charset="0"/>
              </a:rPr>
              <a:t>    return 1;</a:t>
            </a:r>
          </a:p>
          <a:p>
            <a:r>
              <a:rPr lang="en-US" altLang="zh-CN" sz="1200" b="1" dirty="0">
                <a:solidFill>
                  <a:srgbClr val="657B83"/>
                </a:solidFill>
                <a:latin typeface="Consolas" panose="020B0609020204030204" pitchFamily="49" charset="0"/>
              </a:rPr>
              <a:t>}</a:t>
            </a:r>
          </a:p>
        </p:txBody>
      </p:sp>
      <p:sp>
        <p:nvSpPr>
          <p:cNvPr id="15" name="矩形 14"/>
          <p:cNvSpPr/>
          <p:nvPr/>
        </p:nvSpPr>
        <p:spPr>
          <a:xfrm>
            <a:off x="6232980" y="2178875"/>
            <a:ext cx="4249625" cy="2982758"/>
          </a:xfrm>
          <a:prstGeom prst="rect">
            <a:avLst/>
          </a:prstGeom>
          <a:noFill/>
          <a:ln w="12700" cap="flat" cmpd="sng" algn="ctr">
            <a:solidFill>
              <a:schemeClr val="tx1"/>
            </a:solidFill>
            <a:prstDash val="dash"/>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矩形 26"/>
          <p:cNvSpPr/>
          <p:nvPr/>
        </p:nvSpPr>
        <p:spPr>
          <a:xfrm>
            <a:off x="8737533" y="5519145"/>
            <a:ext cx="939207" cy="248801"/>
          </a:xfrm>
          <a:prstGeom prst="rect">
            <a:avLst/>
          </a:prstGeom>
          <a:pattFill prst="ltDnDiag">
            <a:fgClr>
              <a:schemeClr val="tx2">
                <a:lumMod val="60000"/>
                <a:lumOff val="40000"/>
              </a:schemeClr>
            </a:fgClr>
            <a:bgClr>
              <a:schemeClr val="bg1"/>
            </a:bgClr>
          </a:pattFill>
          <a:ln w="1905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kumimoji="0" lang="en-US" altLang="zh-CN" sz="1600" b="1"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Verifier</a:t>
            </a:r>
            <a:endParaRPr kumimoji="0" lang="zh-CN" altLang="en-US" sz="1600" b="1"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文本框 20"/>
          <p:cNvSpPr txBox="1"/>
          <p:nvPr/>
        </p:nvSpPr>
        <p:spPr>
          <a:xfrm>
            <a:off x="6739469" y="5768762"/>
            <a:ext cx="1784032" cy="313932"/>
          </a:xfrm>
          <a:prstGeom prst="rect">
            <a:avLst/>
          </a:prstGeom>
          <a:noFill/>
          <a:ln w="19050">
            <a:noFill/>
          </a:ln>
        </p:spPr>
        <p:txBody>
          <a:bodyPr wrap="square" rtlCol="0">
            <a:spAutoFit/>
          </a:bodyPr>
          <a:lstStyle/>
          <a:p>
            <a:pPr algn="l">
              <a:lnSpc>
                <a:spcPct val="90000"/>
              </a:lnSpc>
              <a:spcBef>
                <a:spcPts val="1000"/>
              </a:spcBef>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Kernel Module</a:t>
            </a:r>
          </a:p>
        </p:txBody>
      </p:sp>
      <p:sp>
        <p:nvSpPr>
          <p:cNvPr id="22" name="文本框 21"/>
          <p:cNvSpPr txBox="1"/>
          <p:nvPr/>
        </p:nvSpPr>
        <p:spPr>
          <a:xfrm>
            <a:off x="2292668" y="5709484"/>
            <a:ext cx="1784032" cy="313932"/>
          </a:xfrm>
          <a:prstGeom prst="rect">
            <a:avLst/>
          </a:prstGeom>
          <a:noFill/>
          <a:ln w="19050">
            <a:noFill/>
          </a:ln>
        </p:spPr>
        <p:txBody>
          <a:bodyPr wrap="square" rtlCol="0">
            <a:spAutoFit/>
          </a:bodyPr>
          <a:lstStyle/>
          <a:p>
            <a:pPr algn="l">
              <a:lnSpc>
                <a:spcPct val="90000"/>
              </a:lnSpc>
              <a:spcBef>
                <a:spcPts val="1000"/>
              </a:spcBef>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Kernel </a:t>
            </a:r>
            <a:r>
              <a:rPr kumimoji="1" lang="en-US" altLang="zh-CN"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rPr>
              <a:t>Kernel</a:t>
            </a:r>
            <a:endPar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4" name="文本框 23"/>
          <p:cNvSpPr txBox="1"/>
          <p:nvPr/>
        </p:nvSpPr>
        <p:spPr>
          <a:xfrm>
            <a:off x="2311718" y="1815118"/>
            <a:ext cx="1784032" cy="313932"/>
          </a:xfrm>
          <a:prstGeom prst="rect">
            <a:avLst/>
          </a:prstGeom>
          <a:noFill/>
          <a:ln w="19050">
            <a:noFill/>
          </a:ln>
        </p:spPr>
        <p:txBody>
          <a:bodyPr wrap="square" rtlCol="0">
            <a:spAutoFit/>
          </a:bodyPr>
          <a:lstStyle/>
          <a:p>
            <a:pPr algn="l">
              <a:lnSpc>
                <a:spcPct val="90000"/>
              </a:lnSpc>
              <a:spcBef>
                <a:spcPts val="1000"/>
              </a:spcBef>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Kernel Mode App</a:t>
            </a:r>
          </a:p>
        </p:txBody>
      </p:sp>
      <p:sp>
        <p:nvSpPr>
          <p:cNvPr id="28" name="矩形 27"/>
          <p:cNvSpPr/>
          <p:nvPr/>
        </p:nvSpPr>
        <p:spPr>
          <a:xfrm>
            <a:off x="6872966" y="5517468"/>
            <a:ext cx="1517038" cy="245157"/>
          </a:xfrm>
          <a:prstGeom prst="rect">
            <a:avLst/>
          </a:prstGeom>
          <a:pattFill prst="dashUpDiag">
            <a:fgClr>
              <a:schemeClr val="tx2">
                <a:lumMod val="60000"/>
                <a:lumOff val="40000"/>
              </a:schemeClr>
            </a:fgClr>
            <a:bgClr>
              <a:schemeClr val="bg1"/>
            </a:bgClr>
          </a:pattFill>
          <a:ln w="1905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kumimoji="0" lang="en-US" altLang="zh-CN" sz="1600" b="1"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API Support</a:t>
            </a:r>
          </a:p>
        </p:txBody>
      </p:sp>
    </p:spTree>
    <p:extLst>
      <p:ext uri="{BB962C8B-B14F-4D97-AF65-F5344CB8AC3E}">
        <p14:creationId xmlns:p14="http://schemas.microsoft.com/office/powerpoint/2010/main" val="37156860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Task 3</a:t>
            </a:r>
            <a:r>
              <a:rPr lang="zh-CN" altLang="en-US" dirty="0"/>
              <a:t>：</a:t>
            </a:r>
            <a:r>
              <a:rPr lang="zh-CN" altLang="en-US" dirty="0">
                <a:latin typeface="楷体" panose="02010609060101010101" pitchFamily="49" charset="-122"/>
              </a:rPr>
              <a:t>应用</a:t>
            </a:r>
            <a:r>
              <a:rPr lang="en-US" altLang="zh-CN" dirty="0">
                <a:latin typeface="楷体" panose="02010609060101010101" pitchFamily="49" charset="-122"/>
              </a:rPr>
              <a:t>PAN</a:t>
            </a:r>
            <a:r>
              <a:rPr lang="zh-CN" altLang="en-US" dirty="0">
                <a:latin typeface="楷体" panose="02010609060101010101" pitchFamily="49" charset="-122"/>
              </a:rPr>
              <a:t>隔离技术做更广泛的进程内隔离保护</a:t>
            </a:r>
            <a:endParaRPr lang="zh-CN" altLang="en-US" dirty="0"/>
          </a:p>
        </p:txBody>
      </p:sp>
      <p:sp>
        <p:nvSpPr>
          <p:cNvPr id="3" name="内容占位符 2"/>
          <p:cNvSpPr>
            <a:spLocks noGrp="1"/>
          </p:cNvSpPr>
          <p:nvPr>
            <p:ph idx="1"/>
          </p:nvPr>
        </p:nvSpPr>
        <p:spPr/>
        <p:txBody>
          <a:bodyPr/>
          <a:lstStyle/>
          <a:p>
            <a:r>
              <a:rPr lang="en-US" altLang="zh-CN" dirty="0" err="1"/>
              <a:t>JITed</a:t>
            </a:r>
            <a:r>
              <a:rPr lang="en-US" altLang="zh-CN" dirty="0"/>
              <a:t> Code</a:t>
            </a:r>
            <a:r>
              <a:rPr lang="zh-CN" altLang="en-US" dirty="0"/>
              <a:t>保护流程</a:t>
            </a:r>
          </a:p>
        </p:txBody>
      </p:sp>
      <p:sp>
        <p:nvSpPr>
          <p:cNvPr id="4" name="灯片编号占位符 3"/>
          <p:cNvSpPr>
            <a:spLocks noGrp="1"/>
          </p:cNvSpPr>
          <p:nvPr>
            <p:ph type="sldNum" sz="quarter" idx="4"/>
          </p:nvPr>
        </p:nvSpPr>
        <p:spPr/>
        <p:txBody>
          <a:bodyPr/>
          <a:lstStyle/>
          <a:p>
            <a:fld id="{BD8BB134-0D0A-4045-A3EE-5FDD2F095A47}" type="slidenum">
              <a:rPr lang="zh-CN" altLang="en-US" smtClean="0"/>
              <a:t>42</a:t>
            </a:fld>
            <a:endParaRPr lang="zh-CN" altLang="en-US" dirty="0"/>
          </a:p>
        </p:txBody>
      </p:sp>
      <p:sp>
        <p:nvSpPr>
          <p:cNvPr id="5" name="页脚占位符 4"/>
          <p:cNvSpPr>
            <a:spLocks noGrp="1"/>
          </p:cNvSpPr>
          <p:nvPr>
            <p:ph type="ftr" sz="quarter" idx="3"/>
          </p:nvPr>
        </p:nvSpPr>
        <p:spPr/>
        <p:txBody>
          <a:bodyPr/>
          <a:lstStyle/>
          <a:p>
            <a:r>
              <a:rPr lang="en-US" altLang="zh-CN"/>
              <a:t>Jiali Xu &lt;xujiali@ict.ac.cn&gt;</a:t>
            </a:r>
            <a:endParaRPr lang="zh-CN" altLang="en-US" dirty="0"/>
          </a:p>
        </p:txBody>
      </p:sp>
      <p:sp>
        <p:nvSpPr>
          <p:cNvPr id="7" name="文本框 6">
            <a:extLst>
              <a:ext uri="{FF2B5EF4-FFF2-40B4-BE49-F238E27FC236}">
                <a16:creationId xmlns:a16="http://schemas.microsoft.com/office/drawing/2014/main" id="{69B77399-832D-42BD-8133-9E4C22DF0818}"/>
              </a:ext>
            </a:extLst>
          </p:cNvPr>
          <p:cNvSpPr txBox="1"/>
          <p:nvPr/>
        </p:nvSpPr>
        <p:spPr>
          <a:xfrm>
            <a:off x="2343100" y="2176966"/>
            <a:ext cx="3912662" cy="2123658"/>
          </a:xfrm>
          <a:prstGeom prst="rect">
            <a:avLst/>
          </a:prstGeom>
          <a:noFill/>
        </p:spPr>
        <p:txBody>
          <a:bodyPr wrap="square" rtlCol="0">
            <a:spAutoFit/>
          </a:bodyPr>
          <a:lstStyle/>
          <a:p>
            <a:r>
              <a:rPr lang="en-US" altLang="zh-CN" sz="1200" b="1" dirty="0">
                <a:solidFill>
                  <a:schemeClr val="accent2"/>
                </a:solidFill>
                <a:latin typeface="Consolas" panose="020B0609020204030204" pitchFamily="49" charset="0"/>
              </a:rPr>
              <a:t>main</a:t>
            </a:r>
            <a:r>
              <a:rPr lang="zh-CN" altLang="en-US" sz="1200" b="1" dirty="0">
                <a:solidFill>
                  <a:schemeClr val="accent2"/>
                </a:solidFill>
                <a:latin typeface="Consolas" panose="020B0609020204030204" pitchFamily="49" charset="0"/>
              </a:rPr>
              <a:t> </a:t>
            </a:r>
            <a:endParaRPr lang="en-US" altLang="zh-CN" sz="1200" b="1" dirty="0">
              <a:solidFill>
                <a:schemeClr val="accent2"/>
              </a:solidFill>
              <a:latin typeface="Consolas" panose="020B0609020204030204" pitchFamily="49" charset="0"/>
            </a:endParaRPr>
          </a:p>
          <a:p>
            <a:r>
              <a:rPr lang="en-US" altLang="zh-CN" sz="1200" b="1" dirty="0">
                <a:solidFill>
                  <a:srgbClr val="586E75"/>
                </a:solidFill>
                <a:latin typeface="Consolas" panose="020B0609020204030204" pitchFamily="49" charset="0"/>
              </a:rPr>
              <a:t>void </a:t>
            </a:r>
            <a:r>
              <a:rPr lang="en-US" altLang="zh-CN" sz="1200" b="1" dirty="0" err="1">
                <a:solidFill>
                  <a:srgbClr val="586E75"/>
                </a:solidFill>
                <a:latin typeface="Consolas" panose="020B0609020204030204" pitchFamily="49" charset="0"/>
              </a:rPr>
              <a:t>jit_engine</a:t>
            </a:r>
            <a:r>
              <a:rPr lang="en-US" altLang="zh-CN" sz="1200" b="1" dirty="0">
                <a:solidFill>
                  <a:srgbClr val="657B83"/>
                </a:solidFill>
                <a:latin typeface="Consolas" panose="020B0609020204030204" pitchFamily="49" charset="0"/>
              </a:rPr>
              <a:t>() { </a:t>
            </a:r>
          </a:p>
          <a:p>
            <a:r>
              <a:rPr lang="en-US" altLang="zh-CN" sz="1200" b="1" dirty="0">
                <a:solidFill>
                  <a:srgbClr val="657B83"/>
                </a:solidFill>
                <a:latin typeface="Consolas" panose="020B0609020204030204" pitchFamily="49" charset="0"/>
              </a:rPr>
              <a:t>  if(!</a:t>
            </a:r>
            <a:r>
              <a:rPr lang="en-US" altLang="zh-CN" sz="1200" b="1" dirty="0" err="1">
                <a:solidFill>
                  <a:srgbClr val="268BD2"/>
                </a:solidFill>
                <a:latin typeface="Consolas" panose="020B0609020204030204" pitchFamily="49" charset="0"/>
              </a:rPr>
              <a:t>map_isolated_code</a:t>
            </a:r>
            <a:r>
              <a:rPr lang="en-US" altLang="zh-CN" sz="1200" b="1" dirty="0">
                <a:solidFill>
                  <a:srgbClr val="657B83"/>
                </a:solidFill>
                <a:latin typeface="Consolas" panose="020B0609020204030204" pitchFamily="49" charset="0"/>
              </a:rPr>
              <a:t>(</a:t>
            </a:r>
            <a:r>
              <a:rPr lang="en-US" altLang="zh-CN" sz="1200" b="1" dirty="0" err="1">
                <a:solidFill>
                  <a:srgbClr val="657B83"/>
                </a:solidFill>
                <a:latin typeface="Consolas" panose="020B0609020204030204" pitchFamily="49" charset="0"/>
              </a:rPr>
              <a:t>prefer_addr</a:t>
            </a:r>
            <a:r>
              <a:rPr lang="en-US" altLang="zh-CN" sz="1200" b="1" dirty="0">
                <a:solidFill>
                  <a:srgbClr val="657B83"/>
                </a:solidFill>
                <a:latin typeface="Consolas" panose="020B0609020204030204" pitchFamily="49" charset="0"/>
              </a:rPr>
              <a:t>, </a:t>
            </a:r>
            <a:r>
              <a:rPr lang="en-US" altLang="zh-CN" sz="1200" b="1" dirty="0" err="1">
                <a:solidFill>
                  <a:srgbClr val="657B83"/>
                </a:solidFill>
                <a:latin typeface="Consolas" panose="020B0609020204030204" pitchFamily="49" charset="0"/>
              </a:rPr>
              <a:t>len</a:t>
            </a:r>
            <a:r>
              <a:rPr lang="en-US" altLang="zh-CN" sz="1200" b="1" dirty="0">
                <a:solidFill>
                  <a:srgbClr val="657B83"/>
                </a:solidFill>
                <a:latin typeface="Consolas" panose="020B0609020204030204" pitchFamily="49" charset="0"/>
              </a:rPr>
              <a:t>, </a:t>
            </a:r>
          </a:p>
          <a:p>
            <a:r>
              <a:rPr lang="en-US" altLang="zh-CN" sz="1200" b="1" dirty="0">
                <a:solidFill>
                  <a:srgbClr val="657B83"/>
                </a:solidFill>
                <a:latin typeface="Consolas" panose="020B0609020204030204" pitchFamily="49" charset="0"/>
              </a:rPr>
              <a:t>	&amp;</a:t>
            </a:r>
            <a:r>
              <a:rPr lang="en-US" altLang="zh-CN" sz="1200" b="1" dirty="0" err="1">
                <a:solidFill>
                  <a:srgbClr val="657B83"/>
                </a:solidFill>
                <a:latin typeface="Consolas" panose="020B0609020204030204" pitchFamily="49" charset="0"/>
              </a:rPr>
              <a:t>code_ptr</a:t>
            </a:r>
            <a:r>
              <a:rPr lang="en-US" altLang="zh-CN" sz="1200" b="1" dirty="0">
                <a:solidFill>
                  <a:srgbClr val="657B83"/>
                </a:solidFill>
                <a:latin typeface="Consolas" panose="020B0609020204030204" pitchFamily="49" charset="0"/>
              </a:rPr>
              <a:t>, &amp;</a:t>
            </a:r>
            <a:r>
              <a:rPr lang="en-US" altLang="zh-CN" sz="1200" b="1" dirty="0" err="1">
                <a:solidFill>
                  <a:srgbClr val="657B83"/>
                </a:solidFill>
                <a:latin typeface="Consolas" panose="020B0609020204030204" pitchFamily="49" charset="0"/>
              </a:rPr>
              <a:t>data_ptr</a:t>
            </a:r>
            <a:r>
              <a:rPr lang="en-US" altLang="zh-CN" sz="1200" b="1" dirty="0">
                <a:solidFill>
                  <a:srgbClr val="657B83"/>
                </a:solidFill>
                <a:latin typeface="Consolas" panose="020B0609020204030204" pitchFamily="49" charset="0"/>
              </a:rPr>
              <a:t>))</a:t>
            </a:r>
          </a:p>
          <a:p>
            <a:r>
              <a:rPr lang="en-US" altLang="zh-CN" sz="1200" b="1" dirty="0">
                <a:solidFill>
                  <a:srgbClr val="657B83"/>
                </a:solidFill>
                <a:latin typeface="Consolas" panose="020B0609020204030204" pitchFamily="49" charset="0"/>
              </a:rPr>
              <a:t>        </a:t>
            </a:r>
            <a:r>
              <a:rPr lang="en-US" altLang="zh-CN" sz="1200" b="1" dirty="0" err="1">
                <a:solidFill>
                  <a:srgbClr val="657B83"/>
                </a:solidFill>
                <a:latin typeface="Consolas" panose="020B0609020204030204" pitchFamily="49" charset="0"/>
              </a:rPr>
              <a:t>exit_error</a:t>
            </a:r>
            <a:r>
              <a:rPr lang="en-US" altLang="zh-CN" sz="1200" b="1" dirty="0">
                <a:solidFill>
                  <a:srgbClr val="657B83"/>
                </a:solidFill>
                <a:latin typeface="Consolas" panose="020B0609020204030204" pitchFamily="49" charset="0"/>
              </a:rPr>
              <a:t>();</a:t>
            </a:r>
          </a:p>
          <a:p>
            <a:r>
              <a:rPr lang="en-US" altLang="zh-CN" sz="1200" b="1" dirty="0">
                <a:solidFill>
                  <a:srgbClr val="657B83"/>
                </a:solidFill>
                <a:latin typeface="Consolas" panose="020B0609020204030204" pitchFamily="49" charset="0"/>
              </a:rPr>
              <a:t>  ……</a:t>
            </a:r>
          </a:p>
          <a:p>
            <a:r>
              <a:rPr lang="en-US" altLang="zh-CN" sz="1200" b="1" dirty="0">
                <a:solidFill>
                  <a:srgbClr val="657B83"/>
                </a:solidFill>
                <a:latin typeface="Consolas" panose="020B0609020204030204" pitchFamily="49" charset="0"/>
              </a:rPr>
              <a:t>  if (!</a:t>
            </a:r>
            <a:r>
              <a:rPr lang="en-US" altLang="zh-CN" sz="1200" b="1" dirty="0" err="1">
                <a:solidFill>
                  <a:srgbClr val="268BD2"/>
                </a:solidFill>
                <a:latin typeface="Consolas" panose="020B0609020204030204" pitchFamily="49" charset="0"/>
              </a:rPr>
              <a:t>write_code</a:t>
            </a:r>
            <a:r>
              <a:rPr lang="en-US" altLang="zh-CN" sz="1200" b="1" dirty="0">
                <a:solidFill>
                  <a:srgbClr val="657B83"/>
                </a:solidFill>
                <a:latin typeface="Consolas" panose="020B0609020204030204" pitchFamily="49" charset="0"/>
              </a:rPr>
              <a:t>(code, </a:t>
            </a:r>
            <a:r>
              <a:rPr lang="en-US" altLang="zh-CN" sz="1200" b="1" dirty="0" err="1">
                <a:solidFill>
                  <a:srgbClr val="657B83"/>
                </a:solidFill>
                <a:latin typeface="Consolas" panose="020B0609020204030204" pitchFamily="49" charset="0"/>
              </a:rPr>
              <a:t>len</a:t>
            </a:r>
            <a:r>
              <a:rPr lang="en-US" altLang="zh-CN" sz="1200" b="1" dirty="0">
                <a:solidFill>
                  <a:srgbClr val="657B83"/>
                </a:solidFill>
                <a:latin typeface="Consolas" panose="020B0609020204030204" pitchFamily="49" charset="0"/>
              </a:rPr>
              <a:t>, </a:t>
            </a:r>
            <a:r>
              <a:rPr lang="en-US" altLang="zh-CN" sz="1200" b="1" dirty="0" err="1">
                <a:solidFill>
                  <a:srgbClr val="657B83"/>
                </a:solidFill>
                <a:latin typeface="Consolas" panose="020B0609020204030204" pitchFamily="49" charset="0"/>
              </a:rPr>
              <a:t>data_ptr</a:t>
            </a:r>
            <a:r>
              <a:rPr lang="en-US" altLang="zh-CN" sz="1200" b="1" dirty="0">
                <a:solidFill>
                  <a:srgbClr val="657B83"/>
                </a:solidFill>
                <a:latin typeface="Consolas" panose="020B0609020204030204" pitchFamily="49" charset="0"/>
              </a:rPr>
              <a:t>))</a:t>
            </a:r>
          </a:p>
          <a:p>
            <a:r>
              <a:rPr lang="en-US" altLang="zh-CN" sz="1200" b="1" dirty="0">
                <a:solidFill>
                  <a:srgbClr val="657B83"/>
                </a:solidFill>
                <a:latin typeface="Consolas" panose="020B0609020204030204" pitchFamily="49" charset="0"/>
              </a:rPr>
              <a:t>        </a:t>
            </a:r>
            <a:r>
              <a:rPr lang="en-US" altLang="zh-CN" sz="1200" b="1" dirty="0" err="1">
                <a:solidFill>
                  <a:srgbClr val="657B83"/>
                </a:solidFill>
                <a:latin typeface="Consolas" panose="020B0609020204030204" pitchFamily="49" charset="0"/>
              </a:rPr>
              <a:t>exit_error</a:t>
            </a:r>
            <a:r>
              <a:rPr lang="en-US" altLang="zh-CN" sz="1200" b="1" dirty="0">
                <a:solidFill>
                  <a:srgbClr val="657B83"/>
                </a:solidFill>
                <a:latin typeface="Consolas" panose="020B0609020204030204" pitchFamily="49" charset="0"/>
              </a:rPr>
              <a:t>();</a:t>
            </a:r>
          </a:p>
          <a:p>
            <a:r>
              <a:rPr lang="en-US" altLang="zh-CN" sz="1200" b="1" dirty="0">
                <a:solidFill>
                  <a:srgbClr val="657B83"/>
                </a:solidFill>
                <a:latin typeface="Consolas" panose="020B0609020204030204" pitchFamily="49" charset="0"/>
              </a:rPr>
              <a:t>  ……</a:t>
            </a:r>
          </a:p>
          <a:p>
            <a:r>
              <a:rPr lang="en-US" altLang="zh-CN" sz="1200" b="1" dirty="0">
                <a:solidFill>
                  <a:srgbClr val="657B83"/>
                </a:solidFill>
                <a:latin typeface="Consolas" panose="020B0609020204030204" pitchFamily="49" charset="0"/>
              </a:rPr>
              <a:t>  </a:t>
            </a:r>
            <a:r>
              <a:rPr lang="en-US" altLang="zh-CN" sz="1200" b="1" dirty="0" err="1">
                <a:solidFill>
                  <a:srgbClr val="268BD2"/>
                </a:solidFill>
                <a:latin typeface="Consolas" panose="020B0609020204030204" pitchFamily="49" charset="0"/>
              </a:rPr>
              <a:t>jmp_to_code</a:t>
            </a:r>
            <a:r>
              <a:rPr lang="en-US" altLang="zh-CN" sz="1200" b="1" dirty="0">
                <a:solidFill>
                  <a:srgbClr val="657B83"/>
                </a:solidFill>
                <a:latin typeface="Consolas" panose="020B0609020204030204" pitchFamily="49" charset="0"/>
              </a:rPr>
              <a:t>(</a:t>
            </a:r>
            <a:r>
              <a:rPr lang="en-US" altLang="zh-CN" sz="1200" b="1" dirty="0" err="1">
                <a:solidFill>
                  <a:srgbClr val="657B83"/>
                </a:solidFill>
                <a:latin typeface="Consolas" panose="020B0609020204030204" pitchFamily="49" charset="0"/>
              </a:rPr>
              <a:t>code_ptr</a:t>
            </a:r>
            <a:r>
              <a:rPr lang="en-US" altLang="zh-CN" sz="1200" b="1" dirty="0">
                <a:solidFill>
                  <a:srgbClr val="657B83"/>
                </a:solidFill>
                <a:latin typeface="Consolas" panose="020B0609020204030204" pitchFamily="49" charset="0"/>
              </a:rPr>
              <a:t>);</a:t>
            </a:r>
          </a:p>
          <a:p>
            <a:r>
              <a:rPr lang="en-US" altLang="zh-CN" sz="1200" b="1" dirty="0">
                <a:solidFill>
                  <a:srgbClr val="657B83"/>
                </a:solidFill>
                <a:latin typeface="Consolas" panose="020B0609020204030204" pitchFamily="49" charset="0"/>
              </a:rPr>
              <a:t>}</a:t>
            </a:r>
          </a:p>
        </p:txBody>
      </p:sp>
      <p:sp>
        <p:nvSpPr>
          <p:cNvPr id="8" name="矩形 7"/>
          <p:cNvSpPr/>
          <p:nvPr/>
        </p:nvSpPr>
        <p:spPr>
          <a:xfrm>
            <a:off x="2225118" y="1819276"/>
            <a:ext cx="8389856" cy="3449298"/>
          </a:xfrm>
          <a:prstGeom prst="rect">
            <a:avLst/>
          </a:prstGeom>
          <a:noFill/>
          <a:ln w="1905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矩形 9"/>
          <p:cNvSpPr/>
          <p:nvPr/>
        </p:nvSpPr>
        <p:spPr>
          <a:xfrm>
            <a:off x="2225119" y="5270052"/>
            <a:ext cx="8389856" cy="801279"/>
          </a:xfrm>
          <a:prstGeom prst="rect">
            <a:avLst/>
          </a:prstGeom>
          <a:noFill/>
          <a:ln w="1905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矩形 10"/>
          <p:cNvSpPr/>
          <p:nvPr/>
        </p:nvSpPr>
        <p:spPr>
          <a:xfrm>
            <a:off x="6740559" y="5384309"/>
            <a:ext cx="3205113" cy="638670"/>
          </a:xfrm>
          <a:prstGeom prst="rect">
            <a:avLst/>
          </a:prstGeom>
          <a:noFill/>
          <a:ln w="1905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矩形 11"/>
          <p:cNvSpPr/>
          <p:nvPr/>
        </p:nvSpPr>
        <p:spPr>
          <a:xfrm>
            <a:off x="2343100" y="2176965"/>
            <a:ext cx="3633494" cy="2984668"/>
          </a:xfrm>
          <a:prstGeom prst="rect">
            <a:avLst/>
          </a:prstGeom>
          <a:noFill/>
          <a:ln w="12700" cap="flat" cmpd="sng" algn="ctr">
            <a:solidFill>
              <a:schemeClr val="tx1"/>
            </a:solidFill>
            <a:prstDash val="dash"/>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13">
            <a:extLst>
              <a:ext uri="{FF2B5EF4-FFF2-40B4-BE49-F238E27FC236}">
                <a16:creationId xmlns:a16="http://schemas.microsoft.com/office/drawing/2014/main" id="{69B77399-832D-42BD-8133-9E4C22DF0818}"/>
              </a:ext>
            </a:extLst>
          </p:cNvPr>
          <p:cNvSpPr txBox="1"/>
          <p:nvPr/>
        </p:nvSpPr>
        <p:spPr>
          <a:xfrm>
            <a:off x="6255762" y="2163562"/>
            <a:ext cx="4737753" cy="3046988"/>
          </a:xfrm>
          <a:prstGeom prst="rect">
            <a:avLst/>
          </a:prstGeom>
          <a:noFill/>
        </p:spPr>
        <p:txBody>
          <a:bodyPr wrap="square" rtlCol="0">
            <a:spAutoFit/>
          </a:bodyPr>
          <a:lstStyle/>
          <a:p>
            <a:r>
              <a:rPr lang="en-US" altLang="zh-CN" sz="1200" b="1" dirty="0">
                <a:solidFill>
                  <a:schemeClr val="accent2"/>
                </a:solidFill>
                <a:latin typeface="Consolas" panose="020B0609020204030204" pitchFamily="49" charset="0"/>
              </a:rPr>
              <a:t>.</a:t>
            </a:r>
            <a:r>
              <a:rPr lang="en-US" altLang="zh-CN" sz="1200" b="1" dirty="0" err="1">
                <a:solidFill>
                  <a:schemeClr val="accent2"/>
                </a:solidFill>
                <a:latin typeface="Consolas" panose="020B0609020204030204" pitchFamily="49" charset="0"/>
              </a:rPr>
              <a:t>vdso</a:t>
            </a:r>
            <a:endParaRPr lang="en-US" altLang="zh-CN" sz="1200" b="1" dirty="0">
              <a:solidFill>
                <a:schemeClr val="accent2"/>
              </a:solidFill>
              <a:latin typeface="Consolas" panose="020B0609020204030204" pitchFamily="49" charset="0"/>
            </a:endParaRPr>
          </a:p>
          <a:p>
            <a:r>
              <a:rPr lang="en-US" altLang="zh-CN" sz="1200" b="1" dirty="0">
                <a:solidFill>
                  <a:srgbClr val="586E75"/>
                </a:solidFill>
                <a:latin typeface="Consolas" panose="020B0609020204030204" pitchFamily="49" charset="0"/>
              </a:rPr>
              <a:t>bool </a:t>
            </a:r>
            <a:r>
              <a:rPr lang="en-US" altLang="zh-CN" sz="1200" b="1" dirty="0" err="1">
                <a:solidFill>
                  <a:srgbClr val="586E75"/>
                </a:solidFill>
                <a:latin typeface="Consolas" panose="020B0609020204030204" pitchFamily="49" charset="0"/>
              </a:rPr>
              <a:t>map_isolated_code</a:t>
            </a:r>
            <a:r>
              <a:rPr lang="en-US" altLang="zh-CN" sz="1200" b="1" dirty="0">
                <a:solidFill>
                  <a:srgbClr val="657B83"/>
                </a:solidFill>
                <a:latin typeface="Consolas" panose="020B0609020204030204" pitchFamily="49" charset="0"/>
              </a:rPr>
              <a:t>(…) {</a:t>
            </a:r>
          </a:p>
          <a:p>
            <a:r>
              <a:rPr lang="en-US" altLang="zh-CN" sz="1200" b="1" dirty="0">
                <a:solidFill>
                  <a:srgbClr val="657B83"/>
                </a:solidFill>
                <a:latin typeface="Consolas" panose="020B0609020204030204" pitchFamily="49" charset="0"/>
              </a:rPr>
              <a:t>    if(!</a:t>
            </a:r>
            <a:r>
              <a:rPr lang="en-US" altLang="zh-CN" sz="1200" b="1" dirty="0" err="1">
                <a:solidFill>
                  <a:srgbClr val="268BD2"/>
                </a:solidFill>
                <a:latin typeface="Consolas" panose="020B0609020204030204" pitchFamily="49" charset="0"/>
              </a:rPr>
              <a:t>map_shared_pages</a:t>
            </a:r>
            <a:r>
              <a:rPr lang="en-US" altLang="zh-CN" sz="1200" b="1" dirty="0">
                <a:solidFill>
                  <a:srgbClr val="657B83"/>
                </a:solidFill>
                <a:latin typeface="Consolas" panose="020B0609020204030204" pitchFamily="49" charset="0"/>
              </a:rPr>
              <a:t>(</a:t>
            </a:r>
            <a:r>
              <a:rPr lang="en-US" altLang="zh-CN" sz="1200" b="1" dirty="0" err="1">
                <a:solidFill>
                  <a:srgbClr val="657B83"/>
                </a:solidFill>
                <a:latin typeface="Consolas" panose="020B0609020204030204" pitchFamily="49" charset="0"/>
              </a:rPr>
              <a:t>addr</a:t>
            </a:r>
            <a:r>
              <a:rPr lang="en-US" altLang="zh-CN" sz="1200" b="1" dirty="0">
                <a:solidFill>
                  <a:srgbClr val="657B83"/>
                </a:solidFill>
                <a:latin typeface="Consolas" panose="020B0609020204030204" pitchFamily="49" charset="0"/>
              </a:rPr>
              <a:t>, </a:t>
            </a:r>
            <a:r>
              <a:rPr lang="en-US" altLang="zh-CN" sz="1200" b="1" dirty="0" err="1">
                <a:solidFill>
                  <a:srgbClr val="657B83"/>
                </a:solidFill>
                <a:latin typeface="Consolas" panose="020B0609020204030204" pitchFamily="49" charset="0"/>
              </a:rPr>
              <a:t>len</a:t>
            </a:r>
            <a:r>
              <a:rPr lang="en-US" altLang="zh-CN" sz="1200" b="1" dirty="0">
                <a:solidFill>
                  <a:srgbClr val="657B83"/>
                </a:solidFill>
                <a:latin typeface="Consolas" panose="020B0609020204030204" pitchFamily="49" charset="0"/>
              </a:rPr>
              <a:t>, </a:t>
            </a:r>
          </a:p>
          <a:p>
            <a:r>
              <a:rPr lang="en-US" altLang="zh-CN" sz="1200" b="1" dirty="0">
                <a:solidFill>
                  <a:srgbClr val="657B83"/>
                </a:solidFill>
                <a:latin typeface="Consolas" panose="020B0609020204030204" pitchFamily="49" charset="0"/>
              </a:rPr>
              <a:t>	&amp;</a:t>
            </a:r>
            <a:r>
              <a:rPr lang="en-US" altLang="zh-CN" sz="1200" b="1" dirty="0" err="1">
                <a:solidFill>
                  <a:srgbClr val="657B83"/>
                </a:solidFill>
                <a:latin typeface="Consolas" panose="020B0609020204030204" pitchFamily="49" charset="0"/>
              </a:rPr>
              <a:t>code_ptr</a:t>
            </a:r>
            <a:r>
              <a:rPr lang="en-US" altLang="zh-CN" sz="1200" b="1" dirty="0">
                <a:solidFill>
                  <a:srgbClr val="657B83"/>
                </a:solidFill>
                <a:latin typeface="Consolas" panose="020B0609020204030204" pitchFamily="49" charset="0"/>
              </a:rPr>
              <a:t>, &amp;</a:t>
            </a:r>
            <a:r>
              <a:rPr lang="en-US" altLang="zh-CN" sz="1200" b="1" dirty="0" err="1">
                <a:solidFill>
                  <a:srgbClr val="657B83"/>
                </a:solidFill>
                <a:latin typeface="Consolas" panose="020B0609020204030204" pitchFamily="49" charset="0"/>
              </a:rPr>
              <a:t>data_ptr</a:t>
            </a:r>
            <a:r>
              <a:rPr lang="en-US" altLang="zh-CN" sz="1200" b="1" dirty="0">
                <a:solidFill>
                  <a:srgbClr val="657B83"/>
                </a:solidFill>
                <a:latin typeface="Consolas" panose="020B0609020204030204" pitchFamily="49" charset="0"/>
              </a:rPr>
              <a:t>)) </a:t>
            </a:r>
          </a:p>
          <a:p>
            <a:r>
              <a:rPr lang="en-US" altLang="zh-CN" sz="1200" b="1" dirty="0">
                <a:solidFill>
                  <a:srgbClr val="657B83"/>
                </a:solidFill>
                <a:latin typeface="Consolas" panose="020B0609020204030204" pitchFamily="49" charset="0"/>
              </a:rPr>
              <a:t>        return 0;</a:t>
            </a:r>
          </a:p>
          <a:p>
            <a:r>
              <a:rPr lang="en-US" altLang="zh-CN" sz="1200" b="1" dirty="0">
                <a:solidFill>
                  <a:srgbClr val="657B83"/>
                </a:solidFill>
                <a:latin typeface="Consolas" panose="020B0609020204030204" pitchFamily="49" charset="0"/>
              </a:rPr>
              <a:t>    </a:t>
            </a:r>
            <a:r>
              <a:rPr lang="en-US" altLang="zh-CN" sz="1200" b="1" dirty="0" err="1">
                <a:solidFill>
                  <a:srgbClr val="268BD2"/>
                </a:solidFill>
                <a:latin typeface="Consolas" panose="020B0609020204030204" pitchFamily="49" charset="0"/>
              </a:rPr>
              <a:t>no_verifier</a:t>
            </a:r>
            <a:r>
              <a:rPr lang="en-US" altLang="zh-CN" sz="1200" b="1" dirty="0">
                <a:solidFill>
                  <a:srgbClr val="657B83"/>
                </a:solidFill>
                <a:latin typeface="Consolas" panose="020B0609020204030204" pitchFamily="49" charset="0"/>
              </a:rPr>
              <a:t>(</a:t>
            </a:r>
            <a:r>
              <a:rPr lang="en-US" altLang="zh-CN" sz="1200" b="1" dirty="0" err="1">
                <a:solidFill>
                  <a:srgbClr val="657B83"/>
                </a:solidFill>
                <a:latin typeface="Consolas" panose="020B0609020204030204" pitchFamily="49" charset="0"/>
              </a:rPr>
              <a:t>data_ptr</a:t>
            </a:r>
            <a:r>
              <a:rPr lang="en-US" altLang="zh-CN" sz="1200" b="1" dirty="0">
                <a:solidFill>
                  <a:srgbClr val="657B83"/>
                </a:solidFill>
                <a:latin typeface="Consolas" panose="020B0609020204030204" pitchFamily="49" charset="0"/>
              </a:rPr>
              <a:t>, </a:t>
            </a:r>
            <a:r>
              <a:rPr lang="en-US" altLang="zh-CN" sz="1200" b="1" dirty="0" err="1">
                <a:solidFill>
                  <a:srgbClr val="657B83"/>
                </a:solidFill>
                <a:latin typeface="Consolas" panose="020B0609020204030204" pitchFamily="49" charset="0"/>
              </a:rPr>
              <a:t>len</a:t>
            </a:r>
            <a:r>
              <a:rPr lang="en-US" altLang="zh-CN" sz="1200" b="1" dirty="0">
                <a:solidFill>
                  <a:srgbClr val="657B83"/>
                </a:solidFill>
                <a:latin typeface="Consolas" panose="020B0609020204030204" pitchFamily="49" charset="0"/>
              </a:rPr>
              <a:t>)</a:t>
            </a:r>
          </a:p>
          <a:p>
            <a:r>
              <a:rPr lang="en-US" altLang="zh-CN" sz="1200" b="1" dirty="0">
                <a:solidFill>
                  <a:srgbClr val="657B83"/>
                </a:solidFill>
                <a:latin typeface="Consolas" panose="020B0609020204030204" pitchFamily="49" charset="0"/>
              </a:rPr>
              <a:t>    return 1;</a:t>
            </a:r>
          </a:p>
          <a:p>
            <a:r>
              <a:rPr lang="en-US" altLang="zh-CN" sz="1200" b="1" dirty="0">
                <a:solidFill>
                  <a:srgbClr val="657B83"/>
                </a:solidFill>
                <a:latin typeface="Consolas" panose="020B0609020204030204" pitchFamily="49" charset="0"/>
              </a:rPr>
              <a:t>}</a:t>
            </a:r>
          </a:p>
          <a:p>
            <a:r>
              <a:rPr lang="en-US" altLang="zh-CN" sz="1200" b="1" dirty="0">
                <a:solidFill>
                  <a:srgbClr val="657B83"/>
                </a:solidFill>
                <a:latin typeface="Consolas" panose="020B0609020204030204" pitchFamily="49" charset="0"/>
              </a:rPr>
              <a:t>bool </a:t>
            </a:r>
            <a:r>
              <a:rPr lang="en-US" altLang="zh-CN" sz="1200" b="1" dirty="0" err="1">
                <a:solidFill>
                  <a:srgbClr val="657B83"/>
                </a:solidFill>
                <a:latin typeface="Consolas" panose="020B0609020204030204" pitchFamily="49" charset="0"/>
              </a:rPr>
              <a:t>write_code</a:t>
            </a:r>
            <a:r>
              <a:rPr lang="en-US" altLang="zh-CN" sz="1200" b="1" dirty="0">
                <a:solidFill>
                  <a:srgbClr val="657B83"/>
                </a:solidFill>
                <a:latin typeface="Consolas" panose="020B0609020204030204" pitchFamily="49" charset="0"/>
              </a:rPr>
              <a:t>(…) {</a:t>
            </a:r>
          </a:p>
          <a:p>
            <a:r>
              <a:rPr lang="en-US" altLang="zh-CN" sz="1200" b="1" dirty="0">
                <a:solidFill>
                  <a:srgbClr val="657B83"/>
                </a:solidFill>
                <a:latin typeface="Consolas" panose="020B0609020204030204" pitchFamily="49" charset="0"/>
              </a:rPr>
              <a:t>    if (!</a:t>
            </a:r>
            <a:r>
              <a:rPr lang="en-US" altLang="zh-CN" sz="1200" b="1" dirty="0" err="1">
                <a:solidFill>
                  <a:srgbClr val="268BD2"/>
                </a:solidFill>
                <a:latin typeface="Consolas" panose="020B0609020204030204" pitchFamily="49" charset="0"/>
              </a:rPr>
              <a:t>verifier_code</a:t>
            </a:r>
            <a:r>
              <a:rPr lang="en-US" altLang="zh-CN" sz="1200" b="1" dirty="0">
                <a:solidFill>
                  <a:srgbClr val="657B83"/>
                </a:solidFill>
                <a:latin typeface="Consolas" panose="020B0609020204030204" pitchFamily="49" charset="0"/>
              </a:rPr>
              <a:t>(code, </a:t>
            </a:r>
            <a:r>
              <a:rPr lang="en-US" altLang="zh-CN" sz="1200" b="1" dirty="0" err="1">
                <a:solidFill>
                  <a:srgbClr val="657B83"/>
                </a:solidFill>
                <a:latin typeface="Consolas" panose="020B0609020204030204" pitchFamily="49" charset="0"/>
              </a:rPr>
              <a:t>len</a:t>
            </a:r>
            <a:r>
              <a:rPr lang="en-US" altLang="zh-CN" sz="1200" b="1" dirty="0">
                <a:solidFill>
                  <a:srgbClr val="657B83"/>
                </a:solidFill>
                <a:latin typeface="Consolas" panose="020B0609020204030204" pitchFamily="49" charset="0"/>
              </a:rPr>
              <a:t>)) </a:t>
            </a:r>
          </a:p>
          <a:p>
            <a:r>
              <a:rPr lang="en-US" altLang="zh-CN" sz="1200" b="1" dirty="0">
                <a:solidFill>
                  <a:srgbClr val="657B83"/>
                </a:solidFill>
                <a:latin typeface="Consolas" panose="020B0609020204030204" pitchFamily="49" charset="0"/>
              </a:rPr>
              <a:t>        return 0;</a:t>
            </a:r>
          </a:p>
          <a:p>
            <a:r>
              <a:rPr lang="en-US" altLang="zh-CN" sz="1200" b="1" dirty="0">
                <a:solidFill>
                  <a:srgbClr val="657B83"/>
                </a:solidFill>
                <a:latin typeface="Consolas" panose="020B0609020204030204" pitchFamily="49" charset="0"/>
              </a:rPr>
              <a:t>    </a:t>
            </a:r>
            <a:r>
              <a:rPr lang="en-US" altLang="zh-CN" sz="1200" b="1" dirty="0" err="1">
                <a:solidFill>
                  <a:srgbClr val="268BD2"/>
                </a:solidFill>
                <a:latin typeface="Consolas" panose="020B0609020204030204" pitchFamily="49" charset="0"/>
              </a:rPr>
              <a:t>disable_uao</a:t>
            </a:r>
            <a:r>
              <a:rPr lang="en-US" altLang="zh-CN" sz="1200" b="1" dirty="0">
                <a:solidFill>
                  <a:srgbClr val="657B83"/>
                </a:solidFill>
                <a:latin typeface="Consolas" panose="020B0609020204030204" pitchFamily="49" charset="0"/>
              </a:rPr>
              <a:t>();</a:t>
            </a:r>
          </a:p>
          <a:p>
            <a:r>
              <a:rPr lang="en-US" altLang="zh-CN" sz="1200" b="1" dirty="0">
                <a:solidFill>
                  <a:srgbClr val="657B83"/>
                </a:solidFill>
                <a:latin typeface="Consolas" panose="020B0609020204030204" pitchFamily="49" charset="0"/>
              </a:rPr>
              <a:t>    </a:t>
            </a:r>
            <a:r>
              <a:rPr lang="en-US" altLang="zh-CN" sz="1200" b="1" dirty="0" err="1">
                <a:solidFill>
                  <a:srgbClr val="268BD2"/>
                </a:solidFill>
                <a:latin typeface="Consolas" panose="020B0609020204030204" pitchFamily="49" charset="0"/>
              </a:rPr>
              <a:t>unprivileged_write</a:t>
            </a:r>
            <a:r>
              <a:rPr lang="en-US" altLang="zh-CN" sz="1200" b="1" dirty="0">
                <a:solidFill>
                  <a:srgbClr val="657B83"/>
                </a:solidFill>
                <a:latin typeface="Consolas" panose="020B0609020204030204" pitchFamily="49" charset="0"/>
              </a:rPr>
              <a:t>(code, </a:t>
            </a:r>
            <a:r>
              <a:rPr lang="en-US" altLang="zh-CN" sz="1200" b="1" dirty="0" err="1">
                <a:solidFill>
                  <a:srgbClr val="657B83"/>
                </a:solidFill>
                <a:latin typeface="Consolas" panose="020B0609020204030204" pitchFamily="49" charset="0"/>
              </a:rPr>
              <a:t>len</a:t>
            </a:r>
            <a:r>
              <a:rPr lang="en-US" altLang="zh-CN" sz="1200" b="1" dirty="0">
                <a:solidFill>
                  <a:srgbClr val="657B83"/>
                </a:solidFill>
                <a:latin typeface="Consolas" panose="020B0609020204030204" pitchFamily="49" charset="0"/>
              </a:rPr>
              <a:t>, </a:t>
            </a:r>
            <a:r>
              <a:rPr lang="en-US" altLang="zh-CN" sz="1200" b="1" dirty="0" err="1">
                <a:solidFill>
                  <a:srgbClr val="657B83"/>
                </a:solidFill>
                <a:latin typeface="Consolas" panose="020B0609020204030204" pitchFamily="49" charset="0"/>
              </a:rPr>
              <a:t>data_ptr</a:t>
            </a:r>
            <a:r>
              <a:rPr lang="en-US" altLang="zh-CN" sz="1200" b="1" dirty="0">
                <a:solidFill>
                  <a:srgbClr val="657B83"/>
                </a:solidFill>
                <a:latin typeface="Consolas" panose="020B0609020204030204" pitchFamily="49" charset="0"/>
              </a:rPr>
              <a:t>);</a:t>
            </a:r>
          </a:p>
          <a:p>
            <a:r>
              <a:rPr lang="en-US" altLang="zh-CN" sz="1200" b="1" dirty="0">
                <a:solidFill>
                  <a:srgbClr val="657B83"/>
                </a:solidFill>
                <a:latin typeface="Consolas" panose="020B0609020204030204" pitchFamily="49" charset="0"/>
              </a:rPr>
              <a:t>    </a:t>
            </a:r>
            <a:r>
              <a:rPr lang="en-US" altLang="zh-CN" sz="1200" b="1" dirty="0" err="1">
                <a:solidFill>
                  <a:srgbClr val="268BD2"/>
                </a:solidFill>
                <a:latin typeface="Consolas" panose="020B0609020204030204" pitchFamily="49" charset="0"/>
              </a:rPr>
              <a:t>enable_uao</a:t>
            </a:r>
            <a:r>
              <a:rPr lang="en-US" altLang="zh-CN" sz="1200" b="1" dirty="0">
                <a:solidFill>
                  <a:srgbClr val="657B83"/>
                </a:solidFill>
                <a:latin typeface="Consolas" panose="020B0609020204030204" pitchFamily="49" charset="0"/>
              </a:rPr>
              <a:t>();</a:t>
            </a:r>
          </a:p>
          <a:p>
            <a:r>
              <a:rPr lang="en-US" altLang="zh-CN" sz="1200" b="1" dirty="0">
                <a:solidFill>
                  <a:srgbClr val="657B83"/>
                </a:solidFill>
                <a:latin typeface="Consolas" panose="020B0609020204030204" pitchFamily="49" charset="0"/>
              </a:rPr>
              <a:t>    return 1;</a:t>
            </a:r>
          </a:p>
          <a:p>
            <a:r>
              <a:rPr lang="en-US" altLang="zh-CN" sz="1200" b="1" dirty="0">
                <a:solidFill>
                  <a:srgbClr val="657B83"/>
                </a:solidFill>
                <a:latin typeface="Consolas" panose="020B0609020204030204" pitchFamily="49" charset="0"/>
              </a:rPr>
              <a:t>}</a:t>
            </a:r>
          </a:p>
        </p:txBody>
      </p:sp>
      <p:sp>
        <p:nvSpPr>
          <p:cNvPr id="15" name="矩形 14"/>
          <p:cNvSpPr/>
          <p:nvPr/>
        </p:nvSpPr>
        <p:spPr>
          <a:xfrm>
            <a:off x="6232980" y="2178875"/>
            <a:ext cx="4249625" cy="2982758"/>
          </a:xfrm>
          <a:prstGeom prst="rect">
            <a:avLst/>
          </a:prstGeom>
          <a:noFill/>
          <a:ln w="12700" cap="flat" cmpd="sng" algn="ctr">
            <a:solidFill>
              <a:schemeClr val="tx1"/>
            </a:solidFill>
            <a:prstDash val="dash"/>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7" name="直接箭头连接符 16"/>
          <p:cNvCxnSpPr/>
          <p:nvPr/>
        </p:nvCxnSpPr>
        <p:spPr>
          <a:xfrm flipV="1">
            <a:off x="5156462" y="2603762"/>
            <a:ext cx="1348033" cy="254524"/>
          </a:xfrm>
          <a:prstGeom prst="straightConnector1">
            <a:avLst/>
          </a:prstGeom>
          <a:ln w="19050">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6" name="矩形 25"/>
          <p:cNvSpPr/>
          <p:nvPr/>
        </p:nvSpPr>
        <p:spPr>
          <a:xfrm>
            <a:off x="5911750" y="2350717"/>
            <a:ext cx="415498" cy="369332"/>
          </a:xfrm>
          <a:prstGeom prst="rect">
            <a:avLst/>
          </a:prstGeom>
        </p:spPr>
        <p:txBody>
          <a:bodyPr wrap="none">
            <a:spAutoFit/>
          </a:bodyPr>
          <a:lstStyle/>
          <a:p>
            <a:r>
              <a:rPr lang="en-US" altLang="zh-CN" b="1" dirty="0">
                <a:latin typeface="Consolas" panose="020B0609020204030204" pitchFamily="49" charset="0"/>
              </a:rPr>
              <a:t>①</a:t>
            </a:r>
            <a:endParaRPr lang="zh-CN" altLang="en-US" dirty="0"/>
          </a:p>
        </p:txBody>
      </p:sp>
      <p:sp>
        <p:nvSpPr>
          <p:cNvPr id="27" name="矩形 26"/>
          <p:cNvSpPr/>
          <p:nvPr/>
        </p:nvSpPr>
        <p:spPr>
          <a:xfrm>
            <a:off x="8737533" y="5519145"/>
            <a:ext cx="939207" cy="248801"/>
          </a:xfrm>
          <a:prstGeom prst="rect">
            <a:avLst/>
          </a:prstGeom>
          <a:pattFill prst="ltDnDiag">
            <a:fgClr>
              <a:schemeClr val="tx2">
                <a:lumMod val="60000"/>
                <a:lumOff val="40000"/>
              </a:schemeClr>
            </a:fgClr>
            <a:bgClr>
              <a:schemeClr val="bg1"/>
            </a:bgClr>
          </a:pattFill>
          <a:ln w="1905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kumimoji="0" lang="en-US" altLang="zh-CN" sz="1600" b="1"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Verifier</a:t>
            </a:r>
            <a:endParaRPr kumimoji="0" lang="zh-CN" altLang="en-US" sz="1600" b="1"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文本框 20"/>
          <p:cNvSpPr txBox="1"/>
          <p:nvPr/>
        </p:nvSpPr>
        <p:spPr>
          <a:xfrm>
            <a:off x="6739469" y="5768762"/>
            <a:ext cx="1784032" cy="313932"/>
          </a:xfrm>
          <a:prstGeom prst="rect">
            <a:avLst/>
          </a:prstGeom>
          <a:noFill/>
          <a:ln w="19050">
            <a:noFill/>
          </a:ln>
        </p:spPr>
        <p:txBody>
          <a:bodyPr wrap="square" rtlCol="0">
            <a:spAutoFit/>
          </a:bodyPr>
          <a:lstStyle/>
          <a:p>
            <a:pPr algn="l">
              <a:lnSpc>
                <a:spcPct val="90000"/>
              </a:lnSpc>
              <a:spcBef>
                <a:spcPts val="1000"/>
              </a:spcBef>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Kernel Module</a:t>
            </a:r>
          </a:p>
        </p:txBody>
      </p:sp>
      <p:sp>
        <p:nvSpPr>
          <p:cNvPr id="22" name="文本框 21"/>
          <p:cNvSpPr txBox="1"/>
          <p:nvPr/>
        </p:nvSpPr>
        <p:spPr>
          <a:xfrm>
            <a:off x="2292668" y="5709484"/>
            <a:ext cx="1784032" cy="313932"/>
          </a:xfrm>
          <a:prstGeom prst="rect">
            <a:avLst/>
          </a:prstGeom>
          <a:noFill/>
          <a:ln w="19050">
            <a:noFill/>
          </a:ln>
        </p:spPr>
        <p:txBody>
          <a:bodyPr wrap="square" rtlCol="0">
            <a:spAutoFit/>
          </a:bodyPr>
          <a:lstStyle/>
          <a:p>
            <a:pPr algn="l">
              <a:lnSpc>
                <a:spcPct val="90000"/>
              </a:lnSpc>
              <a:spcBef>
                <a:spcPts val="1000"/>
              </a:spcBef>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Kernel </a:t>
            </a:r>
            <a:r>
              <a:rPr kumimoji="1" lang="en-US" altLang="zh-CN"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rPr>
              <a:t>Kernel</a:t>
            </a:r>
            <a:endPar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4" name="文本框 23"/>
          <p:cNvSpPr txBox="1"/>
          <p:nvPr/>
        </p:nvSpPr>
        <p:spPr>
          <a:xfrm>
            <a:off x="2311718" y="1815118"/>
            <a:ext cx="1784032" cy="313932"/>
          </a:xfrm>
          <a:prstGeom prst="rect">
            <a:avLst/>
          </a:prstGeom>
          <a:noFill/>
          <a:ln w="19050">
            <a:noFill/>
          </a:ln>
        </p:spPr>
        <p:txBody>
          <a:bodyPr wrap="square" rtlCol="0">
            <a:spAutoFit/>
          </a:bodyPr>
          <a:lstStyle/>
          <a:p>
            <a:pPr algn="l">
              <a:lnSpc>
                <a:spcPct val="90000"/>
              </a:lnSpc>
              <a:spcBef>
                <a:spcPts val="1000"/>
              </a:spcBef>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Kernel Mode App</a:t>
            </a:r>
          </a:p>
        </p:txBody>
      </p:sp>
      <p:sp>
        <p:nvSpPr>
          <p:cNvPr id="28" name="矩形 27"/>
          <p:cNvSpPr/>
          <p:nvPr/>
        </p:nvSpPr>
        <p:spPr>
          <a:xfrm>
            <a:off x="6872966" y="5517468"/>
            <a:ext cx="1517038" cy="245157"/>
          </a:xfrm>
          <a:prstGeom prst="rect">
            <a:avLst/>
          </a:prstGeom>
          <a:pattFill prst="dashUpDiag">
            <a:fgClr>
              <a:schemeClr val="tx2">
                <a:lumMod val="60000"/>
                <a:lumOff val="40000"/>
              </a:schemeClr>
            </a:fgClr>
            <a:bgClr>
              <a:schemeClr val="bg1"/>
            </a:bgClr>
          </a:pattFill>
          <a:ln w="1905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kumimoji="0" lang="en-US" altLang="zh-CN" sz="1600" b="1"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API Support</a:t>
            </a:r>
          </a:p>
        </p:txBody>
      </p:sp>
      <p:cxnSp>
        <p:nvCxnSpPr>
          <p:cNvPr id="16" name="曲线连接符 15"/>
          <p:cNvCxnSpPr/>
          <p:nvPr/>
        </p:nvCxnSpPr>
        <p:spPr>
          <a:xfrm rot="10800000" flipH="1" flipV="1">
            <a:off x="6446573" y="2802335"/>
            <a:ext cx="454967" cy="2837712"/>
          </a:xfrm>
          <a:prstGeom prst="curvedConnector3">
            <a:avLst>
              <a:gd name="adj1" fmla="val -50245"/>
            </a:avLst>
          </a:prstGeom>
          <a:ln w="19050">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31" name="矩形 30"/>
          <p:cNvSpPr/>
          <p:nvPr/>
        </p:nvSpPr>
        <p:spPr>
          <a:xfrm>
            <a:off x="5906923" y="3687056"/>
            <a:ext cx="473206" cy="369332"/>
          </a:xfrm>
          <a:prstGeom prst="rect">
            <a:avLst/>
          </a:prstGeom>
        </p:spPr>
        <p:txBody>
          <a:bodyPr wrap="none">
            <a:spAutoFit/>
          </a:bodyPr>
          <a:lstStyle/>
          <a:p>
            <a:r>
              <a:rPr lang="en-US" altLang="zh-CN" b="1" dirty="0">
                <a:latin typeface="Consolas" panose="020B0609020204030204" pitchFamily="49" charset="0"/>
              </a:rPr>
              <a:t>②</a:t>
            </a:r>
            <a:r>
              <a:rPr kumimoji="1"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dirty="0"/>
          </a:p>
        </p:txBody>
      </p:sp>
      <p:sp>
        <p:nvSpPr>
          <p:cNvPr id="23" name="矩形 22"/>
          <p:cNvSpPr/>
          <p:nvPr/>
        </p:nvSpPr>
        <p:spPr>
          <a:xfrm>
            <a:off x="9905166" y="3851859"/>
            <a:ext cx="473206" cy="369332"/>
          </a:xfrm>
          <a:prstGeom prst="rect">
            <a:avLst/>
          </a:prstGeom>
        </p:spPr>
        <p:txBody>
          <a:bodyPr wrap="none">
            <a:spAutoFit/>
          </a:bodyPr>
          <a:lstStyle/>
          <a:p>
            <a:r>
              <a:rPr lang="en-US" altLang="zh-CN" b="1" dirty="0">
                <a:latin typeface="Consolas" panose="020B0609020204030204" pitchFamily="49" charset="0"/>
              </a:rPr>
              <a:t>③</a:t>
            </a:r>
            <a:r>
              <a:rPr kumimoji="1"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dirty="0"/>
          </a:p>
        </p:txBody>
      </p:sp>
      <p:cxnSp>
        <p:nvCxnSpPr>
          <p:cNvPr id="9" name="曲线连接符 8"/>
          <p:cNvCxnSpPr>
            <a:endCxn id="27" idx="3"/>
          </p:cNvCxnSpPr>
          <p:nvPr/>
        </p:nvCxnSpPr>
        <p:spPr>
          <a:xfrm>
            <a:off x="9413308" y="3217613"/>
            <a:ext cx="263432" cy="2425933"/>
          </a:xfrm>
          <a:prstGeom prst="curvedConnector3">
            <a:avLst>
              <a:gd name="adj1" fmla="val 186778"/>
            </a:avLst>
          </a:prstGeom>
          <a:ln w="19050">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30" name="文本框 29">
            <a:extLst>
              <a:ext uri="{FF2B5EF4-FFF2-40B4-BE49-F238E27FC236}">
                <a16:creationId xmlns:a16="http://schemas.microsoft.com/office/drawing/2014/main" id="{D429FD64-B6E2-494A-AF62-26B304299D86}"/>
              </a:ext>
            </a:extLst>
          </p:cNvPr>
          <p:cNvSpPr txBox="1"/>
          <p:nvPr/>
        </p:nvSpPr>
        <p:spPr>
          <a:xfrm>
            <a:off x="270837" y="2511373"/>
            <a:ext cx="1504336" cy="3319883"/>
          </a:xfrm>
          <a:prstGeom prst="rect">
            <a:avLst/>
          </a:prstGeom>
          <a:noFill/>
        </p:spPr>
        <p:txBody>
          <a:bodyPr wrap="square" rtlCol="0">
            <a:spAutoFit/>
          </a:bodyPr>
          <a:lstStyle/>
          <a:p>
            <a:pPr>
              <a:lnSpc>
                <a:spcPct val="90000"/>
              </a:lnSpc>
              <a:spcBef>
                <a:spcPts val="1000"/>
              </a:spcBef>
            </a:pPr>
            <a:r>
              <a:rPr lang="en-US" altLang="zh-CN" sz="1400" b="1" dirty="0">
                <a:latin typeface="Consolas" panose="020B0609020204030204" pitchFamily="49" charset="0"/>
              </a:rPr>
              <a:t>①</a:t>
            </a:r>
            <a:r>
              <a:rPr lang="zh-CN" altLang="en-US" sz="1400" dirty="0"/>
              <a:t> </a:t>
            </a:r>
            <a:r>
              <a:rPr kumimoji="1"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JS</a:t>
            </a:r>
            <a:r>
              <a:rPr kumimoji="1"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引擎调用</a:t>
            </a:r>
            <a:r>
              <a:rPr kumimoji="1"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API</a:t>
            </a:r>
            <a:r>
              <a:rPr kumimoji="1"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申请隔离的</a:t>
            </a:r>
            <a:r>
              <a:rPr kumimoji="1"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Code Cache</a:t>
            </a:r>
            <a:r>
              <a:rPr kumimoji="1"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页</a:t>
            </a:r>
            <a:endParaRPr kumimoji="1"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90000"/>
              </a:lnSpc>
              <a:spcBef>
                <a:spcPts val="1000"/>
              </a:spcBef>
            </a:pPr>
            <a:r>
              <a:rPr lang="en-US" altLang="zh-CN" sz="1400" b="1" dirty="0">
                <a:latin typeface="Consolas" panose="020B0609020204030204" pitchFamily="49" charset="0"/>
              </a:rPr>
              <a:t>②</a:t>
            </a:r>
            <a:r>
              <a:rPr kumimoji="1"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4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rPr>
              <a:t>vdso</a:t>
            </a:r>
            <a:r>
              <a:rPr kumimoji="1"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库中申请</a:t>
            </a:r>
            <a:r>
              <a:rPr kumimoji="1"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map</a:t>
            </a:r>
            <a:r>
              <a:rPr kumimoji="1"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两块共享物理页的虚拟内存</a:t>
            </a:r>
            <a:endParaRPr kumimoji="1"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90000"/>
              </a:lnSpc>
              <a:spcBef>
                <a:spcPts val="1000"/>
              </a:spcBef>
            </a:pPr>
            <a:r>
              <a:rPr lang="en-US" altLang="zh-CN" sz="1400" b="1" dirty="0">
                <a:latin typeface="Consolas" panose="020B0609020204030204" pitchFamily="49" charset="0"/>
              </a:rPr>
              <a:t>③</a:t>
            </a:r>
            <a:r>
              <a:rPr kumimoji="1"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将可写的虚拟内存地址放入白名单中，</a:t>
            </a:r>
            <a:r>
              <a:rPr kumimoji="1"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Verifier</a:t>
            </a:r>
            <a:r>
              <a:rPr kumimoji="1"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不对白名单中内存地址做指令扫描</a:t>
            </a:r>
          </a:p>
          <a:p>
            <a:pPr>
              <a:lnSpc>
                <a:spcPct val="90000"/>
              </a:lnSpc>
              <a:spcBef>
                <a:spcPts val="1000"/>
              </a:spcBef>
            </a:pPr>
            <a:endParaRPr kumimoji="1"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90000"/>
              </a:lnSpc>
              <a:spcBef>
                <a:spcPts val="1000"/>
              </a:spcBef>
            </a:pPr>
            <a:endParaRPr kumimoji="1"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9347241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Task 3</a:t>
            </a:r>
            <a:r>
              <a:rPr lang="zh-CN" altLang="en-US" dirty="0"/>
              <a:t>：</a:t>
            </a:r>
            <a:r>
              <a:rPr lang="zh-CN" altLang="en-US" dirty="0">
                <a:latin typeface="楷体" panose="02010609060101010101" pitchFamily="49" charset="-122"/>
              </a:rPr>
              <a:t>应用</a:t>
            </a:r>
            <a:r>
              <a:rPr lang="en-US" altLang="zh-CN" dirty="0">
                <a:latin typeface="楷体" panose="02010609060101010101" pitchFamily="49" charset="-122"/>
              </a:rPr>
              <a:t>PAN</a:t>
            </a:r>
            <a:r>
              <a:rPr lang="zh-CN" altLang="en-US" dirty="0">
                <a:latin typeface="楷体" panose="02010609060101010101" pitchFamily="49" charset="-122"/>
              </a:rPr>
              <a:t>隔离技术做更广泛的进程内隔离保护</a:t>
            </a:r>
            <a:endParaRPr lang="zh-CN" altLang="en-US" dirty="0"/>
          </a:p>
        </p:txBody>
      </p:sp>
      <p:sp>
        <p:nvSpPr>
          <p:cNvPr id="3" name="内容占位符 2"/>
          <p:cNvSpPr>
            <a:spLocks noGrp="1"/>
          </p:cNvSpPr>
          <p:nvPr>
            <p:ph idx="1"/>
          </p:nvPr>
        </p:nvSpPr>
        <p:spPr/>
        <p:txBody>
          <a:bodyPr/>
          <a:lstStyle/>
          <a:p>
            <a:r>
              <a:rPr lang="en-US" altLang="zh-CN" dirty="0" err="1"/>
              <a:t>JITed</a:t>
            </a:r>
            <a:r>
              <a:rPr lang="en-US" altLang="zh-CN" dirty="0"/>
              <a:t> Code</a:t>
            </a:r>
            <a:r>
              <a:rPr lang="zh-CN" altLang="en-US" dirty="0"/>
              <a:t>保护流程</a:t>
            </a:r>
          </a:p>
        </p:txBody>
      </p:sp>
      <p:sp>
        <p:nvSpPr>
          <p:cNvPr id="4" name="灯片编号占位符 3"/>
          <p:cNvSpPr>
            <a:spLocks noGrp="1"/>
          </p:cNvSpPr>
          <p:nvPr>
            <p:ph type="sldNum" sz="quarter" idx="4"/>
          </p:nvPr>
        </p:nvSpPr>
        <p:spPr/>
        <p:txBody>
          <a:bodyPr/>
          <a:lstStyle/>
          <a:p>
            <a:fld id="{BD8BB134-0D0A-4045-A3EE-5FDD2F095A47}" type="slidenum">
              <a:rPr lang="zh-CN" altLang="en-US" smtClean="0"/>
              <a:t>43</a:t>
            </a:fld>
            <a:endParaRPr lang="zh-CN" altLang="en-US" dirty="0"/>
          </a:p>
        </p:txBody>
      </p:sp>
      <p:sp>
        <p:nvSpPr>
          <p:cNvPr id="5" name="页脚占位符 4"/>
          <p:cNvSpPr>
            <a:spLocks noGrp="1"/>
          </p:cNvSpPr>
          <p:nvPr>
            <p:ph type="ftr" sz="quarter" idx="3"/>
          </p:nvPr>
        </p:nvSpPr>
        <p:spPr/>
        <p:txBody>
          <a:bodyPr/>
          <a:lstStyle/>
          <a:p>
            <a:r>
              <a:rPr lang="en-US" altLang="zh-CN"/>
              <a:t>Jiali Xu &lt;xujiali@ict.ac.cn&gt;</a:t>
            </a:r>
            <a:endParaRPr lang="zh-CN" altLang="en-US" dirty="0"/>
          </a:p>
        </p:txBody>
      </p:sp>
      <p:sp>
        <p:nvSpPr>
          <p:cNvPr id="7" name="文本框 6">
            <a:extLst>
              <a:ext uri="{FF2B5EF4-FFF2-40B4-BE49-F238E27FC236}">
                <a16:creationId xmlns:a16="http://schemas.microsoft.com/office/drawing/2014/main" id="{69B77399-832D-42BD-8133-9E4C22DF0818}"/>
              </a:ext>
            </a:extLst>
          </p:cNvPr>
          <p:cNvSpPr txBox="1"/>
          <p:nvPr/>
        </p:nvSpPr>
        <p:spPr>
          <a:xfrm>
            <a:off x="2343100" y="2176966"/>
            <a:ext cx="3912662" cy="2123658"/>
          </a:xfrm>
          <a:prstGeom prst="rect">
            <a:avLst/>
          </a:prstGeom>
          <a:noFill/>
        </p:spPr>
        <p:txBody>
          <a:bodyPr wrap="square" rtlCol="0">
            <a:spAutoFit/>
          </a:bodyPr>
          <a:lstStyle/>
          <a:p>
            <a:r>
              <a:rPr lang="en-US" altLang="zh-CN" sz="1200" b="1" dirty="0">
                <a:solidFill>
                  <a:schemeClr val="accent2"/>
                </a:solidFill>
                <a:latin typeface="Consolas" panose="020B0609020204030204" pitchFamily="49" charset="0"/>
              </a:rPr>
              <a:t>main</a:t>
            </a:r>
            <a:r>
              <a:rPr lang="zh-CN" altLang="en-US" sz="1200" b="1" dirty="0">
                <a:solidFill>
                  <a:schemeClr val="accent2"/>
                </a:solidFill>
                <a:latin typeface="Consolas" panose="020B0609020204030204" pitchFamily="49" charset="0"/>
              </a:rPr>
              <a:t> </a:t>
            </a:r>
            <a:endParaRPr lang="en-US" altLang="zh-CN" sz="1200" b="1" dirty="0">
              <a:solidFill>
                <a:schemeClr val="accent2"/>
              </a:solidFill>
              <a:latin typeface="Consolas" panose="020B0609020204030204" pitchFamily="49" charset="0"/>
            </a:endParaRPr>
          </a:p>
          <a:p>
            <a:r>
              <a:rPr lang="en-US" altLang="zh-CN" sz="1200" b="1" dirty="0">
                <a:solidFill>
                  <a:srgbClr val="586E75"/>
                </a:solidFill>
                <a:latin typeface="Consolas" panose="020B0609020204030204" pitchFamily="49" charset="0"/>
              </a:rPr>
              <a:t>void </a:t>
            </a:r>
            <a:r>
              <a:rPr lang="en-US" altLang="zh-CN" sz="1200" b="1" dirty="0" err="1">
                <a:solidFill>
                  <a:srgbClr val="586E75"/>
                </a:solidFill>
                <a:latin typeface="Consolas" panose="020B0609020204030204" pitchFamily="49" charset="0"/>
              </a:rPr>
              <a:t>jit_engine</a:t>
            </a:r>
            <a:r>
              <a:rPr lang="en-US" altLang="zh-CN" sz="1200" b="1" dirty="0">
                <a:solidFill>
                  <a:srgbClr val="657B83"/>
                </a:solidFill>
                <a:latin typeface="Consolas" panose="020B0609020204030204" pitchFamily="49" charset="0"/>
              </a:rPr>
              <a:t>() { </a:t>
            </a:r>
          </a:p>
          <a:p>
            <a:r>
              <a:rPr lang="en-US" altLang="zh-CN" sz="1200" b="1" dirty="0">
                <a:solidFill>
                  <a:srgbClr val="657B83"/>
                </a:solidFill>
                <a:latin typeface="Consolas" panose="020B0609020204030204" pitchFamily="49" charset="0"/>
              </a:rPr>
              <a:t>  if(!</a:t>
            </a:r>
            <a:r>
              <a:rPr lang="en-US" altLang="zh-CN" sz="1200" b="1" dirty="0" err="1">
                <a:solidFill>
                  <a:srgbClr val="268BD2"/>
                </a:solidFill>
                <a:latin typeface="Consolas" panose="020B0609020204030204" pitchFamily="49" charset="0"/>
              </a:rPr>
              <a:t>map_isolated_code</a:t>
            </a:r>
            <a:r>
              <a:rPr lang="en-US" altLang="zh-CN" sz="1200" b="1" dirty="0">
                <a:solidFill>
                  <a:srgbClr val="657B83"/>
                </a:solidFill>
                <a:latin typeface="Consolas" panose="020B0609020204030204" pitchFamily="49" charset="0"/>
              </a:rPr>
              <a:t>(</a:t>
            </a:r>
            <a:r>
              <a:rPr lang="en-US" altLang="zh-CN" sz="1200" b="1" dirty="0" err="1">
                <a:solidFill>
                  <a:srgbClr val="657B83"/>
                </a:solidFill>
                <a:latin typeface="Consolas" panose="020B0609020204030204" pitchFamily="49" charset="0"/>
              </a:rPr>
              <a:t>prefer_addr</a:t>
            </a:r>
            <a:r>
              <a:rPr lang="en-US" altLang="zh-CN" sz="1200" b="1" dirty="0">
                <a:solidFill>
                  <a:srgbClr val="657B83"/>
                </a:solidFill>
                <a:latin typeface="Consolas" panose="020B0609020204030204" pitchFamily="49" charset="0"/>
              </a:rPr>
              <a:t>, </a:t>
            </a:r>
            <a:r>
              <a:rPr lang="en-US" altLang="zh-CN" sz="1200" b="1" dirty="0" err="1">
                <a:solidFill>
                  <a:srgbClr val="657B83"/>
                </a:solidFill>
                <a:latin typeface="Consolas" panose="020B0609020204030204" pitchFamily="49" charset="0"/>
              </a:rPr>
              <a:t>len</a:t>
            </a:r>
            <a:r>
              <a:rPr lang="en-US" altLang="zh-CN" sz="1200" b="1" dirty="0">
                <a:solidFill>
                  <a:srgbClr val="657B83"/>
                </a:solidFill>
                <a:latin typeface="Consolas" panose="020B0609020204030204" pitchFamily="49" charset="0"/>
              </a:rPr>
              <a:t>, </a:t>
            </a:r>
          </a:p>
          <a:p>
            <a:r>
              <a:rPr lang="en-US" altLang="zh-CN" sz="1200" b="1" dirty="0">
                <a:solidFill>
                  <a:srgbClr val="657B83"/>
                </a:solidFill>
                <a:latin typeface="Consolas" panose="020B0609020204030204" pitchFamily="49" charset="0"/>
              </a:rPr>
              <a:t>	&amp;</a:t>
            </a:r>
            <a:r>
              <a:rPr lang="en-US" altLang="zh-CN" sz="1200" b="1" dirty="0" err="1">
                <a:solidFill>
                  <a:srgbClr val="657B83"/>
                </a:solidFill>
                <a:latin typeface="Consolas" panose="020B0609020204030204" pitchFamily="49" charset="0"/>
              </a:rPr>
              <a:t>code_ptr</a:t>
            </a:r>
            <a:r>
              <a:rPr lang="en-US" altLang="zh-CN" sz="1200" b="1" dirty="0">
                <a:solidFill>
                  <a:srgbClr val="657B83"/>
                </a:solidFill>
                <a:latin typeface="Consolas" panose="020B0609020204030204" pitchFamily="49" charset="0"/>
              </a:rPr>
              <a:t>, &amp;</a:t>
            </a:r>
            <a:r>
              <a:rPr lang="en-US" altLang="zh-CN" sz="1200" b="1" dirty="0" err="1">
                <a:solidFill>
                  <a:srgbClr val="657B83"/>
                </a:solidFill>
                <a:latin typeface="Consolas" panose="020B0609020204030204" pitchFamily="49" charset="0"/>
              </a:rPr>
              <a:t>data_ptr</a:t>
            </a:r>
            <a:r>
              <a:rPr lang="en-US" altLang="zh-CN" sz="1200" b="1" dirty="0">
                <a:solidFill>
                  <a:srgbClr val="657B83"/>
                </a:solidFill>
                <a:latin typeface="Consolas" panose="020B0609020204030204" pitchFamily="49" charset="0"/>
              </a:rPr>
              <a:t>))</a:t>
            </a:r>
          </a:p>
          <a:p>
            <a:r>
              <a:rPr lang="en-US" altLang="zh-CN" sz="1200" b="1" dirty="0">
                <a:solidFill>
                  <a:srgbClr val="657B83"/>
                </a:solidFill>
                <a:latin typeface="Consolas" panose="020B0609020204030204" pitchFamily="49" charset="0"/>
              </a:rPr>
              <a:t>        </a:t>
            </a:r>
            <a:r>
              <a:rPr lang="en-US" altLang="zh-CN" sz="1200" b="1" dirty="0" err="1">
                <a:solidFill>
                  <a:srgbClr val="657B83"/>
                </a:solidFill>
                <a:latin typeface="Consolas" panose="020B0609020204030204" pitchFamily="49" charset="0"/>
              </a:rPr>
              <a:t>exit_error</a:t>
            </a:r>
            <a:r>
              <a:rPr lang="en-US" altLang="zh-CN" sz="1200" b="1" dirty="0">
                <a:solidFill>
                  <a:srgbClr val="657B83"/>
                </a:solidFill>
                <a:latin typeface="Consolas" panose="020B0609020204030204" pitchFamily="49" charset="0"/>
              </a:rPr>
              <a:t>();</a:t>
            </a:r>
          </a:p>
          <a:p>
            <a:r>
              <a:rPr lang="en-US" altLang="zh-CN" sz="1200" b="1" dirty="0">
                <a:solidFill>
                  <a:srgbClr val="657B83"/>
                </a:solidFill>
                <a:latin typeface="Consolas" panose="020B0609020204030204" pitchFamily="49" charset="0"/>
              </a:rPr>
              <a:t>  ……</a:t>
            </a:r>
          </a:p>
          <a:p>
            <a:r>
              <a:rPr lang="en-US" altLang="zh-CN" sz="1200" b="1" dirty="0">
                <a:solidFill>
                  <a:srgbClr val="657B83"/>
                </a:solidFill>
                <a:latin typeface="Consolas" panose="020B0609020204030204" pitchFamily="49" charset="0"/>
              </a:rPr>
              <a:t>  if (!</a:t>
            </a:r>
            <a:r>
              <a:rPr lang="en-US" altLang="zh-CN" sz="1200" b="1" dirty="0" err="1">
                <a:solidFill>
                  <a:srgbClr val="268BD2"/>
                </a:solidFill>
                <a:latin typeface="Consolas" panose="020B0609020204030204" pitchFamily="49" charset="0"/>
              </a:rPr>
              <a:t>write_code</a:t>
            </a:r>
            <a:r>
              <a:rPr lang="en-US" altLang="zh-CN" sz="1200" b="1" dirty="0">
                <a:solidFill>
                  <a:srgbClr val="657B83"/>
                </a:solidFill>
                <a:latin typeface="Consolas" panose="020B0609020204030204" pitchFamily="49" charset="0"/>
              </a:rPr>
              <a:t>(code, </a:t>
            </a:r>
            <a:r>
              <a:rPr lang="en-US" altLang="zh-CN" sz="1200" b="1" dirty="0" err="1">
                <a:solidFill>
                  <a:srgbClr val="657B83"/>
                </a:solidFill>
                <a:latin typeface="Consolas" panose="020B0609020204030204" pitchFamily="49" charset="0"/>
              </a:rPr>
              <a:t>len</a:t>
            </a:r>
            <a:r>
              <a:rPr lang="en-US" altLang="zh-CN" sz="1200" b="1" dirty="0">
                <a:solidFill>
                  <a:srgbClr val="657B83"/>
                </a:solidFill>
                <a:latin typeface="Consolas" panose="020B0609020204030204" pitchFamily="49" charset="0"/>
              </a:rPr>
              <a:t>, </a:t>
            </a:r>
            <a:r>
              <a:rPr lang="en-US" altLang="zh-CN" sz="1200" b="1" dirty="0" err="1">
                <a:solidFill>
                  <a:srgbClr val="657B83"/>
                </a:solidFill>
                <a:latin typeface="Consolas" panose="020B0609020204030204" pitchFamily="49" charset="0"/>
              </a:rPr>
              <a:t>data_ptr</a:t>
            </a:r>
            <a:r>
              <a:rPr lang="en-US" altLang="zh-CN" sz="1200" b="1" dirty="0">
                <a:solidFill>
                  <a:srgbClr val="657B83"/>
                </a:solidFill>
                <a:latin typeface="Consolas" panose="020B0609020204030204" pitchFamily="49" charset="0"/>
              </a:rPr>
              <a:t>))</a:t>
            </a:r>
          </a:p>
          <a:p>
            <a:r>
              <a:rPr lang="en-US" altLang="zh-CN" sz="1200" b="1" dirty="0">
                <a:solidFill>
                  <a:srgbClr val="657B83"/>
                </a:solidFill>
                <a:latin typeface="Consolas" panose="020B0609020204030204" pitchFamily="49" charset="0"/>
              </a:rPr>
              <a:t>        </a:t>
            </a:r>
            <a:r>
              <a:rPr lang="en-US" altLang="zh-CN" sz="1200" b="1" dirty="0" err="1">
                <a:solidFill>
                  <a:srgbClr val="657B83"/>
                </a:solidFill>
                <a:latin typeface="Consolas" panose="020B0609020204030204" pitchFamily="49" charset="0"/>
              </a:rPr>
              <a:t>exit_error</a:t>
            </a:r>
            <a:r>
              <a:rPr lang="en-US" altLang="zh-CN" sz="1200" b="1" dirty="0">
                <a:solidFill>
                  <a:srgbClr val="657B83"/>
                </a:solidFill>
                <a:latin typeface="Consolas" panose="020B0609020204030204" pitchFamily="49" charset="0"/>
              </a:rPr>
              <a:t>();</a:t>
            </a:r>
          </a:p>
          <a:p>
            <a:r>
              <a:rPr lang="en-US" altLang="zh-CN" sz="1200" b="1" dirty="0">
                <a:solidFill>
                  <a:srgbClr val="657B83"/>
                </a:solidFill>
                <a:latin typeface="Consolas" panose="020B0609020204030204" pitchFamily="49" charset="0"/>
              </a:rPr>
              <a:t>  ……</a:t>
            </a:r>
          </a:p>
          <a:p>
            <a:r>
              <a:rPr lang="en-US" altLang="zh-CN" sz="1200" b="1" dirty="0">
                <a:solidFill>
                  <a:srgbClr val="657B83"/>
                </a:solidFill>
                <a:latin typeface="Consolas" panose="020B0609020204030204" pitchFamily="49" charset="0"/>
              </a:rPr>
              <a:t>  </a:t>
            </a:r>
            <a:r>
              <a:rPr lang="en-US" altLang="zh-CN" sz="1200" b="1" dirty="0" err="1">
                <a:solidFill>
                  <a:srgbClr val="268BD2"/>
                </a:solidFill>
                <a:latin typeface="Consolas" panose="020B0609020204030204" pitchFamily="49" charset="0"/>
              </a:rPr>
              <a:t>jmp_to_code</a:t>
            </a:r>
            <a:r>
              <a:rPr lang="en-US" altLang="zh-CN" sz="1200" b="1" dirty="0">
                <a:solidFill>
                  <a:srgbClr val="657B83"/>
                </a:solidFill>
                <a:latin typeface="Consolas" panose="020B0609020204030204" pitchFamily="49" charset="0"/>
              </a:rPr>
              <a:t>(</a:t>
            </a:r>
            <a:r>
              <a:rPr lang="en-US" altLang="zh-CN" sz="1200" b="1" dirty="0" err="1">
                <a:solidFill>
                  <a:srgbClr val="657B83"/>
                </a:solidFill>
                <a:latin typeface="Consolas" panose="020B0609020204030204" pitchFamily="49" charset="0"/>
              </a:rPr>
              <a:t>code_ptr</a:t>
            </a:r>
            <a:r>
              <a:rPr lang="en-US" altLang="zh-CN" sz="1200" b="1" dirty="0">
                <a:solidFill>
                  <a:srgbClr val="657B83"/>
                </a:solidFill>
                <a:latin typeface="Consolas" panose="020B0609020204030204" pitchFamily="49" charset="0"/>
              </a:rPr>
              <a:t>);</a:t>
            </a:r>
          </a:p>
          <a:p>
            <a:r>
              <a:rPr lang="en-US" altLang="zh-CN" sz="1200" b="1" dirty="0">
                <a:solidFill>
                  <a:srgbClr val="657B83"/>
                </a:solidFill>
                <a:latin typeface="Consolas" panose="020B0609020204030204" pitchFamily="49" charset="0"/>
              </a:rPr>
              <a:t>}</a:t>
            </a:r>
          </a:p>
        </p:txBody>
      </p:sp>
      <p:sp>
        <p:nvSpPr>
          <p:cNvPr id="8" name="矩形 7"/>
          <p:cNvSpPr/>
          <p:nvPr/>
        </p:nvSpPr>
        <p:spPr>
          <a:xfrm>
            <a:off x="2225118" y="1819276"/>
            <a:ext cx="8389856" cy="3449298"/>
          </a:xfrm>
          <a:prstGeom prst="rect">
            <a:avLst/>
          </a:prstGeom>
          <a:noFill/>
          <a:ln w="1905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矩形 9"/>
          <p:cNvSpPr/>
          <p:nvPr/>
        </p:nvSpPr>
        <p:spPr>
          <a:xfrm>
            <a:off x="2225119" y="5270052"/>
            <a:ext cx="8389856" cy="801279"/>
          </a:xfrm>
          <a:prstGeom prst="rect">
            <a:avLst/>
          </a:prstGeom>
          <a:noFill/>
          <a:ln w="1905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矩形 10"/>
          <p:cNvSpPr/>
          <p:nvPr/>
        </p:nvSpPr>
        <p:spPr>
          <a:xfrm>
            <a:off x="6740559" y="5384309"/>
            <a:ext cx="3205113" cy="638670"/>
          </a:xfrm>
          <a:prstGeom prst="rect">
            <a:avLst/>
          </a:prstGeom>
          <a:noFill/>
          <a:ln w="1905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矩形 11"/>
          <p:cNvSpPr/>
          <p:nvPr/>
        </p:nvSpPr>
        <p:spPr>
          <a:xfrm>
            <a:off x="2343100" y="2176965"/>
            <a:ext cx="3633494" cy="2984668"/>
          </a:xfrm>
          <a:prstGeom prst="rect">
            <a:avLst/>
          </a:prstGeom>
          <a:noFill/>
          <a:ln w="12700" cap="flat" cmpd="sng" algn="ctr">
            <a:solidFill>
              <a:schemeClr val="tx1"/>
            </a:solidFill>
            <a:prstDash val="dash"/>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13">
            <a:extLst>
              <a:ext uri="{FF2B5EF4-FFF2-40B4-BE49-F238E27FC236}">
                <a16:creationId xmlns:a16="http://schemas.microsoft.com/office/drawing/2014/main" id="{69B77399-832D-42BD-8133-9E4C22DF0818}"/>
              </a:ext>
            </a:extLst>
          </p:cNvPr>
          <p:cNvSpPr txBox="1"/>
          <p:nvPr/>
        </p:nvSpPr>
        <p:spPr>
          <a:xfrm>
            <a:off x="6255762" y="2165024"/>
            <a:ext cx="4737753" cy="3046988"/>
          </a:xfrm>
          <a:prstGeom prst="rect">
            <a:avLst/>
          </a:prstGeom>
          <a:noFill/>
        </p:spPr>
        <p:txBody>
          <a:bodyPr wrap="square" rtlCol="0">
            <a:spAutoFit/>
          </a:bodyPr>
          <a:lstStyle/>
          <a:p>
            <a:r>
              <a:rPr lang="en-US" altLang="zh-CN" sz="1200" b="1" dirty="0">
                <a:solidFill>
                  <a:schemeClr val="accent2"/>
                </a:solidFill>
                <a:latin typeface="Consolas" panose="020B0609020204030204" pitchFamily="49" charset="0"/>
              </a:rPr>
              <a:t>.</a:t>
            </a:r>
            <a:r>
              <a:rPr lang="en-US" altLang="zh-CN" sz="1200" b="1" dirty="0" err="1">
                <a:solidFill>
                  <a:schemeClr val="accent2"/>
                </a:solidFill>
                <a:latin typeface="Consolas" panose="020B0609020204030204" pitchFamily="49" charset="0"/>
              </a:rPr>
              <a:t>vdso</a:t>
            </a:r>
            <a:endParaRPr lang="en-US" altLang="zh-CN" sz="1200" b="1" dirty="0">
              <a:solidFill>
                <a:schemeClr val="accent2"/>
              </a:solidFill>
              <a:latin typeface="Consolas" panose="020B0609020204030204" pitchFamily="49" charset="0"/>
            </a:endParaRPr>
          </a:p>
          <a:p>
            <a:r>
              <a:rPr lang="en-US" altLang="zh-CN" sz="1200" b="1" dirty="0">
                <a:solidFill>
                  <a:srgbClr val="586E75"/>
                </a:solidFill>
                <a:latin typeface="Consolas" panose="020B0609020204030204" pitchFamily="49" charset="0"/>
              </a:rPr>
              <a:t>bool </a:t>
            </a:r>
            <a:r>
              <a:rPr lang="en-US" altLang="zh-CN" sz="1200" b="1" dirty="0" err="1">
                <a:solidFill>
                  <a:srgbClr val="586E75"/>
                </a:solidFill>
                <a:latin typeface="Consolas" panose="020B0609020204030204" pitchFamily="49" charset="0"/>
              </a:rPr>
              <a:t>map_isolated_code</a:t>
            </a:r>
            <a:r>
              <a:rPr lang="en-US" altLang="zh-CN" sz="1200" b="1" dirty="0">
                <a:solidFill>
                  <a:srgbClr val="657B83"/>
                </a:solidFill>
                <a:latin typeface="Consolas" panose="020B0609020204030204" pitchFamily="49" charset="0"/>
              </a:rPr>
              <a:t>(…) {</a:t>
            </a:r>
          </a:p>
          <a:p>
            <a:r>
              <a:rPr lang="en-US" altLang="zh-CN" sz="1200" b="1" dirty="0">
                <a:solidFill>
                  <a:srgbClr val="657B83"/>
                </a:solidFill>
                <a:latin typeface="Consolas" panose="020B0609020204030204" pitchFamily="49" charset="0"/>
              </a:rPr>
              <a:t>    if(!</a:t>
            </a:r>
            <a:r>
              <a:rPr lang="en-US" altLang="zh-CN" sz="1200" b="1" dirty="0" err="1">
                <a:solidFill>
                  <a:srgbClr val="268BD2"/>
                </a:solidFill>
                <a:latin typeface="Consolas" panose="020B0609020204030204" pitchFamily="49" charset="0"/>
              </a:rPr>
              <a:t>map_shared_pages</a:t>
            </a:r>
            <a:r>
              <a:rPr lang="en-US" altLang="zh-CN" sz="1200" b="1" dirty="0">
                <a:solidFill>
                  <a:srgbClr val="657B83"/>
                </a:solidFill>
                <a:latin typeface="Consolas" panose="020B0609020204030204" pitchFamily="49" charset="0"/>
              </a:rPr>
              <a:t>(</a:t>
            </a:r>
            <a:r>
              <a:rPr lang="en-US" altLang="zh-CN" sz="1200" b="1" dirty="0" err="1">
                <a:solidFill>
                  <a:srgbClr val="657B83"/>
                </a:solidFill>
                <a:latin typeface="Consolas" panose="020B0609020204030204" pitchFamily="49" charset="0"/>
              </a:rPr>
              <a:t>addr</a:t>
            </a:r>
            <a:r>
              <a:rPr lang="en-US" altLang="zh-CN" sz="1200" b="1" dirty="0">
                <a:solidFill>
                  <a:srgbClr val="657B83"/>
                </a:solidFill>
                <a:latin typeface="Consolas" panose="020B0609020204030204" pitchFamily="49" charset="0"/>
              </a:rPr>
              <a:t>, </a:t>
            </a:r>
            <a:r>
              <a:rPr lang="en-US" altLang="zh-CN" sz="1200" b="1" dirty="0" err="1">
                <a:solidFill>
                  <a:srgbClr val="657B83"/>
                </a:solidFill>
                <a:latin typeface="Consolas" panose="020B0609020204030204" pitchFamily="49" charset="0"/>
              </a:rPr>
              <a:t>len</a:t>
            </a:r>
            <a:r>
              <a:rPr lang="en-US" altLang="zh-CN" sz="1200" b="1" dirty="0">
                <a:solidFill>
                  <a:srgbClr val="657B83"/>
                </a:solidFill>
                <a:latin typeface="Consolas" panose="020B0609020204030204" pitchFamily="49" charset="0"/>
              </a:rPr>
              <a:t>, </a:t>
            </a:r>
          </a:p>
          <a:p>
            <a:r>
              <a:rPr lang="en-US" altLang="zh-CN" sz="1200" b="1" dirty="0">
                <a:solidFill>
                  <a:srgbClr val="657B83"/>
                </a:solidFill>
                <a:latin typeface="Consolas" panose="020B0609020204030204" pitchFamily="49" charset="0"/>
              </a:rPr>
              <a:t>	&amp;</a:t>
            </a:r>
            <a:r>
              <a:rPr lang="en-US" altLang="zh-CN" sz="1200" b="1" dirty="0" err="1">
                <a:solidFill>
                  <a:srgbClr val="657B83"/>
                </a:solidFill>
                <a:latin typeface="Consolas" panose="020B0609020204030204" pitchFamily="49" charset="0"/>
              </a:rPr>
              <a:t>code_ptr</a:t>
            </a:r>
            <a:r>
              <a:rPr lang="en-US" altLang="zh-CN" sz="1200" b="1" dirty="0">
                <a:solidFill>
                  <a:srgbClr val="657B83"/>
                </a:solidFill>
                <a:latin typeface="Consolas" panose="020B0609020204030204" pitchFamily="49" charset="0"/>
              </a:rPr>
              <a:t>, &amp;</a:t>
            </a:r>
            <a:r>
              <a:rPr lang="en-US" altLang="zh-CN" sz="1200" b="1" dirty="0" err="1">
                <a:solidFill>
                  <a:srgbClr val="657B83"/>
                </a:solidFill>
                <a:latin typeface="Consolas" panose="020B0609020204030204" pitchFamily="49" charset="0"/>
              </a:rPr>
              <a:t>data_ptr</a:t>
            </a:r>
            <a:r>
              <a:rPr lang="en-US" altLang="zh-CN" sz="1200" b="1" dirty="0">
                <a:solidFill>
                  <a:srgbClr val="657B83"/>
                </a:solidFill>
                <a:latin typeface="Consolas" panose="020B0609020204030204" pitchFamily="49" charset="0"/>
              </a:rPr>
              <a:t>)) </a:t>
            </a:r>
          </a:p>
          <a:p>
            <a:r>
              <a:rPr lang="en-US" altLang="zh-CN" sz="1200" b="1" dirty="0">
                <a:solidFill>
                  <a:srgbClr val="657B83"/>
                </a:solidFill>
                <a:latin typeface="Consolas" panose="020B0609020204030204" pitchFamily="49" charset="0"/>
              </a:rPr>
              <a:t>        return 0;</a:t>
            </a:r>
          </a:p>
          <a:p>
            <a:r>
              <a:rPr lang="en-US" altLang="zh-CN" sz="1200" b="1" dirty="0">
                <a:solidFill>
                  <a:srgbClr val="657B83"/>
                </a:solidFill>
                <a:latin typeface="Consolas" panose="020B0609020204030204" pitchFamily="49" charset="0"/>
              </a:rPr>
              <a:t>    </a:t>
            </a:r>
            <a:r>
              <a:rPr lang="en-US" altLang="zh-CN" sz="1200" b="1" dirty="0" err="1">
                <a:solidFill>
                  <a:srgbClr val="268BD2"/>
                </a:solidFill>
                <a:latin typeface="Consolas" panose="020B0609020204030204" pitchFamily="49" charset="0"/>
              </a:rPr>
              <a:t>no_verifier</a:t>
            </a:r>
            <a:r>
              <a:rPr lang="en-US" altLang="zh-CN" sz="1200" b="1" dirty="0">
                <a:solidFill>
                  <a:srgbClr val="657B83"/>
                </a:solidFill>
                <a:latin typeface="Consolas" panose="020B0609020204030204" pitchFamily="49" charset="0"/>
              </a:rPr>
              <a:t>(</a:t>
            </a:r>
            <a:r>
              <a:rPr lang="en-US" altLang="zh-CN" sz="1200" b="1" dirty="0" err="1">
                <a:solidFill>
                  <a:srgbClr val="657B83"/>
                </a:solidFill>
                <a:latin typeface="Consolas" panose="020B0609020204030204" pitchFamily="49" charset="0"/>
              </a:rPr>
              <a:t>data_ptr</a:t>
            </a:r>
            <a:r>
              <a:rPr lang="en-US" altLang="zh-CN" sz="1200" b="1" dirty="0">
                <a:solidFill>
                  <a:srgbClr val="657B83"/>
                </a:solidFill>
                <a:latin typeface="Consolas" panose="020B0609020204030204" pitchFamily="49" charset="0"/>
              </a:rPr>
              <a:t>, </a:t>
            </a:r>
            <a:r>
              <a:rPr lang="en-US" altLang="zh-CN" sz="1200" b="1" dirty="0" err="1">
                <a:solidFill>
                  <a:srgbClr val="657B83"/>
                </a:solidFill>
                <a:latin typeface="Consolas" panose="020B0609020204030204" pitchFamily="49" charset="0"/>
              </a:rPr>
              <a:t>len</a:t>
            </a:r>
            <a:r>
              <a:rPr lang="en-US" altLang="zh-CN" sz="1200" b="1" dirty="0">
                <a:solidFill>
                  <a:srgbClr val="657B83"/>
                </a:solidFill>
                <a:latin typeface="Consolas" panose="020B0609020204030204" pitchFamily="49" charset="0"/>
              </a:rPr>
              <a:t>)</a:t>
            </a:r>
          </a:p>
          <a:p>
            <a:r>
              <a:rPr lang="en-US" altLang="zh-CN" sz="1200" b="1" dirty="0">
                <a:solidFill>
                  <a:srgbClr val="657B83"/>
                </a:solidFill>
                <a:latin typeface="Consolas" panose="020B0609020204030204" pitchFamily="49" charset="0"/>
              </a:rPr>
              <a:t>    return 1;</a:t>
            </a:r>
          </a:p>
          <a:p>
            <a:r>
              <a:rPr lang="en-US" altLang="zh-CN" sz="1200" b="1" dirty="0">
                <a:solidFill>
                  <a:srgbClr val="657B83"/>
                </a:solidFill>
                <a:latin typeface="Consolas" panose="020B0609020204030204" pitchFamily="49" charset="0"/>
              </a:rPr>
              <a:t>}</a:t>
            </a:r>
          </a:p>
          <a:p>
            <a:r>
              <a:rPr lang="en-US" altLang="zh-CN" sz="1200" b="1" dirty="0">
                <a:solidFill>
                  <a:srgbClr val="657B83"/>
                </a:solidFill>
                <a:latin typeface="Consolas" panose="020B0609020204030204" pitchFamily="49" charset="0"/>
              </a:rPr>
              <a:t>bool </a:t>
            </a:r>
            <a:r>
              <a:rPr lang="en-US" altLang="zh-CN" sz="1200" b="1" dirty="0" err="1">
                <a:solidFill>
                  <a:srgbClr val="657B83"/>
                </a:solidFill>
                <a:latin typeface="Consolas" panose="020B0609020204030204" pitchFamily="49" charset="0"/>
              </a:rPr>
              <a:t>write_code</a:t>
            </a:r>
            <a:r>
              <a:rPr lang="en-US" altLang="zh-CN" sz="1200" b="1" dirty="0">
                <a:solidFill>
                  <a:srgbClr val="657B83"/>
                </a:solidFill>
                <a:latin typeface="Consolas" panose="020B0609020204030204" pitchFamily="49" charset="0"/>
              </a:rPr>
              <a:t>(…) {</a:t>
            </a:r>
          </a:p>
          <a:p>
            <a:r>
              <a:rPr lang="en-US" altLang="zh-CN" sz="1200" b="1" dirty="0">
                <a:solidFill>
                  <a:srgbClr val="657B83"/>
                </a:solidFill>
                <a:latin typeface="Consolas" panose="020B0609020204030204" pitchFamily="49" charset="0"/>
              </a:rPr>
              <a:t>    if (!</a:t>
            </a:r>
            <a:r>
              <a:rPr lang="en-US" altLang="zh-CN" sz="1200" b="1" dirty="0" err="1">
                <a:solidFill>
                  <a:srgbClr val="268BD2"/>
                </a:solidFill>
                <a:latin typeface="Consolas" panose="020B0609020204030204" pitchFamily="49" charset="0"/>
              </a:rPr>
              <a:t>verifier_code</a:t>
            </a:r>
            <a:r>
              <a:rPr lang="en-US" altLang="zh-CN" sz="1200" b="1" dirty="0">
                <a:solidFill>
                  <a:srgbClr val="657B83"/>
                </a:solidFill>
                <a:latin typeface="Consolas" panose="020B0609020204030204" pitchFamily="49" charset="0"/>
              </a:rPr>
              <a:t>(code, </a:t>
            </a:r>
            <a:r>
              <a:rPr lang="en-US" altLang="zh-CN" sz="1200" b="1" dirty="0" err="1">
                <a:solidFill>
                  <a:srgbClr val="657B83"/>
                </a:solidFill>
                <a:latin typeface="Consolas" panose="020B0609020204030204" pitchFamily="49" charset="0"/>
              </a:rPr>
              <a:t>len</a:t>
            </a:r>
            <a:r>
              <a:rPr lang="en-US" altLang="zh-CN" sz="1200" b="1" dirty="0">
                <a:solidFill>
                  <a:srgbClr val="657B83"/>
                </a:solidFill>
                <a:latin typeface="Consolas" panose="020B0609020204030204" pitchFamily="49" charset="0"/>
              </a:rPr>
              <a:t>)) </a:t>
            </a:r>
          </a:p>
          <a:p>
            <a:r>
              <a:rPr lang="en-US" altLang="zh-CN" sz="1200" b="1" dirty="0">
                <a:solidFill>
                  <a:srgbClr val="657B83"/>
                </a:solidFill>
                <a:latin typeface="Consolas" panose="020B0609020204030204" pitchFamily="49" charset="0"/>
              </a:rPr>
              <a:t>        return 0;</a:t>
            </a:r>
          </a:p>
          <a:p>
            <a:r>
              <a:rPr lang="en-US" altLang="zh-CN" sz="1200" b="1" dirty="0">
                <a:solidFill>
                  <a:srgbClr val="657B83"/>
                </a:solidFill>
                <a:latin typeface="Consolas" panose="020B0609020204030204" pitchFamily="49" charset="0"/>
              </a:rPr>
              <a:t>    </a:t>
            </a:r>
            <a:r>
              <a:rPr lang="en-US" altLang="zh-CN" sz="1200" b="1" dirty="0" err="1">
                <a:solidFill>
                  <a:srgbClr val="268BD2"/>
                </a:solidFill>
                <a:latin typeface="Consolas" panose="020B0609020204030204" pitchFamily="49" charset="0"/>
              </a:rPr>
              <a:t>disable_uao</a:t>
            </a:r>
            <a:r>
              <a:rPr lang="en-US" altLang="zh-CN" sz="1200" b="1" dirty="0">
                <a:solidFill>
                  <a:srgbClr val="657B83"/>
                </a:solidFill>
                <a:latin typeface="Consolas" panose="020B0609020204030204" pitchFamily="49" charset="0"/>
              </a:rPr>
              <a:t>();</a:t>
            </a:r>
          </a:p>
          <a:p>
            <a:r>
              <a:rPr lang="en-US" altLang="zh-CN" sz="1200" b="1" dirty="0">
                <a:solidFill>
                  <a:srgbClr val="657B83"/>
                </a:solidFill>
                <a:latin typeface="Consolas" panose="020B0609020204030204" pitchFamily="49" charset="0"/>
              </a:rPr>
              <a:t>    </a:t>
            </a:r>
            <a:r>
              <a:rPr lang="en-US" altLang="zh-CN" sz="1200" b="1" dirty="0" err="1">
                <a:solidFill>
                  <a:srgbClr val="268BD2"/>
                </a:solidFill>
                <a:latin typeface="Consolas" panose="020B0609020204030204" pitchFamily="49" charset="0"/>
              </a:rPr>
              <a:t>unprivileged_write</a:t>
            </a:r>
            <a:r>
              <a:rPr lang="en-US" altLang="zh-CN" sz="1200" b="1" dirty="0">
                <a:solidFill>
                  <a:srgbClr val="657B83"/>
                </a:solidFill>
                <a:latin typeface="Consolas" panose="020B0609020204030204" pitchFamily="49" charset="0"/>
              </a:rPr>
              <a:t>(code, </a:t>
            </a:r>
            <a:r>
              <a:rPr lang="en-US" altLang="zh-CN" sz="1200" b="1" dirty="0" err="1">
                <a:solidFill>
                  <a:srgbClr val="657B83"/>
                </a:solidFill>
                <a:latin typeface="Consolas" panose="020B0609020204030204" pitchFamily="49" charset="0"/>
              </a:rPr>
              <a:t>len</a:t>
            </a:r>
            <a:r>
              <a:rPr lang="en-US" altLang="zh-CN" sz="1200" b="1" dirty="0">
                <a:solidFill>
                  <a:srgbClr val="657B83"/>
                </a:solidFill>
                <a:latin typeface="Consolas" panose="020B0609020204030204" pitchFamily="49" charset="0"/>
              </a:rPr>
              <a:t>, </a:t>
            </a:r>
            <a:r>
              <a:rPr lang="en-US" altLang="zh-CN" sz="1200" b="1" dirty="0" err="1">
                <a:solidFill>
                  <a:srgbClr val="657B83"/>
                </a:solidFill>
                <a:latin typeface="Consolas" panose="020B0609020204030204" pitchFamily="49" charset="0"/>
              </a:rPr>
              <a:t>data_ptr</a:t>
            </a:r>
            <a:r>
              <a:rPr lang="en-US" altLang="zh-CN" sz="1200" b="1" dirty="0">
                <a:solidFill>
                  <a:srgbClr val="657B83"/>
                </a:solidFill>
                <a:latin typeface="Consolas" panose="020B0609020204030204" pitchFamily="49" charset="0"/>
              </a:rPr>
              <a:t>);</a:t>
            </a:r>
          </a:p>
          <a:p>
            <a:r>
              <a:rPr lang="en-US" altLang="zh-CN" sz="1200" b="1" dirty="0">
                <a:solidFill>
                  <a:srgbClr val="657B83"/>
                </a:solidFill>
                <a:latin typeface="Consolas" panose="020B0609020204030204" pitchFamily="49" charset="0"/>
              </a:rPr>
              <a:t>    </a:t>
            </a:r>
            <a:r>
              <a:rPr lang="en-US" altLang="zh-CN" sz="1200" b="1" dirty="0" err="1">
                <a:solidFill>
                  <a:srgbClr val="268BD2"/>
                </a:solidFill>
                <a:latin typeface="Consolas" panose="020B0609020204030204" pitchFamily="49" charset="0"/>
              </a:rPr>
              <a:t>enable_uao</a:t>
            </a:r>
            <a:r>
              <a:rPr lang="en-US" altLang="zh-CN" sz="1200" b="1" dirty="0">
                <a:solidFill>
                  <a:srgbClr val="657B83"/>
                </a:solidFill>
                <a:latin typeface="Consolas" panose="020B0609020204030204" pitchFamily="49" charset="0"/>
              </a:rPr>
              <a:t>();</a:t>
            </a:r>
          </a:p>
          <a:p>
            <a:r>
              <a:rPr lang="en-US" altLang="zh-CN" sz="1200" b="1" dirty="0">
                <a:solidFill>
                  <a:srgbClr val="657B83"/>
                </a:solidFill>
                <a:latin typeface="Consolas" panose="020B0609020204030204" pitchFamily="49" charset="0"/>
              </a:rPr>
              <a:t>    return 1;</a:t>
            </a:r>
          </a:p>
          <a:p>
            <a:r>
              <a:rPr lang="en-US" altLang="zh-CN" sz="1200" b="1" dirty="0">
                <a:solidFill>
                  <a:srgbClr val="657B83"/>
                </a:solidFill>
                <a:latin typeface="Consolas" panose="020B0609020204030204" pitchFamily="49" charset="0"/>
              </a:rPr>
              <a:t>}</a:t>
            </a:r>
          </a:p>
        </p:txBody>
      </p:sp>
      <p:sp>
        <p:nvSpPr>
          <p:cNvPr id="15" name="矩形 14"/>
          <p:cNvSpPr/>
          <p:nvPr/>
        </p:nvSpPr>
        <p:spPr>
          <a:xfrm>
            <a:off x="6232980" y="2178875"/>
            <a:ext cx="4249625" cy="2982758"/>
          </a:xfrm>
          <a:prstGeom prst="rect">
            <a:avLst/>
          </a:prstGeom>
          <a:noFill/>
          <a:ln w="12700" cap="flat" cmpd="sng" algn="ctr">
            <a:solidFill>
              <a:schemeClr val="tx1"/>
            </a:solidFill>
            <a:prstDash val="dash"/>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矩形 26"/>
          <p:cNvSpPr/>
          <p:nvPr/>
        </p:nvSpPr>
        <p:spPr>
          <a:xfrm>
            <a:off x="8737533" y="5519145"/>
            <a:ext cx="939207" cy="248801"/>
          </a:xfrm>
          <a:prstGeom prst="rect">
            <a:avLst/>
          </a:prstGeom>
          <a:pattFill prst="ltDnDiag">
            <a:fgClr>
              <a:schemeClr val="tx2">
                <a:lumMod val="60000"/>
                <a:lumOff val="40000"/>
              </a:schemeClr>
            </a:fgClr>
            <a:bgClr>
              <a:schemeClr val="bg1"/>
            </a:bgClr>
          </a:pattFill>
          <a:ln w="1905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kumimoji="0" lang="en-US" altLang="zh-CN" sz="1600" b="1"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Verifier</a:t>
            </a:r>
            <a:endParaRPr kumimoji="0" lang="zh-CN" altLang="en-US" sz="1600" b="1"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文本框 20"/>
          <p:cNvSpPr txBox="1"/>
          <p:nvPr/>
        </p:nvSpPr>
        <p:spPr>
          <a:xfrm>
            <a:off x="6739469" y="5768762"/>
            <a:ext cx="1784032" cy="313932"/>
          </a:xfrm>
          <a:prstGeom prst="rect">
            <a:avLst/>
          </a:prstGeom>
          <a:noFill/>
          <a:ln w="19050">
            <a:noFill/>
          </a:ln>
        </p:spPr>
        <p:txBody>
          <a:bodyPr wrap="square" rtlCol="0">
            <a:spAutoFit/>
          </a:bodyPr>
          <a:lstStyle/>
          <a:p>
            <a:pPr algn="l">
              <a:lnSpc>
                <a:spcPct val="90000"/>
              </a:lnSpc>
              <a:spcBef>
                <a:spcPts val="1000"/>
              </a:spcBef>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Kernel Module</a:t>
            </a:r>
          </a:p>
        </p:txBody>
      </p:sp>
      <p:sp>
        <p:nvSpPr>
          <p:cNvPr id="22" name="文本框 21"/>
          <p:cNvSpPr txBox="1"/>
          <p:nvPr/>
        </p:nvSpPr>
        <p:spPr>
          <a:xfrm>
            <a:off x="2292668" y="5709484"/>
            <a:ext cx="1784032" cy="313932"/>
          </a:xfrm>
          <a:prstGeom prst="rect">
            <a:avLst/>
          </a:prstGeom>
          <a:noFill/>
          <a:ln w="19050">
            <a:noFill/>
          </a:ln>
        </p:spPr>
        <p:txBody>
          <a:bodyPr wrap="square" rtlCol="0">
            <a:spAutoFit/>
          </a:bodyPr>
          <a:lstStyle/>
          <a:p>
            <a:pPr algn="l">
              <a:lnSpc>
                <a:spcPct val="90000"/>
              </a:lnSpc>
              <a:spcBef>
                <a:spcPts val="1000"/>
              </a:spcBef>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Kernel </a:t>
            </a:r>
            <a:r>
              <a:rPr kumimoji="1" lang="en-US" altLang="zh-CN"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rPr>
              <a:t>Kernel</a:t>
            </a:r>
            <a:endPar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4" name="文本框 23"/>
          <p:cNvSpPr txBox="1"/>
          <p:nvPr/>
        </p:nvSpPr>
        <p:spPr>
          <a:xfrm>
            <a:off x="2311718" y="1815118"/>
            <a:ext cx="1784032" cy="313932"/>
          </a:xfrm>
          <a:prstGeom prst="rect">
            <a:avLst/>
          </a:prstGeom>
          <a:noFill/>
          <a:ln w="19050">
            <a:noFill/>
          </a:ln>
        </p:spPr>
        <p:txBody>
          <a:bodyPr wrap="square" rtlCol="0">
            <a:spAutoFit/>
          </a:bodyPr>
          <a:lstStyle/>
          <a:p>
            <a:pPr algn="l">
              <a:lnSpc>
                <a:spcPct val="90000"/>
              </a:lnSpc>
              <a:spcBef>
                <a:spcPts val="1000"/>
              </a:spcBef>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Kernel Mode App</a:t>
            </a:r>
          </a:p>
        </p:txBody>
      </p:sp>
      <p:sp>
        <p:nvSpPr>
          <p:cNvPr id="28" name="矩形 27"/>
          <p:cNvSpPr/>
          <p:nvPr/>
        </p:nvSpPr>
        <p:spPr>
          <a:xfrm>
            <a:off x="6872966" y="5517468"/>
            <a:ext cx="1517038" cy="245157"/>
          </a:xfrm>
          <a:prstGeom prst="rect">
            <a:avLst/>
          </a:prstGeom>
          <a:pattFill prst="dashUpDiag">
            <a:fgClr>
              <a:schemeClr val="tx2">
                <a:lumMod val="60000"/>
                <a:lumOff val="40000"/>
              </a:schemeClr>
            </a:fgClr>
            <a:bgClr>
              <a:schemeClr val="bg1"/>
            </a:bgClr>
          </a:pattFill>
          <a:ln w="1905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kumimoji="0" lang="en-US" altLang="zh-CN" sz="1600" b="1"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API Support</a:t>
            </a:r>
          </a:p>
        </p:txBody>
      </p:sp>
      <p:cxnSp>
        <p:nvCxnSpPr>
          <p:cNvPr id="9" name="直接箭头连接符 8"/>
          <p:cNvCxnSpPr/>
          <p:nvPr/>
        </p:nvCxnSpPr>
        <p:spPr>
          <a:xfrm>
            <a:off x="5705475" y="3400425"/>
            <a:ext cx="638175" cy="381000"/>
          </a:xfrm>
          <a:prstGeom prst="straightConnector1">
            <a:avLst/>
          </a:prstGeom>
          <a:ln w="19050">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3" name="矩形 22"/>
          <p:cNvSpPr/>
          <p:nvPr/>
        </p:nvSpPr>
        <p:spPr>
          <a:xfrm>
            <a:off x="5902387" y="3289843"/>
            <a:ext cx="415498" cy="369332"/>
          </a:xfrm>
          <a:prstGeom prst="rect">
            <a:avLst/>
          </a:prstGeom>
        </p:spPr>
        <p:txBody>
          <a:bodyPr wrap="none">
            <a:spAutoFit/>
          </a:bodyPr>
          <a:lstStyle/>
          <a:p>
            <a:r>
              <a:rPr lang="en-US" altLang="zh-CN" b="1" dirty="0">
                <a:latin typeface="Consolas" panose="020B0609020204030204" pitchFamily="49" charset="0"/>
              </a:rPr>
              <a:t>①</a:t>
            </a:r>
            <a:endParaRPr lang="zh-CN" altLang="en-US" dirty="0"/>
          </a:p>
        </p:txBody>
      </p:sp>
      <p:sp>
        <p:nvSpPr>
          <p:cNvPr id="25" name="矩形 24"/>
          <p:cNvSpPr/>
          <p:nvPr/>
        </p:nvSpPr>
        <p:spPr>
          <a:xfrm>
            <a:off x="9338969" y="3781425"/>
            <a:ext cx="473206" cy="369332"/>
          </a:xfrm>
          <a:prstGeom prst="rect">
            <a:avLst/>
          </a:prstGeom>
        </p:spPr>
        <p:txBody>
          <a:bodyPr wrap="none">
            <a:spAutoFit/>
          </a:bodyPr>
          <a:lstStyle/>
          <a:p>
            <a:r>
              <a:rPr lang="en-US" altLang="zh-CN" b="1" dirty="0">
                <a:latin typeface="Consolas" panose="020B0609020204030204" pitchFamily="49" charset="0"/>
              </a:rPr>
              <a:t>②</a:t>
            </a:r>
            <a:r>
              <a:rPr kumimoji="1"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dirty="0"/>
          </a:p>
        </p:txBody>
      </p:sp>
      <p:sp>
        <p:nvSpPr>
          <p:cNvPr id="17" name="右大括号 16"/>
          <p:cNvSpPr/>
          <p:nvPr/>
        </p:nvSpPr>
        <p:spPr>
          <a:xfrm>
            <a:off x="10063055" y="4277443"/>
            <a:ext cx="209550" cy="602218"/>
          </a:xfrm>
          <a:prstGeom prst="rightBrace">
            <a:avLst/>
          </a:prstGeom>
          <a:ln w="19050">
            <a:prstDash val="dash"/>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6" name="矩形 25"/>
          <p:cNvSpPr/>
          <p:nvPr/>
        </p:nvSpPr>
        <p:spPr>
          <a:xfrm>
            <a:off x="10277260" y="4393886"/>
            <a:ext cx="473206" cy="369332"/>
          </a:xfrm>
          <a:prstGeom prst="rect">
            <a:avLst/>
          </a:prstGeom>
        </p:spPr>
        <p:txBody>
          <a:bodyPr wrap="none">
            <a:spAutoFit/>
          </a:bodyPr>
          <a:lstStyle/>
          <a:p>
            <a:r>
              <a:rPr lang="en-US" altLang="zh-CN" b="1" dirty="0">
                <a:latin typeface="Consolas" panose="020B0609020204030204" pitchFamily="49" charset="0"/>
              </a:rPr>
              <a:t>③</a:t>
            </a:r>
            <a:r>
              <a:rPr kumimoji="1"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dirty="0"/>
          </a:p>
        </p:txBody>
      </p:sp>
      <p:sp>
        <p:nvSpPr>
          <p:cNvPr id="30" name="文本框 29">
            <a:extLst>
              <a:ext uri="{FF2B5EF4-FFF2-40B4-BE49-F238E27FC236}">
                <a16:creationId xmlns:a16="http://schemas.microsoft.com/office/drawing/2014/main" id="{D429FD64-B6E2-494A-AF62-26B304299D86}"/>
              </a:ext>
            </a:extLst>
          </p:cNvPr>
          <p:cNvSpPr txBox="1"/>
          <p:nvPr/>
        </p:nvSpPr>
        <p:spPr>
          <a:xfrm>
            <a:off x="270837" y="2511373"/>
            <a:ext cx="1504336" cy="4611519"/>
          </a:xfrm>
          <a:prstGeom prst="rect">
            <a:avLst/>
          </a:prstGeom>
          <a:noFill/>
        </p:spPr>
        <p:txBody>
          <a:bodyPr wrap="square" rtlCol="0">
            <a:spAutoFit/>
          </a:bodyPr>
          <a:lstStyle/>
          <a:p>
            <a:pPr>
              <a:lnSpc>
                <a:spcPct val="90000"/>
              </a:lnSpc>
              <a:spcBef>
                <a:spcPts val="1000"/>
              </a:spcBef>
            </a:pPr>
            <a:r>
              <a:rPr lang="en-US" altLang="zh-CN" sz="1400" b="1" dirty="0">
                <a:latin typeface="Consolas" panose="020B0609020204030204" pitchFamily="49" charset="0"/>
              </a:rPr>
              <a:t>①</a:t>
            </a:r>
            <a:r>
              <a:rPr kumimoji="1"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使用指定</a:t>
            </a:r>
            <a:r>
              <a:rPr kumimoji="1"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API</a:t>
            </a:r>
            <a:r>
              <a:rPr kumimoji="1"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往隔离区域写入</a:t>
            </a:r>
            <a:r>
              <a:rPr kumimoji="1" lang="en-US" altLang="zh-CN" sz="14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rPr>
              <a:t>JITed</a:t>
            </a:r>
            <a:r>
              <a:rPr kumimoji="1"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code</a:t>
            </a:r>
            <a:r>
              <a:rPr kumimoji="1"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90000"/>
              </a:lnSpc>
              <a:spcBef>
                <a:spcPts val="1000"/>
              </a:spcBef>
            </a:pPr>
            <a:r>
              <a:rPr lang="en-US" altLang="zh-CN" sz="1400" b="1" dirty="0">
                <a:latin typeface="Consolas" panose="020B0609020204030204" pitchFamily="49" charset="0"/>
              </a:rPr>
              <a:t>②</a:t>
            </a:r>
            <a:r>
              <a:rPr kumimoji="1"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扫描检查写入的内容中是否包含敏感指令。为了提升写入效率，应将多次写操作合并成一次写入，减少检查开销</a:t>
            </a:r>
          </a:p>
          <a:p>
            <a:pPr>
              <a:lnSpc>
                <a:spcPct val="90000"/>
              </a:lnSpc>
              <a:spcBef>
                <a:spcPts val="1000"/>
              </a:spcBef>
            </a:pPr>
            <a:r>
              <a:rPr lang="en-US" altLang="zh-CN" sz="1400" b="1" dirty="0">
                <a:latin typeface="Consolas" panose="020B0609020204030204" pitchFamily="49" charset="0"/>
              </a:rPr>
              <a:t>③</a:t>
            </a:r>
            <a:r>
              <a:rPr kumimoji="1"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因为</a:t>
            </a:r>
            <a:r>
              <a:rPr kumimoji="1"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UAO</a:t>
            </a:r>
            <a:r>
              <a:rPr kumimoji="1"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的开启，隔离区域无法被直接访问。检查通过后关闭</a:t>
            </a:r>
            <a:r>
              <a:rPr kumimoji="1"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UAO</a:t>
            </a:r>
            <a:r>
              <a:rPr kumimoji="1"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，并往隔离区域中写入指令，随后开启</a:t>
            </a:r>
            <a:r>
              <a:rPr kumimoji="1"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UAO</a:t>
            </a:r>
            <a:endParaRPr kumimoji="1"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90000"/>
              </a:lnSpc>
              <a:spcBef>
                <a:spcPts val="1000"/>
              </a:spcBef>
            </a:pPr>
            <a:endParaRPr kumimoji="1"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90000"/>
              </a:lnSpc>
              <a:spcBef>
                <a:spcPts val="1000"/>
              </a:spcBef>
            </a:pPr>
            <a:endParaRPr kumimoji="1"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90000"/>
              </a:lnSpc>
              <a:spcBef>
                <a:spcPts val="1000"/>
              </a:spcBef>
            </a:pPr>
            <a:endParaRPr kumimoji="1"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3390153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20DDBE-10B1-4B2D-8718-DB77B720B816}"/>
              </a:ext>
            </a:extLst>
          </p:cNvPr>
          <p:cNvSpPr>
            <a:spLocks noGrp="1"/>
          </p:cNvSpPr>
          <p:nvPr>
            <p:ph type="title"/>
          </p:nvPr>
        </p:nvSpPr>
        <p:spPr/>
        <p:txBody>
          <a:bodyPr/>
          <a:lstStyle/>
          <a:p>
            <a:r>
              <a:rPr lang="en-US" altLang="zh-CN" dirty="0"/>
              <a:t>Evaluation</a:t>
            </a:r>
            <a:endParaRPr lang="zh-CN" altLang="en-US" dirty="0"/>
          </a:p>
        </p:txBody>
      </p:sp>
      <p:sp>
        <p:nvSpPr>
          <p:cNvPr id="3" name="内容占位符 2">
            <a:extLst>
              <a:ext uri="{FF2B5EF4-FFF2-40B4-BE49-F238E27FC236}">
                <a16:creationId xmlns:a16="http://schemas.microsoft.com/office/drawing/2014/main" id="{D1B1D3D7-2779-416A-AECE-3D515A6FA8CE}"/>
              </a:ext>
            </a:extLst>
          </p:cNvPr>
          <p:cNvSpPr>
            <a:spLocks noGrp="1"/>
          </p:cNvSpPr>
          <p:nvPr>
            <p:ph idx="1"/>
          </p:nvPr>
        </p:nvSpPr>
        <p:spPr/>
        <p:txBody>
          <a:bodyPr/>
          <a:lstStyle/>
          <a:p>
            <a:r>
              <a:rPr lang="en-US" altLang="zh-CN" dirty="0" err="1"/>
              <a:t>LMBench</a:t>
            </a:r>
            <a:endParaRPr lang="en-US" altLang="zh-CN" dirty="0"/>
          </a:p>
          <a:p>
            <a:r>
              <a:rPr lang="en-US" altLang="zh-CN" dirty="0" err="1"/>
              <a:t>ShadowStack</a:t>
            </a:r>
            <a:endParaRPr lang="en-US" altLang="zh-CN" dirty="0"/>
          </a:p>
          <a:p>
            <a:pPr lvl="1"/>
            <a:r>
              <a:rPr lang="en-US" altLang="zh-CN" dirty="0"/>
              <a:t>SPEC 2017</a:t>
            </a:r>
          </a:p>
          <a:p>
            <a:r>
              <a:rPr lang="en-US" altLang="zh-CN" dirty="0"/>
              <a:t>Key Protection</a:t>
            </a:r>
          </a:p>
          <a:p>
            <a:pPr lvl="1"/>
            <a:r>
              <a:rPr lang="en-US" altLang="zh-CN" dirty="0" err="1"/>
              <a:t>Nginx+OpenSSL</a:t>
            </a:r>
            <a:endParaRPr lang="en-US" altLang="zh-CN" dirty="0"/>
          </a:p>
          <a:p>
            <a:r>
              <a:rPr lang="en-US" altLang="zh-CN" dirty="0"/>
              <a:t>JS Engine</a:t>
            </a:r>
            <a:endParaRPr lang="zh-CN" altLang="en-US" dirty="0"/>
          </a:p>
        </p:txBody>
      </p:sp>
      <p:sp>
        <p:nvSpPr>
          <p:cNvPr id="4" name="灯片编号占位符 3">
            <a:extLst>
              <a:ext uri="{FF2B5EF4-FFF2-40B4-BE49-F238E27FC236}">
                <a16:creationId xmlns:a16="http://schemas.microsoft.com/office/drawing/2014/main" id="{CB07B85F-9DA8-40B2-AD4D-FF0923096F0B}"/>
              </a:ext>
            </a:extLst>
          </p:cNvPr>
          <p:cNvSpPr>
            <a:spLocks noGrp="1"/>
          </p:cNvSpPr>
          <p:nvPr>
            <p:ph type="sldNum" sz="quarter" idx="4"/>
          </p:nvPr>
        </p:nvSpPr>
        <p:spPr/>
        <p:txBody>
          <a:bodyPr/>
          <a:lstStyle/>
          <a:p>
            <a:fld id="{BD8BB134-0D0A-4045-A3EE-5FDD2F095A47}" type="slidenum">
              <a:rPr lang="zh-CN" altLang="en-US" smtClean="0"/>
              <a:t>44</a:t>
            </a:fld>
            <a:endParaRPr lang="zh-CN" altLang="en-US" dirty="0"/>
          </a:p>
        </p:txBody>
      </p:sp>
      <p:sp>
        <p:nvSpPr>
          <p:cNvPr id="5" name="页脚占位符 4">
            <a:extLst>
              <a:ext uri="{FF2B5EF4-FFF2-40B4-BE49-F238E27FC236}">
                <a16:creationId xmlns:a16="http://schemas.microsoft.com/office/drawing/2014/main" id="{3F1BD581-20A0-4B61-93FA-018F34605172}"/>
              </a:ext>
            </a:extLst>
          </p:cNvPr>
          <p:cNvSpPr>
            <a:spLocks noGrp="1"/>
          </p:cNvSpPr>
          <p:nvPr>
            <p:ph type="ftr" sz="quarter" idx="3"/>
          </p:nvPr>
        </p:nvSpPr>
        <p:spPr/>
        <p:txBody>
          <a:bodyPr/>
          <a:lstStyle/>
          <a:p>
            <a:r>
              <a:rPr lang="en-US" altLang="zh-CN"/>
              <a:t>Jiali Xu &lt;xujiali@ict.ac.cn&gt;</a:t>
            </a:r>
            <a:endParaRPr lang="zh-CN" altLang="en-US" dirty="0"/>
          </a:p>
        </p:txBody>
      </p:sp>
    </p:spTree>
    <p:extLst>
      <p:ext uri="{BB962C8B-B14F-4D97-AF65-F5344CB8AC3E}">
        <p14:creationId xmlns:p14="http://schemas.microsoft.com/office/powerpoint/2010/main" val="5234761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a:t>
            </a:r>
            <a:endParaRPr lang="zh-CN" altLang="en-US" dirty="0"/>
          </a:p>
        </p:txBody>
      </p:sp>
      <p:sp>
        <p:nvSpPr>
          <p:cNvPr id="3" name="内容占位符 2"/>
          <p:cNvSpPr>
            <a:spLocks noGrp="1"/>
          </p:cNvSpPr>
          <p:nvPr>
            <p:ph idx="1"/>
          </p:nvPr>
        </p:nvSpPr>
        <p:spPr/>
        <p:txBody>
          <a:bodyPr/>
          <a:lstStyle/>
          <a:p>
            <a:r>
              <a:rPr lang="en-US" altLang="zh-CN" dirty="0" err="1"/>
              <a:t>LMBench</a:t>
            </a:r>
            <a:endParaRPr lang="zh-CN" altLang="en-US" dirty="0"/>
          </a:p>
        </p:txBody>
      </p:sp>
      <p:sp>
        <p:nvSpPr>
          <p:cNvPr id="4" name="灯片编号占位符 3"/>
          <p:cNvSpPr>
            <a:spLocks noGrp="1"/>
          </p:cNvSpPr>
          <p:nvPr>
            <p:ph type="sldNum" sz="quarter" idx="4"/>
          </p:nvPr>
        </p:nvSpPr>
        <p:spPr/>
        <p:txBody>
          <a:bodyPr/>
          <a:lstStyle/>
          <a:p>
            <a:fld id="{BD8BB134-0D0A-4045-A3EE-5FDD2F095A47}" type="slidenum">
              <a:rPr lang="zh-CN" altLang="en-US" smtClean="0"/>
              <a:t>45</a:t>
            </a:fld>
            <a:endParaRPr lang="zh-CN" altLang="en-US" dirty="0"/>
          </a:p>
        </p:txBody>
      </p:sp>
      <p:sp>
        <p:nvSpPr>
          <p:cNvPr id="5" name="页脚占位符 4"/>
          <p:cNvSpPr>
            <a:spLocks noGrp="1"/>
          </p:cNvSpPr>
          <p:nvPr>
            <p:ph type="ftr" sz="quarter" idx="3"/>
          </p:nvPr>
        </p:nvSpPr>
        <p:spPr/>
        <p:txBody>
          <a:bodyPr/>
          <a:lstStyle/>
          <a:p>
            <a:r>
              <a:rPr lang="en-US" altLang="zh-CN"/>
              <a:t>Jiali Xu &lt;xujiali@ict.ac.cn&gt;</a:t>
            </a:r>
            <a:endParaRPr lang="zh-CN" altLang="en-US" dirty="0"/>
          </a:p>
        </p:txBody>
      </p:sp>
    </p:spTree>
    <p:extLst>
      <p:ext uri="{BB962C8B-B14F-4D97-AF65-F5344CB8AC3E}">
        <p14:creationId xmlns:p14="http://schemas.microsoft.com/office/powerpoint/2010/main" val="9156356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a:t>
            </a:r>
            <a:endParaRPr lang="zh-CN" altLang="en-US" dirty="0"/>
          </a:p>
        </p:txBody>
      </p:sp>
      <p:sp>
        <p:nvSpPr>
          <p:cNvPr id="3" name="内容占位符 2"/>
          <p:cNvSpPr>
            <a:spLocks noGrp="1"/>
          </p:cNvSpPr>
          <p:nvPr>
            <p:ph idx="1"/>
          </p:nvPr>
        </p:nvSpPr>
        <p:spPr/>
        <p:txBody>
          <a:bodyPr/>
          <a:lstStyle/>
          <a:p>
            <a:r>
              <a:rPr lang="en-US" altLang="zh-CN" dirty="0" err="1"/>
              <a:t>ShadowStack</a:t>
            </a:r>
            <a:endParaRPr lang="en-US" altLang="zh-CN" dirty="0"/>
          </a:p>
          <a:p>
            <a:pPr lvl="1"/>
            <a:r>
              <a:rPr lang="en-US" altLang="zh-CN" dirty="0"/>
              <a:t>Map</a:t>
            </a:r>
            <a:r>
              <a:rPr lang="zh-CN" altLang="en-US" dirty="0"/>
              <a:t>隔离页面</a:t>
            </a:r>
            <a:endParaRPr lang="en-US" altLang="zh-CN" dirty="0"/>
          </a:p>
          <a:p>
            <a:pPr lvl="1"/>
            <a:r>
              <a:rPr lang="en-US" altLang="zh-CN" dirty="0"/>
              <a:t>Fixed-x18</a:t>
            </a:r>
            <a:r>
              <a:rPr lang="zh-CN" altLang="en-US" dirty="0"/>
              <a:t>寄存器，指向</a:t>
            </a:r>
            <a:r>
              <a:rPr lang="en-US" altLang="zh-CN" dirty="0"/>
              <a:t>shadow stack</a:t>
            </a:r>
            <a:endParaRPr lang="zh-CN" altLang="en-US" dirty="0"/>
          </a:p>
        </p:txBody>
      </p:sp>
      <p:sp>
        <p:nvSpPr>
          <p:cNvPr id="4" name="灯片编号占位符 3"/>
          <p:cNvSpPr>
            <a:spLocks noGrp="1"/>
          </p:cNvSpPr>
          <p:nvPr>
            <p:ph type="sldNum" sz="quarter" idx="4"/>
          </p:nvPr>
        </p:nvSpPr>
        <p:spPr/>
        <p:txBody>
          <a:bodyPr/>
          <a:lstStyle/>
          <a:p>
            <a:fld id="{BD8BB134-0D0A-4045-A3EE-5FDD2F095A47}" type="slidenum">
              <a:rPr lang="zh-CN" altLang="en-US" smtClean="0"/>
              <a:t>46</a:t>
            </a:fld>
            <a:endParaRPr lang="zh-CN" altLang="en-US" dirty="0"/>
          </a:p>
        </p:txBody>
      </p:sp>
      <p:sp>
        <p:nvSpPr>
          <p:cNvPr id="5" name="页脚占位符 4"/>
          <p:cNvSpPr>
            <a:spLocks noGrp="1"/>
          </p:cNvSpPr>
          <p:nvPr>
            <p:ph type="ftr" sz="quarter" idx="3"/>
          </p:nvPr>
        </p:nvSpPr>
        <p:spPr/>
        <p:txBody>
          <a:bodyPr/>
          <a:lstStyle/>
          <a:p>
            <a:r>
              <a:rPr lang="en-US" altLang="zh-CN"/>
              <a:t>Jiali Xu &lt;xujiali@ict.ac.cn&gt;</a:t>
            </a:r>
            <a:endParaRPr lang="zh-CN" altLang="en-US" dirty="0"/>
          </a:p>
        </p:txBody>
      </p:sp>
    </p:spTree>
    <p:extLst>
      <p:ext uri="{BB962C8B-B14F-4D97-AF65-F5344CB8AC3E}">
        <p14:creationId xmlns:p14="http://schemas.microsoft.com/office/powerpoint/2010/main" val="10980406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a:t>
            </a:r>
            <a:endParaRPr lang="zh-CN" altLang="en-US" dirty="0"/>
          </a:p>
        </p:txBody>
      </p:sp>
      <p:sp>
        <p:nvSpPr>
          <p:cNvPr id="3" name="内容占位符 2"/>
          <p:cNvSpPr>
            <a:spLocks noGrp="1"/>
          </p:cNvSpPr>
          <p:nvPr>
            <p:ph idx="1"/>
          </p:nvPr>
        </p:nvSpPr>
        <p:spPr/>
        <p:txBody>
          <a:bodyPr/>
          <a:lstStyle/>
          <a:p>
            <a:r>
              <a:rPr lang="en-US" altLang="zh-CN" dirty="0"/>
              <a:t>Key Protection</a:t>
            </a:r>
          </a:p>
        </p:txBody>
      </p:sp>
      <p:sp>
        <p:nvSpPr>
          <p:cNvPr id="4" name="灯片编号占位符 3"/>
          <p:cNvSpPr>
            <a:spLocks noGrp="1"/>
          </p:cNvSpPr>
          <p:nvPr>
            <p:ph type="sldNum" sz="quarter" idx="4"/>
          </p:nvPr>
        </p:nvSpPr>
        <p:spPr/>
        <p:txBody>
          <a:bodyPr/>
          <a:lstStyle/>
          <a:p>
            <a:fld id="{BD8BB134-0D0A-4045-A3EE-5FDD2F095A47}" type="slidenum">
              <a:rPr lang="zh-CN" altLang="en-US" smtClean="0"/>
              <a:t>47</a:t>
            </a:fld>
            <a:endParaRPr lang="zh-CN" altLang="en-US" dirty="0"/>
          </a:p>
        </p:txBody>
      </p:sp>
      <p:sp>
        <p:nvSpPr>
          <p:cNvPr id="5" name="页脚占位符 4"/>
          <p:cNvSpPr>
            <a:spLocks noGrp="1"/>
          </p:cNvSpPr>
          <p:nvPr>
            <p:ph type="ftr" sz="quarter" idx="3"/>
          </p:nvPr>
        </p:nvSpPr>
        <p:spPr/>
        <p:txBody>
          <a:bodyPr/>
          <a:lstStyle/>
          <a:p>
            <a:r>
              <a:rPr lang="en-US" altLang="zh-CN"/>
              <a:t>Jiali Xu &lt;xujiali@ict.ac.cn&gt;</a:t>
            </a:r>
            <a:endParaRPr lang="zh-CN" altLang="en-US" dirty="0"/>
          </a:p>
        </p:txBody>
      </p:sp>
    </p:spTree>
    <p:extLst>
      <p:ext uri="{BB962C8B-B14F-4D97-AF65-F5344CB8AC3E}">
        <p14:creationId xmlns:p14="http://schemas.microsoft.com/office/powerpoint/2010/main" val="9535782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a:t>
            </a:r>
            <a:endParaRPr lang="zh-CN" altLang="en-US" dirty="0"/>
          </a:p>
        </p:txBody>
      </p:sp>
      <p:sp>
        <p:nvSpPr>
          <p:cNvPr id="3" name="内容占位符 2"/>
          <p:cNvSpPr>
            <a:spLocks noGrp="1"/>
          </p:cNvSpPr>
          <p:nvPr>
            <p:ph idx="1"/>
          </p:nvPr>
        </p:nvSpPr>
        <p:spPr/>
        <p:txBody>
          <a:bodyPr/>
          <a:lstStyle/>
          <a:p>
            <a:r>
              <a:rPr lang="en-US" altLang="zh-CN" dirty="0"/>
              <a:t>JIT Code Cache Protection</a:t>
            </a:r>
          </a:p>
          <a:p>
            <a:pPr lvl="1"/>
            <a:endParaRPr lang="zh-CN" altLang="en-US" dirty="0"/>
          </a:p>
        </p:txBody>
      </p:sp>
      <p:sp>
        <p:nvSpPr>
          <p:cNvPr id="4" name="灯片编号占位符 3"/>
          <p:cNvSpPr>
            <a:spLocks noGrp="1"/>
          </p:cNvSpPr>
          <p:nvPr>
            <p:ph type="sldNum" sz="quarter" idx="4"/>
          </p:nvPr>
        </p:nvSpPr>
        <p:spPr/>
        <p:txBody>
          <a:bodyPr/>
          <a:lstStyle/>
          <a:p>
            <a:fld id="{BD8BB134-0D0A-4045-A3EE-5FDD2F095A47}" type="slidenum">
              <a:rPr lang="zh-CN" altLang="en-US" smtClean="0"/>
              <a:t>48</a:t>
            </a:fld>
            <a:endParaRPr lang="zh-CN" altLang="en-US" dirty="0"/>
          </a:p>
        </p:txBody>
      </p:sp>
      <p:sp>
        <p:nvSpPr>
          <p:cNvPr id="5" name="页脚占位符 4"/>
          <p:cNvSpPr>
            <a:spLocks noGrp="1"/>
          </p:cNvSpPr>
          <p:nvPr>
            <p:ph type="ftr" sz="quarter" idx="3"/>
          </p:nvPr>
        </p:nvSpPr>
        <p:spPr/>
        <p:txBody>
          <a:bodyPr/>
          <a:lstStyle/>
          <a:p>
            <a:r>
              <a:rPr lang="en-US" altLang="zh-CN"/>
              <a:t>Jiali Xu &lt;xujiali@ict.ac.cn&gt;</a:t>
            </a:r>
            <a:endParaRPr lang="zh-CN" altLang="en-US" dirty="0"/>
          </a:p>
        </p:txBody>
      </p:sp>
    </p:spTree>
    <p:extLst>
      <p:ext uri="{BB962C8B-B14F-4D97-AF65-F5344CB8AC3E}">
        <p14:creationId xmlns:p14="http://schemas.microsoft.com/office/powerpoint/2010/main" val="42109383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684D48-7726-4964-AA76-C3E3E84E6983}"/>
              </a:ext>
            </a:extLst>
          </p:cNvPr>
          <p:cNvSpPr>
            <a:spLocks noGrp="1"/>
          </p:cNvSpPr>
          <p:nvPr>
            <p:ph type="title"/>
          </p:nvPr>
        </p:nvSpPr>
        <p:spPr/>
        <p:txBody>
          <a:bodyPr/>
          <a:lstStyle/>
          <a:p>
            <a:r>
              <a:rPr lang="en-US" altLang="zh-CN" dirty="0"/>
              <a:t>Related Work</a:t>
            </a:r>
            <a:endParaRPr lang="zh-CN" altLang="en-US" dirty="0"/>
          </a:p>
        </p:txBody>
      </p:sp>
      <p:sp>
        <p:nvSpPr>
          <p:cNvPr id="3" name="内容占位符 2">
            <a:extLst>
              <a:ext uri="{FF2B5EF4-FFF2-40B4-BE49-F238E27FC236}">
                <a16:creationId xmlns:a16="http://schemas.microsoft.com/office/drawing/2014/main" id="{751FCE39-27DB-4750-884D-5AC01B9164F7}"/>
              </a:ext>
            </a:extLst>
          </p:cNvPr>
          <p:cNvSpPr>
            <a:spLocks noGrp="1"/>
          </p:cNvSpPr>
          <p:nvPr>
            <p:ph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D2ACB0C-E1E8-4BB8-B41F-30C73209C2DA}"/>
              </a:ext>
            </a:extLst>
          </p:cNvPr>
          <p:cNvSpPr>
            <a:spLocks noGrp="1"/>
          </p:cNvSpPr>
          <p:nvPr>
            <p:ph type="sldNum" sz="quarter" idx="4"/>
          </p:nvPr>
        </p:nvSpPr>
        <p:spPr/>
        <p:txBody>
          <a:bodyPr/>
          <a:lstStyle/>
          <a:p>
            <a:fld id="{BD8BB134-0D0A-4045-A3EE-5FDD2F095A47}" type="slidenum">
              <a:rPr lang="zh-CN" altLang="en-US" smtClean="0"/>
              <a:t>49</a:t>
            </a:fld>
            <a:endParaRPr lang="zh-CN" altLang="en-US" dirty="0"/>
          </a:p>
        </p:txBody>
      </p:sp>
      <p:sp>
        <p:nvSpPr>
          <p:cNvPr id="5" name="页脚占位符 4">
            <a:extLst>
              <a:ext uri="{FF2B5EF4-FFF2-40B4-BE49-F238E27FC236}">
                <a16:creationId xmlns:a16="http://schemas.microsoft.com/office/drawing/2014/main" id="{5147E2C0-BE9E-49CB-B685-5AE49F86FC1D}"/>
              </a:ext>
            </a:extLst>
          </p:cNvPr>
          <p:cNvSpPr>
            <a:spLocks noGrp="1"/>
          </p:cNvSpPr>
          <p:nvPr>
            <p:ph type="ftr" sz="quarter" idx="3"/>
          </p:nvPr>
        </p:nvSpPr>
        <p:spPr/>
        <p:txBody>
          <a:bodyPr/>
          <a:lstStyle/>
          <a:p>
            <a:r>
              <a:rPr lang="en-US" altLang="zh-CN"/>
              <a:t>Jiali Xu &lt;xujiali@ict.ac.cn&gt;</a:t>
            </a:r>
            <a:endParaRPr lang="zh-CN" altLang="en-US" dirty="0"/>
          </a:p>
        </p:txBody>
      </p:sp>
    </p:spTree>
    <p:extLst>
      <p:ext uri="{BB962C8B-B14F-4D97-AF65-F5344CB8AC3E}">
        <p14:creationId xmlns:p14="http://schemas.microsoft.com/office/powerpoint/2010/main" val="2523226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a:t>
            </a:r>
            <a:endParaRPr lang="zh-CN" altLang="en-US" dirty="0"/>
          </a:p>
        </p:txBody>
      </p:sp>
      <p:sp>
        <p:nvSpPr>
          <p:cNvPr id="3" name="内容占位符 2"/>
          <p:cNvSpPr>
            <a:spLocks noGrp="1"/>
          </p:cNvSpPr>
          <p:nvPr>
            <p:ph idx="1"/>
          </p:nvPr>
        </p:nvSpPr>
        <p:spPr/>
        <p:txBody>
          <a:bodyPr>
            <a:normAutofit/>
          </a:bodyPr>
          <a:lstStyle/>
          <a:p>
            <a:r>
              <a:rPr lang="zh-CN" altLang="en-US" dirty="0"/>
              <a:t>目标：为</a:t>
            </a:r>
            <a:r>
              <a:rPr lang="en-US" altLang="zh-CN" dirty="0"/>
              <a:t>ARM64</a:t>
            </a:r>
            <a:r>
              <a:rPr lang="zh-CN" altLang="en-US" dirty="0"/>
              <a:t>用户程序提供通用进程内内存隔离机制支持</a:t>
            </a:r>
            <a:endParaRPr lang="en-US" altLang="zh-CN" dirty="0"/>
          </a:p>
          <a:p>
            <a:endParaRPr lang="en-US" altLang="zh-CN" dirty="0"/>
          </a:p>
          <a:p>
            <a:r>
              <a:rPr lang="zh-CN" altLang="en-US" dirty="0"/>
              <a:t>主要做法：</a:t>
            </a:r>
            <a:endParaRPr lang="en-US" altLang="zh-CN" dirty="0"/>
          </a:p>
          <a:p>
            <a:pPr lvl="1"/>
            <a:r>
              <a:rPr lang="zh-CN" altLang="en-US" dirty="0"/>
              <a:t>利用特权硬件</a:t>
            </a:r>
            <a:r>
              <a:rPr lang="en-US" altLang="zh-CN" dirty="0"/>
              <a:t>PAN</a:t>
            </a:r>
            <a:r>
              <a:rPr lang="zh-CN" altLang="en-US" dirty="0"/>
              <a:t>特性为进程提供内存隔离机制</a:t>
            </a:r>
            <a:endParaRPr lang="en-US" altLang="zh-CN" dirty="0"/>
          </a:p>
          <a:p>
            <a:pPr lvl="1"/>
            <a:endParaRPr lang="en-US" altLang="zh-CN" dirty="0"/>
          </a:p>
          <a:p>
            <a:r>
              <a:rPr lang="zh-CN" altLang="en-US" dirty="0"/>
              <a:t>贡献：</a:t>
            </a:r>
            <a:endParaRPr lang="en-US" altLang="zh-CN" dirty="0"/>
          </a:p>
          <a:p>
            <a:pPr lvl="1"/>
            <a:r>
              <a:rPr lang="zh-CN" altLang="en-US" dirty="0"/>
              <a:t>实现内核态进程运行框架</a:t>
            </a:r>
            <a:endParaRPr lang="en-US" altLang="zh-CN" dirty="0"/>
          </a:p>
          <a:p>
            <a:pPr lvl="1"/>
            <a:r>
              <a:rPr lang="zh-CN" altLang="en-US" dirty="0"/>
              <a:t>保护系统安全，阻止进程执行敏感指令</a:t>
            </a:r>
            <a:endParaRPr lang="en-US" altLang="zh-CN" dirty="0"/>
          </a:p>
          <a:p>
            <a:pPr lvl="1"/>
            <a:r>
              <a:rPr lang="zh-CN" altLang="en-US" dirty="0"/>
              <a:t>将</a:t>
            </a:r>
            <a:r>
              <a:rPr lang="en-US" altLang="zh-CN" dirty="0"/>
              <a:t>PAN</a:t>
            </a:r>
            <a:r>
              <a:rPr lang="zh-CN" altLang="en-US" dirty="0"/>
              <a:t>隔离机制具体应用在三个不同场景下</a:t>
            </a:r>
            <a:endParaRPr lang="en-US" altLang="zh-CN" dirty="0"/>
          </a:p>
          <a:p>
            <a:pPr lvl="1"/>
            <a:r>
              <a:rPr lang="zh-CN" altLang="en-US" dirty="0"/>
              <a:t>评测</a:t>
            </a:r>
            <a:endParaRPr lang="en-US" altLang="zh-CN" dirty="0"/>
          </a:p>
          <a:p>
            <a:pPr lvl="1"/>
            <a:endParaRPr lang="en-US" altLang="zh-CN" dirty="0"/>
          </a:p>
        </p:txBody>
      </p:sp>
      <p:sp>
        <p:nvSpPr>
          <p:cNvPr id="4" name="灯片编号占位符 3"/>
          <p:cNvSpPr>
            <a:spLocks noGrp="1"/>
          </p:cNvSpPr>
          <p:nvPr>
            <p:ph type="sldNum" sz="quarter" idx="4"/>
          </p:nvPr>
        </p:nvSpPr>
        <p:spPr/>
        <p:txBody>
          <a:bodyPr/>
          <a:lstStyle/>
          <a:p>
            <a:fld id="{BD8BB134-0D0A-4045-A3EE-5FDD2F095A47}" type="slidenum">
              <a:rPr lang="zh-CN" altLang="en-US" smtClean="0"/>
              <a:t>5</a:t>
            </a:fld>
            <a:endParaRPr lang="zh-CN" altLang="en-US" dirty="0"/>
          </a:p>
        </p:txBody>
      </p:sp>
      <p:sp>
        <p:nvSpPr>
          <p:cNvPr id="5" name="页脚占位符 4"/>
          <p:cNvSpPr>
            <a:spLocks noGrp="1"/>
          </p:cNvSpPr>
          <p:nvPr>
            <p:ph type="ftr" sz="quarter" idx="3"/>
          </p:nvPr>
        </p:nvSpPr>
        <p:spPr/>
        <p:txBody>
          <a:bodyPr/>
          <a:lstStyle/>
          <a:p>
            <a:r>
              <a:rPr lang="en-US" altLang="zh-CN"/>
              <a:t>Jiali Xu &lt;xujiali@ict.ac.cn&gt;</a:t>
            </a:r>
            <a:endParaRPr lang="zh-CN" altLang="en-US" dirty="0"/>
          </a:p>
        </p:txBody>
      </p:sp>
    </p:spTree>
    <p:extLst>
      <p:ext uri="{BB962C8B-B14F-4D97-AF65-F5344CB8AC3E}">
        <p14:creationId xmlns:p14="http://schemas.microsoft.com/office/powerpoint/2010/main" val="42287185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880A9-9E1B-454F-8DA2-FD4850968D26}"/>
              </a:ext>
            </a:extLst>
          </p:cNvPr>
          <p:cNvSpPr>
            <a:spLocks noGrp="1"/>
          </p:cNvSpPr>
          <p:nvPr>
            <p:ph type="title"/>
          </p:nvPr>
        </p:nvSpPr>
        <p:spPr/>
        <p:txBody>
          <a:bodyPr/>
          <a:lstStyle/>
          <a:p>
            <a:r>
              <a:rPr lang="en-US" altLang="zh-CN" dirty="0"/>
              <a:t>Conclusion</a:t>
            </a:r>
            <a:endParaRPr lang="zh-CN" altLang="en-US" dirty="0"/>
          </a:p>
        </p:txBody>
      </p:sp>
      <p:sp>
        <p:nvSpPr>
          <p:cNvPr id="3" name="内容占位符 2">
            <a:extLst>
              <a:ext uri="{FF2B5EF4-FFF2-40B4-BE49-F238E27FC236}">
                <a16:creationId xmlns:a16="http://schemas.microsoft.com/office/drawing/2014/main" id="{DBD07662-05E7-4C91-B9D8-D71FCE4F4A20}"/>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id="{972EBEB5-5354-4810-8715-857FCCD49BD4}"/>
              </a:ext>
            </a:extLst>
          </p:cNvPr>
          <p:cNvSpPr>
            <a:spLocks noGrp="1"/>
          </p:cNvSpPr>
          <p:nvPr>
            <p:ph type="sldNum" sz="quarter" idx="4"/>
          </p:nvPr>
        </p:nvSpPr>
        <p:spPr/>
        <p:txBody>
          <a:bodyPr/>
          <a:lstStyle/>
          <a:p>
            <a:fld id="{BD8BB134-0D0A-4045-A3EE-5FDD2F095A47}" type="slidenum">
              <a:rPr lang="zh-CN" altLang="en-US" smtClean="0"/>
              <a:t>50</a:t>
            </a:fld>
            <a:endParaRPr lang="zh-CN" altLang="en-US" dirty="0"/>
          </a:p>
        </p:txBody>
      </p:sp>
      <p:sp>
        <p:nvSpPr>
          <p:cNvPr id="5" name="页脚占位符 4">
            <a:extLst>
              <a:ext uri="{FF2B5EF4-FFF2-40B4-BE49-F238E27FC236}">
                <a16:creationId xmlns:a16="http://schemas.microsoft.com/office/drawing/2014/main" id="{CCF67F0A-6524-485D-BD52-72B1F674FF50}"/>
              </a:ext>
            </a:extLst>
          </p:cNvPr>
          <p:cNvSpPr>
            <a:spLocks noGrp="1"/>
          </p:cNvSpPr>
          <p:nvPr>
            <p:ph type="ftr" sz="quarter" idx="3"/>
          </p:nvPr>
        </p:nvSpPr>
        <p:spPr/>
        <p:txBody>
          <a:bodyPr/>
          <a:lstStyle/>
          <a:p>
            <a:r>
              <a:rPr lang="en-US" altLang="zh-CN"/>
              <a:t>Jiali Xu &lt;xujiali@ict.ac.cn&gt;</a:t>
            </a:r>
            <a:endParaRPr lang="zh-CN" altLang="en-US" dirty="0"/>
          </a:p>
        </p:txBody>
      </p:sp>
    </p:spTree>
    <p:extLst>
      <p:ext uri="{BB962C8B-B14F-4D97-AF65-F5344CB8AC3E}">
        <p14:creationId xmlns:p14="http://schemas.microsoft.com/office/powerpoint/2010/main" val="25444852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E59D4C-2A3A-A496-E940-D4F7217A4FE0}"/>
              </a:ext>
            </a:extLst>
          </p:cNvPr>
          <p:cNvSpPr>
            <a:spLocks noGrp="1"/>
          </p:cNvSpPr>
          <p:nvPr>
            <p:ph type="title"/>
          </p:nvPr>
        </p:nvSpPr>
        <p:spPr/>
        <p:txBody>
          <a:bodyPr/>
          <a:lstStyle/>
          <a:p>
            <a:endParaRPr lang="zh-CN" altLang="en-US"/>
          </a:p>
        </p:txBody>
      </p:sp>
      <p:sp>
        <p:nvSpPr>
          <p:cNvPr id="4" name="灯片编号占位符 3">
            <a:extLst>
              <a:ext uri="{FF2B5EF4-FFF2-40B4-BE49-F238E27FC236}">
                <a16:creationId xmlns:a16="http://schemas.microsoft.com/office/drawing/2014/main" id="{59220F4D-559E-278A-3EA3-40ADCE14F61F}"/>
              </a:ext>
            </a:extLst>
          </p:cNvPr>
          <p:cNvSpPr>
            <a:spLocks noGrp="1"/>
          </p:cNvSpPr>
          <p:nvPr>
            <p:ph type="sldNum" sz="quarter" idx="4"/>
          </p:nvPr>
        </p:nvSpPr>
        <p:spPr/>
        <p:txBody>
          <a:bodyPr/>
          <a:lstStyle/>
          <a:p>
            <a:fld id="{BD8BB134-0D0A-4045-A3EE-5FDD2F095A47}" type="slidenum">
              <a:rPr lang="zh-CN" altLang="en-US" smtClean="0"/>
              <a:t>51</a:t>
            </a:fld>
            <a:endParaRPr lang="zh-CN" altLang="en-US" dirty="0"/>
          </a:p>
        </p:txBody>
      </p:sp>
      <p:sp>
        <p:nvSpPr>
          <p:cNvPr id="5" name="页脚占位符 4">
            <a:extLst>
              <a:ext uri="{FF2B5EF4-FFF2-40B4-BE49-F238E27FC236}">
                <a16:creationId xmlns:a16="http://schemas.microsoft.com/office/drawing/2014/main" id="{B7194ED2-A91F-E624-5553-F924FF95F410}"/>
              </a:ext>
            </a:extLst>
          </p:cNvPr>
          <p:cNvSpPr>
            <a:spLocks noGrp="1"/>
          </p:cNvSpPr>
          <p:nvPr>
            <p:ph type="ftr" sz="quarter" idx="3"/>
          </p:nvPr>
        </p:nvSpPr>
        <p:spPr/>
        <p:txBody>
          <a:bodyPr/>
          <a:lstStyle/>
          <a:p>
            <a:r>
              <a:rPr lang="en-US" altLang="zh-CN"/>
              <a:t>Jiali Xu &lt;xujiali@ict.ac.cn&gt;</a:t>
            </a:r>
            <a:endParaRPr lang="zh-CN" altLang="en-US" dirty="0"/>
          </a:p>
        </p:txBody>
      </p:sp>
      <p:graphicFrame>
        <p:nvGraphicFramePr>
          <p:cNvPr id="7" name="表格 60">
            <a:extLst>
              <a:ext uri="{FF2B5EF4-FFF2-40B4-BE49-F238E27FC236}">
                <a16:creationId xmlns:a16="http://schemas.microsoft.com/office/drawing/2014/main" id="{A8BF958B-8076-F461-D142-27582F5BB3F7}"/>
              </a:ext>
            </a:extLst>
          </p:cNvPr>
          <p:cNvGraphicFramePr>
            <a:graphicFrameLocks noGrp="1"/>
          </p:cNvGraphicFramePr>
          <p:nvPr>
            <p:extLst>
              <p:ext uri="{D42A27DB-BD31-4B8C-83A1-F6EECF244321}">
                <p14:modId xmlns:p14="http://schemas.microsoft.com/office/powerpoint/2010/main" val="2716620121"/>
              </p:ext>
            </p:extLst>
          </p:nvPr>
        </p:nvGraphicFramePr>
        <p:xfrm>
          <a:off x="1168756" y="1272685"/>
          <a:ext cx="4705572" cy="3954615"/>
        </p:xfrm>
        <a:graphic>
          <a:graphicData uri="http://schemas.openxmlformats.org/drawingml/2006/table">
            <a:tbl>
              <a:tblPr firstRow="1" bandRow="1"/>
              <a:tblGrid>
                <a:gridCol w="549177">
                  <a:extLst>
                    <a:ext uri="{9D8B030D-6E8A-4147-A177-3AD203B41FA5}">
                      <a16:colId xmlns:a16="http://schemas.microsoft.com/office/drawing/2014/main" val="4190480985"/>
                    </a:ext>
                  </a:extLst>
                </a:gridCol>
                <a:gridCol w="508032">
                  <a:extLst>
                    <a:ext uri="{9D8B030D-6E8A-4147-A177-3AD203B41FA5}">
                      <a16:colId xmlns:a16="http://schemas.microsoft.com/office/drawing/2014/main" val="1550724721"/>
                    </a:ext>
                  </a:extLst>
                </a:gridCol>
                <a:gridCol w="1500046">
                  <a:extLst>
                    <a:ext uri="{9D8B030D-6E8A-4147-A177-3AD203B41FA5}">
                      <a16:colId xmlns:a16="http://schemas.microsoft.com/office/drawing/2014/main" val="591068726"/>
                    </a:ext>
                  </a:extLst>
                </a:gridCol>
                <a:gridCol w="1215444">
                  <a:extLst>
                    <a:ext uri="{9D8B030D-6E8A-4147-A177-3AD203B41FA5}">
                      <a16:colId xmlns:a16="http://schemas.microsoft.com/office/drawing/2014/main" val="1353395005"/>
                    </a:ext>
                  </a:extLst>
                </a:gridCol>
                <a:gridCol w="932873">
                  <a:extLst>
                    <a:ext uri="{9D8B030D-6E8A-4147-A177-3AD203B41FA5}">
                      <a16:colId xmlns:a16="http://schemas.microsoft.com/office/drawing/2014/main" val="2780458830"/>
                    </a:ext>
                  </a:extLst>
                </a:gridCol>
              </a:tblGrid>
              <a:tr h="297015">
                <a:tc>
                  <a:txBody>
                    <a:bodyPr/>
                    <a:lstStyle>
                      <a:lvl1pPr marL="0" algn="l" defTabSz="914377" rtl="0" eaLnBrk="1" latinLnBrk="0" hangingPunct="1">
                        <a:defRPr sz="1800" b="1" kern="1200">
                          <a:solidFill>
                            <a:schemeClr val="lt1"/>
                          </a:solidFill>
                          <a:latin typeface="等线" panose="020F0502020204030204"/>
                        </a:defRPr>
                      </a:lvl1pPr>
                      <a:lvl2pPr marL="457189" algn="l" defTabSz="914377" rtl="0" eaLnBrk="1" latinLnBrk="0" hangingPunct="1">
                        <a:defRPr sz="1800" b="1" kern="1200">
                          <a:solidFill>
                            <a:schemeClr val="lt1"/>
                          </a:solidFill>
                          <a:latin typeface="等线" panose="020F0502020204030204"/>
                        </a:defRPr>
                      </a:lvl2pPr>
                      <a:lvl3pPr marL="914377" algn="l" defTabSz="914377" rtl="0" eaLnBrk="1" latinLnBrk="0" hangingPunct="1">
                        <a:defRPr sz="1800" b="1" kern="1200">
                          <a:solidFill>
                            <a:schemeClr val="lt1"/>
                          </a:solidFill>
                          <a:latin typeface="等线" panose="020F0502020204030204"/>
                        </a:defRPr>
                      </a:lvl3pPr>
                      <a:lvl4pPr marL="1371566" algn="l" defTabSz="914377" rtl="0" eaLnBrk="1" latinLnBrk="0" hangingPunct="1">
                        <a:defRPr sz="1800" b="1" kern="1200">
                          <a:solidFill>
                            <a:schemeClr val="lt1"/>
                          </a:solidFill>
                          <a:latin typeface="等线" panose="020F0502020204030204"/>
                        </a:defRPr>
                      </a:lvl4pPr>
                      <a:lvl5pPr marL="1828754" algn="l" defTabSz="914377" rtl="0" eaLnBrk="1" latinLnBrk="0" hangingPunct="1">
                        <a:defRPr sz="1800" b="1" kern="1200">
                          <a:solidFill>
                            <a:schemeClr val="lt1"/>
                          </a:solidFill>
                          <a:latin typeface="等线" panose="020F0502020204030204"/>
                        </a:defRPr>
                      </a:lvl5pPr>
                      <a:lvl6pPr marL="2285943" algn="l" defTabSz="914377" rtl="0" eaLnBrk="1" latinLnBrk="0" hangingPunct="1">
                        <a:defRPr sz="1800" b="1" kern="1200">
                          <a:solidFill>
                            <a:schemeClr val="lt1"/>
                          </a:solidFill>
                          <a:latin typeface="等线" panose="020F0502020204030204"/>
                        </a:defRPr>
                      </a:lvl6pPr>
                      <a:lvl7pPr marL="2743131" algn="l" defTabSz="914377" rtl="0" eaLnBrk="1" latinLnBrk="0" hangingPunct="1">
                        <a:defRPr sz="1800" b="1" kern="1200">
                          <a:solidFill>
                            <a:schemeClr val="lt1"/>
                          </a:solidFill>
                          <a:latin typeface="等线" panose="020F0502020204030204"/>
                        </a:defRPr>
                      </a:lvl7pPr>
                      <a:lvl8pPr marL="3200320" algn="l" defTabSz="914377" rtl="0" eaLnBrk="1" latinLnBrk="0" hangingPunct="1">
                        <a:defRPr sz="1800" b="1" kern="1200">
                          <a:solidFill>
                            <a:schemeClr val="lt1"/>
                          </a:solidFill>
                          <a:latin typeface="等线" panose="020F0502020204030204"/>
                        </a:defRPr>
                      </a:lvl8pPr>
                      <a:lvl9pPr marL="3657509" algn="l" defTabSz="914377" rtl="0" eaLnBrk="1" latinLnBrk="0" hangingPunct="1">
                        <a:defRPr sz="1800" b="1" kern="1200">
                          <a:solidFill>
                            <a:schemeClr val="lt1"/>
                          </a:solidFill>
                          <a:latin typeface="等线" panose="020F0502020204030204"/>
                        </a:defRPr>
                      </a:lvl9pPr>
                    </a:lstStyle>
                    <a:p>
                      <a:pPr algn="ctr"/>
                      <a:r>
                        <a:rPr lang="zh-CN" altLang="en-US" sz="1200" dirty="0"/>
                        <a:t>序号</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377" rtl="0" eaLnBrk="1" latinLnBrk="0" hangingPunct="1">
                        <a:defRPr sz="1800" b="1" kern="1200">
                          <a:solidFill>
                            <a:schemeClr val="lt1"/>
                          </a:solidFill>
                          <a:latin typeface="等线" panose="020F0502020204030204"/>
                        </a:defRPr>
                      </a:lvl1pPr>
                      <a:lvl2pPr marL="457189" algn="l" defTabSz="914377" rtl="0" eaLnBrk="1" latinLnBrk="0" hangingPunct="1">
                        <a:defRPr sz="1800" b="1" kern="1200">
                          <a:solidFill>
                            <a:schemeClr val="lt1"/>
                          </a:solidFill>
                          <a:latin typeface="等线" panose="020F0502020204030204"/>
                        </a:defRPr>
                      </a:lvl2pPr>
                      <a:lvl3pPr marL="914377" algn="l" defTabSz="914377" rtl="0" eaLnBrk="1" latinLnBrk="0" hangingPunct="1">
                        <a:defRPr sz="1800" b="1" kern="1200">
                          <a:solidFill>
                            <a:schemeClr val="lt1"/>
                          </a:solidFill>
                          <a:latin typeface="等线" panose="020F0502020204030204"/>
                        </a:defRPr>
                      </a:lvl3pPr>
                      <a:lvl4pPr marL="1371566" algn="l" defTabSz="914377" rtl="0" eaLnBrk="1" latinLnBrk="0" hangingPunct="1">
                        <a:defRPr sz="1800" b="1" kern="1200">
                          <a:solidFill>
                            <a:schemeClr val="lt1"/>
                          </a:solidFill>
                          <a:latin typeface="等线" panose="020F0502020204030204"/>
                        </a:defRPr>
                      </a:lvl4pPr>
                      <a:lvl5pPr marL="1828754" algn="l" defTabSz="914377" rtl="0" eaLnBrk="1" latinLnBrk="0" hangingPunct="1">
                        <a:defRPr sz="1800" b="1" kern="1200">
                          <a:solidFill>
                            <a:schemeClr val="lt1"/>
                          </a:solidFill>
                          <a:latin typeface="等线" panose="020F0502020204030204"/>
                        </a:defRPr>
                      </a:lvl5pPr>
                      <a:lvl6pPr marL="2285943" algn="l" defTabSz="914377" rtl="0" eaLnBrk="1" latinLnBrk="0" hangingPunct="1">
                        <a:defRPr sz="1800" b="1" kern="1200">
                          <a:solidFill>
                            <a:schemeClr val="lt1"/>
                          </a:solidFill>
                          <a:latin typeface="等线" panose="020F0502020204030204"/>
                        </a:defRPr>
                      </a:lvl6pPr>
                      <a:lvl7pPr marL="2743131" algn="l" defTabSz="914377" rtl="0" eaLnBrk="1" latinLnBrk="0" hangingPunct="1">
                        <a:defRPr sz="1800" b="1" kern="1200">
                          <a:solidFill>
                            <a:schemeClr val="lt1"/>
                          </a:solidFill>
                          <a:latin typeface="等线" panose="020F0502020204030204"/>
                        </a:defRPr>
                      </a:lvl7pPr>
                      <a:lvl8pPr marL="3200320" algn="l" defTabSz="914377" rtl="0" eaLnBrk="1" latinLnBrk="0" hangingPunct="1">
                        <a:defRPr sz="1800" b="1" kern="1200">
                          <a:solidFill>
                            <a:schemeClr val="lt1"/>
                          </a:solidFill>
                          <a:latin typeface="等线" panose="020F0502020204030204"/>
                        </a:defRPr>
                      </a:lvl8pPr>
                      <a:lvl9pPr marL="3657509" algn="l" defTabSz="914377" rtl="0" eaLnBrk="1" latinLnBrk="0" hangingPunct="1">
                        <a:defRPr sz="1800" b="1" kern="1200">
                          <a:solidFill>
                            <a:schemeClr val="lt1"/>
                          </a:solidFill>
                          <a:latin typeface="等线" panose="020F0502020204030204"/>
                        </a:defRPr>
                      </a:lvl9pPr>
                    </a:lstStyle>
                    <a:p>
                      <a:pPr algn="ctr"/>
                      <a:r>
                        <a:rPr lang="zh-CN" altLang="en-US" sz="1200" dirty="0"/>
                        <a:t>类型</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377" rtl="0" eaLnBrk="1" latinLnBrk="0" hangingPunct="1">
                        <a:defRPr sz="1800" b="1" kern="1200">
                          <a:solidFill>
                            <a:schemeClr val="lt1"/>
                          </a:solidFill>
                          <a:latin typeface="等线" panose="020F0502020204030204"/>
                        </a:defRPr>
                      </a:lvl1pPr>
                      <a:lvl2pPr marL="457189" algn="l" defTabSz="914377" rtl="0" eaLnBrk="1" latinLnBrk="0" hangingPunct="1">
                        <a:defRPr sz="1800" b="1" kern="1200">
                          <a:solidFill>
                            <a:schemeClr val="lt1"/>
                          </a:solidFill>
                          <a:latin typeface="等线" panose="020F0502020204030204"/>
                        </a:defRPr>
                      </a:lvl2pPr>
                      <a:lvl3pPr marL="914377" algn="l" defTabSz="914377" rtl="0" eaLnBrk="1" latinLnBrk="0" hangingPunct="1">
                        <a:defRPr sz="1800" b="1" kern="1200">
                          <a:solidFill>
                            <a:schemeClr val="lt1"/>
                          </a:solidFill>
                          <a:latin typeface="等线" panose="020F0502020204030204"/>
                        </a:defRPr>
                      </a:lvl3pPr>
                      <a:lvl4pPr marL="1371566" algn="l" defTabSz="914377" rtl="0" eaLnBrk="1" latinLnBrk="0" hangingPunct="1">
                        <a:defRPr sz="1800" b="1" kern="1200">
                          <a:solidFill>
                            <a:schemeClr val="lt1"/>
                          </a:solidFill>
                          <a:latin typeface="等线" panose="020F0502020204030204"/>
                        </a:defRPr>
                      </a:lvl4pPr>
                      <a:lvl5pPr marL="1828754" algn="l" defTabSz="914377" rtl="0" eaLnBrk="1" latinLnBrk="0" hangingPunct="1">
                        <a:defRPr sz="1800" b="1" kern="1200">
                          <a:solidFill>
                            <a:schemeClr val="lt1"/>
                          </a:solidFill>
                          <a:latin typeface="等线" panose="020F0502020204030204"/>
                        </a:defRPr>
                      </a:lvl5pPr>
                      <a:lvl6pPr marL="2285943" algn="l" defTabSz="914377" rtl="0" eaLnBrk="1" latinLnBrk="0" hangingPunct="1">
                        <a:defRPr sz="1800" b="1" kern="1200">
                          <a:solidFill>
                            <a:schemeClr val="lt1"/>
                          </a:solidFill>
                          <a:latin typeface="等线" panose="020F0502020204030204"/>
                        </a:defRPr>
                      </a:lvl6pPr>
                      <a:lvl7pPr marL="2743131" algn="l" defTabSz="914377" rtl="0" eaLnBrk="1" latinLnBrk="0" hangingPunct="1">
                        <a:defRPr sz="1800" b="1" kern="1200">
                          <a:solidFill>
                            <a:schemeClr val="lt1"/>
                          </a:solidFill>
                          <a:latin typeface="等线" panose="020F0502020204030204"/>
                        </a:defRPr>
                      </a:lvl7pPr>
                      <a:lvl8pPr marL="3200320" algn="l" defTabSz="914377" rtl="0" eaLnBrk="1" latinLnBrk="0" hangingPunct="1">
                        <a:defRPr sz="1800" b="1" kern="1200">
                          <a:solidFill>
                            <a:schemeClr val="lt1"/>
                          </a:solidFill>
                          <a:latin typeface="等线" panose="020F0502020204030204"/>
                        </a:defRPr>
                      </a:lvl8pPr>
                      <a:lvl9pPr marL="3657509" algn="l" defTabSz="914377" rtl="0" eaLnBrk="1" latinLnBrk="0" hangingPunct="1">
                        <a:defRPr sz="1800" b="1" kern="1200">
                          <a:solidFill>
                            <a:schemeClr val="lt1"/>
                          </a:solidFill>
                          <a:latin typeface="等线" panose="020F0502020204030204"/>
                        </a:defRPr>
                      </a:lvl9pPr>
                    </a:lstStyle>
                    <a:p>
                      <a:pPr algn="ctr"/>
                      <a:r>
                        <a:rPr lang="zh-CN" altLang="en-US" sz="1200" dirty="0"/>
                        <a:t>指令</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p>
                      <a:pPr algn="ctr"/>
                      <a:r>
                        <a:rPr lang="zh-CN" altLang="en-US" sz="1200" dirty="0">
                          <a:solidFill>
                            <a:schemeClr val="bg1"/>
                          </a:solidFill>
                        </a:rPr>
                        <a:t>条件</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377" rtl="0" eaLnBrk="1" latinLnBrk="0" hangingPunct="1">
                        <a:defRPr sz="1800" b="1" kern="1200">
                          <a:solidFill>
                            <a:schemeClr val="lt1"/>
                          </a:solidFill>
                          <a:latin typeface="等线" panose="020F0502020204030204"/>
                        </a:defRPr>
                      </a:lvl1pPr>
                      <a:lvl2pPr marL="457189" algn="l" defTabSz="914377" rtl="0" eaLnBrk="1" latinLnBrk="0" hangingPunct="1">
                        <a:defRPr sz="1800" b="1" kern="1200">
                          <a:solidFill>
                            <a:schemeClr val="lt1"/>
                          </a:solidFill>
                          <a:latin typeface="等线" panose="020F0502020204030204"/>
                        </a:defRPr>
                      </a:lvl2pPr>
                      <a:lvl3pPr marL="914377" algn="l" defTabSz="914377" rtl="0" eaLnBrk="1" latinLnBrk="0" hangingPunct="1">
                        <a:defRPr sz="1800" b="1" kern="1200">
                          <a:solidFill>
                            <a:schemeClr val="lt1"/>
                          </a:solidFill>
                          <a:latin typeface="等线" panose="020F0502020204030204"/>
                        </a:defRPr>
                      </a:lvl3pPr>
                      <a:lvl4pPr marL="1371566" algn="l" defTabSz="914377" rtl="0" eaLnBrk="1" latinLnBrk="0" hangingPunct="1">
                        <a:defRPr sz="1800" b="1" kern="1200">
                          <a:solidFill>
                            <a:schemeClr val="lt1"/>
                          </a:solidFill>
                          <a:latin typeface="等线" panose="020F0502020204030204"/>
                        </a:defRPr>
                      </a:lvl4pPr>
                      <a:lvl5pPr marL="1828754" algn="l" defTabSz="914377" rtl="0" eaLnBrk="1" latinLnBrk="0" hangingPunct="1">
                        <a:defRPr sz="1800" b="1" kern="1200">
                          <a:solidFill>
                            <a:schemeClr val="lt1"/>
                          </a:solidFill>
                          <a:latin typeface="等线" panose="020F0502020204030204"/>
                        </a:defRPr>
                      </a:lvl5pPr>
                      <a:lvl6pPr marL="2285943" algn="l" defTabSz="914377" rtl="0" eaLnBrk="1" latinLnBrk="0" hangingPunct="1">
                        <a:defRPr sz="1800" b="1" kern="1200">
                          <a:solidFill>
                            <a:schemeClr val="lt1"/>
                          </a:solidFill>
                          <a:latin typeface="等线" panose="020F0502020204030204"/>
                        </a:defRPr>
                      </a:lvl6pPr>
                      <a:lvl7pPr marL="2743131" algn="l" defTabSz="914377" rtl="0" eaLnBrk="1" latinLnBrk="0" hangingPunct="1">
                        <a:defRPr sz="1800" b="1" kern="1200">
                          <a:solidFill>
                            <a:schemeClr val="lt1"/>
                          </a:solidFill>
                          <a:latin typeface="等线" panose="020F0502020204030204"/>
                        </a:defRPr>
                      </a:lvl7pPr>
                      <a:lvl8pPr marL="3200320" algn="l" defTabSz="914377" rtl="0" eaLnBrk="1" latinLnBrk="0" hangingPunct="1">
                        <a:defRPr sz="1800" b="1" kern="1200">
                          <a:solidFill>
                            <a:schemeClr val="lt1"/>
                          </a:solidFill>
                          <a:latin typeface="等线" panose="020F0502020204030204"/>
                        </a:defRPr>
                      </a:lvl8pPr>
                      <a:lvl9pPr marL="3657509" algn="l" defTabSz="914377" rtl="0" eaLnBrk="1" latinLnBrk="0" hangingPunct="1">
                        <a:defRPr sz="1800" b="1" kern="1200">
                          <a:solidFill>
                            <a:schemeClr val="lt1"/>
                          </a:solidFill>
                          <a:latin typeface="等线" panose="020F0502020204030204"/>
                        </a:defRPr>
                      </a:lvl9pPr>
                    </a:lstStyle>
                    <a:p>
                      <a:pPr algn="ctr"/>
                      <a:r>
                        <a:rPr lang="zh-CN" altLang="en-US" sz="1200" dirty="0"/>
                        <a:t>处理方法</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984338634"/>
                  </a:ext>
                </a:extLst>
              </a:tr>
              <a:tr h="257299">
                <a:tc>
                  <a:txBody>
                    <a:bodyPr/>
                    <a:lstStyle>
                      <a:lvl1pPr marL="0" algn="l" defTabSz="914377" rtl="0" eaLnBrk="1" latinLnBrk="0" hangingPunct="1">
                        <a:defRPr sz="1800" kern="1200">
                          <a:solidFill>
                            <a:schemeClr val="dk1"/>
                          </a:solidFill>
                          <a:latin typeface="等线" panose="020F0502020204030204"/>
                        </a:defRPr>
                      </a:lvl1pPr>
                      <a:lvl2pPr marL="457189" algn="l" defTabSz="914377" rtl="0" eaLnBrk="1" latinLnBrk="0" hangingPunct="1">
                        <a:defRPr sz="1800" kern="1200">
                          <a:solidFill>
                            <a:schemeClr val="dk1"/>
                          </a:solidFill>
                          <a:latin typeface="等线" panose="020F0502020204030204"/>
                        </a:defRPr>
                      </a:lvl2pPr>
                      <a:lvl3pPr marL="914377" algn="l" defTabSz="914377" rtl="0" eaLnBrk="1" latinLnBrk="0" hangingPunct="1">
                        <a:defRPr sz="1800" kern="1200">
                          <a:solidFill>
                            <a:schemeClr val="dk1"/>
                          </a:solidFill>
                          <a:latin typeface="等线" panose="020F0502020204030204"/>
                        </a:defRPr>
                      </a:lvl3pPr>
                      <a:lvl4pPr marL="1371566" algn="l" defTabSz="914377" rtl="0" eaLnBrk="1" latinLnBrk="0" hangingPunct="1">
                        <a:defRPr sz="1800" kern="1200">
                          <a:solidFill>
                            <a:schemeClr val="dk1"/>
                          </a:solidFill>
                          <a:latin typeface="等线" panose="020F0502020204030204"/>
                        </a:defRPr>
                      </a:lvl4pPr>
                      <a:lvl5pPr marL="1828754" algn="l" defTabSz="914377" rtl="0" eaLnBrk="1" latinLnBrk="0" hangingPunct="1">
                        <a:defRPr sz="1800" kern="1200">
                          <a:solidFill>
                            <a:schemeClr val="dk1"/>
                          </a:solidFill>
                          <a:latin typeface="等线" panose="020F0502020204030204"/>
                        </a:defRPr>
                      </a:lvl5pPr>
                      <a:lvl6pPr marL="2285943" algn="l" defTabSz="914377" rtl="0" eaLnBrk="1" latinLnBrk="0" hangingPunct="1">
                        <a:defRPr sz="1800" kern="1200">
                          <a:solidFill>
                            <a:schemeClr val="dk1"/>
                          </a:solidFill>
                          <a:latin typeface="等线" panose="020F0502020204030204"/>
                        </a:defRPr>
                      </a:lvl6pPr>
                      <a:lvl7pPr marL="2743131" algn="l" defTabSz="914377" rtl="0" eaLnBrk="1" latinLnBrk="0" hangingPunct="1">
                        <a:defRPr sz="1800" kern="1200">
                          <a:solidFill>
                            <a:schemeClr val="dk1"/>
                          </a:solidFill>
                          <a:latin typeface="等线" panose="020F0502020204030204"/>
                        </a:defRPr>
                      </a:lvl7pPr>
                      <a:lvl8pPr marL="3200320" algn="l" defTabSz="914377" rtl="0" eaLnBrk="1" latinLnBrk="0" hangingPunct="1">
                        <a:defRPr sz="1800" kern="1200">
                          <a:solidFill>
                            <a:schemeClr val="dk1"/>
                          </a:solidFill>
                          <a:latin typeface="等线" panose="020F0502020204030204"/>
                        </a:defRPr>
                      </a:lvl8pPr>
                      <a:lvl9pPr marL="3657509" algn="l" defTabSz="914377" rtl="0" eaLnBrk="1" latinLnBrk="0" hangingPunct="1">
                        <a:defRPr sz="1800" kern="1200">
                          <a:solidFill>
                            <a:schemeClr val="dk1"/>
                          </a:solidFill>
                          <a:latin typeface="等线" panose="020F0502020204030204"/>
                        </a:defRPr>
                      </a:lvl9pPr>
                    </a:lstStyle>
                    <a:p>
                      <a:pPr algn="ctr"/>
                      <a:r>
                        <a:rPr lang="en-US" altLang="zh-CN" sz="1200" dirty="0"/>
                        <a:t>1</a:t>
                      </a:r>
                      <a:endParaRPr lang="zh-CN" altLang="en-US" sz="1200" dirty="0"/>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rowSpan="4">
                  <a:txBody>
                    <a:bodyPr/>
                    <a:lstStyle>
                      <a:lvl1pPr marL="0" algn="l" defTabSz="914377" rtl="0" eaLnBrk="1" latinLnBrk="0" hangingPunct="1">
                        <a:defRPr sz="1800" kern="1200">
                          <a:solidFill>
                            <a:schemeClr val="dk1"/>
                          </a:solidFill>
                          <a:latin typeface="等线" panose="020F0502020204030204"/>
                        </a:defRPr>
                      </a:lvl1pPr>
                      <a:lvl2pPr marL="457189" algn="l" defTabSz="914377" rtl="0" eaLnBrk="1" latinLnBrk="0" hangingPunct="1">
                        <a:defRPr sz="1800" kern="1200">
                          <a:solidFill>
                            <a:schemeClr val="dk1"/>
                          </a:solidFill>
                          <a:latin typeface="等线" panose="020F0502020204030204"/>
                        </a:defRPr>
                      </a:lvl2pPr>
                      <a:lvl3pPr marL="914377" algn="l" defTabSz="914377" rtl="0" eaLnBrk="1" latinLnBrk="0" hangingPunct="1">
                        <a:defRPr sz="1800" kern="1200">
                          <a:solidFill>
                            <a:schemeClr val="dk1"/>
                          </a:solidFill>
                          <a:latin typeface="等线" panose="020F0502020204030204"/>
                        </a:defRPr>
                      </a:lvl3pPr>
                      <a:lvl4pPr marL="1371566" algn="l" defTabSz="914377" rtl="0" eaLnBrk="1" latinLnBrk="0" hangingPunct="1">
                        <a:defRPr sz="1800" kern="1200">
                          <a:solidFill>
                            <a:schemeClr val="dk1"/>
                          </a:solidFill>
                          <a:latin typeface="等线" panose="020F0502020204030204"/>
                        </a:defRPr>
                      </a:lvl4pPr>
                      <a:lvl5pPr marL="1828754" algn="l" defTabSz="914377" rtl="0" eaLnBrk="1" latinLnBrk="0" hangingPunct="1">
                        <a:defRPr sz="1800" kern="1200">
                          <a:solidFill>
                            <a:schemeClr val="dk1"/>
                          </a:solidFill>
                          <a:latin typeface="等线" panose="020F0502020204030204"/>
                        </a:defRPr>
                      </a:lvl5pPr>
                      <a:lvl6pPr marL="2285943" algn="l" defTabSz="914377" rtl="0" eaLnBrk="1" latinLnBrk="0" hangingPunct="1">
                        <a:defRPr sz="1800" kern="1200">
                          <a:solidFill>
                            <a:schemeClr val="dk1"/>
                          </a:solidFill>
                          <a:latin typeface="等线" panose="020F0502020204030204"/>
                        </a:defRPr>
                      </a:lvl6pPr>
                      <a:lvl7pPr marL="2743131" algn="l" defTabSz="914377" rtl="0" eaLnBrk="1" latinLnBrk="0" hangingPunct="1">
                        <a:defRPr sz="1800" kern="1200">
                          <a:solidFill>
                            <a:schemeClr val="dk1"/>
                          </a:solidFill>
                          <a:latin typeface="等线" panose="020F0502020204030204"/>
                        </a:defRPr>
                      </a:lvl7pPr>
                      <a:lvl8pPr marL="3200320" algn="l" defTabSz="914377" rtl="0" eaLnBrk="1" latinLnBrk="0" hangingPunct="1">
                        <a:defRPr sz="1800" kern="1200">
                          <a:solidFill>
                            <a:schemeClr val="dk1"/>
                          </a:solidFill>
                          <a:latin typeface="等线" panose="020F0502020204030204"/>
                        </a:defRPr>
                      </a:lvl8pPr>
                      <a:lvl9pPr marL="3657509" algn="l" defTabSz="914377" rtl="0" eaLnBrk="1" latinLnBrk="0" hangingPunct="1">
                        <a:defRPr sz="1800" kern="1200">
                          <a:solidFill>
                            <a:schemeClr val="dk1"/>
                          </a:solidFill>
                          <a:latin typeface="等线" panose="020F0502020204030204"/>
                        </a:defRPr>
                      </a:lvl9pPr>
                    </a:lstStyle>
                    <a:p>
                      <a:pPr algn="ctr"/>
                      <a:r>
                        <a:rPr lang="zh-CN" altLang="en-US" sz="1200" dirty="0"/>
                        <a:t>无条件的敏感指令</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377" rtl="0" eaLnBrk="1" latinLnBrk="0" hangingPunct="1">
                        <a:defRPr sz="1800" kern="1200">
                          <a:solidFill>
                            <a:schemeClr val="dk1"/>
                          </a:solidFill>
                          <a:latin typeface="等线" panose="020F0502020204030204"/>
                        </a:defRPr>
                      </a:lvl1pPr>
                      <a:lvl2pPr marL="457189" algn="l" defTabSz="914377" rtl="0" eaLnBrk="1" latinLnBrk="0" hangingPunct="1">
                        <a:defRPr sz="1800" kern="1200">
                          <a:solidFill>
                            <a:schemeClr val="dk1"/>
                          </a:solidFill>
                          <a:latin typeface="等线" panose="020F0502020204030204"/>
                        </a:defRPr>
                      </a:lvl2pPr>
                      <a:lvl3pPr marL="914377" algn="l" defTabSz="914377" rtl="0" eaLnBrk="1" latinLnBrk="0" hangingPunct="1">
                        <a:defRPr sz="1800" kern="1200">
                          <a:solidFill>
                            <a:schemeClr val="dk1"/>
                          </a:solidFill>
                          <a:latin typeface="等线" panose="020F0502020204030204"/>
                        </a:defRPr>
                      </a:lvl3pPr>
                      <a:lvl4pPr marL="1371566" algn="l" defTabSz="914377" rtl="0" eaLnBrk="1" latinLnBrk="0" hangingPunct="1">
                        <a:defRPr sz="1800" kern="1200">
                          <a:solidFill>
                            <a:schemeClr val="dk1"/>
                          </a:solidFill>
                          <a:latin typeface="等线" panose="020F0502020204030204"/>
                        </a:defRPr>
                      </a:lvl4pPr>
                      <a:lvl5pPr marL="1828754" algn="l" defTabSz="914377" rtl="0" eaLnBrk="1" latinLnBrk="0" hangingPunct="1">
                        <a:defRPr sz="1800" kern="1200">
                          <a:solidFill>
                            <a:schemeClr val="dk1"/>
                          </a:solidFill>
                          <a:latin typeface="等线" panose="020F0502020204030204"/>
                        </a:defRPr>
                      </a:lvl5pPr>
                      <a:lvl6pPr marL="2285943" algn="l" defTabSz="914377" rtl="0" eaLnBrk="1" latinLnBrk="0" hangingPunct="1">
                        <a:defRPr sz="1800" kern="1200">
                          <a:solidFill>
                            <a:schemeClr val="dk1"/>
                          </a:solidFill>
                          <a:latin typeface="等线" panose="020F0502020204030204"/>
                        </a:defRPr>
                      </a:lvl6pPr>
                      <a:lvl7pPr marL="2743131" algn="l" defTabSz="914377" rtl="0" eaLnBrk="1" latinLnBrk="0" hangingPunct="1">
                        <a:defRPr sz="1800" kern="1200">
                          <a:solidFill>
                            <a:schemeClr val="dk1"/>
                          </a:solidFill>
                          <a:latin typeface="等线" panose="020F0502020204030204"/>
                        </a:defRPr>
                      </a:lvl7pPr>
                      <a:lvl8pPr marL="3200320" algn="l" defTabSz="914377" rtl="0" eaLnBrk="1" latinLnBrk="0" hangingPunct="1">
                        <a:defRPr sz="1800" kern="1200">
                          <a:solidFill>
                            <a:schemeClr val="dk1"/>
                          </a:solidFill>
                          <a:latin typeface="等线" panose="020F0502020204030204"/>
                        </a:defRPr>
                      </a:lvl8pPr>
                      <a:lvl9pPr marL="3657509" algn="l" defTabSz="914377" rtl="0" eaLnBrk="1" latinLnBrk="0" hangingPunct="1">
                        <a:defRPr sz="1800" kern="1200">
                          <a:solidFill>
                            <a:schemeClr val="dk1"/>
                          </a:solidFill>
                          <a:latin typeface="等线" panose="020F0502020204030204"/>
                        </a:defRPr>
                      </a:lvl9pPr>
                    </a:lstStyle>
                    <a:p>
                      <a:r>
                        <a:rPr lang="en-US" altLang="zh-CN" sz="1200" dirty="0"/>
                        <a:t>DC CGDSW…</a:t>
                      </a:r>
                      <a:endParaRPr lang="zh-CN" altLang="en-US" sz="12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rowSpan="4">
                  <a:txBody>
                    <a:bodyPr/>
                    <a:lstStyle/>
                    <a:p>
                      <a:pPr algn="ctr"/>
                      <a:r>
                        <a:rPr lang="en-US" altLang="zh-CN" sz="1200" dirty="0"/>
                        <a:t>--</a:t>
                      </a:r>
                      <a:endParaRPr lang="zh-CN" altLang="en-US" sz="1200" dirty="0"/>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rowSpan="4">
                  <a:txBody>
                    <a:bodyPr/>
                    <a:lstStyle>
                      <a:lvl1pPr marL="0" algn="l" defTabSz="914377" rtl="0" eaLnBrk="1" latinLnBrk="0" hangingPunct="1">
                        <a:defRPr sz="1800" kern="1200">
                          <a:solidFill>
                            <a:schemeClr val="dk1"/>
                          </a:solidFill>
                          <a:latin typeface="等线" panose="020F0502020204030204"/>
                        </a:defRPr>
                      </a:lvl1pPr>
                      <a:lvl2pPr marL="457189" algn="l" defTabSz="914377" rtl="0" eaLnBrk="1" latinLnBrk="0" hangingPunct="1">
                        <a:defRPr sz="1800" kern="1200">
                          <a:solidFill>
                            <a:schemeClr val="dk1"/>
                          </a:solidFill>
                          <a:latin typeface="等线" panose="020F0502020204030204"/>
                        </a:defRPr>
                      </a:lvl2pPr>
                      <a:lvl3pPr marL="914377" algn="l" defTabSz="914377" rtl="0" eaLnBrk="1" latinLnBrk="0" hangingPunct="1">
                        <a:defRPr sz="1800" kern="1200">
                          <a:solidFill>
                            <a:schemeClr val="dk1"/>
                          </a:solidFill>
                          <a:latin typeface="等线" panose="020F0502020204030204"/>
                        </a:defRPr>
                      </a:lvl3pPr>
                      <a:lvl4pPr marL="1371566" algn="l" defTabSz="914377" rtl="0" eaLnBrk="1" latinLnBrk="0" hangingPunct="1">
                        <a:defRPr sz="1800" kern="1200">
                          <a:solidFill>
                            <a:schemeClr val="dk1"/>
                          </a:solidFill>
                          <a:latin typeface="等线" panose="020F0502020204030204"/>
                        </a:defRPr>
                      </a:lvl4pPr>
                      <a:lvl5pPr marL="1828754" algn="l" defTabSz="914377" rtl="0" eaLnBrk="1" latinLnBrk="0" hangingPunct="1">
                        <a:defRPr sz="1800" kern="1200">
                          <a:solidFill>
                            <a:schemeClr val="dk1"/>
                          </a:solidFill>
                          <a:latin typeface="等线" panose="020F0502020204030204"/>
                        </a:defRPr>
                      </a:lvl5pPr>
                      <a:lvl6pPr marL="2285943" algn="l" defTabSz="914377" rtl="0" eaLnBrk="1" latinLnBrk="0" hangingPunct="1">
                        <a:defRPr sz="1800" kern="1200">
                          <a:solidFill>
                            <a:schemeClr val="dk1"/>
                          </a:solidFill>
                          <a:latin typeface="等线" panose="020F0502020204030204"/>
                        </a:defRPr>
                      </a:lvl6pPr>
                      <a:lvl7pPr marL="2743131" algn="l" defTabSz="914377" rtl="0" eaLnBrk="1" latinLnBrk="0" hangingPunct="1">
                        <a:defRPr sz="1800" kern="1200">
                          <a:solidFill>
                            <a:schemeClr val="dk1"/>
                          </a:solidFill>
                          <a:latin typeface="等线" panose="020F0502020204030204"/>
                        </a:defRPr>
                      </a:lvl7pPr>
                      <a:lvl8pPr marL="3200320" algn="l" defTabSz="914377" rtl="0" eaLnBrk="1" latinLnBrk="0" hangingPunct="1">
                        <a:defRPr sz="1800" kern="1200">
                          <a:solidFill>
                            <a:schemeClr val="dk1"/>
                          </a:solidFill>
                          <a:latin typeface="等线" panose="020F0502020204030204"/>
                        </a:defRPr>
                      </a:lvl8pPr>
                      <a:lvl9pPr marL="3657509" algn="l" defTabSz="914377" rtl="0" eaLnBrk="1" latinLnBrk="0" hangingPunct="1">
                        <a:defRPr sz="1800" kern="1200">
                          <a:solidFill>
                            <a:schemeClr val="dk1"/>
                          </a:solidFill>
                          <a:latin typeface="等线" panose="020F0502020204030204"/>
                        </a:defRPr>
                      </a:lvl9pPr>
                    </a:lstStyle>
                    <a:p>
                      <a:pPr algn="ctr"/>
                      <a:r>
                        <a:rPr lang="zh-CN" altLang="en-US" sz="1200" dirty="0"/>
                        <a:t>①过滤，禁止执行</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2586121153"/>
                  </a:ext>
                </a:extLst>
              </a:tr>
              <a:tr h="257299">
                <a:tc>
                  <a:txBody>
                    <a:bodyPr/>
                    <a:lstStyle>
                      <a:lvl1pPr marL="0" algn="l" defTabSz="914377" rtl="0" eaLnBrk="1" latinLnBrk="0" hangingPunct="1">
                        <a:defRPr sz="1800" kern="1200">
                          <a:solidFill>
                            <a:schemeClr val="dk1"/>
                          </a:solidFill>
                          <a:latin typeface="等线" panose="020F0502020204030204"/>
                        </a:defRPr>
                      </a:lvl1pPr>
                      <a:lvl2pPr marL="457189" algn="l" defTabSz="914377" rtl="0" eaLnBrk="1" latinLnBrk="0" hangingPunct="1">
                        <a:defRPr sz="1800" kern="1200">
                          <a:solidFill>
                            <a:schemeClr val="dk1"/>
                          </a:solidFill>
                          <a:latin typeface="等线" panose="020F0502020204030204"/>
                        </a:defRPr>
                      </a:lvl2pPr>
                      <a:lvl3pPr marL="914377" algn="l" defTabSz="914377" rtl="0" eaLnBrk="1" latinLnBrk="0" hangingPunct="1">
                        <a:defRPr sz="1800" kern="1200">
                          <a:solidFill>
                            <a:schemeClr val="dk1"/>
                          </a:solidFill>
                          <a:latin typeface="等线" panose="020F0502020204030204"/>
                        </a:defRPr>
                      </a:lvl3pPr>
                      <a:lvl4pPr marL="1371566" algn="l" defTabSz="914377" rtl="0" eaLnBrk="1" latinLnBrk="0" hangingPunct="1">
                        <a:defRPr sz="1800" kern="1200">
                          <a:solidFill>
                            <a:schemeClr val="dk1"/>
                          </a:solidFill>
                          <a:latin typeface="等线" panose="020F0502020204030204"/>
                        </a:defRPr>
                      </a:lvl4pPr>
                      <a:lvl5pPr marL="1828754" algn="l" defTabSz="914377" rtl="0" eaLnBrk="1" latinLnBrk="0" hangingPunct="1">
                        <a:defRPr sz="1800" kern="1200">
                          <a:solidFill>
                            <a:schemeClr val="dk1"/>
                          </a:solidFill>
                          <a:latin typeface="等线" panose="020F0502020204030204"/>
                        </a:defRPr>
                      </a:lvl5pPr>
                      <a:lvl6pPr marL="2285943" algn="l" defTabSz="914377" rtl="0" eaLnBrk="1" latinLnBrk="0" hangingPunct="1">
                        <a:defRPr sz="1800" kern="1200">
                          <a:solidFill>
                            <a:schemeClr val="dk1"/>
                          </a:solidFill>
                          <a:latin typeface="等线" panose="020F0502020204030204"/>
                        </a:defRPr>
                      </a:lvl6pPr>
                      <a:lvl7pPr marL="2743131" algn="l" defTabSz="914377" rtl="0" eaLnBrk="1" latinLnBrk="0" hangingPunct="1">
                        <a:defRPr sz="1800" kern="1200">
                          <a:solidFill>
                            <a:schemeClr val="dk1"/>
                          </a:solidFill>
                          <a:latin typeface="等线" panose="020F0502020204030204"/>
                        </a:defRPr>
                      </a:lvl7pPr>
                      <a:lvl8pPr marL="3200320" algn="l" defTabSz="914377" rtl="0" eaLnBrk="1" latinLnBrk="0" hangingPunct="1">
                        <a:defRPr sz="1800" kern="1200">
                          <a:solidFill>
                            <a:schemeClr val="dk1"/>
                          </a:solidFill>
                          <a:latin typeface="等线" panose="020F0502020204030204"/>
                        </a:defRPr>
                      </a:lvl8pPr>
                      <a:lvl9pPr marL="3657509" algn="l" defTabSz="914377" rtl="0" eaLnBrk="1" latinLnBrk="0" hangingPunct="1">
                        <a:defRPr sz="1800" kern="1200">
                          <a:solidFill>
                            <a:schemeClr val="dk1"/>
                          </a:solidFill>
                          <a:latin typeface="等线" panose="020F0502020204030204"/>
                        </a:defRPr>
                      </a:lvl9pPr>
                    </a:lstStyle>
                    <a:p>
                      <a:pPr algn="ctr"/>
                      <a:r>
                        <a:rPr lang="en-US" altLang="zh-CN" sz="1200" dirty="0"/>
                        <a:t>2</a:t>
                      </a:r>
                      <a:endParaRPr lang="zh-CN" altLang="en-US"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vMerge="1">
                  <a:txBody>
                    <a:bodyPr/>
                    <a:lstStyle/>
                    <a:p>
                      <a:endParaRPr lang="zh-CN" altLang="en-US" sz="1400" dirty="0"/>
                    </a:p>
                  </a:txBody>
                  <a:tcPr/>
                </a:tc>
                <a:tc>
                  <a:txBody>
                    <a:bodyPr/>
                    <a:lstStyle>
                      <a:lvl1pPr marL="0" algn="l" defTabSz="914377" rtl="0" eaLnBrk="1" latinLnBrk="0" hangingPunct="1">
                        <a:defRPr sz="1800" kern="1200">
                          <a:solidFill>
                            <a:schemeClr val="dk1"/>
                          </a:solidFill>
                          <a:latin typeface="等线" panose="020F0502020204030204"/>
                        </a:defRPr>
                      </a:lvl1pPr>
                      <a:lvl2pPr marL="457189" algn="l" defTabSz="914377" rtl="0" eaLnBrk="1" latinLnBrk="0" hangingPunct="1">
                        <a:defRPr sz="1800" kern="1200">
                          <a:solidFill>
                            <a:schemeClr val="dk1"/>
                          </a:solidFill>
                          <a:latin typeface="等线" panose="020F0502020204030204"/>
                        </a:defRPr>
                      </a:lvl2pPr>
                      <a:lvl3pPr marL="914377" algn="l" defTabSz="914377" rtl="0" eaLnBrk="1" latinLnBrk="0" hangingPunct="1">
                        <a:defRPr sz="1800" kern="1200">
                          <a:solidFill>
                            <a:schemeClr val="dk1"/>
                          </a:solidFill>
                          <a:latin typeface="等线" panose="020F0502020204030204"/>
                        </a:defRPr>
                      </a:lvl3pPr>
                      <a:lvl4pPr marL="1371566" algn="l" defTabSz="914377" rtl="0" eaLnBrk="1" latinLnBrk="0" hangingPunct="1">
                        <a:defRPr sz="1800" kern="1200">
                          <a:solidFill>
                            <a:schemeClr val="dk1"/>
                          </a:solidFill>
                          <a:latin typeface="等线" panose="020F0502020204030204"/>
                        </a:defRPr>
                      </a:lvl4pPr>
                      <a:lvl5pPr marL="1828754" algn="l" defTabSz="914377" rtl="0" eaLnBrk="1" latinLnBrk="0" hangingPunct="1">
                        <a:defRPr sz="1800" kern="1200">
                          <a:solidFill>
                            <a:schemeClr val="dk1"/>
                          </a:solidFill>
                          <a:latin typeface="等线" panose="020F0502020204030204"/>
                        </a:defRPr>
                      </a:lvl5pPr>
                      <a:lvl6pPr marL="2285943" algn="l" defTabSz="914377" rtl="0" eaLnBrk="1" latinLnBrk="0" hangingPunct="1">
                        <a:defRPr sz="1800" kern="1200">
                          <a:solidFill>
                            <a:schemeClr val="dk1"/>
                          </a:solidFill>
                          <a:latin typeface="等线" panose="020F0502020204030204"/>
                        </a:defRPr>
                      </a:lvl6pPr>
                      <a:lvl7pPr marL="2743131" algn="l" defTabSz="914377" rtl="0" eaLnBrk="1" latinLnBrk="0" hangingPunct="1">
                        <a:defRPr sz="1800" kern="1200">
                          <a:solidFill>
                            <a:schemeClr val="dk1"/>
                          </a:solidFill>
                          <a:latin typeface="等线" panose="020F0502020204030204"/>
                        </a:defRPr>
                      </a:lvl7pPr>
                      <a:lvl8pPr marL="3200320" algn="l" defTabSz="914377" rtl="0" eaLnBrk="1" latinLnBrk="0" hangingPunct="1">
                        <a:defRPr sz="1800" kern="1200">
                          <a:solidFill>
                            <a:schemeClr val="dk1"/>
                          </a:solidFill>
                          <a:latin typeface="等线" panose="020F0502020204030204"/>
                        </a:defRPr>
                      </a:lvl8pPr>
                      <a:lvl9pPr marL="3657509" algn="l" defTabSz="914377" rtl="0" eaLnBrk="1" latinLnBrk="0" hangingPunct="1">
                        <a:defRPr sz="1800" kern="1200">
                          <a:solidFill>
                            <a:schemeClr val="dk1"/>
                          </a:solidFill>
                          <a:latin typeface="等线" panose="020F0502020204030204"/>
                        </a:defRPr>
                      </a:lvl9pPr>
                    </a:lstStyle>
                    <a:p>
                      <a:r>
                        <a:rPr lang="en-US" altLang="zh-CN" sz="1200" dirty="0"/>
                        <a:t>AT S12E0R…</a:t>
                      </a:r>
                      <a:endParaRPr lang="zh-CN" altLang="en-US" sz="12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vMerge="1">
                  <a:txBody>
                    <a:bodyPr/>
                    <a:lstStyle/>
                    <a:p>
                      <a:endParaRPr lang="zh-CN" altLang="en-US"/>
                    </a:p>
                  </a:txBody>
                  <a:tcPr/>
                </a:tc>
                <a:tc vMerge="1">
                  <a:txBody>
                    <a:bodyPr/>
                    <a:lstStyle/>
                    <a:p>
                      <a:endParaRPr lang="zh-CN" altLang="en-US" sz="1400" dirty="0"/>
                    </a:p>
                  </a:txBody>
                  <a:tcPr/>
                </a:tc>
                <a:extLst>
                  <a:ext uri="{0D108BD9-81ED-4DB2-BD59-A6C34878D82A}">
                    <a16:rowId xmlns:a16="http://schemas.microsoft.com/office/drawing/2014/main" val="10123746"/>
                  </a:ext>
                </a:extLst>
              </a:tr>
              <a:tr h="257299">
                <a:tc>
                  <a:txBody>
                    <a:bodyPr/>
                    <a:lstStyle>
                      <a:lvl1pPr marL="0" algn="l" defTabSz="914377" rtl="0" eaLnBrk="1" latinLnBrk="0" hangingPunct="1">
                        <a:defRPr sz="1800" kern="1200">
                          <a:solidFill>
                            <a:schemeClr val="dk1"/>
                          </a:solidFill>
                          <a:latin typeface="等线" panose="020F0502020204030204"/>
                        </a:defRPr>
                      </a:lvl1pPr>
                      <a:lvl2pPr marL="457189" algn="l" defTabSz="914377" rtl="0" eaLnBrk="1" latinLnBrk="0" hangingPunct="1">
                        <a:defRPr sz="1800" kern="1200">
                          <a:solidFill>
                            <a:schemeClr val="dk1"/>
                          </a:solidFill>
                          <a:latin typeface="等线" panose="020F0502020204030204"/>
                        </a:defRPr>
                      </a:lvl2pPr>
                      <a:lvl3pPr marL="914377" algn="l" defTabSz="914377" rtl="0" eaLnBrk="1" latinLnBrk="0" hangingPunct="1">
                        <a:defRPr sz="1800" kern="1200">
                          <a:solidFill>
                            <a:schemeClr val="dk1"/>
                          </a:solidFill>
                          <a:latin typeface="等线" panose="020F0502020204030204"/>
                        </a:defRPr>
                      </a:lvl3pPr>
                      <a:lvl4pPr marL="1371566" algn="l" defTabSz="914377" rtl="0" eaLnBrk="1" latinLnBrk="0" hangingPunct="1">
                        <a:defRPr sz="1800" kern="1200">
                          <a:solidFill>
                            <a:schemeClr val="dk1"/>
                          </a:solidFill>
                          <a:latin typeface="等线" panose="020F0502020204030204"/>
                        </a:defRPr>
                      </a:lvl4pPr>
                      <a:lvl5pPr marL="1828754" algn="l" defTabSz="914377" rtl="0" eaLnBrk="1" latinLnBrk="0" hangingPunct="1">
                        <a:defRPr sz="1800" kern="1200">
                          <a:solidFill>
                            <a:schemeClr val="dk1"/>
                          </a:solidFill>
                          <a:latin typeface="等线" panose="020F0502020204030204"/>
                        </a:defRPr>
                      </a:lvl5pPr>
                      <a:lvl6pPr marL="2285943" algn="l" defTabSz="914377" rtl="0" eaLnBrk="1" latinLnBrk="0" hangingPunct="1">
                        <a:defRPr sz="1800" kern="1200">
                          <a:solidFill>
                            <a:schemeClr val="dk1"/>
                          </a:solidFill>
                          <a:latin typeface="等线" panose="020F0502020204030204"/>
                        </a:defRPr>
                      </a:lvl6pPr>
                      <a:lvl7pPr marL="2743131" algn="l" defTabSz="914377" rtl="0" eaLnBrk="1" latinLnBrk="0" hangingPunct="1">
                        <a:defRPr sz="1800" kern="1200">
                          <a:solidFill>
                            <a:schemeClr val="dk1"/>
                          </a:solidFill>
                          <a:latin typeface="等线" panose="020F0502020204030204"/>
                        </a:defRPr>
                      </a:lvl7pPr>
                      <a:lvl8pPr marL="3200320" algn="l" defTabSz="914377" rtl="0" eaLnBrk="1" latinLnBrk="0" hangingPunct="1">
                        <a:defRPr sz="1800" kern="1200">
                          <a:solidFill>
                            <a:schemeClr val="dk1"/>
                          </a:solidFill>
                          <a:latin typeface="等线" panose="020F0502020204030204"/>
                        </a:defRPr>
                      </a:lvl8pPr>
                      <a:lvl9pPr marL="3657509" algn="l" defTabSz="914377" rtl="0" eaLnBrk="1" latinLnBrk="0" hangingPunct="1">
                        <a:defRPr sz="1800" kern="1200">
                          <a:solidFill>
                            <a:schemeClr val="dk1"/>
                          </a:solidFill>
                          <a:latin typeface="等线" panose="020F0502020204030204"/>
                        </a:defRPr>
                      </a:lvl9pPr>
                    </a:lstStyle>
                    <a:p>
                      <a:pPr algn="ctr"/>
                      <a:r>
                        <a:rPr lang="en-US" altLang="zh-CN" sz="1200" dirty="0"/>
                        <a:t>3</a:t>
                      </a:r>
                      <a:endParaRPr lang="zh-CN" altLang="en-US"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vMerge="1">
                  <a:txBody>
                    <a:bodyPr/>
                    <a:lstStyle/>
                    <a:p>
                      <a:endParaRPr lang="zh-CN" altLang="en-US" sz="1400" dirty="0"/>
                    </a:p>
                  </a:txBody>
                  <a:tcPr/>
                </a:tc>
                <a:tc>
                  <a:txBody>
                    <a:bodyPr/>
                    <a:lstStyle>
                      <a:lvl1pPr marL="0" algn="l" defTabSz="914377" rtl="0" eaLnBrk="1" latinLnBrk="0" hangingPunct="1">
                        <a:defRPr sz="1800" kern="1200">
                          <a:solidFill>
                            <a:schemeClr val="dk1"/>
                          </a:solidFill>
                          <a:latin typeface="等线" panose="020F0502020204030204"/>
                        </a:defRPr>
                      </a:lvl1pPr>
                      <a:lvl2pPr marL="457189" algn="l" defTabSz="914377" rtl="0" eaLnBrk="1" latinLnBrk="0" hangingPunct="1">
                        <a:defRPr sz="1800" kern="1200">
                          <a:solidFill>
                            <a:schemeClr val="dk1"/>
                          </a:solidFill>
                          <a:latin typeface="等线" panose="020F0502020204030204"/>
                        </a:defRPr>
                      </a:lvl2pPr>
                      <a:lvl3pPr marL="914377" algn="l" defTabSz="914377" rtl="0" eaLnBrk="1" latinLnBrk="0" hangingPunct="1">
                        <a:defRPr sz="1800" kern="1200">
                          <a:solidFill>
                            <a:schemeClr val="dk1"/>
                          </a:solidFill>
                          <a:latin typeface="等线" panose="020F0502020204030204"/>
                        </a:defRPr>
                      </a:lvl3pPr>
                      <a:lvl4pPr marL="1371566" algn="l" defTabSz="914377" rtl="0" eaLnBrk="1" latinLnBrk="0" hangingPunct="1">
                        <a:defRPr sz="1800" kern="1200">
                          <a:solidFill>
                            <a:schemeClr val="dk1"/>
                          </a:solidFill>
                          <a:latin typeface="等线" panose="020F0502020204030204"/>
                        </a:defRPr>
                      </a:lvl4pPr>
                      <a:lvl5pPr marL="1828754" algn="l" defTabSz="914377" rtl="0" eaLnBrk="1" latinLnBrk="0" hangingPunct="1">
                        <a:defRPr sz="1800" kern="1200">
                          <a:solidFill>
                            <a:schemeClr val="dk1"/>
                          </a:solidFill>
                          <a:latin typeface="等线" panose="020F0502020204030204"/>
                        </a:defRPr>
                      </a:lvl5pPr>
                      <a:lvl6pPr marL="2285943" algn="l" defTabSz="914377" rtl="0" eaLnBrk="1" latinLnBrk="0" hangingPunct="1">
                        <a:defRPr sz="1800" kern="1200">
                          <a:solidFill>
                            <a:schemeClr val="dk1"/>
                          </a:solidFill>
                          <a:latin typeface="等线" panose="020F0502020204030204"/>
                        </a:defRPr>
                      </a:lvl6pPr>
                      <a:lvl7pPr marL="2743131" algn="l" defTabSz="914377" rtl="0" eaLnBrk="1" latinLnBrk="0" hangingPunct="1">
                        <a:defRPr sz="1800" kern="1200">
                          <a:solidFill>
                            <a:schemeClr val="dk1"/>
                          </a:solidFill>
                          <a:latin typeface="等线" panose="020F0502020204030204"/>
                        </a:defRPr>
                      </a:lvl7pPr>
                      <a:lvl8pPr marL="3200320" algn="l" defTabSz="914377" rtl="0" eaLnBrk="1" latinLnBrk="0" hangingPunct="1">
                        <a:defRPr sz="1800" kern="1200">
                          <a:solidFill>
                            <a:schemeClr val="dk1"/>
                          </a:solidFill>
                          <a:latin typeface="等线" panose="020F0502020204030204"/>
                        </a:defRPr>
                      </a:lvl8pPr>
                      <a:lvl9pPr marL="3657509" algn="l" defTabSz="914377" rtl="0" eaLnBrk="1" latinLnBrk="0" hangingPunct="1">
                        <a:defRPr sz="1800" kern="1200">
                          <a:solidFill>
                            <a:schemeClr val="dk1"/>
                          </a:solidFill>
                          <a:latin typeface="等线" panose="020F0502020204030204"/>
                        </a:defRPr>
                      </a:lvl9pPr>
                    </a:lstStyle>
                    <a:p>
                      <a:r>
                        <a:rPr lang="en-US" altLang="zh-CN" sz="1200" dirty="0"/>
                        <a:t>TLBI ALLE1…</a:t>
                      </a:r>
                      <a:endParaRPr lang="zh-CN" altLang="en-US" sz="12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vMerge="1">
                  <a:txBody>
                    <a:bodyPr/>
                    <a:lstStyle/>
                    <a:p>
                      <a:endParaRPr lang="zh-CN" altLang="en-US"/>
                    </a:p>
                  </a:txBody>
                  <a:tcPr/>
                </a:tc>
                <a:tc vMerge="1">
                  <a:txBody>
                    <a:bodyPr/>
                    <a:lstStyle/>
                    <a:p>
                      <a:endParaRPr lang="zh-CN" altLang="en-US" sz="1400" dirty="0"/>
                    </a:p>
                  </a:txBody>
                  <a:tcPr/>
                </a:tc>
                <a:extLst>
                  <a:ext uri="{0D108BD9-81ED-4DB2-BD59-A6C34878D82A}">
                    <a16:rowId xmlns:a16="http://schemas.microsoft.com/office/drawing/2014/main" val="2947750622"/>
                  </a:ext>
                </a:extLst>
              </a:tr>
              <a:tr h="257299">
                <a:tc>
                  <a:txBody>
                    <a:bodyPr/>
                    <a:lstStyle>
                      <a:lvl1pPr marL="0" algn="l" defTabSz="914377" rtl="0" eaLnBrk="1" latinLnBrk="0" hangingPunct="1">
                        <a:defRPr sz="1800" kern="1200">
                          <a:solidFill>
                            <a:schemeClr val="dk1"/>
                          </a:solidFill>
                          <a:latin typeface="等线" panose="020F0502020204030204"/>
                        </a:defRPr>
                      </a:lvl1pPr>
                      <a:lvl2pPr marL="457189" algn="l" defTabSz="914377" rtl="0" eaLnBrk="1" latinLnBrk="0" hangingPunct="1">
                        <a:defRPr sz="1800" kern="1200">
                          <a:solidFill>
                            <a:schemeClr val="dk1"/>
                          </a:solidFill>
                          <a:latin typeface="等线" panose="020F0502020204030204"/>
                        </a:defRPr>
                      </a:lvl2pPr>
                      <a:lvl3pPr marL="914377" algn="l" defTabSz="914377" rtl="0" eaLnBrk="1" latinLnBrk="0" hangingPunct="1">
                        <a:defRPr sz="1800" kern="1200">
                          <a:solidFill>
                            <a:schemeClr val="dk1"/>
                          </a:solidFill>
                          <a:latin typeface="等线" panose="020F0502020204030204"/>
                        </a:defRPr>
                      </a:lvl3pPr>
                      <a:lvl4pPr marL="1371566" algn="l" defTabSz="914377" rtl="0" eaLnBrk="1" latinLnBrk="0" hangingPunct="1">
                        <a:defRPr sz="1800" kern="1200">
                          <a:solidFill>
                            <a:schemeClr val="dk1"/>
                          </a:solidFill>
                          <a:latin typeface="等线" panose="020F0502020204030204"/>
                        </a:defRPr>
                      </a:lvl4pPr>
                      <a:lvl5pPr marL="1828754" algn="l" defTabSz="914377" rtl="0" eaLnBrk="1" latinLnBrk="0" hangingPunct="1">
                        <a:defRPr sz="1800" kern="1200">
                          <a:solidFill>
                            <a:schemeClr val="dk1"/>
                          </a:solidFill>
                          <a:latin typeface="等线" panose="020F0502020204030204"/>
                        </a:defRPr>
                      </a:lvl5pPr>
                      <a:lvl6pPr marL="2285943" algn="l" defTabSz="914377" rtl="0" eaLnBrk="1" latinLnBrk="0" hangingPunct="1">
                        <a:defRPr sz="1800" kern="1200">
                          <a:solidFill>
                            <a:schemeClr val="dk1"/>
                          </a:solidFill>
                          <a:latin typeface="等线" panose="020F0502020204030204"/>
                        </a:defRPr>
                      </a:lvl6pPr>
                      <a:lvl7pPr marL="2743131" algn="l" defTabSz="914377" rtl="0" eaLnBrk="1" latinLnBrk="0" hangingPunct="1">
                        <a:defRPr sz="1800" kern="1200">
                          <a:solidFill>
                            <a:schemeClr val="dk1"/>
                          </a:solidFill>
                          <a:latin typeface="等线" panose="020F0502020204030204"/>
                        </a:defRPr>
                      </a:lvl7pPr>
                      <a:lvl8pPr marL="3200320" algn="l" defTabSz="914377" rtl="0" eaLnBrk="1" latinLnBrk="0" hangingPunct="1">
                        <a:defRPr sz="1800" kern="1200">
                          <a:solidFill>
                            <a:schemeClr val="dk1"/>
                          </a:solidFill>
                          <a:latin typeface="等线" panose="020F0502020204030204"/>
                        </a:defRPr>
                      </a:lvl8pPr>
                      <a:lvl9pPr marL="3657509" algn="l" defTabSz="914377" rtl="0" eaLnBrk="1" latinLnBrk="0" hangingPunct="1">
                        <a:defRPr sz="1800" kern="1200">
                          <a:solidFill>
                            <a:schemeClr val="dk1"/>
                          </a:solidFill>
                          <a:latin typeface="等线" panose="020F0502020204030204"/>
                        </a:defRPr>
                      </a:lvl9pPr>
                    </a:lstStyle>
                    <a:p>
                      <a:pPr algn="ctr"/>
                      <a:r>
                        <a:rPr lang="en-US" altLang="zh-CN" sz="1200" dirty="0"/>
                        <a:t>4</a:t>
                      </a:r>
                      <a:endParaRPr lang="zh-CN" altLang="en-US"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vMerge="1">
                  <a:txBody>
                    <a:bodyPr/>
                    <a:lstStyle/>
                    <a:p>
                      <a:endParaRPr lang="zh-CN" altLang="en-US" sz="1400" dirty="0"/>
                    </a:p>
                  </a:txBody>
                  <a:tcPr/>
                </a:tc>
                <a:tc>
                  <a:txBody>
                    <a:bodyPr/>
                    <a:lstStyle>
                      <a:lvl1pPr marL="0" algn="l" defTabSz="914377" rtl="0" eaLnBrk="1" latinLnBrk="0" hangingPunct="1">
                        <a:defRPr sz="1800" kern="1200">
                          <a:solidFill>
                            <a:schemeClr val="dk1"/>
                          </a:solidFill>
                          <a:latin typeface="等线" panose="020F0502020204030204"/>
                        </a:defRPr>
                      </a:lvl1pPr>
                      <a:lvl2pPr marL="457189" algn="l" defTabSz="914377" rtl="0" eaLnBrk="1" latinLnBrk="0" hangingPunct="1">
                        <a:defRPr sz="1800" kern="1200">
                          <a:solidFill>
                            <a:schemeClr val="dk1"/>
                          </a:solidFill>
                          <a:latin typeface="等线" panose="020F0502020204030204"/>
                        </a:defRPr>
                      </a:lvl2pPr>
                      <a:lvl3pPr marL="914377" algn="l" defTabSz="914377" rtl="0" eaLnBrk="1" latinLnBrk="0" hangingPunct="1">
                        <a:defRPr sz="1800" kern="1200">
                          <a:solidFill>
                            <a:schemeClr val="dk1"/>
                          </a:solidFill>
                          <a:latin typeface="等线" panose="020F0502020204030204"/>
                        </a:defRPr>
                      </a:lvl3pPr>
                      <a:lvl4pPr marL="1371566" algn="l" defTabSz="914377" rtl="0" eaLnBrk="1" latinLnBrk="0" hangingPunct="1">
                        <a:defRPr sz="1800" kern="1200">
                          <a:solidFill>
                            <a:schemeClr val="dk1"/>
                          </a:solidFill>
                          <a:latin typeface="等线" panose="020F0502020204030204"/>
                        </a:defRPr>
                      </a:lvl4pPr>
                      <a:lvl5pPr marL="1828754" algn="l" defTabSz="914377" rtl="0" eaLnBrk="1" latinLnBrk="0" hangingPunct="1">
                        <a:defRPr sz="1800" kern="1200">
                          <a:solidFill>
                            <a:schemeClr val="dk1"/>
                          </a:solidFill>
                          <a:latin typeface="等线" panose="020F0502020204030204"/>
                        </a:defRPr>
                      </a:lvl5pPr>
                      <a:lvl6pPr marL="2285943" algn="l" defTabSz="914377" rtl="0" eaLnBrk="1" latinLnBrk="0" hangingPunct="1">
                        <a:defRPr sz="1800" kern="1200">
                          <a:solidFill>
                            <a:schemeClr val="dk1"/>
                          </a:solidFill>
                          <a:latin typeface="等线" panose="020F0502020204030204"/>
                        </a:defRPr>
                      </a:lvl6pPr>
                      <a:lvl7pPr marL="2743131" algn="l" defTabSz="914377" rtl="0" eaLnBrk="1" latinLnBrk="0" hangingPunct="1">
                        <a:defRPr sz="1800" kern="1200">
                          <a:solidFill>
                            <a:schemeClr val="dk1"/>
                          </a:solidFill>
                          <a:latin typeface="等线" panose="020F0502020204030204"/>
                        </a:defRPr>
                      </a:lvl7pPr>
                      <a:lvl8pPr marL="3200320" algn="l" defTabSz="914377" rtl="0" eaLnBrk="1" latinLnBrk="0" hangingPunct="1">
                        <a:defRPr sz="1800" kern="1200">
                          <a:solidFill>
                            <a:schemeClr val="dk1"/>
                          </a:solidFill>
                          <a:latin typeface="等线" panose="020F0502020204030204"/>
                        </a:defRPr>
                      </a:lvl8pPr>
                      <a:lvl9pPr marL="3657509" algn="l" defTabSz="914377" rtl="0" eaLnBrk="1" latinLnBrk="0" hangingPunct="1">
                        <a:defRPr sz="1800" kern="1200">
                          <a:solidFill>
                            <a:schemeClr val="dk1"/>
                          </a:solidFill>
                          <a:latin typeface="等线" panose="020F0502020204030204"/>
                        </a:defRPr>
                      </a:lvl9pPr>
                    </a:lstStyle>
                    <a:p>
                      <a:r>
                        <a:rPr lang="en-US" altLang="zh-CN" sz="1200" dirty="0"/>
                        <a:t>MRS &lt;</a:t>
                      </a:r>
                      <a:r>
                        <a:rPr lang="en-US" altLang="zh-CN" sz="1200" dirty="0" err="1"/>
                        <a:t>Xt</a:t>
                      </a:r>
                      <a:r>
                        <a:rPr lang="en-US" altLang="zh-CN" sz="1200" dirty="0"/>
                        <a:t>&gt;,</a:t>
                      </a:r>
                      <a:r>
                        <a:rPr lang="en-US" altLang="zh-CN" sz="1200" dirty="0" err="1"/>
                        <a:t>CurrentEL</a:t>
                      </a:r>
                      <a:r>
                        <a:rPr lang="en-US" altLang="zh-CN" sz="1200" dirty="0"/>
                        <a:t>…</a:t>
                      </a:r>
                      <a:endParaRPr lang="zh-CN" altLang="en-US" sz="12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vMerge="1">
                  <a:txBody>
                    <a:bodyPr/>
                    <a:lstStyle/>
                    <a:p>
                      <a:endParaRPr lang="zh-CN" altLang="en-US"/>
                    </a:p>
                  </a:txBody>
                  <a:tcPr/>
                </a:tc>
                <a:tc vMerge="1">
                  <a:txBody>
                    <a:bodyPr/>
                    <a:lstStyle/>
                    <a:p>
                      <a:endParaRPr lang="zh-CN" altLang="en-US" sz="1400" dirty="0"/>
                    </a:p>
                  </a:txBody>
                  <a:tcPr/>
                </a:tc>
                <a:extLst>
                  <a:ext uri="{0D108BD9-81ED-4DB2-BD59-A6C34878D82A}">
                    <a16:rowId xmlns:a16="http://schemas.microsoft.com/office/drawing/2014/main" val="3760226838"/>
                  </a:ext>
                </a:extLst>
              </a:tr>
              <a:tr h="257299">
                <a:tc>
                  <a:txBody>
                    <a:bodyPr/>
                    <a:lstStyle>
                      <a:lvl1pPr marL="0" algn="l" defTabSz="914377" rtl="0" eaLnBrk="1" latinLnBrk="0" hangingPunct="1">
                        <a:defRPr sz="1800" kern="1200">
                          <a:solidFill>
                            <a:schemeClr val="dk1"/>
                          </a:solidFill>
                          <a:latin typeface="等线" panose="020F0502020204030204"/>
                        </a:defRPr>
                      </a:lvl1pPr>
                      <a:lvl2pPr marL="457189" algn="l" defTabSz="914377" rtl="0" eaLnBrk="1" latinLnBrk="0" hangingPunct="1">
                        <a:defRPr sz="1800" kern="1200">
                          <a:solidFill>
                            <a:schemeClr val="dk1"/>
                          </a:solidFill>
                          <a:latin typeface="等线" panose="020F0502020204030204"/>
                        </a:defRPr>
                      </a:lvl2pPr>
                      <a:lvl3pPr marL="914377" algn="l" defTabSz="914377" rtl="0" eaLnBrk="1" latinLnBrk="0" hangingPunct="1">
                        <a:defRPr sz="1800" kern="1200">
                          <a:solidFill>
                            <a:schemeClr val="dk1"/>
                          </a:solidFill>
                          <a:latin typeface="等线" panose="020F0502020204030204"/>
                        </a:defRPr>
                      </a:lvl3pPr>
                      <a:lvl4pPr marL="1371566" algn="l" defTabSz="914377" rtl="0" eaLnBrk="1" latinLnBrk="0" hangingPunct="1">
                        <a:defRPr sz="1800" kern="1200">
                          <a:solidFill>
                            <a:schemeClr val="dk1"/>
                          </a:solidFill>
                          <a:latin typeface="等线" panose="020F0502020204030204"/>
                        </a:defRPr>
                      </a:lvl4pPr>
                      <a:lvl5pPr marL="1828754" algn="l" defTabSz="914377" rtl="0" eaLnBrk="1" latinLnBrk="0" hangingPunct="1">
                        <a:defRPr sz="1800" kern="1200">
                          <a:solidFill>
                            <a:schemeClr val="dk1"/>
                          </a:solidFill>
                          <a:latin typeface="等线" panose="020F0502020204030204"/>
                        </a:defRPr>
                      </a:lvl5pPr>
                      <a:lvl6pPr marL="2285943" algn="l" defTabSz="914377" rtl="0" eaLnBrk="1" latinLnBrk="0" hangingPunct="1">
                        <a:defRPr sz="1800" kern="1200">
                          <a:solidFill>
                            <a:schemeClr val="dk1"/>
                          </a:solidFill>
                          <a:latin typeface="等线" panose="020F0502020204030204"/>
                        </a:defRPr>
                      </a:lvl6pPr>
                      <a:lvl7pPr marL="2743131" algn="l" defTabSz="914377" rtl="0" eaLnBrk="1" latinLnBrk="0" hangingPunct="1">
                        <a:defRPr sz="1800" kern="1200">
                          <a:solidFill>
                            <a:schemeClr val="dk1"/>
                          </a:solidFill>
                          <a:latin typeface="等线" panose="020F0502020204030204"/>
                        </a:defRPr>
                      </a:lvl7pPr>
                      <a:lvl8pPr marL="3200320" algn="l" defTabSz="914377" rtl="0" eaLnBrk="1" latinLnBrk="0" hangingPunct="1">
                        <a:defRPr sz="1800" kern="1200">
                          <a:solidFill>
                            <a:schemeClr val="dk1"/>
                          </a:solidFill>
                          <a:latin typeface="等线" panose="020F0502020204030204"/>
                        </a:defRPr>
                      </a:lvl8pPr>
                      <a:lvl9pPr marL="3657509" algn="l" defTabSz="914377" rtl="0" eaLnBrk="1" latinLnBrk="0" hangingPunct="1">
                        <a:defRPr sz="1800" kern="1200">
                          <a:solidFill>
                            <a:schemeClr val="dk1"/>
                          </a:solidFill>
                          <a:latin typeface="等线" panose="020F0502020204030204"/>
                        </a:defRPr>
                      </a:lvl9pPr>
                    </a:lstStyle>
                    <a:p>
                      <a:pPr algn="ctr"/>
                      <a:r>
                        <a:rPr lang="en-US" altLang="zh-CN" sz="1200" dirty="0"/>
                        <a:t>5</a:t>
                      </a:r>
                      <a:endParaRPr lang="zh-CN" altLang="en-US"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rowSpan="8">
                  <a:txBody>
                    <a:bodyPr/>
                    <a:lstStyle>
                      <a:lvl1pPr marL="0" algn="l" defTabSz="914377" rtl="0" eaLnBrk="1" latinLnBrk="0" hangingPunct="1">
                        <a:defRPr sz="1800" kern="1200">
                          <a:solidFill>
                            <a:schemeClr val="dk1"/>
                          </a:solidFill>
                          <a:latin typeface="等线" panose="020F0502020204030204"/>
                        </a:defRPr>
                      </a:lvl1pPr>
                      <a:lvl2pPr marL="457189" algn="l" defTabSz="914377" rtl="0" eaLnBrk="1" latinLnBrk="0" hangingPunct="1">
                        <a:defRPr sz="1800" kern="1200">
                          <a:solidFill>
                            <a:schemeClr val="dk1"/>
                          </a:solidFill>
                          <a:latin typeface="等线" panose="020F0502020204030204"/>
                        </a:defRPr>
                      </a:lvl2pPr>
                      <a:lvl3pPr marL="914377" algn="l" defTabSz="914377" rtl="0" eaLnBrk="1" latinLnBrk="0" hangingPunct="1">
                        <a:defRPr sz="1800" kern="1200">
                          <a:solidFill>
                            <a:schemeClr val="dk1"/>
                          </a:solidFill>
                          <a:latin typeface="等线" panose="020F0502020204030204"/>
                        </a:defRPr>
                      </a:lvl3pPr>
                      <a:lvl4pPr marL="1371566" algn="l" defTabSz="914377" rtl="0" eaLnBrk="1" latinLnBrk="0" hangingPunct="1">
                        <a:defRPr sz="1800" kern="1200">
                          <a:solidFill>
                            <a:schemeClr val="dk1"/>
                          </a:solidFill>
                          <a:latin typeface="等线" panose="020F0502020204030204"/>
                        </a:defRPr>
                      </a:lvl4pPr>
                      <a:lvl5pPr marL="1828754" algn="l" defTabSz="914377" rtl="0" eaLnBrk="1" latinLnBrk="0" hangingPunct="1">
                        <a:defRPr sz="1800" kern="1200">
                          <a:solidFill>
                            <a:schemeClr val="dk1"/>
                          </a:solidFill>
                          <a:latin typeface="等线" panose="020F0502020204030204"/>
                        </a:defRPr>
                      </a:lvl5pPr>
                      <a:lvl6pPr marL="2285943" algn="l" defTabSz="914377" rtl="0" eaLnBrk="1" latinLnBrk="0" hangingPunct="1">
                        <a:defRPr sz="1800" kern="1200">
                          <a:solidFill>
                            <a:schemeClr val="dk1"/>
                          </a:solidFill>
                          <a:latin typeface="等线" panose="020F0502020204030204"/>
                        </a:defRPr>
                      </a:lvl6pPr>
                      <a:lvl7pPr marL="2743131" algn="l" defTabSz="914377" rtl="0" eaLnBrk="1" latinLnBrk="0" hangingPunct="1">
                        <a:defRPr sz="1800" kern="1200">
                          <a:solidFill>
                            <a:schemeClr val="dk1"/>
                          </a:solidFill>
                          <a:latin typeface="等线" panose="020F0502020204030204"/>
                        </a:defRPr>
                      </a:lvl7pPr>
                      <a:lvl8pPr marL="3200320" algn="l" defTabSz="914377" rtl="0" eaLnBrk="1" latinLnBrk="0" hangingPunct="1">
                        <a:defRPr sz="1800" kern="1200">
                          <a:solidFill>
                            <a:schemeClr val="dk1"/>
                          </a:solidFill>
                          <a:latin typeface="等线" panose="020F0502020204030204"/>
                        </a:defRPr>
                      </a:lvl8pPr>
                      <a:lvl9pPr marL="3657509" algn="l" defTabSz="914377" rtl="0" eaLnBrk="1" latinLnBrk="0" hangingPunct="1">
                        <a:defRPr sz="1800" kern="1200">
                          <a:solidFill>
                            <a:schemeClr val="dk1"/>
                          </a:solidFill>
                          <a:latin typeface="等线" panose="020F0502020204030204"/>
                        </a:defRPr>
                      </a:lvl9pPr>
                    </a:lstStyle>
                    <a:p>
                      <a:pPr algn="ctr"/>
                      <a:r>
                        <a:rPr lang="zh-CN" altLang="en-US" sz="1200" dirty="0"/>
                        <a:t>有条件的敏感指令</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14377" rtl="0" eaLnBrk="1" latinLnBrk="0" hangingPunct="1">
                        <a:defRPr sz="1800" kern="1200">
                          <a:solidFill>
                            <a:schemeClr val="dk1"/>
                          </a:solidFill>
                          <a:latin typeface="等线" panose="020F0502020204030204"/>
                        </a:defRPr>
                      </a:lvl1pPr>
                      <a:lvl2pPr marL="457189" algn="l" defTabSz="914377" rtl="0" eaLnBrk="1" latinLnBrk="0" hangingPunct="1">
                        <a:defRPr sz="1800" kern="1200">
                          <a:solidFill>
                            <a:schemeClr val="dk1"/>
                          </a:solidFill>
                          <a:latin typeface="等线" panose="020F0502020204030204"/>
                        </a:defRPr>
                      </a:lvl2pPr>
                      <a:lvl3pPr marL="914377" algn="l" defTabSz="914377" rtl="0" eaLnBrk="1" latinLnBrk="0" hangingPunct="1">
                        <a:defRPr sz="1800" kern="1200">
                          <a:solidFill>
                            <a:schemeClr val="dk1"/>
                          </a:solidFill>
                          <a:latin typeface="等线" panose="020F0502020204030204"/>
                        </a:defRPr>
                      </a:lvl3pPr>
                      <a:lvl4pPr marL="1371566" algn="l" defTabSz="914377" rtl="0" eaLnBrk="1" latinLnBrk="0" hangingPunct="1">
                        <a:defRPr sz="1800" kern="1200">
                          <a:solidFill>
                            <a:schemeClr val="dk1"/>
                          </a:solidFill>
                          <a:latin typeface="等线" panose="020F0502020204030204"/>
                        </a:defRPr>
                      </a:lvl4pPr>
                      <a:lvl5pPr marL="1828754" algn="l" defTabSz="914377" rtl="0" eaLnBrk="1" latinLnBrk="0" hangingPunct="1">
                        <a:defRPr sz="1800" kern="1200">
                          <a:solidFill>
                            <a:schemeClr val="dk1"/>
                          </a:solidFill>
                          <a:latin typeface="等线" panose="020F0502020204030204"/>
                        </a:defRPr>
                      </a:lvl5pPr>
                      <a:lvl6pPr marL="2285943" algn="l" defTabSz="914377" rtl="0" eaLnBrk="1" latinLnBrk="0" hangingPunct="1">
                        <a:defRPr sz="1800" kern="1200">
                          <a:solidFill>
                            <a:schemeClr val="dk1"/>
                          </a:solidFill>
                          <a:latin typeface="等线" panose="020F0502020204030204"/>
                        </a:defRPr>
                      </a:lvl6pPr>
                      <a:lvl7pPr marL="2743131" algn="l" defTabSz="914377" rtl="0" eaLnBrk="1" latinLnBrk="0" hangingPunct="1">
                        <a:defRPr sz="1800" kern="1200">
                          <a:solidFill>
                            <a:schemeClr val="dk1"/>
                          </a:solidFill>
                          <a:latin typeface="等线" panose="020F0502020204030204"/>
                        </a:defRPr>
                      </a:lvl7pPr>
                      <a:lvl8pPr marL="3200320" algn="l" defTabSz="914377" rtl="0" eaLnBrk="1" latinLnBrk="0" hangingPunct="1">
                        <a:defRPr sz="1800" kern="1200">
                          <a:solidFill>
                            <a:schemeClr val="dk1"/>
                          </a:solidFill>
                          <a:latin typeface="等线" panose="020F0502020204030204"/>
                        </a:defRPr>
                      </a:lvl8pPr>
                      <a:lvl9pPr marL="3657509" algn="l" defTabSz="914377" rtl="0" eaLnBrk="1" latinLnBrk="0" hangingPunct="1">
                        <a:defRPr sz="1800" kern="1200">
                          <a:solidFill>
                            <a:schemeClr val="dk1"/>
                          </a:solidFill>
                          <a:latin typeface="等线" panose="020F0502020204030204"/>
                        </a:defRPr>
                      </a:lvl9pPr>
                    </a:lstStyle>
                    <a:p>
                      <a:r>
                        <a:rPr lang="en-US" altLang="zh-CN" sz="1200" dirty="0"/>
                        <a:t>DC CIVAC…</a:t>
                      </a:r>
                      <a:endParaRPr lang="zh-CN" altLang="en-US" sz="12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rowSpan="4">
                  <a:txBody>
                    <a:bodyPr/>
                    <a:lstStyle/>
                    <a:p>
                      <a:pPr algn="ctr"/>
                      <a:r>
                        <a:rPr lang="zh-CN" altLang="en-US" sz="1200" dirty="0"/>
                        <a:t>配置</a:t>
                      </a:r>
                      <a:r>
                        <a:rPr lang="en-US" altLang="zh-CN" sz="1200" dirty="0"/>
                        <a:t>SCTLR_EL2, CPTR_EL2, CNTHCTL_EL2</a:t>
                      </a:r>
                      <a:r>
                        <a:rPr lang="zh-CN" altLang="en-US" sz="1200" dirty="0"/>
                        <a:t>等系统寄存器的值</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rowSpan="4">
                  <a:txBody>
                    <a:bodyPr/>
                    <a:lstStyle>
                      <a:lvl1pPr marL="0" algn="l" defTabSz="914377" rtl="0" eaLnBrk="1" latinLnBrk="0" hangingPunct="1">
                        <a:defRPr sz="1800" kern="1200">
                          <a:solidFill>
                            <a:schemeClr val="dk1"/>
                          </a:solidFill>
                          <a:latin typeface="等线" panose="020F0502020204030204"/>
                        </a:defRPr>
                      </a:lvl1pPr>
                      <a:lvl2pPr marL="457189" algn="l" defTabSz="914377" rtl="0" eaLnBrk="1" latinLnBrk="0" hangingPunct="1">
                        <a:defRPr sz="1800" kern="1200">
                          <a:solidFill>
                            <a:schemeClr val="dk1"/>
                          </a:solidFill>
                          <a:latin typeface="等线" panose="020F0502020204030204"/>
                        </a:defRPr>
                      </a:lvl2pPr>
                      <a:lvl3pPr marL="914377" algn="l" defTabSz="914377" rtl="0" eaLnBrk="1" latinLnBrk="0" hangingPunct="1">
                        <a:defRPr sz="1800" kern="1200">
                          <a:solidFill>
                            <a:schemeClr val="dk1"/>
                          </a:solidFill>
                          <a:latin typeface="等线" panose="020F0502020204030204"/>
                        </a:defRPr>
                      </a:lvl3pPr>
                      <a:lvl4pPr marL="1371566" algn="l" defTabSz="914377" rtl="0" eaLnBrk="1" latinLnBrk="0" hangingPunct="1">
                        <a:defRPr sz="1800" kern="1200">
                          <a:solidFill>
                            <a:schemeClr val="dk1"/>
                          </a:solidFill>
                          <a:latin typeface="等线" panose="020F0502020204030204"/>
                        </a:defRPr>
                      </a:lvl4pPr>
                      <a:lvl5pPr marL="1828754" algn="l" defTabSz="914377" rtl="0" eaLnBrk="1" latinLnBrk="0" hangingPunct="1">
                        <a:defRPr sz="1800" kern="1200">
                          <a:solidFill>
                            <a:schemeClr val="dk1"/>
                          </a:solidFill>
                          <a:latin typeface="等线" panose="020F0502020204030204"/>
                        </a:defRPr>
                      </a:lvl5pPr>
                      <a:lvl6pPr marL="2285943" algn="l" defTabSz="914377" rtl="0" eaLnBrk="1" latinLnBrk="0" hangingPunct="1">
                        <a:defRPr sz="1800" kern="1200">
                          <a:solidFill>
                            <a:schemeClr val="dk1"/>
                          </a:solidFill>
                          <a:latin typeface="等线" panose="020F0502020204030204"/>
                        </a:defRPr>
                      </a:lvl6pPr>
                      <a:lvl7pPr marL="2743131" algn="l" defTabSz="914377" rtl="0" eaLnBrk="1" latinLnBrk="0" hangingPunct="1">
                        <a:defRPr sz="1800" kern="1200">
                          <a:solidFill>
                            <a:schemeClr val="dk1"/>
                          </a:solidFill>
                          <a:latin typeface="等线" panose="020F0502020204030204"/>
                        </a:defRPr>
                      </a:lvl7pPr>
                      <a:lvl8pPr marL="3200320" algn="l" defTabSz="914377" rtl="0" eaLnBrk="1" latinLnBrk="0" hangingPunct="1">
                        <a:defRPr sz="1800" kern="1200">
                          <a:solidFill>
                            <a:schemeClr val="dk1"/>
                          </a:solidFill>
                          <a:latin typeface="等线" panose="020F0502020204030204"/>
                        </a:defRPr>
                      </a:lvl8pPr>
                      <a:lvl9pPr marL="3657509" algn="l" defTabSz="914377" rtl="0" eaLnBrk="1" latinLnBrk="0" hangingPunct="1">
                        <a:defRPr sz="1800" kern="1200">
                          <a:solidFill>
                            <a:schemeClr val="dk1"/>
                          </a:solidFill>
                          <a:latin typeface="等线" panose="020F0502020204030204"/>
                        </a:defRPr>
                      </a:lvl9pPr>
                    </a:lstStyle>
                    <a:p>
                      <a:pPr algn="ctr"/>
                      <a:r>
                        <a:rPr lang="zh-CN" altLang="en-US" sz="1200" dirty="0"/>
                        <a:t>②配置</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227515625"/>
                  </a:ext>
                </a:extLst>
              </a:tr>
              <a:tr h="257299">
                <a:tc>
                  <a:txBody>
                    <a:bodyPr/>
                    <a:lstStyle>
                      <a:lvl1pPr marL="0" algn="l" defTabSz="914377" rtl="0" eaLnBrk="1" latinLnBrk="0" hangingPunct="1">
                        <a:defRPr sz="1800" kern="1200">
                          <a:solidFill>
                            <a:schemeClr val="dk1"/>
                          </a:solidFill>
                          <a:latin typeface="等线" panose="020F0502020204030204"/>
                        </a:defRPr>
                      </a:lvl1pPr>
                      <a:lvl2pPr marL="457189" algn="l" defTabSz="914377" rtl="0" eaLnBrk="1" latinLnBrk="0" hangingPunct="1">
                        <a:defRPr sz="1800" kern="1200">
                          <a:solidFill>
                            <a:schemeClr val="dk1"/>
                          </a:solidFill>
                          <a:latin typeface="等线" panose="020F0502020204030204"/>
                        </a:defRPr>
                      </a:lvl2pPr>
                      <a:lvl3pPr marL="914377" algn="l" defTabSz="914377" rtl="0" eaLnBrk="1" latinLnBrk="0" hangingPunct="1">
                        <a:defRPr sz="1800" kern="1200">
                          <a:solidFill>
                            <a:schemeClr val="dk1"/>
                          </a:solidFill>
                          <a:latin typeface="等线" panose="020F0502020204030204"/>
                        </a:defRPr>
                      </a:lvl3pPr>
                      <a:lvl4pPr marL="1371566" algn="l" defTabSz="914377" rtl="0" eaLnBrk="1" latinLnBrk="0" hangingPunct="1">
                        <a:defRPr sz="1800" kern="1200">
                          <a:solidFill>
                            <a:schemeClr val="dk1"/>
                          </a:solidFill>
                          <a:latin typeface="等线" panose="020F0502020204030204"/>
                        </a:defRPr>
                      </a:lvl4pPr>
                      <a:lvl5pPr marL="1828754" algn="l" defTabSz="914377" rtl="0" eaLnBrk="1" latinLnBrk="0" hangingPunct="1">
                        <a:defRPr sz="1800" kern="1200">
                          <a:solidFill>
                            <a:schemeClr val="dk1"/>
                          </a:solidFill>
                          <a:latin typeface="等线" panose="020F0502020204030204"/>
                        </a:defRPr>
                      </a:lvl5pPr>
                      <a:lvl6pPr marL="2285943" algn="l" defTabSz="914377" rtl="0" eaLnBrk="1" latinLnBrk="0" hangingPunct="1">
                        <a:defRPr sz="1800" kern="1200">
                          <a:solidFill>
                            <a:schemeClr val="dk1"/>
                          </a:solidFill>
                          <a:latin typeface="等线" panose="020F0502020204030204"/>
                        </a:defRPr>
                      </a:lvl6pPr>
                      <a:lvl7pPr marL="2743131" algn="l" defTabSz="914377" rtl="0" eaLnBrk="1" latinLnBrk="0" hangingPunct="1">
                        <a:defRPr sz="1800" kern="1200">
                          <a:solidFill>
                            <a:schemeClr val="dk1"/>
                          </a:solidFill>
                          <a:latin typeface="等线" panose="020F0502020204030204"/>
                        </a:defRPr>
                      </a:lvl7pPr>
                      <a:lvl8pPr marL="3200320" algn="l" defTabSz="914377" rtl="0" eaLnBrk="1" latinLnBrk="0" hangingPunct="1">
                        <a:defRPr sz="1800" kern="1200">
                          <a:solidFill>
                            <a:schemeClr val="dk1"/>
                          </a:solidFill>
                          <a:latin typeface="等线" panose="020F0502020204030204"/>
                        </a:defRPr>
                      </a:lvl8pPr>
                      <a:lvl9pPr marL="3657509" algn="l" defTabSz="914377" rtl="0" eaLnBrk="1" latinLnBrk="0" hangingPunct="1">
                        <a:defRPr sz="1800" kern="1200">
                          <a:solidFill>
                            <a:schemeClr val="dk1"/>
                          </a:solidFill>
                          <a:latin typeface="等线" panose="020F0502020204030204"/>
                        </a:defRPr>
                      </a:lvl9pPr>
                    </a:lstStyle>
                    <a:p>
                      <a:pPr algn="ctr"/>
                      <a:r>
                        <a:rPr lang="en-US" altLang="zh-CN" sz="1200" dirty="0"/>
                        <a:t>6</a:t>
                      </a:r>
                      <a:endParaRPr lang="zh-CN" altLang="en-US"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vMerge="1">
                  <a:txBody>
                    <a:bodyPr/>
                    <a:lstStyle/>
                    <a:p>
                      <a:endParaRPr lang="zh-CN" altLang="en-US" sz="1400" dirty="0"/>
                    </a:p>
                  </a:txBody>
                  <a:tcPr/>
                </a:tc>
                <a:tc>
                  <a:txBody>
                    <a:bodyPr/>
                    <a:lstStyle>
                      <a:lvl1pPr marL="0" algn="l" defTabSz="914377" rtl="0" eaLnBrk="1" latinLnBrk="0" hangingPunct="1">
                        <a:defRPr sz="1800" kern="1200">
                          <a:solidFill>
                            <a:schemeClr val="dk1"/>
                          </a:solidFill>
                          <a:latin typeface="等线" panose="020F0502020204030204"/>
                        </a:defRPr>
                      </a:lvl1pPr>
                      <a:lvl2pPr marL="457189" algn="l" defTabSz="914377" rtl="0" eaLnBrk="1" latinLnBrk="0" hangingPunct="1">
                        <a:defRPr sz="1800" kern="1200">
                          <a:solidFill>
                            <a:schemeClr val="dk1"/>
                          </a:solidFill>
                          <a:latin typeface="等线" panose="020F0502020204030204"/>
                        </a:defRPr>
                      </a:lvl2pPr>
                      <a:lvl3pPr marL="914377" algn="l" defTabSz="914377" rtl="0" eaLnBrk="1" latinLnBrk="0" hangingPunct="1">
                        <a:defRPr sz="1800" kern="1200">
                          <a:solidFill>
                            <a:schemeClr val="dk1"/>
                          </a:solidFill>
                          <a:latin typeface="等线" panose="020F0502020204030204"/>
                        </a:defRPr>
                      </a:lvl3pPr>
                      <a:lvl4pPr marL="1371566" algn="l" defTabSz="914377" rtl="0" eaLnBrk="1" latinLnBrk="0" hangingPunct="1">
                        <a:defRPr sz="1800" kern="1200">
                          <a:solidFill>
                            <a:schemeClr val="dk1"/>
                          </a:solidFill>
                          <a:latin typeface="等线" panose="020F0502020204030204"/>
                        </a:defRPr>
                      </a:lvl4pPr>
                      <a:lvl5pPr marL="1828754" algn="l" defTabSz="914377" rtl="0" eaLnBrk="1" latinLnBrk="0" hangingPunct="1">
                        <a:defRPr sz="1800" kern="1200">
                          <a:solidFill>
                            <a:schemeClr val="dk1"/>
                          </a:solidFill>
                          <a:latin typeface="等线" panose="020F0502020204030204"/>
                        </a:defRPr>
                      </a:lvl5pPr>
                      <a:lvl6pPr marL="2285943" algn="l" defTabSz="914377" rtl="0" eaLnBrk="1" latinLnBrk="0" hangingPunct="1">
                        <a:defRPr sz="1800" kern="1200">
                          <a:solidFill>
                            <a:schemeClr val="dk1"/>
                          </a:solidFill>
                          <a:latin typeface="等线" panose="020F0502020204030204"/>
                        </a:defRPr>
                      </a:lvl6pPr>
                      <a:lvl7pPr marL="2743131" algn="l" defTabSz="914377" rtl="0" eaLnBrk="1" latinLnBrk="0" hangingPunct="1">
                        <a:defRPr sz="1800" kern="1200">
                          <a:solidFill>
                            <a:schemeClr val="dk1"/>
                          </a:solidFill>
                          <a:latin typeface="等线" panose="020F0502020204030204"/>
                        </a:defRPr>
                      </a:lvl7pPr>
                      <a:lvl8pPr marL="3200320" algn="l" defTabSz="914377" rtl="0" eaLnBrk="1" latinLnBrk="0" hangingPunct="1">
                        <a:defRPr sz="1800" kern="1200">
                          <a:solidFill>
                            <a:schemeClr val="dk1"/>
                          </a:solidFill>
                          <a:latin typeface="等线" panose="020F0502020204030204"/>
                        </a:defRPr>
                      </a:lvl8pPr>
                      <a:lvl9pPr marL="3657509" algn="l" defTabSz="914377" rtl="0" eaLnBrk="1" latinLnBrk="0" hangingPunct="1">
                        <a:defRPr sz="1800" kern="1200">
                          <a:solidFill>
                            <a:schemeClr val="dk1"/>
                          </a:solidFill>
                          <a:latin typeface="等线" panose="020F0502020204030204"/>
                        </a:defRPr>
                      </a:lvl9pPr>
                    </a:lstStyle>
                    <a:p>
                      <a:r>
                        <a:rPr lang="en-US" altLang="zh-CN" sz="1200" dirty="0"/>
                        <a:t>MRS &lt;</a:t>
                      </a:r>
                      <a:r>
                        <a:rPr lang="en-US" altLang="zh-CN" sz="1200" dirty="0" err="1"/>
                        <a:t>Xt</a:t>
                      </a:r>
                      <a:r>
                        <a:rPr lang="en-US" altLang="zh-CN" sz="1200" dirty="0"/>
                        <a:t>&gt;,FPCR…</a:t>
                      </a:r>
                      <a:endParaRPr lang="zh-CN" altLang="en-US" sz="12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vMerge="1">
                  <a:txBody>
                    <a:bodyPr/>
                    <a:lstStyle/>
                    <a:p>
                      <a:endParaRPr lang="zh-CN" altLang="en-US"/>
                    </a:p>
                  </a:txBody>
                  <a:tcPr/>
                </a:tc>
                <a:tc vMerge="1">
                  <a:txBody>
                    <a:bodyPr/>
                    <a:lstStyle/>
                    <a:p>
                      <a:endParaRPr lang="zh-CN" altLang="en-US" sz="1400" dirty="0"/>
                    </a:p>
                  </a:txBody>
                  <a:tcPr/>
                </a:tc>
                <a:extLst>
                  <a:ext uri="{0D108BD9-81ED-4DB2-BD59-A6C34878D82A}">
                    <a16:rowId xmlns:a16="http://schemas.microsoft.com/office/drawing/2014/main" val="933758148"/>
                  </a:ext>
                </a:extLst>
              </a:tr>
              <a:tr h="257299">
                <a:tc>
                  <a:txBody>
                    <a:bodyPr/>
                    <a:lstStyle>
                      <a:lvl1pPr marL="0" algn="l" defTabSz="914377" rtl="0" eaLnBrk="1" latinLnBrk="0" hangingPunct="1">
                        <a:defRPr sz="1800" kern="1200">
                          <a:solidFill>
                            <a:schemeClr val="dk1"/>
                          </a:solidFill>
                          <a:latin typeface="等线" panose="020F0502020204030204"/>
                        </a:defRPr>
                      </a:lvl1pPr>
                      <a:lvl2pPr marL="457189" algn="l" defTabSz="914377" rtl="0" eaLnBrk="1" latinLnBrk="0" hangingPunct="1">
                        <a:defRPr sz="1800" kern="1200">
                          <a:solidFill>
                            <a:schemeClr val="dk1"/>
                          </a:solidFill>
                          <a:latin typeface="等线" panose="020F0502020204030204"/>
                        </a:defRPr>
                      </a:lvl2pPr>
                      <a:lvl3pPr marL="914377" algn="l" defTabSz="914377" rtl="0" eaLnBrk="1" latinLnBrk="0" hangingPunct="1">
                        <a:defRPr sz="1800" kern="1200">
                          <a:solidFill>
                            <a:schemeClr val="dk1"/>
                          </a:solidFill>
                          <a:latin typeface="等线" panose="020F0502020204030204"/>
                        </a:defRPr>
                      </a:lvl3pPr>
                      <a:lvl4pPr marL="1371566" algn="l" defTabSz="914377" rtl="0" eaLnBrk="1" latinLnBrk="0" hangingPunct="1">
                        <a:defRPr sz="1800" kern="1200">
                          <a:solidFill>
                            <a:schemeClr val="dk1"/>
                          </a:solidFill>
                          <a:latin typeface="等线" panose="020F0502020204030204"/>
                        </a:defRPr>
                      </a:lvl4pPr>
                      <a:lvl5pPr marL="1828754" algn="l" defTabSz="914377" rtl="0" eaLnBrk="1" latinLnBrk="0" hangingPunct="1">
                        <a:defRPr sz="1800" kern="1200">
                          <a:solidFill>
                            <a:schemeClr val="dk1"/>
                          </a:solidFill>
                          <a:latin typeface="等线" panose="020F0502020204030204"/>
                        </a:defRPr>
                      </a:lvl5pPr>
                      <a:lvl6pPr marL="2285943" algn="l" defTabSz="914377" rtl="0" eaLnBrk="1" latinLnBrk="0" hangingPunct="1">
                        <a:defRPr sz="1800" kern="1200">
                          <a:solidFill>
                            <a:schemeClr val="dk1"/>
                          </a:solidFill>
                          <a:latin typeface="等线" panose="020F0502020204030204"/>
                        </a:defRPr>
                      </a:lvl6pPr>
                      <a:lvl7pPr marL="2743131" algn="l" defTabSz="914377" rtl="0" eaLnBrk="1" latinLnBrk="0" hangingPunct="1">
                        <a:defRPr sz="1800" kern="1200">
                          <a:solidFill>
                            <a:schemeClr val="dk1"/>
                          </a:solidFill>
                          <a:latin typeface="等线" panose="020F0502020204030204"/>
                        </a:defRPr>
                      </a:lvl7pPr>
                      <a:lvl8pPr marL="3200320" algn="l" defTabSz="914377" rtl="0" eaLnBrk="1" latinLnBrk="0" hangingPunct="1">
                        <a:defRPr sz="1800" kern="1200">
                          <a:solidFill>
                            <a:schemeClr val="dk1"/>
                          </a:solidFill>
                          <a:latin typeface="等线" panose="020F0502020204030204"/>
                        </a:defRPr>
                      </a:lvl8pPr>
                      <a:lvl9pPr marL="3657509" algn="l" defTabSz="914377" rtl="0" eaLnBrk="1" latinLnBrk="0" hangingPunct="1">
                        <a:defRPr sz="1800" kern="1200">
                          <a:solidFill>
                            <a:schemeClr val="dk1"/>
                          </a:solidFill>
                          <a:latin typeface="等线" panose="020F0502020204030204"/>
                        </a:defRPr>
                      </a:lvl9pPr>
                    </a:lstStyle>
                    <a:p>
                      <a:pPr algn="ctr"/>
                      <a:r>
                        <a:rPr lang="en-US" altLang="zh-CN" sz="1200" dirty="0"/>
                        <a:t>7</a:t>
                      </a:r>
                      <a:endParaRPr lang="zh-CN" altLang="en-US"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vMerge="1">
                  <a:txBody>
                    <a:bodyPr/>
                    <a:lstStyle/>
                    <a:p>
                      <a:endParaRPr lang="zh-CN" altLang="en-US" sz="1400" dirty="0"/>
                    </a:p>
                  </a:txBody>
                  <a:tcPr/>
                </a:tc>
                <a:tc>
                  <a:txBody>
                    <a:bodyPr/>
                    <a:lstStyle>
                      <a:lvl1pPr marL="0" algn="l" defTabSz="914377" rtl="0" eaLnBrk="1" latinLnBrk="0" hangingPunct="1">
                        <a:defRPr sz="1800" kern="1200">
                          <a:solidFill>
                            <a:schemeClr val="dk1"/>
                          </a:solidFill>
                          <a:latin typeface="等线" panose="020F0502020204030204"/>
                        </a:defRPr>
                      </a:lvl1pPr>
                      <a:lvl2pPr marL="457189" algn="l" defTabSz="914377" rtl="0" eaLnBrk="1" latinLnBrk="0" hangingPunct="1">
                        <a:defRPr sz="1800" kern="1200">
                          <a:solidFill>
                            <a:schemeClr val="dk1"/>
                          </a:solidFill>
                          <a:latin typeface="等线" panose="020F0502020204030204"/>
                        </a:defRPr>
                      </a:lvl2pPr>
                      <a:lvl3pPr marL="914377" algn="l" defTabSz="914377" rtl="0" eaLnBrk="1" latinLnBrk="0" hangingPunct="1">
                        <a:defRPr sz="1800" kern="1200">
                          <a:solidFill>
                            <a:schemeClr val="dk1"/>
                          </a:solidFill>
                          <a:latin typeface="等线" panose="020F0502020204030204"/>
                        </a:defRPr>
                      </a:lvl3pPr>
                      <a:lvl4pPr marL="1371566" algn="l" defTabSz="914377" rtl="0" eaLnBrk="1" latinLnBrk="0" hangingPunct="1">
                        <a:defRPr sz="1800" kern="1200">
                          <a:solidFill>
                            <a:schemeClr val="dk1"/>
                          </a:solidFill>
                          <a:latin typeface="等线" panose="020F0502020204030204"/>
                        </a:defRPr>
                      </a:lvl4pPr>
                      <a:lvl5pPr marL="1828754" algn="l" defTabSz="914377" rtl="0" eaLnBrk="1" latinLnBrk="0" hangingPunct="1">
                        <a:defRPr sz="1800" kern="1200">
                          <a:solidFill>
                            <a:schemeClr val="dk1"/>
                          </a:solidFill>
                          <a:latin typeface="等线" panose="020F0502020204030204"/>
                        </a:defRPr>
                      </a:lvl5pPr>
                      <a:lvl6pPr marL="2285943" algn="l" defTabSz="914377" rtl="0" eaLnBrk="1" latinLnBrk="0" hangingPunct="1">
                        <a:defRPr sz="1800" kern="1200">
                          <a:solidFill>
                            <a:schemeClr val="dk1"/>
                          </a:solidFill>
                          <a:latin typeface="等线" panose="020F0502020204030204"/>
                        </a:defRPr>
                      </a:lvl6pPr>
                      <a:lvl7pPr marL="2743131" algn="l" defTabSz="914377" rtl="0" eaLnBrk="1" latinLnBrk="0" hangingPunct="1">
                        <a:defRPr sz="1800" kern="1200">
                          <a:solidFill>
                            <a:schemeClr val="dk1"/>
                          </a:solidFill>
                          <a:latin typeface="等线" panose="020F0502020204030204"/>
                        </a:defRPr>
                      </a:lvl7pPr>
                      <a:lvl8pPr marL="3200320" algn="l" defTabSz="914377" rtl="0" eaLnBrk="1" latinLnBrk="0" hangingPunct="1">
                        <a:defRPr sz="1800" kern="1200">
                          <a:solidFill>
                            <a:schemeClr val="dk1"/>
                          </a:solidFill>
                          <a:latin typeface="等线" panose="020F0502020204030204"/>
                        </a:defRPr>
                      </a:lvl8pPr>
                      <a:lvl9pPr marL="3657509" algn="l" defTabSz="914377" rtl="0" eaLnBrk="1" latinLnBrk="0" hangingPunct="1">
                        <a:defRPr sz="1800" kern="1200">
                          <a:solidFill>
                            <a:schemeClr val="dk1"/>
                          </a:solidFill>
                          <a:latin typeface="等线" panose="020F0502020204030204"/>
                        </a:defRPr>
                      </a:lvl9pPr>
                    </a:lstStyle>
                    <a:p>
                      <a:r>
                        <a:rPr lang="en-US" altLang="zh-CN" sz="1200" dirty="0"/>
                        <a:t>LDADDB…</a:t>
                      </a:r>
                      <a:endParaRPr lang="zh-CN" altLang="en-US" sz="12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vMerge="1">
                  <a:txBody>
                    <a:bodyPr/>
                    <a:lstStyle/>
                    <a:p>
                      <a:endParaRPr lang="zh-CN" altLang="en-US"/>
                    </a:p>
                  </a:txBody>
                  <a:tcPr/>
                </a:tc>
                <a:tc vMerge="1">
                  <a:txBody>
                    <a:bodyPr/>
                    <a:lstStyle/>
                    <a:p>
                      <a:endParaRPr lang="zh-CN" altLang="en-US" sz="1400" dirty="0"/>
                    </a:p>
                  </a:txBody>
                  <a:tcPr/>
                </a:tc>
                <a:extLst>
                  <a:ext uri="{0D108BD9-81ED-4DB2-BD59-A6C34878D82A}">
                    <a16:rowId xmlns:a16="http://schemas.microsoft.com/office/drawing/2014/main" val="189760059"/>
                  </a:ext>
                </a:extLst>
              </a:tr>
              <a:tr h="257299">
                <a:tc>
                  <a:txBody>
                    <a:bodyPr/>
                    <a:lstStyle>
                      <a:lvl1pPr marL="0" algn="l" defTabSz="914377" rtl="0" eaLnBrk="1" latinLnBrk="0" hangingPunct="1">
                        <a:defRPr sz="1800" kern="1200">
                          <a:solidFill>
                            <a:schemeClr val="dk1"/>
                          </a:solidFill>
                          <a:latin typeface="等线" panose="020F0502020204030204"/>
                        </a:defRPr>
                      </a:lvl1pPr>
                      <a:lvl2pPr marL="457189" algn="l" defTabSz="914377" rtl="0" eaLnBrk="1" latinLnBrk="0" hangingPunct="1">
                        <a:defRPr sz="1800" kern="1200">
                          <a:solidFill>
                            <a:schemeClr val="dk1"/>
                          </a:solidFill>
                          <a:latin typeface="等线" panose="020F0502020204030204"/>
                        </a:defRPr>
                      </a:lvl2pPr>
                      <a:lvl3pPr marL="914377" algn="l" defTabSz="914377" rtl="0" eaLnBrk="1" latinLnBrk="0" hangingPunct="1">
                        <a:defRPr sz="1800" kern="1200">
                          <a:solidFill>
                            <a:schemeClr val="dk1"/>
                          </a:solidFill>
                          <a:latin typeface="等线" panose="020F0502020204030204"/>
                        </a:defRPr>
                      </a:lvl3pPr>
                      <a:lvl4pPr marL="1371566" algn="l" defTabSz="914377" rtl="0" eaLnBrk="1" latinLnBrk="0" hangingPunct="1">
                        <a:defRPr sz="1800" kern="1200">
                          <a:solidFill>
                            <a:schemeClr val="dk1"/>
                          </a:solidFill>
                          <a:latin typeface="等线" panose="020F0502020204030204"/>
                        </a:defRPr>
                      </a:lvl4pPr>
                      <a:lvl5pPr marL="1828754" algn="l" defTabSz="914377" rtl="0" eaLnBrk="1" latinLnBrk="0" hangingPunct="1">
                        <a:defRPr sz="1800" kern="1200">
                          <a:solidFill>
                            <a:schemeClr val="dk1"/>
                          </a:solidFill>
                          <a:latin typeface="等线" panose="020F0502020204030204"/>
                        </a:defRPr>
                      </a:lvl5pPr>
                      <a:lvl6pPr marL="2285943" algn="l" defTabSz="914377" rtl="0" eaLnBrk="1" latinLnBrk="0" hangingPunct="1">
                        <a:defRPr sz="1800" kern="1200">
                          <a:solidFill>
                            <a:schemeClr val="dk1"/>
                          </a:solidFill>
                          <a:latin typeface="等线" panose="020F0502020204030204"/>
                        </a:defRPr>
                      </a:lvl6pPr>
                      <a:lvl7pPr marL="2743131" algn="l" defTabSz="914377" rtl="0" eaLnBrk="1" latinLnBrk="0" hangingPunct="1">
                        <a:defRPr sz="1800" kern="1200">
                          <a:solidFill>
                            <a:schemeClr val="dk1"/>
                          </a:solidFill>
                          <a:latin typeface="等线" panose="020F0502020204030204"/>
                        </a:defRPr>
                      </a:lvl7pPr>
                      <a:lvl8pPr marL="3200320" algn="l" defTabSz="914377" rtl="0" eaLnBrk="1" latinLnBrk="0" hangingPunct="1">
                        <a:defRPr sz="1800" kern="1200">
                          <a:solidFill>
                            <a:schemeClr val="dk1"/>
                          </a:solidFill>
                          <a:latin typeface="等线" panose="020F0502020204030204"/>
                        </a:defRPr>
                      </a:lvl8pPr>
                      <a:lvl9pPr marL="3657509" algn="l" defTabSz="914377" rtl="0" eaLnBrk="1" latinLnBrk="0" hangingPunct="1">
                        <a:defRPr sz="1800" kern="1200">
                          <a:solidFill>
                            <a:schemeClr val="dk1"/>
                          </a:solidFill>
                          <a:latin typeface="等线" panose="020F0502020204030204"/>
                        </a:defRPr>
                      </a:lvl9pPr>
                    </a:lstStyle>
                    <a:p>
                      <a:pPr algn="ctr"/>
                      <a:r>
                        <a:rPr lang="en-US" altLang="zh-CN" sz="1200" dirty="0"/>
                        <a:t>8</a:t>
                      </a:r>
                      <a:endParaRPr lang="zh-CN" altLang="en-US"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vMerge="1">
                  <a:txBody>
                    <a:bodyPr/>
                    <a:lstStyle/>
                    <a:p>
                      <a:endParaRPr lang="zh-CN" altLang="en-US" sz="1400" dirty="0"/>
                    </a:p>
                  </a:txBody>
                  <a:tcPr/>
                </a:tc>
                <a:tc>
                  <a:txBody>
                    <a:bodyPr/>
                    <a:lstStyle>
                      <a:lvl1pPr marL="0" algn="l" defTabSz="914377" rtl="0" eaLnBrk="1" latinLnBrk="0" hangingPunct="1">
                        <a:defRPr sz="1800" kern="1200">
                          <a:solidFill>
                            <a:schemeClr val="dk1"/>
                          </a:solidFill>
                          <a:latin typeface="等线" panose="020F0502020204030204"/>
                        </a:defRPr>
                      </a:lvl1pPr>
                      <a:lvl2pPr marL="457189" algn="l" defTabSz="914377" rtl="0" eaLnBrk="1" latinLnBrk="0" hangingPunct="1">
                        <a:defRPr sz="1800" kern="1200">
                          <a:solidFill>
                            <a:schemeClr val="dk1"/>
                          </a:solidFill>
                          <a:latin typeface="等线" panose="020F0502020204030204"/>
                        </a:defRPr>
                      </a:lvl2pPr>
                      <a:lvl3pPr marL="914377" algn="l" defTabSz="914377" rtl="0" eaLnBrk="1" latinLnBrk="0" hangingPunct="1">
                        <a:defRPr sz="1800" kern="1200">
                          <a:solidFill>
                            <a:schemeClr val="dk1"/>
                          </a:solidFill>
                          <a:latin typeface="等线" panose="020F0502020204030204"/>
                        </a:defRPr>
                      </a:lvl3pPr>
                      <a:lvl4pPr marL="1371566" algn="l" defTabSz="914377" rtl="0" eaLnBrk="1" latinLnBrk="0" hangingPunct="1">
                        <a:defRPr sz="1800" kern="1200">
                          <a:solidFill>
                            <a:schemeClr val="dk1"/>
                          </a:solidFill>
                          <a:latin typeface="等线" panose="020F0502020204030204"/>
                        </a:defRPr>
                      </a:lvl4pPr>
                      <a:lvl5pPr marL="1828754" algn="l" defTabSz="914377" rtl="0" eaLnBrk="1" latinLnBrk="0" hangingPunct="1">
                        <a:defRPr sz="1800" kern="1200">
                          <a:solidFill>
                            <a:schemeClr val="dk1"/>
                          </a:solidFill>
                          <a:latin typeface="等线" panose="020F0502020204030204"/>
                        </a:defRPr>
                      </a:lvl5pPr>
                      <a:lvl6pPr marL="2285943" algn="l" defTabSz="914377" rtl="0" eaLnBrk="1" latinLnBrk="0" hangingPunct="1">
                        <a:defRPr sz="1800" kern="1200">
                          <a:solidFill>
                            <a:schemeClr val="dk1"/>
                          </a:solidFill>
                          <a:latin typeface="等线" panose="020F0502020204030204"/>
                        </a:defRPr>
                      </a:lvl6pPr>
                      <a:lvl7pPr marL="2743131" algn="l" defTabSz="914377" rtl="0" eaLnBrk="1" latinLnBrk="0" hangingPunct="1">
                        <a:defRPr sz="1800" kern="1200">
                          <a:solidFill>
                            <a:schemeClr val="dk1"/>
                          </a:solidFill>
                          <a:latin typeface="等线" panose="020F0502020204030204"/>
                        </a:defRPr>
                      </a:lvl7pPr>
                      <a:lvl8pPr marL="3200320" algn="l" defTabSz="914377" rtl="0" eaLnBrk="1" latinLnBrk="0" hangingPunct="1">
                        <a:defRPr sz="1800" kern="1200">
                          <a:solidFill>
                            <a:schemeClr val="dk1"/>
                          </a:solidFill>
                          <a:latin typeface="等线" panose="020F0502020204030204"/>
                        </a:defRPr>
                      </a:lvl8pPr>
                      <a:lvl9pPr marL="3657509" algn="l" defTabSz="914377" rtl="0" eaLnBrk="1" latinLnBrk="0" hangingPunct="1">
                        <a:defRPr sz="1800" kern="1200">
                          <a:solidFill>
                            <a:schemeClr val="dk1"/>
                          </a:solidFill>
                          <a:latin typeface="等线" panose="020F0502020204030204"/>
                        </a:defRPr>
                      </a:lvl9pPr>
                    </a:lstStyle>
                    <a:p>
                      <a:r>
                        <a:rPr lang="en-US" altLang="zh-CN" sz="1200" dirty="0"/>
                        <a:t>DGH…</a:t>
                      </a:r>
                      <a:endParaRPr lang="zh-CN" altLang="en-US" sz="12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vMerge="1">
                  <a:txBody>
                    <a:bodyPr/>
                    <a:lstStyle/>
                    <a:p>
                      <a:endParaRPr lang="zh-CN" altLang="en-US"/>
                    </a:p>
                  </a:txBody>
                  <a:tcPr/>
                </a:tc>
                <a:tc vMerge="1">
                  <a:txBody>
                    <a:bodyPr/>
                    <a:lstStyle/>
                    <a:p>
                      <a:endParaRPr lang="zh-CN" altLang="en-US" sz="1400" dirty="0"/>
                    </a:p>
                  </a:txBody>
                  <a:tcPr/>
                </a:tc>
                <a:extLst>
                  <a:ext uri="{0D108BD9-81ED-4DB2-BD59-A6C34878D82A}">
                    <a16:rowId xmlns:a16="http://schemas.microsoft.com/office/drawing/2014/main" val="3839807651"/>
                  </a:ext>
                </a:extLst>
              </a:tr>
              <a:tr h="257299">
                <a:tc>
                  <a:txBody>
                    <a:bodyPr/>
                    <a:lstStyle>
                      <a:lvl1pPr marL="0" algn="l" defTabSz="914377" rtl="0" eaLnBrk="1" latinLnBrk="0" hangingPunct="1">
                        <a:defRPr sz="1800" kern="1200">
                          <a:solidFill>
                            <a:schemeClr val="dk1"/>
                          </a:solidFill>
                          <a:latin typeface="等线" panose="020F0502020204030204"/>
                        </a:defRPr>
                      </a:lvl1pPr>
                      <a:lvl2pPr marL="457189" algn="l" defTabSz="914377" rtl="0" eaLnBrk="1" latinLnBrk="0" hangingPunct="1">
                        <a:defRPr sz="1800" kern="1200">
                          <a:solidFill>
                            <a:schemeClr val="dk1"/>
                          </a:solidFill>
                          <a:latin typeface="等线" panose="020F0502020204030204"/>
                        </a:defRPr>
                      </a:lvl2pPr>
                      <a:lvl3pPr marL="914377" algn="l" defTabSz="914377" rtl="0" eaLnBrk="1" latinLnBrk="0" hangingPunct="1">
                        <a:defRPr sz="1800" kern="1200">
                          <a:solidFill>
                            <a:schemeClr val="dk1"/>
                          </a:solidFill>
                          <a:latin typeface="等线" panose="020F0502020204030204"/>
                        </a:defRPr>
                      </a:lvl3pPr>
                      <a:lvl4pPr marL="1371566" algn="l" defTabSz="914377" rtl="0" eaLnBrk="1" latinLnBrk="0" hangingPunct="1">
                        <a:defRPr sz="1800" kern="1200">
                          <a:solidFill>
                            <a:schemeClr val="dk1"/>
                          </a:solidFill>
                          <a:latin typeface="等线" panose="020F0502020204030204"/>
                        </a:defRPr>
                      </a:lvl4pPr>
                      <a:lvl5pPr marL="1828754" algn="l" defTabSz="914377" rtl="0" eaLnBrk="1" latinLnBrk="0" hangingPunct="1">
                        <a:defRPr sz="1800" kern="1200">
                          <a:solidFill>
                            <a:schemeClr val="dk1"/>
                          </a:solidFill>
                          <a:latin typeface="等线" panose="020F0502020204030204"/>
                        </a:defRPr>
                      </a:lvl5pPr>
                      <a:lvl6pPr marL="2285943" algn="l" defTabSz="914377" rtl="0" eaLnBrk="1" latinLnBrk="0" hangingPunct="1">
                        <a:defRPr sz="1800" kern="1200">
                          <a:solidFill>
                            <a:schemeClr val="dk1"/>
                          </a:solidFill>
                          <a:latin typeface="等线" panose="020F0502020204030204"/>
                        </a:defRPr>
                      </a:lvl6pPr>
                      <a:lvl7pPr marL="2743131" algn="l" defTabSz="914377" rtl="0" eaLnBrk="1" latinLnBrk="0" hangingPunct="1">
                        <a:defRPr sz="1800" kern="1200">
                          <a:solidFill>
                            <a:schemeClr val="dk1"/>
                          </a:solidFill>
                          <a:latin typeface="等线" panose="020F0502020204030204"/>
                        </a:defRPr>
                      </a:lvl7pPr>
                      <a:lvl8pPr marL="3200320" algn="l" defTabSz="914377" rtl="0" eaLnBrk="1" latinLnBrk="0" hangingPunct="1">
                        <a:defRPr sz="1800" kern="1200">
                          <a:solidFill>
                            <a:schemeClr val="dk1"/>
                          </a:solidFill>
                          <a:latin typeface="等线" panose="020F0502020204030204"/>
                        </a:defRPr>
                      </a:lvl8pPr>
                      <a:lvl9pPr marL="3657509" algn="l" defTabSz="914377" rtl="0" eaLnBrk="1" latinLnBrk="0" hangingPunct="1">
                        <a:defRPr sz="1800" kern="1200">
                          <a:solidFill>
                            <a:schemeClr val="dk1"/>
                          </a:solidFill>
                          <a:latin typeface="等线" panose="020F0502020204030204"/>
                        </a:defRPr>
                      </a:lvl9pPr>
                    </a:lstStyle>
                    <a:p>
                      <a:pPr algn="ctr"/>
                      <a:r>
                        <a:rPr lang="en-US" altLang="zh-CN" sz="1200" dirty="0"/>
                        <a:t>9</a:t>
                      </a:r>
                      <a:endParaRPr lang="zh-CN" altLang="en-US"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vMerge="1">
                  <a:txBody>
                    <a:bodyPr/>
                    <a:lstStyle/>
                    <a:p>
                      <a:endParaRPr lang="zh-CN" altLang="en-US" sz="1400" dirty="0"/>
                    </a:p>
                  </a:txBody>
                  <a:tcPr/>
                </a:tc>
                <a:tc>
                  <a:txBody>
                    <a:bodyPr/>
                    <a:lstStyle>
                      <a:lvl1pPr marL="0" algn="l" defTabSz="914377" rtl="0" eaLnBrk="1" latinLnBrk="0" hangingPunct="1">
                        <a:defRPr sz="1800" kern="1200">
                          <a:solidFill>
                            <a:schemeClr val="dk1"/>
                          </a:solidFill>
                          <a:latin typeface="等线" panose="020F0502020204030204"/>
                        </a:defRPr>
                      </a:lvl1pPr>
                      <a:lvl2pPr marL="457189" algn="l" defTabSz="914377" rtl="0" eaLnBrk="1" latinLnBrk="0" hangingPunct="1">
                        <a:defRPr sz="1800" kern="1200">
                          <a:solidFill>
                            <a:schemeClr val="dk1"/>
                          </a:solidFill>
                          <a:latin typeface="等线" panose="020F0502020204030204"/>
                        </a:defRPr>
                      </a:lvl2pPr>
                      <a:lvl3pPr marL="914377" algn="l" defTabSz="914377" rtl="0" eaLnBrk="1" latinLnBrk="0" hangingPunct="1">
                        <a:defRPr sz="1800" kern="1200">
                          <a:solidFill>
                            <a:schemeClr val="dk1"/>
                          </a:solidFill>
                          <a:latin typeface="等线" panose="020F0502020204030204"/>
                        </a:defRPr>
                      </a:lvl3pPr>
                      <a:lvl4pPr marL="1371566" algn="l" defTabSz="914377" rtl="0" eaLnBrk="1" latinLnBrk="0" hangingPunct="1">
                        <a:defRPr sz="1800" kern="1200">
                          <a:solidFill>
                            <a:schemeClr val="dk1"/>
                          </a:solidFill>
                          <a:latin typeface="等线" panose="020F0502020204030204"/>
                        </a:defRPr>
                      </a:lvl4pPr>
                      <a:lvl5pPr marL="1828754" algn="l" defTabSz="914377" rtl="0" eaLnBrk="1" latinLnBrk="0" hangingPunct="1">
                        <a:defRPr sz="1800" kern="1200">
                          <a:solidFill>
                            <a:schemeClr val="dk1"/>
                          </a:solidFill>
                          <a:latin typeface="等线" panose="020F0502020204030204"/>
                        </a:defRPr>
                      </a:lvl5pPr>
                      <a:lvl6pPr marL="2285943" algn="l" defTabSz="914377" rtl="0" eaLnBrk="1" latinLnBrk="0" hangingPunct="1">
                        <a:defRPr sz="1800" kern="1200">
                          <a:solidFill>
                            <a:schemeClr val="dk1"/>
                          </a:solidFill>
                          <a:latin typeface="等线" panose="020F0502020204030204"/>
                        </a:defRPr>
                      </a:lvl6pPr>
                      <a:lvl7pPr marL="2743131" algn="l" defTabSz="914377" rtl="0" eaLnBrk="1" latinLnBrk="0" hangingPunct="1">
                        <a:defRPr sz="1800" kern="1200">
                          <a:solidFill>
                            <a:schemeClr val="dk1"/>
                          </a:solidFill>
                          <a:latin typeface="等线" panose="020F0502020204030204"/>
                        </a:defRPr>
                      </a:lvl7pPr>
                      <a:lvl8pPr marL="3200320" algn="l" defTabSz="914377" rtl="0" eaLnBrk="1" latinLnBrk="0" hangingPunct="1">
                        <a:defRPr sz="1800" kern="1200">
                          <a:solidFill>
                            <a:schemeClr val="dk1"/>
                          </a:solidFill>
                          <a:latin typeface="等线" panose="020F0502020204030204"/>
                        </a:defRPr>
                      </a:lvl8pPr>
                      <a:lvl9pPr marL="3657509" algn="l" defTabSz="914377" rtl="0" eaLnBrk="1" latinLnBrk="0" hangingPunct="1">
                        <a:defRPr sz="1800" kern="1200">
                          <a:solidFill>
                            <a:schemeClr val="dk1"/>
                          </a:solidFill>
                          <a:latin typeface="等线" panose="020F0502020204030204"/>
                        </a:defRPr>
                      </a:lvl9pPr>
                    </a:lstStyle>
                    <a:p>
                      <a:r>
                        <a:rPr lang="en-US" altLang="zh-CN" sz="1200" dirty="0"/>
                        <a:t>CPP RCTX…</a:t>
                      </a:r>
                      <a:endParaRPr lang="zh-CN" altLang="en-US" sz="12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rowSpan="3">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zh-CN" altLang="en-US" sz="1200" dirty="0"/>
                        <a:t>配置</a:t>
                      </a:r>
                      <a:r>
                        <a:rPr lang="en-US" altLang="zh-CN" sz="1200" dirty="0"/>
                        <a:t>SCTLR_EL2, CNTHCTL_EL2</a:t>
                      </a:r>
                      <a:r>
                        <a:rPr lang="zh-CN" altLang="en-US" sz="1200" dirty="0"/>
                        <a:t>等系统寄存器的值</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rowSpan="3">
                  <a:txBody>
                    <a:bodyPr/>
                    <a:lstStyle>
                      <a:lvl1pPr marL="0" algn="l" defTabSz="914377" rtl="0" eaLnBrk="1" latinLnBrk="0" hangingPunct="1">
                        <a:defRPr sz="1800" kern="1200">
                          <a:solidFill>
                            <a:schemeClr val="dk1"/>
                          </a:solidFill>
                          <a:latin typeface="等线" panose="020F0502020204030204"/>
                        </a:defRPr>
                      </a:lvl1pPr>
                      <a:lvl2pPr marL="457189" algn="l" defTabSz="914377" rtl="0" eaLnBrk="1" latinLnBrk="0" hangingPunct="1">
                        <a:defRPr sz="1800" kern="1200">
                          <a:solidFill>
                            <a:schemeClr val="dk1"/>
                          </a:solidFill>
                          <a:latin typeface="等线" panose="020F0502020204030204"/>
                        </a:defRPr>
                      </a:lvl2pPr>
                      <a:lvl3pPr marL="914377" algn="l" defTabSz="914377" rtl="0" eaLnBrk="1" latinLnBrk="0" hangingPunct="1">
                        <a:defRPr sz="1800" kern="1200">
                          <a:solidFill>
                            <a:schemeClr val="dk1"/>
                          </a:solidFill>
                          <a:latin typeface="等线" panose="020F0502020204030204"/>
                        </a:defRPr>
                      </a:lvl3pPr>
                      <a:lvl4pPr marL="1371566" algn="l" defTabSz="914377" rtl="0" eaLnBrk="1" latinLnBrk="0" hangingPunct="1">
                        <a:defRPr sz="1800" kern="1200">
                          <a:solidFill>
                            <a:schemeClr val="dk1"/>
                          </a:solidFill>
                          <a:latin typeface="等线" panose="020F0502020204030204"/>
                        </a:defRPr>
                      </a:lvl4pPr>
                      <a:lvl5pPr marL="1828754" algn="l" defTabSz="914377" rtl="0" eaLnBrk="1" latinLnBrk="0" hangingPunct="1">
                        <a:defRPr sz="1800" kern="1200">
                          <a:solidFill>
                            <a:schemeClr val="dk1"/>
                          </a:solidFill>
                          <a:latin typeface="等线" panose="020F0502020204030204"/>
                        </a:defRPr>
                      </a:lvl5pPr>
                      <a:lvl6pPr marL="2285943" algn="l" defTabSz="914377" rtl="0" eaLnBrk="1" latinLnBrk="0" hangingPunct="1">
                        <a:defRPr sz="1800" kern="1200">
                          <a:solidFill>
                            <a:schemeClr val="dk1"/>
                          </a:solidFill>
                          <a:latin typeface="等线" panose="020F0502020204030204"/>
                        </a:defRPr>
                      </a:lvl6pPr>
                      <a:lvl7pPr marL="2743131" algn="l" defTabSz="914377" rtl="0" eaLnBrk="1" latinLnBrk="0" hangingPunct="1">
                        <a:defRPr sz="1800" kern="1200">
                          <a:solidFill>
                            <a:schemeClr val="dk1"/>
                          </a:solidFill>
                          <a:latin typeface="等线" panose="020F0502020204030204"/>
                        </a:defRPr>
                      </a:lvl7pPr>
                      <a:lvl8pPr marL="3200320" algn="l" defTabSz="914377" rtl="0" eaLnBrk="1" latinLnBrk="0" hangingPunct="1">
                        <a:defRPr sz="1800" kern="1200">
                          <a:solidFill>
                            <a:schemeClr val="dk1"/>
                          </a:solidFill>
                          <a:latin typeface="等线" panose="020F0502020204030204"/>
                        </a:defRPr>
                      </a:lvl8pPr>
                      <a:lvl9pPr marL="3657509" algn="l" defTabSz="914377" rtl="0" eaLnBrk="1" latinLnBrk="0" hangingPunct="1">
                        <a:defRPr sz="1800" kern="1200">
                          <a:solidFill>
                            <a:schemeClr val="dk1"/>
                          </a:solidFill>
                          <a:latin typeface="等线" panose="020F0502020204030204"/>
                        </a:defRPr>
                      </a:lvl9pPr>
                    </a:lstStyle>
                    <a:p>
                      <a:pPr algn="ctr"/>
                      <a:r>
                        <a:rPr lang="zh-CN" altLang="en-US" sz="1200" dirty="0"/>
                        <a:t>③过滤，禁止执行</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404527988"/>
                  </a:ext>
                </a:extLst>
              </a:tr>
              <a:tr h="257299">
                <a:tc>
                  <a:txBody>
                    <a:bodyPr/>
                    <a:lstStyle>
                      <a:lvl1pPr marL="0" algn="l" defTabSz="914377" rtl="0" eaLnBrk="1" latinLnBrk="0" hangingPunct="1">
                        <a:defRPr sz="1800" kern="1200">
                          <a:solidFill>
                            <a:schemeClr val="dk1"/>
                          </a:solidFill>
                          <a:latin typeface="等线" panose="020F0502020204030204"/>
                        </a:defRPr>
                      </a:lvl1pPr>
                      <a:lvl2pPr marL="457189" algn="l" defTabSz="914377" rtl="0" eaLnBrk="1" latinLnBrk="0" hangingPunct="1">
                        <a:defRPr sz="1800" kern="1200">
                          <a:solidFill>
                            <a:schemeClr val="dk1"/>
                          </a:solidFill>
                          <a:latin typeface="等线" panose="020F0502020204030204"/>
                        </a:defRPr>
                      </a:lvl2pPr>
                      <a:lvl3pPr marL="914377" algn="l" defTabSz="914377" rtl="0" eaLnBrk="1" latinLnBrk="0" hangingPunct="1">
                        <a:defRPr sz="1800" kern="1200">
                          <a:solidFill>
                            <a:schemeClr val="dk1"/>
                          </a:solidFill>
                          <a:latin typeface="等线" panose="020F0502020204030204"/>
                        </a:defRPr>
                      </a:lvl3pPr>
                      <a:lvl4pPr marL="1371566" algn="l" defTabSz="914377" rtl="0" eaLnBrk="1" latinLnBrk="0" hangingPunct="1">
                        <a:defRPr sz="1800" kern="1200">
                          <a:solidFill>
                            <a:schemeClr val="dk1"/>
                          </a:solidFill>
                          <a:latin typeface="等线" panose="020F0502020204030204"/>
                        </a:defRPr>
                      </a:lvl4pPr>
                      <a:lvl5pPr marL="1828754" algn="l" defTabSz="914377" rtl="0" eaLnBrk="1" latinLnBrk="0" hangingPunct="1">
                        <a:defRPr sz="1800" kern="1200">
                          <a:solidFill>
                            <a:schemeClr val="dk1"/>
                          </a:solidFill>
                          <a:latin typeface="等线" panose="020F0502020204030204"/>
                        </a:defRPr>
                      </a:lvl5pPr>
                      <a:lvl6pPr marL="2285943" algn="l" defTabSz="914377" rtl="0" eaLnBrk="1" latinLnBrk="0" hangingPunct="1">
                        <a:defRPr sz="1800" kern="1200">
                          <a:solidFill>
                            <a:schemeClr val="dk1"/>
                          </a:solidFill>
                          <a:latin typeface="等线" panose="020F0502020204030204"/>
                        </a:defRPr>
                      </a:lvl6pPr>
                      <a:lvl7pPr marL="2743131" algn="l" defTabSz="914377" rtl="0" eaLnBrk="1" latinLnBrk="0" hangingPunct="1">
                        <a:defRPr sz="1800" kern="1200">
                          <a:solidFill>
                            <a:schemeClr val="dk1"/>
                          </a:solidFill>
                          <a:latin typeface="等线" panose="020F0502020204030204"/>
                        </a:defRPr>
                      </a:lvl7pPr>
                      <a:lvl8pPr marL="3200320" algn="l" defTabSz="914377" rtl="0" eaLnBrk="1" latinLnBrk="0" hangingPunct="1">
                        <a:defRPr sz="1800" kern="1200">
                          <a:solidFill>
                            <a:schemeClr val="dk1"/>
                          </a:solidFill>
                          <a:latin typeface="等线" panose="020F0502020204030204"/>
                        </a:defRPr>
                      </a:lvl8pPr>
                      <a:lvl9pPr marL="3657509" algn="l" defTabSz="914377" rtl="0" eaLnBrk="1" latinLnBrk="0" hangingPunct="1">
                        <a:defRPr sz="1800" kern="1200">
                          <a:solidFill>
                            <a:schemeClr val="dk1"/>
                          </a:solidFill>
                          <a:latin typeface="等线" panose="020F0502020204030204"/>
                        </a:defRPr>
                      </a:lvl9pPr>
                    </a:lstStyle>
                    <a:p>
                      <a:pPr algn="ctr"/>
                      <a:r>
                        <a:rPr lang="en-US" altLang="zh-CN" sz="1200" dirty="0"/>
                        <a:t>10</a:t>
                      </a:r>
                      <a:endParaRPr lang="zh-CN" altLang="en-US"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vMerge="1">
                  <a:txBody>
                    <a:bodyPr/>
                    <a:lstStyle/>
                    <a:p>
                      <a:endParaRPr lang="zh-CN" altLang="en-US" sz="1400" dirty="0"/>
                    </a:p>
                  </a:txBody>
                  <a:tcPr/>
                </a:tc>
                <a:tc>
                  <a:txBody>
                    <a:bodyPr/>
                    <a:lstStyle>
                      <a:lvl1pPr marL="0" algn="l" defTabSz="914377" rtl="0" eaLnBrk="1" latinLnBrk="0" hangingPunct="1">
                        <a:defRPr sz="1800" kern="1200">
                          <a:solidFill>
                            <a:schemeClr val="dk1"/>
                          </a:solidFill>
                          <a:latin typeface="等线" panose="020F0502020204030204"/>
                        </a:defRPr>
                      </a:lvl1pPr>
                      <a:lvl2pPr marL="457189" algn="l" defTabSz="914377" rtl="0" eaLnBrk="1" latinLnBrk="0" hangingPunct="1">
                        <a:defRPr sz="1800" kern="1200">
                          <a:solidFill>
                            <a:schemeClr val="dk1"/>
                          </a:solidFill>
                          <a:latin typeface="等线" panose="020F0502020204030204"/>
                        </a:defRPr>
                      </a:lvl2pPr>
                      <a:lvl3pPr marL="914377" algn="l" defTabSz="914377" rtl="0" eaLnBrk="1" latinLnBrk="0" hangingPunct="1">
                        <a:defRPr sz="1800" kern="1200">
                          <a:solidFill>
                            <a:schemeClr val="dk1"/>
                          </a:solidFill>
                          <a:latin typeface="等线" panose="020F0502020204030204"/>
                        </a:defRPr>
                      </a:lvl3pPr>
                      <a:lvl4pPr marL="1371566" algn="l" defTabSz="914377" rtl="0" eaLnBrk="1" latinLnBrk="0" hangingPunct="1">
                        <a:defRPr sz="1800" kern="1200">
                          <a:solidFill>
                            <a:schemeClr val="dk1"/>
                          </a:solidFill>
                          <a:latin typeface="等线" panose="020F0502020204030204"/>
                        </a:defRPr>
                      </a:lvl4pPr>
                      <a:lvl5pPr marL="1828754" algn="l" defTabSz="914377" rtl="0" eaLnBrk="1" latinLnBrk="0" hangingPunct="1">
                        <a:defRPr sz="1800" kern="1200">
                          <a:solidFill>
                            <a:schemeClr val="dk1"/>
                          </a:solidFill>
                          <a:latin typeface="等线" panose="020F0502020204030204"/>
                        </a:defRPr>
                      </a:lvl5pPr>
                      <a:lvl6pPr marL="2285943" algn="l" defTabSz="914377" rtl="0" eaLnBrk="1" latinLnBrk="0" hangingPunct="1">
                        <a:defRPr sz="1800" kern="1200">
                          <a:solidFill>
                            <a:schemeClr val="dk1"/>
                          </a:solidFill>
                          <a:latin typeface="等线" panose="020F0502020204030204"/>
                        </a:defRPr>
                      </a:lvl6pPr>
                      <a:lvl7pPr marL="2743131" algn="l" defTabSz="914377" rtl="0" eaLnBrk="1" latinLnBrk="0" hangingPunct="1">
                        <a:defRPr sz="1800" kern="1200">
                          <a:solidFill>
                            <a:schemeClr val="dk1"/>
                          </a:solidFill>
                          <a:latin typeface="等线" panose="020F0502020204030204"/>
                        </a:defRPr>
                      </a:lvl7pPr>
                      <a:lvl8pPr marL="3200320" algn="l" defTabSz="914377" rtl="0" eaLnBrk="1" latinLnBrk="0" hangingPunct="1">
                        <a:defRPr sz="1800" kern="1200">
                          <a:solidFill>
                            <a:schemeClr val="dk1"/>
                          </a:solidFill>
                          <a:latin typeface="等线" panose="020F0502020204030204"/>
                        </a:defRPr>
                      </a:lvl8pPr>
                      <a:lvl9pPr marL="3657509" algn="l" defTabSz="914377" rtl="0" eaLnBrk="1" latinLnBrk="0" hangingPunct="1">
                        <a:defRPr sz="1800" kern="1200">
                          <a:solidFill>
                            <a:schemeClr val="dk1"/>
                          </a:solidFill>
                          <a:latin typeface="等线" panose="020F0502020204030204"/>
                        </a:defRPr>
                      </a:lvl9pPr>
                    </a:lstStyle>
                    <a:p>
                      <a:r>
                        <a:rPr lang="en-US" altLang="zh-CN" sz="1200" dirty="0"/>
                        <a:t>DC CGDVAC…</a:t>
                      </a:r>
                      <a:endParaRPr lang="zh-CN" altLang="en-US" sz="12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vMerge="1">
                  <a:txBody>
                    <a:bodyPr/>
                    <a:lstStyle/>
                    <a:p>
                      <a:endParaRPr lang="zh-CN" altLang="en-US"/>
                    </a:p>
                  </a:txBody>
                  <a:tcPr/>
                </a:tc>
                <a:tc vMerge="1">
                  <a:txBody>
                    <a:bodyPr/>
                    <a:lstStyle/>
                    <a:p>
                      <a:endParaRPr lang="zh-CN" altLang="en-US" sz="1400" dirty="0"/>
                    </a:p>
                  </a:txBody>
                  <a:tcPr/>
                </a:tc>
                <a:extLst>
                  <a:ext uri="{0D108BD9-81ED-4DB2-BD59-A6C34878D82A}">
                    <a16:rowId xmlns:a16="http://schemas.microsoft.com/office/drawing/2014/main" val="2290731044"/>
                  </a:ext>
                </a:extLst>
              </a:tr>
              <a:tr h="257299">
                <a:tc>
                  <a:txBody>
                    <a:bodyPr/>
                    <a:lstStyle>
                      <a:lvl1pPr marL="0" algn="l" defTabSz="914377" rtl="0" eaLnBrk="1" latinLnBrk="0" hangingPunct="1">
                        <a:defRPr sz="1800" kern="1200">
                          <a:solidFill>
                            <a:schemeClr val="dk1"/>
                          </a:solidFill>
                          <a:latin typeface="等线" panose="020F0502020204030204"/>
                        </a:defRPr>
                      </a:lvl1pPr>
                      <a:lvl2pPr marL="457189" algn="l" defTabSz="914377" rtl="0" eaLnBrk="1" latinLnBrk="0" hangingPunct="1">
                        <a:defRPr sz="1800" kern="1200">
                          <a:solidFill>
                            <a:schemeClr val="dk1"/>
                          </a:solidFill>
                          <a:latin typeface="等线" panose="020F0502020204030204"/>
                        </a:defRPr>
                      </a:lvl2pPr>
                      <a:lvl3pPr marL="914377" algn="l" defTabSz="914377" rtl="0" eaLnBrk="1" latinLnBrk="0" hangingPunct="1">
                        <a:defRPr sz="1800" kern="1200">
                          <a:solidFill>
                            <a:schemeClr val="dk1"/>
                          </a:solidFill>
                          <a:latin typeface="等线" panose="020F0502020204030204"/>
                        </a:defRPr>
                      </a:lvl3pPr>
                      <a:lvl4pPr marL="1371566" algn="l" defTabSz="914377" rtl="0" eaLnBrk="1" latinLnBrk="0" hangingPunct="1">
                        <a:defRPr sz="1800" kern="1200">
                          <a:solidFill>
                            <a:schemeClr val="dk1"/>
                          </a:solidFill>
                          <a:latin typeface="等线" panose="020F0502020204030204"/>
                        </a:defRPr>
                      </a:lvl4pPr>
                      <a:lvl5pPr marL="1828754" algn="l" defTabSz="914377" rtl="0" eaLnBrk="1" latinLnBrk="0" hangingPunct="1">
                        <a:defRPr sz="1800" kern="1200">
                          <a:solidFill>
                            <a:schemeClr val="dk1"/>
                          </a:solidFill>
                          <a:latin typeface="等线" panose="020F0502020204030204"/>
                        </a:defRPr>
                      </a:lvl5pPr>
                      <a:lvl6pPr marL="2285943" algn="l" defTabSz="914377" rtl="0" eaLnBrk="1" latinLnBrk="0" hangingPunct="1">
                        <a:defRPr sz="1800" kern="1200">
                          <a:solidFill>
                            <a:schemeClr val="dk1"/>
                          </a:solidFill>
                          <a:latin typeface="等线" panose="020F0502020204030204"/>
                        </a:defRPr>
                      </a:lvl6pPr>
                      <a:lvl7pPr marL="2743131" algn="l" defTabSz="914377" rtl="0" eaLnBrk="1" latinLnBrk="0" hangingPunct="1">
                        <a:defRPr sz="1800" kern="1200">
                          <a:solidFill>
                            <a:schemeClr val="dk1"/>
                          </a:solidFill>
                          <a:latin typeface="等线" panose="020F0502020204030204"/>
                        </a:defRPr>
                      </a:lvl7pPr>
                      <a:lvl8pPr marL="3200320" algn="l" defTabSz="914377" rtl="0" eaLnBrk="1" latinLnBrk="0" hangingPunct="1">
                        <a:defRPr sz="1800" kern="1200">
                          <a:solidFill>
                            <a:schemeClr val="dk1"/>
                          </a:solidFill>
                          <a:latin typeface="等线" panose="020F0502020204030204"/>
                        </a:defRPr>
                      </a:lvl8pPr>
                      <a:lvl9pPr marL="3657509" algn="l" defTabSz="914377" rtl="0" eaLnBrk="1" latinLnBrk="0" hangingPunct="1">
                        <a:defRPr sz="1800" kern="1200">
                          <a:solidFill>
                            <a:schemeClr val="dk1"/>
                          </a:solidFill>
                          <a:latin typeface="等线" panose="020F0502020204030204"/>
                        </a:defRPr>
                      </a:lvl9pPr>
                    </a:lstStyle>
                    <a:p>
                      <a:pPr algn="ctr"/>
                      <a:r>
                        <a:rPr lang="en-US" altLang="zh-CN" sz="1200" dirty="0"/>
                        <a:t>11</a:t>
                      </a:r>
                      <a:endParaRPr lang="zh-CN" altLang="en-US"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vMerge="1">
                  <a:txBody>
                    <a:bodyPr/>
                    <a:lstStyle/>
                    <a:p>
                      <a:endParaRPr lang="zh-CN" altLang="en-US" sz="1400" dirty="0"/>
                    </a:p>
                  </a:txBody>
                  <a:tcPr/>
                </a:tc>
                <a:tc>
                  <a:txBody>
                    <a:bodyPr/>
                    <a:lstStyle>
                      <a:lvl1pPr marL="0" algn="l" defTabSz="914377" rtl="0" eaLnBrk="1" latinLnBrk="0" hangingPunct="1">
                        <a:defRPr sz="1800" kern="1200">
                          <a:solidFill>
                            <a:schemeClr val="dk1"/>
                          </a:solidFill>
                          <a:latin typeface="等线" panose="020F0502020204030204"/>
                        </a:defRPr>
                      </a:lvl1pPr>
                      <a:lvl2pPr marL="457189" algn="l" defTabSz="914377" rtl="0" eaLnBrk="1" latinLnBrk="0" hangingPunct="1">
                        <a:defRPr sz="1800" kern="1200">
                          <a:solidFill>
                            <a:schemeClr val="dk1"/>
                          </a:solidFill>
                          <a:latin typeface="等线" panose="020F0502020204030204"/>
                        </a:defRPr>
                      </a:lvl2pPr>
                      <a:lvl3pPr marL="914377" algn="l" defTabSz="914377" rtl="0" eaLnBrk="1" latinLnBrk="0" hangingPunct="1">
                        <a:defRPr sz="1800" kern="1200">
                          <a:solidFill>
                            <a:schemeClr val="dk1"/>
                          </a:solidFill>
                          <a:latin typeface="等线" panose="020F0502020204030204"/>
                        </a:defRPr>
                      </a:lvl3pPr>
                      <a:lvl4pPr marL="1371566" algn="l" defTabSz="914377" rtl="0" eaLnBrk="1" latinLnBrk="0" hangingPunct="1">
                        <a:defRPr sz="1800" kern="1200">
                          <a:solidFill>
                            <a:schemeClr val="dk1"/>
                          </a:solidFill>
                          <a:latin typeface="等线" panose="020F0502020204030204"/>
                        </a:defRPr>
                      </a:lvl4pPr>
                      <a:lvl5pPr marL="1828754" algn="l" defTabSz="914377" rtl="0" eaLnBrk="1" latinLnBrk="0" hangingPunct="1">
                        <a:defRPr sz="1800" kern="1200">
                          <a:solidFill>
                            <a:schemeClr val="dk1"/>
                          </a:solidFill>
                          <a:latin typeface="等线" panose="020F0502020204030204"/>
                        </a:defRPr>
                      </a:lvl5pPr>
                      <a:lvl6pPr marL="2285943" algn="l" defTabSz="914377" rtl="0" eaLnBrk="1" latinLnBrk="0" hangingPunct="1">
                        <a:defRPr sz="1800" kern="1200">
                          <a:solidFill>
                            <a:schemeClr val="dk1"/>
                          </a:solidFill>
                          <a:latin typeface="等线" panose="020F0502020204030204"/>
                        </a:defRPr>
                      </a:lvl6pPr>
                      <a:lvl7pPr marL="2743131" algn="l" defTabSz="914377" rtl="0" eaLnBrk="1" latinLnBrk="0" hangingPunct="1">
                        <a:defRPr sz="1800" kern="1200">
                          <a:solidFill>
                            <a:schemeClr val="dk1"/>
                          </a:solidFill>
                          <a:latin typeface="等线" panose="020F0502020204030204"/>
                        </a:defRPr>
                      </a:lvl7pPr>
                      <a:lvl8pPr marL="3200320" algn="l" defTabSz="914377" rtl="0" eaLnBrk="1" latinLnBrk="0" hangingPunct="1">
                        <a:defRPr sz="1800" kern="1200">
                          <a:solidFill>
                            <a:schemeClr val="dk1"/>
                          </a:solidFill>
                          <a:latin typeface="等线" panose="020F0502020204030204"/>
                        </a:defRPr>
                      </a:lvl8pPr>
                      <a:lvl9pPr marL="3657509" algn="l" defTabSz="914377" rtl="0" eaLnBrk="1" latinLnBrk="0" hangingPunct="1">
                        <a:defRPr sz="1800" kern="1200">
                          <a:solidFill>
                            <a:schemeClr val="dk1"/>
                          </a:solidFill>
                          <a:latin typeface="等线" panose="020F0502020204030204"/>
                        </a:defRPr>
                      </a:lvl9pPr>
                    </a:lstStyle>
                    <a:p>
                      <a:r>
                        <a:rPr lang="en-US" altLang="zh-CN" sz="1200" dirty="0"/>
                        <a:t>MRS &lt;</a:t>
                      </a:r>
                      <a:r>
                        <a:rPr lang="en-US" altLang="zh-CN" sz="1200" dirty="0" err="1"/>
                        <a:t>Xt</a:t>
                      </a:r>
                      <a:r>
                        <a:rPr lang="en-US" altLang="zh-CN" sz="1200" dirty="0"/>
                        <a:t>&gt;, TCO…</a:t>
                      </a:r>
                      <a:endParaRPr lang="zh-CN" altLang="en-US" sz="12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vMerge="1">
                  <a:txBody>
                    <a:bodyPr/>
                    <a:lstStyle/>
                    <a:p>
                      <a:endParaRPr lang="zh-CN" altLang="en-US"/>
                    </a:p>
                  </a:txBody>
                  <a:tcPr/>
                </a:tc>
                <a:tc vMerge="1">
                  <a:txBody>
                    <a:bodyPr/>
                    <a:lstStyle/>
                    <a:p>
                      <a:endParaRPr lang="zh-CN" altLang="en-US" sz="1400" dirty="0"/>
                    </a:p>
                  </a:txBody>
                  <a:tcPr/>
                </a:tc>
                <a:extLst>
                  <a:ext uri="{0D108BD9-81ED-4DB2-BD59-A6C34878D82A}">
                    <a16:rowId xmlns:a16="http://schemas.microsoft.com/office/drawing/2014/main" val="3786009247"/>
                  </a:ext>
                </a:extLst>
              </a:tr>
              <a:tr h="431356">
                <a:tc>
                  <a:txBody>
                    <a:bodyPr/>
                    <a:lstStyle>
                      <a:lvl1pPr marL="0" algn="l" defTabSz="914377" rtl="0" eaLnBrk="1" latinLnBrk="0" hangingPunct="1">
                        <a:defRPr sz="1800" kern="1200">
                          <a:solidFill>
                            <a:schemeClr val="dk1"/>
                          </a:solidFill>
                          <a:latin typeface="等线" panose="020F0502020204030204"/>
                        </a:defRPr>
                      </a:lvl1pPr>
                      <a:lvl2pPr marL="457189" algn="l" defTabSz="914377" rtl="0" eaLnBrk="1" latinLnBrk="0" hangingPunct="1">
                        <a:defRPr sz="1800" kern="1200">
                          <a:solidFill>
                            <a:schemeClr val="dk1"/>
                          </a:solidFill>
                          <a:latin typeface="等线" panose="020F0502020204030204"/>
                        </a:defRPr>
                      </a:lvl2pPr>
                      <a:lvl3pPr marL="914377" algn="l" defTabSz="914377" rtl="0" eaLnBrk="1" latinLnBrk="0" hangingPunct="1">
                        <a:defRPr sz="1800" kern="1200">
                          <a:solidFill>
                            <a:schemeClr val="dk1"/>
                          </a:solidFill>
                          <a:latin typeface="等线" panose="020F0502020204030204"/>
                        </a:defRPr>
                      </a:lvl3pPr>
                      <a:lvl4pPr marL="1371566" algn="l" defTabSz="914377" rtl="0" eaLnBrk="1" latinLnBrk="0" hangingPunct="1">
                        <a:defRPr sz="1800" kern="1200">
                          <a:solidFill>
                            <a:schemeClr val="dk1"/>
                          </a:solidFill>
                          <a:latin typeface="等线" panose="020F0502020204030204"/>
                        </a:defRPr>
                      </a:lvl4pPr>
                      <a:lvl5pPr marL="1828754" algn="l" defTabSz="914377" rtl="0" eaLnBrk="1" latinLnBrk="0" hangingPunct="1">
                        <a:defRPr sz="1800" kern="1200">
                          <a:solidFill>
                            <a:schemeClr val="dk1"/>
                          </a:solidFill>
                          <a:latin typeface="等线" panose="020F0502020204030204"/>
                        </a:defRPr>
                      </a:lvl5pPr>
                      <a:lvl6pPr marL="2285943" algn="l" defTabSz="914377" rtl="0" eaLnBrk="1" latinLnBrk="0" hangingPunct="1">
                        <a:defRPr sz="1800" kern="1200">
                          <a:solidFill>
                            <a:schemeClr val="dk1"/>
                          </a:solidFill>
                          <a:latin typeface="等线" panose="020F0502020204030204"/>
                        </a:defRPr>
                      </a:lvl6pPr>
                      <a:lvl7pPr marL="2743131" algn="l" defTabSz="914377" rtl="0" eaLnBrk="1" latinLnBrk="0" hangingPunct="1">
                        <a:defRPr sz="1800" kern="1200">
                          <a:solidFill>
                            <a:schemeClr val="dk1"/>
                          </a:solidFill>
                          <a:latin typeface="等线" panose="020F0502020204030204"/>
                        </a:defRPr>
                      </a:lvl7pPr>
                      <a:lvl8pPr marL="3200320" algn="l" defTabSz="914377" rtl="0" eaLnBrk="1" latinLnBrk="0" hangingPunct="1">
                        <a:defRPr sz="1800" kern="1200">
                          <a:solidFill>
                            <a:schemeClr val="dk1"/>
                          </a:solidFill>
                          <a:latin typeface="等线" panose="020F0502020204030204"/>
                        </a:defRPr>
                      </a:lvl8pPr>
                      <a:lvl9pPr marL="3657509" algn="l" defTabSz="914377" rtl="0" eaLnBrk="1" latinLnBrk="0" hangingPunct="1">
                        <a:defRPr sz="1800" kern="1200">
                          <a:solidFill>
                            <a:schemeClr val="dk1"/>
                          </a:solidFill>
                          <a:latin typeface="等线" panose="020F0502020204030204"/>
                        </a:defRPr>
                      </a:lvl9pPr>
                    </a:lstStyle>
                    <a:p>
                      <a:pPr algn="ctr"/>
                      <a:r>
                        <a:rPr lang="en-US" altLang="zh-CN" sz="1200" dirty="0"/>
                        <a:t>12</a:t>
                      </a:r>
                      <a:endParaRPr lang="zh-CN" altLang="en-US"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vMerge="1">
                  <a:txBody>
                    <a:bodyPr/>
                    <a:lstStyle/>
                    <a:p>
                      <a:endParaRPr lang="zh-CN" altLang="en-US" sz="1400" dirty="0"/>
                    </a:p>
                  </a:txBody>
                  <a:tcPr/>
                </a:tc>
                <a:tc>
                  <a:txBody>
                    <a:bodyPr/>
                    <a:lstStyle>
                      <a:lvl1pPr marL="0" algn="l" defTabSz="914377" rtl="0" eaLnBrk="1" latinLnBrk="0" hangingPunct="1">
                        <a:defRPr sz="1800" kern="1200">
                          <a:solidFill>
                            <a:schemeClr val="dk1"/>
                          </a:solidFill>
                          <a:latin typeface="等线" panose="020F0502020204030204"/>
                        </a:defRPr>
                      </a:lvl1pPr>
                      <a:lvl2pPr marL="457189" algn="l" defTabSz="914377" rtl="0" eaLnBrk="1" latinLnBrk="0" hangingPunct="1">
                        <a:defRPr sz="1800" kern="1200">
                          <a:solidFill>
                            <a:schemeClr val="dk1"/>
                          </a:solidFill>
                          <a:latin typeface="等线" panose="020F0502020204030204"/>
                        </a:defRPr>
                      </a:lvl2pPr>
                      <a:lvl3pPr marL="914377" algn="l" defTabSz="914377" rtl="0" eaLnBrk="1" latinLnBrk="0" hangingPunct="1">
                        <a:defRPr sz="1800" kern="1200">
                          <a:solidFill>
                            <a:schemeClr val="dk1"/>
                          </a:solidFill>
                          <a:latin typeface="等线" panose="020F0502020204030204"/>
                        </a:defRPr>
                      </a:lvl3pPr>
                      <a:lvl4pPr marL="1371566" algn="l" defTabSz="914377" rtl="0" eaLnBrk="1" latinLnBrk="0" hangingPunct="1">
                        <a:defRPr sz="1800" kern="1200">
                          <a:solidFill>
                            <a:schemeClr val="dk1"/>
                          </a:solidFill>
                          <a:latin typeface="等线" panose="020F0502020204030204"/>
                        </a:defRPr>
                      </a:lvl4pPr>
                      <a:lvl5pPr marL="1828754" algn="l" defTabSz="914377" rtl="0" eaLnBrk="1" latinLnBrk="0" hangingPunct="1">
                        <a:defRPr sz="1800" kern="1200">
                          <a:solidFill>
                            <a:schemeClr val="dk1"/>
                          </a:solidFill>
                          <a:latin typeface="等线" panose="020F0502020204030204"/>
                        </a:defRPr>
                      </a:lvl5pPr>
                      <a:lvl6pPr marL="2285943" algn="l" defTabSz="914377" rtl="0" eaLnBrk="1" latinLnBrk="0" hangingPunct="1">
                        <a:defRPr sz="1800" kern="1200">
                          <a:solidFill>
                            <a:schemeClr val="dk1"/>
                          </a:solidFill>
                          <a:latin typeface="等线" panose="020F0502020204030204"/>
                        </a:defRPr>
                      </a:lvl6pPr>
                      <a:lvl7pPr marL="2743131" algn="l" defTabSz="914377" rtl="0" eaLnBrk="1" latinLnBrk="0" hangingPunct="1">
                        <a:defRPr sz="1800" kern="1200">
                          <a:solidFill>
                            <a:schemeClr val="dk1"/>
                          </a:solidFill>
                          <a:latin typeface="等线" panose="020F0502020204030204"/>
                        </a:defRPr>
                      </a:lvl7pPr>
                      <a:lvl8pPr marL="3200320" algn="l" defTabSz="914377" rtl="0" eaLnBrk="1" latinLnBrk="0" hangingPunct="1">
                        <a:defRPr sz="1800" kern="1200">
                          <a:solidFill>
                            <a:schemeClr val="dk1"/>
                          </a:solidFill>
                          <a:latin typeface="等线" panose="020F0502020204030204"/>
                        </a:defRPr>
                      </a:lvl8pPr>
                      <a:lvl9pPr marL="3657509" algn="l" defTabSz="914377" rtl="0" eaLnBrk="1" latinLnBrk="0" hangingPunct="1">
                        <a:defRPr sz="1800" kern="1200">
                          <a:solidFill>
                            <a:schemeClr val="dk1"/>
                          </a:solidFill>
                          <a:latin typeface="等线" panose="020F0502020204030204"/>
                        </a:defRPr>
                      </a:lvl9pPr>
                    </a:lstStyle>
                    <a:p>
                      <a:r>
                        <a:rPr lang="en-US" altLang="zh-CN" sz="1200" dirty="0"/>
                        <a:t>MRS &lt;</a:t>
                      </a:r>
                      <a:r>
                        <a:rPr lang="en-US" altLang="zh-CN" sz="1200" dirty="0" err="1"/>
                        <a:t>Xt</a:t>
                      </a:r>
                      <a:r>
                        <a:rPr lang="en-US" altLang="zh-CN" sz="1200" dirty="0"/>
                        <a:t>&gt;,CTR_EL0…</a:t>
                      </a:r>
                      <a:endParaRPr lang="zh-CN" altLang="en-US" sz="1200" dirty="0"/>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p>
                      <a:pPr algn="ctr"/>
                      <a:r>
                        <a:rPr lang="zh-CN" altLang="en-US" sz="1200" dirty="0"/>
                        <a:t>配置</a:t>
                      </a:r>
                      <a:r>
                        <a:rPr lang="en-US" altLang="zh-CN" sz="1200" dirty="0"/>
                        <a:t>SCTLR_EL2</a:t>
                      </a:r>
                      <a:r>
                        <a:rPr lang="zh-CN" altLang="en-US" sz="1200" dirty="0"/>
                        <a:t>寄存器的值</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377" rtl="0" eaLnBrk="1" latinLnBrk="0" hangingPunct="1">
                        <a:defRPr sz="1800" kern="1200">
                          <a:solidFill>
                            <a:schemeClr val="dk1"/>
                          </a:solidFill>
                          <a:latin typeface="等线" panose="020F0502020204030204"/>
                        </a:defRPr>
                      </a:lvl1pPr>
                      <a:lvl2pPr marL="457189" algn="l" defTabSz="914377" rtl="0" eaLnBrk="1" latinLnBrk="0" hangingPunct="1">
                        <a:defRPr sz="1800" kern="1200">
                          <a:solidFill>
                            <a:schemeClr val="dk1"/>
                          </a:solidFill>
                          <a:latin typeface="等线" panose="020F0502020204030204"/>
                        </a:defRPr>
                      </a:lvl2pPr>
                      <a:lvl3pPr marL="914377" algn="l" defTabSz="914377" rtl="0" eaLnBrk="1" latinLnBrk="0" hangingPunct="1">
                        <a:defRPr sz="1800" kern="1200">
                          <a:solidFill>
                            <a:schemeClr val="dk1"/>
                          </a:solidFill>
                          <a:latin typeface="等线" panose="020F0502020204030204"/>
                        </a:defRPr>
                      </a:lvl3pPr>
                      <a:lvl4pPr marL="1371566" algn="l" defTabSz="914377" rtl="0" eaLnBrk="1" latinLnBrk="0" hangingPunct="1">
                        <a:defRPr sz="1800" kern="1200">
                          <a:solidFill>
                            <a:schemeClr val="dk1"/>
                          </a:solidFill>
                          <a:latin typeface="等线" panose="020F0502020204030204"/>
                        </a:defRPr>
                      </a:lvl4pPr>
                      <a:lvl5pPr marL="1828754" algn="l" defTabSz="914377" rtl="0" eaLnBrk="1" latinLnBrk="0" hangingPunct="1">
                        <a:defRPr sz="1800" kern="1200">
                          <a:solidFill>
                            <a:schemeClr val="dk1"/>
                          </a:solidFill>
                          <a:latin typeface="等线" panose="020F0502020204030204"/>
                        </a:defRPr>
                      </a:lvl5pPr>
                      <a:lvl6pPr marL="2285943" algn="l" defTabSz="914377" rtl="0" eaLnBrk="1" latinLnBrk="0" hangingPunct="1">
                        <a:defRPr sz="1800" kern="1200">
                          <a:solidFill>
                            <a:schemeClr val="dk1"/>
                          </a:solidFill>
                          <a:latin typeface="等线" panose="020F0502020204030204"/>
                        </a:defRPr>
                      </a:lvl6pPr>
                      <a:lvl7pPr marL="2743131" algn="l" defTabSz="914377" rtl="0" eaLnBrk="1" latinLnBrk="0" hangingPunct="1">
                        <a:defRPr sz="1800" kern="1200">
                          <a:solidFill>
                            <a:schemeClr val="dk1"/>
                          </a:solidFill>
                          <a:latin typeface="等线" panose="020F0502020204030204"/>
                        </a:defRPr>
                      </a:lvl7pPr>
                      <a:lvl8pPr marL="3200320" algn="l" defTabSz="914377" rtl="0" eaLnBrk="1" latinLnBrk="0" hangingPunct="1">
                        <a:defRPr sz="1800" kern="1200">
                          <a:solidFill>
                            <a:schemeClr val="dk1"/>
                          </a:solidFill>
                          <a:latin typeface="等线" panose="020F0502020204030204"/>
                        </a:defRPr>
                      </a:lvl8pPr>
                      <a:lvl9pPr marL="3657509" algn="l" defTabSz="914377" rtl="0" eaLnBrk="1" latinLnBrk="0" hangingPunct="1">
                        <a:defRPr sz="1800" kern="1200">
                          <a:solidFill>
                            <a:schemeClr val="dk1"/>
                          </a:solidFill>
                          <a:latin typeface="等线" panose="020F0502020204030204"/>
                        </a:defRPr>
                      </a:lvl9pPr>
                    </a:lstStyle>
                    <a:p>
                      <a:pPr algn="ctr"/>
                      <a:r>
                        <a:rPr lang="zh-CN" altLang="en-US" sz="1200" dirty="0"/>
                        <a:t>④下陷</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625472798"/>
                  </a:ext>
                </a:extLst>
              </a:tr>
            </a:tbl>
          </a:graphicData>
        </a:graphic>
      </p:graphicFrame>
    </p:spTree>
    <p:extLst>
      <p:ext uri="{BB962C8B-B14F-4D97-AF65-F5344CB8AC3E}">
        <p14:creationId xmlns:p14="http://schemas.microsoft.com/office/powerpoint/2010/main" val="596640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383F5F-DC27-46A1-A02E-18E1D880396A}"/>
              </a:ext>
            </a:extLst>
          </p:cNvPr>
          <p:cNvSpPr>
            <a:spLocks noGrp="1"/>
          </p:cNvSpPr>
          <p:nvPr>
            <p:ph type="title"/>
          </p:nvPr>
        </p:nvSpPr>
        <p:spPr/>
        <p:txBody>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id="{2B9DB4D6-2DEF-4CBF-BD45-3E9E13407B90}"/>
              </a:ext>
            </a:extLst>
          </p:cNvPr>
          <p:cNvSpPr>
            <a:spLocks noGrp="1"/>
          </p:cNvSpPr>
          <p:nvPr>
            <p:ph idx="1"/>
          </p:nvPr>
        </p:nvSpPr>
        <p:spPr/>
        <p:txBody>
          <a:bodyPr/>
          <a:lstStyle/>
          <a:p>
            <a:r>
              <a:rPr lang="en-US" altLang="zh-CN" dirty="0"/>
              <a:t>PAN (Privileged Access Never)</a:t>
            </a:r>
          </a:p>
          <a:p>
            <a:pPr lvl="1"/>
            <a:r>
              <a:rPr lang="zh-CN" altLang="en-US" dirty="0"/>
              <a:t>阻止特权代码访问用户的数据页</a:t>
            </a:r>
          </a:p>
          <a:p>
            <a:pPr lvl="1"/>
            <a:r>
              <a:rPr lang="zh-CN" altLang="en-US" dirty="0"/>
              <a:t>非特权访问指令（</a:t>
            </a:r>
            <a:r>
              <a:rPr lang="en-US" altLang="zh-CN" dirty="0"/>
              <a:t>LDTR</a:t>
            </a:r>
            <a:r>
              <a:rPr lang="zh-CN" altLang="en-US" dirty="0"/>
              <a:t>、</a:t>
            </a:r>
            <a:r>
              <a:rPr lang="en-US" altLang="zh-CN" dirty="0"/>
              <a:t>STTR</a:t>
            </a:r>
            <a:r>
              <a:rPr lang="zh-CN" altLang="en-US" dirty="0"/>
              <a:t>等）则不受</a:t>
            </a:r>
            <a:r>
              <a:rPr lang="en-US" altLang="zh-CN" dirty="0"/>
              <a:t>PAN</a:t>
            </a:r>
            <a:r>
              <a:rPr lang="zh-CN" altLang="en-US" dirty="0"/>
              <a:t>的约束，任何权级都能使用，但只能访问用户数据页</a:t>
            </a:r>
            <a:endParaRPr lang="en-US" altLang="zh-CN" dirty="0"/>
          </a:p>
          <a:p>
            <a:pPr lvl="1"/>
            <a:endParaRPr lang="en-US" altLang="zh-CN" dirty="0"/>
          </a:p>
          <a:p>
            <a:r>
              <a:rPr lang="en-US" altLang="zh-CN" dirty="0"/>
              <a:t>UAO (User Access Override)</a:t>
            </a:r>
          </a:p>
          <a:p>
            <a:pPr lvl="1"/>
            <a:r>
              <a:rPr lang="zh-CN" altLang="en-US" dirty="0"/>
              <a:t>在内核态下执行时，让</a:t>
            </a:r>
            <a:r>
              <a:rPr lang="en-US" altLang="zh-CN" dirty="0"/>
              <a:t>LDTR</a:t>
            </a:r>
            <a:r>
              <a:rPr lang="zh-CN" altLang="en-US" dirty="0"/>
              <a:t>和</a:t>
            </a:r>
            <a:r>
              <a:rPr lang="en-US" altLang="zh-CN" dirty="0"/>
              <a:t>STTR</a:t>
            </a:r>
            <a:r>
              <a:rPr lang="zh-CN" altLang="en-US" dirty="0"/>
              <a:t>指令语义与访存指令</a:t>
            </a:r>
            <a:r>
              <a:rPr lang="en-US" altLang="zh-CN" dirty="0"/>
              <a:t>LDR</a:t>
            </a:r>
            <a:r>
              <a:rPr lang="zh-CN" altLang="en-US" dirty="0"/>
              <a:t>和</a:t>
            </a:r>
            <a:r>
              <a:rPr lang="en-US" altLang="zh-CN" dirty="0"/>
              <a:t>STR</a:t>
            </a:r>
            <a:r>
              <a:rPr lang="zh-CN" altLang="en-US" dirty="0"/>
              <a:t>一致</a:t>
            </a:r>
            <a:endParaRPr lang="en-US" altLang="zh-CN" dirty="0"/>
          </a:p>
          <a:p>
            <a:pPr marL="457189" lvl="1" indent="0">
              <a:buNone/>
            </a:pPr>
            <a:endParaRPr lang="en-US" altLang="zh-CN" dirty="0"/>
          </a:p>
          <a:p>
            <a:endParaRPr lang="en-US" altLang="zh-CN" dirty="0"/>
          </a:p>
          <a:p>
            <a:endParaRPr lang="zh-CN" altLang="en-US" dirty="0"/>
          </a:p>
        </p:txBody>
      </p:sp>
      <p:sp>
        <p:nvSpPr>
          <p:cNvPr id="4" name="灯片编号占位符 3">
            <a:extLst>
              <a:ext uri="{FF2B5EF4-FFF2-40B4-BE49-F238E27FC236}">
                <a16:creationId xmlns:a16="http://schemas.microsoft.com/office/drawing/2014/main" id="{B2AAC01F-598F-4E06-A888-3FB1F799223D}"/>
              </a:ext>
            </a:extLst>
          </p:cNvPr>
          <p:cNvSpPr>
            <a:spLocks noGrp="1"/>
          </p:cNvSpPr>
          <p:nvPr>
            <p:ph type="sldNum" sz="quarter" idx="4"/>
          </p:nvPr>
        </p:nvSpPr>
        <p:spPr/>
        <p:txBody>
          <a:bodyPr/>
          <a:lstStyle/>
          <a:p>
            <a:fld id="{BD8BB134-0D0A-4045-A3EE-5FDD2F095A47}" type="slidenum">
              <a:rPr lang="zh-CN" altLang="en-US" smtClean="0"/>
              <a:t>6</a:t>
            </a:fld>
            <a:endParaRPr lang="zh-CN" altLang="en-US" dirty="0"/>
          </a:p>
        </p:txBody>
      </p:sp>
      <p:sp>
        <p:nvSpPr>
          <p:cNvPr id="5" name="页脚占位符 4">
            <a:extLst>
              <a:ext uri="{FF2B5EF4-FFF2-40B4-BE49-F238E27FC236}">
                <a16:creationId xmlns:a16="http://schemas.microsoft.com/office/drawing/2014/main" id="{8C27D332-916E-4F98-B047-2E95B839D582}"/>
              </a:ext>
            </a:extLst>
          </p:cNvPr>
          <p:cNvSpPr>
            <a:spLocks noGrp="1"/>
          </p:cNvSpPr>
          <p:nvPr>
            <p:ph type="ftr" sz="quarter" idx="3"/>
          </p:nvPr>
        </p:nvSpPr>
        <p:spPr/>
        <p:txBody>
          <a:bodyPr/>
          <a:lstStyle/>
          <a:p>
            <a:r>
              <a:rPr lang="en-US" altLang="zh-CN"/>
              <a:t>Jiali Xu &lt;xujiali@ict.ac.cn&gt;</a:t>
            </a:r>
            <a:endParaRPr lang="zh-CN" altLang="en-US" dirty="0"/>
          </a:p>
        </p:txBody>
      </p:sp>
      <p:sp>
        <p:nvSpPr>
          <p:cNvPr id="6" name="圆角矩形 5"/>
          <p:cNvSpPr/>
          <p:nvPr/>
        </p:nvSpPr>
        <p:spPr>
          <a:xfrm>
            <a:off x="2878040" y="4161310"/>
            <a:ext cx="2788174" cy="448748"/>
          </a:xfrm>
          <a:prstGeom prst="roundRect">
            <a:avLst/>
          </a:prstGeom>
          <a:solidFill>
            <a:srgbClr val="8FCFCA"/>
          </a:solid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用户数据页</a:t>
            </a:r>
          </a:p>
        </p:txBody>
      </p:sp>
      <p:grpSp>
        <p:nvGrpSpPr>
          <p:cNvPr id="7" name="组合 6"/>
          <p:cNvGrpSpPr/>
          <p:nvPr/>
        </p:nvGrpSpPr>
        <p:grpSpPr>
          <a:xfrm>
            <a:off x="2539896" y="4999028"/>
            <a:ext cx="3519172" cy="646450"/>
            <a:chOff x="5080002" y="2594590"/>
            <a:chExt cx="3519172" cy="646450"/>
          </a:xfrm>
        </p:grpSpPr>
        <p:sp>
          <p:nvSpPr>
            <p:cNvPr id="8" name="矩形 7"/>
            <p:cNvSpPr/>
            <p:nvPr/>
          </p:nvSpPr>
          <p:spPr>
            <a:xfrm>
              <a:off x="5080002" y="2594590"/>
              <a:ext cx="3519172" cy="646450"/>
            </a:xfrm>
            <a:prstGeom prst="rect">
              <a:avLst/>
            </a:prstGeom>
            <a:no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p:cNvSpPr txBox="1"/>
            <p:nvPr/>
          </p:nvSpPr>
          <p:spPr>
            <a:xfrm>
              <a:off x="5255155" y="2752899"/>
              <a:ext cx="1381927" cy="341632"/>
            </a:xfrm>
            <a:prstGeom prst="rect">
              <a:avLst/>
            </a:prstGeom>
            <a:solidFill>
              <a:srgbClr val="E7DBD1"/>
            </a:solidFill>
          </p:spPr>
          <p:txBody>
            <a:bodyPr wrap="square" rtlCol="0">
              <a:spAutoFit/>
            </a:bodyPr>
            <a:lstStyle/>
            <a:p>
              <a:pPr algn="ctr">
                <a:lnSpc>
                  <a:spcPct val="90000"/>
                </a:lnSpc>
                <a:spcBef>
                  <a:spcPts val="1000"/>
                </a:spcBef>
              </a:pPr>
              <a:r>
                <a:rPr kumimoji="1"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LDR/STR</a:t>
              </a:r>
            </a:p>
          </p:txBody>
        </p:sp>
        <p:sp>
          <p:nvSpPr>
            <p:cNvPr id="10" name="文本框 9"/>
            <p:cNvSpPr txBox="1"/>
            <p:nvPr/>
          </p:nvSpPr>
          <p:spPr>
            <a:xfrm>
              <a:off x="6812233" y="2752899"/>
              <a:ext cx="1670143" cy="341632"/>
            </a:xfrm>
            <a:prstGeom prst="rect">
              <a:avLst/>
            </a:prstGeom>
            <a:solidFill>
              <a:srgbClr val="E7DBD1"/>
            </a:solidFill>
          </p:spPr>
          <p:txBody>
            <a:bodyPr wrap="square" rtlCol="0">
              <a:spAutoFit/>
            </a:bodyPr>
            <a:lstStyle/>
            <a:p>
              <a:pPr algn="ctr">
                <a:lnSpc>
                  <a:spcPct val="90000"/>
                </a:lnSpc>
                <a:spcBef>
                  <a:spcPts val="1000"/>
                </a:spcBef>
              </a:pPr>
              <a:r>
                <a:rPr kumimoji="1"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LDTR/STTR</a:t>
              </a:r>
              <a:endParaRPr kumimoji="1"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grpSp>
      <p:cxnSp>
        <p:nvCxnSpPr>
          <p:cNvPr id="11" name="直接箭头连接符 10"/>
          <p:cNvCxnSpPr/>
          <p:nvPr/>
        </p:nvCxnSpPr>
        <p:spPr>
          <a:xfrm flipV="1">
            <a:off x="3494934" y="4649853"/>
            <a:ext cx="0" cy="36246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2" name="内容占位符 30">
            <a:extLst>
              <a:ext uri="{FF2B5EF4-FFF2-40B4-BE49-F238E27FC236}">
                <a16:creationId xmlns:a16="http://schemas.microsoft.com/office/drawing/2014/main" id="{2324F901-B2CF-4C6C-A655-30DC84B59A40}"/>
              </a:ext>
            </a:extLst>
          </p:cNvPr>
          <p:cNvPicPr>
            <a:picLocks noGrp="1"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99669" y="4640554"/>
            <a:ext cx="190529" cy="190529"/>
          </a:xfrm>
          <a:prstGeom prst="rect">
            <a:avLst/>
          </a:prstGeom>
        </p:spPr>
      </p:pic>
      <p:cxnSp>
        <p:nvCxnSpPr>
          <p:cNvPr id="13" name="直接箭头连接符 12"/>
          <p:cNvCxnSpPr/>
          <p:nvPr/>
        </p:nvCxnSpPr>
        <p:spPr>
          <a:xfrm flipV="1">
            <a:off x="5119403" y="4629533"/>
            <a:ext cx="0" cy="36246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FDF73BBA-09FA-43F4-A95C-DB82AE8EB95D}"/>
              </a:ext>
            </a:extLst>
          </p:cNvPr>
          <p:cNvSpPr txBox="1"/>
          <p:nvPr/>
        </p:nvSpPr>
        <p:spPr>
          <a:xfrm>
            <a:off x="1309767" y="5277636"/>
            <a:ext cx="1814830" cy="264752"/>
          </a:xfrm>
          <a:prstGeom prst="rect">
            <a:avLst/>
          </a:prstGeom>
          <a:noFill/>
        </p:spPr>
        <p:txBody>
          <a:bodyPr wrap="square" rtlCol="0">
            <a:spAutoFit/>
          </a:bodyPr>
          <a:lstStyle/>
          <a:p>
            <a:pPr>
              <a:lnSpc>
                <a:spcPts val="1200"/>
              </a:lnSpc>
              <a:spcBef>
                <a:spcPts val="1000"/>
              </a:spcBef>
            </a:pPr>
            <a:r>
              <a:rPr kumimoji="1"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特权代码</a:t>
            </a:r>
            <a:endParaRPr kumimoji="1"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 name="右箭头 14"/>
          <p:cNvSpPr/>
          <p:nvPr/>
        </p:nvSpPr>
        <p:spPr>
          <a:xfrm>
            <a:off x="6865997" y="4741334"/>
            <a:ext cx="762000" cy="423848"/>
          </a:xfrm>
          <a:prstGeom prst="rightArrow">
            <a:avLst/>
          </a:prstGeom>
          <a:no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15">
            <a:extLst>
              <a:ext uri="{FF2B5EF4-FFF2-40B4-BE49-F238E27FC236}">
                <a16:creationId xmlns:a16="http://schemas.microsoft.com/office/drawing/2014/main" id="{FDF73BBA-09FA-43F4-A95C-DB82AE8EB95D}"/>
              </a:ext>
            </a:extLst>
          </p:cNvPr>
          <p:cNvSpPr txBox="1"/>
          <p:nvPr/>
        </p:nvSpPr>
        <p:spPr>
          <a:xfrm>
            <a:off x="6215562" y="4526742"/>
            <a:ext cx="2558491" cy="261867"/>
          </a:xfrm>
          <a:prstGeom prst="rect">
            <a:avLst/>
          </a:prstGeom>
          <a:noFill/>
        </p:spPr>
        <p:txBody>
          <a:bodyPr wrap="square" rtlCol="0">
            <a:spAutoFit/>
          </a:bodyPr>
          <a:lstStyle/>
          <a:p>
            <a:pPr>
              <a:lnSpc>
                <a:spcPts val="1200"/>
              </a:lnSpc>
              <a:spcBef>
                <a:spcPts val="1000"/>
              </a:spcBef>
            </a:pPr>
            <a:r>
              <a:rPr kumimoji="1"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PSTATE.UAO = 1</a:t>
            </a:r>
          </a:p>
        </p:txBody>
      </p:sp>
      <p:grpSp>
        <p:nvGrpSpPr>
          <p:cNvPr id="18" name="组合 17"/>
          <p:cNvGrpSpPr/>
          <p:nvPr/>
        </p:nvGrpSpPr>
        <p:grpSpPr>
          <a:xfrm>
            <a:off x="8499157" y="5011278"/>
            <a:ext cx="3519172" cy="646450"/>
            <a:chOff x="5080002" y="2594590"/>
            <a:chExt cx="3519172" cy="646450"/>
          </a:xfrm>
        </p:grpSpPr>
        <p:sp>
          <p:nvSpPr>
            <p:cNvPr id="19" name="矩形 18"/>
            <p:cNvSpPr/>
            <p:nvPr/>
          </p:nvSpPr>
          <p:spPr>
            <a:xfrm>
              <a:off x="5080002" y="2594590"/>
              <a:ext cx="3519172" cy="646450"/>
            </a:xfrm>
            <a:prstGeom prst="rect">
              <a:avLst/>
            </a:prstGeom>
            <a:no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文本框 19"/>
            <p:cNvSpPr txBox="1"/>
            <p:nvPr/>
          </p:nvSpPr>
          <p:spPr>
            <a:xfrm>
              <a:off x="5255155" y="2752899"/>
              <a:ext cx="1381927" cy="341632"/>
            </a:xfrm>
            <a:prstGeom prst="rect">
              <a:avLst/>
            </a:prstGeom>
            <a:solidFill>
              <a:srgbClr val="E7DBD1"/>
            </a:solidFill>
          </p:spPr>
          <p:txBody>
            <a:bodyPr wrap="square" rtlCol="0">
              <a:spAutoFit/>
            </a:bodyPr>
            <a:lstStyle/>
            <a:p>
              <a:pPr algn="ctr">
                <a:lnSpc>
                  <a:spcPct val="90000"/>
                </a:lnSpc>
                <a:spcBef>
                  <a:spcPts val="1000"/>
                </a:spcBef>
              </a:pPr>
              <a:r>
                <a:rPr kumimoji="1"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LDR/STR</a:t>
              </a:r>
            </a:p>
          </p:txBody>
        </p:sp>
        <p:sp>
          <p:nvSpPr>
            <p:cNvPr id="21" name="文本框 20"/>
            <p:cNvSpPr txBox="1"/>
            <p:nvPr/>
          </p:nvSpPr>
          <p:spPr>
            <a:xfrm>
              <a:off x="6812233" y="2752899"/>
              <a:ext cx="1670143" cy="341632"/>
            </a:xfrm>
            <a:prstGeom prst="rect">
              <a:avLst/>
            </a:prstGeom>
            <a:solidFill>
              <a:srgbClr val="E7DBD1"/>
            </a:solidFill>
          </p:spPr>
          <p:txBody>
            <a:bodyPr wrap="square" rtlCol="0">
              <a:spAutoFit/>
            </a:bodyPr>
            <a:lstStyle/>
            <a:p>
              <a:pPr algn="ctr">
                <a:lnSpc>
                  <a:spcPct val="90000"/>
                </a:lnSpc>
                <a:spcBef>
                  <a:spcPts val="1000"/>
                </a:spcBef>
              </a:pPr>
              <a:r>
                <a:rPr kumimoji="1"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LDTR/STTR</a:t>
              </a:r>
              <a:endParaRPr kumimoji="1"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grpSp>
      <p:cxnSp>
        <p:nvCxnSpPr>
          <p:cNvPr id="22" name="直接箭头连接符 21"/>
          <p:cNvCxnSpPr/>
          <p:nvPr/>
        </p:nvCxnSpPr>
        <p:spPr>
          <a:xfrm flipV="1">
            <a:off x="9454195" y="4662103"/>
            <a:ext cx="0" cy="36246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3" name="内容占位符 30">
            <a:extLst>
              <a:ext uri="{FF2B5EF4-FFF2-40B4-BE49-F238E27FC236}">
                <a16:creationId xmlns:a16="http://schemas.microsoft.com/office/drawing/2014/main" id="{2324F901-B2CF-4C6C-A655-30DC84B59A40}"/>
              </a:ext>
            </a:extLst>
          </p:cNvPr>
          <p:cNvPicPr>
            <a:picLocks noGrp="1"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58930" y="4652804"/>
            <a:ext cx="190529" cy="190529"/>
          </a:xfrm>
          <a:prstGeom prst="rect">
            <a:avLst/>
          </a:prstGeom>
        </p:spPr>
      </p:pic>
      <p:cxnSp>
        <p:nvCxnSpPr>
          <p:cNvPr id="24" name="直接箭头连接符 23"/>
          <p:cNvCxnSpPr/>
          <p:nvPr/>
        </p:nvCxnSpPr>
        <p:spPr>
          <a:xfrm flipV="1">
            <a:off x="11078664" y="4641783"/>
            <a:ext cx="0" cy="36246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5" name="文本框 24">
            <a:extLst>
              <a:ext uri="{FF2B5EF4-FFF2-40B4-BE49-F238E27FC236}">
                <a16:creationId xmlns:a16="http://schemas.microsoft.com/office/drawing/2014/main" id="{FDF73BBA-09FA-43F4-A95C-DB82AE8EB95D}"/>
              </a:ext>
            </a:extLst>
          </p:cNvPr>
          <p:cNvSpPr txBox="1"/>
          <p:nvPr/>
        </p:nvSpPr>
        <p:spPr>
          <a:xfrm>
            <a:off x="7245985" y="5286676"/>
            <a:ext cx="1311527" cy="264752"/>
          </a:xfrm>
          <a:prstGeom prst="rect">
            <a:avLst/>
          </a:prstGeom>
          <a:noFill/>
        </p:spPr>
        <p:txBody>
          <a:bodyPr wrap="square" rtlCol="0">
            <a:spAutoFit/>
          </a:bodyPr>
          <a:lstStyle/>
          <a:p>
            <a:pPr>
              <a:lnSpc>
                <a:spcPts val="1200"/>
              </a:lnSpc>
              <a:spcBef>
                <a:spcPts val="1000"/>
              </a:spcBef>
            </a:pPr>
            <a:r>
              <a:rPr kumimoji="1"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特权代码</a:t>
            </a:r>
            <a:endParaRPr kumimoji="1"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6" name="右箭头 25"/>
          <p:cNvSpPr/>
          <p:nvPr/>
        </p:nvSpPr>
        <p:spPr>
          <a:xfrm>
            <a:off x="950165" y="4708764"/>
            <a:ext cx="762000" cy="423848"/>
          </a:xfrm>
          <a:prstGeom prst="rightArrow">
            <a:avLst/>
          </a:prstGeom>
          <a:no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文本框 26">
            <a:extLst>
              <a:ext uri="{FF2B5EF4-FFF2-40B4-BE49-F238E27FC236}">
                <a16:creationId xmlns:a16="http://schemas.microsoft.com/office/drawing/2014/main" id="{FDF73BBA-09FA-43F4-A95C-DB82AE8EB95D}"/>
              </a:ext>
            </a:extLst>
          </p:cNvPr>
          <p:cNvSpPr txBox="1"/>
          <p:nvPr/>
        </p:nvSpPr>
        <p:spPr>
          <a:xfrm>
            <a:off x="463525" y="4494172"/>
            <a:ext cx="2558491" cy="261867"/>
          </a:xfrm>
          <a:prstGeom prst="rect">
            <a:avLst/>
          </a:prstGeom>
          <a:noFill/>
        </p:spPr>
        <p:txBody>
          <a:bodyPr wrap="square" rtlCol="0">
            <a:spAutoFit/>
          </a:bodyPr>
          <a:lstStyle/>
          <a:p>
            <a:pPr>
              <a:lnSpc>
                <a:spcPts val="1200"/>
              </a:lnSpc>
              <a:spcBef>
                <a:spcPts val="1000"/>
              </a:spcBef>
            </a:pPr>
            <a:r>
              <a:rPr kumimoji="1"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PSTATE.PAN = 1</a:t>
            </a:r>
          </a:p>
        </p:txBody>
      </p:sp>
      <p:pic>
        <p:nvPicPr>
          <p:cNvPr id="28" name="内容占位符 30">
            <a:extLst>
              <a:ext uri="{FF2B5EF4-FFF2-40B4-BE49-F238E27FC236}">
                <a16:creationId xmlns:a16="http://schemas.microsoft.com/office/drawing/2014/main" id="{2324F901-B2CF-4C6C-A655-30DC84B59A40}"/>
              </a:ext>
            </a:extLst>
          </p:cNvPr>
          <p:cNvPicPr>
            <a:picLocks noGrp="1"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77847" y="4638954"/>
            <a:ext cx="190529" cy="190529"/>
          </a:xfrm>
          <a:prstGeom prst="rect">
            <a:avLst/>
          </a:prstGeom>
        </p:spPr>
      </p:pic>
      <p:sp>
        <p:nvSpPr>
          <p:cNvPr id="29" name="圆角矩形 5">
            <a:extLst>
              <a:ext uri="{FF2B5EF4-FFF2-40B4-BE49-F238E27FC236}">
                <a16:creationId xmlns:a16="http://schemas.microsoft.com/office/drawing/2014/main" id="{B4C7865E-45FA-4C3F-9342-6787478AC172}"/>
              </a:ext>
            </a:extLst>
          </p:cNvPr>
          <p:cNvSpPr/>
          <p:nvPr/>
        </p:nvSpPr>
        <p:spPr>
          <a:xfrm>
            <a:off x="8858164" y="4190880"/>
            <a:ext cx="2788174" cy="448748"/>
          </a:xfrm>
          <a:prstGeom prst="roundRect">
            <a:avLst/>
          </a:prstGeom>
          <a:solidFill>
            <a:srgbClr val="8FCFCA"/>
          </a:solid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用户数据页</a:t>
            </a:r>
          </a:p>
        </p:txBody>
      </p:sp>
    </p:spTree>
    <p:extLst>
      <p:ext uri="{BB962C8B-B14F-4D97-AF65-F5344CB8AC3E}">
        <p14:creationId xmlns:p14="http://schemas.microsoft.com/office/powerpoint/2010/main" val="3700021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Background</a:t>
            </a:r>
            <a:endParaRPr lang="zh-CN" altLang="en-US" dirty="0"/>
          </a:p>
        </p:txBody>
      </p:sp>
      <p:sp>
        <p:nvSpPr>
          <p:cNvPr id="3" name="内容占位符 2"/>
          <p:cNvSpPr>
            <a:spLocks noGrp="1"/>
          </p:cNvSpPr>
          <p:nvPr>
            <p:ph idx="1"/>
          </p:nvPr>
        </p:nvSpPr>
        <p:spPr>
          <a:xfrm>
            <a:off x="637906" y="1332745"/>
            <a:ext cx="11092543" cy="5189975"/>
          </a:xfrm>
        </p:spPr>
        <p:txBody>
          <a:bodyPr>
            <a:normAutofit/>
          </a:bodyPr>
          <a:lstStyle/>
          <a:p>
            <a:r>
              <a:rPr lang="en-US" altLang="zh-CN" dirty="0"/>
              <a:t>Exception Level (EL)</a:t>
            </a:r>
          </a:p>
          <a:p>
            <a:pPr lvl="1"/>
            <a:r>
              <a:rPr lang="en-US" altLang="zh-CN" dirty="0"/>
              <a:t>OS</a:t>
            </a:r>
            <a:r>
              <a:rPr lang="zh-CN" altLang="en-US" dirty="0"/>
              <a:t>所属的内核态可为</a:t>
            </a:r>
            <a:r>
              <a:rPr lang="en-US" altLang="zh-CN" dirty="0"/>
              <a:t>EL2</a:t>
            </a:r>
            <a:r>
              <a:rPr lang="zh-CN" altLang="en-US" dirty="0"/>
              <a:t>或者</a:t>
            </a:r>
            <a:r>
              <a:rPr lang="en-US" altLang="zh-CN" dirty="0"/>
              <a:t>EL1</a:t>
            </a:r>
            <a:r>
              <a:rPr lang="zh-CN" altLang="en-US" dirty="0"/>
              <a:t>，为了讨论方便，我们以</a:t>
            </a:r>
            <a:r>
              <a:rPr lang="en-US" altLang="zh-CN" dirty="0" err="1"/>
              <a:t>ELx</a:t>
            </a:r>
            <a:r>
              <a:rPr lang="zh-CN" altLang="en-US" dirty="0"/>
              <a:t>标识内核态，</a:t>
            </a:r>
            <a:r>
              <a:rPr lang="en-US" altLang="zh-CN" dirty="0"/>
              <a:t>EL0</a:t>
            </a:r>
            <a:r>
              <a:rPr lang="zh-CN" altLang="en-US" dirty="0"/>
              <a:t>标识用户态</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en-US" altLang="zh-CN" dirty="0"/>
              <a:t>CPU</a:t>
            </a:r>
            <a:r>
              <a:rPr lang="zh-CN" altLang="en-US" dirty="0"/>
              <a:t>当前运行状态</a:t>
            </a:r>
            <a:r>
              <a:rPr lang="en-US" altLang="zh-CN" dirty="0"/>
              <a:t>PSTATE</a:t>
            </a:r>
            <a:r>
              <a:rPr lang="zh-CN" altLang="en-US" dirty="0"/>
              <a:t>（</a:t>
            </a:r>
            <a:r>
              <a:rPr lang="en-US" altLang="zh-CN" dirty="0"/>
              <a:t>Process STATE</a:t>
            </a:r>
            <a:r>
              <a:rPr lang="zh-CN" altLang="en-US" dirty="0"/>
              <a:t>）</a:t>
            </a:r>
            <a:endParaRPr lang="en-US" altLang="zh-CN" dirty="0"/>
          </a:p>
          <a:p>
            <a:pPr lvl="2"/>
            <a:r>
              <a:rPr lang="en-US" altLang="zh-CN" dirty="0" err="1"/>
              <a:t>PSTATE.CurrentEL</a:t>
            </a:r>
            <a:r>
              <a:rPr lang="zh-CN" altLang="en-US" dirty="0"/>
              <a:t>指代当前所处的权级</a:t>
            </a:r>
            <a:endParaRPr lang="en-US" altLang="zh-CN" dirty="0"/>
          </a:p>
          <a:p>
            <a:pPr lvl="2"/>
            <a:r>
              <a:rPr lang="en-US" altLang="zh-CN" dirty="0" err="1"/>
              <a:t>PSTATE.SPSel</a:t>
            </a:r>
            <a:r>
              <a:rPr lang="en-US" altLang="zh-CN" dirty="0"/>
              <a:t> </a:t>
            </a:r>
            <a:r>
              <a:rPr lang="zh-CN" altLang="en-US" dirty="0"/>
              <a:t>指代了当前所用的栈寄存器（指向</a:t>
            </a:r>
            <a:r>
              <a:rPr lang="en-US" altLang="zh-CN" dirty="0"/>
              <a:t>SP_EL0</a:t>
            </a:r>
            <a:r>
              <a:rPr lang="zh-CN" altLang="en-US" dirty="0"/>
              <a:t>或</a:t>
            </a:r>
            <a:r>
              <a:rPr lang="en-US" altLang="zh-CN" dirty="0" err="1"/>
              <a:t>SP_ELx</a:t>
            </a:r>
            <a:r>
              <a:rPr lang="zh-CN" altLang="en-US" dirty="0"/>
              <a:t>）</a:t>
            </a:r>
            <a:endParaRPr lang="en-US" altLang="zh-CN" dirty="0"/>
          </a:p>
          <a:p>
            <a:pPr marL="0" indent="0">
              <a:buNone/>
            </a:pPr>
            <a:endParaRPr lang="zh-CN" altLang="en-US" dirty="0"/>
          </a:p>
        </p:txBody>
      </p:sp>
      <p:sp>
        <p:nvSpPr>
          <p:cNvPr id="4" name="灯片编号占位符 3"/>
          <p:cNvSpPr>
            <a:spLocks noGrp="1"/>
          </p:cNvSpPr>
          <p:nvPr>
            <p:ph type="sldNum" sz="quarter" idx="4"/>
          </p:nvPr>
        </p:nvSpPr>
        <p:spPr/>
        <p:txBody>
          <a:bodyPr/>
          <a:lstStyle/>
          <a:p>
            <a:fld id="{BD8BB134-0D0A-4045-A3EE-5FDD2F095A47}" type="slidenum">
              <a:rPr lang="zh-CN" altLang="en-US" smtClean="0"/>
              <a:t>7</a:t>
            </a:fld>
            <a:endParaRPr lang="zh-CN" altLang="en-US" dirty="0"/>
          </a:p>
        </p:txBody>
      </p:sp>
      <p:sp>
        <p:nvSpPr>
          <p:cNvPr id="5" name="页脚占位符 4"/>
          <p:cNvSpPr>
            <a:spLocks noGrp="1"/>
          </p:cNvSpPr>
          <p:nvPr>
            <p:ph type="ftr" sz="quarter" idx="3"/>
          </p:nvPr>
        </p:nvSpPr>
        <p:spPr/>
        <p:txBody>
          <a:bodyPr/>
          <a:lstStyle/>
          <a:p>
            <a:r>
              <a:rPr lang="en-US" altLang="zh-CN"/>
              <a:t>Jiali Xu &lt;xujiali@ict.ac.cn&gt;</a:t>
            </a:r>
            <a:endParaRPr lang="zh-CN" altLang="en-US" dirty="0"/>
          </a:p>
        </p:txBody>
      </p:sp>
      <p:pic>
        <p:nvPicPr>
          <p:cNvPr id="6" name="Picture 4" descr="https://img-blog.csdnimg.cn/20200321150528654.png?x-oss-process=image/watermark,type_ZmFuZ3poZW5naGVpdGk,shadow_10,text_aHR0cHM6Ly9ibG9nLmNzZG4ubmV0L2xvbmd3YW5nMTU1MDY5,size_16,color_FFFFFF,t_70"/>
          <p:cNvPicPr>
            <a:picLocks noChangeAspect="1" noChangeArrowheads="1"/>
          </p:cNvPicPr>
          <p:nvPr/>
        </p:nvPicPr>
        <p:blipFill rotWithShape="1">
          <a:blip r:embed="rId2">
            <a:extLst>
              <a:ext uri="{28A0092B-C50C-407E-A947-70E740481C1C}">
                <a14:useLocalDpi xmlns:a14="http://schemas.microsoft.com/office/drawing/2010/main" val="0"/>
              </a:ext>
            </a:extLst>
          </a:blip>
          <a:srcRect t="8880" r="31420" b="25220"/>
          <a:stretch/>
        </p:blipFill>
        <p:spPr bwMode="auto">
          <a:xfrm>
            <a:off x="1234679" y="2144968"/>
            <a:ext cx="5787008" cy="2696708"/>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7266432" y="2290482"/>
            <a:ext cx="4803934" cy="2800767"/>
          </a:xfrm>
          <a:prstGeom prst="rect">
            <a:avLst/>
          </a:prstGeom>
          <a:noFill/>
        </p:spPr>
        <p:txBody>
          <a:bodyPr wrap="square" rtlCol="0">
            <a:spAutoFit/>
          </a:bodyPr>
          <a:lstStyle/>
          <a:p>
            <a:pPr algn="l">
              <a:lnSpc>
                <a:spcPct val="90000"/>
              </a:lnSpc>
              <a:spcBef>
                <a:spcPts val="1000"/>
              </a:spcBef>
            </a:pPr>
            <a:r>
              <a:rPr kumimoji="1" lang="zh-CN" altLang="en-US" sz="20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有些寄存器，在不同权级下各有一套</a:t>
            </a:r>
            <a:endParaRPr kumimoji="1" lang="en-US" altLang="zh-CN" sz="20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marL="800100" lvl="1" indent="-342900">
              <a:lnSpc>
                <a:spcPct val="90000"/>
              </a:lnSpc>
              <a:spcBef>
                <a:spcPts val="1000"/>
              </a:spcBef>
              <a:buFont typeface="Arial" panose="020B0604020202020204" pitchFamily="34" charset="0"/>
              <a:buChar char="•"/>
            </a:pPr>
            <a:r>
              <a:rPr kumimoji="1" lang="zh-CN" altLang="en-US" sz="20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页表基址寄存器</a:t>
            </a:r>
            <a:endParaRPr kumimoji="1" lang="en-US" altLang="zh-CN" sz="20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marL="1257300" lvl="2" indent="-342900">
              <a:lnSpc>
                <a:spcPct val="90000"/>
              </a:lnSpc>
              <a:spcBef>
                <a:spcPts val="1000"/>
              </a:spcBef>
              <a:buFont typeface="Arial" panose="020B0604020202020204" pitchFamily="34" charset="0"/>
              <a:buChar char="•"/>
            </a:pPr>
            <a:r>
              <a:rPr kumimoji="1" lang="en-US" altLang="zh-CN" sz="20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TTBR0_ELx</a:t>
            </a:r>
          </a:p>
          <a:p>
            <a:pPr marL="1257300" lvl="2" indent="-342900">
              <a:lnSpc>
                <a:spcPct val="90000"/>
              </a:lnSpc>
              <a:spcBef>
                <a:spcPts val="1000"/>
              </a:spcBef>
              <a:buFont typeface="Arial" panose="020B0604020202020204" pitchFamily="34" charset="0"/>
              <a:buChar char="•"/>
            </a:pPr>
            <a:r>
              <a:rPr kumimoji="1" lang="en-US" altLang="zh-CN" sz="20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TTBR1_ELx</a:t>
            </a:r>
          </a:p>
          <a:p>
            <a:pPr marL="800100" lvl="1" indent="-342900">
              <a:lnSpc>
                <a:spcPct val="90000"/>
              </a:lnSpc>
              <a:spcBef>
                <a:spcPts val="1000"/>
              </a:spcBef>
              <a:buFont typeface="Arial" panose="020B0604020202020204" pitchFamily="34" charset="0"/>
              <a:buChar char="•"/>
            </a:pPr>
            <a:r>
              <a:rPr kumimoji="1" lang="zh-CN" altLang="en-US" sz="20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栈寄存器 *</a:t>
            </a:r>
            <a:endParaRPr kumimoji="1" lang="en-US" altLang="zh-CN" sz="20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marL="1257300" lvl="2" indent="-342900">
              <a:lnSpc>
                <a:spcPct val="90000"/>
              </a:lnSpc>
              <a:spcBef>
                <a:spcPts val="1000"/>
              </a:spcBef>
              <a:buFont typeface="Arial" panose="020B0604020202020204" pitchFamily="34" charset="0"/>
              <a:buChar char="•"/>
            </a:pPr>
            <a:r>
              <a:rPr kumimoji="1" lang="en-US" altLang="zh-CN" sz="20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SP_EL0 (</a:t>
            </a:r>
            <a:r>
              <a:rPr kumimoji="1" lang="zh-CN" altLang="en-US" sz="20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所有权级下都可使用</a:t>
            </a:r>
            <a:r>
              <a:rPr kumimoji="1" lang="en-US" altLang="zh-CN" sz="20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p>
          <a:p>
            <a:pPr marL="1257300" lvl="2" indent="-342900">
              <a:lnSpc>
                <a:spcPct val="90000"/>
              </a:lnSpc>
              <a:spcBef>
                <a:spcPts val="1000"/>
              </a:spcBef>
              <a:buFont typeface="Arial" panose="020B0604020202020204" pitchFamily="34" charset="0"/>
              <a:buChar char="•"/>
            </a:pPr>
            <a:r>
              <a:rPr kumimoji="1" lang="en-US" altLang="zh-CN" sz="20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rPr>
              <a:t>SP_ELx</a:t>
            </a:r>
            <a:endParaRPr kumimoji="1" lang="zh-CN" altLang="en-US" sz="20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文本框 7"/>
          <p:cNvSpPr txBox="1"/>
          <p:nvPr/>
        </p:nvSpPr>
        <p:spPr>
          <a:xfrm>
            <a:off x="8948928" y="5272479"/>
            <a:ext cx="3243072" cy="757130"/>
          </a:xfrm>
          <a:prstGeom prst="rect">
            <a:avLst/>
          </a:prstGeom>
          <a:noFill/>
        </p:spPr>
        <p:txBody>
          <a:bodyPr wrap="square" rtlCol="0">
            <a:spAutoFit/>
          </a:bodyPr>
          <a:lstStyle/>
          <a:p>
            <a:pPr>
              <a:lnSpc>
                <a:spcPct val="90000"/>
              </a:lnSpc>
              <a:spcBef>
                <a:spcPts val="1000"/>
              </a:spcBef>
            </a:pPr>
            <a:r>
              <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ARM64</a:t>
            </a:r>
            <a:r>
              <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下，</a:t>
            </a:r>
            <a:r>
              <a:rPr kumimoji="1" lang="en-US" altLang="zh-CN"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rPr>
              <a:t>sp</a:t>
            </a:r>
            <a:r>
              <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寄存器是一个别名寄存器，它的值与</a:t>
            </a:r>
            <a:r>
              <a:rPr kumimoji="1" lang="en-US" altLang="zh-CN"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rPr>
              <a:t>PSTATE.SPSel</a:t>
            </a:r>
            <a:r>
              <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指向的栈寄存器的值一致</a:t>
            </a:r>
          </a:p>
        </p:txBody>
      </p:sp>
    </p:spTree>
    <p:extLst>
      <p:ext uri="{BB962C8B-B14F-4D97-AF65-F5344CB8AC3E}">
        <p14:creationId xmlns:p14="http://schemas.microsoft.com/office/powerpoint/2010/main" val="1565502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Background</a:t>
            </a:r>
            <a:endParaRPr lang="zh-CN" altLang="en-US" dirty="0"/>
          </a:p>
        </p:txBody>
      </p:sp>
      <p:sp>
        <p:nvSpPr>
          <p:cNvPr id="3" name="内容占位符 2"/>
          <p:cNvSpPr>
            <a:spLocks noGrp="1"/>
          </p:cNvSpPr>
          <p:nvPr>
            <p:ph idx="1"/>
          </p:nvPr>
        </p:nvSpPr>
        <p:spPr/>
        <p:txBody>
          <a:bodyPr/>
          <a:lstStyle/>
          <a:p>
            <a:r>
              <a:rPr lang="zh-CN" altLang="en-US" dirty="0"/>
              <a:t>异常处理</a:t>
            </a:r>
            <a:endParaRPr lang="en-US" altLang="zh-CN" dirty="0"/>
          </a:p>
          <a:p>
            <a:pPr marL="0" indent="0">
              <a:buNone/>
            </a:pPr>
            <a:endParaRPr lang="en-US" altLang="zh-CN" dirty="0"/>
          </a:p>
          <a:p>
            <a:pPr lvl="1"/>
            <a:r>
              <a:rPr lang="zh-CN" altLang="en-US" dirty="0"/>
              <a:t>发生异常时，</a:t>
            </a:r>
            <a:r>
              <a:rPr lang="en-US" altLang="zh-CN" dirty="0"/>
              <a:t>CPU</a:t>
            </a:r>
            <a:r>
              <a:rPr lang="zh-CN" altLang="en-US" dirty="0"/>
              <a:t>状态</a:t>
            </a:r>
            <a:r>
              <a:rPr lang="en-US" altLang="zh-CN" dirty="0"/>
              <a:t>PSTATE</a:t>
            </a:r>
            <a:r>
              <a:rPr lang="zh-CN" altLang="en-US" dirty="0"/>
              <a:t>内容被自动保存在了</a:t>
            </a:r>
            <a:r>
              <a:rPr lang="en-US" altLang="zh-CN" b="1" dirty="0"/>
              <a:t>Saved Program Status Register (</a:t>
            </a:r>
            <a:r>
              <a:rPr lang="en-US" altLang="zh-CN" b="1" dirty="0" err="1"/>
              <a:t>SPSR_ELx</a:t>
            </a:r>
            <a:r>
              <a:rPr lang="en-US" altLang="zh-CN" b="1" dirty="0"/>
              <a:t>)</a:t>
            </a:r>
            <a:r>
              <a:rPr lang="zh-CN" altLang="en-US" dirty="0"/>
              <a:t>中。处理完异常返回用户态</a:t>
            </a:r>
            <a:r>
              <a:rPr lang="en-US" altLang="zh-CN" dirty="0"/>
              <a:t>EL0</a:t>
            </a:r>
            <a:r>
              <a:rPr lang="zh-CN" altLang="en-US" dirty="0"/>
              <a:t>时，</a:t>
            </a:r>
            <a:r>
              <a:rPr lang="en-US" altLang="zh-CN" dirty="0"/>
              <a:t>CPU</a:t>
            </a:r>
            <a:r>
              <a:rPr lang="zh-CN" altLang="en-US" dirty="0"/>
              <a:t>从</a:t>
            </a:r>
            <a:r>
              <a:rPr lang="en-US" altLang="zh-CN" dirty="0" err="1"/>
              <a:t>SPSR_ELx</a:t>
            </a:r>
            <a:r>
              <a:rPr lang="zh-CN" altLang="en-US" dirty="0"/>
              <a:t>恢复</a:t>
            </a:r>
            <a:r>
              <a:rPr lang="en-US" altLang="zh-CN" dirty="0"/>
              <a:t>PSTATE</a:t>
            </a:r>
          </a:p>
          <a:p>
            <a:pPr lvl="1"/>
            <a:r>
              <a:rPr lang="zh-CN" altLang="en-US" dirty="0"/>
              <a:t>异常发生后，</a:t>
            </a:r>
            <a:r>
              <a:rPr lang="en-US" altLang="zh-CN" dirty="0"/>
              <a:t>CPU</a:t>
            </a:r>
            <a:r>
              <a:rPr lang="zh-CN" altLang="en-US" dirty="0"/>
              <a:t>会利用</a:t>
            </a:r>
            <a:r>
              <a:rPr lang="zh-CN" altLang="en-US" b="1" dirty="0"/>
              <a:t>异常向量表</a:t>
            </a:r>
            <a:r>
              <a:rPr lang="en-US" altLang="zh-CN" b="1" dirty="0"/>
              <a:t>(Exception Vector)</a:t>
            </a:r>
            <a:r>
              <a:rPr lang="zh-CN" altLang="en-US" dirty="0"/>
              <a:t>找到合适的异常处理代码</a:t>
            </a:r>
            <a:endParaRPr lang="en-US" altLang="zh-CN" dirty="0"/>
          </a:p>
          <a:p>
            <a:pPr lvl="2"/>
            <a:r>
              <a:rPr lang="en-US" altLang="zh-CN" dirty="0"/>
              <a:t>Exception Vector</a:t>
            </a:r>
            <a:r>
              <a:rPr lang="zh-CN" altLang="en-US" dirty="0"/>
              <a:t> 是</a:t>
            </a:r>
            <a:r>
              <a:rPr lang="en-US" altLang="zh-CN" dirty="0"/>
              <a:t>16</a:t>
            </a:r>
            <a:r>
              <a:rPr lang="zh-CN" altLang="en-US" dirty="0"/>
              <a:t>块代码组成的异常处理表，每块代码长度为</a:t>
            </a:r>
            <a:r>
              <a:rPr lang="en-US" altLang="zh-CN" dirty="0"/>
              <a:t>0x80</a:t>
            </a:r>
            <a:r>
              <a:rPr lang="zh-CN" altLang="en-US" dirty="0"/>
              <a:t>个字节</a:t>
            </a:r>
            <a:endParaRPr lang="en-US" altLang="zh-CN" dirty="0"/>
          </a:p>
          <a:p>
            <a:pPr lvl="2"/>
            <a:r>
              <a:rPr lang="zh-CN" altLang="en-US" dirty="0"/>
              <a:t>依照异常来源、异常类型、使用的</a:t>
            </a:r>
            <a:r>
              <a:rPr lang="en-US" altLang="zh-CN" dirty="0"/>
              <a:t>SP</a:t>
            </a:r>
            <a:r>
              <a:rPr lang="zh-CN" altLang="en-US" dirty="0"/>
              <a:t>在下表中定位合适的</a:t>
            </a:r>
            <a:r>
              <a:rPr lang="en-US" altLang="zh-CN" dirty="0"/>
              <a:t>offset</a:t>
            </a:r>
            <a:r>
              <a:rPr lang="zh-CN" altLang="en-US" dirty="0"/>
              <a:t>值，加上</a:t>
            </a:r>
            <a:r>
              <a:rPr lang="en-US" altLang="zh-CN" dirty="0" err="1"/>
              <a:t>VBAR_ELx</a:t>
            </a:r>
            <a:r>
              <a:rPr lang="zh-CN" altLang="en-US" dirty="0"/>
              <a:t>即可索引</a:t>
            </a:r>
            <a:r>
              <a:rPr lang="en-US" altLang="zh-CN" dirty="0"/>
              <a:t>Exception Vector</a:t>
            </a:r>
            <a:r>
              <a:rPr lang="zh-CN" altLang="en-US" dirty="0"/>
              <a:t>中的处理代码</a:t>
            </a:r>
            <a:endParaRPr lang="en-US" altLang="zh-CN" dirty="0"/>
          </a:p>
        </p:txBody>
      </p:sp>
      <p:sp>
        <p:nvSpPr>
          <p:cNvPr id="4" name="灯片编号占位符 3"/>
          <p:cNvSpPr>
            <a:spLocks noGrp="1"/>
          </p:cNvSpPr>
          <p:nvPr>
            <p:ph type="sldNum" sz="quarter" idx="4"/>
          </p:nvPr>
        </p:nvSpPr>
        <p:spPr/>
        <p:txBody>
          <a:bodyPr/>
          <a:lstStyle/>
          <a:p>
            <a:fld id="{BD8BB134-0D0A-4045-A3EE-5FDD2F095A47}" type="slidenum">
              <a:rPr lang="zh-CN" altLang="en-US" smtClean="0"/>
              <a:t>8</a:t>
            </a:fld>
            <a:endParaRPr lang="zh-CN" altLang="en-US" dirty="0"/>
          </a:p>
        </p:txBody>
      </p:sp>
      <p:sp>
        <p:nvSpPr>
          <p:cNvPr id="5" name="页脚占位符 4"/>
          <p:cNvSpPr>
            <a:spLocks noGrp="1"/>
          </p:cNvSpPr>
          <p:nvPr>
            <p:ph type="ftr" sz="quarter" idx="3"/>
          </p:nvPr>
        </p:nvSpPr>
        <p:spPr/>
        <p:txBody>
          <a:bodyPr/>
          <a:lstStyle/>
          <a:p>
            <a:r>
              <a:rPr lang="en-US" altLang="zh-CN"/>
              <a:t>Jiali Xu &lt;xujiali@ict.ac.cn&gt;</a:t>
            </a:r>
            <a:endParaRPr lang="zh-CN" altLang="en-US" dirty="0"/>
          </a:p>
        </p:txBody>
      </p:sp>
      <p:grpSp>
        <p:nvGrpSpPr>
          <p:cNvPr id="29" name="组合 28"/>
          <p:cNvGrpSpPr/>
          <p:nvPr/>
        </p:nvGrpSpPr>
        <p:grpSpPr>
          <a:xfrm>
            <a:off x="3515287" y="1302934"/>
            <a:ext cx="5161426" cy="801410"/>
            <a:chOff x="1414272" y="2556748"/>
            <a:chExt cx="5161426" cy="801410"/>
          </a:xfrm>
        </p:grpSpPr>
        <p:cxnSp>
          <p:nvCxnSpPr>
            <p:cNvPr id="7" name="直接连接符 6"/>
            <p:cNvCxnSpPr/>
            <p:nvPr/>
          </p:nvCxnSpPr>
          <p:spPr>
            <a:xfrm flipV="1">
              <a:off x="1414272" y="2926079"/>
              <a:ext cx="5080776" cy="1"/>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1414272" y="2556748"/>
              <a:ext cx="627095" cy="369332"/>
            </a:xfrm>
            <a:prstGeom prst="rect">
              <a:avLst/>
            </a:prstGeom>
            <a:noFill/>
          </p:spPr>
          <p:txBody>
            <a:bodyPr wrap="none" rtlCol="0">
              <a:spAutoFit/>
            </a:bodyPr>
            <a:lstStyle/>
            <a:p>
              <a:pPr algn="l">
                <a:lnSpc>
                  <a:spcPct val="90000"/>
                </a:lnSpc>
                <a:spcBef>
                  <a:spcPts val="1000"/>
                </a:spcBef>
              </a:pPr>
              <a:r>
                <a:rPr kumimoji="1" lang="en-US" altLang="zh-CN" sz="20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EL0</a:t>
              </a:r>
              <a:endParaRPr kumimoji="1" lang="zh-CN" altLang="en-US" sz="20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文本框 10"/>
            <p:cNvSpPr txBox="1"/>
            <p:nvPr/>
          </p:nvSpPr>
          <p:spPr>
            <a:xfrm>
              <a:off x="1414272" y="2988826"/>
              <a:ext cx="627095" cy="369332"/>
            </a:xfrm>
            <a:prstGeom prst="rect">
              <a:avLst/>
            </a:prstGeom>
            <a:noFill/>
          </p:spPr>
          <p:txBody>
            <a:bodyPr wrap="none" rtlCol="0">
              <a:spAutoFit/>
            </a:bodyPr>
            <a:lstStyle/>
            <a:p>
              <a:pPr algn="l">
                <a:lnSpc>
                  <a:spcPct val="90000"/>
                </a:lnSpc>
                <a:spcBef>
                  <a:spcPts val="1000"/>
                </a:spcBef>
              </a:pPr>
              <a:r>
                <a:rPr kumimoji="1" lang="en-US" altLang="zh-CN" sz="20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rPr>
                <a:t>ELx</a:t>
              </a:r>
              <a:endParaRPr kumimoji="1" lang="zh-CN" altLang="en-US" sz="20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0" name="文本框 19"/>
            <p:cNvSpPr txBox="1"/>
            <p:nvPr/>
          </p:nvSpPr>
          <p:spPr>
            <a:xfrm>
              <a:off x="4702026" y="2634131"/>
              <a:ext cx="1873672" cy="646331"/>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处理完异常，执行</a:t>
              </a:r>
              <a:r>
                <a:rPr lang="en-US" altLang="zh-CN" dirty="0" err="1">
                  <a:latin typeface="楷体" panose="02010609060101010101" pitchFamily="49" charset="-122"/>
                  <a:ea typeface="楷体" panose="02010609060101010101" pitchFamily="49" charset="-122"/>
                </a:rPr>
                <a:t>eret</a:t>
              </a:r>
              <a:r>
                <a:rPr lang="zh-CN" altLang="en-US" dirty="0">
                  <a:latin typeface="楷体" panose="02010609060101010101" pitchFamily="49" charset="-122"/>
                  <a:ea typeface="楷体" panose="02010609060101010101" pitchFamily="49" charset="-122"/>
                </a:rPr>
                <a:t>指令返回</a:t>
              </a:r>
            </a:p>
          </p:txBody>
        </p:sp>
        <p:sp>
          <p:nvSpPr>
            <p:cNvPr id="21" name="文本框 20"/>
            <p:cNvSpPr txBox="1"/>
            <p:nvPr/>
          </p:nvSpPr>
          <p:spPr>
            <a:xfrm>
              <a:off x="2479710" y="2634132"/>
              <a:ext cx="1923642" cy="646331"/>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低权级发生异常，交给高权级处理</a:t>
              </a:r>
            </a:p>
          </p:txBody>
        </p:sp>
        <p:cxnSp>
          <p:nvCxnSpPr>
            <p:cNvPr id="25" name="曲线连接符 24"/>
            <p:cNvCxnSpPr/>
            <p:nvPr/>
          </p:nvCxnSpPr>
          <p:spPr>
            <a:xfrm rot="10800000" flipV="1">
              <a:off x="2600304" y="2655178"/>
              <a:ext cx="12700" cy="541806"/>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27" name="曲线连接符 26"/>
            <p:cNvCxnSpPr/>
            <p:nvPr/>
          </p:nvCxnSpPr>
          <p:spPr>
            <a:xfrm flipV="1">
              <a:off x="4439420" y="2686393"/>
              <a:ext cx="12700" cy="541806"/>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grpSp>
      <p:graphicFrame>
        <p:nvGraphicFramePr>
          <p:cNvPr id="32" name="表格 31"/>
          <p:cNvGraphicFramePr>
            <a:graphicFrameLocks noGrp="1"/>
          </p:cNvGraphicFramePr>
          <p:nvPr>
            <p:extLst>
              <p:ext uri="{D42A27DB-BD31-4B8C-83A1-F6EECF244321}">
                <p14:modId xmlns:p14="http://schemas.microsoft.com/office/powerpoint/2010/main" val="316137959"/>
              </p:ext>
            </p:extLst>
          </p:nvPr>
        </p:nvGraphicFramePr>
        <p:xfrm>
          <a:off x="2650341" y="4269340"/>
          <a:ext cx="8862409" cy="1854200"/>
        </p:xfrm>
        <a:graphic>
          <a:graphicData uri="http://schemas.openxmlformats.org/drawingml/2006/table">
            <a:tbl>
              <a:tblPr firstRow="1" bandRow="1">
                <a:tableStyleId>{5940675A-B579-460E-94D1-54222C63F5DA}</a:tableStyleId>
              </a:tblPr>
              <a:tblGrid>
                <a:gridCol w="4025665">
                  <a:extLst>
                    <a:ext uri="{9D8B030D-6E8A-4147-A177-3AD203B41FA5}">
                      <a16:colId xmlns:a16="http://schemas.microsoft.com/office/drawing/2014/main" val="30227280"/>
                    </a:ext>
                  </a:extLst>
                </a:gridCol>
                <a:gridCol w="1209186">
                  <a:extLst>
                    <a:ext uri="{9D8B030D-6E8A-4147-A177-3AD203B41FA5}">
                      <a16:colId xmlns:a16="http://schemas.microsoft.com/office/drawing/2014/main" val="3013054962"/>
                    </a:ext>
                  </a:extLst>
                </a:gridCol>
                <a:gridCol w="1209186">
                  <a:extLst>
                    <a:ext uri="{9D8B030D-6E8A-4147-A177-3AD203B41FA5}">
                      <a16:colId xmlns:a16="http://schemas.microsoft.com/office/drawing/2014/main" val="2884957078"/>
                    </a:ext>
                  </a:extLst>
                </a:gridCol>
                <a:gridCol w="1209186">
                  <a:extLst>
                    <a:ext uri="{9D8B030D-6E8A-4147-A177-3AD203B41FA5}">
                      <a16:colId xmlns:a16="http://schemas.microsoft.com/office/drawing/2014/main" val="2620858413"/>
                    </a:ext>
                  </a:extLst>
                </a:gridCol>
                <a:gridCol w="1209186">
                  <a:extLst>
                    <a:ext uri="{9D8B030D-6E8A-4147-A177-3AD203B41FA5}">
                      <a16:colId xmlns:a16="http://schemas.microsoft.com/office/drawing/2014/main" val="2601824313"/>
                    </a:ext>
                  </a:extLst>
                </a:gridCol>
              </a:tblGrid>
              <a:tr h="370840">
                <a:tc>
                  <a:txBody>
                    <a:bodyPr/>
                    <a:lstStyle/>
                    <a:p>
                      <a:pPr algn="ctr"/>
                      <a:r>
                        <a:rPr lang="zh-CN" altLang="en-US" b="1" dirty="0">
                          <a:latin typeface="楷体" panose="02010609060101010101" pitchFamily="49" charset="-122"/>
                          <a:ea typeface="楷体" panose="02010609060101010101" pitchFamily="49" charset="-122"/>
                        </a:rPr>
                        <a:t>异常产生来自</a:t>
                      </a:r>
                    </a:p>
                  </a:txBody>
                  <a:tcPr>
                    <a:solidFill>
                      <a:schemeClr val="bg1"/>
                    </a:solidFill>
                  </a:tcPr>
                </a:tc>
                <a:tc>
                  <a:txBody>
                    <a:bodyPr/>
                    <a:lstStyle/>
                    <a:p>
                      <a:pPr algn="ctr"/>
                      <a:r>
                        <a:rPr lang="en-US" altLang="zh-CN" b="1" dirty="0">
                          <a:latin typeface="楷体" panose="02010609060101010101" pitchFamily="49" charset="-122"/>
                          <a:ea typeface="楷体" panose="02010609060101010101" pitchFamily="49" charset="-122"/>
                        </a:rPr>
                        <a:t>Sync.</a:t>
                      </a:r>
                      <a:endParaRPr lang="zh-CN" altLang="en-US" b="1" dirty="0">
                        <a:latin typeface="楷体" panose="02010609060101010101" pitchFamily="49" charset="-122"/>
                        <a:ea typeface="楷体" panose="02010609060101010101" pitchFamily="49" charset="-122"/>
                      </a:endParaRPr>
                    </a:p>
                  </a:txBody>
                  <a:tcPr>
                    <a:solidFill>
                      <a:schemeClr val="bg1"/>
                    </a:solidFill>
                  </a:tcPr>
                </a:tc>
                <a:tc>
                  <a:txBody>
                    <a:bodyPr/>
                    <a:lstStyle/>
                    <a:p>
                      <a:pPr algn="ctr"/>
                      <a:r>
                        <a:rPr lang="en-US" altLang="zh-CN" b="1" dirty="0">
                          <a:latin typeface="楷体" panose="02010609060101010101" pitchFamily="49" charset="-122"/>
                          <a:ea typeface="楷体" panose="02010609060101010101" pitchFamily="49" charset="-122"/>
                        </a:rPr>
                        <a:t>IRQ</a:t>
                      </a:r>
                      <a:endParaRPr lang="zh-CN" altLang="en-US" b="1" dirty="0">
                        <a:latin typeface="楷体" panose="02010609060101010101" pitchFamily="49" charset="-122"/>
                        <a:ea typeface="楷体" panose="02010609060101010101" pitchFamily="49" charset="-122"/>
                      </a:endParaRPr>
                    </a:p>
                  </a:txBody>
                  <a:tcPr>
                    <a:solidFill>
                      <a:schemeClr val="bg1"/>
                    </a:solidFill>
                  </a:tcPr>
                </a:tc>
                <a:tc>
                  <a:txBody>
                    <a:bodyPr/>
                    <a:lstStyle/>
                    <a:p>
                      <a:pPr algn="ctr"/>
                      <a:r>
                        <a:rPr lang="en-US" altLang="zh-CN" b="1" dirty="0">
                          <a:latin typeface="楷体" panose="02010609060101010101" pitchFamily="49" charset="-122"/>
                          <a:ea typeface="楷体" panose="02010609060101010101" pitchFamily="49" charset="-122"/>
                        </a:rPr>
                        <a:t>FIQ</a:t>
                      </a:r>
                      <a:endParaRPr lang="zh-CN" altLang="en-US" b="1" dirty="0">
                        <a:latin typeface="楷体" panose="02010609060101010101" pitchFamily="49" charset="-122"/>
                        <a:ea typeface="楷体" panose="02010609060101010101" pitchFamily="49" charset="-122"/>
                      </a:endParaRPr>
                    </a:p>
                  </a:txBody>
                  <a:tcPr>
                    <a:solidFill>
                      <a:schemeClr val="bg1"/>
                    </a:solidFill>
                  </a:tcPr>
                </a:tc>
                <a:tc>
                  <a:txBody>
                    <a:bodyPr/>
                    <a:lstStyle/>
                    <a:p>
                      <a:pPr algn="ctr"/>
                      <a:r>
                        <a:rPr lang="en-US" altLang="zh-CN" b="1" dirty="0" err="1">
                          <a:latin typeface="楷体" panose="02010609060101010101" pitchFamily="49" charset="-122"/>
                          <a:ea typeface="楷体" panose="02010609060101010101" pitchFamily="49" charset="-122"/>
                        </a:rPr>
                        <a:t>SError</a:t>
                      </a:r>
                      <a:endParaRPr lang="zh-CN" altLang="en-US" b="1" dirty="0">
                        <a:latin typeface="楷体" panose="02010609060101010101" pitchFamily="49" charset="-122"/>
                        <a:ea typeface="楷体" panose="02010609060101010101" pitchFamily="49" charset="-122"/>
                      </a:endParaRPr>
                    </a:p>
                  </a:txBody>
                  <a:tcPr>
                    <a:solidFill>
                      <a:schemeClr val="bg1"/>
                    </a:solidFill>
                  </a:tcPr>
                </a:tc>
                <a:extLst>
                  <a:ext uri="{0D108BD9-81ED-4DB2-BD59-A6C34878D82A}">
                    <a16:rowId xmlns:a16="http://schemas.microsoft.com/office/drawing/2014/main" val="3092206063"/>
                  </a:ext>
                </a:extLst>
              </a:tr>
              <a:tr h="370840">
                <a:tc>
                  <a:txBody>
                    <a:bodyPr/>
                    <a:lstStyle/>
                    <a:p>
                      <a:r>
                        <a:rPr lang="zh-CN" altLang="en-US" b="1" dirty="0">
                          <a:latin typeface="楷体" panose="02010609060101010101" pitchFamily="49" charset="-122"/>
                          <a:ea typeface="楷体" panose="02010609060101010101" pitchFamily="49" charset="-122"/>
                        </a:rPr>
                        <a:t>当前权级，且异常时使用的是</a:t>
                      </a:r>
                      <a:r>
                        <a:rPr lang="en-US" altLang="zh-CN" b="1" dirty="0">
                          <a:latin typeface="楷体" panose="02010609060101010101" pitchFamily="49" charset="-122"/>
                          <a:ea typeface="楷体" panose="02010609060101010101" pitchFamily="49" charset="-122"/>
                        </a:rPr>
                        <a:t>SP_EL0</a:t>
                      </a:r>
                      <a:endParaRPr lang="zh-CN" altLang="en-US" b="1" dirty="0">
                        <a:latin typeface="楷体" panose="02010609060101010101" pitchFamily="49" charset="-122"/>
                        <a:ea typeface="楷体" panose="02010609060101010101" pitchFamily="49" charset="-122"/>
                      </a:endParaRPr>
                    </a:p>
                  </a:txBody>
                  <a:tcPr>
                    <a:solidFill>
                      <a:schemeClr val="bg1"/>
                    </a:solidFill>
                  </a:tcPr>
                </a:tc>
                <a:tc>
                  <a:txBody>
                    <a:bodyPr/>
                    <a:lstStyle/>
                    <a:p>
                      <a:pPr algn="ctr"/>
                      <a:r>
                        <a:rPr lang="en-US" altLang="zh-CN" dirty="0">
                          <a:latin typeface="楷体" panose="02010609060101010101" pitchFamily="49" charset="-122"/>
                          <a:ea typeface="楷体" panose="02010609060101010101" pitchFamily="49" charset="-122"/>
                        </a:rPr>
                        <a:t>0x000</a:t>
                      </a:r>
                      <a:endParaRPr lang="zh-CN" altLang="en-US" dirty="0">
                        <a:latin typeface="楷体" panose="02010609060101010101" pitchFamily="49" charset="-122"/>
                        <a:ea typeface="楷体" panose="02010609060101010101" pitchFamily="49" charset="-122"/>
                      </a:endParaRPr>
                    </a:p>
                  </a:txBody>
                  <a:tcPr>
                    <a:solidFill>
                      <a:schemeClr val="bg1"/>
                    </a:solidFill>
                  </a:tcPr>
                </a:tc>
                <a:tc>
                  <a:txBody>
                    <a:bodyPr/>
                    <a:lstStyle/>
                    <a:p>
                      <a:pPr algn="ctr"/>
                      <a:r>
                        <a:rPr lang="en-US" altLang="zh-CN" dirty="0">
                          <a:latin typeface="楷体" panose="02010609060101010101" pitchFamily="49" charset="-122"/>
                          <a:ea typeface="楷体" panose="02010609060101010101" pitchFamily="49" charset="-122"/>
                        </a:rPr>
                        <a:t>0x080</a:t>
                      </a:r>
                      <a:endParaRPr lang="zh-CN" altLang="en-US" dirty="0">
                        <a:latin typeface="楷体" panose="02010609060101010101" pitchFamily="49" charset="-122"/>
                        <a:ea typeface="楷体" panose="02010609060101010101" pitchFamily="49" charset="-122"/>
                      </a:endParaRPr>
                    </a:p>
                  </a:txBody>
                  <a:tcPr>
                    <a:solidFill>
                      <a:schemeClr val="bg1"/>
                    </a:solidFill>
                  </a:tcPr>
                </a:tc>
                <a:tc>
                  <a:txBody>
                    <a:bodyPr/>
                    <a:lstStyle/>
                    <a:p>
                      <a:pPr algn="ctr"/>
                      <a:r>
                        <a:rPr lang="en-US" altLang="zh-CN" dirty="0">
                          <a:latin typeface="楷体" panose="02010609060101010101" pitchFamily="49" charset="-122"/>
                          <a:ea typeface="楷体" panose="02010609060101010101" pitchFamily="49" charset="-122"/>
                        </a:rPr>
                        <a:t>0x100</a:t>
                      </a:r>
                      <a:endParaRPr lang="zh-CN" altLang="en-US" dirty="0">
                        <a:latin typeface="楷体" panose="02010609060101010101" pitchFamily="49" charset="-122"/>
                        <a:ea typeface="楷体" panose="02010609060101010101" pitchFamily="49" charset="-122"/>
                      </a:endParaRPr>
                    </a:p>
                  </a:txBody>
                  <a:tcPr>
                    <a:solidFill>
                      <a:schemeClr val="bg1"/>
                    </a:solidFill>
                  </a:tcPr>
                </a:tc>
                <a:tc>
                  <a:txBody>
                    <a:bodyPr/>
                    <a:lstStyle/>
                    <a:p>
                      <a:pPr algn="ctr"/>
                      <a:r>
                        <a:rPr lang="en-US" altLang="zh-CN" dirty="0">
                          <a:latin typeface="楷体" panose="02010609060101010101" pitchFamily="49" charset="-122"/>
                          <a:ea typeface="楷体" panose="02010609060101010101" pitchFamily="49" charset="-122"/>
                        </a:rPr>
                        <a:t>0x180</a:t>
                      </a:r>
                      <a:endParaRPr lang="zh-CN" altLang="en-US" dirty="0">
                        <a:latin typeface="楷体" panose="02010609060101010101" pitchFamily="49" charset="-122"/>
                        <a:ea typeface="楷体" panose="02010609060101010101" pitchFamily="49" charset="-122"/>
                      </a:endParaRPr>
                    </a:p>
                  </a:txBody>
                  <a:tcPr>
                    <a:solidFill>
                      <a:schemeClr val="bg1"/>
                    </a:solidFill>
                  </a:tcPr>
                </a:tc>
                <a:extLst>
                  <a:ext uri="{0D108BD9-81ED-4DB2-BD59-A6C34878D82A}">
                    <a16:rowId xmlns:a16="http://schemas.microsoft.com/office/drawing/2014/main" val="2932090100"/>
                  </a:ext>
                </a:extLst>
              </a:tr>
              <a:tr h="370840">
                <a:tc>
                  <a:txBody>
                    <a:bodyPr/>
                    <a:lstStyle/>
                    <a:p>
                      <a:r>
                        <a:rPr lang="zh-CN" altLang="en-US" b="1" dirty="0">
                          <a:latin typeface="楷体" panose="02010609060101010101" pitchFamily="49" charset="-122"/>
                          <a:ea typeface="楷体" panose="02010609060101010101" pitchFamily="49" charset="-122"/>
                        </a:rPr>
                        <a:t>当前权级，且异常时使用的是</a:t>
                      </a:r>
                      <a:r>
                        <a:rPr lang="en-US" altLang="zh-CN" b="1" dirty="0" err="1">
                          <a:latin typeface="楷体" panose="02010609060101010101" pitchFamily="49" charset="-122"/>
                          <a:ea typeface="楷体" panose="02010609060101010101" pitchFamily="49" charset="-122"/>
                        </a:rPr>
                        <a:t>SP_ELx</a:t>
                      </a:r>
                      <a:endParaRPr lang="zh-CN" altLang="en-US" b="1" dirty="0">
                        <a:latin typeface="楷体" panose="02010609060101010101" pitchFamily="49" charset="-122"/>
                        <a:ea typeface="楷体" panose="02010609060101010101" pitchFamily="49" charset="-122"/>
                      </a:endParaRPr>
                    </a:p>
                  </a:txBody>
                  <a:tcPr>
                    <a:solidFill>
                      <a:schemeClr val="bg1"/>
                    </a:solidFill>
                  </a:tcPr>
                </a:tc>
                <a:tc>
                  <a:txBody>
                    <a:bodyPr/>
                    <a:lstStyle/>
                    <a:p>
                      <a:pPr algn="ctr"/>
                      <a:r>
                        <a:rPr lang="en-US" altLang="zh-CN" dirty="0">
                          <a:latin typeface="楷体" panose="02010609060101010101" pitchFamily="49" charset="-122"/>
                          <a:ea typeface="楷体" panose="02010609060101010101" pitchFamily="49" charset="-122"/>
                        </a:rPr>
                        <a:t>0x200</a:t>
                      </a:r>
                      <a:endParaRPr lang="zh-CN" altLang="en-US" dirty="0">
                        <a:latin typeface="楷体" panose="02010609060101010101" pitchFamily="49" charset="-122"/>
                        <a:ea typeface="楷体" panose="02010609060101010101" pitchFamily="49" charset="-122"/>
                      </a:endParaRPr>
                    </a:p>
                  </a:txBody>
                  <a:tcPr>
                    <a:solidFill>
                      <a:schemeClr val="bg1"/>
                    </a:solidFill>
                  </a:tcPr>
                </a:tc>
                <a:tc>
                  <a:txBody>
                    <a:bodyPr/>
                    <a:lstStyle/>
                    <a:p>
                      <a:pPr algn="ctr"/>
                      <a:r>
                        <a:rPr lang="en-US" altLang="zh-CN" dirty="0">
                          <a:latin typeface="楷体" panose="02010609060101010101" pitchFamily="49" charset="-122"/>
                          <a:ea typeface="楷体" panose="02010609060101010101" pitchFamily="49" charset="-122"/>
                        </a:rPr>
                        <a:t>0x280</a:t>
                      </a:r>
                      <a:endParaRPr lang="zh-CN" altLang="en-US" dirty="0">
                        <a:latin typeface="楷体" panose="02010609060101010101" pitchFamily="49" charset="-122"/>
                        <a:ea typeface="楷体" panose="02010609060101010101" pitchFamily="49" charset="-122"/>
                      </a:endParaRPr>
                    </a:p>
                  </a:txBody>
                  <a:tcPr>
                    <a:solidFill>
                      <a:schemeClr val="bg1"/>
                    </a:solidFill>
                  </a:tcPr>
                </a:tc>
                <a:tc>
                  <a:txBody>
                    <a:bodyPr/>
                    <a:lstStyle/>
                    <a:p>
                      <a:pPr algn="ctr"/>
                      <a:r>
                        <a:rPr lang="en-US" altLang="zh-CN" dirty="0">
                          <a:latin typeface="楷体" panose="02010609060101010101" pitchFamily="49" charset="-122"/>
                          <a:ea typeface="楷体" panose="02010609060101010101" pitchFamily="49" charset="-122"/>
                        </a:rPr>
                        <a:t>0x300</a:t>
                      </a:r>
                      <a:endParaRPr lang="zh-CN" altLang="en-US" dirty="0">
                        <a:latin typeface="楷体" panose="02010609060101010101" pitchFamily="49" charset="-122"/>
                        <a:ea typeface="楷体" panose="02010609060101010101" pitchFamily="49" charset="-122"/>
                      </a:endParaRPr>
                    </a:p>
                  </a:txBody>
                  <a:tcPr>
                    <a:solidFill>
                      <a:schemeClr val="bg1"/>
                    </a:solidFill>
                  </a:tcPr>
                </a:tc>
                <a:tc>
                  <a:txBody>
                    <a:bodyPr/>
                    <a:lstStyle/>
                    <a:p>
                      <a:pPr algn="ctr"/>
                      <a:r>
                        <a:rPr lang="en-US" altLang="zh-CN" dirty="0">
                          <a:latin typeface="楷体" panose="02010609060101010101" pitchFamily="49" charset="-122"/>
                          <a:ea typeface="楷体" panose="02010609060101010101" pitchFamily="49" charset="-122"/>
                        </a:rPr>
                        <a:t>0x380</a:t>
                      </a:r>
                      <a:endParaRPr lang="zh-CN" altLang="en-US" dirty="0">
                        <a:latin typeface="楷体" panose="02010609060101010101" pitchFamily="49" charset="-122"/>
                        <a:ea typeface="楷体" panose="02010609060101010101" pitchFamily="49" charset="-122"/>
                      </a:endParaRPr>
                    </a:p>
                  </a:txBody>
                  <a:tcPr>
                    <a:solidFill>
                      <a:schemeClr val="bg1"/>
                    </a:solidFill>
                  </a:tcPr>
                </a:tc>
                <a:extLst>
                  <a:ext uri="{0D108BD9-81ED-4DB2-BD59-A6C34878D82A}">
                    <a16:rowId xmlns:a16="http://schemas.microsoft.com/office/drawing/2014/main" val="1325923561"/>
                  </a:ext>
                </a:extLst>
              </a:tr>
              <a:tr h="370840">
                <a:tc>
                  <a:txBody>
                    <a:bodyPr/>
                    <a:lstStyle/>
                    <a:p>
                      <a:r>
                        <a:rPr lang="zh-CN" altLang="en-US" b="1" dirty="0">
                          <a:latin typeface="楷体" panose="02010609060101010101" pitchFamily="49" charset="-122"/>
                          <a:ea typeface="楷体" panose="02010609060101010101" pitchFamily="49" charset="-122"/>
                        </a:rPr>
                        <a:t>低权级，</a:t>
                      </a:r>
                      <a:r>
                        <a:rPr lang="en-US" altLang="zh-CN" b="1" dirty="0">
                          <a:latin typeface="楷体" panose="02010609060101010101" pitchFamily="49" charset="-122"/>
                          <a:ea typeface="楷体" panose="02010609060101010101" pitchFamily="49" charset="-122"/>
                        </a:rPr>
                        <a:t>AArch64</a:t>
                      </a:r>
                      <a:r>
                        <a:rPr lang="zh-CN" altLang="en-US" b="1" dirty="0">
                          <a:latin typeface="楷体" panose="02010609060101010101" pitchFamily="49" charset="-122"/>
                          <a:ea typeface="楷体" panose="02010609060101010101" pitchFamily="49" charset="-122"/>
                        </a:rPr>
                        <a:t>执行状态</a:t>
                      </a:r>
                    </a:p>
                  </a:txBody>
                  <a:tcPr>
                    <a:solidFill>
                      <a:schemeClr val="bg1"/>
                    </a:solidFill>
                  </a:tcPr>
                </a:tc>
                <a:tc>
                  <a:txBody>
                    <a:bodyPr/>
                    <a:lstStyle/>
                    <a:p>
                      <a:pPr algn="ctr"/>
                      <a:r>
                        <a:rPr lang="en-US" altLang="zh-CN" dirty="0">
                          <a:latin typeface="楷体" panose="02010609060101010101" pitchFamily="49" charset="-122"/>
                          <a:ea typeface="楷体" panose="02010609060101010101" pitchFamily="49" charset="-122"/>
                        </a:rPr>
                        <a:t>0x400</a:t>
                      </a:r>
                      <a:endParaRPr lang="zh-CN" altLang="en-US" dirty="0">
                        <a:latin typeface="楷体" panose="02010609060101010101" pitchFamily="49" charset="-122"/>
                        <a:ea typeface="楷体" panose="02010609060101010101" pitchFamily="49" charset="-122"/>
                      </a:endParaRPr>
                    </a:p>
                  </a:txBody>
                  <a:tcPr>
                    <a:solidFill>
                      <a:schemeClr val="bg1"/>
                    </a:solidFill>
                  </a:tcPr>
                </a:tc>
                <a:tc>
                  <a:txBody>
                    <a:bodyPr/>
                    <a:lstStyle/>
                    <a:p>
                      <a:pPr algn="ctr"/>
                      <a:r>
                        <a:rPr lang="en-US" altLang="zh-CN" dirty="0">
                          <a:latin typeface="楷体" panose="02010609060101010101" pitchFamily="49" charset="-122"/>
                          <a:ea typeface="楷体" panose="02010609060101010101" pitchFamily="49" charset="-122"/>
                        </a:rPr>
                        <a:t>0x480</a:t>
                      </a:r>
                      <a:endParaRPr lang="zh-CN" altLang="en-US" dirty="0">
                        <a:latin typeface="楷体" panose="02010609060101010101" pitchFamily="49" charset="-122"/>
                        <a:ea typeface="楷体" panose="02010609060101010101" pitchFamily="49" charset="-122"/>
                      </a:endParaRPr>
                    </a:p>
                  </a:txBody>
                  <a:tcPr>
                    <a:solidFill>
                      <a:schemeClr val="bg1"/>
                    </a:solidFill>
                  </a:tcPr>
                </a:tc>
                <a:tc>
                  <a:txBody>
                    <a:bodyPr/>
                    <a:lstStyle/>
                    <a:p>
                      <a:pPr algn="ctr"/>
                      <a:r>
                        <a:rPr lang="en-US" altLang="zh-CN" dirty="0">
                          <a:latin typeface="楷体" panose="02010609060101010101" pitchFamily="49" charset="-122"/>
                          <a:ea typeface="楷体" panose="02010609060101010101" pitchFamily="49" charset="-122"/>
                        </a:rPr>
                        <a:t>0x500</a:t>
                      </a:r>
                      <a:endParaRPr lang="zh-CN" altLang="en-US" dirty="0">
                        <a:latin typeface="楷体" panose="02010609060101010101" pitchFamily="49" charset="-122"/>
                        <a:ea typeface="楷体" panose="02010609060101010101" pitchFamily="49" charset="-122"/>
                      </a:endParaRPr>
                    </a:p>
                  </a:txBody>
                  <a:tcPr>
                    <a:solidFill>
                      <a:schemeClr val="bg1"/>
                    </a:solidFill>
                  </a:tcPr>
                </a:tc>
                <a:tc>
                  <a:txBody>
                    <a:bodyPr/>
                    <a:lstStyle/>
                    <a:p>
                      <a:pPr algn="ctr"/>
                      <a:r>
                        <a:rPr lang="en-US" altLang="zh-CN" dirty="0">
                          <a:latin typeface="楷体" panose="02010609060101010101" pitchFamily="49" charset="-122"/>
                          <a:ea typeface="楷体" panose="02010609060101010101" pitchFamily="49" charset="-122"/>
                        </a:rPr>
                        <a:t>0x580</a:t>
                      </a:r>
                      <a:endParaRPr lang="zh-CN" altLang="en-US" dirty="0">
                        <a:latin typeface="楷体" panose="02010609060101010101" pitchFamily="49" charset="-122"/>
                        <a:ea typeface="楷体" panose="02010609060101010101" pitchFamily="49" charset="-122"/>
                      </a:endParaRPr>
                    </a:p>
                  </a:txBody>
                  <a:tcPr>
                    <a:solidFill>
                      <a:schemeClr val="bg1"/>
                    </a:solidFill>
                  </a:tcPr>
                </a:tc>
                <a:extLst>
                  <a:ext uri="{0D108BD9-81ED-4DB2-BD59-A6C34878D82A}">
                    <a16:rowId xmlns:a16="http://schemas.microsoft.com/office/drawing/2014/main" val="78556455"/>
                  </a:ext>
                </a:extLst>
              </a:tr>
              <a:tr h="370840">
                <a:tc>
                  <a:txBody>
                    <a:bodyPr/>
                    <a:lstStyle/>
                    <a:p>
                      <a:r>
                        <a:rPr lang="zh-CN" altLang="en-US" b="1" dirty="0">
                          <a:latin typeface="楷体" panose="02010609060101010101" pitchFamily="49" charset="-122"/>
                          <a:ea typeface="楷体" panose="02010609060101010101" pitchFamily="49" charset="-122"/>
                        </a:rPr>
                        <a:t>低权级，</a:t>
                      </a:r>
                      <a:r>
                        <a:rPr lang="en-US" altLang="zh-CN" b="1" dirty="0">
                          <a:latin typeface="楷体" panose="02010609060101010101" pitchFamily="49" charset="-122"/>
                          <a:ea typeface="楷体" panose="02010609060101010101" pitchFamily="49" charset="-122"/>
                        </a:rPr>
                        <a:t>AArch32</a:t>
                      </a:r>
                      <a:r>
                        <a:rPr lang="zh-CN" altLang="en-US" b="1" dirty="0">
                          <a:latin typeface="楷体" panose="02010609060101010101" pitchFamily="49" charset="-122"/>
                          <a:ea typeface="楷体" panose="02010609060101010101" pitchFamily="49" charset="-122"/>
                        </a:rPr>
                        <a:t>执行状态</a:t>
                      </a:r>
                    </a:p>
                  </a:txBody>
                  <a:tcPr>
                    <a:solidFill>
                      <a:schemeClr val="bg1"/>
                    </a:solidFill>
                  </a:tcPr>
                </a:tc>
                <a:tc>
                  <a:txBody>
                    <a:bodyPr/>
                    <a:lstStyle/>
                    <a:p>
                      <a:pPr algn="ctr"/>
                      <a:r>
                        <a:rPr lang="en-US" altLang="zh-CN" dirty="0">
                          <a:latin typeface="楷体" panose="02010609060101010101" pitchFamily="49" charset="-122"/>
                          <a:ea typeface="楷体" panose="02010609060101010101" pitchFamily="49" charset="-122"/>
                        </a:rPr>
                        <a:t>0x600</a:t>
                      </a:r>
                      <a:endParaRPr lang="zh-CN" altLang="en-US" dirty="0">
                        <a:latin typeface="楷体" panose="02010609060101010101" pitchFamily="49" charset="-122"/>
                        <a:ea typeface="楷体" panose="02010609060101010101" pitchFamily="49" charset="-122"/>
                      </a:endParaRPr>
                    </a:p>
                  </a:txBody>
                  <a:tcPr>
                    <a:solidFill>
                      <a:schemeClr val="bg1"/>
                    </a:solidFill>
                  </a:tcPr>
                </a:tc>
                <a:tc>
                  <a:txBody>
                    <a:bodyPr/>
                    <a:lstStyle/>
                    <a:p>
                      <a:pPr algn="ctr"/>
                      <a:r>
                        <a:rPr lang="en-US" altLang="zh-CN" dirty="0">
                          <a:latin typeface="楷体" panose="02010609060101010101" pitchFamily="49" charset="-122"/>
                          <a:ea typeface="楷体" panose="02010609060101010101" pitchFamily="49" charset="-122"/>
                        </a:rPr>
                        <a:t>0x680</a:t>
                      </a:r>
                      <a:endParaRPr lang="zh-CN" altLang="en-US" dirty="0">
                        <a:latin typeface="楷体" panose="02010609060101010101" pitchFamily="49" charset="-122"/>
                        <a:ea typeface="楷体" panose="02010609060101010101" pitchFamily="49" charset="-122"/>
                      </a:endParaRPr>
                    </a:p>
                  </a:txBody>
                  <a:tcPr>
                    <a:solidFill>
                      <a:schemeClr val="bg1"/>
                    </a:solidFill>
                  </a:tcPr>
                </a:tc>
                <a:tc>
                  <a:txBody>
                    <a:bodyPr/>
                    <a:lstStyle/>
                    <a:p>
                      <a:pPr algn="ctr"/>
                      <a:r>
                        <a:rPr lang="en-US" altLang="zh-CN" dirty="0">
                          <a:latin typeface="楷体" panose="02010609060101010101" pitchFamily="49" charset="-122"/>
                          <a:ea typeface="楷体" panose="02010609060101010101" pitchFamily="49" charset="-122"/>
                        </a:rPr>
                        <a:t>0x700</a:t>
                      </a:r>
                      <a:endParaRPr lang="zh-CN" altLang="en-US" dirty="0">
                        <a:latin typeface="楷体" panose="02010609060101010101" pitchFamily="49" charset="-122"/>
                        <a:ea typeface="楷体" panose="02010609060101010101" pitchFamily="49" charset="-122"/>
                      </a:endParaRPr>
                    </a:p>
                  </a:txBody>
                  <a:tcPr>
                    <a:solidFill>
                      <a:schemeClr val="bg1"/>
                    </a:solidFill>
                  </a:tcPr>
                </a:tc>
                <a:tc>
                  <a:txBody>
                    <a:bodyPr/>
                    <a:lstStyle/>
                    <a:p>
                      <a:pPr algn="ctr"/>
                      <a:r>
                        <a:rPr lang="en-US" altLang="zh-CN" dirty="0">
                          <a:latin typeface="楷体" panose="02010609060101010101" pitchFamily="49" charset="-122"/>
                          <a:ea typeface="楷体" panose="02010609060101010101" pitchFamily="49" charset="-122"/>
                        </a:rPr>
                        <a:t>0x780</a:t>
                      </a:r>
                      <a:endParaRPr lang="zh-CN" altLang="en-US" dirty="0">
                        <a:latin typeface="楷体" panose="02010609060101010101" pitchFamily="49" charset="-122"/>
                        <a:ea typeface="楷体" panose="02010609060101010101" pitchFamily="49" charset="-122"/>
                      </a:endParaRPr>
                    </a:p>
                  </a:txBody>
                  <a:tcPr>
                    <a:solidFill>
                      <a:schemeClr val="bg1"/>
                    </a:solidFill>
                  </a:tcPr>
                </a:tc>
                <a:extLst>
                  <a:ext uri="{0D108BD9-81ED-4DB2-BD59-A6C34878D82A}">
                    <a16:rowId xmlns:a16="http://schemas.microsoft.com/office/drawing/2014/main" val="2946075352"/>
                  </a:ext>
                </a:extLst>
              </a:tr>
            </a:tbl>
          </a:graphicData>
        </a:graphic>
      </p:graphicFrame>
      <p:sp>
        <p:nvSpPr>
          <p:cNvPr id="41" name="文本框 40"/>
          <p:cNvSpPr txBox="1"/>
          <p:nvPr/>
        </p:nvSpPr>
        <p:spPr>
          <a:xfrm>
            <a:off x="564277" y="4723985"/>
            <a:ext cx="1868365" cy="1200329"/>
          </a:xfrm>
          <a:prstGeom prst="rect">
            <a:avLst/>
          </a:prstGeom>
          <a:solidFill>
            <a:schemeClr val="bg1"/>
          </a:solidFill>
        </p:spPr>
        <p:txBody>
          <a:bodyPr wrap="square" rtlCol="0">
            <a:spAutoFit/>
          </a:bodyPr>
          <a:lstStyle/>
          <a:p>
            <a:pPr>
              <a:lnSpc>
                <a:spcPct val="90000"/>
              </a:lnSpc>
              <a:spcBef>
                <a:spcPts val="1000"/>
              </a:spcBef>
            </a:pPr>
            <a:r>
              <a:rPr lang="en-US" altLang="zh-CN" sz="1600" b="1" dirty="0" err="1">
                <a:latin typeface="楷体" panose="02010609060101010101" pitchFamily="49" charset="-122"/>
                <a:ea typeface="楷体" panose="02010609060101010101" pitchFamily="49" charset="-122"/>
              </a:rPr>
              <a:t>VBAR_ELx</a:t>
            </a:r>
            <a:r>
              <a:rPr lang="zh-CN" altLang="en-US" sz="1600" b="1" dirty="0">
                <a:latin typeface="楷体" panose="02010609060101010101" pitchFamily="49" charset="-122"/>
                <a:ea typeface="楷体" panose="02010609060101010101" pitchFamily="49" charset="-122"/>
              </a:rPr>
              <a:t>（</a:t>
            </a:r>
            <a:r>
              <a:rPr lang="en-US" altLang="zh-CN" sz="1600" b="1" dirty="0">
                <a:latin typeface="楷体" panose="02010609060101010101" pitchFamily="49" charset="-122"/>
                <a:ea typeface="楷体" panose="02010609060101010101" pitchFamily="49" charset="-122"/>
              </a:rPr>
              <a:t>Vector Base Address Register)</a:t>
            </a:r>
            <a:r>
              <a:rPr lang="zh-CN" altLang="en-US" sz="1600" dirty="0">
                <a:latin typeface="楷体" panose="02010609060101010101" pitchFamily="49" charset="-122"/>
                <a:ea typeface="楷体" panose="02010609060101010101" pitchFamily="49" charset="-122"/>
              </a:rPr>
              <a:t>指向了</a:t>
            </a:r>
            <a:r>
              <a:rPr lang="en-US" altLang="zh-CN" sz="1600" dirty="0">
                <a:latin typeface="楷体" panose="02010609060101010101" pitchFamily="49" charset="-122"/>
                <a:ea typeface="楷体" panose="02010609060101010101" pitchFamily="49" charset="-122"/>
              </a:rPr>
              <a:t>Exception Vector</a:t>
            </a:r>
            <a:r>
              <a:rPr lang="zh-CN" altLang="en-US" sz="1600" dirty="0">
                <a:latin typeface="楷体" panose="02010609060101010101" pitchFamily="49" charset="-122"/>
                <a:ea typeface="楷体" panose="02010609060101010101" pitchFamily="49" charset="-122"/>
              </a:rPr>
              <a:t>基地址</a:t>
            </a:r>
            <a:endParaRPr kumimoji="1" lang="zh-CN" altLang="en-US" sz="1600" dirty="0">
              <a:solidFill>
                <a:prstClr val="black"/>
              </a:solidFill>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746575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Background</a:t>
            </a:r>
            <a:endParaRPr lang="zh-CN" altLang="en-US" dirty="0"/>
          </a:p>
        </p:txBody>
      </p:sp>
      <p:sp>
        <p:nvSpPr>
          <p:cNvPr id="3" name="内容占位符 2"/>
          <p:cNvSpPr>
            <a:spLocks noGrp="1"/>
          </p:cNvSpPr>
          <p:nvPr>
            <p:ph idx="1"/>
          </p:nvPr>
        </p:nvSpPr>
        <p:spPr/>
        <p:txBody>
          <a:bodyPr/>
          <a:lstStyle/>
          <a:p>
            <a:r>
              <a:rPr lang="en-US" altLang="zh-CN" dirty="0"/>
              <a:t>Address Translation</a:t>
            </a:r>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endParaRPr lang="en-US" altLang="zh-CN" dirty="0"/>
          </a:p>
          <a:p>
            <a:pPr marL="0" indent="0">
              <a:buNone/>
            </a:pPr>
            <a:endParaRPr lang="zh-CN" altLang="en-US" dirty="0"/>
          </a:p>
        </p:txBody>
      </p:sp>
      <p:sp>
        <p:nvSpPr>
          <p:cNvPr id="4" name="灯片编号占位符 3"/>
          <p:cNvSpPr>
            <a:spLocks noGrp="1"/>
          </p:cNvSpPr>
          <p:nvPr>
            <p:ph type="sldNum" sz="quarter" idx="4"/>
          </p:nvPr>
        </p:nvSpPr>
        <p:spPr/>
        <p:txBody>
          <a:bodyPr/>
          <a:lstStyle/>
          <a:p>
            <a:fld id="{BD8BB134-0D0A-4045-A3EE-5FDD2F095A47}" type="slidenum">
              <a:rPr lang="zh-CN" altLang="en-US" smtClean="0"/>
              <a:t>9</a:t>
            </a:fld>
            <a:endParaRPr lang="zh-CN" altLang="en-US" dirty="0"/>
          </a:p>
        </p:txBody>
      </p:sp>
      <p:sp>
        <p:nvSpPr>
          <p:cNvPr id="5" name="页脚占位符 4"/>
          <p:cNvSpPr>
            <a:spLocks noGrp="1"/>
          </p:cNvSpPr>
          <p:nvPr>
            <p:ph type="ftr" sz="quarter" idx="3"/>
          </p:nvPr>
        </p:nvSpPr>
        <p:spPr/>
        <p:txBody>
          <a:bodyPr/>
          <a:lstStyle/>
          <a:p>
            <a:r>
              <a:rPr lang="en-US" altLang="zh-CN"/>
              <a:t>Jiali Xu &lt;xujiali@ict.ac.cn&gt;</a:t>
            </a:r>
            <a:endParaRPr lang="zh-CN" altLang="en-US" dirty="0"/>
          </a:p>
        </p:txBody>
      </p:sp>
      <p:pic>
        <p:nvPicPr>
          <p:cNvPr id="6" name="图片 5">
            <a:extLst>
              <a:ext uri="{FF2B5EF4-FFF2-40B4-BE49-F238E27FC236}">
                <a16:creationId xmlns:a16="http://schemas.microsoft.com/office/drawing/2014/main" id="{AF73DF72-9D75-4A2B-A4A4-154C4E25CF9A}"/>
              </a:ext>
            </a:extLst>
          </p:cNvPr>
          <p:cNvPicPr>
            <a:picLocks noChangeAspect="1"/>
          </p:cNvPicPr>
          <p:nvPr/>
        </p:nvPicPr>
        <p:blipFill rotWithShape="1">
          <a:blip r:embed="rId3"/>
          <a:srcRect l="6228" r="47964" b="7498"/>
          <a:stretch/>
        </p:blipFill>
        <p:spPr>
          <a:xfrm>
            <a:off x="1322453" y="1932701"/>
            <a:ext cx="3249547" cy="3351417"/>
          </a:xfrm>
          <a:prstGeom prst="rect">
            <a:avLst/>
          </a:prstGeom>
        </p:spPr>
      </p:pic>
      <p:pic>
        <p:nvPicPr>
          <p:cNvPr id="7" name="内容占位符 4"/>
          <p:cNvPicPr>
            <a:picLocks noChangeAspect="1"/>
          </p:cNvPicPr>
          <p:nvPr/>
        </p:nvPicPr>
        <p:blipFill rotWithShape="1">
          <a:blip r:embed="rId4"/>
          <a:srcRect b="10062"/>
          <a:stretch/>
        </p:blipFill>
        <p:spPr>
          <a:xfrm>
            <a:off x="5039458" y="2362667"/>
            <a:ext cx="6793978" cy="3119561"/>
          </a:xfrm>
          <a:prstGeom prst="rect">
            <a:avLst/>
          </a:prstGeom>
        </p:spPr>
      </p:pic>
      <p:sp>
        <p:nvSpPr>
          <p:cNvPr id="8" name="矩形 7"/>
          <p:cNvSpPr/>
          <p:nvPr/>
        </p:nvSpPr>
        <p:spPr>
          <a:xfrm>
            <a:off x="412999" y="5648114"/>
            <a:ext cx="5436104" cy="646331"/>
          </a:xfrm>
          <a:prstGeom prst="rect">
            <a:avLst/>
          </a:prstGeom>
        </p:spPr>
        <p:txBody>
          <a:bodyPr wrap="none">
            <a:spAutoFit/>
          </a:bodyPr>
          <a:lstStyle/>
          <a:p>
            <a:pPr lvl="1"/>
            <a:r>
              <a:rPr lang="zh-CN" altLang="en-US" b="1" dirty="0">
                <a:latin typeface="楷体" panose="02010609060101010101" pitchFamily="49" charset="-122"/>
                <a:ea typeface="楷体" panose="02010609060101010101" pitchFamily="49" charset="-122"/>
              </a:rPr>
              <a:t>虚拟空间和</a:t>
            </a:r>
            <a:r>
              <a:rPr lang="en-US" altLang="zh-CN" b="1" dirty="0">
                <a:latin typeface="楷体" panose="02010609060101010101" pitchFamily="49" charset="-122"/>
                <a:ea typeface="楷体" panose="02010609060101010101" pitchFamily="49" charset="-122"/>
              </a:rPr>
              <a:t>Translation Table Base Register</a:t>
            </a:r>
          </a:p>
          <a:p>
            <a:pPr lvl="1"/>
            <a:endParaRPr lang="en-US" altLang="zh-CN" b="1" dirty="0">
              <a:latin typeface="楷体" panose="02010609060101010101" pitchFamily="49" charset="-122"/>
              <a:ea typeface="楷体" panose="02010609060101010101" pitchFamily="49" charset="-122"/>
            </a:endParaRPr>
          </a:p>
        </p:txBody>
      </p:sp>
      <p:sp>
        <p:nvSpPr>
          <p:cNvPr id="9" name="矩形 8"/>
          <p:cNvSpPr/>
          <p:nvPr/>
        </p:nvSpPr>
        <p:spPr>
          <a:xfrm>
            <a:off x="7012687" y="5680086"/>
            <a:ext cx="3554178" cy="369332"/>
          </a:xfrm>
          <a:prstGeom prst="rect">
            <a:avLst/>
          </a:prstGeom>
        </p:spPr>
        <p:txBody>
          <a:bodyPr wrap="none">
            <a:spAutoFit/>
          </a:bodyPr>
          <a:lstStyle/>
          <a:p>
            <a:pPr lvl="1"/>
            <a:r>
              <a:rPr lang="en-US" altLang="zh-CN" b="1" dirty="0">
                <a:latin typeface="楷体" panose="02010609060101010101" pitchFamily="49" charset="-122"/>
                <a:ea typeface="楷体" panose="02010609060101010101" pitchFamily="49" charset="-122"/>
              </a:rPr>
              <a:t>16K</a:t>
            </a:r>
            <a:r>
              <a:rPr lang="zh-CN" altLang="en-US" b="1" dirty="0">
                <a:latin typeface="楷体" panose="02010609060101010101" pitchFamily="49" charset="-122"/>
                <a:ea typeface="楷体" panose="02010609060101010101" pitchFamily="49" charset="-122"/>
              </a:rPr>
              <a:t>页粒度下的地址翻译过程</a:t>
            </a:r>
          </a:p>
        </p:txBody>
      </p:sp>
    </p:spTree>
    <p:extLst>
      <p:ext uri="{BB962C8B-B14F-4D97-AF65-F5344CB8AC3E}">
        <p14:creationId xmlns:p14="http://schemas.microsoft.com/office/powerpoint/2010/main" val="2643933367"/>
      </p:ext>
    </p:extLst>
  </p:cSld>
  <p:clrMapOvr>
    <a:masterClrMapping/>
  </p:clrMapOvr>
</p:sld>
</file>

<file path=ppt/theme/theme1.xml><?xml version="1.0" encoding="utf-8"?>
<a:theme xmlns:a="http://schemas.openxmlformats.org/drawingml/2006/main" name="Office 主题​​">
  <a:themeElements>
    <a:clrScheme name="字幕">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cap="flat" cmpd="sng" algn="ctr">
          <a:solidFill>
            <a:schemeClr val="tx1"/>
          </a:solidFill>
          <a:prstDash val="solid"/>
        </a:ln>
        <a:effectLst/>
      </a:spPr>
      <a:bodyPr lIns="0" tIns="0" rIns="0" bIns="0" rtlCol="0" anchor="ctr"/>
      <a:lstStyle>
        <a:defPPr marL="0" marR="0" indent="0" algn="ctr" defTabSz="914400" eaLnBrk="1" fontAlgn="auto" latinLnBrk="0" hangingPunct="1">
          <a:lnSpc>
            <a:spcPct val="80000"/>
          </a:lnSpc>
          <a:spcBef>
            <a:spcPts val="0"/>
          </a:spcBef>
          <a:spcAft>
            <a:spcPts val="0"/>
          </a:spcAft>
          <a:buClrTx/>
          <a:buSzTx/>
          <a:buFontTx/>
          <a:buNone/>
          <a:tabLst/>
          <a:defRPr kumimoji="0" sz="1800" b="0" i="0" u="none" strike="noStrike" kern="0" cap="none" spc="0" normalizeH="0" baseline="0" noProof="0" dirty="0" smtClean="0">
            <a:ln>
              <a:noFill/>
            </a:ln>
            <a:effectLst/>
            <a:uLnTx/>
            <a:uFillTx/>
            <a:latin typeface="Times New Roman" panose="02020603050405020304" pitchFamily="18" charset="0"/>
            <a:ea typeface="宋体" panose="02010600030101010101" pitchFamily="2" charset="-122"/>
            <a:cs typeface="Times New Roman" panose="02020603050405020304" pitchFamily="18" charset="0"/>
          </a:defRPr>
        </a:defPPr>
      </a:lstStyle>
    </a:spDef>
    <a:lnDef>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lnSpc>
            <a:spcPct val="90000"/>
          </a:lnSpc>
          <a:spcBef>
            <a:spcPts val="1000"/>
          </a:spcBef>
          <a:defRPr kumimoji="1" sz="20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defRPr>
        </a:defPPr>
      </a:lstStyle>
    </a:txDef>
  </a:objectDefaults>
  <a:extraClrSchemeLst/>
  <a:extLst>
    <a:ext uri="{05A4C25C-085E-4340-85A3-A5531E510DB2}">
      <thm15:themeFamily xmlns:thm15="http://schemas.microsoft.com/office/thememl/2012/main" name="组内报告模板.potx" id="{2A7CE4F5-560F-46F0-931F-D863610B717A}" vid="{A1B899DB-C3E5-4EC0-A703-0DBA3C66E7E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106944</TotalTime>
  <Words>8662</Words>
  <Application>Microsoft Office PowerPoint</Application>
  <PresentationFormat>宽屏</PresentationFormat>
  <Paragraphs>1338</Paragraphs>
  <Slides>51</Slides>
  <Notes>34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51</vt:i4>
      </vt:variant>
    </vt:vector>
  </HeadingPairs>
  <TitlesOfParts>
    <vt:vector size="60" baseType="lpstr">
      <vt:lpstr>等线</vt:lpstr>
      <vt:lpstr>等线</vt:lpstr>
      <vt:lpstr>楷体</vt:lpstr>
      <vt:lpstr>宋体</vt:lpstr>
      <vt:lpstr>Arial</vt:lpstr>
      <vt:lpstr>Cambria Math</vt:lpstr>
      <vt:lpstr>Consolas</vt:lpstr>
      <vt:lpstr>Times New Roman</vt:lpstr>
      <vt:lpstr>Office 主题​​</vt:lpstr>
      <vt:lpstr>利用特权硬件PAN为ARM64用户程序提供进程内隔离保护</vt:lpstr>
      <vt:lpstr>Outline</vt:lpstr>
      <vt:lpstr>Introduction</vt:lpstr>
      <vt:lpstr>Introduction</vt:lpstr>
      <vt:lpstr>Introduction</vt:lpstr>
      <vt:lpstr>Background</vt:lpstr>
      <vt:lpstr>Background</vt:lpstr>
      <vt:lpstr>Background</vt:lpstr>
      <vt:lpstr>Background</vt:lpstr>
      <vt:lpstr>Background</vt:lpstr>
      <vt:lpstr>Background</vt:lpstr>
      <vt:lpstr>Threat Model</vt:lpstr>
      <vt:lpstr>Key Idea</vt:lpstr>
      <vt:lpstr>Challenges</vt:lpstr>
      <vt:lpstr>Overview</vt:lpstr>
      <vt:lpstr>Overview 组件解释</vt:lpstr>
      <vt:lpstr>Task 0：构建内核态进程运行环境</vt:lpstr>
      <vt:lpstr>Task 1：阻止内核态进程corrupt操作系统</vt:lpstr>
      <vt:lpstr>Task 1：阻止内核态进程corrupt操作系统</vt:lpstr>
      <vt:lpstr>Task 1：阻止内核态进程corrupt操作系统</vt:lpstr>
      <vt:lpstr>Task 1：阻止内核态进程corrupt操作系统</vt:lpstr>
      <vt:lpstr>Task 2：阻止不可信的内核态进程滥用敏感指令</vt:lpstr>
      <vt:lpstr>Task 2：阻止不可信的内核态进程滥用敏感指令</vt:lpstr>
      <vt:lpstr>Task 2：阻止不可信的内核态进程滥用敏感指令</vt:lpstr>
      <vt:lpstr>Task 2：阻止不可信的内核态进程滥用敏感指令</vt:lpstr>
      <vt:lpstr>Task 2：阻止不可信的内核态进程滥用敏感指令</vt:lpstr>
      <vt:lpstr>Task 2：阻止不可信的内核态进程滥用敏感指令</vt:lpstr>
      <vt:lpstr>Task 2：阻止不可信的内核态进程滥用敏感指令</vt:lpstr>
      <vt:lpstr>Task 2：阻止不可信的内核态进程滥用敏感指令</vt:lpstr>
      <vt:lpstr>Task 2：阻止不可信的内核态进程滥用敏感指令</vt:lpstr>
      <vt:lpstr>Task 2：阻止不可信的内核态进程滥用敏感指令</vt:lpstr>
      <vt:lpstr>Task 3：应用PAN隔离技术做更广泛的进程内隔离保护</vt:lpstr>
      <vt:lpstr>Task 3：应用PAN隔离技术做更广泛的进程内隔离保护</vt:lpstr>
      <vt:lpstr>Task 3：应用PAN隔离技术做更广泛的进程内隔离保护</vt:lpstr>
      <vt:lpstr>Task 3：应用PAN隔离技术做更广泛的进程内隔离保护</vt:lpstr>
      <vt:lpstr>Task 3：应用PAN隔离技术做更广泛的进程内隔离保护</vt:lpstr>
      <vt:lpstr>Task 3：应用PAN隔离技术做更广泛的进程内隔离保护</vt:lpstr>
      <vt:lpstr>Task 3：应用PAN隔离技术做更广泛的进程内隔离保护</vt:lpstr>
      <vt:lpstr>Task 3：应用PAN隔离技术做更广泛的进程内隔离保护</vt:lpstr>
      <vt:lpstr>Task 3：应用PAN隔离技术做更广泛的进程内隔离保护</vt:lpstr>
      <vt:lpstr>Task 3：应用PAN隔离技术做更广泛的进程内隔离保护</vt:lpstr>
      <vt:lpstr>Task 3：应用PAN隔离技术做更广泛的进程内隔离保护</vt:lpstr>
      <vt:lpstr>Task 3：应用PAN隔离技术做更广泛的进程内隔离保护</vt:lpstr>
      <vt:lpstr>Evaluation</vt:lpstr>
      <vt:lpstr>Evaluation</vt:lpstr>
      <vt:lpstr>Evaluation</vt:lpstr>
      <vt:lpstr>Evaluation</vt:lpstr>
      <vt:lpstr>Evaluation</vt:lpstr>
      <vt:lpstr>Related Work</vt:lpstr>
      <vt:lpstr>Conclusion</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Bowen Tang</dc:creator>
  <cp:lastModifiedBy>Mengyao Xie</cp:lastModifiedBy>
  <cp:revision>15383</cp:revision>
  <dcterms:created xsi:type="dcterms:W3CDTF">2019-08-23T12:47:30Z</dcterms:created>
  <dcterms:modified xsi:type="dcterms:W3CDTF">2023-03-27T02:35:34Z</dcterms:modified>
</cp:coreProperties>
</file>