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1910" r:id="rId2"/>
    <p:sldId id="1929" r:id="rId3"/>
    <p:sldId id="1913" r:id="rId4"/>
    <p:sldId id="1925" r:id="rId5"/>
    <p:sldId id="1926" r:id="rId6"/>
    <p:sldId id="1924" r:id="rId7"/>
    <p:sldId id="1918" r:id="rId8"/>
    <p:sldId id="1920" r:id="rId9"/>
    <p:sldId id="1927" r:id="rId10"/>
    <p:sldId id="1914" r:id="rId11"/>
    <p:sldId id="1923" r:id="rId12"/>
    <p:sldId id="1921" r:id="rId13"/>
    <p:sldId id="1916" r:id="rId14"/>
    <p:sldId id="1917" r:id="rId15"/>
    <p:sldId id="1928" r:id="rId16"/>
    <p:sldId id="1919" r:id="rId17"/>
    <p:sldId id="192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喆" initials="王" lastIdx="1" clrIdx="0">
    <p:extLst>
      <p:ext uri="{19B8F6BF-5375-455C-9EA6-DF929625EA0E}">
        <p15:presenceInfo xmlns:p15="http://schemas.microsoft.com/office/powerpoint/2012/main" userId="ce54a61e976f5a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CCCC"/>
    <a:srgbClr val="BDD7EE"/>
    <a:srgbClr val="FFD966"/>
    <a:srgbClr val="B4C7E7"/>
    <a:srgbClr val="105FA2"/>
    <a:srgbClr val="1265AC"/>
    <a:srgbClr val="C000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11"/>
    <p:restoredTop sz="84203"/>
  </p:normalViewPr>
  <p:slideViewPr>
    <p:cSldViewPr snapToGrid="0">
      <p:cViewPr varScale="1">
        <p:scale>
          <a:sx n="49" d="100"/>
          <a:sy n="49" d="100"/>
        </p:scale>
        <p:origin x="67" y="4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C9516A-6FAE-4D35-9FF5-5F17529BCB4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61FE1969-619F-4BAB-8F1D-2A3AC378D8B1}">
      <dgm:prSet custT="1"/>
      <dgm:spPr/>
      <dgm:t>
        <a:bodyPr/>
        <a:lstStyle/>
        <a:p>
          <a:r>
            <a:rPr lang="zh-CN" altLang="en-US" sz="2000" b="1" dirty="0">
              <a:latin typeface="黑体" panose="02010609060101010101" pitchFamily="49" charset="-122"/>
              <a:ea typeface="黑体" panose="02010609060101010101" pitchFamily="49" charset="-122"/>
            </a:rPr>
            <a:t>挑战一</a:t>
          </a:r>
          <a:endParaRPr lang="zh-CN" sz="2000" b="1" dirty="0">
            <a:latin typeface="黑体" panose="02010609060101010101" pitchFamily="49" charset="-122"/>
            <a:ea typeface="黑体" panose="02010609060101010101" pitchFamily="49" charset="-122"/>
          </a:endParaRPr>
        </a:p>
      </dgm:t>
    </dgm:pt>
    <dgm:pt modelId="{461180AC-B723-4E10-B81C-AD6E6E2FCE17}" type="parTrans" cxnId="{135618F4-83FD-4B5C-9155-23F086D59242}">
      <dgm:prSet/>
      <dgm:spPr/>
      <dgm:t>
        <a:bodyPr/>
        <a:lstStyle/>
        <a:p>
          <a:endParaRPr lang="zh-CN" altLang="en-US">
            <a:latin typeface="黑体" panose="02010609060101010101" pitchFamily="49" charset="-122"/>
            <a:ea typeface="黑体" panose="02010609060101010101" pitchFamily="49" charset="-122"/>
          </a:endParaRPr>
        </a:p>
      </dgm:t>
    </dgm:pt>
    <dgm:pt modelId="{AAC38833-E3DC-4E2C-AFF5-A909F27DFC07}" type="sibTrans" cxnId="{135618F4-83FD-4B5C-9155-23F086D59242}">
      <dgm:prSet/>
      <dgm:spPr/>
      <dgm:t>
        <a:bodyPr/>
        <a:lstStyle/>
        <a:p>
          <a:endParaRPr lang="zh-CN" altLang="en-US">
            <a:latin typeface="黑体" panose="02010609060101010101" pitchFamily="49" charset="-122"/>
            <a:ea typeface="黑体" panose="02010609060101010101" pitchFamily="49" charset="-122"/>
          </a:endParaRPr>
        </a:p>
      </dgm:t>
    </dgm:pt>
    <dgm:pt modelId="{B474E18E-D859-4F8F-8E91-BB68084B1A75}">
      <dgm:prSet custT="1"/>
      <dgm:spPr/>
      <dgm:t>
        <a:bodyPr/>
        <a:lstStyle/>
        <a:p>
          <a:r>
            <a:rPr lang="zh-CN" altLang="en-US" sz="1800" kern="1200" dirty="0">
              <a:latin typeface="黑体" panose="02010609060101010101" pitchFamily="49" charset="-122"/>
              <a:ea typeface="黑体" panose="02010609060101010101" pitchFamily="49" charset="-122"/>
            </a:rPr>
            <a:t>不可信</a:t>
          </a:r>
          <a:r>
            <a:rPr lang="en-US" altLang="zh-CN" sz="1800" kern="1200" dirty="0">
              <a:latin typeface="黑体" panose="02010609060101010101" pitchFamily="49" charset="-122"/>
              <a:ea typeface="黑体" panose="02010609060101010101" pitchFamily="49" charset="-122"/>
            </a:rPr>
            <a:t>APP</a:t>
          </a:r>
          <a:r>
            <a:rPr lang="zh-CN" altLang="en-US" sz="1800" kern="1200" dirty="0">
              <a:latin typeface="黑体" panose="02010609060101010101" pitchFamily="49" charset="-122"/>
              <a:ea typeface="黑体" panose="02010609060101010101" pitchFamily="49" charset="-122"/>
            </a:rPr>
            <a:t>运行在内核态，如何确保操作系统和其他进程的安全性？</a:t>
          </a:r>
          <a:endParaRPr lang="zh-CN" sz="1800" kern="1200" dirty="0">
            <a:latin typeface="黑体" panose="02010609060101010101" pitchFamily="49" charset="-122"/>
            <a:ea typeface="黑体" panose="02010609060101010101" pitchFamily="49" charset="-122"/>
          </a:endParaRPr>
        </a:p>
      </dgm:t>
    </dgm:pt>
    <dgm:pt modelId="{71672488-790A-4A3D-BD04-ABD582A5F7A1}" type="parTrans" cxnId="{ABBFC41B-14ED-4FB3-8EF8-5F59EC096D04}">
      <dgm:prSet/>
      <dgm:spPr/>
      <dgm:t>
        <a:bodyPr/>
        <a:lstStyle/>
        <a:p>
          <a:endParaRPr lang="zh-CN" altLang="en-US">
            <a:latin typeface="黑体" panose="02010609060101010101" pitchFamily="49" charset="-122"/>
            <a:ea typeface="黑体" panose="02010609060101010101" pitchFamily="49" charset="-122"/>
          </a:endParaRPr>
        </a:p>
      </dgm:t>
    </dgm:pt>
    <dgm:pt modelId="{42A1FD20-6032-418A-8EB0-063B90293B94}" type="sibTrans" cxnId="{ABBFC41B-14ED-4FB3-8EF8-5F59EC096D04}">
      <dgm:prSet/>
      <dgm:spPr/>
      <dgm:t>
        <a:bodyPr/>
        <a:lstStyle/>
        <a:p>
          <a:endParaRPr lang="zh-CN" altLang="en-US">
            <a:latin typeface="黑体" panose="02010609060101010101" pitchFamily="49" charset="-122"/>
            <a:ea typeface="黑体" panose="02010609060101010101" pitchFamily="49" charset="-122"/>
          </a:endParaRPr>
        </a:p>
      </dgm:t>
    </dgm:pt>
    <dgm:pt modelId="{F3A2141D-775B-4703-A4FE-6436F5F6F625}">
      <dgm:prSet custT="1"/>
      <dgm:spPr/>
      <dgm:t>
        <a:bodyPr/>
        <a:lstStyle/>
        <a:p>
          <a:r>
            <a:rPr lang="zh-CN" altLang="en-US" sz="2000" b="1" dirty="0">
              <a:latin typeface="黑体" panose="02010609060101010101" pitchFamily="49" charset="-122"/>
              <a:ea typeface="黑体" panose="02010609060101010101" pitchFamily="49" charset="-122"/>
            </a:rPr>
            <a:t>挑战二</a:t>
          </a:r>
          <a:endParaRPr lang="zh-CN" sz="2000" b="1" dirty="0">
            <a:latin typeface="黑体" panose="02010609060101010101" pitchFamily="49" charset="-122"/>
            <a:ea typeface="黑体" panose="02010609060101010101" pitchFamily="49" charset="-122"/>
          </a:endParaRPr>
        </a:p>
      </dgm:t>
    </dgm:pt>
    <dgm:pt modelId="{6F509E99-F02B-4E0B-9C19-4CCCE8A8C05B}" type="parTrans" cxnId="{B7236A31-31B9-4256-8A73-C53AF94EDD3F}">
      <dgm:prSet/>
      <dgm:spPr/>
      <dgm:t>
        <a:bodyPr/>
        <a:lstStyle/>
        <a:p>
          <a:endParaRPr lang="zh-CN" altLang="en-US">
            <a:latin typeface="黑体" panose="02010609060101010101" pitchFamily="49" charset="-122"/>
            <a:ea typeface="黑体" panose="02010609060101010101" pitchFamily="49" charset="-122"/>
          </a:endParaRPr>
        </a:p>
      </dgm:t>
    </dgm:pt>
    <dgm:pt modelId="{C0688EC7-FC18-4564-A75C-AE10F9066D22}" type="sibTrans" cxnId="{B7236A31-31B9-4256-8A73-C53AF94EDD3F}">
      <dgm:prSet/>
      <dgm:spPr/>
      <dgm:t>
        <a:bodyPr/>
        <a:lstStyle/>
        <a:p>
          <a:endParaRPr lang="zh-CN" altLang="en-US">
            <a:latin typeface="黑体" panose="02010609060101010101" pitchFamily="49" charset="-122"/>
            <a:ea typeface="黑体" panose="02010609060101010101" pitchFamily="49" charset="-122"/>
          </a:endParaRPr>
        </a:p>
      </dgm:t>
    </dgm:pt>
    <dgm:pt modelId="{5870858A-15F3-4431-A24B-B3007278ADA6}">
      <dgm:prSet custT="1"/>
      <dgm:spPr/>
      <dgm:t>
        <a:bodyPr/>
        <a:lstStyle/>
        <a:p>
          <a:r>
            <a:rPr lang="zh-CN" altLang="en-US" sz="1800" dirty="0">
              <a:latin typeface="黑体" panose="02010609060101010101" pitchFamily="49" charset="-122"/>
              <a:ea typeface="黑体" panose="02010609060101010101" pitchFamily="49" charset="-122"/>
            </a:rPr>
            <a:t>如何高效管理和使用暴露出来的特权硬件资源，使其能够提升系统性能？</a:t>
          </a:r>
        </a:p>
      </dgm:t>
    </dgm:pt>
    <dgm:pt modelId="{44FB551B-442C-4968-9EE2-4D68D6C18AF2}" type="parTrans" cxnId="{1E125A45-0F7B-4AFE-83ED-6BBCE1CF871C}">
      <dgm:prSet/>
      <dgm:spPr/>
      <dgm:t>
        <a:bodyPr/>
        <a:lstStyle/>
        <a:p>
          <a:endParaRPr lang="zh-CN" altLang="en-US">
            <a:latin typeface="黑体" panose="02010609060101010101" pitchFamily="49" charset="-122"/>
            <a:ea typeface="黑体" panose="02010609060101010101" pitchFamily="49" charset="-122"/>
          </a:endParaRPr>
        </a:p>
      </dgm:t>
    </dgm:pt>
    <dgm:pt modelId="{957ADAC3-526D-480A-B0BD-CF3CE0E7616B}" type="sibTrans" cxnId="{1E125A45-0F7B-4AFE-83ED-6BBCE1CF871C}">
      <dgm:prSet/>
      <dgm:spPr/>
      <dgm:t>
        <a:bodyPr/>
        <a:lstStyle/>
        <a:p>
          <a:endParaRPr lang="zh-CN" altLang="en-US">
            <a:latin typeface="黑体" panose="02010609060101010101" pitchFamily="49" charset="-122"/>
            <a:ea typeface="黑体" panose="02010609060101010101" pitchFamily="49" charset="-122"/>
          </a:endParaRPr>
        </a:p>
      </dgm:t>
    </dgm:pt>
    <dgm:pt modelId="{337F8F4B-69AF-4CA5-8141-90847ABECA13}" type="pres">
      <dgm:prSet presAssocID="{8BC9516A-6FAE-4D35-9FF5-5F17529BCB41}" presName="Name0" presStyleCnt="0">
        <dgm:presLayoutVars>
          <dgm:dir/>
          <dgm:animLvl val="lvl"/>
          <dgm:resizeHandles val="exact"/>
        </dgm:presLayoutVars>
      </dgm:prSet>
      <dgm:spPr/>
    </dgm:pt>
    <dgm:pt modelId="{FC50153C-C516-4F2C-961C-BC9E684FEFB4}" type="pres">
      <dgm:prSet presAssocID="{61FE1969-619F-4BAB-8F1D-2A3AC378D8B1}" presName="composite" presStyleCnt="0"/>
      <dgm:spPr/>
    </dgm:pt>
    <dgm:pt modelId="{0A129B30-C6C7-4560-8D8E-6BC7322DDB47}" type="pres">
      <dgm:prSet presAssocID="{61FE1969-619F-4BAB-8F1D-2A3AC378D8B1}" presName="parTx" presStyleLbl="alignNode1" presStyleIdx="0" presStyleCnt="2">
        <dgm:presLayoutVars>
          <dgm:chMax val="0"/>
          <dgm:chPref val="0"/>
          <dgm:bulletEnabled val="1"/>
        </dgm:presLayoutVars>
      </dgm:prSet>
      <dgm:spPr/>
    </dgm:pt>
    <dgm:pt modelId="{9AD8BC3E-F2B1-466E-A22A-379FB301A784}" type="pres">
      <dgm:prSet presAssocID="{61FE1969-619F-4BAB-8F1D-2A3AC378D8B1}" presName="desTx" presStyleLbl="alignAccFollowNode1" presStyleIdx="0" presStyleCnt="2">
        <dgm:presLayoutVars>
          <dgm:bulletEnabled val="1"/>
        </dgm:presLayoutVars>
      </dgm:prSet>
      <dgm:spPr/>
    </dgm:pt>
    <dgm:pt modelId="{C532264D-EFD1-4EC0-8216-F2F6D4DF8BE2}" type="pres">
      <dgm:prSet presAssocID="{AAC38833-E3DC-4E2C-AFF5-A909F27DFC07}" presName="space" presStyleCnt="0"/>
      <dgm:spPr/>
    </dgm:pt>
    <dgm:pt modelId="{3148BAAB-F143-4AB8-B9FE-4A860D012068}" type="pres">
      <dgm:prSet presAssocID="{F3A2141D-775B-4703-A4FE-6436F5F6F625}" presName="composite" presStyleCnt="0"/>
      <dgm:spPr/>
    </dgm:pt>
    <dgm:pt modelId="{89E8CF19-28B7-4322-ABE8-54B2E9408109}" type="pres">
      <dgm:prSet presAssocID="{F3A2141D-775B-4703-A4FE-6436F5F6F625}" presName="parTx" presStyleLbl="alignNode1" presStyleIdx="1" presStyleCnt="2" custLinFactNeighborX="17441" custLinFactNeighborY="-1592">
        <dgm:presLayoutVars>
          <dgm:chMax val="0"/>
          <dgm:chPref val="0"/>
          <dgm:bulletEnabled val="1"/>
        </dgm:presLayoutVars>
      </dgm:prSet>
      <dgm:spPr/>
    </dgm:pt>
    <dgm:pt modelId="{7B9A6F8D-95C6-481F-B4EC-D30CA910659F}" type="pres">
      <dgm:prSet presAssocID="{F3A2141D-775B-4703-A4FE-6436F5F6F625}" presName="desTx" presStyleLbl="alignAccFollowNode1" presStyleIdx="1" presStyleCnt="2">
        <dgm:presLayoutVars>
          <dgm:bulletEnabled val="1"/>
        </dgm:presLayoutVars>
      </dgm:prSet>
      <dgm:spPr/>
    </dgm:pt>
  </dgm:ptLst>
  <dgm:cxnLst>
    <dgm:cxn modelId="{D49E4D08-82BE-4FEF-88B5-B15CEEEA353F}" type="presOf" srcId="{8BC9516A-6FAE-4D35-9FF5-5F17529BCB41}" destId="{337F8F4B-69AF-4CA5-8141-90847ABECA13}" srcOrd="0" destOrd="0" presId="urn:microsoft.com/office/officeart/2005/8/layout/hList1"/>
    <dgm:cxn modelId="{ABBFC41B-14ED-4FB3-8EF8-5F59EC096D04}" srcId="{61FE1969-619F-4BAB-8F1D-2A3AC378D8B1}" destId="{B474E18E-D859-4F8F-8E91-BB68084B1A75}" srcOrd="0" destOrd="0" parTransId="{71672488-790A-4A3D-BD04-ABD582A5F7A1}" sibTransId="{42A1FD20-6032-418A-8EB0-063B90293B94}"/>
    <dgm:cxn modelId="{B7236A31-31B9-4256-8A73-C53AF94EDD3F}" srcId="{8BC9516A-6FAE-4D35-9FF5-5F17529BCB41}" destId="{F3A2141D-775B-4703-A4FE-6436F5F6F625}" srcOrd="1" destOrd="0" parTransId="{6F509E99-F02B-4E0B-9C19-4CCCE8A8C05B}" sibTransId="{C0688EC7-FC18-4564-A75C-AE10F9066D22}"/>
    <dgm:cxn modelId="{1E125A45-0F7B-4AFE-83ED-6BBCE1CF871C}" srcId="{F3A2141D-775B-4703-A4FE-6436F5F6F625}" destId="{5870858A-15F3-4431-A24B-B3007278ADA6}" srcOrd="0" destOrd="0" parTransId="{44FB551B-442C-4968-9EE2-4D68D6C18AF2}" sibTransId="{957ADAC3-526D-480A-B0BD-CF3CE0E7616B}"/>
    <dgm:cxn modelId="{8B037895-E3B4-4CDB-909B-15500FAB1FF4}" type="presOf" srcId="{B474E18E-D859-4F8F-8E91-BB68084B1A75}" destId="{9AD8BC3E-F2B1-466E-A22A-379FB301A784}" srcOrd="0" destOrd="0" presId="urn:microsoft.com/office/officeart/2005/8/layout/hList1"/>
    <dgm:cxn modelId="{9F3C3696-BD1B-4CFC-843D-2196CC257D97}" type="presOf" srcId="{61FE1969-619F-4BAB-8F1D-2A3AC378D8B1}" destId="{0A129B30-C6C7-4560-8D8E-6BC7322DDB47}" srcOrd="0" destOrd="0" presId="urn:microsoft.com/office/officeart/2005/8/layout/hList1"/>
    <dgm:cxn modelId="{61AF029B-2652-4AFB-AAAC-5B2D57E44264}" type="presOf" srcId="{5870858A-15F3-4431-A24B-B3007278ADA6}" destId="{7B9A6F8D-95C6-481F-B4EC-D30CA910659F}" srcOrd="0" destOrd="0" presId="urn:microsoft.com/office/officeart/2005/8/layout/hList1"/>
    <dgm:cxn modelId="{C746E7CA-809B-4F5A-9B35-4C2BFE57D288}" type="presOf" srcId="{F3A2141D-775B-4703-A4FE-6436F5F6F625}" destId="{89E8CF19-28B7-4322-ABE8-54B2E9408109}" srcOrd="0" destOrd="0" presId="urn:microsoft.com/office/officeart/2005/8/layout/hList1"/>
    <dgm:cxn modelId="{135618F4-83FD-4B5C-9155-23F086D59242}" srcId="{8BC9516A-6FAE-4D35-9FF5-5F17529BCB41}" destId="{61FE1969-619F-4BAB-8F1D-2A3AC378D8B1}" srcOrd="0" destOrd="0" parTransId="{461180AC-B723-4E10-B81C-AD6E6E2FCE17}" sibTransId="{AAC38833-E3DC-4E2C-AFF5-A909F27DFC07}"/>
    <dgm:cxn modelId="{11217359-ABC3-4916-A601-BCCC90FEB114}" type="presParOf" srcId="{337F8F4B-69AF-4CA5-8141-90847ABECA13}" destId="{FC50153C-C516-4F2C-961C-BC9E684FEFB4}" srcOrd="0" destOrd="0" presId="urn:microsoft.com/office/officeart/2005/8/layout/hList1"/>
    <dgm:cxn modelId="{493EDB65-325A-4395-8D18-604C20DC0AA6}" type="presParOf" srcId="{FC50153C-C516-4F2C-961C-BC9E684FEFB4}" destId="{0A129B30-C6C7-4560-8D8E-6BC7322DDB47}" srcOrd="0" destOrd="0" presId="urn:microsoft.com/office/officeart/2005/8/layout/hList1"/>
    <dgm:cxn modelId="{B2DC7C39-FE67-4232-B305-B4B3B5557BB8}" type="presParOf" srcId="{FC50153C-C516-4F2C-961C-BC9E684FEFB4}" destId="{9AD8BC3E-F2B1-466E-A22A-379FB301A784}" srcOrd="1" destOrd="0" presId="urn:microsoft.com/office/officeart/2005/8/layout/hList1"/>
    <dgm:cxn modelId="{11724320-B68B-4F94-8646-167BB73437AD}" type="presParOf" srcId="{337F8F4B-69AF-4CA5-8141-90847ABECA13}" destId="{C532264D-EFD1-4EC0-8216-F2F6D4DF8BE2}" srcOrd="1" destOrd="0" presId="urn:microsoft.com/office/officeart/2005/8/layout/hList1"/>
    <dgm:cxn modelId="{7C2DF049-7085-4A1D-92DB-49EC1A7B7053}" type="presParOf" srcId="{337F8F4B-69AF-4CA5-8141-90847ABECA13}" destId="{3148BAAB-F143-4AB8-B9FE-4A860D012068}" srcOrd="2" destOrd="0" presId="urn:microsoft.com/office/officeart/2005/8/layout/hList1"/>
    <dgm:cxn modelId="{D9AEA5D5-14D7-4656-BA2D-D5F14E61706E}" type="presParOf" srcId="{3148BAAB-F143-4AB8-B9FE-4A860D012068}" destId="{89E8CF19-28B7-4322-ABE8-54B2E9408109}" srcOrd="0" destOrd="0" presId="urn:microsoft.com/office/officeart/2005/8/layout/hList1"/>
    <dgm:cxn modelId="{B020B533-78CE-4267-A9DC-2002CF501CE2}" type="presParOf" srcId="{3148BAAB-F143-4AB8-B9FE-4A860D012068}" destId="{7B9A6F8D-95C6-481F-B4EC-D30CA910659F}" srcOrd="1" destOrd="0" presId="urn:microsoft.com/office/officeart/2005/8/layout/h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C9516A-6FAE-4D35-9FF5-5F17529BCB4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61FE1969-619F-4BAB-8F1D-2A3AC378D8B1}">
      <dgm:prSet custT="1"/>
      <dgm:spPr/>
      <dgm:t>
        <a:bodyPr/>
        <a:lstStyle/>
        <a:p>
          <a:r>
            <a:rPr lang="zh-CN" sz="2000" b="1" dirty="0">
              <a:latin typeface="黑体" panose="02010609060101010101" pitchFamily="49" charset="-122"/>
              <a:ea typeface="黑体" panose="02010609060101010101" pitchFamily="49" charset="-122"/>
            </a:rPr>
            <a:t>研究问题</a:t>
          </a:r>
          <a:r>
            <a:rPr lang="zh-CN" altLang="en-US" sz="2000" b="1" dirty="0">
              <a:latin typeface="黑体" panose="02010609060101010101" pitchFamily="49" charset="-122"/>
              <a:ea typeface="黑体" panose="02010609060101010101" pitchFamily="49" charset="-122"/>
            </a:rPr>
            <a:t>一</a:t>
          </a:r>
          <a:endParaRPr lang="zh-CN" sz="2000" b="1" dirty="0">
            <a:latin typeface="黑体" panose="02010609060101010101" pitchFamily="49" charset="-122"/>
            <a:ea typeface="黑体" panose="02010609060101010101" pitchFamily="49" charset="-122"/>
          </a:endParaRPr>
        </a:p>
      </dgm:t>
    </dgm:pt>
    <dgm:pt modelId="{461180AC-B723-4E10-B81C-AD6E6E2FCE17}" type="parTrans" cxnId="{135618F4-83FD-4B5C-9155-23F086D59242}">
      <dgm:prSet/>
      <dgm:spPr/>
      <dgm:t>
        <a:bodyPr/>
        <a:lstStyle/>
        <a:p>
          <a:endParaRPr lang="zh-CN" altLang="en-US">
            <a:latin typeface="黑体" panose="02010609060101010101" pitchFamily="49" charset="-122"/>
            <a:ea typeface="黑体" panose="02010609060101010101" pitchFamily="49" charset="-122"/>
          </a:endParaRPr>
        </a:p>
      </dgm:t>
    </dgm:pt>
    <dgm:pt modelId="{AAC38833-E3DC-4E2C-AFF5-A909F27DFC07}" type="sibTrans" cxnId="{135618F4-83FD-4B5C-9155-23F086D59242}">
      <dgm:prSet/>
      <dgm:spPr/>
      <dgm:t>
        <a:bodyPr/>
        <a:lstStyle/>
        <a:p>
          <a:endParaRPr lang="zh-CN" altLang="en-US">
            <a:latin typeface="黑体" panose="02010609060101010101" pitchFamily="49" charset="-122"/>
            <a:ea typeface="黑体" panose="02010609060101010101" pitchFamily="49" charset="-122"/>
          </a:endParaRPr>
        </a:p>
      </dgm:t>
    </dgm:pt>
    <dgm:pt modelId="{B474E18E-D859-4F8F-8E91-BB68084B1A75}">
      <dgm:prSet custT="1"/>
      <dgm:spPr/>
      <dgm:t>
        <a:bodyPr/>
        <a:lstStyle/>
        <a:p>
          <a:r>
            <a:rPr lang="zh-CN" sz="1800" kern="1200" dirty="0">
              <a:latin typeface="黑体" panose="02010609060101010101" pitchFamily="49" charset="-122"/>
              <a:ea typeface="黑体" panose="02010609060101010101" pitchFamily="49" charset="-122"/>
            </a:rPr>
            <a:t>能否在</a:t>
          </a:r>
          <a:r>
            <a:rPr lang="en-US" sz="1800" kern="1200" dirty="0">
              <a:latin typeface="Times New Roman" panose="02020603050405020304" pitchFamily="18" charset="0"/>
              <a:ea typeface="黑体" panose="02010609060101010101" pitchFamily="49" charset="-122"/>
              <a:cs typeface="Times New Roman" panose="02020603050405020304" pitchFamily="18" charset="0"/>
            </a:rPr>
            <a:t>Arch64</a:t>
          </a:r>
          <a:r>
            <a:rPr lang="zh-CN" sz="1800" kern="1200" dirty="0">
              <a:latin typeface="黑体" panose="02010609060101010101" pitchFamily="49" charset="-122"/>
              <a:ea typeface="黑体" panose="02010609060101010101" pitchFamily="49" charset="-122"/>
            </a:rPr>
            <a:t>平台上实现内核态</a:t>
          </a:r>
          <a:r>
            <a:rPr lang="en-US" sz="1800" kern="1200" dirty="0">
              <a:solidFill>
                <a:prstClr val="black">
                  <a:hueOff val="0"/>
                  <a:satOff val="0"/>
                  <a:lumOff val="0"/>
                  <a:alphaOff val="0"/>
                </a:prstClr>
              </a:solidFill>
              <a:latin typeface="Times New Roman" panose="02020603050405020304" pitchFamily="18" charset="0"/>
              <a:ea typeface="黑体" panose="02010609060101010101" pitchFamily="49" charset="-122"/>
              <a:cs typeface="Times New Roman" panose="02020603050405020304" pitchFamily="18" charset="0"/>
            </a:rPr>
            <a:t>APP</a:t>
          </a:r>
          <a:r>
            <a:rPr lang="zh-CN" sz="1800" kern="1200" dirty="0">
              <a:latin typeface="黑体" panose="02010609060101010101" pitchFamily="49" charset="-122"/>
              <a:ea typeface="黑体" panose="02010609060101010101" pitchFamily="49" charset="-122"/>
            </a:rPr>
            <a:t>，</a:t>
          </a:r>
          <a:r>
            <a:rPr lang="zh-CN" altLang="en-US" sz="1800" kern="1200" dirty="0">
              <a:latin typeface="黑体" panose="02010609060101010101" pitchFamily="49" charset="-122"/>
              <a:ea typeface="黑体" panose="02010609060101010101" pitchFamily="49" charset="-122"/>
            </a:rPr>
            <a:t>与</a:t>
          </a:r>
          <a:r>
            <a:rPr lang="en-US" altLang="zh-CN" sz="1800" kern="1200" dirty="0">
              <a:latin typeface="黑体" panose="02010609060101010101" pitchFamily="49" charset="-122"/>
              <a:ea typeface="黑体" panose="02010609060101010101" pitchFamily="49" charset="-122"/>
            </a:rPr>
            <a:t>X86_64</a:t>
          </a:r>
          <a:r>
            <a:rPr lang="zh-CN" altLang="en-US" sz="1800" kern="1200" dirty="0">
              <a:latin typeface="黑体" panose="02010609060101010101" pitchFamily="49" charset="-122"/>
              <a:ea typeface="黑体" panose="02010609060101010101" pitchFamily="49" charset="-122"/>
            </a:rPr>
            <a:t>平台有何</a:t>
          </a:r>
          <a:r>
            <a:rPr lang="zh-CN" sz="1800" kern="1200" dirty="0">
              <a:solidFill>
                <a:prstClr val="black">
                  <a:hueOff val="0"/>
                  <a:satOff val="0"/>
                  <a:lumOff val="0"/>
                  <a:alphaOff val="0"/>
                </a:prstClr>
              </a:solidFill>
              <a:latin typeface="Times New Roman" panose="02020603050405020304" pitchFamily="18" charset="0"/>
              <a:ea typeface="黑体" panose="02010609060101010101" pitchFamily="49" charset="-122"/>
              <a:cs typeface="Times New Roman" panose="02020603050405020304" pitchFamily="18" charset="0"/>
            </a:rPr>
            <a:t>不</a:t>
          </a:r>
          <a:r>
            <a:rPr lang="zh-CN" sz="1800" kern="1200" dirty="0">
              <a:latin typeface="黑体" panose="02010609060101010101" pitchFamily="49" charset="-122"/>
              <a:ea typeface="黑体" panose="02010609060101010101" pitchFamily="49" charset="-122"/>
            </a:rPr>
            <a:t>一样？</a:t>
          </a:r>
        </a:p>
      </dgm:t>
    </dgm:pt>
    <dgm:pt modelId="{71672488-790A-4A3D-BD04-ABD582A5F7A1}" type="parTrans" cxnId="{ABBFC41B-14ED-4FB3-8EF8-5F59EC096D04}">
      <dgm:prSet/>
      <dgm:spPr/>
      <dgm:t>
        <a:bodyPr/>
        <a:lstStyle/>
        <a:p>
          <a:endParaRPr lang="zh-CN" altLang="en-US">
            <a:latin typeface="黑体" panose="02010609060101010101" pitchFamily="49" charset="-122"/>
            <a:ea typeface="黑体" panose="02010609060101010101" pitchFamily="49" charset="-122"/>
          </a:endParaRPr>
        </a:p>
      </dgm:t>
    </dgm:pt>
    <dgm:pt modelId="{42A1FD20-6032-418A-8EB0-063B90293B94}" type="sibTrans" cxnId="{ABBFC41B-14ED-4FB3-8EF8-5F59EC096D04}">
      <dgm:prSet/>
      <dgm:spPr/>
      <dgm:t>
        <a:bodyPr/>
        <a:lstStyle/>
        <a:p>
          <a:endParaRPr lang="zh-CN" altLang="en-US">
            <a:latin typeface="黑体" panose="02010609060101010101" pitchFamily="49" charset="-122"/>
            <a:ea typeface="黑体" panose="02010609060101010101" pitchFamily="49" charset="-122"/>
          </a:endParaRPr>
        </a:p>
      </dgm:t>
    </dgm:pt>
    <dgm:pt modelId="{F3A2141D-775B-4703-A4FE-6436F5F6F625}">
      <dgm:prSet custT="1"/>
      <dgm:spPr/>
      <dgm:t>
        <a:bodyPr/>
        <a:lstStyle/>
        <a:p>
          <a:r>
            <a:rPr lang="zh-CN" sz="2000" b="1" dirty="0">
              <a:latin typeface="黑体" panose="02010609060101010101" pitchFamily="49" charset="-122"/>
              <a:ea typeface="黑体" panose="02010609060101010101" pitchFamily="49" charset="-122"/>
            </a:rPr>
            <a:t>研究问题</a:t>
          </a:r>
          <a:r>
            <a:rPr lang="zh-CN" altLang="en-US" sz="2000" b="1" dirty="0">
              <a:latin typeface="黑体" panose="02010609060101010101" pitchFamily="49" charset="-122"/>
              <a:ea typeface="黑体" panose="02010609060101010101" pitchFamily="49" charset="-122"/>
            </a:rPr>
            <a:t>二</a:t>
          </a:r>
          <a:endParaRPr lang="zh-CN" sz="2000" b="1" dirty="0">
            <a:latin typeface="黑体" panose="02010609060101010101" pitchFamily="49" charset="-122"/>
            <a:ea typeface="黑体" panose="02010609060101010101" pitchFamily="49" charset="-122"/>
          </a:endParaRPr>
        </a:p>
      </dgm:t>
    </dgm:pt>
    <dgm:pt modelId="{6F509E99-F02B-4E0B-9C19-4CCCE8A8C05B}" type="parTrans" cxnId="{B7236A31-31B9-4256-8A73-C53AF94EDD3F}">
      <dgm:prSet/>
      <dgm:spPr/>
      <dgm:t>
        <a:bodyPr/>
        <a:lstStyle/>
        <a:p>
          <a:endParaRPr lang="zh-CN" altLang="en-US">
            <a:latin typeface="黑体" panose="02010609060101010101" pitchFamily="49" charset="-122"/>
            <a:ea typeface="黑体" panose="02010609060101010101" pitchFamily="49" charset="-122"/>
          </a:endParaRPr>
        </a:p>
      </dgm:t>
    </dgm:pt>
    <dgm:pt modelId="{C0688EC7-FC18-4564-A75C-AE10F9066D22}" type="sibTrans" cxnId="{B7236A31-31B9-4256-8A73-C53AF94EDD3F}">
      <dgm:prSet/>
      <dgm:spPr/>
      <dgm:t>
        <a:bodyPr/>
        <a:lstStyle/>
        <a:p>
          <a:endParaRPr lang="zh-CN" altLang="en-US">
            <a:latin typeface="黑体" panose="02010609060101010101" pitchFamily="49" charset="-122"/>
            <a:ea typeface="黑体" panose="02010609060101010101" pitchFamily="49" charset="-122"/>
          </a:endParaRPr>
        </a:p>
      </dgm:t>
    </dgm:pt>
    <dgm:pt modelId="{5870858A-15F3-4431-A24B-B3007278ADA6}">
      <dgm:prSet/>
      <dgm:spPr/>
      <dgm:t>
        <a:bodyPr/>
        <a:lstStyle/>
        <a:p>
          <a:r>
            <a:rPr lang="zh-CN" dirty="0">
              <a:latin typeface="黑体" panose="02010609060101010101" pitchFamily="49" charset="-122"/>
              <a:ea typeface="黑体" panose="02010609060101010101" pitchFamily="49" charset="-122"/>
            </a:rPr>
            <a:t>能否避免使用硬件虚拟化</a:t>
          </a:r>
          <a:r>
            <a:rPr lang="zh-CN" altLang="en-US" dirty="0">
              <a:latin typeface="黑体" panose="02010609060101010101" pitchFamily="49" charset="-122"/>
              <a:ea typeface="黑体" panose="02010609060101010101" pitchFamily="49" charset="-122"/>
            </a:rPr>
            <a:t>技术</a:t>
          </a:r>
          <a:r>
            <a:rPr 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不仅避免虚机开销，还</a:t>
          </a:r>
          <a:r>
            <a:rPr lang="zh-CN" dirty="0">
              <a:latin typeface="黑体" panose="02010609060101010101" pitchFamily="49" charset="-122"/>
              <a:ea typeface="黑体" panose="02010609060101010101" pitchFamily="49" charset="-122"/>
            </a:rPr>
            <a:t>对移动终端场景更友好。</a:t>
          </a:r>
        </a:p>
      </dgm:t>
    </dgm:pt>
    <dgm:pt modelId="{44FB551B-442C-4968-9EE2-4D68D6C18AF2}" type="parTrans" cxnId="{1E125A45-0F7B-4AFE-83ED-6BBCE1CF871C}">
      <dgm:prSet/>
      <dgm:spPr/>
      <dgm:t>
        <a:bodyPr/>
        <a:lstStyle/>
        <a:p>
          <a:endParaRPr lang="zh-CN" altLang="en-US">
            <a:latin typeface="黑体" panose="02010609060101010101" pitchFamily="49" charset="-122"/>
            <a:ea typeface="黑体" panose="02010609060101010101" pitchFamily="49" charset="-122"/>
          </a:endParaRPr>
        </a:p>
      </dgm:t>
    </dgm:pt>
    <dgm:pt modelId="{957ADAC3-526D-480A-B0BD-CF3CE0E7616B}" type="sibTrans" cxnId="{1E125A45-0F7B-4AFE-83ED-6BBCE1CF871C}">
      <dgm:prSet/>
      <dgm:spPr/>
      <dgm:t>
        <a:bodyPr/>
        <a:lstStyle/>
        <a:p>
          <a:endParaRPr lang="zh-CN" altLang="en-US">
            <a:latin typeface="黑体" panose="02010609060101010101" pitchFamily="49" charset="-122"/>
            <a:ea typeface="黑体" panose="02010609060101010101" pitchFamily="49" charset="-122"/>
          </a:endParaRPr>
        </a:p>
      </dgm:t>
    </dgm:pt>
    <dgm:pt modelId="{337F8F4B-69AF-4CA5-8141-90847ABECA13}" type="pres">
      <dgm:prSet presAssocID="{8BC9516A-6FAE-4D35-9FF5-5F17529BCB41}" presName="Name0" presStyleCnt="0">
        <dgm:presLayoutVars>
          <dgm:dir/>
          <dgm:animLvl val="lvl"/>
          <dgm:resizeHandles val="exact"/>
        </dgm:presLayoutVars>
      </dgm:prSet>
      <dgm:spPr/>
    </dgm:pt>
    <dgm:pt modelId="{FC50153C-C516-4F2C-961C-BC9E684FEFB4}" type="pres">
      <dgm:prSet presAssocID="{61FE1969-619F-4BAB-8F1D-2A3AC378D8B1}" presName="composite" presStyleCnt="0"/>
      <dgm:spPr/>
    </dgm:pt>
    <dgm:pt modelId="{0A129B30-C6C7-4560-8D8E-6BC7322DDB47}" type="pres">
      <dgm:prSet presAssocID="{61FE1969-619F-4BAB-8F1D-2A3AC378D8B1}" presName="parTx" presStyleLbl="alignNode1" presStyleIdx="0" presStyleCnt="2">
        <dgm:presLayoutVars>
          <dgm:chMax val="0"/>
          <dgm:chPref val="0"/>
          <dgm:bulletEnabled val="1"/>
        </dgm:presLayoutVars>
      </dgm:prSet>
      <dgm:spPr/>
    </dgm:pt>
    <dgm:pt modelId="{9AD8BC3E-F2B1-466E-A22A-379FB301A784}" type="pres">
      <dgm:prSet presAssocID="{61FE1969-619F-4BAB-8F1D-2A3AC378D8B1}" presName="desTx" presStyleLbl="alignAccFollowNode1" presStyleIdx="0" presStyleCnt="2">
        <dgm:presLayoutVars>
          <dgm:bulletEnabled val="1"/>
        </dgm:presLayoutVars>
      </dgm:prSet>
      <dgm:spPr/>
    </dgm:pt>
    <dgm:pt modelId="{C532264D-EFD1-4EC0-8216-F2F6D4DF8BE2}" type="pres">
      <dgm:prSet presAssocID="{AAC38833-E3DC-4E2C-AFF5-A909F27DFC07}" presName="space" presStyleCnt="0"/>
      <dgm:spPr/>
    </dgm:pt>
    <dgm:pt modelId="{3148BAAB-F143-4AB8-B9FE-4A860D012068}" type="pres">
      <dgm:prSet presAssocID="{F3A2141D-775B-4703-A4FE-6436F5F6F625}" presName="composite" presStyleCnt="0"/>
      <dgm:spPr/>
    </dgm:pt>
    <dgm:pt modelId="{89E8CF19-28B7-4322-ABE8-54B2E9408109}" type="pres">
      <dgm:prSet presAssocID="{F3A2141D-775B-4703-A4FE-6436F5F6F625}" presName="parTx" presStyleLbl="alignNode1" presStyleIdx="1" presStyleCnt="2">
        <dgm:presLayoutVars>
          <dgm:chMax val="0"/>
          <dgm:chPref val="0"/>
          <dgm:bulletEnabled val="1"/>
        </dgm:presLayoutVars>
      </dgm:prSet>
      <dgm:spPr/>
    </dgm:pt>
    <dgm:pt modelId="{7B9A6F8D-95C6-481F-B4EC-D30CA910659F}" type="pres">
      <dgm:prSet presAssocID="{F3A2141D-775B-4703-A4FE-6436F5F6F625}" presName="desTx" presStyleLbl="alignAccFollowNode1" presStyleIdx="1" presStyleCnt="2">
        <dgm:presLayoutVars>
          <dgm:bulletEnabled val="1"/>
        </dgm:presLayoutVars>
      </dgm:prSet>
      <dgm:spPr/>
    </dgm:pt>
  </dgm:ptLst>
  <dgm:cxnLst>
    <dgm:cxn modelId="{D49E4D08-82BE-4FEF-88B5-B15CEEEA353F}" type="presOf" srcId="{8BC9516A-6FAE-4D35-9FF5-5F17529BCB41}" destId="{337F8F4B-69AF-4CA5-8141-90847ABECA13}" srcOrd="0" destOrd="0" presId="urn:microsoft.com/office/officeart/2005/8/layout/hList1"/>
    <dgm:cxn modelId="{ABBFC41B-14ED-4FB3-8EF8-5F59EC096D04}" srcId="{61FE1969-619F-4BAB-8F1D-2A3AC378D8B1}" destId="{B474E18E-D859-4F8F-8E91-BB68084B1A75}" srcOrd="0" destOrd="0" parTransId="{71672488-790A-4A3D-BD04-ABD582A5F7A1}" sibTransId="{42A1FD20-6032-418A-8EB0-063B90293B94}"/>
    <dgm:cxn modelId="{B7236A31-31B9-4256-8A73-C53AF94EDD3F}" srcId="{8BC9516A-6FAE-4D35-9FF5-5F17529BCB41}" destId="{F3A2141D-775B-4703-A4FE-6436F5F6F625}" srcOrd="1" destOrd="0" parTransId="{6F509E99-F02B-4E0B-9C19-4CCCE8A8C05B}" sibTransId="{C0688EC7-FC18-4564-A75C-AE10F9066D22}"/>
    <dgm:cxn modelId="{1E125A45-0F7B-4AFE-83ED-6BBCE1CF871C}" srcId="{F3A2141D-775B-4703-A4FE-6436F5F6F625}" destId="{5870858A-15F3-4431-A24B-B3007278ADA6}" srcOrd="0" destOrd="0" parTransId="{44FB551B-442C-4968-9EE2-4D68D6C18AF2}" sibTransId="{957ADAC3-526D-480A-B0BD-CF3CE0E7616B}"/>
    <dgm:cxn modelId="{8B037895-E3B4-4CDB-909B-15500FAB1FF4}" type="presOf" srcId="{B474E18E-D859-4F8F-8E91-BB68084B1A75}" destId="{9AD8BC3E-F2B1-466E-A22A-379FB301A784}" srcOrd="0" destOrd="0" presId="urn:microsoft.com/office/officeart/2005/8/layout/hList1"/>
    <dgm:cxn modelId="{9F3C3696-BD1B-4CFC-843D-2196CC257D97}" type="presOf" srcId="{61FE1969-619F-4BAB-8F1D-2A3AC378D8B1}" destId="{0A129B30-C6C7-4560-8D8E-6BC7322DDB47}" srcOrd="0" destOrd="0" presId="urn:microsoft.com/office/officeart/2005/8/layout/hList1"/>
    <dgm:cxn modelId="{61AF029B-2652-4AFB-AAAC-5B2D57E44264}" type="presOf" srcId="{5870858A-15F3-4431-A24B-B3007278ADA6}" destId="{7B9A6F8D-95C6-481F-B4EC-D30CA910659F}" srcOrd="0" destOrd="0" presId="urn:microsoft.com/office/officeart/2005/8/layout/hList1"/>
    <dgm:cxn modelId="{C746E7CA-809B-4F5A-9B35-4C2BFE57D288}" type="presOf" srcId="{F3A2141D-775B-4703-A4FE-6436F5F6F625}" destId="{89E8CF19-28B7-4322-ABE8-54B2E9408109}" srcOrd="0" destOrd="0" presId="urn:microsoft.com/office/officeart/2005/8/layout/hList1"/>
    <dgm:cxn modelId="{135618F4-83FD-4B5C-9155-23F086D59242}" srcId="{8BC9516A-6FAE-4D35-9FF5-5F17529BCB41}" destId="{61FE1969-619F-4BAB-8F1D-2A3AC378D8B1}" srcOrd="0" destOrd="0" parTransId="{461180AC-B723-4E10-B81C-AD6E6E2FCE17}" sibTransId="{AAC38833-E3DC-4E2C-AFF5-A909F27DFC07}"/>
    <dgm:cxn modelId="{11217359-ABC3-4916-A601-BCCC90FEB114}" type="presParOf" srcId="{337F8F4B-69AF-4CA5-8141-90847ABECA13}" destId="{FC50153C-C516-4F2C-961C-BC9E684FEFB4}" srcOrd="0" destOrd="0" presId="urn:microsoft.com/office/officeart/2005/8/layout/hList1"/>
    <dgm:cxn modelId="{493EDB65-325A-4395-8D18-604C20DC0AA6}" type="presParOf" srcId="{FC50153C-C516-4F2C-961C-BC9E684FEFB4}" destId="{0A129B30-C6C7-4560-8D8E-6BC7322DDB47}" srcOrd="0" destOrd="0" presId="urn:microsoft.com/office/officeart/2005/8/layout/hList1"/>
    <dgm:cxn modelId="{B2DC7C39-FE67-4232-B305-B4B3B5557BB8}" type="presParOf" srcId="{FC50153C-C516-4F2C-961C-BC9E684FEFB4}" destId="{9AD8BC3E-F2B1-466E-A22A-379FB301A784}" srcOrd="1" destOrd="0" presId="urn:microsoft.com/office/officeart/2005/8/layout/hList1"/>
    <dgm:cxn modelId="{11724320-B68B-4F94-8646-167BB73437AD}" type="presParOf" srcId="{337F8F4B-69AF-4CA5-8141-90847ABECA13}" destId="{C532264D-EFD1-4EC0-8216-F2F6D4DF8BE2}" srcOrd="1" destOrd="0" presId="urn:microsoft.com/office/officeart/2005/8/layout/hList1"/>
    <dgm:cxn modelId="{7C2DF049-7085-4A1D-92DB-49EC1A7B7053}" type="presParOf" srcId="{337F8F4B-69AF-4CA5-8141-90847ABECA13}" destId="{3148BAAB-F143-4AB8-B9FE-4A860D012068}" srcOrd="2" destOrd="0" presId="urn:microsoft.com/office/officeart/2005/8/layout/hList1"/>
    <dgm:cxn modelId="{D9AEA5D5-14D7-4656-BA2D-D5F14E61706E}" type="presParOf" srcId="{3148BAAB-F143-4AB8-B9FE-4A860D012068}" destId="{89E8CF19-28B7-4322-ABE8-54B2E9408109}" srcOrd="0" destOrd="0" presId="urn:microsoft.com/office/officeart/2005/8/layout/hList1"/>
    <dgm:cxn modelId="{B020B533-78CE-4267-A9DC-2002CF501CE2}" type="presParOf" srcId="{3148BAAB-F143-4AB8-B9FE-4A860D012068}" destId="{7B9A6F8D-95C6-481F-B4EC-D30CA910659F}" srcOrd="1" destOrd="0" presId="urn:microsoft.com/office/officeart/2005/8/layout/h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29B30-C6C7-4560-8D8E-6BC7322DDB47}">
      <dsp:nvSpPr>
        <dsp:cNvPr id="0" name=""/>
        <dsp:cNvSpPr/>
      </dsp:nvSpPr>
      <dsp:spPr>
        <a:xfrm>
          <a:off x="43" y="5894"/>
          <a:ext cx="4179308" cy="604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挑战一</a:t>
          </a:r>
          <a:endParaRPr lang="zh-CN" sz="2000" b="1" kern="1200" dirty="0">
            <a:latin typeface="黑体" panose="02010609060101010101" pitchFamily="49" charset="-122"/>
            <a:ea typeface="黑体" panose="02010609060101010101" pitchFamily="49" charset="-122"/>
          </a:endParaRPr>
        </a:p>
      </dsp:txBody>
      <dsp:txXfrm>
        <a:off x="43" y="5894"/>
        <a:ext cx="4179308" cy="604800"/>
      </dsp:txXfrm>
    </dsp:sp>
    <dsp:sp modelId="{9AD8BC3E-F2B1-466E-A22A-379FB301A784}">
      <dsp:nvSpPr>
        <dsp:cNvPr id="0" name=""/>
        <dsp:cNvSpPr/>
      </dsp:nvSpPr>
      <dsp:spPr>
        <a:xfrm>
          <a:off x="43" y="610694"/>
          <a:ext cx="4179308" cy="9223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黑体" panose="02010609060101010101" pitchFamily="49" charset="-122"/>
              <a:ea typeface="黑体" panose="02010609060101010101" pitchFamily="49" charset="-122"/>
            </a:rPr>
            <a:t>不可信</a:t>
          </a:r>
          <a:r>
            <a:rPr lang="en-US" altLang="zh-CN" sz="1800" kern="1200" dirty="0">
              <a:latin typeface="黑体" panose="02010609060101010101" pitchFamily="49" charset="-122"/>
              <a:ea typeface="黑体" panose="02010609060101010101" pitchFamily="49" charset="-122"/>
            </a:rPr>
            <a:t>APP</a:t>
          </a:r>
          <a:r>
            <a:rPr lang="zh-CN" altLang="en-US" sz="1800" kern="1200" dirty="0">
              <a:latin typeface="黑体" panose="02010609060101010101" pitchFamily="49" charset="-122"/>
              <a:ea typeface="黑体" panose="02010609060101010101" pitchFamily="49" charset="-122"/>
            </a:rPr>
            <a:t>运行在内核态，如何确保操作系统和其他进程的安全性？</a:t>
          </a:r>
          <a:endParaRPr lang="zh-CN" sz="1800" kern="1200" dirty="0">
            <a:latin typeface="黑体" panose="02010609060101010101" pitchFamily="49" charset="-122"/>
            <a:ea typeface="黑体" panose="02010609060101010101" pitchFamily="49" charset="-122"/>
          </a:endParaRPr>
        </a:p>
      </dsp:txBody>
      <dsp:txXfrm>
        <a:off x="43" y="610694"/>
        <a:ext cx="4179308" cy="922320"/>
      </dsp:txXfrm>
    </dsp:sp>
    <dsp:sp modelId="{89E8CF19-28B7-4322-ABE8-54B2E9408109}">
      <dsp:nvSpPr>
        <dsp:cNvPr id="0" name=""/>
        <dsp:cNvSpPr/>
      </dsp:nvSpPr>
      <dsp:spPr>
        <a:xfrm>
          <a:off x="4764498" y="0"/>
          <a:ext cx="4179308" cy="604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挑战二</a:t>
          </a:r>
          <a:endParaRPr lang="zh-CN" sz="2000" b="1" kern="1200" dirty="0">
            <a:latin typeface="黑体" panose="02010609060101010101" pitchFamily="49" charset="-122"/>
            <a:ea typeface="黑体" panose="02010609060101010101" pitchFamily="49" charset="-122"/>
          </a:endParaRPr>
        </a:p>
      </dsp:txBody>
      <dsp:txXfrm>
        <a:off x="4764498" y="0"/>
        <a:ext cx="4179308" cy="604800"/>
      </dsp:txXfrm>
    </dsp:sp>
    <dsp:sp modelId="{7B9A6F8D-95C6-481F-B4EC-D30CA910659F}">
      <dsp:nvSpPr>
        <dsp:cNvPr id="0" name=""/>
        <dsp:cNvSpPr/>
      </dsp:nvSpPr>
      <dsp:spPr>
        <a:xfrm>
          <a:off x="4764455" y="610694"/>
          <a:ext cx="4179308" cy="9223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黑体" panose="02010609060101010101" pitchFamily="49" charset="-122"/>
              <a:ea typeface="黑体" panose="02010609060101010101" pitchFamily="49" charset="-122"/>
            </a:rPr>
            <a:t>如何高效管理和使用暴露出来的特权硬件资源，使其能够提升系统性能？</a:t>
          </a:r>
        </a:p>
      </dsp:txBody>
      <dsp:txXfrm>
        <a:off x="4764455" y="610694"/>
        <a:ext cx="4179308" cy="922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29B30-C6C7-4560-8D8E-6BC7322DDB47}">
      <dsp:nvSpPr>
        <dsp:cNvPr id="0" name=""/>
        <dsp:cNvSpPr/>
      </dsp:nvSpPr>
      <dsp:spPr>
        <a:xfrm>
          <a:off x="31" y="50898"/>
          <a:ext cx="3043718" cy="518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sz="2000" b="1" kern="1200" dirty="0">
              <a:latin typeface="黑体" panose="02010609060101010101" pitchFamily="49" charset="-122"/>
              <a:ea typeface="黑体" panose="02010609060101010101" pitchFamily="49" charset="-122"/>
            </a:rPr>
            <a:t>研究问题</a:t>
          </a:r>
          <a:r>
            <a:rPr lang="zh-CN" altLang="en-US" sz="2000" b="1" kern="1200" dirty="0">
              <a:latin typeface="黑体" panose="02010609060101010101" pitchFamily="49" charset="-122"/>
              <a:ea typeface="黑体" panose="02010609060101010101" pitchFamily="49" charset="-122"/>
            </a:rPr>
            <a:t>一</a:t>
          </a:r>
          <a:endParaRPr lang="zh-CN" sz="2000" b="1" kern="1200" dirty="0">
            <a:latin typeface="黑体" panose="02010609060101010101" pitchFamily="49" charset="-122"/>
            <a:ea typeface="黑体" panose="02010609060101010101" pitchFamily="49" charset="-122"/>
          </a:endParaRPr>
        </a:p>
      </dsp:txBody>
      <dsp:txXfrm>
        <a:off x="31" y="50898"/>
        <a:ext cx="3043718" cy="518400"/>
      </dsp:txXfrm>
    </dsp:sp>
    <dsp:sp modelId="{9AD8BC3E-F2B1-466E-A22A-379FB301A784}">
      <dsp:nvSpPr>
        <dsp:cNvPr id="0" name=""/>
        <dsp:cNvSpPr/>
      </dsp:nvSpPr>
      <dsp:spPr>
        <a:xfrm>
          <a:off x="31" y="569298"/>
          <a:ext cx="3043718" cy="10623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sz="1800" kern="1200" dirty="0">
              <a:latin typeface="黑体" panose="02010609060101010101" pitchFamily="49" charset="-122"/>
              <a:ea typeface="黑体" panose="02010609060101010101" pitchFamily="49" charset="-122"/>
            </a:rPr>
            <a:t>能否在</a:t>
          </a:r>
          <a:r>
            <a:rPr lang="en-US" sz="1800" kern="1200" dirty="0">
              <a:latin typeface="Times New Roman" panose="02020603050405020304" pitchFamily="18" charset="0"/>
              <a:ea typeface="黑体" panose="02010609060101010101" pitchFamily="49" charset="-122"/>
              <a:cs typeface="Times New Roman" panose="02020603050405020304" pitchFamily="18" charset="0"/>
            </a:rPr>
            <a:t>Arch64</a:t>
          </a:r>
          <a:r>
            <a:rPr lang="zh-CN" sz="1800" kern="1200" dirty="0">
              <a:latin typeface="黑体" panose="02010609060101010101" pitchFamily="49" charset="-122"/>
              <a:ea typeface="黑体" panose="02010609060101010101" pitchFamily="49" charset="-122"/>
            </a:rPr>
            <a:t>平台上实现内核态</a:t>
          </a:r>
          <a:r>
            <a:rPr lang="en-US" sz="1800" kern="1200" dirty="0">
              <a:solidFill>
                <a:prstClr val="black">
                  <a:hueOff val="0"/>
                  <a:satOff val="0"/>
                  <a:lumOff val="0"/>
                  <a:alphaOff val="0"/>
                </a:prstClr>
              </a:solidFill>
              <a:latin typeface="Times New Roman" panose="02020603050405020304" pitchFamily="18" charset="0"/>
              <a:ea typeface="黑体" panose="02010609060101010101" pitchFamily="49" charset="-122"/>
              <a:cs typeface="Times New Roman" panose="02020603050405020304" pitchFamily="18" charset="0"/>
            </a:rPr>
            <a:t>APP</a:t>
          </a:r>
          <a:r>
            <a:rPr lang="zh-CN" sz="1800" kern="1200" dirty="0">
              <a:latin typeface="黑体" panose="02010609060101010101" pitchFamily="49" charset="-122"/>
              <a:ea typeface="黑体" panose="02010609060101010101" pitchFamily="49" charset="-122"/>
            </a:rPr>
            <a:t>，</a:t>
          </a:r>
          <a:r>
            <a:rPr lang="zh-CN" altLang="en-US" sz="1800" kern="1200" dirty="0">
              <a:latin typeface="黑体" panose="02010609060101010101" pitchFamily="49" charset="-122"/>
              <a:ea typeface="黑体" panose="02010609060101010101" pitchFamily="49" charset="-122"/>
            </a:rPr>
            <a:t>与</a:t>
          </a:r>
          <a:r>
            <a:rPr lang="en-US" altLang="zh-CN" sz="1800" kern="1200" dirty="0">
              <a:latin typeface="黑体" panose="02010609060101010101" pitchFamily="49" charset="-122"/>
              <a:ea typeface="黑体" panose="02010609060101010101" pitchFamily="49" charset="-122"/>
            </a:rPr>
            <a:t>X86_64</a:t>
          </a:r>
          <a:r>
            <a:rPr lang="zh-CN" altLang="en-US" sz="1800" kern="1200" dirty="0">
              <a:latin typeface="黑体" panose="02010609060101010101" pitchFamily="49" charset="-122"/>
              <a:ea typeface="黑体" panose="02010609060101010101" pitchFamily="49" charset="-122"/>
            </a:rPr>
            <a:t>平台有何</a:t>
          </a:r>
          <a:r>
            <a:rPr lang="zh-CN" sz="1800" kern="1200" dirty="0">
              <a:solidFill>
                <a:prstClr val="black">
                  <a:hueOff val="0"/>
                  <a:satOff val="0"/>
                  <a:lumOff val="0"/>
                  <a:alphaOff val="0"/>
                </a:prstClr>
              </a:solidFill>
              <a:latin typeface="Times New Roman" panose="02020603050405020304" pitchFamily="18" charset="0"/>
              <a:ea typeface="黑体" panose="02010609060101010101" pitchFamily="49" charset="-122"/>
              <a:cs typeface="Times New Roman" panose="02020603050405020304" pitchFamily="18" charset="0"/>
            </a:rPr>
            <a:t>不</a:t>
          </a:r>
          <a:r>
            <a:rPr lang="zh-CN" sz="1800" kern="1200" dirty="0">
              <a:latin typeface="黑体" panose="02010609060101010101" pitchFamily="49" charset="-122"/>
              <a:ea typeface="黑体" panose="02010609060101010101" pitchFamily="49" charset="-122"/>
            </a:rPr>
            <a:t>一样？</a:t>
          </a:r>
        </a:p>
      </dsp:txBody>
      <dsp:txXfrm>
        <a:off x="31" y="569298"/>
        <a:ext cx="3043718" cy="1062315"/>
      </dsp:txXfrm>
    </dsp:sp>
    <dsp:sp modelId="{89E8CF19-28B7-4322-ABE8-54B2E9408109}">
      <dsp:nvSpPr>
        <dsp:cNvPr id="0" name=""/>
        <dsp:cNvSpPr/>
      </dsp:nvSpPr>
      <dsp:spPr>
        <a:xfrm>
          <a:off x="3469871" y="50898"/>
          <a:ext cx="3043718" cy="518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sz="2000" b="1" kern="1200" dirty="0">
              <a:latin typeface="黑体" panose="02010609060101010101" pitchFamily="49" charset="-122"/>
              <a:ea typeface="黑体" panose="02010609060101010101" pitchFamily="49" charset="-122"/>
            </a:rPr>
            <a:t>研究问题</a:t>
          </a:r>
          <a:r>
            <a:rPr lang="zh-CN" altLang="en-US" sz="2000" b="1" kern="1200" dirty="0">
              <a:latin typeface="黑体" panose="02010609060101010101" pitchFamily="49" charset="-122"/>
              <a:ea typeface="黑体" panose="02010609060101010101" pitchFamily="49" charset="-122"/>
            </a:rPr>
            <a:t>二</a:t>
          </a:r>
          <a:endParaRPr lang="zh-CN" sz="2000" b="1" kern="1200" dirty="0">
            <a:latin typeface="黑体" panose="02010609060101010101" pitchFamily="49" charset="-122"/>
            <a:ea typeface="黑体" panose="02010609060101010101" pitchFamily="49" charset="-122"/>
          </a:endParaRPr>
        </a:p>
      </dsp:txBody>
      <dsp:txXfrm>
        <a:off x="3469871" y="50898"/>
        <a:ext cx="3043718" cy="518400"/>
      </dsp:txXfrm>
    </dsp:sp>
    <dsp:sp modelId="{7B9A6F8D-95C6-481F-B4EC-D30CA910659F}">
      <dsp:nvSpPr>
        <dsp:cNvPr id="0" name=""/>
        <dsp:cNvSpPr/>
      </dsp:nvSpPr>
      <dsp:spPr>
        <a:xfrm>
          <a:off x="3469871" y="569298"/>
          <a:ext cx="3043718" cy="10623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sz="1800" kern="1200" dirty="0">
              <a:latin typeface="黑体" panose="02010609060101010101" pitchFamily="49" charset="-122"/>
              <a:ea typeface="黑体" panose="02010609060101010101" pitchFamily="49" charset="-122"/>
            </a:rPr>
            <a:t>能否避免使用硬件虚拟化</a:t>
          </a:r>
          <a:r>
            <a:rPr lang="zh-CN" altLang="en-US" sz="1800" kern="1200" dirty="0">
              <a:latin typeface="黑体" panose="02010609060101010101" pitchFamily="49" charset="-122"/>
              <a:ea typeface="黑体" panose="02010609060101010101" pitchFamily="49" charset="-122"/>
            </a:rPr>
            <a:t>技术</a:t>
          </a:r>
          <a:r>
            <a:rPr lang="zh-CN" sz="1800" kern="1200" dirty="0">
              <a:latin typeface="黑体" panose="02010609060101010101" pitchFamily="49" charset="-122"/>
              <a:ea typeface="黑体" panose="02010609060101010101" pitchFamily="49" charset="-122"/>
            </a:rPr>
            <a:t>，</a:t>
          </a:r>
          <a:r>
            <a:rPr lang="zh-CN" altLang="en-US" sz="1800" kern="1200" dirty="0">
              <a:latin typeface="黑体" panose="02010609060101010101" pitchFamily="49" charset="-122"/>
              <a:ea typeface="黑体" panose="02010609060101010101" pitchFamily="49" charset="-122"/>
            </a:rPr>
            <a:t>不仅避免虚机开销，还</a:t>
          </a:r>
          <a:r>
            <a:rPr lang="zh-CN" sz="1800" kern="1200" dirty="0">
              <a:latin typeface="黑体" panose="02010609060101010101" pitchFamily="49" charset="-122"/>
              <a:ea typeface="黑体" panose="02010609060101010101" pitchFamily="49" charset="-122"/>
            </a:rPr>
            <a:t>对移动终端场景更友好。</a:t>
          </a:r>
        </a:p>
      </dsp:txBody>
      <dsp:txXfrm>
        <a:off x="3469871" y="569298"/>
        <a:ext cx="3043718" cy="106231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EF2D7F-44C1-470F-8EFA-B89AC86EDD2D}" type="datetimeFigureOut">
              <a:rPr lang="zh-CN" altLang="en-US" smtClean="0"/>
              <a:t>2023/4/20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8A008-9EBE-4984-B804-07A2F1EC0284}" type="slidenum">
              <a:rPr lang="zh-CN" altLang="en-US" smtClean="0"/>
              <a:t>‹#›</a:t>
            </a:fld>
            <a:endParaRPr lang="zh-CN" altLang="en-US"/>
          </a:p>
        </p:txBody>
      </p:sp>
    </p:spTree>
    <p:extLst>
      <p:ext uri="{BB962C8B-B14F-4D97-AF65-F5344CB8AC3E}">
        <p14:creationId xmlns:p14="http://schemas.microsoft.com/office/powerpoint/2010/main" val="4273860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F861FF3-F875-4F10-BE2C-9BFD67510342}" type="slidenum">
              <a:rPr lang="zh-CN" altLang="en-US" smtClean="0"/>
              <a:t>1</a:t>
            </a:fld>
            <a:endParaRPr lang="zh-CN" altLang="en-US"/>
          </a:p>
        </p:txBody>
      </p:sp>
    </p:spTree>
    <p:extLst>
      <p:ext uri="{BB962C8B-B14F-4D97-AF65-F5344CB8AC3E}">
        <p14:creationId xmlns:p14="http://schemas.microsoft.com/office/powerpoint/2010/main" val="1400847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F861FF3-F875-4F10-BE2C-9BFD67510342}" type="slidenum">
              <a:rPr lang="zh-CN" altLang="en-US" smtClean="0"/>
              <a:t>10</a:t>
            </a:fld>
            <a:endParaRPr lang="zh-CN" altLang="en-US"/>
          </a:p>
        </p:txBody>
      </p:sp>
    </p:spTree>
    <p:extLst>
      <p:ext uri="{BB962C8B-B14F-4D97-AF65-F5344CB8AC3E}">
        <p14:creationId xmlns:p14="http://schemas.microsoft.com/office/powerpoint/2010/main" val="3601745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此时并不暴露特权资源</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F861FF3-F875-4F10-BE2C-9BFD67510342}" type="slidenum">
              <a:rPr lang="zh-CN" altLang="en-US" smtClean="0"/>
              <a:t>11</a:t>
            </a:fld>
            <a:endParaRPr lang="zh-CN" altLang="en-US"/>
          </a:p>
        </p:txBody>
      </p:sp>
    </p:spTree>
    <p:extLst>
      <p:ext uri="{BB962C8B-B14F-4D97-AF65-F5344CB8AC3E}">
        <p14:creationId xmlns:p14="http://schemas.microsoft.com/office/powerpoint/2010/main" val="356611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F861FF3-F875-4F10-BE2C-9BFD67510342}" type="slidenum">
              <a:rPr lang="zh-CN" altLang="en-US" smtClean="0"/>
              <a:t>12</a:t>
            </a:fld>
            <a:endParaRPr lang="zh-CN" altLang="en-US"/>
          </a:p>
        </p:txBody>
      </p:sp>
    </p:spTree>
    <p:extLst>
      <p:ext uri="{BB962C8B-B14F-4D97-AF65-F5344CB8AC3E}">
        <p14:creationId xmlns:p14="http://schemas.microsoft.com/office/powerpoint/2010/main" val="1228646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F861FF3-F875-4F10-BE2C-9BFD67510342}" type="slidenum">
              <a:rPr lang="zh-CN" altLang="en-US" smtClean="0"/>
              <a:t>13</a:t>
            </a:fld>
            <a:endParaRPr lang="zh-CN" altLang="en-US"/>
          </a:p>
        </p:txBody>
      </p:sp>
    </p:spTree>
    <p:extLst>
      <p:ext uri="{BB962C8B-B14F-4D97-AF65-F5344CB8AC3E}">
        <p14:creationId xmlns:p14="http://schemas.microsoft.com/office/powerpoint/2010/main" val="1472215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F861FF3-F875-4F10-BE2C-9BFD67510342}" type="slidenum">
              <a:rPr lang="zh-CN" altLang="en-US" smtClean="0"/>
              <a:t>14</a:t>
            </a:fld>
            <a:endParaRPr lang="zh-CN" altLang="en-US"/>
          </a:p>
        </p:txBody>
      </p:sp>
    </p:spTree>
    <p:extLst>
      <p:ext uri="{BB962C8B-B14F-4D97-AF65-F5344CB8AC3E}">
        <p14:creationId xmlns:p14="http://schemas.microsoft.com/office/powerpoint/2010/main" val="1066251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F861FF3-F875-4F10-BE2C-9BFD67510342}" type="slidenum">
              <a:rPr lang="zh-CN" altLang="en-US" smtClean="0"/>
              <a:t>15</a:t>
            </a:fld>
            <a:endParaRPr lang="zh-CN" altLang="en-US"/>
          </a:p>
        </p:txBody>
      </p:sp>
    </p:spTree>
    <p:extLst>
      <p:ext uri="{BB962C8B-B14F-4D97-AF65-F5344CB8AC3E}">
        <p14:creationId xmlns:p14="http://schemas.microsoft.com/office/powerpoint/2010/main" val="836013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F861FF3-F875-4F10-BE2C-9BFD67510342}" type="slidenum">
              <a:rPr lang="zh-CN" altLang="en-US" smtClean="0"/>
              <a:t>2</a:t>
            </a:fld>
            <a:endParaRPr lang="zh-CN" altLang="en-US"/>
          </a:p>
        </p:txBody>
      </p:sp>
    </p:spTree>
    <p:extLst>
      <p:ext uri="{BB962C8B-B14F-4D97-AF65-F5344CB8AC3E}">
        <p14:creationId xmlns:p14="http://schemas.microsoft.com/office/powerpoint/2010/main" val="168133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F861FF3-F875-4F10-BE2C-9BFD67510342}" type="slidenum">
              <a:rPr lang="zh-CN" altLang="en-US" smtClean="0"/>
              <a:t>3</a:t>
            </a:fld>
            <a:endParaRPr lang="zh-CN" altLang="en-US"/>
          </a:p>
        </p:txBody>
      </p:sp>
    </p:spTree>
    <p:extLst>
      <p:ext uri="{BB962C8B-B14F-4D97-AF65-F5344CB8AC3E}">
        <p14:creationId xmlns:p14="http://schemas.microsoft.com/office/powerpoint/2010/main" val="771056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F861FF3-F875-4F10-BE2C-9BFD67510342}" type="slidenum">
              <a:rPr lang="zh-CN" altLang="en-US" smtClean="0"/>
              <a:t>4</a:t>
            </a:fld>
            <a:endParaRPr lang="zh-CN" altLang="en-US"/>
          </a:p>
        </p:txBody>
      </p:sp>
    </p:spTree>
    <p:extLst>
      <p:ext uri="{BB962C8B-B14F-4D97-AF65-F5344CB8AC3E}">
        <p14:creationId xmlns:p14="http://schemas.microsoft.com/office/powerpoint/2010/main" val="3172700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F861FF3-F875-4F10-BE2C-9BFD67510342}" type="slidenum">
              <a:rPr lang="zh-CN" altLang="en-US" smtClean="0"/>
              <a:t>5</a:t>
            </a:fld>
            <a:endParaRPr lang="zh-CN" altLang="en-US"/>
          </a:p>
        </p:txBody>
      </p:sp>
    </p:spTree>
    <p:extLst>
      <p:ext uri="{BB962C8B-B14F-4D97-AF65-F5344CB8AC3E}">
        <p14:creationId xmlns:p14="http://schemas.microsoft.com/office/powerpoint/2010/main" val="3555729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F861FF3-F875-4F10-BE2C-9BFD67510342}" type="slidenum">
              <a:rPr lang="zh-CN" altLang="en-US" smtClean="0"/>
              <a:t>6</a:t>
            </a:fld>
            <a:endParaRPr lang="zh-CN" altLang="en-US"/>
          </a:p>
        </p:txBody>
      </p:sp>
    </p:spTree>
    <p:extLst>
      <p:ext uri="{BB962C8B-B14F-4D97-AF65-F5344CB8AC3E}">
        <p14:creationId xmlns:p14="http://schemas.microsoft.com/office/powerpoint/2010/main" val="3029904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F861FF3-F875-4F10-BE2C-9BFD67510342}" type="slidenum">
              <a:rPr lang="zh-CN" altLang="en-US" smtClean="0"/>
              <a:t>7</a:t>
            </a:fld>
            <a:endParaRPr lang="zh-CN" altLang="en-US"/>
          </a:p>
        </p:txBody>
      </p:sp>
    </p:spTree>
    <p:extLst>
      <p:ext uri="{BB962C8B-B14F-4D97-AF65-F5344CB8AC3E}">
        <p14:creationId xmlns:p14="http://schemas.microsoft.com/office/powerpoint/2010/main" val="60886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能提升什么场景的性能提升。系统调用切换的开销降低，自己管理的系统调用能够降低。哪些应用能够提升性能。</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）单纯放下来就有性能提升。</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）采用新硬件有性能提升。</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怎么做成这件事儿：</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）正确性；</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）安全性</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F861FF3-F875-4F10-BE2C-9BFD67510342}" type="slidenum">
              <a:rPr lang="zh-CN" altLang="en-US" smtClean="0"/>
              <a:t>8</a:t>
            </a:fld>
            <a:endParaRPr lang="zh-CN" altLang="en-US"/>
          </a:p>
        </p:txBody>
      </p:sp>
    </p:spTree>
    <p:extLst>
      <p:ext uri="{BB962C8B-B14F-4D97-AF65-F5344CB8AC3E}">
        <p14:creationId xmlns:p14="http://schemas.microsoft.com/office/powerpoint/2010/main" val="1589543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能提升什么场景的性能提升。系统调用切换的开销降低，自己管理的系统调用能够降低。哪些应用能够提升性能。</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）单纯放下来就有性能提升。</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）采用新硬件有性能提升。</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怎么做成这件事儿：</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）正确性；</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）安全性</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F861FF3-F875-4F10-BE2C-9BFD67510342}" type="slidenum">
              <a:rPr lang="zh-CN" altLang="en-US" smtClean="0"/>
              <a:t>9</a:t>
            </a:fld>
            <a:endParaRPr lang="zh-CN" altLang="en-US"/>
          </a:p>
        </p:txBody>
      </p:sp>
    </p:spTree>
    <p:extLst>
      <p:ext uri="{BB962C8B-B14F-4D97-AF65-F5344CB8AC3E}">
        <p14:creationId xmlns:p14="http://schemas.microsoft.com/office/powerpoint/2010/main" val="3521363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2273F5-D869-48B6-9E8D-5000814E6E0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A68F36-A654-4FC8-B844-E1D12B3AE2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DF510F8-DE3D-4386-8C99-294B0A948AE8}"/>
              </a:ext>
            </a:extLst>
          </p:cNvPr>
          <p:cNvSpPr>
            <a:spLocks noGrp="1"/>
          </p:cNvSpPr>
          <p:nvPr>
            <p:ph type="dt" sz="half" idx="10"/>
          </p:nvPr>
        </p:nvSpPr>
        <p:spPr/>
        <p:txBody>
          <a:bodyPr/>
          <a:lstStyle/>
          <a:p>
            <a:fld id="{684EB142-FAC8-4014-9707-A3A1E957C58B}"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9168F1F6-9FBE-477D-B112-18DCC05AEE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A82566-6301-43F9-8F92-F8A427206B89}"/>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4157750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E95D80-7387-4E46-8344-3ACDCC3781D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693F051-CE19-41AA-B092-CB7992505F4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06AD87-E0F2-4011-8317-9B0220539C59}"/>
              </a:ext>
            </a:extLst>
          </p:cNvPr>
          <p:cNvSpPr>
            <a:spLocks noGrp="1"/>
          </p:cNvSpPr>
          <p:nvPr>
            <p:ph type="dt" sz="half" idx="10"/>
          </p:nvPr>
        </p:nvSpPr>
        <p:spPr/>
        <p:txBody>
          <a:bodyPr/>
          <a:lstStyle/>
          <a:p>
            <a:fld id="{684EB142-FAC8-4014-9707-A3A1E957C58B}"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36871922-16AE-4A01-951E-1E832E2D52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C0720D-FFC2-4643-901E-7617E0A26FF3}"/>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1811697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E22F178-6420-4A27-AE0A-2672D52B5D9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0633C43-7ABF-4C4A-BD75-4E8164650F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B21413-F042-4CED-AB2E-577F090B747B}"/>
              </a:ext>
            </a:extLst>
          </p:cNvPr>
          <p:cNvSpPr>
            <a:spLocks noGrp="1"/>
          </p:cNvSpPr>
          <p:nvPr>
            <p:ph type="dt" sz="half" idx="10"/>
          </p:nvPr>
        </p:nvSpPr>
        <p:spPr/>
        <p:txBody>
          <a:bodyPr/>
          <a:lstStyle/>
          <a:p>
            <a:fld id="{684EB142-FAC8-4014-9707-A3A1E957C58B}"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DD9DD06A-6417-4CC4-8192-C978551A6C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555030-E2B1-448F-BAA7-5EA3E283E511}"/>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318331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AC5AD7-7E18-460B-95C0-497A8D3B0E2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DCDD01F-A695-49CF-9904-34226883179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CB2E7F-800A-4A6D-9375-65383DA26D45}"/>
              </a:ext>
            </a:extLst>
          </p:cNvPr>
          <p:cNvSpPr>
            <a:spLocks noGrp="1"/>
          </p:cNvSpPr>
          <p:nvPr>
            <p:ph type="dt" sz="half" idx="10"/>
          </p:nvPr>
        </p:nvSpPr>
        <p:spPr/>
        <p:txBody>
          <a:bodyPr/>
          <a:lstStyle/>
          <a:p>
            <a:fld id="{684EB142-FAC8-4014-9707-A3A1E957C58B}"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4773B17C-6C4C-4FC5-8A40-EE9B64E22C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6944AA-E543-40DE-93D1-267E12F4493F}"/>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284669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DAFBFF-9A77-4545-8160-E10A3F2DAAB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70065E1-B2FF-45D0-ABE1-1E742E368B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26F04D8-8784-410C-9D53-A0CCA818A44C}"/>
              </a:ext>
            </a:extLst>
          </p:cNvPr>
          <p:cNvSpPr>
            <a:spLocks noGrp="1"/>
          </p:cNvSpPr>
          <p:nvPr>
            <p:ph type="dt" sz="half" idx="10"/>
          </p:nvPr>
        </p:nvSpPr>
        <p:spPr/>
        <p:txBody>
          <a:bodyPr/>
          <a:lstStyle/>
          <a:p>
            <a:fld id="{684EB142-FAC8-4014-9707-A3A1E957C58B}"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7C32AECE-B695-4BCF-A8AC-270D8B8598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E4FD6B-3786-48A3-B360-23F530892AFF}"/>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2311346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D2974B-98D9-45C6-9E13-43EA9C3A73B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158CDCD-0166-4B02-B27D-6666AF4ADAB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351CA9F-20C5-4B02-BFC6-14E3266A224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416F47B-9C50-4205-BE88-CBEC915E42DC}"/>
              </a:ext>
            </a:extLst>
          </p:cNvPr>
          <p:cNvSpPr>
            <a:spLocks noGrp="1"/>
          </p:cNvSpPr>
          <p:nvPr>
            <p:ph type="dt" sz="half" idx="10"/>
          </p:nvPr>
        </p:nvSpPr>
        <p:spPr/>
        <p:txBody>
          <a:bodyPr/>
          <a:lstStyle/>
          <a:p>
            <a:fld id="{684EB142-FAC8-4014-9707-A3A1E957C58B}" type="datetimeFigureOut">
              <a:rPr lang="zh-CN" altLang="en-US" smtClean="0"/>
              <a:t>2023/4/20</a:t>
            </a:fld>
            <a:endParaRPr lang="zh-CN" altLang="en-US"/>
          </a:p>
        </p:txBody>
      </p:sp>
      <p:sp>
        <p:nvSpPr>
          <p:cNvPr id="6" name="页脚占位符 5">
            <a:extLst>
              <a:ext uri="{FF2B5EF4-FFF2-40B4-BE49-F238E27FC236}">
                <a16:creationId xmlns:a16="http://schemas.microsoft.com/office/drawing/2014/main" id="{6782539B-0C4C-4992-BD67-ECF91986D1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C4208A4-F55A-4946-808E-AD1881377165}"/>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2437280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FE28A3-9CD0-4DD8-ADF0-07559ACE0DC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ABCCB69-8EEF-43EC-8624-5ACEFDB434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D6C02A3-A108-409E-A5C1-D4946DC7FA0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FD21184-88F1-433D-BB81-F55C8F2210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A2B8758-32B1-4DF7-AC50-3C799D9F09E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D7437BC-B5DA-4E63-9062-D95EBE55B4AE}"/>
              </a:ext>
            </a:extLst>
          </p:cNvPr>
          <p:cNvSpPr>
            <a:spLocks noGrp="1"/>
          </p:cNvSpPr>
          <p:nvPr>
            <p:ph type="dt" sz="half" idx="10"/>
          </p:nvPr>
        </p:nvSpPr>
        <p:spPr/>
        <p:txBody>
          <a:bodyPr/>
          <a:lstStyle/>
          <a:p>
            <a:fld id="{684EB142-FAC8-4014-9707-A3A1E957C58B}" type="datetimeFigureOut">
              <a:rPr lang="zh-CN" altLang="en-US" smtClean="0"/>
              <a:t>2023/4/20</a:t>
            </a:fld>
            <a:endParaRPr lang="zh-CN" altLang="en-US"/>
          </a:p>
        </p:txBody>
      </p:sp>
      <p:sp>
        <p:nvSpPr>
          <p:cNvPr id="8" name="页脚占位符 7">
            <a:extLst>
              <a:ext uri="{FF2B5EF4-FFF2-40B4-BE49-F238E27FC236}">
                <a16:creationId xmlns:a16="http://schemas.microsoft.com/office/drawing/2014/main" id="{B3C1F2F1-058A-4D0A-945A-725219A0682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A56C51C-380D-482E-998E-3819402B40F4}"/>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2396406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7E0977-DF55-449F-803A-82F051F4A76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AFD93C7-4CBB-4E36-9794-373A0EB57FF9}"/>
              </a:ext>
            </a:extLst>
          </p:cNvPr>
          <p:cNvSpPr>
            <a:spLocks noGrp="1"/>
          </p:cNvSpPr>
          <p:nvPr>
            <p:ph type="dt" sz="half" idx="10"/>
          </p:nvPr>
        </p:nvSpPr>
        <p:spPr/>
        <p:txBody>
          <a:bodyPr/>
          <a:lstStyle/>
          <a:p>
            <a:fld id="{684EB142-FAC8-4014-9707-A3A1E957C58B}" type="datetimeFigureOut">
              <a:rPr lang="zh-CN" altLang="en-US" smtClean="0"/>
              <a:t>2023/4/20</a:t>
            </a:fld>
            <a:endParaRPr lang="zh-CN" altLang="en-US"/>
          </a:p>
        </p:txBody>
      </p:sp>
      <p:sp>
        <p:nvSpPr>
          <p:cNvPr id="4" name="页脚占位符 3">
            <a:extLst>
              <a:ext uri="{FF2B5EF4-FFF2-40B4-BE49-F238E27FC236}">
                <a16:creationId xmlns:a16="http://schemas.microsoft.com/office/drawing/2014/main" id="{4557FB65-EEA7-489E-9A4D-E28228C2B38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94A9E50-55C2-4ACB-BBF3-2C125F7E5B6F}"/>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153308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18C79F3-893C-4F3C-A9CA-792E72FBDFA2}"/>
              </a:ext>
            </a:extLst>
          </p:cNvPr>
          <p:cNvSpPr>
            <a:spLocks noGrp="1"/>
          </p:cNvSpPr>
          <p:nvPr>
            <p:ph type="dt" sz="half" idx="10"/>
          </p:nvPr>
        </p:nvSpPr>
        <p:spPr/>
        <p:txBody>
          <a:bodyPr/>
          <a:lstStyle/>
          <a:p>
            <a:fld id="{684EB142-FAC8-4014-9707-A3A1E957C58B}" type="datetimeFigureOut">
              <a:rPr lang="zh-CN" altLang="en-US" smtClean="0"/>
              <a:t>2023/4/20</a:t>
            </a:fld>
            <a:endParaRPr lang="zh-CN" altLang="en-US"/>
          </a:p>
        </p:txBody>
      </p:sp>
      <p:sp>
        <p:nvSpPr>
          <p:cNvPr id="3" name="页脚占位符 2">
            <a:extLst>
              <a:ext uri="{FF2B5EF4-FFF2-40B4-BE49-F238E27FC236}">
                <a16:creationId xmlns:a16="http://schemas.microsoft.com/office/drawing/2014/main" id="{5E620F30-02C4-4B3A-8EB3-2B05D13902A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65247A9-542F-46E4-A2B6-12C62CC9127C}"/>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1486315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8F16D-11D5-43D2-B351-22FD81A0F09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048136F-D49B-47EC-B653-03F944E670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9CE415A-6636-4E58-A6ED-F4272F1F45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340E851-985B-4049-9134-72EF38F05B4B}"/>
              </a:ext>
            </a:extLst>
          </p:cNvPr>
          <p:cNvSpPr>
            <a:spLocks noGrp="1"/>
          </p:cNvSpPr>
          <p:nvPr>
            <p:ph type="dt" sz="half" idx="10"/>
          </p:nvPr>
        </p:nvSpPr>
        <p:spPr/>
        <p:txBody>
          <a:bodyPr/>
          <a:lstStyle/>
          <a:p>
            <a:fld id="{684EB142-FAC8-4014-9707-A3A1E957C58B}" type="datetimeFigureOut">
              <a:rPr lang="zh-CN" altLang="en-US" smtClean="0"/>
              <a:t>2023/4/20</a:t>
            </a:fld>
            <a:endParaRPr lang="zh-CN" altLang="en-US"/>
          </a:p>
        </p:txBody>
      </p:sp>
      <p:sp>
        <p:nvSpPr>
          <p:cNvPr id="6" name="页脚占位符 5">
            <a:extLst>
              <a:ext uri="{FF2B5EF4-FFF2-40B4-BE49-F238E27FC236}">
                <a16:creationId xmlns:a16="http://schemas.microsoft.com/office/drawing/2014/main" id="{7FEFF272-A2CA-4A34-AA4E-182E06491D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578BFE-24D1-4984-B111-F2CD383B71BC}"/>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390528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B32006-3FC6-4A5B-80F2-DE48055510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DB3F3CE-5DCD-415B-914C-3E506C74BC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DE6D909-C372-437B-ABF0-C5459FFCA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76E896F-8785-420F-AF7F-B6AFF7FABECF}"/>
              </a:ext>
            </a:extLst>
          </p:cNvPr>
          <p:cNvSpPr>
            <a:spLocks noGrp="1"/>
          </p:cNvSpPr>
          <p:nvPr>
            <p:ph type="dt" sz="half" idx="10"/>
          </p:nvPr>
        </p:nvSpPr>
        <p:spPr/>
        <p:txBody>
          <a:bodyPr/>
          <a:lstStyle/>
          <a:p>
            <a:fld id="{684EB142-FAC8-4014-9707-A3A1E957C58B}" type="datetimeFigureOut">
              <a:rPr lang="zh-CN" altLang="en-US" smtClean="0"/>
              <a:t>2023/4/20</a:t>
            </a:fld>
            <a:endParaRPr lang="zh-CN" altLang="en-US"/>
          </a:p>
        </p:txBody>
      </p:sp>
      <p:sp>
        <p:nvSpPr>
          <p:cNvPr id="6" name="页脚占位符 5">
            <a:extLst>
              <a:ext uri="{FF2B5EF4-FFF2-40B4-BE49-F238E27FC236}">
                <a16:creationId xmlns:a16="http://schemas.microsoft.com/office/drawing/2014/main" id="{EE938E06-9DC5-4A77-8171-D40946FE9F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56E8DF-E699-4C70-A1B8-04BE23D4887C}"/>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337648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8845A9E-1CD2-4D3D-928D-FFB7A4E788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D197D57-EB65-4F47-A74A-1E49188807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99B9C2-1E65-40B8-9023-94952E1021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4EB142-FAC8-4014-9707-A3A1E957C58B}"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F48369C8-ADBB-47B1-8BF7-AC3E01B4DE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98CF11E-34F6-4B11-937B-EA9DACDDD8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960724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1.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jpe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hyperlink" Target="https://paper.seebug.org/177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jpeg"/><Relationship Id="rId7" Type="http://schemas.openxmlformats.org/officeDocument/2006/relationships/diagramQuickStyle" Target="../diagrams/quickStyle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0"/>
          <p:cNvSpPr/>
          <p:nvPr/>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6" name="Picture 3" descr="C:\Users\nec\Desktop\ppt\图\IMG_6074.JPG"/>
          <p:cNvPicPr>
            <a:picLocks noChangeAspect="1"/>
          </p:cNvPicPr>
          <p:nvPr/>
        </p:nvPicPr>
        <p:blipFill>
          <a:blip r:embed="rId3" cstate="print"/>
          <a:srcRect t="69600"/>
          <a:stretch>
            <a:fillRect/>
          </a:stretch>
        </p:blipFill>
        <p:spPr>
          <a:xfrm>
            <a:off x="-20320" y="1"/>
            <a:ext cx="12247880" cy="879250"/>
          </a:xfrm>
          <a:prstGeom prst="rect">
            <a:avLst/>
          </a:prstGeom>
          <a:noFill/>
          <a:ln w="9525">
            <a:noFill/>
          </a:ln>
        </p:spPr>
      </p:pic>
      <p:sp>
        <p:nvSpPr>
          <p:cNvPr id="7" name="矩形 6"/>
          <p:cNvSpPr/>
          <p:nvPr/>
        </p:nvSpPr>
        <p:spPr>
          <a:xfrm>
            <a:off x="-20320" y="1"/>
            <a:ext cx="12247880" cy="879249"/>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KSO_Shape"/>
          <p:cNvSpPr/>
          <p:nvPr/>
        </p:nvSpPr>
        <p:spPr>
          <a:xfrm>
            <a:off x="-23520" y="212463"/>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9" name="Picture 920" descr="D:\计算所\PPT的模板\logo－b.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5162" y="25950"/>
            <a:ext cx="941668" cy="779312"/>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20"/>
          <p:cNvSpPr/>
          <p:nvPr/>
        </p:nvSpPr>
        <p:spPr>
          <a:xfrm>
            <a:off x="215170" y="106232"/>
            <a:ext cx="11592817" cy="666786"/>
          </a:xfrm>
          <a:prstGeom prst="rect">
            <a:avLst/>
          </a:prstGeom>
          <a:noFill/>
          <a:ln w="9525">
            <a:noFill/>
          </a:ln>
        </p:spPr>
        <p:txBody>
          <a:bodyPr wrap="square" anchor="t">
            <a:spAutoFit/>
          </a:bodyPr>
          <a:lstStyle/>
          <a:p>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研究背景</a:t>
            </a:r>
          </a:p>
        </p:txBody>
      </p:sp>
      <p:sp>
        <p:nvSpPr>
          <p:cNvPr id="2" name="Rectangle 2">
            <a:extLst>
              <a:ext uri="{FF2B5EF4-FFF2-40B4-BE49-F238E27FC236}">
                <a16:creationId xmlns:a16="http://schemas.microsoft.com/office/drawing/2014/main" id="{B3C60C9A-DF8F-46E2-80A2-D2B77530B39B}"/>
              </a:ext>
            </a:extLst>
          </p:cNvPr>
          <p:cNvSpPr>
            <a:spLocks noChangeArrowheads="1"/>
          </p:cNvSpPr>
          <p:nvPr/>
        </p:nvSpPr>
        <p:spPr bwMode="auto">
          <a:xfrm>
            <a:off x="719403" y="316056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4" name="内容占位符 3">
            <a:extLst>
              <a:ext uri="{FF2B5EF4-FFF2-40B4-BE49-F238E27FC236}">
                <a16:creationId xmlns:a16="http://schemas.microsoft.com/office/drawing/2014/main" id="{93FD1770-486B-4DC6-A170-E5005C0D720E}"/>
              </a:ext>
            </a:extLst>
          </p:cNvPr>
          <p:cNvSpPr>
            <a:spLocks noGrp="1"/>
          </p:cNvSpPr>
          <p:nvPr>
            <p:ph idx="1"/>
          </p:nvPr>
        </p:nvSpPr>
        <p:spPr>
          <a:xfrm>
            <a:off x="527381" y="1184087"/>
            <a:ext cx="11164510" cy="5461447"/>
          </a:xfrm>
        </p:spPr>
        <p:txBody>
          <a:bodyPr>
            <a:noAutofit/>
          </a:bodyPr>
          <a:lstStyle/>
          <a:p>
            <a:pPr algn="just">
              <a:lnSpc>
                <a:spcPct val="100000"/>
              </a:lnSpc>
              <a:spcBef>
                <a:spcPts val="200"/>
              </a:spcBef>
              <a:spcAft>
                <a:spcPts val="200"/>
              </a:spcAft>
            </a:pPr>
            <a:r>
              <a:rPr lang="zh-CN" altLang="en-US" sz="2000" b="1" dirty="0">
                <a:solidFill>
                  <a:srgbClr val="292929"/>
                </a:solidFill>
                <a:latin typeface="Times New Roman" panose="02020603050405020304" pitchFamily="18" charset="0"/>
                <a:ea typeface="黑体" panose="02010609060101010101" pitchFamily="49" charset="-122"/>
              </a:rPr>
              <a:t>研究目标</a:t>
            </a:r>
            <a:r>
              <a:rPr lang="zh-CN" altLang="en-US" sz="2000" dirty="0">
                <a:solidFill>
                  <a:srgbClr val="292929"/>
                </a:solidFill>
                <a:latin typeface="Times New Roman" panose="02020603050405020304" pitchFamily="18" charset="0"/>
                <a:ea typeface="黑体" panose="02010609060101010101" pitchFamily="49" charset="-122"/>
              </a:rPr>
              <a:t>：</a:t>
            </a:r>
            <a:endParaRPr lang="en-US" altLang="zh-CN" sz="20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chemeClr val="accent1"/>
                </a:solidFill>
                <a:latin typeface="Times New Roman" panose="02020603050405020304" pitchFamily="18" charset="0"/>
                <a:ea typeface="黑体" panose="02010609060101010101" pitchFamily="49" charset="-122"/>
              </a:rPr>
              <a:t>在</a:t>
            </a:r>
            <a:r>
              <a:rPr lang="en-US" altLang="zh-CN" sz="1800" dirty="0">
                <a:solidFill>
                  <a:schemeClr val="accent1"/>
                </a:solidFill>
                <a:latin typeface="Times New Roman" panose="02020603050405020304" pitchFamily="18" charset="0"/>
                <a:ea typeface="黑体" panose="02010609060101010101" pitchFamily="49" charset="-122"/>
              </a:rPr>
              <a:t>CPU</a:t>
            </a:r>
            <a:r>
              <a:rPr lang="zh-CN" altLang="en-US" sz="1800" dirty="0">
                <a:solidFill>
                  <a:schemeClr val="accent1"/>
                </a:solidFill>
                <a:latin typeface="Times New Roman" panose="02020603050405020304" pitchFamily="18" charset="0"/>
                <a:ea typeface="黑体" panose="02010609060101010101" pitchFamily="49" charset="-122"/>
              </a:rPr>
              <a:t>（</a:t>
            </a:r>
            <a:r>
              <a:rPr lang="en-US" altLang="zh-CN" sz="1800" dirty="0">
                <a:solidFill>
                  <a:schemeClr val="accent1"/>
                </a:solidFill>
                <a:latin typeface="Times New Roman" panose="02020603050405020304" pitchFamily="18" charset="0"/>
                <a:ea typeface="黑体" panose="02010609060101010101" pitchFamily="49" charset="-122"/>
              </a:rPr>
              <a:t>ARM</a:t>
            </a:r>
            <a:r>
              <a:rPr lang="zh-CN" altLang="en-US" sz="1800" dirty="0">
                <a:solidFill>
                  <a:schemeClr val="accent1"/>
                </a:solidFill>
                <a:latin typeface="Times New Roman" panose="02020603050405020304" pitchFamily="18" charset="0"/>
                <a:ea typeface="黑体" panose="02010609060101010101" pitchFamily="49" charset="-122"/>
              </a:rPr>
              <a:t>平台）性能不变的情况下，通过优化</a:t>
            </a:r>
            <a:r>
              <a:rPr lang="en-US" altLang="zh-CN" sz="1800" dirty="0">
                <a:solidFill>
                  <a:schemeClr val="accent1"/>
                </a:solidFill>
                <a:latin typeface="Times New Roman" panose="02020603050405020304" pitchFamily="18" charset="0"/>
                <a:ea typeface="黑体" panose="02010609060101010101" pitchFamily="49" charset="-122"/>
              </a:rPr>
              <a:t>OS</a:t>
            </a:r>
            <a:r>
              <a:rPr lang="zh-CN" altLang="en-US" sz="1800" dirty="0">
                <a:solidFill>
                  <a:schemeClr val="accent1"/>
                </a:solidFill>
                <a:latin typeface="Times New Roman" panose="02020603050405020304" pitchFamily="18" charset="0"/>
                <a:ea typeface="黑体" panose="02010609060101010101" pitchFamily="49" charset="-122"/>
              </a:rPr>
              <a:t>（</a:t>
            </a:r>
            <a:r>
              <a:rPr lang="en-US" altLang="zh-CN" sz="1800" dirty="0">
                <a:solidFill>
                  <a:schemeClr val="accent1"/>
                </a:solidFill>
                <a:latin typeface="Times New Roman" panose="02020603050405020304" pitchFamily="18" charset="0"/>
                <a:ea typeface="黑体" panose="02010609060101010101" pitchFamily="49" charset="-122"/>
              </a:rPr>
              <a:t>Linux</a:t>
            </a:r>
            <a:r>
              <a:rPr lang="zh-CN" altLang="en-US" sz="1800" dirty="0">
                <a:solidFill>
                  <a:schemeClr val="accent1"/>
                </a:solidFill>
                <a:latin typeface="Times New Roman" panose="02020603050405020304" pitchFamily="18" charset="0"/>
                <a:ea typeface="黑体" panose="02010609060101010101" pitchFamily="49" charset="-122"/>
              </a:rPr>
              <a:t>）提升特定</a:t>
            </a:r>
            <a:r>
              <a:rPr lang="en-US" altLang="zh-CN" sz="1800" dirty="0">
                <a:solidFill>
                  <a:schemeClr val="accent1"/>
                </a:solidFill>
                <a:latin typeface="Times New Roman" panose="02020603050405020304" pitchFamily="18" charset="0"/>
                <a:ea typeface="黑体" panose="02010609060101010101" pitchFamily="49" charset="-122"/>
              </a:rPr>
              <a:t>APP</a:t>
            </a:r>
            <a:r>
              <a:rPr lang="zh-CN" altLang="en-US" sz="1800" dirty="0">
                <a:solidFill>
                  <a:schemeClr val="accent1"/>
                </a:solidFill>
                <a:latin typeface="Times New Roman" panose="02020603050405020304" pitchFamily="18" charset="0"/>
                <a:ea typeface="黑体" panose="02010609060101010101" pitchFamily="49" charset="-122"/>
              </a:rPr>
              <a:t>的性能。</a:t>
            </a:r>
            <a:endParaRPr lang="en-US" altLang="zh-CN" sz="1800" dirty="0">
              <a:solidFill>
                <a:schemeClr val="accent1"/>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r>
              <a:rPr lang="zh-CN" altLang="en-US" sz="2000" b="1" dirty="0">
                <a:solidFill>
                  <a:srgbClr val="292929"/>
                </a:solidFill>
                <a:latin typeface="Times New Roman" panose="02020603050405020304" pitchFamily="18" charset="0"/>
                <a:ea typeface="黑体" panose="02010609060101010101" pitchFamily="49" charset="-122"/>
              </a:rPr>
              <a:t>传统方法：</a:t>
            </a:r>
            <a:endParaRPr lang="en-US" altLang="zh-CN" sz="2000" b="1"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（路线</a:t>
            </a:r>
            <a:r>
              <a:rPr lang="en-US" altLang="zh-CN" sz="1800" dirty="0">
                <a:solidFill>
                  <a:srgbClr val="292929"/>
                </a:solidFill>
                <a:latin typeface="Times New Roman" panose="02020603050405020304" pitchFamily="18" charset="0"/>
                <a:ea typeface="黑体" panose="02010609060101010101" pitchFamily="49" charset="-122"/>
              </a:rPr>
              <a:t>1</a:t>
            </a:r>
            <a:r>
              <a:rPr lang="zh-CN" altLang="en-US" sz="1800" dirty="0">
                <a:solidFill>
                  <a:srgbClr val="292929"/>
                </a:solidFill>
                <a:latin typeface="Times New Roman" panose="02020603050405020304" pitchFamily="18" charset="0"/>
                <a:ea typeface="黑体" panose="02010609060101010101" pitchFamily="49" charset="-122"/>
              </a:rPr>
              <a:t>）</a:t>
            </a:r>
            <a:r>
              <a:rPr lang="en-US" altLang="zh-CN" sz="1800" dirty="0">
                <a:solidFill>
                  <a:srgbClr val="292929"/>
                </a:solidFill>
                <a:latin typeface="Times New Roman" panose="02020603050405020304" pitchFamily="18" charset="0"/>
                <a:ea typeface="黑体" panose="02010609060101010101" pitchFamily="49" charset="-122"/>
              </a:rPr>
              <a:t>Linux</a:t>
            </a:r>
            <a:r>
              <a:rPr lang="zh-CN" altLang="en-US" sz="1800" dirty="0">
                <a:solidFill>
                  <a:srgbClr val="292929"/>
                </a:solidFill>
                <a:latin typeface="Times New Roman" panose="02020603050405020304" pitchFamily="18" charset="0"/>
                <a:ea typeface="黑体" panose="02010609060101010101" pitchFamily="49" charset="-122"/>
              </a:rPr>
              <a:t> </a:t>
            </a:r>
            <a:r>
              <a:rPr lang="en-US" altLang="zh-CN" sz="1800" dirty="0">
                <a:solidFill>
                  <a:srgbClr val="292929"/>
                </a:solidFill>
                <a:latin typeface="Times New Roman" panose="02020603050405020304" pitchFamily="18" charset="0"/>
                <a:ea typeface="黑体" panose="02010609060101010101" pitchFamily="49" charset="-122"/>
              </a:rPr>
              <a:t>kernel</a:t>
            </a:r>
            <a:r>
              <a:rPr lang="zh-CN" altLang="en-US" sz="1800" dirty="0">
                <a:solidFill>
                  <a:srgbClr val="292929"/>
                </a:solidFill>
                <a:latin typeface="Times New Roman" panose="02020603050405020304" pitchFamily="18" charset="0"/>
                <a:ea typeface="黑体" panose="02010609060101010101" pitchFamily="49" charset="-122"/>
              </a:rPr>
              <a:t>的设计原则是机制与策略分离，传统方法注重策略优化，机制革新较少：</a:t>
            </a:r>
            <a:endParaRPr lang="en-US" altLang="zh-CN" sz="1800" dirty="0">
              <a:solidFill>
                <a:srgbClr val="292929"/>
              </a:solidFill>
              <a:latin typeface="Times New Roman" panose="02020603050405020304" pitchFamily="18" charset="0"/>
              <a:ea typeface="黑体" panose="02010609060101010101" pitchFamily="49" charset="-122"/>
            </a:endParaRPr>
          </a:p>
          <a:p>
            <a:pPr lvl="2" algn="just">
              <a:lnSpc>
                <a:spcPct val="100000"/>
              </a:lnSpc>
              <a:spcBef>
                <a:spcPts val="200"/>
              </a:spcBef>
              <a:spcAft>
                <a:spcPts val="200"/>
              </a:spcAft>
            </a:pPr>
            <a:r>
              <a:rPr lang="zh-CN" altLang="en-US" sz="1400" dirty="0">
                <a:solidFill>
                  <a:srgbClr val="292929"/>
                </a:solidFill>
                <a:latin typeface="Times New Roman" panose="02020603050405020304" pitchFamily="18" charset="0"/>
                <a:ea typeface="黑体" panose="02010609060101010101" pitchFamily="49" charset="-122"/>
              </a:rPr>
              <a:t>例如，专用的进程调度算法，激进的内存分配策略，物理内存压缩算法调整等。</a:t>
            </a:r>
            <a:endParaRPr lang="en-US" altLang="zh-CN" sz="14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（路线</a:t>
            </a:r>
            <a:r>
              <a:rPr lang="en-US" altLang="zh-CN" sz="1800" dirty="0">
                <a:solidFill>
                  <a:srgbClr val="292929"/>
                </a:solidFill>
                <a:latin typeface="Times New Roman" panose="02020603050405020304" pitchFamily="18" charset="0"/>
                <a:ea typeface="黑体" panose="02010609060101010101" pitchFamily="49" charset="-122"/>
              </a:rPr>
              <a:t>2</a:t>
            </a:r>
            <a:r>
              <a:rPr lang="zh-CN" altLang="en-US" sz="1800" dirty="0">
                <a:solidFill>
                  <a:srgbClr val="292929"/>
                </a:solidFill>
                <a:latin typeface="Times New Roman" panose="02020603050405020304" pitchFamily="18" charset="0"/>
                <a:ea typeface="黑体" panose="02010609060101010101" pitchFamily="49" charset="-122"/>
              </a:rPr>
              <a:t>）根据特定目标，重新设计实现</a:t>
            </a:r>
            <a:r>
              <a:rPr lang="en-US" altLang="zh-CN" sz="1800" dirty="0">
                <a:solidFill>
                  <a:srgbClr val="292929"/>
                </a:solidFill>
                <a:latin typeface="Times New Roman" panose="02020603050405020304" pitchFamily="18" charset="0"/>
                <a:ea typeface="黑体" panose="02010609060101010101" pitchFamily="49" charset="-122"/>
              </a:rPr>
              <a:t>OS</a:t>
            </a:r>
            <a:r>
              <a:rPr lang="zh-CN" altLang="en-US" sz="1800" dirty="0">
                <a:solidFill>
                  <a:srgbClr val="292929"/>
                </a:solidFill>
                <a:latin typeface="Times New Roman" panose="02020603050405020304" pitchFamily="18" charset="0"/>
                <a:ea typeface="黑体" panose="02010609060101010101" pitchFamily="49" charset="-122"/>
              </a:rPr>
              <a:t>的整体架构：</a:t>
            </a:r>
            <a:endParaRPr lang="en-US" altLang="zh-CN" sz="1800" dirty="0">
              <a:solidFill>
                <a:srgbClr val="292929"/>
              </a:solidFill>
              <a:latin typeface="Times New Roman" panose="02020603050405020304" pitchFamily="18" charset="0"/>
              <a:ea typeface="黑体" panose="02010609060101010101" pitchFamily="49" charset="-122"/>
            </a:endParaRPr>
          </a:p>
          <a:p>
            <a:pPr lvl="2" algn="just">
              <a:lnSpc>
                <a:spcPct val="100000"/>
              </a:lnSpc>
              <a:spcBef>
                <a:spcPts val="200"/>
              </a:spcBef>
              <a:spcAft>
                <a:spcPts val="200"/>
              </a:spcAft>
            </a:pPr>
            <a:r>
              <a:rPr lang="zh-CN" altLang="en-US" sz="1400" dirty="0">
                <a:solidFill>
                  <a:srgbClr val="292929"/>
                </a:solidFill>
                <a:latin typeface="Times New Roman" panose="02020603050405020304" pitchFamily="18" charset="0"/>
                <a:ea typeface="黑体" panose="02010609060101010101" pitchFamily="49" charset="-122"/>
              </a:rPr>
              <a:t>例如，为了更高的安全性，宏内核</a:t>
            </a:r>
            <a:r>
              <a:rPr lang="en-US" altLang="zh-CN" sz="1400" dirty="0">
                <a:solidFill>
                  <a:srgbClr val="292929"/>
                </a:solidFill>
                <a:latin typeface="Times New Roman" panose="02020603050405020304" pitchFamily="18" charset="0"/>
                <a:ea typeface="黑体" panose="02010609060101010101" pitchFamily="49" charset="-122"/>
              </a:rPr>
              <a:t>-&gt;</a:t>
            </a:r>
            <a:r>
              <a:rPr lang="zh-CN" altLang="en-US" sz="1400" dirty="0">
                <a:solidFill>
                  <a:srgbClr val="292929"/>
                </a:solidFill>
                <a:latin typeface="Times New Roman" panose="02020603050405020304" pitchFamily="18" charset="0"/>
                <a:ea typeface="黑体" panose="02010609060101010101" pitchFamily="49" charset="-122"/>
              </a:rPr>
              <a:t>微内核；为了系统栈轻量化，宏内核</a:t>
            </a:r>
            <a:r>
              <a:rPr lang="en-US" altLang="zh-CN" sz="1400" dirty="0">
                <a:solidFill>
                  <a:srgbClr val="292929"/>
                </a:solidFill>
                <a:latin typeface="Times New Roman" panose="02020603050405020304" pitchFamily="18" charset="0"/>
                <a:ea typeface="黑体" panose="02010609060101010101" pitchFamily="49" charset="-122"/>
              </a:rPr>
              <a:t>-&gt;</a:t>
            </a:r>
            <a:r>
              <a:rPr lang="zh-CN" altLang="en-US" sz="1400" dirty="0">
                <a:solidFill>
                  <a:srgbClr val="292929"/>
                </a:solidFill>
                <a:latin typeface="Times New Roman" panose="02020603050405020304" pitchFamily="18" charset="0"/>
                <a:ea typeface="黑体" panose="02010609060101010101" pitchFamily="49" charset="-122"/>
              </a:rPr>
              <a:t>库操作系统。</a:t>
            </a:r>
            <a:endParaRPr lang="en-US" altLang="zh-CN" sz="14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r>
              <a:rPr lang="zh-CN" altLang="en-US" sz="2000" b="1" dirty="0">
                <a:solidFill>
                  <a:srgbClr val="292929"/>
                </a:solidFill>
                <a:latin typeface="Times New Roman" panose="02020603050405020304" pitchFamily="18" charset="0"/>
                <a:ea typeface="黑体" panose="02010609060101010101" pitchFamily="49" charset="-122"/>
              </a:rPr>
              <a:t>存在的问题：</a:t>
            </a:r>
            <a:endParaRPr lang="en-US" altLang="zh-CN" sz="2000" b="1"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FF0000"/>
                </a:solidFill>
                <a:latin typeface="Times New Roman" panose="02020603050405020304" pitchFamily="18" charset="0"/>
                <a:ea typeface="黑体" panose="02010609060101010101" pitchFamily="49" charset="-122"/>
              </a:rPr>
              <a:t>（一）在不改变内核机制的情况下，单纯优化策略所带来的性能提升有限。</a:t>
            </a:r>
            <a:endParaRPr lang="en-US" altLang="zh-CN" sz="1800" dirty="0">
              <a:solidFill>
                <a:srgbClr val="FF0000"/>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FF0000"/>
                </a:solidFill>
                <a:latin typeface="Times New Roman" panose="02020603050405020304" pitchFamily="18" charset="0"/>
                <a:ea typeface="黑体" panose="02010609060101010101" pitchFamily="49" charset="-122"/>
              </a:rPr>
              <a:t>（二）重新设计</a:t>
            </a:r>
            <a:r>
              <a:rPr lang="en-US" altLang="zh-CN" sz="1800" dirty="0">
                <a:solidFill>
                  <a:srgbClr val="FF0000"/>
                </a:solidFill>
                <a:latin typeface="Times New Roman" panose="02020603050405020304" pitchFamily="18" charset="0"/>
                <a:ea typeface="黑体" panose="02010609060101010101" pitchFamily="49" charset="-122"/>
              </a:rPr>
              <a:t>OS</a:t>
            </a:r>
            <a:r>
              <a:rPr lang="zh-CN" altLang="en-US" sz="1800" dirty="0">
                <a:solidFill>
                  <a:srgbClr val="FF0000"/>
                </a:solidFill>
                <a:latin typeface="Times New Roman" panose="02020603050405020304" pitchFamily="18" charset="0"/>
                <a:ea typeface="黑体" panose="02010609060101010101" pitchFamily="49" charset="-122"/>
              </a:rPr>
              <a:t>不仅开发周期长，而且兼容性差（驱动的适配是问题）。</a:t>
            </a:r>
            <a:endParaRPr lang="en-US" altLang="zh-CN" sz="1800" dirty="0">
              <a:solidFill>
                <a:srgbClr val="FF0000"/>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31575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3FD1770-486B-4DC6-A170-E5005C0D720E}"/>
              </a:ext>
            </a:extLst>
          </p:cNvPr>
          <p:cNvSpPr>
            <a:spLocks noGrp="1"/>
          </p:cNvSpPr>
          <p:nvPr>
            <p:ph idx="1"/>
          </p:nvPr>
        </p:nvSpPr>
        <p:spPr>
          <a:xfrm>
            <a:off x="429840" y="1974838"/>
            <a:ext cx="5315961" cy="3486588"/>
          </a:xfrm>
        </p:spPr>
        <p:txBody>
          <a:bodyPr>
            <a:noAutofit/>
          </a:bodyPr>
          <a:lstStyle/>
          <a:p>
            <a:pPr algn="just">
              <a:lnSpc>
                <a:spcPct val="100000"/>
              </a:lnSpc>
              <a:spcBef>
                <a:spcPts val="200"/>
              </a:spcBef>
              <a:spcAft>
                <a:spcPts val="200"/>
              </a:spcAft>
            </a:pPr>
            <a:r>
              <a:rPr lang="zh-CN" altLang="en-US" sz="1800" b="1" dirty="0">
                <a:solidFill>
                  <a:schemeClr val="accent1"/>
                </a:solidFill>
                <a:latin typeface="Times New Roman" panose="02020603050405020304" pitchFamily="18" charset="0"/>
                <a:ea typeface="黑体" panose="02010609060101010101" pitchFamily="49" charset="-122"/>
              </a:rPr>
              <a:t>核心问题：</a:t>
            </a:r>
            <a:r>
              <a:rPr lang="en-US" altLang="zh-CN" sz="1800" dirty="0">
                <a:solidFill>
                  <a:srgbClr val="292929"/>
                </a:solidFill>
                <a:latin typeface="Times New Roman" panose="02020603050405020304" pitchFamily="18" charset="0"/>
                <a:ea typeface="黑体" panose="02010609060101010101" pitchFamily="49" charset="-122"/>
              </a:rPr>
              <a:t>APP</a:t>
            </a:r>
            <a:r>
              <a:rPr lang="zh-CN" altLang="en-US" sz="1800" dirty="0">
                <a:solidFill>
                  <a:srgbClr val="292929"/>
                </a:solidFill>
                <a:latin typeface="Times New Roman" panose="02020603050405020304" pitchFamily="18" charset="0"/>
                <a:ea typeface="黑体" panose="02010609060101010101" pitchFamily="49" charset="-122"/>
              </a:rPr>
              <a:t>从用户态提升到内核态后，功能是否仍然正确，即指令行为是否发生变化？</a:t>
            </a:r>
          </a:p>
          <a:p>
            <a:pPr algn="just">
              <a:lnSpc>
                <a:spcPct val="100000"/>
              </a:lnSpc>
              <a:spcBef>
                <a:spcPts val="200"/>
              </a:spcBef>
              <a:spcAft>
                <a:spcPts val="200"/>
              </a:spcAft>
            </a:pPr>
            <a:endParaRPr lang="zh-CN" altLang="en-US" sz="1800" b="1"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r>
              <a:rPr lang="zh-CN" altLang="en-US" sz="1800" b="1" dirty="0">
                <a:solidFill>
                  <a:srgbClr val="292929"/>
                </a:solidFill>
                <a:latin typeface="Times New Roman" panose="02020603050405020304" pitchFamily="18" charset="0"/>
                <a:ea typeface="黑体" panose="02010609060101010101" pitchFamily="49" charset="-122"/>
              </a:rPr>
              <a:t>通过阅读</a:t>
            </a:r>
            <a:r>
              <a:rPr lang="en-US" altLang="zh-CN" sz="1800" b="1" dirty="0">
                <a:solidFill>
                  <a:srgbClr val="292929"/>
                </a:solidFill>
                <a:latin typeface="Times New Roman" panose="02020603050405020304" pitchFamily="18" charset="0"/>
                <a:ea typeface="黑体" panose="02010609060101010101" pitchFamily="49" charset="-122"/>
              </a:rPr>
              <a:t>Arch64</a:t>
            </a:r>
            <a:r>
              <a:rPr lang="zh-CN" altLang="en-US" sz="1800" b="1" dirty="0">
                <a:solidFill>
                  <a:srgbClr val="292929"/>
                </a:solidFill>
                <a:latin typeface="Times New Roman" panose="02020603050405020304" pitchFamily="18" charset="0"/>
                <a:ea typeface="黑体" panose="02010609060101010101" pitchFamily="49" charset="-122"/>
              </a:rPr>
              <a:t>指令手册，目前只发现</a:t>
            </a:r>
            <a:r>
              <a:rPr lang="en-US" altLang="zh-CN" sz="1800" b="1" dirty="0">
                <a:solidFill>
                  <a:srgbClr val="292929"/>
                </a:solidFill>
                <a:latin typeface="Times New Roman" panose="02020603050405020304" pitchFamily="18" charset="0"/>
                <a:ea typeface="黑体" panose="02010609060101010101" pitchFamily="49" charset="-122"/>
              </a:rPr>
              <a:t>LDTR/STTR</a:t>
            </a:r>
            <a:r>
              <a:rPr lang="zh-CN" altLang="en-US" sz="1800" b="1" dirty="0">
                <a:solidFill>
                  <a:srgbClr val="292929"/>
                </a:solidFill>
                <a:latin typeface="Times New Roman" panose="02020603050405020304" pitchFamily="18" charset="0"/>
                <a:ea typeface="黑体" panose="02010609060101010101" pitchFamily="49" charset="-122"/>
              </a:rPr>
              <a:t>指令行为（非特权读写）有变化！</a:t>
            </a:r>
            <a:endParaRPr lang="en-US" altLang="zh-CN" sz="1800" b="1"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en-US" altLang="zh-CN" sz="1600" dirty="0">
                <a:solidFill>
                  <a:srgbClr val="292929"/>
                </a:solidFill>
                <a:latin typeface="Times New Roman" panose="02020603050405020304" pitchFamily="18" charset="0"/>
                <a:ea typeface="黑体" panose="02010609060101010101" pitchFamily="49" charset="-122"/>
              </a:rPr>
              <a:t>LDTR/STTR</a:t>
            </a:r>
            <a:r>
              <a:rPr lang="zh-CN" altLang="en-US" sz="1600" dirty="0">
                <a:solidFill>
                  <a:srgbClr val="292929"/>
                </a:solidFill>
                <a:latin typeface="Times New Roman" panose="02020603050405020304" pitchFamily="18" charset="0"/>
                <a:ea typeface="黑体" panose="02010609060101010101" pitchFamily="49" charset="-122"/>
              </a:rPr>
              <a:t>在</a:t>
            </a:r>
            <a:r>
              <a:rPr lang="en-US" altLang="zh-CN" sz="1600" dirty="0">
                <a:solidFill>
                  <a:srgbClr val="292929"/>
                </a:solidFill>
                <a:latin typeface="Times New Roman" panose="02020603050405020304" pitchFamily="18" charset="0"/>
                <a:ea typeface="黑体" panose="02010609060101010101" pitchFamily="49" charset="-122"/>
              </a:rPr>
              <a:t>EL1</a:t>
            </a:r>
            <a:r>
              <a:rPr lang="zh-CN" altLang="en-US" sz="1600" dirty="0">
                <a:solidFill>
                  <a:srgbClr val="292929"/>
                </a:solidFill>
                <a:latin typeface="Times New Roman" panose="02020603050405020304" pitchFamily="18" charset="0"/>
                <a:ea typeface="黑体" panose="02010609060101010101" pitchFamily="49" charset="-122"/>
              </a:rPr>
              <a:t>执行时使用</a:t>
            </a:r>
            <a:r>
              <a:rPr lang="en-US" altLang="zh-CN" sz="1600" dirty="0">
                <a:solidFill>
                  <a:srgbClr val="292929"/>
                </a:solidFill>
                <a:latin typeface="Times New Roman" panose="02020603050405020304" pitchFamily="18" charset="0"/>
                <a:ea typeface="黑体" panose="02010609060101010101" pitchFamily="49" charset="-122"/>
              </a:rPr>
              <a:t>EL0</a:t>
            </a:r>
            <a:r>
              <a:rPr lang="zh-CN" altLang="en-US" sz="1600" dirty="0">
                <a:solidFill>
                  <a:srgbClr val="292929"/>
                </a:solidFill>
                <a:latin typeface="Times New Roman" panose="02020603050405020304" pitchFamily="18" charset="0"/>
                <a:ea typeface="黑体" panose="02010609060101010101" pitchFamily="49" charset="-122"/>
              </a:rPr>
              <a:t>权限。</a:t>
            </a:r>
            <a:endParaRPr lang="en-US" altLang="zh-CN" sz="16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endParaRPr lang="en-US" altLang="zh-CN" sz="14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endParaRPr lang="zh-CN" altLang="en-US" sz="14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r>
              <a:rPr lang="zh-CN" altLang="en-US" sz="1800" b="1" dirty="0">
                <a:solidFill>
                  <a:schemeClr val="accent1"/>
                </a:solidFill>
                <a:latin typeface="Times New Roman" panose="02020603050405020304" pitchFamily="18" charset="0"/>
                <a:ea typeface="黑体" panose="02010609060101010101" pitchFamily="49" charset="-122"/>
              </a:rPr>
              <a:t>解决方法： </a:t>
            </a:r>
            <a:r>
              <a:rPr lang="zh-CN" altLang="en-US" sz="1800" dirty="0">
                <a:solidFill>
                  <a:srgbClr val="292929"/>
                </a:solidFill>
                <a:latin typeface="Times New Roman" panose="02020603050405020304" pitchFamily="18" charset="0"/>
                <a:ea typeface="黑体" panose="02010609060101010101" pitchFamily="49" charset="-122"/>
              </a:rPr>
              <a:t>因为</a:t>
            </a:r>
            <a:r>
              <a:rPr lang="en-US" altLang="zh-CN" sz="1800" dirty="0">
                <a:solidFill>
                  <a:srgbClr val="292929"/>
                </a:solidFill>
                <a:latin typeface="Times New Roman" panose="02020603050405020304" pitchFamily="18" charset="0"/>
                <a:ea typeface="黑体" panose="02010609060101010101" pitchFamily="49" charset="-122"/>
              </a:rPr>
              <a:t>APP</a:t>
            </a:r>
            <a:r>
              <a:rPr lang="zh-CN" altLang="en-US" sz="1800" dirty="0">
                <a:solidFill>
                  <a:srgbClr val="292929"/>
                </a:solidFill>
                <a:latin typeface="Times New Roman" panose="02020603050405020304" pitchFamily="18" charset="0"/>
                <a:ea typeface="黑体" panose="02010609060101010101" pitchFamily="49" charset="-122"/>
              </a:rPr>
              <a:t>几乎不使用</a:t>
            </a:r>
            <a:r>
              <a:rPr lang="en-US" altLang="zh-CN" sz="1800" dirty="0">
                <a:solidFill>
                  <a:srgbClr val="292929"/>
                </a:solidFill>
                <a:latin typeface="Times New Roman" panose="02020603050405020304" pitchFamily="18" charset="0"/>
                <a:ea typeface="黑体" panose="02010609060101010101" pitchFamily="49" charset="-122"/>
              </a:rPr>
              <a:t>LDTR/STTR</a:t>
            </a:r>
            <a:r>
              <a:rPr lang="zh-CN" altLang="en-US" sz="1800" dirty="0">
                <a:solidFill>
                  <a:srgbClr val="292929"/>
                </a:solidFill>
                <a:latin typeface="Times New Roman" panose="02020603050405020304" pitchFamily="18" charset="0"/>
                <a:ea typeface="黑体" panose="02010609060101010101" pitchFamily="49" charset="-122"/>
              </a:rPr>
              <a:t>，如果在代码页中出现就扫描替换成</a:t>
            </a:r>
            <a:r>
              <a:rPr lang="en-US" altLang="zh-CN" sz="1800" dirty="0">
                <a:solidFill>
                  <a:srgbClr val="292929"/>
                </a:solidFill>
                <a:latin typeface="Times New Roman" panose="02020603050405020304" pitchFamily="18" charset="0"/>
                <a:ea typeface="黑体" panose="02010609060101010101" pitchFamily="49" charset="-122"/>
              </a:rPr>
              <a:t>LDR/STR</a:t>
            </a:r>
            <a:r>
              <a:rPr lang="zh-CN" altLang="en-US" sz="1800" dirty="0">
                <a:solidFill>
                  <a:srgbClr val="292929"/>
                </a:solidFill>
                <a:latin typeface="Times New Roman" panose="02020603050405020304" pitchFamily="18" charset="0"/>
                <a:ea typeface="黑体" panose="02010609060101010101" pitchFamily="49" charset="-122"/>
              </a:rPr>
              <a:t>。</a:t>
            </a: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p:txBody>
      </p:sp>
      <p:sp>
        <p:nvSpPr>
          <p:cNvPr id="22" name="矩形 20">
            <a:extLst>
              <a:ext uri="{FF2B5EF4-FFF2-40B4-BE49-F238E27FC236}">
                <a16:creationId xmlns:a16="http://schemas.microsoft.com/office/drawing/2014/main" id="{80FF1DBF-7DFF-4E85-BAA1-527F39E83890}"/>
              </a:ext>
            </a:extLst>
          </p:cNvPr>
          <p:cNvSpPr/>
          <p:nvPr/>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23" name="Picture 3" descr="C:\Users\nec\Desktop\ppt\图\IMG_6074.JPG">
            <a:extLst>
              <a:ext uri="{FF2B5EF4-FFF2-40B4-BE49-F238E27FC236}">
                <a16:creationId xmlns:a16="http://schemas.microsoft.com/office/drawing/2014/main" id="{D7F1C8D2-F213-4BF9-B965-8BC0138C5F04}"/>
              </a:ext>
            </a:extLst>
          </p:cNvPr>
          <p:cNvPicPr>
            <a:picLocks noChangeAspect="1"/>
          </p:cNvPicPr>
          <p:nvPr/>
        </p:nvPicPr>
        <p:blipFill>
          <a:blip r:embed="rId3" cstate="print"/>
          <a:srcRect t="69600"/>
          <a:stretch>
            <a:fillRect/>
          </a:stretch>
        </p:blipFill>
        <p:spPr>
          <a:xfrm>
            <a:off x="-20320" y="1"/>
            <a:ext cx="12247880" cy="879250"/>
          </a:xfrm>
          <a:prstGeom prst="rect">
            <a:avLst/>
          </a:prstGeom>
          <a:noFill/>
          <a:ln w="9525">
            <a:noFill/>
          </a:ln>
        </p:spPr>
      </p:pic>
      <p:sp>
        <p:nvSpPr>
          <p:cNvPr id="24" name="矩形 23">
            <a:extLst>
              <a:ext uri="{FF2B5EF4-FFF2-40B4-BE49-F238E27FC236}">
                <a16:creationId xmlns:a16="http://schemas.microsoft.com/office/drawing/2014/main" id="{8EEB9AD9-1888-4C47-86E9-EC76E0F9D216}"/>
              </a:ext>
            </a:extLst>
          </p:cNvPr>
          <p:cNvSpPr/>
          <p:nvPr/>
        </p:nvSpPr>
        <p:spPr>
          <a:xfrm>
            <a:off x="-20320" y="1"/>
            <a:ext cx="12247880" cy="879249"/>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KSO_Shape">
            <a:extLst>
              <a:ext uri="{FF2B5EF4-FFF2-40B4-BE49-F238E27FC236}">
                <a16:creationId xmlns:a16="http://schemas.microsoft.com/office/drawing/2014/main" id="{F86C370C-998E-4DB2-A4C1-95B98892C965}"/>
              </a:ext>
            </a:extLst>
          </p:cNvPr>
          <p:cNvSpPr/>
          <p:nvPr/>
        </p:nvSpPr>
        <p:spPr>
          <a:xfrm>
            <a:off x="-23520" y="212463"/>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7" name="Picture 920" descr="D:\计算所\PPT的模板\logo－b.gif">
            <a:extLst>
              <a:ext uri="{FF2B5EF4-FFF2-40B4-BE49-F238E27FC236}">
                <a16:creationId xmlns:a16="http://schemas.microsoft.com/office/drawing/2014/main" id="{583D5A91-E2E7-402A-90B9-7309BE9E64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5162" y="25950"/>
            <a:ext cx="941668" cy="779312"/>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0">
            <a:extLst>
              <a:ext uri="{FF2B5EF4-FFF2-40B4-BE49-F238E27FC236}">
                <a16:creationId xmlns:a16="http://schemas.microsoft.com/office/drawing/2014/main" id="{3C52DF50-C819-425F-8D34-7CBB46D1C454}"/>
              </a:ext>
            </a:extLst>
          </p:cNvPr>
          <p:cNvSpPr/>
          <p:nvPr/>
        </p:nvSpPr>
        <p:spPr>
          <a:xfrm>
            <a:off x="215170" y="106232"/>
            <a:ext cx="11592817" cy="666786"/>
          </a:xfrm>
          <a:prstGeom prst="rect">
            <a:avLst/>
          </a:prstGeom>
          <a:noFill/>
          <a:ln w="9525">
            <a:noFill/>
          </a:ln>
        </p:spPr>
        <p:txBody>
          <a:bodyPr wrap="square" anchor="t">
            <a:spAutoFit/>
          </a:bodyPr>
          <a:lstStyle/>
          <a:p>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Arch64</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平台上内核态</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APP</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基础架构（终端场景）</a:t>
            </a:r>
          </a:p>
        </p:txBody>
      </p:sp>
      <p:sp>
        <p:nvSpPr>
          <p:cNvPr id="121" name="矩形 120">
            <a:extLst>
              <a:ext uri="{FF2B5EF4-FFF2-40B4-BE49-F238E27FC236}">
                <a16:creationId xmlns:a16="http://schemas.microsoft.com/office/drawing/2014/main" id="{4F5E2F6B-31E5-4384-B6C7-36D692B077BB}"/>
              </a:ext>
            </a:extLst>
          </p:cNvPr>
          <p:cNvSpPr/>
          <p:nvPr/>
        </p:nvSpPr>
        <p:spPr>
          <a:xfrm>
            <a:off x="446988" y="5221110"/>
            <a:ext cx="5315961" cy="3854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黑体" panose="02010609060101010101" pitchFamily="49" charset="-122"/>
                <a:ea typeface="黑体" panose="02010609060101010101" pitchFamily="49" charset="-122"/>
              </a:rPr>
              <a:t>正确性</a:t>
            </a:r>
          </a:p>
        </p:txBody>
      </p:sp>
      <p:sp>
        <p:nvSpPr>
          <p:cNvPr id="13" name="矩形 12">
            <a:extLst>
              <a:ext uri="{FF2B5EF4-FFF2-40B4-BE49-F238E27FC236}">
                <a16:creationId xmlns:a16="http://schemas.microsoft.com/office/drawing/2014/main" id="{1E944F19-1C62-4A43-A3B9-948F419C639F}"/>
              </a:ext>
            </a:extLst>
          </p:cNvPr>
          <p:cNvSpPr/>
          <p:nvPr/>
        </p:nvSpPr>
        <p:spPr>
          <a:xfrm>
            <a:off x="446988" y="1959210"/>
            <a:ext cx="5315961" cy="3631762"/>
          </a:xfrm>
          <a:prstGeom prst="rect">
            <a:avLst/>
          </a:prstGeom>
          <a:noFill/>
          <a:ln w="25400">
            <a:solidFill>
              <a:srgbClr val="4472C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5" name="内容占位符 3">
            <a:extLst>
              <a:ext uri="{FF2B5EF4-FFF2-40B4-BE49-F238E27FC236}">
                <a16:creationId xmlns:a16="http://schemas.microsoft.com/office/drawing/2014/main" id="{33DF5034-564A-4B76-BCE7-B1AF53377B43}"/>
              </a:ext>
            </a:extLst>
          </p:cNvPr>
          <p:cNvSpPr txBox="1">
            <a:spLocks/>
          </p:cNvSpPr>
          <p:nvPr/>
        </p:nvSpPr>
        <p:spPr>
          <a:xfrm>
            <a:off x="429840" y="1210255"/>
            <a:ext cx="5792701" cy="5629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200"/>
              </a:spcBef>
              <a:spcAft>
                <a:spcPts val="200"/>
              </a:spcAft>
              <a:buFont typeface="Arial" panose="020B0604020202020204" pitchFamily="34" charset="0"/>
              <a:buNone/>
            </a:pPr>
            <a:r>
              <a:rPr lang="en-US" altLang="zh-CN" sz="2400" b="1" dirty="0">
                <a:solidFill>
                  <a:schemeClr val="accent1"/>
                </a:solidFill>
                <a:latin typeface="Times New Roman" panose="02020603050405020304" pitchFamily="18" charset="0"/>
                <a:ea typeface="黑体" panose="02010609060101010101" pitchFamily="49" charset="-122"/>
              </a:rPr>
              <a:t>Arch64</a:t>
            </a:r>
            <a:r>
              <a:rPr lang="zh-CN" altLang="en-US" sz="2400" b="1" dirty="0">
                <a:solidFill>
                  <a:schemeClr val="accent1"/>
                </a:solidFill>
                <a:latin typeface="Times New Roman" panose="02020603050405020304" pitchFamily="18" charset="0"/>
                <a:ea typeface="黑体" panose="02010609060101010101" pitchFamily="49" charset="-122"/>
              </a:rPr>
              <a:t>平台下内核态</a:t>
            </a:r>
            <a:r>
              <a:rPr lang="en-US" altLang="zh-CN" sz="2400" b="1" dirty="0">
                <a:solidFill>
                  <a:schemeClr val="accent1"/>
                </a:solidFill>
                <a:latin typeface="Times New Roman" panose="02020603050405020304" pitchFamily="18" charset="0"/>
                <a:ea typeface="黑体" panose="02010609060101010101" pitchFamily="49" charset="-122"/>
              </a:rPr>
              <a:t>APP</a:t>
            </a:r>
            <a:r>
              <a:rPr lang="zh-CN" altLang="en-US" sz="2400" b="1" dirty="0">
                <a:solidFill>
                  <a:schemeClr val="accent1"/>
                </a:solidFill>
                <a:latin typeface="Times New Roman" panose="02020603050405020304" pitchFamily="18" charset="0"/>
                <a:ea typeface="黑体" panose="02010609060101010101" pitchFamily="49" charset="-122"/>
              </a:rPr>
              <a:t>能否做成？</a:t>
            </a:r>
            <a:endParaRPr lang="en-US" altLang="zh-CN" sz="2400" b="1" dirty="0">
              <a:solidFill>
                <a:schemeClr val="accent1"/>
              </a:solidFill>
              <a:latin typeface="Times New Roman" panose="02020603050405020304" pitchFamily="18" charset="0"/>
              <a:ea typeface="黑体" panose="02010609060101010101" pitchFamily="49" charset="-122"/>
            </a:endParaRPr>
          </a:p>
        </p:txBody>
      </p:sp>
      <p:grpSp>
        <p:nvGrpSpPr>
          <p:cNvPr id="2" name="组合 1">
            <a:extLst>
              <a:ext uri="{FF2B5EF4-FFF2-40B4-BE49-F238E27FC236}">
                <a16:creationId xmlns:a16="http://schemas.microsoft.com/office/drawing/2014/main" id="{B66ADAAE-FF4A-44F2-AF50-A7D49D87A629}"/>
              </a:ext>
            </a:extLst>
          </p:cNvPr>
          <p:cNvGrpSpPr/>
          <p:nvPr/>
        </p:nvGrpSpPr>
        <p:grpSpPr>
          <a:xfrm>
            <a:off x="6250516" y="1959208"/>
            <a:ext cx="5564722" cy="3647390"/>
            <a:chOff x="6250516" y="1959208"/>
            <a:chExt cx="5564722" cy="3647390"/>
          </a:xfrm>
        </p:grpSpPr>
        <p:sp>
          <p:nvSpPr>
            <p:cNvPr id="120" name="文本框 119">
              <a:extLst>
                <a:ext uri="{FF2B5EF4-FFF2-40B4-BE49-F238E27FC236}">
                  <a16:creationId xmlns:a16="http://schemas.microsoft.com/office/drawing/2014/main" id="{1BAE1285-F921-4064-B45C-8071A64F0B88}"/>
                </a:ext>
              </a:extLst>
            </p:cNvPr>
            <p:cNvSpPr txBox="1"/>
            <p:nvPr/>
          </p:nvSpPr>
          <p:spPr>
            <a:xfrm>
              <a:off x="6250516" y="1959208"/>
              <a:ext cx="5564722" cy="3323987"/>
            </a:xfrm>
            <a:prstGeom prst="rect">
              <a:avLst/>
            </a:prstGeom>
            <a:noFill/>
          </p:spPr>
          <p:txBody>
            <a:bodyPr wrap="square">
              <a:spAutoFit/>
            </a:bodyPr>
            <a:lstStyle/>
            <a:p>
              <a:pPr marL="285750" indent="-285750" algn="just">
                <a:lnSpc>
                  <a:spcPct val="100000"/>
                </a:lnSpc>
                <a:spcBef>
                  <a:spcPts val="200"/>
                </a:spcBef>
                <a:spcAft>
                  <a:spcPts val="200"/>
                </a:spcAft>
                <a:buFont typeface="Arial" panose="020B0604020202020204" pitchFamily="34" charset="0"/>
                <a:buChar char="•"/>
              </a:pPr>
              <a:r>
                <a:rPr lang="zh-CN" altLang="en-US" b="1" dirty="0">
                  <a:solidFill>
                    <a:schemeClr val="accent1"/>
                  </a:solidFill>
                  <a:latin typeface="Times New Roman" panose="02020603050405020304" pitchFamily="18" charset="0"/>
                  <a:ea typeface="黑体" panose="02010609060101010101" pitchFamily="49" charset="-122"/>
                </a:rPr>
                <a:t>如何让不可信</a:t>
              </a:r>
              <a:r>
                <a:rPr lang="en-US" altLang="zh-CN" b="1" dirty="0">
                  <a:solidFill>
                    <a:schemeClr val="accent1"/>
                  </a:solidFill>
                  <a:latin typeface="Times New Roman" panose="02020603050405020304" pitchFamily="18" charset="0"/>
                  <a:ea typeface="黑体" panose="02010609060101010101" pitchFamily="49" charset="-122"/>
                </a:rPr>
                <a:t>APP</a:t>
              </a:r>
              <a:r>
                <a:rPr lang="zh-CN" altLang="en-US" b="1" dirty="0">
                  <a:solidFill>
                    <a:schemeClr val="accent1"/>
                  </a:solidFill>
                  <a:latin typeface="Times New Roman" panose="02020603050405020304" pitchFamily="18" charset="0"/>
                  <a:ea typeface="黑体" panose="02010609060101010101" pitchFamily="49" charset="-122"/>
                </a:rPr>
                <a:t>安全地运行在内核态？</a:t>
              </a:r>
              <a:endParaRPr lang="en-US" altLang="zh-CN" b="1" dirty="0">
                <a:solidFill>
                  <a:schemeClr val="accent1"/>
                </a:solidFill>
                <a:latin typeface="Times New Roman" panose="02020603050405020304" pitchFamily="18" charset="0"/>
                <a:ea typeface="黑体" panose="02010609060101010101" pitchFamily="49" charset="-122"/>
              </a:endParaRPr>
            </a:p>
            <a:p>
              <a:pPr marL="742950" lvl="1" indent="-285750" algn="just">
                <a:spcBef>
                  <a:spcPts val="200"/>
                </a:spcBef>
                <a:spcAft>
                  <a:spcPts val="200"/>
                </a:spcAft>
                <a:buFont typeface="Arial" panose="020B0604020202020204" pitchFamily="34" charset="0"/>
                <a:buChar char="•"/>
              </a:pPr>
              <a:r>
                <a:rPr lang="zh-CN" altLang="en-US" dirty="0">
                  <a:solidFill>
                    <a:srgbClr val="292929"/>
                  </a:solidFill>
                  <a:latin typeface="Times New Roman" panose="02020603050405020304" pitchFamily="18" charset="0"/>
                  <a:ea typeface="黑体" panose="02010609060101010101" pitchFamily="49" charset="-122"/>
                </a:rPr>
                <a:t>不可信</a:t>
              </a:r>
              <a:r>
                <a:rPr lang="en-US" altLang="zh-CN" dirty="0">
                  <a:solidFill>
                    <a:srgbClr val="292929"/>
                  </a:solidFill>
                  <a:latin typeface="Times New Roman" panose="02020603050405020304" pitchFamily="18" charset="0"/>
                  <a:ea typeface="黑体" panose="02010609060101010101" pitchFamily="49" charset="-122"/>
                </a:rPr>
                <a:t>APP</a:t>
              </a:r>
              <a:r>
                <a:rPr lang="zh-CN" altLang="en-US" dirty="0">
                  <a:solidFill>
                    <a:srgbClr val="292929"/>
                  </a:solidFill>
                  <a:latin typeface="Times New Roman" panose="02020603050405020304" pitchFamily="18" charset="0"/>
                  <a:ea typeface="黑体" panose="02010609060101010101" pitchFamily="49" charset="-122"/>
                </a:rPr>
                <a:t>可以访问整个内核空间。</a:t>
              </a:r>
              <a:endParaRPr lang="en-US" altLang="zh-CN" dirty="0">
                <a:solidFill>
                  <a:srgbClr val="292929"/>
                </a:solidFill>
                <a:latin typeface="Times New Roman" panose="02020603050405020304" pitchFamily="18" charset="0"/>
                <a:ea typeface="黑体" panose="02010609060101010101" pitchFamily="49" charset="-122"/>
              </a:endParaRPr>
            </a:p>
            <a:p>
              <a:pPr marL="1200150" lvl="2" indent="-285750" algn="just">
                <a:spcBef>
                  <a:spcPts val="200"/>
                </a:spcBef>
                <a:spcAft>
                  <a:spcPts val="200"/>
                </a:spcAft>
                <a:buFont typeface="Arial" panose="020B0604020202020204" pitchFamily="34" charset="0"/>
                <a:buChar char="•"/>
              </a:pPr>
              <a:r>
                <a:rPr lang="zh-CN" altLang="en-US" dirty="0">
                  <a:solidFill>
                    <a:srgbClr val="292929"/>
                  </a:solidFill>
                  <a:latin typeface="Times New Roman" panose="02020603050405020304" pitchFamily="18" charset="0"/>
                  <a:ea typeface="黑体" panose="02010609060101010101" pitchFamily="49" charset="-122"/>
                </a:rPr>
                <a:t>篡改内核数据</a:t>
              </a:r>
              <a:endParaRPr lang="en-US" altLang="zh-CN" dirty="0">
                <a:solidFill>
                  <a:srgbClr val="292929"/>
                </a:solidFill>
                <a:latin typeface="Times New Roman" panose="02020603050405020304" pitchFamily="18" charset="0"/>
                <a:ea typeface="黑体" panose="02010609060101010101" pitchFamily="49" charset="-122"/>
              </a:endParaRPr>
            </a:p>
            <a:p>
              <a:pPr marL="742950" lvl="1" indent="-285750" algn="just">
                <a:spcBef>
                  <a:spcPts val="200"/>
                </a:spcBef>
                <a:spcAft>
                  <a:spcPts val="200"/>
                </a:spcAft>
                <a:buFont typeface="Arial" panose="020B0604020202020204" pitchFamily="34" charset="0"/>
                <a:buChar char="•"/>
              </a:pPr>
              <a:r>
                <a:rPr lang="zh-CN" altLang="en-US" dirty="0">
                  <a:solidFill>
                    <a:srgbClr val="292929"/>
                  </a:solidFill>
                  <a:latin typeface="Times New Roman" panose="02020603050405020304" pitchFamily="18" charset="0"/>
                  <a:ea typeface="黑体" panose="02010609060101010101" pitchFamily="49" charset="-122"/>
                </a:rPr>
                <a:t>不可信</a:t>
              </a:r>
              <a:r>
                <a:rPr lang="en-US" altLang="zh-CN" dirty="0">
                  <a:solidFill>
                    <a:srgbClr val="292929"/>
                  </a:solidFill>
                  <a:latin typeface="Times New Roman" panose="02020603050405020304" pitchFamily="18" charset="0"/>
                  <a:ea typeface="黑体" panose="02010609060101010101" pitchFamily="49" charset="-122"/>
                </a:rPr>
                <a:t>APP</a:t>
              </a:r>
              <a:r>
                <a:rPr lang="zh-CN" altLang="en-US" dirty="0">
                  <a:solidFill>
                    <a:srgbClr val="292929"/>
                  </a:solidFill>
                  <a:latin typeface="Times New Roman" panose="02020603050405020304" pitchFamily="18" charset="0"/>
                  <a:ea typeface="黑体" panose="02010609060101010101" pitchFamily="49" charset="-122"/>
                </a:rPr>
                <a:t>可以执行任意敏感指令。</a:t>
              </a:r>
              <a:endParaRPr lang="en-US" altLang="zh-CN" dirty="0">
                <a:solidFill>
                  <a:srgbClr val="292929"/>
                </a:solidFill>
                <a:latin typeface="Times New Roman" panose="02020603050405020304" pitchFamily="18" charset="0"/>
                <a:ea typeface="黑体" panose="02010609060101010101" pitchFamily="49" charset="-122"/>
              </a:endParaRPr>
            </a:p>
            <a:p>
              <a:pPr marL="1200150" lvl="2" indent="-285750" algn="just">
                <a:spcBef>
                  <a:spcPts val="200"/>
                </a:spcBef>
                <a:spcAft>
                  <a:spcPts val="200"/>
                </a:spcAft>
                <a:buFont typeface="Arial" panose="020B0604020202020204" pitchFamily="34" charset="0"/>
                <a:buChar char="•"/>
              </a:pPr>
              <a:r>
                <a:rPr lang="zh-CN" altLang="en-US" dirty="0">
                  <a:solidFill>
                    <a:srgbClr val="292929"/>
                  </a:solidFill>
                  <a:latin typeface="Times New Roman" panose="02020603050405020304" pitchFamily="18" charset="0"/>
                  <a:ea typeface="黑体" panose="02010609060101010101" pitchFamily="49" charset="-122"/>
                </a:rPr>
                <a:t>更改机器状态</a:t>
              </a:r>
            </a:p>
            <a:p>
              <a:pPr algn="just">
                <a:lnSpc>
                  <a:spcPct val="100000"/>
                </a:lnSpc>
                <a:spcBef>
                  <a:spcPts val="200"/>
                </a:spcBef>
                <a:spcAft>
                  <a:spcPts val="200"/>
                </a:spcAft>
              </a:pPr>
              <a:endParaRPr lang="zh-CN" altLang="en-US" b="1" dirty="0">
                <a:solidFill>
                  <a:srgbClr val="292929"/>
                </a:solidFill>
                <a:latin typeface="Times New Roman" panose="02020603050405020304" pitchFamily="18" charset="0"/>
                <a:ea typeface="黑体" panose="02010609060101010101" pitchFamily="49" charset="-122"/>
              </a:endParaRPr>
            </a:p>
            <a:p>
              <a:pPr marL="285750" indent="-285750" algn="just">
                <a:lnSpc>
                  <a:spcPct val="100000"/>
                </a:lnSpc>
                <a:spcBef>
                  <a:spcPts val="200"/>
                </a:spcBef>
                <a:spcAft>
                  <a:spcPts val="200"/>
                </a:spcAft>
                <a:buFont typeface="Arial" panose="020B0604020202020204" pitchFamily="34" charset="0"/>
                <a:buChar char="•"/>
              </a:pPr>
              <a:r>
                <a:rPr lang="zh-CN" altLang="en-US" b="1" dirty="0">
                  <a:solidFill>
                    <a:schemeClr val="accent1"/>
                  </a:solidFill>
                  <a:latin typeface="Times New Roman" panose="02020603050405020304" pitchFamily="18" charset="0"/>
                  <a:ea typeface="黑体" panose="02010609060101010101" pitchFamily="49" charset="-122"/>
                </a:rPr>
                <a:t>如何阻止不可信</a:t>
              </a:r>
              <a:r>
                <a:rPr lang="en-US" altLang="zh-CN" b="1" dirty="0">
                  <a:solidFill>
                    <a:schemeClr val="accent1"/>
                  </a:solidFill>
                  <a:latin typeface="Times New Roman" panose="02020603050405020304" pitchFamily="18" charset="0"/>
                  <a:ea typeface="黑体" panose="02010609060101010101" pitchFamily="49" charset="-122"/>
                </a:rPr>
                <a:t>APP</a:t>
              </a:r>
              <a:r>
                <a:rPr lang="zh-CN" altLang="en-US" b="1" dirty="0">
                  <a:solidFill>
                    <a:schemeClr val="accent1"/>
                  </a:solidFill>
                  <a:latin typeface="Times New Roman" panose="02020603050405020304" pitchFamily="18" charset="0"/>
                  <a:ea typeface="黑体" panose="02010609060101010101" pitchFamily="49" charset="-122"/>
                </a:rPr>
                <a:t>滥用暴露出的特权硬件？</a:t>
              </a:r>
              <a:endParaRPr lang="en-US" altLang="zh-CN" b="1" dirty="0">
                <a:solidFill>
                  <a:schemeClr val="accent1"/>
                </a:solidFill>
                <a:latin typeface="Times New Roman" panose="02020603050405020304" pitchFamily="18" charset="0"/>
                <a:ea typeface="黑体" panose="02010609060101010101" pitchFamily="49" charset="-122"/>
              </a:endParaRPr>
            </a:p>
            <a:p>
              <a:pPr marL="742950" lvl="1" indent="-285750" algn="just">
                <a:spcBef>
                  <a:spcPts val="200"/>
                </a:spcBef>
                <a:spcAft>
                  <a:spcPts val="200"/>
                </a:spcAft>
                <a:buFont typeface="Arial" panose="020B0604020202020204" pitchFamily="34" charset="0"/>
                <a:buChar char="•"/>
              </a:pPr>
              <a:r>
                <a:rPr lang="zh-CN" altLang="en-US" dirty="0">
                  <a:solidFill>
                    <a:srgbClr val="292929"/>
                  </a:solidFill>
                  <a:latin typeface="Times New Roman" panose="02020603050405020304" pitchFamily="18" charset="0"/>
                  <a:ea typeface="黑体" panose="02010609060101010101" pitchFamily="49" charset="-122"/>
                </a:rPr>
                <a:t>安全操作接口应该怎样设计与实现。</a:t>
              </a:r>
              <a:endParaRPr lang="en-US" altLang="zh-CN" dirty="0">
                <a:solidFill>
                  <a:srgbClr val="292929"/>
                </a:solidFill>
                <a:latin typeface="Times New Roman" panose="02020603050405020304" pitchFamily="18" charset="0"/>
                <a:ea typeface="黑体" panose="02010609060101010101" pitchFamily="49" charset="-122"/>
              </a:endParaRPr>
            </a:p>
            <a:p>
              <a:pPr marL="742950" lvl="1" indent="-285750" algn="just">
                <a:spcBef>
                  <a:spcPts val="200"/>
                </a:spcBef>
                <a:spcAft>
                  <a:spcPts val="200"/>
                </a:spcAft>
                <a:buFont typeface="Arial" panose="020B0604020202020204" pitchFamily="34" charset="0"/>
                <a:buChar char="•"/>
              </a:pPr>
              <a:endParaRPr lang="en-US" altLang="zh-CN" dirty="0">
                <a:solidFill>
                  <a:srgbClr val="292929"/>
                </a:solidFill>
                <a:latin typeface="Times New Roman" panose="02020603050405020304" pitchFamily="18" charset="0"/>
                <a:ea typeface="黑体" panose="02010609060101010101" pitchFamily="49" charset="-122"/>
              </a:endParaRPr>
            </a:p>
            <a:p>
              <a:pPr marL="285750" indent="-285750" algn="just">
                <a:spcBef>
                  <a:spcPts val="200"/>
                </a:spcBef>
                <a:spcAft>
                  <a:spcPts val="200"/>
                </a:spcAft>
                <a:buFont typeface="Arial" panose="020B0604020202020204" pitchFamily="34" charset="0"/>
                <a:buChar char="•"/>
              </a:pPr>
              <a:r>
                <a:rPr lang="zh-CN" altLang="en-US" b="1" dirty="0">
                  <a:solidFill>
                    <a:schemeClr val="accent1"/>
                  </a:solidFill>
                  <a:latin typeface="Times New Roman" panose="02020603050405020304" pitchFamily="18" charset="0"/>
                  <a:ea typeface="黑体" panose="02010609060101010101" pitchFamily="49" charset="-122"/>
                </a:rPr>
                <a:t>解决方法？</a:t>
              </a:r>
            </a:p>
          </p:txBody>
        </p:sp>
        <p:sp>
          <p:nvSpPr>
            <p:cNvPr id="122" name="矩形 121">
              <a:extLst>
                <a:ext uri="{FF2B5EF4-FFF2-40B4-BE49-F238E27FC236}">
                  <a16:creationId xmlns:a16="http://schemas.microsoft.com/office/drawing/2014/main" id="{563B7DDE-0F77-487F-934E-C7D378210393}"/>
                </a:ext>
              </a:extLst>
            </p:cNvPr>
            <p:cNvSpPr/>
            <p:nvPr/>
          </p:nvSpPr>
          <p:spPr>
            <a:xfrm>
              <a:off x="6254832" y="5221110"/>
              <a:ext cx="5311645" cy="3854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黑体" panose="02010609060101010101" pitchFamily="49" charset="-122"/>
                  <a:ea typeface="黑体" panose="02010609060101010101" pitchFamily="49" charset="-122"/>
                </a:rPr>
                <a:t>安全性</a:t>
              </a:r>
            </a:p>
          </p:txBody>
        </p:sp>
        <p:sp>
          <p:nvSpPr>
            <p:cNvPr id="16" name="矩形 15">
              <a:extLst>
                <a:ext uri="{FF2B5EF4-FFF2-40B4-BE49-F238E27FC236}">
                  <a16:creationId xmlns:a16="http://schemas.microsoft.com/office/drawing/2014/main" id="{9E918DB4-1003-4355-B95E-033EA2197E66}"/>
                </a:ext>
              </a:extLst>
            </p:cNvPr>
            <p:cNvSpPr/>
            <p:nvPr/>
          </p:nvSpPr>
          <p:spPr>
            <a:xfrm>
              <a:off x="6250516" y="1959210"/>
              <a:ext cx="5315961" cy="3631762"/>
            </a:xfrm>
            <a:prstGeom prst="rect">
              <a:avLst/>
            </a:prstGeom>
            <a:noFill/>
            <a:ln w="25400">
              <a:solidFill>
                <a:srgbClr val="4472C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Tree>
    <p:extLst>
      <p:ext uri="{BB962C8B-B14F-4D97-AF65-F5344CB8AC3E}">
        <p14:creationId xmlns:p14="http://schemas.microsoft.com/office/powerpoint/2010/main" val="5835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21"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3FD1770-486B-4DC6-A170-E5005C0D720E}"/>
              </a:ext>
            </a:extLst>
          </p:cNvPr>
          <p:cNvSpPr>
            <a:spLocks noGrp="1"/>
          </p:cNvSpPr>
          <p:nvPr>
            <p:ph idx="1"/>
          </p:nvPr>
        </p:nvSpPr>
        <p:spPr>
          <a:xfrm>
            <a:off x="-175135" y="1358813"/>
            <a:ext cx="6472136" cy="1828602"/>
          </a:xfrm>
        </p:spPr>
        <p:txBody>
          <a:bodyPr>
            <a:noAutofit/>
          </a:bodyPr>
          <a:lstStyle/>
          <a:p>
            <a:pPr marL="0" indent="0" algn="ctr">
              <a:lnSpc>
                <a:spcPct val="100000"/>
              </a:lnSpc>
              <a:spcBef>
                <a:spcPts val="200"/>
              </a:spcBef>
              <a:spcAft>
                <a:spcPts val="200"/>
              </a:spcAft>
              <a:buNone/>
            </a:pPr>
            <a:r>
              <a:rPr lang="en-US" altLang="zh-CN" sz="2000" b="1" dirty="0">
                <a:solidFill>
                  <a:schemeClr val="accent1"/>
                </a:solidFill>
                <a:latin typeface="Times New Roman" panose="02020603050405020304" pitchFamily="18" charset="0"/>
                <a:ea typeface="黑体" panose="02010609060101010101" pitchFamily="49" charset="-122"/>
              </a:rPr>
              <a:t>1</a:t>
            </a:r>
            <a:r>
              <a:rPr lang="zh-CN" altLang="en-US" sz="2000" b="1" dirty="0">
                <a:solidFill>
                  <a:schemeClr val="accent1"/>
                </a:solidFill>
                <a:latin typeface="Times New Roman" panose="02020603050405020304" pitchFamily="18" charset="0"/>
                <a:ea typeface="黑体" panose="02010609060101010101" pitchFamily="49" charset="-122"/>
              </a:rPr>
              <a:t>、页表隔离机制阻止</a:t>
            </a:r>
            <a:r>
              <a:rPr lang="en-US" altLang="zh-CN" sz="2000" b="1" dirty="0">
                <a:solidFill>
                  <a:schemeClr val="accent1"/>
                </a:solidFill>
                <a:latin typeface="Times New Roman" panose="02020603050405020304" pitchFamily="18" charset="0"/>
                <a:ea typeface="黑体" panose="02010609060101010101" pitchFamily="49" charset="-122"/>
              </a:rPr>
              <a:t>APP</a:t>
            </a:r>
            <a:r>
              <a:rPr lang="zh-CN" altLang="en-US" sz="2000" b="1" dirty="0">
                <a:solidFill>
                  <a:schemeClr val="accent1"/>
                </a:solidFill>
                <a:latin typeface="Times New Roman" panose="02020603050405020304" pitchFamily="18" charset="0"/>
                <a:ea typeface="黑体" panose="02010609060101010101" pitchFamily="49" charset="-122"/>
              </a:rPr>
              <a:t>访问内核空间</a:t>
            </a:r>
            <a:endParaRPr lang="en-US" altLang="zh-CN" sz="2000" b="1" dirty="0">
              <a:solidFill>
                <a:schemeClr val="accent1"/>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由于</a:t>
            </a:r>
            <a:r>
              <a:rPr lang="en-US" altLang="zh-CN" sz="1800" dirty="0">
                <a:solidFill>
                  <a:srgbClr val="292929"/>
                </a:solidFill>
                <a:latin typeface="Times New Roman" panose="02020603050405020304" pitchFamily="18" charset="0"/>
                <a:ea typeface="黑体" panose="02010609060101010101" pitchFamily="49" charset="-122"/>
              </a:rPr>
              <a:t>APP</a:t>
            </a:r>
            <a:r>
              <a:rPr lang="zh-CN" altLang="en-US" sz="1800" dirty="0">
                <a:solidFill>
                  <a:srgbClr val="292929"/>
                </a:solidFill>
                <a:latin typeface="Times New Roman" panose="02020603050405020304" pitchFamily="18" charset="0"/>
                <a:ea typeface="黑体" panose="02010609060101010101" pitchFamily="49" charset="-122"/>
              </a:rPr>
              <a:t>运行在</a:t>
            </a:r>
            <a:r>
              <a:rPr lang="en-US" altLang="zh-CN" sz="1800" dirty="0">
                <a:solidFill>
                  <a:srgbClr val="292929"/>
                </a:solidFill>
                <a:latin typeface="Times New Roman" panose="02020603050405020304" pitchFamily="18" charset="0"/>
                <a:ea typeface="黑体" panose="02010609060101010101" pitchFamily="49" charset="-122"/>
              </a:rPr>
              <a:t>EL1</a:t>
            </a:r>
            <a:r>
              <a:rPr lang="zh-CN" altLang="en-US" sz="1800" dirty="0">
                <a:solidFill>
                  <a:srgbClr val="292929"/>
                </a:solidFill>
                <a:latin typeface="Times New Roman" panose="02020603050405020304" pitchFamily="18" charset="0"/>
                <a:ea typeface="黑体" panose="02010609060101010101" pitchFamily="49" charset="-122"/>
              </a:rPr>
              <a:t>，天生具备内核空间的读写权限。</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我们通过切换内核页表的方式限制</a:t>
            </a:r>
            <a:r>
              <a:rPr lang="en-US" altLang="zh-CN" sz="1800" dirty="0">
                <a:solidFill>
                  <a:srgbClr val="292929"/>
                </a:solidFill>
                <a:latin typeface="Times New Roman" panose="02020603050405020304" pitchFamily="18" charset="0"/>
                <a:ea typeface="黑体" panose="02010609060101010101" pitchFamily="49" charset="-122"/>
              </a:rPr>
              <a:t>App</a:t>
            </a:r>
            <a:r>
              <a:rPr lang="zh-CN" altLang="en-US" sz="1800" dirty="0">
                <a:solidFill>
                  <a:srgbClr val="292929"/>
                </a:solidFill>
                <a:latin typeface="Times New Roman" panose="02020603050405020304" pitchFamily="18" charset="0"/>
                <a:ea typeface="黑体" panose="02010609060101010101" pitchFamily="49" charset="-122"/>
              </a:rPr>
              <a:t>访问内核空间。</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chemeClr val="bg1">
                    <a:lumMod val="65000"/>
                  </a:schemeClr>
                </a:solidFill>
                <a:latin typeface="Times New Roman" panose="02020603050405020304" pitchFamily="18" charset="0"/>
                <a:ea typeface="黑体" panose="02010609060101010101" pitchFamily="49" charset="-122"/>
              </a:rPr>
              <a:t>借助</a:t>
            </a:r>
            <a:r>
              <a:rPr lang="en-US" altLang="zh-CN" sz="1800" dirty="0">
                <a:solidFill>
                  <a:schemeClr val="bg1">
                    <a:lumMod val="65000"/>
                  </a:schemeClr>
                </a:solidFill>
                <a:latin typeface="Times New Roman" panose="02020603050405020304" pitchFamily="18" charset="0"/>
                <a:ea typeface="黑体" panose="02010609060101010101" pitchFamily="49" charset="-122"/>
              </a:rPr>
              <a:t>ARM</a:t>
            </a:r>
            <a:r>
              <a:rPr lang="zh-CN" altLang="en-US" sz="1800" dirty="0">
                <a:solidFill>
                  <a:schemeClr val="bg1">
                    <a:lumMod val="65000"/>
                  </a:schemeClr>
                </a:solidFill>
                <a:latin typeface="Times New Roman" panose="02020603050405020304" pitchFamily="18" charset="0"/>
                <a:ea typeface="黑体" panose="02010609060101010101" pitchFamily="49" charset="-122"/>
              </a:rPr>
              <a:t>的</a:t>
            </a:r>
            <a:r>
              <a:rPr lang="en-US" altLang="zh-CN" sz="1800" dirty="0">
                <a:solidFill>
                  <a:schemeClr val="bg1">
                    <a:lumMod val="65000"/>
                  </a:schemeClr>
                </a:solidFill>
                <a:latin typeface="Times New Roman" panose="02020603050405020304" pitchFamily="18" charset="0"/>
                <a:ea typeface="黑体" panose="02010609060101010101" pitchFamily="49" charset="-122"/>
              </a:rPr>
              <a:t>ASID</a:t>
            </a:r>
            <a:r>
              <a:rPr lang="zh-CN" altLang="en-US" sz="1800" dirty="0">
                <a:solidFill>
                  <a:schemeClr val="bg1">
                    <a:lumMod val="65000"/>
                  </a:schemeClr>
                </a:solidFill>
                <a:latin typeface="Times New Roman" panose="02020603050405020304" pitchFamily="18" charset="0"/>
                <a:ea typeface="黑体" panose="02010609060101010101" pitchFamily="49" charset="-122"/>
              </a:rPr>
              <a:t>机制，避免频繁的</a:t>
            </a:r>
            <a:r>
              <a:rPr lang="en-US" altLang="zh-CN" sz="1800" dirty="0">
                <a:solidFill>
                  <a:schemeClr val="bg1">
                    <a:lumMod val="65000"/>
                  </a:schemeClr>
                </a:solidFill>
                <a:latin typeface="Times New Roman" panose="02020603050405020304" pitchFamily="18" charset="0"/>
                <a:ea typeface="黑体" panose="02010609060101010101" pitchFamily="49" charset="-122"/>
              </a:rPr>
              <a:t>TLB shootdown</a:t>
            </a:r>
            <a:r>
              <a:rPr lang="zh-CN" altLang="en-US" sz="1800" dirty="0">
                <a:solidFill>
                  <a:schemeClr val="bg1">
                    <a:lumMod val="65000"/>
                  </a:schemeClr>
                </a:solidFill>
                <a:latin typeface="Times New Roman" panose="02020603050405020304" pitchFamily="18" charset="0"/>
                <a:ea typeface="黑体" panose="02010609060101010101" pitchFamily="49" charset="-122"/>
              </a:rPr>
              <a:t>。</a:t>
            </a:r>
            <a:endParaRPr lang="en-US" altLang="zh-CN" sz="1800" dirty="0">
              <a:solidFill>
                <a:schemeClr val="bg1">
                  <a:lumMod val="65000"/>
                </a:schemeClr>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chemeClr val="bg1">
                    <a:lumMod val="65000"/>
                  </a:schemeClr>
                </a:solidFill>
                <a:latin typeface="Times New Roman" panose="02020603050405020304" pitchFamily="18" charset="0"/>
                <a:ea typeface="黑体" panose="02010609060101010101" pitchFamily="49" charset="-122"/>
              </a:rPr>
              <a:t>通过动态更新</a:t>
            </a:r>
            <a:r>
              <a:rPr lang="en-US" altLang="zh-CN" sz="1800" dirty="0">
                <a:solidFill>
                  <a:schemeClr val="bg1">
                    <a:lumMod val="65000"/>
                  </a:schemeClr>
                </a:solidFill>
                <a:latin typeface="Times New Roman" panose="02020603050405020304" pitchFamily="18" charset="0"/>
                <a:ea typeface="黑体" panose="02010609060101010101" pitchFamily="49" charset="-122"/>
              </a:rPr>
              <a:t>TTR0_EL1</a:t>
            </a:r>
            <a:r>
              <a:rPr lang="zh-CN" altLang="en-US" sz="1800" dirty="0">
                <a:solidFill>
                  <a:schemeClr val="bg1">
                    <a:lumMod val="65000"/>
                  </a:schemeClr>
                </a:solidFill>
                <a:latin typeface="Times New Roman" panose="02020603050405020304" pitchFamily="18" charset="0"/>
                <a:ea typeface="黑体" panose="02010609060101010101" pitchFamily="49" charset="-122"/>
              </a:rPr>
              <a:t>实现内核对用户空间的阻止。</a:t>
            </a:r>
            <a:endParaRPr lang="en-US" altLang="zh-CN" sz="1800" dirty="0">
              <a:solidFill>
                <a:schemeClr val="bg1">
                  <a:lumMod val="65000"/>
                </a:schemeClr>
              </a:solidFill>
              <a:latin typeface="Times New Roman" panose="02020603050405020304" pitchFamily="18" charset="0"/>
              <a:ea typeface="黑体" panose="02010609060101010101" pitchFamily="49" charset="-122"/>
            </a:endParaRPr>
          </a:p>
        </p:txBody>
      </p:sp>
      <p:sp>
        <p:nvSpPr>
          <p:cNvPr id="22" name="矩形 20">
            <a:extLst>
              <a:ext uri="{FF2B5EF4-FFF2-40B4-BE49-F238E27FC236}">
                <a16:creationId xmlns:a16="http://schemas.microsoft.com/office/drawing/2014/main" id="{80FF1DBF-7DFF-4E85-BAA1-527F39E83890}"/>
              </a:ext>
            </a:extLst>
          </p:cNvPr>
          <p:cNvSpPr/>
          <p:nvPr/>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23" name="Picture 3" descr="C:\Users\nec\Desktop\ppt\图\IMG_6074.JPG">
            <a:extLst>
              <a:ext uri="{FF2B5EF4-FFF2-40B4-BE49-F238E27FC236}">
                <a16:creationId xmlns:a16="http://schemas.microsoft.com/office/drawing/2014/main" id="{D7F1C8D2-F213-4BF9-B965-8BC0138C5F04}"/>
              </a:ext>
            </a:extLst>
          </p:cNvPr>
          <p:cNvPicPr>
            <a:picLocks noChangeAspect="1"/>
          </p:cNvPicPr>
          <p:nvPr/>
        </p:nvPicPr>
        <p:blipFill>
          <a:blip r:embed="rId3" cstate="print"/>
          <a:srcRect t="69600"/>
          <a:stretch>
            <a:fillRect/>
          </a:stretch>
        </p:blipFill>
        <p:spPr>
          <a:xfrm>
            <a:off x="-20320" y="1"/>
            <a:ext cx="12247880" cy="879250"/>
          </a:xfrm>
          <a:prstGeom prst="rect">
            <a:avLst/>
          </a:prstGeom>
          <a:noFill/>
          <a:ln w="9525">
            <a:noFill/>
          </a:ln>
        </p:spPr>
      </p:pic>
      <p:sp>
        <p:nvSpPr>
          <p:cNvPr id="24" name="矩形 23">
            <a:extLst>
              <a:ext uri="{FF2B5EF4-FFF2-40B4-BE49-F238E27FC236}">
                <a16:creationId xmlns:a16="http://schemas.microsoft.com/office/drawing/2014/main" id="{8EEB9AD9-1888-4C47-86E9-EC76E0F9D216}"/>
              </a:ext>
            </a:extLst>
          </p:cNvPr>
          <p:cNvSpPr/>
          <p:nvPr/>
        </p:nvSpPr>
        <p:spPr>
          <a:xfrm>
            <a:off x="-20320" y="1"/>
            <a:ext cx="12247880" cy="879249"/>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KSO_Shape">
            <a:extLst>
              <a:ext uri="{FF2B5EF4-FFF2-40B4-BE49-F238E27FC236}">
                <a16:creationId xmlns:a16="http://schemas.microsoft.com/office/drawing/2014/main" id="{F86C370C-998E-4DB2-A4C1-95B98892C965}"/>
              </a:ext>
            </a:extLst>
          </p:cNvPr>
          <p:cNvSpPr/>
          <p:nvPr/>
        </p:nvSpPr>
        <p:spPr>
          <a:xfrm>
            <a:off x="-23520" y="212463"/>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7" name="Picture 920" descr="D:\计算所\PPT的模板\logo－b.gif">
            <a:extLst>
              <a:ext uri="{FF2B5EF4-FFF2-40B4-BE49-F238E27FC236}">
                <a16:creationId xmlns:a16="http://schemas.microsoft.com/office/drawing/2014/main" id="{583D5A91-E2E7-402A-90B9-7309BE9E64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5162" y="25950"/>
            <a:ext cx="941668" cy="779312"/>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0">
            <a:extLst>
              <a:ext uri="{FF2B5EF4-FFF2-40B4-BE49-F238E27FC236}">
                <a16:creationId xmlns:a16="http://schemas.microsoft.com/office/drawing/2014/main" id="{3C52DF50-C819-425F-8D34-7CBB46D1C454}"/>
              </a:ext>
            </a:extLst>
          </p:cNvPr>
          <p:cNvSpPr/>
          <p:nvPr/>
        </p:nvSpPr>
        <p:spPr>
          <a:xfrm>
            <a:off x="215170" y="106232"/>
            <a:ext cx="11592817" cy="666786"/>
          </a:xfrm>
          <a:prstGeom prst="rect">
            <a:avLst/>
          </a:prstGeom>
          <a:noFill/>
          <a:ln w="9525">
            <a:noFill/>
          </a:ln>
        </p:spPr>
        <p:txBody>
          <a:bodyPr wrap="square" anchor="t">
            <a:spAutoFit/>
          </a:bodyPr>
          <a:lstStyle/>
          <a:p>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）不可信</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APP</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安全地运行在内核态</a:t>
            </a:r>
          </a:p>
        </p:txBody>
      </p:sp>
      <p:sp>
        <p:nvSpPr>
          <p:cNvPr id="55" name="矩形 54">
            <a:extLst>
              <a:ext uri="{FF2B5EF4-FFF2-40B4-BE49-F238E27FC236}">
                <a16:creationId xmlns:a16="http://schemas.microsoft.com/office/drawing/2014/main" id="{38E9816D-9DE1-F04D-AD68-344AF74982A0}"/>
              </a:ext>
            </a:extLst>
          </p:cNvPr>
          <p:cNvSpPr/>
          <p:nvPr/>
        </p:nvSpPr>
        <p:spPr>
          <a:xfrm>
            <a:off x="999067" y="3266961"/>
            <a:ext cx="1123121" cy="1175543"/>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56" name="矩形 55">
            <a:extLst>
              <a:ext uri="{FF2B5EF4-FFF2-40B4-BE49-F238E27FC236}">
                <a16:creationId xmlns:a16="http://schemas.microsoft.com/office/drawing/2014/main" id="{5450AD20-302C-334F-BBFA-6B1B568D1B60}"/>
              </a:ext>
            </a:extLst>
          </p:cNvPr>
          <p:cNvSpPr/>
          <p:nvPr/>
        </p:nvSpPr>
        <p:spPr>
          <a:xfrm>
            <a:off x="999067" y="4442503"/>
            <a:ext cx="1123121" cy="1183879"/>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65" name="任意形状 64">
            <a:extLst>
              <a:ext uri="{FF2B5EF4-FFF2-40B4-BE49-F238E27FC236}">
                <a16:creationId xmlns:a16="http://schemas.microsoft.com/office/drawing/2014/main" id="{18737F5B-D79A-4B46-933B-A025011F928B}"/>
              </a:ext>
            </a:extLst>
          </p:cNvPr>
          <p:cNvSpPr/>
          <p:nvPr/>
        </p:nvSpPr>
        <p:spPr>
          <a:xfrm>
            <a:off x="2122185" y="3557173"/>
            <a:ext cx="248479" cy="1363531"/>
          </a:xfrm>
          <a:custGeom>
            <a:avLst/>
            <a:gdLst>
              <a:gd name="connsiteX0" fmla="*/ 0 w 248479"/>
              <a:gd name="connsiteY0" fmla="*/ 983974 h 983974"/>
              <a:gd name="connsiteX1" fmla="*/ 248479 w 248479"/>
              <a:gd name="connsiteY1" fmla="*/ 983974 h 983974"/>
              <a:gd name="connsiteX2" fmla="*/ 248479 w 248479"/>
              <a:gd name="connsiteY2" fmla="*/ 0 h 983974"/>
              <a:gd name="connsiteX3" fmla="*/ 0 w 248479"/>
              <a:gd name="connsiteY3" fmla="*/ 0 h 983974"/>
            </a:gdLst>
            <a:ahLst/>
            <a:cxnLst>
              <a:cxn ang="0">
                <a:pos x="connsiteX0" y="connsiteY0"/>
              </a:cxn>
              <a:cxn ang="0">
                <a:pos x="connsiteX1" y="connsiteY1"/>
              </a:cxn>
              <a:cxn ang="0">
                <a:pos x="connsiteX2" y="connsiteY2"/>
              </a:cxn>
              <a:cxn ang="0">
                <a:pos x="connsiteX3" y="connsiteY3"/>
              </a:cxn>
            </a:cxnLst>
            <a:rect l="l" t="t" r="r" b="b"/>
            <a:pathLst>
              <a:path w="248479" h="983974">
                <a:moveTo>
                  <a:pt x="0" y="983974"/>
                </a:moveTo>
                <a:lnTo>
                  <a:pt x="248479" y="983974"/>
                </a:lnTo>
                <a:lnTo>
                  <a:pt x="248479" y="0"/>
                </a:lnTo>
                <a:lnTo>
                  <a:pt x="0" y="0"/>
                </a:lnTo>
              </a:path>
            </a:pathLst>
          </a:custGeom>
          <a:noFill/>
          <a:ln w="19050">
            <a:solidFill>
              <a:schemeClr val="tx1"/>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67" name="图片 66">
            <a:extLst>
              <a:ext uri="{FF2B5EF4-FFF2-40B4-BE49-F238E27FC236}">
                <a16:creationId xmlns:a16="http://schemas.microsoft.com/office/drawing/2014/main" id="{2ADB86CB-54ED-A74E-90A3-AE2E400B66B7}"/>
              </a:ext>
            </a:extLst>
          </p:cNvPr>
          <p:cNvPicPr>
            <a:picLocks noChangeAspect="1"/>
          </p:cNvPicPr>
          <p:nvPr/>
        </p:nvPicPr>
        <p:blipFill>
          <a:blip r:embed="rId5"/>
          <a:stretch>
            <a:fillRect/>
          </a:stretch>
        </p:blipFill>
        <p:spPr>
          <a:xfrm>
            <a:off x="2191480" y="4385864"/>
            <a:ext cx="358368" cy="297574"/>
          </a:xfrm>
          <a:prstGeom prst="rect">
            <a:avLst/>
          </a:prstGeom>
        </p:spPr>
      </p:pic>
      <p:sp>
        <p:nvSpPr>
          <p:cNvPr id="72" name="矩形 71">
            <a:extLst>
              <a:ext uri="{FF2B5EF4-FFF2-40B4-BE49-F238E27FC236}">
                <a16:creationId xmlns:a16="http://schemas.microsoft.com/office/drawing/2014/main" id="{2F80ADB2-8A71-3545-8023-220566A09D8D}"/>
              </a:ext>
            </a:extLst>
          </p:cNvPr>
          <p:cNvSpPr/>
          <p:nvPr/>
        </p:nvSpPr>
        <p:spPr>
          <a:xfrm>
            <a:off x="3675402" y="3266961"/>
            <a:ext cx="1123121" cy="1175543"/>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3" name="矩形 72">
            <a:extLst>
              <a:ext uri="{FF2B5EF4-FFF2-40B4-BE49-F238E27FC236}">
                <a16:creationId xmlns:a16="http://schemas.microsoft.com/office/drawing/2014/main" id="{BF81B69E-499F-7145-AAD3-B430DFA489B4}"/>
              </a:ext>
            </a:extLst>
          </p:cNvPr>
          <p:cNvSpPr/>
          <p:nvPr/>
        </p:nvSpPr>
        <p:spPr>
          <a:xfrm>
            <a:off x="3675402" y="4442503"/>
            <a:ext cx="1123121" cy="1183879"/>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9" name="矩形 78">
            <a:extLst>
              <a:ext uri="{FF2B5EF4-FFF2-40B4-BE49-F238E27FC236}">
                <a16:creationId xmlns:a16="http://schemas.microsoft.com/office/drawing/2014/main" id="{5BEC2CBB-7787-D44B-8890-BEF2FF5120C4}"/>
              </a:ext>
            </a:extLst>
          </p:cNvPr>
          <p:cNvSpPr/>
          <p:nvPr/>
        </p:nvSpPr>
        <p:spPr>
          <a:xfrm>
            <a:off x="3675402" y="4155155"/>
            <a:ext cx="1123121" cy="286717"/>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rPr>
              <a:t>页表切换</a:t>
            </a:r>
          </a:p>
        </p:txBody>
      </p:sp>
      <p:sp>
        <p:nvSpPr>
          <p:cNvPr id="87" name="文本框 86">
            <a:extLst>
              <a:ext uri="{FF2B5EF4-FFF2-40B4-BE49-F238E27FC236}">
                <a16:creationId xmlns:a16="http://schemas.microsoft.com/office/drawing/2014/main" id="{750FCE79-C364-1146-92F4-0FFF5ECEF76C}"/>
              </a:ext>
            </a:extLst>
          </p:cNvPr>
          <p:cNvSpPr txBox="1"/>
          <p:nvPr/>
        </p:nvSpPr>
        <p:spPr>
          <a:xfrm>
            <a:off x="347961" y="4367723"/>
            <a:ext cx="543739" cy="458587"/>
          </a:xfrm>
          <a:prstGeom prst="rect">
            <a:avLst/>
          </a:prstGeom>
          <a:noFill/>
        </p:spPr>
        <p:txBody>
          <a:bodyPr wrap="none" rtlCol="0">
            <a:spAutoFit/>
          </a:bodyPr>
          <a:lstStyle/>
          <a:p>
            <a:pPr>
              <a:lnSpc>
                <a:spcPct val="85000"/>
              </a:lnSpc>
            </a:pPr>
            <a:r>
              <a:rPr kumimoji="1" lang="zh-CN" altLang="en-US" sz="1400" dirty="0">
                <a:latin typeface="黑体" panose="02010609060101010101" pitchFamily="49" charset="-122"/>
                <a:ea typeface="黑体" panose="02010609060101010101" pitchFamily="49" charset="-122"/>
              </a:rPr>
              <a:t>系统</a:t>
            </a:r>
            <a:endParaRPr kumimoji="1" lang="en-US" altLang="zh-CN" sz="1400" dirty="0">
              <a:latin typeface="黑体" panose="02010609060101010101" pitchFamily="49" charset="-122"/>
              <a:ea typeface="黑体" panose="02010609060101010101" pitchFamily="49" charset="-122"/>
            </a:endParaRPr>
          </a:p>
          <a:p>
            <a:pPr>
              <a:lnSpc>
                <a:spcPct val="85000"/>
              </a:lnSpc>
            </a:pPr>
            <a:r>
              <a:rPr kumimoji="1" lang="zh-CN" altLang="en-US" sz="1400" dirty="0">
                <a:latin typeface="黑体" panose="02010609060101010101" pitchFamily="49" charset="-122"/>
                <a:ea typeface="黑体" panose="02010609060101010101" pitchFamily="49" charset="-122"/>
              </a:rPr>
              <a:t>调用</a:t>
            </a:r>
          </a:p>
        </p:txBody>
      </p:sp>
      <p:sp>
        <p:nvSpPr>
          <p:cNvPr id="88" name="矩形 87">
            <a:extLst>
              <a:ext uri="{FF2B5EF4-FFF2-40B4-BE49-F238E27FC236}">
                <a16:creationId xmlns:a16="http://schemas.microsoft.com/office/drawing/2014/main" id="{7033146C-4117-7246-A9A6-706D5CA64DC7}"/>
              </a:ext>
            </a:extLst>
          </p:cNvPr>
          <p:cNvSpPr/>
          <p:nvPr/>
        </p:nvSpPr>
        <p:spPr>
          <a:xfrm>
            <a:off x="999064" y="4155787"/>
            <a:ext cx="1123121" cy="286717"/>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rPr>
              <a:t>页表切换</a:t>
            </a:r>
          </a:p>
        </p:txBody>
      </p:sp>
      <p:sp>
        <p:nvSpPr>
          <p:cNvPr id="89" name="任意形状 88">
            <a:extLst>
              <a:ext uri="{FF2B5EF4-FFF2-40B4-BE49-F238E27FC236}">
                <a16:creationId xmlns:a16="http://schemas.microsoft.com/office/drawing/2014/main" id="{9B25BE4F-7A8D-2045-A768-0C2D9EE15867}"/>
              </a:ext>
            </a:extLst>
          </p:cNvPr>
          <p:cNvSpPr/>
          <p:nvPr/>
        </p:nvSpPr>
        <p:spPr>
          <a:xfrm flipH="1">
            <a:off x="819879" y="4336524"/>
            <a:ext cx="173886" cy="581449"/>
          </a:xfrm>
          <a:custGeom>
            <a:avLst/>
            <a:gdLst>
              <a:gd name="connsiteX0" fmla="*/ 0 w 248479"/>
              <a:gd name="connsiteY0" fmla="*/ 983974 h 983974"/>
              <a:gd name="connsiteX1" fmla="*/ 248479 w 248479"/>
              <a:gd name="connsiteY1" fmla="*/ 983974 h 983974"/>
              <a:gd name="connsiteX2" fmla="*/ 248479 w 248479"/>
              <a:gd name="connsiteY2" fmla="*/ 0 h 983974"/>
              <a:gd name="connsiteX3" fmla="*/ 0 w 248479"/>
              <a:gd name="connsiteY3" fmla="*/ 0 h 983974"/>
            </a:gdLst>
            <a:ahLst/>
            <a:cxnLst>
              <a:cxn ang="0">
                <a:pos x="connsiteX0" y="connsiteY0"/>
              </a:cxn>
              <a:cxn ang="0">
                <a:pos x="connsiteX1" y="connsiteY1"/>
              </a:cxn>
              <a:cxn ang="0">
                <a:pos x="connsiteX2" y="connsiteY2"/>
              </a:cxn>
              <a:cxn ang="0">
                <a:pos x="connsiteX3" y="connsiteY3"/>
              </a:cxn>
            </a:cxnLst>
            <a:rect l="l" t="t" r="r" b="b"/>
            <a:pathLst>
              <a:path w="248479" h="983974">
                <a:moveTo>
                  <a:pt x="0" y="983974"/>
                </a:moveTo>
                <a:lnTo>
                  <a:pt x="248479" y="983974"/>
                </a:lnTo>
                <a:lnTo>
                  <a:pt x="248479" y="0"/>
                </a:lnTo>
                <a:lnTo>
                  <a:pt x="0" y="0"/>
                </a:lnTo>
              </a:path>
            </a:pathLst>
          </a:custGeom>
          <a:noFill/>
          <a:ln w="19050">
            <a:solidFill>
              <a:schemeClr val="tx1"/>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cxnSp>
        <p:nvCxnSpPr>
          <p:cNvPr id="106" name="直线箭头连接符 105">
            <a:extLst>
              <a:ext uri="{FF2B5EF4-FFF2-40B4-BE49-F238E27FC236}">
                <a16:creationId xmlns:a16="http://schemas.microsoft.com/office/drawing/2014/main" id="{465D51E0-68F9-6448-AB6D-D155B970B32D}"/>
              </a:ext>
            </a:extLst>
          </p:cNvPr>
          <p:cNvCxnSpPr>
            <a:cxnSpLocks/>
          </p:cNvCxnSpPr>
          <p:nvPr/>
        </p:nvCxnSpPr>
        <p:spPr>
          <a:xfrm>
            <a:off x="761929" y="5086590"/>
            <a:ext cx="237744" cy="0"/>
          </a:xfrm>
          <a:prstGeom prst="straightConnector1">
            <a:avLst/>
          </a:prstGeom>
          <a:noFill/>
          <a:ln w="190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07" name="矩形 106">
            <a:extLst>
              <a:ext uri="{FF2B5EF4-FFF2-40B4-BE49-F238E27FC236}">
                <a16:creationId xmlns:a16="http://schemas.microsoft.com/office/drawing/2014/main" id="{BEE21788-0C85-AC46-BEC6-61AC08D64133}"/>
              </a:ext>
            </a:extLst>
          </p:cNvPr>
          <p:cNvSpPr/>
          <p:nvPr/>
        </p:nvSpPr>
        <p:spPr>
          <a:xfrm>
            <a:off x="339026" y="4958245"/>
            <a:ext cx="469680" cy="313932"/>
          </a:xfrm>
          <a:prstGeom prst="rect">
            <a:avLst/>
          </a:prstGeom>
        </p:spPr>
        <p:txBody>
          <a:bodyPr wrap="square">
            <a:spAutoFit/>
          </a:bodyPr>
          <a:lstStyle/>
          <a:p>
            <a:pPr lvl="0" algn="ctr">
              <a:lnSpc>
                <a:spcPct val="80000"/>
              </a:lnSpc>
            </a:pPr>
            <a:r>
              <a:rPr kumimoji="1" lang="en-US" altLang="zh-CN" dirty="0">
                <a:solidFill>
                  <a:srgbClr val="FF0000"/>
                </a:solidFill>
                <a:latin typeface="黑体" panose="02010609060101010101" pitchFamily="49" charset="-122"/>
                <a:ea typeface="黑体" panose="02010609060101010101" pitchFamily="49" charset="-122"/>
                <a:cs typeface="Times New Roman" panose="02020603050405020304" pitchFamily="18" charset="0"/>
              </a:rPr>
              <a:t>PC</a:t>
            </a:r>
            <a:endParaRPr kumimoji="1" lang="zh-CN" altLang="en-US"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12" name="矩形 111">
            <a:extLst>
              <a:ext uri="{FF2B5EF4-FFF2-40B4-BE49-F238E27FC236}">
                <a16:creationId xmlns:a16="http://schemas.microsoft.com/office/drawing/2014/main" id="{B436233F-D362-F249-AB61-39447E2B04D6}"/>
              </a:ext>
            </a:extLst>
          </p:cNvPr>
          <p:cNvSpPr/>
          <p:nvPr/>
        </p:nvSpPr>
        <p:spPr>
          <a:xfrm>
            <a:off x="230390" y="5712387"/>
            <a:ext cx="2659650" cy="707886"/>
          </a:xfrm>
          <a:prstGeom prst="rect">
            <a:avLst/>
          </a:prstGeom>
        </p:spPr>
        <p:txBody>
          <a:bodyPr wrap="square">
            <a:spAutoFit/>
          </a:bodyPr>
          <a:lstStyle/>
          <a:p>
            <a:pPr lvl="0" algn="ctr">
              <a:lnSpc>
                <a:spcPct val="80000"/>
              </a:lnSpc>
            </a:pPr>
            <a:r>
              <a:rPr kumimoji="1" lang="zh-CN" altLang="en-US" sz="16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切换之前</a:t>
            </a:r>
            <a:endParaRPr kumimoji="1" lang="en-US" altLang="zh-CN" sz="16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285750" lvl="0" indent="-285750" algn="ctr">
              <a:lnSpc>
                <a:spcPct val="80000"/>
              </a:lnSpc>
              <a:buFont typeface="Arial" panose="020B0604020202020204" pitchFamily="34" charset="0"/>
              <a:buChar char="•"/>
            </a:pPr>
            <a:r>
              <a:rPr kumimoji="1" lang="en-US" altLang="zh-CN" sz="16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TTBR0_EL1=</a:t>
            </a:r>
            <a:r>
              <a:rPr kumimoji="1" lang="zh-CN" altLang="en-US" sz="16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用户页表</a:t>
            </a:r>
            <a:endParaRPr kumimoji="1" lang="en-US" altLang="zh-CN" sz="16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marL="285750" lvl="0" indent="-285750" algn="ctr">
              <a:lnSpc>
                <a:spcPct val="80000"/>
              </a:lnSpc>
              <a:buFont typeface="Arial" panose="020B0604020202020204" pitchFamily="34" charset="0"/>
              <a:buChar char="•"/>
            </a:pPr>
            <a:r>
              <a:rPr kumimoji="1" lang="en-US" altLang="zh-CN" sz="16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TTBR1_EL1=</a:t>
            </a:r>
            <a:r>
              <a:rPr kumimoji="1" lang="zh-CN" altLang="en-US" sz="16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跳板页表</a:t>
            </a:r>
          </a:p>
        </p:txBody>
      </p:sp>
      <p:cxnSp>
        <p:nvCxnSpPr>
          <p:cNvPr id="114" name="直线箭头连接符 113">
            <a:extLst>
              <a:ext uri="{FF2B5EF4-FFF2-40B4-BE49-F238E27FC236}">
                <a16:creationId xmlns:a16="http://schemas.microsoft.com/office/drawing/2014/main" id="{891A8BAC-F623-4547-A6B2-F7EA46F79FAF}"/>
              </a:ext>
            </a:extLst>
          </p:cNvPr>
          <p:cNvCxnSpPr>
            <a:cxnSpLocks/>
          </p:cNvCxnSpPr>
          <p:nvPr/>
        </p:nvCxnSpPr>
        <p:spPr>
          <a:xfrm>
            <a:off x="4793748" y="3798975"/>
            <a:ext cx="237744" cy="0"/>
          </a:xfrm>
          <a:prstGeom prst="straightConnector1">
            <a:avLst/>
          </a:prstGeom>
          <a:noFill/>
          <a:ln w="19050">
            <a:solidFill>
              <a:srgbClr val="FF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115" name="矩形 114">
            <a:extLst>
              <a:ext uri="{FF2B5EF4-FFF2-40B4-BE49-F238E27FC236}">
                <a16:creationId xmlns:a16="http://schemas.microsoft.com/office/drawing/2014/main" id="{C6377B4D-D1B6-A440-9595-83AC1CDCD5EE}"/>
              </a:ext>
            </a:extLst>
          </p:cNvPr>
          <p:cNvSpPr/>
          <p:nvPr/>
        </p:nvSpPr>
        <p:spPr>
          <a:xfrm>
            <a:off x="4980430" y="3665475"/>
            <a:ext cx="469680" cy="313932"/>
          </a:xfrm>
          <a:prstGeom prst="rect">
            <a:avLst/>
          </a:prstGeom>
        </p:spPr>
        <p:txBody>
          <a:bodyPr wrap="square">
            <a:spAutoFit/>
          </a:bodyPr>
          <a:lstStyle/>
          <a:p>
            <a:pPr lvl="0" algn="ctr">
              <a:lnSpc>
                <a:spcPct val="80000"/>
              </a:lnSpc>
            </a:pPr>
            <a:r>
              <a:rPr kumimoji="1" lang="en-US" altLang="zh-CN" dirty="0">
                <a:solidFill>
                  <a:srgbClr val="FF0000"/>
                </a:solidFill>
                <a:latin typeface="黑体" panose="02010609060101010101" pitchFamily="49" charset="-122"/>
                <a:ea typeface="黑体" panose="02010609060101010101" pitchFamily="49" charset="-122"/>
                <a:cs typeface="Times New Roman" panose="02020603050405020304" pitchFamily="18" charset="0"/>
              </a:rPr>
              <a:t>PC</a:t>
            </a:r>
            <a:endParaRPr kumimoji="1" lang="zh-CN" altLang="en-US"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17" name="矩形 116">
            <a:extLst>
              <a:ext uri="{FF2B5EF4-FFF2-40B4-BE49-F238E27FC236}">
                <a16:creationId xmlns:a16="http://schemas.microsoft.com/office/drawing/2014/main" id="{EF538B18-AB8F-4F47-85AA-181DFA839DA2}"/>
              </a:ext>
            </a:extLst>
          </p:cNvPr>
          <p:cNvSpPr/>
          <p:nvPr/>
        </p:nvSpPr>
        <p:spPr>
          <a:xfrm>
            <a:off x="1237050" y="3582317"/>
            <a:ext cx="646331" cy="369332"/>
          </a:xfrm>
          <a:prstGeom prst="rect">
            <a:avLst/>
          </a:prstGeom>
        </p:spPr>
        <p:txBody>
          <a:bodyPr wrap="none">
            <a:spAutoFit/>
          </a:bodyPr>
          <a:lstStyle/>
          <a:p>
            <a:r>
              <a:rPr kumimoji="1" lang="en-US" altLang="zh-CN" dirty="0">
                <a:solidFill>
                  <a:prstClr val="black"/>
                </a:solidFill>
                <a:latin typeface="黑体" panose="02010609060101010101" pitchFamily="49" charset="-122"/>
                <a:ea typeface="黑体" panose="02010609060101010101" pitchFamily="49" charset="-122"/>
                <a:cs typeface="Times New Roman" panose="02020603050405020304" pitchFamily="18" charset="0"/>
              </a:rPr>
              <a:t>NULL</a:t>
            </a:r>
            <a:endParaRPr lang="zh-CN" altLang="en-US" dirty="0">
              <a:latin typeface="黑体" panose="02010609060101010101" pitchFamily="49" charset="-122"/>
              <a:ea typeface="黑体" panose="02010609060101010101" pitchFamily="49" charset="-122"/>
            </a:endParaRPr>
          </a:p>
        </p:txBody>
      </p:sp>
      <p:sp>
        <p:nvSpPr>
          <p:cNvPr id="58" name="矩形 57">
            <a:extLst>
              <a:ext uri="{FF2B5EF4-FFF2-40B4-BE49-F238E27FC236}">
                <a16:creationId xmlns:a16="http://schemas.microsoft.com/office/drawing/2014/main" id="{9D72C301-BD3A-4043-833E-6EA59944B488}"/>
              </a:ext>
            </a:extLst>
          </p:cNvPr>
          <p:cNvSpPr/>
          <p:nvPr/>
        </p:nvSpPr>
        <p:spPr>
          <a:xfrm>
            <a:off x="1000367" y="4646642"/>
            <a:ext cx="1121813" cy="646331"/>
          </a:xfrm>
          <a:prstGeom prst="rect">
            <a:avLst/>
          </a:prstGeom>
        </p:spPr>
        <p:txBody>
          <a:bodyPr wrap="square">
            <a:spAutoFit/>
          </a:bodyPr>
          <a:lstStyle/>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用户</a:t>
            </a:r>
            <a:endParaRPr kumimoji="1" lang="en-US" altLang="zh-CN"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空间</a:t>
            </a:r>
          </a:p>
        </p:txBody>
      </p:sp>
      <p:sp>
        <p:nvSpPr>
          <p:cNvPr id="59" name="矩形 58">
            <a:extLst>
              <a:ext uri="{FF2B5EF4-FFF2-40B4-BE49-F238E27FC236}">
                <a16:creationId xmlns:a16="http://schemas.microsoft.com/office/drawing/2014/main" id="{DCE9E624-8E9D-4BBB-9F74-84A634C0B721}"/>
              </a:ext>
            </a:extLst>
          </p:cNvPr>
          <p:cNvSpPr/>
          <p:nvPr/>
        </p:nvSpPr>
        <p:spPr>
          <a:xfrm>
            <a:off x="3683807" y="4652779"/>
            <a:ext cx="1121813" cy="646331"/>
          </a:xfrm>
          <a:prstGeom prst="rect">
            <a:avLst/>
          </a:prstGeom>
        </p:spPr>
        <p:txBody>
          <a:bodyPr wrap="square">
            <a:spAutoFit/>
          </a:bodyPr>
          <a:lstStyle/>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用户</a:t>
            </a:r>
            <a:endParaRPr kumimoji="1" lang="en-US" altLang="zh-CN"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空间</a:t>
            </a:r>
          </a:p>
        </p:txBody>
      </p:sp>
      <p:sp>
        <p:nvSpPr>
          <p:cNvPr id="60" name="矩形 59">
            <a:extLst>
              <a:ext uri="{FF2B5EF4-FFF2-40B4-BE49-F238E27FC236}">
                <a16:creationId xmlns:a16="http://schemas.microsoft.com/office/drawing/2014/main" id="{1FEACEF3-BC00-45F0-910D-B24DA9DFA9E0}"/>
              </a:ext>
            </a:extLst>
          </p:cNvPr>
          <p:cNvSpPr/>
          <p:nvPr/>
        </p:nvSpPr>
        <p:spPr>
          <a:xfrm>
            <a:off x="3683807" y="3449954"/>
            <a:ext cx="1121813" cy="646331"/>
          </a:xfrm>
          <a:prstGeom prst="rect">
            <a:avLst/>
          </a:prstGeom>
        </p:spPr>
        <p:txBody>
          <a:bodyPr wrap="square">
            <a:spAutoFit/>
          </a:bodyPr>
          <a:lstStyle/>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内核</a:t>
            </a:r>
            <a:endParaRPr kumimoji="1" lang="en-US" altLang="zh-CN"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空间</a:t>
            </a:r>
          </a:p>
        </p:txBody>
      </p:sp>
      <p:sp>
        <p:nvSpPr>
          <p:cNvPr id="62" name="矩形 61">
            <a:extLst>
              <a:ext uri="{FF2B5EF4-FFF2-40B4-BE49-F238E27FC236}">
                <a16:creationId xmlns:a16="http://schemas.microsoft.com/office/drawing/2014/main" id="{3FEE86AF-6F47-437F-AF0F-9544E482FBBC}"/>
              </a:ext>
            </a:extLst>
          </p:cNvPr>
          <p:cNvSpPr/>
          <p:nvPr/>
        </p:nvSpPr>
        <p:spPr>
          <a:xfrm>
            <a:off x="2935179" y="5705928"/>
            <a:ext cx="2659650" cy="707886"/>
          </a:xfrm>
          <a:prstGeom prst="rect">
            <a:avLst/>
          </a:prstGeom>
        </p:spPr>
        <p:txBody>
          <a:bodyPr wrap="square">
            <a:spAutoFit/>
          </a:bodyPr>
          <a:lstStyle/>
          <a:p>
            <a:pPr lvl="0" algn="ctr">
              <a:lnSpc>
                <a:spcPct val="80000"/>
              </a:lnSpc>
            </a:pPr>
            <a:r>
              <a:rPr kumimoji="1" lang="zh-CN" altLang="en-US" sz="16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切换之后</a:t>
            </a:r>
            <a:endParaRPr kumimoji="1" lang="en-US" altLang="zh-CN" sz="16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285750" lvl="0" indent="-285750" algn="ctr">
              <a:lnSpc>
                <a:spcPct val="80000"/>
              </a:lnSpc>
              <a:buFont typeface="Arial" panose="020B0604020202020204" pitchFamily="34" charset="0"/>
              <a:buChar char="•"/>
            </a:pPr>
            <a:r>
              <a:rPr kumimoji="1" lang="en-US" altLang="zh-CN" sz="16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TTBR0_EL1=</a:t>
            </a:r>
            <a:r>
              <a:rPr kumimoji="1" lang="zh-CN" altLang="en-US" sz="16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用户页表</a:t>
            </a:r>
            <a:endParaRPr kumimoji="1" lang="en-US" altLang="zh-CN" sz="16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marL="285750" lvl="0" indent="-285750" algn="ctr">
              <a:lnSpc>
                <a:spcPct val="80000"/>
              </a:lnSpc>
              <a:buFont typeface="Arial" panose="020B0604020202020204" pitchFamily="34" charset="0"/>
              <a:buChar char="•"/>
            </a:pPr>
            <a:r>
              <a:rPr kumimoji="1" lang="en-US" altLang="zh-CN" sz="16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TTBR1_EL1=</a:t>
            </a:r>
            <a:r>
              <a:rPr kumimoji="1" lang="zh-CN" altLang="en-US" sz="16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内核页表</a:t>
            </a:r>
          </a:p>
        </p:txBody>
      </p:sp>
      <p:sp>
        <p:nvSpPr>
          <p:cNvPr id="2" name="箭头: 右 1">
            <a:extLst>
              <a:ext uri="{FF2B5EF4-FFF2-40B4-BE49-F238E27FC236}">
                <a16:creationId xmlns:a16="http://schemas.microsoft.com/office/drawing/2014/main" id="{25B57BD2-8AE5-45A8-90C7-B53D6BF611B4}"/>
              </a:ext>
            </a:extLst>
          </p:cNvPr>
          <p:cNvSpPr/>
          <p:nvPr/>
        </p:nvSpPr>
        <p:spPr>
          <a:xfrm>
            <a:off x="2746925" y="4145306"/>
            <a:ext cx="497546" cy="51921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4E8AD624-69FD-481A-8B98-26A6A641E3A7}"/>
              </a:ext>
            </a:extLst>
          </p:cNvPr>
          <p:cNvGrpSpPr/>
          <p:nvPr/>
        </p:nvGrpSpPr>
        <p:grpSpPr>
          <a:xfrm>
            <a:off x="6192604" y="1365301"/>
            <a:ext cx="5807677" cy="5041353"/>
            <a:chOff x="6192604" y="1365301"/>
            <a:chExt cx="5807677" cy="5041353"/>
          </a:xfrm>
        </p:grpSpPr>
        <p:sp>
          <p:nvSpPr>
            <p:cNvPr id="10" name="内容占位符 3">
              <a:extLst>
                <a:ext uri="{FF2B5EF4-FFF2-40B4-BE49-F238E27FC236}">
                  <a16:creationId xmlns:a16="http://schemas.microsoft.com/office/drawing/2014/main" id="{F55323FB-8D6D-4C68-BFE0-BFE1B35654DD}"/>
                </a:ext>
              </a:extLst>
            </p:cNvPr>
            <p:cNvSpPr txBox="1">
              <a:spLocks/>
            </p:cNvSpPr>
            <p:nvPr/>
          </p:nvSpPr>
          <p:spPr>
            <a:xfrm>
              <a:off x="6192604" y="1365301"/>
              <a:ext cx="5807677" cy="18083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200"/>
                </a:spcBef>
                <a:spcAft>
                  <a:spcPts val="200"/>
                </a:spcAft>
                <a:buNone/>
              </a:pPr>
              <a:r>
                <a:rPr lang="en-US" altLang="zh-CN" sz="2000" b="1" dirty="0">
                  <a:solidFill>
                    <a:schemeClr val="accent1"/>
                  </a:solidFill>
                  <a:latin typeface="Times New Roman" panose="02020603050405020304" pitchFamily="18" charset="0"/>
                  <a:ea typeface="黑体" panose="02010609060101010101" pitchFamily="49" charset="-122"/>
                </a:rPr>
                <a:t>2</a:t>
              </a:r>
              <a:r>
                <a:rPr lang="zh-CN" altLang="en-US" sz="2000" b="1" dirty="0">
                  <a:solidFill>
                    <a:schemeClr val="accent1"/>
                  </a:solidFill>
                  <a:latin typeface="Times New Roman" panose="02020603050405020304" pitchFamily="18" charset="0"/>
                  <a:ea typeface="黑体" panose="02010609060101010101" pitchFamily="49" charset="-122"/>
                </a:rPr>
                <a:t>、指令编码过滤技术阻止执行敏感指令</a:t>
              </a:r>
              <a:endParaRPr lang="en-US" altLang="zh-CN" sz="2000" b="1" dirty="0">
                <a:solidFill>
                  <a:schemeClr val="accent1"/>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敏感指令分为：控制敏感指令</a:t>
              </a:r>
              <a:r>
                <a:rPr lang="en-US" altLang="zh-CN" sz="1800" dirty="0">
                  <a:solidFill>
                    <a:srgbClr val="292929"/>
                  </a:solidFill>
                  <a:latin typeface="Times New Roman" panose="02020603050405020304" pitchFamily="18" charset="0"/>
                  <a:ea typeface="黑体" panose="02010609060101010101" pitchFamily="49" charset="-122"/>
                </a:rPr>
                <a:t>+</a:t>
              </a:r>
              <a:r>
                <a:rPr lang="zh-CN" altLang="en-US" sz="1800" dirty="0">
                  <a:solidFill>
                    <a:srgbClr val="292929"/>
                  </a:solidFill>
                  <a:latin typeface="Times New Roman" panose="02020603050405020304" pitchFamily="18" charset="0"/>
                  <a:ea typeface="黑体" panose="02010609060101010101" pitchFamily="49" charset="-122"/>
                </a:rPr>
                <a:t>行为敏感指令。</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每当有可执行的页面出现，立马过滤敏感编码。</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chemeClr val="bg1">
                      <a:lumMod val="65000"/>
                    </a:schemeClr>
                  </a:solidFill>
                  <a:latin typeface="Times New Roman" panose="02020603050405020304" pitchFamily="18" charset="0"/>
                  <a:ea typeface="黑体" panose="02010609060101010101" pitchFamily="49" charset="-122"/>
                </a:rPr>
                <a:t>通过强制</a:t>
              </a:r>
              <a:r>
                <a:rPr lang="en-US" altLang="zh-CN" sz="1800" dirty="0">
                  <a:solidFill>
                    <a:schemeClr val="bg1">
                      <a:lumMod val="65000"/>
                    </a:schemeClr>
                  </a:solidFill>
                  <a:latin typeface="Times New Roman" panose="02020603050405020304" pitchFamily="18" charset="0"/>
                  <a:ea typeface="黑体" panose="02010609060101010101" pitchFamily="49" charset="-122"/>
                </a:rPr>
                <a:t>DEP</a:t>
              </a:r>
              <a:r>
                <a:rPr lang="zh-CN" altLang="en-US" sz="1800" dirty="0">
                  <a:solidFill>
                    <a:schemeClr val="bg1">
                      <a:lumMod val="65000"/>
                    </a:schemeClr>
                  </a:solidFill>
                  <a:latin typeface="Times New Roman" panose="02020603050405020304" pitchFamily="18" charset="0"/>
                  <a:ea typeface="黑体" panose="02010609060101010101" pitchFamily="49" charset="-122"/>
                </a:rPr>
                <a:t>避免</a:t>
              </a:r>
              <a:r>
                <a:rPr lang="en-US" altLang="zh-CN" sz="1800" dirty="0">
                  <a:solidFill>
                    <a:schemeClr val="bg1">
                      <a:lumMod val="65000"/>
                    </a:schemeClr>
                  </a:solidFill>
                  <a:latin typeface="Times New Roman" panose="02020603050405020304" pitchFamily="18" charset="0"/>
                  <a:ea typeface="黑体" panose="02010609060101010101" pitchFamily="49" charset="-122"/>
                </a:rPr>
                <a:t>Data Race</a:t>
              </a:r>
              <a:r>
                <a:rPr lang="zh-CN" altLang="en-US" sz="1800" dirty="0">
                  <a:solidFill>
                    <a:schemeClr val="bg1">
                      <a:lumMod val="65000"/>
                    </a:schemeClr>
                  </a:solidFill>
                  <a:latin typeface="Times New Roman" panose="02020603050405020304" pitchFamily="18" charset="0"/>
                  <a:ea typeface="黑体" panose="02010609060101010101" pitchFamily="49" charset="-122"/>
                </a:rPr>
                <a:t>：可执行页面出现时，立即禁止可写权限（包括共享页面）。</a:t>
              </a:r>
            </a:p>
          </p:txBody>
        </p:sp>
        <p:pic>
          <p:nvPicPr>
            <p:cNvPr id="129" name="图形 128" descr="带箭头的圆圈">
              <a:extLst>
                <a:ext uri="{FF2B5EF4-FFF2-40B4-BE49-F238E27FC236}">
                  <a16:creationId xmlns:a16="http://schemas.microsoft.com/office/drawing/2014/main" id="{0B6464B9-21EB-6E43-B4A3-0F395D6F55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45444" y="5221385"/>
              <a:ext cx="437860" cy="437860"/>
            </a:xfrm>
            <a:prstGeom prst="rect">
              <a:avLst/>
            </a:prstGeom>
          </p:spPr>
        </p:pic>
        <p:sp>
          <p:nvSpPr>
            <p:cNvPr id="64" name="矩形 63">
              <a:extLst>
                <a:ext uri="{FF2B5EF4-FFF2-40B4-BE49-F238E27FC236}">
                  <a16:creationId xmlns:a16="http://schemas.microsoft.com/office/drawing/2014/main" id="{948D26CA-73BC-49F9-A3C7-7BE577F1CE32}"/>
                </a:ext>
              </a:extLst>
            </p:cNvPr>
            <p:cNvSpPr/>
            <p:nvPr/>
          </p:nvSpPr>
          <p:spPr>
            <a:xfrm>
              <a:off x="7973324" y="3410319"/>
              <a:ext cx="1123121" cy="1175543"/>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66" name="矩形 65">
              <a:extLst>
                <a:ext uri="{FF2B5EF4-FFF2-40B4-BE49-F238E27FC236}">
                  <a16:creationId xmlns:a16="http://schemas.microsoft.com/office/drawing/2014/main" id="{69D27E97-3C3D-46BE-826A-BF0216C486CE}"/>
                </a:ext>
              </a:extLst>
            </p:cNvPr>
            <p:cNvSpPr/>
            <p:nvPr/>
          </p:nvSpPr>
          <p:spPr>
            <a:xfrm>
              <a:off x="7973324" y="4585862"/>
              <a:ext cx="1123121" cy="1183879"/>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7" name="矩形 76">
              <a:extLst>
                <a:ext uri="{FF2B5EF4-FFF2-40B4-BE49-F238E27FC236}">
                  <a16:creationId xmlns:a16="http://schemas.microsoft.com/office/drawing/2014/main" id="{F4385D8C-6AD5-4F64-A759-A86D3DF40980}"/>
                </a:ext>
              </a:extLst>
            </p:cNvPr>
            <p:cNvSpPr/>
            <p:nvPr/>
          </p:nvSpPr>
          <p:spPr>
            <a:xfrm>
              <a:off x="7925958" y="3652814"/>
              <a:ext cx="1217851" cy="646331"/>
            </a:xfrm>
            <a:prstGeom prst="rect">
              <a:avLst/>
            </a:prstGeom>
          </p:spPr>
          <p:txBody>
            <a:bodyPr wrap="square">
              <a:spAutoFit/>
            </a:bodyPr>
            <a:lstStyle/>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内核</a:t>
              </a:r>
              <a:endParaRPr kumimoji="1" lang="en-US" altLang="zh-CN"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空间</a:t>
              </a:r>
            </a:p>
          </p:txBody>
        </p:sp>
        <p:sp>
          <p:nvSpPr>
            <p:cNvPr id="78" name="矩形 77">
              <a:extLst>
                <a:ext uri="{FF2B5EF4-FFF2-40B4-BE49-F238E27FC236}">
                  <a16:creationId xmlns:a16="http://schemas.microsoft.com/office/drawing/2014/main" id="{41682EDF-00AD-4BD7-942F-2F9851F71AD7}"/>
                </a:ext>
              </a:extLst>
            </p:cNvPr>
            <p:cNvSpPr/>
            <p:nvPr/>
          </p:nvSpPr>
          <p:spPr>
            <a:xfrm>
              <a:off x="7925958" y="4588524"/>
              <a:ext cx="1217851" cy="646331"/>
            </a:xfrm>
            <a:prstGeom prst="rect">
              <a:avLst/>
            </a:prstGeom>
          </p:spPr>
          <p:txBody>
            <a:bodyPr wrap="square">
              <a:spAutoFit/>
            </a:bodyPr>
            <a:lstStyle/>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用户</a:t>
              </a:r>
              <a:endParaRPr kumimoji="1" lang="en-US" altLang="zh-CN"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空间</a:t>
              </a:r>
            </a:p>
          </p:txBody>
        </p:sp>
        <p:sp>
          <p:nvSpPr>
            <p:cNvPr id="81" name="矩形 80">
              <a:extLst>
                <a:ext uri="{FF2B5EF4-FFF2-40B4-BE49-F238E27FC236}">
                  <a16:creationId xmlns:a16="http://schemas.microsoft.com/office/drawing/2014/main" id="{D087E53F-F407-4141-9066-B2FB346D52B7}"/>
                </a:ext>
              </a:extLst>
            </p:cNvPr>
            <p:cNvSpPr/>
            <p:nvPr/>
          </p:nvSpPr>
          <p:spPr>
            <a:xfrm>
              <a:off x="10110229" y="3413773"/>
              <a:ext cx="1123121" cy="1175543"/>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82" name="矩形 81">
              <a:extLst>
                <a:ext uri="{FF2B5EF4-FFF2-40B4-BE49-F238E27FC236}">
                  <a16:creationId xmlns:a16="http://schemas.microsoft.com/office/drawing/2014/main" id="{E5CFBA88-01A1-431E-A556-CC91AAFF1B93}"/>
                </a:ext>
              </a:extLst>
            </p:cNvPr>
            <p:cNvSpPr/>
            <p:nvPr/>
          </p:nvSpPr>
          <p:spPr>
            <a:xfrm>
              <a:off x="10110229" y="4589316"/>
              <a:ext cx="1123121" cy="1183879"/>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83" name="矩形 82">
              <a:extLst>
                <a:ext uri="{FF2B5EF4-FFF2-40B4-BE49-F238E27FC236}">
                  <a16:creationId xmlns:a16="http://schemas.microsoft.com/office/drawing/2014/main" id="{D76D1EA9-E715-4BB9-8521-25772513B472}"/>
                </a:ext>
              </a:extLst>
            </p:cNvPr>
            <p:cNvSpPr/>
            <p:nvPr/>
          </p:nvSpPr>
          <p:spPr>
            <a:xfrm>
              <a:off x="10110229" y="5296957"/>
              <a:ext cx="1123121" cy="286717"/>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zh-CN" altLang="en-US" sz="14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可写虚拟页</a:t>
              </a:r>
              <a:endParaRPr kumimoji="1"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91" name="矩形 90">
              <a:extLst>
                <a:ext uri="{FF2B5EF4-FFF2-40B4-BE49-F238E27FC236}">
                  <a16:creationId xmlns:a16="http://schemas.microsoft.com/office/drawing/2014/main" id="{DEC9753F-DB5E-4C75-926B-A9027B662E47}"/>
                </a:ext>
              </a:extLst>
            </p:cNvPr>
            <p:cNvSpPr/>
            <p:nvPr/>
          </p:nvSpPr>
          <p:spPr>
            <a:xfrm>
              <a:off x="10062863" y="3731728"/>
              <a:ext cx="1217851" cy="646331"/>
            </a:xfrm>
            <a:prstGeom prst="rect">
              <a:avLst/>
            </a:prstGeom>
          </p:spPr>
          <p:txBody>
            <a:bodyPr wrap="square">
              <a:spAutoFit/>
            </a:bodyPr>
            <a:lstStyle/>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内核</a:t>
              </a:r>
              <a:endParaRPr kumimoji="1" lang="en-US" altLang="zh-CN"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空间</a:t>
              </a:r>
            </a:p>
          </p:txBody>
        </p:sp>
        <p:sp>
          <p:nvSpPr>
            <p:cNvPr id="92" name="矩形 91">
              <a:extLst>
                <a:ext uri="{FF2B5EF4-FFF2-40B4-BE49-F238E27FC236}">
                  <a16:creationId xmlns:a16="http://schemas.microsoft.com/office/drawing/2014/main" id="{B3414591-F19D-4404-AA48-4C5904FF23F0}"/>
                </a:ext>
              </a:extLst>
            </p:cNvPr>
            <p:cNvSpPr/>
            <p:nvPr/>
          </p:nvSpPr>
          <p:spPr>
            <a:xfrm>
              <a:off x="10062863" y="4588524"/>
              <a:ext cx="1217851" cy="646331"/>
            </a:xfrm>
            <a:prstGeom prst="rect">
              <a:avLst/>
            </a:prstGeom>
          </p:spPr>
          <p:txBody>
            <a:bodyPr wrap="square">
              <a:spAutoFit/>
            </a:bodyPr>
            <a:lstStyle/>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用户</a:t>
              </a:r>
              <a:endParaRPr kumimoji="1" lang="en-US" altLang="zh-CN"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空间</a:t>
              </a:r>
            </a:p>
          </p:txBody>
        </p:sp>
        <p:sp>
          <p:nvSpPr>
            <p:cNvPr id="94" name="矩形 93">
              <a:extLst>
                <a:ext uri="{FF2B5EF4-FFF2-40B4-BE49-F238E27FC236}">
                  <a16:creationId xmlns:a16="http://schemas.microsoft.com/office/drawing/2014/main" id="{F539F6B8-CF72-425F-8DC6-164D685C5C1E}"/>
                </a:ext>
              </a:extLst>
            </p:cNvPr>
            <p:cNvSpPr/>
            <p:nvPr/>
          </p:nvSpPr>
          <p:spPr>
            <a:xfrm>
              <a:off x="9049079" y="6119937"/>
              <a:ext cx="1123121" cy="286717"/>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zh-CN" altLang="en-US" sz="14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共享物理页</a:t>
              </a:r>
            </a:p>
          </p:txBody>
        </p:sp>
        <p:sp>
          <p:nvSpPr>
            <p:cNvPr id="95" name="矩形 94">
              <a:extLst>
                <a:ext uri="{FF2B5EF4-FFF2-40B4-BE49-F238E27FC236}">
                  <a16:creationId xmlns:a16="http://schemas.microsoft.com/office/drawing/2014/main" id="{E038AE64-B801-44D3-BCD1-C1A3116A68E5}"/>
                </a:ext>
              </a:extLst>
            </p:cNvPr>
            <p:cNvSpPr/>
            <p:nvPr/>
          </p:nvSpPr>
          <p:spPr>
            <a:xfrm>
              <a:off x="10172200" y="6119937"/>
              <a:ext cx="1123121" cy="286717"/>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sz="14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endParaRPr kumimoji="1" lang="zh-CN" altLang="en-US" sz="14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96" name="矩形 95">
              <a:extLst>
                <a:ext uri="{FF2B5EF4-FFF2-40B4-BE49-F238E27FC236}">
                  <a16:creationId xmlns:a16="http://schemas.microsoft.com/office/drawing/2014/main" id="{710C15F7-3BE7-4FD6-8042-B2DCE0A13B99}"/>
                </a:ext>
              </a:extLst>
            </p:cNvPr>
            <p:cNvSpPr/>
            <p:nvPr/>
          </p:nvSpPr>
          <p:spPr>
            <a:xfrm>
              <a:off x="7925958" y="6119937"/>
              <a:ext cx="1123121" cy="286717"/>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sz="14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endParaRPr kumimoji="1" lang="zh-CN" altLang="en-US" sz="14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98" name="矩形 97">
              <a:extLst>
                <a:ext uri="{FF2B5EF4-FFF2-40B4-BE49-F238E27FC236}">
                  <a16:creationId xmlns:a16="http://schemas.microsoft.com/office/drawing/2014/main" id="{C0E7C149-CBD3-4107-82F0-D72ABFE39CA1}"/>
                </a:ext>
              </a:extLst>
            </p:cNvPr>
            <p:cNvSpPr/>
            <p:nvPr/>
          </p:nvSpPr>
          <p:spPr>
            <a:xfrm>
              <a:off x="7973322" y="5296957"/>
              <a:ext cx="1123121" cy="286717"/>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zh-CN" altLang="en-US" sz="14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可执行的页</a:t>
              </a:r>
              <a:endParaRPr kumimoji="1"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cxnSp>
          <p:nvCxnSpPr>
            <p:cNvPr id="5" name="直接箭头连接符 4">
              <a:extLst>
                <a:ext uri="{FF2B5EF4-FFF2-40B4-BE49-F238E27FC236}">
                  <a16:creationId xmlns:a16="http://schemas.microsoft.com/office/drawing/2014/main" id="{BEBF771E-E30C-4968-BB14-E66F143D0A20}"/>
                </a:ext>
              </a:extLst>
            </p:cNvPr>
            <p:cNvCxnSpPr>
              <a:stCxn id="98" idx="2"/>
              <a:endCxn id="94" idx="0"/>
            </p:cNvCxnSpPr>
            <p:nvPr/>
          </p:nvCxnSpPr>
          <p:spPr>
            <a:xfrm>
              <a:off x="8534883" y="5583674"/>
              <a:ext cx="1075757" cy="536263"/>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5759FFC6-7B64-4526-AB6C-0B43F467CEBB}"/>
                </a:ext>
              </a:extLst>
            </p:cNvPr>
            <p:cNvCxnSpPr>
              <a:cxnSpLocks/>
              <a:stCxn id="83" idx="2"/>
              <a:endCxn id="94" idx="0"/>
            </p:cNvCxnSpPr>
            <p:nvPr/>
          </p:nvCxnSpPr>
          <p:spPr>
            <a:xfrm flipH="1">
              <a:off x="9610640" y="5583674"/>
              <a:ext cx="1061150" cy="536263"/>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0" name="文本框 99">
              <a:extLst>
                <a:ext uri="{FF2B5EF4-FFF2-40B4-BE49-F238E27FC236}">
                  <a16:creationId xmlns:a16="http://schemas.microsoft.com/office/drawing/2014/main" id="{134C8972-43A9-4A51-A7CD-41B8D29A1DD1}"/>
                </a:ext>
              </a:extLst>
            </p:cNvPr>
            <p:cNvSpPr txBox="1"/>
            <p:nvPr/>
          </p:nvSpPr>
          <p:spPr>
            <a:xfrm>
              <a:off x="9287472" y="5505438"/>
              <a:ext cx="646331" cy="563231"/>
            </a:xfrm>
            <a:prstGeom prst="rect">
              <a:avLst/>
            </a:prstGeom>
            <a:noFill/>
          </p:spPr>
          <p:txBody>
            <a:bodyPr wrap="none" rtlCol="0">
              <a:spAutoFit/>
            </a:bodyPr>
            <a:lstStyle/>
            <a:p>
              <a:pPr>
                <a:lnSpc>
                  <a:spcPct val="85000"/>
                </a:lnSpc>
              </a:pPr>
              <a:r>
                <a:rPr kumimoji="1" lang="zh-CN" altLang="en-US" dirty="0">
                  <a:latin typeface="黑体" panose="02010609060101010101" pitchFamily="49" charset="-122"/>
                  <a:ea typeface="黑体" panose="02010609060101010101" pitchFamily="49" charset="-122"/>
                </a:rPr>
                <a:t>共享</a:t>
              </a:r>
              <a:endParaRPr kumimoji="1" lang="en-US" altLang="zh-CN" dirty="0">
                <a:latin typeface="黑体" panose="02010609060101010101" pitchFamily="49" charset="-122"/>
                <a:ea typeface="黑体" panose="02010609060101010101" pitchFamily="49" charset="-122"/>
              </a:endParaRPr>
            </a:p>
            <a:p>
              <a:pPr>
                <a:lnSpc>
                  <a:spcPct val="85000"/>
                </a:lnSpc>
              </a:pPr>
              <a:r>
                <a:rPr kumimoji="1" lang="zh-CN" altLang="en-US" dirty="0">
                  <a:latin typeface="黑体" panose="02010609060101010101" pitchFamily="49" charset="-122"/>
                  <a:ea typeface="黑体" panose="02010609060101010101" pitchFamily="49" charset="-122"/>
                </a:rPr>
                <a:t>内存</a:t>
              </a:r>
            </a:p>
          </p:txBody>
        </p:sp>
        <p:sp>
          <p:nvSpPr>
            <p:cNvPr id="101" name="矩形 100">
              <a:extLst>
                <a:ext uri="{FF2B5EF4-FFF2-40B4-BE49-F238E27FC236}">
                  <a16:creationId xmlns:a16="http://schemas.microsoft.com/office/drawing/2014/main" id="{E1BF0AE1-5D65-4F93-B689-FA6FCD000803}"/>
                </a:ext>
              </a:extLst>
            </p:cNvPr>
            <p:cNvSpPr/>
            <p:nvPr/>
          </p:nvSpPr>
          <p:spPr>
            <a:xfrm>
              <a:off x="7997781" y="3122306"/>
              <a:ext cx="1121813" cy="289310"/>
            </a:xfrm>
            <a:prstGeom prst="rect">
              <a:avLst/>
            </a:prstGeom>
          </p:spPr>
          <p:txBody>
            <a:bodyPr wrap="square">
              <a:spAutoFit/>
            </a:bodyPr>
            <a:lstStyle/>
            <a:p>
              <a:pPr lvl="0" algn="ctr">
                <a:lnSpc>
                  <a:spcPct val="80000"/>
                </a:lnSpc>
              </a:pPr>
              <a:r>
                <a:rPr kumimoji="1" lang="zh-CN" altLang="en-US" sz="16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内核态</a:t>
              </a:r>
              <a:r>
                <a:rPr kumimoji="1" lang="en-US" altLang="zh-CN" sz="16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APP</a:t>
              </a:r>
              <a:endParaRPr kumimoji="1" lang="zh-CN" altLang="en-US" sz="16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02" name="矩形 101">
              <a:extLst>
                <a:ext uri="{FF2B5EF4-FFF2-40B4-BE49-F238E27FC236}">
                  <a16:creationId xmlns:a16="http://schemas.microsoft.com/office/drawing/2014/main" id="{2062E7FD-939B-4B32-9140-79CB1CD7FCE0}"/>
                </a:ext>
              </a:extLst>
            </p:cNvPr>
            <p:cNvSpPr/>
            <p:nvPr/>
          </p:nvSpPr>
          <p:spPr>
            <a:xfrm>
              <a:off x="10086014" y="3122306"/>
              <a:ext cx="1121813" cy="289310"/>
            </a:xfrm>
            <a:prstGeom prst="rect">
              <a:avLst/>
            </a:prstGeom>
          </p:spPr>
          <p:txBody>
            <a:bodyPr wrap="square">
              <a:spAutoFit/>
            </a:bodyPr>
            <a:lstStyle/>
            <a:p>
              <a:pPr lvl="0" algn="ctr">
                <a:lnSpc>
                  <a:spcPct val="80000"/>
                </a:lnSpc>
              </a:pPr>
              <a:r>
                <a:rPr kumimoji="1" lang="zh-CN" altLang="en-US" sz="16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用户态</a:t>
              </a:r>
              <a:r>
                <a:rPr kumimoji="1" lang="en-US" altLang="zh-CN" sz="16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APP</a:t>
              </a:r>
              <a:endParaRPr kumimoji="1" lang="zh-CN" altLang="en-US" sz="16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104" name="图片 103">
              <a:extLst>
                <a:ext uri="{FF2B5EF4-FFF2-40B4-BE49-F238E27FC236}">
                  <a16:creationId xmlns:a16="http://schemas.microsoft.com/office/drawing/2014/main" id="{4A04A812-C83B-4D6A-875B-06B543180752}"/>
                </a:ext>
              </a:extLst>
            </p:cNvPr>
            <p:cNvPicPr>
              <a:picLocks noChangeAspect="1"/>
            </p:cNvPicPr>
            <p:nvPr/>
          </p:nvPicPr>
          <p:blipFill>
            <a:blip r:embed="rId5"/>
            <a:stretch>
              <a:fillRect/>
            </a:stretch>
          </p:blipFill>
          <p:spPr>
            <a:xfrm>
              <a:off x="9892461" y="5807258"/>
              <a:ext cx="283950" cy="235780"/>
            </a:xfrm>
            <a:prstGeom prst="rect">
              <a:avLst/>
            </a:prstGeom>
          </p:spPr>
        </p:pic>
        <p:sp>
          <p:nvSpPr>
            <p:cNvPr id="108" name="文本框 107">
              <a:extLst>
                <a:ext uri="{FF2B5EF4-FFF2-40B4-BE49-F238E27FC236}">
                  <a16:creationId xmlns:a16="http://schemas.microsoft.com/office/drawing/2014/main" id="{93662BF6-F19E-4869-9036-449B0815F966}"/>
                </a:ext>
              </a:extLst>
            </p:cNvPr>
            <p:cNvSpPr txBox="1"/>
            <p:nvPr/>
          </p:nvSpPr>
          <p:spPr>
            <a:xfrm>
              <a:off x="7087548" y="4791207"/>
              <a:ext cx="543739" cy="1374222"/>
            </a:xfrm>
            <a:prstGeom prst="rect">
              <a:avLst/>
            </a:prstGeom>
            <a:noFill/>
          </p:spPr>
          <p:txBody>
            <a:bodyPr wrap="none" rtlCol="0">
              <a:spAutoFit/>
            </a:bodyPr>
            <a:lstStyle/>
            <a:p>
              <a:pPr>
                <a:lnSpc>
                  <a:spcPct val="85000"/>
                </a:lnSpc>
              </a:pPr>
              <a:r>
                <a:rPr kumimoji="1" lang="zh-CN" altLang="en-US" sz="1400" dirty="0">
                  <a:latin typeface="黑体" panose="02010609060101010101" pitchFamily="49" charset="-122"/>
                  <a:ea typeface="黑体" panose="02010609060101010101" pitchFamily="49" charset="-122"/>
                </a:rPr>
                <a:t>内核</a:t>
              </a:r>
              <a:endParaRPr kumimoji="1" lang="en-US" altLang="zh-CN" sz="1400" dirty="0">
                <a:latin typeface="黑体" panose="02010609060101010101" pitchFamily="49" charset="-122"/>
                <a:ea typeface="黑体" panose="02010609060101010101" pitchFamily="49" charset="-122"/>
              </a:endParaRPr>
            </a:p>
            <a:p>
              <a:pPr>
                <a:lnSpc>
                  <a:spcPct val="85000"/>
                </a:lnSpc>
              </a:pPr>
              <a:r>
                <a:rPr kumimoji="1" lang="zh-CN" altLang="en-US" sz="1400" dirty="0">
                  <a:latin typeface="黑体" panose="02010609060101010101" pitchFamily="49" charset="-122"/>
                  <a:ea typeface="黑体" panose="02010609060101010101" pitchFamily="49" charset="-122"/>
                </a:rPr>
                <a:t>模块</a:t>
              </a:r>
              <a:endParaRPr kumimoji="1" lang="en-US" altLang="zh-CN" sz="1400" dirty="0">
                <a:latin typeface="黑体" panose="02010609060101010101" pitchFamily="49" charset="-122"/>
                <a:ea typeface="黑体" panose="02010609060101010101" pitchFamily="49" charset="-122"/>
              </a:endParaRPr>
            </a:p>
            <a:p>
              <a:pPr>
                <a:lnSpc>
                  <a:spcPct val="85000"/>
                </a:lnSpc>
              </a:pPr>
              <a:r>
                <a:rPr kumimoji="1" lang="zh-CN" altLang="en-US" sz="1400" dirty="0">
                  <a:latin typeface="黑体" panose="02010609060101010101" pitchFamily="49" charset="-122"/>
                  <a:ea typeface="黑体" panose="02010609060101010101" pitchFamily="49" charset="-122"/>
                </a:rPr>
                <a:t>扫描</a:t>
              </a:r>
              <a:endParaRPr kumimoji="1" lang="en-US" altLang="zh-CN" sz="1400" dirty="0">
                <a:latin typeface="黑体" panose="02010609060101010101" pitchFamily="49" charset="-122"/>
                <a:ea typeface="黑体" panose="02010609060101010101" pitchFamily="49" charset="-122"/>
              </a:endParaRPr>
            </a:p>
            <a:p>
              <a:pPr>
                <a:lnSpc>
                  <a:spcPct val="85000"/>
                </a:lnSpc>
              </a:pPr>
              <a:r>
                <a:rPr kumimoji="1" lang="zh-CN" altLang="en-US" sz="1400" dirty="0">
                  <a:latin typeface="黑体" panose="02010609060101010101" pitchFamily="49" charset="-122"/>
                  <a:ea typeface="黑体" panose="02010609060101010101" pitchFamily="49" charset="-122"/>
                </a:rPr>
                <a:t>并消</a:t>
              </a:r>
              <a:endParaRPr kumimoji="1" lang="en-US" altLang="zh-CN" sz="1400" dirty="0">
                <a:latin typeface="黑体" panose="02010609060101010101" pitchFamily="49" charset="-122"/>
                <a:ea typeface="黑体" panose="02010609060101010101" pitchFamily="49" charset="-122"/>
              </a:endParaRPr>
            </a:p>
            <a:p>
              <a:pPr>
                <a:lnSpc>
                  <a:spcPct val="85000"/>
                </a:lnSpc>
              </a:pPr>
              <a:r>
                <a:rPr kumimoji="1" lang="zh-CN" altLang="en-US" sz="1400" dirty="0">
                  <a:latin typeface="黑体" panose="02010609060101010101" pitchFamily="49" charset="-122"/>
                  <a:ea typeface="黑体" panose="02010609060101010101" pitchFamily="49" charset="-122"/>
                </a:rPr>
                <a:t>除敏</a:t>
              </a:r>
              <a:endParaRPr kumimoji="1" lang="en-US" altLang="zh-CN" sz="1400" dirty="0">
                <a:latin typeface="黑体" panose="02010609060101010101" pitchFamily="49" charset="-122"/>
                <a:ea typeface="黑体" panose="02010609060101010101" pitchFamily="49" charset="-122"/>
              </a:endParaRPr>
            </a:p>
            <a:p>
              <a:pPr>
                <a:lnSpc>
                  <a:spcPct val="85000"/>
                </a:lnSpc>
              </a:pPr>
              <a:r>
                <a:rPr kumimoji="1" lang="zh-CN" altLang="en-US" sz="1400" dirty="0">
                  <a:latin typeface="黑体" panose="02010609060101010101" pitchFamily="49" charset="-122"/>
                  <a:ea typeface="黑体" panose="02010609060101010101" pitchFamily="49" charset="-122"/>
                </a:rPr>
                <a:t>感编</a:t>
              </a:r>
              <a:endParaRPr kumimoji="1" lang="en-US" altLang="zh-CN" sz="1400" dirty="0">
                <a:latin typeface="黑体" panose="02010609060101010101" pitchFamily="49" charset="-122"/>
                <a:ea typeface="黑体" panose="02010609060101010101" pitchFamily="49" charset="-122"/>
              </a:endParaRPr>
            </a:p>
            <a:p>
              <a:pPr>
                <a:lnSpc>
                  <a:spcPct val="85000"/>
                </a:lnSpc>
              </a:pPr>
              <a:r>
                <a:rPr kumimoji="1" lang="zh-CN" altLang="en-US" sz="1400" dirty="0">
                  <a:latin typeface="黑体" panose="02010609060101010101" pitchFamily="49" charset="-122"/>
                  <a:ea typeface="黑体" panose="02010609060101010101" pitchFamily="49" charset="-122"/>
                </a:rPr>
                <a:t>码</a:t>
              </a:r>
            </a:p>
          </p:txBody>
        </p:sp>
      </p:grpSp>
      <p:sp>
        <p:nvSpPr>
          <p:cNvPr id="53" name="文本框 52">
            <a:extLst>
              <a:ext uri="{FF2B5EF4-FFF2-40B4-BE49-F238E27FC236}">
                <a16:creationId xmlns:a16="http://schemas.microsoft.com/office/drawing/2014/main" id="{7678EE5D-7E59-4780-9154-00755E4A4B9B}"/>
              </a:ext>
            </a:extLst>
          </p:cNvPr>
          <p:cNvSpPr txBox="1"/>
          <p:nvPr/>
        </p:nvSpPr>
        <p:spPr>
          <a:xfrm>
            <a:off x="215170" y="6504137"/>
            <a:ext cx="5977434" cy="338554"/>
          </a:xfrm>
          <a:prstGeom prst="rect">
            <a:avLst/>
          </a:prstGeom>
          <a:noFill/>
        </p:spPr>
        <p:txBody>
          <a:bodyPr wrap="square">
            <a:spAutoFit/>
          </a:bodyPr>
          <a:lstStyle/>
          <a:p>
            <a:r>
              <a:rPr lang="zh-CN" altLang="en-US" sz="1600" i="1" dirty="0">
                <a:solidFill>
                  <a:schemeClr val="bg1">
                    <a:lumMod val="75000"/>
                  </a:schemeClr>
                </a:solidFill>
                <a:latin typeface="黑体" panose="02010609060101010101" pitchFamily="49" charset="-122"/>
                <a:ea typeface="黑体" panose="02010609060101010101" pitchFamily="49" charset="-122"/>
              </a:rPr>
              <a:t>通过设置</a:t>
            </a:r>
            <a:r>
              <a:rPr lang="en-US" altLang="zh-CN" sz="1600" i="1" dirty="0">
                <a:solidFill>
                  <a:schemeClr val="bg1">
                    <a:lumMod val="75000"/>
                  </a:schemeClr>
                </a:solidFill>
                <a:latin typeface="Times New Roman" panose="02020603050405020304" pitchFamily="18" charset="0"/>
                <a:ea typeface="黑体" panose="02010609060101010101" pitchFamily="49" charset="-122"/>
                <a:cs typeface="Times New Roman" panose="02020603050405020304" pitchFamily="18" charset="0"/>
              </a:rPr>
              <a:t>TCLT0.SZ</a:t>
            </a:r>
            <a:r>
              <a:rPr lang="zh-CN" altLang="en-US" sz="1600" i="1" dirty="0">
                <a:solidFill>
                  <a:schemeClr val="bg1">
                    <a:lumMod val="75000"/>
                  </a:schemeClr>
                </a:solidFill>
                <a:latin typeface="黑体" panose="02010609060101010101" pitchFamily="49" charset="-122"/>
                <a:ea typeface="黑体" panose="02010609060101010101" pitchFamily="49" charset="-122"/>
              </a:rPr>
              <a:t>使得用户空间减半，可以避免</a:t>
            </a:r>
            <a:r>
              <a:rPr lang="en-US" altLang="zh-CN" sz="1600" i="1" dirty="0">
                <a:solidFill>
                  <a:schemeClr val="bg1">
                    <a:lumMod val="75000"/>
                  </a:schemeClr>
                </a:solidFill>
                <a:latin typeface="Times New Roman" panose="02020603050405020304" pitchFamily="18" charset="0"/>
                <a:ea typeface="黑体" panose="02010609060101010101" pitchFamily="49" charset="-122"/>
                <a:cs typeface="Times New Roman" panose="02020603050405020304" pitchFamily="18" charset="0"/>
              </a:rPr>
              <a:t>TLB shootdown</a:t>
            </a:r>
            <a:r>
              <a:rPr lang="zh-CN" altLang="en-US" sz="1600" i="1" dirty="0">
                <a:solidFill>
                  <a:schemeClr val="bg1">
                    <a:lumMod val="75000"/>
                  </a:schemeClr>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159581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3C60C9A-DF8F-46E2-80A2-D2B77530B39B}"/>
              </a:ext>
            </a:extLst>
          </p:cNvPr>
          <p:cNvSpPr>
            <a:spLocks noChangeArrowheads="1"/>
          </p:cNvSpPr>
          <p:nvPr/>
        </p:nvSpPr>
        <p:spPr bwMode="auto">
          <a:xfrm>
            <a:off x="719403" y="316056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22" name="矩形 20">
            <a:extLst>
              <a:ext uri="{FF2B5EF4-FFF2-40B4-BE49-F238E27FC236}">
                <a16:creationId xmlns:a16="http://schemas.microsoft.com/office/drawing/2014/main" id="{80FF1DBF-7DFF-4E85-BAA1-527F39E83890}"/>
              </a:ext>
            </a:extLst>
          </p:cNvPr>
          <p:cNvSpPr/>
          <p:nvPr/>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23" name="Picture 3" descr="C:\Users\nec\Desktop\ppt\图\IMG_6074.JPG">
            <a:extLst>
              <a:ext uri="{FF2B5EF4-FFF2-40B4-BE49-F238E27FC236}">
                <a16:creationId xmlns:a16="http://schemas.microsoft.com/office/drawing/2014/main" id="{D7F1C8D2-F213-4BF9-B965-8BC0138C5F04}"/>
              </a:ext>
            </a:extLst>
          </p:cNvPr>
          <p:cNvPicPr>
            <a:picLocks noChangeAspect="1"/>
          </p:cNvPicPr>
          <p:nvPr/>
        </p:nvPicPr>
        <p:blipFill>
          <a:blip r:embed="rId3" cstate="print"/>
          <a:srcRect t="69600"/>
          <a:stretch>
            <a:fillRect/>
          </a:stretch>
        </p:blipFill>
        <p:spPr>
          <a:xfrm>
            <a:off x="-20320" y="1"/>
            <a:ext cx="12247880" cy="879250"/>
          </a:xfrm>
          <a:prstGeom prst="rect">
            <a:avLst/>
          </a:prstGeom>
          <a:noFill/>
          <a:ln w="9525">
            <a:noFill/>
          </a:ln>
        </p:spPr>
      </p:pic>
      <p:sp>
        <p:nvSpPr>
          <p:cNvPr id="24" name="矩形 23">
            <a:extLst>
              <a:ext uri="{FF2B5EF4-FFF2-40B4-BE49-F238E27FC236}">
                <a16:creationId xmlns:a16="http://schemas.microsoft.com/office/drawing/2014/main" id="{8EEB9AD9-1888-4C47-86E9-EC76E0F9D216}"/>
              </a:ext>
            </a:extLst>
          </p:cNvPr>
          <p:cNvSpPr/>
          <p:nvPr/>
        </p:nvSpPr>
        <p:spPr>
          <a:xfrm>
            <a:off x="-20320" y="1"/>
            <a:ext cx="12247880" cy="879249"/>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KSO_Shape">
            <a:extLst>
              <a:ext uri="{FF2B5EF4-FFF2-40B4-BE49-F238E27FC236}">
                <a16:creationId xmlns:a16="http://schemas.microsoft.com/office/drawing/2014/main" id="{F86C370C-998E-4DB2-A4C1-95B98892C965}"/>
              </a:ext>
            </a:extLst>
          </p:cNvPr>
          <p:cNvSpPr/>
          <p:nvPr/>
        </p:nvSpPr>
        <p:spPr>
          <a:xfrm>
            <a:off x="-23520" y="212463"/>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7" name="Picture 920" descr="D:\计算所\PPT的模板\logo－b.gif">
            <a:extLst>
              <a:ext uri="{FF2B5EF4-FFF2-40B4-BE49-F238E27FC236}">
                <a16:creationId xmlns:a16="http://schemas.microsoft.com/office/drawing/2014/main" id="{583D5A91-E2E7-402A-90B9-7309BE9E64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5162" y="25950"/>
            <a:ext cx="941668" cy="779312"/>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0">
            <a:extLst>
              <a:ext uri="{FF2B5EF4-FFF2-40B4-BE49-F238E27FC236}">
                <a16:creationId xmlns:a16="http://schemas.microsoft.com/office/drawing/2014/main" id="{3C52DF50-C819-425F-8D34-7CBB46D1C454}"/>
              </a:ext>
            </a:extLst>
          </p:cNvPr>
          <p:cNvSpPr/>
          <p:nvPr/>
        </p:nvSpPr>
        <p:spPr>
          <a:xfrm>
            <a:off x="215170" y="106232"/>
            <a:ext cx="11592817" cy="666786"/>
          </a:xfrm>
          <a:prstGeom prst="rect">
            <a:avLst/>
          </a:prstGeom>
          <a:noFill/>
          <a:ln w="9525">
            <a:noFill/>
          </a:ln>
        </p:spPr>
        <p:txBody>
          <a:bodyPr wrap="square" anchor="t">
            <a:spAutoFit/>
          </a:bodyPr>
          <a:lstStyle/>
          <a:p>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）不可信</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APP</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安全地使用特权资源</a:t>
            </a:r>
          </a:p>
        </p:txBody>
      </p:sp>
      <p:sp>
        <p:nvSpPr>
          <p:cNvPr id="43" name="内容占位符 3">
            <a:extLst>
              <a:ext uri="{FF2B5EF4-FFF2-40B4-BE49-F238E27FC236}">
                <a16:creationId xmlns:a16="http://schemas.microsoft.com/office/drawing/2014/main" id="{FB636CED-C425-4B37-8BBC-6C54A6630DB3}"/>
              </a:ext>
            </a:extLst>
          </p:cNvPr>
          <p:cNvSpPr txBox="1">
            <a:spLocks/>
          </p:cNvSpPr>
          <p:nvPr/>
        </p:nvSpPr>
        <p:spPr>
          <a:xfrm>
            <a:off x="112370" y="1319673"/>
            <a:ext cx="6391301" cy="49590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200"/>
              </a:spcBef>
              <a:spcAft>
                <a:spcPts val="200"/>
              </a:spcAft>
              <a:buNone/>
            </a:pPr>
            <a:r>
              <a:rPr lang="en-US" altLang="zh-CN" sz="2000" b="1" dirty="0">
                <a:solidFill>
                  <a:schemeClr val="accent1"/>
                </a:solidFill>
                <a:latin typeface="Times New Roman" panose="02020603050405020304" pitchFamily="18" charset="0"/>
                <a:ea typeface="黑体" panose="02010609060101010101" pitchFamily="49" charset="-122"/>
              </a:rPr>
              <a:t>1</a:t>
            </a:r>
            <a:r>
              <a:rPr lang="zh-CN" altLang="en-US" sz="2000" b="1" dirty="0">
                <a:solidFill>
                  <a:schemeClr val="accent1"/>
                </a:solidFill>
                <a:latin typeface="Times New Roman" panose="02020603050405020304" pitchFamily="18" charset="0"/>
                <a:ea typeface="黑体" panose="02010609060101010101" pitchFamily="49" charset="-122"/>
              </a:rPr>
              <a:t>、敏感指令的安全使用接口设计</a:t>
            </a:r>
            <a:r>
              <a:rPr lang="en-US" altLang="zh-CN" sz="2000" b="1" dirty="0">
                <a:solidFill>
                  <a:schemeClr val="accent1"/>
                </a:solidFill>
                <a:latin typeface="Times New Roman" panose="02020603050405020304" pitchFamily="18" charset="0"/>
                <a:ea typeface="黑体" panose="02010609060101010101" pitchFamily="49" charset="-122"/>
              </a:rPr>
              <a:t>——</a:t>
            </a:r>
            <a:r>
              <a:rPr lang="zh-CN" altLang="en-US" sz="2000" b="1" dirty="0">
                <a:solidFill>
                  <a:schemeClr val="accent1"/>
                </a:solidFill>
                <a:latin typeface="Times New Roman" panose="02020603050405020304" pitchFamily="18" charset="0"/>
                <a:ea typeface="黑体" panose="02010609060101010101" pitchFamily="49" charset="-122"/>
              </a:rPr>
              <a:t>安全门调用技术</a:t>
            </a:r>
            <a:endParaRPr lang="en-US" altLang="zh-CN" sz="2000" b="1" dirty="0">
              <a:solidFill>
                <a:schemeClr val="accent1"/>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过滤技术确保</a:t>
            </a:r>
            <a:r>
              <a:rPr lang="en-US" altLang="zh-CN" sz="1800" dirty="0">
                <a:solidFill>
                  <a:srgbClr val="292929"/>
                </a:solidFill>
                <a:latin typeface="Times New Roman" panose="02020603050405020304" pitchFamily="18" charset="0"/>
                <a:ea typeface="黑体" panose="02010609060101010101" pitchFamily="49" charset="-122"/>
              </a:rPr>
              <a:t>APP</a:t>
            </a:r>
            <a:r>
              <a:rPr lang="zh-CN" altLang="en-US" sz="1800" dirty="0">
                <a:solidFill>
                  <a:srgbClr val="292929"/>
                </a:solidFill>
                <a:latin typeface="Times New Roman" panose="02020603050405020304" pitchFamily="18" charset="0"/>
                <a:ea typeface="黑体" panose="02010609060101010101" pitchFamily="49" charset="-122"/>
              </a:rPr>
              <a:t>代码（不可信）中不能出现敏感指令。</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敏感指令被封装到安全接口，且只能可信代码调用。</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r>
              <a:rPr lang="zh-CN" altLang="en-US" sz="1800" b="1" dirty="0">
                <a:solidFill>
                  <a:schemeClr val="accent1"/>
                </a:solidFill>
                <a:latin typeface="Times New Roman" panose="02020603050405020304" pitchFamily="18" charset="0"/>
                <a:ea typeface="黑体" panose="02010609060101010101" pitchFamily="49" charset="-122"/>
              </a:rPr>
              <a:t>敏感指令</a:t>
            </a:r>
            <a:r>
              <a:rPr lang="zh-CN" altLang="en-US" sz="1800" dirty="0">
                <a:solidFill>
                  <a:srgbClr val="292929"/>
                </a:solidFill>
                <a:latin typeface="Times New Roman" panose="02020603050405020304" pitchFamily="18" charset="0"/>
                <a:ea typeface="黑体" panose="02010609060101010101" pitchFamily="49" charset="-122"/>
              </a:rPr>
              <a:t>被分为</a:t>
            </a:r>
            <a:r>
              <a:rPr lang="zh-CN" altLang="en-US" sz="1800" dirty="0">
                <a:solidFill>
                  <a:srgbClr val="FF0000"/>
                </a:solidFill>
                <a:latin typeface="Times New Roman" panose="02020603050405020304" pitchFamily="18" charset="0"/>
                <a:ea typeface="黑体" panose="02010609060101010101" pitchFamily="49" charset="-122"/>
              </a:rPr>
              <a:t>部分敏感指令</a:t>
            </a:r>
            <a:r>
              <a:rPr lang="zh-CN" altLang="en-US" sz="1800" dirty="0">
                <a:solidFill>
                  <a:srgbClr val="292929"/>
                </a:solidFill>
                <a:latin typeface="Times New Roman" panose="02020603050405020304" pitchFamily="18" charset="0"/>
                <a:ea typeface="黑体" panose="02010609060101010101" pitchFamily="49" charset="-122"/>
              </a:rPr>
              <a:t>和</a:t>
            </a:r>
            <a:r>
              <a:rPr lang="zh-CN" altLang="en-US" sz="1800" dirty="0">
                <a:solidFill>
                  <a:srgbClr val="FF0000"/>
                </a:solidFill>
                <a:latin typeface="Times New Roman" panose="02020603050405020304" pitchFamily="18" charset="0"/>
                <a:ea typeface="黑体" panose="02010609060101010101" pitchFamily="49" charset="-122"/>
              </a:rPr>
              <a:t>全敏感指令</a:t>
            </a:r>
            <a:r>
              <a:rPr lang="zh-CN" altLang="en-US" sz="2200" dirty="0">
                <a:solidFill>
                  <a:srgbClr val="292929"/>
                </a:solidFill>
                <a:latin typeface="Times New Roman" panose="02020603050405020304" pitchFamily="18" charset="0"/>
                <a:ea typeface="黑体" panose="02010609060101010101" pitchFamily="49" charset="-122"/>
              </a:rPr>
              <a:t>。</a:t>
            </a:r>
            <a:endParaRPr lang="en-US" altLang="zh-CN" sz="22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部分敏感指令：可以只影响当前进程，开放给</a:t>
            </a:r>
            <a:r>
              <a:rPr lang="en-US" altLang="zh-CN" sz="1800" dirty="0">
                <a:solidFill>
                  <a:srgbClr val="292929"/>
                </a:solidFill>
                <a:latin typeface="Times New Roman" panose="02020603050405020304" pitchFamily="18" charset="0"/>
                <a:ea typeface="黑体" panose="02010609060101010101" pitchFamily="49" charset="-122"/>
              </a:rPr>
              <a:t>APP</a:t>
            </a:r>
            <a:r>
              <a:rPr lang="zh-CN" altLang="en-US" sz="1800" dirty="0">
                <a:solidFill>
                  <a:srgbClr val="292929"/>
                </a:solidFill>
                <a:latin typeface="Times New Roman" panose="02020603050405020304" pitchFamily="18" charset="0"/>
                <a:ea typeface="黑体" panose="02010609060101010101" pitchFamily="49" charset="-122"/>
              </a:rPr>
              <a:t>使用</a:t>
            </a:r>
            <a:endParaRPr lang="en-US" altLang="zh-CN" sz="1800" dirty="0">
              <a:solidFill>
                <a:srgbClr val="292929"/>
              </a:solidFill>
              <a:latin typeface="Times New Roman" panose="02020603050405020304" pitchFamily="18" charset="0"/>
              <a:ea typeface="黑体" panose="02010609060101010101" pitchFamily="49" charset="-122"/>
            </a:endParaRPr>
          </a:p>
          <a:p>
            <a:pPr lvl="2" algn="just">
              <a:lnSpc>
                <a:spcPct val="100000"/>
              </a:lnSpc>
              <a:spcBef>
                <a:spcPts val="200"/>
              </a:spcBef>
              <a:spcAft>
                <a:spcPts val="200"/>
              </a:spcAft>
            </a:pPr>
            <a:r>
              <a:rPr lang="zh-CN" altLang="en-US" sz="1400" dirty="0">
                <a:solidFill>
                  <a:srgbClr val="292929"/>
                </a:solidFill>
                <a:latin typeface="Times New Roman" panose="02020603050405020304" pitchFamily="18" charset="0"/>
                <a:ea typeface="黑体" panose="02010609060101010101" pitchFamily="49" charset="-122"/>
              </a:rPr>
              <a:t>例如：</a:t>
            </a:r>
            <a:r>
              <a:rPr lang="en-US" altLang="zh-CN" sz="1400" dirty="0">
                <a:solidFill>
                  <a:srgbClr val="292929"/>
                </a:solidFill>
                <a:latin typeface="Times New Roman" panose="02020603050405020304" pitchFamily="18" charset="0"/>
                <a:ea typeface="黑体" panose="02010609060101010101" pitchFamily="49" charset="-122"/>
              </a:rPr>
              <a:t>TLBI</a:t>
            </a:r>
            <a:r>
              <a:rPr lang="zh-CN" altLang="en-US" sz="1400" dirty="0">
                <a:solidFill>
                  <a:srgbClr val="292929"/>
                </a:solidFill>
                <a:latin typeface="Times New Roman" panose="02020603050405020304" pitchFamily="18" charset="0"/>
                <a:ea typeface="黑体" panose="02010609060101010101" pitchFamily="49" charset="-122"/>
              </a:rPr>
              <a:t>可以无效任意</a:t>
            </a:r>
            <a:r>
              <a:rPr lang="en-US" altLang="zh-CN" sz="1400" dirty="0">
                <a:solidFill>
                  <a:srgbClr val="292929"/>
                </a:solidFill>
                <a:latin typeface="Times New Roman" panose="02020603050405020304" pitchFamily="18" charset="0"/>
                <a:ea typeface="黑体" panose="02010609060101010101" pitchFamily="49" charset="-122"/>
              </a:rPr>
              <a:t>ASID</a:t>
            </a:r>
            <a:r>
              <a:rPr lang="zh-CN" altLang="en-US" sz="1400" dirty="0">
                <a:solidFill>
                  <a:srgbClr val="292929"/>
                </a:solidFill>
                <a:latin typeface="Times New Roman" panose="02020603050405020304" pitchFamily="18" charset="0"/>
                <a:ea typeface="黑体" panose="02010609060101010101" pitchFamily="49" charset="-122"/>
              </a:rPr>
              <a:t>的</a:t>
            </a:r>
            <a:r>
              <a:rPr lang="en-US" altLang="zh-CN" sz="1400" dirty="0">
                <a:solidFill>
                  <a:srgbClr val="292929"/>
                </a:solidFill>
                <a:latin typeface="Times New Roman" panose="02020603050405020304" pitchFamily="18" charset="0"/>
                <a:ea typeface="黑体" panose="02010609060101010101" pitchFamily="49" charset="-122"/>
              </a:rPr>
              <a:t>TLB</a:t>
            </a:r>
            <a:r>
              <a:rPr lang="zh-CN" altLang="en-US" sz="1400" dirty="0">
                <a:solidFill>
                  <a:srgbClr val="292929"/>
                </a:solidFill>
                <a:latin typeface="Times New Roman" panose="02020603050405020304" pitchFamily="18" charset="0"/>
                <a:ea typeface="黑体" panose="02010609060101010101" pitchFamily="49" charset="-122"/>
              </a:rPr>
              <a:t>项，只有无效当前进程</a:t>
            </a:r>
            <a:r>
              <a:rPr lang="en-US" altLang="zh-CN" sz="1400" dirty="0">
                <a:solidFill>
                  <a:srgbClr val="292929"/>
                </a:solidFill>
                <a:latin typeface="Times New Roman" panose="02020603050405020304" pitchFamily="18" charset="0"/>
                <a:ea typeface="黑体" panose="02010609060101010101" pitchFamily="49" charset="-122"/>
              </a:rPr>
              <a:t>ASID</a:t>
            </a:r>
            <a:r>
              <a:rPr lang="zh-CN" altLang="en-US" sz="1400" dirty="0">
                <a:solidFill>
                  <a:srgbClr val="292929"/>
                </a:solidFill>
                <a:latin typeface="Times New Roman" panose="02020603050405020304" pitchFamily="18" charset="0"/>
                <a:ea typeface="黑体" panose="02010609060101010101" pitchFamily="49" charset="-122"/>
              </a:rPr>
              <a:t>的操作是允许的。</a:t>
            </a:r>
            <a:endParaRPr lang="en-US" altLang="zh-CN" sz="14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全敏感指令：一定影响全系统，不可以开放给</a:t>
            </a:r>
            <a:r>
              <a:rPr lang="en-US" altLang="zh-CN" sz="1800" dirty="0">
                <a:solidFill>
                  <a:srgbClr val="292929"/>
                </a:solidFill>
                <a:latin typeface="Times New Roman" panose="02020603050405020304" pitchFamily="18" charset="0"/>
                <a:ea typeface="黑体" panose="02010609060101010101" pitchFamily="49" charset="-122"/>
              </a:rPr>
              <a:t>APP</a:t>
            </a:r>
            <a:r>
              <a:rPr lang="zh-CN" altLang="en-US" sz="1800" dirty="0">
                <a:solidFill>
                  <a:srgbClr val="292929"/>
                </a:solidFill>
                <a:latin typeface="Times New Roman" panose="02020603050405020304" pitchFamily="18" charset="0"/>
                <a:ea typeface="黑体" panose="02010609060101010101" pitchFamily="49" charset="-122"/>
              </a:rPr>
              <a:t>使用</a:t>
            </a:r>
            <a:endParaRPr lang="en-US" altLang="zh-CN" sz="1800" dirty="0">
              <a:solidFill>
                <a:srgbClr val="292929"/>
              </a:solidFill>
              <a:latin typeface="Times New Roman" panose="02020603050405020304" pitchFamily="18" charset="0"/>
              <a:ea typeface="黑体" panose="02010609060101010101" pitchFamily="49" charset="-122"/>
            </a:endParaRPr>
          </a:p>
          <a:p>
            <a:pPr lvl="2" algn="just">
              <a:lnSpc>
                <a:spcPct val="100000"/>
              </a:lnSpc>
              <a:spcBef>
                <a:spcPts val="200"/>
              </a:spcBef>
              <a:spcAft>
                <a:spcPts val="200"/>
              </a:spcAft>
            </a:pPr>
            <a:r>
              <a:rPr lang="zh-CN" altLang="en-US" sz="1400" dirty="0">
                <a:solidFill>
                  <a:srgbClr val="292929"/>
                </a:solidFill>
                <a:latin typeface="Times New Roman" panose="02020603050405020304" pitchFamily="18" charset="0"/>
                <a:ea typeface="黑体" panose="02010609060101010101" pitchFamily="49" charset="-122"/>
              </a:rPr>
              <a:t>例如：停机指令。</a:t>
            </a:r>
            <a:endParaRPr lang="en-US" altLang="zh-CN" sz="1400" dirty="0">
              <a:solidFill>
                <a:srgbClr val="292929"/>
              </a:solidFill>
              <a:latin typeface="Times New Roman" panose="02020603050405020304" pitchFamily="18" charset="0"/>
              <a:ea typeface="黑体" panose="02010609060101010101" pitchFamily="49" charset="-122"/>
            </a:endParaRPr>
          </a:p>
          <a:p>
            <a:pPr marL="0" indent="0" algn="just">
              <a:lnSpc>
                <a:spcPct val="100000"/>
              </a:lnSpc>
              <a:spcBef>
                <a:spcPts val="200"/>
              </a:spcBef>
              <a:spcAft>
                <a:spcPts val="200"/>
              </a:spcAft>
              <a:buNone/>
            </a:pP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r>
              <a:rPr lang="zh-CN" altLang="en-US" sz="1800" dirty="0">
                <a:solidFill>
                  <a:schemeClr val="accent1"/>
                </a:solidFill>
                <a:latin typeface="Times New Roman" panose="02020603050405020304" pitchFamily="18" charset="0"/>
                <a:ea typeface="黑体" panose="02010609060101010101" pitchFamily="49" charset="-122"/>
              </a:rPr>
              <a:t>部分敏感指令的使用需要约束其行为，确保只影响当前进程。</a:t>
            </a:r>
            <a:endParaRPr lang="en-US" altLang="zh-CN" sz="1800" dirty="0">
              <a:solidFill>
                <a:schemeClr val="accent1"/>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相关约束逻辑被封装到安全接口内部。</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利用调试功能确保控制流无法绕过接口（线程安全的）。</a:t>
            </a: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p:txBody>
      </p:sp>
      <p:sp>
        <p:nvSpPr>
          <p:cNvPr id="44" name="内容占位符 3">
            <a:extLst>
              <a:ext uri="{FF2B5EF4-FFF2-40B4-BE49-F238E27FC236}">
                <a16:creationId xmlns:a16="http://schemas.microsoft.com/office/drawing/2014/main" id="{CD05201C-1FFC-44E8-8947-7632E68226EB}"/>
              </a:ext>
            </a:extLst>
          </p:cNvPr>
          <p:cNvSpPr txBox="1">
            <a:spLocks/>
          </p:cNvSpPr>
          <p:nvPr/>
        </p:nvSpPr>
        <p:spPr>
          <a:xfrm>
            <a:off x="6861443" y="1084190"/>
            <a:ext cx="4781610" cy="5667578"/>
          </a:xfrm>
          <a:prstGeom prst="rect">
            <a:avLst/>
          </a:prstGeom>
          <a:noFill/>
          <a:ln w="190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200"/>
              </a:spcBef>
              <a:spcAft>
                <a:spcPts val="200"/>
              </a:spcAft>
              <a:buNone/>
            </a:pPr>
            <a:r>
              <a:rPr lang="en-US" altLang="zh-CN" sz="1600" dirty="0">
                <a:solidFill>
                  <a:schemeClr val="accent1"/>
                </a:solidFill>
                <a:latin typeface="Times New Roman" panose="02020603050405020304" pitchFamily="18" charset="0"/>
                <a:ea typeface="黑体" panose="02010609060101010101" pitchFamily="49" charset="-122"/>
              </a:rPr>
              <a:t>/</a:t>
            </a:r>
            <a:r>
              <a:rPr lang="zh-CN" altLang="en-US" sz="1600" dirty="0">
                <a:solidFill>
                  <a:schemeClr val="accent1"/>
                </a:solidFill>
                <a:latin typeface="Times New Roman" panose="02020603050405020304" pitchFamily="18" charset="0"/>
                <a:ea typeface="黑体" panose="02010609060101010101" pitchFamily="49" charset="-122"/>
              </a:rPr>
              <a:t>*开放的敏感指令时刻被硬件断点所监视，不可信</a:t>
            </a:r>
            <a:r>
              <a:rPr lang="en-US" altLang="zh-CN" sz="1600" dirty="0">
                <a:solidFill>
                  <a:schemeClr val="accent1"/>
                </a:solidFill>
                <a:latin typeface="Times New Roman" panose="02020603050405020304" pitchFamily="18" charset="0"/>
                <a:ea typeface="黑体" panose="02010609060101010101" pitchFamily="49" charset="-122"/>
              </a:rPr>
              <a:t>APP</a:t>
            </a:r>
            <a:r>
              <a:rPr lang="zh-CN" altLang="en-US" sz="1600" dirty="0">
                <a:solidFill>
                  <a:schemeClr val="accent1"/>
                </a:solidFill>
                <a:latin typeface="Times New Roman" panose="02020603050405020304" pitchFamily="18" charset="0"/>
                <a:ea typeface="黑体" panose="02010609060101010101" pitchFamily="49" charset="-122"/>
              </a:rPr>
              <a:t>绕过安全调用入口执行敏感指令会触发异常*</a:t>
            </a:r>
            <a:r>
              <a:rPr lang="en-US" altLang="zh-CN" sz="1600" dirty="0">
                <a:solidFill>
                  <a:schemeClr val="accent1"/>
                </a:solidFill>
                <a:latin typeface="Times New Roman" panose="02020603050405020304" pitchFamily="18" charset="0"/>
                <a:ea typeface="黑体" panose="02010609060101010101" pitchFamily="49" charset="-122"/>
              </a:rPr>
              <a:t>/</a:t>
            </a:r>
          </a:p>
          <a:p>
            <a:pPr marL="0" indent="0" algn="just">
              <a:lnSpc>
                <a:spcPct val="100000"/>
              </a:lnSpc>
              <a:spcBef>
                <a:spcPts val="200"/>
              </a:spcBef>
              <a:spcAft>
                <a:spcPts val="200"/>
              </a:spcAft>
              <a:buNone/>
            </a:pPr>
            <a:r>
              <a:rPr lang="en-US" altLang="zh-CN" sz="1800" dirty="0">
                <a:solidFill>
                  <a:srgbClr val="292929"/>
                </a:solidFill>
                <a:latin typeface="Times New Roman" panose="02020603050405020304" pitchFamily="18" charset="0"/>
                <a:ea typeface="黑体" panose="02010609060101010101" pitchFamily="49" charset="-122"/>
              </a:rPr>
              <a:t>void </a:t>
            </a:r>
            <a:r>
              <a:rPr lang="en-US" altLang="zh-CN" sz="1800" dirty="0" err="1">
                <a:solidFill>
                  <a:srgbClr val="292929"/>
                </a:solidFill>
                <a:latin typeface="Times New Roman" panose="02020603050405020304" pitchFamily="18" charset="0"/>
                <a:ea typeface="黑体" panose="02010609060101010101" pitchFamily="49" charset="-122"/>
              </a:rPr>
              <a:t>secure_tlbi</a:t>
            </a:r>
            <a:r>
              <a:rPr lang="en-US" altLang="zh-CN" sz="1800" dirty="0">
                <a:solidFill>
                  <a:srgbClr val="292929"/>
                </a:solidFill>
                <a:latin typeface="Times New Roman" panose="02020603050405020304" pitchFamily="18" charset="0"/>
                <a:ea typeface="黑体" panose="02010609060101010101" pitchFamily="49" charset="-122"/>
              </a:rPr>
              <a:t>(int32 </a:t>
            </a:r>
            <a:r>
              <a:rPr lang="en-US" altLang="zh-CN" sz="1800" dirty="0" err="1">
                <a:solidFill>
                  <a:srgbClr val="292929"/>
                </a:solidFill>
                <a:latin typeface="Times New Roman" panose="02020603050405020304" pitchFamily="18" charset="0"/>
                <a:ea typeface="黑体" panose="02010609060101010101" pitchFamily="49" charset="-122"/>
              </a:rPr>
              <a:t>asid</a:t>
            </a:r>
            <a:r>
              <a:rPr lang="en-US" altLang="zh-CN" sz="1800" dirty="0">
                <a:solidFill>
                  <a:srgbClr val="292929"/>
                </a:solidFill>
                <a:latin typeface="Times New Roman" panose="02020603050405020304" pitchFamily="18" charset="0"/>
                <a:ea typeface="黑体" panose="02010609060101010101" pitchFamily="49" charset="-122"/>
              </a:rPr>
              <a:t>){</a:t>
            </a:r>
            <a:r>
              <a:rPr lang="en-US" altLang="zh-CN" sz="1600" dirty="0">
                <a:solidFill>
                  <a:srgbClr val="292929"/>
                </a:solidFill>
                <a:latin typeface="Times New Roman" panose="02020603050405020304" pitchFamily="18" charset="0"/>
                <a:ea typeface="黑体" panose="02010609060101010101" pitchFamily="49" charset="-122"/>
              </a:rPr>
              <a:t>//</a:t>
            </a:r>
            <a:r>
              <a:rPr lang="zh-CN" altLang="en-US" sz="1600" dirty="0">
                <a:solidFill>
                  <a:srgbClr val="292929"/>
                </a:solidFill>
                <a:latin typeface="Times New Roman" panose="02020603050405020304" pitchFamily="18" charset="0"/>
                <a:ea typeface="黑体" panose="02010609060101010101" pitchFamily="49" charset="-122"/>
              </a:rPr>
              <a:t>代码在同一固定页面</a:t>
            </a:r>
            <a:endParaRPr lang="en-US" altLang="zh-CN" sz="1600" dirty="0">
              <a:solidFill>
                <a:srgbClr val="292929"/>
              </a:solidFill>
              <a:latin typeface="Times New Roman" panose="02020603050405020304" pitchFamily="18" charset="0"/>
              <a:ea typeface="黑体" panose="02010609060101010101" pitchFamily="49" charset="-122"/>
            </a:endParaRPr>
          </a:p>
          <a:p>
            <a:pPr marL="457200" lvl="1" indent="0" algn="just">
              <a:lnSpc>
                <a:spcPct val="100000"/>
              </a:lnSpc>
              <a:spcBef>
                <a:spcPts val="200"/>
              </a:spcBef>
              <a:spcAft>
                <a:spcPts val="200"/>
              </a:spcAft>
              <a:buNone/>
            </a:pPr>
            <a:r>
              <a:rPr lang="en-US" altLang="zh-CN" sz="1400" dirty="0">
                <a:solidFill>
                  <a:schemeClr val="accent6"/>
                </a:solidFill>
                <a:latin typeface="Times New Roman" panose="02020603050405020304" pitchFamily="18" charset="0"/>
                <a:ea typeface="黑体" panose="02010609060101010101" pitchFamily="49" charset="-122"/>
              </a:rPr>
              <a:t>/</a:t>
            </a:r>
            <a:r>
              <a:rPr lang="zh-CN" altLang="en-US" sz="1400" dirty="0">
                <a:solidFill>
                  <a:schemeClr val="accent6"/>
                </a:solidFill>
                <a:latin typeface="Times New Roman" panose="02020603050405020304" pitchFamily="18" charset="0"/>
                <a:ea typeface="黑体" panose="02010609060101010101" pitchFamily="49" charset="-122"/>
              </a:rPr>
              <a:t>* </a:t>
            </a:r>
            <a:r>
              <a:rPr lang="en-US" altLang="zh-CN" sz="1400" dirty="0">
                <a:solidFill>
                  <a:schemeClr val="accent6"/>
                </a:solidFill>
                <a:latin typeface="Times New Roman" panose="02020603050405020304" pitchFamily="18" charset="0"/>
                <a:ea typeface="黑体" panose="02010609060101010101" pitchFamily="49" charset="-122"/>
              </a:rPr>
              <a:t>Step 1</a:t>
            </a:r>
            <a:r>
              <a:rPr lang="zh-CN" altLang="en-US" sz="1400" dirty="0">
                <a:solidFill>
                  <a:schemeClr val="accent6"/>
                </a:solidFill>
                <a:latin typeface="Times New Roman" panose="02020603050405020304" pitchFamily="18" charset="0"/>
                <a:ea typeface="黑体" panose="02010609060101010101" pitchFamily="49" charset="-122"/>
              </a:rPr>
              <a:t>：清除</a:t>
            </a:r>
            <a:r>
              <a:rPr lang="en-US" altLang="zh-CN" sz="1400" dirty="0">
                <a:solidFill>
                  <a:schemeClr val="accent6"/>
                </a:solidFill>
                <a:latin typeface="Times New Roman" panose="02020603050405020304" pitchFamily="18" charset="0"/>
                <a:ea typeface="黑体" panose="02010609060101010101" pitchFamily="49" charset="-122"/>
              </a:rPr>
              <a:t>TLBI</a:t>
            </a:r>
            <a:r>
              <a:rPr lang="zh-CN" altLang="en-US" sz="1400" dirty="0">
                <a:solidFill>
                  <a:schemeClr val="accent6"/>
                </a:solidFill>
                <a:latin typeface="Times New Roman" panose="02020603050405020304" pitchFamily="18" charset="0"/>
                <a:ea typeface="黑体" panose="02010609060101010101" pitchFamily="49" charset="-122"/>
              </a:rPr>
              <a:t>指令的断点 *</a:t>
            </a:r>
            <a:r>
              <a:rPr lang="en-US" altLang="zh-CN" sz="1400" dirty="0">
                <a:solidFill>
                  <a:schemeClr val="accent6"/>
                </a:solidFill>
                <a:latin typeface="Times New Roman" panose="02020603050405020304" pitchFamily="18" charset="0"/>
                <a:ea typeface="黑体" panose="02010609060101010101" pitchFamily="49" charset="-122"/>
              </a:rPr>
              <a:t>/  </a:t>
            </a:r>
          </a:p>
          <a:p>
            <a:pPr marL="457200" lvl="1" indent="0" algn="just">
              <a:lnSpc>
                <a:spcPct val="100000"/>
              </a:lnSpc>
              <a:spcBef>
                <a:spcPts val="200"/>
              </a:spcBef>
              <a:spcAft>
                <a:spcPts val="200"/>
              </a:spcAft>
              <a:buNone/>
            </a:pPr>
            <a:r>
              <a:rPr lang="en-US" altLang="zh-CN" sz="1400" dirty="0" err="1">
                <a:solidFill>
                  <a:srgbClr val="292929"/>
                </a:solidFill>
                <a:latin typeface="Times New Roman" panose="02020603050405020304" pitchFamily="18" charset="0"/>
                <a:ea typeface="黑体" panose="02010609060101010101" pitchFamily="49" charset="-122"/>
              </a:rPr>
              <a:t>msr</a:t>
            </a:r>
            <a:r>
              <a:rPr lang="en-US" altLang="zh-CN" sz="1400" dirty="0">
                <a:solidFill>
                  <a:srgbClr val="292929"/>
                </a:solidFill>
                <a:latin typeface="Times New Roman" panose="02020603050405020304" pitchFamily="18" charset="0"/>
                <a:ea typeface="黑体" panose="02010609060101010101" pitchFamily="49" charset="-122"/>
              </a:rPr>
              <a:t> dbgbvr0_el1</a:t>
            </a:r>
            <a:r>
              <a:rPr lang="zh-CN" altLang="en-US" sz="1400" dirty="0">
                <a:solidFill>
                  <a:srgbClr val="292929"/>
                </a:solidFill>
                <a:latin typeface="Times New Roman" panose="02020603050405020304" pitchFamily="18" charset="0"/>
                <a:ea typeface="黑体" panose="02010609060101010101" pitchFamily="49" charset="-122"/>
              </a:rPr>
              <a:t>，</a:t>
            </a:r>
            <a:r>
              <a:rPr lang="en-US" altLang="zh-CN" sz="1400" dirty="0" err="1">
                <a:solidFill>
                  <a:srgbClr val="292929"/>
                </a:solidFill>
                <a:latin typeface="Times New Roman" panose="02020603050405020304" pitchFamily="18" charset="0"/>
                <a:ea typeface="黑体" panose="02010609060101010101" pitchFamily="49" charset="-122"/>
              </a:rPr>
              <a:t>xzr</a:t>
            </a:r>
            <a:r>
              <a:rPr lang="en-US" altLang="zh-CN" sz="1400" dirty="0">
                <a:solidFill>
                  <a:srgbClr val="292929"/>
                </a:solidFill>
                <a:latin typeface="Times New Roman" panose="02020603050405020304" pitchFamily="18" charset="0"/>
                <a:ea typeface="黑体" panose="02010609060101010101" pitchFamily="49" charset="-122"/>
              </a:rPr>
              <a:t>  </a:t>
            </a:r>
          </a:p>
          <a:p>
            <a:pPr marL="457200" lvl="1" indent="0" algn="just">
              <a:lnSpc>
                <a:spcPct val="100000"/>
              </a:lnSpc>
              <a:spcBef>
                <a:spcPts val="200"/>
              </a:spcBef>
              <a:spcAft>
                <a:spcPts val="200"/>
              </a:spcAft>
              <a:buNone/>
            </a:pPr>
            <a:r>
              <a:rPr lang="en-US" altLang="zh-CN" sz="1400" dirty="0">
                <a:solidFill>
                  <a:schemeClr val="accent6"/>
                </a:solidFill>
                <a:latin typeface="Times New Roman" panose="02020603050405020304" pitchFamily="18" charset="0"/>
                <a:ea typeface="黑体" panose="02010609060101010101" pitchFamily="49" charset="-122"/>
              </a:rPr>
              <a:t>/</a:t>
            </a:r>
            <a:r>
              <a:rPr lang="zh-CN" altLang="en-US" sz="1400" dirty="0">
                <a:solidFill>
                  <a:schemeClr val="accent6"/>
                </a:solidFill>
                <a:latin typeface="Times New Roman" panose="02020603050405020304" pitchFamily="18" charset="0"/>
                <a:ea typeface="黑体" panose="02010609060101010101" pitchFamily="49" charset="-122"/>
              </a:rPr>
              <a:t>* </a:t>
            </a:r>
            <a:r>
              <a:rPr lang="en-US" altLang="zh-CN" sz="1400" dirty="0">
                <a:solidFill>
                  <a:schemeClr val="accent6"/>
                </a:solidFill>
                <a:latin typeface="Times New Roman" panose="02020603050405020304" pitchFamily="18" charset="0"/>
                <a:ea typeface="黑体" panose="02010609060101010101" pitchFamily="49" charset="-122"/>
              </a:rPr>
              <a:t>Step 2</a:t>
            </a:r>
            <a:r>
              <a:rPr lang="zh-CN" altLang="en-US" sz="1400" dirty="0">
                <a:solidFill>
                  <a:schemeClr val="accent6"/>
                </a:solidFill>
                <a:latin typeface="Times New Roman" panose="02020603050405020304" pitchFamily="18" charset="0"/>
                <a:ea typeface="黑体" panose="02010609060101010101" pitchFamily="49" charset="-122"/>
              </a:rPr>
              <a:t>：约束</a:t>
            </a:r>
            <a:r>
              <a:rPr lang="en-US" altLang="zh-CN" sz="1400" dirty="0">
                <a:solidFill>
                  <a:schemeClr val="accent6"/>
                </a:solidFill>
                <a:latin typeface="Times New Roman" panose="02020603050405020304" pitchFamily="18" charset="0"/>
                <a:ea typeface="黑体" panose="02010609060101010101" pitchFamily="49" charset="-122"/>
              </a:rPr>
              <a:t>TLBI</a:t>
            </a:r>
            <a:r>
              <a:rPr lang="zh-CN" altLang="en-US" sz="1400" dirty="0">
                <a:solidFill>
                  <a:schemeClr val="accent6"/>
                </a:solidFill>
                <a:latin typeface="Times New Roman" panose="02020603050405020304" pitchFamily="18" charset="0"/>
                <a:ea typeface="黑体" panose="02010609060101010101" pitchFamily="49" charset="-122"/>
              </a:rPr>
              <a:t>指令操作数</a:t>
            </a:r>
            <a:r>
              <a:rPr lang="en-US" altLang="zh-CN" sz="1400" dirty="0" err="1">
                <a:solidFill>
                  <a:schemeClr val="accent6"/>
                </a:solidFill>
                <a:latin typeface="Times New Roman" panose="02020603050405020304" pitchFamily="18" charset="0"/>
                <a:ea typeface="黑体" panose="02010609060101010101" pitchFamily="49" charset="-122"/>
              </a:rPr>
              <a:t>asid</a:t>
            </a:r>
            <a:r>
              <a:rPr lang="zh-CN" altLang="en-US" sz="1400" dirty="0">
                <a:solidFill>
                  <a:schemeClr val="accent6"/>
                </a:solidFill>
                <a:latin typeface="Times New Roman" panose="02020603050405020304" pitchFamily="18" charset="0"/>
                <a:ea typeface="黑体" panose="02010609060101010101" pitchFamily="49" charset="-122"/>
              </a:rPr>
              <a:t>的相关逻辑 *</a:t>
            </a:r>
            <a:r>
              <a:rPr lang="en-US" altLang="zh-CN" sz="1400" dirty="0">
                <a:solidFill>
                  <a:schemeClr val="accent6"/>
                </a:solidFill>
                <a:latin typeface="Times New Roman" panose="02020603050405020304" pitchFamily="18" charset="0"/>
                <a:ea typeface="黑体" panose="02010609060101010101" pitchFamily="49" charset="-122"/>
              </a:rPr>
              <a:t>/ </a:t>
            </a:r>
          </a:p>
          <a:p>
            <a:pPr marL="457200" lvl="1" indent="0" algn="just">
              <a:lnSpc>
                <a:spcPct val="100000"/>
              </a:lnSpc>
              <a:spcBef>
                <a:spcPts val="200"/>
              </a:spcBef>
              <a:spcAft>
                <a:spcPts val="200"/>
              </a:spcAft>
              <a:buNone/>
            </a:pPr>
            <a:r>
              <a:rPr lang="en-US" altLang="zh-CN" sz="1400" dirty="0">
                <a:solidFill>
                  <a:schemeClr val="tx1">
                    <a:lumMod val="65000"/>
                    <a:lumOff val="35000"/>
                  </a:schemeClr>
                </a:solidFill>
                <a:latin typeface="Times New Roman" panose="02020603050405020304" pitchFamily="18" charset="0"/>
                <a:ea typeface="黑体" panose="02010609060101010101" pitchFamily="49" charset="-122"/>
              </a:rPr>
              <a:t>【</a:t>
            </a:r>
            <a:r>
              <a:rPr lang="zh-CN" altLang="en-US" sz="1400" dirty="0">
                <a:solidFill>
                  <a:schemeClr val="tx1">
                    <a:lumMod val="65000"/>
                    <a:lumOff val="35000"/>
                  </a:schemeClr>
                </a:solidFill>
                <a:latin typeface="Times New Roman" panose="02020603050405020304" pitchFamily="18" charset="0"/>
                <a:ea typeface="黑体" panose="02010609060101010101" pitchFamily="49" charset="-122"/>
              </a:rPr>
              <a:t>要求约束逻辑只能在寄存器中完成，不能访存</a:t>
            </a:r>
            <a:r>
              <a:rPr lang="en-US" altLang="zh-CN" sz="1400" dirty="0">
                <a:solidFill>
                  <a:schemeClr val="tx1">
                    <a:lumMod val="65000"/>
                    <a:lumOff val="35000"/>
                  </a:schemeClr>
                </a:solidFill>
                <a:latin typeface="Times New Roman" panose="02020603050405020304" pitchFamily="18" charset="0"/>
                <a:ea typeface="黑体" panose="02010609060101010101" pitchFamily="49" charset="-122"/>
              </a:rPr>
              <a:t>】</a:t>
            </a:r>
          </a:p>
          <a:p>
            <a:pPr marL="457200" lvl="1" indent="0" algn="just">
              <a:lnSpc>
                <a:spcPct val="100000"/>
              </a:lnSpc>
              <a:spcBef>
                <a:spcPts val="200"/>
              </a:spcBef>
              <a:spcAft>
                <a:spcPts val="200"/>
              </a:spcAft>
              <a:buNone/>
            </a:pPr>
            <a:r>
              <a:rPr lang="en-US" altLang="zh-CN" sz="1400" dirty="0">
                <a:solidFill>
                  <a:schemeClr val="accent6"/>
                </a:solidFill>
                <a:latin typeface="Times New Roman" panose="02020603050405020304" pitchFamily="18" charset="0"/>
                <a:ea typeface="黑体" panose="02010609060101010101" pitchFamily="49" charset="-122"/>
              </a:rPr>
              <a:t>/* Step 3</a:t>
            </a:r>
            <a:r>
              <a:rPr lang="zh-CN" altLang="en-US" sz="1400" dirty="0">
                <a:solidFill>
                  <a:schemeClr val="accent6"/>
                </a:solidFill>
                <a:latin typeface="Times New Roman" panose="02020603050405020304" pitchFamily="18" charset="0"/>
                <a:ea typeface="黑体" panose="02010609060101010101" pitchFamily="49" charset="-122"/>
              </a:rPr>
              <a:t>：</a:t>
            </a:r>
            <a:r>
              <a:rPr lang="en-US" altLang="zh-CN" sz="1400" dirty="0">
                <a:solidFill>
                  <a:schemeClr val="accent6"/>
                </a:solidFill>
                <a:latin typeface="Times New Roman" panose="02020603050405020304" pitchFamily="18" charset="0"/>
                <a:ea typeface="黑体" panose="02010609060101010101" pitchFamily="49" charset="-122"/>
              </a:rPr>
              <a:t>x1</a:t>
            </a:r>
            <a:r>
              <a:rPr lang="zh-CN" altLang="en-US" sz="1400" dirty="0">
                <a:solidFill>
                  <a:schemeClr val="accent6"/>
                </a:solidFill>
                <a:latin typeface="Times New Roman" panose="02020603050405020304" pitchFamily="18" charset="0"/>
                <a:ea typeface="黑体" panose="02010609060101010101" pitchFamily="49" charset="-122"/>
              </a:rPr>
              <a:t>存储着参数</a:t>
            </a:r>
            <a:r>
              <a:rPr lang="en-US" altLang="zh-CN" sz="1400" dirty="0" err="1">
                <a:solidFill>
                  <a:schemeClr val="accent6"/>
                </a:solidFill>
                <a:latin typeface="Times New Roman" panose="02020603050405020304" pitchFamily="18" charset="0"/>
                <a:ea typeface="黑体" panose="02010609060101010101" pitchFamily="49" charset="-122"/>
              </a:rPr>
              <a:t>asid</a:t>
            </a:r>
            <a:r>
              <a:rPr lang="zh-CN" altLang="en-US" sz="1400" dirty="0">
                <a:solidFill>
                  <a:schemeClr val="accent6"/>
                </a:solidFill>
                <a:latin typeface="Times New Roman" panose="02020603050405020304" pitchFamily="18" charset="0"/>
                <a:ea typeface="黑体" panose="02010609060101010101" pitchFamily="49" charset="-122"/>
              </a:rPr>
              <a:t>的值 *</a:t>
            </a:r>
            <a:r>
              <a:rPr lang="en-US" altLang="zh-CN" sz="1400" dirty="0">
                <a:solidFill>
                  <a:schemeClr val="accent6"/>
                </a:solidFill>
                <a:latin typeface="Times New Roman" panose="02020603050405020304" pitchFamily="18" charset="0"/>
                <a:ea typeface="黑体" panose="02010609060101010101" pitchFamily="49" charset="-122"/>
              </a:rPr>
              <a:t>/ </a:t>
            </a:r>
          </a:p>
          <a:p>
            <a:pPr marL="0" indent="0" algn="just">
              <a:lnSpc>
                <a:spcPct val="100000"/>
              </a:lnSpc>
              <a:spcBef>
                <a:spcPts val="200"/>
              </a:spcBef>
              <a:spcAft>
                <a:spcPts val="200"/>
              </a:spcAft>
              <a:buNone/>
            </a:pPr>
            <a:r>
              <a:rPr lang="en-US" altLang="zh-CN" sz="1400" dirty="0">
                <a:solidFill>
                  <a:srgbClr val="292929"/>
                </a:solidFill>
                <a:latin typeface="Times New Roman" panose="02020603050405020304" pitchFamily="18" charset="0"/>
                <a:ea typeface="黑体" panose="02010609060101010101" pitchFamily="49" charset="-122"/>
              </a:rPr>
              <a:t>  .L0:  </a:t>
            </a:r>
            <a:r>
              <a:rPr lang="en-US" altLang="zh-CN" sz="1400" dirty="0" err="1">
                <a:solidFill>
                  <a:srgbClr val="292929"/>
                </a:solidFill>
                <a:latin typeface="Times New Roman" panose="02020603050405020304" pitchFamily="18" charset="0"/>
                <a:ea typeface="黑体" panose="02010609060101010101" pitchFamily="49" charset="-122"/>
              </a:rPr>
              <a:t>tlbi</a:t>
            </a:r>
            <a:r>
              <a:rPr lang="en-US" altLang="zh-CN" sz="1400" dirty="0">
                <a:solidFill>
                  <a:srgbClr val="292929"/>
                </a:solidFill>
                <a:latin typeface="Times New Roman" panose="02020603050405020304" pitchFamily="18" charset="0"/>
                <a:ea typeface="黑体" panose="02010609060101010101" pitchFamily="49" charset="-122"/>
              </a:rPr>
              <a:t> aside1, x1</a:t>
            </a:r>
          </a:p>
          <a:p>
            <a:pPr marL="457200" lvl="1" indent="0" algn="just">
              <a:lnSpc>
                <a:spcPct val="100000"/>
              </a:lnSpc>
              <a:spcBef>
                <a:spcPts val="200"/>
              </a:spcBef>
              <a:spcAft>
                <a:spcPts val="200"/>
              </a:spcAft>
              <a:buNone/>
            </a:pPr>
            <a:r>
              <a:rPr lang="en-US" altLang="zh-CN" sz="1400" dirty="0">
                <a:solidFill>
                  <a:schemeClr val="accent6"/>
                </a:solidFill>
                <a:latin typeface="Times New Roman" panose="02020603050405020304" pitchFamily="18" charset="0"/>
                <a:ea typeface="黑体" panose="02010609060101010101" pitchFamily="49" charset="-122"/>
              </a:rPr>
              <a:t>/* Step 4</a:t>
            </a:r>
            <a:r>
              <a:rPr lang="zh-CN" altLang="en-US" sz="1400" dirty="0">
                <a:solidFill>
                  <a:schemeClr val="accent6"/>
                </a:solidFill>
                <a:latin typeface="Times New Roman" panose="02020603050405020304" pitchFamily="18" charset="0"/>
                <a:ea typeface="黑体" panose="02010609060101010101" pitchFamily="49" charset="-122"/>
              </a:rPr>
              <a:t>：程序断点设置在</a:t>
            </a:r>
            <a:r>
              <a:rPr lang="en-US" altLang="zh-CN" sz="1400" dirty="0">
                <a:solidFill>
                  <a:schemeClr val="accent6"/>
                </a:solidFill>
                <a:latin typeface="Times New Roman" panose="02020603050405020304" pitchFamily="18" charset="0"/>
                <a:ea typeface="黑体" panose="02010609060101010101" pitchFamily="49" charset="-122"/>
              </a:rPr>
              <a:t>TLBI</a:t>
            </a:r>
            <a:r>
              <a:rPr lang="zh-CN" altLang="en-US" sz="1400" dirty="0">
                <a:solidFill>
                  <a:schemeClr val="accent6"/>
                </a:solidFill>
                <a:latin typeface="Times New Roman" panose="02020603050405020304" pitchFamily="18" charset="0"/>
                <a:ea typeface="黑体" panose="02010609060101010101" pitchFamily="49" charset="-122"/>
              </a:rPr>
              <a:t>指令处 </a:t>
            </a:r>
            <a:r>
              <a:rPr lang="en-US" altLang="zh-CN" sz="1400" dirty="0">
                <a:solidFill>
                  <a:schemeClr val="accent6"/>
                </a:solidFill>
                <a:latin typeface="Times New Roman" panose="02020603050405020304" pitchFamily="18" charset="0"/>
                <a:ea typeface="黑体" panose="02010609060101010101" pitchFamily="49" charset="-122"/>
              </a:rPr>
              <a:t>*/</a:t>
            </a:r>
          </a:p>
          <a:p>
            <a:pPr marL="457200" lvl="1" indent="0" algn="just">
              <a:lnSpc>
                <a:spcPct val="100000"/>
              </a:lnSpc>
              <a:spcBef>
                <a:spcPts val="200"/>
              </a:spcBef>
              <a:spcAft>
                <a:spcPts val="200"/>
              </a:spcAft>
              <a:buNone/>
            </a:pPr>
            <a:r>
              <a:rPr lang="en-US" altLang="zh-CN" sz="1400" dirty="0" err="1">
                <a:solidFill>
                  <a:srgbClr val="292929"/>
                </a:solidFill>
                <a:latin typeface="Times New Roman" panose="02020603050405020304" pitchFamily="18" charset="0"/>
                <a:ea typeface="黑体" panose="02010609060101010101" pitchFamily="49" charset="-122"/>
              </a:rPr>
              <a:t>adr</a:t>
            </a:r>
            <a:r>
              <a:rPr lang="en-US" altLang="zh-CN" sz="1400" dirty="0">
                <a:solidFill>
                  <a:srgbClr val="292929"/>
                </a:solidFill>
                <a:latin typeface="Times New Roman" panose="02020603050405020304" pitchFamily="18" charset="0"/>
                <a:ea typeface="黑体" panose="02010609060101010101" pitchFamily="49" charset="-122"/>
              </a:rPr>
              <a:t> x9, $.L0</a:t>
            </a:r>
          </a:p>
          <a:p>
            <a:pPr marL="457200" lvl="1" indent="0" algn="just">
              <a:lnSpc>
                <a:spcPct val="100000"/>
              </a:lnSpc>
              <a:spcBef>
                <a:spcPts val="200"/>
              </a:spcBef>
              <a:spcAft>
                <a:spcPts val="200"/>
              </a:spcAft>
              <a:buNone/>
            </a:pPr>
            <a:r>
              <a:rPr lang="en-US" altLang="zh-CN" sz="1400" dirty="0" err="1">
                <a:solidFill>
                  <a:srgbClr val="292929"/>
                </a:solidFill>
                <a:latin typeface="Times New Roman" panose="02020603050405020304" pitchFamily="18" charset="0"/>
                <a:ea typeface="黑体" panose="02010609060101010101" pitchFamily="49" charset="-122"/>
              </a:rPr>
              <a:t>msr</a:t>
            </a:r>
            <a:r>
              <a:rPr lang="en-US" altLang="zh-CN" sz="1400" dirty="0">
                <a:solidFill>
                  <a:srgbClr val="292929"/>
                </a:solidFill>
                <a:latin typeface="Times New Roman" panose="02020603050405020304" pitchFamily="18" charset="0"/>
                <a:ea typeface="黑体" panose="02010609060101010101" pitchFamily="49" charset="-122"/>
              </a:rPr>
              <a:t> dbgbvr0_el1,</a:t>
            </a:r>
            <a:r>
              <a:rPr lang="zh-CN" altLang="en-US" sz="1400" dirty="0">
                <a:solidFill>
                  <a:srgbClr val="292929"/>
                </a:solidFill>
                <a:latin typeface="Times New Roman" panose="02020603050405020304" pitchFamily="18" charset="0"/>
                <a:ea typeface="黑体" panose="02010609060101010101" pitchFamily="49" charset="-122"/>
              </a:rPr>
              <a:t> </a:t>
            </a:r>
            <a:r>
              <a:rPr lang="en-US" altLang="zh-CN" sz="1400" dirty="0">
                <a:solidFill>
                  <a:srgbClr val="292929"/>
                </a:solidFill>
                <a:latin typeface="Times New Roman" panose="02020603050405020304" pitchFamily="18" charset="0"/>
                <a:ea typeface="黑体" panose="02010609060101010101" pitchFamily="49" charset="-122"/>
              </a:rPr>
              <a:t>x9</a:t>
            </a:r>
          </a:p>
          <a:p>
            <a:pPr marL="457200" lvl="1" indent="0" algn="just">
              <a:lnSpc>
                <a:spcPct val="100000"/>
              </a:lnSpc>
              <a:spcBef>
                <a:spcPts val="200"/>
              </a:spcBef>
              <a:spcAft>
                <a:spcPts val="200"/>
              </a:spcAft>
              <a:buNone/>
            </a:pPr>
            <a:r>
              <a:rPr lang="en-US" altLang="zh-CN" sz="1400" dirty="0">
                <a:solidFill>
                  <a:schemeClr val="accent6"/>
                </a:solidFill>
                <a:latin typeface="Times New Roman" panose="02020603050405020304" pitchFamily="18" charset="0"/>
                <a:ea typeface="黑体" panose="02010609060101010101" pitchFamily="49" charset="-122"/>
              </a:rPr>
              <a:t>/* Step 5: </a:t>
            </a:r>
            <a:r>
              <a:rPr lang="zh-CN" altLang="en-US" sz="1400" dirty="0">
                <a:solidFill>
                  <a:schemeClr val="accent6"/>
                </a:solidFill>
                <a:latin typeface="Times New Roman" panose="02020603050405020304" pitchFamily="18" charset="0"/>
                <a:ea typeface="黑体" panose="02010609060101010101" pitchFamily="49" charset="-122"/>
              </a:rPr>
              <a:t>再次检查断点是否设置对了</a:t>
            </a:r>
            <a:r>
              <a:rPr lang="en-US" altLang="zh-CN" sz="1400" dirty="0">
                <a:solidFill>
                  <a:schemeClr val="accent6"/>
                </a:solidFill>
                <a:latin typeface="Times New Roman" panose="02020603050405020304" pitchFamily="18" charset="0"/>
                <a:ea typeface="黑体" panose="02010609060101010101" pitchFamily="49" charset="-122"/>
              </a:rPr>
              <a:t>*/</a:t>
            </a:r>
          </a:p>
          <a:p>
            <a:pPr marL="457200" lvl="1" indent="0" algn="just">
              <a:lnSpc>
                <a:spcPct val="100000"/>
              </a:lnSpc>
              <a:spcBef>
                <a:spcPts val="200"/>
              </a:spcBef>
              <a:spcAft>
                <a:spcPts val="200"/>
              </a:spcAft>
              <a:buNone/>
            </a:pPr>
            <a:r>
              <a:rPr lang="en-US" altLang="zh-CN" sz="1400" dirty="0" err="1">
                <a:solidFill>
                  <a:srgbClr val="292929"/>
                </a:solidFill>
                <a:latin typeface="Times New Roman" panose="02020603050405020304" pitchFamily="18" charset="0"/>
                <a:ea typeface="黑体" panose="02010609060101010101" pitchFamily="49" charset="-122"/>
              </a:rPr>
              <a:t>adr</a:t>
            </a:r>
            <a:r>
              <a:rPr lang="en-US" altLang="zh-CN" sz="1400" dirty="0">
                <a:solidFill>
                  <a:srgbClr val="292929"/>
                </a:solidFill>
                <a:latin typeface="Times New Roman" panose="02020603050405020304" pitchFamily="18" charset="0"/>
                <a:ea typeface="黑体" panose="02010609060101010101" pitchFamily="49" charset="-122"/>
              </a:rPr>
              <a:t> x10,</a:t>
            </a:r>
            <a:r>
              <a:rPr lang="zh-CN" altLang="en-US" sz="1400" dirty="0">
                <a:solidFill>
                  <a:srgbClr val="292929"/>
                </a:solidFill>
                <a:latin typeface="Times New Roman" panose="02020603050405020304" pitchFamily="18" charset="0"/>
                <a:ea typeface="黑体" panose="02010609060101010101" pitchFamily="49" charset="-122"/>
              </a:rPr>
              <a:t> </a:t>
            </a:r>
            <a:r>
              <a:rPr lang="en-US" altLang="zh-CN" sz="1400" dirty="0">
                <a:solidFill>
                  <a:srgbClr val="292929"/>
                </a:solidFill>
                <a:latin typeface="Times New Roman" panose="02020603050405020304" pitchFamily="18" charset="0"/>
                <a:ea typeface="黑体" panose="02010609060101010101" pitchFamily="49" charset="-122"/>
              </a:rPr>
              <a:t>$L0</a:t>
            </a:r>
          </a:p>
          <a:p>
            <a:pPr marL="457200" lvl="1" indent="0" algn="just">
              <a:lnSpc>
                <a:spcPct val="100000"/>
              </a:lnSpc>
              <a:spcBef>
                <a:spcPts val="200"/>
              </a:spcBef>
              <a:spcAft>
                <a:spcPts val="200"/>
              </a:spcAft>
              <a:buNone/>
            </a:pPr>
            <a:r>
              <a:rPr lang="en-US" altLang="zh-CN" sz="1400" dirty="0">
                <a:solidFill>
                  <a:srgbClr val="292929"/>
                </a:solidFill>
                <a:latin typeface="Times New Roman" panose="02020603050405020304" pitchFamily="18" charset="0"/>
                <a:ea typeface="黑体" panose="02010609060101010101" pitchFamily="49" charset="-122"/>
              </a:rPr>
              <a:t>sub x11, x10, x9</a:t>
            </a:r>
          </a:p>
          <a:p>
            <a:pPr marL="457200" lvl="1" indent="0" algn="just">
              <a:lnSpc>
                <a:spcPct val="100000"/>
              </a:lnSpc>
              <a:spcBef>
                <a:spcPts val="200"/>
              </a:spcBef>
              <a:spcAft>
                <a:spcPts val="200"/>
              </a:spcAft>
              <a:buNone/>
            </a:pPr>
            <a:r>
              <a:rPr lang="en-US" altLang="zh-CN" sz="1400" dirty="0" err="1">
                <a:solidFill>
                  <a:srgbClr val="292929"/>
                </a:solidFill>
                <a:latin typeface="Times New Roman" panose="02020603050405020304" pitchFamily="18" charset="0"/>
                <a:ea typeface="黑体" panose="02010609060101010101" pitchFamily="49" charset="-122"/>
              </a:rPr>
              <a:t>cbz</a:t>
            </a:r>
            <a:r>
              <a:rPr lang="en-US" altLang="zh-CN" sz="1400" dirty="0">
                <a:solidFill>
                  <a:srgbClr val="292929"/>
                </a:solidFill>
                <a:latin typeface="Times New Roman" panose="02020603050405020304" pitchFamily="18" charset="0"/>
                <a:ea typeface="黑体" panose="02010609060101010101" pitchFamily="49" charset="-122"/>
              </a:rPr>
              <a:t> x11, $.L1</a:t>
            </a:r>
          </a:p>
          <a:p>
            <a:pPr marL="457200" lvl="1" indent="0" algn="just">
              <a:lnSpc>
                <a:spcPct val="100000"/>
              </a:lnSpc>
              <a:spcBef>
                <a:spcPts val="200"/>
              </a:spcBef>
              <a:spcAft>
                <a:spcPts val="200"/>
              </a:spcAft>
              <a:buNone/>
            </a:pPr>
            <a:r>
              <a:rPr lang="en-US" altLang="zh-CN" sz="1400" dirty="0" err="1">
                <a:solidFill>
                  <a:srgbClr val="292929"/>
                </a:solidFill>
                <a:latin typeface="Times New Roman" panose="02020603050405020304" pitchFamily="18" charset="0"/>
                <a:ea typeface="黑体" panose="02010609060101010101" pitchFamily="49" charset="-122"/>
              </a:rPr>
              <a:t>brk</a:t>
            </a:r>
            <a:r>
              <a:rPr lang="en-US" altLang="zh-CN" sz="1400" dirty="0">
                <a:solidFill>
                  <a:srgbClr val="292929"/>
                </a:solidFill>
                <a:latin typeface="Times New Roman" panose="02020603050405020304" pitchFamily="18" charset="0"/>
                <a:ea typeface="黑体" panose="02010609060101010101" pitchFamily="49" charset="-122"/>
              </a:rPr>
              <a:t> $0</a:t>
            </a:r>
          </a:p>
          <a:p>
            <a:pPr marL="457200" lvl="1" indent="0" algn="just">
              <a:lnSpc>
                <a:spcPct val="100000"/>
              </a:lnSpc>
              <a:spcBef>
                <a:spcPts val="200"/>
              </a:spcBef>
              <a:spcAft>
                <a:spcPts val="200"/>
              </a:spcAft>
              <a:buNone/>
            </a:pPr>
            <a:r>
              <a:rPr lang="en-US" altLang="zh-CN" sz="1400" dirty="0">
                <a:solidFill>
                  <a:schemeClr val="accent6"/>
                </a:solidFill>
                <a:latin typeface="Times New Roman" panose="02020603050405020304" pitchFamily="18" charset="0"/>
                <a:ea typeface="黑体" panose="02010609060101010101" pitchFamily="49" charset="-122"/>
              </a:rPr>
              <a:t>/* Step 6: </a:t>
            </a:r>
            <a:r>
              <a:rPr lang="zh-CN" altLang="en-US" sz="1400" dirty="0">
                <a:solidFill>
                  <a:schemeClr val="accent6"/>
                </a:solidFill>
                <a:latin typeface="Times New Roman" panose="02020603050405020304" pitchFamily="18" charset="0"/>
                <a:ea typeface="黑体" panose="02010609060101010101" pitchFamily="49" charset="-122"/>
              </a:rPr>
              <a:t>安全代码返回 </a:t>
            </a:r>
            <a:r>
              <a:rPr lang="en-US" altLang="zh-CN" sz="1400" dirty="0">
                <a:solidFill>
                  <a:schemeClr val="accent6"/>
                </a:solidFill>
                <a:latin typeface="Times New Roman" panose="02020603050405020304" pitchFamily="18" charset="0"/>
                <a:ea typeface="黑体" panose="02010609060101010101" pitchFamily="49" charset="-122"/>
              </a:rPr>
              <a:t>*/</a:t>
            </a:r>
          </a:p>
          <a:p>
            <a:pPr marL="0" indent="0" algn="just">
              <a:lnSpc>
                <a:spcPct val="100000"/>
              </a:lnSpc>
              <a:spcBef>
                <a:spcPts val="200"/>
              </a:spcBef>
              <a:spcAft>
                <a:spcPts val="200"/>
              </a:spcAft>
              <a:buNone/>
            </a:pPr>
            <a:r>
              <a:rPr lang="en-US" altLang="zh-CN" sz="1400" dirty="0">
                <a:solidFill>
                  <a:srgbClr val="292929"/>
                </a:solidFill>
                <a:latin typeface="Times New Roman" panose="02020603050405020304" pitchFamily="18" charset="0"/>
                <a:ea typeface="黑体" panose="02010609060101010101" pitchFamily="49" charset="-122"/>
              </a:rPr>
              <a:t>  .L1:  </a:t>
            </a:r>
            <a:r>
              <a:rPr lang="en-US" altLang="zh-CN" sz="1400" dirty="0" err="1">
                <a:solidFill>
                  <a:srgbClr val="292929"/>
                </a:solidFill>
                <a:latin typeface="Times New Roman" panose="02020603050405020304" pitchFamily="18" charset="0"/>
                <a:ea typeface="黑体" panose="02010609060101010101" pitchFamily="49" charset="-122"/>
              </a:rPr>
              <a:t>ldr</a:t>
            </a:r>
            <a:r>
              <a:rPr lang="en-US" altLang="zh-CN" sz="1400" dirty="0">
                <a:solidFill>
                  <a:srgbClr val="292929"/>
                </a:solidFill>
                <a:latin typeface="Times New Roman" panose="02020603050405020304" pitchFamily="18" charset="0"/>
                <a:ea typeface="黑体" panose="02010609060101010101" pitchFamily="49" charset="-122"/>
              </a:rPr>
              <a:t> x28, [</a:t>
            </a:r>
            <a:r>
              <a:rPr lang="en-US" altLang="zh-CN" sz="1400" dirty="0" err="1">
                <a:solidFill>
                  <a:srgbClr val="292929"/>
                </a:solidFill>
                <a:latin typeface="Times New Roman" panose="02020603050405020304" pitchFamily="18" charset="0"/>
                <a:ea typeface="黑体" panose="02010609060101010101" pitchFamily="49" charset="-122"/>
              </a:rPr>
              <a:t>sp</a:t>
            </a:r>
            <a:r>
              <a:rPr lang="en-US" altLang="zh-CN" sz="1400" dirty="0">
                <a:solidFill>
                  <a:srgbClr val="292929"/>
                </a:solidFill>
                <a:latin typeface="Times New Roman" panose="02020603050405020304" pitchFamily="18" charset="0"/>
                <a:ea typeface="黑体" panose="02010609060101010101" pitchFamily="49" charset="-122"/>
              </a:rPr>
              <a:t>]</a:t>
            </a:r>
            <a:endParaRPr lang="en-US" altLang="zh-CN" sz="1800" dirty="0">
              <a:solidFill>
                <a:srgbClr val="292929"/>
              </a:solidFill>
              <a:latin typeface="Times New Roman" panose="02020603050405020304" pitchFamily="18" charset="0"/>
              <a:ea typeface="黑体" panose="02010609060101010101" pitchFamily="49" charset="-122"/>
            </a:endParaRPr>
          </a:p>
          <a:p>
            <a:pPr marL="457200" lvl="1" indent="0" algn="just">
              <a:lnSpc>
                <a:spcPct val="100000"/>
              </a:lnSpc>
              <a:spcBef>
                <a:spcPts val="200"/>
              </a:spcBef>
              <a:spcAft>
                <a:spcPts val="200"/>
              </a:spcAft>
              <a:buNone/>
            </a:pPr>
            <a:r>
              <a:rPr lang="en-US" altLang="zh-CN" sz="1400" dirty="0">
                <a:solidFill>
                  <a:srgbClr val="292929"/>
                </a:solidFill>
                <a:latin typeface="Times New Roman" panose="02020603050405020304" pitchFamily="18" charset="0"/>
                <a:ea typeface="黑体" panose="02010609060101010101" pitchFamily="49" charset="-122"/>
              </a:rPr>
              <a:t>ret x28</a:t>
            </a:r>
          </a:p>
          <a:p>
            <a:pPr marL="0" indent="0" algn="just">
              <a:lnSpc>
                <a:spcPct val="100000"/>
              </a:lnSpc>
              <a:spcBef>
                <a:spcPts val="200"/>
              </a:spcBef>
              <a:spcAft>
                <a:spcPts val="200"/>
              </a:spcAft>
              <a:buNone/>
            </a:pPr>
            <a:r>
              <a:rPr lang="en-US" altLang="zh-CN" sz="1800" dirty="0">
                <a:solidFill>
                  <a:srgbClr val="292929"/>
                </a:solidFill>
                <a:latin typeface="Times New Roman" panose="02020603050405020304" pitchFamily="18" charset="0"/>
                <a:ea typeface="黑体" panose="02010609060101010101" pitchFamily="49" charset="-122"/>
              </a:rPr>
              <a:t>}</a:t>
            </a:r>
          </a:p>
          <a:p>
            <a:pPr marL="457200" lvl="1" indent="0" algn="just">
              <a:lnSpc>
                <a:spcPct val="100000"/>
              </a:lnSpc>
              <a:spcBef>
                <a:spcPts val="200"/>
              </a:spcBef>
              <a:spcAft>
                <a:spcPts val="200"/>
              </a:spcAft>
              <a:buNone/>
            </a:pPr>
            <a:endParaRPr lang="en-US" altLang="zh-CN" sz="1800" b="1"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p:txBody>
      </p:sp>
      <p:grpSp>
        <p:nvGrpSpPr>
          <p:cNvPr id="3" name="组合 2">
            <a:extLst>
              <a:ext uri="{FF2B5EF4-FFF2-40B4-BE49-F238E27FC236}">
                <a16:creationId xmlns:a16="http://schemas.microsoft.com/office/drawing/2014/main" id="{9F1B338D-B68B-4E8E-9D0A-2E11D598C9EF}"/>
              </a:ext>
            </a:extLst>
          </p:cNvPr>
          <p:cNvGrpSpPr/>
          <p:nvPr/>
        </p:nvGrpSpPr>
        <p:grpSpPr>
          <a:xfrm>
            <a:off x="8599252" y="465127"/>
            <a:ext cx="3463786" cy="3141743"/>
            <a:chOff x="8599252" y="465127"/>
            <a:chExt cx="3463786" cy="3141743"/>
          </a:xfrm>
        </p:grpSpPr>
        <p:sp>
          <p:nvSpPr>
            <p:cNvPr id="7" name="任意多边形: 形状 6">
              <a:extLst>
                <a:ext uri="{FF2B5EF4-FFF2-40B4-BE49-F238E27FC236}">
                  <a16:creationId xmlns:a16="http://schemas.microsoft.com/office/drawing/2014/main" id="{2D188F17-072A-4401-BE34-AE8CD7425DCC}"/>
                </a:ext>
              </a:extLst>
            </p:cNvPr>
            <p:cNvSpPr/>
            <p:nvPr/>
          </p:nvSpPr>
          <p:spPr>
            <a:xfrm>
              <a:off x="8599252" y="959533"/>
              <a:ext cx="3267300" cy="2469467"/>
            </a:xfrm>
            <a:custGeom>
              <a:avLst/>
              <a:gdLst>
                <a:gd name="connsiteX0" fmla="*/ 2743200 w 3022219"/>
                <a:gd name="connsiteY0" fmla="*/ 0 h 3145276"/>
                <a:gd name="connsiteX1" fmla="*/ 2762656 w 3022219"/>
                <a:gd name="connsiteY1" fmla="*/ 2600528 h 3145276"/>
                <a:gd name="connsiteX2" fmla="*/ 0 w 3022219"/>
                <a:gd name="connsiteY2" fmla="*/ 3145276 h 3145276"/>
              </a:gdLst>
              <a:ahLst/>
              <a:cxnLst>
                <a:cxn ang="0">
                  <a:pos x="connsiteX0" y="connsiteY0"/>
                </a:cxn>
                <a:cxn ang="0">
                  <a:pos x="connsiteX1" y="connsiteY1"/>
                </a:cxn>
                <a:cxn ang="0">
                  <a:pos x="connsiteX2" y="connsiteY2"/>
                </a:cxn>
              </a:cxnLst>
              <a:rect l="l" t="t" r="r" b="b"/>
              <a:pathLst>
                <a:path w="3022219" h="3145276">
                  <a:moveTo>
                    <a:pt x="2743200" y="0"/>
                  </a:moveTo>
                  <a:cubicBezTo>
                    <a:pt x="2981528" y="1038157"/>
                    <a:pt x="3219856" y="2076315"/>
                    <a:pt x="2762656" y="2600528"/>
                  </a:cubicBezTo>
                  <a:cubicBezTo>
                    <a:pt x="2305456" y="3124741"/>
                    <a:pt x="460443" y="3049080"/>
                    <a:pt x="0" y="3145276"/>
                  </a:cubicBezTo>
                </a:path>
              </a:pathLst>
            </a:custGeom>
            <a:noFill/>
            <a:ln w="25400">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2A06499A-0A68-4DD5-A887-10EC88A5FD5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1382768" y="465127"/>
              <a:ext cx="680270" cy="680270"/>
            </a:xfrm>
            <a:prstGeom prst="rect">
              <a:avLst/>
            </a:prstGeom>
          </p:spPr>
        </p:pic>
        <p:sp>
          <p:nvSpPr>
            <p:cNvPr id="8" name="文本框 7">
              <a:extLst>
                <a:ext uri="{FF2B5EF4-FFF2-40B4-BE49-F238E27FC236}">
                  <a16:creationId xmlns:a16="http://schemas.microsoft.com/office/drawing/2014/main" id="{C3B2EAA9-EBB7-4020-862F-A188CCC5D833}"/>
                </a:ext>
              </a:extLst>
            </p:cNvPr>
            <p:cNvSpPr txBox="1"/>
            <p:nvPr/>
          </p:nvSpPr>
          <p:spPr>
            <a:xfrm>
              <a:off x="9525967" y="3299093"/>
              <a:ext cx="1980029" cy="307777"/>
            </a:xfrm>
            <a:prstGeom prst="rect">
              <a:avLst/>
            </a:prstGeom>
            <a:noFill/>
          </p:spPr>
          <p:txBody>
            <a:bodyPr wrap="none" rtlCol="0">
              <a:spAutoFit/>
            </a:bodyPr>
            <a:lstStyle/>
            <a:p>
              <a:r>
                <a:rPr lang="zh-CN" altLang="en-US" sz="1400" dirty="0">
                  <a:solidFill>
                    <a:srgbClr val="FF0000"/>
                  </a:solidFill>
                  <a:latin typeface="黑体" panose="02010609060101010101" pitchFamily="49" charset="-122"/>
                  <a:ea typeface="黑体" panose="02010609060101010101" pitchFamily="49" charset="-122"/>
                </a:rPr>
                <a:t>直接执行</a:t>
              </a:r>
              <a:r>
                <a:rPr lang="en-US" altLang="zh-CN" sz="1400" dirty="0" err="1">
                  <a:solidFill>
                    <a:srgbClr val="FF0000"/>
                  </a:solidFill>
                  <a:latin typeface="黑体" panose="02010609060101010101" pitchFamily="49" charset="-122"/>
                  <a:ea typeface="黑体" panose="02010609060101010101" pitchFamily="49" charset="-122"/>
                </a:rPr>
                <a:t>tlbi</a:t>
              </a:r>
              <a:r>
                <a:rPr lang="zh-CN" altLang="en-US" sz="1400" dirty="0">
                  <a:solidFill>
                    <a:srgbClr val="FF0000"/>
                  </a:solidFill>
                  <a:latin typeface="黑体" panose="02010609060101010101" pitchFamily="49" charset="-122"/>
                  <a:ea typeface="黑体" panose="02010609060101010101" pitchFamily="49" charset="-122"/>
                </a:rPr>
                <a:t>触发异常</a:t>
              </a:r>
            </a:p>
          </p:txBody>
        </p:sp>
      </p:grpSp>
      <p:grpSp>
        <p:nvGrpSpPr>
          <p:cNvPr id="4" name="组合 3">
            <a:extLst>
              <a:ext uri="{FF2B5EF4-FFF2-40B4-BE49-F238E27FC236}">
                <a16:creationId xmlns:a16="http://schemas.microsoft.com/office/drawing/2014/main" id="{0C0FCE64-B571-45FA-BD21-0F3D94338C25}"/>
              </a:ext>
            </a:extLst>
          </p:cNvPr>
          <p:cNvGrpSpPr/>
          <p:nvPr/>
        </p:nvGrpSpPr>
        <p:grpSpPr>
          <a:xfrm>
            <a:off x="8904050" y="959533"/>
            <a:ext cx="3125822" cy="4711882"/>
            <a:chOff x="8904050" y="959533"/>
            <a:chExt cx="3125822" cy="4711882"/>
          </a:xfrm>
        </p:grpSpPr>
        <p:sp>
          <p:nvSpPr>
            <p:cNvPr id="16" name="任意多边形: 形状 15">
              <a:extLst>
                <a:ext uri="{FF2B5EF4-FFF2-40B4-BE49-F238E27FC236}">
                  <a16:creationId xmlns:a16="http://schemas.microsoft.com/office/drawing/2014/main" id="{175E71F9-5D0F-4F7C-82CB-92914D3F19AE}"/>
                </a:ext>
              </a:extLst>
            </p:cNvPr>
            <p:cNvSpPr/>
            <p:nvPr/>
          </p:nvSpPr>
          <p:spPr>
            <a:xfrm>
              <a:off x="8904050" y="959533"/>
              <a:ext cx="3125822" cy="3236332"/>
            </a:xfrm>
            <a:custGeom>
              <a:avLst/>
              <a:gdLst>
                <a:gd name="connsiteX0" fmla="*/ 2743200 w 3022219"/>
                <a:gd name="connsiteY0" fmla="*/ 0 h 3145276"/>
                <a:gd name="connsiteX1" fmla="*/ 2762656 w 3022219"/>
                <a:gd name="connsiteY1" fmla="*/ 2600528 h 3145276"/>
                <a:gd name="connsiteX2" fmla="*/ 0 w 3022219"/>
                <a:gd name="connsiteY2" fmla="*/ 3145276 h 3145276"/>
              </a:gdLst>
              <a:ahLst/>
              <a:cxnLst>
                <a:cxn ang="0">
                  <a:pos x="connsiteX0" y="connsiteY0"/>
                </a:cxn>
                <a:cxn ang="0">
                  <a:pos x="connsiteX1" y="connsiteY1"/>
                </a:cxn>
                <a:cxn ang="0">
                  <a:pos x="connsiteX2" y="connsiteY2"/>
                </a:cxn>
              </a:cxnLst>
              <a:rect l="l" t="t" r="r" b="b"/>
              <a:pathLst>
                <a:path w="3022219" h="3145276">
                  <a:moveTo>
                    <a:pt x="2743200" y="0"/>
                  </a:moveTo>
                  <a:cubicBezTo>
                    <a:pt x="2981528" y="1038157"/>
                    <a:pt x="3219856" y="2076315"/>
                    <a:pt x="2762656" y="2600528"/>
                  </a:cubicBezTo>
                  <a:cubicBezTo>
                    <a:pt x="2305456" y="3124741"/>
                    <a:pt x="460443" y="3049080"/>
                    <a:pt x="0" y="3145276"/>
                  </a:cubicBezTo>
                </a:path>
              </a:pathLst>
            </a:custGeom>
            <a:noFill/>
            <a:ln w="25400">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240AAEF0-F7FD-4235-BBBB-2F41F11C1E67}"/>
                </a:ext>
              </a:extLst>
            </p:cNvPr>
            <p:cNvSpPr txBox="1"/>
            <p:nvPr/>
          </p:nvSpPr>
          <p:spPr>
            <a:xfrm>
              <a:off x="9112744" y="5363638"/>
              <a:ext cx="902811" cy="307777"/>
            </a:xfrm>
            <a:prstGeom prst="rect">
              <a:avLst/>
            </a:prstGeom>
            <a:noFill/>
          </p:spPr>
          <p:txBody>
            <a:bodyPr wrap="none" rtlCol="0">
              <a:spAutoFit/>
            </a:bodyPr>
            <a:lstStyle/>
            <a:p>
              <a:r>
                <a:rPr lang="zh-CN" altLang="en-US" sz="1400" dirty="0">
                  <a:solidFill>
                    <a:srgbClr val="FF0000"/>
                  </a:solidFill>
                  <a:latin typeface="黑体" panose="02010609060101010101" pitchFamily="49" charset="-122"/>
                  <a:ea typeface="黑体" panose="02010609060101010101" pitchFamily="49" charset="-122"/>
                </a:rPr>
                <a:t>触发异常</a:t>
              </a:r>
            </a:p>
          </p:txBody>
        </p:sp>
        <p:cxnSp>
          <p:nvCxnSpPr>
            <p:cNvPr id="25" name="直线箭头连接符 113">
              <a:extLst>
                <a:ext uri="{FF2B5EF4-FFF2-40B4-BE49-F238E27FC236}">
                  <a16:creationId xmlns:a16="http://schemas.microsoft.com/office/drawing/2014/main" id="{F8D60B4C-E72B-4AC5-BE6F-E61ED119B90A}"/>
                </a:ext>
              </a:extLst>
            </p:cNvPr>
            <p:cNvCxnSpPr>
              <a:cxnSpLocks/>
            </p:cNvCxnSpPr>
            <p:nvPr/>
          </p:nvCxnSpPr>
          <p:spPr>
            <a:xfrm flipH="1" flipV="1">
              <a:off x="9029554" y="4195865"/>
              <a:ext cx="28492" cy="1387812"/>
            </a:xfrm>
            <a:prstGeom prst="straightConnector1">
              <a:avLst/>
            </a:prstGeom>
            <a:noFill/>
            <a:ln w="19050">
              <a:solidFill>
                <a:srgbClr val="FF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29" name="文本框 28">
              <a:extLst>
                <a:ext uri="{FF2B5EF4-FFF2-40B4-BE49-F238E27FC236}">
                  <a16:creationId xmlns:a16="http://schemas.microsoft.com/office/drawing/2014/main" id="{F7F58F8E-0836-4F36-9C23-A843B97F8AAC}"/>
                </a:ext>
              </a:extLst>
            </p:cNvPr>
            <p:cNvSpPr txBox="1"/>
            <p:nvPr/>
          </p:nvSpPr>
          <p:spPr>
            <a:xfrm>
              <a:off x="9659954" y="4093026"/>
              <a:ext cx="1800493" cy="307777"/>
            </a:xfrm>
            <a:prstGeom prst="rect">
              <a:avLst/>
            </a:prstGeom>
            <a:noFill/>
          </p:spPr>
          <p:txBody>
            <a:bodyPr wrap="none" rtlCol="0">
              <a:spAutoFit/>
            </a:bodyPr>
            <a:lstStyle/>
            <a:p>
              <a:r>
                <a:rPr lang="zh-CN" altLang="en-US" sz="1400" dirty="0">
                  <a:solidFill>
                    <a:srgbClr val="FF0000"/>
                  </a:solidFill>
                  <a:latin typeface="黑体" panose="02010609060101010101" pitchFamily="49" charset="-122"/>
                  <a:ea typeface="黑体" panose="02010609060101010101" pitchFamily="49" charset="-122"/>
                </a:rPr>
                <a:t>冲掉程序断点的设置</a:t>
              </a:r>
            </a:p>
          </p:txBody>
        </p:sp>
      </p:grpSp>
    </p:spTree>
    <p:extLst>
      <p:ext uri="{BB962C8B-B14F-4D97-AF65-F5344CB8AC3E}">
        <p14:creationId xmlns:p14="http://schemas.microsoft.com/office/powerpoint/2010/main" val="411185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3C60C9A-DF8F-46E2-80A2-D2B77530B39B}"/>
              </a:ext>
            </a:extLst>
          </p:cNvPr>
          <p:cNvSpPr>
            <a:spLocks noChangeArrowheads="1"/>
          </p:cNvSpPr>
          <p:nvPr/>
        </p:nvSpPr>
        <p:spPr bwMode="auto">
          <a:xfrm>
            <a:off x="719403" y="316056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22" name="矩形 20">
            <a:extLst>
              <a:ext uri="{FF2B5EF4-FFF2-40B4-BE49-F238E27FC236}">
                <a16:creationId xmlns:a16="http://schemas.microsoft.com/office/drawing/2014/main" id="{80FF1DBF-7DFF-4E85-BAA1-527F39E83890}"/>
              </a:ext>
            </a:extLst>
          </p:cNvPr>
          <p:cNvSpPr/>
          <p:nvPr/>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23" name="Picture 3" descr="C:\Users\nec\Desktop\ppt\图\IMG_6074.JPG">
            <a:extLst>
              <a:ext uri="{FF2B5EF4-FFF2-40B4-BE49-F238E27FC236}">
                <a16:creationId xmlns:a16="http://schemas.microsoft.com/office/drawing/2014/main" id="{D7F1C8D2-F213-4BF9-B965-8BC0138C5F04}"/>
              </a:ext>
            </a:extLst>
          </p:cNvPr>
          <p:cNvPicPr>
            <a:picLocks noChangeAspect="1"/>
          </p:cNvPicPr>
          <p:nvPr/>
        </p:nvPicPr>
        <p:blipFill>
          <a:blip r:embed="rId3" cstate="print"/>
          <a:srcRect t="69600"/>
          <a:stretch>
            <a:fillRect/>
          </a:stretch>
        </p:blipFill>
        <p:spPr>
          <a:xfrm>
            <a:off x="-20320" y="1"/>
            <a:ext cx="12247880" cy="879250"/>
          </a:xfrm>
          <a:prstGeom prst="rect">
            <a:avLst/>
          </a:prstGeom>
          <a:noFill/>
          <a:ln w="9525">
            <a:noFill/>
          </a:ln>
        </p:spPr>
      </p:pic>
      <p:sp>
        <p:nvSpPr>
          <p:cNvPr id="24" name="矩形 23">
            <a:extLst>
              <a:ext uri="{FF2B5EF4-FFF2-40B4-BE49-F238E27FC236}">
                <a16:creationId xmlns:a16="http://schemas.microsoft.com/office/drawing/2014/main" id="{8EEB9AD9-1888-4C47-86E9-EC76E0F9D216}"/>
              </a:ext>
            </a:extLst>
          </p:cNvPr>
          <p:cNvSpPr/>
          <p:nvPr/>
        </p:nvSpPr>
        <p:spPr>
          <a:xfrm>
            <a:off x="-20320" y="1"/>
            <a:ext cx="12247880" cy="879249"/>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KSO_Shape">
            <a:extLst>
              <a:ext uri="{FF2B5EF4-FFF2-40B4-BE49-F238E27FC236}">
                <a16:creationId xmlns:a16="http://schemas.microsoft.com/office/drawing/2014/main" id="{F86C370C-998E-4DB2-A4C1-95B98892C965}"/>
              </a:ext>
            </a:extLst>
          </p:cNvPr>
          <p:cNvSpPr/>
          <p:nvPr/>
        </p:nvSpPr>
        <p:spPr>
          <a:xfrm>
            <a:off x="-23520" y="212463"/>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7" name="Picture 920" descr="D:\计算所\PPT的模板\logo－b.gif">
            <a:extLst>
              <a:ext uri="{FF2B5EF4-FFF2-40B4-BE49-F238E27FC236}">
                <a16:creationId xmlns:a16="http://schemas.microsoft.com/office/drawing/2014/main" id="{583D5A91-E2E7-402A-90B9-7309BE9E64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5162" y="25950"/>
            <a:ext cx="941668" cy="779312"/>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0">
            <a:extLst>
              <a:ext uri="{FF2B5EF4-FFF2-40B4-BE49-F238E27FC236}">
                <a16:creationId xmlns:a16="http://schemas.microsoft.com/office/drawing/2014/main" id="{3C52DF50-C819-425F-8D34-7CBB46D1C454}"/>
              </a:ext>
            </a:extLst>
          </p:cNvPr>
          <p:cNvSpPr/>
          <p:nvPr/>
        </p:nvSpPr>
        <p:spPr>
          <a:xfrm>
            <a:off x="215170" y="106232"/>
            <a:ext cx="11592817" cy="666786"/>
          </a:xfrm>
          <a:prstGeom prst="rect">
            <a:avLst/>
          </a:prstGeom>
          <a:noFill/>
          <a:ln w="9525">
            <a:noFill/>
          </a:ln>
        </p:spPr>
        <p:txBody>
          <a:bodyPr wrap="square" anchor="t">
            <a:spAutoFit/>
          </a:bodyPr>
          <a:lstStyle/>
          <a:p>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）不可信</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APP</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安全地使用特权资源（</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cont.</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p>
        </p:txBody>
      </p:sp>
      <p:grpSp>
        <p:nvGrpSpPr>
          <p:cNvPr id="3" name="组合 2">
            <a:extLst>
              <a:ext uri="{FF2B5EF4-FFF2-40B4-BE49-F238E27FC236}">
                <a16:creationId xmlns:a16="http://schemas.microsoft.com/office/drawing/2014/main" id="{CE430637-13CB-49DF-9623-39A64E155250}"/>
              </a:ext>
            </a:extLst>
          </p:cNvPr>
          <p:cNvGrpSpPr/>
          <p:nvPr/>
        </p:nvGrpSpPr>
        <p:grpSpPr>
          <a:xfrm>
            <a:off x="985173" y="4602781"/>
            <a:ext cx="4397346" cy="2255218"/>
            <a:chOff x="461774" y="4522938"/>
            <a:chExt cx="3851518" cy="2080749"/>
          </a:xfrm>
        </p:grpSpPr>
        <p:pic>
          <p:nvPicPr>
            <p:cNvPr id="1026" name="Picture 2" descr="A diagram showing privileged access never.">
              <a:extLst>
                <a:ext uri="{FF2B5EF4-FFF2-40B4-BE49-F238E27FC236}">
                  <a16:creationId xmlns:a16="http://schemas.microsoft.com/office/drawing/2014/main" id="{006C35D3-A1C5-4E3C-8E01-AD0D678F02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774" y="4522940"/>
              <a:ext cx="3123073" cy="20807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diagram showing unprivileged access.">
              <a:extLst>
                <a:ext uri="{FF2B5EF4-FFF2-40B4-BE49-F238E27FC236}">
                  <a16:creationId xmlns:a16="http://schemas.microsoft.com/office/drawing/2014/main" id="{CE86FD6F-9C7E-4E9E-A3A8-F1B4073D00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5736" y="4522938"/>
              <a:ext cx="2257556" cy="2001513"/>
            </a:xfrm>
            <a:prstGeom prst="rect">
              <a:avLst/>
            </a:prstGeom>
            <a:noFill/>
            <a:extLst>
              <a:ext uri="{909E8E84-426E-40DD-AFC4-6F175D3DCCD1}">
                <a14:hiddenFill xmlns:a14="http://schemas.microsoft.com/office/drawing/2010/main">
                  <a:solidFill>
                    <a:srgbClr val="FFFFFF"/>
                  </a:solidFill>
                </a14:hiddenFill>
              </a:ext>
            </a:extLst>
          </p:spPr>
        </p:pic>
      </p:grpSp>
      <p:sp>
        <p:nvSpPr>
          <p:cNvPr id="50" name="内容占位符 3">
            <a:extLst>
              <a:ext uri="{FF2B5EF4-FFF2-40B4-BE49-F238E27FC236}">
                <a16:creationId xmlns:a16="http://schemas.microsoft.com/office/drawing/2014/main" id="{9393ACB5-E69C-4E18-8F61-5A521B779F32}"/>
              </a:ext>
            </a:extLst>
          </p:cNvPr>
          <p:cNvSpPr txBox="1">
            <a:spLocks/>
          </p:cNvSpPr>
          <p:nvPr/>
        </p:nvSpPr>
        <p:spPr>
          <a:xfrm>
            <a:off x="6603553" y="1330965"/>
            <a:ext cx="5476075" cy="1612798"/>
          </a:xfrm>
          <a:prstGeom prst="rect">
            <a:avLst/>
          </a:prstGeom>
          <a:ln w="190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进程普通区域设置成内核页面，敏感数据所在虚拟页设置成用户页面。</a:t>
            </a: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内核态</a:t>
            </a:r>
            <a:r>
              <a:rPr lang="en-US" altLang="zh-CN" sz="1800" dirty="0">
                <a:solidFill>
                  <a:srgbClr val="292929"/>
                </a:solidFill>
                <a:latin typeface="Times New Roman" panose="02020603050405020304" pitchFamily="18" charset="0"/>
                <a:ea typeface="黑体" panose="02010609060101010101" pitchFamily="49" charset="-122"/>
              </a:rPr>
              <a:t>APP</a:t>
            </a:r>
            <a:r>
              <a:rPr lang="zh-CN" altLang="en-US" sz="1800" dirty="0">
                <a:solidFill>
                  <a:srgbClr val="292929"/>
                </a:solidFill>
                <a:latin typeface="Times New Roman" panose="02020603050405020304" pitchFamily="18" charset="0"/>
                <a:ea typeface="黑体" panose="02010609060101010101" pitchFamily="49" charset="-122"/>
              </a:rPr>
              <a:t>和安全接口代码分别使用</a:t>
            </a:r>
            <a:r>
              <a:rPr lang="en-US" altLang="zh-CN" sz="1800" dirty="0">
                <a:solidFill>
                  <a:srgbClr val="292929"/>
                </a:solidFill>
                <a:latin typeface="Times New Roman" panose="02020603050405020304" pitchFamily="18" charset="0"/>
                <a:ea typeface="黑体" panose="02010609060101010101" pitchFamily="49" charset="-122"/>
              </a:rPr>
              <a:t>LDR/STR</a:t>
            </a:r>
            <a:r>
              <a:rPr lang="zh-CN" altLang="en-US" sz="1800" dirty="0">
                <a:solidFill>
                  <a:srgbClr val="292929"/>
                </a:solidFill>
                <a:latin typeface="Times New Roman" panose="02020603050405020304" pitchFamily="18" charset="0"/>
                <a:ea typeface="黑体" panose="02010609060101010101" pitchFamily="49" charset="-122"/>
              </a:rPr>
              <a:t>指令和</a:t>
            </a:r>
            <a:r>
              <a:rPr lang="en-US" altLang="zh-CN" sz="1800" dirty="0">
                <a:solidFill>
                  <a:srgbClr val="292929"/>
                </a:solidFill>
                <a:latin typeface="Times New Roman" panose="02020603050405020304" pitchFamily="18" charset="0"/>
                <a:ea typeface="黑体" panose="02010609060101010101" pitchFamily="49" charset="-122"/>
              </a:rPr>
              <a:t>LDTR/STTR</a:t>
            </a:r>
            <a:r>
              <a:rPr lang="zh-CN" altLang="en-US" sz="1800" dirty="0">
                <a:solidFill>
                  <a:srgbClr val="292929"/>
                </a:solidFill>
                <a:latin typeface="Times New Roman" panose="02020603050405020304" pitchFamily="18" charset="0"/>
                <a:ea typeface="黑体" panose="02010609060101010101" pitchFamily="49" charset="-122"/>
              </a:rPr>
              <a:t>指令访问普通区域和敏感数据区域。</a:t>
            </a:r>
            <a:endParaRPr lang="en-US" altLang="zh-CN" sz="1800" dirty="0">
              <a:solidFill>
                <a:srgbClr val="292929"/>
              </a:solidFill>
              <a:latin typeface="Times New Roman" panose="02020603050405020304" pitchFamily="18" charset="0"/>
              <a:ea typeface="黑体" panose="02010609060101010101" pitchFamily="49" charset="-122"/>
            </a:endParaRPr>
          </a:p>
        </p:txBody>
      </p:sp>
      <p:sp>
        <p:nvSpPr>
          <p:cNvPr id="16" name="内容占位符 3">
            <a:extLst>
              <a:ext uri="{FF2B5EF4-FFF2-40B4-BE49-F238E27FC236}">
                <a16:creationId xmlns:a16="http://schemas.microsoft.com/office/drawing/2014/main" id="{43FDCAB1-2EFD-400B-A0B0-6CA2B57BBB5C}"/>
              </a:ext>
            </a:extLst>
          </p:cNvPr>
          <p:cNvSpPr txBox="1">
            <a:spLocks/>
          </p:cNvSpPr>
          <p:nvPr/>
        </p:nvSpPr>
        <p:spPr>
          <a:xfrm>
            <a:off x="112371" y="1319674"/>
            <a:ext cx="6126737" cy="33566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200"/>
              </a:spcBef>
              <a:spcAft>
                <a:spcPts val="200"/>
              </a:spcAft>
              <a:buNone/>
            </a:pPr>
            <a:r>
              <a:rPr lang="en-US" altLang="zh-CN" sz="2000" b="1" dirty="0">
                <a:solidFill>
                  <a:schemeClr val="accent1"/>
                </a:solidFill>
                <a:latin typeface="Times New Roman" panose="02020603050405020304" pitchFamily="18" charset="0"/>
                <a:ea typeface="黑体" panose="02010609060101010101" pitchFamily="49" charset="-122"/>
              </a:rPr>
              <a:t>2</a:t>
            </a:r>
            <a:r>
              <a:rPr lang="zh-CN" altLang="en-US" sz="2000" b="1" dirty="0">
                <a:solidFill>
                  <a:schemeClr val="accent1"/>
                </a:solidFill>
                <a:latin typeface="Times New Roman" panose="02020603050405020304" pitchFamily="18" charset="0"/>
                <a:ea typeface="黑体" panose="02010609060101010101" pitchFamily="49" charset="-122"/>
              </a:rPr>
              <a:t>、敏感数据安全访问接口设计</a:t>
            </a:r>
            <a:r>
              <a:rPr lang="en-US" altLang="zh-CN" sz="2000" b="1" dirty="0">
                <a:solidFill>
                  <a:schemeClr val="accent1"/>
                </a:solidFill>
                <a:latin typeface="Times New Roman" panose="02020603050405020304" pitchFamily="18" charset="0"/>
                <a:ea typeface="黑体" panose="02010609060101010101" pitchFamily="49" charset="-122"/>
              </a:rPr>
              <a:t>——</a:t>
            </a:r>
            <a:r>
              <a:rPr lang="zh-CN" altLang="en-US" sz="2000" b="1" dirty="0">
                <a:solidFill>
                  <a:schemeClr val="accent1"/>
                </a:solidFill>
                <a:latin typeface="Times New Roman" panose="02020603050405020304" pitchFamily="18" charset="0"/>
                <a:ea typeface="黑体" panose="02010609060101010101" pitchFamily="49" charset="-122"/>
              </a:rPr>
              <a:t>逆权级隔离技术</a:t>
            </a:r>
            <a:endParaRPr lang="en-US" altLang="zh-CN" sz="2000" b="1" dirty="0">
              <a:solidFill>
                <a:schemeClr val="accent1"/>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敏感数据不能被任意访问，只能通过</a:t>
            </a:r>
            <a:r>
              <a:rPr lang="zh-CN" altLang="en-US" sz="1800" dirty="0">
                <a:solidFill>
                  <a:srgbClr val="FF0000"/>
                </a:solidFill>
                <a:latin typeface="Times New Roman" panose="02020603050405020304" pitchFamily="18" charset="0"/>
                <a:ea typeface="黑体" panose="02010609060101010101" pitchFamily="49" charset="-122"/>
              </a:rPr>
              <a:t>安全接口访问</a:t>
            </a:r>
            <a:r>
              <a:rPr lang="zh-CN" altLang="en-US" sz="1800" dirty="0">
                <a:solidFill>
                  <a:srgbClr val="292929"/>
                </a:solidFill>
                <a:latin typeface="Times New Roman" panose="02020603050405020304" pitchFamily="18" charset="0"/>
                <a:ea typeface="黑体" panose="02010609060101010101" pitchFamily="49" charset="-122"/>
              </a:rPr>
              <a:t>。</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安全接口内封装敏感数据的</a:t>
            </a:r>
            <a:r>
              <a:rPr lang="zh-CN" altLang="en-US" sz="1800" dirty="0">
                <a:solidFill>
                  <a:srgbClr val="FF0000"/>
                </a:solidFill>
                <a:latin typeface="Times New Roman" panose="02020603050405020304" pitchFamily="18" charset="0"/>
                <a:ea typeface="黑体" panose="02010609060101010101" pitchFamily="49" charset="-122"/>
              </a:rPr>
              <a:t>访问约束</a:t>
            </a:r>
            <a:r>
              <a:rPr lang="zh-CN" altLang="en-US" sz="1800" dirty="0">
                <a:solidFill>
                  <a:srgbClr val="292929"/>
                </a:solidFill>
                <a:latin typeface="Times New Roman" panose="02020603050405020304" pitchFamily="18" charset="0"/>
                <a:ea typeface="黑体" panose="02010609060101010101" pitchFamily="49" charset="-122"/>
              </a:rPr>
              <a:t>，使其不干扰全系统。例如：暴露出的页表不能映射任意的物理页面。</a:t>
            </a: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敏感数据设置成用户页面，通过</a:t>
            </a:r>
            <a:r>
              <a:rPr lang="en-US" altLang="zh-CN" sz="1800" dirty="0">
                <a:solidFill>
                  <a:srgbClr val="292929"/>
                </a:solidFill>
                <a:latin typeface="Times New Roman" panose="02020603050405020304" pitchFamily="18" charset="0"/>
                <a:ea typeface="黑体" panose="02010609060101010101" pitchFamily="49" charset="-122"/>
              </a:rPr>
              <a:t>PAN</a:t>
            </a:r>
            <a:r>
              <a:rPr lang="zh-CN" altLang="en-US" sz="1800" dirty="0">
                <a:solidFill>
                  <a:srgbClr val="292929"/>
                </a:solidFill>
                <a:latin typeface="Times New Roman" panose="02020603050405020304" pitchFamily="18" charset="0"/>
                <a:ea typeface="黑体" panose="02010609060101010101" pitchFamily="49" charset="-122"/>
              </a:rPr>
              <a:t>确保不被任意访问。</a:t>
            </a: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访问约束通过安全门调用技术确保不被攻击者绕过。</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r>
              <a:rPr lang="en-US" altLang="zh-CN" sz="1800" dirty="0">
                <a:solidFill>
                  <a:srgbClr val="292929"/>
                </a:solidFill>
                <a:latin typeface="Times New Roman" panose="02020603050405020304" pitchFamily="18" charset="0"/>
                <a:ea typeface="黑体" panose="02010609060101010101" pitchFamily="49" charset="-122"/>
              </a:rPr>
              <a:t>ARMv8.2 PAN: Privileged Access Never</a:t>
            </a: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阻止内核态代码访问用户态数据。</a:t>
            </a:r>
          </a:p>
          <a:p>
            <a:pPr lvl="1"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p:txBody>
      </p:sp>
      <p:sp>
        <p:nvSpPr>
          <p:cNvPr id="17" name="矩形 16">
            <a:extLst>
              <a:ext uri="{FF2B5EF4-FFF2-40B4-BE49-F238E27FC236}">
                <a16:creationId xmlns:a16="http://schemas.microsoft.com/office/drawing/2014/main" id="{2C11D932-8C5F-4B7C-98A5-CED788415DEE}"/>
              </a:ext>
            </a:extLst>
          </p:cNvPr>
          <p:cNvSpPr/>
          <p:nvPr/>
        </p:nvSpPr>
        <p:spPr>
          <a:xfrm>
            <a:off x="6767886" y="4087118"/>
            <a:ext cx="415838" cy="429664"/>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kumimoji="1"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文本框 17">
            <a:extLst>
              <a:ext uri="{FF2B5EF4-FFF2-40B4-BE49-F238E27FC236}">
                <a16:creationId xmlns:a16="http://schemas.microsoft.com/office/drawing/2014/main" id="{7F8D2F4B-F32D-44A6-B0B2-F177849E60CA}"/>
              </a:ext>
            </a:extLst>
          </p:cNvPr>
          <p:cNvSpPr txBox="1"/>
          <p:nvPr/>
        </p:nvSpPr>
        <p:spPr>
          <a:xfrm>
            <a:off x="6215804" y="4181594"/>
            <a:ext cx="492443" cy="301621"/>
          </a:xfrm>
          <a:prstGeom prst="rect">
            <a:avLst/>
          </a:prstGeom>
          <a:noFill/>
        </p:spPr>
        <p:txBody>
          <a:bodyPr wrap="none" rtlCol="0">
            <a:spAutoFit/>
          </a:bodyPr>
          <a:lstStyle/>
          <a:p>
            <a:pPr>
              <a:lnSpc>
                <a:spcPct val="85000"/>
              </a:lnSpc>
            </a:pPr>
            <a:r>
              <a:rPr kumimoji="1" lang="en-US" altLang="zh-CN" sz="1600" dirty="0">
                <a:latin typeface="黑体" panose="02010609060101010101" pitchFamily="49" charset="-122"/>
                <a:ea typeface="黑体" panose="02010609060101010101" pitchFamily="49" charset="-122"/>
              </a:rPr>
              <a:t>EL1</a:t>
            </a:r>
          </a:p>
        </p:txBody>
      </p:sp>
      <p:sp>
        <p:nvSpPr>
          <p:cNvPr id="19" name="矩形 18">
            <a:extLst>
              <a:ext uri="{FF2B5EF4-FFF2-40B4-BE49-F238E27FC236}">
                <a16:creationId xmlns:a16="http://schemas.microsoft.com/office/drawing/2014/main" id="{2469D1C3-2C8B-483C-B497-A531F5ED77DC}"/>
              </a:ext>
            </a:extLst>
          </p:cNvPr>
          <p:cNvSpPr/>
          <p:nvPr/>
        </p:nvSpPr>
        <p:spPr>
          <a:xfrm>
            <a:off x="7183724" y="4087118"/>
            <a:ext cx="415838" cy="429664"/>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kumimoji="1"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矩形 19">
            <a:extLst>
              <a:ext uri="{FF2B5EF4-FFF2-40B4-BE49-F238E27FC236}">
                <a16:creationId xmlns:a16="http://schemas.microsoft.com/office/drawing/2014/main" id="{E21C3869-2D6E-49E4-9BA6-968EEC3454B3}"/>
              </a:ext>
            </a:extLst>
          </p:cNvPr>
          <p:cNvSpPr/>
          <p:nvPr/>
        </p:nvSpPr>
        <p:spPr>
          <a:xfrm>
            <a:off x="7599562" y="4087118"/>
            <a:ext cx="415838" cy="429664"/>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kumimoji="1"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矩形 20">
            <a:extLst>
              <a:ext uri="{FF2B5EF4-FFF2-40B4-BE49-F238E27FC236}">
                <a16:creationId xmlns:a16="http://schemas.microsoft.com/office/drawing/2014/main" id="{7A238FDF-BE0C-4079-8BC3-CEB24FF9BBE5}"/>
              </a:ext>
            </a:extLst>
          </p:cNvPr>
          <p:cNvSpPr/>
          <p:nvPr/>
        </p:nvSpPr>
        <p:spPr>
          <a:xfrm>
            <a:off x="8005788" y="4087118"/>
            <a:ext cx="415838" cy="429664"/>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kumimoji="1"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5" name="矩形 24">
            <a:extLst>
              <a:ext uri="{FF2B5EF4-FFF2-40B4-BE49-F238E27FC236}">
                <a16:creationId xmlns:a16="http://schemas.microsoft.com/office/drawing/2014/main" id="{AA1F0C95-6385-4763-B763-638C70E35543}"/>
              </a:ext>
            </a:extLst>
          </p:cNvPr>
          <p:cNvSpPr/>
          <p:nvPr/>
        </p:nvSpPr>
        <p:spPr>
          <a:xfrm>
            <a:off x="8419764" y="4087118"/>
            <a:ext cx="415838" cy="4296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9" name="矩形 28">
            <a:extLst>
              <a:ext uri="{FF2B5EF4-FFF2-40B4-BE49-F238E27FC236}">
                <a16:creationId xmlns:a16="http://schemas.microsoft.com/office/drawing/2014/main" id="{EA5DC866-F04A-476F-9163-52AB17FEEDA5}"/>
              </a:ext>
            </a:extLst>
          </p:cNvPr>
          <p:cNvSpPr/>
          <p:nvPr/>
        </p:nvSpPr>
        <p:spPr>
          <a:xfrm>
            <a:off x="8835601" y="4087118"/>
            <a:ext cx="415838" cy="429664"/>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kumimoji="1"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矩形 29">
            <a:extLst>
              <a:ext uri="{FF2B5EF4-FFF2-40B4-BE49-F238E27FC236}">
                <a16:creationId xmlns:a16="http://schemas.microsoft.com/office/drawing/2014/main" id="{D7FCB66F-20B6-4300-8F07-2445C34582A0}"/>
              </a:ext>
            </a:extLst>
          </p:cNvPr>
          <p:cNvSpPr/>
          <p:nvPr/>
        </p:nvSpPr>
        <p:spPr>
          <a:xfrm>
            <a:off x="9251439" y="4087118"/>
            <a:ext cx="415838" cy="429664"/>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kumimoji="1"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1" name="文本框 30">
            <a:extLst>
              <a:ext uri="{FF2B5EF4-FFF2-40B4-BE49-F238E27FC236}">
                <a16:creationId xmlns:a16="http://schemas.microsoft.com/office/drawing/2014/main" id="{32CFF490-C6E9-4B60-9BFA-06F3118C5C9B}"/>
              </a:ext>
            </a:extLst>
          </p:cNvPr>
          <p:cNvSpPr txBox="1"/>
          <p:nvPr/>
        </p:nvSpPr>
        <p:spPr>
          <a:xfrm>
            <a:off x="6898192" y="4506694"/>
            <a:ext cx="564578" cy="275460"/>
          </a:xfrm>
          <a:prstGeom prst="rect">
            <a:avLst/>
          </a:prstGeom>
          <a:noFill/>
        </p:spPr>
        <p:txBody>
          <a:bodyPr wrap="none" rtlCol="0">
            <a:spAutoFit/>
          </a:bodyPr>
          <a:lstStyle/>
          <a:p>
            <a:pPr>
              <a:lnSpc>
                <a:spcPct val="85000"/>
              </a:lnSpc>
            </a:pPr>
            <a:r>
              <a:rPr kumimoji="1" lang="zh-CN" altLang="en-US" sz="1400" dirty="0">
                <a:latin typeface="Times New Roman" panose="02020603050405020304" pitchFamily="18" charset="0"/>
                <a:ea typeface="黑体" panose="02010609060101010101" pitchFamily="49" charset="-122"/>
                <a:cs typeface="Times New Roman" panose="02020603050405020304" pitchFamily="18" charset="0"/>
              </a:rPr>
              <a:t>代码</a:t>
            </a:r>
            <a:endPar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2" name="文本框 31">
            <a:extLst>
              <a:ext uri="{FF2B5EF4-FFF2-40B4-BE49-F238E27FC236}">
                <a16:creationId xmlns:a16="http://schemas.microsoft.com/office/drawing/2014/main" id="{C12EBD4F-8D08-4010-9D27-A80F14571E28}"/>
              </a:ext>
            </a:extLst>
          </p:cNvPr>
          <p:cNvSpPr txBox="1"/>
          <p:nvPr/>
        </p:nvSpPr>
        <p:spPr>
          <a:xfrm>
            <a:off x="7733918" y="4506694"/>
            <a:ext cx="543739" cy="275460"/>
          </a:xfrm>
          <a:prstGeom prst="rect">
            <a:avLst/>
          </a:prstGeom>
          <a:noFill/>
        </p:spPr>
        <p:txBody>
          <a:bodyPr wrap="none" rtlCol="0">
            <a:spAutoFit/>
          </a:bodyPr>
          <a:lstStyle/>
          <a:p>
            <a:pPr>
              <a:lnSpc>
                <a:spcPct val="85000"/>
              </a:lnSpc>
            </a:pPr>
            <a:r>
              <a:rPr kumimoji="1" lang="zh-CN" altLang="en-US" sz="1400" dirty="0">
                <a:latin typeface="Times New Roman" panose="02020603050405020304" pitchFamily="18" charset="0"/>
                <a:ea typeface="黑体" panose="02010609060101010101" pitchFamily="49" charset="-122"/>
                <a:cs typeface="Times New Roman" panose="02020603050405020304" pitchFamily="18" charset="0"/>
              </a:rPr>
              <a:t>数据</a:t>
            </a:r>
            <a:endPar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文本框 32">
            <a:extLst>
              <a:ext uri="{FF2B5EF4-FFF2-40B4-BE49-F238E27FC236}">
                <a16:creationId xmlns:a16="http://schemas.microsoft.com/office/drawing/2014/main" id="{12490134-9125-4C92-A191-E7CA2DFEF8E1}"/>
              </a:ext>
            </a:extLst>
          </p:cNvPr>
          <p:cNvSpPr txBox="1"/>
          <p:nvPr/>
        </p:nvSpPr>
        <p:spPr>
          <a:xfrm>
            <a:off x="8969150" y="4506694"/>
            <a:ext cx="543739" cy="275460"/>
          </a:xfrm>
          <a:prstGeom prst="rect">
            <a:avLst/>
          </a:prstGeom>
          <a:noFill/>
        </p:spPr>
        <p:txBody>
          <a:bodyPr wrap="none" rtlCol="0">
            <a:spAutoFit/>
          </a:bodyPr>
          <a:lstStyle/>
          <a:p>
            <a:pPr>
              <a:lnSpc>
                <a:spcPct val="85000"/>
              </a:lnSpc>
            </a:pPr>
            <a:r>
              <a:rPr kumimoji="1" lang="zh-CN" altLang="en-US" sz="1400" dirty="0">
                <a:latin typeface="Times New Roman" panose="02020603050405020304" pitchFamily="18" charset="0"/>
                <a:ea typeface="黑体" panose="02010609060101010101" pitchFamily="49" charset="-122"/>
                <a:cs typeface="Times New Roman" panose="02020603050405020304" pitchFamily="18" charset="0"/>
              </a:rPr>
              <a:t>堆区</a:t>
            </a:r>
            <a:endPar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4" name="矩形 33">
            <a:extLst>
              <a:ext uri="{FF2B5EF4-FFF2-40B4-BE49-F238E27FC236}">
                <a16:creationId xmlns:a16="http://schemas.microsoft.com/office/drawing/2014/main" id="{62D7D33F-751A-4754-B069-D1E1AD59FD4B}"/>
              </a:ext>
            </a:extLst>
          </p:cNvPr>
          <p:cNvSpPr/>
          <p:nvPr/>
        </p:nvSpPr>
        <p:spPr>
          <a:xfrm>
            <a:off x="9666101" y="4087118"/>
            <a:ext cx="415838" cy="4296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kumimoji="1"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 name="矩形 34">
            <a:extLst>
              <a:ext uri="{FF2B5EF4-FFF2-40B4-BE49-F238E27FC236}">
                <a16:creationId xmlns:a16="http://schemas.microsoft.com/office/drawing/2014/main" id="{6A8BD1D9-697D-46C1-8192-387E9B6952E7}"/>
              </a:ext>
            </a:extLst>
          </p:cNvPr>
          <p:cNvSpPr/>
          <p:nvPr/>
        </p:nvSpPr>
        <p:spPr>
          <a:xfrm>
            <a:off x="10080763" y="4087118"/>
            <a:ext cx="415838" cy="429664"/>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kumimoji="1"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 name="矩形 35">
            <a:extLst>
              <a:ext uri="{FF2B5EF4-FFF2-40B4-BE49-F238E27FC236}">
                <a16:creationId xmlns:a16="http://schemas.microsoft.com/office/drawing/2014/main" id="{0CBDB143-74C2-4E31-8458-F9124C46606D}"/>
              </a:ext>
            </a:extLst>
          </p:cNvPr>
          <p:cNvSpPr/>
          <p:nvPr/>
        </p:nvSpPr>
        <p:spPr>
          <a:xfrm>
            <a:off x="10495425" y="4087118"/>
            <a:ext cx="415838" cy="429664"/>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kumimoji="1"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7" name="文本框 36">
            <a:extLst>
              <a:ext uri="{FF2B5EF4-FFF2-40B4-BE49-F238E27FC236}">
                <a16:creationId xmlns:a16="http://schemas.microsoft.com/office/drawing/2014/main" id="{54E1C9D3-DB81-46A1-A66E-3750C8F28ADC}"/>
              </a:ext>
            </a:extLst>
          </p:cNvPr>
          <p:cNvSpPr txBox="1"/>
          <p:nvPr/>
        </p:nvSpPr>
        <p:spPr>
          <a:xfrm>
            <a:off x="10225221" y="4506694"/>
            <a:ext cx="543739" cy="275460"/>
          </a:xfrm>
          <a:prstGeom prst="rect">
            <a:avLst/>
          </a:prstGeom>
          <a:noFill/>
        </p:spPr>
        <p:txBody>
          <a:bodyPr wrap="none" rtlCol="0">
            <a:spAutoFit/>
          </a:bodyPr>
          <a:lstStyle/>
          <a:p>
            <a:pPr>
              <a:lnSpc>
                <a:spcPct val="85000"/>
              </a:lnSpc>
            </a:pPr>
            <a:r>
              <a:rPr kumimoji="1" lang="zh-CN" altLang="en-US" sz="1400" dirty="0">
                <a:latin typeface="Times New Roman" panose="02020603050405020304" pitchFamily="18" charset="0"/>
                <a:ea typeface="黑体" panose="02010609060101010101" pitchFamily="49" charset="-122"/>
                <a:cs typeface="Times New Roman" panose="02020603050405020304" pitchFamily="18" charset="0"/>
              </a:rPr>
              <a:t>栈区</a:t>
            </a:r>
            <a:endPar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8" name="矩形 37">
            <a:extLst>
              <a:ext uri="{FF2B5EF4-FFF2-40B4-BE49-F238E27FC236}">
                <a16:creationId xmlns:a16="http://schemas.microsoft.com/office/drawing/2014/main" id="{B10B9CD1-1B54-453B-A54D-F1BF4A47F11D}"/>
              </a:ext>
            </a:extLst>
          </p:cNvPr>
          <p:cNvSpPr/>
          <p:nvPr/>
        </p:nvSpPr>
        <p:spPr>
          <a:xfrm>
            <a:off x="11324749" y="4087119"/>
            <a:ext cx="414662" cy="429663"/>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U</a:t>
            </a:r>
            <a:endParaRPr kumimoji="1"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9" name="矩形 38">
            <a:extLst>
              <a:ext uri="{FF2B5EF4-FFF2-40B4-BE49-F238E27FC236}">
                <a16:creationId xmlns:a16="http://schemas.microsoft.com/office/drawing/2014/main" id="{84889764-E2F7-46D3-8C7C-F5ADB69959FF}"/>
              </a:ext>
            </a:extLst>
          </p:cNvPr>
          <p:cNvSpPr/>
          <p:nvPr/>
        </p:nvSpPr>
        <p:spPr>
          <a:xfrm>
            <a:off x="11738235" y="4087119"/>
            <a:ext cx="414662" cy="429663"/>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U</a:t>
            </a:r>
            <a:endParaRPr kumimoji="1"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0" name="矩形 39">
            <a:extLst>
              <a:ext uri="{FF2B5EF4-FFF2-40B4-BE49-F238E27FC236}">
                <a16:creationId xmlns:a16="http://schemas.microsoft.com/office/drawing/2014/main" id="{C090AB71-A0A5-4707-B92D-F17F189FB616}"/>
              </a:ext>
            </a:extLst>
          </p:cNvPr>
          <p:cNvSpPr/>
          <p:nvPr/>
        </p:nvSpPr>
        <p:spPr>
          <a:xfrm>
            <a:off x="10910087" y="4087118"/>
            <a:ext cx="415838" cy="4296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kumimoji="1"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文本框 40">
            <a:extLst>
              <a:ext uri="{FF2B5EF4-FFF2-40B4-BE49-F238E27FC236}">
                <a16:creationId xmlns:a16="http://schemas.microsoft.com/office/drawing/2014/main" id="{9BA4A3DA-499E-4195-8139-C2C64CE0E9C3}"/>
              </a:ext>
            </a:extLst>
          </p:cNvPr>
          <p:cNvSpPr txBox="1"/>
          <p:nvPr/>
        </p:nvSpPr>
        <p:spPr>
          <a:xfrm>
            <a:off x="11253560" y="4512927"/>
            <a:ext cx="898161" cy="275460"/>
          </a:xfrm>
          <a:prstGeom prst="rect">
            <a:avLst/>
          </a:prstGeom>
          <a:noFill/>
        </p:spPr>
        <p:txBody>
          <a:bodyPr wrap="square" rtlCol="0">
            <a:spAutoFit/>
          </a:bodyPr>
          <a:lstStyle/>
          <a:p>
            <a:pPr>
              <a:lnSpc>
                <a:spcPct val="85000"/>
              </a:lnSpc>
            </a:pPr>
            <a:r>
              <a:rPr kumimoji="1" lang="zh-CN" altLang="en-US" sz="1400" dirty="0">
                <a:latin typeface="Times New Roman" panose="02020603050405020304" pitchFamily="18" charset="0"/>
                <a:ea typeface="黑体" panose="02010609060101010101" pitchFamily="49" charset="-122"/>
                <a:cs typeface="Times New Roman" panose="02020603050405020304" pitchFamily="18" charset="0"/>
              </a:rPr>
              <a:t>隔离区域</a:t>
            </a:r>
            <a:endPar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 name="矩形 41">
            <a:extLst>
              <a:ext uri="{FF2B5EF4-FFF2-40B4-BE49-F238E27FC236}">
                <a16:creationId xmlns:a16="http://schemas.microsoft.com/office/drawing/2014/main" id="{25E2B2FD-9440-452C-B39E-3F7C713E4EF3}"/>
              </a:ext>
            </a:extLst>
          </p:cNvPr>
          <p:cNvSpPr/>
          <p:nvPr/>
        </p:nvSpPr>
        <p:spPr>
          <a:xfrm>
            <a:off x="7162423" y="5099335"/>
            <a:ext cx="415838" cy="429664"/>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kumimoji="1"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3" name="文本框 42">
            <a:extLst>
              <a:ext uri="{FF2B5EF4-FFF2-40B4-BE49-F238E27FC236}">
                <a16:creationId xmlns:a16="http://schemas.microsoft.com/office/drawing/2014/main" id="{98C69E14-9C43-46A0-8305-A189116CD25F}"/>
              </a:ext>
            </a:extLst>
          </p:cNvPr>
          <p:cNvSpPr txBox="1"/>
          <p:nvPr/>
        </p:nvSpPr>
        <p:spPr>
          <a:xfrm>
            <a:off x="7655556" y="5176437"/>
            <a:ext cx="2941831" cy="275460"/>
          </a:xfrm>
          <a:prstGeom prst="rect">
            <a:avLst/>
          </a:prstGeom>
          <a:noFill/>
        </p:spPr>
        <p:txBody>
          <a:bodyPr wrap="none" rtlCol="0">
            <a:spAutoFit/>
          </a:bodyPr>
          <a:lstStyle/>
          <a:p>
            <a:pPr>
              <a:lnSpc>
                <a:spcPct val="85000"/>
              </a:lnSpc>
            </a:pPr>
            <a:r>
              <a:rPr kumimoji="1" lang="zh-CN" altLang="en-US" sz="1400" dirty="0">
                <a:latin typeface="Times New Roman" panose="02020603050405020304" pitchFamily="18" charset="0"/>
                <a:ea typeface="黑体" panose="02010609060101010101" pitchFamily="49" charset="-122"/>
                <a:cs typeface="Times New Roman" panose="02020603050405020304" pitchFamily="18" charset="0"/>
              </a:rPr>
              <a:t>内核页面（</a:t>
            </a:r>
            <a:r>
              <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rPr>
              <a:t>Block Entry .AP[0] = 1</a:t>
            </a:r>
            <a:r>
              <a:rPr kumimoji="1" lang="zh-CN" altLang="en-US" sz="1400" dirty="0">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5" name="文本框 44">
            <a:extLst>
              <a:ext uri="{FF2B5EF4-FFF2-40B4-BE49-F238E27FC236}">
                <a16:creationId xmlns:a16="http://schemas.microsoft.com/office/drawing/2014/main" id="{B355D6AA-5E54-4055-8F4D-4BB47975E724}"/>
              </a:ext>
            </a:extLst>
          </p:cNvPr>
          <p:cNvSpPr txBox="1"/>
          <p:nvPr/>
        </p:nvSpPr>
        <p:spPr>
          <a:xfrm>
            <a:off x="7655556" y="5758990"/>
            <a:ext cx="2941831" cy="275460"/>
          </a:xfrm>
          <a:prstGeom prst="rect">
            <a:avLst/>
          </a:prstGeom>
          <a:noFill/>
        </p:spPr>
        <p:txBody>
          <a:bodyPr wrap="none" rtlCol="0">
            <a:spAutoFit/>
          </a:bodyPr>
          <a:lstStyle/>
          <a:p>
            <a:pPr>
              <a:lnSpc>
                <a:spcPct val="85000"/>
              </a:lnSpc>
            </a:pPr>
            <a:r>
              <a:rPr kumimoji="1" lang="zh-CN" altLang="en-US" sz="1400" dirty="0">
                <a:latin typeface="Times New Roman" panose="02020603050405020304" pitchFamily="18" charset="0"/>
                <a:ea typeface="黑体" panose="02010609060101010101" pitchFamily="49" charset="-122"/>
                <a:cs typeface="Times New Roman" panose="02020603050405020304" pitchFamily="18" charset="0"/>
              </a:rPr>
              <a:t>用户页面（</a:t>
            </a:r>
            <a:r>
              <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rPr>
              <a:t>Block Entry .AP[0] = 0</a:t>
            </a:r>
            <a:r>
              <a:rPr kumimoji="1" lang="zh-CN" altLang="en-US" sz="1400" dirty="0">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6" name="矩形 45">
            <a:extLst>
              <a:ext uri="{FF2B5EF4-FFF2-40B4-BE49-F238E27FC236}">
                <a16:creationId xmlns:a16="http://schemas.microsoft.com/office/drawing/2014/main" id="{0D4A6623-FC2E-4475-8C02-A28C29636627}"/>
              </a:ext>
            </a:extLst>
          </p:cNvPr>
          <p:cNvSpPr/>
          <p:nvPr/>
        </p:nvSpPr>
        <p:spPr>
          <a:xfrm>
            <a:off x="7163599" y="5681888"/>
            <a:ext cx="414662" cy="429663"/>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U</a:t>
            </a:r>
            <a:endParaRPr kumimoji="1"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任意多边形: 形状 3">
            <a:extLst>
              <a:ext uri="{FF2B5EF4-FFF2-40B4-BE49-F238E27FC236}">
                <a16:creationId xmlns:a16="http://schemas.microsoft.com/office/drawing/2014/main" id="{37461D93-C968-4F48-B077-4DB661BE5355}"/>
              </a:ext>
            </a:extLst>
          </p:cNvPr>
          <p:cNvSpPr/>
          <p:nvPr/>
        </p:nvSpPr>
        <p:spPr>
          <a:xfrm>
            <a:off x="7358522" y="3843496"/>
            <a:ext cx="2072202" cy="249984"/>
          </a:xfrm>
          <a:custGeom>
            <a:avLst/>
            <a:gdLst>
              <a:gd name="connsiteX0" fmla="*/ 0 w 2072202"/>
              <a:gd name="connsiteY0" fmla="*/ 249984 h 249984"/>
              <a:gd name="connsiteX1" fmla="*/ 624950 w 2072202"/>
              <a:gd name="connsiteY1" fmla="*/ 4 h 249984"/>
              <a:gd name="connsiteX2" fmla="*/ 2072202 w 2072202"/>
              <a:gd name="connsiteY2" fmla="*/ 243406 h 249984"/>
            </a:gdLst>
            <a:ahLst/>
            <a:cxnLst>
              <a:cxn ang="0">
                <a:pos x="connsiteX0" y="connsiteY0"/>
              </a:cxn>
              <a:cxn ang="0">
                <a:pos x="connsiteX1" y="connsiteY1"/>
              </a:cxn>
              <a:cxn ang="0">
                <a:pos x="connsiteX2" y="connsiteY2"/>
              </a:cxn>
            </a:cxnLst>
            <a:rect l="l" t="t" r="r" b="b"/>
            <a:pathLst>
              <a:path w="2072202" h="249984">
                <a:moveTo>
                  <a:pt x="0" y="249984"/>
                </a:moveTo>
                <a:cubicBezTo>
                  <a:pt x="139791" y="125542"/>
                  <a:pt x="279583" y="1100"/>
                  <a:pt x="624950" y="4"/>
                </a:cubicBezTo>
                <a:cubicBezTo>
                  <a:pt x="970317" y="-1092"/>
                  <a:pt x="1852922" y="212707"/>
                  <a:pt x="2072202" y="243406"/>
                </a:cubicBezTo>
              </a:path>
            </a:pathLst>
          </a:custGeom>
          <a:noFill/>
          <a:ln w="25400">
            <a:solidFill>
              <a:schemeClr val="accent1">
                <a:lumMod val="60000"/>
                <a:lumOff val="40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形状 46">
            <a:extLst>
              <a:ext uri="{FF2B5EF4-FFF2-40B4-BE49-F238E27FC236}">
                <a16:creationId xmlns:a16="http://schemas.microsoft.com/office/drawing/2014/main" id="{CFACA565-291B-4E41-9A7E-1C0C6185EC5C}"/>
              </a:ext>
            </a:extLst>
          </p:cNvPr>
          <p:cNvSpPr/>
          <p:nvPr/>
        </p:nvSpPr>
        <p:spPr>
          <a:xfrm>
            <a:off x="7366706" y="3607117"/>
            <a:ext cx="4188846" cy="474785"/>
          </a:xfrm>
          <a:custGeom>
            <a:avLst/>
            <a:gdLst>
              <a:gd name="connsiteX0" fmla="*/ 0 w 2072202"/>
              <a:gd name="connsiteY0" fmla="*/ 249984 h 249984"/>
              <a:gd name="connsiteX1" fmla="*/ 624950 w 2072202"/>
              <a:gd name="connsiteY1" fmla="*/ 4 h 249984"/>
              <a:gd name="connsiteX2" fmla="*/ 2072202 w 2072202"/>
              <a:gd name="connsiteY2" fmla="*/ 243406 h 249984"/>
            </a:gdLst>
            <a:ahLst/>
            <a:cxnLst>
              <a:cxn ang="0">
                <a:pos x="connsiteX0" y="connsiteY0"/>
              </a:cxn>
              <a:cxn ang="0">
                <a:pos x="connsiteX1" y="connsiteY1"/>
              </a:cxn>
              <a:cxn ang="0">
                <a:pos x="connsiteX2" y="connsiteY2"/>
              </a:cxn>
            </a:cxnLst>
            <a:rect l="l" t="t" r="r" b="b"/>
            <a:pathLst>
              <a:path w="2072202" h="249984">
                <a:moveTo>
                  <a:pt x="0" y="249984"/>
                </a:moveTo>
                <a:cubicBezTo>
                  <a:pt x="139791" y="125542"/>
                  <a:pt x="279583" y="1100"/>
                  <a:pt x="624950" y="4"/>
                </a:cubicBezTo>
                <a:cubicBezTo>
                  <a:pt x="970317" y="-1092"/>
                  <a:pt x="1852922" y="212707"/>
                  <a:pt x="2072202" y="243406"/>
                </a:cubicBezTo>
              </a:path>
            </a:pathLst>
          </a:custGeom>
          <a:noFill/>
          <a:ln w="25400">
            <a:solidFill>
              <a:srgbClr val="C0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A9027FAB-BD27-4BDA-AF61-178AD4B0EC51}"/>
              </a:ext>
            </a:extLst>
          </p:cNvPr>
          <p:cNvSpPr txBox="1"/>
          <p:nvPr/>
        </p:nvSpPr>
        <p:spPr>
          <a:xfrm>
            <a:off x="6468735" y="3713003"/>
            <a:ext cx="942887" cy="275460"/>
          </a:xfrm>
          <a:prstGeom prst="rect">
            <a:avLst/>
          </a:prstGeom>
          <a:noFill/>
        </p:spPr>
        <p:txBody>
          <a:bodyPr wrap="none" rtlCol="0">
            <a:spAutoFit/>
          </a:bodyPr>
          <a:lstStyle/>
          <a:p>
            <a:pPr>
              <a:lnSpc>
                <a:spcPct val="85000"/>
              </a:lnSpc>
            </a:pPr>
            <a:r>
              <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rPr>
              <a:t>LDR/STR</a:t>
            </a:r>
          </a:p>
        </p:txBody>
      </p:sp>
      <p:pic>
        <p:nvPicPr>
          <p:cNvPr id="51" name="图片 50">
            <a:extLst>
              <a:ext uri="{FF2B5EF4-FFF2-40B4-BE49-F238E27FC236}">
                <a16:creationId xmlns:a16="http://schemas.microsoft.com/office/drawing/2014/main" id="{6CC814C0-7CCE-4FF4-897C-2959E4A6BCC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97533" y="3747894"/>
            <a:ext cx="292050" cy="292050"/>
          </a:xfrm>
          <a:prstGeom prst="rect">
            <a:avLst/>
          </a:prstGeom>
        </p:spPr>
      </p:pic>
      <p:pic>
        <p:nvPicPr>
          <p:cNvPr id="52" name="内容占位符 30">
            <a:extLst>
              <a:ext uri="{FF2B5EF4-FFF2-40B4-BE49-F238E27FC236}">
                <a16:creationId xmlns:a16="http://schemas.microsoft.com/office/drawing/2014/main" id="{80932272-67FE-46D3-8C9D-AAE4296925D3}"/>
              </a:ext>
            </a:extLst>
          </p:cNvPr>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9517252" y="3579514"/>
            <a:ext cx="292050" cy="292050"/>
          </a:xfrm>
        </p:spPr>
      </p:pic>
      <p:sp>
        <p:nvSpPr>
          <p:cNvPr id="53" name="任意多边形: 形状 52">
            <a:extLst>
              <a:ext uri="{FF2B5EF4-FFF2-40B4-BE49-F238E27FC236}">
                <a16:creationId xmlns:a16="http://schemas.microsoft.com/office/drawing/2014/main" id="{AB274C84-FBDE-4F8B-96AD-6A34B845F684}"/>
              </a:ext>
            </a:extLst>
          </p:cNvPr>
          <p:cNvSpPr/>
          <p:nvPr/>
        </p:nvSpPr>
        <p:spPr>
          <a:xfrm flipV="1">
            <a:off x="7366407" y="4531217"/>
            <a:ext cx="3958342" cy="429661"/>
          </a:xfrm>
          <a:custGeom>
            <a:avLst/>
            <a:gdLst>
              <a:gd name="connsiteX0" fmla="*/ 0 w 2072202"/>
              <a:gd name="connsiteY0" fmla="*/ 249984 h 249984"/>
              <a:gd name="connsiteX1" fmla="*/ 624950 w 2072202"/>
              <a:gd name="connsiteY1" fmla="*/ 4 h 249984"/>
              <a:gd name="connsiteX2" fmla="*/ 2072202 w 2072202"/>
              <a:gd name="connsiteY2" fmla="*/ 243406 h 249984"/>
            </a:gdLst>
            <a:ahLst/>
            <a:cxnLst>
              <a:cxn ang="0">
                <a:pos x="connsiteX0" y="connsiteY0"/>
              </a:cxn>
              <a:cxn ang="0">
                <a:pos x="connsiteX1" y="connsiteY1"/>
              </a:cxn>
              <a:cxn ang="0">
                <a:pos x="connsiteX2" y="connsiteY2"/>
              </a:cxn>
            </a:cxnLst>
            <a:rect l="l" t="t" r="r" b="b"/>
            <a:pathLst>
              <a:path w="2072202" h="249984">
                <a:moveTo>
                  <a:pt x="0" y="249984"/>
                </a:moveTo>
                <a:cubicBezTo>
                  <a:pt x="139791" y="125542"/>
                  <a:pt x="279583" y="1100"/>
                  <a:pt x="624950" y="4"/>
                </a:cubicBezTo>
                <a:cubicBezTo>
                  <a:pt x="970317" y="-1092"/>
                  <a:pt x="1852922" y="212707"/>
                  <a:pt x="2072202" y="243406"/>
                </a:cubicBezTo>
              </a:path>
            </a:pathLst>
          </a:custGeom>
          <a:noFill/>
          <a:ln w="25400">
            <a:solidFill>
              <a:schemeClr val="accent1">
                <a:lumMod val="60000"/>
                <a:lumOff val="40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4" name="图片 53">
            <a:extLst>
              <a:ext uri="{FF2B5EF4-FFF2-40B4-BE49-F238E27FC236}">
                <a16:creationId xmlns:a16="http://schemas.microsoft.com/office/drawing/2014/main" id="{DADADE8C-FA2A-4C5C-8EDD-A649A87AE0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55853" y="4751717"/>
            <a:ext cx="292050" cy="292050"/>
          </a:xfrm>
          <a:prstGeom prst="rect">
            <a:avLst/>
          </a:prstGeom>
        </p:spPr>
      </p:pic>
      <p:sp>
        <p:nvSpPr>
          <p:cNvPr id="55" name="文本框 54">
            <a:extLst>
              <a:ext uri="{FF2B5EF4-FFF2-40B4-BE49-F238E27FC236}">
                <a16:creationId xmlns:a16="http://schemas.microsoft.com/office/drawing/2014/main" id="{FEF6D227-9E62-44C4-9B72-67FCF59CF1FD}"/>
              </a:ext>
            </a:extLst>
          </p:cNvPr>
          <p:cNvSpPr txBox="1"/>
          <p:nvPr/>
        </p:nvSpPr>
        <p:spPr>
          <a:xfrm>
            <a:off x="9386742" y="4823148"/>
            <a:ext cx="1160895" cy="275460"/>
          </a:xfrm>
          <a:prstGeom prst="rect">
            <a:avLst/>
          </a:prstGeom>
          <a:noFill/>
        </p:spPr>
        <p:txBody>
          <a:bodyPr wrap="none" rtlCol="0">
            <a:spAutoFit/>
          </a:bodyPr>
          <a:lstStyle/>
          <a:p>
            <a:pPr>
              <a:lnSpc>
                <a:spcPct val="85000"/>
              </a:lnSpc>
            </a:pPr>
            <a:r>
              <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rPr>
              <a:t>LDTR/STTR</a:t>
            </a:r>
          </a:p>
        </p:txBody>
      </p:sp>
      <p:sp>
        <p:nvSpPr>
          <p:cNvPr id="56" name="文本框 55">
            <a:extLst>
              <a:ext uri="{FF2B5EF4-FFF2-40B4-BE49-F238E27FC236}">
                <a16:creationId xmlns:a16="http://schemas.microsoft.com/office/drawing/2014/main" id="{7954E8B2-F355-4086-95C5-13D54193AD86}"/>
              </a:ext>
            </a:extLst>
          </p:cNvPr>
          <p:cNvSpPr txBox="1"/>
          <p:nvPr/>
        </p:nvSpPr>
        <p:spPr>
          <a:xfrm>
            <a:off x="6812974" y="6381792"/>
            <a:ext cx="5339923" cy="327782"/>
          </a:xfrm>
          <a:prstGeom prst="rect">
            <a:avLst/>
          </a:prstGeom>
          <a:noFill/>
        </p:spPr>
        <p:txBody>
          <a:bodyPr wrap="none" rtlCol="0">
            <a:spAutoFit/>
          </a:bodyPr>
          <a:lstStyle/>
          <a:p>
            <a:pPr>
              <a:lnSpc>
                <a:spcPct val="85000"/>
              </a:lnSpc>
            </a:pPr>
            <a:r>
              <a:rPr lang="zh-CN" altLang="en-US" dirty="0">
                <a:solidFill>
                  <a:srgbClr val="292929"/>
                </a:solidFill>
                <a:latin typeface="Times New Roman" panose="02020603050405020304" pitchFamily="18" charset="0"/>
                <a:ea typeface="黑体" panose="02010609060101010101" pitchFamily="49" charset="-122"/>
              </a:rPr>
              <a:t>指令编码过滤技术消除进程代码页中的</a:t>
            </a:r>
            <a:r>
              <a:rPr lang="en-US" altLang="zh-CN" dirty="0">
                <a:solidFill>
                  <a:srgbClr val="292929"/>
                </a:solidFill>
                <a:latin typeface="Times New Roman" panose="02020603050405020304" pitchFamily="18" charset="0"/>
                <a:ea typeface="黑体" panose="02010609060101010101" pitchFamily="49" charset="-122"/>
              </a:rPr>
              <a:t>LDTR/STTR</a:t>
            </a:r>
          </a:p>
        </p:txBody>
      </p:sp>
      <p:sp>
        <p:nvSpPr>
          <p:cNvPr id="5" name="箭头: 下 4">
            <a:extLst>
              <a:ext uri="{FF2B5EF4-FFF2-40B4-BE49-F238E27FC236}">
                <a16:creationId xmlns:a16="http://schemas.microsoft.com/office/drawing/2014/main" id="{2D8F7DEA-C6DC-4130-A89E-F8A21E2F56A3}"/>
              </a:ext>
            </a:extLst>
          </p:cNvPr>
          <p:cNvSpPr/>
          <p:nvPr/>
        </p:nvSpPr>
        <p:spPr>
          <a:xfrm>
            <a:off x="8514899" y="2940338"/>
            <a:ext cx="1831649" cy="423001"/>
          </a:xfrm>
          <a:prstGeom prst="downArrow">
            <a:avLst>
              <a:gd name="adj1" fmla="val 100000"/>
              <a:gd name="adj2"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61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17" grpId="0" animBg="1"/>
      <p:bldP spid="18" grpId="0"/>
      <p:bldP spid="19" grpId="0" animBg="1"/>
      <p:bldP spid="20" grpId="0" animBg="1"/>
      <p:bldP spid="21" grpId="0" animBg="1"/>
      <p:bldP spid="25" grpId="0" animBg="1"/>
      <p:bldP spid="29" grpId="0" animBg="1"/>
      <p:bldP spid="30" grpId="0" animBg="1"/>
      <p:bldP spid="31" grpId="0"/>
      <p:bldP spid="32" grpId="0"/>
      <p:bldP spid="33" grpId="0"/>
      <p:bldP spid="34" grpId="0" animBg="1"/>
      <p:bldP spid="35" grpId="0" animBg="1"/>
      <p:bldP spid="36" grpId="0" animBg="1"/>
      <p:bldP spid="37" grpId="0"/>
      <p:bldP spid="38" grpId="0" animBg="1"/>
      <p:bldP spid="39" grpId="0" animBg="1"/>
      <p:bldP spid="40" grpId="0" animBg="1"/>
      <p:bldP spid="41" grpId="0"/>
      <p:bldP spid="42" grpId="0" animBg="1"/>
      <p:bldP spid="43" grpId="0"/>
      <p:bldP spid="45" grpId="0"/>
      <p:bldP spid="46" grpId="0" animBg="1"/>
      <p:bldP spid="4" grpId="0" animBg="1"/>
      <p:bldP spid="47" grpId="0" animBg="1"/>
      <p:bldP spid="48" grpId="0"/>
      <p:bldP spid="53" grpId="0" animBg="1"/>
      <p:bldP spid="55" grpId="0"/>
      <p:bldP spid="56" grpId="0"/>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3FD1770-486B-4DC6-A170-E5005C0D720E}"/>
              </a:ext>
            </a:extLst>
          </p:cNvPr>
          <p:cNvSpPr>
            <a:spLocks noGrp="1"/>
          </p:cNvSpPr>
          <p:nvPr>
            <p:ph idx="1"/>
          </p:nvPr>
        </p:nvSpPr>
        <p:spPr>
          <a:xfrm>
            <a:off x="527381" y="1184088"/>
            <a:ext cx="11164510" cy="592831"/>
          </a:xfrm>
        </p:spPr>
        <p:txBody>
          <a:bodyPr>
            <a:noAutofit/>
          </a:bodyPr>
          <a:lstStyle/>
          <a:p>
            <a:pPr algn="just">
              <a:lnSpc>
                <a:spcPct val="100000"/>
              </a:lnSpc>
              <a:spcBef>
                <a:spcPts val="200"/>
              </a:spcBef>
              <a:spcAft>
                <a:spcPts val="200"/>
              </a:spcAft>
            </a:pPr>
            <a:r>
              <a:rPr lang="zh-CN" altLang="en-US" sz="2000" b="1" dirty="0">
                <a:solidFill>
                  <a:schemeClr val="accent1"/>
                </a:solidFill>
                <a:latin typeface="Times New Roman" panose="02020603050405020304" pitchFamily="18" charset="0"/>
                <a:ea typeface="黑体" panose="02010609060101010101" pitchFamily="49" charset="-122"/>
              </a:rPr>
              <a:t>利用</a:t>
            </a:r>
            <a:r>
              <a:rPr lang="en-US" altLang="zh-CN" sz="2000" b="1" dirty="0">
                <a:solidFill>
                  <a:schemeClr val="accent1"/>
                </a:solidFill>
                <a:latin typeface="Times New Roman" panose="02020603050405020304" pitchFamily="18" charset="0"/>
                <a:ea typeface="黑体" panose="02010609060101010101" pitchFamily="49" charset="-122"/>
              </a:rPr>
              <a:t>ARM</a:t>
            </a:r>
            <a:r>
              <a:rPr lang="zh-CN" altLang="en-US" sz="2000" b="1" dirty="0">
                <a:solidFill>
                  <a:schemeClr val="accent1"/>
                </a:solidFill>
                <a:latin typeface="Times New Roman" panose="02020603050405020304" pitchFamily="18" charset="0"/>
                <a:ea typeface="黑体" panose="02010609060101010101" pitchFamily="49" charset="-122"/>
              </a:rPr>
              <a:t>虚拟化技术可以更安全地隔离内核态</a:t>
            </a:r>
            <a:r>
              <a:rPr lang="en-US" altLang="zh-CN" sz="2000" b="1" dirty="0">
                <a:solidFill>
                  <a:schemeClr val="accent1"/>
                </a:solidFill>
                <a:latin typeface="Times New Roman" panose="02020603050405020304" pitchFamily="18" charset="0"/>
                <a:ea typeface="黑体" panose="02010609060101010101" pitchFamily="49" charset="-122"/>
              </a:rPr>
              <a:t>APP</a:t>
            </a:r>
            <a:r>
              <a:rPr lang="zh-CN" altLang="en-US" sz="2000" b="1" dirty="0">
                <a:solidFill>
                  <a:schemeClr val="accent1"/>
                </a:solidFill>
                <a:latin typeface="Times New Roman" panose="02020603050405020304" pitchFamily="18" charset="0"/>
                <a:ea typeface="黑体" panose="02010609060101010101" pitchFamily="49" charset="-122"/>
              </a:rPr>
              <a:t>和操作系统内核。</a:t>
            </a:r>
            <a:endParaRPr lang="en-US" altLang="zh-CN" sz="2000" b="1" dirty="0">
              <a:solidFill>
                <a:schemeClr val="accent1"/>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latin typeface="Times New Roman" panose="02020603050405020304" pitchFamily="18" charset="0"/>
                <a:ea typeface="黑体" panose="02010609060101010101" pitchFamily="49" charset="-122"/>
              </a:rPr>
              <a:t>可以实现</a:t>
            </a:r>
            <a:r>
              <a:rPr lang="en-US" altLang="zh-CN" sz="1800" dirty="0">
                <a:latin typeface="Times New Roman" panose="02020603050405020304" pitchFamily="18" charset="0"/>
                <a:ea typeface="黑体" panose="02010609060101010101" pitchFamily="49" charset="-122"/>
              </a:rPr>
              <a:t>Arch64</a:t>
            </a:r>
            <a:r>
              <a:rPr lang="zh-CN" altLang="en-US" sz="1800" dirty="0">
                <a:latin typeface="Times New Roman" panose="02020603050405020304" pitchFamily="18" charset="0"/>
                <a:ea typeface="黑体" panose="02010609060101010101" pitchFamily="49" charset="-122"/>
              </a:rPr>
              <a:t>平台容器的加固</a:t>
            </a:r>
            <a:endParaRPr lang="en-US" altLang="zh-CN" sz="1800" dirty="0">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p:txBody>
      </p:sp>
      <p:sp>
        <p:nvSpPr>
          <p:cNvPr id="22" name="矩形 20">
            <a:extLst>
              <a:ext uri="{FF2B5EF4-FFF2-40B4-BE49-F238E27FC236}">
                <a16:creationId xmlns:a16="http://schemas.microsoft.com/office/drawing/2014/main" id="{80FF1DBF-7DFF-4E85-BAA1-527F39E83890}"/>
              </a:ext>
            </a:extLst>
          </p:cNvPr>
          <p:cNvSpPr/>
          <p:nvPr/>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23" name="Picture 3" descr="C:\Users\nec\Desktop\ppt\图\IMG_6074.JPG">
            <a:extLst>
              <a:ext uri="{FF2B5EF4-FFF2-40B4-BE49-F238E27FC236}">
                <a16:creationId xmlns:a16="http://schemas.microsoft.com/office/drawing/2014/main" id="{D7F1C8D2-F213-4BF9-B965-8BC0138C5F04}"/>
              </a:ext>
            </a:extLst>
          </p:cNvPr>
          <p:cNvPicPr>
            <a:picLocks noChangeAspect="1"/>
          </p:cNvPicPr>
          <p:nvPr/>
        </p:nvPicPr>
        <p:blipFill>
          <a:blip r:embed="rId3" cstate="print"/>
          <a:srcRect t="69600"/>
          <a:stretch>
            <a:fillRect/>
          </a:stretch>
        </p:blipFill>
        <p:spPr>
          <a:xfrm>
            <a:off x="-20320" y="1"/>
            <a:ext cx="12247880" cy="879250"/>
          </a:xfrm>
          <a:prstGeom prst="rect">
            <a:avLst/>
          </a:prstGeom>
          <a:noFill/>
          <a:ln w="9525">
            <a:noFill/>
          </a:ln>
        </p:spPr>
      </p:pic>
      <p:sp>
        <p:nvSpPr>
          <p:cNvPr id="24" name="矩形 23">
            <a:extLst>
              <a:ext uri="{FF2B5EF4-FFF2-40B4-BE49-F238E27FC236}">
                <a16:creationId xmlns:a16="http://schemas.microsoft.com/office/drawing/2014/main" id="{8EEB9AD9-1888-4C47-86E9-EC76E0F9D216}"/>
              </a:ext>
            </a:extLst>
          </p:cNvPr>
          <p:cNvSpPr/>
          <p:nvPr/>
        </p:nvSpPr>
        <p:spPr>
          <a:xfrm>
            <a:off x="-20320" y="1"/>
            <a:ext cx="12247880" cy="879249"/>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KSO_Shape">
            <a:extLst>
              <a:ext uri="{FF2B5EF4-FFF2-40B4-BE49-F238E27FC236}">
                <a16:creationId xmlns:a16="http://schemas.microsoft.com/office/drawing/2014/main" id="{F86C370C-998E-4DB2-A4C1-95B98892C965}"/>
              </a:ext>
            </a:extLst>
          </p:cNvPr>
          <p:cNvSpPr/>
          <p:nvPr/>
        </p:nvSpPr>
        <p:spPr>
          <a:xfrm>
            <a:off x="-23520" y="212463"/>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7" name="Picture 920" descr="D:\计算所\PPT的模板\logo－b.gif">
            <a:extLst>
              <a:ext uri="{FF2B5EF4-FFF2-40B4-BE49-F238E27FC236}">
                <a16:creationId xmlns:a16="http://schemas.microsoft.com/office/drawing/2014/main" id="{583D5A91-E2E7-402A-90B9-7309BE9E64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5162" y="25950"/>
            <a:ext cx="941668" cy="779312"/>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0">
            <a:extLst>
              <a:ext uri="{FF2B5EF4-FFF2-40B4-BE49-F238E27FC236}">
                <a16:creationId xmlns:a16="http://schemas.microsoft.com/office/drawing/2014/main" id="{3C52DF50-C819-425F-8D34-7CBB46D1C454}"/>
              </a:ext>
            </a:extLst>
          </p:cNvPr>
          <p:cNvSpPr/>
          <p:nvPr/>
        </p:nvSpPr>
        <p:spPr>
          <a:xfrm>
            <a:off x="215170" y="106232"/>
            <a:ext cx="11592817" cy="666786"/>
          </a:xfrm>
          <a:prstGeom prst="rect">
            <a:avLst/>
          </a:prstGeom>
          <a:noFill/>
          <a:ln w="9525">
            <a:noFill/>
          </a:ln>
        </p:spPr>
        <p:txBody>
          <a:bodyPr wrap="square" anchor="t">
            <a:spAutoFit/>
          </a:bodyPr>
          <a:lstStyle/>
          <a:p>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Arch64</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平台上内核态</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APP</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基础架构（云场景）</a:t>
            </a:r>
          </a:p>
        </p:txBody>
      </p:sp>
      <p:grpSp>
        <p:nvGrpSpPr>
          <p:cNvPr id="3" name="组合 2">
            <a:extLst>
              <a:ext uri="{FF2B5EF4-FFF2-40B4-BE49-F238E27FC236}">
                <a16:creationId xmlns:a16="http://schemas.microsoft.com/office/drawing/2014/main" id="{3C022B02-1D17-4251-818D-072964FE3FE7}"/>
              </a:ext>
            </a:extLst>
          </p:cNvPr>
          <p:cNvGrpSpPr/>
          <p:nvPr/>
        </p:nvGrpSpPr>
        <p:grpSpPr>
          <a:xfrm>
            <a:off x="5936873" y="2008158"/>
            <a:ext cx="5767754" cy="4550857"/>
            <a:chOff x="5936873" y="2008158"/>
            <a:chExt cx="5767754" cy="4550857"/>
          </a:xfrm>
        </p:grpSpPr>
        <p:sp>
          <p:nvSpPr>
            <p:cNvPr id="36" name="Rectangle 2">
              <a:extLst>
                <a:ext uri="{FF2B5EF4-FFF2-40B4-BE49-F238E27FC236}">
                  <a16:creationId xmlns:a16="http://schemas.microsoft.com/office/drawing/2014/main" id="{46E74DF7-B981-495A-A7F6-21AA72C7C29B}"/>
                </a:ext>
              </a:extLst>
            </p:cNvPr>
            <p:cNvSpPr>
              <a:spLocks noChangeArrowheads="1"/>
            </p:cNvSpPr>
            <p:nvPr/>
          </p:nvSpPr>
          <p:spPr bwMode="auto">
            <a:xfrm>
              <a:off x="6548210" y="316056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37" name="文本框 36">
              <a:extLst>
                <a:ext uri="{FF2B5EF4-FFF2-40B4-BE49-F238E27FC236}">
                  <a16:creationId xmlns:a16="http://schemas.microsoft.com/office/drawing/2014/main" id="{6523CE78-6028-4F0F-A56F-87543E54D10B}"/>
                </a:ext>
              </a:extLst>
            </p:cNvPr>
            <p:cNvSpPr txBox="1"/>
            <p:nvPr/>
          </p:nvSpPr>
          <p:spPr>
            <a:xfrm>
              <a:off x="6487157" y="2654642"/>
              <a:ext cx="574196" cy="400110"/>
            </a:xfrm>
            <a:prstGeom prst="rect">
              <a:avLst/>
            </a:prstGeom>
            <a:noFill/>
          </p:spPr>
          <p:txBody>
            <a:bodyPr wrap="none" rtlCol="0">
              <a:spAutoFit/>
            </a:bodyPr>
            <a:lstStyle/>
            <a:p>
              <a:r>
                <a:rPr lang="en-US" altLang="zh-CN" sz="2000" b="1" dirty="0">
                  <a:solidFill>
                    <a:schemeClr val="accent1"/>
                  </a:solidFill>
                  <a:latin typeface="黑体" panose="02010609060101010101" pitchFamily="49" charset="-122"/>
                  <a:ea typeface="黑体" panose="02010609060101010101" pitchFamily="49" charset="-122"/>
                </a:rPr>
                <a:t>EL0</a:t>
              </a:r>
              <a:endParaRPr lang="zh-CN" altLang="en-US" sz="2000" b="1" dirty="0">
                <a:solidFill>
                  <a:schemeClr val="accent1"/>
                </a:solidFill>
                <a:latin typeface="黑体" panose="02010609060101010101" pitchFamily="49" charset="-122"/>
                <a:ea typeface="黑体" panose="02010609060101010101" pitchFamily="49" charset="-122"/>
              </a:endParaRPr>
            </a:p>
          </p:txBody>
        </p:sp>
        <p:sp>
          <p:nvSpPr>
            <p:cNvPr id="38" name="文本框 37">
              <a:extLst>
                <a:ext uri="{FF2B5EF4-FFF2-40B4-BE49-F238E27FC236}">
                  <a16:creationId xmlns:a16="http://schemas.microsoft.com/office/drawing/2014/main" id="{31723138-387F-4490-BF4D-3702495D2AA3}"/>
                </a:ext>
              </a:extLst>
            </p:cNvPr>
            <p:cNvSpPr txBox="1"/>
            <p:nvPr/>
          </p:nvSpPr>
          <p:spPr>
            <a:xfrm>
              <a:off x="6493569" y="3921548"/>
              <a:ext cx="574196" cy="400110"/>
            </a:xfrm>
            <a:prstGeom prst="rect">
              <a:avLst/>
            </a:prstGeom>
            <a:noFill/>
          </p:spPr>
          <p:txBody>
            <a:bodyPr wrap="none" rtlCol="0">
              <a:spAutoFit/>
            </a:bodyPr>
            <a:lstStyle>
              <a:defPPr>
                <a:defRPr lang="zh-CN"/>
              </a:defPPr>
              <a:lvl1pPr>
                <a:defRPr b="1">
                  <a:solidFill>
                    <a:schemeClr val="accent1"/>
                  </a:solidFill>
                  <a:latin typeface="黑体" panose="02010609060101010101" pitchFamily="49" charset="-122"/>
                  <a:ea typeface="黑体" panose="02010609060101010101" pitchFamily="49" charset="-122"/>
                </a:defRPr>
              </a:lvl1pPr>
            </a:lstStyle>
            <a:p>
              <a:r>
                <a:rPr lang="en-US" altLang="zh-CN" sz="2000" dirty="0"/>
                <a:t>EL1</a:t>
              </a:r>
              <a:endParaRPr lang="zh-CN" altLang="en-US" sz="2000" dirty="0"/>
            </a:p>
          </p:txBody>
        </p:sp>
        <p:cxnSp>
          <p:nvCxnSpPr>
            <p:cNvPr id="39" name="直接箭头连接符 38">
              <a:extLst>
                <a:ext uri="{FF2B5EF4-FFF2-40B4-BE49-F238E27FC236}">
                  <a16:creationId xmlns:a16="http://schemas.microsoft.com/office/drawing/2014/main" id="{84776556-AA6A-4BCC-9D49-04D34BED94C5}"/>
                </a:ext>
              </a:extLst>
            </p:cNvPr>
            <p:cNvCxnSpPr>
              <a:cxnSpLocks/>
            </p:cNvCxnSpPr>
            <p:nvPr/>
          </p:nvCxnSpPr>
          <p:spPr>
            <a:xfrm>
              <a:off x="6302859" y="3429000"/>
              <a:ext cx="5401768" cy="0"/>
            </a:xfrm>
            <a:prstGeom prst="straightConnector1">
              <a:avLst/>
            </a:prstGeom>
            <a:ln w="254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1D253135-A431-4B36-89C2-DE0559E69EA5}"/>
                </a:ext>
              </a:extLst>
            </p:cNvPr>
            <p:cNvCxnSpPr>
              <a:cxnSpLocks/>
            </p:cNvCxnSpPr>
            <p:nvPr/>
          </p:nvCxnSpPr>
          <p:spPr>
            <a:xfrm>
              <a:off x="6302859" y="4843913"/>
              <a:ext cx="5401768" cy="0"/>
            </a:xfrm>
            <a:prstGeom prst="straightConnector1">
              <a:avLst/>
            </a:prstGeom>
            <a:ln w="254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F8A8B52C-A200-421A-9F1C-3CC586616B88}"/>
                </a:ext>
              </a:extLst>
            </p:cNvPr>
            <p:cNvSpPr txBox="1"/>
            <p:nvPr/>
          </p:nvSpPr>
          <p:spPr>
            <a:xfrm>
              <a:off x="6493569" y="5278857"/>
              <a:ext cx="574196" cy="400110"/>
            </a:xfrm>
            <a:prstGeom prst="rect">
              <a:avLst/>
            </a:prstGeom>
            <a:noFill/>
          </p:spPr>
          <p:txBody>
            <a:bodyPr wrap="none" rtlCol="0">
              <a:spAutoFit/>
            </a:bodyPr>
            <a:lstStyle>
              <a:defPPr>
                <a:defRPr lang="zh-CN"/>
              </a:defPPr>
              <a:lvl1pPr>
                <a:defRPr b="1">
                  <a:solidFill>
                    <a:schemeClr val="accent1"/>
                  </a:solidFill>
                  <a:latin typeface="黑体" panose="02010609060101010101" pitchFamily="49" charset="-122"/>
                  <a:ea typeface="黑体" panose="02010609060101010101" pitchFamily="49" charset="-122"/>
                </a:defRPr>
              </a:lvl1pPr>
            </a:lstStyle>
            <a:p>
              <a:r>
                <a:rPr lang="en-US" altLang="zh-CN" sz="2000" dirty="0"/>
                <a:t>EL2</a:t>
              </a:r>
              <a:endParaRPr lang="zh-CN" altLang="en-US" sz="2000" dirty="0"/>
            </a:p>
          </p:txBody>
        </p:sp>
        <p:sp>
          <p:nvSpPr>
            <p:cNvPr id="42" name="内容占位符 3">
              <a:extLst>
                <a:ext uri="{FF2B5EF4-FFF2-40B4-BE49-F238E27FC236}">
                  <a16:creationId xmlns:a16="http://schemas.microsoft.com/office/drawing/2014/main" id="{C177BE8C-178D-4E9E-8BD9-87F4D5FAAF77}"/>
                </a:ext>
              </a:extLst>
            </p:cNvPr>
            <p:cNvSpPr txBox="1">
              <a:spLocks/>
            </p:cNvSpPr>
            <p:nvPr/>
          </p:nvSpPr>
          <p:spPr>
            <a:xfrm>
              <a:off x="5936873" y="6045572"/>
              <a:ext cx="5767754" cy="5134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200"/>
                </a:spcBef>
                <a:spcAft>
                  <a:spcPts val="200"/>
                </a:spcAft>
                <a:buNone/>
              </a:pPr>
              <a:r>
                <a:rPr lang="en-US" altLang="zh-CN" sz="1800" b="1" dirty="0">
                  <a:solidFill>
                    <a:srgbClr val="292929"/>
                  </a:solidFill>
                  <a:latin typeface="Times New Roman" panose="02020603050405020304" pitchFamily="18" charset="0"/>
                  <a:ea typeface="黑体" panose="02010609060101010101" pitchFamily="49" charset="-122"/>
                </a:rPr>
                <a:t>ARM v8.1 VHE</a:t>
              </a:r>
            </a:p>
            <a:p>
              <a:pPr lvl="1" algn="ctr">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p:txBody>
        </p:sp>
        <p:sp>
          <p:nvSpPr>
            <p:cNvPr id="59" name="矩形: 圆角 58">
              <a:extLst>
                <a:ext uri="{FF2B5EF4-FFF2-40B4-BE49-F238E27FC236}">
                  <a16:creationId xmlns:a16="http://schemas.microsoft.com/office/drawing/2014/main" id="{7E34E21D-6D23-4A1E-9D96-47BD5157910E}"/>
                </a:ext>
              </a:extLst>
            </p:cNvPr>
            <p:cNvSpPr/>
            <p:nvPr/>
          </p:nvSpPr>
          <p:spPr>
            <a:xfrm>
              <a:off x="7286409" y="2530910"/>
              <a:ext cx="848051" cy="629651"/>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用户态</a:t>
              </a:r>
              <a:r>
                <a:rPr lang="en-US" altLang="zh-CN" dirty="0">
                  <a:latin typeface="黑体" panose="02010609060101010101" pitchFamily="49" charset="-122"/>
                  <a:ea typeface="黑体" panose="02010609060101010101" pitchFamily="49" charset="-122"/>
                </a:rPr>
                <a:t>APP</a:t>
              </a:r>
              <a:endParaRPr lang="zh-CN" altLang="en-US" dirty="0">
                <a:latin typeface="黑体" panose="02010609060101010101" pitchFamily="49" charset="-122"/>
                <a:ea typeface="黑体" panose="02010609060101010101" pitchFamily="49" charset="-122"/>
              </a:endParaRPr>
            </a:p>
          </p:txBody>
        </p:sp>
        <p:sp>
          <p:nvSpPr>
            <p:cNvPr id="60" name="矩形: 圆角 59">
              <a:extLst>
                <a:ext uri="{FF2B5EF4-FFF2-40B4-BE49-F238E27FC236}">
                  <a16:creationId xmlns:a16="http://schemas.microsoft.com/office/drawing/2014/main" id="{10D4DDAC-F64E-47DB-B4DE-715E2772DD52}"/>
                </a:ext>
              </a:extLst>
            </p:cNvPr>
            <p:cNvSpPr/>
            <p:nvPr/>
          </p:nvSpPr>
          <p:spPr>
            <a:xfrm>
              <a:off x="7286409" y="5232617"/>
              <a:ext cx="1820202" cy="629651"/>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Linux</a:t>
              </a:r>
              <a:r>
                <a:rPr lang="zh-CN" altLang="en-US" dirty="0">
                  <a:solidFill>
                    <a:schemeClr val="tx1"/>
                  </a:solidFill>
                  <a:latin typeface="黑体" panose="02010609060101010101" pitchFamily="49" charset="-122"/>
                  <a:ea typeface="黑体" panose="02010609060101010101" pitchFamily="49" charset="-122"/>
                </a:rPr>
                <a:t>      </a:t>
              </a:r>
            </a:p>
          </p:txBody>
        </p:sp>
        <p:sp>
          <p:nvSpPr>
            <p:cNvPr id="62" name="矩形: 圆角 61">
              <a:extLst>
                <a:ext uri="{FF2B5EF4-FFF2-40B4-BE49-F238E27FC236}">
                  <a16:creationId xmlns:a16="http://schemas.microsoft.com/office/drawing/2014/main" id="{2DAF642F-9E52-4580-9E91-2376E47C4596}"/>
                </a:ext>
              </a:extLst>
            </p:cNvPr>
            <p:cNvSpPr/>
            <p:nvPr/>
          </p:nvSpPr>
          <p:spPr>
            <a:xfrm>
              <a:off x="9746842" y="3779318"/>
              <a:ext cx="1232034" cy="629651"/>
            </a:xfrm>
            <a:prstGeom prst="round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内核态</a:t>
              </a:r>
              <a:r>
                <a:rPr lang="en-US" altLang="zh-CN" dirty="0">
                  <a:latin typeface="黑体" panose="02010609060101010101" pitchFamily="49" charset="-122"/>
                  <a:ea typeface="黑体" panose="02010609060101010101" pitchFamily="49" charset="-122"/>
                </a:rPr>
                <a:t>APP</a:t>
              </a:r>
              <a:endParaRPr lang="zh-CN" altLang="en-US" dirty="0">
                <a:latin typeface="黑体" panose="02010609060101010101" pitchFamily="49" charset="-122"/>
                <a:ea typeface="黑体" panose="02010609060101010101" pitchFamily="49" charset="-122"/>
              </a:endParaRPr>
            </a:p>
          </p:txBody>
        </p:sp>
        <p:sp>
          <p:nvSpPr>
            <p:cNvPr id="63" name="矩形: 圆角 62">
              <a:extLst>
                <a:ext uri="{FF2B5EF4-FFF2-40B4-BE49-F238E27FC236}">
                  <a16:creationId xmlns:a16="http://schemas.microsoft.com/office/drawing/2014/main" id="{061F6884-763F-4720-B2F4-AD9F5B1F6A02}"/>
                </a:ext>
              </a:extLst>
            </p:cNvPr>
            <p:cNvSpPr/>
            <p:nvPr/>
          </p:nvSpPr>
          <p:spPr>
            <a:xfrm>
              <a:off x="8373488" y="5232615"/>
              <a:ext cx="733123" cy="629651"/>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模块</a:t>
              </a:r>
              <a:r>
                <a:rPr lang="en-US" altLang="zh-CN" dirty="0">
                  <a:latin typeface="黑体" panose="02010609060101010101" pitchFamily="49" charset="-122"/>
                  <a:ea typeface="黑体" panose="02010609060101010101" pitchFamily="49" charset="-122"/>
                </a:rPr>
                <a:t>/KVM</a:t>
              </a:r>
              <a:endParaRPr lang="zh-CN" altLang="en-US" dirty="0">
                <a:latin typeface="黑体" panose="02010609060101010101" pitchFamily="49" charset="-122"/>
                <a:ea typeface="黑体" panose="02010609060101010101" pitchFamily="49" charset="-122"/>
              </a:endParaRPr>
            </a:p>
          </p:txBody>
        </p:sp>
        <p:sp>
          <p:nvSpPr>
            <p:cNvPr id="64" name="矩形: 圆角 63">
              <a:extLst>
                <a:ext uri="{FF2B5EF4-FFF2-40B4-BE49-F238E27FC236}">
                  <a16:creationId xmlns:a16="http://schemas.microsoft.com/office/drawing/2014/main" id="{699318BE-C61E-4828-A45A-71F79DCEF60A}"/>
                </a:ext>
              </a:extLst>
            </p:cNvPr>
            <p:cNvSpPr/>
            <p:nvPr/>
          </p:nvSpPr>
          <p:spPr>
            <a:xfrm>
              <a:off x="7200809" y="2048832"/>
              <a:ext cx="2030931" cy="3914011"/>
            </a:xfrm>
            <a:prstGeom prst="round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FA8D3308-F173-4B3D-BBF4-0621C21BF766}"/>
                </a:ext>
              </a:extLst>
            </p:cNvPr>
            <p:cNvSpPr txBox="1"/>
            <p:nvPr/>
          </p:nvSpPr>
          <p:spPr>
            <a:xfrm>
              <a:off x="7329926" y="2008158"/>
              <a:ext cx="1733167" cy="400110"/>
            </a:xfrm>
            <a:prstGeom prst="rect">
              <a:avLst/>
            </a:prstGeom>
            <a:noFill/>
          </p:spPr>
          <p:txBody>
            <a:bodyPr wrap="none" rtlCol="0">
              <a:spAutoFit/>
            </a:bodyPr>
            <a:lstStyle/>
            <a:p>
              <a:r>
                <a:rPr lang="zh-CN" altLang="en-US" sz="2000" b="1" dirty="0">
                  <a:latin typeface="黑体" panose="02010609060101010101" pitchFamily="49" charset="-122"/>
                  <a:ea typeface="黑体" panose="02010609060101010101" pitchFamily="49" charset="-122"/>
                </a:rPr>
                <a:t>虚拟机监控器</a:t>
              </a:r>
            </a:p>
          </p:txBody>
        </p:sp>
        <p:sp>
          <p:nvSpPr>
            <p:cNvPr id="66" name="矩形: 圆角 65">
              <a:extLst>
                <a:ext uri="{FF2B5EF4-FFF2-40B4-BE49-F238E27FC236}">
                  <a16:creationId xmlns:a16="http://schemas.microsoft.com/office/drawing/2014/main" id="{CADA8032-5820-4191-99D1-E9CADCCA37BA}"/>
                </a:ext>
              </a:extLst>
            </p:cNvPr>
            <p:cNvSpPr/>
            <p:nvPr/>
          </p:nvSpPr>
          <p:spPr>
            <a:xfrm>
              <a:off x="9371434" y="2064259"/>
              <a:ext cx="2030931" cy="2523166"/>
            </a:xfrm>
            <a:prstGeom prst="round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a:extLst>
                <a:ext uri="{FF2B5EF4-FFF2-40B4-BE49-F238E27FC236}">
                  <a16:creationId xmlns:a16="http://schemas.microsoft.com/office/drawing/2014/main" id="{727C0658-4510-463D-9FA9-712971881D4F}"/>
                </a:ext>
              </a:extLst>
            </p:cNvPr>
            <p:cNvSpPr txBox="1"/>
            <p:nvPr/>
          </p:nvSpPr>
          <p:spPr>
            <a:xfrm>
              <a:off x="9842519" y="2008158"/>
              <a:ext cx="1088760" cy="400110"/>
            </a:xfrm>
            <a:prstGeom prst="rect">
              <a:avLst/>
            </a:prstGeom>
            <a:noFill/>
          </p:spPr>
          <p:txBody>
            <a:bodyPr wrap="none" rtlCol="0">
              <a:spAutoFit/>
            </a:bodyPr>
            <a:lstStyle/>
            <a:p>
              <a:r>
                <a:rPr lang="zh-CN" altLang="en-US" sz="2000" b="1" dirty="0">
                  <a:latin typeface="黑体" panose="02010609060101010101" pitchFamily="49" charset="-122"/>
                  <a:ea typeface="黑体" panose="02010609060101010101" pitchFamily="49" charset="-122"/>
                </a:rPr>
                <a:t>虚拟机</a:t>
              </a:r>
              <a:r>
                <a:rPr lang="en-US" altLang="zh-CN" sz="2000" b="1" dirty="0">
                  <a:latin typeface="黑体" panose="02010609060101010101" pitchFamily="49" charset="-122"/>
                  <a:ea typeface="黑体" panose="02010609060101010101" pitchFamily="49" charset="-122"/>
                </a:rPr>
                <a:t>2</a:t>
              </a:r>
              <a:endParaRPr lang="zh-CN" altLang="en-US" sz="2000" b="1" dirty="0">
                <a:latin typeface="黑体" panose="02010609060101010101" pitchFamily="49" charset="-122"/>
                <a:ea typeface="黑体" panose="02010609060101010101" pitchFamily="49" charset="-122"/>
              </a:endParaRPr>
            </a:p>
          </p:txBody>
        </p:sp>
        <p:sp>
          <p:nvSpPr>
            <p:cNvPr id="68" name="矩形: 圆角 67">
              <a:extLst>
                <a:ext uri="{FF2B5EF4-FFF2-40B4-BE49-F238E27FC236}">
                  <a16:creationId xmlns:a16="http://schemas.microsoft.com/office/drawing/2014/main" id="{8A83861D-D856-4C03-82BB-4AE3810AD33A}"/>
                </a:ext>
              </a:extLst>
            </p:cNvPr>
            <p:cNvSpPr/>
            <p:nvPr/>
          </p:nvSpPr>
          <p:spPr>
            <a:xfrm>
              <a:off x="8268147" y="2530910"/>
              <a:ext cx="848051" cy="629651"/>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用户态</a:t>
              </a:r>
              <a:r>
                <a:rPr lang="en-US" altLang="zh-CN" dirty="0">
                  <a:latin typeface="黑体" panose="02010609060101010101" pitchFamily="49" charset="-122"/>
                  <a:ea typeface="黑体" panose="02010609060101010101" pitchFamily="49" charset="-122"/>
                </a:rPr>
                <a:t>APP</a:t>
              </a:r>
              <a:endParaRPr lang="zh-CN" altLang="en-US" dirty="0">
                <a:latin typeface="黑体" panose="02010609060101010101" pitchFamily="49" charset="-122"/>
                <a:ea typeface="黑体" panose="02010609060101010101" pitchFamily="49" charset="-122"/>
              </a:endParaRPr>
            </a:p>
          </p:txBody>
        </p:sp>
        <p:cxnSp>
          <p:nvCxnSpPr>
            <p:cNvPr id="77" name="直线箭头连接符 24">
              <a:extLst>
                <a:ext uri="{FF2B5EF4-FFF2-40B4-BE49-F238E27FC236}">
                  <a16:creationId xmlns:a16="http://schemas.microsoft.com/office/drawing/2014/main" id="{09EFBBD4-194D-438D-BAF4-9B5AE443495C}"/>
                </a:ext>
              </a:extLst>
            </p:cNvPr>
            <p:cNvCxnSpPr>
              <a:cxnSpLocks/>
            </p:cNvCxnSpPr>
            <p:nvPr/>
          </p:nvCxnSpPr>
          <p:spPr>
            <a:xfrm flipV="1">
              <a:off x="9115527" y="4388214"/>
              <a:ext cx="1138476" cy="8985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8" name="直线箭头连接符 57">
              <a:extLst>
                <a:ext uri="{FF2B5EF4-FFF2-40B4-BE49-F238E27FC236}">
                  <a16:creationId xmlns:a16="http://schemas.microsoft.com/office/drawing/2014/main" id="{74D30057-A0B7-4784-8C2F-10045463A17C}"/>
                </a:ext>
              </a:extLst>
            </p:cNvPr>
            <p:cNvCxnSpPr>
              <a:cxnSpLocks/>
            </p:cNvCxnSpPr>
            <p:nvPr/>
          </p:nvCxnSpPr>
          <p:spPr>
            <a:xfrm flipH="1">
              <a:off x="9121934" y="4403369"/>
              <a:ext cx="1449153" cy="1088041"/>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80" name="内容占位符 3">
              <a:extLst>
                <a:ext uri="{FF2B5EF4-FFF2-40B4-BE49-F238E27FC236}">
                  <a16:creationId xmlns:a16="http://schemas.microsoft.com/office/drawing/2014/main" id="{FD4A755D-D29D-4865-895E-FB8C3C5F99B4}"/>
                </a:ext>
              </a:extLst>
            </p:cNvPr>
            <p:cNvSpPr txBox="1">
              <a:spLocks/>
            </p:cNvSpPr>
            <p:nvPr/>
          </p:nvSpPr>
          <p:spPr>
            <a:xfrm>
              <a:off x="9387580" y="5047611"/>
              <a:ext cx="1667611" cy="5134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200"/>
                </a:spcBef>
                <a:spcAft>
                  <a:spcPts val="200"/>
                </a:spcAft>
                <a:buNone/>
              </a:pPr>
              <a:r>
                <a:rPr lang="zh-CN" altLang="en-US" sz="1800" b="1" dirty="0">
                  <a:solidFill>
                    <a:srgbClr val="292929"/>
                  </a:solidFill>
                  <a:latin typeface="Times New Roman" panose="02020603050405020304" pitchFamily="18" charset="0"/>
                  <a:ea typeface="黑体" panose="02010609060101010101" pitchFamily="49" charset="-122"/>
                </a:rPr>
                <a:t>截获系统服务</a:t>
              </a:r>
              <a:endParaRPr lang="en-US" altLang="zh-CN" sz="1800" b="1" dirty="0">
                <a:solidFill>
                  <a:srgbClr val="292929"/>
                </a:solidFill>
                <a:latin typeface="Times New Roman" panose="02020603050405020304" pitchFamily="18" charset="0"/>
                <a:ea typeface="黑体" panose="02010609060101010101" pitchFamily="49" charset="-122"/>
              </a:endParaRPr>
            </a:p>
          </p:txBody>
        </p:sp>
      </p:grpSp>
      <p:grpSp>
        <p:nvGrpSpPr>
          <p:cNvPr id="7" name="组合 6">
            <a:extLst>
              <a:ext uri="{FF2B5EF4-FFF2-40B4-BE49-F238E27FC236}">
                <a16:creationId xmlns:a16="http://schemas.microsoft.com/office/drawing/2014/main" id="{D15D5B2D-5BA6-442D-A10E-E76F29AF8A97}"/>
              </a:ext>
            </a:extLst>
          </p:cNvPr>
          <p:cNvGrpSpPr/>
          <p:nvPr/>
        </p:nvGrpSpPr>
        <p:grpSpPr>
          <a:xfrm>
            <a:off x="291059" y="2008158"/>
            <a:ext cx="6919547" cy="4845234"/>
            <a:chOff x="291059" y="2008158"/>
            <a:chExt cx="6919547" cy="4845234"/>
          </a:xfrm>
        </p:grpSpPr>
        <p:sp>
          <p:nvSpPr>
            <p:cNvPr id="2" name="Rectangle 2">
              <a:extLst>
                <a:ext uri="{FF2B5EF4-FFF2-40B4-BE49-F238E27FC236}">
                  <a16:creationId xmlns:a16="http://schemas.microsoft.com/office/drawing/2014/main" id="{B3C60C9A-DF8F-46E2-80A2-D2B77530B39B}"/>
                </a:ext>
              </a:extLst>
            </p:cNvPr>
            <p:cNvSpPr>
              <a:spLocks noChangeArrowheads="1"/>
            </p:cNvSpPr>
            <p:nvPr/>
          </p:nvSpPr>
          <p:spPr bwMode="auto">
            <a:xfrm>
              <a:off x="719403" y="316056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43" name="内容占位符 3">
              <a:extLst>
                <a:ext uri="{FF2B5EF4-FFF2-40B4-BE49-F238E27FC236}">
                  <a16:creationId xmlns:a16="http://schemas.microsoft.com/office/drawing/2014/main" id="{05768E2A-D12A-47D8-85CF-2B2D60ED00A7}"/>
                </a:ext>
              </a:extLst>
            </p:cNvPr>
            <p:cNvSpPr txBox="1">
              <a:spLocks/>
            </p:cNvSpPr>
            <p:nvPr/>
          </p:nvSpPr>
          <p:spPr>
            <a:xfrm>
              <a:off x="291059" y="6078291"/>
              <a:ext cx="5767754" cy="5134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200"/>
                </a:spcBef>
                <a:spcAft>
                  <a:spcPts val="200"/>
                </a:spcAft>
                <a:buNone/>
              </a:pPr>
              <a:r>
                <a:rPr lang="en-US" altLang="zh-CN" sz="1800" b="1" dirty="0">
                  <a:solidFill>
                    <a:srgbClr val="292929"/>
                  </a:solidFill>
                  <a:latin typeface="Times New Roman" panose="02020603050405020304" pitchFamily="18" charset="0"/>
                  <a:ea typeface="黑体" panose="02010609060101010101" pitchFamily="49" charset="-122"/>
                </a:rPr>
                <a:t>ARM v8.0</a:t>
              </a:r>
            </a:p>
            <a:p>
              <a:pPr lvl="1" algn="ctr">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p:txBody>
        </p:sp>
        <p:sp>
          <p:nvSpPr>
            <p:cNvPr id="19" name="文本框 18">
              <a:extLst>
                <a:ext uri="{FF2B5EF4-FFF2-40B4-BE49-F238E27FC236}">
                  <a16:creationId xmlns:a16="http://schemas.microsoft.com/office/drawing/2014/main" id="{8C96F3D1-72A5-4AD1-898A-754BAD5B69D1}"/>
                </a:ext>
              </a:extLst>
            </p:cNvPr>
            <p:cNvSpPr txBox="1"/>
            <p:nvPr/>
          </p:nvSpPr>
          <p:spPr>
            <a:xfrm>
              <a:off x="658350" y="2654642"/>
              <a:ext cx="574196" cy="400110"/>
            </a:xfrm>
            <a:prstGeom prst="rect">
              <a:avLst/>
            </a:prstGeom>
            <a:noFill/>
          </p:spPr>
          <p:txBody>
            <a:bodyPr wrap="none" rtlCol="0">
              <a:spAutoFit/>
            </a:bodyPr>
            <a:lstStyle/>
            <a:p>
              <a:r>
                <a:rPr lang="en-US" altLang="zh-CN" sz="2000" b="1" dirty="0">
                  <a:solidFill>
                    <a:schemeClr val="accent1"/>
                  </a:solidFill>
                  <a:latin typeface="黑体" panose="02010609060101010101" pitchFamily="49" charset="-122"/>
                  <a:ea typeface="黑体" panose="02010609060101010101" pitchFamily="49" charset="-122"/>
                </a:rPr>
                <a:t>EL0</a:t>
              </a:r>
              <a:endParaRPr lang="zh-CN" altLang="en-US" sz="2000" b="1" dirty="0">
                <a:solidFill>
                  <a:schemeClr val="accent1"/>
                </a:solidFill>
                <a:latin typeface="黑体" panose="02010609060101010101" pitchFamily="49" charset="-122"/>
                <a:ea typeface="黑体" panose="02010609060101010101" pitchFamily="49" charset="-122"/>
              </a:endParaRPr>
            </a:p>
          </p:txBody>
        </p:sp>
        <p:sp>
          <p:nvSpPr>
            <p:cNvPr id="20" name="文本框 19">
              <a:extLst>
                <a:ext uri="{FF2B5EF4-FFF2-40B4-BE49-F238E27FC236}">
                  <a16:creationId xmlns:a16="http://schemas.microsoft.com/office/drawing/2014/main" id="{0D0E2D93-CB2E-48EA-A1D7-DB89DFC1821C}"/>
                </a:ext>
              </a:extLst>
            </p:cNvPr>
            <p:cNvSpPr txBox="1"/>
            <p:nvPr/>
          </p:nvSpPr>
          <p:spPr>
            <a:xfrm>
              <a:off x="664762" y="3921548"/>
              <a:ext cx="574196" cy="400110"/>
            </a:xfrm>
            <a:prstGeom prst="rect">
              <a:avLst/>
            </a:prstGeom>
            <a:noFill/>
          </p:spPr>
          <p:txBody>
            <a:bodyPr wrap="none" rtlCol="0">
              <a:spAutoFit/>
            </a:bodyPr>
            <a:lstStyle>
              <a:defPPr>
                <a:defRPr lang="zh-CN"/>
              </a:defPPr>
              <a:lvl1pPr>
                <a:defRPr b="1">
                  <a:solidFill>
                    <a:schemeClr val="accent1"/>
                  </a:solidFill>
                  <a:latin typeface="黑体" panose="02010609060101010101" pitchFamily="49" charset="-122"/>
                  <a:ea typeface="黑体" panose="02010609060101010101" pitchFamily="49" charset="-122"/>
                </a:defRPr>
              </a:lvl1pPr>
            </a:lstStyle>
            <a:p>
              <a:r>
                <a:rPr lang="en-US" altLang="zh-CN" sz="2000" dirty="0"/>
                <a:t>EL1</a:t>
              </a:r>
              <a:endParaRPr lang="zh-CN" altLang="en-US" sz="2000" dirty="0"/>
            </a:p>
          </p:txBody>
        </p:sp>
        <p:cxnSp>
          <p:nvCxnSpPr>
            <p:cNvPr id="21" name="直接箭头连接符 20">
              <a:extLst>
                <a:ext uri="{FF2B5EF4-FFF2-40B4-BE49-F238E27FC236}">
                  <a16:creationId xmlns:a16="http://schemas.microsoft.com/office/drawing/2014/main" id="{9D276FAD-323E-4B44-B80B-69A8ED6FF73F}"/>
                </a:ext>
              </a:extLst>
            </p:cNvPr>
            <p:cNvCxnSpPr>
              <a:cxnSpLocks/>
            </p:cNvCxnSpPr>
            <p:nvPr/>
          </p:nvCxnSpPr>
          <p:spPr>
            <a:xfrm>
              <a:off x="474052" y="3429000"/>
              <a:ext cx="5401768" cy="0"/>
            </a:xfrm>
            <a:prstGeom prst="straightConnector1">
              <a:avLst/>
            </a:prstGeom>
            <a:ln w="254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15FCB6C9-8C86-407A-A534-5CDA2EDC9F3A}"/>
                </a:ext>
              </a:extLst>
            </p:cNvPr>
            <p:cNvCxnSpPr>
              <a:cxnSpLocks/>
            </p:cNvCxnSpPr>
            <p:nvPr/>
          </p:nvCxnSpPr>
          <p:spPr>
            <a:xfrm>
              <a:off x="474052" y="4843913"/>
              <a:ext cx="5401768" cy="0"/>
            </a:xfrm>
            <a:prstGeom prst="straightConnector1">
              <a:avLst/>
            </a:prstGeom>
            <a:ln w="254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CFC6DC16-F437-4682-A352-B7FF702373A1}"/>
                </a:ext>
              </a:extLst>
            </p:cNvPr>
            <p:cNvSpPr txBox="1"/>
            <p:nvPr/>
          </p:nvSpPr>
          <p:spPr>
            <a:xfrm>
              <a:off x="664762" y="5278857"/>
              <a:ext cx="574196" cy="400110"/>
            </a:xfrm>
            <a:prstGeom prst="rect">
              <a:avLst/>
            </a:prstGeom>
            <a:noFill/>
          </p:spPr>
          <p:txBody>
            <a:bodyPr wrap="none" rtlCol="0">
              <a:spAutoFit/>
            </a:bodyPr>
            <a:lstStyle>
              <a:defPPr>
                <a:defRPr lang="zh-CN"/>
              </a:defPPr>
              <a:lvl1pPr>
                <a:defRPr b="1">
                  <a:solidFill>
                    <a:schemeClr val="accent1"/>
                  </a:solidFill>
                  <a:latin typeface="黑体" panose="02010609060101010101" pitchFamily="49" charset="-122"/>
                  <a:ea typeface="黑体" panose="02010609060101010101" pitchFamily="49" charset="-122"/>
                </a:defRPr>
              </a:lvl1pPr>
            </a:lstStyle>
            <a:p>
              <a:r>
                <a:rPr lang="en-US" altLang="zh-CN" sz="2000" dirty="0"/>
                <a:t>EL2</a:t>
              </a:r>
              <a:endParaRPr lang="zh-CN" altLang="en-US" sz="2000" dirty="0"/>
            </a:p>
          </p:txBody>
        </p:sp>
        <p:sp>
          <p:nvSpPr>
            <p:cNvPr id="5" name="矩形: 圆角 4">
              <a:extLst>
                <a:ext uri="{FF2B5EF4-FFF2-40B4-BE49-F238E27FC236}">
                  <a16:creationId xmlns:a16="http://schemas.microsoft.com/office/drawing/2014/main" id="{4BB4D625-8476-40CF-9C61-BA422EDFECB6}"/>
                </a:ext>
              </a:extLst>
            </p:cNvPr>
            <p:cNvSpPr/>
            <p:nvPr/>
          </p:nvSpPr>
          <p:spPr>
            <a:xfrm>
              <a:off x="1572703" y="2530910"/>
              <a:ext cx="848051" cy="629651"/>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用户态</a:t>
              </a:r>
              <a:r>
                <a:rPr lang="en-US" altLang="zh-CN" dirty="0">
                  <a:latin typeface="黑体" panose="02010609060101010101" pitchFamily="49" charset="-122"/>
                  <a:ea typeface="黑体" panose="02010609060101010101" pitchFamily="49" charset="-122"/>
                </a:rPr>
                <a:t>APP</a:t>
              </a:r>
              <a:endParaRPr lang="zh-CN" altLang="en-US" dirty="0">
                <a:latin typeface="黑体" panose="02010609060101010101" pitchFamily="49" charset="-122"/>
                <a:ea typeface="黑体" panose="02010609060101010101" pitchFamily="49" charset="-122"/>
              </a:endParaRPr>
            </a:p>
          </p:txBody>
        </p:sp>
        <p:sp>
          <p:nvSpPr>
            <p:cNvPr id="45" name="矩形: 圆角 44">
              <a:extLst>
                <a:ext uri="{FF2B5EF4-FFF2-40B4-BE49-F238E27FC236}">
                  <a16:creationId xmlns:a16="http://schemas.microsoft.com/office/drawing/2014/main" id="{3C76B52E-CD41-4A48-86E7-4E6B1F76B6EB}"/>
                </a:ext>
              </a:extLst>
            </p:cNvPr>
            <p:cNvSpPr/>
            <p:nvPr/>
          </p:nvSpPr>
          <p:spPr>
            <a:xfrm>
              <a:off x="1572703" y="3779319"/>
              <a:ext cx="1820202" cy="629651"/>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Linux</a:t>
              </a:r>
              <a:r>
                <a:rPr lang="zh-CN" altLang="en-US" dirty="0">
                  <a:solidFill>
                    <a:schemeClr val="tx1"/>
                  </a:solidFill>
                  <a:latin typeface="黑体" panose="02010609060101010101" pitchFamily="49" charset="-122"/>
                  <a:ea typeface="黑体" panose="02010609060101010101" pitchFamily="49" charset="-122"/>
                </a:rPr>
                <a:t>      </a:t>
              </a:r>
            </a:p>
          </p:txBody>
        </p:sp>
        <p:sp>
          <p:nvSpPr>
            <p:cNvPr id="46" name="矩形: 圆角 45">
              <a:extLst>
                <a:ext uri="{FF2B5EF4-FFF2-40B4-BE49-F238E27FC236}">
                  <a16:creationId xmlns:a16="http://schemas.microsoft.com/office/drawing/2014/main" id="{76CCA360-3B69-4DF6-9214-E2774C2EB932}"/>
                </a:ext>
              </a:extLst>
            </p:cNvPr>
            <p:cNvSpPr/>
            <p:nvPr/>
          </p:nvSpPr>
          <p:spPr>
            <a:xfrm>
              <a:off x="1767147" y="5207765"/>
              <a:ext cx="1632165" cy="629651"/>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Lowvisor</a:t>
              </a:r>
              <a:endParaRPr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 name="矩形: 圆角 46">
              <a:extLst>
                <a:ext uri="{FF2B5EF4-FFF2-40B4-BE49-F238E27FC236}">
                  <a16:creationId xmlns:a16="http://schemas.microsoft.com/office/drawing/2014/main" id="{7A0165FA-120F-4BF0-8EBA-8FF2DA709AB4}"/>
                </a:ext>
              </a:extLst>
            </p:cNvPr>
            <p:cNvSpPr/>
            <p:nvPr/>
          </p:nvSpPr>
          <p:spPr>
            <a:xfrm>
              <a:off x="4033136" y="3779318"/>
              <a:ext cx="1232034" cy="629651"/>
            </a:xfrm>
            <a:prstGeom prst="round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内核态</a:t>
              </a:r>
              <a:r>
                <a:rPr lang="en-US" altLang="zh-CN" dirty="0">
                  <a:latin typeface="黑体" panose="02010609060101010101" pitchFamily="49" charset="-122"/>
                  <a:ea typeface="黑体" panose="02010609060101010101" pitchFamily="49" charset="-122"/>
                </a:rPr>
                <a:t>APP</a:t>
              </a:r>
              <a:endParaRPr lang="zh-CN" altLang="en-US" dirty="0">
                <a:latin typeface="黑体" panose="02010609060101010101" pitchFamily="49" charset="-122"/>
                <a:ea typeface="黑体" panose="02010609060101010101" pitchFamily="49" charset="-122"/>
              </a:endParaRPr>
            </a:p>
          </p:txBody>
        </p:sp>
        <p:sp>
          <p:nvSpPr>
            <p:cNvPr id="48" name="矩形: 圆角 47">
              <a:extLst>
                <a:ext uri="{FF2B5EF4-FFF2-40B4-BE49-F238E27FC236}">
                  <a16:creationId xmlns:a16="http://schemas.microsoft.com/office/drawing/2014/main" id="{A1B689B8-B2C5-4B4D-81CD-1B4A633C6DD7}"/>
                </a:ext>
              </a:extLst>
            </p:cNvPr>
            <p:cNvSpPr/>
            <p:nvPr/>
          </p:nvSpPr>
          <p:spPr>
            <a:xfrm>
              <a:off x="2659782" y="3779317"/>
              <a:ext cx="733123" cy="629651"/>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模块</a:t>
              </a:r>
              <a:r>
                <a:rPr lang="en-US" altLang="zh-CN" dirty="0">
                  <a:latin typeface="黑体" panose="02010609060101010101" pitchFamily="49" charset="-122"/>
                  <a:ea typeface="黑体" panose="02010609060101010101" pitchFamily="49" charset="-122"/>
                </a:rPr>
                <a:t>/KVM</a:t>
              </a:r>
              <a:endParaRPr lang="zh-CN" altLang="en-US" dirty="0">
                <a:latin typeface="黑体" panose="02010609060101010101" pitchFamily="49" charset="-122"/>
                <a:ea typeface="黑体" panose="02010609060101010101" pitchFamily="49" charset="-122"/>
              </a:endParaRPr>
            </a:p>
          </p:txBody>
        </p:sp>
        <p:sp>
          <p:nvSpPr>
            <p:cNvPr id="6" name="矩形: 圆角 5">
              <a:extLst>
                <a:ext uri="{FF2B5EF4-FFF2-40B4-BE49-F238E27FC236}">
                  <a16:creationId xmlns:a16="http://schemas.microsoft.com/office/drawing/2014/main" id="{E717560F-5EB8-41FD-8D35-A2785DD98E88}"/>
                </a:ext>
              </a:extLst>
            </p:cNvPr>
            <p:cNvSpPr/>
            <p:nvPr/>
          </p:nvSpPr>
          <p:spPr>
            <a:xfrm>
              <a:off x="1487103" y="2048832"/>
              <a:ext cx="2030931" cy="3914017"/>
            </a:xfrm>
            <a:prstGeom prst="round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367E79BC-1B27-469F-91C0-25626821B71D}"/>
                </a:ext>
              </a:extLst>
            </p:cNvPr>
            <p:cNvSpPr txBox="1"/>
            <p:nvPr/>
          </p:nvSpPr>
          <p:spPr>
            <a:xfrm>
              <a:off x="1612648" y="2008158"/>
              <a:ext cx="1733167" cy="400110"/>
            </a:xfrm>
            <a:prstGeom prst="rect">
              <a:avLst/>
            </a:prstGeom>
            <a:noFill/>
          </p:spPr>
          <p:txBody>
            <a:bodyPr wrap="none" rtlCol="0">
              <a:spAutoFit/>
            </a:bodyPr>
            <a:lstStyle/>
            <a:p>
              <a:r>
                <a:rPr lang="zh-CN" altLang="en-US" sz="2000" b="1" dirty="0">
                  <a:latin typeface="黑体" panose="02010609060101010101" pitchFamily="49" charset="-122"/>
                  <a:ea typeface="黑体" panose="02010609060101010101" pitchFamily="49" charset="-122"/>
                </a:rPr>
                <a:t>虚拟机监控器</a:t>
              </a:r>
            </a:p>
          </p:txBody>
        </p:sp>
        <p:sp>
          <p:nvSpPr>
            <p:cNvPr id="50" name="矩形: 圆角 49">
              <a:extLst>
                <a:ext uri="{FF2B5EF4-FFF2-40B4-BE49-F238E27FC236}">
                  <a16:creationId xmlns:a16="http://schemas.microsoft.com/office/drawing/2014/main" id="{0D783D39-8F7E-422A-A0AD-28E60F678D2F}"/>
                </a:ext>
              </a:extLst>
            </p:cNvPr>
            <p:cNvSpPr/>
            <p:nvPr/>
          </p:nvSpPr>
          <p:spPr>
            <a:xfrm>
              <a:off x="3657728" y="2064259"/>
              <a:ext cx="2030931" cy="2523166"/>
            </a:xfrm>
            <a:prstGeom prst="round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88E49EF3-7F26-4910-9688-1906EC667401}"/>
                </a:ext>
              </a:extLst>
            </p:cNvPr>
            <p:cNvSpPr txBox="1"/>
            <p:nvPr/>
          </p:nvSpPr>
          <p:spPr>
            <a:xfrm>
              <a:off x="4128813" y="2008158"/>
              <a:ext cx="958917" cy="400110"/>
            </a:xfrm>
            <a:prstGeom prst="rect">
              <a:avLst/>
            </a:prstGeom>
            <a:noFill/>
          </p:spPr>
          <p:txBody>
            <a:bodyPr wrap="none" rtlCol="0">
              <a:spAutoFit/>
            </a:bodyPr>
            <a:lstStyle/>
            <a:p>
              <a:r>
                <a:rPr lang="zh-CN" altLang="en-US" sz="2000" b="1" dirty="0">
                  <a:latin typeface="黑体" panose="02010609060101010101" pitchFamily="49" charset="-122"/>
                  <a:ea typeface="黑体" panose="02010609060101010101" pitchFamily="49" charset="-122"/>
                </a:rPr>
                <a:t>虚拟机</a:t>
              </a:r>
            </a:p>
          </p:txBody>
        </p:sp>
        <p:sp>
          <p:nvSpPr>
            <p:cNvPr id="52" name="矩形: 圆角 51">
              <a:extLst>
                <a:ext uri="{FF2B5EF4-FFF2-40B4-BE49-F238E27FC236}">
                  <a16:creationId xmlns:a16="http://schemas.microsoft.com/office/drawing/2014/main" id="{36111886-8728-4A67-9A2C-0FBA686D1F12}"/>
                </a:ext>
              </a:extLst>
            </p:cNvPr>
            <p:cNvSpPr/>
            <p:nvPr/>
          </p:nvSpPr>
          <p:spPr>
            <a:xfrm>
              <a:off x="2554441" y="2530910"/>
              <a:ext cx="848051" cy="629651"/>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用户态</a:t>
              </a:r>
              <a:r>
                <a:rPr lang="en-US" altLang="zh-CN" dirty="0">
                  <a:latin typeface="黑体" panose="02010609060101010101" pitchFamily="49" charset="-122"/>
                  <a:ea typeface="黑体" panose="02010609060101010101" pitchFamily="49" charset="-122"/>
                </a:rPr>
                <a:t>APP</a:t>
              </a:r>
              <a:endParaRPr lang="zh-CN" altLang="en-US" dirty="0">
                <a:latin typeface="黑体" panose="02010609060101010101" pitchFamily="49" charset="-122"/>
                <a:ea typeface="黑体" panose="02010609060101010101" pitchFamily="49" charset="-122"/>
              </a:endParaRPr>
            </a:p>
          </p:txBody>
        </p:sp>
        <p:cxnSp>
          <p:nvCxnSpPr>
            <p:cNvPr id="53" name="直线箭头连接符 24">
              <a:extLst>
                <a:ext uri="{FF2B5EF4-FFF2-40B4-BE49-F238E27FC236}">
                  <a16:creationId xmlns:a16="http://schemas.microsoft.com/office/drawing/2014/main" id="{338CDE8A-494C-412F-B9C1-A6E340DF66C2}"/>
                </a:ext>
              </a:extLst>
            </p:cNvPr>
            <p:cNvCxnSpPr>
              <a:cxnSpLocks/>
            </p:cNvCxnSpPr>
            <p:nvPr/>
          </p:nvCxnSpPr>
          <p:spPr>
            <a:xfrm flipV="1">
              <a:off x="3007381" y="4408968"/>
              <a:ext cx="0" cy="8022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直线箭头连接符 57">
              <a:extLst>
                <a:ext uri="{FF2B5EF4-FFF2-40B4-BE49-F238E27FC236}">
                  <a16:creationId xmlns:a16="http://schemas.microsoft.com/office/drawing/2014/main" id="{E5F7F6F9-F0FC-476F-BB81-2309FF9CCE71}"/>
                </a:ext>
              </a:extLst>
            </p:cNvPr>
            <p:cNvCxnSpPr>
              <a:cxnSpLocks/>
            </p:cNvCxnSpPr>
            <p:nvPr/>
          </p:nvCxnSpPr>
          <p:spPr>
            <a:xfrm>
              <a:off x="3166712" y="4365057"/>
              <a:ext cx="0" cy="84612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56" name="直线箭头连接符 24">
              <a:extLst>
                <a:ext uri="{FF2B5EF4-FFF2-40B4-BE49-F238E27FC236}">
                  <a16:creationId xmlns:a16="http://schemas.microsoft.com/office/drawing/2014/main" id="{CF9F328A-73FB-4E0A-B9AB-D113567B50D1}"/>
                </a:ext>
              </a:extLst>
            </p:cNvPr>
            <p:cNvCxnSpPr>
              <a:cxnSpLocks/>
            </p:cNvCxnSpPr>
            <p:nvPr/>
          </p:nvCxnSpPr>
          <p:spPr>
            <a:xfrm flipV="1">
              <a:off x="3392905" y="4419395"/>
              <a:ext cx="1138476" cy="8985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57">
              <a:extLst>
                <a:ext uri="{FF2B5EF4-FFF2-40B4-BE49-F238E27FC236}">
                  <a16:creationId xmlns:a16="http://schemas.microsoft.com/office/drawing/2014/main" id="{B24F9F88-12F2-47E2-BA93-097575261BE5}"/>
                </a:ext>
              </a:extLst>
            </p:cNvPr>
            <p:cNvCxnSpPr>
              <a:cxnSpLocks/>
              <a:endCxn id="46" idx="3"/>
            </p:cNvCxnSpPr>
            <p:nvPr/>
          </p:nvCxnSpPr>
          <p:spPr>
            <a:xfrm flipH="1">
              <a:off x="3399312" y="4434550"/>
              <a:ext cx="1449153" cy="1088041"/>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58" name="内容占位符 3">
              <a:extLst>
                <a:ext uri="{FF2B5EF4-FFF2-40B4-BE49-F238E27FC236}">
                  <a16:creationId xmlns:a16="http://schemas.microsoft.com/office/drawing/2014/main" id="{F300DC51-2289-44EF-BC9B-967898E9CF7E}"/>
                </a:ext>
              </a:extLst>
            </p:cNvPr>
            <p:cNvSpPr txBox="1">
              <a:spLocks/>
            </p:cNvSpPr>
            <p:nvPr/>
          </p:nvSpPr>
          <p:spPr>
            <a:xfrm>
              <a:off x="3664958" y="5078792"/>
              <a:ext cx="1667611" cy="5134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200"/>
                </a:spcBef>
                <a:spcAft>
                  <a:spcPts val="200"/>
                </a:spcAft>
                <a:buNone/>
              </a:pPr>
              <a:r>
                <a:rPr lang="zh-CN" altLang="en-US" sz="1800" b="1" dirty="0">
                  <a:solidFill>
                    <a:srgbClr val="292929"/>
                  </a:solidFill>
                  <a:latin typeface="Times New Roman" panose="02020603050405020304" pitchFamily="18" charset="0"/>
                  <a:ea typeface="黑体" panose="02010609060101010101" pitchFamily="49" charset="-122"/>
                </a:rPr>
                <a:t>截获系统服务</a:t>
              </a:r>
              <a:endParaRPr lang="en-US" altLang="zh-CN" sz="1800" b="1" dirty="0">
                <a:solidFill>
                  <a:srgbClr val="292929"/>
                </a:solidFill>
                <a:latin typeface="Times New Roman" panose="02020603050405020304" pitchFamily="18" charset="0"/>
                <a:ea typeface="黑体" panose="02010609060101010101" pitchFamily="49" charset="-122"/>
              </a:endParaRPr>
            </a:p>
          </p:txBody>
        </p:sp>
        <p:sp>
          <p:nvSpPr>
            <p:cNvPr id="55" name="矩形: 圆角 54">
              <a:extLst>
                <a:ext uri="{FF2B5EF4-FFF2-40B4-BE49-F238E27FC236}">
                  <a16:creationId xmlns:a16="http://schemas.microsoft.com/office/drawing/2014/main" id="{6654788A-6970-4696-871C-963BC35A2E21}"/>
                </a:ext>
              </a:extLst>
            </p:cNvPr>
            <p:cNvSpPr/>
            <p:nvPr/>
          </p:nvSpPr>
          <p:spPr>
            <a:xfrm>
              <a:off x="5395111" y="6538809"/>
              <a:ext cx="1815495" cy="268124"/>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内核态</a:t>
              </a:r>
              <a:r>
                <a:rPr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APP</a:t>
              </a:r>
              <a:r>
                <a:rPr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架构</a:t>
              </a:r>
            </a:p>
          </p:txBody>
        </p:sp>
        <p:sp>
          <p:nvSpPr>
            <p:cNvPr id="61" name="内容占位符 3">
              <a:extLst>
                <a:ext uri="{FF2B5EF4-FFF2-40B4-BE49-F238E27FC236}">
                  <a16:creationId xmlns:a16="http://schemas.microsoft.com/office/drawing/2014/main" id="{E147DECF-A2E1-4538-9F33-AF08D2FFFCD3}"/>
                </a:ext>
              </a:extLst>
            </p:cNvPr>
            <p:cNvSpPr txBox="1">
              <a:spLocks/>
            </p:cNvSpPr>
            <p:nvPr/>
          </p:nvSpPr>
          <p:spPr>
            <a:xfrm>
              <a:off x="4693187" y="6492349"/>
              <a:ext cx="767274" cy="3610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200"/>
                </a:spcBef>
                <a:spcAft>
                  <a:spcPts val="200"/>
                </a:spcAft>
                <a:buNone/>
              </a:pPr>
              <a:r>
                <a:rPr lang="zh-CN" altLang="en-US" sz="1800" b="1" dirty="0">
                  <a:solidFill>
                    <a:srgbClr val="292929"/>
                  </a:solidFill>
                  <a:latin typeface="Times New Roman" panose="02020603050405020304" pitchFamily="18" charset="0"/>
                  <a:ea typeface="黑体" panose="02010609060101010101" pitchFamily="49" charset="-122"/>
                </a:rPr>
                <a:t>图例：</a:t>
              </a:r>
              <a:endParaRPr lang="en-US" altLang="zh-CN" sz="1800" b="1" dirty="0">
                <a:solidFill>
                  <a:srgbClr val="292929"/>
                </a:solidFill>
                <a:latin typeface="Times New Roman" panose="02020603050405020304" pitchFamily="18" charset="0"/>
                <a:ea typeface="黑体" panose="02010609060101010101" pitchFamily="49" charset="-122"/>
              </a:endParaRPr>
            </a:p>
          </p:txBody>
        </p:sp>
      </p:grpSp>
    </p:spTree>
    <p:extLst>
      <p:ext uri="{BB962C8B-B14F-4D97-AF65-F5344CB8AC3E}">
        <p14:creationId xmlns:p14="http://schemas.microsoft.com/office/powerpoint/2010/main" val="84929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3FD1770-486B-4DC6-A170-E5005C0D720E}"/>
              </a:ext>
            </a:extLst>
          </p:cNvPr>
          <p:cNvSpPr>
            <a:spLocks noGrp="1"/>
          </p:cNvSpPr>
          <p:nvPr>
            <p:ph idx="1"/>
          </p:nvPr>
        </p:nvSpPr>
        <p:spPr>
          <a:xfrm>
            <a:off x="513745" y="2690261"/>
            <a:ext cx="11164510" cy="1289785"/>
          </a:xfrm>
        </p:spPr>
        <p:txBody>
          <a:bodyPr>
            <a:noAutofit/>
          </a:bodyPr>
          <a:lstStyle/>
          <a:p>
            <a:pPr marL="0" indent="0" algn="ctr">
              <a:lnSpc>
                <a:spcPct val="100000"/>
              </a:lnSpc>
              <a:spcBef>
                <a:spcPts val="200"/>
              </a:spcBef>
              <a:spcAft>
                <a:spcPts val="200"/>
              </a:spcAft>
              <a:buNone/>
            </a:pPr>
            <a:r>
              <a:rPr lang="zh-CN" altLang="en-US" sz="8000" b="1" dirty="0">
                <a:solidFill>
                  <a:schemeClr val="accent1"/>
                </a:solidFill>
                <a:latin typeface="Times New Roman" panose="02020603050405020304" pitchFamily="18" charset="0"/>
                <a:ea typeface="黑体" panose="02010609060101010101" pitchFamily="49" charset="-122"/>
              </a:rPr>
              <a:t>谢谢</a:t>
            </a:r>
            <a:r>
              <a:rPr lang="en-US" altLang="zh-CN" sz="8000" b="1" dirty="0">
                <a:solidFill>
                  <a:schemeClr val="accent1"/>
                </a:solidFill>
                <a:latin typeface="Times New Roman" panose="02020603050405020304" pitchFamily="18" charset="0"/>
                <a:ea typeface="黑体" panose="02010609060101010101" pitchFamily="49" charset="-122"/>
              </a:rPr>
              <a:t>!</a:t>
            </a:r>
            <a:endParaRPr lang="en-US" altLang="zh-CN" sz="2000" b="1" dirty="0">
              <a:solidFill>
                <a:schemeClr val="accent1"/>
              </a:solidFill>
              <a:latin typeface="Times New Roman" panose="02020603050405020304" pitchFamily="18" charset="0"/>
              <a:ea typeface="黑体" panose="02010609060101010101" pitchFamily="49" charset="-122"/>
            </a:endParaRPr>
          </a:p>
          <a:p>
            <a:pPr marL="0" indent="0" algn="ctr">
              <a:lnSpc>
                <a:spcPct val="100000"/>
              </a:lnSpc>
              <a:spcBef>
                <a:spcPts val="200"/>
              </a:spcBef>
              <a:spcAft>
                <a:spcPts val="200"/>
              </a:spcAft>
              <a:buNone/>
            </a:pPr>
            <a:r>
              <a:rPr lang="en-US" altLang="zh-CN" b="1" dirty="0">
                <a:solidFill>
                  <a:schemeClr val="accent1"/>
                </a:solidFill>
                <a:latin typeface="Times New Roman" panose="02020603050405020304" pitchFamily="18" charset="0"/>
                <a:ea typeface="黑体" panose="02010609060101010101" pitchFamily="49" charset="-122"/>
              </a:rPr>
              <a:t>wangzhe12@ict.ac.cn</a:t>
            </a:r>
          </a:p>
          <a:p>
            <a:pPr algn="ctr">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p:txBody>
      </p:sp>
      <p:sp>
        <p:nvSpPr>
          <p:cNvPr id="22" name="矩形 20">
            <a:extLst>
              <a:ext uri="{FF2B5EF4-FFF2-40B4-BE49-F238E27FC236}">
                <a16:creationId xmlns:a16="http://schemas.microsoft.com/office/drawing/2014/main" id="{80FF1DBF-7DFF-4E85-BAA1-527F39E83890}"/>
              </a:ext>
            </a:extLst>
          </p:cNvPr>
          <p:cNvSpPr/>
          <p:nvPr/>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23" name="Picture 3" descr="C:\Users\nec\Desktop\ppt\图\IMG_6074.JPG">
            <a:extLst>
              <a:ext uri="{FF2B5EF4-FFF2-40B4-BE49-F238E27FC236}">
                <a16:creationId xmlns:a16="http://schemas.microsoft.com/office/drawing/2014/main" id="{D7F1C8D2-F213-4BF9-B965-8BC0138C5F04}"/>
              </a:ext>
            </a:extLst>
          </p:cNvPr>
          <p:cNvPicPr>
            <a:picLocks noChangeAspect="1"/>
          </p:cNvPicPr>
          <p:nvPr/>
        </p:nvPicPr>
        <p:blipFill>
          <a:blip r:embed="rId3" cstate="print"/>
          <a:srcRect t="69600"/>
          <a:stretch>
            <a:fillRect/>
          </a:stretch>
        </p:blipFill>
        <p:spPr>
          <a:xfrm>
            <a:off x="-20320" y="1"/>
            <a:ext cx="12247880" cy="879250"/>
          </a:xfrm>
          <a:prstGeom prst="rect">
            <a:avLst/>
          </a:prstGeom>
          <a:noFill/>
          <a:ln w="9525">
            <a:noFill/>
          </a:ln>
        </p:spPr>
      </p:pic>
      <p:sp>
        <p:nvSpPr>
          <p:cNvPr id="24" name="矩形 23">
            <a:extLst>
              <a:ext uri="{FF2B5EF4-FFF2-40B4-BE49-F238E27FC236}">
                <a16:creationId xmlns:a16="http://schemas.microsoft.com/office/drawing/2014/main" id="{8EEB9AD9-1888-4C47-86E9-EC76E0F9D216}"/>
              </a:ext>
            </a:extLst>
          </p:cNvPr>
          <p:cNvSpPr/>
          <p:nvPr/>
        </p:nvSpPr>
        <p:spPr>
          <a:xfrm>
            <a:off x="-20320" y="1"/>
            <a:ext cx="12247880" cy="879249"/>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KSO_Shape">
            <a:extLst>
              <a:ext uri="{FF2B5EF4-FFF2-40B4-BE49-F238E27FC236}">
                <a16:creationId xmlns:a16="http://schemas.microsoft.com/office/drawing/2014/main" id="{F86C370C-998E-4DB2-A4C1-95B98892C965}"/>
              </a:ext>
            </a:extLst>
          </p:cNvPr>
          <p:cNvSpPr/>
          <p:nvPr/>
        </p:nvSpPr>
        <p:spPr>
          <a:xfrm>
            <a:off x="-23520" y="212463"/>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7" name="Picture 920" descr="D:\计算所\PPT的模板\logo－b.gif">
            <a:extLst>
              <a:ext uri="{FF2B5EF4-FFF2-40B4-BE49-F238E27FC236}">
                <a16:creationId xmlns:a16="http://schemas.microsoft.com/office/drawing/2014/main" id="{583D5A91-E2E7-402A-90B9-7309BE9E64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5162" y="25950"/>
            <a:ext cx="941668" cy="779312"/>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0">
            <a:extLst>
              <a:ext uri="{FF2B5EF4-FFF2-40B4-BE49-F238E27FC236}">
                <a16:creationId xmlns:a16="http://schemas.microsoft.com/office/drawing/2014/main" id="{3C52DF50-C819-425F-8D34-7CBB46D1C454}"/>
              </a:ext>
            </a:extLst>
          </p:cNvPr>
          <p:cNvSpPr/>
          <p:nvPr/>
        </p:nvSpPr>
        <p:spPr>
          <a:xfrm>
            <a:off x="215170" y="106232"/>
            <a:ext cx="11592817" cy="666786"/>
          </a:xfrm>
          <a:prstGeom prst="rect">
            <a:avLst/>
          </a:prstGeom>
          <a:noFill/>
          <a:ln w="9525">
            <a:noFill/>
          </a:ln>
        </p:spPr>
        <p:txBody>
          <a:bodyPr wrap="square" anchor="t">
            <a:spAutoFit/>
          </a:bodyPr>
          <a:lstStyle/>
          <a:p>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内构安全实验室</a:t>
            </a:r>
          </a:p>
        </p:txBody>
      </p:sp>
    </p:spTree>
    <p:extLst>
      <p:ext uri="{BB962C8B-B14F-4D97-AF65-F5344CB8AC3E}">
        <p14:creationId xmlns:p14="http://schemas.microsoft.com/office/powerpoint/2010/main" val="495143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37E084-5954-4B56-AC21-4DC7685C662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95B767C-30B7-4E64-8217-014695EEF899}"/>
              </a:ext>
            </a:extLst>
          </p:cNvPr>
          <p:cNvSpPr>
            <a:spLocks noGrp="1"/>
          </p:cNvSpPr>
          <p:nvPr>
            <p:ph idx="1"/>
          </p:nvPr>
        </p:nvSpPr>
        <p:spPr/>
        <p:txBody>
          <a:bodyPr/>
          <a:lstStyle/>
          <a:p>
            <a:pPr algn="l"/>
            <a:r>
              <a:rPr lang="en-US" altLang="zh-CN" sz="1800" b="0" i="0" u="none" strike="noStrike" baseline="0" dirty="0">
                <a:solidFill>
                  <a:srgbClr val="000000"/>
                </a:solidFill>
                <a:latin typeface="TimesNewRomanPSMT"/>
              </a:rPr>
              <a:t>When the value of </a:t>
            </a:r>
            <a:r>
              <a:rPr lang="en-US" altLang="zh-CN" sz="1800" b="0" i="0" u="none" strike="noStrike" baseline="0" dirty="0">
                <a:solidFill>
                  <a:srgbClr val="1212CD"/>
                </a:solidFill>
                <a:latin typeface="TimesNewRomanPSMT"/>
              </a:rPr>
              <a:t>PSTATE</a:t>
            </a:r>
            <a:r>
              <a:rPr lang="en-US" altLang="zh-CN" sz="1800" b="0" i="0" u="none" strike="noStrike" baseline="0" dirty="0">
                <a:solidFill>
                  <a:srgbClr val="000000"/>
                </a:solidFill>
                <a:latin typeface="TimesNewRomanPSMT"/>
              </a:rPr>
              <a:t>.PAN is 1, any privileged data access from EL1, or EL2 when </a:t>
            </a:r>
            <a:r>
              <a:rPr lang="en-US" altLang="zh-CN" sz="1800" b="0" i="0" u="none" strike="noStrike" baseline="0" dirty="0">
                <a:solidFill>
                  <a:srgbClr val="1212CD"/>
                </a:solidFill>
                <a:latin typeface="TimesNewRomanPSMT"/>
              </a:rPr>
              <a:t>HCR_EL2</a:t>
            </a:r>
            <a:r>
              <a:rPr lang="en-US" altLang="zh-CN" sz="1800" b="0" i="0" u="none" strike="noStrike" baseline="0" dirty="0">
                <a:solidFill>
                  <a:srgbClr val="000000"/>
                </a:solidFill>
                <a:latin typeface="TimesNewRomanPSMT"/>
              </a:rPr>
              <a:t>.E2H is 1, to a virtual memory address that is accessible to data accesses at EL0, generates a Permission fault.</a:t>
            </a:r>
            <a:endParaRPr lang="zh-CN" altLang="en-US" dirty="0"/>
          </a:p>
        </p:txBody>
      </p:sp>
      <p:pic>
        <p:nvPicPr>
          <p:cNvPr id="5" name="图片 4">
            <a:extLst>
              <a:ext uri="{FF2B5EF4-FFF2-40B4-BE49-F238E27FC236}">
                <a16:creationId xmlns:a16="http://schemas.microsoft.com/office/drawing/2014/main" id="{0305CDE5-4910-47B4-80DB-7D2AACC7418D}"/>
              </a:ext>
            </a:extLst>
          </p:cNvPr>
          <p:cNvPicPr>
            <a:picLocks noChangeAspect="1"/>
          </p:cNvPicPr>
          <p:nvPr/>
        </p:nvPicPr>
        <p:blipFill>
          <a:blip r:embed="rId2"/>
          <a:stretch>
            <a:fillRect/>
          </a:stretch>
        </p:blipFill>
        <p:spPr>
          <a:xfrm>
            <a:off x="-9965" y="3380946"/>
            <a:ext cx="6654018" cy="3129036"/>
          </a:xfrm>
          <a:prstGeom prst="rect">
            <a:avLst/>
          </a:prstGeom>
        </p:spPr>
      </p:pic>
      <p:pic>
        <p:nvPicPr>
          <p:cNvPr id="7" name="图片 6">
            <a:extLst>
              <a:ext uri="{FF2B5EF4-FFF2-40B4-BE49-F238E27FC236}">
                <a16:creationId xmlns:a16="http://schemas.microsoft.com/office/drawing/2014/main" id="{4D7338F1-8952-4B47-B7A3-07704EFF6060}"/>
              </a:ext>
            </a:extLst>
          </p:cNvPr>
          <p:cNvPicPr>
            <a:picLocks noChangeAspect="1"/>
          </p:cNvPicPr>
          <p:nvPr/>
        </p:nvPicPr>
        <p:blipFill>
          <a:blip r:embed="rId3"/>
          <a:stretch>
            <a:fillRect/>
          </a:stretch>
        </p:blipFill>
        <p:spPr>
          <a:xfrm>
            <a:off x="3788996" y="90341"/>
            <a:ext cx="6063175" cy="1667816"/>
          </a:xfrm>
          <a:prstGeom prst="rect">
            <a:avLst/>
          </a:prstGeom>
        </p:spPr>
      </p:pic>
      <p:pic>
        <p:nvPicPr>
          <p:cNvPr id="9" name="图片 8">
            <a:extLst>
              <a:ext uri="{FF2B5EF4-FFF2-40B4-BE49-F238E27FC236}">
                <a16:creationId xmlns:a16="http://schemas.microsoft.com/office/drawing/2014/main" id="{831C0613-9C2F-4894-98DB-DB00C02146D2}"/>
              </a:ext>
            </a:extLst>
          </p:cNvPr>
          <p:cNvPicPr>
            <a:picLocks noChangeAspect="1"/>
          </p:cNvPicPr>
          <p:nvPr/>
        </p:nvPicPr>
        <p:blipFill>
          <a:blip r:embed="rId4"/>
          <a:stretch>
            <a:fillRect/>
          </a:stretch>
        </p:blipFill>
        <p:spPr>
          <a:xfrm>
            <a:off x="7564721" y="3306543"/>
            <a:ext cx="3091603" cy="3186332"/>
          </a:xfrm>
          <a:prstGeom prst="rect">
            <a:avLst/>
          </a:prstGeom>
        </p:spPr>
      </p:pic>
    </p:spTree>
    <p:extLst>
      <p:ext uri="{BB962C8B-B14F-4D97-AF65-F5344CB8AC3E}">
        <p14:creationId xmlns:p14="http://schemas.microsoft.com/office/powerpoint/2010/main" val="3001899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1CE9F4-F54E-4F76-AF7E-24F234683BA6}"/>
              </a:ext>
            </a:extLst>
          </p:cNvPr>
          <p:cNvSpPr>
            <a:spLocks noGrp="1"/>
          </p:cNvSpPr>
          <p:nvPr>
            <p:ph type="title"/>
          </p:nvPr>
        </p:nvSpPr>
        <p:spPr>
          <a:xfrm>
            <a:off x="838200" y="365125"/>
            <a:ext cx="11026140" cy="1325563"/>
          </a:xfrm>
        </p:spPr>
        <p:txBody>
          <a:bodyPr/>
          <a:lstStyle/>
          <a:p>
            <a:r>
              <a:rPr lang="zh-CN" altLang="en-US" dirty="0"/>
              <a:t>可以用来避免用户页表切换导致的</a:t>
            </a:r>
            <a:r>
              <a:rPr lang="en-US" altLang="zh-CN" dirty="0"/>
              <a:t>TLB flush</a:t>
            </a:r>
            <a:endParaRPr lang="zh-CN" altLang="en-US" dirty="0"/>
          </a:p>
        </p:txBody>
      </p:sp>
      <p:sp>
        <p:nvSpPr>
          <p:cNvPr id="3" name="内容占位符 2">
            <a:extLst>
              <a:ext uri="{FF2B5EF4-FFF2-40B4-BE49-F238E27FC236}">
                <a16:creationId xmlns:a16="http://schemas.microsoft.com/office/drawing/2014/main" id="{7F0A07AC-DFA3-4A81-B91E-1996DA7FACB1}"/>
              </a:ext>
            </a:extLst>
          </p:cNvPr>
          <p:cNvSpPr>
            <a:spLocks noGrp="1"/>
          </p:cNvSpPr>
          <p:nvPr>
            <p:ph idx="1"/>
          </p:nvPr>
        </p:nvSpPr>
        <p:spPr/>
        <p:txBody>
          <a:bodyPr>
            <a:normAutofit fontScale="92500"/>
          </a:bodyPr>
          <a:lstStyle/>
          <a:p>
            <a:r>
              <a:rPr lang="zh-CN" altLang="en-US" b="0" i="0" dirty="0">
                <a:solidFill>
                  <a:srgbClr val="3A4145"/>
                </a:solidFill>
                <a:effectLst/>
                <a:latin typeface="Open Sans" panose="020B0606030504020204" pitchFamily="34" charset="0"/>
              </a:rPr>
              <a:t>同样对于在</a:t>
            </a:r>
            <a:r>
              <a:rPr lang="en-US" altLang="zh-CN" b="0" i="0" dirty="0">
                <a:solidFill>
                  <a:srgbClr val="3A4145"/>
                </a:solidFill>
                <a:effectLst/>
                <a:latin typeface="Open Sans" panose="020B0606030504020204" pitchFamily="34" charset="0"/>
              </a:rPr>
              <a:t>el0</a:t>
            </a:r>
            <a:r>
              <a:rPr lang="zh-CN" altLang="en-US" b="0" i="0" dirty="0">
                <a:solidFill>
                  <a:srgbClr val="3A4145"/>
                </a:solidFill>
                <a:effectLst/>
                <a:latin typeface="Open Sans" panose="020B0606030504020204" pitchFamily="34" charset="0"/>
              </a:rPr>
              <a:t>时触发的异常处理地址，</a:t>
            </a:r>
            <a:r>
              <a:rPr lang="en-US" altLang="zh-CN" b="0" i="0" dirty="0">
                <a:solidFill>
                  <a:srgbClr val="3A4145"/>
                </a:solidFill>
                <a:effectLst/>
                <a:latin typeface="Open Sans" panose="020B0606030504020204" pitchFamily="34" charset="0"/>
              </a:rPr>
              <a:t>XNU</a:t>
            </a:r>
            <a:r>
              <a:rPr lang="zh-CN" altLang="en-US" b="0" i="0" dirty="0">
                <a:solidFill>
                  <a:srgbClr val="3A4145"/>
                </a:solidFill>
                <a:effectLst/>
                <a:latin typeface="Open Sans" panose="020B0606030504020204" pitchFamily="34" charset="0"/>
              </a:rPr>
              <a:t>利用了一个</a:t>
            </a:r>
            <a:r>
              <a:rPr lang="en-US" altLang="zh-CN" b="0" i="0" dirty="0">
                <a:solidFill>
                  <a:srgbClr val="3A4145"/>
                </a:solidFill>
                <a:effectLst/>
                <a:latin typeface="Open Sans" panose="020B0606030504020204" pitchFamily="34" charset="0"/>
              </a:rPr>
              <a:t>tricky</a:t>
            </a:r>
            <a:r>
              <a:rPr lang="zh-CN" altLang="en-US" b="0" i="0" dirty="0">
                <a:solidFill>
                  <a:srgbClr val="3A4145"/>
                </a:solidFill>
                <a:effectLst/>
                <a:latin typeface="Open Sans" panose="020B0606030504020204" pitchFamily="34" charset="0"/>
              </a:rPr>
              <a:t>技巧，将内核态的异常处理地址的</a:t>
            </a:r>
            <a:r>
              <a:rPr lang="zh-CN" altLang="en-US" b="1" i="0" dirty="0">
                <a:solidFill>
                  <a:srgbClr val="3A4145"/>
                </a:solidFill>
                <a:effectLst/>
                <a:latin typeface="Open Sans" panose="020B0606030504020204" pitchFamily="34" charset="0"/>
              </a:rPr>
              <a:t>虚拟地址</a:t>
            </a:r>
            <a:r>
              <a:rPr lang="zh-CN" altLang="en-US" b="0" i="0" dirty="0">
                <a:solidFill>
                  <a:srgbClr val="3A4145"/>
                </a:solidFill>
                <a:effectLst/>
                <a:latin typeface="Open Sans" panose="020B0606030504020204" pitchFamily="34" charset="0"/>
              </a:rPr>
              <a:t>和在</a:t>
            </a:r>
            <a:r>
              <a:rPr lang="en-US" altLang="zh-CN" b="0" i="0" dirty="0">
                <a:solidFill>
                  <a:srgbClr val="3A4145"/>
                </a:solidFill>
                <a:effectLst/>
                <a:latin typeface="Open Sans" panose="020B0606030504020204" pitchFamily="34" charset="0"/>
              </a:rPr>
              <a:t>el0</a:t>
            </a:r>
            <a:r>
              <a:rPr lang="zh-CN" altLang="en-US" b="0" i="0" dirty="0">
                <a:solidFill>
                  <a:srgbClr val="3A4145"/>
                </a:solidFill>
                <a:effectLst/>
                <a:latin typeface="Open Sans" panose="020B0606030504020204" pitchFamily="34" charset="0"/>
              </a:rPr>
              <a:t>时触发的异常处理的</a:t>
            </a:r>
            <a:r>
              <a:rPr lang="zh-CN" altLang="en-US" b="1" i="0" dirty="0">
                <a:solidFill>
                  <a:srgbClr val="3A4145"/>
                </a:solidFill>
                <a:effectLst/>
                <a:latin typeface="Open Sans" panose="020B0606030504020204" pitchFamily="34" charset="0"/>
              </a:rPr>
              <a:t>虚拟地址</a:t>
            </a:r>
            <a:r>
              <a:rPr lang="zh-CN" altLang="en-US" b="0" i="0" dirty="0">
                <a:solidFill>
                  <a:srgbClr val="3A4145"/>
                </a:solidFill>
                <a:effectLst/>
                <a:latin typeface="Open Sans" panose="020B0606030504020204" pitchFamily="34" charset="0"/>
              </a:rPr>
              <a:t>，都映射到了内核原有的异常处理地址的</a:t>
            </a:r>
            <a:r>
              <a:rPr lang="zh-CN" altLang="en-US" b="1" i="0" dirty="0">
                <a:solidFill>
                  <a:srgbClr val="3A4145"/>
                </a:solidFill>
                <a:effectLst/>
                <a:latin typeface="Open Sans" panose="020B0606030504020204" pitchFamily="34" charset="0"/>
              </a:rPr>
              <a:t>物理地址</a:t>
            </a:r>
            <a:r>
              <a:rPr lang="zh-CN" altLang="en-US" b="0" i="0" dirty="0">
                <a:solidFill>
                  <a:srgbClr val="3A4145"/>
                </a:solidFill>
                <a:effectLst/>
                <a:latin typeface="Open Sans" panose="020B0606030504020204" pitchFamily="34" charset="0"/>
              </a:rPr>
              <a:t>，并且</a:t>
            </a:r>
            <a:r>
              <a:rPr lang="en-US" altLang="zh-CN" b="0" i="0" dirty="0">
                <a:solidFill>
                  <a:srgbClr val="3A4145"/>
                </a:solidFill>
                <a:effectLst/>
                <a:latin typeface="Open Sans" panose="020B0606030504020204" pitchFamily="34" charset="0"/>
              </a:rPr>
              <a:t>el0</a:t>
            </a:r>
            <a:r>
              <a:rPr lang="zh-CN" altLang="en-US" b="0" i="0" dirty="0">
                <a:solidFill>
                  <a:srgbClr val="3A4145"/>
                </a:solidFill>
                <a:effectLst/>
                <a:latin typeface="Open Sans" panose="020B0606030504020204" pitchFamily="34" charset="0"/>
              </a:rPr>
              <a:t>时触发的异常处理的虚拟地址正好选在了内核地址空间的一半位置处。</a:t>
            </a:r>
            <a:endParaRPr lang="en-US" altLang="zh-CN" b="0" i="0" dirty="0">
              <a:solidFill>
                <a:srgbClr val="3A4145"/>
              </a:solidFill>
              <a:effectLst/>
              <a:latin typeface="Open Sans" panose="020B0606030504020204" pitchFamily="34" charset="0"/>
            </a:endParaRPr>
          </a:p>
          <a:p>
            <a:r>
              <a:rPr lang="en-US" altLang="zh-CN" b="0" i="0" dirty="0">
                <a:solidFill>
                  <a:srgbClr val="3A4145"/>
                </a:solidFill>
                <a:effectLst/>
                <a:latin typeface="Open Sans" panose="020B0606030504020204" pitchFamily="34" charset="0"/>
              </a:rPr>
              <a:t> </a:t>
            </a:r>
            <a:r>
              <a:rPr lang="en-US" altLang="zh-CN" b="0" i="0" dirty="0">
                <a:solidFill>
                  <a:srgbClr val="3A4145"/>
                </a:solidFill>
                <a:effectLst/>
                <a:latin typeface="Open Sans" panose="020B0606030504020204" pitchFamily="34" charset="0"/>
                <a:hlinkClick r:id="rId2"/>
              </a:rPr>
              <a:t>https://paper.seebug.org/1770/</a:t>
            </a:r>
            <a:endParaRPr lang="en-US" altLang="zh-CN" b="0" i="0" dirty="0">
              <a:solidFill>
                <a:srgbClr val="3A4145"/>
              </a:solidFill>
              <a:effectLst/>
              <a:latin typeface="Open Sans" panose="020B0606030504020204" pitchFamily="34" charset="0"/>
            </a:endParaRPr>
          </a:p>
          <a:p>
            <a:endParaRPr lang="en-US" altLang="zh-CN" dirty="0">
              <a:solidFill>
                <a:srgbClr val="3A4145"/>
              </a:solidFill>
              <a:latin typeface="Open Sans" panose="020B0606030504020204" pitchFamily="34" charset="0"/>
            </a:endParaRPr>
          </a:p>
          <a:p>
            <a:endParaRPr lang="en-US" altLang="zh-CN" dirty="0">
              <a:solidFill>
                <a:srgbClr val="3A4145"/>
              </a:solidFill>
              <a:latin typeface="Open Sans" panose="020B0606030504020204" pitchFamily="34" charset="0"/>
            </a:endParaRPr>
          </a:p>
          <a:p>
            <a:r>
              <a:rPr lang="zh-CN" altLang="en-US" dirty="0">
                <a:solidFill>
                  <a:srgbClr val="3A4145"/>
                </a:solidFill>
                <a:latin typeface="Open Sans" panose="020B0606030504020204" pitchFamily="34" charset="0"/>
              </a:rPr>
              <a:t>用户代码数据放置到用户空间下半部分，页表切换代码设置寄存器</a:t>
            </a:r>
            <a:r>
              <a:rPr lang="en-US" altLang="zh-CN" dirty="0">
                <a:solidFill>
                  <a:srgbClr val="3A4145"/>
                </a:solidFill>
                <a:latin typeface="Open Sans" panose="020B0606030504020204" pitchFamily="34" charset="0"/>
              </a:rPr>
              <a:t>TCLT0.SZ</a:t>
            </a:r>
            <a:r>
              <a:rPr lang="zh-CN" altLang="en-US" dirty="0">
                <a:solidFill>
                  <a:srgbClr val="3A4145"/>
                </a:solidFill>
                <a:latin typeface="Open Sans" panose="020B0606030504020204" pitchFamily="34" charset="0"/>
              </a:rPr>
              <a:t>使得用户空间减半，这样可以避免内核访问用户空间。</a:t>
            </a:r>
            <a:endParaRPr lang="en-US" altLang="zh-CN" dirty="0">
              <a:solidFill>
                <a:srgbClr val="3A4145"/>
              </a:solidFill>
              <a:latin typeface="Open Sans" panose="020B0606030504020204" pitchFamily="34" charset="0"/>
            </a:endParaRPr>
          </a:p>
          <a:p>
            <a:pPr lvl="1"/>
            <a:r>
              <a:rPr lang="zh-CN" altLang="en-US" dirty="0"/>
              <a:t>高效的内核</a:t>
            </a:r>
            <a:r>
              <a:rPr lang="en-US" altLang="zh-CN" dirty="0"/>
              <a:t>PAN</a:t>
            </a:r>
            <a:r>
              <a:rPr lang="zh-CN" altLang="en-US" dirty="0"/>
              <a:t>实现。</a:t>
            </a:r>
          </a:p>
        </p:txBody>
      </p:sp>
    </p:spTree>
    <p:extLst>
      <p:ext uri="{BB962C8B-B14F-4D97-AF65-F5344CB8AC3E}">
        <p14:creationId xmlns:p14="http://schemas.microsoft.com/office/powerpoint/2010/main" val="3306573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0"/>
          <p:cNvSpPr/>
          <p:nvPr/>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6" name="Picture 3" descr="C:\Users\nec\Desktop\ppt\图\IMG_6074.JPG"/>
          <p:cNvPicPr>
            <a:picLocks noChangeAspect="1"/>
          </p:cNvPicPr>
          <p:nvPr/>
        </p:nvPicPr>
        <p:blipFill>
          <a:blip r:embed="rId3" cstate="print"/>
          <a:srcRect t="69600"/>
          <a:stretch>
            <a:fillRect/>
          </a:stretch>
        </p:blipFill>
        <p:spPr>
          <a:xfrm>
            <a:off x="-20320" y="1"/>
            <a:ext cx="12247880" cy="879250"/>
          </a:xfrm>
          <a:prstGeom prst="rect">
            <a:avLst/>
          </a:prstGeom>
          <a:noFill/>
          <a:ln w="9525">
            <a:noFill/>
          </a:ln>
        </p:spPr>
      </p:pic>
      <p:sp>
        <p:nvSpPr>
          <p:cNvPr id="7" name="矩形 6"/>
          <p:cNvSpPr/>
          <p:nvPr/>
        </p:nvSpPr>
        <p:spPr>
          <a:xfrm>
            <a:off x="-20320" y="1"/>
            <a:ext cx="12247880" cy="879249"/>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KSO_Shape"/>
          <p:cNvSpPr/>
          <p:nvPr/>
        </p:nvSpPr>
        <p:spPr>
          <a:xfrm>
            <a:off x="-23520" y="212463"/>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9" name="Picture 920" descr="D:\计算所\PPT的模板\logo－b.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5162" y="25950"/>
            <a:ext cx="941668" cy="779312"/>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20"/>
          <p:cNvSpPr/>
          <p:nvPr/>
        </p:nvSpPr>
        <p:spPr>
          <a:xfrm>
            <a:off x="215170" y="106232"/>
            <a:ext cx="11592817" cy="666786"/>
          </a:xfrm>
          <a:prstGeom prst="rect">
            <a:avLst/>
          </a:prstGeom>
          <a:noFill/>
          <a:ln w="9525">
            <a:noFill/>
          </a:ln>
        </p:spPr>
        <p:txBody>
          <a:bodyPr wrap="square" anchor="t">
            <a:spAutoFit/>
          </a:bodyPr>
          <a:lstStyle/>
          <a:p>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研究背景</a:t>
            </a:r>
          </a:p>
        </p:txBody>
      </p:sp>
      <p:sp>
        <p:nvSpPr>
          <p:cNvPr id="2" name="Rectangle 2">
            <a:extLst>
              <a:ext uri="{FF2B5EF4-FFF2-40B4-BE49-F238E27FC236}">
                <a16:creationId xmlns:a16="http://schemas.microsoft.com/office/drawing/2014/main" id="{B3C60C9A-DF8F-46E2-80A2-D2B77530B39B}"/>
              </a:ext>
            </a:extLst>
          </p:cNvPr>
          <p:cNvSpPr>
            <a:spLocks noChangeArrowheads="1"/>
          </p:cNvSpPr>
          <p:nvPr/>
        </p:nvSpPr>
        <p:spPr bwMode="auto">
          <a:xfrm>
            <a:off x="719403" y="316056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4" name="内容占位符 3">
            <a:extLst>
              <a:ext uri="{FF2B5EF4-FFF2-40B4-BE49-F238E27FC236}">
                <a16:creationId xmlns:a16="http://schemas.microsoft.com/office/drawing/2014/main" id="{93FD1770-486B-4DC6-A170-E5005C0D720E}"/>
              </a:ext>
            </a:extLst>
          </p:cNvPr>
          <p:cNvSpPr>
            <a:spLocks noGrp="1"/>
          </p:cNvSpPr>
          <p:nvPr>
            <p:ph idx="1"/>
          </p:nvPr>
        </p:nvSpPr>
        <p:spPr>
          <a:xfrm>
            <a:off x="527381" y="1184087"/>
            <a:ext cx="11164510" cy="5461447"/>
          </a:xfrm>
        </p:spPr>
        <p:txBody>
          <a:bodyPr>
            <a:noAutofit/>
          </a:bodyPr>
          <a:lstStyle/>
          <a:p>
            <a:pPr algn="just">
              <a:lnSpc>
                <a:spcPct val="100000"/>
              </a:lnSpc>
              <a:spcBef>
                <a:spcPts val="200"/>
              </a:spcBef>
              <a:spcAft>
                <a:spcPts val="200"/>
              </a:spcAft>
            </a:pPr>
            <a:r>
              <a:rPr lang="zh-CN" altLang="en-US" sz="2000" b="1" dirty="0">
                <a:solidFill>
                  <a:srgbClr val="292929"/>
                </a:solidFill>
                <a:latin typeface="Times New Roman" panose="02020603050405020304" pitchFamily="18" charset="0"/>
                <a:ea typeface="黑体" panose="02010609060101010101" pitchFamily="49" charset="-122"/>
              </a:rPr>
              <a:t>性能开销来源分析：</a:t>
            </a:r>
            <a:endParaRPr lang="en-US" altLang="zh-CN" sz="2000" b="1"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en-US" altLang="zh-CN" sz="1800" dirty="0">
                <a:solidFill>
                  <a:srgbClr val="292929"/>
                </a:solidFill>
                <a:latin typeface="Times New Roman" panose="02020603050405020304" pitchFamily="18" charset="0"/>
                <a:ea typeface="黑体" panose="02010609060101010101" pitchFamily="49" charset="-122"/>
              </a:rPr>
              <a:t>APP</a:t>
            </a:r>
            <a:r>
              <a:rPr lang="zh-CN" altLang="en-US" sz="1800" dirty="0">
                <a:solidFill>
                  <a:srgbClr val="292929"/>
                </a:solidFill>
                <a:latin typeface="Times New Roman" panose="02020603050405020304" pitchFamily="18" charset="0"/>
                <a:ea typeface="黑体" panose="02010609060101010101" pitchFamily="49" charset="-122"/>
              </a:rPr>
              <a:t>能使用的资源：</a:t>
            </a:r>
            <a:r>
              <a:rPr lang="zh-CN" altLang="en-US" sz="1800" b="1" dirty="0">
                <a:solidFill>
                  <a:schemeClr val="accent1"/>
                </a:solidFill>
                <a:latin typeface="Times New Roman" panose="02020603050405020304" pitchFamily="18" charset="0"/>
                <a:ea typeface="黑体" panose="02010609060101010101" pitchFamily="49" charset="-122"/>
              </a:rPr>
              <a:t>硬件资源</a:t>
            </a:r>
            <a:r>
              <a:rPr lang="zh-CN" altLang="en-US" sz="1800" dirty="0">
                <a:solidFill>
                  <a:srgbClr val="292929"/>
                </a:solidFill>
                <a:latin typeface="Times New Roman" panose="02020603050405020304" pitchFamily="18" charset="0"/>
                <a:ea typeface="黑体" panose="02010609060101010101" pitchFamily="49" charset="-122"/>
              </a:rPr>
              <a:t>（指令集、寄存器和内存）</a:t>
            </a:r>
            <a:r>
              <a:rPr lang="en-US" altLang="zh-CN" sz="1800" dirty="0">
                <a:solidFill>
                  <a:srgbClr val="292929"/>
                </a:solidFill>
                <a:latin typeface="Times New Roman" panose="02020603050405020304" pitchFamily="18" charset="0"/>
                <a:ea typeface="黑体" panose="02010609060101010101" pitchFamily="49" charset="-122"/>
              </a:rPr>
              <a:t>+ </a:t>
            </a:r>
            <a:r>
              <a:rPr lang="zh-CN" altLang="en-US" sz="1800" b="1" dirty="0">
                <a:solidFill>
                  <a:schemeClr val="accent2"/>
                </a:solidFill>
                <a:latin typeface="Times New Roman" panose="02020603050405020304" pitchFamily="18" charset="0"/>
                <a:ea typeface="黑体" panose="02010609060101010101" pitchFamily="49" charset="-122"/>
              </a:rPr>
              <a:t>系统资源</a:t>
            </a:r>
            <a:r>
              <a:rPr lang="zh-CN" altLang="en-US" sz="1800" dirty="0">
                <a:solidFill>
                  <a:srgbClr val="292929"/>
                </a:solidFill>
                <a:latin typeface="Times New Roman" panose="02020603050405020304" pitchFamily="18" charset="0"/>
                <a:ea typeface="黑体" panose="02010609060101010101" pitchFamily="49" charset="-122"/>
              </a:rPr>
              <a:t>（操作系统服务）。</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r>
              <a:rPr lang="en-US" altLang="zh-CN" sz="2000" dirty="0">
                <a:solidFill>
                  <a:schemeClr val="accent1"/>
                </a:solidFill>
                <a:latin typeface="Times New Roman" panose="02020603050405020304" pitchFamily="18" charset="0"/>
                <a:ea typeface="黑体" panose="02010609060101010101" pitchFamily="49" charset="-122"/>
              </a:rPr>
              <a:t>CPU</a:t>
            </a:r>
            <a:r>
              <a:rPr lang="zh-CN" altLang="en-US" sz="2000" dirty="0">
                <a:solidFill>
                  <a:schemeClr val="accent1"/>
                </a:solidFill>
                <a:latin typeface="Times New Roman" panose="02020603050405020304" pitchFamily="18" charset="0"/>
                <a:ea typeface="黑体" panose="02010609060101010101" pitchFamily="49" charset="-122"/>
              </a:rPr>
              <a:t>工艺和微架构不变的情况下，硬件资源只能通过优化和提升其使用效率来提升这部分的性能。</a:t>
            </a:r>
            <a:endParaRPr lang="en-US" altLang="zh-CN" sz="2000" dirty="0">
              <a:solidFill>
                <a:schemeClr val="accent1"/>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例如：方舟编译器（动态解释执行</a:t>
            </a:r>
            <a:r>
              <a:rPr lang="en-US" altLang="zh-CN" sz="1800" dirty="0">
                <a:solidFill>
                  <a:srgbClr val="292929"/>
                </a:solidFill>
                <a:latin typeface="Times New Roman" panose="02020603050405020304" pitchFamily="18" charset="0"/>
                <a:ea typeface="黑体" panose="02010609060101010101" pitchFamily="49" charset="-122"/>
              </a:rPr>
              <a:t>-&gt;</a:t>
            </a:r>
            <a:r>
              <a:rPr lang="zh-CN" altLang="en-US" sz="1800" dirty="0">
                <a:solidFill>
                  <a:srgbClr val="292929"/>
                </a:solidFill>
                <a:latin typeface="Times New Roman" panose="02020603050405020304" pitchFamily="18" charset="0"/>
                <a:ea typeface="黑体" panose="02010609060101010101" pitchFamily="49" charset="-122"/>
              </a:rPr>
              <a:t>静态翻译执行）、编译器优化（更加激进的编译优化）、高性能库。</a:t>
            </a: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22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22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r>
              <a:rPr lang="zh-CN" altLang="en-US" sz="2000" dirty="0">
                <a:solidFill>
                  <a:schemeClr val="accent2"/>
                </a:solidFill>
                <a:latin typeface="Times New Roman" panose="02020603050405020304" pitchFamily="18" charset="0"/>
                <a:ea typeface="黑体" panose="02010609060101010101" pitchFamily="49" charset="-122"/>
              </a:rPr>
              <a:t>通过系统调用请求系统服务，在方便程序移植的同时也带来了相当的性能开销：</a:t>
            </a:r>
            <a:endParaRPr lang="en-US" altLang="zh-CN" sz="2000" dirty="0">
              <a:solidFill>
                <a:schemeClr val="accent2"/>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a:t>
            </a:r>
            <a:r>
              <a:rPr lang="en-US" altLang="zh-CN" sz="1800" dirty="0">
                <a:solidFill>
                  <a:srgbClr val="292929"/>
                </a:solidFill>
                <a:latin typeface="Times New Roman" panose="02020603050405020304" pitchFamily="18" charset="0"/>
                <a:ea typeface="黑体" panose="02010609060101010101" pitchFamily="49" charset="-122"/>
              </a:rPr>
              <a:t>1</a:t>
            </a:r>
            <a:r>
              <a:rPr lang="zh-CN" altLang="en-US" sz="1800" dirty="0">
                <a:solidFill>
                  <a:srgbClr val="292929"/>
                </a:solidFill>
                <a:latin typeface="Times New Roman" panose="02020603050405020304" pitchFamily="18" charset="0"/>
                <a:ea typeface="黑体" panose="02010609060101010101" pitchFamily="49" charset="-122"/>
              </a:rPr>
              <a:t>）进程与操作系统的上下文切换会引入性能开销；</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a:t>
            </a:r>
            <a:r>
              <a:rPr lang="en-US" altLang="zh-CN" sz="1800" dirty="0">
                <a:solidFill>
                  <a:srgbClr val="292929"/>
                </a:solidFill>
                <a:latin typeface="Times New Roman" panose="02020603050405020304" pitchFamily="18" charset="0"/>
                <a:ea typeface="黑体" panose="02010609060101010101" pitchFamily="49" charset="-122"/>
              </a:rPr>
              <a:t>2</a:t>
            </a:r>
            <a:r>
              <a:rPr lang="zh-CN" altLang="en-US" sz="1800" dirty="0">
                <a:solidFill>
                  <a:srgbClr val="292929"/>
                </a:solidFill>
                <a:latin typeface="Times New Roman" panose="02020603050405020304" pitchFamily="18" charset="0"/>
                <a:ea typeface="黑体" panose="02010609060101010101" pitchFamily="49" charset="-122"/>
              </a:rPr>
              <a:t>）操作系统内系统调用的实现非常通用且复杂，系统调用的执行会有很深的内核栈帧；</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a:t>
            </a:r>
            <a:r>
              <a:rPr lang="en-US" altLang="zh-CN" sz="1800" dirty="0">
                <a:solidFill>
                  <a:srgbClr val="292929"/>
                </a:solidFill>
                <a:latin typeface="Times New Roman" panose="02020603050405020304" pitchFamily="18" charset="0"/>
                <a:ea typeface="黑体" panose="02010609060101010101" pitchFamily="49" charset="-122"/>
              </a:rPr>
              <a:t>3</a:t>
            </a:r>
            <a:r>
              <a:rPr lang="zh-CN" altLang="en-US" sz="1800" dirty="0">
                <a:solidFill>
                  <a:srgbClr val="292929"/>
                </a:solidFill>
                <a:latin typeface="Times New Roman" panose="02020603050405020304" pitchFamily="18" charset="0"/>
                <a:ea typeface="黑体" panose="02010609060101010101" pitchFamily="49" charset="-122"/>
              </a:rPr>
              <a:t>）系统调用封装了许多特权资源，由于操作系统缺乏</a:t>
            </a:r>
            <a:r>
              <a:rPr lang="en-US" altLang="zh-CN" sz="1800" dirty="0">
                <a:solidFill>
                  <a:srgbClr val="292929"/>
                </a:solidFill>
                <a:latin typeface="Times New Roman" panose="02020603050405020304" pitchFamily="18" charset="0"/>
                <a:ea typeface="黑体" panose="02010609060101010101" pitchFamily="49" charset="-122"/>
              </a:rPr>
              <a:t>APP</a:t>
            </a:r>
            <a:r>
              <a:rPr lang="zh-CN" altLang="en-US" sz="1800" dirty="0">
                <a:solidFill>
                  <a:srgbClr val="292929"/>
                </a:solidFill>
                <a:latin typeface="Times New Roman" panose="02020603050405020304" pitchFamily="18" charset="0"/>
                <a:ea typeface="黑体" panose="02010609060101010101" pitchFamily="49" charset="-122"/>
              </a:rPr>
              <a:t>行为感知，其对这些资源的管理并不高效。</a:t>
            </a: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dirty="0">
              <a:solidFill>
                <a:srgbClr val="292929"/>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07971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3C60C9A-DF8F-46E2-80A2-D2B77530B39B}"/>
              </a:ext>
            </a:extLst>
          </p:cNvPr>
          <p:cNvSpPr>
            <a:spLocks noChangeArrowheads="1"/>
          </p:cNvSpPr>
          <p:nvPr/>
        </p:nvSpPr>
        <p:spPr bwMode="auto">
          <a:xfrm>
            <a:off x="719403" y="316056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4" name="内容占位符 3">
            <a:extLst>
              <a:ext uri="{FF2B5EF4-FFF2-40B4-BE49-F238E27FC236}">
                <a16:creationId xmlns:a16="http://schemas.microsoft.com/office/drawing/2014/main" id="{93FD1770-486B-4DC6-A170-E5005C0D720E}"/>
              </a:ext>
            </a:extLst>
          </p:cNvPr>
          <p:cNvSpPr>
            <a:spLocks noGrp="1"/>
          </p:cNvSpPr>
          <p:nvPr>
            <p:ph idx="1"/>
          </p:nvPr>
        </p:nvSpPr>
        <p:spPr>
          <a:xfrm>
            <a:off x="527381" y="1184087"/>
            <a:ext cx="11164510" cy="5461447"/>
          </a:xfrm>
        </p:spPr>
        <p:txBody>
          <a:bodyPr>
            <a:noAutofit/>
          </a:bodyPr>
          <a:lstStyle/>
          <a:p>
            <a:pPr algn="just">
              <a:lnSpc>
                <a:spcPct val="100000"/>
              </a:lnSpc>
              <a:spcBef>
                <a:spcPts val="200"/>
              </a:spcBef>
              <a:spcAft>
                <a:spcPts val="200"/>
              </a:spcAft>
            </a:pPr>
            <a:r>
              <a:rPr lang="en-US" altLang="zh-CN" sz="2000" b="1" dirty="0">
                <a:latin typeface="Times New Roman" panose="02020603050405020304" pitchFamily="18" charset="0"/>
                <a:ea typeface="黑体" panose="02010609060101010101" pitchFamily="49" charset="-122"/>
              </a:rPr>
              <a:t>Problem Statements</a:t>
            </a:r>
          </a:p>
          <a:p>
            <a:pPr lvl="1" algn="just">
              <a:lnSpc>
                <a:spcPct val="100000"/>
              </a:lnSpc>
              <a:spcBef>
                <a:spcPts val="200"/>
              </a:spcBef>
              <a:spcAft>
                <a:spcPts val="200"/>
              </a:spcAft>
            </a:pPr>
            <a:r>
              <a:rPr lang="zh-CN" altLang="en-US" sz="1800" b="1" dirty="0">
                <a:solidFill>
                  <a:srgbClr val="FF0000"/>
                </a:solidFill>
                <a:latin typeface="Times New Roman" panose="02020603050405020304" pitchFamily="18" charset="0"/>
                <a:ea typeface="黑体" panose="02010609060101010101" pitchFamily="49" charset="-122"/>
              </a:rPr>
              <a:t>硬件资源数量</a:t>
            </a:r>
            <a:r>
              <a:rPr lang="en-US" altLang="zh-CN" sz="1800" b="1" dirty="0">
                <a:solidFill>
                  <a:srgbClr val="FF0000"/>
                </a:solidFill>
                <a:latin typeface="Times New Roman" panose="02020603050405020304" pitchFamily="18" charset="0"/>
                <a:ea typeface="黑体" panose="02010609060101010101" pitchFamily="49" charset="-122"/>
              </a:rPr>
              <a:t>/</a:t>
            </a:r>
            <a:r>
              <a:rPr lang="zh-CN" altLang="en-US" sz="1800" b="1" dirty="0">
                <a:solidFill>
                  <a:srgbClr val="FF0000"/>
                </a:solidFill>
                <a:latin typeface="Times New Roman" panose="02020603050405020304" pitchFamily="18" charset="0"/>
                <a:ea typeface="黑体" panose="02010609060101010101" pitchFamily="49" charset="-122"/>
              </a:rPr>
              <a:t>质量受限：</a:t>
            </a:r>
            <a:r>
              <a:rPr lang="en-US" altLang="zh-CN" sz="1800" dirty="0">
                <a:solidFill>
                  <a:srgbClr val="292929"/>
                </a:solidFill>
                <a:latin typeface="Times New Roman" panose="02020603050405020304" pitchFamily="18" charset="0"/>
                <a:ea typeface="黑体" panose="02010609060101010101" pitchFamily="49" charset="-122"/>
              </a:rPr>
              <a:t>APP</a:t>
            </a:r>
            <a:r>
              <a:rPr lang="zh-CN" altLang="en-US" sz="1800" dirty="0">
                <a:solidFill>
                  <a:srgbClr val="292929"/>
                </a:solidFill>
                <a:latin typeface="Times New Roman" panose="02020603050405020304" pitchFamily="18" charset="0"/>
                <a:ea typeface="黑体" panose="02010609060101010101" pitchFamily="49" charset="-122"/>
              </a:rPr>
              <a:t>能够使用到的硬件资源无法提升，只能通过编译等技术提升其使用效率。</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b="1" dirty="0">
                <a:solidFill>
                  <a:srgbClr val="FF0000"/>
                </a:solidFill>
                <a:latin typeface="Times New Roman" panose="02020603050405020304" pitchFamily="18" charset="0"/>
                <a:ea typeface="黑体" panose="02010609060101010101" pitchFamily="49" charset="-122"/>
              </a:rPr>
              <a:t>系统资源无法高效定制：</a:t>
            </a:r>
            <a:r>
              <a:rPr lang="zh-CN" altLang="en-US" sz="1800" dirty="0">
                <a:solidFill>
                  <a:srgbClr val="292929"/>
                </a:solidFill>
                <a:latin typeface="Times New Roman" panose="02020603050405020304" pitchFamily="18" charset="0"/>
                <a:ea typeface="黑体" panose="02010609060101010101" pitchFamily="49" charset="-122"/>
              </a:rPr>
              <a:t>上下文切换存在性能开销，</a:t>
            </a:r>
            <a:r>
              <a:rPr lang="en-US" altLang="zh-CN" sz="1800" dirty="0">
                <a:solidFill>
                  <a:srgbClr val="292929"/>
                </a:solidFill>
                <a:latin typeface="Times New Roman" panose="02020603050405020304" pitchFamily="18" charset="0"/>
                <a:ea typeface="黑体" panose="02010609060101010101" pitchFamily="49" charset="-122"/>
              </a:rPr>
              <a:t>OS</a:t>
            </a:r>
            <a:r>
              <a:rPr lang="zh-CN" altLang="en-US" sz="1800" dirty="0">
                <a:solidFill>
                  <a:srgbClr val="292929"/>
                </a:solidFill>
                <a:latin typeface="Times New Roman" panose="02020603050405020304" pitchFamily="18" charset="0"/>
                <a:ea typeface="黑体" panose="02010609060101010101" pitchFamily="49" charset="-122"/>
              </a:rPr>
              <a:t>服务更加通用并且无法感知上层</a:t>
            </a:r>
            <a:r>
              <a:rPr lang="en-US" altLang="zh-CN" sz="1800" dirty="0">
                <a:solidFill>
                  <a:srgbClr val="292929"/>
                </a:solidFill>
                <a:latin typeface="Times New Roman" panose="02020603050405020304" pitchFamily="18" charset="0"/>
                <a:ea typeface="黑体" panose="02010609060101010101" pitchFamily="49" charset="-122"/>
              </a:rPr>
              <a:t>APP</a:t>
            </a:r>
            <a:r>
              <a:rPr lang="zh-CN" altLang="en-US" sz="1800" dirty="0">
                <a:solidFill>
                  <a:srgbClr val="292929"/>
                </a:solidFill>
                <a:latin typeface="Times New Roman" panose="02020603050405020304" pitchFamily="18" charset="0"/>
                <a:ea typeface="黑体" panose="02010609060101010101" pitchFamily="49" charset="-122"/>
              </a:rPr>
              <a:t>行为。</a:t>
            </a: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r>
              <a:rPr lang="zh-CN" altLang="en-US" sz="2000" b="1" dirty="0">
                <a:solidFill>
                  <a:schemeClr val="accent1"/>
                </a:solidFill>
                <a:latin typeface="Times New Roman" panose="02020603050405020304" pitchFamily="18" charset="0"/>
                <a:ea typeface="黑体" panose="02010609060101010101" pitchFamily="49" charset="-122"/>
              </a:rPr>
              <a:t>内核态</a:t>
            </a:r>
            <a:r>
              <a:rPr lang="en-US" altLang="zh-CN" sz="2000" b="1" dirty="0">
                <a:solidFill>
                  <a:schemeClr val="accent1"/>
                </a:solidFill>
                <a:latin typeface="Times New Roman" panose="02020603050405020304" pitchFamily="18" charset="0"/>
                <a:ea typeface="黑体" panose="02010609060101010101" pitchFamily="49" charset="-122"/>
              </a:rPr>
              <a:t>APP</a:t>
            </a:r>
            <a:r>
              <a:rPr lang="zh-CN" altLang="en-US" sz="2000" b="1" dirty="0">
                <a:solidFill>
                  <a:schemeClr val="accent1"/>
                </a:solidFill>
                <a:latin typeface="Times New Roman" panose="02020603050405020304" pitchFamily="18" charset="0"/>
                <a:ea typeface="黑体" panose="02010609060101010101" pitchFamily="49" charset="-122"/>
              </a:rPr>
              <a:t>是一个激进但是有效的技术路线：直接让</a:t>
            </a:r>
            <a:r>
              <a:rPr lang="en-US" altLang="zh-CN" sz="2000" b="1" dirty="0">
                <a:solidFill>
                  <a:schemeClr val="accent1"/>
                </a:solidFill>
                <a:latin typeface="Times New Roman" panose="02020603050405020304" pitchFamily="18" charset="0"/>
                <a:ea typeface="黑体" panose="02010609060101010101" pitchFamily="49" charset="-122"/>
              </a:rPr>
              <a:t>APP</a:t>
            </a:r>
            <a:r>
              <a:rPr lang="zh-CN" altLang="en-US" sz="2000" b="1" dirty="0">
                <a:solidFill>
                  <a:schemeClr val="accent1"/>
                </a:solidFill>
                <a:latin typeface="Times New Roman" panose="02020603050405020304" pitchFamily="18" charset="0"/>
                <a:ea typeface="黑体" panose="02010609060101010101" pitchFamily="49" charset="-122"/>
              </a:rPr>
              <a:t>运行在内核态。</a:t>
            </a:r>
            <a:endParaRPr lang="en-US" altLang="zh-CN" sz="2000" b="1" dirty="0">
              <a:solidFill>
                <a:schemeClr val="accent1"/>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chemeClr val="accent1"/>
                </a:solidFill>
                <a:latin typeface="Times New Roman" panose="02020603050405020304" pitchFamily="18" charset="0"/>
                <a:ea typeface="黑体" panose="02010609060101010101" pitchFamily="49" charset="-122"/>
              </a:rPr>
              <a:t>特权指令集直接（无需上下文切换）向</a:t>
            </a:r>
            <a:r>
              <a:rPr lang="en-US" altLang="zh-CN" sz="1800" dirty="0">
                <a:solidFill>
                  <a:schemeClr val="accent1"/>
                </a:solidFill>
                <a:latin typeface="Times New Roman" panose="02020603050405020304" pitchFamily="18" charset="0"/>
                <a:ea typeface="黑体" panose="02010609060101010101" pitchFamily="49" charset="-122"/>
              </a:rPr>
              <a:t>APP</a:t>
            </a:r>
            <a:r>
              <a:rPr lang="zh-CN" altLang="en-US" sz="1800" dirty="0">
                <a:solidFill>
                  <a:schemeClr val="accent1"/>
                </a:solidFill>
                <a:latin typeface="Times New Roman" panose="02020603050405020304" pitchFamily="18" charset="0"/>
                <a:ea typeface="黑体" panose="02010609060101010101" pitchFamily="49" charset="-122"/>
              </a:rPr>
              <a:t>开放</a:t>
            </a:r>
            <a:r>
              <a:rPr lang="zh-CN" altLang="en-US" sz="1800" dirty="0">
                <a:solidFill>
                  <a:srgbClr val="292929"/>
                </a:solidFill>
                <a:latin typeface="Times New Roman" panose="02020603050405020304" pitchFamily="18" charset="0"/>
                <a:ea typeface="黑体" panose="02010609060101010101" pitchFamily="49" charset="-122"/>
              </a:rPr>
              <a:t>，通过使用更加高效的硬件资源可以提升特定场景性能。</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en-US" altLang="zh-CN" sz="1800" dirty="0">
                <a:solidFill>
                  <a:schemeClr val="accent1"/>
                </a:solidFill>
                <a:latin typeface="Times New Roman" panose="02020603050405020304" pitchFamily="18" charset="0"/>
                <a:ea typeface="黑体" panose="02010609060101010101" pitchFamily="49" charset="-122"/>
              </a:rPr>
              <a:t>APP</a:t>
            </a:r>
            <a:r>
              <a:rPr lang="zh-CN" altLang="en-US" sz="1800" dirty="0">
                <a:solidFill>
                  <a:schemeClr val="accent1"/>
                </a:solidFill>
                <a:latin typeface="Times New Roman" panose="02020603050405020304" pitchFamily="18" charset="0"/>
                <a:ea typeface="黑体" panose="02010609060101010101" pitchFamily="49" charset="-122"/>
              </a:rPr>
              <a:t>可以绕过内核直接按需管理硬件资源</a:t>
            </a:r>
            <a:r>
              <a:rPr lang="zh-CN" altLang="en-US" sz="1800" dirty="0">
                <a:solidFill>
                  <a:srgbClr val="292929"/>
                </a:solidFill>
                <a:latin typeface="Times New Roman" panose="02020603050405020304" pitchFamily="18" charset="0"/>
                <a:ea typeface="黑体" panose="02010609060101010101" pitchFamily="49" charset="-122"/>
              </a:rPr>
              <a:t>，以更加高效的方式使用资源。</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chemeClr val="accent2"/>
                </a:solidFill>
                <a:latin typeface="Times New Roman" panose="02020603050405020304" pitchFamily="18" charset="0"/>
                <a:ea typeface="黑体" panose="02010609060101010101" pitchFamily="49" charset="-122"/>
              </a:rPr>
              <a:t>兼容现有</a:t>
            </a:r>
            <a:r>
              <a:rPr lang="en-US" altLang="zh-CN" sz="1800" dirty="0">
                <a:solidFill>
                  <a:schemeClr val="accent2"/>
                </a:solidFill>
                <a:latin typeface="Times New Roman" panose="02020603050405020304" pitchFamily="18" charset="0"/>
                <a:ea typeface="黑体" panose="02010609060101010101" pitchFamily="49" charset="-122"/>
              </a:rPr>
              <a:t>OS</a:t>
            </a:r>
            <a:r>
              <a:rPr lang="zh-CN" altLang="en-US" sz="1800" dirty="0">
                <a:solidFill>
                  <a:schemeClr val="accent2"/>
                </a:solidFill>
                <a:latin typeface="Times New Roman" panose="02020603050405020304" pitchFamily="18" charset="0"/>
                <a:ea typeface="黑体" panose="02010609060101010101" pitchFamily="49" charset="-122"/>
              </a:rPr>
              <a:t>架构和</a:t>
            </a:r>
            <a:r>
              <a:rPr lang="en-US" altLang="zh-CN" sz="1800" dirty="0">
                <a:solidFill>
                  <a:schemeClr val="accent2"/>
                </a:solidFill>
                <a:latin typeface="Times New Roman" panose="02020603050405020304" pitchFamily="18" charset="0"/>
                <a:ea typeface="黑体" panose="02010609060101010101" pitchFamily="49" charset="-122"/>
              </a:rPr>
              <a:t>POSIX API</a:t>
            </a:r>
            <a:r>
              <a:rPr lang="zh-CN" altLang="en-US" sz="1800" dirty="0">
                <a:solidFill>
                  <a:schemeClr val="accent2"/>
                </a:solidFill>
                <a:latin typeface="Times New Roman" panose="02020603050405020304" pitchFamily="18" charset="0"/>
                <a:ea typeface="黑体" panose="02010609060101010101" pitchFamily="49" charset="-122"/>
              </a:rPr>
              <a:t>，可以任意指定</a:t>
            </a:r>
            <a:r>
              <a:rPr lang="en-US" altLang="zh-CN" sz="1800" dirty="0">
                <a:solidFill>
                  <a:schemeClr val="accent2"/>
                </a:solidFill>
                <a:latin typeface="Times New Roman" panose="02020603050405020304" pitchFamily="18" charset="0"/>
                <a:ea typeface="黑体" panose="02010609060101010101" pitchFamily="49" charset="-122"/>
              </a:rPr>
              <a:t>APP</a:t>
            </a:r>
            <a:r>
              <a:rPr lang="zh-CN" altLang="en-US" sz="1800" dirty="0">
                <a:solidFill>
                  <a:schemeClr val="accent2"/>
                </a:solidFill>
                <a:latin typeface="Times New Roman" panose="02020603050405020304" pitchFamily="18" charset="0"/>
                <a:ea typeface="黑体" panose="02010609060101010101" pitchFamily="49" charset="-122"/>
              </a:rPr>
              <a:t>运行在内核态，其他</a:t>
            </a:r>
            <a:r>
              <a:rPr lang="en-US" altLang="zh-CN" sz="1800" dirty="0">
                <a:solidFill>
                  <a:schemeClr val="accent2"/>
                </a:solidFill>
                <a:latin typeface="Times New Roman" panose="02020603050405020304" pitchFamily="18" charset="0"/>
                <a:ea typeface="黑体" panose="02010609060101010101" pitchFamily="49" charset="-122"/>
              </a:rPr>
              <a:t>APP</a:t>
            </a:r>
            <a:r>
              <a:rPr lang="zh-CN" altLang="en-US" sz="1800" dirty="0">
                <a:solidFill>
                  <a:schemeClr val="accent2"/>
                </a:solidFill>
                <a:latin typeface="Times New Roman" panose="02020603050405020304" pitchFamily="18" charset="0"/>
                <a:ea typeface="黑体" panose="02010609060101010101" pitchFamily="49" charset="-122"/>
              </a:rPr>
              <a:t>维持原有运行方式。</a:t>
            </a:r>
            <a:endParaRPr lang="en-US" altLang="zh-CN" sz="1800" dirty="0">
              <a:solidFill>
                <a:schemeClr val="accent2"/>
              </a:solidFill>
              <a:latin typeface="Times New Roman" panose="02020603050405020304" pitchFamily="18" charset="0"/>
              <a:ea typeface="黑体" panose="02010609060101010101" pitchFamily="49" charset="-122"/>
            </a:endParaRPr>
          </a:p>
          <a:p>
            <a:pPr marL="0" indent="0" algn="just">
              <a:lnSpc>
                <a:spcPct val="125000"/>
              </a:lnSpc>
              <a:spcBef>
                <a:spcPts val="0"/>
              </a:spcBef>
              <a:spcAft>
                <a:spcPts val="200"/>
              </a:spcAft>
              <a:buNone/>
            </a:pPr>
            <a:endParaRPr lang="en-US" altLang="zh-CN" sz="1800" b="1" dirty="0">
              <a:solidFill>
                <a:srgbClr val="292929"/>
              </a:solidFill>
              <a:latin typeface="Times New Roman" panose="02020603050405020304" pitchFamily="18" charset="0"/>
              <a:ea typeface="黑体" panose="02010609060101010101" pitchFamily="49" charset="-122"/>
            </a:endParaRPr>
          </a:p>
          <a:p>
            <a:pPr algn="just">
              <a:lnSpc>
                <a:spcPct val="125000"/>
              </a:lnSpc>
              <a:spcBef>
                <a:spcPts val="0"/>
              </a:spcBef>
              <a:spcAft>
                <a:spcPts val="200"/>
              </a:spcAft>
            </a:pPr>
            <a:r>
              <a:rPr lang="zh-CN" altLang="en-US" sz="2000" b="1" dirty="0">
                <a:solidFill>
                  <a:schemeClr val="accent1"/>
                </a:solidFill>
                <a:latin typeface="Times New Roman" panose="02020603050405020304" pitchFamily="18" charset="0"/>
                <a:ea typeface="黑体" panose="02010609060101010101" pitchFamily="49" charset="-122"/>
              </a:rPr>
              <a:t>两个技术挑战</a:t>
            </a:r>
            <a:r>
              <a:rPr lang="zh-CN" altLang="en-US" sz="2000" b="1" dirty="0">
                <a:solidFill>
                  <a:schemeClr val="accent1"/>
                </a:solidFill>
                <a:latin typeface="Times New Roman" panose="02020603050405020304" pitchFamily="18" charset="0"/>
                <a:ea typeface="黑体" panose="02010609060101010101" pitchFamily="49" charset="-122"/>
                <a:sym typeface="Wingdings" panose="05000000000000000000" pitchFamily="2" charset="2"/>
              </a:rPr>
              <a:t>：</a:t>
            </a:r>
            <a:endParaRPr lang="en-US" altLang="zh-CN" sz="2000" b="1" dirty="0">
              <a:solidFill>
                <a:schemeClr val="accent1"/>
              </a:solidFill>
              <a:latin typeface="Times New Roman" panose="02020603050405020304" pitchFamily="18" charset="0"/>
              <a:ea typeface="黑体" panose="02010609060101010101" pitchFamily="49" charset="-122"/>
              <a:sym typeface="Wingdings" panose="05000000000000000000" pitchFamily="2" charset="2"/>
            </a:endParaRPr>
          </a:p>
          <a:p>
            <a:pPr lvl="1" algn="just">
              <a:lnSpc>
                <a:spcPct val="125000"/>
              </a:lnSpc>
              <a:spcBef>
                <a:spcPts val="0"/>
              </a:spcBef>
              <a:spcAft>
                <a:spcPts val="200"/>
              </a:spcAft>
            </a:pPr>
            <a:endParaRPr lang="en-US" altLang="zh-CN" sz="1400" dirty="0">
              <a:solidFill>
                <a:srgbClr val="292929"/>
              </a:solidFill>
              <a:latin typeface="Times New Roman" panose="02020603050405020304" pitchFamily="18" charset="0"/>
              <a:ea typeface="黑体" panose="02010609060101010101" pitchFamily="49" charset="-122"/>
            </a:endParaRPr>
          </a:p>
        </p:txBody>
      </p:sp>
      <p:sp>
        <p:nvSpPr>
          <p:cNvPr id="22" name="矩形 20">
            <a:extLst>
              <a:ext uri="{FF2B5EF4-FFF2-40B4-BE49-F238E27FC236}">
                <a16:creationId xmlns:a16="http://schemas.microsoft.com/office/drawing/2014/main" id="{80FF1DBF-7DFF-4E85-BAA1-527F39E83890}"/>
              </a:ext>
            </a:extLst>
          </p:cNvPr>
          <p:cNvSpPr/>
          <p:nvPr/>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23" name="Picture 3" descr="C:\Users\nec\Desktop\ppt\图\IMG_6074.JPG">
            <a:extLst>
              <a:ext uri="{FF2B5EF4-FFF2-40B4-BE49-F238E27FC236}">
                <a16:creationId xmlns:a16="http://schemas.microsoft.com/office/drawing/2014/main" id="{D7F1C8D2-F213-4BF9-B965-8BC0138C5F04}"/>
              </a:ext>
            </a:extLst>
          </p:cNvPr>
          <p:cNvPicPr>
            <a:picLocks noChangeAspect="1"/>
          </p:cNvPicPr>
          <p:nvPr/>
        </p:nvPicPr>
        <p:blipFill>
          <a:blip r:embed="rId3" cstate="print"/>
          <a:srcRect t="69600"/>
          <a:stretch>
            <a:fillRect/>
          </a:stretch>
        </p:blipFill>
        <p:spPr>
          <a:xfrm>
            <a:off x="-20320" y="1"/>
            <a:ext cx="12247880" cy="879250"/>
          </a:xfrm>
          <a:prstGeom prst="rect">
            <a:avLst/>
          </a:prstGeom>
          <a:noFill/>
          <a:ln w="9525">
            <a:noFill/>
          </a:ln>
        </p:spPr>
      </p:pic>
      <p:sp>
        <p:nvSpPr>
          <p:cNvPr id="24" name="矩形 23">
            <a:extLst>
              <a:ext uri="{FF2B5EF4-FFF2-40B4-BE49-F238E27FC236}">
                <a16:creationId xmlns:a16="http://schemas.microsoft.com/office/drawing/2014/main" id="{8EEB9AD9-1888-4C47-86E9-EC76E0F9D216}"/>
              </a:ext>
            </a:extLst>
          </p:cNvPr>
          <p:cNvSpPr/>
          <p:nvPr/>
        </p:nvSpPr>
        <p:spPr>
          <a:xfrm>
            <a:off x="-20320" y="1"/>
            <a:ext cx="12247880" cy="879249"/>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KSO_Shape">
            <a:extLst>
              <a:ext uri="{FF2B5EF4-FFF2-40B4-BE49-F238E27FC236}">
                <a16:creationId xmlns:a16="http://schemas.microsoft.com/office/drawing/2014/main" id="{F86C370C-998E-4DB2-A4C1-95B98892C965}"/>
              </a:ext>
            </a:extLst>
          </p:cNvPr>
          <p:cNvSpPr/>
          <p:nvPr/>
        </p:nvSpPr>
        <p:spPr>
          <a:xfrm>
            <a:off x="-23520" y="212463"/>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7" name="Picture 920" descr="D:\计算所\PPT的模板\logo－b.gif">
            <a:extLst>
              <a:ext uri="{FF2B5EF4-FFF2-40B4-BE49-F238E27FC236}">
                <a16:creationId xmlns:a16="http://schemas.microsoft.com/office/drawing/2014/main" id="{583D5A91-E2E7-402A-90B9-7309BE9E64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5162" y="25950"/>
            <a:ext cx="941668" cy="779312"/>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0">
            <a:extLst>
              <a:ext uri="{FF2B5EF4-FFF2-40B4-BE49-F238E27FC236}">
                <a16:creationId xmlns:a16="http://schemas.microsoft.com/office/drawing/2014/main" id="{3C52DF50-C819-425F-8D34-7CBB46D1C454}"/>
              </a:ext>
            </a:extLst>
          </p:cNvPr>
          <p:cNvSpPr/>
          <p:nvPr/>
        </p:nvSpPr>
        <p:spPr>
          <a:xfrm>
            <a:off x="215170" y="106232"/>
            <a:ext cx="11592817" cy="666786"/>
          </a:xfrm>
          <a:prstGeom prst="rect">
            <a:avLst/>
          </a:prstGeom>
          <a:noFill/>
          <a:ln w="9525">
            <a:noFill/>
          </a:ln>
        </p:spPr>
        <p:txBody>
          <a:bodyPr wrap="square" anchor="t">
            <a:spAutoFit/>
          </a:bodyPr>
          <a:lstStyle/>
          <a:p>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内核态</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APP</a:t>
            </a:r>
            <a:endPar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10" name="图示 9">
            <a:extLst>
              <a:ext uri="{FF2B5EF4-FFF2-40B4-BE49-F238E27FC236}">
                <a16:creationId xmlns:a16="http://schemas.microsoft.com/office/drawing/2014/main" id="{51DFF65C-1B88-41F5-8F69-9008AD750E78}"/>
              </a:ext>
            </a:extLst>
          </p:cNvPr>
          <p:cNvGraphicFramePr/>
          <p:nvPr>
            <p:extLst>
              <p:ext uri="{D42A27DB-BD31-4B8C-83A1-F6EECF244321}">
                <p14:modId xmlns:p14="http://schemas.microsoft.com/office/powerpoint/2010/main" val="1663191365"/>
              </p:ext>
            </p:extLst>
          </p:nvPr>
        </p:nvGraphicFramePr>
        <p:xfrm>
          <a:off x="2019369" y="4798194"/>
          <a:ext cx="8943807" cy="15389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77911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3C60C9A-DF8F-46E2-80A2-D2B77530B39B}"/>
              </a:ext>
            </a:extLst>
          </p:cNvPr>
          <p:cNvSpPr>
            <a:spLocks noChangeArrowheads="1"/>
          </p:cNvSpPr>
          <p:nvPr/>
        </p:nvSpPr>
        <p:spPr bwMode="auto">
          <a:xfrm>
            <a:off x="719403" y="316056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pic>
        <p:nvPicPr>
          <p:cNvPr id="3" name="图片 2">
            <a:extLst>
              <a:ext uri="{FF2B5EF4-FFF2-40B4-BE49-F238E27FC236}">
                <a16:creationId xmlns:a16="http://schemas.microsoft.com/office/drawing/2014/main" id="{731D55E1-7730-654D-B6DA-03C9112DC539}"/>
              </a:ext>
            </a:extLst>
          </p:cNvPr>
          <p:cNvPicPr>
            <a:picLocks noChangeAspect="1"/>
          </p:cNvPicPr>
          <p:nvPr/>
        </p:nvPicPr>
        <p:blipFill>
          <a:blip r:embed="rId3"/>
          <a:stretch>
            <a:fillRect/>
          </a:stretch>
        </p:blipFill>
        <p:spPr>
          <a:xfrm>
            <a:off x="583120" y="3861567"/>
            <a:ext cx="5060623" cy="1892327"/>
          </a:xfrm>
          <a:prstGeom prst="rect">
            <a:avLst/>
          </a:prstGeom>
        </p:spPr>
      </p:pic>
      <p:sp>
        <p:nvSpPr>
          <p:cNvPr id="12" name="矩形 20">
            <a:extLst>
              <a:ext uri="{FF2B5EF4-FFF2-40B4-BE49-F238E27FC236}">
                <a16:creationId xmlns:a16="http://schemas.microsoft.com/office/drawing/2014/main" id="{1A4B755C-FB0D-4BC9-B0E0-29B028887872}"/>
              </a:ext>
            </a:extLst>
          </p:cNvPr>
          <p:cNvSpPr/>
          <p:nvPr/>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14" name="Picture 3" descr="C:\Users\nec\Desktop\ppt\图\IMG_6074.JPG">
            <a:extLst>
              <a:ext uri="{FF2B5EF4-FFF2-40B4-BE49-F238E27FC236}">
                <a16:creationId xmlns:a16="http://schemas.microsoft.com/office/drawing/2014/main" id="{540F8D8B-6325-4CE9-9CF1-388289D2DDE3}"/>
              </a:ext>
            </a:extLst>
          </p:cNvPr>
          <p:cNvPicPr>
            <a:picLocks noChangeAspect="1"/>
          </p:cNvPicPr>
          <p:nvPr/>
        </p:nvPicPr>
        <p:blipFill>
          <a:blip r:embed="rId4" cstate="print"/>
          <a:srcRect t="69600"/>
          <a:stretch>
            <a:fillRect/>
          </a:stretch>
        </p:blipFill>
        <p:spPr>
          <a:xfrm>
            <a:off x="-20320" y="1"/>
            <a:ext cx="12247880" cy="879250"/>
          </a:xfrm>
          <a:prstGeom prst="rect">
            <a:avLst/>
          </a:prstGeom>
          <a:noFill/>
          <a:ln w="9525">
            <a:noFill/>
          </a:ln>
        </p:spPr>
      </p:pic>
      <p:sp>
        <p:nvSpPr>
          <p:cNvPr id="15" name="矩形 14">
            <a:extLst>
              <a:ext uri="{FF2B5EF4-FFF2-40B4-BE49-F238E27FC236}">
                <a16:creationId xmlns:a16="http://schemas.microsoft.com/office/drawing/2014/main" id="{06A56923-F6C0-4793-A75F-EE7C35FE4DE2}"/>
              </a:ext>
            </a:extLst>
          </p:cNvPr>
          <p:cNvSpPr/>
          <p:nvPr/>
        </p:nvSpPr>
        <p:spPr>
          <a:xfrm>
            <a:off x="-20320" y="1"/>
            <a:ext cx="12247880" cy="879249"/>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KSO_Shape">
            <a:extLst>
              <a:ext uri="{FF2B5EF4-FFF2-40B4-BE49-F238E27FC236}">
                <a16:creationId xmlns:a16="http://schemas.microsoft.com/office/drawing/2014/main" id="{854ADDA1-45F3-4DEB-8A2C-1F3D78FF53A6}"/>
              </a:ext>
            </a:extLst>
          </p:cNvPr>
          <p:cNvSpPr/>
          <p:nvPr/>
        </p:nvSpPr>
        <p:spPr>
          <a:xfrm>
            <a:off x="-23520" y="212463"/>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8" name="Picture 920" descr="D:\计算所\PPT的模板\logo－b.gif">
            <a:extLst>
              <a:ext uri="{FF2B5EF4-FFF2-40B4-BE49-F238E27FC236}">
                <a16:creationId xmlns:a16="http://schemas.microsoft.com/office/drawing/2014/main" id="{7991E4F8-AEAF-4EA6-9E42-A3A8E62558A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035162" y="25950"/>
            <a:ext cx="941668" cy="779312"/>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20">
            <a:extLst>
              <a:ext uri="{FF2B5EF4-FFF2-40B4-BE49-F238E27FC236}">
                <a16:creationId xmlns:a16="http://schemas.microsoft.com/office/drawing/2014/main" id="{A2E41F09-0510-49E6-A05E-E93F01208F75}"/>
              </a:ext>
            </a:extLst>
          </p:cNvPr>
          <p:cNvSpPr/>
          <p:nvPr/>
        </p:nvSpPr>
        <p:spPr>
          <a:xfrm>
            <a:off x="215170" y="106232"/>
            <a:ext cx="11592817" cy="666786"/>
          </a:xfrm>
          <a:prstGeom prst="rect">
            <a:avLst/>
          </a:prstGeom>
          <a:noFill/>
          <a:ln w="9525">
            <a:noFill/>
          </a:ln>
        </p:spPr>
        <p:txBody>
          <a:bodyPr wrap="square" anchor="t">
            <a:spAutoFit/>
          </a:bodyPr>
          <a:lstStyle/>
          <a:p>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相关工作</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-SEIMI (S&amp;P</a:t>
            </a:r>
            <a:r>
              <a:rPr lang="en-US" altLang="zh-CN" sz="3733"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20)</a:t>
            </a:r>
            <a:endPar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a:extLst>
              <a:ext uri="{FF2B5EF4-FFF2-40B4-BE49-F238E27FC236}">
                <a16:creationId xmlns:a16="http://schemas.microsoft.com/office/drawing/2014/main" id="{B5063AFC-153F-C846-AF62-5EE9C0C27C6C}"/>
              </a:ext>
            </a:extLst>
          </p:cNvPr>
          <p:cNvSpPr/>
          <p:nvPr/>
        </p:nvSpPr>
        <p:spPr>
          <a:xfrm>
            <a:off x="215169" y="1426565"/>
            <a:ext cx="5796527" cy="1887696"/>
          </a:xfrm>
          <a:prstGeom prst="rect">
            <a:avLst/>
          </a:prstGeom>
        </p:spPr>
        <p:txBody>
          <a:bodyPr wrap="square">
            <a:spAutoFit/>
          </a:bodyPr>
          <a:lstStyle/>
          <a:p>
            <a:pPr marL="228600" lvl="0" indent="-228600" algn="just">
              <a:spcBef>
                <a:spcPts val="200"/>
              </a:spcBef>
              <a:spcAft>
                <a:spcPts val="200"/>
              </a:spcAft>
              <a:buFont typeface="Arial" panose="020B0604020202020204" pitchFamily="34" charset="0"/>
              <a:buChar char="•"/>
            </a:pPr>
            <a:r>
              <a:rPr lang="zh-CN" altLang="en-US" sz="2000" b="1" dirty="0">
                <a:solidFill>
                  <a:srgbClr val="4472C4"/>
                </a:solidFill>
                <a:latin typeface="Times New Roman" panose="02020603050405020304" pitchFamily="18" charset="0"/>
                <a:ea typeface="黑体" panose="02010609060101010101" pitchFamily="49" charset="-122"/>
              </a:rPr>
              <a:t>工作机制简介</a:t>
            </a:r>
            <a:r>
              <a:rPr lang="zh-CN" altLang="en-US" sz="2000" b="1" dirty="0">
                <a:solidFill>
                  <a:srgbClr val="4472C4"/>
                </a:solidFill>
                <a:latin typeface="Times New Roman" panose="02020603050405020304" pitchFamily="18" charset="0"/>
                <a:ea typeface="黑体" panose="02010609060101010101" pitchFamily="49" charset="-122"/>
                <a:sym typeface="Wingdings" panose="05000000000000000000" pitchFamily="2" charset="2"/>
              </a:rPr>
              <a:t>（我们的工作）</a:t>
            </a:r>
            <a:endParaRPr lang="en-US" altLang="zh-CN" sz="2000" b="1" dirty="0">
              <a:solidFill>
                <a:srgbClr val="4472C4"/>
              </a:solidFill>
              <a:latin typeface="Times New Roman" panose="02020603050405020304" pitchFamily="18" charset="0"/>
              <a:ea typeface="黑体" panose="02010609060101010101" pitchFamily="49" charset="-122"/>
            </a:endParaRPr>
          </a:p>
          <a:p>
            <a:pPr marL="685800" lvl="1" indent="-228600" algn="just">
              <a:spcBef>
                <a:spcPts val="200"/>
              </a:spcBef>
              <a:spcAft>
                <a:spcPts val="200"/>
              </a:spcAft>
              <a:buFont typeface="Arial" panose="020B0604020202020204" pitchFamily="34" charset="0"/>
              <a:buChar char="•"/>
            </a:pPr>
            <a:r>
              <a:rPr lang="zh-CN" altLang="en-US" dirty="0">
                <a:solidFill>
                  <a:srgbClr val="292929"/>
                </a:solidFill>
                <a:latin typeface="Times New Roman" panose="02020603050405020304" pitchFamily="18" charset="0"/>
                <a:ea typeface="黑体" panose="02010609060101010101" pitchFamily="49" charset="-122"/>
              </a:rPr>
              <a:t>基于</a:t>
            </a:r>
            <a:r>
              <a:rPr lang="en-US" altLang="zh-CN" dirty="0">
                <a:solidFill>
                  <a:srgbClr val="292929"/>
                </a:solidFill>
                <a:latin typeface="Times New Roman" panose="02020603050405020304" pitchFamily="18" charset="0"/>
                <a:ea typeface="黑体" panose="02010609060101010101" pitchFamily="49" charset="-122"/>
              </a:rPr>
              <a:t>x86</a:t>
            </a:r>
            <a:r>
              <a:rPr lang="zh-CN" altLang="en-US" dirty="0">
                <a:solidFill>
                  <a:srgbClr val="292929"/>
                </a:solidFill>
                <a:latin typeface="Times New Roman" panose="02020603050405020304" pitchFamily="18" charset="0"/>
                <a:ea typeface="黑体" panose="02010609060101010101" pitchFamily="49" charset="-122"/>
              </a:rPr>
              <a:t>硬件虚拟化技术，</a:t>
            </a:r>
            <a:r>
              <a:rPr lang="en-US" altLang="zh-CN" dirty="0">
                <a:solidFill>
                  <a:srgbClr val="292929"/>
                </a:solidFill>
                <a:latin typeface="Times New Roman" panose="02020603050405020304" pitchFamily="18" charset="0"/>
                <a:ea typeface="黑体" panose="02010609060101010101" pitchFamily="49" charset="-122"/>
              </a:rPr>
              <a:t>SEIMI</a:t>
            </a:r>
            <a:r>
              <a:rPr lang="zh-CN" altLang="en-US" dirty="0">
                <a:solidFill>
                  <a:srgbClr val="292929"/>
                </a:solidFill>
                <a:latin typeface="Times New Roman" panose="02020603050405020304" pitchFamily="18" charset="0"/>
                <a:ea typeface="黑体" panose="02010609060101010101" pitchFamily="49" charset="-122"/>
              </a:rPr>
              <a:t>让不可信的</a:t>
            </a:r>
            <a:r>
              <a:rPr lang="en-US" altLang="zh-CN" dirty="0">
                <a:solidFill>
                  <a:srgbClr val="292929"/>
                </a:solidFill>
                <a:latin typeface="Times New Roman" panose="02020603050405020304" pitchFamily="18" charset="0"/>
                <a:ea typeface="黑体" panose="02010609060101010101" pitchFamily="49" charset="-122"/>
              </a:rPr>
              <a:t>APP</a:t>
            </a:r>
            <a:r>
              <a:rPr lang="zh-CN" altLang="en-US" dirty="0">
                <a:solidFill>
                  <a:srgbClr val="292929"/>
                </a:solidFill>
                <a:latin typeface="Times New Roman" panose="02020603050405020304" pitchFamily="18" charset="0"/>
                <a:ea typeface="黑体" panose="02010609060101010101" pitchFamily="49" charset="-122"/>
              </a:rPr>
              <a:t>安全地运行在客户机的内核态，操作系统内核和其他</a:t>
            </a:r>
            <a:r>
              <a:rPr lang="en-US" altLang="zh-CN" dirty="0">
                <a:solidFill>
                  <a:srgbClr val="292929"/>
                </a:solidFill>
                <a:latin typeface="Times New Roman" panose="02020603050405020304" pitchFamily="18" charset="0"/>
                <a:ea typeface="黑体" panose="02010609060101010101" pitchFamily="49" charset="-122"/>
              </a:rPr>
              <a:t>APP</a:t>
            </a:r>
            <a:r>
              <a:rPr lang="zh-CN" altLang="en-US" dirty="0">
                <a:solidFill>
                  <a:srgbClr val="292929"/>
                </a:solidFill>
                <a:latin typeface="Times New Roman" panose="02020603050405020304" pitchFamily="18" charset="0"/>
                <a:ea typeface="黑体" panose="02010609060101010101" pitchFamily="49" charset="-122"/>
              </a:rPr>
              <a:t>分别运行在宿主机的内核态和用户态。</a:t>
            </a:r>
            <a:endParaRPr lang="en-US" altLang="zh-CN" dirty="0">
              <a:solidFill>
                <a:srgbClr val="292929"/>
              </a:solidFill>
              <a:latin typeface="Times New Roman" panose="02020603050405020304" pitchFamily="18" charset="0"/>
              <a:ea typeface="黑体" panose="02010609060101010101" pitchFamily="49" charset="-122"/>
            </a:endParaRPr>
          </a:p>
          <a:p>
            <a:pPr marL="685800" lvl="1" indent="-228600" algn="just">
              <a:spcBef>
                <a:spcPts val="200"/>
              </a:spcBef>
              <a:spcAft>
                <a:spcPts val="200"/>
              </a:spcAft>
              <a:buFont typeface="Arial" panose="020B0604020202020204" pitchFamily="34" charset="0"/>
              <a:buChar char="•"/>
            </a:pPr>
            <a:r>
              <a:rPr lang="en-US" altLang="zh-CN" dirty="0">
                <a:solidFill>
                  <a:srgbClr val="292929"/>
                </a:solidFill>
                <a:latin typeface="Times New Roman" panose="02020603050405020304" pitchFamily="18" charset="0"/>
                <a:ea typeface="黑体" panose="02010609060101010101" pitchFamily="49" charset="-122"/>
              </a:rPr>
              <a:t>SEIMI</a:t>
            </a:r>
            <a:r>
              <a:rPr lang="zh-CN" altLang="en-US" dirty="0">
                <a:solidFill>
                  <a:srgbClr val="292929"/>
                </a:solidFill>
                <a:latin typeface="Times New Roman" panose="02020603050405020304" pitchFamily="18" charset="0"/>
                <a:ea typeface="黑体" panose="02010609060101010101" pitchFamily="49" charset="-122"/>
              </a:rPr>
              <a:t>在操作系统内装载了一个内核模块用于衔接客户机内核态</a:t>
            </a:r>
            <a:r>
              <a:rPr lang="en-US" altLang="zh-CN" dirty="0">
                <a:solidFill>
                  <a:srgbClr val="292929"/>
                </a:solidFill>
                <a:latin typeface="Times New Roman" panose="02020603050405020304" pitchFamily="18" charset="0"/>
                <a:ea typeface="黑体" panose="02010609060101010101" pitchFamily="49" charset="-122"/>
              </a:rPr>
              <a:t>APP</a:t>
            </a:r>
            <a:r>
              <a:rPr lang="zh-CN" altLang="en-US" dirty="0">
                <a:solidFill>
                  <a:srgbClr val="292929"/>
                </a:solidFill>
                <a:latin typeface="Times New Roman" panose="02020603050405020304" pitchFamily="18" charset="0"/>
                <a:ea typeface="黑体" panose="02010609060101010101" pitchFamily="49" charset="-122"/>
              </a:rPr>
              <a:t>与宿主机内核之间的通信。</a:t>
            </a:r>
            <a:endParaRPr lang="en-US" altLang="zh-CN" dirty="0">
              <a:solidFill>
                <a:srgbClr val="292929"/>
              </a:solidFill>
              <a:latin typeface="Times New Roman" panose="02020603050405020304" pitchFamily="18" charset="0"/>
              <a:ea typeface="黑体" panose="02010609060101010101" pitchFamily="49" charset="-122"/>
            </a:endParaRPr>
          </a:p>
        </p:txBody>
      </p:sp>
      <p:grpSp>
        <p:nvGrpSpPr>
          <p:cNvPr id="5" name="组合 4">
            <a:extLst>
              <a:ext uri="{FF2B5EF4-FFF2-40B4-BE49-F238E27FC236}">
                <a16:creationId xmlns:a16="http://schemas.microsoft.com/office/drawing/2014/main" id="{15F61419-0C0E-43B3-B451-4671D3D9436D}"/>
              </a:ext>
            </a:extLst>
          </p:cNvPr>
          <p:cNvGrpSpPr/>
          <p:nvPr/>
        </p:nvGrpSpPr>
        <p:grpSpPr>
          <a:xfrm>
            <a:off x="6103620" y="1678087"/>
            <a:ext cx="5965133" cy="1384652"/>
            <a:chOff x="6011696" y="1771534"/>
            <a:chExt cx="5965133" cy="1384652"/>
          </a:xfrm>
        </p:grpSpPr>
        <p:sp>
          <p:nvSpPr>
            <p:cNvPr id="7" name="矩形 6">
              <a:extLst>
                <a:ext uri="{FF2B5EF4-FFF2-40B4-BE49-F238E27FC236}">
                  <a16:creationId xmlns:a16="http://schemas.microsoft.com/office/drawing/2014/main" id="{7E47205A-91F3-9140-A08A-D84821111540}"/>
                </a:ext>
              </a:extLst>
            </p:cNvPr>
            <p:cNvSpPr/>
            <p:nvPr/>
          </p:nvSpPr>
          <p:spPr>
            <a:xfrm>
              <a:off x="6011696" y="1771534"/>
              <a:ext cx="5965133" cy="492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US" altLang="zh-CN" sz="2000" b="1" dirty="0">
                  <a:solidFill>
                    <a:schemeClr val="bg1"/>
                  </a:solidFill>
                  <a:latin typeface="Times New Roman" panose="02020603050405020304" pitchFamily="18" charset="0"/>
                  <a:ea typeface="黑体" panose="02010609060101010101" pitchFamily="49" charset="-122"/>
                </a:rPr>
                <a:t>1</a:t>
              </a:r>
              <a:r>
                <a:rPr lang="zh-CN" altLang="en-US" sz="2000" b="1" dirty="0">
                  <a:solidFill>
                    <a:schemeClr val="bg1"/>
                  </a:solidFill>
                  <a:latin typeface="Times New Roman" panose="02020603050405020304" pitchFamily="18" charset="0"/>
                  <a:ea typeface="黑体" panose="02010609060101010101" pitchFamily="49" charset="-122"/>
                </a:rPr>
                <a:t>、如何确保</a:t>
              </a:r>
              <a:r>
                <a:rPr lang="en-US" altLang="zh-CN" sz="2000" b="1" dirty="0">
                  <a:solidFill>
                    <a:schemeClr val="bg1"/>
                  </a:solidFill>
                  <a:latin typeface="Times New Roman" panose="02020603050405020304" pitchFamily="18" charset="0"/>
                  <a:ea typeface="黑体" panose="02010609060101010101" pitchFamily="49" charset="-122"/>
                </a:rPr>
                <a:t>OS</a:t>
              </a:r>
              <a:r>
                <a:rPr lang="zh-CN" altLang="en-US" sz="2000" b="1" dirty="0">
                  <a:solidFill>
                    <a:schemeClr val="bg1"/>
                  </a:solidFill>
                  <a:latin typeface="Times New Roman" panose="02020603050405020304" pitchFamily="18" charset="0"/>
                  <a:ea typeface="黑体" panose="02010609060101010101" pitchFamily="49" charset="-122"/>
                </a:rPr>
                <a:t>安全？</a:t>
              </a:r>
              <a:endParaRPr lang="en-US" altLang="zh-CN" sz="2000" b="1" dirty="0">
                <a:solidFill>
                  <a:schemeClr val="bg1"/>
                </a:solidFill>
                <a:latin typeface="Times New Roman" panose="02020603050405020304" pitchFamily="18" charset="0"/>
                <a:ea typeface="黑体" panose="02010609060101010101" pitchFamily="49" charset="-122"/>
              </a:endParaRPr>
            </a:p>
          </p:txBody>
        </p:sp>
        <p:sp>
          <p:nvSpPr>
            <p:cNvPr id="21" name="矩形 20">
              <a:extLst>
                <a:ext uri="{FF2B5EF4-FFF2-40B4-BE49-F238E27FC236}">
                  <a16:creationId xmlns:a16="http://schemas.microsoft.com/office/drawing/2014/main" id="{C879E86F-7021-1F40-BDCF-7FB5495C74E7}"/>
                </a:ext>
              </a:extLst>
            </p:cNvPr>
            <p:cNvSpPr/>
            <p:nvPr/>
          </p:nvSpPr>
          <p:spPr>
            <a:xfrm>
              <a:off x="6011696" y="2263904"/>
              <a:ext cx="5965133" cy="89228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Bef>
                  <a:spcPts val="200"/>
                </a:spcBef>
                <a:spcAft>
                  <a:spcPts val="200"/>
                </a:spcAft>
                <a:buFont typeface="Arial" panose="020B0604020202020204" pitchFamily="34" charset="0"/>
                <a:buChar char="•"/>
              </a:pPr>
              <a:r>
                <a:rPr lang="zh-CN" altLang="en-US" dirty="0">
                  <a:solidFill>
                    <a:schemeClr val="tx1"/>
                  </a:solidFill>
                  <a:latin typeface="Times New Roman" panose="02020603050405020304" pitchFamily="18" charset="0"/>
                  <a:ea typeface="黑体" panose="02010609060101010101" pitchFamily="49" charset="-122"/>
                </a:rPr>
                <a:t>通过虚拟化技术隔离内核态</a:t>
              </a:r>
              <a:r>
                <a:rPr lang="en" altLang="zh-CN" dirty="0">
                  <a:solidFill>
                    <a:schemeClr val="tx1"/>
                  </a:solidFill>
                  <a:latin typeface="Times New Roman" panose="02020603050405020304" pitchFamily="18" charset="0"/>
                  <a:ea typeface="黑体" panose="02010609060101010101" pitchFamily="49" charset="-122"/>
                </a:rPr>
                <a:t>APP</a:t>
              </a:r>
              <a:r>
                <a:rPr lang="zh-CN" altLang="en-US" dirty="0">
                  <a:solidFill>
                    <a:schemeClr val="tx1"/>
                  </a:solidFill>
                  <a:latin typeface="Times New Roman" panose="02020603050405020304" pitchFamily="18" charset="0"/>
                  <a:ea typeface="黑体" panose="02010609060101010101" pitchFamily="49" charset="-122"/>
                </a:rPr>
                <a:t>和操作系统内核。</a:t>
              </a:r>
              <a:endParaRPr lang="en-US" altLang="zh-CN" dirty="0">
                <a:solidFill>
                  <a:schemeClr val="tx1"/>
                </a:solidFill>
                <a:latin typeface="Times New Roman" panose="02020603050405020304" pitchFamily="18" charset="0"/>
                <a:ea typeface="黑体" panose="02010609060101010101" pitchFamily="49" charset="-122"/>
              </a:endParaRPr>
            </a:p>
            <a:p>
              <a:pPr marL="285750" indent="-285750">
                <a:spcBef>
                  <a:spcPts val="200"/>
                </a:spcBef>
                <a:spcAft>
                  <a:spcPts val="200"/>
                </a:spcAft>
                <a:buFont typeface="Arial" panose="020B0604020202020204" pitchFamily="34" charset="0"/>
                <a:buChar char="•"/>
              </a:pPr>
              <a:r>
                <a:rPr lang="zh-CN" altLang="en-US" dirty="0">
                  <a:solidFill>
                    <a:schemeClr val="tx1"/>
                  </a:solidFill>
                  <a:latin typeface="Times New Roman" panose="02020603050405020304" pitchFamily="18" charset="0"/>
                  <a:ea typeface="黑体" panose="02010609060101010101" pitchFamily="49" charset="-122"/>
                </a:rPr>
                <a:t>通过配置客户机</a:t>
              </a:r>
              <a:r>
                <a:rPr lang="en" altLang="zh-CN" dirty="0">
                  <a:solidFill>
                    <a:schemeClr val="tx1"/>
                  </a:solidFill>
                  <a:latin typeface="Times New Roman" panose="02020603050405020304" pitchFamily="18" charset="0"/>
                  <a:ea typeface="黑体" panose="02010609060101010101" pitchFamily="49" charset="-122"/>
                </a:rPr>
                <a:t>CPU</a:t>
              </a:r>
              <a:r>
                <a:rPr lang="zh-CN" altLang="en-US" dirty="0">
                  <a:solidFill>
                    <a:schemeClr val="tx1"/>
                  </a:solidFill>
                  <a:latin typeface="Times New Roman" panose="02020603050405020304" pitchFamily="18" charset="0"/>
                  <a:ea typeface="黑体" panose="02010609060101010101" pitchFamily="49" charset="-122"/>
                </a:rPr>
                <a:t>阻止特权指令的执行。</a:t>
              </a:r>
            </a:p>
          </p:txBody>
        </p:sp>
      </p:grpSp>
      <p:grpSp>
        <p:nvGrpSpPr>
          <p:cNvPr id="6" name="组合 5">
            <a:extLst>
              <a:ext uri="{FF2B5EF4-FFF2-40B4-BE49-F238E27FC236}">
                <a16:creationId xmlns:a16="http://schemas.microsoft.com/office/drawing/2014/main" id="{46AD3785-CCD0-41D3-95DF-F20AE54B758D}"/>
              </a:ext>
            </a:extLst>
          </p:cNvPr>
          <p:cNvGrpSpPr/>
          <p:nvPr/>
        </p:nvGrpSpPr>
        <p:grpSpPr>
          <a:xfrm>
            <a:off x="6122808" y="3861567"/>
            <a:ext cx="5965133" cy="2366612"/>
            <a:chOff x="6011697" y="3868259"/>
            <a:chExt cx="5965133" cy="2366612"/>
          </a:xfrm>
        </p:grpSpPr>
        <p:sp>
          <p:nvSpPr>
            <p:cNvPr id="22" name="矩形 21">
              <a:extLst>
                <a:ext uri="{FF2B5EF4-FFF2-40B4-BE49-F238E27FC236}">
                  <a16:creationId xmlns:a16="http://schemas.microsoft.com/office/drawing/2014/main" id="{4450373B-1E98-C945-8CD6-1614CD0DB8E9}"/>
                </a:ext>
              </a:extLst>
            </p:cNvPr>
            <p:cNvSpPr/>
            <p:nvPr/>
          </p:nvSpPr>
          <p:spPr>
            <a:xfrm>
              <a:off x="6011697" y="3868259"/>
              <a:ext cx="5965133" cy="492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US" altLang="zh-CN" sz="2000" b="1" dirty="0">
                  <a:solidFill>
                    <a:schemeClr val="bg1"/>
                  </a:solidFill>
                  <a:latin typeface="Times New Roman" panose="02020603050405020304" pitchFamily="18" charset="0"/>
                  <a:ea typeface="黑体" panose="02010609060101010101" pitchFamily="49" charset="-122"/>
                </a:rPr>
                <a:t>2</a:t>
              </a:r>
              <a:r>
                <a:rPr lang="zh-CN" altLang="en-US" sz="2000" b="1" dirty="0">
                  <a:solidFill>
                    <a:schemeClr val="bg1"/>
                  </a:solidFill>
                  <a:latin typeface="Times New Roman" panose="02020603050405020304" pitchFamily="18" charset="0"/>
                  <a:ea typeface="黑体" panose="02010609060101010101" pitchFamily="49" charset="-122"/>
                </a:rPr>
                <a:t>、如何高效使用硬件带来性能提升？</a:t>
              </a:r>
            </a:p>
          </p:txBody>
        </p:sp>
        <p:sp>
          <p:nvSpPr>
            <p:cNvPr id="23" name="矩形 22">
              <a:extLst>
                <a:ext uri="{FF2B5EF4-FFF2-40B4-BE49-F238E27FC236}">
                  <a16:creationId xmlns:a16="http://schemas.microsoft.com/office/drawing/2014/main" id="{57704C20-3323-EA4D-B3A3-E280C6B007F6}"/>
                </a:ext>
              </a:extLst>
            </p:cNvPr>
            <p:cNvSpPr/>
            <p:nvPr/>
          </p:nvSpPr>
          <p:spPr>
            <a:xfrm>
              <a:off x="6011697" y="4360629"/>
              <a:ext cx="5965133" cy="187424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Bef>
                  <a:spcPts val="200"/>
                </a:spcBef>
                <a:spcAft>
                  <a:spcPts val="200"/>
                </a:spcAft>
                <a:buFont typeface="Arial" panose="020B0604020202020204" pitchFamily="34" charset="0"/>
                <a:buChar char="•"/>
              </a:pPr>
              <a:r>
                <a:rPr lang="en" altLang="zh-CN" dirty="0">
                  <a:solidFill>
                    <a:schemeClr val="tx1"/>
                  </a:solidFill>
                  <a:latin typeface="Times New Roman" panose="02020603050405020304" pitchFamily="18" charset="0"/>
                  <a:ea typeface="黑体" panose="02010609060101010101" pitchFamily="49" charset="-122"/>
                </a:rPr>
                <a:t>SEIMI</a:t>
              </a:r>
              <a:r>
                <a:rPr lang="zh-CN" altLang="en-US" dirty="0">
                  <a:solidFill>
                    <a:schemeClr val="tx1"/>
                  </a:solidFill>
                  <a:latin typeface="Times New Roman" panose="02020603050405020304" pitchFamily="18" charset="0"/>
                  <a:ea typeface="黑体" panose="02010609060101010101" pitchFamily="49" charset="-122"/>
                </a:rPr>
                <a:t>向内核态</a:t>
              </a:r>
              <a:r>
                <a:rPr lang="en" altLang="zh-CN" dirty="0">
                  <a:solidFill>
                    <a:schemeClr val="tx1"/>
                  </a:solidFill>
                  <a:latin typeface="Times New Roman" panose="02020603050405020304" pitchFamily="18" charset="0"/>
                  <a:ea typeface="黑体" panose="02010609060101010101" pitchFamily="49" charset="-122"/>
                </a:rPr>
                <a:t>APP</a:t>
              </a:r>
              <a:r>
                <a:rPr lang="zh-CN" altLang="en-US" dirty="0">
                  <a:solidFill>
                    <a:schemeClr val="tx1"/>
                  </a:solidFill>
                  <a:latin typeface="Times New Roman" panose="02020603050405020304" pitchFamily="18" charset="0"/>
                  <a:ea typeface="黑体" panose="02010609060101010101" pitchFamily="49" charset="-122"/>
                </a:rPr>
                <a:t>暴露特权硬件</a:t>
              </a:r>
              <a:r>
                <a:rPr lang="en" altLang="zh-CN" dirty="0">
                  <a:solidFill>
                    <a:schemeClr val="tx1"/>
                  </a:solidFill>
                  <a:latin typeface="Times New Roman" panose="02020603050405020304" pitchFamily="18" charset="0"/>
                  <a:ea typeface="黑体" panose="02010609060101010101" pitchFamily="49" charset="-122"/>
                </a:rPr>
                <a:t>SMAP</a:t>
              </a:r>
              <a:r>
                <a:rPr lang="zh-CN" altLang="en" dirty="0">
                  <a:solidFill>
                    <a:schemeClr val="tx1"/>
                  </a:solidFill>
                  <a:latin typeface="Times New Roman" panose="02020603050405020304" pitchFamily="18" charset="0"/>
                  <a:ea typeface="黑体" panose="02010609060101010101" pitchFamily="49" charset="-122"/>
                </a:rPr>
                <a:t>（</a:t>
              </a:r>
              <a:r>
                <a:rPr lang="zh-CN" altLang="en-US" dirty="0">
                  <a:solidFill>
                    <a:schemeClr val="tx1"/>
                  </a:solidFill>
                  <a:latin typeface="Times New Roman" panose="02020603050405020304" pitchFamily="18" charset="0"/>
                  <a:ea typeface="黑体" panose="02010609060101010101" pitchFamily="49" charset="-122"/>
                </a:rPr>
                <a:t>设计本意是纵向内存隔离，阻止内核态访问用户数据），内核态</a:t>
              </a:r>
              <a:r>
                <a:rPr lang="en" altLang="zh-CN" dirty="0">
                  <a:solidFill>
                    <a:schemeClr val="tx1"/>
                  </a:solidFill>
                  <a:latin typeface="Times New Roman" panose="02020603050405020304" pitchFamily="18" charset="0"/>
                  <a:ea typeface="黑体" panose="02010609060101010101" pitchFamily="49" charset="-122"/>
                </a:rPr>
                <a:t>APP</a:t>
              </a:r>
              <a:r>
                <a:rPr lang="zh-CN" altLang="en-US" dirty="0">
                  <a:solidFill>
                    <a:schemeClr val="tx1"/>
                  </a:solidFill>
                  <a:latin typeface="Times New Roman" panose="02020603050405020304" pitchFamily="18" charset="0"/>
                  <a:ea typeface="黑体" panose="02010609060101010101" pitchFamily="49" charset="-122"/>
                </a:rPr>
                <a:t>可以利用该机制实现进程内的横向数据隔离保护。</a:t>
              </a:r>
            </a:p>
            <a:p>
              <a:pPr marL="285750" indent="-285750">
                <a:spcBef>
                  <a:spcPts val="200"/>
                </a:spcBef>
                <a:spcAft>
                  <a:spcPts val="200"/>
                </a:spcAft>
                <a:buFont typeface="Arial" panose="020B0604020202020204" pitchFamily="34" charset="0"/>
                <a:buChar char="•"/>
              </a:pPr>
              <a:r>
                <a:rPr lang="zh-CN" altLang="en-US" dirty="0">
                  <a:solidFill>
                    <a:schemeClr val="tx1"/>
                  </a:solidFill>
                  <a:latin typeface="Times New Roman" panose="02020603050405020304" pitchFamily="18" charset="0"/>
                  <a:ea typeface="黑体" panose="02010609060101010101" pitchFamily="49" charset="-122"/>
                </a:rPr>
                <a:t>在</a:t>
              </a:r>
              <a:r>
                <a:rPr lang="en" altLang="zh-CN" dirty="0">
                  <a:solidFill>
                    <a:schemeClr val="tx1"/>
                  </a:solidFill>
                  <a:latin typeface="Times New Roman" panose="02020603050405020304" pitchFamily="18" charset="0"/>
                  <a:ea typeface="黑体" panose="02010609060101010101" pitchFamily="49" charset="-122"/>
                </a:rPr>
                <a:t>SPEC CPU2006</a:t>
              </a:r>
              <a:r>
                <a:rPr lang="zh-CN" altLang="en" dirty="0">
                  <a:solidFill>
                    <a:schemeClr val="tx1"/>
                  </a:solidFill>
                  <a:latin typeface="Times New Roman" panose="02020603050405020304" pitchFamily="18" charset="0"/>
                  <a:ea typeface="黑体" panose="02010609060101010101" pitchFamily="49" charset="-122"/>
                </a:rPr>
                <a:t>，</a:t>
              </a:r>
              <a:r>
                <a:rPr lang="zh-CN" altLang="en-US" dirty="0">
                  <a:solidFill>
                    <a:schemeClr val="tx1"/>
                  </a:solidFill>
                  <a:latin typeface="Times New Roman" panose="02020603050405020304" pitchFamily="18" charset="0"/>
                  <a:ea typeface="黑体" panose="02010609060101010101" pitchFamily="49" charset="-122"/>
                </a:rPr>
                <a:t>以及网络服务应用、数据库和</a:t>
              </a:r>
              <a:r>
                <a:rPr lang="en" altLang="zh-CN" dirty="0">
                  <a:solidFill>
                    <a:schemeClr val="tx1"/>
                  </a:solidFill>
                  <a:latin typeface="Times New Roman" panose="02020603050405020304" pitchFamily="18" charset="0"/>
                  <a:ea typeface="黑体" panose="02010609060101010101" pitchFamily="49" charset="-122"/>
                </a:rPr>
                <a:t>JS</a:t>
              </a:r>
              <a:r>
                <a:rPr lang="zh-CN" altLang="en-US" dirty="0">
                  <a:solidFill>
                    <a:schemeClr val="tx1"/>
                  </a:solidFill>
                  <a:latin typeface="Times New Roman" panose="02020603050405020304" pitchFamily="18" charset="0"/>
                  <a:ea typeface="黑体" panose="02010609060101010101" pitchFamily="49" charset="-122"/>
                </a:rPr>
                <a:t>引擎等</a:t>
              </a:r>
              <a:r>
                <a:rPr lang="en-US" altLang="zh-CN" dirty="0">
                  <a:solidFill>
                    <a:schemeClr val="tx1"/>
                  </a:solidFill>
                  <a:latin typeface="Times New Roman" panose="02020603050405020304" pitchFamily="18" charset="0"/>
                  <a:ea typeface="黑体" panose="02010609060101010101" pitchFamily="49" charset="-122"/>
                </a:rPr>
                <a:t>16</a:t>
              </a:r>
              <a:r>
                <a:rPr lang="zh-CN" altLang="en-US" dirty="0">
                  <a:solidFill>
                    <a:schemeClr val="tx1"/>
                  </a:solidFill>
                  <a:latin typeface="Times New Roman" panose="02020603050405020304" pitchFamily="18" charset="0"/>
                  <a:ea typeface="黑体" panose="02010609060101010101" pitchFamily="49" charset="-122"/>
                </a:rPr>
                <a:t>个真实应用上的实验表明，新型内存隔离方法比现有内存隔离方法更加高效。</a:t>
              </a:r>
            </a:p>
          </p:txBody>
        </p:sp>
      </p:grpSp>
    </p:spTree>
    <p:extLst>
      <p:ext uri="{BB962C8B-B14F-4D97-AF65-F5344CB8AC3E}">
        <p14:creationId xmlns:p14="http://schemas.microsoft.com/office/powerpoint/2010/main" val="376509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3C60C9A-DF8F-46E2-80A2-D2B77530B39B}"/>
              </a:ext>
            </a:extLst>
          </p:cNvPr>
          <p:cNvSpPr>
            <a:spLocks noChangeArrowheads="1"/>
          </p:cNvSpPr>
          <p:nvPr/>
        </p:nvSpPr>
        <p:spPr bwMode="auto">
          <a:xfrm>
            <a:off x="9326028" y="1926246"/>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pic>
        <p:nvPicPr>
          <p:cNvPr id="12" name="图片 11">
            <a:extLst>
              <a:ext uri="{FF2B5EF4-FFF2-40B4-BE49-F238E27FC236}">
                <a16:creationId xmlns:a16="http://schemas.microsoft.com/office/drawing/2014/main" id="{D20F637E-CFC7-964A-99E5-E408011F7B8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13160" y="3199255"/>
            <a:ext cx="4298970" cy="3291535"/>
          </a:xfrm>
          <a:prstGeom prst="rect">
            <a:avLst/>
          </a:prstGeom>
        </p:spPr>
      </p:pic>
      <p:sp>
        <p:nvSpPr>
          <p:cNvPr id="14" name="矩形 20">
            <a:extLst>
              <a:ext uri="{FF2B5EF4-FFF2-40B4-BE49-F238E27FC236}">
                <a16:creationId xmlns:a16="http://schemas.microsoft.com/office/drawing/2014/main" id="{869FFCFA-E871-40EC-8BF2-CE16DB8671EA}"/>
              </a:ext>
            </a:extLst>
          </p:cNvPr>
          <p:cNvSpPr/>
          <p:nvPr/>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15" name="Picture 3" descr="C:\Users\nec\Desktop\ppt\图\IMG_6074.JPG">
            <a:extLst>
              <a:ext uri="{FF2B5EF4-FFF2-40B4-BE49-F238E27FC236}">
                <a16:creationId xmlns:a16="http://schemas.microsoft.com/office/drawing/2014/main" id="{5AF0D220-15E5-4153-9905-9DAFFFC98862}"/>
              </a:ext>
            </a:extLst>
          </p:cNvPr>
          <p:cNvPicPr>
            <a:picLocks noChangeAspect="1"/>
          </p:cNvPicPr>
          <p:nvPr/>
        </p:nvPicPr>
        <p:blipFill>
          <a:blip r:embed="rId4" cstate="print"/>
          <a:srcRect t="69600"/>
          <a:stretch>
            <a:fillRect/>
          </a:stretch>
        </p:blipFill>
        <p:spPr>
          <a:xfrm>
            <a:off x="-20320" y="1"/>
            <a:ext cx="12247880" cy="879250"/>
          </a:xfrm>
          <a:prstGeom prst="rect">
            <a:avLst/>
          </a:prstGeom>
          <a:noFill/>
          <a:ln w="9525">
            <a:noFill/>
          </a:ln>
        </p:spPr>
      </p:pic>
      <p:sp>
        <p:nvSpPr>
          <p:cNvPr id="16" name="矩形 15">
            <a:extLst>
              <a:ext uri="{FF2B5EF4-FFF2-40B4-BE49-F238E27FC236}">
                <a16:creationId xmlns:a16="http://schemas.microsoft.com/office/drawing/2014/main" id="{9975154C-5A2C-4E16-8B49-7E01BA1AA0F1}"/>
              </a:ext>
            </a:extLst>
          </p:cNvPr>
          <p:cNvSpPr/>
          <p:nvPr/>
        </p:nvSpPr>
        <p:spPr>
          <a:xfrm>
            <a:off x="-20320" y="1"/>
            <a:ext cx="12247880" cy="879249"/>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KSO_Shape">
            <a:extLst>
              <a:ext uri="{FF2B5EF4-FFF2-40B4-BE49-F238E27FC236}">
                <a16:creationId xmlns:a16="http://schemas.microsoft.com/office/drawing/2014/main" id="{E31C51E9-C8B7-49CF-A271-40C180749895}"/>
              </a:ext>
            </a:extLst>
          </p:cNvPr>
          <p:cNvSpPr/>
          <p:nvPr/>
        </p:nvSpPr>
        <p:spPr>
          <a:xfrm>
            <a:off x="-23520" y="212463"/>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8" name="Picture 920" descr="D:\计算所\PPT的模板\logo－b.gif">
            <a:extLst>
              <a:ext uri="{FF2B5EF4-FFF2-40B4-BE49-F238E27FC236}">
                <a16:creationId xmlns:a16="http://schemas.microsoft.com/office/drawing/2014/main" id="{4442BDA7-B5BF-4446-ABEF-020515861D8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035162" y="25950"/>
            <a:ext cx="941668" cy="779312"/>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20">
            <a:extLst>
              <a:ext uri="{FF2B5EF4-FFF2-40B4-BE49-F238E27FC236}">
                <a16:creationId xmlns:a16="http://schemas.microsoft.com/office/drawing/2014/main" id="{ED025C8E-1E22-4769-A777-421CB841F6F6}"/>
              </a:ext>
            </a:extLst>
          </p:cNvPr>
          <p:cNvSpPr/>
          <p:nvPr/>
        </p:nvSpPr>
        <p:spPr>
          <a:xfrm>
            <a:off x="215170" y="106232"/>
            <a:ext cx="11592817" cy="666786"/>
          </a:xfrm>
          <a:prstGeom prst="rect">
            <a:avLst/>
          </a:prstGeom>
          <a:noFill/>
          <a:ln w="9525">
            <a:noFill/>
          </a:ln>
        </p:spPr>
        <p:txBody>
          <a:bodyPr wrap="square" anchor="t">
            <a:spAutoFit/>
          </a:bodyPr>
          <a:lstStyle/>
          <a:p>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相关工作</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-Dune (OSDI</a:t>
            </a:r>
            <a:r>
              <a:rPr lang="en-US" altLang="zh-CN" sz="3733"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12)</a:t>
            </a:r>
            <a:endPar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a:extLst>
              <a:ext uri="{FF2B5EF4-FFF2-40B4-BE49-F238E27FC236}">
                <a16:creationId xmlns:a16="http://schemas.microsoft.com/office/drawing/2014/main" id="{54D08D0B-194B-0E4C-A7ED-70FAEB6805C7}"/>
              </a:ext>
            </a:extLst>
          </p:cNvPr>
          <p:cNvSpPr/>
          <p:nvPr/>
        </p:nvSpPr>
        <p:spPr>
          <a:xfrm>
            <a:off x="215170" y="1476085"/>
            <a:ext cx="6003348" cy="1610697"/>
          </a:xfrm>
          <a:prstGeom prst="rect">
            <a:avLst/>
          </a:prstGeom>
        </p:spPr>
        <p:txBody>
          <a:bodyPr wrap="square">
            <a:spAutoFit/>
          </a:bodyPr>
          <a:lstStyle/>
          <a:p>
            <a:pPr marL="228600" lvl="0" indent="-228600" algn="just">
              <a:spcBef>
                <a:spcPts val="200"/>
              </a:spcBef>
              <a:spcAft>
                <a:spcPts val="200"/>
              </a:spcAft>
              <a:buFont typeface="Arial" panose="020B0604020202020204" pitchFamily="34" charset="0"/>
              <a:buChar char="•"/>
            </a:pPr>
            <a:r>
              <a:rPr lang="zh-CN" altLang="en-US" sz="2000" b="1" dirty="0">
                <a:solidFill>
                  <a:schemeClr val="accent1"/>
                </a:solidFill>
                <a:latin typeface="Times New Roman" panose="02020603050405020304" pitchFamily="18" charset="0"/>
                <a:ea typeface="黑体" panose="02010609060101010101" pitchFamily="49" charset="-122"/>
              </a:rPr>
              <a:t>工作机制简介</a:t>
            </a:r>
            <a:endParaRPr lang="en-US" altLang="zh-CN" sz="2000" b="1" dirty="0">
              <a:solidFill>
                <a:schemeClr val="accent1"/>
              </a:solidFill>
              <a:latin typeface="Times New Roman" panose="02020603050405020304" pitchFamily="18" charset="0"/>
              <a:ea typeface="黑体" panose="02010609060101010101" pitchFamily="49" charset="-122"/>
            </a:endParaRPr>
          </a:p>
          <a:p>
            <a:pPr marL="685800" lvl="1" indent="-228600" algn="just">
              <a:spcBef>
                <a:spcPts val="200"/>
              </a:spcBef>
              <a:spcAft>
                <a:spcPts val="200"/>
              </a:spcAft>
              <a:buFont typeface="Arial" panose="020B0604020202020204" pitchFamily="34" charset="0"/>
              <a:buChar char="•"/>
            </a:pPr>
            <a:r>
              <a:rPr lang="zh-CN" altLang="en-US" dirty="0">
                <a:solidFill>
                  <a:srgbClr val="292929"/>
                </a:solidFill>
                <a:latin typeface="Times New Roman" panose="02020603050405020304" pitchFamily="18" charset="0"/>
                <a:ea typeface="黑体" panose="02010609060101010101" pitchFamily="49" charset="-122"/>
              </a:rPr>
              <a:t>与</a:t>
            </a:r>
            <a:r>
              <a:rPr lang="en-US" altLang="zh-CN" dirty="0">
                <a:solidFill>
                  <a:srgbClr val="292929"/>
                </a:solidFill>
                <a:latin typeface="Times New Roman" panose="02020603050405020304" pitchFamily="18" charset="0"/>
                <a:ea typeface="黑体" panose="02010609060101010101" pitchFamily="49" charset="-122"/>
              </a:rPr>
              <a:t>SEIMI</a:t>
            </a:r>
            <a:r>
              <a:rPr lang="zh-CN" altLang="en-US" dirty="0">
                <a:solidFill>
                  <a:srgbClr val="292929"/>
                </a:solidFill>
                <a:latin typeface="Times New Roman" panose="02020603050405020304" pitchFamily="18" charset="0"/>
                <a:ea typeface="黑体" panose="02010609060101010101" pitchFamily="49" charset="-122"/>
              </a:rPr>
              <a:t>类似，</a:t>
            </a:r>
            <a:r>
              <a:rPr lang="en-US" altLang="zh-CN" dirty="0">
                <a:solidFill>
                  <a:srgbClr val="292929"/>
                </a:solidFill>
                <a:latin typeface="Times New Roman" panose="02020603050405020304" pitchFamily="18" charset="0"/>
                <a:ea typeface="黑体" panose="02010609060101010101" pitchFamily="49" charset="-122"/>
              </a:rPr>
              <a:t>Dune</a:t>
            </a:r>
            <a:r>
              <a:rPr lang="zh-CN" altLang="en-US" dirty="0">
                <a:solidFill>
                  <a:srgbClr val="292929"/>
                </a:solidFill>
                <a:latin typeface="Times New Roman" panose="02020603050405020304" pitchFamily="18" charset="0"/>
                <a:ea typeface="黑体" panose="02010609060101010101" pitchFamily="49" charset="-122"/>
              </a:rPr>
              <a:t>让指定</a:t>
            </a:r>
            <a:r>
              <a:rPr lang="en-US" altLang="zh-CN" dirty="0">
                <a:solidFill>
                  <a:srgbClr val="292929"/>
                </a:solidFill>
                <a:latin typeface="Times New Roman" panose="02020603050405020304" pitchFamily="18" charset="0"/>
                <a:ea typeface="黑体" panose="02010609060101010101" pitchFamily="49" charset="-122"/>
              </a:rPr>
              <a:t>APP</a:t>
            </a:r>
            <a:r>
              <a:rPr lang="zh-CN" altLang="en-US" dirty="0">
                <a:solidFill>
                  <a:srgbClr val="292929"/>
                </a:solidFill>
                <a:latin typeface="Times New Roman" panose="02020603050405020304" pitchFamily="18" charset="0"/>
                <a:ea typeface="黑体" panose="02010609060101010101" pitchFamily="49" charset="-122"/>
              </a:rPr>
              <a:t>运行在客户机中，操作系统和其他</a:t>
            </a:r>
            <a:r>
              <a:rPr lang="en-US" altLang="zh-CN" dirty="0">
                <a:solidFill>
                  <a:srgbClr val="292929"/>
                </a:solidFill>
                <a:latin typeface="Times New Roman" panose="02020603050405020304" pitchFamily="18" charset="0"/>
                <a:ea typeface="黑体" panose="02010609060101010101" pitchFamily="49" charset="-122"/>
              </a:rPr>
              <a:t>APP</a:t>
            </a:r>
            <a:r>
              <a:rPr lang="zh-CN" altLang="en-US" dirty="0">
                <a:solidFill>
                  <a:srgbClr val="292929"/>
                </a:solidFill>
                <a:latin typeface="Times New Roman" panose="02020603050405020304" pitchFamily="18" charset="0"/>
                <a:ea typeface="黑体" panose="02010609060101010101" pitchFamily="49" charset="-122"/>
              </a:rPr>
              <a:t>运行在宿主机中。</a:t>
            </a:r>
            <a:endParaRPr lang="en-US" altLang="zh-CN" dirty="0">
              <a:solidFill>
                <a:srgbClr val="292929"/>
              </a:solidFill>
              <a:latin typeface="Times New Roman" panose="02020603050405020304" pitchFamily="18" charset="0"/>
              <a:ea typeface="黑体" panose="02010609060101010101" pitchFamily="49" charset="-122"/>
            </a:endParaRPr>
          </a:p>
          <a:p>
            <a:pPr marL="685800" lvl="1" indent="-228600" algn="just">
              <a:spcBef>
                <a:spcPts val="200"/>
              </a:spcBef>
              <a:spcAft>
                <a:spcPts val="200"/>
              </a:spcAft>
              <a:buFont typeface="Arial" panose="020B0604020202020204" pitchFamily="34" charset="0"/>
              <a:buChar char="•"/>
            </a:pPr>
            <a:r>
              <a:rPr lang="zh-CN" altLang="en-US" dirty="0">
                <a:solidFill>
                  <a:srgbClr val="292929"/>
                </a:solidFill>
                <a:latin typeface="Times New Roman" panose="02020603050405020304" pitchFamily="18" charset="0"/>
                <a:ea typeface="黑体" panose="02010609060101010101" pitchFamily="49" charset="-122"/>
              </a:rPr>
              <a:t>区别是</a:t>
            </a:r>
            <a:r>
              <a:rPr lang="en-US" altLang="zh-CN" dirty="0">
                <a:solidFill>
                  <a:srgbClr val="292929"/>
                </a:solidFill>
                <a:latin typeface="Times New Roman" panose="02020603050405020304" pitchFamily="18" charset="0"/>
                <a:ea typeface="黑体" panose="02010609060101010101" pitchFamily="49" charset="-122"/>
              </a:rPr>
              <a:t>Dune</a:t>
            </a:r>
            <a:r>
              <a:rPr lang="zh-CN" altLang="en-US" dirty="0">
                <a:solidFill>
                  <a:srgbClr val="292929"/>
                </a:solidFill>
                <a:latin typeface="Times New Roman" panose="02020603050405020304" pitchFamily="18" charset="0"/>
                <a:ea typeface="黑体" panose="02010609060101010101" pitchFamily="49" charset="-122"/>
              </a:rPr>
              <a:t>只能让</a:t>
            </a:r>
            <a:r>
              <a:rPr lang="en-US" altLang="zh-CN" dirty="0">
                <a:solidFill>
                  <a:srgbClr val="292929"/>
                </a:solidFill>
                <a:latin typeface="Times New Roman" panose="02020603050405020304" pitchFamily="18" charset="0"/>
                <a:ea typeface="黑体" panose="02010609060101010101" pitchFamily="49" charset="-122"/>
              </a:rPr>
              <a:t>APP</a:t>
            </a:r>
            <a:r>
              <a:rPr lang="zh-CN" altLang="en-US" dirty="0">
                <a:solidFill>
                  <a:srgbClr val="292929"/>
                </a:solidFill>
                <a:latin typeface="Times New Roman" panose="02020603050405020304" pitchFamily="18" charset="0"/>
                <a:ea typeface="黑体" panose="02010609060101010101" pitchFamily="49" charset="-122"/>
              </a:rPr>
              <a:t>的可信代码运行在客户机内核态，不可信代码仍然需要运行在客户机用户态。</a:t>
            </a:r>
            <a:endParaRPr lang="en-US" altLang="zh-CN" dirty="0">
              <a:solidFill>
                <a:srgbClr val="292929"/>
              </a:solidFill>
              <a:latin typeface="Times New Roman" panose="02020603050405020304" pitchFamily="18" charset="0"/>
              <a:ea typeface="黑体" panose="02010609060101010101" pitchFamily="49" charset="-122"/>
            </a:endParaRPr>
          </a:p>
        </p:txBody>
      </p:sp>
      <p:grpSp>
        <p:nvGrpSpPr>
          <p:cNvPr id="3" name="组合 2">
            <a:extLst>
              <a:ext uri="{FF2B5EF4-FFF2-40B4-BE49-F238E27FC236}">
                <a16:creationId xmlns:a16="http://schemas.microsoft.com/office/drawing/2014/main" id="{52DA2E6A-BC7F-4112-B84D-37E00436716A}"/>
              </a:ext>
            </a:extLst>
          </p:cNvPr>
          <p:cNvGrpSpPr/>
          <p:nvPr/>
        </p:nvGrpSpPr>
        <p:grpSpPr>
          <a:xfrm>
            <a:off x="6154562" y="1563182"/>
            <a:ext cx="5965132" cy="1412414"/>
            <a:chOff x="5891965" y="1926317"/>
            <a:chExt cx="5965132" cy="1412414"/>
          </a:xfrm>
        </p:grpSpPr>
        <p:sp>
          <p:nvSpPr>
            <p:cNvPr id="20" name="矩形 19">
              <a:extLst>
                <a:ext uri="{FF2B5EF4-FFF2-40B4-BE49-F238E27FC236}">
                  <a16:creationId xmlns:a16="http://schemas.microsoft.com/office/drawing/2014/main" id="{06E497FE-16A5-3941-8B23-248E1E183171}"/>
                </a:ext>
              </a:extLst>
            </p:cNvPr>
            <p:cNvSpPr/>
            <p:nvPr/>
          </p:nvSpPr>
          <p:spPr>
            <a:xfrm>
              <a:off x="5891965" y="1926317"/>
              <a:ext cx="5965132" cy="4923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US" altLang="zh-CN" sz="2000" b="1" dirty="0">
                  <a:solidFill>
                    <a:schemeClr val="bg1"/>
                  </a:solidFill>
                  <a:latin typeface="Times New Roman" panose="02020603050405020304" pitchFamily="18" charset="0"/>
                  <a:ea typeface="黑体" panose="02010609060101010101" pitchFamily="49" charset="-122"/>
                </a:rPr>
                <a:t>1</a:t>
              </a:r>
              <a:r>
                <a:rPr lang="zh-CN" altLang="en-US" sz="2000" b="1" dirty="0">
                  <a:solidFill>
                    <a:schemeClr val="bg1"/>
                  </a:solidFill>
                  <a:latin typeface="Times New Roman" panose="02020603050405020304" pitchFamily="18" charset="0"/>
                  <a:ea typeface="黑体" panose="02010609060101010101" pitchFamily="49" charset="-122"/>
                </a:rPr>
                <a:t>、如何确保</a:t>
              </a:r>
              <a:r>
                <a:rPr lang="en-US" altLang="zh-CN" sz="2000" b="1" dirty="0">
                  <a:solidFill>
                    <a:schemeClr val="bg1"/>
                  </a:solidFill>
                  <a:latin typeface="Times New Roman" panose="02020603050405020304" pitchFamily="18" charset="0"/>
                  <a:ea typeface="黑体" panose="02010609060101010101" pitchFamily="49" charset="-122"/>
                </a:rPr>
                <a:t>OS</a:t>
              </a:r>
              <a:r>
                <a:rPr lang="zh-CN" altLang="en-US" sz="2000" b="1" dirty="0">
                  <a:solidFill>
                    <a:schemeClr val="bg1"/>
                  </a:solidFill>
                  <a:latin typeface="Times New Roman" panose="02020603050405020304" pitchFamily="18" charset="0"/>
                  <a:ea typeface="黑体" panose="02010609060101010101" pitchFamily="49" charset="-122"/>
                </a:rPr>
                <a:t>安全？</a:t>
              </a:r>
              <a:endParaRPr lang="en-US" altLang="zh-CN" sz="2000" b="1" dirty="0">
                <a:solidFill>
                  <a:schemeClr val="bg1"/>
                </a:solidFill>
                <a:latin typeface="Times New Roman" panose="02020603050405020304" pitchFamily="18" charset="0"/>
                <a:ea typeface="黑体" panose="02010609060101010101" pitchFamily="49" charset="-122"/>
              </a:endParaRPr>
            </a:p>
          </p:txBody>
        </p:sp>
        <p:sp>
          <p:nvSpPr>
            <p:cNvPr id="21" name="矩形 20">
              <a:extLst>
                <a:ext uri="{FF2B5EF4-FFF2-40B4-BE49-F238E27FC236}">
                  <a16:creationId xmlns:a16="http://schemas.microsoft.com/office/drawing/2014/main" id="{B11A5CD7-DA97-C540-8416-DDDCD96F7CAE}"/>
                </a:ext>
              </a:extLst>
            </p:cNvPr>
            <p:cNvSpPr/>
            <p:nvPr/>
          </p:nvSpPr>
          <p:spPr>
            <a:xfrm>
              <a:off x="5891965" y="2418688"/>
              <a:ext cx="5965132" cy="92004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Bef>
                  <a:spcPts val="200"/>
                </a:spcBef>
                <a:spcAft>
                  <a:spcPts val="200"/>
                </a:spcAft>
                <a:buFont typeface="Arial" panose="020B0604020202020204" pitchFamily="34" charset="0"/>
                <a:buChar char="•"/>
              </a:pPr>
              <a:r>
                <a:rPr lang="zh-CN" altLang="en-US" dirty="0">
                  <a:solidFill>
                    <a:schemeClr val="tx1"/>
                  </a:solidFill>
                  <a:latin typeface="Times New Roman" panose="02020603050405020304" pitchFamily="18" charset="0"/>
                  <a:ea typeface="黑体" panose="02010609060101010101" pitchFamily="49" charset="-122"/>
                </a:rPr>
                <a:t>利用</a:t>
              </a:r>
              <a:r>
                <a:rPr lang="en" altLang="zh-CN" dirty="0">
                  <a:solidFill>
                    <a:schemeClr val="tx1"/>
                  </a:solidFill>
                  <a:latin typeface="Times New Roman" panose="02020603050405020304" pitchFamily="18" charset="0"/>
                  <a:ea typeface="黑体" panose="02010609060101010101" pitchFamily="49" charset="-122"/>
                </a:rPr>
                <a:t>x86</a:t>
              </a:r>
              <a:r>
                <a:rPr lang="zh-CN" altLang="en-US" dirty="0">
                  <a:solidFill>
                    <a:schemeClr val="tx1"/>
                  </a:solidFill>
                  <a:latin typeface="Times New Roman" panose="02020603050405020304" pitchFamily="18" charset="0"/>
                  <a:ea typeface="黑体" panose="02010609060101010101" pitchFamily="49" charset="-122"/>
                </a:rPr>
                <a:t>硬件虚拟化技术隔离</a:t>
              </a:r>
              <a:r>
                <a:rPr lang="en" altLang="zh-CN" dirty="0">
                  <a:solidFill>
                    <a:schemeClr val="tx1"/>
                  </a:solidFill>
                  <a:latin typeface="Times New Roman" panose="02020603050405020304" pitchFamily="18" charset="0"/>
                  <a:ea typeface="黑体" panose="02010609060101010101" pitchFamily="49" charset="-122"/>
                </a:rPr>
                <a:t>APP</a:t>
              </a:r>
              <a:r>
                <a:rPr lang="zh-CN" altLang="en-US" dirty="0">
                  <a:solidFill>
                    <a:schemeClr val="tx1"/>
                  </a:solidFill>
                  <a:latin typeface="Times New Roman" panose="02020603050405020304" pitchFamily="18" charset="0"/>
                  <a:ea typeface="黑体" panose="02010609060101010101" pitchFamily="49" charset="-122"/>
                </a:rPr>
                <a:t>和操作系统内核。</a:t>
              </a:r>
              <a:endParaRPr lang="en-US" altLang="zh-CN" dirty="0">
                <a:solidFill>
                  <a:schemeClr val="tx1"/>
                </a:solidFill>
                <a:latin typeface="Times New Roman" panose="02020603050405020304" pitchFamily="18" charset="0"/>
                <a:ea typeface="黑体" panose="02010609060101010101" pitchFamily="49" charset="-122"/>
              </a:endParaRPr>
            </a:p>
            <a:p>
              <a:pPr marL="285750" indent="-285750">
                <a:spcBef>
                  <a:spcPts val="200"/>
                </a:spcBef>
                <a:spcAft>
                  <a:spcPts val="200"/>
                </a:spcAft>
                <a:buFont typeface="Arial" panose="020B0604020202020204" pitchFamily="34" charset="0"/>
                <a:buChar char="•"/>
              </a:pPr>
              <a:r>
                <a:rPr lang="zh-CN" altLang="en-US" dirty="0">
                  <a:solidFill>
                    <a:schemeClr val="tx1"/>
                  </a:solidFill>
                  <a:latin typeface="Times New Roman" panose="02020603050405020304" pitchFamily="18" charset="0"/>
                  <a:ea typeface="黑体" panose="02010609060101010101" pitchFamily="49" charset="-122"/>
                </a:rPr>
                <a:t>运行在客户机内核态的</a:t>
              </a:r>
              <a:r>
                <a:rPr lang="en-US" altLang="zh-CN" dirty="0">
                  <a:solidFill>
                    <a:schemeClr val="tx1"/>
                  </a:solidFill>
                  <a:latin typeface="Times New Roman" panose="02020603050405020304" pitchFamily="18" charset="0"/>
                  <a:ea typeface="黑体" panose="02010609060101010101" pitchFamily="49" charset="-122"/>
                </a:rPr>
                <a:t>APP</a:t>
              </a:r>
              <a:r>
                <a:rPr lang="zh-CN" altLang="en-US" dirty="0">
                  <a:solidFill>
                    <a:schemeClr val="tx1"/>
                  </a:solidFill>
                  <a:latin typeface="Times New Roman" panose="02020603050405020304" pitchFamily="18" charset="0"/>
                  <a:ea typeface="黑体" panose="02010609060101010101" pitchFamily="49" charset="-122"/>
                </a:rPr>
                <a:t>可信部分无安全约束。</a:t>
              </a:r>
            </a:p>
          </p:txBody>
        </p:sp>
      </p:grpSp>
      <p:grpSp>
        <p:nvGrpSpPr>
          <p:cNvPr id="4" name="组合 3">
            <a:extLst>
              <a:ext uri="{FF2B5EF4-FFF2-40B4-BE49-F238E27FC236}">
                <a16:creationId xmlns:a16="http://schemas.microsoft.com/office/drawing/2014/main" id="{01B63255-F131-4BA8-81B9-EC3D1C9E0A94}"/>
              </a:ext>
            </a:extLst>
          </p:cNvPr>
          <p:cNvGrpSpPr/>
          <p:nvPr/>
        </p:nvGrpSpPr>
        <p:grpSpPr>
          <a:xfrm>
            <a:off x="6154561" y="3659530"/>
            <a:ext cx="5965133" cy="2441160"/>
            <a:chOff x="5891964" y="3659530"/>
            <a:chExt cx="5965133" cy="2441160"/>
          </a:xfrm>
        </p:grpSpPr>
        <p:sp>
          <p:nvSpPr>
            <p:cNvPr id="22" name="矩形 21">
              <a:extLst>
                <a:ext uri="{FF2B5EF4-FFF2-40B4-BE49-F238E27FC236}">
                  <a16:creationId xmlns:a16="http://schemas.microsoft.com/office/drawing/2014/main" id="{E27013E8-CB46-3643-A3EB-218024C886E6}"/>
                </a:ext>
              </a:extLst>
            </p:cNvPr>
            <p:cNvSpPr/>
            <p:nvPr/>
          </p:nvSpPr>
          <p:spPr>
            <a:xfrm>
              <a:off x="5891964" y="3659530"/>
              <a:ext cx="5965133" cy="492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US" altLang="zh-CN" sz="2000" b="1" dirty="0">
                  <a:solidFill>
                    <a:schemeClr val="bg1"/>
                  </a:solidFill>
                  <a:latin typeface="Times New Roman" panose="02020603050405020304" pitchFamily="18" charset="0"/>
                  <a:ea typeface="黑体" panose="02010609060101010101" pitchFamily="49" charset="-122"/>
                </a:rPr>
                <a:t>2</a:t>
              </a:r>
              <a:r>
                <a:rPr lang="zh-CN" altLang="en-US" sz="2000" b="1" dirty="0">
                  <a:solidFill>
                    <a:schemeClr val="bg1"/>
                  </a:solidFill>
                  <a:latin typeface="Times New Roman" panose="02020603050405020304" pitchFamily="18" charset="0"/>
                  <a:ea typeface="黑体" panose="02010609060101010101" pitchFamily="49" charset="-122"/>
                </a:rPr>
                <a:t>、如何高效使用硬件带来性能提升？</a:t>
              </a:r>
            </a:p>
          </p:txBody>
        </p:sp>
        <p:sp>
          <p:nvSpPr>
            <p:cNvPr id="23" name="矩形 22">
              <a:extLst>
                <a:ext uri="{FF2B5EF4-FFF2-40B4-BE49-F238E27FC236}">
                  <a16:creationId xmlns:a16="http://schemas.microsoft.com/office/drawing/2014/main" id="{C828A211-3AE7-974C-98D2-D7CE029E6DEE}"/>
                </a:ext>
              </a:extLst>
            </p:cNvPr>
            <p:cNvSpPr/>
            <p:nvPr/>
          </p:nvSpPr>
          <p:spPr>
            <a:xfrm>
              <a:off x="5891964" y="4151900"/>
              <a:ext cx="5965133" cy="194879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Bef>
                  <a:spcPts val="200"/>
                </a:spcBef>
                <a:spcAft>
                  <a:spcPts val="200"/>
                </a:spcAft>
                <a:buFont typeface="Arial" panose="020B0604020202020204" pitchFamily="34" charset="0"/>
                <a:buChar char="•"/>
              </a:pPr>
              <a:r>
                <a:rPr lang="zh-CN" altLang="en-US" b="1" dirty="0">
                  <a:solidFill>
                    <a:schemeClr val="accent1"/>
                  </a:solidFill>
                  <a:latin typeface="Times New Roman" panose="02020603050405020304" pitchFamily="18" charset="0"/>
                  <a:ea typeface="黑体" panose="02010609060101010101" pitchFamily="49" charset="-122"/>
                </a:rPr>
                <a:t>高性能沙箱：</a:t>
              </a:r>
              <a:r>
                <a:rPr lang="zh-CN" altLang="en-US" dirty="0">
                  <a:solidFill>
                    <a:schemeClr val="tx1"/>
                  </a:solidFill>
                  <a:latin typeface="Times New Roman" panose="02020603050405020304" pitchFamily="18" charset="0"/>
                  <a:ea typeface="黑体" panose="02010609060101010101" pitchFamily="49" charset="-122"/>
                </a:rPr>
                <a:t>插件运行在客户机用户态，沙箱运行时可以利用页表</a:t>
              </a:r>
              <a:r>
                <a:rPr lang="en-US" altLang="zh-CN" dirty="0">
                  <a:solidFill>
                    <a:schemeClr val="tx1"/>
                  </a:solidFill>
                  <a:latin typeface="Times New Roman" panose="02020603050405020304" pitchFamily="18" charset="0"/>
                  <a:ea typeface="黑体" panose="02010609060101010101" pitchFamily="49" charset="-122"/>
                </a:rPr>
                <a:t>/</a:t>
              </a:r>
              <a:r>
                <a:rPr lang="zh-CN" altLang="en-US" dirty="0">
                  <a:solidFill>
                    <a:schemeClr val="tx1"/>
                  </a:solidFill>
                  <a:latin typeface="Times New Roman" panose="02020603050405020304" pitchFamily="18" charset="0"/>
                  <a:ea typeface="黑体" panose="02010609060101010101" pitchFamily="49" charset="-122"/>
                </a:rPr>
                <a:t>系统调用等硬件限制沙箱内代码的执行。</a:t>
              </a:r>
            </a:p>
            <a:p>
              <a:pPr marL="285750" indent="-285750">
                <a:spcBef>
                  <a:spcPts val="200"/>
                </a:spcBef>
                <a:spcAft>
                  <a:spcPts val="200"/>
                </a:spcAft>
                <a:buFont typeface="Arial" panose="020B0604020202020204" pitchFamily="34" charset="0"/>
                <a:buChar char="•"/>
              </a:pPr>
              <a:r>
                <a:rPr lang="zh-CN" altLang="en-US" b="1" dirty="0">
                  <a:solidFill>
                    <a:schemeClr val="accent1"/>
                  </a:solidFill>
                  <a:latin typeface="Times New Roman" panose="02020603050405020304" pitchFamily="18" charset="0"/>
                  <a:ea typeface="黑体" panose="02010609060101010101" pitchFamily="49" charset="-122"/>
                </a:rPr>
                <a:t>垃圾回收：</a:t>
              </a:r>
              <a:r>
                <a:rPr lang="zh-CN" altLang="en-US" dirty="0">
                  <a:solidFill>
                    <a:schemeClr val="tx1"/>
                  </a:solidFill>
                  <a:latin typeface="Times New Roman" panose="02020603050405020304" pitchFamily="18" charset="0"/>
                  <a:ea typeface="黑体" panose="02010609060101010101" pitchFamily="49" charset="-122"/>
                </a:rPr>
                <a:t>利用可信</a:t>
              </a:r>
              <a:r>
                <a:rPr lang="en" altLang="zh-CN" dirty="0">
                  <a:solidFill>
                    <a:schemeClr val="tx1"/>
                  </a:solidFill>
                  <a:latin typeface="Times New Roman" panose="02020603050405020304" pitchFamily="18" charset="0"/>
                  <a:ea typeface="黑体" panose="02010609060101010101" pitchFamily="49" charset="-122"/>
                </a:rPr>
                <a:t>APP</a:t>
              </a:r>
              <a:r>
                <a:rPr lang="zh-CN" altLang="en-US" dirty="0">
                  <a:solidFill>
                    <a:schemeClr val="tx1"/>
                  </a:solidFill>
                  <a:latin typeface="Times New Roman" panose="02020603050405020304" pitchFamily="18" charset="0"/>
                  <a:ea typeface="黑体" panose="02010609060101010101" pitchFamily="49" charset="-122"/>
                </a:rPr>
                <a:t>通过直接管理页表加速</a:t>
              </a:r>
              <a:r>
                <a:rPr lang="en" altLang="zh-CN" dirty="0">
                  <a:solidFill>
                    <a:schemeClr val="tx1"/>
                  </a:solidFill>
                  <a:latin typeface="Times New Roman" panose="02020603050405020304" pitchFamily="18" charset="0"/>
                  <a:ea typeface="黑体" panose="02010609060101010101" pitchFamily="49" charset="-122"/>
                </a:rPr>
                <a:t>JVM</a:t>
              </a:r>
              <a:r>
                <a:rPr lang="zh-CN" altLang="en-US" dirty="0">
                  <a:solidFill>
                    <a:schemeClr val="tx1"/>
                  </a:solidFill>
                  <a:latin typeface="Times New Roman" panose="02020603050405020304" pitchFamily="18" charset="0"/>
                  <a:ea typeface="黑体" panose="02010609060101010101" pitchFamily="49" charset="-122"/>
                </a:rPr>
                <a:t>的垃圾回收机制。</a:t>
              </a:r>
            </a:p>
            <a:p>
              <a:pPr marL="285750" indent="-285750">
                <a:spcBef>
                  <a:spcPts val="200"/>
                </a:spcBef>
                <a:spcAft>
                  <a:spcPts val="200"/>
                </a:spcAft>
                <a:buFont typeface="Arial" panose="020B0604020202020204" pitchFamily="34" charset="0"/>
                <a:buChar char="•"/>
              </a:pPr>
              <a:r>
                <a:rPr lang="zh-CN" altLang="en-US" b="1" dirty="0">
                  <a:solidFill>
                    <a:schemeClr val="accent1"/>
                  </a:solidFill>
                  <a:latin typeface="Times New Roman" panose="02020603050405020304" pitchFamily="18" charset="0"/>
                  <a:ea typeface="黑体" panose="02010609060101010101" pitchFamily="49" charset="-122"/>
                </a:rPr>
                <a:t>容器加固：</a:t>
              </a:r>
              <a:r>
                <a:rPr lang="zh-CN" altLang="en-US" dirty="0">
                  <a:solidFill>
                    <a:schemeClr val="tx1"/>
                  </a:solidFill>
                  <a:latin typeface="Times New Roman" panose="02020603050405020304" pitchFamily="18" charset="0"/>
                  <a:ea typeface="黑体" panose="02010609060101010101" pitchFamily="49" charset="-122"/>
                </a:rPr>
                <a:t>容器运行在客户机用户态，容器的管理代码运行在客户机内核态，用来约束容器的行为。</a:t>
              </a:r>
              <a:endParaRPr lang="zh-CN" altLang="en" dirty="0">
                <a:solidFill>
                  <a:schemeClr val="tx1"/>
                </a:solidFill>
                <a:latin typeface="Times New Roman" panose="02020603050405020304" pitchFamily="18" charset="0"/>
                <a:ea typeface="黑体" panose="02010609060101010101" pitchFamily="49" charset="-122"/>
              </a:endParaRPr>
            </a:p>
          </p:txBody>
        </p:sp>
      </p:grpSp>
    </p:spTree>
    <p:extLst>
      <p:ext uri="{BB962C8B-B14F-4D97-AF65-F5344CB8AC3E}">
        <p14:creationId xmlns:p14="http://schemas.microsoft.com/office/powerpoint/2010/main" val="224765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3FD1770-486B-4DC6-A170-E5005C0D720E}"/>
              </a:ext>
            </a:extLst>
          </p:cNvPr>
          <p:cNvSpPr>
            <a:spLocks noGrp="1"/>
          </p:cNvSpPr>
          <p:nvPr>
            <p:ph idx="1"/>
          </p:nvPr>
        </p:nvSpPr>
        <p:spPr>
          <a:xfrm>
            <a:off x="527381" y="1184088"/>
            <a:ext cx="11164510" cy="4927262"/>
          </a:xfrm>
        </p:spPr>
        <p:txBody>
          <a:bodyPr>
            <a:noAutofit/>
          </a:bodyPr>
          <a:lstStyle/>
          <a:p>
            <a:pPr algn="just">
              <a:lnSpc>
                <a:spcPct val="100000"/>
              </a:lnSpc>
              <a:spcBef>
                <a:spcPts val="200"/>
              </a:spcBef>
              <a:spcAft>
                <a:spcPts val="200"/>
              </a:spcAft>
            </a:pPr>
            <a:r>
              <a:rPr lang="zh-CN" altLang="en-US" sz="2000" b="1" dirty="0">
                <a:solidFill>
                  <a:schemeClr val="accent1"/>
                </a:solidFill>
                <a:latin typeface="Times New Roman" panose="02020603050405020304" pitchFamily="18" charset="0"/>
                <a:ea typeface="黑体" panose="02010609060101010101" pitchFamily="49" charset="-122"/>
              </a:rPr>
              <a:t>已有工作都是在</a:t>
            </a:r>
            <a:r>
              <a:rPr lang="en-US" altLang="zh-CN" sz="2000" b="1" dirty="0">
                <a:solidFill>
                  <a:schemeClr val="accent1"/>
                </a:solidFill>
                <a:latin typeface="Times New Roman" panose="02020603050405020304" pitchFamily="18" charset="0"/>
                <a:ea typeface="黑体" panose="02010609060101010101" pitchFamily="49" charset="-122"/>
              </a:rPr>
              <a:t>X86_64</a:t>
            </a:r>
            <a:r>
              <a:rPr lang="zh-CN" altLang="en-US" sz="2000" b="1" dirty="0">
                <a:solidFill>
                  <a:schemeClr val="accent1"/>
                </a:solidFill>
                <a:latin typeface="Times New Roman" panose="02020603050405020304" pitchFamily="18" charset="0"/>
                <a:ea typeface="黑体" panose="02010609060101010101" pitchFamily="49" charset="-122"/>
              </a:rPr>
              <a:t>平台上实现的，并且都采用了硬件辅助虚拟化技术。</a:t>
            </a:r>
            <a:endParaRPr lang="en-US" altLang="zh-CN" sz="2000" b="1" dirty="0">
              <a:solidFill>
                <a:schemeClr val="accent1"/>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由于系统调用</a:t>
            </a:r>
            <a:r>
              <a:rPr lang="en-US" altLang="zh-CN" sz="1800" dirty="0">
                <a:solidFill>
                  <a:srgbClr val="292929"/>
                </a:solidFill>
                <a:latin typeface="Times New Roman" panose="02020603050405020304" pitchFamily="18" charset="0"/>
                <a:ea typeface="黑体" panose="02010609060101010101" pitchFamily="49" charset="-122"/>
              </a:rPr>
              <a:t>/</a:t>
            </a:r>
            <a:r>
              <a:rPr lang="zh-CN" altLang="en-US" sz="1800" dirty="0">
                <a:solidFill>
                  <a:srgbClr val="292929"/>
                </a:solidFill>
                <a:latin typeface="Times New Roman" panose="02020603050405020304" pitchFamily="18" charset="0"/>
                <a:ea typeface="黑体" panose="02010609060101010101" pitchFamily="49" charset="-122"/>
              </a:rPr>
              <a:t>中断</a:t>
            </a:r>
            <a:r>
              <a:rPr lang="en-US" altLang="zh-CN" sz="1800" dirty="0">
                <a:solidFill>
                  <a:srgbClr val="292929"/>
                </a:solidFill>
                <a:latin typeface="Times New Roman" panose="02020603050405020304" pitchFamily="18" charset="0"/>
                <a:ea typeface="黑体" panose="02010609060101010101" pitchFamily="49" charset="-122"/>
              </a:rPr>
              <a:t>/</a:t>
            </a:r>
            <a:r>
              <a:rPr lang="zh-CN" altLang="en-US" sz="1800" dirty="0">
                <a:solidFill>
                  <a:srgbClr val="292929"/>
                </a:solidFill>
                <a:latin typeface="Times New Roman" panose="02020603050405020304" pitchFamily="18" charset="0"/>
                <a:ea typeface="黑体" panose="02010609060101010101" pitchFamily="49" charset="-122"/>
              </a:rPr>
              <a:t>异常的处理会引起虚拟机下陷，实际上导致性能开销增大了。</a:t>
            </a:r>
            <a:endParaRPr lang="en-US" altLang="zh-CN" sz="18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内核态</a:t>
            </a:r>
            <a:r>
              <a:rPr lang="en-US" altLang="zh-CN" sz="1800" dirty="0">
                <a:solidFill>
                  <a:srgbClr val="292929"/>
                </a:solidFill>
                <a:latin typeface="Times New Roman" panose="02020603050405020304" pitchFamily="18" charset="0"/>
                <a:ea typeface="黑体" panose="02010609060101010101" pitchFamily="49" charset="-122"/>
              </a:rPr>
              <a:t>APP</a:t>
            </a:r>
            <a:r>
              <a:rPr lang="zh-CN" altLang="en-US" sz="1800" dirty="0">
                <a:solidFill>
                  <a:srgbClr val="292929"/>
                </a:solidFill>
                <a:latin typeface="Times New Roman" panose="02020603050405020304" pitchFamily="18" charset="0"/>
                <a:ea typeface="黑体" panose="02010609060101010101" pitchFamily="49" charset="-122"/>
              </a:rPr>
              <a:t>定制化使用特权硬件资源，会带来性能的提升。</a:t>
            </a:r>
            <a:endParaRPr lang="en-US" altLang="zh-CN" sz="1800"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endParaRPr lang="en-US" altLang="zh-CN" sz="2000" b="1" dirty="0">
              <a:solidFill>
                <a:schemeClr val="accent1"/>
              </a:solidFill>
              <a:latin typeface="Times New Roman" panose="02020603050405020304" pitchFamily="18" charset="0"/>
              <a:ea typeface="黑体" panose="02010609060101010101" pitchFamily="49" charset="-122"/>
            </a:endParaRPr>
          </a:p>
          <a:p>
            <a:pPr algn="just">
              <a:lnSpc>
                <a:spcPct val="100000"/>
              </a:lnSpc>
              <a:spcBef>
                <a:spcPts val="200"/>
              </a:spcBef>
              <a:spcAft>
                <a:spcPts val="200"/>
              </a:spcAft>
            </a:pPr>
            <a:r>
              <a:rPr lang="zh-CN" altLang="en-US" sz="2000" b="1" dirty="0">
                <a:solidFill>
                  <a:schemeClr val="accent1"/>
                </a:solidFill>
                <a:latin typeface="Times New Roman" panose="02020603050405020304" pitchFamily="18" charset="0"/>
                <a:ea typeface="黑体" panose="02010609060101010101" pitchFamily="49" charset="-122"/>
              </a:rPr>
              <a:t>移动终端内核态</a:t>
            </a:r>
            <a:r>
              <a:rPr lang="en-US" altLang="zh-CN" sz="2000" b="1" dirty="0">
                <a:solidFill>
                  <a:schemeClr val="accent1"/>
                </a:solidFill>
                <a:latin typeface="Times New Roman" panose="02020603050405020304" pitchFamily="18" charset="0"/>
                <a:ea typeface="黑体" panose="02010609060101010101" pitchFamily="49" charset="-122"/>
              </a:rPr>
              <a:t>APP</a:t>
            </a:r>
            <a:r>
              <a:rPr lang="zh-CN" altLang="en-US" sz="2000" b="1" dirty="0">
                <a:solidFill>
                  <a:schemeClr val="accent1"/>
                </a:solidFill>
                <a:latin typeface="Times New Roman" panose="02020603050405020304" pitchFamily="18" charset="0"/>
                <a:ea typeface="黑体" panose="02010609060101010101" pitchFamily="49" charset="-122"/>
              </a:rPr>
              <a:t>的两个研究问题：</a:t>
            </a:r>
            <a:endParaRPr lang="en-US" altLang="zh-CN" sz="2000" b="1" dirty="0">
              <a:solidFill>
                <a:schemeClr val="accent1"/>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endParaRPr lang="en-US" altLang="zh-CN" sz="1800" b="1" dirty="0">
              <a:solidFill>
                <a:srgbClr val="292929"/>
              </a:solidFill>
              <a:latin typeface="Times New Roman" panose="02020603050405020304" pitchFamily="18" charset="0"/>
              <a:ea typeface="黑体" panose="02010609060101010101" pitchFamily="49" charset="-122"/>
            </a:endParaRPr>
          </a:p>
        </p:txBody>
      </p:sp>
      <p:sp>
        <p:nvSpPr>
          <p:cNvPr id="22" name="矩形 20">
            <a:extLst>
              <a:ext uri="{FF2B5EF4-FFF2-40B4-BE49-F238E27FC236}">
                <a16:creationId xmlns:a16="http://schemas.microsoft.com/office/drawing/2014/main" id="{80FF1DBF-7DFF-4E85-BAA1-527F39E83890}"/>
              </a:ext>
            </a:extLst>
          </p:cNvPr>
          <p:cNvSpPr/>
          <p:nvPr/>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23" name="Picture 3" descr="C:\Users\nec\Desktop\ppt\图\IMG_6074.JPG">
            <a:extLst>
              <a:ext uri="{FF2B5EF4-FFF2-40B4-BE49-F238E27FC236}">
                <a16:creationId xmlns:a16="http://schemas.microsoft.com/office/drawing/2014/main" id="{D7F1C8D2-F213-4BF9-B965-8BC0138C5F04}"/>
              </a:ext>
            </a:extLst>
          </p:cNvPr>
          <p:cNvPicPr>
            <a:picLocks noChangeAspect="1"/>
          </p:cNvPicPr>
          <p:nvPr/>
        </p:nvPicPr>
        <p:blipFill>
          <a:blip r:embed="rId3" cstate="print"/>
          <a:srcRect t="69600"/>
          <a:stretch>
            <a:fillRect/>
          </a:stretch>
        </p:blipFill>
        <p:spPr>
          <a:xfrm>
            <a:off x="-20320" y="1"/>
            <a:ext cx="12247880" cy="879250"/>
          </a:xfrm>
          <a:prstGeom prst="rect">
            <a:avLst/>
          </a:prstGeom>
          <a:noFill/>
          <a:ln w="9525">
            <a:noFill/>
          </a:ln>
        </p:spPr>
      </p:pic>
      <p:sp>
        <p:nvSpPr>
          <p:cNvPr id="24" name="矩形 23">
            <a:extLst>
              <a:ext uri="{FF2B5EF4-FFF2-40B4-BE49-F238E27FC236}">
                <a16:creationId xmlns:a16="http://schemas.microsoft.com/office/drawing/2014/main" id="{8EEB9AD9-1888-4C47-86E9-EC76E0F9D216}"/>
              </a:ext>
            </a:extLst>
          </p:cNvPr>
          <p:cNvSpPr/>
          <p:nvPr/>
        </p:nvSpPr>
        <p:spPr>
          <a:xfrm>
            <a:off x="-20320" y="1"/>
            <a:ext cx="12247880" cy="879249"/>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KSO_Shape">
            <a:extLst>
              <a:ext uri="{FF2B5EF4-FFF2-40B4-BE49-F238E27FC236}">
                <a16:creationId xmlns:a16="http://schemas.microsoft.com/office/drawing/2014/main" id="{F86C370C-998E-4DB2-A4C1-95B98892C965}"/>
              </a:ext>
            </a:extLst>
          </p:cNvPr>
          <p:cNvSpPr/>
          <p:nvPr/>
        </p:nvSpPr>
        <p:spPr>
          <a:xfrm>
            <a:off x="-23520" y="212463"/>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7" name="Picture 920" descr="D:\计算所\PPT的模板\logo－b.gif">
            <a:extLst>
              <a:ext uri="{FF2B5EF4-FFF2-40B4-BE49-F238E27FC236}">
                <a16:creationId xmlns:a16="http://schemas.microsoft.com/office/drawing/2014/main" id="{583D5A91-E2E7-402A-90B9-7309BE9E64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5162" y="25950"/>
            <a:ext cx="941668" cy="779312"/>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0">
            <a:extLst>
              <a:ext uri="{FF2B5EF4-FFF2-40B4-BE49-F238E27FC236}">
                <a16:creationId xmlns:a16="http://schemas.microsoft.com/office/drawing/2014/main" id="{3C52DF50-C819-425F-8D34-7CBB46D1C454}"/>
              </a:ext>
            </a:extLst>
          </p:cNvPr>
          <p:cNvSpPr/>
          <p:nvPr/>
        </p:nvSpPr>
        <p:spPr>
          <a:xfrm>
            <a:off x="215170" y="106232"/>
            <a:ext cx="11592817" cy="666786"/>
          </a:xfrm>
          <a:prstGeom prst="rect">
            <a:avLst/>
          </a:prstGeom>
          <a:noFill/>
          <a:ln w="9525">
            <a:noFill/>
          </a:ln>
        </p:spPr>
        <p:txBody>
          <a:bodyPr wrap="square" anchor="t">
            <a:spAutoFit/>
          </a:bodyPr>
          <a:lstStyle/>
          <a:p>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Arch64</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平台上内核态</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APP</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基础架构（终端场景）</a:t>
            </a:r>
          </a:p>
        </p:txBody>
      </p:sp>
      <p:sp>
        <p:nvSpPr>
          <p:cNvPr id="3" name="椭圆 2">
            <a:extLst>
              <a:ext uri="{FF2B5EF4-FFF2-40B4-BE49-F238E27FC236}">
                <a16:creationId xmlns:a16="http://schemas.microsoft.com/office/drawing/2014/main" id="{FAACAAD2-4DE4-4731-8832-75600BE245CC}"/>
              </a:ext>
            </a:extLst>
          </p:cNvPr>
          <p:cNvSpPr/>
          <p:nvPr/>
        </p:nvSpPr>
        <p:spPr>
          <a:xfrm>
            <a:off x="2296965" y="2417991"/>
            <a:ext cx="1689554" cy="1319342"/>
          </a:xfrm>
          <a:prstGeom prst="ellipse">
            <a:avLst/>
          </a:prstGeom>
          <a:solidFill>
            <a:schemeClr val="accent6">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系统调用处理导致</a:t>
            </a:r>
            <a:r>
              <a:rPr lang="zh-CN" altLang="en-US" dirty="0">
                <a:solidFill>
                  <a:srgbClr val="FF0000"/>
                </a:solidFill>
                <a:latin typeface="黑体" panose="02010609060101010101" pitchFamily="49" charset="-122"/>
                <a:ea typeface="黑体" panose="02010609060101010101" pitchFamily="49" charset="-122"/>
              </a:rPr>
              <a:t>性能变差</a:t>
            </a:r>
          </a:p>
        </p:txBody>
      </p:sp>
      <p:sp>
        <p:nvSpPr>
          <p:cNvPr id="44" name="椭圆 43">
            <a:extLst>
              <a:ext uri="{FF2B5EF4-FFF2-40B4-BE49-F238E27FC236}">
                <a16:creationId xmlns:a16="http://schemas.microsoft.com/office/drawing/2014/main" id="{7C35AB86-C935-4D3B-B6A8-E1A73986B4B9}"/>
              </a:ext>
            </a:extLst>
          </p:cNvPr>
          <p:cNvSpPr/>
          <p:nvPr/>
        </p:nvSpPr>
        <p:spPr>
          <a:xfrm>
            <a:off x="5145419" y="2417991"/>
            <a:ext cx="1689555" cy="1319342"/>
          </a:xfrm>
          <a:prstGeom prst="ellipse">
            <a:avLst/>
          </a:prstGeom>
          <a:solidFill>
            <a:schemeClr val="accent4">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特权资源使用带来</a:t>
            </a:r>
            <a:r>
              <a:rPr lang="zh-CN" altLang="en-US" dirty="0">
                <a:solidFill>
                  <a:schemeClr val="accent1"/>
                </a:solidFill>
                <a:latin typeface="黑体" panose="02010609060101010101" pitchFamily="49" charset="-122"/>
                <a:ea typeface="黑体" panose="02010609060101010101" pitchFamily="49" charset="-122"/>
              </a:rPr>
              <a:t>性能提升</a:t>
            </a:r>
          </a:p>
        </p:txBody>
      </p:sp>
      <p:sp>
        <p:nvSpPr>
          <p:cNvPr id="5" name="加号 4">
            <a:extLst>
              <a:ext uri="{FF2B5EF4-FFF2-40B4-BE49-F238E27FC236}">
                <a16:creationId xmlns:a16="http://schemas.microsoft.com/office/drawing/2014/main" id="{86A366D4-1455-479B-A441-A5C391013366}"/>
              </a:ext>
            </a:extLst>
          </p:cNvPr>
          <p:cNvSpPr/>
          <p:nvPr/>
        </p:nvSpPr>
        <p:spPr>
          <a:xfrm>
            <a:off x="4290223" y="2830971"/>
            <a:ext cx="506538" cy="493381"/>
          </a:xfrm>
          <a:prstGeom prst="mathPlu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号 5">
            <a:extLst>
              <a:ext uri="{FF2B5EF4-FFF2-40B4-BE49-F238E27FC236}">
                <a16:creationId xmlns:a16="http://schemas.microsoft.com/office/drawing/2014/main" id="{F26D9EF4-9356-4DCC-95D2-1DD19294ADEE}"/>
              </a:ext>
            </a:extLst>
          </p:cNvPr>
          <p:cNvSpPr/>
          <p:nvPr/>
        </p:nvSpPr>
        <p:spPr>
          <a:xfrm>
            <a:off x="7238176" y="2830971"/>
            <a:ext cx="593155" cy="374970"/>
          </a:xfrm>
          <a:prstGeom prst="mathEqual">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309520B6-71F5-491E-81D9-E09393491388}"/>
              </a:ext>
            </a:extLst>
          </p:cNvPr>
          <p:cNvSpPr/>
          <p:nvPr/>
        </p:nvSpPr>
        <p:spPr>
          <a:xfrm>
            <a:off x="8234533" y="2417991"/>
            <a:ext cx="1689555" cy="1319342"/>
          </a:xfrm>
          <a:prstGeom prst="ellipse">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最终使得系统整体</a:t>
            </a:r>
            <a:r>
              <a:rPr lang="zh-CN" altLang="en-US" dirty="0">
                <a:solidFill>
                  <a:schemeClr val="accent1"/>
                </a:solidFill>
                <a:latin typeface="黑体" panose="02010609060101010101" pitchFamily="49" charset="-122"/>
                <a:ea typeface="黑体" panose="02010609060101010101" pitchFamily="49" charset="-122"/>
              </a:rPr>
              <a:t>性能提升</a:t>
            </a:r>
          </a:p>
        </p:txBody>
      </p:sp>
      <p:graphicFrame>
        <p:nvGraphicFramePr>
          <p:cNvPr id="10" name="图示 9">
            <a:extLst>
              <a:ext uri="{FF2B5EF4-FFF2-40B4-BE49-F238E27FC236}">
                <a16:creationId xmlns:a16="http://schemas.microsoft.com/office/drawing/2014/main" id="{9138CAE2-6E8B-4792-A557-B4BFE448F13D}"/>
              </a:ext>
            </a:extLst>
          </p:cNvPr>
          <p:cNvGraphicFramePr/>
          <p:nvPr>
            <p:extLst>
              <p:ext uri="{D42A27DB-BD31-4B8C-83A1-F6EECF244321}">
                <p14:modId xmlns:p14="http://schemas.microsoft.com/office/powerpoint/2010/main" val="1568986013"/>
              </p:ext>
            </p:extLst>
          </p:nvPr>
        </p:nvGraphicFramePr>
        <p:xfrm>
          <a:off x="2839189" y="4878354"/>
          <a:ext cx="6513622" cy="168251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51239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3C60C9A-DF8F-46E2-80A2-D2B77530B39B}"/>
              </a:ext>
            </a:extLst>
          </p:cNvPr>
          <p:cNvSpPr>
            <a:spLocks noChangeArrowheads="1"/>
          </p:cNvSpPr>
          <p:nvPr/>
        </p:nvSpPr>
        <p:spPr bwMode="auto">
          <a:xfrm>
            <a:off x="719403" y="316056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4" name="内容占位符 3">
            <a:extLst>
              <a:ext uri="{FF2B5EF4-FFF2-40B4-BE49-F238E27FC236}">
                <a16:creationId xmlns:a16="http://schemas.microsoft.com/office/drawing/2014/main" id="{93FD1770-486B-4DC6-A170-E5005C0D720E}"/>
              </a:ext>
            </a:extLst>
          </p:cNvPr>
          <p:cNvSpPr>
            <a:spLocks noGrp="1"/>
          </p:cNvSpPr>
          <p:nvPr>
            <p:ph idx="1"/>
          </p:nvPr>
        </p:nvSpPr>
        <p:spPr>
          <a:xfrm>
            <a:off x="527381" y="1184088"/>
            <a:ext cx="11164510" cy="5519319"/>
          </a:xfrm>
        </p:spPr>
        <p:txBody>
          <a:bodyPr>
            <a:noAutofit/>
          </a:bodyPr>
          <a:lstStyle/>
          <a:p>
            <a:pPr algn="just">
              <a:lnSpc>
                <a:spcPct val="125000"/>
              </a:lnSpc>
              <a:spcBef>
                <a:spcPts val="200"/>
              </a:spcBef>
              <a:spcAft>
                <a:spcPts val="200"/>
              </a:spcAft>
            </a:pPr>
            <a:r>
              <a:rPr lang="zh-CN" altLang="en-US" sz="2000" b="1" dirty="0">
                <a:solidFill>
                  <a:schemeClr val="accent1"/>
                </a:solidFill>
                <a:latin typeface="Times New Roman" panose="02020603050405020304" pitchFamily="18" charset="0"/>
                <a:ea typeface="黑体" panose="02010609060101010101" pitchFamily="49" charset="-122"/>
              </a:rPr>
              <a:t>架构概览：</a:t>
            </a:r>
            <a:endParaRPr lang="en-US" altLang="zh-CN" sz="2000" b="1" dirty="0">
              <a:solidFill>
                <a:schemeClr val="accent1"/>
              </a:solidFill>
              <a:latin typeface="Times New Roman" panose="02020603050405020304" pitchFamily="18" charset="0"/>
              <a:ea typeface="黑体" panose="02010609060101010101" pitchFamily="49" charset="-122"/>
            </a:endParaRPr>
          </a:p>
          <a:p>
            <a:pPr algn="just">
              <a:lnSpc>
                <a:spcPct val="125000"/>
              </a:lnSpc>
              <a:spcBef>
                <a:spcPts val="200"/>
              </a:spcBef>
              <a:spcAft>
                <a:spcPts val="200"/>
              </a:spcAft>
            </a:pPr>
            <a:endParaRPr lang="en-US" altLang="zh-CN" sz="2000" b="1" dirty="0">
              <a:solidFill>
                <a:schemeClr val="accent1"/>
              </a:solidFill>
              <a:latin typeface="Times New Roman" panose="02020603050405020304" pitchFamily="18" charset="0"/>
              <a:ea typeface="黑体" panose="02010609060101010101" pitchFamily="49" charset="-122"/>
            </a:endParaRPr>
          </a:p>
          <a:p>
            <a:pPr algn="just">
              <a:lnSpc>
                <a:spcPct val="125000"/>
              </a:lnSpc>
              <a:spcBef>
                <a:spcPts val="200"/>
              </a:spcBef>
              <a:spcAft>
                <a:spcPts val="200"/>
              </a:spcAft>
            </a:pPr>
            <a:endParaRPr lang="en-US" altLang="zh-CN" sz="2000" b="1" dirty="0">
              <a:solidFill>
                <a:schemeClr val="accent1"/>
              </a:solidFill>
              <a:latin typeface="Times New Roman" panose="02020603050405020304" pitchFamily="18" charset="0"/>
              <a:ea typeface="黑体" panose="02010609060101010101" pitchFamily="49" charset="-122"/>
            </a:endParaRPr>
          </a:p>
          <a:p>
            <a:pPr algn="just">
              <a:lnSpc>
                <a:spcPct val="125000"/>
              </a:lnSpc>
              <a:spcBef>
                <a:spcPts val="200"/>
              </a:spcBef>
              <a:spcAft>
                <a:spcPts val="200"/>
              </a:spcAft>
            </a:pPr>
            <a:endParaRPr lang="en-US" altLang="zh-CN" sz="2000" b="1" dirty="0">
              <a:solidFill>
                <a:schemeClr val="accent1"/>
              </a:solidFill>
              <a:latin typeface="Times New Roman" panose="02020603050405020304" pitchFamily="18" charset="0"/>
              <a:ea typeface="黑体" panose="02010609060101010101" pitchFamily="49" charset="-122"/>
            </a:endParaRPr>
          </a:p>
          <a:p>
            <a:pPr algn="just">
              <a:lnSpc>
                <a:spcPct val="125000"/>
              </a:lnSpc>
              <a:spcBef>
                <a:spcPts val="200"/>
              </a:spcBef>
              <a:spcAft>
                <a:spcPts val="200"/>
              </a:spcAft>
            </a:pPr>
            <a:endParaRPr lang="en-US" altLang="zh-CN" sz="2000" b="1" dirty="0">
              <a:solidFill>
                <a:schemeClr val="accent1"/>
              </a:solidFill>
              <a:latin typeface="Times New Roman" panose="02020603050405020304" pitchFamily="18" charset="0"/>
              <a:ea typeface="黑体" panose="02010609060101010101" pitchFamily="49" charset="-122"/>
            </a:endParaRPr>
          </a:p>
          <a:p>
            <a:pPr algn="just">
              <a:lnSpc>
                <a:spcPct val="125000"/>
              </a:lnSpc>
              <a:spcBef>
                <a:spcPts val="200"/>
              </a:spcBef>
              <a:spcAft>
                <a:spcPts val="200"/>
              </a:spcAft>
            </a:pPr>
            <a:endParaRPr lang="en-US" altLang="zh-CN" sz="2000" b="1" dirty="0">
              <a:solidFill>
                <a:schemeClr val="accent1"/>
              </a:solidFill>
              <a:latin typeface="Times New Roman" panose="02020603050405020304" pitchFamily="18" charset="0"/>
              <a:ea typeface="黑体" panose="02010609060101010101" pitchFamily="49" charset="-122"/>
            </a:endParaRPr>
          </a:p>
          <a:p>
            <a:pPr algn="just">
              <a:lnSpc>
                <a:spcPct val="125000"/>
              </a:lnSpc>
              <a:spcBef>
                <a:spcPts val="200"/>
              </a:spcBef>
              <a:spcAft>
                <a:spcPts val="200"/>
              </a:spcAft>
            </a:pPr>
            <a:endParaRPr lang="en-US" altLang="zh-CN" sz="2000" b="1" dirty="0">
              <a:solidFill>
                <a:schemeClr val="accent1"/>
              </a:solidFill>
              <a:latin typeface="Times New Roman" panose="02020603050405020304" pitchFamily="18" charset="0"/>
              <a:ea typeface="黑体" panose="02010609060101010101" pitchFamily="49" charset="-122"/>
            </a:endParaRPr>
          </a:p>
          <a:p>
            <a:pPr algn="just">
              <a:lnSpc>
                <a:spcPct val="125000"/>
              </a:lnSpc>
              <a:spcBef>
                <a:spcPts val="200"/>
              </a:spcBef>
              <a:spcAft>
                <a:spcPts val="200"/>
              </a:spcAft>
            </a:pPr>
            <a:r>
              <a:rPr lang="zh-CN" altLang="en-US" sz="2000" dirty="0">
                <a:solidFill>
                  <a:schemeClr val="accent1"/>
                </a:solidFill>
                <a:latin typeface="Times New Roman" panose="02020603050405020304" pitchFamily="18" charset="0"/>
                <a:ea typeface="黑体" panose="02010609060101010101" pitchFamily="49" charset="-122"/>
              </a:rPr>
              <a:t>内核态</a:t>
            </a:r>
            <a:r>
              <a:rPr lang="en-US" altLang="zh-CN" sz="2000" dirty="0">
                <a:solidFill>
                  <a:schemeClr val="accent1"/>
                </a:solidFill>
                <a:latin typeface="Times New Roman" panose="02020603050405020304" pitchFamily="18" charset="0"/>
                <a:ea typeface="黑体" panose="02010609060101010101" pitchFamily="49" charset="-122"/>
              </a:rPr>
              <a:t>APP</a:t>
            </a:r>
            <a:r>
              <a:rPr lang="zh-CN" altLang="en-US" sz="2000" dirty="0">
                <a:solidFill>
                  <a:schemeClr val="accent1"/>
                </a:solidFill>
                <a:latin typeface="Times New Roman" panose="02020603050405020304" pitchFamily="18" charset="0"/>
                <a:ea typeface="黑体" panose="02010609060101010101" pitchFamily="49" charset="-122"/>
              </a:rPr>
              <a:t>对于系统内核来讲是</a:t>
            </a:r>
            <a:r>
              <a:rPr lang="zh-CN" altLang="en-US" sz="2000" dirty="0">
                <a:solidFill>
                  <a:srgbClr val="FF0000"/>
                </a:solidFill>
                <a:latin typeface="Times New Roman" panose="02020603050405020304" pitchFamily="18" charset="0"/>
                <a:ea typeface="黑体" panose="02010609060101010101" pitchFamily="49" charset="-122"/>
              </a:rPr>
              <a:t>完全透明的</a:t>
            </a:r>
            <a:r>
              <a:rPr lang="zh-CN" altLang="en-US" sz="2000" dirty="0">
                <a:solidFill>
                  <a:schemeClr val="accent1"/>
                </a:solidFill>
                <a:latin typeface="Times New Roman" panose="02020603050405020304" pitchFamily="18" charset="0"/>
                <a:ea typeface="黑体" panose="02010609060101010101" pitchFamily="49" charset="-122"/>
              </a:rPr>
              <a:t>，仍然按照普通进程（用户态</a:t>
            </a:r>
            <a:r>
              <a:rPr lang="en-US" altLang="zh-CN" sz="2000" dirty="0">
                <a:solidFill>
                  <a:schemeClr val="accent1"/>
                </a:solidFill>
                <a:latin typeface="Times New Roman" panose="02020603050405020304" pitchFamily="18" charset="0"/>
                <a:ea typeface="黑体" panose="02010609060101010101" pitchFamily="49" charset="-122"/>
              </a:rPr>
              <a:t>APP</a:t>
            </a:r>
            <a:r>
              <a:rPr lang="zh-CN" altLang="en-US" sz="2000" dirty="0">
                <a:solidFill>
                  <a:schemeClr val="accent1"/>
                </a:solidFill>
                <a:latin typeface="Times New Roman" panose="02020603050405020304" pitchFamily="18" charset="0"/>
                <a:ea typeface="黑体" panose="02010609060101010101" pitchFamily="49" charset="-122"/>
              </a:rPr>
              <a:t>）一样进行管理。</a:t>
            </a:r>
          </a:p>
          <a:p>
            <a:pPr algn="just">
              <a:lnSpc>
                <a:spcPct val="125000"/>
              </a:lnSpc>
              <a:spcBef>
                <a:spcPts val="200"/>
              </a:spcBef>
              <a:spcAft>
                <a:spcPts val="200"/>
              </a:spcAft>
            </a:pPr>
            <a:r>
              <a:rPr lang="zh-CN" altLang="en-US" sz="2000" dirty="0">
                <a:solidFill>
                  <a:schemeClr val="accent1"/>
                </a:solidFill>
                <a:latin typeface="Times New Roman" panose="02020603050405020304" pitchFamily="18" charset="0"/>
                <a:ea typeface="黑体" panose="02010609060101010101" pitchFamily="49" charset="-122"/>
              </a:rPr>
              <a:t>内核模块负责</a:t>
            </a:r>
            <a:r>
              <a:rPr lang="zh-CN" altLang="en-US" sz="2000" dirty="0">
                <a:solidFill>
                  <a:srgbClr val="FF0000"/>
                </a:solidFill>
                <a:latin typeface="Times New Roman" panose="02020603050405020304" pitchFamily="18" charset="0"/>
                <a:ea typeface="黑体" panose="02010609060101010101" pitchFamily="49" charset="-122"/>
              </a:rPr>
              <a:t>衔接</a:t>
            </a:r>
            <a:r>
              <a:rPr lang="zh-CN" altLang="en-US" sz="2000" dirty="0">
                <a:solidFill>
                  <a:schemeClr val="accent1"/>
                </a:solidFill>
                <a:latin typeface="Times New Roman" panose="02020603050405020304" pitchFamily="18" charset="0"/>
                <a:ea typeface="黑体" panose="02010609060101010101" pitchFamily="49" charset="-122"/>
              </a:rPr>
              <a:t>内核态</a:t>
            </a:r>
            <a:r>
              <a:rPr lang="en-US" altLang="zh-CN" sz="2000" dirty="0">
                <a:solidFill>
                  <a:schemeClr val="accent1"/>
                </a:solidFill>
                <a:latin typeface="Times New Roman" panose="02020603050405020304" pitchFamily="18" charset="0"/>
                <a:ea typeface="黑体" panose="02010609060101010101" pitchFamily="49" charset="-122"/>
              </a:rPr>
              <a:t>APP</a:t>
            </a:r>
            <a:r>
              <a:rPr lang="zh-CN" altLang="en-US" sz="2000" dirty="0">
                <a:solidFill>
                  <a:schemeClr val="accent1"/>
                </a:solidFill>
                <a:latin typeface="Times New Roman" panose="02020603050405020304" pitchFamily="18" charset="0"/>
                <a:ea typeface="黑体" panose="02010609060101010101" pitchFamily="49" charset="-122"/>
              </a:rPr>
              <a:t>与操作系统内核之间的交互。</a:t>
            </a:r>
          </a:p>
          <a:p>
            <a:pPr lvl="1" algn="just">
              <a:lnSpc>
                <a:spcPct val="125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（一）内核态</a:t>
            </a:r>
            <a:r>
              <a:rPr lang="en-US" altLang="zh-CN" sz="1800" dirty="0">
                <a:solidFill>
                  <a:srgbClr val="292929"/>
                </a:solidFill>
                <a:latin typeface="Times New Roman" panose="02020603050405020304" pitchFamily="18" charset="0"/>
                <a:ea typeface="黑体" panose="02010609060101010101" pitchFamily="49" charset="-122"/>
              </a:rPr>
              <a:t>APP</a:t>
            </a:r>
            <a:r>
              <a:rPr lang="zh-CN" altLang="en-US" sz="1800" dirty="0">
                <a:solidFill>
                  <a:srgbClr val="292929"/>
                </a:solidFill>
                <a:latin typeface="Times New Roman" panose="02020603050405020304" pitchFamily="18" charset="0"/>
                <a:ea typeface="黑体" panose="02010609060101010101" pitchFamily="49" charset="-122"/>
              </a:rPr>
              <a:t>的初始化及启动会被内核模块接管，使其能够运行在内核态下。</a:t>
            </a:r>
            <a:endParaRPr lang="en-US" altLang="zh-CN" sz="1800" dirty="0">
              <a:solidFill>
                <a:srgbClr val="292929"/>
              </a:solidFill>
              <a:latin typeface="Times New Roman" panose="02020603050405020304" pitchFamily="18" charset="0"/>
              <a:ea typeface="黑体" panose="02010609060101010101" pitchFamily="49" charset="-122"/>
            </a:endParaRPr>
          </a:p>
          <a:p>
            <a:pPr lvl="2" algn="just">
              <a:lnSpc>
                <a:spcPct val="125000"/>
              </a:lnSpc>
              <a:spcBef>
                <a:spcPts val="200"/>
              </a:spcBef>
              <a:spcAft>
                <a:spcPts val="200"/>
              </a:spcAft>
            </a:pPr>
            <a:r>
              <a:rPr lang="zh-CN" altLang="en-US" sz="1400" dirty="0">
                <a:solidFill>
                  <a:srgbClr val="292929"/>
                </a:solidFill>
                <a:latin typeface="Times New Roman" panose="02020603050405020304" pitchFamily="18" charset="0"/>
                <a:ea typeface="黑体" panose="02010609060101010101" pitchFamily="49" charset="-122"/>
              </a:rPr>
              <a:t>例如：页表项的设置会被内核模块截获，使得内核态</a:t>
            </a:r>
            <a:r>
              <a:rPr lang="en-US" altLang="zh-CN" sz="1400" dirty="0">
                <a:solidFill>
                  <a:srgbClr val="292929"/>
                </a:solidFill>
                <a:latin typeface="Times New Roman" panose="02020603050405020304" pitchFamily="18" charset="0"/>
                <a:ea typeface="黑体" panose="02010609060101010101" pitchFamily="49" charset="-122"/>
              </a:rPr>
              <a:t>APP</a:t>
            </a:r>
            <a:r>
              <a:rPr lang="zh-CN" altLang="en-US" sz="1400" dirty="0">
                <a:solidFill>
                  <a:srgbClr val="292929"/>
                </a:solidFill>
                <a:latin typeface="Times New Roman" panose="02020603050405020304" pitchFamily="18" charset="0"/>
                <a:ea typeface="黑体" panose="02010609060101010101" pitchFamily="49" charset="-122"/>
              </a:rPr>
              <a:t>的内存页都被设置成内核页面。</a:t>
            </a:r>
            <a:endParaRPr lang="en-US" altLang="zh-CN" sz="1400" dirty="0">
              <a:solidFill>
                <a:srgbClr val="292929"/>
              </a:solidFill>
              <a:latin typeface="Times New Roman" panose="02020603050405020304" pitchFamily="18" charset="0"/>
              <a:ea typeface="黑体" panose="02010609060101010101" pitchFamily="49" charset="-122"/>
            </a:endParaRPr>
          </a:p>
          <a:p>
            <a:pPr lvl="1" algn="just">
              <a:lnSpc>
                <a:spcPct val="125000"/>
              </a:lnSpc>
              <a:spcBef>
                <a:spcPts val="200"/>
              </a:spcBef>
              <a:spcAft>
                <a:spcPts val="200"/>
              </a:spcAft>
            </a:pPr>
            <a:r>
              <a:rPr lang="zh-CN" altLang="en-US" sz="1800" dirty="0">
                <a:solidFill>
                  <a:srgbClr val="292929"/>
                </a:solidFill>
                <a:latin typeface="Times New Roman" panose="02020603050405020304" pitchFamily="18" charset="0"/>
                <a:ea typeface="黑体" panose="02010609060101010101" pitchFamily="49" charset="-122"/>
              </a:rPr>
              <a:t>（二）内核态</a:t>
            </a:r>
            <a:r>
              <a:rPr lang="en-US" altLang="zh-CN" sz="1800" dirty="0">
                <a:solidFill>
                  <a:srgbClr val="292929"/>
                </a:solidFill>
                <a:latin typeface="Times New Roman" panose="02020603050405020304" pitchFamily="18" charset="0"/>
                <a:ea typeface="黑体" panose="02010609060101010101" pitchFamily="49" charset="-122"/>
              </a:rPr>
              <a:t>APP</a:t>
            </a:r>
            <a:r>
              <a:rPr lang="zh-CN" altLang="en-US" sz="1800" dirty="0">
                <a:solidFill>
                  <a:srgbClr val="292929"/>
                </a:solidFill>
                <a:latin typeface="Times New Roman" panose="02020603050405020304" pitchFamily="18" charset="0"/>
                <a:ea typeface="黑体" panose="02010609060101010101" pitchFamily="49" charset="-122"/>
              </a:rPr>
              <a:t>的系统服务请求会被内核模块截获，负责转发给操作系统内核处理。</a:t>
            </a:r>
            <a:endParaRPr lang="en-US" altLang="zh-CN" sz="1800" dirty="0">
              <a:solidFill>
                <a:srgbClr val="292929"/>
              </a:solidFill>
              <a:latin typeface="Times New Roman" panose="02020603050405020304" pitchFamily="18" charset="0"/>
              <a:ea typeface="黑体" panose="02010609060101010101" pitchFamily="49" charset="-122"/>
            </a:endParaRPr>
          </a:p>
          <a:p>
            <a:pPr lvl="2" algn="just">
              <a:lnSpc>
                <a:spcPct val="125000"/>
              </a:lnSpc>
              <a:spcBef>
                <a:spcPts val="200"/>
              </a:spcBef>
              <a:spcAft>
                <a:spcPts val="200"/>
              </a:spcAft>
            </a:pPr>
            <a:r>
              <a:rPr lang="zh-CN" altLang="en-US" sz="1400" dirty="0">
                <a:solidFill>
                  <a:srgbClr val="292929"/>
                </a:solidFill>
                <a:latin typeface="Times New Roman" panose="02020603050405020304" pitchFamily="18" charset="0"/>
                <a:ea typeface="黑体" panose="02010609060101010101" pitchFamily="49" charset="-122"/>
              </a:rPr>
              <a:t>包括：系统调用、中断、异常和信号等事件。</a:t>
            </a:r>
          </a:p>
        </p:txBody>
      </p:sp>
      <p:sp>
        <p:nvSpPr>
          <p:cNvPr id="22" name="矩形 20">
            <a:extLst>
              <a:ext uri="{FF2B5EF4-FFF2-40B4-BE49-F238E27FC236}">
                <a16:creationId xmlns:a16="http://schemas.microsoft.com/office/drawing/2014/main" id="{80FF1DBF-7DFF-4E85-BAA1-527F39E83890}"/>
              </a:ext>
            </a:extLst>
          </p:cNvPr>
          <p:cNvSpPr/>
          <p:nvPr/>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23" name="Picture 3" descr="C:\Users\nec\Desktop\ppt\图\IMG_6074.JPG">
            <a:extLst>
              <a:ext uri="{FF2B5EF4-FFF2-40B4-BE49-F238E27FC236}">
                <a16:creationId xmlns:a16="http://schemas.microsoft.com/office/drawing/2014/main" id="{D7F1C8D2-F213-4BF9-B965-8BC0138C5F04}"/>
              </a:ext>
            </a:extLst>
          </p:cNvPr>
          <p:cNvPicPr>
            <a:picLocks noChangeAspect="1"/>
          </p:cNvPicPr>
          <p:nvPr/>
        </p:nvPicPr>
        <p:blipFill>
          <a:blip r:embed="rId3" cstate="print"/>
          <a:srcRect t="69600"/>
          <a:stretch>
            <a:fillRect/>
          </a:stretch>
        </p:blipFill>
        <p:spPr>
          <a:xfrm>
            <a:off x="-20320" y="1"/>
            <a:ext cx="12247880" cy="879250"/>
          </a:xfrm>
          <a:prstGeom prst="rect">
            <a:avLst/>
          </a:prstGeom>
          <a:noFill/>
          <a:ln w="9525">
            <a:noFill/>
          </a:ln>
        </p:spPr>
      </p:pic>
      <p:sp>
        <p:nvSpPr>
          <p:cNvPr id="24" name="矩形 23">
            <a:extLst>
              <a:ext uri="{FF2B5EF4-FFF2-40B4-BE49-F238E27FC236}">
                <a16:creationId xmlns:a16="http://schemas.microsoft.com/office/drawing/2014/main" id="{8EEB9AD9-1888-4C47-86E9-EC76E0F9D216}"/>
              </a:ext>
            </a:extLst>
          </p:cNvPr>
          <p:cNvSpPr/>
          <p:nvPr/>
        </p:nvSpPr>
        <p:spPr>
          <a:xfrm>
            <a:off x="-20320" y="1"/>
            <a:ext cx="12247880" cy="879249"/>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KSO_Shape">
            <a:extLst>
              <a:ext uri="{FF2B5EF4-FFF2-40B4-BE49-F238E27FC236}">
                <a16:creationId xmlns:a16="http://schemas.microsoft.com/office/drawing/2014/main" id="{F86C370C-998E-4DB2-A4C1-95B98892C965}"/>
              </a:ext>
            </a:extLst>
          </p:cNvPr>
          <p:cNvSpPr/>
          <p:nvPr/>
        </p:nvSpPr>
        <p:spPr>
          <a:xfrm>
            <a:off x="-23520" y="212463"/>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7" name="Picture 920" descr="D:\计算所\PPT的模板\logo－b.gif">
            <a:extLst>
              <a:ext uri="{FF2B5EF4-FFF2-40B4-BE49-F238E27FC236}">
                <a16:creationId xmlns:a16="http://schemas.microsoft.com/office/drawing/2014/main" id="{583D5A91-E2E7-402A-90B9-7309BE9E64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5162" y="25950"/>
            <a:ext cx="941668" cy="779312"/>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0">
            <a:extLst>
              <a:ext uri="{FF2B5EF4-FFF2-40B4-BE49-F238E27FC236}">
                <a16:creationId xmlns:a16="http://schemas.microsoft.com/office/drawing/2014/main" id="{3C52DF50-C819-425F-8D34-7CBB46D1C454}"/>
              </a:ext>
            </a:extLst>
          </p:cNvPr>
          <p:cNvSpPr/>
          <p:nvPr/>
        </p:nvSpPr>
        <p:spPr>
          <a:xfrm>
            <a:off x="215170" y="106232"/>
            <a:ext cx="11592817" cy="666786"/>
          </a:xfrm>
          <a:prstGeom prst="rect">
            <a:avLst/>
          </a:prstGeom>
          <a:noFill/>
          <a:ln w="9525">
            <a:noFill/>
          </a:ln>
        </p:spPr>
        <p:txBody>
          <a:bodyPr wrap="square" anchor="t">
            <a:spAutoFit/>
          </a:bodyPr>
          <a:lstStyle/>
          <a:p>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Arch64</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平台上内核态</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APP</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基础架构（终端场景）</a:t>
            </a:r>
          </a:p>
        </p:txBody>
      </p:sp>
      <p:grpSp>
        <p:nvGrpSpPr>
          <p:cNvPr id="3" name="组合 2">
            <a:extLst>
              <a:ext uri="{FF2B5EF4-FFF2-40B4-BE49-F238E27FC236}">
                <a16:creationId xmlns:a16="http://schemas.microsoft.com/office/drawing/2014/main" id="{22F1EE1D-A819-49A5-B75F-03A94342CD1A}"/>
              </a:ext>
            </a:extLst>
          </p:cNvPr>
          <p:cNvGrpSpPr/>
          <p:nvPr/>
        </p:nvGrpSpPr>
        <p:grpSpPr>
          <a:xfrm>
            <a:off x="2968413" y="1259980"/>
            <a:ext cx="5549542" cy="2935064"/>
            <a:chOff x="2968413" y="1117307"/>
            <a:chExt cx="5549542" cy="2935064"/>
          </a:xfrm>
        </p:grpSpPr>
        <p:sp>
          <p:nvSpPr>
            <p:cNvPr id="29" name="矩形 28">
              <a:extLst>
                <a:ext uri="{FF2B5EF4-FFF2-40B4-BE49-F238E27FC236}">
                  <a16:creationId xmlns:a16="http://schemas.microsoft.com/office/drawing/2014/main" id="{E0B0D55D-18F0-4F15-8445-0D3FB56375D2}"/>
                </a:ext>
              </a:extLst>
            </p:cNvPr>
            <p:cNvSpPr/>
            <p:nvPr/>
          </p:nvSpPr>
          <p:spPr>
            <a:xfrm>
              <a:off x="3741778" y="2736707"/>
              <a:ext cx="2998324" cy="1315664"/>
            </a:xfrm>
            <a:prstGeom prst="rect">
              <a:avLst/>
            </a:prstGeom>
            <a:solidFill>
              <a:schemeClr val="accent1">
                <a:lumMod val="60000"/>
                <a:lumOff val="40000"/>
              </a:schemeClr>
            </a:solidFill>
            <a:ln w="254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latin typeface="Candara" panose="020E0502030303020204" pitchFamily="34" charset="0"/>
                </a:rPr>
                <a:t>OS</a:t>
              </a:r>
              <a:endParaRPr lang="zh-CN" altLang="en-US" sz="3200" dirty="0">
                <a:latin typeface="Candara" panose="020E0502030303020204" pitchFamily="34" charset="0"/>
              </a:endParaRPr>
            </a:p>
          </p:txBody>
        </p:sp>
        <p:sp>
          <p:nvSpPr>
            <p:cNvPr id="37" name="矩形 36">
              <a:extLst>
                <a:ext uri="{FF2B5EF4-FFF2-40B4-BE49-F238E27FC236}">
                  <a16:creationId xmlns:a16="http://schemas.microsoft.com/office/drawing/2014/main" id="{A4A6B064-3E15-47A7-A109-103F74DADAE6}"/>
                </a:ext>
              </a:extLst>
            </p:cNvPr>
            <p:cNvSpPr/>
            <p:nvPr/>
          </p:nvSpPr>
          <p:spPr>
            <a:xfrm>
              <a:off x="4735468" y="3359520"/>
              <a:ext cx="1638309" cy="501334"/>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内核模块</a:t>
              </a:r>
            </a:p>
          </p:txBody>
        </p:sp>
        <p:cxnSp>
          <p:nvCxnSpPr>
            <p:cNvPr id="47" name="直接箭头连接符 46">
              <a:extLst>
                <a:ext uri="{FF2B5EF4-FFF2-40B4-BE49-F238E27FC236}">
                  <a16:creationId xmlns:a16="http://schemas.microsoft.com/office/drawing/2014/main" id="{9C287389-A056-4772-A1FD-8CF1B666D85D}"/>
                </a:ext>
              </a:extLst>
            </p:cNvPr>
            <p:cNvCxnSpPr>
              <a:cxnSpLocks/>
            </p:cNvCxnSpPr>
            <p:nvPr/>
          </p:nvCxnSpPr>
          <p:spPr>
            <a:xfrm>
              <a:off x="7398085" y="2510906"/>
              <a:ext cx="0" cy="250800"/>
            </a:xfrm>
            <a:prstGeom prst="straightConnector1">
              <a:avLst/>
            </a:prstGeom>
            <a:ln w="31750">
              <a:solidFill>
                <a:schemeClr val="bg1">
                  <a:lumMod val="6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01852C2C-07B7-4647-8EAF-765EDA65AF58}"/>
                </a:ext>
              </a:extLst>
            </p:cNvPr>
            <p:cNvSpPr txBox="1"/>
            <p:nvPr/>
          </p:nvSpPr>
          <p:spPr>
            <a:xfrm>
              <a:off x="2968413" y="1846764"/>
              <a:ext cx="542136" cy="369332"/>
            </a:xfrm>
            <a:prstGeom prst="rect">
              <a:avLst/>
            </a:prstGeom>
            <a:noFill/>
          </p:spPr>
          <p:txBody>
            <a:bodyPr wrap="none" rtlCol="0">
              <a:spAutoFit/>
            </a:bodyPr>
            <a:lstStyle/>
            <a:p>
              <a:r>
                <a:rPr lang="en-US" altLang="zh-CN" b="1" dirty="0">
                  <a:solidFill>
                    <a:schemeClr val="accent1"/>
                  </a:solidFill>
                  <a:latin typeface="黑体" panose="02010609060101010101" pitchFamily="49" charset="-122"/>
                  <a:ea typeface="黑体" panose="02010609060101010101" pitchFamily="49" charset="-122"/>
                </a:rPr>
                <a:t>EL0</a:t>
              </a:r>
              <a:endParaRPr lang="zh-CN" altLang="en-US" b="1" dirty="0">
                <a:solidFill>
                  <a:schemeClr val="accent1"/>
                </a:solidFill>
                <a:latin typeface="黑体" panose="02010609060101010101" pitchFamily="49" charset="-122"/>
                <a:ea typeface="黑体" panose="02010609060101010101" pitchFamily="49" charset="-122"/>
              </a:endParaRPr>
            </a:p>
          </p:txBody>
        </p:sp>
        <p:sp>
          <p:nvSpPr>
            <p:cNvPr id="52" name="文本框 51">
              <a:extLst>
                <a:ext uri="{FF2B5EF4-FFF2-40B4-BE49-F238E27FC236}">
                  <a16:creationId xmlns:a16="http://schemas.microsoft.com/office/drawing/2014/main" id="{9511DD5E-BB15-44EA-86F6-89E531BCA027}"/>
                </a:ext>
              </a:extLst>
            </p:cNvPr>
            <p:cNvSpPr txBox="1"/>
            <p:nvPr/>
          </p:nvSpPr>
          <p:spPr>
            <a:xfrm>
              <a:off x="2974825" y="3113670"/>
              <a:ext cx="535724" cy="369332"/>
            </a:xfrm>
            <a:prstGeom prst="rect">
              <a:avLst/>
            </a:prstGeom>
            <a:noFill/>
          </p:spPr>
          <p:txBody>
            <a:bodyPr wrap="none" rtlCol="0">
              <a:spAutoFit/>
            </a:bodyPr>
            <a:lstStyle>
              <a:defPPr>
                <a:defRPr lang="zh-CN"/>
              </a:defPPr>
              <a:lvl1pPr>
                <a:defRPr b="1">
                  <a:solidFill>
                    <a:schemeClr val="accent1"/>
                  </a:solidFill>
                  <a:latin typeface="黑体" panose="02010609060101010101" pitchFamily="49" charset="-122"/>
                  <a:ea typeface="黑体" panose="02010609060101010101" pitchFamily="49" charset="-122"/>
                </a:defRPr>
              </a:lvl1pPr>
            </a:lstStyle>
            <a:p>
              <a:r>
                <a:rPr lang="en-US" altLang="zh-CN" dirty="0"/>
                <a:t>EL1</a:t>
              </a:r>
              <a:endParaRPr lang="zh-CN" altLang="en-US" dirty="0"/>
            </a:p>
          </p:txBody>
        </p:sp>
        <p:sp>
          <p:nvSpPr>
            <p:cNvPr id="57" name="矩形 56">
              <a:extLst>
                <a:ext uri="{FF2B5EF4-FFF2-40B4-BE49-F238E27FC236}">
                  <a16:creationId xmlns:a16="http://schemas.microsoft.com/office/drawing/2014/main" id="{E925DAAF-CDBF-4721-964A-3E10565D2E96}"/>
                </a:ext>
              </a:extLst>
            </p:cNvPr>
            <p:cNvSpPr/>
            <p:nvPr/>
          </p:nvSpPr>
          <p:spPr>
            <a:xfrm>
              <a:off x="6928834" y="2731339"/>
              <a:ext cx="1387149" cy="1315664"/>
            </a:xfrm>
            <a:prstGeom prst="rect">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8BE2E49D-01D3-4799-B3D5-606C082AFF56}"/>
                </a:ext>
              </a:extLst>
            </p:cNvPr>
            <p:cNvSpPr txBox="1"/>
            <p:nvPr/>
          </p:nvSpPr>
          <p:spPr>
            <a:xfrm>
              <a:off x="7057053" y="2662763"/>
              <a:ext cx="1107996" cy="338554"/>
            </a:xfrm>
            <a:prstGeom prst="rect">
              <a:avLst/>
            </a:prstGeom>
            <a:noFill/>
          </p:spPr>
          <p:txBody>
            <a:bodyPr wrap="none" rtlCol="0">
              <a:spAutoFit/>
            </a:bodyPr>
            <a:lstStyle/>
            <a:p>
              <a:r>
                <a:rPr lang="zh-CN" altLang="en-US" sz="1600" dirty="0">
                  <a:latin typeface="黑体" panose="02010609060101010101" pitchFamily="49" charset="-122"/>
                  <a:ea typeface="黑体" panose="02010609060101010101" pitchFamily="49" charset="-122"/>
                </a:rPr>
                <a:t>内核态</a:t>
              </a:r>
              <a:r>
                <a:rPr lang="en-US" altLang="zh-CN" sz="1600" dirty="0">
                  <a:latin typeface="黑体" panose="02010609060101010101" pitchFamily="49" charset="-122"/>
                  <a:ea typeface="黑体" panose="02010609060101010101" pitchFamily="49" charset="-122"/>
                </a:rPr>
                <a:t>APP</a:t>
              </a:r>
              <a:endParaRPr lang="zh-CN" altLang="en-US" sz="1600" dirty="0">
                <a:latin typeface="黑体" panose="02010609060101010101" pitchFamily="49" charset="-122"/>
                <a:ea typeface="黑体" panose="02010609060101010101" pitchFamily="49" charset="-122"/>
              </a:endParaRPr>
            </a:p>
          </p:txBody>
        </p:sp>
        <p:sp>
          <p:nvSpPr>
            <p:cNvPr id="63" name="矩形 62">
              <a:extLst>
                <a:ext uri="{FF2B5EF4-FFF2-40B4-BE49-F238E27FC236}">
                  <a16:creationId xmlns:a16="http://schemas.microsoft.com/office/drawing/2014/main" id="{05955064-7D99-4B7E-AD3A-4468B55DA98B}"/>
                </a:ext>
              </a:extLst>
            </p:cNvPr>
            <p:cNvSpPr/>
            <p:nvPr/>
          </p:nvSpPr>
          <p:spPr>
            <a:xfrm>
              <a:off x="6990103" y="3211294"/>
              <a:ext cx="1259516" cy="22008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err="1">
                  <a:latin typeface="Candara" panose="020E0502030303020204" pitchFamily="34" charset="0"/>
                </a:rPr>
                <a:t>Libc</a:t>
              </a:r>
              <a:endParaRPr lang="zh-CN" altLang="en-US" sz="1500" dirty="0">
                <a:latin typeface="Candara" panose="020E0502030303020204" pitchFamily="34" charset="0"/>
              </a:endParaRPr>
            </a:p>
          </p:txBody>
        </p:sp>
        <p:sp>
          <p:nvSpPr>
            <p:cNvPr id="64" name="矩形 63">
              <a:extLst>
                <a:ext uri="{FF2B5EF4-FFF2-40B4-BE49-F238E27FC236}">
                  <a16:creationId xmlns:a16="http://schemas.microsoft.com/office/drawing/2014/main" id="{9DBF346C-C2AA-4766-A0E0-C6B94C63BAB3}"/>
                </a:ext>
              </a:extLst>
            </p:cNvPr>
            <p:cNvSpPr/>
            <p:nvPr/>
          </p:nvSpPr>
          <p:spPr>
            <a:xfrm>
              <a:off x="6990103" y="2962278"/>
              <a:ext cx="1259516" cy="22008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latin typeface="Candara" panose="020E0502030303020204" pitchFamily="34" charset="0"/>
                </a:rPr>
                <a:t>APP</a:t>
              </a:r>
              <a:endParaRPr lang="zh-CN" altLang="en-US" sz="1500" dirty="0">
                <a:latin typeface="Candara" panose="020E0502030303020204" pitchFamily="34" charset="0"/>
              </a:endParaRPr>
            </a:p>
          </p:txBody>
        </p:sp>
        <p:sp>
          <p:nvSpPr>
            <p:cNvPr id="67" name="矩形 66">
              <a:extLst>
                <a:ext uri="{FF2B5EF4-FFF2-40B4-BE49-F238E27FC236}">
                  <a16:creationId xmlns:a16="http://schemas.microsoft.com/office/drawing/2014/main" id="{1BC28461-7F2E-4395-B394-5BC635C5EBA4}"/>
                </a:ext>
              </a:extLst>
            </p:cNvPr>
            <p:cNvSpPr/>
            <p:nvPr/>
          </p:nvSpPr>
          <p:spPr>
            <a:xfrm>
              <a:off x="6990103" y="3483002"/>
              <a:ext cx="1259516" cy="509471"/>
            </a:xfrm>
            <a:prstGeom prst="rect">
              <a:avLst/>
            </a:prstGeom>
            <a:solidFill>
              <a:srgbClr val="FF0000">
                <a:alpha val="20000"/>
              </a:srgb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黑体" panose="02010609060101010101" pitchFamily="49" charset="-122"/>
                  <a:ea typeface="黑体" panose="02010609060101010101" pitchFamily="49" charset="-122"/>
                </a:rPr>
                <a:t>安全操作接口</a:t>
              </a:r>
              <a:endParaRPr lang="en-US" altLang="zh-CN" sz="1400" dirty="0">
                <a:solidFill>
                  <a:schemeClr val="tx1"/>
                </a:solidFill>
                <a:latin typeface="黑体" panose="02010609060101010101" pitchFamily="49" charset="-122"/>
                <a:ea typeface="黑体" panose="02010609060101010101" pitchFamily="49" charset="-122"/>
              </a:endParaRPr>
            </a:p>
            <a:p>
              <a:pPr algn="ctr"/>
              <a:endParaRPr lang="en-US" altLang="zh-CN" sz="400" dirty="0">
                <a:solidFill>
                  <a:schemeClr val="tx1"/>
                </a:solidFill>
                <a:latin typeface="黑体" panose="02010609060101010101" pitchFamily="49" charset="-122"/>
                <a:ea typeface="黑体" panose="02010609060101010101" pitchFamily="49" charset="-122"/>
              </a:endParaRPr>
            </a:p>
            <a:p>
              <a:pPr algn="ctr"/>
              <a:r>
                <a:rPr lang="zh-CN" altLang="en-US" sz="1400" dirty="0">
                  <a:solidFill>
                    <a:schemeClr val="tx1"/>
                  </a:solidFill>
                  <a:latin typeface="黑体" panose="02010609060101010101" pitchFamily="49" charset="-122"/>
                  <a:ea typeface="黑体" panose="02010609060101010101" pitchFamily="49" charset="-122"/>
                </a:rPr>
                <a:t>特权硬件资源</a:t>
              </a:r>
              <a:endParaRPr lang="en-US" altLang="zh-CN" sz="1400" dirty="0">
                <a:solidFill>
                  <a:schemeClr val="tx1"/>
                </a:solidFill>
                <a:latin typeface="黑体" panose="02010609060101010101" pitchFamily="49" charset="-122"/>
                <a:ea typeface="黑体" panose="02010609060101010101" pitchFamily="49" charset="-122"/>
              </a:endParaRPr>
            </a:p>
          </p:txBody>
        </p:sp>
        <p:cxnSp>
          <p:nvCxnSpPr>
            <p:cNvPr id="68" name="直接连接符 67">
              <a:extLst>
                <a:ext uri="{FF2B5EF4-FFF2-40B4-BE49-F238E27FC236}">
                  <a16:creationId xmlns:a16="http://schemas.microsoft.com/office/drawing/2014/main" id="{3CAE7837-6E67-4D83-9AC3-D97D3BE23390}"/>
                </a:ext>
              </a:extLst>
            </p:cNvPr>
            <p:cNvCxnSpPr>
              <a:cxnSpLocks/>
              <a:stCxn id="67" idx="1"/>
              <a:endCxn id="67" idx="3"/>
            </p:cNvCxnSpPr>
            <p:nvPr/>
          </p:nvCxnSpPr>
          <p:spPr>
            <a:xfrm>
              <a:off x="6990103" y="3737738"/>
              <a:ext cx="1259516" cy="0"/>
            </a:xfrm>
            <a:prstGeom prst="line">
              <a:avLst/>
            </a:prstGeom>
            <a:ln w="1905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69" name="矩形 68">
              <a:extLst>
                <a:ext uri="{FF2B5EF4-FFF2-40B4-BE49-F238E27FC236}">
                  <a16:creationId xmlns:a16="http://schemas.microsoft.com/office/drawing/2014/main" id="{09908950-3B74-4C99-A6B3-A734CCE3C972}"/>
                </a:ext>
              </a:extLst>
            </p:cNvPr>
            <p:cNvSpPr/>
            <p:nvPr/>
          </p:nvSpPr>
          <p:spPr>
            <a:xfrm>
              <a:off x="3752958" y="1184776"/>
              <a:ext cx="1387149" cy="1315664"/>
            </a:xfrm>
            <a:prstGeom prst="rect">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4C244009-E7D1-44F6-AE89-3F91C43E4353}"/>
                </a:ext>
              </a:extLst>
            </p:cNvPr>
            <p:cNvSpPr txBox="1"/>
            <p:nvPr/>
          </p:nvSpPr>
          <p:spPr>
            <a:xfrm>
              <a:off x="3853323" y="1179272"/>
              <a:ext cx="1210588" cy="338554"/>
            </a:xfrm>
            <a:prstGeom prst="rect">
              <a:avLst/>
            </a:prstGeom>
            <a:noFill/>
          </p:spPr>
          <p:txBody>
            <a:bodyPr wrap="none" rtlCol="0">
              <a:spAutoFit/>
            </a:bodyPr>
            <a:lstStyle/>
            <a:p>
              <a:r>
                <a:rPr lang="zh-CN" altLang="en-US" sz="1600" dirty="0">
                  <a:latin typeface="黑体" panose="02010609060101010101" pitchFamily="49" charset="-122"/>
                  <a:ea typeface="黑体" panose="02010609060101010101" pitchFamily="49" charset="-122"/>
                </a:rPr>
                <a:t>用户态</a:t>
              </a:r>
              <a:r>
                <a:rPr lang="en-US" altLang="zh-CN" sz="1600" dirty="0">
                  <a:latin typeface="黑体" panose="02010609060101010101" pitchFamily="49" charset="-122"/>
                  <a:ea typeface="黑体" panose="02010609060101010101" pitchFamily="49" charset="-122"/>
                </a:rPr>
                <a:t>APP1</a:t>
              </a:r>
              <a:endParaRPr lang="zh-CN" altLang="en-US" sz="1600" dirty="0">
                <a:latin typeface="黑体" panose="02010609060101010101" pitchFamily="49" charset="-122"/>
                <a:ea typeface="黑体" panose="02010609060101010101" pitchFamily="49" charset="-122"/>
              </a:endParaRPr>
            </a:p>
          </p:txBody>
        </p:sp>
        <p:sp>
          <p:nvSpPr>
            <p:cNvPr id="71" name="矩形 70">
              <a:extLst>
                <a:ext uri="{FF2B5EF4-FFF2-40B4-BE49-F238E27FC236}">
                  <a16:creationId xmlns:a16="http://schemas.microsoft.com/office/drawing/2014/main" id="{D82AA2FB-0602-4201-8F94-612CC355FDC2}"/>
                </a:ext>
              </a:extLst>
            </p:cNvPr>
            <p:cNvSpPr/>
            <p:nvPr/>
          </p:nvSpPr>
          <p:spPr>
            <a:xfrm>
              <a:off x="3814227" y="1952593"/>
              <a:ext cx="1259516" cy="300578"/>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err="1">
                  <a:latin typeface="Candara" panose="020E0502030303020204" pitchFamily="34" charset="0"/>
                </a:rPr>
                <a:t>Libc</a:t>
              </a:r>
              <a:endParaRPr lang="zh-CN" altLang="en-US" sz="1500" dirty="0">
                <a:latin typeface="Candara" panose="020E0502030303020204" pitchFamily="34" charset="0"/>
              </a:endParaRPr>
            </a:p>
          </p:txBody>
        </p:sp>
        <p:sp>
          <p:nvSpPr>
            <p:cNvPr id="72" name="矩形 71">
              <a:extLst>
                <a:ext uri="{FF2B5EF4-FFF2-40B4-BE49-F238E27FC236}">
                  <a16:creationId xmlns:a16="http://schemas.microsoft.com/office/drawing/2014/main" id="{CBF5805F-627C-41CF-AE10-A149EAEF5018}"/>
                </a:ext>
              </a:extLst>
            </p:cNvPr>
            <p:cNvSpPr/>
            <p:nvPr/>
          </p:nvSpPr>
          <p:spPr>
            <a:xfrm>
              <a:off x="3814227" y="1573785"/>
              <a:ext cx="1259516" cy="300578"/>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latin typeface="Candara" panose="020E0502030303020204" pitchFamily="34" charset="0"/>
                </a:rPr>
                <a:t>APP</a:t>
              </a:r>
              <a:endParaRPr lang="zh-CN" altLang="en-US" sz="1500" dirty="0">
                <a:latin typeface="Candara" panose="020E0502030303020204" pitchFamily="34" charset="0"/>
              </a:endParaRPr>
            </a:p>
          </p:txBody>
        </p:sp>
        <p:sp>
          <p:nvSpPr>
            <p:cNvPr id="75" name="矩形 74">
              <a:extLst>
                <a:ext uri="{FF2B5EF4-FFF2-40B4-BE49-F238E27FC236}">
                  <a16:creationId xmlns:a16="http://schemas.microsoft.com/office/drawing/2014/main" id="{C09DCAB0-567F-4380-A6CF-22434EB88AC2}"/>
                </a:ext>
              </a:extLst>
            </p:cNvPr>
            <p:cNvSpPr/>
            <p:nvPr/>
          </p:nvSpPr>
          <p:spPr>
            <a:xfrm>
              <a:off x="5332433" y="1184776"/>
              <a:ext cx="1387149" cy="1315664"/>
            </a:xfrm>
            <a:prstGeom prst="rect">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a:extLst>
                <a:ext uri="{FF2B5EF4-FFF2-40B4-BE49-F238E27FC236}">
                  <a16:creationId xmlns:a16="http://schemas.microsoft.com/office/drawing/2014/main" id="{727437DE-1AB2-42CE-BDA5-3D986911059D}"/>
                </a:ext>
              </a:extLst>
            </p:cNvPr>
            <p:cNvSpPr txBox="1"/>
            <p:nvPr/>
          </p:nvSpPr>
          <p:spPr>
            <a:xfrm>
              <a:off x="5432448" y="1179272"/>
              <a:ext cx="1210588" cy="338554"/>
            </a:xfrm>
            <a:prstGeom prst="rect">
              <a:avLst/>
            </a:prstGeom>
            <a:noFill/>
          </p:spPr>
          <p:txBody>
            <a:bodyPr wrap="none" rtlCol="0">
              <a:spAutoFit/>
            </a:bodyPr>
            <a:lstStyle/>
            <a:p>
              <a:r>
                <a:rPr lang="zh-CN" altLang="en-US" sz="1600" dirty="0">
                  <a:latin typeface="黑体" panose="02010609060101010101" pitchFamily="49" charset="-122"/>
                  <a:ea typeface="黑体" panose="02010609060101010101" pitchFamily="49" charset="-122"/>
                </a:rPr>
                <a:t>用户态</a:t>
              </a:r>
              <a:r>
                <a:rPr lang="en-US" altLang="zh-CN" sz="1600" dirty="0">
                  <a:latin typeface="黑体" panose="02010609060101010101" pitchFamily="49" charset="-122"/>
                  <a:ea typeface="黑体" panose="02010609060101010101" pitchFamily="49" charset="-122"/>
                </a:rPr>
                <a:t>APP2</a:t>
              </a:r>
              <a:endParaRPr lang="zh-CN" altLang="en-US" sz="1600" dirty="0">
                <a:latin typeface="黑体" panose="02010609060101010101" pitchFamily="49" charset="-122"/>
                <a:ea typeface="黑体" panose="02010609060101010101" pitchFamily="49" charset="-122"/>
              </a:endParaRPr>
            </a:p>
          </p:txBody>
        </p:sp>
        <p:sp>
          <p:nvSpPr>
            <p:cNvPr id="77" name="矩形 76">
              <a:extLst>
                <a:ext uri="{FF2B5EF4-FFF2-40B4-BE49-F238E27FC236}">
                  <a16:creationId xmlns:a16="http://schemas.microsoft.com/office/drawing/2014/main" id="{ED87BAB9-7ACD-4A0A-93C6-8CCCF8FD3A19}"/>
                </a:ext>
              </a:extLst>
            </p:cNvPr>
            <p:cNvSpPr/>
            <p:nvPr/>
          </p:nvSpPr>
          <p:spPr>
            <a:xfrm>
              <a:off x="5393702" y="1952593"/>
              <a:ext cx="1259516" cy="300578"/>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err="1">
                  <a:latin typeface="Candara" panose="020E0502030303020204" pitchFamily="34" charset="0"/>
                </a:rPr>
                <a:t>Libc</a:t>
              </a:r>
              <a:endParaRPr lang="zh-CN" altLang="en-US" sz="1500" dirty="0">
                <a:latin typeface="Candara" panose="020E0502030303020204" pitchFamily="34" charset="0"/>
              </a:endParaRPr>
            </a:p>
          </p:txBody>
        </p:sp>
        <p:sp>
          <p:nvSpPr>
            <p:cNvPr id="78" name="矩形 77">
              <a:extLst>
                <a:ext uri="{FF2B5EF4-FFF2-40B4-BE49-F238E27FC236}">
                  <a16:creationId xmlns:a16="http://schemas.microsoft.com/office/drawing/2014/main" id="{64815E9B-4B85-4EC4-A9B8-DF69234768B0}"/>
                </a:ext>
              </a:extLst>
            </p:cNvPr>
            <p:cNvSpPr/>
            <p:nvPr/>
          </p:nvSpPr>
          <p:spPr>
            <a:xfrm>
              <a:off x="5393702" y="1573785"/>
              <a:ext cx="1259516" cy="300578"/>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latin typeface="Candara" panose="020E0502030303020204" pitchFamily="34" charset="0"/>
                </a:rPr>
                <a:t>APP</a:t>
              </a:r>
              <a:endParaRPr lang="zh-CN" altLang="en-US" sz="1500" dirty="0">
                <a:latin typeface="Candara" panose="020E0502030303020204" pitchFamily="34" charset="0"/>
              </a:endParaRPr>
            </a:p>
          </p:txBody>
        </p:sp>
        <p:sp>
          <p:nvSpPr>
            <p:cNvPr id="79" name="矩形 78">
              <a:extLst>
                <a:ext uri="{FF2B5EF4-FFF2-40B4-BE49-F238E27FC236}">
                  <a16:creationId xmlns:a16="http://schemas.microsoft.com/office/drawing/2014/main" id="{68838BA3-023D-4C38-A382-25BC363B443E}"/>
                </a:ext>
              </a:extLst>
            </p:cNvPr>
            <p:cNvSpPr/>
            <p:nvPr/>
          </p:nvSpPr>
          <p:spPr>
            <a:xfrm>
              <a:off x="6911558" y="1184776"/>
              <a:ext cx="1387149" cy="1315664"/>
            </a:xfrm>
            <a:prstGeom prst="rect">
              <a:avLst/>
            </a:prstGeom>
            <a:noFill/>
            <a:ln w="25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a:extLst>
                <a:ext uri="{FF2B5EF4-FFF2-40B4-BE49-F238E27FC236}">
                  <a16:creationId xmlns:a16="http://schemas.microsoft.com/office/drawing/2014/main" id="{E241EEB9-137B-437A-813B-12B31DB70FF4}"/>
                </a:ext>
              </a:extLst>
            </p:cNvPr>
            <p:cNvSpPr txBox="1"/>
            <p:nvPr/>
          </p:nvSpPr>
          <p:spPr>
            <a:xfrm>
              <a:off x="7102430" y="1117307"/>
              <a:ext cx="1005403" cy="338554"/>
            </a:xfrm>
            <a:prstGeom prst="rect">
              <a:avLst/>
            </a:prstGeom>
            <a:noFill/>
          </p:spPr>
          <p:txBody>
            <a:bodyPr wrap="none" rtlCol="0">
              <a:spAutoFit/>
            </a:bodyPr>
            <a:lstStyle/>
            <a:p>
              <a:r>
                <a:rPr lang="zh-CN" altLang="en-US" sz="1600" dirty="0">
                  <a:latin typeface="黑体" panose="02010609060101010101" pitchFamily="49" charset="-122"/>
                  <a:ea typeface="黑体" panose="02010609060101010101" pitchFamily="49" charset="-122"/>
                </a:rPr>
                <a:t>影子进程</a:t>
              </a:r>
            </a:p>
          </p:txBody>
        </p:sp>
        <p:sp>
          <p:nvSpPr>
            <p:cNvPr id="81" name="矩形 80">
              <a:extLst>
                <a:ext uri="{FF2B5EF4-FFF2-40B4-BE49-F238E27FC236}">
                  <a16:creationId xmlns:a16="http://schemas.microsoft.com/office/drawing/2014/main" id="{3951AE2C-AEC5-41B9-AB94-5C54F528F826}"/>
                </a:ext>
              </a:extLst>
            </p:cNvPr>
            <p:cNvSpPr/>
            <p:nvPr/>
          </p:nvSpPr>
          <p:spPr>
            <a:xfrm>
              <a:off x="6990103" y="1663439"/>
              <a:ext cx="1259516" cy="22008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err="1">
                  <a:solidFill>
                    <a:schemeClr val="tx1"/>
                  </a:solidFill>
                  <a:latin typeface="Candara" panose="020E0502030303020204" pitchFamily="34" charset="0"/>
                </a:rPr>
                <a:t>Libc</a:t>
              </a:r>
              <a:endParaRPr lang="zh-CN" altLang="en-US" sz="1500" dirty="0">
                <a:solidFill>
                  <a:schemeClr val="tx1"/>
                </a:solidFill>
                <a:latin typeface="Candara" panose="020E0502030303020204" pitchFamily="34" charset="0"/>
              </a:endParaRPr>
            </a:p>
          </p:txBody>
        </p:sp>
        <p:sp>
          <p:nvSpPr>
            <p:cNvPr id="82" name="矩形 81">
              <a:extLst>
                <a:ext uri="{FF2B5EF4-FFF2-40B4-BE49-F238E27FC236}">
                  <a16:creationId xmlns:a16="http://schemas.microsoft.com/office/drawing/2014/main" id="{A75C8FC5-3B83-4552-84C8-9A03AC417D10}"/>
                </a:ext>
              </a:extLst>
            </p:cNvPr>
            <p:cNvSpPr/>
            <p:nvPr/>
          </p:nvSpPr>
          <p:spPr>
            <a:xfrm>
              <a:off x="6990103" y="1414423"/>
              <a:ext cx="1259516" cy="22008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Candara" panose="020E0502030303020204" pitchFamily="34" charset="0"/>
                </a:rPr>
                <a:t>APP</a:t>
              </a:r>
              <a:endParaRPr lang="zh-CN" altLang="en-US" sz="1500" dirty="0">
                <a:solidFill>
                  <a:schemeClr val="tx1"/>
                </a:solidFill>
                <a:latin typeface="Candara" panose="020E0502030303020204" pitchFamily="34" charset="0"/>
              </a:endParaRPr>
            </a:p>
          </p:txBody>
        </p:sp>
        <p:sp>
          <p:nvSpPr>
            <p:cNvPr id="83" name="矩形 82">
              <a:extLst>
                <a:ext uri="{FF2B5EF4-FFF2-40B4-BE49-F238E27FC236}">
                  <a16:creationId xmlns:a16="http://schemas.microsoft.com/office/drawing/2014/main" id="{CB9B0D0A-3F24-4D42-88C1-FD2FFC69666C}"/>
                </a:ext>
              </a:extLst>
            </p:cNvPr>
            <p:cNvSpPr/>
            <p:nvPr/>
          </p:nvSpPr>
          <p:spPr>
            <a:xfrm>
              <a:off x="6990103" y="1935147"/>
              <a:ext cx="1259516" cy="509471"/>
            </a:xfrm>
            <a:prstGeom prst="rect">
              <a:avLst/>
            </a:prstGeom>
            <a:solidFill>
              <a:schemeClr val="bg1">
                <a:lumMod val="85000"/>
                <a:alpha val="20000"/>
              </a:schemeClr>
            </a:solid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黑体" panose="02010609060101010101" pitchFamily="49" charset="-122"/>
                  <a:ea typeface="黑体" panose="02010609060101010101" pitchFamily="49" charset="-122"/>
                </a:rPr>
                <a:t>安全操作接口</a:t>
              </a:r>
              <a:endParaRPr lang="en-US" altLang="zh-CN" sz="1400" dirty="0">
                <a:solidFill>
                  <a:schemeClr val="tx1"/>
                </a:solidFill>
                <a:latin typeface="黑体" panose="02010609060101010101" pitchFamily="49" charset="-122"/>
                <a:ea typeface="黑体" panose="02010609060101010101" pitchFamily="49" charset="-122"/>
              </a:endParaRPr>
            </a:p>
            <a:p>
              <a:pPr algn="ctr"/>
              <a:endParaRPr lang="en-US" altLang="zh-CN" sz="400" dirty="0">
                <a:solidFill>
                  <a:schemeClr val="tx1"/>
                </a:solidFill>
                <a:latin typeface="黑体" panose="02010609060101010101" pitchFamily="49" charset="-122"/>
                <a:ea typeface="黑体" panose="02010609060101010101" pitchFamily="49" charset="-122"/>
              </a:endParaRPr>
            </a:p>
            <a:p>
              <a:pPr algn="ctr"/>
              <a:r>
                <a:rPr lang="zh-CN" altLang="en-US" sz="1400" dirty="0">
                  <a:solidFill>
                    <a:schemeClr val="tx1"/>
                  </a:solidFill>
                  <a:latin typeface="黑体" panose="02010609060101010101" pitchFamily="49" charset="-122"/>
                  <a:ea typeface="黑体" panose="02010609060101010101" pitchFamily="49" charset="-122"/>
                </a:rPr>
                <a:t>特权硬件资源</a:t>
              </a:r>
              <a:endParaRPr lang="en-US" altLang="zh-CN" sz="1400" dirty="0">
                <a:solidFill>
                  <a:schemeClr val="tx1"/>
                </a:solidFill>
                <a:latin typeface="黑体" panose="02010609060101010101" pitchFamily="49" charset="-122"/>
                <a:ea typeface="黑体" panose="02010609060101010101" pitchFamily="49" charset="-122"/>
              </a:endParaRPr>
            </a:p>
          </p:txBody>
        </p:sp>
        <p:cxnSp>
          <p:nvCxnSpPr>
            <p:cNvPr id="84" name="直接连接符 83">
              <a:extLst>
                <a:ext uri="{FF2B5EF4-FFF2-40B4-BE49-F238E27FC236}">
                  <a16:creationId xmlns:a16="http://schemas.microsoft.com/office/drawing/2014/main" id="{5EC071BB-6E04-4F89-A8BF-F1EEC398BD61}"/>
                </a:ext>
              </a:extLst>
            </p:cNvPr>
            <p:cNvCxnSpPr>
              <a:cxnSpLocks/>
              <a:stCxn id="83" idx="1"/>
              <a:endCxn id="83" idx="3"/>
            </p:cNvCxnSpPr>
            <p:nvPr/>
          </p:nvCxnSpPr>
          <p:spPr>
            <a:xfrm>
              <a:off x="6990103" y="2189883"/>
              <a:ext cx="1259516" cy="0"/>
            </a:xfrm>
            <a:prstGeom prst="line">
              <a:avLst/>
            </a:prstGeom>
            <a:ln w="1905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CFBAE58F-DE7B-40D0-8B6E-CA87120C233C}"/>
                </a:ext>
              </a:extLst>
            </p:cNvPr>
            <p:cNvCxnSpPr>
              <a:cxnSpLocks/>
            </p:cNvCxnSpPr>
            <p:nvPr/>
          </p:nvCxnSpPr>
          <p:spPr>
            <a:xfrm>
              <a:off x="3116187" y="2621122"/>
              <a:ext cx="5401768" cy="0"/>
            </a:xfrm>
            <a:prstGeom prst="straightConnector1">
              <a:avLst/>
            </a:prstGeom>
            <a:ln w="254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3C0C3D90-494B-4510-8032-DCCDF39CDCF7}"/>
                </a:ext>
              </a:extLst>
            </p:cNvPr>
            <p:cNvCxnSpPr>
              <a:cxnSpLocks/>
              <a:stCxn id="71" idx="2"/>
            </p:cNvCxnSpPr>
            <p:nvPr/>
          </p:nvCxnSpPr>
          <p:spPr>
            <a:xfrm>
              <a:off x="4443985" y="2253171"/>
              <a:ext cx="0" cy="50853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50C4B1B1-15CF-4A79-82B5-3DEF36510E59}"/>
                </a:ext>
              </a:extLst>
            </p:cNvPr>
            <p:cNvCxnSpPr>
              <a:cxnSpLocks/>
            </p:cNvCxnSpPr>
            <p:nvPr/>
          </p:nvCxnSpPr>
          <p:spPr>
            <a:xfrm>
              <a:off x="7836160" y="2510906"/>
              <a:ext cx="0" cy="250800"/>
            </a:xfrm>
            <a:prstGeom prst="straightConnector1">
              <a:avLst/>
            </a:prstGeom>
            <a:ln w="31750">
              <a:solidFill>
                <a:schemeClr val="bg1">
                  <a:lumMod val="6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5" name="矩形 104">
              <a:extLst>
                <a:ext uri="{FF2B5EF4-FFF2-40B4-BE49-F238E27FC236}">
                  <a16:creationId xmlns:a16="http://schemas.microsoft.com/office/drawing/2014/main" id="{D0A99EE4-7766-46C4-BF7D-82F8E9A91C3D}"/>
                </a:ext>
              </a:extLst>
            </p:cNvPr>
            <p:cNvSpPr/>
            <p:nvPr/>
          </p:nvSpPr>
          <p:spPr>
            <a:xfrm>
              <a:off x="3741779" y="2731339"/>
              <a:ext cx="2993965" cy="317386"/>
            </a:xfrm>
            <a:prstGeom prst="rect">
              <a:avLst/>
            </a:prstGeom>
            <a:solidFill>
              <a:schemeClr val="accent1">
                <a:lumMod val="60000"/>
                <a:lumOff val="4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系统服务入口</a:t>
              </a:r>
            </a:p>
          </p:txBody>
        </p:sp>
        <p:cxnSp>
          <p:nvCxnSpPr>
            <p:cNvPr id="110" name="直接箭头连接符 109">
              <a:extLst>
                <a:ext uri="{FF2B5EF4-FFF2-40B4-BE49-F238E27FC236}">
                  <a16:creationId xmlns:a16="http://schemas.microsoft.com/office/drawing/2014/main" id="{B7373E69-9037-404C-AF76-42C0F1525BDF}"/>
                </a:ext>
              </a:extLst>
            </p:cNvPr>
            <p:cNvCxnSpPr>
              <a:cxnSpLocks/>
            </p:cNvCxnSpPr>
            <p:nvPr/>
          </p:nvCxnSpPr>
          <p:spPr>
            <a:xfrm>
              <a:off x="6037742" y="2253171"/>
              <a:ext cx="0" cy="50853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AED14AE9-0AF1-487D-8CCC-EB4D21E8D3F0}"/>
                </a:ext>
              </a:extLst>
            </p:cNvPr>
            <p:cNvCxnSpPr>
              <a:cxnSpLocks/>
              <a:endCxn id="37" idx="3"/>
            </p:cNvCxnSpPr>
            <p:nvPr/>
          </p:nvCxnSpPr>
          <p:spPr>
            <a:xfrm flipH="1">
              <a:off x="6373777" y="3275368"/>
              <a:ext cx="616326" cy="334819"/>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8B89A805-2747-4329-B8B6-7A5AAF22CFAA}"/>
                </a:ext>
              </a:extLst>
            </p:cNvPr>
            <p:cNvCxnSpPr>
              <a:cxnSpLocks/>
              <a:stCxn id="37" idx="0"/>
            </p:cNvCxnSpPr>
            <p:nvPr/>
          </p:nvCxnSpPr>
          <p:spPr>
            <a:xfrm flipV="1">
              <a:off x="5554623" y="3062284"/>
              <a:ext cx="0" cy="297236"/>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0577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3FD1770-486B-4DC6-A170-E5005C0D720E}"/>
              </a:ext>
            </a:extLst>
          </p:cNvPr>
          <p:cNvSpPr>
            <a:spLocks noGrp="1"/>
          </p:cNvSpPr>
          <p:nvPr>
            <p:ph idx="1"/>
          </p:nvPr>
        </p:nvSpPr>
        <p:spPr>
          <a:xfrm>
            <a:off x="3006717" y="883771"/>
            <a:ext cx="6007371" cy="562949"/>
          </a:xfrm>
        </p:spPr>
        <p:txBody>
          <a:bodyPr>
            <a:noAutofit/>
          </a:bodyPr>
          <a:lstStyle/>
          <a:p>
            <a:pPr marL="0" indent="0" algn="ctr">
              <a:lnSpc>
                <a:spcPct val="100000"/>
              </a:lnSpc>
              <a:spcBef>
                <a:spcPts val="200"/>
              </a:spcBef>
              <a:spcAft>
                <a:spcPts val="200"/>
              </a:spcAft>
              <a:buNone/>
            </a:pPr>
            <a:r>
              <a:rPr lang="zh-CN" altLang="en-US" sz="2400" b="1" dirty="0">
                <a:solidFill>
                  <a:schemeClr val="accent1"/>
                </a:solidFill>
                <a:latin typeface="Times New Roman" panose="02020603050405020304" pitchFamily="18" charset="0"/>
                <a:ea typeface="黑体" panose="02010609060101010101" pitchFamily="49" charset="-122"/>
              </a:rPr>
              <a:t>内核态</a:t>
            </a:r>
            <a:r>
              <a:rPr lang="en-US" altLang="zh-CN" sz="2400" b="1" dirty="0">
                <a:solidFill>
                  <a:schemeClr val="accent1"/>
                </a:solidFill>
                <a:latin typeface="Times New Roman" panose="02020603050405020304" pitchFamily="18" charset="0"/>
                <a:ea typeface="黑体" panose="02010609060101010101" pitchFamily="49" charset="-122"/>
              </a:rPr>
              <a:t>APP</a:t>
            </a:r>
            <a:r>
              <a:rPr lang="zh-CN" altLang="en-US" sz="2400" b="1" dirty="0">
                <a:solidFill>
                  <a:schemeClr val="accent1"/>
                </a:solidFill>
                <a:latin typeface="Times New Roman" panose="02020603050405020304" pitchFamily="18" charset="0"/>
                <a:ea typeface="黑体" panose="02010609060101010101" pitchFamily="49" charset="-122"/>
              </a:rPr>
              <a:t>能从哪些维度提升</a:t>
            </a:r>
            <a:r>
              <a:rPr lang="en-US" altLang="zh-CN" sz="2400" b="1" dirty="0">
                <a:solidFill>
                  <a:schemeClr val="accent1"/>
                </a:solidFill>
                <a:latin typeface="Times New Roman" panose="02020603050405020304" pitchFamily="18" charset="0"/>
                <a:ea typeface="黑体" panose="02010609060101010101" pitchFamily="49" charset="-122"/>
              </a:rPr>
              <a:t>APP</a:t>
            </a:r>
            <a:r>
              <a:rPr lang="zh-CN" altLang="en-US" sz="2400" b="1" dirty="0">
                <a:solidFill>
                  <a:schemeClr val="accent1"/>
                </a:solidFill>
                <a:latin typeface="Times New Roman" panose="02020603050405020304" pitchFamily="18" charset="0"/>
                <a:ea typeface="黑体" panose="02010609060101010101" pitchFamily="49" charset="-122"/>
              </a:rPr>
              <a:t>的性能？</a:t>
            </a:r>
            <a:endParaRPr lang="en-US" altLang="zh-CN" sz="2400" b="1" dirty="0">
              <a:solidFill>
                <a:schemeClr val="accent1"/>
              </a:solidFill>
              <a:latin typeface="Times New Roman" panose="02020603050405020304" pitchFamily="18" charset="0"/>
              <a:ea typeface="黑体" panose="02010609060101010101" pitchFamily="49" charset="-122"/>
            </a:endParaRPr>
          </a:p>
        </p:txBody>
      </p:sp>
      <p:sp>
        <p:nvSpPr>
          <p:cNvPr id="22" name="矩形 20">
            <a:extLst>
              <a:ext uri="{FF2B5EF4-FFF2-40B4-BE49-F238E27FC236}">
                <a16:creationId xmlns:a16="http://schemas.microsoft.com/office/drawing/2014/main" id="{80FF1DBF-7DFF-4E85-BAA1-527F39E83890}"/>
              </a:ext>
            </a:extLst>
          </p:cNvPr>
          <p:cNvSpPr/>
          <p:nvPr/>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23" name="Picture 3" descr="C:\Users\nec\Desktop\ppt\图\IMG_6074.JPG">
            <a:extLst>
              <a:ext uri="{FF2B5EF4-FFF2-40B4-BE49-F238E27FC236}">
                <a16:creationId xmlns:a16="http://schemas.microsoft.com/office/drawing/2014/main" id="{D7F1C8D2-F213-4BF9-B965-8BC0138C5F04}"/>
              </a:ext>
            </a:extLst>
          </p:cNvPr>
          <p:cNvPicPr>
            <a:picLocks noChangeAspect="1"/>
          </p:cNvPicPr>
          <p:nvPr/>
        </p:nvPicPr>
        <p:blipFill>
          <a:blip r:embed="rId3" cstate="print"/>
          <a:srcRect t="69600"/>
          <a:stretch>
            <a:fillRect/>
          </a:stretch>
        </p:blipFill>
        <p:spPr>
          <a:xfrm>
            <a:off x="-20320" y="1"/>
            <a:ext cx="12247880" cy="879250"/>
          </a:xfrm>
          <a:prstGeom prst="rect">
            <a:avLst/>
          </a:prstGeom>
          <a:noFill/>
          <a:ln w="9525">
            <a:noFill/>
          </a:ln>
        </p:spPr>
      </p:pic>
      <p:sp>
        <p:nvSpPr>
          <p:cNvPr id="24" name="矩形 23">
            <a:extLst>
              <a:ext uri="{FF2B5EF4-FFF2-40B4-BE49-F238E27FC236}">
                <a16:creationId xmlns:a16="http://schemas.microsoft.com/office/drawing/2014/main" id="{8EEB9AD9-1888-4C47-86E9-EC76E0F9D216}"/>
              </a:ext>
            </a:extLst>
          </p:cNvPr>
          <p:cNvSpPr/>
          <p:nvPr/>
        </p:nvSpPr>
        <p:spPr>
          <a:xfrm>
            <a:off x="-20320" y="1"/>
            <a:ext cx="12247880" cy="879249"/>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KSO_Shape">
            <a:extLst>
              <a:ext uri="{FF2B5EF4-FFF2-40B4-BE49-F238E27FC236}">
                <a16:creationId xmlns:a16="http://schemas.microsoft.com/office/drawing/2014/main" id="{F86C370C-998E-4DB2-A4C1-95B98892C965}"/>
              </a:ext>
            </a:extLst>
          </p:cNvPr>
          <p:cNvSpPr/>
          <p:nvPr/>
        </p:nvSpPr>
        <p:spPr>
          <a:xfrm>
            <a:off x="-23520" y="212463"/>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7" name="Picture 920" descr="D:\计算所\PPT的模板\logo－b.gif">
            <a:extLst>
              <a:ext uri="{FF2B5EF4-FFF2-40B4-BE49-F238E27FC236}">
                <a16:creationId xmlns:a16="http://schemas.microsoft.com/office/drawing/2014/main" id="{583D5A91-E2E7-402A-90B9-7309BE9E64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5162" y="25950"/>
            <a:ext cx="941668" cy="779312"/>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0">
            <a:extLst>
              <a:ext uri="{FF2B5EF4-FFF2-40B4-BE49-F238E27FC236}">
                <a16:creationId xmlns:a16="http://schemas.microsoft.com/office/drawing/2014/main" id="{3C52DF50-C819-425F-8D34-7CBB46D1C454}"/>
              </a:ext>
            </a:extLst>
          </p:cNvPr>
          <p:cNvSpPr/>
          <p:nvPr/>
        </p:nvSpPr>
        <p:spPr>
          <a:xfrm>
            <a:off x="215170" y="106232"/>
            <a:ext cx="11592817" cy="666786"/>
          </a:xfrm>
          <a:prstGeom prst="rect">
            <a:avLst/>
          </a:prstGeom>
          <a:noFill/>
          <a:ln w="9525">
            <a:noFill/>
          </a:ln>
        </p:spPr>
        <p:txBody>
          <a:bodyPr wrap="square" anchor="t">
            <a:spAutoFit/>
          </a:bodyPr>
          <a:lstStyle/>
          <a:p>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应用场景举例</a:t>
            </a:r>
          </a:p>
        </p:txBody>
      </p:sp>
      <p:grpSp>
        <p:nvGrpSpPr>
          <p:cNvPr id="7" name="组合 6">
            <a:extLst>
              <a:ext uri="{FF2B5EF4-FFF2-40B4-BE49-F238E27FC236}">
                <a16:creationId xmlns:a16="http://schemas.microsoft.com/office/drawing/2014/main" id="{185ADDA0-3473-42EB-8964-19042B8834C7}"/>
              </a:ext>
            </a:extLst>
          </p:cNvPr>
          <p:cNvGrpSpPr/>
          <p:nvPr/>
        </p:nvGrpSpPr>
        <p:grpSpPr>
          <a:xfrm>
            <a:off x="-177512" y="4095311"/>
            <a:ext cx="12172181" cy="2455423"/>
            <a:chOff x="-177512" y="4095311"/>
            <a:chExt cx="12172181" cy="2455423"/>
          </a:xfrm>
        </p:grpSpPr>
        <p:grpSp>
          <p:nvGrpSpPr>
            <p:cNvPr id="3" name="组合 2">
              <a:extLst>
                <a:ext uri="{FF2B5EF4-FFF2-40B4-BE49-F238E27FC236}">
                  <a16:creationId xmlns:a16="http://schemas.microsoft.com/office/drawing/2014/main" id="{31A26BE5-2E4B-4DED-8DC3-E1C12BAA80E1}"/>
                </a:ext>
              </a:extLst>
            </p:cNvPr>
            <p:cNvGrpSpPr/>
            <p:nvPr/>
          </p:nvGrpSpPr>
          <p:grpSpPr>
            <a:xfrm>
              <a:off x="-177512" y="4459868"/>
              <a:ext cx="5618450" cy="2066069"/>
              <a:chOff x="572038" y="2207549"/>
              <a:chExt cx="5618450" cy="2066069"/>
            </a:xfrm>
          </p:grpSpPr>
          <p:sp>
            <p:nvSpPr>
              <p:cNvPr id="2" name="Rectangle 2">
                <a:extLst>
                  <a:ext uri="{FF2B5EF4-FFF2-40B4-BE49-F238E27FC236}">
                    <a16:creationId xmlns:a16="http://schemas.microsoft.com/office/drawing/2014/main" id="{B3C60C9A-DF8F-46E2-80A2-D2B77530B39B}"/>
                  </a:ext>
                </a:extLst>
              </p:cNvPr>
              <p:cNvSpPr>
                <a:spLocks noChangeArrowheads="1"/>
              </p:cNvSpPr>
              <p:nvPr/>
            </p:nvSpPr>
            <p:spPr bwMode="auto">
              <a:xfrm>
                <a:off x="1783859" y="316056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0" name="矩形 9">
                <a:extLst>
                  <a:ext uri="{FF2B5EF4-FFF2-40B4-BE49-F238E27FC236}">
                    <a16:creationId xmlns:a16="http://schemas.microsoft.com/office/drawing/2014/main" id="{22782D71-C908-420D-833F-7DA60F0B19C5}"/>
                  </a:ext>
                </a:extLst>
              </p:cNvPr>
              <p:cNvSpPr/>
              <p:nvPr/>
            </p:nvSpPr>
            <p:spPr>
              <a:xfrm>
                <a:off x="2516244" y="2594699"/>
                <a:ext cx="1123121" cy="118387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SimHei" panose="02010609060101010101" pitchFamily="49" charset="-122"/>
                  <a:ea typeface="SimHei" panose="02010609060101010101" pitchFamily="49" charset="-122"/>
                  <a:cs typeface="Times New Roman" panose="02020603050405020304" pitchFamily="18" charset="0"/>
                </a:endParaRPr>
              </a:p>
            </p:txBody>
          </p:sp>
          <p:sp>
            <p:nvSpPr>
              <p:cNvPr id="11" name="矩形 10">
                <a:extLst>
                  <a:ext uri="{FF2B5EF4-FFF2-40B4-BE49-F238E27FC236}">
                    <a16:creationId xmlns:a16="http://schemas.microsoft.com/office/drawing/2014/main" id="{EB479827-3483-4A7E-88B4-5AF21384D300}"/>
                  </a:ext>
                </a:extLst>
              </p:cNvPr>
              <p:cNvSpPr/>
              <p:nvPr/>
            </p:nvSpPr>
            <p:spPr>
              <a:xfrm>
                <a:off x="2494398" y="2210169"/>
                <a:ext cx="1255996" cy="369332"/>
              </a:xfrm>
              <a:prstGeom prst="rect">
                <a:avLst/>
              </a:prstGeom>
            </p:spPr>
            <p:txBody>
              <a:bodyPr wrap="square">
                <a:spAutoFit/>
              </a:bodyPr>
              <a:lstStyle/>
              <a:p>
                <a:pPr lvl="0" algn="ctr"/>
                <a:r>
                  <a:rPr kumimoji="1" lang="zh-CN" altLang="en-US" dirty="0">
                    <a:latin typeface="SimHei" panose="02010609060101010101" pitchFamily="49" charset="-122"/>
                    <a:ea typeface="SimHei" panose="02010609060101010101" pitchFamily="49" charset="-122"/>
                    <a:cs typeface="Times New Roman" panose="02020603050405020304" pitchFamily="18" charset="0"/>
                  </a:rPr>
                  <a:t>内存空间</a:t>
                </a:r>
              </a:p>
            </p:txBody>
          </p:sp>
          <p:sp>
            <p:nvSpPr>
              <p:cNvPr id="12" name="矩形 11">
                <a:extLst>
                  <a:ext uri="{FF2B5EF4-FFF2-40B4-BE49-F238E27FC236}">
                    <a16:creationId xmlns:a16="http://schemas.microsoft.com/office/drawing/2014/main" id="{740E6DFB-CF70-4C9C-B6A1-73EF733F84AA}"/>
                  </a:ext>
                </a:extLst>
              </p:cNvPr>
              <p:cNvSpPr/>
              <p:nvPr/>
            </p:nvSpPr>
            <p:spPr>
              <a:xfrm>
                <a:off x="2516243" y="2683736"/>
                <a:ext cx="1123121" cy="286717"/>
              </a:xfrm>
              <a:prstGeom prst="rect">
                <a:avLst/>
              </a:prstGeom>
              <a:solidFill>
                <a:srgbClr val="B4C7E7"/>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b="1"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SSL</a:t>
                </a:r>
                <a:r>
                  <a:rPr kumimoji="1" lang="zh-CN" altLang="en-US" b="1"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b="1"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keys</a:t>
                </a:r>
                <a:endParaRPr kumimoji="1" lang="zh-CN" altLang="en-US" b="1"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3" name="矩形 12">
                <a:extLst>
                  <a:ext uri="{FF2B5EF4-FFF2-40B4-BE49-F238E27FC236}">
                    <a16:creationId xmlns:a16="http://schemas.microsoft.com/office/drawing/2014/main" id="{7F572335-0656-49BC-8F63-BE25503CB54A}"/>
                  </a:ext>
                </a:extLst>
              </p:cNvPr>
              <p:cNvSpPr/>
              <p:nvPr/>
            </p:nvSpPr>
            <p:spPr>
              <a:xfrm>
                <a:off x="2516243" y="3428028"/>
                <a:ext cx="1123121" cy="286717"/>
              </a:xfrm>
              <a:prstGeom prst="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zh-CN" altLang="en-US" dirty="0">
                    <a:solidFill>
                      <a:schemeClr val="tx1"/>
                    </a:solidFill>
                    <a:latin typeface="SimHei" panose="02010609060101010101" pitchFamily="49" charset="-122"/>
                    <a:ea typeface="SimHei" panose="02010609060101010101" pitchFamily="49" charset="-122"/>
                    <a:cs typeface="Times New Roman" panose="02020603050405020304" pitchFamily="18" charset="0"/>
                  </a:rPr>
                  <a:t>用户代码</a:t>
                </a:r>
              </a:p>
            </p:txBody>
          </p:sp>
          <p:sp>
            <p:nvSpPr>
              <p:cNvPr id="14" name="矩形 13">
                <a:extLst>
                  <a:ext uri="{FF2B5EF4-FFF2-40B4-BE49-F238E27FC236}">
                    <a16:creationId xmlns:a16="http://schemas.microsoft.com/office/drawing/2014/main" id="{94D4BA58-E9A4-4E13-991A-B9F2FC3E1FF5}"/>
                  </a:ext>
                </a:extLst>
              </p:cNvPr>
              <p:cNvSpPr/>
              <p:nvPr/>
            </p:nvSpPr>
            <p:spPr>
              <a:xfrm>
                <a:off x="3926976" y="2492392"/>
                <a:ext cx="2221532" cy="1286186"/>
              </a:xfrm>
              <a:prstGeom prst="rect">
                <a:avLst/>
              </a:prstGeom>
            </p:spPr>
            <p:txBody>
              <a:bodyPr wrap="square">
                <a:spAutoFit/>
              </a:bodyPr>
              <a:lstStyle/>
              <a:p>
                <a:pPr algn="just">
                  <a:lnSpc>
                    <a:spcPct val="150000"/>
                  </a:lnSpc>
                </a:pPr>
                <a:r>
                  <a:rPr kumimoji="1" lang="en-US" altLang="zh-CN" dirty="0">
                    <a:latin typeface="Times New Roman" panose="02020603050405020304" pitchFamily="18" charset="0"/>
                    <a:ea typeface="SimHei" panose="02010609060101010101" pitchFamily="49" charset="-122"/>
                    <a:cs typeface="Times New Roman" panose="02020603050405020304" pitchFamily="18" charset="0"/>
                  </a:rPr>
                  <a:t>①</a:t>
                </a:r>
                <a:r>
                  <a:rPr kumimoji="1" lang="en-US" altLang="zh-CN"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mprotect</a:t>
                </a:r>
                <a:r>
                  <a:rPr kumimoji="1" lang="zh-CN" altLang="en-US"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dirty="0">
                    <a:latin typeface="Times New Roman" panose="02020603050405020304" pitchFamily="18" charset="0"/>
                    <a:ea typeface="SimHei" panose="02010609060101010101" pitchFamily="49" charset="-122"/>
                    <a:cs typeface="Times New Roman" panose="02020603050405020304" pitchFamily="18" charset="0"/>
                  </a:rPr>
                  <a:t>(RW)</a:t>
                </a:r>
              </a:p>
              <a:p>
                <a:pPr algn="just">
                  <a:lnSpc>
                    <a:spcPct val="150000"/>
                  </a:lnSpc>
                </a:pPr>
                <a:r>
                  <a:rPr kumimoji="1" lang="en-US" altLang="zh-CN" dirty="0">
                    <a:latin typeface="Times New Roman" panose="02020603050405020304" pitchFamily="18" charset="0"/>
                    <a:ea typeface="SimHei" panose="02010609060101010101" pitchFamily="49" charset="-122"/>
                    <a:cs typeface="Times New Roman" panose="02020603050405020304" pitchFamily="18" charset="0"/>
                  </a:rPr>
                  <a:t>②LDR/STR</a:t>
                </a:r>
              </a:p>
              <a:p>
                <a:pPr algn="just">
                  <a:lnSpc>
                    <a:spcPct val="150000"/>
                  </a:lnSpc>
                </a:pPr>
                <a:r>
                  <a:rPr kumimoji="1" lang="en-US" altLang="zh-CN" dirty="0">
                    <a:latin typeface="Times New Roman" panose="02020603050405020304" pitchFamily="18" charset="0"/>
                    <a:ea typeface="SimHei" panose="02010609060101010101" pitchFamily="49" charset="-122"/>
                    <a:cs typeface="Times New Roman" panose="02020603050405020304" pitchFamily="18" charset="0"/>
                  </a:rPr>
                  <a:t>③</a:t>
                </a:r>
                <a:r>
                  <a:rPr kumimoji="1" lang="en-US" altLang="zh-CN" dirty="0" err="1">
                    <a:solidFill>
                      <a:srgbClr val="FF0000"/>
                    </a:solidFill>
                    <a:latin typeface="Times New Roman" panose="02020603050405020304" pitchFamily="18" charset="0"/>
                    <a:ea typeface="SimHei" panose="02010609060101010101" pitchFamily="49" charset="-122"/>
                    <a:cs typeface="Times New Roman" panose="02020603050405020304" pitchFamily="18" charset="0"/>
                  </a:rPr>
                  <a:t>mprotect</a:t>
                </a:r>
                <a:r>
                  <a:rPr kumimoji="1" lang="zh-CN" altLang="en-US"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dirty="0">
                    <a:latin typeface="Times New Roman" panose="02020603050405020304" pitchFamily="18" charset="0"/>
                    <a:ea typeface="SimHei" panose="02010609060101010101" pitchFamily="49" charset="-122"/>
                    <a:cs typeface="Times New Roman" panose="02020603050405020304" pitchFamily="18" charset="0"/>
                  </a:rPr>
                  <a:t>(none)</a:t>
                </a:r>
              </a:p>
            </p:txBody>
          </p:sp>
          <p:sp>
            <p:nvSpPr>
              <p:cNvPr id="15" name="矩形 14">
                <a:extLst>
                  <a:ext uri="{FF2B5EF4-FFF2-40B4-BE49-F238E27FC236}">
                    <a16:creationId xmlns:a16="http://schemas.microsoft.com/office/drawing/2014/main" id="{4441F471-E5D0-474B-A3E9-72CD6A9721D2}"/>
                  </a:ext>
                </a:extLst>
              </p:cNvPr>
              <p:cNvSpPr/>
              <p:nvPr/>
            </p:nvSpPr>
            <p:spPr>
              <a:xfrm>
                <a:off x="572038" y="3904286"/>
                <a:ext cx="5618450" cy="369332"/>
              </a:xfrm>
              <a:prstGeom prst="rect">
                <a:avLst/>
              </a:prstGeom>
            </p:spPr>
            <p:txBody>
              <a:bodyPr wrap="square">
                <a:spAutoFit/>
              </a:bodyPr>
              <a:lstStyle/>
              <a:p>
                <a:pPr lvl="0" algn="ctr"/>
                <a:r>
                  <a:rPr kumimoji="1" lang="zh-CN" altLang="en-US" dirty="0">
                    <a:solidFill>
                      <a:prstClr val="black"/>
                    </a:solidFill>
                    <a:highlight>
                      <a:srgbClr val="BDD7EE"/>
                    </a:highlight>
                    <a:latin typeface="SimHei" panose="02010609060101010101" pitchFamily="49" charset="-122"/>
                    <a:ea typeface="SimHei" panose="02010609060101010101" pitchFamily="49" charset="-122"/>
                    <a:cs typeface="Times New Roman" panose="02020603050405020304" pitchFamily="18" charset="0"/>
                  </a:rPr>
                  <a:t>用户态</a:t>
                </a:r>
                <a:r>
                  <a:rPr kumimoji="1" lang="en-US" altLang="zh-CN" dirty="0">
                    <a:solidFill>
                      <a:prstClr val="black"/>
                    </a:solidFill>
                    <a:highlight>
                      <a:srgbClr val="BDD7EE"/>
                    </a:highlight>
                    <a:latin typeface="Times New Roman" panose="02020603050405020304" pitchFamily="18" charset="0"/>
                    <a:ea typeface="SimHei" panose="02010609060101010101" pitchFamily="49" charset="-122"/>
                    <a:cs typeface="Times New Roman" panose="02020603050405020304" pitchFamily="18" charset="0"/>
                  </a:rPr>
                  <a:t>APP</a:t>
                </a:r>
                <a:r>
                  <a:rPr kumimoji="1" lang="zh-CN" altLang="en-US" dirty="0">
                    <a:solidFill>
                      <a:prstClr val="black"/>
                    </a:solidFill>
                    <a:highlight>
                      <a:srgbClr val="BDD7EE"/>
                    </a:highlight>
                    <a:latin typeface="Times New Roman" panose="02020603050405020304" pitchFamily="18" charset="0"/>
                    <a:ea typeface="SimHei" panose="02010609060101010101" pitchFamily="49" charset="-122"/>
                    <a:cs typeface="Times New Roman" panose="02020603050405020304" pitchFamily="18" charset="0"/>
                  </a:rPr>
                  <a:t>只能利用</a:t>
                </a:r>
                <a:r>
                  <a:rPr kumimoji="1" lang="en-US" altLang="zh-CN" dirty="0">
                    <a:solidFill>
                      <a:srgbClr val="FF0000"/>
                    </a:solidFill>
                    <a:highlight>
                      <a:srgbClr val="BDD7EE"/>
                    </a:highlight>
                    <a:latin typeface="Times New Roman" panose="02020603050405020304" pitchFamily="18" charset="0"/>
                    <a:ea typeface="SimHei" panose="02010609060101010101" pitchFamily="49" charset="-122"/>
                    <a:cs typeface="Times New Roman" panose="02020603050405020304" pitchFamily="18" charset="0"/>
                  </a:rPr>
                  <a:t>mprotect</a:t>
                </a:r>
                <a:r>
                  <a:rPr kumimoji="1" lang="en-US" altLang="zh-CN" dirty="0">
                    <a:solidFill>
                      <a:prstClr val="black"/>
                    </a:solidFill>
                    <a:highlight>
                      <a:srgbClr val="BDD7EE"/>
                    </a:highlight>
                    <a:latin typeface="Times New Roman" panose="02020603050405020304" pitchFamily="18" charset="0"/>
                    <a:ea typeface="SimHei" panose="02010609060101010101" pitchFamily="49" charset="-122"/>
                    <a:cs typeface="Times New Roman" panose="02020603050405020304" pitchFamily="18" charset="0"/>
                  </a:rPr>
                  <a:t>()</a:t>
                </a:r>
                <a:r>
                  <a:rPr kumimoji="1" lang="zh-CN" altLang="en-US" dirty="0">
                    <a:solidFill>
                      <a:prstClr val="black"/>
                    </a:solidFill>
                    <a:highlight>
                      <a:srgbClr val="BDD7EE"/>
                    </a:highlight>
                    <a:latin typeface="Times New Roman" panose="02020603050405020304" pitchFamily="18" charset="0"/>
                    <a:ea typeface="SimHei" panose="02010609060101010101" pitchFamily="49" charset="-122"/>
                    <a:cs typeface="Times New Roman" panose="02020603050405020304" pitchFamily="18" charset="0"/>
                  </a:rPr>
                  <a:t>隔离保护数据</a:t>
                </a:r>
              </a:p>
            </p:txBody>
          </p:sp>
          <p:sp>
            <p:nvSpPr>
              <p:cNvPr id="16" name="任意形状 82">
                <a:extLst>
                  <a:ext uri="{FF2B5EF4-FFF2-40B4-BE49-F238E27FC236}">
                    <a16:creationId xmlns:a16="http://schemas.microsoft.com/office/drawing/2014/main" id="{4241B4A8-5FAD-402B-A99D-856160D9FB0D}"/>
                  </a:ext>
                </a:extLst>
              </p:cNvPr>
              <p:cNvSpPr/>
              <p:nvPr/>
            </p:nvSpPr>
            <p:spPr>
              <a:xfrm>
                <a:off x="3650284" y="2805415"/>
                <a:ext cx="147246" cy="768623"/>
              </a:xfrm>
              <a:custGeom>
                <a:avLst/>
                <a:gdLst>
                  <a:gd name="connsiteX0" fmla="*/ 0 w 248479"/>
                  <a:gd name="connsiteY0" fmla="*/ 983974 h 983974"/>
                  <a:gd name="connsiteX1" fmla="*/ 248479 w 248479"/>
                  <a:gd name="connsiteY1" fmla="*/ 983974 h 983974"/>
                  <a:gd name="connsiteX2" fmla="*/ 248479 w 248479"/>
                  <a:gd name="connsiteY2" fmla="*/ 0 h 983974"/>
                  <a:gd name="connsiteX3" fmla="*/ 0 w 248479"/>
                  <a:gd name="connsiteY3" fmla="*/ 0 h 983974"/>
                </a:gdLst>
                <a:ahLst/>
                <a:cxnLst>
                  <a:cxn ang="0">
                    <a:pos x="connsiteX0" y="connsiteY0"/>
                  </a:cxn>
                  <a:cxn ang="0">
                    <a:pos x="connsiteX1" y="connsiteY1"/>
                  </a:cxn>
                  <a:cxn ang="0">
                    <a:pos x="connsiteX2" y="connsiteY2"/>
                  </a:cxn>
                  <a:cxn ang="0">
                    <a:pos x="connsiteX3" y="connsiteY3"/>
                  </a:cxn>
                </a:cxnLst>
                <a:rect l="l" t="t" r="r" b="b"/>
                <a:pathLst>
                  <a:path w="248479" h="983974">
                    <a:moveTo>
                      <a:pt x="0" y="983974"/>
                    </a:moveTo>
                    <a:lnTo>
                      <a:pt x="248479" y="983974"/>
                    </a:lnTo>
                    <a:lnTo>
                      <a:pt x="248479" y="0"/>
                    </a:lnTo>
                    <a:lnTo>
                      <a:pt x="0" y="0"/>
                    </a:lnTo>
                  </a:path>
                </a:pathLst>
              </a:custGeom>
              <a:noFill/>
              <a:ln w="19050">
                <a:solidFill>
                  <a:schemeClr val="tx1"/>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SimHei" panose="02010609060101010101" pitchFamily="49" charset="-122"/>
                  <a:ea typeface="SimHei" panose="02010609060101010101" pitchFamily="49" charset="-122"/>
                  <a:cs typeface="Times New Roman" panose="02020603050405020304" pitchFamily="18" charset="0"/>
                </a:endParaRPr>
              </a:p>
            </p:txBody>
          </p:sp>
          <p:sp>
            <p:nvSpPr>
              <p:cNvPr id="17" name="任意形状 50">
                <a:extLst>
                  <a:ext uri="{FF2B5EF4-FFF2-40B4-BE49-F238E27FC236}">
                    <a16:creationId xmlns:a16="http://schemas.microsoft.com/office/drawing/2014/main" id="{33AA6BFE-53E0-47AC-8892-0D7856C64002}"/>
                  </a:ext>
                </a:extLst>
              </p:cNvPr>
              <p:cNvSpPr/>
              <p:nvPr/>
            </p:nvSpPr>
            <p:spPr>
              <a:xfrm flipH="1">
                <a:off x="2344262" y="2834833"/>
                <a:ext cx="147246" cy="768623"/>
              </a:xfrm>
              <a:custGeom>
                <a:avLst/>
                <a:gdLst>
                  <a:gd name="connsiteX0" fmla="*/ 0 w 248479"/>
                  <a:gd name="connsiteY0" fmla="*/ 983974 h 983974"/>
                  <a:gd name="connsiteX1" fmla="*/ 248479 w 248479"/>
                  <a:gd name="connsiteY1" fmla="*/ 983974 h 983974"/>
                  <a:gd name="connsiteX2" fmla="*/ 248479 w 248479"/>
                  <a:gd name="connsiteY2" fmla="*/ 0 h 983974"/>
                  <a:gd name="connsiteX3" fmla="*/ 0 w 248479"/>
                  <a:gd name="connsiteY3" fmla="*/ 0 h 983974"/>
                </a:gdLst>
                <a:ahLst/>
                <a:cxnLst>
                  <a:cxn ang="0">
                    <a:pos x="connsiteX0" y="connsiteY0"/>
                  </a:cxn>
                  <a:cxn ang="0">
                    <a:pos x="connsiteX1" y="connsiteY1"/>
                  </a:cxn>
                  <a:cxn ang="0">
                    <a:pos x="connsiteX2" y="connsiteY2"/>
                  </a:cxn>
                  <a:cxn ang="0">
                    <a:pos x="connsiteX3" y="connsiteY3"/>
                  </a:cxn>
                </a:cxnLst>
                <a:rect l="l" t="t" r="r" b="b"/>
                <a:pathLst>
                  <a:path w="248479" h="983974">
                    <a:moveTo>
                      <a:pt x="0" y="983974"/>
                    </a:moveTo>
                    <a:lnTo>
                      <a:pt x="248479" y="983974"/>
                    </a:lnTo>
                    <a:lnTo>
                      <a:pt x="248479" y="0"/>
                    </a:lnTo>
                    <a:lnTo>
                      <a:pt x="0" y="0"/>
                    </a:lnTo>
                  </a:path>
                </a:pathLst>
              </a:custGeom>
              <a:noFill/>
              <a:ln w="19050">
                <a:solidFill>
                  <a:schemeClr val="tx1"/>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SimHei" panose="02010609060101010101" pitchFamily="49" charset="-122"/>
                  <a:ea typeface="SimHei" panose="02010609060101010101" pitchFamily="49" charset="-122"/>
                  <a:cs typeface="Times New Roman" panose="02020603050405020304" pitchFamily="18" charset="0"/>
                </a:endParaRPr>
              </a:p>
            </p:txBody>
          </p:sp>
          <p:pic>
            <p:nvPicPr>
              <p:cNvPr id="18" name="图片 17">
                <a:extLst>
                  <a:ext uri="{FF2B5EF4-FFF2-40B4-BE49-F238E27FC236}">
                    <a16:creationId xmlns:a16="http://schemas.microsoft.com/office/drawing/2014/main" id="{EE1432C2-A543-4EFF-9B9B-0BFCC698BF0A}"/>
                  </a:ext>
                </a:extLst>
              </p:cNvPr>
              <p:cNvPicPr>
                <a:picLocks noChangeAspect="1"/>
              </p:cNvPicPr>
              <p:nvPr/>
            </p:nvPicPr>
            <p:blipFill>
              <a:blip r:embed="rId5"/>
              <a:stretch>
                <a:fillRect/>
              </a:stretch>
            </p:blipFill>
            <p:spPr>
              <a:xfrm>
                <a:off x="2146806" y="3108532"/>
                <a:ext cx="358368" cy="297574"/>
              </a:xfrm>
              <a:prstGeom prst="rect">
                <a:avLst/>
              </a:prstGeom>
            </p:spPr>
          </p:pic>
          <p:sp>
            <p:nvSpPr>
              <p:cNvPr id="19" name="矩形 18">
                <a:extLst>
                  <a:ext uri="{FF2B5EF4-FFF2-40B4-BE49-F238E27FC236}">
                    <a16:creationId xmlns:a16="http://schemas.microsoft.com/office/drawing/2014/main" id="{10A103FF-7C40-445A-BC6B-8D785AD5C278}"/>
                  </a:ext>
                </a:extLst>
              </p:cNvPr>
              <p:cNvSpPr/>
              <p:nvPr/>
            </p:nvSpPr>
            <p:spPr>
              <a:xfrm>
                <a:off x="1122327" y="2988700"/>
                <a:ext cx="1133644" cy="458011"/>
              </a:xfrm>
              <a:prstGeom prst="rect">
                <a:avLst/>
              </a:prstGeom>
            </p:spPr>
            <p:txBody>
              <a:bodyPr wrap="none">
                <a:spAutoFit/>
              </a:bodyPr>
              <a:lstStyle/>
              <a:p>
                <a:pPr lvl="0" algn="just">
                  <a:lnSpc>
                    <a:spcPct val="150000"/>
                  </a:lnSpc>
                </a:pPr>
                <a:r>
                  <a:rPr kumimoji="1" lang="en-US" altLang="zh-CN" dirty="0">
                    <a:solidFill>
                      <a:prstClr val="black"/>
                    </a:solidFill>
                    <a:latin typeface="Times New Roman" panose="02020603050405020304" pitchFamily="18" charset="0"/>
                    <a:ea typeface="SimHei" panose="02010609060101010101" pitchFamily="49" charset="-122"/>
                    <a:cs typeface="Times New Roman" panose="02020603050405020304" pitchFamily="18" charset="0"/>
                  </a:rPr>
                  <a:t>LDR/STR</a:t>
                </a:r>
              </a:p>
            </p:txBody>
          </p:sp>
          <p:pic>
            <p:nvPicPr>
              <p:cNvPr id="20" name="图形 19" descr="复选标记">
                <a:extLst>
                  <a:ext uri="{FF2B5EF4-FFF2-40B4-BE49-F238E27FC236}">
                    <a16:creationId xmlns:a16="http://schemas.microsoft.com/office/drawing/2014/main" id="{4540F684-5F48-4368-9512-7FE740D5311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54020" y="3133000"/>
                <a:ext cx="320092" cy="320092"/>
              </a:xfrm>
              <a:prstGeom prst="rect">
                <a:avLst/>
              </a:prstGeom>
            </p:spPr>
          </p:pic>
          <p:sp>
            <p:nvSpPr>
              <p:cNvPr id="21" name="文本框 20">
                <a:extLst>
                  <a:ext uri="{FF2B5EF4-FFF2-40B4-BE49-F238E27FC236}">
                    <a16:creationId xmlns:a16="http://schemas.microsoft.com/office/drawing/2014/main" id="{95D3FB1D-EED4-4E94-A31B-6965FE44527D}"/>
                  </a:ext>
                </a:extLst>
              </p:cNvPr>
              <p:cNvSpPr txBox="1"/>
              <p:nvPr/>
            </p:nvSpPr>
            <p:spPr>
              <a:xfrm>
                <a:off x="2151461" y="2207549"/>
                <a:ext cx="542136" cy="369332"/>
              </a:xfrm>
              <a:prstGeom prst="rect">
                <a:avLst/>
              </a:prstGeom>
              <a:noFill/>
            </p:spPr>
            <p:txBody>
              <a:bodyPr wrap="none" rtlCol="0">
                <a:spAutoFit/>
              </a:bodyPr>
              <a:lstStyle/>
              <a:p>
                <a:r>
                  <a:rPr lang="en-US" altLang="zh-CN" b="1" dirty="0">
                    <a:solidFill>
                      <a:schemeClr val="accent1"/>
                    </a:solidFill>
                    <a:latin typeface="黑体" panose="02010609060101010101" pitchFamily="49" charset="-122"/>
                    <a:ea typeface="黑体" panose="02010609060101010101" pitchFamily="49" charset="-122"/>
                  </a:rPr>
                  <a:t>EL0</a:t>
                </a:r>
                <a:endParaRPr lang="zh-CN" altLang="en-US" b="1" dirty="0">
                  <a:solidFill>
                    <a:schemeClr val="accent1"/>
                  </a:solidFill>
                  <a:latin typeface="黑体" panose="02010609060101010101" pitchFamily="49" charset="-122"/>
                  <a:ea typeface="黑体" panose="02010609060101010101" pitchFamily="49" charset="-122"/>
                </a:endParaRPr>
              </a:p>
            </p:txBody>
          </p:sp>
          <p:sp>
            <p:nvSpPr>
              <p:cNvPr id="25" name="文本框 24">
                <a:extLst>
                  <a:ext uri="{FF2B5EF4-FFF2-40B4-BE49-F238E27FC236}">
                    <a16:creationId xmlns:a16="http://schemas.microsoft.com/office/drawing/2014/main" id="{2FA2EB85-CD08-4ACC-9F39-1DCF7F179227}"/>
                  </a:ext>
                </a:extLst>
              </p:cNvPr>
              <p:cNvSpPr txBox="1"/>
              <p:nvPr/>
            </p:nvSpPr>
            <p:spPr>
              <a:xfrm>
                <a:off x="2535651" y="3029600"/>
                <a:ext cx="1114408" cy="369332"/>
              </a:xfrm>
              <a:prstGeom prst="rect">
                <a:avLst/>
              </a:prstGeom>
              <a:noFill/>
            </p:spPr>
            <p:txBody>
              <a:bodyPr wrap="none" rtlCol="0">
                <a:spAutoFit/>
              </a:bodyPr>
              <a:lstStyle/>
              <a:p>
                <a:r>
                  <a:rPr lang="zh-CN" altLang="en-US" b="1"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rPr>
                  <a:t>用户页面</a:t>
                </a:r>
              </a:p>
            </p:txBody>
          </p:sp>
          <p:sp>
            <p:nvSpPr>
              <p:cNvPr id="42" name="文本框 41">
                <a:extLst>
                  <a:ext uri="{FF2B5EF4-FFF2-40B4-BE49-F238E27FC236}">
                    <a16:creationId xmlns:a16="http://schemas.microsoft.com/office/drawing/2014/main" id="{B90B4570-FB5F-41BC-B674-34D56DECAC4C}"/>
                  </a:ext>
                </a:extLst>
              </p:cNvPr>
              <p:cNvSpPr txBox="1"/>
              <p:nvPr/>
            </p:nvSpPr>
            <p:spPr>
              <a:xfrm>
                <a:off x="1472829" y="3469595"/>
                <a:ext cx="184731" cy="369332"/>
              </a:xfrm>
              <a:prstGeom prst="rect">
                <a:avLst/>
              </a:prstGeom>
              <a:noFill/>
            </p:spPr>
            <p:txBody>
              <a:bodyPr wrap="none" rtlCol="0">
                <a:spAutoFit/>
              </a:bodyPr>
              <a:lstStyle/>
              <a:p>
                <a:endParaRPr lang="zh-CN" altLang="en-US" b="1"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6" name="组合 5">
              <a:extLst>
                <a:ext uri="{FF2B5EF4-FFF2-40B4-BE49-F238E27FC236}">
                  <a16:creationId xmlns:a16="http://schemas.microsoft.com/office/drawing/2014/main" id="{8AEF222C-8CDF-490C-90A7-496A208D4C88}"/>
                </a:ext>
              </a:extLst>
            </p:cNvPr>
            <p:cNvGrpSpPr/>
            <p:nvPr/>
          </p:nvGrpSpPr>
          <p:grpSpPr>
            <a:xfrm>
              <a:off x="6727707" y="4483942"/>
              <a:ext cx="5038165" cy="2041451"/>
              <a:chOff x="6330412" y="2231623"/>
              <a:chExt cx="5038165" cy="2041451"/>
            </a:xfrm>
          </p:grpSpPr>
          <p:sp>
            <p:nvSpPr>
              <p:cNvPr id="29" name="矩形 28">
                <a:extLst>
                  <a:ext uri="{FF2B5EF4-FFF2-40B4-BE49-F238E27FC236}">
                    <a16:creationId xmlns:a16="http://schemas.microsoft.com/office/drawing/2014/main" id="{39CF5834-C908-4EC5-AE29-92351A237A13}"/>
                  </a:ext>
                </a:extLst>
              </p:cNvPr>
              <p:cNvSpPr/>
              <p:nvPr/>
            </p:nvSpPr>
            <p:spPr>
              <a:xfrm>
                <a:off x="8024286" y="2256409"/>
                <a:ext cx="1255996" cy="369332"/>
              </a:xfrm>
              <a:prstGeom prst="rect">
                <a:avLst/>
              </a:prstGeom>
            </p:spPr>
            <p:txBody>
              <a:bodyPr wrap="square">
                <a:spAutoFit/>
              </a:bodyPr>
              <a:lstStyle/>
              <a:p>
                <a:pPr lvl="0" algn="ctr"/>
                <a:r>
                  <a:rPr kumimoji="1" lang="zh-CN" altLang="en-US" dirty="0">
                    <a:latin typeface="SimHei" panose="02010609060101010101" pitchFamily="49" charset="-122"/>
                    <a:ea typeface="SimHei" panose="02010609060101010101" pitchFamily="49" charset="-122"/>
                    <a:cs typeface="Times New Roman" panose="02020603050405020304" pitchFamily="18" charset="0"/>
                  </a:rPr>
                  <a:t>内存空间</a:t>
                </a:r>
              </a:p>
            </p:txBody>
          </p:sp>
          <p:sp>
            <p:nvSpPr>
              <p:cNvPr id="30" name="矩形 29">
                <a:extLst>
                  <a:ext uri="{FF2B5EF4-FFF2-40B4-BE49-F238E27FC236}">
                    <a16:creationId xmlns:a16="http://schemas.microsoft.com/office/drawing/2014/main" id="{E3BD6605-E7D9-4746-A957-07A04A46A138}"/>
                  </a:ext>
                </a:extLst>
              </p:cNvPr>
              <p:cNvSpPr/>
              <p:nvPr/>
            </p:nvSpPr>
            <p:spPr>
              <a:xfrm>
                <a:off x="8046131" y="2729976"/>
                <a:ext cx="1123121" cy="286717"/>
              </a:xfrm>
              <a:prstGeom prst="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SSL</a:t>
                </a:r>
                <a:r>
                  <a:rPr kumimoji="1" lang="zh-CN" altLang="en-US"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keys</a:t>
                </a:r>
                <a:endParaRPr kumimoji="1" lang="zh-CN" altLang="en-US" dirty="0">
                  <a:solidFill>
                    <a:schemeClr val="tx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31" name="矩形 30">
                <a:extLst>
                  <a:ext uri="{FF2B5EF4-FFF2-40B4-BE49-F238E27FC236}">
                    <a16:creationId xmlns:a16="http://schemas.microsoft.com/office/drawing/2014/main" id="{AFF20EEA-B2D0-4400-9927-840F21CBADD5}"/>
                  </a:ext>
                </a:extLst>
              </p:cNvPr>
              <p:cNvSpPr/>
              <p:nvPr/>
            </p:nvSpPr>
            <p:spPr>
              <a:xfrm>
                <a:off x="8046131" y="3474268"/>
                <a:ext cx="1123121" cy="286717"/>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zh-CN" altLang="en-US" dirty="0">
                    <a:solidFill>
                      <a:schemeClr val="tx1"/>
                    </a:solidFill>
                    <a:latin typeface="SimHei" panose="02010609060101010101" pitchFamily="49" charset="-122"/>
                    <a:ea typeface="SimHei" panose="02010609060101010101" pitchFamily="49" charset="-122"/>
                    <a:cs typeface="Times New Roman" panose="02020603050405020304" pitchFamily="18" charset="0"/>
                  </a:rPr>
                  <a:t>用户代码</a:t>
                </a:r>
              </a:p>
            </p:txBody>
          </p:sp>
          <p:sp>
            <p:nvSpPr>
              <p:cNvPr id="32" name="矩形 31">
                <a:extLst>
                  <a:ext uri="{FF2B5EF4-FFF2-40B4-BE49-F238E27FC236}">
                    <a16:creationId xmlns:a16="http://schemas.microsoft.com/office/drawing/2014/main" id="{F7CD5FD7-73F9-4583-A011-A918A212269B}"/>
                  </a:ext>
                </a:extLst>
              </p:cNvPr>
              <p:cNvSpPr/>
              <p:nvPr/>
            </p:nvSpPr>
            <p:spPr>
              <a:xfrm>
                <a:off x="9506890" y="2997694"/>
                <a:ext cx="1568823" cy="458011"/>
              </a:xfrm>
              <a:prstGeom prst="rect">
                <a:avLst/>
              </a:prstGeom>
            </p:spPr>
            <p:txBody>
              <a:bodyPr wrap="square">
                <a:spAutoFit/>
              </a:bodyPr>
              <a:lstStyle/>
              <a:p>
                <a:pPr algn="just">
                  <a:lnSpc>
                    <a:spcPct val="150000"/>
                  </a:lnSpc>
                </a:pPr>
                <a:r>
                  <a:rPr kumimoji="1" lang="en-US" altLang="zh-CN" dirty="0">
                    <a:latin typeface="Times New Roman" panose="02020603050405020304" pitchFamily="18" charset="0"/>
                    <a:ea typeface="SimHei" panose="02010609060101010101" pitchFamily="49" charset="-122"/>
                    <a:cs typeface="Times New Roman" panose="02020603050405020304" pitchFamily="18" charset="0"/>
                  </a:rPr>
                  <a:t>LDTR/STTR</a:t>
                </a:r>
              </a:p>
            </p:txBody>
          </p:sp>
          <p:sp>
            <p:nvSpPr>
              <p:cNvPr id="33" name="矩形 32">
                <a:extLst>
                  <a:ext uri="{FF2B5EF4-FFF2-40B4-BE49-F238E27FC236}">
                    <a16:creationId xmlns:a16="http://schemas.microsoft.com/office/drawing/2014/main" id="{B98DEBFB-873C-405A-98BD-FC21502AA9A5}"/>
                  </a:ext>
                </a:extLst>
              </p:cNvPr>
              <p:cNvSpPr/>
              <p:nvPr/>
            </p:nvSpPr>
            <p:spPr>
              <a:xfrm>
                <a:off x="6330412" y="3903742"/>
                <a:ext cx="5038165" cy="369332"/>
              </a:xfrm>
              <a:prstGeom prst="rect">
                <a:avLst/>
              </a:prstGeom>
            </p:spPr>
            <p:txBody>
              <a:bodyPr wrap="square">
                <a:spAutoFit/>
              </a:bodyPr>
              <a:lstStyle/>
              <a:p>
                <a:pPr lvl="0" algn="ctr"/>
                <a:r>
                  <a:rPr kumimoji="1" lang="zh-CN" altLang="en-US" dirty="0">
                    <a:solidFill>
                      <a:prstClr val="black"/>
                    </a:solidFill>
                    <a:highlight>
                      <a:srgbClr val="FFCCCC"/>
                    </a:highlight>
                    <a:latin typeface="SimHei" panose="02010609060101010101" pitchFamily="49" charset="-122"/>
                    <a:ea typeface="SimHei" panose="02010609060101010101" pitchFamily="49" charset="-122"/>
                    <a:cs typeface="Times New Roman" panose="02020603050405020304" pitchFamily="18" charset="0"/>
                  </a:rPr>
                  <a:t>内核态</a:t>
                </a:r>
                <a:r>
                  <a:rPr kumimoji="1" lang="en-US" altLang="zh-CN" dirty="0">
                    <a:solidFill>
                      <a:prstClr val="black"/>
                    </a:solidFill>
                    <a:highlight>
                      <a:srgbClr val="FFCCCC"/>
                    </a:highlight>
                    <a:latin typeface="Times New Roman" panose="02020603050405020304" pitchFamily="18" charset="0"/>
                    <a:ea typeface="SimHei" panose="02010609060101010101" pitchFamily="49" charset="-122"/>
                    <a:cs typeface="Times New Roman" panose="02020603050405020304" pitchFamily="18" charset="0"/>
                  </a:rPr>
                  <a:t>APP</a:t>
                </a:r>
                <a:r>
                  <a:rPr kumimoji="1" lang="zh-CN" altLang="en-US" dirty="0">
                    <a:solidFill>
                      <a:prstClr val="black"/>
                    </a:solidFill>
                    <a:highlight>
                      <a:srgbClr val="FFCCCC"/>
                    </a:highlight>
                    <a:latin typeface="Times New Roman" panose="02020603050405020304" pitchFamily="18" charset="0"/>
                    <a:ea typeface="SimHei" panose="02010609060101010101" pitchFamily="49" charset="-122"/>
                    <a:cs typeface="Times New Roman" panose="02020603050405020304" pitchFamily="18" charset="0"/>
                  </a:rPr>
                  <a:t>可以利用</a:t>
                </a:r>
                <a:r>
                  <a:rPr kumimoji="1" lang="en-US" altLang="zh-CN" dirty="0">
                    <a:solidFill>
                      <a:srgbClr val="FF0000"/>
                    </a:solidFill>
                    <a:highlight>
                      <a:srgbClr val="FFCCCC"/>
                    </a:highlight>
                    <a:latin typeface="Times New Roman" panose="02020603050405020304" pitchFamily="18" charset="0"/>
                    <a:ea typeface="SimHei" panose="02010609060101010101" pitchFamily="49" charset="-122"/>
                    <a:cs typeface="Times New Roman" panose="02020603050405020304" pitchFamily="18" charset="0"/>
                  </a:rPr>
                  <a:t>ARM PAN</a:t>
                </a:r>
                <a:r>
                  <a:rPr kumimoji="1" lang="zh-CN" altLang="en-US" dirty="0">
                    <a:solidFill>
                      <a:prstClr val="black"/>
                    </a:solidFill>
                    <a:highlight>
                      <a:srgbClr val="FFCCCC"/>
                    </a:highlight>
                    <a:latin typeface="Times New Roman" panose="02020603050405020304" pitchFamily="18" charset="0"/>
                    <a:ea typeface="SimHei" panose="02010609060101010101" pitchFamily="49" charset="-122"/>
                    <a:cs typeface="Times New Roman" panose="02020603050405020304" pitchFamily="18" charset="0"/>
                  </a:rPr>
                  <a:t>隔离保护数据</a:t>
                </a:r>
              </a:p>
            </p:txBody>
          </p:sp>
          <p:sp>
            <p:nvSpPr>
              <p:cNvPr id="34" name="任意形状 44">
                <a:extLst>
                  <a:ext uri="{FF2B5EF4-FFF2-40B4-BE49-F238E27FC236}">
                    <a16:creationId xmlns:a16="http://schemas.microsoft.com/office/drawing/2014/main" id="{E6F29B79-8891-452B-9400-97DF9930C574}"/>
                  </a:ext>
                </a:extLst>
              </p:cNvPr>
              <p:cNvSpPr/>
              <p:nvPr/>
            </p:nvSpPr>
            <p:spPr>
              <a:xfrm>
                <a:off x="9180172" y="2851655"/>
                <a:ext cx="147246" cy="768623"/>
              </a:xfrm>
              <a:custGeom>
                <a:avLst/>
                <a:gdLst>
                  <a:gd name="connsiteX0" fmla="*/ 0 w 248479"/>
                  <a:gd name="connsiteY0" fmla="*/ 983974 h 983974"/>
                  <a:gd name="connsiteX1" fmla="*/ 248479 w 248479"/>
                  <a:gd name="connsiteY1" fmla="*/ 983974 h 983974"/>
                  <a:gd name="connsiteX2" fmla="*/ 248479 w 248479"/>
                  <a:gd name="connsiteY2" fmla="*/ 0 h 983974"/>
                  <a:gd name="connsiteX3" fmla="*/ 0 w 248479"/>
                  <a:gd name="connsiteY3" fmla="*/ 0 h 983974"/>
                </a:gdLst>
                <a:ahLst/>
                <a:cxnLst>
                  <a:cxn ang="0">
                    <a:pos x="connsiteX0" y="connsiteY0"/>
                  </a:cxn>
                  <a:cxn ang="0">
                    <a:pos x="connsiteX1" y="connsiteY1"/>
                  </a:cxn>
                  <a:cxn ang="0">
                    <a:pos x="connsiteX2" y="connsiteY2"/>
                  </a:cxn>
                  <a:cxn ang="0">
                    <a:pos x="connsiteX3" y="connsiteY3"/>
                  </a:cxn>
                </a:cxnLst>
                <a:rect l="l" t="t" r="r" b="b"/>
                <a:pathLst>
                  <a:path w="248479" h="983974">
                    <a:moveTo>
                      <a:pt x="0" y="983974"/>
                    </a:moveTo>
                    <a:lnTo>
                      <a:pt x="248479" y="983974"/>
                    </a:lnTo>
                    <a:lnTo>
                      <a:pt x="248479" y="0"/>
                    </a:lnTo>
                    <a:lnTo>
                      <a:pt x="0" y="0"/>
                    </a:lnTo>
                  </a:path>
                </a:pathLst>
              </a:custGeom>
              <a:noFill/>
              <a:ln w="19050">
                <a:solidFill>
                  <a:schemeClr val="tx1"/>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SimHei" panose="02010609060101010101" pitchFamily="49" charset="-122"/>
                  <a:ea typeface="SimHei" panose="02010609060101010101" pitchFamily="49" charset="-122"/>
                  <a:cs typeface="Times New Roman" panose="02020603050405020304" pitchFamily="18" charset="0"/>
                </a:endParaRPr>
              </a:p>
            </p:txBody>
          </p:sp>
          <p:sp>
            <p:nvSpPr>
              <p:cNvPr id="35" name="文本框 34">
                <a:extLst>
                  <a:ext uri="{FF2B5EF4-FFF2-40B4-BE49-F238E27FC236}">
                    <a16:creationId xmlns:a16="http://schemas.microsoft.com/office/drawing/2014/main" id="{50A2453B-14FF-4503-8251-1F363695C69B}"/>
                  </a:ext>
                </a:extLst>
              </p:cNvPr>
              <p:cNvSpPr txBox="1"/>
              <p:nvPr/>
            </p:nvSpPr>
            <p:spPr>
              <a:xfrm>
                <a:off x="7682642" y="2231623"/>
                <a:ext cx="535724" cy="369332"/>
              </a:xfrm>
              <a:prstGeom prst="rect">
                <a:avLst/>
              </a:prstGeom>
              <a:noFill/>
            </p:spPr>
            <p:txBody>
              <a:bodyPr wrap="none" rtlCol="0">
                <a:spAutoFit/>
              </a:bodyPr>
              <a:lstStyle>
                <a:defPPr>
                  <a:defRPr lang="zh-CN"/>
                </a:defPPr>
                <a:lvl1pPr>
                  <a:defRPr b="1">
                    <a:solidFill>
                      <a:schemeClr val="accent1"/>
                    </a:solidFill>
                    <a:latin typeface="黑体" panose="02010609060101010101" pitchFamily="49" charset="-122"/>
                    <a:ea typeface="黑体" panose="02010609060101010101" pitchFamily="49" charset="-122"/>
                  </a:defRPr>
                </a:lvl1pPr>
              </a:lstStyle>
              <a:p>
                <a:r>
                  <a:rPr lang="en-US" altLang="zh-CN" dirty="0"/>
                  <a:t>EL1</a:t>
                </a:r>
                <a:endParaRPr lang="zh-CN" altLang="en-US" dirty="0"/>
              </a:p>
            </p:txBody>
          </p:sp>
          <p:sp>
            <p:nvSpPr>
              <p:cNvPr id="36" name="任意形状 52">
                <a:extLst>
                  <a:ext uri="{FF2B5EF4-FFF2-40B4-BE49-F238E27FC236}">
                    <a16:creationId xmlns:a16="http://schemas.microsoft.com/office/drawing/2014/main" id="{D92C4269-3119-408A-860F-A60AE452F2DD}"/>
                  </a:ext>
                </a:extLst>
              </p:cNvPr>
              <p:cNvSpPr/>
              <p:nvPr/>
            </p:nvSpPr>
            <p:spPr>
              <a:xfrm flipH="1">
                <a:off x="7884769" y="2858662"/>
                <a:ext cx="147246" cy="768623"/>
              </a:xfrm>
              <a:custGeom>
                <a:avLst/>
                <a:gdLst>
                  <a:gd name="connsiteX0" fmla="*/ 0 w 248479"/>
                  <a:gd name="connsiteY0" fmla="*/ 983974 h 983974"/>
                  <a:gd name="connsiteX1" fmla="*/ 248479 w 248479"/>
                  <a:gd name="connsiteY1" fmla="*/ 983974 h 983974"/>
                  <a:gd name="connsiteX2" fmla="*/ 248479 w 248479"/>
                  <a:gd name="connsiteY2" fmla="*/ 0 h 983974"/>
                  <a:gd name="connsiteX3" fmla="*/ 0 w 248479"/>
                  <a:gd name="connsiteY3" fmla="*/ 0 h 983974"/>
                </a:gdLst>
                <a:ahLst/>
                <a:cxnLst>
                  <a:cxn ang="0">
                    <a:pos x="connsiteX0" y="connsiteY0"/>
                  </a:cxn>
                  <a:cxn ang="0">
                    <a:pos x="connsiteX1" y="connsiteY1"/>
                  </a:cxn>
                  <a:cxn ang="0">
                    <a:pos x="connsiteX2" y="connsiteY2"/>
                  </a:cxn>
                  <a:cxn ang="0">
                    <a:pos x="connsiteX3" y="connsiteY3"/>
                  </a:cxn>
                </a:cxnLst>
                <a:rect l="l" t="t" r="r" b="b"/>
                <a:pathLst>
                  <a:path w="248479" h="983974">
                    <a:moveTo>
                      <a:pt x="0" y="983974"/>
                    </a:moveTo>
                    <a:lnTo>
                      <a:pt x="248479" y="983974"/>
                    </a:lnTo>
                    <a:lnTo>
                      <a:pt x="248479" y="0"/>
                    </a:lnTo>
                    <a:lnTo>
                      <a:pt x="0" y="0"/>
                    </a:lnTo>
                  </a:path>
                </a:pathLst>
              </a:custGeom>
              <a:noFill/>
              <a:ln w="19050">
                <a:solidFill>
                  <a:schemeClr val="tx1"/>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SimHei" panose="02010609060101010101" pitchFamily="49" charset="-122"/>
                  <a:ea typeface="SimHei" panose="02010609060101010101" pitchFamily="49" charset="-122"/>
                  <a:cs typeface="Times New Roman" panose="02020603050405020304" pitchFamily="18" charset="0"/>
                </a:endParaRPr>
              </a:p>
            </p:txBody>
          </p:sp>
          <p:pic>
            <p:nvPicPr>
              <p:cNvPr id="37" name="图片 36">
                <a:extLst>
                  <a:ext uri="{FF2B5EF4-FFF2-40B4-BE49-F238E27FC236}">
                    <a16:creationId xmlns:a16="http://schemas.microsoft.com/office/drawing/2014/main" id="{3BBC7425-2B1E-4708-B9A4-0237D913FE92}"/>
                  </a:ext>
                </a:extLst>
              </p:cNvPr>
              <p:cNvPicPr>
                <a:picLocks noChangeAspect="1"/>
              </p:cNvPicPr>
              <p:nvPr/>
            </p:nvPicPr>
            <p:blipFill>
              <a:blip r:embed="rId5"/>
              <a:stretch>
                <a:fillRect/>
              </a:stretch>
            </p:blipFill>
            <p:spPr>
              <a:xfrm>
                <a:off x="7687313" y="3132361"/>
                <a:ext cx="358368" cy="297574"/>
              </a:xfrm>
              <a:prstGeom prst="rect">
                <a:avLst/>
              </a:prstGeom>
            </p:spPr>
          </p:pic>
          <p:sp>
            <p:nvSpPr>
              <p:cNvPr id="38" name="矩形 37">
                <a:extLst>
                  <a:ext uri="{FF2B5EF4-FFF2-40B4-BE49-F238E27FC236}">
                    <a16:creationId xmlns:a16="http://schemas.microsoft.com/office/drawing/2014/main" id="{ED6AD828-FE62-4310-90AA-4C2B860A7296}"/>
                  </a:ext>
                </a:extLst>
              </p:cNvPr>
              <p:cNvSpPr/>
              <p:nvPr/>
            </p:nvSpPr>
            <p:spPr>
              <a:xfrm>
                <a:off x="6662834" y="3003564"/>
                <a:ext cx="1133644" cy="458011"/>
              </a:xfrm>
              <a:prstGeom prst="rect">
                <a:avLst/>
              </a:prstGeom>
            </p:spPr>
            <p:txBody>
              <a:bodyPr wrap="none">
                <a:spAutoFit/>
              </a:bodyPr>
              <a:lstStyle/>
              <a:p>
                <a:pPr lvl="0" algn="just">
                  <a:lnSpc>
                    <a:spcPct val="150000"/>
                  </a:lnSpc>
                </a:pPr>
                <a:r>
                  <a:rPr kumimoji="1" lang="en-US" altLang="zh-CN" dirty="0">
                    <a:solidFill>
                      <a:prstClr val="black"/>
                    </a:solidFill>
                    <a:latin typeface="Times New Roman" panose="02020603050405020304" pitchFamily="18" charset="0"/>
                    <a:ea typeface="SimHei" panose="02010609060101010101" pitchFamily="49" charset="-122"/>
                    <a:cs typeface="Times New Roman" panose="02020603050405020304" pitchFamily="18" charset="0"/>
                  </a:rPr>
                  <a:t>LDR/STR</a:t>
                </a:r>
              </a:p>
            </p:txBody>
          </p:sp>
          <p:pic>
            <p:nvPicPr>
              <p:cNvPr id="39" name="图形 38" descr="复选标记">
                <a:extLst>
                  <a:ext uri="{FF2B5EF4-FFF2-40B4-BE49-F238E27FC236}">
                    <a16:creationId xmlns:a16="http://schemas.microsoft.com/office/drawing/2014/main" id="{2B28A76E-A243-469E-A31D-AB7A234735A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02412" y="3171299"/>
                <a:ext cx="320092" cy="320092"/>
              </a:xfrm>
              <a:prstGeom prst="rect">
                <a:avLst/>
              </a:prstGeom>
            </p:spPr>
          </p:pic>
          <p:sp>
            <p:nvSpPr>
              <p:cNvPr id="40" name="矩形 39">
                <a:extLst>
                  <a:ext uri="{FF2B5EF4-FFF2-40B4-BE49-F238E27FC236}">
                    <a16:creationId xmlns:a16="http://schemas.microsoft.com/office/drawing/2014/main" id="{18C39A6F-726F-44D9-BC4B-C63F7047CFB7}"/>
                  </a:ext>
                </a:extLst>
              </p:cNvPr>
              <p:cNvSpPr/>
              <p:nvPr/>
            </p:nvSpPr>
            <p:spPr>
              <a:xfrm>
                <a:off x="8046132" y="2640939"/>
                <a:ext cx="1123121" cy="118387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SimHei" panose="02010609060101010101" pitchFamily="49" charset="-122"/>
                  <a:ea typeface="SimHei" panose="02010609060101010101" pitchFamily="49" charset="-122"/>
                  <a:cs typeface="Times New Roman" panose="02020603050405020304" pitchFamily="18" charset="0"/>
                </a:endParaRPr>
              </a:p>
            </p:txBody>
          </p:sp>
          <p:sp>
            <p:nvSpPr>
              <p:cNvPr id="41" name="文本框 40">
                <a:extLst>
                  <a:ext uri="{FF2B5EF4-FFF2-40B4-BE49-F238E27FC236}">
                    <a16:creationId xmlns:a16="http://schemas.microsoft.com/office/drawing/2014/main" id="{9DC382C2-D3B5-4A69-B47C-24B99846DF9A}"/>
                  </a:ext>
                </a:extLst>
              </p:cNvPr>
              <p:cNvSpPr txBox="1"/>
              <p:nvPr/>
            </p:nvSpPr>
            <p:spPr>
              <a:xfrm>
                <a:off x="9116339" y="3562284"/>
                <a:ext cx="1114408" cy="369332"/>
              </a:xfrm>
              <a:prstGeom prst="rect">
                <a:avLst/>
              </a:prstGeom>
              <a:noFill/>
            </p:spPr>
            <p:txBody>
              <a:bodyPr wrap="none" rtlCol="0">
                <a:spAutoFit/>
              </a:bodyPr>
              <a:lstStyle/>
              <a:p>
                <a:r>
                  <a:rPr lang="zh-CN" altLang="en-US"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内核页面</a:t>
                </a:r>
              </a:p>
            </p:txBody>
          </p:sp>
        </p:grpSp>
        <p:sp>
          <p:nvSpPr>
            <p:cNvPr id="5" name="箭头: 右 4">
              <a:extLst>
                <a:ext uri="{FF2B5EF4-FFF2-40B4-BE49-F238E27FC236}">
                  <a16:creationId xmlns:a16="http://schemas.microsoft.com/office/drawing/2014/main" id="{3DCC067E-9AF0-4630-900E-7998089AD100}"/>
                </a:ext>
              </a:extLst>
            </p:cNvPr>
            <p:cNvSpPr/>
            <p:nvPr/>
          </p:nvSpPr>
          <p:spPr>
            <a:xfrm>
              <a:off x="5109407" y="6180680"/>
              <a:ext cx="1637833" cy="320093"/>
            </a:xfrm>
            <a:prstGeom prst="rightArrow">
              <a:avLst>
                <a:gd name="adj1" fmla="val 50000"/>
                <a:gd name="adj2" fmla="val 227260"/>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154">
              <a:extLst>
                <a:ext uri="{FF2B5EF4-FFF2-40B4-BE49-F238E27FC236}">
                  <a16:creationId xmlns:a16="http://schemas.microsoft.com/office/drawing/2014/main" id="{3843FE51-95CF-406A-8E23-8D41CF6CAB41}"/>
                </a:ext>
              </a:extLst>
            </p:cNvPr>
            <p:cNvSpPr/>
            <p:nvPr/>
          </p:nvSpPr>
          <p:spPr>
            <a:xfrm>
              <a:off x="5109407" y="5234019"/>
              <a:ext cx="1627608" cy="589686"/>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bg1"/>
                  </a:solidFill>
                  <a:latin typeface="SimHei" panose="02010609060101010101" pitchFamily="49" charset="-122"/>
                  <a:ea typeface="SimHei" panose="02010609060101010101" pitchFamily="49" charset="-122"/>
                  <a:cs typeface="Times New Roman" panose="02020603050405020304" pitchFamily="18" charset="0"/>
                </a:rPr>
                <a:t>无需系统调用隔离保护数据</a:t>
              </a:r>
              <a:endParaRPr kumimoji="1" lang="zh-CN" altLang="en-US" b="1" dirty="0">
                <a:solidFill>
                  <a:schemeClr val="bg1"/>
                </a:solidFill>
                <a:latin typeface="SimHei" panose="02010609060101010101" pitchFamily="49" charset="-122"/>
                <a:ea typeface="SimHei" panose="02010609060101010101" pitchFamily="49" charset="-122"/>
              </a:endParaRPr>
            </a:p>
          </p:txBody>
        </p:sp>
        <p:sp>
          <p:nvSpPr>
            <p:cNvPr id="96" name="矩形 95">
              <a:extLst>
                <a:ext uri="{FF2B5EF4-FFF2-40B4-BE49-F238E27FC236}">
                  <a16:creationId xmlns:a16="http://schemas.microsoft.com/office/drawing/2014/main" id="{2330BAE6-9160-4348-8624-B999F4ECC452}"/>
                </a:ext>
              </a:extLst>
            </p:cNvPr>
            <p:cNvSpPr/>
            <p:nvPr/>
          </p:nvSpPr>
          <p:spPr>
            <a:xfrm>
              <a:off x="218824" y="4095311"/>
              <a:ext cx="11775845" cy="2455423"/>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内容占位符 3">
              <a:extLst>
                <a:ext uri="{FF2B5EF4-FFF2-40B4-BE49-F238E27FC236}">
                  <a16:creationId xmlns:a16="http://schemas.microsoft.com/office/drawing/2014/main" id="{1A1498B1-174E-48EC-9217-0F0F3AFF0C2F}"/>
                </a:ext>
              </a:extLst>
            </p:cNvPr>
            <p:cNvSpPr txBox="1">
              <a:spLocks/>
            </p:cNvSpPr>
            <p:nvPr/>
          </p:nvSpPr>
          <p:spPr>
            <a:xfrm>
              <a:off x="2260342" y="4130938"/>
              <a:ext cx="7325738" cy="503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200"/>
                </a:spcBef>
                <a:spcAft>
                  <a:spcPts val="200"/>
                </a:spcAft>
                <a:buNone/>
              </a:pPr>
              <a:r>
                <a:rPr lang="zh-CN" altLang="en-US" sz="2000" b="1" dirty="0">
                  <a:latin typeface="Times New Roman" panose="02020603050405020304" pitchFamily="18" charset="0"/>
                  <a:ea typeface="黑体" panose="02010609060101010101" pitchFamily="49" charset="-122"/>
                </a:rPr>
                <a:t>（场景一）进程内数据隔离保护，例如：</a:t>
              </a:r>
              <a:r>
                <a:rPr lang="en-US" altLang="zh-CN" sz="2000" b="1" dirty="0">
                  <a:latin typeface="Times New Roman" panose="02020603050405020304" pitchFamily="18" charset="0"/>
                  <a:ea typeface="黑体" panose="02010609060101010101" pitchFamily="49" charset="-122"/>
                </a:rPr>
                <a:t>OpenSSL</a:t>
              </a:r>
              <a:r>
                <a:rPr lang="zh-CN" altLang="en-US" sz="2000" b="1" dirty="0">
                  <a:latin typeface="Times New Roman" panose="02020603050405020304" pitchFamily="18" charset="0"/>
                  <a:ea typeface="黑体" panose="02010609060101010101" pitchFamily="49" charset="-122"/>
                </a:rPr>
                <a:t>的</a:t>
              </a:r>
              <a:r>
                <a:rPr lang="en-US" altLang="zh-CN" sz="2000" b="1" dirty="0">
                  <a:latin typeface="Times New Roman" panose="02020603050405020304" pitchFamily="18" charset="0"/>
                  <a:ea typeface="黑体" panose="02010609060101010101" pitchFamily="49" charset="-122"/>
                </a:rPr>
                <a:t>session key</a:t>
              </a:r>
              <a:r>
                <a:rPr lang="zh-CN" altLang="en-US" sz="2000" b="1" dirty="0">
                  <a:latin typeface="Times New Roman" panose="02020603050405020304" pitchFamily="18" charset="0"/>
                  <a:ea typeface="黑体" panose="02010609060101010101" pitchFamily="49" charset="-122"/>
                </a:rPr>
                <a:t>。</a:t>
              </a:r>
              <a:endParaRPr lang="en-US" altLang="zh-CN" sz="2000" b="1" dirty="0">
                <a:latin typeface="Times New Roman" panose="02020603050405020304" pitchFamily="18" charset="0"/>
                <a:ea typeface="黑体" panose="02010609060101010101" pitchFamily="49" charset="-122"/>
              </a:endParaRPr>
            </a:p>
          </p:txBody>
        </p:sp>
        <p:sp>
          <p:nvSpPr>
            <p:cNvPr id="100" name="文本框 99">
              <a:extLst>
                <a:ext uri="{FF2B5EF4-FFF2-40B4-BE49-F238E27FC236}">
                  <a16:creationId xmlns:a16="http://schemas.microsoft.com/office/drawing/2014/main" id="{BAFCB8D3-7516-454A-8AE8-5D9E2626C052}"/>
                </a:ext>
              </a:extLst>
            </p:cNvPr>
            <p:cNvSpPr txBox="1"/>
            <p:nvPr/>
          </p:nvSpPr>
          <p:spPr>
            <a:xfrm>
              <a:off x="9540090" y="4803476"/>
              <a:ext cx="1114408" cy="369332"/>
            </a:xfrm>
            <a:prstGeom prst="rect">
              <a:avLst/>
            </a:prstGeom>
            <a:noFill/>
          </p:spPr>
          <p:txBody>
            <a:bodyPr wrap="none" rtlCol="0">
              <a:spAutoFit/>
            </a:bodyPr>
            <a:lstStyle/>
            <a:p>
              <a:r>
                <a:rPr lang="zh-CN" altLang="en-US" b="1"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rPr>
                <a:t>用户页面</a:t>
              </a:r>
            </a:p>
          </p:txBody>
        </p:sp>
      </p:grpSp>
      <p:sp>
        <p:nvSpPr>
          <p:cNvPr id="101" name="椭圆 100">
            <a:extLst>
              <a:ext uri="{FF2B5EF4-FFF2-40B4-BE49-F238E27FC236}">
                <a16:creationId xmlns:a16="http://schemas.microsoft.com/office/drawing/2014/main" id="{A413658E-BC81-4907-8E53-441643D1199A}"/>
              </a:ext>
            </a:extLst>
          </p:cNvPr>
          <p:cNvSpPr/>
          <p:nvPr/>
        </p:nvSpPr>
        <p:spPr>
          <a:xfrm>
            <a:off x="1766693" y="1490187"/>
            <a:ext cx="1961832" cy="1870571"/>
          </a:xfrm>
          <a:prstGeom prst="ellipse">
            <a:avLst/>
          </a:prstGeom>
          <a:solidFill>
            <a:schemeClr val="accent6">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消除所有</a:t>
            </a:r>
            <a:r>
              <a:rPr lang="zh-CN" altLang="en-US" dirty="0">
                <a:solidFill>
                  <a:srgbClr val="C00000"/>
                </a:solidFill>
                <a:latin typeface="黑体" panose="02010609060101010101" pitchFamily="49" charset="-122"/>
                <a:ea typeface="黑体" panose="02010609060101010101" pitchFamily="49" charset="-122"/>
              </a:rPr>
              <a:t>系统调用</a:t>
            </a:r>
            <a:r>
              <a:rPr lang="zh-CN" altLang="en-US" dirty="0">
                <a:solidFill>
                  <a:schemeClr val="tx1"/>
                </a:solidFill>
                <a:latin typeface="黑体" panose="02010609060101010101" pitchFamily="49" charset="-122"/>
                <a:ea typeface="黑体" panose="02010609060101010101" pitchFamily="49" charset="-122"/>
              </a:rPr>
              <a:t>带来的上下文切换开销</a:t>
            </a:r>
            <a:endParaRPr lang="zh-CN" altLang="en-US" dirty="0">
              <a:solidFill>
                <a:srgbClr val="FF0000"/>
              </a:solidFill>
              <a:latin typeface="黑体" panose="02010609060101010101" pitchFamily="49" charset="-122"/>
              <a:ea typeface="黑体" panose="02010609060101010101" pitchFamily="49" charset="-122"/>
            </a:endParaRPr>
          </a:p>
        </p:txBody>
      </p:sp>
      <p:sp>
        <p:nvSpPr>
          <p:cNvPr id="102" name="椭圆 101">
            <a:extLst>
              <a:ext uri="{FF2B5EF4-FFF2-40B4-BE49-F238E27FC236}">
                <a16:creationId xmlns:a16="http://schemas.microsoft.com/office/drawing/2014/main" id="{FA9FC137-599D-404F-AE0E-AF60F1CF1B26}"/>
              </a:ext>
            </a:extLst>
          </p:cNvPr>
          <p:cNvSpPr/>
          <p:nvPr/>
        </p:nvSpPr>
        <p:spPr>
          <a:xfrm>
            <a:off x="4992420" y="1498249"/>
            <a:ext cx="1961833" cy="1870571"/>
          </a:xfrm>
          <a:prstGeom prst="ellipse">
            <a:avLst/>
          </a:prstGeom>
          <a:solidFill>
            <a:schemeClr val="accent4">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latin typeface="黑体" panose="02010609060101010101" pitchFamily="49" charset="-122"/>
                <a:ea typeface="黑体" panose="02010609060101010101" pitchFamily="49" charset="-122"/>
              </a:rPr>
              <a:t>定制化管理和使用</a:t>
            </a:r>
            <a:r>
              <a:rPr lang="zh-CN" altLang="en-US" dirty="0">
                <a:solidFill>
                  <a:schemeClr val="tx1"/>
                </a:solidFill>
                <a:latin typeface="黑体" panose="02010609060101010101" pitchFamily="49" charset="-122"/>
                <a:ea typeface="黑体" panose="02010609060101010101" pitchFamily="49" charset="-122"/>
              </a:rPr>
              <a:t>页表等资源能带来性能提升</a:t>
            </a:r>
            <a:endParaRPr lang="zh-CN" altLang="en-US" dirty="0">
              <a:solidFill>
                <a:schemeClr val="accent1"/>
              </a:solidFill>
              <a:latin typeface="黑体" panose="02010609060101010101" pitchFamily="49" charset="-122"/>
              <a:ea typeface="黑体" panose="02010609060101010101" pitchFamily="49" charset="-122"/>
            </a:endParaRPr>
          </a:p>
        </p:txBody>
      </p:sp>
      <p:sp>
        <p:nvSpPr>
          <p:cNvPr id="103" name="椭圆 102">
            <a:extLst>
              <a:ext uri="{FF2B5EF4-FFF2-40B4-BE49-F238E27FC236}">
                <a16:creationId xmlns:a16="http://schemas.microsoft.com/office/drawing/2014/main" id="{E9F1D22B-A42E-4E45-8F9D-7D543406BD9A}"/>
              </a:ext>
            </a:extLst>
          </p:cNvPr>
          <p:cNvSpPr/>
          <p:nvPr/>
        </p:nvSpPr>
        <p:spPr>
          <a:xfrm>
            <a:off x="8431638" y="1498249"/>
            <a:ext cx="1961833" cy="1870571"/>
          </a:xfrm>
          <a:prstGeom prst="ellipse">
            <a:avLst/>
          </a:prstGeom>
          <a:solidFill>
            <a:schemeClr val="accent2">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latin typeface="黑体" panose="02010609060101010101" pitchFamily="49" charset="-122"/>
                <a:ea typeface="黑体" panose="02010609060101010101" pitchFamily="49" charset="-122"/>
              </a:rPr>
              <a:t>巧用内核特有硬件资源</a:t>
            </a:r>
            <a:r>
              <a:rPr lang="zh-CN" altLang="en-US" dirty="0">
                <a:solidFill>
                  <a:schemeClr val="tx1"/>
                </a:solidFill>
                <a:latin typeface="黑体" panose="02010609060101010101" pitchFamily="49" charset="-122"/>
                <a:ea typeface="黑体" panose="02010609060101010101" pitchFamily="49" charset="-122"/>
              </a:rPr>
              <a:t>实现特定应用场景加速</a:t>
            </a:r>
            <a:endParaRPr lang="zh-CN" altLang="en-US" dirty="0">
              <a:solidFill>
                <a:schemeClr val="accent1"/>
              </a:solidFill>
              <a:latin typeface="黑体" panose="02010609060101010101" pitchFamily="49" charset="-122"/>
              <a:ea typeface="黑体" panose="02010609060101010101" pitchFamily="49" charset="-122"/>
            </a:endParaRPr>
          </a:p>
        </p:txBody>
      </p:sp>
      <p:sp>
        <p:nvSpPr>
          <p:cNvPr id="105" name="内容占位符 3">
            <a:extLst>
              <a:ext uri="{FF2B5EF4-FFF2-40B4-BE49-F238E27FC236}">
                <a16:creationId xmlns:a16="http://schemas.microsoft.com/office/drawing/2014/main" id="{24397A1B-E4DB-4C36-AF11-51F15B099677}"/>
              </a:ext>
            </a:extLst>
          </p:cNvPr>
          <p:cNvSpPr txBox="1">
            <a:spLocks/>
          </p:cNvSpPr>
          <p:nvPr/>
        </p:nvSpPr>
        <p:spPr>
          <a:xfrm>
            <a:off x="1115303" y="3316988"/>
            <a:ext cx="3264612" cy="4036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200"/>
              </a:spcBef>
              <a:spcAft>
                <a:spcPts val="200"/>
              </a:spcAft>
              <a:buFont typeface="Arial" panose="020B0604020202020204" pitchFamily="34" charset="0"/>
              <a:buNone/>
            </a:pPr>
            <a:r>
              <a:rPr lang="zh-CN" altLang="en-US" sz="1800" dirty="0">
                <a:solidFill>
                  <a:srgbClr val="FF0000"/>
                </a:solidFill>
                <a:latin typeface="Times New Roman" panose="02020603050405020304" pitchFamily="18" charset="0"/>
                <a:ea typeface="黑体" panose="02010609060101010101" pitchFamily="49" charset="-122"/>
              </a:rPr>
              <a:t>特权化本身就</a:t>
            </a:r>
            <a:endParaRPr lang="en-US" altLang="zh-CN" sz="1800" dirty="0">
              <a:solidFill>
                <a:srgbClr val="FF0000"/>
              </a:solidFill>
              <a:latin typeface="Times New Roman" panose="02020603050405020304" pitchFamily="18" charset="0"/>
              <a:ea typeface="黑体" panose="02010609060101010101" pitchFamily="49" charset="-122"/>
            </a:endParaRPr>
          </a:p>
          <a:p>
            <a:pPr marL="0" indent="0" algn="ctr">
              <a:lnSpc>
                <a:spcPct val="100000"/>
              </a:lnSpc>
              <a:spcBef>
                <a:spcPts val="200"/>
              </a:spcBef>
              <a:spcAft>
                <a:spcPts val="200"/>
              </a:spcAft>
              <a:buFont typeface="Arial" panose="020B0604020202020204" pitchFamily="34" charset="0"/>
              <a:buNone/>
            </a:pPr>
            <a:r>
              <a:rPr lang="zh-CN" altLang="en-US" sz="1800" dirty="0">
                <a:solidFill>
                  <a:srgbClr val="FF0000"/>
                </a:solidFill>
                <a:latin typeface="Times New Roman" panose="02020603050405020304" pitchFamily="18" charset="0"/>
                <a:ea typeface="黑体" panose="02010609060101010101" pitchFamily="49" charset="-122"/>
              </a:rPr>
              <a:t>带来性能提升</a:t>
            </a:r>
            <a:endParaRPr lang="en-US" altLang="zh-CN" sz="1800" dirty="0">
              <a:solidFill>
                <a:srgbClr val="FF0000"/>
              </a:solidFill>
              <a:latin typeface="Times New Roman" panose="02020603050405020304" pitchFamily="18" charset="0"/>
              <a:ea typeface="黑体" panose="02010609060101010101" pitchFamily="49" charset="-122"/>
            </a:endParaRPr>
          </a:p>
        </p:txBody>
      </p:sp>
      <p:sp>
        <p:nvSpPr>
          <p:cNvPr id="106" name="内容占位符 3">
            <a:extLst>
              <a:ext uri="{FF2B5EF4-FFF2-40B4-BE49-F238E27FC236}">
                <a16:creationId xmlns:a16="http://schemas.microsoft.com/office/drawing/2014/main" id="{CD9A09F4-4C13-4981-9539-44F7DEE8BE96}"/>
              </a:ext>
            </a:extLst>
          </p:cNvPr>
          <p:cNvSpPr txBox="1">
            <a:spLocks/>
          </p:cNvSpPr>
          <p:nvPr/>
        </p:nvSpPr>
        <p:spPr>
          <a:xfrm>
            <a:off x="4362339" y="3346298"/>
            <a:ext cx="3264612" cy="4036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200"/>
              </a:spcBef>
              <a:spcAft>
                <a:spcPts val="200"/>
              </a:spcAft>
              <a:buFont typeface="Arial" panose="020B0604020202020204" pitchFamily="34" charset="0"/>
              <a:buNone/>
            </a:pPr>
            <a:r>
              <a:rPr lang="zh-CN" altLang="en-US" sz="1800" dirty="0">
                <a:solidFill>
                  <a:srgbClr val="FF0000"/>
                </a:solidFill>
                <a:latin typeface="Times New Roman" panose="02020603050405020304" pitchFamily="18" charset="0"/>
                <a:ea typeface="黑体" panose="02010609060101010101" pitchFamily="49" charset="-122"/>
              </a:rPr>
              <a:t>高效管理资源</a:t>
            </a:r>
            <a:endParaRPr lang="en-US" altLang="zh-CN" sz="1800" dirty="0">
              <a:solidFill>
                <a:srgbClr val="FF0000"/>
              </a:solidFill>
              <a:latin typeface="Times New Roman" panose="02020603050405020304" pitchFamily="18" charset="0"/>
              <a:ea typeface="黑体" panose="02010609060101010101" pitchFamily="49" charset="-122"/>
            </a:endParaRPr>
          </a:p>
          <a:p>
            <a:pPr marL="0" indent="0" algn="ctr">
              <a:lnSpc>
                <a:spcPct val="100000"/>
              </a:lnSpc>
              <a:spcBef>
                <a:spcPts val="200"/>
              </a:spcBef>
              <a:spcAft>
                <a:spcPts val="200"/>
              </a:spcAft>
              <a:buFont typeface="Arial" panose="020B0604020202020204" pitchFamily="34" charset="0"/>
              <a:buNone/>
            </a:pPr>
            <a:r>
              <a:rPr lang="zh-CN" altLang="en-US" sz="1800" dirty="0">
                <a:solidFill>
                  <a:srgbClr val="FF0000"/>
                </a:solidFill>
                <a:latin typeface="Times New Roman" panose="02020603050405020304" pitchFamily="18" charset="0"/>
                <a:ea typeface="黑体" panose="02010609060101010101" pitchFamily="49" charset="-122"/>
              </a:rPr>
              <a:t>带来性能提升</a:t>
            </a:r>
            <a:endParaRPr lang="en-US" altLang="zh-CN" sz="1800" dirty="0">
              <a:solidFill>
                <a:srgbClr val="FF0000"/>
              </a:solidFill>
              <a:latin typeface="Times New Roman" panose="02020603050405020304" pitchFamily="18" charset="0"/>
              <a:ea typeface="黑体" panose="02010609060101010101" pitchFamily="49" charset="-122"/>
            </a:endParaRPr>
          </a:p>
        </p:txBody>
      </p:sp>
      <p:sp>
        <p:nvSpPr>
          <p:cNvPr id="107" name="内容占位符 3">
            <a:extLst>
              <a:ext uri="{FF2B5EF4-FFF2-40B4-BE49-F238E27FC236}">
                <a16:creationId xmlns:a16="http://schemas.microsoft.com/office/drawing/2014/main" id="{96906BD2-7076-4810-9AC3-A2FFBEBB3377}"/>
              </a:ext>
            </a:extLst>
          </p:cNvPr>
          <p:cNvSpPr txBox="1">
            <a:spLocks/>
          </p:cNvSpPr>
          <p:nvPr/>
        </p:nvSpPr>
        <p:spPr>
          <a:xfrm>
            <a:off x="7780248" y="3346298"/>
            <a:ext cx="3264612" cy="4036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200"/>
              </a:spcBef>
              <a:spcAft>
                <a:spcPts val="200"/>
              </a:spcAft>
              <a:buFont typeface="Arial" panose="020B0604020202020204" pitchFamily="34" charset="0"/>
              <a:buNone/>
            </a:pPr>
            <a:r>
              <a:rPr lang="zh-CN" altLang="en-US" sz="1800" dirty="0">
                <a:solidFill>
                  <a:srgbClr val="FF0000"/>
                </a:solidFill>
                <a:latin typeface="Times New Roman" panose="02020603050405020304" pitchFamily="18" charset="0"/>
                <a:ea typeface="黑体" panose="02010609060101010101" pitchFamily="49" charset="-122"/>
              </a:rPr>
              <a:t>巧用特权硬件</a:t>
            </a:r>
            <a:endParaRPr lang="en-US" altLang="zh-CN" sz="1800" dirty="0">
              <a:solidFill>
                <a:srgbClr val="FF0000"/>
              </a:solidFill>
              <a:latin typeface="Times New Roman" panose="02020603050405020304" pitchFamily="18" charset="0"/>
              <a:ea typeface="黑体" panose="02010609060101010101" pitchFamily="49" charset="-122"/>
            </a:endParaRPr>
          </a:p>
          <a:p>
            <a:pPr marL="0" indent="0" algn="ctr">
              <a:lnSpc>
                <a:spcPct val="100000"/>
              </a:lnSpc>
              <a:spcBef>
                <a:spcPts val="200"/>
              </a:spcBef>
              <a:spcAft>
                <a:spcPts val="200"/>
              </a:spcAft>
              <a:buFont typeface="Arial" panose="020B0604020202020204" pitchFamily="34" charset="0"/>
              <a:buNone/>
            </a:pPr>
            <a:r>
              <a:rPr lang="zh-CN" altLang="en-US" sz="1800" dirty="0">
                <a:solidFill>
                  <a:srgbClr val="FF0000"/>
                </a:solidFill>
                <a:latin typeface="Times New Roman" panose="02020603050405020304" pitchFamily="18" charset="0"/>
                <a:ea typeface="黑体" panose="02010609060101010101" pitchFamily="49" charset="-122"/>
              </a:rPr>
              <a:t>带来性能提升</a:t>
            </a:r>
            <a:endParaRPr lang="en-US" altLang="zh-CN" sz="1800" dirty="0">
              <a:solidFill>
                <a:srgbClr val="FF0000"/>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413141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3C60C9A-DF8F-46E2-80A2-D2B77530B39B}"/>
              </a:ext>
            </a:extLst>
          </p:cNvPr>
          <p:cNvSpPr>
            <a:spLocks noChangeArrowheads="1"/>
          </p:cNvSpPr>
          <p:nvPr/>
        </p:nvSpPr>
        <p:spPr bwMode="auto">
          <a:xfrm>
            <a:off x="526893" y="212338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4" name="内容占位符 3">
            <a:extLst>
              <a:ext uri="{FF2B5EF4-FFF2-40B4-BE49-F238E27FC236}">
                <a16:creationId xmlns:a16="http://schemas.microsoft.com/office/drawing/2014/main" id="{93FD1770-486B-4DC6-A170-E5005C0D720E}"/>
              </a:ext>
            </a:extLst>
          </p:cNvPr>
          <p:cNvSpPr>
            <a:spLocks noGrp="1"/>
          </p:cNvSpPr>
          <p:nvPr>
            <p:ph idx="1"/>
          </p:nvPr>
        </p:nvSpPr>
        <p:spPr>
          <a:xfrm>
            <a:off x="526893" y="890264"/>
            <a:ext cx="11164510" cy="550287"/>
          </a:xfrm>
        </p:spPr>
        <p:txBody>
          <a:bodyPr>
            <a:noAutofit/>
          </a:bodyPr>
          <a:lstStyle/>
          <a:p>
            <a:pPr marL="0" indent="0" algn="ctr">
              <a:lnSpc>
                <a:spcPct val="100000"/>
              </a:lnSpc>
              <a:spcBef>
                <a:spcPts val="200"/>
              </a:spcBef>
              <a:spcAft>
                <a:spcPts val="200"/>
              </a:spcAft>
              <a:buNone/>
            </a:pPr>
            <a:r>
              <a:rPr lang="zh-CN" altLang="en-US" sz="2000" b="1" dirty="0">
                <a:solidFill>
                  <a:srgbClr val="292929"/>
                </a:solidFill>
                <a:latin typeface="Times New Roman" panose="02020603050405020304" pitchFamily="18" charset="0"/>
                <a:ea typeface="黑体" panose="02010609060101010101" pitchFamily="49" charset="-122"/>
              </a:rPr>
              <a:t>（场景二）</a:t>
            </a:r>
            <a:r>
              <a:rPr lang="en-US" altLang="zh-CN" sz="2000" b="1" dirty="0">
                <a:solidFill>
                  <a:srgbClr val="292929"/>
                </a:solidFill>
                <a:latin typeface="Times New Roman" panose="02020603050405020304" pitchFamily="18" charset="0"/>
                <a:ea typeface="黑体" panose="02010609060101010101" pitchFamily="49" charset="-122"/>
              </a:rPr>
              <a:t>JIT</a:t>
            </a:r>
            <a:r>
              <a:rPr lang="zh-CN" altLang="en-US" sz="2000" b="1" dirty="0">
                <a:solidFill>
                  <a:srgbClr val="292929"/>
                </a:solidFill>
                <a:latin typeface="Times New Roman" panose="02020603050405020304" pitchFamily="18" charset="0"/>
                <a:ea typeface="黑体" panose="02010609060101010101" pitchFamily="49" charset="-122"/>
              </a:rPr>
              <a:t>编译器的代码生成，例如：</a:t>
            </a:r>
            <a:r>
              <a:rPr lang="en-US" altLang="zh-CN" sz="2000" b="1" dirty="0">
                <a:solidFill>
                  <a:srgbClr val="292929"/>
                </a:solidFill>
                <a:latin typeface="Times New Roman" panose="02020603050405020304" pitchFamily="18" charset="0"/>
                <a:ea typeface="黑体" panose="02010609060101010101" pitchFamily="49" charset="-122"/>
              </a:rPr>
              <a:t>Chromium</a:t>
            </a:r>
            <a:r>
              <a:rPr lang="zh-CN" altLang="en-US" sz="2000" b="1" dirty="0">
                <a:solidFill>
                  <a:srgbClr val="292929"/>
                </a:solidFill>
                <a:latin typeface="Times New Roman" panose="02020603050405020304" pitchFamily="18" charset="0"/>
                <a:ea typeface="黑体" panose="02010609060101010101" pitchFamily="49" charset="-122"/>
              </a:rPr>
              <a:t>的</a:t>
            </a:r>
            <a:r>
              <a:rPr lang="en-US" altLang="zh-CN" sz="2000" b="1" dirty="0">
                <a:solidFill>
                  <a:srgbClr val="292929"/>
                </a:solidFill>
                <a:latin typeface="Times New Roman" panose="02020603050405020304" pitchFamily="18" charset="0"/>
                <a:ea typeface="黑体" panose="02010609060101010101" pitchFamily="49" charset="-122"/>
              </a:rPr>
              <a:t>V8 JS</a:t>
            </a:r>
            <a:r>
              <a:rPr lang="zh-CN" altLang="en-US" sz="2000" b="1" dirty="0">
                <a:solidFill>
                  <a:srgbClr val="292929"/>
                </a:solidFill>
                <a:latin typeface="Times New Roman" panose="02020603050405020304" pitchFamily="18" charset="0"/>
                <a:ea typeface="黑体" panose="02010609060101010101" pitchFamily="49" charset="-122"/>
              </a:rPr>
              <a:t>引擎。</a:t>
            </a:r>
            <a:endParaRPr lang="en-US" altLang="zh-CN" sz="2000" b="1" dirty="0">
              <a:solidFill>
                <a:srgbClr val="292929"/>
              </a:solidFill>
              <a:latin typeface="Times New Roman" panose="02020603050405020304" pitchFamily="18" charset="0"/>
              <a:ea typeface="黑体" panose="02010609060101010101" pitchFamily="49" charset="-122"/>
            </a:endParaRPr>
          </a:p>
        </p:txBody>
      </p:sp>
      <p:sp>
        <p:nvSpPr>
          <p:cNvPr id="22" name="矩形 20">
            <a:extLst>
              <a:ext uri="{FF2B5EF4-FFF2-40B4-BE49-F238E27FC236}">
                <a16:creationId xmlns:a16="http://schemas.microsoft.com/office/drawing/2014/main" id="{80FF1DBF-7DFF-4E85-BAA1-527F39E83890}"/>
              </a:ext>
            </a:extLst>
          </p:cNvPr>
          <p:cNvSpPr/>
          <p:nvPr/>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23" name="Picture 3" descr="C:\Users\nec\Desktop\ppt\图\IMG_6074.JPG">
            <a:extLst>
              <a:ext uri="{FF2B5EF4-FFF2-40B4-BE49-F238E27FC236}">
                <a16:creationId xmlns:a16="http://schemas.microsoft.com/office/drawing/2014/main" id="{D7F1C8D2-F213-4BF9-B965-8BC0138C5F04}"/>
              </a:ext>
            </a:extLst>
          </p:cNvPr>
          <p:cNvPicPr>
            <a:picLocks noChangeAspect="1"/>
          </p:cNvPicPr>
          <p:nvPr/>
        </p:nvPicPr>
        <p:blipFill>
          <a:blip r:embed="rId3" cstate="print"/>
          <a:srcRect t="69600"/>
          <a:stretch>
            <a:fillRect/>
          </a:stretch>
        </p:blipFill>
        <p:spPr>
          <a:xfrm>
            <a:off x="-20320" y="1"/>
            <a:ext cx="12247880" cy="879250"/>
          </a:xfrm>
          <a:prstGeom prst="rect">
            <a:avLst/>
          </a:prstGeom>
          <a:noFill/>
          <a:ln w="9525">
            <a:noFill/>
          </a:ln>
        </p:spPr>
      </p:pic>
      <p:sp>
        <p:nvSpPr>
          <p:cNvPr id="24" name="矩形 23">
            <a:extLst>
              <a:ext uri="{FF2B5EF4-FFF2-40B4-BE49-F238E27FC236}">
                <a16:creationId xmlns:a16="http://schemas.microsoft.com/office/drawing/2014/main" id="{8EEB9AD9-1888-4C47-86E9-EC76E0F9D216}"/>
              </a:ext>
            </a:extLst>
          </p:cNvPr>
          <p:cNvSpPr/>
          <p:nvPr/>
        </p:nvSpPr>
        <p:spPr>
          <a:xfrm>
            <a:off x="-20320" y="1"/>
            <a:ext cx="12247880" cy="879249"/>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KSO_Shape">
            <a:extLst>
              <a:ext uri="{FF2B5EF4-FFF2-40B4-BE49-F238E27FC236}">
                <a16:creationId xmlns:a16="http://schemas.microsoft.com/office/drawing/2014/main" id="{F86C370C-998E-4DB2-A4C1-95B98892C965}"/>
              </a:ext>
            </a:extLst>
          </p:cNvPr>
          <p:cNvSpPr/>
          <p:nvPr/>
        </p:nvSpPr>
        <p:spPr>
          <a:xfrm>
            <a:off x="-23520" y="212463"/>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7" name="Picture 920" descr="D:\计算所\PPT的模板\logo－b.gif">
            <a:extLst>
              <a:ext uri="{FF2B5EF4-FFF2-40B4-BE49-F238E27FC236}">
                <a16:creationId xmlns:a16="http://schemas.microsoft.com/office/drawing/2014/main" id="{583D5A91-E2E7-402A-90B9-7309BE9E64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5162" y="25950"/>
            <a:ext cx="941668" cy="779312"/>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0">
            <a:extLst>
              <a:ext uri="{FF2B5EF4-FFF2-40B4-BE49-F238E27FC236}">
                <a16:creationId xmlns:a16="http://schemas.microsoft.com/office/drawing/2014/main" id="{3C52DF50-C819-425F-8D34-7CBB46D1C454}"/>
              </a:ext>
            </a:extLst>
          </p:cNvPr>
          <p:cNvSpPr/>
          <p:nvPr/>
        </p:nvSpPr>
        <p:spPr>
          <a:xfrm>
            <a:off x="215170" y="106232"/>
            <a:ext cx="11592817" cy="666786"/>
          </a:xfrm>
          <a:prstGeom prst="rect">
            <a:avLst/>
          </a:prstGeom>
          <a:noFill/>
          <a:ln w="9525">
            <a:noFill/>
          </a:ln>
        </p:spPr>
        <p:txBody>
          <a:bodyPr wrap="square" anchor="t">
            <a:spAutoFit/>
          </a:bodyPr>
          <a:lstStyle/>
          <a:p>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应用场景举例（</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cont.</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10" name="Rectangle 2">
            <a:extLst>
              <a:ext uri="{FF2B5EF4-FFF2-40B4-BE49-F238E27FC236}">
                <a16:creationId xmlns:a16="http://schemas.microsoft.com/office/drawing/2014/main" id="{0A30BA98-290A-4E3C-9840-5DCF1C11B011}"/>
              </a:ext>
            </a:extLst>
          </p:cNvPr>
          <p:cNvSpPr>
            <a:spLocks noChangeArrowheads="1"/>
          </p:cNvSpPr>
          <p:nvPr/>
        </p:nvSpPr>
        <p:spPr bwMode="auto">
          <a:xfrm>
            <a:off x="614438" y="3058446"/>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1" name="矩形 10">
            <a:extLst>
              <a:ext uri="{FF2B5EF4-FFF2-40B4-BE49-F238E27FC236}">
                <a16:creationId xmlns:a16="http://schemas.microsoft.com/office/drawing/2014/main" id="{37DA0ED0-A345-41F2-ACDA-41D2A578E6DF}"/>
              </a:ext>
            </a:extLst>
          </p:cNvPr>
          <p:cNvSpPr/>
          <p:nvPr/>
        </p:nvSpPr>
        <p:spPr>
          <a:xfrm>
            <a:off x="1446539" y="1547398"/>
            <a:ext cx="1550284" cy="21382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SimHei" panose="02010609060101010101" pitchFamily="49" charset="-122"/>
              <a:ea typeface="SimHei" panose="02010609060101010101" pitchFamily="49" charset="-122"/>
              <a:cs typeface="Times New Roman" panose="02020603050405020304" pitchFamily="18" charset="0"/>
            </a:endParaRPr>
          </a:p>
        </p:txBody>
      </p:sp>
      <p:sp>
        <p:nvSpPr>
          <p:cNvPr id="12" name="矩形 11">
            <a:extLst>
              <a:ext uri="{FF2B5EF4-FFF2-40B4-BE49-F238E27FC236}">
                <a16:creationId xmlns:a16="http://schemas.microsoft.com/office/drawing/2014/main" id="{4F1735CE-2CE3-42C3-89D7-DEEF2D8AC7AE}"/>
              </a:ext>
            </a:extLst>
          </p:cNvPr>
          <p:cNvSpPr/>
          <p:nvPr/>
        </p:nvSpPr>
        <p:spPr>
          <a:xfrm>
            <a:off x="1613580" y="1197477"/>
            <a:ext cx="1255996" cy="369332"/>
          </a:xfrm>
          <a:prstGeom prst="rect">
            <a:avLst/>
          </a:prstGeom>
        </p:spPr>
        <p:txBody>
          <a:bodyPr wrap="square">
            <a:spAutoFit/>
          </a:bodyPr>
          <a:lstStyle/>
          <a:p>
            <a:pPr lvl="0" algn="ctr"/>
            <a:r>
              <a:rPr kumimoji="1" lang="zh-CN" altLang="en-US" dirty="0">
                <a:latin typeface="SimHei" panose="02010609060101010101" pitchFamily="49" charset="-122"/>
                <a:ea typeface="SimHei" panose="02010609060101010101" pitchFamily="49" charset="-122"/>
                <a:cs typeface="Times New Roman" panose="02020603050405020304" pitchFamily="18" charset="0"/>
              </a:rPr>
              <a:t>内存空间</a:t>
            </a:r>
          </a:p>
        </p:txBody>
      </p:sp>
      <p:sp>
        <p:nvSpPr>
          <p:cNvPr id="13" name="矩形 12">
            <a:extLst>
              <a:ext uri="{FF2B5EF4-FFF2-40B4-BE49-F238E27FC236}">
                <a16:creationId xmlns:a16="http://schemas.microsoft.com/office/drawing/2014/main" id="{DFC1EE93-29E0-4D90-B9D1-883739DB2A5F}"/>
              </a:ext>
            </a:extLst>
          </p:cNvPr>
          <p:cNvSpPr/>
          <p:nvPr/>
        </p:nvSpPr>
        <p:spPr>
          <a:xfrm>
            <a:off x="1446538" y="2590805"/>
            <a:ext cx="1550285" cy="286717"/>
          </a:xfrm>
          <a:prstGeom prst="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zh-CN" altLang="en-US"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编码缓存区</a:t>
            </a:r>
          </a:p>
        </p:txBody>
      </p:sp>
      <p:sp>
        <p:nvSpPr>
          <p:cNvPr id="14" name="矩形 13">
            <a:extLst>
              <a:ext uri="{FF2B5EF4-FFF2-40B4-BE49-F238E27FC236}">
                <a16:creationId xmlns:a16="http://schemas.microsoft.com/office/drawing/2014/main" id="{764B7348-878A-4E8A-B00F-84DDAD0966FC}"/>
              </a:ext>
            </a:extLst>
          </p:cNvPr>
          <p:cNvSpPr/>
          <p:nvPr/>
        </p:nvSpPr>
        <p:spPr>
          <a:xfrm>
            <a:off x="1446537" y="3335097"/>
            <a:ext cx="1550283" cy="286717"/>
          </a:xfrm>
          <a:prstGeom prst="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JIT</a:t>
            </a:r>
            <a:r>
              <a:rPr kumimoji="1" lang="zh-CN" altLang="en-US" dirty="0">
                <a:solidFill>
                  <a:schemeClr val="tx1"/>
                </a:solidFill>
                <a:latin typeface="SimHei" panose="02010609060101010101" pitchFamily="49" charset="-122"/>
                <a:ea typeface="SimHei" panose="02010609060101010101" pitchFamily="49" charset="-122"/>
                <a:cs typeface="Times New Roman" panose="02020603050405020304" pitchFamily="18" charset="0"/>
              </a:rPr>
              <a:t>编译器</a:t>
            </a:r>
          </a:p>
        </p:txBody>
      </p:sp>
      <p:sp>
        <p:nvSpPr>
          <p:cNvPr id="15" name="矩形 14">
            <a:extLst>
              <a:ext uri="{FF2B5EF4-FFF2-40B4-BE49-F238E27FC236}">
                <a16:creationId xmlns:a16="http://schemas.microsoft.com/office/drawing/2014/main" id="{CD06A19E-8E84-4D4C-ADBF-D79A737BD158}"/>
              </a:ext>
            </a:extLst>
          </p:cNvPr>
          <p:cNvSpPr/>
          <p:nvPr/>
        </p:nvSpPr>
        <p:spPr>
          <a:xfrm>
            <a:off x="3239323" y="1782883"/>
            <a:ext cx="2221532" cy="923330"/>
          </a:xfrm>
          <a:prstGeom prst="rect">
            <a:avLst/>
          </a:prstGeom>
        </p:spPr>
        <p:txBody>
          <a:bodyPr wrap="square">
            <a:spAutoFit/>
          </a:bodyPr>
          <a:lstStyle/>
          <a:p>
            <a:pPr algn="just"/>
            <a:r>
              <a:rPr kumimoji="1" lang="en-US" altLang="zh-CN" dirty="0">
                <a:latin typeface="Times New Roman" panose="02020603050405020304" pitchFamily="18" charset="0"/>
                <a:ea typeface="SimHei" panose="02010609060101010101" pitchFamily="49" charset="-122"/>
                <a:cs typeface="Times New Roman" panose="02020603050405020304" pitchFamily="18" charset="0"/>
              </a:rPr>
              <a:t>①mprotect</a:t>
            </a:r>
            <a:r>
              <a:rPr kumimoji="1" lang="zh-CN" altLang="en-US"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dirty="0">
                <a:latin typeface="Times New Roman" panose="02020603050405020304" pitchFamily="18" charset="0"/>
                <a:ea typeface="SimHei" panose="02010609060101010101" pitchFamily="49" charset="-122"/>
                <a:cs typeface="Times New Roman" panose="02020603050405020304" pitchFamily="18" charset="0"/>
              </a:rPr>
              <a:t>(RW)</a:t>
            </a:r>
          </a:p>
          <a:p>
            <a:pPr algn="just"/>
            <a:r>
              <a:rPr kumimoji="1" lang="en-US" altLang="zh-CN" dirty="0">
                <a:latin typeface="Times New Roman" panose="02020603050405020304" pitchFamily="18" charset="0"/>
                <a:ea typeface="SimHei" panose="02010609060101010101" pitchFamily="49" charset="-122"/>
                <a:cs typeface="Times New Roman" panose="02020603050405020304" pitchFamily="18" charset="0"/>
              </a:rPr>
              <a:t>②LDR/STR</a:t>
            </a:r>
          </a:p>
          <a:p>
            <a:pPr algn="just"/>
            <a:r>
              <a:rPr kumimoji="1" lang="en-US" altLang="zh-CN" dirty="0">
                <a:latin typeface="Times New Roman" panose="02020603050405020304" pitchFamily="18" charset="0"/>
                <a:ea typeface="SimHei" panose="02010609060101010101" pitchFamily="49" charset="-122"/>
                <a:cs typeface="Times New Roman" panose="02020603050405020304" pitchFamily="18" charset="0"/>
              </a:rPr>
              <a:t>③mprotect</a:t>
            </a:r>
            <a:r>
              <a:rPr kumimoji="1" lang="zh-CN" altLang="en-US"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dirty="0">
                <a:latin typeface="Times New Roman" panose="02020603050405020304" pitchFamily="18" charset="0"/>
                <a:ea typeface="SimHei" panose="02010609060101010101" pitchFamily="49" charset="-122"/>
                <a:cs typeface="Times New Roman" panose="02020603050405020304" pitchFamily="18" charset="0"/>
              </a:rPr>
              <a:t>(NA)</a:t>
            </a:r>
          </a:p>
        </p:txBody>
      </p:sp>
      <p:sp>
        <p:nvSpPr>
          <p:cNvPr id="16" name="矩形 15">
            <a:extLst>
              <a:ext uri="{FF2B5EF4-FFF2-40B4-BE49-F238E27FC236}">
                <a16:creationId xmlns:a16="http://schemas.microsoft.com/office/drawing/2014/main" id="{EED136DA-25C0-45ED-827D-7C99446031FC}"/>
              </a:ext>
            </a:extLst>
          </p:cNvPr>
          <p:cNvSpPr/>
          <p:nvPr/>
        </p:nvSpPr>
        <p:spPr>
          <a:xfrm>
            <a:off x="136757" y="3583966"/>
            <a:ext cx="4979068" cy="646331"/>
          </a:xfrm>
          <a:prstGeom prst="rect">
            <a:avLst/>
          </a:prstGeom>
        </p:spPr>
        <p:txBody>
          <a:bodyPr wrap="square">
            <a:spAutoFit/>
          </a:bodyPr>
          <a:lstStyle/>
          <a:p>
            <a:pPr lvl="0" algn="just"/>
            <a:r>
              <a:rPr kumimoji="1" lang="zh-CN" altLang="en-US" dirty="0">
                <a:solidFill>
                  <a:prstClr val="black"/>
                </a:solidFill>
                <a:highlight>
                  <a:srgbClr val="BDD7EE"/>
                </a:highlight>
                <a:latin typeface="SimHei" panose="02010609060101010101" pitchFamily="49" charset="-122"/>
                <a:ea typeface="SimHei" panose="02010609060101010101" pitchFamily="49" charset="-122"/>
                <a:cs typeface="Times New Roman" panose="02020603050405020304" pitchFamily="18" charset="0"/>
              </a:rPr>
              <a:t>用户态</a:t>
            </a:r>
            <a:r>
              <a:rPr kumimoji="1" lang="en-US" altLang="zh-CN" dirty="0">
                <a:solidFill>
                  <a:prstClr val="black"/>
                </a:solidFill>
                <a:highlight>
                  <a:srgbClr val="BDD7EE"/>
                </a:highlight>
                <a:latin typeface="Times New Roman" panose="02020603050405020304" pitchFamily="18" charset="0"/>
                <a:ea typeface="SimHei" panose="02010609060101010101" pitchFamily="49" charset="-122"/>
                <a:cs typeface="Times New Roman" panose="02020603050405020304" pitchFamily="18" charset="0"/>
              </a:rPr>
              <a:t>JIT</a:t>
            </a:r>
            <a:r>
              <a:rPr kumimoji="1" lang="zh-CN" altLang="en-US" dirty="0">
                <a:solidFill>
                  <a:prstClr val="black"/>
                </a:solidFill>
                <a:highlight>
                  <a:srgbClr val="BDD7EE"/>
                </a:highlight>
                <a:latin typeface="Times New Roman" panose="02020603050405020304" pitchFamily="18" charset="0"/>
                <a:ea typeface="SimHei" panose="02010609060101010101" pitchFamily="49" charset="-122"/>
                <a:cs typeface="Times New Roman" panose="02020603050405020304" pitchFamily="18" charset="0"/>
              </a:rPr>
              <a:t>编译器</a:t>
            </a:r>
            <a:r>
              <a:rPr lang="zh-CN" altLang="en-US" dirty="0">
                <a:solidFill>
                  <a:srgbClr val="292929"/>
                </a:solidFill>
                <a:highlight>
                  <a:srgbClr val="BDD7EE"/>
                </a:highlight>
                <a:latin typeface="Times New Roman" panose="02020603050405020304" pitchFamily="18" charset="0"/>
                <a:ea typeface="黑体" panose="02010609060101010101" pitchFamily="49" charset="-122"/>
              </a:rPr>
              <a:t>为编码缓冲区增加校验以阻止攻击者的篡改，</a:t>
            </a:r>
            <a:r>
              <a:rPr kumimoji="1" lang="zh-CN" altLang="en-US" dirty="0">
                <a:solidFill>
                  <a:prstClr val="black"/>
                </a:solidFill>
                <a:highlight>
                  <a:srgbClr val="BDD7EE"/>
                </a:highlight>
                <a:latin typeface="Times New Roman" panose="02020603050405020304" pitchFamily="18" charset="0"/>
                <a:ea typeface="SimHei" panose="02010609060101010101" pitchFamily="49" charset="-122"/>
                <a:cs typeface="Times New Roman" panose="02020603050405020304" pitchFamily="18" charset="0"/>
              </a:rPr>
              <a:t>利用</a:t>
            </a:r>
            <a:r>
              <a:rPr kumimoji="1" lang="en-US" altLang="zh-CN" dirty="0">
                <a:solidFill>
                  <a:srgbClr val="FF0000"/>
                </a:solidFill>
                <a:highlight>
                  <a:srgbClr val="BDD7EE"/>
                </a:highlight>
                <a:latin typeface="Times New Roman" panose="02020603050405020304" pitchFamily="18" charset="0"/>
                <a:ea typeface="SimHei" panose="02010609060101010101" pitchFamily="49" charset="-122"/>
                <a:cs typeface="Times New Roman" panose="02020603050405020304" pitchFamily="18" charset="0"/>
              </a:rPr>
              <a:t>mprotect()</a:t>
            </a:r>
            <a:r>
              <a:rPr kumimoji="1" lang="zh-CN" altLang="en-US" dirty="0">
                <a:solidFill>
                  <a:prstClr val="black"/>
                </a:solidFill>
                <a:highlight>
                  <a:srgbClr val="BDD7EE"/>
                </a:highlight>
                <a:latin typeface="Times New Roman" panose="02020603050405020304" pitchFamily="18" charset="0"/>
                <a:ea typeface="SimHei" panose="02010609060101010101" pitchFamily="49" charset="-122"/>
                <a:cs typeface="Times New Roman" panose="02020603050405020304" pitchFamily="18" charset="0"/>
              </a:rPr>
              <a:t>隔离保护代码</a:t>
            </a:r>
          </a:p>
        </p:txBody>
      </p:sp>
      <p:sp>
        <p:nvSpPr>
          <p:cNvPr id="17" name="矩形 16">
            <a:extLst>
              <a:ext uri="{FF2B5EF4-FFF2-40B4-BE49-F238E27FC236}">
                <a16:creationId xmlns:a16="http://schemas.microsoft.com/office/drawing/2014/main" id="{D0A9B064-8665-444D-89F1-E5D378CBACF2}"/>
              </a:ext>
            </a:extLst>
          </p:cNvPr>
          <p:cNvSpPr/>
          <p:nvPr/>
        </p:nvSpPr>
        <p:spPr>
          <a:xfrm>
            <a:off x="55750" y="2807072"/>
            <a:ext cx="1143187" cy="646331"/>
          </a:xfrm>
          <a:prstGeom prst="rect">
            <a:avLst/>
          </a:prstGeom>
        </p:spPr>
        <p:txBody>
          <a:bodyPr wrap="square">
            <a:spAutoFit/>
          </a:bodyPr>
          <a:lstStyle/>
          <a:p>
            <a:pPr lvl="0" algn="just"/>
            <a:r>
              <a:rPr kumimoji="1" lang="en-US" altLang="zh-CN" dirty="0">
                <a:solidFill>
                  <a:prstClr val="black"/>
                </a:solidFill>
                <a:latin typeface="Times New Roman" panose="02020603050405020304" pitchFamily="18" charset="0"/>
                <a:ea typeface="SimHei" panose="02010609060101010101" pitchFamily="49" charset="-122"/>
                <a:cs typeface="Times New Roman" panose="02020603050405020304" pitchFamily="18" charset="0"/>
              </a:rPr>
              <a:t>LDR/STR</a:t>
            </a:r>
            <a:r>
              <a:rPr kumimoji="1" lang="zh-CN" altLang="en-US" dirty="0">
                <a:solidFill>
                  <a:prstClr val="black"/>
                </a:solidFill>
                <a:latin typeface="Times New Roman" panose="02020603050405020304" pitchFamily="18" charset="0"/>
                <a:ea typeface="SimHei" panose="02010609060101010101" pitchFamily="49" charset="-122"/>
                <a:cs typeface="Times New Roman" panose="02020603050405020304" pitchFamily="18" charset="0"/>
              </a:rPr>
              <a:t>无法篡改</a:t>
            </a:r>
            <a:endParaRPr kumimoji="1" lang="en-US" altLang="zh-CN" dirty="0">
              <a:solidFill>
                <a:prstClr val="black"/>
              </a:solidFill>
              <a:latin typeface="Times New Roman" panose="02020603050405020304" pitchFamily="18" charset="0"/>
              <a:ea typeface="SimHei" panose="02010609060101010101" pitchFamily="49" charset="-122"/>
              <a:cs typeface="Times New Roman" panose="02020603050405020304" pitchFamily="18" charset="0"/>
            </a:endParaRPr>
          </a:p>
        </p:txBody>
      </p:sp>
      <p:pic>
        <p:nvPicPr>
          <p:cNvPr id="18" name="图形 17" descr="复选标记">
            <a:extLst>
              <a:ext uri="{FF2B5EF4-FFF2-40B4-BE49-F238E27FC236}">
                <a16:creationId xmlns:a16="http://schemas.microsoft.com/office/drawing/2014/main" id="{212840A2-C429-4B9D-9BAA-CE66641620D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60235" y="2188340"/>
            <a:ext cx="320092" cy="320092"/>
          </a:xfrm>
          <a:prstGeom prst="rect">
            <a:avLst/>
          </a:prstGeom>
        </p:spPr>
      </p:pic>
      <p:sp>
        <p:nvSpPr>
          <p:cNvPr id="19" name="矩形 18">
            <a:extLst>
              <a:ext uri="{FF2B5EF4-FFF2-40B4-BE49-F238E27FC236}">
                <a16:creationId xmlns:a16="http://schemas.microsoft.com/office/drawing/2014/main" id="{92F1BC20-FF4D-47F2-A41C-5A95F5E12F5C}"/>
              </a:ext>
            </a:extLst>
          </p:cNvPr>
          <p:cNvSpPr/>
          <p:nvPr/>
        </p:nvSpPr>
        <p:spPr>
          <a:xfrm>
            <a:off x="1446537" y="1749883"/>
            <a:ext cx="1550285" cy="286717"/>
          </a:xfrm>
          <a:prstGeom prst="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JITed</a:t>
            </a:r>
            <a:r>
              <a:rPr kumimoji="1" lang="zh-CN" altLang="en-US"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code</a:t>
            </a:r>
            <a:endParaRPr kumimoji="1" lang="zh-CN" altLang="en-US" dirty="0">
              <a:solidFill>
                <a:schemeClr val="tx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0" name="文本框 19">
            <a:extLst>
              <a:ext uri="{FF2B5EF4-FFF2-40B4-BE49-F238E27FC236}">
                <a16:creationId xmlns:a16="http://schemas.microsoft.com/office/drawing/2014/main" id="{0A5904D4-3DDA-4C30-BA01-809A2751ED19}"/>
              </a:ext>
            </a:extLst>
          </p:cNvPr>
          <p:cNvSpPr txBox="1"/>
          <p:nvPr/>
        </p:nvSpPr>
        <p:spPr>
          <a:xfrm>
            <a:off x="1215265" y="1176340"/>
            <a:ext cx="542136" cy="369332"/>
          </a:xfrm>
          <a:prstGeom prst="rect">
            <a:avLst/>
          </a:prstGeom>
          <a:noFill/>
        </p:spPr>
        <p:txBody>
          <a:bodyPr wrap="none" rtlCol="0">
            <a:spAutoFit/>
          </a:bodyPr>
          <a:lstStyle/>
          <a:p>
            <a:r>
              <a:rPr lang="en-US" altLang="zh-CN" b="1" dirty="0">
                <a:solidFill>
                  <a:schemeClr val="accent1"/>
                </a:solidFill>
                <a:latin typeface="黑体" panose="02010609060101010101" pitchFamily="49" charset="-122"/>
                <a:ea typeface="黑体" panose="02010609060101010101" pitchFamily="49" charset="-122"/>
              </a:rPr>
              <a:t>EL0</a:t>
            </a:r>
            <a:endParaRPr lang="zh-CN" altLang="en-US" b="1" dirty="0">
              <a:solidFill>
                <a:schemeClr val="accent1"/>
              </a:solidFill>
              <a:latin typeface="黑体" panose="02010609060101010101" pitchFamily="49" charset="-122"/>
              <a:ea typeface="黑体" panose="02010609060101010101" pitchFamily="49" charset="-122"/>
            </a:endParaRPr>
          </a:p>
        </p:txBody>
      </p:sp>
      <p:sp>
        <p:nvSpPr>
          <p:cNvPr id="21" name="任意形状 40">
            <a:extLst>
              <a:ext uri="{FF2B5EF4-FFF2-40B4-BE49-F238E27FC236}">
                <a16:creationId xmlns:a16="http://schemas.microsoft.com/office/drawing/2014/main" id="{378EA0FB-6AF9-4075-9381-78F594BFCADE}"/>
              </a:ext>
            </a:extLst>
          </p:cNvPr>
          <p:cNvSpPr/>
          <p:nvPr/>
        </p:nvSpPr>
        <p:spPr>
          <a:xfrm>
            <a:off x="3036721" y="2833243"/>
            <a:ext cx="148096" cy="677282"/>
          </a:xfrm>
          <a:custGeom>
            <a:avLst/>
            <a:gdLst>
              <a:gd name="connsiteX0" fmla="*/ 0 w 248479"/>
              <a:gd name="connsiteY0" fmla="*/ 983974 h 983974"/>
              <a:gd name="connsiteX1" fmla="*/ 248479 w 248479"/>
              <a:gd name="connsiteY1" fmla="*/ 983974 h 983974"/>
              <a:gd name="connsiteX2" fmla="*/ 248479 w 248479"/>
              <a:gd name="connsiteY2" fmla="*/ 0 h 983974"/>
              <a:gd name="connsiteX3" fmla="*/ 0 w 248479"/>
              <a:gd name="connsiteY3" fmla="*/ 0 h 983974"/>
            </a:gdLst>
            <a:ahLst/>
            <a:cxnLst>
              <a:cxn ang="0">
                <a:pos x="connsiteX0" y="connsiteY0"/>
              </a:cxn>
              <a:cxn ang="0">
                <a:pos x="connsiteX1" y="connsiteY1"/>
              </a:cxn>
              <a:cxn ang="0">
                <a:pos x="connsiteX2" y="connsiteY2"/>
              </a:cxn>
              <a:cxn ang="0">
                <a:pos x="connsiteX3" y="connsiteY3"/>
              </a:cxn>
            </a:cxnLst>
            <a:rect l="l" t="t" r="r" b="b"/>
            <a:pathLst>
              <a:path w="248479" h="983974">
                <a:moveTo>
                  <a:pt x="0" y="983974"/>
                </a:moveTo>
                <a:lnTo>
                  <a:pt x="248479" y="983974"/>
                </a:lnTo>
                <a:lnTo>
                  <a:pt x="248479" y="0"/>
                </a:lnTo>
                <a:lnTo>
                  <a:pt x="0" y="0"/>
                </a:lnTo>
              </a:path>
            </a:pathLst>
          </a:custGeom>
          <a:noFill/>
          <a:ln w="19050">
            <a:solidFill>
              <a:schemeClr val="tx1"/>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SimHei" panose="02010609060101010101" pitchFamily="49" charset="-122"/>
              <a:ea typeface="SimHei" panose="02010609060101010101" pitchFamily="49" charset="-122"/>
              <a:cs typeface="Times New Roman" panose="02020603050405020304" pitchFamily="18" charset="0"/>
            </a:endParaRPr>
          </a:p>
        </p:txBody>
      </p:sp>
      <p:sp>
        <p:nvSpPr>
          <p:cNvPr id="25" name="矩形 24">
            <a:extLst>
              <a:ext uri="{FF2B5EF4-FFF2-40B4-BE49-F238E27FC236}">
                <a16:creationId xmlns:a16="http://schemas.microsoft.com/office/drawing/2014/main" id="{76472897-4B4A-40B5-BC56-F47D50F5FD7E}"/>
              </a:ext>
            </a:extLst>
          </p:cNvPr>
          <p:cNvSpPr/>
          <p:nvPr/>
        </p:nvSpPr>
        <p:spPr>
          <a:xfrm>
            <a:off x="3257170" y="2849119"/>
            <a:ext cx="1133644" cy="369332"/>
          </a:xfrm>
          <a:prstGeom prst="rect">
            <a:avLst/>
          </a:prstGeom>
        </p:spPr>
        <p:txBody>
          <a:bodyPr wrap="none">
            <a:spAutoFit/>
          </a:bodyPr>
          <a:lstStyle/>
          <a:p>
            <a:r>
              <a:rPr kumimoji="1" lang="en-US" altLang="zh-CN" dirty="0">
                <a:solidFill>
                  <a:prstClr val="black"/>
                </a:solidFill>
                <a:latin typeface="Times New Roman" panose="02020603050405020304" pitchFamily="18" charset="0"/>
                <a:ea typeface="SimHei" panose="02010609060101010101" pitchFamily="49" charset="-122"/>
                <a:cs typeface="Times New Roman" panose="02020603050405020304" pitchFamily="18" charset="0"/>
              </a:rPr>
              <a:t>LDR/STR</a:t>
            </a:r>
            <a:endParaRPr lang="zh-CN" altLang="en-US" dirty="0"/>
          </a:p>
        </p:txBody>
      </p:sp>
      <p:sp>
        <p:nvSpPr>
          <p:cNvPr id="29" name="任意形状 41">
            <a:extLst>
              <a:ext uri="{FF2B5EF4-FFF2-40B4-BE49-F238E27FC236}">
                <a16:creationId xmlns:a16="http://schemas.microsoft.com/office/drawing/2014/main" id="{200AB0E3-D57A-49B0-AB17-2E3636E72B62}"/>
              </a:ext>
            </a:extLst>
          </p:cNvPr>
          <p:cNvSpPr/>
          <p:nvPr/>
        </p:nvSpPr>
        <p:spPr>
          <a:xfrm>
            <a:off x="3025311" y="1853559"/>
            <a:ext cx="167451" cy="857219"/>
          </a:xfrm>
          <a:custGeom>
            <a:avLst/>
            <a:gdLst>
              <a:gd name="connsiteX0" fmla="*/ 0 w 248479"/>
              <a:gd name="connsiteY0" fmla="*/ 983974 h 983974"/>
              <a:gd name="connsiteX1" fmla="*/ 248479 w 248479"/>
              <a:gd name="connsiteY1" fmla="*/ 983974 h 983974"/>
              <a:gd name="connsiteX2" fmla="*/ 248479 w 248479"/>
              <a:gd name="connsiteY2" fmla="*/ 0 h 983974"/>
              <a:gd name="connsiteX3" fmla="*/ 0 w 248479"/>
              <a:gd name="connsiteY3" fmla="*/ 0 h 983974"/>
            </a:gdLst>
            <a:ahLst/>
            <a:cxnLst>
              <a:cxn ang="0">
                <a:pos x="connsiteX0" y="connsiteY0"/>
              </a:cxn>
              <a:cxn ang="0">
                <a:pos x="connsiteX1" y="connsiteY1"/>
              </a:cxn>
              <a:cxn ang="0">
                <a:pos x="connsiteX2" y="connsiteY2"/>
              </a:cxn>
              <a:cxn ang="0">
                <a:pos x="connsiteX3" y="connsiteY3"/>
              </a:cxn>
            </a:cxnLst>
            <a:rect l="l" t="t" r="r" b="b"/>
            <a:pathLst>
              <a:path w="248479" h="983974">
                <a:moveTo>
                  <a:pt x="0" y="983974"/>
                </a:moveTo>
                <a:lnTo>
                  <a:pt x="248479" y="983974"/>
                </a:lnTo>
                <a:lnTo>
                  <a:pt x="248479" y="0"/>
                </a:lnTo>
                <a:lnTo>
                  <a:pt x="0" y="0"/>
                </a:lnTo>
              </a:path>
            </a:pathLst>
          </a:custGeom>
          <a:noFill/>
          <a:ln w="19050">
            <a:solidFill>
              <a:schemeClr val="tx1"/>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SimHei" panose="02010609060101010101" pitchFamily="49" charset="-122"/>
              <a:ea typeface="SimHei" panose="02010609060101010101" pitchFamily="49" charset="-122"/>
              <a:cs typeface="Times New Roman" panose="02020603050405020304" pitchFamily="18" charset="0"/>
            </a:endParaRPr>
          </a:p>
        </p:txBody>
      </p:sp>
      <p:sp>
        <p:nvSpPr>
          <p:cNvPr id="30" name="任意形状 42">
            <a:extLst>
              <a:ext uri="{FF2B5EF4-FFF2-40B4-BE49-F238E27FC236}">
                <a16:creationId xmlns:a16="http://schemas.microsoft.com/office/drawing/2014/main" id="{95A47729-ECD6-4181-8906-EA763412D271}"/>
              </a:ext>
            </a:extLst>
          </p:cNvPr>
          <p:cNvSpPr/>
          <p:nvPr/>
        </p:nvSpPr>
        <p:spPr>
          <a:xfrm flipH="1">
            <a:off x="1272782" y="1853559"/>
            <a:ext cx="170633" cy="1656966"/>
          </a:xfrm>
          <a:custGeom>
            <a:avLst/>
            <a:gdLst>
              <a:gd name="connsiteX0" fmla="*/ 0 w 248479"/>
              <a:gd name="connsiteY0" fmla="*/ 983974 h 983974"/>
              <a:gd name="connsiteX1" fmla="*/ 248479 w 248479"/>
              <a:gd name="connsiteY1" fmla="*/ 983974 h 983974"/>
              <a:gd name="connsiteX2" fmla="*/ 248479 w 248479"/>
              <a:gd name="connsiteY2" fmla="*/ 0 h 983974"/>
              <a:gd name="connsiteX3" fmla="*/ 0 w 248479"/>
              <a:gd name="connsiteY3" fmla="*/ 0 h 983974"/>
            </a:gdLst>
            <a:ahLst/>
            <a:cxnLst>
              <a:cxn ang="0">
                <a:pos x="connsiteX0" y="connsiteY0"/>
              </a:cxn>
              <a:cxn ang="0">
                <a:pos x="connsiteX1" y="connsiteY1"/>
              </a:cxn>
              <a:cxn ang="0">
                <a:pos x="connsiteX2" y="connsiteY2"/>
              </a:cxn>
              <a:cxn ang="0">
                <a:pos x="connsiteX3" y="connsiteY3"/>
              </a:cxn>
            </a:cxnLst>
            <a:rect l="l" t="t" r="r" b="b"/>
            <a:pathLst>
              <a:path w="248479" h="983974">
                <a:moveTo>
                  <a:pt x="0" y="983974"/>
                </a:moveTo>
                <a:lnTo>
                  <a:pt x="248479" y="983974"/>
                </a:lnTo>
                <a:lnTo>
                  <a:pt x="248479" y="0"/>
                </a:lnTo>
                <a:lnTo>
                  <a:pt x="0" y="0"/>
                </a:lnTo>
              </a:path>
            </a:pathLst>
          </a:custGeom>
          <a:noFill/>
          <a:ln w="19050">
            <a:solidFill>
              <a:schemeClr val="tx1"/>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SimHei" panose="02010609060101010101" pitchFamily="49" charset="-122"/>
              <a:ea typeface="SimHei" panose="02010609060101010101" pitchFamily="49" charset="-122"/>
              <a:cs typeface="Times New Roman" panose="02020603050405020304" pitchFamily="18" charset="0"/>
            </a:endParaRPr>
          </a:p>
        </p:txBody>
      </p:sp>
      <p:pic>
        <p:nvPicPr>
          <p:cNvPr id="31" name="图片 30">
            <a:extLst>
              <a:ext uri="{FF2B5EF4-FFF2-40B4-BE49-F238E27FC236}">
                <a16:creationId xmlns:a16="http://schemas.microsoft.com/office/drawing/2014/main" id="{FA8A2BA5-609D-49DC-86C9-804090F1C255}"/>
              </a:ext>
            </a:extLst>
          </p:cNvPr>
          <p:cNvPicPr>
            <a:picLocks noChangeAspect="1"/>
          </p:cNvPicPr>
          <p:nvPr/>
        </p:nvPicPr>
        <p:blipFill>
          <a:blip r:embed="rId7"/>
          <a:stretch>
            <a:fillRect/>
          </a:stretch>
        </p:blipFill>
        <p:spPr>
          <a:xfrm>
            <a:off x="1071814" y="3015821"/>
            <a:ext cx="358368" cy="297574"/>
          </a:xfrm>
          <a:prstGeom prst="rect">
            <a:avLst/>
          </a:prstGeom>
        </p:spPr>
      </p:pic>
      <p:sp>
        <p:nvSpPr>
          <p:cNvPr id="32" name="Rectangle 2">
            <a:extLst>
              <a:ext uri="{FF2B5EF4-FFF2-40B4-BE49-F238E27FC236}">
                <a16:creationId xmlns:a16="http://schemas.microsoft.com/office/drawing/2014/main" id="{648966C6-C6E4-4851-82A1-E280D2B442DC}"/>
              </a:ext>
            </a:extLst>
          </p:cNvPr>
          <p:cNvSpPr>
            <a:spLocks noChangeArrowheads="1"/>
          </p:cNvSpPr>
          <p:nvPr/>
        </p:nvSpPr>
        <p:spPr bwMode="auto">
          <a:xfrm>
            <a:off x="7334790" y="3058446"/>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33" name="矩形 32">
            <a:extLst>
              <a:ext uri="{FF2B5EF4-FFF2-40B4-BE49-F238E27FC236}">
                <a16:creationId xmlns:a16="http://schemas.microsoft.com/office/drawing/2014/main" id="{79F10C98-9FC5-4266-8D58-5BA91E2DAA2A}"/>
              </a:ext>
            </a:extLst>
          </p:cNvPr>
          <p:cNvSpPr/>
          <p:nvPr/>
        </p:nvSpPr>
        <p:spPr>
          <a:xfrm>
            <a:off x="8166891" y="1547398"/>
            <a:ext cx="1550284" cy="21382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SimHei" panose="02010609060101010101" pitchFamily="49" charset="-122"/>
              <a:ea typeface="SimHei" panose="02010609060101010101" pitchFamily="49" charset="-122"/>
              <a:cs typeface="Times New Roman" panose="02020603050405020304" pitchFamily="18" charset="0"/>
            </a:endParaRPr>
          </a:p>
        </p:txBody>
      </p:sp>
      <p:sp>
        <p:nvSpPr>
          <p:cNvPr id="34" name="矩形 33">
            <a:extLst>
              <a:ext uri="{FF2B5EF4-FFF2-40B4-BE49-F238E27FC236}">
                <a16:creationId xmlns:a16="http://schemas.microsoft.com/office/drawing/2014/main" id="{411CE27E-F342-41A0-9E8D-F8FF260E2F71}"/>
              </a:ext>
            </a:extLst>
          </p:cNvPr>
          <p:cNvSpPr/>
          <p:nvPr/>
        </p:nvSpPr>
        <p:spPr>
          <a:xfrm>
            <a:off x="8333932" y="1197477"/>
            <a:ext cx="1255996" cy="369332"/>
          </a:xfrm>
          <a:prstGeom prst="rect">
            <a:avLst/>
          </a:prstGeom>
        </p:spPr>
        <p:txBody>
          <a:bodyPr wrap="square">
            <a:spAutoFit/>
          </a:bodyPr>
          <a:lstStyle/>
          <a:p>
            <a:pPr lvl="0" algn="ctr"/>
            <a:r>
              <a:rPr kumimoji="1" lang="zh-CN" altLang="en-US" dirty="0">
                <a:latin typeface="SimHei" panose="02010609060101010101" pitchFamily="49" charset="-122"/>
                <a:ea typeface="SimHei" panose="02010609060101010101" pitchFamily="49" charset="-122"/>
                <a:cs typeface="Times New Roman" panose="02020603050405020304" pitchFamily="18" charset="0"/>
              </a:rPr>
              <a:t>内存空间</a:t>
            </a:r>
          </a:p>
        </p:txBody>
      </p:sp>
      <p:sp>
        <p:nvSpPr>
          <p:cNvPr id="35" name="矩形 34">
            <a:extLst>
              <a:ext uri="{FF2B5EF4-FFF2-40B4-BE49-F238E27FC236}">
                <a16:creationId xmlns:a16="http://schemas.microsoft.com/office/drawing/2014/main" id="{7017E591-F596-4FFF-8CEF-F06F354740A0}"/>
              </a:ext>
            </a:extLst>
          </p:cNvPr>
          <p:cNvSpPr/>
          <p:nvPr/>
        </p:nvSpPr>
        <p:spPr>
          <a:xfrm>
            <a:off x="8166889" y="3335097"/>
            <a:ext cx="1550283" cy="286717"/>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JIT</a:t>
            </a:r>
            <a:r>
              <a:rPr kumimoji="1" lang="zh-CN" altLang="en-US" dirty="0">
                <a:solidFill>
                  <a:schemeClr val="tx1"/>
                </a:solidFill>
                <a:latin typeface="SimHei" panose="02010609060101010101" pitchFamily="49" charset="-122"/>
                <a:ea typeface="SimHei" panose="02010609060101010101" pitchFamily="49" charset="-122"/>
                <a:cs typeface="Times New Roman" panose="02020603050405020304" pitchFamily="18" charset="0"/>
              </a:rPr>
              <a:t>编译器</a:t>
            </a:r>
          </a:p>
        </p:txBody>
      </p:sp>
      <p:sp>
        <p:nvSpPr>
          <p:cNvPr id="36" name="矩形 35">
            <a:extLst>
              <a:ext uri="{FF2B5EF4-FFF2-40B4-BE49-F238E27FC236}">
                <a16:creationId xmlns:a16="http://schemas.microsoft.com/office/drawing/2014/main" id="{29D4964C-20D0-4BA1-BD7C-B66F404559F4}"/>
              </a:ext>
            </a:extLst>
          </p:cNvPr>
          <p:cNvSpPr/>
          <p:nvPr/>
        </p:nvSpPr>
        <p:spPr>
          <a:xfrm>
            <a:off x="9936037" y="2188612"/>
            <a:ext cx="1486797" cy="369332"/>
          </a:xfrm>
          <a:prstGeom prst="rect">
            <a:avLst/>
          </a:prstGeom>
        </p:spPr>
        <p:txBody>
          <a:bodyPr wrap="square">
            <a:spAutoFit/>
          </a:bodyPr>
          <a:lstStyle/>
          <a:p>
            <a:pPr algn="just"/>
            <a:r>
              <a:rPr kumimoji="1" lang="en-US" altLang="zh-CN" dirty="0">
                <a:latin typeface="Times New Roman" panose="02020603050405020304" pitchFamily="18" charset="0"/>
                <a:ea typeface="SimHei" panose="02010609060101010101" pitchFamily="49" charset="-122"/>
                <a:cs typeface="Times New Roman" panose="02020603050405020304" pitchFamily="18" charset="0"/>
              </a:rPr>
              <a:t>LDTR/STTR</a:t>
            </a:r>
          </a:p>
        </p:txBody>
      </p:sp>
      <p:sp>
        <p:nvSpPr>
          <p:cNvPr id="37" name="矩形 36">
            <a:extLst>
              <a:ext uri="{FF2B5EF4-FFF2-40B4-BE49-F238E27FC236}">
                <a16:creationId xmlns:a16="http://schemas.microsoft.com/office/drawing/2014/main" id="{BF6AE32C-F58C-446D-BBC1-1618394C4331}"/>
              </a:ext>
            </a:extLst>
          </p:cNvPr>
          <p:cNvSpPr/>
          <p:nvPr/>
        </p:nvSpPr>
        <p:spPr>
          <a:xfrm>
            <a:off x="6630086" y="3583966"/>
            <a:ext cx="5437788" cy="646331"/>
          </a:xfrm>
          <a:prstGeom prst="rect">
            <a:avLst/>
          </a:prstGeom>
        </p:spPr>
        <p:txBody>
          <a:bodyPr wrap="square">
            <a:spAutoFit/>
          </a:bodyPr>
          <a:lstStyle/>
          <a:p>
            <a:pPr lvl="0" algn="just"/>
            <a:r>
              <a:rPr kumimoji="1" lang="zh-CN" altLang="en-US" dirty="0">
                <a:solidFill>
                  <a:prstClr val="black"/>
                </a:solidFill>
                <a:highlight>
                  <a:srgbClr val="FFCCCC"/>
                </a:highlight>
                <a:latin typeface="SimHei" panose="02010609060101010101" pitchFamily="49" charset="-122"/>
                <a:ea typeface="SimHei" panose="02010609060101010101" pitchFamily="49" charset="-122"/>
                <a:cs typeface="Times New Roman" panose="02020603050405020304" pitchFamily="18" charset="0"/>
              </a:rPr>
              <a:t>内核态</a:t>
            </a:r>
            <a:r>
              <a:rPr kumimoji="1" lang="en-US" altLang="zh-CN" dirty="0">
                <a:solidFill>
                  <a:prstClr val="black"/>
                </a:solidFill>
                <a:highlight>
                  <a:srgbClr val="FFCCCC"/>
                </a:highlight>
                <a:latin typeface="Times New Roman" panose="02020603050405020304" pitchFamily="18" charset="0"/>
                <a:ea typeface="SimHei" panose="02010609060101010101" pitchFamily="49" charset="-122"/>
                <a:cs typeface="Times New Roman" panose="02020603050405020304" pitchFamily="18" charset="0"/>
              </a:rPr>
              <a:t>JIT</a:t>
            </a:r>
            <a:r>
              <a:rPr kumimoji="1" lang="zh-CN" altLang="en-US" dirty="0">
                <a:solidFill>
                  <a:prstClr val="black"/>
                </a:solidFill>
                <a:highlight>
                  <a:srgbClr val="FFCCCC"/>
                </a:highlight>
                <a:latin typeface="Times New Roman" panose="02020603050405020304" pitchFamily="18" charset="0"/>
                <a:ea typeface="SimHei" panose="02010609060101010101" pitchFamily="49" charset="-122"/>
                <a:cs typeface="Times New Roman" panose="02020603050405020304" pitchFamily="18" charset="0"/>
              </a:rPr>
              <a:t>编译器</a:t>
            </a:r>
            <a:r>
              <a:rPr kumimoji="1" lang="zh-CN" altLang="en-US" dirty="0">
                <a:solidFill>
                  <a:srgbClr val="FF0000"/>
                </a:solidFill>
                <a:highlight>
                  <a:srgbClr val="FFCCCC"/>
                </a:highlight>
                <a:latin typeface="Times New Roman" panose="02020603050405020304" pitchFamily="18" charset="0"/>
                <a:ea typeface="SimHei" panose="02010609060101010101" pitchFamily="49" charset="-122"/>
                <a:cs typeface="Times New Roman" panose="02020603050405020304" pitchFamily="18" charset="0"/>
              </a:rPr>
              <a:t>无需系统调用</a:t>
            </a:r>
            <a:r>
              <a:rPr kumimoji="1" lang="zh-CN" altLang="en-US" dirty="0">
                <a:solidFill>
                  <a:prstClr val="black"/>
                </a:solidFill>
                <a:highlight>
                  <a:srgbClr val="FFCCCC"/>
                </a:highlight>
                <a:latin typeface="Times New Roman" panose="02020603050405020304" pitchFamily="18" charset="0"/>
                <a:ea typeface="SimHei" panose="02010609060101010101" pitchFamily="49" charset="-122"/>
                <a:cs typeface="Times New Roman" panose="02020603050405020304" pitchFamily="18" charset="0"/>
              </a:rPr>
              <a:t>直接利用</a:t>
            </a:r>
            <a:r>
              <a:rPr kumimoji="1" lang="en-US" altLang="zh-CN" dirty="0">
                <a:solidFill>
                  <a:prstClr val="black"/>
                </a:solidFill>
                <a:highlight>
                  <a:srgbClr val="FFCCCC"/>
                </a:highlight>
                <a:latin typeface="Times New Roman" panose="02020603050405020304" pitchFamily="18" charset="0"/>
                <a:ea typeface="SimHei" panose="02010609060101010101" pitchFamily="49" charset="-122"/>
                <a:cs typeface="Times New Roman" panose="02020603050405020304" pitchFamily="18" charset="0"/>
              </a:rPr>
              <a:t>PAN</a:t>
            </a:r>
            <a:r>
              <a:rPr kumimoji="1" lang="zh-CN" altLang="en-US" dirty="0">
                <a:solidFill>
                  <a:prstClr val="black"/>
                </a:solidFill>
                <a:highlight>
                  <a:srgbClr val="FFCCCC"/>
                </a:highlight>
                <a:latin typeface="Times New Roman" panose="02020603050405020304" pitchFamily="18" charset="0"/>
                <a:ea typeface="SimHei" panose="02010609060101010101" pitchFamily="49" charset="-122"/>
                <a:cs typeface="Times New Roman" panose="02020603050405020304" pitchFamily="18" charset="0"/>
              </a:rPr>
              <a:t>隔离</a:t>
            </a:r>
            <a:r>
              <a:rPr kumimoji="1" lang="en-US" altLang="zh-CN" dirty="0">
                <a:solidFill>
                  <a:prstClr val="black"/>
                </a:solidFill>
                <a:highlight>
                  <a:srgbClr val="FFCCCC"/>
                </a:highlight>
                <a:latin typeface="Times New Roman" panose="02020603050405020304" pitchFamily="18" charset="0"/>
                <a:ea typeface="SimHei" panose="02010609060101010101" pitchFamily="49" charset="-122"/>
                <a:cs typeface="Times New Roman" panose="02020603050405020304" pitchFamily="18" charset="0"/>
              </a:rPr>
              <a:t>JITed Code</a:t>
            </a:r>
            <a:r>
              <a:rPr kumimoji="1" lang="zh-CN" altLang="en-US" dirty="0">
                <a:solidFill>
                  <a:prstClr val="black"/>
                </a:solidFill>
                <a:highlight>
                  <a:srgbClr val="FFCCCC"/>
                </a:highlight>
                <a:latin typeface="Times New Roman" panose="02020603050405020304" pitchFamily="18" charset="0"/>
                <a:ea typeface="SimHei" panose="02010609060101010101" pitchFamily="49" charset="-122"/>
                <a:cs typeface="Times New Roman" panose="02020603050405020304" pitchFamily="18" charset="0"/>
              </a:rPr>
              <a:t>，代码生成会被安全过滤，避免敏感指令</a:t>
            </a:r>
          </a:p>
        </p:txBody>
      </p:sp>
      <p:sp>
        <p:nvSpPr>
          <p:cNvPr id="38" name="矩形 37">
            <a:extLst>
              <a:ext uri="{FF2B5EF4-FFF2-40B4-BE49-F238E27FC236}">
                <a16:creationId xmlns:a16="http://schemas.microsoft.com/office/drawing/2014/main" id="{C15BBB22-0BA5-47D3-A6BF-B2AB958ECFE1}"/>
              </a:ext>
            </a:extLst>
          </p:cNvPr>
          <p:cNvSpPr/>
          <p:nvPr/>
        </p:nvSpPr>
        <p:spPr>
          <a:xfrm>
            <a:off x="6784341" y="2401556"/>
            <a:ext cx="1143187" cy="646331"/>
          </a:xfrm>
          <a:prstGeom prst="rect">
            <a:avLst/>
          </a:prstGeom>
        </p:spPr>
        <p:txBody>
          <a:bodyPr wrap="square">
            <a:spAutoFit/>
          </a:bodyPr>
          <a:lstStyle/>
          <a:p>
            <a:pPr lvl="0" algn="just"/>
            <a:r>
              <a:rPr kumimoji="1" lang="en-US" altLang="zh-CN" dirty="0">
                <a:solidFill>
                  <a:prstClr val="black"/>
                </a:solidFill>
                <a:latin typeface="Times New Roman" panose="02020603050405020304" pitchFamily="18" charset="0"/>
                <a:ea typeface="SimHei" panose="02010609060101010101" pitchFamily="49" charset="-122"/>
                <a:cs typeface="Times New Roman" panose="02020603050405020304" pitchFamily="18" charset="0"/>
              </a:rPr>
              <a:t>LDR/STR</a:t>
            </a:r>
            <a:r>
              <a:rPr kumimoji="1" lang="zh-CN" altLang="en-US" dirty="0">
                <a:solidFill>
                  <a:prstClr val="black"/>
                </a:solidFill>
                <a:latin typeface="Times New Roman" panose="02020603050405020304" pitchFamily="18" charset="0"/>
                <a:ea typeface="SimHei" panose="02010609060101010101" pitchFamily="49" charset="-122"/>
                <a:cs typeface="Times New Roman" panose="02020603050405020304" pitchFamily="18" charset="0"/>
              </a:rPr>
              <a:t>无法篡改</a:t>
            </a:r>
            <a:endParaRPr kumimoji="1" lang="en-US" altLang="zh-CN" dirty="0">
              <a:solidFill>
                <a:prstClr val="black"/>
              </a:solidFill>
              <a:latin typeface="Times New Roman" panose="02020603050405020304" pitchFamily="18" charset="0"/>
              <a:ea typeface="SimHei" panose="02010609060101010101" pitchFamily="49" charset="-122"/>
              <a:cs typeface="Times New Roman" panose="02020603050405020304" pitchFamily="18" charset="0"/>
            </a:endParaRPr>
          </a:p>
        </p:txBody>
      </p:sp>
      <p:pic>
        <p:nvPicPr>
          <p:cNvPr id="39" name="图形 38" descr="复选标记">
            <a:extLst>
              <a:ext uri="{FF2B5EF4-FFF2-40B4-BE49-F238E27FC236}">
                <a16:creationId xmlns:a16="http://schemas.microsoft.com/office/drawing/2014/main" id="{DC5B2449-47A5-43FE-B974-017E552C26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26137" y="2585020"/>
            <a:ext cx="320092" cy="320092"/>
          </a:xfrm>
          <a:prstGeom prst="rect">
            <a:avLst/>
          </a:prstGeom>
        </p:spPr>
      </p:pic>
      <p:sp>
        <p:nvSpPr>
          <p:cNvPr id="40" name="矩形 39">
            <a:extLst>
              <a:ext uri="{FF2B5EF4-FFF2-40B4-BE49-F238E27FC236}">
                <a16:creationId xmlns:a16="http://schemas.microsoft.com/office/drawing/2014/main" id="{DECD2079-B825-4D2F-90FF-21BBE3C5BC55}"/>
              </a:ext>
            </a:extLst>
          </p:cNvPr>
          <p:cNvSpPr/>
          <p:nvPr/>
        </p:nvSpPr>
        <p:spPr>
          <a:xfrm>
            <a:off x="8166889" y="1749883"/>
            <a:ext cx="1550285" cy="286717"/>
          </a:xfrm>
          <a:prstGeom prst="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en-US" altLang="zh-CN"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JITed</a:t>
            </a:r>
            <a:r>
              <a:rPr kumimoji="1" lang="zh-CN" altLang="en-US"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code</a:t>
            </a:r>
            <a:endParaRPr kumimoji="1" lang="zh-CN" altLang="en-US" dirty="0">
              <a:solidFill>
                <a:schemeClr val="tx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41" name="文本框 40">
            <a:extLst>
              <a:ext uri="{FF2B5EF4-FFF2-40B4-BE49-F238E27FC236}">
                <a16:creationId xmlns:a16="http://schemas.microsoft.com/office/drawing/2014/main" id="{9DF05091-6242-4945-BDD3-5A6ABC2F533A}"/>
              </a:ext>
            </a:extLst>
          </p:cNvPr>
          <p:cNvSpPr txBox="1"/>
          <p:nvPr/>
        </p:nvSpPr>
        <p:spPr>
          <a:xfrm>
            <a:off x="7890911" y="1179753"/>
            <a:ext cx="535724" cy="369332"/>
          </a:xfrm>
          <a:prstGeom prst="rect">
            <a:avLst/>
          </a:prstGeom>
          <a:noFill/>
        </p:spPr>
        <p:txBody>
          <a:bodyPr wrap="none" rtlCol="0">
            <a:spAutoFit/>
          </a:bodyPr>
          <a:lstStyle/>
          <a:p>
            <a:r>
              <a:rPr lang="en-US" altLang="zh-CN" b="1" dirty="0">
                <a:solidFill>
                  <a:schemeClr val="accent1"/>
                </a:solidFill>
                <a:latin typeface="黑体" panose="02010609060101010101" pitchFamily="49" charset="-122"/>
                <a:ea typeface="黑体" panose="02010609060101010101" pitchFamily="49" charset="-122"/>
              </a:rPr>
              <a:t>EL1</a:t>
            </a:r>
            <a:endParaRPr lang="zh-CN" altLang="en-US" b="1" dirty="0">
              <a:solidFill>
                <a:schemeClr val="accent1"/>
              </a:solidFill>
              <a:latin typeface="黑体" panose="02010609060101010101" pitchFamily="49" charset="-122"/>
              <a:ea typeface="黑体" panose="02010609060101010101" pitchFamily="49" charset="-122"/>
            </a:endParaRPr>
          </a:p>
        </p:txBody>
      </p:sp>
      <p:sp>
        <p:nvSpPr>
          <p:cNvPr id="42" name="任意形状 59">
            <a:extLst>
              <a:ext uri="{FF2B5EF4-FFF2-40B4-BE49-F238E27FC236}">
                <a16:creationId xmlns:a16="http://schemas.microsoft.com/office/drawing/2014/main" id="{B054A98D-A133-4D53-9B91-F013C8E7C0C8}"/>
              </a:ext>
            </a:extLst>
          </p:cNvPr>
          <p:cNvSpPr/>
          <p:nvPr/>
        </p:nvSpPr>
        <p:spPr>
          <a:xfrm>
            <a:off x="9702353" y="1853559"/>
            <a:ext cx="149741" cy="1697330"/>
          </a:xfrm>
          <a:custGeom>
            <a:avLst/>
            <a:gdLst>
              <a:gd name="connsiteX0" fmla="*/ 0 w 248479"/>
              <a:gd name="connsiteY0" fmla="*/ 983974 h 983974"/>
              <a:gd name="connsiteX1" fmla="*/ 248479 w 248479"/>
              <a:gd name="connsiteY1" fmla="*/ 983974 h 983974"/>
              <a:gd name="connsiteX2" fmla="*/ 248479 w 248479"/>
              <a:gd name="connsiteY2" fmla="*/ 0 h 983974"/>
              <a:gd name="connsiteX3" fmla="*/ 0 w 248479"/>
              <a:gd name="connsiteY3" fmla="*/ 0 h 983974"/>
            </a:gdLst>
            <a:ahLst/>
            <a:cxnLst>
              <a:cxn ang="0">
                <a:pos x="connsiteX0" y="connsiteY0"/>
              </a:cxn>
              <a:cxn ang="0">
                <a:pos x="connsiteX1" y="connsiteY1"/>
              </a:cxn>
              <a:cxn ang="0">
                <a:pos x="connsiteX2" y="connsiteY2"/>
              </a:cxn>
              <a:cxn ang="0">
                <a:pos x="connsiteX3" y="connsiteY3"/>
              </a:cxn>
            </a:cxnLst>
            <a:rect l="l" t="t" r="r" b="b"/>
            <a:pathLst>
              <a:path w="248479" h="983974">
                <a:moveTo>
                  <a:pt x="0" y="983974"/>
                </a:moveTo>
                <a:lnTo>
                  <a:pt x="248479" y="983974"/>
                </a:lnTo>
                <a:lnTo>
                  <a:pt x="248479" y="0"/>
                </a:lnTo>
                <a:lnTo>
                  <a:pt x="0" y="0"/>
                </a:lnTo>
              </a:path>
            </a:pathLst>
          </a:custGeom>
          <a:noFill/>
          <a:ln w="19050">
            <a:solidFill>
              <a:schemeClr val="tx1"/>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SimHei" panose="02010609060101010101" pitchFamily="49" charset="-122"/>
              <a:ea typeface="SimHei" panose="02010609060101010101" pitchFamily="49" charset="-122"/>
              <a:cs typeface="Times New Roman" panose="02020603050405020304" pitchFamily="18" charset="0"/>
            </a:endParaRPr>
          </a:p>
        </p:txBody>
      </p:sp>
      <p:sp>
        <p:nvSpPr>
          <p:cNvPr id="43" name="任意形状 60">
            <a:extLst>
              <a:ext uri="{FF2B5EF4-FFF2-40B4-BE49-F238E27FC236}">
                <a16:creationId xmlns:a16="http://schemas.microsoft.com/office/drawing/2014/main" id="{9D083A15-9568-4BE0-982D-D3F5F0E791D4}"/>
              </a:ext>
            </a:extLst>
          </p:cNvPr>
          <p:cNvSpPr/>
          <p:nvPr/>
        </p:nvSpPr>
        <p:spPr>
          <a:xfrm flipH="1">
            <a:off x="7993134" y="1853559"/>
            <a:ext cx="170633" cy="1656966"/>
          </a:xfrm>
          <a:custGeom>
            <a:avLst/>
            <a:gdLst>
              <a:gd name="connsiteX0" fmla="*/ 0 w 248479"/>
              <a:gd name="connsiteY0" fmla="*/ 983974 h 983974"/>
              <a:gd name="connsiteX1" fmla="*/ 248479 w 248479"/>
              <a:gd name="connsiteY1" fmla="*/ 983974 h 983974"/>
              <a:gd name="connsiteX2" fmla="*/ 248479 w 248479"/>
              <a:gd name="connsiteY2" fmla="*/ 0 h 983974"/>
              <a:gd name="connsiteX3" fmla="*/ 0 w 248479"/>
              <a:gd name="connsiteY3" fmla="*/ 0 h 983974"/>
            </a:gdLst>
            <a:ahLst/>
            <a:cxnLst>
              <a:cxn ang="0">
                <a:pos x="connsiteX0" y="connsiteY0"/>
              </a:cxn>
              <a:cxn ang="0">
                <a:pos x="connsiteX1" y="connsiteY1"/>
              </a:cxn>
              <a:cxn ang="0">
                <a:pos x="connsiteX2" y="connsiteY2"/>
              </a:cxn>
              <a:cxn ang="0">
                <a:pos x="connsiteX3" y="connsiteY3"/>
              </a:cxn>
            </a:cxnLst>
            <a:rect l="l" t="t" r="r" b="b"/>
            <a:pathLst>
              <a:path w="248479" h="983974">
                <a:moveTo>
                  <a:pt x="0" y="983974"/>
                </a:moveTo>
                <a:lnTo>
                  <a:pt x="248479" y="983974"/>
                </a:lnTo>
                <a:lnTo>
                  <a:pt x="248479" y="0"/>
                </a:lnTo>
                <a:lnTo>
                  <a:pt x="0" y="0"/>
                </a:lnTo>
              </a:path>
            </a:pathLst>
          </a:custGeom>
          <a:noFill/>
          <a:ln w="19050">
            <a:solidFill>
              <a:schemeClr val="tx1"/>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SimHei" panose="02010609060101010101" pitchFamily="49" charset="-122"/>
              <a:ea typeface="SimHei" panose="02010609060101010101" pitchFamily="49" charset="-122"/>
              <a:cs typeface="Times New Roman" panose="02020603050405020304" pitchFamily="18" charset="0"/>
            </a:endParaRPr>
          </a:p>
        </p:txBody>
      </p:sp>
      <p:pic>
        <p:nvPicPr>
          <p:cNvPr id="44" name="图片 43">
            <a:extLst>
              <a:ext uri="{FF2B5EF4-FFF2-40B4-BE49-F238E27FC236}">
                <a16:creationId xmlns:a16="http://schemas.microsoft.com/office/drawing/2014/main" id="{0FBC42A7-18AB-4912-956E-79A19BDC8E9B}"/>
              </a:ext>
            </a:extLst>
          </p:cNvPr>
          <p:cNvPicPr>
            <a:picLocks noChangeAspect="1"/>
          </p:cNvPicPr>
          <p:nvPr/>
        </p:nvPicPr>
        <p:blipFill>
          <a:blip r:embed="rId7"/>
          <a:stretch>
            <a:fillRect/>
          </a:stretch>
        </p:blipFill>
        <p:spPr>
          <a:xfrm>
            <a:off x="7800405" y="2610305"/>
            <a:ext cx="358368" cy="297574"/>
          </a:xfrm>
          <a:prstGeom prst="rect">
            <a:avLst/>
          </a:prstGeom>
        </p:spPr>
      </p:pic>
      <p:pic>
        <p:nvPicPr>
          <p:cNvPr id="45" name="Picture 2" descr="Filter icon - Icons8 Flat Color Icons - 262">
            <a:extLst>
              <a:ext uri="{FF2B5EF4-FFF2-40B4-BE49-F238E27FC236}">
                <a16:creationId xmlns:a16="http://schemas.microsoft.com/office/drawing/2014/main" id="{D70FFF3C-D137-4090-8962-DE96ECCE14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75538" y="2905329"/>
            <a:ext cx="366134" cy="386774"/>
          </a:xfrm>
          <a:prstGeom prst="rect">
            <a:avLst/>
          </a:prstGeom>
          <a:noFill/>
          <a:extLst>
            <a:ext uri="{909E8E84-426E-40DD-AFC4-6F175D3DCCD1}">
              <a14:hiddenFill xmlns:a14="http://schemas.microsoft.com/office/drawing/2010/main">
                <a:solidFill>
                  <a:srgbClr val="FFFFFF"/>
                </a:solidFill>
              </a14:hiddenFill>
            </a:ext>
          </a:extLst>
        </p:spPr>
      </p:pic>
      <p:sp>
        <p:nvSpPr>
          <p:cNvPr id="46" name="矩形 45">
            <a:extLst>
              <a:ext uri="{FF2B5EF4-FFF2-40B4-BE49-F238E27FC236}">
                <a16:creationId xmlns:a16="http://schemas.microsoft.com/office/drawing/2014/main" id="{7C96742C-5529-4AF0-886F-CD1622B64C3C}"/>
              </a:ext>
            </a:extLst>
          </p:cNvPr>
          <p:cNvSpPr/>
          <p:nvPr/>
        </p:nvSpPr>
        <p:spPr>
          <a:xfrm>
            <a:off x="10199618" y="2887058"/>
            <a:ext cx="1608365" cy="369332"/>
          </a:xfrm>
          <a:prstGeom prst="rect">
            <a:avLst/>
          </a:prstGeom>
        </p:spPr>
        <p:txBody>
          <a:bodyPr wrap="square">
            <a:spAutoFit/>
          </a:bodyPr>
          <a:lstStyle/>
          <a:p>
            <a:pPr algn="just"/>
            <a:r>
              <a:rPr kumimoji="1" lang="zh-CN" altLang="en-US" dirty="0">
                <a:latin typeface="Times New Roman" panose="02020603050405020304" pitchFamily="18" charset="0"/>
                <a:ea typeface="SimHei" panose="02010609060101010101" pitchFamily="49" charset="-122"/>
                <a:cs typeface="Times New Roman" panose="02020603050405020304" pitchFamily="18" charset="0"/>
              </a:rPr>
              <a:t>过滤敏感指令</a:t>
            </a:r>
            <a:endParaRPr kumimoji="1" lang="en-US" altLang="zh-CN" dirty="0">
              <a:latin typeface="Times New Roman" panose="02020603050405020304" pitchFamily="18" charset="0"/>
              <a:ea typeface="SimHei" panose="02010609060101010101" pitchFamily="49" charset="-122"/>
              <a:cs typeface="Times New Roman" panose="02020603050405020304" pitchFamily="18" charset="0"/>
            </a:endParaRPr>
          </a:p>
        </p:txBody>
      </p:sp>
      <p:pic>
        <p:nvPicPr>
          <p:cNvPr id="47" name="Picture 4" descr="CheckSum LLC Logo [ Download - Logo - icon ] png svg">
            <a:extLst>
              <a:ext uri="{FF2B5EF4-FFF2-40B4-BE49-F238E27FC236}">
                <a16:creationId xmlns:a16="http://schemas.microsoft.com/office/drawing/2014/main" id="{2E34D1E8-C3D5-4413-A02C-CDC2E65C696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37303" b="41134"/>
          <a:stretch/>
        </p:blipFill>
        <p:spPr bwMode="auto">
          <a:xfrm>
            <a:off x="3256513" y="3178262"/>
            <a:ext cx="1366346" cy="294613"/>
          </a:xfrm>
          <a:prstGeom prst="rect">
            <a:avLst/>
          </a:prstGeom>
          <a:noFill/>
          <a:extLst>
            <a:ext uri="{909E8E84-426E-40DD-AFC4-6F175D3DCCD1}">
              <a14:hiddenFill xmlns:a14="http://schemas.microsoft.com/office/drawing/2010/main">
                <a:solidFill>
                  <a:srgbClr val="FFFFFF"/>
                </a:solidFill>
              </a14:hiddenFill>
            </a:ext>
          </a:extLst>
        </p:spPr>
      </p:pic>
      <p:sp>
        <p:nvSpPr>
          <p:cNvPr id="50" name="文本框 49">
            <a:extLst>
              <a:ext uri="{FF2B5EF4-FFF2-40B4-BE49-F238E27FC236}">
                <a16:creationId xmlns:a16="http://schemas.microsoft.com/office/drawing/2014/main" id="{A89A3CAD-2918-40A9-B214-31D1F7A5C36B}"/>
              </a:ext>
            </a:extLst>
          </p:cNvPr>
          <p:cNvSpPr txBox="1"/>
          <p:nvPr/>
        </p:nvSpPr>
        <p:spPr>
          <a:xfrm>
            <a:off x="1671836" y="2147185"/>
            <a:ext cx="1114408" cy="369332"/>
          </a:xfrm>
          <a:prstGeom prst="rect">
            <a:avLst/>
          </a:prstGeom>
          <a:noFill/>
        </p:spPr>
        <p:txBody>
          <a:bodyPr wrap="none" rtlCol="0">
            <a:spAutoFit/>
          </a:bodyPr>
          <a:lstStyle/>
          <a:p>
            <a:r>
              <a:rPr lang="zh-CN" altLang="en-US" b="1"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rPr>
              <a:t>用户页面</a:t>
            </a:r>
          </a:p>
        </p:txBody>
      </p:sp>
      <p:sp>
        <p:nvSpPr>
          <p:cNvPr id="52" name="文本框 51">
            <a:extLst>
              <a:ext uri="{FF2B5EF4-FFF2-40B4-BE49-F238E27FC236}">
                <a16:creationId xmlns:a16="http://schemas.microsoft.com/office/drawing/2014/main" id="{A9C49E2F-8784-4D6F-8364-EF1C7DD4F072}"/>
              </a:ext>
            </a:extLst>
          </p:cNvPr>
          <p:cNvSpPr txBox="1"/>
          <p:nvPr/>
        </p:nvSpPr>
        <p:spPr>
          <a:xfrm>
            <a:off x="8377418" y="2000511"/>
            <a:ext cx="1114408" cy="369332"/>
          </a:xfrm>
          <a:prstGeom prst="rect">
            <a:avLst/>
          </a:prstGeom>
          <a:noFill/>
        </p:spPr>
        <p:txBody>
          <a:bodyPr wrap="none" rtlCol="0">
            <a:spAutoFit/>
          </a:bodyPr>
          <a:lstStyle/>
          <a:p>
            <a:r>
              <a:rPr lang="zh-CN" altLang="en-US" b="1"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rPr>
              <a:t>用户页面</a:t>
            </a:r>
          </a:p>
        </p:txBody>
      </p:sp>
      <p:sp>
        <p:nvSpPr>
          <p:cNvPr id="53" name="文本框 52">
            <a:extLst>
              <a:ext uri="{FF2B5EF4-FFF2-40B4-BE49-F238E27FC236}">
                <a16:creationId xmlns:a16="http://schemas.microsoft.com/office/drawing/2014/main" id="{48176FA5-F7FC-4DF5-AFB4-E2F362413C32}"/>
              </a:ext>
            </a:extLst>
          </p:cNvPr>
          <p:cNvSpPr txBox="1"/>
          <p:nvPr/>
        </p:nvSpPr>
        <p:spPr>
          <a:xfrm>
            <a:off x="8377418" y="3001854"/>
            <a:ext cx="1114408" cy="369332"/>
          </a:xfrm>
          <a:prstGeom prst="rect">
            <a:avLst/>
          </a:prstGeom>
          <a:noFill/>
        </p:spPr>
        <p:txBody>
          <a:bodyPr wrap="none" rtlCol="0">
            <a:spAutoFit/>
          </a:bodyPr>
          <a:lstStyle/>
          <a:p>
            <a:r>
              <a:rPr lang="zh-CN" altLang="en-US"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内核页面</a:t>
            </a:r>
          </a:p>
        </p:txBody>
      </p:sp>
      <p:sp>
        <p:nvSpPr>
          <p:cNvPr id="54" name="箭头: 右 53">
            <a:extLst>
              <a:ext uri="{FF2B5EF4-FFF2-40B4-BE49-F238E27FC236}">
                <a16:creationId xmlns:a16="http://schemas.microsoft.com/office/drawing/2014/main" id="{B2DC25F1-C136-42FD-8FC9-1FC6FBA15B5A}"/>
              </a:ext>
            </a:extLst>
          </p:cNvPr>
          <p:cNvSpPr/>
          <p:nvPr/>
        </p:nvSpPr>
        <p:spPr>
          <a:xfrm>
            <a:off x="5018221" y="3781747"/>
            <a:ext cx="1637833" cy="320093"/>
          </a:xfrm>
          <a:prstGeom prst="rightArrow">
            <a:avLst>
              <a:gd name="adj1" fmla="val 50000"/>
              <a:gd name="adj2" fmla="val 227260"/>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154">
            <a:extLst>
              <a:ext uri="{FF2B5EF4-FFF2-40B4-BE49-F238E27FC236}">
                <a16:creationId xmlns:a16="http://schemas.microsoft.com/office/drawing/2014/main" id="{72BC2F0A-CB12-4618-9577-0F34A2BB1DFE}"/>
              </a:ext>
            </a:extLst>
          </p:cNvPr>
          <p:cNvSpPr/>
          <p:nvPr/>
        </p:nvSpPr>
        <p:spPr>
          <a:xfrm>
            <a:off x="5018221" y="2448019"/>
            <a:ext cx="1627608" cy="589686"/>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bg1"/>
                </a:solidFill>
                <a:latin typeface="SimHei" panose="02010609060101010101" pitchFamily="49" charset="-122"/>
                <a:ea typeface="SimHei" panose="02010609060101010101" pitchFamily="49" charset="-122"/>
                <a:cs typeface="Times New Roman" panose="02020603050405020304" pitchFamily="18" charset="0"/>
              </a:rPr>
              <a:t>无需系统调用隔离保护代码</a:t>
            </a:r>
            <a:endParaRPr kumimoji="1" lang="zh-CN" altLang="en-US" b="1" dirty="0">
              <a:solidFill>
                <a:schemeClr val="bg1"/>
              </a:solidFill>
              <a:latin typeface="SimHei" panose="02010609060101010101" pitchFamily="49" charset="-122"/>
              <a:ea typeface="SimHei" panose="02010609060101010101" pitchFamily="49" charset="-122"/>
            </a:endParaRPr>
          </a:p>
        </p:txBody>
      </p:sp>
      <p:grpSp>
        <p:nvGrpSpPr>
          <p:cNvPr id="3" name="组合 2">
            <a:extLst>
              <a:ext uri="{FF2B5EF4-FFF2-40B4-BE49-F238E27FC236}">
                <a16:creationId xmlns:a16="http://schemas.microsoft.com/office/drawing/2014/main" id="{A3984A85-54D4-497A-8B99-3D4E25A6607B}"/>
              </a:ext>
            </a:extLst>
          </p:cNvPr>
          <p:cNvGrpSpPr/>
          <p:nvPr/>
        </p:nvGrpSpPr>
        <p:grpSpPr>
          <a:xfrm>
            <a:off x="112370" y="4325576"/>
            <a:ext cx="12000359" cy="2493890"/>
            <a:chOff x="112370" y="4325576"/>
            <a:chExt cx="12000359" cy="2493890"/>
          </a:xfrm>
        </p:grpSpPr>
        <p:grpSp>
          <p:nvGrpSpPr>
            <p:cNvPr id="57" name="组合 56">
              <a:extLst>
                <a:ext uri="{FF2B5EF4-FFF2-40B4-BE49-F238E27FC236}">
                  <a16:creationId xmlns:a16="http://schemas.microsoft.com/office/drawing/2014/main" id="{B3E4188C-0D4C-4B27-943C-B4C6F774D25B}"/>
                </a:ext>
              </a:extLst>
            </p:cNvPr>
            <p:cNvGrpSpPr/>
            <p:nvPr/>
          </p:nvGrpSpPr>
          <p:grpSpPr>
            <a:xfrm>
              <a:off x="218825" y="4757604"/>
              <a:ext cx="4790044" cy="2061862"/>
              <a:chOff x="857652" y="4822976"/>
              <a:chExt cx="4790044" cy="2061862"/>
            </a:xfrm>
          </p:grpSpPr>
          <p:sp>
            <p:nvSpPr>
              <p:cNvPr id="58" name="文本框 57">
                <a:extLst>
                  <a:ext uri="{FF2B5EF4-FFF2-40B4-BE49-F238E27FC236}">
                    <a16:creationId xmlns:a16="http://schemas.microsoft.com/office/drawing/2014/main" id="{140CF75B-C034-4647-90BE-45E3771CB00E}"/>
                  </a:ext>
                </a:extLst>
              </p:cNvPr>
              <p:cNvSpPr txBox="1"/>
              <p:nvPr/>
            </p:nvSpPr>
            <p:spPr>
              <a:xfrm>
                <a:off x="1217631" y="4964856"/>
                <a:ext cx="542136" cy="369332"/>
              </a:xfrm>
              <a:prstGeom prst="rect">
                <a:avLst/>
              </a:prstGeom>
              <a:noFill/>
            </p:spPr>
            <p:txBody>
              <a:bodyPr wrap="none" rtlCol="0">
                <a:spAutoFit/>
              </a:bodyPr>
              <a:lstStyle/>
              <a:p>
                <a:r>
                  <a:rPr lang="en-US" altLang="zh-CN" b="1" dirty="0">
                    <a:solidFill>
                      <a:schemeClr val="accent1"/>
                    </a:solidFill>
                    <a:latin typeface="黑体" panose="02010609060101010101" pitchFamily="49" charset="-122"/>
                    <a:ea typeface="黑体" panose="02010609060101010101" pitchFamily="49" charset="-122"/>
                  </a:rPr>
                  <a:t>EL0</a:t>
                </a:r>
                <a:endParaRPr lang="zh-CN" altLang="en-US" b="1" dirty="0">
                  <a:solidFill>
                    <a:schemeClr val="accent1"/>
                  </a:solidFill>
                  <a:latin typeface="黑体" panose="02010609060101010101" pitchFamily="49" charset="-122"/>
                  <a:ea typeface="黑体" panose="02010609060101010101" pitchFamily="49" charset="-122"/>
                </a:endParaRPr>
              </a:p>
            </p:txBody>
          </p:sp>
          <p:sp>
            <p:nvSpPr>
              <p:cNvPr id="59" name="文本框 58">
                <a:extLst>
                  <a:ext uri="{FF2B5EF4-FFF2-40B4-BE49-F238E27FC236}">
                    <a16:creationId xmlns:a16="http://schemas.microsoft.com/office/drawing/2014/main" id="{2279DB23-B6B2-469F-9DB6-E8F4F813DE44}"/>
                  </a:ext>
                </a:extLst>
              </p:cNvPr>
              <p:cNvSpPr txBox="1"/>
              <p:nvPr/>
            </p:nvSpPr>
            <p:spPr>
              <a:xfrm>
                <a:off x="1224043" y="6078281"/>
                <a:ext cx="535724" cy="369332"/>
              </a:xfrm>
              <a:prstGeom prst="rect">
                <a:avLst/>
              </a:prstGeom>
              <a:noFill/>
            </p:spPr>
            <p:txBody>
              <a:bodyPr wrap="none" rtlCol="0">
                <a:spAutoFit/>
              </a:bodyPr>
              <a:lstStyle>
                <a:defPPr>
                  <a:defRPr lang="zh-CN"/>
                </a:defPPr>
                <a:lvl1pPr>
                  <a:defRPr b="1">
                    <a:solidFill>
                      <a:schemeClr val="accent1"/>
                    </a:solidFill>
                    <a:latin typeface="黑体" panose="02010609060101010101" pitchFamily="49" charset="-122"/>
                    <a:ea typeface="黑体" panose="02010609060101010101" pitchFamily="49" charset="-122"/>
                  </a:defRPr>
                </a:lvl1pPr>
              </a:lstStyle>
              <a:p>
                <a:r>
                  <a:rPr lang="en-US" altLang="zh-CN" dirty="0"/>
                  <a:t>EL1</a:t>
                </a:r>
                <a:endParaRPr lang="zh-CN" altLang="en-US" dirty="0"/>
              </a:p>
            </p:txBody>
          </p:sp>
          <p:cxnSp>
            <p:nvCxnSpPr>
              <p:cNvPr id="60" name="直接箭头连接符 84">
                <a:extLst>
                  <a:ext uri="{FF2B5EF4-FFF2-40B4-BE49-F238E27FC236}">
                    <a16:creationId xmlns:a16="http://schemas.microsoft.com/office/drawing/2014/main" id="{53C8BAED-C85A-46EA-870B-FF6493937C56}"/>
                  </a:ext>
                </a:extLst>
              </p:cNvPr>
              <p:cNvCxnSpPr>
                <a:cxnSpLocks/>
              </p:cNvCxnSpPr>
              <p:nvPr/>
            </p:nvCxnSpPr>
            <p:spPr>
              <a:xfrm>
                <a:off x="1310635" y="5751522"/>
                <a:ext cx="3905738" cy="0"/>
              </a:xfrm>
              <a:prstGeom prst="straightConnector1">
                <a:avLst/>
              </a:prstGeom>
              <a:ln w="254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143A2233-942B-4593-8E42-178B2AB270DB}"/>
                  </a:ext>
                </a:extLst>
              </p:cNvPr>
              <p:cNvSpPr/>
              <p:nvPr/>
            </p:nvSpPr>
            <p:spPr>
              <a:xfrm>
                <a:off x="4370312" y="4890206"/>
                <a:ext cx="916009" cy="465360"/>
              </a:xfrm>
              <a:prstGeom prst="rect">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浏览器</a:t>
                </a:r>
              </a:p>
            </p:txBody>
          </p:sp>
          <p:sp>
            <p:nvSpPr>
              <p:cNvPr id="62" name="矩形 61">
                <a:extLst>
                  <a:ext uri="{FF2B5EF4-FFF2-40B4-BE49-F238E27FC236}">
                    <a16:creationId xmlns:a16="http://schemas.microsoft.com/office/drawing/2014/main" id="{0D720A7A-48FE-41F7-A019-1A36A90907D3}"/>
                  </a:ext>
                </a:extLst>
              </p:cNvPr>
              <p:cNvSpPr/>
              <p:nvPr/>
            </p:nvSpPr>
            <p:spPr>
              <a:xfrm>
                <a:off x="3213296" y="4910810"/>
                <a:ext cx="703793" cy="468000"/>
              </a:xfrm>
              <a:prstGeom prst="rect">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插件</a:t>
                </a:r>
              </a:p>
            </p:txBody>
          </p:sp>
          <p:sp>
            <p:nvSpPr>
              <p:cNvPr id="63" name="矩形 62">
                <a:extLst>
                  <a:ext uri="{FF2B5EF4-FFF2-40B4-BE49-F238E27FC236}">
                    <a16:creationId xmlns:a16="http://schemas.microsoft.com/office/drawing/2014/main" id="{7F3F6C76-3F62-447C-B7F9-5D32295A8355}"/>
                  </a:ext>
                </a:extLst>
              </p:cNvPr>
              <p:cNvSpPr/>
              <p:nvPr/>
            </p:nvSpPr>
            <p:spPr>
              <a:xfrm>
                <a:off x="2422996" y="6096105"/>
                <a:ext cx="2412479" cy="467997"/>
              </a:xfrm>
              <a:prstGeom prst="rect">
                <a:avLst/>
              </a:prstGeom>
              <a:solidFill>
                <a:schemeClr val="accent6">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内核</a:t>
                </a:r>
              </a:p>
            </p:txBody>
          </p:sp>
          <p:cxnSp>
            <p:nvCxnSpPr>
              <p:cNvPr id="64" name="直线箭头连接符 9">
                <a:extLst>
                  <a:ext uri="{FF2B5EF4-FFF2-40B4-BE49-F238E27FC236}">
                    <a16:creationId xmlns:a16="http://schemas.microsoft.com/office/drawing/2014/main" id="{0E146C66-DB66-419F-BE90-85472B178962}"/>
                  </a:ext>
                </a:extLst>
              </p:cNvPr>
              <p:cNvCxnSpPr>
                <a:cxnSpLocks/>
              </p:cNvCxnSpPr>
              <p:nvPr/>
            </p:nvCxnSpPr>
            <p:spPr>
              <a:xfrm flipH="1">
                <a:off x="3166406" y="5384231"/>
                <a:ext cx="492410" cy="7168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24">
                <a:extLst>
                  <a:ext uri="{FF2B5EF4-FFF2-40B4-BE49-F238E27FC236}">
                    <a16:creationId xmlns:a16="http://schemas.microsoft.com/office/drawing/2014/main" id="{C682CA2B-78AC-48D5-B3A0-256C9AA40C2E}"/>
                  </a:ext>
                </a:extLst>
              </p:cNvPr>
              <p:cNvCxnSpPr>
                <a:cxnSpLocks/>
              </p:cNvCxnSpPr>
              <p:nvPr/>
            </p:nvCxnSpPr>
            <p:spPr>
              <a:xfrm flipH="1" flipV="1">
                <a:off x="2139198" y="5414493"/>
                <a:ext cx="567596" cy="68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57">
                <a:extLst>
                  <a:ext uri="{FF2B5EF4-FFF2-40B4-BE49-F238E27FC236}">
                    <a16:creationId xmlns:a16="http://schemas.microsoft.com/office/drawing/2014/main" id="{6CB7090F-EAF8-4E0A-B943-2F52F7FA0A05}"/>
                  </a:ext>
                </a:extLst>
              </p:cNvPr>
              <p:cNvCxnSpPr>
                <a:cxnSpLocks/>
              </p:cNvCxnSpPr>
              <p:nvPr/>
            </p:nvCxnSpPr>
            <p:spPr>
              <a:xfrm>
                <a:off x="2296340" y="5406687"/>
                <a:ext cx="606570" cy="68400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67" name="直线箭头连接符 80">
                <a:extLst>
                  <a:ext uri="{FF2B5EF4-FFF2-40B4-BE49-F238E27FC236}">
                    <a16:creationId xmlns:a16="http://schemas.microsoft.com/office/drawing/2014/main" id="{51072667-D3F2-42FF-8332-D3B75B1F6C12}"/>
                  </a:ext>
                </a:extLst>
              </p:cNvPr>
              <p:cNvCxnSpPr>
                <a:cxnSpLocks/>
              </p:cNvCxnSpPr>
              <p:nvPr/>
            </p:nvCxnSpPr>
            <p:spPr>
              <a:xfrm flipV="1">
                <a:off x="3005567" y="5372169"/>
                <a:ext cx="514998" cy="73884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68" name="矩形 67">
                <a:extLst>
                  <a:ext uri="{FF2B5EF4-FFF2-40B4-BE49-F238E27FC236}">
                    <a16:creationId xmlns:a16="http://schemas.microsoft.com/office/drawing/2014/main" id="{F2E63878-852B-43A1-9A52-044DFD6B5032}"/>
                  </a:ext>
                </a:extLst>
              </p:cNvPr>
              <p:cNvSpPr/>
              <p:nvPr/>
            </p:nvSpPr>
            <p:spPr>
              <a:xfrm>
                <a:off x="1752820" y="4910810"/>
                <a:ext cx="1012507" cy="468000"/>
              </a:xfrm>
              <a:prstGeom prst="rect">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zh-CN" altLang="en-US" dirty="0">
                    <a:solidFill>
                      <a:schemeClr val="tx1"/>
                    </a:solidFill>
                    <a:latin typeface="Times New Roman" panose="02020603050405020304" pitchFamily="18" charset="0"/>
                    <a:cs typeface="Times New Roman" panose="02020603050405020304" pitchFamily="18" charset="0"/>
                  </a:rPr>
                  <a:t>用户态沙箱</a:t>
                </a: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69" name="矩形 68">
                <a:extLst>
                  <a:ext uri="{FF2B5EF4-FFF2-40B4-BE49-F238E27FC236}">
                    <a16:creationId xmlns:a16="http://schemas.microsoft.com/office/drawing/2014/main" id="{A8B3019A-4757-44DB-ACFB-3C0A60DA36BA}"/>
                  </a:ext>
                </a:extLst>
              </p:cNvPr>
              <p:cNvSpPr/>
              <p:nvPr/>
            </p:nvSpPr>
            <p:spPr>
              <a:xfrm>
                <a:off x="3620431" y="5427742"/>
                <a:ext cx="902811" cy="307777"/>
              </a:xfrm>
              <a:prstGeom prst="rect">
                <a:avLst/>
              </a:prstGeom>
            </p:spPr>
            <p:txBody>
              <a:bodyPr wrap="none">
                <a:spAutoFit/>
              </a:bodyPr>
              <a:lstStyle/>
              <a:p>
                <a:r>
                  <a:rPr lang="zh-CN" altLang="en-US" sz="1400" dirty="0"/>
                  <a:t>系统调用</a:t>
                </a:r>
              </a:p>
            </p:txBody>
          </p:sp>
          <p:cxnSp>
            <p:nvCxnSpPr>
              <p:cNvPr id="70" name="直线箭头连接符 113">
                <a:extLst>
                  <a:ext uri="{FF2B5EF4-FFF2-40B4-BE49-F238E27FC236}">
                    <a16:creationId xmlns:a16="http://schemas.microsoft.com/office/drawing/2014/main" id="{35C05533-1C87-4E71-8C1B-A923CF526162}"/>
                  </a:ext>
                </a:extLst>
              </p:cNvPr>
              <p:cNvCxnSpPr>
                <a:stCxn id="68" idx="3"/>
                <a:endCxn id="62" idx="1"/>
              </p:cNvCxnSpPr>
              <p:nvPr/>
            </p:nvCxnSpPr>
            <p:spPr>
              <a:xfrm>
                <a:off x="2765327" y="5144810"/>
                <a:ext cx="447969" cy="0"/>
              </a:xfrm>
              <a:prstGeom prst="straightConnector1">
                <a:avLst/>
              </a:prstGeom>
              <a:ln w="1905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矩形 70">
                <a:extLst>
                  <a:ext uri="{FF2B5EF4-FFF2-40B4-BE49-F238E27FC236}">
                    <a16:creationId xmlns:a16="http://schemas.microsoft.com/office/drawing/2014/main" id="{8FCCE328-7F08-4C8C-B568-9BEE3F5B855E}"/>
                  </a:ext>
                </a:extLst>
              </p:cNvPr>
              <p:cNvSpPr/>
              <p:nvPr/>
            </p:nvSpPr>
            <p:spPr>
              <a:xfrm>
                <a:off x="2753735" y="4823167"/>
                <a:ext cx="503664" cy="338554"/>
              </a:xfrm>
              <a:prstGeom prst="rect">
                <a:avLst/>
              </a:prstGeom>
            </p:spPr>
            <p:txBody>
              <a:bodyPr wrap="none">
                <a:spAutoFit/>
              </a:bodyPr>
              <a:lstStyle/>
              <a:p>
                <a:r>
                  <a:rPr lang="en-US" altLang="zh-CN" sz="1600" dirty="0">
                    <a:latin typeface="Times New Roman" panose="02020603050405020304" pitchFamily="18" charset="0"/>
                    <a:cs typeface="Times New Roman" panose="02020603050405020304" pitchFamily="18" charset="0"/>
                  </a:rPr>
                  <a:t>IPC</a:t>
                </a:r>
                <a:endParaRPr lang="zh-CN" altLang="en-US" sz="1600" dirty="0">
                  <a:latin typeface="Times New Roman" panose="02020603050405020304" pitchFamily="18" charset="0"/>
                  <a:cs typeface="Times New Roman" panose="02020603050405020304" pitchFamily="18" charset="0"/>
                </a:endParaRPr>
              </a:p>
            </p:txBody>
          </p:sp>
          <p:cxnSp>
            <p:nvCxnSpPr>
              <p:cNvPr id="72" name="直线箭头连接符 115">
                <a:extLst>
                  <a:ext uri="{FF2B5EF4-FFF2-40B4-BE49-F238E27FC236}">
                    <a16:creationId xmlns:a16="http://schemas.microsoft.com/office/drawing/2014/main" id="{B9D3645A-240A-4EDA-A324-AB776F7DEE90}"/>
                  </a:ext>
                </a:extLst>
              </p:cNvPr>
              <p:cNvCxnSpPr/>
              <p:nvPr/>
            </p:nvCxnSpPr>
            <p:spPr>
              <a:xfrm>
                <a:off x="3911473" y="5144619"/>
                <a:ext cx="447969" cy="0"/>
              </a:xfrm>
              <a:prstGeom prst="straightConnector1">
                <a:avLst/>
              </a:prstGeom>
              <a:ln w="1905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73" name="矩形 72">
                <a:extLst>
                  <a:ext uri="{FF2B5EF4-FFF2-40B4-BE49-F238E27FC236}">
                    <a16:creationId xmlns:a16="http://schemas.microsoft.com/office/drawing/2014/main" id="{12F19234-2A39-42BC-B9F0-04FD7DDAB5D3}"/>
                  </a:ext>
                </a:extLst>
              </p:cNvPr>
              <p:cNvSpPr/>
              <p:nvPr/>
            </p:nvSpPr>
            <p:spPr>
              <a:xfrm>
                <a:off x="3899881" y="4822976"/>
                <a:ext cx="503664" cy="338554"/>
              </a:xfrm>
              <a:prstGeom prst="rect">
                <a:avLst/>
              </a:prstGeom>
            </p:spPr>
            <p:txBody>
              <a:bodyPr wrap="none">
                <a:spAutoFit/>
              </a:bodyPr>
              <a:lstStyle/>
              <a:p>
                <a:r>
                  <a:rPr lang="en-US" altLang="zh-CN" sz="1600" dirty="0">
                    <a:latin typeface="Times New Roman" panose="02020603050405020304" pitchFamily="18" charset="0"/>
                    <a:cs typeface="Times New Roman" panose="02020603050405020304" pitchFamily="18" charset="0"/>
                  </a:rPr>
                  <a:t>IPC</a:t>
                </a:r>
                <a:endParaRPr lang="zh-CN" altLang="en-US" sz="1600" dirty="0">
                  <a:latin typeface="Times New Roman" panose="02020603050405020304" pitchFamily="18" charset="0"/>
                  <a:cs typeface="Times New Roman" panose="02020603050405020304" pitchFamily="18" charset="0"/>
                </a:endParaRPr>
              </a:p>
            </p:txBody>
          </p:sp>
          <p:sp>
            <p:nvSpPr>
              <p:cNvPr id="74" name="矩形 73">
                <a:extLst>
                  <a:ext uri="{FF2B5EF4-FFF2-40B4-BE49-F238E27FC236}">
                    <a16:creationId xmlns:a16="http://schemas.microsoft.com/office/drawing/2014/main" id="{C13A7BB9-2BC3-4638-8F98-DA3DF2857EDC}"/>
                  </a:ext>
                </a:extLst>
              </p:cNvPr>
              <p:cNvSpPr/>
              <p:nvPr/>
            </p:nvSpPr>
            <p:spPr>
              <a:xfrm>
                <a:off x="857652" y="6518143"/>
                <a:ext cx="4790044" cy="366695"/>
              </a:xfrm>
              <a:prstGeom prst="rect">
                <a:avLst/>
              </a:prstGeom>
            </p:spPr>
            <p:txBody>
              <a:bodyPr wrap="square">
                <a:spAutoFit/>
              </a:bodyPr>
              <a:lstStyle/>
              <a:p>
                <a:pPr lvl="0" algn="ctr"/>
                <a:r>
                  <a:rPr kumimoji="1" lang="zh-CN" altLang="en-US" dirty="0">
                    <a:solidFill>
                      <a:prstClr val="black"/>
                    </a:solidFill>
                    <a:highlight>
                      <a:srgbClr val="BDD7EE"/>
                    </a:highlight>
                    <a:latin typeface="SimHei" panose="02010609060101010101" pitchFamily="49" charset="-122"/>
                    <a:ea typeface="SimHei" panose="02010609060101010101" pitchFamily="49" charset="-122"/>
                    <a:cs typeface="Times New Roman" panose="02020603050405020304" pitchFamily="18" charset="0"/>
                  </a:rPr>
                  <a:t>用户态</a:t>
                </a:r>
                <a:r>
                  <a:rPr kumimoji="1" lang="zh-CN" altLang="en-US" dirty="0">
                    <a:solidFill>
                      <a:prstClr val="black"/>
                    </a:solidFill>
                    <a:highlight>
                      <a:srgbClr val="BDD7EE"/>
                    </a:highlight>
                    <a:latin typeface="Times New Roman" panose="02020603050405020304" pitchFamily="18" charset="0"/>
                    <a:ea typeface="SimHei" panose="02010609060101010101" pitchFamily="49" charset="-122"/>
                    <a:cs typeface="Times New Roman" panose="02020603050405020304" pitchFamily="18" charset="0"/>
                  </a:rPr>
                  <a:t>沙箱运行时需要</a:t>
                </a:r>
                <a:r>
                  <a:rPr kumimoji="1" lang="zh-CN" altLang="en-US" dirty="0">
                    <a:solidFill>
                      <a:srgbClr val="FF0000"/>
                    </a:solidFill>
                    <a:highlight>
                      <a:srgbClr val="BDD7EE"/>
                    </a:highlight>
                    <a:latin typeface="Times New Roman" panose="02020603050405020304" pitchFamily="18" charset="0"/>
                    <a:ea typeface="SimHei" panose="02010609060101010101" pitchFamily="49" charset="-122"/>
                    <a:cs typeface="Times New Roman" panose="02020603050405020304" pitchFamily="18" charset="0"/>
                  </a:rPr>
                  <a:t>借助内核辅助</a:t>
                </a:r>
                <a:r>
                  <a:rPr kumimoji="1" lang="zh-CN" altLang="en-US" dirty="0">
                    <a:solidFill>
                      <a:prstClr val="black"/>
                    </a:solidFill>
                    <a:highlight>
                      <a:srgbClr val="BDD7EE"/>
                    </a:highlight>
                    <a:latin typeface="Times New Roman" panose="02020603050405020304" pitchFamily="18" charset="0"/>
                    <a:ea typeface="SimHei" panose="02010609060101010101" pitchFamily="49" charset="-122"/>
                    <a:cs typeface="Times New Roman" panose="02020603050405020304" pitchFamily="18" charset="0"/>
                  </a:rPr>
                  <a:t>管理插件</a:t>
                </a:r>
              </a:p>
            </p:txBody>
          </p:sp>
          <p:cxnSp>
            <p:nvCxnSpPr>
              <p:cNvPr id="75" name="直线箭头连接符 119">
                <a:extLst>
                  <a:ext uri="{FF2B5EF4-FFF2-40B4-BE49-F238E27FC236}">
                    <a16:creationId xmlns:a16="http://schemas.microsoft.com/office/drawing/2014/main" id="{C12E1478-D6C3-4DCA-A969-F89BFDD4C13E}"/>
                  </a:ext>
                </a:extLst>
              </p:cNvPr>
              <p:cNvCxnSpPr>
                <a:cxnSpLocks/>
              </p:cNvCxnSpPr>
              <p:nvPr/>
            </p:nvCxnSpPr>
            <p:spPr>
              <a:xfrm>
                <a:off x="4556586" y="5384231"/>
                <a:ext cx="0" cy="73124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6" name="直线箭头连接符 122">
                <a:extLst>
                  <a:ext uri="{FF2B5EF4-FFF2-40B4-BE49-F238E27FC236}">
                    <a16:creationId xmlns:a16="http://schemas.microsoft.com/office/drawing/2014/main" id="{41B23867-8035-425B-8A84-064744462571}"/>
                  </a:ext>
                </a:extLst>
              </p:cNvPr>
              <p:cNvCxnSpPr>
                <a:cxnSpLocks/>
              </p:cNvCxnSpPr>
              <p:nvPr/>
            </p:nvCxnSpPr>
            <p:spPr>
              <a:xfrm flipV="1">
                <a:off x="4698395" y="5339135"/>
                <a:ext cx="0" cy="75155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77" name="矩形 76">
              <a:extLst>
                <a:ext uri="{FF2B5EF4-FFF2-40B4-BE49-F238E27FC236}">
                  <a16:creationId xmlns:a16="http://schemas.microsoft.com/office/drawing/2014/main" id="{9A040308-0BF5-43F9-AA95-0F8475CC7890}"/>
                </a:ext>
              </a:extLst>
            </p:cNvPr>
            <p:cNvSpPr/>
            <p:nvPr/>
          </p:nvSpPr>
          <p:spPr>
            <a:xfrm>
              <a:off x="6579437" y="6429839"/>
              <a:ext cx="5533292" cy="369332"/>
            </a:xfrm>
            <a:prstGeom prst="rect">
              <a:avLst/>
            </a:prstGeom>
          </p:spPr>
          <p:txBody>
            <a:bodyPr wrap="square">
              <a:spAutoFit/>
            </a:bodyPr>
            <a:lstStyle/>
            <a:p>
              <a:pPr lvl="0" algn="just"/>
              <a:r>
                <a:rPr kumimoji="1" lang="zh-CN" altLang="en-US" dirty="0">
                  <a:solidFill>
                    <a:prstClr val="black"/>
                  </a:solidFill>
                  <a:highlight>
                    <a:srgbClr val="FFCCCC"/>
                  </a:highlight>
                  <a:latin typeface="SimHei" panose="02010609060101010101" pitchFamily="49" charset="-122"/>
                  <a:ea typeface="SimHei" panose="02010609060101010101" pitchFamily="49" charset="-122"/>
                  <a:cs typeface="Times New Roman" panose="02020603050405020304" pitchFamily="18" charset="0"/>
                </a:rPr>
                <a:t>内核态</a:t>
              </a:r>
              <a:r>
                <a:rPr kumimoji="1" lang="zh-CN" altLang="en-US" dirty="0">
                  <a:solidFill>
                    <a:prstClr val="black"/>
                  </a:solidFill>
                  <a:highlight>
                    <a:srgbClr val="FFCCCC"/>
                  </a:highlight>
                  <a:latin typeface="Times New Roman" panose="02020603050405020304" pitchFamily="18" charset="0"/>
                  <a:ea typeface="SimHei" panose="02010609060101010101" pitchFamily="49" charset="-122"/>
                  <a:cs typeface="Times New Roman" panose="02020603050405020304" pitchFamily="18" charset="0"/>
                </a:rPr>
                <a:t>沙箱运行时可以</a:t>
              </a:r>
              <a:r>
                <a:rPr kumimoji="1" lang="zh-CN" altLang="en-US" dirty="0">
                  <a:solidFill>
                    <a:srgbClr val="FF0000"/>
                  </a:solidFill>
                  <a:highlight>
                    <a:srgbClr val="FFCCCC"/>
                  </a:highlight>
                  <a:latin typeface="Times New Roman" panose="02020603050405020304" pitchFamily="18" charset="0"/>
                  <a:ea typeface="SimHei" panose="02010609060101010101" pitchFamily="49" charset="-122"/>
                  <a:cs typeface="Times New Roman" panose="02020603050405020304" pitchFamily="18" charset="0"/>
                </a:rPr>
                <a:t>直接管理</a:t>
              </a:r>
              <a:r>
                <a:rPr kumimoji="1" lang="zh-CN" altLang="en-US" dirty="0">
                  <a:solidFill>
                    <a:prstClr val="black"/>
                  </a:solidFill>
                  <a:highlight>
                    <a:srgbClr val="FFCCCC"/>
                  </a:highlight>
                  <a:latin typeface="Times New Roman" panose="02020603050405020304" pitchFamily="18" charset="0"/>
                  <a:ea typeface="SimHei" panose="02010609060101010101" pitchFamily="49" charset="-122"/>
                  <a:cs typeface="Times New Roman" panose="02020603050405020304" pitchFamily="18" charset="0"/>
                </a:rPr>
                <a:t>插件内存和系统调用</a:t>
              </a:r>
            </a:p>
          </p:txBody>
        </p:sp>
        <p:grpSp>
          <p:nvGrpSpPr>
            <p:cNvPr id="78" name="组合 77">
              <a:extLst>
                <a:ext uri="{FF2B5EF4-FFF2-40B4-BE49-F238E27FC236}">
                  <a16:creationId xmlns:a16="http://schemas.microsoft.com/office/drawing/2014/main" id="{AF330E7E-9FE9-439E-9D1A-48955C6BE0F9}"/>
                </a:ext>
              </a:extLst>
            </p:cNvPr>
            <p:cNvGrpSpPr/>
            <p:nvPr/>
          </p:nvGrpSpPr>
          <p:grpSpPr>
            <a:xfrm>
              <a:off x="6901690" y="4827196"/>
              <a:ext cx="4642361" cy="1588159"/>
              <a:chOff x="6569732" y="4889765"/>
              <a:chExt cx="4642361" cy="1588159"/>
            </a:xfrm>
          </p:grpSpPr>
          <p:sp>
            <p:nvSpPr>
              <p:cNvPr id="79" name="矩形 78">
                <a:extLst>
                  <a:ext uri="{FF2B5EF4-FFF2-40B4-BE49-F238E27FC236}">
                    <a16:creationId xmlns:a16="http://schemas.microsoft.com/office/drawing/2014/main" id="{2C6634C0-2519-4632-9E5D-44F4DC44C643}"/>
                  </a:ext>
                </a:extLst>
              </p:cNvPr>
              <p:cNvSpPr/>
              <p:nvPr/>
            </p:nvSpPr>
            <p:spPr>
              <a:xfrm>
                <a:off x="7084955" y="6002449"/>
                <a:ext cx="754466" cy="468000"/>
              </a:xfrm>
              <a:prstGeom prst="rect">
                <a:avLst/>
              </a:prstGeom>
              <a:solidFill>
                <a:schemeClr val="accent6">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80" name="文本框 79">
                <a:extLst>
                  <a:ext uri="{FF2B5EF4-FFF2-40B4-BE49-F238E27FC236}">
                    <a16:creationId xmlns:a16="http://schemas.microsoft.com/office/drawing/2014/main" id="{6B6B741A-794C-4C43-AC0C-67032B44951A}"/>
                  </a:ext>
                </a:extLst>
              </p:cNvPr>
              <p:cNvSpPr txBox="1"/>
              <p:nvPr/>
            </p:nvSpPr>
            <p:spPr>
              <a:xfrm>
                <a:off x="6569732" y="5008586"/>
                <a:ext cx="542136" cy="369332"/>
              </a:xfrm>
              <a:prstGeom prst="rect">
                <a:avLst/>
              </a:prstGeom>
              <a:noFill/>
            </p:spPr>
            <p:txBody>
              <a:bodyPr wrap="none" rtlCol="0">
                <a:spAutoFit/>
              </a:bodyPr>
              <a:lstStyle/>
              <a:p>
                <a:r>
                  <a:rPr lang="en-US" altLang="zh-CN" b="1" dirty="0">
                    <a:solidFill>
                      <a:schemeClr val="accent1"/>
                    </a:solidFill>
                    <a:latin typeface="黑体" panose="02010609060101010101" pitchFamily="49" charset="-122"/>
                    <a:ea typeface="黑体" panose="02010609060101010101" pitchFamily="49" charset="-122"/>
                  </a:rPr>
                  <a:t>EL0</a:t>
                </a:r>
                <a:endParaRPr lang="zh-CN" altLang="en-US" b="1" dirty="0">
                  <a:solidFill>
                    <a:schemeClr val="accent1"/>
                  </a:solidFill>
                  <a:latin typeface="黑体" panose="02010609060101010101" pitchFamily="49" charset="-122"/>
                  <a:ea typeface="黑体" panose="02010609060101010101" pitchFamily="49" charset="-122"/>
                </a:endParaRPr>
              </a:p>
            </p:txBody>
          </p:sp>
          <p:sp>
            <p:nvSpPr>
              <p:cNvPr id="81" name="文本框 80">
                <a:extLst>
                  <a:ext uri="{FF2B5EF4-FFF2-40B4-BE49-F238E27FC236}">
                    <a16:creationId xmlns:a16="http://schemas.microsoft.com/office/drawing/2014/main" id="{0E599553-1870-42CC-B0A9-A3FE28BDB586}"/>
                  </a:ext>
                </a:extLst>
              </p:cNvPr>
              <p:cNvSpPr txBox="1"/>
              <p:nvPr/>
            </p:nvSpPr>
            <p:spPr>
              <a:xfrm>
                <a:off x="6576144" y="6059258"/>
                <a:ext cx="535724" cy="369332"/>
              </a:xfrm>
              <a:prstGeom prst="rect">
                <a:avLst/>
              </a:prstGeom>
              <a:noFill/>
            </p:spPr>
            <p:txBody>
              <a:bodyPr wrap="none" rtlCol="0">
                <a:spAutoFit/>
              </a:bodyPr>
              <a:lstStyle>
                <a:defPPr>
                  <a:defRPr lang="zh-CN"/>
                </a:defPPr>
                <a:lvl1pPr>
                  <a:defRPr b="1">
                    <a:solidFill>
                      <a:schemeClr val="accent1"/>
                    </a:solidFill>
                    <a:latin typeface="黑体" panose="02010609060101010101" pitchFamily="49" charset="-122"/>
                    <a:ea typeface="黑体" panose="02010609060101010101" pitchFamily="49" charset="-122"/>
                  </a:defRPr>
                </a:lvl1pPr>
              </a:lstStyle>
              <a:p>
                <a:r>
                  <a:rPr lang="en-US" altLang="zh-CN" dirty="0"/>
                  <a:t>EL1</a:t>
                </a:r>
                <a:endParaRPr lang="zh-CN" altLang="en-US" dirty="0"/>
              </a:p>
            </p:txBody>
          </p:sp>
          <p:cxnSp>
            <p:nvCxnSpPr>
              <p:cNvPr id="82" name="直接箭头连接符 84">
                <a:extLst>
                  <a:ext uri="{FF2B5EF4-FFF2-40B4-BE49-F238E27FC236}">
                    <a16:creationId xmlns:a16="http://schemas.microsoft.com/office/drawing/2014/main" id="{1F0DEEC6-4280-4B7C-83DD-0A0B4EFEF9DE}"/>
                  </a:ext>
                </a:extLst>
              </p:cNvPr>
              <p:cNvCxnSpPr>
                <a:cxnSpLocks/>
              </p:cNvCxnSpPr>
              <p:nvPr/>
            </p:nvCxnSpPr>
            <p:spPr>
              <a:xfrm>
                <a:off x="6576144" y="5732499"/>
                <a:ext cx="4584225" cy="0"/>
              </a:xfrm>
              <a:prstGeom prst="straightConnector1">
                <a:avLst/>
              </a:prstGeom>
              <a:ln w="254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83" name="矩形 82">
                <a:extLst>
                  <a:ext uri="{FF2B5EF4-FFF2-40B4-BE49-F238E27FC236}">
                    <a16:creationId xmlns:a16="http://schemas.microsoft.com/office/drawing/2014/main" id="{D2D137CE-3635-4047-908C-94D7E7EA8487}"/>
                  </a:ext>
                </a:extLst>
              </p:cNvPr>
              <p:cNvSpPr/>
              <p:nvPr/>
            </p:nvSpPr>
            <p:spPr>
              <a:xfrm>
                <a:off x="9031232" y="6009924"/>
                <a:ext cx="2169772" cy="468000"/>
              </a:xfrm>
              <a:prstGeom prst="rect">
                <a:avLst/>
              </a:prstGeom>
              <a:solidFill>
                <a:schemeClr val="accent6">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4" name="矩形 83">
                <a:extLst>
                  <a:ext uri="{FF2B5EF4-FFF2-40B4-BE49-F238E27FC236}">
                    <a16:creationId xmlns:a16="http://schemas.microsoft.com/office/drawing/2014/main" id="{C2ED374E-FF06-421E-A3FF-EAFE45BC803E}"/>
                  </a:ext>
                </a:extLst>
              </p:cNvPr>
              <p:cNvSpPr/>
              <p:nvPr/>
            </p:nvSpPr>
            <p:spPr>
              <a:xfrm>
                <a:off x="7623987" y="6002449"/>
                <a:ext cx="879116" cy="468000"/>
              </a:xfrm>
              <a:prstGeom prst="rect">
                <a:avLst/>
              </a:prstGeom>
              <a:solidFill>
                <a:schemeClr val="accent6">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zh-CN" altLang="en-US" dirty="0">
                    <a:solidFill>
                      <a:schemeClr val="tx1"/>
                    </a:solidFill>
                    <a:latin typeface="Times New Roman" panose="02020603050405020304" pitchFamily="18" charset="0"/>
                    <a:cs typeface="Times New Roman" panose="02020603050405020304" pitchFamily="18" charset="0"/>
                  </a:rPr>
                  <a:t>内核态</a:t>
                </a:r>
                <a:endParaRPr lang="en-US" altLang="zh-CN" dirty="0">
                  <a:solidFill>
                    <a:schemeClr val="tx1"/>
                  </a:solidFill>
                  <a:latin typeface="Times New Roman" panose="02020603050405020304" pitchFamily="18" charset="0"/>
                  <a:cs typeface="Times New Roman" panose="02020603050405020304" pitchFamily="18" charset="0"/>
                </a:endParaRPr>
              </a:p>
              <a:p>
                <a:pPr algn="ctr">
                  <a:lnSpc>
                    <a:spcPct val="80000"/>
                  </a:lnSpc>
                </a:pPr>
                <a:r>
                  <a:rPr lang="zh-CN" altLang="en-US" dirty="0">
                    <a:solidFill>
                      <a:schemeClr val="tx1"/>
                    </a:solidFill>
                    <a:latin typeface="Times New Roman" panose="02020603050405020304" pitchFamily="18" charset="0"/>
                    <a:cs typeface="Times New Roman" panose="02020603050405020304" pitchFamily="18" charset="0"/>
                  </a:rPr>
                  <a:t>沙箱</a:t>
                </a: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85" name="矩形 84">
                <a:extLst>
                  <a:ext uri="{FF2B5EF4-FFF2-40B4-BE49-F238E27FC236}">
                    <a16:creationId xmlns:a16="http://schemas.microsoft.com/office/drawing/2014/main" id="{5FCC4932-3CC1-4786-BAAF-C8C60A48B4B4}"/>
                  </a:ext>
                </a:extLst>
              </p:cNvPr>
              <p:cNvSpPr/>
              <p:nvPr/>
            </p:nvSpPr>
            <p:spPr>
              <a:xfrm>
                <a:off x="8428694" y="4952239"/>
                <a:ext cx="703793" cy="468000"/>
              </a:xfrm>
              <a:prstGeom prst="rect">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插件</a:t>
                </a:r>
              </a:p>
            </p:txBody>
          </p:sp>
          <p:sp>
            <p:nvSpPr>
              <p:cNvPr id="86" name="矩形 85">
                <a:extLst>
                  <a:ext uri="{FF2B5EF4-FFF2-40B4-BE49-F238E27FC236}">
                    <a16:creationId xmlns:a16="http://schemas.microsoft.com/office/drawing/2014/main" id="{305EFBD5-434C-4CA1-9D80-2ABF6DE87A8E}"/>
                  </a:ext>
                </a:extLst>
              </p:cNvPr>
              <p:cNvSpPr/>
              <p:nvPr/>
            </p:nvSpPr>
            <p:spPr>
              <a:xfrm>
                <a:off x="10296084" y="4949133"/>
                <a:ext cx="916009" cy="465360"/>
              </a:xfrm>
              <a:prstGeom prst="rect">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浏览器</a:t>
                </a:r>
              </a:p>
            </p:txBody>
          </p:sp>
          <p:cxnSp>
            <p:nvCxnSpPr>
              <p:cNvPr id="87" name="直线箭头连接符 124">
                <a:extLst>
                  <a:ext uri="{FF2B5EF4-FFF2-40B4-BE49-F238E27FC236}">
                    <a16:creationId xmlns:a16="http://schemas.microsoft.com/office/drawing/2014/main" id="{7F299B1C-ED45-4171-A7D1-7BB6811B6EE1}"/>
                  </a:ext>
                </a:extLst>
              </p:cNvPr>
              <p:cNvCxnSpPr>
                <a:cxnSpLocks/>
              </p:cNvCxnSpPr>
              <p:nvPr/>
            </p:nvCxnSpPr>
            <p:spPr>
              <a:xfrm>
                <a:off x="10777636" y="5445190"/>
                <a:ext cx="0" cy="5647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8" name="直线箭头连接符 125">
                <a:extLst>
                  <a:ext uri="{FF2B5EF4-FFF2-40B4-BE49-F238E27FC236}">
                    <a16:creationId xmlns:a16="http://schemas.microsoft.com/office/drawing/2014/main" id="{0534BAF1-7E88-4BB7-8750-E64ECD3215EC}"/>
                  </a:ext>
                </a:extLst>
              </p:cNvPr>
              <p:cNvCxnSpPr>
                <a:cxnSpLocks/>
              </p:cNvCxnSpPr>
              <p:nvPr/>
            </p:nvCxnSpPr>
            <p:spPr>
              <a:xfrm flipV="1">
                <a:off x="10919445" y="5400094"/>
                <a:ext cx="0" cy="60983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9" name="直线箭头连接符 128">
                <a:extLst>
                  <a:ext uri="{FF2B5EF4-FFF2-40B4-BE49-F238E27FC236}">
                    <a16:creationId xmlns:a16="http://schemas.microsoft.com/office/drawing/2014/main" id="{5730DD3C-B57D-46AC-93D3-5758EA4B5D3D}"/>
                  </a:ext>
                </a:extLst>
              </p:cNvPr>
              <p:cNvCxnSpPr>
                <a:cxnSpLocks/>
              </p:cNvCxnSpPr>
              <p:nvPr/>
            </p:nvCxnSpPr>
            <p:spPr>
              <a:xfrm>
                <a:off x="8951351" y="5411962"/>
                <a:ext cx="528556" cy="722217"/>
              </a:xfrm>
              <a:prstGeom prst="straightConnector1">
                <a:avLst/>
              </a:prstGeom>
              <a:ln w="19050">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90" name="直线箭头连接符 130">
                <a:extLst>
                  <a:ext uri="{FF2B5EF4-FFF2-40B4-BE49-F238E27FC236}">
                    <a16:creationId xmlns:a16="http://schemas.microsoft.com/office/drawing/2014/main" id="{A90B7FB7-847D-457D-809E-7A7DD3AF45D5}"/>
                  </a:ext>
                </a:extLst>
              </p:cNvPr>
              <p:cNvCxnSpPr>
                <a:cxnSpLocks/>
              </p:cNvCxnSpPr>
              <p:nvPr/>
            </p:nvCxnSpPr>
            <p:spPr>
              <a:xfrm flipH="1">
                <a:off x="8524493" y="6364505"/>
                <a:ext cx="506739" cy="1051"/>
              </a:xfrm>
              <a:prstGeom prst="straightConnector1">
                <a:avLst/>
              </a:prstGeom>
              <a:ln w="19050">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91" name="直线箭头连接符 134">
                <a:extLst>
                  <a:ext uri="{FF2B5EF4-FFF2-40B4-BE49-F238E27FC236}">
                    <a16:creationId xmlns:a16="http://schemas.microsoft.com/office/drawing/2014/main" id="{C8323074-390B-4CF0-A210-09410A724863}"/>
                  </a:ext>
                </a:extLst>
              </p:cNvPr>
              <p:cNvCxnSpPr>
                <a:cxnSpLocks/>
              </p:cNvCxnSpPr>
              <p:nvPr/>
            </p:nvCxnSpPr>
            <p:spPr>
              <a:xfrm flipV="1">
                <a:off x="8525917" y="6239399"/>
                <a:ext cx="505315"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92" name="直线箭头连接符 136">
                <a:extLst>
                  <a:ext uri="{FF2B5EF4-FFF2-40B4-BE49-F238E27FC236}">
                    <a16:creationId xmlns:a16="http://schemas.microsoft.com/office/drawing/2014/main" id="{A045FB4F-69C3-4CFA-8148-35D955F4F3BF}"/>
                  </a:ext>
                </a:extLst>
              </p:cNvPr>
              <p:cNvCxnSpPr>
                <a:cxnSpLocks/>
                <a:endCxn id="85" idx="2"/>
              </p:cNvCxnSpPr>
              <p:nvPr/>
            </p:nvCxnSpPr>
            <p:spPr>
              <a:xfrm flipH="1" flipV="1">
                <a:off x="8780591" y="5420239"/>
                <a:ext cx="506501" cy="699456"/>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93" name="矩形 92">
                <a:extLst>
                  <a:ext uri="{FF2B5EF4-FFF2-40B4-BE49-F238E27FC236}">
                    <a16:creationId xmlns:a16="http://schemas.microsoft.com/office/drawing/2014/main" id="{11DF19C9-19AD-4B2D-A273-04C73E523C1F}"/>
                  </a:ext>
                </a:extLst>
              </p:cNvPr>
              <p:cNvSpPr/>
              <p:nvPr/>
            </p:nvSpPr>
            <p:spPr>
              <a:xfrm>
                <a:off x="9445355" y="5414493"/>
                <a:ext cx="902811" cy="307777"/>
              </a:xfrm>
              <a:prstGeom prst="rect">
                <a:avLst/>
              </a:prstGeom>
            </p:spPr>
            <p:txBody>
              <a:bodyPr wrap="none">
                <a:spAutoFit/>
              </a:bodyPr>
              <a:lstStyle/>
              <a:p>
                <a:r>
                  <a:rPr lang="zh-CN" altLang="en-US" sz="1400" dirty="0"/>
                  <a:t>系统调用</a:t>
                </a:r>
              </a:p>
            </p:txBody>
          </p:sp>
          <p:cxnSp>
            <p:nvCxnSpPr>
              <p:cNvPr id="94" name="直线箭头连接符 140">
                <a:extLst>
                  <a:ext uri="{FF2B5EF4-FFF2-40B4-BE49-F238E27FC236}">
                    <a16:creationId xmlns:a16="http://schemas.microsoft.com/office/drawing/2014/main" id="{C17257C7-DB43-4523-BB69-035AB2F714B9}"/>
                  </a:ext>
                </a:extLst>
              </p:cNvPr>
              <p:cNvCxnSpPr>
                <a:cxnSpLocks/>
                <a:stCxn id="85" idx="3"/>
                <a:endCxn id="86" idx="1"/>
              </p:cNvCxnSpPr>
              <p:nvPr/>
            </p:nvCxnSpPr>
            <p:spPr>
              <a:xfrm flipV="1">
                <a:off x="9132487" y="5181813"/>
                <a:ext cx="1163597" cy="4426"/>
              </a:xfrm>
              <a:prstGeom prst="straightConnector1">
                <a:avLst/>
              </a:prstGeom>
              <a:ln w="1905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矩形 94">
                <a:extLst>
                  <a:ext uri="{FF2B5EF4-FFF2-40B4-BE49-F238E27FC236}">
                    <a16:creationId xmlns:a16="http://schemas.microsoft.com/office/drawing/2014/main" id="{6262F049-917D-4686-8BF3-B222B9BBCE0D}"/>
                  </a:ext>
                </a:extLst>
              </p:cNvPr>
              <p:cNvSpPr/>
              <p:nvPr/>
            </p:nvSpPr>
            <p:spPr>
              <a:xfrm>
                <a:off x="9479552" y="4889765"/>
                <a:ext cx="503664" cy="338554"/>
              </a:xfrm>
              <a:prstGeom prst="rect">
                <a:avLst/>
              </a:prstGeom>
            </p:spPr>
            <p:txBody>
              <a:bodyPr wrap="none">
                <a:spAutoFit/>
              </a:bodyPr>
              <a:lstStyle/>
              <a:p>
                <a:r>
                  <a:rPr lang="en-US" altLang="zh-CN" sz="1600" dirty="0">
                    <a:latin typeface="Times New Roman" panose="02020603050405020304" pitchFamily="18" charset="0"/>
                    <a:cs typeface="Times New Roman" panose="02020603050405020304" pitchFamily="18" charset="0"/>
                  </a:rPr>
                  <a:t>IPC</a:t>
                </a:r>
                <a:endParaRPr lang="zh-CN" altLang="en-US" sz="1600" dirty="0">
                  <a:latin typeface="Times New Roman" panose="02020603050405020304" pitchFamily="18" charset="0"/>
                  <a:cs typeface="Times New Roman" panose="02020603050405020304" pitchFamily="18" charset="0"/>
                </a:endParaRPr>
              </a:p>
            </p:txBody>
          </p:sp>
          <p:cxnSp>
            <p:nvCxnSpPr>
              <p:cNvPr id="96" name="直线箭头连接符 142">
                <a:extLst>
                  <a:ext uri="{FF2B5EF4-FFF2-40B4-BE49-F238E27FC236}">
                    <a16:creationId xmlns:a16="http://schemas.microsoft.com/office/drawing/2014/main" id="{724061C8-EB4A-4926-AC93-402ACA07D4BB}"/>
                  </a:ext>
                </a:extLst>
              </p:cNvPr>
              <p:cNvCxnSpPr>
                <a:cxnSpLocks/>
                <a:stCxn id="84" idx="0"/>
              </p:cNvCxnSpPr>
              <p:nvPr/>
            </p:nvCxnSpPr>
            <p:spPr>
              <a:xfrm flipV="1">
                <a:off x="8063545" y="5427742"/>
                <a:ext cx="387986" cy="574707"/>
              </a:xfrm>
              <a:prstGeom prst="straightConnector1">
                <a:avLst/>
              </a:prstGeom>
              <a:ln w="1905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矩形 96">
                <a:extLst>
                  <a:ext uri="{FF2B5EF4-FFF2-40B4-BE49-F238E27FC236}">
                    <a16:creationId xmlns:a16="http://schemas.microsoft.com/office/drawing/2014/main" id="{2C2C9317-BBCB-427E-A768-26063EF61152}"/>
                  </a:ext>
                </a:extLst>
              </p:cNvPr>
              <p:cNvSpPr/>
              <p:nvPr/>
            </p:nvSpPr>
            <p:spPr>
              <a:xfrm>
                <a:off x="7782441" y="5365213"/>
                <a:ext cx="503664" cy="338554"/>
              </a:xfrm>
              <a:prstGeom prst="rect">
                <a:avLst/>
              </a:prstGeom>
            </p:spPr>
            <p:txBody>
              <a:bodyPr wrap="none">
                <a:spAutoFit/>
              </a:bodyPr>
              <a:lstStyle/>
              <a:p>
                <a:r>
                  <a:rPr lang="en-US" altLang="zh-CN" sz="1600" dirty="0">
                    <a:latin typeface="Times New Roman" panose="02020603050405020304" pitchFamily="18" charset="0"/>
                    <a:cs typeface="Times New Roman" panose="02020603050405020304" pitchFamily="18" charset="0"/>
                  </a:rPr>
                  <a:t>IPC</a:t>
                </a:r>
                <a:endParaRPr lang="zh-CN" altLang="en-US" sz="1600" dirty="0">
                  <a:latin typeface="Times New Roman" panose="02020603050405020304" pitchFamily="18" charset="0"/>
                  <a:cs typeface="Times New Roman" panose="02020603050405020304" pitchFamily="18" charset="0"/>
                </a:endParaRPr>
              </a:p>
            </p:txBody>
          </p:sp>
          <p:sp>
            <p:nvSpPr>
              <p:cNvPr id="98" name="矩形 97">
                <a:extLst>
                  <a:ext uri="{FF2B5EF4-FFF2-40B4-BE49-F238E27FC236}">
                    <a16:creationId xmlns:a16="http://schemas.microsoft.com/office/drawing/2014/main" id="{B99CEF51-1F5C-40D1-802D-04A9E5764DFD}"/>
                  </a:ext>
                </a:extLst>
              </p:cNvPr>
              <p:cNvSpPr/>
              <p:nvPr/>
            </p:nvSpPr>
            <p:spPr>
              <a:xfrm>
                <a:off x="10002658" y="6044760"/>
                <a:ext cx="646331" cy="369332"/>
              </a:xfrm>
              <a:prstGeom prst="rect">
                <a:avLst/>
              </a:prstGeom>
            </p:spPr>
            <p:txBody>
              <a:bodyPr wrap="none">
                <a:spAutoFit/>
              </a:bodyPr>
              <a:lstStyle/>
              <a:p>
                <a:r>
                  <a:rPr lang="zh-CN" altLang="en-US" dirty="0">
                    <a:latin typeface="SimHei" panose="02010609060101010101" pitchFamily="49" charset="-122"/>
                    <a:ea typeface="SimHei" panose="02010609060101010101" pitchFamily="49" charset="-122"/>
                  </a:rPr>
                  <a:t>内核</a:t>
                </a:r>
              </a:p>
            </p:txBody>
          </p:sp>
          <p:sp>
            <p:nvSpPr>
              <p:cNvPr id="99" name="矩形 98">
                <a:extLst>
                  <a:ext uri="{FF2B5EF4-FFF2-40B4-BE49-F238E27FC236}">
                    <a16:creationId xmlns:a16="http://schemas.microsoft.com/office/drawing/2014/main" id="{1838E543-1340-4E2E-9095-29159E4B3492}"/>
                  </a:ext>
                </a:extLst>
              </p:cNvPr>
              <p:cNvSpPr/>
              <p:nvPr/>
            </p:nvSpPr>
            <p:spPr>
              <a:xfrm>
                <a:off x="9140925" y="6120202"/>
                <a:ext cx="902814" cy="269675"/>
              </a:xfrm>
              <a:prstGeom prst="rect">
                <a:avLst/>
              </a:prstGeom>
              <a:solidFill>
                <a:schemeClr val="accent2">
                  <a:lumMod val="40000"/>
                  <a:lumOff val="6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600" dirty="0">
                    <a:solidFill>
                      <a:schemeClr val="tx1"/>
                    </a:solidFill>
                  </a:rPr>
                  <a:t>内核模块</a:t>
                </a:r>
              </a:p>
            </p:txBody>
          </p:sp>
          <p:sp>
            <p:nvSpPr>
              <p:cNvPr id="100" name="矩形 99">
                <a:extLst>
                  <a:ext uri="{FF2B5EF4-FFF2-40B4-BE49-F238E27FC236}">
                    <a16:creationId xmlns:a16="http://schemas.microsoft.com/office/drawing/2014/main" id="{C30DFF8A-41F4-48A5-9DF1-3A85001EE5B5}"/>
                  </a:ext>
                </a:extLst>
              </p:cNvPr>
              <p:cNvSpPr/>
              <p:nvPr/>
            </p:nvSpPr>
            <p:spPr>
              <a:xfrm>
                <a:off x="7144984" y="6005742"/>
                <a:ext cx="540808" cy="441871"/>
              </a:xfrm>
              <a:prstGeom prst="rect">
                <a:avLst/>
              </a:prstGeom>
              <a:solidFill>
                <a:schemeClr val="accent2">
                  <a:lumMod val="40000"/>
                  <a:lumOff val="6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600" dirty="0">
                    <a:solidFill>
                      <a:schemeClr val="tx1"/>
                    </a:solidFill>
                  </a:rPr>
                  <a:t>插件</a:t>
                </a:r>
                <a:endParaRPr lang="en-US" altLang="zh-CN" sz="1600" dirty="0">
                  <a:solidFill>
                    <a:schemeClr val="tx1"/>
                  </a:solidFill>
                </a:endParaRPr>
              </a:p>
              <a:p>
                <a:pPr algn="ctr"/>
                <a:r>
                  <a:rPr lang="zh-CN" altLang="en-US" sz="1600" dirty="0">
                    <a:solidFill>
                      <a:schemeClr val="tx1"/>
                    </a:solidFill>
                  </a:rPr>
                  <a:t>页表</a:t>
                </a:r>
              </a:p>
            </p:txBody>
          </p:sp>
        </p:grpSp>
        <p:sp>
          <p:nvSpPr>
            <p:cNvPr id="101" name="箭头: 右 100">
              <a:extLst>
                <a:ext uri="{FF2B5EF4-FFF2-40B4-BE49-F238E27FC236}">
                  <a16:creationId xmlns:a16="http://schemas.microsoft.com/office/drawing/2014/main" id="{709EDB0A-0712-4C8D-9C75-5B0640739652}"/>
                </a:ext>
              </a:extLst>
            </p:cNvPr>
            <p:cNvSpPr/>
            <p:nvPr/>
          </p:nvSpPr>
          <p:spPr>
            <a:xfrm>
              <a:off x="5008869" y="6455574"/>
              <a:ext cx="1637833" cy="320093"/>
            </a:xfrm>
            <a:prstGeom prst="rightArrow">
              <a:avLst>
                <a:gd name="adj1" fmla="val 50000"/>
                <a:gd name="adj2" fmla="val 227260"/>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圆角矩形 154">
              <a:extLst>
                <a:ext uri="{FF2B5EF4-FFF2-40B4-BE49-F238E27FC236}">
                  <a16:creationId xmlns:a16="http://schemas.microsoft.com/office/drawing/2014/main" id="{10B90BB6-9F35-4E9E-989F-49ECD2DDBA67}"/>
                </a:ext>
              </a:extLst>
            </p:cNvPr>
            <p:cNvSpPr/>
            <p:nvPr/>
          </p:nvSpPr>
          <p:spPr>
            <a:xfrm>
              <a:off x="5002468" y="5382446"/>
              <a:ext cx="1627608" cy="589686"/>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bg1"/>
                  </a:solidFill>
                  <a:latin typeface="SimHei" panose="02010609060101010101" pitchFamily="49" charset="-122"/>
                  <a:ea typeface="SimHei" panose="02010609060101010101" pitchFamily="49" charset="-122"/>
                  <a:cs typeface="Times New Roman" panose="02020603050405020304" pitchFamily="18" charset="0"/>
                </a:rPr>
                <a:t>直接管理内存</a:t>
              </a:r>
              <a:endParaRPr kumimoji="1" lang="en-US" altLang="zh-CN" b="1" dirty="0">
                <a:solidFill>
                  <a:schemeClr val="bg1"/>
                </a:solidFill>
                <a:latin typeface="SimHei" panose="02010609060101010101" pitchFamily="49" charset="-122"/>
                <a:ea typeface="SimHei" panose="02010609060101010101" pitchFamily="49" charset="-122"/>
                <a:cs typeface="Times New Roman" panose="02020603050405020304" pitchFamily="18" charset="0"/>
              </a:endParaRPr>
            </a:p>
            <a:p>
              <a:pPr algn="ctr"/>
              <a:r>
                <a:rPr kumimoji="1" lang="zh-CN" altLang="en-US" b="1" dirty="0">
                  <a:solidFill>
                    <a:schemeClr val="bg1"/>
                  </a:solidFill>
                  <a:latin typeface="SimHei" panose="02010609060101010101" pitchFamily="49" charset="-122"/>
                  <a:ea typeface="SimHei" panose="02010609060101010101" pitchFamily="49" charset="-122"/>
                  <a:cs typeface="Times New Roman" panose="02020603050405020304" pitchFamily="18" charset="0"/>
                </a:rPr>
                <a:t>隔离保护环境</a:t>
              </a:r>
              <a:endParaRPr kumimoji="1" lang="zh-CN" altLang="en-US" b="1" dirty="0">
                <a:solidFill>
                  <a:schemeClr val="bg1"/>
                </a:solidFill>
                <a:latin typeface="SimHei" panose="02010609060101010101" pitchFamily="49" charset="-122"/>
                <a:ea typeface="SimHei" panose="02010609060101010101" pitchFamily="49" charset="-122"/>
              </a:endParaRPr>
            </a:p>
          </p:txBody>
        </p:sp>
        <p:sp>
          <p:nvSpPr>
            <p:cNvPr id="103" name="矩形 102">
              <a:extLst>
                <a:ext uri="{FF2B5EF4-FFF2-40B4-BE49-F238E27FC236}">
                  <a16:creationId xmlns:a16="http://schemas.microsoft.com/office/drawing/2014/main" id="{C35B4308-DF64-4397-8DF9-74379445A29D}"/>
                </a:ext>
              </a:extLst>
            </p:cNvPr>
            <p:cNvSpPr/>
            <p:nvPr/>
          </p:nvSpPr>
          <p:spPr>
            <a:xfrm>
              <a:off x="112370" y="4325576"/>
              <a:ext cx="11955504" cy="2469856"/>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内容占位符 3">
              <a:extLst>
                <a:ext uri="{FF2B5EF4-FFF2-40B4-BE49-F238E27FC236}">
                  <a16:creationId xmlns:a16="http://schemas.microsoft.com/office/drawing/2014/main" id="{D1F92FC6-003C-4182-B1A1-67F8568C6036}"/>
                </a:ext>
              </a:extLst>
            </p:cNvPr>
            <p:cNvSpPr txBox="1">
              <a:spLocks/>
            </p:cNvSpPr>
            <p:nvPr/>
          </p:nvSpPr>
          <p:spPr>
            <a:xfrm>
              <a:off x="1960798" y="4346063"/>
              <a:ext cx="7273533" cy="3840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200"/>
                </a:spcBef>
                <a:spcAft>
                  <a:spcPts val="200"/>
                </a:spcAft>
                <a:buNone/>
              </a:pPr>
              <a:r>
                <a:rPr lang="zh-CN" altLang="en-US" sz="2000" b="1" dirty="0">
                  <a:latin typeface="Times New Roman" panose="02020603050405020304" pitchFamily="18" charset="0"/>
                  <a:ea typeface="黑体" panose="02010609060101010101" pitchFamily="49" charset="-122"/>
                </a:rPr>
                <a:t>（场景三）内存和系统调用的管理，例如：</a:t>
              </a:r>
              <a:r>
                <a:rPr lang="en-US" altLang="zh-CN" sz="2000" b="1" dirty="0">
                  <a:latin typeface="Times New Roman" panose="02020603050405020304" pitchFamily="18" charset="0"/>
                  <a:ea typeface="黑体" panose="02010609060101010101" pitchFamily="49" charset="-122"/>
                </a:rPr>
                <a:t>Browser</a:t>
              </a:r>
              <a:r>
                <a:rPr lang="zh-CN" altLang="en-US" sz="2000" b="1" dirty="0">
                  <a:latin typeface="Times New Roman" panose="02020603050405020304" pitchFamily="18" charset="0"/>
                  <a:ea typeface="黑体" panose="02010609060101010101" pitchFamily="49" charset="-122"/>
                </a:rPr>
                <a:t>的插件。</a:t>
              </a:r>
              <a:endParaRPr lang="en-US" altLang="zh-CN" sz="2000" b="1" dirty="0">
                <a:latin typeface="Times New Roman" panose="02020603050405020304" pitchFamily="18" charset="0"/>
                <a:ea typeface="黑体" panose="02010609060101010101" pitchFamily="49" charset="-122"/>
              </a:endParaRPr>
            </a:p>
          </p:txBody>
        </p:sp>
      </p:grpSp>
      <p:sp>
        <p:nvSpPr>
          <p:cNvPr id="105" name="矩形 104">
            <a:extLst>
              <a:ext uri="{FF2B5EF4-FFF2-40B4-BE49-F238E27FC236}">
                <a16:creationId xmlns:a16="http://schemas.microsoft.com/office/drawing/2014/main" id="{82BB5BAD-C000-4683-BA42-8E98CD1332C0}"/>
              </a:ext>
            </a:extLst>
          </p:cNvPr>
          <p:cNvSpPr/>
          <p:nvPr/>
        </p:nvSpPr>
        <p:spPr>
          <a:xfrm>
            <a:off x="112370" y="939845"/>
            <a:ext cx="11955504" cy="3293850"/>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3631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5190</TotalTime>
  <Words>3184</Words>
  <Application>Microsoft Office PowerPoint</Application>
  <PresentationFormat>宽屏</PresentationFormat>
  <Paragraphs>439</Paragraphs>
  <Slides>17</Slides>
  <Notes>15</Notes>
  <HiddenSlides>2</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TimesNewRomanPSMT</vt:lpstr>
      <vt:lpstr>等线</vt:lpstr>
      <vt:lpstr>等线 Light</vt:lpstr>
      <vt:lpstr>黑体</vt:lpstr>
      <vt:lpstr>黑体</vt:lpstr>
      <vt:lpstr>微软雅黑</vt:lpstr>
      <vt:lpstr>Arial</vt:lpstr>
      <vt:lpstr>Calibri</vt:lpstr>
      <vt:lpstr>Candara</vt:lpstr>
      <vt:lpstr>Open Sans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可以用来避免用户页表切换导致的TLB flush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huining</dc:creator>
  <cp:lastModifiedBy>Li Qijing</cp:lastModifiedBy>
  <cp:revision>710</cp:revision>
  <dcterms:created xsi:type="dcterms:W3CDTF">2022-01-05T02:50:25Z</dcterms:created>
  <dcterms:modified xsi:type="dcterms:W3CDTF">2023-04-20T16:05:28Z</dcterms:modified>
</cp:coreProperties>
</file>