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30"/>
  </p:notesMasterIdLst>
  <p:sldIdLst>
    <p:sldId id="1612" r:id="rId2"/>
    <p:sldId id="1642" r:id="rId3"/>
    <p:sldId id="1613" r:id="rId4"/>
    <p:sldId id="1643" r:id="rId5"/>
    <p:sldId id="1615" r:id="rId6"/>
    <p:sldId id="1616" r:id="rId7"/>
    <p:sldId id="1617" r:id="rId8"/>
    <p:sldId id="1644" r:id="rId9"/>
    <p:sldId id="1622" r:id="rId10"/>
    <p:sldId id="1651" r:id="rId11"/>
    <p:sldId id="1623" r:id="rId12"/>
    <p:sldId id="1628" r:id="rId13"/>
    <p:sldId id="1652" r:id="rId14"/>
    <p:sldId id="1627" r:id="rId15"/>
    <p:sldId id="1629" r:id="rId16"/>
    <p:sldId id="1630" r:id="rId17"/>
    <p:sldId id="1631" r:id="rId18"/>
    <p:sldId id="1648" r:id="rId19"/>
    <p:sldId id="1649" r:id="rId20"/>
    <p:sldId id="1650" r:id="rId21"/>
    <p:sldId id="1645" r:id="rId22"/>
    <p:sldId id="1618" r:id="rId23"/>
    <p:sldId id="1619" r:id="rId24"/>
    <p:sldId id="1646" r:id="rId25"/>
    <p:sldId id="1621" r:id="rId26"/>
    <p:sldId id="1620" r:id="rId27"/>
    <p:sldId id="1641" r:id="rId28"/>
    <p:sldId id="1632"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85" autoAdjust="0"/>
    <p:restoredTop sz="91505" autoAdjust="0"/>
  </p:normalViewPr>
  <p:slideViewPr>
    <p:cSldViewPr snapToGrid="0">
      <p:cViewPr varScale="1">
        <p:scale>
          <a:sx n="101" d="100"/>
          <a:sy n="101" d="100"/>
        </p:scale>
        <p:origin x="11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黑体" panose="02010609060101010101" pitchFamily="49" charset="-122"/>
                <a:ea typeface="黑体" panose="02010609060101010101" pitchFamily="49" charset="-122"/>
                <a:cs typeface="+mn-cs"/>
              </a:defRPr>
            </a:pPr>
            <a:r>
              <a:rPr lang="zh-CN" altLang="en-US" dirty="0">
                <a:solidFill>
                  <a:schemeClr val="tx1"/>
                </a:solidFill>
                <a:latin typeface="黑体" panose="02010609060101010101" pitchFamily="49" charset="-122"/>
                <a:ea typeface="黑体" panose="02010609060101010101" pitchFamily="49" charset="-122"/>
              </a:rPr>
              <a:t>时间占比</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黑体" panose="02010609060101010101" pitchFamily="49" charset="-122"/>
              <a:ea typeface="黑体" panose="02010609060101010101" pitchFamily="49" charset="-122"/>
              <a:cs typeface="+mn-cs"/>
            </a:defRPr>
          </a:pPr>
          <a:endParaRPr lang="zh-CN"/>
        </a:p>
      </c:txPr>
    </c:title>
    <c:autoTitleDeleted val="0"/>
    <c:plotArea>
      <c:layout/>
      <c:pieChart>
        <c:varyColors val="1"/>
        <c:ser>
          <c:idx val="0"/>
          <c:order val="0"/>
          <c:tx>
            <c:strRef>
              <c:f>Sheet1!$B$1</c:f>
              <c:strCache>
                <c:ptCount val="1"/>
                <c:pt idx="0">
                  <c:v>时间</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6E8-46A4-8914-A2DD0F3A857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2-56E8-46A4-8914-A2DD0F3A8576}"/>
              </c:ext>
            </c:extLst>
          </c:dPt>
          <c:dLbls>
            <c:dLbl>
              <c:idx val="0"/>
              <c:layout>
                <c:manualLayout>
                  <c:x val="7.0665719637087718E-2"/>
                  <c:y val="2.5018764155924338E-2"/>
                </c:manualLayout>
              </c:layout>
              <c:tx>
                <c:rich>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黑体" panose="02010609060101010101" pitchFamily="49" charset="-122"/>
                        <a:ea typeface="黑体" panose="02010609060101010101" pitchFamily="49" charset="-122"/>
                        <a:cs typeface="+mn-cs"/>
                      </a:defRPr>
                    </a:pPr>
                    <a:r>
                      <a:rPr lang="en-US" altLang="zh-CN" sz="1600" b="1">
                        <a:solidFill>
                          <a:schemeClr val="tx1"/>
                        </a:solidFill>
                        <a:latin typeface="黑体" panose="02010609060101010101" pitchFamily="49" charset="-122"/>
                        <a:ea typeface="黑体" panose="02010609060101010101" pitchFamily="49" charset="-122"/>
                      </a:rPr>
                      <a:t>3.2%</a:t>
                    </a:r>
                    <a:endParaRPr lang="en-US" altLang="zh-CN" sz="1600" b="1" dirty="0">
                      <a:solidFill>
                        <a:schemeClr val="tx1"/>
                      </a:solidFill>
                      <a:latin typeface="黑体" panose="02010609060101010101" pitchFamily="49" charset="-122"/>
                      <a:ea typeface="黑体" panose="02010609060101010101" pitchFamily="49" charset="-122"/>
                    </a:endParaRPr>
                  </a:p>
                </c:rich>
              </c:tx>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黑体" panose="02010609060101010101" pitchFamily="49" charset="-122"/>
                      <a:ea typeface="黑体" panose="02010609060101010101" pitchFamily="49" charset="-122"/>
                      <a:cs typeface="+mn-cs"/>
                    </a:defRPr>
                  </a:pPr>
                  <a:endParaRPr lang="zh-CN"/>
                </a:p>
              </c:txP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56E8-46A4-8914-A2DD0F3A8576}"/>
                </c:ext>
              </c:extLst>
            </c:dLbl>
            <c:dLbl>
              <c:idx val="1"/>
              <c:layout>
                <c:manualLayout>
                  <c:x val="1.0309910078523448E-2"/>
                  <c:y val="-0.22508805738486293"/>
                </c:manualLayout>
              </c:layout>
              <c:tx>
                <c:rich>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黑体" panose="02010609060101010101" pitchFamily="49" charset="-122"/>
                        <a:ea typeface="黑体" panose="02010609060101010101" pitchFamily="49" charset="-122"/>
                        <a:cs typeface="+mn-cs"/>
                      </a:defRPr>
                    </a:pPr>
                    <a:r>
                      <a:rPr lang="en-US" altLang="zh-CN" sz="1600" b="1">
                        <a:solidFill>
                          <a:schemeClr val="tx1"/>
                        </a:solidFill>
                        <a:latin typeface="黑体" panose="02010609060101010101" pitchFamily="49" charset="-122"/>
                        <a:ea typeface="黑体" panose="02010609060101010101" pitchFamily="49" charset="-122"/>
                      </a:rPr>
                      <a:t>96.8%</a:t>
                    </a:r>
                    <a:endParaRPr lang="en-US" altLang="zh-CN" sz="1600" b="1" dirty="0">
                      <a:solidFill>
                        <a:schemeClr val="tx1"/>
                      </a:solidFill>
                      <a:latin typeface="黑体" panose="02010609060101010101" pitchFamily="49" charset="-122"/>
                      <a:ea typeface="黑体" panose="02010609060101010101" pitchFamily="49" charset="-122"/>
                    </a:endParaRPr>
                  </a:p>
                </c:rich>
              </c:tx>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黑体" panose="02010609060101010101" pitchFamily="49" charset="-122"/>
                      <a:ea typeface="黑体" panose="02010609060101010101" pitchFamily="49" charset="-122"/>
                      <a:cs typeface="+mn-cs"/>
                    </a:defRPr>
                  </a:pPr>
                  <a:endParaRPr lang="zh-CN"/>
                </a:p>
              </c:txP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56E8-46A4-8914-A2DD0F3A857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上下文切换</c:v>
                </c:pt>
                <c:pt idx="1">
                  <c:v>系统调用处理</c:v>
                </c:pt>
              </c:strCache>
            </c:strRef>
          </c:cat>
          <c:val>
            <c:numRef>
              <c:f>Sheet1!$B$2:$B$3</c:f>
              <c:numCache>
                <c:formatCode>General</c:formatCode>
                <c:ptCount val="2"/>
                <c:pt idx="0">
                  <c:v>239</c:v>
                </c:pt>
                <c:pt idx="1">
                  <c:v>14234</c:v>
                </c:pt>
              </c:numCache>
            </c:numRef>
          </c:val>
          <c:extLst>
            <c:ext xmlns:c16="http://schemas.microsoft.com/office/drawing/2014/chart" uri="{C3380CC4-5D6E-409C-BE32-E72D297353CC}">
              <c16:uniqueId val="{00000000-56E8-46A4-8914-A2DD0F3A8576}"/>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15628768059521905"/>
          <c:y val="0.83669917795441884"/>
          <c:w val="0.68742444303442851"/>
          <c:h val="0.10020158632472291"/>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黑体" panose="02010609060101010101" pitchFamily="49" charset="-122"/>
              <a:ea typeface="黑体" panose="02010609060101010101" pitchFamily="49" charset="-122"/>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84B43F-85DD-4C75-AB5F-91E562C06BDA}"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F321AD6F-45C8-480B-9C3D-94E12190462A}">
      <dgm:prSet phldrT="[文本]" custT="1"/>
      <dgm:spPr/>
      <dgm:t>
        <a:bodyPr/>
        <a:lstStyle/>
        <a:p>
          <a:r>
            <a:rPr lang="zh-CN" altLang="en-US" sz="2000" dirty="0">
              <a:latin typeface="黑体" panose="02010609060101010101" pitchFamily="49" charset="-122"/>
              <a:ea typeface="黑体" panose="02010609060101010101" pitchFamily="49" charset="-122"/>
            </a:rPr>
            <a:t>步骤一</a:t>
          </a:r>
        </a:p>
      </dgm:t>
    </dgm:pt>
    <dgm:pt modelId="{CC990439-903B-4475-971B-6114C67DD866}" type="parTrans" cxnId="{9A2E2519-B5FA-4BF0-8A22-AF88C19239F3}">
      <dgm:prSet/>
      <dgm:spPr/>
      <dgm:t>
        <a:bodyPr/>
        <a:lstStyle/>
        <a:p>
          <a:endParaRPr lang="zh-CN" altLang="en-US" sz="2000">
            <a:latin typeface="黑体" panose="02010609060101010101" pitchFamily="49" charset="-122"/>
            <a:ea typeface="黑体" panose="02010609060101010101" pitchFamily="49" charset="-122"/>
          </a:endParaRPr>
        </a:p>
      </dgm:t>
    </dgm:pt>
    <dgm:pt modelId="{F5083B22-488E-49E3-AB73-AB11F5117D85}" type="sibTrans" cxnId="{9A2E2519-B5FA-4BF0-8A22-AF88C19239F3}">
      <dgm:prSet/>
      <dgm:spPr/>
      <dgm:t>
        <a:bodyPr/>
        <a:lstStyle/>
        <a:p>
          <a:endParaRPr lang="zh-CN" altLang="en-US" sz="2000">
            <a:latin typeface="黑体" panose="02010609060101010101" pitchFamily="49" charset="-122"/>
            <a:ea typeface="黑体" panose="02010609060101010101" pitchFamily="49" charset="-122"/>
          </a:endParaRPr>
        </a:p>
      </dgm:t>
    </dgm:pt>
    <dgm:pt modelId="{FC8CF11A-DEF1-4E61-9E6A-BC75DD4C3E14}">
      <dgm:prSet phldrT="[文本]" custT="1"/>
      <dgm:spPr/>
      <dgm:t>
        <a:bodyPr/>
        <a:lstStyle/>
        <a:p>
          <a:endParaRPr lang="zh-CN" altLang="en-US" sz="2000" dirty="0">
            <a:latin typeface="黑体" panose="02010609060101010101" pitchFamily="49" charset="-122"/>
            <a:ea typeface="黑体" panose="02010609060101010101" pitchFamily="49" charset="-122"/>
          </a:endParaRPr>
        </a:p>
      </dgm:t>
    </dgm:pt>
    <dgm:pt modelId="{16C5D68A-29B0-40D7-BA97-427E6302676D}" type="parTrans" cxnId="{F8A874FC-749D-4F60-98EE-A7DD3DEA28EB}">
      <dgm:prSet/>
      <dgm:spPr/>
      <dgm:t>
        <a:bodyPr/>
        <a:lstStyle/>
        <a:p>
          <a:endParaRPr lang="zh-CN" altLang="en-US" sz="2000">
            <a:latin typeface="黑体" panose="02010609060101010101" pitchFamily="49" charset="-122"/>
            <a:ea typeface="黑体" panose="02010609060101010101" pitchFamily="49" charset="-122"/>
          </a:endParaRPr>
        </a:p>
      </dgm:t>
    </dgm:pt>
    <dgm:pt modelId="{7A4BC0BD-34E8-483E-A90A-D68B9FDCDA67}" type="sibTrans" cxnId="{F8A874FC-749D-4F60-98EE-A7DD3DEA28EB}">
      <dgm:prSet/>
      <dgm:spPr/>
      <dgm:t>
        <a:bodyPr/>
        <a:lstStyle/>
        <a:p>
          <a:endParaRPr lang="zh-CN" altLang="en-US" sz="2000">
            <a:latin typeface="黑体" panose="02010609060101010101" pitchFamily="49" charset="-122"/>
            <a:ea typeface="黑体" panose="02010609060101010101" pitchFamily="49" charset="-122"/>
          </a:endParaRPr>
        </a:p>
      </dgm:t>
    </dgm:pt>
    <dgm:pt modelId="{45777220-5012-4100-88B6-8FB7C62E47CC}">
      <dgm:prSet phldrT="[文本]" custT="1"/>
      <dgm:spPr/>
      <dgm:t>
        <a:bodyPr/>
        <a:lstStyle/>
        <a:p>
          <a:r>
            <a:rPr lang="zh-CN" altLang="en-US" sz="2000" dirty="0">
              <a:latin typeface="黑体" panose="02010609060101010101" pitchFamily="49" charset="-122"/>
              <a:ea typeface="黑体" panose="02010609060101010101" pitchFamily="49" charset="-122"/>
            </a:rPr>
            <a:t>步骤二</a:t>
          </a:r>
        </a:p>
      </dgm:t>
    </dgm:pt>
    <dgm:pt modelId="{0BAD4365-DFBB-4AB8-B5EB-D220278C5EF4}" type="parTrans" cxnId="{B4F2646D-D307-4280-A158-6C5B0A3317EB}">
      <dgm:prSet/>
      <dgm:spPr/>
      <dgm:t>
        <a:bodyPr/>
        <a:lstStyle/>
        <a:p>
          <a:endParaRPr lang="zh-CN" altLang="en-US" sz="2000">
            <a:latin typeface="黑体" panose="02010609060101010101" pitchFamily="49" charset="-122"/>
            <a:ea typeface="黑体" panose="02010609060101010101" pitchFamily="49" charset="-122"/>
          </a:endParaRPr>
        </a:p>
      </dgm:t>
    </dgm:pt>
    <dgm:pt modelId="{1765920B-302F-4FC8-8924-72FA30F22F02}" type="sibTrans" cxnId="{B4F2646D-D307-4280-A158-6C5B0A3317EB}">
      <dgm:prSet/>
      <dgm:spPr/>
      <dgm:t>
        <a:bodyPr/>
        <a:lstStyle/>
        <a:p>
          <a:endParaRPr lang="zh-CN" altLang="en-US" sz="2000">
            <a:latin typeface="黑体" panose="02010609060101010101" pitchFamily="49" charset="-122"/>
            <a:ea typeface="黑体" panose="02010609060101010101" pitchFamily="49" charset="-122"/>
          </a:endParaRPr>
        </a:p>
      </dgm:t>
    </dgm:pt>
    <dgm:pt modelId="{E581B61A-49E6-4BC6-A504-DB3B060DF6D3}">
      <dgm:prSet phldrT="[文本]" custT="1"/>
      <dgm:spPr/>
      <dgm:t>
        <a:bodyPr/>
        <a:lstStyle/>
        <a:p>
          <a:endParaRPr lang="zh-CN" altLang="en-US" sz="2000" dirty="0">
            <a:latin typeface="黑体" panose="02010609060101010101" pitchFamily="49" charset="-122"/>
            <a:ea typeface="黑体" panose="02010609060101010101" pitchFamily="49" charset="-122"/>
          </a:endParaRPr>
        </a:p>
      </dgm:t>
    </dgm:pt>
    <dgm:pt modelId="{0066703F-8EF4-4C0C-A117-C45A076AD5C1}" type="parTrans" cxnId="{B019F3D7-70A5-49C0-923E-9403FC60C535}">
      <dgm:prSet/>
      <dgm:spPr/>
      <dgm:t>
        <a:bodyPr/>
        <a:lstStyle/>
        <a:p>
          <a:endParaRPr lang="zh-CN" altLang="en-US" sz="2000">
            <a:latin typeface="黑体" panose="02010609060101010101" pitchFamily="49" charset="-122"/>
            <a:ea typeface="黑体" panose="02010609060101010101" pitchFamily="49" charset="-122"/>
          </a:endParaRPr>
        </a:p>
      </dgm:t>
    </dgm:pt>
    <dgm:pt modelId="{38D652EA-01BE-4561-B769-1A95175444E8}" type="sibTrans" cxnId="{B019F3D7-70A5-49C0-923E-9403FC60C535}">
      <dgm:prSet/>
      <dgm:spPr/>
      <dgm:t>
        <a:bodyPr/>
        <a:lstStyle/>
        <a:p>
          <a:endParaRPr lang="zh-CN" altLang="en-US" sz="2000">
            <a:latin typeface="黑体" panose="02010609060101010101" pitchFamily="49" charset="-122"/>
            <a:ea typeface="黑体" panose="02010609060101010101" pitchFamily="49" charset="-122"/>
          </a:endParaRPr>
        </a:p>
      </dgm:t>
    </dgm:pt>
    <dgm:pt modelId="{2D5C0AE0-1636-409B-B4D7-EFEB69E2F773}">
      <dgm:prSet phldrT="[文本]" custT="1"/>
      <dgm:spPr/>
      <dgm:t>
        <a:bodyPr/>
        <a:lstStyle/>
        <a:p>
          <a:r>
            <a:rPr lang="zh-CN" altLang="en-US" sz="2000" dirty="0">
              <a:latin typeface="黑体" panose="02010609060101010101" pitchFamily="49" charset="-122"/>
              <a:ea typeface="黑体" panose="02010609060101010101" pitchFamily="49" charset="-122"/>
            </a:rPr>
            <a:t>步骤三</a:t>
          </a:r>
        </a:p>
      </dgm:t>
    </dgm:pt>
    <dgm:pt modelId="{2A87F35E-6AB7-483A-A486-DF32AF2C3505}" type="parTrans" cxnId="{BD95E031-103F-4153-BAAA-F3B9FCFC5CB0}">
      <dgm:prSet/>
      <dgm:spPr/>
      <dgm:t>
        <a:bodyPr/>
        <a:lstStyle/>
        <a:p>
          <a:endParaRPr lang="zh-CN" altLang="en-US" sz="2000">
            <a:latin typeface="黑体" panose="02010609060101010101" pitchFamily="49" charset="-122"/>
            <a:ea typeface="黑体" panose="02010609060101010101" pitchFamily="49" charset="-122"/>
          </a:endParaRPr>
        </a:p>
      </dgm:t>
    </dgm:pt>
    <dgm:pt modelId="{3CE84C80-E072-42DE-8E2A-770DECEBCCE2}" type="sibTrans" cxnId="{BD95E031-103F-4153-BAAA-F3B9FCFC5CB0}">
      <dgm:prSet/>
      <dgm:spPr/>
      <dgm:t>
        <a:bodyPr/>
        <a:lstStyle/>
        <a:p>
          <a:endParaRPr lang="zh-CN" altLang="en-US" sz="2000">
            <a:latin typeface="黑体" panose="02010609060101010101" pitchFamily="49" charset="-122"/>
            <a:ea typeface="黑体" panose="02010609060101010101" pitchFamily="49" charset="-122"/>
          </a:endParaRPr>
        </a:p>
      </dgm:t>
    </dgm:pt>
    <dgm:pt modelId="{CB8CC589-FDFE-4A57-B190-38DC8166A0B7}">
      <dgm:prSet phldrT="[文本]" custT="1"/>
      <dgm:spPr/>
      <dgm:t>
        <a:bodyPr/>
        <a:lstStyle/>
        <a:p>
          <a:r>
            <a:rPr kumimoji="0" lang="zh-CN" altLang="en-US" sz="2000" b="0" i="0" u="none" strike="noStrike"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将特定应用程序运行在</a:t>
          </a:r>
          <a:r>
            <a:rPr lang="zh-CN" altLang="en-US" sz="2000" dirty="0">
              <a:solidFill>
                <a:prstClr val="black"/>
              </a:solidFill>
              <a:latin typeface="黑体" panose="02010609060101010101" pitchFamily="49" charset="-122"/>
              <a:ea typeface="黑体" panose="02010609060101010101" pitchFamily="49" charset="-122"/>
            </a:rPr>
            <a:t>内核态</a:t>
          </a:r>
          <a:endParaRPr lang="zh-CN" altLang="en-US" sz="2000" dirty="0">
            <a:latin typeface="黑体" panose="02010609060101010101" pitchFamily="49" charset="-122"/>
            <a:ea typeface="黑体" panose="02010609060101010101" pitchFamily="49" charset="-122"/>
          </a:endParaRPr>
        </a:p>
      </dgm:t>
    </dgm:pt>
    <dgm:pt modelId="{1BF5B86A-79E7-43E8-A0FB-D3C26A24C3D0}" type="parTrans" cxnId="{5CF8DB26-9FA6-4E88-B978-AF198C2E1D91}">
      <dgm:prSet/>
      <dgm:spPr/>
      <dgm:t>
        <a:bodyPr/>
        <a:lstStyle/>
        <a:p>
          <a:endParaRPr lang="zh-CN" altLang="en-US" sz="2000">
            <a:latin typeface="黑体" panose="02010609060101010101" pitchFamily="49" charset="-122"/>
            <a:ea typeface="黑体" panose="02010609060101010101" pitchFamily="49" charset="-122"/>
          </a:endParaRPr>
        </a:p>
      </dgm:t>
    </dgm:pt>
    <dgm:pt modelId="{553B1597-2DD4-41BA-9511-B1A936F7AAF3}" type="sibTrans" cxnId="{5CF8DB26-9FA6-4E88-B978-AF198C2E1D91}">
      <dgm:prSet/>
      <dgm:spPr/>
      <dgm:t>
        <a:bodyPr/>
        <a:lstStyle/>
        <a:p>
          <a:endParaRPr lang="zh-CN" altLang="en-US" sz="2000">
            <a:latin typeface="黑体" panose="02010609060101010101" pitchFamily="49" charset="-122"/>
            <a:ea typeface="黑体" panose="02010609060101010101" pitchFamily="49" charset="-122"/>
          </a:endParaRPr>
        </a:p>
      </dgm:t>
    </dgm:pt>
    <dgm:pt modelId="{73E02667-6B4D-4947-836D-2A8F4E7046AC}">
      <dgm:prSet custT="1"/>
      <dgm:spPr/>
      <dgm:t>
        <a:bodyPr/>
        <a:lstStyle/>
        <a:p>
          <a:r>
            <a:rPr lang="zh-CN" altLang="en-US" sz="2000" dirty="0">
              <a:latin typeface="黑体" panose="02010609060101010101" pitchFamily="49" charset="-122"/>
              <a:ea typeface="黑体" panose="02010609060101010101" pitchFamily="49" charset="-122"/>
            </a:rPr>
            <a:t>设置配置文件指定运行在内核态的应用程序</a:t>
          </a:r>
        </a:p>
      </dgm:t>
    </dgm:pt>
    <dgm:pt modelId="{154880D0-B5D0-4B6E-8FE6-C7A82C7B21DD}" type="parTrans" cxnId="{18F0B7ED-1536-46B8-B1BE-C2826A96632C}">
      <dgm:prSet/>
      <dgm:spPr/>
      <dgm:t>
        <a:bodyPr/>
        <a:lstStyle/>
        <a:p>
          <a:endParaRPr lang="zh-CN" altLang="en-US"/>
        </a:p>
      </dgm:t>
    </dgm:pt>
    <dgm:pt modelId="{C3EBF188-5B41-4C16-9732-E681A93C1B75}" type="sibTrans" cxnId="{18F0B7ED-1536-46B8-B1BE-C2826A96632C}">
      <dgm:prSet/>
      <dgm:spPr/>
      <dgm:t>
        <a:bodyPr/>
        <a:lstStyle/>
        <a:p>
          <a:endParaRPr lang="zh-CN" altLang="en-US"/>
        </a:p>
      </dgm:t>
    </dgm:pt>
    <dgm:pt modelId="{2F18EC28-2D56-4012-AE0D-8934067BAEE5}">
      <dgm:prSet custT="1"/>
      <dgm:spPr/>
      <dgm:t>
        <a:bodyPr/>
        <a:lstStyle/>
        <a:p>
          <a:endParaRPr lang="zh-CN" altLang="en-US" sz="2000" dirty="0">
            <a:latin typeface="黑体" panose="02010609060101010101" pitchFamily="49" charset="-122"/>
            <a:ea typeface="黑体" panose="02010609060101010101" pitchFamily="49" charset="-122"/>
          </a:endParaRPr>
        </a:p>
      </dgm:t>
    </dgm:pt>
    <dgm:pt modelId="{7315CF2B-D029-4190-B15D-89E8155F1017}" type="parTrans" cxnId="{A76ACF07-F198-443B-8C50-3EA4B93C5214}">
      <dgm:prSet/>
      <dgm:spPr/>
      <dgm:t>
        <a:bodyPr/>
        <a:lstStyle/>
        <a:p>
          <a:endParaRPr lang="zh-CN" altLang="en-US"/>
        </a:p>
      </dgm:t>
    </dgm:pt>
    <dgm:pt modelId="{296C41F9-7388-49ED-8639-4173E5C5A21E}" type="sibTrans" cxnId="{A76ACF07-F198-443B-8C50-3EA4B93C5214}">
      <dgm:prSet/>
      <dgm:spPr/>
      <dgm:t>
        <a:bodyPr/>
        <a:lstStyle/>
        <a:p>
          <a:endParaRPr lang="zh-CN" altLang="en-US"/>
        </a:p>
      </dgm:t>
    </dgm:pt>
    <dgm:pt modelId="{25B50360-D3BE-43D8-9D33-1EB74DACB7E3}">
      <dgm:prSet custT="1"/>
      <dgm:spPr/>
      <dgm:t>
        <a:bodyPr/>
        <a:lstStyle/>
        <a:p>
          <a:r>
            <a:rPr lang="zh-CN" altLang="en-US" sz="2000" dirty="0">
              <a:latin typeface="黑体" panose="02010609060101010101" pitchFamily="49" charset="-122"/>
              <a:ea typeface="黑体" panose="02010609060101010101" pitchFamily="49" charset="-122"/>
            </a:rPr>
            <a:t>启动内核态应用加载和运行环境</a:t>
          </a:r>
        </a:p>
      </dgm:t>
    </dgm:pt>
    <dgm:pt modelId="{6C738837-39FC-4187-99DA-DFBE6562A494}" type="parTrans" cxnId="{B0A229D7-5574-47A2-8911-F2328A4782FE}">
      <dgm:prSet/>
      <dgm:spPr/>
      <dgm:t>
        <a:bodyPr/>
        <a:lstStyle/>
        <a:p>
          <a:endParaRPr lang="zh-CN" altLang="en-US"/>
        </a:p>
      </dgm:t>
    </dgm:pt>
    <dgm:pt modelId="{DFC05B1E-1F14-4577-AF81-E7C49332EAF3}" type="sibTrans" cxnId="{B0A229D7-5574-47A2-8911-F2328A4782FE}">
      <dgm:prSet/>
      <dgm:spPr/>
      <dgm:t>
        <a:bodyPr/>
        <a:lstStyle/>
        <a:p>
          <a:endParaRPr lang="zh-CN" altLang="en-US"/>
        </a:p>
      </dgm:t>
    </dgm:pt>
    <dgm:pt modelId="{2ACF4D37-B3A5-4B1D-BE6E-0A62E78D8F1E}">
      <dgm:prSet custT="1"/>
      <dgm:spPr/>
      <dgm:t>
        <a:bodyPr/>
        <a:lstStyle/>
        <a:p>
          <a:endParaRPr lang="zh-CN" altLang="en-US" sz="2000" dirty="0">
            <a:latin typeface="黑体" panose="02010609060101010101" pitchFamily="49" charset="-122"/>
            <a:ea typeface="黑体" panose="02010609060101010101" pitchFamily="49" charset="-122"/>
          </a:endParaRPr>
        </a:p>
      </dgm:t>
    </dgm:pt>
    <dgm:pt modelId="{18B0A33C-EC07-4ACA-A64C-73A5CCF4A73D}" type="parTrans" cxnId="{9AE3DCAC-69EF-40AF-A59E-3838E71FBF85}">
      <dgm:prSet/>
      <dgm:spPr/>
      <dgm:t>
        <a:bodyPr/>
        <a:lstStyle/>
        <a:p>
          <a:endParaRPr lang="zh-CN" altLang="en-US"/>
        </a:p>
      </dgm:t>
    </dgm:pt>
    <dgm:pt modelId="{605F61F7-4FD6-45C8-86BA-31310D5E20C3}" type="sibTrans" cxnId="{9AE3DCAC-69EF-40AF-A59E-3838E71FBF85}">
      <dgm:prSet/>
      <dgm:spPr/>
      <dgm:t>
        <a:bodyPr/>
        <a:lstStyle/>
        <a:p>
          <a:endParaRPr lang="zh-CN" altLang="en-US"/>
        </a:p>
      </dgm:t>
    </dgm:pt>
    <dgm:pt modelId="{415B35AF-1AA9-4854-BF5B-72D277E40532}" type="pres">
      <dgm:prSet presAssocID="{3A84B43F-85DD-4C75-AB5F-91E562C06BDA}" presName="linearFlow" presStyleCnt="0">
        <dgm:presLayoutVars>
          <dgm:dir/>
          <dgm:animLvl val="lvl"/>
          <dgm:resizeHandles val="exact"/>
        </dgm:presLayoutVars>
      </dgm:prSet>
      <dgm:spPr/>
    </dgm:pt>
    <dgm:pt modelId="{AB2B2552-3CDE-494F-9249-FBEBB08C9664}" type="pres">
      <dgm:prSet presAssocID="{F321AD6F-45C8-480B-9C3D-94E12190462A}" presName="composite" presStyleCnt="0"/>
      <dgm:spPr/>
    </dgm:pt>
    <dgm:pt modelId="{C82FB65A-036F-4FF7-BFB9-2C06DCF1AD8B}" type="pres">
      <dgm:prSet presAssocID="{F321AD6F-45C8-480B-9C3D-94E12190462A}" presName="parentText" presStyleLbl="alignNode1" presStyleIdx="0" presStyleCnt="3">
        <dgm:presLayoutVars>
          <dgm:chMax val="1"/>
          <dgm:bulletEnabled val="1"/>
        </dgm:presLayoutVars>
      </dgm:prSet>
      <dgm:spPr/>
    </dgm:pt>
    <dgm:pt modelId="{F418E39B-BE17-4600-A078-FAB0ECC46CC3}" type="pres">
      <dgm:prSet presAssocID="{F321AD6F-45C8-480B-9C3D-94E12190462A}" presName="descendantText" presStyleLbl="alignAcc1" presStyleIdx="0" presStyleCnt="3" custLinFactNeighborY="-1236">
        <dgm:presLayoutVars>
          <dgm:bulletEnabled val="1"/>
        </dgm:presLayoutVars>
      </dgm:prSet>
      <dgm:spPr/>
    </dgm:pt>
    <dgm:pt modelId="{A600F864-486D-4C31-893B-140C1CE1AF0A}" type="pres">
      <dgm:prSet presAssocID="{F5083B22-488E-49E3-AB73-AB11F5117D85}" presName="sp" presStyleCnt="0"/>
      <dgm:spPr/>
    </dgm:pt>
    <dgm:pt modelId="{23FCCB70-8D2D-43CB-A94A-34BD7DEDE64C}" type="pres">
      <dgm:prSet presAssocID="{45777220-5012-4100-88B6-8FB7C62E47CC}" presName="composite" presStyleCnt="0"/>
      <dgm:spPr/>
    </dgm:pt>
    <dgm:pt modelId="{B5E41DF0-9C09-4972-B896-77B262F42B25}" type="pres">
      <dgm:prSet presAssocID="{45777220-5012-4100-88B6-8FB7C62E47CC}" presName="parentText" presStyleLbl="alignNode1" presStyleIdx="1" presStyleCnt="3">
        <dgm:presLayoutVars>
          <dgm:chMax val="1"/>
          <dgm:bulletEnabled val="1"/>
        </dgm:presLayoutVars>
      </dgm:prSet>
      <dgm:spPr/>
    </dgm:pt>
    <dgm:pt modelId="{C1451898-DD67-47DC-9B9E-5CDC1839AE17}" type="pres">
      <dgm:prSet presAssocID="{45777220-5012-4100-88B6-8FB7C62E47CC}" presName="descendantText" presStyleLbl="alignAcc1" presStyleIdx="1" presStyleCnt="3">
        <dgm:presLayoutVars>
          <dgm:bulletEnabled val="1"/>
        </dgm:presLayoutVars>
      </dgm:prSet>
      <dgm:spPr/>
    </dgm:pt>
    <dgm:pt modelId="{F19F0212-27B5-4B89-A697-2B8E2992254F}" type="pres">
      <dgm:prSet presAssocID="{1765920B-302F-4FC8-8924-72FA30F22F02}" presName="sp" presStyleCnt="0"/>
      <dgm:spPr/>
    </dgm:pt>
    <dgm:pt modelId="{02D17FE3-DC9B-4793-96E9-93674FD5B335}" type="pres">
      <dgm:prSet presAssocID="{2D5C0AE0-1636-409B-B4D7-EFEB69E2F773}" presName="composite" presStyleCnt="0"/>
      <dgm:spPr/>
    </dgm:pt>
    <dgm:pt modelId="{21A4A57F-2314-4F75-9ED1-A53BD9AC31B1}" type="pres">
      <dgm:prSet presAssocID="{2D5C0AE0-1636-409B-B4D7-EFEB69E2F773}" presName="parentText" presStyleLbl="alignNode1" presStyleIdx="2" presStyleCnt="3">
        <dgm:presLayoutVars>
          <dgm:chMax val="1"/>
          <dgm:bulletEnabled val="1"/>
        </dgm:presLayoutVars>
      </dgm:prSet>
      <dgm:spPr/>
    </dgm:pt>
    <dgm:pt modelId="{705C3AB6-CEB6-411B-983E-0C7AD0BCE110}" type="pres">
      <dgm:prSet presAssocID="{2D5C0AE0-1636-409B-B4D7-EFEB69E2F773}" presName="descendantText" presStyleLbl="alignAcc1" presStyleIdx="2" presStyleCnt="3">
        <dgm:presLayoutVars>
          <dgm:bulletEnabled val="1"/>
        </dgm:presLayoutVars>
      </dgm:prSet>
      <dgm:spPr/>
    </dgm:pt>
  </dgm:ptLst>
  <dgm:cxnLst>
    <dgm:cxn modelId="{A76ACF07-F198-443B-8C50-3EA4B93C5214}" srcId="{F321AD6F-45C8-480B-9C3D-94E12190462A}" destId="{2F18EC28-2D56-4012-AE0D-8934067BAEE5}" srcOrd="2" destOrd="0" parTransId="{7315CF2B-D029-4190-B15D-89E8155F1017}" sibTransId="{296C41F9-7388-49ED-8639-4173E5C5A21E}"/>
    <dgm:cxn modelId="{482EAE09-49B2-4931-B86A-188D18BB9568}" type="presOf" srcId="{73E02667-6B4D-4947-836D-2A8F4E7046AC}" destId="{F418E39B-BE17-4600-A078-FAB0ECC46CC3}" srcOrd="0" destOrd="1" presId="urn:microsoft.com/office/officeart/2005/8/layout/chevron2"/>
    <dgm:cxn modelId="{9A2E2519-B5FA-4BF0-8A22-AF88C19239F3}" srcId="{3A84B43F-85DD-4C75-AB5F-91E562C06BDA}" destId="{F321AD6F-45C8-480B-9C3D-94E12190462A}" srcOrd="0" destOrd="0" parTransId="{CC990439-903B-4475-971B-6114C67DD866}" sibTransId="{F5083B22-488E-49E3-AB73-AB11F5117D85}"/>
    <dgm:cxn modelId="{5CF8DB26-9FA6-4E88-B978-AF198C2E1D91}" srcId="{2D5C0AE0-1636-409B-B4D7-EFEB69E2F773}" destId="{CB8CC589-FDFE-4A57-B190-38DC8166A0B7}" srcOrd="0" destOrd="0" parTransId="{1BF5B86A-79E7-43E8-A0FB-D3C26A24C3D0}" sibTransId="{553B1597-2DD4-41BA-9511-B1A936F7AAF3}"/>
    <dgm:cxn modelId="{BD95E031-103F-4153-BAAA-F3B9FCFC5CB0}" srcId="{3A84B43F-85DD-4C75-AB5F-91E562C06BDA}" destId="{2D5C0AE0-1636-409B-B4D7-EFEB69E2F773}" srcOrd="2" destOrd="0" parTransId="{2A87F35E-6AB7-483A-A486-DF32AF2C3505}" sibTransId="{3CE84C80-E072-42DE-8E2A-770DECEBCCE2}"/>
    <dgm:cxn modelId="{107A1342-4EC4-40FA-AA7E-AB46968B0875}" type="presOf" srcId="{3A84B43F-85DD-4C75-AB5F-91E562C06BDA}" destId="{415B35AF-1AA9-4854-BF5B-72D277E40532}" srcOrd="0" destOrd="0" presId="urn:microsoft.com/office/officeart/2005/8/layout/chevron2"/>
    <dgm:cxn modelId="{17BDB962-814F-4CE4-8BC8-B5AD3A7E8BE0}" type="presOf" srcId="{2D5C0AE0-1636-409B-B4D7-EFEB69E2F773}" destId="{21A4A57F-2314-4F75-9ED1-A53BD9AC31B1}" srcOrd="0" destOrd="0" presId="urn:microsoft.com/office/officeart/2005/8/layout/chevron2"/>
    <dgm:cxn modelId="{F8D17745-05D5-45DD-81DD-8F44E59088FD}" type="presOf" srcId="{2ACF4D37-B3A5-4B1D-BE6E-0A62E78D8F1E}" destId="{C1451898-DD67-47DC-9B9E-5CDC1839AE17}" srcOrd="0" destOrd="2" presId="urn:microsoft.com/office/officeart/2005/8/layout/chevron2"/>
    <dgm:cxn modelId="{B4F2646D-D307-4280-A158-6C5B0A3317EB}" srcId="{3A84B43F-85DD-4C75-AB5F-91E562C06BDA}" destId="{45777220-5012-4100-88B6-8FB7C62E47CC}" srcOrd="1" destOrd="0" parTransId="{0BAD4365-DFBB-4AB8-B5EB-D220278C5EF4}" sibTransId="{1765920B-302F-4FC8-8924-72FA30F22F02}"/>
    <dgm:cxn modelId="{7069496F-EC35-48EA-A5F8-5DD68803EBB3}" type="presOf" srcId="{2F18EC28-2D56-4012-AE0D-8934067BAEE5}" destId="{F418E39B-BE17-4600-A078-FAB0ECC46CC3}" srcOrd="0" destOrd="2" presId="urn:microsoft.com/office/officeart/2005/8/layout/chevron2"/>
    <dgm:cxn modelId="{7067C97B-91B4-4731-9E6F-19FD7B5CC5D4}" type="presOf" srcId="{25B50360-D3BE-43D8-9D33-1EB74DACB7E3}" destId="{C1451898-DD67-47DC-9B9E-5CDC1839AE17}" srcOrd="0" destOrd="1" presId="urn:microsoft.com/office/officeart/2005/8/layout/chevron2"/>
    <dgm:cxn modelId="{DF5ACA85-D703-476D-A4C1-A8B1D402ED1E}" type="presOf" srcId="{CB8CC589-FDFE-4A57-B190-38DC8166A0B7}" destId="{705C3AB6-CEB6-411B-983E-0C7AD0BCE110}" srcOrd="0" destOrd="0" presId="urn:microsoft.com/office/officeart/2005/8/layout/chevron2"/>
    <dgm:cxn modelId="{9AE3DCAC-69EF-40AF-A59E-3838E71FBF85}" srcId="{45777220-5012-4100-88B6-8FB7C62E47CC}" destId="{2ACF4D37-B3A5-4B1D-BE6E-0A62E78D8F1E}" srcOrd="2" destOrd="0" parTransId="{18B0A33C-EC07-4ACA-A64C-73A5CCF4A73D}" sibTransId="{605F61F7-4FD6-45C8-86BA-31310D5E20C3}"/>
    <dgm:cxn modelId="{805FD1C6-E6B1-4747-B389-D95381ABF2B0}" type="presOf" srcId="{45777220-5012-4100-88B6-8FB7C62E47CC}" destId="{B5E41DF0-9C09-4972-B896-77B262F42B25}" srcOrd="0" destOrd="0" presId="urn:microsoft.com/office/officeart/2005/8/layout/chevron2"/>
    <dgm:cxn modelId="{AB529BCC-263C-4DBB-A97B-408B210FB6C4}" type="presOf" srcId="{E581B61A-49E6-4BC6-A504-DB3B060DF6D3}" destId="{C1451898-DD67-47DC-9B9E-5CDC1839AE17}" srcOrd="0" destOrd="0" presId="urn:microsoft.com/office/officeart/2005/8/layout/chevron2"/>
    <dgm:cxn modelId="{7D138DCE-B83B-4453-8B72-ACBA94BC7701}" type="presOf" srcId="{F321AD6F-45C8-480B-9C3D-94E12190462A}" destId="{C82FB65A-036F-4FF7-BFB9-2C06DCF1AD8B}" srcOrd="0" destOrd="0" presId="urn:microsoft.com/office/officeart/2005/8/layout/chevron2"/>
    <dgm:cxn modelId="{4683B3D5-8C59-4D23-9DAA-1CA04D197B16}" type="presOf" srcId="{FC8CF11A-DEF1-4E61-9E6A-BC75DD4C3E14}" destId="{F418E39B-BE17-4600-A078-FAB0ECC46CC3}" srcOrd="0" destOrd="0" presId="urn:microsoft.com/office/officeart/2005/8/layout/chevron2"/>
    <dgm:cxn modelId="{B0A229D7-5574-47A2-8911-F2328A4782FE}" srcId="{45777220-5012-4100-88B6-8FB7C62E47CC}" destId="{25B50360-D3BE-43D8-9D33-1EB74DACB7E3}" srcOrd="1" destOrd="0" parTransId="{6C738837-39FC-4187-99DA-DFBE6562A494}" sibTransId="{DFC05B1E-1F14-4577-AF81-E7C49332EAF3}"/>
    <dgm:cxn modelId="{B019F3D7-70A5-49C0-923E-9403FC60C535}" srcId="{45777220-5012-4100-88B6-8FB7C62E47CC}" destId="{E581B61A-49E6-4BC6-A504-DB3B060DF6D3}" srcOrd="0" destOrd="0" parTransId="{0066703F-8EF4-4C0C-A117-C45A076AD5C1}" sibTransId="{38D652EA-01BE-4561-B769-1A95175444E8}"/>
    <dgm:cxn modelId="{18F0B7ED-1536-46B8-B1BE-C2826A96632C}" srcId="{F321AD6F-45C8-480B-9C3D-94E12190462A}" destId="{73E02667-6B4D-4947-836D-2A8F4E7046AC}" srcOrd="1" destOrd="0" parTransId="{154880D0-B5D0-4B6E-8FE6-C7A82C7B21DD}" sibTransId="{C3EBF188-5B41-4C16-9732-E681A93C1B75}"/>
    <dgm:cxn modelId="{F8A874FC-749D-4F60-98EE-A7DD3DEA28EB}" srcId="{F321AD6F-45C8-480B-9C3D-94E12190462A}" destId="{FC8CF11A-DEF1-4E61-9E6A-BC75DD4C3E14}" srcOrd="0" destOrd="0" parTransId="{16C5D68A-29B0-40D7-BA97-427E6302676D}" sibTransId="{7A4BC0BD-34E8-483E-A90A-D68B9FDCDA67}"/>
    <dgm:cxn modelId="{3B85BEB8-5D87-459D-8F4C-760E06FC7D01}" type="presParOf" srcId="{415B35AF-1AA9-4854-BF5B-72D277E40532}" destId="{AB2B2552-3CDE-494F-9249-FBEBB08C9664}" srcOrd="0" destOrd="0" presId="urn:microsoft.com/office/officeart/2005/8/layout/chevron2"/>
    <dgm:cxn modelId="{8E16F8FE-6D18-49C7-B944-0BDFAAAB8D2B}" type="presParOf" srcId="{AB2B2552-3CDE-494F-9249-FBEBB08C9664}" destId="{C82FB65A-036F-4FF7-BFB9-2C06DCF1AD8B}" srcOrd="0" destOrd="0" presId="urn:microsoft.com/office/officeart/2005/8/layout/chevron2"/>
    <dgm:cxn modelId="{51CCCE0A-4A19-4E06-96DF-9A6894E621CF}" type="presParOf" srcId="{AB2B2552-3CDE-494F-9249-FBEBB08C9664}" destId="{F418E39B-BE17-4600-A078-FAB0ECC46CC3}" srcOrd="1" destOrd="0" presId="urn:microsoft.com/office/officeart/2005/8/layout/chevron2"/>
    <dgm:cxn modelId="{1465E45C-83C5-4858-86FC-1CDC3EB6FD8A}" type="presParOf" srcId="{415B35AF-1AA9-4854-BF5B-72D277E40532}" destId="{A600F864-486D-4C31-893B-140C1CE1AF0A}" srcOrd="1" destOrd="0" presId="urn:microsoft.com/office/officeart/2005/8/layout/chevron2"/>
    <dgm:cxn modelId="{C8888AA3-ACD9-46E2-BD6E-5FEDE78B41B3}" type="presParOf" srcId="{415B35AF-1AA9-4854-BF5B-72D277E40532}" destId="{23FCCB70-8D2D-43CB-A94A-34BD7DEDE64C}" srcOrd="2" destOrd="0" presId="urn:microsoft.com/office/officeart/2005/8/layout/chevron2"/>
    <dgm:cxn modelId="{33A40A6C-D402-4CB8-BF3A-1FE68E0C7232}" type="presParOf" srcId="{23FCCB70-8D2D-43CB-A94A-34BD7DEDE64C}" destId="{B5E41DF0-9C09-4972-B896-77B262F42B25}" srcOrd="0" destOrd="0" presId="urn:microsoft.com/office/officeart/2005/8/layout/chevron2"/>
    <dgm:cxn modelId="{5AA0758B-F928-41B6-AB9D-7D0F53661B61}" type="presParOf" srcId="{23FCCB70-8D2D-43CB-A94A-34BD7DEDE64C}" destId="{C1451898-DD67-47DC-9B9E-5CDC1839AE17}" srcOrd="1" destOrd="0" presId="urn:microsoft.com/office/officeart/2005/8/layout/chevron2"/>
    <dgm:cxn modelId="{EA484368-4766-4A7E-9032-E172CD82A1ED}" type="presParOf" srcId="{415B35AF-1AA9-4854-BF5B-72D277E40532}" destId="{F19F0212-27B5-4B89-A697-2B8E2992254F}" srcOrd="3" destOrd="0" presId="urn:microsoft.com/office/officeart/2005/8/layout/chevron2"/>
    <dgm:cxn modelId="{7CEE8307-9BAC-4682-AAB2-3F27E14ED3C8}" type="presParOf" srcId="{415B35AF-1AA9-4854-BF5B-72D277E40532}" destId="{02D17FE3-DC9B-4793-96E9-93674FD5B335}" srcOrd="4" destOrd="0" presId="urn:microsoft.com/office/officeart/2005/8/layout/chevron2"/>
    <dgm:cxn modelId="{CEAC89D9-8598-497E-AEDC-74A24D7B4D1F}" type="presParOf" srcId="{02D17FE3-DC9B-4793-96E9-93674FD5B335}" destId="{21A4A57F-2314-4F75-9ED1-A53BD9AC31B1}" srcOrd="0" destOrd="0" presId="urn:microsoft.com/office/officeart/2005/8/layout/chevron2"/>
    <dgm:cxn modelId="{543A40F1-C9A0-4255-A92F-16705B9ED1A3}" type="presParOf" srcId="{02D17FE3-DC9B-4793-96E9-93674FD5B335}" destId="{705C3AB6-CEB6-411B-983E-0C7AD0BCE11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2FB65A-036F-4FF7-BFB9-2C06DCF1AD8B}">
      <dsp:nvSpPr>
        <dsp:cNvPr id="0" name=""/>
        <dsp:cNvSpPr/>
      </dsp:nvSpPr>
      <dsp:spPr>
        <a:xfrm rot="5400000">
          <a:off x="-187056" y="189193"/>
          <a:ext cx="1247042" cy="872929"/>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黑体" panose="02010609060101010101" pitchFamily="49" charset="-122"/>
              <a:ea typeface="黑体" panose="02010609060101010101" pitchFamily="49" charset="-122"/>
            </a:rPr>
            <a:t>步骤一</a:t>
          </a:r>
        </a:p>
      </dsp:txBody>
      <dsp:txXfrm rot="-5400000">
        <a:off x="1" y="438602"/>
        <a:ext cx="872929" cy="374113"/>
      </dsp:txXfrm>
    </dsp:sp>
    <dsp:sp modelId="{F418E39B-BE17-4600-A078-FAB0ECC46CC3}">
      <dsp:nvSpPr>
        <dsp:cNvPr id="0" name=""/>
        <dsp:cNvSpPr/>
      </dsp:nvSpPr>
      <dsp:spPr>
        <a:xfrm rot="5400000">
          <a:off x="2527719" y="-1654789"/>
          <a:ext cx="810577" cy="412015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endParaRPr lang="zh-CN" altLang="en-US" sz="2000" kern="1200" dirty="0">
            <a:latin typeface="黑体" panose="02010609060101010101" pitchFamily="49" charset="-122"/>
            <a:ea typeface="黑体" panose="02010609060101010101" pitchFamily="49" charset="-122"/>
          </a:endParaRPr>
        </a:p>
        <a:p>
          <a:pPr marL="228600" lvl="1" indent="-228600" algn="l" defTabSz="889000">
            <a:lnSpc>
              <a:spcPct val="90000"/>
            </a:lnSpc>
            <a:spcBef>
              <a:spcPct val="0"/>
            </a:spcBef>
            <a:spcAft>
              <a:spcPct val="15000"/>
            </a:spcAft>
            <a:buChar char="•"/>
          </a:pPr>
          <a:r>
            <a:rPr lang="zh-CN" altLang="en-US" sz="2000" kern="1200" dirty="0">
              <a:latin typeface="黑体" panose="02010609060101010101" pitchFamily="49" charset="-122"/>
              <a:ea typeface="黑体" panose="02010609060101010101" pitchFamily="49" charset="-122"/>
            </a:rPr>
            <a:t>设置配置文件指定运行在内核态的应用程序</a:t>
          </a:r>
        </a:p>
        <a:p>
          <a:pPr marL="228600" lvl="1" indent="-228600" algn="l" defTabSz="889000">
            <a:lnSpc>
              <a:spcPct val="90000"/>
            </a:lnSpc>
            <a:spcBef>
              <a:spcPct val="0"/>
            </a:spcBef>
            <a:spcAft>
              <a:spcPct val="15000"/>
            </a:spcAft>
            <a:buChar char="•"/>
          </a:pPr>
          <a:endParaRPr lang="zh-CN" altLang="en-US" sz="2000" kern="1200" dirty="0">
            <a:latin typeface="黑体" panose="02010609060101010101" pitchFamily="49" charset="-122"/>
            <a:ea typeface="黑体" panose="02010609060101010101" pitchFamily="49" charset="-122"/>
          </a:endParaRPr>
        </a:p>
      </dsp:txBody>
      <dsp:txXfrm rot="-5400000">
        <a:off x="872930" y="39569"/>
        <a:ext cx="4080587" cy="731439"/>
      </dsp:txXfrm>
    </dsp:sp>
    <dsp:sp modelId="{B5E41DF0-9C09-4972-B896-77B262F42B25}">
      <dsp:nvSpPr>
        <dsp:cNvPr id="0" name=""/>
        <dsp:cNvSpPr/>
      </dsp:nvSpPr>
      <dsp:spPr>
        <a:xfrm rot="5400000">
          <a:off x="-187056" y="1236598"/>
          <a:ext cx="1247042" cy="872929"/>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黑体" panose="02010609060101010101" pitchFamily="49" charset="-122"/>
              <a:ea typeface="黑体" panose="02010609060101010101" pitchFamily="49" charset="-122"/>
            </a:rPr>
            <a:t>步骤二</a:t>
          </a:r>
        </a:p>
      </dsp:txBody>
      <dsp:txXfrm rot="-5400000">
        <a:off x="1" y="1486007"/>
        <a:ext cx="872929" cy="374113"/>
      </dsp:txXfrm>
    </dsp:sp>
    <dsp:sp modelId="{C1451898-DD67-47DC-9B9E-5CDC1839AE17}">
      <dsp:nvSpPr>
        <dsp:cNvPr id="0" name=""/>
        <dsp:cNvSpPr/>
      </dsp:nvSpPr>
      <dsp:spPr>
        <a:xfrm rot="5400000">
          <a:off x="2527719" y="-605247"/>
          <a:ext cx="810577" cy="412015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endParaRPr lang="zh-CN" altLang="en-US" sz="2000" kern="1200" dirty="0">
            <a:latin typeface="黑体" panose="02010609060101010101" pitchFamily="49" charset="-122"/>
            <a:ea typeface="黑体" panose="02010609060101010101" pitchFamily="49" charset="-122"/>
          </a:endParaRPr>
        </a:p>
        <a:p>
          <a:pPr marL="228600" lvl="1" indent="-228600" algn="l" defTabSz="889000">
            <a:lnSpc>
              <a:spcPct val="90000"/>
            </a:lnSpc>
            <a:spcBef>
              <a:spcPct val="0"/>
            </a:spcBef>
            <a:spcAft>
              <a:spcPct val="15000"/>
            </a:spcAft>
            <a:buChar char="•"/>
          </a:pPr>
          <a:r>
            <a:rPr lang="zh-CN" altLang="en-US" sz="2000" kern="1200" dirty="0">
              <a:latin typeface="黑体" panose="02010609060101010101" pitchFamily="49" charset="-122"/>
              <a:ea typeface="黑体" panose="02010609060101010101" pitchFamily="49" charset="-122"/>
            </a:rPr>
            <a:t>启动内核态应用加载和运行环境</a:t>
          </a:r>
        </a:p>
        <a:p>
          <a:pPr marL="228600" lvl="1" indent="-228600" algn="l" defTabSz="889000">
            <a:lnSpc>
              <a:spcPct val="90000"/>
            </a:lnSpc>
            <a:spcBef>
              <a:spcPct val="0"/>
            </a:spcBef>
            <a:spcAft>
              <a:spcPct val="15000"/>
            </a:spcAft>
            <a:buChar char="•"/>
          </a:pPr>
          <a:endParaRPr lang="zh-CN" altLang="en-US" sz="2000" kern="1200" dirty="0">
            <a:latin typeface="黑体" panose="02010609060101010101" pitchFamily="49" charset="-122"/>
            <a:ea typeface="黑体" panose="02010609060101010101" pitchFamily="49" charset="-122"/>
          </a:endParaRPr>
        </a:p>
      </dsp:txBody>
      <dsp:txXfrm rot="-5400000">
        <a:off x="872930" y="1089111"/>
        <a:ext cx="4080587" cy="731439"/>
      </dsp:txXfrm>
    </dsp:sp>
    <dsp:sp modelId="{21A4A57F-2314-4F75-9ED1-A53BD9AC31B1}">
      <dsp:nvSpPr>
        <dsp:cNvPr id="0" name=""/>
        <dsp:cNvSpPr/>
      </dsp:nvSpPr>
      <dsp:spPr>
        <a:xfrm rot="5400000">
          <a:off x="-187056" y="2284002"/>
          <a:ext cx="1247042" cy="872929"/>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黑体" panose="02010609060101010101" pitchFamily="49" charset="-122"/>
              <a:ea typeface="黑体" panose="02010609060101010101" pitchFamily="49" charset="-122"/>
            </a:rPr>
            <a:t>步骤三</a:t>
          </a:r>
        </a:p>
      </dsp:txBody>
      <dsp:txXfrm rot="-5400000">
        <a:off x="1" y="2533411"/>
        <a:ext cx="872929" cy="374113"/>
      </dsp:txXfrm>
    </dsp:sp>
    <dsp:sp modelId="{705C3AB6-CEB6-411B-983E-0C7AD0BCE110}">
      <dsp:nvSpPr>
        <dsp:cNvPr id="0" name=""/>
        <dsp:cNvSpPr/>
      </dsp:nvSpPr>
      <dsp:spPr>
        <a:xfrm rot="5400000">
          <a:off x="2527719" y="442156"/>
          <a:ext cx="810577" cy="412015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0" lang="zh-CN" altLang="en-US" sz="20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将特定应用程序运行在</a:t>
          </a:r>
          <a:r>
            <a:rPr lang="zh-CN" altLang="en-US" sz="2000" kern="1200" dirty="0">
              <a:solidFill>
                <a:prstClr val="black"/>
              </a:solidFill>
              <a:latin typeface="黑体" panose="02010609060101010101" pitchFamily="49" charset="-122"/>
              <a:ea typeface="黑体" panose="02010609060101010101" pitchFamily="49" charset="-122"/>
            </a:rPr>
            <a:t>内核态</a:t>
          </a:r>
          <a:endParaRPr lang="zh-CN" altLang="en-US" sz="2000" kern="1200" dirty="0">
            <a:latin typeface="黑体" panose="02010609060101010101" pitchFamily="49" charset="-122"/>
            <a:ea typeface="黑体" panose="02010609060101010101" pitchFamily="49" charset="-122"/>
          </a:endParaRPr>
        </a:p>
      </dsp:txBody>
      <dsp:txXfrm rot="-5400000">
        <a:off x="872930" y="2136515"/>
        <a:ext cx="4080587" cy="73143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F4260-97AF-4E49-ADD8-C96053CDFFBD}" type="datetimeFigureOut">
              <a:rPr lang="zh-CN" altLang="en-US" smtClean="0"/>
              <a:t>2023/3/20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4F715A-0729-4ED1-9207-0B09CB157421}" type="slidenum">
              <a:rPr lang="zh-CN" altLang="en-US" smtClean="0"/>
              <a:t>‹#›</a:t>
            </a:fld>
            <a:endParaRPr lang="zh-CN" altLang="en-US"/>
          </a:p>
        </p:txBody>
      </p:sp>
    </p:spTree>
    <p:extLst>
      <p:ext uri="{BB962C8B-B14F-4D97-AF65-F5344CB8AC3E}">
        <p14:creationId xmlns:p14="http://schemas.microsoft.com/office/powerpoint/2010/main" val="1762155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应用程序</a:t>
            </a:r>
          </a:p>
        </p:txBody>
      </p:sp>
      <p:sp>
        <p:nvSpPr>
          <p:cNvPr id="4" name="灯片编号占位符 3"/>
          <p:cNvSpPr>
            <a:spLocks noGrp="1"/>
          </p:cNvSpPr>
          <p:nvPr>
            <p:ph type="sldNum" sz="quarter" idx="5"/>
          </p:nvPr>
        </p:nvSpPr>
        <p:spPr/>
        <p:txBody>
          <a:bodyPr/>
          <a:lstStyle/>
          <a:p>
            <a:fld id="{F94F715A-0729-4ED1-9207-0B09CB157421}" type="slidenum">
              <a:rPr lang="zh-CN" altLang="en-US" smtClean="0"/>
              <a:t>1</a:t>
            </a:fld>
            <a:endParaRPr lang="zh-CN" altLang="en-US"/>
          </a:p>
        </p:txBody>
      </p:sp>
    </p:spTree>
    <p:extLst>
      <p:ext uri="{BB962C8B-B14F-4D97-AF65-F5344CB8AC3E}">
        <p14:creationId xmlns:p14="http://schemas.microsoft.com/office/powerpoint/2010/main" val="3327337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华为要求测，遇到什么困难</a:t>
            </a:r>
          </a:p>
          <a:p>
            <a:endParaRPr lang="zh-CN" altLang="en-US" dirty="0"/>
          </a:p>
        </p:txBody>
      </p:sp>
      <p:sp>
        <p:nvSpPr>
          <p:cNvPr id="4" name="灯片编号占位符 3"/>
          <p:cNvSpPr>
            <a:spLocks noGrp="1"/>
          </p:cNvSpPr>
          <p:nvPr>
            <p:ph type="sldNum" sz="quarter" idx="5"/>
          </p:nvPr>
        </p:nvSpPr>
        <p:spPr/>
        <p:txBody>
          <a:bodyPr/>
          <a:lstStyle/>
          <a:p>
            <a:fld id="{F94F715A-0729-4ED1-9207-0B09CB157421}" type="slidenum">
              <a:rPr lang="zh-CN" altLang="en-US" smtClean="0"/>
              <a:t>25</a:t>
            </a:fld>
            <a:endParaRPr lang="zh-CN" altLang="en-US"/>
          </a:p>
        </p:txBody>
      </p:sp>
    </p:spTree>
    <p:extLst>
      <p:ext uri="{BB962C8B-B14F-4D97-AF65-F5344CB8AC3E}">
        <p14:creationId xmlns:p14="http://schemas.microsoft.com/office/powerpoint/2010/main" val="1357883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94F715A-0729-4ED1-9207-0B09CB157421}" type="slidenum">
              <a:rPr lang="zh-CN" altLang="en-US" smtClean="0"/>
              <a:t>26</a:t>
            </a:fld>
            <a:endParaRPr lang="zh-CN" altLang="en-US"/>
          </a:p>
        </p:txBody>
      </p:sp>
    </p:spTree>
    <p:extLst>
      <p:ext uri="{BB962C8B-B14F-4D97-AF65-F5344CB8AC3E}">
        <p14:creationId xmlns:p14="http://schemas.microsoft.com/office/powerpoint/2010/main" val="3213359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94F715A-0729-4ED1-9207-0B09CB157421}" type="slidenum">
              <a:rPr lang="zh-CN" altLang="en-US" smtClean="0"/>
              <a:t>28</a:t>
            </a:fld>
            <a:endParaRPr lang="zh-CN" altLang="en-US"/>
          </a:p>
        </p:txBody>
      </p:sp>
    </p:spTree>
    <p:extLst>
      <p:ext uri="{BB962C8B-B14F-4D97-AF65-F5344CB8AC3E}">
        <p14:creationId xmlns:p14="http://schemas.microsoft.com/office/powerpoint/2010/main" val="2641656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迭代编译，依据程序行为调整代码布局、数据布局等，基于程序行为和语义信息的优化是很有效的。</a:t>
            </a:r>
          </a:p>
        </p:txBody>
      </p:sp>
      <p:sp>
        <p:nvSpPr>
          <p:cNvPr id="4" name="灯片编号占位符 3"/>
          <p:cNvSpPr>
            <a:spLocks noGrp="1"/>
          </p:cNvSpPr>
          <p:nvPr>
            <p:ph type="sldNum" sz="quarter" idx="5"/>
          </p:nvPr>
        </p:nvSpPr>
        <p:spPr/>
        <p:txBody>
          <a:bodyPr/>
          <a:lstStyle/>
          <a:p>
            <a:fld id="{F94F715A-0729-4ED1-9207-0B09CB157421}" type="slidenum">
              <a:rPr lang="zh-CN" altLang="en-US" smtClean="0"/>
              <a:t>3</a:t>
            </a:fld>
            <a:endParaRPr lang="zh-CN" altLang="en-US"/>
          </a:p>
        </p:txBody>
      </p:sp>
    </p:spTree>
    <p:extLst>
      <p:ext uri="{BB962C8B-B14F-4D97-AF65-F5344CB8AC3E}">
        <p14:creationId xmlns:p14="http://schemas.microsoft.com/office/powerpoint/2010/main" val="686329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94F715A-0729-4ED1-9207-0B09CB157421}" type="slidenum">
              <a:rPr lang="zh-CN" altLang="en-US" smtClean="0"/>
              <a:t>5</a:t>
            </a:fld>
            <a:endParaRPr lang="zh-CN" altLang="en-US"/>
          </a:p>
        </p:txBody>
      </p:sp>
    </p:spTree>
    <p:extLst>
      <p:ext uri="{BB962C8B-B14F-4D97-AF65-F5344CB8AC3E}">
        <p14:creationId xmlns:p14="http://schemas.microsoft.com/office/powerpoint/2010/main" val="1817312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94F715A-0729-4ED1-9207-0B09CB157421}" type="slidenum">
              <a:rPr lang="zh-CN" altLang="en-US" smtClean="0"/>
              <a:t>6</a:t>
            </a:fld>
            <a:endParaRPr lang="zh-CN" altLang="en-US"/>
          </a:p>
        </p:txBody>
      </p:sp>
    </p:spTree>
    <p:extLst>
      <p:ext uri="{BB962C8B-B14F-4D97-AF65-F5344CB8AC3E}">
        <p14:creationId xmlns:p14="http://schemas.microsoft.com/office/powerpoint/2010/main" val="2969536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94F715A-0729-4ED1-9207-0B09CB157421}" type="slidenum">
              <a:rPr lang="zh-CN" altLang="en-US" smtClean="0"/>
              <a:t>7</a:t>
            </a:fld>
            <a:endParaRPr lang="zh-CN" altLang="en-US"/>
          </a:p>
        </p:txBody>
      </p:sp>
    </p:spTree>
    <p:extLst>
      <p:ext uri="{BB962C8B-B14F-4D97-AF65-F5344CB8AC3E}">
        <p14:creationId xmlns:p14="http://schemas.microsoft.com/office/powerpoint/2010/main" val="1683814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基础软件，多平台</a:t>
            </a:r>
            <a:endParaRPr lang="en-US" altLang="zh-CN" b="0" dirty="0"/>
          </a:p>
          <a:p>
            <a:endParaRPr lang="en-US" altLang="zh-CN" b="0" dirty="0"/>
          </a:p>
          <a:p>
            <a:r>
              <a:rPr lang="zh-CN" altLang="en-US" b="1" dirty="0"/>
              <a:t>类加载器：</a:t>
            </a:r>
            <a:r>
              <a:rPr lang="zh-CN" altLang="en-US" b="0" i="0" dirty="0">
                <a:solidFill>
                  <a:srgbClr val="303030"/>
                </a:solidFill>
                <a:effectLst/>
                <a:latin typeface="Helvetica Neue"/>
              </a:rPr>
              <a:t>负责从文件系统加载到 </a:t>
            </a:r>
            <a:r>
              <a:rPr lang="en-US" altLang="zh-CN" b="0" i="0" dirty="0">
                <a:solidFill>
                  <a:srgbClr val="303030"/>
                </a:solidFill>
                <a:effectLst/>
                <a:latin typeface="Helvetica Neue"/>
              </a:rPr>
              <a:t>class </a:t>
            </a:r>
            <a:r>
              <a:rPr lang="zh-CN" altLang="en-US" b="0" i="0" dirty="0">
                <a:solidFill>
                  <a:srgbClr val="303030"/>
                </a:solidFill>
                <a:effectLst/>
                <a:latin typeface="Helvetica Neue"/>
              </a:rPr>
              <a:t>信息，加载的类信息存放入方法区。</a:t>
            </a:r>
            <a:endParaRPr lang="en-US" altLang="zh-CN" b="0" i="0" dirty="0">
              <a:solidFill>
                <a:srgbClr val="303030"/>
              </a:solidFill>
              <a:effectLst/>
              <a:latin typeface="Helvetica Neue"/>
            </a:endParaRPr>
          </a:p>
          <a:p>
            <a:r>
              <a:rPr lang="zh-CN" altLang="en-US" b="1" i="0" dirty="0">
                <a:solidFill>
                  <a:srgbClr val="303030"/>
                </a:solidFill>
                <a:effectLst/>
                <a:latin typeface="Helvetica Neue"/>
              </a:rPr>
              <a:t>方法区</a:t>
            </a:r>
            <a:r>
              <a:rPr lang="zh-CN" altLang="en-US" b="0" i="0" dirty="0">
                <a:solidFill>
                  <a:srgbClr val="303030"/>
                </a:solidFill>
                <a:effectLst/>
                <a:latin typeface="Helvetica Neue"/>
              </a:rPr>
              <a:t>：存放磁盘加载进来的类字节码。而程序中的创建的类实例存放在堆中。</a:t>
            </a:r>
            <a:endParaRPr lang="en-US" altLang="zh-CN" b="0" i="0" dirty="0">
              <a:solidFill>
                <a:srgbClr val="303030"/>
              </a:solidFill>
              <a:effectLst/>
              <a:latin typeface="Helvetica Neue"/>
            </a:endParaRPr>
          </a:p>
          <a:p>
            <a:r>
              <a:rPr lang="zh-CN" altLang="en-US" b="1" i="0" dirty="0">
                <a:solidFill>
                  <a:srgbClr val="303030"/>
                </a:solidFill>
                <a:effectLst/>
                <a:latin typeface="Helvetica Neue"/>
              </a:rPr>
              <a:t>寄存器</a:t>
            </a:r>
            <a:r>
              <a:rPr lang="zh-CN" altLang="en-US" b="0" i="0" dirty="0">
                <a:solidFill>
                  <a:srgbClr val="303030"/>
                </a:solidFill>
                <a:effectLst/>
                <a:latin typeface="Helvetica Neue"/>
              </a:rPr>
              <a:t>：记录下一个可执行的方法。线程独有。</a:t>
            </a:r>
            <a:endParaRPr lang="zh-CN" altLang="en-US" dirty="0"/>
          </a:p>
        </p:txBody>
      </p:sp>
      <p:sp>
        <p:nvSpPr>
          <p:cNvPr id="4" name="灯片编号占位符 3"/>
          <p:cNvSpPr>
            <a:spLocks noGrp="1"/>
          </p:cNvSpPr>
          <p:nvPr>
            <p:ph type="sldNum" sz="quarter" idx="5"/>
          </p:nvPr>
        </p:nvSpPr>
        <p:spPr/>
        <p:txBody>
          <a:bodyPr/>
          <a:lstStyle/>
          <a:p>
            <a:fld id="{F94F715A-0729-4ED1-9207-0B09CB157421}" type="slidenum">
              <a:rPr lang="zh-CN" altLang="en-US" smtClean="0"/>
              <a:t>9</a:t>
            </a:fld>
            <a:endParaRPr lang="zh-CN" altLang="en-US"/>
          </a:p>
        </p:txBody>
      </p:sp>
    </p:spTree>
    <p:extLst>
      <p:ext uri="{BB962C8B-B14F-4D97-AF65-F5344CB8AC3E}">
        <p14:creationId xmlns:p14="http://schemas.microsoft.com/office/powerpoint/2010/main" val="2361139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替换</a:t>
            </a:r>
          </a:p>
        </p:txBody>
      </p:sp>
      <p:sp>
        <p:nvSpPr>
          <p:cNvPr id="4" name="灯片编号占位符 3"/>
          <p:cNvSpPr>
            <a:spLocks noGrp="1"/>
          </p:cNvSpPr>
          <p:nvPr>
            <p:ph type="sldNum" sz="quarter" idx="5"/>
          </p:nvPr>
        </p:nvSpPr>
        <p:spPr/>
        <p:txBody>
          <a:bodyPr/>
          <a:lstStyle/>
          <a:p>
            <a:fld id="{F94F715A-0729-4ED1-9207-0B09CB157421}" type="slidenum">
              <a:rPr lang="zh-CN" altLang="en-US" smtClean="0"/>
              <a:t>11</a:t>
            </a:fld>
            <a:endParaRPr lang="zh-CN" altLang="en-US"/>
          </a:p>
        </p:txBody>
      </p:sp>
    </p:spTree>
    <p:extLst>
      <p:ext uri="{BB962C8B-B14F-4D97-AF65-F5344CB8AC3E}">
        <p14:creationId xmlns:p14="http://schemas.microsoft.com/office/powerpoint/2010/main" val="3106137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应用与</a:t>
            </a:r>
            <a:r>
              <a:rPr lang="en-US" altLang="zh-CN" dirty="0"/>
              <a:t>GC</a:t>
            </a:r>
            <a:r>
              <a:rPr lang="zh-CN" altLang="en-US" dirty="0"/>
              <a:t>并行运行在不同核心上</a:t>
            </a:r>
          </a:p>
          <a:p>
            <a:endParaRPr lang="zh-CN" altLang="en-US" dirty="0"/>
          </a:p>
        </p:txBody>
      </p:sp>
      <p:sp>
        <p:nvSpPr>
          <p:cNvPr id="4" name="灯片编号占位符 3"/>
          <p:cNvSpPr>
            <a:spLocks noGrp="1"/>
          </p:cNvSpPr>
          <p:nvPr>
            <p:ph type="sldNum" sz="quarter" idx="5"/>
          </p:nvPr>
        </p:nvSpPr>
        <p:spPr/>
        <p:txBody>
          <a:bodyPr/>
          <a:lstStyle/>
          <a:p>
            <a:fld id="{F94F715A-0729-4ED1-9207-0B09CB157421}" type="slidenum">
              <a:rPr lang="zh-CN" altLang="en-US" smtClean="0"/>
              <a:t>19</a:t>
            </a:fld>
            <a:endParaRPr lang="zh-CN" altLang="en-US"/>
          </a:p>
        </p:txBody>
      </p:sp>
    </p:spTree>
    <p:extLst>
      <p:ext uri="{BB962C8B-B14F-4D97-AF65-F5344CB8AC3E}">
        <p14:creationId xmlns:p14="http://schemas.microsoft.com/office/powerpoint/2010/main" val="4156117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首次用</a:t>
            </a:r>
            <a:endParaRPr lang="en-US" altLang="zh-CN" dirty="0"/>
          </a:p>
          <a:p>
            <a:r>
              <a:rPr lang="zh-CN" altLang="en-US" dirty="0"/>
              <a:t>先讲技术挑战，合成一页。</a:t>
            </a:r>
          </a:p>
        </p:txBody>
      </p:sp>
      <p:sp>
        <p:nvSpPr>
          <p:cNvPr id="4" name="灯片编号占位符 3"/>
          <p:cNvSpPr>
            <a:spLocks noGrp="1"/>
          </p:cNvSpPr>
          <p:nvPr>
            <p:ph type="sldNum" sz="quarter" idx="5"/>
          </p:nvPr>
        </p:nvSpPr>
        <p:spPr/>
        <p:txBody>
          <a:bodyPr/>
          <a:lstStyle/>
          <a:p>
            <a:fld id="{F94F715A-0729-4ED1-9207-0B09CB157421}" type="slidenum">
              <a:rPr lang="zh-CN" altLang="en-US" smtClean="0"/>
              <a:t>22</a:t>
            </a:fld>
            <a:endParaRPr lang="zh-CN" altLang="en-US"/>
          </a:p>
        </p:txBody>
      </p:sp>
    </p:spTree>
    <p:extLst>
      <p:ext uri="{BB962C8B-B14F-4D97-AF65-F5344CB8AC3E}">
        <p14:creationId xmlns:p14="http://schemas.microsoft.com/office/powerpoint/2010/main" val="2186032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0D55E1-3A46-2A30-51A1-236DC8A1034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9FC6BCD-F544-B881-E7E7-AE9C7CAEB4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C4FC8B6-ABA3-31A8-3B11-A09F1D7635F4}"/>
              </a:ext>
            </a:extLst>
          </p:cNvPr>
          <p:cNvSpPr>
            <a:spLocks noGrp="1"/>
          </p:cNvSpPr>
          <p:nvPr>
            <p:ph type="dt" sz="half" idx="10"/>
          </p:nvPr>
        </p:nvSpPr>
        <p:spPr/>
        <p:txBody>
          <a:bodyPr/>
          <a:lstStyle/>
          <a:p>
            <a:fld id="{41FD8858-3D8B-4196-B0CE-C8CC9D44BF51}" type="datetimeFigureOut">
              <a:rPr lang="zh-CN" altLang="en-US" smtClean="0"/>
              <a:t>2023/3/20</a:t>
            </a:fld>
            <a:endParaRPr lang="zh-CN" altLang="en-US"/>
          </a:p>
        </p:txBody>
      </p:sp>
      <p:sp>
        <p:nvSpPr>
          <p:cNvPr id="5" name="页脚占位符 4">
            <a:extLst>
              <a:ext uri="{FF2B5EF4-FFF2-40B4-BE49-F238E27FC236}">
                <a16:creationId xmlns:a16="http://schemas.microsoft.com/office/drawing/2014/main" id="{05B3A7FD-2FF3-3956-9C20-1344E73116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EDE759-EF78-4260-03A2-10B51C788D5E}"/>
              </a:ext>
            </a:extLst>
          </p:cNvPr>
          <p:cNvSpPr>
            <a:spLocks noGrp="1"/>
          </p:cNvSpPr>
          <p:nvPr>
            <p:ph type="sldNum" sz="quarter" idx="12"/>
          </p:nvPr>
        </p:nvSpPr>
        <p:spPr/>
        <p:txBody>
          <a:bodyPr/>
          <a:lstStyle/>
          <a:p>
            <a:fld id="{8FF1C083-152F-41C7-AF93-D7BB3A13F2FA}" type="slidenum">
              <a:rPr lang="zh-CN" altLang="en-US" smtClean="0"/>
              <a:t>‹#›</a:t>
            </a:fld>
            <a:endParaRPr lang="zh-CN" altLang="en-US"/>
          </a:p>
        </p:txBody>
      </p:sp>
    </p:spTree>
    <p:extLst>
      <p:ext uri="{BB962C8B-B14F-4D97-AF65-F5344CB8AC3E}">
        <p14:creationId xmlns:p14="http://schemas.microsoft.com/office/powerpoint/2010/main" val="1097163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214C21-6447-0434-EE40-7EE425A2DC6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3B7943E-0D1D-4337-6B57-DCACAB6F69D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7F0DA67-874C-E55E-45BC-702AEB0BDAA4}"/>
              </a:ext>
            </a:extLst>
          </p:cNvPr>
          <p:cNvSpPr>
            <a:spLocks noGrp="1"/>
          </p:cNvSpPr>
          <p:nvPr>
            <p:ph type="dt" sz="half" idx="10"/>
          </p:nvPr>
        </p:nvSpPr>
        <p:spPr/>
        <p:txBody>
          <a:bodyPr/>
          <a:lstStyle/>
          <a:p>
            <a:fld id="{41FD8858-3D8B-4196-B0CE-C8CC9D44BF51}" type="datetimeFigureOut">
              <a:rPr lang="zh-CN" altLang="en-US" smtClean="0"/>
              <a:t>2023/3/20</a:t>
            </a:fld>
            <a:endParaRPr lang="zh-CN" altLang="en-US"/>
          </a:p>
        </p:txBody>
      </p:sp>
      <p:sp>
        <p:nvSpPr>
          <p:cNvPr id="5" name="页脚占位符 4">
            <a:extLst>
              <a:ext uri="{FF2B5EF4-FFF2-40B4-BE49-F238E27FC236}">
                <a16:creationId xmlns:a16="http://schemas.microsoft.com/office/drawing/2014/main" id="{BCDBF6B5-799B-AC86-73E4-065D5E2155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CD1D0A-3259-D1E8-4D7C-A0652F5081FA}"/>
              </a:ext>
            </a:extLst>
          </p:cNvPr>
          <p:cNvSpPr>
            <a:spLocks noGrp="1"/>
          </p:cNvSpPr>
          <p:nvPr>
            <p:ph type="sldNum" sz="quarter" idx="12"/>
          </p:nvPr>
        </p:nvSpPr>
        <p:spPr/>
        <p:txBody>
          <a:bodyPr/>
          <a:lstStyle/>
          <a:p>
            <a:fld id="{8FF1C083-152F-41C7-AF93-D7BB3A13F2FA}" type="slidenum">
              <a:rPr lang="zh-CN" altLang="en-US" smtClean="0"/>
              <a:t>‹#›</a:t>
            </a:fld>
            <a:endParaRPr lang="zh-CN" altLang="en-US"/>
          </a:p>
        </p:txBody>
      </p:sp>
    </p:spTree>
    <p:extLst>
      <p:ext uri="{BB962C8B-B14F-4D97-AF65-F5344CB8AC3E}">
        <p14:creationId xmlns:p14="http://schemas.microsoft.com/office/powerpoint/2010/main" val="1437022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178C4C6-33B0-66C5-530F-D4DF2857556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76B5B60-F646-0009-E35E-ACD8B98FF94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D21373B-D38D-5E4A-D7BC-112562DDDFAA}"/>
              </a:ext>
            </a:extLst>
          </p:cNvPr>
          <p:cNvSpPr>
            <a:spLocks noGrp="1"/>
          </p:cNvSpPr>
          <p:nvPr>
            <p:ph type="dt" sz="half" idx="10"/>
          </p:nvPr>
        </p:nvSpPr>
        <p:spPr/>
        <p:txBody>
          <a:bodyPr/>
          <a:lstStyle/>
          <a:p>
            <a:fld id="{41FD8858-3D8B-4196-B0CE-C8CC9D44BF51}" type="datetimeFigureOut">
              <a:rPr lang="zh-CN" altLang="en-US" smtClean="0"/>
              <a:t>2023/3/20</a:t>
            </a:fld>
            <a:endParaRPr lang="zh-CN" altLang="en-US"/>
          </a:p>
        </p:txBody>
      </p:sp>
      <p:sp>
        <p:nvSpPr>
          <p:cNvPr id="5" name="页脚占位符 4">
            <a:extLst>
              <a:ext uri="{FF2B5EF4-FFF2-40B4-BE49-F238E27FC236}">
                <a16:creationId xmlns:a16="http://schemas.microsoft.com/office/drawing/2014/main" id="{D5E29B0D-4F7D-3B77-D4F3-3B16040DD7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D2246A-02F0-CFA6-AA74-D3E2378965DF}"/>
              </a:ext>
            </a:extLst>
          </p:cNvPr>
          <p:cNvSpPr>
            <a:spLocks noGrp="1"/>
          </p:cNvSpPr>
          <p:nvPr>
            <p:ph type="sldNum" sz="quarter" idx="12"/>
          </p:nvPr>
        </p:nvSpPr>
        <p:spPr/>
        <p:txBody>
          <a:bodyPr/>
          <a:lstStyle/>
          <a:p>
            <a:fld id="{8FF1C083-152F-41C7-AF93-D7BB3A13F2FA}" type="slidenum">
              <a:rPr lang="zh-CN" altLang="en-US" smtClean="0"/>
              <a:t>‹#›</a:t>
            </a:fld>
            <a:endParaRPr lang="zh-CN" altLang="en-US"/>
          </a:p>
        </p:txBody>
      </p:sp>
    </p:spTree>
    <p:extLst>
      <p:ext uri="{BB962C8B-B14F-4D97-AF65-F5344CB8AC3E}">
        <p14:creationId xmlns:p14="http://schemas.microsoft.com/office/powerpoint/2010/main" val="2252634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页面">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3176" y="90"/>
            <a:ext cx="12195175" cy="914310"/>
          </a:xfrm>
          <a:prstGeom prst="rect">
            <a:avLst/>
          </a:prstGeom>
        </p:spPr>
      </p:pic>
      <p:sp>
        <p:nvSpPr>
          <p:cNvPr id="10" name="标题占位符 1"/>
          <p:cNvSpPr>
            <a:spLocks noGrp="1"/>
          </p:cNvSpPr>
          <p:nvPr>
            <p:ph type="title"/>
          </p:nvPr>
        </p:nvSpPr>
        <p:spPr>
          <a:xfrm>
            <a:off x="626664" y="85201"/>
            <a:ext cx="10515600" cy="744088"/>
          </a:xfrm>
          <a:prstGeom prst="rect">
            <a:avLst/>
          </a:prstGeom>
        </p:spPr>
        <p:txBody>
          <a:bodyPr vert="horz" lIns="91440" tIns="45720" rIns="91440" bIns="45720" rtlCol="0" anchor="ctr">
            <a:normAutofit/>
          </a:bodyPr>
          <a:lstStyle>
            <a:lvl1pPr>
              <a:defRPr sz="3600" b="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3" name="灯片编号占位符 11"/>
          <p:cNvSpPr>
            <a:spLocks noGrp="1"/>
          </p:cNvSpPr>
          <p:nvPr>
            <p:ph type="sldNum" sz="quarter" idx="4"/>
          </p:nvPr>
        </p:nvSpPr>
        <p:spPr>
          <a:xfrm>
            <a:off x="9163424" y="6446030"/>
            <a:ext cx="2743200" cy="332140"/>
          </a:xfrm>
          <a:prstGeom prst="rect">
            <a:avLst/>
          </a:prstGeom>
        </p:spPr>
        <p:txBody>
          <a:bodyPr vert="horz" lIns="91440" tIns="45720" rIns="91440" bIns="45720" rtlCol="0" anchor="ctr"/>
          <a:lstStyle>
            <a:lvl1pPr algn="r">
              <a:defRPr sz="1800">
                <a:solidFill>
                  <a:schemeClr val="bg1"/>
                </a:solidFill>
                <a:latin typeface="微软雅黑" panose="020B0503020204020204" pitchFamily="34" charset="-122"/>
                <a:ea typeface="微软雅黑" panose="020B0503020204020204" pitchFamily="34" charset="-122"/>
              </a:defRPr>
            </a:lvl1pPr>
          </a:lstStyle>
          <a:p>
            <a:r>
              <a:rPr lang="zh-CN" altLang="en-US"/>
              <a:t>第 </a:t>
            </a:r>
            <a:fld id="{053F7176-0ED0-4E42-A5AB-7BDEC0E685F5}" type="slidenum">
              <a:rPr lang="zh-CN" altLang="en-US" smtClean="0"/>
              <a:t>‹#›</a:t>
            </a:fld>
            <a:r>
              <a:rPr lang="zh-CN" altLang="en-US"/>
              <a:t> 页</a:t>
            </a:r>
            <a:endParaRPr lang="zh-CN" altLang="en-US" dirty="0"/>
          </a:p>
        </p:txBody>
      </p:sp>
      <p:sp>
        <p:nvSpPr>
          <p:cNvPr id="8" name="文本占位符 2"/>
          <p:cNvSpPr>
            <a:spLocks noGrp="1"/>
          </p:cNvSpPr>
          <p:nvPr>
            <p:ph idx="1" hasCustomPrompt="1"/>
          </p:nvPr>
        </p:nvSpPr>
        <p:spPr>
          <a:xfrm>
            <a:off x="626664" y="1161143"/>
            <a:ext cx="11279960" cy="5052509"/>
          </a:xfrm>
          <a:prstGeom prst="rect">
            <a:avLst/>
          </a:prstGeom>
        </p:spPr>
        <p:txBody>
          <a:bodyPr vert="horz" lIns="91440" tIns="45720" rIns="91440" bIns="45720" rtlCol="0">
            <a:normAutofit/>
          </a:bodyPr>
          <a:lstStyle>
            <a:lvl1pPr marL="262255" indent="-262255">
              <a:buFont typeface="Arial" panose="020B0604020202090204" pitchFamily="34" charset="0"/>
              <a:buChar char="•"/>
              <a:defRPr sz="2000" b="0" baseline="0">
                <a:latin typeface="黑体" panose="02010609060101010101" pitchFamily="49" charset="-122"/>
                <a:ea typeface="黑体" panose="02010609060101010101" pitchFamily="49" charset="-122"/>
              </a:defRPr>
            </a:lvl1pPr>
            <a:lvl2pPr>
              <a:defRPr sz="2000" b="0" baseline="0">
                <a:latin typeface="黑体" panose="02010609060101010101" pitchFamily="49" charset="-122"/>
                <a:ea typeface="黑体" panose="02010609060101010101" pitchFamily="49" charset="-122"/>
              </a:defRPr>
            </a:lvl2pPr>
            <a:lvl3pPr>
              <a:defRPr sz="1800" b="0" baseline="0">
                <a:latin typeface="黑体" panose="02010609060101010101" pitchFamily="49" charset="-122"/>
                <a:ea typeface="黑体" panose="02010609060101010101" pitchFamily="49" charset="-122"/>
              </a:defRPr>
            </a:lvl3pPr>
            <a:lvl4pPr>
              <a:defRPr sz="2000" b="0">
                <a:latin typeface="微软雅黑" panose="020B0503020204020204" pitchFamily="34" charset="-122"/>
                <a:ea typeface="微软雅黑" panose="020B0503020204020204" pitchFamily="34" charset="-122"/>
              </a:defRPr>
            </a:lvl4pPr>
            <a:lvl5pPr>
              <a:defRPr sz="2000" b="0">
                <a:latin typeface="微软雅黑" panose="020B0503020204020204" pitchFamily="34" charset="-122"/>
                <a:ea typeface="微软雅黑" panose="020B0503020204020204" pitchFamily="34" charset="-122"/>
              </a:defRPr>
            </a:lvl5pPr>
          </a:lstStyle>
          <a:p>
            <a:pPr lvl="0"/>
            <a:r>
              <a:rPr lang="zh-CN" altLang="en-US" dirty="0"/>
              <a:t>第一级</a:t>
            </a:r>
            <a:endParaRPr lang="en-US" altLang="zh-CN" dirty="0"/>
          </a:p>
          <a:p>
            <a:pPr lvl="1"/>
            <a:r>
              <a:rPr lang="zh-CN" altLang="en-US" dirty="0"/>
              <a:t>第二级</a:t>
            </a:r>
            <a:endParaRPr lang="en-US" altLang="zh-CN" dirty="0"/>
          </a:p>
          <a:p>
            <a:pPr lvl="2"/>
            <a:r>
              <a:rPr lang="zh-CN" altLang="en-US" dirty="0"/>
              <a:t>第三级</a:t>
            </a:r>
          </a:p>
        </p:txBody>
      </p:sp>
    </p:spTree>
    <p:extLst>
      <p:ext uri="{BB962C8B-B14F-4D97-AF65-F5344CB8AC3E}">
        <p14:creationId xmlns:p14="http://schemas.microsoft.com/office/powerpoint/2010/main" val="3579573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汇报模板">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35F29BE-CAE0-4403-9E82-382648FF9FCA}"/>
              </a:ext>
            </a:extLst>
          </p:cNvPr>
          <p:cNvSpPr>
            <a:spLocks noGrp="1"/>
          </p:cNvSpPr>
          <p:nvPr>
            <p:ph type="dt" sz="half" idx="10"/>
          </p:nvPr>
        </p:nvSpPr>
        <p:spPr/>
        <p:txBody>
          <a:bodyPr/>
          <a:lstStyle/>
          <a:p>
            <a:fld id="{603BDDC0-40C3-43C4-8495-F96DF6787AD7}" type="datetimeFigureOut">
              <a:rPr lang="zh-CN" altLang="en-US" smtClean="0"/>
              <a:t>2023/3/20</a:t>
            </a:fld>
            <a:endParaRPr lang="zh-CN" altLang="en-US"/>
          </a:p>
        </p:txBody>
      </p:sp>
      <p:sp>
        <p:nvSpPr>
          <p:cNvPr id="5" name="页脚占位符 4">
            <a:extLst>
              <a:ext uri="{FF2B5EF4-FFF2-40B4-BE49-F238E27FC236}">
                <a16:creationId xmlns:a16="http://schemas.microsoft.com/office/drawing/2014/main" id="{AFD3E047-D643-4054-95E4-F146370C1EA6}"/>
              </a:ext>
            </a:extLst>
          </p:cNvPr>
          <p:cNvSpPr>
            <a:spLocks noGrp="1"/>
          </p:cNvSpPr>
          <p:nvPr>
            <p:ph type="ftr" sz="quarter" idx="11"/>
          </p:nvPr>
        </p:nvSpPr>
        <p:spPr/>
        <p:txBody>
          <a:bodyPr/>
          <a:lstStyle/>
          <a:p>
            <a:endParaRPr lang="zh-CN" altLang="en-US" dirty="0"/>
          </a:p>
        </p:txBody>
      </p:sp>
      <p:sp>
        <p:nvSpPr>
          <p:cNvPr id="8" name="任意多边形 3">
            <a:extLst>
              <a:ext uri="{FF2B5EF4-FFF2-40B4-BE49-F238E27FC236}">
                <a16:creationId xmlns:a16="http://schemas.microsoft.com/office/drawing/2014/main" id="{74C9F5E4-8415-4A43-A5AB-932B2C307F70}"/>
              </a:ext>
            </a:extLst>
          </p:cNvPr>
          <p:cNvSpPr/>
          <p:nvPr userDrawn="1"/>
        </p:nvSpPr>
        <p:spPr bwMode="auto">
          <a:xfrm>
            <a:off x="-9313" y="1"/>
            <a:ext cx="4665133" cy="1663700"/>
          </a:xfrm>
          <a:custGeom>
            <a:avLst/>
            <a:gdLst>
              <a:gd name="connsiteX0" fmla="*/ 11 w 5510"/>
              <a:gd name="connsiteY0" fmla="*/ 761 h 1965"/>
              <a:gd name="connsiteX1" fmla="*/ 11 w 5510"/>
              <a:gd name="connsiteY1" fmla="*/ 0 h 1965"/>
              <a:gd name="connsiteX2" fmla="*/ 4830 w 5510"/>
              <a:gd name="connsiteY2" fmla="*/ 0 h 1965"/>
              <a:gd name="connsiteX3" fmla="*/ 5510 w 5510"/>
              <a:gd name="connsiteY3" fmla="*/ 0 h 1965"/>
              <a:gd name="connsiteX4" fmla="*/ 4489 w 5510"/>
              <a:gd name="connsiteY4" fmla="*/ 1927 h 1965"/>
              <a:gd name="connsiteX5" fmla="*/ 0 w 5510"/>
              <a:gd name="connsiteY5" fmla="*/ 1965 h 1965"/>
              <a:gd name="connsiteX6" fmla="*/ 11 w 5510"/>
              <a:gd name="connsiteY6" fmla="*/ 761 h 1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10" h="1965">
                <a:moveTo>
                  <a:pt x="11" y="761"/>
                </a:moveTo>
                <a:lnTo>
                  <a:pt x="11" y="0"/>
                </a:lnTo>
                <a:lnTo>
                  <a:pt x="4830" y="0"/>
                </a:lnTo>
                <a:lnTo>
                  <a:pt x="5510" y="0"/>
                </a:lnTo>
                <a:lnTo>
                  <a:pt x="4489" y="1927"/>
                </a:lnTo>
                <a:lnTo>
                  <a:pt x="0" y="1965"/>
                </a:lnTo>
                <a:lnTo>
                  <a:pt x="11" y="761"/>
                </a:lnTo>
                <a:close/>
              </a:path>
            </a:pathLst>
          </a:custGeom>
          <a:solidFill>
            <a:srgbClr val="E60012"/>
          </a:solidFill>
          <a:ln w="9525" cap="flat" cmpd="sng" algn="ctr">
            <a:noFill/>
            <a:prstDash val="solid"/>
            <a:round/>
            <a:headEnd type="none" w="med" len="med"/>
            <a:tailEnd type="none" w="med" len="med"/>
          </a:ln>
        </p:spPr>
        <p:txBody>
          <a:bodyPr vert="horz" wrap="square" lIns="121920" tIns="60960" rIns="121920" bIns="60960" numCol="1" rtlCol="0" anchor="t" anchorCtr="0" compatLnSpc="1"/>
          <a:lstStyle/>
          <a:p>
            <a:pPr defTabSz="1219170" fontAlgn="base">
              <a:spcBef>
                <a:spcPct val="0"/>
              </a:spcBef>
              <a:spcAft>
                <a:spcPct val="0"/>
              </a:spcAft>
            </a:pPr>
            <a:endParaRPr lang="zh-CN" altLang="en-US" sz="2400">
              <a:latin typeface="Arial" panose="020B0604020202020204" pitchFamily="34" charset="0"/>
              <a:ea typeface="宋体" panose="02010600030101010101" pitchFamily="2" charset="-122"/>
            </a:endParaRPr>
          </a:p>
        </p:txBody>
      </p:sp>
      <p:sp>
        <p:nvSpPr>
          <p:cNvPr id="9" name="任意多边形 4">
            <a:extLst>
              <a:ext uri="{FF2B5EF4-FFF2-40B4-BE49-F238E27FC236}">
                <a16:creationId xmlns:a16="http://schemas.microsoft.com/office/drawing/2014/main" id="{86B5F7D7-70AA-401A-8D5D-0B12E3D3B1A7}"/>
              </a:ext>
            </a:extLst>
          </p:cNvPr>
          <p:cNvSpPr/>
          <p:nvPr userDrawn="1"/>
        </p:nvSpPr>
        <p:spPr bwMode="auto">
          <a:xfrm>
            <a:off x="-17779" y="-27384"/>
            <a:ext cx="6689844" cy="1398693"/>
          </a:xfrm>
          <a:custGeom>
            <a:avLst/>
            <a:gdLst>
              <a:gd name="connsiteX0" fmla="*/ 11 w 8435"/>
              <a:gd name="connsiteY0" fmla="*/ 10 h 1652"/>
              <a:gd name="connsiteX1" fmla="*/ 0 w 8435"/>
              <a:gd name="connsiteY1" fmla="*/ 10 h 1652"/>
              <a:gd name="connsiteX2" fmla="*/ 5934 w 8435"/>
              <a:gd name="connsiteY2" fmla="*/ 0 h 1652"/>
              <a:gd name="connsiteX3" fmla="*/ 8435 w 8435"/>
              <a:gd name="connsiteY3" fmla="*/ 1 h 1652"/>
              <a:gd name="connsiteX4" fmla="*/ 7602 w 8435"/>
              <a:gd name="connsiteY4" fmla="*/ 1652 h 1652"/>
              <a:gd name="connsiteX5" fmla="*/ 10 w 8435"/>
              <a:gd name="connsiteY5" fmla="*/ 1652 h 1652"/>
              <a:gd name="connsiteX6" fmla="*/ 11 w 8435"/>
              <a:gd name="connsiteY6" fmla="*/ 10 h 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35" h="1652">
                <a:moveTo>
                  <a:pt x="11" y="10"/>
                </a:moveTo>
                <a:lnTo>
                  <a:pt x="0" y="10"/>
                </a:lnTo>
                <a:lnTo>
                  <a:pt x="5934" y="0"/>
                </a:lnTo>
                <a:lnTo>
                  <a:pt x="8435" y="1"/>
                </a:lnTo>
                <a:lnTo>
                  <a:pt x="7602" y="1652"/>
                </a:lnTo>
                <a:lnTo>
                  <a:pt x="10" y="1652"/>
                </a:lnTo>
                <a:cubicBezTo>
                  <a:pt x="10" y="1046"/>
                  <a:pt x="-2" y="-4"/>
                  <a:pt x="11" y="10"/>
                </a:cubicBezTo>
                <a:close/>
              </a:path>
            </a:pathLst>
          </a:custGeom>
          <a:solidFill>
            <a:srgbClr val="0070C0">
              <a:alpha val="80000"/>
            </a:srgbClr>
          </a:solidFill>
          <a:ln w="9525" cap="flat" cmpd="sng" algn="ctr">
            <a:noFill/>
            <a:prstDash val="solid"/>
            <a:round/>
            <a:headEnd type="none" w="med" len="med"/>
            <a:tailEnd type="none" w="med" len="med"/>
          </a:ln>
        </p:spPr>
        <p:txBody>
          <a:bodyPr vert="horz" wrap="square" lIns="121920" tIns="60960" rIns="121920" bIns="60960" numCol="1" rtlCol="0" anchor="t" anchorCtr="0" compatLnSpc="1"/>
          <a:lstStyle/>
          <a:p>
            <a:pPr defTabSz="1219170" fontAlgn="base">
              <a:spcBef>
                <a:spcPct val="0"/>
              </a:spcBef>
              <a:spcAft>
                <a:spcPct val="0"/>
              </a:spcAft>
            </a:pPr>
            <a:endParaRPr lang="zh-CN" altLang="en-US" sz="2400">
              <a:latin typeface="Arial" panose="020B0604020202020204" pitchFamily="34" charset="0"/>
              <a:ea typeface="宋体" panose="02010600030101010101" pitchFamily="2" charset="-122"/>
            </a:endParaRPr>
          </a:p>
        </p:txBody>
      </p:sp>
      <p:pic>
        <p:nvPicPr>
          <p:cNvPr id="10" name="Picture 920" descr="D:\计算所\PPT的模板\logo－b.gif">
            <a:extLst>
              <a:ext uri="{FF2B5EF4-FFF2-40B4-BE49-F238E27FC236}">
                <a16:creationId xmlns:a16="http://schemas.microsoft.com/office/drawing/2014/main" id="{1CD92769-B5E9-4F4B-AAD1-CA585CA8C65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70473" y="250090"/>
            <a:ext cx="940864" cy="77864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5">
            <a:extLst>
              <a:ext uri="{FF2B5EF4-FFF2-40B4-BE49-F238E27FC236}">
                <a16:creationId xmlns:a16="http://schemas.microsoft.com/office/drawing/2014/main" id="{7856E82D-714E-4C3F-9B84-E5FC7000F2CF}"/>
              </a:ext>
            </a:extLst>
          </p:cNvPr>
          <p:cNvSpPr txBox="1">
            <a:spLocks noChangeArrowheads="1"/>
          </p:cNvSpPr>
          <p:nvPr userDrawn="1"/>
        </p:nvSpPr>
        <p:spPr bwMode="auto">
          <a:xfrm>
            <a:off x="1022341" y="247740"/>
            <a:ext cx="5141920" cy="728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800" b="1" dirty="0">
                <a:solidFill>
                  <a:schemeClr val="bg1"/>
                </a:solidFill>
                <a:latin typeface="华文隶书" panose="02010800040101010101" pitchFamily="2" charset="-122"/>
                <a:ea typeface="华文隶书" panose="02010800040101010101" pitchFamily="2" charset="-122"/>
              </a:rPr>
              <a:t>中国科学院计算技术研究所</a:t>
            </a:r>
            <a:endParaRPr lang="en-US" altLang="zh-CN" sz="2800" b="1" dirty="0">
              <a:solidFill>
                <a:schemeClr val="bg1"/>
              </a:solidFill>
              <a:latin typeface="华文隶书" panose="02010800040101010101" pitchFamily="2" charset="-122"/>
              <a:ea typeface="华文隶书" panose="02010800040101010101" pitchFamily="2" charset="-122"/>
            </a:endParaRPr>
          </a:p>
          <a:p>
            <a:pPr algn="ctr" eaLnBrk="1" hangingPunct="1"/>
            <a:r>
              <a:rPr lang="en-US" altLang="zh-CN" sz="1333" dirty="0">
                <a:solidFill>
                  <a:schemeClr val="bg1"/>
                </a:solidFill>
                <a:latin typeface="Arial" panose="020B0604020202020204" pitchFamily="34" charset="0"/>
                <a:cs typeface="Arial" panose="020B0604020202020204" pitchFamily="34" charset="0"/>
              </a:rPr>
              <a:t>Institute of Computing Technology, Chinese Academy of Sciences</a:t>
            </a:r>
            <a:endParaRPr lang="zh-CN" altLang="en-US" sz="1333" dirty="0">
              <a:solidFill>
                <a:schemeClr val="bg1"/>
              </a:solidFill>
              <a:latin typeface="Arial" panose="020B0604020202020204" pitchFamily="34" charset="0"/>
              <a:cs typeface="Arial" panose="020B0604020202020204" pitchFamily="34" charset="0"/>
            </a:endParaRPr>
          </a:p>
        </p:txBody>
      </p:sp>
      <p:sp>
        <p:nvSpPr>
          <p:cNvPr id="13" name="Rectangle 3">
            <a:extLst>
              <a:ext uri="{FF2B5EF4-FFF2-40B4-BE49-F238E27FC236}">
                <a16:creationId xmlns:a16="http://schemas.microsoft.com/office/drawing/2014/main" id="{91A16215-35F9-4A0A-9EAB-3BAC26F2C2CF}"/>
              </a:ext>
            </a:extLst>
          </p:cNvPr>
          <p:cNvSpPr txBox="1">
            <a:spLocks noChangeArrowheads="1"/>
          </p:cNvSpPr>
          <p:nvPr userDrawn="1"/>
        </p:nvSpPr>
        <p:spPr bwMode="auto">
          <a:xfrm>
            <a:off x="4093106" y="4345588"/>
            <a:ext cx="4224469" cy="1248139"/>
          </a:xfrm>
          <a:prstGeom prst="rect">
            <a:avLst/>
          </a:prstGeom>
          <a:noFill/>
          <a:ln w="9525">
            <a:noFill/>
            <a:miter lim="800000"/>
          </a:ln>
        </p:spPr>
        <p:txBody>
          <a:bodyPr anchor="ctr"/>
          <a:lstStyle/>
          <a:p>
            <a:pPr algn="ctr">
              <a:lnSpc>
                <a:spcPct val="150000"/>
              </a:lnSpc>
            </a:pPr>
            <a:r>
              <a:rPr lang="zh-CN" altLang="en-US" sz="2400" b="1"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内构安全实验室</a:t>
            </a:r>
            <a:endParaRPr lang="en-US" altLang="zh-CN" sz="2400" b="1"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Freeform 9">
            <a:extLst>
              <a:ext uri="{FF2B5EF4-FFF2-40B4-BE49-F238E27FC236}">
                <a16:creationId xmlns:a16="http://schemas.microsoft.com/office/drawing/2014/main" id="{71989F63-7732-42E6-B0FE-50D1DFE8F641}"/>
              </a:ext>
            </a:extLst>
          </p:cNvPr>
          <p:cNvSpPr>
            <a:spLocks noChangeArrowheads="1"/>
          </p:cNvSpPr>
          <p:nvPr userDrawn="1"/>
        </p:nvSpPr>
        <p:spPr bwMode="auto">
          <a:xfrm>
            <a:off x="10032537" y="5836071"/>
            <a:ext cx="2208148" cy="1021968"/>
          </a:xfrm>
          <a:custGeom>
            <a:avLst/>
            <a:gdLst>
              <a:gd name="connsiteX0" fmla="*/ 10000 w 10000"/>
              <a:gd name="connsiteY0" fmla="*/ 0 h 10000"/>
              <a:gd name="connsiteX1" fmla="*/ 10000 w 10000"/>
              <a:gd name="connsiteY1" fmla="*/ 10000 h 10000"/>
              <a:gd name="connsiteX2" fmla="*/ 0 w 10000"/>
              <a:gd name="connsiteY2" fmla="*/ 10000 h 10000"/>
              <a:gd name="connsiteX3" fmla="*/ 2220 w 10000"/>
              <a:gd name="connsiteY3" fmla="*/ 10000 h 10000"/>
              <a:gd name="connsiteX4" fmla="*/ 3171 w 10000"/>
              <a:gd name="connsiteY4" fmla="*/ 0 h 10000"/>
              <a:gd name="connsiteX5" fmla="*/ 10000 w 10000"/>
              <a:gd name="connsiteY5" fmla="*/ 0 h 10000"/>
              <a:gd name="connsiteX0-1" fmla="*/ 10000 w 10000"/>
              <a:gd name="connsiteY0-2" fmla="*/ 0 h 10000"/>
              <a:gd name="connsiteX1-3" fmla="*/ 10000 w 10000"/>
              <a:gd name="connsiteY1-4" fmla="*/ 10000 h 10000"/>
              <a:gd name="connsiteX2-5" fmla="*/ 0 w 10000"/>
              <a:gd name="connsiteY2-6" fmla="*/ 10000 h 10000"/>
              <a:gd name="connsiteX3-7" fmla="*/ 1053 w 10000"/>
              <a:gd name="connsiteY3-8" fmla="*/ 6672 h 10000"/>
              <a:gd name="connsiteX4-9" fmla="*/ 3171 w 10000"/>
              <a:gd name="connsiteY4-10" fmla="*/ 0 h 10000"/>
              <a:gd name="connsiteX5-11" fmla="*/ 10000 w 10000"/>
              <a:gd name="connsiteY5-12" fmla="*/ 0 h 10000"/>
              <a:gd name="connsiteX0-13" fmla="*/ 8947 w 8947"/>
              <a:gd name="connsiteY0-14" fmla="*/ 0 h 10000"/>
              <a:gd name="connsiteX1-15" fmla="*/ 8947 w 8947"/>
              <a:gd name="connsiteY1-16" fmla="*/ 10000 h 10000"/>
              <a:gd name="connsiteX2-17" fmla="*/ 0 w 8947"/>
              <a:gd name="connsiteY2-18" fmla="*/ 6672 h 10000"/>
              <a:gd name="connsiteX3-19" fmla="*/ 0 w 8947"/>
              <a:gd name="connsiteY3-20" fmla="*/ 6672 h 10000"/>
              <a:gd name="connsiteX4-21" fmla="*/ 2118 w 8947"/>
              <a:gd name="connsiteY4-22" fmla="*/ 0 h 10000"/>
              <a:gd name="connsiteX5-23" fmla="*/ 8947 w 8947"/>
              <a:gd name="connsiteY5-24" fmla="*/ 0 h 10000"/>
              <a:gd name="connsiteX0-25" fmla="*/ 10000 w 10000"/>
              <a:gd name="connsiteY0-26" fmla="*/ 0 h 6672"/>
              <a:gd name="connsiteX1-27" fmla="*/ 9780 w 10000"/>
              <a:gd name="connsiteY1-28" fmla="*/ 6672 h 6672"/>
              <a:gd name="connsiteX2-29" fmla="*/ 0 w 10000"/>
              <a:gd name="connsiteY2-30" fmla="*/ 6672 h 6672"/>
              <a:gd name="connsiteX3-31" fmla="*/ 0 w 10000"/>
              <a:gd name="connsiteY3-32" fmla="*/ 6672 h 6672"/>
              <a:gd name="connsiteX4-33" fmla="*/ 2367 w 10000"/>
              <a:gd name="connsiteY4-34" fmla="*/ 0 h 6672"/>
              <a:gd name="connsiteX5-35" fmla="*/ 10000 w 10000"/>
              <a:gd name="connsiteY5-36" fmla="*/ 0 h 6672"/>
              <a:gd name="connsiteX0-37" fmla="*/ 11740 w 11740"/>
              <a:gd name="connsiteY0-38" fmla="*/ 0 h 17320"/>
              <a:gd name="connsiteX1-39" fmla="*/ 11520 w 11740"/>
              <a:gd name="connsiteY1-40" fmla="*/ 10000 h 17320"/>
              <a:gd name="connsiteX2-41" fmla="*/ 1740 w 11740"/>
              <a:gd name="connsiteY2-42" fmla="*/ 10000 h 17320"/>
              <a:gd name="connsiteX3-43" fmla="*/ 0 w 11740"/>
              <a:gd name="connsiteY3-44" fmla="*/ 17320 h 17320"/>
              <a:gd name="connsiteX4-45" fmla="*/ 4107 w 11740"/>
              <a:gd name="connsiteY4-46" fmla="*/ 0 h 17320"/>
              <a:gd name="connsiteX5-47" fmla="*/ 11740 w 11740"/>
              <a:gd name="connsiteY5-48" fmla="*/ 0 h 17320"/>
              <a:gd name="connsiteX0-49" fmla="*/ 11740 w 11740"/>
              <a:gd name="connsiteY0-50" fmla="*/ 0 h 17320"/>
              <a:gd name="connsiteX1-51" fmla="*/ 11520 w 11740"/>
              <a:gd name="connsiteY1-52" fmla="*/ 17320 h 17320"/>
              <a:gd name="connsiteX2-53" fmla="*/ 1740 w 11740"/>
              <a:gd name="connsiteY2-54" fmla="*/ 10000 h 17320"/>
              <a:gd name="connsiteX3-55" fmla="*/ 0 w 11740"/>
              <a:gd name="connsiteY3-56" fmla="*/ 17320 h 17320"/>
              <a:gd name="connsiteX4-57" fmla="*/ 4107 w 11740"/>
              <a:gd name="connsiteY4-58" fmla="*/ 0 h 17320"/>
              <a:gd name="connsiteX5-59" fmla="*/ 11740 w 11740"/>
              <a:gd name="connsiteY5-60" fmla="*/ 0 h 17320"/>
              <a:gd name="connsiteX0-61" fmla="*/ 11740 w 11740"/>
              <a:gd name="connsiteY0-62" fmla="*/ 0 h 17320"/>
              <a:gd name="connsiteX1-63" fmla="*/ 11520 w 11740"/>
              <a:gd name="connsiteY1-64" fmla="*/ 17320 h 17320"/>
              <a:gd name="connsiteX2-65" fmla="*/ 2609 w 11740"/>
              <a:gd name="connsiteY2-66" fmla="*/ 17320 h 17320"/>
              <a:gd name="connsiteX3-67" fmla="*/ 0 w 11740"/>
              <a:gd name="connsiteY3-68" fmla="*/ 17320 h 17320"/>
              <a:gd name="connsiteX4-69" fmla="*/ 4107 w 11740"/>
              <a:gd name="connsiteY4-70" fmla="*/ 0 h 17320"/>
              <a:gd name="connsiteX5-71" fmla="*/ 11740 w 11740"/>
              <a:gd name="connsiteY5-72" fmla="*/ 0 h 17320"/>
              <a:gd name="connsiteX0-73" fmla="*/ 11740 w 11740"/>
              <a:gd name="connsiteY0-74" fmla="*/ 0 h 17320"/>
              <a:gd name="connsiteX1-75" fmla="*/ 11520 w 11740"/>
              <a:gd name="connsiteY1-76" fmla="*/ 17320 h 17320"/>
              <a:gd name="connsiteX2-77" fmla="*/ 9131 w 11740"/>
              <a:gd name="connsiteY2-78" fmla="*/ 17320 h 17320"/>
              <a:gd name="connsiteX3-79" fmla="*/ 0 w 11740"/>
              <a:gd name="connsiteY3-80" fmla="*/ 17320 h 17320"/>
              <a:gd name="connsiteX4-81" fmla="*/ 4107 w 11740"/>
              <a:gd name="connsiteY4-82" fmla="*/ 0 h 17320"/>
              <a:gd name="connsiteX5-83" fmla="*/ 11740 w 11740"/>
              <a:gd name="connsiteY5-84" fmla="*/ 0 h 17320"/>
              <a:gd name="connsiteX0-85" fmla="*/ 10870 w 10870"/>
              <a:gd name="connsiteY0-86" fmla="*/ 0 h 17320"/>
              <a:gd name="connsiteX1-87" fmla="*/ 10650 w 10870"/>
              <a:gd name="connsiteY1-88" fmla="*/ 17320 h 17320"/>
              <a:gd name="connsiteX2-89" fmla="*/ 8261 w 10870"/>
              <a:gd name="connsiteY2-90" fmla="*/ 17320 h 17320"/>
              <a:gd name="connsiteX3-91" fmla="*/ 0 w 10870"/>
              <a:gd name="connsiteY3-92" fmla="*/ 17320 h 17320"/>
              <a:gd name="connsiteX4-93" fmla="*/ 3237 w 10870"/>
              <a:gd name="connsiteY4-94" fmla="*/ 0 h 17320"/>
              <a:gd name="connsiteX5-95" fmla="*/ 10870 w 10870"/>
              <a:gd name="connsiteY5-96" fmla="*/ 0 h 17320"/>
              <a:gd name="connsiteX0-97" fmla="*/ 10000 w 10000"/>
              <a:gd name="connsiteY0-98" fmla="*/ 0 h 17320"/>
              <a:gd name="connsiteX1-99" fmla="*/ 9780 w 10000"/>
              <a:gd name="connsiteY1-100" fmla="*/ 17320 h 17320"/>
              <a:gd name="connsiteX2-101" fmla="*/ 7391 w 10000"/>
              <a:gd name="connsiteY2-102" fmla="*/ 17320 h 17320"/>
              <a:gd name="connsiteX3-103" fmla="*/ 0 w 10000"/>
              <a:gd name="connsiteY3-104" fmla="*/ 12349 h 17320"/>
              <a:gd name="connsiteX4-105" fmla="*/ 2367 w 10000"/>
              <a:gd name="connsiteY4-106" fmla="*/ 0 h 17320"/>
              <a:gd name="connsiteX5-107" fmla="*/ 10000 w 10000"/>
              <a:gd name="connsiteY5-108" fmla="*/ 0 h 17320"/>
              <a:gd name="connsiteX0-109" fmla="*/ 10000 w 10000"/>
              <a:gd name="connsiteY0-110" fmla="*/ 0 h 17320"/>
              <a:gd name="connsiteX1-111" fmla="*/ 9780 w 10000"/>
              <a:gd name="connsiteY1-112" fmla="*/ 12349 h 17320"/>
              <a:gd name="connsiteX2-113" fmla="*/ 7391 w 10000"/>
              <a:gd name="connsiteY2-114" fmla="*/ 17320 h 17320"/>
              <a:gd name="connsiteX3-115" fmla="*/ 0 w 10000"/>
              <a:gd name="connsiteY3-116" fmla="*/ 12349 h 17320"/>
              <a:gd name="connsiteX4-117" fmla="*/ 2367 w 10000"/>
              <a:gd name="connsiteY4-118" fmla="*/ 0 h 17320"/>
              <a:gd name="connsiteX5-119" fmla="*/ 10000 w 10000"/>
              <a:gd name="connsiteY5-120" fmla="*/ 0 h 17320"/>
              <a:gd name="connsiteX0-121" fmla="*/ 10000 w 10000"/>
              <a:gd name="connsiteY0-122" fmla="*/ 0 h 12349"/>
              <a:gd name="connsiteX1-123" fmla="*/ 9780 w 10000"/>
              <a:gd name="connsiteY1-124" fmla="*/ 12349 h 12349"/>
              <a:gd name="connsiteX2-125" fmla="*/ 7391 w 10000"/>
              <a:gd name="connsiteY2-126" fmla="*/ 12349 h 12349"/>
              <a:gd name="connsiteX3-127" fmla="*/ 0 w 10000"/>
              <a:gd name="connsiteY3-128" fmla="*/ 12349 h 12349"/>
              <a:gd name="connsiteX4-129" fmla="*/ 2367 w 10000"/>
              <a:gd name="connsiteY4-130" fmla="*/ 0 h 12349"/>
              <a:gd name="connsiteX5-131" fmla="*/ 10000 w 10000"/>
              <a:gd name="connsiteY5-132" fmla="*/ 0 h 1234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000" h="12349">
                <a:moveTo>
                  <a:pt x="10000" y="0"/>
                </a:moveTo>
                <a:cubicBezTo>
                  <a:pt x="9927" y="3333"/>
                  <a:pt x="9853" y="9016"/>
                  <a:pt x="9780" y="12349"/>
                </a:cubicBezTo>
                <a:lnTo>
                  <a:pt x="7391" y="12349"/>
                </a:lnTo>
                <a:lnTo>
                  <a:pt x="0" y="12349"/>
                </a:lnTo>
                <a:lnTo>
                  <a:pt x="2367" y="0"/>
                </a:lnTo>
                <a:lnTo>
                  <a:pt x="10000" y="0"/>
                </a:lnTo>
                <a:close/>
              </a:path>
            </a:pathLst>
          </a:custGeom>
          <a:solidFill>
            <a:srgbClr val="E70012"/>
          </a:solidFill>
          <a:ln w="9525">
            <a:noFill/>
            <a:round/>
          </a:ln>
        </p:spPr>
        <p:txBody>
          <a:bodyPr/>
          <a:lstStyle/>
          <a:p>
            <a:endParaRPr lang="zh-CN" altLang="en-US" sz="2400">
              <a:ea typeface="微软雅黑" panose="020B0503020204020204" pitchFamily="34" charset="-122"/>
            </a:endParaRPr>
          </a:p>
        </p:txBody>
      </p:sp>
      <p:sp>
        <p:nvSpPr>
          <p:cNvPr id="15" name="Freeform 10">
            <a:extLst>
              <a:ext uri="{FF2B5EF4-FFF2-40B4-BE49-F238E27FC236}">
                <a16:creationId xmlns:a16="http://schemas.microsoft.com/office/drawing/2014/main" id="{F7FBDEA2-8E0C-46AD-9447-B9BBC2B854B5}"/>
              </a:ext>
            </a:extLst>
          </p:cNvPr>
          <p:cNvSpPr>
            <a:spLocks noChangeArrowheads="1"/>
          </p:cNvSpPr>
          <p:nvPr userDrawn="1"/>
        </p:nvSpPr>
        <p:spPr bwMode="auto">
          <a:xfrm>
            <a:off x="9648471" y="6249855"/>
            <a:ext cx="2592215" cy="608175"/>
          </a:xfrm>
          <a:custGeom>
            <a:avLst/>
            <a:gdLst>
              <a:gd name="connsiteX0" fmla="*/ 9223 w 9223"/>
              <a:gd name="connsiteY0" fmla="*/ 0 h 10000"/>
              <a:gd name="connsiteX1" fmla="*/ 9223 w 9223"/>
              <a:gd name="connsiteY1" fmla="*/ 10000 h 10000"/>
              <a:gd name="connsiteX2" fmla="*/ 0 w 9223"/>
              <a:gd name="connsiteY2" fmla="*/ 5868 h 10000"/>
              <a:gd name="connsiteX3" fmla="*/ 1381 w 9223"/>
              <a:gd name="connsiteY3" fmla="*/ 0 h 10000"/>
              <a:gd name="connsiteX4" fmla="*/ 9223 w 9223"/>
              <a:gd name="connsiteY4" fmla="*/ 0 h 10000"/>
              <a:gd name="connsiteX0-1" fmla="*/ 10000 w 10000"/>
              <a:gd name="connsiteY0-2" fmla="*/ 0 h 5868"/>
              <a:gd name="connsiteX1-3" fmla="*/ 10000 w 10000"/>
              <a:gd name="connsiteY1-4" fmla="*/ 5868 h 5868"/>
              <a:gd name="connsiteX2-5" fmla="*/ 0 w 10000"/>
              <a:gd name="connsiteY2-6" fmla="*/ 5868 h 5868"/>
              <a:gd name="connsiteX3-7" fmla="*/ 1497 w 10000"/>
              <a:gd name="connsiteY3-8" fmla="*/ 0 h 5868"/>
              <a:gd name="connsiteX4-9" fmla="*/ 10000 w 10000"/>
              <a:gd name="connsiteY4-10" fmla="*/ 0 h 5868"/>
              <a:gd name="connsiteX0-11" fmla="*/ 10715 w 10715"/>
              <a:gd name="connsiteY0-12" fmla="*/ 0 h 10000"/>
              <a:gd name="connsiteX1-13" fmla="*/ 10715 w 10715"/>
              <a:gd name="connsiteY1-14" fmla="*/ 10000 h 10000"/>
              <a:gd name="connsiteX2-15" fmla="*/ 0 w 10715"/>
              <a:gd name="connsiteY2-16" fmla="*/ 10000 h 10000"/>
              <a:gd name="connsiteX3-17" fmla="*/ 2212 w 10715"/>
              <a:gd name="connsiteY3-18" fmla="*/ 0 h 10000"/>
              <a:gd name="connsiteX4-19" fmla="*/ 10715 w 10715"/>
              <a:gd name="connsiteY4-20" fmla="*/ 0 h 10000"/>
              <a:gd name="connsiteX0-21" fmla="*/ 10715 w 10715"/>
              <a:gd name="connsiteY0-22" fmla="*/ 0 h 10000"/>
              <a:gd name="connsiteX1-23" fmla="*/ 10715 w 10715"/>
              <a:gd name="connsiteY1-24" fmla="*/ 10000 h 10000"/>
              <a:gd name="connsiteX2-25" fmla="*/ 0 w 10715"/>
              <a:gd name="connsiteY2-26" fmla="*/ 10000 h 10000"/>
              <a:gd name="connsiteX3-27" fmla="*/ 2212 w 10715"/>
              <a:gd name="connsiteY3-28" fmla="*/ 0 h 10000"/>
              <a:gd name="connsiteX4-29" fmla="*/ 10715 w 10715"/>
              <a:gd name="connsiteY4-30" fmla="*/ 0 h 10000"/>
              <a:gd name="connsiteX0-31" fmla="*/ 9643 w 9643"/>
              <a:gd name="connsiteY0-32" fmla="*/ 0 h 10000"/>
              <a:gd name="connsiteX1-33" fmla="*/ 9643 w 9643"/>
              <a:gd name="connsiteY1-34" fmla="*/ 10000 h 10000"/>
              <a:gd name="connsiteX2-35" fmla="*/ 0 w 9643"/>
              <a:gd name="connsiteY2-36" fmla="*/ 5965 h 10000"/>
              <a:gd name="connsiteX3-37" fmla="*/ 1140 w 9643"/>
              <a:gd name="connsiteY3-38" fmla="*/ 0 h 10000"/>
              <a:gd name="connsiteX4-39" fmla="*/ 9643 w 9643"/>
              <a:gd name="connsiteY4-40" fmla="*/ 0 h 10000"/>
              <a:gd name="connsiteX0-41" fmla="*/ 10000 w 10000"/>
              <a:gd name="connsiteY0-42" fmla="*/ 0 h 5965"/>
              <a:gd name="connsiteX1-43" fmla="*/ 9812 w 10000"/>
              <a:gd name="connsiteY1-44" fmla="*/ 5965 h 5965"/>
              <a:gd name="connsiteX2-45" fmla="*/ 0 w 10000"/>
              <a:gd name="connsiteY2-46" fmla="*/ 5965 h 5965"/>
              <a:gd name="connsiteX3-47" fmla="*/ 1182 w 10000"/>
              <a:gd name="connsiteY3-48" fmla="*/ 0 h 5965"/>
              <a:gd name="connsiteX4-49" fmla="*/ 10000 w 10000"/>
              <a:gd name="connsiteY4-50" fmla="*/ 0 h 596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5965">
                <a:moveTo>
                  <a:pt x="10000" y="0"/>
                </a:moveTo>
                <a:cubicBezTo>
                  <a:pt x="9937" y="1988"/>
                  <a:pt x="9875" y="3977"/>
                  <a:pt x="9812" y="5965"/>
                </a:cubicBezTo>
                <a:lnTo>
                  <a:pt x="0" y="5965"/>
                </a:lnTo>
                <a:lnTo>
                  <a:pt x="1182" y="0"/>
                </a:lnTo>
                <a:lnTo>
                  <a:pt x="10000" y="0"/>
                </a:lnTo>
                <a:close/>
              </a:path>
            </a:pathLst>
          </a:custGeom>
          <a:solidFill>
            <a:srgbClr val="1169B3">
              <a:alpha val="80000"/>
            </a:srgbClr>
          </a:solidFill>
          <a:ln w="9525">
            <a:noFill/>
            <a:round/>
          </a:ln>
        </p:spPr>
        <p:txBody>
          <a:bodyPr/>
          <a:lstStyle/>
          <a:p>
            <a:endParaRPr lang="zh-CN" altLang="en-US" sz="2400">
              <a:ea typeface="微软雅黑" panose="020B0503020204020204" pitchFamily="34" charset="-122"/>
            </a:endParaRPr>
          </a:p>
        </p:txBody>
      </p:sp>
      <p:sp>
        <p:nvSpPr>
          <p:cNvPr id="16" name="标题 1">
            <a:extLst>
              <a:ext uri="{FF2B5EF4-FFF2-40B4-BE49-F238E27FC236}">
                <a16:creationId xmlns:a16="http://schemas.microsoft.com/office/drawing/2014/main" id="{CEF2F92C-447B-458E-A164-39C83DD160A8}"/>
              </a:ext>
            </a:extLst>
          </p:cNvPr>
          <p:cNvSpPr>
            <a:spLocks noGrp="1"/>
          </p:cNvSpPr>
          <p:nvPr>
            <p:ph type="title" hasCustomPrompt="1"/>
          </p:nvPr>
        </p:nvSpPr>
        <p:spPr>
          <a:xfrm>
            <a:off x="587855" y="2324919"/>
            <a:ext cx="11016289" cy="2030918"/>
          </a:xfrm>
          <a:prstGeom prst="rect">
            <a:avLst/>
          </a:prstGeom>
        </p:spPr>
        <p:txBody>
          <a:bodyPr anchor="ctr"/>
          <a:lstStyle>
            <a:lvl1pPr algn="ctr">
              <a:lnSpc>
                <a:spcPct val="100000"/>
              </a:lnSpc>
              <a:defRPr lang="zh-CN" altLang="en-US" sz="4800" b="1" kern="1200" dirty="0">
                <a:solidFill>
                  <a:schemeClr val="tx1"/>
                </a:solidFill>
                <a:latin typeface="微软雅黑" panose="020B0503020204020204" pitchFamily="34" charset="-122"/>
                <a:ea typeface="微软雅黑" panose="020B0503020204020204" pitchFamily="34" charset="-122"/>
                <a:cs typeface="+mn-cs"/>
              </a:defRPr>
            </a:lvl1pPr>
          </a:lstStyle>
          <a:p>
            <a:r>
              <a:rPr lang="zh-CN" altLang="en-US" dirty="0"/>
              <a:t>汇报模板</a:t>
            </a:r>
          </a:p>
        </p:txBody>
      </p:sp>
    </p:spTree>
    <p:extLst>
      <p:ext uri="{BB962C8B-B14F-4D97-AF65-F5344CB8AC3E}">
        <p14:creationId xmlns:p14="http://schemas.microsoft.com/office/powerpoint/2010/main" val="1959620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2ADA6D-26B0-5168-A56E-91E1AB89D29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24EC6C6-AA98-1B38-CF84-735F9B5FCAC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476FC3C-9036-8526-D1AC-C7F962E685A8}"/>
              </a:ext>
            </a:extLst>
          </p:cNvPr>
          <p:cNvSpPr>
            <a:spLocks noGrp="1"/>
          </p:cNvSpPr>
          <p:nvPr>
            <p:ph type="dt" sz="half" idx="10"/>
          </p:nvPr>
        </p:nvSpPr>
        <p:spPr/>
        <p:txBody>
          <a:bodyPr/>
          <a:lstStyle/>
          <a:p>
            <a:fld id="{41FD8858-3D8B-4196-B0CE-C8CC9D44BF51}" type="datetimeFigureOut">
              <a:rPr lang="zh-CN" altLang="en-US" smtClean="0"/>
              <a:t>2023/3/20</a:t>
            </a:fld>
            <a:endParaRPr lang="zh-CN" altLang="en-US"/>
          </a:p>
        </p:txBody>
      </p:sp>
      <p:sp>
        <p:nvSpPr>
          <p:cNvPr id="5" name="页脚占位符 4">
            <a:extLst>
              <a:ext uri="{FF2B5EF4-FFF2-40B4-BE49-F238E27FC236}">
                <a16:creationId xmlns:a16="http://schemas.microsoft.com/office/drawing/2014/main" id="{90114329-E328-B03F-D825-AD510F634BA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DE3834-B4CB-D5F2-A595-CDC719DAD998}"/>
              </a:ext>
            </a:extLst>
          </p:cNvPr>
          <p:cNvSpPr>
            <a:spLocks noGrp="1"/>
          </p:cNvSpPr>
          <p:nvPr>
            <p:ph type="sldNum" sz="quarter" idx="12"/>
          </p:nvPr>
        </p:nvSpPr>
        <p:spPr/>
        <p:txBody>
          <a:bodyPr/>
          <a:lstStyle/>
          <a:p>
            <a:fld id="{8FF1C083-152F-41C7-AF93-D7BB3A13F2FA}" type="slidenum">
              <a:rPr lang="zh-CN" altLang="en-US" smtClean="0"/>
              <a:t>‹#›</a:t>
            </a:fld>
            <a:endParaRPr lang="zh-CN" altLang="en-US"/>
          </a:p>
        </p:txBody>
      </p:sp>
    </p:spTree>
    <p:extLst>
      <p:ext uri="{BB962C8B-B14F-4D97-AF65-F5344CB8AC3E}">
        <p14:creationId xmlns:p14="http://schemas.microsoft.com/office/powerpoint/2010/main" val="4137104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BF64A2-15D4-A519-AE96-8A6FEBA7A8A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5E6E6B3-92A9-A7B5-2819-4F6E184727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86F4CEC-3C47-3D88-E1C2-003000714FDD}"/>
              </a:ext>
            </a:extLst>
          </p:cNvPr>
          <p:cNvSpPr>
            <a:spLocks noGrp="1"/>
          </p:cNvSpPr>
          <p:nvPr>
            <p:ph type="dt" sz="half" idx="10"/>
          </p:nvPr>
        </p:nvSpPr>
        <p:spPr/>
        <p:txBody>
          <a:bodyPr/>
          <a:lstStyle/>
          <a:p>
            <a:fld id="{41FD8858-3D8B-4196-B0CE-C8CC9D44BF51}" type="datetimeFigureOut">
              <a:rPr lang="zh-CN" altLang="en-US" smtClean="0"/>
              <a:t>2023/3/20</a:t>
            </a:fld>
            <a:endParaRPr lang="zh-CN" altLang="en-US"/>
          </a:p>
        </p:txBody>
      </p:sp>
      <p:sp>
        <p:nvSpPr>
          <p:cNvPr id="5" name="页脚占位符 4">
            <a:extLst>
              <a:ext uri="{FF2B5EF4-FFF2-40B4-BE49-F238E27FC236}">
                <a16:creationId xmlns:a16="http://schemas.microsoft.com/office/drawing/2014/main" id="{E337B9E5-12A6-1AE2-574C-2C25C0EAF6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76D2A5-6257-7414-2593-34F231CECBA1}"/>
              </a:ext>
            </a:extLst>
          </p:cNvPr>
          <p:cNvSpPr>
            <a:spLocks noGrp="1"/>
          </p:cNvSpPr>
          <p:nvPr>
            <p:ph type="sldNum" sz="quarter" idx="12"/>
          </p:nvPr>
        </p:nvSpPr>
        <p:spPr/>
        <p:txBody>
          <a:bodyPr/>
          <a:lstStyle/>
          <a:p>
            <a:fld id="{8FF1C083-152F-41C7-AF93-D7BB3A13F2FA}" type="slidenum">
              <a:rPr lang="zh-CN" altLang="en-US" smtClean="0"/>
              <a:t>‹#›</a:t>
            </a:fld>
            <a:endParaRPr lang="zh-CN" altLang="en-US"/>
          </a:p>
        </p:txBody>
      </p:sp>
    </p:spTree>
    <p:extLst>
      <p:ext uri="{BB962C8B-B14F-4D97-AF65-F5344CB8AC3E}">
        <p14:creationId xmlns:p14="http://schemas.microsoft.com/office/powerpoint/2010/main" val="1236963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294D96-F0F0-D2C4-2714-F85632A6E72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F816857-06C3-D96B-C102-93020C0BA16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1FE6633-53F0-3632-39AD-84962C884F2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72A3F44-1312-FBC6-5EF5-5CA4803A9068}"/>
              </a:ext>
            </a:extLst>
          </p:cNvPr>
          <p:cNvSpPr>
            <a:spLocks noGrp="1"/>
          </p:cNvSpPr>
          <p:nvPr>
            <p:ph type="dt" sz="half" idx="10"/>
          </p:nvPr>
        </p:nvSpPr>
        <p:spPr/>
        <p:txBody>
          <a:bodyPr/>
          <a:lstStyle/>
          <a:p>
            <a:fld id="{41FD8858-3D8B-4196-B0CE-C8CC9D44BF51}" type="datetimeFigureOut">
              <a:rPr lang="zh-CN" altLang="en-US" smtClean="0"/>
              <a:t>2023/3/20</a:t>
            </a:fld>
            <a:endParaRPr lang="zh-CN" altLang="en-US"/>
          </a:p>
        </p:txBody>
      </p:sp>
      <p:sp>
        <p:nvSpPr>
          <p:cNvPr id="6" name="页脚占位符 5">
            <a:extLst>
              <a:ext uri="{FF2B5EF4-FFF2-40B4-BE49-F238E27FC236}">
                <a16:creationId xmlns:a16="http://schemas.microsoft.com/office/drawing/2014/main" id="{0E095AE0-AA74-97CE-0135-805E3E1FF36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8D33388-02C5-0009-F4DE-0A0DC96C7625}"/>
              </a:ext>
            </a:extLst>
          </p:cNvPr>
          <p:cNvSpPr>
            <a:spLocks noGrp="1"/>
          </p:cNvSpPr>
          <p:nvPr>
            <p:ph type="sldNum" sz="quarter" idx="12"/>
          </p:nvPr>
        </p:nvSpPr>
        <p:spPr/>
        <p:txBody>
          <a:bodyPr/>
          <a:lstStyle/>
          <a:p>
            <a:fld id="{8FF1C083-152F-41C7-AF93-D7BB3A13F2FA}" type="slidenum">
              <a:rPr lang="zh-CN" altLang="en-US" smtClean="0"/>
              <a:t>‹#›</a:t>
            </a:fld>
            <a:endParaRPr lang="zh-CN" altLang="en-US"/>
          </a:p>
        </p:txBody>
      </p:sp>
    </p:spTree>
    <p:extLst>
      <p:ext uri="{BB962C8B-B14F-4D97-AF65-F5344CB8AC3E}">
        <p14:creationId xmlns:p14="http://schemas.microsoft.com/office/powerpoint/2010/main" val="2966575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80A9C3-A990-F49C-A0CF-972BC4DD4E6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F8AEEFF-2E24-7D80-9147-BBA188FB1B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57CEA59-7BE7-8511-1BD5-D586CD2A35B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3B4C78D-CDBF-113A-EA52-736AC73851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5D50D57-E2B8-2461-C954-1FDCB3EF19C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6F1A08D-95F8-7003-B396-624578ED8354}"/>
              </a:ext>
            </a:extLst>
          </p:cNvPr>
          <p:cNvSpPr>
            <a:spLocks noGrp="1"/>
          </p:cNvSpPr>
          <p:nvPr>
            <p:ph type="dt" sz="half" idx="10"/>
          </p:nvPr>
        </p:nvSpPr>
        <p:spPr/>
        <p:txBody>
          <a:bodyPr/>
          <a:lstStyle/>
          <a:p>
            <a:fld id="{41FD8858-3D8B-4196-B0CE-C8CC9D44BF51}" type="datetimeFigureOut">
              <a:rPr lang="zh-CN" altLang="en-US" smtClean="0"/>
              <a:t>2023/3/20</a:t>
            </a:fld>
            <a:endParaRPr lang="zh-CN" altLang="en-US"/>
          </a:p>
        </p:txBody>
      </p:sp>
      <p:sp>
        <p:nvSpPr>
          <p:cNvPr id="8" name="页脚占位符 7">
            <a:extLst>
              <a:ext uri="{FF2B5EF4-FFF2-40B4-BE49-F238E27FC236}">
                <a16:creationId xmlns:a16="http://schemas.microsoft.com/office/drawing/2014/main" id="{C8C45BB8-CFFF-4A28-2CA6-58299E44C16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34F7979-F4F4-8C0A-11EA-9F3C09E06B4C}"/>
              </a:ext>
            </a:extLst>
          </p:cNvPr>
          <p:cNvSpPr>
            <a:spLocks noGrp="1"/>
          </p:cNvSpPr>
          <p:nvPr>
            <p:ph type="sldNum" sz="quarter" idx="12"/>
          </p:nvPr>
        </p:nvSpPr>
        <p:spPr/>
        <p:txBody>
          <a:bodyPr/>
          <a:lstStyle/>
          <a:p>
            <a:fld id="{8FF1C083-152F-41C7-AF93-D7BB3A13F2FA}" type="slidenum">
              <a:rPr lang="zh-CN" altLang="en-US" smtClean="0"/>
              <a:t>‹#›</a:t>
            </a:fld>
            <a:endParaRPr lang="zh-CN" altLang="en-US"/>
          </a:p>
        </p:txBody>
      </p:sp>
    </p:spTree>
    <p:extLst>
      <p:ext uri="{BB962C8B-B14F-4D97-AF65-F5344CB8AC3E}">
        <p14:creationId xmlns:p14="http://schemas.microsoft.com/office/powerpoint/2010/main" val="4286519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364CD3-1F75-6C42-5E00-9AA0F96321A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0A7C7B6-660A-CA50-262D-DECCF76E65CE}"/>
              </a:ext>
            </a:extLst>
          </p:cNvPr>
          <p:cNvSpPr>
            <a:spLocks noGrp="1"/>
          </p:cNvSpPr>
          <p:nvPr>
            <p:ph type="dt" sz="half" idx="10"/>
          </p:nvPr>
        </p:nvSpPr>
        <p:spPr/>
        <p:txBody>
          <a:bodyPr/>
          <a:lstStyle/>
          <a:p>
            <a:fld id="{41FD8858-3D8B-4196-B0CE-C8CC9D44BF51}" type="datetimeFigureOut">
              <a:rPr lang="zh-CN" altLang="en-US" smtClean="0"/>
              <a:t>2023/3/20</a:t>
            </a:fld>
            <a:endParaRPr lang="zh-CN" altLang="en-US"/>
          </a:p>
        </p:txBody>
      </p:sp>
      <p:sp>
        <p:nvSpPr>
          <p:cNvPr id="4" name="页脚占位符 3">
            <a:extLst>
              <a:ext uri="{FF2B5EF4-FFF2-40B4-BE49-F238E27FC236}">
                <a16:creationId xmlns:a16="http://schemas.microsoft.com/office/drawing/2014/main" id="{FD7A6BB6-C9A3-090F-912C-1542FAE4C0E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81CBB24-7239-6DC0-A5F7-F704EECC1477}"/>
              </a:ext>
            </a:extLst>
          </p:cNvPr>
          <p:cNvSpPr>
            <a:spLocks noGrp="1"/>
          </p:cNvSpPr>
          <p:nvPr>
            <p:ph type="sldNum" sz="quarter" idx="12"/>
          </p:nvPr>
        </p:nvSpPr>
        <p:spPr/>
        <p:txBody>
          <a:bodyPr/>
          <a:lstStyle/>
          <a:p>
            <a:fld id="{8FF1C083-152F-41C7-AF93-D7BB3A13F2FA}" type="slidenum">
              <a:rPr lang="zh-CN" altLang="en-US" smtClean="0"/>
              <a:t>‹#›</a:t>
            </a:fld>
            <a:endParaRPr lang="zh-CN" altLang="en-US"/>
          </a:p>
        </p:txBody>
      </p:sp>
    </p:spTree>
    <p:extLst>
      <p:ext uri="{BB962C8B-B14F-4D97-AF65-F5344CB8AC3E}">
        <p14:creationId xmlns:p14="http://schemas.microsoft.com/office/powerpoint/2010/main" val="3964375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DA06D30-5411-E484-BB72-712BB718D31A}"/>
              </a:ext>
            </a:extLst>
          </p:cNvPr>
          <p:cNvSpPr>
            <a:spLocks noGrp="1"/>
          </p:cNvSpPr>
          <p:nvPr>
            <p:ph type="dt" sz="half" idx="10"/>
          </p:nvPr>
        </p:nvSpPr>
        <p:spPr/>
        <p:txBody>
          <a:bodyPr/>
          <a:lstStyle/>
          <a:p>
            <a:fld id="{41FD8858-3D8B-4196-B0CE-C8CC9D44BF51}" type="datetimeFigureOut">
              <a:rPr lang="zh-CN" altLang="en-US" smtClean="0"/>
              <a:t>2023/3/20</a:t>
            </a:fld>
            <a:endParaRPr lang="zh-CN" altLang="en-US"/>
          </a:p>
        </p:txBody>
      </p:sp>
      <p:sp>
        <p:nvSpPr>
          <p:cNvPr id="3" name="页脚占位符 2">
            <a:extLst>
              <a:ext uri="{FF2B5EF4-FFF2-40B4-BE49-F238E27FC236}">
                <a16:creationId xmlns:a16="http://schemas.microsoft.com/office/drawing/2014/main" id="{BD99FA17-2AE3-A104-D5F5-5EF32B0DFE9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C39EC9C-70CF-8C52-EB42-184272833069}"/>
              </a:ext>
            </a:extLst>
          </p:cNvPr>
          <p:cNvSpPr>
            <a:spLocks noGrp="1"/>
          </p:cNvSpPr>
          <p:nvPr>
            <p:ph type="sldNum" sz="quarter" idx="12"/>
          </p:nvPr>
        </p:nvSpPr>
        <p:spPr/>
        <p:txBody>
          <a:bodyPr/>
          <a:lstStyle/>
          <a:p>
            <a:fld id="{8FF1C083-152F-41C7-AF93-D7BB3A13F2FA}" type="slidenum">
              <a:rPr lang="zh-CN" altLang="en-US" smtClean="0"/>
              <a:t>‹#›</a:t>
            </a:fld>
            <a:endParaRPr lang="zh-CN" altLang="en-US"/>
          </a:p>
        </p:txBody>
      </p:sp>
    </p:spTree>
    <p:extLst>
      <p:ext uri="{BB962C8B-B14F-4D97-AF65-F5344CB8AC3E}">
        <p14:creationId xmlns:p14="http://schemas.microsoft.com/office/powerpoint/2010/main" val="2042482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392D72-1656-B509-2132-A8B928DD220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773DC08-D0EB-6DCA-8793-7A1C8330AD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469AB52-8A67-35BA-A61C-D38E8B8343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18A367D-EDAC-5AF9-A2D3-C8F3352B7CBB}"/>
              </a:ext>
            </a:extLst>
          </p:cNvPr>
          <p:cNvSpPr>
            <a:spLocks noGrp="1"/>
          </p:cNvSpPr>
          <p:nvPr>
            <p:ph type="dt" sz="half" idx="10"/>
          </p:nvPr>
        </p:nvSpPr>
        <p:spPr/>
        <p:txBody>
          <a:bodyPr/>
          <a:lstStyle/>
          <a:p>
            <a:fld id="{41FD8858-3D8B-4196-B0CE-C8CC9D44BF51}" type="datetimeFigureOut">
              <a:rPr lang="zh-CN" altLang="en-US" smtClean="0"/>
              <a:t>2023/3/20</a:t>
            </a:fld>
            <a:endParaRPr lang="zh-CN" altLang="en-US"/>
          </a:p>
        </p:txBody>
      </p:sp>
      <p:sp>
        <p:nvSpPr>
          <p:cNvPr id="6" name="页脚占位符 5">
            <a:extLst>
              <a:ext uri="{FF2B5EF4-FFF2-40B4-BE49-F238E27FC236}">
                <a16:creationId xmlns:a16="http://schemas.microsoft.com/office/drawing/2014/main" id="{BB563830-5D71-1AEF-E00D-A7A9A2E7E6D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FF6C6FB-1834-EAB1-1409-9C6A55190068}"/>
              </a:ext>
            </a:extLst>
          </p:cNvPr>
          <p:cNvSpPr>
            <a:spLocks noGrp="1"/>
          </p:cNvSpPr>
          <p:nvPr>
            <p:ph type="sldNum" sz="quarter" idx="12"/>
          </p:nvPr>
        </p:nvSpPr>
        <p:spPr/>
        <p:txBody>
          <a:bodyPr/>
          <a:lstStyle/>
          <a:p>
            <a:fld id="{8FF1C083-152F-41C7-AF93-D7BB3A13F2FA}" type="slidenum">
              <a:rPr lang="zh-CN" altLang="en-US" smtClean="0"/>
              <a:t>‹#›</a:t>
            </a:fld>
            <a:endParaRPr lang="zh-CN" altLang="en-US"/>
          </a:p>
        </p:txBody>
      </p:sp>
    </p:spTree>
    <p:extLst>
      <p:ext uri="{BB962C8B-B14F-4D97-AF65-F5344CB8AC3E}">
        <p14:creationId xmlns:p14="http://schemas.microsoft.com/office/powerpoint/2010/main" val="887474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EBD797-92B4-6776-36B6-42FD439121E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7EDB4C1-FA9F-6E68-A697-93533B1525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E7859E1-3D2B-ABC5-0B16-BA667F1E34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B5B5ABC-DCE8-E129-5548-C6BE5BB99FEE}"/>
              </a:ext>
            </a:extLst>
          </p:cNvPr>
          <p:cNvSpPr>
            <a:spLocks noGrp="1"/>
          </p:cNvSpPr>
          <p:nvPr>
            <p:ph type="dt" sz="half" idx="10"/>
          </p:nvPr>
        </p:nvSpPr>
        <p:spPr/>
        <p:txBody>
          <a:bodyPr/>
          <a:lstStyle/>
          <a:p>
            <a:fld id="{41FD8858-3D8B-4196-B0CE-C8CC9D44BF51}" type="datetimeFigureOut">
              <a:rPr lang="zh-CN" altLang="en-US" smtClean="0"/>
              <a:t>2023/3/20</a:t>
            </a:fld>
            <a:endParaRPr lang="zh-CN" altLang="en-US"/>
          </a:p>
        </p:txBody>
      </p:sp>
      <p:sp>
        <p:nvSpPr>
          <p:cNvPr id="6" name="页脚占位符 5">
            <a:extLst>
              <a:ext uri="{FF2B5EF4-FFF2-40B4-BE49-F238E27FC236}">
                <a16:creationId xmlns:a16="http://schemas.microsoft.com/office/drawing/2014/main" id="{1D567D31-2264-8995-9A20-B74F62BDADD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3505DC3-BD31-A78C-D915-7B8B765FB8F3}"/>
              </a:ext>
            </a:extLst>
          </p:cNvPr>
          <p:cNvSpPr>
            <a:spLocks noGrp="1"/>
          </p:cNvSpPr>
          <p:nvPr>
            <p:ph type="sldNum" sz="quarter" idx="12"/>
          </p:nvPr>
        </p:nvSpPr>
        <p:spPr/>
        <p:txBody>
          <a:bodyPr/>
          <a:lstStyle/>
          <a:p>
            <a:fld id="{8FF1C083-152F-41C7-AF93-D7BB3A13F2FA}" type="slidenum">
              <a:rPr lang="zh-CN" altLang="en-US" smtClean="0"/>
              <a:t>‹#›</a:t>
            </a:fld>
            <a:endParaRPr lang="zh-CN" altLang="en-US"/>
          </a:p>
        </p:txBody>
      </p:sp>
    </p:spTree>
    <p:extLst>
      <p:ext uri="{BB962C8B-B14F-4D97-AF65-F5344CB8AC3E}">
        <p14:creationId xmlns:p14="http://schemas.microsoft.com/office/powerpoint/2010/main" val="1047967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4A437FC-8E04-77C2-FEF5-F0F72FF87B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0D66F6E-ADC2-B769-6F36-C54EE8357D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103EF3B-78C0-2997-4A8C-2CD3C6D0F2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FD8858-3D8B-4196-B0CE-C8CC9D44BF51}" type="datetimeFigureOut">
              <a:rPr lang="zh-CN" altLang="en-US" smtClean="0"/>
              <a:t>2023/3/20</a:t>
            </a:fld>
            <a:endParaRPr lang="zh-CN" altLang="en-US"/>
          </a:p>
        </p:txBody>
      </p:sp>
      <p:sp>
        <p:nvSpPr>
          <p:cNvPr id="5" name="页脚占位符 4">
            <a:extLst>
              <a:ext uri="{FF2B5EF4-FFF2-40B4-BE49-F238E27FC236}">
                <a16:creationId xmlns:a16="http://schemas.microsoft.com/office/drawing/2014/main" id="{D7FB4C47-E667-7AC1-9708-5C0FDF629A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29F93A9-4A82-B089-635C-1499C23637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F1C083-152F-41C7-AF93-D7BB3A13F2FA}" type="slidenum">
              <a:rPr lang="zh-CN" altLang="en-US" smtClean="0"/>
              <a:t>‹#›</a:t>
            </a:fld>
            <a:endParaRPr lang="zh-CN" altLang="en-US"/>
          </a:p>
        </p:txBody>
      </p:sp>
    </p:spTree>
    <p:extLst>
      <p:ext uri="{BB962C8B-B14F-4D97-AF65-F5344CB8AC3E}">
        <p14:creationId xmlns:p14="http://schemas.microsoft.com/office/powerpoint/2010/main" val="770666926"/>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11.png"/><Relationship Id="rId7"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10.sv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hyperlink" Target="https://doi.org/10.1109/ISCA.2018.00022"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7C4DE88-8855-4251-A0D5-3D9A32219EB4}"/>
              </a:ext>
            </a:extLst>
          </p:cNvPr>
          <p:cNvSpPr>
            <a:spLocks noGrp="1"/>
          </p:cNvSpPr>
          <p:nvPr>
            <p:ph type="title"/>
          </p:nvPr>
        </p:nvSpPr>
        <p:spPr/>
        <p:txBody>
          <a:bodyPr/>
          <a:lstStyle/>
          <a:p>
            <a:r>
              <a:rPr lang="zh-CN" altLang="en-US" dirty="0"/>
              <a:t>内核态应用程序项目进展</a:t>
            </a:r>
          </a:p>
        </p:txBody>
      </p:sp>
    </p:spTree>
    <p:extLst>
      <p:ext uri="{BB962C8B-B14F-4D97-AF65-F5344CB8AC3E}">
        <p14:creationId xmlns:p14="http://schemas.microsoft.com/office/powerpoint/2010/main" val="1383946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66599A-D667-9C41-D29C-61DC0ED6BB4D}"/>
              </a:ext>
            </a:extLst>
          </p:cNvPr>
          <p:cNvSpPr>
            <a:spLocks noGrp="1"/>
          </p:cNvSpPr>
          <p:nvPr>
            <p:ph type="title"/>
          </p:nvPr>
        </p:nvSpPr>
        <p:spPr/>
        <p:txBody>
          <a:bodyPr/>
          <a:lstStyle/>
          <a:p>
            <a:r>
              <a:rPr lang="zh-CN" altLang="en-US" dirty="0"/>
              <a:t>为什么能在垃圾回收器上获得性能提升</a:t>
            </a:r>
          </a:p>
        </p:txBody>
      </p:sp>
      <p:sp>
        <p:nvSpPr>
          <p:cNvPr id="3" name="内容占位符 2">
            <a:extLst>
              <a:ext uri="{FF2B5EF4-FFF2-40B4-BE49-F238E27FC236}">
                <a16:creationId xmlns:a16="http://schemas.microsoft.com/office/drawing/2014/main" id="{9C320949-DD9F-6367-7C93-73E610587F61}"/>
              </a:ext>
            </a:extLst>
          </p:cNvPr>
          <p:cNvSpPr>
            <a:spLocks noGrp="1"/>
          </p:cNvSpPr>
          <p:nvPr>
            <p:ph idx="1"/>
          </p:nvPr>
        </p:nvSpPr>
        <p:spPr/>
        <p:txBody>
          <a:bodyPr/>
          <a:lstStyle/>
          <a:p>
            <a:pPr marL="0" indent="0">
              <a:buNone/>
            </a:pPr>
            <a:r>
              <a:rPr lang="zh-CN" altLang="en-US" dirty="0"/>
              <a:t>讲解思路：</a:t>
            </a:r>
            <a:endParaRPr lang="en-US" altLang="zh-CN" dirty="0"/>
          </a:p>
          <a:p>
            <a:r>
              <a:rPr lang="en-US" altLang="zh-CN" dirty="0"/>
              <a:t>1.</a:t>
            </a:r>
            <a:r>
              <a:rPr lang="zh-CN" altLang="en-US" dirty="0"/>
              <a:t>垃圾回收原理</a:t>
            </a:r>
            <a:endParaRPr lang="en-US" altLang="zh-CN" dirty="0"/>
          </a:p>
          <a:p>
            <a:r>
              <a:rPr lang="en-US" altLang="zh-CN" dirty="0"/>
              <a:t>2.</a:t>
            </a:r>
            <a:r>
              <a:rPr lang="zh-CN" altLang="en-US" dirty="0"/>
              <a:t>加载和运行环境能在哪些方面获得性能提升？</a:t>
            </a:r>
            <a:endParaRPr lang="en-US" altLang="zh-CN" dirty="0"/>
          </a:p>
          <a:p>
            <a:pPr marL="0" indent="0">
              <a:buNone/>
            </a:pPr>
            <a:r>
              <a:rPr lang="en-US" altLang="zh-CN" dirty="0"/>
              <a:t>	a)</a:t>
            </a:r>
            <a:r>
              <a:rPr lang="zh-CN" altLang="en-US" dirty="0"/>
              <a:t>垃圾回收器标记对象阶段</a:t>
            </a:r>
            <a:endParaRPr lang="en-US" altLang="zh-CN" dirty="0"/>
          </a:p>
          <a:p>
            <a:pPr marL="0" indent="0">
              <a:buNone/>
            </a:pPr>
            <a:r>
              <a:rPr lang="en-US" altLang="zh-CN" dirty="0"/>
              <a:t>	b)</a:t>
            </a:r>
            <a:r>
              <a:rPr lang="zh-CN" altLang="en-US" dirty="0"/>
              <a:t>垃圾页的置换阶段</a:t>
            </a:r>
            <a:endParaRPr lang="en-US" altLang="zh-CN" dirty="0"/>
          </a:p>
          <a:p>
            <a:pPr marL="0" indent="0">
              <a:buNone/>
            </a:pPr>
            <a:r>
              <a:rPr lang="en-US" altLang="zh-CN" dirty="0"/>
              <a:t>	c)</a:t>
            </a:r>
            <a:r>
              <a:rPr lang="zh-CN" altLang="en-US" dirty="0"/>
              <a:t>应用程序和垃圾回收器的并行运行阶段</a:t>
            </a:r>
            <a:endParaRPr lang="en-US" altLang="zh-CN" dirty="0"/>
          </a:p>
        </p:txBody>
      </p:sp>
    </p:spTree>
    <p:extLst>
      <p:ext uri="{BB962C8B-B14F-4D97-AF65-F5344CB8AC3E}">
        <p14:creationId xmlns:p14="http://schemas.microsoft.com/office/powerpoint/2010/main" val="755757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AC3582-EA1E-F611-6DAA-D7F40E40214C}"/>
              </a:ext>
            </a:extLst>
          </p:cNvPr>
          <p:cNvSpPr>
            <a:spLocks noGrp="1"/>
          </p:cNvSpPr>
          <p:nvPr>
            <p:ph type="title"/>
          </p:nvPr>
        </p:nvSpPr>
        <p:spPr>
          <a:xfrm>
            <a:off x="626664" y="85201"/>
            <a:ext cx="10515600" cy="744088"/>
          </a:xfrm>
        </p:spPr>
        <p:txBody>
          <a:bodyPr/>
          <a:lstStyle/>
          <a:p>
            <a:r>
              <a:rPr lang="zh-CN" altLang="en-US" dirty="0"/>
              <a:t>垃圾回收原理</a:t>
            </a:r>
          </a:p>
        </p:txBody>
      </p:sp>
      <p:sp>
        <p:nvSpPr>
          <p:cNvPr id="3" name="内容占位符 2">
            <a:extLst>
              <a:ext uri="{FF2B5EF4-FFF2-40B4-BE49-F238E27FC236}">
                <a16:creationId xmlns:a16="http://schemas.microsoft.com/office/drawing/2014/main" id="{F9220E4F-5890-69D2-3D78-EF9BE88E4365}"/>
              </a:ext>
            </a:extLst>
          </p:cNvPr>
          <p:cNvSpPr>
            <a:spLocks noGrp="1"/>
          </p:cNvSpPr>
          <p:nvPr>
            <p:ph idx="1"/>
          </p:nvPr>
        </p:nvSpPr>
        <p:spPr>
          <a:xfrm>
            <a:off x="626664" y="1161144"/>
            <a:ext cx="4447927" cy="1801976"/>
          </a:xfrm>
        </p:spPr>
        <p:txBody>
          <a:bodyPr>
            <a:normAutofit fontScale="92500" lnSpcReduction="10000"/>
          </a:bodyPr>
          <a:lstStyle/>
          <a:p>
            <a:r>
              <a:rPr lang="en-US" altLang="zh-CN" b="1" dirty="0"/>
              <a:t>GC</a:t>
            </a:r>
            <a:r>
              <a:rPr lang="zh-CN" altLang="en-US" b="1" dirty="0"/>
              <a:t>流程</a:t>
            </a:r>
            <a:endParaRPr lang="en-US" altLang="zh-CN" b="1" dirty="0"/>
          </a:p>
          <a:p>
            <a:pPr lvl="1"/>
            <a:r>
              <a:rPr lang="zh-CN" altLang="en-US" dirty="0"/>
              <a:t>标记阶段：从</a:t>
            </a:r>
            <a:r>
              <a:rPr lang="en-US" altLang="zh-CN" dirty="0"/>
              <a:t>GC Roots</a:t>
            </a:r>
            <a:r>
              <a:rPr lang="zh-CN" altLang="en-US" dirty="0"/>
              <a:t>起进行可达性分析，标记可达对象为存活</a:t>
            </a:r>
            <a:endParaRPr lang="en-US" altLang="zh-CN" dirty="0"/>
          </a:p>
          <a:p>
            <a:pPr lvl="1"/>
            <a:r>
              <a:rPr lang="zh-CN" altLang="en-US" dirty="0"/>
              <a:t>回收阶段：回收非存活的对象的内存</a:t>
            </a:r>
            <a:endParaRPr lang="en-US" altLang="zh-CN" dirty="0"/>
          </a:p>
          <a:p>
            <a:r>
              <a:rPr lang="en-US" altLang="zh-CN" b="1" dirty="0"/>
              <a:t>GC</a:t>
            </a:r>
            <a:r>
              <a:rPr lang="zh-CN" altLang="en-US" b="1" dirty="0"/>
              <a:t>中的回收方法</a:t>
            </a:r>
            <a:endParaRPr lang="en-US" altLang="zh-CN" b="1" dirty="0"/>
          </a:p>
          <a:p>
            <a:pPr lvl="1"/>
            <a:endParaRPr lang="en-US" altLang="zh-CN" dirty="0"/>
          </a:p>
          <a:p>
            <a:pPr lvl="1"/>
            <a:endParaRPr lang="en-US" altLang="zh-CN" dirty="0"/>
          </a:p>
          <a:p>
            <a:pPr lvl="1"/>
            <a:endParaRPr lang="en-US" altLang="zh-CN" dirty="0"/>
          </a:p>
          <a:p>
            <a:pPr lvl="1"/>
            <a:endParaRPr lang="en-US" altLang="zh-CN" dirty="0"/>
          </a:p>
          <a:p>
            <a:pPr lvl="2"/>
            <a:endParaRPr lang="zh-CN" altLang="en-US" dirty="0">
              <a:latin typeface="Söhne"/>
            </a:endParaRPr>
          </a:p>
        </p:txBody>
      </p:sp>
      <p:graphicFrame>
        <p:nvGraphicFramePr>
          <p:cNvPr id="25" name="表格 24">
            <a:extLst>
              <a:ext uri="{FF2B5EF4-FFF2-40B4-BE49-F238E27FC236}">
                <a16:creationId xmlns:a16="http://schemas.microsoft.com/office/drawing/2014/main" id="{6AC4004A-C96A-409C-A376-EEAF521F4475}"/>
              </a:ext>
            </a:extLst>
          </p:cNvPr>
          <p:cNvGraphicFramePr>
            <a:graphicFrameLocks noGrp="1"/>
          </p:cNvGraphicFramePr>
          <p:nvPr/>
        </p:nvGraphicFramePr>
        <p:xfrm>
          <a:off x="778262" y="3113698"/>
          <a:ext cx="4058122" cy="3099954"/>
        </p:xfrm>
        <a:graphic>
          <a:graphicData uri="http://schemas.openxmlformats.org/drawingml/2006/table">
            <a:tbl>
              <a:tblPr firstRow="1" bandRow="1">
                <a:tableStyleId>{5C22544A-7EE6-4342-B048-85BDC9FD1C3A}</a:tableStyleId>
              </a:tblPr>
              <a:tblGrid>
                <a:gridCol w="774781">
                  <a:extLst>
                    <a:ext uri="{9D8B030D-6E8A-4147-A177-3AD203B41FA5}">
                      <a16:colId xmlns:a16="http://schemas.microsoft.com/office/drawing/2014/main" val="2511306179"/>
                    </a:ext>
                  </a:extLst>
                </a:gridCol>
                <a:gridCol w="3283341">
                  <a:extLst>
                    <a:ext uri="{9D8B030D-6E8A-4147-A177-3AD203B41FA5}">
                      <a16:colId xmlns:a16="http://schemas.microsoft.com/office/drawing/2014/main" val="3790085855"/>
                    </a:ext>
                  </a:extLst>
                </a:gridCol>
              </a:tblGrid>
              <a:tr h="516033">
                <a:tc>
                  <a:txBody>
                    <a:bodyPr/>
                    <a:lstStyle/>
                    <a:p>
                      <a:pPr algn="ctr"/>
                      <a:r>
                        <a:rPr lang="zh-CN" altLang="en-US" dirty="0"/>
                        <a:t>名称</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方法</a:t>
                      </a:r>
                    </a:p>
                  </a:txBody>
                  <a:tcPr anchor="ctr"/>
                </a:tc>
                <a:extLst>
                  <a:ext uri="{0D108BD9-81ED-4DB2-BD59-A6C34878D82A}">
                    <a16:rowId xmlns:a16="http://schemas.microsoft.com/office/drawing/2014/main" val="3687486066"/>
                  </a:ext>
                </a:extLst>
              </a:tr>
              <a:tr h="9030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n-lt"/>
                          <a:ea typeface="+mn-ea"/>
                          <a:cs typeface="+mn-cs"/>
                        </a:rPr>
                        <a:t>清除</a:t>
                      </a:r>
                    </a:p>
                  </a:txBody>
                  <a:tcPr anchor="ctr"/>
                </a:tc>
                <a:tc>
                  <a:txBody>
                    <a:bodyPr/>
                    <a:lstStyle/>
                    <a:p>
                      <a:r>
                        <a:rPr lang="zh-CN" altLang="en-US" dirty="0"/>
                        <a:t>直接清除所有垃圾对象占用的内存空间 </a:t>
                      </a:r>
                      <a:r>
                        <a:rPr lang="en-US" altLang="zh-CN" dirty="0"/>
                        <a:t>(</a:t>
                      </a:r>
                      <a:r>
                        <a:rPr lang="zh-CN" altLang="en-US" dirty="0"/>
                        <a:t>产生内存碎片）</a:t>
                      </a:r>
                    </a:p>
                  </a:txBody>
                  <a:tcPr anchor="ctr"/>
                </a:tc>
                <a:extLst>
                  <a:ext uri="{0D108BD9-81ED-4DB2-BD59-A6C34878D82A}">
                    <a16:rowId xmlns:a16="http://schemas.microsoft.com/office/drawing/2014/main" val="118145344"/>
                  </a:ext>
                </a:extLst>
              </a:tr>
              <a:tr h="7778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n-lt"/>
                          <a:ea typeface="+mn-ea"/>
                          <a:cs typeface="+mn-cs"/>
                        </a:rPr>
                        <a:t>复制</a:t>
                      </a:r>
                    </a:p>
                  </a:txBody>
                  <a:tcPr anchor="ctr"/>
                </a:tc>
                <a:tc>
                  <a:txBody>
                    <a:bodyPr/>
                    <a:lstStyle/>
                    <a:p>
                      <a:r>
                        <a:rPr lang="zh-CN" altLang="en-US" dirty="0"/>
                        <a:t>复制存活对象到另一块空闲的内存，并回收本块内存</a:t>
                      </a:r>
                    </a:p>
                  </a:txBody>
                  <a:tcPr anchor="ctr"/>
                </a:tc>
                <a:extLst>
                  <a:ext uri="{0D108BD9-81ED-4DB2-BD59-A6C34878D82A}">
                    <a16:rowId xmlns:a16="http://schemas.microsoft.com/office/drawing/2014/main" val="2254137108"/>
                  </a:ext>
                </a:extLst>
              </a:tr>
              <a:tr h="9030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n-lt"/>
                          <a:ea typeface="+mn-ea"/>
                          <a:cs typeface="+mn-cs"/>
                        </a:rPr>
                        <a:t>整理</a:t>
                      </a:r>
                    </a:p>
                  </a:txBody>
                  <a:tcPr anchor="ctr"/>
                </a:tc>
                <a:tc>
                  <a:txBody>
                    <a:bodyPr/>
                    <a:lstStyle/>
                    <a:p>
                      <a:r>
                        <a:rPr lang="zh-CN" altLang="en-US" dirty="0"/>
                        <a:t>在清除过程中将存活对象向前移动，消除内存碎片</a:t>
                      </a:r>
                    </a:p>
                  </a:txBody>
                  <a:tcPr anchor="ctr"/>
                </a:tc>
                <a:extLst>
                  <a:ext uri="{0D108BD9-81ED-4DB2-BD59-A6C34878D82A}">
                    <a16:rowId xmlns:a16="http://schemas.microsoft.com/office/drawing/2014/main" val="4252330138"/>
                  </a:ext>
                </a:extLst>
              </a:tr>
            </a:tbl>
          </a:graphicData>
        </a:graphic>
      </p:graphicFrame>
      <p:grpSp>
        <p:nvGrpSpPr>
          <p:cNvPr id="5" name="组合 4">
            <a:extLst>
              <a:ext uri="{FF2B5EF4-FFF2-40B4-BE49-F238E27FC236}">
                <a16:creationId xmlns:a16="http://schemas.microsoft.com/office/drawing/2014/main" id="{33BD7521-1A99-DE40-4B89-659C437537AB}"/>
              </a:ext>
            </a:extLst>
          </p:cNvPr>
          <p:cNvGrpSpPr/>
          <p:nvPr/>
        </p:nvGrpSpPr>
        <p:grpSpPr>
          <a:xfrm>
            <a:off x="5340700" y="1092307"/>
            <a:ext cx="3853052" cy="1941515"/>
            <a:chOff x="7138220" y="688825"/>
            <a:chExt cx="3853052" cy="1941515"/>
          </a:xfrm>
        </p:grpSpPr>
        <p:sp>
          <p:nvSpPr>
            <p:cNvPr id="6" name="矩形: 圆角 5">
              <a:extLst>
                <a:ext uri="{FF2B5EF4-FFF2-40B4-BE49-F238E27FC236}">
                  <a16:creationId xmlns:a16="http://schemas.microsoft.com/office/drawing/2014/main" id="{44AD33F7-16E4-C97B-43CE-69C13AA11818}"/>
                </a:ext>
              </a:extLst>
            </p:cNvPr>
            <p:cNvSpPr/>
            <p:nvPr/>
          </p:nvSpPr>
          <p:spPr>
            <a:xfrm>
              <a:off x="8465574" y="1013660"/>
              <a:ext cx="1268361" cy="40155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GC Roots</a:t>
              </a:r>
              <a:endParaRPr lang="zh-CN" altLang="en-US" dirty="0"/>
            </a:p>
          </p:txBody>
        </p:sp>
        <p:sp>
          <p:nvSpPr>
            <p:cNvPr id="7" name="矩形 6">
              <a:extLst>
                <a:ext uri="{FF2B5EF4-FFF2-40B4-BE49-F238E27FC236}">
                  <a16:creationId xmlns:a16="http://schemas.microsoft.com/office/drawing/2014/main" id="{C03161A4-0F97-E9A4-1D16-9E0DCE93DA7B}"/>
                </a:ext>
              </a:extLst>
            </p:cNvPr>
            <p:cNvSpPr/>
            <p:nvPr/>
          </p:nvSpPr>
          <p:spPr>
            <a:xfrm>
              <a:off x="7542499" y="1630978"/>
              <a:ext cx="609600" cy="5124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A</a:t>
              </a:r>
              <a:endParaRPr lang="zh-CN" altLang="en-US" dirty="0"/>
            </a:p>
          </p:txBody>
        </p:sp>
        <p:sp>
          <p:nvSpPr>
            <p:cNvPr id="8" name="矩形 7">
              <a:extLst>
                <a:ext uri="{FF2B5EF4-FFF2-40B4-BE49-F238E27FC236}">
                  <a16:creationId xmlns:a16="http://schemas.microsoft.com/office/drawing/2014/main" id="{530F3D7C-23A3-2385-AC5F-95696203CB55}"/>
                </a:ext>
              </a:extLst>
            </p:cNvPr>
            <p:cNvSpPr/>
            <p:nvPr/>
          </p:nvSpPr>
          <p:spPr>
            <a:xfrm>
              <a:off x="8152099" y="1630978"/>
              <a:ext cx="609600" cy="5124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9" name="矩形 8">
              <a:extLst>
                <a:ext uri="{FF2B5EF4-FFF2-40B4-BE49-F238E27FC236}">
                  <a16:creationId xmlns:a16="http://schemas.microsoft.com/office/drawing/2014/main" id="{D127A56F-509A-1BBB-1E07-3FC74623C3AF}"/>
                </a:ext>
              </a:extLst>
            </p:cNvPr>
            <p:cNvSpPr/>
            <p:nvPr/>
          </p:nvSpPr>
          <p:spPr>
            <a:xfrm>
              <a:off x="8761699" y="1630978"/>
              <a:ext cx="609600" cy="5124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C</a:t>
              </a:r>
              <a:endParaRPr lang="zh-CN" altLang="en-US" dirty="0"/>
            </a:p>
          </p:txBody>
        </p:sp>
        <p:sp>
          <p:nvSpPr>
            <p:cNvPr id="10" name="矩形 9">
              <a:extLst>
                <a:ext uri="{FF2B5EF4-FFF2-40B4-BE49-F238E27FC236}">
                  <a16:creationId xmlns:a16="http://schemas.microsoft.com/office/drawing/2014/main" id="{2324BB19-7D10-D0B0-A991-196487D9EBF4}"/>
                </a:ext>
              </a:extLst>
            </p:cNvPr>
            <p:cNvSpPr/>
            <p:nvPr/>
          </p:nvSpPr>
          <p:spPr>
            <a:xfrm>
              <a:off x="9372483" y="1630978"/>
              <a:ext cx="609600" cy="5124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a:t>
              </a:r>
              <a:endParaRPr lang="zh-CN" altLang="en-US" dirty="0"/>
            </a:p>
          </p:txBody>
        </p:sp>
        <p:sp>
          <p:nvSpPr>
            <p:cNvPr id="11" name="矩形 10">
              <a:extLst>
                <a:ext uri="{FF2B5EF4-FFF2-40B4-BE49-F238E27FC236}">
                  <a16:creationId xmlns:a16="http://schemas.microsoft.com/office/drawing/2014/main" id="{2E198054-CFFE-5231-E25B-7CA995B27FD9}"/>
                </a:ext>
              </a:extLst>
            </p:cNvPr>
            <p:cNvSpPr/>
            <p:nvPr/>
          </p:nvSpPr>
          <p:spPr>
            <a:xfrm>
              <a:off x="9980458" y="1629709"/>
              <a:ext cx="609600" cy="5124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E</a:t>
              </a:r>
              <a:endParaRPr lang="zh-CN" altLang="en-US" dirty="0"/>
            </a:p>
          </p:txBody>
        </p:sp>
        <p:cxnSp>
          <p:nvCxnSpPr>
            <p:cNvPr id="12" name="直接箭头连接符 11">
              <a:extLst>
                <a:ext uri="{FF2B5EF4-FFF2-40B4-BE49-F238E27FC236}">
                  <a16:creationId xmlns:a16="http://schemas.microsoft.com/office/drawing/2014/main" id="{7CDAE590-CC1F-86ED-2933-174DC26C8892}"/>
                </a:ext>
              </a:extLst>
            </p:cNvPr>
            <p:cNvCxnSpPr>
              <a:cxnSpLocks/>
              <a:stCxn id="6" idx="2"/>
              <a:endCxn id="7" idx="0"/>
            </p:cNvCxnSpPr>
            <p:nvPr/>
          </p:nvCxnSpPr>
          <p:spPr>
            <a:xfrm flipH="1">
              <a:off x="7847299" y="1415210"/>
              <a:ext cx="1252456" cy="215768"/>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cxnSp>
          <p:nvCxnSpPr>
            <p:cNvPr id="13" name="直接箭头连接符 12">
              <a:extLst>
                <a:ext uri="{FF2B5EF4-FFF2-40B4-BE49-F238E27FC236}">
                  <a16:creationId xmlns:a16="http://schemas.microsoft.com/office/drawing/2014/main" id="{B25A08CD-828D-CC95-E421-28E1FD440FEC}"/>
                </a:ext>
              </a:extLst>
            </p:cNvPr>
            <p:cNvCxnSpPr>
              <a:cxnSpLocks/>
              <a:stCxn id="6" idx="2"/>
              <a:endCxn id="11" idx="0"/>
            </p:cNvCxnSpPr>
            <p:nvPr/>
          </p:nvCxnSpPr>
          <p:spPr>
            <a:xfrm>
              <a:off x="9099755" y="1415210"/>
              <a:ext cx="1185503" cy="2144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连接符: 曲线 13">
              <a:extLst>
                <a:ext uri="{FF2B5EF4-FFF2-40B4-BE49-F238E27FC236}">
                  <a16:creationId xmlns:a16="http://schemas.microsoft.com/office/drawing/2014/main" id="{5BCBF2AF-3B06-461F-A971-F27B953AD18C}"/>
                </a:ext>
              </a:extLst>
            </p:cNvPr>
            <p:cNvCxnSpPr>
              <a:cxnSpLocks/>
              <a:stCxn id="7" idx="2"/>
              <a:endCxn id="9" idx="2"/>
            </p:cNvCxnSpPr>
            <p:nvPr/>
          </p:nvCxnSpPr>
          <p:spPr>
            <a:xfrm rot="16200000" flipH="1">
              <a:off x="8456899" y="1533832"/>
              <a:ext cx="12700" cy="1219200"/>
            </a:xfrm>
            <a:prstGeom prst="curvedConnector3">
              <a:avLst>
                <a:gd name="adj1" fmla="val 180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C38DF0A5-8A4D-4871-072B-128F1F873C01}"/>
                </a:ext>
              </a:extLst>
            </p:cNvPr>
            <p:cNvSpPr/>
            <p:nvPr/>
          </p:nvSpPr>
          <p:spPr>
            <a:xfrm>
              <a:off x="7138220" y="688825"/>
              <a:ext cx="3853052" cy="1941515"/>
            </a:xfrm>
            <a:prstGeom prst="rect">
              <a:avLst/>
            </a:prstGeom>
            <a:noFill/>
            <a:ln w="38100">
              <a:solidFill>
                <a:schemeClr val="accent1"/>
              </a:solid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4A23CEA3-3EC6-E1E2-E8CF-97687C1AC254}"/>
                </a:ext>
              </a:extLst>
            </p:cNvPr>
            <p:cNvSpPr/>
            <p:nvPr/>
          </p:nvSpPr>
          <p:spPr>
            <a:xfrm>
              <a:off x="7217150" y="1045878"/>
              <a:ext cx="646331" cy="369332"/>
            </a:xfrm>
            <a:prstGeom prst="rect">
              <a:avLst/>
            </a:prstGeom>
          </p:spPr>
          <p:txBody>
            <a:bodyPr wrap="none">
              <a:spAutoFit/>
            </a:bodyPr>
            <a:lstStyle/>
            <a:p>
              <a:r>
                <a:rPr lang="zh-CN" altLang="en-US" dirty="0"/>
                <a:t>标记</a:t>
              </a:r>
              <a:endParaRPr lang="en-US" altLang="zh-CN" dirty="0"/>
            </a:p>
          </p:txBody>
        </p:sp>
      </p:grpSp>
      <p:grpSp>
        <p:nvGrpSpPr>
          <p:cNvPr id="17" name="组合 16">
            <a:extLst>
              <a:ext uri="{FF2B5EF4-FFF2-40B4-BE49-F238E27FC236}">
                <a16:creationId xmlns:a16="http://schemas.microsoft.com/office/drawing/2014/main" id="{2A9D2C16-DCBE-2DD5-2A32-3B41D34629D2}"/>
              </a:ext>
            </a:extLst>
          </p:cNvPr>
          <p:cNvGrpSpPr/>
          <p:nvPr/>
        </p:nvGrpSpPr>
        <p:grpSpPr>
          <a:xfrm>
            <a:off x="5340699" y="4775785"/>
            <a:ext cx="3291112" cy="1302299"/>
            <a:chOff x="4872945" y="4972981"/>
            <a:chExt cx="3285133" cy="1302299"/>
          </a:xfrm>
        </p:grpSpPr>
        <p:sp>
          <p:nvSpPr>
            <p:cNvPr id="18" name="矩形 17">
              <a:extLst>
                <a:ext uri="{FF2B5EF4-FFF2-40B4-BE49-F238E27FC236}">
                  <a16:creationId xmlns:a16="http://schemas.microsoft.com/office/drawing/2014/main" id="{78747406-6ADB-D980-B81E-4813421B1427}"/>
                </a:ext>
              </a:extLst>
            </p:cNvPr>
            <p:cNvSpPr/>
            <p:nvPr/>
          </p:nvSpPr>
          <p:spPr>
            <a:xfrm>
              <a:off x="4872945" y="4972981"/>
              <a:ext cx="3285133" cy="1302299"/>
            </a:xfrm>
            <a:prstGeom prst="rect">
              <a:avLst/>
            </a:prstGeom>
            <a:noFill/>
            <a:ln w="38100">
              <a:solidFill>
                <a:schemeClr val="accent1"/>
              </a:solid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A6FA892C-A3EA-E989-2650-79DEA01A3D36}"/>
                </a:ext>
              </a:extLst>
            </p:cNvPr>
            <p:cNvSpPr/>
            <p:nvPr/>
          </p:nvSpPr>
          <p:spPr>
            <a:xfrm>
              <a:off x="4918271" y="5023867"/>
              <a:ext cx="646331" cy="369332"/>
            </a:xfrm>
            <a:prstGeom prst="rect">
              <a:avLst/>
            </a:prstGeom>
          </p:spPr>
          <p:txBody>
            <a:bodyPr wrap="none">
              <a:spAutoFit/>
            </a:bodyPr>
            <a:lstStyle/>
            <a:p>
              <a:r>
                <a:rPr lang="zh-CN" altLang="en-US" dirty="0"/>
                <a:t>整理</a:t>
              </a:r>
              <a:endParaRPr lang="en-US" altLang="zh-CN" dirty="0"/>
            </a:p>
          </p:txBody>
        </p:sp>
        <p:sp>
          <p:nvSpPr>
            <p:cNvPr id="20" name="矩形 19">
              <a:extLst>
                <a:ext uri="{FF2B5EF4-FFF2-40B4-BE49-F238E27FC236}">
                  <a16:creationId xmlns:a16="http://schemas.microsoft.com/office/drawing/2014/main" id="{F8823B91-35FD-21F7-54EE-3413933C3931}"/>
                </a:ext>
              </a:extLst>
            </p:cNvPr>
            <p:cNvSpPr/>
            <p:nvPr/>
          </p:nvSpPr>
          <p:spPr>
            <a:xfrm>
              <a:off x="4963223" y="5444085"/>
              <a:ext cx="609600" cy="5124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A</a:t>
              </a:r>
              <a:endParaRPr lang="zh-CN" altLang="en-US" dirty="0"/>
            </a:p>
          </p:txBody>
        </p:sp>
        <p:sp>
          <p:nvSpPr>
            <p:cNvPr id="21" name="矩形 20">
              <a:extLst>
                <a:ext uri="{FF2B5EF4-FFF2-40B4-BE49-F238E27FC236}">
                  <a16:creationId xmlns:a16="http://schemas.microsoft.com/office/drawing/2014/main" id="{726D7E29-FE0B-2F3D-98AF-6AD6C0BCAA74}"/>
                </a:ext>
              </a:extLst>
            </p:cNvPr>
            <p:cNvSpPr/>
            <p:nvPr/>
          </p:nvSpPr>
          <p:spPr>
            <a:xfrm>
              <a:off x="5570952" y="5444085"/>
              <a:ext cx="609600" cy="5124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C</a:t>
              </a:r>
              <a:endParaRPr lang="zh-CN" altLang="en-US" dirty="0"/>
            </a:p>
          </p:txBody>
        </p:sp>
        <p:sp>
          <p:nvSpPr>
            <p:cNvPr id="22" name="矩形 21">
              <a:extLst>
                <a:ext uri="{FF2B5EF4-FFF2-40B4-BE49-F238E27FC236}">
                  <a16:creationId xmlns:a16="http://schemas.microsoft.com/office/drawing/2014/main" id="{4022365A-6BCD-E956-6941-36D70463D756}"/>
                </a:ext>
              </a:extLst>
            </p:cNvPr>
            <p:cNvSpPr/>
            <p:nvPr/>
          </p:nvSpPr>
          <p:spPr>
            <a:xfrm>
              <a:off x="6793207" y="5444085"/>
              <a:ext cx="609600" cy="5124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23" name="矩形 22">
              <a:extLst>
                <a:ext uri="{FF2B5EF4-FFF2-40B4-BE49-F238E27FC236}">
                  <a16:creationId xmlns:a16="http://schemas.microsoft.com/office/drawing/2014/main" id="{53EC1430-962A-4A87-90F2-0EE8D79E94AE}"/>
                </a:ext>
              </a:extLst>
            </p:cNvPr>
            <p:cNvSpPr/>
            <p:nvPr/>
          </p:nvSpPr>
          <p:spPr>
            <a:xfrm>
              <a:off x="6180270" y="5444085"/>
              <a:ext cx="609600" cy="5124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E</a:t>
              </a:r>
              <a:endParaRPr lang="zh-CN" altLang="en-US" dirty="0"/>
            </a:p>
          </p:txBody>
        </p:sp>
        <p:sp>
          <p:nvSpPr>
            <p:cNvPr id="26" name="矩形 25">
              <a:extLst>
                <a:ext uri="{FF2B5EF4-FFF2-40B4-BE49-F238E27FC236}">
                  <a16:creationId xmlns:a16="http://schemas.microsoft.com/office/drawing/2014/main" id="{5A190B86-D41C-77B2-9234-E6E9CD0F0383}"/>
                </a:ext>
              </a:extLst>
            </p:cNvPr>
            <p:cNvSpPr/>
            <p:nvPr/>
          </p:nvSpPr>
          <p:spPr>
            <a:xfrm>
              <a:off x="7407532" y="5444085"/>
              <a:ext cx="609600" cy="5124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cxnSp>
          <p:nvCxnSpPr>
            <p:cNvPr id="27" name="连接符: 曲线 26">
              <a:extLst>
                <a:ext uri="{FF2B5EF4-FFF2-40B4-BE49-F238E27FC236}">
                  <a16:creationId xmlns:a16="http://schemas.microsoft.com/office/drawing/2014/main" id="{BBCB800C-2533-37BC-B82E-D51F703FFE64}"/>
                </a:ext>
              </a:extLst>
            </p:cNvPr>
            <p:cNvCxnSpPr>
              <a:cxnSpLocks/>
              <a:stCxn id="22" idx="0"/>
              <a:endCxn id="21" idx="0"/>
            </p:cNvCxnSpPr>
            <p:nvPr/>
          </p:nvCxnSpPr>
          <p:spPr>
            <a:xfrm rot="16200000" flipV="1">
              <a:off x="6486880" y="4832957"/>
              <a:ext cx="12700" cy="1222255"/>
            </a:xfrm>
            <a:prstGeom prst="curvedConnector3">
              <a:avLst>
                <a:gd name="adj1" fmla="val 180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连接符: 曲线 27">
              <a:extLst>
                <a:ext uri="{FF2B5EF4-FFF2-40B4-BE49-F238E27FC236}">
                  <a16:creationId xmlns:a16="http://schemas.microsoft.com/office/drawing/2014/main" id="{46628D28-2FEB-DFBF-CB5F-7DD219B2D342}"/>
                </a:ext>
              </a:extLst>
            </p:cNvPr>
            <p:cNvCxnSpPr>
              <a:cxnSpLocks/>
              <a:stCxn id="26" idx="2"/>
              <a:endCxn id="23" idx="2"/>
            </p:cNvCxnSpPr>
            <p:nvPr/>
          </p:nvCxnSpPr>
          <p:spPr>
            <a:xfrm rot="5400000">
              <a:off x="7098701" y="5342908"/>
              <a:ext cx="12700" cy="1227262"/>
            </a:xfrm>
            <a:prstGeom prst="curvedConnector3">
              <a:avLst>
                <a:gd name="adj1" fmla="val 1800000"/>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29" name="组合 28">
            <a:extLst>
              <a:ext uri="{FF2B5EF4-FFF2-40B4-BE49-F238E27FC236}">
                <a16:creationId xmlns:a16="http://schemas.microsoft.com/office/drawing/2014/main" id="{FF26FA2D-826D-9D83-73BE-829C4E900C92}"/>
              </a:ext>
            </a:extLst>
          </p:cNvPr>
          <p:cNvGrpSpPr/>
          <p:nvPr/>
        </p:nvGrpSpPr>
        <p:grpSpPr>
          <a:xfrm>
            <a:off x="8798673" y="3392911"/>
            <a:ext cx="3285133" cy="2685173"/>
            <a:chOff x="8543073" y="3277716"/>
            <a:chExt cx="3285133" cy="2685173"/>
          </a:xfrm>
        </p:grpSpPr>
        <p:sp>
          <p:nvSpPr>
            <p:cNvPr id="30" name="矩形 29">
              <a:extLst>
                <a:ext uri="{FF2B5EF4-FFF2-40B4-BE49-F238E27FC236}">
                  <a16:creationId xmlns:a16="http://schemas.microsoft.com/office/drawing/2014/main" id="{C96666C1-CFCF-3237-276E-B7646129F969}"/>
                </a:ext>
              </a:extLst>
            </p:cNvPr>
            <p:cNvSpPr/>
            <p:nvPr/>
          </p:nvSpPr>
          <p:spPr>
            <a:xfrm>
              <a:off x="8543073" y="3277716"/>
              <a:ext cx="3285133" cy="2685173"/>
            </a:xfrm>
            <a:prstGeom prst="rect">
              <a:avLst/>
            </a:prstGeom>
            <a:noFill/>
            <a:ln w="38100">
              <a:solidFill>
                <a:schemeClr val="accent1"/>
              </a:solid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dirty="0"/>
            </a:p>
          </p:txBody>
        </p:sp>
        <p:sp>
          <p:nvSpPr>
            <p:cNvPr id="31" name="矩形 30">
              <a:extLst>
                <a:ext uri="{FF2B5EF4-FFF2-40B4-BE49-F238E27FC236}">
                  <a16:creationId xmlns:a16="http://schemas.microsoft.com/office/drawing/2014/main" id="{2E47793C-F438-9D08-7880-75014A0F7D8E}"/>
                </a:ext>
              </a:extLst>
            </p:cNvPr>
            <p:cNvSpPr/>
            <p:nvPr/>
          </p:nvSpPr>
          <p:spPr>
            <a:xfrm>
              <a:off x="8588399" y="3351733"/>
              <a:ext cx="646331" cy="369332"/>
            </a:xfrm>
            <a:prstGeom prst="rect">
              <a:avLst/>
            </a:prstGeom>
          </p:spPr>
          <p:txBody>
            <a:bodyPr wrap="none">
              <a:spAutoFit/>
            </a:bodyPr>
            <a:lstStyle/>
            <a:p>
              <a:r>
                <a:rPr lang="zh-CN" altLang="en-US" dirty="0"/>
                <a:t>复制</a:t>
              </a:r>
              <a:endParaRPr lang="en-US" altLang="zh-CN" dirty="0"/>
            </a:p>
          </p:txBody>
        </p:sp>
        <p:sp>
          <p:nvSpPr>
            <p:cNvPr id="32" name="矩形 31">
              <a:extLst>
                <a:ext uri="{FF2B5EF4-FFF2-40B4-BE49-F238E27FC236}">
                  <a16:creationId xmlns:a16="http://schemas.microsoft.com/office/drawing/2014/main" id="{4C15636D-B3A3-E1FF-ABF8-538E0EE0A53C}"/>
                </a:ext>
              </a:extLst>
            </p:cNvPr>
            <p:cNvSpPr/>
            <p:nvPr/>
          </p:nvSpPr>
          <p:spPr>
            <a:xfrm>
              <a:off x="8633351" y="3771951"/>
              <a:ext cx="609600" cy="5124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33" name="矩形 32">
              <a:extLst>
                <a:ext uri="{FF2B5EF4-FFF2-40B4-BE49-F238E27FC236}">
                  <a16:creationId xmlns:a16="http://schemas.microsoft.com/office/drawing/2014/main" id="{0A75E9CB-81FB-01E0-348A-BDF98CD7FB6B}"/>
                </a:ext>
              </a:extLst>
            </p:cNvPr>
            <p:cNvSpPr/>
            <p:nvPr/>
          </p:nvSpPr>
          <p:spPr>
            <a:xfrm>
              <a:off x="9241080" y="3771951"/>
              <a:ext cx="609600" cy="5124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34" name="矩形 33">
              <a:extLst>
                <a:ext uri="{FF2B5EF4-FFF2-40B4-BE49-F238E27FC236}">
                  <a16:creationId xmlns:a16="http://schemas.microsoft.com/office/drawing/2014/main" id="{48EA9AB7-E535-AB1B-A487-ED94EE8C986D}"/>
                </a:ext>
              </a:extLst>
            </p:cNvPr>
            <p:cNvSpPr/>
            <p:nvPr/>
          </p:nvSpPr>
          <p:spPr>
            <a:xfrm>
              <a:off x="10458922" y="3772479"/>
              <a:ext cx="609600" cy="5124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35" name="矩形 34">
              <a:extLst>
                <a:ext uri="{FF2B5EF4-FFF2-40B4-BE49-F238E27FC236}">
                  <a16:creationId xmlns:a16="http://schemas.microsoft.com/office/drawing/2014/main" id="{3ED54D6D-7C8B-937E-8C87-D4E4E6E68426}"/>
                </a:ext>
              </a:extLst>
            </p:cNvPr>
            <p:cNvSpPr/>
            <p:nvPr/>
          </p:nvSpPr>
          <p:spPr>
            <a:xfrm>
              <a:off x="9850398" y="3771951"/>
              <a:ext cx="609600" cy="5124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36" name="矩形 35">
              <a:extLst>
                <a:ext uri="{FF2B5EF4-FFF2-40B4-BE49-F238E27FC236}">
                  <a16:creationId xmlns:a16="http://schemas.microsoft.com/office/drawing/2014/main" id="{9280D992-EBE4-F1A6-1A73-85521A89EE93}"/>
                </a:ext>
              </a:extLst>
            </p:cNvPr>
            <p:cNvSpPr/>
            <p:nvPr/>
          </p:nvSpPr>
          <p:spPr>
            <a:xfrm>
              <a:off x="11067445" y="3772479"/>
              <a:ext cx="609600" cy="5124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cxnSp>
          <p:nvCxnSpPr>
            <p:cNvPr id="37" name="连接符: 曲线 36">
              <a:extLst>
                <a:ext uri="{FF2B5EF4-FFF2-40B4-BE49-F238E27FC236}">
                  <a16:creationId xmlns:a16="http://schemas.microsoft.com/office/drawing/2014/main" id="{AC4E92E9-AAEB-19D4-EC50-8C7AAB8FDDEE}"/>
                </a:ext>
              </a:extLst>
            </p:cNvPr>
            <p:cNvCxnSpPr>
              <a:cxnSpLocks/>
              <a:stCxn id="32" idx="2"/>
              <a:endCxn id="39" idx="0"/>
            </p:cNvCxnSpPr>
            <p:nvPr/>
          </p:nvCxnSpPr>
          <p:spPr>
            <a:xfrm rot="16200000" flipH="1">
              <a:off x="8591713" y="4630843"/>
              <a:ext cx="699227" cy="6350"/>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id="{5756831F-D2C3-A45E-931F-5571E187BF54}"/>
                </a:ext>
              </a:extLst>
            </p:cNvPr>
            <p:cNvSpPr/>
            <p:nvPr/>
          </p:nvSpPr>
          <p:spPr>
            <a:xfrm>
              <a:off x="8639701" y="4983632"/>
              <a:ext cx="609600" cy="5124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A</a:t>
              </a:r>
              <a:endParaRPr lang="zh-CN" altLang="en-US" dirty="0"/>
            </a:p>
          </p:txBody>
        </p:sp>
        <p:sp>
          <p:nvSpPr>
            <p:cNvPr id="42" name="矩形 41">
              <a:extLst>
                <a:ext uri="{FF2B5EF4-FFF2-40B4-BE49-F238E27FC236}">
                  <a16:creationId xmlns:a16="http://schemas.microsoft.com/office/drawing/2014/main" id="{F2708DAD-2CAC-BD42-DAA4-1B88ECB67996}"/>
                </a:ext>
              </a:extLst>
            </p:cNvPr>
            <p:cNvSpPr/>
            <p:nvPr/>
          </p:nvSpPr>
          <p:spPr>
            <a:xfrm>
              <a:off x="9247430" y="4983632"/>
              <a:ext cx="609600" cy="5124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C</a:t>
              </a:r>
              <a:endParaRPr lang="zh-CN" altLang="en-US" dirty="0"/>
            </a:p>
          </p:txBody>
        </p:sp>
        <p:sp>
          <p:nvSpPr>
            <p:cNvPr id="45" name="矩形 44">
              <a:extLst>
                <a:ext uri="{FF2B5EF4-FFF2-40B4-BE49-F238E27FC236}">
                  <a16:creationId xmlns:a16="http://schemas.microsoft.com/office/drawing/2014/main" id="{C0CF0475-1C1B-41BC-4565-05186CAA9C9E}"/>
                </a:ext>
              </a:extLst>
            </p:cNvPr>
            <p:cNvSpPr/>
            <p:nvPr/>
          </p:nvSpPr>
          <p:spPr>
            <a:xfrm>
              <a:off x="10469685" y="4983632"/>
              <a:ext cx="609600" cy="5124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46" name="矩形 45">
              <a:extLst>
                <a:ext uri="{FF2B5EF4-FFF2-40B4-BE49-F238E27FC236}">
                  <a16:creationId xmlns:a16="http://schemas.microsoft.com/office/drawing/2014/main" id="{D61A10DD-941A-BE1F-4962-61B7260A88D8}"/>
                </a:ext>
              </a:extLst>
            </p:cNvPr>
            <p:cNvSpPr/>
            <p:nvPr/>
          </p:nvSpPr>
          <p:spPr>
            <a:xfrm>
              <a:off x="9856748" y="4983632"/>
              <a:ext cx="609600" cy="5124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E</a:t>
              </a:r>
              <a:endParaRPr lang="zh-CN" altLang="en-US" dirty="0"/>
            </a:p>
          </p:txBody>
        </p:sp>
        <p:sp>
          <p:nvSpPr>
            <p:cNvPr id="48" name="矩形 47">
              <a:extLst>
                <a:ext uri="{FF2B5EF4-FFF2-40B4-BE49-F238E27FC236}">
                  <a16:creationId xmlns:a16="http://schemas.microsoft.com/office/drawing/2014/main" id="{BD8CACD2-7246-944E-BDEA-BC2633241B5E}"/>
                </a:ext>
              </a:extLst>
            </p:cNvPr>
            <p:cNvSpPr/>
            <p:nvPr/>
          </p:nvSpPr>
          <p:spPr>
            <a:xfrm>
              <a:off x="11084010" y="4983632"/>
              <a:ext cx="609600" cy="5124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cxnSp>
          <p:nvCxnSpPr>
            <p:cNvPr id="49" name="直接箭头连接符 48">
              <a:extLst>
                <a:ext uri="{FF2B5EF4-FFF2-40B4-BE49-F238E27FC236}">
                  <a16:creationId xmlns:a16="http://schemas.microsoft.com/office/drawing/2014/main" id="{C418FAE1-D2B1-E163-BA3C-123BCB37FDC6}"/>
                </a:ext>
              </a:extLst>
            </p:cNvPr>
            <p:cNvCxnSpPr>
              <a:cxnSpLocks/>
              <a:stCxn id="35" idx="2"/>
              <a:endCxn id="42" idx="0"/>
            </p:cNvCxnSpPr>
            <p:nvPr/>
          </p:nvCxnSpPr>
          <p:spPr>
            <a:xfrm flipH="1">
              <a:off x="9552230" y="4284405"/>
              <a:ext cx="602968" cy="6992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6C39C878-07F3-52CE-A5AE-DF01BFE6B19F}"/>
                </a:ext>
              </a:extLst>
            </p:cNvPr>
            <p:cNvCxnSpPr>
              <a:cxnSpLocks/>
              <a:stCxn id="36" idx="2"/>
              <a:endCxn id="46" idx="0"/>
            </p:cNvCxnSpPr>
            <p:nvPr/>
          </p:nvCxnSpPr>
          <p:spPr>
            <a:xfrm flipH="1">
              <a:off x="10161548" y="4284933"/>
              <a:ext cx="1210697" cy="6986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54" name="组合 53">
            <a:extLst>
              <a:ext uri="{FF2B5EF4-FFF2-40B4-BE49-F238E27FC236}">
                <a16:creationId xmlns:a16="http://schemas.microsoft.com/office/drawing/2014/main" id="{0BB2B171-E834-EB1C-F9AF-D270524B15BB}"/>
              </a:ext>
            </a:extLst>
          </p:cNvPr>
          <p:cNvGrpSpPr/>
          <p:nvPr/>
        </p:nvGrpSpPr>
        <p:grpSpPr>
          <a:xfrm>
            <a:off x="5340699" y="3392911"/>
            <a:ext cx="3285133" cy="1302299"/>
            <a:chOff x="4866966" y="3277716"/>
            <a:chExt cx="3285133" cy="1302299"/>
          </a:xfrm>
        </p:grpSpPr>
        <p:sp>
          <p:nvSpPr>
            <p:cNvPr id="59" name="矩形 58">
              <a:extLst>
                <a:ext uri="{FF2B5EF4-FFF2-40B4-BE49-F238E27FC236}">
                  <a16:creationId xmlns:a16="http://schemas.microsoft.com/office/drawing/2014/main" id="{CBB9F505-5A24-B765-5A17-7DCD8346359C}"/>
                </a:ext>
              </a:extLst>
            </p:cNvPr>
            <p:cNvSpPr/>
            <p:nvPr/>
          </p:nvSpPr>
          <p:spPr>
            <a:xfrm>
              <a:off x="4866966" y="3277716"/>
              <a:ext cx="3285133" cy="1302299"/>
            </a:xfrm>
            <a:prstGeom prst="rect">
              <a:avLst/>
            </a:prstGeom>
            <a:noFill/>
            <a:ln w="38100">
              <a:solidFill>
                <a:schemeClr val="accent1"/>
              </a:solid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dirty="0"/>
            </a:p>
          </p:txBody>
        </p:sp>
        <p:sp>
          <p:nvSpPr>
            <p:cNvPr id="60" name="矩形 59">
              <a:extLst>
                <a:ext uri="{FF2B5EF4-FFF2-40B4-BE49-F238E27FC236}">
                  <a16:creationId xmlns:a16="http://schemas.microsoft.com/office/drawing/2014/main" id="{B876AFFF-88D5-D837-A925-9E33CEC408FC}"/>
                </a:ext>
              </a:extLst>
            </p:cNvPr>
            <p:cNvSpPr/>
            <p:nvPr/>
          </p:nvSpPr>
          <p:spPr>
            <a:xfrm>
              <a:off x="4912292" y="3328602"/>
              <a:ext cx="646331" cy="369332"/>
            </a:xfrm>
            <a:prstGeom prst="rect">
              <a:avLst/>
            </a:prstGeom>
          </p:spPr>
          <p:txBody>
            <a:bodyPr wrap="none">
              <a:spAutoFit/>
            </a:bodyPr>
            <a:lstStyle/>
            <a:p>
              <a:r>
                <a:rPr lang="zh-CN" altLang="en-US" dirty="0"/>
                <a:t>清除</a:t>
              </a:r>
              <a:endParaRPr lang="en-US" altLang="zh-CN" dirty="0"/>
            </a:p>
          </p:txBody>
        </p:sp>
        <p:sp>
          <p:nvSpPr>
            <p:cNvPr id="61" name="矩形 60">
              <a:extLst>
                <a:ext uri="{FF2B5EF4-FFF2-40B4-BE49-F238E27FC236}">
                  <a16:creationId xmlns:a16="http://schemas.microsoft.com/office/drawing/2014/main" id="{164C46C1-38F7-6283-6D2B-392FF84DCD80}"/>
                </a:ext>
              </a:extLst>
            </p:cNvPr>
            <p:cNvSpPr/>
            <p:nvPr/>
          </p:nvSpPr>
          <p:spPr>
            <a:xfrm>
              <a:off x="4957244" y="3748820"/>
              <a:ext cx="609600" cy="5124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A</a:t>
              </a:r>
              <a:endParaRPr lang="zh-CN" altLang="en-US" dirty="0"/>
            </a:p>
          </p:txBody>
        </p:sp>
        <p:sp>
          <p:nvSpPr>
            <p:cNvPr id="62" name="矩形 61">
              <a:extLst>
                <a:ext uri="{FF2B5EF4-FFF2-40B4-BE49-F238E27FC236}">
                  <a16:creationId xmlns:a16="http://schemas.microsoft.com/office/drawing/2014/main" id="{054DA426-7FC7-4095-080F-07504982A9D2}"/>
                </a:ext>
              </a:extLst>
            </p:cNvPr>
            <p:cNvSpPr/>
            <p:nvPr/>
          </p:nvSpPr>
          <p:spPr>
            <a:xfrm>
              <a:off x="6176444" y="3746280"/>
              <a:ext cx="609600" cy="5124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C</a:t>
              </a:r>
              <a:endParaRPr lang="zh-CN" altLang="en-US" dirty="0"/>
            </a:p>
          </p:txBody>
        </p:sp>
        <p:sp>
          <p:nvSpPr>
            <p:cNvPr id="63" name="矩形 62">
              <a:extLst>
                <a:ext uri="{FF2B5EF4-FFF2-40B4-BE49-F238E27FC236}">
                  <a16:creationId xmlns:a16="http://schemas.microsoft.com/office/drawing/2014/main" id="{8B5F4E34-7DDD-EA10-14FE-D8FE31983F2A}"/>
                </a:ext>
              </a:extLst>
            </p:cNvPr>
            <p:cNvSpPr/>
            <p:nvPr/>
          </p:nvSpPr>
          <p:spPr>
            <a:xfrm>
              <a:off x="6787228" y="3746280"/>
              <a:ext cx="609600" cy="5124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64" name="矩形 63">
              <a:extLst>
                <a:ext uri="{FF2B5EF4-FFF2-40B4-BE49-F238E27FC236}">
                  <a16:creationId xmlns:a16="http://schemas.microsoft.com/office/drawing/2014/main" id="{99C5D63C-0EBE-6885-7418-A73016F00AA3}"/>
                </a:ext>
              </a:extLst>
            </p:cNvPr>
            <p:cNvSpPr/>
            <p:nvPr/>
          </p:nvSpPr>
          <p:spPr>
            <a:xfrm>
              <a:off x="7395203" y="3747551"/>
              <a:ext cx="609600" cy="5124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E</a:t>
              </a:r>
              <a:endParaRPr lang="zh-CN" altLang="en-US" dirty="0"/>
            </a:p>
          </p:txBody>
        </p:sp>
        <p:sp>
          <p:nvSpPr>
            <p:cNvPr id="65" name="矩形 64">
              <a:extLst>
                <a:ext uri="{FF2B5EF4-FFF2-40B4-BE49-F238E27FC236}">
                  <a16:creationId xmlns:a16="http://schemas.microsoft.com/office/drawing/2014/main" id="{E7D1F7B4-726B-AF7B-0705-4E3E8A88EB7D}"/>
                </a:ext>
              </a:extLst>
            </p:cNvPr>
            <p:cNvSpPr/>
            <p:nvPr/>
          </p:nvSpPr>
          <p:spPr>
            <a:xfrm>
              <a:off x="5562365" y="3747551"/>
              <a:ext cx="609600" cy="5124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grpSp>
      <p:sp>
        <p:nvSpPr>
          <p:cNvPr id="66" name="矩形 65">
            <a:extLst>
              <a:ext uri="{FF2B5EF4-FFF2-40B4-BE49-F238E27FC236}">
                <a16:creationId xmlns:a16="http://schemas.microsoft.com/office/drawing/2014/main" id="{625E5B49-F3DF-8AA4-45DE-90D711D7DE5A}"/>
              </a:ext>
            </a:extLst>
          </p:cNvPr>
          <p:cNvSpPr/>
          <p:nvPr/>
        </p:nvSpPr>
        <p:spPr>
          <a:xfrm>
            <a:off x="9773604" y="1093213"/>
            <a:ext cx="609600" cy="54081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67" name="矩形 66">
            <a:extLst>
              <a:ext uri="{FF2B5EF4-FFF2-40B4-BE49-F238E27FC236}">
                <a16:creationId xmlns:a16="http://schemas.microsoft.com/office/drawing/2014/main" id="{D8201FE9-8B37-A404-E2B5-3AFB64458847}"/>
              </a:ext>
            </a:extLst>
          </p:cNvPr>
          <p:cNvSpPr/>
          <p:nvPr/>
        </p:nvSpPr>
        <p:spPr>
          <a:xfrm>
            <a:off x="9773604" y="2521368"/>
            <a:ext cx="609600" cy="5124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68" name="矩形 67">
            <a:extLst>
              <a:ext uri="{FF2B5EF4-FFF2-40B4-BE49-F238E27FC236}">
                <a16:creationId xmlns:a16="http://schemas.microsoft.com/office/drawing/2014/main" id="{2BD34D20-9117-A559-F4C7-D547EBF7C42C}"/>
              </a:ext>
            </a:extLst>
          </p:cNvPr>
          <p:cNvSpPr/>
          <p:nvPr/>
        </p:nvSpPr>
        <p:spPr>
          <a:xfrm>
            <a:off x="9773604" y="1820271"/>
            <a:ext cx="609600" cy="5124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69" name="矩形 68">
            <a:extLst>
              <a:ext uri="{FF2B5EF4-FFF2-40B4-BE49-F238E27FC236}">
                <a16:creationId xmlns:a16="http://schemas.microsoft.com/office/drawing/2014/main" id="{2932E3D0-E855-F1E7-3F6A-ADBF8B42CC20}"/>
              </a:ext>
            </a:extLst>
          </p:cNvPr>
          <p:cNvSpPr/>
          <p:nvPr/>
        </p:nvSpPr>
        <p:spPr>
          <a:xfrm>
            <a:off x="10592087" y="1180389"/>
            <a:ext cx="1107996" cy="369332"/>
          </a:xfrm>
          <a:prstGeom prst="rect">
            <a:avLst/>
          </a:prstGeom>
        </p:spPr>
        <p:txBody>
          <a:bodyPr wrap="none">
            <a:spAutoFit/>
          </a:bodyPr>
          <a:lstStyle/>
          <a:p>
            <a:pPr algn="ctr"/>
            <a:r>
              <a:rPr lang="zh-CN" altLang="en-US" dirty="0"/>
              <a:t>存活对象</a:t>
            </a:r>
          </a:p>
        </p:txBody>
      </p:sp>
      <p:sp>
        <p:nvSpPr>
          <p:cNvPr id="70" name="矩形 69">
            <a:extLst>
              <a:ext uri="{FF2B5EF4-FFF2-40B4-BE49-F238E27FC236}">
                <a16:creationId xmlns:a16="http://schemas.microsoft.com/office/drawing/2014/main" id="{14B864FE-238D-40B6-6EA6-D51D8544B5F3}"/>
              </a:ext>
            </a:extLst>
          </p:cNvPr>
          <p:cNvSpPr/>
          <p:nvPr/>
        </p:nvSpPr>
        <p:spPr>
          <a:xfrm>
            <a:off x="10566710" y="1889475"/>
            <a:ext cx="1107996" cy="369332"/>
          </a:xfrm>
          <a:prstGeom prst="rect">
            <a:avLst/>
          </a:prstGeom>
        </p:spPr>
        <p:txBody>
          <a:bodyPr wrap="none">
            <a:spAutoFit/>
          </a:bodyPr>
          <a:lstStyle/>
          <a:p>
            <a:pPr algn="ctr"/>
            <a:r>
              <a:rPr lang="zh-CN" altLang="en-US" dirty="0"/>
              <a:t>死亡对象</a:t>
            </a:r>
          </a:p>
        </p:txBody>
      </p:sp>
      <p:sp>
        <p:nvSpPr>
          <p:cNvPr id="71" name="矩形 70">
            <a:extLst>
              <a:ext uri="{FF2B5EF4-FFF2-40B4-BE49-F238E27FC236}">
                <a16:creationId xmlns:a16="http://schemas.microsoft.com/office/drawing/2014/main" id="{3F0137D5-FD01-EE1A-293B-16B0EFE5075B}"/>
              </a:ext>
            </a:extLst>
          </p:cNvPr>
          <p:cNvSpPr/>
          <p:nvPr/>
        </p:nvSpPr>
        <p:spPr>
          <a:xfrm>
            <a:off x="10566710" y="2600944"/>
            <a:ext cx="1107996" cy="369332"/>
          </a:xfrm>
          <a:prstGeom prst="rect">
            <a:avLst/>
          </a:prstGeom>
        </p:spPr>
        <p:txBody>
          <a:bodyPr wrap="none">
            <a:spAutoFit/>
          </a:bodyPr>
          <a:lstStyle/>
          <a:p>
            <a:pPr algn="ctr"/>
            <a:r>
              <a:rPr lang="zh-CN" altLang="en-US" dirty="0"/>
              <a:t>空闲内存</a:t>
            </a:r>
          </a:p>
        </p:txBody>
      </p:sp>
    </p:spTree>
    <p:extLst>
      <p:ext uri="{BB962C8B-B14F-4D97-AF65-F5344CB8AC3E}">
        <p14:creationId xmlns:p14="http://schemas.microsoft.com/office/powerpoint/2010/main" val="2966742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垃圾回收优化</a:t>
            </a:r>
          </a:p>
        </p:txBody>
      </p:sp>
      <p:sp>
        <p:nvSpPr>
          <p:cNvPr id="3" name="内容占位符 2"/>
          <p:cNvSpPr>
            <a:spLocks noGrp="1"/>
          </p:cNvSpPr>
          <p:nvPr>
            <p:ph idx="1"/>
          </p:nvPr>
        </p:nvSpPr>
        <p:spPr>
          <a:xfrm>
            <a:off x="626664" y="1160508"/>
            <a:ext cx="11279960" cy="5052509"/>
          </a:xfrm>
        </p:spPr>
        <p:txBody>
          <a:bodyPr/>
          <a:lstStyle/>
          <a:p>
            <a:r>
              <a:rPr lang="en-US" altLang="zh-CN" dirty="0">
                <a:solidFill>
                  <a:schemeClr val="accent1"/>
                </a:solidFill>
              </a:rPr>
              <a:t>GC</a:t>
            </a:r>
            <a:r>
              <a:rPr lang="zh-CN" altLang="en-US" dirty="0">
                <a:solidFill>
                  <a:schemeClr val="accent1"/>
                </a:solidFill>
              </a:rPr>
              <a:t>与操作系统内存管理协同很差，频繁的内存</a:t>
            </a:r>
            <a:r>
              <a:rPr lang="en-US" altLang="zh-CN" dirty="0">
                <a:solidFill>
                  <a:schemeClr val="accent1"/>
                </a:solidFill>
              </a:rPr>
              <a:t>/</a:t>
            </a:r>
            <a:r>
              <a:rPr lang="zh-CN" altLang="en-US" dirty="0">
                <a:solidFill>
                  <a:schemeClr val="accent1"/>
                </a:solidFill>
              </a:rPr>
              <a:t>磁盘页面置换会导致性能急剧下降</a:t>
            </a:r>
            <a:r>
              <a:rPr lang="en-US" altLang="zh-CN" dirty="0">
                <a:solidFill>
                  <a:schemeClr val="accent1"/>
                </a:solidFill>
              </a:rPr>
              <a:t>[1]</a:t>
            </a:r>
            <a:r>
              <a:rPr lang="zh-CN" altLang="en-US" dirty="0">
                <a:solidFill>
                  <a:schemeClr val="accent1"/>
                </a:solidFill>
              </a:rPr>
              <a:t>。</a:t>
            </a:r>
          </a:p>
          <a:p>
            <a:pPr marL="0" indent="0">
              <a:buNone/>
            </a:pPr>
            <a:endParaRPr lang="en-US" altLang="zh-CN" dirty="0"/>
          </a:p>
        </p:txBody>
      </p:sp>
      <p:pic>
        <p:nvPicPr>
          <p:cNvPr id="41" name="图片 40">
            <a:extLst>
              <a:ext uri="{FF2B5EF4-FFF2-40B4-BE49-F238E27FC236}">
                <a16:creationId xmlns:a16="http://schemas.microsoft.com/office/drawing/2014/main" id="{12FB791E-DA9A-1BAF-2910-00330CC25724}"/>
              </a:ext>
            </a:extLst>
          </p:cNvPr>
          <p:cNvPicPr>
            <a:picLocks noChangeAspect="1"/>
          </p:cNvPicPr>
          <p:nvPr/>
        </p:nvPicPr>
        <p:blipFill>
          <a:blip r:embed="rId2"/>
          <a:stretch>
            <a:fillRect/>
          </a:stretch>
        </p:blipFill>
        <p:spPr>
          <a:xfrm>
            <a:off x="2095596" y="2126609"/>
            <a:ext cx="3112961" cy="1839929"/>
          </a:xfrm>
          <a:prstGeom prst="rect">
            <a:avLst/>
          </a:prstGeom>
        </p:spPr>
      </p:pic>
      <p:pic>
        <p:nvPicPr>
          <p:cNvPr id="42" name="图片 41">
            <a:extLst>
              <a:ext uri="{FF2B5EF4-FFF2-40B4-BE49-F238E27FC236}">
                <a16:creationId xmlns:a16="http://schemas.microsoft.com/office/drawing/2014/main" id="{23AB3545-28AE-ECB4-1D04-480EF6EC6884}"/>
              </a:ext>
            </a:extLst>
          </p:cNvPr>
          <p:cNvPicPr>
            <a:picLocks noChangeAspect="1"/>
          </p:cNvPicPr>
          <p:nvPr/>
        </p:nvPicPr>
        <p:blipFill>
          <a:blip r:embed="rId3"/>
          <a:stretch>
            <a:fillRect/>
          </a:stretch>
        </p:blipFill>
        <p:spPr>
          <a:xfrm>
            <a:off x="6455891" y="2119105"/>
            <a:ext cx="3056603" cy="1790202"/>
          </a:xfrm>
          <a:prstGeom prst="rect">
            <a:avLst/>
          </a:prstGeom>
        </p:spPr>
      </p:pic>
      <p:pic>
        <p:nvPicPr>
          <p:cNvPr id="43" name="图片 42">
            <a:extLst>
              <a:ext uri="{FF2B5EF4-FFF2-40B4-BE49-F238E27FC236}">
                <a16:creationId xmlns:a16="http://schemas.microsoft.com/office/drawing/2014/main" id="{903B6EA5-F96E-F4FC-25F7-0ABCFD83424D}"/>
              </a:ext>
            </a:extLst>
          </p:cNvPr>
          <p:cNvPicPr>
            <a:picLocks noChangeAspect="1"/>
          </p:cNvPicPr>
          <p:nvPr/>
        </p:nvPicPr>
        <p:blipFill>
          <a:blip r:embed="rId4"/>
          <a:stretch>
            <a:fillRect/>
          </a:stretch>
        </p:blipFill>
        <p:spPr>
          <a:xfrm>
            <a:off x="2095596" y="3973175"/>
            <a:ext cx="3076494" cy="1786886"/>
          </a:xfrm>
          <a:prstGeom prst="rect">
            <a:avLst/>
          </a:prstGeom>
        </p:spPr>
      </p:pic>
      <p:pic>
        <p:nvPicPr>
          <p:cNvPr id="44" name="图片 43">
            <a:extLst>
              <a:ext uri="{FF2B5EF4-FFF2-40B4-BE49-F238E27FC236}">
                <a16:creationId xmlns:a16="http://schemas.microsoft.com/office/drawing/2014/main" id="{C8B5861F-C9BB-EC51-A102-94F4A8694212}"/>
              </a:ext>
            </a:extLst>
          </p:cNvPr>
          <p:cNvPicPr>
            <a:picLocks noChangeAspect="1"/>
          </p:cNvPicPr>
          <p:nvPr/>
        </p:nvPicPr>
        <p:blipFill>
          <a:blip r:embed="rId5"/>
          <a:stretch>
            <a:fillRect/>
          </a:stretch>
        </p:blipFill>
        <p:spPr>
          <a:xfrm>
            <a:off x="6566090" y="3963229"/>
            <a:ext cx="3066549" cy="1796832"/>
          </a:xfrm>
          <a:prstGeom prst="rect">
            <a:avLst/>
          </a:prstGeom>
        </p:spPr>
      </p:pic>
      <p:sp>
        <p:nvSpPr>
          <p:cNvPr id="45" name="文本框 44">
            <a:extLst>
              <a:ext uri="{FF2B5EF4-FFF2-40B4-BE49-F238E27FC236}">
                <a16:creationId xmlns:a16="http://schemas.microsoft.com/office/drawing/2014/main" id="{43B30DC3-3F6D-C136-9D43-E8A4157B0556}"/>
              </a:ext>
            </a:extLst>
          </p:cNvPr>
          <p:cNvSpPr txBox="1"/>
          <p:nvPr/>
        </p:nvSpPr>
        <p:spPr>
          <a:xfrm>
            <a:off x="942580" y="2883739"/>
            <a:ext cx="1244714" cy="646331"/>
          </a:xfrm>
          <a:prstGeom prst="rect">
            <a:avLst/>
          </a:prstGeom>
          <a:noFill/>
        </p:spPr>
        <p:txBody>
          <a:bodyPr wrap="square">
            <a:spAutoFit/>
          </a:bodyPr>
          <a:lstStyle/>
          <a:p>
            <a:pPr algn="ctr"/>
            <a:r>
              <a:rPr lang="zh-CN" altLang="en-US" sz="1800" dirty="0">
                <a:solidFill>
                  <a:srgbClr val="292929"/>
                </a:solidFill>
                <a:latin typeface="Times New Roman" panose="02020603050405020304" pitchFamily="18" charset="0"/>
                <a:ea typeface="黑体" panose="02010609060101010101" pitchFamily="49" charset="-122"/>
              </a:rPr>
              <a:t>吞吐量</a:t>
            </a:r>
            <a:endParaRPr lang="en-US" altLang="zh-CN" sz="1800" dirty="0">
              <a:solidFill>
                <a:srgbClr val="292929"/>
              </a:solidFill>
              <a:latin typeface="Times New Roman" panose="02020603050405020304" pitchFamily="18" charset="0"/>
              <a:ea typeface="黑体" panose="02010609060101010101" pitchFamily="49" charset="-122"/>
            </a:endParaRPr>
          </a:p>
          <a:p>
            <a:pPr algn="ctr"/>
            <a:r>
              <a:rPr lang="zh-CN" altLang="en-US" sz="1800" dirty="0">
                <a:solidFill>
                  <a:srgbClr val="292929"/>
                </a:solidFill>
                <a:latin typeface="Times New Roman" panose="02020603050405020304" pitchFamily="18" charset="0"/>
                <a:ea typeface="黑体" panose="02010609060101010101" pitchFamily="49" charset="-122"/>
              </a:rPr>
              <a:t>越大越好</a:t>
            </a:r>
            <a:endParaRPr lang="zh-CN" altLang="en-US" dirty="0"/>
          </a:p>
        </p:txBody>
      </p:sp>
      <p:sp>
        <p:nvSpPr>
          <p:cNvPr id="46" name="文本框 45">
            <a:extLst>
              <a:ext uri="{FF2B5EF4-FFF2-40B4-BE49-F238E27FC236}">
                <a16:creationId xmlns:a16="http://schemas.microsoft.com/office/drawing/2014/main" id="{3F7CF364-BF2C-CFF0-C881-F6E6DB1DDAF2}"/>
              </a:ext>
            </a:extLst>
          </p:cNvPr>
          <p:cNvSpPr txBox="1"/>
          <p:nvPr/>
        </p:nvSpPr>
        <p:spPr>
          <a:xfrm>
            <a:off x="1024642" y="4469006"/>
            <a:ext cx="1244714" cy="646331"/>
          </a:xfrm>
          <a:prstGeom prst="rect">
            <a:avLst/>
          </a:prstGeom>
          <a:noFill/>
        </p:spPr>
        <p:txBody>
          <a:bodyPr wrap="square">
            <a:spAutoFit/>
          </a:bodyPr>
          <a:lstStyle/>
          <a:p>
            <a:pPr algn="ctr"/>
            <a:r>
              <a:rPr lang="zh-CN" altLang="en-US" sz="1800" dirty="0">
                <a:solidFill>
                  <a:srgbClr val="292929"/>
                </a:solidFill>
                <a:latin typeface="Times New Roman" panose="02020603050405020304" pitchFamily="18" charset="0"/>
                <a:ea typeface="黑体" panose="02010609060101010101" pitchFamily="49" charset="-122"/>
              </a:rPr>
              <a:t>写延迟</a:t>
            </a:r>
            <a:endParaRPr lang="en-US" altLang="zh-CN" sz="1800" dirty="0">
              <a:solidFill>
                <a:srgbClr val="292929"/>
              </a:solidFill>
              <a:latin typeface="Times New Roman" panose="02020603050405020304" pitchFamily="18" charset="0"/>
              <a:ea typeface="黑体" panose="02010609060101010101" pitchFamily="49" charset="-122"/>
            </a:endParaRPr>
          </a:p>
          <a:p>
            <a:pPr algn="ctr"/>
            <a:r>
              <a:rPr lang="zh-CN" altLang="en-US" sz="1800" dirty="0">
                <a:solidFill>
                  <a:srgbClr val="292929"/>
                </a:solidFill>
                <a:latin typeface="Times New Roman" panose="02020603050405020304" pitchFamily="18" charset="0"/>
                <a:ea typeface="黑体" panose="02010609060101010101" pitchFamily="49" charset="-122"/>
              </a:rPr>
              <a:t>越小越好</a:t>
            </a:r>
            <a:endParaRPr lang="zh-CN" altLang="en-US" dirty="0"/>
          </a:p>
        </p:txBody>
      </p:sp>
      <p:sp>
        <p:nvSpPr>
          <p:cNvPr id="48" name="文本框 47">
            <a:extLst>
              <a:ext uri="{FF2B5EF4-FFF2-40B4-BE49-F238E27FC236}">
                <a16:creationId xmlns:a16="http://schemas.microsoft.com/office/drawing/2014/main" id="{C8757A1A-0A7E-62DF-ADFB-09371FC4A620}"/>
              </a:ext>
            </a:extLst>
          </p:cNvPr>
          <p:cNvSpPr txBox="1"/>
          <p:nvPr/>
        </p:nvSpPr>
        <p:spPr>
          <a:xfrm>
            <a:off x="9690206" y="2792136"/>
            <a:ext cx="1244714" cy="646331"/>
          </a:xfrm>
          <a:prstGeom prst="rect">
            <a:avLst/>
          </a:prstGeom>
          <a:noFill/>
        </p:spPr>
        <p:txBody>
          <a:bodyPr wrap="square">
            <a:spAutoFit/>
          </a:bodyPr>
          <a:lstStyle/>
          <a:p>
            <a:pPr algn="ctr"/>
            <a:r>
              <a:rPr lang="zh-CN" altLang="en-US" sz="1800" dirty="0">
                <a:solidFill>
                  <a:srgbClr val="292929"/>
                </a:solidFill>
                <a:latin typeface="Times New Roman" panose="02020603050405020304" pitchFamily="18" charset="0"/>
                <a:ea typeface="黑体" panose="02010609060101010101" pitchFamily="49" charset="-122"/>
              </a:rPr>
              <a:t>读延迟</a:t>
            </a:r>
            <a:endParaRPr lang="en-US" altLang="zh-CN" sz="1800" dirty="0">
              <a:solidFill>
                <a:srgbClr val="292929"/>
              </a:solidFill>
              <a:latin typeface="Times New Roman" panose="02020603050405020304" pitchFamily="18" charset="0"/>
              <a:ea typeface="黑体" panose="02010609060101010101" pitchFamily="49" charset="-122"/>
            </a:endParaRPr>
          </a:p>
          <a:p>
            <a:pPr algn="ctr"/>
            <a:r>
              <a:rPr lang="zh-CN" altLang="en-US" sz="1800" dirty="0">
                <a:solidFill>
                  <a:srgbClr val="292929"/>
                </a:solidFill>
                <a:latin typeface="Times New Roman" panose="02020603050405020304" pitchFamily="18" charset="0"/>
                <a:ea typeface="黑体" panose="02010609060101010101" pitchFamily="49" charset="-122"/>
              </a:rPr>
              <a:t>越小越好</a:t>
            </a:r>
            <a:endParaRPr lang="zh-CN" altLang="en-US" dirty="0"/>
          </a:p>
        </p:txBody>
      </p:sp>
      <p:sp>
        <p:nvSpPr>
          <p:cNvPr id="49" name="文本框 48">
            <a:extLst>
              <a:ext uri="{FF2B5EF4-FFF2-40B4-BE49-F238E27FC236}">
                <a16:creationId xmlns:a16="http://schemas.microsoft.com/office/drawing/2014/main" id="{BE0CF503-96AB-4C13-B4D2-EB57E1C83A8A}"/>
              </a:ext>
            </a:extLst>
          </p:cNvPr>
          <p:cNvSpPr txBox="1"/>
          <p:nvPr/>
        </p:nvSpPr>
        <p:spPr>
          <a:xfrm>
            <a:off x="9690206" y="4535948"/>
            <a:ext cx="1244714" cy="646331"/>
          </a:xfrm>
          <a:prstGeom prst="rect">
            <a:avLst/>
          </a:prstGeom>
          <a:noFill/>
        </p:spPr>
        <p:txBody>
          <a:bodyPr wrap="square">
            <a:spAutoFit/>
          </a:bodyPr>
          <a:lstStyle/>
          <a:p>
            <a:pPr algn="ctr"/>
            <a:r>
              <a:rPr lang="zh-CN" altLang="en-US" sz="1800" dirty="0">
                <a:solidFill>
                  <a:srgbClr val="292929"/>
                </a:solidFill>
                <a:latin typeface="Times New Roman" panose="02020603050405020304" pitchFamily="18" charset="0"/>
                <a:ea typeface="黑体" panose="02010609060101010101" pitchFamily="49" charset="-122"/>
              </a:rPr>
              <a:t>页面置换次数</a:t>
            </a:r>
            <a:endParaRPr lang="zh-CN" altLang="en-US" dirty="0"/>
          </a:p>
        </p:txBody>
      </p:sp>
      <p:sp>
        <p:nvSpPr>
          <p:cNvPr id="53" name="文本框 52">
            <a:extLst>
              <a:ext uri="{FF2B5EF4-FFF2-40B4-BE49-F238E27FC236}">
                <a16:creationId xmlns:a16="http://schemas.microsoft.com/office/drawing/2014/main" id="{6FA66373-6AB9-014B-E184-38B140AA5CB2}"/>
              </a:ext>
            </a:extLst>
          </p:cNvPr>
          <p:cNvSpPr txBox="1"/>
          <p:nvPr/>
        </p:nvSpPr>
        <p:spPr>
          <a:xfrm>
            <a:off x="861019" y="1445813"/>
            <a:ext cx="10811249"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rPr>
              <a:t>openJDK11</a:t>
            </a:r>
            <a:r>
              <a:rPr kumimoji="0" lang="zh-CN" altLang="en-US"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rPr>
              <a:t>，</a:t>
            </a:r>
            <a:r>
              <a:rPr kumimoji="0" lang="en-US" altLang="zh-CN"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rPr>
              <a:t>G1 GC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rPr>
              <a:t>Cassandra4.1.0</a:t>
            </a:r>
            <a:r>
              <a:rPr kumimoji="0" lang="zh-CN" altLang="en-US"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rPr>
              <a:t>，</a:t>
            </a:r>
            <a:r>
              <a:rPr kumimoji="0" lang="en-US" altLang="zh-CN"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rPr>
              <a:t>YCSB-0.17.0 workloads</a:t>
            </a:r>
            <a:r>
              <a:rPr kumimoji="0" lang="zh-CN" altLang="en-US"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rPr>
              <a:t>。数据库中存储</a:t>
            </a:r>
            <a:r>
              <a:rPr kumimoji="0" lang="en-US" altLang="zh-CN"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rPr>
              <a:t>100K</a:t>
            </a:r>
            <a:r>
              <a:rPr kumimoji="0" lang="zh-CN" altLang="en-US"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rPr>
              <a:t>数据，</a:t>
            </a:r>
            <a:r>
              <a:rPr kumimoji="0" lang="en-US" altLang="zh-CN"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rPr>
              <a:t>1M</a:t>
            </a:r>
            <a:r>
              <a:rPr kumimoji="0" lang="zh-CN" altLang="en-US"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rPr>
              <a:t>操作（</a:t>
            </a:r>
            <a:r>
              <a:rPr kumimoji="0" lang="en-US" altLang="zh-CN"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rPr>
              <a:t>50%Read</a:t>
            </a:r>
            <a:r>
              <a:rPr kumimoji="0" lang="zh-CN" altLang="en-US"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rPr>
              <a:t>，</a:t>
            </a:r>
            <a:r>
              <a:rPr kumimoji="0" lang="en-US" altLang="zh-CN"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rPr>
              <a:t>50%Update</a:t>
            </a:r>
            <a:r>
              <a:rPr kumimoji="0" lang="zh-CN" altLang="en-US"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rPr>
              <a:t>）</a:t>
            </a:r>
            <a:endParaRPr kumimoji="0" lang="en-US" altLang="zh-CN" sz="1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endParaRPr>
          </a:p>
        </p:txBody>
      </p:sp>
      <p:sp>
        <p:nvSpPr>
          <p:cNvPr id="54" name="文本框 8">
            <a:extLst>
              <a:ext uri="{FF2B5EF4-FFF2-40B4-BE49-F238E27FC236}">
                <a16:creationId xmlns:a16="http://schemas.microsoft.com/office/drawing/2014/main" id="{BD5FA9AA-E71D-1C24-BA6D-CC0E4B0433CB}"/>
              </a:ext>
            </a:extLst>
          </p:cNvPr>
          <p:cNvSpPr txBox="1"/>
          <p:nvPr/>
        </p:nvSpPr>
        <p:spPr>
          <a:xfrm>
            <a:off x="186654" y="5784519"/>
            <a:ext cx="10878514" cy="40011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sz="2000" b="1" dirty="0">
                <a:solidFill>
                  <a:schemeClr val="tx1"/>
                </a:solidFill>
                <a:latin typeface="SimHei" panose="02010609060101010101" pitchFamily="49" charset="-122"/>
                <a:ea typeface="SimHei" panose="02010609060101010101" pitchFamily="49" charset="-122"/>
              </a:rPr>
              <a:t>页面置换次数增多时，吞吐量下降，读写延迟增大</a:t>
            </a:r>
          </a:p>
        </p:txBody>
      </p:sp>
      <p:sp>
        <p:nvSpPr>
          <p:cNvPr id="55" name="文本框 54">
            <a:extLst>
              <a:ext uri="{FF2B5EF4-FFF2-40B4-BE49-F238E27FC236}">
                <a16:creationId xmlns:a16="http://schemas.microsoft.com/office/drawing/2014/main" id="{CA346FAF-11BA-F197-5498-375942E66DC3}"/>
              </a:ext>
            </a:extLst>
          </p:cNvPr>
          <p:cNvSpPr txBox="1"/>
          <p:nvPr/>
        </p:nvSpPr>
        <p:spPr>
          <a:xfrm>
            <a:off x="626744" y="6267450"/>
            <a:ext cx="11045523" cy="521970"/>
          </a:xfrm>
          <a:prstGeom prst="rect">
            <a:avLst/>
          </a:prstGeom>
          <a:noFill/>
        </p:spPr>
        <p:txBody>
          <a:bodyPr wrap="square" rtlCol="0">
            <a:spAutoFit/>
          </a:bodyPr>
          <a:lstStyle/>
          <a:p>
            <a:pPr algn="l"/>
            <a:r>
              <a:rPr lang="en-US" altLang="zh-CN" sz="1400" dirty="0">
                <a:latin typeface="Times New Roman Regular" panose="02020603050405020304" charset="0"/>
                <a:cs typeface="Times New Roman Regular" panose="02020603050405020304" charset="0"/>
              </a:rPr>
              <a:t>[1] Hertz, M., Feng, Y., &amp; Berger, E. D. (2005, June). Garbage collection without paging. In Proceedings of the 2005 ACM SIGPLAN conference on Programming language design and implementation (PLDI).</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垃圾回收优化：示例</a:t>
            </a:r>
            <a:r>
              <a:rPr lang="en-US" altLang="zh-CN" dirty="0"/>
              <a:t>1</a:t>
            </a:r>
            <a:endParaRPr lang="zh-CN" altLang="en-US" dirty="0"/>
          </a:p>
        </p:txBody>
      </p:sp>
      <p:sp>
        <p:nvSpPr>
          <p:cNvPr id="3" name="内容占位符 2"/>
          <p:cNvSpPr>
            <a:spLocks noGrp="1"/>
          </p:cNvSpPr>
          <p:nvPr>
            <p:ph idx="1"/>
          </p:nvPr>
        </p:nvSpPr>
        <p:spPr>
          <a:xfrm>
            <a:off x="626664" y="1160508"/>
            <a:ext cx="11279960" cy="5052509"/>
          </a:xfrm>
        </p:spPr>
        <p:txBody>
          <a:bodyPr/>
          <a:lstStyle/>
          <a:p>
            <a:r>
              <a:rPr lang="en-US" altLang="zh-CN" dirty="0">
                <a:solidFill>
                  <a:schemeClr val="accent1"/>
                </a:solidFill>
              </a:rPr>
              <a:t>GC</a:t>
            </a:r>
            <a:r>
              <a:rPr lang="zh-CN" altLang="en-US" dirty="0">
                <a:solidFill>
                  <a:schemeClr val="accent1"/>
                </a:solidFill>
              </a:rPr>
              <a:t>与操作系统内存管理协同很差，频繁的内存</a:t>
            </a:r>
            <a:r>
              <a:rPr lang="en-US" altLang="zh-CN" dirty="0">
                <a:solidFill>
                  <a:schemeClr val="accent1"/>
                </a:solidFill>
              </a:rPr>
              <a:t>/</a:t>
            </a:r>
            <a:r>
              <a:rPr lang="zh-CN" altLang="en-US" dirty="0">
                <a:solidFill>
                  <a:schemeClr val="accent1"/>
                </a:solidFill>
              </a:rPr>
              <a:t>磁盘页面置换会导致性能急剧下降</a:t>
            </a:r>
            <a:r>
              <a:rPr lang="en-US" altLang="zh-CN" dirty="0">
                <a:solidFill>
                  <a:schemeClr val="accent1"/>
                </a:solidFill>
              </a:rPr>
              <a:t>[1]</a:t>
            </a:r>
            <a:r>
              <a:rPr lang="zh-CN" altLang="en-US" dirty="0">
                <a:solidFill>
                  <a:schemeClr val="accent1"/>
                </a:solidFill>
              </a:rPr>
              <a:t>。</a:t>
            </a:r>
          </a:p>
          <a:p>
            <a:r>
              <a:rPr lang="zh-CN" altLang="en-US" dirty="0">
                <a:solidFill>
                  <a:schemeClr val="accent1"/>
                </a:solidFill>
              </a:rPr>
              <a:t>优化思路：减少页面置换</a:t>
            </a:r>
            <a:endParaRPr lang="en-US" altLang="zh-CN" dirty="0">
              <a:solidFill>
                <a:schemeClr val="accent1"/>
              </a:solidFill>
            </a:endParaRPr>
          </a:p>
          <a:p>
            <a:endParaRPr lang="en-US" altLang="zh-CN" dirty="0"/>
          </a:p>
          <a:p>
            <a:r>
              <a:rPr lang="zh-CN" altLang="en-US" dirty="0"/>
              <a:t>示例</a:t>
            </a:r>
            <a:r>
              <a:rPr lang="en-US" altLang="zh-CN" dirty="0"/>
              <a:t>1</a:t>
            </a:r>
            <a:r>
              <a:rPr lang="zh-CN" altLang="en-US" dirty="0"/>
              <a:t>：</a:t>
            </a:r>
            <a:r>
              <a:rPr lang="en-US" altLang="zh-CN" dirty="0"/>
              <a:t>GC</a:t>
            </a:r>
            <a:r>
              <a:rPr lang="zh-CN" altLang="en-US" dirty="0"/>
              <a:t>遍历对象</a:t>
            </a:r>
          </a:p>
        </p:txBody>
      </p:sp>
      <p:grpSp>
        <p:nvGrpSpPr>
          <p:cNvPr id="47" name="组合 46"/>
          <p:cNvGrpSpPr/>
          <p:nvPr/>
        </p:nvGrpSpPr>
        <p:grpSpPr>
          <a:xfrm>
            <a:off x="3657600" y="4575369"/>
            <a:ext cx="4678680" cy="1555750"/>
            <a:chOff x="2048" y="2568"/>
            <a:chExt cx="7368" cy="2450"/>
          </a:xfrm>
        </p:grpSpPr>
        <p:sp>
          <p:nvSpPr>
            <p:cNvPr id="5" name="矩形 4"/>
            <p:cNvSpPr/>
            <p:nvPr/>
          </p:nvSpPr>
          <p:spPr>
            <a:xfrm>
              <a:off x="2048" y="3204"/>
              <a:ext cx="1724" cy="1664"/>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6" name="文本框 5"/>
            <p:cNvSpPr txBox="1"/>
            <p:nvPr/>
          </p:nvSpPr>
          <p:spPr>
            <a:xfrm>
              <a:off x="2292" y="3238"/>
              <a:ext cx="1381" cy="582"/>
            </a:xfrm>
            <a:prstGeom prst="rect">
              <a:avLst/>
            </a:prstGeom>
            <a:noFill/>
          </p:spPr>
          <p:txBody>
            <a:bodyPr wrap="none" rtlCol="0">
              <a:spAutoFit/>
            </a:bodyPr>
            <a:lstStyle/>
            <a:p>
              <a:r>
                <a:rPr lang="en-US" altLang="zh-CN">
                  <a:latin typeface="黑体" panose="02010609060101010101" pitchFamily="49" charset="-122"/>
                  <a:ea typeface="黑体" panose="02010609060101010101" pitchFamily="49" charset="-122"/>
                  <a:cs typeface="Arial Regular" panose="020B0604020202020204" charset="0"/>
                </a:rPr>
                <a:t>Page 1</a:t>
              </a:r>
            </a:p>
          </p:txBody>
        </p:sp>
        <p:sp>
          <p:nvSpPr>
            <p:cNvPr id="8" name="椭圆 7"/>
            <p:cNvSpPr/>
            <p:nvPr/>
          </p:nvSpPr>
          <p:spPr>
            <a:xfrm>
              <a:off x="2292" y="4001"/>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1</a:t>
              </a:r>
            </a:p>
          </p:txBody>
        </p:sp>
        <p:sp>
          <p:nvSpPr>
            <p:cNvPr id="9" name="椭圆 8"/>
            <p:cNvSpPr/>
            <p:nvPr/>
          </p:nvSpPr>
          <p:spPr>
            <a:xfrm>
              <a:off x="2977" y="4001"/>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5</a:t>
              </a:r>
            </a:p>
          </p:txBody>
        </p:sp>
        <p:sp>
          <p:nvSpPr>
            <p:cNvPr id="10" name="矩形 9"/>
            <p:cNvSpPr/>
            <p:nvPr/>
          </p:nvSpPr>
          <p:spPr>
            <a:xfrm>
              <a:off x="3868" y="3204"/>
              <a:ext cx="1724" cy="1663"/>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11" name="文本框 10"/>
            <p:cNvSpPr txBox="1"/>
            <p:nvPr/>
          </p:nvSpPr>
          <p:spPr>
            <a:xfrm>
              <a:off x="4131" y="3238"/>
              <a:ext cx="1381" cy="582"/>
            </a:xfrm>
            <a:prstGeom prst="rect">
              <a:avLst/>
            </a:prstGeom>
            <a:noFill/>
          </p:spPr>
          <p:txBody>
            <a:bodyPr wrap="none" rtlCol="0">
              <a:spAutoFit/>
            </a:bodyPr>
            <a:lstStyle/>
            <a:p>
              <a:r>
                <a:rPr lang="en-US" altLang="zh-CN">
                  <a:latin typeface="黑体" panose="02010609060101010101" pitchFamily="49" charset="-122"/>
                  <a:ea typeface="黑体" panose="02010609060101010101" pitchFamily="49" charset="-122"/>
                  <a:cs typeface="Arial Regular" panose="020B0604020202020204" charset="0"/>
                </a:rPr>
                <a:t>Page 2</a:t>
              </a:r>
            </a:p>
          </p:txBody>
        </p:sp>
        <p:sp>
          <p:nvSpPr>
            <p:cNvPr id="12" name="椭圆 11"/>
            <p:cNvSpPr/>
            <p:nvPr/>
          </p:nvSpPr>
          <p:spPr>
            <a:xfrm>
              <a:off x="4459" y="4001"/>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2</a:t>
              </a:r>
            </a:p>
          </p:txBody>
        </p:sp>
        <p:sp>
          <p:nvSpPr>
            <p:cNvPr id="15" name="矩形 14"/>
            <p:cNvSpPr/>
            <p:nvPr/>
          </p:nvSpPr>
          <p:spPr>
            <a:xfrm>
              <a:off x="5865" y="3202"/>
              <a:ext cx="1724" cy="1666"/>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16" name="文本框 15"/>
            <p:cNvSpPr txBox="1"/>
            <p:nvPr/>
          </p:nvSpPr>
          <p:spPr>
            <a:xfrm>
              <a:off x="6109" y="3236"/>
              <a:ext cx="1381" cy="582"/>
            </a:xfrm>
            <a:prstGeom prst="rect">
              <a:avLst/>
            </a:prstGeom>
            <a:noFill/>
          </p:spPr>
          <p:txBody>
            <a:bodyPr wrap="none" rtlCol="0">
              <a:spAutoFit/>
            </a:bodyPr>
            <a:lstStyle/>
            <a:p>
              <a:r>
                <a:rPr lang="en-US" altLang="zh-CN">
                  <a:latin typeface="黑体" panose="02010609060101010101" pitchFamily="49" charset="-122"/>
                  <a:ea typeface="黑体" panose="02010609060101010101" pitchFamily="49" charset="-122"/>
                  <a:cs typeface="Arial Regular" panose="020B0604020202020204" charset="0"/>
                </a:rPr>
                <a:t>Page 3</a:t>
              </a:r>
            </a:p>
          </p:txBody>
        </p:sp>
        <p:sp>
          <p:nvSpPr>
            <p:cNvPr id="17" name="椭圆 16"/>
            <p:cNvSpPr/>
            <p:nvPr/>
          </p:nvSpPr>
          <p:spPr>
            <a:xfrm>
              <a:off x="6456" y="4016"/>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3</a:t>
              </a:r>
            </a:p>
          </p:txBody>
        </p:sp>
        <p:sp>
          <p:nvSpPr>
            <p:cNvPr id="19" name="矩形 18"/>
            <p:cNvSpPr/>
            <p:nvPr/>
          </p:nvSpPr>
          <p:spPr>
            <a:xfrm>
              <a:off x="7692" y="3202"/>
              <a:ext cx="1724" cy="1667"/>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20" name="文本框 19"/>
            <p:cNvSpPr txBox="1"/>
            <p:nvPr/>
          </p:nvSpPr>
          <p:spPr>
            <a:xfrm>
              <a:off x="7936" y="3236"/>
              <a:ext cx="1381" cy="582"/>
            </a:xfrm>
            <a:prstGeom prst="rect">
              <a:avLst/>
            </a:prstGeom>
            <a:noFill/>
          </p:spPr>
          <p:txBody>
            <a:bodyPr wrap="none" rtlCol="0">
              <a:spAutoFit/>
            </a:bodyPr>
            <a:lstStyle/>
            <a:p>
              <a:r>
                <a:rPr lang="en-US" altLang="zh-CN">
                  <a:latin typeface="黑体" panose="02010609060101010101" pitchFamily="49" charset="-122"/>
                  <a:ea typeface="黑体" panose="02010609060101010101" pitchFamily="49" charset="-122"/>
                  <a:cs typeface="Arial Regular" panose="020B0604020202020204" charset="0"/>
                </a:rPr>
                <a:t>Page 4</a:t>
              </a:r>
            </a:p>
          </p:txBody>
        </p:sp>
        <p:sp>
          <p:nvSpPr>
            <p:cNvPr id="21" name="椭圆 20"/>
            <p:cNvSpPr/>
            <p:nvPr/>
          </p:nvSpPr>
          <p:spPr>
            <a:xfrm>
              <a:off x="8282" y="4016"/>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4</a:t>
              </a:r>
            </a:p>
          </p:txBody>
        </p:sp>
        <p:cxnSp>
          <p:nvCxnSpPr>
            <p:cNvPr id="22" name="直接连接符 21"/>
            <p:cNvCxnSpPr>
              <a:cxnSpLocks/>
            </p:cNvCxnSpPr>
            <p:nvPr/>
          </p:nvCxnSpPr>
          <p:spPr>
            <a:xfrm>
              <a:off x="5728" y="2770"/>
              <a:ext cx="0" cy="2248"/>
            </a:xfrm>
            <a:prstGeom prst="line">
              <a:avLst/>
            </a:prstGeom>
          </p:spPr>
          <p:style>
            <a:lnRef idx="3">
              <a:schemeClr val="dk1"/>
            </a:lnRef>
            <a:fillRef idx="0">
              <a:schemeClr val="dk1"/>
            </a:fillRef>
            <a:effectRef idx="2">
              <a:schemeClr val="dk1"/>
            </a:effectRef>
            <a:fontRef idx="minor">
              <a:schemeClr val="tx1"/>
            </a:fontRef>
          </p:style>
        </p:cxnSp>
        <p:sp>
          <p:nvSpPr>
            <p:cNvPr id="23" name="文本框 22"/>
            <p:cNvSpPr txBox="1"/>
            <p:nvPr/>
          </p:nvSpPr>
          <p:spPr>
            <a:xfrm>
              <a:off x="3306" y="2568"/>
              <a:ext cx="1008" cy="580"/>
            </a:xfrm>
            <a:prstGeom prst="rect">
              <a:avLst/>
            </a:prstGeom>
            <a:noFill/>
          </p:spPr>
          <p:txBody>
            <a:bodyPr wrap="none" rtlCol="0">
              <a:spAutoFit/>
            </a:bodyPr>
            <a:lstStyle/>
            <a:p>
              <a:r>
                <a:rPr lang="zh-CN" altLang="en-US">
                  <a:latin typeface="黑体" panose="02010609060101010101" pitchFamily="49" charset="-122"/>
                  <a:ea typeface="黑体" panose="02010609060101010101" pitchFamily="49" charset="-122"/>
                </a:rPr>
                <a:t>内存</a:t>
              </a:r>
            </a:p>
          </p:txBody>
        </p:sp>
        <p:sp>
          <p:nvSpPr>
            <p:cNvPr id="24" name="文本框 23"/>
            <p:cNvSpPr txBox="1"/>
            <p:nvPr/>
          </p:nvSpPr>
          <p:spPr>
            <a:xfrm>
              <a:off x="7135" y="2571"/>
              <a:ext cx="1008" cy="580"/>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磁盘</a:t>
              </a:r>
            </a:p>
          </p:txBody>
        </p:sp>
      </p:grpSp>
      <p:grpSp>
        <p:nvGrpSpPr>
          <p:cNvPr id="38" name="组合 37"/>
          <p:cNvGrpSpPr/>
          <p:nvPr/>
        </p:nvGrpSpPr>
        <p:grpSpPr>
          <a:xfrm>
            <a:off x="7049152" y="3217734"/>
            <a:ext cx="2689225" cy="926465"/>
            <a:chOff x="1733" y="3457"/>
            <a:chExt cx="4235" cy="1459"/>
          </a:xfrm>
        </p:grpSpPr>
        <p:sp>
          <p:nvSpPr>
            <p:cNvPr id="7" name="椭圆 6"/>
            <p:cNvSpPr/>
            <p:nvPr/>
          </p:nvSpPr>
          <p:spPr>
            <a:xfrm>
              <a:off x="1733" y="3458"/>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en-US" altLang="zh-CN">
                <a:latin typeface="黑体" panose="02010609060101010101" pitchFamily="49" charset="-122"/>
                <a:ea typeface="黑体" panose="02010609060101010101" pitchFamily="49" charset="-122"/>
              </a:endParaRPr>
            </a:p>
          </p:txBody>
        </p:sp>
        <p:sp>
          <p:nvSpPr>
            <p:cNvPr id="4" name="文本框 3"/>
            <p:cNvSpPr txBox="1"/>
            <p:nvPr/>
          </p:nvSpPr>
          <p:spPr>
            <a:xfrm>
              <a:off x="2493" y="3457"/>
              <a:ext cx="2055" cy="580"/>
            </a:xfrm>
            <a:prstGeom prst="rect">
              <a:avLst/>
            </a:prstGeom>
            <a:noFill/>
          </p:spPr>
          <p:txBody>
            <a:bodyPr wrap="square" rtlCol="0">
              <a:spAutoFit/>
            </a:bodyPr>
            <a:lstStyle/>
            <a:p>
              <a:r>
                <a:rPr lang="zh-CN" altLang="en-US">
                  <a:latin typeface="黑体" panose="02010609060101010101" pitchFamily="49" charset="-122"/>
                  <a:ea typeface="黑体" panose="02010609060101010101" pitchFamily="49" charset="-122"/>
                </a:rPr>
                <a:t>存活对象</a:t>
              </a:r>
            </a:p>
          </p:txBody>
        </p:sp>
        <p:sp>
          <p:nvSpPr>
            <p:cNvPr id="13" name="椭圆 12"/>
            <p:cNvSpPr/>
            <p:nvPr/>
          </p:nvSpPr>
          <p:spPr>
            <a:xfrm>
              <a:off x="1733" y="4355"/>
              <a:ext cx="543" cy="5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endParaRPr lang="en-US" altLang="zh-CN">
                <a:latin typeface="黑体" panose="02010609060101010101" pitchFamily="49" charset="-122"/>
                <a:ea typeface="黑体" panose="02010609060101010101" pitchFamily="49" charset="-122"/>
              </a:endParaRPr>
            </a:p>
          </p:txBody>
        </p:sp>
        <p:sp>
          <p:nvSpPr>
            <p:cNvPr id="14" name="文本框 13"/>
            <p:cNvSpPr txBox="1"/>
            <p:nvPr/>
          </p:nvSpPr>
          <p:spPr>
            <a:xfrm>
              <a:off x="2494" y="4336"/>
              <a:ext cx="3474" cy="580"/>
            </a:xfrm>
            <a:prstGeom prst="rect">
              <a:avLst/>
            </a:prstGeom>
            <a:noFill/>
          </p:spPr>
          <p:txBody>
            <a:bodyPr wrap="square" rtlCol="0">
              <a:spAutoFit/>
            </a:bodyPr>
            <a:lstStyle/>
            <a:p>
              <a:r>
                <a:rPr lang="en-US" altLang="zh-CN" dirty="0">
                  <a:latin typeface="黑体" panose="02010609060101010101" pitchFamily="49" charset="-122"/>
                  <a:ea typeface="黑体" panose="02010609060101010101" pitchFamily="49" charset="-122"/>
                </a:rPr>
                <a:t>GC</a:t>
              </a:r>
              <a:r>
                <a:rPr lang="zh-CN" altLang="en-US" dirty="0">
                  <a:latin typeface="黑体" panose="02010609060101010101" pitchFamily="49" charset="-122"/>
                  <a:ea typeface="黑体" panose="02010609060101010101" pitchFamily="49" charset="-122"/>
                </a:rPr>
                <a:t>正在访问的对象</a:t>
              </a:r>
            </a:p>
          </p:txBody>
        </p:sp>
      </p:grpSp>
      <p:grpSp>
        <p:nvGrpSpPr>
          <p:cNvPr id="37" name="组合 36"/>
          <p:cNvGrpSpPr/>
          <p:nvPr/>
        </p:nvGrpSpPr>
        <p:grpSpPr>
          <a:xfrm>
            <a:off x="1127108" y="2906355"/>
            <a:ext cx="4366895" cy="1694815"/>
            <a:chOff x="10278" y="3150"/>
            <a:chExt cx="6877" cy="2669"/>
          </a:xfrm>
        </p:grpSpPr>
        <p:grpSp>
          <p:nvGrpSpPr>
            <p:cNvPr id="34" name="组合 33"/>
            <p:cNvGrpSpPr/>
            <p:nvPr/>
          </p:nvGrpSpPr>
          <p:grpSpPr>
            <a:xfrm>
              <a:off x="10479" y="3150"/>
              <a:ext cx="3934" cy="1921"/>
              <a:chOff x="10479" y="3150"/>
              <a:chExt cx="3934" cy="1921"/>
            </a:xfrm>
          </p:grpSpPr>
          <p:sp>
            <p:nvSpPr>
              <p:cNvPr id="25" name="矩形 24"/>
              <p:cNvSpPr/>
              <p:nvPr/>
            </p:nvSpPr>
            <p:spPr>
              <a:xfrm>
                <a:off x="12146" y="3150"/>
                <a:ext cx="1725" cy="8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18" name="椭圆 17"/>
              <p:cNvSpPr/>
              <p:nvPr/>
            </p:nvSpPr>
            <p:spPr>
              <a:xfrm>
                <a:off x="12286" y="3301"/>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1</a:t>
                </a:r>
              </a:p>
            </p:txBody>
          </p:sp>
          <p:sp>
            <p:nvSpPr>
              <p:cNvPr id="26" name="椭圆 25"/>
              <p:cNvSpPr/>
              <p:nvPr/>
            </p:nvSpPr>
            <p:spPr>
              <a:xfrm>
                <a:off x="13128" y="3301"/>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2</a:t>
                </a:r>
              </a:p>
            </p:txBody>
          </p:sp>
          <p:sp>
            <p:nvSpPr>
              <p:cNvPr id="27" name="文本框 26"/>
              <p:cNvSpPr txBox="1"/>
              <p:nvPr/>
            </p:nvSpPr>
            <p:spPr>
              <a:xfrm>
                <a:off x="10479" y="3265"/>
                <a:ext cx="1888" cy="580"/>
              </a:xfrm>
              <a:prstGeom prst="rect">
                <a:avLst/>
              </a:prstGeom>
              <a:noFill/>
            </p:spPr>
            <p:txBody>
              <a:bodyPr wrap="square" rtlCol="0">
                <a:spAutoFit/>
              </a:bodyPr>
              <a:lstStyle/>
              <a:p>
                <a:r>
                  <a:rPr lang="zh-CN" altLang="en-US">
                    <a:latin typeface="黑体" panose="02010609060101010101" pitchFamily="49" charset="-122"/>
                    <a:ea typeface="黑体" panose="02010609060101010101" pitchFamily="49" charset="-122"/>
                  </a:rPr>
                  <a:t>全局对象</a:t>
                </a:r>
              </a:p>
            </p:txBody>
          </p:sp>
          <p:sp>
            <p:nvSpPr>
              <p:cNvPr id="28" name="椭圆 27"/>
              <p:cNvSpPr/>
              <p:nvPr/>
            </p:nvSpPr>
            <p:spPr>
              <a:xfrm>
                <a:off x="11648" y="4529"/>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3</a:t>
                </a:r>
              </a:p>
            </p:txBody>
          </p:sp>
          <p:sp>
            <p:nvSpPr>
              <p:cNvPr id="29" name="椭圆 28"/>
              <p:cNvSpPr/>
              <p:nvPr/>
            </p:nvSpPr>
            <p:spPr>
              <a:xfrm>
                <a:off x="12367" y="4529"/>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4</a:t>
                </a:r>
              </a:p>
            </p:txBody>
          </p:sp>
          <p:sp>
            <p:nvSpPr>
              <p:cNvPr id="30" name="椭圆 29"/>
              <p:cNvSpPr/>
              <p:nvPr/>
            </p:nvSpPr>
            <p:spPr>
              <a:xfrm>
                <a:off x="13871" y="4529"/>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5</a:t>
                </a:r>
              </a:p>
            </p:txBody>
          </p:sp>
          <p:cxnSp>
            <p:nvCxnSpPr>
              <p:cNvPr id="31" name="直接箭头连接符 30"/>
              <p:cNvCxnSpPr>
                <a:stCxn id="18" idx="4"/>
                <a:endCxn id="28" idx="0"/>
              </p:cNvCxnSpPr>
              <p:nvPr/>
            </p:nvCxnSpPr>
            <p:spPr>
              <a:xfrm flipH="1">
                <a:off x="11920" y="3844"/>
                <a:ext cx="638" cy="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8" idx="4"/>
                <a:endCxn id="29" idx="0"/>
              </p:cNvCxnSpPr>
              <p:nvPr/>
            </p:nvCxnSpPr>
            <p:spPr>
              <a:xfrm>
                <a:off x="12558" y="3844"/>
                <a:ext cx="81" cy="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6" idx="4"/>
                <a:endCxn id="30" idx="0"/>
              </p:cNvCxnSpPr>
              <p:nvPr/>
            </p:nvCxnSpPr>
            <p:spPr>
              <a:xfrm>
                <a:off x="13400" y="3844"/>
                <a:ext cx="743" cy="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5" name="文本框 34"/>
            <p:cNvSpPr txBox="1"/>
            <p:nvPr/>
          </p:nvSpPr>
          <p:spPr>
            <a:xfrm>
              <a:off x="10278" y="5239"/>
              <a:ext cx="6877" cy="580"/>
            </a:xfrm>
            <a:prstGeom prst="rect">
              <a:avLst/>
            </a:prstGeom>
            <a:noFill/>
          </p:spPr>
          <p:txBody>
            <a:bodyPr wrap="square" rtlCol="0">
              <a:spAutoFit/>
            </a:bodyPr>
            <a:lstStyle/>
            <a:p>
              <a:r>
                <a:rPr lang="en-US" altLang="zh-CN" dirty="0">
                  <a:latin typeface="黑体" panose="02010609060101010101" pitchFamily="49" charset="-122"/>
                  <a:ea typeface="黑体" panose="02010609060101010101" pitchFamily="49" charset="-122"/>
                </a:rPr>
                <a:t>GC</a:t>
              </a:r>
              <a:r>
                <a:rPr lang="zh-CN" altLang="en-US" dirty="0">
                  <a:latin typeface="黑体" panose="02010609060101010101" pitchFamily="49" charset="-122"/>
                  <a:ea typeface="黑体" panose="02010609060101010101" pitchFamily="49" charset="-122"/>
                </a:rPr>
                <a:t>遍历顺序：</a:t>
              </a:r>
              <a:r>
                <a:rPr lang="en-US" altLang="zh-CN" dirty="0">
                  <a:latin typeface="黑体" panose="02010609060101010101" pitchFamily="49" charset="-122"/>
                  <a:ea typeface="黑体" panose="02010609060101010101" pitchFamily="49" charset="-122"/>
                </a:rPr>
                <a:t>1-&gt;3-&gt;4-&gt;2-&gt;5</a:t>
              </a:r>
            </a:p>
          </p:txBody>
        </p:sp>
      </p:grpSp>
      <p:sp>
        <p:nvSpPr>
          <p:cNvPr id="36" name="文本框 35"/>
          <p:cNvSpPr txBox="1"/>
          <p:nvPr/>
        </p:nvSpPr>
        <p:spPr>
          <a:xfrm>
            <a:off x="2019935" y="5322764"/>
            <a:ext cx="1304925" cy="368300"/>
          </a:xfrm>
          <a:prstGeom prst="rect">
            <a:avLst/>
          </a:prstGeom>
          <a:noFill/>
        </p:spPr>
        <p:txBody>
          <a:bodyPr wrap="square" rtlCol="0">
            <a:spAutoFit/>
          </a:bodyPr>
          <a:lstStyle/>
          <a:p>
            <a:r>
              <a:rPr lang="zh-CN" altLang="en-US">
                <a:latin typeface="黑体" panose="02010609060101010101" pitchFamily="49" charset="-122"/>
                <a:ea typeface="黑体" panose="02010609060101010101" pitchFamily="49" charset="-122"/>
              </a:rPr>
              <a:t>初始状态</a:t>
            </a:r>
          </a:p>
        </p:txBody>
      </p:sp>
      <p:sp>
        <p:nvSpPr>
          <p:cNvPr id="40" name="矩形 39">
            <a:extLst>
              <a:ext uri="{FF2B5EF4-FFF2-40B4-BE49-F238E27FC236}">
                <a16:creationId xmlns:a16="http://schemas.microsoft.com/office/drawing/2014/main" id="{64310C5E-8F4F-BEF9-8281-24ED8456DC59}"/>
              </a:ext>
            </a:extLst>
          </p:cNvPr>
          <p:cNvSpPr/>
          <p:nvPr/>
        </p:nvSpPr>
        <p:spPr>
          <a:xfrm>
            <a:off x="6887845" y="3140086"/>
            <a:ext cx="2729247" cy="10585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661952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垃圾回收优化：示例</a:t>
            </a:r>
            <a:r>
              <a:rPr lang="en-US" altLang="zh-CN" dirty="0"/>
              <a:t>1</a:t>
            </a:r>
            <a:endParaRPr lang="zh-CN" altLang="en-US" dirty="0">
              <a:latin typeface="黑体" panose="02010609060101010101" pitchFamily="49" charset="-122"/>
              <a:ea typeface="黑体" panose="02010609060101010101" pitchFamily="49" charset="-122"/>
            </a:endParaRPr>
          </a:p>
        </p:txBody>
      </p:sp>
      <p:grpSp>
        <p:nvGrpSpPr>
          <p:cNvPr id="47" name="组合 46"/>
          <p:cNvGrpSpPr/>
          <p:nvPr/>
        </p:nvGrpSpPr>
        <p:grpSpPr>
          <a:xfrm>
            <a:off x="1104900" y="1269275"/>
            <a:ext cx="4678680" cy="1780540"/>
            <a:chOff x="2048" y="2475"/>
            <a:chExt cx="7368" cy="2804"/>
          </a:xfrm>
        </p:grpSpPr>
        <p:sp>
          <p:nvSpPr>
            <p:cNvPr id="4" name="矩形 3"/>
            <p:cNvSpPr/>
            <p:nvPr/>
          </p:nvSpPr>
          <p:spPr>
            <a:xfrm>
              <a:off x="2048" y="3204"/>
              <a:ext cx="1724" cy="1664"/>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5" name="文本框 4"/>
            <p:cNvSpPr txBox="1"/>
            <p:nvPr/>
          </p:nvSpPr>
          <p:spPr>
            <a:xfrm>
              <a:off x="2292" y="3238"/>
              <a:ext cx="1381" cy="582"/>
            </a:xfrm>
            <a:prstGeom prst="rect">
              <a:avLst/>
            </a:prstGeom>
            <a:noFill/>
          </p:spPr>
          <p:txBody>
            <a:bodyPr wrap="none" rtlCol="0">
              <a:spAutoFit/>
            </a:bodyPr>
            <a:lstStyle/>
            <a:p>
              <a:r>
                <a:rPr lang="en-US" altLang="zh-CN">
                  <a:latin typeface="黑体" panose="02010609060101010101" pitchFamily="49" charset="-122"/>
                  <a:ea typeface="黑体" panose="02010609060101010101" pitchFamily="49" charset="-122"/>
                  <a:cs typeface="Arial Regular" panose="020B0604020202020204" charset="0"/>
                </a:rPr>
                <a:t>Page 1</a:t>
              </a:r>
            </a:p>
          </p:txBody>
        </p:sp>
        <p:sp>
          <p:nvSpPr>
            <p:cNvPr id="6" name="椭圆 5"/>
            <p:cNvSpPr/>
            <p:nvPr/>
          </p:nvSpPr>
          <p:spPr>
            <a:xfrm>
              <a:off x="2292" y="4001"/>
              <a:ext cx="543" cy="5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1</a:t>
              </a:r>
            </a:p>
          </p:txBody>
        </p:sp>
        <p:sp>
          <p:nvSpPr>
            <p:cNvPr id="7" name="椭圆 6"/>
            <p:cNvSpPr/>
            <p:nvPr/>
          </p:nvSpPr>
          <p:spPr>
            <a:xfrm>
              <a:off x="2977" y="4001"/>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5</a:t>
              </a:r>
            </a:p>
          </p:txBody>
        </p:sp>
        <p:sp>
          <p:nvSpPr>
            <p:cNvPr id="10" name="矩形 9"/>
            <p:cNvSpPr/>
            <p:nvPr/>
          </p:nvSpPr>
          <p:spPr>
            <a:xfrm>
              <a:off x="3868" y="3204"/>
              <a:ext cx="1724" cy="1663"/>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11" name="文本框 10"/>
            <p:cNvSpPr txBox="1"/>
            <p:nvPr/>
          </p:nvSpPr>
          <p:spPr>
            <a:xfrm>
              <a:off x="4131" y="3238"/>
              <a:ext cx="1381" cy="582"/>
            </a:xfrm>
            <a:prstGeom prst="rect">
              <a:avLst/>
            </a:prstGeom>
            <a:noFill/>
          </p:spPr>
          <p:txBody>
            <a:bodyPr wrap="none" rtlCol="0">
              <a:spAutoFit/>
            </a:bodyPr>
            <a:lstStyle/>
            <a:p>
              <a:r>
                <a:rPr lang="en-US" altLang="zh-CN">
                  <a:latin typeface="黑体" panose="02010609060101010101" pitchFamily="49" charset="-122"/>
                  <a:ea typeface="黑体" panose="02010609060101010101" pitchFamily="49" charset="-122"/>
                  <a:cs typeface="Arial Regular" panose="020B0604020202020204" charset="0"/>
                </a:rPr>
                <a:t>Page 2</a:t>
              </a:r>
            </a:p>
          </p:txBody>
        </p:sp>
        <p:sp>
          <p:nvSpPr>
            <p:cNvPr id="12" name="椭圆 11"/>
            <p:cNvSpPr/>
            <p:nvPr/>
          </p:nvSpPr>
          <p:spPr>
            <a:xfrm>
              <a:off x="4459" y="4001"/>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2</a:t>
              </a:r>
            </a:p>
          </p:txBody>
        </p:sp>
        <p:sp>
          <p:nvSpPr>
            <p:cNvPr id="15" name="矩形 14"/>
            <p:cNvSpPr/>
            <p:nvPr/>
          </p:nvSpPr>
          <p:spPr>
            <a:xfrm>
              <a:off x="5865" y="3202"/>
              <a:ext cx="1724" cy="1666"/>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16" name="文本框 15"/>
            <p:cNvSpPr txBox="1"/>
            <p:nvPr/>
          </p:nvSpPr>
          <p:spPr>
            <a:xfrm>
              <a:off x="6109" y="3236"/>
              <a:ext cx="1381" cy="582"/>
            </a:xfrm>
            <a:prstGeom prst="rect">
              <a:avLst/>
            </a:prstGeom>
            <a:noFill/>
          </p:spPr>
          <p:txBody>
            <a:bodyPr wrap="none" rtlCol="0">
              <a:spAutoFit/>
            </a:bodyPr>
            <a:lstStyle/>
            <a:p>
              <a:r>
                <a:rPr lang="en-US" altLang="zh-CN">
                  <a:latin typeface="黑体" panose="02010609060101010101" pitchFamily="49" charset="-122"/>
                  <a:ea typeface="黑体" panose="02010609060101010101" pitchFamily="49" charset="-122"/>
                  <a:cs typeface="Arial Regular" panose="020B0604020202020204" charset="0"/>
                </a:rPr>
                <a:t>Page 3</a:t>
              </a:r>
            </a:p>
          </p:txBody>
        </p:sp>
        <p:sp>
          <p:nvSpPr>
            <p:cNvPr id="17" name="椭圆 16"/>
            <p:cNvSpPr/>
            <p:nvPr/>
          </p:nvSpPr>
          <p:spPr>
            <a:xfrm>
              <a:off x="6456" y="4016"/>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3</a:t>
              </a:r>
            </a:p>
          </p:txBody>
        </p:sp>
        <p:sp>
          <p:nvSpPr>
            <p:cNvPr id="19" name="矩形 18"/>
            <p:cNvSpPr/>
            <p:nvPr/>
          </p:nvSpPr>
          <p:spPr>
            <a:xfrm>
              <a:off x="7692" y="3202"/>
              <a:ext cx="1724" cy="1667"/>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20" name="文本框 19"/>
            <p:cNvSpPr txBox="1"/>
            <p:nvPr/>
          </p:nvSpPr>
          <p:spPr>
            <a:xfrm>
              <a:off x="7936" y="3236"/>
              <a:ext cx="1381" cy="582"/>
            </a:xfrm>
            <a:prstGeom prst="rect">
              <a:avLst/>
            </a:prstGeom>
            <a:noFill/>
          </p:spPr>
          <p:txBody>
            <a:bodyPr wrap="none" rtlCol="0">
              <a:spAutoFit/>
            </a:bodyPr>
            <a:lstStyle/>
            <a:p>
              <a:r>
                <a:rPr lang="en-US" altLang="zh-CN">
                  <a:latin typeface="黑体" panose="02010609060101010101" pitchFamily="49" charset="-122"/>
                  <a:ea typeface="黑体" panose="02010609060101010101" pitchFamily="49" charset="-122"/>
                  <a:cs typeface="Arial Regular" panose="020B0604020202020204" charset="0"/>
                </a:rPr>
                <a:t>Page 4</a:t>
              </a:r>
            </a:p>
          </p:txBody>
        </p:sp>
        <p:sp>
          <p:nvSpPr>
            <p:cNvPr id="21" name="椭圆 20"/>
            <p:cNvSpPr/>
            <p:nvPr/>
          </p:nvSpPr>
          <p:spPr>
            <a:xfrm>
              <a:off x="8282" y="4016"/>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4</a:t>
              </a:r>
            </a:p>
          </p:txBody>
        </p:sp>
        <p:cxnSp>
          <p:nvCxnSpPr>
            <p:cNvPr id="22" name="直接连接符 21"/>
            <p:cNvCxnSpPr>
              <a:cxnSpLocks/>
            </p:cNvCxnSpPr>
            <p:nvPr/>
          </p:nvCxnSpPr>
          <p:spPr>
            <a:xfrm>
              <a:off x="5728" y="2600"/>
              <a:ext cx="0" cy="2679"/>
            </a:xfrm>
            <a:prstGeom prst="line">
              <a:avLst/>
            </a:prstGeom>
          </p:spPr>
          <p:style>
            <a:lnRef idx="3">
              <a:schemeClr val="dk1"/>
            </a:lnRef>
            <a:fillRef idx="0">
              <a:schemeClr val="dk1"/>
            </a:fillRef>
            <a:effectRef idx="2">
              <a:schemeClr val="dk1"/>
            </a:effectRef>
            <a:fontRef idx="minor">
              <a:schemeClr val="tx1"/>
            </a:fontRef>
          </p:style>
        </p:cxnSp>
        <p:sp>
          <p:nvSpPr>
            <p:cNvPr id="23" name="文本框 22"/>
            <p:cNvSpPr txBox="1"/>
            <p:nvPr/>
          </p:nvSpPr>
          <p:spPr>
            <a:xfrm>
              <a:off x="3306" y="2475"/>
              <a:ext cx="1008" cy="580"/>
            </a:xfrm>
            <a:prstGeom prst="rect">
              <a:avLst/>
            </a:prstGeom>
            <a:noFill/>
          </p:spPr>
          <p:txBody>
            <a:bodyPr wrap="none" rtlCol="0">
              <a:spAutoFit/>
            </a:bodyPr>
            <a:lstStyle/>
            <a:p>
              <a:r>
                <a:rPr lang="zh-CN" altLang="en-US">
                  <a:latin typeface="黑体" panose="02010609060101010101" pitchFamily="49" charset="-122"/>
                  <a:ea typeface="黑体" panose="02010609060101010101" pitchFamily="49" charset="-122"/>
                </a:rPr>
                <a:t>内存</a:t>
              </a:r>
            </a:p>
          </p:txBody>
        </p:sp>
        <p:sp>
          <p:nvSpPr>
            <p:cNvPr id="24" name="文本框 23"/>
            <p:cNvSpPr txBox="1"/>
            <p:nvPr/>
          </p:nvSpPr>
          <p:spPr>
            <a:xfrm>
              <a:off x="7135" y="2478"/>
              <a:ext cx="1008" cy="580"/>
            </a:xfrm>
            <a:prstGeom prst="rect">
              <a:avLst/>
            </a:prstGeom>
            <a:noFill/>
          </p:spPr>
          <p:txBody>
            <a:bodyPr wrap="none" rtlCol="0">
              <a:spAutoFit/>
            </a:bodyPr>
            <a:lstStyle/>
            <a:p>
              <a:r>
                <a:rPr lang="zh-CN" altLang="en-US">
                  <a:latin typeface="黑体" panose="02010609060101010101" pitchFamily="49" charset="-122"/>
                  <a:ea typeface="黑体" panose="02010609060101010101" pitchFamily="49" charset="-122"/>
                </a:rPr>
                <a:t>磁盘</a:t>
              </a:r>
            </a:p>
          </p:txBody>
        </p:sp>
      </p:grpSp>
      <p:grpSp>
        <p:nvGrpSpPr>
          <p:cNvPr id="88" name="组合 87"/>
          <p:cNvGrpSpPr/>
          <p:nvPr/>
        </p:nvGrpSpPr>
        <p:grpSpPr>
          <a:xfrm>
            <a:off x="6266815" y="1270545"/>
            <a:ext cx="4678680" cy="1908175"/>
            <a:chOff x="10179" y="2477"/>
            <a:chExt cx="7368" cy="3005"/>
          </a:xfrm>
        </p:grpSpPr>
        <p:grpSp>
          <p:nvGrpSpPr>
            <p:cNvPr id="65" name="组合 64"/>
            <p:cNvGrpSpPr/>
            <p:nvPr/>
          </p:nvGrpSpPr>
          <p:grpSpPr>
            <a:xfrm>
              <a:off x="10179" y="2477"/>
              <a:ext cx="7368" cy="2804"/>
              <a:chOff x="2048" y="2475"/>
              <a:chExt cx="7368" cy="2804"/>
            </a:xfrm>
          </p:grpSpPr>
          <p:sp>
            <p:nvSpPr>
              <p:cNvPr id="66" name="矩形 65"/>
              <p:cNvSpPr/>
              <p:nvPr/>
            </p:nvSpPr>
            <p:spPr>
              <a:xfrm>
                <a:off x="2048" y="3204"/>
                <a:ext cx="1724" cy="1664"/>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67" name="文本框 66"/>
              <p:cNvSpPr txBox="1"/>
              <p:nvPr/>
            </p:nvSpPr>
            <p:spPr>
              <a:xfrm>
                <a:off x="2292" y="3238"/>
                <a:ext cx="1381" cy="582"/>
              </a:xfrm>
              <a:prstGeom prst="rect">
                <a:avLst/>
              </a:prstGeom>
              <a:noFill/>
            </p:spPr>
            <p:txBody>
              <a:bodyPr wrap="none" rtlCol="0">
                <a:spAutoFit/>
              </a:bodyPr>
              <a:lstStyle/>
              <a:p>
                <a:r>
                  <a:rPr lang="en-US" altLang="zh-CN">
                    <a:latin typeface="黑体" panose="02010609060101010101" pitchFamily="49" charset="-122"/>
                    <a:ea typeface="黑体" panose="02010609060101010101" pitchFamily="49" charset="-122"/>
                    <a:cs typeface="Arial Regular" panose="020B0604020202020204" charset="0"/>
                  </a:rPr>
                  <a:t>Page 1</a:t>
                </a:r>
              </a:p>
            </p:txBody>
          </p:sp>
          <p:sp>
            <p:nvSpPr>
              <p:cNvPr id="68" name="椭圆 67"/>
              <p:cNvSpPr/>
              <p:nvPr/>
            </p:nvSpPr>
            <p:spPr>
              <a:xfrm>
                <a:off x="2292" y="4001"/>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1</a:t>
                </a:r>
              </a:p>
            </p:txBody>
          </p:sp>
          <p:sp>
            <p:nvSpPr>
              <p:cNvPr id="69" name="椭圆 68"/>
              <p:cNvSpPr/>
              <p:nvPr/>
            </p:nvSpPr>
            <p:spPr>
              <a:xfrm>
                <a:off x="2977" y="4001"/>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5</a:t>
                </a:r>
              </a:p>
            </p:txBody>
          </p:sp>
          <p:sp>
            <p:nvSpPr>
              <p:cNvPr id="70" name="矩形 69"/>
              <p:cNvSpPr/>
              <p:nvPr/>
            </p:nvSpPr>
            <p:spPr>
              <a:xfrm>
                <a:off x="3868" y="3204"/>
                <a:ext cx="1724" cy="1663"/>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71" name="文本框 70"/>
              <p:cNvSpPr txBox="1"/>
              <p:nvPr/>
            </p:nvSpPr>
            <p:spPr>
              <a:xfrm>
                <a:off x="4131" y="3238"/>
                <a:ext cx="1381" cy="582"/>
              </a:xfrm>
              <a:prstGeom prst="rect">
                <a:avLst/>
              </a:prstGeom>
              <a:noFill/>
            </p:spPr>
            <p:txBody>
              <a:bodyPr wrap="none" rtlCol="0">
                <a:spAutoFit/>
              </a:bodyPr>
              <a:lstStyle/>
              <a:p>
                <a:r>
                  <a:rPr lang="en-US" altLang="zh-CN">
                    <a:latin typeface="黑体" panose="02010609060101010101" pitchFamily="49" charset="-122"/>
                    <a:ea typeface="黑体" panose="02010609060101010101" pitchFamily="49" charset="-122"/>
                    <a:cs typeface="Arial Regular" panose="020B0604020202020204" charset="0"/>
                  </a:rPr>
                  <a:t>Page 2</a:t>
                </a:r>
              </a:p>
            </p:txBody>
          </p:sp>
          <p:sp>
            <p:nvSpPr>
              <p:cNvPr id="72" name="椭圆 71"/>
              <p:cNvSpPr/>
              <p:nvPr/>
            </p:nvSpPr>
            <p:spPr>
              <a:xfrm>
                <a:off x="4459" y="4001"/>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2</a:t>
                </a:r>
              </a:p>
            </p:txBody>
          </p:sp>
          <p:sp>
            <p:nvSpPr>
              <p:cNvPr id="73" name="矩形 72"/>
              <p:cNvSpPr/>
              <p:nvPr/>
            </p:nvSpPr>
            <p:spPr>
              <a:xfrm>
                <a:off x="5865" y="3202"/>
                <a:ext cx="1724" cy="1666"/>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74" name="文本框 73"/>
              <p:cNvSpPr txBox="1"/>
              <p:nvPr/>
            </p:nvSpPr>
            <p:spPr>
              <a:xfrm>
                <a:off x="6109" y="3236"/>
                <a:ext cx="1381" cy="582"/>
              </a:xfrm>
              <a:prstGeom prst="rect">
                <a:avLst/>
              </a:prstGeom>
              <a:noFill/>
            </p:spPr>
            <p:txBody>
              <a:bodyPr wrap="none" rtlCol="0">
                <a:spAutoFit/>
              </a:bodyPr>
              <a:lstStyle/>
              <a:p>
                <a:r>
                  <a:rPr lang="en-US" altLang="zh-CN">
                    <a:latin typeface="黑体" panose="02010609060101010101" pitchFamily="49" charset="-122"/>
                    <a:ea typeface="黑体" panose="02010609060101010101" pitchFamily="49" charset="-122"/>
                    <a:cs typeface="Arial Regular" panose="020B0604020202020204" charset="0"/>
                  </a:rPr>
                  <a:t>Page 3</a:t>
                </a:r>
              </a:p>
            </p:txBody>
          </p:sp>
          <p:sp>
            <p:nvSpPr>
              <p:cNvPr id="75" name="椭圆 74"/>
              <p:cNvSpPr/>
              <p:nvPr/>
            </p:nvSpPr>
            <p:spPr>
              <a:xfrm>
                <a:off x="6456" y="4016"/>
                <a:ext cx="543" cy="5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3</a:t>
                </a:r>
              </a:p>
            </p:txBody>
          </p:sp>
          <p:sp>
            <p:nvSpPr>
              <p:cNvPr id="76" name="矩形 75"/>
              <p:cNvSpPr/>
              <p:nvPr/>
            </p:nvSpPr>
            <p:spPr>
              <a:xfrm>
                <a:off x="7692" y="3202"/>
                <a:ext cx="1724" cy="1667"/>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77" name="文本框 76"/>
              <p:cNvSpPr txBox="1"/>
              <p:nvPr/>
            </p:nvSpPr>
            <p:spPr>
              <a:xfrm>
                <a:off x="7936" y="3236"/>
                <a:ext cx="1381" cy="582"/>
              </a:xfrm>
              <a:prstGeom prst="rect">
                <a:avLst/>
              </a:prstGeom>
              <a:noFill/>
            </p:spPr>
            <p:txBody>
              <a:bodyPr wrap="none" rtlCol="0">
                <a:spAutoFit/>
              </a:bodyPr>
              <a:lstStyle/>
              <a:p>
                <a:r>
                  <a:rPr lang="en-US" altLang="zh-CN">
                    <a:latin typeface="黑体" panose="02010609060101010101" pitchFamily="49" charset="-122"/>
                    <a:ea typeface="黑体" panose="02010609060101010101" pitchFamily="49" charset="-122"/>
                    <a:cs typeface="Arial Regular" panose="020B0604020202020204" charset="0"/>
                  </a:rPr>
                  <a:t>Page 4</a:t>
                </a:r>
              </a:p>
            </p:txBody>
          </p:sp>
          <p:sp>
            <p:nvSpPr>
              <p:cNvPr id="78" name="椭圆 77"/>
              <p:cNvSpPr/>
              <p:nvPr/>
            </p:nvSpPr>
            <p:spPr>
              <a:xfrm>
                <a:off x="8282" y="4016"/>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4</a:t>
                </a:r>
              </a:p>
            </p:txBody>
          </p:sp>
          <p:cxnSp>
            <p:nvCxnSpPr>
              <p:cNvPr id="79" name="直接连接符 78"/>
              <p:cNvCxnSpPr>
                <a:cxnSpLocks/>
              </p:cNvCxnSpPr>
              <p:nvPr/>
            </p:nvCxnSpPr>
            <p:spPr>
              <a:xfrm>
                <a:off x="5728" y="2598"/>
                <a:ext cx="0" cy="2681"/>
              </a:xfrm>
              <a:prstGeom prst="line">
                <a:avLst/>
              </a:prstGeom>
            </p:spPr>
            <p:style>
              <a:lnRef idx="3">
                <a:schemeClr val="dk1"/>
              </a:lnRef>
              <a:fillRef idx="0">
                <a:schemeClr val="dk1"/>
              </a:fillRef>
              <a:effectRef idx="2">
                <a:schemeClr val="dk1"/>
              </a:effectRef>
              <a:fontRef idx="minor">
                <a:schemeClr val="tx1"/>
              </a:fontRef>
            </p:style>
          </p:cxnSp>
          <p:sp>
            <p:nvSpPr>
              <p:cNvPr id="80" name="文本框 79"/>
              <p:cNvSpPr txBox="1"/>
              <p:nvPr/>
            </p:nvSpPr>
            <p:spPr>
              <a:xfrm>
                <a:off x="3306" y="2475"/>
                <a:ext cx="1008" cy="580"/>
              </a:xfrm>
              <a:prstGeom prst="rect">
                <a:avLst/>
              </a:prstGeom>
              <a:noFill/>
            </p:spPr>
            <p:txBody>
              <a:bodyPr wrap="none" rtlCol="0">
                <a:spAutoFit/>
              </a:bodyPr>
              <a:lstStyle/>
              <a:p>
                <a:r>
                  <a:rPr lang="zh-CN" altLang="en-US">
                    <a:latin typeface="黑体" panose="02010609060101010101" pitchFamily="49" charset="-122"/>
                    <a:ea typeface="黑体" panose="02010609060101010101" pitchFamily="49" charset="-122"/>
                  </a:rPr>
                  <a:t>内存</a:t>
                </a:r>
              </a:p>
            </p:txBody>
          </p:sp>
          <p:sp>
            <p:nvSpPr>
              <p:cNvPr id="81" name="文本框 80"/>
              <p:cNvSpPr txBox="1"/>
              <p:nvPr/>
            </p:nvSpPr>
            <p:spPr>
              <a:xfrm>
                <a:off x="7135" y="2478"/>
                <a:ext cx="1008" cy="580"/>
              </a:xfrm>
              <a:prstGeom prst="rect">
                <a:avLst/>
              </a:prstGeom>
              <a:noFill/>
            </p:spPr>
            <p:txBody>
              <a:bodyPr wrap="none" rtlCol="0">
                <a:spAutoFit/>
              </a:bodyPr>
              <a:lstStyle/>
              <a:p>
                <a:r>
                  <a:rPr lang="zh-CN" altLang="en-US">
                    <a:latin typeface="黑体" panose="02010609060101010101" pitchFamily="49" charset="-122"/>
                    <a:ea typeface="黑体" panose="02010609060101010101" pitchFamily="49" charset="-122"/>
                  </a:rPr>
                  <a:t>磁盘</a:t>
                </a:r>
              </a:p>
            </p:txBody>
          </p:sp>
        </p:grpSp>
        <p:sp>
          <p:nvSpPr>
            <p:cNvPr id="87" name="下弧形箭头 86"/>
            <p:cNvSpPr/>
            <p:nvPr/>
          </p:nvSpPr>
          <p:spPr>
            <a:xfrm flipH="1">
              <a:off x="13359" y="5024"/>
              <a:ext cx="973" cy="458"/>
            </a:xfrm>
            <a:prstGeom prst="curved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latin typeface="黑体" panose="02010609060101010101" pitchFamily="49" charset="-122"/>
                <a:ea typeface="黑体" panose="02010609060101010101" pitchFamily="49" charset="-122"/>
              </a:endParaRPr>
            </a:p>
          </p:txBody>
        </p:sp>
      </p:grpSp>
      <p:grpSp>
        <p:nvGrpSpPr>
          <p:cNvPr id="146" name="组合 145"/>
          <p:cNvGrpSpPr/>
          <p:nvPr/>
        </p:nvGrpSpPr>
        <p:grpSpPr>
          <a:xfrm>
            <a:off x="6287770" y="3217307"/>
            <a:ext cx="4678680" cy="1906905"/>
            <a:chOff x="1771" y="4779"/>
            <a:chExt cx="7368" cy="3003"/>
          </a:xfrm>
        </p:grpSpPr>
        <p:grpSp>
          <p:nvGrpSpPr>
            <p:cNvPr id="89" name="组合 88"/>
            <p:cNvGrpSpPr/>
            <p:nvPr/>
          </p:nvGrpSpPr>
          <p:grpSpPr>
            <a:xfrm>
              <a:off x="1771" y="4779"/>
              <a:ext cx="7368" cy="2804"/>
              <a:chOff x="2048" y="2475"/>
              <a:chExt cx="7368" cy="2804"/>
            </a:xfrm>
          </p:grpSpPr>
          <p:sp>
            <p:nvSpPr>
              <p:cNvPr id="90" name="矩形 89"/>
              <p:cNvSpPr/>
              <p:nvPr/>
            </p:nvSpPr>
            <p:spPr>
              <a:xfrm>
                <a:off x="2048" y="3204"/>
                <a:ext cx="1724" cy="1664"/>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91" name="文本框 90"/>
              <p:cNvSpPr txBox="1"/>
              <p:nvPr/>
            </p:nvSpPr>
            <p:spPr>
              <a:xfrm>
                <a:off x="2292" y="3238"/>
                <a:ext cx="1381" cy="582"/>
              </a:xfrm>
              <a:prstGeom prst="rect">
                <a:avLst/>
              </a:prstGeom>
              <a:noFill/>
            </p:spPr>
            <p:txBody>
              <a:bodyPr wrap="none" rtlCol="0">
                <a:spAutoFit/>
              </a:bodyPr>
              <a:lstStyle/>
              <a:p>
                <a:r>
                  <a:rPr lang="en-US" altLang="zh-CN">
                    <a:latin typeface="黑体" panose="02010609060101010101" pitchFamily="49" charset="-122"/>
                    <a:ea typeface="黑体" panose="02010609060101010101" pitchFamily="49" charset="-122"/>
                    <a:cs typeface="Arial Regular" panose="020B0604020202020204" charset="0"/>
                  </a:rPr>
                  <a:t>Page 1</a:t>
                </a:r>
              </a:p>
            </p:txBody>
          </p:sp>
          <p:sp>
            <p:nvSpPr>
              <p:cNvPr id="92" name="椭圆 91"/>
              <p:cNvSpPr/>
              <p:nvPr/>
            </p:nvSpPr>
            <p:spPr>
              <a:xfrm>
                <a:off x="2292" y="4001"/>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1</a:t>
                </a:r>
              </a:p>
            </p:txBody>
          </p:sp>
          <p:sp>
            <p:nvSpPr>
              <p:cNvPr id="93" name="椭圆 92"/>
              <p:cNvSpPr/>
              <p:nvPr/>
            </p:nvSpPr>
            <p:spPr>
              <a:xfrm>
                <a:off x="2977" y="4001"/>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5</a:t>
                </a:r>
              </a:p>
            </p:txBody>
          </p:sp>
          <p:sp>
            <p:nvSpPr>
              <p:cNvPr id="94" name="矩形 93"/>
              <p:cNvSpPr/>
              <p:nvPr/>
            </p:nvSpPr>
            <p:spPr>
              <a:xfrm>
                <a:off x="3868" y="3204"/>
                <a:ext cx="1724" cy="1663"/>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95" name="文本框 94"/>
              <p:cNvSpPr txBox="1"/>
              <p:nvPr/>
            </p:nvSpPr>
            <p:spPr>
              <a:xfrm>
                <a:off x="4131" y="3238"/>
                <a:ext cx="1381" cy="582"/>
              </a:xfrm>
              <a:prstGeom prst="rect">
                <a:avLst/>
              </a:prstGeom>
              <a:noFill/>
            </p:spPr>
            <p:txBody>
              <a:bodyPr wrap="none" rtlCol="0">
                <a:spAutoFit/>
              </a:bodyPr>
              <a:lstStyle/>
              <a:p>
                <a:r>
                  <a:rPr lang="en-US" altLang="zh-CN">
                    <a:latin typeface="黑体" panose="02010609060101010101" pitchFamily="49" charset="-122"/>
                    <a:ea typeface="黑体" panose="02010609060101010101" pitchFamily="49" charset="-122"/>
                    <a:cs typeface="Arial Regular" panose="020B0604020202020204" charset="0"/>
                  </a:rPr>
                  <a:t>Page 3</a:t>
                </a:r>
              </a:p>
            </p:txBody>
          </p:sp>
          <p:sp>
            <p:nvSpPr>
              <p:cNvPr id="96" name="椭圆 95"/>
              <p:cNvSpPr/>
              <p:nvPr/>
            </p:nvSpPr>
            <p:spPr>
              <a:xfrm>
                <a:off x="4459" y="4001"/>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3</a:t>
                </a:r>
              </a:p>
            </p:txBody>
          </p:sp>
          <p:sp>
            <p:nvSpPr>
              <p:cNvPr id="97" name="矩形 96"/>
              <p:cNvSpPr/>
              <p:nvPr/>
            </p:nvSpPr>
            <p:spPr>
              <a:xfrm>
                <a:off x="5865" y="3202"/>
                <a:ext cx="1724" cy="1666"/>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98" name="文本框 97"/>
              <p:cNvSpPr txBox="1"/>
              <p:nvPr/>
            </p:nvSpPr>
            <p:spPr>
              <a:xfrm>
                <a:off x="6109" y="3236"/>
                <a:ext cx="1381" cy="582"/>
              </a:xfrm>
              <a:prstGeom prst="rect">
                <a:avLst/>
              </a:prstGeom>
              <a:noFill/>
            </p:spPr>
            <p:txBody>
              <a:bodyPr wrap="none" rtlCol="0">
                <a:spAutoFit/>
              </a:bodyPr>
              <a:lstStyle/>
              <a:p>
                <a:r>
                  <a:rPr lang="en-US" altLang="zh-CN">
                    <a:latin typeface="黑体" panose="02010609060101010101" pitchFamily="49" charset="-122"/>
                    <a:ea typeface="黑体" panose="02010609060101010101" pitchFamily="49" charset="-122"/>
                    <a:cs typeface="Arial Regular" panose="020B0604020202020204" charset="0"/>
                  </a:rPr>
                  <a:t>Page 2</a:t>
                </a:r>
              </a:p>
            </p:txBody>
          </p:sp>
          <p:sp>
            <p:nvSpPr>
              <p:cNvPr id="99" name="椭圆 98"/>
              <p:cNvSpPr/>
              <p:nvPr/>
            </p:nvSpPr>
            <p:spPr>
              <a:xfrm>
                <a:off x="6456" y="4016"/>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2</a:t>
                </a:r>
              </a:p>
            </p:txBody>
          </p:sp>
          <p:sp>
            <p:nvSpPr>
              <p:cNvPr id="100" name="矩形 99"/>
              <p:cNvSpPr/>
              <p:nvPr/>
            </p:nvSpPr>
            <p:spPr>
              <a:xfrm>
                <a:off x="7692" y="3202"/>
                <a:ext cx="1724" cy="1667"/>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101" name="文本框 100"/>
              <p:cNvSpPr txBox="1"/>
              <p:nvPr/>
            </p:nvSpPr>
            <p:spPr>
              <a:xfrm>
                <a:off x="7936" y="3236"/>
                <a:ext cx="1381" cy="582"/>
              </a:xfrm>
              <a:prstGeom prst="rect">
                <a:avLst/>
              </a:prstGeom>
              <a:noFill/>
            </p:spPr>
            <p:txBody>
              <a:bodyPr wrap="none" rtlCol="0">
                <a:spAutoFit/>
              </a:bodyPr>
              <a:lstStyle/>
              <a:p>
                <a:r>
                  <a:rPr lang="en-US" altLang="zh-CN">
                    <a:latin typeface="黑体" panose="02010609060101010101" pitchFamily="49" charset="-122"/>
                    <a:ea typeface="黑体" panose="02010609060101010101" pitchFamily="49" charset="-122"/>
                    <a:cs typeface="Arial Regular" panose="020B0604020202020204" charset="0"/>
                  </a:rPr>
                  <a:t>Page 4</a:t>
                </a:r>
              </a:p>
            </p:txBody>
          </p:sp>
          <p:sp>
            <p:nvSpPr>
              <p:cNvPr id="102" name="椭圆 101"/>
              <p:cNvSpPr/>
              <p:nvPr/>
            </p:nvSpPr>
            <p:spPr>
              <a:xfrm>
                <a:off x="8282" y="4016"/>
                <a:ext cx="543" cy="5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4</a:t>
                </a:r>
              </a:p>
            </p:txBody>
          </p:sp>
          <p:cxnSp>
            <p:nvCxnSpPr>
              <p:cNvPr id="103" name="直接连接符 102"/>
              <p:cNvCxnSpPr>
                <a:cxnSpLocks/>
              </p:cNvCxnSpPr>
              <p:nvPr/>
            </p:nvCxnSpPr>
            <p:spPr>
              <a:xfrm>
                <a:off x="5728" y="2649"/>
                <a:ext cx="0" cy="2630"/>
              </a:xfrm>
              <a:prstGeom prst="line">
                <a:avLst/>
              </a:prstGeom>
            </p:spPr>
            <p:style>
              <a:lnRef idx="3">
                <a:schemeClr val="dk1"/>
              </a:lnRef>
              <a:fillRef idx="0">
                <a:schemeClr val="dk1"/>
              </a:fillRef>
              <a:effectRef idx="2">
                <a:schemeClr val="dk1"/>
              </a:effectRef>
              <a:fontRef idx="minor">
                <a:schemeClr val="tx1"/>
              </a:fontRef>
            </p:style>
          </p:cxnSp>
          <p:sp>
            <p:nvSpPr>
              <p:cNvPr id="104" name="文本框 103"/>
              <p:cNvSpPr txBox="1"/>
              <p:nvPr/>
            </p:nvSpPr>
            <p:spPr>
              <a:xfrm>
                <a:off x="3306" y="2475"/>
                <a:ext cx="1008" cy="580"/>
              </a:xfrm>
              <a:prstGeom prst="rect">
                <a:avLst/>
              </a:prstGeom>
              <a:noFill/>
            </p:spPr>
            <p:txBody>
              <a:bodyPr wrap="none" rtlCol="0">
                <a:spAutoFit/>
              </a:bodyPr>
              <a:lstStyle/>
              <a:p>
                <a:r>
                  <a:rPr lang="zh-CN" altLang="en-US">
                    <a:latin typeface="黑体" panose="02010609060101010101" pitchFamily="49" charset="-122"/>
                    <a:ea typeface="黑体" panose="02010609060101010101" pitchFamily="49" charset="-122"/>
                  </a:rPr>
                  <a:t>内存</a:t>
                </a:r>
              </a:p>
            </p:txBody>
          </p:sp>
          <p:sp>
            <p:nvSpPr>
              <p:cNvPr id="105" name="文本框 104"/>
              <p:cNvSpPr txBox="1"/>
              <p:nvPr/>
            </p:nvSpPr>
            <p:spPr>
              <a:xfrm>
                <a:off x="7135" y="2478"/>
                <a:ext cx="1008" cy="580"/>
              </a:xfrm>
              <a:prstGeom prst="rect">
                <a:avLst/>
              </a:prstGeom>
              <a:noFill/>
            </p:spPr>
            <p:txBody>
              <a:bodyPr wrap="none" rtlCol="0">
                <a:spAutoFit/>
              </a:bodyPr>
              <a:lstStyle/>
              <a:p>
                <a:r>
                  <a:rPr lang="zh-CN" altLang="en-US">
                    <a:latin typeface="黑体" panose="02010609060101010101" pitchFamily="49" charset="-122"/>
                    <a:ea typeface="黑体" panose="02010609060101010101" pitchFamily="49" charset="-122"/>
                  </a:rPr>
                  <a:t>磁盘</a:t>
                </a:r>
              </a:p>
            </p:txBody>
          </p:sp>
        </p:grpSp>
        <p:sp>
          <p:nvSpPr>
            <p:cNvPr id="106" name="下弧形箭头 105"/>
            <p:cNvSpPr/>
            <p:nvPr/>
          </p:nvSpPr>
          <p:spPr>
            <a:xfrm flipH="1">
              <a:off x="2668" y="7324"/>
              <a:ext cx="5527" cy="458"/>
            </a:xfrm>
            <a:prstGeom prst="curved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latin typeface="黑体" panose="02010609060101010101" pitchFamily="49" charset="-122"/>
                <a:ea typeface="黑体" panose="02010609060101010101" pitchFamily="49" charset="-122"/>
              </a:endParaRPr>
            </a:p>
          </p:txBody>
        </p:sp>
      </p:grpSp>
      <p:grpSp>
        <p:nvGrpSpPr>
          <p:cNvPr id="147" name="组合 146"/>
          <p:cNvGrpSpPr/>
          <p:nvPr/>
        </p:nvGrpSpPr>
        <p:grpSpPr>
          <a:xfrm>
            <a:off x="1104900" y="3217942"/>
            <a:ext cx="4678680" cy="1875155"/>
            <a:chOff x="9903" y="4811"/>
            <a:chExt cx="7368" cy="2953"/>
          </a:xfrm>
        </p:grpSpPr>
        <p:grpSp>
          <p:nvGrpSpPr>
            <p:cNvPr id="107" name="组合 106"/>
            <p:cNvGrpSpPr/>
            <p:nvPr/>
          </p:nvGrpSpPr>
          <p:grpSpPr>
            <a:xfrm>
              <a:off x="9903" y="4811"/>
              <a:ext cx="7368" cy="2495"/>
              <a:chOff x="2048" y="2475"/>
              <a:chExt cx="7368" cy="2495"/>
            </a:xfrm>
          </p:grpSpPr>
          <p:sp>
            <p:nvSpPr>
              <p:cNvPr id="108" name="矩形 107"/>
              <p:cNvSpPr/>
              <p:nvPr/>
            </p:nvSpPr>
            <p:spPr>
              <a:xfrm>
                <a:off x="2048" y="3204"/>
                <a:ext cx="1724" cy="1664"/>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109" name="文本框 108"/>
              <p:cNvSpPr txBox="1"/>
              <p:nvPr/>
            </p:nvSpPr>
            <p:spPr>
              <a:xfrm>
                <a:off x="2292" y="3238"/>
                <a:ext cx="1381" cy="582"/>
              </a:xfrm>
              <a:prstGeom prst="rect">
                <a:avLst/>
              </a:prstGeom>
              <a:noFill/>
            </p:spPr>
            <p:txBody>
              <a:bodyPr wrap="none" rtlCol="0">
                <a:spAutoFit/>
              </a:bodyPr>
              <a:lstStyle/>
              <a:p>
                <a:r>
                  <a:rPr lang="en-US" altLang="zh-CN">
                    <a:latin typeface="黑体" panose="02010609060101010101" pitchFamily="49" charset="-122"/>
                    <a:ea typeface="黑体" panose="02010609060101010101" pitchFamily="49" charset="-122"/>
                    <a:cs typeface="Arial Regular" panose="020B0604020202020204" charset="0"/>
                  </a:rPr>
                  <a:t>Page 4</a:t>
                </a:r>
              </a:p>
            </p:txBody>
          </p:sp>
          <p:sp>
            <p:nvSpPr>
              <p:cNvPr id="111" name="椭圆 110"/>
              <p:cNvSpPr/>
              <p:nvPr/>
            </p:nvSpPr>
            <p:spPr>
              <a:xfrm>
                <a:off x="2707" y="4001"/>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4</a:t>
                </a:r>
              </a:p>
            </p:txBody>
          </p:sp>
          <p:sp>
            <p:nvSpPr>
              <p:cNvPr id="112" name="矩形 111"/>
              <p:cNvSpPr/>
              <p:nvPr/>
            </p:nvSpPr>
            <p:spPr>
              <a:xfrm>
                <a:off x="3868" y="3204"/>
                <a:ext cx="1724" cy="1663"/>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113" name="文本框 112"/>
              <p:cNvSpPr txBox="1"/>
              <p:nvPr/>
            </p:nvSpPr>
            <p:spPr>
              <a:xfrm>
                <a:off x="4131" y="3238"/>
                <a:ext cx="1381" cy="582"/>
              </a:xfrm>
              <a:prstGeom prst="rect">
                <a:avLst/>
              </a:prstGeom>
              <a:noFill/>
            </p:spPr>
            <p:txBody>
              <a:bodyPr wrap="none" rtlCol="0">
                <a:spAutoFit/>
              </a:bodyPr>
              <a:lstStyle/>
              <a:p>
                <a:r>
                  <a:rPr lang="en-US" altLang="zh-CN">
                    <a:latin typeface="黑体" panose="02010609060101010101" pitchFamily="49" charset="-122"/>
                    <a:ea typeface="黑体" panose="02010609060101010101" pitchFamily="49" charset="-122"/>
                    <a:cs typeface="Arial Regular" panose="020B0604020202020204" charset="0"/>
                  </a:rPr>
                  <a:t>Page 3</a:t>
                </a:r>
              </a:p>
            </p:txBody>
          </p:sp>
          <p:sp>
            <p:nvSpPr>
              <p:cNvPr id="114" name="椭圆 113"/>
              <p:cNvSpPr/>
              <p:nvPr/>
            </p:nvSpPr>
            <p:spPr>
              <a:xfrm>
                <a:off x="4459" y="4001"/>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3</a:t>
                </a:r>
              </a:p>
            </p:txBody>
          </p:sp>
          <p:sp>
            <p:nvSpPr>
              <p:cNvPr id="115" name="矩形 114"/>
              <p:cNvSpPr/>
              <p:nvPr/>
            </p:nvSpPr>
            <p:spPr>
              <a:xfrm>
                <a:off x="5865" y="3202"/>
                <a:ext cx="1724" cy="1666"/>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116" name="文本框 115"/>
              <p:cNvSpPr txBox="1"/>
              <p:nvPr/>
            </p:nvSpPr>
            <p:spPr>
              <a:xfrm>
                <a:off x="6109" y="3236"/>
                <a:ext cx="1381" cy="582"/>
              </a:xfrm>
              <a:prstGeom prst="rect">
                <a:avLst/>
              </a:prstGeom>
              <a:noFill/>
            </p:spPr>
            <p:txBody>
              <a:bodyPr wrap="none" rtlCol="0">
                <a:spAutoFit/>
              </a:bodyPr>
              <a:lstStyle/>
              <a:p>
                <a:r>
                  <a:rPr lang="en-US" altLang="zh-CN">
                    <a:latin typeface="黑体" panose="02010609060101010101" pitchFamily="49" charset="-122"/>
                    <a:ea typeface="黑体" panose="02010609060101010101" pitchFamily="49" charset="-122"/>
                    <a:cs typeface="Arial Regular" panose="020B0604020202020204" charset="0"/>
                  </a:rPr>
                  <a:t>Page 2</a:t>
                </a:r>
              </a:p>
            </p:txBody>
          </p:sp>
          <p:sp>
            <p:nvSpPr>
              <p:cNvPr id="117" name="椭圆 116"/>
              <p:cNvSpPr/>
              <p:nvPr/>
            </p:nvSpPr>
            <p:spPr>
              <a:xfrm>
                <a:off x="6456" y="4016"/>
                <a:ext cx="543" cy="5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2</a:t>
                </a:r>
              </a:p>
            </p:txBody>
          </p:sp>
          <p:sp>
            <p:nvSpPr>
              <p:cNvPr id="118" name="矩形 117"/>
              <p:cNvSpPr/>
              <p:nvPr/>
            </p:nvSpPr>
            <p:spPr>
              <a:xfrm>
                <a:off x="7692" y="3202"/>
                <a:ext cx="1724" cy="1667"/>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119" name="文本框 118"/>
              <p:cNvSpPr txBox="1"/>
              <p:nvPr/>
            </p:nvSpPr>
            <p:spPr>
              <a:xfrm>
                <a:off x="7936" y="3236"/>
                <a:ext cx="1381" cy="582"/>
              </a:xfrm>
              <a:prstGeom prst="rect">
                <a:avLst/>
              </a:prstGeom>
              <a:noFill/>
            </p:spPr>
            <p:txBody>
              <a:bodyPr wrap="none" rtlCol="0">
                <a:spAutoFit/>
              </a:bodyPr>
              <a:lstStyle/>
              <a:p>
                <a:r>
                  <a:rPr lang="en-US" altLang="zh-CN">
                    <a:latin typeface="黑体" panose="02010609060101010101" pitchFamily="49" charset="-122"/>
                    <a:ea typeface="黑体" panose="02010609060101010101" pitchFamily="49" charset="-122"/>
                    <a:cs typeface="Arial Regular" panose="020B0604020202020204" charset="0"/>
                  </a:rPr>
                  <a:t>Page 1</a:t>
                </a:r>
              </a:p>
            </p:txBody>
          </p:sp>
          <p:sp>
            <p:nvSpPr>
              <p:cNvPr id="110" name="椭圆 109"/>
              <p:cNvSpPr/>
              <p:nvPr/>
            </p:nvSpPr>
            <p:spPr>
              <a:xfrm>
                <a:off x="7936" y="4016"/>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1</a:t>
                </a:r>
              </a:p>
            </p:txBody>
          </p:sp>
          <p:sp>
            <p:nvSpPr>
              <p:cNvPr id="120" name="椭圆 119"/>
              <p:cNvSpPr/>
              <p:nvPr/>
            </p:nvSpPr>
            <p:spPr>
              <a:xfrm>
                <a:off x="8662" y="4016"/>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5</a:t>
                </a:r>
              </a:p>
            </p:txBody>
          </p:sp>
          <p:cxnSp>
            <p:nvCxnSpPr>
              <p:cNvPr id="121" name="直接连接符 120"/>
              <p:cNvCxnSpPr>
                <a:cxnSpLocks/>
              </p:cNvCxnSpPr>
              <p:nvPr/>
            </p:nvCxnSpPr>
            <p:spPr>
              <a:xfrm>
                <a:off x="5728" y="2648"/>
                <a:ext cx="0" cy="2322"/>
              </a:xfrm>
              <a:prstGeom prst="line">
                <a:avLst/>
              </a:prstGeom>
            </p:spPr>
            <p:style>
              <a:lnRef idx="3">
                <a:schemeClr val="dk1"/>
              </a:lnRef>
              <a:fillRef idx="0">
                <a:schemeClr val="dk1"/>
              </a:fillRef>
              <a:effectRef idx="2">
                <a:schemeClr val="dk1"/>
              </a:effectRef>
              <a:fontRef idx="minor">
                <a:schemeClr val="tx1"/>
              </a:fontRef>
            </p:style>
          </p:cxnSp>
          <p:sp>
            <p:nvSpPr>
              <p:cNvPr id="122" name="文本框 121"/>
              <p:cNvSpPr txBox="1"/>
              <p:nvPr/>
            </p:nvSpPr>
            <p:spPr>
              <a:xfrm>
                <a:off x="3306" y="2475"/>
                <a:ext cx="1008" cy="580"/>
              </a:xfrm>
              <a:prstGeom prst="rect">
                <a:avLst/>
              </a:prstGeom>
              <a:noFill/>
            </p:spPr>
            <p:txBody>
              <a:bodyPr wrap="none" rtlCol="0">
                <a:spAutoFit/>
              </a:bodyPr>
              <a:lstStyle/>
              <a:p>
                <a:r>
                  <a:rPr lang="zh-CN" altLang="en-US">
                    <a:latin typeface="黑体" panose="02010609060101010101" pitchFamily="49" charset="-122"/>
                    <a:ea typeface="黑体" panose="02010609060101010101" pitchFamily="49" charset="-122"/>
                  </a:rPr>
                  <a:t>内存</a:t>
                </a:r>
              </a:p>
            </p:txBody>
          </p:sp>
          <p:sp>
            <p:nvSpPr>
              <p:cNvPr id="123" name="文本框 122"/>
              <p:cNvSpPr txBox="1"/>
              <p:nvPr/>
            </p:nvSpPr>
            <p:spPr>
              <a:xfrm>
                <a:off x="7135" y="2478"/>
                <a:ext cx="1008" cy="580"/>
              </a:xfrm>
              <a:prstGeom prst="rect">
                <a:avLst/>
              </a:prstGeom>
              <a:noFill/>
            </p:spPr>
            <p:txBody>
              <a:bodyPr wrap="none" rtlCol="0">
                <a:spAutoFit/>
              </a:bodyPr>
              <a:lstStyle/>
              <a:p>
                <a:r>
                  <a:rPr lang="zh-CN" altLang="en-US">
                    <a:latin typeface="黑体" panose="02010609060101010101" pitchFamily="49" charset="-122"/>
                    <a:ea typeface="黑体" panose="02010609060101010101" pitchFamily="49" charset="-122"/>
                  </a:rPr>
                  <a:t>磁盘</a:t>
                </a:r>
              </a:p>
            </p:txBody>
          </p:sp>
        </p:grpSp>
        <p:sp>
          <p:nvSpPr>
            <p:cNvPr id="124" name="下弧形箭头 123"/>
            <p:cNvSpPr/>
            <p:nvPr/>
          </p:nvSpPr>
          <p:spPr>
            <a:xfrm flipH="1">
              <a:off x="13085" y="7306"/>
              <a:ext cx="973" cy="458"/>
            </a:xfrm>
            <a:prstGeom prst="curved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latin typeface="黑体" panose="02010609060101010101" pitchFamily="49" charset="-122"/>
                <a:ea typeface="黑体" panose="02010609060101010101" pitchFamily="49" charset="-122"/>
              </a:endParaRPr>
            </a:p>
          </p:txBody>
        </p:sp>
      </p:grpSp>
      <p:grpSp>
        <p:nvGrpSpPr>
          <p:cNvPr id="148" name="组合 147"/>
          <p:cNvGrpSpPr/>
          <p:nvPr/>
        </p:nvGrpSpPr>
        <p:grpSpPr>
          <a:xfrm>
            <a:off x="1086399" y="5027295"/>
            <a:ext cx="4678680" cy="1725930"/>
            <a:chOff x="5923" y="7917"/>
            <a:chExt cx="7368" cy="2718"/>
          </a:xfrm>
        </p:grpSpPr>
        <p:grpSp>
          <p:nvGrpSpPr>
            <p:cNvPr id="126" name="组合 125"/>
            <p:cNvGrpSpPr/>
            <p:nvPr/>
          </p:nvGrpSpPr>
          <p:grpSpPr>
            <a:xfrm>
              <a:off x="5923" y="7917"/>
              <a:ext cx="7368" cy="2489"/>
              <a:chOff x="2048" y="2681"/>
              <a:chExt cx="7368" cy="2489"/>
            </a:xfrm>
          </p:grpSpPr>
          <p:sp>
            <p:nvSpPr>
              <p:cNvPr id="127" name="矩形 126"/>
              <p:cNvSpPr/>
              <p:nvPr/>
            </p:nvSpPr>
            <p:spPr>
              <a:xfrm>
                <a:off x="2048" y="3204"/>
                <a:ext cx="1724" cy="1664"/>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128" name="文本框 127"/>
              <p:cNvSpPr txBox="1"/>
              <p:nvPr/>
            </p:nvSpPr>
            <p:spPr>
              <a:xfrm>
                <a:off x="2292" y="3238"/>
                <a:ext cx="1381" cy="582"/>
              </a:xfrm>
              <a:prstGeom prst="rect">
                <a:avLst/>
              </a:prstGeom>
              <a:noFill/>
            </p:spPr>
            <p:txBody>
              <a:bodyPr wrap="none" rtlCol="0">
                <a:spAutoFit/>
              </a:bodyPr>
              <a:lstStyle/>
              <a:p>
                <a:r>
                  <a:rPr lang="en-US" altLang="zh-CN">
                    <a:latin typeface="黑体" panose="02010609060101010101" pitchFamily="49" charset="-122"/>
                    <a:ea typeface="黑体" panose="02010609060101010101" pitchFamily="49" charset="-122"/>
                    <a:cs typeface="Arial Regular" panose="020B0604020202020204" charset="0"/>
                  </a:rPr>
                  <a:t>Page 4</a:t>
                </a:r>
              </a:p>
            </p:txBody>
          </p:sp>
          <p:sp>
            <p:nvSpPr>
              <p:cNvPr id="129" name="椭圆 128"/>
              <p:cNvSpPr/>
              <p:nvPr/>
            </p:nvSpPr>
            <p:spPr>
              <a:xfrm>
                <a:off x="2707" y="4001"/>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4</a:t>
                </a:r>
              </a:p>
            </p:txBody>
          </p:sp>
          <p:sp>
            <p:nvSpPr>
              <p:cNvPr id="130" name="矩形 129"/>
              <p:cNvSpPr/>
              <p:nvPr/>
            </p:nvSpPr>
            <p:spPr>
              <a:xfrm>
                <a:off x="3868" y="3204"/>
                <a:ext cx="1724" cy="1663"/>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131" name="文本框 130"/>
              <p:cNvSpPr txBox="1"/>
              <p:nvPr/>
            </p:nvSpPr>
            <p:spPr>
              <a:xfrm>
                <a:off x="4131" y="3238"/>
                <a:ext cx="1381" cy="582"/>
              </a:xfrm>
              <a:prstGeom prst="rect">
                <a:avLst/>
              </a:prstGeom>
              <a:noFill/>
            </p:spPr>
            <p:txBody>
              <a:bodyPr wrap="none" rtlCol="0">
                <a:spAutoFit/>
              </a:bodyPr>
              <a:lstStyle/>
              <a:p>
                <a:r>
                  <a:rPr lang="en-US" altLang="zh-CN">
                    <a:latin typeface="黑体" panose="02010609060101010101" pitchFamily="49" charset="-122"/>
                    <a:ea typeface="黑体" panose="02010609060101010101" pitchFamily="49" charset="-122"/>
                    <a:cs typeface="Arial Regular" panose="020B0604020202020204" charset="0"/>
                  </a:rPr>
                  <a:t>Page 2</a:t>
                </a:r>
              </a:p>
            </p:txBody>
          </p:sp>
          <p:sp>
            <p:nvSpPr>
              <p:cNvPr id="132" name="椭圆 131"/>
              <p:cNvSpPr/>
              <p:nvPr/>
            </p:nvSpPr>
            <p:spPr>
              <a:xfrm>
                <a:off x="4459" y="4001"/>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2</a:t>
                </a:r>
              </a:p>
            </p:txBody>
          </p:sp>
          <p:sp>
            <p:nvSpPr>
              <p:cNvPr id="133" name="矩形 132"/>
              <p:cNvSpPr/>
              <p:nvPr/>
            </p:nvSpPr>
            <p:spPr>
              <a:xfrm>
                <a:off x="5865" y="3202"/>
                <a:ext cx="1724" cy="1666"/>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134" name="文本框 133"/>
              <p:cNvSpPr txBox="1"/>
              <p:nvPr/>
            </p:nvSpPr>
            <p:spPr>
              <a:xfrm>
                <a:off x="6109" y="3236"/>
                <a:ext cx="1381" cy="582"/>
              </a:xfrm>
              <a:prstGeom prst="rect">
                <a:avLst/>
              </a:prstGeom>
              <a:noFill/>
            </p:spPr>
            <p:txBody>
              <a:bodyPr wrap="none" rtlCol="0">
                <a:spAutoFit/>
              </a:bodyPr>
              <a:lstStyle/>
              <a:p>
                <a:r>
                  <a:rPr lang="en-US" altLang="zh-CN">
                    <a:latin typeface="黑体" panose="02010609060101010101" pitchFamily="49" charset="-122"/>
                    <a:ea typeface="黑体" panose="02010609060101010101" pitchFamily="49" charset="-122"/>
                    <a:cs typeface="Arial Regular" panose="020B0604020202020204" charset="0"/>
                  </a:rPr>
                  <a:t>Page 3</a:t>
                </a:r>
              </a:p>
            </p:txBody>
          </p:sp>
          <p:sp>
            <p:nvSpPr>
              <p:cNvPr id="135" name="椭圆 134"/>
              <p:cNvSpPr/>
              <p:nvPr/>
            </p:nvSpPr>
            <p:spPr>
              <a:xfrm>
                <a:off x="6456" y="4016"/>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3</a:t>
                </a:r>
              </a:p>
            </p:txBody>
          </p:sp>
          <p:sp>
            <p:nvSpPr>
              <p:cNvPr id="136" name="矩形 135"/>
              <p:cNvSpPr/>
              <p:nvPr/>
            </p:nvSpPr>
            <p:spPr>
              <a:xfrm>
                <a:off x="7692" y="3202"/>
                <a:ext cx="1724" cy="1667"/>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137" name="文本框 136"/>
              <p:cNvSpPr txBox="1"/>
              <p:nvPr/>
            </p:nvSpPr>
            <p:spPr>
              <a:xfrm>
                <a:off x="7936" y="3236"/>
                <a:ext cx="1381" cy="582"/>
              </a:xfrm>
              <a:prstGeom prst="rect">
                <a:avLst/>
              </a:prstGeom>
              <a:noFill/>
            </p:spPr>
            <p:txBody>
              <a:bodyPr wrap="none" rtlCol="0">
                <a:spAutoFit/>
              </a:bodyPr>
              <a:lstStyle/>
              <a:p>
                <a:r>
                  <a:rPr lang="en-US" altLang="zh-CN">
                    <a:latin typeface="黑体" panose="02010609060101010101" pitchFamily="49" charset="-122"/>
                    <a:ea typeface="黑体" panose="02010609060101010101" pitchFamily="49" charset="-122"/>
                    <a:cs typeface="Arial Regular" panose="020B0604020202020204" charset="0"/>
                  </a:rPr>
                  <a:t>Page 1</a:t>
                </a:r>
              </a:p>
            </p:txBody>
          </p:sp>
          <p:sp>
            <p:nvSpPr>
              <p:cNvPr id="138" name="椭圆 137"/>
              <p:cNvSpPr/>
              <p:nvPr/>
            </p:nvSpPr>
            <p:spPr>
              <a:xfrm>
                <a:off x="7936" y="4016"/>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1</a:t>
                </a:r>
              </a:p>
            </p:txBody>
          </p:sp>
          <p:sp>
            <p:nvSpPr>
              <p:cNvPr id="139" name="椭圆 138"/>
              <p:cNvSpPr/>
              <p:nvPr/>
            </p:nvSpPr>
            <p:spPr>
              <a:xfrm>
                <a:off x="8662" y="4016"/>
                <a:ext cx="543" cy="5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5</a:t>
                </a:r>
              </a:p>
            </p:txBody>
          </p:sp>
          <p:cxnSp>
            <p:nvCxnSpPr>
              <p:cNvPr id="140" name="直接连接符 139"/>
              <p:cNvCxnSpPr>
                <a:cxnSpLocks/>
              </p:cNvCxnSpPr>
              <p:nvPr/>
            </p:nvCxnSpPr>
            <p:spPr>
              <a:xfrm>
                <a:off x="5728" y="2834"/>
                <a:ext cx="0" cy="2336"/>
              </a:xfrm>
              <a:prstGeom prst="line">
                <a:avLst/>
              </a:prstGeom>
            </p:spPr>
            <p:style>
              <a:lnRef idx="3">
                <a:schemeClr val="dk1"/>
              </a:lnRef>
              <a:fillRef idx="0">
                <a:schemeClr val="dk1"/>
              </a:fillRef>
              <a:effectRef idx="2">
                <a:schemeClr val="dk1"/>
              </a:effectRef>
              <a:fontRef idx="minor">
                <a:schemeClr val="tx1"/>
              </a:fontRef>
            </p:style>
          </p:cxnSp>
          <p:sp>
            <p:nvSpPr>
              <p:cNvPr id="141" name="文本框 140"/>
              <p:cNvSpPr txBox="1"/>
              <p:nvPr/>
            </p:nvSpPr>
            <p:spPr>
              <a:xfrm>
                <a:off x="3306" y="2681"/>
                <a:ext cx="1008" cy="580"/>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内存</a:t>
                </a:r>
              </a:p>
            </p:txBody>
          </p:sp>
          <p:sp>
            <p:nvSpPr>
              <p:cNvPr id="142" name="文本框 141"/>
              <p:cNvSpPr txBox="1"/>
              <p:nvPr/>
            </p:nvSpPr>
            <p:spPr>
              <a:xfrm>
                <a:off x="7135" y="2684"/>
                <a:ext cx="1008" cy="580"/>
              </a:xfrm>
              <a:prstGeom prst="rect">
                <a:avLst/>
              </a:prstGeom>
              <a:noFill/>
            </p:spPr>
            <p:txBody>
              <a:bodyPr wrap="none" rtlCol="0">
                <a:spAutoFit/>
              </a:bodyPr>
              <a:lstStyle/>
              <a:p>
                <a:r>
                  <a:rPr lang="zh-CN" altLang="en-US">
                    <a:latin typeface="黑体" panose="02010609060101010101" pitchFamily="49" charset="-122"/>
                    <a:ea typeface="黑体" panose="02010609060101010101" pitchFamily="49" charset="-122"/>
                  </a:rPr>
                  <a:t>磁盘</a:t>
                </a:r>
              </a:p>
            </p:txBody>
          </p:sp>
        </p:grpSp>
        <p:sp>
          <p:nvSpPr>
            <p:cNvPr id="143" name="下弧形箭头 142"/>
            <p:cNvSpPr/>
            <p:nvPr/>
          </p:nvSpPr>
          <p:spPr>
            <a:xfrm flipH="1">
              <a:off x="6837" y="10177"/>
              <a:ext cx="5527" cy="458"/>
            </a:xfrm>
            <a:prstGeom prst="curved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latin typeface="黑体" panose="02010609060101010101" pitchFamily="49" charset="-122"/>
                <a:ea typeface="黑体" panose="02010609060101010101" pitchFamily="49" charset="-122"/>
              </a:endParaRPr>
            </a:p>
          </p:txBody>
        </p:sp>
      </p:grpSp>
      <p:sp>
        <p:nvSpPr>
          <p:cNvPr id="144" name="右箭头 143"/>
          <p:cNvSpPr/>
          <p:nvPr/>
        </p:nvSpPr>
        <p:spPr>
          <a:xfrm>
            <a:off x="5906135" y="2238285"/>
            <a:ext cx="255905" cy="162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149" name="右箭头 148"/>
          <p:cNvSpPr/>
          <p:nvPr/>
        </p:nvSpPr>
        <p:spPr>
          <a:xfrm flipH="1">
            <a:off x="5906135" y="4070747"/>
            <a:ext cx="255905" cy="162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150" name="右箭头 149"/>
          <p:cNvSpPr/>
          <p:nvPr/>
        </p:nvSpPr>
        <p:spPr>
          <a:xfrm rot="5400000">
            <a:off x="10523220" y="3118247"/>
            <a:ext cx="255905" cy="162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151" name="右箭头 150"/>
          <p:cNvSpPr/>
          <p:nvPr/>
        </p:nvSpPr>
        <p:spPr>
          <a:xfrm rot="5400000">
            <a:off x="1344844" y="5044202"/>
            <a:ext cx="255905" cy="162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152" name="文本框 151"/>
          <p:cNvSpPr txBox="1"/>
          <p:nvPr/>
        </p:nvSpPr>
        <p:spPr>
          <a:xfrm>
            <a:off x="6328409" y="5521077"/>
            <a:ext cx="2228215" cy="707886"/>
          </a:xfrm>
          <a:prstGeom prst="rect">
            <a:avLst/>
          </a:prstGeom>
          <a:noFill/>
        </p:spPr>
        <p:txBody>
          <a:bodyPr wrap="square" rtlCol="0">
            <a:spAutoFit/>
          </a:bodyPr>
          <a:lstStyle/>
          <a:p>
            <a:r>
              <a:rPr lang="en-US" altLang="zh-CN" sz="2000" dirty="0">
                <a:latin typeface="黑体" panose="02010609060101010101" pitchFamily="49" charset="-122"/>
                <a:ea typeface="黑体" panose="02010609060101010101" pitchFamily="49" charset="-122"/>
                <a:cs typeface="黑体" charset="0"/>
              </a:rPr>
              <a:t>I/O</a:t>
            </a:r>
            <a:r>
              <a:rPr lang="zh-CN" altLang="en-US" sz="2000" dirty="0">
                <a:latin typeface="黑体" panose="02010609060101010101" pitchFamily="49" charset="-122"/>
                <a:ea typeface="黑体" panose="02010609060101010101" pitchFamily="49" charset="-122"/>
                <a:cs typeface="黑体" charset="0"/>
              </a:rPr>
              <a:t>请求次数：</a:t>
            </a:r>
            <a:r>
              <a:rPr lang="en-US" altLang="zh-CN" sz="2000" dirty="0">
                <a:latin typeface="黑体" panose="02010609060101010101" pitchFamily="49" charset="-122"/>
                <a:ea typeface="黑体" panose="02010609060101010101" pitchFamily="49" charset="-122"/>
                <a:cs typeface="黑体" charset="0"/>
              </a:rPr>
              <a:t>4</a:t>
            </a:r>
          </a:p>
          <a:p>
            <a:r>
              <a:rPr lang="zh-CN" altLang="en-US" sz="2000" dirty="0">
                <a:latin typeface="黑体" panose="02010609060101010101" pitchFamily="49" charset="-122"/>
                <a:ea typeface="黑体" panose="02010609060101010101" pitchFamily="49" charset="-122"/>
                <a:cs typeface="黑体" charset="0"/>
              </a:rPr>
              <a:t>页面置换次数：</a:t>
            </a:r>
            <a:r>
              <a:rPr lang="en-US" altLang="zh-CN" sz="2000" dirty="0">
                <a:latin typeface="黑体" panose="02010609060101010101" pitchFamily="49" charset="-122"/>
                <a:ea typeface="黑体" panose="02010609060101010101" pitchFamily="49" charset="-122"/>
                <a:cs typeface="黑体" charset="0"/>
              </a:rPr>
              <a:t>4</a:t>
            </a:r>
          </a:p>
        </p:txBody>
      </p:sp>
      <p:sp>
        <p:nvSpPr>
          <p:cNvPr id="8" name="文本框 7">
            <a:extLst>
              <a:ext uri="{FF2B5EF4-FFF2-40B4-BE49-F238E27FC236}">
                <a16:creationId xmlns:a16="http://schemas.microsoft.com/office/drawing/2014/main" id="{F331F7CD-6969-C67C-6B81-C64EC2352F9E}"/>
              </a:ext>
            </a:extLst>
          </p:cNvPr>
          <p:cNvSpPr txBox="1"/>
          <p:nvPr/>
        </p:nvSpPr>
        <p:spPr>
          <a:xfrm>
            <a:off x="288290" y="924867"/>
            <a:ext cx="4366895" cy="368300"/>
          </a:xfrm>
          <a:prstGeom prst="rect">
            <a:avLst/>
          </a:prstGeom>
          <a:noFill/>
        </p:spPr>
        <p:txBody>
          <a:bodyPr wrap="square" rtlCol="0">
            <a:spAutoFit/>
          </a:bodyPr>
          <a:lstStyle/>
          <a:p>
            <a:r>
              <a:rPr lang="en-US" altLang="zh-CN" dirty="0">
                <a:latin typeface="黑体" panose="02010609060101010101" pitchFamily="49" charset="-122"/>
                <a:ea typeface="黑体" panose="02010609060101010101" pitchFamily="49" charset="-122"/>
              </a:rPr>
              <a:t>GC</a:t>
            </a:r>
            <a:r>
              <a:rPr lang="zh-CN" altLang="en-US" dirty="0">
                <a:latin typeface="黑体" panose="02010609060101010101" pitchFamily="49" charset="-122"/>
                <a:ea typeface="黑体" panose="02010609060101010101" pitchFamily="49" charset="-122"/>
              </a:rPr>
              <a:t>遍历顺序：</a:t>
            </a:r>
            <a:r>
              <a:rPr lang="en-US" altLang="zh-CN" dirty="0">
                <a:latin typeface="黑体" panose="02010609060101010101" pitchFamily="49" charset="-122"/>
                <a:ea typeface="黑体" panose="02010609060101010101" pitchFamily="49" charset="-122"/>
              </a:rPr>
              <a:t>1-&gt;3-&gt;4-&gt;2-&gt;5</a:t>
            </a:r>
          </a:p>
        </p:txBody>
      </p:sp>
      <p:grpSp>
        <p:nvGrpSpPr>
          <p:cNvPr id="33" name="组合 32">
            <a:extLst>
              <a:ext uri="{FF2B5EF4-FFF2-40B4-BE49-F238E27FC236}">
                <a16:creationId xmlns:a16="http://schemas.microsoft.com/office/drawing/2014/main" id="{4E73E37D-0958-A509-D8D3-57A3CDFE358D}"/>
              </a:ext>
            </a:extLst>
          </p:cNvPr>
          <p:cNvGrpSpPr/>
          <p:nvPr/>
        </p:nvGrpSpPr>
        <p:grpSpPr>
          <a:xfrm>
            <a:off x="9022088" y="5447527"/>
            <a:ext cx="2689225" cy="926465"/>
            <a:chOff x="1733" y="3457"/>
            <a:chExt cx="4235" cy="1459"/>
          </a:xfrm>
        </p:grpSpPr>
        <p:sp>
          <p:nvSpPr>
            <p:cNvPr id="34" name="椭圆 33">
              <a:extLst>
                <a:ext uri="{FF2B5EF4-FFF2-40B4-BE49-F238E27FC236}">
                  <a16:creationId xmlns:a16="http://schemas.microsoft.com/office/drawing/2014/main" id="{4BCE3EDA-1288-7B82-701A-A626FA620C80}"/>
                </a:ext>
              </a:extLst>
            </p:cNvPr>
            <p:cNvSpPr/>
            <p:nvPr/>
          </p:nvSpPr>
          <p:spPr>
            <a:xfrm>
              <a:off x="1733" y="3458"/>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en-US" altLang="zh-CN">
                <a:latin typeface="黑体" panose="02010609060101010101" pitchFamily="49" charset="-122"/>
                <a:ea typeface="黑体" panose="02010609060101010101" pitchFamily="49" charset="-122"/>
              </a:endParaRPr>
            </a:p>
          </p:txBody>
        </p:sp>
        <p:sp>
          <p:nvSpPr>
            <p:cNvPr id="35" name="文本框 34">
              <a:extLst>
                <a:ext uri="{FF2B5EF4-FFF2-40B4-BE49-F238E27FC236}">
                  <a16:creationId xmlns:a16="http://schemas.microsoft.com/office/drawing/2014/main" id="{283DAF06-AB8C-ABC4-A4DE-376F15AE4F91}"/>
                </a:ext>
              </a:extLst>
            </p:cNvPr>
            <p:cNvSpPr txBox="1"/>
            <p:nvPr/>
          </p:nvSpPr>
          <p:spPr>
            <a:xfrm>
              <a:off x="2493" y="3457"/>
              <a:ext cx="2055" cy="580"/>
            </a:xfrm>
            <a:prstGeom prst="rect">
              <a:avLst/>
            </a:prstGeom>
            <a:noFill/>
          </p:spPr>
          <p:txBody>
            <a:bodyPr wrap="square" rtlCol="0">
              <a:spAutoFit/>
            </a:bodyPr>
            <a:lstStyle/>
            <a:p>
              <a:r>
                <a:rPr lang="zh-CN" altLang="en-US">
                  <a:latin typeface="黑体" panose="02010609060101010101" pitchFamily="49" charset="-122"/>
                  <a:ea typeface="黑体" panose="02010609060101010101" pitchFamily="49" charset="-122"/>
                </a:rPr>
                <a:t>存活对象</a:t>
              </a:r>
            </a:p>
          </p:txBody>
        </p:sp>
        <p:sp>
          <p:nvSpPr>
            <p:cNvPr id="36" name="椭圆 35">
              <a:extLst>
                <a:ext uri="{FF2B5EF4-FFF2-40B4-BE49-F238E27FC236}">
                  <a16:creationId xmlns:a16="http://schemas.microsoft.com/office/drawing/2014/main" id="{5FD794DC-1CC4-C46D-9308-9E436F770567}"/>
                </a:ext>
              </a:extLst>
            </p:cNvPr>
            <p:cNvSpPr/>
            <p:nvPr/>
          </p:nvSpPr>
          <p:spPr>
            <a:xfrm>
              <a:off x="1733" y="4355"/>
              <a:ext cx="543" cy="5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endParaRPr lang="en-US" altLang="zh-CN">
                <a:latin typeface="黑体" panose="02010609060101010101" pitchFamily="49" charset="-122"/>
                <a:ea typeface="黑体" panose="02010609060101010101" pitchFamily="49" charset="-122"/>
              </a:endParaRPr>
            </a:p>
          </p:txBody>
        </p:sp>
        <p:sp>
          <p:nvSpPr>
            <p:cNvPr id="37" name="文本框 36">
              <a:extLst>
                <a:ext uri="{FF2B5EF4-FFF2-40B4-BE49-F238E27FC236}">
                  <a16:creationId xmlns:a16="http://schemas.microsoft.com/office/drawing/2014/main" id="{7A197812-979C-7A23-84A6-7E668E19240E}"/>
                </a:ext>
              </a:extLst>
            </p:cNvPr>
            <p:cNvSpPr txBox="1"/>
            <p:nvPr/>
          </p:nvSpPr>
          <p:spPr>
            <a:xfrm>
              <a:off x="2494" y="4336"/>
              <a:ext cx="3474" cy="580"/>
            </a:xfrm>
            <a:prstGeom prst="rect">
              <a:avLst/>
            </a:prstGeom>
            <a:noFill/>
          </p:spPr>
          <p:txBody>
            <a:bodyPr wrap="square" rtlCol="0">
              <a:spAutoFit/>
            </a:bodyPr>
            <a:lstStyle/>
            <a:p>
              <a:r>
                <a:rPr lang="en-US" altLang="zh-CN" dirty="0">
                  <a:latin typeface="黑体" panose="02010609060101010101" pitchFamily="49" charset="-122"/>
                  <a:ea typeface="黑体" panose="02010609060101010101" pitchFamily="49" charset="-122"/>
                </a:rPr>
                <a:t>GC</a:t>
              </a:r>
              <a:r>
                <a:rPr lang="zh-CN" altLang="en-US" dirty="0">
                  <a:latin typeface="黑体" panose="02010609060101010101" pitchFamily="49" charset="-122"/>
                  <a:ea typeface="黑体" panose="02010609060101010101" pitchFamily="49" charset="-122"/>
                </a:rPr>
                <a:t>正在访问的对象</a:t>
              </a:r>
            </a:p>
          </p:txBody>
        </p:sp>
      </p:grpSp>
      <p:sp>
        <p:nvSpPr>
          <p:cNvPr id="38" name="矩形 37">
            <a:extLst>
              <a:ext uri="{FF2B5EF4-FFF2-40B4-BE49-F238E27FC236}">
                <a16:creationId xmlns:a16="http://schemas.microsoft.com/office/drawing/2014/main" id="{A83C574E-C122-ED72-1D9C-EEB7A5E1ADBF}"/>
              </a:ext>
            </a:extLst>
          </p:cNvPr>
          <p:cNvSpPr/>
          <p:nvPr/>
        </p:nvSpPr>
        <p:spPr>
          <a:xfrm>
            <a:off x="8860781" y="5369879"/>
            <a:ext cx="2729247" cy="10585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14" name="文本框 13">
            <a:extLst>
              <a:ext uri="{FF2B5EF4-FFF2-40B4-BE49-F238E27FC236}">
                <a16:creationId xmlns:a16="http://schemas.microsoft.com/office/drawing/2014/main" id="{A02909BE-ADE2-51DA-9C98-95711EB4E0A9}"/>
              </a:ext>
            </a:extLst>
          </p:cNvPr>
          <p:cNvSpPr txBox="1"/>
          <p:nvPr/>
        </p:nvSpPr>
        <p:spPr>
          <a:xfrm>
            <a:off x="2908919" y="2806080"/>
            <a:ext cx="1219920" cy="369332"/>
          </a:xfrm>
          <a:prstGeom prst="rect">
            <a:avLst/>
          </a:prstGeom>
          <a:solidFill>
            <a:schemeClr val="bg1"/>
          </a:solidFill>
        </p:spPr>
        <p:txBody>
          <a:bodyPr wrap="square">
            <a:spAutoFit/>
          </a:bodyPr>
          <a:lstStyle/>
          <a:p>
            <a:r>
              <a:rPr kumimoji="0" lang="en-US" altLang="zh-CN"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rPr>
              <a:t>GC</a:t>
            </a:r>
            <a:r>
              <a:rPr kumimoji="0" lang="zh-CN" altLang="en-US"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rPr>
              <a:t>访问</a:t>
            </a:r>
            <a:r>
              <a:rPr kumimoji="0" lang="en-US" altLang="zh-CN"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rPr>
              <a:t>1</a:t>
            </a:r>
            <a:endParaRPr lang="zh-CN" altLang="en-US" dirty="0">
              <a:solidFill>
                <a:schemeClr val="accent1"/>
              </a:solidFill>
            </a:endParaRPr>
          </a:p>
        </p:txBody>
      </p:sp>
      <p:sp>
        <p:nvSpPr>
          <p:cNvPr id="18" name="文本框 17">
            <a:extLst>
              <a:ext uri="{FF2B5EF4-FFF2-40B4-BE49-F238E27FC236}">
                <a16:creationId xmlns:a16="http://schemas.microsoft.com/office/drawing/2014/main" id="{7B3A8E37-3EBA-2574-1582-28E605C435F6}"/>
              </a:ext>
            </a:extLst>
          </p:cNvPr>
          <p:cNvSpPr txBox="1"/>
          <p:nvPr/>
        </p:nvSpPr>
        <p:spPr>
          <a:xfrm>
            <a:off x="7045835" y="2826901"/>
            <a:ext cx="1219920" cy="369332"/>
          </a:xfrm>
          <a:prstGeom prst="rect">
            <a:avLst/>
          </a:prstGeom>
          <a:solidFill>
            <a:schemeClr val="bg1"/>
          </a:solidFill>
        </p:spPr>
        <p:txBody>
          <a:bodyPr wrap="square">
            <a:spAutoFit/>
          </a:bodyPr>
          <a:lstStyle/>
          <a:p>
            <a:r>
              <a:rPr kumimoji="0" lang="en-US" altLang="zh-CN"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rPr>
              <a:t>GC</a:t>
            </a:r>
            <a:r>
              <a:rPr kumimoji="0" lang="zh-CN" altLang="en-US"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rPr>
              <a:t>访问</a:t>
            </a:r>
            <a:r>
              <a:rPr kumimoji="0" lang="en-US" altLang="zh-CN"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rPr>
              <a:t>3</a:t>
            </a:r>
            <a:endParaRPr lang="zh-CN" altLang="en-US" dirty="0">
              <a:solidFill>
                <a:schemeClr val="accent1"/>
              </a:solidFill>
            </a:endParaRPr>
          </a:p>
        </p:txBody>
      </p:sp>
      <p:sp>
        <p:nvSpPr>
          <p:cNvPr id="25" name="文本框 24">
            <a:extLst>
              <a:ext uri="{FF2B5EF4-FFF2-40B4-BE49-F238E27FC236}">
                <a16:creationId xmlns:a16="http://schemas.microsoft.com/office/drawing/2014/main" id="{46DA923A-D6F5-3725-C129-A0034CC36924}"/>
              </a:ext>
            </a:extLst>
          </p:cNvPr>
          <p:cNvSpPr txBox="1"/>
          <p:nvPr/>
        </p:nvSpPr>
        <p:spPr>
          <a:xfrm>
            <a:off x="10418762" y="4793602"/>
            <a:ext cx="1219920" cy="369332"/>
          </a:xfrm>
          <a:prstGeom prst="rect">
            <a:avLst/>
          </a:prstGeom>
          <a:solidFill>
            <a:schemeClr val="bg1"/>
          </a:solidFill>
        </p:spPr>
        <p:txBody>
          <a:bodyPr wrap="square">
            <a:spAutoFit/>
          </a:bodyPr>
          <a:lstStyle/>
          <a:p>
            <a:r>
              <a:rPr kumimoji="0" lang="en-US" altLang="zh-CN"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rPr>
              <a:t>GC</a:t>
            </a:r>
            <a:r>
              <a:rPr kumimoji="0" lang="zh-CN" altLang="en-US"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rPr>
              <a:t>访问</a:t>
            </a:r>
            <a:r>
              <a:rPr kumimoji="0" lang="en-US" altLang="zh-CN"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rPr>
              <a:t>4</a:t>
            </a:r>
            <a:endParaRPr lang="zh-CN" altLang="en-US" dirty="0">
              <a:solidFill>
                <a:schemeClr val="accent1"/>
              </a:solidFill>
            </a:endParaRPr>
          </a:p>
        </p:txBody>
      </p:sp>
      <p:sp>
        <p:nvSpPr>
          <p:cNvPr id="26" name="文本框 25">
            <a:extLst>
              <a:ext uri="{FF2B5EF4-FFF2-40B4-BE49-F238E27FC236}">
                <a16:creationId xmlns:a16="http://schemas.microsoft.com/office/drawing/2014/main" id="{BC89DD39-ED63-E7C5-EFAD-38A86968AB9B}"/>
              </a:ext>
            </a:extLst>
          </p:cNvPr>
          <p:cNvSpPr txBox="1"/>
          <p:nvPr/>
        </p:nvSpPr>
        <p:spPr>
          <a:xfrm>
            <a:off x="3949627" y="4763860"/>
            <a:ext cx="1219920" cy="369332"/>
          </a:xfrm>
          <a:prstGeom prst="rect">
            <a:avLst/>
          </a:prstGeom>
          <a:solidFill>
            <a:schemeClr val="bg1"/>
          </a:solidFill>
        </p:spPr>
        <p:txBody>
          <a:bodyPr wrap="square">
            <a:spAutoFit/>
          </a:bodyPr>
          <a:lstStyle/>
          <a:p>
            <a:r>
              <a:rPr kumimoji="0" lang="en-US" altLang="zh-CN"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rPr>
              <a:t>GC</a:t>
            </a:r>
            <a:r>
              <a:rPr kumimoji="0" lang="zh-CN" altLang="en-US"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rPr>
              <a:t>访问</a:t>
            </a:r>
            <a:r>
              <a:rPr kumimoji="0" lang="en-US" altLang="zh-CN"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rPr>
              <a:t>2</a:t>
            </a:r>
            <a:endParaRPr lang="zh-CN" altLang="en-US" dirty="0">
              <a:solidFill>
                <a:schemeClr val="accent1"/>
              </a:solidFill>
            </a:endParaRPr>
          </a:p>
        </p:txBody>
      </p:sp>
      <p:sp>
        <p:nvSpPr>
          <p:cNvPr id="27" name="文本框 26">
            <a:extLst>
              <a:ext uri="{FF2B5EF4-FFF2-40B4-BE49-F238E27FC236}">
                <a16:creationId xmlns:a16="http://schemas.microsoft.com/office/drawing/2014/main" id="{4AD5D2BB-3787-DA78-63F3-EE6CBD22244F}"/>
              </a:ext>
            </a:extLst>
          </p:cNvPr>
          <p:cNvSpPr txBox="1"/>
          <p:nvPr/>
        </p:nvSpPr>
        <p:spPr>
          <a:xfrm>
            <a:off x="579756" y="6451125"/>
            <a:ext cx="1072514" cy="369332"/>
          </a:xfrm>
          <a:prstGeom prst="rect">
            <a:avLst/>
          </a:prstGeom>
          <a:solidFill>
            <a:schemeClr val="bg1"/>
          </a:solidFill>
        </p:spPr>
        <p:txBody>
          <a:bodyPr wrap="square">
            <a:spAutoFit/>
          </a:bodyPr>
          <a:lstStyle/>
          <a:p>
            <a:r>
              <a:rPr kumimoji="0" lang="en-US" altLang="zh-CN"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rPr>
              <a:t>GC</a:t>
            </a:r>
            <a:r>
              <a:rPr kumimoji="0" lang="zh-CN" altLang="en-US"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rPr>
              <a:t>访问</a:t>
            </a:r>
            <a:r>
              <a:rPr kumimoji="0" lang="en-US" altLang="zh-CN"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rPr>
              <a:t>5</a:t>
            </a:r>
            <a:endParaRPr lang="zh-CN" altLang="en-US" dirty="0">
              <a:solidFill>
                <a:schemeClr val="accen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垃圾回收优化：示例</a:t>
            </a:r>
            <a:r>
              <a:rPr lang="en-US" altLang="zh-CN" dirty="0"/>
              <a:t>1</a:t>
            </a:r>
            <a:endParaRPr lang="zh-CN" altLang="en-US" dirty="0"/>
          </a:p>
        </p:txBody>
      </p:sp>
      <p:sp>
        <p:nvSpPr>
          <p:cNvPr id="3" name="内容占位符 2"/>
          <p:cNvSpPr>
            <a:spLocks noGrp="1"/>
          </p:cNvSpPr>
          <p:nvPr>
            <p:ph idx="1"/>
          </p:nvPr>
        </p:nvSpPr>
        <p:spPr>
          <a:xfrm>
            <a:off x="626664" y="1235438"/>
            <a:ext cx="5932888" cy="5052509"/>
          </a:xfrm>
        </p:spPr>
        <p:txBody>
          <a:bodyPr/>
          <a:lstStyle/>
          <a:p>
            <a:r>
              <a:rPr lang="zh-CN" altLang="en-US" dirty="0">
                <a:solidFill>
                  <a:schemeClr val="accent1"/>
                </a:solidFill>
              </a:rPr>
              <a:t>优先访问在内存中的对象，延迟访问磁盘中的对象，减少</a:t>
            </a:r>
            <a:r>
              <a:rPr lang="en-US" altLang="zh-CN" dirty="0">
                <a:solidFill>
                  <a:schemeClr val="accent1"/>
                </a:solidFill>
              </a:rPr>
              <a:t>I/O</a:t>
            </a:r>
            <a:r>
              <a:rPr lang="zh-CN" altLang="en-US" dirty="0">
                <a:solidFill>
                  <a:schemeClr val="accent1"/>
                </a:solidFill>
              </a:rPr>
              <a:t>请求和页面置换</a:t>
            </a:r>
          </a:p>
          <a:p>
            <a:r>
              <a:rPr lang="zh-CN" altLang="en-US" dirty="0"/>
              <a:t>调整</a:t>
            </a:r>
            <a:r>
              <a:rPr lang="en-US" altLang="zh-CN" dirty="0"/>
              <a:t>GC</a:t>
            </a:r>
            <a:r>
              <a:rPr lang="zh-CN" altLang="en-US" dirty="0"/>
              <a:t>遍历存活对象的顺序为</a:t>
            </a:r>
            <a:r>
              <a:rPr lang="en-US" altLang="zh-CN" dirty="0"/>
              <a:t>1-&gt;2-&gt;5-&gt;3-&gt;4</a:t>
            </a:r>
          </a:p>
        </p:txBody>
      </p:sp>
      <p:grpSp>
        <p:nvGrpSpPr>
          <p:cNvPr id="47" name="组合 46"/>
          <p:cNvGrpSpPr/>
          <p:nvPr/>
        </p:nvGrpSpPr>
        <p:grpSpPr>
          <a:xfrm>
            <a:off x="6961505" y="915035"/>
            <a:ext cx="4678680" cy="1837055"/>
            <a:chOff x="2048" y="2386"/>
            <a:chExt cx="7368" cy="2893"/>
          </a:xfrm>
        </p:grpSpPr>
        <p:sp>
          <p:nvSpPr>
            <p:cNvPr id="4" name="矩形 3"/>
            <p:cNvSpPr/>
            <p:nvPr/>
          </p:nvSpPr>
          <p:spPr>
            <a:xfrm>
              <a:off x="2048" y="3204"/>
              <a:ext cx="1724" cy="1664"/>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5" name="文本框 4"/>
            <p:cNvSpPr txBox="1"/>
            <p:nvPr/>
          </p:nvSpPr>
          <p:spPr>
            <a:xfrm>
              <a:off x="2292" y="3238"/>
              <a:ext cx="1381" cy="582"/>
            </a:xfrm>
            <a:prstGeom prst="rect">
              <a:avLst/>
            </a:prstGeom>
            <a:noFill/>
          </p:spPr>
          <p:txBody>
            <a:bodyPr wrap="none" rtlCol="0">
              <a:spAutoFit/>
            </a:bodyPr>
            <a:lstStyle/>
            <a:p>
              <a:r>
                <a:rPr lang="en-US" altLang="zh-CN">
                  <a:latin typeface="黑体" panose="02010609060101010101" pitchFamily="49" charset="-122"/>
                  <a:ea typeface="黑体" panose="02010609060101010101" pitchFamily="49" charset="-122"/>
                  <a:cs typeface="Arial Regular" panose="020B0604020202020204" charset="0"/>
                </a:rPr>
                <a:t>Page 1</a:t>
              </a:r>
            </a:p>
          </p:txBody>
        </p:sp>
        <p:sp>
          <p:nvSpPr>
            <p:cNvPr id="6" name="椭圆 5"/>
            <p:cNvSpPr/>
            <p:nvPr/>
          </p:nvSpPr>
          <p:spPr>
            <a:xfrm>
              <a:off x="2292" y="4001"/>
              <a:ext cx="543" cy="5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1</a:t>
              </a:r>
            </a:p>
          </p:txBody>
        </p:sp>
        <p:sp>
          <p:nvSpPr>
            <p:cNvPr id="7" name="椭圆 6"/>
            <p:cNvSpPr/>
            <p:nvPr/>
          </p:nvSpPr>
          <p:spPr>
            <a:xfrm>
              <a:off x="2977" y="4001"/>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5</a:t>
              </a:r>
            </a:p>
          </p:txBody>
        </p:sp>
        <p:sp>
          <p:nvSpPr>
            <p:cNvPr id="10" name="矩形 9"/>
            <p:cNvSpPr/>
            <p:nvPr/>
          </p:nvSpPr>
          <p:spPr>
            <a:xfrm>
              <a:off x="3868" y="3204"/>
              <a:ext cx="1724" cy="1663"/>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11" name="文本框 10"/>
            <p:cNvSpPr txBox="1"/>
            <p:nvPr/>
          </p:nvSpPr>
          <p:spPr>
            <a:xfrm>
              <a:off x="4131" y="3238"/>
              <a:ext cx="1381" cy="582"/>
            </a:xfrm>
            <a:prstGeom prst="rect">
              <a:avLst/>
            </a:prstGeom>
            <a:noFill/>
          </p:spPr>
          <p:txBody>
            <a:bodyPr wrap="none" rtlCol="0">
              <a:spAutoFit/>
            </a:bodyPr>
            <a:lstStyle/>
            <a:p>
              <a:r>
                <a:rPr lang="en-US" altLang="zh-CN">
                  <a:latin typeface="黑体" panose="02010609060101010101" pitchFamily="49" charset="-122"/>
                  <a:ea typeface="黑体" panose="02010609060101010101" pitchFamily="49" charset="-122"/>
                  <a:cs typeface="Arial Regular" panose="020B0604020202020204" charset="0"/>
                </a:rPr>
                <a:t>Page 2</a:t>
              </a:r>
            </a:p>
          </p:txBody>
        </p:sp>
        <p:sp>
          <p:nvSpPr>
            <p:cNvPr id="12" name="椭圆 11"/>
            <p:cNvSpPr/>
            <p:nvPr/>
          </p:nvSpPr>
          <p:spPr>
            <a:xfrm>
              <a:off x="4459" y="4001"/>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2</a:t>
              </a:r>
            </a:p>
          </p:txBody>
        </p:sp>
        <p:sp>
          <p:nvSpPr>
            <p:cNvPr id="15" name="矩形 14"/>
            <p:cNvSpPr/>
            <p:nvPr/>
          </p:nvSpPr>
          <p:spPr>
            <a:xfrm>
              <a:off x="5865" y="3202"/>
              <a:ext cx="1724" cy="1666"/>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16" name="文本框 15"/>
            <p:cNvSpPr txBox="1"/>
            <p:nvPr/>
          </p:nvSpPr>
          <p:spPr>
            <a:xfrm>
              <a:off x="6109" y="3236"/>
              <a:ext cx="1381" cy="582"/>
            </a:xfrm>
            <a:prstGeom prst="rect">
              <a:avLst/>
            </a:prstGeom>
            <a:noFill/>
          </p:spPr>
          <p:txBody>
            <a:bodyPr wrap="none" rtlCol="0">
              <a:spAutoFit/>
            </a:bodyPr>
            <a:lstStyle/>
            <a:p>
              <a:r>
                <a:rPr lang="en-US" altLang="zh-CN">
                  <a:latin typeface="黑体" panose="02010609060101010101" pitchFamily="49" charset="-122"/>
                  <a:ea typeface="黑体" panose="02010609060101010101" pitchFamily="49" charset="-122"/>
                  <a:cs typeface="Arial Regular" panose="020B0604020202020204" charset="0"/>
                </a:rPr>
                <a:t>Page 3</a:t>
              </a:r>
            </a:p>
          </p:txBody>
        </p:sp>
        <p:sp>
          <p:nvSpPr>
            <p:cNvPr id="17" name="椭圆 16"/>
            <p:cNvSpPr/>
            <p:nvPr/>
          </p:nvSpPr>
          <p:spPr>
            <a:xfrm>
              <a:off x="6456" y="4016"/>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3</a:t>
              </a:r>
            </a:p>
          </p:txBody>
        </p:sp>
        <p:sp>
          <p:nvSpPr>
            <p:cNvPr id="19" name="矩形 18"/>
            <p:cNvSpPr/>
            <p:nvPr/>
          </p:nvSpPr>
          <p:spPr>
            <a:xfrm>
              <a:off x="7692" y="3202"/>
              <a:ext cx="1724" cy="1667"/>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20" name="文本框 19"/>
            <p:cNvSpPr txBox="1"/>
            <p:nvPr/>
          </p:nvSpPr>
          <p:spPr>
            <a:xfrm>
              <a:off x="7936" y="3236"/>
              <a:ext cx="1381" cy="582"/>
            </a:xfrm>
            <a:prstGeom prst="rect">
              <a:avLst/>
            </a:prstGeom>
            <a:noFill/>
          </p:spPr>
          <p:txBody>
            <a:bodyPr wrap="none" rtlCol="0">
              <a:spAutoFit/>
            </a:bodyPr>
            <a:lstStyle/>
            <a:p>
              <a:r>
                <a:rPr lang="en-US" altLang="zh-CN">
                  <a:latin typeface="黑体" panose="02010609060101010101" pitchFamily="49" charset="-122"/>
                  <a:ea typeface="黑体" panose="02010609060101010101" pitchFamily="49" charset="-122"/>
                  <a:cs typeface="Arial Regular" panose="020B0604020202020204" charset="0"/>
                </a:rPr>
                <a:t>Page 4</a:t>
              </a:r>
            </a:p>
          </p:txBody>
        </p:sp>
        <p:sp>
          <p:nvSpPr>
            <p:cNvPr id="21" name="椭圆 20"/>
            <p:cNvSpPr/>
            <p:nvPr/>
          </p:nvSpPr>
          <p:spPr>
            <a:xfrm>
              <a:off x="8282" y="4016"/>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4</a:t>
              </a:r>
            </a:p>
          </p:txBody>
        </p:sp>
        <p:cxnSp>
          <p:nvCxnSpPr>
            <p:cNvPr id="22" name="直接连接符 21"/>
            <p:cNvCxnSpPr/>
            <p:nvPr/>
          </p:nvCxnSpPr>
          <p:spPr>
            <a:xfrm>
              <a:off x="5728" y="2386"/>
              <a:ext cx="0" cy="2893"/>
            </a:xfrm>
            <a:prstGeom prst="line">
              <a:avLst/>
            </a:prstGeom>
          </p:spPr>
          <p:style>
            <a:lnRef idx="3">
              <a:schemeClr val="dk1"/>
            </a:lnRef>
            <a:fillRef idx="0">
              <a:schemeClr val="dk1"/>
            </a:fillRef>
            <a:effectRef idx="2">
              <a:schemeClr val="dk1"/>
            </a:effectRef>
            <a:fontRef idx="minor">
              <a:schemeClr val="tx1"/>
            </a:fontRef>
          </p:style>
        </p:cxnSp>
        <p:sp>
          <p:nvSpPr>
            <p:cNvPr id="23" name="文本框 22"/>
            <p:cNvSpPr txBox="1"/>
            <p:nvPr/>
          </p:nvSpPr>
          <p:spPr>
            <a:xfrm>
              <a:off x="3306" y="2475"/>
              <a:ext cx="1008" cy="580"/>
            </a:xfrm>
            <a:prstGeom prst="rect">
              <a:avLst/>
            </a:prstGeom>
            <a:noFill/>
          </p:spPr>
          <p:txBody>
            <a:bodyPr wrap="none" rtlCol="0">
              <a:spAutoFit/>
            </a:bodyPr>
            <a:lstStyle/>
            <a:p>
              <a:r>
                <a:rPr lang="zh-CN" altLang="en-US">
                  <a:latin typeface="黑体" panose="02010609060101010101" pitchFamily="49" charset="-122"/>
                  <a:ea typeface="黑体" panose="02010609060101010101" pitchFamily="49" charset="-122"/>
                </a:rPr>
                <a:t>内存</a:t>
              </a:r>
            </a:p>
          </p:txBody>
        </p:sp>
        <p:sp>
          <p:nvSpPr>
            <p:cNvPr id="24" name="文本框 23"/>
            <p:cNvSpPr txBox="1"/>
            <p:nvPr/>
          </p:nvSpPr>
          <p:spPr>
            <a:xfrm>
              <a:off x="7135" y="2478"/>
              <a:ext cx="1008" cy="580"/>
            </a:xfrm>
            <a:prstGeom prst="rect">
              <a:avLst/>
            </a:prstGeom>
            <a:noFill/>
          </p:spPr>
          <p:txBody>
            <a:bodyPr wrap="none" rtlCol="0">
              <a:spAutoFit/>
            </a:bodyPr>
            <a:lstStyle/>
            <a:p>
              <a:r>
                <a:rPr lang="zh-CN" altLang="en-US">
                  <a:latin typeface="黑体" panose="02010609060101010101" pitchFamily="49" charset="-122"/>
                  <a:ea typeface="黑体" panose="02010609060101010101" pitchFamily="49" charset="-122"/>
                </a:rPr>
                <a:t>磁盘</a:t>
              </a:r>
            </a:p>
          </p:txBody>
        </p:sp>
      </p:grpSp>
      <p:grpSp>
        <p:nvGrpSpPr>
          <p:cNvPr id="8" name="组合 7"/>
          <p:cNvGrpSpPr/>
          <p:nvPr/>
        </p:nvGrpSpPr>
        <p:grpSpPr>
          <a:xfrm>
            <a:off x="6961505" y="2837815"/>
            <a:ext cx="4678680" cy="1837055"/>
            <a:chOff x="2048" y="2386"/>
            <a:chExt cx="7368" cy="2893"/>
          </a:xfrm>
        </p:grpSpPr>
        <p:sp>
          <p:nvSpPr>
            <p:cNvPr id="9" name="矩形 8"/>
            <p:cNvSpPr/>
            <p:nvPr/>
          </p:nvSpPr>
          <p:spPr>
            <a:xfrm>
              <a:off x="2048" y="3204"/>
              <a:ext cx="1724" cy="1664"/>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13" name="文本框 12"/>
            <p:cNvSpPr txBox="1"/>
            <p:nvPr/>
          </p:nvSpPr>
          <p:spPr>
            <a:xfrm>
              <a:off x="2292" y="3238"/>
              <a:ext cx="1381" cy="582"/>
            </a:xfrm>
            <a:prstGeom prst="rect">
              <a:avLst/>
            </a:prstGeom>
            <a:noFill/>
          </p:spPr>
          <p:txBody>
            <a:bodyPr wrap="none" rtlCol="0">
              <a:spAutoFit/>
            </a:bodyPr>
            <a:lstStyle/>
            <a:p>
              <a:r>
                <a:rPr lang="en-US" altLang="zh-CN">
                  <a:latin typeface="黑体" panose="02010609060101010101" pitchFamily="49" charset="-122"/>
                  <a:ea typeface="黑体" panose="02010609060101010101" pitchFamily="49" charset="-122"/>
                  <a:cs typeface="Arial Regular" panose="020B0604020202020204" charset="0"/>
                </a:rPr>
                <a:t>Page 1</a:t>
              </a:r>
            </a:p>
          </p:txBody>
        </p:sp>
        <p:sp>
          <p:nvSpPr>
            <p:cNvPr id="14" name="椭圆 13"/>
            <p:cNvSpPr/>
            <p:nvPr/>
          </p:nvSpPr>
          <p:spPr>
            <a:xfrm>
              <a:off x="2292" y="4001"/>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1</a:t>
              </a:r>
            </a:p>
          </p:txBody>
        </p:sp>
        <p:sp>
          <p:nvSpPr>
            <p:cNvPr id="18" name="椭圆 17"/>
            <p:cNvSpPr/>
            <p:nvPr/>
          </p:nvSpPr>
          <p:spPr>
            <a:xfrm>
              <a:off x="2977" y="4001"/>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5</a:t>
              </a:r>
            </a:p>
          </p:txBody>
        </p:sp>
        <p:sp>
          <p:nvSpPr>
            <p:cNvPr id="25" name="矩形 24"/>
            <p:cNvSpPr/>
            <p:nvPr/>
          </p:nvSpPr>
          <p:spPr>
            <a:xfrm>
              <a:off x="3868" y="3204"/>
              <a:ext cx="1724" cy="1663"/>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26" name="文本框 25"/>
            <p:cNvSpPr txBox="1"/>
            <p:nvPr/>
          </p:nvSpPr>
          <p:spPr>
            <a:xfrm>
              <a:off x="4131" y="3238"/>
              <a:ext cx="1381" cy="582"/>
            </a:xfrm>
            <a:prstGeom prst="rect">
              <a:avLst/>
            </a:prstGeom>
            <a:noFill/>
          </p:spPr>
          <p:txBody>
            <a:bodyPr wrap="none" rtlCol="0">
              <a:spAutoFit/>
            </a:bodyPr>
            <a:lstStyle/>
            <a:p>
              <a:r>
                <a:rPr lang="en-US" altLang="zh-CN">
                  <a:latin typeface="黑体" panose="02010609060101010101" pitchFamily="49" charset="-122"/>
                  <a:ea typeface="黑体" panose="02010609060101010101" pitchFamily="49" charset="-122"/>
                  <a:cs typeface="Arial Regular" panose="020B0604020202020204" charset="0"/>
                </a:rPr>
                <a:t>Page 2</a:t>
              </a:r>
            </a:p>
          </p:txBody>
        </p:sp>
        <p:sp>
          <p:nvSpPr>
            <p:cNvPr id="27" name="椭圆 26"/>
            <p:cNvSpPr/>
            <p:nvPr/>
          </p:nvSpPr>
          <p:spPr>
            <a:xfrm>
              <a:off x="4459" y="4001"/>
              <a:ext cx="543" cy="5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2</a:t>
              </a:r>
            </a:p>
          </p:txBody>
        </p:sp>
        <p:sp>
          <p:nvSpPr>
            <p:cNvPr id="28" name="矩形 27"/>
            <p:cNvSpPr/>
            <p:nvPr/>
          </p:nvSpPr>
          <p:spPr>
            <a:xfrm>
              <a:off x="5865" y="3202"/>
              <a:ext cx="1724" cy="1666"/>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29" name="文本框 28"/>
            <p:cNvSpPr txBox="1"/>
            <p:nvPr/>
          </p:nvSpPr>
          <p:spPr>
            <a:xfrm>
              <a:off x="6109" y="3236"/>
              <a:ext cx="1381" cy="582"/>
            </a:xfrm>
            <a:prstGeom prst="rect">
              <a:avLst/>
            </a:prstGeom>
            <a:noFill/>
          </p:spPr>
          <p:txBody>
            <a:bodyPr wrap="none" rtlCol="0">
              <a:spAutoFit/>
            </a:bodyPr>
            <a:lstStyle/>
            <a:p>
              <a:r>
                <a:rPr lang="en-US" altLang="zh-CN">
                  <a:latin typeface="黑体" panose="02010609060101010101" pitchFamily="49" charset="-122"/>
                  <a:ea typeface="黑体" panose="02010609060101010101" pitchFamily="49" charset="-122"/>
                  <a:cs typeface="Arial Regular" panose="020B0604020202020204" charset="0"/>
                </a:rPr>
                <a:t>Page 3</a:t>
              </a:r>
            </a:p>
          </p:txBody>
        </p:sp>
        <p:sp>
          <p:nvSpPr>
            <p:cNvPr id="30" name="椭圆 29"/>
            <p:cNvSpPr/>
            <p:nvPr/>
          </p:nvSpPr>
          <p:spPr>
            <a:xfrm>
              <a:off x="6456" y="4016"/>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3</a:t>
              </a:r>
            </a:p>
          </p:txBody>
        </p:sp>
        <p:sp>
          <p:nvSpPr>
            <p:cNvPr id="31" name="矩形 30"/>
            <p:cNvSpPr/>
            <p:nvPr/>
          </p:nvSpPr>
          <p:spPr>
            <a:xfrm>
              <a:off x="7692" y="3202"/>
              <a:ext cx="1724" cy="1667"/>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32" name="文本框 31"/>
            <p:cNvSpPr txBox="1"/>
            <p:nvPr/>
          </p:nvSpPr>
          <p:spPr>
            <a:xfrm>
              <a:off x="7936" y="3236"/>
              <a:ext cx="1381" cy="582"/>
            </a:xfrm>
            <a:prstGeom prst="rect">
              <a:avLst/>
            </a:prstGeom>
            <a:noFill/>
          </p:spPr>
          <p:txBody>
            <a:bodyPr wrap="none" rtlCol="0">
              <a:spAutoFit/>
            </a:bodyPr>
            <a:lstStyle/>
            <a:p>
              <a:r>
                <a:rPr lang="en-US" altLang="zh-CN">
                  <a:latin typeface="黑体" panose="02010609060101010101" pitchFamily="49" charset="-122"/>
                  <a:ea typeface="黑体" panose="02010609060101010101" pitchFamily="49" charset="-122"/>
                  <a:cs typeface="Arial Regular" panose="020B0604020202020204" charset="0"/>
                </a:rPr>
                <a:t>Page 4</a:t>
              </a:r>
            </a:p>
          </p:txBody>
        </p:sp>
        <p:sp>
          <p:nvSpPr>
            <p:cNvPr id="33" name="椭圆 32"/>
            <p:cNvSpPr/>
            <p:nvPr/>
          </p:nvSpPr>
          <p:spPr>
            <a:xfrm>
              <a:off x="8282" y="4016"/>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4</a:t>
              </a:r>
            </a:p>
          </p:txBody>
        </p:sp>
        <p:cxnSp>
          <p:nvCxnSpPr>
            <p:cNvPr id="34" name="直接连接符 33"/>
            <p:cNvCxnSpPr/>
            <p:nvPr/>
          </p:nvCxnSpPr>
          <p:spPr>
            <a:xfrm>
              <a:off x="5728" y="2386"/>
              <a:ext cx="0" cy="2893"/>
            </a:xfrm>
            <a:prstGeom prst="line">
              <a:avLst/>
            </a:prstGeom>
          </p:spPr>
          <p:style>
            <a:lnRef idx="3">
              <a:schemeClr val="dk1"/>
            </a:lnRef>
            <a:fillRef idx="0">
              <a:schemeClr val="dk1"/>
            </a:fillRef>
            <a:effectRef idx="2">
              <a:schemeClr val="dk1"/>
            </a:effectRef>
            <a:fontRef idx="minor">
              <a:schemeClr val="tx1"/>
            </a:fontRef>
          </p:style>
        </p:cxnSp>
        <p:sp>
          <p:nvSpPr>
            <p:cNvPr id="35" name="文本框 34"/>
            <p:cNvSpPr txBox="1"/>
            <p:nvPr/>
          </p:nvSpPr>
          <p:spPr>
            <a:xfrm>
              <a:off x="3306" y="2475"/>
              <a:ext cx="1008" cy="580"/>
            </a:xfrm>
            <a:prstGeom prst="rect">
              <a:avLst/>
            </a:prstGeom>
            <a:noFill/>
          </p:spPr>
          <p:txBody>
            <a:bodyPr wrap="none" rtlCol="0">
              <a:spAutoFit/>
            </a:bodyPr>
            <a:lstStyle/>
            <a:p>
              <a:r>
                <a:rPr lang="zh-CN" altLang="en-US">
                  <a:latin typeface="黑体" panose="02010609060101010101" pitchFamily="49" charset="-122"/>
                  <a:ea typeface="黑体" panose="02010609060101010101" pitchFamily="49" charset="-122"/>
                </a:rPr>
                <a:t>内存</a:t>
              </a:r>
            </a:p>
          </p:txBody>
        </p:sp>
        <p:sp>
          <p:nvSpPr>
            <p:cNvPr id="36" name="文本框 35"/>
            <p:cNvSpPr txBox="1"/>
            <p:nvPr/>
          </p:nvSpPr>
          <p:spPr>
            <a:xfrm>
              <a:off x="7135" y="2478"/>
              <a:ext cx="1008" cy="580"/>
            </a:xfrm>
            <a:prstGeom prst="rect">
              <a:avLst/>
            </a:prstGeom>
            <a:noFill/>
          </p:spPr>
          <p:txBody>
            <a:bodyPr wrap="none" rtlCol="0">
              <a:spAutoFit/>
            </a:bodyPr>
            <a:lstStyle/>
            <a:p>
              <a:r>
                <a:rPr lang="zh-CN" altLang="en-US">
                  <a:latin typeface="黑体" panose="02010609060101010101" pitchFamily="49" charset="-122"/>
                  <a:ea typeface="黑体" panose="02010609060101010101" pitchFamily="49" charset="-122"/>
                </a:rPr>
                <a:t>磁盘</a:t>
              </a:r>
            </a:p>
          </p:txBody>
        </p:sp>
      </p:grpSp>
      <p:sp>
        <p:nvSpPr>
          <p:cNvPr id="38" name="矩形 37"/>
          <p:cNvSpPr/>
          <p:nvPr/>
        </p:nvSpPr>
        <p:spPr>
          <a:xfrm>
            <a:off x="953770" y="3366135"/>
            <a:ext cx="1094740" cy="1056640"/>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39" name="文本框 38"/>
          <p:cNvSpPr txBox="1"/>
          <p:nvPr/>
        </p:nvSpPr>
        <p:spPr>
          <a:xfrm>
            <a:off x="1108710" y="3387725"/>
            <a:ext cx="877163" cy="369332"/>
          </a:xfrm>
          <a:prstGeom prst="rect">
            <a:avLst/>
          </a:prstGeom>
          <a:noFill/>
        </p:spPr>
        <p:txBody>
          <a:bodyPr wrap="none" rtlCol="0">
            <a:spAutoFit/>
          </a:bodyPr>
          <a:lstStyle/>
          <a:p>
            <a:r>
              <a:rPr lang="en-US" altLang="zh-CN">
                <a:latin typeface="黑体" panose="02010609060101010101" pitchFamily="49" charset="-122"/>
                <a:ea typeface="黑体" panose="02010609060101010101" pitchFamily="49" charset="-122"/>
                <a:cs typeface="Arial Regular" panose="020B0604020202020204" charset="0"/>
              </a:rPr>
              <a:t>Page 1</a:t>
            </a:r>
          </a:p>
        </p:txBody>
      </p:sp>
      <p:sp>
        <p:nvSpPr>
          <p:cNvPr id="40" name="椭圆 39"/>
          <p:cNvSpPr/>
          <p:nvPr/>
        </p:nvSpPr>
        <p:spPr>
          <a:xfrm>
            <a:off x="1108710" y="3872230"/>
            <a:ext cx="344805" cy="34480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dirty="0">
                <a:latin typeface="黑体" panose="02010609060101010101" pitchFamily="49" charset="-122"/>
                <a:ea typeface="黑体" panose="02010609060101010101" pitchFamily="49" charset="-122"/>
              </a:rPr>
              <a:t>1</a:t>
            </a:r>
          </a:p>
        </p:txBody>
      </p:sp>
      <p:sp>
        <p:nvSpPr>
          <p:cNvPr id="41" name="椭圆 40"/>
          <p:cNvSpPr/>
          <p:nvPr/>
        </p:nvSpPr>
        <p:spPr>
          <a:xfrm>
            <a:off x="1543685" y="3872230"/>
            <a:ext cx="344805" cy="34480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altLang="zh-CN" dirty="0">
                <a:latin typeface="黑体" panose="02010609060101010101" pitchFamily="49" charset="-122"/>
                <a:ea typeface="黑体" panose="02010609060101010101" pitchFamily="49" charset="-122"/>
              </a:rPr>
              <a:t>5</a:t>
            </a:r>
          </a:p>
        </p:txBody>
      </p:sp>
      <p:sp>
        <p:nvSpPr>
          <p:cNvPr id="42" name="矩形 41"/>
          <p:cNvSpPr/>
          <p:nvPr/>
        </p:nvSpPr>
        <p:spPr>
          <a:xfrm>
            <a:off x="2109470" y="3366135"/>
            <a:ext cx="1094740" cy="1056005"/>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43" name="文本框 42"/>
          <p:cNvSpPr txBox="1"/>
          <p:nvPr/>
        </p:nvSpPr>
        <p:spPr>
          <a:xfrm>
            <a:off x="2276475" y="3387725"/>
            <a:ext cx="877163" cy="369332"/>
          </a:xfrm>
          <a:prstGeom prst="rect">
            <a:avLst/>
          </a:prstGeom>
          <a:noFill/>
        </p:spPr>
        <p:txBody>
          <a:bodyPr wrap="none" rtlCol="0">
            <a:spAutoFit/>
          </a:bodyPr>
          <a:lstStyle/>
          <a:p>
            <a:r>
              <a:rPr lang="en-US" altLang="zh-CN">
                <a:latin typeface="黑体" panose="02010609060101010101" pitchFamily="49" charset="-122"/>
                <a:ea typeface="黑体" panose="02010609060101010101" pitchFamily="49" charset="-122"/>
                <a:cs typeface="Arial Regular" panose="020B0604020202020204" charset="0"/>
              </a:rPr>
              <a:t>Page 2</a:t>
            </a:r>
          </a:p>
        </p:txBody>
      </p:sp>
      <p:sp>
        <p:nvSpPr>
          <p:cNvPr id="44" name="椭圆 43"/>
          <p:cNvSpPr/>
          <p:nvPr/>
        </p:nvSpPr>
        <p:spPr>
          <a:xfrm>
            <a:off x="2484755" y="3872230"/>
            <a:ext cx="344805" cy="34480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dirty="0">
                <a:latin typeface="黑体" panose="02010609060101010101" pitchFamily="49" charset="-122"/>
                <a:ea typeface="黑体" panose="02010609060101010101" pitchFamily="49" charset="-122"/>
              </a:rPr>
              <a:t>2</a:t>
            </a:r>
          </a:p>
        </p:txBody>
      </p:sp>
      <p:sp>
        <p:nvSpPr>
          <p:cNvPr id="45" name="矩形 44"/>
          <p:cNvSpPr/>
          <p:nvPr/>
        </p:nvSpPr>
        <p:spPr>
          <a:xfrm>
            <a:off x="3377565" y="3364865"/>
            <a:ext cx="1094740" cy="1057910"/>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46" name="文本框 45"/>
          <p:cNvSpPr txBox="1"/>
          <p:nvPr/>
        </p:nvSpPr>
        <p:spPr>
          <a:xfrm>
            <a:off x="3532505" y="3386455"/>
            <a:ext cx="877163" cy="369332"/>
          </a:xfrm>
          <a:prstGeom prst="rect">
            <a:avLst/>
          </a:prstGeom>
          <a:noFill/>
        </p:spPr>
        <p:txBody>
          <a:bodyPr wrap="none" rtlCol="0">
            <a:spAutoFit/>
          </a:bodyPr>
          <a:lstStyle/>
          <a:p>
            <a:r>
              <a:rPr lang="en-US" altLang="zh-CN">
                <a:latin typeface="黑体" panose="02010609060101010101" pitchFamily="49" charset="-122"/>
                <a:ea typeface="黑体" panose="02010609060101010101" pitchFamily="49" charset="-122"/>
                <a:cs typeface="Arial Regular" panose="020B0604020202020204" charset="0"/>
              </a:rPr>
              <a:t>Page 3</a:t>
            </a:r>
          </a:p>
        </p:txBody>
      </p:sp>
      <p:sp>
        <p:nvSpPr>
          <p:cNvPr id="48" name="椭圆 47"/>
          <p:cNvSpPr/>
          <p:nvPr/>
        </p:nvSpPr>
        <p:spPr>
          <a:xfrm>
            <a:off x="3752850" y="3881755"/>
            <a:ext cx="344805" cy="34480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3</a:t>
            </a:r>
          </a:p>
        </p:txBody>
      </p:sp>
      <p:sp>
        <p:nvSpPr>
          <p:cNvPr id="49" name="矩形 48"/>
          <p:cNvSpPr/>
          <p:nvPr/>
        </p:nvSpPr>
        <p:spPr>
          <a:xfrm>
            <a:off x="4537710" y="3364865"/>
            <a:ext cx="1094740" cy="1058545"/>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50" name="文本框 49"/>
          <p:cNvSpPr txBox="1"/>
          <p:nvPr/>
        </p:nvSpPr>
        <p:spPr>
          <a:xfrm>
            <a:off x="4692650" y="3386455"/>
            <a:ext cx="877163" cy="369332"/>
          </a:xfrm>
          <a:prstGeom prst="rect">
            <a:avLst/>
          </a:prstGeom>
          <a:noFill/>
        </p:spPr>
        <p:txBody>
          <a:bodyPr wrap="none" rtlCol="0">
            <a:spAutoFit/>
          </a:bodyPr>
          <a:lstStyle/>
          <a:p>
            <a:r>
              <a:rPr lang="en-US" altLang="zh-CN">
                <a:latin typeface="黑体" panose="02010609060101010101" pitchFamily="49" charset="-122"/>
                <a:ea typeface="黑体" panose="02010609060101010101" pitchFamily="49" charset="-122"/>
                <a:cs typeface="Arial Regular" panose="020B0604020202020204" charset="0"/>
              </a:rPr>
              <a:t>Page 4</a:t>
            </a:r>
          </a:p>
        </p:txBody>
      </p:sp>
      <p:sp>
        <p:nvSpPr>
          <p:cNvPr id="51" name="椭圆 50"/>
          <p:cNvSpPr/>
          <p:nvPr/>
        </p:nvSpPr>
        <p:spPr>
          <a:xfrm>
            <a:off x="4912360" y="3881755"/>
            <a:ext cx="344805" cy="34480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4</a:t>
            </a:r>
          </a:p>
        </p:txBody>
      </p:sp>
      <p:cxnSp>
        <p:nvCxnSpPr>
          <p:cNvPr id="52" name="直接连接符 51"/>
          <p:cNvCxnSpPr/>
          <p:nvPr/>
        </p:nvCxnSpPr>
        <p:spPr>
          <a:xfrm>
            <a:off x="3290570" y="2846705"/>
            <a:ext cx="0" cy="1837055"/>
          </a:xfrm>
          <a:prstGeom prst="line">
            <a:avLst/>
          </a:prstGeom>
        </p:spPr>
        <p:style>
          <a:lnRef idx="3">
            <a:schemeClr val="dk1"/>
          </a:lnRef>
          <a:fillRef idx="0">
            <a:schemeClr val="dk1"/>
          </a:fillRef>
          <a:effectRef idx="2">
            <a:schemeClr val="dk1"/>
          </a:effectRef>
          <a:fontRef idx="minor">
            <a:schemeClr val="tx1"/>
          </a:fontRef>
        </p:style>
      </p:cxnSp>
      <p:sp>
        <p:nvSpPr>
          <p:cNvPr id="53" name="文本框 52"/>
          <p:cNvSpPr txBox="1"/>
          <p:nvPr/>
        </p:nvSpPr>
        <p:spPr>
          <a:xfrm>
            <a:off x="1752600" y="2903220"/>
            <a:ext cx="640080" cy="368300"/>
          </a:xfrm>
          <a:prstGeom prst="rect">
            <a:avLst/>
          </a:prstGeom>
          <a:noFill/>
        </p:spPr>
        <p:txBody>
          <a:bodyPr wrap="none" rtlCol="0">
            <a:spAutoFit/>
          </a:bodyPr>
          <a:lstStyle/>
          <a:p>
            <a:r>
              <a:rPr lang="zh-CN" altLang="en-US">
                <a:latin typeface="黑体" panose="02010609060101010101" pitchFamily="49" charset="-122"/>
                <a:ea typeface="黑体" panose="02010609060101010101" pitchFamily="49" charset="-122"/>
              </a:rPr>
              <a:t>内存</a:t>
            </a:r>
          </a:p>
        </p:txBody>
      </p:sp>
      <p:sp>
        <p:nvSpPr>
          <p:cNvPr id="54" name="文本框 53"/>
          <p:cNvSpPr txBox="1"/>
          <p:nvPr/>
        </p:nvSpPr>
        <p:spPr>
          <a:xfrm>
            <a:off x="4184015" y="2905125"/>
            <a:ext cx="640080" cy="368300"/>
          </a:xfrm>
          <a:prstGeom prst="rect">
            <a:avLst/>
          </a:prstGeom>
          <a:noFill/>
        </p:spPr>
        <p:txBody>
          <a:bodyPr wrap="none" rtlCol="0">
            <a:spAutoFit/>
          </a:bodyPr>
          <a:lstStyle/>
          <a:p>
            <a:r>
              <a:rPr lang="zh-CN" altLang="en-US">
                <a:latin typeface="黑体" panose="02010609060101010101" pitchFamily="49" charset="-122"/>
                <a:ea typeface="黑体" panose="02010609060101010101" pitchFamily="49" charset="-122"/>
              </a:rPr>
              <a:t>磁盘</a:t>
            </a:r>
          </a:p>
        </p:txBody>
      </p:sp>
      <p:sp>
        <p:nvSpPr>
          <p:cNvPr id="55" name="右箭头 54"/>
          <p:cNvSpPr/>
          <p:nvPr/>
        </p:nvSpPr>
        <p:spPr>
          <a:xfrm flipH="1">
            <a:off x="6138545" y="3805555"/>
            <a:ext cx="255905" cy="162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56" name="右箭头 55"/>
          <p:cNvSpPr/>
          <p:nvPr/>
        </p:nvSpPr>
        <p:spPr>
          <a:xfrm rot="16200000" flipH="1">
            <a:off x="11217910" y="2821305"/>
            <a:ext cx="255905" cy="162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58" name="矩形 57"/>
          <p:cNvSpPr/>
          <p:nvPr/>
        </p:nvSpPr>
        <p:spPr>
          <a:xfrm>
            <a:off x="953770" y="5287645"/>
            <a:ext cx="1094740" cy="1056640"/>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59" name="文本框 58"/>
          <p:cNvSpPr txBox="1"/>
          <p:nvPr/>
        </p:nvSpPr>
        <p:spPr>
          <a:xfrm>
            <a:off x="1108710" y="5309235"/>
            <a:ext cx="877163" cy="369332"/>
          </a:xfrm>
          <a:prstGeom prst="rect">
            <a:avLst/>
          </a:prstGeom>
          <a:noFill/>
        </p:spPr>
        <p:txBody>
          <a:bodyPr wrap="none" rtlCol="0">
            <a:spAutoFit/>
          </a:bodyPr>
          <a:lstStyle/>
          <a:p>
            <a:r>
              <a:rPr lang="en-US" altLang="zh-CN">
                <a:latin typeface="黑体" panose="02010609060101010101" pitchFamily="49" charset="-122"/>
                <a:ea typeface="黑体" panose="02010609060101010101" pitchFamily="49" charset="-122"/>
                <a:cs typeface="Arial Regular" panose="020B0604020202020204" charset="0"/>
              </a:rPr>
              <a:t>Page 1</a:t>
            </a:r>
          </a:p>
        </p:txBody>
      </p:sp>
      <p:sp>
        <p:nvSpPr>
          <p:cNvPr id="60" name="椭圆 59"/>
          <p:cNvSpPr/>
          <p:nvPr/>
        </p:nvSpPr>
        <p:spPr>
          <a:xfrm>
            <a:off x="1108710" y="5793740"/>
            <a:ext cx="344805" cy="34480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1</a:t>
            </a:r>
          </a:p>
        </p:txBody>
      </p:sp>
      <p:sp>
        <p:nvSpPr>
          <p:cNvPr id="61" name="椭圆 60"/>
          <p:cNvSpPr/>
          <p:nvPr/>
        </p:nvSpPr>
        <p:spPr>
          <a:xfrm>
            <a:off x="1543685" y="5793740"/>
            <a:ext cx="344805" cy="34480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5</a:t>
            </a:r>
          </a:p>
        </p:txBody>
      </p:sp>
      <p:sp>
        <p:nvSpPr>
          <p:cNvPr id="62" name="矩形 61"/>
          <p:cNvSpPr/>
          <p:nvPr/>
        </p:nvSpPr>
        <p:spPr>
          <a:xfrm>
            <a:off x="2109470" y="5287645"/>
            <a:ext cx="1094740" cy="1056005"/>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63" name="文本框 62"/>
          <p:cNvSpPr txBox="1"/>
          <p:nvPr/>
        </p:nvSpPr>
        <p:spPr>
          <a:xfrm>
            <a:off x="2276475" y="5309235"/>
            <a:ext cx="877163" cy="369332"/>
          </a:xfrm>
          <a:prstGeom prst="rect">
            <a:avLst/>
          </a:prstGeom>
          <a:noFill/>
        </p:spPr>
        <p:txBody>
          <a:bodyPr wrap="none" rtlCol="0">
            <a:spAutoFit/>
          </a:bodyPr>
          <a:lstStyle/>
          <a:p>
            <a:r>
              <a:rPr lang="en-US" altLang="zh-CN">
                <a:latin typeface="黑体" panose="02010609060101010101" pitchFamily="49" charset="-122"/>
                <a:ea typeface="黑体" panose="02010609060101010101" pitchFamily="49" charset="-122"/>
                <a:cs typeface="Arial Regular" panose="020B0604020202020204" charset="0"/>
              </a:rPr>
              <a:t>Page 2</a:t>
            </a:r>
          </a:p>
        </p:txBody>
      </p:sp>
      <p:sp>
        <p:nvSpPr>
          <p:cNvPr id="64" name="椭圆 63"/>
          <p:cNvSpPr/>
          <p:nvPr/>
        </p:nvSpPr>
        <p:spPr>
          <a:xfrm>
            <a:off x="2484755" y="5793740"/>
            <a:ext cx="344805" cy="34480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2</a:t>
            </a:r>
          </a:p>
        </p:txBody>
      </p:sp>
      <p:sp>
        <p:nvSpPr>
          <p:cNvPr id="82" name="矩形 81"/>
          <p:cNvSpPr/>
          <p:nvPr/>
        </p:nvSpPr>
        <p:spPr>
          <a:xfrm>
            <a:off x="3377565" y="5286375"/>
            <a:ext cx="1094740" cy="1057910"/>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83" name="文本框 82"/>
          <p:cNvSpPr txBox="1"/>
          <p:nvPr/>
        </p:nvSpPr>
        <p:spPr>
          <a:xfrm>
            <a:off x="3532505" y="5307965"/>
            <a:ext cx="877163" cy="369332"/>
          </a:xfrm>
          <a:prstGeom prst="rect">
            <a:avLst/>
          </a:prstGeom>
          <a:noFill/>
        </p:spPr>
        <p:txBody>
          <a:bodyPr wrap="none" rtlCol="0">
            <a:spAutoFit/>
          </a:bodyPr>
          <a:lstStyle/>
          <a:p>
            <a:r>
              <a:rPr lang="en-US" altLang="zh-CN">
                <a:latin typeface="黑体" panose="02010609060101010101" pitchFamily="49" charset="-122"/>
                <a:ea typeface="黑体" panose="02010609060101010101" pitchFamily="49" charset="-122"/>
                <a:cs typeface="Arial Regular" panose="020B0604020202020204" charset="0"/>
              </a:rPr>
              <a:t>Page 3</a:t>
            </a:r>
          </a:p>
        </p:txBody>
      </p:sp>
      <p:sp>
        <p:nvSpPr>
          <p:cNvPr id="84" name="椭圆 83"/>
          <p:cNvSpPr/>
          <p:nvPr/>
        </p:nvSpPr>
        <p:spPr>
          <a:xfrm>
            <a:off x="3752850" y="5803265"/>
            <a:ext cx="344805" cy="34480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3</a:t>
            </a:r>
          </a:p>
        </p:txBody>
      </p:sp>
      <p:sp>
        <p:nvSpPr>
          <p:cNvPr id="85" name="矩形 84"/>
          <p:cNvSpPr/>
          <p:nvPr/>
        </p:nvSpPr>
        <p:spPr>
          <a:xfrm>
            <a:off x="4537710" y="5286375"/>
            <a:ext cx="1094740" cy="1058545"/>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86" name="文本框 85"/>
          <p:cNvSpPr txBox="1"/>
          <p:nvPr/>
        </p:nvSpPr>
        <p:spPr>
          <a:xfrm>
            <a:off x="4692650" y="5307965"/>
            <a:ext cx="877163" cy="369332"/>
          </a:xfrm>
          <a:prstGeom prst="rect">
            <a:avLst/>
          </a:prstGeom>
          <a:noFill/>
        </p:spPr>
        <p:txBody>
          <a:bodyPr wrap="none" rtlCol="0">
            <a:spAutoFit/>
          </a:bodyPr>
          <a:lstStyle/>
          <a:p>
            <a:r>
              <a:rPr lang="en-US" altLang="zh-CN">
                <a:latin typeface="黑体" panose="02010609060101010101" pitchFamily="49" charset="-122"/>
                <a:ea typeface="黑体" panose="02010609060101010101" pitchFamily="49" charset="-122"/>
                <a:cs typeface="Arial Regular" panose="020B0604020202020204" charset="0"/>
              </a:rPr>
              <a:t>Page 4</a:t>
            </a:r>
          </a:p>
        </p:txBody>
      </p:sp>
      <p:sp>
        <p:nvSpPr>
          <p:cNvPr id="125" name="椭圆 124"/>
          <p:cNvSpPr/>
          <p:nvPr/>
        </p:nvSpPr>
        <p:spPr>
          <a:xfrm>
            <a:off x="4912360" y="5803265"/>
            <a:ext cx="344805" cy="34480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altLang="zh-CN" dirty="0">
                <a:latin typeface="黑体" panose="02010609060101010101" pitchFamily="49" charset="-122"/>
                <a:ea typeface="黑体" panose="02010609060101010101" pitchFamily="49" charset="-122"/>
              </a:rPr>
              <a:t>4</a:t>
            </a:r>
          </a:p>
        </p:txBody>
      </p:sp>
      <p:cxnSp>
        <p:nvCxnSpPr>
          <p:cNvPr id="145" name="直接连接符 144"/>
          <p:cNvCxnSpPr>
            <a:cxnSpLocks/>
          </p:cNvCxnSpPr>
          <p:nvPr/>
        </p:nvCxnSpPr>
        <p:spPr>
          <a:xfrm>
            <a:off x="3290570" y="4965065"/>
            <a:ext cx="0" cy="1442720"/>
          </a:xfrm>
          <a:prstGeom prst="line">
            <a:avLst/>
          </a:prstGeom>
        </p:spPr>
        <p:style>
          <a:lnRef idx="3">
            <a:schemeClr val="dk1"/>
          </a:lnRef>
          <a:fillRef idx="0">
            <a:schemeClr val="dk1"/>
          </a:fillRef>
          <a:effectRef idx="2">
            <a:schemeClr val="dk1"/>
          </a:effectRef>
          <a:fontRef idx="minor">
            <a:schemeClr val="tx1"/>
          </a:fontRef>
        </p:style>
      </p:cxnSp>
      <p:sp>
        <p:nvSpPr>
          <p:cNvPr id="152" name="文本框 151"/>
          <p:cNvSpPr txBox="1"/>
          <p:nvPr/>
        </p:nvSpPr>
        <p:spPr>
          <a:xfrm>
            <a:off x="1752600" y="4824730"/>
            <a:ext cx="640080" cy="368300"/>
          </a:xfrm>
          <a:prstGeom prst="rect">
            <a:avLst/>
          </a:prstGeom>
          <a:noFill/>
        </p:spPr>
        <p:txBody>
          <a:bodyPr wrap="none" rtlCol="0">
            <a:spAutoFit/>
          </a:bodyPr>
          <a:lstStyle/>
          <a:p>
            <a:r>
              <a:rPr lang="zh-CN" altLang="en-US">
                <a:latin typeface="黑体" panose="02010609060101010101" pitchFamily="49" charset="-122"/>
                <a:ea typeface="黑体" panose="02010609060101010101" pitchFamily="49" charset="-122"/>
              </a:rPr>
              <a:t>内存</a:t>
            </a:r>
          </a:p>
        </p:txBody>
      </p:sp>
      <p:sp>
        <p:nvSpPr>
          <p:cNvPr id="153" name="文本框 152"/>
          <p:cNvSpPr txBox="1"/>
          <p:nvPr/>
        </p:nvSpPr>
        <p:spPr>
          <a:xfrm>
            <a:off x="4184015" y="4826635"/>
            <a:ext cx="640080" cy="368300"/>
          </a:xfrm>
          <a:prstGeom prst="rect">
            <a:avLst/>
          </a:prstGeom>
          <a:noFill/>
        </p:spPr>
        <p:txBody>
          <a:bodyPr wrap="none" rtlCol="0">
            <a:spAutoFit/>
          </a:bodyPr>
          <a:lstStyle/>
          <a:p>
            <a:r>
              <a:rPr lang="zh-CN" altLang="en-US">
                <a:latin typeface="黑体" panose="02010609060101010101" pitchFamily="49" charset="-122"/>
                <a:ea typeface="黑体" panose="02010609060101010101" pitchFamily="49" charset="-122"/>
              </a:rPr>
              <a:t>磁盘</a:t>
            </a:r>
          </a:p>
        </p:txBody>
      </p:sp>
      <p:sp>
        <p:nvSpPr>
          <p:cNvPr id="154" name="下弧形箭头 153"/>
          <p:cNvSpPr/>
          <p:nvPr/>
        </p:nvSpPr>
        <p:spPr>
          <a:xfrm flipH="1">
            <a:off x="2971799" y="6388100"/>
            <a:ext cx="617855" cy="161830"/>
          </a:xfrm>
          <a:prstGeom prst="curved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latin typeface="黑体" panose="02010609060101010101" pitchFamily="49" charset="-122"/>
              <a:ea typeface="黑体" panose="02010609060101010101" pitchFamily="49" charset="-122"/>
            </a:endParaRPr>
          </a:p>
        </p:txBody>
      </p:sp>
      <p:sp>
        <p:nvSpPr>
          <p:cNvPr id="174" name="下弧形箭头 173"/>
          <p:cNvSpPr/>
          <p:nvPr/>
        </p:nvSpPr>
        <p:spPr>
          <a:xfrm flipH="1">
            <a:off x="1453515" y="6380480"/>
            <a:ext cx="3509645" cy="290830"/>
          </a:xfrm>
          <a:prstGeom prst="curved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latin typeface="黑体" panose="02010609060101010101" pitchFamily="49" charset="-122"/>
              <a:ea typeface="黑体" panose="02010609060101010101" pitchFamily="49" charset="-122"/>
            </a:endParaRPr>
          </a:p>
        </p:txBody>
      </p:sp>
      <p:sp>
        <p:nvSpPr>
          <p:cNvPr id="175" name="右箭头 174"/>
          <p:cNvSpPr/>
          <p:nvPr/>
        </p:nvSpPr>
        <p:spPr>
          <a:xfrm rot="16200000" flipH="1">
            <a:off x="1152525" y="4755515"/>
            <a:ext cx="255905" cy="162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71" name="文本框 70">
            <a:extLst>
              <a:ext uri="{FF2B5EF4-FFF2-40B4-BE49-F238E27FC236}">
                <a16:creationId xmlns:a16="http://schemas.microsoft.com/office/drawing/2014/main" id="{24E457C7-5F6E-2D3F-11EF-24A709331018}"/>
              </a:ext>
            </a:extLst>
          </p:cNvPr>
          <p:cNvSpPr txBox="1"/>
          <p:nvPr/>
        </p:nvSpPr>
        <p:spPr>
          <a:xfrm>
            <a:off x="8710210" y="2524879"/>
            <a:ext cx="1219920" cy="369332"/>
          </a:xfrm>
          <a:prstGeom prst="rect">
            <a:avLst/>
          </a:prstGeom>
          <a:solidFill>
            <a:schemeClr val="bg1"/>
          </a:solidFill>
        </p:spPr>
        <p:txBody>
          <a:bodyPr wrap="square">
            <a:spAutoFit/>
          </a:bodyPr>
          <a:lstStyle/>
          <a:p>
            <a:r>
              <a:rPr kumimoji="0" lang="en-US" altLang="zh-CN"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rPr>
              <a:t>GC</a:t>
            </a:r>
            <a:r>
              <a:rPr kumimoji="0" lang="zh-CN" altLang="en-US"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rPr>
              <a:t>访问</a:t>
            </a:r>
            <a:r>
              <a:rPr kumimoji="0" lang="en-US" altLang="zh-CN"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rPr>
              <a:t>1</a:t>
            </a:r>
            <a:endParaRPr lang="zh-CN" altLang="en-US" dirty="0">
              <a:solidFill>
                <a:schemeClr val="accent1"/>
              </a:solidFill>
              <a:latin typeface="黑体" panose="02010609060101010101" pitchFamily="49" charset="-122"/>
              <a:ea typeface="黑体" panose="02010609060101010101" pitchFamily="49" charset="-122"/>
            </a:endParaRPr>
          </a:p>
        </p:txBody>
      </p:sp>
      <p:sp>
        <p:nvSpPr>
          <p:cNvPr id="72" name="文本框 71">
            <a:extLst>
              <a:ext uri="{FF2B5EF4-FFF2-40B4-BE49-F238E27FC236}">
                <a16:creationId xmlns:a16="http://schemas.microsoft.com/office/drawing/2014/main" id="{BAAEC1E5-D4C5-594A-43B5-F493BF20D455}"/>
              </a:ext>
            </a:extLst>
          </p:cNvPr>
          <p:cNvSpPr txBox="1"/>
          <p:nvPr/>
        </p:nvSpPr>
        <p:spPr>
          <a:xfrm>
            <a:off x="8734936" y="4429628"/>
            <a:ext cx="1219920" cy="369332"/>
          </a:xfrm>
          <a:prstGeom prst="rect">
            <a:avLst/>
          </a:prstGeom>
          <a:solidFill>
            <a:schemeClr val="bg1"/>
          </a:solidFill>
        </p:spPr>
        <p:txBody>
          <a:bodyPr wrap="square">
            <a:spAutoFit/>
          </a:bodyPr>
          <a:lstStyle/>
          <a:p>
            <a:r>
              <a:rPr kumimoji="0" lang="en-US" altLang="zh-CN"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rPr>
              <a:t>GC</a:t>
            </a:r>
            <a:r>
              <a:rPr kumimoji="0" lang="zh-CN" altLang="en-US"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rPr>
              <a:t>访问</a:t>
            </a:r>
            <a:r>
              <a:rPr kumimoji="0" lang="en-US" altLang="zh-CN"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rPr>
              <a:t>2</a:t>
            </a:r>
            <a:endParaRPr lang="zh-CN" altLang="en-US" dirty="0">
              <a:solidFill>
                <a:schemeClr val="accent1"/>
              </a:solidFill>
              <a:latin typeface="黑体" panose="02010609060101010101" pitchFamily="49" charset="-122"/>
              <a:ea typeface="黑体" panose="02010609060101010101" pitchFamily="49" charset="-122"/>
            </a:endParaRPr>
          </a:p>
        </p:txBody>
      </p:sp>
      <p:sp>
        <p:nvSpPr>
          <p:cNvPr id="73" name="文本框 72">
            <a:extLst>
              <a:ext uri="{FF2B5EF4-FFF2-40B4-BE49-F238E27FC236}">
                <a16:creationId xmlns:a16="http://schemas.microsoft.com/office/drawing/2014/main" id="{3BE12745-10D0-B3BA-35D4-B587BB4AD92E}"/>
              </a:ext>
            </a:extLst>
          </p:cNvPr>
          <p:cNvSpPr txBox="1"/>
          <p:nvPr/>
        </p:nvSpPr>
        <p:spPr>
          <a:xfrm>
            <a:off x="2761594" y="4441428"/>
            <a:ext cx="1346907" cy="369332"/>
          </a:xfrm>
          <a:prstGeom prst="rect">
            <a:avLst/>
          </a:prstGeom>
          <a:solidFill>
            <a:schemeClr val="bg1"/>
          </a:solidFill>
        </p:spPr>
        <p:txBody>
          <a:bodyPr wrap="square">
            <a:spAutoFit/>
          </a:bodyPr>
          <a:lstStyle/>
          <a:p>
            <a:r>
              <a:rPr kumimoji="0" lang="en-US" altLang="zh-CN"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rPr>
              <a:t>GC</a:t>
            </a:r>
            <a:r>
              <a:rPr kumimoji="0" lang="zh-CN" altLang="en-US"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rPr>
              <a:t>访问</a:t>
            </a:r>
            <a:r>
              <a:rPr kumimoji="0" lang="en-US" altLang="zh-CN"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rPr>
              <a:t>5</a:t>
            </a:r>
            <a:endParaRPr lang="zh-CN" altLang="en-US" dirty="0">
              <a:solidFill>
                <a:schemeClr val="accent1"/>
              </a:solidFill>
              <a:latin typeface="黑体" panose="02010609060101010101" pitchFamily="49" charset="-122"/>
              <a:ea typeface="黑体" panose="02010609060101010101" pitchFamily="49" charset="-122"/>
            </a:endParaRPr>
          </a:p>
        </p:txBody>
      </p:sp>
      <p:sp>
        <p:nvSpPr>
          <p:cNvPr id="74" name="文本框 73">
            <a:extLst>
              <a:ext uri="{FF2B5EF4-FFF2-40B4-BE49-F238E27FC236}">
                <a16:creationId xmlns:a16="http://schemas.microsoft.com/office/drawing/2014/main" id="{D0EE0FFA-AFA1-9E31-2AD5-8D399D97AC16}"/>
              </a:ext>
            </a:extLst>
          </p:cNvPr>
          <p:cNvSpPr txBox="1"/>
          <p:nvPr/>
        </p:nvSpPr>
        <p:spPr>
          <a:xfrm>
            <a:off x="175505" y="6457519"/>
            <a:ext cx="1346907" cy="369332"/>
          </a:xfrm>
          <a:prstGeom prst="rect">
            <a:avLst/>
          </a:prstGeom>
          <a:solidFill>
            <a:schemeClr val="bg1"/>
          </a:solidFill>
        </p:spPr>
        <p:txBody>
          <a:bodyPr wrap="square">
            <a:spAutoFit/>
          </a:bodyPr>
          <a:lstStyle/>
          <a:p>
            <a:r>
              <a:rPr kumimoji="0" lang="en-US" altLang="zh-CN"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rPr>
              <a:t>GC</a:t>
            </a:r>
            <a:r>
              <a:rPr kumimoji="0" lang="zh-CN" altLang="en-US"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rPr>
              <a:t>访问</a:t>
            </a:r>
            <a:r>
              <a:rPr kumimoji="0" lang="en-US" altLang="zh-CN"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rPr>
              <a:t>3</a:t>
            </a:r>
            <a:r>
              <a:rPr kumimoji="0" lang="zh-CN" altLang="en-US"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rPr>
              <a:t>、</a:t>
            </a:r>
            <a:r>
              <a:rPr lang="en-US" altLang="zh-CN" dirty="0">
                <a:solidFill>
                  <a:schemeClr val="accent1"/>
                </a:solidFill>
                <a:latin typeface="黑体" panose="02010609060101010101" pitchFamily="49" charset="-122"/>
                <a:ea typeface="黑体" panose="02010609060101010101" pitchFamily="49" charset="-122"/>
              </a:rPr>
              <a:t>4</a:t>
            </a:r>
            <a:endParaRPr lang="zh-CN" altLang="en-US" dirty="0">
              <a:solidFill>
                <a:schemeClr val="accent1"/>
              </a:solidFill>
              <a:latin typeface="黑体" panose="02010609060101010101" pitchFamily="49" charset="-122"/>
              <a:ea typeface="黑体" panose="02010609060101010101" pitchFamily="49" charset="-122"/>
            </a:endParaRPr>
          </a:p>
        </p:txBody>
      </p:sp>
      <p:sp>
        <p:nvSpPr>
          <p:cNvPr id="77" name="文本框 76">
            <a:extLst>
              <a:ext uri="{FF2B5EF4-FFF2-40B4-BE49-F238E27FC236}">
                <a16:creationId xmlns:a16="http://schemas.microsoft.com/office/drawing/2014/main" id="{7E976A89-E7D4-9D68-9D43-343940497B68}"/>
              </a:ext>
            </a:extLst>
          </p:cNvPr>
          <p:cNvSpPr txBox="1"/>
          <p:nvPr/>
        </p:nvSpPr>
        <p:spPr>
          <a:xfrm>
            <a:off x="6328409" y="5521077"/>
            <a:ext cx="2228215" cy="707886"/>
          </a:xfrm>
          <a:prstGeom prst="rect">
            <a:avLst/>
          </a:prstGeom>
          <a:noFill/>
        </p:spPr>
        <p:txBody>
          <a:bodyPr wrap="square" rtlCol="0">
            <a:spAutoFit/>
          </a:bodyPr>
          <a:lstStyle/>
          <a:p>
            <a:r>
              <a:rPr lang="en-US" altLang="zh-CN" sz="2000" dirty="0">
                <a:latin typeface="黑体" panose="02010609060101010101" pitchFamily="49" charset="-122"/>
                <a:ea typeface="黑体" panose="02010609060101010101" pitchFamily="49" charset="-122"/>
                <a:cs typeface="黑体" charset="0"/>
              </a:rPr>
              <a:t>I/O</a:t>
            </a:r>
            <a:r>
              <a:rPr lang="zh-CN" altLang="en-US" sz="2000" dirty="0">
                <a:latin typeface="黑体" panose="02010609060101010101" pitchFamily="49" charset="-122"/>
                <a:ea typeface="黑体" panose="02010609060101010101" pitchFamily="49" charset="-122"/>
                <a:cs typeface="黑体" charset="0"/>
              </a:rPr>
              <a:t>请求次数：</a:t>
            </a:r>
            <a:r>
              <a:rPr lang="en-US" altLang="zh-CN" sz="2000" dirty="0">
                <a:latin typeface="黑体" panose="02010609060101010101" pitchFamily="49" charset="-122"/>
                <a:ea typeface="黑体" panose="02010609060101010101" pitchFamily="49" charset="-122"/>
                <a:cs typeface="黑体" charset="0"/>
              </a:rPr>
              <a:t>1</a:t>
            </a:r>
          </a:p>
          <a:p>
            <a:r>
              <a:rPr lang="zh-CN" altLang="en-US" sz="2000" dirty="0">
                <a:latin typeface="黑体" panose="02010609060101010101" pitchFamily="49" charset="-122"/>
                <a:ea typeface="黑体" panose="02010609060101010101" pitchFamily="49" charset="-122"/>
                <a:cs typeface="黑体" charset="0"/>
              </a:rPr>
              <a:t>页面置换次数：</a:t>
            </a:r>
            <a:r>
              <a:rPr lang="en-US" altLang="zh-CN" sz="2000" dirty="0">
                <a:latin typeface="黑体" panose="02010609060101010101" pitchFamily="49" charset="-122"/>
                <a:ea typeface="黑体" panose="02010609060101010101" pitchFamily="49" charset="-122"/>
                <a:cs typeface="黑体" charset="0"/>
              </a:rPr>
              <a:t>2</a:t>
            </a:r>
          </a:p>
        </p:txBody>
      </p:sp>
      <p:grpSp>
        <p:nvGrpSpPr>
          <p:cNvPr id="78" name="组合 77">
            <a:extLst>
              <a:ext uri="{FF2B5EF4-FFF2-40B4-BE49-F238E27FC236}">
                <a16:creationId xmlns:a16="http://schemas.microsoft.com/office/drawing/2014/main" id="{38D66674-89D9-0010-89B9-3130A040EA8E}"/>
              </a:ext>
            </a:extLst>
          </p:cNvPr>
          <p:cNvGrpSpPr/>
          <p:nvPr/>
        </p:nvGrpSpPr>
        <p:grpSpPr>
          <a:xfrm>
            <a:off x="9022088" y="5447527"/>
            <a:ext cx="2689225" cy="926465"/>
            <a:chOff x="1733" y="3457"/>
            <a:chExt cx="4235" cy="1459"/>
          </a:xfrm>
        </p:grpSpPr>
        <p:sp>
          <p:nvSpPr>
            <p:cNvPr id="79" name="椭圆 78">
              <a:extLst>
                <a:ext uri="{FF2B5EF4-FFF2-40B4-BE49-F238E27FC236}">
                  <a16:creationId xmlns:a16="http://schemas.microsoft.com/office/drawing/2014/main" id="{A67E2B2C-6FBC-B671-6BEF-CDC40AEEDDED}"/>
                </a:ext>
              </a:extLst>
            </p:cNvPr>
            <p:cNvSpPr/>
            <p:nvPr/>
          </p:nvSpPr>
          <p:spPr>
            <a:xfrm>
              <a:off x="1733" y="3458"/>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en-US" altLang="zh-CN">
                <a:latin typeface="黑体" panose="02010609060101010101" pitchFamily="49" charset="-122"/>
                <a:ea typeface="黑体" panose="02010609060101010101" pitchFamily="49" charset="-122"/>
              </a:endParaRPr>
            </a:p>
          </p:txBody>
        </p:sp>
        <p:sp>
          <p:nvSpPr>
            <p:cNvPr id="80" name="文本框 79">
              <a:extLst>
                <a:ext uri="{FF2B5EF4-FFF2-40B4-BE49-F238E27FC236}">
                  <a16:creationId xmlns:a16="http://schemas.microsoft.com/office/drawing/2014/main" id="{23B17EE3-586E-2A06-27D8-D3D7ABD43242}"/>
                </a:ext>
              </a:extLst>
            </p:cNvPr>
            <p:cNvSpPr txBox="1"/>
            <p:nvPr/>
          </p:nvSpPr>
          <p:spPr>
            <a:xfrm>
              <a:off x="2493" y="3457"/>
              <a:ext cx="2055" cy="580"/>
            </a:xfrm>
            <a:prstGeom prst="rect">
              <a:avLst/>
            </a:prstGeom>
            <a:noFill/>
          </p:spPr>
          <p:txBody>
            <a:bodyPr wrap="square" rtlCol="0">
              <a:spAutoFit/>
            </a:bodyPr>
            <a:lstStyle/>
            <a:p>
              <a:r>
                <a:rPr lang="zh-CN" altLang="en-US">
                  <a:latin typeface="黑体" panose="02010609060101010101" pitchFamily="49" charset="-122"/>
                  <a:ea typeface="黑体" panose="02010609060101010101" pitchFamily="49" charset="-122"/>
                </a:rPr>
                <a:t>存活对象</a:t>
              </a:r>
            </a:p>
          </p:txBody>
        </p:sp>
        <p:sp>
          <p:nvSpPr>
            <p:cNvPr id="81" name="椭圆 80">
              <a:extLst>
                <a:ext uri="{FF2B5EF4-FFF2-40B4-BE49-F238E27FC236}">
                  <a16:creationId xmlns:a16="http://schemas.microsoft.com/office/drawing/2014/main" id="{7F1821BF-05EA-DDA0-9548-C7FC5200E89D}"/>
                </a:ext>
              </a:extLst>
            </p:cNvPr>
            <p:cNvSpPr/>
            <p:nvPr/>
          </p:nvSpPr>
          <p:spPr>
            <a:xfrm>
              <a:off x="1733" y="4355"/>
              <a:ext cx="543" cy="5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endParaRPr lang="en-US" altLang="zh-CN">
                <a:latin typeface="黑体" panose="02010609060101010101" pitchFamily="49" charset="-122"/>
                <a:ea typeface="黑体" panose="02010609060101010101" pitchFamily="49" charset="-122"/>
              </a:endParaRPr>
            </a:p>
          </p:txBody>
        </p:sp>
        <p:sp>
          <p:nvSpPr>
            <p:cNvPr id="87" name="文本框 86">
              <a:extLst>
                <a:ext uri="{FF2B5EF4-FFF2-40B4-BE49-F238E27FC236}">
                  <a16:creationId xmlns:a16="http://schemas.microsoft.com/office/drawing/2014/main" id="{57E5D0DE-9C2B-F86D-0E2E-3632E58B254C}"/>
                </a:ext>
              </a:extLst>
            </p:cNvPr>
            <p:cNvSpPr txBox="1"/>
            <p:nvPr/>
          </p:nvSpPr>
          <p:spPr>
            <a:xfrm>
              <a:off x="2494" y="4336"/>
              <a:ext cx="3474" cy="580"/>
            </a:xfrm>
            <a:prstGeom prst="rect">
              <a:avLst/>
            </a:prstGeom>
            <a:noFill/>
          </p:spPr>
          <p:txBody>
            <a:bodyPr wrap="square" rtlCol="0">
              <a:spAutoFit/>
            </a:bodyPr>
            <a:lstStyle/>
            <a:p>
              <a:r>
                <a:rPr lang="en-US" altLang="zh-CN" dirty="0">
                  <a:latin typeface="黑体" panose="02010609060101010101" pitchFamily="49" charset="-122"/>
                  <a:ea typeface="黑体" panose="02010609060101010101" pitchFamily="49" charset="-122"/>
                </a:rPr>
                <a:t>GC</a:t>
              </a:r>
              <a:r>
                <a:rPr lang="zh-CN" altLang="en-US" dirty="0">
                  <a:latin typeface="黑体" panose="02010609060101010101" pitchFamily="49" charset="-122"/>
                  <a:ea typeface="黑体" panose="02010609060101010101" pitchFamily="49" charset="-122"/>
                </a:rPr>
                <a:t>正在访问的对象</a:t>
              </a:r>
            </a:p>
          </p:txBody>
        </p:sp>
      </p:grpSp>
      <p:sp>
        <p:nvSpPr>
          <p:cNvPr id="88" name="矩形 87">
            <a:extLst>
              <a:ext uri="{FF2B5EF4-FFF2-40B4-BE49-F238E27FC236}">
                <a16:creationId xmlns:a16="http://schemas.microsoft.com/office/drawing/2014/main" id="{9DA839E0-B893-4D73-499C-CA330F40D6F5}"/>
              </a:ext>
            </a:extLst>
          </p:cNvPr>
          <p:cNvSpPr/>
          <p:nvPr/>
        </p:nvSpPr>
        <p:spPr>
          <a:xfrm>
            <a:off x="8860781" y="5369879"/>
            <a:ext cx="2729247" cy="10585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垃圾回收优化：示例</a:t>
            </a:r>
            <a:r>
              <a:rPr lang="en-US" altLang="zh-CN" dirty="0"/>
              <a:t>2</a:t>
            </a:r>
            <a:endParaRPr lang="zh-CN" altLang="en-US" dirty="0"/>
          </a:p>
        </p:txBody>
      </p:sp>
      <p:sp>
        <p:nvSpPr>
          <p:cNvPr id="3" name="内容占位符 2"/>
          <p:cNvSpPr>
            <a:spLocks noGrp="1"/>
          </p:cNvSpPr>
          <p:nvPr>
            <p:ph idx="1"/>
          </p:nvPr>
        </p:nvSpPr>
        <p:spPr>
          <a:xfrm>
            <a:off x="626664" y="1160508"/>
            <a:ext cx="11279960" cy="5052509"/>
          </a:xfrm>
        </p:spPr>
        <p:txBody>
          <a:bodyPr/>
          <a:lstStyle/>
          <a:p>
            <a:r>
              <a:rPr lang="zh-CN" altLang="en-US" dirty="0"/>
              <a:t>示例</a:t>
            </a:r>
            <a:r>
              <a:rPr lang="en-US" altLang="zh-CN" dirty="0"/>
              <a:t>2</a:t>
            </a:r>
            <a:r>
              <a:rPr lang="zh-CN" altLang="en-US" dirty="0"/>
              <a:t>：垃圾页的置换</a:t>
            </a:r>
            <a:endParaRPr lang="en-US" altLang="zh-CN" dirty="0"/>
          </a:p>
        </p:txBody>
      </p:sp>
      <p:sp>
        <p:nvSpPr>
          <p:cNvPr id="7" name="椭圆 6"/>
          <p:cNvSpPr/>
          <p:nvPr/>
        </p:nvSpPr>
        <p:spPr>
          <a:xfrm>
            <a:off x="10023573" y="5454051"/>
            <a:ext cx="344805" cy="34480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en-US" altLang="zh-CN">
              <a:latin typeface="黑体" panose="02010609060101010101" pitchFamily="49" charset="-122"/>
              <a:ea typeface="黑体" panose="02010609060101010101" pitchFamily="49" charset="-122"/>
            </a:endParaRPr>
          </a:p>
        </p:txBody>
      </p:sp>
      <p:sp>
        <p:nvSpPr>
          <p:cNvPr id="4" name="文本框 3"/>
          <p:cNvSpPr txBox="1"/>
          <p:nvPr/>
        </p:nvSpPr>
        <p:spPr>
          <a:xfrm>
            <a:off x="10506173" y="5453416"/>
            <a:ext cx="1304925" cy="368300"/>
          </a:xfrm>
          <a:prstGeom prst="rect">
            <a:avLst/>
          </a:prstGeom>
          <a:noFill/>
        </p:spPr>
        <p:txBody>
          <a:bodyPr wrap="square" rtlCol="0">
            <a:spAutoFit/>
          </a:bodyPr>
          <a:lstStyle/>
          <a:p>
            <a:r>
              <a:rPr lang="zh-CN" altLang="en-US">
                <a:latin typeface="黑体" panose="02010609060101010101" pitchFamily="49" charset="-122"/>
                <a:ea typeface="黑体" panose="02010609060101010101" pitchFamily="49" charset="-122"/>
              </a:rPr>
              <a:t>存活对象</a:t>
            </a:r>
          </a:p>
        </p:txBody>
      </p:sp>
      <p:sp>
        <p:nvSpPr>
          <p:cNvPr id="13" name="椭圆 12"/>
          <p:cNvSpPr/>
          <p:nvPr/>
        </p:nvSpPr>
        <p:spPr>
          <a:xfrm>
            <a:off x="10023573" y="6023646"/>
            <a:ext cx="344805" cy="34480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altLang="zh-CN">
              <a:latin typeface="黑体" panose="02010609060101010101" pitchFamily="49" charset="-122"/>
              <a:ea typeface="黑体" panose="02010609060101010101" pitchFamily="49" charset="-122"/>
            </a:endParaRPr>
          </a:p>
        </p:txBody>
      </p:sp>
      <p:sp>
        <p:nvSpPr>
          <p:cNvPr id="14" name="文本框 13"/>
          <p:cNvSpPr txBox="1"/>
          <p:nvPr/>
        </p:nvSpPr>
        <p:spPr>
          <a:xfrm>
            <a:off x="10506808" y="6011581"/>
            <a:ext cx="1257812" cy="368300"/>
          </a:xfrm>
          <a:prstGeom prst="rect">
            <a:avLst/>
          </a:prstGeom>
          <a:noFill/>
        </p:spPr>
        <p:txBody>
          <a:bodyPr wrap="square" rtlCol="0">
            <a:spAutoFit/>
          </a:bodyPr>
          <a:lstStyle/>
          <a:p>
            <a:r>
              <a:rPr lang="zh-CN" altLang="en-US">
                <a:latin typeface="黑体" panose="02010609060101010101" pitchFamily="49" charset="-122"/>
                <a:ea typeface="黑体" panose="02010609060101010101" pitchFamily="49" charset="-122"/>
              </a:rPr>
              <a:t>垃圾对象</a:t>
            </a:r>
          </a:p>
        </p:txBody>
      </p:sp>
      <p:grpSp>
        <p:nvGrpSpPr>
          <p:cNvPr id="51" name="组合 50"/>
          <p:cNvGrpSpPr/>
          <p:nvPr/>
        </p:nvGrpSpPr>
        <p:grpSpPr>
          <a:xfrm>
            <a:off x="71201" y="2564605"/>
            <a:ext cx="5787390" cy="1837055"/>
            <a:chOff x="4922" y="6891"/>
            <a:chExt cx="9114" cy="2893"/>
          </a:xfrm>
        </p:grpSpPr>
        <p:sp>
          <p:nvSpPr>
            <p:cNvPr id="5" name="矩形 4"/>
            <p:cNvSpPr/>
            <p:nvPr/>
          </p:nvSpPr>
          <p:spPr>
            <a:xfrm>
              <a:off x="8495" y="7709"/>
              <a:ext cx="1724" cy="1664"/>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6" name="文本框 5"/>
            <p:cNvSpPr txBox="1"/>
            <p:nvPr/>
          </p:nvSpPr>
          <p:spPr>
            <a:xfrm>
              <a:off x="8739" y="7743"/>
              <a:ext cx="1381" cy="582"/>
            </a:xfrm>
            <a:prstGeom prst="rect">
              <a:avLst/>
            </a:prstGeom>
            <a:noFill/>
          </p:spPr>
          <p:txBody>
            <a:bodyPr wrap="none" rtlCol="0">
              <a:spAutoFit/>
            </a:bodyPr>
            <a:lstStyle/>
            <a:p>
              <a:r>
                <a:rPr lang="en-US" altLang="zh-CN">
                  <a:latin typeface="黑体" panose="02010609060101010101" pitchFamily="49" charset="-122"/>
                  <a:ea typeface="黑体" panose="02010609060101010101" pitchFamily="49" charset="-122"/>
                  <a:cs typeface="Arial Regular" panose="020B0604020202020204" charset="0"/>
                </a:rPr>
                <a:t>Page 2</a:t>
              </a:r>
            </a:p>
          </p:txBody>
        </p:sp>
        <p:sp>
          <p:nvSpPr>
            <p:cNvPr id="8" name="椭圆 7"/>
            <p:cNvSpPr/>
            <p:nvPr/>
          </p:nvSpPr>
          <p:spPr>
            <a:xfrm>
              <a:off x="8739" y="8506"/>
              <a:ext cx="543" cy="5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2</a:t>
              </a:r>
            </a:p>
          </p:txBody>
        </p:sp>
        <p:sp>
          <p:nvSpPr>
            <p:cNvPr id="9" name="椭圆 8"/>
            <p:cNvSpPr/>
            <p:nvPr/>
          </p:nvSpPr>
          <p:spPr>
            <a:xfrm>
              <a:off x="9424" y="8506"/>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3</a:t>
              </a:r>
            </a:p>
          </p:txBody>
        </p:sp>
        <p:grpSp>
          <p:nvGrpSpPr>
            <p:cNvPr id="41" name="组合 40"/>
            <p:cNvGrpSpPr/>
            <p:nvPr/>
          </p:nvGrpSpPr>
          <p:grpSpPr>
            <a:xfrm>
              <a:off x="10315" y="7709"/>
              <a:ext cx="1724" cy="1663"/>
              <a:chOff x="10315" y="7709"/>
              <a:chExt cx="1724" cy="1663"/>
            </a:xfrm>
          </p:grpSpPr>
          <p:sp>
            <p:nvSpPr>
              <p:cNvPr id="10" name="矩形 9"/>
              <p:cNvSpPr/>
              <p:nvPr/>
            </p:nvSpPr>
            <p:spPr>
              <a:xfrm>
                <a:off x="10315" y="7709"/>
                <a:ext cx="1724" cy="1663"/>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11" name="文本框 10"/>
              <p:cNvSpPr txBox="1"/>
              <p:nvPr/>
            </p:nvSpPr>
            <p:spPr>
              <a:xfrm>
                <a:off x="10578" y="7743"/>
                <a:ext cx="1381" cy="582"/>
              </a:xfrm>
              <a:prstGeom prst="rect">
                <a:avLst/>
              </a:prstGeom>
              <a:noFill/>
            </p:spPr>
            <p:txBody>
              <a:bodyPr wrap="none" rtlCol="0">
                <a:spAutoFit/>
              </a:bodyPr>
              <a:lstStyle/>
              <a:p>
                <a:r>
                  <a:rPr lang="en-US" altLang="zh-CN">
                    <a:latin typeface="黑体" panose="02010609060101010101" pitchFamily="49" charset="-122"/>
                    <a:ea typeface="黑体" panose="02010609060101010101" pitchFamily="49" charset="-122"/>
                    <a:cs typeface="Arial Regular" panose="020B0604020202020204" charset="0"/>
                  </a:rPr>
                  <a:t>Page 3</a:t>
                </a:r>
              </a:p>
            </p:txBody>
          </p:sp>
        </p:grpSp>
        <p:sp>
          <p:nvSpPr>
            <p:cNvPr id="15" name="矩形 14"/>
            <p:cNvSpPr/>
            <p:nvPr/>
          </p:nvSpPr>
          <p:spPr>
            <a:xfrm>
              <a:off x="12312" y="7707"/>
              <a:ext cx="1724" cy="1666"/>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16" name="文本框 15"/>
            <p:cNvSpPr txBox="1"/>
            <p:nvPr/>
          </p:nvSpPr>
          <p:spPr>
            <a:xfrm>
              <a:off x="12556" y="7741"/>
              <a:ext cx="1381" cy="582"/>
            </a:xfrm>
            <a:prstGeom prst="rect">
              <a:avLst/>
            </a:prstGeom>
            <a:noFill/>
          </p:spPr>
          <p:txBody>
            <a:bodyPr wrap="none" rtlCol="0">
              <a:spAutoFit/>
            </a:bodyPr>
            <a:lstStyle/>
            <a:p>
              <a:r>
                <a:rPr lang="en-US" altLang="zh-CN">
                  <a:latin typeface="黑体" panose="02010609060101010101" pitchFamily="49" charset="-122"/>
                  <a:ea typeface="黑体" panose="02010609060101010101" pitchFamily="49" charset="-122"/>
                  <a:cs typeface="Arial Regular" panose="020B0604020202020204" charset="0"/>
                </a:rPr>
                <a:t>Page 4</a:t>
              </a:r>
            </a:p>
          </p:txBody>
        </p:sp>
        <p:cxnSp>
          <p:nvCxnSpPr>
            <p:cNvPr id="22" name="直接连接符 21"/>
            <p:cNvCxnSpPr/>
            <p:nvPr/>
          </p:nvCxnSpPr>
          <p:spPr>
            <a:xfrm>
              <a:off x="12175" y="6891"/>
              <a:ext cx="0" cy="2893"/>
            </a:xfrm>
            <a:prstGeom prst="line">
              <a:avLst/>
            </a:prstGeom>
          </p:spPr>
          <p:style>
            <a:lnRef idx="3">
              <a:schemeClr val="dk1"/>
            </a:lnRef>
            <a:fillRef idx="0">
              <a:schemeClr val="dk1"/>
            </a:fillRef>
            <a:effectRef idx="2">
              <a:schemeClr val="dk1"/>
            </a:effectRef>
            <a:fontRef idx="minor">
              <a:schemeClr val="tx1"/>
            </a:fontRef>
          </p:style>
        </p:cxnSp>
        <p:sp>
          <p:nvSpPr>
            <p:cNvPr id="23" name="文本框 22"/>
            <p:cNvSpPr txBox="1"/>
            <p:nvPr/>
          </p:nvSpPr>
          <p:spPr>
            <a:xfrm>
              <a:off x="9753" y="6980"/>
              <a:ext cx="1008" cy="580"/>
            </a:xfrm>
            <a:prstGeom prst="rect">
              <a:avLst/>
            </a:prstGeom>
            <a:noFill/>
          </p:spPr>
          <p:txBody>
            <a:bodyPr wrap="none" rtlCol="0">
              <a:spAutoFit/>
            </a:bodyPr>
            <a:lstStyle/>
            <a:p>
              <a:r>
                <a:rPr lang="zh-CN" altLang="en-US">
                  <a:latin typeface="黑体" panose="02010609060101010101" pitchFamily="49" charset="-122"/>
                  <a:ea typeface="黑体" panose="02010609060101010101" pitchFamily="49" charset="-122"/>
                </a:rPr>
                <a:t>内存</a:t>
              </a:r>
            </a:p>
          </p:txBody>
        </p:sp>
        <p:sp>
          <p:nvSpPr>
            <p:cNvPr id="24" name="文本框 23"/>
            <p:cNvSpPr txBox="1"/>
            <p:nvPr/>
          </p:nvSpPr>
          <p:spPr>
            <a:xfrm>
              <a:off x="12700" y="6983"/>
              <a:ext cx="1008" cy="580"/>
            </a:xfrm>
            <a:prstGeom prst="rect">
              <a:avLst/>
            </a:prstGeom>
            <a:noFill/>
          </p:spPr>
          <p:txBody>
            <a:bodyPr wrap="none" rtlCol="0">
              <a:spAutoFit/>
            </a:bodyPr>
            <a:lstStyle/>
            <a:p>
              <a:r>
                <a:rPr lang="zh-CN" altLang="en-US">
                  <a:latin typeface="黑体" panose="02010609060101010101" pitchFamily="49" charset="-122"/>
                  <a:ea typeface="黑体" panose="02010609060101010101" pitchFamily="49" charset="-122"/>
                </a:rPr>
                <a:t>磁盘</a:t>
              </a:r>
            </a:p>
          </p:txBody>
        </p:sp>
        <p:sp>
          <p:nvSpPr>
            <p:cNvPr id="36" name="文本框 35"/>
            <p:cNvSpPr txBox="1"/>
            <p:nvPr/>
          </p:nvSpPr>
          <p:spPr>
            <a:xfrm>
              <a:off x="4922" y="8324"/>
              <a:ext cx="2055" cy="580"/>
            </a:xfrm>
            <a:prstGeom prst="rect">
              <a:avLst/>
            </a:prstGeom>
            <a:noFill/>
          </p:spPr>
          <p:txBody>
            <a:bodyPr wrap="square" rtlCol="0">
              <a:spAutoFit/>
            </a:bodyPr>
            <a:lstStyle/>
            <a:p>
              <a:r>
                <a:rPr lang="zh-CN" altLang="en-US">
                  <a:latin typeface="黑体" panose="02010609060101010101" pitchFamily="49" charset="-122"/>
                  <a:ea typeface="黑体" panose="02010609060101010101" pitchFamily="49" charset="-122"/>
                </a:rPr>
                <a:t>初始状态</a:t>
              </a:r>
            </a:p>
          </p:txBody>
        </p:sp>
        <p:grpSp>
          <p:nvGrpSpPr>
            <p:cNvPr id="42" name="组合 41"/>
            <p:cNvGrpSpPr/>
            <p:nvPr/>
          </p:nvGrpSpPr>
          <p:grpSpPr>
            <a:xfrm>
              <a:off x="6660" y="7707"/>
              <a:ext cx="1724" cy="1663"/>
              <a:chOff x="10315" y="7709"/>
              <a:chExt cx="1724" cy="1663"/>
            </a:xfrm>
          </p:grpSpPr>
          <p:sp>
            <p:nvSpPr>
              <p:cNvPr id="43" name="矩形 42"/>
              <p:cNvSpPr/>
              <p:nvPr/>
            </p:nvSpPr>
            <p:spPr>
              <a:xfrm>
                <a:off x="10315" y="7709"/>
                <a:ext cx="1724" cy="1663"/>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44" name="文本框 43"/>
              <p:cNvSpPr txBox="1"/>
              <p:nvPr/>
            </p:nvSpPr>
            <p:spPr>
              <a:xfrm>
                <a:off x="10578" y="7743"/>
                <a:ext cx="1381" cy="582"/>
              </a:xfrm>
              <a:prstGeom prst="rect">
                <a:avLst/>
              </a:prstGeom>
              <a:noFill/>
            </p:spPr>
            <p:txBody>
              <a:bodyPr wrap="none" rtlCol="0">
                <a:spAutoFit/>
              </a:bodyPr>
              <a:lstStyle/>
              <a:p>
                <a:r>
                  <a:rPr lang="en-US" altLang="zh-CN">
                    <a:latin typeface="黑体" panose="02010609060101010101" pitchFamily="49" charset="-122"/>
                    <a:ea typeface="黑体" panose="02010609060101010101" pitchFamily="49" charset="-122"/>
                    <a:cs typeface="Arial Regular" panose="020B0604020202020204" charset="0"/>
                  </a:rPr>
                  <a:t>Page 1</a:t>
                </a:r>
              </a:p>
            </p:txBody>
          </p:sp>
          <p:sp>
            <p:nvSpPr>
              <p:cNvPr id="45" name="椭圆 44"/>
              <p:cNvSpPr/>
              <p:nvPr/>
            </p:nvSpPr>
            <p:spPr>
              <a:xfrm>
                <a:off x="10906" y="8506"/>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1</a:t>
                </a:r>
              </a:p>
            </p:txBody>
          </p:sp>
        </p:grpSp>
      </p:grpSp>
      <p:grpSp>
        <p:nvGrpSpPr>
          <p:cNvPr id="75" name="组合 74"/>
          <p:cNvGrpSpPr/>
          <p:nvPr/>
        </p:nvGrpSpPr>
        <p:grpSpPr>
          <a:xfrm>
            <a:off x="6881576" y="2536665"/>
            <a:ext cx="4683760" cy="2148205"/>
            <a:chOff x="10031" y="6494"/>
            <a:chExt cx="7376" cy="3383"/>
          </a:xfrm>
        </p:grpSpPr>
        <p:grpSp>
          <p:nvGrpSpPr>
            <p:cNvPr id="52" name="组合 51"/>
            <p:cNvGrpSpPr/>
            <p:nvPr/>
          </p:nvGrpSpPr>
          <p:grpSpPr>
            <a:xfrm>
              <a:off x="10031" y="6494"/>
              <a:ext cx="7376" cy="2893"/>
              <a:chOff x="6660" y="6891"/>
              <a:chExt cx="7376" cy="2893"/>
            </a:xfrm>
          </p:grpSpPr>
          <p:sp>
            <p:nvSpPr>
              <p:cNvPr id="53" name="矩形 52"/>
              <p:cNvSpPr/>
              <p:nvPr/>
            </p:nvSpPr>
            <p:spPr>
              <a:xfrm>
                <a:off x="8495" y="7709"/>
                <a:ext cx="1724" cy="1664"/>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54" name="文本框 53"/>
              <p:cNvSpPr txBox="1"/>
              <p:nvPr/>
            </p:nvSpPr>
            <p:spPr>
              <a:xfrm>
                <a:off x="8739" y="7743"/>
                <a:ext cx="1381" cy="582"/>
              </a:xfrm>
              <a:prstGeom prst="rect">
                <a:avLst/>
              </a:prstGeom>
              <a:noFill/>
            </p:spPr>
            <p:txBody>
              <a:bodyPr wrap="none" rtlCol="0">
                <a:spAutoFit/>
              </a:bodyPr>
              <a:lstStyle/>
              <a:p>
                <a:r>
                  <a:rPr lang="en-US" altLang="zh-CN">
                    <a:latin typeface="黑体" panose="02010609060101010101" pitchFamily="49" charset="-122"/>
                    <a:ea typeface="黑体" panose="02010609060101010101" pitchFamily="49" charset="-122"/>
                    <a:cs typeface="Arial Regular" panose="020B0604020202020204" charset="0"/>
                  </a:rPr>
                  <a:t>Page 2</a:t>
                </a:r>
              </a:p>
            </p:txBody>
          </p:sp>
          <p:sp>
            <p:nvSpPr>
              <p:cNvPr id="55" name="椭圆 54"/>
              <p:cNvSpPr/>
              <p:nvPr/>
            </p:nvSpPr>
            <p:spPr>
              <a:xfrm>
                <a:off x="8739" y="8506"/>
                <a:ext cx="543" cy="54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2</a:t>
                </a:r>
              </a:p>
            </p:txBody>
          </p:sp>
          <p:sp>
            <p:nvSpPr>
              <p:cNvPr id="56" name="椭圆 55"/>
              <p:cNvSpPr/>
              <p:nvPr/>
            </p:nvSpPr>
            <p:spPr>
              <a:xfrm>
                <a:off x="9424" y="8506"/>
                <a:ext cx="543" cy="543"/>
              </a:xfrm>
              <a:prstGeom prst="ellipse">
                <a:avLst/>
              </a:prstGeom>
              <a:ln>
                <a:solidFill>
                  <a:schemeClr val="tx1"/>
                </a:solidFill>
                <a:prstDash val="dashDot"/>
              </a:ln>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altLang="zh-CN" dirty="0">
                    <a:latin typeface="黑体" panose="02010609060101010101" pitchFamily="49" charset="-122"/>
                    <a:ea typeface="黑体" panose="02010609060101010101" pitchFamily="49" charset="-122"/>
                  </a:rPr>
                  <a:t>3</a:t>
                </a:r>
              </a:p>
            </p:txBody>
          </p:sp>
          <p:grpSp>
            <p:nvGrpSpPr>
              <p:cNvPr id="57" name="组合 56"/>
              <p:cNvGrpSpPr/>
              <p:nvPr/>
            </p:nvGrpSpPr>
            <p:grpSpPr>
              <a:xfrm>
                <a:off x="10315" y="7709"/>
                <a:ext cx="1724" cy="1663"/>
                <a:chOff x="10315" y="7709"/>
                <a:chExt cx="1724" cy="1663"/>
              </a:xfrm>
            </p:grpSpPr>
            <p:sp>
              <p:nvSpPr>
                <p:cNvPr id="58" name="矩形 57"/>
                <p:cNvSpPr/>
                <p:nvPr/>
              </p:nvSpPr>
              <p:spPr>
                <a:xfrm>
                  <a:off x="10315" y="7709"/>
                  <a:ext cx="1724" cy="1663"/>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59" name="文本框 58"/>
                <p:cNvSpPr txBox="1"/>
                <p:nvPr/>
              </p:nvSpPr>
              <p:spPr>
                <a:xfrm>
                  <a:off x="10578" y="7743"/>
                  <a:ext cx="1381" cy="582"/>
                </a:xfrm>
                <a:prstGeom prst="rect">
                  <a:avLst/>
                </a:prstGeom>
                <a:noFill/>
              </p:spPr>
              <p:txBody>
                <a:bodyPr wrap="none" rtlCol="0">
                  <a:spAutoFit/>
                </a:bodyPr>
                <a:lstStyle/>
                <a:p>
                  <a:r>
                    <a:rPr lang="en-US" altLang="zh-CN">
                      <a:latin typeface="黑体" panose="02010609060101010101" pitchFamily="49" charset="-122"/>
                      <a:ea typeface="黑体" panose="02010609060101010101" pitchFamily="49" charset="-122"/>
                      <a:cs typeface="Arial Regular" panose="020B0604020202020204" charset="0"/>
                    </a:rPr>
                    <a:t>Page 3</a:t>
                  </a:r>
                </a:p>
              </p:txBody>
            </p:sp>
          </p:grpSp>
          <p:sp>
            <p:nvSpPr>
              <p:cNvPr id="60" name="矩形 59"/>
              <p:cNvSpPr/>
              <p:nvPr/>
            </p:nvSpPr>
            <p:spPr>
              <a:xfrm>
                <a:off x="12312" y="7707"/>
                <a:ext cx="1724" cy="1666"/>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61" name="文本框 60"/>
              <p:cNvSpPr txBox="1"/>
              <p:nvPr/>
            </p:nvSpPr>
            <p:spPr>
              <a:xfrm>
                <a:off x="12556" y="7741"/>
                <a:ext cx="1381" cy="582"/>
              </a:xfrm>
              <a:prstGeom prst="rect">
                <a:avLst/>
              </a:prstGeom>
              <a:noFill/>
            </p:spPr>
            <p:txBody>
              <a:bodyPr wrap="none" rtlCol="0">
                <a:spAutoFit/>
              </a:bodyPr>
              <a:lstStyle/>
              <a:p>
                <a:r>
                  <a:rPr lang="en-US" altLang="zh-CN">
                    <a:latin typeface="黑体" panose="02010609060101010101" pitchFamily="49" charset="-122"/>
                    <a:ea typeface="黑体" panose="02010609060101010101" pitchFamily="49" charset="-122"/>
                    <a:cs typeface="Arial Regular" panose="020B0604020202020204" charset="0"/>
                  </a:rPr>
                  <a:t>Page 4</a:t>
                </a:r>
              </a:p>
            </p:txBody>
          </p:sp>
          <p:cxnSp>
            <p:nvCxnSpPr>
              <p:cNvPr id="63" name="直接连接符 62"/>
              <p:cNvCxnSpPr/>
              <p:nvPr/>
            </p:nvCxnSpPr>
            <p:spPr>
              <a:xfrm>
                <a:off x="12175" y="6891"/>
                <a:ext cx="0" cy="2893"/>
              </a:xfrm>
              <a:prstGeom prst="line">
                <a:avLst/>
              </a:prstGeom>
            </p:spPr>
            <p:style>
              <a:lnRef idx="3">
                <a:schemeClr val="dk1"/>
              </a:lnRef>
              <a:fillRef idx="0">
                <a:schemeClr val="dk1"/>
              </a:fillRef>
              <a:effectRef idx="2">
                <a:schemeClr val="dk1"/>
              </a:effectRef>
              <a:fontRef idx="minor">
                <a:schemeClr val="tx1"/>
              </a:fontRef>
            </p:style>
          </p:cxnSp>
          <p:sp>
            <p:nvSpPr>
              <p:cNvPr id="64" name="文本框 63"/>
              <p:cNvSpPr txBox="1"/>
              <p:nvPr/>
            </p:nvSpPr>
            <p:spPr>
              <a:xfrm>
                <a:off x="9753" y="6980"/>
                <a:ext cx="1008" cy="580"/>
              </a:xfrm>
              <a:prstGeom prst="rect">
                <a:avLst/>
              </a:prstGeom>
              <a:noFill/>
            </p:spPr>
            <p:txBody>
              <a:bodyPr wrap="none" rtlCol="0">
                <a:spAutoFit/>
              </a:bodyPr>
              <a:lstStyle/>
              <a:p>
                <a:r>
                  <a:rPr lang="zh-CN" altLang="en-US">
                    <a:latin typeface="黑体" panose="02010609060101010101" pitchFamily="49" charset="-122"/>
                    <a:ea typeface="黑体" panose="02010609060101010101" pitchFamily="49" charset="-122"/>
                  </a:rPr>
                  <a:t>内存</a:t>
                </a:r>
              </a:p>
            </p:txBody>
          </p:sp>
          <p:sp>
            <p:nvSpPr>
              <p:cNvPr id="65" name="文本框 64"/>
              <p:cNvSpPr txBox="1"/>
              <p:nvPr/>
            </p:nvSpPr>
            <p:spPr>
              <a:xfrm>
                <a:off x="12700" y="6983"/>
                <a:ext cx="1008" cy="580"/>
              </a:xfrm>
              <a:prstGeom prst="rect">
                <a:avLst/>
              </a:prstGeom>
              <a:noFill/>
            </p:spPr>
            <p:txBody>
              <a:bodyPr wrap="none" rtlCol="0">
                <a:spAutoFit/>
              </a:bodyPr>
              <a:lstStyle/>
              <a:p>
                <a:r>
                  <a:rPr lang="zh-CN" altLang="en-US">
                    <a:latin typeface="黑体" panose="02010609060101010101" pitchFamily="49" charset="-122"/>
                    <a:ea typeface="黑体" panose="02010609060101010101" pitchFamily="49" charset="-122"/>
                  </a:rPr>
                  <a:t>磁盘</a:t>
                </a:r>
              </a:p>
            </p:txBody>
          </p:sp>
          <p:grpSp>
            <p:nvGrpSpPr>
              <p:cNvPr id="67" name="组合 66"/>
              <p:cNvGrpSpPr/>
              <p:nvPr/>
            </p:nvGrpSpPr>
            <p:grpSpPr>
              <a:xfrm>
                <a:off x="6660" y="7707"/>
                <a:ext cx="1724" cy="1663"/>
                <a:chOff x="10315" y="7709"/>
                <a:chExt cx="1724" cy="1663"/>
              </a:xfrm>
            </p:grpSpPr>
            <p:sp>
              <p:nvSpPr>
                <p:cNvPr id="68" name="矩形 67"/>
                <p:cNvSpPr/>
                <p:nvPr/>
              </p:nvSpPr>
              <p:spPr>
                <a:xfrm>
                  <a:off x="10315" y="7709"/>
                  <a:ext cx="1724" cy="1663"/>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69" name="文本框 68"/>
                <p:cNvSpPr txBox="1"/>
                <p:nvPr/>
              </p:nvSpPr>
              <p:spPr>
                <a:xfrm>
                  <a:off x="10578" y="7743"/>
                  <a:ext cx="1381" cy="582"/>
                </a:xfrm>
                <a:prstGeom prst="rect">
                  <a:avLst/>
                </a:prstGeom>
                <a:noFill/>
              </p:spPr>
              <p:txBody>
                <a:bodyPr wrap="none" rtlCol="0">
                  <a:spAutoFit/>
                </a:bodyPr>
                <a:lstStyle/>
                <a:p>
                  <a:r>
                    <a:rPr lang="en-US" altLang="zh-CN">
                      <a:latin typeface="黑体" panose="02010609060101010101" pitchFamily="49" charset="-122"/>
                      <a:ea typeface="黑体" panose="02010609060101010101" pitchFamily="49" charset="-122"/>
                      <a:cs typeface="Arial Regular" panose="020B0604020202020204" charset="0"/>
                    </a:rPr>
                    <a:t>Page 1</a:t>
                  </a:r>
                </a:p>
              </p:txBody>
            </p:sp>
            <p:sp>
              <p:nvSpPr>
                <p:cNvPr id="70" name="椭圆 69"/>
                <p:cNvSpPr/>
                <p:nvPr/>
              </p:nvSpPr>
              <p:spPr>
                <a:xfrm>
                  <a:off x="10906" y="8506"/>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latin typeface="黑体" panose="02010609060101010101" pitchFamily="49" charset="-122"/>
                      <a:ea typeface="黑体" panose="02010609060101010101" pitchFamily="49" charset="-122"/>
                    </a:rPr>
                    <a:t>1</a:t>
                  </a:r>
                </a:p>
              </p:txBody>
            </p:sp>
          </p:grpSp>
        </p:grpSp>
        <p:sp>
          <p:nvSpPr>
            <p:cNvPr id="71" name="椭圆 70"/>
            <p:cNvSpPr/>
            <p:nvPr/>
          </p:nvSpPr>
          <p:spPr>
            <a:xfrm>
              <a:off x="14277" y="8124"/>
              <a:ext cx="543" cy="543"/>
            </a:xfrm>
            <a:prstGeom prst="ellipse">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altLang="zh-CN" dirty="0">
                  <a:latin typeface="黑体" panose="02010609060101010101" pitchFamily="49" charset="-122"/>
                  <a:ea typeface="黑体" panose="02010609060101010101" pitchFamily="49" charset="-122"/>
                </a:rPr>
                <a:t>3</a:t>
              </a:r>
            </a:p>
          </p:txBody>
        </p:sp>
        <p:sp>
          <p:nvSpPr>
            <p:cNvPr id="72" name="下弧形箭头 71"/>
            <p:cNvSpPr/>
            <p:nvPr/>
          </p:nvSpPr>
          <p:spPr>
            <a:xfrm>
              <a:off x="13100" y="8749"/>
              <a:ext cx="1505" cy="403"/>
            </a:xfrm>
            <a:prstGeom prst="curved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solidFill>
                  <a:schemeClr val="tx1"/>
                </a:solidFill>
                <a:latin typeface="黑体" panose="02010609060101010101" pitchFamily="49" charset="-122"/>
                <a:ea typeface="黑体" panose="02010609060101010101" pitchFamily="49" charset="-122"/>
              </a:endParaRPr>
            </a:p>
          </p:txBody>
        </p:sp>
        <p:sp>
          <p:nvSpPr>
            <p:cNvPr id="73" name="文本框 72"/>
            <p:cNvSpPr txBox="1"/>
            <p:nvPr/>
          </p:nvSpPr>
          <p:spPr>
            <a:xfrm>
              <a:off x="12447" y="9297"/>
              <a:ext cx="2972" cy="580"/>
            </a:xfrm>
            <a:prstGeom prst="rect">
              <a:avLst/>
            </a:prstGeom>
            <a:noFill/>
          </p:spPr>
          <p:txBody>
            <a:bodyPr wrap="square" rtlCol="0">
              <a:spAutoFit/>
            </a:bodyPr>
            <a:lstStyle/>
            <a:p>
              <a:r>
                <a:rPr lang="en-US" altLang="zh-CN">
                  <a:latin typeface="黑体" panose="02010609060101010101" pitchFamily="49" charset="-122"/>
                  <a:ea typeface="黑体" panose="02010609060101010101" pitchFamily="49" charset="-122"/>
                </a:rPr>
                <a:t>GC</a:t>
              </a:r>
              <a:r>
                <a:rPr lang="zh-CN" altLang="en-US">
                  <a:latin typeface="黑体" panose="02010609060101010101" pitchFamily="49" charset="-122"/>
                  <a:ea typeface="黑体" panose="02010609060101010101" pitchFamily="49" charset="-122"/>
                </a:rPr>
                <a:t>拷贝存活对象</a:t>
              </a:r>
            </a:p>
          </p:txBody>
        </p:sp>
      </p:grpSp>
      <p:sp>
        <p:nvSpPr>
          <p:cNvPr id="144" name="右箭头 143"/>
          <p:cNvSpPr/>
          <p:nvPr/>
        </p:nvSpPr>
        <p:spPr>
          <a:xfrm>
            <a:off x="6250386" y="3501230"/>
            <a:ext cx="255905" cy="162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12" name="矩形 11">
            <a:extLst>
              <a:ext uri="{FF2B5EF4-FFF2-40B4-BE49-F238E27FC236}">
                <a16:creationId xmlns:a16="http://schemas.microsoft.com/office/drawing/2014/main" id="{63DEC765-510C-B699-8D3E-6A6857D52494}"/>
              </a:ext>
            </a:extLst>
          </p:cNvPr>
          <p:cNvSpPr/>
          <p:nvPr/>
        </p:nvSpPr>
        <p:spPr>
          <a:xfrm>
            <a:off x="9922591" y="5326859"/>
            <a:ext cx="1789447" cy="11468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垃圾回收优化：示例</a:t>
            </a:r>
            <a:r>
              <a:rPr lang="en-US" altLang="zh-CN" dirty="0"/>
              <a:t>2</a:t>
            </a:r>
            <a:endParaRPr lang="zh-CN" altLang="en-US" dirty="0"/>
          </a:p>
        </p:txBody>
      </p:sp>
      <p:sp>
        <p:nvSpPr>
          <p:cNvPr id="3" name="内容占位符 2"/>
          <p:cNvSpPr>
            <a:spLocks noGrp="1"/>
          </p:cNvSpPr>
          <p:nvPr>
            <p:ph idx="1"/>
          </p:nvPr>
        </p:nvSpPr>
        <p:spPr>
          <a:xfrm>
            <a:off x="626664" y="1160508"/>
            <a:ext cx="11279960" cy="5052509"/>
          </a:xfrm>
        </p:spPr>
        <p:txBody>
          <a:bodyPr/>
          <a:lstStyle/>
          <a:p>
            <a:r>
              <a:rPr lang="zh-CN" altLang="en-US" dirty="0">
                <a:solidFill>
                  <a:schemeClr val="accent1"/>
                </a:solidFill>
              </a:rPr>
              <a:t>只包含垃圾对象的页被置换到磁盘时无需拷贝其内容</a:t>
            </a:r>
          </a:p>
        </p:txBody>
      </p:sp>
      <p:grpSp>
        <p:nvGrpSpPr>
          <p:cNvPr id="51" name="组合 50"/>
          <p:cNvGrpSpPr/>
          <p:nvPr/>
        </p:nvGrpSpPr>
        <p:grpSpPr>
          <a:xfrm>
            <a:off x="1765290" y="1515917"/>
            <a:ext cx="4683760" cy="1597025"/>
            <a:chOff x="6660" y="6980"/>
            <a:chExt cx="7376" cy="2515"/>
          </a:xfrm>
        </p:grpSpPr>
        <p:sp>
          <p:nvSpPr>
            <p:cNvPr id="5" name="矩形 4"/>
            <p:cNvSpPr/>
            <p:nvPr/>
          </p:nvSpPr>
          <p:spPr>
            <a:xfrm>
              <a:off x="8495" y="7709"/>
              <a:ext cx="1724" cy="1664"/>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739" y="7743"/>
              <a:ext cx="1303" cy="580"/>
            </a:xfrm>
            <a:prstGeom prst="rect">
              <a:avLst/>
            </a:prstGeom>
            <a:noFill/>
          </p:spPr>
          <p:txBody>
            <a:bodyPr wrap="none" rtlCol="0">
              <a:spAutoFit/>
            </a:bodyPr>
            <a:lstStyle/>
            <a:p>
              <a:r>
                <a:rPr lang="en-US" altLang="zh-CN">
                  <a:ea typeface="+mn-lt"/>
                  <a:cs typeface="Arial Regular" panose="020B0604020202020204" charset="0"/>
                </a:rPr>
                <a:t>Page 2</a:t>
              </a:r>
            </a:p>
          </p:txBody>
        </p:sp>
        <p:sp>
          <p:nvSpPr>
            <p:cNvPr id="8" name="椭圆 7"/>
            <p:cNvSpPr/>
            <p:nvPr/>
          </p:nvSpPr>
          <p:spPr>
            <a:xfrm>
              <a:off x="9104" y="8506"/>
              <a:ext cx="543" cy="543"/>
            </a:xfrm>
            <a:prstGeom prst="ellipse">
              <a:avLst/>
            </a:prstGeom>
            <a:ln>
              <a:solidFill>
                <a:schemeClr val="tx1"/>
              </a:solidFill>
              <a:prstDash val="dashDot"/>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altLang="zh-CN" dirty="0"/>
                <a:t>2</a:t>
              </a:r>
            </a:p>
          </p:txBody>
        </p:sp>
        <p:grpSp>
          <p:nvGrpSpPr>
            <p:cNvPr id="41" name="组合 40"/>
            <p:cNvGrpSpPr/>
            <p:nvPr/>
          </p:nvGrpSpPr>
          <p:grpSpPr>
            <a:xfrm>
              <a:off x="10315" y="7709"/>
              <a:ext cx="1724" cy="1663"/>
              <a:chOff x="10315" y="7709"/>
              <a:chExt cx="1724" cy="1663"/>
            </a:xfrm>
          </p:grpSpPr>
          <p:sp>
            <p:nvSpPr>
              <p:cNvPr id="10" name="矩形 9"/>
              <p:cNvSpPr/>
              <p:nvPr/>
            </p:nvSpPr>
            <p:spPr>
              <a:xfrm>
                <a:off x="10315" y="7709"/>
                <a:ext cx="1724" cy="1663"/>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0578" y="7743"/>
                <a:ext cx="1303" cy="580"/>
              </a:xfrm>
              <a:prstGeom prst="rect">
                <a:avLst/>
              </a:prstGeom>
              <a:noFill/>
            </p:spPr>
            <p:txBody>
              <a:bodyPr wrap="none" rtlCol="0">
                <a:spAutoFit/>
              </a:bodyPr>
              <a:lstStyle/>
              <a:p>
                <a:r>
                  <a:rPr lang="en-US" altLang="zh-CN">
                    <a:latin typeface="+mn-ea"/>
                    <a:cs typeface="Arial Regular" panose="020B0604020202020204" charset="0"/>
                  </a:rPr>
                  <a:t>Page 3</a:t>
                </a:r>
              </a:p>
            </p:txBody>
          </p:sp>
        </p:grpSp>
        <p:sp>
          <p:nvSpPr>
            <p:cNvPr id="9" name="椭圆 8"/>
            <p:cNvSpPr/>
            <p:nvPr/>
          </p:nvSpPr>
          <p:spPr>
            <a:xfrm>
              <a:off x="10904" y="8488"/>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t>3</a:t>
              </a:r>
            </a:p>
          </p:txBody>
        </p:sp>
        <p:sp>
          <p:nvSpPr>
            <p:cNvPr id="15" name="矩形 14"/>
            <p:cNvSpPr/>
            <p:nvPr/>
          </p:nvSpPr>
          <p:spPr>
            <a:xfrm>
              <a:off x="12312" y="7707"/>
              <a:ext cx="1724" cy="1666"/>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2556" y="7741"/>
              <a:ext cx="1303" cy="580"/>
            </a:xfrm>
            <a:prstGeom prst="rect">
              <a:avLst/>
            </a:prstGeom>
            <a:noFill/>
          </p:spPr>
          <p:txBody>
            <a:bodyPr wrap="none" rtlCol="0">
              <a:spAutoFit/>
            </a:bodyPr>
            <a:lstStyle/>
            <a:p>
              <a:r>
                <a:rPr lang="en-US" altLang="zh-CN">
                  <a:latin typeface="+mn-ea"/>
                  <a:cs typeface="Arial Regular" panose="020B0604020202020204" charset="0"/>
                </a:rPr>
                <a:t>Page 4</a:t>
              </a:r>
            </a:p>
          </p:txBody>
        </p:sp>
        <p:cxnSp>
          <p:nvCxnSpPr>
            <p:cNvPr id="22" name="直接连接符 21"/>
            <p:cNvCxnSpPr>
              <a:cxnSpLocks/>
            </p:cNvCxnSpPr>
            <p:nvPr/>
          </p:nvCxnSpPr>
          <p:spPr>
            <a:xfrm>
              <a:off x="12175" y="7173"/>
              <a:ext cx="0" cy="2322"/>
            </a:xfrm>
            <a:prstGeom prst="line">
              <a:avLst/>
            </a:prstGeom>
          </p:spPr>
          <p:style>
            <a:lnRef idx="3">
              <a:schemeClr val="dk1"/>
            </a:lnRef>
            <a:fillRef idx="0">
              <a:schemeClr val="dk1"/>
            </a:fillRef>
            <a:effectRef idx="2">
              <a:schemeClr val="dk1"/>
            </a:effectRef>
            <a:fontRef idx="minor">
              <a:schemeClr val="tx1"/>
            </a:fontRef>
          </p:style>
        </p:cxnSp>
        <p:sp>
          <p:nvSpPr>
            <p:cNvPr id="23" name="文本框 22"/>
            <p:cNvSpPr txBox="1"/>
            <p:nvPr/>
          </p:nvSpPr>
          <p:spPr>
            <a:xfrm>
              <a:off x="9753" y="6980"/>
              <a:ext cx="1008" cy="580"/>
            </a:xfrm>
            <a:prstGeom prst="rect">
              <a:avLst/>
            </a:prstGeom>
            <a:noFill/>
          </p:spPr>
          <p:txBody>
            <a:bodyPr wrap="none" rtlCol="0">
              <a:spAutoFit/>
            </a:bodyPr>
            <a:lstStyle/>
            <a:p>
              <a:r>
                <a:rPr lang="zh-CN" altLang="en-US"/>
                <a:t>内存</a:t>
              </a:r>
            </a:p>
          </p:txBody>
        </p:sp>
        <p:sp>
          <p:nvSpPr>
            <p:cNvPr id="24" name="文本框 23"/>
            <p:cNvSpPr txBox="1"/>
            <p:nvPr/>
          </p:nvSpPr>
          <p:spPr>
            <a:xfrm>
              <a:off x="12700" y="6983"/>
              <a:ext cx="1008" cy="580"/>
            </a:xfrm>
            <a:prstGeom prst="rect">
              <a:avLst/>
            </a:prstGeom>
            <a:noFill/>
          </p:spPr>
          <p:txBody>
            <a:bodyPr wrap="none" rtlCol="0">
              <a:spAutoFit/>
            </a:bodyPr>
            <a:lstStyle/>
            <a:p>
              <a:r>
                <a:rPr lang="zh-CN" altLang="en-US"/>
                <a:t>磁盘</a:t>
              </a:r>
            </a:p>
          </p:txBody>
        </p:sp>
        <p:grpSp>
          <p:nvGrpSpPr>
            <p:cNvPr id="42" name="组合 41"/>
            <p:cNvGrpSpPr/>
            <p:nvPr/>
          </p:nvGrpSpPr>
          <p:grpSpPr>
            <a:xfrm>
              <a:off x="6660" y="7707"/>
              <a:ext cx="1724" cy="1663"/>
              <a:chOff x="10315" y="7709"/>
              <a:chExt cx="1724" cy="1663"/>
            </a:xfrm>
          </p:grpSpPr>
          <p:sp>
            <p:nvSpPr>
              <p:cNvPr id="43" name="矩形 42"/>
              <p:cNvSpPr/>
              <p:nvPr/>
            </p:nvSpPr>
            <p:spPr>
              <a:xfrm>
                <a:off x="10315" y="7709"/>
                <a:ext cx="1724" cy="1663"/>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10578" y="7743"/>
                <a:ext cx="1303" cy="580"/>
              </a:xfrm>
              <a:prstGeom prst="rect">
                <a:avLst/>
              </a:prstGeom>
              <a:noFill/>
            </p:spPr>
            <p:txBody>
              <a:bodyPr wrap="none" rtlCol="0">
                <a:spAutoFit/>
              </a:bodyPr>
              <a:lstStyle/>
              <a:p>
                <a:r>
                  <a:rPr lang="en-US" altLang="zh-CN">
                    <a:latin typeface="+mn-ea"/>
                    <a:cs typeface="Arial Regular" panose="020B0604020202020204" charset="0"/>
                  </a:rPr>
                  <a:t>Page 1</a:t>
                </a:r>
              </a:p>
            </p:txBody>
          </p:sp>
          <p:sp>
            <p:nvSpPr>
              <p:cNvPr id="45" name="椭圆 44"/>
              <p:cNvSpPr/>
              <p:nvPr/>
            </p:nvSpPr>
            <p:spPr>
              <a:xfrm>
                <a:off x="10906" y="8506"/>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dirty="0"/>
                  <a:t>1</a:t>
                </a:r>
              </a:p>
            </p:txBody>
          </p:sp>
        </p:grpSp>
      </p:grpSp>
      <p:grpSp>
        <p:nvGrpSpPr>
          <p:cNvPr id="19" name="组合 18"/>
          <p:cNvGrpSpPr/>
          <p:nvPr/>
        </p:nvGrpSpPr>
        <p:grpSpPr>
          <a:xfrm>
            <a:off x="7255464" y="1446384"/>
            <a:ext cx="4683760" cy="1938020"/>
            <a:chOff x="8685" y="3134"/>
            <a:chExt cx="7376" cy="3052"/>
          </a:xfrm>
        </p:grpSpPr>
        <p:grpSp>
          <p:nvGrpSpPr>
            <p:cNvPr id="20" name="组合 19"/>
            <p:cNvGrpSpPr/>
            <p:nvPr/>
          </p:nvGrpSpPr>
          <p:grpSpPr>
            <a:xfrm>
              <a:off x="8685" y="3134"/>
              <a:ext cx="7376" cy="2893"/>
              <a:chOff x="6660" y="6891"/>
              <a:chExt cx="7376" cy="2893"/>
            </a:xfrm>
          </p:grpSpPr>
          <p:sp>
            <p:nvSpPr>
              <p:cNvPr id="21" name="矩形 20"/>
              <p:cNvSpPr/>
              <p:nvPr/>
            </p:nvSpPr>
            <p:spPr>
              <a:xfrm>
                <a:off x="8495" y="7709"/>
                <a:ext cx="1724" cy="1664"/>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8739" y="7743"/>
                <a:ext cx="1303" cy="580"/>
              </a:xfrm>
              <a:prstGeom prst="rect">
                <a:avLst/>
              </a:prstGeom>
              <a:noFill/>
            </p:spPr>
            <p:txBody>
              <a:bodyPr wrap="none" rtlCol="0">
                <a:spAutoFit/>
              </a:bodyPr>
              <a:lstStyle/>
              <a:p>
                <a:r>
                  <a:rPr lang="en-US" altLang="zh-CN">
                    <a:ea typeface="+mn-lt"/>
                    <a:cs typeface="Arial Regular" panose="020B0604020202020204" charset="0"/>
                  </a:rPr>
                  <a:t>Page 2</a:t>
                </a:r>
              </a:p>
            </p:txBody>
          </p:sp>
          <p:grpSp>
            <p:nvGrpSpPr>
              <p:cNvPr id="27" name="组合 26"/>
              <p:cNvGrpSpPr/>
              <p:nvPr/>
            </p:nvGrpSpPr>
            <p:grpSpPr>
              <a:xfrm>
                <a:off x="10315" y="7709"/>
                <a:ext cx="1724" cy="1663"/>
                <a:chOff x="10315" y="7709"/>
                <a:chExt cx="1724" cy="1663"/>
              </a:xfrm>
            </p:grpSpPr>
            <p:sp>
              <p:nvSpPr>
                <p:cNvPr id="28" name="矩形 27"/>
                <p:cNvSpPr/>
                <p:nvPr/>
              </p:nvSpPr>
              <p:spPr>
                <a:xfrm>
                  <a:off x="10315" y="7709"/>
                  <a:ext cx="1724" cy="1663"/>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10578" y="7743"/>
                  <a:ext cx="1303" cy="580"/>
                </a:xfrm>
                <a:prstGeom prst="rect">
                  <a:avLst/>
                </a:prstGeom>
                <a:noFill/>
              </p:spPr>
              <p:txBody>
                <a:bodyPr wrap="none" rtlCol="0">
                  <a:spAutoFit/>
                </a:bodyPr>
                <a:lstStyle/>
                <a:p>
                  <a:r>
                    <a:rPr lang="en-US" altLang="zh-CN">
                      <a:latin typeface="+mn-ea"/>
                      <a:cs typeface="Arial Regular" panose="020B0604020202020204" charset="0"/>
                    </a:rPr>
                    <a:t>Page 3</a:t>
                  </a:r>
                </a:p>
              </p:txBody>
            </p:sp>
          </p:grpSp>
          <p:sp>
            <p:nvSpPr>
              <p:cNvPr id="30" name="椭圆 29"/>
              <p:cNvSpPr/>
              <p:nvPr/>
            </p:nvSpPr>
            <p:spPr>
              <a:xfrm>
                <a:off x="10904" y="8488"/>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t>3</a:t>
                </a:r>
              </a:p>
            </p:txBody>
          </p:sp>
          <p:sp>
            <p:nvSpPr>
              <p:cNvPr id="31" name="矩形 30"/>
              <p:cNvSpPr/>
              <p:nvPr/>
            </p:nvSpPr>
            <p:spPr>
              <a:xfrm>
                <a:off x="12312" y="7707"/>
                <a:ext cx="1724" cy="1666"/>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12556" y="7741"/>
                <a:ext cx="1303" cy="580"/>
              </a:xfrm>
              <a:prstGeom prst="rect">
                <a:avLst/>
              </a:prstGeom>
              <a:noFill/>
            </p:spPr>
            <p:txBody>
              <a:bodyPr wrap="none" rtlCol="0">
                <a:spAutoFit/>
              </a:bodyPr>
              <a:lstStyle/>
              <a:p>
                <a:r>
                  <a:rPr lang="en-US" altLang="zh-CN">
                    <a:latin typeface="+mn-ea"/>
                    <a:cs typeface="Arial Regular" panose="020B0604020202020204" charset="0"/>
                  </a:rPr>
                  <a:t>Page 1</a:t>
                </a:r>
              </a:p>
            </p:txBody>
          </p:sp>
          <p:cxnSp>
            <p:nvCxnSpPr>
              <p:cNvPr id="34" name="直接连接符 33"/>
              <p:cNvCxnSpPr/>
              <p:nvPr/>
            </p:nvCxnSpPr>
            <p:spPr>
              <a:xfrm>
                <a:off x="12175" y="6891"/>
                <a:ext cx="0" cy="2893"/>
              </a:xfrm>
              <a:prstGeom prst="line">
                <a:avLst/>
              </a:prstGeom>
            </p:spPr>
            <p:style>
              <a:lnRef idx="3">
                <a:schemeClr val="dk1"/>
              </a:lnRef>
              <a:fillRef idx="0">
                <a:schemeClr val="dk1"/>
              </a:fillRef>
              <a:effectRef idx="2">
                <a:schemeClr val="dk1"/>
              </a:effectRef>
              <a:fontRef idx="minor">
                <a:schemeClr val="tx1"/>
              </a:fontRef>
            </p:style>
          </p:cxnSp>
          <p:sp>
            <p:nvSpPr>
              <p:cNvPr id="35" name="文本框 34"/>
              <p:cNvSpPr txBox="1"/>
              <p:nvPr/>
            </p:nvSpPr>
            <p:spPr>
              <a:xfrm>
                <a:off x="9753" y="6980"/>
                <a:ext cx="1008" cy="580"/>
              </a:xfrm>
              <a:prstGeom prst="rect">
                <a:avLst/>
              </a:prstGeom>
              <a:noFill/>
            </p:spPr>
            <p:txBody>
              <a:bodyPr wrap="none" rtlCol="0">
                <a:spAutoFit/>
              </a:bodyPr>
              <a:lstStyle/>
              <a:p>
                <a:r>
                  <a:rPr lang="zh-CN" altLang="en-US"/>
                  <a:t>内存</a:t>
                </a:r>
              </a:p>
            </p:txBody>
          </p:sp>
          <p:sp>
            <p:nvSpPr>
              <p:cNvPr id="37" name="文本框 36"/>
              <p:cNvSpPr txBox="1"/>
              <p:nvPr/>
            </p:nvSpPr>
            <p:spPr>
              <a:xfrm>
                <a:off x="12700" y="6983"/>
                <a:ext cx="1008" cy="580"/>
              </a:xfrm>
              <a:prstGeom prst="rect">
                <a:avLst/>
              </a:prstGeom>
              <a:noFill/>
            </p:spPr>
            <p:txBody>
              <a:bodyPr wrap="none" rtlCol="0">
                <a:spAutoFit/>
              </a:bodyPr>
              <a:lstStyle/>
              <a:p>
                <a:r>
                  <a:rPr lang="zh-CN" altLang="en-US"/>
                  <a:t>磁盘</a:t>
                </a:r>
              </a:p>
            </p:txBody>
          </p:sp>
          <p:grpSp>
            <p:nvGrpSpPr>
              <p:cNvPr id="38" name="组合 37"/>
              <p:cNvGrpSpPr/>
              <p:nvPr/>
            </p:nvGrpSpPr>
            <p:grpSpPr>
              <a:xfrm>
                <a:off x="6660" y="7707"/>
                <a:ext cx="1724" cy="1663"/>
                <a:chOff x="10315" y="7709"/>
                <a:chExt cx="1724" cy="1663"/>
              </a:xfrm>
            </p:grpSpPr>
            <p:sp>
              <p:nvSpPr>
                <p:cNvPr id="39" name="矩形 38"/>
                <p:cNvSpPr/>
                <p:nvPr/>
              </p:nvSpPr>
              <p:spPr>
                <a:xfrm>
                  <a:off x="10315" y="7709"/>
                  <a:ext cx="1724" cy="1663"/>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10578" y="7743"/>
                  <a:ext cx="1303" cy="580"/>
                </a:xfrm>
                <a:prstGeom prst="rect">
                  <a:avLst/>
                </a:prstGeom>
                <a:noFill/>
              </p:spPr>
              <p:txBody>
                <a:bodyPr wrap="none" rtlCol="0">
                  <a:spAutoFit/>
                </a:bodyPr>
                <a:lstStyle/>
                <a:p>
                  <a:r>
                    <a:rPr lang="en-US" altLang="zh-CN">
                      <a:latin typeface="+mn-ea"/>
                      <a:cs typeface="Arial Regular" panose="020B0604020202020204" charset="0"/>
                    </a:rPr>
                    <a:t>Page 4</a:t>
                  </a:r>
                </a:p>
              </p:txBody>
            </p:sp>
          </p:grpSp>
        </p:grpSp>
        <p:sp>
          <p:nvSpPr>
            <p:cNvPr id="66" name="下弧形箭头 65"/>
            <p:cNvSpPr/>
            <p:nvPr/>
          </p:nvSpPr>
          <p:spPr>
            <a:xfrm flipH="1">
              <a:off x="11452" y="5724"/>
              <a:ext cx="3553" cy="462"/>
            </a:xfrm>
            <a:prstGeom prst="curved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grpSp>
      <p:sp>
        <p:nvSpPr>
          <p:cNvPr id="74" name="右箭头 73"/>
          <p:cNvSpPr/>
          <p:nvPr/>
        </p:nvSpPr>
        <p:spPr>
          <a:xfrm>
            <a:off x="6762704" y="2458574"/>
            <a:ext cx="255905" cy="162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7" name="组合 76"/>
          <p:cNvGrpSpPr/>
          <p:nvPr/>
        </p:nvGrpSpPr>
        <p:grpSpPr>
          <a:xfrm>
            <a:off x="1766524" y="3593319"/>
            <a:ext cx="4683760" cy="1837055"/>
            <a:chOff x="6660" y="6891"/>
            <a:chExt cx="7376" cy="2893"/>
          </a:xfrm>
        </p:grpSpPr>
        <p:sp>
          <p:nvSpPr>
            <p:cNvPr id="78" name="矩形 77"/>
            <p:cNvSpPr/>
            <p:nvPr/>
          </p:nvSpPr>
          <p:spPr>
            <a:xfrm>
              <a:off x="8495" y="7709"/>
              <a:ext cx="1724" cy="1664"/>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文本框 78"/>
            <p:cNvSpPr txBox="1"/>
            <p:nvPr/>
          </p:nvSpPr>
          <p:spPr>
            <a:xfrm>
              <a:off x="8739" y="7743"/>
              <a:ext cx="1303" cy="580"/>
            </a:xfrm>
            <a:prstGeom prst="rect">
              <a:avLst/>
            </a:prstGeom>
            <a:noFill/>
          </p:spPr>
          <p:txBody>
            <a:bodyPr wrap="none" rtlCol="0">
              <a:spAutoFit/>
            </a:bodyPr>
            <a:lstStyle/>
            <a:p>
              <a:r>
                <a:rPr lang="en-US" altLang="zh-CN">
                  <a:ea typeface="+mn-lt"/>
                  <a:cs typeface="Arial Regular" panose="020B0604020202020204" charset="0"/>
                </a:rPr>
                <a:t>Page 2</a:t>
              </a:r>
            </a:p>
          </p:txBody>
        </p:sp>
        <p:grpSp>
          <p:nvGrpSpPr>
            <p:cNvPr id="81" name="组合 80"/>
            <p:cNvGrpSpPr/>
            <p:nvPr/>
          </p:nvGrpSpPr>
          <p:grpSpPr>
            <a:xfrm>
              <a:off x="10315" y="7709"/>
              <a:ext cx="1724" cy="1663"/>
              <a:chOff x="10315" y="7709"/>
              <a:chExt cx="1724" cy="1663"/>
            </a:xfrm>
          </p:grpSpPr>
          <p:sp>
            <p:nvSpPr>
              <p:cNvPr id="82" name="矩形 81"/>
              <p:cNvSpPr/>
              <p:nvPr/>
            </p:nvSpPr>
            <p:spPr>
              <a:xfrm>
                <a:off x="10315" y="7709"/>
                <a:ext cx="1724" cy="1663"/>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文本框 82"/>
              <p:cNvSpPr txBox="1"/>
              <p:nvPr/>
            </p:nvSpPr>
            <p:spPr>
              <a:xfrm>
                <a:off x="10578" y="7743"/>
                <a:ext cx="1303" cy="580"/>
              </a:xfrm>
              <a:prstGeom prst="rect">
                <a:avLst/>
              </a:prstGeom>
              <a:noFill/>
            </p:spPr>
            <p:txBody>
              <a:bodyPr wrap="none" rtlCol="0">
                <a:spAutoFit/>
              </a:bodyPr>
              <a:lstStyle/>
              <a:p>
                <a:r>
                  <a:rPr lang="en-US" altLang="zh-CN">
                    <a:latin typeface="+mn-ea"/>
                    <a:cs typeface="Arial Regular" panose="020B0604020202020204" charset="0"/>
                  </a:rPr>
                  <a:t>Page 3</a:t>
                </a:r>
              </a:p>
            </p:txBody>
          </p:sp>
        </p:grpSp>
        <p:sp>
          <p:nvSpPr>
            <p:cNvPr id="84" name="椭圆 83"/>
            <p:cNvSpPr/>
            <p:nvPr/>
          </p:nvSpPr>
          <p:spPr>
            <a:xfrm>
              <a:off x="10904" y="8488"/>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dirty="0"/>
                <a:t>3</a:t>
              </a:r>
            </a:p>
          </p:txBody>
        </p:sp>
        <p:sp>
          <p:nvSpPr>
            <p:cNvPr id="85" name="矩形 84"/>
            <p:cNvSpPr/>
            <p:nvPr/>
          </p:nvSpPr>
          <p:spPr>
            <a:xfrm>
              <a:off x="12312" y="7707"/>
              <a:ext cx="1724" cy="1666"/>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文本框 85"/>
            <p:cNvSpPr txBox="1"/>
            <p:nvPr/>
          </p:nvSpPr>
          <p:spPr>
            <a:xfrm>
              <a:off x="12556" y="7741"/>
              <a:ext cx="1303" cy="580"/>
            </a:xfrm>
            <a:prstGeom prst="rect">
              <a:avLst/>
            </a:prstGeom>
            <a:noFill/>
          </p:spPr>
          <p:txBody>
            <a:bodyPr wrap="none" rtlCol="0">
              <a:spAutoFit/>
            </a:bodyPr>
            <a:lstStyle/>
            <a:p>
              <a:r>
                <a:rPr lang="en-US" altLang="zh-CN">
                  <a:latin typeface="+mn-ea"/>
                  <a:cs typeface="Arial Regular" panose="020B0604020202020204" charset="0"/>
                </a:rPr>
                <a:t>Page 4</a:t>
              </a:r>
            </a:p>
          </p:txBody>
        </p:sp>
        <p:cxnSp>
          <p:nvCxnSpPr>
            <p:cNvPr id="88" name="直接连接符 87"/>
            <p:cNvCxnSpPr/>
            <p:nvPr/>
          </p:nvCxnSpPr>
          <p:spPr>
            <a:xfrm>
              <a:off x="12175" y="6891"/>
              <a:ext cx="0" cy="2893"/>
            </a:xfrm>
            <a:prstGeom prst="line">
              <a:avLst/>
            </a:prstGeom>
          </p:spPr>
          <p:style>
            <a:lnRef idx="3">
              <a:schemeClr val="dk1"/>
            </a:lnRef>
            <a:fillRef idx="0">
              <a:schemeClr val="dk1"/>
            </a:fillRef>
            <a:effectRef idx="2">
              <a:schemeClr val="dk1"/>
            </a:effectRef>
            <a:fontRef idx="minor">
              <a:schemeClr val="tx1"/>
            </a:fontRef>
          </p:style>
        </p:cxnSp>
        <p:sp>
          <p:nvSpPr>
            <p:cNvPr id="89" name="文本框 88"/>
            <p:cNvSpPr txBox="1"/>
            <p:nvPr/>
          </p:nvSpPr>
          <p:spPr>
            <a:xfrm>
              <a:off x="9753" y="6980"/>
              <a:ext cx="1008" cy="580"/>
            </a:xfrm>
            <a:prstGeom prst="rect">
              <a:avLst/>
            </a:prstGeom>
            <a:noFill/>
          </p:spPr>
          <p:txBody>
            <a:bodyPr wrap="none" rtlCol="0">
              <a:spAutoFit/>
            </a:bodyPr>
            <a:lstStyle/>
            <a:p>
              <a:r>
                <a:rPr lang="zh-CN" altLang="en-US"/>
                <a:t>内存</a:t>
              </a:r>
            </a:p>
          </p:txBody>
        </p:sp>
        <p:sp>
          <p:nvSpPr>
            <p:cNvPr id="90" name="文本框 89"/>
            <p:cNvSpPr txBox="1"/>
            <p:nvPr/>
          </p:nvSpPr>
          <p:spPr>
            <a:xfrm>
              <a:off x="12700" y="6983"/>
              <a:ext cx="1008" cy="580"/>
            </a:xfrm>
            <a:prstGeom prst="rect">
              <a:avLst/>
            </a:prstGeom>
            <a:noFill/>
          </p:spPr>
          <p:txBody>
            <a:bodyPr wrap="none" rtlCol="0">
              <a:spAutoFit/>
            </a:bodyPr>
            <a:lstStyle/>
            <a:p>
              <a:r>
                <a:rPr lang="zh-CN" altLang="en-US"/>
                <a:t>磁盘</a:t>
              </a:r>
            </a:p>
          </p:txBody>
        </p:sp>
        <p:grpSp>
          <p:nvGrpSpPr>
            <p:cNvPr id="91" name="组合 90"/>
            <p:cNvGrpSpPr/>
            <p:nvPr/>
          </p:nvGrpSpPr>
          <p:grpSpPr>
            <a:xfrm>
              <a:off x="6660" y="7707"/>
              <a:ext cx="1724" cy="1663"/>
              <a:chOff x="10315" y="7709"/>
              <a:chExt cx="1724" cy="1663"/>
            </a:xfrm>
          </p:grpSpPr>
          <p:sp>
            <p:nvSpPr>
              <p:cNvPr id="92" name="矩形 91"/>
              <p:cNvSpPr/>
              <p:nvPr/>
            </p:nvSpPr>
            <p:spPr>
              <a:xfrm>
                <a:off x="10315" y="7709"/>
                <a:ext cx="1724" cy="1663"/>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文本框 92"/>
              <p:cNvSpPr txBox="1"/>
              <p:nvPr/>
            </p:nvSpPr>
            <p:spPr>
              <a:xfrm>
                <a:off x="10578" y="7743"/>
                <a:ext cx="1303" cy="580"/>
              </a:xfrm>
              <a:prstGeom prst="rect">
                <a:avLst/>
              </a:prstGeom>
              <a:noFill/>
            </p:spPr>
            <p:txBody>
              <a:bodyPr wrap="none" rtlCol="0">
                <a:spAutoFit/>
              </a:bodyPr>
              <a:lstStyle/>
              <a:p>
                <a:r>
                  <a:rPr lang="en-US" altLang="zh-CN">
                    <a:latin typeface="+mn-ea"/>
                    <a:cs typeface="Arial Regular" panose="020B0604020202020204" charset="0"/>
                  </a:rPr>
                  <a:t>Page 1</a:t>
                </a:r>
              </a:p>
            </p:txBody>
          </p:sp>
          <p:sp>
            <p:nvSpPr>
              <p:cNvPr id="94" name="椭圆 93"/>
              <p:cNvSpPr/>
              <p:nvPr/>
            </p:nvSpPr>
            <p:spPr>
              <a:xfrm>
                <a:off x="10906" y="8506"/>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t>1</a:t>
                </a:r>
              </a:p>
            </p:txBody>
          </p:sp>
        </p:grpSp>
      </p:grpSp>
      <p:grpSp>
        <p:nvGrpSpPr>
          <p:cNvPr id="97" name="组合 96"/>
          <p:cNvGrpSpPr/>
          <p:nvPr/>
        </p:nvGrpSpPr>
        <p:grpSpPr>
          <a:xfrm>
            <a:off x="7255464" y="3639674"/>
            <a:ext cx="4683760" cy="1607185"/>
            <a:chOff x="6660" y="6980"/>
            <a:chExt cx="7376" cy="2531"/>
          </a:xfrm>
        </p:grpSpPr>
        <p:sp>
          <p:nvSpPr>
            <p:cNvPr id="98" name="矩形 97"/>
            <p:cNvSpPr/>
            <p:nvPr/>
          </p:nvSpPr>
          <p:spPr>
            <a:xfrm>
              <a:off x="8495" y="7709"/>
              <a:ext cx="1724" cy="1664"/>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文本框 98"/>
            <p:cNvSpPr txBox="1"/>
            <p:nvPr/>
          </p:nvSpPr>
          <p:spPr>
            <a:xfrm>
              <a:off x="8739" y="7743"/>
              <a:ext cx="1303" cy="580"/>
            </a:xfrm>
            <a:prstGeom prst="rect">
              <a:avLst/>
            </a:prstGeom>
            <a:noFill/>
          </p:spPr>
          <p:txBody>
            <a:bodyPr wrap="none" rtlCol="0">
              <a:spAutoFit/>
            </a:bodyPr>
            <a:lstStyle/>
            <a:p>
              <a:r>
                <a:rPr lang="en-US" altLang="zh-CN">
                  <a:ea typeface="+mn-lt"/>
                  <a:cs typeface="Arial Regular" panose="020B0604020202020204" charset="0"/>
                </a:rPr>
                <a:t>Page 4</a:t>
              </a:r>
            </a:p>
          </p:txBody>
        </p:sp>
        <p:grpSp>
          <p:nvGrpSpPr>
            <p:cNvPr id="101" name="组合 100"/>
            <p:cNvGrpSpPr/>
            <p:nvPr/>
          </p:nvGrpSpPr>
          <p:grpSpPr>
            <a:xfrm>
              <a:off x="10315" y="7709"/>
              <a:ext cx="1724" cy="1663"/>
              <a:chOff x="10315" y="7709"/>
              <a:chExt cx="1724" cy="1663"/>
            </a:xfrm>
          </p:grpSpPr>
          <p:sp>
            <p:nvSpPr>
              <p:cNvPr id="102" name="矩形 101"/>
              <p:cNvSpPr/>
              <p:nvPr/>
            </p:nvSpPr>
            <p:spPr>
              <a:xfrm>
                <a:off x="10315" y="7709"/>
                <a:ext cx="1724" cy="1663"/>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02"/>
              <p:cNvSpPr txBox="1"/>
              <p:nvPr/>
            </p:nvSpPr>
            <p:spPr>
              <a:xfrm>
                <a:off x="10578" y="7743"/>
                <a:ext cx="1303" cy="580"/>
              </a:xfrm>
              <a:prstGeom prst="rect">
                <a:avLst/>
              </a:prstGeom>
              <a:noFill/>
            </p:spPr>
            <p:txBody>
              <a:bodyPr wrap="none" rtlCol="0">
                <a:spAutoFit/>
              </a:bodyPr>
              <a:lstStyle/>
              <a:p>
                <a:r>
                  <a:rPr lang="en-US" altLang="zh-CN">
                    <a:latin typeface="+mn-ea"/>
                    <a:cs typeface="Arial Regular" panose="020B0604020202020204" charset="0"/>
                  </a:rPr>
                  <a:t>Page 3</a:t>
                </a:r>
              </a:p>
            </p:txBody>
          </p:sp>
        </p:grpSp>
        <p:sp>
          <p:nvSpPr>
            <p:cNvPr id="104" name="椭圆 103"/>
            <p:cNvSpPr/>
            <p:nvPr/>
          </p:nvSpPr>
          <p:spPr>
            <a:xfrm>
              <a:off x="10904" y="8488"/>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t>3</a:t>
              </a:r>
            </a:p>
          </p:txBody>
        </p:sp>
        <p:sp>
          <p:nvSpPr>
            <p:cNvPr id="105" name="矩形 104"/>
            <p:cNvSpPr/>
            <p:nvPr/>
          </p:nvSpPr>
          <p:spPr>
            <a:xfrm>
              <a:off x="12312" y="7707"/>
              <a:ext cx="1724" cy="1666"/>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文本框 105"/>
            <p:cNvSpPr txBox="1"/>
            <p:nvPr/>
          </p:nvSpPr>
          <p:spPr>
            <a:xfrm>
              <a:off x="12736" y="7741"/>
              <a:ext cx="868" cy="580"/>
            </a:xfrm>
            <a:prstGeom prst="rect">
              <a:avLst/>
            </a:prstGeom>
            <a:noFill/>
          </p:spPr>
          <p:txBody>
            <a:bodyPr wrap="none" rtlCol="0">
              <a:spAutoFit/>
            </a:bodyPr>
            <a:lstStyle/>
            <a:p>
              <a:r>
                <a:rPr lang="en-US" altLang="zh-CN">
                  <a:latin typeface="+mn-ea"/>
                  <a:cs typeface="Arial Regular" panose="020B0604020202020204" charset="0"/>
                </a:rPr>
                <a:t>Free</a:t>
              </a:r>
            </a:p>
          </p:txBody>
        </p:sp>
        <p:cxnSp>
          <p:nvCxnSpPr>
            <p:cNvPr id="108" name="直接连接符 107"/>
            <p:cNvCxnSpPr>
              <a:cxnSpLocks/>
            </p:cNvCxnSpPr>
            <p:nvPr/>
          </p:nvCxnSpPr>
          <p:spPr>
            <a:xfrm>
              <a:off x="12175" y="7112"/>
              <a:ext cx="0" cy="2399"/>
            </a:xfrm>
            <a:prstGeom prst="line">
              <a:avLst/>
            </a:prstGeom>
          </p:spPr>
          <p:style>
            <a:lnRef idx="3">
              <a:schemeClr val="dk1"/>
            </a:lnRef>
            <a:fillRef idx="0">
              <a:schemeClr val="dk1"/>
            </a:fillRef>
            <a:effectRef idx="2">
              <a:schemeClr val="dk1"/>
            </a:effectRef>
            <a:fontRef idx="minor">
              <a:schemeClr val="tx1"/>
            </a:fontRef>
          </p:style>
        </p:cxnSp>
        <p:sp>
          <p:nvSpPr>
            <p:cNvPr id="109" name="文本框 108"/>
            <p:cNvSpPr txBox="1"/>
            <p:nvPr/>
          </p:nvSpPr>
          <p:spPr>
            <a:xfrm>
              <a:off x="9753" y="6980"/>
              <a:ext cx="1008" cy="580"/>
            </a:xfrm>
            <a:prstGeom prst="rect">
              <a:avLst/>
            </a:prstGeom>
            <a:noFill/>
          </p:spPr>
          <p:txBody>
            <a:bodyPr wrap="none" rtlCol="0">
              <a:spAutoFit/>
            </a:bodyPr>
            <a:lstStyle/>
            <a:p>
              <a:r>
                <a:rPr lang="zh-CN" altLang="en-US"/>
                <a:t>内存</a:t>
              </a:r>
            </a:p>
          </p:txBody>
        </p:sp>
        <p:sp>
          <p:nvSpPr>
            <p:cNvPr id="110" name="文本框 109"/>
            <p:cNvSpPr txBox="1"/>
            <p:nvPr/>
          </p:nvSpPr>
          <p:spPr>
            <a:xfrm>
              <a:off x="12700" y="6983"/>
              <a:ext cx="1008" cy="580"/>
            </a:xfrm>
            <a:prstGeom prst="rect">
              <a:avLst/>
            </a:prstGeom>
            <a:noFill/>
          </p:spPr>
          <p:txBody>
            <a:bodyPr wrap="none" rtlCol="0">
              <a:spAutoFit/>
            </a:bodyPr>
            <a:lstStyle/>
            <a:p>
              <a:r>
                <a:rPr lang="zh-CN" altLang="en-US"/>
                <a:t>磁盘</a:t>
              </a:r>
            </a:p>
          </p:txBody>
        </p:sp>
        <p:grpSp>
          <p:nvGrpSpPr>
            <p:cNvPr id="111" name="组合 110"/>
            <p:cNvGrpSpPr/>
            <p:nvPr/>
          </p:nvGrpSpPr>
          <p:grpSpPr>
            <a:xfrm>
              <a:off x="6660" y="7707"/>
              <a:ext cx="1724" cy="1663"/>
              <a:chOff x="10315" y="7709"/>
              <a:chExt cx="1724" cy="1663"/>
            </a:xfrm>
          </p:grpSpPr>
          <p:sp>
            <p:nvSpPr>
              <p:cNvPr id="112" name="矩形 111"/>
              <p:cNvSpPr/>
              <p:nvPr/>
            </p:nvSpPr>
            <p:spPr>
              <a:xfrm>
                <a:off x="10315" y="7709"/>
                <a:ext cx="1724" cy="1663"/>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文本框 112"/>
              <p:cNvSpPr txBox="1"/>
              <p:nvPr/>
            </p:nvSpPr>
            <p:spPr>
              <a:xfrm>
                <a:off x="10578" y="7743"/>
                <a:ext cx="1303" cy="580"/>
              </a:xfrm>
              <a:prstGeom prst="rect">
                <a:avLst/>
              </a:prstGeom>
              <a:noFill/>
            </p:spPr>
            <p:txBody>
              <a:bodyPr wrap="none" rtlCol="0">
                <a:spAutoFit/>
              </a:bodyPr>
              <a:lstStyle/>
              <a:p>
                <a:r>
                  <a:rPr lang="en-US" altLang="zh-CN">
                    <a:latin typeface="+mn-ea"/>
                    <a:cs typeface="Arial Regular" panose="020B0604020202020204" charset="0"/>
                  </a:rPr>
                  <a:t>Page 1</a:t>
                </a:r>
              </a:p>
            </p:txBody>
          </p:sp>
          <p:sp>
            <p:nvSpPr>
              <p:cNvPr id="114" name="椭圆 113"/>
              <p:cNvSpPr/>
              <p:nvPr/>
            </p:nvSpPr>
            <p:spPr>
              <a:xfrm>
                <a:off x="10906" y="8506"/>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dirty="0"/>
                  <a:t>1</a:t>
                </a:r>
              </a:p>
            </p:txBody>
          </p:sp>
        </p:grpSp>
      </p:grpSp>
      <p:sp>
        <p:nvSpPr>
          <p:cNvPr id="116" name="右箭头 115"/>
          <p:cNvSpPr/>
          <p:nvPr/>
        </p:nvSpPr>
        <p:spPr>
          <a:xfrm>
            <a:off x="6762704" y="4592809"/>
            <a:ext cx="255905" cy="162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文本框 116"/>
          <p:cNvSpPr txBox="1"/>
          <p:nvPr/>
        </p:nvSpPr>
        <p:spPr>
          <a:xfrm>
            <a:off x="10443" y="4351448"/>
            <a:ext cx="1765889" cy="707886"/>
          </a:xfrm>
          <a:prstGeom prst="rect">
            <a:avLst/>
          </a:prstGeom>
          <a:noFill/>
        </p:spPr>
        <p:txBody>
          <a:bodyPr wrap="square" rtlCol="0">
            <a:spAutoFit/>
          </a:bodyPr>
          <a:lstStyle/>
          <a:p>
            <a:r>
              <a:rPr lang="zh-CN" altLang="en-US" sz="2000" dirty="0">
                <a:solidFill>
                  <a:schemeClr val="accent1"/>
                </a:solidFill>
                <a:latin typeface="黑体" charset="0"/>
                <a:ea typeface="黑体" charset="0"/>
                <a:cs typeface="黑体" charset="0"/>
              </a:rPr>
              <a:t>优化后，垃圾对象无拷贝</a:t>
            </a:r>
            <a:endParaRPr lang="en-US" altLang="zh-CN" sz="2000" dirty="0">
              <a:solidFill>
                <a:schemeClr val="accent1"/>
              </a:solidFill>
              <a:latin typeface="黑体" charset="0"/>
              <a:ea typeface="黑体" charset="0"/>
              <a:cs typeface="黑体" charset="0"/>
            </a:endParaRPr>
          </a:p>
        </p:txBody>
      </p:sp>
      <p:sp>
        <p:nvSpPr>
          <p:cNvPr id="118" name="文本框 117"/>
          <p:cNvSpPr txBox="1"/>
          <p:nvPr/>
        </p:nvSpPr>
        <p:spPr>
          <a:xfrm>
            <a:off x="66427" y="2140191"/>
            <a:ext cx="1626116" cy="707886"/>
          </a:xfrm>
          <a:prstGeom prst="rect">
            <a:avLst/>
          </a:prstGeom>
          <a:noFill/>
        </p:spPr>
        <p:txBody>
          <a:bodyPr wrap="square" rtlCol="0">
            <a:spAutoFit/>
          </a:bodyPr>
          <a:lstStyle/>
          <a:p>
            <a:r>
              <a:rPr lang="zh-CN" altLang="en-US" sz="2000" dirty="0">
                <a:latin typeface="黑体" charset="0"/>
                <a:ea typeface="黑体" charset="0"/>
                <a:cs typeface="黑体" charset="0"/>
              </a:rPr>
              <a:t>垃圾对象拷贝</a:t>
            </a:r>
            <a:r>
              <a:rPr lang="en-US" altLang="zh-CN" sz="2000" dirty="0">
                <a:latin typeface="黑体" charset="0"/>
                <a:ea typeface="黑体" charset="0"/>
                <a:cs typeface="黑体" charset="0"/>
              </a:rPr>
              <a:t>2</a:t>
            </a:r>
            <a:r>
              <a:rPr lang="zh-CN" altLang="en-US" sz="2000" dirty="0">
                <a:latin typeface="黑体" charset="0"/>
                <a:ea typeface="黑体" charset="0"/>
                <a:cs typeface="黑体" charset="0"/>
              </a:rPr>
              <a:t>次</a:t>
            </a:r>
            <a:endParaRPr lang="en-US" altLang="zh-CN" sz="2000" dirty="0">
              <a:latin typeface="黑体" charset="0"/>
              <a:ea typeface="黑体" charset="0"/>
              <a:cs typeface="黑体" charset="0"/>
            </a:endParaRPr>
          </a:p>
        </p:txBody>
      </p:sp>
      <p:sp>
        <p:nvSpPr>
          <p:cNvPr id="13" name="椭圆 12">
            <a:extLst>
              <a:ext uri="{FF2B5EF4-FFF2-40B4-BE49-F238E27FC236}">
                <a16:creationId xmlns:a16="http://schemas.microsoft.com/office/drawing/2014/main" id="{F716F41E-9441-30BC-3DAE-4F712125475A}"/>
              </a:ext>
            </a:extLst>
          </p:cNvPr>
          <p:cNvSpPr/>
          <p:nvPr/>
        </p:nvSpPr>
        <p:spPr>
          <a:xfrm>
            <a:off x="10194016" y="5865650"/>
            <a:ext cx="344805" cy="34480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en-US" altLang="zh-CN">
              <a:latin typeface="黑体" panose="02010609060101010101" pitchFamily="49" charset="-122"/>
              <a:ea typeface="黑体" panose="02010609060101010101" pitchFamily="49" charset="-122"/>
            </a:endParaRPr>
          </a:p>
        </p:txBody>
      </p:sp>
      <p:sp>
        <p:nvSpPr>
          <p:cNvPr id="14" name="文本框 13">
            <a:extLst>
              <a:ext uri="{FF2B5EF4-FFF2-40B4-BE49-F238E27FC236}">
                <a16:creationId xmlns:a16="http://schemas.microsoft.com/office/drawing/2014/main" id="{CF5ED27D-FBDA-8059-DC07-FB5D0083E9BF}"/>
              </a:ext>
            </a:extLst>
          </p:cNvPr>
          <p:cNvSpPr txBox="1"/>
          <p:nvPr/>
        </p:nvSpPr>
        <p:spPr>
          <a:xfrm>
            <a:off x="10676616" y="5865015"/>
            <a:ext cx="1304925" cy="368300"/>
          </a:xfrm>
          <a:prstGeom prst="rect">
            <a:avLst/>
          </a:prstGeom>
          <a:noFill/>
        </p:spPr>
        <p:txBody>
          <a:bodyPr wrap="square" rtlCol="0">
            <a:spAutoFit/>
          </a:bodyPr>
          <a:lstStyle/>
          <a:p>
            <a:r>
              <a:rPr lang="zh-CN" altLang="en-US">
                <a:latin typeface="黑体" panose="02010609060101010101" pitchFamily="49" charset="-122"/>
                <a:ea typeface="黑体" panose="02010609060101010101" pitchFamily="49" charset="-122"/>
              </a:rPr>
              <a:t>存活对象</a:t>
            </a:r>
          </a:p>
        </p:txBody>
      </p:sp>
      <p:sp>
        <p:nvSpPr>
          <p:cNvPr id="36" name="椭圆 35">
            <a:extLst>
              <a:ext uri="{FF2B5EF4-FFF2-40B4-BE49-F238E27FC236}">
                <a16:creationId xmlns:a16="http://schemas.microsoft.com/office/drawing/2014/main" id="{E5E3E4B7-B7AB-1E69-5DE7-8F1C1A66D02F}"/>
              </a:ext>
            </a:extLst>
          </p:cNvPr>
          <p:cNvSpPr/>
          <p:nvPr/>
        </p:nvSpPr>
        <p:spPr>
          <a:xfrm>
            <a:off x="10194016" y="6336570"/>
            <a:ext cx="344805" cy="34480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altLang="zh-CN">
              <a:latin typeface="黑体" panose="02010609060101010101" pitchFamily="49" charset="-122"/>
              <a:ea typeface="黑体" panose="02010609060101010101" pitchFamily="49" charset="-122"/>
            </a:endParaRPr>
          </a:p>
        </p:txBody>
      </p:sp>
      <p:sp>
        <p:nvSpPr>
          <p:cNvPr id="46" name="文本框 45">
            <a:extLst>
              <a:ext uri="{FF2B5EF4-FFF2-40B4-BE49-F238E27FC236}">
                <a16:creationId xmlns:a16="http://schemas.microsoft.com/office/drawing/2014/main" id="{2E2D5360-509E-F049-45DD-B6ACF76F5764}"/>
              </a:ext>
            </a:extLst>
          </p:cNvPr>
          <p:cNvSpPr txBox="1"/>
          <p:nvPr/>
        </p:nvSpPr>
        <p:spPr>
          <a:xfrm>
            <a:off x="10677251" y="6324505"/>
            <a:ext cx="2205990" cy="368300"/>
          </a:xfrm>
          <a:prstGeom prst="rect">
            <a:avLst/>
          </a:prstGeom>
          <a:noFill/>
        </p:spPr>
        <p:txBody>
          <a:bodyPr wrap="square" rtlCol="0">
            <a:spAutoFit/>
          </a:bodyPr>
          <a:lstStyle/>
          <a:p>
            <a:r>
              <a:rPr lang="zh-CN" altLang="en-US">
                <a:latin typeface="黑体" panose="02010609060101010101" pitchFamily="49" charset="-122"/>
                <a:ea typeface="黑体" panose="02010609060101010101" pitchFamily="49" charset="-122"/>
              </a:rPr>
              <a:t>垃圾对象</a:t>
            </a:r>
          </a:p>
        </p:txBody>
      </p:sp>
      <p:sp>
        <p:nvSpPr>
          <p:cNvPr id="53" name="矩形 52">
            <a:extLst>
              <a:ext uri="{FF2B5EF4-FFF2-40B4-BE49-F238E27FC236}">
                <a16:creationId xmlns:a16="http://schemas.microsoft.com/office/drawing/2014/main" id="{22B0DBDB-9BAE-6BF5-AEE1-A963406FF580}"/>
              </a:ext>
            </a:extLst>
          </p:cNvPr>
          <p:cNvSpPr/>
          <p:nvPr/>
        </p:nvSpPr>
        <p:spPr>
          <a:xfrm>
            <a:off x="10093035" y="5728698"/>
            <a:ext cx="1812778" cy="10579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56" name="文本框 55">
            <a:extLst>
              <a:ext uri="{FF2B5EF4-FFF2-40B4-BE49-F238E27FC236}">
                <a16:creationId xmlns:a16="http://schemas.microsoft.com/office/drawing/2014/main" id="{6267B2A8-46A0-0BF0-7686-E377BBFDC141}"/>
              </a:ext>
            </a:extLst>
          </p:cNvPr>
          <p:cNvSpPr txBox="1"/>
          <p:nvPr/>
        </p:nvSpPr>
        <p:spPr>
          <a:xfrm>
            <a:off x="1569693" y="3085002"/>
            <a:ext cx="2065918" cy="646331"/>
          </a:xfrm>
          <a:prstGeom prst="rect">
            <a:avLst/>
          </a:prstGeom>
          <a:solidFill>
            <a:schemeClr val="bg1"/>
          </a:solidFill>
        </p:spPr>
        <p:txBody>
          <a:bodyPr wrap="square">
            <a:spAutoFit/>
          </a:bodyPr>
          <a:lstStyle/>
          <a:p>
            <a:r>
              <a:rPr lang="zh-CN" altLang="en-US" dirty="0">
                <a:solidFill>
                  <a:schemeClr val="accent1"/>
                </a:solidFill>
                <a:latin typeface="黑体" panose="02010609060101010101" pitchFamily="49" charset="-122"/>
                <a:ea typeface="黑体" panose="02010609060101010101" pitchFamily="49" charset="-122"/>
              </a:rPr>
              <a:t>置换页面</a:t>
            </a:r>
            <a:r>
              <a:rPr lang="en-US" altLang="zh-CN" dirty="0">
                <a:solidFill>
                  <a:schemeClr val="accent1"/>
                </a:solidFill>
                <a:latin typeface="黑体" panose="02010609060101010101" pitchFamily="49" charset="-122"/>
                <a:ea typeface="黑体" panose="02010609060101010101" pitchFamily="49" charset="-122"/>
              </a:rPr>
              <a:t>2</a:t>
            </a:r>
            <a:r>
              <a:rPr lang="zh-CN" altLang="en-US" dirty="0">
                <a:solidFill>
                  <a:schemeClr val="accent1"/>
                </a:solidFill>
                <a:latin typeface="黑体" panose="02010609060101010101" pitchFamily="49" charset="-122"/>
                <a:ea typeface="黑体" panose="02010609060101010101" pitchFamily="49" charset="-122"/>
              </a:rPr>
              <a:t>，垃圾对象拷贝到磁盘</a:t>
            </a:r>
          </a:p>
        </p:txBody>
      </p:sp>
      <p:sp>
        <p:nvSpPr>
          <p:cNvPr id="12" name="下弧形箭头 11"/>
          <p:cNvSpPr/>
          <p:nvPr/>
        </p:nvSpPr>
        <p:spPr>
          <a:xfrm>
            <a:off x="3350551" y="3085002"/>
            <a:ext cx="2635210" cy="337820"/>
          </a:xfrm>
          <a:prstGeom prst="curved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57" name="文本框 56">
            <a:extLst>
              <a:ext uri="{FF2B5EF4-FFF2-40B4-BE49-F238E27FC236}">
                <a16:creationId xmlns:a16="http://schemas.microsoft.com/office/drawing/2014/main" id="{AB0952F1-2739-812A-ED51-7D3562948030}"/>
              </a:ext>
            </a:extLst>
          </p:cNvPr>
          <p:cNvSpPr txBox="1"/>
          <p:nvPr/>
        </p:nvSpPr>
        <p:spPr>
          <a:xfrm>
            <a:off x="7249687" y="3047458"/>
            <a:ext cx="1794149" cy="923330"/>
          </a:xfrm>
          <a:prstGeom prst="rect">
            <a:avLst/>
          </a:prstGeom>
          <a:solidFill>
            <a:schemeClr val="bg1"/>
          </a:solidFill>
        </p:spPr>
        <p:txBody>
          <a:bodyPr wrap="square">
            <a:spAutoFit/>
          </a:bodyPr>
          <a:lstStyle/>
          <a:p>
            <a:r>
              <a:rPr lang="zh-CN" altLang="en-US" dirty="0">
                <a:solidFill>
                  <a:schemeClr val="accent1"/>
                </a:solidFill>
                <a:latin typeface="黑体" panose="02010609060101010101" pitchFamily="49" charset="-122"/>
                <a:ea typeface="黑体" panose="02010609060101010101" pitchFamily="49" charset="-122"/>
              </a:rPr>
              <a:t>页面</a:t>
            </a:r>
            <a:r>
              <a:rPr lang="en-US" altLang="zh-CN" dirty="0">
                <a:solidFill>
                  <a:schemeClr val="accent1"/>
                </a:solidFill>
                <a:latin typeface="黑体" panose="02010609060101010101" pitchFamily="49" charset="-122"/>
                <a:ea typeface="黑体" panose="02010609060101010101" pitchFamily="49" charset="-122"/>
              </a:rPr>
              <a:t>2</a:t>
            </a:r>
            <a:r>
              <a:rPr lang="zh-CN" altLang="en-US" dirty="0">
                <a:solidFill>
                  <a:schemeClr val="accent1"/>
                </a:solidFill>
                <a:latin typeface="黑体" panose="02010609060101010101" pitchFamily="49" charset="-122"/>
                <a:ea typeface="黑体" panose="02010609060101010101" pitchFamily="49" charset="-122"/>
              </a:rPr>
              <a:t>被访问时垃圾对象重新加载到内存</a:t>
            </a:r>
          </a:p>
        </p:txBody>
      </p:sp>
      <p:sp>
        <p:nvSpPr>
          <p:cNvPr id="59" name="椭圆 58">
            <a:extLst>
              <a:ext uri="{FF2B5EF4-FFF2-40B4-BE49-F238E27FC236}">
                <a16:creationId xmlns:a16="http://schemas.microsoft.com/office/drawing/2014/main" id="{FACA4D98-D35E-025D-1BBE-8187C6A08D5D}"/>
              </a:ext>
            </a:extLst>
          </p:cNvPr>
          <p:cNvSpPr/>
          <p:nvPr/>
        </p:nvSpPr>
        <p:spPr>
          <a:xfrm>
            <a:off x="5790590" y="2480164"/>
            <a:ext cx="344805" cy="344805"/>
          </a:xfrm>
          <a:prstGeom prst="ellipse">
            <a:avLst/>
          </a:prstGeom>
          <a:ln>
            <a:solidFill>
              <a:schemeClr val="tx1"/>
            </a:solidFill>
            <a:prstDash val="solid"/>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altLang="zh-CN" dirty="0"/>
              <a:t>2</a:t>
            </a:r>
          </a:p>
        </p:txBody>
      </p:sp>
      <p:sp>
        <p:nvSpPr>
          <p:cNvPr id="60" name="椭圆 59">
            <a:extLst>
              <a:ext uri="{FF2B5EF4-FFF2-40B4-BE49-F238E27FC236}">
                <a16:creationId xmlns:a16="http://schemas.microsoft.com/office/drawing/2014/main" id="{2F90BD32-B71A-A39A-97C7-28172FE32B44}"/>
              </a:ext>
            </a:extLst>
          </p:cNvPr>
          <p:cNvSpPr/>
          <p:nvPr/>
        </p:nvSpPr>
        <p:spPr>
          <a:xfrm>
            <a:off x="8872930" y="2474563"/>
            <a:ext cx="344805" cy="344805"/>
          </a:xfrm>
          <a:prstGeom prst="ellipse">
            <a:avLst/>
          </a:prstGeom>
          <a:ln>
            <a:solidFill>
              <a:schemeClr val="tx1"/>
            </a:solidFill>
            <a:prstDash val="solid"/>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altLang="zh-CN" dirty="0"/>
              <a:t>2</a:t>
            </a:r>
          </a:p>
        </p:txBody>
      </p:sp>
      <p:sp>
        <p:nvSpPr>
          <p:cNvPr id="61" name="椭圆 60">
            <a:extLst>
              <a:ext uri="{FF2B5EF4-FFF2-40B4-BE49-F238E27FC236}">
                <a16:creationId xmlns:a16="http://schemas.microsoft.com/office/drawing/2014/main" id="{4E35098A-DDB3-9A51-43E1-CE6CC186C558}"/>
              </a:ext>
            </a:extLst>
          </p:cNvPr>
          <p:cNvSpPr/>
          <p:nvPr/>
        </p:nvSpPr>
        <p:spPr>
          <a:xfrm>
            <a:off x="11248945" y="2470638"/>
            <a:ext cx="344805" cy="344805"/>
          </a:xfrm>
          <a:prstGeom prst="ellipse">
            <a:avLst/>
          </a:prstGeom>
          <a:ln>
            <a:solidFill>
              <a:schemeClr val="tx1"/>
            </a:solidFill>
            <a:prstDash val="dashDot"/>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altLang="zh-CN" dirty="0"/>
              <a:t>2</a:t>
            </a:r>
          </a:p>
        </p:txBody>
      </p:sp>
      <p:sp>
        <p:nvSpPr>
          <p:cNvPr id="62" name="文本框 61">
            <a:extLst>
              <a:ext uri="{FF2B5EF4-FFF2-40B4-BE49-F238E27FC236}">
                <a16:creationId xmlns:a16="http://schemas.microsoft.com/office/drawing/2014/main" id="{89A5CBC0-B822-5988-2C91-5FBCD322FA25}"/>
              </a:ext>
            </a:extLst>
          </p:cNvPr>
          <p:cNvSpPr txBox="1"/>
          <p:nvPr/>
        </p:nvSpPr>
        <p:spPr>
          <a:xfrm>
            <a:off x="1627646" y="5253999"/>
            <a:ext cx="1812777" cy="646331"/>
          </a:xfrm>
          <a:prstGeom prst="rect">
            <a:avLst/>
          </a:prstGeom>
          <a:solidFill>
            <a:schemeClr val="bg1"/>
          </a:solidFill>
        </p:spPr>
        <p:txBody>
          <a:bodyPr wrap="square">
            <a:spAutoFit/>
          </a:bodyPr>
          <a:lstStyle/>
          <a:p>
            <a:r>
              <a:rPr lang="zh-CN" altLang="en-US" dirty="0">
                <a:solidFill>
                  <a:schemeClr val="accent1"/>
                </a:solidFill>
                <a:latin typeface="黑体" panose="02010609060101010101" pitchFamily="49" charset="-122"/>
                <a:ea typeface="黑体" panose="02010609060101010101" pitchFamily="49" charset="-122"/>
              </a:rPr>
              <a:t>置换页面</a:t>
            </a:r>
            <a:r>
              <a:rPr lang="en-US" altLang="zh-CN" dirty="0">
                <a:solidFill>
                  <a:schemeClr val="accent1"/>
                </a:solidFill>
                <a:latin typeface="黑体" panose="02010609060101010101" pitchFamily="49" charset="-122"/>
                <a:ea typeface="黑体" panose="02010609060101010101" pitchFamily="49" charset="-122"/>
              </a:rPr>
              <a:t>2</a:t>
            </a:r>
            <a:r>
              <a:rPr lang="zh-CN" altLang="en-US" dirty="0">
                <a:solidFill>
                  <a:schemeClr val="accent1"/>
                </a:solidFill>
                <a:latin typeface="黑体" panose="02010609060101010101" pitchFamily="49" charset="-122"/>
                <a:ea typeface="黑体" panose="02010609060101010101" pitchFamily="49" charset="-122"/>
              </a:rPr>
              <a:t>，垃圾对象无需拷贝</a:t>
            </a:r>
          </a:p>
        </p:txBody>
      </p:sp>
      <p:sp>
        <p:nvSpPr>
          <p:cNvPr id="63" name="下弧形箭头 11">
            <a:extLst>
              <a:ext uri="{FF2B5EF4-FFF2-40B4-BE49-F238E27FC236}">
                <a16:creationId xmlns:a16="http://schemas.microsoft.com/office/drawing/2014/main" id="{2800307B-D659-2647-59F9-9E871B4C8ED3}"/>
              </a:ext>
            </a:extLst>
          </p:cNvPr>
          <p:cNvSpPr/>
          <p:nvPr/>
        </p:nvSpPr>
        <p:spPr>
          <a:xfrm>
            <a:off x="3440424" y="5219528"/>
            <a:ext cx="2635210" cy="337820"/>
          </a:xfrm>
          <a:prstGeom prst="curved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64" name="文本框 63">
            <a:extLst>
              <a:ext uri="{FF2B5EF4-FFF2-40B4-BE49-F238E27FC236}">
                <a16:creationId xmlns:a16="http://schemas.microsoft.com/office/drawing/2014/main" id="{A4392F11-24C9-DF67-2489-D450D258AD02}"/>
              </a:ext>
            </a:extLst>
          </p:cNvPr>
          <p:cNvSpPr txBox="1"/>
          <p:nvPr/>
        </p:nvSpPr>
        <p:spPr>
          <a:xfrm>
            <a:off x="7497051" y="5199032"/>
            <a:ext cx="4054411" cy="369332"/>
          </a:xfrm>
          <a:prstGeom prst="rect">
            <a:avLst/>
          </a:prstGeom>
          <a:solidFill>
            <a:schemeClr val="bg1"/>
          </a:solidFill>
        </p:spPr>
        <p:txBody>
          <a:bodyPr wrap="square">
            <a:spAutoFit/>
          </a:bodyPr>
          <a:lstStyle/>
          <a:p>
            <a:r>
              <a:rPr lang="zh-CN" altLang="en-US" dirty="0">
                <a:solidFill>
                  <a:schemeClr val="accent1"/>
                </a:solidFill>
                <a:latin typeface="黑体" panose="02010609060101010101" pitchFamily="49" charset="-122"/>
                <a:ea typeface="黑体" panose="02010609060101010101" pitchFamily="49" charset="-122"/>
              </a:rPr>
              <a:t>页面</a:t>
            </a:r>
            <a:r>
              <a:rPr lang="en-US" altLang="zh-CN" dirty="0">
                <a:solidFill>
                  <a:schemeClr val="accent1"/>
                </a:solidFill>
                <a:latin typeface="黑体" panose="02010609060101010101" pitchFamily="49" charset="-122"/>
                <a:ea typeface="黑体" panose="02010609060101010101" pitchFamily="49" charset="-122"/>
              </a:rPr>
              <a:t>2</a:t>
            </a:r>
            <a:r>
              <a:rPr lang="zh-CN" altLang="en-US" dirty="0">
                <a:solidFill>
                  <a:schemeClr val="accent1"/>
                </a:solidFill>
                <a:latin typeface="黑体" panose="02010609060101010101" pitchFamily="49" charset="-122"/>
                <a:ea typeface="黑体" panose="02010609060101010101" pitchFamily="49" charset="-122"/>
              </a:rPr>
              <a:t>被访问时无需加载到内存</a:t>
            </a:r>
          </a:p>
        </p:txBody>
      </p:sp>
      <p:sp>
        <p:nvSpPr>
          <p:cNvPr id="65" name="椭圆 64">
            <a:extLst>
              <a:ext uri="{FF2B5EF4-FFF2-40B4-BE49-F238E27FC236}">
                <a16:creationId xmlns:a16="http://schemas.microsoft.com/office/drawing/2014/main" id="{B0F0D4C0-69FD-27D6-04CF-34D7DEDE70F7}"/>
              </a:ext>
            </a:extLst>
          </p:cNvPr>
          <p:cNvSpPr/>
          <p:nvPr/>
        </p:nvSpPr>
        <p:spPr>
          <a:xfrm>
            <a:off x="3326754" y="4617573"/>
            <a:ext cx="344805" cy="344805"/>
          </a:xfrm>
          <a:prstGeom prst="ellipse">
            <a:avLst/>
          </a:prstGeom>
          <a:ln>
            <a:solidFill>
              <a:schemeClr val="tx1"/>
            </a:solidFill>
            <a:prstDash val="dashDot"/>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altLang="zh-CN" dirty="0"/>
              <a:t>2</a:t>
            </a:r>
          </a:p>
        </p:txBody>
      </p:sp>
      <p:sp>
        <p:nvSpPr>
          <p:cNvPr id="67" name="椭圆 66">
            <a:extLst>
              <a:ext uri="{FF2B5EF4-FFF2-40B4-BE49-F238E27FC236}">
                <a16:creationId xmlns:a16="http://schemas.microsoft.com/office/drawing/2014/main" id="{999A8B07-406C-2207-C3F2-807A0C73E8A4}"/>
              </a:ext>
            </a:extLst>
          </p:cNvPr>
          <p:cNvSpPr/>
          <p:nvPr/>
        </p:nvSpPr>
        <p:spPr>
          <a:xfrm>
            <a:off x="7652620" y="2447072"/>
            <a:ext cx="344805" cy="34480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dirty="0"/>
              <a:t>1</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垃圾回收优化：示例</a:t>
            </a:r>
            <a:r>
              <a:rPr lang="en-US" altLang="zh-CN" dirty="0"/>
              <a:t>3</a:t>
            </a:r>
            <a:endParaRPr lang="zh-CN" altLang="en-US" dirty="0"/>
          </a:p>
        </p:txBody>
      </p:sp>
      <p:sp>
        <p:nvSpPr>
          <p:cNvPr id="3" name="内容占位符 2"/>
          <p:cNvSpPr>
            <a:spLocks noGrp="1"/>
          </p:cNvSpPr>
          <p:nvPr>
            <p:ph idx="1"/>
          </p:nvPr>
        </p:nvSpPr>
        <p:spPr>
          <a:xfrm>
            <a:off x="626664" y="1160508"/>
            <a:ext cx="11279960" cy="5052509"/>
          </a:xfrm>
        </p:spPr>
        <p:txBody>
          <a:bodyPr/>
          <a:lstStyle/>
          <a:p>
            <a:r>
              <a:rPr lang="zh-CN" altLang="en-US" dirty="0"/>
              <a:t>示例</a:t>
            </a:r>
            <a:r>
              <a:rPr lang="en-US" altLang="zh-CN" dirty="0"/>
              <a:t>3</a:t>
            </a:r>
            <a:r>
              <a:rPr lang="zh-CN" altLang="en-US" dirty="0"/>
              <a:t>：防止并行运行的</a:t>
            </a:r>
            <a:r>
              <a:rPr lang="en-US" altLang="zh-CN" dirty="0"/>
              <a:t>GC</a:t>
            </a:r>
            <a:r>
              <a:rPr lang="zh-CN" altLang="en-US" dirty="0"/>
              <a:t>混淆应用的访问行为，进而干扰页面置换</a:t>
            </a:r>
            <a:endParaRPr lang="en-US" altLang="zh-CN" dirty="0"/>
          </a:p>
        </p:txBody>
      </p:sp>
      <p:sp>
        <p:nvSpPr>
          <p:cNvPr id="7" name="椭圆 6"/>
          <p:cNvSpPr/>
          <p:nvPr/>
        </p:nvSpPr>
        <p:spPr>
          <a:xfrm>
            <a:off x="922838" y="3745034"/>
            <a:ext cx="344805" cy="34480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en-US" altLang="zh-CN"/>
          </a:p>
        </p:txBody>
      </p:sp>
      <p:sp>
        <p:nvSpPr>
          <p:cNvPr id="4" name="文本框 3"/>
          <p:cNvSpPr txBox="1"/>
          <p:nvPr/>
        </p:nvSpPr>
        <p:spPr>
          <a:xfrm>
            <a:off x="1405438" y="3744399"/>
            <a:ext cx="1304925" cy="368300"/>
          </a:xfrm>
          <a:prstGeom prst="rect">
            <a:avLst/>
          </a:prstGeom>
          <a:noFill/>
        </p:spPr>
        <p:txBody>
          <a:bodyPr wrap="square" rtlCol="0">
            <a:spAutoFit/>
          </a:bodyPr>
          <a:lstStyle/>
          <a:p>
            <a:r>
              <a:rPr lang="zh-CN" altLang="en-US"/>
              <a:t>存活对象</a:t>
            </a:r>
          </a:p>
        </p:txBody>
      </p:sp>
      <p:sp>
        <p:nvSpPr>
          <p:cNvPr id="13" name="椭圆 12"/>
          <p:cNvSpPr/>
          <p:nvPr/>
        </p:nvSpPr>
        <p:spPr>
          <a:xfrm>
            <a:off x="922838" y="4314629"/>
            <a:ext cx="344805" cy="34480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altLang="zh-CN"/>
          </a:p>
        </p:txBody>
      </p:sp>
      <p:sp>
        <p:nvSpPr>
          <p:cNvPr id="14" name="文本框 13"/>
          <p:cNvSpPr txBox="1"/>
          <p:nvPr/>
        </p:nvSpPr>
        <p:spPr>
          <a:xfrm>
            <a:off x="1406073" y="4302564"/>
            <a:ext cx="2205990" cy="368300"/>
          </a:xfrm>
          <a:prstGeom prst="rect">
            <a:avLst/>
          </a:prstGeom>
          <a:noFill/>
        </p:spPr>
        <p:txBody>
          <a:bodyPr wrap="square" rtlCol="0">
            <a:spAutoFit/>
          </a:bodyPr>
          <a:lstStyle/>
          <a:p>
            <a:r>
              <a:rPr lang="zh-CN" altLang="en-US"/>
              <a:t>垃圾对象</a:t>
            </a:r>
          </a:p>
        </p:txBody>
      </p:sp>
      <p:grpSp>
        <p:nvGrpSpPr>
          <p:cNvPr id="51" name="组合 50"/>
          <p:cNvGrpSpPr/>
          <p:nvPr/>
        </p:nvGrpSpPr>
        <p:grpSpPr>
          <a:xfrm>
            <a:off x="5822911" y="3182759"/>
            <a:ext cx="5787390" cy="1837055"/>
            <a:chOff x="4922" y="6891"/>
            <a:chExt cx="9114" cy="2893"/>
          </a:xfrm>
        </p:grpSpPr>
        <p:sp>
          <p:nvSpPr>
            <p:cNvPr id="5" name="矩形 4"/>
            <p:cNvSpPr/>
            <p:nvPr/>
          </p:nvSpPr>
          <p:spPr>
            <a:xfrm>
              <a:off x="8495" y="7709"/>
              <a:ext cx="1724" cy="1664"/>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739" y="7743"/>
              <a:ext cx="1303" cy="580"/>
            </a:xfrm>
            <a:prstGeom prst="rect">
              <a:avLst/>
            </a:prstGeom>
            <a:noFill/>
          </p:spPr>
          <p:txBody>
            <a:bodyPr wrap="none" rtlCol="0">
              <a:spAutoFit/>
            </a:bodyPr>
            <a:lstStyle/>
            <a:p>
              <a:r>
                <a:rPr lang="en-US" altLang="zh-CN">
                  <a:ea typeface="+mn-lt"/>
                  <a:cs typeface="Arial Regular" panose="020B0604020202020204" charset="0"/>
                </a:rPr>
                <a:t>Page 2</a:t>
              </a:r>
            </a:p>
          </p:txBody>
        </p:sp>
        <p:sp>
          <p:nvSpPr>
            <p:cNvPr id="8" name="椭圆 7"/>
            <p:cNvSpPr/>
            <p:nvPr/>
          </p:nvSpPr>
          <p:spPr>
            <a:xfrm>
              <a:off x="9153" y="8521"/>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dirty="0"/>
                <a:t>2</a:t>
              </a:r>
            </a:p>
          </p:txBody>
        </p:sp>
        <p:grpSp>
          <p:nvGrpSpPr>
            <p:cNvPr id="41" name="组合 40"/>
            <p:cNvGrpSpPr/>
            <p:nvPr/>
          </p:nvGrpSpPr>
          <p:grpSpPr>
            <a:xfrm>
              <a:off x="10315" y="7709"/>
              <a:ext cx="1724" cy="1663"/>
              <a:chOff x="10315" y="7709"/>
              <a:chExt cx="1724" cy="1663"/>
            </a:xfrm>
          </p:grpSpPr>
          <p:sp>
            <p:nvSpPr>
              <p:cNvPr id="10" name="矩形 9"/>
              <p:cNvSpPr/>
              <p:nvPr/>
            </p:nvSpPr>
            <p:spPr>
              <a:xfrm>
                <a:off x="10315" y="7709"/>
                <a:ext cx="1724" cy="1663"/>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0578" y="7743"/>
                <a:ext cx="1303" cy="580"/>
              </a:xfrm>
              <a:prstGeom prst="rect">
                <a:avLst/>
              </a:prstGeom>
              <a:noFill/>
            </p:spPr>
            <p:txBody>
              <a:bodyPr wrap="none" rtlCol="0">
                <a:spAutoFit/>
              </a:bodyPr>
              <a:lstStyle/>
              <a:p>
                <a:r>
                  <a:rPr lang="en-US" altLang="zh-CN">
                    <a:latin typeface="+mn-ea"/>
                    <a:cs typeface="Arial Regular" panose="020B0604020202020204" charset="0"/>
                  </a:rPr>
                  <a:t>Page 3</a:t>
                </a:r>
              </a:p>
            </p:txBody>
          </p:sp>
        </p:grpSp>
        <p:sp>
          <p:nvSpPr>
            <p:cNvPr id="9" name="椭圆 8"/>
            <p:cNvSpPr/>
            <p:nvPr/>
          </p:nvSpPr>
          <p:spPr>
            <a:xfrm>
              <a:off x="10913" y="8538"/>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dirty="0"/>
                <a:t>3</a:t>
              </a:r>
            </a:p>
          </p:txBody>
        </p:sp>
        <p:sp>
          <p:nvSpPr>
            <p:cNvPr id="15" name="矩形 14"/>
            <p:cNvSpPr/>
            <p:nvPr/>
          </p:nvSpPr>
          <p:spPr>
            <a:xfrm>
              <a:off x="12312" y="7707"/>
              <a:ext cx="1724" cy="1666"/>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2556" y="7741"/>
              <a:ext cx="1303" cy="580"/>
            </a:xfrm>
            <a:prstGeom prst="rect">
              <a:avLst/>
            </a:prstGeom>
            <a:noFill/>
          </p:spPr>
          <p:txBody>
            <a:bodyPr wrap="none" rtlCol="0">
              <a:spAutoFit/>
            </a:bodyPr>
            <a:lstStyle/>
            <a:p>
              <a:r>
                <a:rPr lang="en-US" altLang="zh-CN">
                  <a:latin typeface="+mn-ea"/>
                  <a:cs typeface="Arial Regular" panose="020B0604020202020204" charset="0"/>
                </a:rPr>
                <a:t>Page 4</a:t>
              </a:r>
            </a:p>
          </p:txBody>
        </p:sp>
        <p:sp>
          <p:nvSpPr>
            <p:cNvPr id="17" name="椭圆 16"/>
            <p:cNvSpPr/>
            <p:nvPr/>
          </p:nvSpPr>
          <p:spPr>
            <a:xfrm>
              <a:off x="12903" y="8521"/>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dirty="0"/>
                <a:t>4</a:t>
              </a:r>
            </a:p>
          </p:txBody>
        </p:sp>
        <p:cxnSp>
          <p:nvCxnSpPr>
            <p:cNvPr id="22" name="直接连接符 21"/>
            <p:cNvCxnSpPr/>
            <p:nvPr/>
          </p:nvCxnSpPr>
          <p:spPr>
            <a:xfrm>
              <a:off x="12175" y="6891"/>
              <a:ext cx="0" cy="2893"/>
            </a:xfrm>
            <a:prstGeom prst="line">
              <a:avLst/>
            </a:prstGeom>
          </p:spPr>
          <p:style>
            <a:lnRef idx="3">
              <a:schemeClr val="dk1"/>
            </a:lnRef>
            <a:fillRef idx="0">
              <a:schemeClr val="dk1"/>
            </a:fillRef>
            <a:effectRef idx="2">
              <a:schemeClr val="dk1"/>
            </a:effectRef>
            <a:fontRef idx="minor">
              <a:schemeClr val="tx1"/>
            </a:fontRef>
          </p:style>
        </p:cxnSp>
        <p:sp>
          <p:nvSpPr>
            <p:cNvPr id="23" name="文本框 22"/>
            <p:cNvSpPr txBox="1"/>
            <p:nvPr/>
          </p:nvSpPr>
          <p:spPr>
            <a:xfrm>
              <a:off x="9753" y="6980"/>
              <a:ext cx="1008" cy="580"/>
            </a:xfrm>
            <a:prstGeom prst="rect">
              <a:avLst/>
            </a:prstGeom>
            <a:noFill/>
          </p:spPr>
          <p:txBody>
            <a:bodyPr wrap="none" rtlCol="0">
              <a:spAutoFit/>
            </a:bodyPr>
            <a:lstStyle/>
            <a:p>
              <a:r>
                <a:rPr lang="zh-CN" altLang="en-US"/>
                <a:t>内存</a:t>
              </a:r>
            </a:p>
          </p:txBody>
        </p:sp>
        <p:sp>
          <p:nvSpPr>
            <p:cNvPr id="24" name="文本框 23"/>
            <p:cNvSpPr txBox="1"/>
            <p:nvPr/>
          </p:nvSpPr>
          <p:spPr>
            <a:xfrm>
              <a:off x="12700" y="6983"/>
              <a:ext cx="1008" cy="580"/>
            </a:xfrm>
            <a:prstGeom prst="rect">
              <a:avLst/>
            </a:prstGeom>
            <a:noFill/>
          </p:spPr>
          <p:txBody>
            <a:bodyPr wrap="none" rtlCol="0">
              <a:spAutoFit/>
            </a:bodyPr>
            <a:lstStyle/>
            <a:p>
              <a:r>
                <a:rPr lang="zh-CN" altLang="en-US"/>
                <a:t>磁盘</a:t>
              </a:r>
            </a:p>
          </p:txBody>
        </p:sp>
        <p:sp>
          <p:nvSpPr>
            <p:cNvPr id="36" name="文本框 35"/>
            <p:cNvSpPr txBox="1"/>
            <p:nvPr/>
          </p:nvSpPr>
          <p:spPr>
            <a:xfrm>
              <a:off x="4922" y="8324"/>
              <a:ext cx="2055" cy="580"/>
            </a:xfrm>
            <a:prstGeom prst="rect">
              <a:avLst/>
            </a:prstGeom>
            <a:noFill/>
          </p:spPr>
          <p:txBody>
            <a:bodyPr wrap="square" rtlCol="0">
              <a:spAutoFit/>
            </a:bodyPr>
            <a:lstStyle/>
            <a:p>
              <a:r>
                <a:rPr lang="zh-CN" altLang="en-US"/>
                <a:t>初始状态</a:t>
              </a:r>
            </a:p>
          </p:txBody>
        </p:sp>
        <p:grpSp>
          <p:nvGrpSpPr>
            <p:cNvPr id="42" name="组合 41"/>
            <p:cNvGrpSpPr/>
            <p:nvPr/>
          </p:nvGrpSpPr>
          <p:grpSpPr>
            <a:xfrm>
              <a:off x="6660" y="7707"/>
              <a:ext cx="1724" cy="1663"/>
              <a:chOff x="10315" y="7709"/>
              <a:chExt cx="1724" cy="1663"/>
            </a:xfrm>
          </p:grpSpPr>
          <p:sp>
            <p:nvSpPr>
              <p:cNvPr id="43" name="矩形 42"/>
              <p:cNvSpPr/>
              <p:nvPr/>
            </p:nvSpPr>
            <p:spPr>
              <a:xfrm>
                <a:off x="10315" y="7709"/>
                <a:ext cx="1724" cy="1663"/>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10578" y="7743"/>
                <a:ext cx="1303" cy="580"/>
              </a:xfrm>
              <a:prstGeom prst="rect">
                <a:avLst/>
              </a:prstGeom>
              <a:noFill/>
            </p:spPr>
            <p:txBody>
              <a:bodyPr wrap="none" rtlCol="0">
                <a:spAutoFit/>
              </a:bodyPr>
              <a:lstStyle/>
              <a:p>
                <a:r>
                  <a:rPr lang="en-US" altLang="zh-CN">
                    <a:latin typeface="+mn-ea"/>
                    <a:cs typeface="Arial Regular" panose="020B0604020202020204" charset="0"/>
                  </a:rPr>
                  <a:t>Page 1</a:t>
                </a:r>
              </a:p>
            </p:txBody>
          </p:sp>
          <p:sp>
            <p:nvSpPr>
              <p:cNvPr id="45" name="椭圆 44"/>
              <p:cNvSpPr/>
              <p:nvPr/>
            </p:nvSpPr>
            <p:spPr>
              <a:xfrm>
                <a:off x="10906" y="8506"/>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t>1</a:t>
                </a:r>
              </a:p>
            </p:txBody>
          </p:sp>
        </p:grpSp>
      </p:grpSp>
      <p:sp>
        <p:nvSpPr>
          <p:cNvPr id="46" name="椭圆 45"/>
          <p:cNvSpPr/>
          <p:nvPr/>
        </p:nvSpPr>
        <p:spPr>
          <a:xfrm>
            <a:off x="2629083" y="3741859"/>
            <a:ext cx="344805" cy="34480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endParaRPr lang="en-US" altLang="zh-CN"/>
          </a:p>
        </p:txBody>
      </p:sp>
      <p:sp>
        <p:nvSpPr>
          <p:cNvPr id="48" name="文本框 47"/>
          <p:cNvSpPr txBox="1"/>
          <p:nvPr/>
        </p:nvSpPr>
        <p:spPr>
          <a:xfrm>
            <a:off x="3111683" y="3718364"/>
            <a:ext cx="2586355" cy="368300"/>
          </a:xfrm>
          <a:prstGeom prst="rect">
            <a:avLst/>
          </a:prstGeom>
          <a:noFill/>
        </p:spPr>
        <p:txBody>
          <a:bodyPr wrap="square" rtlCol="0">
            <a:spAutoFit/>
          </a:bodyPr>
          <a:lstStyle/>
          <a:p>
            <a:r>
              <a:rPr lang="zh-CN" altLang="en-US"/>
              <a:t>应用正在访问的对象</a:t>
            </a:r>
          </a:p>
        </p:txBody>
      </p:sp>
      <p:sp>
        <p:nvSpPr>
          <p:cNvPr id="49" name="椭圆 48"/>
          <p:cNvSpPr/>
          <p:nvPr/>
        </p:nvSpPr>
        <p:spPr>
          <a:xfrm>
            <a:off x="2629083" y="4324789"/>
            <a:ext cx="344805" cy="34480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endParaRPr lang="en-US" altLang="zh-CN"/>
          </a:p>
        </p:txBody>
      </p:sp>
      <p:sp>
        <p:nvSpPr>
          <p:cNvPr id="50" name="文本框 49"/>
          <p:cNvSpPr txBox="1"/>
          <p:nvPr/>
        </p:nvSpPr>
        <p:spPr>
          <a:xfrm>
            <a:off x="3112318" y="4312724"/>
            <a:ext cx="2205990" cy="368300"/>
          </a:xfrm>
          <a:prstGeom prst="rect">
            <a:avLst/>
          </a:prstGeom>
          <a:noFill/>
        </p:spPr>
        <p:txBody>
          <a:bodyPr wrap="square" rtlCol="0">
            <a:spAutoFit/>
          </a:bodyPr>
          <a:lstStyle/>
          <a:p>
            <a:r>
              <a:rPr lang="en-US" altLang="zh-CN"/>
              <a:t>GC</a:t>
            </a:r>
            <a:r>
              <a:rPr lang="zh-CN" altLang="en-US"/>
              <a:t>正在访问的对象</a:t>
            </a:r>
          </a:p>
        </p:txBody>
      </p:sp>
      <p:sp>
        <p:nvSpPr>
          <p:cNvPr id="12" name="矩形 11">
            <a:extLst>
              <a:ext uri="{FF2B5EF4-FFF2-40B4-BE49-F238E27FC236}">
                <a16:creationId xmlns:a16="http://schemas.microsoft.com/office/drawing/2014/main" id="{041823F9-A7B2-2B26-F29E-E3674C611A19}"/>
              </a:ext>
            </a:extLst>
          </p:cNvPr>
          <p:cNvSpPr/>
          <p:nvPr/>
        </p:nvSpPr>
        <p:spPr>
          <a:xfrm>
            <a:off x="857044" y="3644095"/>
            <a:ext cx="4530680" cy="11055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92183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文本框 100">
            <a:extLst>
              <a:ext uri="{FF2B5EF4-FFF2-40B4-BE49-F238E27FC236}">
                <a16:creationId xmlns:a16="http://schemas.microsoft.com/office/drawing/2014/main" id="{9E53F409-B8F4-04B2-8C90-FE2F055D07B9}"/>
              </a:ext>
            </a:extLst>
          </p:cNvPr>
          <p:cNvSpPr txBox="1"/>
          <p:nvPr/>
        </p:nvSpPr>
        <p:spPr>
          <a:xfrm>
            <a:off x="2447710" y="5802909"/>
            <a:ext cx="1219920" cy="369332"/>
          </a:xfrm>
          <a:prstGeom prst="rect">
            <a:avLst/>
          </a:prstGeom>
          <a:solidFill>
            <a:schemeClr val="bg1"/>
          </a:solidFill>
        </p:spPr>
        <p:txBody>
          <a:bodyPr wrap="square">
            <a:spAutoFit/>
          </a:bodyPr>
          <a:lstStyle/>
          <a:p>
            <a:r>
              <a:rPr kumimoji="0" lang="zh-CN" altLang="en-US"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rPr>
              <a:t>应用访问</a:t>
            </a:r>
            <a:r>
              <a:rPr kumimoji="0" lang="en-US" altLang="zh-CN"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rPr>
              <a:t>2</a:t>
            </a:r>
            <a:endParaRPr lang="zh-CN" altLang="en-US" dirty="0">
              <a:solidFill>
                <a:schemeClr val="accent1"/>
              </a:solidFill>
            </a:endParaRPr>
          </a:p>
        </p:txBody>
      </p:sp>
      <p:sp>
        <p:nvSpPr>
          <p:cNvPr id="2" name="标题 1"/>
          <p:cNvSpPr>
            <a:spLocks noGrp="1"/>
          </p:cNvSpPr>
          <p:nvPr>
            <p:ph type="title"/>
          </p:nvPr>
        </p:nvSpPr>
        <p:spPr/>
        <p:txBody>
          <a:bodyPr/>
          <a:lstStyle/>
          <a:p>
            <a:r>
              <a:rPr lang="zh-CN" altLang="en-US" dirty="0"/>
              <a:t>垃圾回收优化：示例</a:t>
            </a:r>
            <a:r>
              <a:rPr lang="en-US" altLang="zh-CN" dirty="0"/>
              <a:t>3</a:t>
            </a:r>
            <a:endParaRPr lang="zh-CN" altLang="en-US" dirty="0"/>
          </a:p>
        </p:txBody>
      </p:sp>
      <p:sp>
        <p:nvSpPr>
          <p:cNvPr id="3" name="内容占位符 2"/>
          <p:cNvSpPr>
            <a:spLocks noGrp="1"/>
          </p:cNvSpPr>
          <p:nvPr>
            <p:ph idx="1"/>
          </p:nvPr>
        </p:nvSpPr>
        <p:spPr>
          <a:xfrm>
            <a:off x="626664" y="1160508"/>
            <a:ext cx="11279960" cy="5052509"/>
          </a:xfrm>
        </p:spPr>
        <p:txBody>
          <a:bodyPr/>
          <a:lstStyle/>
          <a:p>
            <a:r>
              <a:rPr lang="zh-CN" altLang="en-US" dirty="0"/>
              <a:t>访问序列：应用访问</a:t>
            </a:r>
            <a:r>
              <a:rPr lang="en-US" altLang="zh-CN" dirty="0"/>
              <a:t>1-&gt;GC</a:t>
            </a:r>
            <a:r>
              <a:rPr lang="zh-CN" altLang="en-US" dirty="0"/>
              <a:t>访问</a:t>
            </a:r>
            <a:r>
              <a:rPr lang="en-US" altLang="zh-CN" dirty="0"/>
              <a:t>3-&gt;GC</a:t>
            </a:r>
            <a:r>
              <a:rPr lang="zh-CN" altLang="en-US" dirty="0"/>
              <a:t>访问</a:t>
            </a:r>
            <a:r>
              <a:rPr lang="en-US" altLang="zh-CN" dirty="0"/>
              <a:t>4-&gt;</a:t>
            </a:r>
            <a:r>
              <a:rPr lang="zh-CN" altLang="en-US" dirty="0"/>
              <a:t>应用访问</a:t>
            </a:r>
            <a:r>
              <a:rPr lang="en-US" altLang="zh-CN" dirty="0"/>
              <a:t>2</a:t>
            </a:r>
          </a:p>
          <a:p>
            <a:r>
              <a:rPr lang="zh-CN" altLang="en-US" dirty="0"/>
              <a:t>对于应用来说，访问</a:t>
            </a:r>
            <a:r>
              <a:rPr lang="en-US" altLang="zh-CN" dirty="0"/>
              <a:t>2</a:t>
            </a:r>
            <a:r>
              <a:rPr lang="zh-CN" altLang="en-US" dirty="0"/>
              <a:t>时需要等待一次页面换入</a:t>
            </a:r>
            <a:endParaRPr lang="en-US" altLang="zh-CN" dirty="0"/>
          </a:p>
          <a:p>
            <a:endParaRPr lang="zh-CN" altLang="en-US" dirty="0"/>
          </a:p>
        </p:txBody>
      </p:sp>
      <p:grpSp>
        <p:nvGrpSpPr>
          <p:cNvPr id="51" name="组合 50"/>
          <p:cNvGrpSpPr/>
          <p:nvPr/>
        </p:nvGrpSpPr>
        <p:grpSpPr>
          <a:xfrm>
            <a:off x="874562" y="2291865"/>
            <a:ext cx="4683760" cy="1837055"/>
            <a:chOff x="6660" y="6891"/>
            <a:chExt cx="7376" cy="2893"/>
          </a:xfrm>
        </p:grpSpPr>
        <p:sp>
          <p:nvSpPr>
            <p:cNvPr id="5" name="矩形 4"/>
            <p:cNvSpPr/>
            <p:nvPr/>
          </p:nvSpPr>
          <p:spPr>
            <a:xfrm>
              <a:off x="8495" y="7709"/>
              <a:ext cx="1724" cy="1664"/>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739" y="7743"/>
              <a:ext cx="1303" cy="580"/>
            </a:xfrm>
            <a:prstGeom prst="rect">
              <a:avLst/>
            </a:prstGeom>
            <a:noFill/>
          </p:spPr>
          <p:txBody>
            <a:bodyPr wrap="none" rtlCol="0">
              <a:spAutoFit/>
            </a:bodyPr>
            <a:lstStyle/>
            <a:p>
              <a:r>
                <a:rPr lang="en-US" altLang="zh-CN">
                  <a:ea typeface="+mn-lt"/>
                  <a:cs typeface="Arial Regular" panose="020B0604020202020204" charset="0"/>
                </a:rPr>
                <a:t>Page 2</a:t>
              </a:r>
            </a:p>
          </p:txBody>
        </p:sp>
        <p:sp>
          <p:nvSpPr>
            <p:cNvPr id="8" name="椭圆 7"/>
            <p:cNvSpPr/>
            <p:nvPr/>
          </p:nvSpPr>
          <p:spPr>
            <a:xfrm>
              <a:off x="9153" y="8521"/>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dirty="0"/>
                <a:t>2</a:t>
              </a:r>
            </a:p>
          </p:txBody>
        </p:sp>
        <p:grpSp>
          <p:nvGrpSpPr>
            <p:cNvPr id="41" name="组合 40"/>
            <p:cNvGrpSpPr/>
            <p:nvPr/>
          </p:nvGrpSpPr>
          <p:grpSpPr>
            <a:xfrm>
              <a:off x="10315" y="7709"/>
              <a:ext cx="1724" cy="1663"/>
              <a:chOff x="10315" y="7709"/>
              <a:chExt cx="1724" cy="1663"/>
            </a:xfrm>
          </p:grpSpPr>
          <p:sp>
            <p:nvSpPr>
              <p:cNvPr id="10" name="矩形 9"/>
              <p:cNvSpPr/>
              <p:nvPr/>
            </p:nvSpPr>
            <p:spPr>
              <a:xfrm>
                <a:off x="10315" y="7709"/>
                <a:ext cx="1724" cy="1663"/>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0578" y="7743"/>
                <a:ext cx="1303" cy="580"/>
              </a:xfrm>
              <a:prstGeom prst="rect">
                <a:avLst/>
              </a:prstGeom>
              <a:noFill/>
            </p:spPr>
            <p:txBody>
              <a:bodyPr wrap="none" rtlCol="0">
                <a:spAutoFit/>
              </a:bodyPr>
              <a:lstStyle/>
              <a:p>
                <a:r>
                  <a:rPr lang="en-US" altLang="zh-CN">
                    <a:latin typeface="+mn-ea"/>
                    <a:cs typeface="Arial Regular" panose="020B0604020202020204" charset="0"/>
                  </a:rPr>
                  <a:t>Page 3</a:t>
                </a:r>
              </a:p>
            </p:txBody>
          </p:sp>
        </p:grpSp>
        <p:sp>
          <p:nvSpPr>
            <p:cNvPr id="9" name="椭圆 8"/>
            <p:cNvSpPr/>
            <p:nvPr/>
          </p:nvSpPr>
          <p:spPr>
            <a:xfrm>
              <a:off x="10913" y="8538"/>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dirty="0"/>
                <a:t>3</a:t>
              </a:r>
            </a:p>
          </p:txBody>
        </p:sp>
        <p:sp>
          <p:nvSpPr>
            <p:cNvPr id="15" name="矩形 14"/>
            <p:cNvSpPr/>
            <p:nvPr/>
          </p:nvSpPr>
          <p:spPr>
            <a:xfrm>
              <a:off x="12312" y="7707"/>
              <a:ext cx="1724" cy="1666"/>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2556" y="7741"/>
              <a:ext cx="1303" cy="580"/>
            </a:xfrm>
            <a:prstGeom prst="rect">
              <a:avLst/>
            </a:prstGeom>
            <a:noFill/>
          </p:spPr>
          <p:txBody>
            <a:bodyPr wrap="none" rtlCol="0">
              <a:spAutoFit/>
            </a:bodyPr>
            <a:lstStyle/>
            <a:p>
              <a:r>
                <a:rPr lang="en-US" altLang="zh-CN">
                  <a:latin typeface="+mn-ea"/>
                  <a:cs typeface="Arial Regular" panose="020B0604020202020204" charset="0"/>
                </a:rPr>
                <a:t>Page 4</a:t>
              </a:r>
            </a:p>
          </p:txBody>
        </p:sp>
        <p:sp>
          <p:nvSpPr>
            <p:cNvPr id="17" name="椭圆 16"/>
            <p:cNvSpPr/>
            <p:nvPr/>
          </p:nvSpPr>
          <p:spPr>
            <a:xfrm>
              <a:off x="12903" y="8521"/>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dirty="0"/>
                <a:t>4</a:t>
              </a:r>
            </a:p>
          </p:txBody>
        </p:sp>
        <p:cxnSp>
          <p:nvCxnSpPr>
            <p:cNvPr id="22" name="直接连接符 21"/>
            <p:cNvCxnSpPr/>
            <p:nvPr/>
          </p:nvCxnSpPr>
          <p:spPr>
            <a:xfrm>
              <a:off x="12175" y="6891"/>
              <a:ext cx="0" cy="2893"/>
            </a:xfrm>
            <a:prstGeom prst="line">
              <a:avLst/>
            </a:prstGeom>
          </p:spPr>
          <p:style>
            <a:lnRef idx="3">
              <a:schemeClr val="dk1"/>
            </a:lnRef>
            <a:fillRef idx="0">
              <a:schemeClr val="dk1"/>
            </a:fillRef>
            <a:effectRef idx="2">
              <a:schemeClr val="dk1"/>
            </a:effectRef>
            <a:fontRef idx="minor">
              <a:schemeClr val="tx1"/>
            </a:fontRef>
          </p:style>
        </p:cxnSp>
        <p:sp>
          <p:nvSpPr>
            <p:cNvPr id="23" name="文本框 22"/>
            <p:cNvSpPr txBox="1"/>
            <p:nvPr/>
          </p:nvSpPr>
          <p:spPr>
            <a:xfrm>
              <a:off x="9753" y="6980"/>
              <a:ext cx="1008" cy="580"/>
            </a:xfrm>
            <a:prstGeom prst="rect">
              <a:avLst/>
            </a:prstGeom>
            <a:noFill/>
          </p:spPr>
          <p:txBody>
            <a:bodyPr wrap="none" rtlCol="0">
              <a:spAutoFit/>
            </a:bodyPr>
            <a:lstStyle/>
            <a:p>
              <a:r>
                <a:rPr lang="zh-CN" altLang="en-US"/>
                <a:t>内存</a:t>
              </a:r>
            </a:p>
          </p:txBody>
        </p:sp>
        <p:sp>
          <p:nvSpPr>
            <p:cNvPr id="24" name="文本框 23"/>
            <p:cNvSpPr txBox="1"/>
            <p:nvPr/>
          </p:nvSpPr>
          <p:spPr>
            <a:xfrm>
              <a:off x="12700" y="6983"/>
              <a:ext cx="1008" cy="580"/>
            </a:xfrm>
            <a:prstGeom prst="rect">
              <a:avLst/>
            </a:prstGeom>
            <a:noFill/>
          </p:spPr>
          <p:txBody>
            <a:bodyPr wrap="none" rtlCol="0">
              <a:spAutoFit/>
            </a:bodyPr>
            <a:lstStyle/>
            <a:p>
              <a:r>
                <a:rPr lang="zh-CN" altLang="en-US"/>
                <a:t>磁盘</a:t>
              </a:r>
            </a:p>
          </p:txBody>
        </p:sp>
        <p:grpSp>
          <p:nvGrpSpPr>
            <p:cNvPr id="42" name="组合 41"/>
            <p:cNvGrpSpPr/>
            <p:nvPr/>
          </p:nvGrpSpPr>
          <p:grpSpPr>
            <a:xfrm>
              <a:off x="6660" y="7707"/>
              <a:ext cx="1724" cy="1663"/>
              <a:chOff x="10315" y="7709"/>
              <a:chExt cx="1724" cy="1663"/>
            </a:xfrm>
          </p:grpSpPr>
          <p:sp>
            <p:nvSpPr>
              <p:cNvPr id="43" name="矩形 42"/>
              <p:cNvSpPr/>
              <p:nvPr/>
            </p:nvSpPr>
            <p:spPr>
              <a:xfrm>
                <a:off x="10315" y="7709"/>
                <a:ext cx="1724" cy="1663"/>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10578" y="7743"/>
                <a:ext cx="1303" cy="580"/>
              </a:xfrm>
              <a:prstGeom prst="rect">
                <a:avLst/>
              </a:prstGeom>
              <a:noFill/>
            </p:spPr>
            <p:txBody>
              <a:bodyPr wrap="none" rtlCol="0">
                <a:spAutoFit/>
              </a:bodyPr>
              <a:lstStyle/>
              <a:p>
                <a:r>
                  <a:rPr lang="en-US" altLang="zh-CN">
                    <a:latin typeface="+mn-ea"/>
                    <a:cs typeface="Arial Regular" panose="020B0604020202020204" charset="0"/>
                  </a:rPr>
                  <a:t>Page 1</a:t>
                </a:r>
              </a:p>
            </p:txBody>
          </p:sp>
          <p:sp>
            <p:nvSpPr>
              <p:cNvPr id="45" name="椭圆 44"/>
              <p:cNvSpPr/>
              <p:nvPr/>
            </p:nvSpPr>
            <p:spPr>
              <a:xfrm>
                <a:off x="10906" y="8506"/>
                <a:ext cx="543" cy="54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altLang="zh-CN"/>
                  <a:t>1</a:t>
                </a:r>
              </a:p>
            </p:txBody>
          </p:sp>
        </p:grpSp>
      </p:grpSp>
      <p:grpSp>
        <p:nvGrpSpPr>
          <p:cNvPr id="12" name="组合 11">
            <a:extLst>
              <a:ext uri="{FF2B5EF4-FFF2-40B4-BE49-F238E27FC236}">
                <a16:creationId xmlns:a16="http://schemas.microsoft.com/office/drawing/2014/main" id="{BF9F36FE-61FB-7E02-CBBC-AB9817C73D96}"/>
              </a:ext>
            </a:extLst>
          </p:cNvPr>
          <p:cNvGrpSpPr/>
          <p:nvPr/>
        </p:nvGrpSpPr>
        <p:grpSpPr>
          <a:xfrm>
            <a:off x="6797610" y="2302912"/>
            <a:ext cx="4683760" cy="1837055"/>
            <a:chOff x="6660" y="6891"/>
            <a:chExt cx="7376" cy="2893"/>
          </a:xfrm>
        </p:grpSpPr>
        <p:sp>
          <p:nvSpPr>
            <p:cNvPr id="18" name="矩形 17">
              <a:extLst>
                <a:ext uri="{FF2B5EF4-FFF2-40B4-BE49-F238E27FC236}">
                  <a16:creationId xmlns:a16="http://schemas.microsoft.com/office/drawing/2014/main" id="{32D62776-0296-F13B-6CD7-31EE2771EE1C}"/>
                </a:ext>
              </a:extLst>
            </p:cNvPr>
            <p:cNvSpPr/>
            <p:nvPr/>
          </p:nvSpPr>
          <p:spPr>
            <a:xfrm>
              <a:off x="8495" y="7709"/>
              <a:ext cx="1724" cy="1664"/>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1E7DB6BF-DBAB-56D6-B2F2-507E945711D5}"/>
                </a:ext>
              </a:extLst>
            </p:cNvPr>
            <p:cNvSpPr txBox="1"/>
            <p:nvPr/>
          </p:nvSpPr>
          <p:spPr>
            <a:xfrm>
              <a:off x="8739" y="7743"/>
              <a:ext cx="1303" cy="580"/>
            </a:xfrm>
            <a:prstGeom prst="rect">
              <a:avLst/>
            </a:prstGeom>
            <a:noFill/>
          </p:spPr>
          <p:txBody>
            <a:bodyPr wrap="none" rtlCol="0">
              <a:spAutoFit/>
            </a:bodyPr>
            <a:lstStyle/>
            <a:p>
              <a:r>
                <a:rPr lang="en-US" altLang="zh-CN">
                  <a:ea typeface="+mn-lt"/>
                  <a:cs typeface="Arial Regular" panose="020B0604020202020204" charset="0"/>
                </a:rPr>
                <a:t>Page 2</a:t>
              </a:r>
            </a:p>
          </p:txBody>
        </p:sp>
        <p:sp>
          <p:nvSpPr>
            <p:cNvPr id="20" name="椭圆 19">
              <a:extLst>
                <a:ext uri="{FF2B5EF4-FFF2-40B4-BE49-F238E27FC236}">
                  <a16:creationId xmlns:a16="http://schemas.microsoft.com/office/drawing/2014/main" id="{DC5BEF4E-237A-4D31-EF14-CC8BA69FB8B0}"/>
                </a:ext>
              </a:extLst>
            </p:cNvPr>
            <p:cNvSpPr/>
            <p:nvPr/>
          </p:nvSpPr>
          <p:spPr>
            <a:xfrm>
              <a:off x="9153" y="8521"/>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dirty="0"/>
                <a:t>2</a:t>
              </a:r>
            </a:p>
          </p:txBody>
        </p:sp>
        <p:grpSp>
          <p:nvGrpSpPr>
            <p:cNvPr id="21" name="组合 20">
              <a:extLst>
                <a:ext uri="{FF2B5EF4-FFF2-40B4-BE49-F238E27FC236}">
                  <a16:creationId xmlns:a16="http://schemas.microsoft.com/office/drawing/2014/main" id="{8BAF8A06-10C5-4084-D1A7-759D42648A67}"/>
                </a:ext>
              </a:extLst>
            </p:cNvPr>
            <p:cNvGrpSpPr/>
            <p:nvPr/>
          </p:nvGrpSpPr>
          <p:grpSpPr>
            <a:xfrm>
              <a:off x="10315" y="7709"/>
              <a:ext cx="1724" cy="1663"/>
              <a:chOff x="10315" y="7709"/>
              <a:chExt cx="1724" cy="1663"/>
            </a:xfrm>
          </p:grpSpPr>
          <p:sp>
            <p:nvSpPr>
              <p:cNvPr id="37" name="矩形 36">
                <a:extLst>
                  <a:ext uri="{FF2B5EF4-FFF2-40B4-BE49-F238E27FC236}">
                    <a16:creationId xmlns:a16="http://schemas.microsoft.com/office/drawing/2014/main" id="{43AF3384-9FA8-12CE-93F6-59C934A43B63}"/>
                  </a:ext>
                </a:extLst>
              </p:cNvPr>
              <p:cNvSpPr/>
              <p:nvPr/>
            </p:nvSpPr>
            <p:spPr>
              <a:xfrm>
                <a:off x="10315" y="7709"/>
                <a:ext cx="1724" cy="1663"/>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0BB790EE-8C1D-930C-8C4E-4930106B0D8B}"/>
                  </a:ext>
                </a:extLst>
              </p:cNvPr>
              <p:cNvSpPr txBox="1"/>
              <p:nvPr/>
            </p:nvSpPr>
            <p:spPr>
              <a:xfrm>
                <a:off x="10578" y="7743"/>
                <a:ext cx="1303" cy="580"/>
              </a:xfrm>
              <a:prstGeom prst="rect">
                <a:avLst/>
              </a:prstGeom>
              <a:noFill/>
            </p:spPr>
            <p:txBody>
              <a:bodyPr wrap="none" rtlCol="0">
                <a:spAutoFit/>
              </a:bodyPr>
              <a:lstStyle/>
              <a:p>
                <a:r>
                  <a:rPr lang="en-US" altLang="zh-CN">
                    <a:latin typeface="+mn-ea"/>
                    <a:cs typeface="Arial Regular" panose="020B0604020202020204" charset="0"/>
                  </a:rPr>
                  <a:t>Page 3</a:t>
                </a:r>
              </a:p>
            </p:txBody>
          </p:sp>
        </p:grpSp>
        <p:sp>
          <p:nvSpPr>
            <p:cNvPr id="25" name="椭圆 24">
              <a:extLst>
                <a:ext uri="{FF2B5EF4-FFF2-40B4-BE49-F238E27FC236}">
                  <a16:creationId xmlns:a16="http://schemas.microsoft.com/office/drawing/2014/main" id="{1727A70D-71F5-E8D4-0E7C-EBC8A6415099}"/>
                </a:ext>
              </a:extLst>
            </p:cNvPr>
            <p:cNvSpPr/>
            <p:nvPr/>
          </p:nvSpPr>
          <p:spPr>
            <a:xfrm>
              <a:off x="10913" y="8538"/>
              <a:ext cx="543" cy="5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altLang="zh-CN" dirty="0"/>
                <a:t>3</a:t>
              </a:r>
            </a:p>
          </p:txBody>
        </p:sp>
        <p:sp>
          <p:nvSpPr>
            <p:cNvPr id="26" name="矩形 25">
              <a:extLst>
                <a:ext uri="{FF2B5EF4-FFF2-40B4-BE49-F238E27FC236}">
                  <a16:creationId xmlns:a16="http://schemas.microsoft.com/office/drawing/2014/main" id="{D9F30CA9-3348-4DBF-7C5B-D05C8BCEB810}"/>
                </a:ext>
              </a:extLst>
            </p:cNvPr>
            <p:cNvSpPr/>
            <p:nvPr/>
          </p:nvSpPr>
          <p:spPr>
            <a:xfrm>
              <a:off x="12312" y="7707"/>
              <a:ext cx="1724" cy="1666"/>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42062E6B-0271-EEAA-5900-5FB37E272A58}"/>
                </a:ext>
              </a:extLst>
            </p:cNvPr>
            <p:cNvSpPr txBox="1"/>
            <p:nvPr/>
          </p:nvSpPr>
          <p:spPr>
            <a:xfrm>
              <a:off x="12556" y="7741"/>
              <a:ext cx="1303" cy="580"/>
            </a:xfrm>
            <a:prstGeom prst="rect">
              <a:avLst/>
            </a:prstGeom>
            <a:noFill/>
          </p:spPr>
          <p:txBody>
            <a:bodyPr wrap="none" rtlCol="0">
              <a:spAutoFit/>
            </a:bodyPr>
            <a:lstStyle/>
            <a:p>
              <a:r>
                <a:rPr lang="en-US" altLang="zh-CN">
                  <a:latin typeface="+mn-ea"/>
                  <a:cs typeface="Arial Regular" panose="020B0604020202020204" charset="0"/>
                </a:rPr>
                <a:t>Page 4</a:t>
              </a:r>
            </a:p>
          </p:txBody>
        </p:sp>
        <p:sp>
          <p:nvSpPr>
            <p:cNvPr id="28" name="椭圆 27">
              <a:extLst>
                <a:ext uri="{FF2B5EF4-FFF2-40B4-BE49-F238E27FC236}">
                  <a16:creationId xmlns:a16="http://schemas.microsoft.com/office/drawing/2014/main" id="{48B4C9CA-852D-B3C9-B512-A71F93FF93EC}"/>
                </a:ext>
              </a:extLst>
            </p:cNvPr>
            <p:cNvSpPr/>
            <p:nvPr/>
          </p:nvSpPr>
          <p:spPr>
            <a:xfrm>
              <a:off x="12903" y="8521"/>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dirty="0"/>
                <a:t>4</a:t>
              </a:r>
            </a:p>
          </p:txBody>
        </p:sp>
        <p:cxnSp>
          <p:nvCxnSpPr>
            <p:cNvPr id="29" name="直接连接符 28">
              <a:extLst>
                <a:ext uri="{FF2B5EF4-FFF2-40B4-BE49-F238E27FC236}">
                  <a16:creationId xmlns:a16="http://schemas.microsoft.com/office/drawing/2014/main" id="{B3F7819E-8D72-B9B4-5821-089C6CE32A8B}"/>
                </a:ext>
              </a:extLst>
            </p:cNvPr>
            <p:cNvCxnSpPr/>
            <p:nvPr/>
          </p:nvCxnSpPr>
          <p:spPr>
            <a:xfrm>
              <a:off x="12175" y="6891"/>
              <a:ext cx="0" cy="2893"/>
            </a:xfrm>
            <a:prstGeom prst="line">
              <a:avLst/>
            </a:prstGeom>
          </p:spPr>
          <p:style>
            <a:lnRef idx="3">
              <a:schemeClr val="dk1"/>
            </a:lnRef>
            <a:fillRef idx="0">
              <a:schemeClr val="dk1"/>
            </a:fillRef>
            <a:effectRef idx="2">
              <a:schemeClr val="dk1"/>
            </a:effectRef>
            <a:fontRef idx="minor">
              <a:schemeClr val="tx1"/>
            </a:fontRef>
          </p:style>
        </p:cxnSp>
        <p:sp>
          <p:nvSpPr>
            <p:cNvPr id="30" name="文本框 29">
              <a:extLst>
                <a:ext uri="{FF2B5EF4-FFF2-40B4-BE49-F238E27FC236}">
                  <a16:creationId xmlns:a16="http://schemas.microsoft.com/office/drawing/2014/main" id="{A1A2D036-AE5C-CCB2-EC16-46E6B05C3516}"/>
                </a:ext>
              </a:extLst>
            </p:cNvPr>
            <p:cNvSpPr txBox="1"/>
            <p:nvPr/>
          </p:nvSpPr>
          <p:spPr>
            <a:xfrm>
              <a:off x="9753" y="6980"/>
              <a:ext cx="1008" cy="580"/>
            </a:xfrm>
            <a:prstGeom prst="rect">
              <a:avLst/>
            </a:prstGeom>
            <a:noFill/>
          </p:spPr>
          <p:txBody>
            <a:bodyPr wrap="none" rtlCol="0">
              <a:spAutoFit/>
            </a:bodyPr>
            <a:lstStyle/>
            <a:p>
              <a:r>
                <a:rPr lang="zh-CN" altLang="en-US"/>
                <a:t>内存</a:t>
              </a:r>
            </a:p>
          </p:txBody>
        </p:sp>
        <p:sp>
          <p:nvSpPr>
            <p:cNvPr id="31" name="文本框 30">
              <a:extLst>
                <a:ext uri="{FF2B5EF4-FFF2-40B4-BE49-F238E27FC236}">
                  <a16:creationId xmlns:a16="http://schemas.microsoft.com/office/drawing/2014/main" id="{4FBEF991-9AC3-D7D4-0C3A-9BDEF1A87295}"/>
                </a:ext>
              </a:extLst>
            </p:cNvPr>
            <p:cNvSpPr txBox="1"/>
            <p:nvPr/>
          </p:nvSpPr>
          <p:spPr>
            <a:xfrm>
              <a:off x="12700" y="6983"/>
              <a:ext cx="1008" cy="580"/>
            </a:xfrm>
            <a:prstGeom prst="rect">
              <a:avLst/>
            </a:prstGeom>
            <a:noFill/>
          </p:spPr>
          <p:txBody>
            <a:bodyPr wrap="none" rtlCol="0">
              <a:spAutoFit/>
            </a:bodyPr>
            <a:lstStyle/>
            <a:p>
              <a:r>
                <a:rPr lang="zh-CN" altLang="en-US"/>
                <a:t>磁盘</a:t>
              </a:r>
            </a:p>
          </p:txBody>
        </p:sp>
        <p:grpSp>
          <p:nvGrpSpPr>
            <p:cNvPr id="32" name="组合 31">
              <a:extLst>
                <a:ext uri="{FF2B5EF4-FFF2-40B4-BE49-F238E27FC236}">
                  <a16:creationId xmlns:a16="http://schemas.microsoft.com/office/drawing/2014/main" id="{E667F950-5C39-9EF5-E2A5-F24C298849D1}"/>
                </a:ext>
              </a:extLst>
            </p:cNvPr>
            <p:cNvGrpSpPr/>
            <p:nvPr/>
          </p:nvGrpSpPr>
          <p:grpSpPr>
            <a:xfrm>
              <a:off x="6660" y="7707"/>
              <a:ext cx="1724" cy="1663"/>
              <a:chOff x="10315" y="7709"/>
              <a:chExt cx="1724" cy="1663"/>
            </a:xfrm>
          </p:grpSpPr>
          <p:sp>
            <p:nvSpPr>
              <p:cNvPr id="33" name="矩形 32">
                <a:extLst>
                  <a:ext uri="{FF2B5EF4-FFF2-40B4-BE49-F238E27FC236}">
                    <a16:creationId xmlns:a16="http://schemas.microsoft.com/office/drawing/2014/main" id="{0CA9545F-B97A-70C6-904D-574DFE45237B}"/>
                  </a:ext>
                </a:extLst>
              </p:cNvPr>
              <p:cNvSpPr/>
              <p:nvPr/>
            </p:nvSpPr>
            <p:spPr>
              <a:xfrm>
                <a:off x="10315" y="7709"/>
                <a:ext cx="1724" cy="1663"/>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3A56828D-E2A6-FCBD-AD20-4ED42FBFD225}"/>
                  </a:ext>
                </a:extLst>
              </p:cNvPr>
              <p:cNvSpPr txBox="1"/>
              <p:nvPr/>
            </p:nvSpPr>
            <p:spPr>
              <a:xfrm>
                <a:off x="10578" y="7743"/>
                <a:ext cx="1303" cy="580"/>
              </a:xfrm>
              <a:prstGeom prst="rect">
                <a:avLst/>
              </a:prstGeom>
              <a:noFill/>
            </p:spPr>
            <p:txBody>
              <a:bodyPr wrap="none" rtlCol="0">
                <a:spAutoFit/>
              </a:bodyPr>
              <a:lstStyle/>
              <a:p>
                <a:r>
                  <a:rPr lang="en-US" altLang="zh-CN">
                    <a:latin typeface="+mn-ea"/>
                    <a:cs typeface="Arial Regular" panose="020B0604020202020204" charset="0"/>
                  </a:rPr>
                  <a:t>Page 1</a:t>
                </a:r>
              </a:p>
            </p:txBody>
          </p:sp>
          <p:sp>
            <p:nvSpPr>
              <p:cNvPr id="35" name="椭圆 34">
                <a:extLst>
                  <a:ext uri="{FF2B5EF4-FFF2-40B4-BE49-F238E27FC236}">
                    <a16:creationId xmlns:a16="http://schemas.microsoft.com/office/drawing/2014/main" id="{7E33EE28-FB34-7477-18E6-091E5C11D8E5}"/>
                  </a:ext>
                </a:extLst>
              </p:cNvPr>
              <p:cNvSpPr/>
              <p:nvPr/>
            </p:nvSpPr>
            <p:spPr>
              <a:xfrm>
                <a:off x="10906" y="8506"/>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t>1</a:t>
                </a:r>
              </a:p>
            </p:txBody>
          </p:sp>
        </p:grpSp>
      </p:grpSp>
      <p:grpSp>
        <p:nvGrpSpPr>
          <p:cNvPr id="39" name="组合 38">
            <a:extLst>
              <a:ext uri="{FF2B5EF4-FFF2-40B4-BE49-F238E27FC236}">
                <a16:creationId xmlns:a16="http://schemas.microsoft.com/office/drawing/2014/main" id="{9678A30B-DDE4-5ED1-39CB-D1114A486E27}"/>
              </a:ext>
            </a:extLst>
          </p:cNvPr>
          <p:cNvGrpSpPr/>
          <p:nvPr/>
        </p:nvGrpSpPr>
        <p:grpSpPr>
          <a:xfrm>
            <a:off x="6793235" y="4189221"/>
            <a:ext cx="4683760" cy="1837055"/>
            <a:chOff x="6660" y="6891"/>
            <a:chExt cx="7376" cy="2893"/>
          </a:xfrm>
        </p:grpSpPr>
        <p:sp>
          <p:nvSpPr>
            <p:cNvPr id="40" name="矩形 39">
              <a:extLst>
                <a:ext uri="{FF2B5EF4-FFF2-40B4-BE49-F238E27FC236}">
                  <a16:creationId xmlns:a16="http://schemas.microsoft.com/office/drawing/2014/main" id="{F8C708D4-4D4C-6195-DF1B-99F820CFC2C4}"/>
                </a:ext>
              </a:extLst>
            </p:cNvPr>
            <p:cNvSpPr/>
            <p:nvPr/>
          </p:nvSpPr>
          <p:spPr>
            <a:xfrm>
              <a:off x="8495" y="7709"/>
              <a:ext cx="1724" cy="1664"/>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a:extLst>
                <a:ext uri="{FF2B5EF4-FFF2-40B4-BE49-F238E27FC236}">
                  <a16:creationId xmlns:a16="http://schemas.microsoft.com/office/drawing/2014/main" id="{073992A8-135B-BEF0-44D3-32E5BF60C876}"/>
                </a:ext>
              </a:extLst>
            </p:cNvPr>
            <p:cNvSpPr txBox="1"/>
            <p:nvPr/>
          </p:nvSpPr>
          <p:spPr>
            <a:xfrm>
              <a:off x="8739" y="7743"/>
              <a:ext cx="1303" cy="580"/>
            </a:xfrm>
            <a:prstGeom prst="rect">
              <a:avLst/>
            </a:prstGeom>
            <a:noFill/>
          </p:spPr>
          <p:txBody>
            <a:bodyPr wrap="none" rtlCol="0">
              <a:spAutoFit/>
            </a:bodyPr>
            <a:lstStyle/>
            <a:p>
              <a:r>
                <a:rPr lang="en-US" altLang="zh-CN">
                  <a:ea typeface="+mn-lt"/>
                  <a:cs typeface="Arial Regular" panose="020B0604020202020204" charset="0"/>
                </a:rPr>
                <a:t>Page 2</a:t>
              </a:r>
            </a:p>
          </p:txBody>
        </p:sp>
        <p:sp>
          <p:nvSpPr>
            <p:cNvPr id="52" name="椭圆 51">
              <a:extLst>
                <a:ext uri="{FF2B5EF4-FFF2-40B4-BE49-F238E27FC236}">
                  <a16:creationId xmlns:a16="http://schemas.microsoft.com/office/drawing/2014/main" id="{50DC69C9-268B-921A-A9E5-86C1594BB8FD}"/>
                </a:ext>
              </a:extLst>
            </p:cNvPr>
            <p:cNvSpPr/>
            <p:nvPr/>
          </p:nvSpPr>
          <p:spPr>
            <a:xfrm>
              <a:off x="9153" y="8521"/>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dirty="0"/>
                <a:t>2</a:t>
              </a:r>
            </a:p>
          </p:txBody>
        </p:sp>
        <p:grpSp>
          <p:nvGrpSpPr>
            <p:cNvPr id="53" name="组合 52">
              <a:extLst>
                <a:ext uri="{FF2B5EF4-FFF2-40B4-BE49-F238E27FC236}">
                  <a16:creationId xmlns:a16="http://schemas.microsoft.com/office/drawing/2014/main" id="{1A1305D6-15A5-16EF-496F-31CBDA5B118B}"/>
                </a:ext>
              </a:extLst>
            </p:cNvPr>
            <p:cNvGrpSpPr/>
            <p:nvPr/>
          </p:nvGrpSpPr>
          <p:grpSpPr>
            <a:xfrm>
              <a:off x="10315" y="7709"/>
              <a:ext cx="1724" cy="1663"/>
              <a:chOff x="10315" y="7709"/>
              <a:chExt cx="1724" cy="1663"/>
            </a:xfrm>
          </p:grpSpPr>
          <p:sp>
            <p:nvSpPr>
              <p:cNvPr id="65" name="矩形 64">
                <a:extLst>
                  <a:ext uri="{FF2B5EF4-FFF2-40B4-BE49-F238E27FC236}">
                    <a16:creationId xmlns:a16="http://schemas.microsoft.com/office/drawing/2014/main" id="{D03CBCEF-F651-127B-F4CC-FDC805638E20}"/>
                  </a:ext>
                </a:extLst>
              </p:cNvPr>
              <p:cNvSpPr/>
              <p:nvPr/>
            </p:nvSpPr>
            <p:spPr>
              <a:xfrm>
                <a:off x="10315" y="7709"/>
                <a:ext cx="1724" cy="1663"/>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CADDE41A-973E-CB9C-BD39-1248382BA608}"/>
                  </a:ext>
                </a:extLst>
              </p:cNvPr>
              <p:cNvSpPr txBox="1"/>
              <p:nvPr/>
            </p:nvSpPr>
            <p:spPr>
              <a:xfrm>
                <a:off x="10578" y="7743"/>
                <a:ext cx="1303" cy="580"/>
              </a:xfrm>
              <a:prstGeom prst="rect">
                <a:avLst/>
              </a:prstGeom>
              <a:noFill/>
            </p:spPr>
            <p:txBody>
              <a:bodyPr wrap="none" rtlCol="0">
                <a:spAutoFit/>
              </a:bodyPr>
              <a:lstStyle/>
              <a:p>
                <a:r>
                  <a:rPr lang="en-US" altLang="zh-CN">
                    <a:latin typeface="+mn-ea"/>
                    <a:cs typeface="Arial Regular" panose="020B0604020202020204" charset="0"/>
                  </a:rPr>
                  <a:t>Page 3</a:t>
                </a:r>
              </a:p>
            </p:txBody>
          </p:sp>
        </p:grpSp>
        <p:sp>
          <p:nvSpPr>
            <p:cNvPr id="54" name="椭圆 53">
              <a:extLst>
                <a:ext uri="{FF2B5EF4-FFF2-40B4-BE49-F238E27FC236}">
                  <a16:creationId xmlns:a16="http://schemas.microsoft.com/office/drawing/2014/main" id="{A3ADC981-F9B9-32A9-2EC4-65B4E0A2ECB9}"/>
                </a:ext>
              </a:extLst>
            </p:cNvPr>
            <p:cNvSpPr/>
            <p:nvPr/>
          </p:nvSpPr>
          <p:spPr>
            <a:xfrm>
              <a:off x="10913" y="8538"/>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dirty="0"/>
                <a:t>3</a:t>
              </a:r>
            </a:p>
          </p:txBody>
        </p:sp>
        <p:sp>
          <p:nvSpPr>
            <p:cNvPr id="55" name="矩形 54">
              <a:extLst>
                <a:ext uri="{FF2B5EF4-FFF2-40B4-BE49-F238E27FC236}">
                  <a16:creationId xmlns:a16="http://schemas.microsoft.com/office/drawing/2014/main" id="{63CC5AC0-C53F-51D5-5C90-F066AF657C23}"/>
                </a:ext>
              </a:extLst>
            </p:cNvPr>
            <p:cNvSpPr/>
            <p:nvPr/>
          </p:nvSpPr>
          <p:spPr>
            <a:xfrm>
              <a:off x="12312" y="7707"/>
              <a:ext cx="1724" cy="1666"/>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a:extLst>
                <a:ext uri="{FF2B5EF4-FFF2-40B4-BE49-F238E27FC236}">
                  <a16:creationId xmlns:a16="http://schemas.microsoft.com/office/drawing/2014/main" id="{93F62373-1EB0-CD90-6A76-C057E021D75C}"/>
                </a:ext>
              </a:extLst>
            </p:cNvPr>
            <p:cNvSpPr txBox="1"/>
            <p:nvPr/>
          </p:nvSpPr>
          <p:spPr>
            <a:xfrm>
              <a:off x="12556" y="7741"/>
              <a:ext cx="1303" cy="580"/>
            </a:xfrm>
            <a:prstGeom prst="rect">
              <a:avLst/>
            </a:prstGeom>
            <a:noFill/>
          </p:spPr>
          <p:txBody>
            <a:bodyPr wrap="none" rtlCol="0">
              <a:spAutoFit/>
            </a:bodyPr>
            <a:lstStyle/>
            <a:p>
              <a:r>
                <a:rPr lang="en-US" altLang="zh-CN">
                  <a:latin typeface="+mn-ea"/>
                  <a:cs typeface="Arial Regular" panose="020B0604020202020204" charset="0"/>
                </a:rPr>
                <a:t>Page 4</a:t>
              </a:r>
            </a:p>
          </p:txBody>
        </p:sp>
        <p:sp>
          <p:nvSpPr>
            <p:cNvPr id="57" name="椭圆 56">
              <a:extLst>
                <a:ext uri="{FF2B5EF4-FFF2-40B4-BE49-F238E27FC236}">
                  <a16:creationId xmlns:a16="http://schemas.microsoft.com/office/drawing/2014/main" id="{0D0FB5D9-161C-6980-17D4-9E1390C3ED0E}"/>
                </a:ext>
              </a:extLst>
            </p:cNvPr>
            <p:cNvSpPr/>
            <p:nvPr/>
          </p:nvSpPr>
          <p:spPr>
            <a:xfrm>
              <a:off x="12903" y="8521"/>
              <a:ext cx="543" cy="5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altLang="zh-CN" dirty="0"/>
                <a:t>4</a:t>
              </a:r>
            </a:p>
          </p:txBody>
        </p:sp>
        <p:cxnSp>
          <p:nvCxnSpPr>
            <p:cNvPr id="58" name="直接连接符 57">
              <a:extLst>
                <a:ext uri="{FF2B5EF4-FFF2-40B4-BE49-F238E27FC236}">
                  <a16:creationId xmlns:a16="http://schemas.microsoft.com/office/drawing/2014/main" id="{BD479B5C-ECA5-C11A-784F-3733E56B5A00}"/>
                </a:ext>
              </a:extLst>
            </p:cNvPr>
            <p:cNvCxnSpPr/>
            <p:nvPr/>
          </p:nvCxnSpPr>
          <p:spPr>
            <a:xfrm>
              <a:off x="12175" y="6891"/>
              <a:ext cx="0" cy="2893"/>
            </a:xfrm>
            <a:prstGeom prst="line">
              <a:avLst/>
            </a:prstGeom>
          </p:spPr>
          <p:style>
            <a:lnRef idx="3">
              <a:schemeClr val="dk1"/>
            </a:lnRef>
            <a:fillRef idx="0">
              <a:schemeClr val="dk1"/>
            </a:fillRef>
            <a:effectRef idx="2">
              <a:schemeClr val="dk1"/>
            </a:effectRef>
            <a:fontRef idx="minor">
              <a:schemeClr val="tx1"/>
            </a:fontRef>
          </p:style>
        </p:cxnSp>
        <p:sp>
          <p:nvSpPr>
            <p:cNvPr id="59" name="文本框 58">
              <a:extLst>
                <a:ext uri="{FF2B5EF4-FFF2-40B4-BE49-F238E27FC236}">
                  <a16:creationId xmlns:a16="http://schemas.microsoft.com/office/drawing/2014/main" id="{4F2E7D95-2ACF-64A9-F6F2-C7A154593859}"/>
                </a:ext>
              </a:extLst>
            </p:cNvPr>
            <p:cNvSpPr txBox="1"/>
            <p:nvPr/>
          </p:nvSpPr>
          <p:spPr>
            <a:xfrm>
              <a:off x="9753" y="6980"/>
              <a:ext cx="1008" cy="580"/>
            </a:xfrm>
            <a:prstGeom prst="rect">
              <a:avLst/>
            </a:prstGeom>
            <a:noFill/>
          </p:spPr>
          <p:txBody>
            <a:bodyPr wrap="none" rtlCol="0">
              <a:spAutoFit/>
            </a:bodyPr>
            <a:lstStyle/>
            <a:p>
              <a:r>
                <a:rPr lang="zh-CN" altLang="en-US"/>
                <a:t>内存</a:t>
              </a:r>
            </a:p>
          </p:txBody>
        </p:sp>
        <p:sp>
          <p:nvSpPr>
            <p:cNvPr id="60" name="文本框 59">
              <a:extLst>
                <a:ext uri="{FF2B5EF4-FFF2-40B4-BE49-F238E27FC236}">
                  <a16:creationId xmlns:a16="http://schemas.microsoft.com/office/drawing/2014/main" id="{AFEB7C8E-FF56-29D3-EA13-E373995F8B4C}"/>
                </a:ext>
              </a:extLst>
            </p:cNvPr>
            <p:cNvSpPr txBox="1"/>
            <p:nvPr/>
          </p:nvSpPr>
          <p:spPr>
            <a:xfrm>
              <a:off x="12700" y="6983"/>
              <a:ext cx="1008" cy="580"/>
            </a:xfrm>
            <a:prstGeom prst="rect">
              <a:avLst/>
            </a:prstGeom>
            <a:noFill/>
          </p:spPr>
          <p:txBody>
            <a:bodyPr wrap="none" rtlCol="0">
              <a:spAutoFit/>
            </a:bodyPr>
            <a:lstStyle/>
            <a:p>
              <a:r>
                <a:rPr lang="zh-CN" altLang="en-US"/>
                <a:t>磁盘</a:t>
              </a:r>
            </a:p>
          </p:txBody>
        </p:sp>
        <p:grpSp>
          <p:nvGrpSpPr>
            <p:cNvPr id="61" name="组合 60">
              <a:extLst>
                <a:ext uri="{FF2B5EF4-FFF2-40B4-BE49-F238E27FC236}">
                  <a16:creationId xmlns:a16="http://schemas.microsoft.com/office/drawing/2014/main" id="{D7B37CB3-F414-4F57-AC59-40C5CF9FED4D}"/>
                </a:ext>
              </a:extLst>
            </p:cNvPr>
            <p:cNvGrpSpPr/>
            <p:nvPr/>
          </p:nvGrpSpPr>
          <p:grpSpPr>
            <a:xfrm>
              <a:off x="6660" y="7707"/>
              <a:ext cx="1724" cy="1663"/>
              <a:chOff x="10315" y="7709"/>
              <a:chExt cx="1724" cy="1663"/>
            </a:xfrm>
          </p:grpSpPr>
          <p:sp>
            <p:nvSpPr>
              <p:cNvPr id="62" name="矩形 61">
                <a:extLst>
                  <a:ext uri="{FF2B5EF4-FFF2-40B4-BE49-F238E27FC236}">
                    <a16:creationId xmlns:a16="http://schemas.microsoft.com/office/drawing/2014/main" id="{4D2E70DB-056F-77BE-D8E1-7722F0CE947E}"/>
                  </a:ext>
                </a:extLst>
              </p:cNvPr>
              <p:cNvSpPr/>
              <p:nvPr/>
            </p:nvSpPr>
            <p:spPr>
              <a:xfrm>
                <a:off x="10315" y="7709"/>
                <a:ext cx="1724" cy="1663"/>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a:extLst>
                  <a:ext uri="{FF2B5EF4-FFF2-40B4-BE49-F238E27FC236}">
                    <a16:creationId xmlns:a16="http://schemas.microsoft.com/office/drawing/2014/main" id="{78000974-8637-E3AB-0B2D-DD3FC41BC782}"/>
                  </a:ext>
                </a:extLst>
              </p:cNvPr>
              <p:cNvSpPr txBox="1"/>
              <p:nvPr/>
            </p:nvSpPr>
            <p:spPr>
              <a:xfrm>
                <a:off x="10578" y="7743"/>
                <a:ext cx="1303" cy="580"/>
              </a:xfrm>
              <a:prstGeom prst="rect">
                <a:avLst/>
              </a:prstGeom>
              <a:noFill/>
            </p:spPr>
            <p:txBody>
              <a:bodyPr wrap="none" rtlCol="0">
                <a:spAutoFit/>
              </a:bodyPr>
              <a:lstStyle/>
              <a:p>
                <a:r>
                  <a:rPr lang="en-US" altLang="zh-CN">
                    <a:latin typeface="+mn-ea"/>
                    <a:cs typeface="Arial Regular" panose="020B0604020202020204" charset="0"/>
                  </a:rPr>
                  <a:t>Page 1</a:t>
                </a:r>
              </a:p>
            </p:txBody>
          </p:sp>
          <p:sp>
            <p:nvSpPr>
              <p:cNvPr id="64" name="椭圆 63">
                <a:extLst>
                  <a:ext uri="{FF2B5EF4-FFF2-40B4-BE49-F238E27FC236}">
                    <a16:creationId xmlns:a16="http://schemas.microsoft.com/office/drawing/2014/main" id="{6ADA7C07-88E9-0281-87CC-D2EB0237AA57}"/>
                  </a:ext>
                </a:extLst>
              </p:cNvPr>
              <p:cNvSpPr/>
              <p:nvPr/>
            </p:nvSpPr>
            <p:spPr>
              <a:xfrm>
                <a:off x="10906" y="8506"/>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t>1</a:t>
                </a:r>
              </a:p>
            </p:txBody>
          </p:sp>
        </p:grpSp>
      </p:grpSp>
      <p:sp>
        <p:nvSpPr>
          <p:cNvPr id="67" name="下弧形箭头 153">
            <a:extLst>
              <a:ext uri="{FF2B5EF4-FFF2-40B4-BE49-F238E27FC236}">
                <a16:creationId xmlns:a16="http://schemas.microsoft.com/office/drawing/2014/main" id="{6782B665-6500-87F1-3759-9592EF7EE5A3}"/>
              </a:ext>
            </a:extLst>
          </p:cNvPr>
          <p:cNvSpPr/>
          <p:nvPr/>
        </p:nvSpPr>
        <p:spPr>
          <a:xfrm flipH="1">
            <a:off x="8601482" y="5824400"/>
            <a:ext cx="2316653" cy="290830"/>
          </a:xfrm>
          <a:prstGeom prst="curved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grpSp>
        <p:nvGrpSpPr>
          <p:cNvPr id="68" name="组合 67">
            <a:extLst>
              <a:ext uri="{FF2B5EF4-FFF2-40B4-BE49-F238E27FC236}">
                <a16:creationId xmlns:a16="http://schemas.microsoft.com/office/drawing/2014/main" id="{BEDDBC1F-D617-8722-B0DB-9282E1D946E1}"/>
              </a:ext>
            </a:extLst>
          </p:cNvPr>
          <p:cNvGrpSpPr/>
          <p:nvPr/>
        </p:nvGrpSpPr>
        <p:grpSpPr>
          <a:xfrm>
            <a:off x="874540" y="4178526"/>
            <a:ext cx="4683760" cy="1837055"/>
            <a:chOff x="6660" y="6891"/>
            <a:chExt cx="7376" cy="2893"/>
          </a:xfrm>
        </p:grpSpPr>
        <p:sp>
          <p:nvSpPr>
            <p:cNvPr id="69" name="矩形 68">
              <a:extLst>
                <a:ext uri="{FF2B5EF4-FFF2-40B4-BE49-F238E27FC236}">
                  <a16:creationId xmlns:a16="http://schemas.microsoft.com/office/drawing/2014/main" id="{21D8B1AA-5F14-D65F-9A6D-4B85E6C9EBC8}"/>
                </a:ext>
              </a:extLst>
            </p:cNvPr>
            <p:cNvSpPr/>
            <p:nvPr/>
          </p:nvSpPr>
          <p:spPr>
            <a:xfrm>
              <a:off x="8495" y="7709"/>
              <a:ext cx="1724" cy="1664"/>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a:extLst>
                <a:ext uri="{FF2B5EF4-FFF2-40B4-BE49-F238E27FC236}">
                  <a16:creationId xmlns:a16="http://schemas.microsoft.com/office/drawing/2014/main" id="{4357B7BE-A57B-8339-388D-5414C6464F2D}"/>
                </a:ext>
              </a:extLst>
            </p:cNvPr>
            <p:cNvSpPr txBox="1"/>
            <p:nvPr/>
          </p:nvSpPr>
          <p:spPr>
            <a:xfrm>
              <a:off x="8739" y="7743"/>
              <a:ext cx="1359" cy="582"/>
            </a:xfrm>
            <a:prstGeom prst="rect">
              <a:avLst/>
            </a:prstGeom>
            <a:noFill/>
          </p:spPr>
          <p:txBody>
            <a:bodyPr wrap="none" rtlCol="0">
              <a:spAutoFit/>
            </a:bodyPr>
            <a:lstStyle/>
            <a:p>
              <a:r>
                <a:rPr lang="en-US" altLang="zh-CN" dirty="0">
                  <a:ea typeface="+mn-lt"/>
                  <a:cs typeface="Arial Regular" panose="020B0604020202020204" charset="0"/>
                </a:rPr>
                <a:t>Page 4</a:t>
              </a:r>
            </a:p>
          </p:txBody>
        </p:sp>
        <p:sp>
          <p:nvSpPr>
            <p:cNvPr id="71" name="椭圆 70">
              <a:extLst>
                <a:ext uri="{FF2B5EF4-FFF2-40B4-BE49-F238E27FC236}">
                  <a16:creationId xmlns:a16="http://schemas.microsoft.com/office/drawing/2014/main" id="{A35C26E6-DEB8-CA72-DB14-2339B71BB15C}"/>
                </a:ext>
              </a:extLst>
            </p:cNvPr>
            <p:cNvSpPr/>
            <p:nvPr/>
          </p:nvSpPr>
          <p:spPr>
            <a:xfrm>
              <a:off x="9153" y="8521"/>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dirty="0"/>
                <a:t>4</a:t>
              </a:r>
            </a:p>
          </p:txBody>
        </p:sp>
        <p:grpSp>
          <p:nvGrpSpPr>
            <p:cNvPr id="72" name="组合 71">
              <a:extLst>
                <a:ext uri="{FF2B5EF4-FFF2-40B4-BE49-F238E27FC236}">
                  <a16:creationId xmlns:a16="http://schemas.microsoft.com/office/drawing/2014/main" id="{710F1844-D4A7-0D08-3EC3-218B7285A4C3}"/>
                </a:ext>
              </a:extLst>
            </p:cNvPr>
            <p:cNvGrpSpPr/>
            <p:nvPr/>
          </p:nvGrpSpPr>
          <p:grpSpPr>
            <a:xfrm>
              <a:off x="10315" y="7709"/>
              <a:ext cx="1724" cy="1663"/>
              <a:chOff x="10315" y="7709"/>
              <a:chExt cx="1724" cy="1663"/>
            </a:xfrm>
          </p:grpSpPr>
          <p:sp>
            <p:nvSpPr>
              <p:cNvPr id="84" name="矩形 83">
                <a:extLst>
                  <a:ext uri="{FF2B5EF4-FFF2-40B4-BE49-F238E27FC236}">
                    <a16:creationId xmlns:a16="http://schemas.microsoft.com/office/drawing/2014/main" id="{88A7C38D-A1E0-943A-2111-1E8706BA12C4}"/>
                  </a:ext>
                </a:extLst>
              </p:cNvPr>
              <p:cNvSpPr/>
              <p:nvPr/>
            </p:nvSpPr>
            <p:spPr>
              <a:xfrm>
                <a:off x="10315" y="7709"/>
                <a:ext cx="1724" cy="1663"/>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文本框 84">
                <a:extLst>
                  <a:ext uri="{FF2B5EF4-FFF2-40B4-BE49-F238E27FC236}">
                    <a16:creationId xmlns:a16="http://schemas.microsoft.com/office/drawing/2014/main" id="{15D01F22-5954-2A3B-26AA-931A5C6347CA}"/>
                  </a:ext>
                </a:extLst>
              </p:cNvPr>
              <p:cNvSpPr txBox="1"/>
              <p:nvPr/>
            </p:nvSpPr>
            <p:spPr>
              <a:xfrm>
                <a:off x="10578" y="7743"/>
                <a:ext cx="1303" cy="580"/>
              </a:xfrm>
              <a:prstGeom prst="rect">
                <a:avLst/>
              </a:prstGeom>
              <a:noFill/>
            </p:spPr>
            <p:txBody>
              <a:bodyPr wrap="none" rtlCol="0">
                <a:spAutoFit/>
              </a:bodyPr>
              <a:lstStyle/>
              <a:p>
                <a:r>
                  <a:rPr lang="en-US" altLang="zh-CN">
                    <a:latin typeface="+mn-ea"/>
                    <a:cs typeface="Arial Regular" panose="020B0604020202020204" charset="0"/>
                  </a:rPr>
                  <a:t>Page 3</a:t>
                </a:r>
              </a:p>
            </p:txBody>
          </p:sp>
        </p:grpSp>
        <p:sp>
          <p:nvSpPr>
            <p:cNvPr id="73" name="椭圆 72">
              <a:extLst>
                <a:ext uri="{FF2B5EF4-FFF2-40B4-BE49-F238E27FC236}">
                  <a16:creationId xmlns:a16="http://schemas.microsoft.com/office/drawing/2014/main" id="{99A1696E-61AF-CEA7-07AD-715A8BF8254F}"/>
                </a:ext>
              </a:extLst>
            </p:cNvPr>
            <p:cNvSpPr/>
            <p:nvPr/>
          </p:nvSpPr>
          <p:spPr>
            <a:xfrm>
              <a:off x="10913" y="8538"/>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dirty="0"/>
                <a:t>3</a:t>
              </a:r>
            </a:p>
          </p:txBody>
        </p:sp>
        <p:sp>
          <p:nvSpPr>
            <p:cNvPr id="74" name="矩形 73">
              <a:extLst>
                <a:ext uri="{FF2B5EF4-FFF2-40B4-BE49-F238E27FC236}">
                  <a16:creationId xmlns:a16="http://schemas.microsoft.com/office/drawing/2014/main" id="{E4BDDF84-3684-5B59-0A2C-69B39DA657C1}"/>
                </a:ext>
              </a:extLst>
            </p:cNvPr>
            <p:cNvSpPr/>
            <p:nvPr/>
          </p:nvSpPr>
          <p:spPr>
            <a:xfrm>
              <a:off x="12312" y="7707"/>
              <a:ext cx="1724" cy="1666"/>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文本框 74">
              <a:extLst>
                <a:ext uri="{FF2B5EF4-FFF2-40B4-BE49-F238E27FC236}">
                  <a16:creationId xmlns:a16="http://schemas.microsoft.com/office/drawing/2014/main" id="{ACAB77E1-359A-95FD-3E87-F08736A444B0}"/>
                </a:ext>
              </a:extLst>
            </p:cNvPr>
            <p:cNvSpPr txBox="1"/>
            <p:nvPr/>
          </p:nvSpPr>
          <p:spPr>
            <a:xfrm>
              <a:off x="12556" y="7741"/>
              <a:ext cx="1359" cy="582"/>
            </a:xfrm>
            <a:prstGeom prst="rect">
              <a:avLst/>
            </a:prstGeom>
            <a:noFill/>
          </p:spPr>
          <p:txBody>
            <a:bodyPr wrap="none" rtlCol="0">
              <a:spAutoFit/>
            </a:bodyPr>
            <a:lstStyle/>
            <a:p>
              <a:r>
                <a:rPr lang="en-US" altLang="zh-CN" dirty="0">
                  <a:latin typeface="+mn-ea"/>
                  <a:cs typeface="Arial Regular" panose="020B0604020202020204" charset="0"/>
                </a:rPr>
                <a:t>Page 2</a:t>
              </a:r>
            </a:p>
          </p:txBody>
        </p:sp>
        <p:sp>
          <p:nvSpPr>
            <p:cNvPr id="76" name="椭圆 75">
              <a:extLst>
                <a:ext uri="{FF2B5EF4-FFF2-40B4-BE49-F238E27FC236}">
                  <a16:creationId xmlns:a16="http://schemas.microsoft.com/office/drawing/2014/main" id="{A0B77CF6-A523-91C7-EAAD-482BF46F757A}"/>
                </a:ext>
              </a:extLst>
            </p:cNvPr>
            <p:cNvSpPr/>
            <p:nvPr/>
          </p:nvSpPr>
          <p:spPr>
            <a:xfrm>
              <a:off x="12903" y="8521"/>
              <a:ext cx="543" cy="54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altLang="zh-CN" dirty="0"/>
                <a:t>2</a:t>
              </a:r>
            </a:p>
          </p:txBody>
        </p:sp>
        <p:cxnSp>
          <p:nvCxnSpPr>
            <p:cNvPr id="77" name="直接连接符 76">
              <a:extLst>
                <a:ext uri="{FF2B5EF4-FFF2-40B4-BE49-F238E27FC236}">
                  <a16:creationId xmlns:a16="http://schemas.microsoft.com/office/drawing/2014/main" id="{BDA214C3-0160-979C-530F-B794338FBD58}"/>
                </a:ext>
              </a:extLst>
            </p:cNvPr>
            <p:cNvCxnSpPr/>
            <p:nvPr/>
          </p:nvCxnSpPr>
          <p:spPr>
            <a:xfrm>
              <a:off x="12175" y="6891"/>
              <a:ext cx="0" cy="2893"/>
            </a:xfrm>
            <a:prstGeom prst="line">
              <a:avLst/>
            </a:prstGeom>
          </p:spPr>
          <p:style>
            <a:lnRef idx="3">
              <a:schemeClr val="dk1"/>
            </a:lnRef>
            <a:fillRef idx="0">
              <a:schemeClr val="dk1"/>
            </a:fillRef>
            <a:effectRef idx="2">
              <a:schemeClr val="dk1"/>
            </a:effectRef>
            <a:fontRef idx="minor">
              <a:schemeClr val="tx1"/>
            </a:fontRef>
          </p:style>
        </p:cxnSp>
        <p:sp>
          <p:nvSpPr>
            <p:cNvPr id="78" name="文本框 77">
              <a:extLst>
                <a:ext uri="{FF2B5EF4-FFF2-40B4-BE49-F238E27FC236}">
                  <a16:creationId xmlns:a16="http://schemas.microsoft.com/office/drawing/2014/main" id="{B70324FB-1D09-E048-233D-976AC98EC5D6}"/>
                </a:ext>
              </a:extLst>
            </p:cNvPr>
            <p:cNvSpPr txBox="1"/>
            <p:nvPr/>
          </p:nvSpPr>
          <p:spPr>
            <a:xfrm>
              <a:off x="9753" y="6980"/>
              <a:ext cx="1008" cy="580"/>
            </a:xfrm>
            <a:prstGeom prst="rect">
              <a:avLst/>
            </a:prstGeom>
            <a:noFill/>
          </p:spPr>
          <p:txBody>
            <a:bodyPr wrap="none" rtlCol="0">
              <a:spAutoFit/>
            </a:bodyPr>
            <a:lstStyle/>
            <a:p>
              <a:r>
                <a:rPr lang="zh-CN" altLang="en-US"/>
                <a:t>内存</a:t>
              </a:r>
            </a:p>
          </p:txBody>
        </p:sp>
        <p:sp>
          <p:nvSpPr>
            <p:cNvPr id="79" name="文本框 78">
              <a:extLst>
                <a:ext uri="{FF2B5EF4-FFF2-40B4-BE49-F238E27FC236}">
                  <a16:creationId xmlns:a16="http://schemas.microsoft.com/office/drawing/2014/main" id="{8CDCB891-6E98-3249-1358-8CB30E9658B5}"/>
                </a:ext>
              </a:extLst>
            </p:cNvPr>
            <p:cNvSpPr txBox="1"/>
            <p:nvPr/>
          </p:nvSpPr>
          <p:spPr>
            <a:xfrm>
              <a:off x="12700" y="6983"/>
              <a:ext cx="1008" cy="580"/>
            </a:xfrm>
            <a:prstGeom prst="rect">
              <a:avLst/>
            </a:prstGeom>
            <a:noFill/>
          </p:spPr>
          <p:txBody>
            <a:bodyPr wrap="none" rtlCol="0">
              <a:spAutoFit/>
            </a:bodyPr>
            <a:lstStyle/>
            <a:p>
              <a:r>
                <a:rPr lang="zh-CN" altLang="en-US"/>
                <a:t>磁盘</a:t>
              </a:r>
            </a:p>
          </p:txBody>
        </p:sp>
        <p:grpSp>
          <p:nvGrpSpPr>
            <p:cNvPr id="80" name="组合 79">
              <a:extLst>
                <a:ext uri="{FF2B5EF4-FFF2-40B4-BE49-F238E27FC236}">
                  <a16:creationId xmlns:a16="http://schemas.microsoft.com/office/drawing/2014/main" id="{9DF1FC7B-9A88-957E-3D08-370A2D40EE9B}"/>
                </a:ext>
              </a:extLst>
            </p:cNvPr>
            <p:cNvGrpSpPr/>
            <p:nvPr/>
          </p:nvGrpSpPr>
          <p:grpSpPr>
            <a:xfrm>
              <a:off x="6660" y="7707"/>
              <a:ext cx="1724" cy="1663"/>
              <a:chOff x="10315" y="7709"/>
              <a:chExt cx="1724" cy="1663"/>
            </a:xfrm>
          </p:grpSpPr>
          <p:sp>
            <p:nvSpPr>
              <p:cNvPr id="81" name="矩形 80">
                <a:extLst>
                  <a:ext uri="{FF2B5EF4-FFF2-40B4-BE49-F238E27FC236}">
                    <a16:creationId xmlns:a16="http://schemas.microsoft.com/office/drawing/2014/main" id="{645FA2F8-54A1-3674-BC63-83C04EBE6617}"/>
                  </a:ext>
                </a:extLst>
              </p:cNvPr>
              <p:cNvSpPr/>
              <p:nvPr/>
            </p:nvSpPr>
            <p:spPr>
              <a:xfrm>
                <a:off x="10315" y="7709"/>
                <a:ext cx="1724" cy="1663"/>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id="{B275C3C6-496C-9241-F903-13679A6DF05F}"/>
                  </a:ext>
                </a:extLst>
              </p:cNvPr>
              <p:cNvSpPr txBox="1"/>
              <p:nvPr/>
            </p:nvSpPr>
            <p:spPr>
              <a:xfrm>
                <a:off x="10578" y="7743"/>
                <a:ext cx="1303" cy="580"/>
              </a:xfrm>
              <a:prstGeom prst="rect">
                <a:avLst/>
              </a:prstGeom>
              <a:noFill/>
            </p:spPr>
            <p:txBody>
              <a:bodyPr wrap="none" rtlCol="0">
                <a:spAutoFit/>
              </a:bodyPr>
              <a:lstStyle/>
              <a:p>
                <a:r>
                  <a:rPr lang="en-US" altLang="zh-CN">
                    <a:latin typeface="+mn-ea"/>
                    <a:cs typeface="Arial Regular" panose="020B0604020202020204" charset="0"/>
                  </a:rPr>
                  <a:t>Page 1</a:t>
                </a:r>
              </a:p>
            </p:txBody>
          </p:sp>
          <p:sp>
            <p:nvSpPr>
              <p:cNvPr id="83" name="椭圆 82">
                <a:extLst>
                  <a:ext uri="{FF2B5EF4-FFF2-40B4-BE49-F238E27FC236}">
                    <a16:creationId xmlns:a16="http://schemas.microsoft.com/office/drawing/2014/main" id="{DE5CF6C9-C2BD-65F1-26AA-3AAD1A294151}"/>
                  </a:ext>
                </a:extLst>
              </p:cNvPr>
              <p:cNvSpPr/>
              <p:nvPr/>
            </p:nvSpPr>
            <p:spPr>
              <a:xfrm>
                <a:off x="10906" y="8506"/>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t>1</a:t>
                </a:r>
              </a:p>
            </p:txBody>
          </p:sp>
        </p:grpSp>
      </p:grpSp>
      <p:sp>
        <p:nvSpPr>
          <p:cNvPr id="86" name="下弧形箭头 153">
            <a:extLst>
              <a:ext uri="{FF2B5EF4-FFF2-40B4-BE49-F238E27FC236}">
                <a16:creationId xmlns:a16="http://schemas.microsoft.com/office/drawing/2014/main" id="{AF2A49D0-6E23-DE2D-BEC8-D90609BAD4F8}"/>
              </a:ext>
            </a:extLst>
          </p:cNvPr>
          <p:cNvSpPr/>
          <p:nvPr/>
        </p:nvSpPr>
        <p:spPr>
          <a:xfrm flipH="1">
            <a:off x="1338786" y="5830872"/>
            <a:ext cx="3672144" cy="290830"/>
          </a:xfrm>
          <a:prstGeom prst="curved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87" name="右箭头 73">
            <a:extLst>
              <a:ext uri="{FF2B5EF4-FFF2-40B4-BE49-F238E27FC236}">
                <a16:creationId xmlns:a16="http://schemas.microsoft.com/office/drawing/2014/main" id="{79240411-6219-E88E-0CA1-CD6A19756D1D}"/>
              </a:ext>
            </a:extLst>
          </p:cNvPr>
          <p:cNvSpPr/>
          <p:nvPr/>
        </p:nvSpPr>
        <p:spPr>
          <a:xfrm>
            <a:off x="6059924" y="3267477"/>
            <a:ext cx="255905" cy="162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右箭头 73">
            <a:extLst>
              <a:ext uri="{FF2B5EF4-FFF2-40B4-BE49-F238E27FC236}">
                <a16:creationId xmlns:a16="http://schemas.microsoft.com/office/drawing/2014/main" id="{4FADA241-F2CD-5C35-4064-DC452D93E4BF}"/>
              </a:ext>
            </a:extLst>
          </p:cNvPr>
          <p:cNvSpPr/>
          <p:nvPr/>
        </p:nvSpPr>
        <p:spPr>
          <a:xfrm flipH="1">
            <a:off x="6047815" y="5132196"/>
            <a:ext cx="255905" cy="162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右箭头 73">
            <a:extLst>
              <a:ext uri="{FF2B5EF4-FFF2-40B4-BE49-F238E27FC236}">
                <a16:creationId xmlns:a16="http://schemas.microsoft.com/office/drawing/2014/main" id="{C5F41EA0-23C2-B799-66DA-D0497B479D62}"/>
              </a:ext>
            </a:extLst>
          </p:cNvPr>
          <p:cNvSpPr/>
          <p:nvPr/>
        </p:nvSpPr>
        <p:spPr>
          <a:xfrm rot="5400000">
            <a:off x="7235545" y="4227424"/>
            <a:ext cx="255905" cy="162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5B5F9DB3-697D-0E6C-35DA-625C829837F3}"/>
              </a:ext>
            </a:extLst>
          </p:cNvPr>
          <p:cNvSpPr/>
          <p:nvPr/>
        </p:nvSpPr>
        <p:spPr>
          <a:xfrm>
            <a:off x="7441738" y="1200952"/>
            <a:ext cx="344805" cy="34480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en-US" altLang="zh-CN"/>
          </a:p>
        </p:txBody>
      </p:sp>
      <p:sp>
        <p:nvSpPr>
          <p:cNvPr id="90" name="文本框 89">
            <a:extLst>
              <a:ext uri="{FF2B5EF4-FFF2-40B4-BE49-F238E27FC236}">
                <a16:creationId xmlns:a16="http://schemas.microsoft.com/office/drawing/2014/main" id="{CE5B0B3F-7084-23A9-55E5-1A0ED65A8924}"/>
              </a:ext>
            </a:extLst>
          </p:cNvPr>
          <p:cNvSpPr txBox="1"/>
          <p:nvPr/>
        </p:nvSpPr>
        <p:spPr>
          <a:xfrm>
            <a:off x="7924338" y="1200317"/>
            <a:ext cx="1304925" cy="368300"/>
          </a:xfrm>
          <a:prstGeom prst="rect">
            <a:avLst/>
          </a:prstGeom>
          <a:noFill/>
        </p:spPr>
        <p:txBody>
          <a:bodyPr wrap="square" rtlCol="0">
            <a:spAutoFit/>
          </a:bodyPr>
          <a:lstStyle/>
          <a:p>
            <a:r>
              <a:rPr lang="zh-CN" altLang="en-US"/>
              <a:t>存活对象</a:t>
            </a:r>
          </a:p>
        </p:txBody>
      </p:sp>
      <p:sp>
        <p:nvSpPr>
          <p:cNvPr id="91" name="椭圆 90">
            <a:extLst>
              <a:ext uri="{FF2B5EF4-FFF2-40B4-BE49-F238E27FC236}">
                <a16:creationId xmlns:a16="http://schemas.microsoft.com/office/drawing/2014/main" id="{4789B090-6FD6-8891-2B25-6853DCFBB359}"/>
              </a:ext>
            </a:extLst>
          </p:cNvPr>
          <p:cNvSpPr/>
          <p:nvPr/>
        </p:nvSpPr>
        <p:spPr>
          <a:xfrm>
            <a:off x="7441738" y="1770547"/>
            <a:ext cx="344805" cy="34480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altLang="zh-CN"/>
          </a:p>
        </p:txBody>
      </p:sp>
      <p:sp>
        <p:nvSpPr>
          <p:cNvPr id="92" name="文本框 91">
            <a:extLst>
              <a:ext uri="{FF2B5EF4-FFF2-40B4-BE49-F238E27FC236}">
                <a16:creationId xmlns:a16="http://schemas.microsoft.com/office/drawing/2014/main" id="{04D37C89-AB58-A1AF-D2E5-3AEC8BC27E12}"/>
              </a:ext>
            </a:extLst>
          </p:cNvPr>
          <p:cNvSpPr txBox="1"/>
          <p:nvPr/>
        </p:nvSpPr>
        <p:spPr>
          <a:xfrm>
            <a:off x="7924973" y="1758482"/>
            <a:ext cx="2205990" cy="368300"/>
          </a:xfrm>
          <a:prstGeom prst="rect">
            <a:avLst/>
          </a:prstGeom>
          <a:noFill/>
        </p:spPr>
        <p:txBody>
          <a:bodyPr wrap="square" rtlCol="0">
            <a:spAutoFit/>
          </a:bodyPr>
          <a:lstStyle/>
          <a:p>
            <a:r>
              <a:rPr lang="zh-CN" altLang="en-US"/>
              <a:t>垃圾对象</a:t>
            </a:r>
          </a:p>
        </p:txBody>
      </p:sp>
      <p:sp>
        <p:nvSpPr>
          <p:cNvPr id="93" name="椭圆 92">
            <a:extLst>
              <a:ext uri="{FF2B5EF4-FFF2-40B4-BE49-F238E27FC236}">
                <a16:creationId xmlns:a16="http://schemas.microsoft.com/office/drawing/2014/main" id="{A9A784D8-C439-3FCB-8E33-CD2151838A9F}"/>
              </a:ext>
            </a:extLst>
          </p:cNvPr>
          <p:cNvSpPr/>
          <p:nvPr/>
        </p:nvSpPr>
        <p:spPr>
          <a:xfrm>
            <a:off x="9147983" y="1197777"/>
            <a:ext cx="344805" cy="34480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endParaRPr lang="en-US" altLang="zh-CN"/>
          </a:p>
        </p:txBody>
      </p:sp>
      <p:sp>
        <p:nvSpPr>
          <p:cNvPr id="94" name="文本框 93">
            <a:extLst>
              <a:ext uri="{FF2B5EF4-FFF2-40B4-BE49-F238E27FC236}">
                <a16:creationId xmlns:a16="http://schemas.microsoft.com/office/drawing/2014/main" id="{CC5B61DC-C5BA-451F-BEFE-1CF5B20D5FFD}"/>
              </a:ext>
            </a:extLst>
          </p:cNvPr>
          <p:cNvSpPr txBox="1"/>
          <p:nvPr/>
        </p:nvSpPr>
        <p:spPr>
          <a:xfrm>
            <a:off x="9630583" y="1174282"/>
            <a:ext cx="2586355" cy="368300"/>
          </a:xfrm>
          <a:prstGeom prst="rect">
            <a:avLst/>
          </a:prstGeom>
          <a:noFill/>
        </p:spPr>
        <p:txBody>
          <a:bodyPr wrap="square" rtlCol="0">
            <a:spAutoFit/>
          </a:bodyPr>
          <a:lstStyle/>
          <a:p>
            <a:r>
              <a:rPr lang="zh-CN" altLang="en-US"/>
              <a:t>应用正在访问的对象</a:t>
            </a:r>
          </a:p>
        </p:txBody>
      </p:sp>
      <p:sp>
        <p:nvSpPr>
          <p:cNvPr id="95" name="椭圆 94">
            <a:extLst>
              <a:ext uri="{FF2B5EF4-FFF2-40B4-BE49-F238E27FC236}">
                <a16:creationId xmlns:a16="http://schemas.microsoft.com/office/drawing/2014/main" id="{82EC6093-1822-9359-1CB9-45EA2B15A17D}"/>
              </a:ext>
            </a:extLst>
          </p:cNvPr>
          <p:cNvSpPr/>
          <p:nvPr/>
        </p:nvSpPr>
        <p:spPr>
          <a:xfrm>
            <a:off x="9147983" y="1780707"/>
            <a:ext cx="344805" cy="34480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endParaRPr lang="en-US" altLang="zh-CN"/>
          </a:p>
        </p:txBody>
      </p:sp>
      <p:sp>
        <p:nvSpPr>
          <p:cNvPr id="96" name="文本框 95">
            <a:extLst>
              <a:ext uri="{FF2B5EF4-FFF2-40B4-BE49-F238E27FC236}">
                <a16:creationId xmlns:a16="http://schemas.microsoft.com/office/drawing/2014/main" id="{126B7501-9E0A-65A6-828F-E638D71042FF}"/>
              </a:ext>
            </a:extLst>
          </p:cNvPr>
          <p:cNvSpPr txBox="1"/>
          <p:nvPr/>
        </p:nvSpPr>
        <p:spPr>
          <a:xfrm>
            <a:off x="9631218" y="1768642"/>
            <a:ext cx="2205990" cy="368300"/>
          </a:xfrm>
          <a:prstGeom prst="rect">
            <a:avLst/>
          </a:prstGeom>
          <a:noFill/>
        </p:spPr>
        <p:txBody>
          <a:bodyPr wrap="square" rtlCol="0">
            <a:spAutoFit/>
          </a:bodyPr>
          <a:lstStyle/>
          <a:p>
            <a:r>
              <a:rPr lang="en-US" altLang="zh-CN"/>
              <a:t>GC</a:t>
            </a:r>
            <a:r>
              <a:rPr lang="zh-CN" altLang="en-US"/>
              <a:t>正在访问的对象</a:t>
            </a:r>
          </a:p>
        </p:txBody>
      </p:sp>
      <p:sp>
        <p:nvSpPr>
          <p:cNvPr id="97" name="矩形 96">
            <a:extLst>
              <a:ext uri="{FF2B5EF4-FFF2-40B4-BE49-F238E27FC236}">
                <a16:creationId xmlns:a16="http://schemas.microsoft.com/office/drawing/2014/main" id="{1B84683F-0C97-26C3-0C9F-A3914C9D5048}"/>
              </a:ext>
            </a:extLst>
          </p:cNvPr>
          <p:cNvSpPr/>
          <p:nvPr/>
        </p:nvSpPr>
        <p:spPr>
          <a:xfrm>
            <a:off x="7375944" y="1100013"/>
            <a:ext cx="4530680" cy="11055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98" name="文本框 97">
            <a:extLst>
              <a:ext uri="{FF2B5EF4-FFF2-40B4-BE49-F238E27FC236}">
                <a16:creationId xmlns:a16="http://schemas.microsoft.com/office/drawing/2014/main" id="{D2BB34FC-DC48-B442-C217-215EF3B362F3}"/>
              </a:ext>
            </a:extLst>
          </p:cNvPr>
          <p:cNvSpPr txBox="1"/>
          <p:nvPr/>
        </p:nvSpPr>
        <p:spPr>
          <a:xfrm>
            <a:off x="2518736" y="3907305"/>
            <a:ext cx="1219920" cy="369332"/>
          </a:xfrm>
          <a:prstGeom prst="rect">
            <a:avLst/>
          </a:prstGeom>
          <a:solidFill>
            <a:schemeClr val="bg1"/>
          </a:solidFill>
        </p:spPr>
        <p:txBody>
          <a:bodyPr wrap="square">
            <a:spAutoFit/>
          </a:bodyPr>
          <a:lstStyle/>
          <a:p>
            <a:r>
              <a:rPr kumimoji="0" lang="zh-CN" altLang="en-US"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rPr>
              <a:t>应用访问</a:t>
            </a:r>
            <a:r>
              <a:rPr kumimoji="0" lang="en-US" altLang="zh-CN"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rPr>
              <a:t>1</a:t>
            </a:r>
            <a:endParaRPr lang="zh-CN" altLang="en-US" dirty="0">
              <a:solidFill>
                <a:schemeClr val="accent1"/>
              </a:solidFill>
            </a:endParaRPr>
          </a:p>
        </p:txBody>
      </p:sp>
      <p:sp>
        <p:nvSpPr>
          <p:cNvPr id="99" name="文本框 98">
            <a:extLst>
              <a:ext uri="{FF2B5EF4-FFF2-40B4-BE49-F238E27FC236}">
                <a16:creationId xmlns:a16="http://schemas.microsoft.com/office/drawing/2014/main" id="{14933C98-652A-0BDD-AD1E-D79865EE1DF5}"/>
              </a:ext>
            </a:extLst>
          </p:cNvPr>
          <p:cNvSpPr txBox="1"/>
          <p:nvPr/>
        </p:nvSpPr>
        <p:spPr>
          <a:xfrm>
            <a:off x="8632068" y="3917544"/>
            <a:ext cx="1219920" cy="369332"/>
          </a:xfrm>
          <a:prstGeom prst="rect">
            <a:avLst/>
          </a:prstGeom>
          <a:solidFill>
            <a:schemeClr val="bg1"/>
          </a:solidFill>
        </p:spPr>
        <p:txBody>
          <a:bodyPr wrap="square">
            <a:spAutoFit/>
          </a:bodyPr>
          <a:lstStyle/>
          <a:p>
            <a:r>
              <a:rPr kumimoji="0" lang="en-US" altLang="zh-CN"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rPr>
              <a:t>GC</a:t>
            </a:r>
            <a:r>
              <a:rPr kumimoji="0" lang="zh-CN" altLang="en-US"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rPr>
              <a:t>访问</a:t>
            </a:r>
            <a:r>
              <a:rPr kumimoji="0" lang="en-US" altLang="zh-CN"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rPr>
              <a:t>3</a:t>
            </a:r>
            <a:endParaRPr lang="zh-CN" altLang="en-US" dirty="0">
              <a:solidFill>
                <a:schemeClr val="accent1"/>
              </a:solidFill>
            </a:endParaRPr>
          </a:p>
        </p:txBody>
      </p:sp>
      <p:sp>
        <p:nvSpPr>
          <p:cNvPr id="100" name="文本框 99">
            <a:extLst>
              <a:ext uri="{FF2B5EF4-FFF2-40B4-BE49-F238E27FC236}">
                <a16:creationId xmlns:a16="http://schemas.microsoft.com/office/drawing/2014/main" id="{12E99BEB-B37F-4D0E-43D2-FCB88C78B186}"/>
              </a:ext>
            </a:extLst>
          </p:cNvPr>
          <p:cNvSpPr txBox="1"/>
          <p:nvPr/>
        </p:nvSpPr>
        <p:spPr>
          <a:xfrm>
            <a:off x="7181072" y="5805756"/>
            <a:ext cx="1480586" cy="646331"/>
          </a:xfrm>
          <a:prstGeom prst="rect">
            <a:avLst/>
          </a:prstGeom>
          <a:solidFill>
            <a:schemeClr val="bg1"/>
          </a:solidFill>
        </p:spPr>
        <p:txBody>
          <a:bodyPr wrap="square">
            <a:spAutoFit/>
          </a:bodyPr>
          <a:lstStyle/>
          <a:p>
            <a:r>
              <a:rPr kumimoji="0" lang="en-US" altLang="zh-CN"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rPr>
              <a:t>GC</a:t>
            </a:r>
            <a:r>
              <a:rPr kumimoji="0" lang="zh-CN" altLang="en-US"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rPr>
              <a:t>访问</a:t>
            </a:r>
            <a:r>
              <a:rPr kumimoji="0" lang="en-US" altLang="zh-CN"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rPr>
              <a:t>4</a:t>
            </a:r>
            <a:r>
              <a:rPr kumimoji="0" lang="zh-CN" altLang="en-US"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rPr>
              <a:t>，</a:t>
            </a:r>
            <a:r>
              <a:rPr kumimoji="0" lang="en-US" altLang="zh-CN"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rPr>
              <a:t>2</a:t>
            </a:r>
            <a:r>
              <a:rPr kumimoji="0" lang="zh-CN" altLang="en-US"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rPr>
              <a:t>最冷被置换</a:t>
            </a:r>
            <a:endParaRPr lang="zh-CN" altLang="en-US" dirty="0">
              <a:solidFill>
                <a:schemeClr val="accent1"/>
              </a:solidFill>
            </a:endParaRPr>
          </a:p>
        </p:txBody>
      </p:sp>
    </p:spTree>
    <p:extLst>
      <p:ext uri="{BB962C8B-B14F-4D97-AF65-F5344CB8AC3E}">
        <p14:creationId xmlns:p14="http://schemas.microsoft.com/office/powerpoint/2010/main" val="273715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971BB4-0C87-9BA8-5845-16CA37D2B642}"/>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目录</a:t>
            </a:r>
          </a:p>
        </p:txBody>
      </p:sp>
      <p:sp>
        <p:nvSpPr>
          <p:cNvPr id="3" name="内容占位符 2">
            <a:extLst>
              <a:ext uri="{FF2B5EF4-FFF2-40B4-BE49-F238E27FC236}">
                <a16:creationId xmlns:a16="http://schemas.microsoft.com/office/drawing/2014/main" id="{1BC90A90-810D-4CE2-6780-DA9E2E61D0B6}"/>
              </a:ext>
            </a:extLst>
          </p:cNvPr>
          <p:cNvSpPr>
            <a:spLocks noGrp="1"/>
          </p:cNvSpPr>
          <p:nvPr>
            <p:ph idx="1"/>
          </p:nvPr>
        </p:nvSpPr>
        <p:spPr/>
        <p:txBody>
          <a:bodyPr>
            <a:normAutofit/>
          </a:bodyPr>
          <a:lstStyle/>
          <a:p>
            <a:pPr>
              <a:lnSpc>
                <a:spcPct val="200000"/>
              </a:lnSpc>
            </a:pPr>
            <a:r>
              <a:rPr lang="zh-CN" altLang="en-US" sz="2400" b="1" dirty="0">
                <a:latin typeface="微软雅黑" panose="020B0503020204020204" pitchFamily="34" charset="-122"/>
                <a:ea typeface="微软雅黑" panose="020B0503020204020204" pitchFamily="34" charset="-122"/>
              </a:rPr>
              <a:t>项目背景与性能提升思路</a:t>
            </a:r>
            <a:endParaRPr lang="en-US" altLang="zh-CN" sz="2400" b="1" dirty="0">
              <a:latin typeface="微软雅黑" panose="020B0503020204020204" pitchFamily="34" charset="-122"/>
              <a:ea typeface="微软雅黑" panose="020B0503020204020204" pitchFamily="34" charset="-122"/>
            </a:endParaRPr>
          </a:p>
          <a:p>
            <a:pPr>
              <a:lnSpc>
                <a:spcPct val="200000"/>
              </a:lnSpc>
            </a:pPr>
            <a:r>
              <a:rPr lang="zh-CN" altLang="en-US" sz="2400" dirty="0">
                <a:latin typeface="微软雅黑" panose="020B0503020204020204" pitchFamily="34" charset="-122"/>
                <a:ea typeface="微软雅黑" panose="020B0503020204020204" pitchFamily="34" charset="-122"/>
              </a:rPr>
              <a:t>内核态应用加载和运行环境</a:t>
            </a:r>
            <a:endParaRPr lang="en-US" altLang="zh-CN" sz="2400" dirty="0">
              <a:latin typeface="微软雅黑" panose="020B0503020204020204" pitchFamily="34" charset="-122"/>
              <a:ea typeface="微软雅黑" panose="020B0503020204020204" pitchFamily="34" charset="-122"/>
            </a:endParaRPr>
          </a:p>
          <a:p>
            <a:pPr>
              <a:lnSpc>
                <a:spcPct val="200000"/>
              </a:lnSpc>
            </a:pPr>
            <a:r>
              <a:rPr lang="zh-CN" altLang="en-US" sz="2400" dirty="0">
                <a:latin typeface="微软雅黑" panose="020B0503020204020204" pitchFamily="34" charset="-122"/>
                <a:ea typeface="微软雅黑" panose="020B0503020204020204" pitchFamily="34" charset="-122"/>
              </a:rPr>
              <a:t>应用程序性能提升场景</a:t>
            </a:r>
            <a:endParaRPr lang="en-US" altLang="zh-CN" sz="2400" dirty="0">
              <a:latin typeface="微软雅黑" panose="020B0503020204020204" pitchFamily="34" charset="-122"/>
              <a:ea typeface="微软雅黑" panose="020B0503020204020204" pitchFamily="34" charset="-122"/>
            </a:endParaRPr>
          </a:p>
          <a:p>
            <a:pPr>
              <a:lnSpc>
                <a:spcPct val="200000"/>
              </a:lnSpc>
            </a:pPr>
            <a:r>
              <a:rPr lang="zh-CN" altLang="en-US" sz="2400" dirty="0">
                <a:latin typeface="微软雅黑" panose="020B0503020204020204" pitchFamily="34" charset="-122"/>
                <a:ea typeface="微软雅黑" panose="020B0503020204020204" pitchFamily="34" charset="-122"/>
              </a:rPr>
              <a:t>加载运行环境的关键技术</a:t>
            </a:r>
            <a:endParaRPr lang="en-US" altLang="zh-CN" sz="2400" dirty="0">
              <a:latin typeface="微软雅黑" panose="020B0503020204020204" pitchFamily="34" charset="-122"/>
              <a:ea typeface="微软雅黑" panose="020B0503020204020204" pitchFamily="34" charset="-122"/>
            </a:endParaRPr>
          </a:p>
          <a:p>
            <a:pPr>
              <a:lnSpc>
                <a:spcPct val="200000"/>
              </a:lnSpc>
            </a:pPr>
            <a:r>
              <a:rPr lang="zh-CN" altLang="en-US" sz="2400" dirty="0">
                <a:latin typeface="微软雅黑" panose="020B0503020204020204" pitchFamily="34" charset="-122"/>
                <a:ea typeface="微软雅黑" panose="020B0503020204020204" pitchFamily="34" charset="-122"/>
              </a:rPr>
              <a:t>终端应用调研与面临问题</a:t>
            </a:r>
            <a:endParaRPr lang="en-US" altLang="zh-CN" sz="2400" dirty="0">
              <a:latin typeface="微软雅黑" panose="020B0503020204020204" pitchFamily="34" charset="-122"/>
              <a:ea typeface="微软雅黑" panose="020B0503020204020204" pitchFamily="34" charset="-122"/>
            </a:endParaRPr>
          </a:p>
          <a:p>
            <a:pPr>
              <a:lnSpc>
                <a:spcPct val="200000"/>
              </a:lnSpc>
            </a:pPr>
            <a:r>
              <a:rPr lang="zh-CN" altLang="en-US" sz="2400" dirty="0">
                <a:latin typeface="微软雅黑" panose="020B0503020204020204" pitchFamily="34" charset="-122"/>
                <a:ea typeface="微软雅黑" panose="020B0503020204020204" pitchFamily="34" charset="-122"/>
              </a:rPr>
              <a:t>项目现状与下一步计划</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7290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a:extLst>
              <a:ext uri="{FF2B5EF4-FFF2-40B4-BE49-F238E27FC236}">
                <a16:creationId xmlns:a16="http://schemas.microsoft.com/office/drawing/2014/main" id="{79A87124-21C8-732D-16E5-639CD63720CE}"/>
              </a:ext>
            </a:extLst>
          </p:cNvPr>
          <p:cNvSpPr/>
          <p:nvPr/>
        </p:nvSpPr>
        <p:spPr>
          <a:xfrm>
            <a:off x="7228550" y="73427"/>
            <a:ext cx="4530680" cy="11055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p:txBody>
          <a:bodyPr/>
          <a:lstStyle/>
          <a:p>
            <a:r>
              <a:rPr lang="zh-CN" altLang="en-US" dirty="0"/>
              <a:t>垃圾回收优化：示例</a:t>
            </a:r>
            <a:r>
              <a:rPr lang="en-US" altLang="zh-CN" dirty="0"/>
              <a:t>3</a:t>
            </a:r>
            <a:endParaRPr lang="zh-CN" altLang="en-US" dirty="0"/>
          </a:p>
        </p:txBody>
      </p:sp>
      <p:sp>
        <p:nvSpPr>
          <p:cNvPr id="3" name="内容占位符 2"/>
          <p:cNvSpPr>
            <a:spLocks noGrp="1"/>
          </p:cNvSpPr>
          <p:nvPr>
            <p:ph idx="1"/>
          </p:nvPr>
        </p:nvSpPr>
        <p:spPr>
          <a:xfrm>
            <a:off x="626664" y="1241444"/>
            <a:ext cx="11279960" cy="4971573"/>
          </a:xfrm>
        </p:spPr>
        <p:txBody>
          <a:bodyPr/>
          <a:lstStyle/>
          <a:p>
            <a:r>
              <a:rPr lang="zh-CN" altLang="en-US" dirty="0"/>
              <a:t>从应用运行的角度而言，</a:t>
            </a:r>
            <a:r>
              <a:rPr lang="en-US" altLang="zh-CN" dirty="0"/>
              <a:t>GC</a:t>
            </a:r>
            <a:r>
              <a:rPr lang="zh-CN" altLang="en-US" dirty="0"/>
              <a:t>的访问不应该影响页面置换算法对内存页冷热的判断</a:t>
            </a:r>
            <a:endParaRPr lang="en-US" altLang="zh-CN" dirty="0"/>
          </a:p>
          <a:p>
            <a:r>
              <a:rPr lang="zh-CN" altLang="en-US" dirty="0"/>
              <a:t>屏蔽</a:t>
            </a:r>
            <a:r>
              <a:rPr lang="en-US" altLang="zh-CN" dirty="0"/>
              <a:t>GC</a:t>
            </a:r>
            <a:r>
              <a:rPr lang="zh-CN" altLang="en-US" dirty="0"/>
              <a:t>的访问对页面冷热的干扰后，同样的序列应用访问对象时无需页面置换</a:t>
            </a:r>
          </a:p>
        </p:txBody>
      </p:sp>
      <p:grpSp>
        <p:nvGrpSpPr>
          <p:cNvPr id="51" name="组合 50"/>
          <p:cNvGrpSpPr/>
          <p:nvPr/>
        </p:nvGrpSpPr>
        <p:grpSpPr>
          <a:xfrm>
            <a:off x="874562" y="2291865"/>
            <a:ext cx="4683760" cy="1837055"/>
            <a:chOff x="6660" y="6891"/>
            <a:chExt cx="7376" cy="2893"/>
          </a:xfrm>
        </p:grpSpPr>
        <p:sp>
          <p:nvSpPr>
            <p:cNvPr id="5" name="矩形 4"/>
            <p:cNvSpPr/>
            <p:nvPr/>
          </p:nvSpPr>
          <p:spPr>
            <a:xfrm>
              <a:off x="8495" y="7709"/>
              <a:ext cx="1724" cy="1664"/>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739" y="7743"/>
              <a:ext cx="1303" cy="580"/>
            </a:xfrm>
            <a:prstGeom prst="rect">
              <a:avLst/>
            </a:prstGeom>
            <a:noFill/>
          </p:spPr>
          <p:txBody>
            <a:bodyPr wrap="none" rtlCol="0">
              <a:spAutoFit/>
            </a:bodyPr>
            <a:lstStyle/>
            <a:p>
              <a:r>
                <a:rPr lang="en-US" altLang="zh-CN">
                  <a:ea typeface="+mn-lt"/>
                  <a:cs typeface="Arial Regular" panose="020B0604020202020204" charset="0"/>
                </a:rPr>
                <a:t>Page 2</a:t>
              </a:r>
            </a:p>
          </p:txBody>
        </p:sp>
        <p:sp>
          <p:nvSpPr>
            <p:cNvPr id="8" name="椭圆 7"/>
            <p:cNvSpPr/>
            <p:nvPr/>
          </p:nvSpPr>
          <p:spPr>
            <a:xfrm>
              <a:off x="9153" y="8521"/>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dirty="0"/>
                <a:t>2</a:t>
              </a:r>
            </a:p>
          </p:txBody>
        </p:sp>
        <p:grpSp>
          <p:nvGrpSpPr>
            <p:cNvPr id="41" name="组合 40"/>
            <p:cNvGrpSpPr/>
            <p:nvPr/>
          </p:nvGrpSpPr>
          <p:grpSpPr>
            <a:xfrm>
              <a:off x="10315" y="7709"/>
              <a:ext cx="1724" cy="1663"/>
              <a:chOff x="10315" y="7709"/>
              <a:chExt cx="1724" cy="1663"/>
            </a:xfrm>
          </p:grpSpPr>
          <p:sp>
            <p:nvSpPr>
              <p:cNvPr id="10" name="矩形 9"/>
              <p:cNvSpPr/>
              <p:nvPr/>
            </p:nvSpPr>
            <p:spPr>
              <a:xfrm>
                <a:off x="10315" y="7709"/>
                <a:ext cx="1724" cy="1663"/>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0578" y="7743"/>
                <a:ext cx="1303" cy="580"/>
              </a:xfrm>
              <a:prstGeom prst="rect">
                <a:avLst/>
              </a:prstGeom>
              <a:noFill/>
            </p:spPr>
            <p:txBody>
              <a:bodyPr wrap="none" rtlCol="0">
                <a:spAutoFit/>
              </a:bodyPr>
              <a:lstStyle/>
              <a:p>
                <a:r>
                  <a:rPr lang="en-US" altLang="zh-CN">
                    <a:latin typeface="+mn-ea"/>
                    <a:cs typeface="Arial Regular" panose="020B0604020202020204" charset="0"/>
                  </a:rPr>
                  <a:t>Page 3</a:t>
                </a:r>
              </a:p>
            </p:txBody>
          </p:sp>
        </p:grpSp>
        <p:sp>
          <p:nvSpPr>
            <p:cNvPr id="9" name="椭圆 8"/>
            <p:cNvSpPr/>
            <p:nvPr/>
          </p:nvSpPr>
          <p:spPr>
            <a:xfrm>
              <a:off x="10913" y="8538"/>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dirty="0"/>
                <a:t>3</a:t>
              </a:r>
            </a:p>
          </p:txBody>
        </p:sp>
        <p:sp>
          <p:nvSpPr>
            <p:cNvPr id="15" name="矩形 14"/>
            <p:cNvSpPr/>
            <p:nvPr/>
          </p:nvSpPr>
          <p:spPr>
            <a:xfrm>
              <a:off x="12312" y="7707"/>
              <a:ext cx="1724" cy="1666"/>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2556" y="7741"/>
              <a:ext cx="1303" cy="580"/>
            </a:xfrm>
            <a:prstGeom prst="rect">
              <a:avLst/>
            </a:prstGeom>
            <a:noFill/>
          </p:spPr>
          <p:txBody>
            <a:bodyPr wrap="none" rtlCol="0">
              <a:spAutoFit/>
            </a:bodyPr>
            <a:lstStyle/>
            <a:p>
              <a:r>
                <a:rPr lang="en-US" altLang="zh-CN">
                  <a:latin typeface="+mn-ea"/>
                  <a:cs typeface="Arial Regular" panose="020B0604020202020204" charset="0"/>
                </a:rPr>
                <a:t>Page 4</a:t>
              </a:r>
            </a:p>
          </p:txBody>
        </p:sp>
        <p:sp>
          <p:nvSpPr>
            <p:cNvPr id="17" name="椭圆 16"/>
            <p:cNvSpPr/>
            <p:nvPr/>
          </p:nvSpPr>
          <p:spPr>
            <a:xfrm>
              <a:off x="12903" y="8521"/>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dirty="0"/>
                <a:t>4</a:t>
              </a:r>
            </a:p>
          </p:txBody>
        </p:sp>
        <p:cxnSp>
          <p:nvCxnSpPr>
            <p:cNvPr id="22" name="直接连接符 21"/>
            <p:cNvCxnSpPr/>
            <p:nvPr/>
          </p:nvCxnSpPr>
          <p:spPr>
            <a:xfrm>
              <a:off x="12175" y="6891"/>
              <a:ext cx="0" cy="2893"/>
            </a:xfrm>
            <a:prstGeom prst="line">
              <a:avLst/>
            </a:prstGeom>
          </p:spPr>
          <p:style>
            <a:lnRef idx="3">
              <a:schemeClr val="dk1"/>
            </a:lnRef>
            <a:fillRef idx="0">
              <a:schemeClr val="dk1"/>
            </a:fillRef>
            <a:effectRef idx="2">
              <a:schemeClr val="dk1"/>
            </a:effectRef>
            <a:fontRef idx="minor">
              <a:schemeClr val="tx1"/>
            </a:fontRef>
          </p:style>
        </p:cxnSp>
        <p:sp>
          <p:nvSpPr>
            <p:cNvPr id="23" name="文本框 22"/>
            <p:cNvSpPr txBox="1"/>
            <p:nvPr/>
          </p:nvSpPr>
          <p:spPr>
            <a:xfrm>
              <a:off x="9753" y="6980"/>
              <a:ext cx="1008" cy="580"/>
            </a:xfrm>
            <a:prstGeom prst="rect">
              <a:avLst/>
            </a:prstGeom>
            <a:noFill/>
          </p:spPr>
          <p:txBody>
            <a:bodyPr wrap="none" rtlCol="0">
              <a:spAutoFit/>
            </a:bodyPr>
            <a:lstStyle/>
            <a:p>
              <a:r>
                <a:rPr lang="zh-CN" altLang="en-US"/>
                <a:t>内存</a:t>
              </a:r>
            </a:p>
          </p:txBody>
        </p:sp>
        <p:sp>
          <p:nvSpPr>
            <p:cNvPr id="24" name="文本框 23"/>
            <p:cNvSpPr txBox="1"/>
            <p:nvPr/>
          </p:nvSpPr>
          <p:spPr>
            <a:xfrm>
              <a:off x="12700" y="6983"/>
              <a:ext cx="1008" cy="580"/>
            </a:xfrm>
            <a:prstGeom prst="rect">
              <a:avLst/>
            </a:prstGeom>
            <a:noFill/>
          </p:spPr>
          <p:txBody>
            <a:bodyPr wrap="none" rtlCol="0">
              <a:spAutoFit/>
            </a:bodyPr>
            <a:lstStyle/>
            <a:p>
              <a:r>
                <a:rPr lang="zh-CN" altLang="en-US"/>
                <a:t>磁盘</a:t>
              </a:r>
            </a:p>
          </p:txBody>
        </p:sp>
        <p:grpSp>
          <p:nvGrpSpPr>
            <p:cNvPr id="42" name="组合 41"/>
            <p:cNvGrpSpPr/>
            <p:nvPr/>
          </p:nvGrpSpPr>
          <p:grpSpPr>
            <a:xfrm>
              <a:off x="6660" y="7707"/>
              <a:ext cx="1724" cy="1663"/>
              <a:chOff x="10315" y="7709"/>
              <a:chExt cx="1724" cy="1663"/>
            </a:xfrm>
          </p:grpSpPr>
          <p:sp>
            <p:nvSpPr>
              <p:cNvPr id="43" name="矩形 42"/>
              <p:cNvSpPr/>
              <p:nvPr/>
            </p:nvSpPr>
            <p:spPr>
              <a:xfrm>
                <a:off x="10315" y="7709"/>
                <a:ext cx="1724" cy="1663"/>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10578" y="7743"/>
                <a:ext cx="1303" cy="580"/>
              </a:xfrm>
              <a:prstGeom prst="rect">
                <a:avLst/>
              </a:prstGeom>
              <a:noFill/>
            </p:spPr>
            <p:txBody>
              <a:bodyPr wrap="none" rtlCol="0">
                <a:spAutoFit/>
              </a:bodyPr>
              <a:lstStyle/>
              <a:p>
                <a:r>
                  <a:rPr lang="en-US" altLang="zh-CN">
                    <a:latin typeface="+mn-ea"/>
                    <a:cs typeface="Arial Regular" panose="020B0604020202020204" charset="0"/>
                  </a:rPr>
                  <a:t>Page 1</a:t>
                </a:r>
              </a:p>
            </p:txBody>
          </p:sp>
          <p:sp>
            <p:nvSpPr>
              <p:cNvPr id="45" name="椭圆 44"/>
              <p:cNvSpPr/>
              <p:nvPr/>
            </p:nvSpPr>
            <p:spPr>
              <a:xfrm>
                <a:off x="10906" y="8506"/>
                <a:ext cx="543" cy="54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altLang="zh-CN"/>
                  <a:t>1</a:t>
                </a:r>
              </a:p>
            </p:txBody>
          </p:sp>
        </p:grpSp>
      </p:grpSp>
      <p:grpSp>
        <p:nvGrpSpPr>
          <p:cNvPr id="12" name="组合 11">
            <a:extLst>
              <a:ext uri="{FF2B5EF4-FFF2-40B4-BE49-F238E27FC236}">
                <a16:creationId xmlns:a16="http://schemas.microsoft.com/office/drawing/2014/main" id="{BF9F36FE-61FB-7E02-CBBC-AB9817C73D96}"/>
              </a:ext>
            </a:extLst>
          </p:cNvPr>
          <p:cNvGrpSpPr/>
          <p:nvPr/>
        </p:nvGrpSpPr>
        <p:grpSpPr>
          <a:xfrm>
            <a:off x="6797610" y="2302912"/>
            <a:ext cx="4683760" cy="1837055"/>
            <a:chOff x="6660" y="6891"/>
            <a:chExt cx="7376" cy="2893"/>
          </a:xfrm>
        </p:grpSpPr>
        <p:sp>
          <p:nvSpPr>
            <p:cNvPr id="18" name="矩形 17">
              <a:extLst>
                <a:ext uri="{FF2B5EF4-FFF2-40B4-BE49-F238E27FC236}">
                  <a16:creationId xmlns:a16="http://schemas.microsoft.com/office/drawing/2014/main" id="{32D62776-0296-F13B-6CD7-31EE2771EE1C}"/>
                </a:ext>
              </a:extLst>
            </p:cNvPr>
            <p:cNvSpPr/>
            <p:nvPr/>
          </p:nvSpPr>
          <p:spPr>
            <a:xfrm>
              <a:off x="8495" y="7709"/>
              <a:ext cx="1724" cy="1664"/>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1E7DB6BF-DBAB-56D6-B2F2-507E945711D5}"/>
                </a:ext>
              </a:extLst>
            </p:cNvPr>
            <p:cNvSpPr txBox="1"/>
            <p:nvPr/>
          </p:nvSpPr>
          <p:spPr>
            <a:xfrm>
              <a:off x="8739" y="7743"/>
              <a:ext cx="1303" cy="580"/>
            </a:xfrm>
            <a:prstGeom prst="rect">
              <a:avLst/>
            </a:prstGeom>
            <a:noFill/>
          </p:spPr>
          <p:txBody>
            <a:bodyPr wrap="none" rtlCol="0">
              <a:spAutoFit/>
            </a:bodyPr>
            <a:lstStyle/>
            <a:p>
              <a:r>
                <a:rPr lang="en-US" altLang="zh-CN">
                  <a:ea typeface="+mn-lt"/>
                  <a:cs typeface="Arial Regular" panose="020B0604020202020204" charset="0"/>
                </a:rPr>
                <a:t>Page 2</a:t>
              </a:r>
            </a:p>
          </p:txBody>
        </p:sp>
        <p:sp>
          <p:nvSpPr>
            <p:cNvPr id="20" name="椭圆 19">
              <a:extLst>
                <a:ext uri="{FF2B5EF4-FFF2-40B4-BE49-F238E27FC236}">
                  <a16:creationId xmlns:a16="http://schemas.microsoft.com/office/drawing/2014/main" id="{DC5BEF4E-237A-4D31-EF14-CC8BA69FB8B0}"/>
                </a:ext>
              </a:extLst>
            </p:cNvPr>
            <p:cNvSpPr/>
            <p:nvPr/>
          </p:nvSpPr>
          <p:spPr>
            <a:xfrm>
              <a:off x="9153" y="8521"/>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dirty="0"/>
                <a:t>2</a:t>
              </a:r>
            </a:p>
          </p:txBody>
        </p:sp>
        <p:grpSp>
          <p:nvGrpSpPr>
            <p:cNvPr id="21" name="组合 20">
              <a:extLst>
                <a:ext uri="{FF2B5EF4-FFF2-40B4-BE49-F238E27FC236}">
                  <a16:creationId xmlns:a16="http://schemas.microsoft.com/office/drawing/2014/main" id="{8BAF8A06-10C5-4084-D1A7-759D42648A67}"/>
                </a:ext>
              </a:extLst>
            </p:cNvPr>
            <p:cNvGrpSpPr/>
            <p:nvPr/>
          </p:nvGrpSpPr>
          <p:grpSpPr>
            <a:xfrm>
              <a:off x="10315" y="7709"/>
              <a:ext cx="1724" cy="1663"/>
              <a:chOff x="10315" y="7709"/>
              <a:chExt cx="1724" cy="1663"/>
            </a:xfrm>
          </p:grpSpPr>
          <p:sp>
            <p:nvSpPr>
              <p:cNvPr id="37" name="矩形 36">
                <a:extLst>
                  <a:ext uri="{FF2B5EF4-FFF2-40B4-BE49-F238E27FC236}">
                    <a16:creationId xmlns:a16="http://schemas.microsoft.com/office/drawing/2014/main" id="{43AF3384-9FA8-12CE-93F6-59C934A43B63}"/>
                  </a:ext>
                </a:extLst>
              </p:cNvPr>
              <p:cNvSpPr/>
              <p:nvPr/>
            </p:nvSpPr>
            <p:spPr>
              <a:xfrm>
                <a:off x="10315" y="7709"/>
                <a:ext cx="1724" cy="1663"/>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0BB790EE-8C1D-930C-8C4E-4930106B0D8B}"/>
                  </a:ext>
                </a:extLst>
              </p:cNvPr>
              <p:cNvSpPr txBox="1"/>
              <p:nvPr/>
            </p:nvSpPr>
            <p:spPr>
              <a:xfrm>
                <a:off x="10578" y="7743"/>
                <a:ext cx="1303" cy="580"/>
              </a:xfrm>
              <a:prstGeom prst="rect">
                <a:avLst/>
              </a:prstGeom>
              <a:noFill/>
            </p:spPr>
            <p:txBody>
              <a:bodyPr wrap="none" rtlCol="0">
                <a:spAutoFit/>
              </a:bodyPr>
              <a:lstStyle/>
              <a:p>
                <a:r>
                  <a:rPr lang="en-US" altLang="zh-CN">
                    <a:latin typeface="+mn-ea"/>
                    <a:cs typeface="Arial Regular" panose="020B0604020202020204" charset="0"/>
                  </a:rPr>
                  <a:t>Page 3</a:t>
                </a:r>
              </a:p>
            </p:txBody>
          </p:sp>
        </p:grpSp>
        <p:sp>
          <p:nvSpPr>
            <p:cNvPr id="25" name="椭圆 24">
              <a:extLst>
                <a:ext uri="{FF2B5EF4-FFF2-40B4-BE49-F238E27FC236}">
                  <a16:creationId xmlns:a16="http://schemas.microsoft.com/office/drawing/2014/main" id="{1727A70D-71F5-E8D4-0E7C-EBC8A6415099}"/>
                </a:ext>
              </a:extLst>
            </p:cNvPr>
            <p:cNvSpPr/>
            <p:nvPr/>
          </p:nvSpPr>
          <p:spPr>
            <a:xfrm>
              <a:off x="10913" y="8538"/>
              <a:ext cx="543" cy="5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altLang="zh-CN" dirty="0"/>
                <a:t>3</a:t>
              </a:r>
            </a:p>
          </p:txBody>
        </p:sp>
        <p:sp>
          <p:nvSpPr>
            <p:cNvPr id="26" name="矩形 25">
              <a:extLst>
                <a:ext uri="{FF2B5EF4-FFF2-40B4-BE49-F238E27FC236}">
                  <a16:creationId xmlns:a16="http://schemas.microsoft.com/office/drawing/2014/main" id="{D9F30CA9-3348-4DBF-7C5B-D05C8BCEB810}"/>
                </a:ext>
              </a:extLst>
            </p:cNvPr>
            <p:cNvSpPr/>
            <p:nvPr/>
          </p:nvSpPr>
          <p:spPr>
            <a:xfrm>
              <a:off x="12312" y="7707"/>
              <a:ext cx="1724" cy="1666"/>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42062E6B-0271-EEAA-5900-5FB37E272A58}"/>
                </a:ext>
              </a:extLst>
            </p:cNvPr>
            <p:cNvSpPr txBox="1"/>
            <p:nvPr/>
          </p:nvSpPr>
          <p:spPr>
            <a:xfrm>
              <a:off x="12556" y="7741"/>
              <a:ext cx="1303" cy="580"/>
            </a:xfrm>
            <a:prstGeom prst="rect">
              <a:avLst/>
            </a:prstGeom>
            <a:noFill/>
          </p:spPr>
          <p:txBody>
            <a:bodyPr wrap="none" rtlCol="0">
              <a:spAutoFit/>
            </a:bodyPr>
            <a:lstStyle/>
            <a:p>
              <a:r>
                <a:rPr lang="en-US" altLang="zh-CN">
                  <a:latin typeface="+mn-ea"/>
                  <a:cs typeface="Arial Regular" panose="020B0604020202020204" charset="0"/>
                </a:rPr>
                <a:t>Page 4</a:t>
              </a:r>
            </a:p>
          </p:txBody>
        </p:sp>
        <p:sp>
          <p:nvSpPr>
            <p:cNvPr id="28" name="椭圆 27">
              <a:extLst>
                <a:ext uri="{FF2B5EF4-FFF2-40B4-BE49-F238E27FC236}">
                  <a16:creationId xmlns:a16="http://schemas.microsoft.com/office/drawing/2014/main" id="{48B4C9CA-852D-B3C9-B512-A71F93FF93EC}"/>
                </a:ext>
              </a:extLst>
            </p:cNvPr>
            <p:cNvSpPr/>
            <p:nvPr/>
          </p:nvSpPr>
          <p:spPr>
            <a:xfrm>
              <a:off x="12903" y="8521"/>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dirty="0"/>
                <a:t>4</a:t>
              </a:r>
            </a:p>
          </p:txBody>
        </p:sp>
        <p:cxnSp>
          <p:nvCxnSpPr>
            <p:cNvPr id="29" name="直接连接符 28">
              <a:extLst>
                <a:ext uri="{FF2B5EF4-FFF2-40B4-BE49-F238E27FC236}">
                  <a16:creationId xmlns:a16="http://schemas.microsoft.com/office/drawing/2014/main" id="{B3F7819E-8D72-B9B4-5821-089C6CE32A8B}"/>
                </a:ext>
              </a:extLst>
            </p:cNvPr>
            <p:cNvCxnSpPr/>
            <p:nvPr/>
          </p:nvCxnSpPr>
          <p:spPr>
            <a:xfrm>
              <a:off x="12175" y="6891"/>
              <a:ext cx="0" cy="2893"/>
            </a:xfrm>
            <a:prstGeom prst="line">
              <a:avLst/>
            </a:prstGeom>
          </p:spPr>
          <p:style>
            <a:lnRef idx="3">
              <a:schemeClr val="dk1"/>
            </a:lnRef>
            <a:fillRef idx="0">
              <a:schemeClr val="dk1"/>
            </a:fillRef>
            <a:effectRef idx="2">
              <a:schemeClr val="dk1"/>
            </a:effectRef>
            <a:fontRef idx="minor">
              <a:schemeClr val="tx1"/>
            </a:fontRef>
          </p:style>
        </p:cxnSp>
        <p:sp>
          <p:nvSpPr>
            <p:cNvPr id="30" name="文本框 29">
              <a:extLst>
                <a:ext uri="{FF2B5EF4-FFF2-40B4-BE49-F238E27FC236}">
                  <a16:creationId xmlns:a16="http://schemas.microsoft.com/office/drawing/2014/main" id="{A1A2D036-AE5C-CCB2-EC16-46E6B05C3516}"/>
                </a:ext>
              </a:extLst>
            </p:cNvPr>
            <p:cNvSpPr txBox="1"/>
            <p:nvPr/>
          </p:nvSpPr>
          <p:spPr>
            <a:xfrm>
              <a:off x="9753" y="6980"/>
              <a:ext cx="1008" cy="580"/>
            </a:xfrm>
            <a:prstGeom prst="rect">
              <a:avLst/>
            </a:prstGeom>
            <a:noFill/>
          </p:spPr>
          <p:txBody>
            <a:bodyPr wrap="none" rtlCol="0">
              <a:spAutoFit/>
            </a:bodyPr>
            <a:lstStyle/>
            <a:p>
              <a:r>
                <a:rPr lang="zh-CN" altLang="en-US"/>
                <a:t>内存</a:t>
              </a:r>
            </a:p>
          </p:txBody>
        </p:sp>
        <p:sp>
          <p:nvSpPr>
            <p:cNvPr id="31" name="文本框 30">
              <a:extLst>
                <a:ext uri="{FF2B5EF4-FFF2-40B4-BE49-F238E27FC236}">
                  <a16:creationId xmlns:a16="http://schemas.microsoft.com/office/drawing/2014/main" id="{4FBEF991-9AC3-D7D4-0C3A-9BDEF1A87295}"/>
                </a:ext>
              </a:extLst>
            </p:cNvPr>
            <p:cNvSpPr txBox="1"/>
            <p:nvPr/>
          </p:nvSpPr>
          <p:spPr>
            <a:xfrm>
              <a:off x="12700" y="6983"/>
              <a:ext cx="1008" cy="580"/>
            </a:xfrm>
            <a:prstGeom prst="rect">
              <a:avLst/>
            </a:prstGeom>
            <a:noFill/>
          </p:spPr>
          <p:txBody>
            <a:bodyPr wrap="none" rtlCol="0">
              <a:spAutoFit/>
            </a:bodyPr>
            <a:lstStyle/>
            <a:p>
              <a:r>
                <a:rPr lang="zh-CN" altLang="en-US"/>
                <a:t>磁盘</a:t>
              </a:r>
            </a:p>
          </p:txBody>
        </p:sp>
        <p:grpSp>
          <p:nvGrpSpPr>
            <p:cNvPr id="32" name="组合 31">
              <a:extLst>
                <a:ext uri="{FF2B5EF4-FFF2-40B4-BE49-F238E27FC236}">
                  <a16:creationId xmlns:a16="http://schemas.microsoft.com/office/drawing/2014/main" id="{E667F950-5C39-9EF5-E2A5-F24C298849D1}"/>
                </a:ext>
              </a:extLst>
            </p:cNvPr>
            <p:cNvGrpSpPr/>
            <p:nvPr/>
          </p:nvGrpSpPr>
          <p:grpSpPr>
            <a:xfrm>
              <a:off x="6660" y="7707"/>
              <a:ext cx="1724" cy="1663"/>
              <a:chOff x="10315" y="7709"/>
              <a:chExt cx="1724" cy="1663"/>
            </a:xfrm>
          </p:grpSpPr>
          <p:sp>
            <p:nvSpPr>
              <p:cNvPr id="33" name="矩形 32">
                <a:extLst>
                  <a:ext uri="{FF2B5EF4-FFF2-40B4-BE49-F238E27FC236}">
                    <a16:creationId xmlns:a16="http://schemas.microsoft.com/office/drawing/2014/main" id="{0CA9545F-B97A-70C6-904D-574DFE45237B}"/>
                  </a:ext>
                </a:extLst>
              </p:cNvPr>
              <p:cNvSpPr/>
              <p:nvPr/>
            </p:nvSpPr>
            <p:spPr>
              <a:xfrm>
                <a:off x="10315" y="7709"/>
                <a:ext cx="1724" cy="1663"/>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3A56828D-E2A6-FCBD-AD20-4ED42FBFD225}"/>
                  </a:ext>
                </a:extLst>
              </p:cNvPr>
              <p:cNvSpPr txBox="1"/>
              <p:nvPr/>
            </p:nvSpPr>
            <p:spPr>
              <a:xfrm>
                <a:off x="10578" y="7743"/>
                <a:ext cx="1303" cy="580"/>
              </a:xfrm>
              <a:prstGeom prst="rect">
                <a:avLst/>
              </a:prstGeom>
              <a:noFill/>
            </p:spPr>
            <p:txBody>
              <a:bodyPr wrap="none" rtlCol="0">
                <a:spAutoFit/>
              </a:bodyPr>
              <a:lstStyle/>
              <a:p>
                <a:r>
                  <a:rPr lang="en-US" altLang="zh-CN">
                    <a:latin typeface="+mn-ea"/>
                    <a:cs typeface="Arial Regular" panose="020B0604020202020204" charset="0"/>
                  </a:rPr>
                  <a:t>Page 1</a:t>
                </a:r>
              </a:p>
            </p:txBody>
          </p:sp>
          <p:sp>
            <p:nvSpPr>
              <p:cNvPr id="35" name="椭圆 34">
                <a:extLst>
                  <a:ext uri="{FF2B5EF4-FFF2-40B4-BE49-F238E27FC236}">
                    <a16:creationId xmlns:a16="http://schemas.microsoft.com/office/drawing/2014/main" id="{7E33EE28-FB34-7477-18E6-091E5C11D8E5}"/>
                  </a:ext>
                </a:extLst>
              </p:cNvPr>
              <p:cNvSpPr/>
              <p:nvPr/>
            </p:nvSpPr>
            <p:spPr>
              <a:xfrm>
                <a:off x="10906" y="8506"/>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t>1</a:t>
                </a:r>
              </a:p>
            </p:txBody>
          </p:sp>
        </p:grpSp>
      </p:grpSp>
      <p:grpSp>
        <p:nvGrpSpPr>
          <p:cNvPr id="39" name="组合 38">
            <a:extLst>
              <a:ext uri="{FF2B5EF4-FFF2-40B4-BE49-F238E27FC236}">
                <a16:creationId xmlns:a16="http://schemas.microsoft.com/office/drawing/2014/main" id="{9678A30B-DDE4-5ED1-39CB-D1114A486E27}"/>
              </a:ext>
            </a:extLst>
          </p:cNvPr>
          <p:cNvGrpSpPr/>
          <p:nvPr/>
        </p:nvGrpSpPr>
        <p:grpSpPr>
          <a:xfrm>
            <a:off x="6793235" y="4189221"/>
            <a:ext cx="4683760" cy="1837055"/>
            <a:chOff x="6660" y="6891"/>
            <a:chExt cx="7376" cy="2893"/>
          </a:xfrm>
        </p:grpSpPr>
        <p:sp>
          <p:nvSpPr>
            <p:cNvPr id="40" name="矩形 39">
              <a:extLst>
                <a:ext uri="{FF2B5EF4-FFF2-40B4-BE49-F238E27FC236}">
                  <a16:creationId xmlns:a16="http://schemas.microsoft.com/office/drawing/2014/main" id="{F8C708D4-4D4C-6195-DF1B-99F820CFC2C4}"/>
                </a:ext>
              </a:extLst>
            </p:cNvPr>
            <p:cNvSpPr/>
            <p:nvPr/>
          </p:nvSpPr>
          <p:spPr>
            <a:xfrm>
              <a:off x="8495" y="7709"/>
              <a:ext cx="1724" cy="1664"/>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a:extLst>
                <a:ext uri="{FF2B5EF4-FFF2-40B4-BE49-F238E27FC236}">
                  <a16:creationId xmlns:a16="http://schemas.microsoft.com/office/drawing/2014/main" id="{073992A8-135B-BEF0-44D3-32E5BF60C876}"/>
                </a:ext>
              </a:extLst>
            </p:cNvPr>
            <p:cNvSpPr txBox="1"/>
            <p:nvPr/>
          </p:nvSpPr>
          <p:spPr>
            <a:xfrm>
              <a:off x="8739" y="7743"/>
              <a:ext cx="1303" cy="580"/>
            </a:xfrm>
            <a:prstGeom prst="rect">
              <a:avLst/>
            </a:prstGeom>
            <a:noFill/>
          </p:spPr>
          <p:txBody>
            <a:bodyPr wrap="none" rtlCol="0">
              <a:spAutoFit/>
            </a:bodyPr>
            <a:lstStyle/>
            <a:p>
              <a:r>
                <a:rPr lang="en-US" altLang="zh-CN">
                  <a:ea typeface="+mn-lt"/>
                  <a:cs typeface="Arial Regular" panose="020B0604020202020204" charset="0"/>
                </a:rPr>
                <a:t>Page 2</a:t>
              </a:r>
            </a:p>
          </p:txBody>
        </p:sp>
        <p:sp>
          <p:nvSpPr>
            <p:cNvPr id="52" name="椭圆 51">
              <a:extLst>
                <a:ext uri="{FF2B5EF4-FFF2-40B4-BE49-F238E27FC236}">
                  <a16:creationId xmlns:a16="http://schemas.microsoft.com/office/drawing/2014/main" id="{50DC69C9-268B-921A-A9E5-86C1594BB8FD}"/>
                </a:ext>
              </a:extLst>
            </p:cNvPr>
            <p:cNvSpPr/>
            <p:nvPr/>
          </p:nvSpPr>
          <p:spPr>
            <a:xfrm>
              <a:off x="9153" y="8521"/>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dirty="0"/>
                <a:t>2</a:t>
              </a:r>
            </a:p>
          </p:txBody>
        </p:sp>
        <p:grpSp>
          <p:nvGrpSpPr>
            <p:cNvPr id="53" name="组合 52">
              <a:extLst>
                <a:ext uri="{FF2B5EF4-FFF2-40B4-BE49-F238E27FC236}">
                  <a16:creationId xmlns:a16="http://schemas.microsoft.com/office/drawing/2014/main" id="{1A1305D6-15A5-16EF-496F-31CBDA5B118B}"/>
                </a:ext>
              </a:extLst>
            </p:cNvPr>
            <p:cNvGrpSpPr/>
            <p:nvPr/>
          </p:nvGrpSpPr>
          <p:grpSpPr>
            <a:xfrm>
              <a:off x="10315" y="7709"/>
              <a:ext cx="1724" cy="1663"/>
              <a:chOff x="10315" y="7709"/>
              <a:chExt cx="1724" cy="1663"/>
            </a:xfrm>
          </p:grpSpPr>
          <p:sp>
            <p:nvSpPr>
              <p:cNvPr id="65" name="矩形 64">
                <a:extLst>
                  <a:ext uri="{FF2B5EF4-FFF2-40B4-BE49-F238E27FC236}">
                    <a16:creationId xmlns:a16="http://schemas.microsoft.com/office/drawing/2014/main" id="{D03CBCEF-F651-127B-F4CC-FDC805638E20}"/>
                  </a:ext>
                </a:extLst>
              </p:cNvPr>
              <p:cNvSpPr/>
              <p:nvPr/>
            </p:nvSpPr>
            <p:spPr>
              <a:xfrm>
                <a:off x="10315" y="7709"/>
                <a:ext cx="1724" cy="1663"/>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CADDE41A-973E-CB9C-BD39-1248382BA608}"/>
                  </a:ext>
                </a:extLst>
              </p:cNvPr>
              <p:cNvSpPr txBox="1"/>
              <p:nvPr/>
            </p:nvSpPr>
            <p:spPr>
              <a:xfrm>
                <a:off x="10578" y="7743"/>
                <a:ext cx="1303" cy="580"/>
              </a:xfrm>
              <a:prstGeom prst="rect">
                <a:avLst/>
              </a:prstGeom>
              <a:noFill/>
            </p:spPr>
            <p:txBody>
              <a:bodyPr wrap="none" rtlCol="0">
                <a:spAutoFit/>
              </a:bodyPr>
              <a:lstStyle/>
              <a:p>
                <a:r>
                  <a:rPr lang="en-US" altLang="zh-CN">
                    <a:latin typeface="+mn-ea"/>
                    <a:cs typeface="Arial Regular" panose="020B0604020202020204" charset="0"/>
                  </a:rPr>
                  <a:t>Page 3</a:t>
                </a:r>
              </a:p>
            </p:txBody>
          </p:sp>
        </p:grpSp>
        <p:sp>
          <p:nvSpPr>
            <p:cNvPr id="54" name="椭圆 53">
              <a:extLst>
                <a:ext uri="{FF2B5EF4-FFF2-40B4-BE49-F238E27FC236}">
                  <a16:creationId xmlns:a16="http://schemas.microsoft.com/office/drawing/2014/main" id="{A3ADC981-F9B9-32A9-2EC4-65B4E0A2ECB9}"/>
                </a:ext>
              </a:extLst>
            </p:cNvPr>
            <p:cNvSpPr/>
            <p:nvPr/>
          </p:nvSpPr>
          <p:spPr>
            <a:xfrm>
              <a:off x="10913" y="8538"/>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dirty="0"/>
                <a:t>3</a:t>
              </a:r>
            </a:p>
          </p:txBody>
        </p:sp>
        <p:sp>
          <p:nvSpPr>
            <p:cNvPr id="55" name="矩形 54">
              <a:extLst>
                <a:ext uri="{FF2B5EF4-FFF2-40B4-BE49-F238E27FC236}">
                  <a16:creationId xmlns:a16="http://schemas.microsoft.com/office/drawing/2014/main" id="{63CC5AC0-C53F-51D5-5C90-F066AF657C23}"/>
                </a:ext>
              </a:extLst>
            </p:cNvPr>
            <p:cNvSpPr/>
            <p:nvPr/>
          </p:nvSpPr>
          <p:spPr>
            <a:xfrm>
              <a:off x="12312" y="7707"/>
              <a:ext cx="1724" cy="1666"/>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a:extLst>
                <a:ext uri="{FF2B5EF4-FFF2-40B4-BE49-F238E27FC236}">
                  <a16:creationId xmlns:a16="http://schemas.microsoft.com/office/drawing/2014/main" id="{93F62373-1EB0-CD90-6A76-C057E021D75C}"/>
                </a:ext>
              </a:extLst>
            </p:cNvPr>
            <p:cNvSpPr txBox="1"/>
            <p:nvPr/>
          </p:nvSpPr>
          <p:spPr>
            <a:xfrm>
              <a:off x="12556" y="7741"/>
              <a:ext cx="1303" cy="580"/>
            </a:xfrm>
            <a:prstGeom prst="rect">
              <a:avLst/>
            </a:prstGeom>
            <a:noFill/>
          </p:spPr>
          <p:txBody>
            <a:bodyPr wrap="none" rtlCol="0">
              <a:spAutoFit/>
            </a:bodyPr>
            <a:lstStyle/>
            <a:p>
              <a:r>
                <a:rPr lang="en-US" altLang="zh-CN">
                  <a:latin typeface="+mn-ea"/>
                  <a:cs typeface="Arial Regular" panose="020B0604020202020204" charset="0"/>
                </a:rPr>
                <a:t>Page 4</a:t>
              </a:r>
            </a:p>
          </p:txBody>
        </p:sp>
        <p:sp>
          <p:nvSpPr>
            <p:cNvPr id="57" name="椭圆 56">
              <a:extLst>
                <a:ext uri="{FF2B5EF4-FFF2-40B4-BE49-F238E27FC236}">
                  <a16:creationId xmlns:a16="http://schemas.microsoft.com/office/drawing/2014/main" id="{0D0FB5D9-161C-6980-17D4-9E1390C3ED0E}"/>
                </a:ext>
              </a:extLst>
            </p:cNvPr>
            <p:cNvSpPr/>
            <p:nvPr/>
          </p:nvSpPr>
          <p:spPr>
            <a:xfrm>
              <a:off x="12903" y="8521"/>
              <a:ext cx="543" cy="54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altLang="zh-CN" dirty="0"/>
                <a:t>4</a:t>
              </a:r>
            </a:p>
          </p:txBody>
        </p:sp>
        <p:cxnSp>
          <p:nvCxnSpPr>
            <p:cNvPr id="58" name="直接连接符 57">
              <a:extLst>
                <a:ext uri="{FF2B5EF4-FFF2-40B4-BE49-F238E27FC236}">
                  <a16:creationId xmlns:a16="http://schemas.microsoft.com/office/drawing/2014/main" id="{BD479B5C-ECA5-C11A-784F-3733E56B5A00}"/>
                </a:ext>
              </a:extLst>
            </p:cNvPr>
            <p:cNvCxnSpPr/>
            <p:nvPr/>
          </p:nvCxnSpPr>
          <p:spPr>
            <a:xfrm>
              <a:off x="12175" y="6891"/>
              <a:ext cx="0" cy="2893"/>
            </a:xfrm>
            <a:prstGeom prst="line">
              <a:avLst/>
            </a:prstGeom>
          </p:spPr>
          <p:style>
            <a:lnRef idx="3">
              <a:schemeClr val="dk1"/>
            </a:lnRef>
            <a:fillRef idx="0">
              <a:schemeClr val="dk1"/>
            </a:fillRef>
            <a:effectRef idx="2">
              <a:schemeClr val="dk1"/>
            </a:effectRef>
            <a:fontRef idx="minor">
              <a:schemeClr val="tx1"/>
            </a:fontRef>
          </p:style>
        </p:cxnSp>
        <p:sp>
          <p:nvSpPr>
            <p:cNvPr id="59" name="文本框 58">
              <a:extLst>
                <a:ext uri="{FF2B5EF4-FFF2-40B4-BE49-F238E27FC236}">
                  <a16:creationId xmlns:a16="http://schemas.microsoft.com/office/drawing/2014/main" id="{4F2E7D95-2ACF-64A9-F6F2-C7A154593859}"/>
                </a:ext>
              </a:extLst>
            </p:cNvPr>
            <p:cNvSpPr txBox="1"/>
            <p:nvPr/>
          </p:nvSpPr>
          <p:spPr>
            <a:xfrm>
              <a:off x="9753" y="6980"/>
              <a:ext cx="1008" cy="580"/>
            </a:xfrm>
            <a:prstGeom prst="rect">
              <a:avLst/>
            </a:prstGeom>
            <a:noFill/>
          </p:spPr>
          <p:txBody>
            <a:bodyPr wrap="none" rtlCol="0">
              <a:spAutoFit/>
            </a:bodyPr>
            <a:lstStyle/>
            <a:p>
              <a:r>
                <a:rPr lang="zh-CN" altLang="en-US"/>
                <a:t>内存</a:t>
              </a:r>
            </a:p>
          </p:txBody>
        </p:sp>
        <p:sp>
          <p:nvSpPr>
            <p:cNvPr id="60" name="文本框 59">
              <a:extLst>
                <a:ext uri="{FF2B5EF4-FFF2-40B4-BE49-F238E27FC236}">
                  <a16:creationId xmlns:a16="http://schemas.microsoft.com/office/drawing/2014/main" id="{AFEB7C8E-FF56-29D3-EA13-E373995F8B4C}"/>
                </a:ext>
              </a:extLst>
            </p:cNvPr>
            <p:cNvSpPr txBox="1"/>
            <p:nvPr/>
          </p:nvSpPr>
          <p:spPr>
            <a:xfrm>
              <a:off x="12700" y="6983"/>
              <a:ext cx="1008" cy="580"/>
            </a:xfrm>
            <a:prstGeom prst="rect">
              <a:avLst/>
            </a:prstGeom>
            <a:noFill/>
          </p:spPr>
          <p:txBody>
            <a:bodyPr wrap="none" rtlCol="0">
              <a:spAutoFit/>
            </a:bodyPr>
            <a:lstStyle/>
            <a:p>
              <a:r>
                <a:rPr lang="zh-CN" altLang="en-US"/>
                <a:t>磁盘</a:t>
              </a:r>
            </a:p>
          </p:txBody>
        </p:sp>
        <p:grpSp>
          <p:nvGrpSpPr>
            <p:cNvPr id="61" name="组合 60">
              <a:extLst>
                <a:ext uri="{FF2B5EF4-FFF2-40B4-BE49-F238E27FC236}">
                  <a16:creationId xmlns:a16="http://schemas.microsoft.com/office/drawing/2014/main" id="{D7B37CB3-F414-4F57-AC59-40C5CF9FED4D}"/>
                </a:ext>
              </a:extLst>
            </p:cNvPr>
            <p:cNvGrpSpPr/>
            <p:nvPr/>
          </p:nvGrpSpPr>
          <p:grpSpPr>
            <a:xfrm>
              <a:off x="6660" y="7707"/>
              <a:ext cx="1724" cy="1663"/>
              <a:chOff x="10315" y="7709"/>
              <a:chExt cx="1724" cy="1663"/>
            </a:xfrm>
          </p:grpSpPr>
          <p:sp>
            <p:nvSpPr>
              <p:cNvPr id="62" name="矩形 61">
                <a:extLst>
                  <a:ext uri="{FF2B5EF4-FFF2-40B4-BE49-F238E27FC236}">
                    <a16:creationId xmlns:a16="http://schemas.microsoft.com/office/drawing/2014/main" id="{4D2E70DB-056F-77BE-D8E1-7722F0CE947E}"/>
                  </a:ext>
                </a:extLst>
              </p:cNvPr>
              <p:cNvSpPr/>
              <p:nvPr/>
            </p:nvSpPr>
            <p:spPr>
              <a:xfrm>
                <a:off x="10315" y="7709"/>
                <a:ext cx="1724" cy="1663"/>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a:extLst>
                  <a:ext uri="{FF2B5EF4-FFF2-40B4-BE49-F238E27FC236}">
                    <a16:creationId xmlns:a16="http://schemas.microsoft.com/office/drawing/2014/main" id="{78000974-8637-E3AB-0B2D-DD3FC41BC782}"/>
                  </a:ext>
                </a:extLst>
              </p:cNvPr>
              <p:cNvSpPr txBox="1"/>
              <p:nvPr/>
            </p:nvSpPr>
            <p:spPr>
              <a:xfrm>
                <a:off x="10578" y="7743"/>
                <a:ext cx="1303" cy="580"/>
              </a:xfrm>
              <a:prstGeom prst="rect">
                <a:avLst/>
              </a:prstGeom>
              <a:noFill/>
            </p:spPr>
            <p:txBody>
              <a:bodyPr wrap="none" rtlCol="0">
                <a:spAutoFit/>
              </a:bodyPr>
              <a:lstStyle/>
              <a:p>
                <a:r>
                  <a:rPr lang="en-US" altLang="zh-CN">
                    <a:latin typeface="+mn-ea"/>
                    <a:cs typeface="Arial Regular" panose="020B0604020202020204" charset="0"/>
                  </a:rPr>
                  <a:t>Page 1</a:t>
                </a:r>
              </a:p>
            </p:txBody>
          </p:sp>
          <p:sp>
            <p:nvSpPr>
              <p:cNvPr id="64" name="椭圆 63">
                <a:extLst>
                  <a:ext uri="{FF2B5EF4-FFF2-40B4-BE49-F238E27FC236}">
                    <a16:creationId xmlns:a16="http://schemas.microsoft.com/office/drawing/2014/main" id="{6ADA7C07-88E9-0281-87CC-D2EB0237AA57}"/>
                  </a:ext>
                </a:extLst>
              </p:cNvPr>
              <p:cNvSpPr/>
              <p:nvPr/>
            </p:nvSpPr>
            <p:spPr>
              <a:xfrm>
                <a:off x="10906" y="8506"/>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t>1</a:t>
                </a:r>
              </a:p>
            </p:txBody>
          </p:sp>
        </p:grpSp>
      </p:grpSp>
      <p:sp>
        <p:nvSpPr>
          <p:cNvPr id="67" name="下弧形箭头 153">
            <a:extLst>
              <a:ext uri="{FF2B5EF4-FFF2-40B4-BE49-F238E27FC236}">
                <a16:creationId xmlns:a16="http://schemas.microsoft.com/office/drawing/2014/main" id="{6782B665-6500-87F1-3759-9592EF7EE5A3}"/>
              </a:ext>
            </a:extLst>
          </p:cNvPr>
          <p:cNvSpPr/>
          <p:nvPr/>
        </p:nvSpPr>
        <p:spPr>
          <a:xfrm flipH="1">
            <a:off x="9682139" y="5824400"/>
            <a:ext cx="1227244" cy="290830"/>
          </a:xfrm>
          <a:prstGeom prst="curved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grpSp>
        <p:nvGrpSpPr>
          <p:cNvPr id="68" name="组合 67">
            <a:extLst>
              <a:ext uri="{FF2B5EF4-FFF2-40B4-BE49-F238E27FC236}">
                <a16:creationId xmlns:a16="http://schemas.microsoft.com/office/drawing/2014/main" id="{BEDDBC1F-D617-8722-B0DB-9282E1D946E1}"/>
              </a:ext>
            </a:extLst>
          </p:cNvPr>
          <p:cNvGrpSpPr/>
          <p:nvPr/>
        </p:nvGrpSpPr>
        <p:grpSpPr>
          <a:xfrm>
            <a:off x="874540" y="4178526"/>
            <a:ext cx="4683760" cy="1837055"/>
            <a:chOff x="6660" y="6891"/>
            <a:chExt cx="7376" cy="2893"/>
          </a:xfrm>
        </p:grpSpPr>
        <p:sp>
          <p:nvSpPr>
            <p:cNvPr id="69" name="矩形 68">
              <a:extLst>
                <a:ext uri="{FF2B5EF4-FFF2-40B4-BE49-F238E27FC236}">
                  <a16:creationId xmlns:a16="http://schemas.microsoft.com/office/drawing/2014/main" id="{21D8B1AA-5F14-D65F-9A6D-4B85E6C9EBC8}"/>
                </a:ext>
              </a:extLst>
            </p:cNvPr>
            <p:cNvSpPr/>
            <p:nvPr/>
          </p:nvSpPr>
          <p:spPr>
            <a:xfrm>
              <a:off x="8495" y="7709"/>
              <a:ext cx="1724" cy="1664"/>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a:extLst>
                <a:ext uri="{FF2B5EF4-FFF2-40B4-BE49-F238E27FC236}">
                  <a16:creationId xmlns:a16="http://schemas.microsoft.com/office/drawing/2014/main" id="{4357B7BE-A57B-8339-388D-5414C6464F2D}"/>
                </a:ext>
              </a:extLst>
            </p:cNvPr>
            <p:cNvSpPr txBox="1"/>
            <p:nvPr/>
          </p:nvSpPr>
          <p:spPr>
            <a:xfrm>
              <a:off x="8739" y="7743"/>
              <a:ext cx="1359" cy="582"/>
            </a:xfrm>
            <a:prstGeom prst="rect">
              <a:avLst/>
            </a:prstGeom>
            <a:noFill/>
          </p:spPr>
          <p:txBody>
            <a:bodyPr wrap="none" rtlCol="0">
              <a:spAutoFit/>
            </a:bodyPr>
            <a:lstStyle/>
            <a:p>
              <a:r>
                <a:rPr lang="en-US" altLang="zh-CN" dirty="0">
                  <a:ea typeface="+mn-lt"/>
                  <a:cs typeface="Arial Regular" panose="020B0604020202020204" charset="0"/>
                </a:rPr>
                <a:t>Page 2</a:t>
              </a:r>
            </a:p>
          </p:txBody>
        </p:sp>
        <p:sp>
          <p:nvSpPr>
            <p:cNvPr id="71" name="椭圆 70">
              <a:extLst>
                <a:ext uri="{FF2B5EF4-FFF2-40B4-BE49-F238E27FC236}">
                  <a16:creationId xmlns:a16="http://schemas.microsoft.com/office/drawing/2014/main" id="{A35C26E6-DEB8-CA72-DB14-2339B71BB15C}"/>
                </a:ext>
              </a:extLst>
            </p:cNvPr>
            <p:cNvSpPr/>
            <p:nvPr/>
          </p:nvSpPr>
          <p:spPr>
            <a:xfrm>
              <a:off x="9153" y="8521"/>
              <a:ext cx="543" cy="54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altLang="zh-CN" dirty="0"/>
                <a:t>2</a:t>
              </a:r>
            </a:p>
          </p:txBody>
        </p:sp>
        <p:grpSp>
          <p:nvGrpSpPr>
            <p:cNvPr id="72" name="组合 71">
              <a:extLst>
                <a:ext uri="{FF2B5EF4-FFF2-40B4-BE49-F238E27FC236}">
                  <a16:creationId xmlns:a16="http://schemas.microsoft.com/office/drawing/2014/main" id="{710F1844-D4A7-0D08-3EC3-218B7285A4C3}"/>
                </a:ext>
              </a:extLst>
            </p:cNvPr>
            <p:cNvGrpSpPr/>
            <p:nvPr/>
          </p:nvGrpSpPr>
          <p:grpSpPr>
            <a:xfrm>
              <a:off x="10315" y="7709"/>
              <a:ext cx="1724" cy="1663"/>
              <a:chOff x="10315" y="7709"/>
              <a:chExt cx="1724" cy="1663"/>
            </a:xfrm>
          </p:grpSpPr>
          <p:sp>
            <p:nvSpPr>
              <p:cNvPr id="84" name="矩形 83">
                <a:extLst>
                  <a:ext uri="{FF2B5EF4-FFF2-40B4-BE49-F238E27FC236}">
                    <a16:creationId xmlns:a16="http://schemas.microsoft.com/office/drawing/2014/main" id="{88A7C38D-A1E0-943A-2111-1E8706BA12C4}"/>
                  </a:ext>
                </a:extLst>
              </p:cNvPr>
              <p:cNvSpPr/>
              <p:nvPr/>
            </p:nvSpPr>
            <p:spPr>
              <a:xfrm>
                <a:off x="10315" y="7709"/>
                <a:ext cx="1724" cy="1663"/>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文本框 84">
                <a:extLst>
                  <a:ext uri="{FF2B5EF4-FFF2-40B4-BE49-F238E27FC236}">
                    <a16:creationId xmlns:a16="http://schemas.microsoft.com/office/drawing/2014/main" id="{15D01F22-5954-2A3B-26AA-931A5C6347CA}"/>
                  </a:ext>
                </a:extLst>
              </p:cNvPr>
              <p:cNvSpPr txBox="1"/>
              <p:nvPr/>
            </p:nvSpPr>
            <p:spPr>
              <a:xfrm>
                <a:off x="10578" y="7743"/>
                <a:ext cx="1359" cy="582"/>
              </a:xfrm>
              <a:prstGeom prst="rect">
                <a:avLst/>
              </a:prstGeom>
              <a:noFill/>
            </p:spPr>
            <p:txBody>
              <a:bodyPr wrap="none" rtlCol="0">
                <a:spAutoFit/>
              </a:bodyPr>
              <a:lstStyle/>
              <a:p>
                <a:r>
                  <a:rPr lang="en-US" altLang="zh-CN" dirty="0">
                    <a:latin typeface="+mn-ea"/>
                    <a:cs typeface="Arial Regular" panose="020B0604020202020204" charset="0"/>
                  </a:rPr>
                  <a:t>Page 4</a:t>
                </a:r>
              </a:p>
            </p:txBody>
          </p:sp>
        </p:grpSp>
        <p:sp>
          <p:nvSpPr>
            <p:cNvPr id="73" name="椭圆 72">
              <a:extLst>
                <a:ext uri="{FF2B5EF4-FFF2-40B4-BE49-F238E27FC236}">
                  <a16:creationId xmlns:a16="http://schemas.microsoft.com/office/drawing/2014/main" id="{99A1696E-61AF-CEA7-07AD-715A8BF8254F}"/>
                </a:ext>
              </a:extLst>
            </p:cNvPr>
            <p:cNvSpPr/>
            <p:nvPr/>
          </p:nvSpPr>
          <p:spPr>
            <a:xfrm>
              <a:off x="10913" y="8538"/>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dirty="0"/>
                <a:t>4</a:t>
              </a:r>
            </a:p>
          </p:txBody>
        </p:sp>
        <p:sp>
          <p:nvSpPr>
            <p:cNvPr id="74" name="矩形 73">
              <a:extLst>
                <a:ext uri="{FF2B5EF4-FFF2-40B4-BE49-F238E27FC236}">
                  <a16:creationId xmlns:a16="http://schemas.microsoft.com/office/drawing/2014/main" id="{E4BDDF84-3684-5B59-0A2C-69B39DA657C1}"/>
                </a:ext>
              </a:extLst>
            </p:cNvPr>
            <p:cNvSpPr/>
            <p:nvPr/>
          </p:nvSpPr>
          <p:spPr>
            <a:xfrm>
              <a:off x="12312" y="7707"/>
              <a:ext cx="1724" cy="1666"/>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文本框 74">
              <a:extLst>
                <a:ext uri="{FF2B5EF4-FFF2-40B4-BE49-F238E27FC236}">
                  <a16:creationId xmlns:a16="http://schemas.microsoft.com/office/drawing/2014/main" id="{ACAB77E1-359A-95FD-3E87-F08736A444B0}"/>
                </a:ext>
              </a:extLst>
            </p:cNvPr>
            <p:cNvSpPr txBox="1"/>
            <p:nvPr/>
          </p:nvSpPr>
          <p:spPr>
            <a:xfrm>
              <a:off x="12556" y="7741"/>
              <a:ext cx="1359" cy="582"/>
            </a:xfrm>
            <a:prstGeom prst="rect">
              <a:avLst/>
            </a:prstGeom>
            <a:noFill/>
          </p:spPr>
          <p:txBody>
            <a:bodyPr wrap="none" rtlCol="0">
              <a:spAutoFit/>
            </a:bodyPr>
            <a:lstStyle/>
            <a:p>
              <a:r>
                <a:rPr lang="en-US" altLang="zh-CN" dirty="0">
                  <a:latin typeface="+mn-ea"/>
                  <a:cs typeface="Arial Regular" panose="020B0604020202020204" charset="0"/>
                </a:rPr>
                <a:t>Page 3</a:t>
              </a:r>
            </a:p>
          </p:txBody>
        </p:sp>
        <p:sp>
          <p:nvSpPr>
            <p:cNvPr id="76" name="椭圆 75">
              <a:extLst>
                <a:ext uri="{FF2B5EF4-FFF2-40B4-BE49-F238E27FC236}">
                  <a16:creationId xmlns:a16="http://schemas.microsoft.com/office/drawing/2014/main" id="{A0B77CF6-A523-91C7-EAAD-482BF46F757A}"/>
                </a:ext>
              </a:extLst>
            </p:cNvPr>
            <p:cNvSpPr/>
            <p:nvPr/>
          </p:nvSpPr>
          <p:spPr>
            <a:xfrm>
              <a:off x="12903" y="8521"/>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dirty="0"/>
                <a:t>3</a:t>
              </a:r>
            </a:p>
          </p:txBody>
        </p:sp>
        <p:cxnSp>
          <p:nvCxnSpPr>
            <p:cNvPr id="77" name="直接连接符 76">
              <a:extLst>
                <a:ext uri="{FF2B5EF4-FFF2-40B4-BE49-F238E27FC236}">
                  <a16:creationId xmlns:a16="http://schemas.microsoft.com/office/drawing/2014/main" id="{BDA214C3-0160-979C-530F-B794338FBD58}"/>
                </a:ext>
              </a:extLst>
            </p:cNvPr>
            <p:cNvCxnSpPr/>
            <p:nvPr/>
          </p:nvCxnSpPr>
          <p:spPr>
            <a:xfrm>
              <a:off x="12175" y="6891"/>
              <a:ext cx="0" cy="2893"/>
            </a:xfrm>
            <a:prstGeom prst="line">
              <a:avLst/>
            </a:prstGeom>
          </p:spPr>
          <p:style>
            <a:lnRef idx="3">
              <a:schemeClr val="dk1"/>
            </a:lnRef>
            <a:fillRef idx="0">
              <a:schemeClr val="dk1"/>
            </a:fillRef>
            <a:effectRef idx="2">
              <a:schemeClr val="dk1"/>
            </a:effectRef>
            <a:fontRef idx="minor">
              <a:schemeClr val="tx1"/>
            </a:fontRef>
          </p:style>
        </p:cxnSp>
        <p:sp>
          <p:nvSpPr>
            <p:cNvPr id="78" name="文本框 77">
              <a:extLst>
                <a:ext uri="{FF2B5EF4-FFF2-40B4-BE49-F238E27FC236}">
                  <a16:creationId xmlns:a16="http://schemas.microsoft.com/office/drawing/2014/main" id="{B70324FB-1D09-E048-233D-976AC98EC5D6}"/>
                </a:ext>
              </a:extLst>
            </p:cNvPr>
            <p:cNvSpPr txBox="1"/>
            <p:nvPr/>
          </p:nvSpPr>
          <p:spPr>
            <a:xfrm>
              <a:off x="9753" y="6980"/>
              <a:ext cx="1008" cy="580"/>
            </a:xfrm>
            <a:prstGeom prst="rect">
              <a:avLst/>
            </a:prstGeom>
            <a:noFill/>
          </p:spPr>
          <p:txBody>
            <a:bodyPr wrap="none" rtlCol="0">
              <a:spAutoFit/>
            </a:bodyPr>
            <a:lstStyle/>
            <a:p>
              <a:r>
                <a:rPr lang="zh-CN" altLang="en-US"/>
                <a:t>内存</a:t>
              </a:r>
            </a:p>
          </p:txBody>
        </p:sp>
        <p:sp>
          <p:nvSpPr>
            <p:cNvPr id="79" name="文本框 78">
              <a:extLst>
                <a:ext uri="{FF2B5EF4-FFF2-40B4-BE49-F238E27FC236}">
                  <a16:creationId xmlns:a16="http://schemas.microsoft.com/office/drawing/2014/main" id="{8CDCB891-6E98-3249-1358-8CB30E9658B5}"/>
                </a:ext>
              </a:extLst>
            </p:cNvPr>
            <p:cNvSpPr txBox="1"/>
            <p:nvPr/>
          </p:nvSpPr>
          <p:spPr>
            <a:xfrm>
              <a:off x="12700" y="6983"/>
              <a:ext cx="1008" cy="580"/>
            </a:xfrm>
            <a:prstGeom prst="rect">
              <a:avLst/>
            </a:prstGeom>
            <a:noFill/>
          </p:spPr>
          <p:txBody>
            <a:bodyPr wrap="none" rtlCol="0">
              <a:spAutoFit/>
            </a:bodyPr>
            <a:lstStyle/>
            <a:p>
              <a:r>
                <a:rPr lang="zh-CN" altLang="en-US"/>
                <a:t>磁盘</a:t>
              </a:r>
            </a:p>
          </p:txBody>
        </p:sp>
        <p:grpSp>
          <p:nvGrpSpPr>
            <p:cNvPr id="80" name="组合 79">
              <a:extLst>
                <a:ext uri="{FF2B5EF4-FFF2-40B4-BE49-F238E27FC236}">
                  <a16:creationId xmlns:a16="http://schemas.microsoft.com/office/drawing/2014/main" id="{9DF1FC7B-9A88-957E-3D08-370A2D40EE9B}"/>
                </a:ext>
              </a:extLst>
            </p:cNvPr>
            <p:cNvGrpSpPr/>
            <p:nvPr/>
          </p:nvGrpSpPr>
          <p:grpSpPr>
            <a:xfrm>
              <a:off x="6660" y="7707"/>
              <a:ext cx="1724" cy="1663"/>
              <a:chOff x="10315" y="7709"/>
              <a:chExt cx="1724" cy="1663"/>
            </a:xfrm>
          </p:grpSpPr>
          <p:sp>
            <p:nvSpPr>
              <p:cNvPr id="81" name="矩形 80">
                <a:extLst>
                  <a:ext uri="{FF2B5EF4-FFF2-40B4-BE49-F238E27FC236}">
                    <a16:creationId xmlns:a16="http://schemas.microsoft.com/office/drawing/2014/main" id="{645FA2F8-54A1-3674-BC63-83C04EBE6617}"/>
                  </a:ext>
                </a:extLst>
              </p:cNvPr>
              <p:cNvSpPr/>
              <p:nvPr/>
            </p:nvSpPr>
            <p:spPr>
              <a:xfrm>
                <a:off x="10315" y="7709"/>
                <a:ext cx="1724" cy="1663"/>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id="{B275C3C6-496C-9241-F903-13679A6DF05F}"/>
                  </a:ext>
                </a:extLst>
              </p:cNvPr>
              <p:cNvSpPr txBox="1"/>
              <p:nvPr/>
            </p:nvSpPr>
            <p:spPr>
              <a:xfrm>
                <a:off x="10578" y="7743"/>
                <a:ext cx="1303" cy="580"/>
              </a:xfrm>
              <a:prstGeom prst="rect">
                <a:avLst/>
              </a:prstGeom>
              <a:noFill/>
            </p:spPr>
            <p:txBody>
              <a:bodyPr wrap="none" rtlCol="0">
                <a:spAutoFit/>
              </a:bodyPr>
              <a:lstStyle/>
              <a:p>
                <a:r>
                  <a:rPr lang="en-US" altLang="zh-CN">
                    <a:latin typeface="+mn-ea"/>
                    <a:cs typeface="Arial Regular" panose="020B0604020202020204" charset="0"/>
                  </a:rPr>
                  <a:t>Page 1</a:t>
                </a:r>
              </a:p>
            </p:txBody>
          </p:sp>
          <p:sp>
            <p:nvSpPr>
              <p:cNvPr id="83" name="椭圆 82">
                <a:extLst>
                  <a:ext uri="{FF2B5EF4-FFF2-40B4-BE49-F238E27FC236}">
                    <a16:creationId xmlns:a16="http://schemas.microsoft.com/office/drawing/2014/main" id="{DE5CF6C9-C2BD-65F1-26AA-3AAD1A294151}"/>
                  </a:ext>
                </a:extLst>
              </p:cNvPr>
              <p:cNvSpPr/>
              <p:nvPr/>
            </p:nvSpPr>
            <p:spPr>
              <a:xfrm>
                <a:off x="10906" y="8506"/>
                <a:ext cx="543" cy="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zh-CN"/>
                  <a:t>1</a:t>
                </a:r>
              </a:p>
            </p:txBody>
          </p:sp>
        </p:grpSp>
      </p:grpSp>
      <p:sp>
        <p:nvSpPr>
          <p:cNvPr id="87" name="右箭头 73">
            <a:extLst>
              <a:ext uri="{FF2B5EF4-FFF2-40B4-BE49-F238E27FC236}">
                <a16:creationId xmlns:a16="http://schemas.microsoft.com/office/drawing/2014/main" id="{79240411-6219-E88E-0CA1-CD6A19756D1D}"/>
              </a:ext>
            </a:extLst>
          </p:cNvPr>
          <p:cNvSpPr/>
          <p:nvPr/>
        </p:nvSpPr>
        <p:spPr>
          <a:xfrm>
            <a:off x="6059924" y="3267477"/>
            <a:ext cx="255905" cy="162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右箭头 73">
            <a:extLst>
              <a:ext uri="{FF2B5EF4-FFF2-40B4-BE49-F238E27FC236}">
                <a16:creationId xmlns:a16="http://schemas.microsoft.com/office/drawing/2014/main" id="{4FADA241-F2CD-5C35-4064-DC452D93E4BF}"/>
              </a:ext>
            </a:extLst>
          </p:cNvPr>
          <p:cNvSpPr/>
          <p:nvPr/>
        </p:nvSpPr>
        <p:spPr>
          <a:xfrm flipH="1">
            <a:off x="6047815" y="5132196"/>
            <a:ext cx="255905" cy="162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右箭头 73">
            <a:extLst>
              <a:ext uri="{FF2B5EF4-FFF2-40B4-BE49-F238E27FC236}">
                <a16:creationId xmlns:a16="http://schemas.microsoft.com/office/drawing/2014/main" id="{C5F41EA0-23C2-B799-66DA-D0497B479D62}"/>
              </a:ext>
            </a:extLst>
          </p:cNvPr>
          <p:cNvSpPr/>
          <p:nvPr/>
        </p:nvSpPr>
        <p:spPr>
          <a:xfrm rot="5400000">
            <a:off x="7235545" y="4227424"/>
            <a:ext cx="255905" cy="162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9679E3D7-F067-59DB-6C54-E2A1CD60711F}"/>
              </a:ext>
            </a:extLst>
          </p:cNvPr>
          <p:cNvSpPr/>
          <p:nvPr/>
        </p:nvSpPr>
        <p:spPr>
          <a:xfrm>
            <a:off x="7294344" y="174366"/>
            <a:ext cx="344805" cy="34480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en-US" altLang="zh-CN"/>
          </a:p>
        </p:txBody>
      </p:sp>
      <p:sp>
        <p:nvSpPr>
          <p:cNvPr id="86" name="文本框 85">
            <a:extLst>
              <a:ext uri="{FF2B5EF4-FFF2-40B4-BE49-F238E27FC236}">
                <a16:creationId xmlns:a16="http://schemas.microsoft.com/office/drawing/2014/main" id="{BB38DFEF-FC68-1E62-5972-80D78F326221}"/>
              </a:ext>
            </a:extLst>
          </p:cNvPr>
          <p:cNvSpPr txBox="1"/>
          <p:nvPr/>
        </p:nvSpPr>
        <p:spPr>
          <a:xfrm>
            <a:off x="7776944" y="173731"/>
            <a:ext cx="1304925" cy="368300"/>
          </a:xfrm>
          <a:prstGeom prst="rect">
            <a:avLst/>
          </a:prstGeom>
          <a:noFill/>
        </p:spPr>
        <p:txBody>
          <a:bodyPr wrap="square" rtlCol="0">
            <a:spAutoFit/>
          </a:bodyPr>
          <a:lstStyle/>
          <a:p>
            <a:r>
              <a:rPr lang="zh-CN" altLang="en-US"/>
              <a:t>存活对象</a:t>
            </a:r>
          </a:p>
        </p:txBody>
      </p:sp>
      <p:sp>
        <p:nvSpPr>
          <p:cNvPr id="90" name="椭圆 89">
            <a:extLst>
              <a:ext uri="{FF2B5EF4-FFF2-40B4-BE49-F238E27FC236}">
                <a16:creationId xmlns:a16="http://schemas.microsoft.com/office/drawing/2014/main" id="{C2F610AE-3F8F-9E53-0880-21B242837F67}"/>
              </a:ext>
            </a:extLst>
          </p:cNvPr>
          <p:cNvSpPr/>
          <p:nvPr/>
        </p:nvSpPr>
        <p:spPr>
          <a:xfrm>
            <a:off x="7294344" y="743961"/>
            <a:ext cx="344805" cy="34480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endParaRPr lang="en-US" altLang="zh-CN"/>
          </a:p>
        </p:txBody>
      </p:sp>
      <p:sp>
        <p:nvSpPr>
          <p:cNvPr id="91" name="文本框 90">
            <a:extLst>
              <a:ext uri="{FF2B5EF4-FFF2-40B4-BE49-F238E27FC236}">
                <a16:creationId xmlns:a16="http://schemas.microsoft.com/office/drawing/2014/main" id="{6D81F3FD-99BA-B47D-3F0F-2223F789F088}"/>
              </a:ext>
            </a:extLst>
          </p:cNvPr>
          <p:cNvSpPr txBox="1"/>
          <p:nvPr/>
        </p:nvSpPr>
        <p:spPr>
          <a:xfrm>
            <a:off x="7777579" y="731896"/>
            <a:ext cx="2205990" cy="368300"/>
          </a:xfrm>
          <a:prstGeom prst="rect">
            <a:avLst/>
          </a:prstGeom>
          <a:noFill/>
        </p:spPr>
        <p:txBody>
          <a:bodyPr wrap="square" rtlCol="0">
            <a:spAutoFit/>
          </a:bodyPr>
          <a:lstStyle/>
          <a:p>
            <a:r>
              <a:rPr lang="zh-CN" altLang="en-US"/>
              <a:t>垃圾对象</a:t>
            </a:r>
          </a:p>
        </p:txBody>
      </p:sp>
      <p:sp>
        <p:nvSpPr>
          <p:cNvPr id="92" name="椭圆 91">
            <a:extLst>
              <a:ext uri="{FF2B5EF4-FFF2-40B4-BE49-F238E27FC236}">
                <a16:creationId xmlns:a16="http://schemas.microsoft.com/office/drawing/2014/main" id="{2AAC7C80-C74B-18CC-FDDB-5F5F7911792E}"/>
              </a:ext>
            </a:extLst>
          </p:cNvPr>
          <p:cNvSpPr/>
          <p:nvPr/>
        </p:nvSpPr>
        <p:spPr>
          <a:xfrm>
            <a:off x="9000589" y="171191"/>
            <a:ext cx="344805" cy="34480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endParaRPr lang="en-US" altLang="zh-CN"/>
          </a:p>
        </p:txBody>
      </p:sp>
      <p:sp>
        <p:nvSpPr>
          <p:cNvPr id="93" name="文本框 92">
            <a:extLst>
              <a:ext uri="{FF2B5EF4-FFF2-40B4-BE49-F238E27FC236}">
                <a16:creationId xmlns:a16="http://schemas.microsoft.com/office/drawing/2014/main" id="{3E28A2C8-BC1E-B3DC-CF38-7195E6A46930}"/>
              </a:ext>
            </a:extLst>
          </p:cNvPr>
          <p:cNvSpPr txBox="1"/>
          <p:nvPr/>
        </p:nvSpPr>
        <p:spPr>
          <a:xfrm>
            <a:off x="9483189" y="147696"/>
            <a:ext cx="2586355" cy="368300"/>
          </a:xfrm>
          <a:prstGeom prst="rect">
            <a:avLst/>
          </a:prstGeom>
          <a:noFill/>
        </p:spPr>
        <p:txBody>
          <a:bodyPr wrap="square" rtlCol="0">
            <a:spAutoFit/>
          </a:bodyPr>
          <a:lstStyle/>
          <a:p>
            <a:r>
              <a:rPr lang="zh-CN" altLang="en-US"/>
              <a:t>应用正在访问的对象</a:t>
            </a:r>
          </a:p>
        </p:txBody>
      </p:sp>
      <p:sp>
        <p:nvSpPr>
          <p:cNvPr id="94" name="椭圆 93">
            <a:extLst>
              <a:ext uri="{FF2B5EF4-FFF2-40B4-BE49-F238E27FC236}">
                <a16:creationId xmlns:a16="http://schemas.microsoft.com/office/drawing/2014/main" id="{2EB9614E-3F3F-B1C0-A46F-41CF85AAC8FE}"/>
              </a:ext>
            </a:extLst>
          </p:cNvPr>
          <p:cNvSpPr/>
          <p:nvPr/>
        </p:nvSpPr>
        <p:spPr>
          <a:xfrm>
            <a:off x="9000589" y="754121"/>
            <a:ext cx="344805" cy="34480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endParaRPr lang="en-US" altLang="zh-CN"/>
          </a:p>
        </p:txBody>
      </p:sp>
      <p:sp>
        <p:nvSpPr>
          <p:cNvPr id="95" name="文本框 94">
            <a:extLst>
              <a:ext uri="{FF2B5EF4-FFF2-40B4-BE49-F238E27FC236}">
                <a16:creationId xmlns:a16="http://schemas.microsoft.com/office/drawing/2014/main" id="{446B1F57-164B-33A8-7C03-5A43F4EFE72E}"/>
              </a:ext>
            </a:extLst>
          </p:cNvPr>
          <p:cNvSpPr txBox="1"/>
          <p:nvPr/>
        </p:nvSpPr>
        <p:spPr>
          <a:xfrm>
            <a:off x="9483824" y="742056"/>
            <a:ext cx="2205990" cy="368300"/>
          </a:xfrm>
          <a:prstGeom prst="rect">
            <a:avLst/>
          </a:prstGeom>
          <a:noFill/>
        </p:spPr>
        <p:txBody>
          <a:bodyPr wrap="square" rtlCol="0">
            <a:spAutoFit/>
          </a:bodyPr>
          <a:lstStyle/>
          <a:p>
            <a:r>
              <a:rPr lang="en-US" altLang="zh-CN"/>
              <a:t>GC</a:t>
            </a:r>
            <a:r>
              <a:rPr lang="zh-CN" altLang="en-US"/>
              <a:t>正在访问的对象</a:t>
            </a:r>
          </a:p>
        </p:txBody>
      </p:sp>
      <p:sp>
        <p:nvSpPr>
          <p:cNvPr id="97" name="文本框 96">
            <a:extLst>
              <a:ext uri="{FF2B5EF4-FFF2-40B4-BE49-F238E27FC236}">
                <a16:creationId xmlns:a16="http://schemas.microsoft.com/office/drawing/2014/main" id="{8E40E219-ECAB-0A96-8ADE-174C0018A5CF}"/>
              </a:ext>
            </a:extLst>
          </p:cNvPr>
          <p:cNvSpPr txBox="1"/>
          <p:nvPr/>
        </p:nvSpPr>
        <p:spPr>
          <a:xfrm>
            <a:off x="2518736" y="3907305"/>
            <a:ext cx="1219920" cy="369332"/>
          </a:xfrm>
          <a:prstGeom prst="rect">
            <a:avLst/>
          </a:prstGeom>
          <a:solidFill>
            <a:schemeClr val="bg1"/>
          </a:solidFill>
        </p:spPr>
        <p:txBody>
          <a:bodyPr wrap="square">
            <a:spAutoFit/>
          </a:bodyPr>
          <a:lstStyle/>
          <a:p>
            <a:r>
              <a:rPr kumimoji="0" lang="zh-CN" altLang="en-US"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rPr>
              <a:t>应用访问</a:t>
            </a:r>
            <a:r>
              <a:rPr kumimoji="0" lang="en-US" altLang="zh-CN"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rPr>
              <a:t>1</a:t>
            </a:r>
            <a:endParaRPr lang="zh-CN" altLang="en-US" dirty="0">
              <a:solidFill>
                <a:schemeClr val="accent1"/>
              </a:solidFill>
            </a:endParaRPr>
          </a:p>
        </p:txBody>
      </p:sp>
      <p:sp>
        <p:nvSpPr>
          <p:cNvPr id="98" name="文本框 97">
            <a:extLst>
              <a:ext uri="{FF2B5EF4-FFF2-40B4-BE49-F238E27FC236}">
                <a16:creationId xmlns:a16="http://schemas.microsoft.com/office/drawing/2014/main" id="{E94146EC-2435-E744-2D00-C197CDFC4DF8}"/>
              </a:ext>
            </a:extLst>
          </p:cNvPr>
          <p:cNvSpPr txBox="1"/>
          <p:nvPr/>
        </p:nvSpPr>
        <p:spPr>
          <a:xfrm>
            <a:off x="8632068" y="3917544"/>
            <a:ext cx="1219920" cy="369332"/>
          </a:xfrm>
          <a:prstGeom prst="rect">
            <a:avLst/>
          </a:prstGeom>
          <a:solidFill>
            <a:schemeClr val="bg1"/>
          </a:solidFill>
        </p:spPr>
        <p:txBody>
          <a:bodyPr wrap="square">
            <a:spAutoFit/>
          </a:bodyPr>
          <a:lstStyle/>
          <a:p>
            <a:r>
              <a:rPr kumimoji="0" lang="en-US" altLang="zh-CN"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rPr>
              <a:t>GC</a:t>
            </a:r>
            <a:r>
              <a:rPr kumimoji="0" lang="zh-CN" altLang="en-US"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rPr>
              <a:t>访问</a:t>
            </a:r>
            <a:r>
              <a:rPr kumimoji="0" lang="en-US" altLang="zh-CN"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rPr>
              <a:t>3</a:t>
            </a:r>
            <a:endParaRPr lang="zh-CN" altLang="en-US" dirty="0">
              <a:solidFill>
                <a:schemeClr val="accent1"/>
              </a:solidFill>
            </a:endParaRPr>
          </a:p>
        </p:txBody>
      </p:sp>
      <p:sp>
        <p:nvSpPr>
          <p:cNvPr id="99" name="文本框 98">
            <a:extLst>
              <a:ext uri="{FF2B5EF4-FFF2-40B4-BE49-F238E27FC236}">
                <a16:creationId xmlns:a16="http://schemas.microsoft.com/office/drawing/2014/main" id="{48E69192-2CCF-E967-A639-08E61A9A38E0}"/>
              </a:ext>
            </a:extLst>
          </p:cNvPr>
          <p:cNvSpPr txBox="1"/>
          <p:nvPr/>
        </p:nvSpPr>
        <p:spPr>
          <a:xfrm>
            <a:off x="7228550" y="5805756"/>
            <a:ext cx="1433108" cy="646331"/>
          </a:xfrm>
          <a:prstGeom prst="rect">
            <a:avLst/>
          </a:prstGeom>
          <a:solidFill>
            <a:schemeClr val="bg1"/>
          </a:solidFill>
        </p:spPr>
        <p:txBody>
          <a:bodyPr wrap="square">
            <a:spAutoFit/>
          </a:bodyPr>
          <a:lstStyle/>
          <a:p>
            <a:r>
              <a:rPr kumimoji="0" lang="en-US" altLang="zh-CN"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rPr>
              <a:t>GC</a:t>
            </a:r>
            <a:r>
              <a:rPr kumimoji="0" lang="zh-CN" altLang="en-US"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rPr>
              <a:t>访问</a:t>
            </a:r>
            <a:r>
              <a:rPr kumimoji="0" lang="en-US" altLang="zh-CN"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rPr>
              <a:t>4</a:t>
            </a:r>
            <a:r>
              <a:rPr kumimoji="0" lang="zh-CN" altLang="en-US"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rPr>
              <a:t>，</a:t>
            </a:r>
            <a:r>
              <a:rPr kumimoji="0" lang="en-US" altLang="zh-CN"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rPr>
              <a:t>3</a:t>
            </a:r>
            <a:r>
              <a:rPr kumimoji="0" lang="zh-CN" altLang="en-US"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rPr>
              <a:t>最冷被置换</a:t>
            </a:r>
            <a:endParaRPr lang="zh-CN" altLang="en-US" dirty="0">
              <a:solidFill>
                <a:schemeClr val="accent1"/>
              </a:solidFill>
            </a:endParaRPr>
          </a:p>
        </p:txBody>
      </p:sp>
      <p:sp>
        <p:nvSpPr>
          <p:cNvPr id="100" name="文本框 99">
            <a:extLst>
              <a:ext uri="{FF2B5EF4-FFF2-40B4-BE49-F238E27FC236}">
                <a16:creationId xmlns:a16="http://schemas.microsoft.com/office/drawing/2014/main" id="{5E530796-440D-6349-FF3C-D274B8721F9C}"/>
              </a:ext>
            </a:extLst>
          </p:cNvPr>
          <p:cNvSpPr txBox="1"/>
          <p:nvPr/>
        </p:nvSpPr>
        <p:spPr>
          <a:xfrm>
            <a:off x="2439323" y="5796665"/>
            <a:ext cx="1219920" cy="369332"/>
          </a:xfrm>
          <a:prstGeom prst="rect">
            <a:avLst/>
          </a:prstGeom>
          <a:solidFill>
            <a:schemeClr val="bg1"/>
          </a:solidFill>
        </p:spPr>
        <p:txBody>
          <a:bodyPr wrap="square">
            <a:spAutoFit/>
          </a:bodyPr>
          <a:lstStyle/>
          <a:p>
            <a:r>
              <a:rPr kumimoji="0" lang="zh-CN" altLang="en-US"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rPr>
              <a:t>应用访问</a:t>
            </a:r>
            <a:r>
              <a:rPr kumimoji="0" lang="en-US" altLang="zh-CN" sz="18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rPr>
              <a:t>2</a:t>
            </a:r>
            <a:endParaRPr lang="zh-CN" altLang="en-US" dirty="0">
              <a:solidFill>
                <a:schemeClr val="accent1"/>
              </a:solidFill>
            </a:endParaRPr>
          </a:p>
        </p:txBody>
      </p:sp>
      <p:sp>
        <p:nvSpPr>
          <p:cNvPr id="4" name="文本框 3">
            <a:extLst>
              <a:ext uri="{FF2B5EF4-FFF2-40B4-BE49-F238E27FC236}">
                <a16:creationId xmlns:a16="http://schemas.microsoft.com/office/drawing/2014/main" id="{29C6ECBF-F046-673D-1EAB-3CFC3907B8DE}"/>
              </a:ext>
            </a:extLst>
          </p:cNvPr>
          <p:cNvSpPr txBox="1"/>
          <p:nvPr/>
        </p:nvSpPr>
        <p:spPr>
          <a:xfrm>
            <a:off x="864463" y="6399320"/>
            <a:ext cx="10878514" cy="40011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2000" b="1" dirty="0">
                <a:solidFill>
                  <a:srgbClr val="FF0000"/>
                </a:solidFill>
                <a:latin typeface="SimHei" panose="02010609060101010101" pitchFamily="49" charset="-122"/>
                <a:ea typeface="SimHei" panose="02010609060101010101" pitchFamily="49" charset="-122"/>
              </a:rPr>
              <a:t>将</a:t>
            </a:r>
            <a:r>
              <a:rPr lang="en-US" altLang="zh-CN" sz="2000" b="1" dirty="0">
                <a:solidFill>
                  <a:srgbClr val="FF0000"/>
                </a:solidFill>
                <a:latin typeface="SimHei" panose="02010609060101010101" pitchFamily="49" charset="-122"/>
                <a:ea typeface="SimHei" panose="02010609060101010101" pitchFamily="49" charset="-122"/>
              </a:rPr>
              <a:t>GC</a:t>
            </a:r>
            <a:r>
              <a:rPr lang="zh-CN" altLang="en-US" sz="2000" b="1" dirty="0">
                <a:solidFill>
                  <a:srgbClr val="FF0000"/>
                </a:solidFill>
                <a:latin typeface="SimHei" panose="02010609060101010101" pitchFamily="49" charset="-122"/>
                <a:ea typeface="SimHei" panose="02010609060101010101" pitchFamily="49" charset="-122"/>
              </a:rPr>
              <a:t>运行在内核态，与操作系统内核协同管理内存，有效降低页面置换的开销</a:t>
            </a:r>
          </a:p>
        </p:txBody>
      </p:sp>
    </p:spTree>
    <p:extLst>
      <p:ext uri="{BB962C8B-B14F-4D97-AF65-F5344CB8AC3E}">
        <p14:creationId xmlns:p14="http://schemas.microsoft.com/office/powerpoint/2010/main" val="45993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971BB4-0C87-9BA8-5845-16CA37D2B642}"/>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目录</a:t>
            </a:r>
          </a:p>
        </p:txBody>
      </p:sp>
      <p:sp>
        <p:nvSpPr>
          <p:cNvPr id="3" name="内容占位符 2">
            <a:extLst>
              <a:ext uri="{FF2B5EF4-FFF2-40B4-BE49-F238E27FC236}">
                <a16:creationId xmlns:a16="http://schemas.microsoft.com/office/drawing/2014/main" id="{1BC90A90-810D-4CE2-6780-DA9E2E61D0B6}"/>
              </a:ext>
            </a:extLst>
          </p:cNvPr>
          <p:cNvSpPr>
            <a:spLocks noGrp="1"/>
          </p:cNvSpPr>
          <p:nvPr>
            <p:ph idx="1"/>
          </p:nvPr>
        </p:nvSpPr>
        <p:spPr/>
        <p:txBody>
          <a:bodyPr>
            <a:normAutofit/>
          </a:bodyPr>
          <a:lstStyle/>
          <a:p>
            <a:pPr>
              <a:lnSpc>
                <a:spcPct val="200000"/>
              </a:lnSpc>
            </a:pPr>
            <a:r>
              <a:rPr lang="zh-CN" altLang="en-US" sz="2400" dirty="0">
                <a:latin typeface="微软雅黑" panose="020B0503020204020204" pitchFamily="34" charset="-122"/>
                <a:ea typeface="微软雅黑" panose="020B0503020204020204" pitchFamily="34" charset="-122"/>
              </a:rPr>
              <a:t>项目背景与性能提升思路</a:t>
            </a:r>
            <a:endParaRPr lang="en-US" altLang="zh-CN" sz="2400" dirty="0">
              <a:latin typeface="微软雅黑" panose="020B0503020204020204" pitchFamily="34" charset="-122"/>
              <a:ea typeface="微软雅黑" panose="020B0503020204020204" pitchFamily="34" charset="-122"/>
            </a:endParaRPr>
          </a:p>
          <a:p>
            <a:pPr>
              <a:lnSpc>
                <a:spcPct val="200000"/>
              </a:lnSpc>
            </a:pPr>
            <a:r>
              <a:rPr lang="zh-CN" altLang="en-US" sz="2400" dirty="0">
                <a:latin typeface="微软雅黑" panose="020B0503020204020204" pitchFamily="34" charset="-122"/>
                <a:ea typeface="微软雅黑" panose="020B0503020204020204" pitchFamily="34" charset="-122"/>
              </a:rPr>
              <a:t>内核态应用加载和运行环境</a:t>
            </a:r>
            <a:endParaRPr lang="en-US" altLang="zh-CN" sz="2400" dirty="0">
              <a:latin typeface="微软雅黑" panose="020B0503020204020204" pitchFamily="34" charset="-122"/>
              <a:ea typeface="微软雅黑" panose="020B0503020204020204" pitchFamily="34" charset="-122"/>
            </a:endParaRPr>
          </a:p>
          <a:p>
            <a:pPr>
              <a:lnSpc>
                <a:spcPct val="200000"/>
              </a:lnSpc>
            </a:pPr>
            <a:r>
              <a:rPr lang="zh-CN" altLang="en-US" sz="2400" dirty="0">
                <a:latin typeface="微软雅黑" panose="020B0503020204020204" pitchFamily="34" charset="-122"/>
                <a:ea typeface="微软雅黑" panose="020B0503020204020204" pitchFamily="34" charset="-122"/>
              </a:rPr>
              <a:t>应用程序性能提升场景</a:t>
            </a:r>
            <a:endParaRPr lang="en-US" altLang="zh-CN" sz="2400" dirty="0">
              <a:latin typeface="微软雅黑" panose="020B0503020204020204" pitchFamily="34" charset="-122"/>
              <a:ea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rPr>
              <a:t>加载运行环境的关键技术</a:t>
            </a:r>
            <a:endParaRPr lang="en-US" altLang="zh-CN" sz="2400" b="1" dirty="0">
              <a:latin typeface="微软雅黑" panose="020B0503020204020204" pitchFamily="34" charset="-122"/>
              <a:ea typeface="微软雅黑" panose="020B0503020204020204" pitchFamily="34" charset="-122"/>
            </a:endParaRPr>
          </a:p>
          <a:p>
            <a:pPr>
              <a:lnSpc>
                <a:spcPct val="200000"/>
              </a:lnSpc>
            </a:pPr>
            <a:r>
              <a:rPr lang="zh-CN" altLang="en-US" sz="2400" dirty="0">
                <a:latin typeface="微软雅黑" panose="020B0503020204020204" pitchFamily="34" charset="-122"/>
                <a:ea typeface="微软雅黑" panose="020B0503020204020204" pitchFamily="34" charset="-122"/>
              </a:rPr>
              <a:t>终端应用调研与面临问题</a:t>
            </a:r>
            <a:endParaRPr lang="en-US" altLang="zh-CN" sz="2400" dirty="0">
              <a:latin typeface="微软雅黑" panose="020B0503020204020204" pitchFamily="34" charset="-122"/>
              <a:ea typeface="微软雅黑" panose="020B0503020204020204" pitchFamily="34" charset="-122"/>
            </a:endParaRPr>
          </a:p>
          <a:p>
            <a:pPr>
              <a:lnSpc>
                <a:spcPct val="200000"/>
              </a:lnSpc>
            </a:pPr>
            <a:r>
              <a:rPr lang="zh-CN" altLang="en-US" sz="2400" dirty="0">
                <a:latin typeface="微软雅黑" panose="020B0503020204020204" pitchFamily="34" charset="-122"/>
                <a:ea typeface="微软雅黑" panose="020B0503020204020204" pitchFamily="34" charset="-122"/>
              </a:rPr>
              <a:t>项目现状与下一步计划</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630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2EDF30-FEBF-F0D9-3B7F-E240E96CDC16}"/>
              </a:ext>
            </a:extLst>
          </p:cNvPr>
          <p:cNvSpPr>
            <a:spLocks noGrp="1"/>
          </p:cNvSpPr>
          <p:nvPr>
            <p:ph type="title"/>
          </p:nvPr>
        </p:nvSpPr>
        <p:spPr/>
        <p:txBody>
          <a:bodyPr/>
          <a:lstStyle/>
          <a:p>
            <a:r>
              <a:rPr lang="zh-CN" altLang="en-US" sz="3600" dirty="0">
                <a:latin typeface="微软雅黑" panose="020B0503020204020204" pitchFamily="34" charset="-122"/>
                <a:ea typeface="微软雅黑" panose="020B0503020204020204" pitchFamily="34" charset="-122"/>
              </a:rPr>
              <a:t>加载运行环境的关键技术</a:t>
            </a:r>
            <a:endParaRPr lang="zh-CN" altLang="en-US" dirty="0"/>
          </a:p>
        </p:txBody>
      </p:sp>
      <p:sp>
        <p:nvSpPr>
          <p:cNvPr id="33" name="矩形 32">
            <a:extLst>
              <a:ext uri="{FF2B5EF4-FFF2-40B4-BE49-F238E27FC236}">
                <a16:creationId xmlns:a16="http://schemas.microsoft.com/office/drawing/2014/main" id="{2E8A8ED7-4260-2080-7914-32181EEB814F}"/>
              </a:ext>
            </a:extLst>
          </p:cNvPr>
          <p:cNvSpPr/>
          <p:nvPr/>
        </p:nvSpPr>
        <p:spPr>
          <a:xfrm>
            <a:off x="1286705" y="2161936"/>
            <a:ext cx="1123121" cy="910938"/>
          </a:xfrm>
          <a:prstGeom prst="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34" name="矩形 33">
            <a:extLst>
              <a:ext uri="{FF2B5EF4-FFF2-40B4-BE49-F238E27FC236}">
                <a16:creationId xmlns:a16="http://schemas.microsoft.com/office/drawing/2014/main" id="{7F95A2E2-EECE-62D1-CB4E-5B2C6F924B34}"/>
              </a:ext>
            </a:extLst>
          </p:cNvPr>
          <p:cNvSpPr/>
          <p:nvPr/>
        </p:nvSpPr>
        <p:spPr>
          <a:xfrm>
            <a:off x="1286705" y="3072874"/>
            <a:ext cx="1123121" cy="963668"/>
          </a:xfrm>
          <a:prstGeom prst="rect">
            <a:avLst/>
          </a:prstGeom>
          <a:solidFill>
            <a:schemeClr val="accent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35" name="任意形状 64">
            <a:extLst>
              <a:ext uri="{FF2B5EF4-FFF2-40B4-BE49-F238E27FC236}">
                <a16:creationId xmlns:a16="http://schemas.microsoft.com/office/drawing/2014/main" id="{D1A14DE5-1A8F-22C3-7365-FA539CCAEC2F}"/>
              </a:ext>
            </a:extLst>
          </p:cNvPr>
          <p:cNvSpPr/>
          <p:nvPr/>
        </p:nvSpPr>
        <p:spPr>
          <a:xfrm>
            <a:off x="2409823" y="2187543"/>
            <a:ext cx="248479" cy="1363531"/>
          </a:xfrm>
          <a:custGeom>
            <a:avLst/>
            <a:gdLst>
              <a:gd name="connsiteX0" fmla="*/ 0 w 248479"/>
              <a:gd name="connsiteY0" fmla="*/ 983974 h 983974"/>
              <a:gd name="connsiteX1" fmla="*/ 248479 w 248479"/>
              <a:gd name="connsiteY1" fmla="*/ 983974 h 983974"/>
              <a:gd name="connsiteX2" fmla="*/ 248479 w 248479"/>
              <a:gd name="connsiteY2" fmla="*/ 0 h 983974"/>
              <a:gd name="connsiteX3" fmla="*/ 0 w 248479"/>
              <a:gd name="connsiteY3" fmla="*/ 0 h 983974"/>
            </a:gdLst>
            <a:ahLst/>
            <a:cxnLst>
              <a:cxn ang="0">
                <a:pos x="connsiteX0" y="connsiteY0"/>
              </a:cxn>
              <a:cxn ang="0">
                <a:pos x="connsiteX1" y="connsiteY1"/>
              </a:cxn>
              <a:cxn ang="0">
                <a:pos x="connsiteX2" y="connsiteY2"/>
              </a:cxn>
              <a:cxn ang="0">
                <a:pos x="connsiteX3" y="connsiteY3"/>
              </a:cxn>
            </a:cxnLst>
            <a:rect l="l" t="t" r="r" b="b"/>
            <a:pathLst>
              <a:path w="248479" h="983974">
                <a:moveTo>
                  <a:pt x="0" y="983974"/>
                </a:moveTo>
                <a:lnTo>
                  <a:pt x="248479" y="983974"/>
                </a:lnTo>
                <a:lnTo>
                  <a:pt x="248479" y="0"/>
                </a:lnTo>
                <a:lnTo>
                  <a:pt x="0" y="0"/>
                </a:lnTo>
              </a:path>
            </a:pathLst>
          </a:custGeom>
          <a:noFill/>
          <a:ln w="19050">
            <a:solidFill>
              <a:schemeClr val="tx1"/>
            </a:solidFill>
            <a:prstDash val="lg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pic>
        <p:nvPicPr>
          <p:cNvPr id="36" name="图片 35">
            <a:extLst>
              <a:ext uri="{FF2B5EF4-FFF2-40B4-BE49-F238E27FC236}">
                <a16:creationId xmlns:a16="http://schemas.microsoft.com/office/drawing/2014/main" id="{411115BF-9EE4-98DB-C6DD-624E5D9C2E1D}"/>
              </a:ext>
            </a:extLst>
          </p:cNvPr>
          <p:cNvPicPr>
            <a:picLocks noChangeAspect="1"/>
          </p:cNvPicPr>
          <p:nvPr/>
        </p:nvPicPr>
        <p:blipFill>
          <a:blip r:embed="rId3"/>
          <a:stretch>
            <a:fillRect/>
          </a:stretch>
        </p:blipFill>
        <p:spPr>
          <a:xfrm>
            <a:off x="2479118" y="3016234"/>
            <a:ext cx="358368" cy="297574"/>
          </a:xfrm>
          <a:prstGeom prst="rect">
            <a:avLst/>
          </a:prstGeom>
        </p:spPr>
      </p:pic>
      <p:sp>
        <p:nvSpPr>
          <p:cNvPr id="37" name="矩形 36">
            <a:extLst>
              <a:ext uri="{FF2B5EF4-FFF2-40B4-BE49-F238E27FC236}">
                <a16:creationId xmlns:a16="http://schemas.microsoft.com/office/drawing/2014/main" id="{6BD14083-6BFB-3211-F835-2628D58621E4}"/>
              </a:ext>
            </a:extLst>
          </p:cNvPr>
          <p:cNvSpPr/>
          <p:nvPr/>
        </p:nvSpPr>
        <p:spPr>
          <a:xfrm>
            <a:off x="3963040" y="2161936"/>
            <a:ext cx="1123121" cy="910938"/>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38" name="矩形 37">
            <a:extLst>
              <a:ext uri="{FF2B5EF4-FFF2-40B4-BE49-F238E27FC236}">
                <a16:creationId xmlns:a16="http://schemas.microsoft.com/office/drawing/2014/main" id="{281F110D-E5FB-AF53-1CEA-4AB4652C63C8}"/>
              </a:ext>
            </a:extLst>
          </p:cNvPr>
          <p:cNvSpPr/>
          <p:nvPr/>
        </p:nvSpPr>
        <p:spPr>
          <a:xfrm>
            <a:off x="3963040" y="3072874"/>
            <a:ext cx="1123121" cy="963668"/>
          </a:xfrm>
          <a:prstGeom prst="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39" name="文本框 38">
            <a:extLst>
              <a:ext uri="{FF2B5EF4-FFF2-40B4-BE49-F238E27FC236}">
                <a16:creationId xmlns:a16="http://schemas.microsoft.com/office/drawing/2014/main" id="{37D20B6F-93C5-72C1-D78A-C02A754F41DF}"/>
              </a:ext>
            </a:extLst>
          </p:cNvPr>
          <p:cNvSpPr txBox="1"/>
          <p:nvPr/>
        </p:nvSpPr>
        <p:spPr>
          <a:xfrm>
            <a:off x="642006" y="3042343"/>
            <a:ext cx="543739" cy="458587"/>
          </a:xfrm>
          <a:prstGeom prst="rect">
            <a:avLst/>
          </a:prstGeom>
          <a:noFill/>
        </p:spPr>
        <p:txBody>
          <a:bodyPr wrap="none" rtlCol="0">
            <a:spAutoFit/>
          </a:bodyPr>
          <a:lstStyle/>
          <a:p>
            <a:pPr>
              <a:lnSpc>
                <a:spcPct val="85000"/>
              </a:lnSpc>
            </a:pPr>
            <a:endParaRPr kumimoji="1" lang="en-US" altLang="zh-CN" sz="1400" dirty="0">
              <a:latin typeface="黑体" panose="02010609060101010101" pitchFamily="49" charset="-122"/>
              <a:ea typeface="黑体" panose="02010609060101010101" pitchFamily="49" charset="-122"/>
            </a:endParaRPr>
          </a:p>
          <a:p>
            <a:pPr>
              <a:lnSpc>
                <a:spcPct val="85000"/>
              </a:lnSpc>
            </a:pPr>
            <a:r>
              <a:rPr kumimoji="1" lang="zh-CN" altLang="en-US" sz="1400" dirty="0">
                <a:latin typeface="黑体" panose="02010609060101010101" pitchFamily="49" charset="-122"/>
                <a:ea typeface="黑体" panose="02010609060101010101" pitchFamily="49" charset="-122"/>
              </a:rPr>
              <a:t>异常</a:t>
            </a:r>
          </a:p>
        </p:txBody>
      </p:sp>
      <p:sp>
        <p:nvSpPr>
          <p:cNvPr id="40" name="矩形 39">
            <a:extLst>
              <a:ext uri="{FF2B5EF4-FFF2-40B4-BE49-F238E27FC236}">
                <a16:creationId xmlns:a16="http://schemas.microsoft.com/office/drawing/2014/main" id="{D09A687C-9BE9-F855-0D23-F60F8D62622F}"/>
              </a:ext>
            </a:extLst>
          </p:cNvPr>
          <p:cNvSpPr/>
          <p:nvPr/>
        </p:nvSpPr>
        <p:spPr>
          <a:xfrm>
            <a:off x="1286393" y="3072242"/>
            <a:ext cx="1123121" cy="286717"/>
          </a:xfrm>
          <a:prstGeom prst="rect">
            <a:avLst/>
          </a:prstGeom>
          <a:solidFill>
            <a:schemeClr val="accent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a:r>
              <a:rPr kumimoji="1" lang="zh-CN" altLang="en-US" dirty="0">
                <a:solidFill>
                  <a:schemeClr val="tx1"/>
                </a:solidFill>
                <a:latin typeface="黑体" panose="02010609060101010101" pitchFamily="49" charset="-122"/>
                <a:ea typeface="黑体" panose="02010609060101010101" pitchFamily="49" charset="-122"/>
                <a:cs typeface="Times New Roman" panose="02020603050405020304" pitchFamily="18" charset="0"/>
              </a:rPr>
              <a:t>跳板页</a:t>
            </a:r>
          </a:p>
        </p:txBody>
      </p:sp>
      <p:sp>
        <p:nvSpPr>
          <p:cNvPr id="41" name="任意形状 88">
            <a:extLst>
              <a:ext uri="{FF2B5EF4-FFF2-40B4-BE49-F238E27FC236}">
                <a16:creationId xmlns:a16="http://schemas.microsoft.com/office/drawing/2014/main" id="{9F81EFCF-34F8-AA59-2924-3B575CA23858}"/>
              </a:ext>
            </a:extLst>
          </p:cNvPr>
          <p:cNvSpPr/>
          <p:nvPr/>
        </p:nvSpPr>
        <p:spPr>
          <a:xfrm flipH="1">
            <a:off x="1107517" y="3177169"/>
            <a:ext cx="160612" cy="371174"/>
          </a:xfrm>
          <a:custGeom>
            <a:avLst/>
            <a:gdLst>
              <a:gd name="connsiteX0" fmla="*/ 0 w 248479"/>
              <a:gd name="connsiteY0" fmla="*/ 983974 h 983974"/>
              <a:gd name="connsiteX1" fmla="*/ 248479 w 248479"/>
              <a:gd name="connsiteY1" fmla="*/ 983974 h 983974"/>
              <a:gd name="connsiteX2" fmla="*/ 248479 w 248479"/>
              <a:gd name="connsiteY2" fmla="*/ 0 h 983974"/>
              <a:gd name="connsiteX3" fmla="*/ 0 w 248479"/>
              <a:gd name="connsiteY3" fmla="*/ 0 h 983974"/>
            </a:gdLst>
            <a:ahLst/>
            <a:cxnLst>
              <a:cxn ang="0">
                <a:pos x="connsiteX0" y="connsiteY0"/>
              </a:cxn>
              <a:cxn ang="0">
                <a:pos x="connsiteX1" y="connsiteY1"/>
              </a:cxn>
              <a:cxn ang="0">
                <a:pos x="connsiteX2" y="connsiteY2"/>
              </a:cxn>
              <a:cxn ang="0">
                <a:pos x="connsiteX3" y="connsiteY3"/>
              </a:cxn>
            </a:cxnLst>
            <a:rect l="l" t="t" r="r" b="b"/>
            <a:pathLst>
              <a:path w="248479" h="983974">
                <a:moveTo>
                  <a:pt x="0" y="983974"/>
                </a:moveTo>
                <a:lnTo>
                  <a:pt x="248479" y="983974"/>
                </a:lnTo>
                <a:lnTo>
                  <a:pt x="248479" y="0"/>
                </a:lnTo>
                <a:lnTo>
                  <a:pt x="0" y="0"/>
                </a:lnTo>
              </a:path>
            </a:pathLst>
          </a:custGeom>
          <a:noFill/>
          <a:ln w="19050">
            <a:solidFill>
              <a:schemeClr val="tx1"/>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cxnSp>
        <p:nvCxnSpPr>
          <p:cNvPr id="42" name="直线箭头连接符 105">
            <a:extLst>
              <a:ext uri="{FF2B5EF4-FFF2-40B4-BE49-F238E27FC236}">
                <a16:creationId xmlns:a16="http://schemas.microsoft.com/office/drawing/2014/main" id="{083C7AE1-F34E-CE26-72E5-4F98FF30D459}"/>
              </a:ext>
            </a:extLst>
          </p:cNvPr>
          <p:cNvCxnSpPr>
            <a:cxnSpLocks/>
          </p:cNvCxnSpPr>
          <p:nvPr/>
        </p:nvCxnSpPr>
        <p:spPr>
          <a:xfrm>
            <a:off x="1049567" y="3716960"/>
            <a:ext cx="237744" cy="0"/>
          </a:xfrm>
          <a:prstGeom prst="straightConnector1">
            <a:avLst/>
          </a:prstGeom>
          <a:noFill/>
          <a:ln w="1905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43" name="矩形 42">
            <a:extLst>
              <a:ext uri="{FF2B5EF4-FFF2-40B4-BE49-F238E27FC236}">
                <a16:creationId xmlns:a16="http://schemas.microsoft.com/office/drawing/2014/main" id="{2E87A067-C15F-7F3F-DBD9-56AA8E65C891}"/>
              </a:ext>
            </a:extLst>
          </p:cNvPr>
          <p:cNvSpPr/>
          <p:nvPr/>
        </p:nvSpPr>
        <p:spPr>
          <a:xfrm>
            <a:off x="626664" y="3588615"/>
            <a:ext cx="469680" cy="313932"/>
          </a:xfrm>
          <a:prstGeom prst="rect">
            <a:avLst/>
          </a:prstGeom>
        </p:spPr>
        <p:txBody>
          <a:bodyPr wrap="square">
            <a:spAutoFit/>
          </a:bodyPr>
          <a:lstStyle/>
          <a:p>
            <a:pPr lvl="0" algn="ctr">
              <a:lnSpc>
                <a:spcPct val="80000"/>
              </a:lnSpc>
            </a:pPr>
            <a:r>
              <a:rPr kumimoji="1" lang="en-US" altLang="zh-CN" dirty="0">
                <a:solidFill>
                  <a:srgbClr val="FF0000"/>
                </a:solidFill>
                <a:latin typeface="黑体" panose="02010609060101010101" pitchFamily="49" charset="-122"/>
                <a:ea typeface="黑体" panose="02010609060101010101" pitchFamily="49" charset="-122"/>
                <a:cs typeface="Times New Roman" panose="02020603050405020304" pitchFamily="18" charset="0"/>
              </a:rPr>
              <a:t>PC</a:t>
            </a:r>
            <a:endParaRPr kumimoji="1" lang="zh-CN" altLang="en-US"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44" name="矩形 43">
            <a:extLst>
              <a:ext uri="{FF2B5EF4-FFF2-40B4-BE49-F238E27FC236}">
                <a16:creationId xmlns:a16="http://schemas.microsoft.com/office/drawing/2014/main" id="{A62038B9-0413-8966-B6E6-F6E41F3D0DA5}"/>
              </a:ext>
            </a:extLst>
          </p:cNvPr>
          <p:cNvSpPr/>
          <p:nvPr/>
        </p:nvSpPr>
        <p:spPr>
          <a:xfrm>
            <a:off x="671468" y="4191267"/>
            <a:ext cx="2352770" cy="1077218"/>
          </a:xfrm>
          <a:prstGeom prst="rect">
            <a:avLst/>
          </a:prstGeom>
        </p:spPr>
        <p:txBody>
          <a:bodyPr wrap="square">
            <a:spAutoFit/>
          </a:bodyPr>
          <a:lstStyle/>
          <a:p>
            <a:pPr lvl="0" algn="ctr"/>
            <a:r>
              <a:rPr kumimoji="1" lang="zh-CN" altLang="en-US" sz="16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用户上下文</a:t>
            </a:r>
            <a:endParaRPr kumimoji="1" lang="en-US" altLang="zh-CN" sz="16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marL="285750" lvl="0" indent="-285750">
              <a:buFont typeface="Arial" panose="020B0604020202020204" pitchFamily="34" charset="0"/>
              <a:buChar char="•"/>
            </a:pPr>
            <a:r>
              <a:rPr kumimoji="1" lang="zh-CN" altLang="en-US" sz="16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设置</a:t>
            </a:r>
            <a:r>
              <a:rPr kumimoji="1" lang="en-US" altLang="zh-CN" sz="16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T1SZ</a:t>
            </a:r>
            <a:r>
              <a:rPr kumimoji="1" lang="zh-CN" altLang="en-US" sz="16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，内核空间不可访问</a:t>
            </a:r>
            <a:endParaRPr kumimoji="1" lang="en-US" altLang="zh-CN" sz="16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a:p>
            <a:pPr marL="285750" lvl="0" indent="-285750">
              <a:buFont typeface="Arial" panose="020B0604020202020204" pitchFamily="34" charset="0"/>
              <a:buChar char="•"/>
            </a:pPr>
            <a:r>
              <a:rPr kumimoji="1" lang="zh-CN" altLang="en-US" sz="16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使用</a:t>
            </a:r>
            <a:r>
              <a:rPr kumimoji="1" lang="en-US" altLang="zh-CN" sz="16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ASID_USER</a:t>
            </a:r>
            <a:endParaRPr kumimoji="1" lang="zh-CN" altLang="en-US" sz="16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p:txBody>
      </p:sp>
      <p:cxnSp>
        <p:nvCxnSpPr>
          <p:cNvPr id="45" name="直线箭头连接符 113">
            <a:extLst>
              <a:ext uri="{FF2B5EF4-FFF2-40B4-BE49-F238E27FC236}">
                <a16:creationId xmlns:a16="http://schemas.microsoft.com/office/drawing/2014/main" id="{EF248640-F3D9-6833-16CB-89EFF7735C10}"/>
              </a:ext>
            </a:extLst>
          </p:cNvPr>
          <p:cNvCxnSpPr>
            <a:cxnSpLocks/>
          </p:cNvCxnSpPr>
          <p:nvPr/>
        </p:nvCxnSpPr>
        <p:spPr>
          <a:xfrm>
            <a:off x="5081386" y="2429345"/>
            <a:ext cx="237744" cy="0"/>
          </a:xfrm>
          <a:prstGeom prst="straightConnector1">
            <a:avLst/>
          </a:prstGeom>
          <a:noFill/>
          <a:ln w="19050">
            <a:solidFill>
              <a:srgbClr val="FF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6" name="矩形 45">
            <a:extLst>
              <a:ext uri="{FF2B5EF4-FFF2-40B4-BE49-F238E27FC236}">
                <a16:creationId xmlns:a16="http://schemas.microsoft.com/office/drawing/2014/main" id="{69E89784-A6FB-B029-368E-2F21722A1C41}"/>
              </a:ext>
            </a:extLst>
          </p:cNvPr>
          <p:cNvSpPr/>
          <p:nvPr/>
        </p:nvSpPr>
        <p:spPr>
          <a:xfrm>
            <a:off x="5282252" y="2272379"/>
            <a:ext cx="469680" cy="313932"/>
          </a:xfrm>
          <a:prstGeom prst="rect">
            <a:avLst/>
          </a:prstGeom>
        </p:spPr>
        <p:txBody>
          <a:bodyPr wrap="square">
            <a:spAutoFit/>
          </a:bodyPr>
          <a:lstStyle/>
          <a:p>
            <a:pPr lvl="0" algn="ctr">
              <a:lnSpc>
                <a:spcPct val="80000"/>
              </a:lnSpc>
            </a:pPr>
            <a:r>
              <a:rPr kumimoji="1" lang="en-US" altLang="zh-CN" dirty="0">
                <a:solidFill>
                  <a:srgbClr val="FF0000"/>
                </a:solidFill>
                <a:latin typeface="黑体" panose="02010609060101010101" pitchFamily="49" charset="-122"/>
                <a:ea typeface="黑体" panose="02010609060101010101" pitchFamily="49" charset="-122"/>
                <a:cs typeface="Times New Roman" panose="02020603050405020304" pitchFamily="18" charset="0"/>
              </a:rPr>
              <a:t>PC</a:t>
            </a:r>
            <a:endParaRPr kumimoji="1" lang="zh-CN" altLang="en-US"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47" name="矩形 46">
            <a:extLst>
              <a:ext uri="{FF2B5EF4-FFF2-40B4-BE49-F238E27FC236}">
                <a16:creationId xmlns:a16="http://schemas.microsoft.com/office/drawing/2014/main" id="{B7129D69-41CE-FCF2-A69C-6DA017C2B4CE}"/>
              </a:ext>
            </a:extLst>
          </p:cNvPr>
          <p:cNvSpPr/>
          <p:nvPr/>
        </p:nvSpPr>
        <p:spPr>
          <a:xfrm>
            <a:off x="1533856" y="2289321"/>
            <a:ext cx="646331" cy="646331"/>
          </a:xfrm>
          <a:prstGeom prst="rect">
            <a:avLst/>
          </a:prstGeom>
        </p:spPr>
        <p:txBody>
          <a:bodyPr wrap="none">
            <a:spAutoFit/>
          </a:bodyPr>
          <a:lstStyle/>
          <a:p>
            <a:r>
              <a:rPr kumimoji="1" lang="zh-CN" altLang="en-US" dirty="0">
                <a:solidFill>
                  <a:prstClr val="black"/>
                </a:solidFill>
                <a:latin typeface="黑体" panose="02010609060101010101" pitchFamily="49" charset="-122"/>
                <a:ea typeface="黑体" panose="02010609060101010101" pitchFamily="49" charset="-122"/>
                <a:cs typeface="Times New Roman" panose="02020603050405020304" pitchFamily="18" charset="0"/>
              </a:rPr>
              <a:t>不可</a:t>
            </a:r>
            <a:endParaRPr kumimoji="1" lang="en-US" altLang="zh-CN"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a:p>
            <a:r>
              <a:rPr kumimoji="1" lang="zh-CN" altLang="en-US" dirty="0">
                <a:solidFill>
                  <a:prstClr val="black"/>
                </a:solidFill>
                <a:latin typeface="黑体" panose="02010609060101010101" pitchFamily="49" charset="-122"/>
                <a:ea typeface="黑体" panose="02010609060101010101" pitchFamily="49" charset="-122"/>
                <a:cs typeface="Times New Roman" panose="02020603050405020304" pitchFamily="18" charset="0"/>
              </a:rPr>
              <a:t>访问</a:t>
            </a:r>
            <a:endParaRPr lang="zh-CN" altLang="en-US" dirty="0">
              <a:latin typeface="黑体" panose="02010609060101010101" pitchFamily="49" charset="-122"/>
              <a:ea typeface="黑体" panose="02010609060101010101" pitchFamily="49" charset="-122"/>
            </a:endParaRPr>
          </a:p>
        </p:txBody>
      </p:sp>
      <p:sp>
        <p:nvSpPr>
          <p:cNvPr id="48" name="矩形 47">
            <a:extLst>
              <a:ext uri="{FF2B5EF4-FFF2-40B4-BE49-F238E27FC236}">
                <a16:creationId xmlns:a16="http://schemas.microsoft.com/office/drawing/2014/main" id="{3E639655-CF6B-13F6-096F-299F95A50523}"/>
              </a:ext>
            </a:extLst>
          </p:cNvPr>
          <p:cNvSpPr/>
          <p:nvPr/>
        </p:nvSpPr>
        <p:spPr>
          <a:xfrm>
            <a:off x="1263324" y="3355374"/>
            <a:ext cx="1121813" cy="646331"/>
          </a:xfrm>
          <a:prstGeom prst="rect">
            <a:avLst/>
          </a:prstGeom>
        </p:spPr>
        <p:txBody>
          <a:bodyPr wrap="square">
            <a:spAutoFit/>
          </a:bodyPr>
          <a:lstStyle/>
          <a:p>
            <a:pPr lvl="0" algn="ctr"/>
            <a:r>
              <a:rPr kumimoji="1" lang="zh-CN" altLang="en-US" dirty="0">
                <a:solidFill>
                  <a:prstClr val="black"/>
                </a:solidFill>
                <a:latin typeface="黑体" panose="02010609060101010101" pitchFamily="49" charset="-122"/>
                <a:ea typeface="黑体" panose="02010609060101010101" pitchFamily="49" charset="-122"/>
                <a:cs typeface="Times New Roman" panose="02020603050405020304" pitchFamily="18" charset="0"/>
              </a:rPr>
              <a:t>用户</a:t>
            </a:r>
            <a:endParaRPr kumimoji="1" lang="en-US" altLang="zh-CN"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a:p>
            <a:pPr lvl="0" algn="ctr"/>
            <a:r>
              <a:rPr kumimoji="1" lang="zh-CN" altLang="en-US" dirty="0">
                <a:solidFill>
                  <a:prstClr val="black"/>
                </a:solidFill>
                <a:latin typeface="黑体" panose="02010609060101010101" pitchFamily="49" charset="-122"/>
                <a:ea typeface="黑体" panose="02010609060101010101" pitchFamily="49" charset="-122"/>
                <a:cs typeface="Times New Roman" panose="02020603050405020304" pitchFamily="18" charset="0"/>
              </a:rPr>
              <a:t>空间</a:t>
            </a:r>
          </a:p>
        </p:txBody>
      </p:sp>
      <p:sp>
        <p:nvSpPr>
          <p:cNvPr id="49" name="矩形 48">
            <a:extLst>
              <a:ext uri="{FF2B5EF4-FFF2-40B4-BE49-F238E27FC236}">
                <a16:creationId xmlns:a16="http://schemas.microsoft.com/office/drawing/2014/main" id="{18AC32B0-1ECC-0FDA-9270-EE33048FE7B5}"/>
              </a:ext>
            </a:extLst>
          </p:cNvPr>
          <p:cNvSpPr/>
          <p:nvPr/>
        </p:nvSpPr>
        <p:spPr>
          <a:xfrm>
            <a:off x="3980675" y="3197707"/>
            <a:ext cx="1121813" cy="646331"/>
          </a:xfrm>
          <a:prstGeom prst="rect">
            <a:avLst/>
          </a:prstGeom>
        </p:spPr>
        <p:txBody>
          <a:bodyPr wrap="square">
            <a:spAutoFit/>
          </a:bodyPr>
          <a:lstStyle/>
          <a:p>
            <a:pPr lvl="0" algn="ctr"/>
            <a:r>
              <a:rPr kumimoji="1" lang="zh-CN" altLang="en-US" dirty="0">
                <a:solidFill>
                  <a:prstClr val="black"/>
                </a:solidFill>
                <a:latin typeface="黑体" panose="02010609060101010101" pitchFamily="49" charset="-122"/>
                <a:ea typeface="黑体" panose="02010609060101010101" pitchFamily="49" charset="-122"/>
                <a:cs typeface="Times New Roman" panose="02020603050405020304" pitchFamily="18" charset="0"/>
              </a:rPr>
              <a:t>不可</a:t>
            </a:r>
            <a:endParaRPr kumimoji="1" lang="en-US" altLang="zh-CN"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a:p>
            <a:pPr lvl="0" algn="ctr"/>
            <a:r>
              <a:rPr kumimoji="1" lang="zh-CN" altLang="en-US" dirty="0">
                <a:solidFill>
                  <a:prstClr val="black"/>
                </a:solidFill>
                <a:latin typeface="黑体" panose="02010609060101010101" pitchFamily="49" charset="-122"/>
                <a:ea typeface="黑体" panose="02010609060101010101" pitchFamily="49" charset="-122"/>
                <a:cs typeface="Times New Roman" panose="02020603050405020304" pitchFamily="18" charset="0"/>
              </a:rPr>
              <a:t>访问</a:t>
            </a:r>
          </a:p>
        </p:txBody>
      </p:sp>
      <p:sp>
        <p:nvSpPr>
          <p:cNvPr id="50" name="矩形 49">
            <a:extLst>
              <a:ext uri="{FF2B5EF4-FFF2-40B4-BE49-F238E27FC236}">
                <a16:creationId xmlns:a16="http://schemas.microsoft.com/office/drawing/2014/main" id="{312424C7-BA17-07A7-8DAC-C2FDD368CE01}"/>
              </a:ext>
            </a:extLst>
          </p:cNvPr>
          <p:cNvSpPr/>
          <p:nvPr/>
        </p:nvSpPr>
        <p:spPr>
          <a:xfrm>
            <a:off x="3980675" y="2274740"/>
            <a:ext cx="1121813" cy="646331"/>
          </a:xfrm>
          <a:prstGeom prst="rect">
            <a:avLst/>
          </a:prstGeom>
        </p:spPr>
        <p:txBody>
          <a:bodyPr wrap="square">
            <a:spAutoFit/>
          </a:bodyPr>
          <a:lstStyle/>
          <a:p>
            <a:pPr lvl="0" algn="ctr"/>
            <a:r>
              <a:rPr kumimoji="1" lang="zh-CN" altLang="en-US" dirty="0">
                <a:solidFill>
                  <a:prstClr val="black"/>
                </a:solidFill>
                <a:latin typeface="黑体" panose="02010609060101010101" pitchFamily="49" charset="-122"/>
                <a:ea typeface="黑体" panose="02010609060101010101" pitchFamily="49" charset="-122"/>
                <a:cs typeface="Times New Roman" panose="02020603050405020304" pitchFamily="18" charset="0"/>
              </a:rPr>
              <a:t>内核</a:t>
            </a:r>
            <a:endParaRPr kumimoji="1" lang="en-US" altLang="zh-CN"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a:p>
            <a:pPr lvl="0" algn="ctr"/>
            <a:r>
              <a:rPr kumimoji="1" lang="zh-CN" altLang="en-US" dirty="0">
                <a:solidFill>
                  <a:prstClr val="black"/>
                </a:solidFill>
                <a:latin typeface="黑体" panose="02010609060101010101" pitchFamily="49" charset="-122"/>
                <a:ea typeface="黑体" panose="02010609060101010101" pitchFamily="49" charset="-122"/>
                <a:cs typeface="Times New Roman" panose="02020603050405020304" pitchFamily="18" charset="0"/>
              </a:rPr>
              <a:t>空间</a:t>
            </a:r>
          </a:p>
        </p:txBody>
      </p:sp>
      <p:sp>
        <p:nvSpPr>
          <p:cNvPr id="51" name="矩形 50">
            <a:extLst>
              <a:ext uri="{FF2B5EF4-FFF2-40B4-BE49-F238E27FC236}">
                <a16:creationId xmlns:a16="http://schemas.microsoft.com/office/drawing/2014/main" id="{FF955644-AFA3-0F3F-52FC-A39D6872F8A4}"/>
              </a:ext>
            </a:extLst>
          </p:cNvPr>
          <p:cNvSpPr/>
          <p:nvPr/>
        </p:nvSpPr>
        <p:spPr>
          <a:xfrm>
            <a:off x="3355966" y="4191267"/>
            <a:ext cx="2352770" cy="1077218"/>
          </a:xfrm>
          <a:prstGeom prst="rect">
            <a:avLst/>
          </a:prstGeom>
        </p:spPr>
        <p:txBody>
          <a:bodyPr wrap="square">
            <a:spAutoFit/>
          </a:bodyPr>
          <a:lstStyle/>
          <a:p>
            <a:pPr lvl="0" algn="ctr"/>
            <a:r>
              <a:rPr kumimoji="1" lang="zh-CN" altLang="en-US" sz="16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内核上下文</a:t>
            </a:r>
            <a:endParaRPr kumimoji="1" lang="en-US" altLang="zh-CN" sz="16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marL="285750" lvl="0" indent="-285750">
              <a:buFont typeface="Arial" panose="020B0604020202020204" pitchFamily="34" charset="0"/>
              <a:buChar char="•"/>
            </a:pPr>
            <a:r>
              <a:rPr kumimoji="1" lang="zh-CN" altLang="en-US" sz="16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设置</a:t>
            </a:r>
            <a:r>
              <a:rPr kumimoji="1" lang="en-US" altLang="zh-CN" sz="16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T0SZ</a:t>
            </a:r>
            <a:r>
              <a:rPr kumimoji="1" lang="zh-CN" altLang="en-US" sz="16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，用户空间不可访问</a:t>
            </a:r>
            <a:endParaRPr kumimoji="1" lang="en-US" altLang="zh-CN" sz="16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a:p>
            <a:pPr marL="285750" lvl="0" indent="-285750">
              <a:buFont typeface="Arial" panose="020B0604020202020204" pitchFamily="34" charset="0"/>
              <a:buChar char="•"/>
            </a:pPr>
            <a:r>
              <a:rPr kumimoji="1" lang="zh-CN" altLang="en-US" sz="16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使用</a:t>
            </a:r>
            <a:r>
              <a:rPr kumimoji="1" lang="en-US" altLang="zh-CN" sz="16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ASID_KERNEL</a:t>
            </a:r>
            <a:endParaRPr kumimoji="1" lang="zh-CN" altLang="en-US" sz="16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52" name="任意多边形: 形状 51">
            <a:extLst>
              <a:ext uri="{FF2B5EF4-FFF2-40B4-BE49-F238E27FC236}">
                <a16:creationId xmlns:a16="http://schemas.microsoft.com/office/drawing/2014/main" id="{3D26876B-F573-A468-DFCB-330F8DFC924A}"/>
              </a:ext>
            </a:extLst>
          </p:cNvPr>
          <p:cNvSpPr/>
          <p:nvPr/>
        </p:nvSpPr>
        <p:spPr>
          <a:xfrm>
            <a:off x="5068643" y="2705982"/>
            <a:ext cx="261257" cy="992777"/>
          </a:xfrm>
          <a:custGeom>
            <a:avLst/>
            <a:gdLst>
              <a:gd name="connsiteX0" fmla="*/ 17417 w 261257"/>
              <a:gd name="connsiteY0" fmla="*/ 0 h 992777"/>
              <a:gd name="connsiteX1" fmla="*/ 261257 w 261257"/>
              <a:gd name="connsiteY1" fmla="*/ 0 h 992777"/>
              <a:gd name="connsiteX2" fmla="*/ 261257 w 261257"/>
              <a:gd name="connsiteY2" fmla="*/ 992777 h 992777"/>
              <a:gd name="connsiteX3" fmla="*/ 0 w 261257"/>
              <a:gd name="connsiteY3" fmla="*/ 992777 h 992777"/>
            </a:gdLst>
            <a:ahLst/>
            <a:cxnLst>
              <a:cxn ang="0">
                <a:pos x="connsiteX0" y="connsiteY0"/>
              </a:cxn>
              <a:cxn ang="0">
                <a:pos x="connsiteX1" y="connsiteY1"/>
              </a:cxn>
              <a:cxn ang="0">
                <a:pos x="connsiteX2" y="connsiteY2"/>
              </a:cxn>
              <a:cxn ang="0">
                <a:pos x="connsiteX3" y="connsiteY3"/>
              </a:cxn>
            </a:cxnLst>
            <a:rect l="l" t="t" r="r" b="b"/>
            <a:pathLst>
              <a:path w="261257" h="992777">
                <a:moveTo>
                  <a:pt x="17417" y="0"/>
                </a:moveTo>
                <a:lnTo>
                  <a:pt x="261257" y="0"/>
                </a:lnTo>
                <a:lnTo>
                  <a:pt x="261257" y="992777"/>
                </a:lnTo>
                <a:lnTo>
                  <a:pt x="0" y="992777"/>
                </a:lnTo>
              </a:path>
            </a:pathLst>
          </a:custGeom>
          <a:noFill/>
          <a:ln w="19050">
            <a:solidFill>
              <a:schemeClr val="tx1"/>
            </a:solidFill>
            <a:prstDash val="lg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pic>
        <p:nvPicPr>
          <p:cNvPr id="53" name="图片 52">
            <a:extLst>
              <a:ext uri="{FF2B5EF4-FFF2-40B4-BE49-F238E27FC236}">
                <a16:creationId xmlns:a16="http://schemas.microsoft.com/office/drawing/2014/main" id="{69D1F6F6-B189-DE6A-5B82-F377BD188B65}"/>
              </a:ext>
            </a:extLst>
          </p:cNvPr>
          <p:cNvPicPr>
            <a:picLocks noChangeAspect="1"/>
          </p:cNvPicPr>
          <p:nvPr/>
        </p:nvPicPr>
        <p:blipFill>
          <a:blip r:embed="rId3"/>
          <a:stretch>
            <a:fillRect/>
          </a:stretch>
        </p:blipFill>
        <p:spPr>
          <a:xfrm>
            <a:off x="5166146" y="3043825"/>
            <a:ext cx="358368" cy="297574"/>
          </a:xfrm>
          <a:prstGeom prst="rect">
            <a:avLst/>
          </a:prstGeom>
        </p:spPr>
      </p:pic>
      <p:sp>
        <p:nvSpPr>
          <p:cNvPr id="54" name="矩形 53">
            <a:extLst>
              <a:ext uri="{FF2B5EF4-FFF2-40B4-BE49-F238E27FC236}">
                <a16:creationId xmlns:a16="http://schemas.microsoft.com/office/drawing/2014/main" id="{7FF0897A-EC7C-7F2A-0A70-1C667EE24F68}"/>
              </a:ext>
            </a:extLst>
          </p:cNvPr>
          <p:cNvSpPr/>
          <p:nvPr/>
        </p:nvSpPr>
        <p:spPr>
          <a:xfrm>
            <a:off x="2572867" y="2719587"/>
            <a:ext cx="1548297" cy="858377"/>
          </a:xfrm>
          <a:prstGeom prst="rect">
            <a:avLst/>
          </a:prstGeom>
        </p:spPr>
        <p:txBody>
          <a:bodyPr wrap="square">
            <a:spAutoFit/>
          </a:bodyPr>
          <a:lstStyle/>
          <a:p>
            <a:pPr lvl="0" algn="ctr">
              <a:lnSpc>
                <a:spcPct val="150000"/>
              </a:lnSpc>
            </a:pPr>
            <a:r>
              <a:rPr kumimoji="1" lang="zh-CN" altLang="en-US" dirty="0">
                <a:solidFill>
                  <a:prstClr val="black"/>
                </a:solidFill>
                <a:latin typeface="黑体" panose="02010609060101010101" pitchFamily="49" charset="-122"/>
                <a:ea typeface="黑体" panose="02010609060101010101" pitchFamily="49" charset="-122"/>
                <a:cs typeface="Times New Roman" panose="02020603050405020304" pitchFamily="18" charset="0"/>
              </a:rPr>
              <a:t>上下文</a:t>
            </a:r>
            <a:endParaRPr kumimoji="1" lang="en-US" altLang="zh-CN"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a:p>
            <a:pPr lvl="0" algn="ctr">
              <a:lnSpc>
                <a:spcPct val="150000"/>
              </a:lnSpc>
            </a:pPr>
            <a:r>
              <a:rPr kumimoji="1" lang="zh-CN" altLang="en-US" dirty="0">
                <a:solidFill>
                  <a:prstClr val="black"/>
                </a:solidFill>
                <a:latin typeface="黑体" panose="02010609060101010101" pitchFamily="49" charset="-122"/>
                <a:ea typeface="黑体" panose="02010609060101010101" pitchFamily="49" charset="-122"/>
                <a:cs typeface="Times New Roman" panose="02020603050405020304" pitchFamily="18" charset="0"/>
              </a:rPr>
              <a:t>切换</a:t>
            </a:r>
          </a:p>
        </p:txBody>
      </p:sp>
      <p:cxnSp>
        <p:nvCxnSpPr>
          <p:cNvPr id="55" name="直接箭头连接符 54">
            <a:extLst>
              <a:ext uri="{FF2B5EF4-FFF2-40B4-BE49-F238E27FC236}">
                <a16:creationId xmlns:a16="http://schemas.microsoft.com/office/drawing/2014/main" id="{21FF1636-2593-9F7C-B6B2-39322159E302}"/>
              </a:ext>
            </a:extLst>
          </p:cNvPr>
          <p:cNvCxnSpPr/>
          <p:nvPr/>
        </p:nvCxnSpPr>
        <p:spPr>
          <a:xfrm>
            <a:off x="2898203" y="3197707"/>
            <a:ext cx="915525" cy="0"/>
          </a:xfrm>
          <a:prstGeom prst="straightConnector1">
            <a:avLst/>
          </a:prstGeom>
          <a:ln w="28575">
            <a:solidFill>
              <a:schemeClr val="accent5"/>
            </a:solidFill>
            <a:headEnd type="triangle"/>
            <a:tailEnd type="triangle"/>
          </a:ln>
        </p:spPr>
        <p:style>
          <a:lnRef idx="1">
            <a:schemeClr val="dk1"/>
          </a:lnRef>
          <a:fillRef idx="0">
            <a:schemeClr val="dk1"/>
          </a:fillRef>
          <a:effectRef idx="0">
            <a:schemeClr val="dk1"/>
          </a:effectRef>
          <a:fontRef idx="minor">
            <a:schemeClr val="tx1"/>
          </a:fontRef>
        </p:style>
      </p:cxnSp>
      <p:sp>
        <p:nvSpPr>
          <p:cNvPr id="56" name="文本框 55">
            <a:extLst>
              <a:ext uri="{FF2B5EF4-FFF2-40B4-BE49-F238E27FC236}">
                <a16:creationId xmlns:a16="http://schemas.microsoft.com/office/drawing/2014/main" id="{A1BC9519-9340-E989-18B1-761328E0C9F9}"/>
              </a:ext>
            </a:extLst>
          </p:cNvPr>
          <p:cNvSpPr txBox="1"/>
          <p:nvPr/>
        </p:nvSpPr>
        <p:spPr>
          <a:xfrm>
            <a:off x="1988878" y="5558125"/>
            <a:ext cx="3210393" cy="369332"/>
          </a:xfrm>
          <a:prstGeom prst="rect">
            <a:avLst/>
          </a:prstGeom>
          <a:noFill/>
        </p:spPr>
        <p:txBody>
          <a:bodyPr wrap="square">
            <a:spAutoFit/>
          </a:bodyPr>
          <a:lstStyle/>
          <a:p>
            <a:r>
              <a:rPr lang="zh-CN" altLang="en-US" dirty="0">
                <a:latin typeface="黑体" panose="02010609060101010101" pitchFamily="49" charset="-122"/>
                <a:ea typeface="黑体" panose="02010609060101010101" pitchFamily="49" charset="-122"/>
              </a:rPr>
              <a:t>安全性保证：内存隔离</a:t>
            </a:r>
          </a:p>
        </p:txBody>
      </p:sp>
      <p:sp>
        <p:nvSpPr>
          <p:cNvPr id="58" name="文本框 57">
            <a:extLst>
              <a:ext uri="{FF2B5EF4-FFF2-40B4-BE49-F238E27FC236}">
                <a16:creationId xmlns:a16="http://schemas.microsoft.com/office/drawing/2014/main" id="{8A79380E-CDD8-F218-DDF4-E6325E0CA20D}"/>
              </a:ext>
            </a:extLst>
          </p:cNvPr>
          <p:cNvSpPr txBox="1"/>
          <p:nvPr/>
        </p:nvSpPr>
        <p:spPr>
          <a:xfrm>
            <a:off x="526618" y="1197882"/>
            <a:ext cx="10878514" cy="40011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2000" b="1" dirty="0">
                <a:solidFill>
                  <a:srgbClr val="FF0000"/>
                </a:solidFill>
                <a:latin typeface="SimHei" panose="02010609060101010101" pitchFamily="49" charset="-122"/>
                <a:ea typeface="SimHei" panose="02010609060101010101" pitchFamily="49" charset="-122"/>
              </a:rPr>
              <a:t>关键技术</a:t>
            </a:r>
            <a:r>
              <a:rPr lang="en-US" altLang="zh-CN" sz="2000" b="1" dirty="0">
                <a:solidFill>
                  <a:srgbClr val="FF0000"/>
                </a:solidFill>
                <a:latin typeface="SimHei" panose="02010609060101010101" pitchFamily="49" charset="-122"/>
                <a:ea typeface="SimHei" panose="02010609060101010101" pitchFamily="49" charset="-122"/>
              </a:rPr>
              <a:t>1</a:t>
            </a:r>
            <a:r>
              <a:rPr lang="zh-CN" altLang="en-US" sz="2000" b="1" dirty="0">
                <a:solidFill>
                  <a:srgbClr val="FF0000"/>
                </a:solidFill>
                <a:latin typeface="SimHei" panose="02010609060101010101" pitchFamily="49" charset="-122"/>
                <a:ea typeface="SimHei" panose="02010609060101010101" pitchFamily="49" charset="-122"/>
              </a:rPr>
              <a:t>：确保内核态应用程序和内核的内存隔离，安全释放页表等特权资源</a:t>
            </a:r>
          </a:p>
        </p:txBody>
      </p:sp>
      <p:sp>
        <p:nvSpPr>
          <p:cNvPr id="60" name="矩形: 圆角 59">
            <a:extLst>
              <a:ext uri="{FF2B5EF4-FFF2-40B4-BE49-F238E27FC236}">
                <a16:creationId xmlns:a16="http://schemas.microsoft.com/office/drawing/2014/main" id="{C364201C-8BFE-4A43-C358-E13311BCD34C}"/>
              </a:ext>
            </a:extLst>
          </p:cNvPr>
          <p:cNvSpPr/>
          <p:nvPr/>
        </p:nvSpPr>
        <p:spPr>
          <a:xfrm>
            <a:off x="650253" y="1863290"/>
            <a:ext cx="5101679" cy="4287675"/>
          </a:xfrm>
          <a:prstGeom prst="roundRect">
            <a:avLst>
              <a:gd name="adj" fmla="val 7864"/>
            </a:avLst>
          </a:pr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a:extLst>
              <a:ext uri="{FF2B5EF4-FFF2-40B4-BE49-F238E27FC236}">
                <a16:creationId xmlns:a16="http://schemas.microsoft.com/office/drawing/2014/main" id="{4E345955-3F93-350D-9B21-8F83F777FEAE}"/>
              </a:ext>
            </a:extLst>
          </p:cNvPr>
          <p:cNvSpPr/>
          <p:nvPr/>
        </p:nvSpPr>
        <p:spPr>
          <a:xfrm>
            <a:off x="6277379" y="1846425"/>
            <a:ext cx="5101679" cy="4287675"/>
          </a:xfrm>
          <a:prstGeom prst="roundRect">
            <a:avLst>
              <a:gd name="adj" fmla="val 7864"/>
            </a:avLst>
          </a:pr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a:extLst>
              <a:ext uri="{FF2B5EF4-FFF2-40B4-BE49-F238E27FC236}">
                <a16:creationId xmlns:a16="http://schemas.microsoft.com/office/drawing/2014/main" id="{82F27AC9-3704-ECC2-D356-A0CE43A1DD4D}"/>
              </a:ext>
            </a:extLst>
          </p:cNvPr>
          <p:cNvSpPr txBox="1"/>
          <p:nvPr/>
        </p:nvSpPr>
        <p:spPr>
          <a:xfrm>
            <a:off x="7317145" y="5558125"/>
            <a:ext cx="3825119" cy="369332"/>
          </a:xfrm>
          <a:prstGeom prst="rect">
            <a:avLst/>
          </a:prstGeom>
          <a:noFill/>
        </p:spPr>
        <p:txBody>
          <a:bodyPr wrap="square">
            <a:spAutoFit/>
          </a:bodyPr>
          <a:lstStyle/>
          <a:p>
            <a:r>
              <a:rPr lang="zh-CN" altLang="en-US" dirty="0">
                <a:latin typeface="黑体" panose="02010609060101010101" pitchFamily="49" charset="-122"/>
                <a:ea typeface="黑体" panose="02010609060101010101" pitchFamily="49" charset="-122"/>
              </a:rPr>
              <a:t>基于</a:t>
            </a:r>
            <a:r>
              <a:rPr lang="en-US" altLang="zh-CN" dirty="0">
                <a:latin typeface="黑体" panose="02010609060101010101" pitchFamily="49" charset="-122"/>
                <a:ea typeface="黑体" panose="02010609060101010101" pitchFamily="49" charset="-122"/>
              </a:rPr>
              <a:t>PAN</a:t>
            </a:r>
            <a:r>
              <a:rPr lang="zh-CN" altLang="en-US" dirty="0">
                <a:latin typeface="黑体" panose="02010609060101010101" pitchFamily="49" charset="-122"/>
                <a:ea typeface="黑体" panose="02010609060101010101" pitchFamily="49" charset="-122"/>
              </a:rPr>
              <a:t>硬件的页表释放技术</a:t>
            </a:r>
          </a:p>
        </p:txBody>
      </p:sp>
      <p:pic>
        <p:nvPicPr>
          <p:cNvPr id="1026" name="图片 6">
            <a:extLst>
              <a:ext uri="{FF2B5EF4-FFF2-40B4-BE49-F238E27FC236}">
                <a16:creationId xmlns:a16="http://schemas.microsoft.com/office/drawing/2014/main" id="{3F2A91F0-A888-A2C6-D576-687A8F4F49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7791" y="2161936"/>
            <a:ext cx="5000854" cy="2298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表格 3">
            <a:extLst>
              <a:ext uri="{FF2B5EF4-FFF2-40B4-BE49-F238E27FC236}">
                <a16:creationId xmlns:a16="http://schemas.microsoft.com/office/drawing/2014/main" id="{0680EFB1-BE38-8479-A820-5D9AB19661A2}"/>
              </a:ext>
            </a:extLst>
          </p:cNvPr>
          <p:cNvGraphicFramePr>
            <a:graphicFrameLocks noGrp="1"/>
          </p:cNvGraphicFramePr>
          <p:nvPr>
            <p:extLst>
              <p:ext uri="{D42A27DB-BD31-4B8C-83A1-F6EECF244321}">
                <p14:modId xmlns:p14="http://schemas.microsoft.com/office/powerpoint/2010/main" val="543845916"/>
              </p:ext>
            </p:extLst>
          </p:nvPr>
        </p:nvGraphicFramePr>
        <p:xfrm>
          <a:off x="6580953" y="4729876"/>
          <a:ext cx="4494530" cy="498348"/>
        </p:xfrm>
        <a:graphic>
          <a:graphicData uri="http://schemas.openxmlformats.org/drawingml/2006/table">
            <a:tbl>
              <a:tblPr firstRow="1" firstCol="1" bandRow="1">
                <a:tableStyleId>{5C22544A-7EE6-4342-B048-85BDC9FD1C3A}</a:tableStyleId>
              </a:tblPr>
              <a:tblGrid>
                <a:gridCol w="898525">
                  <a:extLst>
                    <a:ext uri="{9D8B030D-6E8A-4147-A177-3AD203B41FA5}">
                      <a16:colId xmlns:a16="http://schemas.microsoft.com/office/drawing/2014/main" val="354839326"/>
                    </a:ext>
                  </a:extLst>
                </a:gridCol>
                <a:gridCol w="898525">
                  <a:extLst>
                    <a:ext uri="{9D8B030D-6E8A-4147-A177-3AD203B41FA5}">
                      <a16:colId xmlns:a16="http://schemas.microsoft.com/office/drawing/2014/main" val="4218919439"/>
                    </a:ext>
                  </a:extLst>
                </a:gridCol>
                <a:gridCol w="899160">
                  <a:extLst>
                    <a:ext uri="{9D8B030D-6E8A-4147-A177-3AD203B41FA5}">
                      <a16:colId xmlns:a16="http://schemas.microsoft.com/office/drawing/2014/main" val="4067271831"/>
                    </a:ext>
                  </a:extLst>
                </a:gridCol>
                <a:gridCol w="899160">
                  <a:extLst>
                    <a:ext uri="{9D8B030D-6E8A-4147-A177-3AD203B41FA5}">
                      <a16:colId xmlns:a16="http://schemas.microsoft.com/office/drawing/2014/main" val="3856713678"/>
                    </a:ext>
                  </a:extLst>
                </a:gridCol>
                <a:gridCol w="899160">
                  <a:extLst>
                    <a:ext uri="{9D8B030D-6E8A-4147-A177-3AD203B41FA5}">
                      <a16:colId xmlns:a16="http://schemas.microsoft.com/office/drawing/2014/main" val="86951746"/>
                    </a:ext>
                  </a:extLst>
                </a:gridCol>
              </a:tblGrid>
              <a:tr h="0">
                <a:tc>
                  <a:txBody>
                    <a:bodyPr/>
                    <a:lstStyle/>
                    <a:p>
                      <a:pPr algn="ctr">
                        <a:lnSpc>
                          <a:spcPts val="2200"/>
                        </a:lnSpc>
                      </a:pPr>
                      <a:r>
                        <a:rPr lang="zh-CN" sz="1200" kern="100" dirty="0">
                          <a:effectLst/>
                        </a:rPr>
                        <a:t>指令</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2200"/>
                        </a:lnSpc>
                      </a:pPr>
                      <a:r>
                        <a:rPr lang="en-US" sz="1200" kern="100">
                          <a:effectLst/>
                        </a:rPr>
                        <a:t>LDR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2200"/>
                        </a:lnSpc>
                      </a:pPr>
                      <a:r>
                        <a:rPr lang="en-US" sz="1200" kern="100">
                          <a:effectLst/>
                        </a:rPr>
                        <a:t>LDTR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2200"/>
                        </a:lnSpc>
                      </a:pPr>
                      <a:r>
                        <a:rPr lang="en-US" sz="1200" kern="100">
                          <a:effectLst/>
                        </a:rPr>
                        <a:t>STR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2200"/>
                        </a:lnSpc>
                      </a:pPr>
                      <a:r>
                        <a:rPr lang="en-US" sz="1200" kern="100">
                          <a:effectLst/>
                        </a:rPr>
                        <a:t>STTR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294121593"/>
                  </a:ext>
                </a:extLst>
              </a:tr>
              <a:tr h="0">
                <a:tc>
                  <a:txBody>
                    <a:bodyPr/>
                    <a:lstStyle/>
                    <a:p>
                      <a:pPr algn="ctr">
                        <a:lnSpc>
                          <a:spcPts val="2200"/>
                        </a:lnSpc>
                      </a:pPr>
                      <a:r>
                        <a:rPr lang="zh-CN" sz="1200" kern="100">
                          <a:effectLst/>
                        </a:rPr>
                        <a:t>时钟周期</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2200"/>
                        </a:lnSpc>
                      </a:pPr>
                      <a:r>
                        <a:rPr lang="en-US" sz="1200" kern="100">
                          <a:effectLst/>
                        </a:rPr>
                        <a:t>0.486</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2200"/>
                        </a:lnSpc>
                      </a:pPr>
                      <a:r>
                        <a:rPr lang="en-US" sz="1200" kern="100">
                          <a:effectLst/>
                        </a:rPr>
                        <a:t>0.485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2200"/>
                        </a:lnSpc>
                      </a:pPr>
                      <a:r>
                        <a:rPr lang="en-US" sz="1200" kern="100" dirty="0">
                          <a:effectLst/>
                        </a:rPr>
                        <a:t>0.967</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ts val="2200"/>
                        </a:lnSpc>
                      </a:pPr>
                      <a:r>
                        <a:rPr lang="en-US" sz="1200" kern="100" dirty="0">
                          <a:effectLst/>
                        </a:rPr>
                        <a:t>0.947</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20533488"/>
                  </a:ext>
                </a:extLst>
              </a:tr>
            </a:tbl>
          </a:graphicData>
        </a:graphic>
      </p:graphicFrame>
    </p:spTree>
    <p:extLst>
      <p:ext uri="{BB962C8B-B14F-4D97-AF65-F5344CB8AC3E}">
        <p14:creationId xmlns:p14="http://schemas.microsoft.com/office/powerpoint/2010/main" val="3196518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2EDF30-FEBF-F0D9-3B7F-E240E96CDC16}"/>
              </a:ext>
            </a:extLst>
          </p:cNvPr>
          <p:cNvSpPr>
            <a:spLocks noGrp="1"/>
          </p:cNvSpPr>
          <p:nvPr>
            <p:ph type="title"/>
          </p:nvPr>
        </p:nvSpPr>
        <p:spPr/>
        <p:txBody>
          <a:bodyPr/>
          <a:lstStyle/>
          <a:p>
            <a:r>
              <a:rPr lang="zh-CN" altLang="en-US" sz="3600" dirty="0">
                <a:latin typeface="微软雅黑" panose="020B0503020204020204" pitchFamily="34" charset="-122"/>
                <a:ea typeface="微软雅黑" panose="020B0503020204020204" pitchFamily="34" charset="-122"/>
              </a:rPr>
              <a:t>加载运行环境的</a:t>
            </a:r>
            <a:r>
              <a:rPr lang="zh-CN" altLang="en-US" dirty="0"/>
              <a:t>关键</a:t>
            </a:r>
            <a:r>
              <a:rPr lang="zh-CN" altLang="en-US" sz="3600" dirty="0">
                <a:latin typeface="微软雅黑" panose="020B0503020204020204" pitchFamily="34" charset="-122"/>
                <a:ea typeface="微软雅黑" panose="020B0503020204020204" pitchFamily="34" charset="-122"/>
              </a:rPr>
              <a:t>技术</a:t>
            </a:r>
            <a:endParaRPr lang="zh-CN" altLang="en-US" dirty="0"/>
          </a:p>
        </p:txBody>
      </p:sp>
      <p:sp>
        <p:nvSpPr>
          <p:cNvPr id="58" name="文本框 57">
            <a:extLst>
              <a:ext uri="{FF2B5EF4-FFF2-40B4-BE49-F238E27FC236}">
                <a16:creationId xmlns:a16="http://schemas.microsoft.com/office/drawing/2014/main" id="{8A79380E-CDD8-F218-DDF4-E6325E0CA20D}"/>
              </a:ext>
            </a:extLst>
          </p:cNvPr>
          <p:cNvSpPr txBox="1"/>
          <p:nvPr/>
        </p:nvSpPr>
        <p:spPr>
          <a:xfrm>
            <a:off x="526618" y="1197882"/>
            <a:ext cx="10878514" cy="40011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2000" b="1" dirty="0">
                <a:solidFill>
                  <a:srgbClr val="FF0000"/>
                </a:solidFill>
                <a:latin typeface="SimHei" panose="02010609060101010101" pitchFamily="49" charset="-122"/>
                <a:ea typeface="SimHei" panose="02010609060101010101" pitchFamily="49" charset="-122"/>
              </a:rPr>
              <a:t>关键技术</a:t>
            </a:r>
            <a:r>
              <a:rPr lang="en-US" altLang="zh-CN" sz="2000" b="1" dirty="0">
                <a:solidFill>
                  <a:srgbClr val="FF0000"/>
                </a:solidFill>
                <a:latin typeface="SimHei" panose="02010609060101010101" pitchFamily="49" charset="-122"/>
                <a:ea typeface="SimHei" panose="02010609060101010101" pitchFamily="49" charset="-122"/>
              </a:rPr>
              <a:t>2</a:t>
            </a:r>
            <a:r>
              <a:rPr lang="zh-CN" altLang="en-US" sz="2000" b="1" dirty="0">
                <a:solidFill>
                  <a:srgbClr val="FF0000"/>
                </a:solidFill>
                <a:latin typeface="SimHei" panose="02010609060101010101" pitchFamily="49" charset="-122"/>
                <a:ea typeface="SimHei" panose="02010609060101010101" pitchFamily="49" charset="-122"/>
              </a:rPr>
              <a:t>：基于指令过滤和二进制重写技术确保内核态应用程序无法任意执行特权指令</a:t>
            </a:r>
          </a:p>
        </p:txBody>
      </p:sp>
      <p:sp>
        <p:nvSpPr>
          <p:cNvPr id="59" name="文本框 58">
            <a:extLst>
              <a:ext uri="{FF2B5EF4-FFF2-40B4-BE49-F238E27FC236}">
                <a16:creationId xmlns:a16="http://schemas.microsoft.com/office/drawing/2014/main" id="{368A5DD6-0211-4C06-8093-1F69C88AAE2F}"/>
              </a:ext>
            </a:extLst>
          </p:cNvPr>
          <p:cNvSpPr txBox="1"/>
          <p:nvPr/>
        </p:nvSpPr>
        <p:spPr>
          <a:xfrm>
            <a:off x="1104317" y="5756034"/>
            <a:ext cx="3445127" cy="584775"/>
          </a:xfrm>
          <a:prstGeom prst="rect">
            <a:avLst/>
          </a:prstGeom>
          <a:noFill/>
        </p:spPr>
        <p:txBody>
          <a:bodyPr wrap="square">
            <a:spAutoFit/>
          </a:bodyPr>
          <a:lstStyle/>
          <a:p>
            <a:pPr algn="ctr"/>
            <a:r>
              <a:rPr lang="zh-CN" altLang="en-US" sz="1600" dirty="0">
                <a:solidFill>
                  <a:srgbClr val="292929"/>
                </a:solidFill>
                <a:latin typeface="Times New Roman" panose="02020603050405020304" pitchFamily="18" charset="0"/>
                <a:ea typeface="黑体" panose="02010609060101010101" pitchFamily="49" charset="-122"/>
              </a:rPr>
              <a:t>筛查</a:t>
            </a:r>
            <a:r>
              <a:rPr lang="en-US" altLang="zh-CN" sz="1600" dirty="0">
                <a:solidFill>
                  <a:srgbClr val="292929"/>
                </a:solidFill>
                <a:latin typeface="Times New Roman" panose="02020603050405020304" pitchFamily="18" charset="0"/>
                <a:ea typeface="黑体" panose="02010609060101010101" pitchFamily="49" charset="-122"/>
              </a:rPr>
              <a:t>ARM64</a:t>
            </a:r>
            <a:r>
              <a:rPr lang="zh-CN" altLang="en-US" sz="1600" dirty="0">
                <a:solidFill>
                  <a:srgbClr val="292929"/>
                </a:solidFill>
                <a:latin typeface="Times New Roman" panose="02020603050405020304" pitchFamily="18" charset="0"/>
                <a:ea typeface="黑体" panose="02010609060101010101" pitchFamily="49" charset="-122"/>
              </a:rPr>
              <a:t>手册</a:t>
            </a:r>
            <a:r>
              <a:rPr lang="en-US" altLang="zh-CN" sz="1600" b="1" dirty="0">
                <a:solidFill>
                  <a:srgbClr val="292929"/>
                </a:solidFill>
                <a:latin typeface="Times New Roman" panose="02020603050405020304" pitchFamily="18" charset="0"/>
                <a:ea typeface="黑体" panose="02010609060101010101" pitchFamily="49" charset="-122"/>
              </a:rPr>
              <a:t>1454</a:t>
            </a:r>
            <a:r>
              <a:rPr lang="zh-CN" altLang="en-US" sz="1600" dirty="0">
                <a:solidFill>
                  <a:srgbClr val="292929"/>
                </a:solidFill>
                <a:latin typeface="Times New Roman" panose="02020603050405020304" pitchFamily="18" charset="0"/>
                <a:ea typeface="黑体" panose="02010609060101010101" pitchFamily="49" charset="-122"/>
              </a:rPr>
              <a:t>条指令</a:t>
            </a:r>
            <a:endParaRPr lang="en-US" altLang="zh-CN" sz="1600" dirty="0">
              <a:solidFill>
                <a:srgbClr val="292929"/>
              </a:solidFill>
              <a:latin typeface="Times New Roman" panose="02020603050405020304" pitchFamily="18" charset="0"/>
              <a:ea typeface="黑体" panose="02010609060101010101" pitchFamily="49" charset="-122"/>
            </a:endParaRPr>
          </a:p>
          <a:p>
            <a:pPr algn="ctr"/>
            <a:r>
              <a:rPr lang="zh-CN" altLang="en-US" sz="1600" dirty="0">
                <a:solidFill>
                  <a:srgbClr val="292929"/>
                </a:solidFill>
                <a:latin typeface="Times New Roman" panose="02020603050405020304" pitchFamily="18" charset="0"/>
                <a:ea typeface="黑体" panose="02010609060101010101" pitchFamily="49" charset="-122"/>
              </a:rPr>
              <a:t>通过分析和实验确定截获方法</a:t>
            </a:r>
            <a:endParaRPr lang="en-US" altLang="zh-CN" sz="1600" dirty="0">
              <a:solidFill>
                <a:srgbClr val="292929"/>
              </a:solidFill>
              <a:latin typeface="Times New Roman" panose="02020603050405020304" pitchFamily="18" charset="0"/>
              <a:ea typeface="黑体" panose="02010609060101010101" pitchFamily="49" charset="-122"/>
            </a:endParaRPr>
          </a:p>
        </p:txBody>
      </p:sp>
      <p:graphicFrame>
        <p:nvGraphicFramePr>
          <p:cNvPr id="60" name="表格 60">
            <a:extLst>
              <a:ext uri="{FF2B5EF4-FFF2-40B4-BE49-F238E27FC236}">
                <a16:creationId xmlns:a16="http://schemas.microsoft.com/office/drawing/2014/main" id="{3DB67C9D-2A4B-8ACB-DD19-FE306B04CF07}"/>
              </a:ext>
            </a:extLst>
          </p:cNvPr>
          <p:cNvGraphicFramePr>
            <a:graphicFrameLocks noGrp="1"/>
          </p:cNvGraphicFramePr>
          <p:nvPr>
            <p:extLst>
              <p:ext uri="{D42A27DB-BD31-4B8C-83A1-F6EECF244321}">
                <p14:modId xmlns:p14="http://schemas.microsoft.com/office/powerpoint/2010/main" val="3871454666"/>
              </p:ext>
            </p:extLst>
          </p:nvPr>
        </p:nvGraphicFramePr>
        <p:xfrm>
          <a:off x="910320" y="2006994"/>
          <a:ext cx="4298600" cy="3749040"/>
        </p:xfrm>
        <a:graphic>
          <a:graphicData uri="http://schemas.openxmlformats.org/drawingml/2006/table">
            <a:tbl>
              <a:tblPr firstRow="1" bandRow="1">
                <a:tableStyleId>{5C22544A-7EE6-4342-B048-85BDC9FD1C3A}</a:tableStyleId>
              </a:tblPr>
              <a:tblGrid>
                <a:gridCol w="688665">
                  <a:extLst>
                    <a:ext uri="{9D8B030D-6E8A-4147-A177-3AD203B41FA5}">
                      <a16:colId xmlns:a16="http://schemas.microsoft.com/office/drawing/2014/main" val="4190480985"/>
                    </a:ext>
                  </a:extLst>
                </a:gridCol>
                <a:gridCol w="583809">
                  <a:extLst>
                    <a:ext uri="{9D8B030D-6E8A-4147-A177-3AD203B41FA5}">
                      <a16:colId xmlns:a16="http://schemas.microsoft.com/office/drawing/2014/main" val="1550724721"/>
                    </a:ext>
                  </a:extLst>
                </a:gridCol>
                <a:gridCol w="1934308">
                  <a:extLst>
                    <a:ext uri="{9D8B030D-6E8A-4147-A177-3AD203B41FA5}">
                      <a16:colId xmlns:a16="http://schemas.microsoft.com/office/drawing/2014/main" val="591068726"/>
                    </a:ext>
                  </a:extLst>
                </a:gridCol>
                <a:gridCol w="1091818">
                  <a:extLst>
                    <a:ext uri="{9D8B030D-6E8A-4147-A177-3AD203B41FA5}">
                      <a16:colId xmlns:a16="http://schemas.microsoft.com/office/drawing/2014/main" val="2780458830"/>
                    </a:ext>
                  </a:extLst>
                </a:gridCol>
              </a:tblGrid>
              <a:tr h="257299">
                <a:tc>
                  <a:txBody>
                    <a:bodyPr/>
                    <a:lstStyle/>
                    <a:p>
                      <a:pPr algn="ctr"/>
                      <a:r>
                        <a:rPr lang="zh-CN" altLang="en-US" sz="1200" dirty="0"/>
                        <a:t>序号</a:t>
                      </a:r>
                    </a:p>
                  </a:txBody>
                  <a:tcPr/>
                </a:tc>
                <a:tc>
                  <a:txBody>
                    <a:bodyPr/>
                    <a:lstStyle/>
                    <a:p>
                      <a:pPr algn="ctr"/>
                      <a:r>
                        <a:rPr lang="zh-CN" altLang="en-US" sz="1200" dirty="0"/>
                        <a:t>类型</a:t>
                      </a:r>
                    </a:p>
                  </a:txBody>
                  <a:tcPr/>
                </a:tc>
                <a:tc>
                  <a:txBody>
                    <a:bodyPr/>
                    <a:lstStyle/>
                    <a:p>
                      <a:pPr algn="ctr"/>
                      <a:r>
                        <a:rPr lang="zh-CN" altLang="en-US" sz="1200" dirty="0"/>
                        <a:t>指令</a:t>
                      </a:r>
                    </a:p>
                  </a:txBody>
                  <a:tcPr/>
                </a:tc>
                <a:tc>
                  <a:txBody>
                    <a:bodyPr/>
                    <a:lstStyle/>
                    <a:p>
                      <a:pPr algn="ctr"/>
                      <a:r>
                        <a:rPr lang="zh-CN" altLang="en-US" sz="1200" dirty="0"/>
                        <a:t>截获方法</a:t>
                      </a:r>
                    </a:p>
                  </a:txBody>
                  <a:tcPr/>
                </a:tc>
                <a:extLst>
                  <a:ext uri="{0D108BD9-81ED-4DB2-BD59-A6C34878D82A}">
                    <a16:rowId xmlns:a16="http://schemas.microsoft.com/office/drawing/2014/main" val="984338634"/>
                  </a:ext>
                </a:extLst>
              </a:tr>
              <a:tr h="257299">
                <a:tc>
                  <a:txBody>
                    <a:bodyPr/>
                    <a:lstStyle/>
                    <a:p>
                      <a:pPr algn="ctr"/>
                      <a:r>
                        <a:rPr lang="en-US" altLang="zh-CN" sz="1200" dirty="0"/>
                        <a:t>1</a:t>
                      </a:r>
                      <a:endParaRPr lang="zh-CN" altLang="en-US" sz="1200" dirty="0"/>
                    </a:p>
                  </a:txBody>
                  <a:tcPr anchor="ctr"/>
                </a:tc>
                <a:tc rowSpan="4">
                  <a:txBody>
                    <a:bodyPr/>
                    <a:lstStyle/>
                    <a:p>
                      <a:pPr algn="ctr"/>
                      <a:r>
                        <a:rPr lang="zh-CN" altLang="en-US" sz="1200" dirty="0"/>
                        <a:t>无条件的敏感指令</a:t>
                      </a:r>
                    </a:p>
                  </a:txBody>
                  <a:tcPr anchor="ctr"/>
                </a:tc>
                <a:tc>
                  <a:txBody>
                    <a:bodyPr/>
                    <a:lstStyle/>
                    <a:p>
                      <a:r>
                        <a:rPr lang="en-US" altLang="zh-CN" sz="1200" dirty="0"/>
                        <a:t>DC CGDSW…</a:t>
                      </a:r>
                      <a:endParaRPr lang="zh-CN" altLang="en-US" sz="1200" dirty="0"/>
                    </a:p>
                  </a:txBody>
                  <a:tcPr/>
                </a:tc>
                <a:tc rowSpan="4">
                  <a:txBody>
                    <a:bodyPr/>
                    <a:lstStyle/>
                    <a:p>
                      <a:pPr algn="ctr"/>
                      <a:r>
                        <a:rPr lang="zh-CN" altLang="en-US" sz="1200" dirty="0"/>
                        <a:t>①过滤</a:t>
                      </a:r>
                    </a:p>
                  </a:txBody>
                  <a:tcPr anchor="ctr"/>
                </a:tc>
                <a:extLst>
                  <a:ext uri="{0D108BD9-81ED-4DB2-BD59-A6C34878D82A}">
                    <a16:rowId xmlns:a16="http://schemas.microsoft.com/office/drawing/2014/main" val="2586121153"/>
                  </a:ext>
                </a:extLst>
              </a:tr>
              <a:tr h="257299">
                <a:tc>
                  <a:txBody>
                    <a:bodyPr/>
                    <a:lstStyle/>
                    <a:p>
                      <a:pPr algn="ctr"/>
                      <a:r>
                        <a:rPr lang="en-US" altLang="zh-CN" sz="1200" dirty="0"/>
                        <a:t>2</a:t>
                      </a:r>
                      <a:endParaRPr lang="zh-CN" altLang="en-US" sz="1200" dirty="0"/>
                    </a:p>
                  </a:txBody>
                  <a:tcPr anchor="ctr"/>
                </a:tc>
                <a:tc vMerge="1">
                  <a:txBody>
                    <a:bodyPr/>
                    <a:lstStyle/>
                    <a:p>
                      <a:endParaRPr lang="zh-CN" altLang="en-US" sz="1400" dirty="0"/>
                    </a:p>
                  </a:txBody>
                  <a:tcPr/>
                </a:tc>
                <a:tc>
                  <a:txBody>
                    <a:bodyPr/>
                    <a:lstStyle/>
                    <a:p>
                      <a:r>
                        <a:rPr lang="en-US" altLang="zh-CN" sz="1200" dirty="0"/>
                        <a:t>AT S12E0R…</a:t>
                      </a:r>
                      <a:endParaRPr lang="zh-CN" altLang="en-US" sz="1200" dirty="0"/>
                    </a:p>
                  </a:txBody>
                  <a:tcPr/>
                </a:tc>
                <a:tc vMerge="1">
                  <a:txBody>
                    <a:bodyPr/>
                    <a:lstStyle/>
                    <a:p>
                      <a:endParaRPr lang="zh-CN" altLang="en-US" sz="1400" dirty="0"/>
                    </a:p>
                  </a:txBody>
                  <a:tcPr/>
                </a:tc>
                <a:extLst>
                  <a:ext uri="{0D108BD9-81ED-4DB2-BD59-A6C34878D82A}">
                    <a16:rowId xmlns:a16="http://schemas.microsoft.com/office/drawing/2014/main" val="10123746"/>
                  </a:ext>
                </a:extLst>
              </a:tr>
              <a:tr h="257299">
                <a:tc>
                  <a:txBody>
                    <a:bodyPr/>
                    <a:lstStyle/>
                    <a:p>
                      <a:pPr algn="ctr"/>
                      <a:r>
                        <a:rPr lang="en-US" altLang="zh-CN" sz="1200" dirty="0"/>
                        <a:t>3</a:t>
                      </a:r>
                      <a:endParaRPr lang="zh-CN" altLang="en-US" sz="1200" dirty="0"/>
                    </a:p>
                  </a:txBody>
                  <a:tcPr anchor="ctr"/>
                </a:tc>
                <a:tc vMerge="1">
                  <a:txBody>
                    <a:bodyPr/>
                    <a:lstStyle/>
                    <a:p>
                      <a:endParaRPr lang="zh-CN" altLang="en-US" sz="1400" dirty="0"/>
                    </a:p>
                  </a:txBody>
                  <a:tcPr/>
                </a:tc>
                <a:tc>
                  <a:txBody>
                    <a:bodyPr/>
                    <a:lstStyle/>
                    <a:p>
                      <a:r>
                        <a:rPr lang="en-US" altLang="zh-CN" sz="1200" dirty="0"/>
                        <a:t>TLBI ALLE1…</a:t>
                      </a:r>
                      <a:endParaRPr lang="zh-CN" altLang="en-US" sz="1200" dirty="0"/>
                    </a:p>
                  </a:txBody>
                  <a:tcPr/>
                </a:tc>
                <a:tc vMerge="1">
                  <a:txBody>
                    <a:bodyPr/>
                    <a:lstStyle/>
                    <a:p>
                      <a:endParaRPr lang="zh-CN" altLang="en-US" sz="1400" dirty="0"/>
                    </a:p>
                  </a:txBody>
                  <a:tcPr/>
                </a:tc>
                <a:extLst>
                  <a:ext uri="{0D108BD9-81ED-4DB2-BD59-A6C34878D82A}">
                    <a16:rowId xmlns:a16="http://schemas.microsoft.com/office/drawing/2014/main" val="2947750622"/>
                  </a:ext>
                </a:extLst>
              </a:tr>
              <a:tr h="257299">
                <a:tc>
                  <a:txBody>
                    <a:bodyPr/>
                    <a:lstStyle/>
                    <a:p>
                      <a:pPr algn="ctr"/>
                      <a:r>
                        <a:rPr lang="en-US" altLang="zh-CN" sz="1200" dirty="0"/>
                        <a:t>4</a:t>
                      </a:r>
                      <a:endParaRPr lang="zh-CN" altLang="en-US" sz="1200" dirty="0"/>
                    </a:p>
                  </a:txBody>
                  <a:tcPr anchor="ctr"/>
                </a:tc>
                <a:tc vMerge="1">
                  <a:txBody>
                    <a:bodyPr/>
                    <a:lstStyle/>
                    <a:p>
                      <a:endParaRPr lang="zh-CN" altLang="en-US" sz="1400" dirty="0"/>
                    </a:p>
                  </a:txBody>
                  <a:tcPr/>
                </a:tc>
                <a:tc>
                  <a:txBody>
                    <a:bodyPr/>
                    <a:lstStyle/>
                    <a:p>
                      <a:r>
                        <a:rPr lang="en-US" altLang="zh-CN" sz="1200" dirty="0"/>
                        <a:t>MRS &lt;</a:t>
                      </a:r>
                      <a:r>
                        <a:rPr lang="en-US" altLang="zh-CN" sz="1200" dirty="0" err="1"/>
                        <a:t>Xt</a:t>
                      </a:r>
                      <a:r>
                        <a:rPr lang="en-US" altLang="zh-CN" sz="1200" dirty="0"/>
                        <a:t>&gt;,</a:t>
                      </a:r>
                      <a:r>
                        <a:rPr lang="en-US" altLang="zh-CN" sz="1200" dirty="0" err="1"/>
                        <a:t>CurrentEL</a:t>
                      </a:r>
                      <a:r>
                        <a:rPr lang="en-US" altLang="zh-CN" sz="1200" dirty="0"/>
                        <a:t>…</a:t>
                      </a:r>
                      <a:endParaRPr lang="zh-CN" altLang="en-US" sz="1200" dirty="0"/>
                    </a:p>
                  </a:txBody>
                  <a:tcPr/>
                </a:tc>
                <a:tc vMerge="1">
                  <a:txBody>
                    <a:bodyPr/>
                    <a:lstStyle/>
                    <a:p>
                      <a:endParaRPr lang="zh-CN" altLang="en-US" sz="1400" dirty="0"/>
                    </a:p>
                  </a:txBody>
                  <a:tcPr/>
                </a:tc>
                <a:extLst>
                  <a:ext uri="{0D108BD9-81ED-4DB2-BD59-A6C34878D82A}">
                    <a16:rowId xmlns:a16="http://schemas.microsoft.com/office/drawing/2014/main" val="3760226838"/>
                  </a:ext>
                </a:extLst>
              </a:tr>
              <a:tr h="257299">
                <a:tc>
                  <a:txBody>
                    <a:bodyPr/>
                    <a:lstStyle/>
                    <a:p>
                      <a:pPr algn="ctr"/>
                      <a:r>
                        <a:rPr lang="en-US" altLang="zh-CN" sz="1200" dirty="0"/>
                        <a:t>5</a:t>
                      </a:r>
                      <a:endParaRPr lang="zh-CN" altLang="en-US" sz="1200" dirty="0"/>
                    </a:p>
                  </a:txBody>
                  <a:tcPr anchor="ctr"/>
                </a:tc>
                <a:tc rowSpan="8">
                  <a:txBody>
                    <a:bodyPr/>
                    <a:lstStyle/>
                    <a:p>
                      <a:pPr algn="ctr"/>
                      <a:r>
                        <a:rPr lang="zh-CN" altLang="en-US" sz="1200" dirty="0"/>
                        <a:t>有条件的敏感指令</a:t>
                      </a:r>
                    </a:p>
                  </a:txBody>
                  <a:tcPr anchor="ctr"/>
                </a:tc>
                <a:tc>
                  <a:txBody>
                    <a:bodyPr/>
                    <a:lstStyle/>
                    <a:p>
                      <a:r>
                        <a:rPr lang="en-US" altLang="zh-CN" sz="1200" dirty="0"/>
                        <a:t>DC CIVAC…</a:t>
                      </a:r>
                      <a:endParaRPr lang="zh-CN" altLang="en-US" sz="1200" dirty="0"/>
                    </a:p>
                  </a:txBody>
                  <a:tcPr/>
                </a:tc>
                <a:tc rowSpan="4">
                  <a:txBody>
                    <a:bodyPr/>
                    <a:lstStyle/>
                    <a:p>
                      <a:pPr algn="ctr"/>
                      <a:r>
                        <a:rPr lang="zh-CN" altLang="en-US" sz="1200" dirty="0"/>
                        <a:t>②配置</a:t>
                      </a:r>
                    </a:p>
                  </a:txBody>
                  <a:tcPr anchor="ctr"/>
                </a:tc>
                <a:extLst>
                  <a:ext uri="{0D108BD9-81ED-4DB2-BD59-A6C34878D82A}">
                    <a16:rowId xmlns:a16="http://schemas.microsoft.com/office/drawing/2014/main" val="227515625"/>
                  </a:ext>
                </a:extLst>
              </a:tr>
              <a:tr h="257299">
                <a:tc>
                  <a:txBody>
                    <a:bodyPr/>
                    <a:lstStyle/>
                    <a:p>
                      <a:pPr algn="ctr"/>
                      <a:r>
                        <a:rPr lang="en-US" altLang="zh-CN" sz="1200" dirty="0"/>
                        <a:t>6</a:t>
                      </a:r>
                      <a:endParaRPr lang="zh-CN" altLang="en-US" sz="1200" dirty="0"/>
                    </a:p>
                  </a:txBody>
                  <a:tcPr anchor="ctr"/>
                </a:tc>
                <a:tc vMerge="1">
                  <a:txBody>
                    <a:bodyPr/>
                    <a:lstStyle/>
                    <a:p>
                      <a:endParaRPr lang="zh-CN" altLang="en-US" sz="1400" dirty="0"/>
                    </a:p>
                  </a:txBody>
                  <a:tcPr/>
                </a:tc>
                <a:tc>
                  <a:txBody>
                    <a:bodyPr/>
                    <a:lstStyle/>
                    <a:p>
                      <a:r>
                        <a:rPr lang="en-US" altLang="zh-CN" sz="1200" dirty="0"/>
                        <a:t>MRS &lt;</a:t>
                      </a:r>
                      <a:r>
                        <a:rPr lang="en-US" altLang="zh-CN" sz="1200" dirty="0" err="1"/>
                        <a:t>Xt</a:t>
                      </a:r>
                      <a:r>
                        <a:rPr lang="en-US" altLang="zh-CN" sz="1200" dirty="0"/>
                        <a:t>&gt;,FPCR…</a:t>
                      </a:r>
                      <a:endParaRPr lang="zh-CN" altLang="en-US" sz="1200" dirty="0"/>
                    </a:p>
                  </a:txBody>
                  <a:tcPr/>
                </a:tc>
                <a:tc vMerge="1">
                  <a:txBody>
                    <a:bodyPr/>
                    <a:lstStyle/>
                    <a:p>
                      <a:endParaRPr lang="zh-CN" altLang="en-US" sz="1400" dirty="0"/>
                    </a:p>
                  </a:txBody>
                  <a:tcPr/>
                </a:tc>
                <a:extLst>
                  <a:ext uri="{0D108BD9-81ED-4DB2-BD59-A6C34878D82A}">
                    <a16:rowId xmlns:a16="http://schemas.microsoft.com/office/drawing/2014/main" val="933758148"/>
                  </a:ext>
                </a:extLst>
              </a:tr>
              <a:tr h="257299">
                <a:tc>
                  <a:txBody>
                    <a:bodyPr/>
                    <a:lstStyle/>
                    <a:p>
                      <a:pPr algn="ctr"/>
                      <a:r>
                        <a:rPr lang="en-US" altLang="zh-CN" sz="1200" dirty="0"/>
                        <a:t>7</a:t>
                      </a:r>
                      <a:endParaRPr lang="zh-CN" altLang="en-US" sz="1200" dirty="0"/>
                    </a:p>
                  </a:txBody>
                  <a:tcPr anchor="ctr"/>
                </a:tc>
                <a:tc vMerge="1">
                  <a:txBody>
                    <a:bodyPr/>
                    <a:lstStyle/>
                    <a:p>
                      <a:endParaRPr lang="zh-CN" altLang="en-US" sz="1400" dirty="0"/>
                    </a:p>
                  </a:txBody>
                  <a:tcPr/>
                </a:tc>
                <a:tc>
                  <a:txBody>
                    <a:bodyPr/>
                    <a:lstStyle/>
                    <a:p>
                      <a:r>
                        <a:rPr lang="en-US" altLang="zh-CN" sz="1200" dirty="0"/>
                        <a:t>LDADDB…</a:t>
                      </a:r>
                      <a:endParaRPr lang="zh-CN" altLang="en-US" sz="1200" dirty="0"/>
                    </a:p>
                  </a:txBody>
                  <a:tcPr/>
                </a:tc>
                <a:tc vMerge="1">
                  <a:txBody>
                    <a:bodyPr/>
                    <a:lstStyle/>
                    <a:p>
                      <a:endParaRPr lang="zh-CN" altLang="en-US" sz="1400" dirty="0"/>
                    </a:p>
                  </a:txBody>
                  <a:tcPr/>
                </a:tc>
                <a:extLst>
                  <a:ext uri="{0D108BD9-81ED-4DB2-BD59-A6C34878D82A}">
                    <a16:rowId xmlns:a16="http://schemas.microsoft.com/office/drawing/2014/main" val="189760059"/>
                  </a:ext>
                </a:extLst>
              </a:tr>
              <a:tr h="257299">
                <a:tc>
                  <a:txBody>
                    <a:bodyPr/>
                    <a:lstStyle/>
                    <a:p>
                      <a:pPr algn="ctr"/>
                      <a:r>
                        <a:rPr lang="en-US" altLang="zh-CN" sz="1200" dirty="0"/>
                        <a:t>8</a:t>
                      </a:r>
                      <a:endParaRPr lang="zh-CN" altLang="en-US" sz="1200" dirty="0"/>
                    </a:p>
                  </a:txBody>
                  <a:tcPr anchor="ctr"/>
                </a:tc>
                <a:tc vMerge="1">
                  <a:txBody>
                    <a:bodyPr/>
                    <a:lstStyle/>
                    <a:p>
                      <a:endParaRPr lang="zh-CN" altLang="en-US" sz="1400" dirty="0"/>
                    </a:p>
                  </a:txBody>
                  <a:tcPr/>
                </a:tc>
                <a:tc>
                  <a:txBody>
                    <a:bodyPr/>
                    <a:lstStyle/>
                    <a:p>
                      <a:r>
                        <a:rPr lang="en-US" altLang="zh-CN" sz="1200" dirty="0"/>
                        <a:t>DGH…</a:t>
                      </a:r>
                      <a:endParaRPr lang="zh-CN" altLang="en-US" sz="1200" dirty="0"/>
                    </a:p>
                  </a:txBody>
                  <a:tcPr/>
                </a:tc>
                <a:tc vMerge="1">
                  <a:txBody>
                    <a:bodyPr/>
                    <a:lstStyle/>
                    <a:p>
                      <a:endParaRPr lang="zh-CN" altLang="en-US" sz="1400" dirty="0"/>
                    </a:p>
                  </a:txBody>
                  <a:tcPr/>
                </a:tc>
                <a:extLst>
                  <a:ext uri="{0D108BD9-81ED-4DB2-BD59-A6C34878D82A}">
                    <a16:rowId xmlns:a16="http://schemas.microsoft.com/office/drawing/2014/main" val="3839807651"/>
                  </a:ext>
                </a:extLst>
              </a:tr>
              <a:tr h="257299">
                <a:tc>
                  <a:txBody>
                    <a:bodyPr/>
                    <a:lstStyle/>
                    <a:p>
                      <a:pPr algn="ctr"/>
                      <a:r>
                        <a:rPr lang="en-US" altLang="zh-CN" sz="1200" dirty="0"/>
                        <a:t>9</a:t>
                      </a:r>
                      <a:endParaRPr lang="zh-CN" altLang="en-US" sz="1200" dirty="0"/>
                    </a:p>
                  </a:txBody>
                  <a:tcPr anchor="ctr"/>
                </a:tc>
                <a:tc vMerge="1">
                  <a:txBody>
                    <a:bodyPr/>
                    <a:lstStyle/>
                    <a:p>
                      <a:endParaRPr lang="zh-CN" altLang="en-US" sz="1400" dirty="0"/>
                    </a:p>
                  </a:txBody>
                  <a:tcPr/>
                </a:tc>
                <a:tc>
                  <a:txBody>
                    <a:bodyPr/>
                    <a:lstStyle/>
                    <a:p>
                      <a:r>
                        <a:rPr lang="en-US" altLang="zh-CN" sz="1200" dirty="0"/>
                        <a:t>CPP RCTX…</a:t>
                      </a:r>
                      <a:endParaRPr lang="zh-CN" altLang="en-US" sz="1200" dirty="0"/>
                    </a:p>
                  </a:txBody>
                  <a:tcPr/>
                </a:tc>
                <a:tc rowSpan="3">
                  <a:txBody>
                    <a:bodyPr/>
                    <a:lstStyle/>
                    <a:p>
                      <a:pPr algn="ctr"/>
                      <a:r>
                        <a:rPr lang="zh-CN" altLang="en-US" sz="1200" dirty="0"/>
                        <a:t>③配置</a:t>
                      </a:r>
                      <a:endParaRPr lang="en-US" altLang="zh-CN" sz="1200" dirty="0"/>
                    </a:p>
                    <a:p>
                      <a:pPr algn="ctr"/>
                      <a:r>
                        <a:rPr lang="en-US" altLang="zh-CN" sz="1200" dirty="0"/>
                        <a:t>&amp;</a:t>
                      </a:r>
                      <a:r>
                        <a:rPr lang="zh-CN" altLang="en-US" sz="1200" dirty="0"/>
                        <a:t>过滤</a:t>
                      </a:r>
                    </a:p>
                  </a:txBody>
                  <a:tcPr anchor="ctr"/>
                </a:tc>
                <a:extLst>
                  <a:ext uri="{0D108BD9-81ED-4DB2-BD59-A6C34878D82A}">
                    <a16:rowId xmlns:a16="http://schemas.microsoft.com/office/drawing/2014/main" val="1404527988"/>
                  </a:ext>
                </a:extLst>
              </a:tr>
              <a:tr h="257299">
                <a:tc>
                  <a:txBody>
                    <a:bodyPr/>
                    <a:lstStyle/>
                    <a:p>
                      <a:pPr algn="ctr"/>
                      <a:r>
                        <a:rPr lang="en-US" altLang="zh-CN" sz="1200" dirty="0"/>
                        <a:t>10</a:t>
                      </a:r>
                      <a:endParaRPr lang="zh-CN" altLang="en-US" sz="1200" dirty="0"/>
                    </a:p>
                  </a:txBody>
                  <a:tcPr anchor="ctr"/>
                </a:tc>
                <a:tc vMerge="1">
                  <a:txBody>
                    <a:bodyPr/>
                    <a:lstStyle/>
                    <a:p>
                      <a:endParaRPr lang="zh-CN" altLang="en-US" sz="1400" dirty="0"/>
                    </a:p>
                  </a:txBody>
                  <a:tcPr/>
                </a:tc>
                <a:tc>
                  <a:txBody>
                    <a:bodyPr/>
                    <a:lstStyle/>
                    <a:p>
                      <a:r>
                        <a:rPr lang="en-US" altLang="zh-CN" sz="1200" dirty="0"/>
                        <a:t>DC CGDVAC…</a:t>
                      </a:r>
                      <a:endParaRPr lang="zh-CN" altLang="en-US" sz="1200" dirty="0"/>
                    </a:p>
                  </a:txBody>
                  <a:tcPr/>
                </a:tc>
                <a:tc vMerge="1">
                  <a:txBody>
                    <a:bodyPr/>
                    <a:lstStyle/>
                    <a:p>
                      <a:endParaRPr lang="zh-CN" altLang="en-US" sz="1400" dirty="0"/>
                    </a:p>
                  </a:txBody>
                  <a:tcPr/>
                </a:tc>
                <a:extLst>
                  <a:ext uri="{0D108BD9-81ED-4DB2-BD59-A6C34878D82A}">
                    <a16:rowId xmlns:a16="http://schemas.microsoft.com/office/drawing/2014/main" val="2290731044"/>
                  </a:ext>
                </a:extLst>
              </a:tr>
              <a:tr h="257299">
                <a:tc>
                  <a:txBody>
                    <a:bodyPr/>
                    <a:lstStyle/>
                    <a:p>
                      <a:pPr algn="ctr"/>
                      <a:r>
                        <a:rPr lang="en-US" altLang="zh-CN" sz="1200" dirty="0"/>
                        <a:t>11</a:t>
                      </a:r>
                      <a:endParaRPr lang="zh-CN" altLang="en-US" sz="1200" dirty="0"/>
                    </a:p>
                  </a:txBody>
                  <a:tcPr anchor="ctr"/>
                </a:tc>
                <a:tc vMerge="1">
                  <a:txBody>
                    <a:bodyPr/>
                    <a:lstStyle/>
                    <a:p>
                      <a:endParaRPr lang="zh-CN" altLang="en-US" sz="1400" dirty="0"/>
                    </a:p>
                  </a:txBody>
                  <a:tcPr/>
                </a:tc>
                <a:tc>
                  <a:txBody>
                    <a:bodyPr/>
                    <a:lstStyle/>
                    <a:p>
                      <a:r>
                        <a:rPr lang="en-US" altLang="zh-CN" sz="1200" dirty="0"/>
                        <a:t>MRS &lt;</a:t>
                      </a:r>
                      <a:r>
                        <a:rPr lang="en-US" altLang="zh-CN" sz="1200" dirty="0" err="1"/>
                        <a:t>Xt</a:t>
                      </a:r>
                      <a:r>
                        <a:rPr lang="en-US" altLang="zh-CN" sz="1200" dirty="0"/>
                        <a:t>&gt;, TCO…</a:t>
                      </a:r>
                      <a:endParaRPr lang="zh-CN" altLang="en-US" sz="1200" dirty="0"/>
                    </a:p>
                  </a:txBody>
                  <a:tcPr/>
                </a:tc>
                <a:tc vMerge="1">
                  <a:txBody>
                    <a:bodyPr/>
                    <a:lstStyle/>
                    <a:p>
                      <a:endParaRPr lang="zh-CN" altLang="en-US" sz="1400" dirty="0"/>
                    </a:p>
                  </a:txBody>
                  <a:tcPr/>
                </a:tc>
                <a:extLst>
                  <a:ext uri="{0D108BD9-81ED-4DB2-BD59-A6C34878D82A}">
                    <a16:rowId xmlns:a16="http://schemas.microsoft.com/office/drawing/2014/main" val="3786009247"/>
                  </a:ext>
                </a:extLst>
              </a:tr>
              <a:tr h="431356">
                <a:tc>
                  <a:txBody>
                    <a:bodyPr/>
                    <a:lstStyle/>
                    <a:p>
                      <a:pPr algn="ctr"/>
                      <a:r>
                        <a:rPr lang="en-US" altLang="zh-CN" sz="1200" dirty="0"/>
                        <a:t>12</a:t>
                      </a:r>
                      <a:endParaRPr lang="zh-CN" altLang="en-US" sz="1200" dirty="0"/>
                    </a:p>
                  </a:txBody>
                  <a:tcPr anchor="ctr"/>
                </a:tc>
                <a:tc vMerge="1">
                  <a:txBody>
                    <a:bodyPr/>
                    <a:lstStyle/>
                    <a:p>
                      <a:endParaRPr lang="zh-CN" altLang="en-US" sz="1400" dirty="0"/>
                    </a:p>
                  </a:txBody>
                  <a:tcPr/>
                </a:tc>
                <a:tc>
                  <a:txBody>
                    <a:bodyPr/>
                    <a:lstStyle/>
                    <a:p>
                      <a:r>
                        <a:rPr lang="en-US" altLang="zh-CN" sz="1200" dirty="0"/>
                        <a:t>MRS &lt;</a:t>
                      </a:r>
                      <a:r>
                        <a:rPr lang="en-US" altLang="zh-CN" sz="1200" dirty="0" err="1"/>
                        <a:t>Xt</a:t>
                      </a:r>
                      <a:r>
                        <a:rPr lang="en-US" altLang="zh-CN" sz="1200" dirty="0"/>
                        <a:t>&gt;,CTR_EL0…</a:t>
                      </a:r>
                      <a:endParaRPr lang="zh-CN" altLang="en-US" sz="1200" dirty="0"/>
                    </a:p>
                  </a:txBody>
                  <a:tcPr anchor="ctr"/>
                </a:tc>
                <a:tc>
                  <a:txBody>
                    <a:bodyPr/>
                    <a:lstStyle/>
                    <a:p>
                      <a:pPr algn="ctr"/>
                      <a:r>
                        <a:rPr lang="zh-CN" altLang="en-US" sz="1200" dirty="0"/>
                        <a:t>④配置</a:t>
                      </a:r>
                      <a:endParaRPr lang="en-US" altLang="zh-CN" sz="1200" dirty="0"/>
                    </a:p>
                    <a:p>
                      <a:pPr algn="ctr"/>
                      <a:r>
                        <a:rPr lang="en-US" altLang="zh-CN" sz="1200" dirty="0"/>
                        <a:t>&amp;</a:t>
                      </a:r>
                      <a:r>
                        <a:rPr lang="zh-CN" altLang="en-US" sz="1200" dirty="0"/>
                        <a:t>下陷</a:t>
                      </a:r>
                    </a:p>
                  </a:txBody>
                  <a:tcPr anchor="ctr"/>
                </a:tc>
                <a:extLst>
                  <a:ext uri="{0D108BD9-81ED-4DB2-BD59-A6C34878D82A}">
                    <a16:rowId xmlns:a16="http://schemas.microsoft.com/office/drawing/2014/main" val="625472798"/>
                  </a:ext>
                </a:extLst>
              </a:tr>
            </a:tbl>
          </a:graphicData>
        </a:graphic>
      </p:graphicFrame>
      <p:sp>
        <p:nvSpPr>
          <p:cNvPr id="61" name="矩形: 圆角 60">
            <a:extLst>
              <a:ext uri="{FF2B5EF4-FFF2-40B4-BE49-F238E27FC236}">
                <a16:creationId xmlns:a16="http://schemas.microsoft.com/office/drawing/2014/main" id="{39D0C230-6FE3-078A-9996-FEDD5AC58822}"/>
              </a:ext>
            </a:extLst>
          </p:cNvPr>
          <p:cNvSpPr/>
          <p:nvPr/>
        </p:nvSpPr>
        <p:spPr>
          <a:xfrm>
            <a:off x="569747" y="1875692"/>
            <a:ext cx="4958856" cy="4582259"/>
          </a:xfrm>
          <a:prstGeom prst="roundRect">
            <a:avLst>
              <a:gd name="adj" fmla="val 7864"/>
            </a:avLst>
          </a:pr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圆角 61">
            <a:extLst>
              <a:ext uri="{FF2B5EF4-FFF2-40B4-BE49-F238E27FC236}">
                <a16:creationId xmlns:a16="http://schemas.microsoft.com/office/drawing/2014/main" id="{2EEDA187-BD27-3672-9CEC-D1639AED47CC}"/>
              </a:ext>
            </a:extLst>
          </p:cNvPr>
          <p:cNvSpPr/>
          <p:nvPr/>
        </p:nvSpPr>
        <p:spPr>
          <a:xfrm>
            <a:off x="6316395" y="1875691"/>
            <a:ext cx="5048122" cy="4582259"/>
          </a:xfrm>
          <a:prstGeom prst="roundRect">
            <a:avLst>
              <a:gd name="adj" fmla="val 7864"/>
            </a:avLst>
          </a:pr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65" name="图片 1064">
            <a:extLst>
              <a:ext uri="{FF2B5EF4-FFF2-40B4-BE49-F238E27FC236}">
                <a16:creationId xmlns:a16="http://schemas.microsoft.com/office/drawing/2014/main" id="{AC77EE0A-4424-CB79-8C8C-11C35BD1F984}"/>
              </a:ext>
            </a:extLst>
          </p:cNvPr>
          <p:cNvPicPr>
            <a:picLocks noChangeAspect="1"/>
          </p:cNvPicPr>
          <p:nvPr/>
        </p:nvPicPr>
        <p:blipFill>
          <a:blip r:embed="rId2"/>
          <a:stretch>
            <a:fillRect/>
          </a:stretch>
        </p:blipFill>
        <p:spPr>
          <a:xfrm>
            <a:off x="6424248" y="3319087"/>
            <a:ext cx="4832413" cy="2407546"/>
          </a:xfrm>
          <a:prstGeom prst="rect">
            <a:avLst/>
          </a:prstGeom>
        </p:spPr>
      </p:pic>
      <p:sp>
        <p:nvSpPr>
          <p:cNvPr id="1066" name="文本框 1065">
            <a:extLst>
              <a:ext uri="{FF2B5EF4-FFF2-40B4-BE49-F238E27FC236}">
                <a16:creationId xmlns:a16="http://schemas.microsoft.com/office/drawing/2014/main" id="{61788C7C-2BB2-7614-0108-5C3DD4771EC7}"/>
              </a:ext>
            </a:extLst>
          </p:cNvPr>
          <p:cNvSpPr txBox="1"/>
          <p:nvPr/>
        </p:nvSpPr>
        <p:spPr>
          <a:xfrm>
            <a:off x="6576646" y="2135525"/>
            <a:ext cx="4413524" cy="1077218"/>
          </a:xfrm>
          <a:prstGeom prst="rect">
            <a:avLst/>
          </a:prstGeom>
          <a:noFill/>
        </p:spPr>
        <p:txBody>
          <a:bodyPr wrap="square">
            <a:spAutoFit/>
          </a:bodyPr>
          <a:lstStyle/>
          <a:p>
            <a:pPr marL="285750" indent="-285750">
              <a:buFont typeface="Arial" panose="020B0604020202020204" pitchFamily="34" charset="0"/>
              <a:buChar char="•"/>
            </a:pPr>
            <a:r>
              <a:rPr lang="zh-CN" altLang="en-US" sz="1600" dirty="0">
                <a:solidFill>
                  <a:srgbClr val="292929"/>
                </a:solidFill>
                <a:latin typeface="Times New Roman" panose="02020603050405020304" pitchFamily="18" charset="0"/>
                <a:ea typeface="黑体" panose="02010609060101010101" pitchFamily="49" charset="-122"/>
              </a:rPr>
              <a:t>通过编译和二进制重写技术消除代码段中的内嵌数据</a:t>
            </a:r>
            <a:endParaRPr lang="en-US" altLang="zh-CN" sz="1600" dirty="0">
              <a:solidFill>
                <a:srgbClr val="292929"/>
              </a:solidFill>
              <a:latin typeface="Times New Roman" panose="02020603050405020304" pitchFamily="18" charset="0"/>
              <a:ea typeface="黑体" panose="02010609060101010101" pitchFamily="49" charset="-122"/>
            </a:endParaRPr>
          </a:p>
          <a:p>
            <a:pPr marL="285750" indent="-285750">
              <a:buFont typeface="Arial" panose="020B0604020202020204" pitchFamily="34" charset="0"/>
              <a:buChar char="•"/>
            </a:pPr>
            <a:r>
              <a:rPr lang="zh-CN" altLang="en-US" sz="1600" dirty="0">
                <a:solidFill>
                  <a:srgbClr val="292929"/>
                </a:solidFill>
                <a:latin typeface="Times New Roman" panose="02020603050405020304" pitchFamily="18" charset="0"/>
                <a:ea typeface="黑体" panose="02010609060101010101" pitchFamily="49" charset="-122"/>
              </a:rPr>
              <a:t>通过二进制重写技术分离数据和代码，禁止可执行数据的执行</a:t>
            </a:r>
            <a:endParaRPr lang="en-US" altLang="zh-CN" sz="1600" dirty="0">
              <a:solidFill>
                <a:srgbClr val="292929"/>
              </a:solidFill>
              <a:latin typeface="Times New Roman" panose="02020603050405020304" pitchFamily="18" charset="0"/>
              <a:ea typeface="黑体" panose="02010609060101010101" pitchFamily="49" charset="-122"/>
            </a:endParaRPr>
          </a:p>
        </p:txBody>
      </p:sp>
      <p:sp>
        <p:nvSpPr>
          <p:cNvPr id="1067" name="文本框 1066">
            <a:extLst>
              <a:ext uri="{FF2B5EF4-FFF2-40B4-BE49-F238E27FC236}">
                <a16:creationId xmlns:a16="http://schemas.microsoft.com/office/drawing/2014/main" id="{6400F7E4-2B04-297A-4552-0295BC39398C}"/>
              </a:ext>
            </a:extLst>
          </p:cNvPr>
          <p:cNvSpPr txBox="1"/>
          <p:nvPr/>
        </p:nvSpPr>
        <p:spPr>
          <a:xfrm>
            <a:off x="6851399" y="5939321"/>
            <a:ext cx="4138771" cy="338554"/>
          </a:xfrm>
          <a:prstGeom prst="rect">
            <a:avLst/>
          </a:prstGeom>
          <a:noFill/>
        </p:spPr>
        <p:txBody>
          <a:bodyPr wrap="square">
            <a:spAutoFit/>
          </a:bodyPr>
          <a:lstStyle/>
          <a:p>
            <a:pPr algn="ctr"/>
            <a:r>
              <a:rPr lang="zh-CN" altLang="en-US" sz="1600" dirty="0">
                <a:solidFill>
                  <a:srgbClr val="292929"/>
                </a:solidFill>
                <a:latin typeface="Times New Roman" panose="02020603050405020304" pitchFamily="18" charset="0"/>
                <a:ea typeface="黑体" panose="02010609060101010101" pitchFamily="49" charset="-122"/>
              </a:rPr>
              <a:t>可执行数据段的分离和静态</a:t>
            </a:r>
            <a:r>
              <a:rPr lang="en-US" altLang="zh-CN" sz="1600" dirty="0">
                <a:solidFill>
                  <a:srgbClr val="292929"/>
                </a:solidFill>
                <a:latin typeface="Times New Roman" panose="02020603050405020304" pitchFamily="18" charset="0"/>
                <a:ea typeface="黑体" panose="02010609060101010101" pitchFamily="49" charset="-122"/>
              </a:rPr>
              <a:t>/</a:t>
            </a:r>
            <a:r>
              <a:rPr lang="zh-CN" altLang="en-US" sz="1600" dirty="0">
                <a:solidFill>
                  <a:srgbClr val="292929"/>
                </a:solidFill>
                <a:latin typeface="Times New Roman" panose="02020603050405020304" pitchFamily="18" charset="0"/>
                <a:ea typeface="黑体" panose="02010609060101010101" pitchFamily="49" charset="-122"/>
              </a:rPr>
              <a:t>动态重定位技术</a:t>
            </a:r>
            <a:endParaRPr lang="en-US" altLang="zh-CN" sz="1600" dirty="0">
              <a:solidFill>
                <a:srgbClr val="292929"/>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742911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971BB4-0C87-9BA8-5845-16CA37D2B642}"/>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目录</a:t>
            </a:r>
          </a:p>
        </p:txBody>
      </p:sp>
      <p:sp>
        <p:nvSpPr>
          <p:cNvPr id="3" name="内容占位符 2">
            <a:extLst>
              <a:ext uri="{FF2B5EF4-FFF2-40B4-BE49-F238E27FC236}">
                <a16:creationId xmlns:a16="http://schemas.microsoft.com/office/drawing/2014/main" id="{1BC90A90-810D-4CE2-6780-DA9E2E61D0B6}"/>
              </a:ext>
            </a:extLst>
          </p:cNvPr>
          <p:cNvSpPr>
            <a:spLocks noGrp="1"/>
          </p:cNvSpPr>
          <p:nvPr>
            <p:ph idx="1"/>
          </p:nvPr>
        </p:nvSpPr>
        <p:spPr/>
        <p:txBody>
          <a:bodyPr>
            <a:normAutofit/>
          </a:bodyPr>
          <a:lstStyle/>
          <a:p>
            <a:pPr>
              <a:lnSpc>
                <a:spcPct val="200000"/>
              </a:lnSpc>
            </a:pPr>
            <a:r>
              <a:rPr lang="zh-CN" altLang="en-US" sz="2400" dirty="0">
                <a:latin typeface="微软雅黑" panose="020B0503020204020204" pitchFamily="34" charset="-122"/>
                <a:ea typeface="微软雅黑" panose="020B0503020204020204" pitchFamily="34" charset="-122"/>
              </a:rPr>
              <a:t>项目背景与性能提升思路</a:t>
            </a:r>
            <a:endParaRPr lang="en-US" altLang="zh-CN" sz="2400" dirty="0">
              <a:latin typeface="微软雅黑" panose="020B0503020204020204" pitchFamily="34" charset="-122"/>
              <a:ea typeface="微软雅黑" panose="020B0503020204020204" pitchFamily="34" charset="-122"/>
            </a:endParaRPr>
          </a:p>
          <a:p>
            <a:pPr>
              <a:lnSpc>
                <a:spcPct val="200000"/>
              </a:lnSpc>
            </a:pPr>
            <a:r>
              <a:rPr lang="zh-CN" altLang="en-US" sz="2400" dirty="0">
                <a:latin typeface="微软雅黑" panose="020B0503020204020204" pitchFamily="34" charset="-122"/>
                <a:ea typeface="微软雅黑" panose="020B0503020204020204" pitchFamily="34" charset="-122"/>
              </a:rPr>
              <a:t>内核态应用加载和运行环境</a:t>
            </a:r>
            <a:endParaRPr lang="en-US" altLang="zh-CN" sz="2400" dirty="0">
              <a:latin typeface="微软雅黑" panose="020B0503020204020204" pitchFamily="34" charset="-122"/>
              <a:ea typeface="微软雅黑" panose="020B0503020204020204" pitchFamily="34" charset="-122"/>
            </a:endParaRPr>
          </a:p>
          <a:p>
            <a:pPr>
              <a:lnSpc>
                <a:spcPct val="200000"/>
              </a:lnSpc>
            </a:pPr>
            <a:r>
              <a:rPr lang="zh-CN" altLang="en-US" sz="2400" dirty="0">
                <a:latin typeface="微软雅黑" panose="020B0503020204020204" pitchFamily="34" charset="-122"/>
                <a:ea typeface="微软雅黑" panose="020B0503020204020204" pitchFamily="34" charset="-122"/>
              </a:rPr>
              <a:t>应用程序性能提升场景</a:t>
            </a:r>
            <a:endParaRPr lang="en-US" altLang="zh-CN" sz="2400" dirty="0">
              <a:latin typeface="微软雅黑" panose="020B0503020204020204" pitchFamily="34" charset="-122"/>
              <a:ea typeface="微软雅黑" panose="020B0503020204020204" pitchFamily="34" charset="-122"/>
            </a:endParaRPr>
          </a:p>
          <a:p>
            <a:pPr>
              <a:lnSpc>
                <a:spcPct val="200000"/>
              </a:lnSpc>
            </a:pPr>
            <a:r>
              <a:rPr lang="zh-CN" altLang="en-US" sz="2400" dirty="0">
                <a:latin typeface="微软雅黑" panose="020B0503020204020204" pitchFamily="34" charset="-122"/>
                <a:ea typeface="微软雅黑" panose="020B0503020204020204" pitchFamily="34" charset="-122"/>
              </a:rPr>
              <a:t>加载运行环境的关键技术</a:t>
            </a:r>
            <a:endParaRPr lang="en-US" altLang="zh-CN" sz="2400" dirty="0">
              <a:latin typeface="微软雅黑" panose="020B0503020204020204" pitchFamily="34" charset="-122"/>
              <a:ea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rPr>
              <a:t>终端应用调研与面临问题</a:t>
            </a:r>
            <a:endParaRPr lang="en-US" altLang="zh-CN" sz="2400" b="1" dirty="0">
              <a:latin typeface="微软雅黑" panose="020B0503020204020204" pitchFamily="34" charset="-122"/>
              <a:ea typeface="微软雅黑" panose="020B0503020204020204" pitchFamily="34" charset="-122"/>
            </a:endParaRPr>
          </a:p>
          <a:p>
            <a:pPr>
              <a:lnSpc>
                <a:spcPct val="200000"/>
              </a:lnSpc>
            </a:pPr>
            <a:r>
              <a:rPr lang="zh-CN" altLang="en-US" sz="2400" dirty="0">
                <a:latin typeface="微软雅黑" panose="020B0503020204020204" pitchFamily="34" charset="-122"/>
                <a:ea typeface="微软雅黑" panose="020B0503020204020204" pitchFamily="34" charset="-122"/>
              </a:rPr>
              <a:t>项目现状与下一步计划</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396867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054D16-2501-2335-B397-F8AAC7C59EDC}"/>
              </a:ext>
            </a:extLst>
          </p:cNvPr>
          <p:cNvSpPr>
            <a:spLocks noGrp="1"/>
          </p:cNvSpPr>
          <p:nvPr>
            <p:ph type="title"/>
          </p:nvPr>
        </p:nvSpPr>
        <p:spPr/>
        <p:txBody>
          <a:bodyPr/>
          <a:lstStyle/>
          <a:p>
            <a:r>
              <a:rPr lang="zh-CN" altLang="en-US" dirty="0"/>
              <a:t>终端应用调研</a:t>
            </a:r>
          </a:p>
        </p:txBody>
      </p:sp>
      <p:sp>
        <p:nvSpPr>
          <p:cNvPr id="3" name="内容占位符 2">
            <a:extLst>
              <a:ext uri="{FF2B5EF4-FFF2-40B4-BE49-F238E27FC236}">
                <a16:creationId xmlns:a16="http://schemas.microsoft.com/office/drawing/2014/main" id="{33F46C03-AA7B-7184-00C0-337CEA651F7E}"/>
              </a:ext>
            </a:extLst>
          </p:cNvPr>
          <p:cNvSpPr>
            <a:spLocks noGrp="1"/>
          </p:cNvSpPr>
          <p:nvPr>
            <p:ph idx="1"/>
          </p:nvPr>
        </p:nvSpPr>
        <p:spPr>
          <a:xfrm>
            <a:off x="968079" y="1247770"/>
            <a:ext cx="5563312" cy="5052509"/>
          </a:xfrm>
        </p:spPr>
        <p:txBody>
          <a:bodyPr>
            <a:normAutofit/>
          </a:bodyPr>
          <a:lstStyle/>
          <a:p>
            <a:r>
              <a:rPr lang="zh-CN" altLang="en-US" dirty="0"/>
              <a:t>华为手机</a:t>
            </a:r>
            <a:r>
              <a:rPr lang="en-US" altLang="zh-CN" dirty="0"/>
              <a:t>App</a:t>
            </a:r>
            <a:r>
              <a:rPr lang="zh-CN" altLang="en-US" dirty="0"/>
              <a:t>的系统调用评测</a:t>
            </a:r>
            <a:endParaRPr lang="en-US" altLang="zh-CN" dirty="0"/>
          </a:p>
          <a:p>
            <a:r>
              <a:rPr lang="zh-CN" altLang="en-US" dirty="0"/>
              <a:t>华为手机系统比较封闭，无法</a:t>
            </a:r>
            <a:r>
              <a:rPr lang="en-US" altLang="zh-CN" dirty="0"/>
              <a:t>profile</a:t>
            </a:r>
            <a:r>
              <a:rPr lang="zh-CN" altLang="en-US" dirty="0"/>
              <a:t>应用内存相关的信息，无法移植</a:t>
            </a:r>
            <a:r>
              <a:rPr kumimoji="0" lang="zh-CN" altLang="en-US" sz="2000" b="0" i="0" u="none" strike="noStrike"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内核态应用加载和运行环境</a:t>
            </a:r>
            <a:endParaRPr lang="en-US" altLang="zh-CN" dirty="0"/>
          </a:p>
          <a:p>
            <a:endParaRPr lang="en-US" altLang="zh-CN" dirty="0"/>
          </a:p>
        </p:txBody>
      </p:sp>
      <p:pic>
        <p:nvPicPr>
          <p:cNvPr id="1026" name="Picture 2" descr="Android 软件堆栈">
            <a:extLst>
              <a:ext uri="{FF2B5EF4-FFF2-40B4-BE49-F238E27FC236}">
                <a16:creationId xmlns:a16="http://schemas.microsoft.com/office/drawing/2014/main" id="{F370E861-C4DF-EC22-4521-0244143865C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13162" y="2287438"/>
            <a:ext cx="3104173" cy="4570562"/>
          </a:xfrm>
          <a:prstGeom prst="rect">
            <a:avLst/>
          </a:prstGeom>
          <a:noFill/>
          <a:extLst>
            <a:ext uri="{909E8E84-426E-40DD-AFC4-6F175D3DCCD1}">
              <a14:hiddenFill xmlns:a14="http://schemas.microsoft.com/office/drawing/2010/main">
                <a:solidFill>
                  <a:srgbClr val="FFFFFF"/>
                </a:solidFill>
              </a14:hiddenFill>
            </a:ext>
          </a:extLst>
        </p:spPr>
      </p:pic>
      <p:sp>
        <p:nvSpPr>
          <p:cNvPr id="4" name="内容占位符 2">
            <a:extLst>
              <a:ext uri="{FF2B5EF4-FFF2-40B4-BE49-F238E27FC236}">
                <a16:creationId xmlns:a16="http://schemas.microsoft.com/office/drawing/2014/main" id="{672FAA37-DFE3-B1B6-3C3C-915D81EDD17E}"/>
              </a:ext>
            </a:extLst>
          </p:cNvPr>
          <p:cNvSpPr txBox="1">
            <a:spLocks/>
          </p:cNvSpPr>
          <p:nvPr/>
        </p:nvSpPr>
        <p:spPr>
          <a:xfrm>
            <a:off x="7406354" y="1242441"/>
            <a:ext cx="4614196" cy="915976"/>
          </a:xfrm>
          <a:prstGeom prst="rect">
            <a:avLst/>
          </a:prstGeom>
        </p:spPr>
        <p:txBody>
          <a:bodyPr vert="horz" lIns="91440" tIns="45720" rIns="91440" bIns="45720" rtlCol="0">
            <a:normAutofit/>
          </a:bodyPr>
          <a:lstStyle>
            <a:lvl1pPr marL="262255" indent="-262255" algn="l" defTabSz="914400" rtl="0" eaLnBrk="1" latinLnBrk="0" hangingPunct="1">
              <a:lnSpc>
                <a:spcPct val="90000"/>
              </a:lnSpc>
              <a:spcBef>
                <a:spcPts val="1000"/>
              </a:spcBef>
              <a:buFont typeface="Arial" panose="020B0604020202090204" pitchFamily="34" charset="0"/>
              <a:buChar char="•"/>
              <a:defRPr sz="2800" b="0"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latin typeface="黑体" panose="02010609060101010101" pitchFamily="49" charset="-122"/>
                <a:ea typeface="黑体" panose="02010609060101010101" pitchFamily="49" charset="-122"/>
              </a:rPr>
              <a:t>安卓抽象层多，影响性能的变量较多，</a:t>
            </a:r>
            <a:r>
              <a:rPr lang="en-US" altLang="zh-CN" sz="2000" dirty="0">
                <a:latin typeface="黑体" panose="02010609060101010101" pitchFamily="49" charset="-122"/>
                <a:ea typeface="黑体" panose="02010609060101010101" pitchFamily="49" charset="-122"/>
              </a:rPr>
              <a:t>profile</a:t>
            </a:r>
            <a:r>
              <a:rPr lang="zh-CN" altLang="en-US" sz="2000" dirty="0">
                <a:latin typeface="黑体" panose="02010609060101010101" pitchFamily="49" charset="-122"/>
                <a:ea typeface="黑体" panose="02010609060101010101" pitchFamily="49" charset="-122"/>
              </a:rPr>
              <a:t>比较困难，因此先在服务器上开发</a:t>
            </a:r>
            <a:endParaRPr lang="en-US" altLang="zh-CN" sz="2000" dirty="0">
              <a:latin typeface="黑体" panose="02010609060101010101" pitchFamily="49" charset="-122"/>
              <a:ea typeface="黑体" panose="02010609060101010101" pitchFamily="49" charset="-122"/>
            </a:endParaRPr>
          </a:p>
        </p:txBody>
      </p:sp>
      <p:graphicFrame>
        <p:nvGraphicFramePr>
          <p:cNvPr id="5" name="表格 5">
            <a:extLst>
              <a:ext uri="{FF2B5EF4-FFF2-40B4-BE49-F238E27FC236}">
                <a16:creationId xmlns:a16="http://schemas.microsoft.com/office/drawing/2014/main" id="{16BCF304-1C4D-6D82-E950-AFB1D5B6D379}"/>
              </a:ext>
            </a:extLst>
          </p:cNvPr>
          <p:cNvGraphicFramePr>
            <a:graphicFrameLocks noGrp="1"/>
          </p:cNvGraphicFramePr>
          <p:nvPr>
            <p:extLst>
              <p:ext uri="{D42A27DB-BD31-4B8C-83A1-F6EECF244321}">
                <p14:modId xmlns:p14="http://schemas.microsoft.com/office/powerpoint/2010/main" val="3740874830"/>
              </p:ext>
            </p:extLst>
          </p:nvPr>
        </p:nvGraphicFramePr>
        <p:xfrm>
          <a:off x="942441" y="2571818"/>
          <a:ext cx="5614588" cy="4200981"/>
        </p:xfrm>
        <a:graphic>
          <a:graphicData uri="http://schemas.openxmlformats.org/drawingml/2006/table">
            <a:tbl>
              <a:tblPr firstRow="1" bandRow="1">
                <a:tableStyleId>{5C22544A-7EE6-4342-B048-85BDC9FD1C3A}</a:tableStyleId>
              </a:tblPr>
              <a:tblGrid>
                <a:gridCol w="2807294">
                  <a:extLst>
                    <a:ext uri="{9D8B030D-6E8A-4147-A177-3AD203B41FA5}">
                      <a16:colId xmlns:a16="http://schemas.microsoft.com/office/drawing/2014/main" val="599953535"/>
                    </a:ext>
                  </a:extLst>
                </a:gridCol>
                <a:gridCol w="2807294">
                  <a:extLst>
                    <a:ext uri="{9D8B030D-6E8A-4147-A177-3AD203B41FA5}">
                      <a16:colId xmlns:a16="http://schemas.microsoft.com/office/drawing/2014/main" val="1398007690"/>
                    </a:ext>
                  </a:extLst>
                </a:gridCol>
              </a:tblGrid>
              <a:tr h="639404">
                <a:tc>
                  <a:txBody>
                    <a:bodyPr/>
                    <a:lstStyle/>
                    <a:p>
                      <a:pPr algn="ctr"/>
                      <a:r>
                        <a:rPr lang="zh-CN" altLang="en-US" dirty="0">
                          <a:latin typeface="黑体" panose="02010609060101010101" pitchFamily="49" charset="-122"/>
                          <a:ea typeface="黑体" panose="02010609060101010101" pitchFamily="49" charset="-122"/>
                        </a:rPr>
                        <a:t>进行的尝试</a:t>
                      </a:r>
                    </a:p>
                  </a:txBody>
                  <a:tcPr anchor="ctr"/>
                </a:tc>
                <a:tc>
                  <a:txBody>
                    <a:bodyPr/>
                    <a:lstStyle/>
                    <a:p>
                      <a:pPr algn="ctr"/>
                      <a:r>
                        <a:rPr lang="zh-CN" altLang="en-US" dirty="0">
                          <a:latin typeface="黑体" panose="02010609060101010101" pitchFamily="49" charset="-122"/>
                          <a:ea typeface="黑体" panose="02010609060101010101" pitchFamily="49" charset="-122"/>
                        </a:rPr>
                        <a:t>效果</a:t>
                      </a:r>
                    </a:p>
                  </a:txBody>
                  <a:tcPr anchor="ctr"/>
                </a:tc>
                <a:extLst>
                  <a:ext uri="{0D108BD9-81ED-4DB2-BD59-A6C34878D82A}">
                    <a16:rowId xmlns:a16="http://schemas.microsoft.com/office/drawing/2014/main" val="4019267168"/>
                  </a:ext>
                </a:extLst>
              </a:tr>
              <a:tr h="639404">
                <a:tc>
                  <a:txBody>
                    <a:bodyPr/>
                    <a:lstStyle/>
                    <a:p>
                      <a:pPr algn="ctr"/>
                      <a:r>
                        <a:rPr lang="zh-CN" altLang="en-US" dirty="0">
                          <a:latin typeface="黑体" panose="02010609060101010101" pitchFamily="49" charset="-122"/>
                          <a:ea typeface="黑体" panose="02010609060101010101" pitchFamily="49" charset="-122"/>
                        </a:rPr>
                        <a:t>使用</a:t>
                      </a:r>
                      <a:r>
                        <a:rPr lang="en-US" altLang="zh-CN" dirty="0">
                          <a:latin typeface="黑体" panose="02010609060101010101" pitchFamily="49" charset="-122"/>
                          <a:ea typeface="黑体" panose="02010609060101010101" pitchFamily="49" charset="-122"/>
                        </a:rPr>
                        <a:t>Perfetto</a:t>
                      </a:r>
                      <a:r>
                        <a:rPr lang="zh-CN" altLang="en-US" dirty="0">
                          <a:latin typeface="黑体" panose="02010609060101010101" pitchFamily="49" charset="-122"/>
                          <a:ea typeface="黑体" panose="02010609060101010101" pitchFamily="49" charset="-122"/>
                        </a:rPr>
                        <a:t>评测</a:t>
                      </a:r>
                      <a:r>
                        <a:rPr lang="en-US" altLang="zh-CN" dirty="0">
                          <a:latin typeface="黑体" panose="02010609060101010101" pitchFamily="49" charset="-122"/>
                          <a:ea typeface="黑体" panose="02010609060101010101" pitchFamily="49" charset="-122"/>
                        </a:rPr>
                        <a:t>app</a:t>
                      </a:r>
                      <a:r>
                        <a:rPr lang="zh-CN" altLang="en-US" dirty="0">
                          <a:latin typeface="黑体" panose="02010609060101010101" pitchFamily="49" charset="-122"/>
                          <a:ea typeface="黑体" panose="02010609060101010101" pitchFamily="49" charset="-122"/>
                        </a:rPr>
                        <a:t>系统调用</a:t>
                      </a:r>
                    </a:p>
                  </a:txBody>
                  <a:tcPr anchor="ctr"/>
                </a:tc>
                <a:tc>
                  <a:txBody>
                    <a:bodyPr/>
                    <a:lstStyle/>
                    <a:p>
                      <a:pPr algn="ctr"/>
                      <a:r>
                        <a:rPr lang="zh-CN" altLang="en-US" dirty="0">
                          <a:latin typeface="黑体" panose="02010609060101010101" pitchFamily="49" charset="-122"/>
                          <a:ea typeface="黑体" panose="02010609060101010101" pitchFamily="49" charset="-122"/>
                        </a:rPr>
                        <a:t>优化系统调用意义不大</a:t>
                      </a:r>
                    </a:p>
                  </a:txBody>
                  <a:tcPr anchor="ctr"/>
                </a:tc>
                <a:extLst>
                  <a:ext uri="{0D108BD9-81ED-4DB2-BD59-A6C34878D82A}">
                    <a16:rowId xmlns:a16="http://schemas.microsoft.com/office/drawing/2014/main" val="1365768476"/>
                  </a:ext>
                </a:extLst>
              </a:tr>
              <a:tr h="841991">
                <a:tc>
                  <a:txBody>
                    <a:bodyPr/>
                    <a:lstStyle/>
                    <a:p>
                      <a:pPr algn="ctr"/>
                      <a:r>
                        <a:rPr lang="zh-CN" altLang="en-US" dirty="0">
                          <a:latin typeface="黑体" panose="02010609060101010101" pitchFamily="49" charset="-122"/>
                          <a:ea typeface="黑体" panose="02010609060101010101" pitchFamily="49" charset="-122"/>
                        </a:rPr>
                        <a:t>使用</a:t>
                      </a:r>
                      <a:r>
                        <a:rPr lang="en-US" altLang="zh-CN" dirty="0">
                          <a:latin typeface="黑体" panose="02010609060101010101" pitchFamily="49" charset="-122"/>
                          <a:ea typeface="黑体" panose="02010609060101010101" pitchFamily="49" charset="-122"/>
                        </a:rPr>
                        <a:t>Perfetto</a:t>
                      </a:r>
                      <a:r>
                        <a:rPr lang="zh-CN" altLang="en-US" dirty="0">
                          <a:latin typeface="黑体" panose="02010609060101010101" pitchFamily="49" charset="-122"/>
                          <a:ea typeface="黑体" panose="02010609060101010101" pitchFamily="49" charset="-122"/>
                        </a:rPr>
                        <a:t>评测</a:t>
                      </a:r>
                      <a:r>
                        <a:rPr lang="en-US" altLang="zh-CN" dirty="0">
                          <a:latin typeface="黑体" panose="02010609060101010101" pitchFamily="49" charset="-122"/>
                          <a:ea typeface="黑体" panose="02010609060101010101" pitchFamily="49" charset="-122"/>
                        </a:rPr>
                        <a:t>app</a:t>
                      </a:r>
                      <a:r>
                        <a:rPr lang="zh-CN" altLang="en-US" dirty="0">
                          <a:latin typeface="黑体" panose="02010609060101010101" pitchFamily="49" charset="-122"/>
                          <a:ea typeface="黑体" panose="02010609060101010101" pitchFamily="49" charset="-122"/>
                        </a:rPr>
                        <a:t>内存相关信息</a:t>
                      </a:r>
                    </a:p>
                  </a:txBody>
                  <a:tcPr anchor="ctr"/>
                </a:tc>
                <a:tc>
                  <a:txBody>
                    <a:bodyPr/>
                    <a:lstStyle/>
                    <a:p>
                      <a:pPr algn="ctr"/>
                      <a:r>
                        <a:rPr lang="zh-CN" altLang="en-US" dirty="0">
                          <a:latin typeface="黑体" panose="02010609060101010101" pitchFamily="49" charset="-122"/>
                          <a:ea typeface="黑体" panose="02010609060101010101" pitchFamily="49" charset="-122"/>
                        </a:rPr>
                        <a:t>不支持相关评测</a:t>
                      </a:r>
                    </a:p>
                  </a:txBody>
                  <a:tcPr anchor="ctr"/>
                </a:tc>
                <a:extLst>
                  <a:ext uri="{0D108BD9-81ED-4DB2-BD59-A6C34878D82A}">
                    <a16:rowId xmlns:a16="http://schemas.microsoft.com/office/drawing/2014/main" val="608736542"/>
                  </a:ext>
                </a:extLst>
              </a:tr>
              <a:tr h="841991">
                <a:tc>
                  <a:txBody>
                    <a:bodyPr/>
                    <a:lstStyle/>
                    <a:p>
                      <a:pPr algn="ctr"/>
                      <a:r>
                        <a:rPr lang="zh-CN" altLang="en-US" dirty="0">
                          <a:latin typeface="黑体" panose="02010609060101010101" pitchFamily="49" charset="-122"/>
                          <a:ea typeface="黑体" panose="02010609060101010101" pitchFamily="49" charset="-122"/>
                        </a:rPr>
                        <a:t>基于</a:t>
                      </a:r>
                      <a:r>
                        <a:rPr lang="en-US" altLang="zh-CN" dirty="0" err="1">
                          <a:latin typeface="黑体" panose="02010609060101010101" pitchFamily="49" charset="-122"/>
                          <a:ea typeface="黑体" panose="02010609060101010101" pitchFamily="49" charset="-122"/>
                        </a:rPr>
                        <a:t>kprobe</a:t>
                      </a:r>
                      <a:r>
                        <a:rPr lang="zh-CN" altLang="en-US" dirty="0">
                          <a:latin typeface="黑体" panose="02010609060101010101" pitchFamily="49" charset="-122"/>
                          <a:ea typeface="黑体" panose="02010609060101010101" pitchFamily="49" charset="-122"/>
                        </a:rPr>
                        <a:t>编写内核模块自行</a:t>
                      </a:r>
                      <a:r>
                        <a:rPr lang="en-US" altLang="zh-CN" dirty="0">
                          <a:latin typeface="黑体" panose="02010609060101010101" pitchFamily="49" charset="-122"/>
                          <a:ea typeface="黑体" panose="02010609060101010101" pitchFamily="49" charset="-122"/>
                        </a:rPr>
                        <a:t>profile</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a:latin typeface="黑体" panose="02010609060101010101" pitchFamily="49" charset="-122"/>
                          <a:ea typeface="黑体" panose="02010609060101010101" pitchFamily="49" charset="-122"/>
                        </a:rPr>
                        <a:t>缺少</a:t>
                      </a:r>
                      <a:r>
                        <a:rPr lang="en-US" altLang="zh-CN" dirty="0" err="1">
                          <a:latin typeface="黑体" panose="02010609060101010101" pitchFamily="49" charset="-122"/>
                          <a:ea typeface="黑体" panose="02010609060101010101" pitchFamily="49" charset="-122"/>
                        </a:rPr>
                        <a:t>linux</a:t>
                      </a:r>
                      <a:r>
                        <a:rPr lang="en-US" altLang="zh-CN" dirty="0">
                          <a:latin typeface="黑体" panose="02010609060101010101" pitchFamily="49" charset="-122"/>
                          <a:ea typeface="黑体" panose="02010609060101010101" pitchFamily="49" charset="-122"/>
                        </a:rPr>
                        <a:t> header</a:t>
                      </a:r>
                    </a:p>
                    <a:p>
                      <a:pPr algn="ctr"/>
                      <a:r>
                        <a:rPr lang="zh-CN" altLang="en-US" dirty="0">
                          <a:latin typeface="黑体" panose="02010609060101010101" pitchFamily="49" charset="-122"/>
                          <a:ea typeface="黑体" panose="02010609060101010101" pitchFamily="49" charset="-122"/>
                        </a:rPr>
                        <a:t>无法编译</a:t>
                      </a:r>
                    </a:p>
                  </a:txBody>
                  <a:tcPr anchor="ctr"/>
                </a:tc>
                <a:extLst>
                  <a:ext uri="{0D108BD9-81ED-4DB2-BD59-A6C34878D82A}">
                    <a16:rowId xmlns:a16="http://schemas.microsoft.com/office/drawing/2014/main" val="2159656422"/>
                  </a:ext>
                </a:extLst>
              </a:tr>
              <a:tr h="1237515">
                <a:tc>
                  <a:txBody>
                    <a:bodyPr/>
                    <a:lstStyle/>
                    <a:p>
                      <a:pPr algn="ctr"/>
                      <a:r>
                        <a:rPr lang="zh-CN" altLang="en-US" dirty="0">
                          <a:latin typeface="黑体" panose="02010609060101010101" pitchFamily="49" charset="-122"/>
                          <a:ea typeface="黑体" panose="02010609060101010101" pitchFamily="49" charset="-122"/>
                        </a:rPr>
                        <a:t>在其他系统中交叉编译内核模块到测试机</a:t>
                      </a:r>
                      <a:endParaRPr lang="en-US" altLang="zh-CN" dirty="0">
                        <a:latin typeface="黑体" panose="02010609060101010101" pitchFamily="49" charset="-122"/>
                        <a:ea typeface="黑体" panose="02010609060101010101" pitchFamily="49" charset="-122"/>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黑体" panose="02010609060101010101" pitchFamily="49" charset="-122"/>
                          <a:ea typeface="黑体" panose="02010609060101010101" pitchFamily="49" charset="-122"/>
                        </a:rPr>
                        <a:t>内核模块强制签名校验，无法加载</a:t>
                      </a:r>
                    </a:p>
                  </a:txBody>
                  <a:tcPr anchor="ctr"/>
                </a:tc>
                <a:extLst>
                  <a:ext uri="{0D108BD9-81ED-4DB2-BD59-A6C34878D82A}">
                    <a16:rowId xmlns:a16="http://schemas.microsoft.com/office/drawing/2014/main" val="3480314999"/>
                  </a:ext>
                </a:extLst>
              </a:tr>
            </a:tbl>
          </a:graphicData>
        </a:graphic>
      </p:graphicFrame>
    </p:spTree>
    <p:extLst>
      <p:ext uri="{BB962C8B-B14F-4D97-AF65-F5344CB8AC3E}">
        <p14:creationId xmlns:p14="http://schemas.microsoft.com/office/powerpoint/2010/main" val="35480716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A56D7C-BFE8-AE48-A231-A0457E35F8C4}"/>
              </a:ext>
            </a:extLst>
          </p:cNvPr>
          <p:cNvSpPr>
            <a:spLocks noGrp="1"/>
          </p:cNvSpPr>
          <p:nvPr>
            <p:ph type="title"/>
          </p:nvPr>
        </p:nvSpPr>
        <p:spPr/>
        <p:txBody>
          <a:bodyPr/>
          <a:lstStyle/>
          <a:p>
            <a:r>
              <a:rPr lang="zh-CN" altLang="en-US" dirty="0"/>
              <a:t>终端应用调研</a:t>
            </a:r>
          </a:p>
        </p:txBody>
      </p:sp>
      <p:sp>
        <p:nvSpPr>
          <p:cNvPr id="3" name="内容占位符 2">
            <a:extLst>
              <a:ext uri="{FF2B5EF4-FFF2-40B4-BE49-F238E27FC236}">
                <a16:creationId xmlns:a16="http://schemas.microsoft.com/office/drawing/2014/main" id="{F846BD4A-9F61-F97A-04D7-72FA7B79BD85}"/>
              </a:ext>
            </a:extLst>
          </p:cNvPr>
          <p:cNvSpPr>
            <a:spLocks noGrp="1"/>
          </p:cNvSpPr>
          <p:nvPr>
            <p:ph idx="1"/>
          </p:nvPr>
        </p:nvSpPr>
        <p:spPr/>
        <p:txBody>
          <a:bodyPr/>
          <a:lstStyle/>
          <a:p>
            <a:r>
              <a:rPr lang="zh-CN" altLang="en-US" dirty="0"/>
              <a:t>评测</a:t>
            </a:r>
            <a:r>
              <a:rPr lang="en-US" altLang="zh-CN" dirty="0"/>
              <a:t>HUAWEI Mate40</a:t>
            </a:r>
            <a:r>
              <a:rPr lang="zh-CN" altLang="en-US" dirty="0"/>
              <a:t>的淘宝、哔哩哔哩等应用的系统调用</a:t>
            </a:r>
          </a:p>
        </p:txBody>
      </p:sp>
      <p:graphicFrame>
        <p:nvGraphicFramePr>
          <p:cNvPr id="7" name="表格 35">
            <a:extLst>
              <a:ext uri="{FF2B5EF4-FFF2-40B4-BE49-F238E27FC236}">
                <a16:creationId xmlns:a16="http://schemas.microsoft.com/office/drawing/2014/main" id="{4451548C-68C7-2AC1-191D-3856D189F32F}"/>
              </a:ext>
            </a:extLst>
          </p:cNvPr>
          <p:cNvGraphicFramePr>
            <a:graphicFrameLocks/>
          </p:cNvGraphicFramePr>
          <p:nvPr>
            <p:extLst>
              <p:ext uri="{D42A27DB-BD31-4B8C-83A1-F6EECF244321}">
                <p14:modId xmlns:p14="http://schemas.microsoft.com/office/powerpoint/2010/main" val="1820878788"/>
              </p:ext>
            </p:extLst>
          </p:nvPr>
        </p:nvGraphicFramePr>
        <p:xfrm>
          <a:off x="6610350" y="2077747"/>
          <a:ext cx="4954985" cy="2613660"/>
        </p:xfrm>
        <a:graphic>
          <a:graphicData uri="http://schemas.openxmlformats.org/drawingml/2006/table">
            <a:tbl>
              <a:tblPr firstRow="1" bandRow="1">
                <a:tableStyleId>{5C22544A-7EE6-4342-B048-85BDC9FD1C3A}</a:tableStyleId>
              </a:tblPr>
              <a:tblGrid>
                <a:gridCol w="1706777">
                  <a:extLst>
                    <a:ext uri="{9D8B030D-6E8A-4147-A177-3AD203B41FA5}">
                      <a16:colId xmlns:a16="http://schemas.microsoft.com/office/drawing/2014/main" val="4183960669"/>
                    </a:ext>
                  </a:extLst>
                </a:gridCol>
                <a:gridCol w="1624104">
                  <a:extLst>
                    <a:ext uri="{9D8B030D-6E8A-4147-A177-3AD203B41FA5}">
                      <a16:colId xmlns:a16="http://schemas.microsoft.com/office/drawing/2014/main" val="405481676"/>
                    </a:ext>
                  </a:extLst>
                </a:gridCol>
                <a:gridCol w="1624104">
                  <a:extLst>
                    <a:ext uri="{9D8B030D-6E8A-4147-A177-3AD203B41FA5}">
                      <a16:colId xmlns:a16="http://schemas.microsoft.com/office/drawing/2014/main" val="912139288"/>
                    </a:ext>
                  </a:extLst>
                </a:gridCol>
              </a:tblGrid>
              <a:tr h="601894">
                <a:tc>
                  <a:txBody>
                    <a:bodyPr/>
                    <a:lstStyle/>
                    <a:p>
                      <a:pPr algn="ctr"/>
                      <a:r>
                        <a:rPr lang="zh-CN" altLang="en-US" sz="1800" dirty="0"/>
                        <a:t>系统调用</a:t>
                      </a:r>
                    </a:p>
                  </a:txBody>
                  <a:tcPr anchor="ctr"/>
                </a:tc>
                <a:tc>
                  <a:txBody>
                    <a:bodyPr/>
                    <a:lstStyle/>
                    <a:p>
                      <a:pPr algn="ctr"/>
                      <a:r>
                        <a:rPr lang="zh-CN" altLang="en-US" sz="1800" dirty="0"/>
                        <a:t>持续时间</a:t>
                      </a:r>
                      <a:r>
                        <a:rPr lang="en-US" altLang="zh-CN" sz="1800" dirty="0"/>
                        <a:t>(</a:t>
                      </a:r>
                      <a:r>
                        <a:rPr lang="en-US" altLang="zh-CN" sz="1800" dirty="0" err="1"/>
                        <a:t>ms</a:t>
                      </a:r>
                      <a:r>
                        <a:rPr lang="zh-CN" altLang="en-US" sz="1800" dirty="0"/>
                        <a:t>）（线程运行）</a:t>
                      </a:r>
                    </a:p>
                  </a:txBody>
                  <a:tcPr anchor="ctr"/>
                </a:tc>
                <a:tc>
                  <a:txBody>
                    <a:bodyPr/>
                    <a:lstStyle/>
                    <a:p>
                      <a:pPr algn="ctr"/>
                      <a:r>
                        <a:rPr lang="zh-CN" altLang="en-US" sz="1800" dirty="0"/>
                        <a:t>占系统调用总</a:t>
                      </a:r>
                      <a:endParaRPr lang="en-US" altLang="zh-CN" sz="1800" dirty="0"/>
                    </a:p>
                    <a:p>
                      <a:pPr algn="ctr"/>
                      <a:r>
                        <a:rPr lang="zh-CN" altLang="en-US" sz="1800" dirty="0"/>
                        <a:t>持续时间比例</a:t>
                      </a:r>
                    </a:p>
                  </a:txBody>
                  <a:tcPr anchor="ctr"/>
                </a:tc>
                <a:extLst>
                  <a:ext uri="{0D108BD9-81ED-4DB2-BD59-A6C34878D82A}">
                    <a16:rowId xmlns:a16="http://schemas.microsoft.com/office/drawing/2014/main" val="3967747972"/>
                  </a:ext>
                </a:extLst>
              </a:tr>
              <a:tr h="227277">
                <a:tc>
                  <a:txBody>
                    <a:bodyPr/>
                    <a:lstStyle/>
                    <a:p>
                      <a:pPr algn="ctr" fontAlgn="ctr"/>
                      <a:r>
                        <a:rPr lang="en-US" sz="1800" b="0" i="0" u="none" strike="noStrike">
                          <a:solidFill>
                            <a:srgbClr val="000000"/>
                          </a:solidFill>
                          <a:effectLst/>
                          <a:latin typeface="等线" panose="02010600030101010101" pitchFamily="2" charset="-122"/>
                          <a:ea typeface="等线" panose="02010600030101010101" pitchFamily="2" charset="-122"/>
                        </a:rPr>
                        <a:t>sys_ioctl</a:t>
                      </a:r>
                    </a:p>
                  </a:txBody>
                  <a:tcPr marL="7620" marR="7620" marT="7620" marB="0" anchor="ctr"/>
                </a:tc>
                <a:tc>
                  <a:txBody>
                    <a:bodyPr/>
                    <a:lstStyle/>
                    <a:p>
                      <a:pPr algn="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25.28</a:t>
                      </a:r>
                    </a:p>
                  </a:txBody>
                  <a:tcPr marL="108000" marR="180000" marT="7620" marB="0" anchor="ctr"/>
                </a:tc>
                <a:tc>
                  <a:txBody>
                    <a:bodyPr/>
                    <a:lstStyle/>
                    <a:p>
                      <a:pPr algn="r" fontAlgn="ctr"/>
                      <a:r>
                        <a:rPr lang="en-US" altLang="zh-CN" sz="1800" b="0" i="0" u="none" strike="noStrike">
                          <a:solidFill>
                            <a:srgbClr val="000000"/>
                          </a:solidFill>
                          <a:effectLst/>
                          <a:latin typeface="等线" panose="02010600030101010101" pitchFamily="2" charset="-122"/>
                          <a:ea typeface="等线" panose="02010600030101010101" pitchFamily="2" charset="-122"/>
                        </a:rPr>
                        <a:t>25.64%</a:t>
                      </a:r>
                    </a:p>
                  </a:txBody>
                  <a:tcPr marL="108000" marR="180000" marT="7620" marB="0" anchor="ctr"/>
                </a:tc>
                <a:extLst>
                  <a:ext uri="{0D108BD9-81ED-4DB2-BD59-A6C34878D82A}">
                    <a16:rowId xmlns:a16="http://schemas.microsoft.com/office/drawing/2014/main" val="1882518098"/>
                  </a:ext>
                </a:extLst>
              </a:tr>
              <a:tr h="227277">
                <a:tc>
                  <a:txBody>
                    <a:bodyPr/>
                    <a:lstStyle/>
                    <a:p>
                      <a:pPr algn="ctr" fontAlgn="ctr"/>
                      <a:r>
                        <a:rPr lang="en-US" sz="1800" b="0" i="0" u="none" strike="noStrike">
                          <a:solidFill>
                            <a:srgbClr val="000000"/>
                          </a:solidFill>
                          <a:effectLst/>
                          <a:latin typeface="等线" panose="02010600030101010101" pitchFamily="2" charset="-122"/>
                          <a:ea typeface="等线" panose="02010600030101010101" pitchFamily="2" charset="-122"/>
                        </a:rPr>
                        <a:t>sys_write</a:t>
                      </a:r>
                    </a:p>
                  </a:txBody>
                  <a:tcPr marL="7620" marR="7620" marT="7620" marB="0" anchor="ctr"/>
                </a:tc>
                <a:tc>
                  <a:txBody>
                    <a:bodyPr/>
                    <a:lstStyle/>
                    <a:p>
                      <a:pPr algn="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18.94</a:t>
                      </a:r>
                    </a:p>
                  </a:txBody>
                  <a:tcPr marL="108000" marR="180000" marT="7620" marB="0" anchor="ctr"/>
                </a:tc>
                <a:tc>
                  <a:txBody>
                    <a:bodyPr/>
                    <a:lstStyle/>
                    <a:p>
                      <a:pPr algn="r" fontAlgn="ctr"/>
                      <a:r>
                        <a:rPr lang="en-US" altLang="zh-CN" sz="1800" b="0" i="0" u="none" strike="noStrike">
                          <a:solidFill>
                            <a:srgbClr val="000000"/>
                          </a:solidFill>
                          <a:effectLst/>
                          <a:latin typeface="等线" panose="02010600030101010101" pitchFamily="2" charset="-122"/>
                          <a:ea typeface="等线" panose="02010600030101010101" pitchFamily="2" charset="-122"/>
                        </a:rPr>
                        <a:t>19.22%</a:t>
                      </a:r>
                    </a:p>
                  </a:txBody>
                  <a:tcPr marL="108000" marR="180000" marT="7620" marB="0" anchor="ctr"/>
                </a:tc>
                <a:extLst>
                  <a:ext uri="{0D108BD9-81ED-4DB2-BD59-A6C34878D82A}">
                    <a16:rowId xmlns:a16="http://schemas.microsoft.com/office/drawing/2014/main" val="303485237"/>
                  </a:ext>
                </a:extLst>
              </a:tr>
              <a:tr h="227277">
                <a:tc>
                  <a:txBody>
                    <a:bodyPr/>
                    <a:lstStyle/>
                    <a:p>
                      <a:pPr algn="ctr" fontAlgn="ctr"/>
                      <a:r>
                        <a:rPr lang="en-US" sz="1800" b="0" i="0" u="none" strike="noStrike">
                          <a:solidFill>
                            <a:srgbClr val="000000"/>
                          </a:solidFill>
                          <a:effectLst/>
                          <a:latin typeface="等线" panose="02010600030101010101" pitchFamily="2" charset="-122"/>
                          <a:ea typeface="等线" panose="02010600030101010101" pitchFamily="2" charset="-122"/>
                        </a:rPr>
                        <a:t>sys_futex</a:t>
                      </a:r>
                    </a:p>
                  </a:txBody>
                  <a:tcPr marL="7620" marR="7620" marT="7620" marB="0" anchor="ctr"/>
                </a:tc>
                <a:tc>
                  <a:txBody>
                    <a:bodyPr/>
                    <a:lstStyle/>
                    <a:p>
                      <a:pPr algn="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11.33</a:t>
                      </a:r>
                    </a:p>
                  </a:txBody>
                  <a:tcPr marL="108000" marR="180000" marT="7620" marB="0" anchor="ctr"/>
                </a:tc>
                <a:tc>
                  <a:txBody>
                    <a:bodyPr/>
                    <a:lstStyle/>
                    <a:p>
                      <a:pPr algn="r" fontAlgn="ctr"/>
                      <a:r>
                        <a:rPr lang="en-US" altLang="zh-CN" sz="1800" b="0" i="0" u="none" strike="noStrike">
                          <a:solidFill>
                            <a:srgbClr val="000000"/>
                          </a:solidFill>
                          <a:effectLst/>
                          <a:latin typeface="等线" panose="02010600030101010101" pitchFamily="2" charset="-122"/>
                          <a:ea typeface="等线" panose="02010600030101010101" pitchFamily="2" charset="-122"/>
                        </a:rPr>
                        <a:t>11.49%</a:t>
                      </a:r>
                    </a:p>
                  </a:txBody>
                  <a:tcPr marL="108000" marR="180000" marT="7620" marB="0" anchor="ctr"/>
                </a:tc>
                <a:extLst>
                  <a:ext uri="{0D108BD9-81ED-4DB2-BD59-A6C34878D82A}">
                    <a16:rowId xmlns:a16="http://schemas.microsoft.com/office/drawing/2014/main" val="2104846067"/>
                  </a:ext>
                </a:extLst>
              </a:tr>
              <a:tr h="227277">
                <a:tc>
                  <a:txBody>
                    <a:bodyPr/>
                    <a:lstStyle/>
                    <a:p>
                      <a:pPr algn="ctr" fontAlgn="ctr"/>
                      <a:r>
                        <a:rPr lang="en-US" sz="1800" b="0" i="0" u="none" strike="noStrike">
                          <a:solidFill>
                            <a:srgbClr val="000000"/>
                          </a:solidFill>
                          <a:effectLst/>
                          <a:latin typeface="等线" panose="02010600030101010101" pitchFamily="2" charset="-122"/>
                          <a:ea typeface="等线" panose="02010600030101010101" pitchFamily="2" charset="-122"/>
                        </a:rPr>
                        <a:t>sys_writev</a:t>
                      </a:r>
                    </a:p>
                  </a:txBody>
                  <a:tcPr marL="7620" marR="7620" marT="7620" marB="0" anchor="ctr"/>
                </a:tc>
                <a:tc>
                  <a:txBody>
                    <a:bodyPr/>
                    <a:lstStyle/>
                    <a:p>
                      <a:pPr algn="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7.37</a:t>
                      </a:r>
                    </a:p>
                  </a:txBody>
                  <a:tcPr marL="108000" marR="180000" marT="7620" marB="0" anchor="ctr"/>
                </a:tc>
                <a:tc>
                  <a:txBody>
                    <a:bodyPr/>
                    <a:lstStyle/>
                    <a:p>
                      <a:pPr algn="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7.47%</a:t>
                      </a:r>
                    </a:p>
                  </a:txBody>
                  <a:tcPr marL="108000" marR="180000" marT="7620" marB="0" anchor="ctr"/>
                </a:tc>
                <a:extLst>
                  <a:ext uri="{0D108BD9-81ED-4DB2-BD59-A6C34878D82A}">
                    <a16:rowId xmlns:a16="http://schemas.microsoft.com/office/drawing/2014/main" val="3943403139"/>
                  </a:ext>
                </a:extLst>
              </a:tr>
              <a:tr h="227277">
                <a:tc>
                  <a:txBody>
                    <a:bodyPr/>
                    <a:lstStyle/>
                    <a:p>
                      <a:pPr algn="ctr" fontAlgn="ctr"/>
                      <a:r>
                        <a:rPr lang="en-US" sz="1800" b="0" i="0" u="none" strike="noStrike">
                          <a:solidFill>
                            <a:srgbClr val="000000"/>
                          </a:solidFill>
                          <a:effectLst/>
                          <a:latin typeface="等线" panose="02010600030101010101" pitchFamily="2" charset="-122"/>
                          <a:ea typeface="等线" panose="02010600030101010101" pitchFamily="2" charset="-122"/>
                        </a:rPr>
                        <a:t>sys_mprotect</a:t>
                      </a:r>
                    </a:p>
                  </a:txBody>
                  <a:tcPr marL="7620" marR="7620" marT="7620" marB="0" anchor="ctr"/>
                </a:tc>
                <a:tc>
                  <a:txBody>
                    <a:bodyPr/>
                    <a:lstStyle/>
                    <a:p>
                      <a:pPr algn="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6.46</a:t>
                      </a:r>
                    </a:p>
                  </a:txBody>
                  <a:tcPr marL="108000" marR="180000" marT="7620" marB="0" anchor="ctr"/>
                </a:tc>
                <a:tc>
                  <a:txBody>
                    <a:bodyPr/>
                    <a:lstStyle/>
                    <a:p>
                      <a:pPr algn="r" fontAlgn="ctr"/>
                      <a:r>
                        <a:rPr lang="en-US" altLang="zh-CN" sz="1800" b="0" i="0" u="none" strike="noStrike">
                          <a:solidFill>
                            <a:srgbClr val="000000"/>
                          </a:solidFill>
                          <a:effectLst/>
                          <a:latin typeface="等线" panose="02010600030101010101" pitchFamily="2" charset="-122"/>
                          <a:ea typeface="等线" panose="02010600030101010101" pitchFamily="2" charset="-122"/>
                        </a:rPr>
                        <a:t>6.55%</a:t>
                      </a:r>
                    </a:p>
                  </a:txBody>
                  <a:tcPr marL="108000" marR="180000" marT="7620" marB="0" anchor="ctr"/>
                </a:tc>
                <a:extLst>
                  <a:ext uri="{0D108BD9-81ED-4DB2-BD59-A6C34878D82A}">
                    <a16:rowId xmlns:a16="http://schemas.microsoft.com/office/drawing/2014/main" val="2176137234"/>
                  </a:ext>
                </a:extLst>
              </a:tr>
              <a:tr h="227277">
                <a:tc>
                  <a:txBody>
                    <a:bodyPr/>
                    <a:lstStyle/>
                    <a:p>
                      <a:pPr algn="ctr" fontAlgn="ctr"/>
                      <a:r>
                        <a:rPr lang="en-US" sz="1800" b="0" i="0" u="none" strike="noStrike">
                          <a:solidFill>
                            <a:srgbClr val="000000"/>
                          </a:solidFill>
                          <a:effectLst/>
                          <a:latin typeface="等线" panose="02010600030101010101" pitchFamily="2" charset="-122"/>
                          <a:ea typeface="等线" panose="02010600030101010101" pitchFamily="2" charset="-122"/>
                        </a:rPr>
                        <a:t>sys_faccessat</a:t>
                      </a:r>
                    </a:p>
                  </a:txBody>
                  <a:tcPr marL="7620" marR="7620" marT="7620" marB="0" anchor="ctr"/>
                </a:tc>
                <a:tc>
                  <a:txBody>
                    <a:bodyPr/>
                    <a:lstStyle/>
                    <a:p>
                      <a:pPr algn="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5.75</a:t>
                      </a:r>
                    </a:p>
                  </a:txBody>
                  <a:tcPr marL="108000" marR="180000" marT="7620" marB="0" anchor="ctr"/>
                </a:tc>
                <a:tc>
                  <a:txBody>
                    <a:bodyPr/>
                    <a:lstStyle/>
                    <a:p>
                      <a:pPr algn="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5.83%</a:t>
                      </a:r>
                    </a:p>
                  </a:txBody>
                  <a:tcPr marL="108000" marR="180000" marT="7620" marB="0" anchor="ctr"/>
                </a:tc>
                <a:extLst>
                  <a:ext uri="{0D108BD9-81ED-4DB2-BD59-A6C34878D82A}">
                    <a16:rowId xmlns:a16="http://schemas.microsoft.com/office/drawing/2014/main" val="85304784"/>
                  </a:ext>
                </a:extLst>
              </a:tr>
              <a:tr h="227277">
                <a:tc>
                  <a:txBody>
                    <a:bodyPr/>
                    <a:lstStyle/>
                    <a:p>
                      <a:pPr algn="ctr" fontAlgn="ctr"/>
                      <a:r>
                        <a:rPr lang="en-US" sz="1800" b="0" i="0" u="none" strike="noStrike">
                          <a:solidFill>
                            <a:srgbClr val="000000"/>
                          </a:solidFill>
                          <a:effectLst/>
                          <a:latin typeface="等线" panose="02010600030101010101" pitchFamily="2" charset="-122"/>
                          <a:ea typeface="等线" panose="02010600030101010101" pitchFamily="2" charset="-122"/>
                        </a:rPr>
                        <a:t>sys_mmap</a:t>
                      </a:r>
                    </a:p>
                  </a:txBody>
                  <a:tcPr marL="7620" marR="7620" marT="7620" marB="0" anchor="ctr"/>
                </a:tc>
                <a:tc>
                  <a:txBody>
                    <a:bodyPr/>
                    <a:lstStyle/>
                    <a:p>
                      <a:pPr algn="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4.58</a:t>
                      </a:r>
                    </a:p>
                  </a:txBody>
                  <a:tcPr marL="108000" marR="180000" marT="7620" marB="0" anchor="ctr"/>
                </a:tc>
                <a:tc>
                  <a:txBody>
                    <a:bodyPr/>
                    <a:lstStyle/>
                    <a:p>
                      <a:pPr algn="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4.65%</a:t>
                      </a:r>
                    </a:p>
                  </a:txBody>
                  <a:tcPr marL="108000" marR="180000" marT="7620" marB="0" anchor="ctr"/>
                </a:tc>
                <a:extLst>
                  <a:ext uri="{0D108BD9-81ED-4DB2-BD59-A6C34878D82A}">
                    <a16:rowId xmlns:a16="http://schemas.microsoft.com/office/drawing/2014/main" val="1460734371"/>
                  </a:ext>
                </a:extLst>
              </a:tr>
            </a:tbl>
          </a:graphicData>
        </a:graphic>
      </p:graphicFrame>
      <p:sp>
        <p:nvSpPr>
          <p:cNvPr id="8" name="文本框 7">
            <a:extLst>
              <a:ext uri="{FF2B5EF4-FFF2-40B4-BE49-F238E27FC236}">
                <a16:creationId xmlns:a16="http://schemas.microsoft.com/office/drawing/2014/main" id="{DFB55990-1093-4494-89A6-809721ABF4C4}"/>
              </a:ext>
            </a:extLst>
          </p:cNvPr>
          <p:cNvSpPr txBox="1"/>
          <p:nvPr/>
        </p:nvSpPr>
        <p:spPr>
          <a:xfrm>
            <a:off x="7003552" y="4850444"/>
            <a:ext cx="4584460" cy="707886"/>
          </a:xfrm>
          <a:prstGeom prst="rect">
            <a:avLst/>
          </a:prstGeom>
          <a:noFill/>
        </p:spPr>
        <p:txBody>
          <a:bodyPr wrap="square">
            <a:spAutoFit/>
          </a:bodyPr>
          <a:lstStyle/>
          <a:p>
            <a:pPr algn="ctr"/>
            <a:r>
              <a:rPr lang="zh-CN" altLang="en-US" sz="2000" dirty="0">
                <a:solidFill>
                  <a:srgbClr val="292929"/>
                </a:solidFill>
                <a:latin typeface="Times New Roman" panose="02020603050405020304" pitchFamily="18" charset="0"/>
                <a:ea typeface="黑体" panose="02010609060101010101" pitchFamily="49" charset="-122"/>
              </a:rPr>
              <a:t>淘宝：系统调用总时间仅占程序生命</a:t>
            </a:r>
            <a:endParaRPr lang="en-US" altLang="zh-CN" sz="2000" dirty="0">
              <a:solidFill>
                <a:srgbClr val="292929"/>
              </a:solidFill>
              <a:latin typeface="Times New Roman" panose="02020603050405020304" pitchFamily="18" charset="0"/>
              <a:ea typeface="黑体" panose="02010609060101010101" pitchFamily="49" charset="-122"/>
            </a:endParaRPr>
          </a:p>
          <a:p>
            <a:pPr algn="ctr"/>
            <a:r>
              <a:rPr lang="zh-CN" altLang="en-US" sz="2000" dirty="0">
                <a:solidFill>
                  <a:srgbClr val="292929"/>
                </a:solidFill>
                <a:latin typeface="Times New Roman" panose="02020603050405020304" pitchFamily="18" charset="0"/>
                <a:ea typeface="黑体" panose="02010609060101010101" pitchFamily="49" charset="-122"/>
              </a:rPr>
              <a:t>周期的</a:t>
            </a:r>
            <a:r>
              <a:rPr lang="en-US" altLang="zh-CN" sz="2000" dirty="0">
                <a:solidFill>
                  <a:srgbClr val="292929"/>
                </a:solidFill>
                <a:latin typeface="Times New Roman" panose="02020603050405020304" pitchFamily="18" charset="0"/>
                <a:ea typeface="黑体" panose="02010609060101010101" pitchFamily="49" charset="-122"/>
              </a:rPr>
              <a:t>5.2%</a:t>
            </a:r>
            <a:r>
              <a:rPr lang="zh-CN" altLang="en-US" sz="2000" dirty="0">
                <a:solidFill>
                  <a:srgbClr val="292929"/>
                </a:solidFill>
                <a:latin typeface="Times New Roman" panose="02020603050405020304" pitchFamily="18" charset="0"/>
                <a:ea typeface="黑体" panose="02010609060101010101" pitchFamily="49" charset="-122"/>
              </a:rPr>
              <a:t>，优化意义不大</a:t>
            </a:r>
            <a:endParaRPr lang="en-US" altLang="zh-CN" sz="2000" dirty="0">
              <a:solidFill>
                <a:srgbClr val="292929"/>
              </a:solidFill>
              <a:latin typeface="Times New Roman" panose="02020603050405020304" pitchFamily="18" charset="0"/>
              <a:ea typeface="黑体" panose="02010609060101010101" pitchFamily="49" charset="-122"/>
            </a:endParaRPr>
          </a:p>
        </p:txBody>
      </p:sp>
      <p:sp>
        <p:nvSpPr>
          <p:cNvPr id="4" name="文本框 3">
            <a:extLst>
              <a:ext uri="{FF2B5EF4-FFF2-40B4-BE49-F238E27FC236}">
                <a16:creationId xmlns:a16="http://schemas.microsoft.com/office/drawing/2014/main" id="{DADB09CA-1D07-7FDA-7252-441E557E94D4}"/>
              </a:ext>
            </a:extLst>
          </p:cNvPr>
          <p:cNvSpPr txBox="1"/>
          <p:nvPr/>
        </p:nvSpPr>
        <p:spPr>
          <a:xfrm>
            <a:off x="709498" y="6093116"/>
            <a:ext cx="10878514" cy="40011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2000" dirty="0">
                <a:solidFill>
                  <a:schemeClr val="tx1"/>
                </a:solidFill>
                <a:latin typeface="SimHei" panose="02010609060101010101" pitchFamily="49" charset="-122"/>
                <a:ea typeface="SimHei" panose="02010609060101010101" pitchFamily="49" charset="-122"/>
              </a:rPr>
              <a:t>节省上下文切换开销提升应用程序的性能意义不大，转而研究内存相关的加速场景</a:t>
            </a:r>
          </a:p>
        </p:txBody>
      </p:sp>
      <p:graphicFrame>
        <p:nvGraphicFramePr>
          <p:cNvPr id="13" name="图表 12">
            <a:extLst>
              <a:ext uri="{FF2B5EF4-FFF2-40B4-BE49-F238E27FC236}">
                <a16:creationId xmlns:a16="http://schemas.microsoft.com/office/drawing/2014/main" id="{7233AF05-6618-4D3B-578A-88715F89CAF8}"/>
              </a:ext>
            </a:extLst>
          </p:cNvPr>
          <p:cNvGraphicFramePr/>
          <p:nvPr>
            <p:extLst>
              <p:ext uri="{D42A27DB-BD31-4B8C-83A1-F6EECF244321}">
                <p14:modId xmlns:p14="http://schemas.microsoft.com/office/powerpoint/2010/main" val="3342256140"/>
              </p:ext>
            </p:extLst>
          </p:nvPr>
        </p:nvGraphicFramePr>
        <p:xfrm>
          <a:off x="394037" y="1875050"/>
          <a:ext cx="5107901" cy="3019054"/>
        </p:xfrm>
        <a:graphic>
          <a:graphicData uri="http://schemas.openxmlformats.org/drawingml/2006/chart">
            <c:chart xmlns:c="http://schemas.openxmlformats.org/drawingml/2006/chart" xmlns:r="http://schemas.openxmlformats.org/officeDocument/2006/relationships" r:id="rId3"/>
          </a:graphicData>
        </a:graphic>
      </p:graphicFrame>
      <p:sp>
        <p:nvSpPr>
          <p:cNvPr id="14" name="文本框 13">
            <a:extLst>
              <a:ext uri="{FF2B5EF4-FFF2-40B4-BE49-F238E27FC236}">
                <a16:creationId xmlns:a16="http://schemas.microsoft.com/office/drawing/2014/main" id="{04B93E92-3923-15FE-0577-A49BF4DFD976}"/>
              </a:ext>
            </a:extLst>
          </p:cNvPr>
          <p:cNvSpPr txBox="1"/>
          <p:nvPr/>
        </p:nvSpPr>
        <p:spPr>
          <a:xfrm>
            <a:off x="870903" y="4850444"/>
            <a:ext cx="4584460" cy="707886"/>
          </a:xfrm>
          <a:prstGeom prst="rect">
            <a:avLst/>
          </a:prstGeom>
          <a:noFill/>
        </p:spPr>
        <p:txBody>
          <a:bodyPr wrap="square">
            <a:spAutoFit/>
          </a:bodyPr>
          <a:lstStyle/>
          <a:p>
            <a:pPr algn="ctr"/>
            <a:r>
              <a:rPr lang="zh-CN" altLang="en-US" sz="2000" dirty="0">
                <a:solidFill>
                  <a:srgbClr val="292929"/>
                </a:solidFill>
                <a:latin typeface="Times New Roman" panose="02020603050405020304" pitchFamily="18" charset="0"/>
                <a:ea typeface="黑体" panose="02010609060101010101" pitchFamily="49" charset="-122"/>
              </a:rPr>
              <a:t>一次</a:t>
            </a:r>
            <a:r>
              <a:rPr lang="en-US" altLang="zh-CN" sz="2000" dirty="0">
                <a:solidFill>
                  <a:srgbClr val="292929"/>
                </a:solidFill>
                <a:latin typeface="Times New Roman" panose="02020603050405020304" pitchFamily="18" charset="0"/>
                <a:ea typeface="黑体" panose="02010609060101010101" pitchFamily="49" charset="-122"/>
              </a:rPr>
              <a:t>I/O</a:t>
            </a:r>
            <a:r>
              <a:rPr lang="zh-CN" altLang="en-US" sz="2000" dirty="0">
                <a:solidFill>
                  <a:srgbClr val="292929"/>
                </a:solidFill>
                <a:latin typeface="Times New Roman" panose="02020603050405020304" pitchFamily="18" charset="0"/>
                <a:ea typeface="黑体" panose="02010609060101010101" pitchFamily="49" charset="-122"/>
              </a:rPr>
              <a:t>操作中消耗在上下文切换</a:t>
            </a:r>
            <a:endParaRPr lang="en-US" altLang="zh-CN" sz="2000" dirty="0">
              <a:solidFill>
                <a:srgbClr val="292929"/>
              </a:solidFill>
              <a:latin typeface="Times New Roman" panose="02020603050405020304" pitchFamily="18" charset="0"/>
              <a:ea typeface="黑体" panose="02010609060101010101" pitchFamily="49" charset="-122"/>
            </a:endParaRPr>
          </a:p>
          <a:p>
            <a:pPr algn="ctr"/>
            <a:r>
              <a:rPr lang="zh-CN" altLang="en-US" sz="2000" dirty="0">
                <a:solidFill>
                  <a:srgbClr val="292929"/>
                </a:solidFill>
                <a:latin typeface="Times New Roman" panose="02020603050405020304" pitchFamily="18" charset="0"/>
                <a:ea typeface="黑体" panose="02010609060101010101" pitchFamily="49" charset="-122"/>
              </a:rPr>
              <a:t>的时间占比不高</a:t>
            </a:r>
            <a:endParaRPr lang="en-US" altLang="zh-CN" sz="2000" dirty="0">
              <a:solidFill>
                <a:srgbClr val="292929"/>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6249921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971BB4-0C87-9BA8-5845-16CA37D2B642}"/>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目录</a:t>
            </a:r>
          </a:p>
        </p:txBody>
      </p:sp>
      <p:sp>
        <p:nvSpPr>
          <p:cNvPr id="3" name="内容占位符 2">
            <a:extLst>
              <a:ext uri="{FF2B5EF4-FFF2-40B4-BE49-F238E27FC236}">
                <a16:creationId xmlns:a16="http://schemas.microsoft.com/office/drawing/2014/main" id="{1BC90A90-810D-4CE2-6780-DA9E2E61D0B6}"/>
              </a:ext>
            </a:extLst>
          </p:cNvPr>
          <p:cNvSpPr>
            <a:spLocks noGrp="1"/>
          </p:cNvSpPr>
          <p:nvPr>
            <p:ph idx="1"/>
          </p:nvPr>
        </p:nvSpPr>
        <p:spPr/>
        <p:txBody>
          <a:bodyPr>
            <a:normAutofit/>
          </a:bodyPr>
          <a:lstStyle/>
          <a:p>
            <a:pPr>
              <a:lnSpc>
                <a:spcPct val="200000"/>
              </a:lnSpc>
            </a:pPr>
            <a:r>
              <a:rPr lang="zh-CN" altLang="en-US" sz="2400" dirty="0">
                <a:latin typeface="微软雅黑" panose="020B0503020204020204" pitchFamily="34" charset="-122"/>
                <a:ea typeface="微软雅黑" panose="020B0503020204020204" pitchFamily="34" charset="-122"/>
              </a:rPr>
              <a:t>项目背景与性能提升思路</a:t>
            </a:r>
            <a:endParaRPr lang="en-US" altLang="zh-CN" sz="2400" dirty="0">
              <a:latin typeface="微软雅黑" panose="020B0503020204020204" pitchFamily="34" charset="-122"/>
              <a:ea typeface="微软雅黑" panose="020B0503020204020204" pitchFamily="34" charset="-122"/>
            </a:endParaRPr>
          </a:p>
          <a:p>
            <a:pPr>
              <a:lnSpc>
                <a:spcPct val="200000"/>
              </a:lnSpc>
            </a:pPr>
            <a:r>
              <a:rPr lang="zh-CN" altLang="en-US" sz="2400" dirty="0">
                <a:latin typeface="微软雅黑" panose="020B0503020204020204" pitchFamily="34" charset="-122"/>
                <a:ea typeface="微软雅黑" panose="020B0503020204020204" pitchFamily="34" charset="-122"/>
              </a:rPr>
              <a:t>内核态应用加载和运行环境</a:t>
            </a:r>
            <a:endParaRPr lang="en-US" altLang="zh-CN" sz="2400" dirty="0">
              <a:latin typeface="微软雅黑" panose="020B0503020204020204" pitchFamily="34" charset="-122"/>
              <a:ea typeface="微软雅黑" panose="020B0503020204020204" pitchFamily="34" charset="-122"/>
            </a:endParaRPr>
          </a:p>
          <a:p>
            <a:pPr>
              <a:lnSpc>
                <a:spcPct val="200000"/>
              </a:lnSpc>
            </a:pPr>
            <a:r>
              <a:rPr lang="zh-CN" altLang="en-US" sz="2400" dirty="0">
                <a:latin typeface="微软雅黑" panose="020B0503020204020204" pitchFamily="34" charset="-122"/>
                <a:ea typeface="微软雅黑" panose="020B0503020204020204" pitchFamily="34" charset="-122"/>
              </a:rPr>
              <a:t>应用程序性能提升场景</a:t>
            </a:r>
            <a:endParaRPr lang="en-US" altLang="zh-CN" sz="2400" dirty="0">
              <a:latin typeface="微软雅黑" panose="020B0503020204020204" pitchFamily="34" charset="-122"/>
              <a:ea typeface="微软雅黑" panose="020B0503020204020204" pitchFamily="34" charset="-122"/>
            </a:endParaRPr>
          </a:p>
          <a:p>
            <a:pPr>
              <a:lnSpc>
                <a:spcPct val="200000"/>
              </a:lnSpc>
            </a:pPr>
            <a:r>
              <a:rPr lang="zh-CN" altLang="en-US" sz="2400" dirty="0">
                <a:latin typeface="微软雅黑" panose="020B0503020204020204" pitchFamily="34" charset="-122"/>
                <a:ea typeface="微软雅黑" panose="020B0503020204020204" pitchFamily="34" charset="-122"/>
              </a:rPr>
              <a:t>加载运行环境的亮点技术</a:t>
            </a:r>
            <a:endParaRPr lang="en-US" altLang="zh-CN" sz="2400" dirty="0">
              <a:latin typeface="微软雅黑" panose="020B0503020204020204" pitchFamily="34" charset="-122"/>
              <a:ea typeface="微软雅黑" panose="020B0503020204020204" pitchFamily="34" charset="-122"/>
            </a:endParaRPr>
          </a:p>
          <a:p>
            <a:pPr>
              <a:lnSpc>
                <a:spcPct val="200000"/>
              </a:lnSpc>
            </a:pPr>
            <a:r>
              <a:rPr lang="zh-CN" altLang="en-US" sz="2400" dirty="0">
                <a:latin typeface="微软雅黑" panose="020B0503020204020204" pitchFamily="34" charset="-122"/>
                <a:ea typeface="微软雅黑" panose="020B0503020204020204" pitchFamily="34" charset="-122"/>
              </a:rPr>
              <a:t>终端应用调研与面临问题</a:t>
            </a:r>
            <a:endParaRPr lang="en-US" altLang="zh-CN" sz="2400" dirty="0">
              <a:latin typeface="微软雅黑" panose="020B0503020204020204" pitchFamily="34" charset="-122"/>
              <a:ea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rPr>
              <a:t>项目现状与下一步计划</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86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C3ADDB-C6B5-1D41-A4D3-7BC87A91845E}"/>
              </a:ext>
            </a:extLst>
          </p:cNvPr>
          <p:cNvSpPr>
            <a:spLocks noGrp="1"/>
          </p:cNvSpPr>
          <p:nvPr>
            <p:ph type="title"/>
          </p:nvPr>
        </p:nvSpPr>
        <p:spPr/>
        <p:txBody>
          <a:bodyPr/>
          <a:lstStyle/>
          <a:p>
            <a:r>
              <a:rPr lang="zh-CN" altLang="en-US" dirty="0"/>
              <a:t>项目现状与下一步计划</a:t>
            </a:r>
          </a:p>
        </p:txBody>
      </p:sp>
      <p:sp>
        <p:nvSpPr>
          <p:cNvPr id="3" name="内容占位符 2">
            <a:extLst>
              <a:ext uri="{FF2B5EF4-FFF2-40B4-BE49-F238E27FC236}">
                <a16:creationId xmlns:a16="http://schemas.microsoft.com/office/drawing/2014/main" id="{6FD04ABC-339A-2F96-E793-59862D086561}"/>
              </a:ext>
            </a:extLst>
          </p:cNvPr>
          <p:cNvSpPr>
            <a:spLocks noGrp="1"/>
          </p:cNvSpPr>
          <p:nvPr>
            <p:ph idx="1"/>
          </p:nvPr>
        </p:nvSpPr>
        <p:spPr>
          <a:xfrm>
            <a:off x="626664" y="1161143"/>
            <a:ext cx="4894783" cy="5052509"/>
          </a:xfrm>
        </p:spPr>
        <p:txBody>
          <a:bodyPr>
            <a:normAutofit/>
          </a:bodyPr>
          <a:lstStyle/>
          <a:p>
            <a:r>
              <a:rPr lang="zh-CN" altLang="en-US" b="1" dirty="0"/>
              <a:t>项目现状</a:t>
            </a:r>
            <a:endParaRPr lang="en-US" altLang="zh-CN" b="1" dirty="0"/>
          </a:p>
          <a:p>
            <a:pPr marL="0" indent="0">
              <a:buNone/>
            </a:pPr>
            <a:r>
              <a:rPr lang="zh-CN" altLang="en-US" dirty="0"/>
              <a:t>  “怎么下沉”基本完成</a:t>
            </a:r>
            <a:endParaRPr lang="en-US" altLang="zh-CN" dirty="0"/>
          </a:p>
          <a:p>
            <a:pPr marL="0" indent="0">
              <a:buNone/>
            </a:pPr>
            <a:r>
              <a:rPr lang="zh-CN" altLang="en-US" dirty="0"/>
              <a:t>  “怎么加速”还在推进中</a:t>
            </a:r>
            <a:endParaRPr lang="en-US" altLang="zh-CN" dirty="0"/>
          </a:p>
          <a:p>
            <a:pPr lvl="1"/>
            <a:endParaRPr lang="en-US" altLang="zh-CN" dirty="0"/>
          </a:p>
          <a:p>
            <a:r>
              <a:rPr lang="zh-CN" altLang="en-US" b="1" dirty="0"/>
              <a:t>下一步计划</a:t>
            </a:r>
            <a:endParaRPr lang="en-US" altLang="zh-CN" b="1" dirty="0"/>
          </a:p>
          <a:p>
            <a:r>
              <a:rPr lang="en-US" altLang="zh-CN" dirty="0"/>
              <a:t>1</a:t>
            </a:r>
            <a:r>
              <a:rPr lang="zh-CN" altLang="en-US" dirty="0"/>
              <a:t>）验证</a:t>
            </a:r>
            <a:r>
              <a:rPr lang="en-US" altLang="zh-CN" dirty="0"/>
              <a:t>GC</a:t>
            </a:r>
            <a:r>
              <a:rPr lang="zh-CN" altLang="en-US" dirty="0"/>
              <a:t>加速场景的有效性</a:t>
            </a:r>
            <a:endParaRPr lang="en-US" altLang="zh-CN" dirty="0"/>
          </a:p>
          <a:p>
            <a:pPr lvl="1"/>
            <a:r>
              <a:rPr lang="zh-CN" altLang="en-US" dirty="0"/>
              <a:t>难点</a:t>
            </a:r>
            <a:endParaRPr lang="en-US" altLang="zh-CN" dirty="0"/>
          </a:p>
          <a:p>
            <a:pPr lvl="2"/>
            <a:r>
              <a:rPr lang="en-US" altLang="zh-CN" dirty="0"/>
              <a:t>OpenJDK</a:t>
            </a:r>
            <a:r>
              <a:rPr lang="zh-CN" altLang="en-US" dirty="0"/>
              <a:t>中</a:t>
            </a:r>
            <a:r>
              <a:rPr lang="en-US" altLang="zh-CN" dirty="0"/>
              <a:t>GC</a:t>
            </a:r>
            <a:r>
              <a:rPr lang="zh-CN" altLang="en-US" dirty="0"/>
              <a:t>整体代码量约</a:t>
            </a:r>
            <a:r>
              <a:rPr lang="en-US" altLang="zh-CN" dirty="0"/>
              <a:t>17</a:t>
            </a:r>
            <a:r>
              <a:rPr lang="zh-CN" altLang="en-US" dirty="0"/>
              <a:t>万行</a:t>
            </a:r>
            <a:endParaRPr lang="en-US" altLang="zh-CN" dirty="0"/>
          </a:p>
          <a:p>
            <a:pPr lvl="2"/>
            <a:r>
              <a:rPr lang="zh-CN" altLang="en-US" dirty="0"/>
              <a:t>并行</a:t>
            </a:r>
            <a:r>
              <a:rPr lang="en-US" altLang="zh-CN" dirty="0"/>
              <a:t>GC</a:t>
            </a:r>
            <a:r>
              <a:rPr lang="zh-CN" altLang="en-US" dirty="0"/>
              <a:t>的多线程同步机制复杂多样</a:t>
            </a:r>
            <a:endParaRPr lang="en-US" altLang="zh-CN" dirty="0"/>
          </a:p>
          <a:p>
            <a:pPr lvl="2"/>
            <a:r>
              <a:rPr lang="zh-CN" altLang="en-US" dirty="0"/>
              <a:t>需要精心设计场景进行</a:t>
            </a:r>
            <a:r>
              <a:rPr lang="en-US" altLang="zh-CN" dirty="0"/>
              <a:t>Profile</a:t>
            </a:r>
          </a:p>
          <a:p>
            <a:pPr lvl="1"/>
            <a:r>
              <a:rPr lang="zh-CN" altLang="en-US" dirty="0"/>
              <a:t>预计</a:t>
            </a:r>
            <a:r>
              <a:rPr lang="en-US" altLang="zh-CN" dirty="0"/>
              <a:t>1-2</a:t>
            </a:r>
            <a:r>
              <a:rPr lang="zh-CN" altLang="en-US" dirty="0"/>
              <a:t>个月完成</a:t>
            </a:r>
            <a:endParaRPr lang="en-US" altLang="zh-CN" dirty="0"/>
          </a:p>
          <a:p>
            <a:r>
              <a:rPr lang="en-US" altLang="zh-CN" dirty="0"/>
              <a:t>2</a:t>
            </a:r>
            <a:r>
              <a:rPr lang="zh-CN" altLang="en-US" dirty="0"/>
              <a:t>）安全释放系统资源与加速场景验证并行推进</a:t>
            </a:r>
            <a:endParaRPr lang="en-US" altLang="zh-CN" dirty="0"/>
          </a:p>
        </p:txBody>
      </p:sp>
      <p:sp>
        <p:nvSpPr>
          <p:cNvPr id="5" name="矩形 4">
            <a:extLst>
              <a:ext uri="{FF2B5EF4-FFF2-40B4-BE49-F238E27FC236}">
                <a16:creationId xmlns:a16="http://schemas.microsoft.com/office/drawing/2014/main" id="{9CFDF5A8-8ECE-4023-ACC4-712AC20C65B0}"/>
              </a:ext>
            </a:extLst>
          </p:cNvPr>
          <p:cNvSpPr/>
          <p:nvPr/>
        </p:nvSpPr>
        <p:spPr>
          <a:xfrm>
            <a:off x="6670553" y="1987209"/>
            <a:ext cx="1387149" cy="70474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怎么下沉</a:t>
            </a:r>
          </a:p>
        </p:txBody>
      </p:sp>
      <p:sp>
        <p:nvSpPr>
          <p:cNvPr id="6" name="矩形 5">
            <a:extLst>
              <a:ext uri="{FF2B5EF4-FFF2-40B4-BE49-F238E27FC236}">
                <a16:creationId xmlns:a16="http://schemas.microsoft.com/office/drawing/2014/main" id="{5179B773-640A-4652-896D-1E5E4EC1EFE2}"/>
              </a:ext>
            </a:extLst>
          </p:cNvPr>
          <p:cNvSpPr/>
          <p:nvPr/>
        </p:nvSpPr>
        <p:spPr>
          <a:xfrm>
            <a:off x="9768604" y="1969336"/>
            <a:ext cx="1387149" cy="70474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怎么加速</a:t>
            </a:r>
          </a:p>
        </p:txBody>
      </p:sp>
      <p:sp>
        <p:nvSpPr>
          <p:cNvPr id="7" name="文本框 6">
            <a:extLst>
              <a:ext uri="{FF2B5EF4-FFF2-40B4-BE49-F238E27FC236}">
                <a16:creationId xmlns:a16="http://schemas.microsoft.com/office/drawing/2014/main" id="{DB874AA4-1D02-4C9D-B161-99CF5112F661}"/>
              </a:ext>
            </a:extLst>
          </p:cNvPr>
          <p:cNvSpPr txBox="1"/>
          <p:nvPr/>
        </p:nvSpPr>
        <p:spPr>
          <a:xfrm>
            <a:off x="6465252" y="3722218"/>
            <a:ext cx="2236065" cy="707886"/>
          </a:xfrm>
          <a:prstGeom prst="rect">
            <a:avLst/>
          </a:prstGeom>
          <a:noFill/>
        </p:spPr>
        <p:txBody>
          <a:bodyPr wrap="square">
            <a:spAutoFit/>
          </a:bodyPr>
          <a:lstStyle/>
          <a:p>
            <a:r>
              <a:rPr kumimoji="0" lang="zh-CN" altLang="en-US" sz="20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阻止内核态应用访问内核数据</a:t>
            </a:r>
            <a:endParaRPr lang="zh-CN" altLang="en-US" dirty="0"/>
          </a:p>
        </p:txBody>
      </p:sp>
      <p:pic>
        <p:nvPicPr>
          <p:cNvPr id="8" name="Picture 2">
            <a:extLst>
              <a:ext uri="{FF2B5EF4-FFF2-40B4-BE49-F238E27FC236}">
                <a16:creationId xmlns:a16="http://schemas.microsoft.com/office/drawing/2014/main" id="{F279E58A-F61A-4077-B0BE-CE6FD682F8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1606" y="3858194"/>
            <a:ext cx="522000" cy="522000"/>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01A3ED9A-DBDB-47E3-BF97-D55EB51359CA}"/>
              </a:ext>
            </a:extLst>
          </p:cNvPr>
          <p:cNvSpPr txBox="1"/>
          <p:nvPr/>
        </p:nvSpPr>
        <p:spPr>
          <a:xfrm>
            <a:off x="6267185" y="2843635"/>
            <a:ext cx="2236066" cy="707886"/>
          </a:xfrm>
          <a:prstGeom prst="rect">
            <a:avLst/>
          </a:prstGeom>
          <a:noFill/>
        </p:spPr>
        <p:txBody>
          <a:bodyPr wrap="square">
            <a:spAutoFit/>
          </a:bodyPr>
          <a:lstStyle/>
          <a:p>
            <a:pPr algn="ctr"/>
            <a:r>
              <a:rPr lang="zh-CN" altLang="en-US" sz="2000" b="1" dirty="0">
                <a:solidFill>
                  <a:schemeClr val="accent6"/>
                </a:solidFill>
                <a:latin typeface="黑体" panose="02010609060101010101" pitchFamily="49" charset="-122"/>
                <a:ea typeface="黑体" panose="02010609060101010101" pitchFamily="49" charset="-122"/>
              </a:rPr>
              <a:t>隔离内核态应用</a:t>
            </a:r>
            <a:endParaRPr lang="en-US" altLang="zh-CN" sz="2000" b="1" dirty="0">
              <a:solidFill>
                <a:schemeClr val="accent6"/>
              </a:solidFill>
              <a:latin typeface="黑体" panose="02010609060101010101" pitchFamily="49" charset="-122"/>
              <a:ea typeface="黑体" panose="02010609060101010101" pitchFamily="49" charset="-122"/>
            </a:endParaRPr>
          </a:p>
          <a:p>
            <a:pPr algn="ctr"/>
            <a:r>
              <a:rPr lang="zh-CN" altLang="en-US" sz="2000" b="1" dirty="0">
                <a:solidFill>
                  <a:schemeClr val="accent6"/>
                </a:solidFill>
                <a:latin typeface="黑体" panose="02010609060101010101" pitchFamily="49" charset="-122"/>
                <a:ea typeface="黑体" panose="02010609060101010101" pitchFamily="49" charset="-122"/>
              </a:rPr>
              <a:t>和内核</a:t>
            </a:r>
            <a:endParaRPr lang="zh-CN" altLang="en-US" b="1" dirty="0">
              <a:solidFill>
                <a:schemeClr val="accent6"/>
              </a:solidFill>
            </a:endParaRPr>
          </a:p>
        </p:txBody>
      </p:sp>
      <p:pic>
        <p:nvPicPr>
          <p:cNvPr id="10" name="Picture 4">
            <a:extLst>
              <a:ext uri="{FF2B5EF4-FFF2-40B4-BE49-F238E27FC236}">
                <a16:creationId xmlns:a16="http://schemas.microsoft.com/office/drawing/2014/main" id="{71691D3F-372A-4501-B61C-927DDFBB2B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4846" y="4935575"/>
            <a:ext cx="522000" cy="522000"/>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79B33967-E449-4A1F-BADF-79ECEB976138}"/>
              </a:ext>
            </a:extLst>
          </p:cNvPr>
          <p:cNvSpPr txBox="1"/>
          <p:nvPr/>
        </p:nvSpPr>
        <p:spPr>
          <a:xfrm>
            <a:off x="6389196" y="4674455"/>
            <a:ext cx="2236065" cy="1015663"/>
          </a:xfrm>
          <a:prstGeom prst="rect">
            <a:avLst/>
          </a:prstGeom>
          <a:noFill/>
        </p:spPr>
        <p:txBody>
          <a:bodyPr wrap="square">
            <a:spAutoFit/>
          </a:bodyPr>
          <a:lstStyle/>
          <a:p>
            <a:r>
              <a:rPr kumimoji="0" lang="zh-CN" altLang="en-US" sz="20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阻止内核态应用执行特权指令，修改系统状态</a:t>
            </a:r>
            <a:endParaRPr lang="zh-CN" altLang="en-US" dirty="0"/>
          </a:p>
        </p:txBody>
      </p:sp>
      <p:cxnSp>
        <p:nvCxnSpPr>
          <p:cNvPr id="12" name="直接连接符 11">
            <a:extLst>
              <a:ext uri="{FF2B5EF4-FFF2-40B4-BE49-F238E27FC236}">
                <a16:creationId xmlns:a16="http://schemas.microsoft.com/office/drawing/2014/main" id="{8E188922-596F-4EEB-B269-E7AF69180882}"/>
              </a:ext>
            </a:extLst>
          </p:cNvPr>
          <p:cNvCxnSpPr/>
          <p:nvPr/>
        </p:nvCxnSpPr>
        <p:spPr>
          <a:xfrm>
            <a:off x="8886112" y="1945699"/>
            <a:ext cx="0" cy="3708817"/>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65FD0DEF-F74E-48CF-8580-18D8FEE386DD}"/>
              </a:ext>
            </a:extLst>
          </p:cNvPr>
          <p:cNvSpPr txBox="1"/>
          <p:nvPr/>
        </p:nvSpPr>
        <p:spPr>
          <a:xfrm>
            <a:off x="9326434" y="2840012"/>
            <a:ext cx="2169817" cy="707886"/>
          </a:xfrm>
          <a:prstGeom prst="rect">
            <a:avLst/>
          </a:prstGeom>
          <a:noFill/>
        </p:spPr>
        <p:txBody>
          <a:bodyPr wrap="square">
            <a:spAutoFit/>
          </a:bodyPr>
          <a:lstStyle/>
          <a:p>
            <a:pPr algn="ctr"/>
            <a:r>
              <a:rPr lang="zh-CN" altLang="en-US" sz="2000" b="1" dirty="0">
                <a:solidFill>
                  <a:schemeClr val="accent1"/>
                </a:solidFill>
                <a:latin typeface="黑体" panose="02010609060101010101" pitchFamily="49" charset="-122"/>
                <a:ea typeface="黑体" panose="02010609060101010101" pitchFamily="49" charset="-122"/>
              </a:rPr>
              <a:t>依据语义定制化</a:t>
            </a:r>
            <a:endParaRPr lang="en-US" altLang="zh-CN" sz="2000" b="1" dirty="0">
              <a:solidFill>
                <a:schemeClr val="accent1"/>
              </a:solidFill>
              <a:latin typeface="黑体" panose="02010609060101010101" pitchFamily="49" charset="-122"/>
              <a:ea typeface="黑体" panose="02010609060101010101" pitchFamily="49" charset="-122"/>
            </a:endParaRPr>
          </a:p>
          <a:p>
            <a:pPr algn="ctr"/>
            <a:r>
              <a:rPr lang="zh-CN" altLang="en-US" sz="2000" b="1" dirty="0">
                <a:solidFill>
                  <a:schemeClr val="accent1"/>
                </a:solidFill>
                <a:latin typeface="黑体" panose="02010609060101010101" pitchFamily="49" charset="-122"/>
                <a:ea typeface="黑体" panose="02010609060101010101" pitchFamily="49" charset="-122"/>
              </a:rPr>
              <a:t>管理资源</a:t>
            </a:r>
            <a:endParaRPr lang="zh-CN" altLang="en-US" b="1" dirty="0">
              <a:solidFill>
                <a:schemeClr val="accent1"/>
              </a:solidFill>
            </a:endParaRPr>
          </a:p>
        </p:txBody>
      </p:sp>
      <p:pic>
        <p:nvPicPr>
          <p:cNvPr id="14" name="Picture 2">
            <a:extLst>
              <a:ext uri="{FF2B5EF4-FFF2-40B4-BE49-F238E27FC236}">
                <a16:creationId xmlns:a16="http://schemas.microsoft.com/office/drawing/2014/main" id="{68A49F54-EC8A-4923-AC31-3389F13AC5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16852" y="3858194"/>
            <a:ext cx="522000" cy="5220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a:extLst>
              <a:ext uri="{FF2B5EF4-FFF2-40B4-BE49-F238E27FC236}">
                <a16:creationId xmlns:a16="http://schemas.microsoft.com/office/drawing/2014/main" id="{82FA0499-E0CC-4514-AAF2-7DF0293726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5228" y="4935575"/>
            <a:ext cx="522000" cy="522000"/>
          </a:xfrm>
          <a:prstGeom prst="rect">
            <a:avLst/>
          </a:prstGeom>
          <a:noFill/>
          <a:extLst>
            <a:ext uri="{909E8E84-426E-40DD-AFC4-6F175D3DCCD1}">
              <a14:hiddenFill xmlns:a14="http://schemas.microsoft.com/office/drawing/2010/main">
                <a:solidFill>
                  <a:srgbClr val="FFFFFF"/>
                </a:solidFill>
              </a14:hiddenFill>
            </a:ext>
          </a:extLst>
        </p:spPr>
      </p:pic>
      <p:sp>
        <p:nvSpPr>
          <p:cNvPr id="16" name="文本框 15">
            <a:extLst>
              <a:ext uri="{FF2B5EF4-FFF2-40B4-BE49-F238E27FC236}">
                <a16:creationId xmlns:a16="http://schemas.microsoft.com/office/drawing/2014/main" id="{C538E97A-F2F5-457A-8677-0916F979D3AA}"/>
              </a:ext>
            </a:extLst>
          </p:cNvPr>
          <p:cNvSpPr txBox="1"/>
          <p:nvPr/>
        </p:nvSpPr>
        <p:spPr>
          <a:xfrm>
            <a:off x="9716047" y="3722218"/>
            <a:ext cx="2236065" cy="707886"/>
          </a:xfrm>
          <a:prstGeom prst="rect">
            <a:avLst/>
          </a:prstGeom>
          <a:noFill/>
        </p:spPr>
        <p:txBody>
          <a:bodyPr wrap="square">
            <a:spAutoFit/>
          </a:bodyPr>
          <a:lstStyle/>
          <a:p>
            <a:r>
              <a:rPr lang="zh-CN" altLang="en-US" sz="2000" dirty="0">
                <a:solidFill>
                  <a:prstClr val="black"/>
                </a:solidFill>
                <a:latin typeface="黑体" panose="02010609060101010101" pitchFamily="49" charset="-122"/>
                <a:ea typeface="黑体" panose="02010609060101010101" pitchFamily="49" charset="-122"/>
              </a:rPr>
              <a:t>安全释放系统资源给应用程序</a:t>
            </a:r>
            <a:endParaRPr lang="zh-CN" altLang="en-US" dirty="0"/>
          </a:p>
        </p:txBody>
      </p:sp>
      <p:sp>
        <p:nvSpPr>
          <p:cNvPr id="17" name="文本框 16">
            <a:extLst>
              <a:ext uri="{FF2B5EF4-FFF2-40B4-BE49-F238E27FC236}">
                <a16:creationId xmlns:a16="http://schemas.microsoft.com/office/drawing/2014/main" id="{3EA69FA1-A1D0-4AC0-8DF6-9A9676868A50}"/>
              </a:ext>
            </a:extLst>
          </p:cNvPr>
          <p:cNvSpPr txBox="1"/>
          <p:nvPr/>
        </p:nvSpPr>
        <p:spPr>
          <a:xfrm>
            <a:off x="9722667" y="4888568"/>
            <a:ext cx="2236065" cy="707886"/>
          </a:xfrm>
          <a:prstGeom prst="rect">
            <a:avLst/>
          </a:prstGeom>
          <a:noFill/>
        </p:spPr>
        <p:txBody>
          <a:bodyPr wrap="square">
            <a:spAutoFit/>
          </a:bodyPr>
          <a:lstStyle/>
          <a:p>
            <a:r>
              <a:rPr lang="zh-CN" altLang="en-US" sz="2000" dirty="0">
                <a:solidFill>
                  <a:prstClr val="black"/>
                </a:solidFill>
                <a:latin typeface="黑体" panose="02010609060101010101" pitchFamily="49" charset="-122"/>
                <a:ea typeface="黑体" panose="02010609060101010101" pitchFamily="49" charset="-122"/>
              </a:rPr>
              <a:t>依据语义定制化管理资源</a:t>
            </a:r>
            <a:endParaRPr lang="zh-CN" altLang="en-US" dirty="0"/>
          </a:p>
        </p:txBody>
      </p:sp>
      <p:pic>
        <p:nvPicPr>
          <p:cNvPr id="20" name="图形 19" descr="复选标记">
            <a:extLst>
              <a:ext uri="{FF2B5EF4-FFF2-40B4-BE49-F238E27FC236}">
                <a16:creationId xmlns:a16="http://schemas.microsoft.com/office/drawing/2014/main" id="{312DCE14-1462-4CCB-90FF-8C0866B470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06242" y="3780423"/>
            <a:ext cx="914400" cy="914400"/>
          </a:xfrm>
          <a:prstGeom prst="rect">
            <a:avLst/>
          </a:prstGeom>
        </p:spPr>
      </p:pic>
      <p:pic>
        <p:nvPicPr>
          <p:cNvPr id="21" name="图形 20" descr="复选标记">
            <a:extLst>
              <a:ext uri="{FF2B5EF4-FFF2-40B4-BE49-F238E27FC236}">
                <a16:creationId xmlns:a16="http://schemas.microsoft.com/office/drawing/2014/main" id="{8CC10521-B5F3-4122-BCA8-93D4FCD7486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06242" y="4854178"/>
            <a:ext cx="914400" cy="914400"/>
          </a:xfrm>
          <a:prstGeom prst="rect">
            <a:avLst/>
          </a:prstGeom>
        </p:spPr>
      </p:pic>
      <p:sp>
        <p:nvSpPr>
          <p:cNvPr id="24" name="矩形 23">
            <a:extLst>
              <a:ext uri="{FF2B5EF4-FFF2-40B4-BE49-F238E27FC236}">
                <a16:creationId xmlns:a16="http://schemas.microsoft.com/office/drawing/2014/main" id="{AF80D47C-C713-4120-AE32-4E19EC3A314A}"/>
              </a:ext>
            </a:extLst>
          </p:cNvPr>
          <p:cNvSpPr/>
          <p:nvPr/>
        </p:nvSpPr>
        <p:spPr>
          <a:xfrm>
            <a:off x="9008122" y="3713825"/>
            <a:ext cx="3057839" cy="1961996"/>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276585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CE2D06-2B50-3F1C-431C-9EF080F132A7}"/>
              </a:ext>
            </a:extLst>
          </p:cNvPr>
          <p:cNvSpPr>
            <a:spLocks noGrp="1"/>
          </p:cNvSpPr>
          <p:nvPr>
            <p:ph type="title"/>
          </p:nvPr>
        </p:nvSpPr>
        <p:spPr/>
        <p:txBody>
          <a:bodyPr/>
          <a:lstStyle/>
          <a:p>
            <a:r>
              <a:rPr lang="zh-CN" altLang="en-US" dirty="0"/>
              <a:t>项目背景与性能提升思路</a:t>
            </a:r>
          </a:p>
        </p:txBody>
      </p:sp>
      <p:sp>
        <p:nvSpPr>
          <p:cNvPr id="3" name="内容占位符 2">
            <a:extLst>
              <a:ext uri="{FF2B5EF4-FFF2-40B4-BE49-F238E27FC236}">
                <a16:creationId xmlns:a16="http://schemas.microsoft.com/office/drawing/2014/main" id="{33126BCB-28C2-0802-EE75-B6E0C272391D}"/>
              </a:ext>
            </a:extLst>
          </p:cNvPr>
          <p:cNvSpPr>
            <a:spLocks noGrp="1"/>
          </p:cNvSpPr>
          <p:nvPr>
            <p:ph idx="1"/>
          </p:nvPr>
        </p:nvSpPr>
        <p:spPr/>
        <p:txBody>
          <a:bodyPr/>
          <a:lstStyle/>
          <a:p>
            <a:pPr algn="just">
              <a:lnSpc>
                <a:spcPct val="100000"/>
              </a:lnSpc>
              <a:spcBef>
                <a:spcPts val="200"/>
              </a:spcBef>
              <a:spcAft>
                <a:spcPts val="200"/>
              </a:spcAft>
            </a:pPr>
            <a:r>
              <a:rPr lang="zh-CN" altLang="en-US" b="1" dirty="0">
                <a:solidFill>
                  <a:srgbClr val="292929"/>
                </a:solidFill>
                <a:latin typeface="Times New Roman" panose="02020603050405020304" pitchFamily="18" charset="0"/>
              </a:rPr>
              <a:t>项目背景和</a:t>
            </a:r>
            <a:r>
              <a:rPr lang="zh-CN" altLang="en-US" sz="2000" b="1" dirty="0">
                <a:solidFill>
                  <a:srgbClr val="292929"/>
                </a:solidFill>
                <a:latin typeface="Times New Roman" panose="02020603050405020304" pitchFamily="18" charset="0"/>
                <a:ea typeface="黑体" panose="02010609060101010101" pitchFamily="49" charset="-122"/>
              </a:rPr>
              <a:t>目标</a:t>
            </a:r>
            <a:r>
              <a:rPr lang="zh-CN" altLang="en-US" sz="2000" dirty="0">
                <a:solidFill>
                  <a:srgbClr val="292929"/>
                </a:solidFill>
                <a:latin typeface="Times New Roman" panose="02020603050405020304" pitchFamily="18" charset="0"/>
                <a:ea typeface="黑体" panose="02010609060101010101" pitchFamily="49" charset="-122"/>
              </a:rPr>
              <a:t>：</a:t>
            </a:r>
            <a:endParaRPr lang="en-US" altLang="zh-CN" sz="2000" dirty="0">
              <a:solidFill>
                <a:srgbClr val="292929"/>
              </a:solidFill>
              <a:latin typeface="Times New Roman" panose="02020603050405020304" pitchFamily="18" charset="0"/>
              <a:ea typeface="黑体" panose="02010609060101010101" pitchFamily="49" charset="-122"/>
            </a:endParaRPr>
          </a:p>
          <a:p>
            <a:pPr lvl="1" algn="just">
              <a:lnSpc>
                <a:spcPct val="100000"/>
              </a:lnSpc>
              <a:spcBef>
                <a:spcPts val="200"/>
              </a:spcBef>
              <a:spcAft>
                <a:spcPts val="200"/>
              </a:spcAft>
            </a:pPr>
            <a:r>
              <a:rPr lang="zh-CN" altLang="en-US" sz="1800" dirty="0">
                <a:solidFill>
                  <a:schemeClr val="accent1"/>
                </a:solidFill>
                <a:latin typeface="Times New Roman" panose="02020603050405020304" pitchFamily="18" charset="0"/>
                <a:ea typeface="黑体" panose="02010609060101010101" pitchFamily="49" charset="-122"/>
              </a:rPr>
              <a:t>在</a:t>
            </a:r>
            <a:r>
              <a:rPr lang="en-US" altLang="zh-CN" sz="1800" dirty="0">
                <a:solidFill>
                  <a:schemeClr val="accent1"/>
                </a:solidFill>
                <a:latin typeface="Times New Roman" panose="02020603050405020304" pitchFamily="18" charset="0"/>
                <a:ea typeface="黑体" panose="02010609060101010101" pitchFamily="49" charset="-122"/>
              </a:rPr>
              <a:t>CPU</a:t>
            </a:r>
            <a:r>
              <a:rPr lang="zh-CN" altLang="en-US" sz="1800" dirty="0">
                <a:solidFill>
                  <a:schemeClr val="accent1"/>
                </a:solidFill>
                <a:latin typeface="Times New Roman" panose="02020603050405020304" pitchFamily="18" charset="0"/>
                <a:ea typeface="黑体" panose="02010609060101010101" pitchFamily="49" charset="-122"/>
              </a:rPr>
              <a:t>（</a:t>
            </a:r>
            <a:r>
              <a:rPr lang="en-US" altLang="zh-CN" sz="1800" dirty="0">
                <a:solidFill>
                  <a:schemeClr val="accent1"/>
                </a:solidFill>
                <a:latin typeface="Times New Roman" panose="02020603050405020304" pitchFamily="18" charset="0"/>
                <a:ea typeface="黑体" panose="02010609060101010101" pitchFamily="49" charset="-122"/>
              </a:rPr>
              <a:t>ARM</a:t>
            </a:r>
            <a:r>
              <a:rPr lang="zh-CN" altLang="en-US" sz="1800" dirty="0">
                <a:solidFill>
                  <a:schemeClr val="accent1"/>
                </a:solidFill>
                <a:latin typeface="Times New Roman" panose="02020603050405020304" pitchFamily="18" charset="0"/>
                <a:ea typeface="黑体" panose="02010609060101010101" pitchFamily="49" charset="-122"/>
              </a:rPr>
              <a:t>平台）性能不变的情况下，通过优化操作系统（</a:t>
            </a:r>
            <a:r>
              <a:rPr lang="en-US" altLang="zh-CN" sz="1800" dirty="0">
                <a:solidFill>
                  <a:schemeClr val="accent1"/>
                </a:solidFill>
                <a:latin typeface="Times New Roman" panose="02020603050405020304" pitchFamily="18" charset="0"/>
                <a:ea typeface="黑体" panose="02010609060101010101" pitchFamily="49" charset="-122"/>
              </a:rPr>
              <a:t>Linux</a:t>
            </a:r>
            <a:r>
              <a:rPr lang="zh-CN" altLang="en-US" sz="1800" dirty="0">
                <a:solidFill>
                  <a:schemeClr val="accent1"/>
                </a:solidFill>
                <a:latin typeface="Times New Roman" panose="02020603050405020304" pitchFamily="18" charset="0"/>
                <a:ea typeface="黑体" panose="02010609060101010101" pitchFamily="49" charset="-122"/>
              </a:rPr>
              <a:t>）提升特定应用程序的性能。</a:t>
            </a:r>
            <a:endParaRPr lang="en-US" altLang="zh-CN" dirty="0"/>
          </a:p>
          <a:p>
            <a:r>
              <a:rPr lang="zh-CN" altLang="en-US" b="1" dirty="0"/>
              <a:t>性能提升的手段和思路</a:t>
            </a:r>
          </a:p>
        </p:txBody>
      </p:sp>
      <p:pic>
        <p:nvPicPr>
          <p:cNvPr id="7" name="图片 6" descr="图片包含 日程表&#10;&#10;描述已自动生成">
            <a:extLst>
              <a:ext uri="{FF2B5EF4-FFF2-40B4-BE49-F238E27FC236}">
                <a16:creationId xmlns:a16="http://schemas.microsoft.com/office/drawing/2014/main" id="{2AC490FD-EB45-0C17-FC51-CC3A0A24AD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1324" y="2754360"/>
            <a:ext cx="4942825" cy="2415137"/>
          </a:xfrm>
          <a:prstGeom prst="rect">
            <a:avLst/>
          </a:prstGeom>
        </p:spPr>
      </p:pic>
      <p:sp>
        <p:nvSpPr>
          <p:cNvPr id="11" name="文本框 10">
            <a:extLst>
              <a:ext uri="{FF2B5EF4-FFF2-40B4-BE49-F238E27FC236}">
                <a16:creationId xmlns:a16="http://schemas.microsoft.com/office/drawing/2014/main" id="{A0689940-1D48-4A94-08F2-71B6DA50644A}"/>
              </a:ext>
            </a:extLst>
          </p:cNvPr>
          <p:cNvSpPr txBox="1"/>
          <p:nvPr/>
        </p:nvSpPr>
        <p:spPr>
          <a:xfrm>
            <a:off x="7306187" y="5171311"/>
            <a:ext cx="4514199" cy="400110"/>
          </a:xfrm>
          <a:prstGeom prst="rect">
            <a:avLst/>
          </a:prstGeom>
          <a:noFill/>
        </p:spPr>
        <p:txBody>
          <a:bodyPr wrap="square">
            <a:spAutoFit/>
          </a:bodyPr>
          <a:lstStyle/>
          <a:p>
            <a:r>
              <a:rPr kumimoji="0" lang="zh-CN" altLang="en-US" sz="20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rPr>
              <a:t>应用程序贴近系统资源获得性能提升</a:t>
            </a:r>
            <a:endParaRPr lang="zh-CN" altLang="en-US" dirty="0">
              <a:solidFill>
                <a:schemeClr val="accent1"/>
              </a:solidFill>
            </a:endParaRPr>
          </a:p>
        </p:txBody>
      </p:sp>
      <p:sp>
        <p:nvSpPr>
          <p:cNvPr id="12" name="文本框 11">
            <a:extLst>
              <a:ext uri="{FF2B5EF4-FFF2-40B4-BE49-F238E27FC236}">
                <a16:creationId xmlns:a16="http://schemas.microsoft.com/office/drawing/2014/main" id="{CC9A8FDD-F100-C55C-E89B-891B34946CB6}"/>
              </a:ext>
            </a:extLst>
          </p:cNvPr>
          <p:cNvSpPr txBox="1"/>
          <p:nvPr/>
        </p:nvSpPr>
        <p:spPr>
          <a:xfrm>
            <a:off x="981587" y="5171311"/>
            <a:ext cx="4514199" cy="400110"/>
          </a:xfrm>
          <a:prstGeom prst="rect">
            <a:avLst/>
          </a:prstGeom>
          <a:noFill/>
        </p:spPr>
        <p:txBody>
          <a:bodyPr wrap="square">
            <a:spAutoFit/>
          </a:bodyPr>
          <a:lstStyle/>
          <a:p>
            <a:r>
              <a:rPr kumimoji="0" lang="zh-CN" altLang="en-US" sz="2000" b="0" i="0" u="none" strike="noStrike" kern="1200" cap="none" spc="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rPr>
              <a:t>依据程序语义进行优化获得性能提升</a:t>
            </a:r>
            <a:endParaRPr lang="zh-CN" altLang="en-US" dirty="0">
              <a:solidFill>
                <a:schemeClr val="accent1"/>
              </a:solidFill>
            </a:endParaRPr>
          </a:p>
        </p:txBody>
      </p:sp>
      <p:sp>
        <p:nvSpPr>
          <p:cNvPr id="13" name="文本框 12">
            <a:extLst>
              <a:ext uri="{FF2B5EF4-FFF2-40B4-BE49-F238E27FC236}">
                <a16:creationId xmlns:a16="http://schemas.microsoft.com/office/drawing/2014/main" id="{088258B0-FA7E-E4E2-2CB4-7A4017FBFF80}"/>
              </a:ext>
            </a:extLst>
          </p:cNvPr>
          <p:cNvSpPr txBox="1"/>
          <p:nvPr/>
        </p:nvSpPr>
        <p:spPr>
          <a:xfrm>
            <a:off x="686822" y="6014336"/>
            <a:ext cx="10878514" cy="40011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2000" b="1" dirty="0">
                <a:solidFill>
                  <a:srgbClr val="FF0000"/>
                </a:solidFill>
                <a:latin typeface="SimHei" panose="02010609060101010101" pitchFamily="49" charset="-122"/>
                <a:ea typeface="SimHei" panose="02010609060101010101" pitchFamily="49" charset="-122"/>
              </a:rPr>
              <a:t>将应用程序“下沉”到内核态，贴近系统资源，依据语义管理资源，获得性能提升</a:t>
            </a:r>
          </a:p>
        </p:txBody>
      </p:sp>
      <p:grpSp>
        <p:nvGrpSpPr>
          <p:cNvPr id="19" name="组合 18">
            <a:extLst>
              <a:ext uri="{FF2B5EF4-FFF2-40B4-BE49-F238E27FC236}">
                <a16:creationId xmlns:a16="http://schemas.microsoft.com/office/drawing/2014/main" id="{D25D3D47-53DE-018A-DEED-598941CDDFAE}"/>
              </a:ext>
            </a:extLst>
          </p:cNvPr>
          <p:cNvGrpSpPr/>
          <p:nvPr/>
        </p:nvGrpSpPr>
        <p:grpSpPr>
          <a:xfrm>
            <a:off x="994026" y="2300962"/>
            <a:ext cx="4703566" cy="2658697"/>
            <a:chOff x="1123122" y="109657"/>
            <a:chExt cx="9861018" cy="5736418"/>
          </a:xfrm>
        </p:grpSpPr>
        <p:pic>
          <p:nvPicPr>
            <p:cNvPr id="24" name="图片 23">
              <a:extLst>
                <a:ext uri="{FF2B5EF4-FFF2-40B4-BE49-F238E27FC236}">
                  <a16:creationId xmlns:a16="http://schemas.microsoft.com/office/drawing/2014/main" id="{603A33C6-2180-DC75-0D98-37CB25FF35C4}"/>
                </a:ext>
              </a:extLst>
            </p:cNvPr>
            <p:cNvPicPr>
              <a:picLocks noChangeAspect="1"/>
            </p:cNvPicPr>
            <p:nvPr/>
          </p:nvPicPr>
          <p:blipFill rotWithShape="1">
            <a:blip r:embed="rId4"/>
            <a:srcRect b="30229"/>
            <a:stretch/>
          </p:blipFill>
          <p:spPr>
            <a:xfrm>
              <a:off x="1123122" y="2454434"/>
              <a:ext cx="1399378" cy="1359928"/>
            </a:xfrm>
            <a:prstGeom prst="rect">
              <a:avLst/>
            </a:prstGeom>
          </p:spPr>
        </p:pic>
        <p:sp>
          <p:nvSpPr>
            <p:cNvPr id="25" name="矩形 24">
              <a:extLst>
                <a:ext uri="{FF2B5EF4-FFF2-40B4-BE49-F238E27FC236}">
                  <a16:creationId xmlns:a16="http://schemas.microsoft.com/office/drawing/2014/main" id="{21964E13-A66F-BB67-C89F-83620FDA712A}"/>
                </a:ext>
              </a:extLst>
            </p:cNvPr>
            <p:cNvSpPr/>
            <p:nvPr/>
          </p:nvSpPr>
          <p:spPr>
            <a:xfrm>
              <a:off x="3524441" y="2604052"/>
              <a:ext cx="1940169" cy="102373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400" dirty="0">
                  <a:solidFill>
                    <a:srgbClr val="4672C4"/>
                  </a:solidFill>
                  <a:latin typeface="黑体" panose="02010609060101010101" pitchFamily="49" charset="-122"/>
                  <a:ea typeface="黑体" panose="02010609060101010101" pitchFamily="49" charset="-122"/>
                </a:rPr>
                <a:t>编译</a:t>
              </a:r>
            </a:p>
          </p:txBody>
        </p:sp>
        <p:pic>
          <p:nvPicPr>
            <p:cNvPr id="26" name="图片 25">
              <a:extLst>
                <a:ext uri="{FF2B5EF4-FFF2-40B4-BE49-F238E27FC236}">
                  <a16:creationId xmlns:a16="http://schemas.microsoft.com/office/drawing/2014/main" id="{022C0640-C81A-5EB3-771E-FD9C27CC4FC5}"/>
                </a:ext>
              </a:extLst>
            </p:cNvPr>
            <p:cNvPicPr>
              <a:picLocks noChangeAspect="1"/>
            </p:cNvPicPr>
            <p:nvPr/>
          </p:nvPicPr>
          <p:blipFill rotWithShape="1">
            <a:blip r:embed="rId5"/>
            <a:srcRect b="44468"/>
            <a:stretch/>
          </p:blipFill>
          <p:spPr>
            <a:xfrm>
              <a:off x="6466551" y="2454434"/>
              <a:ext cx="1399377" cy="1359928"/>
            </a:xfrm>
            <a:prstGeom prst="rect">
              <a:avLst/>
            </a:prstGeom>
          </p:spPr>
        </p:pic>
        <p:sp>
          <p:nvSpPr>
            <p:cNvPr id="27" name="矩形 26">
              <a:extLst>
                <a:ext uri="{FF2B5EF4-FFF2-40B4-BE49-F238E27FC236}">
                  <a16:creationId xmlns:a16="http://schemas.microsoft.com/office/drawing/2014/main" id="{F3A27442-C92D-3532-B8F7-5007624F6AE6}"/>
                </a:ext>
              </a:extLst>
            </p:cNvPr>
            <p:cNvSpPr/>
            <p:nvPr/>
          </p:nvSpPr>
          <p:spPr>
            <a:xfrm>
              <a:off x="9043971" y="2604052"/>
              <a:ext cx="1940169" cy="102373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400" dirty="0">
                  <a:solidFill>
                    <a:srgbClr val="4672C4"/>
                  </a:solidFill>
                  <a:latin typeface="黑体" panose="02010609060101010101" pitchFamily="49" charset="-122"/>
                  <a:ea typeface="黑体" panose="02010609060101010101" pitchFamily="49" charset="-122"/>
                </a:rPr>
                <a:t>执行</a:t>
              </a:r>
            </a:p>
          </p:txBody>
        </p:sp>
        <p:pic>
          <p:nvPicPr>
            <p:cNvPr id="28" name="图片 27">
              <a:extLst>
                <a:ext uri="{FF2B5EF4-FFF2-40B4-BE49-F238E27FC236}">
                  <a16:creationId xmlns:a16="http://schemas.microsoft.com/office/drawing/2014/main" id="{71C711C5-471C-B4BE-17EC-F0354B49C156}"/>
                </a:ext>
              </a:extLst>
            </p:cNvPr>
            <p:cNvPicPr>
              <a:picLocks noChangeAspect="1"/>
            </p:cNvPicPr>
            <p:nvPr/>
          </p:nvPicPr>
          <p:blipFill rotWithShape="1">
            <a:blip r:embed="rId6"/>
            <a:srcRect b="34580"/>
            <a:stretch/>
          </p:blipFill>
          <p:spPr>
            <a:xfrm>
              <a:off x="6281275" y="109657"/>
              <a:ext cx="1769927" cy="1533948"/>
            </a:xfrm>
            <a:prstGeom prst="rect">
              <a:avLst/>
            </a:prstGeom>
          </p:spPr>
        </p:pic>
        <p:pic>
          <p:nvPicPr>
            <p:cNvPr id="29" name="图片 28">
              <a:extLst>
                <a:ext uri="{FF2B5EF4-FFF2-40B4-BE49-F238E27FC236}">
                  <a16:creationId xmlns:a16="http://schemas.microsoft.com/office/drawing/2014/main" id="{17C93856-CDD9-D526-84AD-3D91A4358328}"/>
                </a:ext>
              </a:extLst>
            </p:cNvPr>
            <p:cNvPicPr>
              <a:picLocks noChangeAspect="1"/>
            </p:cNvPicPr>
            <p:nvPr/>
          </p:nvPicPr>
          <p:blipFill rotWithShape="1">
            <a:blip r:embed="rId7"/>
            <a:srcRect b="39737"/>
            <a:stretch/>
          </p:blipFill>
          <p:spPr>
            <a:xfrm>
              <a:off x="3791649" y="4370273"/>
              <a:ext cx="1399378" cy="1475802"/>
            </a:xfrm>
            <a:prstGeom prst="rect">
              <a:avLst/>
            </a:prstGeom>
          </p:spPr>
        </p:pic>
        <p:cxnSp>
          <p:nvCxnSpPr>
            <p:cNvPr id="30" name="直接箭头连接符 29">
              <a:extLst>
                <a:ext uri="{FF2B5EF4-FFF2-40B4-BE49-F238E27FC236}">
                  <a16:creationId xmlns:a16="http://schemas.microsoft.com/office/drawing/2014/main" id="{19F19DDA-D5F8-61B0-33B9-DC44E1C401D6}"/>
                </a:ext>
              </a:extLst>
            </p:cNvPr>
            <p:cNvCxnSpPr>
              <a:cxnSpLocks/>
              <a:endCxn id="25" idx="1"/>
            </p:cNvCxnSpPr>
            <p:nvPr/>
          </p:nvCxnSpPr>
          <p:spPr>
            <a:xfrm>
              <a:off x="2236304" y="3115917"/>
              <a:ext cx="1288137" cy="0"/>
            </a:xfrm>
            <a:prstGeom prst="straightConnector1">
              <a:avLst/>
            </a:prstGeom>
            <a:ln w="19050">
              <a:solidFill>
                <a:srgbClr val="4672C4"/>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114BF682-E7FE-75DF-DAE2-9985B88EA1B0}"/>
                </a:ext>
              </a:extLst>
            </p:cNvPr>
            <p:cNvCxnSpPr>
              <a:cxnSpLocks/>
              <a:stCxn id="25" idx="3"/>
            </p:cNvCxnSpPr>
            <p:nvPr/>
          </p:nvCxnSpPr>
          <p:spPr>
            <a:xfrm>
              <a:off x="5464610" y="3115917"/>
              <a:ext cx="1262782" cy="0"/>
            </a:xfrm>
            <a:prstGeom prst="straightConnector1">
              <a:avLst/>
            </a:prstGeom>
            <a:ln w="19050">
              <a:solidFill>
                <a:srgbClr val="4672C4"/>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16893A86-F393-1D85-00F4-6F25B70DC483}"/>
                </a:ext>
              </a:extLst>
            </p:cNvPr>
            <p:cNvCxnSpPr>
              <a:cxnSpLocks/>
              <a:endCxn id="27" idx="1"/>
            </p:cNvCxnSpPr>
            <p:nvPr/>
          </p:nvCxnSpPr>
          <p:spPr>
            <a:xfrm>
              <a:off x="7633252" y="3115917"/>
              <a:ext cx="1410719" cy="0"/>
            </a:xfrm>
            <a:prstGeom prst="straightConnector1">
              <a:avLst/>
            </a:prstGeom>
            <a:ln w="19050">
              <a:solidFill>
                <a:srgbClr val="4672C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连接符: 肘形 32">
              <a:extLst>
                <a:ext uri="{FF2B5EF4-FFF2-40B4-BE49-F238E27FC236}">
                  <a16:creationId xmlns:a16="http://schemas.microsoft.com/office/drawing/2014/main" id="{FBDBA5DB-DE34-2622-89D8-B20BFF73F03A}"/>
                </a:ext>
              </a:extLst>
            </p:cNvPr>
            <p:cNvCxnSpPr>
              <a:cxnSpLocks/>
              <a:stCxn id="27" idx="0"/>
            </p:cNvCxnSpPr>
            <p:nvPr/>
          </p:nvCxnSpPr>
          <p:spPr>
            <a:xfrm rot="16200000" flipV="1">
              <a:off x="7950251" y="540247"/>
              <a:ext cx="1679715" cy="2447896"/>
            </a:xfrm>
            <a:prstGeom prst="bentConnector2">
              <a:avLst/>
            </a:prstGeom>
            <a:ln w="19050">
              <a:solidFill>
                <a:srgbClr val="4672C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连接符: 肘形 33">
              <a:extLst>
                <a:ext uri="{FF2B5EF4-FFF2-40B4-BE49-F238E27FC236}">
                  <a16:creationId xmlns:a16="http://schemas.microsoft.com/office/drawing/2014/main" id="{93B737F6-2393-BF07-03DA-DC847CD1ECC2}"/>
                </a:ext>
              </a:extLst>
            </p:cNvPr>
            <p:cNvCxnSpPr>
              <a:cxnSpLocks/>
              <a:endCxn id="25" idx="0"/>
            </p:cNvCxnSpPr>
            <p:nvPr/>
          </p:nvCxnSpPr>
          <p:spPr>
            <a:xfrm rot="10800000" flipV="1">
              <a:off x="4494527" y="924336"/>
              <a:ext cx="2254969" cy="1679715"/>
            </a:xfrm>
            <a:prstGeom prst="bentConnector2">
              <a:avLst/>
            </a:prstGeom>
            <a:ln w="19050">
              <a:solidFill>
                <a:srgbClr val="4672C4"/>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73F29EAD-1C09-11FC-EAAE-99EE539B24D5}"/>
                </a:ext>
              </a:extLst>
            </p:cNvPr>
            <p:cNvCxnSpPr>
              <a:cxnSpLocks/>
              <a:stCxn id="25" idx="2"/>
              <a:endCxn id="29" idx="0"/>
            </p:cNvCxnSpPr>
            <p:nvPr/>
          </p:nvCxnSpPr>
          <p:spPr>
            <a:xfrm flipH="1">
              <a:off x="4491338" y="3627783"/>
              <a:ext cx="3188" cy="742490"/>
            </a:xfrm>
            <a:prstGeom prst="straightConnector1">
              <a:avLst/>
            </a:prstGeom>
            <a:ln w="19050">
              <a:solidFill>
                <a:srgbClr val="4672C4"/>
              </a:solidFill>
              <a:tailEnd type="triangle"/>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6A9DA349-BDF1-A7CB-7515-A4ED26733E82}"/>
                </a:ext>
              </a:extLst>
            </p:cNvPr>
            <p:cNvSpPr/>
            <p:nvPr/>
          </p:nvSpPr>
          <p:spPr>
            <a:xfrm>
              <a:off x="2624164" y="2451854"/>
              <a:ext cx="395945" cy="1128902"/>
            </a:xfrm>
            <a:prstGeom prst="rect">
              <a:avLst/>
            </a:prstGeom>
          </p:spPr>
          <p:txBody>
            <a:bodyPr wrap="square">
              <a:spAutoFit/>
            </a:bodyPr>
            <a:lstStyle/>
            <a:p>
              <a:pPr algn="ctr"/>
              <a:r>
                <a:rPr lang="zh-CN" altLang="en-US" sz="1400" dirty="0">
                  <a:solidFill>
                    <a:srgbClr val="3D64AC"/>
                  </a:solidFill>
                  <a:latin typeface="黑体" panose="02010609060101010101" pitchFamily="49" charset="-122"/>
                  <a:ea typeface="黑体" panose="02010609060101010101" pitchFamily="49" charset="-122"/>
                </a:rPr>
                <a:t>①</a:t>
              </a:r>
              <a:r>
                <a:rPr lang="zh-CN" altLang="en-US" sz="1400" dirty="0">
                  <a:solidFill>
                    <a:srgbClr val="3D64AC"/>
                  </a:solidFill>
                  <a:latin typeface="Calibri" panose="020F0502020204030204" pitchFamily="34" charset="0"/>
                  <a:ea typeface="黑体" panose="02010609060101010101" pitchFamily="49" charset="-122"/>
                </a:rPr>
                <a:t>	</a:t>
              </a:r>
              <a:endParaRPr lang="zh-CN" altLang="en-US" sz="1400" dirty="0"/>
            </a:p>
          </p:txBody>
        </p:sp>
        <p:sp>
          <p:nvSpPr>
            <p:cNvPr id="37" name="矩形 36">
              <a:extLst>
                <a:ext uri="{FF2B5EF4-FFF2-40B4-BE49-F238E27FC236}">
                  <a16:creationId xmlns:a16="http://schemas.microsoft.com/office/drawing/2014/main" id="{1DACEAD5-E488-323F-3F3D-919E5E0C1F43}"/>
                </a:ext>
              </a:extLst>
            </p:cNvPr>
            <p:cNvSpPr/>
            <p:nvPr/>
          </p:nvSpPr>
          <p:spPr>
            <a:xfrm>
              <a:off x="5631595" y="2451854"/>
              <a:ext cx="763549" cy="664061"/>
            </a:xfrm>
            <a:prstGeom prst="rect">
              <a:avLst/>
            </a:prstGeom>
          </p:spPr>
          <p:txBody>
            <a:bodyPr wrap="none">
              <a:spAutoFit/>
            </a:bodyPr>
            <a:lstStyle/>
            <a:p>
              <a:r>
                <a:rPr lang="zh-CN" altLang="en-US" sz="1400" dirty="0">
                  <a:solidFill>
                    <a:srgbClr val="3D64AC"/>
                  </a:solidFill>
                  <a:latin typeface="黑体" panose="02010609060101010101" pitchFamily="49" charset="-122"/>
                  <a:ea typeface="黑体" panose="02010609060101010101" pitchFamily="49" charset="-122"/>
                </a:rPr>
                <a:t>②</a:t>
              </a:r>
              <a:endParaRPr lang="zh-CN" altLang="en-US" sz="1400" dirty="0"/>
            </a:p>
          </p:txBody>
        </p:sp>
        <p:sp>
          <p:nvSpPr>
            <p:cNvPr id="38" name="矩形 37">
              <a:extLst>
                <a:ext uri="{FF2B5EF4-FFF2-40B4-BE49-F238E27FC236}">
                  <a16:creationId xmlns:a16="http://schemas.microsoft.com/office/drawing/2014/main" id="{6D29AF36-59E0-F6C3-4E6C-8E8082DE0B54}"/>
                </a:ext>
              </a:extLst>
            </p:cNvPr>
            <p:cNvSpPr/>
            <p:nvPr/>
          </p:nvSpPr>
          <p:spPr>
            <a:xfrm>
              <a:off x="8026560" y="2451854"/>
              <a:ext cx="763549" cy="664061"/>
            </a:xfrm>
            <a:prstGeom prst="rect">
              <a:avLst/>
            </a:prstGeom>
          </p:spPr>
          <p:txBody>
            <a:bodyPr wrap="none">
              <a:spAutoFit/>
            </a:bodyPr>
            <a:lstStyle/>
            <a:p>
              <a:r>
                <a:rPr lang="zh-CN" altLang="en-US" sz="1400" dirty="0">
                  <a:solidFill>
                    <a:srgbClr val="3D64AC"/>
                  </a:solidFill>
                  <a:latin typeface="黑体" panose="02010609060101010101" pitchFamily="49" charset="-122"/>
                  <a:ea typeface="黑体" panose="02010609060101010101" pitchFamily="49" charset="-122"/>
                </a:rPr>
                <a:t>③</a:t>
              </a:r>
              <a:endParaRPr lang="zh-CN" altLang="en-US" sz="1400" dirty="0"/>
            </a:p>
          </p:txBody>
        </p:sp>
        <p:sp>
          <p:nvSpPr>
            <p:cNvPr id="39" name="矩形 38">
              <a:extLst>
                <a:ext uri="{FF2B5EF4-FFF2-40B4-BE49-F238E27FC236}">
                  <a16:creationId xmlns:a16="http://schemas.microsoft.com/office/drawing/2014/main" id="{D105557B-0FC5-8460-ED37-8B59B2A0B6E9}"/>
                </a:ext>
              </a:extLst>
            </p:cNvPr>
            <p:cNvSpPr/>
            <p:nvPr/>
          </p:nvSpPr>
          <p:spPr>
            <a:xfrm>
              <a:off x="9275192" y="1009061"/>
              <a:ext cx="763549" cy="664061"/>
            </a:xfrm>
            <a:prstGeom prst="rect">
              <a:avLst/>
            </a:prstGeom>
          </p:spPr>
          <p:txBody>
            <a:bodyPr wrap="none">
              <a:spAutoFit/>
            </a:bodyPr>
            <a:lstStyle/>
            <a:p>
              <a:r>
                <a:rPr lang="zh-CN" altLang="en-US" sz="1400" dirty="0">
                  <a:solidFill>
                    <a:srgbClr val="3D64AC"/>
                  </a:solidFill>
                  <a:latin typeface="黑体" panose="02010609060101010101" pitchFamily="49" charset="-122"/>
                  <a:ea typeface="黑体" panose="02010609060101010101" pitchFamily="49" charset="-122"/>
                </a:rPr>
                <a:t>④</a:t>
              </a:r>
              <a:endParaRPr lang="zh-CN" altLang="en-US" sz="1400" dirty="0"/>
            </a:p>
          </p:txBody>
        </p:sp>
        <p:sp>
          <p:nvSpPr>
            <p:cNvPr id="40" name="矩形 39">
              <a:extLst>
                <a:ext uri="{FF2B5EF4-FFF2-40B4-BE49-F238E27FC236}">
                  <a16:creationId xmlns:a16="http://schemas.microsoft.com/office/drawing/2014/main" id="{E8482F5C-B13F-3048-3B1A-DE303A4C6A0A}"/>
                </a:ext>
              </a:extLst>
            </p:cNvPr>
            <p:cNvSpPr/>
            <p:nvPr/>
          </p:nvSpPr>
          <p:spPr>
            <a:xfrm>
              <a:off x="4593011" y="1001214"/>
              <a:ext cx="763549" cy="664061"/>
            </a:xfrm>
            <a:prstGeom prst="rect">
              <a:avLst/>
            </a:prstGeom>
          </p:spPr>
          <p:txBody>
            <a:bodyPr wrap="none">
              <a:spAutoFit/>
            </a:bodyPr>
            <a:lstStyle/>
            <a:p>
              <a:r>
                <a:rPr lang="zh-CN" altLang="en-US" sz="1400" dirty="0">
                  <a:solidFill>
                    <a:srgbClr val="3D64AC"/>
                  </a:solidFill>
                  <a:latin typeface="黑体" panose="02010609060101010101" pitchFamily="49" charset="-122"/>
                  <a:ea typeface="黑体" panose="02010609060101010101" pitchFamily="49" charset="-122"/>
                </a:rPr>
                <a:t>⑤</a:t>
              </a:r>
              <a:endParaRPr lang="zh-CN" altLang="en-US" sz="1400" dirty="0"/>
            </a:p>
          </p:txBody>
        </p:sp>
        <p:sp>
          <p:nvSpPr>
            <p:cNvPr id="41" name="矩形 40">
              <a:extLst>
                <a:ext uri="{FF2B5EF4-FFF2-40B4-BE49-F238E27FC236}">
                  <a16:creationId xmlns:a16="http://schemas.microsoft.com/office/drawing/2014/main" id="{4EEDEF48-6B1A-86E1-5747-1A91BE2AAFA2}"/>
                </a:ext>
              </a:extLst>
            </p:cNvPr>
            <p:cNvSpPr/>
            <p:nvPr/>
          </p:nvSpPr>
          <p:spPr>
            <a:xfrm>
              <a:off x="4595141" y="3644233"/>
              <a:ext cx="763549" cy="664061"/>
            </a:xfrm>
            <a:prstGeom prst="rect">
              <a:avLst/>
            </a:prstGeom>
          </p:spPr>
          <p:txBody>
            <a:bodyPr wrap="none">
              <a:spAutoFit/>
            </a:bodyPr>
            <a:lstStyle/>
            <a:p>
              <a:r>
                <a:rPr lang="zh-CN" altLang="en-US" sz="1400" dirty="0">
                  <a:solidFill>
                    <a:srgbClr val="3D64AC"/>
                  </a:solidFill>
                  <a:latin typeface="黑体" panose="02010609060101010101" pitchFamily="49" charset="-122"/>
                  <a:ea typeface="黑体" panose="02010609060101010101" pitchFamily="49" charset="-122"/>
                </a:rPr>
                <a:t>⑥</a:t>
              </a:r>
              <a:endParaRPr lang="zh-CN" altLang="en-US" sz="1400" dirty="0"/>
            </a:p>
          </p:txBody>
        </p:sp>
        <p:cxnSp>
          <p:nvCxnSpPr>
            <p:cNvPr id="42" name="连接符: 肘形 41">
              <a:extLst>
                <a:ext uri="{FF2B5EF4-FFF2-40B4-BE49-F238E27FC236}">
                  <a16:creationId xmlns:a16="http://schemas.microsoft.com/office/drawing/2014/main" id="{5EEB7171-3D9A-6721-1839-102D8F052922}"/>
                </a:ext>
              </a:extLst>
            </p:cNvPr>
            <p:cNvCxnSpPr>
              <a:cxnSpLocks/>
              <a:stCxn id="24" idx="0"/>
              <a:endCxn id="25" idx="0"/>
            </p:cNvCxnSpPr>
            <p:nvPr/>
          </p:nvCxnSpPr>
          <p:spPr>
            <a:xfrm rot="16200000" flipH="1">
              <a:off x="3083858" y="1193388"/>
              <a:ext cx="149617" cy="2671715"/>
            </a:xfrm>
            <a:prstGeom prst="bentConnector3">
              <a:avLst>
                <a:gd name="adj1" fmla="val -1022948"/>
              </a:avLst>
            </a:prstGeom>
            <a:ln w="19050">
              <a:solidFill>
                <a:srgbClr val="4672C4"/>
              </a:solidFill>
              <a:tailEnd type="triangle"/>
            </a:ln>
          </p:spPr>
          <p:style>
            <a:lnRef idx="1">
              <a:schemeClr val="accent1"/>
            </a:lnRef>
            <a:fillRef idx="0">
              <a:schemeClr val="accent1"/>
            </a:fillRef>
            <a:effectRef idx="0">
              <a:schemeClr val="accent1"/>
            </a:effectRef>
            <a:fontRef idx="minor">
              <a:schemeClr val="tx1"/>
            </a:fontRef>
          </p:style>
        </p:cxnSp>
      </p:grpSp>
      <p:sp>
        <p:nvSpPr>
          <p:cNvPr id="20" name="矩形 19">
            <a:extLst>
              <a:ext uri="{FF2B5EF4-FFF2-40B4-BE49-F238E27FC236}">
                <a16:creationId xmlns:a16="http://schemas.microsoft.com/office/drawing/2014/main" id="{04C0087A-D657-6B2A-0309-3851DA65C5B7}"/>
              </a:ext>
            </a:extLst>
          </p:cNvPr>
          <p:cNvSpPr/>
          <p:nvPr/>
        </p:nvSpPr>
        <p:spPr>
          <a:xfrm>
            <a:off x="3404661" y="2957707"/>
            <a:ext cx="1031051" cy="307777"/>
          </a:xfrm>
          <a:prstGeom prst="rect">
            <a:avLst/>
          </a:prstGeom>
        </p:spPr>
        <p:txBody>
          <a:bodyPr wrap="none">
            <a:spAutoFit/>
          </a:bodyPr>
          <a:lstStyle/>
          <a:p>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Profile</a:t>
            </a:r>
            <a:r>
              <a:rPr lang="zh-CN" altLang="en-US" sz="1400" dirty="0">
                <a:latin typeface="黑体" panose="02010609060101010101" pitchFamily="49" charset="-122"/>
                <a:ea typeface="黑体" panose="02010609060101010101" pitchFamily="49" charset="-122"/>
              </a:rPr>
              <a:t>信息</a:t>
            </a:r>
          </a:p>
        </p:txBody>
      </p:sp>
      <p:sp>
        <p:nvSpPr>
          <p:cNvPr id="21" name="矩形 20">
            <a:extLst>
              <a:ext uri="{FF2B5EF4-FFF2-40B4-BE49-F238E27FC236}">
                <a16:creationId xmlns:a16="http://schemas.microsoft.com/office/drawing/2014/main" id="{4B3F2EC4-547A-2828-9344-E26DA8C4C949}"/>
              </a:ext>
            </a:extLst>
          </p:cNvPr>
          <p:cNvSpPr/>
          <p:nvPr/>
        </p:nvSpPr>
        <p:spPr>
          <a:xfrm>
            <a:off x="3211436" y="4010865"/>
            <a:ext cx="1315849" cy="307777"/>
          </a:xfrm>
          <a:prstGeom prst="rect">
            <a:avLst/>
          </a:prstGeom>
        </p:spPr>
        <p:txBody>
          <a:bodyPr wrap="square">
            <a:spAutoFit/>
          </a:bodyPr>
          <a:lstStyle/>
          <a:p>
            <a:pPr algn="ctr"/>
            <a:r>
              <a:rPr lang="zh-CN" altLang="en-US" sz="1400" dirty="0">
                <a:latin typeface="黑体" panose="02010609060101010101" pitchFamily="49" charset="-122"/>
                <a:ea typeface="黑体" panose="02010609060101010101" pitchFamily="49" charset="-122"/>
              </a:rPr>
              <a:t>插桩的二进制</a:t>
            </a:r>
            <a:endParaRPr lang="zh-CN" altLang="en-US" sz="1400" dirty="0"/>
          </a:p>
        </p:txBody>
      </p:sp>
      <p:sp>
        <p:nvSpPr>
          <p:cNvPr id="22" name="矩形 21">
            <a:extLst>
              <a:ext uri="{FF2B5EF4-FFF2-40B4-BE49-F238E27FC236}">
                <a16:creationId xmlns:a16="http://schemas.microsoft.com/office/drawing/2014/main" id="{E3CAD8D4-BF1C-027F-B4F2-0253CDDEB07A}"/>
              </a:ext>
            </a:extLst>
          </p:cNvPr>
          <p:cNvSpPr/>
          <p:nvPr/>
        </p:nvSpPr>
        <p:spPr>
          <a:xfrm>
            <a:off x="1899304" y="4871864"/>
            <a:ext cx="1359867" cy="307777"/>
          </a:xfrm>
          <a:prstGeom prst="rect">
            <a:avLst/>
          </a:prstGeom>
        </p:spPr>
        <p:txBody>
          <a:bodyPr wrap="square">
            <a:spAutoFit/>
          </a:bodyPr>
          <a:lstStyle/>
          <a:p>
            <a:pPr algn="ctr"/>
            <a:r>
              <a:rPr lang="zh-CN" altLang="en-US" sz="1400" dirty="0">
                <a:latin typeface="黑体" panose="02010609060101010101" pitchFamily="49" charset="-122"/>
                <a:ea typeface="黑体" panose="02010609060101010101" pitchFamily="49" charset="-122"/>
              </a:rPr>
              <a:t>优化的二进制</a:t>
            </a:r>
            <a:endParaRPr lang="zh-CN" altLang="en-US" sz="1400" dirty="0"/>
          </a:p>
        </p:txBody>
      </p:sp>
      <p:sp>
        <p:nvSpPr>
          <p:cNvPr id="23" name="矩形 22">
            <a:extLst>
              <a:ext uri="{FF2B5EF4-FFF2-40B4-BE49-F238E27FC236}">
                <a16:creationId xmlns:a16="http://schemas.microsoft.com/office/drawing/2014/main" id="{27E3CA5E-D6D6-3200-5985-719C015F7259}"/>
              </a:ext>
            </a:extLst>
          </p:cNvPr>
          <p:cNvSpPr/>
          <p:nvPr/>
        </p:nvSpPr>
        <p:spPr>
          <a:xfrm>
            <a:off x="942340" y="3984630"/>
            <a:ext cx="723275" cy="307777"/>
          </a:xfrm>
          <a:prstGeom prst="rect">
            <a:avLst/>
          </a:prstGeom>
        </p:spPr>
        <p:txBody>
          <a:bodyPr wrap="none">
            <a:spAutoFit/>
          </a:bodyPr>
          <a:lstStyle/>
          <a:p>
            <a:r>
              <a:rPr lang="zh-CN" altLang="en-US" sz="1400" dirty="0">
                <a:latin typeface="黑体" panose="02010609060101010101" pitchFamily="49" charset="-122"/>
                <a:ea typeface="黑体" panose="02010609060101010101" pitchFamily="49" charset="-122"/>
              </a:rPr>
              <a:t>源代码</a:t>
            </a:r>
            <a:endParaRPr lang="zh-CN" altLang="en-US" sz="1400" dirty="0"/>
          </a:p>
        </p:txBody>
      </p:sp>
    </p:spTree>
    <p:extLst>
      <p:ext uri="{BB962C8B-B14F-4D97-AF65-F5344CB8AC3E}">
        <p14:creationId xmlns:p14="http://schemas.microsoft.com/office/powerpoint/2010/main" val="904884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971BB4-0C87-9BA8-5845-16CA37D2B642}"/>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目录</a:t>
            </a:r>
          </a:p>
        </p:txBody>
      </p:sp>
      <p:sp>
        <p:nvSpPr>
          <p:cNvPr id="3" name="内容占位符 2">
            <a:extLst>
              <a:ext uri="{FF2B5EF4-FFF2-40B4-BE49-F238E27FC236}">
                <a16:creationId xmlns:a16="http://schemas.microsoft.com/office/drawing/2014/main" id="{1BC90A90-810D-4CE2-6780-DA9E2E61D0B6}"/>
              </a:ext>
            </a:extLst>
          </p:cNvPr>
          <p:cNvSpPr>
            <a:spLocks noGrp="1"/>
          </p:cNvSpPr>
          <p:nvPr>
            <p:ph idx="1"/>
          </p:nvPr>
        </p:nvSpPr>
        <p:spPr/>
        <p:txBody>
          <a:bodyPr>
            <a:normAutofit/>
          </a:bodyPr>
          <a:lstStyle/>
          <a:p>
            <a:pPr>
              <a:lnSpc>
                <a:spcPct val="200000"/>
              </a:lnSpc>
            </a:pPr>
            <a:r>
              <a:rPr lang="zh-CN" altLang="en-US" sz="2400" dirty="0">
                <a:latin typeface="微软雅黑" panose="020B0503020204020204" pitchFamily="34" charset="-122"/>
                <a:ea typeface="微软雅黑" panose="020B0503020204020204" pitchFamily="34" charset="-122"/>
              </a:rPr>
              <a:t>项目背景与性能提升思路</a:t>
            </a:r>
            <a:endParaRPr lang="en-US" altLang="zh-CN" sz="2400" dirty="0">
              <a:latin typeface="微软雅黑" panose="020B0503020204020204" pitchFamily="34" charset="-122"/>
              <a:ea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rPr>
              <a:t>内核态应用加载和运行环境</a:t>
            </a:r>
            <a:endParaRPr lang="en-US" altLang="zh-CN" sz="2400" b="1" dirty="0">
              <a:latin typeface="微软雅黑" panose="020B0503020204020204" pitchFamily="34" charset="-122"/>
              <a:ea typeface="微软雅黑" panose="020B0503020204020204" pitchFamily="34" charset="-122"/>
            </a:endParaRPr>
          </a:p>
          <a:p>
            <a:pPr>
              <a:lnSpc>
                <a:spcPct val="200000"/>
              </a:lnSpc>
            </a:pPr>
            <a:r>
              <a:rPr lang="zh-CN" altLang="en-US" sz="2400" dirty="0">
                <a:latin typeface="微软雅黑" panose="020B0503020204020204" pitchFamily="34" charset="-122"/>
                <a:ea typeface="微软雅黑" panose="020B0503020204020204" pitchFamily="34" charset="-122"/>
              </a:rPr>
              <a:t>应用程序性能提升场景</a:t>
            </a:r>
            <a:endParaRPr lang="en-US" altLang="zh-CN" sz="2400" dirty="0">
              <a:latin typeface="微软雅黑" panose="020B0503020204020204" pitchFamily="34" charset="-122"/>
              <a:ea typeface="微软雅黑" panose="020B0503020204020204" pitchFamily="34" charset="-122"/>
            </a:endParaRPr>
          </a:p>
          <a:p>
            <a:pPr>
              <a:lnSpc>
                <a:spcPct val="200000"/>
              </a:lnSpc>
            </a:pPr>
            <a:r>
              <a:rPr lang="zh-CN" altLang="en-US" sz="2400" dirty="0">
                <a:latin typeface="微软雅黑" panose="020B0503020204020204" pitchFamily="34" charset="-122"/>
                <a:ea typeface="微软雅黑" panose="020B0503020204020204" pitchFamily="34" charset="-122"/>
              </a:rPr>
              <a:t>加载运行环境的关键技术</a:t>
            </a:r>
            <a:endParaRPr lang="en-US" altLang="zh-CN" sz="2400" dirty="0">
              <a:latin typeface="微软雅黑" panose="020B0503020204020204" pitchFamily="34" charset="-122"/>
              <a:ea typeface="微软雅黑" panose="020B0503020204020204" pitchFamily="34" charset="-122"/>
            </a:endParaRPr>
          </a:p>
          <a:p>
            <a:pPr>
              <a:lnSpc>
                <a:spcPct val="200000"/>
              </a:lnSpc>
            </a:pPr>
            <a:r>
              <a:rPr lang="zh-CN" altLang="en-US" sz="2400" dirty="0">
                <a:latin typeface="微软雅黑" panose="020B0503020204020204" pitchFamily="34" charset="-122"/>
                <a:ea typeface="微软雅黑" panose="020B0503020204020204" pitchFamily="34" charset="-122"/>
              </a:rPr>
              <a:t>终端应用调研与面临问题</a:t>
            </a:r>
            <a:endParaRPr lang="en-US" altLang="zh-CN" sz="2400" dirty="0">
              <a:latin typeface="微软雅黑" panose="020B0503020204020204" pitchFamily="34" charset="-122"/>
              <a:ea typeface="微软雅黑" panose="020B0503020204020204" pitchFamily="34" charset="-122"/>
            </a:endParaRPr>
          </a:p>
          <a:p>
            <a:pPr>
              <a:lnSpc>
                <a:spcPct val="200000"/>
              </a:lnSpc>
            </a:pPr>
            <a:r>
              <a:rPr lang="zh-CN" altLang="en-US" sz="2400" dirty="0">
                <a:latin typeface="微软雅黑" panose="020B0503020204020204" pitchFamily="34" charset="-122"/>
                <a:ea typeface="微软雅黑" panose="020B0503020204020204" pitchFamily="34" charset="-122"/>
              </a:rPr>
              <a:t>项目现状与下一步计划</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2963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68F21E-65C2-BA57-8389-688C657D00FC}"/>
              </a:ext>
            </a:extLst>
          </p:cNvPr>
          <p:cNvSpPr>
            <a:spLocks noGrp="1"/>
          </p:cNvSpPr>
          <p:nvPr>
            <p:ph type="title"/>
          </p:nvPr>
        </p:nvSpPr>
        <p:spPr/>
        <p:txBody>
          <a:bodyPr/>
          <a:lstStyle/>
          <a:p>
            <a:r>
              <a:rPr lang="zh-CN" altLang="en-US" dirty="0"/>
              <a:t>内核态应用加载和运行环境</a:t>
            </a:r>
          </a:p>
        </p:txBody>
      </p:sp>
      <p:sp>
        <p:nvSpPr>
          <p:cNvPr id="10" name="矩形 9">
            <a:extLst>
              <a:ext uri="{FF2B5EF4-FFF2-40B4-BE49-F238E27FC236}">
                <a16:creationId xmlns:a16="http://schemas.microsoft.com/office/drawing/2014/main" id="{09D68935-8E18-9758-61F7-E85C7CD00BCA}"/>
              </a:ext>
            </a:extLst>
          </p:cNvPr>
          <p:cNvSpPr/>
          <p:nvPr/>
        </p:nvSpPr>
        <p:spPr>
          <a:xfrm>
            <a:off x="1370919" y="3879505"/>
            <a:ext cx="2189489" cy="1124143"/>
          </a:xfrm>
          <a:prstGeom prst="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a:solidFill>
                <a:schemeClr val="tx1"/>
              </a:solidFill>
              <a:latin typeface="宋体" panose="02010600030101010101" pitchFamily="2" charset="-122"/>
              <a:ea typeface="宋体" panose="02010600030101010101" pitchFamily="2" charset="-122"/>
            </a:endParaRPr>
          </a:p>
          <a:p>
            <a:r>
              <a:rPr lang="en-US" altLang="zh-CN" dirty="0">
                <a:solidFill>
                  <a:schemeClr val="tx1"/>
                </a:solidFill>
                <a:latin typeface="宋体" panose="02010600030101010101" pitchFamily="2" charset="-122"/>
                <a:ea typeface="宋体" panose="02010600030101010101" pitchFamily="2" charset="-122"/>
              </a:rPr>
              <a:t>Linux</a:t>
            </a:r>
          </a:p>
          <a:p>
            <a:r>
              <a:rPr lang="zh-CN" altLang="en-US" dirty="0">
                <a:solidFill>
                  <a:schemeClr val="tx1"/>
                </a:solidFill>
                <a:latin typeface="宋体" panose="02010600030101010101" pitchFamily="2" charset="-122"/>
                <a:ea typeface="宋体" panose="02010600030101010101" pitchFamily="2" charset="-122"/>
              </a:rPr>
              <a:t>内核</a:t>
            </a:r>
            <a:endParaRPr lang="en-US" altLang="zh-CN" dirty="0">
              <a:solidFill>
                <a:schemeClr val="tx1"/>
              </a:solidFill>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DEADEAB7-A546-DE71-37A0-3E29F1CA5D87}"/>
              </a:ext>
            </a:extLst>
          </p:cNvPr>
          <p:cNvSpPr txBox="1"/>
          <p:nvPr/>
        </p:nvSpPr>
        <p:spPr>
          <a:xfrm>
            <a:off x="433762" y="2832495"/>
            <a:ext cx="881973" cy="369332"/>
          </a:xfrm>
          <a:prstGeom prst="rect">
            <a:avLst/>
          </a:prstGeom>
          <a:noFill/>
        </p:spPr>
        <p:txBody>
          <a:bodyPr wrap="none" rtlCol="0">
            <a:spAutoFit/>
          </a:bodyPr>
          <a:lstStyle/>
          <a:p>
            <a:r>
              <a:rPr lang="zh-CN" altLang="en-US" b="1" dirty="0">
                <a:solidFill>
                  <a:schemeClr val="accent1"/>
                </a:solidFill>
                <a:latin typeface="宋体" panose="02010600030101010101" pitchFamily="2" charset="-122"/>
                <a:ea typeface="宋体" panose="02010600030101010101" pitchFamily="2" charset="-122"/>
              </a:rPr>
              <a:t>用户态</a:t>
            </a:r>
          </a:p>
        </p:txBody>
      </p:sp>
      <p:sp>
        <p:nvSpPr>
          <p:cNvPr id="14" name="文本框 13">
            <a:extLst>
              <a:ext uri="{FF2B5EF4-FFF2-40B4-BE49-F238E27FC236}">
                <a16:creationId xmlns:a16="http://schemas.microsoft.com/office/drawing/2014/main" id="{36924656-E6A1-0BA5-964E-9B25ACE0B9DC}"/>
              </a:ext>
            </a:extLst>
          </p:cNvPr>
          <p:cNvSpPr txBox="1"/>
          <p:nvPr/>
        </p:nvSpPr>
        <p:spPr>
          <a:xfrm>
            <a:off x="433088" y="4305123"/>
            <a:ext cx="881973" cy="369332"/>
          </a:xfrm>
          <a:prstGeom prst="rect">
            <a:avLst/>
          </a:prstGeom>
          <a:noFill/>
        </p:spPr>
        <p:txBody>
          <a:bodyPr wrap="none" rtlCol="0">
            <a:spAutoFit/>
          </a:bodyPr>
          <a:lstStyle>
            <a:defPPr>
              <a:defRPr lang="zh-CN"/>
            </a:defPPr>
            <a:lvl1pPr>
              <a:defRPr b="1">
                <a:solidFill>
                  <a:schemeClr val="accent1"/>
                </a:solidFill>
                <a:latin typeface="黑体" panose="02010609060101010101" pitchFamily="49" charset="-122"/>
                <a:ea typeface="黑体" panose="02010609060101010101" pitchFamily="49" charset="-122"/>
              </a:defRPr>
            </a:lvl1pPr>
          </a:lstStyle>
          <a:p>
            <a:r>
              <a:rPr lang="zh-CN" altLang="en-US" dirty="0">
                <a:latin typeface="宋体" panose="02010600030101010101" pitchFamily="2" charset="-122"/>
                <a:ea typeface="宋体" panose="02010600030101010101" pitchFamily="2" charset="-122"/>
              </a:rPr>
              <a:t>内核态</a:t>
            </a:r>
          </a:p>
        </p:txBody>
      </p:sp>
      <p:sp>
        <p:nvSpPr>
          <p:cNvPr id="19" name="矩形 18">
            <a:extLst>
              <a:ext uri="{FF2B5EF4-FFF2-40B4-BE49-F238E27FC236}">
                <a16:creationId xmlns:a16="http://schemas.microsoft.com/office/drawing/2014/main" id="{372D9A42-6005-585C-DDE3-041751ED1035}"/>
              </a:ext>
            </a:extLst>
          </p:cNvPr>
          <p:cNvSpPr/>
          <p:nvPr/>
        </p:nvSpPr>
        <p:spPr>
          <a:xfrm>
            <a:off x="1679960" y="2248314"/>
            <a:ext cx="1387149" cy="1273788"/>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20" name="文本框 19">
            <a:extLst>
              <a:ext uri="{FF2B5EF4-FFF2-40B4-BE49-F238E27FC236}">
                <a16:creationId xmlns:a16="http://schemas.microsoft.com/office/drawing/2014/main" id="{FA1B466C-3CE6-CCDC-49A7-437E5D6F0DAA}"/>
              </a:ext>
            </a:extLst>
          </p:cNvPr>
          <p:cNvSpPr txBox="1"/>
          <p:nvPr/>
        </p:nvSpPr>
        <p:spPr>
          <a:xfrm>
            <a:off x="1779975" y="2232464"/>
            <a:ext cx="1210588" cy="338554"/>
          </a:xfrm>
          <a:prstGeom prst="rect">
            <a:avLst/>
          </a:prstGeom>
          <a:noFill/>
        </p:spPr>
        <p:txBody>
          <a:bodyPr wrap="none" rtlCol="0">
            <a:spAutoFit/>
          </a:bodyPr>
          <a:lstStyle/>
          <a:p>
            <a:r>
              <a:rPr lang="zh-CN" altLang="en-US" sz="1600" dirty="0">
                <a:latin typeface="宋体" panose="02010600030101010101" pitchFamily="2" charset="-122"/>
                <a:ea typeface="宋体" panose="02010600030101010101" pitchFamily="2" charset="-122"/>
              </a:rPr>
              <a:t>用户态应用</a:t>
            </a:r>
          </a:p>
        </p:txBody>
      </p:sp>
      <p:sp>
        <p:nvSpPr>
          <p:cNvPr id="21" name="矩形 20">
            <a:extLst>
              <a:ext uri="{FF2B5EF4-FFF2-40B4-BE49-F238E27FC236}">
                <a16:creationId xmlns:a16="http://schemas.microsoft.com/office/drawing/2014/main" id="{9DCD85AF-0D2F-3B7F-6C62-A3AF96F26D08}"/>
              </a:ext>
            </a:extLst>
          </p:cNvPr>
          <p:cNvSpPr/>
          <p:nvPr/>
        </p:nvSpPr>
        <p:spPr>
          <a:xfrm>
            <a:off x="1741229" y="2974255"/>
            <a:ext cx="1259516" cy="300578"/>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err="1">
                <a:latin typeface="宋体" panose="02010600030101010101" pitchFamily="2" charset="-122"/>
                <a:ea typeface="宋体" panose="02010600030101010101" pitchFamily="2" charset="-122"/>
              </a:rPr>
              <a:t>Libc</a:t>
            </a:r>
            <a:endParaRPr lang="zh-CN" altLang="en-US" sz="1500" dirty="0">
              <a:latin typeface="宋体" panose="02010600030101010101" pitchFamily="2" charset="-122"/>
              <a:ea typeface="宋体" panose="02010600030101010101" pitchFamily="2" charset="-122"/>
            </a:endParaRPr>
          </a:p>
        </p:txBody>
      </p:sp>
      <p:sp>
        <p:nvSpPr>
          <p:cNvPr id="22" name="矩形 21">
            <a:extLst>
              <a:ext uri="{FF2B5EF4-FFF2-40B4-BE49-F238E27FC236}">
                <a16:creationId xmlns:a16="http://schemas.microsoft.com/office/drawing/2014/main" id="{0158315A-B01B-523F-1472-EF068C2DDC6B}"/>
              </a:ext>
            </a:extLst>
          </p:cNvPr>
          <p:cNvSpPr/>
          <p:nvPr/>
        </p:nvSpPr>
        <p:spPr>
          <a:xfrm>
            <a:off x="1741229" y="2595447"/>
            <a:ext cx="1259516" cy="300578"/>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a:latin typeface="宋体" panose="02010600030101010101" pitchFamily="2" charset="-122"/>
                <a:ea typeface="宋体" panose="02010600030101010101" pitchFamily="2" charset="-122"/>
              </a:rPr>
              <a:t>APP</a:t>
            </a:r>
            <a:endParaRPr lang="zh-CN" altLang="en-US" sz="1500" dirty="0">
              <a:latin typeface="宋体" panose="02010600030101010101" pitchFamily="2" charset="-122"/>
              <a:ea typeface="宋体" panose="02010600030101010101" pitchFamily="2" charset="-122"/>
            </a:endParaRPr>
          </a:p>
        </p:txBody>
      </p:sp>
      <p:sp>
        <p:nvSpPr>
          <p:cNvPr id="29" name="矩形 28">
            <a:extLst>
              <a:ext uri="{FF2B5EF4-FFF2-40B4-BE49-F238E27FC236}">
                <a16:creationId xmlns:a16="http://schemas.microsoft.com/office/drawing/2014/main" id="{90846062-222E-252F-1A87-B3959E45838C}"/>
              </a:ext>
            </a:extLst>
          </p:cNvPr>
          <p:cNvSpPr/>
          <p:nvPr/>
        </p:nvSpPr>
        <p:spPr>
          <a:xfrm>
            <a:off x="1665836" y="3913036"/>
            <a:ext cx="1638310" cy="317386"/>
          </a:xfrm>
          <a:prstGeom prst="rect">
            <a:avLst/>
          </a:prstGeom>
          <a:solidFill>
            <a:schemeClr val="accent5">
              <a:lumMod val="20000"/>
              <a:lumOff val="8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宋体" panose="02010600030101010101" pitchFamily="2" charset="-122"/>
                <a:ea typeface="宋体" panose="02010600030101010101" pitchFamily="2" charset="-122"/>
              </a:rPr>
              <a:t>系统服务入口</a:t>
            </a:r>
          </a:p>
        </p:txBody>
      </p:sp>
      <p:cxnSp>
        <p:nvCxnSpPr>
          <p:cNvPr id="30" name="直接箭头连接符 29">
            <a:extLst>
              <a:ext uri="{FF2B5EF4-FFF2-40B4-BE49-F238E27FC236}">
                <a16:creationId xmlns:a16="http://schemas.microsoft.com/office/drawing/2014/main" id="{C887ECB1-32E1-5F2B-95BF-ADF4DBF314CF}"/>
              </a:ext>
            </a:extLst>
          </p:cNvPr>
          <p:cNvCxnSpPr>
            <a:cxnSpLocks/>
          </p:cNvCxnSpPr>
          <p:nvPr/>
        </p:nvCxnSpPr>
        <p:spPr>
          <a:xfrm>
            <a:off x="2373535" y="3532465"/>
            <a:ext cx="0" cy="396818"/>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6DDB725B-12A8-1B02-6254-340E8BF4809D}"/>
              </a:ext>
            </a:extLst>
          </p:cNvPr>
          <p:cNvSpPr/>
          <p:nvPr/>
        </p:nvSpPr>
        <p:spPr>
          <a:xfrm>
            <a:off x="1370918" y="5205364"/>
            <a:ext cx="3952364" cy="369332"/>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宋体" panose="02010600030101010101" pitchFamily="2" charset="-122"/>
                <a:ea typeface="宋体" panose="02010600030101010101" pitchFamily="2" charset="-122"/>
              </a:rPr>
              <a:t>硬件</a:t>
            </a:r>
          </a:p>
        </p:txBody>
      </p:sp>
      <p:cxnSp>
        <p:nvCxnSpPr>
          <p:cNvPr id="32" name="直接箭头连接符 31">
            <a:extLst>
              <a:ext uri="{FF2B5EF4-FFF2-40B4-BE49-F238E27FC236}">
                <a16:creationId xmlns:a16="http://schemas.microsoft.com/office/drawing/2014/main" id="{DBE3A340-7584-21FF-EF00-95604A3E3C61}"/>
              </a:ext>
            </a:extLst>
          </p:cNvPr>
          <p:cNvCxnSpPr>
            <a:cxnSpLocks/>
          </p:cNvCxnSpPr>
          <p:nvPr/>
        </p:nvCxnSpPr>
        <p:spPr>
          <a:xfrm>
            <a:off x="508000" y="5093479"/>
            <a:ext cx="4894974" cy="0"/>
          </a:xfrm>
          <a:prstGeom prst="straightConnector1">
            <a:avLst/>
          </a:prstGeom>
          <a:ln w="19050">
            <a:solidFill>
              <a:schemeClr val="tx1"/>
            </a:solidFill>
            <a:prstDash val="lgDash"/>
            <a:tailEnd type="non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F59232B3-4A2E-3EAC-A16E-EDBCAB30DC35}"/>
              </a:ext>
            </a:extLst>
          </p:cNvPr>
          <p:cNvSpPr txBox="1"/>
          <p:nvPr/>
        </p:nvSpPr>
        <p:spPr>
          <a:xfrm>
            <a:off x="508000" y="5192750"/>
            <a:ext cx="649537" cy="369332"/>
          </a:xfrm>
          <a:prstGeom prst="rect">
            <a:avLst/>
          </a:prstGeom>
          <a:noFill/>
        </p:spPr>
        <p:txBody>
          <a:bodyPr wrap="none" rtlCol="0">
            <a:spAutoFit/>
          </a:bodyPr>
          <a:lstStyle>
            <a:defPPr>
              <a:defRPr lang="zh-CN"/>
            </a:defPPr>
            <a:lvl1pPr>
              <a:defRPr b="1">
                <a:solidFill>
                  <a:schemeClr val="accent1"/>
                </a:solidFill>
                <a:latin typeface="黑体" panose="02010609060101010101" pitchFamily="49" charset="-122"/>
                <a:ea typeface="黑体" panose="02010609060101010101" pitchFamily="49" charset="-122"/>
              </a:defRPr>
            </a:lvl1pPr>
          </a:lstStyle>
          <a:p>
            <a:r>
              <a:rPr lang="zh-CN" altLang="en-US" dirty="0">
                <a:latin typeface="宋体" panose="02010600030101010101" pitchFamily="2" charset="-122"/>
                <a:ea typeface="宋体" panose="02010600030101010101" pitchFamily="2" charset="-122"/>
              </a:rPr>
              <a:t>硬件</a:t>
            </a:r>
          </a:p>
        </p:txBody>
      </p:sp>
      <p:cxnSp>
        <p:nvCxnSpPr>
          <p:cNvPr id="37" name="直接箭头连接符 36">
            <a:extLst>
              <a:ext uri="{FF2B5EF4-FFF2-40B4-BE49-F238E27FC236}">
                <a16:creationId xmlns:a16="http://schemas.microsoft.com/office/drawing/2014/main" id="{70E008DB-243F-2FC6-8FBC-6408365C2C47}"/>
              </a:ext>
            </a:extLst>
          </p:cNvPr>
          <p:cNvCxnSpPr>
            <a:cxnSpLocks/>
          </p:cNvCxnSpPr>
          <p:nvPr/>
        </p:nvCxnSpPr>
        <p:spPr>
          <a:xfrm>
            <a:off x="2447107" y="4946782"/>
            <a:ext cx="0" cy="396818"/>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内容占位符 2">
            <a:extLst>
              <a:ext uri="{FF2B5EF4-FFF2-40B4-BE49-F238E27FC236}">
                <a16:creationId xmlns:a16="http://schemas.microsoft.com/office/drawing/2014/main" id="{5DF4193C-5D3D-7341-A25D-A480666A1D89}"/>
              </a:ext>
            </a:extLst>
          </p:cNvPr>
          <p:cNvSpPr>
            <a:spLocks noGrp="1"/>
          </p:cNvSpPr>
          <p:nvPr>
            <p:ph idx="1"/>
          </p:nvPr>
        </p:nvSpPr>
        <p:spPr>
          <a:xfrm>
            <a:off x="626664" y="1161143"/>
            <a:ext cx="11279960" cy="5052509"/>
          </a:xfrm>
        </p:spPr>
        <p:txBody>
          <a:bodyPr/>
          <a:lstStyle/>
          <a:p>
            <a:pPr algn="just">
              <a:lnSpc>
                <a:spcPct val="100000"/>
              </a:lnSpc>
              <a:spcBef>
                <a:spcPts val="200"/>
              </a:spcBef>
              <a:spcAft>
                <a:spcPts val="200"/>
              </a:spcAft>
            </a:pPr>
            <a:r>
              <a:rPr lang="zh-CN" altLang="en-US" b="1" dirty="0">
                <a:solidFill>
                  <a:srgbClr val="292929"/>
                </a:solidFill>
                <a:latin typeface="Times New Roman" panose="02020603050405020304" pitchFamily="18" charset="0"/>
              </a:rPr>
              <a:t>现有架构</a:t>
            </a:r>
            <a:endParaRPr lang="zh-CN" altLang="en-US" b="1" dirty="0"/>
          </a:p>
        </p:txBody>
      </p:sp>
      <p:sp>
        <p:nvSpPr>
          <p:cNvPr id="39" name="文本框 38">
            <a:extLst>
              <a:ext uri="{FF2B5EF4-FFF2-40B4-BE49-F238E27FC236}">
                <a16:creationId xmlns:a16="http://schemas.microsoft.com/office/drawing/2014/main" id="{707372C7-7005-E7B5-73A5-852382D052D0}"/>
              </a:ext>
            </a:extLst>
          </p:cNvPr>
          <p:cNvSpPr txBox="1"/>
          <p:nvPr/>
        </p:nvSpPr>
        <p:spPr>
          <a:xfrm>
            <a:off x="3709443" y="2896025"/>
            <a:ext cx="1114408" cy="369332"/>
          </a:xfrm>
          <a:prstGeom prst="rect">
            <a:avLst/>
          </a:prstGeom>
          <a:noFill/>
        </p:spPr>
        <p:txBody>
          <a:bodyPr wrap="none" rtlCol="0">
            <a:spAutoFit/>
          </a:bodyPr>
          <a:lstStyle>
            <a:defPPr>
              <a:defRPr lang="zh-CN"/>
            </a:defPPr>
            <a:lvl1pPr>
              <a:defRPr b="1">
                <a:solidFill>
                  <a:schemeClr val="accent1"/>
                </a:solidFill>
                <a:latin typeface="黑体" panose="02010609060101010101" pitchFamily="49" charset="-122"/>
                <a:ea typeface="黑体" panose="02010609060101010101" pitchFamily="49" charset="-122"/>
              </a:defRPr>
            </a:lvl1pPr>
          </a:lstStyle>
          <a:p>
            <a:r>
              <a:rPr lang="zh-CN" altLang="en-US" dirty="0">
                <a:latin typeface="宋体" panose="02010600030101010101" pitchFamily="2" charset="-122"/>
                <a:ea typeface="宋体" panose="02010600030101010101" pitchFamily="2" charset="-122"/>
              </a:rPr>
              <a:t>权级隔离</a:t>
            </a:r>
          </a:p>
        </p:txBody>
      </p:sp>
      <p:pic>
        <p:nvPicPr>
          <p:cNvPr id="1026" name="Picture 2">
            <a:extLst>
              <a:ext uri="{FF2B5EF4-FFF2-40B4-BE49-F238E27FC236}">
                <a16:creationId xmlns:a16="http://schemas.microsoft.com/office/drawing/2014/main" id="{EEB41D24-FCC0-7E3B-7AFC-D4A55BCBDB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9499" y="1866269"/>
            <a:ext cx="647932" cy="647932"/>
          </a:xfrm>
          <a:prstGeom prst="rect">
            <a:avLst/>
          </a:prstGeom>
          <a:noFill/>
          <a:extLst>
            <a:ext uri="{909E8E84-426E-40DD-AFC4-6F175D3DCCD1}">
              <a14:hiddenFill xmlns:a14="http://schemas.microsoft.com/office/drawing/2010/main">
                <a:solidFill>
                  <a:srgbClr val="FFFFFF"/>
                </a:solidFill>
              </a14:hiddenFill>
            </a:ext>
          </a:extLst>
        </p:spPr>
      </p:pic>
      <p:sp>
        <p:nvSpPr>
          <p:cNvPr id="40" name="任意多边形: 形状 39">
            <a:extLst>
              <a:ext uri="{FF2B5EF4-FFF2-40B4-BE49-F238E27FC236}">
                <a16:creationId xmlns:a16="http://schemas.microsoft.com/office/drawing/2014/main" id="{1E149302-6BE8-8A11-5DE1-B6E7E7CF9F25}"/>
              </a:ext>
            </a:extLst>
          </p:cNvPr>
          <p:cNvSpPr/>
          <p:nvPr/>
        </p:nvSpPr>
        <p:spPr>
          <a:xfrm>
            <a:off x="2990850" y="2733675"/>
            <a:ext cx="544727" cy="1145830"/>
          </a:xfrm>
          <a:custGeom>
            <a:avLst/>
            <a:gdLst>
              <a:gd name="connsiteX0" fmla="*/ 0 w 544727"/>
              <a:gd name="connsiteY0" fmla="*/ 0 h 1219200"/>
              <a:gd name="connsiteX1" fmla="*/ 523875 w 544727"/>
              <a:gd name="connsiteY1" fmla="*/ 314325 h 1219200"/>
              <a:gd name="connsiteX2" fmla="*/ 390525 w 544727"/>
              <a:gd name="connsiteY2" fmla="*/ 1219200 h 1219200"/>
            </a:gdLst>
            <a:ahLst/>
            <a:cxnLst>
              <a:cxn ang="0">
                <a:pos x="connsiteX0" y="connsiteY0"/>
              </a:cxn>
              <a:cxn ang="0">
                <a:pos x="connsiteX1" y="connsiteY1"/>
              </a:cxn>
              <a:cxn ang="0">
                <a:pos x="connsiteX2" y="connsiteY2"/>
              </a:cxn>
            </a:cxnLst>
            <a:rect l="l" t="t" r="r" b="b"/>
            <a:pathLst>
              <a:path w="544727" h="1219200">
                <a:moveTo>
                  <a:pt x="0" y="0"/>
                </a:moveTo>
                <a:cubicBezTo>
                  <a:pt x="229394" y="55562"/>
                  <a:pt x="458788" y="111125"/>
                  <a:pt x="523875" y="314325"/>
                </a:cubicBezTo>
                <a:cubicBezTo>
                  <a:pt x="588962" y="517525"/>
                  <a:pt x="489743" y="868362"/>
                  <a:pt x="390525" y="1219200"/>
                </a:cubicBezTo>
              </a:path>
            </a:pathLst>
          </a:custGeom>
          <a:noFill/>
          <a:ln w="28575">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0C5E673-18D3-6016-E70F-0F9ECE6B92EB}"/>
              </a:ext>
            </a:extLst>
          </p:cNvPr>
          <p:cNvSpPr txBox="1"/>
          <p:nvPr/>
        </p:nvSpPr>
        <p:spPr>
          <a:xfrm>
            <a:off x="3709443" y="2896025"/>
            <a:ext cx="1114408" cy="369332"/>
          </a:xfrm>
          <a:prstGeom prst="rect">
            <a:avLst/>
          </a:prstGeom>
          <a:noFill/>
        </p:spPr>
        <p:txBody>
          <a:bodyPr wrap="none" rtlCol="0">
            <a:spAutoFit/>
          </a:bodyPr>
          <a:lstStyle>
            <a:defPPr>
              <a:defRPr lang="zh-CN"/>
            </a:defPPr>
            <a:lvl1pPr>
              <a:defRPr b="1">
                <a:solidFill>
                  <a:schemeClr val="accent1"/>
                </a:solidFill>
                <a:latin typeface="黑体" panose="02010609060101010101" pitchFamily="49" charset="-122"/>
                <a:ea typeface="黑体" panose="02010609060101010101" pitchFamily="49" charset="-122"/>
              </a:defRPr>
            </a:lvl1pPr>
          </a:lstStyle>
          <a:p>
            <a:r>
              <a:rPr lang="zh-CN" altLang="en-US" dirty="0">
                <a:latin typeface="宋体" panose="02010600030101010101" pitchFamily="2" charset="-122"/>
                <a:ea typeface="宋体" panose="02010600030101010101" pitchFamily="2" charset="-122"/>
              </a:rPr>
              <a:t>权级隔离</a:t>
            </a:r>
          </a:p>
        </p:txBody>
      </p:sp>
      <p:sp>
        <p:nvSpPr>
          <p:cNvPr id="5" name="文本框 4">
            <a:extLst>
              <a:ext uri="{FF2B5EF4-FFF2-40B4-BE49-F238E27FC236}">
                <a16:creationId xmlns:a16="http://schemas.microsoft.com/office/drawing/2014/main" id="{440F81CD-1B4E-E4C8-B0A0-A540C5C936DE}"/>
              </a:ext>
            </a:extLst>
          </p:cNvPr>
          <p:cNvSpPr txBox="1"/>
          <p:nvPr/>
        </p:nvSpPr>
        <p:spPr>
          <a:xfrm>
            <a:off x="1608811" y="3466892"/>
            <a:ext cx="1346844" cy="369332"/>
          </a:xfrm>
          <a:prstGeom prst="rect">
            <a:avLst/>
          </a:prstGeom>
          <a:noFill/>
        </p:spPr>
        <p:txBody>
          <a:bodyPr wrap="none" rtlCol="0">
            <a:spAutoFit/>
          </a:bodyPr>
          <a:lstStyle>
            <a:defPPr>
              <a:defRPr lang="zh-CN"/>
            </a:defPPr>
            <a:lvl1pPr>
              <a:defRPr b="1">
                <a:solidFill>
                  <a:schemeClr val="accent1"/>
                </a:solidFill>
                <a:latin typeface="黑体" panose="02010609060101010101" pitchFamily="49" charset="-122"/>
                <a:ea typeface="黑体" panose="02010609060101010101" pitchFamily="49" charset="-122"/>
              </a:defRPr>
            </a:lvl1pPr>
          </a:lstStyle>
          <a:p>
            <a:r>
              <a:rPr lang="zh-CN" altLang="en-US" dirty="0">
                <a:latin typeface="宋体" panose="02010600030101010101" pitchFamily="2" charset="-122"/>
                <a:ea typeface="宋体" panose="02010600030101010101" pitchFamily="2" charset="-122"/>
              </a:rPr>
              <a:t>上下文切换</a:t>
            </a:r>
          </a:p>
        </p:txBody>
      </p:sp>
      <p:pic>
        <p:nvPicPr>
          <p:cNvPr id="6" name="图形 5" descr="关闭 纯色填充">
            <a:extLst>
              <a:ext uri="{FF2B5EF4-FFF2-40B4-BE49-F238E27FC236}">
                <a16:creationId xmlns:a16="http://schemas.microsoft.com/office/drawing/2014/main" id="{9CF87A62-34AC-C1E7-B48C-1C744EFBB12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04145" y="2911995"/>
            <a:ext cx="425023" cy="425023"/>
          </a:xfrm>
          <a:prstGeom prst="rect">
            <a:avLst/>
          </a:prstGeom>
        </p:spPr>
      </p:pic>
      <p:cxnSp>
        <p:nvCxnSpPr>
          <p:cNvPr id="7" name="直接箭头连接符 6">
            <a:extLst>
              <a:ext uri="{FF2B5EF4-FFF2-40B4-BE49-F238E27FC236}">
                <a16:creationId xmlns:a16="http://schemas.microsoft.com/office/drawing/2014/main" id="{97256C9A-D6AE-2F10-E01B-04ED90B07C08}"/>
              </a:ext>
            </a:extLst>
          </p:cNvPr>
          <p:cNvCxnSpPr>
            <a:cxnSpLocks/>
          </p:cNvCxnSpPr>
          <p:nvPr/>
        </p:nvCxnSpPr>
        <p:spPr>
          <a:xfrm>
            <a:off x="508000" y="3821070"/>
            <a:ext cx="4894974" cy="0"/>
          </a:xfrm>
          <a:prstGeom prst="straightConnector1">
            <a:avLst/>
          </a:prstGeom>
          <a:ln w="19050">
            <a:solidFill>
              <a:schemeClr val="tx1"/>
            </a:solidFill>
            <a:prstDash val="lgDash"/>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5316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68F21E-65C2-BA57-8389-688C657D00FC}"/>
              </a:ext>
            </a:extLst>
          </p:cNvPr>
          <p:cNvSpPr>
            <a:spLocks noGrp="1"/>
          </p:cNvSpPr>
          <p:nvPr>
            <p:ph type="title"/>
          </p:nvPr>
        </p:nvSpPr>
        <p:spPr/>
        <p:txBody>
          <a:bodyPr/>
          <a:lstStyle/>
          <a:p>
            <a:r>
              <a:rPr lang="zh-CN" altLang="en-US" dirty="0"/>
              <a:t>内核态应用加载和运行环境</a:t>
            </a:r>
          </a:p>
        </p:txBody>
      </p:sp>
      <p:sp>
        <p:nvSpPr>
          <p:cNvPr id="10" name="矩形 9">
            <a:extLst>
              <a:ext uri="{FF2B5EF4-FFF2-40B4-BE49-F238E27FC236}">
                <a16:creationId xmlns:a16="http://schemas.microsoft.com/office/drawing/2014/main" id="{09D68935-8E18-9758-61F7-E85C7CD00BCA}"/>
              </a:ext>
            </a:extLst>
          </p:cNvPr>
          <p:cNvSpPr/>
          <p:nvPr/>
        </p:nvSpPr>
        <p:spPr>
          <a:xfrm>
            <a:off x="1370919" y="3879505"/>
            <a:ext cx="2189489" cy="1124143"/>
          </a:xfrm>
          <a:prstGeom prst="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a:solidFill>
                <a:schemeClr val="tx1"/>
              </a:solidFill>
              <a:latin typeface="宋体" panose="02010600030101010101" pitchFamily="2" charset="-122"/>
              <a:ea typeface="宋体" panose="02010600030101010101" pitchFamily="2" charset="-122"/>
            </a:endParaRPr>
          </a:p>
          <a:p>
            <a:r>
              <a:rPr lang="en-US" altLang="zh-CN" dirty="0">
                <a:solidFill>
                  <a:schemeClr val="tx1"/>
                </a:solidFill>
                <a:latin typeface="宋体" panose="02010600030101010101" pitchFamily="2" charset="-122"/>
                <a:ea typeface="宋体" panose="02010600030101010101" pitchFamily="2" charset="-122"/>
              </a:rPr>
              <a:t>Linux</a:t>
            </a:r>
          </a:p>
          <a:p>
            <a:r>
              <a:rPr lang="zh-CN" altLang="en-US" dirty="0">
                <a:solidFill>
                  <a:schemeClr val="tx1"/>
                </a:solidFill>
                <a:latin typeface="宋体" panose="02010600030101010101" pitchFamily="2" charset="-122"/>
                <a:ea typeface="宋体" panose="02010600030101010101" pitchFamily="2" charset="-122"/>
              </a:rPr>
              <a:t>内核</a:t>
            </a:r>
            <a:endParaRPr lang="en-US" altLang="zh-CN" dirty="0">
              <a:solidFill>
                <a:schemeClr val="tx1"/>
              </a:solidFill>
              <a:latin typeface="宋体" panose="02010600030101010101" pitchFamily="2" charset="-122"/>
              <a:ea typeface="宋体" panose="02010600030101010101" pitchFamily="2" charset="-122"/>
            </a:endParaRPr>
          </a:p>
        </p:txBody>
      </p:sp>
      <p:sp>
        <p:nvSpPr>
          <p:cNvPr id="11" name="矩形 10">
            <a:extLst>
              <a:ext uri="{FF2B5EF4-FFF2-40B4-BE49-F238E27FC236}">
                <a16:creationId xmlns:a16="http://schemas.microsoft.com/office/drawing/2014/main" id="{F8802D87-E43D-890D-891F-955AC06487EE}"/>
              </a:ext>
            </a:extLst>
          </p:cNvPr>
          <p:cNvSpPr/>
          <p:nvPr/>
        </p:nvSpPr>
        <p:spPr>
          <a:xfrm>
            <a:off x="2690095" y="4311060"/>
            <a:ext cx="674446" cy="625228"/>
          </a:xfrm>
          <a:prstGeom prst="rect">
            <a:avLst/>
          </a:prstGeom>
          <a:solidFill>
            <a:srgbClr val="FFCCCC"/>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宋体" panose="02010600030101010101" pitchFamily="2" charset="-122"/>
                <a:ea typeface="宋体" panose="02010600030101010101" pitchFamily="2" charset="-122"/>
              </a:rPr>
              <a:t>管理</a:t>
            </a:r>
            <a:endParaRPr lang="en-US" altLang="zh-CN" dirty="0">
              <a:solidFill>
                <a:schemeClr val="tx1"/>
              </a:solidFill>
              <a:latin typeface="宋体" panose="02010600030101010101" pitchFamily="2" charset="-122"/>
              <a:ea typeface="宋体" panose="02010600030101010101" pitchFamily="2" charset="-122"/>
            </a:endParaRPr>
          </a:p>
          <a:p>
            <a:pPr algn="ctr"/>
            <a:r>
              <a:rPr lang="zh-CN" altLang="en-US" dirty="0">
                <a:solidFill>
                  <a:schemeClr val="tx1"/>
                </a:solidFill>
                <a:latin typeface="宋体" panose="02010600030101010101" pitchFamily="2" charset="-122"/>
                <a:ea typeface="宋体" panose="02010600030101010101" pitchFamily="2" charset="-122"/>
              </a:rPr>
              <a:t>模块</a:t>
            </a:r>
          </a:p>
        </p:txBody>
      </p:sp>
      <p:sp>
        <p:nvSpPr>
          <p:cNvPr id="13" name="文本框 12">
            <a:extLst>
              <a:ext uri="{FF2B5EF4-FFF2-40B4-BE49-F238E27FC236}">
                <a16:creationId xmlns:a16="http://schemas.microsoft.com/office/drawing/2014/main" id="{DEADEAB7-A546-DE71-37A0-3E29F1CA5D87}"/>
              </a:ext>
            </a:extLst>
          </p:cNvPr>
          <p:cNvSpPr txBox="1"/>
          <p:nvPr/>
        </p:nvSpPr>
        <p:spPr>
          <a:xfrm>
            <a:off x="433762" y="2832495"/>
            <a:ext cx="881973" cy="369332"/>
          </a:xfrm>
          <a:prstGeom prst="rect">
            <a:avLst/>
          </a:prstGeom>
          <a:noFill/>
        </p:spPr>
        <p:txBody>
          <a:bodyPr wrap="none" rtlCol="0">
            <a:spAutoFit/>
          </a:bodyPr>
          <a:lstStyle/>
          <a:p>
            <a:r>
              <a:rPr lang="zh-CN" altLang="en-US" b="1" dirty="0">
                <a:solidFill>
                  <a:schemeClr val="accent1"/>
                </a:solidFill>
                <a:latin typeface="宋体" panose="02010600030101010101" pitchFamily="2" charset="-122"/>
                <a:ea typeface="宋体" panose="02010600030101010101" pitchFamily="2" charset="-122"/>
              </a:rPr>
              <a:t>用户态</a:t>
            </a:r>
          </a:p>
        </p:txBody>
      </p:sp>
      <p:sp>
        <p:nvSpPr>
          <p:cNvPr id="14" name="文本框 13">
            <a:extLst>
              <a:ext uri="{FF2B5EF4-FFF2-40B4-BE49-F238E27FC236}">
                <a16:creationId xmlns:a16="http://schemas.microsoft.com/office/drawing/2014/main" id="{36924656-E6A1-0BA5-964E-9B25ACE0B9DC}"/>
              </a:ext>
            </a:extLst>
          </p:cNvPr>
          <p:cNvSpPr txBox="1"/>
          <p:nvPr/>
        </p:nvSpPr>
        <p:spPr>
          <a:xfrm>
            <a:off x="433088" y="4305123"/>
            <a:ext cx="881973" cy="369332"/>
          </a:xfrm>
          <a:prstGeom prst="rect">
            <a:avLst/>
          </a:prstGeom>
          <a:noFill/>
        </p:spPr>
        <p:txBody>
          <a:bodyPr wrap="none" rtlCol="0">
            <a:spAutoFit/>
          </a:bodyPr>
          <a:lstStyle>
            <a:defPPr>
              <a:defRPr lang="zh-CN"/>
            </a:defPPr>
            <a:lvl1pPr>
              <a:defRPr b="1">
                <a:solidFill>
                  <a:schemeClr val="accent1"/>
                </a:solidFill>
                <a:latin typeface="黑体" panose="02010609060101010101" pitchFamily="49" charset="-122"/>
                <a:ea typeface="黑体" panose="02010609060101010101" pitchFamily="49" charset="-122"/>
              </a:defRPr>
            </a:lvl1pPr>
          </a:lstStyle>
          <a:p>
            <a:r>
              <a:rPr lang="zh-CN" altLang="en-US" dirty="0">
                <a:latin typeface="宋体" panose="02010600030101010101" pitchFamily="2" charset="-122"/>
                <a:ea typeface="宋体" panose="02010600030101010101" pitchFamily="2" charset="-122"/>
              </a:rPr>
              <a:t>内核态</a:t>
            </a:r>
          </a:p>
        </p:txBody>
      </p:sp>
      <p:sp>
        <p:nvSpPr>
          <p:cNvPr id="15" name="矩形 14">
            <a:extLst>
              <a:ext uri="{FF2B5EF4-FFF2-40B4-BE49-F238E27FC236}">
                <a16:creationId xmlns:a16="http://schemas.microsoft.com/office/drawing/2014/main" id="{6893567F-46AE-2661-D24C-FCB671FC657C}"/>
              </a:ext>
            </a:extLst>
          </p:cNvPr>
          <p:cNvSpPr/>
          <p:nvPr/>
        </p:nvSpPr>
        <p:spPr>
          <a:xfrm>
            <a:off x="3831030" y="3879505"/>
            <a:ext cx="1387149" cy="1129515"/>
          </a:xfrm>
          <a:prstGeom prst="rect">
            <a:avLst/>
          </a:prstGeom>
          <a:noFill/>
          <a:ln w="38100" cmpd="dbl">
            <a:solidFill>
              <a:schemeClr val="tx1"/>
            </a:solidFill>
            <a:extLst>
              <a:ext uri="{C807C97D-BFC1-408E-A445-0C87EB9F89A2}">
                <ask:lineSketchStyleProps xmlns:ask="http://schemas.microsoft.com/office/drawing/2018/sketchyshapes" sd="1219033472">
                  <a:custGeom>
                    <a:avLst/>
                    <a:gdLst>
                      <a:gd name="connsiteX0" fmla="*/ 0 w 1387149"/>
                      <a:gd name="connsiteY0" fmla="*/ 0 h 1129515"/>
                      <a:gd name="connsiteX1" fmla="*/ 448512 w 1387149"/>
                      <a:gd name="connsiteY1" fmla="*/ 0 h 1129515"/>
                      <a:gd name="connsiteX2" fmla="*/ 869280 w 1387149"/>
                      <a:gd name="connsiteY2" fmla="*/ 0 h 1129515"/>
                      <a:gd name="connsiteX3" fmla="*/ 1387149 w 1387149"/>
                      <a:gd name="connsiteY3" fmla="*/ 0 h 1129515"/>
                      <a:gd name="connsiteX4" fmla="*/ 1387149 w 1387149"/>
                      <a:gd name="connsiteY4" fmla="*/ 553462 h 1129515"/>
                      <a:gd name="connsiteX5" fmla="*/ 1387149 w 1387149"/>
                      <a:gd name="connsiteY5" fmla="*/ 1129515 h 1129515"/>
                      <a:gd name="connsiteX6" fmla="*/ 952509 w 1387149"/>
                      <a:gd name="connsiteY6" fmla="*/ 1129515 h 1129515"/>
                      <a:gd name="connsiteX7" fmla="*/ 517869 w 1387149"/>
                      <a:gd name="connsiteY7" fmla="*/ 1129515 h 1129515"/>
                      <a:gd name="connsiteX8" fmla="*/ 0 w 1387149"/>
                      <a:gd name="connsiteY8" fmla="*/ 1129515 h 1129515"/>
                      <a:gd name="connsiteX9" fmla="*/ 0 w 1387149"/>
                      <a:gd name="connsiteY9" fmla="*/ 598643 h 1129515"/>
                      <a:gd name="connsiteX10" fmla="*/ 0 w 1387149"/>
                      <a:gd name="connsiteY10" fmla="*/ 0 h 1129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7149" h="1129515" extrusionOk="0">
                        <a:moveTo>
                          <a:pt x="0" y="0"/>
                        </a:moveTo>
                        <a:cubicBezTo>
                          <a:pt x="113542" y="-36341"/>
                          <a:pt x="282094" y="21155"/>
                          <a:pt x="448512" y="0"/>
                        </a:cubicBezTo>
                        <a:cubicBezTo>
                          <a:pt x="614930" y="-21155"/>
                          <a:pt x="672829" y="39272"/>
                          <a:pt x="869280" y="0"/>
                        </a:cubicBezTo>
                        <a:cubicBezTo>
                          <a:pt x="1065731" y="-39272"/>
                          <a:pt x="1220146" y="18405"/>
                          <a:pt x="1387149" y="0"/>
                        </a:cubicBezTo>
                        <a:cubicBezTo>
                          <a:pt x="1390222" y="215312"/>
                          <a:pt x="1346265" y="346459"/>
                          <a:pt x="1387149" y="553462"/>
                        </a:cubicBezTo>
                        <a:cubicBezTo>
                          <a:pt x="1428033" y="760465"/>
                          <a:pt x="1354073" y="938725"/>
                          <a:pt x="1387149" y="1129515"/>
                        </a:cubicBezTo>
                        <a:cubicBezTo>
                          <a:pt x="1180860" y="1157007"/>
                          <a:pt x="1091948" y="1102890"/>
                          <a:pt x="952509" y="1129515"/>
                        </a:cubicBezTo>
                        <a:cubicBezTo>
                          <a:pt x="813070" y="1156140"/>
                          <a:pt x="618963" y="1122686"/>
                          <a:pt x="517869" y="1129515"/>
                        </a:cubicBezTo>
                        <a:cubicBezTo>
                          <a:pt x="416775" y="1136344"/>
                          <a:pt x="202370" y="1091987"/>
                          <a:pt x="0" y="1129515"/>
                        </a:cubicBezTo>
                        <a:cubicBezTo>
                          <a:pt x="-50205" y="1007157"/>
                          <a:pt x="45779" y="764964"/>
                          <a:pt x="0" y="598643"/>
                        </a:cubicBezTo>
                        <a:cubicBezTo>
                          <a:pt x="-45779" y="432322"/>
                          <a:pt x="46597" y="23278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16" name="文本框 15">
            <a:extLst>
              <a:ext uri="{FF2B5EF4-FFF2-40B4-BE49-F238E27FC236}">
                <a16:creationId xmlns:a16="http://schemas.microsoft.com/office/drawing/2014/main" id="{9C8FD9B4-56DA-58A8-F9AE-2B07B8585F08}"/>
              </a:ext>
            </a:extLst>
          </p:cNvPr>
          <p:cNvSpPr txBox="1"/>
          <p:nvPr/>
        </p:nvSpPr>
        <p:spPr>
          <a:xfrm>
            <a:off x="3959249" y="3810929"/>
            <a:ext cx="1210588" cy="338554"/>
          </a:xfrm>
          <a:prstGeom prst="rect">
            <a:avLst/>
          </a:prstGeom>
          <a:noFill/>
        </p:spPr>
        <p:txBody>
          <a:bodyPr wrap="none" rtlCol="0">
            <a:spAutoFit/>
          </a:bodyPr>
          <a:lstStyle/>
          <a:p>
            <a:r>
              <a:rPr lang="zh-CN" altLang="en-US" sz="1600" dirty="0">
                <a:latin typeface="宋体" panose="02010600030101010101" pitchFamily="2" charset="-122"/>
                <a:ea typeface="宋体" panose="02010600030101010101" pitchFamily="2" charset="-122"/>
              </a:rPr>
              <a:t>内核态应用</a:t>
            </a:r>
          </a:p>
        </p:txBody>
      </p:sp>
      <p:sp>
        <p:nvSpPr>
          <p:cNvPr id="17" name="矩形 16">
            <a:extLst>
              <a:ext uri="{FF2B5EF4-FFF2-40B4-BE49-F238E27FC236}">
                <a16:creationId xmlns:a16="http://schemas.microsoft.com/office/drawing/2014/main" id="{0D6C84CF-F5F2-94A0-F02C-302D388B3786}"/>
              </a:ext>
            </a:extLst>
          </p:cNvPr>
          <p:cNvSpPr/>
          <p:nvPr/>
        </p:nvSpPr>
        <p:spPr>
          <a:xfrm>
            <a:off x="3892299" y="4518753"/>
            <a:ext cx="1259516" cy="351553"/>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err="1">
                <a:latin typeface="宋体" panose="02010600030101010101" pitchFamily="2" charset="-122"/>
                <a:ea typeface="宋体" panose="02010600030101010101" pitchFamily="2" charset="-122"/>
              </a:rPr>
              <a:t>Libc</a:t>
            </a:r>
            <a:endParaRPr lang="zh-CN" altLang="en-US" sz="1500" dirty="0">
              <a:latin typeface="宋体" panose="02010600030101010101" pitchFamily="2" charset="-122"/>
              <a:ea typeface="宋体" panose="02010600030101010101" pitchFamily="2" charset="-122"/>
            </a:endParaRPr>
          </a:p>
        </p:txBody>
      </p:sp>
      <p:sp>
        <p:nvSpPr>
          <p:cNvPr id="18" name="矩形 17">
            <a:extLst>
              <a:ext uri="{FF2B5EF4-FFF2-40B4-BE49-F238E27FC236}">
                <a16:creationId xmlns:a16="http://schemas.microsoft.com/office/drawing/2014/main" id="{BBE8A835-964E-8512-DE3A-FCDA91573260}"/>
              </a:ext>
            </a:extLst>
          </p:cNvPr>
          <p:cNvSpPr/>
          <p:nvPr/>
        </p:nvSpPr>
        <p:spPr>
          <a:xfrm>
            <a:off x="3892299" y="4110444"/>
            <a:ext cx="1259516" cy="351552"/>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a:latin typeface="宋体" panose="02010600030101010101" pitchFamily="2" charset="-122"/>
                <a:ea typeface="宋体" panose="02010600030101010101" pitchFamily="2" charset="-122"/>
              </a:rPr>
              <a:t>APP</a:t>
            </a:r>
            <a:endParaRPr lang="zh-CN" altLang="en-US" sz="1500" dirty="0">
              <a:latin typeface="宋体" panose="02010600030101010101" pitchFamily="2" charset="-122"/>
              <a:ea typeface="宋体" panose="02010600030101010101" pitchFamily="2" charset="-122"/>
            </a:endParaRPr>
          </a:p>
        </p:txBody>
      </p:sp>
      <p:sp>
        <p:nvSpPr>
          <p:cNvPr id="19" name="矩形 18">
            <a:extLst>
              <a:ext uri="{FF2B5EF4-FFF2-40B4-BE49-F238E27FC236}">
                <a16:creationId xmlns:a16="http://schemas.microsoft.com/office/drawing/2014/main" id="{372D9A42-6005-585C-DDE3-041751ED1035}"/>
              </a:ext>
            </a:extLst>
          </p:cNvPr>
          <p:cNvSpPr/>
          <p:nvPr/>
        </p:nvSpPr>
        <p:spPr>
          <a:xfrm>
            <a:off x="1679960" y="2248314"/>
            <a:ext cx="1387149" cy="1273788"/>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20" name="文本框 19">
            <a:extLst>
              <a:ext uri="{FF2B5EF4-FFF2-40B4-BE49-F238E27FC236}">
                <a16:creationId xmlns:a16="http://schemas.microsoft.com/office/drawing/2014/main" id="{FA1B466C-3CE6-CCDC-49A7-437E5D6F0DAA}"/>
              </a:ext>
            </a:extLst>
          </p:cNvPr>
          <p:cNvSpPr txBox="1"/>
          <p:nvPr/>
        </p:nvSpPr>
        <p:spPr>
          <a:xfrm>
            <a:off x="1779975" y="2232464"/>
            <a:ext cx="1210588" cy="338554"/>
          </a:xfrm>
          <a:prstGeom prst="rect">
            <a:avLst/>
          </a:prstGeom>
          <a:noFill/>
        </p:spPr>
        <p:txBody>
          <a:bodyPr wrap="none" rtlCol="0">
            <a:spAutoFit/>
          </a:bodyPr>
          <a:lstStyle/>
          <a:p>
            <a:r>
              <a:rPr lang="zh-CN" altLang="en-US" sz="1600" dirty="0">
                <a:latin typeface="宋体" panose="02010600030101010101" pitchFamily="2" charset="-122"/>
                <a:ea typeface="宋体" panose="02010600030101010101" pitchFamily="2" charset="-122"/>
              </a:rPr>
              <a:t>用户态应用</a:t>
            </a:r>
          </a:p>
        </p:txBody>
      </p:sp>
      <p:sp>
        <p:nvSpPr>
          <p:cNvPr id="21" name="矩形 20">
            <a:extLst>
              <a:ext uri="{FF2B5EF4-FFF2-40B4-BE49-F238E27FC236}">
                <a16:creationId xmlns:a16="http://schemas.microsoft.com/office/drawing/2014/main" id="{9DCD85AF-0D2F-3B7F-6C62-A3AF96F26D08}"/>
              </a:ext>
            </a:extLst>
          </p:cNvPr>
          <p:cNvSpPr/>
          <p:nvPr/>
        </p:nvSpPr>
        <p:spPr>
          <a:xfrm>
            <a:off x="1741229" y="2974255"/>
            <a:ext cx="1259516" cy="300578"/>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err="1">
                <a:latin typeface="宋体" panose="02010600030101010101" pitchFamily="2" charset="-122"/>
                <a:ea typeface="宋体" panose="02010600030101010101" pitchFamily="2" charset="-122"/>
              </a:rPr>
              <a:t>Libc</a:t>
            </a:r>
            <a:endParaRPr lang="zh-CN" altLang="en-US" sz="1500" dirty="0">
              <a:latin typeface="宋体" panose="02010600030101010101" pitchFamily="2" charset="-122"/>
              <a:ea typeface="宋体" panose="02010600030101010101" pitchFamily="2" charset="-122"/>
            </a:endParaRPr>
          </a:p>
        </p:txBody>
      </p:sp>
      <p:sp>
        <p:nvSpPr>
          <p:cNvPr id="22" name="矩形 21">
            <a:extLst>
              <a:ext uri="{FF2B5EF4-FFF2-40B4-BE49-F238E27FC236}">
                <a16:creationId xmlns:a16="http://schemas.microsoft.com/office/drawing/2014/main" id="{0158315A-B01B-523F-1472-EF068C2DDC6B}"/>
              </a:ext>
            </a:extLst>
          </p:cNvPr>
          <p:cNvSpPr/>
          <p:nvPr/>
        </p:nvSpPr>
        <p:spPr>
          <a:xfrm>
            <a:off x="1741229" y="2595447"/>
            <a:ext cx="1259516" cy="300578"/>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a:latin typeface="宋体" panose="02010600030101010101" pitchFamily="2" charset="-122"/>
                <a:ea typeface="宋体" panose="02010600030101010101" pitchFamily="2" charset="-122"/>
              </a:rPr>
              <a:t>APP</a:t>
            </a:r>
            <a:endParaRPr lang="zh-CN" altLang="en-US" sz="1500" dirty="0">
              <a:latin typeface="宋体" panose="02010600030101010101" pitchFamily="2" charset="-122"/>
              <a:ea typeface="宋体" panose="02010600030101010101" pitchFamily="2" charset="-122"/>
            </a:endParaRPr>
          </a:p>
        </p:txBody>
      </p:sp>
      <p:sp>
        <p:nvSpPr>
          <p:cNvPr id="29" name="矩形 28">
            <a:extLst>
              <a:ext uri="{FF2B5EF4-FFF2-40B4-BE49-F238E27FC236}">
                <a16:creationId xmlns:a16="http://schemas.microsoft.com/office/drawing/2014/main" id="{90846062-222E-252F-1A87-B3959E45838C}"/>
              </a:ext>
            </a:extLst>
          </p:cNvPr>
          <p:cNvSpPr/>
          <p:nvPr/>
        </p:nvSpPr>
        <p:spPr>
          <a:xfrm>
            <a:off x="1665836" y="3913036"/>
            <a:ext cx="1638310" cy="317386"/>
          </a:xfrm>
          <a:prstGeom prst="rect">
            <a:avLst/>
          </a:prstGeom>
          <a:solidFill>
            <a:schemeClr val="accent5">
              <a:lumMod val="20000"/>
              <a:lumOff val="8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宋体" panose="02010600030101010101" pitchFamily="2" charset="-122"/>
                <a:ea typeface="宋体" panose="02010600030101010101" pitchFamily="2" charset="-122"/>
              </a:rPr>
              <a:t>系统服务入口</a:t>
            </a:r>
          </a:p>
        </p:txBody>
      </p:sp>
      <p:cxnSp>
        <p:nvCxnSpPr>
          <p:cNvPr id="30" name="直接箭头连接符 29">
            <a:extLst>
              <a:ext uri="{FF2B5EF4-FFF2-40B4-BE49-F238E27FC236}">
                <a16:creationId xmlns:a16="http://schemas.microsoft.com/office/drawing/2014/main" id="{C887ECB1-32E1-5F2B-95BF-ADF4DBF314CF}"/>
              </a:ext>
            </a:extLst>
          </p:cNvPr>
          <p:cNvCxnSpPr>
            <a:cxnSpLocks/>
          </p:cNvCxnSpPr>
          <p:nvPr/>
        </p:nvCxnSpPr>
        <p:spPr>
          <a:xfrm>
            <a:off x="2373535" y="3532465"/>
            <a:ext cx="0" cy="396818"/>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6DDB725B-12A8-1B02-6254-340E8BF4809D}"/>
              </a:ext>
            </a:extLst>
          </p:cNvPr>
          <p:cNvSpPr/>
          <p:nvPr/>
        </p:nvSpPr>
        <p:spPr>
          <a:xfrm>
            <a:off x="1370918" y="5205364"/>
            <a:ext cx="3952364" cy="369332"/>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宋体" panose="02010600030101010101" pitchFamily="2" charset="-122"/>
                <a:ea typeface="宋体" panose="02010600030101010101" pitchFamily="2" charset="-122"/>
              </a:rPr>
              <a:t>硬件</a:t>
            </a:r>
          </a:p>
        </p:txBody>
      </p:sp>
      <p:cxnSp>
        <p:nvCxnSpPr>
          <p:cNvPr id="32" name="直接箭头连接符 31">
            <a:extLst>
              <a:ext uri="{FF2B5EF4-FFF2-40B4-BE49-F238E27FC236}">
                <a16:creationId xmlns:a16="http://schemas.microsoft.com/office/drawing/2014/main" id="{DBE3A340-7584-21FF-EF00-95604A3E3C61}"/>
              </a:ext>
            </a:extLst>
          </p:cNvPr>
          <p:cNvCxnSpPr>
            <a:cxnSpLocks/>
          </p:cNvCxnSpPr>
          <p:nvPr/>
        </p:nvCxnSpPr>
        <p:spPr>
          <a:xfrm>
            <a:off x="508000" y="5093479"/>
            <a:ext cx="4894974" cy="0"/>
          </a:xfrm>
          <a:prstGeom prst="straightConnector1">
            <a:avLst/>
          </a:prstGeom>
          <a:ln w="19050">
            <a:solidFill>
              <a:schemeClr val="tx1"/>
            </a:solidFill>
            <a:prstDash val="lgDash"/>
            <a:tailEnd type="non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F59232B3-4A2E-3EAC-A16E-EDBCAB30DC35}"/>
              </a:ext>
            </a:extLst>
          </p:cNvPr>
          <p:cNvSpPr txBox="1"/>
          <p:nvPr/>
        </p:nvSpPr>
        <p:spPr>
          <a:xfrm>
            <a:off x="508000" y="5192750"/>
            <a:ext cx="649537" cy="369332"/>
          </a:xfrm>
          <a:prstGeom prst="rect">
            <a:avLst/>
          </a:prstGeom>
          <a:noFill/>
        </p:spPr>
        <p:txBody>
          <a:bodyPr wrap="none" rtlCol="0">
            <a:spAutoFit/>
          </a:bodyPr>
          <a:lstStyle>
            <a:defPPr>
              <a:defRPr lang="zh-CN"/>
            </a:defPPr>
            <a:lvl1pPr>
              <a:defRPr b="1">
                <a:solidFill>
                  <a:schemeClr val="accent1"/>
                </a:solidFill>
                <a:latin typeface="黑体" panose="02010609060101010101" pitchFamily="49" charset="-122"/>
                <a:ea typeface="黑体" panose="02010609060101010101" pitchFamily="49" charset="-122"/>
              </a:defRPr>
            </a:lvl1pPr>
          </a:lstStyle>
          <a:p>
            <a:r>
              <a:rPr lang="zh-CN" altLang="en-US" dirty="0">
                <a:latin typeface="宋体" panose="02010600030101010101" pitchFamily="2" charset="-122"/>
                <a:ea typeface="宋体" panose="02010600030101010101" pitchFamily="2" charset="-122"/>
              </a:rPr>
              <a:t>硬件</a:t>
            </a:r>
          </a:p>
        </p:txBody>
      </p:sp>
      <p:cxnSp>
        <p:nvCxnSpPr>
          <p:cNvPr id="34" name="直接箭头连接符 33">
            <a:extLst>
              <a:ext uri="{FF2B5EF4-FFF2-40B4-BE49-F238E27FC236}">
                <a16:creationId xmlns:a16="http://schemas.microsoft.com/office/drawing/2014/main" id="{785C7B14-315A-10C1-8D0C-DB7A5B7EE6B9}"/>
              </a:ext>
            </a:extLst>
          </p:cNvPr>
          <p:cNvCxnSpPr>
            <a:cxnSpLocks/>
          </p:cNvCxnSpPr>
          <p:nvPr/>
        </p:nvCxnSpPr>
        <p:spPr>
          <a:xfrm>
            <a:off x="4491369" y="4919405"/>
            <a:ext cx="0" cy="396818"/>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4094F608-0BFE-E41F-41D4-F8E45ED0FD2D}"/>
              </a:ext>
            </a:extLst>
          </p:cNvPr>
          <p:cNvCxnSpPr>
            <a:cxnSpLocks/>
          </p:cNvCxnSpPr>
          <p:nvPr/>
        </p:nvCxnSpPr>
        <p:spPr>
          <a:xfrm flipH="1">
            <a:off x="3315056" y="4623674"/>
            <a:ext cx="515974"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F64241D4-4515-14AC-9FE9-02A2918558BF}"/>
              </a:ext>
            </a:extLst>
          </p:cNvPr>
          <p:cNvCxnSpPr>
            <a:cxnSpLocks/>
          </p:cNvCxnSpPr>
          <p:nvPr/>
        </p:nvCxnSpPr>
        <p:spPr>
          <a:xfrm flipH="1">
            <a:off x="2092216" y="4610447"/>
            <a:ext cx="589013"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70E008DB-243F-2FC6-8FBC-6408365C2C47}"/>
              </a:ext>
            </a:extLst>
          </p:cNvPr>
          <p:cNvCxnSpPr>
            <a:cxnSpLocks/>
          </p:cNvCxnSpPr>
          <p:nvPr/>
        </p:nvCxnSpPr>
        <p:spPr>
          <a:xfrm>
            <a:off x="2447107" y="4946782"/>
            <a:ext cx="0" cy="396818"/>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内容占位符 2">
            <a:extLst>
              <a:ext uri="{FF2B5EF4-FFF2-40B4-BE49-F238E27FC236}">
                <a16:creationId xmlns:a16="http://schemas.microsoft.com/office/drawing/2014/main" id="{5DF4193C-5D3D-7341-A25D-A480666A1D89}"/>
              </a:ext>
            </a:extLst>
          </p:cNvPr>
          <p:cNvSpPr>
            <a:spLocks noGrp="1"/>
          </p:cNvSpPr>
          <p:nvPr>
            <p:ph idx="1"/>
          </p:nvPr>
        </p:nvSpPr>
        <p:spPr>
          <a:xfrm>
            <a:off x="626664" y="1161143"/>
            <a:ext cx="11279960" cy="5052509"/>
          </a:xfrm>
        </p:spPr>
        <p:txBody>
          <a:bodyPr/>
          <a:lstStyle/>
          <a:p>
            <a:pPr algn="just">
              <a:lnSpc>
                <a:spcPct val="100000"/>
              </a:lnSpc>
              <a:spcBef>
                <a:spcPts val="200"/>
              </a:spcBef>
              <a:spcAft>
                <a:spcPts val="200"/>
              </a:spcAft>
            </a:pPr>
            <a:r>
              <a:rPr lang="zh-CN" altLang="en-US" b="1" dirty="0">
                <a:solidFill>
                  <a:srgbClr val="292929"/>
                </a:solidFill>
                <a:latin typeface="Times New Roman" panose="02020603050405020304" pitchFamily="18" charset="0"/>
              </a:rPr>
              <a:t>内核态应用加载和运行环境架构</a:t>
            </a:r>
            <a:endParaRPr lang="zh-CN" altLang="en-US" b="1" dirty="0"/>
          </a:p>
        </p:txBody>
      </p:sp>
      <p:sp>
        <p:nvSpPr>
          <p:cNvPr id="39" name="文本框 38">
            <a:extLst>
              <a:ext uri="{FF2B5EF4-FFF2-40B4-BE49-F238E27FC236}">
                <a16:creationId xmlns:a16="http://schemas.microsoft.com/office/drawing/2014/main" id="{707372C7-7005-E7B5-73A5-852382D052D0}"/>
              </a:ext>
            </a:extLst>
          </p:cNvPr>
          <p:cNvSpPr txBox="1"/>
          <p:nvPr/>
        </p:nvSpPr>
        <p:spPr>
          <a:xfrm>
            <a:off x="3709443" y="2896025"/>
            <a:ext cx="1114408" cy="369332"/>
          </a:xfrm>
          <a:prstGeom prst="rect">
            <a:avLst/>
          </a:prstGeom>
          <a:noFill/>
        </p:spPr>
        <p:txBody>
          <a:bodyPr wrap="none" rtlCol="0">
            <a:spAutoFit/>
          </a:bodyPr>
          <a:lstStyle>
            <a:defPPr>
              <a:defRPr lang="zh-CN"/>
            </a:defPPr>
            <a:lvl1pPr>
              <a:defRPr b="1">
                <a:solidFill>
                  <a:schemeClr val="accent1"/>
                </a:solidFill>
                <a:latin typeface="黑体" panose="02010609060101010101" pitchFamily="49" charset="-122"/>
                <a:ea typeface="黑体" panose="02010609060101010101" pitchFamily="49" charset="-122"/>
              </a:defRPr>
            </a:lvl1pPr>
          </a:lstStyle>
          <a:p>
            <a:r>
              <a:rPr lang="zh-CN" altLang="en-US" dirty="0">
                <a:latin typeface="宋体" panose="02010600030101010101" pitchFamily="2" charset="-122"/>
                <a:ea typeface="宋体" panose="02010600030101010101" pitchFamily="2" charset="-122"/>
              </a:rPr>
              <a:t>权级隔离</a:t>
            </a:r>
          </a:p>
        </p:txBody>
      </p:sp>
      <p:pic>
        <p:nvPicPr>
          <p:cNvPr id="1026" name="Picture 2">
            <a:extLst>
              <a:ext uri="{FF2B5EF4-FFF2-40B4-BE49-F238E27FC236}">
                <a16:creationId xmlns:a16="http://schemas.microsoft.com/office/drawing/2014/main" id="{EEB41D24-FCC0-7E3B-7AFC-D4A55BCBDB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9499" y="1866269"/>
            <a:ext cx="647932" cy="647932"/>
          </a:xfrm>
          <a:prstGeom prst="rect">
            <a:avLst/>
          </a:prstGeom>
          <a:noFill/>
          <a:extLst>
            <a:ext uri="{909E8E84-426E-40DD-AFC4-6F175D3DCCD1}">
              <a14:hiddenFill xmlns:a14="http://schemas.microsoft.com/office/drawing/2010/main">
                <a:solidFill>
                  <a:srgbClr val="FFFFFF"/>
                </a:solidFill>
              </a14:hiddenFill>
            </a:ext>
          </a:extLst>
        </p:spPr>
      </p:pic>
      <p:sp>
        <p:nvSpPr>
          <p:cNvPr id="40" name="任意多边形: 形状 39">
            <a:extLst>
              <a:ext uri="{FF2B5EF4-FFF2-40B4-BE49-F238E27FC236}">
                <a16:creationId xmlns:a16="http://schemas.microsoft.com/office/drawing/2014/main" id="{1E149302-6BE8-8A11-5DE1-B6E7E7CF9F25}"/>
              </a:ext>
            </a:extLst>
          </p:cNvPr>
          <p:cNvSpPr/>
          <p:nvPr/>
        </p:nvSpPr>
        <p:spPr>
          <a:xfrm>
            <a:off x="2990850" y="2733675"/>
            <a:ext cx="544727" cy="1145830"/>
          </a:xfrm>
          <a:custGeom>
            <a:avLst/>
            <a:gdLst>
              <a:gd name="connsiteX0" fmla="*/ 0 w 544727"/>
              <a:gd name="connsiteY0" fmla="*/ 0 h 1219200"/>
              <a:gd name="connsiteX1" fmla="*/ 523875 w 544727"/>
              <a:gd name="connsiteY1" fmla="*/ 314325 h 1219200"/>
              <a:gd name="connsiteX2" fmla="*/ 390525 w 544727"/>
              <a:gd name="connsiteY2" fmla="*/ 1219200 h 1219200"/>
            </a:gdLst>
            <a:ahLst/>
            <a:cxnLst>
              <a:cxn ang="0">
                <a:pos x="connsiteX0" y="connsiteY0"/>
              </a:cxn>
              <a:cxn ang="0">
                <a:pos x="connsiteX1" y="connsiteY1"/>
              </a:cxn>
              <a:cxn ang="0">
                <a:pos x="connsiteX2" y="connsiteY2"/>
              </a:cxn>
            </a:cxnLst>
            <a:rect l="l" t="t" r="r" b="b"/>
            <a:pathLst>
              <a:path w="544727" h="1219200">
                <a:moveTo>
                  <a:pt x="0" y="0"/>
                </a:moveTo>
                <a:cubicBezTo>
                  <a:pt x="229394" y="55562"/>
                  <a:pt x="458788" y="111125"/>
                  <a:pt x="523875" y="314325"/>
                </a:cubicBezTo>
                <a:cubicBezTo>
                  <a:pt x="588962" y="517525"/>
                  <a:pt x="489743" y="868362"/>
                  <a:pt x="390525" y="1219200"/>
                </a:cubicBezTo>
              </a:path>
            </a:pathLst>
          </a:custGeom>
          <a:noFill/>
          <a:ln w="28575">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0C5E673-18D3-6016-E70F-0F9ECE6B92EB}"/>
              </a:ext>
            </a:extLst>
          </p:cNvPr>
          <p:cNvSpPr txBox="1"/>
          <p:nvPr/>
        </p:nvSpPr>
        <p:spPr>
          <a:xfrm>
            <a:off x="3709443" y="2896025"/>
            <a:ext cx="1114408" cy="369332"/>
          </a:xfrm>
          <a:prstGeom prst="rect">
            <a:avLst/>
          </a:prstGeom>
          <a:noFill/>
        </p:spPr>
        <p:txBody>
          <a:bodyPr wrap="none" rtlCol="0">
            <a:spAutoFit/>
          </a:bodyPr>
          <a:lstStyle>
            <a:defPPr>
              <a:defRPr lang="zh-CN"/>
            </a:defPPr>
            <a:lvl1pPr>
              <a:defRPr b="1">
                <a:solidFill>
                  <a:schemeClr val="accent1"/>
                </a:solidFill>
                <a:latin typeface="黑体" panose="02010609060101010101" pitchFamily="49" charset="-122"/>
                <a:ea typeface="黑体" panose="02010609060101010101" pitchFamily="49" charset="-122"/>
              </a:defRPr>
            </a:lvl1pPr>
          </a:lstStyle>
          <a:p>
            <a:r>
              <a:rPr lang="zh-CN" altLang="en-US" dirty="0">
                <a:latin typeface="宋体" panose="02010600030101010101" pitchFamily="2" charset="-122"/>
                <a:ea typeface="宋体" panose="02010600030101010101" pitchFamily="2" charset="-122"/>
              </a:rPr>
              <a:t>权级隔离</a:t>
            </a:r>
          </a:p>
        </p:txBody>
      </p:sp>
      <p:sp>
        <p:nvSpPr>
          <p:cNvPr id="5" name="文本框 4">
            <a:extLst>
              <a:ext uri="{FF2B5EF4-FFF2-40B4-BE49-F238E27FC236}">
                <a16:creationId xmlns:a16="http://schemas.microsoft.com/office/drawing/2014/main" id="{440F81CD-1B4E-E4C8-B0A0-A540C5C936DE}"/>
              </a:ext>
            </a:extLst>
          </p:cNvPr>
          <p:cNvSpPr txBox="1"/>
          <p:nvPr/>
        </p:nvSpPr>
        <p:spPr>
          <a:xfrm>
            <a:off x="1608811" y="3466892"/>
            <a:ext cx="1346844" cy="369332"/>
          </a:xfrm>
          <a:prstGeom prst="rect">
            <a:avLst/>
          </a:prstGeom>
          <a:noFill/>
        </p:spPr>
        <p:txBody>
          <a:bodyPr wrap="none" rtlCol="0">
            <a:spAutoFit/>
          </a:bodyPr>
          <a:lstStyle>
            <a:defPPr>
              <a:defRPr lang="zh-CN"/>
            </a:defPPr>
            <a:lvl1pPr>
              <a:defRPr b="1">
                <a:solidFill>
                  <a:schemeClr val="accent1"/>
                </a:solidFill>
                <a:latin typeface="黑体" panose="02010609060101010101" pitchFamily="49" charset="-122"/>
                <a:ea typeface="黑体" panose="02010609060101010101" pitchFamily="49" charset="-122"/>
              </a:defRPr>
            </a:lvl1pPr>
          </a:lstStyle>
          <a:p>
            <a:r>
              <a:rPr lang="zh-CN" altLang="en-US" dirty="0">
                <a:latin typeface="宋体" panose="02010600030101010101" pitchFamily="2" charset="-122"/>
                <a:ea typeface="宋体" panose="02010600030101010101" pitchFamily="2" charset="-122"/>
              </a:rPr>
              <a:t>上下文切换</a:t>
            </a:r>
          </a:p>
        </p:txBody>
      </p:sp>
      <p:pic>
        <p:nvPicPr>
          <p:cNvPr id="6" name="图形 5" descr="关闭 纯色填充">
            <a:extLst>
              <a:ext uri="{FF2B5EF4-FFF2-40B4-BE49-F238E27FC236}">
                <a16:creationId xmlns:a16="http://schemas.microsoft.com/office/drawing/2014/main" id="{9CF87A62-34AC-C1E7-B48C-1C744EFBB12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04145" y="2911995"/>
            <a:ext cx="425023" cy="425023"/>
          </a:xfrm>
          <a:prstGeom prst="rect">
            <a:avLst/>
          </a:prstGeom>
        </p:spPr>
      </p:pic>
      <p:cxnSp>
        <p:nvCxnSpPr>
          <p:cNvPr id="7" name="直接箭头连接符 6">
            <a:extLst>
              <a:ext uri="{FF2B5EF4-FFF2-40B4-BE49-F238E27FC236}">
                <a16:creationId xmlns:a16="http://schemas.microsoft.com/office/drawing/2014/main" id="{97256C9A-D6AE-2F10-E01B-04ED90B07C08}"/>
              </a:ext>
            </a:extLst>
          </p:cNvPr>
          <p:cNvCxnSpPr>
            <a:cxnSpLocks/>
          </p:cNvCxnSpPr>
          <p:nvPr/>
        </p:nvCxnSpPr>
        <p:spPr>
          <a:xfrm>
            <a:off x="508000" y="3821070"/>
            <a:ext cx="4894974" cy="0"/>
          </a:xfrm>
          <a:prstGeom prst="straightConnector1">
            <a:avLst/>
          </a:prstGeom>
          <a:ln w="19050">
            <a:solidFill>
              <a:schemeClr val="tx1"/>
            </a:solidFill>
            <a:prstDash val="lgDash"/>
            <a:tailEnd type="none"/>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F7BE85F2-A867-C530-81BB-95676DFAD6BB}"/>
              </a:ext>
            </a:extLst>
          </p:cNvPr>
          <p:cNvSpPr/>
          <p:nvPr/>
        </p:nvSpPr>
        <p:spPr>
          <a:xfrm>
            <a:off x="6670553" y="1987209"/>
            <a:ext cx="1387149" cy="70474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怎么下沉</a:t>
            </a:r>
          </a:p>
        </p:txBody>
      </p:sp>
      <p:sp>
        <p:nvSpPr>
          <p:cNvPr id="9" name="矩形 8">
            <a:extLst>
              <a:ext uri="{FF2B5EF4-FFF2-40B4-BE49-F238E27FC236}">
                <a16:creationId xmlns:a16="http://schemas.microsoft.com/office/drawing/2014/main" id="{E3354C79-EFA0-F04F-208C-E2555441515E}"/>
              </a:ext>
            </a:extLst>
          </p:cNvPr>
          <p:cNvSpPr/>
          <p:nvPr/>
        </p:nvSpPr>
        <p:spPr>
          <a:xfrm>
            <a:off x="9768604" y="1969336"/>
            <a:ext cx="1387149" cy="70474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怎么加速</a:t>
            </a:r>
          </a:p>
        </p:txBody>
      </p:sp>
      <p:sp>
        <p:nvSpPr>
          <p:cNvPr id="25" name="文本框 24">
            <a:extLst>
              <a:ext uri="{FF2B5EF4-FFF2-40B4-BE49-F238E27FC236}">
                <a16:creationId xmlns:a16="http://schemas.microsoft.com/office/drawing/2014/main" id="{243C7D0B-15B7-F82C-EE06-666241659364}"/>
              </a:ext>
            </a:extLst>
          </p:cNvPr>
          <p:cNvSpPr txBox="1"/>
          <p:nvPr/>
        </p:nvSpPr>
        <p:spPr>
          <a:xfrm>
            <a:off x="6465252" y="3722218"/>
            <a:ext cx="2236065" cy="707886"/>
          </a:xfrm>
          <a:prstGeom prst="rect">
            <a:avLst/>
          </a:prstGeom>
          <a:noFill/>
        </p:spPr>
        <p:txBody>
          <a:bodyPr wrap="square">
            <a:spAutoFit/>
          </a:bodyPr>
          <a:lstStyle/>
          <a:p>
            <a:r>
              <a:rPr kumimoji="0" lang="zh-CN" altLang="en-US" sz="20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阻止内核态应用访问内核数据</a:t>
            </a:r>
            <a:endParaRPr lang="zh-CN" altLang="en-US" dirty="0"/>
          </a:p>
        </p:txBody>
      </p:sp>
      <p:pic>
        <p:nvPicPr>
          <p:cNvPr id="2050" name="Picture 2">
            <a:extLst>
              <a:ext uri="{FF2B5EF4-FFF2-40B4-BE49-F238E27FC236}">
                <a16:creationId xmlns:a16="http://schemas.microsoft.com/office/drawing/2014/main" id="{A85DBE73-48C5-D6E4-F798-B25F48C1FA7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1606" y="3858194"/>
            <a:ext cx="522000" cy="522000"/>
          </a:xfrm>
          <a:prstGeom prst="rect">
            <a:avLst/>
          </a:prstGeom>
          <a:noFill/>
          <a:extLst>
            <a:ext uri="{909E8E84-426E-40DD-AFC4-6F175D3DCCD1}">
              <a14:hiddenFill xmlns:a14="http://schemas.microsoft.com/office/drawing/2010/main">
                <a:solidFill>
                  <a:srgbClr val="FFFFFF"/>
                </a:solidFill>
              </a14:hiddenFill>
            </a:ext>
          </a:extLst>
        </p:spPr>
      </p:pic>
      <p:sp>
        <p:nvSpPr>
          <p:cNvPr id="26" name="文本框 25">
            <a:extLst>
              <a:ext uri="{FF2B5EF4-FFF2-40B4-BE49-F238E27FC236}">
                <a16:creationId xmlns:a16="http://schemas.microsoft.com/office/drawing/2014/main" id="{E263D8FC-C23F-920A-81A3-C029CBD4C4B0}"/>
              </a:ext>
            </a:extLst>
          </p:cNvPr>
          <p:cNvSpPr txBox="1"/>
          <p:nvPr/>
        </p:nvSpPr>
        <p:spPr>
          <a:xfrm>
            <a:off x="6267185" y="2843635"/>
            <a:ext cx="2236066" cy="707886"/>
          </a:xfrm>
          <a:prstGeom prst="rect">
            <a:avLst/>
          </a:prstGeom>
          <a:noFill/>
        </p:spPr>
        <p:txBody>
          <a:bodyPr wrap="square">
            <a:spAutoFit/>
          </a:bodyPr>
          <a:lstStyle/>
          <a:p>
            <a:pPr algn="ctr"/>
            <a:r>
              <a:rPr lang="zh-CN" altLang="en-US" sz="2000" b="1" dirty="0">
                <a:solidFill>
                  <a:schemeClr val="accent6"/>
                </a:solidFill>
                <a:latin typeface="黑体" panose="02010609060101010101" pitchFamily="49" charset="-122"/>
                <a:ea typeface="黑体" panose="02010609060101010101" pitchFamily="49" charset="-122"/>
              </a:rPr>
              <a:t>隔离内核态应用</a:t>
            </a:r>
            <a:endParaRPr lang="en-US" altLang="zh-CN" sz="2000" b="1" dirty="0">
              <a:solidFill>
                <a:schemeClr val="accent6"/>
              </a:solidFill>
              <a:latin typeface="黑体" panose="02010609060101010101" pitchFamily="49" charset="-122"/>
              <a:ea typeface="黑体" panose="02010609060101010101" pitchFamily="49" charset="-122"/>
            </a:endParaRPr>
          </a:p>
          <a:p>
            <a:pPr algn="ctr"/>
            <a:r>
              <a:rPr lang="zh-CN" altLang="en-US" sz="2000" b="1" dirty="0">
                <a:solidFill>
                  <a:schemeClr val="accent6"/>
                </a:solidFill>
                <a:latin typeface="黑体" panose="02010609060101010101" pitchFamily="49" charset="-122"/>
                <a:ea typeface="黑体" panose="02010609060101010101" pitchFamily="49" charset="-122"/>
              </a:rPr>
              <a:t>和内核</a:t>
            </a:r>
            <a:endParaRPr lang="zh-CN" altLang="en-US" b="1" dirty="0">
              <a:solidFill>
                <a:schemeClr val="accent6"/>
              </a:solidFill>
            </a:endParaRPr>
          </a:p>
        </p:txBody>
      </p:sp>
      <p:pic>
        <p:nvPicPr>
          <p:cNvPr id="2052" name="Picture 4">
            <a:extLst>
              <a:ext uri="{FF2B5EF4-FFF2-40B4-BE49-F238E27FC236}">
                <a16:creationId xmlns:a16="http://schemas.microsoft.com/office/drawing/2014/main" id="{C86E8FB3-4F72-01DC-9214-8BC7256A393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4846" y="4935575"/>
            <a:ext cx="522000" cy="522000"/>
          </a:xfrm>
          <a:prstGeom prst="rect">
            <a:avLst/>
          </a:prstGeom>
          <a:noFill/>
          <a:extLst>
            <a:ext uri="{909E8E84-426E-40DD-AFC4-6F175D3DCCD1}">
              <a14:hiddenFill xmlns:a14="http://schemas.microsoft.com/office/drawing/2010/main">
                <a:solidFill>
                  <a:srgbClr val="FFFFFF"/>
                </a:solidFill>
              </a14:hiddenFill>
            </a:ext>
          </a:extLst>
        </p:spPr>
      </p:pic>
      <p:sp>
        <p:nvSpPr>
          <p:cNvPr id="28" name="文本框 27">
            <a:extLst>
              <a:ext uri="{FF2B5EF4-FFF2-40B4-BE49-F238E27FC236}">
                <a16:creationId xmlns:a16="http://schemas.microsoft.com/office/drawing/2014/main" id="{21049D6D-B250-A3AB-C424-8EC65257C7DF}"/>
              </a:ext>
            </a:extLst>
          </p:cNvPr>
          <p:cNvSpPr txBox="1"/>
          <p:nvPr/>
        </p:nvSpPr>
        <p:spPr>
          <a:xfrm>
            <a:off x="6389196" y="4674455"/>
            <a:ext cx="2236065" cy="1015663"/>
          </a:xfrm>
          <a:prstGeom prst="rect">
            <a:avLst/>
          </a:prstGeom>
          <a:noFill/>
        </p:spPr>
        <p:txBody>
          <a:bodyPr wrap="square">
            <a:spAutoFit/>
          </a:bodyPr>
          <a:lstStyle/>
          <a:p>
            <a:r>
              <a:rPr kumimoji="0" lang="zh-CN" altLang="en-US" sz="20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阻止内核态应用执行特权指令，修改系统状态</a:t>
            </a:r>
            <a:endParaRPr lang="zh-CN" altLang="en-US" dirty="0"/>
          </a:p>
        </p:txBody>
      </p:sp>
      <p:cxnSp>
        <p:nvCxnSpPr>
          <p:cNvPr id="12" name="直接连接符 11">
            <a:extLst>
              <a:ext uri="{FF2B5EF4-FFF2-40B4-BE49-F238E27FC236}">
                <a16:creationId xmlns:a16="http://schemas.microsoft.com/office/drawing/2014/main" id="{6F0863DE-2376-7B2D-3785-9D7B5FB9ECFE}"/>
              </a:ext>
            </a:extLst>
          </p:cNvPr>
          <p:cNvCxnSpPr/>
          <p:nvPr/>
        </p:nvCxnSpPr>
        <p:spPr>
          <a:xfrm>
            <a:off x="8886112" y="1945699"/>
            <a:ext cx="0" cy="3708817"/>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5B8E9FBC-FE06-75D5-4E02-23814E95A446}"/>
              </a:ext>
            </a:extLst>
          </p:cNvPr>
          <p:cNvSpPr txBox="1"/>
          <p:nvPr/>
        </p:nvSpPr>
        <p:spPr>
          <a:xfrm>
            <a:off x="9326434" y="2840012"/>
            <a:ext cx="2169817" cy="707886"/>
          </a:xfrm>
          <a:prstGeom prst="rect">
            <a:avLst/>
          </a:prstGeom>
          <a:noFill/>
        </p:spPr>
        <p:txBody>
          <a:bodyPr wrap="square">
            <a:spAutoFit/>
          </a:bodyPr>
          <a:lstStyle/>
          <a:p>
            <a:pPr algn="ctr"/>
            <a:r>
              <a:rPr lang="zh-CN" altLang="en-US" sz="2000" b="1" dirty="0">
                <a:solidFill>
                  <a:schemeClr val="accent1"/>
                </a:solidFill>
                <a:latin typeface="黑体" panose="02010609060101010101" pitchFamily="49" charset="-122"/>
                <a:ea typeface="黑体" panose="02010609060101010101" pitchFamily="49" charset="-122"/>
              </a:rPr>
              <a:t>依据语义定制化</a:t>
            </a:r>
            <a:endParaRPr lang="en-US" altLang="zh-CN" sz="2000" b="1" dirty="0">
              <a:solidFill>
                <a:schemeClr val="accent1"/>
              </a:solidFill>
              <a:latin typeface="黑体" panose="02010609060101010101" pitchFamily="49" charset="-122"/>
              <a:ea typeface="黑体" panose="02010609060101010101" pitchFamily="49" charset="-122"/>
            </a:endParaRPr>
          </a:p>
          <a:p>
            <a:pPr algn="ctr"/>
            <a:r>
              <a:rPr lang="zh-CN" altLang="en-US" sz="2000" b="1" dirty="0">
                <a:solidFill>
                  <a:schemeClr val="accent1"/>
                </a:solidFill>
                <a:latin typeface="黑体" panose="02010609060101010101" pitchFamily="49" charset="-122"/>
                <a:ea typeface="黑体" panose="02010609060101010101" pitchFamily="49" charset="-122"/>
              </a:rPr>
              <a:t>管理资源</a:t>
            </a:r>
            <a:endParaRPr lang="zh-CN" altLang="en-US" b="1" dirty="0">
              <a:solidFill>
                <a:schemeClr val="accent1"/>
              </a:solidFill>
            </a:endParaRPr>
          </a:p>
        </p:txBody>
      </p:sp>
      <p:pic>
        <p:nvPicPr>
          <p:cNvPr id="3074" name="Picture 2">
            <a:extLst>
              <a:ext uri="{FF2B5EF4-FFF2-40B4-BE49-F238E27FC236}">
                <a16:creationId xmlns:a16="http://schemas.microsoft.com/office/drawing/2014/main" id="{590397DA-FF2A-7488-4C84-1C94EC04698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16852" y="3858194"/>
            <a:ext cx="522000" cy="522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38053B1E-4FC7-7B0E-DA4C-812F1BF2B0E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25228" y="4935575"/>
            <a:ext cx="522000" cy="522000"/>
          </a:xfrm>
          <a:prstGeom prst="rect">
            <a:avLst/>
          </a:prstGeom>
          <a:noFill/>
          <a:extLst>
            <a:ext uri="{909E8E84-426E-40DD-AFC4-6F175D3DCCD1}">
              <a14:hiddenFill xmlns:a14="http://schemas.microsoft.com/office/drawing/2010/main">
                <a:solidFill>
                  <a:srgbClr val="FFFFFF"/>
                </a:solidFill>
              </a14:hiddenFill>
            </a:ext>
          </a:extLst>
        </p:spPr>
      </p:pic>
      <p:sp>
        <p:nvSpPr>
          <p:cNvPr id="24" name="文本框 23">
            <a:extLst>
              <a:ext uri="{FF2B5EF4-FFF2-40B4-BE49-F238E27FC236}">
                <a16:creationId xmlns:a16="http://schemas.microsoft.com/office/drawing/2014/main" id="{41369D4F-F6DE-F2DB-271F-4F1D7143FA97}"/>
              </a:ext>
            </a:extLst>
          </p:cNvPr>
          <p:cNvSpPr txBox="1"/>
          <p:nvPr/>
        </p:nvSpPr>
        <p:spPr>
          <a:xfrm>
            <a:off x="9716047" y="3722218"/>
            <a:ext cx="2236065" cy="707886"/>
          </a:xfrm>
          <a:prstGeom prst="rect">
            <a:avLst/>
          </a:prstGeom>
          <a:noFill/>
        </p:spPr>
        <p:txBody>
          <a:bodyPr wrap="square">
            <a:spAutoFit/>
          </a:bodyPr>
          <a:lstStyle/>
          <a:p>
            <a:r>
              <a:rPr lang="zh-CN" altLang="en-US" sz="2000" dirty="0">
                <a:solidFill>
                  <a:prstClr val="black"/>
                </a:solidFill>
                <a:latin typeface="黑体" panose="02010609060101010101" pitchFamily="49" charset="-122"/>
                <a:ea typeface="黑体" panose="02010609060101010101" pitchFamily="49" charset="-122"/>
              </a:rPr>
              <a:t>安全释放系统资源给应用程序</a:t>
            </a:r>
            <a:endParaRPr lang="zh-CN" altLang="en-US" dirty="0"/>
          </a:p>
        </p:txBody>
      </p:sp>
      <p:sp>
        <p:nvSpPr>
          <p:cNvPr id="27" name="文本框 26">
            <a:extLst>
              <a:ext uri="{FF2B5EF4-FFF2-40B4-BE49-F238E27FC236}">
                <a16:creationId xmlns:a16="http://schemas.microsoft.com/office/drawing/2014/main" id="{6ABEFCEE-E33B-CB4C-53BB-F212069E9EF1}"/>
              </a:ext>
            </a:extLst>
          </p:cNvPr>
          <p:cNvSpPr txBox="1"/>
          <p:nvPr/>
        </p:nvSpPr>
        <p:spPr>
          <a:xfrm>
            <a:off x="9722667" y="4888568"/>
            <a:ext cx="2236065" cy="707886"/>
          </a:xfrm>
          <a:prstGeom prst="rect">
            <a:avLst/>
          </a:prstGeom>
          <a:noFill/>
        </p:spPr>
        <p:txBody>
          <a:bodyPr wrap="square">
            <a:spAutoFit/>
          </a:bodyPr>
          <a:lstStyle/>
          <a:p>
            <a:r>
              <a:rPr lang="zh-CN" altLang="en-US" sz="2000" dirty="0">
                <a:solidFill>
                  <a:prstClr val="black"/>
                </a:solidFill>
                <a:latin typeface="黑体" panose="02010609060101010101" pitchFamily="49" charset="-122"/>
                <a:ea typeface="黑体" panose="02010609060101010101" pitchFamily="49" charset="-122"/>
              </a:rPr>
              <a:t>依据语义定制化管理资源</a:t>
            </a:r>
            <a:endParaRPr lang="zh-CN" altLang="en-US" dirty="0"/>
          </a:p>
        </p:txBody>
      </p:sp>
      <p:sp>
        <p:nvSpPr>
          <p:cNvPr id="41" name="文本框 40">
            <a:extLst>
              <a:ext uri="{FF2B5EF4-FFF2-40B4-BE49-F238E27FC236}">
                <a16:creationId xmlns:a16="http://schemas.microsoft.com/office/drawing/2014/main" id="{BF337897-B1C3-CE86-E997-6BA0F489594B}"/>
              </a:ext>
            </a:extLst>
          </p:cNvPr>
          <p:cNvSpPr txBox="1"/>
          <p:nvPr/>
        </p:nvSpPr>
        <p:spPr>
          <a:xfrm>
            <a:off x="9020854" y="4771483"/>
            <a:ext cx="2943990" cy="859784"/>
          </a:xfrm>
          <a:prstGeom prst="rect">
            <a:avLst/>
          </a:prstGeom>
          <a:noFill/>
          <a:ln>
            <a:solidFill>
              <a:srgbClr val="FF000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noAutofit/>
          </a:bodyPr>
          <a:lstStyle/>
          <a:p>
            <a:pPr algn="ctr"/>
            <a:endParaRPr lang="zh-CN" altLang="en-US" sz="2000" b="1" dirty="0">
              <a:solidFill>
                <a:srgbClr val="FF0000"/>
              </a:solidFill>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164074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5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7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7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5" grpId="0"/>
      <p:bldP spid="26" grpId="0"/>
      <p:bldP spid="28" grpId="0"/>
      <p:bldP spid="23" grpId="0"/>
      <p:bldP spid="24" grpId="0"/>
      <p:bldP spid="27" grpId="0"/>
      <p:bldP spid="4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080BF9-62AD-003A-ACCE-5F1D124D05B9}"/>
              </a:ext>
            </a:extLst>
          </p:cNvPr>
          <p:cNvSpPr>
            <a:spLocks noGrp="1"/>
          </p:cNvSpPr>
          <p:nvPr>
            <p:ph type="title"/>
          </p:nvPr>
        </p:nvSpPr>
        <p:spPr/>
        <p:txBody>
          <a:bodyPr/>
          <a:lstStyle/>
          <a:p>
            <a:r>
              <a:rPr lang="zh-CN" altLang="en-US" dirty="0"/>
              <a:t>内核态应用加载和运行环境</a:t>
            </a:r>
          </a:p>
        </p:txBody>
      </p:sp>
      <p:sp>
        <p:nvSpPr>
          <p:cNvPr id="3" name="内容占位符 2">
            <a:extLst>
              <a:ext uri="{FF2B5EF4-FFF2-40B4-BE49-F238E27FC236}">
                <a16:creationId xmlns:a16="http://schemas.microsoft.com/office/drawing/2014/main" id="{EA233727-2283-8871-BA78-3109547319C3}"/>
              </a:ext>
            </a:extLst>
          </p:cNvPr>
          <p:cNvSpPr>
            <a:spLocks noGrp="1"/>
          </p:cNvSpPr>
          <p:nvPr>
            <p:ph idx="1"/>
          </p:nvPr>
        </p:nvSpPr>
        <p:spPr>
          <a:xfrm>
            <a:off x="940989" y="1257300"/>
            <a:ext cx="5574111" cy="744088"/>
          </a:xfrm>
        </p:spPr>
        <p:txBody>
          <a:bodyPr/>
          <a:lstStyle/>
          <a:p>
            <a:r>
              <a:rPr lang="zh-CN" altLang="en-US" b="1" dirty="0"/>
              <a:t>内核态应用加载和运行环境使用说明</a:t>
            </a:r>
          </a:p>
        </p:txBody>
      </p:sp>
      <p:graphicFrame>
        <p:nvGraphicFramePr>
          <p:cNvPr id="10" name="图示 9">
            <a:extLst>
              <a:ext uri="{FF2B5EF4-FFF2-40B4-BE49-F238E27FC236}">
                <a16:creationId xmlns:a16="http://schemas.microsoft.com/office/drawing/2014/main" id="{52404658-1CBB-016B-EE84-ECD3CE12D3F8}"/>
              </a:ext>
            </a:extLst>
          </p:cNvPr>
          <p:cNvGraphicFramePr/>
          <p:nvPr>
            <p:extLst>
              <p:ext uri="{D42A27DB-BD31-4B8C-83A1-F6EECF244321}">
                <p14:modId xmlns:p14="http://schemas.microsoft.com/office/powerpoint/2010/main" val="421688010"/>
              </p:ext>
            </p:extLst>
          </p:nvPr>
        </p:nvGraphicFramePr>
        <p:xfrm>
          <a:off x="626664" y="1983476"/>
          <a:ext cx="4993086" cy="3346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内容占位符 2">
            <a:extLst>
              <a:ext uri="{FF2B5EF4-FFF2-40B4-BE49-F238E27FC236}">
                <a16:creationId xmlns:a16="http://schemas.microsoft.com/office/drawing/2014/main" id="{39A60DEB-C344-DF7D-31D0-473BD1B1E097}"/>
              </a:ext>
            </a:extLst>
          </p:cNvPr>
          <p:cNvSpPr txBox="1">
            <a:spLocks/>
          </p:cNvSpPr>
          <p:nvPr/>
        </p:nvSpPr>
        <p:spPr>
          <a:xfrm>
            <a:off x="7282300" y="1258438"/>
            <a:ext cx="4678761" cy="744088"/>
          </a:xfrm>
          <a:prstGeom prst="rect">
            <a:avLst/>
          </a:prstGeom>
        </p:spPr>
        <p:txBody>
          <a:bodyPr vert="horz" lIns="91440" tIns="45720" rIns="91440" bIns="45720" rtlCol="0">
            <a:normAutofit/>
          </a:bodyPr>
          <a:lstStyle>
            <a:lvl1pPr marL="262255" indent="-262255" algn="l" defTabSz="914400" rtl="0" eaLnBrk="1" latinLnBrk="0" hangingPunct="1">
              <a:lnSpc>
                <a:spcPct val="90000"/>
              </a:lnSpc>
              <a:spcBef>
                <a:spcPts val="1000"/>
              </a:spcBef>
              <a:buFont typeface="Arial" panose="020B0604020202090204" pitchFamily="34" charset="0"/>
              <a:buChar char="•"/>
              <a:defRPr sz="2000" b="0" kern="1200" baseline="0">
                <a:solidFill>
                  <a:schemeClr val="tx1"/>
                </a:solidFill>
                <a:latin typeface="黑体" panose="02010609060101010101" pitchFamily="49" charset="-122"/>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kern="1200" baseline="0">
                <a:solidFill>
                  <a:schemeClr val="tx1"/>
                </a:solidFill>
                <a:latin typeface="黑体" panose="020106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kern="1200" baseline="0">
                <a:solidFill>
                  <a:schemeClr val="tx1"/>
                </a:solidFill>
                <a:latin typeface="黑体" panose="02010609060101010101" pitchFamily="49" charset="-122"/>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t>一个内核态应用示例</a:t>
            </a:r>
          </a:p>
        </p:txBody>
      </p:sp>
      <p:pic>
        <p:nvPicPr>
          <p:cNvPr id="12" name="图片 2">
            <a:extLst>
              <a:ext uri="{FF2B5EF4-FFF2-40B4-BE49-F238E27FC236}">
                <a16:creationId xmlns:a16="http://schemas.microsoft.com/office/drawing/2014/main" id="{9EDC537B-1812-18B4-F712-8D9167CE3DD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86950" y="1983476"/>
            <a:ext cx="5267325" cy="2562225"/>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804D1EA7-0D26-FA72-F312-07BE43BDB2BE}"/>
              </a:ext>
            </a:extLst>
          </p:cNvPr>
          <p:cNvSpPr txBox="1"/>
          <p:nvPr/>
        </p:nvSpPr>
        <p:spPr>
          <a:xfrm>
            <a:off x="6233556" y="4729437"/>
            <a:ext cx="5574111" cy="1200329"/>
          </a:xfrm>
          <a:prstGeom prst="rect">
            <a:avLst/>
          </a:prstGeom>
          <a:noFill/>
        </p:spPr>
        <p:txBody>
          <a:bodyPr wrap="square">
            <a:spAutoFit/>
          </a:bodyPr>
          <a:lstStyle/>
          <a:p>
            <a:pPr marL="285750" indent="-285750">
              <a:buFont typeface="Arial" panose="020B0604020202020204" pitchFamily="34" charset="0"/>
              <a:buChar char="•"/>
            </a:pPr>
            <a:r>
              <a:rPr lang="zh-CN" altLang="en-US" dirty="0">
                <a:latin typeface="黑体" panose="02010609060101010101" pitchFamily="49" charset="-122"/>
                <a:ea typeface="黑体" panose="02010609060101010101" pitchFamily="49" charset="-122"/>
              </a:rPr>
              <a:t>未启动</a:t>
            </a:r>
            <a:r>
              <a:rPr kumimoji="0" lang="zh-CN" altLang="en-US" sz="1800" b="0" i="0" u="none" strike="noStrike"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内核态应用加载和运行环境时，无法执行特权指令读取系统状态，无法访问内核数据如页表</a:t>
            </a:r>
            <a:endParaRPr kumimoji="0" lang="en-US" altLang="zh-CN" sz="1800" b="0" i="0" u="none" strike="noStrike"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L="285750" indent="-285750">
              <a:buFont typeface="Arial" panose="020B0604020202020204" pitchFamily="34" charset="0"/>
              <a:buChar char="•"/>
            </a:pPr>
            <a:r>
              <a:rPr lang="zh-CN" altLang="en-US" dirty="0">
                <a:solidFill>
                  <a:prstClr val="black"/>
                </a:solidFill>
                <a:latin typeface="黑体" panose="02010609060101010101" pitchFamily="49" charset="-122"/>
                <a:ea typeface="黑体" panose="02010609060101010101" pitchFamily="49" charset="-122"/>
              </a:rPr>
              <a:t>开启</a:t>
            </a:r>
            <a:r>
              <a:rPr kumimoji="0" lang="zh-CN" altLang="en-US" sz="1800" b="0" i="0" u="none" strike="noStrike"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内核态应用加载和运行环境后，可以读取系统状态，可以访问页表</a:t>
            </a:r>
            <a:endParaRPr lang="zh-CN" altLang="en-US" dirty="0"/>
          </a:p>
        </p:txBody>
      </p:sp>
      <p:sp>
        <p:nvSpPr>
          <p:cNvPr id="17" name="文本框 16">
            <a:extLst>
              <a:ext uri="{FF2B5EF4-FFF2-40B4-BE49-F238E27FC236}">
                <a16:creationId xmlns:a16="http://schemas.microsoft.com/office/drawing/2014/main" id="{1E9E0850-F536-EDA2-B07D-3F3F612752D4}"/>
              </a:ext>
            </a:extLst>
          </p:cNvPr>
          <p:cNvSpPr txBox="1"/>
          <p:nvPr/>
        </p:nvSpPr>
        <p:spPr>
          <a:xfrm>
            <a:off x="533753" y="5491936"/>
            <a:ext cx="5474536" cy="369332"/>
          </a:xfrm>
          <a:prstGeom prst="rect">
            <a:avLst/>
          </a:prstGeom>
          <a:noFill/>
        </p:spPr>
        <p:txBody>
          <a:bodyPr wrap="square">
            <a:spAutoFit/>
          </a:bodyPr>
          <a:lstStyle/>
          <a:p>
            <a:r>
              <a:rPr lang="zh-CN" altLang="en-US" dirty="0">
                <a:solidFill>
                  <a:schemeClr val="accent1"/>
                </a:solidFill>
                <a:latin typeface="黑体" panose="02010609060101010101" pitchFamily="49" charset="-122"/>
                <a:ea typeface="黑体" panose="02010609060101010101" pitchFamily="49" charset="-122"/>
              </a:rPr>
              <a:t>支持浏览器引擎、网络服务器等应用运行在内核态</a:t>
            </a:r>
          </a:p>
        </p:txBody>
      </p:sp>
    </p:spTree>
    <p:extLst>
      <p:ext uri="{BB962C8B-B14F-4D97-AF65-F5344CB8AC3E}">
        <p14:creationId xmlns:p14="http://schemas.microsoft.com/office/powerpoint/2010/main" val="372396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971BB4-0C87-9BA8-5845-16CA37D2B642}"/>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目录</a:t>
            </a:r>
          </a:p>
        </p:txBody>
      </p:sp>
      <p:sp>
        <p:nvSpPr>
          <p:cNvPr id="3" name="内容占位符 2">
            <a:extLst>
              <a:ext uri="{FF2B5EF4-FFF2-40B4-BE49-F238E27FC236}">
                <a16:creationId xmlns:a16="http://schemas.microsoft.com/office/drawing/2014/main" id="{1BC90A90-810D-4CE2-6780-DA9E2E61D0B6}"/>
              </a:ext>
            </a:extLst>
          </p:cNvPr>
          <p:cNvSpPr>
            <a:spLocks noGrp="1"/>
          </p:cNvSpPr>
          <p:nvPr>
            <p:ph idx="1"/>
          </p:nvPr>
        </p:nvSpPr>
        <p:spPr/>
        <p:txBody>
          <a:bodyPr>
            <a:normAutofit/>
          </a:bodyPr>
          <a:lstStyle/>
          <a:p>
            <a:pPr>
              <a:lnSpc>
                <a:spcPct val="200000"/>
              </a:lnSpc>
            </a:pPr>
            <a:r>
              <a:rPr lang="zh-CN" altLang="en-US" sz="2400" dirty="0">
                <a:latin typeface="微软雅黑" panose="020B0503020204020204" pitchFamily="34" charset="-122"/>
                <a:ea typeface="微软雅黑" panose="020B0503020204020204" pitchFamily="34" charset="-122"/>
              </a:rPr>
              <a:t>项目背景与性能提升思路</a:t>
            </a:r>
            <a:endParaRPr lang="en-US" altLang="zh-CN" sz="2400" dirty="0">
              <a:latin typeface="微软雅黑" panose="020B0503020204020204" pitchFamily="34" charset="-122"/>
              <a:ea typeface="微软雅黑" panose="020B0503020204020204" pitchFamily="34" charset="-122"/>
            </a:endParaRPr>
          </a:p>
          <a:p>
            <a:pPr>
              <a:lnSpc>
                <a:spcPct val="200000"/>
              </a:lnSpc>
            </a:pPr>
            <a:r>
              <a:rPr lang="zh-CN" altLang="en-US" sz="2400" dirty="0">
                <a:latin typeface="微软雅黑" panose="020B0503020204020204" pitchFamily="34" charset="-122"/>
                <a:ea typeface="微软雅黑" panose="020B0503020204020204" pitchFamily="34" charset="-122"/>
              </a:rPr>
              <a:t>内核态应用加载和运行环境</a:t>
            </a:r>
            <a:endParaRPr lang="en-US" altLang="zh-CN" sz="2400" dirty="0">
              <a:latin typeface="微软雅黑" panose="020B0503020204020204" pitchFamily="34" charset="-122"/>
              <a:ea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rPr>
              <a:t>应用程序性能提升场景</a:t>
            </a:r>
            <a:endParaRPr lang="en-US" altLang="zh-CN" sz="2400" b="1" dirty="0">
              <a:latin typeface="微软雅黑" panose="020B0503020204020204" pitchFamily="34" charset="-122"/>
              <a:ea typeface="微软雅黑" panose="020B0503020204020204" pitchFamily="34" charset="-122"/>
            </a:endParaRPr>
          </a:p>
          <a:p>
            <a:pPr>
              <a:lnSpc>
                <a:spcPct val="200000"/>
              </a:lnSpc>
            </a:pPr>
            <a:r>
              <a:rPr lang="zh-CN" altLang="en-US" sz="2400" dirty="0">
                <a:latin typeface="微软雅黑" panose="020B0503020204020204" pitchFamily="34" charset="-122"/>
                <a:ea typeface="微软雅黑" panose="020B0503020204020204" pitchFamily="34" charset="-122"/>
              </a:rPr>
              <a:t>加载运行环境的关键技术</a:t>
            </a:r>
            <a:endParaRPr lang="en-US" altLang="zh-CN" sz="2400" dirty="0">
              <a:latin typeface="微软雅黑" panose="020B0503020204020204" pitchFamily="34" charset="-122"/>
              <a:ea typeface="微软雅黑" panose="020B0503020204020204" pitchFamily="34" charset="-122"/>
            </a:endParaRPr>
          </a:p>
          <a:p>
            <a:pPr>
              <a:lnSpc>
                <a:spcPct val="200000"/>
              </a:lnSpc>
            </a:pPr>
            <a:r>
              <a:rPr lang="zh-CN" altLang="en-US" sz="2400" dirty="0">
                <a:latin typeface="微软雅黑" panose="020B0503020204020204" pitchFamily="34" charset="-122"/>
                <a:ea typeface="微软雅黑" panose="020B0503020204020204" pitchFamily="34" charset="-122"/>
              </a:rPr>
              <a:t>终端应用调研与面临问题</a:t>
            </a:r>
            <a:endParaRPr lang="en-US" altLang="zh-CN" sz="2400" dirty="0">
              <a:latin typeface="微软雅黑" panose="020B0503020204020204" pitchFamily="34" charset="-122"/>
              <a:ea typeface="微软雅黑" panose="020B0503020204020204" pitchFamily="34" charset="-122"/>
            </a:endParaRPr>
          </a:p>
          <a:p>
            <a:pPr>
              <a:lnSpc>
                <a:spcPct val="200000"/>
              </a:lnSpc>
            </a:pPr>
            <a:r>
              <a:rPr lang="zh-CN" altLang="en-US" sz="2400" dirty="0">
                <a:latin typeface="微软雅黑" panose="020B0503020204020204" pitchFamily="34" charset="-122"/>
                <a:ea typeface="微软雅黑" panose="020B0503020204020204" pitchFamily="34" charset="-122"/>
              </a:rPr>
              <a:t>项目现状与下一步计划</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6853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File:Apache Spark logo.svg - Wikimedia Commons">
            <a:extLst>
              <a:ext uri="{FF2B5EF4-FFF2-40B4-BE49-F238E27FC236}">
                <a16:creationId xmlns:a16="http://schemas.microsoft.com/office/drawing/2014/main" id="{C27FBBC9-E48F-4C64-A6AD-33CCF5DE80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3613" y="3311513"/>
            <a:ext cx="1311797" cy="68100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pring | Spring Trademark Guidelines">
            <a:extLst>
              <a:ext uri="{FF2B5EF4-FFF2-40B4-BE49-F238E27FC236}">
                <a16:creationId xmlns:a16="http://schemas.microsoft.com/office/drawing/2014/main" id="{A620E7F5-EEB0-4040-903F-7E4ADF9EDCF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721" t="27566" r="19582" b="26989"/>
          <a:stretch/>
        </p:blipFill>
        <p:spPr bwMode="auto">
          <a:xfrm>
            <a:off x="10346769" y="2162020"/>
            <a:ext cx="1599235" cy="59869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adoop Logo Download - AI - All Vector Logo">
            <a:extLst>
              <a:ext uri="{FF2B5EF4-FFF2-40B4-BE49-F238E27FC236}">
                <a16:creationId xmlns:a16="http://schemas.microsoft.com/office/drawing/2014/main" id="{455C9D8B-FCCA-49E7-9C76-A0F6E730A11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9116" t="27137" r="10914" b="26583"/>
          <a:stretch/>
        </p:blipFill>
        <p:spPr bwMode="auto">
          <a:xfrm>
            <a:off x="10346769" y="2780004"/>
            <a:ext cx="1689905" cy="531509"/>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20782266-86D6-4E22-F135-A6D779EEDB7E}"/>
              </a:ext>
            </a:extLst>
          </p:cNvPr>
          <p:cNvSpPr>
            <a:spLocks noGrp="1"/>
          </p:cNvSpPr>
          <p:nvPr>
            <p:ph type="title"/>
          </p:nvPr>
        </p:nvSpPr>
        <p:spPr>
          <a:xfrm>
            <a:off x="626664" y="85201"/>
            <a:ext cx="10515600" cy="744088"/>
          </a:xfrm>
        </p:spPr>
        <p:txBody>
          <a:bodyPr/>
          <a:lstStyle/>
          <a:p>
            <a:r>
              <a:rPr lang="en-US" altLang="zh-CN" dirty="0"/>
              <a:t>Java</a:t>
            </a:r>
            <a:r>
              <a:rPr lang="zh-CN" altLang="en-US" dirty="0"/>
              <a:t>虚拟机和垃圾回收</a:t>
            </a:r>
          </a:p>
        </p:txBody>
      </p:sp>
      <p:sp>
        <p:nvSpPr>
          <p:cNvPr id="3" name="内容占位符 2">
            <a:extLst>
              <a:ext uri="{FF2B5EF4-FFF2-40B4-BE49-F238E27FC236}">
                <a16:creationId xmlns:a16="http://schemas.microsoft.com/office/drawing/2014/main" id="{1C305834-A093-D102-C437-FB4072E5C4A5}"/>
              </a:ext>
            </a:extLst>
          </p:cNvPr>
          <p:cNvSpPr>
            <a:spLocks noGrp="1"/>
          </p:cNvSpPr>
          <p:nvPr>
            <p:ph idx="1"/>
          </p:nvPr>
        </p:nvSpPr>
        <p:spPr>
          <a:xfrm>
            <a:off x="5606007" y="1056693"/>
            <a:ext cx="6339997" cy="5429626"/>
          </a:xfrm>
        </p:spPr>
        <p:txBody>
          <a:bodyPr>
            <a:normAutofit/>
          </a:bodyPr>
          <a:lstStyle/>
          <a:p>
            <a:r>
              <a:rPr lang="zh-CN" altLang="en-US" b="1" dirty="0"/>
              <a:t>什么是垃圾回收（</a:t>
            </a:r>
            <a:r>
              <a:rPr lang="en-US" altLang="zh-CN" b="1" dirty="0"/>
              <a:t>GC</a:t>
            </a:r>
            <a:r>
              <a:rPr lang="zh-CN" altLang="en-US" b="1" dirty="0"/>
              <a:t>）</a:t>
            </a:r>
          </a:p>
          <a:p>
            <a:pPr lvl="1"/>
            <a:r>
              <a:rPr lang="zh-CN" altLang="en-US" dirty="0">
                <a:latin typeface="Söhne"/>
              </a:rPr>
              <a:t>自动内存管理技术</a:t>
            </a:r>
            <a:endParaRPr lang="en-US" altLang="zh-CN" dirty="0">
              <a:latin typeface="Söhne"/>
            </a:endParaRPr>
          </a:p>
          <a:p>
            <a:pPr lvl="1"/>
            <a:r>
              <a:rPr lang="zh-CN" altLang="en-US" dirty="0">
                <a:latin typeface="Söhne"/>
              </a:rPr>
              <a:t>检测并回收不再使用的对象的内存</a:t>
            </a:r>
            <a:endParaRPr lang="en-US" altLang="zh-CN" dirty="0">
              <a:latin typeface="Söhne"/>
            </a:endParaRPr>
          </a:p>
          <a:p>
            <a:pPr lvl="1"/>
            <a:endParaRPr lang="en-US" altLang="zh-CN" dirty="0">
              <a:latin typeface="Söhne"/>
            </a:endParaRPr>
          </a:p>
          <a:p>
            <a:r>
              <a:rPr lang="en-US" altLang="zh-CN" b="1" dirty="0"/>
              <a:t>GC</a:t>
            </a:r>
            <a:r>
              <a:rPr lang="zh-CN" altLang="en-US" b="1" dirty="0"/>
              <a:t>的重要性</a:t>
            </a:r>
            <a:endParaRPr lang="en-US" altLang="zh-CN" b="1" dirty="0"/>
          </a:p>
          <a:p>
            <a:pPr lvl="1"/>
            <a:r>
              <a:rPr lang="zh-CN" altLang="en-US" dirty="0">
                <a:latin typeface="Söhne"/>
              </a:rPr>
              <a:t>避免内存泄漏和悬挂指针</a:t>
            </a:r>
            <a:endParaRPr lang="en-US" altLang="zh-CN" dirty="0">
              <a:latin typeface="Söhne"/>
            </a:endParaRPr>
          </a:p>
          <a:p>
            <a:pPr lvl="1"/>
            <a:r>
              <a:rPr lang="zh-CN" altLang="en-US" dirty="0">
                <a:latin typeface="Söhne"/>
              </a:rPr>
              <a:t>减少内存碎片等</a:t>
            </a:r>
            <a:endParaRPr lang="en-US" altLang="zh-CN" dirty="0">
              <a:latin typeface="Söhne"/>
            </a:endParaRPr>
          </a:p>
          <a:p>
            <a:pPr lvl="1"/>
            <a:endParaRPr lang="en-US" altLang="zh-CN" dirty="0">
              <a:latin typeface="Söhne"/>
            </a:endParaRPr>
          </a:p>
          <a:p>
            <a:r>
              <a:rPr lang="zh-CN" altLang="en-US" b="1" dirty="0"/>
              <a:t>优化</a:t>
            </a:r>
            <a:r>
              <a:rPr lang="en-US" altLang="zh-CN" b="1" dirty="0"/>
              <a:t>Java GC</a:t>
            </a:r>
            <a:r>
              <a:rPr lang="zh-CN" altLang="en-US" b="1" dirty="0"/>
              <a:t>的重要意义</a:t>
            </a:r>
            <a:endParaRPr lang="en-US" altLang="zh-CN" b="1" dirty="0">
              <a:latin typeface="Söhne"/>
            </a:endParaRPr>
          </a:p>
          <a:p>
            <a:pPr lvl="1"/>
            <a:r>
              <a:rPr lang="en-US" altLang="zh-CN" dirty="0">
                <a:latin typeface="Söhne"/>
              </a:rPr>
              <a:t>Java</a:t>
            </a:r>
            <a:r>
              <a:rPr lang="zh-CN" altLang="en-US" dirty="0">
                <a:latin typeface="Söhne"/>
              </a:rPr>
              <a:t>应用广泛</a:t>
            </a:r>
            <a:endParaRPr lang="en-US" altLang="zh-CN" dirty="0">
              <a:latin typeface="Söhne"/>
            </a:endParaRPr>
          </a:p>
          <a:p>
            <a:pPr lvl="2"/>
            <a:r>
              <a:rPr lang="en-US" altLang="zh-CN" dirty="0">
                <a:latin typeface="Söhne"/>
              </a:rPr>
              <a:t>Android App/Web</a:t>
            </a:r>
            <a:r>
              <a:rPr lang="zh-CN" altLang="en-US" dirty="0">
                <a:latin typeface="Söhne"/>
              </a:rPr>
              <a:t>后端</a:t>
            </a:r>
            <a:r>
              <a:rPr lang="en-US" altLang="zh-CN" dirty="0">
                <a:latin typeface="Söhne"/>
              </a:rPr>
              <a:t>/</a:t>
            </a:r>
            <a:r>
              <a:rPr lang="zh-CN" altLang="en-US" dirty="0">
                <a:latin typeface="Söhne"/>
              </a:rPr>
              <a:t>桌面开发</a:t>
            </a:r>
            <a:r>
              <a:rPr lang="en-US" altLang="zh-CN" dirty="0">
                <a:latin typeface="Söhne"/>
              </a:rPr>
              <a:t>/</a:t>
            </a:r>
            <a:r>
              <a:rPr lang="zh-CN" altLang="en-US" dirty="0">
                <a:latin typeface="Söhne"/>
              </a:rPr>
              <a:t>大数据等</a:t>
            </a:r>
            <a:endParaRPr lang="en-US" altLang="zh-CN" dirty="0">
              <a:latin typeface="Söhne"/>
            </a:endParaRPr>
          </a:p>
          <a:p>
            <a:pPr lvl="1"/>
            <a:r>
              <a:rPr lang="en-US" altLang="zh-CN" dirty="0">
                <a:latin typeface="Söhne"/>
              </a:rPr>
              <a:t>GC</a:t>
            </a:r>
            <a:r>
              <a:rPr lang="zh-CN" altLang="en-US" dirty="0">
                <a:latin typeface="Söhne"/>
              </a:rPr>
              <a:t>对</a:t>
            </a:r>
            <a:r>
              <a:rPr lang="en-US" altLang="zh-CN" dirty="0">
                <a:latin typeface="Söhne"/>
              </a:rPr>
              <a:t>Java</a:t>
            </a:r>
            <a:r>
              <a:rPr lang="zh-CN" altLang="en-US" dirty="0">
                <a:latin typeface="Söhne"/>
              </a:rPr>
              <a:t>程序性能影响大</a:t>
            </a:r>
            <a:endParaRPr lang="en-US" altLang="zh-CN" dirty="0">
              <a:latin typeface="Söhne"/>
            </a:endParaRPr>
          </a:p>
          <a:p>
            <a:pPr lvl="2"/>
            <a:r>
              <a:rPr lang="zh-CN" altLang="en-US" dirty="0">
                <a:latin typeface="Söhne"/>
              </a:rPr>
              <a:t>吞吐量</a:t>
            </a:r>
            <a:r>
              <a:rPr lang="en-US" altLang="zh-CN" dirty="0">
                <a:latin typeface="Söhne"/>
              </a:rPr>
              <a:t>/</a:t>
            </a:r>
            <a:r>
              <a:rPr lang="zh-CN" altLang="en-US" dirty="0">
                <a:latin typeface="Söhne"/>
              </a:rPr>
              <a:t>延迟等</a:t>
            </a:r>
            <a:endParaRPr lang="en-US" altLang="zh-CN" dirty="0">
              <a:latin typeface="Söhne"/>
            </a:endParaRPr>
          </a:p>
          <a:p>
            <a:pPr lvl="2"/>
            <a:r>
              <a:rPr lang="zh-CN" altLang="en-US" dirty="0">
                <a:latin typeface="Söhne"/>
              </a:rPr>
              <a:t>应用程序花在</a:t>
            </a:r>
            <a:r>
              <a:rPr lang="en-US" altLang="zh-CN" dirty="0">
                <a:latin typeface="Söhne"/>
              </a:rPr>
              <a:t>GC</a:t>
            </a:r>
            <a:r>
              <a:rPr lang="zh-CN" altLang="en-US" dirty="0">
                <a:latin typeface="Söhne"/>
              </a:rPr>
              <a:t>上的时间高达</a:t>
            </a:r>
            <a:r>
              <a:rPr lang="en-US" altLang="zh-CN" dirty="0">
                <a:latin typeface="Söhne"/>
              </a:rPr>
              <a:t>10%-35%</a:t>
            </a:r>
            <a:r>
              <a:rPr lang="zh-CN" altLang="en-US" dirty="0">
                <a:latin typeface="Söhne"/>
              </a:rPr>
              <a:t>，</a:t>
            </a:r>
            <a:r>
              <a:rPr lang="en-US" altLang="zh-CN" dirty="0">
                <a:latin typeface="Söhne"/>
              </a:rPr>
              <a:t>GC</a:t>
            </a:r>
            <a:r>
              <a:rPr lang="zh-CN" altLang="en-US" dirty="0">
                <a:latin typeface="Söhne"/>
              </a:rPr>
              <a:t>会导致长尾延迟</a:t>
            </a:r>
            <a:r>
              <a:rPr lang="en-US" altLang="zh-CN" dirty="0">
                <a:latin typeface="Söhne"/>
              </a:rPr>
              <a:t>[1] </a:t>
            </a:r>
          </a:p>
        </p:txBody>
      </p:sp>
      <p:sp>
        <p:nvSpPr>
          <p:cNvPr id="5" name="AutoShape 2" descr="https://miro.medium.com/v2/resize:fit:786/0*GMXQBZCEpGQMBjy-">
            <a:extLst>
              <a:ext uri="{FF2B5EF4-FFF2-40B4-BE49-F238E27FC236}">
                <a16:creationId xmlns:a16="http://schemas.microsoft.com/office/drawing/2014/main" id="{D4172B7D-BB3D-4BEA-B32A-C5E9AFC7A71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miro.medium.com/v2/resize:fit:786/0*GMXQBZCEpGQMBjy-">
            <a:extLst>
              <a:ext uri="{FF2B5EF4-FFF2-40B4-BE49-F238E27FC236}">
                <a16:creationId xmlns:a16="http://schemas.microsoft.com/office/drawing/2014/main" id="{F7984F7D-EC57-47F1-BC36-FF5CDA8D805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Picture 6" descr="https://miro.medium.com/v2/resize:fit:786/0*GMXQBZCEpGQMBjy-">
            <a:extLst>
              <a:ext uri="{FF2B5EF4-FFF2-40B4-BE49-F238E27FC236}">
                <a16:creationId xmlns:a16="http://schemas.microsoft.com/office/drawing/2014/main" id="{EAC1E9AB-A555-4A64-A9A5-C4027ECAB8C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385" t="16494" r="2179" b="22711"/>
          <a:stretch/>
        </p:blipFill>
        <p:spPr bwMode="auto">
          <a:xfrm>
            <a:off x="0" y="904293"/>
            <a:ext cx="5478684" cy="5489478"/>
          </a:xfrm>
          <a:prstGeom prst="rect">
            <a:avLst/>
          </a:prstGeom>
          <a:noFill/>
          <a:extLst>
            <a:ext uri="{909E8E84-426E-40DD-AFC4-6F175D3DCCD1}">
              <a14:hiddenFill xmlns:a14="http://schemas.microsoft.com/office/drawing/2010/main">
                <a:solidFill>
                  <a:srgbClr val="FFFFFF"/>
                </a:solidFill>
              </a14:hiddenFill>
            </a:ext>
          </a:extLst>
        </p:spPr>
      </p:pic>
      <p:sp>
        <p:nvSpPr>
          <p:cNvPr id="7" name="内容占位符 2">
            <a:extLst>
              <a:ext uri="{FF2B5EF4-FFF2-40B4-BE49-F238E27FC236}">
                <a16:creationId xmlns:a16="http://schemas.microsoft.com/office/drawing/2014/main" id="{5E069AAA-AA41-4239-BDFE-CBB95A8161D6}"/>
              </a:ext>
            </a:extLst>
          </p:cNvPr>
          <p:cNvSpPr txBox="1">
            <a:spLocks/>
          </p:cNvSpPr>
          <p:nvPr/>
        </p:nvSpPr>
        <p:spPr>
          <a:xfrm>
            <a:off x="532181" y="6379580"/>
            <a:ext cx="11504493" cy="478420"/>
          </a:xfrm>
          <a:prstGeom prst="rect">
            <a:avLst/>
          </a:prstGeom>
        </p:spPr>
        <p:txBody>
          <a:bodyPr vert="horz" lIns="91440" tIns="45720" rIns="91440" bIns="45720" rtlCol="0">
            <a:normAutofit/>
          </a:bodyPr>
          <a:lstStyle>
            <a:lvl1pPr marL="262255" indent="-262255" algn="l" defTabSz="914400" rtl="0" eaLnBrk="1" latinLnBrk="0" hangingPunct="1">
              <a:lnSpc>
                <a:spcPct val="90000"/>
              </a:lnSpc>
              <a:spcBef>
                <a:spcPts val="1000"/>
              </a:spcBef>
              <a:buFont typeface="Arial" panose="020B0604020202090204" pitchFamily="34" charset="0"/>
              <a:buChar char="•"/>
              <a:defRPr sz="2000" b="0" kern="1200" baseline="0">
                <a:solidFill>
                  <a:schemeClr val="tx1"/>
                </a:solidFill>
                <a:latin typeface="黑体" panose="02010609060101010101" pitchFamily="49" charset="-122"/>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kern="1200" baseline="0">
                <a:solidFill>
                  <a:schemeClr val="tx1"/>
                </a:solidFill>
                <a:latin typeface="黑体" panose="020106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kern="1200" baseline="0">
                <a:solidFill>
                  <a:schemeClr val="tx1"/>
                </a:solidFill>
                <a:latin typeface="黑体" panose="02010609060101010101" pitchFamily="49" charset="-122"/>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400" dirty="0">
                <a:latin typeface="Times New Roman" panose="02020603050405020304" pitchFamily="18" charset="0"/>
                <a:cs typeface="Times New Roman" panose="02020603050405020304" pitchFamily="18" charset="0"/>
              </a:rPr>
              <a:t>[1] Maas, M., </a:t>
            </a:r>
            <a:r>
              <a:rPr lang="en-US" altLang="zh-CN" sz="1400" dirty="0" err="1">
                <a:latin typeface="Times New Roman" panose="02020603050405020304" pitchFamily="18" charset="0"/>
                <a:cs typeface="Times New Roman" panose="02020603050405020304" pitchFamily="18" charset="0"/>
              </a:rPr>
              <a:t>Asanović</a:t>
            </a:r>
            <a:r>
              <a:rPr lang="en-US" altLang="zh-CN" sz="1400" dirty="0">
                <a:latin typeface="Times New Roman" panose="02020603050405020304" pitchFamily="18" charset="0"/>
                <a:cs typeface="Times New Roman" panose="02020603050405020304" pitchFamily="18" charset="0"/>
              </a:rPr>
              <a:t>, K., &amp; </a:t>
            </a:r>
            <a:r>
              <a:rPr lang="en-US" altLang="zh-CN" sz="1400" dirty="0" err="1">
                <a:latin typeface="Times New Roman" panose="02020603050405020304" pitchFamily="18" charset="0"/>
                <a:cs typeface="Times New Roman" panose="02020603050405020304" pitchFamily="18" charset="0"/>
              </a:rPr>
              <a:t>Kubiatowicz</a:t>
            </a:r>
            <a:r>
              <a:rPr lang="en-US" altLang="zh-CN" sz="1400" dirty="0">
                <a:latin typeface="Times New Roman" panose="02020603050405020304" pitchFamily="18" charset="0"/>
                <a:cs typeface="Times New Roman" panose="02020603050405020304" pitchFamily="18" charset="0"/>
              </a:rPr>
              <a:t>, J. (2018). A Hardware Accelerator for Tracing Garbage Collection. </a:t>
            </a:r>
            <a:r>
              <a:rPr lang="en-US" altLang="zh-CN" sz="1400" i="1" dirty="0">
                <a:latin typeface="Times New Roman" panose="02020603050405020304" pitchFamily="18" charset="0"/>
                <a:cs typeface="Times New Roman" panose="02020603050405020304" pitchFamily="18" charset="0"/>
              </a:rPr>
              <a:t>2018 ACM/IEEE 45th Annual International Symposium on Computer Architecture (ISCA)</a:t>
            </a:r>
            <a:r>
              <a:rPr lang="en-US" altLang="zh-CN" sz="1400" dirty="0">
                <a:latin typeface="Times New Roman" panose="02020603050405020304" pitchFamily="18" charset="0"/>
                <a:cs typeface="Times New Roman" panose="02020603050405020304" pitchFamily="18" charset="0"/>
              </a:rPr>
              <a:t>, 138–151. </a:t>
            </a:r>
            <a:r>
              <a:rPr lang="en-US" altLang="zh-CN" sz="1400" dirty="0">
                <a:latin typeface="Times New Roman" panose="02020603050405020304" pitchFamily="18" charset="0"/>
                <a:cs typeface="Times New Roman" panose="02020603050405020304" pitchFamily="18" charset="0"/>
                <a:hlinkClick r:id="rId7"/>
              </a:rPr>
              <a:t>https://doi.org/10.1109/ISCA.2018.00022</a:t>
            </a:r>
            <a:endParaRPr lang="en-US" altLang="zh-CN" sz="1400" dirty="0">
              <a:latin typeface="Times New Roman" panose="02020603050405020304" pitchFamily="18" charset="0"/>
              <a:cs typeface="Times New Roman" panose="02020603050405020304" pitchFamily="18" charset="0"/>
            </a:endParaRPr>
          </a:p>
          <a:p>
            <a:endParaRPr lang="en-US" altLang="zh-CN" sz="1400" dirty="0">
              <a:effectLst/>
              <a:latin typeface="Times New Roman" panose="02020603050405020304" pitchFamily="18" charset="0"/>
              <a:cs typeface="Times New Roman" panose="02020603050405020304" pitchFamily="18" charset="0"/>
            </a:endParaRPr>
          </a:p>
        </p:txBody>
      </p:sp>
      <p:pic>
        <p:nvPicPr>
          <p:cNvPr id="1026" name="Picture 2" descr="Android Logo, symbol, meaning, history, PNG, brand">
            <a:extLst>
              <a:ext uri="{FF2B5EF4-FFF2-40B4-BE49-F238E27FC236}">
                <a16:creationId xmlns:a16="http://schemas.microsoft.com/office/drawing/2014/main" id="{C0FBD98A-F4DB-4430-902C-34113CE32FE0}"/>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22504" b="25064"/>
          <a:stretch/>
        </p:blipFill>
        <p:spPr bwMode="auto">
          <a:xfrm>
            <a:off x="10346769" y="1577048"/>
            <a:ext cx="1787356" cy="52715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File:Hibernate logo a.png - Wikimedia Commons">
            <a:extLst>
              <a:ext uri="{FF2B5EF4-FFF2-40B4-BE49-F238E27FC236}">
                <a16:creationId xmlns:a16="http://schemas.microsoft.com/office/drawing/2014/main" id="{F81AD85F-3DBF-400B-93C2-2119BDBA594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218777" y="4012860"/>
            <a:ext cx="1915348" cy="531509"/>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B1B26146-8AEC-C6A2-3AD1-F1070087A4A5}"/>
              </a:ext>
            </a:extLst>
          </p:cNvPr>
          <p:cNvSpPr/>
          <p:nvPr/>
        </p:nvSpPr>
        <p:spPr>
          <a:xfrm>
            <a:off x="2686050" y="4829175"/>
            <a:ext cx="781050" cy="123825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401488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5222</TotalTime>
  <Words>2589</Words>
  <Application>Microsoft Office PowerPoint</Application>
  <PresentationFormat>宽屏</PresentationFormat>
  <Paragraphs>709</Paragraphs>
  <Slides>28</Slides>
  <Notes>12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28</vt:i4>
      </vt:variant>
    </vt:vector>
  </HeadingPairs>
  <TitlesOfParts>
    <vt:vector size="42" baseType="lpstr">
      <vt:lpstr>Helvetica Neue</vt:lpstr>
      <vt:lpstr>Söhne</vt:lpstr>
      <vt:lpstr>Times New Roman Regular</vt:lpstr>
      <vt:lpstr>等线</vt:lpstr>
      <vt:lpstr>等线 Light</vt:lpstr>
      <vt:lpstr>黑体</vt:lpstr>
      <vt:lpstr>黑体</vt:lpstr>
      <vt:lpstr>华文隶书</vt:lpstr>
      <vt:lpstr>宋体</vt:lpstr>
      <vt:lpstr>微软雅黑</vt:lpstr>
      <vt:lpstr>Arial</vt:lpstr>
      <vt:lpstr>Calibri</vt:lpstr>
      <vt:lpstr>Times New Roman</vt:lpstr>
      <vt:lpstr>Office 主题​​</vt:lpstr>
      <vt:lpstr>内核态应用程序项目进展</vt:lpstr>
      <vt:lpstr>目录</vt:lpstr>
      <vt:lpstr>项目背景与性能提升思路</vt:lpstr>
      <vt:lpstr>目录</vt:lpstr>
      <vt:lpstr>内核态应用加载和运行环境</vt:lpstr>
      <vt:lpstr>内核态应用加载和运行环境</vt:lpstr>
      <vt:lpstr>内核态应用加载和运行环境</vt:lpstr>
      <vt:lpstr>目录</vt:lpstr>
      <vt:lpstr>Java虚拟机和垃圾回收</vt:lpstr>
      <vt:lpstr>为什么能在垃圾回收器上获得性能提升</vt:lpstr>
      <vt:lpstr>垃圾回收原理</vt:lpstr>
      <vt:lpstr>垃圾回收优化</vt:lpstr>
      <vt:lpstr>垃圾回收优化：示例1</vt:lpstr>
      <vt:lpstr>垃圾回收优化：示例1</vt:lpstr>
      <vt:lpstr>垃圾回收优化：示例1</vt:lpstr>
      <vt:lpstr>垃圾回收优化：示例2</vt:lpstr>
      <vt:lpstr>垃圾回收优化：示例2</vt:lpstr>
      <vt:lpstr>垃圾回收优化：示例3</vt:lpstr>
      <vt:lpstr>垃圾回收优化：示例3</vt:lpstr>
      <vt:lpstr>垃圾回收优化：示例3</vt:lpstr>
      <vt:lpstr>目录</vt:lpstr>
      <vt:lpstr>加载运行环境的关键技术</vt:lpstr>
      <vt:lpstr>加载运行环境的关键技术</vt:lpstr>
      <vt:lpstr>目录</vt:lpstr>
      <vt:lpstr>终端应用调研</vt:lpstr>
      <vt:lpstr>终端应用调研</vt:lpstr>
      <vt:lpstr>目录</vt:lpstr>
      <vt:lpstr>项目现状与下一步计划</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Bilibili主线程</dc:title>
  <dc:creator>Hou Chengxuan</dc:creator>
  <cp:lastModifiedBy>Mengyao Xie</cp:lastModifiedBy>
  <cp:revision>1090</cp:revision>
  <dcterms:created xsi:type="dcterms:W3CDTF">2022-12-06T13:13:43Z</dcterms:created>
  <dcterms:modified xsi:type="dcterms:W3CDTF">2023-03-20T01:29:15Z</dcterms:modified>
</cp:coreProperties>
</file>