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1567" r:id="rId2"/>
    <p:sldId id="775" r:id="rId3"/>
    <p:sldId id="772" r:id="rId4"/>
    <p:sldId id="757" r:id="rId5"/>
    <p:sldId id="1569" r:id="rId6"/>
    <p:sldId id="758" r:id="rId7"/>
    <p:sldId id="759" r:id="rId8"/>
    <p:sldId id="1571" r:id="rId9"/>
    <p:sldId id="1568" r:id="rId10"/>
    <p:sldId id="760" r:id="rId11"/>
    <p:sldId id="761" r:id="rId12"/>
    <p:sldId id="762" r:id="rId13"/>
    <p:sldId id="763" r:id="rId14"/>
    <p:sldId id="764" r:id="rId15"/>
    <p:sldId id="765" r:id="rId16"/>
    <p:sldId id="766" r:id="rId17"/>
    <p:sldId id="767" r:id="rId18"/>
    <p:sldId id="768" r:id="rId19"/>
    <p:sldId id="769" r:id="rId20"/>
    <p:sldId id="770" r:id="rId21"/>
    <p:sldId id="771" r:id="rId22"/>
    <p:sldId id="15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22" autoAdjust="0"/>
  </p:normalViewPr>
  <p:slideViewPr>
    <p:cSldViewPr snapToGrid="0">
      <p:cViewPr varScale="1">
        <p:scale>
          <a:sx n="95" d="100"/>
          <a:sy n="95" d="100"/>
        </p:scale>
        <p:origin x="11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F4260-97AF-4E49-ADD8-C96053CDFFB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F715A-0729-4ED1-9207-0B09CB157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5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61FF3-F875-4F10-BE2C-9BFD675103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5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F715A-0729-4ED1-9207-0B09CB1574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1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F715A-0729-4ED1-9207-0B09CB1574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7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D55E1-3A46-2A30-51A1-236DC8A1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FC6BCD-F544-B881-E7E7-AE9C7CAEB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FC8B6-ABA3-31A8-3B11-A09F1D76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3A7FD-2FF3-3956-9C20-1344E731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DE759-EF78-4260-03A2-10B51C78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6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4C21-6447-0434-EE40-7EE425A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B7943E-0D1D-4337-6B57-DCACAB6F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0DA67-874C-E55E-45BC-702AEB0B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BF6B5-799B-AC86-73E4-065D5E21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D1D0A-3259-D1E8-4D7C-A0652F50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2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78C4C6-33B0-66C5-530F-D4DF28575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B5B60-F646-0009-E35E-ACD8B98F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1373B-D38D-5E4A-D7BC-112562DD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29B0D-4F7D-3B77-D4F3-3B16040D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2246A-02F0-CFA6-AA74-D3E23789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3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6" y="90"/>
            <a:ext cx="12195175" cy="914310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626664" y="85201"/>
            <a:ext cx="10515600" cy="74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81" b="42223"/>
          <a:stretch>
            <a:fillRect/>
          </a:stretch>
        </p:blipFill>
        <p:spPr>
          <a:xfrm>
            <a:off x="0" y="6351687"/>
            <a:ext cx="12192000" cy="5208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5" y="6437829"/>
            <a:ext cx="423989" cy="348542"/>
          </a:xfrm>
          <a:prstGeom prst="rect">
            <a:avLst/>
          </a:prstGeom>
        </p:spPr>
      </p:pic>
      <p:sp>
        <p:nvSpPr>
          <p:cNvPr id="1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9163424" y="6446030"/>
            <a:ext cx="2743200" cy="33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‹#›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626664" y="1161143"/>
            <a:ext cx="11279960" cy="505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2255" indent="-262255">
              <a:buFont typeface="Arial" panose="020B0604020202090204" pitchFamily="34" charset="0"/>
              <a:buChar char="•"/>
              <a:defRPr sz="2800" b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400" b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2000" b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第一级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57957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DA6D-26B0-5168-A56E-91E1AB8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EC6C6-AA98-1B38-CF84-735F9B5F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6FC3C-9036-8526-D1AC-C7F962E6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14329-E328-B03F-D825-AD510F63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E3834-B4CB-D5F2-A595-CDC719DA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0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F64A2-15D4-A519-AE96-8A6FEBA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6E6B3-92A9-A7B5-2819-4F6E1847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F4CEC-3C47-3D88-E1C2-00300071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7B9E5-12A6-1AE2-574C-2C25C0EA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6D2A5-6257-7414-2593-34F231C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6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4D96-F0F0-D2C4-2714-F85632A6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16857-06C3-D96B-C102-93020C0BA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E6633-53F0-3632-39AD-84962C88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A3F44-1312-FBC6-5EF5-5CA4803A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95AE0-AA74-97CE-0135-805E3E1F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33388-02C5-0009-F4DE-0A0DC96C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0A9C3-A990-F49C-A0CF-972BC4DD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AEEFF-2E24-7D80-9147-BBA188FB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CEA59-7BE7-8511-1BD5-D586CD2A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B4C78D-CDBF-113A-EA52-736AC7385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D50D57-E2B8-2461-C954-1FDCB3EF1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F1A08D-95F8-7003-B396-624578ED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45BB8-CFFF-4A28-2CA6-58299E44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4F7979-F4F4-8C0A-11EA-9F3C09E0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1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4CD3-1F75-6C42-5E00-9AA0F963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A7C7B6-660A-CA50-262D-DECCF76E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A6BB6-C9A3-090F-912C-1542FAE4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1CBB24-7239-6DC0-A5F7-F704EECC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7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A06D30-5411-E484-BB72-712BB718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9FA17-2AE3-A104-D5F5-5EF32B0D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9EC9C-70CF-8C52-EB42-18427283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8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92D72-1656-B509-2132-A8B928DD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3DC08-D0EB-6DCA-8793-7A1C8330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9AB52-8A67-35BA-A61C-D38E8B83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A367D-EDAC-5AF9-A2D3-C8F3352B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63830-5D71-1AEF-E00D-A7A9A2E7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6C6FB-1834-EAB1-1409-9C6A5519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7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D797-92B4-6776-36B6-42FD4391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EDB4C1-FA9F-6E68-A697-93533B15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859E1-3D2B-ABC5-0B16-BA667F1E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B5ABC-DCE8-E129-5548-C6BE5BB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67D31-2264-8995-9A20-B74F62BD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05DC3-BD31-A78C-D915-7B8B765F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A437FC-8E04-77C2-FEF5-F0F72FF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66F6E-ADC2-B769-6F36-C54EE835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3EF3B-78C0-2997-4A8C-2CD3C6D0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8858-3D8B-4196-B0CE-C8CC9D44BF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B4C47-E667-7AC1-9708-5C0FDF629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F93A9-4A82-B089-635C-1499C2363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/>
          <p:cNvSpPr>
            <a:spLocks noChangeArrowheads="1"/>
          </p:cNvSpPr>
          <p:nvPr/>
        </p:nvSpPr>
        <p:spPr bwMode="auto">
          <a:xfrm>
            <a:off x="10032537" y="5836071"/>
            <a:ext cx="2208148" cy="1021968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2220 w 10000"/>
              <a:gd name="connsiteY3" fmla="*/ 10000 h 10000"/>
              <a:gd name="connsiteX4" fmla="*/ 3171 w 10000"/>
              <a:gd name="connsiteY4" fmla="*/ 0 h 10000"/>
              <a:gd name="connsiteX5" fmla="*/ 10000 w 10000"/>
              <a:gd name="connsiteY5" fmla="*/ 0 h 10000"/>
              <a:gd name="connsiteX0-1" fmla="*/ 10000 w 10000"/>
              <a:gd name="connsiteY0-2" fmla="*/ 0 h 10000"/>
              <a:gd name="connsiteX1-3" fmla="*/ 10000 w 10000"/>
              <a:gd name="connsiteY1-4" fmla="*/ 10000 h 10000"/>
              <a:gd name="connsiteX2-5" fmla="*/ 0 w 10000"/>
              <a:gd name="connsiteY2-6" fmla="*/ 10000 h 10000"/>
              <a:gd name="connsiteX3-7" fmla="*/ 1053 w 10000"/>
              <a:gd name="connsiteY3-8" fmla="*/ 6672 h 10000"/>
              <a:gd name="connsiteX4-9" fmla="*/ 3171 w 10000"/>
              <a:gd name="connsiteY4-10" fmla="*/ 0 h 10000"/>
              <a:gd name="connsiteX5-11" fmla="*/ 10000 w 10000"/>
              <a:gd name="connsiteY5-12" fmla="*/ 0 h 10000"/>
              <a:gd name="connsiteX0-13" fmla="*/ 8947 w 8947"/>
              <a:gd name="connsiteY0-14" fmla="*/ 0 h 10000"/>
              <a:gd name="connsiteX1-15" fmla="*/ 8947 w 8947"/>
              <a:gd name="connsiteY1-16" fmla="*/ 10000 h 10000"/>
              <a:gd name="connsiteX2-17" fmla="*/ 0 w 8947"/>
              <a:gd name="connsiteY2-18" fmla="*/ 6672 h 10000"/>
              <a:gd name="connsiteX3-19" fmla="*/ 0 w 8947"/>
              <a:gd name="connsiteY3-20" fmla="*/ 6672 h 10000"/>
              <a:gd name="connsiteX4-21" fmla="*/ 2118 w 8947"/>
              <a:gd name="connsiteY4-22" fmla="*/ 0 h 10000"/>
              <a:gd name="connsiteX5-23" fmla="*/ 8947 w 8947"/>
              <a:gd name="connsiteY5-24" fmla="*/ 0 h 10000"/>
              <a:gd name="connsiteX0-25" fmla="*/ 10000 w 10000"/>
              <a:gd name="connsiteY0-26" fmla="*/ 0 h 6672"/>
              <a:gd name="connsiteX1-27" fmla="*/ 9780 w 10000"/>
              <a:gd name="connsiteY1-28" fmla="*/ 6672 h 6672"/>
              <a:gd name="connsiteX2-29" fmla="*/ 0 w 10000"/>
              <a:gd name="connsiteY2-30" fmla="*/ 6672 h 6672"/>
              <a:gd name="connsiteX3-31" fmla="*/ 0 w 10000"/>
              <a:gd name="connsiteY3-32" fmla="*/ 6672 h 6672"/>
              <a:gd name="connsiteX4-33" fmla="*/ 2367 w 10000"/>
              <a:gd name="connsiteY4-34" fmla="*/ 0 h 6672"/>
              <a:gd name="connsiteX5-35" fmla="*/ 10000 w 10000"/>
              <a:gd name="connsiteY5-36" fmla="*/ 0 h 6672"/>
              <a:gd name="connsiteX0-37" fmla="*/ 11740 w 11740"/>
              <a:gd name="connsiteY0-38" fmla="*/ 0 h 17320"/>
              <a:gd name="connsiteX1-39" fmla="*/ 11520 w 11740"/>
              <a:gd name="connsiteY1-40" fmla="*/ 10000 h 17320"/>
              <a:gd name="connsiteX2-41" fmla="*/ 1740 w 11740"/>
              <a:gd name="connsiteY2-42" fmla="*/ 10000 h 17320"/>
              <a:gd name="connsiteX3-43" fmla="*/ 0 w 11740"/>
              <a:gd name="connsiteY3-44" fmla="*/ 17320 h 17320"/>
              <a:gd name="connsiteX4-45" fmla="*/ 4107 w 11740"/>
              <a:gd name="connsiteY4-46" fmla="*/ 0 h 17320"/>
              <a:gd name="connsiteX5-47" fmla="*/ 11740 w 11740"/>
              <a:gd name="connsiteY5-48" fmla="*/ 0 h 17320"/>
              <a:gd name="connsiteX0-49" fmla="*/ 11740 w 11740"/>
              <a:gd name="connsiteY0-50" fmla="*/ 0 h 17320"/>
              <a:gd name="connsiteX1-51" fmla="*/ 11520 w 11740"/>
              <a:gd name="connsiteY1-52" fmla="*/ 17320 h 17320"/>
              <a:gd name="connsiteX2-53" fmla="*/ 1740 w 11740"/>
              <a:gd name="connsiteY2-54" fmla="*/ 10000 h 17320"/>
              <a:gd name="connsiteX3-55" fmla="*/ 0 w 11740"/>
              <a:gd name="connsiteY3-56" fmla="*/ 17320 h 17320"/>
              <a:gd name="connsiteX4-57" fmla="*/ 4107 w 11740"/>
              <a:gd name="connsiteY4-58" fmla="*/ 0 h 17320"/>
              <a:gd name="connsiteX5-59" fmla="*/ 11740 w 11740"/>
              <a:gd name="connsiteY5-60" fmla="*/ 0 h 17320"/>
              <a:gd name="connsiteX0-61" fmla="*/ 11740 w 11740"/>
              <a:gd name="connsiteY0-62" fmla="*/ 0 h 17320"/>
              <a:gd name="connsiteX1-63" fmla="*/ 11520 w 11740"/>
              <a:gd name="connsiteY1-64" fmla="*/ 17320 h 17320"/>
              <a:gd name="connsiteX2-65" fmla="*/ 2609 w 11740"/>
              <a:gd name="connsiteY2-66" fmla="*/ 17320 h 17320"/>
              <a:gd name="connsiteX3-67" fmla="*/ 0 w 11740"/>
              <a:gd name="connsiteY3-68" fmla="*/ 17320 h 17320"/>
              <a:gd name="connsiteX4-69" fmla="*/ 4107 w 11740"/>
              <a:gd name="connsiteY4-70" fmla="*/ 0 h 17320"/>
              <a:gd name="connsiteX5-71" fmla="*/ 11740 w 11740"/>
              <a:gd name="connsiteY5-72" fmla="*/ 0 h 17320"/>
              <a:gd name="connsiteX0-73" fmla="*/ 11740 w 11740"/>
              <a:gd name="connsiteY0-74" fmla="*/ 0 h 17320"/>
              <a:gd name="connsiteX1-75" fmla="*/ 11520 w 11740"/>
              <a:gd name="connsiteY1-76" fmla="*/ 17320 h 17320"/>
              <a:gd name="connsiteX2-77" fmla="*/ 9131 w 11740"/>
              <a:gd name="connsiteY2-78" fmla="*/ 17320 h 17320"/>
              <a:gd name="connsiteX3-79" fmla="*/ 0 w 11740"/>
              <a:gd name="connsiteY3-80" fmla="*/ 17320 h 17320"/>
              <a:gd name="connsiteX4-81" fmla="*/ 4107 w 11740"/>
              <a:gd name="connsiteY4-82" fmla="*/ 0 h 17320"/>
              <a:gd name="connsiteX5-83" fmla="*/ 11740 w 11740"/>
              <a:gd name="connsiteY5-84" fmla="*/ 0 h 17320"/>
              <a:gd name="connsiteX0-85" fmla="*/ 10870 w 10870"/>
              <a:gd name="connsiteY0-86" fmla="*/ 0 h 17320"/>
              <a:gd name="connsiteX1-87" fmla="*/ 10650 w 10870"/>
              <a:gd name="connsiteY1-88" fmla="*/ 17320 h 17320"/>
              <a:gd name="connsiteX2-89" fmla="*/ 8261 w 10870"/>
              <a:gd name="connsiteY2-90" fmla="*/ 17320 h 17320"/>
              <a:gd name="connsiteX3-91" fmla="*/ 0 w 10870"/>
              <a:gd name="connsiteY3-92" fmla="*/ 17320 h 17320"/>
              <a:gd name="connsiteX4-93" fmla="*/ 3237 w 10870"/>
              <a:gd name="connsiteY4-94" fmla="*/ 0 h 17320"/>
              <a:gd name="connsiteX5-95" fmla="*/ 10870 w 10870"/>
              <a:gd name="connsiteY5-96" fmla="*/ 0 h 17320"/>
              <a:gd name="connsiteX0-97" fmla="*/ 10000 w 10000"/>
              <a:gd name="connsiteY0-98" fmla="*/ 0 h 17320"/>
              <a:gd name="connsiteX1-99" fmla="*/ 9780 w 10000"/>
              <a:gd name="connsiteY1-100" fmla="*/ 17320 h 17320"/>
              <a:gd name="connsiteX2-101" fmla="*/ 7391 w 10000"/>
              <a:gd name="connsiteY2-102" fmla="*/ 17320 h 17320"/>
              <a:gd name="connsiteX3-103" fmla="*/ 0 w 10000"/>
              <a:gd name="connsiteY3-104" fmla="*/ 12349 h 17320"/>
              <a:gd name="connsiteX4-105" fmla="*/ 2367 w 10000"/>
              <a:gd name="connsiteY4-106" fmla="*/ 0 h 17320"/>
              <a:gd name="connsiteX5-107" fmla="*/ 10000 w 10000"/>
              <a:gd name="connsiteY5-108" fmla="*/ 0 h 17320"/>
              <a:gd name="connsiteX0-109" fmla="*/ 10000 w 10000"/>
              <a:gd name="connsiteY0-110" fmla="*/ 0 h 17320"/>
              <a:gd name="connsiteX1-111" fmla="*/ 9780 w 10000"/>
              <a:gd name="connsiteY1-112" fmla="*/ 12349 h 17320"/>
              <a:gd name="connsiteX2-113" fmla="*/ 7391 w 10000"/>
              <a:gd name="connsiteY2-114" fmla="*/ 17320 h 17320"/>
              <a:gd name="connsiteX3-115" fmla="*/ 0 w 10000"/>
              <a:gd name="connsiteY3-116" fmla="*/ 12349 h 17320"/>
              <a:gd name="connsiteX4-117" fmla="*/ 2367 w 10000"/>
              <a:gd name="connsiteY4-118" fmla="*/ 0 h 17320"/>
              <a:gd name="connsiteX5-119" fmla="*/ 10000 w 10000"/>
              <a:gd name="connsiteY5-120" fmla="*/ 0 h 17320"/>
              <a:gd name="connsiteX0-121" fmla="*/ 10000 w 10000"/>
              <a:gd name="connsiteY0-122" fmla="*/ 0 h 12349"/>
              <a:gd name="connsiteX1-123" fmla="*/ 9780 w 10000"/>
              <a:gd name="connsiteY1-124" fmla="*/ 12349 h 12349"/>
              <a:gd name="connsiteX2-125" fmla="*/ 7391 w 10000"/>
              <a:gd name="connsiteY2-126" fmla="*/ 12349 h 12349"/>
              <a:gd name="connsiteX3-127" fmla="*/ 0 w 10000"/>
              <a:gd name="connsiteY3-128" fmla="*/ 12349 h 12349"/>
              <a:gd name="connsiteX4-129" fmla="*/ 2367 w 10000"/>
              <a:gd name="connsiteY4-130" fmla="*/ 0 h 12349"/>
              <a:gd name="connsiteX5-131" fmla="*/ 10000 w 10000"/>
              <a:gd name="connsiteY5-132" fmla="*/ 0 h 12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2349">
                <a:moveTo>
                  <a:pt x="10000" y="0"/>
                </a:moveTo>
                <a:cubicBezTo>
                  <a:pt x="9927" y="3333"/>
                  <a:pt x="9853" y="9016"/>
                  <a:pt x="9780" y="12349"/>
                </a:cubicBezTo>
                <a:lnTo>
                  <a:pt x="7391" y="12349"/>
                </a:lnTo>
                <a:lnTo>
                  <a:pt x="0" y="12349"/>
                </a:lnTo>
                <a:lnTo>
                  <a:pt x="2367" y="0"/>
                </a:lnTo>
                <a:lnTo>
                  <a:pt x="10000" y="0"/>
                </a:lnTo>
                <a:close/>
              </a:path>
            </a:pathLst>
          </a:custGeom>
          <a:solidFill>
            <a:srgbClr val="E70012"/>
          </a:solidFill>
          <a:ln w="9525">
            <a:noFill/>
            <a:round/>
          </a:ln>
        </p:spPr>
        <p:txBody>
          <a:bodyPr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>
            <a:spLocks noChangeArrowheads="1"/>
          </p:cNvSpPr>
          <p:nvPr/>
        </p:nvSpPr>
        <p:spPr bwMode="auto">
          <a:xfrm>
            <a:off x="9648471" y="6249855"/>
            <a:ext cx="2592215" cy="608175"/>
          </a:xfrm>
          <a:custGeom>
            <a:avLst/>
            <a:gdLst>
              <a:gd name="connsiteX0" fmla="*/ 9223 w 9223"/>
              <a:gd name="connsiteY0" fmla="*/ 0 h 10000"/>
              <a:gd name="connsiteX1" fmla="*/ 9223 w 9223"/>
              <a:gd name="connsiteY1" fmla="*/ 10000 h 10000"/>
              <a:gd name="connsiteX2" fmla="*/ 0 w 9223"/>
              <a:gd name="connsiteY2" fmla="*/ 5868 h 10000"/>
              <a:gd name="connsiteX3" fmla="*/ 1381 w 9223"/>
              <a:gd name="connsiteY3" fmla="*/ 0 h 10000"/>
              <a:gd name="connsiteX4" fmla="*/ 9223 w 9223"/>
              <a:gd name="connsiteY4" fmla="*/ 0 h 10000"/>
              <a:gd name="connsiteX0-1" fmla="*/ 10000 w 10000"/>
              <a:gd name="connsiteY0-2" fmla="*/ 0 h 5868"/>
              <a:gd name="connsiteX1-3" fmla="*/ 10000 w 10000"/>
              <a:gd name="connsiteY1-4" fmla="*/ 5868 h 5868"/>
              <a:gd name="connsiteX2-5" fmla="*/ 0 w 10000"/>
              <a:gd name="connsiteY2-6" fmla="*/ 5868 h 5868"/>
              <a:gd name="connsiteX3-7" fmla="*/ 1497 w 10000"/>
              <a:gd name="connsiteY3-8" fmla="*/ 0 h 5868"/>
              <a:gd name="connsiteX4-9" fmla="*/ 10000 w 10000"/>
              <a:gd name="connsiteY4-10" fmla="*/ 0 h 5868"/>
              <a:gd name="connsiteX0-11" fmla="*/ 10715 w 10715"/>
              <a:gd name="connsiteY0-12" fmla="*/ 0 h 10000"/>
              <a:gd name="connsiteX1-13" fmla="*/ 10715 w 10715"/>
              <a:gd name="connsiteY1-14" fmla="*/ 10000 h 10000"/>
              <a:gd name="connsiteX2-15" fmla="*/ 0 w 10715"/>
              <a:gd name="connsiteY2-16" fmla="*/ 10000 h 10000"/>
              <a:gd name="connsiteX3-17" fmla="*/ 2212 w 10715"/>
              <a:gd name="connsiteY3-18" fmla="*/ 0 h 10000"/>
              <a:gd name="connsiteX4-19" fmla="*/ 10715 w 10715"/>
              <a:gd name="connsiteY4-20" fmla="*/ 0 h 10000"/>
              <a:gd name="connsiteX0-21" fmla="*/ 10715 w 10715"/>
              <a:gd name="connsiteY0-22" fmla="*/ 0 h 10000"/>
              <a:gd name="connsiteX1-23" fmla="*/ 10715 w 10715"/>
              <a:gd name="connsiteY1-24" fmla="*/ 10000 h 10000"/>
              <a:gd name="connsiteX2-25" fmla="*/ 0 w 10715"/>
              <a:gd name="connsiteY2-26" fmla="*/ 10000 h 10000"/>
              <a:gd name="connsiteX3-27" fmla="*/ 2212 w 10715"/>
              <a:gd name="connsiteY3-28" fmla="*/ 0 h 10000"/>
              <a:gd name="connsiteX4-29" fmla="*/ 10715 w 10715"/>
              <a:gd name="connsiteY4-30" fmla="*/ 0 h 10000"/>
              <a:gd name="connsiteX0-31" fmla="*/ 9643 w 9643"/>
              <a:gd name="connsiteY0-32" fmla="*/ 0 h 10000"/>
              <a:gd name="connsiteX1-33" fmla="*/ 9643 w 9643"/>
              <a:gd name="connsiteY1-34" fmla="*/ 10000 h 10000"/>
              <a:gd name="connsiteX2-35" fmla="*/ 0 w 9643"/>
              <a:gd name="connsiteY2-36" fmla="*/ 5965 h 10000"/>
              <a:gd name="connsiteX3-37" fmla="*/ 1140 w 9643"/>
              <a:gd name="connsiteY3-38" fmla="*/ 0 h 10000"/>
              <a:gd name="connsiteX4-39" fmla="*/ 9643 w 9643"/>
              <a:gd name="connsiteY4-40" fmla="*/ 0 h 10000"/>
              <a:gd name="connsiteX0-41" fmla="*/ 10000 w 10000"/>
              <a:gd name="connsiteY0-42" fmla="*/ 0 h 5965"/>
              <a:gd name="connsiteX1-43" fmla="*/ 9812 w 10000"/>
              <a:gd name="connsiteY1-44" fmla="*/ 5965 h 5965"/>
              <a:gd name="connsiteX2-45" fmla="*/ 0 w 10000"/>
              <a:gd name="connsiteY2-46" fmla="*/ 5965 h 5965"/>
              <a:gd name="connsiteX3-47" fmla="*/ 1182 w 10000"/>
              <a:gd name="connsiteY3-48" fmla="*/ 0 h 5965"/>
              <a:gd name="connsiteX4-49" fmla="*/ 10000 w 10000"/>
              <a:gd name="connsiteY4-50" fmla="*/ 0 h 5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5965">
                <a:moveTo>
                  <a:pt x="10000" y="0"/>
                </a:moveTo>
                <a:cubicBezTo>
                  <a:pt x="9937" y="1988"/>
                  <a:pt x="9875" y="3977"/>
                  <a:pt x="9812" y="5965"/>
                </a:cubicBezTo>
                <a:lnTo>
                  <a:pt x="0" y="5965"/>
                </a:lnTo>
                <a:lnTo>
                  <a:pt x="1182" y="0"/>
                </a:lnTo>
                <a:lnTo>
                  <a:pt x="10000" y="0"/>
                </a:lnTo>
                <a:close/>
              </a:path>
            </a:pathLst>
          </a:custGeom>
          <a:solidFill>
            <a:srgbClr val="1169B3">
              <a:alpha val="80000"/>
            </a:srgbClr>
          </a:solidFill>
          <a:ln w="9525">
            <a:noFill/>
            <a:round/>
          </a:ln>
        </p:spPr>
        <p:txBody>
          <a:bodyPr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-9313" y="1"/>
            <a:ext cx="4665133" cy="1663700"/>
          </a:xfrm>
          <a:custGeom>
            <a:avLst/>
            <a:gdLst>
              <a:gd name="connsiteX0" fmla="*/ 11 w 5510"/>
              <a:gd name="connsiteY0" fmla="*/ 761 h 1965"/>
              <a:gd name="connsiteX1" fmla="*/ 11 w 5510"/>
              <a:gd name="connsiteY1" fmla="*/ 0 h 1965"/>
              <a:gd name="connsiteX2" fmla="*/ 4830 w 5510"/>
              <a:gd name="connsiteY2" fmla="*/ 0 h 1965"/>
              <a:gd name="connsiteX3" fmla="*/ 5510 w 5510"/>
              <a:gd name="connsiteY3" fmla="*/ 0 h 1965"/>
              <a:gd name="connsiteX4" fmla="*/ 4489 w 5510"/>
              <a:gd name="connsiteY4" fmla="*/ 1927 h 1965"/>
              <a:gd name="connsiteX5" fmla="*/ 0 w 5510"/>
              <a:gd name="connsiteY5" fmla="*/ 1965 h 1965"/>
              <a:gd name="connsiteX6" fmla="*/ 11 w 5510"/>
              <a:gd name="connsiteY6" fmla="*/ 761 h 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0" h="1965">
                <a:moveTo>
                  <a:pt x="11" y="761"/>
                </a:moveTo>
                <a:lnTo>
                  <a:pt x="11" y="0"/>
                </a:lnTo>
                <a:lnTo>
                  <a:pt x="4830" y="0"/>
                </a:lnTo>
                <a:lnTo>
                  <a:pt x="5510" y="0"/>
                </a:lnTo>
                <a:lnTo>
                  <a:pt x="4489" y="1927"/>
                </a:lnTo>
                <a:lnTo>
                  <a:pt x="0" y="1965"/>
                </a:lnTo>
                <a:lnTo>
                  <a:pt x="11" y="761"/>
                </a:lnTo>
                <a:close/>
              </a:path>
            </a:pathLst>
          </a:custGeom>
          <a:solidFill>
            <a:srgbClr val="E600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-17779" y="-27384"/>
            <a:ext cx="6689844" cy="1398693"/>
          </a:xfrm>
          <a:custGeom>
            <a:avLst/>
            <a:gdLst>
              <a:gd name="connsiteX0" fmla="*/ 11 w 8435"/>
              <a:gd name="connsiteY0" fmla="*/ 10 h 1652"/>
              <a:gd name="connsiteX1" fmla="*/ 0 w 8435"/>
              <a:gd name="connsiteY1" fmla="*/ 10 h 1652"/>
              <a:gd name="connsiteX2" fmla="*/ 5934 w 8435"/>
              <a:gd name="connsiteY2" fmla="*/ 0 h 1652"/>
              <a:gd name="connsiteX3" fmla="*/ 8435 w 8435"/>
              <a:gd name="connsiteY3" fmla="*/ 1 h 1652"/>
              <a:gd name="connsiteX4" fmla="*/ 7602 w 8435"/>
              <a:gd name="connsiteY4" fmla="*/ 1652 h 1652"/>
              <a:gd name="connsiteX5" fmla="*/ 10 w 8435"/>
              <a:gd name="connsiteY5" fmla="*/ 1652 h 1652"/>
              <a:gd name="connsiteX6" fmla="*/ 11 w 8435"/>
              <a:gd name="connsiteY6" fmla="*/ 10 h 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35" h="1652">
                <a:moveTo>
                  <a:pt x="11" y="10"/>
                </a:moveTo>
                <a:lnTo>
                  <a:pt x="0" y="10"/>
                </a:lnTo>
                <a:lnTo>
                  <a:pt x="5934" y="0"/>
                </a:lnTo>
                <a:lnTo>
                  <a:pt x="8435" y="1"/>
                </a:lnTo>
                <a:lnTo>
                  <a:pt x="7602" y="1652"/>
                </a:lnTo>
                <a:lnTo>
                  <a:pt x="10" y="1652"/>
                </a:lnTo>
                <a:cubicBezTo>
                  <a:pt x="10" y="1046"/>
                  <a:pt x="-2" y="-4"/>
                  <a:pt x="11" y="10"/>
                </a:cubicBezTo>
                <a:close/>
              </a:path>
            </a:pathLst>
          </a:custGeom>
          <a:solidFill>
            <a:srgbClr val="007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Picture 920" descr="D:\计算所\PPT的模板\logo－b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3" y="250090"/>
            <a:ext cx="940864" cy="7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1022341" y="247740"/>
            <a:ext cx="5141920" cy="72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中国科学院计算技术研究所</a:t>
            </a:r>
            <a:endParaRPr lang="en-US" altLang="zh-CN" sz="28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r>
              <a:rPr lang="en-US" altLang="zh-CN" sz="13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Computing Technology, Chinese Academy of Sciences</a:t>
            </a:r>
            <a:endParaRPr lang="zh-CN" altLang="en-US" sz="1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0711" y="1785094"/>
            <a:ext cx="11329259" cy="21467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终端应用性能摸底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093106" y="4345588"/>
            <a:ext cx="4224469" cy="12481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内构安全实验室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Jit thread pool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10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804310"/>
              </p:ext>
            </p:extLst>
          </p:nvPr>
        </p:nvGraphicFramePr>
        <p:xfrm>
          <a:off x="2142066" y="2339719"/>
          <a:ext cx="6882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Running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3391.38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14.89%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R+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242.03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1.06%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7356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837.44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3.68%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408311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18008.76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79.05%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7986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301.47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1.32%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9623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总时间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22781.08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6529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31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Jit thread pool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11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66" y="1031619"/>
          <a:ext cx="688234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占系统调用总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持续时间比例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sys_madvise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284.88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59.58%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sys_mprotect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148.03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30.96%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26.45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5.53%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sys_clock_gettime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11.78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2.46%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sys_writev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2.72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0.57%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sys_membarrier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1.51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0.31%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1.40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0.29%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0.83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0.17%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sys_prctl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0.41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0.09%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sys_getuid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0.12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0.03%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E92C818A-34A3-AA7A-3926-2DA3CF7A5742}"/>
              </a:ext>
            </a:extLst>
          </p:cNvPr>
          <p:cNvGraphicFramePr>
            <a:graphicFrameLocks/>
          </p:cNvGraphicFramePr>
          <p:nvPr/>
        </p:nvGraphicFramePr>
        <p:xfrm>
          <a:off x="7183968" y="3132199"/>
          <a:ext cx="48683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81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系统调用持续总时间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478.13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14.10%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0B710BA-F5BF-3BE9-5B18-1C2609E07E0F}"/>
              </a:ext>
            </a:extLst>
          </p:cNvPr>
          <p:cNvSpPr txBox="1"/>
          <p:nvPr/>
        </p:nvSpPr>
        <p:spPr>
          <a:xfrm>
            <a:off x="7175769" y="193323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内存相关操作</a:t>
            </a:r>
          </a:p>
        </p:txBody>
      </p:sp>
    </p:spTree>
    <p:extLst>
      <p:ext uri="{BB962C8B-B14F-4D97-AF65-F5344CB8AC3E}">
        <p14:creationId xmlns:p14="http://schemas.microsoft.com/office/powerpoint/2010/main" val="406891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Jit thread pool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12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71331" y="1294085"/>
          <a:ext cx="4626504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调用次数（仅计算线程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sys_clock_gettime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7322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sys_madvise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6807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sys_mprotect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3847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sys_membarrier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sys_getuid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sys_writev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sys_prctl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总次数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27821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91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4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mali-cmar-backe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13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777553"/>
              </p:ext>
            </p:extLst>
          </p:nvPr>
        </p:nvGraphicFramePr>
        <p:xfrm>
          <a:off x="2142066" y="2339719"/>
          <a:ext cx="6882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Running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1819.03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8.47%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R+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368.86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1.71%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7356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1180.49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5.49%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408311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17156.33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79.84%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7986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963.27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4.48%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9623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总时间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21487.98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6529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42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mali-cmar-backe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14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66" y="1031619"/>
          <a:ext cx="688234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占系统调用总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持续时间比例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870.41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65.55%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sys_ppoll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172.57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13.00%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161.68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12.18%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85.02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6.40%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34.92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2.63%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3.07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0.047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0.0036%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sys_mprotect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0.046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0.0035%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sys_prctl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0.011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0.0008%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sys_sigaltstack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0.0005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0.00004%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E92C818A-34A3-AA7A-3926-2DA3CF7A5742}"/>
              </a:ext>
            </a:extLst>
          </p:cNvPr>
          <p:cNvGraphicFramePr>
            <a:graphicFrameLocks/>
          </p:cNvGraphicFramePr>
          <p:nvPr/>
        </p:nvGraphicFramePr>
        <p:xfrm>
          <a:off x="7183968" y="3132199"/>
          <a:ext cx="48683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81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系统调用持续总时间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1327.77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72.99%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54662D9-D2CA-1D38-BBA6-82501DFC99EF}"/>
              </a:ext>
            </a:extLst>
          </p:cNvPr>
          <p:cNvSpPr txBox="1"/>
          <p:nvPr/>
        </p:nvSpPr>
        <p:spPr>
          <a:xfrm>
            <a:off x="7175769" y="193323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相关操作</a:t>
            </a:r>
          </a:p>
        </p:txBody>
      </p:sp>
    </p:spTree>
    <p:extLst>
      <p:ext uri="{BB962C8B-B14F-4D97-AF65-F5344CB8AC3E}">
        <p14:creationId xmlns:p14="http://schemas.microsoft.com/office/powerpoint/2010/main" val="16003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mali-cmar-backe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15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71331" y="1294085"/>
          <a:ext cx="4626504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调用次数（仅计算线程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48166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25384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23382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sys_ppoll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21108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7229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1593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sys_mprotect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sys_prctl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sys_sigaltstack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总次数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126869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91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36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Thread-78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16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567586"/>
              </p:ext>
            </p:extLst>
          </p:nvPr>
        </p:nvGraphicFramePr>
        <p:xfrm>
          <a:off x="2142066" y="2339719"/>
          <a:ext cx="6882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Running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1783.83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17.42718%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R+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84.95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0.82988%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408311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740.45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7.23383%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83640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7554.86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73.8073%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7986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71.84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0.7018%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9623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总时间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10235.92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6529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9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Thread-78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17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66" y="1031619"/>
          <a:ext cx="688234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占系统调用总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持续时间比例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224.08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46.91%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51.35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10.75%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41.19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8.62%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40.78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8.54%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35.16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7.36%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sys_madvise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20.07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4.20%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19.39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4.06%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sys_writev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13.29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2.78%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7.44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1.56%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sys_fcntl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4.84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1.01%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E92C818A-34A3-AA7A-3926-2DA3CF7A5742}"/>
              </a:ext>
            </a:extLst>
          </p:cNvPr>
          <p:cNvGraphicFramePr>
            <a:graphicFrameLocks/>
          </p:cNvGraphicFramePr>
          <p:nvPr/>
        </p:nvGraphicFramePr>
        <p:xfrm>
          <a:off x="7183968" y="3132199"/>
          <a:ext cx="48683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81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系统调用持续总时间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477.68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26.78%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D0F2E7C-0240-2CF8-0A32-AF76051DDC32}"/>
              </a:ext>
            </a:extLst>
          </p:cNvPr>
          <p:cNvSpPr txBox="1"/>
          <p:nvPr/>
        </p:nvSpPr>
        <p:spPr>
          <a:xfrm>
            <a:off x="7175769" y="17121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相关操作</a:t>
            </a:r>
          </a:p>
        </p:txBody>
      </p:sp>
    </p:spTree>
    <p:extLst>
      <p:ext uri="{BB962C8B-B14F-4D97-AF65-F5344CB8AC3E}">
        <p14:creationId xmlns:p14="http://schemas.microsoft.com/office/powerpoint/2010/main" val="20563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Thread-78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18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71331" y="1294085"/>
          <a:ext cx="4626504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调用次数（仅计算线程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4663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sys_sched_yield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3483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3107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sys_madvise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3087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2991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2690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sys_getuid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2153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sys_fcntl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1630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1592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总次数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33658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91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5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RenderThread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19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642663"/>
              </p:ext>
            </p:extLst>
          </p:nvPr>
        </p:nvGraphicFramePr>
        <p:xfrm>
          <a:off x="2142066" y="2339719"/>
          <a:ext cx="6882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Running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1746.68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7.94%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R+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167.85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408311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279.25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1.270%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1547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19647. 60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89.32%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7986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155.15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0.71%</a:t>
                      </a: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39623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总时间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21996.53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6529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80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1BB4-0C87-9BA8-5845-16CA37D2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测试环境和测试方法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90A90-810D-4CE2-6780-DA9E2E61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测试设备：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HUAWEI Mate40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测试对象：哔哩哔哩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测试工具：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Perfetto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开发的一款</a:t>
            </a:r>
            <a:r>
              <a:rPr lang="zh-CN" altLang="en-US" sz="240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性能检测和跟踪分析的工具。</a:t>
            </a:r>
            <a:endParaRPr lang="en-US" altLang="zh-CN" sz="2400" i="0" dirty="0">
              <a:solidFill>
                <a:srgbClr val="2A2B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测试方法：点击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哔哩哔哩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播放视频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退出，持续时间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左右，利用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Perfetto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应用的运行时数据，然后做统计和分析。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测试结果来源：哔哩哔哩主线程和其它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个子线程。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2C4B8AC2-6A0D-734B-7829-A16FD5FB2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3424" y="6446030"/>
            <a:ext cx="2743200" cy="332140"/>
          </a:xfrm>
        </p:spPr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2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32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RenderThread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20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66" y="1031619"/>
          <a:ext cx="688234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占系统调用总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持续时间比例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198.86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45.99%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70.34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16.27%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68.28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15.79%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32.61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7.54%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23.93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5.53%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4.17%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sys_madvise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4.36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3.60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sys_fcntl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2.81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E92C818A-34A3-AA7A-3926-2DA3CF7A5742}"/>
              </a:ext>
            </a:extLst>
          </p:cNvPr>
          <p:cNvGraphicFramePr>
            <a:graphicFrameLocks/>
          </p:cNvGraphicFramePr>
          <p:nvPr/>
        </p:nvGraphicFramePr>
        <p:xfrm>
          <a:off x="7183968" y="3132199"/>
          <a:ext cx="48683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81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系统调用持续总时间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432.43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24.76%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EA1F613-FC71-2916-A58F-3FC4F4601011}"/>
              </a:ext>
            </a:extLst>
          </p:cNvPr>
          <p:cNvSpPr txBox="1"/>
          <p:nvPr/>
        </p:nvSpPr>
        <p:spPr>
          <a:xfrm>
            <a:off x="7175769" y="170212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相关操作</a:t>
            </a:r>
          </a:p>
        </p:txBody>
      </p:sp>
    </p:spTree>
    <p:extLst>
      <p:ext uri="{BB962C8B-B14F-4D97-AF65-F5344CB8AC3E}">
        <p14:creationId xmlns:p14="http://schemas.microsoft.com/office/powerpoint/2010/main" val="303572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RenderThread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21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71331" y="1294085"/>
          <a:ext cx="4626504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调用次数（仅计算线程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18035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6139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3487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3321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sys_fcntl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1778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1772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1175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sys_fstat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总次数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43265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91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69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2EF82-DFED-0D0C-ED3C-6C726F2A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总结与下一步计划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D74C4-6557-544A-EE08-0612B755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优化方向</a:t>
            </a:r>
            <a:endParaRPr lang="en-US" altLang="zh-CN" b="1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内存相关操作。</a:t>
            </a:r>
            <a:r>
              <a:rPr lang="en-US" altLang="zh-CN" dirty="0" err="1">
                <a:latin typeface="+mn-ea"/>
                <a:ea typeface="+mn-ea"/>
              </a:rPr>
              <a:t>Syscall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Page fault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TLB miss</a:t>
            </a:r>
            <a:r>
              <a:rPr lang="zh-CN" altLang="en-US" dirty="0">
                <a:latin typeface="+mn-ea"/>
                <a:ea typeface="+mn-ea"/>
              </a:rPr>
              <a:t>等均可反映内存相关操作。下一步计划自己开发工具测</a:t>
            </a:r>
            <a:r>
              <a:rPr lang="en-US" altLang="zh-CN" dirty="0">
                <a:latin typeface="+mn-ea"/>
                <a:ea typeface="+mn-ea"/>
              </a:rPr>
              <a:t>Page fault</a:t>
            </a:r>
            <a:r>
              <a:rPr lang="zh-CN" altLang="en-US" dirty="0">
                <a:latin typeface="+mn-ea"/>
                <a:ea typeface="+mn-ea"/>
              </a:rPr>
              <a:t>（包括触发原因、地址等）和</a:t>
            </a:r>
            <a:r>
              <a:rPr lang="en-US" altLang="zh-CN" dirty="0">
                <a:latin typeface="+mn-ea"/>
                <a:ea typeface="+mn-ea"/>
              </a:rPr>
              <a:t>TLB miss</a:t>
            </a:r>
            <a:r>
              <a:rPr lang="zh-CN" altLang="en-US" dirty="0">
                <a:latin typeface="+mn-ea"/>
                <a:ea typeface="+mn-ea"/>
              </a:rPr>
              <a:t>等，抓更多的事件；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相关操作。</a:t>
            </a:r>
            <a:r>
              <a:rPr lang="en-US" altLang="zh-CN" dirty="0" err="1">
                <a:latin typeface="+mn-ea"/>
                <a:ea typeface="+mn-ea"/>
              </a:rPr>
              <a:t>Syscall</a:t>
            </a:r>
            <a:r>
              <a:rPr lang="zh-CN" altLang="en-US" dirty="0">
                <a:latin typeface="+mn-ea"/>
                <a:ea typeface="+mn-ea"/>
              </a:rPr>
              <a:t>能反映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相关操作。</a:t>
            </a:r>
            <a:r>
              <a:rPr lang="en-US" altLang="zh-CN" dirty="0">
                <a:latin typeface="+mn-ea"/>
                <a:ea typeface="+mn-ea"/>
              </a:rPr>
              <a:t>IO</a:t>
            </a:r>
            <a:r>
              <a:rPr lang="zh-CN" altLang="en-US" dirty="0">
                <a:latin typeface="+mn-ea"/>
                <a:ea typeface="+mn-ea"/>
              </a:rPr>
              <a:t>操作涉及的设备驱动与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行为有关，场景太多，下一步计划从论文入手找场景。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b="1" dirty="0">
                <a:latin typeface="+mn-ea"/>
                <a:ea typeface="+mn-ea"/>
              </a:rPr>
              <a:t>下一步计划</a:t>
            </a:r>
            <a:endParaRPr lang="en-US" altLang="zh-CN" b="1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开发工具</a:t>
            </a:r>
            <a:r>
              <a:rPr lang="en-US" altLang="zh-CN" dirty="0">
                <a:latin typeface="+mn-ea"/>
                <a:ea typeface="+mn-ea"/>
              </a:rPr>
              <a:t>trace</a:t>
            </a:r>
            <a:r>
              <a:rPr lang="zh-CN" altLang="en-US" dirty="0">
                <a:latin typeface="+mn-ea"/>
                <a:ea typeface="+mn-ea"/>
              </a:rPr>
              <a:t>更多的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信息，如</a:t>
            </a:r>
            <a:r>
              <a:rPr lang="en-US" altLang="zh-CN" dirty="0">
                <a:latin typeface="+mn-ea"/>
                <a:ea typeface="+mn-ea"/>
              </a:rPr>
              <a:t>Page fault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相关操作涉及的设备和具体操作等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调研</a:t>
            </a:r>
            <a:r>
              <a:rPr lang="en-US" altLang="zh-CN" dirty="0">
                <a:latin typeface="+mn-ea"/>
                <a:ea typeface="+mn-ea"/>
              </a:rPr>
              <a:t>kernel bypass</a:t>
            </a:r>
            <a:r>
              <a:rPr lang="zh-CN" altLang="en-US" dirty="0">
                <a:latin typeface="+mn-ea"/>
                <a:ea typeface="+mn-ea"/>
              </a:rPr>
              <a:t>相关论文，找适合内核态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性能优化的终端场景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完善内核态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框架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04D7006B-4E5C-B727-CDC0-EA8BF2D8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3424" y="6446030"/>
            <a:ext cx="2743200" cy="332140"/>
          </a:xfrm>
        </p:spPr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22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C28C-5BC5-5C66-8757-E7A448A0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Perfetto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结果一览</a:t>
            </a:r>
          </a:p>
        </p:txBody>
      </p:sp>
      <p:pic>
        <p:nvPicPr>
          <p:cNvPr id="5" name="内容占位符 4" descr="日程表&#10;&#10;描述已自动生成">
            <a:extLst>
              <a:ext uri="{FF2B5EF4-FFF2-40B4-BE49-F238E27FC236}">
                <a16:creationId xmlns:a16="http://schemas.microsoft.com/office/drawing/2014/main" id="{A631B216-D16B-0021-47B6-755C783E7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6" y="1245978"/>
            <a:ext cx="11279187" cy="4013764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A0EEE7-2642-CA9E-BC4F-1314D19A4FC2}"/>
              </a:ext>
            </a:extLst>
          </p:cNvPr>
          <p:cNvSpPr txBox="1"/>
          <p:nvPr/>
        </p:nvSpPr>
        <p:spPr>
          <a:xfrm>
            <a:off x="456406" y="3429000"/>
            <a:ext cx="1568450" cy="603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5C1CFD98-22DE-A1C9-FD69-6D1BE553D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3424" y="6446030"/>
            <a:ext cx="2743200" cy="332140"/>
          </a:xfrm>
        </p:spPr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3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59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tv.danmaku.bili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4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634986"/>
              </p:ext>
            </p:extLst>
          </p:nvPr>
        </p:nvGraphicFramePr>
        <p:xfrm>
          <a:off x="1937415" y="1348394"/>
          <a:ext cx="6882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Running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5389.04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23.66%</a:t>
                      </a:r>
                    </a:p>
                  </a:txBody>
                  <a:tcPr marL="684000" marR="108000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R+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240.49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1.06%</a:t>
                      </a:r>
                    </a:p>
                  </a:txBody>
                  <a:tcPr marL="684000" marR="108000" marT="4763" marB="0" anchor="b"/>
                </a:tc>
                <a:extLst>
                  <a:ext uri="{0D108BD9-81ED-4DB2-BD59-A6C34878D82A}">
                    <a16:rowId xmlns:a16="http://schemas.microsoft.com/office/drawing/2014/main" val="7356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483.85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2.12%</a:t>
                      </a:r>
                    </a:p>
                  </a:txBody>
                  <a:tcPr marL="684000" marR="108000" marT="4763" marB="0" anchor="b"/>
                </a:tc>
                <a:extLst>
                  <a:ext uri="{0D108BD9-81ED-4DB2-BD59-A6C34878D82A}">
                    <a16:rowId xmlns:a16="http://schemas.microsoft.com/office/drawing/2014/main" val="408311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16573.34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72.72%</a:t>
                      </a:r>
                    </a:p>
                  </a:txBody>
                  <a:tcPr marL="684000" marR="108000" marT="4763" marB="0" anchor="b"/>
                </a:tc>
                <a:extLst>
                  <a:ext uri="{0D108BD9-81ED-4DB2-BD59-A6C34878D82A}">
                    <a16:rowId xmlns:a16="http://schemas.microsoft.com/office/drawing/2014/main" val="7986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104.46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0.46%</a:t>
                      </a:r>
                    </a:p>
                  </a:txBody>
                  <a:tcPr marL="684000" marR="108000" marT="4763" marB="0" anchor="b"/>
                </a:tc>
                <a:extLst>
                  <a:ext uri="{0D108BD9-81ED-4DB2-BD59-A6C34878D82A}">
                    <a16:rowId xmlns:a16="http://schemas.microsoft.com/office/drawing/2014/main" val="39623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总时间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22791.19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4000" marR="108000" marT="4763" marB="0" anchor="b"/>
                </a:tc>
                <a:extLst>
                  <a:ext uri="{0D108BD9-81ED-4DB2-BD59-A6C34878D82A}">
                    <a16:rowId xmlns:a16="http://schemas.microsoft.com/office/drawing/2014/main" val="2652930112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A40F6346-7A42-E26D-2960-6E7E08619DB1}"/>
              </a:ext>
            </a:extLst>
          </p:cNvPr>
          <p:cNvSpPr txBox="1"/>
          <p:nvPr/>
        </p:nvSpPr>
        <p:spPr>
          <a:xfrm>
            <a:off x="9040950" y="1348394"/>
            <a:ext cx="2252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r>
              <a:rPr lang="zh-CN" altLang="en-US" dirty="0"/>
              <a:t>：运行</a:t>
            </a:r>
            <a:endParaRPr lang="en-US" altLang="zh-CN" dirty="0"/>
          </a:p>
          <a:p>
            <a:r>
              <a:rPr lang="en-US" altLang="zh-CN" dirty="0"/>
              <a:t>R+</a:t>
            </a:r>
            <a:r>
              <a:rPr lang="zh-CN" altLang="en-US" dirty="0"/>
              <a:t>：后台可运行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：可运行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：休眠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：不可中断的休眠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0D8863-6836-1AD4-73F6-3E8C847D64B7}"/>
              </a:ext>
            </a:extLst>
          </p:cNvPr>
          <p:cNvSpPr txBox="1"/>
          <p:nvPr/>
        </p:nvSpPr>
        <p:spPr>
          <a:xfrm>
            <a:off x="2946323" y="4361445"/>
            <a:ext cx="5124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结论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dirty="0"/>
              <a:t>线程大部分时间处于</a:t>
            </a:r>
            <a:r>
              <a:rPr lang="en-US" altLang="zh-CN" dirty="0"/>
              <a:t>Sleep</a:t>
            </a:r>
            <a:r>
              <a:rPr lang="zh-CN" altLang="en-US" dirty="0"/>
              <a:t>（休眠）状态。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250C24-EF57-D283-8089-E03DA0A859F1}"/>
              </a:ext>
            </a:extLst>
          </p:cNvPr>
          <p:cNvSpPr txBox="1"/>
          <p:nvPr/>
        </p:nvSpPr>
        <p:spPr>
          <a:xfrm>
            <a:off x="472086" y="5247400"/>
            <a:ext cx="51249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观察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dirty="0" err="1"/>
              <a:t>epoll_wait</a:t>
            </a:r>
            <a:r>
              <a:rPr lang="en-US" altLang="zh-CN" dirty="0"/>
              <a:t>()/</a:t>
            </a:r>
            <a:r>
              <a:rPr lang="en-US" altLang="zh-CN" dirty="0" err="1"/>
              <a:t>futex</a:t>
            </a:r>
            <a:r>
              <a:rPr lang="en-US" altLang="zh-CN" dirty="0"/>
              <a:t>()/ioctl()</a:t>
            </a:r>
            <a:r>
              <a:rPr lang="zh-CN" altLang="en-US" dirty="0"/>
              <a:t>等操作触发后进入休眠状态，等待事件驱动。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EA9A25-D208-3B8A-774C-B7F6B6AC1BFC}"/>
              </a:ext>
            </a:extLst>
          </p:cNvPr>
          <p:cNvSpPr txBox="1"/>
          <p:nvPr/>
        </p:nvSpPr>
        <p:spPr>
          <a:xfrm>
            <a:off x="6428749" y="5247400"/>
            <a:ext cx="51249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可能的优化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dirty="0"/>
              <a:t>I/O</a:t>
            </a:r>
            <a:r>
              <a:rPr lang="zh-CN" altLang="en-US" dirty="0"/>
              <a:t>操作可能会导致</a:t>
            </a:r>
            <a:r>
              <a:rPr lang="en-US" altLang="zh-CN" dirty="0"/>
              <a:t>App</a:t>
            </a:r>
            <a:r>
              <a:rPr lang="zh-CN" altLang="en-US" dirty="0"/>
              <a:t>休眠，通过优化</a:t>
            </a:r>
            <a:r>
              <a:rPr lang="en-US" altLang="zh-CN" dirty="0"/>
              <a:t>I/O</a:t>
            </a:r>
            <a:r>
              <a:rPr lang="zh-CN" altLang="en-US" dirty="0"/>
              <a:t>减少休眠时间，提高应用的运行效率。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ECCD615-7E44-8BA2-F63B-6060E2FAA911}"/>
              </a:ext>
            </a:extLst>
          </p:cNvPr>
          <p:cNvSpPr/>
          <p:nvPr/>
        </p:nvSpPr>
        <p:spPr>
          <a:xfrm>
            <a:off x="5819149" y="5453033"/>
            <a:ext cx="387532" cy="30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F0954-5274-FB88-9C91-9337EAD3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sys_ioctl</a:t>
            </a:r>
            <a:endParaRPr lang="zh-CN" altLang="en-US" dirty="0"/>
          </a:p>
        </p:txBody>
      </p:sp>
      <p:pic>
        <p:nvPicPr>
          <p:cNvPr id="5" name="内容占位符 4" descr="图片包含 日程表&#10;&#10;描述已自动生成">
            <a:extLst>
              <a:ext uri="{FF2B5EF4-FFF2-40B4-BE49-F238E27FC236}">
                <a16:creationId xmlns:a16="http://schemas.microsoft.com/office/drawing/2014/main" id="{59CFA655-2689-AABD-5DE2-A05472DAF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7" y="943718"/>
            <a:ext cx="11279187" cy="42927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CE579B-5D63-4340-8EA0-D93702FA4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2"/>
          <a:stretch/>
        </p:blipFill>
        <p:spPr>
          <a:xfrm>
            <a:off x="456406" y="5236419"/>
            <a:ext cx="11279187" cy="5200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CCAE8B-601F-ECB7-452F-342B0350AB0E}"/>
              </a:ext>
            </a:extLst>
          </p:cNvPr>
          <p:cNvSpPr txBox="1"/>
          <p:nvPr/>
        </p:nvSpPr>
        <p:spPr>
          <a:xfrm>
            <a:off x="1451769" y="5868085"/>
            <a:ext cx="930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ioctl()</a:t>
            </a:r>
            <a:r>
              <a:rPr lang="zh-CN" altLang="en-US" dirty="0"/>
              <a:t>经历了</a:t>
            </a:r>
            <a:r>
              <a:rPr lang="en-US" altLang="zh-CN" dirty="0"/>
              <a:t>Running-&gt;Sleep</a:t>
            </a:r>
            <a:r>
              <a:rPr lang="zh-CN" altLang="en-US" dirty="0"/>
              <a:t>的状态切换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743B5C-A9F3-B202-4521-2285F66FA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3424" y="6446030"/>
            <a:ext cx="2743200" cy="332140"/>
          </a:xfrm>
        </p:spPr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5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11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tv.danmaku.bili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6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061065"/>
              </p:ext>
            </p:extLst>
          </p:nvPr>
        </p:nvGraphicFramePr>
        <p:xfrm>
          <a:off x="110066" y="1031619"/>
          <a:ext cx="688234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占系统调用总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持续时间比例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144.93</a:t>
                      </a:r>
                    </a:p>
                  </a:txBody>
                  <a:tcPr marL="4763" marR="108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31.96%</a:t>
                      </a:r>
                    </a:p>
                  </a:txBody>
                  <a:tcPr marL="4763" marR="108000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53.10</a:t>
                      </a:r>
                    </a:p>
                  </a:txBody>
                  <a:tcPr marL="4763" marR="108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11.71%</a:t>
                      </a:r>
                    </a:p>
                  </a:txBody>
                  <a:tcPr marL="4763" marR="108000" marT="4763" marB="0" anchor="b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48.36</a:t>
                      </a:r>
                    </a:p>
                  </a:txBody>
                  <a:tcPr marL="4763" marR="108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10.66%</a:t>
                      </a:r>
                    </a:p>
                  </a:txBody>
                  <a:tcPr marL="4763" marR="108000" marT="4763" marB="0" anchor="b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34.33</a:t>
                      </a:r>
                    </a:p>
                  </a:txBody>
                  <a:tcPr marL="4763" marR="108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7.57%</a:t>
                      </a:r>
                    </a:p>
                  </a:txBody>
                  <a:tcPr marL="4763" marR="108000" marT="4763" marB="0" anchor="b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32.03</a:t>
                      </a:r>
                    </a:p>
                  </a:txBody>
                  <a:tcPr marL="4763" marR="108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7.06%</a:t>
                      </a:r>
                    </a:p>
                  </a:txBody>
                  <a:tcPr marL="4763" marR="108000" marT="4763" marB="0" anchor="b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21.18</a:t>
                      </a:r>
                    </a:p>
                  </a:txBody>
                  <a:tcPr marL="4763" marR="108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4.67%</a:t>
                      </a:r>
                    </a:p>
                  </a:txBody>
                  <a:tcPr marL="4763" marR="108000" marT="4763" marB="0" anchor="b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18.64</a:t>
                      </a:r>
                    </a:p>
                  </a:txBody>
                  <a:tcPr marL="4763" marR="108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4.11%</a:t>
                      </a:r>
                    </a:p>
                  </a:txBody>
                  <a:tcPr marL="4763" marR="108000" marT="4763" marB="0" anchor="b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sys_mprotect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14.83</a:t>
                      </a:r>
                    </a:p>
                  </a:txBody>
                  <a:tcPr marL="4763" marR="108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3.27%</a:t>
                      </a:r>
                    </a:p>
                  </a:txBody>
                  <a:tcPr marL="4763" marR="108000" marT="4763" marB="0" anchor="b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sys_recvfrom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13.58</a:t>
                      </a:r>
                    </a:p>
                  </a:txBody>
                  <a:tcPr marL="4763" marR="108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3.00%</a:t>
                      </a:r>
                    </a:p>
                  </a:txBody>
                  <a:tcPr marL="4763" marR="108000" marT="4763" marB="0" anchor="b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sys_faccessat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95.04</a:t>
                      </a:r>
                    </a:p>
                  </a:txBody>
                  <a:tcPr marL="4763" marR="108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2.10%</a:t>
                      </a:r>
                    </a:p>
                  </a:txBody>
                  <a:tcPr marL="4763" marR="108000" marT="4763" marB="0" anchor="b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E92C818A-34A3-AA7A-3926-2DA3CF7A5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31712"/>
              </p:ext>
            </p:extLst>
          </p:nvPr>
        </p:nvGraphicFramePr>
        <p:xfrm>
          <a:off x="7144779" y="1031619"/>
          <a:ext cx="48683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81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系统调用持续总时间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453.47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8.41%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FE61A49-268F-5D1A-C6E3-E53F9632852E}"/>
              </a:ext>
            </a:extLst>
          </p:cNvPr>
          <p:cNvSpPr txBox="1"/>
          <p:nvPr/>
        </p:nvSpPr>
        <p:spPr>
          <a:xfrm>
            <a:off x="7495548" y="2743956"/>
            <a:ext cx="42541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结论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en-US" altLang="zh-CN" dirty="0"/>
              <a:t>I/O</a:t>
            </a:r>
            <a:r>
              <a:rPr lang="zh-CN" altLang="en-US" dirty="0"/>
              <a:t>和内存操作比重较高；主线程的生命周期中，系统调用的运行时占比不高。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A92429-46F6-40F3-B27C-7599A410E768}"/>
              </a:ext>
            </a:extLst>
          </p:cNvPr>
          <p:cNvSpPr txBox="1"/>
          <p:nvPr/>
        </p:nvSpPr>
        <p:spPr>
          <a:xfrm>
            <a:off x="7495547" y="4526914"/>
            <a:ext cx="42541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可能的优化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dirty="0"/>
              <a:t>探索运行时其它类型的事件和优化方向，如内存相关的操作。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92BEDC6-13CB-E4F8-0E3A-ED99B86CAE16}"/>
              </a:ext>
            </a:extLst>
          </p:cNvPr>
          <p:cNvSpPr/>
          <p:nvPr/>
        </p:nvSpPr>
        <p:spPr>
          <a:xfrm rot="5400000">
            <a:off x="9385178" y="4025949"/>
            <a:ext cx="387532" cy="30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6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tv.danmaku.bili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7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434547"/>
              </p:ext>
            </p:extLst>
          </p:nvPr>
        </p:nvGraphicFramePr>
        <p:xfrm>
          <a:off x="1032931" y="1254086"/>
          <a:ext cx="4626504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调用次数（仅计算线程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10243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sys_getuid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6066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4719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sys_sched_yield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2806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2337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sys_recvfrom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2191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2181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sys_writev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1597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sys_pread64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1462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sys_fstatat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总次数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44901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91803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0E5116B-B018-004D-A0D9-49024CADC969}"/>
              </a:ext>
            </a:extLst>
          </p:cNvPr>
          <p:cNvSpPr txBox="1"/>
          <p:nvPr/>
        </p:nvSpPr>
        <p:spPr>
          <a:xfrm>
            <a:off x="6811242" y="2524641"/>
            <a:ext cx="42541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结论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zh-CN" altLang="en-US" dirty="0"/>
              <a:t>在主线程的生命周期中，系统调用的调用频率不高。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9D4E5C-BB9B-AE64-E626-43E1469187FA}"/>
              </a:ext>
            </a:extLst>
          </p:cNvPr>
          <p:cNvSpPr txBox="1"/>
          <p:nvPr/>
        </p:nvSpPr>
        <p:spPr>
          <a:xfrm>
            <a:off x="6811241" y="3555244"/>
            <a:ext cx="42541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观察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zh-CN" altLang="en-US" dirty="0"/>
              <a:t>系统调用的频率约为</a:t>
            </a:r>
            <a:r>
              <a:rPr lang="en-US" altLang="zh-CN" dirty="0"/>
              <a:t>8.3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en-US" altLang="zh-CN" dirty="0" err="1"/>
              <a:t>ms</a:t>
            </a:r>
            <a:r>
              <a:rPr lang="zh-CN" altLang="en-US" dirty="0"/>
              <a:t>（仅计算线程</a:t>
            </a:r>
            <a:r>
              <a:rPr lang="en-US" altLang="zh-CN" dirty="0"/>
              <a:t>Running</a:t>
            </a:r>
            <a:r>
              <a:rPr lang="zh-CN" altLang="en-US" dirty="0"/>
              <a:t>时）。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6CF1EF-9B99-515B-14E0-93B0394AE512}"/>
              </a:ext>
            </a:extLst>
          </p:cNvPr>
          <p:cNvSpPr txBox="1"/>
          <p:nvPr/>
        </p:nvSpPr>
        <p:spPr>
          <a:xfrm>
            <a:off x="6811241" y="4922233"/>
            <a:ext cx="42541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思考：</a:t>
            </a:r>
            <a:r>
              <a:rPr lang="zh-CN" altLang="en-US" dirty="0"/>
              <a:t>关注应用启动阶段，而非应用整个生命周期，</a:t>
            </a:r>
            <a:r>
              <a:rPr lang="en-US" altLang="zh-CN" dirty="0" err="1"/>
              <a:t>syscall</a:t>
            </a:r>
            <a:r>
              <a:rPr lang="zh-CN" altLang="en-US" dirty="0"/>
              <a:t>频率变高才可能有优化空间。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3CFDC34-B402-3F22-F89E-636102E73C62}"/>
              </a:ext>
            </a:extLst>
          </p:cNvPr>
          <p:cNvSpPr/>
          <p:nvPr/>
        </p:nvSpPr>
        <p:spPr>
          <a:xfrm rot="5400000">
            <a:off x="8700872" y="4421268"/>
            <a:ext cx="387532" cy="30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3CFCF-04EB-DD8B-4B25-8F54D8D7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tv.danmaku.bili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980E618-354E-AA25-0890-C8426F5A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00" y="2035958"/>
            <a:ext cx="4610134" cy="278608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2764CF2-2EDC-177C-9D25-5FF20317ECB9}"/>
              </a:ext>
            </a:extLst>
          </p:cNvPr>
          <p:cNvSpPr txBox="1"/>
          <p:nvPr/>
        </p:nvSpPr>
        <p:spPr>
          <a:xfrm>
            <a:off x="6934009" y="2505858"/>
            <a:ext cx="42541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结论</a:t>
            </a:r>
            <a:r>
              <a:rPr lang="en-US" altLang="zh-CN" b="1" dirty="0"/>
              <a:t>4</a:t>
            </a:r>
            <a:r>
              <a:rPr lang="zh-CN" altLang="en-US" b="1" dirty="0"/>
              <a:t>：</a:t>
            </a:r>
            <a:r>
              <a:rPr lang="zh-CN" altLang="en-US" dirty="0"/>
              <a:t>在主线程启动阶段，系统调用运行时占比为</a:t>
            </a:r>
            <a:r>
              <a:rPr lang="en-US" altLang="zh-CN" dirty="0"/>
              <a:t>40%~60%</a:t>
            </a:r>
            <a:r>
              <a:rPr lang="zh-CN" altLang="en-US" dirty="0"/>
              <a:t>，占比较高。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4CFB66-D2CE-59BA-B488-5E0D7D81F950}"/>
              </a:ext>
            </a:extLst>
          </p:cNvPr>
          <p:cNvSpPr txBox="1"/>
          <p:nvPr/>
        </p:nvSpPr>
        <p:spPr>
          <a:xfrm>
            <a:off x="6934009" y="4026883"/>
            <a:ext cx="42541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可能的优化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zh-CN" altLang="en-US" dirty="0"/>
              <a:t>优化应用启动阶段的系统调用事件，减少卡顿，提升用户体验。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38F10A6-3734-FEE1-E1F9-F3BBF1DF0657}"/>
              </a:ext>
            </a:extLst>
          </p:cNvPr>
          <p:cNvSpPr/>
          <p:nvPr/>
        </p:nvSpPr>
        <p:spPr>
          <a:xfrm rot="5400000">
            <a:off x="8867311" y="3551969"/>
            <a:ext cx="387532" cy="30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D86F729C-3C3B-604F-997D-D99E7EBE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3424" y="6446030"/>
            <a:ext cx="2743200" cy="332140"/>
          </a:xfrm>
        </p:spPr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8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12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6012F-2A6E-A083-1D7C-164F4845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sys_mnumap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A79970-9E97-6F71-7051-16E3083D2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2867109"/>
            <a:ext cx="11566842" cy="1152441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2E1D7D-E1DA-152E-7157-1904BA211D38}"/>
              </a:ext>
            </a:extLst>
          </p:cNvPr>
          <p:cNvSpPr txBox="1"/>
          <p:nvPr/>
        </p:nvSpPr>
        <p:spPr>
          <a:xfrm>
            <a:off x="2141538" y="4299635"/>
            <a:ext cx="801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可能的优化</a:t>
            </a:r>
            <a:r>
              <a:rPr lang="en-US" altLang="zh-CN" b="1" dirty="0"/>
              <a:t>4</a:t>
            </a:r>
            <a:r>
              <a:rPr lang="zh-CN" altLang="en-US" b="1" dirty="0"/>
              <a:t>：</a:t>
            </a:r>
            <a:r>
              <a:rPr lang="en-US" altLang="zh-CN" dirty="0" err="1"/>
              <a:t>munmap</a:t>
            </a:r>
            <a:r>
              <a:rPr lang="en-US" altLang="zh-CN" dirty="0"/>
              <a:t>()</a:t>
            </a:r>
            <a:r>
              <a:rPr lang="zh-CN" altLang="en-US" dirty="0"/>
              <a:t>占系统调用总持续时间的比例为</a:t>
            </a:r>
            <a:r>
              <a:rPr lang="en-US" altLang="zh-CN" dirty="0"/>
              <a:t>10.66%</a:t>
            </a:r>
            <a:r>
              <a:rPr lang="zh-CN" altLang="en-US" dirty="0"/>
              <a:t>，通过开放页表给应用，可能实现加速。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13B445-B46D-AE60-9E0D-67038EB9D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3424" y="6456078"/>
            <a:ext cx="2743200" cy="332140"/>
          </a:xfrm>
        </p:spPr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9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8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1626</Words>
  <Application>Microsoft Office PowerPoint</Application>
  <PresentationFormat>宽屏</PresentationFormat>
  <Paragraphs>492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黑体</vt:lpstr>
      <vt:lpstr>华文隶书</vt:lpstr>
      <vt:lpstr>微软雅黑</vt:lpstr>
      <vt:lpstr>Arial</vt:lpstr>
      <vt:lpstr>Times New Roman</vt:lpstr>
      <vt:lpstr>Office 主题​​</vt:lpstr>
      <vt:lpstr>PowerPoint 演示文稿</vt:lpstr>
      <vt:lpstr>测试环境和测试方法</vt:lpstr>
      <vt:lpstr>Perfetto结果一览</vt:lpstr>
      <vt:lpstr>tv.danmaku.bili主线程</vt:lpstr>
      <vt:lpstr>sys_ioctl</vt:lpstr>
      <vt:lpstr>tv.danmaku.bili主线程</vt:lpstr>
      <vt:lpstr>tv.danmaku.bili主线程</vt:lpstr>
      <vt:lpstr>tv.danmaku.bili主线程</vt:lpstr>
      <vt:lpstr>sys_mnumap</vt:lpstr>
      <vt:lpstr>Jit thread pool</vt:lpstr>
      <vt:lpstr>Jit thread pool</vt:lpstr>
      <vt:lpstr>Jit thread pool</vt:lpstr>
      <vt:lpstr>mali-cmar-backe</vt:lpstr>
      <vt:lpstr>mali-cmar-backe</vt:lpstr>
      <vt:lpstr>mali-cmar-backe</vt:lpstr>
      <vt:lpstr>Thread-78</vt:lpstr>
      <vt:lpstr>Thread-78</vt:lpstr>
      <vt:lpstr>Thread-78</vt:lpstr>
      <vt:lpstr>RenderThread</vt:lpstr>
      <vt:lpstr>RenderThread</vt:lpstr>
      <vt:lpstr>RenderThread</vt:lpstr>
      <vt:lpstr>总结与下一步计划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Bilibili主线程</dc:title>
  <dc:creator>Hou Chengxuan</dc:creator>
  <cp:lastModifiedBy>Mengyao Xie</cp:lastModifiedBy>
  <cp:revision>202</cp:revision>
  <dcterms:created xsi:type="dcterms:W3CDTF">2022-12-06T13:13:43Z</dcterms:created>
  <dcterms:modified xsi:type="dcterms:W3CDTF">2022-12-22T06:09:59Z</dcterms:modified>
</cp:coreProperties>
</file>