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  <p:sldMasterId id="2147483710" r:id="rId2"/>
  </p:sldMasterIdLst>
  <p:notesMasterIdLst>
    <p:notesMasterId r:id="rId25"/>
  </p:notesMasterIdLst>
  <p:sldIdLst>
    <p:sldId id="1567" r:id="rId3"/>
    <p:sldId id="1573" r:id="rId4"/>
    <p:sldId id="1574" r:id="rId5"/>
    <p:sldId id="1575" r:id="rId6"/>
    <p:sldId id="775" r:id="rId7"/>
    <p:sldId id="776" r:id="rId8"/>
    <p:sldId id="777" r:id="rId9"/>
    <p:sldId id="778" r:id="rId10"/>
    <p:sldId id="779" r:id="rId11"/>
    <p:sldId id="780" r:id="rId12"/>
    <p:sldId id="781" r:id="rId13"/>
    <p:sldId id="782" r:id="rId14"/>
    <p:sldId id="783" r:id="rId15"/>
    <p:sldId id="784" r:id="rId16"/>
    <p:sldId id="785" r:id="rId17"/>
    <p:sldId id="786" r:id="rId18"/>
    <p:sldId id="787" r:id="rId19"/>
    <p:sldId id="788" r:id="rId20"/>
    <p:sldId id="789" r:id="rId21"/>
    <p:sldId id="1572" r:id="rId22"/>
    <p:sldId id="274" r:id="rId23"/>
    <p:sldId id="276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922" autoAdjust="0"/>
  </p:normalViewPr>
  <p:slideViewPr>
    <p:cSldViewPr snapToGrid="0">
      <p:cViewPr varScale="1">
        <p:scale>
          <a:sx n="136" d="100"/>
          <a:sy n="136" d="100"/>
        </p:scale>
        <p:origin x="121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F4260-97AF-4E49-ADD8-C96053CDFFBD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F715A-0729-4ED1-9207-0B09CB1574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15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61FF3-F875-4F10-BE2C-9BFD6751034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750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F715A-0729-4ED1-9207-0B09CB15742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373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BA9AB6-604F-4E63-96DB-49EAD103F2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029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BA9AB6-604F-4E63-96DB-49EAD103F2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4154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D55E1-3A46-2A30-51A1-236DC8A10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FC6BCD-F544-B881-E7E7-AE9C7CAEB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4FC8B6-ABA3-31A8-3B11-A09F1D76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8858-3D8B-4196-B0CE-C8CC9D44BF51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B3A7FD-2FF3-3956-9C20-1344E731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EDE759-EF78-4260-03A2-10B51C78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1C083-152F-41C7-AF93-D7BB3A13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163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14C21-6447-0434-EE40-7EE425A2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B7943E-0D1D-4337-6B57-DCACAB6F6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F0DA67-874C-E55E-45BC-702AEB0BD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8858-3D8B-4196-B0CE-C8CC9D44BF51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DBF6B5-799B-AC86-73E4-065D5E215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CD1D0A-3259-D1E8-4D7C-A0652F50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1C083-152F-41C7-AF93-D7BB3A13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02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78C4C6-33B0-66C5-530F-D4DF28575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6B5B60-F646-0009-E35E-ACD8B98FF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21373B-D38D-5E4A-D7BC-112562DDD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8858-3D8B-4196-B0CE-C8CC9D44BF51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E29B0D-4F7D-3B77-D4F3-3B16040DD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D2246A-02F0-CFA6-AA74-D3E237896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1C083-152F-41C7-AF93-D7BB3A13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634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76" y="90"/>
            <a:ext cx="12195175" cy="914310"/>
          </a:xfrm>
          <a:prstGeom prst="rect">
            <a:avLst/>
          </a:prstGeom>
        </p:spPr>
      </p:pic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626664" y="85201"/>
            <a:ext cx="10515600" cy="744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81" b="42223"/>
          <a:stretch>
            <a:fillRect/>
          </a:stretch>
        </p:blipFill>
        <p:spPr>
          <a:xfrm>
            <a:off x="0" y="6351687"/>
            <a:ext cx="12192000" cy="52082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65" y="6437829"/>
            <a:ext cx="423989" cy="348542"/>
          </a:xfrm>
          <a:prstGeom prst="rect">
            <a:avLst/>
          </a:prstGeom>
        </p:spPr>
      </p:pic>
      <p:sp>
        <p:nvSpPr>
          <p:cNvPr id="13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9163424" y="6446030"/>
            <a:ext cx="2743200" cy="3321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第 </a:t>
            </a:r>
            <a:fld id="{053F7176-0ED0-4E42-A5AB-7BDEC0E685F5}" type="slidenum">
              <a:rPr lang="zh-CN" altLang="en-US" smtClean="0"/>
              <a:t>‹#›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idx="1" hasCustomPrompt="1"/>
          </p:nvPr>
        </p:nvSpPr>
        <p:spPr>
          <a:xfrm>
            <a:off x="626664" y="1161143"/>
            <a:ext cx="11279960" cy="5052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2255" indent="-262255">
              <a:buFont typeface="Arial" panose="020B0604020202090204" pitchFamily="34" charset="0"/>
              <a:buChar char="•"/>
              <a:defRPr sz="2800" b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>
              <a:defRPr sz="2400" b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defRPr sz="2000" b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第一级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579573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汇报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5F29BE-CAE0-4403-9E82-382648FF9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DDC0-40C3-43C4-8495-F96DF6787AD7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D3E047-D643-4054-95E4-F146370C1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任意多边形 3">
            <a:extLst>
              <a:ext uri="{FF2B5EF4-FFF2-40B4-BE49-F238E27FC236}">
                <a16:creationId xmlns:a16="http://schemas.microsoft.com/office/drawing/2014/main" id="{74C9F5E4-8415-4A43-A5AB-932B2C307F70}"/>
              </a:ext>
            </a:extLst>
          </p:cNvPr>
          <p:cNvSpPr/>
          <p:nvPr userDrawn="1"/>
        </p:nvSpPr>
        <p:spPr bwMode="auto">
          <a:xfrm>
            <a:off x="-9313" y="1"/>
            <a:ext cx="4665133" cy="1663700"/>
          </a:xfrm>
          <a:custGeom>
            <a:avLst/>
            <a:gdLst>
              <a:gd name="connsiteX0" fmla="*/ 11 w 5510"/>
              <a:gd name="connsiteY0" fmla="*/ 761 h 1965"/>
              <a:gd name="connsiteX1" fmla="*/ 11 w 5510"/>
              <a:gd name="connsiteY1" fmla="*/ 0 h 1965"/>
              <a:gd name="connsiteX2" fmla="*/ 4830 w 5510"/>
              <a:gd name="connsiteY2" fmla="*/ 0 h 1965"/>
              <a:gd name="connsiteX3" fmla="*/ 5510 w 5510"/>
              <a:gd name="connsiteY3" fmla="*/ 0 h 1965"/>
              <a:gd name="connsiteX4" fmla="*/ 4489 w 5510"/>
              <a:gd name="connsiteY4" fmla="*/ 1927 h 1965"/>
              <a:gd name="connsiteX5" fmla="*/ 0 w 5510"/>
              <a:gd name="connsiteY5" fmla="*/ 1965 h 1965"/>
              <a:gd name="connsiteX6" fmla="*/ 11 w 5510"/>
              <a:gd name="connsiteY6" fmla="*/ 761 h 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0" h="1965">
                <a:moveTo>
                  <a:pt x="11" y="761"/>
                </a:moveTo>
                <a:lnTo>
                  <a:pt x="11" y="0"/>
                </a:lnTo>
                <a:lnTo>
                  <a:pt x="4830" y="0"/>
                </a:lnTo>
                <a:lnTo>
                  <a:pt x="5510" y="0"/>
                </a:lnTo>
                <a:lnTo>
                  <a:pt x="4489" y="1927"/>
                </a:lnTo>
                <a:lnTo>
                  <a:pt x="0" y="1965"/>
                </a:lnTo>
                <a:lnTo>
                  <a:pt x="11" y="761"/>
                </a:lnTo>
                <a:close/>
              </a:path>
            </a:pathLst>
          </a:custGeom>
          <a:solidFill>
            <a:srgbClr val="E6001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121920" tIns="60960" rIns="121920" bIns="60960" numCol="1" rtlCol="0" anchor="t" anchorCtr="0" compatLnSpc="1"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任意多边形 4">
            <a:extLst>
              <a:ext uri="{FF2B5EF4-FFF2-40B4-BE49-F238E27FC236}">
                <a16:creationId xmlns:a16="http://schemas.microsoft.com/office/drawing/2014/main" id="{86B5F7D7-70AA-401A-8D5D-0B12E3D3B1A7}"/>
              </a:ext>
            </a:extLst>
          </p:cNvPr>
          <p:cNvSpPr/>
          <p:nvPr userDrawn="1"/>
        </p:nvSpPr>
        <p:spPr bwMode="auto">
          <a:xfrm>
            <a:off x="-17779" y="-27384"/>
            <a:ext cx="6689844" cy="1398693"/>
          </a:xfrm>
          <a:custGeom>
            <a:avLst/>
            <a:gdLst>
              <a:gd name="connsiteX0" fmla="*/ 11 w 8435"/>
              <a:gd name="connsiteY0" fmla="*/ 10 h 1652"/>
              <a:gd name="connsiteX1" fmla="*/ 0 w 8435"/>
              <a:gd name="connsiteY1" fmla="*/ 10 h 1652"/>
              <a:gd name="connsiteX2" fmla="*/ 5934 w 8435"/>
              <a:gd name="connsiteY2" fmla="*/ 0 h 1652"/>
              <a:gd name="connsiteX3" fmla="*/ 8435 w 8435"/>
              <a:gd name="connsiteY3" fmla="*/ 1 h 1652"/>
              <a:gd name="connsiteX4" fmla="*/ 7602 w 8435"/>
              <a:gd name="connsiteY4" fmla="*/ 1652 h 1652"/>
              <a:gd name="connsiteX5" fmla="*/ 10 w 8435"/>
              <a:gd name="connsiteY5" fmla="*/ 1652 h 1652"/>
              <a:gd name="connsiteX6" fmla="*/ 11 w 8435"/>
              <a:gd name="connsiteY6" fmla="*/ 10 h 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35" h="1652">
                <a:moveTo>
                  <a:pt x="11" y="10"/>
                </a:moveTo>
                <a:lnTo>
                  <a:pt x="0" y="10"/>
                </a:lnTo>
                <a:lnTo>
                  <a:pt x="5934" y="0"/>
                </a:lnTo>
                <a:lnTo>
                  <a:pt x="8435" y="1"/>
                </a:lnTo>
                <a:lnTo>
                  <a:pt x="7602" y="1652"/>
                </a:lnTo>
                <a:lnTo>
                  <a:pt x="10" y="1652"/>
                </a:lnTo>
                <a:cubicBezTo>
                  <a:pt x="10" y="1046"/>
                  <a:pt x="-2" y="-4"/>
                  <a:pt x="11" y="10"/>
                </a:cubicBezTo>
                <a:close/>
              </a:path>
            </a:pathLst>
          </a:custGeom>
          <a:solidFill>
            <a:srgbClr val="0070C0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121920" tIns="60960" rIns="121920" bIns="60960" numCol="1" rtlCol="0" anchor="t" anchorCtr="0" compatLnSpc="1"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" name="Picture 920" descr="D:\计算所\PPT的模板\logo－b.gif">
            <a:extLst>
              <a:ext uri="{FF2B5EF4-FFF2-40B4-BE49-F238E27FC236}">
                <a16:creationId xmlns:a16="http://schemas.microsoft.com/office/drawing/2014/main" id="{1CD92769-B5E9-4F4B-AAD1-CA585CA8C6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73" y="250090"/>
            <a:ext cx="940864" cy="77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5">
            <a:extLst>
              <a:ext uri="{FF2B5EF4-FFF2-40B4-BE49-F238E27FC236}">
                <a16:creationId xmlns:a16="http://schemas.microsoft.com/office/drawing/2014/main" id="{7856E82D-714E-4C3F-9B84-E5FC7000F2C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2341" y="247740"/>
            <a:ext cx="5141920" cy="728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中国科学院计算技术研究所</a:t>
            </a:r>
            <a:endParaRPr lang="en-US" altLang="zh-CN" sz="2800" b="1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algn="ctr" eaLnBrk="1" hangingPunct="1"/>
            <a:r>
              <a:rPr lang="en-US" altLang="zh-CN" sz="133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Institute of Computing Technology, Chinese Academy of Sciences</a:t>
            </a:r>
            <a:endParaRPr lang="zh-CN" altLang="en-US" sz="1333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91A16215-35F9-4A0A-9EAB-3BAC26F2C2C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093106" y="4345588"/>
            <a:ext cx="4224469" cy="12481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内构安全实验室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71989F63-7732-42E6-B0FE-50D1DFE8F6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032537" y="5836071"/>
            <a:ext cx="2208148" cy="1021968"/>
          </a:xfrm>
          <a:custGeom>
            <a:avLst/>
            <a:gdLst>
              <a:gd name="connsiteX0" fmla="*/ 10000 w 10000"/>
              <a:gd name="connsiteY0" fmla="*/ 0 h 10000"/>
              <a:gd name="connsiteX1" fmla="*/ 10000 w 10000"/>
              <a:gd name="connsiteY1" fmla="*/ 10000 h 10000"/>
              <a:gd name="connsiteX2" fmla="*/ 0 w 10000"/>
              <a:gd name="connsiteY2" fmla="*/ 10000 h 10000"/>
              <a:gd name="connsiteX3" fmla="*/ 2220 w 10000"/>
              <a:gd name="connsiteY3" fmla="*/ 10000 h 10000"/>
              <a:gd name="connsiteX4" fmla="*/ 3171 w 10000"/>
              <a:gd name="connsiteY4" fmla="*/ 0 h 10000"/>
              <a:gd name="connsiteX5" fmla="*/ 10000 w 10000"/>
              <a:gd name="connsiteY5" fmla="*/ 0 h 10000"/>
              <a:gd name="connsiteX0-1" fmla="*/ 10000 w 10000"/>
              <a:gd name="connsiteY0-2" fmla="*/ 0 h 10000"/>
              <a:gd name="connsiteX1-3" fmla="*/ 10000 w 10000"/>
              <a:gd name="connsiteY1-4" fmla="*/ 10000 h 10000"/>
              <a:gd name="connsiteX2-5" fmla="*/ 0 w 10000"/>
              <a:gd name="connsiteY2-6" fmla="*/ 10000 h 10000"/>
              <a:gd name="connsiteX3-7" fmla="*/ 1053 w 10000"/>
              <a:gd name="connsiteY3-8" fmla="*/ 6672 h 10000"/>
              <a:gd name="connsiteX4-9" fmla="*/ 3171 w 10000"/>
              <a:gd name="connsiteY4-10" fmla="*/ 0 h 10000"/>
              <a:gd name="connsiteX5-11" fmla="*/ 10000 w 10000"/>
              <a:gd name="connsiteY5-12" fmla="*/ 0 h 10000"/>
              <a:gd name="connsiteX0-13" fmla="*/ 8947 w 8947"/>
              <a:gd name="connsiteY0-14" fmla="*/ 0 h 10000"/>
              <a:gd name="connsiteX1-15" fmla="*/ 8947 w 8947"/>
              <a:gd name="connsiteY1-16" fmla="*/ 10000 h 10000"/>
              <a:gd name="connsiteX2-17" fmla="*/ 0 w 8947"/>
              <a:gd name="connsiteY2-18" fmla="*/ 6672 h 10000"/>
              <a:gd name="connsiteX3-19" fmla="*/ 0 w 8947"/>
              <a:gd name="connsiteY3-20" fmla="*/ 6672 h 10000"/>
              <a:gd name="connsiteX4-21" fmla="*/ 2118 w 8947"/>
              <a:gd name="connsiteY4-22" fmla="*/ 0 h 10000"/>
              <a:gd name="connsiteX5-23" fmla="*/ 8947 w 8947"/>
              <a:gd name="connsiteY5-24" fmla="*/ 0 h 10000"/>
              <a:gd name="connsiteX0-25" fmla="*/ 10000 w 10000"/>
              <a:gd name="connsiteY0-26" fmla="*/ 0 h 6672"/>
              <a:gd name="connsiteX1-27" fmla="*/ 9780 w 10000"/>
              <a:gd name="connsiteY1-28" fmla="*/ 6672 h 6672"/>
              <a:gd name="connsiteX2-29" fmla="*/ 0 w 10000"/>
              <a:gd name="connsiteY2-30" fmla="*/ 6672 h 6672"/>
              <a:gd name="connsiteX3-31" fmla="*/ 0 w 10000"/>
              <a:gd name="connsiteY3-32" fmla="*/ 6672 h 6672"/>
              <a:gd name="connsiteX4-33" fmla="*/ 2367 w 10000"/>
              <a:gd name="connsiteY4-34" fmla="*/ 0 h 6672"/>
              <a:gd name="connsiteX5-35" fmla="*/ 10000 w 10000"/>
              <a:gd name="connsiteY5-36" fmla="*/ 0 h 6672"/>
              <a:gd name="connsiteX0-37" fmla="*/ 11740 w 11740"/>
              <a:gd name="connsiteY0-38" fmla="*/ 0 h 17320"/>
              <a:gd name="connsiteX1-39" fmla="*/ 11520 w 11740"/>
              <a:gd name="connsiteY1-40" fmla="*/ 10000 h 17320"/>
              <a:gd name="connsiteX2-41" fmla="*/ 1740 w 11740"/>
              <a:gd name="connsiteY2-42" fmla="*/ 10000 h 17320"/>
              <a:gd name="connsiteX3-43" fmla="*/ 0 w 11740"/>
              <a:gd name="connsiteY3-44" fmla="*/ 17320 h 17320"/>
              <a:gd name="connsiteX4-45" fmla="*/ 4107 w 11740"/>
              <a:gd name="connsiteY4-46" fmla="*/ 0 h 17320"/>
              <a:gd name="connsiteX5-47" fmla="*/ 11740 w 11740"/>
              <a:gd name="connsiteY5-48" fmla="*/ 0 h 17320"/>
              <a:gd name="connsiteX0-49" fmla="*/ 11740 w 11740"/>
              <a:gd name="connsiteY0-50" fmla="*/ 0 h 17320"/>
              <a:gd name="connsiteX1-51" fmla="*/ 11520 w 11740"/>
              <a:gd name="connsiteY1-52" fmla="*/ 17320 h 17320"/>
              <a:gd name="connsiteX2-53" fmla="*/ 1740 w 11740"/>
              <a:gd name="connsiteY2-54" fmla="*/ 10000 h 17320"/>
              <a:gd name="connsiteX3-55" fmla="*/ 0 w 11740"/>
              <a:gd name="connsiteY3-56" fmla="*/ 17320 h 17320"/>
              <a:gd name="connsiteX4-57" fmla="*/ 4107 w 11740"/>
              <a:gd name="connsiteY4-58" fmla="*/ 0 h 17320"/>
              <a:gd name="connsiteX5-59" fmla="*/ 11740 w 11740"/>
              <a:gd name="connsiteY5-60" fmla="*/ 0 h 17320"/>
              <a:gd name="connsiteX0-61" fmla="*/ 11740 w 11740"/>
              <a:gd name="connsiteY0-62" fmla="*/ 0 h 17320"/>
              <a:gd name="connsiteX1-63" fmla="*/ 11520 w 11740"/>
              <a:gd name="connsiteY1-64" fmla="*/ 17320 h 17320"/>
              <a:gd name="connsiteX2-65" fmla="*/ 2609 w 11740"/>
              <a:gd name="connsiteY2-66" fmla="*/ 17320 h 17320"/>
              <a:gd name="connsiteX3-67" fmla="*/ 0 w 11740"/>
              <a:gd name="connsiteY3-68" fmla="*/ 17320 h 17320"/>
              <a:gd name="connsiteX4-69" fmla="*/ 4107 w 11740"/>
              <a:gd name="connsiteY4-70" fmla="*/ 0 h 17320"/>
              <a:gd name="connsiteX5-71" fmla="*/ 11740 w 11740"/>
              <a:gd name="connsiteY5-72" fmla="*/ 0 h 17320"/>
              <a:gd name="connsiteX0-73" fmla="*/ 11740 w 11740"/>
              <a:gd name="connsiteY0-74" fmla="*/ 0 h 17320"/>
              <a:gd name="connsiteX1-75" fmla="*/ 11520 w 11740"/>
              <a:gd name="connsiteY1-76" fmla="*/ 17320 h 17320"/>
              <a:gd name="connsiteX2-77" fmla="*/ 9131 w 11740"/>
              <a:gd name="connsiteY2-78" fmla="*/ 17320 h 17320"/>
              <a:gd name="connsiteX3-79" fmla="*/ 0 w 11740"/>
              <a:gd name="connsiteY3-80" fmla="*/ 17320 h 17320"/>
              <a:gd name="connsiteX4-81" fmla="*/ 4107 w 11740"/>
              <a:gd name="connsiteY4-82" fmla="*/ 0 h 17320"/>
              <a:gd name="connsiteX5-83" fmla="*/ 11740 w 11740"/>
              <a:gd name="connsiteY5-84" fmla="*/ 0 h 17320"/>
              <a:gd name="connsiteX0-85" fmla="*/ 10870 w 10870"/>
              <a:gd name="connsiteY0-86" fmla="*/ 0 h 17320"/>
              <a:gd name="connsiteX1-87" fmla="*/ 10650 w 10870"/>
              <a:gd name="connsiteY1-88" fmla="*/ 17320 h 17320"/>
              <a:gd name="connsiteX2-89" fmla="*/ 8261 w 10870"/>
              <a:gd name="connsiteY2-90" fmla="*/ 17320 h 17320"/>
              <a:gd name="connsiteX3-91" fmla="*/ 0 w 10870"/>
              <a:gd name="connsiteY3-92" fmla="*/ 17320 h 17320"/>
              <a:gd name="connsiteX4-93" fmla="*/ 3237 w 10870"/>
              <a:gd name="connsiteY4-94" fmla="*/ 0 h 17320"/>
              <a:gd name="connsiteX5-95" fmla="*/ 10870 w 10870"/>
              <a:gd name="connsiteY5-96" fmla="*/ 0 h 17320"/>
              <a:gd name="connsiteX0-97" fmla="*/ 10000 w 10000"/>
              <a:gd name="connsiteY0-98" fmla="*/ 0 h 17320"/>
              <a:gd name="connsiteX1-99" fmla="*/ 9780 w 10000"/>
              <a:gd name="connsiteY1-100" fmla="*/ 17320 h 17320"/>
              <a:gd name="connsiteX2-101" fmla="*/ 7391 w 10000"/>
              <a:gd name="connsiteY2-102" fmla="*/ 17320 h 17320"/>
              <a:gd name="connsiteX3-103" fmla="*/ 0 w 10000"/>
              <a:gd name="connsiteY3-104" fmla="*/ 12349 h 17320"/>
              <a:gd name="connsiteX4-105" fmla="*/ 2367 w 10000"/>
              <a:gd name="connsiteY4-106" fmla="*/ 0 h 17320"/>
              <a:gd name="connsiteX5-107" fmla="*/ 10000 w 10000"/>
              <a:gd name="connsiteY5-108" fmla="*/ 0 h 17320"/>
              <a:gd name="connsiteX0-109" fmla="*/ 10000 w 10000"/>
              <a:gd name="connsiteY0-110" fmla="*/ 0 h 17320"/>
              <a:gd name="connsiteX1-111" fmla="*/ 9780 w 10000"/>
              <a:gd name="connsiteY1-112" fmla="*/ 12349 h 17320"/>
              <a:gd name="connsiteX2-113" fmla="*/ 7391 w 10000"/>
              <a:gd name="connsiteY2-114" fmla="*/ 17320 h 17320"/>
              <a:gd name="connsiteX3-115" fmla="*/ 0 w 10000"/>
              <a:gd name="connsiteY3-116" fmla="*/ 12349 h 17320"/>
              <a:gd name="connsiteX4-117" fmla="*/ 2367 w 10000"/>
              <a:gd name="connsiteY4-118" fmla="*/ 0 h 17320"/>
              <a:gd name="connsiteX5-119" fmla="*/ 10000 w 10000"/>
              <a:gd name="connsiteY5-120" fmla="*/ 0 h 17320"/>
              <a:gd name="connsiteX0-121" fmla="*/ 10000 w 10000"/>
              <a:gd name="connsiteY0-122" fmla="*/ 0 h 12349"/>
              <a:gd name="connsiteX1-123" fmla="*/ 9780 w 10000"/>
              <a:gd name="connsiteY1-124" fmla="*/ 12349 h 12349"/>
              <a:gd name="connsiteX2-125" fmla="*/ 7391 w 10000"/>
              <a:gd name="connsiteY2-126" fmla="*/ 12349 h 12349"/>
              <a:gd name="connsiteX3-127" fmla="*/ 0 w 10000"/>
              <a:gd name="connsiteY3-128" fmla="*/ 12349 h 12349"/>
              <a:gd name="connsiteX4-129" fmla="*/ 2367 w 10000"/>
              <a:gd name="connsiteY4-130" fmla="*/ 0 h 12349"/>
              <a:gd name="connsiteX5-131" fmla="*/ 10000 w 10000"/>
              <a:gd name="connsiteY5-132" fmla="*/ 0 h 123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000" h="12349">
                <a:moveTo>
                  <a:pt x="10000" y="0"/>
                </a:moveTo>
                <a:cubicBezTo>
                  <a:pt x="9927" y="3333"/>
                  <a:pt x="9853" y="9016"/>
                  <a:pt x="9780" y="12349"/>
                </a:cubicBezTo>
                <a:lnTo>
                  <a:pt x="7391" y="12349"/>
                </a:lnTo>
                <a:lnTo>
                  <a:pt x="0" y="12349"/>
                </a:lnTo>
                <a:lnTo>
                  <a:pt x="2367" y="0"/>
                </a:lnTo>
                <a:lnTo>
                  <a:pt x="10000" y="0"/>
                </a:lnTo>
                <a:close/>
              </a:path>
            </a:pathLst>
          </a:custGeom>
          <a:solidFill>
            <a:srgbClr val="E70012"/>
          </a:solidFill>
          <a:ln w="9525">
            <a:noFill/>
            <a:round/>
          </a:ln>
        </p:spPr>
        <p:txBody>
          <a:bodyPr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F7FBDEA2-8E0C-46AD-9447-B9BBC2B854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648471" y="6249855"/>
            <a:ext cx="2592215" cy="608175"/>
          </a:xfrm>
          <a:custGeom>
            <a:avLst/>
            <a:gdLst>
              <a:gd name="connsiteX0" fmla="*/ 9223 w 9223"/>
              <a:gd name="connsiteY0" fmla="*/ 0 h 10000"/>
              <a:gd name="connsiteX1" fmla="*/ 9223 w 9223"/>
              <a:gd name="connsiteY1" fmla="*/ 10000 h 10000"/>
              <a:gd name="connsiteX2" fmla="*/ 0 w 9223"/>
              <a:gd name="connsiteY2" fmla="*/ 5868 h 10000"/>
              <a:gd name="connsiteX3" fmla="*/ 1381 w 9223"/>
              <a:gd name="connsiteY3" fmla="*/ 0 h 10000"/>
              <a:gd name="connsiteX4" fmla="*/ 9223 w 9223"/>
              <a:gd name="connsiteY4" fmla="*/ 0 h 10000"/>
              <a:gd name="connsiteX0-1" fmla="*/ 10000 w 10000"/>
              <a:gd name="connsiteY0-2" fmla="*/ 0 h 5868"/>
              <a:gd name="connsiteX1-3" fmla="*/ 10000 w 10000"/>
              <a:gd name="connsiteY1-4" fmla="*/ 5868 h 5868"/>
              <a:gd name="connsiteX2-5" fmla="*/ 0 w 10000"/>
              <a:gd name="connsiteY2-6" fmla="*/ 5868 h 5868"/>
              <a:gd name="connsiteX3-7" fmla="*/ 1497 w 10000"/>
              <a:gd name="connsiteY3-8" fmla="*/ 0 h 5868"/>
              <a:gd name="connsiteX4-9" fmla="*/ 10000 w 10000"/>
              <a:gd name="connsiteY4-10" fmla="*/ 0 h 5868"/>
              <a:gd name="connsiteX0-11" fmla="*/ 10715 w 10715"/>
              <a:gd name="connsiteY0-12" fmla="*/ 0 h 10000"/>
              <a:gd name="connsiteX1-13" fmla="*/ 10715 w 10715"/>
              <a:gd name="connsiteY1-14" fmla="*/ 10000 h 10000"/>
              <a:gd name="connsiteX2-15" fmla="*/ 0 w 10715"/>
              <a:gd name="connsiteY2-16" fmla="*/ 10000 h 10000"/>
              <a:gd name="connsiteX3-17" fmla="*/ 2212 w 10715"/>
              <a:gd name="connsiteY3-18" fmla="*/ 0 h 10000"/>
              <a:gd name="connsiteX4-19" fmla="*/ 10715 w 10715"/>
              <a:gd name="connsiteY4-20" fmla="*/ 0 h 10000"/>
              <a:gd name="connsiteX0-21" fmla="*/ 10715 w 10715"/>
              <a:gd name="connsiteY0-22" fmla="*/ 0 h 10000"/>
              <a:gd name="connsiteX1-23" fmla="*/ 10715 w 10715"/>
              <a:gd name="connsiteY1-24" fmla="*/ 10000 h 10000"/>
              <a:gd name="connsiteX2-25" fmla="*/ 0 w 10715"/>
              <a:gd name="connsiteY2-26" fmla="*/ 10000 h 10000"/>
              <a:gd name="connsiteX3-27" fmla="*/ 2212 w 10715"/>
              <a:gd name="connsiteY3-28" fmla="*/ 0 h 10000"/>
              <a:gd name="connsiteX4-29" fmla="*/ 10715 w 10715"/>
              <a:gd name="connsiteY4-30" fmla="*/ 0 h 10000"/>
              <a:gd name="connsiteX0-31" fmla="*/ 9643 w 9643"/>
              <a:gd name="connsiteY0-32" fmla="*/ 0 h 10000"/>
              <a:gd name="connsiteX1-33" fmla="*/ 9643 w 9643"/>
              <a:gd name="connsiteY1-34" fmla="*/ 10000 h 10000"/>
              <a:gd name="connsiteX2-35" fmla="*/ 0 w 9643"/>
              <a:gd name="connsiteY2-36" fmla="*/ 5965 h 10000"/>
              <a:gd name="connsiteX3-37" fmla="*/ 1140 w 9643"/>
              <a:gd name="connsiteY3-38" fmla="*/ 0 h 10000"/>
              <a:gd name="connsiteX4-39" fmla="*/ 9643 w 9643"/>
              <a:gd name="connsiteY4-40" fmla="*/ 0 h 10000"/>
              <a:gd name="connsiteX0-41" fmla="*/ 10000 w 10000"/>
              <a:gd name="connsiteY0-42" fmla="*/ 0 h 5965"/>
              <a:gd name="connsiteX1-43" fmla="*/ 9812 w 10000"/>
              <a:gd name="connsiteY1-44" fmla="*/ 5965 h 5965"/>
              <a:gd name="connsiteX2-45" fmla="*/ 0 w 10000"/>
              <a:gd name="connsiteY2-46" fmla="*/ 5965 h 5965"/>
              <a:gd name="connsiteX3-47" fmla="*/ 1182 w 10000"/>
              <a:gd name="connsiteY3-48" fmla="*/ 0 h 5965"/>
              <a:gd name="connsiteX4-49" fmla="*/ 10000 w 10000"/>
              <a:gd name="connsiteY4-50" fmla="*/ 0 h 596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5965">
                <a:moveTo>
                  <a:pt x="10000" y="0"/>
                </a:moveTo>
                <a:cubicBezTo>
                  <a:pt x="9937" y="1988"/>
                  <a:pt x="9875" y="3977"/>
                  <a:pt x="9812" y="5965"/>
                </a:cubicBezTo>
                <a:lnTo>
                  <a:pt x="0" y="5965"/>
                </a:lnTo>
                <a:lnTo>
                  <a:pt x="1182" y="0"/>
                </a:lnTo>
                <a:lnTo>
                  <a:pt x="10000" y="0"/>
                </a:lnTo>
                <a:close/>
              </a:path>
            </a:pathLst>
          </a:custGeom>
          <a:solidFill>
            <a:srgbClr val="1169B3">
              <a:alpha val="80000"/>
            </a:srgbClr>
          </a:solidFill>
          <a:ln w="9525">
            <a:noFill/>
            <a:round/>
          </a:ln>
        </p:spPr>
        <p:txBody>
          <a:bodyPr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CEF2F92C-447B-458E-A164-39C83DD160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855" y="2324919"/>
            <a:ext cx="11016289" cy="2030918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lang="zh-CN" altLang="en-US" sz="48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汇报模板</a:t>
            </a:r>
          </a:p>
        </p:txBody>
      </p:sp>
    </p:spTree>
    <p:extLst>
      <p:ext uri="{BB962C8B-B14F-4D97-AF65-F5344CB8AC3E}">
        <p14:creationId xmlns:p14="http://schemas.microsoft.com/office/powerpoint/2010/main" val="562820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733645-59D7-4DE9-954F-BDA86EC9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DDC0-40C3-43C4-8495-F96DF6787AD7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155F71-F56E-48E3-A360-3A725BC9E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26219C-2888-436A-9A7D-B19E291A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BAB05F-D87B-4C16-A94C-7175B3EE90DD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矩形 20">
            <a:extLst>
              <a:ext uri="{FF2B5EF4-FFF2-40B4-BE49-F238E27FC236}">
                <a16:creationId xmlns:a16="http://schemas.microsoft.com/office/drawing/2014/main" id="{D7FD0A80-D37D-4BD9-97DD-FEAB2A592651}"/>
              </a:ext>
            </a:extLst>
          </p:cNvPr>
          <p:cNvSpPr/>
          <p:nvPr userDrawn="1"/>
        </p:nvSpPr>
        <p:spPr>
          <a:xfrm>
            <a:off x="215170" y="212466"/>
            <a:ext cx="11592817" cy="6667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37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信息技术的</a:t>
            </a:r>
            <a:r>
              <a:rPr lang="en-US" altLang="zh-CN" sz="37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IT3.0</a:t>
            </a:r>
            <a:r>
              <a:rPr lang="zh-CN" altLang="en-US" sz="37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时代：人、机、物三元互联</a:t>
            </a:r>
          </a:p>
        </p:txBody>
      </p:sp>
      <p:pic>
        <p:nvPicPr>
          <p:cNvPr id="8" name="Picture 3" descr="C:\Users\nec\Desktop\ppt\图\IMG_6074.JPG">
            <a:extLst>
              <a:ext uri="{FF2B5EF4-FFF2-40B4-BE49-F238E27FC236}">
                <a16:creationId xmlns:a16="http://schemas.microsoft.com/office/drawing/2014/main" id="{664DB8E8-1464-4FEF-AEC1-826F314900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rcRect t="69600"/>
          <a:stretch>
            <a:fillRect/>
          </a:stretch>
        </p:blipFill>
        <p:spPr>
          <a:xfrm>
            <a:off x="-20320" y="1"/>
            <a:ext cx="12212320" cy="104478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0E3C3CF-E6C1-4E5D-AE6B-5A34078DD1D7}"/>
              </a:ext>
            </a:extLst>
          </p:cNvPr>
          <p:cNvSpPr/>
          <p:nvPr userDrawn="1"/>
        </p:nvSpPr>
        <p:spPr>
          <a:xfrm>
            <a:off x="0" y="1"/>
            <a:ext cx="12192000" cy="1044786"/>
          </a:xfrm>
          <a:prstGeom prst="rect">
            <a:avLst/>
          </a:prstGeom>
          <a:solidFill>
            <a:srgbClr val="1169B3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KSO_Shape">
            <a:extLst>
              <a:ext uri="{FF2B5EF4-FFF2-40B4-BE49-F238E27FC236}">
                <a16:creationId xmlns:a16="http://schemas.microsoft.com/office/drawing/2014/main" id="{98E611E6-19B8-4D98-BEA7-9D638409AED1}"/>
              </a:ext>
            </a:extLst>
          </p:cNvPr>
          <p:cNvSpPr/>
          <p:nvPr userDrawn="1"/>
        </p:nvSpPr>
        <p:spPr>
          <a:xfrm>
            <a:off x="-21166" y="307341"/>
            <a:ext cx="271780" cy="432647"/>
          </a:xfrm>
          <a:custGeom>
            <a:avLst/>
            <a:gdLst>
              <a:gd name="connsiteX0" fmla="*/ 0 w 432"/>
              <a:gd name="connsiteY0" fmla="*/ 0 h 631"/>
              <a:gd name="connsiteX1" fmla="*/ 120 w 432"/>
              <a:gd name="connsiteY1" fmla="*/ 36 h 631"/>
              <a:gd name="connsiteX2" fmla="*/ 432 w 432"/>
              <a:gd name="connsiteY2" fmla="*/ 318 h 631"/>
              <a:gd name="connsiteX3" fmla="*/ 50 w 432"/>
              <a:gd name="connsiteY3" fmla="*/ 631 h 631"/>
              <a:gd name="connsiteX4" fmla="*/ 0 w 432"/>
              <a:gd name="connsiteY4" fmla="*/ 630 h 631"/>
              <a:gd name="connsiteX5" fmla="*/ 0 w 432"/>
              <a:gd name="connsiteY5" fmla="*/ 0 h 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2" h="631">
                <a:moveTo>
                  <a:pt x="0" y="0"/>
                </a:moveTo>
                <a:lnTo>
                  <a:pt x="120" y="36"/>
                </a:lnTo>
                <a:lnTo>
                  <a:pt x="432" y="318"/>
                </a:lnTo>
                <a:lnTo>
                  <a:pt x="50" y="631"/>
                </a:lnTo>
                <a:lnTo>
                  <a:pt x="0" y="630"/>
                </a:lnTo>
                <a:lnTo>
                  <a:pt x="0" y="0"/>
                </a:lnTo>
                <a:close/>
              </a:path>
            </a:pathLst>
          </a:custGeom>
          <a:solidFill>
            <a:srgbClr val="E5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" name="Picture 920" descr="D:\计算所\PPT的模板\logo－b.gif">
            <a:extLst>
              <a:ext uri="{FF2B5EF4-FFF2-40B4-BE49-F238E27FC236}">
                <a16:creationId xmlns:a16="http://schemas.microsoft.com/office/drawing/2014/main" id="{2255065A-94DD-46EA-95C5-C2D40EDCFD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592" y="94331"/>
            <a:ext cx="1129069" cy="93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9F740A92-CD30-41D5-B43E-CCA79C91372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9403" y="3160561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" name="内容占位符 3">
            <a:extLst>
              <a:ext uri="{FF2B5EF4-FFF2-40B4-BE49-F238E27FC236}">
                <a16:creationId xmlns:a16="http://schemas.microsoft.com/office/drawing/2014/main" id="{64C6B404-ECF8-4FDD-9A4C-E1981E55E2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7381" y="1508787"/>
            <a:ext cx="1116451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altLang="zh-CN" sz="2000" kern="12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>
              <a:defRPr sz="1600" baseline="0"/>
            </a:lvl2pPr>
          </a:lstStyle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可以输入大段文字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14000"/>
              </a:lnSpc>
              <a:spcBef>
                <a:spcPts val="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第二级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B5243618-AEBF-490E-A08D-3559D19BB6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3554" y="278357"/>
            <a:ext cx="10427655" cy="566349"/>
          </a:xfrm>
          <a:prstGeom prst="rect">
            <a:avLst/>
          </a:prstGeom>
        </p:spPr>
        <p:txBody>
          <a:bodyPr/>
          <a:lstStyle>
            <a:lvl1pPr>
              <a:defRPr lang="zh-CN" altLang="en-US" sz="3733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纯文字板式一</a:t>
            </a:r>
          </a:p>
        </p:txBody>
      </p:sp>
    </p:spTree>
    <p:extLst>
      <p:ext uri="{BB962C8B-B14F-4D97-AF65-F5344CB8AC3E}">
        <p14:creationId xmlns:p14="http://schemas.microsoft.com/office/powerpoint/2010/main" val="3817664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7987A-E931-4F8A-8D64-71151497B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A1A3AD-D748-4484-8054-B06DD91EB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3CCEF9-7BD9-4B57-8182-AD55F333E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DDC0-40C3-43C4-8495-F96DF6787AD7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27C9D-2C4E-4439-B827-E27CB85D0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70F80B-7709-4987-898F-E839B5B9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BAB05F-D87B-4C16-A94C-7175B3EE9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327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402CBC-E93A-438D-9739-3F994A57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DDC0-40C3-43C4-8495-F96DF6787AD7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88080B-1F0B-4213-B7E8-EC2342019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87D19D-753B-495B-ABBC-FD5B807A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BAB05F-D87B-4C16-A94C-7175B3EE90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20">
            <a:extLst>
              <a:ext uri="{FF2B5EF4-FFF2-40B4-BE49-F238E27FC236}">
                <a16:creationId xmlns:a16="http://schemas.microsoft.com/office/drawing/2014/main" id="{D7FD0A80-D37D-4BD9-97DD-FEAB2A592651}"/>
              </a:ext>
            </a:extLst>
          </p:cNvPr>
          <p:cNvSpPr/>
          <p:nvPr userDrawn="1"/>
        </p:nvSpPr>
        <p:spPr>
          <a:xfrm>
            <a:off x="215170" y="212466"/>
            <a:ext cx="11592817" cy="6667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37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信息技术的</a:t>
            </a:r>
            <a:r>
              <a:rPr lang="en-US" altLang="zh-CN" sz="37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IT3.0</a:t>
            </a:r>
            <a:r>
              <a:rPr lang="zh-CN" altLang="en-US" sz="37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时代：人、机、物三元互联</a:t>
            </a:r>
          </a:p>
        </p:txBody>
      </p:sp>
      <p:pic>
        <p:nvPicPr>
          <p:cNvPr id="9" name="Picture 3" descr="C:\Users\nec\Desktop\ppt\图\IMG_6074.JPG">
            <a:extLst>
              <a:ext uri="{FF2B5EF4-FFF2-40B4-BE49-F238E27FC236}">
                <a16:creationId xmlns:a16="http://schemas.microsoft.com/office/drawing/2014/main" id="{664DB8E8-1464-4FEF-AEC1-826F314900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rcRect t="69600"/>
          <a:stretch>
            <a:fillRect/>
          </a:stretch>
        </p:blipFill>
        <p:spPr>
          <a:xfrm>
            <a:off x="-20320" y="1"/>
            <a:ext cx="12212320" cy="104478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0E3C3CF-E6C1-4E5D-AE6B-5A34078DD1D7}"/>
              </a:ext>
            </a:extLst>
          </p:cNvPr>
          <p:cNvSpPr/>
          <p:nvPr userDrawn="1"/>
        </p:nvSpPr>
        <p:spPr>
          <a:xfrm>
            <a:off x="0" y="1"/>
            <a:ext cx="12192000" cy="1044786"/>
          </a:xfrm>
          <a:prstGeom prst="rect">
            <a:avLst/>
          </a:prstGeom>
          <a:solidFill>
            <a:srgbClr val="1169B3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KSO_Shape">
            <a:extLst>
              <a:ext uri="{FF2B5EF4-FFF2-40B4-BE49-F238E27FC236}">
                <a16:creationId xmlns:a16="http://schemas.microsoft.com/office/drawing/2014/main" id="{98E611E6-19B8-4D98-BEA7-9D638409AED1}"/>
              </a:ext>
            </a:extLst>
          </p:cNvPr>
          <p:cNvSpPr/>
          <p:nvPr userDrawn="1"/>
        </p:nvSpPr>
        <p:spPr>
          <a:xfrm>
            <a:off x="-21166" y="307341"/>
            <a:ext cx="271780" cy="432647"/>
          </a:xfrm>
          <a:custGeom>
            <a:avLst/>
            <a:gdLst>
              <a:gd name="connsiteX0" fmla="*/ 0 w 432"/>
              <a:gd name="connsiteY0" fmla="*/ 0 h 631"/>
              <a:gd name="connsiteX1" fmla="*/ 120 w 432"/>
              <a:gd name="connsiteY1" fmla="*/ 36 h 631"/>
              <a:gd name="connsiteX2" fmla="*/ 432 w 432"/>
              <a:gd name="connsiteY2" fmla="*/ 318 h 631"/>
              <a:gd name="connsiteX3" fmla="*/ 50 w 432"/>
              <a:gd name="connsiteY3" fmla="*/ 631 h 631"/>
              <a:gd name="connsiteX4" fmla="*/ 0 w 432"/>
              <a:gd name="connsiteY4" fmla="*/ 630 h 631"/>
              <a:gd name="connsiteX5" fmla="*/ 0 w 432"/>
              <a:gd name="connsiteY5" fmla="*/ 0 h 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2" h="631">
                <a:moveTo>
                  <a:pt x="0" y="0"/>
                </a:moveTo>
                <a:lnTo>
                  <a:pt x="120" y="36"/>
                </a:lnTo>
                <a:lnTo>
                  <a:pt x="432" y="318"/>
                </a:lnTo>
                <a:lnTo>
                  <a:pt x="50" y="631"/>
                </a:lnTo>
                <a:lnTo>
                  <a:pt x="0" y="630"/>
                </a:lnTo>
                <a:lnTo>
                  <a:pt x="0" y="0"/>
                </a:lnTo>
                <a:close/>
              </a:path>
            </a:pathLst>
          </a:custGeom>
          <a:solidFill>
            <a:srgbClr val="E5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2" name="Picture 920" descr="D:\计算所\PPT的模板\logo－b.gif">
            <a:extLst>
              <a:ext uri="{FF2B5EF4-FFF2-40B4-BE49-F238E27FC236}">
                <a16:creationId xmlns:a16="http://schemas.microsoft.com/office/drawing/2014/main" id="{2255065A-94DD-46EA-95C5-C2D40EDCFD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592" y="94331"/>
            <a:ext cx="1129069" cy="93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B5243618-AEBF-490E-A08D-3559D19BB6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3554" y="278357"/>
            <a:ext cx="10427655" cy="566349"/>
          </a:xfrm>
          <a:prstGeom prst="rect">
            <a:avLst/>
          </a:prstGeom>
        </p:spPr>
        <p:txBody>
          <a:bodyPr/>
          <a:lstStyle>
            <a:lvl1pPr>
              <a:defRPr lang="zh-CN" altLang="en-US" sz="3733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纯文字板式一</a:t>
            </a:r>
          </a:p>
        </p:txBody>
      </p:sp>
      <p:sp>
        <p:nvSpPr>
          <p:cNvPr id="14" name="内容占位符 3">
            <a:extLst>
              <a:ext uri="{FF2B5EF4-FFF2-40B4-BE49-F238E27FC236}">
                <a16:creationId xmlns:a16="http://schemas.microsoft.com/office/drawing/2014/main" id="{64C6B404-ECF8-4FDD-9A4C-E1981E55E2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7382" y="1508787"/>
            <a:ext cx="532956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altLang="zh-CN" sz="2000" kern="12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>
              <a:defRPr sz="1600" baseline="0"/>
            </a:lvl2pPr>
          </a:lstStyle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可以输入大段文字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14000"/>
              </a:lnSpc>
              <a:spcBef>
                <a:spcPts val="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第二级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内容占位符 3">
            <a:extLst>
              <a:ext uri="{FF2B5EF4-FFF2-40B4-BE49-F238E27FC236}">
                <a16:creationId xmlns:a16="http://schemas.microsoft.com/office/drawing/2014/main" id="{64C6B404-ECF8-4FDD-9A4C-E1981E55E2B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279735" y="1508786"/>
            <a:ext cx="532956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altLang="zh-CN" sz="2000" kern="12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>
              <a:defRPr sz="1600" baseline="0"/>
            </a:lvl2pPr>
          </a:lstStyle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可以输入大段文字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14000"/>
              </a:lnSpc>
              <a:spcBef>
                <a:spcPts val="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第二级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780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AA8A3-82A9-4EBA-8C7C-BF98DA72B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3701ED-7FAC-42B1-A6CF-2EA4B9E3B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50CA97-B293-4DA5-9133-E12CDAC10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0C142F-66E5-49E7-950D-B2722B7C0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F12A98-6998-406B-ABDB-23635FB3C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769DD3-804F-4C5C-91F0-7DC1F05B5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DDC0-40C3-43C4-8495-F96DF6787AD7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4F2957-F029-4690-87B0-D7E4741A9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75A4CB-823B-4576-AEB7-54AA597C0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BAB05F-D87B-4C16-A94C-7175B3EE9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137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1761E-A5B7-4DD8-9943-6865560AC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6AA2D3-F01A-4EB1-9D6F-6E0B3F2D8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DDC0-40C3-43C4-8495-F96DF6787AD7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E23552-7B3A-4C8D-A2A1-63738B31A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0C3C6A-BBCB-4BC0-BE0F-F29412AB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BAB05F-D87B-4C16-A94C-7175B3EE9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4787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ACCEE0-D0ED-4B57-87D4-993A2E8E4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DDC0-40C3-43C4-8495-F96DF6787AD7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254FC0-5B93-4156-8D29-5C5D05907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0EFCE7-6893-4549-BFC8-6B744E88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BAB05F-D87B-4C16-A94C-7175B3EE9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626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ADA6D-26B0-5168-A56E-91E1AB89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4EC6C6-AA98-1B38-CF84-735F9B5FC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76FC3C-9036-8526-D1AC-C7F962E6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8858-3D8B-4196-B0CE-C8CC9D44BF51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114329-E328-B03F-D825-AD510F634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DE3834-B4CB-D5F2-A595-CDC719DAD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1C083-152F-41C7-AF93-D7BB3A13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045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3521A-BF34-4806-85CD-722EF3713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974933-92C4-4B37-AA78-7E378B91C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480619-FF4F-475E-BD95-6AD885C0E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1BE390-6A88-4BDA-AA8E-BF226A832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DDC0-40C3-43C4-8495-F96DF6787AD7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F8DE27-F978-497D-B6FD-D6947A879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0275FD-2D86-4E20-9DE1-81A9FB0D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BAB05F-D87B-4C16-A94C-7175B3EE9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4109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8FCE6-467C-4E0F-BEF4-C6C6C15E1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B9D3F9-77A9-4C96-A04F-6BDB2168B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9D0025-C053-48F3-BBCE-83E4B272B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FF724C-868E-44AD-9CA0-622B1D837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DDC0-40C3-43C4-8495-F96DF6787AD7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5F59A7-6460-4CC6-BD7A-330B3E690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A05D0A-EAB6-4DCB-97AF-29F5230C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BAB05F-D87B-4C16-A94C-7175B3EE9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7579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9A275-9078-49B8-9FF6-907665B11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9E5345-4B12-4870-9B10-2D1790B1E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30FFF4-95F0-4D4C-A27A-323E1232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DDC0-40C3-43C4-8495-F96DF6787AD7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C46E13-1996-44C8-AD50-59919661E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24E08F-F117-40A4-B5EC-68C3699F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BAB05F-D87B-4C16-A94C-7175B3EE9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917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A03CD2-64C9-44A7-A4D2-5A5A184F4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53D941-2D92-4D49-B70F-7DEB3FD60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1969DA-93FD-4761-9BF9-990D2CC77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DDC0-40C3-43C4-8495-F96DF6787AD7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35B2D-37AE-4B33-957F-F12DA14B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D48050-B413-42D3-9DD4-51EA51114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BAB05F-D87B-4C16-A94C-7175B3EE9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940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F64A2-15D4-A519-AE96-8A6FEBA7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E6E6B3-92A9-A7B5-2819-4F6E18472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6F4CEC-3C47-3D88-E1C2-003000714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8858-3D8B-4196-B0CE-C8CC9D44BF51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37B9E5-12A6-1AE2-574C-2C25C0EA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76D2A5-6257-7414-2593-34F231CE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1C083-152F-41C7-AF93-D7BB3A13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96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94D96-F0F0-D2C4-2714-F85632A6E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816857-06C3-D96B-C102-93020C0BA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FE6633-53F0-3632-39AD-84962C884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2A3F44-1312-FBC6-5EF5-5CA4803A9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8858-3D8B-4196-B0CE-C8CC9D44BF51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095AE0-AA74-97CE-0135-805E3E1F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D33388-02C5-0009-F4DE-0A0DC96C7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1C083-152F-41C7-AF93-D7BB3A13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57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0A9C3-A990-F49C-A0CF-972BC4DD4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8AEEFF-2E24-7D80-9147-BBA188FB1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7CEA59-7BE7-8511-1BD5-D586CD2A3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B4C78D-CDBF-113A-EA52-736AC7385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D50D57-E2B8-2461-C954-1FDCB3EF1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F1A08D-95F8-7003-B396-624578ED8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8858-3D8B-4196-B0CE-C8CC9D44BF51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C45BB8-CFFF-4A28-2CA6-58299E44C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4F7979-F4F4-8C0A-11EA-9F3C09E0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1C083-152F-41C7-AF93-D7BB3A13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519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64CD3-1F75-6C42-5E00-9AA0F963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A7C7B6-660A-CA50-262D-DECCF76E6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8858-3D8B-4196-B0CE-C8CC9D44BF51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7A6BB6-C9A3-090F-912C-1542FAE4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1CBB24-7239-6DC0-A5F7-F704EECC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1C083-152F-41C7-AF93-D7BB3A13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37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A06D30-5411-E484-BB72-712BB718D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8858-3D8B-4196-B0CE-C8CC9D44BF51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99FA17-2AE3-A104-D5F5-5EF32B0DF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39EC9C-70CF-8C52-EB42-18427283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1C083-152F-41C7-AF93-D7BB3A13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48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92D72-1656-B509-2132-A8B928DD2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73DC08-D0EB-6DCA-8793-7A1C8330A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69AB52-8A67-35BA-A61C-D38E8B834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8A367D-EDAC-5AF9-A2D3-C8F3352B7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8858-3D8B-4196-B0CE-C8CC9D44BF51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563830-5D71-1AEF-E00D-A7A9A2E7E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F6C6FB-1834-EAB1-1409-9C6A55190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1C083-152F-41C7-AF93-D7BB3A13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474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BD797-92B4-6776-36B6-42FD43912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EDB4C1-FA9F-6E68-A697-93533B1525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7859E1-3D2B-ABC5-0B16-BA667F1E3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5B5ABC-DCE8-E129-5548-C6BE5BB99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8858-3D8B-4196-B0CE-C8CC9D44BF51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567D31-2264-8995-9A20-B74F62BDA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505DC3-BD31-A78C-D915-7B8B765FB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1C083-152F-41C7-AF93-D7BB3A13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96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A437FC-8E04-77C2-FEF5-F0F72FF87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D66F6E-ADC2-B769-6F36-C54EE8357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03EF3B-78C0-2997-4A8C-2CD3C6D0F2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D8858-3D8B-4196-B0CE-C8CC9D44BF51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FB4C47-E667-7AC1-9708-5C0FDF629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9F93A9-4A82-B089-635C-1499C2363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1C083-152F-41C7-AF93-D7BB3A13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66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08AFE3-5071-4D49-B01F-3874C43F9F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BDDC0-40C3-43C4-8495-F96DF6787AD7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FF344B-9A59-4C12-9403-999D99882B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/>
              <a:t>许佳丽 </a:t>
            </a:r>
            <a:r>
              <a:rPr lang="en-US" altLang="zh-CN" dirty="0"/>
              <a:t>xujiali@ict.ac.cn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669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9"/>
          <p:cNvSpPr>
            <a:spLocks noChangeArrowheads="1"/>
          </p:cNvSpPr>
          <p:nvPr/>
        </p:nvSpPr>
        <p:spPr bwMode="auto">
          <a:xfrm>
            <a:off x="10032537" y="5836071"/>
            <a:ext cx="2208148" cy="1021968"/>
          </a:xfrm>
          <a:custGeom>
            <a:avLst/>
            <a:gdLst>
              <a:gd name="connsiteX0" fmla="*/ 10000 w 10000"/>
              <a:gd name="connsiteY0" fmla="*/ 0 h 10000"/>
              <a:gd name="connsiteX1" fmla="*/ 10000 w 10000"/>
              <a:gd name="connsiteY1" fmla="*/ 10000 h 10000"/>
              <a:gd name="connsiteX2" fmla="*/ 0 w 10000"/>
              <a:gd name="connsiteY2" fmla="*/ 10000 h 10000"/>
              <a:gd name="connsiteX3" fmla="*/ 2220 w 10000"/>
              <a:gd name="connsiteY3" fmla="*/ 10000 h 10000"/>
              <a:gd name="connsiteX4" fmla="*/ 3171 w 10000"/>
              <a:gd name="connsiteY4" fmla="*/ 0 h 10000"/>
              <a:gd name="connsiteX5" fmla="*/ 10000 w 10000"/>
              <a:gd name="connsiteY5" fmla="*/ 0 h 10000"/>
              <a:gd name="connsiteX0-1" fmla="*/ 10000 w 10000"/>
              <a:gd name="connsiteY0-2" fmla="*/ 0 h 10000"/>
              <a:gd name="connsiteX1-3" fmla="*/ 10000 w 10000"/>
              <a:gd name="connsiteY1-4" fmla="*/ 10000 h 10000"/>
              <a:gd name="connsiteX2-5" fmla="*/ 0 w 10000"/>
              <a:gd name="connsiteY2-6" fmla="*/ 10000 h 10000"/>
              <a:gd name="connsiteX3-7" fmla="*/ 1053 w 10000"/>
              <a:gd name="connsiteY3-8" fmla="*/ 6672 h 10000"/>
              <a:gd name="connsiteX4-9" fmla="*/ 3171 w 10000"/>
              <a:gd name="connsiteY4-10" fmla="*/ 0 h 10000"/>
              <a:gd name="connsiteX5-11" fmla="*/ 10000 w 10000"/>
              <a:gd name="connsiteY5-12" fmla="*/ 0 h 10000"/>
              <a:gd name="connsiteX0-13" fmla="*/ 8947 w 8947"/>
              <a:gd name="connsiteY0-14" fmla="*/ 0 h 10000"/>
              <a:gd name="connsiteX1-15" fmla="*/ 8947 w 8947"/>
              <a:gd name="connsiteY1-16" fmla="*/ 10000 h 10000"/>
              <a:gd name="connsiteX2-17" fmla="*/ 0 w 8947"/>
              <a:gd name="connsiteY2-18" fmla="*/ 6672 h 10000"/>
              <a:gd name="connsiteX3-19" fmla="*/ 0 w 8947"/>
              <a:gd name="connsiteY3-20" fmla="*/ 6672 h 10000"/>
              <a:gd name="connsiteX4-21" fmla="*/ 2118 w 8947"/>
              <a:gd name="connsiteY4-22" fmla="*/ 0 h 10000"/>
              <a:gd name="connsiteX5-23" fmla="*/ 8947 w 8947"/>
              <a:gd name="connsiteY5-24" fmla="*/ 0 h 10000"/>
              <a:gd name="connsiteX0-25" fmla="*/ 10000 w 10000"/>
              <a:gd name="connsiteY0-26" fmla="*/ 0 h 6672"/>
              <a:gd name="connsiteX1-27" fmla="*/ 9780 w 10000"/>
              <a:gd name="connsiteY1-28" fmla="*/ 6672 h 6672"/>
              <a:gd name="connsiteX2-29" fmla="*/ 0 w 10000"/>
              <a:gd name="connsiteY2-30" fmla="*/ 6672 h 6672"/>
              <a:gd name="connsiteX3-31" fmla="*/ 0 w 10000"/>
              <a:gd name="connsiteY3-32" fmla="*/ 6672 h 6672"/>
              <a:gd name="connsiteX4-33" fmla="*/ 2367 w 10000"/>
              <a:gd name="connsiteY4-34" fmla="*/ 0 h 6672"/>
              <a:gd name="connsiteX5-35" fmla="*/ 10000 w 10000"/>
              <a:gd name="connsiteY5-36" fmla="*/ 0 h 6672"/>
              <a:gd name="connsiteX0-37" fmla="*/ 11740 w 11740"/>
              <a:gd name="connsiteY0-38" fmla="*/ 0 h 17320"/>
              <a:gd name="connsiteX1-39" fmla="*/ 11520 w 11740"/>
              <a:gd name="connsiteY1-40" fmla="*/ 10000 h 17320"/>
              <a:gd name="connsiteX2-41" fmla="*/ 1740 w 11740"/>
              <a:gd name="connsiteY2-42" fmla="*/ 10000 h 17320"/>
              <a:gd name="connsiteX3-43" fmla="*/ 0 w 11740"/>
              <a:gd name="connsiteY3-44" fmla="*/ 17320 h 17320"/>
              <a:gd name="connsiteX4-45" fmla="*/ 4107 w 11740"/>
              <a:gd name="connsiteY4-46" fmla="*/ 0 h 17320"/>
              <a:gd name="connsiteX5-47" fmla="*/ 11740 w 11740"/>
              <a:gd name="connsiteY5-48" fmla="*/ 0 h 17320"/>
              <a:gd name="connsiteX0-49" fmla="*/ 11740 w 11740"/>
              <a:gd name="connsiteY0-50" fmla="*/ 0 h 17320"/>
              <a:gd name="connsiteX1-51" fmla="*/ 11520 w 11740"/>
              <a:gd name="connsiteY1-52" fmla="*/ 17320 h 17320"/>
              <a:gd name="connsiteX2-53" fmla="*/ 1740 w 11740"/>
              <a:gd name="connsiteY2-54" fmla="*/ 10000 h 17320"/>
              <a:gd name="connsiteX3-55" fmla="*/ 0 w 11740"/>
              <a:gd name="connsiteY3-56" fmla="*/ 17320 h 17320"/>
              <a:gd name="connsiteX4-57" fmla="*/ 4107 w 11740"/>
              <a:gd name="connsiteY4-58" fmla="*/ 0 h 17320"/>
              <a:gd name="connsiteX5-59" fmla="*/ 11740 w 11740"/>
              <a:gd name="connsiteY5-60" fmla="*/ 0 h 17320"/>
              <a:gd name="connsiteX0-61" fmla="*/ 11740 w 11740"/>
              <a:gd name="connsiteY0-62" fmla="*/ 0 h 17320"/>
              <a:gd name="connsiteX1-63" fmla="*/ 11520 w 11740"/>
              <a:gd name="connsiteY1-64" fmla="*/ 17320 h 17320"/>
              <a:gd name="connsiteX2-65" fmla="*/ 2609 w 11740"/>
              <a:gd name="connsiteY2-66" fmla="*/ 17320 h 17320"/>
              <a:gd name="connsiteX3-67" fmla="*/ 0 w 11740"/>
              <a:gd name="connsiteY3-68" fmla="*/ 17320 h 17320"/>
              <a:gd name="connsiteX4-69" fmla="*/ 4107 w 11740"/>
              <a:gd name="connsiteY4-70" fmla="*/ 0 h 17320"/>
              <a:gd name="connsiteX5-71" fmla="*/ 11740 w 11740"/>
              <a:gd name="connsiteY5-72" fmla="*/ 0 h 17320"/>
              <a:gd name="connsiteX0-73" fmla="*/ 11740 w 11740"/>
              <a:gd name="connsiteY0-74" fmla="*/ 0 h 17320"/>
              <a:gd name="connsiteX1-75" fmla="*/ 11520 w 11740"/>
              <a:gd name="connsiteY1-76" fmla="*/ 17320 h 17320"/>
              <a:gd name="connsiteX2-77" fmla="*/ 9131 w 11740"/>
              <a:gd name="connsiteY2-78" fmla="*/ 17320 h 17320"/>
              <a:gd name="connsiteX3-79" fmla="*/ 0 w 11740"/>
              <a:gd name="connsiteY3-80" fmla="*/ 17320 h 17320"/>
              <a:gd name="connsiteX4-81" fmla="*/ 4107 w 11740"/>
              <a:gd name="connsiteY4-82" fmla="*/ 0 h 17320"/>
              <a:gd name="connsiteX5-83" fmla="*/ 11740 w 11740"/>
              <a:gd name="connsiteY5-84" fmla="*/ 0 h 17320"/>
              <a:gd name="connsiteX0-85" fmla="*/ 10870 w 10870"/>
              <a:gd name="connsiteY0-86" fmla="*/ 0 h 17320"/>
              <a:gd name="connsiteX1-87" fmla="*/ 10650 w 10870"/>
              <a:gd name="connsiteY1-88" fmla="*/ 17320 h 17320"/>
              <a:gd name="connsiteX2-89" fmla="*/ 8261 w 10870"/>
              <a:gd name="connsiteY2-90" fmla="*/ 17320 h 17320"/>
              <a:gd name="connsiteX3-91" fmla="*/ 0 w 10870"/>
              <a:gd name="connsiteY3-92" fmla="*/ 17320 h 17320"/>
              <a:gd name="connsiteX4-93" fmla="*/ 3237 w 10870"/>
              <a:gd name="connsiteY4-94" fmla="*/ 0 h 17320"/>
              <a:gd name="connsiteX5-95" fmla="*/ 10870 w 10870"/>
              <a:gd name="connsiteY5-96" fmla="*/ 0 h 17320"/>
              <a:gd name="connsiteX0-97" fmla="*/ 10000 w 10000"/>
              <a:gd name="connsiteY0-98" fmla="*/ 0 h 17320"/>
              <a:gd name="connsiteX1-99" fmla="*/ 9780 w 10000"/>
              <a:gd name="connsiteY1-100" fmla="*/ 17320 h 17320"/>
              <a:gd name="connsiteX2-101" fmla="*/ 7391 w 10000"/>
              <a:gd name="connsiteY2-102" fmla="*/ 17320 h 17320"/>
              <a:gd name="connsiteX3-103" fmla="*/ 0 w 10000"/>
              <a:gd name="connsiteY3-104" fmla="*/ 12349 h 17320"/>
              <a:gd name="connsiteX4-105" fmla="*/ 2367 w 10000"/>
              <a:gd name="connsiteY4-106" fmla="*/ 0 h 17320"/>
              <a:gd name="connsiteX5-107" fmla="*/ 10000 w 10000"/>
              <a:gd name="connsiteY5-108" fmla="*/ 0 h 17320"/>
              <a:gd name="connsiteX0-109" fmla="*/ 10000 w 10000"/>
              <a:gd name="connsiteY0-110" fmla="*/ 0 h 17320"/>
              <a:gd name="connsiteX1-111" fmla="*/ 9780 w 10000"/>
              <a:gd name="connsiteY1-112" fmla="*/ 12349 h 17320"/>
              <a:gd name="connsiteX2-113" fmla="*/ 7391 w 10000"/>
              <a:gd name="connsiteY2-114" fmla="*/ 17320 h 17320"/>
              <a:gd name="connsiteX3-115" fmla="*/ 0 w 10000"/>
              <a:gd name="connsiteY3-116" fmla="*/ 12349 h 17320"/>
              <a:gd name="connsiteX4-117" fmla="*/ 2367 w 10000"/>
              <a:gd name="connsiteY4-118" fmla="*/ 0 h 17320"/>
              <a:gd name="connsiteX5-119" fmla="*/ 10000 w 10000"/>
              <a:gd name="connsiteY5-120" fmla="*/ 0 h 17320"/>
              <a:gd name="connsiteX0-121" fmla="*/ 10000 w 10000"/>
              <a:gd name="connsiteY0-122" fmla="*/ 0 h 12349"/>
              <a:gd name="connsiteX1-123" fmla="*/ 9780 w 10000"/>
              <a:gd name="connsiteY1-124" fmla="*/ 12349 h 12349"/>
              <a:gd name="connsiteX2-125" fmla="*/ 7391 w 10000"/>
              <a:gd name="connsiteY2-126" fmla="*/ 12349 h 12349"/>
              <a:gd name="connsiteX3-127" fmla="*/ 0 w 10000"/>
              <a:gd name="connsiteY3-128" fmla="*/ 12349 h 12349"/>
              <a:gd name="connsiteX4-129" fmla="*/ 2367 w 10000"/>
              <a:gd name="connsiteY4-130" fmla="*/ 0 h 12349"/>
              <a:gd name="connsiteX5-131" fmla="*/ 10000 w 10000"/>
              <a:gd name="connsiteY5-132" fmla="*/ 0 h 123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000" h="12349">
                <a:moveTo>
                  <a:pt x="10000" y="0"/>
                </a:moveTo>
                <a:cubicBezTo>
                  <a:pt x="9927" y="3333"/>
                  <a:pt x="9853" y="9016"/>
                  <a:pt x="9780" y="12349"/>
                </a:cubicBezTo>
                <a:lnTo>
                  <a:pt x="7391" y="12349"/>
                </a:lnTo>
                <a:lnTo>
                  <a:pt x="0" y="12349"/>
                </a:lnTo>
                <a:lnTo>
                  <a:pt x="2367" y="0"/>
                </a:lnTo>
                <a:lnTo>
                  <a:pt x="10000" y="0"/>
                </a:lnTo>
                <a:close/>
              </a:path>
            </a:pathLst>
          </a:custGeom>
          <a:solidFill>
            <a:srgbClr val="E70012"/>
          </a:solidFill>
          <a:ln w="9525">
            <a:noFill/>
            <a:round/>
          </a:ln>
        </p:spPr>
        <p:txBody>
          <a:bodyPr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9" name="Freeform 10"/>
          <p:cNvSpPr>
            <a:spLocks noChangeArrowheads="1"/>
          </p:cNvSpPr>
          <p:nvPr/>
        </p:nvSpPr>
        <p:spPr bwMode="auto">
          <a:xfrm>
            <a:off x="9648471" y="6249855"/>
            <a:ext cx="2592215" cy="608175"/>
          </a:xfrm>
          <a:custGeom>
            <a:avLst/>
            <a:gdLst>
              <a:gd name="connsiteX0" fmla="*/ 9223 w 9223"/>
              <a:gd name="connsiteY0" fmla="*/ 0 h 10000"/>
              <a:gd name="connsiteX1" fmla="*/ 9223 w 9223"/>
              <a:gd name="connsiteY1" fmla="*/ 10000 h 10000"/>
              <a:gd name="connsiteX2" fmla="*/ 0 w 9223"/>
              <a:gd name="connsiteY2" fmla="*/ 5868 h 10000"/>
              <a:gd name="connsiteX3" fmla="*/ 1381 w 9223"/>
              <a:gd name="connsiteY3" fmla="*/ 0 h 10000"/>
              <a:gd name="connsiteX4" fmla="*/ 9223 w 9223"/>
              <a:gd name="connsiteY4" fmla="*/ 0 h 10000"/>
              <a:gd name="connsiteX0-1" fmla="*/ 10000 w 10000"/>
              <a:gd name="connsiteY0-2" fmla="*/ 0 h 5868"/>
              <a:gd name="connsiteX1-3" fmla="*/ 10000 w 10000"/>
              <a:gd name="connsiteY1-4" fmla="*/ 5868 h 5868"/>
              <a:gd name="connsiteX2-5" fmla="*/ 0 w 10000"/>
              <a:gd name="connsiteY2-6" fmla="*/ 5868 h 5868"/>
              <a:gd name="connsiteX3-7" fmla="*/ 1497 w 10000"/>
              <a:gd name="connsiteY3-8" fmla="*/ 0 h 5868"/>
              <a:gd name="connsiteX4-9" fmla="*/ 10000 w 10000"/>
              <a:gd name="connsiteY4-10" fmla="*/ 0 h 5868"/>
              <a:gd name="connsiteX0-11" fmla="*/ 10715 w 10715"/>
              <a:gd name="connsiteY0-12" fmla="*/ 0 h 10000"/>
              <a:gd name="connsiteX1-13" fmla="*/ 10715 w 10715"/>
              <a:gd name="connsiteY1-14" fmla="*/ 10000 h 10000"/>
              <a:gd name="connsiteX2-15" fmla="*/ 0 w 10715"/>
              <a:gd name="connsiteY2-16" fmla="*/ 10000 h 10000"/>
              <a:gd name="connsiteX3-17" fmla="*/ 2212 w 10715"/>
              <a:gd name="connsiteY3-18" fmla="*/ 0 h 10000"/>
              <a:gd name="connsiteX4-19" fmla="*/ 10715 w 10715"/>
              <a:gd name="connsiteY4-20" fmla="*/ 0 h 10000"/>
              <a:gd name="connsiteX0-21" fmla="*/ 10715 w 10715"/>
              <a:gd name="connsiteY0-22" fmla="*/ 0 h 10000"/>
              <a:gd name="connsiteX1-23" fmla="*/ 10715 w 10715"/>
              <a:gd name="connsiteY1-24" fmla="*/ 10000 h 10000"/>
              <a:gd name="connsiteX2-25" fmla="*/ 0 w 10715"/>
              <a:gd name="connsiteY2-26" fmla="*/ 10000 h 10000"/>
              <a:gd name="connsiteX3-27" fmla="*/ 2212 w 10715"/>
              <a:gd name="connsiteY3-28" fmla="*/ 0 h 10000"/>
              <a:gd name="connsiteX4-29" fmla="*/ 10715 w 10715"/>
              <a:gd name="connsiteY4-30" fmla="*/ 0 h 10000"/>
              <a:gd name="connsiteX0-31" fmla="*/ 9643 w 9643"/>
              <a:gd name="connsiteY0-32" fmla="*/ 0 h 10000"/>
              <a:gd name="connsiteX1-33" fmla="*/ 9643 w 9643"/>
              <a:gd name="connsiteY1-34" fmla="*/ 10000 h 10000"/>
              <a:gd name="connsiteX2-35" fmla="*/ 0 w 9643"/>
              <a:gd name="connsiteY2-36" fmla="*/ 5965 h 10000"/>
              <a:gd name="connsiteX3-37" fmla="*/ 1140 w 9643"/>
              <a:gd name="connsiteY3-38" fmla="*/ 0 h 10000"/>
              <a:gd name="connsiteX4-39" fmla="*/ 9643 w 9643"/>
              <a:gd name="connsiteY4-40" fmla="*/ 0 h 10000"/>
              <a:gd name="connsiteX0-41" fmla="*/ 10000 w 10000"/>
              <a:gd name="connsiteY0-42" fmla="*/ 0 h 5965"/>
              <a:gd name="connsiteX1-43" fmla="*/ 9812 w 10000"/>
              <a:gd name="connsiteY1-44" fmla="*/ 5965 h 5965"/>
              <a:gd name="connsiteX2-45" fmla="*/ 0 w 10000"/>
              <a:gd name="connsiteY2-46" fmla="*/ 5965 h 5965"/>
              <a:gd name="connsiteX3-47" fmla="*/ 1182 w 10000"/>
              <a:gd name="connsiteY3-48" fmla="*/ 0 h 5965"/>
              <a:gd name="connsiteX4-49" fmla="*/ 10000 w 10000"/>
              <a:gd name="connsiteY4-50" fmla="*/ 0 h 596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5965">
                <a:moveTo>
                  <a:pt x="10000" y="0"/>
                </a:moveTo>
                <a:cubicBezTo>
                  <a:pt x="9937" y="1988"/>
                  <a:pt x="9875" y="3977"/>
                  <a:pt x="9812" y="5965"/>
                </a:cubicBezTo>
                <a:lnTo>
                  <a:pt x="0" y="5965"/>
                </a:lnTo>
                <a:lnTo>
                  <a:pt x="1182" y="0"/>
                </a:lnTo>
                <a:lnTo>
                  <a:pt x="10000" y="0"/>
                </a:lnTo>
                <a:close/>
              </a:path>
            </a:pathLst>
          </a:custGeom>
          <a:solidFill>
            <a:srgbClr val="1169B3">
              <a:alpha val="80000"/>
            </a:srgbClr>
          </a:solidFill>
          <a:ln w="9525">
            <a:noFill/>
            <a:round/>
          </a:ln>
        </p:spPr>
        <p:txBody>
          <a:bodyPr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4" name="任意多边形 3"/>
          <p:cNvSpPr/>
          <p:nvPr/>
        </p:nvSpPr>
        <p:spPr bwMode="auto">
          <a:xfrm>
            <a:off x="-9313" y="1"/>
            <a:ext cx="4665133" cy="1663700"/>
          </a:xfrm>
          <a:custGeom>
            <a:avLst/>
            <a:gdLst>
              <a:gd name="connsiteX0" fmla="*/ 11 w 5510"/>
              <a:gd name="connsiteY0" fmla="*/ 761 h 1965"/>
              <a:gd name="connsiteX1" fmla="*/ 11 w 5510"/>
              <a:gd name="connsiteY1" fmla="*/ 0 h 1965"/>
              <a:gd name="connsiteX2" fmla="*/ 4830 w 5510"/>
              <a:gd name="connsiteY2" fmla="*/ 0 h 1965"/>
              <a:gd name="connsiteX3" fmla="*/ 5510 w 5510"/>
              <a:gd name="connsiteY3" fmla="*/ 0 h 1965"/>
              <a:gd name="connsiteX4" fmla="*/ 4489 w 5510"/>
              <a:gd name="connsiteY4" fmla="*/ 1927 h 1965"/>
              <a:gd name="connsiteX5" fmla="*/ 0 w 5510"/>
              <a:gd name="connsiteY5" fmla="*/ 1965 h 1965"/>
              <a:gd name="connsiteX6" fmla="*/ 11 w 5510"/>
              <a:gd name="connsiteY6" fmla="*/ 761 h 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0" h="1965">
                <a:moveTo>
                  <a:pt x="11" y="761"/>
                </a:moveTo>
                <a:lnTo>
                  <a:pt x="11" y="0"/>
                </a:lnTo>
                <a:lnTo>
                  <a:pt x="4830" y="0"/>
                </a:lnTo>
                <a:lnTo>
                  <a:pt x="5510" y="0"/>
                </a:lnTo>
                <a:lnTo>
                  <a:pt x="4489" y="1927"/>
                </a:lnTo>
                <a:lnTo>
                  <a:pt x="0" y="1965"/>
                </a:lnTo>
                <a:lnTo>
                  <a:pt x="11" y="761"/>
                </a:lnTo>
                <a:close/>
              </a:path>
            </a:pathLst>
          </a:custGeom>
          <a:solidFill>
            <a:srgbClr val="E6001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121920" tIns="60960" rIns="121920" bIns="60960" numCol="1" rtlCol="0" anchor="t" anchorCtr="0" compatLnSpc="1"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任意多边形 4"/>
          <p:cNvSpPr/>
          <p:nvPr/>
        </p:nvSpPr>
        <p:spPr bwMode="auto">
          <a:xfrm>
            <a:off x="-17779" y="-27384"/>
            <a:ext cx="6689844" cy="1398693"/>
          </a:xfrm>
          <a:custGeom>
            <a:avLst/>
            <a:gdLst>
              <a:gd name="connsiteX0" fmla="*/ 11 w 8435"/>
              <a:gd name="connsiteY0" fmla="*/ 10 h 1652"/>
              <a:gd name="connsiteX1" fmla="*/ 0 w 8435"/>
              <a:gd name="connsiteY1" fmla="*/ 10 h 1652"/>
              <a:gd name="connsiteX2" fmla="*/ 5934 w 8435"/>
              <a:gd name="connsiteY2" fmla="*/ 0 h 1652"/>
              <a:gd name="connsiteX3" fmla="*/ 8435 w 8435"/>
              <a:gd name="connsiteY3" fmla="*/ 1 h 1652"/>
              <a:gd name="connsiteX4" fmla="*/ 7602 w 8435"/>
              <a:gd name="connsiteY4" fmla="*/ 1652 h 1652"/>
              <a:gd name="connsiteX5" fmla="*/ 10 w 8435"/>
              <a:gd name="connsiteY5" fmla="*/ 1652 h 1652"/>
              <a:gd name="connsiteX6" fmla="*/ 11 w 8435"/>
              <a:gd name="connsiteY6" fmla="*/ 10 h 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35" h="1652">
                <a:moveTo>
                  <a:pt x="11" y="10"/>
                </a:moveTo>
                <a:lnTo>
                  <a:pt x="0" y="10"/>
                </a:lnTo>
                <a:lnTo>
                  <a:pt x="5934" y="0"/>
                </a:lnTo>
                <a:lnTo>
                  <a:pt x="8435" y="1"/>
                </a:lnTo>
                <a:lnTo>
                  <a:pt x="7602" y="1652"/>
                </a:lnTo>
                <a:lnTo>
                  <a:pt x="10" y="1652"/>
                </a:lnTo>
                <a:cubicBezTo>
                  <a:pt x="10" y="1046"/>
                  <a:pt x="-2" y="-4"/>
                  <a:pt x="11" y="10"/>
                </a:cubicBezTo>
                <a:close/>
              </a:path>
            </a:pathLst>
          </a:custGeom>
          <a:solidFill>
            <a:srgbClr val="0070C0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121920" tIns="60960" rIns="121920" bIns="60960" numCol="1" rtlCol="0" anchor="t" anchorCtr="0" compatLnSpc="1"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3" name="Picture 920" descr="D:\计算所\PPT的模板\logo－b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73" y="250090"/>
            <a:ext cx="940864" cy="77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1022341" y="247740"/>
            <a:ext cx="5141920" cy="728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中国科学院计算技术研究所</a:t>
            </a:r>
            <a:endParaRPr lang="en-US" altLang="zh-CN" sz="2800" b="1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algn="ctr" eaLnBrk="1" hangingPunct="1"/>
            <a:r>
              <a:rPr lang="en-US" altLang="zh-CN" sz="133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Institute of Computing Technology, Chinese Academy of Sciences</a:t>
            </a:r>
            <a:endParaRPr lang="zh-CN" altLang="en-US" sz="1333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40711" y="1785094"/>
            <a:ext cx="11329259" cy="21467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终端应用性能摸底</a:t>
            </a:r>
            <a:endParaRPr lang="en-US" altLang="zh-CN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093106" y="4345588"/>
            <a:ext cx="4224469" cy="12481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内构安全实验室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Render Thread(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淘宝首页滑动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053F7176-0ED0-4E42-A5AB-7BDEC0E685F5}" type="slidenum">
              <a:rPr lang="zh-CN" altLang="en-US" smtClean="0"/>
              <a:t>10</a:t>
            </a:fld>
            <a:r>
              <a:rPr lang="zh-CN" altLang="en-US"/>
              <a:t> 页</a:t>
            </a:r>
            <a:endParaRPr lang="zh-CN" altLang="en-US" dirty="0"/>
          </a:p>
        </p:txBody>
      </p:sp>
      <p:graphicFrame>
        <p:nvGraphicFramePr>
          <p:cNvPr id="6" name="表格 35">
            <a:extLst>
              <a:ext uri="{FF2B5EF4-FFF2-40B4-BE49-F238E27FC236}">
                <a16:creationId xmlns:a16="http://schemas.microsoft.com/office/drawing/2014/main" id="{E7683FA3-E6C5-B777-A5FE-0A32757E38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471331" y="1294085"/>
          <a:ext cx="462650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667">
                  <a:extLst>
                    <a:ext uri="{9D8B030D-6E8A-4147-A177-3AD203B41FA5}">
                      <a16:colId xmlns:a16="http://schemas.microsoft.com/office/drawing/2014/main" val="4183960669"/>
                    </a:ext>
                  </a:extLst>
                </a:gridCol>
                <a:gridCol w="2255837">
                  <a:extLst>
                    <a:ext uri="{9D8B030D-6E8A-4147-A177-3AD203B41FA5}">
                      <a16:colId xmlns:a16="http://schemas.microsoft.com/office/drawing/2014/main" val="405481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系统调用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调用次数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747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sys_write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43750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8251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sys_ioctl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10140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348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sys_futex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4869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0484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sys_epoll_pwait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3467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43403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sys_close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3209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76137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sys_fcntl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2776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5304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sys_mmap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60734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sys_munmap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2125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33726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sys_fstat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1355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28489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sys_read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1258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6048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总次数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76832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898918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42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droid.ugc.aweme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抖音首页滑动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短视频播放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053F7176-0ED0-4E42-A5AB-7BDEC0E685F5}" type="slidenum">
              <a:rPr lang="zh-CN" altLang="en-US" smtClean="0"/>
              <a:t>11</a:t>
            </a:fld>
            <a:r>
              <a:rPr lang="zh-CN" altLang="en-US"/>
              <a:t> 页</a:t>
            </a:r>
            <a:endParaRPr lang="zh-CN" altLang="en-US" dirty="0"/>
          </a:p>
        </p:txBody>
      </p:sp>
      <p:graphicFrame>
        <p:nvGraphicFramePr>
          <p:cNvPr id="6" name="表格 35">
            <a:extLst>
              <a:ext uri="{FF2B5EF4-FFF2-40B4-BE49-F238E27FC236}">
                <a16:creationId xmlns:a16="http://schemas.microsoft.com/office/drawing/2014/main" id="{E7683FA3-E6C5-B777-A5FE-0A32757E38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42066" y="2339719"/>
          <a:ext cx="688234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667">
                  <a:extLst>
                    <a:ext uri="{9D8B030D-6E8A-4147-A177-3AD203B41FA5}">
                      <a16:colId xmlns:a16="http://schemas.microsoft.com/office/drawing/2014/main" val="4183960669"/>
                    </a:ext>
                  </a:extLst>
                </a:gridCol>
                <a:gridCol w="2255837">
                  <a:extLst>
                    <a:ext uri="{9D8B030D-6E8A-4147-A177-3AD203B41FA5}">
                      <a16:colId xmlns:a16="http://schemas.microsoft.com/office/drawing/2014/main" val="405481676"/>
                    </a:ext>
                  </a:extLst>
                </a:gridCol>
                <a:gridCol w="2255837">
                  <a:extLst>
                    <a:ext uri="{9D8B030D-6E8A-4147-A177-3AD203B41FA5}">
                      <a16:colId xmlns:a16="http://schemas.microsoft.com/office/drawing/2014/main" val="912139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线程状态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时间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时间占比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747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44.40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0.46%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188251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256.97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2.67%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4083117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R+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60.21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0.63%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1547700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Running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2146.04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22.28%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79866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7124.88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73.97%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3962389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总时间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9632.49</a:t>
                      </a:r>
                    </a:p>
                  </a:txBody>
                  <a:tcPr marL="108000" marR="180000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8000" marR="180000" marT="4763" marB="0" anchor="b"/>
                </a:tc>
                <a:extLst>
                  <a:ext uri="{0D108BD9-81ED-4DB2-BD59-A6C34878D82A}">
                    <a16:rowId xmlns:a16="http://schemas.microsoft.com/office/drawing/2014/main" val="2652930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491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droid.ugc.aweme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抖音首页滑动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短视频播放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053F7176-0ED0-4E42-A5AB-7BDEC0E685F5}" type="slidenum">
              <a:rPr lang="zh-CN" altLang="en-US" smtClean="0"/>
              <a:t>12</a:t>
            </a:fld>
            <a:r>
              <a:rPr lang="zh-CN" altLang="en-US"/>
              <a:t> 页</a:t>
            </a:r>
            <a:endParaRPr lang="zh-CN" altLang="en-US" dirty="0"/>
          </a:p>
        </p:txBody>
      </p:sp>
      <p:graphicFrame>
        <p:nvGraphicFramePr>
          <p:cNvPr id="6" name="表格 35">
            <a:extLst>
              <a:ext uri="{FF2B5EF4-FFF2-40B4-BE49-F238E27FC236}">
                <a16:creationId xmlns:a16="http://schemas.microsoft.com/office/drawing/2014/main" id="{E7683FA3-E6C5-B777-A5FE-0A32757E38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0066" y="1031619"/>
          <a:ext cx="6882341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667">
                  <a:extLst>
                    <a:ext uri="{9D8B030D-6E8A-4147-A177-3AD203B41FA5}">
                      <a16:colId xmlns:a16="http://schemas.microsoft.com/office/drawing/2014/main" val="4183960669"/>
                    </a:ext>
                  </a:extLst>
                </a:gridCol>
                <a:gridCol w="2255837">
                  <a:extLst>
                    <a:ext uri="{9D8B030D-6E8A-4147-A177-3AD203B41FA5}">
                      <a16:colId xmlns:a16="http://schemas.microsoft.com/office/drawing/2014/main" val="405481676"/>
                    </a:ext>
                  </a:extLst>
                </a:gridCol>
                <a:gridCol w="2255837">
                  <a:extLst>
                    <a:ext uri="{9D8B030D-6E8A-4147-A177-3AD203B41FA5}">
                      <a16:colId xmlns:a16="http://schemas.microsoft.com/office/drawing/2014/main" val="912139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系统调用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持续时间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)</a:t>
                      </a:r>
                      <a:r>
                        <a:rPr lang="zh-CN" altLang="en-US" dirty="0"/>
                        <a:t>（仅计算线程</a:t>
                      </a:r>
                      <a:r>
                        <a:rPr lang="en-US" altLang="zh-CN" dirty="0"/>
                        <a:t>Running</a:t>
                      </a:r>
                      <a:r>
                        <a:rPr lang="zh-CN" altLang="en-US" dirty="0"/>
                        <a:t>时）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占系统调用总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持续时间比例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747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sys_write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84.71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29.21%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188251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sys_ioctl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46.36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15.99%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30348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sys_epoll_pwait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41.53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14.32%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210484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sys_futex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25.75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8.88%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3943403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sys_madvise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23.55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8.12%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2176137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sys_clock_gettime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18.15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6.26%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85304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sys_recvfrom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16.30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5.62%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1460734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sys_getpid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13.96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4.81%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3933726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sys_read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4.88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1.68%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3128489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sys_writev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3.52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1.21%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596048078"/>
                  </a:ext>
                </a:extLst>
              </a:tr>
            </a:tbl>
          </a:graphicData>
        </a:graphic>
      </p:graphicFrame>
      <p:graphicFrame>
        <p:nvGraphicFramePr>
          <p:cNvPr id="4" name="表格 35">
            <a:extLst>
              <a:ext uri="{FF2B5EF4-FFF2-40B4-BE49-F238E27FC236}">
                <a16:creationId xmlns:a16="http://schemas.microsoft.com/office/drawing/2014/main" id="{E92C818A-34A3-AA7A-3926-2DA3CF7A5742}"/>
              </a:ext>
            </a:extLst>
          </p:cNvPr>
          <p:cNvGraphicFramePr>
            <a:graphicFrameLocks/>
          </p:cNvGraphicFramePr>
          <p:nvPr/>
        </p:nvGraphicFramePr>
        <p:xfrm>
          <a:off x="7183968" y="3132199"/>
          <a:ext cx="4868332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4581">
                  <a:extLst>
                    <a:ext uri="{9D8B030D-6E8A-4147-A177-3AD203B41FA5}">
                      <a16:colId xmlns:a16="http://schemas.microsoft.com/office/drawing/2014/main" val="4183960669"/>
                    </a:ext>
                  </a:extLst>
                </a:gridCol>
                <a:gridCol w="2373751">
                  <a:extLst>
                    <a:ext uri="{9D8B030D-6E8A-4147-A177-3AD203B41FA5}">
                      <a16:colId xmlns:a16="http://schemas.microsoft.com/office/drawing/2014/main" val="405481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系统调用持续总时间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)</a:t>
                      </a:r>
                      <a:r>
                        <a:rPr lang="zh-CN" altLang="en-US" dirty="0"/>
                        <a:t>（仅计算线程</a:t>
                      </a:r>
                      <a:r>
                        <a:rPr lang="en-US" altLang="zh-CN" dirty="0"/>
                        <a:t>Running</a:t>
                      </a:r>
                      <a:r>
                        <a:rPr lang="zh-CN" altLang="en-US" dirty="0"/>
                        <a:t>时）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占</a:t>
                      </a:r>
                      <a:r>
                        <a:rPr lang="en-US" altLang="zh-CN" dirty="0"/>
                        <a:t>Running</a:t>
                      </a:r>
                      <a:r>
                        <a:rPr lang="zh-CN" altLang="en-US" dirty="0"/>
                        <a:t>时间比例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747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290.01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13.51%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82518098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55D7A81B-66DB-92AC-A8A7-18AD1C11C43B}"/>
              </a:ext>
            </a:extLst>
          </p:cNvPr>
          <p:cNvSpPr txBox="1"/>
          <p:nvPr/>
        </p:nvSpPr>
        <p:spPr>
          <a:xfrm>
            <a:off x="7175769" y="193323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内存相关操作、</a:t>
            </a:r>
            <a:r>
              <a:rPr lang="en-US" altLang="zh-CN" dirty="0"/>
              <a:t>I/O</a:t>
            </a:r>
            <a:r>
              <a:rPr lang="zh-CN" altLang="en-US" dirty="0"/>
              <a:t>相关操作</a:t>
            </a:r>
          </a:p>
        </p:txBody>
      </p:sp>
    </p:spTree>
    <p:extLst>
      <p:ext uri="{BB962C8B-B14F-4D97-AF65-F5344CB8AC3E}">
        <p14:creationId xmlns:p14="http://schemas.microsoft.com/office/powerpoint/2010/main" val="2675370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droid.ugc.aweme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抖音首页滑动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短视频播放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053F7176-0ED0-4E42-A5AB-7BDEC0E685F5}" type="slidenum">
              <a:rPr lang="zh-CN" altLang="en-US" smtClean="0"/>
              <a:t>13</a:t>
            </a:fld>
            <a:r>
              <a:rPr lang="zh-CN" altLang="en-US"/>
              <a:t> 页</a:t>
            </a:r>
            <a:endParaRPr lang="zh-CN" altLang="en-US" dirty="0"/>
          </a:p>
        </p:txBody>
      </p:sp>
      <p:graphicFrame>
        <p:nvGraphicFramePr>
          <p:cNvPr id="6" name="表格 35">
            <a:extLst>
              <a:ext uri="{FF2B5EF4-FFF2-40B4-BE49-F238E27FC236}">
                <a16:creationId xmlns:a16="http://schemas.microsoft.com/office/drawing/2014/main" id="{E7683FA3-E6C5-B777-A5FE-0A32757E38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471331" y="1294085"/>
          <a:ext cx="462650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667">
                  <a:extLst>
                    <a:ext uri="{9D8B030D-6E8A-4147-A177-3AD203B41FA5}">
                      <a16:colId xmlns:a16="http://schemas.microsoft.com/office/drawing/2014/main" val="4183960669"/>
                    </a:ext>
                  </a:extLst>
                </a:gridCol>
                <a:gridCol w="2255837">
                  <a:extLst>
                    <a:ext uri="{9D8B030D-6E8A-4147-A177-3AD203B41FA5}">
                      <a16:colId xmlns:a16="http://schemas.microsoft.com/office/drawing/2014/main" val="405481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系统调用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调用次数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747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sys_getpid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12668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8251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sys_write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11521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348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sys_clock_gettime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6881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0484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sys_epoll_pwait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4828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43403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sys_getuid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3463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76137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sys_recvfrom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2351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5304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sys_futex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1965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60734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sys_read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33726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sys_ioctl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636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28489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sys_fcntl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438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6048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总次数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46692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898918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251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Render Thread(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抖音首页滑动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短视频播放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053F7176-0ED0-4E42-A5AB-7BDEC0E685F5}" type="slidenum">
              <a:rPr lang="zh-CN" altLang="en-US" smtClean="0"/>
              <a:t>14</a:t>
            </a:fld>
            <a:r>
              <a:rPr lang="zh-CN" altLang="en-US"/>
              <a:t> 页</a:t>
            </a:r>
            <a:endParaRPr lang="zh-CN" altLang="en-US" dirty="0"/>
          </a:p>
        </p:txBody>
      </p:sp>
      <p:graphicFrame>
        <p:nvGraphicFramePr>
          <p:cNvPr id="6" name="表格 35">
            <a:extLst>
              <a:ext uri="{FF2B5EF4-FFF2-40B4-BE49-F238E27FC236}">
                <a16:creationId xmlns:a16="http://schemas.microsoft.com/office/drawing/2014/main" id="{E7683FA3-E6C5-B777-A5FE-0A32757E38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42066" y="2339719"/>
          <a:ext cx="688234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667">
                  <a:extLst>
                    <a:ext uri="{9D8B030D-6E8A-4147-A177-3AD203B41FA5}">
                      <a16:colId xmlns:a16="http://schemas.microsoft.com/office/drawing/2014/main" val="4183960669"/>
                    </a:ext>
                  </a:extLst>
                </a:gridCol>
                <a:gridCol w="2255837">
                  <a:extLst>
                    <a:ext uri="{9D8B030D-6E8A-4147-A177-3AD203B41FA5}">
                      <a16:colId xmlns:a16="http://schemas.microsoft.com/office/drawing/2014/main" val="405481676"/>
                    </a:ext>
                  </a:extLst>
                </a:gridCol>
                <a:gridCol w="2255837">
                  <a:extLst>
                    <a:ext uri="{9D8B030D-6E8A-4147-A177-3AD203B41FA5}">
                      <a16:colId xmlns:a16="http://schemas.microsoft.com/office/drawing/2014/main" val="912139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线程状态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时间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时间占比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747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45.70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0.47%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188251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247.24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2.57%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4083117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R+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274.44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2.85%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1547700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Running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2537.20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26.32%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79866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6534.36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67.79%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3962389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总时间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9638.95</a:t>
                      </a:r>
                    </a:p>
                  </a:txBody>
                  <a:tcPr marL="108000" marR="180000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8000" marR="180000" marT="4763" marB="0" anchor="b"/>
                </a:tc>
                <a:extLst>
                  <a:ext uri="{0D108BD9-81ED-4DB2-BD59-A6C34878D82A}">
                    <a16:rowId xmlns:a16="http://schemas.microsoft.com/office/drawing/2014/main" val="2652930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448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Render Thread(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抖音首页滑动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短视频播放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053F7176-0ED0-4E42-A5AB-7BDEC0E685F5}" type="slidenum">
              <a:rPr lang="zh-CN" altLang="en-US" smtClean="0"/>
              <a:t>15</a:t>
            </a:fld>
            <a:r>
              <a:rPr lang="zh-CN" altLang="en-US"/>
              <a:t> 页</a:t>
            </a:r>
            <a:endParaRPr lang="zh-CN" altLang="en-US" dirty="0"/>
          </a:p>
        </p:txBody>
      </p:sp>
      <p:graphicFrame>
        <p:nvGraphicFramePr>
          <p:cNvPr id="6" name="表格 35">
            <a:extLst>
              <a:ext uri="{FF2B5EF4-FFF2-40B4-BE49-F238E27FC236}">
                <a16:creationId xmlns:a16="http://schemas.microsoft.com/office/drawing/2014/main" id="{E7683FA3-E6C5-B777-A5FE-0A32757E38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0066" y="1031619"/>
          <a:ext cx="6882341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667">
                  <a:extLst>
                    <a:ext uri="{9D8B030D-6E8A-4147-A177-3AD203B41FA5}">
                      <a16:colId xmlns:a16="http://schemas.microsoft.com/office/drawing/2014/main" val="4183960669"/>
                    </a:ext>
                  </a:extLst>
                </a:gridCol>
                <a:gridCol w="2255837">
                  <a:extLst>
                    <a:ext uri="{9D8B030D-6E8A-4147-A177-3AD203B41FA5}">
                      <a16:colId xmlns:a16="http://schemas.microsoft.com/office/drawing/2014/main" val="405481676"/>
                    </a:ext>
                  </a:extLst>
                </a:gridCol>
                <a:gridCol w="2255837">
                  <a:extLst>
                    <a:ext uri="{9D8B030D-6E8A-4147-A177-3AD203B41FA5}">
                      <a16:colId xmlns:a16="http://schemas.microsoft.com/office/drawing/2014/main" val="912139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系统调用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持续时间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)</a:t>
                      </a:r>
                      <a:r>
                        <a:rPr lang="zh-CN" altLang="en-US" dirty="0"/>
                        <a:t>（仅计算线程</a:t>
                      </a:r>
                      <a:r>
                        <a:rPr lang="en-US" altLang="zh-CN" dirty="0"/>
                        <a:t>Running</a:t>
                      </a:r>
                      <a:r>
                        <a:rPr lang="zh-CN" altLang="en-US" dirty="0"/>
                        <a:t>时）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占系统调用总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持续时间比例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747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sys_ioctl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201.88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38.00%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188251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sys_write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131.40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24.74%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30348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sys_futex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60.72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11.43%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210484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sys_munmap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50.63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9.53%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3943403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sys_mmap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50.41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9.49%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2176137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sys_epoll_pwait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16.22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3.05%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85304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sys_fcntl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5.84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1.10%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1460734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sys_close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4.82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0.91%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3933726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sys_read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3.29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0.62%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3128489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sys_fstat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2.01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0.38%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596048078"/>
                  </a:ext>
                </a:extLst>
              </a:tr>
            </a:tbl>
          </a:graphicData>
        </a:graphic>
      </p:graphicFrame>
      <p:graphicFrame>
        <p:nvGraphicFramePr>
          <p:cNvPr id="4" name="表格 35">
            <a:extLst>
              <a:ext uri="{FF2B5EF4-FFF2-40B4-BE49-F238E27FC236}">
                <a16:creationId xmlns:a16="http://schemas.microsoft.com/office/drawing/2014/main" id="{E92C818A-34A3-AA7A-3926-2DA3CF7A5742}"/>
              </a:ext>
            </a:extLst>
          </p:cNvPr>
          <p:cNvGraphicFramePr>
            <a:graphicFrameLocks/>
          </p:cNvGraphicFramePr>
          <p:nvPr/>
        </p:nvGraphicFramePr>
        <p:xfrm>
          <a:off x="7183968" y="3132199"/>
          <a:ext cx="4868332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4581">
                  <a:extLst>
                    <a:ext uri="{9D8B030D-6E8A-4147-A177-3AD203B41FA5}">
                      <a16:colId xmlns:a16="http://schemas.microsoft.com/office/drawing/2014/main" val="4183960669"/>
                    </a:ext>
                  </a:extLst>
                </a:gridCol>
                <a:gridCol w="2373751">
                  <a:extLst>
                    <a:ext uri="{9D8B030D-6E8A-4147-A177-3AD203B41FA5}">
                      <a16:colId xmlns:a16="http://schemas.microsoft.com/office/drawing/2014/main" val="405481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系统调用持续总时间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)</a:t>
                      </a:r>
                      <a:r>
                        <a:rPr lang="zh-CN" altLang="en-US" dirty="0"/>
                        <a:t>（仅计算线程</a:t>
                      </a:r>
                      <a:r>
                        <a:rPr lang="en-US" altLang="zh-CN" dirty="0"/>
                        <a:t>Running</a:t>
                      </a:r>
                      <a:r>
                        <a:rPr lang="zh-CN" altLang="en-US" dirty="0"/>
                        <a:t>时）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占</a:t>
                      </a:r>
                      <a:r>
                        <a:rPr lang="en-US" altLang="zh-CN" dirty="0"/>
                        <a:t>Running</a:t>
                      </a:r>
                      <a:r>
                        <a:rPr lang="zh-CN" altLang="en-US" dirty="0"/>
                        <a:t>时间比例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747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531.23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20.94%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82518098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8D84E323-0762-2B17-7B09-4BEF40D18CAA}"/>
              </a:ext>
            </a:extLst>
          </p:cNvPr>
          <p:cNvSpPr txBox="1"/>
          <p:nvPr/>
        </p:nvSpPr>
        <p:spPr>
          <a:xfrm>
            <a:off x="7175769" y="1933238"/>
            <a:ext cx="439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I/O</a:t>
            </a:r>
            <a:r>
              <a:rPr lang="zh-CN" altLang="en-US" dirty="0"/>
              <a:t>相关操作、内存相关操作、锁相关操作</a:t>
            </a:r>
          </a:p>
        </p:txBody>
      </p:sp>
    </p:spTree>
    <p:extLst>
      <p:ext uri="{BB962C8B-B14F-4D97-AF65-F5344CB8AC3E}">
        <p14:creationId xmlns:p14="http://schemas.microsoft.com/office/powerpoint/2010/main" val="1884668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Render Thread(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抖音首页滑动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短视频播放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053F7176-0ED0-4E42-A5AB-7BDEC0E685F5}" type="slidenum">
              <a:rPr lang="zh-CN" altLang="en-US" smtClean="0"/>
              <a:t>16</a:t>
            </a:fld>
            <a:r>
              <a:rPr lang="zh-CN" altLang="en-US"/>
              <a:t> 页</a:t>
            </a:r>
            <a:endParaRPr lang="zh-CN" altLang="en-US" dirty="0"/>
          </a:p>
        </p:txBody>
      </p:sp>
      <p:graphicFrame>
        <p:nvGraphicFramePr>
          <p:cNvPr id="6" name="表格 35">
            <a:extLst>
              <a:ext uri="{FF2B5EF4-FFF2-40B4-BE49-F238E27FC236}">
                <a16:creationId xmlns:a16="http://schemas.microsoft.com/office/drawing/2014/main" id="{E7683FA3-E6C5-B777-A5FE-0A32757E38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471331" y="1294085"/>
          <a:ext cx="462650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667">
                  <a:extLst>
                    <a:ext uri="{9D8B030D-6E8A-4147-A177-3AD203B41FA5}">
                      <a16:colId xmlns:a16="http://schemas.microsoft.com/office/drawing/2014/main" val="4183960669"/>
                    </a:ext>
                  </a:extLst>
                </a:gridCol>
                <a:gridCol w="2255837">
                  <a:extLst>
                    <a:ext uri="{9D8B030D-6E8A-4147-A177-3AD203B41FA5}">
                      <a16:colId xmlns:a16="http://schemas.microsoft.com/office/drawing/2014/main" val="405481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系统调用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调用次数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747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sys_write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34713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8251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sys_ioctl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5832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348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sys_futex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4565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0484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sys_close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3328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43403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sys_fcntl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2432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76137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sys_mmap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1275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5304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sys_munmap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1259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60734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sys_fstat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780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33726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sys_epoll_pwait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779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28489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sys_read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779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6048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总次数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57085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898918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6503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mali-cmar-backe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抖音首页滑动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短视频播放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053F7176-0ED0-4E42-A5AB-7BDEC0E685F5}" type="slidenum">
              <a:rPr lang="zh-CN" altLang="en-US" smtClean="0"/>
              <a:t>17</a:t>
            </a:fld>
            <a:r>
              <a:rPr lang="zh-CN" altLang="en-US"/>
              <a:t> 页</a:t>
            </a:r>
            <a:endParaRPr lang="zh-CN" altLang="en-US" dirty="0"/>
          </a:p>
        </p:txBody>
      </p:sp>
      <p:graphicFrame>
        <p:nvGraphicFramePr>
          <p:cNvPr id="6" name="表格 35">
            <a:extLst>
              <a:ext uri="{FF2B5EF4-FFF2-40B4-BE49-F238E27FC236}">
                <a16:creationId xmlns:a16="http://schemas.microsoft.com/office/drawing/2014/main" id="{E7683FA3-E6C5-B777-A5FE-0A32757E38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42066" y="2339719"/>
          <a:ext cx="688234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667">
                  <a:extLst>
                    <a:ext uri="{9D8B030D-6E8A-4147-A177-3AD203B41FA5}">
                      <a16:colId xmlns:a16="http://schemas.microsoft.com/office/drawing/2014/main" val="4183960669"/>
                    </a:ext>
                  </a:extLst>
                </a:gridCol>
                <a:gridCol w="2255837">
                  <a:extLst>
                    <a:ext uri="{9D8B030D-6E8A-4147-A177-3AD203B41FA5}">
                      <a16:colId xmlns:a16="http://schemas.microsoft.com/office/drawing/2014/main" val="405481676"/>
                    </a:ext>
                  </a:extLst>
                </a:gridCol>
                <a:gridCol w="2255837">
                  <a:extLst>
                    <a:ext uri="{9D8B030D-6E8A-4147-A177-3AD203B41FA5}">
                      <a16:colId xmlns:a16="http://schemas.microsoft.com/office/drawing/2014/main" val="912139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线程状态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时间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时间占比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747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393.19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4.08%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188251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757.50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7.86%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4083117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R+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214.27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2.22%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1547700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Running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1141.83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11.85%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79866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7132.05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73.99%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3962389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总时间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9638.84</a:t>
                      </a:r>
                    </a:p>
                  </a:txBody>
                  <a:tcPr marL="108000" marR="180000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8000" marR="180000" marT="4763" marB="0" anchor="b"/>
                </a:tc>
                <a:extLst>
                  <a:ext uri="{0D108BD9-81ED-4DB2-BD59-A6C34878D82A}">
                    <a16:rowId xmlns:a16="http://schemas.microsoft.com/office/drawing/2014/main" val="2652930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019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mali-cmar-backe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抖音首页滑动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短视频播放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053F7176-0ED0-4E42-A5AB-7BDEC0E685F5}" type="slidenum">
              <a:rPr lang="zh-CN" altLang="en-US" smtClean="0"/>
              <a:t>18</a:t>
            </a:fld>
            <a:r>
              <a:rPr lang="zh-CN" altLang="en-US"/>
              <a:t> 页</a:t>
            </a:r>
            <a:endParaRPr lang="zh-CN" altLang="en-US" dirty="0"/>
          </a:p>
        </p:txBody>
      </p:sp>
      <p:graphicFrame>
        <p:nvGraphicFramePr>
          <p:cNvPr id="6" name="表格 35">
            <a:extLst>
              <a:ext uri="{FF2B5EF4-FFF2-40B4-BE49-F238E27FC236}">
                <a16:creationId xmlns:a16="http://schemas.microsoft.com/office/drawing/2014/main" id="{E7683FA3-E6C5-B777-A5FE-0A32757E38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9700" y="2084564"/>
          <a:ext cx="6882341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667">
                  <a:extLst>
                    <a:ext uri="{9D8B030D-6E8A-4147-A177-3AD203B41FA5}">
                      <a16:colId xmlns:a16="http://schemas.microsoft.com/office/drawing/2014/main" val="4183960669"/>
                    </a:ext>
                  </a:extLst>
                </a:gridCol>
                <a:gridCol w="2255837">
                  <a:extLst>
                    <a:ext uri="{9D8B030D-6E8A-4147-A177-3AD203B41FA5}">
                      <a16:colId xmlns:a16="http://schemas.microsoft.com/office/drawing/2014/main" val="405481676"/>
                    </a:ext>
                  </a:extLst>
                </a:gridCol>
                <a:gridCol w="2255837">
                  <a:extLst>
                    <a:ext uri="{9D8B030D-6E8A-4147-A177-3AD203B41FA5}">
                      <a16:colId xmlns:a16="http://schemas.microsoft.com/office/drawing/2014/main" val="912139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系统调用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持续时间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)</a:t>
                      </a:r>
                      <a:r>
                        <a:rPr lang="zh-CN" altLang="en-US" dirty="0"/>
                        <a:t>（仅计算线程</a:t>
                      </a:r>
                      <a:r>
                        <a:rPr lang="en-US" altLang="zh-CN" dirty="0"/>
                        <a:t>Running</a:t>
                      </a:r>
                      <a:r>
                        <a:rPr lang="zh-CN" altLang="en-US" dirty="0"/>
                        <a:t>时）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占系统调用总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持续时间比例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747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sys_ioctl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461.99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55.98%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188251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sys_futex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143.44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17.38%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30348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sys_ppoll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136.30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16.52%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210484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sys_read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58.16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7.05%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3943403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sys_write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21.13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2.56%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2176137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sys_close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2.16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0.26%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85304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sys_munmap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2.09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0.25%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1460734371"/>
                  </a:ext>
                </a:extLst>
              </a:tr>
            </a:tbl>
          </a:graphicData>
        </a:graphic>
      </p:graphicFrame>
      <p:graphicFrame>
        <p:nvGraphicFramePr>
          <p:cNvPr id="4" name="表格 35">
            <a:extLst>
              <a:ext uri="{FF2B5EF4-FFF2-40B4-BE49-F238E27FC236}">
                <a16:creationId xmlns:a16="http://schemas.microsoft.com/office/drawing/2014/main" id="{E92C818A-34A3-AA7A-3926-2DA3CF7A5742}"/>
              </a:ext>
            </a:extLst>
          </p:cNvPr>
          <p:cNvGraphicFramePr>
            <a:graphicFrameLocks/>
          </p:cNvGraphicFramePr>
          <p:nvPr/>
        </p:nvGraphicFramePr>
        <p:xfrm>
          <a:off x="7183968" y="3132199"/>
          <a:ext cx="4868332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4581">
                  <a:extLst>
                    <a:ext uri="{9D8B030D-6E8A-4147-A177-3AD203B41FA5}">
                      <a16:colId xmlns:a16="http://schemas.microsoft.com/office/drawing/2014/main" val="4183960669"/>
                    </a:ext>
                  </a:extLst>
                </a:gridCol>
                <a:gridCol w="2373751">
                  <a:extLst>
                    <a:ext uri="{9D8B030D-6E8A-4147-A177-3AD203B41FA5}">
                      <a16:colId xmlns:a16="http://schemas.microsoft.com/office/drawing/2014/main" val="405481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系统调用持续总时间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)</a:t>
                      </a:r>
                      <a:r>
                        <a:rPr lang="zh-CN" altLang="en-US" dirty="0"/>
                        <a:t>（仅计算线程</a:t>
                      </a:r>
                      <a:r>
                        <a:rPr lang="en-US" altLang="zh-CN" dirty="0"/>
                        <a:t>Running</a:t>
                      </a:r>
                      <a:r>
                        <a:rPr lang="zh-CN" altLang="en-US" dirty="0"/>
                        <a:t>时）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占</a:t>
                      </a:r>
                      <a:r>
                        <a:rPr lang="en-US" altLang="zh-CN" dirty="0"/>
                        <a:t>Running</a:t>
                      </a:r>
                      <a:r>
                        <a:rPr lang="zh-CN" altLang="en-US" dirty="0"/>
                        <a:t>时间比例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747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825.26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72.28%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82518098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7AD6E094-B565-5EE5-ED88-1A9247657B8E}"/>
              </a:ext>
            </a:extLst>
          </p:cNvPr>
          <p:cNvSpPr txBox="1"/>
          <p:nvPr/>
        </p:nvSpPr>
        <p:spPr>
          <a:xfrm>
            <a:off x="7119499" y="267321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I/O</a:t>
            </a:r>
            <a:r>
              <a:rPr lang="zh-CN" altLang="en-US" dirty="0"/>
              <a:t>相关操作、锁相关操作</a:t>
            </a:r>
          </a:p>
        </p:txBody>
      </p:sp>
    </p:spTree>
    <p:extLst>
      <p:ext uri="{BB962C8B-B14F-4D97-AF65-F5344CB8AC3E}">
        <p14:creationId xmlns:p14="http://schemas.microsoft.com/office/powerpoint/2010/main" val="4963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mali-cmar-backe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抖音首页滑动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短视频播放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053F7176-0ED0-4E42-A5AB-7BDEC0E685F5}" type="slidenum">
              <a:rPr lang="zh-CN" altLang="en-US" smtClean="0"/>
              <a:t>19</a:t>
            </a:fld>
            <a:r>
              <a:rPr lang="zh-CN" altLang="en-US"/>
              <a:t> 页</a:t>
            </a:r>
            <a:endParaRPr lang="zh-CN" altLang="en-US" dirty="0"/>
          </a:p>
        </p:txBody>
      </p:sp>
      <p:graphicFrame>
        <p:nvGraphicFramePr>
          <p:cNvPr id="6" name="表格 35">
            <a:extLst>
              <a:ext uri="{FF2B5EF4-FFF2-40B4-BE49-F238E27FC236}">
                <a16:creationId xmlns:a16="http://schemas.microsoft.com/office/drawing/2014/main" id="{E7683FA3-E6C5-B777-A5FE-0A32757E38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462094" y="1625600"/>
          <a:ext cx="462650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667">
                  <a:extLst>
                    <a:ext uri="{9D8B030D-6E8A-4147-A177-3AD203B41FA5}">
                      <a16:colId xmlns:a16="http://schemas.microsoft.com/office/drawing/2014/main" val="4183960669"/>
                    </a:ext>
                  </a:extLst>
                </a:gridCol>
                <a:gridCol w="2255837">
                  <a:extLst>
                    <a:ext uri="{9D8B030D-6E8A-4147-A177-3AD203B41FA5}">
                      <a16:colId xmlns:a16="http://schemas.microsoft.com/office/drawing/2014/main" val="405481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系统调用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调用次数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747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sys_futex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25925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8251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sys_read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16810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348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sys_ppoll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15643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0484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sys_write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11539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43403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sys_ioctl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4659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76137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sys_close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1044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5304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sys_munmap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60734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总次数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75630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898918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40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m.taobao.taobao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淘宝冷启动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053F7176-0ED0-4E42-A5AB-7BDEC0E685F5}" type="slidenum">
              <a:rPr lang="zh-CN" altLang="en-US" smtClean="0"/>
              <a:t>2</a:t>
            </a:fld>
            <a:r>
              <a:rPr lang="zh-CN" altLang="en-US"/>
              <a:t> 页</a:t>
            </a:r>
            <a:endParaRPr lang="zh-CN" altLang="en-US" dirty="0"/>
          </a:p>
        </p:txBody>
      </p:sp>
      <p:graphicFrame>
        <p:nvGraphicFramePr>
          <p:cNvPr id="6" name="表格 35">
            <a:extLst>
              <a:ext uri="{FF2B5EF4-FFF2-40B4-BE49-F238E27FC236}">
                <a16:creationId xmlns:a16="http://schemas.microsoft.com/office/drawing/2014/main" id="{E7683FA3-E6C5-B777-A5FE-0A32757E38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42066" y="2339719"/>
          <a:ext cx="688234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667">
                  <a:extLst>
                    <a:ext uri="{9D8B030D-6E8A-4147-A177-3AD203B41FA5}">
                      <a16:colId xmlns:a16="http://schemas.microsoft.com/office/drawing/2014/main" val="4183960669"/>
                    </a:ext>
                  </a:extLst>
                </a:gridCol>
                <a:gridCol w="2255837">
                  <a:extLst>
                    <a:ext uri="{9D8B030D-6E8A-4147-A177-3AD203B41FA5}">
                      <a16:colId xmlns:a16="http://schemas.microsoft.com/office/drawing/2014/main" val="405481676"/>
                    </a:ext>
                  </a:extLst>
                </a:gridCol>
                <a:gridCol w="2255837">
                  <a:extLst>
                    <a:ext uri="{9D8B030D-6E8A-4147-A177-3AD203B41FA5}">
                      <a16:colId xmlns:a16="http://schemas.microsoft.com/office/drawing/2014/main" val="912139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线程状态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时间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时间占比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747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25.33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1.40%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188251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12.08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0.67%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4083117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R+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6.86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0.38%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1547700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Running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950.11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52.58%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79866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812.70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44.97%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3962389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总时间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1807.06</a:t>
                      </a:r>
                    </a:p>
                  </a:txBody>
                  <a:tcPr marL="108000" marR="180000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8000" marR="180000" marT="4763" marB="0" anchor="b"/>
                </a:tc>
                <a:extLst>
                  <a:ext uri="{0D108BD9-81ED-4DB2-BD59-A6C34878D82A}">
                    <a16:rowId xmlns:a16="http://schemas.microsoft.com/office/drawing/2014/main" val="2652930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647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2EF82-DFED-0D0C-ED3C-6C726F2A4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ED74C4-6557-544A-EE08-0612B755B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>
                <a:latin typeface="+mn-ea"/>
                <a:ea typeface="+mn-ea"/>
              </a:rPr>
              <a:t>App</a:t>
            </a:r>
            <a:r>
              <a:rPr lang="zh-CN" altLang="en-US" b="1" dirty="0">
                <a:latin typeface="+mn-ea"/>
                <a:ea typeface="+mn-ea"/>
              </a:rPr>
              <a:t>操作</a:t>
            </a:r>
            <a:endParaRPr lang="en-US" altLang="zh-CN" b="1" dirty="0">
              <a:latin typeface="+mn-ea"/>
              <a:ea typeface="+mn-ea"/>
            </a:endParaRPr>
          </a:p>
          <a:p>
            <a:pPr lvl="1"/>
            <a:r>
              <a:rPr lang="zh-CN" altLang="en-US" dirty="0">
                <a:latin typeface="+mn-ea"/>
                <a:ea typeface="+mn-ea"/>
              </a:rPr>
              <a:t>内存相关操作</a:t>
            </a:r>
            <a:endParaRPr lang="en-US" altLang="zh-CN" dirty="0">
              <a:latin typeface="+mn-ea"/>
              <a:ea typeface="+mn-ea"/>
            </a:endParaRPr>
          </a:p>
          <a:p>
            <a:pPr lvl="2"/>
            <a:r>
              <a:rPr lang="zh-CN" altLang="en-US" dirty="0">
                <a:latin typeface="+mn-ea"/>
                <a:ea typeface="+mn-ea"/>
              </a:rPr>
              <a:t>角度一：虚拟内存相关的操作，包括</a:t>
            </a:r>
            <a:r>
              <a:rPr lang="en-US" altLang="zh-CN" dirty="0" err="1">
                <a:latin typeface="+mn-ea"/>
                <a:ea typeface="+mn-ea"/>
              </a:rPr>
              <a:t>syscall</a:t>
            </a:r>
            <a:r>
              <a:rPr lang="zh-CN" altLang="en-US" dirty="0">
                <a:latin typeface="+mn-ea"/>
                <a:ea typeface="+mn-ea"/>
              </a:rPr>
              <a:t>、</a:t>
            </a:r>
            <a:r>
              <a:rPr lang="en-US" altLang="zh-CN" dirty="0">
                <a:latin typeface="+mn-ea"/>
                <a:ea typeface="+mn-ea"/>
              </a:rPr>
              <a:t>page fault</a:t>
            </a:r>
            <a:r>
              <a:rPr lang="zh-CN" altLang="en-US" dirty="0">
                <a:latin typeface="+mn-ea"/>
                <a:ea typeface="+mn-ea"/>
              </a:rPr>
              <a:t>等。通过释放页表，提升虚拟内存的管理效率。</a:t>
            </a:r>
            <a:endParaRPr lang="en-US" altLang="zh-CN" dirty="0">
              <a:latin typeface="+mn-ea"/>
              <a:ea typeface="+mn-ea"/>
            </a:endParaRPr>
          </a:p>
          <a:p>
            <a:pPr lvl="2"/>
            <a:r>
              <a:rPr lang="zh-CN" altLang="en-US" dirty="0">
                <a:latin typeface="+mn-ea"/>
                <a:ea typeface="+mn-ea"/>
              </a:rPr>
              <a:t>角度二：</a:t>
            </a:r>
            <a:r>
              <a:rPr lang="en-US" altLang="zh-CN" dirty="0">
                <a:latin typeface="+mn-ea"/>
                <a:ea typeface="+mn-ea"/>
              </a:rPr>
              <a:t>JVM</a:t>
            </a:r>
            <a:r>
              <a:rPr lang="zh-CN" altLang="en-US" dirty="0">
                <a:latin typeface="+mn-ea"/>
                <a:ea typeface="+mn-ea"/>
              </a:rPr>
              <a:t>有自己的内存管理机制，如垃圾回收等，将内核态</a:t>
            </a:r>
            <a:r>
              <a:rPr lang="en-US" altLang="zh-CN" dirty="0">
                <a:latin typeface="+mn-ea"/>
                <a:ea typeface="+mn-ea"/>
              </a:rPr>
              <a:t>App</a:t>
            </a:r>
            <a:r>
              <a:rPr lang="zh-CN" altLang="en-US" dirty="0">
                <a:latin typeface="+mn-ea"/>
                <a:ea typeface="+mn-ea"/>
              </a:rPr>
              <a:t>框架和</a:t>
            </a:r>
            <a:r>
              <a:rPr lang="en-US" altLang="zh-CN" dirty="0">
                <a:latin typeface="+mn-ea"/>
                <a:ea typeface="+mn-ea"/>
              </a:rPr>
              <a:t>JVM</a:t>
            </a:r>
            <a:r>
              <a:rPr lang="zh-CN" altLang="en-US" dirty="0">
                <a:latin typeface="+mn-ea"/>
                <a:ea typeface="+mn-ea"/>
              </a:rPr>
              <a:t>机制结合，协同管理内存，可能有更大的优化潜力。</a:t>
            </a:r>
            <a:r>
              <a:rPr lang="en-US" altLang="zh-CN" dirty="0">
                <a:latin typeface="+mn-ea"/>
                <a:ea typeface="+mn-ea"/>
              </a:rPr>
              <a:t>JVM</a:t>
            </a:r>
            <a:r>
              <a:rPr lang="zh-CN" altLang="en-US" dirty="0">
                <a:latin typeface="+mn-ea"/>
                <a:ea typeface="+mn-ea"/>
              </a:rPr>
              <a:t>相关机制尚未调研，没有具体的优化方案。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r>
              <a:rPr lang="en-US" altLang="zh-CN" dirty="0">
                <a:latin typeface="+mn-ea"/>
                <a:ea typeface="+mn-ea"/>
              </a:rPr>
              <a:t>I/O</a:t>
            </a:r>
            <a:r>
              <a:rPr lang="zh-CN" altLang="en-US" dirty="0">
                <a:latin typeface="+mn-ea"/>
                <a:ea typeface="+mn-ea"/>
              </a:rPr>
              <a:t>相关操作</a:t>
            </a:r>
            <a:endParaRPr lang="en-US" altLang="zh-CN" dirty="0">
              <a:latin typeface="+mn-ea"/>
              <a:ea typeface="+mn-ea"/>
            </a:endParaRPr>
          </a:p>
          <a:p>
            <a:pPr lvl="2"/>
            <a:r>
              <a:rPr lang="en-US" altLang="zh-CN" dirty="0">
                <a:latin typeface="+mn-ea"/>
                <a:ea typeface="+mn-ea"/>
              </a:rPr>
              <a:t>I/O</a:t>
            </a:r>
            <a:r>
              <a:rPr lang="zh-CN" altLang="en-US" dirty="0">
                <a:latin typeface="+mn-ea"/>
                <a:ea typeface="+mn-ea"/>
              </a:rPr>
              <a:t>操作涉及的设备驱动与</a:t>
            </a:r>
            <a:r>
              <a:rPr lang="en-US" altLang="zh-CN" dirty="0">
                <a:latin typeface="+mn-ea"/>
                <a:ea typeface="+mn-ea"/>
              </a:rPr>
              <a:t>App</a:t>
            </a:r>
            <a:r>
              <a:rPr lang="zh-CN" altLang="en-US" dirty="0">
                <a:latin typeface="+mn-ea"/>
                <a:ea typeface="+mn-ea"/>
              </a:rPr>
              <a:t>行为有关，目前没有具体的优化方案。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r>
              <a:rPr lang="zh-CN" altLang="en-US" dirty="0">
                <a:latin typeface="+mn-ea"/>
                <a:ea typeface="+mn-ea"/>
              </a:rPr>
              <a:t>锁相关操作</a:t>
            </a:r>
            <a:endParaRPr lang="en-US" altLang="zh-CN" dirty="0">
              <a:latin typeface="+mn-ea"/>
              <a:ea typeface="+mn-ea"/>
            </a:endParaRPr>
          </a:p>
          <a:p>
            <a:pPr lvl="2"/>
            <a:r>
              <a:rPr lang="zh-CN" altLang="en-US" dirty="0">
                <a:latin typeface="+mn-ea"/>
                <a:ea typeface="+mn-ea"/>
              </a:rPr>
              <a:t>内核态</a:t>
            </a:r>
            <a:r>
              <a:rPr lang="en-US" altLang="zh-CN" dirty="0">
                <a:latin typeface="+mn-ea"/>
                <a:ea typeface="+mn-ea"/>
              </a:rPr>
              <a:t>App</a:t>
            </a:r>
            <a:r>
              <a:rPr lang="zh-CN" altLang="en-US" dirty="0">
                <a:latin typeface="+mn-ea"/>
                <a:ea typeface="+mn-ea"/>
              </a:rPr>
              <a:t>框架无法优化。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zh-CN" altLang="en-US" b="1" dirty="0">
                <a:latin typeface="+mn-ea"/>
                <a:ea typeface="+mn-ea"/>
              </a:rPr>
              <a:t>优化方向</a:t>
            </a:r>
            <a:endParaRPr lang="en-US" altLang="zh-CN" b="1" dirty="0">
              <a:latin typeface="+mn-ea"/>
              <a:ea typeface="+mn-ea"/>
            </a:endParaRPr>
          </a:p>
          <a:p>
            <a:pPr lvl="1"/>
            <a:r>
              <a:rPr lang="zh-CN" altLang="en-US" dirty="0">
                <a:latin typeface="+mn-ea"/>
                <a:ea typeface="+mn-ea"/>
              </a:rPr>
              <a:t>内存相关操作是主要的优化方向，</a:t>
            </a:r>
            <a:r>
              <a:rPr lang="en-US" altLang="zh-CN" dirty="0">
                <a:latin typeface="+mn-ea"/>
                <a:ea typeface="+mn-ea"/>
              </a:rPr>
              <a:t>I/O</a:t>
            </a:r>
            <a:r>
              <a:rPr lang="zh-CN" altLang="en-US" dirty="0">
                <a:latin typeface="+mn-ea"/>
                <a:ea typeface="+mn-ea"/>
              </a:rPr>
              <a:t>的优化场景还需要调研。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r>
              <a:rPr lang="zh-CN" altLang="en-US" dirty="0">
                <a:latin typeface="+mn-ea"/>
                <a:ea typeface="+mn-ea"/>
              </a:rPr>
              <a:t>调研</a:t>
            </a:r>
            <a:r>
              <a:rPr lang="en-US" altLang="zh-CN" dirty="0">
                <a:latin typeface="+mn-ea"/>
                <a:ea typeface="+mn-ea"/>
              </a:rPr>
              <a:t>kernel bypass</a:t>
            </a:r>
            <a:r>
              <a:rPr lang="zh-CN" altLang="en-US" dirty="0">
                <a:latin typeface="+mn-ea"/>
                <a:ea typeface="+mn-ea"/>
              </a:rPr>
              <a:t>相关论文，找适合内核态</a:t>
            </a:r>
            <a:r>
              <a:rPr lang="en-US" altLang="zh-CN" dirty="0">
                <a:latin typeface="+mn-ea"/>
                <a:ea typeface="+mn-ea"/>
              </a:rPr>
              <a:t>App</a:t>
            </a:r>
            <a:r>
              <a:rPr lang="zh-CN" altLang="en-US" dirty="0">
                <a:latin typeface="+mn-ea"/>
                <a:ea typeface="+mn-ea"/>
              </a:rPr>
              <a:t>性能优化的终端场景。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r>
              <a:rPr lang="zh-CN" altLang="en-US" dirty="0">
                <a:latin typeface="+mn-ea"/>
                <a:ea typeface="+mn-ea"/>
              </a:rPr>
              <a:t>完善内核态</a:t>
            </a:r>
            <a:r>
              <a:rPr lang="en-US" altLang="zh-CN" dirty="0">
                <a:latin typeface="+mn-ea"/>
                <a:ea typeface="+mn-ea"/>
              </a:rPr>
              <a:t>App</a:t>
            </a:r>
            <a:r>
              <a:rPr lang="zh-CN" altLang="en-US" dirty="0">
                <a:latin typeface="+mn-ea"/>
                <a:ea typeface="+mn-ea"/>
              </a:rPr>
              <a:t>框架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4" name="灯片编号占位符 2">
            <a:extLst>
              <a:ext uri="{FF2B5EF4-FFF2-40B4-BE49-F238E27FC236}">
                <a16:creationId xmlns:a16="http://schemas.microsoft.com/office/drawing/2014/main" id="{04D7006B-4E5C-B727-CDC0-EA8BF2D8D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63424" y="6446030"/>
            <a:ext cx="2743200" cy="332140"/>
          </a:xfrm>
        </p:spPr>
        <p:txBody>
          <a:bodyPr/>
          <a:lstStyle/>
          <a:p>
            <a:r>
              <a:rPr lang="zh-CN" altLang="en-US"/>
              <a:t>第 </a:t>
            </a:r>
            <a:fld id="{053F7176-0ED0-4E42-A5AB-7BDEC0E685F5}" type="slidenum">
              <a:rPr lang="zh-CN" altLang="en-US" smtClean="0"/>
              <a:t>20</a:t>
            </a:fld>
            <a:r>
              <a:rPr lang="zh-CN" altLang="en-US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0871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7436061-7CC9-4F20-B93F-E4296363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系统调用的优化</a:t>
            </a:r>
            <a:r>
              <a:rPr lang="en-US" altLang="zh-CN" dirty="0"/>
              <a:t>——Context Switch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DF0603B-A1C2-1374-532D-F6D040CD8668}"/>
              </a:ext>
            </a:extLst>
          </p:cNvPr>
          <p:cNvSpPr txBox="1"/>
          <p:nvPr/>
        </p:nvSpPr>
        <p:spPr>
          <a:xfrm>
            <a:off x="717362" y="1014322"/>
            <a:ext cx="10757275" cy="5215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Default</a:t>
            </a:r>
            <a:r>
              <a:rPr kumimoji="1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：</a:t>
            </a:r>
            <a:endParaRPr kumimoji="1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【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硬件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: SVC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指令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】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保存进程信息到相关寄存器，关中断，切栈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【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软件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】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保存上下文，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el1h_64_sync_handler()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，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el0_svc()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，</a:t>
            </a:r>
            <a:r>
              <a:rPr kumimoji="1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enter_from_user_mode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()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，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do_el0_scv()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，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el0_svc_common()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，</a:t>
            </a:r>
            <a:r>
              <a:rPr kumimoji="1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invoke_syscall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()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，</a:t>
            </a:r>
            <a:r>
              <a:rPr kumimoji="1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syscall_fn</a:t>
            </a:r>
            <a:r>
              <a: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()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，</a:t>
            </a:r>
            <a:r>
              <a:rPr kumimoji="1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exit_to_user_mode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()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，恢复上下文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【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硬件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】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从相关寄存器中恢复进程信息，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ERET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内核态</a:t>
            </a:r>
            <a:r>
              <a: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App</a:t>
            </a:r>
            <a:r>
              <a:rPr kumimoji="1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：</a:t>
            </a:r>
            <a:endParaRPr kumimoji="1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【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软件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】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安全门入口，保存进程信息到相关寄存器，关中断，切栈，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jmp(</a:t>
            </a:r>
            <a:r>
              <a:rPr kumimoji="1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br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【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软件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】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保存上下文，</a:t>
            </a:r>
            <a:r>
              <a:rPr kumimoji="1" lang="en-US" altLang="zh-CN" sz="16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el1h_64_sync_handler()</a:t>
            </a:r>
            <a:r>
              <a:rPr kumimoji="1" lang="zh-CN" altLang="en-US" sz="16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，</a:t>
            </a:r>
            <a:r>
              <a:rPr kumimoji="1" lang="en-US" altLang="zh-CN" sz="16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el0_svc()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，</a:t>
            </a:r>
            <a:r>
              <a:rPr kumimoji="1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enter_from_user_mode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()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，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do_el0_scv()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，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el0_svc_common()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，</a:t>
            </a:r>
            <a:r>
              <a:rPr kumimoji="1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invoke_syscall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()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，</a:t>
            </a:r>
            <a:r>
              <a:rPr kumimoji="1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syscall_fn</a:t>
            </a:r>
            <a:r>
              <a: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()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，</a:t>
            </a:r>
            <a:r>
              <a:rPr kumimoji="1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exit_to_user_mode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()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，恢复上下文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【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软件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】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安全门出口，从相关寄存器中恢复进程信息，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jmp(</a:t>
            </a:r>
            <a:r>
              <a:rPr kumimoji="1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br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通用方案：复用第二步的代码，比较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SVC+ERET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和</a:t>
            </a:r>
            <a:r>
              <a:rPr kumimoji="1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br+br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+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安全门的性能开销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激进方案：第二步只保存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/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恢复上下文和调用</a:t>
            </a:r>
            <a:r>
              <a:rPr kumimoji="1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syscall_fn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()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，是否可行需要验证，可能需要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case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by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case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得设计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更激进的方案：根据实际需求，运行可信应用的情况下能否不走安全门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1846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7436061-7CC9-4F20-B93F-E4296363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系统调用的优化</a:t>
            </a:r>
            <a:r>
              <a:rPr lang="en-US" altLang="zh-CN" dirty="0"/>
              <a:t>——</a:t>
            </a:r>
            <a:r>
              <a:rPr lang="zh-CN" altLang="en-US" dirty="0"/>
              <a:t>服务（</a:t>
            </a:r>
            <a:r>
              <a:rPr lang="en-US" altLang="zh-CN" dirty="0"/>
              <a:t>Handler</a:t>
            </a:r>
            <a:r>
              <a:rPr lang="zh-CN" altLang="en-US" dirty="0"/>
              <a:t>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DF0603B-A1C2-1374-532D-F6D040CD8668}"/>
              </a:ext>
            </a:extLst>
          </p:cNvPr>
          <p:cNvSpPr txBox="1"/>
          <p:nvPr/>
        </p:nvSpPr>
        <p:spPr>
          <a:xfrm>
            <a:off x="717362" y="1014322"/>
            <a:ext cx="10757275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Bypass Kernel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管理页表相关的</a:t>
            </a:r>
            <a:r>
              <a:rPr kumimoji="1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syscall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（释放页表给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App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，直接管理）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201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m.taobao.taobao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淘宝冷启动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053F7176-0ED0-4E42-A5AB-7BDEC0E685F5}" type="slidenum">
              <a:rPr lang="zh-CN" altLang="en-US" smtClean="0"/>
              <a:t>3</a:t>
            </a:fld>
            <a:r>
              <a:rPr lang="zh-CN" altLang="en-US"/>
              <a:t> 页</a:t>
            </a:r>
            <a:endParaRPr lang="zh-CN" altLang="en-US" dirty="0"/>
          </a:p>
        </p:txBody>
      </p:sp>
      <p:graphicFrame>
        <p:nvGraphicFramePr>
          <p:cNvPr id="6" name="表格 35">
            <a:extLst>
              <a:ext uri="{FF2B5EF4-FFF2-40B4-BE49-F238E27FC236}">
                <a16:creationId xmlns:a16="http://schemas.microsoft.com/office/drawing/2014/main" id="{E7683FA3-E6C5-B777-A5FE-0A32757E38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0066" y="1031619"/>
          <a:ext cx="6882341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667">
                  <a:extLst>
                    <a:ext uri="{9D8B030D-6E8A-4147-A177-3AD203B41FA5}">
                      <a16:colId xmlns:a16="http://schemas.microsoft.com/office/drawing/2014/main" val="4183960669"/>
                    </a:ext>
                  </a:extLst>
                </a:gridCol>
                <a:gridCol w="2255837">
                  <a:extLst>
                    <a:ext uri="{9D8B030D-6E8A-4147-A177-3AD203B41FA5}">
                      <a16:colId xmlns:a16="http://schemas.microsoft.com/office/drawing/2014/main" val="405481676"/>
                    </a:ext>
                  </a:extLst>
                </a:gridCol>
                <a:gridCol w="2255837">
                  <a:extLst>
                    <a:ext uri="{9D8B030D-6E8A-4147-A177-3AD203B41FA5}">
                      <a16:colId xmlns:a16="http://schemas.microsoft.com/office/drawing/2014/main" val="912139288"/>
                    </a:ext>
                  </a:extLst>
                </a:gridCol>
              </a:tblGrid>
              <a:tr h="46328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系统调用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持续时间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)</a:t>
                      </a:r>
                      <a:r>
                        <a:rPr lang="zh-CN" altLang="en-US" dirty="0"/>
                        <a:t>（仅计算线程</a:t>
                      </a:r>
                      <a:r>
                        <a:rPr lang="en-US" altLang="zh-CN" dirty="0"/>
                        <a:t>Running</a:t>
                      </a:r>
                      <a:r>
                        <a:rPr lang="zh-CN" altLang="en-US" dirty="0"/>
                        <a:t>时）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占系统调用总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持续时间比例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747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sys_ioctl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25.28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25.64%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188251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sys_write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18.94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19.22%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30348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sys_futex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11.33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11.49%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210484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sys_writev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7.37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7.47%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3943403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sys_mprotect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6.46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6.55%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2176137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sys_faccessat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5.75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5.83%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85304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sys_mmap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4.58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4.65%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1460734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sys_fstatat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3.81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3.87%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3933726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sys_clone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3.55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3.60%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3128489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sys_openat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2.21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2.24%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596048078"/>
                  </a:ext>
                </a:extLst>
              </a:tr>
            </a:tbl>
          </a:graphicData>
        </a:graphic>
      </p:graphicFrame>
      <p:graphicFrame>
        <p:nvGraphicFramePr>
          <p:cNvPr id="4" name="表格 35">
            <a:extLst>
              <a:ext uri="{FF2B5EF4-FFF2-40B4-BE49-F238E27FC236}">
                <a16:creationId xmlns:a16="http://schemas.microsoft.com/office/drawing/2014/main" id="{E92C818A-34A3-AA7A-3926-2DA3CF7A5742}"/>
              </a:ext>
            </a:extLst>
          </p:cNvPr>
          <p:cNvGraphicFramePr>
            <a:graphicFrameLocks/>
          </p:cNvGraphicFramePr>
          <p:nvPr/>
        </p:nvGraphicFramePr>
        <p:xfrm>
          <a:off x="7183968" y="3132199"/>
          <a:ext cx="4868332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4581">
                  <a:extLst>
                    <a:ext uri="{9D8B030D-6E8A-4147-A177-3AD203B41FA5}">
                      <a16:colId xmlns:a16="http://schemas.microsoft.com/office/drawing/2014/main" val="4183960669"/>
                    </a:ext>
                  </a:extLst>
                </a:gridCol>
                <a:gridCol w="2373751">
                  <a:extLst>
                    <a:ext uri="{9D8B030D-6E8A-4147-A177-3AD203B41FA5}">
                      <a16:colId xmlns:a16="http://schemas.microsoft.com/office/drawing/2014/main" val="405481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系统调用持续总时间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)</a:t>
                      </a:r>
                      <a:r>
                        <a:rPr lang="zh-CN" altLang="en-US" dirty="0"/>
                        <a:t>（仅计算线程</a:t>
                      </a:r>
                      <a:r>
                        <a:rPr lang="en-US" altLang="zh-CN" dirty="0"/>
                        <a:t>Running</a:t>
                      </a:r>
                      <a:r>
                        <a:rPr lang="zh-CN" altLang="en-US" dirty="0"/>
                        <a:t>时）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占</a:t>
                      </a:r>
                      <a:r>
                        <a:rPr lang="en-US" altLang="zh-CN" dirty="0"/>
                        <a:t>Running</a:t>
                      </a:r>
                      <a:r>
                        <a:rPr lang="zh-CN" altLang="en-US" dirty="0"/>
                        <a:t>时间比例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747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98.57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10.37%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82518098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B1E92B22-0C15-2E60-B7EF-4CEC602DE83D}"/>
              </a:ext>
            </a:extLst>
          </p:cNvPr>
          <p:cNvSpPr txBox="1"/>
          <p:nvPr/>
        </p:nvSpPr>
        <p:spPr>
          <a:xfrm>
            <a:off x="7175769" y="193323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I/O</a:t>
            </a:r>
            <a:r>
              <a:rPr lang="zh-CN" altLang="en-US" dirty="0"/>
              <a:t>相关操作</a:t>
            </a:r>
          </a:p>
        </p:txBody>
      </p:sp>
    </p:spTree>
    <p:extLst>
      <p:ext uri="{BB962C8B-B14F-4D97-AF65-F5344CB8AC3E}">
        <p14:creationId xmlns:p14="http://schemas.microsoft.com/office/powerpoint/2010/main" val="50510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m.taobao.taobao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淘宝冷启动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053F7176-0ED0-4E42-A5AB-7BDEC0E685F5}" type="slidenum">
              <a:rPr lang="zh-CN" altLang="en-US" smtClean="0"/>
              <a:t>4</a:t>
            </a:fld>
            <a:r>
              <a:rPr lang="zh-CN" altLang="en-US"/>
              <a:t> 页</a:t>
            </a:r>
            <a:endParaRPr lang="zh-CN" altLang="en-US" dirty="0"/>
          </a:p>
        </p:txBody>
      </p:sp>
      <p:graphicFrame>
        <p:nvGraphicFramePr>
          <p:cNvPr id="6" name="表格 35">
            <a:extLst>
              <a:ext uri="{FF2B5EF4-FFF2-40B4-BE49-F238E27FC236}">
                <a16:creationId xmlns:a16="http://schemas.microsoft.com/office/drawing/2014/main" id="{E7683FA3-E6C5-B777-A5FE-0A32757E38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471331" y="1294085"/>
          <a:ext cx="462650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667">
                  <a:extLst>
                    <a:ext uri="{9D8B030D-6E8A-4147-A177-3AD203B41FA5}">
                      <a16:colId xmlns:a16="http://schemas.microsoft.com/office/drawing/2014/main" val="4183960669"/>
                    </a:ext>
                  </a:extLst>
                </a:gridCol>
                <a:gridCol w="2255837">
                  <a:extLst>
                    <a:ext uri="{9D8B030D-6E8A-4147-A177-3AD203B41FA5}">
                      <a16:colId xmlns:a16="http://schemas.microsoft.com/office/drawing/2014/main" val="405481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系统调用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调用次数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747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sys_write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6620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8251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sys_futex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2948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348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sys_getuid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1391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0484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sys_writev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903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43403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sys_mprotect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874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76137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sys_fstatat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5304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sys_clock_gettime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767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60734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sys_faccessat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764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33726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sys_mmap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28489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sys_ioctl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446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6048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总次数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19212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898918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73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m.taobao.taobao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淘宝首页滑动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053F7176-0ED0-4E42-A5AB-7BDEC0E685F5}" type="slidenum">
              <a:rPr lang="zh-CN" altLang="en-US" smtClean="0"/>
              <a:t>5</a:t>
            </a:fld>
            <a:r>
              <a:rPr lang="zh-CN" altLang="en-US"/>
              <a:t> 页</a:t>
            </a:r>
            <a:endParaRPr lang="zh-CN" altLang="en-US" dirty="0"/>
          </a:p>
        </p:txBody>
      </p:sp>
      <p:graphicFrame>
        <p:nvGraphicFramePr>
          <p:cNvPr id="6" name="表格 35">
            <a:extLst>
              <a:ext uri="{FF2B5EF4-FFF2-40B4-BE49-F238E27FC236}">
                <a16:creationId xmlns:a16="http://schemas.microsoft.com/office/drawing/2014/main" id="{E7683FA3-E6C5-B777-A5FE-0A32757E38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42066" y="2339719"/>
          <a:ext cx="688234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667">
                  <a:extLst>
                    <a:ext uri="{9D8B030D-6E8A-4147-A177-3AD203B41FA5}">
                      <a16:colId xmlns:a16="http://schemas.microsoft.com/office/drawing/2014/main" val="4183960669"/>
                    </a:ext>
                  </a:extLst>
                </a:gridCol>
                <a:gridCol w="2255837">
                  <a:extLst>
                    <a:ext uri="{9D8B030D-6E8A-4147-A177-3AD203B41FA5}">
                      <a16:colId xmlns:a16="http://schemas.microsoft.com/office/drawing/2014/main" val="405481676"/>
                    </a:ext>
                  </a:extLst>
                </a:gridCol>
                <a:gridCol w="2255837">
                  <a:extLst>
                    <a:ext uri="{9D8B030D-6E8A-4147-A177-3AD203B41FA5}">
                      <a16:colId xmlns:a16="http://schemas.microsoft.com/office/drawing/2014/main" val="912139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线程状态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时间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时间占比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747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24.31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0.25%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188251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130.02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1.34%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4083117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R+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13.30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0.14%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1547700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Running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3260.16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33.64%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79866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6263.45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64.63%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3962389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总时间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9691.25</a:t>
                      </a:r>
                    </a:p>
                  </a:txBody>
                  <a:tcPr marL="108000" marR="180000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8000" marR="180000" marT="4763" marB="0" anchor="b"/>
                </a:tc>
                <a:extLst>
                  <a:ext uri="{0D108BD9-81ED-4DB2-BD59-A6C34878D82A}">
                    <a16:rowId xmlns:a16="http://schemas.microsoft.com/office/drawing/2014/main" val="2652930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966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m.taobao.taobao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淘宝首页滑动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053F7176-0ED0-4E42-A5AB-7BDEC0E685F5}" type="slidenum">
              <a:rPr lang="zh-CN" altLang="en-US" smtClean="0"/>
              <a:t>6</a:t>
            </a:fld>
            <a:r>
              <a:rPr lang="zh-CN" altLang="en-US"/>
              <a:t> 页</a:t>
            </a:r>
            <a:endParaRPr lang="zh-CN" altLang="en-US" dirty="0"/>
          </a:p>
        </p:txBody>
      </p:sp>
      <p:graphicFrame>
        <p:nvGraphicFramePr>
          <p:cNvPr id="6" name="表格 35">
            <a:extLst>
              <a:ext uri="{FF2B5EF4-FFF2-40B4-BE49-F238E27FC236}">
                <a16:creationId xmlns:a16="http://schemas.microsoft.com/office/drawing/2014/main" id="{E7683FA3-E6C5-B777-A5FE-0A32757E38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0066" y="1031619"/>
          <a:ext cx="6882341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667">
                  <a:extLst>
                    <a:ext uri="{9D8B030D-6E8A-4147-A177-3AD203B41FA5}">
                      <a16:colId xmlns:a16="http://schemas.microsoft.com/office/drawing/2014/main" val="4183960669"/>
                    </a:ext>
                  </a:extLst>
                </a:gridCol>
                <a:gridCol w="2255837">
                  <a:extLst>
                    <a:ext uri="{9D8B030D-6E8A-4147-A177-3AD203B41FA5}">
                      <a16:colId xmlns:a16="http://schemas.microsoft.com/office/drawing/2014/main" val="405481676"/>
                    </a:ext>
                  </a:extLst>
                </a:gridCol>
                <a:gridCol w="2255837">
                  <a:extLst>
                    <a:ext uri="{9D8B030D-6E8A-4147-A177-3AD203B41FA5}">
                      <a16:colId xmlns:a16="http://schemas.microsoft.com/office/drawing/2014/main" val="912139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系统调用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持续时间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)</a:t>
                      </a:r>
                      <a:r>
                        <a:rPr lang="zh-CN" altLang="en-US" dirty="0"/>
                        <a:t>（仅计算线程</a:t>
                      </a:r>
                      <a:r>
                        <a:rPr lang="en-US" altLang="zh-CN" dirty="0"/>
                        <a:t>Running</a:t>
                      </a:r>
                      <a:r>
                        <a:rPr lang="zh-CN" altLang="en-US" dirty="0"/>
                        <a:t>时）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占系统调用总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持续时间比例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747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sys_faccessat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291.78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35.86%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188251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sys_fstatat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151.38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18.60%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30348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sys_write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99.17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12.19%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210484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sys_ioctl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96.24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11.83%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3943403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sys_writev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57.75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7.10%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2176137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sys_epoll_pwait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41.15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5.06%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85304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sys_recvfrom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23.53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2.89%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1460734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sys_futex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22.98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2.82%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3933726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sys_getuid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7.39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0.91%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3128489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sys_mprotect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6.55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0.81%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596048078"/>
                  </a:ext>
                </a:extLst>
              </a:tr>
            </a:tbl>
          </a:graphicData>
        </a:graphic>
      </p:graphicFrame>
      <p:graphicFrame>
        <p:nvGraphicFramePr>
          <p:cNvPr id="4" name="表格 35">
            <a:extLst>
              <a:ext uri="{FF2B5EF4-FFF2-40B4-BE49-F238E27FC236}">
                <a16:creationId xmlns:a16="http://schemas.microsoft.com/office/drawing/2014/main" id="{E92C818A-34A3-AA7A-3926-2DA3CF7A5742}"/>
              </a:ext>
            </a:extLst>
          </p:cNvPr>
          <p:cNvGraphicFramePr>
            <a:graphicFrameLocks/>
          </p:cNvGraphicFramePr>
          <p:nvPr/>
        </p:nvGraphicFramePr>
        <p:xfrm>
          <a:off x="7183968" y="3132199"/>
          <a:ext cx="4868332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4581">
                  <a:extLst>
                    <a:ext uri="{9D8B030D-6E8A-4147-A177-3AD203B41FA5}">
                      <a16:colId xmlns:a16="http://schemas.microsoft.com/office/drawing/2014/main" val="4183960669"/>
                    </a:ext>
                  </a:extLst>
                </a:gridCol>
                <a:gridCol w="2373751">
                  <a:extLst>
                    <a:ext uri="{9D8B030D-6E8A-4147-A177-3AD203B41FA5}">
                      <a16:colId xmlns:a16="http://schemas.microsoft.com/office/drawing/2014/main" val="405481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系统调用持续总时间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)</a:t>
                      </a:r>
                      <a:r>
                        <a:rPr lang="zh-CN" altLang="en-US" dirty="0"/>
                        <a:t>（仅计算线程</a:t>
                      </a:r>
                      <a:r>
                        <a:rPr lang="en-US" altLang="zh-CN" dirty="0"/>
                        <a:t>Running</a:t>
                      </a:r>
                      <a:r>
                        <a:rPr lang="zh-CN" altLang="en-US" dirty="0"/>
                        <a:t>时）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占</a:t>
                      </a:r>
                      <a:r>
                        <a:rPr lang="en-US" altLang="zh-CN" dirty="0"/>
                        <a:t>Running</a:t>
                      </a:r>
                      <a:r>
                        <a:rPr lang="zh-CN" altLang="en-US" dirty="0"/>
                        <a:t>时间比例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747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813.76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24.96%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82518098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447590B9-CC54-02E7-8BC7-1529810FFCD7}"/>
              </a:ext>
            </a:extLst>
          </p:cNvPr>
          <p:cNvSpPr txBox="1"/>
          <p:nvPr/>
        </p:nvSpPr>
        <p:spPr>
          <a:xfrm>
            <a:off x="7175769" y="193323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文件相关操作、内存相关操作</a:t>
            </a:r>
          </a:p>
        </p:txBody>
      </p:sp>
    </p:spTree>
    <p:extLst>
      <p:ext uri="{BB962C8B-B14F-4D97-AF65-F5344CB8AC3E}">
        <p14:creationId xmlns:p14="http://schemas.microsoft.com/office/powerpoint/2010/main" val="3975829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m.taobao.taobao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淘宝首页滑动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053F7176-0ED0-4E42-A5AB-7BDEC0E685F5}" type="slidenum">
              <a:rPr lang="zh-CN" altLang="en-US" smtClean="0"/>
              <a:t>7</a:t>
            </a:fld>
            <a:r>
              <a:rPr lang="zh-CN" altLang="en-US"/>
              <a:t> 页</a:t>
            </a:r>
            <a:endParaRPr lang="zh-CN" altLang="en-US" dirty="0"/>
          </a:p>
        </p:txBody>
      </p:sp>
      <p:graphicFrame>
        <p:nvGraphicFramePr>
          <p:cNvPr id="6" name="表格 35">
            <a:extLst>
              <a:ext uri="{FF2B5EF4-FFF2-40B4-BE49-F238E27FC236}">
                <a16:creationId xmlns:a16="http://schemas.microsoft.com/office/drawing/2014/main" id="{E7683FA3-E6C5-B777-A5FE-0A32757E38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471331" y="1294085"/>
          <a:ext cx="462650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667">
                  <a:extLst>
                    <a:ext uri="{9D8B030D-6E8A-4147-A177-3AD203B41FA5}">
                      <a16:colId xmlns:a16="http://schemas.microsoft.com/office/drawing/2014/main" val="4183960669"/>
                    </a:ext>
                  </a:extLst>
                </a:gridCol>
                <a:gridCol w="2255837">
                  <a:extLst>
                    <a:ext uri="{9D8B030D-6E8A-4147-A177-3AD203B41FA5}">
                      <a16:colId xmlns:a16="http://schemas.microsoft.com/office/drawing/2014/main" val="405481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系统调用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调用次数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747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sys_write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25365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8251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sys_faccessat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20867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348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sys_fstatat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12580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0484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sys_getuid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9888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43403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sys_recvfrom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4525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76137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sys_ioctl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4420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5304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sys_writev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4034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60734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sys_epoll_pwait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3923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33726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sys_futex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1706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28489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sys_read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774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6048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总次数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90295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898918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606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Render Thread(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淘宝首页滑动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053F7176-0ED0-4E42-A5AB-7BDEC0E685F5}" type="slidenum">
              <a:rPr lang="zh-CN" altLang="en-US" smtClean="0"/>
              <a:t>8</a:t>
            </a:fld>
            <a:r>
              <a:rPr lang="zh-CN" altLang="en-US"/>
              <a:t> 页</a:t>
            </a:r>
            <a:endParaRPr lang="zh-CN" altLang="en-US" dirty="0"/>
          </a:p>
        </p:txBody>
      </p:sp>
      <p:graphicFrame>
        <p:nvGraphicFramePr>
          <p:cNvPr id="6" name="表格 35">
            <a:extLst>
              <a:ext uri="{FF2B5EF4-FFF2-40B4-BE49-F238E27FC236}">
                <a16:creationId xmlns:a16="http://schemas.microsoft.com/office/drawing/2014/main" id="{E7683FA3-E6C5-B777-A5FE-0A32757E38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42066" y="2339719"/>
          <a:ext cx="688234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667">
                  <a:extLst>
                    <a:ext uri="{9D8B030D-6E8A-4147-A177-3AD203B41FA5}">
                      <a16:colId xmlns:a16="http://schemas.microsoft.com/office/drawing/2014/main" val="4183960669"/>
                    </a:ext>
                  </a:extLst>
                </a:gridCol>
                <a:gridCol w="2255837">
                  <a:extLst>
                    <a:ext uri="{9D8B030D-6E8A-4147-A177-3AD203B41FA5}">
                      <a16:colId xmlns:a16="http://schemas.microsoft.com/office/drawing/2014/main" val="405481676"/>
                    </a:ext>
                  </a:extLst>
                </a:gridCol>
                <a:gridCol w="2255837">
                  <a:extLst>
                    <a:ext uri="{9D8B030D-6E8A-4147-A177-3AD203B41FA5}">
                      <a16:colId xmlns:a16="http://schemas.microsoft.com/office/drawing/2014/main" val="912139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线程状态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时间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时间占比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747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63.01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188251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184.22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2.01%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4083117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R+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49.78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0.54%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1547700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Running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2565.66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27.98%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79866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6307.16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68.78%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3962389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总时间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9169.82</a:t>
                      </a:r>
                    </a:p>
                  </a:txBody>
                  <a:tcPr marL="108000" marR="180000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8000" marR="180000" marT="4763" marB="0" anchor="b"/>
                </a:tc>
                <a:extLst>
                  <a:ext uri="{0D108BD9-81ED-4DB2-BD59-A6C34878D82A}">
                    <a16:rowId xmlns:a16="http://schemas.microsoft.com/office/drawing/2014/main" val="2652930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749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Render Thread(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淘宝首页滑动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053F7176-0ED0-4E42-A5AB-7BDEC0E685F5}" type="slidenum">
              <a:rPr lang="zh-CN" altLang="en-US" smtClean="0"/>
              <a:t>9</a:t>
            </a:fld>
            <a:r>
              <a:rPr lang="zh-CN" altLang="en-US"/>
              <a:t> 页</a:t>
            </a:r>
            <a:endParaRPr lang="zh-CN" altLang="en-US" dirty="0"/>
          </a:p>
        </p:txBody>
      </p:sp>
      <p:graphicFrame>
        <p:nvGraphicFramePr>
          <p:cNvPr id="6" name="表格 35">
            <a:extLst>
              <a:ext uri="{FF2B5EF4-FFF2-40B4-BE49-F238E27FC236}">
                <a16:creationId xmlns:a16="http://schemas.microsoft.com/office/drawing/2014/main" id="{E7683FA3-E6C5-B777-A5FE-0A32757E38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0066" y="1031619"/>
          <a:ext cx="6882341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667">
                  <a:extLst>
                    <a:ext uri="{9D8B030D-6E8A-4147-A177-3AD203B41FA5}">
                      <a16:colId xmlns:a16="http://schemas.microsoft.com/office/drawing/2014/main" val="4183960669"/>
                    </a:ext>
                  </a:extLst>
                </a:gridCol>
                <a:gridCol w="2255837">
                  <a:extLst>
                    <a:ext uri="{9D8B030D-6E8A-4147-A177-3AD203B41FA5}">
                      <a16:colId xmlns:a16="http://schemas.microsoft.com/office/drawing/2014/main" val="405481676"/>
                    </a:ext>
                  </a:extLst>
                </a:gridCol>
                <a:gridCol w="2255837">
                  <a:extLst>
                    <a:ext uri="{9D8B030D-6E8A-4147-A177-3AD203B41FA5}">
                      <a16:colId xmlns:a16="http://schemas.microsoft.com/office/drawing/2014/main" val="912139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系统调用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持续时间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)</a:t>
                      </a:r>
                      <a:r>
                        <a:rPr lang="zh-CN" altLang="en-US" dirty="0"/>
                        <a:t>（仅计算线程</a:t>
                      </a:r>
                      <a:r>
                        <a:rPr lang="en-US" altLang="zh-CN" dirty="0"/>
                        <a:t>Running</a:t>
                      </a:r>
                      <a:r>
                        <a:rPr lang="zh-CN" altLang="en-US" dirty="0"/>
                        <a:t>时）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占系统调用总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持续时间比例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747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sys_ioctl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269.74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45.93%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188251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sys_write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130.37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22.20%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30348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sys_mmap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55.33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9.42%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210484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sys_futex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51.39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8.75%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3943403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sys_munmap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41.30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7.03%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2176137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sys_epoll_pwait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16.59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2.83%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85304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sys_writev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4.70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0.80%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1460734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sys_fcntl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4.63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0.79%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3933726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sys_read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3.93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0.67%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3128489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sys_close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3.55</a:t>
                      </a:r>
                    </a:p>
                  </a:txBody>
                  <a:tcPr marL="108000" marR="18000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0.61%</a:t>
                      </a:r>
                    </a:p>
                  </a:txBody>
                  <a:tcPr marL="108000" marR="180000" marT="7620" marB="0" anchor="ctr"/>
                </a:tc>
                <a:extLst>
                  <a:ext uri="{0D108BD9-81ED-4DB2-BD59-A6C34878D82A}">
                    <a16:rowId xmlns:a16="http://schemas.microsoft.com/office/drawing/2014/main" val="596048078"/>
                  </a:ext>
                </a:extLst>
              </a:tr>
            </a:tbl>
          </a:graphicData>
        </a:graphic>
      </p:graphicFrame>
      <p:graphicFrame>
        <p:nvGraphicFramePr>
          <p:cNvPr id="4" name="表格 35">
            <a:extLst>
              <a:ext uri="{FF2B5EF4-FFF2-40B4-BE49-F238E27FC236}">
                <a16:creationId xmlns:a16="http://schemas.microsoft.com/office/drawing/2014/main" id="{E92C818A-34A3-AA7A-3926-2DA3CF7A5742}"/>
              </a:ext>
            </a:extLst>
          </p:cNvPr>
          <p:cNvGraphicFramePr>
            <a:graphicFrameLocks/>
          </p:cNvGraphicFramePr>
          <p:nvPr/>
        </p:nvGraphicFramePr>
        <p:xfrm>
          <a:off x="7183968" y="3132199"/>
          <a:ext cx="4868332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4581">
                  <a:extLst>
                    <a:ext uri="{9D8B030D-6E8A-4147-A177-3AD203B41FA5}">
                      <a16:colId xmlns:a16="http://schemas.microsoft.com/office/drawing/2014/main" val="4183960669"/>
                    </a:ext>
                  </a:extLst>
                </a:gridCol>
                <a:gridCol w="2373751">
                  <a:extLst>
                    <a:ext uri="{9D8B030D-6E8A-4147-A177-3AD203B41FA5}">
                      <a16:colId xmlns:a16="http://schemas.microsoft.com/office/drawing/2014/main" val="405481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系统调用持续总时间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)</a:t>
                      </a:r>
                      <a:r>
                        <a:rPr lang="zh-CN" altLang="en-US" dirty="0"/>
                        <a:t>（仅计算线程</a:t>
                      </a:r>
                      <a:r>
                        <a:rPr lang="en-US" altLang="zh-CN" dirty="0"/>
                        <a:t>Running</a:t>
                      </a:r>
                      <a:r>
                        <a:rPr lang="zh-CN" altLang="en-US" dirty="0"/>
                        <a:t>时）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占</a:t>
                      </a:r>
                      <a:r>
                        <a:rPr lang="en-US" altLang="zh-CN" dirty="0"/>
                        <a:t>Running</a:t>
                      </a:r>
                      <a:r>
                        <a:rPr lang="zh-CN" altLang="en-US" dirty="0"/>
                        <a:t>时间比例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747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587.33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22.89%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82518098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47BDE98D-D83D-F298-2641-C85B4A6BA204}"/>
              </a:ext>
            </a:extLst>
          </p:cNvPr>
          <p:cNvSpPr txBox="1"/>
          <p:nvPr/>
        </p:nvSpPr>
        <p:spPr>
          <a:xfrm>
            <a:off x="7175769" y="193323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I/O</a:t>
            </a:r>
            <a:r>
              <a:rPr lang="zh-CN" altLang="en-US" dirty="0"/>
              <a:t>相关操作、内存相关操作</a:t>
            </a:r>
          </a:p>
        </p:txBody>
      </p:sp>
    </p:spTree>
    <p:extLst>
      <p:ext uri="{BB962C8B-B14F-4D97-AF65-F5344CB8AC3E}">
        <p14:creationId xmlns:p14="http://schemas.microsoft.com/office/powerpoint/2010/main" val="30856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2065</TotalTime>
  <Words>1878</Words>
  <Application>Microsoft Office PowerPoint</Application>
  <PresentationFormat>宽屏</PresentationFormat>
  <Paragraphs>557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等线</vt:lpstr>
      <vt:lpstr>等线 Light</vt:lpstr>
      <vt:lpstr>黑体</vt:lpstr>
      <vt:lpstr>华文隶书</vt:lpstr>
      <vt:lpstr>微软雅黑</vt:lpstr>
      <vt:lpstr>Arial</vt:lpstr>
      <vt:lpstr>Times New Roman</vt:lpstr>
      <vt:lpstr>Office 主题​​</vt:lpstr>
      <vt:lpstr>1_Office 主题​​</vt:lpstr>
      <vt:lpstr>PowerPoint 演示文稿</vt:lpstr>
      <vt:lpstr>m.taobao.taobao(淘宝冷启动)</vt:lpstr>
      <vt:lpstr>m.taobao.taobao(淘宝冷启动)</vt:lpstr>
      <vt:lpstr>m.taobao.taobao(淘宝冷启动)</vt:lpstr>
      <vt:lpstr>m.taobao.taobao(淘宝首页滑动)</vt:lpstr>
      <vt:lpstr>m.taobao.taobao(淘宝首页滑动)</vt:lpstr>
      <vt:lpstr>m.taobao.taobao(淘宝首页滑动)</vt:lpstr>
      <vt:lpstr>Render Thread(淘宝首页滑动)</vt:lpstr>
      <vt:lpstr>Render Thread(淘宝首页滑动)</vt:lpstr>
      <vt:lpstr>Render Thread(淘宝首页滑动)</vt:lpstr>
      <vt:lpstr>droid.ugc.aweme(抖音首页滑动+短视频播放)</vt:lpstr>
      <vt:lpstr>droid.ugc.aweme(抖音首页滑动+短视频播放)</vt:lpstr>
      <vt:lpstr>droid.ugc.aweme(抖音首页滑动+短视频播放)</vt:lpstr>
      <vt:lpstr>Render Thread(抖音首页滑动+短视频播放)</vt:lpstr>
      <vt:lpstr>Render Thread(抖音首页滑动+短视频播放)</vt:lpstr>
      <vt:lpstr>Render Thread(抖音首页滑动+短视频播放)</vt:lpstr>
      <vt:lpstr>mali-cmar-backe(抖音首页滑动+短视频播放)</vt:lpstr>
      <vt:lpstr>mali-cmar-backe(抖音首页滑动+短视频播放)</vt:lpstr>
      <vt:lpstr>mali-cmar-backe(抖音首页滑动+短视频播放)</vt:lpstr>
      <vt:lpstr>总结</vt:lpstr>
      <vt:lpstr>系统调用的优化——Context Switch</vt:lpstr>
      <vt:lpstr>系统调用的优化——服务（Handler）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Bilibili主线程</dc:title>
  <dc:creator>Hou Chengxuan</dc:creator>
  <cp:lastModifiedBy>Mengyao Xie</cp:lastModifiedBy>
  <cp:revision>239</cp:revision>
  <dcterms:created xsi:type="dcterms:W3CDTF">2022-12-06T13:13:43Z</dcterms:created>
  <dcterms:modified xsi:type="dcterms:W3CDTF">2022-12-28T06:51:39Z</dcterms:modified>
</cp:coreProperties>
</file>