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10" r:id="rId2"/>
  </p:sldMasterIdLst>
  <p:notesMasterIdLst>
    <p:notesMasterId r:id="rId27"/>
  </p:notesMasterIdLst>
  <p:sldIdLst>
    <p:sldId id="1567" r:id="rId3"/>
    <p:sldId id="1576" r:id="rId4"/>
    <p:sldId id="1577" r:id="rId5"/>
    <p:sldId id="1579" r:id="rId6"/>
    <p:sldId id="1580" r:id="rId7"/>
    <p:sldId id="1581" r:id="rId8"/>
    <p:sldId id="259" r:id="rId9"/>
    <p:sldId id="265" r:id="rId10"/>
    <p:sldId id="257" r:id="rId11"/>
    <p:sldId id="266" r:id="rId12"/>
    <p:sldId id="267" r:id="rId13"/>
    <p:sldId id="268" r:id="rId14"/>
    <p:sldId id="260" r:id="rId15"/>
    <p:sldId id="261" r:id="rId16"/>
    <p:sldId id="262" r:id="rId17"/>
    <p:sldId id="263" r:id="rId18"/>
    <p:sldId id="264" r:id="rId19"/>
    <p:sldId id="1582" r:id="rId20"/>
    <p:sldId id="1583" r:id="rId21"/>
    <p:sldId id="1584" r:id="rId22"/>
    <p:sldId id="271" r:id="rId23"/>
    <p:sldId id="272" r:id="rId24"/>
    <p:sldId id="273"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22" autoAdjust="0"/>
  </p:normalViewPr>
  <p:slideViewPr>
    <p:cSldViewPr snapToGrid="0">
      <p:cViewPr varScale="1">
        <p:scale>
          <a:sx n="95" d="100"/>
          <a:sy n="95"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F4260-97AF-4E49-ADD8-C96053CDFFBD}"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F715A-0729-4ED1-9207-0B09CB157421}" type="slidenum">
              <a:rPr lang="zh-CN" altLang="en-US" smtClean="0"/>
              <a:t>‹#›</a:t>
            </a:fld>
            <a:endParaRPr lang="zh-CN" altLang="en-US"/>
          </a:p>
        </p:txBody>
      </p:sp>
    </p:spTree>
    <p:extLst>
      <p:ext uri="{BB962C8B-B14F-4D97-AF65-F5344CB8AC3E}">
        <p14:creationId xmlns:p14="http://schemas.microsoft.com/office/powerpoint/2010/main" val="176215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61FF3-F875-4F10-BE2C-9BFD67510342}" type="slidenum">
              <a:rPr lang="zh-CN" altLang="en-US" smtClean="0"/>
              <a:t>1</a:t>
            </a:fld>
            <a:endParaRPr lang="zh-CN" altLang="en-US"/>
          </a:p>
        </p:txBody>
      </p:sp>
    </p:spTree>
    <p:extLst>
      <p:ext uri="{BB962C8B-B14F-4D97-AF65-F5344CB8AC3E}">
        <p14:creationId xmlns:p14="http://schemas.microsoft.com/office/powerpoint/2010/main" val="335175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8</a:t>
            </a:fld>
            <a:endParaRPr lang="zh-CN" altLang="en-US"/>
          </a:p>
        </p:txBody>
      </p:sp>
    </p:spTree>
    <p:extLst>
      <p:ext uri="{BB962C8B-B14F-4D97-AF65-F5344CB8AC3E}">
        <p14:creationId xmlns:p14="http://schemas.microsoft.com/office/powerpoint/2010/main" val="321359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Checkpointing</a:t>
            </a:r>
            <a:r>
              <a:rPr lang="zh-CN" altLang="en-US" dirty="0"/>
              <a:t>：保存快照</a:t>
            </a:r>
            <a:endParaRPr lang="en-US" altLang="zh-CN" dirty="0"/>
          </a:p>
          <a:p>
            <a:r>
              <a:rPr lang="en-US" altLang="zh-CN" sz="1200" b="0" i="0" u="none" strike="noStrike" baseline="0" dirty="0">
                <a:solidFill>
                  <a:srgbClr val="272525"/>
                </a:solidFill>
                <a:latin typeface="NimbusRomNo9L-Regu"/>
              </a:rPr>
              <a:t>distributed shared memory (</a:t>
            </a:r>
            <a:r>
              <a:rPr lang="en-US" altLang="zh-CN" b="0" i="0" dirty="0">
                <a:solidFill>
                  <a:srgbClr val="000000"/>
                </a:solidFill>
                <a:effectLst/>
                <a:latin typeface="-apple-system"/>
              </a:rPr>
              <a:t>DSM)</a:t>
            </a:r>
            <a:r>
              <a:rPr lang="zh-CN" altLang="en-US" b="0" i="0" dirty="0">
                <a:solidFill>
                  <a:srgbClr val="000000"/>
                </a:solidFill>
                <a:effectLst/>
                <a:latin typeface="-apple-system"/>
              </a:rPr>
              <a:t>是分布式系统的所有节点（处理器）共享的虚拟地址空间。</a:t>
            </a:r>
            <a:endParaRPr lang="en-US" altLang="zh-CN" b="0" i="0" dirty="0">
              <a:solidFill>
                <a:srgbClr val="000000"/>
              </a:solidFill>
              <a:effectLst/>
              <a:latin typeface="-apple-system"/>
            </a:endParaRPr>
          </a:p>
          <a:p>
            <a:pPr algn="l"/>
            <a:r>
              <a:rPr lang="en-US" altLang="zh-CN" sz="1800" b="0" i="0" u="none" strike="noStrike" baseline="0" dirty="0">
                <a:solidFill>
                  <a:srgbClr val="272525"/>
                </a:solidFill>
                <a:latin typeface="NimbusRomNo9L-Regu"/>
              </a:rPr>
              <a:t>Fast faults: GCs often use memory protection and fault handling to implement read and write barriers.</a:t>
            </a:r>
          </a:p>
          <a:p>
            <a:pPr algn="l"/>
            <a:r>
              <a:rPr lang="en-US" altLang="zh-CN" sz="1800" b="0" i="0" u="none" strike="noStrike" baseline="0" dirty="0">
                <a:solidFill>
                  <a:srgbClr val="272525"/>
                </a:solidFill>
                <a:latin typeface="NimbusRomNo9L-Regu"/>
              </a:rPr>
              <a:t>Dirty bits: Knowing what memory has been touched since the last collection enables optimizations and can be a core part of the algorithm.</a:t>
            </a:r>
          </a:p>
          <a:p>
            <a:pPr algn="l"/>
            <a:r>
              <a:rPr lang="en-US" altLang="zh-CN" sz="1800" b="0" i="0" u="none" strike="noStrike" baseline="0" dirty="0">
                <a:solidFill>
                  <a:srgbClr val="272525"/>
                </a:solidFill>
                <a:latin typeface="NimbusRomNo9L-Regu"/>
              </a:rPr>
              <a:t>Page table: </a:t>
            </a:r>
            <a:r>
              <a:rPr lang="zh-CN" altLang="en-US" sz="1800" b="0" i="0" u="none" strike="noStrike" baseline="0" dirty="0">
                <a:solidFill>
                  <a:srgbClr val="272525"/>
                </a:solidFill>
                <a:latin typeface="NimbusRomNo9L-Regu"/>
              </a:rPr>
              <a:t>重映射减少碎片</a:t>
            </a:r>
            <a:endParaRPr lang="en-US" altLang="zh-CN" sz="1800" b="0" i="0" u="none" strike="noStrike" baseline="0" dirty="0">
              <a:solidFill>
                <a:srgbClr val="272525"/>
              </a:solidFill>
              <a:latin typeface="NimbusRomNo9L-Regu"/>
            </a:endParaRPr>
          </a:p>
          <a:p>
            <a:pPr algn="l"/>
            <a:r>
              <a:rPr lang="en-US" altLang="zh-CN" sz="1800" b="0" i="0" u="none" strike="noStrike" baseline="0" dirty="0">
                <a:solidFill>
                  <a:srgbClr val="272525"/>
                </a:solidFill>
                <a:latin typeface="NimbusRomNo9L-Regu"/>
              </a:rPr>
              <a:t>TLB control: </a:t>
            </a:r>
            <a:r>
              <a:rPr lang="zh-CN" altLang="en-US" sz="1800" b="0" i="0" u="none" strike="noStrike" baseline="0" dirty="0">
                <a:solidFill>
                  <a:srgbClr val="272525"/>
                </a:solidFill>
                <a:latin typeface="NimbusRomNo9L-Regu"/>
              </a:rPr>
              <a:t>批量处理</a:t>
            </a:r>
            <a:r>
              <a:rPr lang="en-US" altLang="zh-CN" sz="1800" b="0" i="0" u="none" strike="noStrike" baseline="0" dirty="0" err="1">
                <a:solidFill>
                  <a:srgbClr val="272525"/>
                </a:solidFill>
                <a:latin typeface="NimbusRomNo9L-Regu"/>
              </a:rPr>
              <a:t>tlb</a:t>
            </a:r>
            <a:r>
              <a:rPr lang="en-US" altLang="zh-CN" sz="1800" b="0" i="0" u="none" strike="noStrike" baseline="0" dirty="0">
                <a:solidFill>
                  <a:srgbClr val="272525"/>
                </a:solidFill>
                <a:latin typeface="NimbusRomNo9L-Regu"/>
              </a:rPr>
              <a:t> invalidation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272525"/>
                </a:solidFill>
                <a:latin typeface="+mj-lt"/>
              </a:rPr>
              <a:t>Boehm GC</a:t>
            </a:r>
            <a:r>
              <a:rPr lang="zh-CN" altLang="en-US" sz="2400" dirty="0">
                <a:solidFill>
                  <a:srgbClr val="272525"/>
                </a:solidFill>
                <a:latin typeface="+mj-lt"/>
              </a:rPr>
              <a:t>，应用在</a:t>
            </a:r>
            <a:r>
              <a:rPr lang="en-US" altLang="zh-CN" sz="2400" dirty="0">
                <a:solidFill>
                  <a:srgbClr val="272525"/>
                </a:solidFill>
                <a:latin typeface="+mj-lt"/>
              </a:rPr>
              <a:t>C/C++</a:t>
            </a:r>
            <a:r>
              <a:rPr lang="zh-CN" altLang="en-US" sz="2400" dirty="0">
                <a:solidFill>
                  <a:srgbClr val="272525"/>
                </a:solidFill>
                <a:latin typeface="+mj-lt"/>
              </a:rPr>
              <a:t>语言上的一个保守的垃圾回收器</a:t>
            </a:r>
            <a:endParaRPr lang="en-US" altLang="zh-CN" sz="2400" dirty="0">
              <a:solidFill>
                <a:srgbClr val="272525"/>
              </a:solidFill>
              <a:latin typeface="+mj-lt"/>
            </a:endParaRPr>
          </a:p>
          <a:p>
            <a:pPr algn="l"/>
            <a:endParaRPr lang="en-US" altLang="zh-CN" sz="1800" b="0" i="0" u="none" strike="noStrike" baseline="0" dirty="0">
              <a:solidFill>
                <a:srgbClr val="272525"/>
              </a:solidFill>
              <a:latin typeface="NimbusRomNo9L-Regu"/>
            </a:endParaRPr>
          </a:p>
        </p:txBody>
      </p:sp>
      <p:sp>
        <p:nvSpPr>
          <p:cNvPr id="4" name="灯片编号占位符 3"/>
          <p:cNvSpPr>
            <a:spLocks noGrp="1"/>
          </p:cNvSpPr>
          <p:nvPr>
            <p:ph type="sldNum" sz="quarter" idx="5"/>
          </p:nvPr>
        </p:nvSpPr>
        <p:spPr/>
        <p:txBody>
          <a:bodyPr/>
          <a:lstStyle/>
          <a:p>
            <a:fld id="{A2BA9AB6-604F-4E63-96DB-49EAD103F23C}" type="slidenum">
              <a:rPr lang="zh-CN" altLang="en-US" smtClean="0"/>
              <a:t>21</a:t>
            </a:fld>
            <a:endParaRPr lang="zh-CN" altLang="en-US"/>
          </a:p>
        </p:txBody>
      </p:sp>
    </p:spTree>
    <p:extLst>
      <p:ext uri="{BB962C8B-B14F-4D97-AF65-F5344CB8AC3E}">
        <p14:creationId xmlns:p14="http://schemas.microsoft.com/office/powerpoint/2010/main" val="220797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Page-level protection achieves memory access monitoring by changing the protection bit in the page table entry of monitored pages. Accessing protected pages will then trigger a page fault.</a:t>
            </a:r>
            <a:endParaRPr lang="zh-CN" altLang="en-US" dirty="0"/>
          </a:p>
        </p:txBody>
      </p:sp>
      <p:sp>
        <p:nvSpPr>
          <p:cNvPr id="4" name="灯片编号占位符 3"/>
          <p:cNvSpPr>
            <a:spLocks noGrp="1"/>
          </p:cNvSpPr>
          <p:nvPr>
            <p:ph type="sldNum" sz="quarter" idx="5"/>
          </p:nvPr>
        </p:nvSpPr>
        <p:spPr/>
        <p:txBody>
          <a:bodyPr/>
          <a:lstStyle/>
          <a:p>
            <a:fld id="{A2BA9AB6-604F-4E63-96DB-49EAD103F23C}" type="slidenum">
              <a:rPr lang="zh-CN" altLang="en-US" smtClean="0"/>
              <a:t>22</a:t>
            </a:fld>
            <a:endParaRPr lang="zh-CN" altLang="en-US"/>
          </a:p>
        </p:txBody>
      </p:sp>
    </p:spTree>
    <p:extLst>
      <p:ext uri="{BB962C8B-B14F-4D97-AF65-F5344CB8AC3E}">
        <p14:creationId xmlns:p14="http://schemas.microsoft.com/office/powerpoint/2010/main" val="98964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D55E1-3A46-2A30-51A1-236DC8A103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FC6BCD-F544-B881-E7E7-AE9C7CAEB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4FC8B6-ABA3-31A8-3B11-A09F1D7635F4}"/>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05B3A7FD-2FF3-3956-9C20-1344E7311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EDE759-EF78-4260-03A2-10B51C788D5E}"/>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09716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14C21-6447-0434-EE40-7EE425A2DC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B7943E-0D1D-4337-6B57-DCACAB6F69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F0DA67-874C-E55E-45BC-702AEB0BDAA4}"/>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BCDBF6B5-799B-AC86-73E4-065D5E215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D1D0A-3259-D1E8-4D7C-A0652F5081FA}"/>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43702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78C4C6-33B0-66C5-530F-D4DF285755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6B5B60-F646-0009-E35E-ACD8B98FF9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1373B-D38D-5E4A-D7BC-112562DDDFAA}"/>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D5E29B0D-4F7D-3B77-D4F3-3B16040DD7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2246A-02F0-CFA6-AA74-D3E2378965DF}"/>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25263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汇报模板">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35F29BE-CAE0-4403-9E82-382648FF9FCA}"/>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AFD3E047-D643-4054-95E4-F146370C1EA6}"/>
              </a:ext>
            </a:extLst>
          </p:cNvPr>
          <p:cNvSpPr>
            <a:spLocks noGrp="1"/>
          </p:cNvSpPr>
          <p:nvPr>
            <p:ph type="ftr" sz="quarter" idx="11"/>
          </p:nvPr>
        </p:nvSpPr>
        <p:spPr/>
        <p:txBody>
          <a:bodyPr/>
          <a:lstStyle/>
          <a:p>
            <a:endParaRPr lang="zh-CN" altLang="en-US" dirty="0"/>
          </a:p>
        </p:txBody>
      </p:sp>
      <p:sp>
        <p:nvSpPr>
          <p:cNvPr id="8" name="任意多边形 3">
            <a:extLst>
              <a:ext uri="{FF2B5EF4-FFF2-40B4-BE49-F238E27FC236}">
                <a16:creationId xmlns:a16="http://schemas.microsoft.com/office/drawing/2014/main" id="{74C9F5E4-8415-4A43-A5AB-932B2C307F70}"/>
              </a:ext>
            </a:extLst>
          </p:cNvPr>
          <p:cNvSpPr/>
          <p:nvPr userDrawn="1"/>
        </p:nvSpPr>
        <p:spPr bwMode="auto">
          <a:xfrm>
            <a:off x="-9313" y="1"/>
            <a:ext cx="4665133" cy="1663700"/>
          </a:xfrm>
          <a:custGeom>
            <a:avLst/>
            <a:gdLst>
              <a:gd name="connsiteX0" fmla="*/ 11 w 5510"/>
              <a:gd name="connsiteY0" fmla="*/ 761 h 1965"/>
              <a:gd name="connsiteX1" fmla="*/ 11 w 5510"/>
              <a:gd name="connsiteY1" fmla="*/ 0 h 1965"/>
              <a:gd name="connsiteX2" fmla="*/ 4830 w 5510"/>
              <a:gd name="connsiteY2" fmla="*/ 0 h 1965"/>
              <a:gd name="connsiteX3" fmla="*/ 5510 w 5510"/>
              <a:gd name="connsiteY3" fmla="*/ 0 h 1965"/>
              <a:gd name="connsiteX4" fmla="*/ 4489 w 5510"/>
              <a:gd name="connsiteY4" fmla="*/ 1927 h 1965"/>
              <a:gd name="connsiteX5" fmla="*/ 0 w 5510"/>
              <a:gd name="connsiteY5" fmla="*/ 1965 h 1965"/>
              <a:gd name="connsiteX6" fmla="*/ 11 w 5510"/>
              <a:gd name="connsiteY6" fmla="*/ 761 h 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0" h="1965">
                <a:moveTo>
                  <a:pt x="11" y="761"/>
                </a:moveTo>
                <a:lnTo>
                  <a:pt x="11" y="0"/>
                </a:lnTo>
                <a:lnTo>
                  <a:pt x="4830" y="0"/>
                </a:lnTo>
                <a:lnTo>
                  <a:pt x="5510" y="0"/>
                </a:lnTo>
                <a:lnTo>
                  <a:pt x="4489" y="1927"/>
                </a:lnTo>
                <a:lnTo>
                  <a:pt x="0" y="1965"/>
                </a:lnTo>
                <a:lnTo>
                  <a:pt x="11" y="761"/>
                </a:lnTo>
                <a:close/>
              </a:path>
            </a:pathLst>
          </a:custGeom>
          <a:solidFill>
            <a:srgbClr val="E60012"/>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sp>
        <p:nvSpPr>
          <p:cNvPr id="9" name="任意多边形 4">
            <a:extLst>
              <a:ext uri="{FF2B5EF4-FFF2-40B4-BE49-F238E27FC236}">
                <a16:creationId xmlns:a16="http://schemas.microsoft.com/office/drawing/2014/main" id="{86B5F7D7-70AA-401A-8D5D-0B12E3D3B1A7}"/>
              </a:ext>
            </a:extLst>
          </p:cNvPr>
          <p:cNvSpPr/>
          <p:nvPr userDrawn="1"/>
        </p:nvSpPr>
        <p:spPr bwMode="auto">
          <a:xfrm>
            <a:off x="-17779" y="-27384"/>
            <a:ext cx="6689844" cy="1398693"/>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pic>
        <p:nvPicPr>
          <p:cNvPr id="10" name="Picture 920" descr="D:\计算所\PPT的模板\logo－b.gif">
            <a:extLst>
              <a:ext uri="{FF2B5EF4-FFF2-40B4-BE49-F238E27FC236}">
                <a16:creationId xmlns:a16="http://schemas.microsoft.com/office/drawing/2014/main" id="{1CD92769-B5E9-4F4B-AAD1-CA585CA8C65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0473" y="250090"/>
            <a:ext cx="940864" cy="7786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5">
            <a:extLst>
              <a:ext uri="{FF2B5EF4-FFF2-40B4-BE49-F238E27FC236}">
                <a16:creationId xmlns:a16="http://schemas.microsoft.com/office/drawing/2014/main" id="{7856E82D-714E-4C3F-9B84-E5FC7000F2CF}"/>
              </a:ext>
            </a:extLst>
          </p:cNvPr>
          <p:cNvSpPr txBox="1">
            <a:spLocks noChangeArrowheads="1"/>
          </p:cNvSpPr>
          <p:nvPr userDrawn="1"/>
        </p:nvSpPr>
        <p:spPr bwMode="auto">
          <a:xfrm>
            <a:off x="1022341" y="247740"/>
            <a:ext cx="5141920" cy="72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solidFill>
                  <a:schemeClr val="bg1"/>
                </a:solidFill>
                <a:latin typeface="华文隶书" panose="02010800040101010101" pitchFamily="2" charset="-122"/>
                <a:ea typeface="华文隶书" panose="02010800040101010101" pitchFamily="2" charset="-122"/>
              </a:rPr>
              <a:t>中国科学院计算技术研究所</a:t>
            </a:r>
            <a:endParaRPr lang="en-US" altLang="zh-CN" sz="2800" b="1" dirty="0">
              <a:solidFill>
                <a:schemeClr val="bg1"/>
              </a:solidFill>
              <a:latin typeface="华文隶书" panose="02010800040101010101" pitchFamily="2" charset="-122"/>
              <a:ea typeface="华文隶书" panose="02010800040101010101" pitchFamily="2" charset="-122"/>
            </a:endParaRPr>
          </a:p>
          <a:p>
            <a:pPr algn="ctr" eaLnBrk="1" hangingPunct="1"/>
            <a:r>
              <a:rPr lang="en-US" altLang="zh-CN" sz="1333" dirty="0">
                <a:solidFill>
                  <a:schemeClr val="bg1"/>
                </a:solidFill>
                <a:latin typeface="Arial" panose="020B0604020202020204" pitchFamily="34" charset="0"/>
                <a:cs typeface="Arial" panose="020B0604020202020204" pitchFamily="34" charset="0"/>
              </a:rPr>
              <a:t>Institute of Computing Technology, Chinese Academy of Sciences</a:t>
            </a:r>
            <a:endParaRPr lang="zh-CN" altLang="en-US" sz="1333" dirty="0">
              <a:solidFill>
                <a:schemeClr val="bg1"/>
              </a:solidFill>
              <a:latin typeface="Arial" panose="020B0604020202020204" pitchFamily="34" charset="0"/>
              <a:cs typeface="Arial" panose="020B0604020202020204" pitchFamily="34" charset="0"/>
            </a:endParaRPr>
          </a:p>
        </p:txBody>
      </p:sp>
      <p:sp>
        <p:nvSpPr>
          <p:cNvPr id="13" name="Rectangle 3">
            <a:extLst>
              <a:ext uri="{FF2B5EF4-FFF2-40B4-BE49-F238E27FC236}">
                <a16:creationId xmlns:a16="http://schemas.microsoft.com/office/drawing/2014/main" id="{91A16215-35F9-4A0A-9EAB-3BAC26F2C2CF}"/>
              </a:ext>
            </a:extLst>
          </p:cNvPr>
          <p:cNvSpPr txBox="1">
            <a:spLocks noChangeArrowheads="1"/>
          </p:cNvSpPr>
          <p:nvPr userDrawn="1"/>
        </p:nvSpPr>
        <p:spPr bwMode="auto">
          <a:xfrm>
            <a:off x="4093106" y="4345588"/>
            <a:ext cx="4224469" cy="1248139"/>
          </a:xfrm>
          <a:prstGeom prst="rect">
            <a:avLst/>
          </a:prstGeom>
          <a:noFill/>
          <a:ln w="9525">
            <a:noFill/>
            <a:miter lim="800000"/>
          </a:ln>
        </p:spPr>
        <p:txBody>
          <a:bodyPr anchor="ctr"/>
          <a:lstStyle/>
          <a:p>
            <a:pPr algn="ctr">
              <a:lnSpc>
                <a:spcPct val="15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内构安全实验室</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Freeform 9">
            <a:extLst>
              <a:ext uri="{FF2B5EF4-FFF2-40B4-BE49-F238E27FC236}">
                <a16:creationId xmlns:a16="http://schemas.microsoft.com/office/drawing/2014/main" id="{71989F63-7732-42E6-B0FE-50D1DFE8F641}"/>
              </a:ext>
            </a:extLst>
          </p:cNvPr>
          <p:cNvSpPr>
            <a:spLocks noChangeArrowheads="1"/>
          </p:cNvSpPr>
          <p:nvPr userDrawn="1"/>
        </p:nvSpPr>
        <p:spPr bwMode="auto">
          <a:xfrm>
            <a:off x="10032537" y="5836071"/>
            <a:ext cx="2208148" cy="1021968"/>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70012"/>
          </a:solidFill>
          <a:ln w="9525">
            <a:noFill/>
            <a:round/>
          </a:ln>
        </p:spPr>
        <p:txBody>
          <a:bodyPr/>
          <a:lstStyle/>
          <a:p>
            <a:endParaRPr lang="zh-CN" altLang="en-US" sz="2400">
              <a:ea typeface="微软雅黑" panose="020B0503020204020204" pitchFamily="34" charset="-122"/>
            </a:endParaRPr>
          </a:p>
        </p:txBody>
      </p:sp>
      <p:sp>
        <p:nvSpPr>
          <p:cNvPr id="15" name="Freeform 10">
            <a:extLst>
              <a:ext uri="{FF2B5EF4-FFF2-40B4-BE49-F238E27FC236}">
                <a16:creationId xmlns:a16="http://schemas.microsoft.com/office/drawing/2014/main" id="{F7FBDEA2-8E0C-46AD-9447-B9BBC2B854B5}"/>
              </a:ext>
            </a:extLst>
          </p:cNvPr>
          <p:cNvSpPr>
            <a:spLocks noChangeArrowheads="1"/>
          </p:cNvSpPr>
          <p:nvPr userDrawn="1"/>
        </p:nvSpPr>
        <p:spPr bwMode="auto">
          <a:xfrm>
            <a:off x="9648471" y="6249855"/>
            <a:ext cx="2592215" cy="608175"/>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sz="2400">
              <a:ea typeface="微软雅黑" panose="020B0503020204020204" pitchFamily="34" charset="-122"/>
            </a:endParaRPr>
          </a:p>
        </p:txBody>
      </p:sp>
      <p:sp>
        <p:nvSpPr>
          <p:cNvPr id="16" name="标题 1">
            <a:extLst>
              <a:ext uri="{FF2B5EF4-FFF2-40B4-BE49-F238E27FC236}">
                <a16:creationId xmlns:a16="http://schemas.microsoft.com/office/drawing/2014/main" id="{CEF2F92C-447B-458E-A164-39C83DD160A8}"/>
              </a:ext>
            </a:extLst>
          </p:cNvPr>
          <p:cNvSpPr>
            <a:spLocks noGrp="1"/>
          </p:cNvSpPr>
          <p:nvPr>
            <p:ph type="title" hasCustomPrompt="1"/>
          </p:nvPr>
        </p:nvSpPr>
        <p:spPr>
          <a:xfrm>
            <a:off x="587855" y="2324919"/>
            <a:ext cx="11016289" cy="2030918"/>
          </a:xfrm>
          <a:prstGeom prst="rect">
            <a:avLst/>
          </a:prstGeom>
        </p:spPr>
        <p:txBody>
          <a:bodyPr anchor="ctr"/>
          <a:lstStyle>
            <a:lvl1pPr algn="ctr">
              <a:lnSpc>
                <a:spcPct val="100000"/>
              </a:lnSpc>
              <a:defRPr lang="zh-CN" altLang="en-US" sz="4800" b="1"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汇报模板</a:t>
            </a:r>
          </a:p>
        </p:txBody>
      </p:sp>
    </p:spTree>
    <p:extLst>
      <p:ext uri="{BB962C8B-B14F-4D97-AF65-F5344CB8AC3E}">
        <p14:creationId xmlns:p14="http://schemas.microsoft.com/office/powerpoint/2010/main" val="562820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5733645-59D7-4DE9-954F-BDA86EC95E58}"/>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11155F71-F56E-48E3-A360-3A725BC9E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6219C-2888-436A-9A7D-B19E291A9FD2}"/>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dirty="0"/>
          </a:p>
        </p:txBody>
      </p:sp>
      <p:sp>
        <p:nvSpPr>
          <p:cNvPr id="7" name="矩形 20">
            <a:extLst>
              <a:ext uri="{FF2B5EF4-FFF2-40B4-BE49-F238E27FC236}">
                <a16:creationId xmlns:a16="http://schemas.microsoft.com/office/drawing/2014/main" id="{D7FD0A80-D37D-4BD9-97DD-FEAB2A592651}"/>
              </a:ext>
            </a:extLst>
          </p:cNvPr>
          <p:cNvSpPr/>
          <p:nvPr userDrawn="1"/>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8" name="Picture 3" descr="C:\Users\nec\Desktop\ppt\图\IMG_6074.JPG">
            <a:extLst>
              <a:ext uri="{FF2B5EF4-FFF2-40B4-BE49-F238E27FC236}">
                <a16:creationId xmlns:a16="http://schemas.microsoft.com/office/drawing/2014/main" id="{664DB8E8-1464-4FEF-AEC1-826F31490084}"/>
              </a:ext>
            </a:extLst>
          </p:cNvPr>
          <p:cNvPicPr>
            <a:picLocks noChangeAspect="1"/>
          </p:cNvPicPr>
          <p:nvPr userDrawn="1"/>
        </p:nvPicPr>
        <p:blipFill>
          <a:blip r:embed="rId2" cstate="print"/>
          <a:srcRect t="69600"/>
          <a:stretch>
            <a:fillRect/>
          </a:stretch>
        </p:blipFill>
        <p:spPr>
          <a:xfrm>
            <a:off x="-20320" y="1"/>
            <a:ext cx="12212320" cy="1044786"/>
          </a:xfrm>
          <a:prstGeom prst="rect">
            <a:avLst/>
          </a:prstGeom>
          <a:noFill/>
          <a:ln w="9525">
            <a:noFill/>
          </a:ln>
        </p:spPr>
      </p:pic>
      <p:sp>
        <p:nvSpPr>
          <p:cNvPr id="9" name="矩形 8">
            <a:extLst>
              <a:ext uri="{FF2B5EF4-FFF2-40B4-BE49-F238E27FC236}">
                <a16:creationId xmlns:a16="http://schemas.microsoft.com/office/drawing/2014/main" id="{90E3C3CF-E6C1-4E5D-AE6B-5A34078DD1D7}"/>
              </a:ext>
            </a:extLst>
          </p:cNvPr>
          <p:cNvSpPr/>
          <p:nvPr userDrawn="1"/>
        </p:nvSpPr>
        <p:spPr>
          <a:xfrm>
            <a:off x="0" y="1"/>
            <a:ext cx="12192000" cy="1044786"/>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KSO_Shape">
            <a:extLst>
              <a:ext uri="{FF2B5EF4-FFF2-40B4-BE49-F238E27FC236}">
                <a16:creationId xmlns:a16="http://schemas.microsoft.com/office/drawing/2014/main" id="{98E611E6-19B8-4D98-BEA7-9D638409AED1}"/>
              </a:ext>
            </a:extLst>
          </p:cNvPr>
          <p:cNvSpPr/>
          <p:nvPr userDrawn="1"/>
        </p:nvSpPr>
        <p:spPr>
          <a:xfrm>
            <a:off x="-21166" y="307341"/>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Picture 920" descr="D:\计算所\PPT的模板\logo－b.gif">
            <a:extLst>
              <a:ext uri="{FF2B5EF4-FFF2-40B4-BE49-F238E27FC236}">
                <a16:creationId xmlns:a16="http://schemas.microsoft.com/office/drawing/2014/main" id="{2255065A-94DD-46EA-95C5-C2D40EDCFDFE}"/>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0919592" y="94331"/>
            <a:ext cx="1129069" cy="9344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
            <a:extLst>
              <a:ext uri="{FF2B5EF4-FFF2-40B4-BE49-F238E27FC236}">
                <a16:creationId xmlns:a16="http://schemas.microsoft.com/office/drawing/2014/main" id="{9F740A92-CD30-41D5-B43E-CCA79C913720}"/>
              </a:ext>
            </a:extLst>
          </p:cNvPr>
          <p:cNvSpPr>
            <a:spLocks noChangeArrowheads="1"/>
          </p:cNvSpPr>
          <p:nvPr userDrawn="1"/>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 name="内容占位符 3">
            <a:extLst>
              <a:ext uri="{FF2B5EF4-FFF2-40B4-BE49-F238E27FC236}">
                <a16:creationId xmlns:a16="http://schemas.microsoft.com/office/drawing/2014/main" id="{64C6B404-ECF8-4FDD-9A4C-E1981E55E2BE}"/>
              </a:ext>
            </a:extLst>
          </p:cNvPr>
          <p:cNvSpPr>
            <a:spLocks noGrp="1"/>
          </p:cNvSpPr>
          <p:nvPr>
            <p:ph idx="1" hasCustomPrompt="1"/>
          </p:nvPr>
        </p:nvSpPr>
        <p:spPr>
          <a:xfrm>
            <a:off x="527381" y="1508787"/>
            <a:ext cx="11164510" cy="4525963"/>
          </a:xfrm>
          <a:prstGeom prst="rect">
            <a:avLst/>
          </a:prstGeom>
        </p:spPr>
        <p:txBody>
          <a:bodyPr>
            <a:normAutofit/>
          </a:bodyPr>
          <a:lstStyle>
            <a:lvl1pPr>
              <a:defRPr lang="en-US" altLang="zh-CN" sz="2000" kern="1200" dirty="0">
                <a:solidFill>
                  <a:srgbClr val="000000"/>
                </a:solidFill>
                <a:latin typeface="Times New Roman" panose="02020603050405020304" pitchFamily="18" charset="0"/>
                <a:ea typeface="+mn-ea"/>
                <a:cs typeface="Times New Roman" panose="02020603050405020304" pitchFamily="18" charset="0"/>
              </a:defRPr>
            </a:lvl1pPr>
            <a:lvl2pPr>
              <a:defRPr sz="1600" baseline="0"/>
            </a:lvl2pPr>
          </a:lstStyle>
          <a:p>
            <a:pPr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可以输入大段文字</a:t>
            </a:r>
            <a:endParaRPr lang="en-US" altLang="zh-CN" sz="2000" dirty="0">
              <a:latin typeface="Times New Roman" panose="02020603050405020304" pitchFamily="18" charset="0"/>
              <a:cs typeface="Times New Roman" panose="02020603050405020304" pitchFamily="18" charset="0"/>
            </a:endParaRPr>
          </a:p>
          <a:p>
            <a:pPr lvl="1"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第二级</a:t>
            </a:r>
            <a:endParaRPr lang="en-US" altLang="zh-CN" sz="2000" dirty="0">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B5243618-AEBF-490E-A08D-3559D19BB624}"/>
              </a:ext>
            </a:extLst>
          </p:cNvPr>
          <p:cNvSpPr>
            <a:spLocks noGrp="1"/>
          </p:cNvSpPr>
          <p:nvPr>
            <p:ph type="title" hasCustomPrompt="1"/>
          </p:nvPr>
        </p:nvSpPr>
        <p:spPr>
          <a:xfrm>
            <a:off x="353554" y="278357"/>
            <a:ext cx="10427655" cy="566349"/>
          </a:xfrm>
          <a:prstGeom prst="rect">
            <a:avLst/>
          </a:prstGeom>
        </p:spPr>
        <p:txBody>
          <a:bodyPr/>
          <a:lstStyle>
            <a:lvl1pPr>
              <a:defRPr lang="zh-CN" altLang="en-US" sz="3733" b="1"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纯文字板式一</a:t>
            </a:r>
          </a:p>
        </p:txBody>
      </p:sp>
    </p:spTree>
    <p:extLst>
      <p:ext uri="{BB962C8B-B14F-4D97-AF65-F5344CB8AC3E}">
        <p14:creationId xmlns:p14="http://schemas.microsoft.com/office/powerpoint/2010/main" val="3817664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7987A-E931-4F8A-8D64-71151497B8A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A1A3AD-D748-4484-8054-B06DD91EBD1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3CCEF9-7BD9-4B57-8182-AD55F333ED67}"/>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51727C9D-2C4E-4439-B827-E27CB85D0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F80B-7709-4987-898F-E839B5B90371}"/>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2077327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0A402CBC-E93A-438D-9739-3F994A57993B}"/>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2B88080B-1F0B-4213-B7E8-EC23420198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87D19D-753B-495B-ABBC-FD5B807A9ED4}"/>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
        <p:nvSpPr>
          <p:cNvPr id="8" name="矩形 20">
            <a:extLst>
              <a:ext uri="{FF2B5EF4-FFF2-40B4-BE49-F238E27FC236}">
                <a16:creationId xmlns:a16="http://schemas.microsoft.com/office/drawing/2014/main" id="{D7FD0A80-D37D-4BD9-97DD-FEAB2A592651}"/>
              </a:ext>
            </a:extLst>
          </p:cNvPr>
          <p:cNvSpPr/>
          <p:nvPr userDrawn="1"/>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9" name="Picture 3" descr="C:\Users\nec\Desktop\ppt\图\IMG_6074.JPG">
            <a:extLst>
              <a:ext uri="{FF2B5EF4-FFF2-40B4-BE49-F238E27FC236}">
                <a16:creationId xmlns:a16="http://schemas.microsoft.com/office/drawing/2014/main" id="{664DB8E8-1464-4FEF-AEC1-826F31490084}"/>
              </a:ext>
            </a:extLst>
          </p:cNvPr>
          <p:cNvPicPr>
            <a:picLocks noChangeAspect="1"/>
          </p:cNvPicPr>
          <p:nvPr userDrawn="1"/>
        </p:nvPicPr>
        <p:blipFill>
          <a:blip r:embed="rId2" cstate="print"/>
          <a:srcRect t="69600"/>
          <a:stretch>
            <a:fillRect/>
          </a:stretch>
        </p:blipFill>
        <p:spPr>
          <a:xfrm>
            <a:off x="-20320" y="1"/>
            <a:ext cx="12212320" cy="1044786"/>
          </a:xfrm>
          <a:prstGeom prst="rect">
            <a:avLst/>
          </a:prstGeom>
          <a:noFill/>
          <a:ln w="9525">
            <a:noFill/>
          </a:ln>
        </p:spPr>
      </p:pic>
      <p:sp>
        <p:nvSpPr>
          <p:cNvPr id="10" name="矩形 9">
            <a:extLst>
              <a:ext uri="{FF2B5EF4-FFF2-40B4-BE49-F238E27FC236}">
                <a16:creationId xmlns:a16="http://schemas.microsoft.com/office/drawing/2014/main" id="{90E3C3CF-E6C1-4E5D-AE6B-5A34078DD1D7}"/>
              </a:ext>
            </a:extLst>
          </p:cNvPr>
          <p:cNvSpPr/>
          <p:nvPr userDrawn="1"/>
        </p:nvSpPr>
        <p:spPr>
          <a:xfrm>
            <a:off x="0" y="1"/>
            <a:ext cx="12192000" cy="1044786"/>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KSO_Shape">
            <a:extLst>
              <a:ext uri="{FF2B5EF4-FFF2-40B4-BE49-F238E27FC236}">
                <a16:creationId xmlns:a16="http://schemas.microsoft.com/office/drawing/2014/main" id="{98E611E6-19B8-4D98-BEA7-9D638409AED1}"/>
              </a:ext>
            </a:extLst>
          </p:cNvPr>
          <p:cNvSpPr/>
          <p:nvPr userDrawn="1"/>
        </p:nvSpPr>
        <p:spPr>
          <a:xfrm>
            <a:off x="-21166" y="307341"/>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Picture 920" descr="D:\计算所\PPT的模板\logo－b.gif">
            <a:extLst>
              <a:ext uri="{FF2B5EF4-FFF2-40B4-BE49-F238E27FC236}">
                <a16:creationId xmlns:a16="http://schemas.microsoft.com/office/drawing/2014/main" id="{2255065A-94DD-46EA-95C5-C2D40EDCFDFE}"/>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0919592" y="94331"/>
            <a:ext cx="1129069" cy="934403"/>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a:extLst>
              <a:ext uri="{FF2B5EF4-FFF2-40B4-BE49-F238E27FC236}">
                <a16:creationId xmlns:a16="http://schemas.microsoft.com/office/drawing/2014/main" id="{B5243618-AEBF-490E-A08D-3559D19BB624}"/>
              </a:ext>
            </a:extLst>
          </p:cNvPr>
          <p:cNvSpPr>
            <a:spLocks noGrp="1"/>
          </p:cNvSpPr>
          <p:nvPr>
            <p:ph type="title" hasCustomPrompt="1"/>
          </p:nvPr>
        </p:nvSpPr>
        <p:spPr>
          <a:xfrm>
            <a:off x="353554" y="278357"/>
            <a:ext cx="10427655" cy="566349"/>
          </a:xfrm>
          <a:prstGeom prst="rect">
            <a:avLst/>
          </a:prstGeom>
        </p:spPr>
        <p:txBody>
          <a:bodyPr/>
          <a:lstStyle>
            <a:lvl1pPr>
              <a:defRPr lang="zh-CN" altLang="en-US" sz="3733" b="1"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纯文字板式一</a:t>
            </a:r>
          </a:p>
        </p:txBody>
      </p:sp>
      <p:sp>
        <p:nvSpPr>
          <p:cNvPr id="14" name="内容占位符 3">
            <a:extLst>
              <a:ext uri="{FF2B5EF4-FFF2-40B4-BE49-F238E27FC236}">
                <a16:creationId xmlns:a16="http://schemas.microsoft.com/office/drawing/2014/main" id="{64C6B404-ECF8-4FDD-9A4C-E1981E55E2BE}"/>
              </a:ext>
            </a:extLst>
          </p:cNvPr>
          <p:cNvSpPr>
            <a:spLocks noGrp="1"/>
          </p:cNvSpPr>
          <p:nvPr>
            <p:ph idx="1" hasCustomPrompt="1"/>
          </p:nvPr>
        </p:nvSpPr>
        <p:spPr>
          <a:xfrm>
            <a:off x="527382" y="1508787"/>
            <a:ext cx="5329560" cy="4525963"/>
          </a:xfrm>
          <a:prstGeom prst="rect">
            <a:avLst/>
          </a:prstGeom>
        </p:spPr>
        <p:txBody>
          <a:bodyPr>
            <a:normAutofit/>
          </a:bodyPr>
          <a:lstStyle>
            <a:lvl1pPr>
              <a:defRPr lang="en-US" altLang="zh-CN" sz="2000" kern="1200" dirty="0">
                <a:solidFill>
                  <a:srgbClr val="000000"/>
                </a:solidFill>
                <a:latin typeface="Times New Roman" panose="02020603050405020304" pitchFamily="18" charset="0"/>
                <a:ea typeface="+mn-ea"/>
                <a:cs typeface="Times New Roman" panose="02020603050405020304" pitchFamily="18" charset="0"/>
              </a:defRPr>
            </a:lvl1pPr>
            <a:lvl2pPr>
              <a:defRPr sz="1600" baseline="0"/>
            </a:lvl2pPr>
          </a:lstStyle>
          <a:p>
            <a:pPr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可以输入大段文字</a:t>
            </a:r>
            <a:endParaRPr lang="en-US" altLang="zh-CN" sz="2000" dirty="0">
              <a:latin typeface="Times New Roman" panose="02020603050405020304" pitchFamily="18" charset="0"/>
              <a:cs typeface="Times New Roman" panose="02020603050405020304" pitchFamily="18" charset="0"/>
            </a:endParaRPr>
          </a:p>
          <a:p>
            <a:pPr lvl="1"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第二级</a:t>
            </a:r>
            <a:endParaRPr lang="en-US" altLang="zh-CN" sz="2000" dirty="0">
              <a:latin typeface="Times New Roman" panose="02020603050405020304" pitchFamily="18" charset="0"/>
              <a:cs typeface="Times New Roman" panose="02020603050405020304" pitchFamily="18" charset="0"/>
            </a:endParaRPr>
          </a:p>
        </p:txBody>
      </p:sp>
      <p:sp>
        <p:nvSpPr>
          <p:cNvPr id="17" name="内容占位符 3">
            <a:extLst>
              <a:ext uri="{FF2B5EF4-FFF2-40B4-BE49-F238E27FC236}">
                <a16:creationId xmlns:a16="http://schemas.microsoft.com/office/drawing/2014/main" id="{64C6B404-ECF8-4FDD-9A4C-E1981E55E2BE}"/>
              </a:ext>
            </a:extLst>
          </p:cNvPr>
          <p:cNvSpPr>
            <a:spLocks noGrp="1"/>
          </p:cNvSpPr>
          <p:nvPr>
            <p:ph idx="13" hasCustomPrompt="1"/>
          </p:nvPr>
        </p:nvSpPr>
        <p:spPr>
          <a:xfrm>
            <a:off x="6279735" y="1508786"/>
            <a:ext cx="5329560" cy="4525963"/>
          </a:xfrm>
          <a:prstGeom prst="rect">
            <a:avLst/>
          </a:prstGeom>
        </p:spPr>
        <p:txBody>
          <a:bodyPr>
            <a:normAutofit/>
          </a:bodyPr>
          <a:lstStyle>
            <a:lvl1pPr>
              <a:defRPr lang="en-US" altLang="zh-CN" sz="2000" kern="1200" dirty="0">
                <a:solidFill>
                  <a:srgbClr val="000000"/>
                </a:solidFill>
                <a:latin typeface="Times New Roman" panose="02020603050405020304" pitchFamily="18" charset="0"/>
                <a:ea typeface="+mn-ea"/>
                <a:cs typeface="Times New Roman" panose="02020603050405020304" pitchFamily="18" charset="0"/>
              </a:defRPr>
            </a:lvl1pPr>
            <a:lvl2pPr>
              <a:defRPr sz="1600" baseline="0"/>
            </a:lvl2pPr>
          </a:lstStyle>
          <a:p>
            <a:pPr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可以输入大段文字</a:t>
            </a:r>
            <a:endParaRPr lang="en-US" altLang="zh-CN" sz="2000" dirty="0">
              <a:latin typeface="Times New Roman" panose="02020603050405020304" pitchFamily="18" charset="0"/>
              <a:cs typeface="Times New Roman" panose="02020603050405020304" pitchFamily="18" charset="0"/>
            </a:endParaRPr>
          </a:p>
          <a:p>
            <a:pPr lvl="1" algn="just">
              <a:lnSpc>
                <a:spcPct val="114000"/>
              </a:lnSpc>
              <a:spcBef>
                <a:spcPts val="0"/>
              </a:spcBef>
            </a:pPr>
            <a:r>
              <a:rPr lang="zh-CN" altLang="en-US" sz="2000" dirty="0">
                <a:latin typeface="Times New Roman" panose="02020603050405020304" pitchFamily="18" charset="0"/>
                <a:cs typeface="Times New Roman" panose="02020603050405020304" pitchFamily="18" charset="0"/>
              </a:rPr>
              <a:t>第二级</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78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AA8A3-82A9-4EBA-8C7C-BF98DA72BB70}"/>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03701ED-7FAC-42B1-A6CF-2EA4B9E3BB0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950CA97-B293-4DA5-9133-E12CDAC10A01}"/>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0C142F-66E5-49E7-950D-B2722B7C00E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AF12A98-6998-406B-ABDB-23635FB3CCA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769DD3-804F-4C5C-91F0-7DC1F05B5590}"/>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8" name="页脚占位符 7">
            <a:extLst>
              <a:ext uri="{FF2B5EF4-FFF2-40B4-BE49-F238E27FC236}">
                <a16:creationId xmlns:a16="http://schemas.microsoft.com/office/drawing/2014/main" id="{FE4F2957-F029-4690-87B0-D7E4741A90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75A4CB-823B-4576-AEB7-54AA597C00FF}"/>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412013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1761E-A5B7-4DD8-9943-6865560AC8C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6AA2D3-F01A-4EB1-9D6F-6E0B3F2D8837}"/>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4" name="页脚占位符 3">
            <a:extLst>
              <a:ext uri="{FF2B5EF4-FFF2-40B4-BE49-F238E27FC236}">
                <a16:creationId xmlns:a16="http://schemas.microsoft.com/office/drawing/2014/main" id="{46E23552-7B3A-4C8D-A2A1-63738B31A9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0C3C6A-BBCB-4BC0-BE0F-F29412ABFDA3}"/>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1259478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ACCEE0-D0ED-4B57-87D4-993A2E8E4F08}"/>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3" name="页脚占位符 2">
            <a:extLst>
              <a:ext uri="{FF2B5EF4-FFF2-40B4-BE49-F238E27FC236}">
                <a16:creationId xmlns:a16="http://schemas.microsoft.com/office/drawing/2014/main" id="{2E254FC0-5B93-4156-8D29-5C5D05907F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0EFCE7-6893-4549-BFC8-6B744E883699}"/>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4274626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3521A-BF34-4806-85CD-722EF37131D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974933-92C4-4B37-AA78-7E378B91CB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480619-FF4F-475E-BD95-6AD885C0E56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01BE390-6A88-4BDA-AA8E-BF226A8322D7}"/>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C3F8DE27-F978-497D-B6FD-D6947A8794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0275FD-2D86-4E20-9DE1-81A9FB0DD982}"/>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327641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A6D-26B0-5168-A56E-91E1AB89D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4EC6C6-AA98-1B38-CF84-735F9B5FCA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76FC3C-9036-8526-D1AC-C7F962E685A8}"/>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90114329-E328-B03F-D825-AD510F634B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E3834-B4CB-D5F2-A595-CDC719DAD998}"/>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4137104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8FCE6-467C-4E0F-BEF4-C6C6C15E12B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B9D3F9-77A9-4C96-A04F-6BDB2168B4F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9D0025-C053-48F3-BBCE-83E4B272BC7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FF724C-868E-44AD-9CA0-622B1D837045}"/>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B45F59A7-6460-4CC6-BD7A-330B3E6903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A05D0A-EAB6-4DCB-97AF-29F5230CC691}"/>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4124757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9A275-9078-49B8-9FF6-907665B1172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9E5345-4B12-4870-9B10-2D1790B1E859}"/>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30FFF4-95F0-4D4C-A27A-323E12329BE8}"/>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A5C46E13-1996-44C8-AD50-59919661E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4E08F-F117-40A4-B5EC-68C3699FEFA8}"/>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2786917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A03CD2-64C9-44A7-A4D2-5A5A184F4E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53D941-2D92-4D49-B70F-7DEB3FD6085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1969DA-93FD-4761-9BF9-990D2CC77E69}"/>
              </a:ext>
            </a:extLst>
          </p:cNvPr>
          <p:cNvSpPr>
            <a:spLocks noGrp="1"/>
          </p:cNvSpPr>
          <p:nvPr>
            <p:ph type="dt" sz="half" idx="10"/>
          </p:nvPr>
        </p:nvSpPr>
        <p:spPr/>
        <p:txBody>
          <a:body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6D535B2D-37AE-4B33-957F-F12DA14BFD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D48050-B413-42D3-9DD4-51EA51114A9C}"/>
              </a:ext>
            </a:extLst>
          </p:cNvPr>
          <p:cNvSpPr>
            <a:spLocks noGrp="1"/>
          </p:cNvSpPr>
          <p:nvPr>
            <p:ph type="sldNum" sz="quarter" idx="12"/>
          </p:nvPr>
        </p:nvSpPr>
        <p:spPr>
          <a:xfrm>
            <a:off x="8610600" y="6356350"/>
            <a:ext cx="2743200" cy="365125"/>
          </a:xfrm>
          <a:prstGeom prst="rect">
            <a:avLst/>
          </a:prstGeom>
        </p:spPr>
        <p:txBody>
          <a:bodyPr/>
          <a:lstStyle/>
          <a:p>
            <a:fld id="{B4BAB05F-D87B-4C16-A94C-7175B3EE90DD}" type="slidenum">
              <a:rPr lang="zh-CN" altLang="en-US" smtClean="0"/>
              <a:t>‹#›</a:t>
            </a:fld>
            <a:endParaRPr lang="zh-CN" altLang="en-US"/>
          </a:p>
        </p:txBody>
      </p:sp>
    </p:spTree>
    <p:extLst>
      <p:ext uri="{BB962C8B-B14F-4D97-AF65-F5344CB8AC3E}">
        <p14:creationId xmlns:p14="http://schemas.microsoft.com/office/powerpoint/2010/main" val="2893940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页面">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3176" y="90"/>
            <a:ext cx="12195175" cy="914310"/>
          </a:xfrm>
          <a:prstGeom prst="rect">
            <a:avLst/>
          </a:prstGeom>
        </p:spPr>
      </p:pic>
      <p:sp>
        <p:nvSpPr>
          <p:cNvPr id="10" name="标题占位符 1"/>
          <p:cNvSpPr>
            <a:spLocks noGrp="1"/>
          </p:cNvSpPr>
          <p:nvPr>
            <p:ph type="title"/>
          </p:nvPr>
        </p:nvSpPr>
        <p:spPr>
          <a:xfrm>
            <a:off x="626664" y="85201"/>
            <a:ext cx="10515600" cy="744088"/>
          </a:xfrm>
          <a:prstGeom prst="rect">
            <a:avLst/>
          </a:prstGeom>
        </p:spPr>
        <p:txBody>
          <a:bodyPr vert="horz" lIns="91440" tIns="45720" rIns="91440" bIns="45720" rtlCol="0" anchor="ctr">
            <a:normAutofit/>
          </a:bodyPr>
          <a:lstStyle>
            <a:lvl1pPr>
              <a:defRPr sz="3600" b="0"/>
            </a:lvl1pPr>
          </a:lstStyle>
          <a:p>
            <a:r>
              <a:rPr lang="zh-CN" altLang="en-US" dirty="0"/>
              <a:t>单击此处编辑母版标题样式</a:t>
            </a:r>
          </a:p>
        </p:txBody>
      </p:sp>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7581" b="42223"/>
          <a:stretch>
            <a:fillRect/>
          </a:stretch>
        </p:blipFill>
        <p:spPr>
          <a:xfrm>
            <a:off x="0" y="6351687"/>
            <a:ext cx="12192000" cy="520826"/>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6665" y="6437829"/>
            <a:ext cx="423989" cy="348542"/>
          </a:xfrm>
          <a:prstGeom prst="rect">
            <a:avLst/>
          </a:prstGeom>
        </p:spPr>
      </p:pic>
      <p:sp>
        <p:nvSpPr>
          <p:cNvPr id="13" name="灯片编号占位符 11"/>
          <p:cNvSpPr>
            <a:spLocks noGrp="1"/>
          </p:cNvSpPr>
          <p:nvPr>
            <p:ph type="sldNum" sz="quarter" idx="4"/>
          </p:nvPr>
        </p:nvSpPr>
        <p:spPr>
          <a:xfrm>
            <a:off x="9163424" y="6446030"/>
            <a:ext cx="2743200" cy="332140"/>
          </a:xfrm>
          <a:prstGeom prst="rect">
            <a:avLst/>
          </a:prstGeom>
        </p:spPr>
        <p:txBody>
          <a:bodyPr vert="horz" lIns="91440" tIns="45720" rIns="91440" bIns="45720" rtlCol="0" anchor="ctr"/>
          <a:lstStyle>
            <a:lvl1pPr algn="r">
              <a:defRPr sz="1800">
                <a:solidFill>
                  <a:schemeClr val="bg1"/>
                </a:solidFill>
                <a:latin typeface="微软雅黑" panose="020B0503020204020204" pitchFamily="34" charset="-122"/>
                <a:ea typeface="微软雅黑" panose="020B0503020204020204" pitchFamily="34" charset="-122"/>
              </a:defRPr>
            </a:lvl1pPr>
          </a:lstStyle>
          <a:p>
            <a:r>
              <a:rPr lang="zh-CN" altLang="en-US"/>
              <a:t>第 </a:t>
            </a:r>
            <a:fld id="{053F7176-0ED0-4E42-A5AB-7BDEC0E685F5}" type="slidenum">
              <a:rPr lang="zh-CN" altLang="en-US" smtClean="0"/>
              <a:t>‹#›</a:t>
            </a:fld>
            <a:r>
              <a:rPr lang="zh-CN" altLang="en-US"/>
              <a:t> 页</a:t>
            </a:r>
            <a:endParaRPr lang="zh-CN" altLang="en-US" dirty="0"/>
          </a:p>
        </p:txBody>
      </p:sp>
      <p:sp>
        <p:nvSpPr>
          <p:cNvPr id="8" name="文本占位符 2"/>
          <p:cNvSpPr>
            <a:spLocks noGrp="1"/>
          </p:cNvSpPr>
          <p:nvPr>
            <p:ph idx="1" hasCustomPrompt="1"/>
          </p:nvPr>
        </p:nvSpPr>
        <p:spPr>
          <a:xfrm>
            <a:off x="626664" y="1161143"/>
            <a:ext cx="11279960" cy="5052509"/>
          </a:xfrm>
          <a:prstGeom prst="rect">
            <a:avLst/>
          </a:prstGeom>
        </p:spPr>
        <p:txBody>
          <a:bodyPr vert="horz" lIns="91440" tIns="45720" rIns="91440" bIns="45720" rtlCol="0">
            <a:normAutofit/>
          </a:bodyPr>
          <a:lstStyle>
            <a:lvl1pPr marL="262255" indent="-262255">
              <a:buFont typeface="Arial" panose="020B0604020202090204" pitchFamily="34" charset="0"/>
              <a:buChar char="•"/>
              <a:defRPr sz="2800" b="0" baseline="0">
                <a:latin typeface="Times New Roman" panose="02020603050405020304" pitchFamily="18" charset="0"/>
                <a:ea typeface="楷体" panose="02010609060101010101" pitchFamily="49" charset="-122"/>
              </a:defRPr>
            </a:lvl1pPr>
            <a:lvl2pPr>
              <a:defRPr sz="2400" b="0" baseline="0">
                <a:latin typeface="Times New Roman" panose="02020603050405020304" pitchFamily="18" charset="0"/>
                <a:ea typeface="楷体" panose="02010609060101010101" pitchFamily="49" charset="-122"/>
              </a:defRPr>
            </a:lvl2pPr>
            <a:lvl3pPr>
              <a:defRPr sz="2000" b="0" baseline="0">
                <a:latin typeface="Times New Roman" panose="02020603050405020304" pitchFamily="18" charset="0"/>
                <a:ea typeface="楷体" panose="02010609060101010101" pitchFamily="49" charset="-122"/>
              </a:defRPr>
            </a:lvl3pPr>
            <a:lvl4pPr>
              <a:defRPr sz="2000" b="0">
                <a:latin typeface="微软雅黑" panose="020B0503020204020204" pitchFamily="34" charset="-122"/>
                <a:ea typeface="微软雅黑" panose="020B0503020204020204" pitchFamily="34" charset="-122"/>
              </a:defRPr>
            </a:lvl4pPr>
            <a:lvl5pPr>
              <a:defRPr sz="2000" b="0">
                <a:latin typeface="微软雅黑" panose="020B0503020204020204" pitchFamily="34" charset="-122"/>
                <a:ea typeface="微软雅黑" panose="020B0503020204020204" pitchFamily="34" charset="-122"/>
              </a:defRPr>
            </a:lvl5pPr>
          </a:lstStyle>
          <a:p>
            <a:pPr lvl="0"/>
            <a:r>
              <a:rPr lang="zh-CN" altLang="en-US" dirty="0"/>
              <a:t>第一级</a:t>
            </a:r>
            <a:endParaRPr lang="en-US" altLang="zh-CN" dirty="0"/>
          </a:p>
          <a:p>
            <a:pPr lvl="1"/>
            <a:r>
              <a:rPr lang="zh-CN" altLang="en-US" dirty="0"/>
              <a:t>第二级</a:t>
            </a:r>
            <a:endParaRPr lang="en-US" altLang="zh-CN" dirty="0"/>
          </a:p>
          <a:p>
            <a:pPr lvl="2"/>
            <a:r>
              <a:rPr lang="zh-CN" altLang="en-US" dirty="0"/>
              <a:t>第三级</a:t>
            </a:r>
          </a:p>
        </p:txBody>
      </p:sp>
    </p:spTree>
    <p:extLst>
      <p:ext uri="{BB962C8B-B14F-4D97-AF65-F5344CB8AC3E}">
        <p14:creationId xmlns:p14="http://schemas.microsoft.com/office/powerpoint/2010/main" val="238969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F64A2-15D4-A519-AE96-8A6FEBA7A8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6E6B3-92A9-A7B5-2819-4F6E18472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6F4CEC-3C47-3D88-E1C2-003000714FDD}"/>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E337B9E5-12A6-1AE2-574C-2C25C0EAF6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6D2A5-6257-7414-2593-34F231CECBA1}"/>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23696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94D96-F0F0-D2C4-2714-F85632A6E7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816857-06C3-D96B-C102-93020C0BA1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FE6633-53F0-3632-39AD-84962C884F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2A3F44-1312-FBC6-5EF5-5CA4803A9068}"/>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0E095AE0-AA74-97CE-0135-805E3E1FF3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33388-02C5-0009-F4DE-0A0DC96C7625}"/>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96657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0A9C3-A990-F49C-A0CF-972BC4DD4E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8AEEFF-2E24-7D80-9147-BBA188FB1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7CEA59-7BE7-8511-1BD5-D586CD2A35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B4C78D-CDBF-113A-EA52-736AC7385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D50D57-E2B8-2461-C954-1FDCB3EF19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F1A08D-95F8-7003-B396-624578ED8354}"/>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8" name="页脚占位符 7">
            <a:extLst>
              <a:ext uri="{FF2B5EF4-FFF2-40B4-BE49-F238E27FC236}">
                <a16:creationId xmlns:a16="http://schemas.microsoft.com/office/drawing/2014/main" id="{C8C45BB8-CFFF-4A28-2CA6-58299E44C1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4F7979-F4F4-8C0A-11EA-9F3C09E06B4C}"/>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42865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64CD3-1F75-6C42-5E00-9AA0F96321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A7C7B6-660A-CA50-262D-DECCF76E65CE}"/>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4" name="页脚占位符 3">
            <a:extLst>
              <a:ext uri="{FF2B5EF4-FFF2-40B4-BE49-F238E27FC236}">
                <a16:creationId xmlns:a16="http://schemas.microsoft.com/office/drawing/2014/main" id="{FD7A6BB6-C9A3-090F-912C-1542FAE4C0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1CBB24-7239-6DC0-A5F7-F704EECC1477}"/>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396437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A06D30-5411-E484-BB72-712BB718D31A}"/>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3" name="页脚占位符 2">
            <a:extLst>
              <a:ext uri="{FF2B5EF4-FFF2-40B4-BE49-F238E27FC236}">
                <a16:creationId xmlns:a16="http://schemas.microsoft.com/office/drawing/2014/main" id="{BD99FA17-2AE3-A104-D5F5-5EF32B0DFE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39EC9C-70CF-8C52-EB42-184272833069}"/>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04248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92D72-1656-B509-2132-A8B928DD22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73DC08-D0EB-6DCA-8793-7A1C8330A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69AB52-8A67-35BA-A61C-D38E8B834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8A367D-EDAC-5AF9-A2D3-C8F3352B7CBB}"/>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BB563830-5D71-1AEF-E00D-A7A9A2E7E6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6C6FB-1834-EAB1-1409-9C6A55190068}"/>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88747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D797-92B4-6776-36B6-42FD439121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EDB4C1-FA9F-6E68-A697-93533B152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7859E1-3D2B-ABC5-0B16-BA667F1E3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5B5ABC-DCE8-E129-5548-C6BE5BB99FEE}"/>
              </a:ext>
            </a:extLst>
          </p:cNvPr>
          <p:cNvSpPr>
            <a:spLocks noGrp="1"/>
          </p:cNvSpPr>
          <p:nvPr>
            <p:ph type="dt" sz="half" idx="10"/>
          </p:nvPr>
        </p:nvSpPr>
        <p:spPr/>
        <p:txBody>
          <a:bodyPr/>
          <a:lstStyle/>
          <a:p>
            <a:fld id="{41FD8858-3D8B-4196-B0CE-C8CC9D44BF51}" type="datetimeFigureOut">
              <a:rPr lang="zh-CN" altLang="en-US" smtClean="0"/>
              <a:t>2023/3/12</a:t>
            </a:fld>
            <a:endParaRPr lang="zh-CN" altLang="en-US"/>
          </a:p>
        </p:txBody>
      </p:sp>
      <p:sp>
        <p:nvSpPr>
          <p:cNvPr id="6" name="页脚占位符 5">
            <a:extLst>
              <a:ext uri="{FF2B5EF4-FFF2-40B4-BE49-F238E27FC236}">
                <a16:creationId xmlns:a16="http://schemas.microsoft.com/office/drawing/2014/main" id="{1D567D31-2264-8995-9A20-B74F62BDAD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505DC3-BD31-A78C-D915-7B8B765FB8F3}"/>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04796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437FC-8E04-77C2-FEF5-F0F72FF87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D66F6E-ADC2-B769-6F36-C54EE8357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03EF3B-78C0-2997-4A8C-2CD3C6D0F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D8858-3D8B-4196-B0CE-C8CC9D44BF51}"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D7FB4C47-E667-7AC1-9708-5C0FDF629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9F93A9-4A82-B089-635C-1499C2363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7706669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208AFE3-5071-4D49-B01F-3874C43F9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BDDC0-40C3-43C4-8495-F96DF6787AD7}" type="datetimeFigureOut">
              <a:rPr lang="zh-CN" altLang="en-US" smtClean="0"/>
              <a:t>2023/3/12</a:t>
            </a:fld>
            <a:endParaRPr lang="zh-CN" altLang="en-US"/>
          </a:p>
        </p:txBody>
      </p:sp>
      <p:sp>
        <p:nvSpPr>
          <p:cNvPr id="5" name="页脚占位符 4">
            <a:extLst>
              <a:ext uri="{FF2B5EF4-FFF2-40B4-BE49-F238E27FC236}">
                <a16:creationId xmlns:a16="http://schemas.microsoft.com/office/drawing/2014/main" id="{49FF344B-9A59-4C12-9403-999D99882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许佳丽 </a:t>
            </a:r>
            <a:r>
              <a:rPr lang="en-US" altLang="zh-CN" dirty="0"/>
              <a:t>xujiali@ict.ac.cn</a:t>
            </a:r>
            <a:endParaRPr lang="zh-CN" altLang="en-US" dirty="0"/>
          </a:p>
        </p:txBody>
      </p:sp>
    </p:spTree>
    <p:extLst>
      <p:ext uri="{BB962C8B-B14F-4D97-AF65-F5344CB8AC3E}">
        <p14:creationId xmlns:p14="http://schemas.microsoft.com/office/powerpoint/2010/main" val="153669747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9"/>
          <p:cNvSpPr>
            <a:spLocks noChangeArrowheads="1"/>
          </p:cNvSpPr>
          <p:nvPr/>
        </p:nvSpPr>
        <p:spPr bwMode="auto">
          <a:xfrm>
            <a:off x="10032537" y="5836071"/>
            <a:ext cx="2208148" cy="1021968"/>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70012"/>
          </a:solidFill>
          <a:ln w="9525">
            <a:noFill/>
            <a:round/>
          </a:ln>
        </p:spPr>
        <p:txBody>
          <a:bodyPr/>
          <a:lstStyle/>
          <a:p>
            <a:endParaRPr lang="zh-CN" altLang="en-US" sz="2400">
              <a:ea typeface="微软雅黑" panose="020B0503020204020204" pitchFamily="34" charset="-122"/>
            </a:endParaRPr>
          </a:p>
        </p:txBody>
      </p:sp>
      <p:sp>
        <p:nvSpPr>
          <p:cNvPr id="9" name="Freeform 10"/>
          <p:cNvSpPr>
            <a:spLocks noChangeArrowheads="1"/>
          </p:cNvSpPr>
          <p:nvPr/>
        </p:nvSpPr>
        <p:spPr bwMode="auto">
          <a:xfrm>
            <a:off x="9648471" y="6249855"/>
            <a:ext cx="2592215" cy="608175"/>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sz="2400">
              <a:ea typeface="微软雅黑" panose="020B0503020204020204" pitchFamily="34" charset="-122"/>
            </a:endParaRPr>
          </a:p>
        </p:txBody>
      </p:sp>
      <p:sp>
        <p:nvSpPr>
          <p:cNvPr id="4" name="任意多边形 3"/>
          <p:cNvSpPr/>
          <p:nvPr/>
        </p:nvSpPr>
        <p:spPr bwMode="auto">
          <a:xfrm>
            <a:off x="-9313" y="1"/>
            <a:ext cx="4665133" cy="1663700"/>
          </a:xfrm>
          <a:custGeom>
            <a:avLst/>
            <a:gdLst>
              <a:gd name="connsiteX0" fmla="*/ 11 w 5510"/>
              <a:gd name="connsiteY0" fmla="*/ 761 h 1965"/>
              <a:gd name="connsiteX1" fmla="*/ 11 w 5510"/>
              <a:gd name="connsiteY1" fmla="*/ 0 h 1965"/>
              <a:gd name="connsiteX2" fmla="*/ 4830 w 5510"/>
              <a:gd name="connsiteY2" fmla="*/ 0 h 1965"/>
              <a:gd name="connsiteX3" fmla="*/ 5510 w 5510"/>
              <a:gd name="connsiteY3" fmla="*/ 0 h 1965"/>
              <a:gd name="connsiteX4" fmla="*/ 4489 w 5510"/>
              <a:gd name="connsiteY4" fmla="*/ 1927 h 1965"/>
              <a:gd name="connsiteX5" fmla="*/ 0 w 5510"/>
              <a:gd name="connsiteY5" fmla="*/ 1965 h 1965"/>
              <a:gd name="connsiteX6" fmla="*/ 11 w 5510"/>
              <a:gd name="connsiteY6" fmla="*/ 761 h 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0" h="1965">
                <a:moveTo>
                  <a:pt x="11" y="761"/>
                </a:moveTo>
                <a:lnTo>
                  <a:pt x="11" y="0"/>
                </a:lnTo>
                <a:lnTo>
                  <a:pt x="4830" y="0"/>
                </a:lnTo>
                <a:lnTo>
                  <a:pt x="5510" y="0"/>
                </a:lnTo>
                <a:lnTo>
                  <a:pt x="4489" y="1927"/>
                </a:lnTo>
                <a:lnTo>
                  <a:pt x="0" y="1965"/>
                </a:lnTo>
                <a:lnTo>
                  <a:pt x="11" y="761"/>
                </a:lnTo>
                <a:close/>
              </a:path>
            </a:pathLst>
          </a:custGeom>
          <a:solidFill>
            <a:srgbClr val="E60012"/>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sp>
        <p:nvSpPr>
          <p:cNvPr id="5" name="任意多边形 4"/>
          <p:cNvSpPr/>
          <p:nvPr/>
        </p:nvSpPr>
        <p:spPr bwMode="auto">
          <a:xfrm>
            <a:off x="-17779" y="-27384"/>
            <a:ext cx="6689844" cy="1398693"/>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pic>
        <p:nvPicPr>
          <p:cNvPr id="13" name="Picture 920" descr="D:\计算所\PPT的模板\logo－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73" y="250090"/>
            <a:ext cx="940864" cy="77864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5"/>
          <p:cNvSpPr txBox="1">
            <a:spLocks noChangeArrowheads="1"/>
          </p:cNvSpPr>
          <p:nvPr/>
        </p:nvSpPr>
        <p:spPr bwMode="auto">
          <a:xfrm>
            <a:off x="1022341" y="247740"/>
            <a:ext cx="5141920" cy="72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solidFill>
                  <a:schemeClr val="bg1"/>
                </a:solidFill>
                <a:latin typeface="华文隶书" panose="02010800040101010101" pitchFamily="2" charset="-122"/>
                <a:ea typeface="华文隶书" panose="02010800040101010101" pitchFamily="2" charset="-122"/>
              </a:rPr>
              <a:t>中国科学院计算技术研究所</a:t>
            </a:r>
            <a:endParaRPr lang="en-US" altLang="zh-CN" sz="2800" b="1" dirty="0">
              <a:solidFill>
                <a:schemeClr val="bg1"/>
              </a:solidFill>
              <a:latin typeface="华文隶书" panose="02010800040101010101" pitchFamily="2" charset="-122"/>
              <a:ea typeface="华文隶书" panose="02010800040101010101" pitchFamily="2" charset="-122"/>
            </a:endParaRPr>
          </a:p>
          <a:p>
            <a:pPr algn="ctr" eaLnBrk="1" hangingPunct="1"/>
            <a:r>
              <a:rPr lang="en-US" altLang="zh-CN" sz="1333" dirty="0">
                <a:solidFill>
                  <a:schemeClr val="bg1"/>
                </a:solidFill>
                <a:latin typeface="Arial" panose="020B0604020202020204" pitchFamily="34" charset="0"/>
                <a:cs typeface="Arial" panose="020B0604020202020204" pitchFamily="34" charset="0"/>
              </a:rPr>
              <a:t>Institute of Computing Technology, Chinese Academy of Sciences</a:t>
            </a:r>
            <a:endParaRPr lang="zh-CN" altLang="en-US" sz="1333" dirty="0">
              <a:solidFill>
                <a:schemeClr val="bg1"/>
              </a:solidFill>
              <a:latin typeface="Arial" panose="020B0604020202020204" pitchFamily="34" charset="0"/>
              <a:cs typeface="Arial" panose="020B0604020202020204" pitchFamily="34" charset="0"/>
            </a:endParaRPr>
          </a:p>
        </p:txBody>
      </p:sp>
      <p:sp>
        <p:nvSpPr>
          <p:cNvPr id="10" name="Rectangle 3"/>
          <p:cNvSpPr txBox="1">
            <a:spLocks noChangeArrowheads="1"/>
          </p:cNvSpPr>
          <p:nvPr/>
        </p:nvSpPr>
        <p:spPr bwMode="auto">
          <a:xfrm>
            <a:off x="540711" y="1785094"/>
            <a:ext cx="11329259" cy="2146711"/>
          </a:xfrm>
          <a:prstGeom prst="rect">
            <a:avLst/>
          </a:prstGeom>
          <a:noFill/>
          <a:ln w="9525">
            <a:noFill/>
            <a:miter lim="800000"/>
          </a:ln>
        </p:spPr>
        <p:txBody>
          <a:bodyPr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内核态</a:t>
            </a:r>
            <a:r>
              <a:rPr lang="en-US" altLang="zh-CN" sz="3200" b="1" dirty="0">
                <a:latin typeface="微软雅黑" panose="020B0503020204020204" pitchFamily="34" charset="-122"/>
                <a:ea typeface="微软雅黑" panose="020B0503020204020204" pitchFamily="34" charset="-122"/>
              </a:rPr>
              <a:t>App</a:t>
            </a:r>
            <a:r>
              <a:rPr lang="zh-CN" altLang="en-US" sz="3200" b="1" dirty="0">
                <a:latin typeface="微软雅黑" panose="020B0503020204020204" pitchFamily="34" charset="-122"/>
                <a:ea typeface="微软雅黑" panose="020B0503020204020204" pitchFamily="34" charset="-122"/>
              </a:rPr>
              <a:t>进展</a:t>
            </a:r>
            <a:endParaRPr lang="en-US" altLang="zh-CN" sz="3200" b="1" dirty="0">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bwMode="auto">
          <a:xfrm>
            <a:off x="4093105" y="4587932"/>
            <a:ext cx="4224469" cy="1248139"/>
          </a:xfrm>
          <a:prstGeom prst="rect">
            <a:avLst/>
          </a:prstGeom>
          <a:noFill/>
          <a:ln w="9525">
            <a:noFill/>
            <a:miter lim="800000"/>
          </a:ln>
        </p:spPr>
        <p:txBody>
          <a:bodyPr anchor="ct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内构安全实验室</a:t>
            </a:r>
            <a:endParaRPr kumimoji="0" lang="en-US" altLang="zh-CN" sz="2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600" dirty="0">
                <a:solidFill>
                  <a:prstClr val="black"/>
                </a:solidFill>
                <a:latin typeface="黑体" panose="02010609060101010101" pitchFamily="49" charset="-122"/>
                <a:ea typeface="黑体" panose="02010609060101010101" pitchFamily="49" charset="-122"/>
              </a:rPr>
              <a:t>2023.01</a:t>
            </a:r>
            <a:endParaRPr kumimoji="0" lang="en-US" altLang="zh-CN" sz="2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ADDF0FB-EA95-8A60-621C-01993FCD6D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14"/>
          <a:stretch/>
        </p:blipFill>
        <p:spPr bwMode="auto">
          <a:xfrm>
            <a:off x="4109677" y="808548"/>
            <a:ext cx="8082323" cy="549017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A05D150A-5DB9-ADE7-88BC-5EF68458B9A6}"/>
              </a:ext>
            </a:extLst>
          </p:cNvPr>
          <p:cNvSpPr>
            <a:spLocks noGrp="1"/>
          </p:cNvSpPr>
          <p:nvPr>
            <p:ph idx="1"/>
          </p:nvPr>
        </p:nvSpPr>
        <p:spPr/>
        <p:txBody>
          <a:bodyPr>
            <a:normAutofit/>
          </a:bodyPr>
          <a:lstStyle/>
          <a:p>
            <a:r>
              <a:rPr lang="zh-CN" altLang="en-US" sz="1800" dirty="0"/>
              <a:t>在测量时间时需要注意尽量排除</a:t>
            </a:r>
            <a:r>
              <a:rPr lang="en-US" altLang="zh-CN" sz="1800" dirty="0" err="1"/>
              <a:t>Ftrace</a:t>
            </a:r>
            <a:r>
              <a:rPr lang="zh-CN" altLang="en-US" sz="1800" dirty="0"/>
              <a:t>插桩本身产生的时间</a:t>
            </a:r>
            <a:endParaRPr lang="en-US" altLang="zh-CN" sz="1800" dirty="0"/>
          </a:p>
          <a:p>
            <a:r>
              <a:rPr lang="zh-CN" altLang="en-US" sz="1800" dirty="0"/>
              <a:t>将</a:t>
            </a:r>
            <a:r>
              <a:rPr lang="en-US" altLang="zh-CN" sz="1800" dirty="0"/>
              <a:t>t1-t0</a:t>
            </a:r>
            <a:r>
              <a:rPr lang="zh-CN" altLang="en-US" sz="1800" dirty="0"/>
              <a:t>作为系统调用进入时间会在其中引入</a:t>
            </a:r>
            <a:r>
              <a:rPr lang="en-US" altLang="zh-CN" sz="1800" dirty="0" err="1"/>
              <a:t>Ftrace</a:t>
            </a:r>
            <a:r>
              <a:rPr lang="zh-CN" altLang="en-US" sz="1800" dirty="0"/>
              <a:t>开销及</a:t>
            </a:r>
            <a:r>
              <a:rPr lang="en-US" altLang="zh-CN" sz="1800" dirty="0"/>
              <a:t>Hook</a:t>
            </a:r>
            <a:r>
              <a:rPr lang="zh-CN" altLang="en-US" sz="1800" dirty="0"/>
              <a:t>函数开销</a:t>
            </a:r>
            <a:endParaRPr lang="en-US" altLang="zh-CN" sz="1800" dirty="0"/>
          </a:p>
        </p:txBody>
      </p:sp>
      <p:sp>
        <p:nvSpPr>
          <p:cNvPr id="6" name="标题 1">
            <a:extLst>
              <a:ext uri="{FF2B5EF4-FFF2-40B4-BE49-F238E27FC236}">
                <a16:creationId xmlns:a16="http://schemas.microsoft.com/office/drawing/2014/main" id="{6819EBEB-BE11-6E95-383E-93430D00BE88}"/>
              </a:ext>
            </a:extLst>
          </p:cNvPr>
          <p:cNvSpPr>
            <a:spLocks noGrp="1"/>
          </p:cNvSpPr>
          <p:nvPr>
            <p:ph type="title"/>
          </p:nvPr>
        </p:nvSpPr>
        <p:spPr/>
        <p:txBody>
          <a:bodyPr/>
          <a:lstStyle/>
          <a:p>
            <a:r>
              <a:rPr lang="zh-CN" altLang="en-US" dirty="0"/>
              <a:t>测量思路</a:t>
            </a:r>
          </a:p>
        </p:txBody>
      </p:sp>
      <p:sp>
        <p:nvSpPr>
          <p:cNvPr id="2" name="椭圆 1">
            <a:extLst>
              <a:ext uri="{FF2B5EF4-FFF2-40B4-BE49-F238E27FC236}">
                <a16:creationId xmlns:a16="http://schemas.microsoft.com/office/drawing/2014/main" id="{7D401E38-EF9D-D09D-DEBB-76F766E2224E}"/>
              </a:ext>
            </a:extLst>
          </p:cNvPr>
          <p:cNvSpPr/>
          <p:nvPr/>
        </p:nvSpPr>
        <p:spPr>
          <a:xfrm>
            <a:off x="4390372" y="1296323"/>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5990199-BBF4-A5CD-211B-6B890F58F6AA}"/>
              </a:ext>
            </a:extLst>
          </p:cNvPr>
          <p:cNvSpPr/>
          <p:nvPr/>
        </p:nvSpPr>
        <p:spPr>
          <a:xfrm>
            <a:off x="10812049" y="3450234"/>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A876A29-E5C6-0901-3865-DF42BC025744}"/>
              </a:ext>
            </a:extLst>
          </p:cNvPr>
          <p:cNvSpPr/>
          <p:nvPr/>
        </p:nvSpPr>
        <p:spPr>
          <a:xfrm>
            <a:off x="10812049" y="5209780"/>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矩形 9">
            <a:extLst>
              <a:ext uri="{FF2B5EF4-FFF2-40B4-BE49-F238E27FC236}">
                <a16:creationId xmlns:a16="http://schemas.microsoft.com/office/drawing/2014/main" id="{11FE2B32-684F-AC3C-B3BB-AF2F774CEFB6}"/>
              </a:ext>
            </a:extLst>
          </p:cNvPr>
          <p:cNvSpPr/>
          <p:nvPr/>
        </p:nvSpPr>
        <p:spPr>
          <a:xfrm>
            <a:off x="5066779" y="114605"/>
            <a:ext cx="1478070" cy="584058"/>
          </a:xfrm>
          <a:prstGeom prst="wedgeRectCallout">
            <a:avLst>
              <a:gd name="adj1" fmla="val -77627"/>
              <a:gd name="adj2" fmla="val 1122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用户开始时间</a:t>
            </a:r>
            <a:r>
              <a:rPr lang="en-US" altLang="zh-CN" sz="1400" dirty="0"/>
              <a:t>t0</a:t>
            </a:r>
            <a:endParaRPr lang="zh-CN" altLang="en-US" sz="1400" dirty="0"/>
          </a:p>
        </p:txBody>
      </p:sp>
      <p:sp>
        <p:nvSpPr>
          <p:cNvPr id="12" name="对话气泡: 矩形 11">
            <a:extLst>
              <a:ext uri="{FF2B5EF4-FFF2-40B4-BE49-F238E27FC236}">
                <a16:creationId xmlns:a16="http://schemas.microsoft.com/office/drawing/2014/main" id="{E069EE86-1BA0-3CBD-68B5-05E0AD100274}"/>
              </a:ext>
            </a:extLst>
          </p:cNvPr>
          <p:cNvSpPr/>
          <p:nvPr/>
        </p:nvSpPr>
        <p:spPr>
          <a:xfrm>
            <a:off x="10421655" y="1897488"/>
            <a:ext cx="1513562" cy="755030"/>
          </a:xfrm>
          <a:prstGeom prst="wedgeRectCallout">
            <a:avLst>
              <a:gd name="adj1" fmla="val -10654"/>
              <a:gd name="adj2" fmla="val 14563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内核执行系统调用时间</a:t>
            </a:r>
            <a:r>
              <a:rPr lang="en-US" altLang="zh-CN" sz="1400" dirty="0"/>
              <a:t>t1</a:t>
            </a:r>
            <a:endParaRPr lang="zh-CN" altLang="en-US" sz="1400" dirty="0"/>
          </a:p>
        </p:txBody>
      </p:sp>
      <p:sp>
        <p:nvSpPr>
          <p:cNvPr id="13" name="对话气泡: 矩形 12">
            <a:extLst>
              <a:ext uri="{FF2B5EF4-FFF2-40B4-BE49-F238E27FC236}">
                <a16:creationId xmlns:a16="http://schemas.microsoft.com/office/drawing/2014/main" id="{83E23072-15D6-3AD8-4B95-1AF9EA053444}"/>
              </a:ext>
            </a:extLst>
          </p:cNvPr>
          <p:cNvSpPr/>
          <p:nvPr/>
        </p:nvSpPr>
        <p:spPr>
          <a:xfrm>
            <a:off x="8908093" y="5774396"/>
            <a:ext cx="1513562" cy="755030"/>
          </a:xfrm>
          <a:prstGeom prst="wedgeRectCallout">
            <a:avLst>
              <a:gd name="adj1" fmla="val 74587"/>
              <a:gd name="adj2" fmla="val -974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内核结束系统调用时间</a:t>
            </a:r>
            <a:r>
              <a:rPr lang="en-US" altLang="zh-CN" sz="1400" dirty="0"/>
              <a:t>t2</a:t>
            </a:r>
            <a:endParaRPr lang="zh-CN" altLang="en-US" sz="1400" dirty="0"/>
          </a:p>
        </p:txBody>
      </p:sp>
    </p:spTree>
    <p:extLst>
      <p:ext uri="{BB962C8B-B14F-4D97-AF65-F5344CB8AC3E}">
        <p14:creationId xmlns:p14="http://schemas.microsoft.com/office/powerpoint/2010/main" val="96307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ADDF0FB-EA95-8A60-621C-01993FCD6D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14"/>
          <a:stretch/>
        </p:blipFill>
        <p:spPr bwMode="auto">
          <a:xfrm>
            <a:off x="4109677" y="808548"/>
            <a:ext cx="8082323" cy="549017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A05D150A-5DB9-ADE7-88BC-5EF68458B9A6}"/>
              </a:ext>
            </a:extLst>
          </p:cNvPr>
          <p:cNvSpPr>
            <a:spLocks noGrp="1"/>
          </p:cNvSpPr>
          <p:nvPr>
            <p:ph idx="1"/>
          </p:nvPr>
        </p:nvSpPr>
        <p:spPr/>
        <p:txBody>
          <a:bodyPr>
            <a:normAutofit/>
          </a:bodyPr>
          <a:lstStyle/>
          <a:p>
            <a:r>
              <a:rPr lang="zh-CN" altLang="en-US" sz="1800" dirty="0"/>
              <a:t>在测量时间时需要注意尽量排除</a:t>
            </a:r>
            <a:r>
              <a:rPr lang="en-US" altLang="zh-CN" sz="1800" dirty="0" err="1"/>
              <a:t>Ftrace</a:t>
            </a:r>
            <a:r>
              <a:rPr lang="zh-CN" altLang="en-US" sz="1800" dirty="0"/>
              <a:t>插桩本身产生的时间</a:t>
            </a:r>
            <a:endParaRPr lang="en-US" altLang="zh-CN" sz="1800" dirty="0"/>
          </a:p>
          <a:p>
            <a:r>
              <a:rPr lang="zh-CN" altLang="en-US" sz="1800" dirty="0"/>
              <a:t>将</a:t>
            </a:r>
            <a:r>
              <a:rPr lang="en-US" altLang="zh-CN" sz="1800" dirty="0"/>
              <a:t>t1-t0</a:t>
            </a:r>
            <a:r>
              <a:rPr lang="zh-CN" altLang="en-US" sz="1800" dirty="0"/>
              <a:t>作为系统调用进入时间会在其中引入</a:t>
            </a:r>
            <a:r>
              <a:rPr lang="en-US" altLang="zh-CN" sz="1800" dirty="0" err="1"/>
              <a:t>Ftrace</a:t>
            </a:r>
            <a:r>
              <a:rPr lang="zh-CN" altLang="en-US" sz="1800" dirty="0"/>
              <a:t>开销及</a:t>
            </a:r>
            <a:r>
              <a:rPr lang="en-US" altLang="zh-CN" sz="1800" dirty="0"/>
              <a:t>Hook</a:t>
            </a:r>
            <a:r>
              <a:rPr lang="zh-CN" altLang="en-US" sz="1800" dirty="0"/>
              <a:t>函数开销</a:t>
            </a:r>
            <a:endParaRPr lang="en-US" altLang="zh-CN" sz="1800" dirty="0"/>
          </a:p>
          <a:p>
            <a:r>
              <a:rPr lang="zh-CN" altLang="en-US" sz="1800" dirty="0"/>
              <a:t>去除</a:t>
            </a:r>
            <a:r>
              <a:rPr lang="en-US" altLang="zh-CN" sz="1800" dirty="0"/>
              <a:t>Hook</a:t>
            </a:r>
            <a:r>
              <a:rPr lang="zh-CN" altLang="en-US" sz="1800" dirty="0"/>
              <a:t>函数开销</a:t>
            </a:r>
            <a:endParaRPr lang="en-US" altLang="zh-CN" sz="1800" dirty="0"/>
          </a:p>
          <a:p>
            <a:pPr lvl="1"/>
            <a:r>
              <a:rPr lang="zh-CN" altLang="en-US" sz="1400" dirty="0"/>
              <a:t>在</a:t>
            </a:r>
            <a:r>
              <a:rPr lang="en-US" altLang="zh-CN" sz="1400" dirty="0" err="1"/>
              <a:t>Thunk</a:t>
            </a:r>
            <a:r>
              <a:rPr lang="zh-CN" altLang="en-US" sz="1400" dirty="0"/>
              <a:t>递归检查后计时</a:t>
            </a:r>
            <a:r>
              <a:rPr lang="en-US" altLang="zh-CN" sz="1400" dirty="0"/>
              <a:t>t3</a:t>
            </a:r>
          </a:p>
          <a:p>
            <a:pPr lvl="1"/>
            <a:r>
              <a:rPr lang="zh-CN" altLang="en-US" sz="1400" dirty="0"/>
              <a:t>使用</a:t>
            </a:r>
            <a:r>
              <a:rPr lang="en-US" altLang="zh-CN" sz="1400" dirty="0"/>
              <a:t>t3-t0</a:t>
            </a:r>
            <a:r>
              <a:rPr lang="zh-CN" altLang="en-US" sz="1400" dirty="0"/>
              <a:t>作为系统调用进入时间</a:t>
            </a:r>
            <a:endParaRPr lang="en-US" altLang="zh-CN" sz="1400" dirty="0"/>
          </a:p>
          <a:p>
            <a:endParaRPr lang="en-US" altLang="zh-CN" sz="1800" dirty="0"/>
          </a:p>
        </p:txBody>
      </p:sp>
      <p:sp>
        <p:nvSpPr>
          <p:cNvPr id="6" name="标题 1">
            <a:extLst>
              <a:ext uri="{FF2B5EF4-FFF2-40B4-BE49-F238E27FC236}">
                <a16:creationId xmlns:a16="http://schemas.microsoft.com/office/drawing/2014/main" id="{6819EBEB-BE11-6E95-383E-93430D00BE88}"/>
              </a:ext>
            </a:extLst>
          </p:cNvPr>
          <p:cNvSpPr>
            <a:spLocks noGrp="1"/>
          </p:cNvSpPr>
          <p:nvPr>
            <p:ph type="title"/>
          </p:nvPr>
        </p:nvSpPr>
        <p:spPr/>
        <p:txBody>
          <a:bodyPr/>
          <a:lstStyle/>
          <a:p>
            <a:r>
              <a:rPr lang="zh-CN" altLang="en-US" dirty="0"/>
              <a:t>测量思路</a:t>
            </a:r>
          </a:p>
        </p:txBody>
      </p:sp>
      <p:sp>
        <p:nvSpPr>
          <p:cNvPr id="2" name="椭圆 1">
            <a:extLst>
              <a:ext uri="{FF2B5EF4-FFF2-40B4-BE49-F238E27FC236}">
                <a16:creationId xmlns:a16="http://schemas.microsoft.com/office/drawing/2014/main" id="{7D401E38-EF9D-D09D-DEBB-76F766E2224E}"/>
              </a:ext>
            </a:extLst>
          </p:cNvPr>
          <p:cNvSpPr/>
          <p:nvPr/>
        </p:nvSpPr>
        <p:spPr>
          <a:xfrm>
            <a:off x="4390372" y="1296323"/>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5990199-BBF4-A5CD-211B-6B890F58F6AA}"/>
              </a:ext>
            </a:extLst>
          </p:cNvPr>
          <p:cNvSpPr/>
          <p:nvPr/>
        </p:nvSpPr>
        <p:spPr>
          <a:xfrm>
            <a:off x="10812049" y="3450234"/>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A876A29-E5C6-0901-3865-DF42BC025744}"/>
              </a:ext>
            </a:extLst>
          </p:cNvPr>
          <p:cNvSpPr/>
          <p:nvPr/>
        </p:nvSpPr>
        <p:spPr>
          <a:xfrm>
            <a:off x="10812049" y="5209780"/>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矩形 9">
            <a:extLst>
              <a:ext uri="{FF2B5EF4-FFF2-40B4-BE49-F238E27FC236}">
                <a16:creationId xmlns:a16="http://schemas.microsoft.com/office/drawing/2014/main" id="{11FE2B32-684F-AC3C-B3BB-AF2F774CEFB6}"/>
              </a:ext>
            </a:extLst>
          </p:cNvPr>
          <p:cNvSpPr/>
          <p:nvPr/>
        </p:nvSpPr>
        <p:spPr>
          <a:xfrm>
            <a:off x="5066779" y="114605"/>
            <a:ext cx="1478070" cy="584058"/>
          </a:xfrm>
          <a:prstGeom prst="wedgeRectCallout">
            <a:avLst>
              <a:gd name="adj1" fmla="val -77627"/>
              <a:gd name="adj2" fmla="val 1122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用户开始时间</a:t>
            </a:r>
            <a:r>
              <a:rPr lang="en-US" altLang="zh-CN" sz="1400" dirty="0"/>
              <a:t>t0</a:t>
            </a:r>
            <a:endParaRPr lang="zh-CN" altLang="en-US" sz="1400" dirty="0"/>
          </a:p>
        </p:txBody>
      </p:sp>
      <p:sp>
        <p:nvSpPr>
          <p:cNvPr id="12" name="对话气泡: 矩形 11">
            <a:extLst>
              <a:ext uri="{FF2B5EF4-FFF2-40B4-BE49-F238E27FC236}">
                <a16:creationId xmlns:a16="http://schemas.microsoft.com/office/drawing/2014/main" id="{E069EE86-1BA0-3CBD-68B5-05E0AD100274}"/>
              </a:ext>
            </a:extLst>
          </p:cNvPr>
          <p:cNvSpPr/>
          <p:nvPr/>
        </p:nvSpPr>
        <p:spPr>
          <a:xfrm>
            <a:off x="10421655" y="1897488"/>
            <a:ext cx="1513562" cy="755030"/>
          </a:xfrm>
          <a:prstGeom prst="wedgeRectCallout">
            <a:avLst>
              <a:gd name="adj1" fmla="val -10654"/>
              <a:gd name="adj2" fmla="val 14563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内核执行系统调用时间</a:t>
            </a:r>
            <a:r>
              <a:rPr lang="en-US" altLang="zh-CN" sz="1400" dirty="0"/>
              <a:t>t1</a:t>
            </a:r>
            <a:endParaRPr lang="zh-CN" altLang="en-US" sz="1400" dirty="0"/>
          </a:p>
        </p:txBody>
      </p:sp>
      <p:sp>
        <p:nvSpPr>
          <p:cNvPr id="13" name="对话气泡: 矩形 12">
            <a:extLst>
              <a:ext uri="{FF2B5EF4-FFF2-40B4-BE49-F238E27FC236}">
                <a16:creationId xmlns:a16="http://schemas.microsoft.com/office/drawing/2014/main" id="{83E23072-15D6-3AD8-4B95-1AF9EA053444}"/>
              </a:ext>
            </a:extLst>
          </p:cNvPr>
          <p:cNvSpPr/>
          <p:nvPr/>
        </p:nvSpPr>
        <p:spPr>
          <a:xfrm>
            <a:off x="8908093" y="5774396"/>
            <a:ext cx="1513562" cy="755030"/>
          </a:xfrm>
          <a:prstGeom prst="wedgeRectCallout">
            <a:avLst>
              <a:gd name="adj1" fmla="val 74587"/>
              <a:gd name="adj2" fmla="val -974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内核结束系统调用时间</a:t>
            </a:r>
            <a:r>
              <a:rPr lang="en-US" altLang="zh-CN" sz="1400" dirty="0"/>
              <a:t>t2</a:t>
            </a:r>
            <a:endParaRPr lang="zh-CN" altLang="en-US" sz="1400" dirty="0"/>
          </a:p>
        </p:txBody>
      </p:sp>
      <p:sp>
        <p:nvSpPr>
          <p:cNvPr id="3" name="椭圆 2">
            <a:extLst>
              <a:ext uri="{FF2B5EF4-FFF2-40B4-BE49-F238E27FC236}">
                <a16:creationId xmlns:a16="http://schemas.microsoft.com/office/drawing/2014/main" id="{D009D191-8DB9-7909-3648-93C853104E7F}"/>
              </a:ext>
            </a:extLst>
          </p:cNvPr>
          <p:cNvSpPr/>
          <p:nvPr/>
        </p:nvSpPr>
        <p:spPr>
          <a:xfrm>
            <a:off x="9736899" y="2362557"/>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话气泡: 矩形 8">
            <a:extLst>
              <a:ext uri="{FF2B5EF4-FFF2-40B4-BE49-F238E27FC236}">
                <a16:creationId xmlns:a16="http://schemas.microsoft.com/office/drawing/2014/main" id="{24BAB2F2-A6CC-AF63-8BFE-F6499C8E53CD}"/>
              </a:ext>
            </a:extLst>
          </p:cNvPr>
          <p:cNvSpPr/>
          <p:nvPr/>
        </p:nvSpPr>
        <p:spPr>
          <a:xfrm>
            <a:off x="9816326" y="46588"/>
            <a:ext cx="1513562" cy="755030"/>
          </a:xfrm>
          <a:prstGeom prst="wedgeRectCallout">
            <a:avLst>
              <a:gd name="adj1" fmla="val -41275"/>
              <a:gd name="adj2" fmla="val 2667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dirty="0" err="1"/>
              <a:t>Thunk</a:t>
            </a:r>
            <a:r>
              <a:rPr lang="zh-CN" altLang="en-US" sz="1400" dirty="0"/>
              <a:t>第</a:t>
            </a:r>
            <a:r>
              <a:rPr lang="en-US" altLang="zh-CN" sz="1400" dirty="0"/>
              <a:t>1</a:t>
            </a:r>
            <a:r>
              <a:rPr lang="zh-CN" altLang="en-US" sz="1400" dirty="0"/>
              <a:t>次递归检查后时间</a:t>
            </a:r>
            <a:r>
              <a:rPr lang="en-US" altLang="zh-CN" sz="1400" dirty="0"/>
              <a:t>t3</a:t>
            </a:r>
            <a:endParaRPr lang="zh-CN" altLang="en-US" sz="1400" dirty="0"/>
          </a:p>
        </p:txBody>
      </p:sp>
    </p:spTree>
    <p:extLst>
      <p:ext uri="{BB962C8B-B14F-4D97-AF65-F5344CB8AC3E}">
        <p14:creationId xmlns:p14="http://schemas.microsoft.com/office/powerpoint/2010/main" val="39217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ADDF0FB-EA95-8A60-621C-01993FCD6D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14"/>
          <a:stretch/>
        </p:blipFill>
        <p:spPr bwMode="auto">
          <a:xfrm>
            <a:off x="4109677" y="808548"/>
            <a:ext cx="8082323" cy="549017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A05D150A-5DB9-ADE7-88BC-5EF68458B9A6}"/>
              </a:ext>
            </a:extLst>
          </p:cNvPr>
          <p:cNvSpPr>
            <a:spLocks noGrp="1"/>
          </p:cNvSpPr>
          <p:nvPr>
            <p:ph idx="1"/>
          </p:nvPr>
        </p:nvSpPr>
        <p:spPr/>
        <p:txBody>
          <a:bodyPr>
            <a:normAutofit/>
          </a:bodyPr>
          <a:lstStyle/>
          <a:p>
            <a:r>
              <a:rPr lang="zh-CN" altLang="en-US" sz="1800" dirty="0"/>
              <a:t>在测量时间时需要注意尽量排除</a:t>
            </a:r>
            <a:r>
              <a:rPr lang="en-US" altLang="zh-CN" sz="1800" dirty="0" err="1"/>
              <a:t>Ftrace</a:t>
            </a:r>
            <a:r>
              <a:rPr lang="zh-CN" altLang="en-US" sz="1800" dirty="0"/>
              <a:t>插桩本身产生的时间</a:t>
            </a:r>
            <a:endParaRPr lang="en-US" altLang="zh-CN" sz="1800" dirty="0"/>
          </a:p>
          <a:p>
            <a:r>
              <a:rPr lang="zh-CN" altLang="en-US" sz="1800" dirty="0"/>
              <a:t>将</a:t>
            </a:r>
            <a:r>
              <a:rPr lang="en-US" altLang="zh-CN" sz="1800" dirty="0"/>
              <a:t>t1-t0</a:t>
            </a:r>
            <a:r>
              <a:rPr lang="zh-CN" altLang="en-US" sz="1800" dirty="0"/>
              <a:t>作为系统调用进入时间会在其中引入</a:t>
            </a:r>
            <a:r>
              <a:rPr lang="en-US" altLang="zh-CN" sz="1800" dirty="0" err="1"/>
              <a:t>Ftrace</a:t>
            </a:r>
            <a:r>
              <a:rPr lang="zh-CN" altLang="en-US" sz="1800" dirty="0"/>
              <a:t>开销及</a:t>
            </a:r>
            <a:r>
              <a:rPr lang="en-US" altLang="zh-CN" sz="1800" dirty="0"/>
              <a:t>Hook</a:t>
            </a:r>
            <a:r>
              <a:rPr lang="zh-CN" altLang="en-US" sz="1800" dirty="0"/>
              <a:t>函数开销</a:t>
            </a:r>
            <a:endParaRPr lang="en-US" altLang="zh-CN" sz="1800" dirty="0"/>
          </a:p>
          <a:p>
            <a:r>
              <a:rPr lang="zh-CN" altLang="en-US" sz="1800" dirty="0"/>
              <a:t>去除</a:t>
            </a:r>
            <a:r>
              <a:rPr lang="en-US" altLang="zh-CN" sz="1800" dirty="0"/>
              <a:t>Hook</a:t>
            </a:r>
            <a:r>
              <a:rPr lang="zh-CN" altLang="en-US" sz="1800" dirty="0"/>
              <a:t>函数开销</a:t>
            </a:r>
            <a:endParaRPr lang="en-US" altLang="zh-CN" sz="1800" dirty="0"/>
          </a:p>
          <a:p>
            <a:pPr lvl="1"/>
            <a:r>
              <a:rPr lang="zh-CN" altLang="en-US" sz="1400" dirty="0"/>
              <a:t>在</a:t>
            </a:r>
            <a:r>
              <a:rPr lang="en-US" altLang="zh-CN" sz="1400" dirty="0" err="1"/>
              <a:t>Thunk</a:t>
            </a:r>
            <a:r>
              <a:rPr lang="zh-CN" altLang="en-US" sz="1400" dirty="0"/>
              <a:t>递归检查后计时</a:t>
            </a:r>
            <a:r>
              <a:rPr lang="en-US" altLang="zh-CN" sz="1400" dirty="0"/>
              <a:t>t3</a:t>
            </a:r>
          </a:p>
          <a:p>
            <a:pPr lvl="1"/>
            <a:r>
              <a:rPr lang="zh-CN" altLang="en-US" sz="1400" dirty="0"/>
              <a:t>使用</a:t>
            </a:r>
            <a:r>
              <a:rPr lang="en-US" altLang="zh-CN" sz="1400" dirty="0"/>
              <a:t>t3-t0</a:t>
            </a:r>
            <a:r>
              <a:rPr lang="zh-CN" altLang="en-US" sz="1400" dirty="0"/>
              <a:t>作为系统调用进入时间</a:t>
            </a:r>
            <a:endParaRPr lang="en-US" altLang="zh-CN" sz="1400" dirty="0"/>
          </a:p>
          <a:p>
            <a:r>
              <a:rPr lang="zh-CN" altLang="en-US" sz="1800" dirty="0"/>
              <a:t>去除</a:t>
            </a:r>
            <a:r>
              <a:rPr lang="en-US" altLang="zh-CN" sz="1800" dirty="0" err="1"/>
              <a:t>Ftrace</a:t>
            </a:r>
            <a:r>
              <a:rPr lang="zh-CN" altLang="en-US" sz="1800" dirty="0"/>
              <a:t>开销及</a:t>
            </a:r>
            <a:r>
              <a:rPr lang="en-US" altLang="zh-CN" sz="1800" dirty="0" err="1"/>
              <a:t>Thunk</a:t>
            </a:r>
            <a:r>
              <a:rPr lang="zh-CN" altLang="en-US" sz="1800" dirty="0"/>
              <a:t>递归检查开销</a:t>
            </a:r>
            <a:endParaRPr lang="en-US" altLang="zh-CN" sz="1800" dirty="0"/>
          </a:p>
          <a:p>
            <a:pPr lvl="1"/>
            <a:r>
              <a:rPr lang="zh-CN" altLang="en-US" sz="1400" dirty="0"/>
              <a:t>在</a:t>
            </a:r>
            <a:r>
              <a:rPr lang="en-US" altLang="zh-CN" sz="1400" dirty="0" err="1"/>
              <a:t>Thunk</a:t>
            </a:r>
            <a:r>
              <a:rPr lang="zh-CN" altLang="en-US" sz="1400" dirty="0"/>
              <a:t>递归检查后计时</a:t>
            </a:r>
            <a:r>
              <a:rPr lang="en-US" altLang="zh-CN" sz="1400" dirty="0"/>
              <a:t>t4</a:t>
            </a:r>
          </a:p>
          <a:p>
            <a:pPr lvl="1"/>
            <a:r>
              <a:rPr lang="zh-CN" altLang="en-US" sz="1400" dirty="0"/>
              <a:t>通过递归检查的结果区分</a:t>
            </a:r>
            <a:r>
              <a:rPr lang="en-US" altLang="zh-CN" sz="1400" dirty="0"/>
              <a:t>t3</a:t>
            </a:r>
            <a:r>
              <a:rPr lang="zh-CN" altLang="en-US" sz="1400" dirty="0"/>
              <a:t>与</a:t>
            </a:r>
            <a:r>
              <a:rPr lang="en-US" altLang="zh-CN" sz="1400" dirty="0"/>
              <a:t>t4</a:t>
            </a:r>
          </a:p>
          <a:p>
            <a:pPr lvl="1"/>
            <a:r>
              <a:rPr lang="zh-CN" altLang="en-US" sz="1400" dirty="0"/>
              <a:t>使用</a:t>
            </a:r>
            <a:r>
              <a:rPr lang="en-US" altLang="zh-CN" sz="1400" dirty="0"/>
              <a:t>t3-t0-(t4-t1)</a:t>
            </a:r>
            <a:r>
              <a:rPr lang="zh-CN" altLang="en-US" sz="1400" dirty="0"/>
              <a:t>作为系统调用进入时间</a:t>
            </a:r>
            <a:endParaRPr lang="en-US" altLang="zh-CN" sz="1400" dirty="0"/>
          </a:p>
          <a:p>
            <a:pPr lvl="1"/>
            <a:r>
              <a:rPr lang="zh-CN" altLang="en-US" sz="1400" dirty="0"/>
              <a:t>使用</a:t>
            </a:r>
            <a:r>
              <a:rPr lang="en-US" altLang="zh-CN" sz="1400" dirty="0"/>
              <a:t>t2-t4</a:t>
            </a:r>
            <a:r>
              <a:rPr lang="zh-CN" altLang="en-US" sz="1400" dirty="0"/>
              <a:t>作为系统调用处理时间</a:t>
            </a:r>
            <a:endParaRPr lang="en-US" altLang="zh-CN" sz="1400" dirty="0"/>
          </a:p>
          <a:p>
            <a:r>
              <a:rPr lang="zh-CN" altLang="en-US" sz="1800" dirty="0"/>
              <a:t>此外，在无</a:t>
            </a:r>
            <a:r>
              <a:rPr lang="en-US" altLang="zh-CN" sz="1800" dirty="0" err="1"/>
              <a:t>Ftrace</a:t>
            </a:r>
            <a:r>
              <a:rPr lang="zh-CN" altLang="en-US" sz="1800" dirty="0"/>
              <a:t>情况下测量用户侧端到端时间</a:t>
            </a:r>
            <a:endParaRPr lang="en-US" altLang="zh-CN" sz="1800" dirty="0"/>
          </a:p>
          <a:p>
            <a:pPr lvl="1"/>
            <a:endParaRPr lang="en-US" altLang="zh-CN" sz="1400" dirty="0"/>
          </a:p>
        </p:txBody>
      </p:sp>
      <p:sp>
        <p:nvSpPr>
          <p:cNvPr id="6" name="标题 1">
            <a:extLst>
              <a:ext uri="{FF2B5EF4-FFF2-40B4-BE49-F238E27FC236}">
                <a16:creationId xmlns:a16="http://schemas.microsoft.com/office/drawing/2014/main" id="{6819EBEB-BE11-6E95-383E-93430D00BE88}"/>
              </a:ext>
            </a:extLst>
          </p:cNvPr>
          <p:cNvSpPr>
            <a:spLocks noGrp="1"/>
          </p:cNvSpPr>
          <p:nvPr>
            <p:ph type="title"/>
          </p:nvPr>
        </p:nvSpPr>
        <p:spPr/>
        <p:txBody>
          <a:bodyPr/>
          <a:lstStyle/>
          <a:p>
            <a:r>
              <a:rPr lang="zh-CN" altLang="en-US" dirty="0"/>
              <a:t>测量思路</a:t>
            </a:r>
          </a:p>
        </p:txBody>
      </p:sp>
      <p:sp>
        <p:nvSpPr>
          <p:cNvPr id="2" name="椭圆 1">
            <a:extLst>
              <a:ext uri="{FF2B5EF4-FFF2-40B4-BE49-F238E27FC236}">
                <a16:creationId xmlns:a16="http://schemas.microsoft.com/office/drawing/2014/main" id="{7D401E38-EF9D-D09D-DEBB-76F766E2224E}"/>
              </a:ext>
            </a:extLst>
          </p:cNvPr>
          <p:cNvSpPr/>
          <p:nvPr/>
        </p:nvSpPr>
        <p:spPr>
          <a:xfrm>
            <a:off x="4390372" y="1296323"/>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5990199-BBF4-A5CD-211B-6B890F58F6AA}"/>
              </a:ext>
            </a:extLst>
          </p:cNvPr>
          <p:cNvSpPr/>
          <p:nvPr/>
        </p:nvSpPr>
        <p:spPr>
          <a:xfrm>
            <a:off x="10812049" y="3450234"/>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A876A29-E5C6-0901-3865-DF42BC025744}"/>
              </a:ext>
            </a:extLst>
          </p:cNvPr>
          <p:cNvSpPr/>
          <p:nvPr/>
        </p:nvSpPr>
        <p:spPr>
          <a:xfrm>
            <a:off x="10812049" y="5209780"/>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矩形 9">
            <a:extLst>
              <a:ext uri="{FF2B5EF4-FFF2-40B4-BE49-F238E27FC236}">
                <a16:creationId xmlns:a16="http://schemas.microsoft.com/office/drawing/2014/main" id="{11FE2B32-684F-AC3C-B3BB-AF2F774CEFB6}"/>
              </a:ext>
            </a:extLst>
          </p:cNvPr>
          <p:cNvSpPr/>
          <p:nvPr/>
        </p:nvSpPr>
        <p:spPr>
          <a:xfrm>
            <a:off x="5066779" y="114605"/>
            <a:ext cx="1478070" cy="584058"/>
          </a:xfrm>
          <a:prstGeom prst="wedgeRectCallout">
            <a:avLst>
              <a:gd name="adj1" fmla="val -77627"/>
              <a:gd name="adj2" fmla="val 1122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用户开始时间</a:t>
            </a:r>
            <a:r>
              <a:rPr lang="en-US" altLang="zh-CN" sz="1400" dirty="0"/>
              <a:t>t0</a:t>
            </a:r>
            <a:endParaRPr lang="zh-CN" altLang="en-US" sz="1400" dirty="0"/>
          </a:p>
        </p:txBody>
      </p:sp>
      <p:sp>
        <p:nvSpPr>
          <p:cNvPr id="12" name="对话气泡: 矩形 11">
            <a:extLst>
              <a:ext uri="{FF2B5EF4-FFF2-40B4-BE49-F238E27FC236}">
                <a16:creationId xmlns:a16="http://schemas.microsoft.com/office/drawing/2014/main" id="{E069EE86-1BA0-3CBD-68B5-05E0AD100274}"/>
              </a:ext>
            </a:extLst>
          </p:cNvPr>
          <p:cNvSpPr/>
          <p:nvPr/>
        </p:nvSpPr>
        <p:spPr>
          <a:xfrm>
            <a:off x="10421655" y="1897488"/>
            <a:ext cx="1513562" cy="755030"/>
          </a:xfrm>
          <a:prstGeom prst="wedgeRectCallout">
            <a:avLst>
              <a:gd name="adj1" fmla="val -10654"/>
              <a:gd name="adj2" fmla="val 14563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内核执行系统调用时间</a:t>
            </a:r>
            <a:r>
              <a:rPr lang="en-US" altLang="zh-CN" sz="1400" dirty="0"/>
              <a:t>t1</a:t>
            </a:r>
            <a:endParaRPr lang="zh-CN" altLang="en-US" sz="1400" dirty="0"/>
          </a:p>
        </p:txBody>
      </p:sp>
      <p:sp>
        <p:nvSpPr>
          <p:cNvPr id="13" name="对话气泡: 矩形 12">
            <a:extLst>
              <a:ext uri="{FF2B5EF4-FFF2-40B4-BE49-F238E27FC236}">
                <a16:creationId xmlns:a16="http://schemas.microsoft.com/office/drawing/2014/main" id="{83E23072-15D6-3AD8-4B95-1AF9EA053444}"/>
              </a:ext>
            </a:extLst>
          </p:cNvPr>
          <p:cNvSpPr/>
          <p:nvPr/>
        </p:nvSpPr>
        <p:spPr>
          <a:xfrm>
            <a:off x="8908093" y="5774396"/>
            <a:ext cx="1513562" cy="755030"/>
          </a:xfrm>
          <a:prstGeom prst="wedgeRectCallout">
            <a:avLst>
              <a:gd name="adj1" fmla="val 74587"/>
              <a:gd name="adj2" fmla="val -974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t>内核结束系统调用时间</a:t>
            </a:r>
            <a:r>
              <a:rPr lang="en-US" altLang="zh-CN" sz="1400" dirty="0"/>
              <a:t>t2</a:t>
            </a:r>
            <a:endParaRPr lang="zh-CN" altLang="en-US" sz="1400" dirty="0"/>
          </a:p>
        </p:txBody>
      </p:sp>
      <p:sp>
        <p:nvSpPr>
          <p:cNvPr id="3" name="椭圆 2">
            <a:extLst>
              <a:ext uri="{FF2B5EF4-FFF2-40B4-BE49-F238E27FC236}">
                <a16:creationId xmlns:a16="http://schemas.microsoft.com/office/drawing/2014/main" id="{D009D191-8DB9-7909-3648-93C853104E7F}"/>
              </a:ext>
            </a:extLst>
          </p:cNvPr>
          <p:cNvSpPr/>
          <p:nvPr/>
        </p:nvSpPr>
        <p:spPr>
          <a:xfrm>
            <a:off x="9736899" y="2362557"/>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话气泡: 矩形 8">
            <a:extLst>
              <a:ext uri="{FF2B5EF4-FFF2-40B4-BE49-F238E27FC236}">
                <a16:creationId xmlns:a16="http://schemas.microsoft.com/office/drawing/2014/main" id="{24BAB2F2-A6CC-AF63-8BFE-F6499C8E53CD}"/>
              </a:ext>
            </a:extLst>
          </p:cNvPr>
          <p:cNvSpPr/>
          <p:nvPr/>
        </p:nvSpPr>
        <p:spPr>
          <a:xfrm>
            <a:off x="9816326" y="46588"/>
            <a:ext cx="1513562" cy="755030"/>
          </a:xfrm>
          <a:prstGeom prst="wedgeRectCallout">
            <a:avLst>
              <a:gd name="adj1" fmla="val -41275"/>
              <a:gd name="adj2" fmla="val 2667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dirty="0" err="1"/>
              <a:t>Thunk</a:t>
            </a:r>
            <a:r>
              <a:rPr lang="zh-CN" altLang="en-US" sz="1400" dirty="0"/>
              <a:t>第</a:t>
            </a:r>
            <a:r>
              <a:rPr lang="en-US" altLang="zh-CN" sz="1400" dirty="0"/>
              <a:t>1</a:t>
            </a:r>
            <a:r>
              <a:rPr lang="zh-CN" altLang="en-US" sz="1400" dirty="0"/>
              <a:t>次递归检查后时间</a:t>
            </a:r>
            <a:r>
              <a:rPr lang="en-US" altLang="zh-CN" sz="1400" dirty="0"/>
              <a:t>t3</a:t>
            </a:r>
            <a:endParaRPr lang="zh-CN" altLang="en-US" sz="1400" dirty="0"/>
          </a:p>
        </p:txBody>
      </p:sp>
      <p:sp>
        <p:nvSpPr>
          <p:cNvPr id="11" name="椭圆 10">
            <a:extLst>
              <a:ext uri="{FF2B5EF4-FFF2-40B4-BE49-F238E27FC236}">
                <a16:creationId xmlns:a16="http://schemas.microsoft.com/office/drawing/2014/main" id="{EA186168-9B69-B1CE-9DEC-DC2E37567613}"/>
              </a:ext>
            </a:extLst>
          </p:cNvPr>
          <p:cNvSpPr/>
          <p:nvPr/>
        </p:nvSpPr>
        <p:spPr>
          <a:xfrm>
            <a:off x="9736899" y="3976242"/>
            <a:ext cx="206800" cy="206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矩形 13">
            <a:extLst>
              <a:ext uri="{FF2B5EF4-FFF2-40B4-BE49-F238E27FC236}">
                <a16:creationId xmlns:a16="http://schemas.microsoft.com/office/drawing/2014/main" id="{EF4DEA99-E117-1FA8-7449-9F0DD16B0153}"/>
              </a:ext>
            </a:extLst>
          </p:cNvPr>
          <p:cNvSpPr/>
          <p:nvPr/>
        </p:nvSpPr>
        <p:spPr>
          <a:xfrm>
            <a:off x="8980118" y="4638386"/>
            <a:ext cx="1513562" cy="755030"/>
          </a:xfrm>
          <a:prstGeom prst="wedgeRectCallout">
            <a:avLst>
              <a:gd name="adj1" fmla="val 15829"/>
              <a:gd name="adj2" fmla="val -10654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dirty="0" err="1"/>
              <a:t>Thunk</a:t>
            </a:r>
            <a:r>
              <a:rPr lang="zh-CN" altLang="en-US" sz="1400" dirty="0"/>
              <a:t>第</a:t>
            </a:r>
            <a:r>
              <a:rPr lang="en-US" altLang="zh-CN" sz="1400" dirty="0"/>
              <a:t>2</a:t>
            </a:r>
            <a:r>
              <a:rPr lang="zh-CN" altLang="en-US" sz="1400" dirty="0"/>
              <a:t>次递归检查后时间</a:t>
            </a:r>
            <a:r>
              <a:rPr lang="en-US" altLang="zh-CN" sz="1400" dirty="0"/>
              <a:t>t4</a:t>
            </a:r>
            <a:endParaRPr lang="zh-CN" altLang="en-US" sz="1400" dirty="0"/>
          </a:p>
        </p:txBody>
      </p:sp>
    </p:spTree>
    <p:extLst>
      <p:ext uri="{BB962C8B-B14F-4D97-AF65-F5344CB8AC3E}">
        <p14:creationId xmlns:p14="http://schemas.microsoft.com/office/powerpoint/2010/main" val="120247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9BCE8009-DD7A-9B76-8F56-74CF9A535EF3}"/>
              </a:ext>
            </a:extLst>
          </p:cNvPr>
          <p:cNvGraphicFramePr>
            <a:graphicFrameLocks noGrp="1"/>
          </p:cNvGraphicFramePr>
          <p:nvPr>
            <p:ph idx="1"/>
            <p:extLst>
              <p:ext uri="{D42A27DB-BD31-4B8C-83A1-F6EECF244321}">
                <p14:modId xmlns:p14="http://schemas.microsoft.com/office/powerpoint/2010/main" val="3562381327"/>
              </p:ext>
            </p:extLst>
          </p:nvPr>
        </p:nvGraphicFramePr>
        <p:xfrm>
          <a:off x="527050" y="1508125"/>
          <a:ext cx="6408324" cy="1371600"/>
        </p:xfrm>
        <a:graphic>
          <a:graphicData uri="http://schemas.openxmlformats.org/drawingml/2006/table">
            <a:tbl>
              <a:tblPr firstRow="1" bandRow="1">
                <a:tableStyleId>{5C22544A-7EE6-4342-B048-85BDC9FD1C3A}</a:tableStyleId>
              </a:tblPr>
              <a:tblGrid>
                <a:gridCol w="1602081">
                  <a:extLst>
                    <a:ext uri="{9D8B030D-6E8A-4147-A177-3AD203B41FA5}">
                      <a16:colId xmlns:a16="http://schemas.microsoft.com/office/drawing/2014/main" val="3826980524"/>
                    </a:ext>
                  </a:extLst>
                </a:gridCol>
                <a:gridCol w="1602081">
                  <a:extLst>
                    <a:ext uri="{9D8B030D-6E8A-4147-A177-3AD203B41FA5}">
                      <a16:colId xmlns:a16="http://schemas.microsoft.com/office/drawing/2014/main" val="2849513793"/>
                    </a:ext>
                  </a:extLst>
                </a:gridCol>
                <a:gridCol w="1602081">
                  <a:extLst>
                    <a:ext uri="{9D8B030D-6E8A-4147-A177-3AD203B41FA5}">
                      <a16:colId xmlns:a16="http://schemas.microsoft.com/office/drawing/2014/main" val="203944700"/>
                    </a:ext>
                  </a:extLst>
                </a:gridCol>
                <a:gridCol w="1602081">
                  <a:extLst>
                    <a:ext uri="{9D8B030D-6E8A-4147-A177-3AD203B41FA5}">
                      <a16:colId xmlns:a16="http://schemas.microsoft.com/office/drawing/2014/main" val="596638675"/>
                    </a:ext>
                  </a:extLst>
                </a:gridCol>
              </a:tblGrid>
              <a:tr h="331391">
                <a:tc>
                  <a:txBody>
                    <a:bodyPr/>
                    <a:lstStyle/>
                    <a:p>
                      <a:pPr algn="ctr"/>
                      <a:endParaRPr lang="zh-CN" altLang="en-US" dirty="0"/>
                    </a:p>
                  </a:txBody>
                  <a:tcPr/>
                </a:tc>
                <a:tc>
                  <a:txBody>
                    <a:bodyPr/>
                    <a:lstStyle/>
                    <a:p>
                      <a:pPr algn="ctr"/>
                      <a:r>
                        <a:rPr lang="zh-CN" altLang="en-US" dirty="0"/>
                        <a:t>进入时间</a:t>
                      </a:r>
                      <a:r>
                        <a:rPr lang="en-US" altLang="zh-CN" dirty="0"/>
                        <a:t>(cycles)</a:t>
                      </a:r>
                      <a:endParaRPr lang="zh-CN" altLang="en-US" dirty="0"/>
                    </a:p>
                  </a:txBody>
                  <a:tcPr/>
                </a:tc>
                <a:tc>
                  <a:txBody>
                    <a:bodyPr/>
                    <a:lstStyle/>
                    <a:p>
                      <a:pPr algn="ctr"/>
                      <a:r>
                        <a:rPr lang="zh-CN" altLang="en-US" dirty="0"/>
                        <a:t>处理时间</a:t>
                      </a:r>
                      <a:r>
                        <a:rPr lang="en-US" altLang="zh-CN" dirty="0"/>
                        <a:t>(cycles)</a:t>
                      </a:r>
                      <a:endParaRPr lang="zh-CN" altLang="en-US" dirty="0"/>
                    </a:p>
                  </a:txBody>
                  <a:tcPr/>
                </a:tc>
                <a:tc>
                  <a:txBody>
                    <a:bodyPr/>
                    <a:lstStyle/>
                    <a:p>
                      <a:pPr algn="ctr"/>
                      <a:r>
                        <a:rPr lang="zh-CN" altLang="en-US" dirty="0"/>
                        <a:t>用户侧端到端时间</a:t>
                      </a:r>
                      <a:r>
                        <a:rPr lang="en-US" altLang="zh-CN" dirty="0"/>
                        <a:t>(cycles)</a:t>
                      </a:r>
                      <a:endParaRPr lang="zh-CN" altLang="en-US" dirty="0"/>
                    </a:p>
                  </a:txBody>
                  <a:tcPr/>
                </a:tc>
                <a:extLst>
                  <a:ext uri="{0D108BD9-81ED-4DB2-BD59-A6C34878D82A}">
                    <a16:rowId xmlns:a16="http://schemas.microsoft.com/office/drawing/2014/main" val="3955579787"/>
                  </a:ext>
                </a:extLst>
              </a:tr>
              <a:tr h="331391">
                <a:tc>
                  <a:txBody>
                    <a:bodyPr/>
                    <a:lstStyle/>
                    <a:p>
                      <a:pPr algn="ctr"/>
                      <a:r>
                        <a:rPr lang="zh-CN" altLang="en-US" dirty="0"/>
                        <a:t>平均数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165.61</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347.69</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640.96</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33871470"/>
                  </a:ext>
                </a:extLst>
              </a:tr>
              <a:tr h="331391">
                <a:tc>
                  <a:txBody>
                    <a:bodyPr/>
                    <a:lstStyle/>
                    <a:p>
                      <a:pPr algn="ctr"/>
                      <a:r>
                        <a:rPr lang="zh-CN" altLang="en-US" dirty="0"/>
                        <a:t>中位数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166</a:t>
                      </a:r>
                      <a:endParaRPr lang="zh-CN" altLang="en-US" sz="1800" b="0" kern="1200" dirty="0">
                        <a:solidFill>
                          <a:schemeClr val="dk1"/>
                        </a:solidFill>
                        <a:effectLst/>
                        <a:latin typeface="+mn-lt"/>
                        <a:ea typeface="+mn-ea"/>
                        <a:cs typeface="+mn-cs"/>
                      </a:endParaRPr>
                    </a:p>
                  </a:txBody>
                  <a:tcPr/>
                </a:tc>
                <a:tc>
                  <a:txBody>
                    <a:bodyPr/>
                    <a:lstStyle/>
                    <a:p>
                      <a:pPr algn="ctr"/>
                      <a:r>
                        <a:rPr lang="en-US" altLang="zh-CN" dirty="0"/>
                        <a:t>311</a:t>
                      </a:r>
                      <a:endParaRPr lang="zh-CN" altLang="en-US" dirty="0"/>
                    </a:p>
                  </a:txBody>
                  <a:tcPr/>
                </a:tc>
                <a:tc>
                  <a:txBody>
                    <a:bodyPr/>
                    <a:lstStyle/>
                    <a:p>
                      <a:pPr algn="ctr"/>
                      <a:r>
                        <a:rPr lang="en-US" altLang="zh-CN" dirty="0"/>
                        <a:t>607</a:t>
                      </a:r>
                      <a:endParaRPr lang="zh-CN" altLang="en-US" dirty="0"/>
                    </a:p>
                  </a:txBody>
                  <a:tcPr/>
                </a:tc>
                <a:extLst>
                  <a:ext uri="{0D108BD9-81ED-4DB2-BD59-A6C34878D82A}">
                    <a16:rowId xmlns:a16="http://schemas.microsoft.com/office/drawing/2014/main" val="1798253529"/>
                  </a:ext>
                </a:extLst>
              </a:tr>
            </a:tbl>
          </a:graphicData>
        </a:graphic>
      </p:graphicFrame>
      <p:sp>
        <p:nvSpPr>
          <p:cNvPr id="2" name="标题 1">
            <a:extLst>
              <a:ext uri="{FF2B5EF4-FFF2-40B4-BE49-F238E27FC236}">
                <a16:creationId xmlns:a16="http://schemas.microsoft.com/office/drawing/2014/main" id="{EAEDEDFA-008E-67C5-7FDA-CA5FDC5D1473}"/>
              </a:ext>
            </a:extLst>
          </p:cNvPr>
          <p:cNvSpPr>
            <a:spLocks noGrp="1"/>
          </p:cNvSpPr>
          <p:nvPr>
            <p:ph type="title"/>
          </p:nvPr>
        </p:nvSpPr>
        <p:spPr/>
        <p:txBody>
          <a:bodyPr/>
          <a:lstStyle/>
          <a:p>
            <a:r>
              <a:rPr lang="zh-CN" altLang="en-US" dirty="0"/>
              <a:t>测量结果</a:t>
            </a:r>
            <a:r>
              <a:rPr lang="en-US" altLang="zh-CN" dirty="0"/>
              <a:t>-</a:t>
            </a:r>
            <a:r>
              <a:rPr lang="en-US" altLang="zh-CN" dirty="0" err="1"/>
              <a:t>getpid</a:t>
            </a:r>
            <a:endParaRPr lang="zh-CN" altLang="en-US" dirty="0"/>
          </a:p>
        </p:txBody>
      </p:sp>
      <p:pic>
        <p:nvPicPr>
          <p:cNvPr id="6" name="图片 5">
            <a:extLst>
              <a:ext uri="{FF2B5EF4-FFF2-40B4-BE49-F238E27FC236}">
                <a16:creationId xmlns:a16="http://schemas.microsoft.com/office/drawing/2014/main" id="{C856A5C4-2B6B-3345-08C4-BAB74C163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627" y="201043"/>
            <a:ext cx="4608743" cy="3456557"/>
          </a:xfrm>
          <a:prstGeom prst="rect">
            <a:avLst/>
          </a:prstGeom>
        </p:spPr>
      </p:pic>
      <p:pic>
        <p:nvPicPr>
          <p:cNvPr id="8" name="图片 7">
            <a:extLst>
              <a:ext uri="{FF2B5EF4-FFF2-40B4-BE49-F238E27FC236}">
                <a16:creationId xmlns:a16="http://schemas.microsoft.com/office/drawing/2014/main" id="{A2A1F2EB-DDC5-65B0-ED3B-50DD840CF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90" y="3491630"/>
            <a:ext cx="4466781" cy="3350086"/>
          </a:xfrm>
          <a:prstGeom prst="rect">
            <a:avLst/>
          </a:prstGeom>
        </p:spPr>
      </p:pic>
      <p:pic>
        <p:nvPicPr>
          <p:cNvPr id="10" name="图片 9">
            <a:extLst>
              <a:ext uri="{FF2B5EF4-FFF2-40B4-BE49-F238E27FC236}">
                <a16:creationId xmlns:a16="http://schemas.microsoft.com/office/drawing/2014/main" id="{CF0E23F0-580C-072F-8E92-2767B5B01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011" y="3491630"/>
            <a:ext cx="4399974" cy="3299981"/>
          </a:xfrm>
          <a:prstGeom prst="rect">
            <a:avLst/>
          </a:prstGeom>
        </p:spPr>
      </p:pic>
      <p:sp>
        <p:nvSpPr>
          <p:cNvPr id="3" name="文本框 2">
            <a:extLst>
              <a:ext uri="{FF2B5EF4-FFF2-40B4-BE49-F238E27FC236}">
                <a16:creationId xmlns:a16="http://schemas.microsoft.com/office/drawing/2014/main" id="{3029CF3F-39A5-EBB9-C6FF-1BC343B9A709}"/>
              </a:ext>
            </a:extLst>
          </p:cNvPr>
          <p:cNvSpPr txBox="1"/>
          <p:nvPr/>
        </p:nvSpPr>
        <p:spPr>
          <a:xfrm>
            <a:off x="583381" y="1087279"/>
            <a:ext cx="2075473" cy="369332"/>
          </a:xfrm>
          <a:prstGeom prst="rect">
            <a:avLst/>
          </a:prstGeom>
          <a:noFill/>
        </p:spPr>
        <p:txBody>
          <a:bodyPr wrap="square" rtlCol="0">
            <a:spAutoFit/>
          </a:bodyPr>
          <a:lstStyle/>
          <a:p>
            <a:r>
              <a:rPr lang="zh-CN" altLang="en-US" dirty="0"/>
              <a:t>获取进程</a:t>
            </a:r>
            <a:r>
              <a:rPr lang="en-US" altLang="zh-CN" dirty="0"/>
              <a:t>PID</a:t>
            </a:r>
            <a:endParaRPr lang="zh-CN" altLang="en-US" dirty="0"/>
          </a:p>
        </p:txBody>
      </p:sp>
    </p:spTree>
    <p:extLst>
      <p:ext uri="{BB962C8B-B14F-4D97-AF65-F5344CB8AC3E}">
        <p14:creationId xmlns:p14="http://schemas.microsoft.com/office/powerpoint/2010/main" val="198371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459BFAB-2283-A822-6A18-39AEAE299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480" y="3517775"/>
            <a:ext cx="3869901" cy="2902426"/>
          </a:xfrm>
        </p:spPr>
      </p:pic>
      <p:sp>
        <p:nvSpPr>
          <p:cNvPr id="2" name="标题 1">
            <a:extLst>
              <a:ext uri="{FF2B5EF4-FFF2-40B4-BE49-F238E27FC236}">
                <a16:creationId xmlns:a16="http://schemas.microsoft.com/office/drawing/2014/main" id="{EAEDEDFA-008E-67C5-7FDA-CA5FDC5D1473}"/>
              </a:ext>
            </a:extLst>
          </p:cNvPr>
          <p:cNvSpPr>
            <a:spLocks noGrp="1"/>
          </p:cNvSpPr>
          <p:nvPr>
            <p:ph type="title"/>
          </p:nvPr>
        </p:nvSpPr>
        <p:spPr/>
        <p:txBody>
          <a:bodyPr/>
          <a:lstStyle/>
          <a:p>
            <a:r>
              <a:rPr lang="zh-CN" altLang="en-US" dirty="0"/>
              <a:t>测量结果</a:t>
            </a:r>
            <a:r>
              <a:rPr lang="en-US" altLang="zh-CN" dirty="0"/>
              <a:t>-</a:t>
            </a:r>
            <a:r>
              <a:rPr lang="en-US" altLang="zh-CN" dirty="0" err="1"/>
              <a:t>getcpu</a:t>
            </a:r>
            <a:endParaRPr lang="zh-CN" altLang="en-US" dirty="0"/>
          </a:p>
        </p:txBody>
      </p:sp>
      <p:graphicFrame>
        <p:nvGraphicFramePr>
          <p:cNvPr id="4" name="表格 4">
            <a:extLst>
              <a:ext uri="{FF2B5EF4-FFF2-40B4-BE49-F238E27FC236}">
                <a16:creationId xmlns:a16="http://schemas.microsoft.com/office/drawing/2014/main" id="{844F70D4-5BDE-1F7B-5E7E-A0B4800F285A}"/>
              </a:ext>
            </a:extLst>
          </p:cNvPr>
          <p:cNvGraphicFramePr>
            <a:graphicFrameLocks/>
          </p:cNvGraphicFramePr>
          <p:nvPr>
            <p:extLst>
              <p:ext uri="{D42A27DB-BD31-4B8C-83A1-F6EECF244321}">
                <p14:modId xmlns:p14="http://schemas.microsoft.com/office/powerpoint/2010/main" val="2150065384"/>
              </p:ext>
            </p:extLst>
          </p:nvPr>
        </p:nvGraphicFramePr>
        <p:xfrm>
          <a:off x="756780" y="1691640"/>
          <a:ext cx="6009780" cy="1371600"/>
        </p:xfrm>
        <a:graphic>
          <a:graphicData uri="http://schemas.openxmlformats.org/drawingml/2006/table">
            <a:tbl>
              <a:tblPr firstRow="1" bandRow="1">
                <a:tableStyleId>{5C22544A-7EE6-4342-B048-85BDC9FD1C3A}</a:tableStyleId>
              </a:tblPr>
              <a:tblGrid>
                <a:gridCol w="1502445">
                  <a:extLst>
                    <a:ext uri="{9D8B030D-6E8A-4147-A177-3AD203B41FA5}">
                      <a16:colId xmlns:a16="http://schemas.microsoft.com/office/drawing/2014/main" val="3826980524"/>
                    </a:ext>
                  </a:extLst>
                </a:gridCol>
                <a:gridCol w="1502445">
                  <a:extLst>
                    <a:ext uri="{9D8B030D-6E8A-4147-A177-3AD203B41FA5}">
                      <a16:colId xmlns:a16="http://schemas.microsoft.com/office/drawing/2014/main" val="2849513793"/>
                    </a:ext>
                  </a:extLst>
                </a:gridCol>
                <a:gridCol w="1316767">
                  <a:extLst>
                    <a:ext uri="{9D8B030D-6E8A-4147-A177-3AD203B41FA5}">
                      <a16:colId xmlns:a16="http://schemas.microsoft.com/office/drawing/2014/main" val="203944700"/>
                    </a:ext>
                  </a:extLst>
                </a:gridCol>
                <a:gridCol w="1688123">
                  <a:extLst>
                    <a:ext uri="{9D8B030D-6E8A-4147-A177-3AD203B41FA5}">
                      <a16:colId xmlns:a16="http://schemas.microsoft.com/office/drawing/2014/main" val="596638675"/>
                    </a:ext>
                  </a:extLst>
                </a:gridCol>
              </a:tblGrid>
              <a:tr h="331391">
                <a:tc>
                  <a:txBody>
                    <a:bodyPr/>
                    <a:lstStyle/>
                    <a:p>
                      <a:pPr algn="ctr"/>
                      <a:endParaRPr lang="zh-CN" altLang="en-US" dirty="0"/>
                    </a:p>
                  </a:txBody>
                  <a:tcPr/>
                </a:tc>
                <a:tc>
                  <a:txBody>
                    <a:bodyPr/>
                    <a:lstStyle/>
                    <a:p>
                      <a:pPr algn="ctr"/>
                      <a:r>
                        <a:rPr lang="zh-CN" altLang="en-US" dirty="0"/>
                        <a:t>进入时间</a:t>
                      </a:r>
                      <a:r>
                        <a:rPr lang="en-US" altLang="zh-CN" dirty="0"/>
                        <a:t>(cycles)</a:t>
                      </a:r>
                      <a:endParaRPr lang="zh-CN" altLang="en-US" dirty="0"/>
                    </a:p>
                  </a:txBody>
                  <a:tcPr/>
                </a:tc>
                <a:tc>
                  <a:txBody>
                    <a:bodyPr/>
                    <a:lstStyle/>
                    <a:p>
                      <a:pPr algn="ctr"/>
                      <a:r>
                        <a:rPr lang="zh-CN" altLang="en-US" dirty="0"/>
                        <a:t>处理时间</a:t>
                      </a:r>
                      <a:r>
                        <a:rPr lang="en-US" altLang="zh-CN" dirty="0"/>
                        <a:t>(cycles)</a:t>
                      </a:r>
                      <a:endParaRPr lang="zh-CN" altLang="en-US" dirty="0"/>
                    </a:p>
                  </a:txBody>
                  <a:tcPr/>
                </a:tc>
                <a:tc>
                  <a:txBody>
                    <a:bodyPr/>
                    <a:lstStyle/>
                    <a:p>
                      <a:pPr algn="ctr"/>
                      <a:r>
                        <a:rPr lang="zh-CN" altLang="en-US" dirty="0"/>
                        <a:t>用户侧端到端时间</a:t>
                      </a:r>
                      <a:r>
                        <a:rPr lang="en-US" altLang="zh-CN" dirty="0"/>
                        <a:t>(cycles)</a:t>
                      </a:r>
                      <a:endParaRPr lang="zh-CN" altLang="en-US" dirty="0"/>
                    </a:p>
                  </a:txBody>
                  <a:tcPr/>
                </a:tc>
                <a:extLst>
                  <a:ext uri="{0D108BD9-81ED-4DB2-BD59-A6C34878D82A}">
                    <a16:rowId xmlns:a16="http://schemas.microsoft.com/office/drawing/2014/main" val="3955579787"/>
                  </a:ext>
                </a:extLst>
              </a:tr>
              <a:tr h="331391">
                <a:tc>
                  <a:txBody>
                    <a:bodyPr/>
                    <a:lstStyle/>
                    <a:p>
                      <a:pPr algn="ctr"/>
                      <a:r>
                        <a:rPr lang="zh-CN" altLang="en-US" dirty="0"/>
                        <a:t>平均数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167.62</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348.21</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656.21</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33871470"/>
                  </a:ext>
                </a:extLst>
              </a:tr>
              <a:tr h="331391">
                <a:tc>
                  <a:txBody>
                    <a:bodyPr/>
                    <a:lstStyle/>
                    <a:p>
                      <a:pPr algn="ctr"/>
                      <a:r>
                        <a:rPr lang="zh-CN" altLang="en-US" dirty="0"/>
                        <a:t>中位数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168</a:t>
                      </a:r>
                      <a:endParaRPr lang="zh-CN" altLang="en-US" sz="1800" b="0" kern="1200" dirty="0">
                        <a:solidFill>
                          <a:schemeClr val="dk1"/>
                        </a:solidFill>
                        <a:effectLst/>
                        <a:latin typeface="+mn-lt"/>
                        <a:ea typeface="+mn-ea"/>
                        <a:cs typeface="+mn-cs"/>
                      </a:endParaRPr>
                    </a:p>
                  </a:txBody>
                  <a:tcPr/>
                </a:tc>
                <a:tc>
                  <a:txBody>
                    <a:bodyPr/>
                    <a:lstStyle/>
                    <a:p>
                      <a:pPr algn="ctr"/>
                      <a:r>
                        <a:rPr lang="en-US" altLang="zh-CN" dirty="0"/>
                        <a:t>313</a:t>
                      </a:r>
                      <a:endParaRPr lang="zh-CN" altLang="en-US" dirty="0"/>
                    </a:p>
                  </a:txBody>
                  <a:tcPr/>
                </a:tc>
                <a:tc>
                  <a:txBody>
                    <a:bodyPr/>
                    <a:lstStyle/>
                    <a:p>
                      <a:pPr algn="ctr"/>
                      <a:r>
                        <a:rPr lang="en-US" altLang="zh-CN" dirty="0"/>
                        <a:t>621</a:t>
                      </a:r>
                      <a:endParaRPr lang="zh-CN" altLang="en-US" dirty="0"/>
                    </a:p>
                  </a:txBody>
                  <a:tcPr/>
                </a:tc>
                <a:extLst>
                  <a:ext uri="{0D108BD9-81ED-4DB2-BD59-A6C34878D82A}">
                    <a16:rowId xmlns:a16="http://schemas.microsoft.com/office/drawing/2014/main" val="1798253529"/>
                  </a:ext>
                </a:extLst>
              </a:tr>
            </a:tbl>
          </a:graphicData>
        </a:graphic>
      </p:graphicFrame>
      <p:pic>
        <p:nvPicPr>
          <p:cNvPr id="8" name="图片 7">
            <a:extLst>
              <a:ext uri="{FF2B5EF4-FFF2-40B4-BE49-F238E27FC236}">
                <a16:creationId xmlns:a16="http://schemas.microsoft.com/office/drawing/2014/main" id="{E47D3973-9349-1A0C-978A-273467D19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779" y="361656"/>
            <a:ext cx="4246531" cy="3184899"/>
          </a:xfrm>
          <a:prstGeom prst="rect">
            <a:avLst/>
          </a:prstGeom>
        </p:spPr>
      </p:pic>
      <p:pic>
        <p:nvPicPr>
          <p:cNvPr id="10" name="图片 9">
            <a:extLst>
              <a:ext uri="{FF2B5EF4-FFF2-40B4-BE49-F238E27FC236}">
                <a16:creationId xmlns:a16="http://schemas.microsoft.com/office/drawing/2014/main" id="{CB7D46F2-8827-2C4E-0CB5-6548FA4A9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779" y="3673101"/>
            <a:ext cx="4246531" cy="3184899"/>
          </a:xfrm>
          <a:prstGeom prst="rect">
            <a:avLst/>
          </a:prstGeom>
        </p:spPr>
      </p:pic>
      <p:sp>
        <p:nvSpPr>
          <p:cNvPr id="3" name="文本框 2">
            <a:extLst>
              <a:ext uri="{FF2B5EF4-FFF2-40B4-BE49-F238E27FC236}">
                <a16:creationId xmlns:a16="http://schemas.microsoft.com/office/drawing/2014/main" id="{46272C1F-3493-950F-D278-A7D4913DB770}"/>
              </a:ext>
            </a:extLst>
          </p:cNvPr>
          <p:cNvSpPr txBox="1"/>
          <p:nvPr/>
        </p:nvSpPr>
        <p:spPr>
          <a:xfrm>
            <a:off x="583381" y="1087279"/>
            <a:ext cx="5725979" cy="369332"/>
          </a:xfrm>
          <a:prstGeom prst="rect">
            <a:avLst/>
          </a:prstGeom>
          <a:noFill/>
        </p:spPr>
        <p:txBody>
          <a:bodyPr wrap="square" rtlCol="0">
            <a:spAutoFit/>
          </a:bodyPr>
          <a:lstStyle/>
          <a:p>
            <a:r>
              <a:rPr lang="zh-CN" altLang="en-US" dirty="0"/>
              <a:t>确定调用线程正在运行的</a:t>
            </a:r>
            <a:r>
              <a:rPr lang="en-US" altLang="zh-CN" dirty="0"/>
              <a:t>CPU</a:t>
            </a:r>
            <a:r>
              <a:rPr lang="zh-CN" altLang="en-US" dirty="0"/>
              <a:t>和</a:t>
            </a:r>
            <a:r>
              <a:rPr lang="en-US" altLang="zh-CN" dirty="0"/>
              <a:t>NUMA</a:t>
            </a:r>
            <a:r>
              <a:rPr lang="zh-CN" altLang="en-US" dirty="0"/>
              <a:t>节点</a:t>
            </a:r>
          </a:p>
        </p:txBody>
      </p:sp>
    </p:spTree>
    <p:extLst>
      <p:ext uri="{BB962C8B-B14F-4D97-AF65-F5344CB8AC3E}">
        <p14:creationId xmlns:p14="http://schemas.microsoft.com/office/powerpoint/2010/main" val="426634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DEDFA-008E-67C5-7FDA-CA5FDC5D1473}"/>
              </a:ext>
            </a:extLst>
          </p:cNvPr>
          <p:cNvSpPr>
            <a:spLocks noGrp="1"/>
          </p:cNvSpPr>
          <p:nvPr>
            <p:ph type="title"/>
          </p:nvPr>
        </p:nvSpPr>
        <p:spPr/>
        <p:txBody>
          <a:bodyPr/>
          <a:lstStyle/>
          <a:p>
            <a:r>
              <a:rPr lang="zh-CN" altLang="en-US" dirty="0"/>
              <a:t>测量结果</a:t>
            </a:r>
            <a:r>
              <a:rPr lang="en-US" altLang="zh-CN" dirty="0"/>
              <a:t>-write (14 Bytes</a:t>
            </a:r>
            <a:r>
              <a:rPr lang="zh-CN" altLang="en-US" dirty="0"/>
              <a:t>）</a:t>
            </a:r>
          </a:p>
        </p:txBody>
      </p:sp>
      <p:graphicFrame>
        <p:nvGraphicFramePr>
          <p:cNvPr id="4" name="表格 4">
            <a:extLst>
              <a:ext uri="{FF2B5EF4-FFF2-40B4-BE49-F238E27FC236}">
                <a16:creationId xmlns:a16="http://schemas.microsoft.com/office/drawing/2014/main" id="{88FAC59D-C9DB-860B-FFE8-8A1DBC55CAFB}"/>
              </a:ext>
            </a:extLst>
          </p:cNvPr>
          <p:cNvGraphicFramePr>
            <a:graphicFrameLocks/>
          </p:cNvGraphicFramePr>
          <p:nvPr>
            <p:extLst>
              <p:ext uri="{D42A27DB-BD31-4B8C-83A1-F6EECF244321}">
                <p14:modId xmlns:p14="http://schemas.microsoft.com/office/powerpoint/2010/main" val="4031369922"/>
              </p:ext>
            </p:extLst>
          </p:nvPr>
        </p:nvGraphicFramePr>
        <p:xfrm>
          <a:off x="756779" y="1691640"/>
          <a:ext cx="5974612" cy="1371600"/>
        </p:xfrm>
        <a:graphic>
          <a:graphicData uri="http://schemas.openxmlformats.org/drawingml/2006/table">
            <a:tbl>
              <a:tblPr firstRow="1" bandRow="1">
                <a:tableStyleId>{5C22544A-7EE6-4342-B048-85BDC9FD1C3A}</a:tableStyleId>
              </a:tblPr>
              <a:tblGrid>
                <a:gridCol w="1493653">
                  <a:extLst>
                    <a:ext uri="{9D8B030D-6E8A-4147-A177-3AD203B41FA5}">
                      <a16:colId xmlns:a16="http://schemas.microsoft.com/office/drawing/2014/main" val="3826980524"/>
                    </a:ext>
                  </a:extLst>
                </a:gridCol>
                <a:gridCol w="1493653">
                  <a:extLst>
                    <a:ext uri="{9D8B030D-6E8A-4147-A177-3AD203B41FA5}">
                      <a16:colId xmlns:a16="http://schemas.microsoft.com/office/drawing/2014/main" val="2849513793"/>
                    </a:ext>
                  </a:extLst>
                </a:gridCol>
                <a:gridCol w="1341386">
                  <a:extLst>
                    <a:ext uri="{9D8B030D-6E8A-4147-A177-3AD203B41FA5}">
                      <a16:colId xmlns:a16="http://schemas.microsoft.com/office/drawing/2014/main" val="203944700"/>
                    </a:ext>
                  </a:extLst>
                </a:gridCol>
                <a:gridCol w="1645920">
                  <a:extLst>
                    <a:ext uri="{9D8B030D-6E8A-4147-A177-3AD203B41FA5}">
                      <a16:colId xmlns:a16="http://schemas.microsoft.com/office/drawing/2014/main" val="596638675"/>
                    </a:ext>
                  </a:extLst>
                </a:gridCol>
              </a:tblGrid>
              <a:tr h="331391">
                <a:tc>
                  <a:txBody>
                    <a:bodyPr/>
                    <a:lstStyle/>
                    <a:p>
                      <a:pPr algn="ctr"/>
                      <a:endParaRPr lang="zh-CN" altLang="en-US" dirty="0"/>
                    </a:p>
                  </a:txBody>
                  <a:tcPr/>
                </a:tc>
                <a:tc>
                  <a:txBody>
                    <a:bodyPr/>
                    <a:lstStyle/>
                    <a:p>
                      <a:pPr algn="ctr"/>
                      <a:r>
                        <a:rPr lang="zh-CN" altLang="en-US" dirty="0"/>
                        <a:t>进入时间</a:t>
                      </a:r>
                      <a:r>
                        <a:rPr lang="en-US" altLang="zh-CN" dirty="0"/>
                        <a:t>(cycles)</a:t>
                      </a:r>
                      <a:endParaRPr lang="zh-CN" altLang="en-US" dirty="0"/>
                    </a:p>
                  </a:txBody>
                  <a:tcPr/>
                </a:tc>
                <a:tc>
                  <a:txBody>
                    <a:bodyPr/>
                    <a:lstStyle/>
                    <a:p>
                      <a:pPr algn="ctr"/>
                      <a:r>
                        <a:rPr lang="zh-CN" altLang="en-US" dirty="0"/>
                        <a:t>处理时间</a:t>
                      </a:r>
                      <a:r>
                        <a:rPr lang="en-US" altLang="zh-CN" dirty="0"/>
                        <a:t>(cycles)</a:t>
                      </a:r>
                      <a:endParaRPr lang="zh-CN" altLang="en-US" dirty="0"/>
                    </a:p>
                  </a:txBody>
                  <a:tcPr/>
                </a:tc>
                <a:tc>
                  <a:txBody>
                    <a:bodyPr/>
                    <a:lstStyle/>
                    <a:p>
                      <a:pPr algn="ctr"/>
                      <a:r>
                        <a:rPr lang="zh-CN" altLang="en-US" dirty="0"/>
                        <a:t>用户侧端到端时间</a:t>
                      </a:r>
                      <a:r>
                        <a:rPr lang="en-US" altLang="zh-CN" dirty="0"/>
                        <a:t>(cycles)</a:t>
                      </a:r>
                      <a:endParaRPr lang="zh-CN" altLang="en-US" dirty="0"/>
                    </a:p>
                  </a:txBody>
                  <a:tcPr/>
                </a:tc>
                <a:extLst>
                  <a:ext uri="{0D108BD9-81ED-4DB2-BD59-A6C34878D82A}">
                    <a16:rowId xmlns:a16="http://schemas.microsoft.com/office/drawing/2014/main" val="3955579787"/>
                  </a:ext>
                </a:extLst>
              </a:tr>
              <a:tr h="320744">
                <a:tc>
                  <a:txBody>
                    <a:bodyPr/>
                    <a:lstStyle/>
                    <a:p>
                      <a:pPr algn="ctr"/>
                      <a:r>
                        <a:rPr lang="zh-CN" altLang="en-US" dirty="0"/>
                        <a:t>平均数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236.35</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14633.49</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15353.56</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33871470"/>
                  </a:ext>
                </a:extLst>
              </a:tr>
              <a:tr h="331391">
                <a:tc>
                  <a:txBody>
                    <a:bodyPr/>
                    <a:lstStyle/>
                    <a:p>
                      <a:pPr algn="ctr"/>
                      <a:r>
                        <a:rPr lang="zh-CN" altLang="en-US" dirty="0"/>
                        <a:t>中位数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239</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14234</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14973</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798253529"/>
                  </a:ext>
                </a:extLst>
              </a:tr>
            </a:tbl>
          </a:graphicData>
        </a:graphic>
      </p:graphicFrame>
      <p:pic>
        <p:nvPicPr>
          <p:cNvPr id="6" name="图片 5">
            <a:extLst>
              <a:ext uri="{FF2B5EF4-FFF2-40B4-BE49-F238E27FC236}">
                <a16:creationId xmlns:a16="http://schemas.microsoft.com/office/drawing/2014/main" id="{6B18A62A-9299-E693-429B-7E6E9B036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811" y="3356818"/>
            <a:ext cx="4434214" cy="3325661"/>
          </a:xfrm>
          <a:prstGeom prst="rect">
            <a:avLst/>
          </a:prstGeom>
        </p:spPr>
      </p:pic>
      <p:pic>
        <p:nvPicPr>
          <p:cNvPr id="8" name="图片 7">
            <a:extLst>
              <a:ext uri="{FF2B5EF4-FFF2-40B4-BE49-F238E27FC236}">
                <a16:creationId xmlns:a16="http://schemas.microsoft.com/office/drawing/2014/main" id="{F4576370-C5B5-CD3B-4EBA-7A5A8161C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484" y="361819"/>
            <a:ext cx="4193060" cy="3144795"/>
          </a:xfrm>
          <a:prstGeom prst="rect">
            <a:avLst/>
          </a:prstGeom>
        </p:spPr>
      </p:pic>
      <p:pic>
        <p:nvPicPr>
          <p:cNvPr id="10" name="图片 9">
            <a:extLst>
              <a:ext uri="{FF2B5EF4-FFF2-40B4-BE49-F238E27FC236}">
                <a16:creationId xmlns:a16="http://schemas.microsoft.com/office/drawing/2014/main" id="{017D00EC-51AE-1500-C5BF-D824C52F9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524" y="3560993"/>
            <a:ext cx="4280979" cy="3210734"/>
          </a:xfrm>
          <a:prstGeom prst="rect">
            <a:avLst/>
          </a:prstGeom>
        </p:spPr>
      </p:pic>
      <p:sp>
        <p:nvSpPr>
          <p:cNvPr id="11" name="文本框 10">
            <a:extLst>
              <a:ext uri="{FF2B5EF4-FFF2-40B4-BE49-F238E27FC236}">
                <a16:creationId xmlns:a16="http://schemas.microsoft.com/office/drawing/2014/main" id="{876F5CD9-B0EB-7C7D-1621-42944DF6D51A}"/>
              </a:ext>
            </a:extLst>
          </p:cNvPr>
          <p:cNvSpPr txBox="1"/>
          <p:nvPr/>
        </p:nvSpPr>
        <p:spPr>
          <a:xfrm>
            <a:off x="626013" y="1175519"/>
            <a:ext cx="6105378" cy="369332"/>
          </a:xfrm>
          <a:prstGeom prst="rect">
            <a:avLst/>
          </a:prstGeom>
          <a:noFill/>
        </p:spPr>
        <p:txBody>
          <a:bodyPr wrap="square">
            <a:spAutoFit/>
          </a:bodyPr>
          <a:lstStyle/>
          <a:p>
            <a:r>
              <a:rPr lang="zh-CN" altLang="en-US" dirty="0"/>
              <a:t>向文件中写入</a:t>
            </a:r>
            <a:r>
              <a:rPr lang="en-US" altLang="zh-CN" dirty="0"/>
              <a:t>14</a:t>
            </a:r>
            <a:r>
              <a:rPr lang="zh-CN" altLang="en-US" dirty="0"/>
              <a:t>字节数据</a:t>
            </a:r>
          </a:p>
        </p:txBody>
      </p:sp>
    </p:spTree>
    <p:extLst>
      <p:ext uri="{BB962C8B-B14F-4D97-AF65-F5344CB8AC3E}">
        <p14:creationId xmlns:p14="http://schemas.microsoft.com/office/powerpoint/2010/main" val="351857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9EAE2DB-8A1A-0C82-A1EB-C12EB9434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5021" y="3564311"/>
            <a:ext cx="4020442" cy="3015332"/>
          </a:xfrm>
        </p:spPr>
      </p:pic>
      <p:sp>
        <p:nvSpPr>
          <p:cNvPr id="2" name="标题 1">
            <a:extLst>
              <a:ext uri="{FF2B5EF4-FFF2-40B4-BE49-F238E27FC236}">
                <a16:creationId xmlns:a16="http://schemas.microsoft.com/office/drawing/2014/main" id="{EAEDEDFA-008E-67C5-7FDA-CA5FDC5D1473}"/>
              </a:ext>
            </a:extLst>
          </p:cNvPr>
          <p:cNvSpPr>
            <a:spLocks noGrp="1"/>
          </p:cNvSpPr>
          <p:nvPr>
            <p:ph type="title"/>
          </p:nvPr>
        </p:nvSpPr>
        <p:spPr/>
        <p:txBody>
          <a:bodyPr/>
          <a:lstStyle/>
          <a:p>
            <a:r>
              <a:rPr lang="zh-CN" altLang="en-US" dirty="0"/>
              <a:t>测量结果</a:t>
            </a:r>
            <a:r>
              <a:rPr lang="en-US" altLang="zh-CN" dirty="0"/>
              <a:t>-write (3518 Bytes</a:t>
            </a:r>
            <a:r>
              <a:rPr lang="zh-CN" altLang="en-US" dirty="0"/>
              <a:t>）</a:t>
            </a:r>
          </a:p>
        </p:txBody>
      </p:sp>
      <p:graphicFrame>
        <p:nvGraphicFramePr>
          <p:cNvPr id="4" name="表格 4">
            <a:extLst>
              <a:ext uri="{FF2B5EF4-FFF2-40B4-BE49-F238E27FC236}">
                <a16:creationId xmlns:a16="http://schemas.microsoft.com/office/drawing/2014/main" id="{D80DB28B-BC87-7F27-C8D7-642D3C6C33EF}"/>
              </a:ext>
            </a:extLst>
          </p:cNvPr>
          <p:cNvGraphicFramePr>
            <a:graphicFrameLocks/>
          </p:cNvGraphicFramePr>
          <p:nvPr>
            <p:extLst>
              <p:ext uri="{D42A27DB-BD31-4B8C-83A1-F6EECF244321}">
                <p14:modId xmlns:p14="http://schemas.microsoft.com/office/powerpoint/2010/main" val="3066916573"/>
              </p:ext>
            </p:extLst>
          </p:nvPr>
        </p:nvGraphicFramePr>
        <p:xfrm>
          <a:off x="756780" y="1691640"/>
          <a:ext cx="5925372" cy="1371600"/>
        </p:xfrm>
        <a:graphic>
          <a:graphicData uri="http://schemas.openxmlformats.org/drawingml/2006/table">
            <a:tbl>
              <a:tblPr firstRow="1" bandRow="1">
                <a:tableStyleId>{5C22544A-7EE6-4342-B048-85BDC9FD1C3A}</a:tableStyleId>
              </a:tblPr>
              <a:tblGrid>
                <a:gridCol w="1481343">
                  <a:extLst>
                    <a:ext uri="{9D8B030D-6E8A-4147-A177-3AD203B41FA5}">
                      <a16:colId xmlns:a16="http://schemas.microsoft.com/office/drawing/2014/main" val="3826980524"/>
                    </a:ext>
                  </a:extLst>
                </a:gridCol>
                <a:gridCol w="1481343">
                  <a:extLst>
                    <a:ext uri="{9D8B030D-6E8A-4147-A177-3AD203B41FA5}">
                      <a16:colId xmlns:a16="http://schemas.microsoft.com/office/drawing/2014/main" val="2849513793"/>
                    </a:ext>
                  </a:extLst>
                </a:gridCol>
                <a:gridCol w="1316768">
                  <a:extLst>
                    <a:ext uri="{9D8B030D-6E8A-4147-A177-3AD203B41FA5}">
                      <a16:colId xmlns:a16="http://schemas.microsoft.com/office/drawing/2014/main" val="203944700"/>
                    </a:ext>
                  </a:extLst>
                </a:gridCol>
                <a:gridCol w="1645918">
                  <a:extLst>
                    <a:ext uri="{9D8B030D-6E8A-4147-A177-3AD203B41FA5}">
                      <a16:colId xmlns:a16="http://schemas.microsoft.com/office/drawing/2014/main" val="596638675"/>
                    </a:ext>
                  </a:extLst>
                </a:gridCol>
              </a:tblGrid>
              <a:tr h="331391">
                <a:tc>
                  <a:txBody>
                    <a:bodyPr/>
                    <a:lstStyle/>
                    <a:p>
                      <a:pPr algn="ctr"/>
                      <a:endParaRPr lang="zh-CN" altLang="en-US" dirty="0"/>
                    </a:p>
                  </a:txBody>
                  <a:tcPr/>
                </a:tc>
                <a:tc>
                  <a:txBody>
                    <a:bodyPr/>
                    <a:lstStyle/>
                    <a:p>
                      <a:pPr algn="ctr"/>
                      <a:r>
                        <a:rPr lang="zh-CN" altLang="en-US" dirty="0"/>
                        <a:t>进入时间</a:t>
                      </a:r>
                      <a:r>
                        <a:rPr lang="en-US" altLang="zh-CN" dirty="0"/>
                        <a:t>(cycles)</a:t>
                      </a:r>
                      <a:endParaRPr lang="zh-CN" altLang="en-US" dirty="0"/>
                    </a:p>
                  </a:txBody>
                  <a:tcPr/>
                </a:tc>
                <a:tc>
                  <a:txBody>
                    <a:bodyPr/>
                    <a:lstStyle/>
                    <a:p>
                      <a:pPr algn="ctr"/>
                      <a:r>
                        <a:rPr lang="zh-CN" altLang="en-US" dirty="0"/>
                        <a:t>处理时间</a:t>
                      </a:r>
                      <a:r>
                        <a:rPr lang="en-US" altLang="zh-CN" dirty="0"/>
                        <a:t>(cycles)</a:t>
                      </a:r>
                      <a:endParaRPr lang="zh-CN" altLang="en-US" dirty="0"/>
                    </a:p>
                  </a:txBody>
                  <a:tcPr/>
                </a:tc>
                <a:tc>
                  <a:txBody>
                    <a:bodyPr/>
                    <a:lstStyle/>
                    <a:p>
                      <a:pPr algn="ctr"/>
                      <a:r>
                        <a:rPr lang="zh-CN" altLang="en-US" dirty="0"/>
                        <a:t>用户侧端到端时间</a:t>
                      </a:r>
                      <a:r>
                        <a:rPr lang="en-US" altLang="zh-CN" dirty="0"/>
                        <a:t>(cycles)</a:t>
                      </a:r>
                      <a:endParaRPr lang="zh-CN" altLang="en-US" dirty="0"/>
                    </a:p>
                  </a:txBody>
                  <a:tcPr/>
                </a:tc>
                <a:extLst>
                  <a:ext uri="{0D108BD9-81ED-4DB2-BD59-A6C34878D82A}">
                    <a16:rowId xmlns:a16="http://schemas.microsoft.com/office/drawing/2014/main" val="3955579787"/>
                  </a:ext>
                </a:extLst>
              </a:tr>
              <a:tr h="331391">
                <a:tc>
                  <a:txBody>
                    <a:bodyPr/>
                    <a:lstStyle/>
                    <a:p>
                      <a:pPr algn="ctr"/>
                      <a:r>
                        <a:rPr lang="zh-CN" altLang="en-US" dirty="0"/>
                        <a:t>平均数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277.40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29444.93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33477.22</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33871470"/>
                  </a:ext>
                </a:extLst>
              </a:tr>
              <a:tr h="331391">
                <a:tc>
                  <a:txBody>
                    <a:bodyPr/>
                    <a:lstStyle/>
                    <a:p>
                      <a:pPr algn="ctr"/>
                      <a:r>
                        <a:rPr lang="zh-CN" altLang="en-US" dirty="0"/>
                        <a:t>中位数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280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28325.5</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32350</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798253529"/>
                  </a:ext>
                </a:extLst>
              </a:tr>
            </a:tbl>
          </a:graphicData>
        </a:graphic>
      </p:graphicFrame>
      <p:pic>
        <p:nvPicPr>
          <p:cNvPr id="8" name="图片 7">
            <a:extLst>
              <a:ext uri="{FF2B5EF4-FFF2-40B4-BE49-F238E27FC236}">
                <a16:creationId xmlns:a16="http://schemas.microsoft.com/office/drawing/2014/main" id="{3EAF6839-EFF3-0263-5316-D2E5D29F7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020" y="417423"/>
            <a:ext cx="4141941" cy="3106456"/>
          </a:xfrm>
          <a:prstGeom prst="rect">
            <a:avLst/>
          </a:prstGeom>
        </p:spPr>
      </p:pic>
      <p:pic>
        <p:nvPicPr>
          <p:cNvPr id="10" name="图片 9">
            <a:extLst>
              <a:ext uri="{FF2B5EF4-FFF2-40B4-BE49-F238E27FC236}">
                <a16:creationId xmlns:a16="http://schemas.microsoft.com/office/drawing/2014/main" id="{28264349-5AEC-D92D-D70F-692C01EB5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011" y="3260872"/>
            <a:ext cx="4425028" cy="3318771"/>
          </a:xfrm>
          <a:prstGeom prst="rect">
            <a:avLst/>
          </a:prstGeom>
        </p:spPr>
      </p:pic>
      <p:sp>
        <p:nvSpPr>
          <p:cNvPr id="3" name="文本框 2">
            <a:extLst>
              <a:ext uri="{FF2B5EF4-FFF2-40B4-BE49-F238E27FC236}">
                <a16:creationId xmlns:a16="http://schemas.microsoft.com/office/drawing/2014/main" id="{8634B95C-F321-E015-019B-99D67324221E}"/>
              </a:ext>
            </a:extLst>
          </p:cNvPr>
          <p:cNvSpPr txBox="1"/>
          <p:nvPr/>
        </p:nvSpPr>
        <p:spPr>
          <a:xfrm>
            <a:off x="626013" y="1175519"/>
            <a:ext cx="6105378" cy="369332"/>
          </a:xfrm>
          <a:prstGeom prst="rect">
            <a:avLst/>
          </a:prstGeom>
          <a:noFill/>
        </p:spPr>
        <p:txBody>
          <a:bodyPr wrap="square">
            <a:spAutoFit/>
          </a:bodyPr>
          <a:lstStyle/>
          <a:p>
            <a:r>
              <a:rPr lang="zh-CN" altLang="en-US" dirty="0"/>
              <a:t>向文件中写入</a:t>
            </a:r>
            <a:r>
              <a:rPr lang="en-US" altLang="zh-CN" dirty="0"/>
              <a:t>3518</a:t>
            </a:r>
            <a:r>
              <a:rPr lang="zh-CN" altLang="en-US" dirty="0"/>
              <a:t>字节数据</a:t>
            </a:r>
          </a:p>
        </p:txBody>
      </p:sp>
    </p:spTree>
    <p:extLst>
      <p:ext uri="{BB962C8B-B14F-4D97-AF65-F5344CB8AC3E}">
        <p14:creationId xmlns:p14="http://schemas.microsoft.com/office/powerpoint/2010/main" val="357399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DEDFA-008E-67C5-7FDA-CA5FDC5D1473}"/>
              </a:ext>
            </a:extLst>
          </p:cNvPr>
          <p:cNvSpPr>
            <a:spLocks noGrp="1"/>
          </p:cNvSpPr>
          <p:nvPr>
            <p:ph type="title"/>
          </p:nvPr>
        </p:nvSpPr>
        <p:spPr/>
        <p:txBody>
          <a:bodyPr/>
          <a:lstStyle/>
          <a:p>
            <a:r>
              <a:rPr lang="zh-CN" altLang="en-US" dirty="0"/>
              <a:t>测量结果</a:t>
            </a:r>
            <a:r>
              <a:rPr lang="en-US" altLang="zh-CN" dirty="0"/>
              <a:t>-</a:t>
            </a:r>
            <a:r>
              <a:rPr lang="en-US" altLang="zh-CN" dirty="0" err="1"/>
              <a:t>mprotect</a:t>
            </a:r>
            <a:r>
              <a:rPr lang="en-US" altLang="zh-CN" dirty="0"/>
              <a:t> (1 page)</a:t>
            </a:r>
            <a:endParaRPr lang="zh-CN" altLang="en-US" dirty="0"/>
          </a:p>
        </p:txBody>
      </p:sp>
      <p:graphicFrame>
        <p:nvGraphicFramePr>
          <p:cNvPr id="4" name="表格 4">
            <a:extLst>
              <a:ext uri="{FF2B5EF4-FFF2-40B4-BE49-F238E27FC236}">
                <a16:creationId xmlns:a16="http://schemas.microsoft.com/office/drawing/2014/main" id="{25E3E465-8EB3-D9BF-DDDE-D67E3EAAE26F}"/>
              </a:ext>
            </a:extLst>
          </p:cNvPr>
          <p:cNvGraphicFramePr>
            <a:graphicFrameLocks/>
          </p:cNvGraphicFramePr>
          <p:nvPr>
            <p:extLst>
              <p:ext uri="{D42A27DB-BD31-4B8C-83A1-F6EECF244321}">
                <p14:modId xmlns:p14="http://schemas.microsoft.com/office/powerpoint/2010/main" val="3792664065"/>
              </p:ext>
            </p:extLst>
          </p:nvPr>
        </p:nvGraphicFramePr>
        <p:xfrm>
          <a:off x="756780" y="1691640"/>
          <a:ext cx="5656548" cy="1371600"/>
        </p:xfrm>
        <a:graphic>
          <a:graphicData uri="http://schemas.openxmlformats.org/drawingml/2006/table">
            <a:tbl>
              <a:tblPr firstRow="1" bandRow="1">
                <a:tableStyleId>{5C22544A-7EE6-4342-B048-85BDC9FD1C3A}</a:tableStyleId>
              </a:tblPr>
              <a:tblGrid>
                <a:gridCol w="1414137">
                  <a:extLst>
                    <a:ext uri="{9D8B030D-6E8A-4147-A177-3AD203B41FA5}">
                      <a16:colId xmlns:a16="http://schemas.microsoft.com/office/drawing/2014/main" val="3826980524"/>
                    </a:ext>
                  </a:extLst>
                </a:gridCol>
                <a:gridCol w="1414137">
                  <a:extLst>
                    <a:ext uri="{9D8B030D-6E8A-4147-A177-3AD203B41FA5}">
                      <a16:colId xmlns:a16="http://schemas.microsoft.com/office/drawing/2014/main" val="2849513793"/>
                    </a:ext>
                  </a:extLst>
                </a:gridCol>
                <a:gridCol w="1212029">
                  <a:extLst>
                    <a:ext uri="{9D8B030D-6E8A-4147-A177-3AD203B41FA5}">
                      <a16:colId xmlns:a16="http://schemas.microsoft.com/office/drawing/2014/main" val="203944700"/>
                    </a:ext>
                  </a:extLst>
                </a:gridCol>
                <a:gridCol w="1616245">
                  <a:extLst>
                    <a:ext uri="{9D8B030D-6E8A-4147-A177-3AD203B41FA5}">
                      <a16:colId xmlns:a16="http://schemas.microsoft.com/office/drawing/2014/main" val="596638675"/>
                    </a:ext>
                  </a:extLst>
                </a:gridCol>
              </a:tblGrid>
              <a:tr h="331391">
                <a:tc>
                  <a:txBody>
                    <a:bodyPr/>
                    <a:lstStyle/>
                    <a:p>
                      <a:pPr algn="ctr"/>
                      <a:endParaRPr lang="zh-CN" altLang="en-US" dirty="0"/>
                    </a:p>
                  </a:txBody>
                  <a:tcPr/>
                </a:tc>
                <a:tc>
                  <a:txBody>
                    <a:bodyPr/>
                    <a:lstStyle/>
                    <a:p>
                      <a:pPr algn="ctr"/>
                      <a:r>
                        <a:rPr lang="zh-CN" altLang="en-US" dirty="0"/>
                        <a:t>进入时间</a:t>
                      </a:r>
                      <a:r>
                        <a:rPr lang="en-US" altLang="zh-CN" dirty="0"/>
                        <a:t>(cycles)</a:t>
                      </a:r>
                      <a:endParaRPr lang="zh-CN" altLang="en-US" dirty="0"/>
                    </a:p>
                  </a:txBody>
                  <a:tcPr/>
                </a:tc>
                <a:tc>
                  <a:txBody>
                    <a:bodyPr/>
                    <a:lstStyle/>
                    <a:p>
                      <a:pPr algn="ctr"/>
                      <a:r>
                        <a:rPr lang="zh-CN" altLang="en-US" dirty="0"/>
                        <a:t>处理时间</a:t>
                      </a:r>
                      <a:r>
                        <a:rPr lang="en-US" altLang="zh-CN" dirty="0"/>
                        <a:t>(cycles)</a:t>
                      </a:r>
                      <a:endParaRPr lang="zh-CN" altLang="en-US" dirty="0"/>
                    </a:p>
                  </a:txBody>
                  <a:tcPr/>
                </a:tc>
                <a:tc>
                  <a:txBody>
                    <a:bodyPr/>
                    <a:lstStyle/>
                    <a:p>
                      <a:pPr algn="ctr"/>
                      <a:r>
                        <a:rPr lang="zh-CN" altLang="en-US" dirty="0"/>
                        <a:t>用户侧端到端时间</a:t>
                      </a:r>
                      <a:r>
                        <a:rPr lang="en-US" altLang="zh-CN" dirty="0"/>
                        <a:t>(cycles)</a:t>
                      </a:r>
                      <a:endParaRPr lang="zh-CN" altLang="en-US" dirty="0"/>
                    </a:p>
                  </a:txBody>
                  <a:tcPr/>
                </a:tc>
                <a:extLst>
                  <a:ext uri="{0D108BD9-81ED-4DB2-BD59-A6C34878D82A}">
                    <a16:rowId xmlns:a16="http://schemas.microsoft.com/office/drawing/2014/main" val="3955579787"/>
                  </a:ext>
                </a:extLst>
              </a:tr>
              <a:tr h="331391">
                <a:tc>
                  <a:txBody>
                    <a:bodyPr/>
                    <a:lstStyle/>
                    <a:p>
                      <a:pPr algn="ctr"/>
                      <a:r>
                        <a:rPr lang="zh-CN" altLang="en-US" dirty="0"/>
                        <a:t>平均数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180.62</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692.52</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1017.23</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33871470"/>
                  </a:ext>
                </a:extLst>
              </a:tr>
              <a:tr h="331391">
                <a:tc>
                  <a:txBody>
                    <a:bodyPr/>
                    <a:lstStyle/>
                    <a:p>
                      <a:pPr algn="ctr"/>
                      <a:r>
                        <a:rPr lang="zh-CN" altLang="en-US" dirty="0"/>
                        <a:t>中位数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179</a:t>
                      </a:r>
                      <a:endParaRPr lang="zh-CN" altLang="en-US" sz="1800" b="0" kern="1200" dirty="0">
                        <a:solidFill>
                          <a:schemeClr val="dk1"/>
                        </a:solidFill>
                        <a:effectLst/>
                        <a:latin typeface="+mn-lt"/>
                        <a:ea typeface="+mn-ea"/>
                        <a:cs typeface="+mn-cs"/>
                      </a:endParaRPr>
                    </a:p>
                  </a:txBody>
                  <a:tcPr/>
                </a:tc>
                <a:tc>
                  <a:txBody>
                    <a:bodyPr/>
                    <a:lstStyle/>
                    <a:p>
                      <a:pPr algn="ctr"/>
                      <a:r>
                        <a:rPr lang="en-US" altLang="zh-CN" dirty="0"/>
                        <a:t>691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983</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798253529"/>
                  </a:ext>
                </a:extLst>
              </a:tr>
            </a:tbl>
          </a:graphicData>
        </a:graphic>
      </p:graphicFrame>
      <p:pic>
        <p:nvPicPr>
          <p:cNvPr id="9" name="图片 8">
            <a:extLst>
              <a:ext uri="{FF2B5EF4-FFF2-40B4-BE49-F238E27FC236}">
                <a16:creationId xmlns:a16="http://schemas.microsoft.com/office/drawing/2014/main" id="{FCEC8C88-CF40-AB40-749E-9E45E28F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244" y="3527321"/>
            <a:ext cx="4143192" cy="3107394"/>
          </a:xfrm>
          <a:prstGeom prst="rect">
            <a:avLst/>
          </a:prstGeom>
        </p:spPr>
      </p:pic>
      <p:pic>
        <p:nvPicPr>
          <p:cNvPr id="12" name="图片 11">
            <a:extLst>
              <a:ext uri="{FF2B5EF4-FFF2-40B4-BE49-F238E27FC236}">
                <a16:creationId xmlns:a16="http://schemas.microsoft.com/office/drawing/2014/main" id="{2B89396E-48C0-4FD9-56CF-B6ADAD989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244" y="365125"/>
            <a:ext cx="4216261" cy="3162196"/>
          </a:xfrm>
          <a:prstGeom prst="rect">
            <a:avLst/>
          </a:prstGeom>
        </p:spPr>
      </p:pic>
      <p:pic>
        <p:nvPicPr>
          <p:cNvPr id="14" name="图片 13">
            <a:extLst>
              <a:ext uri="{FF2B5EF4-FFF2-40B4-BE49-F238E27FC236}">
                <a16:creationId xmlns:a16="http://schemas.microsoft.com/office/drawing/2014/main" id="{9816E979-ECE8-EB4D-CC8D-990B69DF5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126" y="3429000"/>
            <a:ext cx="4195384" cy="3146538"/>
          </a:xfrm>
          <a:prstGeom prst="rect">
            <a:avLst/>
          </a:prstGeom>
        </p:spPr>
      </p:pic>
      <p:sp>
        <p:nvSpPr>
          <p:cNvPr id="5" name="文本框 4">
            <a:extLst>
              <a:ext uri="{FF2B5EF4-FFF2-40B4-BE49-F238E27FC236}">
                <a16:creationId xmlns:a16="http://schemas.microsoft.com/office/drawing/2014/main" id="{BB06B548-4A94-C9EA-C24E-42A9FF6EB634}"/>
              </a:ext>
            </a:extLst>
          </p:cNvPr>
          <p:cNvSpPr txBox="1"/>
          <p:nvPr/>
        </p:nvSpPr>
        <p:spPr>
          <a:xfrm>
            <a:off x="626013" y="1175519"/>
            <a:ext cx="6105378" cy="369332"/>
          </a:xfrm>
          <a:prstGeom prst="rect">
            <a:avLst/>
          </a:prstGeom>
          <a:noFill/>
        </p:spPr>
        <p:txBody>
          <a:bodyPr wrap="square">
            <a:spAutoFit/>
          </a:bodyPr>
          <a:lstStyle/>
          <a:p>
            <a:r>
              <a:rPr lang="zh-CN" altLang="en-US" dirty="0"/>
              <a:t>修改一个内存页的权限</a:t>
            </a:r>
          </a:p>
        </p:txBody>
      </p:sp>
    </p:spTree>
    <p:extLst>
      <p:ext uri="{BB962C8B-B14F-4D97-AF65-F5344CB8AC3E}">
        <p14:creationId xmlns:p14="http://schemas.microsoft.com/office/powerpoint/2010/main" val="3114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A9599C-C84F-6387-6FCF-AA04FD12DC45}"/>
              </a:ext>
            </a:extLst>
          </p:cNvPr>
          <p:cNvSpPr>
            <a:spLocks noGrp="1"/>
          </p:cNvSpPr>
          <p:nvPr>
            <p:ph idx="1"/>
          </p:nvPr>
        </p:nvSpPr>
        <p:spPr/>
        <p:txBody>
          <a:bodyPr anchor="ctr">
            <a:normAutofit/>
          </a:bodyPr>
          <a:lstStyle/>
          <a:p>
            <a:pPr marL="0" indent="0" algn="ctr">
              <a:buNone/>
            </a:pPr>
            <a:r>
              <a:rPr lang="en-US" altLang="zh-CN" sz="3600" dirty="0"/>
              <a:t>3.</a:t>
            </a:r>
            <a:r>
              <a:rPr lang="zh-CN" altLang="en-US" sz="3600" dirty="0"/>
              <a:t>内核态</a:t>
            </a:r>
            <a:r>
              <a:rPr lang="en-US" altLang="zh-CN" sz="3600" dirty="0"/>
              <a:t>App</a:t>
            </a:r>
            <a:r>
              <a:rPr lang="zh-CN" altLang="en-US" sz="3600" dirty="0"/>
              <a:t>框架的开发</a:t>
            </a:r>
            <a:endParaRPr lang="en-US" altLang="zh-CN" sz="3600" dirty="0"/>
          </a:p>
          <a:p>
            <a:pPr marL="0" indent="0" algn="ctr">
              <a:buNone/>
            </a:pPr>
            <a:r>
              <a:rPr lang="zh-CN" altLang="en-US" sz="3600" dirty="0"/>
              <a:t>测试平台：</a:t>
            </a:r>
            <a:r>
              <a:rPr lang="en-US" altLang="zh-CN" sz="3600" dirty="0" err="1"/>
              <a:t>MacMini</a:t>
            </a:r>
            <a:r>
              <a:rPr lang="en-US" altLang="zh-CN" sz="3600" dirty="0"/>
              <a:t> M1</a:t>
            </a:r>
            <a:endParaRPr lang="zh-CN" altLang="en-US" sz="3600" dirty="0"/>
          </a:p>
        </p:txBody>
      </p:sp>
      <p:sp>
        <p:nvSpPr>
          <p:cNvPr id="3" name="标题 2">
            <a:extLst>
              <a:ext uri="{FF2B5EF4-FFF2-40B4-BE49-F238E27FC236}">
                <a16:creationId xmlns:a16="http://schemas.microsoft.com/office/drawing/2014/main" id="{5551F1DE-44C0-C53B-A7F6-56EF07624D8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659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瀑布图&#10;&#10;描述已自动生成">
            <a:extLst>
              <a:ext uri="{FF2B5EF4-FFF2-40B4-BE49-F238E27FC236}">
                <a16:creationId xmlns:a16="http://schemas.microsoft.com/office/drawing/2014/main" id="{84834DB5-D90A-C17E-6132-4FC248038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556" y="1355985"/>
            <a:ext cx="11164888" cy="3986181"/>
          </a:xfrm>
        </p:spPr>
      </p:pic>
      <p:sp>
        <p:nvSpPr>
          <p:cNvPr id="3" name="标题 2">
            <a:extLst>
              <a:ext uri="{FF2B5EF4-FFF2-40B4-BE49-F238E27FC236}">
                <a16:creationId xmlns:a16="http://schemas.microsoft.com/office/drawing/2014/main" id="{E381403F-E97A-4E48-CDE5-56514C4C6AC0}"/>
              </a:ext>
            </a:extLst>
          </p:cNvPr>
          <p:cNvSpPr>
            <a:spLocks noGrp="1"/>
          </p:cNvSpPr>
          <p:nvPr>
            <p:ph type="title"/>
          </p:nvPr>
        </p:nvSpPr>
        <p:spPr/>
        <p:txBody>
          <a:bodyPr/>
          <a:lstStyle/>
          <a:p>
            <a:r>
              <a:rPr lang="en-US" altLang="zh-CN" dirty="0"/>
              <a:t>SPEC CPU2017</a:t>
            </a:r>
            <a:endParaRPr lang="zh-CN" altLang="en-US" dirty="0"/>
          </a:p>
        </p:txBody>
      </p:sp>
      <p:sp>
        <p:nvSpPr>
          <p:cNvPr id="6" name="文本框 5">
            <a:extLst>
              <a:ext uri="{FF2B5EF4-FFF2-40B4-BE49-F238E27FC236}">
                <a16:creationId xmlns:a16="http://schemas.microsoft.com/office/drawing/2014/main" id="{0EA9BC6E-CBBE-CB55-252C-19C060F9289F}"/>
              </a:ext>
            </a:extLst>
          </p:cNvPr>
          <p:cNvSpPr txBox="1"/>
          <p:nvPr/>
        </p:nvSpPr>
        <p:spPr>
          <a:xfrm>
            <a:off x="569741" y="5725551"/>
            <a:ext cx="10367889" cy="861774"/>
          </a:xfrm>
          <a:prstGeom prst="rect">
            <a:avLst/>
          </a:prstGeom>
          <a:noFill/>
        </p:spPr>
        <p:txBody>
          <a:bodyPr wrap="square" rtlCol="0">
            <a:spAutoFit/>
          </a:bodyPr>
          <a:lstStyle/>
          <a:p>
            <a:r>
              <a:rPr lang="zh-CN" altLang="en-US" dirty="0"/>
              <a:t>将</a:t>
            </a:r>
            <a:r>
              <a:rPr lang="en-US" altLang="zh-CN" dirty="0"/>
              <a:t>SPEC CPU2017</a:t>
            </a:r>
            <a:r>
              <a:rPr lang="zh-CN" altLang="en-US" dirty="0"/>
              <a:t>测试集跑在内核态</a:t>
            </a:r>
            <a:r>
              <a:rPr lang="en-US" altLang="zh-CN" dirty="0"/>
              <a:t>App</a:t>
            </a:r>
            <a:r>
              <a:rPr lang="zh-CN" altLang="en-US" dirty="0"/>
              <a:t>框架上引入的性能开销很低（小于</a:t>
            </a:r>
            <a:r>
              <a:rPr lang="en-US" altLang="zh-CN" dirty="0"/>
              <a:t>1%</a:t>
            </a:r>
            <a:r>
              <a:rPr lang="zh-CN" altLang="en-US" dirty="0"/>
              <a:t>）。</a:t>
            </a:r>
            <a:endParaRPr lang="en-US" altLang="zh-CN" dirty="0"/>
          </a:p>
          <a:p>
            <a:endParaRPr lang="en-US" altLang="zh-CN" dirty="0"/>
          </a:p>
          <a:p>
            <a:r>
              <a:rPr lang="en-US" altLang="zh-CN" sz="1400" dirty="0"/>
              <a:t>*</a:t>
            </a:r>
            <a:r>
              <a:rPr lang="zh-CN" altLang="en-US" sz="1400" dirty="0"/>
              <a:t>内核态</a:t>
            </a:r>
            <a:r>
              <a:rPr lang="en-US" altLang="zh-CN" sz="1400" dirty="0"/>
              <a:t>App</a:t>
            </a:r>
            <a:r>
              <a:rPr lang="zh-CN" altLang="en-US" sz="1400" dirty="0"/>
              <a:t>框架中的安全门机制没有完全开启，开启后引入的性能开销会有微小的增加。</a:t>
            </a:r>
          </a:p>
        </p:txBody>
      </p:sp>
    </p:spTree>
    <p:extLst>
      <p:ext uri="{BB962C8B-B14F-4D97-AF65-F5344CB8AC3E}">
        <p14:creationId xmlns:p14="http://schemas.microsoft.com/office/powerpoint/2010/main" val="211747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52CC8E-A40B-9C84-EB74-5025609BA94D}"/>
              </a:ext>
            </a:extLst>
          </p:cNvPr>
          <p:cNvSpPr>
            <a:spLocks noGrp="1"/>
          </p:cNvSpPr>
          <p:nvPr>
            <p:ph idx="1"/>
          </p:nvPr>
        </p:nvSpPr>
        <p:spPr/>
        <p:txBody>
          <a:bodyPr/>
          <a:lstStyle/>
          <a:p>
            <a:r>
              <a:rPr lang="en-US" altLang="zh-CN" dirty="0"/>
              <a:t>1. page fault</a:t>
            </a:r>
            <a:r>
              <a:rPr lang="zh-CN" altLang="en-US" dirty="0"/>
              <a:t>测试和统计</a:t>
            </a:r>
            <a:endParaRPr lang="en-US" altLang="zh-CN" dirty="0"/>
          </a:p>
          <a:p>
            <a:r>
              <a:rPr lang="en-US" altLang="zh-CN" dirty="0"/>
              <a:t>2. </a:t>
            </a:r>
            <a:r>
              <a:rPr lang="zh-CN" altLang="en-US" dirty="0"/>
              <a:t>系统调用各个阶段的时钟周期 </a:t>
            </a:r>
            <a:r>
              <a:rPr lang="en-US" altLang="zh-CN" dirty="0"/>
              <a:t>context switch </a:t>
            </a:r>
            <a:r>
              <a:rPr lang="zh-CN" altLang="en-US" dirty="0"/>
              <a:t>→</a:t>
            </a:r>
            <a:r>
              <a:rPr lang="en-US" altLang="zh-CN" dirty="0"/>
              <a:t> </a:t>
            </a:r>
            <a:r>
              <a:rPr lang="en-US" altLang="zh-CN" dirty="0" err="1"/>
              <a:t>syscall</a:t>
            </a:r>
            <a:r>
              <a:rPr lang="en-US" altLang="zh-CN" dirty="0"/>
              <a:t> handle </a:t>
            </a:r>
            <a:r>
              <a:rPr lang="zh-CN" altLang="en-US" dirty="0"/>
              <a:t>→ </a:t>
            </a:r>
            <a:r>
              <a:rPr lang="en-US" altLang="zh-CN" dirty="0"/>
              <a:t>context switch</a:t>
            </a:r>
          </a:p>
          <a:p>
            <a:r>
              <a:rPr lang="en-US" altLang="zh-CN" dirty="0"/>
              <a:t>3. </a:t>
            </a:r>
            <a:r>
              <a:rPr lang="zh-CN" altLang="en-US" dirty="0"/>
              <a:t>内核态</a:t>
            </a:r>
            <a:r>
              <a:rPr lang="en-US" altLang="zh-CN" dirty="0"/>
              <a:t>App</a:t>
            </a:r>
            <a:r>
              <a:rPr lang="zh-CN" altLang="en-US" dirty="0"/>
              <a:t>框架的开发</a:t>
            </a:r>
            <a:endParaRPr lang="en-US" altLang="zh-CN" dirty="0"/>
          </a:p>
          <a:p>
            <a:r>
              <a:rPr lang="en-US" altLang="zh-CN" dirty="0"/>
              <a:t>4. </a:t>
            </a:r>
            <a:r>
              <a:rPr lang="zh-CN" altLang="en-US" dirty="0"/>
              <a:t>加速场景调研</a:t>
            </a:r>
          </a:p>
        </p:txBody>
      </p:sp>
      <p:sp>
        <p:nvSpPr>
          <p:cNvPr id="3" name="标题 2">
            <a:extLst>
              <a:ext uri="{FF2B5EF4-FFF2-40B4-BE49-F238E27FC236}">
                <a16:creationId xmlns:a16="http://schemas.microsoft.com/office/drawing/2014/main" id="{CB768FCB-0CA6-2FCB-1BC9-813355B1FEF9}"/>
              </a:ext>
            </a:extLst>
          </p:cNvPr>
          <p:cNvSpPr>
            <a:spLocks noGrp="1"/>
          </p:cNvSpPr>
          <p:nvPr>
            <p:ph type="title"/>
          </p:nvPr>
        </p:nvSpPr>
        <p:spPr/>
        <p:txBody>
          <a:bodyPr/>
          <a:lstStyle/>
          <a:p>
            <a:r>
              <a:rPr lang="zh-CN" altLang="en-US" dirty="0"/>
              <a:t>上周计划</a:t>
            </a:r>
          </a:p>
        </p:txBody>
      </p:sp>
    </p:spTree>
    <p:extLst>
      <p:ext uri="{BB962C8B-B14F-4D97-AF65-F5344CB8AC3E}">
        <p14:creationId xmlns:p14="http://schemas.microsoft.com/office/powerpoint/2010/main" val="27368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A9599C-C84F-6387-6FCF-AA04FD12DC45}"/>
              </a:ext>
            </a:extLst>
          </p:cNvPr>
          <p:cNvSpPr>
            <a:spLocks noGrp="1"/>
          </p:cNvSpPr>
          <p:nvPr>
            <p:ph idx="1"/>
          </p:nvPr>
        </p:nvSpPr>
        <p:spPr/>
        <p:txBody>
          <a:bodyPr anchor="ctr">
            <a:normAutofit/>
          </a:bodyPr>
          <a:lstStyle/>
          <a:p>
            <a:pPr marL="0" indent="0" algn="ctr">
              <a:buNone/>
            </a:pPr>
            <a:r>
              <a:rPr lang="en-US" altLang="zh-CN" sz="3600" dirty="0"/>
              <a:t>4.</a:t>
            </a:r>
            <a:r>
              <a:rPr lang="zh-CN" altLang="en-US" sz="3600" dirty="0"/>
              <a:t>加速场景调研</a:t>
            </a:r>
            <a:endParaRPr lang="en-US" altLang="zh-CN" sz="3600" dirty="0"/>
          </a:p>
          <a:p>
            <a:pPr marL="0" indent="0" algn="ctr">
              <a:buNone/>
            </a:pPr>
            <a:r>
              <a:rPr lang="en-US" altLang="zh-CN" sz="3600" dirty="0"/>
              <a:t>Kernel Bypass</a:t>
            </a:r>
          </a:p>
        </p:txBody>
      </p:sp>
      <p:sp>
        <p:nvSpPr>
          <p:cNvPr id="3" name="标题 2">
            <a:extLst>
              <a:ext uri="{FF2B5EF4-FFF2-40B4-BE49-F238E27FC236}">
                <a16:creationId xmlns:a16="http://schemas.microsoft.com/office/drawing/2014/main" id="{5551F1DE-44C0-C53B-A7F6-56EF07624D8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5089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C44C3D-0DCA-F8B9-B442-51F2D3E73847}"/>
              </a:ext>
            </a:extLst>
          </p:cNvPr>
          <p:cNvSpPr>
            <a:spLocks noGrp="1"/>
          </p:cNvSpPr>
          <p:nvPr>
            <p:ph idx="1"/>
          </p:nvPr>
        </p:nvSpPr>
        <p:spPr/>
        <p:txBody>
          <a:bodyPr/>
          <a:lstStyle/>
          <a:p>
            <a:pPr algn="l"/>
            <a:r>
              <a:rPr lang="en-US" altLang="zh-CN" sz="1800" b="0" i="0" u="none" strike="noStrike" baseline="0" dirty="0">
                <a:solidFill>
                  <a:srgbClr val="272525"/>
                </a:solidFill>
                <a:latin typeface="+mj-lt"/>
              </a:rPr>
              <a:t>User programs can also benefit from fast and flexible access to virtual memory. Use cases include checkpointing, </a:t>
            </a:r>
            <a:r>
              <a:rPr lang="en-US" altLang="zh-CN" sz="1800" b="1" i="0" u="none" strike="noStrike" baseline="0" dirty="0">
                <a:solidFill>
                  <a:srgbClr val="272525"/>
                </a:solidFill>
                <a:latin typeface="+mj-lt"/>
              </a:rPr>
              <a:t>garbage collection</a:t>
            </a:r>
            <a:r>
              <a:rPr lang="en-US" altLang="zh-CN" sz="1800" b="0" i="0" u="none" strike="noStrike" baseline="0" dirty="0">
                <a:solidFill>
                  <a:srgbClr val="272525"/>
                </a:solidFill>
                <a:latin typeface="+mj-lt"/>
              </a:rPr>
              <a:t>, data-compression paging, and distributed shared memory.</a:t>
            </a:r>
          </a:p>
          <a:p>
            <a:pPr algn="l"/>
            <a:r>
              <a:rPr lang="en-US" altLang="zh-CN" sz="1800" b="0" i="0" u="none" strike="noStrike" baseline="0" dirty="0">
                <a:solidFill>
                  <a:srgbClr val="272525"/>
                </a:solidFill>
                <a:latin typeface="+mj-lt"/>
              </a:rPr>
              <a:t>Dune also gives user programs the ability to manually control TLB invalidations. </a:t>
            </a:r>
            <a:r>
              <a:rPr lang="zh-CN" altLang="en-US" sz="1800" b="0" i="0" u="none" strike="noStrike" baseline="0" dirty="0">
                <a:solidFill>
                  <a:srgbClr val="272525"/>
                </a:solidFill>
                <a:latin typeface="+mj-lt"/>
              </a:rPr>
              <a:t>批量处理</a:t>
            </a:r>
            <a:r>
              <a:rPr lang="en-US" altLang="zh-CN" sz="1800" b="0" i="0" u="none" strike="noStrike" baseline="0" dirty="0">
                <a:solidFill>
                  <a:srgbClr val="272525"/>
                </a:solidFill>
                <a:latin typeface="+mj-lt"/>
              </a:rPr>
              <a:t>TLB invalidation</a:t>
            </a:r>
          </a:p>
          <a:p>
            <a:pPr algn="l"/>
            <a:r>
              <a:rPr lang="en-US" altLang="zh-CN" sz="1800" b="0" i="0" u="none" strike="noStrike" baseline="0" dirty="0">
                <a:solidFill>
                  <a:srgbClr val="272525"/>
                </a:solidFill>
                <a:latin typeface="+mj-lt"/>
              </a:rPr>
              <a:t>Lazy floating point state management</a:t>
            </a:r>
          </a:p>
          <a:p>
            <a:pPr algn="l"/>
            <a:r>
              <a:rPr lang="en-US" altLang="zh-CN" sz="1800" dirty="0">
                <a:solidFill>
                  <a:srgbClr val="272525"/>
                </a:solidFill>
                <a:latin typeface="+mj-lt"/>
              </a:rPr>
              <a:t>Dune exposes raw access to the time stamp counter (TSC).</a:t>
            </a:r>
          </a:p>
          <a:p>
            <a:pPr algn="l"/>
            <a:endParaRPr lang="en-US" altLang="zh-CN" sz="1800" dirty="0">
              <a:solidFill>
                <a:srgbClr val="272525"/>
              </a:solidFill>
              <a:latin typeface="+mj-lt"/>
            </a:endParaRPr>
          </a:p>
          <a:p>
            <a:pPr algn="l"/>
            <a:r>
              <a:rPr lang="en-US" altLang="zh-CN" sz="1800" b="1" dirty="0">
                <a:solidFill>
                  <a:srgbClr val="272525"/>
                </a:solidFill>
                <a:latin typeface="+mj-lt"/>
              </a:rPr>
              <a:t>Sandboxing</a:t>
            </a:r>
          </a:p>
          <a:p>
            <a:pPr lvl="1"/>
            <a:r>
              <a:rPr lang="en-US" altLang="zh-CN" dirty="0">
                <a:solidFill>
                  <a:srgbClr val="272525"/>
                </a:solidFill>
                <a:latin typeface="+mj-lt"/>
              </a:rPr>
              <a:t>Running native code in web browsers, creating secure OS containers, </a:t>
            </a:r>
          </a:p>
          <a:p>
            <a:pPr marL="457200" lvl="1" indent="0">
              <a:buNone/>
            </a:pPr>
            <a:r>
              <a:rPr lang="en-US" altLang="zh-CN" dirty="0">
                <a:solidFill>
                  <a:srgbClr val="272525"/>
                </a:solidFill>
                <a:latin typeface="+mj-lt"/>
              </a:rPr>
              <a:t>    and securing mobile phone applications.</a:t>
            </a:r>
          </a:p>
          <a:p>
            <a:pPr lvl="1"/>
            <a:r>
              <a:rPr lang="en-US" altLang="zh-CN" dirty="0">
                <a:solidFill>
                  <a:srgbClr val="272525"/>
                </a:solidFill>
                <a:latin typeface="+mj-lt"/>
              </a:rPr>
              <a:t>Evaluation: SEPC2000 &amp; </a:t>
            </a:r>
            <a:r>
              <a:rPr lang="en-US" altLang="zh-CN" dirty="0" err="1">
                <a:solidFill>
                  <a:srgbClr val="272525"/>
                </a:solidFill>
                <a:latin typeface="+mj-lt"/>
              </a:rPr>
              <a:t>lighttpd</a:t>
            </a:r>
            <a:endParaRPr lang="en-US" altLang="zh-CN" dirty="0">
              <a:solidFill>
                <a:srgbClr val="272525"/>
              </a:solidFill>
              <a:latin typeface="+mj-lt"/>
            </a:endParaRPr>
          </a:p>
          <a:p>
            <a:pPr algn="l"/>
            <a:r>
              <a:rPr lang="en-US" altLang="zh-CN" sz="1800" b="1" dirty="0">
                <a:solidFill>
                  <a:srgbClr val="272525"/>
                </a:solidFill>
                <a:latin typeface="+mj-lt"/>
              </a:rPr>
              <a:t>Garbage Collection</a:t>
            </a:r>
          </a:p>
          <a:p>
            <a:pPr lvl="1"/>
            <a:r>
              <a:rPr lang="en-US" altLang="zh-CN" dirty="0">
                <a:solidFill>
                  <a:srgbClr val="272525"/>
                </a:solidFill>
                <a:latin typeface="+mj-lt"/>
              </a:rPr>
              <a:t>Fast faults, dirty bits, page table and TLB control.</a:t>
            </a:r>
          </a:p>
          <a:p>
            <a:pPr lvl="1"/>
            <a:r>
              <a:rPr lang="en-US" altLang="zh-CN" dirty="0">
                <a:solidFill>
                  <a:srgbClr val="272525"/>
                </a:solidFill>
                <a:latin typeface="+mj-lt"/>
              </a:rPr>
              <a:t>Evaluation: Boehm GC</a:t>
            </a:r>
            <a:endParaRPr lang="en-US" altLang="zh-CN" sz="1800" dirty="0">
              <a:solidFill>
                <a:srgbClr val="272525"/>
              </a:solidFill>
              <a:latin typeface="+mj-lt"/>
            </a:endParaRPr>
          </a:p>
          <a:p>
            <a:pPr algn="l"/>
            <a:endParaRPr lang="en-US" altLang="zh-CN" sz="1800" dirty="0">
              <a:solidFill>
                <a:srgbClr val="272525"/>
              </a:solidFill>
              <a:latin typeface="+mj-lt"/>
            </a:endParaRPr>
          </a:p>
          <a:p>
            <a:pPr algn="l"/>
            <a:endParaRPr lang="zh-CN" altLang="en-US" dirty="0">
              <a:latin typeface="+mj-lt"/>
            </a:endParaRPr>
          </a:p>
        </p:txBody>
      </p:sp>
      <p:sp>
        <p:nvSpPr>
          <p:cNvPr id="3" name="标题 2">
            <a:extLst>
              <a:ext uri="{FF2B5EF4-FFF2-40B4-BE49-F238E27FC236}">
                <a16:creationId xmlns:a16="http://schemas.microsoft.com/office/drawing/2014/main" id="{001ED448-7D3E-2E6B-A984-AE366EAC0D7E}"/>
              </a:ext>
            </a:extLst>
          </p:cNvPr>
          <p:cNvSpPr>
            <a:spLocks noGrp="1"/>
          </p:cNvSpPr>
          <p:nvPr>
            <p:ph type="title"/>
          </p:nvPr>
        </p:nvSpPr>
        <p:spPr/>
        <p:txBody>
          <a:bodyPr/>
          <a:lstStyle/>
          <a:p>
            <a:r>
              <a:rPr lang="en-US" altLang="zh-CN" dirty="0"/>
              <a:t>Dune (OSDI 2012)</a:t>
            </a:r>
            <a:endParaRPr lang="zh-CN" altLang="en-US" dirty="0"/>
          </a:p>
        </p:txBody>
      </p:sp>
      <p:sp>
        <p:nvSpPr>
          <p:cNvPr id="7" name="文本框 6">
            <a:extLst>
              <a:ext uri="{FF2B5EF4-FFF2-40B4-BE49-F238E27FC236}">
                <a16:creationId xmlns:a16="http://schemas.microsoft.com/office/drawing/2014/main" id="{8783E3AA-C186-BFD3-8014-EDB9F9CBA5A5}"/>
              </a:ext>
            </a:extLst>
          </p:cNvPr>
          <p:cNvSpPr txBox="1"/>
          <p:nvPr/>
        </p:nvSpPr>
        <p:spPr>
          <a:xfrm>
            <a:off x="4581728" y="6394977"/>
            <a:ext cx="7480570" cy="369332"/>
          </a:xfrm>
          <a:prstGeom prst="rect">
            <a:avLst/>
          </a:prstGeom>
          <a:noFill/>
        </p:spPr>
        <p:txBody>
          <a:bodyPr wrap="square">
            <a:spAutoFit/>
          </a:bodyPr>
          <a:lstStyle/>
          <a:p>
            <a:r>
              <a:rPr lang="en-US" altLang="zh-CN" dirty="0"/>
              <a:t>Dune: Safe User-level Access to Privileged CPU Features, OSDI 2012</a:t>
            </a:r>
          </a:p>
        </p:txBody>
      </p:sp>
      <p:pic>
        <p:nvPicPr>
          <p:cNvPr id="9" name="图片 8">
            <a:extLst>
              <a:ext uri="{FF2B5EF4-FFF2-40B4-BE49-F238E27FC236}">
                <a16:creationId xmlns:a16="http://schemas.microsoft.com/office/drawing/2014/main" id="{7E4063C4-A197-292B-C933-236153B0085F}"/>
              </a:ext>
            </a:extLst>
          </p:cNvPr>
          <p:cNvPicPr>
            <a:picLocks noChangeAspect="1"/>
          </p:cNvPicPr>
          <p:nvPr/>
        </p:nvPicPr>
        <p:blipFill>
          <a:blip r:embed="rId3"/>
          <a:stretch>
            <a:fillRect/>
          </a:stretch>
        </p:blipFill>
        <p:spPr>
          <a:xfrm>
            <a:off x="7931650" y="2823924"/>
            <a:ext cx="3636653" cy="2898782"/>
          </a:xfrm>
          <a:prstGeom prst="rect">
            <a:avLst/>
          </a:prstGeom>
        </p:spPr>
      </p:pic>
    </p:spTree>
    <p:extLst>
      <p:ext uri="{BB962C8B-B14F-4D97-AF65-F5344CB8AC3E}">
        <p14:creationId xmlns:p14="http://schemas.microsoft.com/office/powerpoint/2010/main" val="2542779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6ADF1E-638A-0926-974B-DC82A5B632F7}"/>
              </a:ext>
            </a:extLst>
          </p:cNvPr>
          <p:cNvSpPr>
            <a:spLocks noGrp="1"/>
          </p:cNvSpPr>
          <p:nvPr>
            <p:ph idx="1"/>
          </p:nvPr>
        </p:nvSpPr>
        <p:spPr>
          <a:xfrm>
            <a:off x="-33127" y="1166018"/>
            <a:ext cx="11164510" cy="4525963"/>
          </a:xfrm>
        </p:spPr>
        <p:txBody>
          <a:bodyPr/>
          <a:lstStyle/>
          <a:p>
            <a:r>
              <a:rPr lang="en-US" altLang="zh-CN" dirty="0">
                <a:latin typeface="+mj-lt"/>
              </a:rPr>
              <a:t>Our work is likely to be of direct benefit to garbage collection (Boehm et al. 1991), improving strong atomicity of Software Transactional Memory (Abadi et al. 2009), efficient deterministic multithreading (Liu et al. 2011) (Lu et al. 2014), and checkpointing (Kannan et al. 2013). These studies all use page protection to monitor memory access.</a:t>
            </a:r>
          </a:p>
        </p:txBody>
      </p:sp>
      <p:sp>
        <p:nvSpPr>
          <p:cNvPr id="3" name="标题 2">
            <a:extLst>
              <a:ext uri="{FF2B5EF4-FFF2-40B4-BE49-F238E27FC236}">
                <a16:creationId xmlns:a16="http://schemas.microsoft.com/office/drawing/2014/main" id="{A0ABEDA7-B1E8-905B-038A-709DAD5E7EED}"/>
              </a:ext>
            </a:extLst>
          </p:cNvPr>
          <p:cNvSpPr>
            <a:spLocks noGrp="1"/>
          </p:cNvSpPr>
          <p:nvPr>
            <p:ph type="title"/>
          </p:nvPr>
        </p:nvSpPr>
        <p:spPr/>
        <p:txBody>
          <a:bodyPr/>
          <a:lstStyle/>
          <a:p>
            <a:r>
              <a:rPr lang="en-US" altLang="zh-CN" dirty="0"/>
              <a:t>Page-level Monitoring (VEE 2017)</a:t>
            </a:r>
            <a:endParaRPr lang="zh-CN" altLang="en-US" dirty="0"/>
          </a:p>
        </p:txBody>
      </p:sp>
      <p:sp>
        <p:nvSpPr>
          <p:cNvPr id="7" name="文本框 6">
            <a:extLst>
              <a:ext uri="{FF2B5EF4-FFF2-40B4-BE49-F238E27FC236}">
                <a16:creationId xmlns:a16="http://schemas.microsoft.com/office/drawing/2014/main" id="{AB35C8B1-C309-755D-D3C1-DDCF126F3BE1}"/>
              </a:ext>
            </a:extLst>
          </p:cNvPr>
          <p:cNvSpPr txBox="1"/>
          <p:nvPr/>
        </p:nvSpPr>
        <p:spPr>
          <a:xfrm>
            <a:off x="2446986" y="6394977"/>
            <a:ext cx="10113134" cy="369332"/>
          </a:xfrm>
          <a:prstGeom prst="rect">
            <a:avLst/>
          </a:prstGeom>
          <a:noFill/>
        </p:spPr>
        <p:txBody>
          <a:bodyPr wrap="square">
            <a:spAutoFit/>
          </a:bodyPr>
          <a:lstStyle/>
          <a:p>
            <a:r>
              <a:rPr lang="en-US" altLang="zh-CN" dirty="0"/>
              <a:t>Flexible Page-level Memory Access Monitoring Based on Virtualization Hardware, VEE 2017</a:t>
            </a:r>
            <a:endParaRPr lang="zh-CN" altLang="en-US" dirty="0"/>
          </a:p>
        </p:txBody>
      </p:sp>
      <p:sp>
        <p:nvSpPr>
          <p:cNvPr id="11" name="文本框 10">
            <a:extLst>
              <a:ext uri="{FF2B5EF4-FFF2-40B4-BE49-F238E27FC236}">
                <a16:creationId xmlns:a16="http://schemas.microsoft.com/office/drawing/2014/main" id="{D55A6224-F8EC-0DC5-DFFD-145B840D9861}"/>
              </a:ext>
            </a:extLst>
          </p:cNvPr>
          <p:cNvSpPr txBox="1"/>
          <p:nvPr/>
        </p:nvSpPr>
        <p:spPr>
          <a:xfrm>
            <a:off x="-33127" y="2311219"/>
            <a:ext cx="6828082" cy="4247317"/>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mj-lt"/>
              </a:rPr>
              <a:t>Fine-grained monitoring</a:t>
            </a:r>
          </a:p>
          <a:p>
            <a:pPr marL="742950" lvl="1" indent="-285750">
              <a:buFont typeface="Arial" panose="020B0604020202020204" pitchFamily="34" charset="0"/>
              <a:buChar char="•"/>
            </a:pPr>
            <a:r>
              <a:rPr lang="en-US" altLang="zh-CN" dirty="0">
                <a:latin typeface="+mj-lt"/>
              </a:rPr>
              <a:t>We introduce a memory allocator that spreads objects sparsely in different virtual pages that are abundant on modern 64-bit CPUs. Based on virtual page-level protection, we can achieve fine-grained object-level access monitoring. </a:t>
            </a:r>
          </a:p>
          <a:p>
            <a:pPr marL="742950" lvl="1" indent="-285750">
              <a:buFont typeface="Arial" panose="020B0604020202020204" pitchFamily="34" charset="0"/>
              <a:buChar char="•"/>
            </a:pPr>
            <a:r>
              <a:rPr lang="en-US" altLang="zh-CN" dirty="0">
                <a:latin typeface="+mj-lt"/>
              </a:rPr>
              <a:t>W</a:t>
            </a:r>
            <a:r>
              <a:rPr lang="en-US" altLang="zh-CN" b="0" i="0" u="none" strike="noStrike" baseline="0" dirty="0">
                <a:latin typeface="+mj-lt"/>
              </a:rPr>
              <a:t>e rely on EPT to dynamically adjust the granularity of monitoring (move two or more objects (in different virtual pages) together into the same page, and vice versa). </a:t>
            </a:r>
          </a:p>
          <a:p>
            <a:pPr marL="742950" lvl="1" indent="-285750">
              <a:buFont typeface="Arial" panose="020B0604020202020204" pitchFamily="34" charset="0"/>
              <a:buChar char="•"/>
            </a:pPr>
            <a:r>
              <a:rPr lang="en-US" altLang="zh-CN" b="0" i="0" u="none" strike="noStrike" baseline="0" dirty="0">
                <a:latin typeface="+mj-lt"/>
              </a:rPr>
              <a:t>The process-level virtual machine is a Linux kernel module that manages the extended page table.</a:t>
            </a:r>
            <a:endParaRPr lang="en-US" altLang="zh-CN" dirty="0">
              <a:latin typeface="+mj-lt"/>
            </a:endParaRPr>
          </a:p>
          <a:p>
            <a:pPr marL="285750" indent="-285750">
              <a:buFont typeface="Arial" panose="020B0604020202020204" pitchFamily="34" charset="0"/>
              <a:buChar char="•"/>
            </a:pPr>
            <a:r>
              <a:rPr lang="en-US" altLang="zh-CN" b="1" dirty="0">
                <a:latin typeface="+mj-lt"/>
              </a:rPr>
              <a:t>Incremental Checkpoint Tool</a:t>
            </a:r>
          </a:p>
          <a:p>
            <a:pPr marL="742950" lvl="1" indent="-285750">
              <a:buFont typeface="Arial" panose="020B0604020202020204" pitchFamily="34" charset="0"/>
              <a:buChar char="•"/>
            </a:pPr>
            <a:r>
              <a:rPr lang="en-US" altLang="zh-CN" dirty="0">
                <a:latin typeface="+mj-lt"/>
              </a:rPr>
              <a:t>Natural tradeoff between copying and monitoring overheads.</a:t>
            </a:r>
          </a:p>
          <a:p>
            <a:pPr marL="742950" lvl="1" indent="-285750">
              <a:buFont typeface="Arial" panose="020B0604020202020204" pitchFamily="34" charset="0"/>
              <a:buChar char="•"/>
            </a:pPr>
            <a:r>
              <a:rPr lang="en-US" altLang="zh-CN" dirty="0">
                <a:latin typeface="+mj-lt"/>
              </a:rPr>
              <a:t>Our methods can reduce the monitoring granularity, and therefore reduce the volume of checkpointed data to be stored or copied.</a:t>
            </a:r>
            <a:endParaRPr lang="zh-CN" altLang="en-US" dirty="0">
              <a:latin typeface="+mj-lt"/>
            </a:endParaRPr>
          </a:p>
        </p:txBody>
      </p:sp>
      <p:pic>
        <p:nvPicPr>
          <p:cNvPr id="13" name="图片 12">
            <a:extLst>
              <a:ext uri="{FF2B5EF4-FFF2-40B4-BE49-F238E27FC236}">
                <a16:creationId xmlns:a16="http://schemas.microsoft.com/office/drawing/2014/main" id="{9513020B-D7B6-A715-6F4E-615F7BF029E0}"/>
              </a:ext>
            </a:extLst>
          </p:cNvPr>
          <p:cNvPicPr>
            <a:picLocks noChangeAspect="1"/>
          </p:cNvPicPr>
          <p:nvPr/>
        </p:nvPicPr>
        <p:blipFill>
          <a:blip r:embed="rId3"/>
          <a:stretch>
            <a:fillRect/>
          </a:stretch>
        </p:blipFill>
        <p:spPr>
          <a:xfrm>
            <a:off x="6794955" y="2723698"/>
            <a:ext cx="5378309" cy="2492535"/>
          </a:xfrm>
          <a:prstGeom prst="rect">
            <a:avLst/>
          </a:prstGeom>
        </p:spPr>
      </p:pic>
    </p:spTree>
    <p:extLst>
      <p:ext uri="{BB962C8B-B14F-4D97-AF65-F5344CB8AC3E}">
        <p14:creationId xmlns:p14="http://schemas.microsoft.com/office/powerpoint/2010/main" val="121224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ED95DF-2176-BB1E-563C-28987B1ED4EE}"/>
              </a:ext>
            </a:extLst>
          </p:cNvPr>
          <p:cNvSpPr>
            <a:spLocks noGrp="1"/>
          </p:cNvSpPr>
          <p:nvPr>
            <p:ph idx="1"/>
          </p:nvPr>
        </p:nvSpPr>
        <p:spPr/>
        <p:txBody>
          <a:bodyPr/>
          <a:lstStyle/>
          <a:p>
            <a:pPr algn="l"/>
            <a:r>
              <a:rPr lang="en-US" altLang="zh-CN" sz="1800" b="0" i="0" u="none" strike="noStrike" baseline="0" dirty="0">
                <a:latin typeface="+mj-lt"/>
              </a:rPr>
              <a:t>Datacenter applications such as search, social networking, and e-commerce platforms are redefining the requirements for systems software, include high packet rates for short messages, microsecond-level responses to remote requests with tight tail latency guarantees, and support for high connection counts and churn.</a:t>
            </a:r>
          </a:p>
          <a:p>
            <a:pPr lvl="1"/>
            <a:r>
              <a:rPr lang="en-US" altLang="zh-CN" dirty="0">
                <a:latin typeface="+mj-lt"/>
              </a:rPr>
              <a:t>Implement the networking stack in user-space</a:t>
            </a:r>
          </a:p>
          <a:p>
            <a:pPr lvl="1"/>
            <a:r>
              <a:rPr lang="en-US" altLang="zh-CN" dirty="0">
                <a:latin typeface="+mj-lt"/>
              </a:rPr>
              <a:t>Replacing TCP/IP with RDMA in order to offload network processing to specialized adapters</a:t>
            </a:r>
          </a:p>
          <a:p>
            <a:r>
              <a:rPr lang="en-US" altLang="zh-CN" dirty="0">
                <a:latin typeface="+mj-lt"/>
              </a:rPr>
              <a:t>IX leverages Dune and virtualization hardware to run the </a:t>
            </a:r>
            <a:r>
              <a:rPr lang="en-US" altLang="zh-CN" dirty="0" err="1">
                <a:latin typeface="+mj-lt"/>
              </a:rPr>
              <a:t>dataplane</a:t>
            </a:r>
            <a:r>
              <a:rPr lang="en-US" altLang="zh-CN" dirty="0">
                <a:latin typeface="+mj-lt"/>
              </a:rPr>
              <a:t> kernel and the application at distinct protection levels and to isolate the control plane from the </a:t>
            </a:r>
            <a:r>
              <a:rPr lang="en-US" altLang="zh-CN" dirty="0" err="1">
                <a:latin typeface="+mj-lt"/>
              </a:rPr>
              <a:t>dataplane</a:t>
            </a:r>
            <a:r>
              <a:rPr lang="en-US" altLang="zh-CN" dirty="0">
                <a:latin typeface="+mj-lt"/>
              </a:rPr>
              <a:t>.</a:t>
            </a:r>
          </a:p>
          <a:p>
            <a:r>
              <a:rPr lang="en-US" altLang="zh-CN" b="1" dirty="0">
                <a:latin typeface="+mj-lt"/>
              </a:rPr>
              <a:t>Memcached</a:t>
            </a:r>
            <a:r>
              <a:rPr lang="en-US" altLang="zh-CN" dirty="0">
                <a:latin typeface="+mj-lt"/>
              </a:rPr>
              <a:t>:</a:t>
            </a:r>
          </a:p>
          <a:p>
            <a:pPr lvl="1"/>
            <a:r>
              <a:rPr lang="en-US" altLang="zh-CN" dirty="0">
                <a:latin typeface="+mj-lt"/>
              </a:rPr>
              <a:t>A widely deployed, in-memory, key-value store</a:t>
            </a:r>
          </a:p>
          <a:p>
            <a:pPr lvl="1"/>
            <a:r>
              <a:rPr lang="en-US" altLang="zh-CN" dirty="0">
                <a:latin typeface="+mj-lt"/>
              </a:rPr>
              <a:t>Requests per second (RPS) &amp; measure response latency</a:t>
            </a:r>
          </a:p>
        </p:txBody>
      </p:sp>
      <p:sp>
        <p:nvSpPr>
          <p:cNvPr id="3" name="标题 2">
            <a:extLst>
              <a:ext uri="{FF2B5EF4-FFF2-40B4-BE49-F238E27FC236}">
                <a16:creationId xmlns:a16="http://schemas.microsoft.com/office/drawing/2014/main" id="{3B2D30B0-BE9E-73A0-BA01-E86EC6AACFE4}"/>
              </a:ext>
            </a:extLst>
          </p:cNvPr>
          <p:cNvSpPr>
            <a:spLocks noGrp="1"/>
          </p:cNvSpPr>
          <p:nvPr>
            <p:ph type="title"/>
          </p:nvPr>
        </p:nvSpPr>
        <p:spPr/>
        <p:txBody>
          <a:bodyPr/>
          <a:lstStyle/>
          <a:p>
            <a:r>
              <a:rPr lang="en-US" altLang="zh-CN" dirty="0"/>
              <a:t>IX (OSDI 2014)</a:t>
            </a:r>
            <a:endParaRPr lang="zh-CN" altLang="en-US" dirty="0"/>
          </a:p>
        </p:txBody>
      </p:sp>
      <p:pic>
        <p:nvPicPr>
          <p:cNvPr id="5" name="图片 4">
            <a:extLst>
              <a:ext uri="{FF2B5EF4-FFF2-40B4-BE49-F238E27FC236}">
                <a16:creationId xmlns:a16="http://schemas.microsoft.com/office/drawing/2014/main" id="{68E4A4ED-72CD-4BF8-7C1F-160B11D1AC87}"/>
              </a:ext>
            </a:extLst>
          </p:cNvPr>
          <p:cNvPicPr>
            <a:picLocks noChangeAspect="1"/>
          </p:cNvPicPr>
          <p:nvPr/>
        </p:nvPicPr>
        <p:blipFill>
          <a:blip r:embed="rId2"/>
          <a:stretch>
            <a:fillRect/>
          </a:stretch>
        </p:blipFill>
        <p:spPr>
          <a:xfrm>
            <a:off x="8167954" y="3374526"/>
            <a:ext cx="3833515" cy="3483474"/>
          </a:xfrm>
          <a:prstGeom prst="rect">
            <a:avLst/>
          </a:prstGeom>
        </p:spPr>
      </p:pic>
    </p:spTree>
    <p:extLst>
      <p:ext uri="{BB962C8B-B14F-4D97-AF65-F5344CB8AC3E}">
        <p14:creationId xmlns:p14="http://schemas.microsoft.com/office/powerpoint/2010/main" val="117739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C4FA16-0969-5A66-3949-04B90DF16A19}"/>
              </a:ext>
            </a:extLst>
          </p:cNvPr>
          <p:cNvSpPr>
            <a:spLocks noGrp="1"/>
          </p:cNvSpPr>
          <p:nvPr>
            <p:ph idx="1"/>
          </p:nvPr>
        </p:nvSpPr>
        <p:spPr>
          <a:xfrm>
            <a:off x="527381" y="1508787"/>
            <a:ext cx="7085770" cy="4525963"/>
          </a:xfrm>
        </p:spPr>
        <p:txBody>
          <a:bodyPr/>
          <a:lstStyle/>
          <a:p>
            <a:r>
              <a:rPr lang="en-US" altLang="zh-CN" dirty="0">
                <a:latin typeface="+mj-lt"/>
              </a:rPr>
              <a:t>We present XRP, a framework that allows applications to execute user-defined storage functions, such as index lookups or aggregations, from an </a:t>
            </a:r>
            <a:r>
              <a:rPr lang="en-US" altLang="zh-CN" dirty="0" err="1">
                <a:latin typeface="+mj-lt"/>
              </a:rPr>
              <a:t>eBPF</a:t>
            </a:r>
            <a:r>
              <a:rPr lang="en-US" altLang="zh-CN" dirty="0">
                <a:latin typeface="+mj-lt"/>
              </a:rPr>
              <a:t> hook in the </a:t>
            </a:r>
            <a:r>
              <a:rPr lang="en-US" altLang="zh-CN" dirty="0" err="1">
                <a:latin typeface="+mj-lt"/>
              </a:rPr>
              <a:t>NVMe</a:t>
            </a:r>
            <a:r>
              <a:rPr lang="en-US" altLang="zh-CN" dirty="0">
                <a:latin typeface="+mj-lt"/>
              </a:rPr>
              <a:t> driver, safely bypassing most of the kernel’s storage stack.</a:t>
            </a:r>
          </a:p>
          <a:p>
            <a:r>
              <a:rPr lang="en-US" altLang="zh-CN" dirty="0">
                <a:latin typeface="+mj-lt"/>
              </a:rPr>
              <a:t>Move application logic into the kernel.</a:t>
            </a:r>
          </a:p>
          <a:p>
            <a:r>
              <a:rPr lang="en-US" altLang="zh-CN" dirty="0">
                <a:latin typeface="+mj-lt"/>
              </a:rPr>
              <a:t>XRP is the first </a:t>
            </a:r>
            <a:r>
              <a:rPr lang="en-US" altLang="zh-CN" dirty="0" err="1">
                <a:latin typeface="+mj-lt"/>
              </a:rPr>
              <a:t>datapath</a:t>
            </a:r>
            <a:r>
              <a:rPr lang="en-US" altLang="zh-CN" dirty="0">
                <a:latin typeface="+mj-lt"/>
              </a:rPr>
              <a:t> that enables the use of BPF to offload storage functions to the kernel. XRP improves the throughput of a B-tree lookup by up to 2.5X compared to normal system calls.</a:t>
            </a:r>
          </a:p>
          <a:p>
            <a:r>
              <a:rPr lang="en-US" altLang="zh-CN" b="1" dirty="0" err="1">
                <a:latin typeface="+mj-lt"/>
              </a:rPr>
              <a:t>WiredTiger</a:t>
            </a:r>
            <a:endParaRPr lang="en-US" altLang="zh-CN" b="1" dirty="0">
              <a:latin typeface="+mj-lt"/>
            </a:endParaRPr>
          </a:p>
          <a:p>
            <a:pPr lvl="1"/>
            <a:r>
              <a:rPr lang="en-US" altLang="zh-CN" dirty="0">
                <a:latin typeface="+mj-lt"/>
              </a:rPr>
              <a:t>Popular key-value store that is the default backend for MongoDB.</a:t>
            </a:r>
          </a:p>
          <a:p>
            <a:pPr lvl="1"/>
            <a:r>
              <a:rPr lang="en-US" altLang="zh-CN" dirty="0">
                <a:latin typeface="+mj-lt"/>
              </a:rPr>
              <a:t>Throughput &amp; Tail latency</a:t>
            </a:r>
          </a:p>
          <a:p>
            <a:pPr lvl="1"/>
            <a:endParaRPr lang="en-US" altLang="zh-CN" dirty="0">
              <a:latin typeface="+mj-lt"/>
            </a:endParaRPr>
          </a:p>
          <a:p>
            <a:endParaRPr lang="en-US" altLang="zh-CN" dirty="0">
              <a:latin typeface="+mj-lt"/>
            </a:endParaRPr>
          </a:p>
          <a:p>
            <a:endParaRPr lang="zh-CN" altLang="en-US" dirty="0">
              <a:latin typeface="+mj-lt"/>
            </a:endParaRPr>
          </a:p>
        </p:txBody>
      </p:sp>
      <p:sp>
        <p:nvSpPr>
          <p:cNvPr id="3" name="标题 2">
            <a:extLst>
              <a:ext uri="{FF2B5EF4-FFF2-40B4-BE49-F238E27FC236}">
                <a16:creationId xmlns:a16="http://schemas.microsoft.com/office/drawing/2014/main" id="{45DDB91C-F1F7-ED33-89B9-B85ACD9ED152}"/>
              </a:ext>
            </a:extLst>
          </p:cNvPr>
          <p:cNvSpPr>
            <a:spLocks noGrp="1"/>
          </p:cNvSpPr>
          <p:nvPr>
            <p:ph type="title"/>
          </p:nvPr>
        </p:nvSpPr>
        <p:spPr/>
        <p:txBody>
          <a:bodyPr/>
          <a:lstStyle/>
          <a:p>
            <a:r>
              <a:rPr lang="en-US" altLang="zh-CN" dirty="0"/>
              <a:t>XRP (OSDI 2022)</a:t>
            </a:r>
            <a:endParaRPr lang="zh-CN" altLang="en-US" dirty="0"/>
          </a:p>
        </p:txBody>
      </p:sp>
      <p:pic>
        <p:nvPicPr>
          <p:cNvPr id="7" name="图片 6">
            <a:extLst>
              <a:ext uri="{FF2B5EF4-FFF2-40B4-BE49-F238E27FC236}">
                <a16:creationId xmlns:a16="http://schemas.microsoft.com/office/drawing/2014/main" id="{3680BCAF-CCA5-C5D9-20D8-692281DCD8E2}"/>
              </a:ext>
            </a:extLst>
          </p:cNvPr>
          <p:cNvPicPr>
            <a:picLocks noChangeAspect="1"/>
          </p:cNvPicPr>
          <p:nvPr/>
        </p:nvPicPr>
        <p:blipFill>
          <a:blip r:embed="rId2"/>
          <a:stretch>
            <a:fillRect/>
          </a:stretch>
        </p:blipFill>
        <p:spPr>
          <a:xfrm>
            <a:off x="7500134" y="1395770"/>
            <a:ext cx="4691866" cy="3946309"/>
          </a:xfrm>
          <a:prstGeom prst="rect">
            <a:avLst/>
          </a:prstGeom>
        </p:spPr>
      </p:pic>
    </p:spTree>
    <p:extLst>
      <p:ext uri="{BB962C8B-B14F-4D97-AF65-F5344CB8AC3E}">
        <p14:creationId xmlns:p14="http://schemas.microsoft.com/office/powerpoint/2010/main" val="251306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A9599C-C84F-6387-6FCF-AA04FD12DC45}"/>
              </a:ext>
            </a:extLst>
          </p:cNvPr>
          <p:cNvSpPr>
            <a:spLocks noGrp="1"/>
          </p:cNvSpPr>
          <p:nvPr>
            <p:ph idx="1"/>
          </p:nvPr>
        </p:nvSpPr>
        <p:spPr/>
        <p:txBody>
          <a:bodyPr anchor="ctr">
            <a:normAutofit/>
          </a:bodyPr>
          <a:lstStyle/>
          <a:p>
            <a:pPr marL="742950" indent="-742950" algn="ctr">
              <a:buAutoNum type="arabicPeriod"/>
            </a:pPr>
            <a:r>
              <a:rPr lang="en-US" altLang="zh-CN" sz="3600" dirty="0"/>
              <a:t>Page fault</a:t>
            </a:r>
            <a:r>
              <a:rPr lang="zh-CN" altLang="en-US" sz="3600" dirty="0"/>
              <a:t>测试和统计</a:t>
            </a:r>
            <a:endParaRPr lang="en-US" altLang="zh-CN" sz="3600" dirty="0"/>
          </a:p>
          <a:p>
            <a:pPr marL="0" indent="0" algn="ctr">
              <a:buNone/>
            </a:pPr>
            <a:r>
              <a:rPr lang="zh-CN" altLang="en-US" sz="3600" dirty="0"/>
              <a:t>测试平台：</a:t>
            </a:r>
            <a:r>
              <a:rPr lang="en-US" altLang="zh-CN" sz="3600" dirty="0"/>
              <a:t>HUAWEI Mate40</a:t>
            </a:r>
            <a:endParaRPr lang="zh-CN" altLang="en-US" sz="3600" dirty="0"/>
          </a:p>
        </p:txBody>
      </p:sp>
      <p:sp>
        <p:nvSpPr>
          <p:cNvPr id="3" name="标题 2">
            <a:extLst>
              <a:ext uri="{FF2B5EF4-FFF2-40B4-BE49-F238E27FC236}">
                <a16:creationId xmlns:a16="http://schemas.microsoft.com/office/drawing/2014/main" id="{5551F1DE-44C0-C53B-A7F6-56EF07624D8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4333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F0A1E0-3320-FB68-2290-3D4FC808C39C}"/>
              </a:ext>
            </a:extLst>
          </p:cNvPr>
          <p:cNvSpPr>
            <a:spLocks noGrp="1"/>
          </p:cNvSpPr>
          <p:nvPr>
            <p:ph idx="1"/>
          </p:nvPr>
        </p:nvSpPr>
        <p:spPr>
          <a:xfrm>
            <a:off x="513745" y="1166018"/>
            <a:ext cx="11164510" cy="4525963"/>
          </a:xfrm>
        </p:spPr>
        <p:txBody>
          <a:bodyPr/>
          <a:lstStyle/>
          <a:p>
            <a:r>
              <a:rPr lang="zh-CN" altLang="en-US" dirty="0"/>
              <a:t>通过</a:t>
            </a:r>
            <a:r>
              <a:rPr lang="en-US" altLang="zh-CN" dirty="0"/>
              <a:t>Perfetto</a:t>
            </a:r>
            <a:r>
              <a:rPr lang="zh-CN" altLang="en-US" dirty="0"/>
              <a:t>工具无法获取</a:t>
            </a:r>
            <a:r>
              <a:rPr lang="en-US" altLang="zh-CN" dirty="0"/>
              <a:t>page fault</a:t>
            </a:r>
            <a:r>
              <a:rPr lang="zh-CN" altLang="en-US" dirty="0"/>
              <a:t>相关信息</a:t>
            </a:r>
            <a:endParaRPr lang="en-US" altLang="zh-CN" dirty="0"/>
          </a:p>
          <a:p>
            <a:r>
              <a:rPr lang="zh-CN" altLang="en-US" dirty="0"/>
              <a:t>基于</a:t>
            </a:r>
            <a:r>
              <a:rPr lang="en-US" altLang="zh-CN" dirty="0" err="1"/>
              <a:t>kprobe</a:t>
            </a:r>
            <a:r>
              <a:rPr lang="zh-CN" altLang="en-US" dirty="0"/>
              <a:t>自行编写</a:t>
            </a:r>
            <a:r>
              <a:rPr lang="en-US" altLang="zh-CN" dirty="0"/>
              <a:t>kernel module</a:t>
            </a:r>
            <a:r>
              <a:rPr lang="zh-CN" altLang="en-US" dirty="0"/>
              <a:t>获取</a:t>
            </a:r>
            <a:r>
              <a:rPr lang="en-US" altLang="zh-CN" dirty="0"/>
              <a:t>page fault</a:t>
            </a:r>
            <a:r>
              <a:rPr lang="zh-CN" altLang="en-US" dirty="0"/>
              <a:t>信息，但是</a:t>
            </a:r>
            <a:r>
              <a:rPr lang="en-US" altLang="zh-CN" dirty="0"/>
              <a:t>kernel module</a:t>
            </a:r>
            <a:r>
              <a:rPr lang="zh-CN" altLang="en-US" dirty="0"/>
              <a:t>无法编译</a:t>
            </a:r>
            <a:endParaRPr lang="en-US" altLang="zh-CN" dirty="0"/>
          </a:p>
          <a:p>
            <a:pPr lvl="1"/>
            <a:r>
              <a:rPr lang="en-US" altLang="zh-CN" dirty="0"/>
              <a:t>kernel module</a:t>
            </a:r>
            <a:r>
              <a:rPr lang="zh-CN" altLang="en-US" dirty="0"/>
              <a:t>编译命令：</a:t>
            </a:r>
            <a:r>
              <a:rPr lang="en-US" altLang="zh-CN" dirty="0"/>
              <a:t>make –C /lib/modules/$(shell </a:t>
            </a:r>
            <a:r>
              <a:rPr lang="en-US" altLang="zh-CN" dirty="0" err="1"/>
              <a:t>uname</a:t>
            </a:r>
            <a:r>
              <a:rPr lang="en-US" altLang="zh-CN" dirty="0"/>
              <a:t> -r)/build …</a:t>
            </a:r>
          </a:p>
          <a:p>
            <a:pPr lvl="1"/>
            <a:r>
              <a:rPr lang="zh-CN" altLang="en-US" dirty="0"/>
              <a:t>在测试机中无法找到对应目录，所以无法编译</a:t>
            </a:r>
            <a:r>
              <a:rPr lang="en-US" altLang="zh-CN" dirty="0"/>
              <a:t>kernel module</a:t>
            </a:r>
          </a:p>
          <a:p>
            <a:r>
              <a:rPr lang="zh-CN" altLang="en-US" dirty="0"/>
              <a:t>尝试在其他系统中交叉编译测试机上的内核版本（</a:t>
            </a:r>
            <a:r>
              <a:rPr lang="en-US" altLang="zh-CN" dirty="0"/>
              <a:t>Kernel v4.14</a:t>
            </a:r>
            <a:r>
              <a:rPr lang="zh-CN" altLang="en-US" dirty="0"/>
              <a:t>），编译出</a:t>
            </a:r>
            <a:r>
              <a:rPr lang="en-US" altLang="zh-CN" dirty="0"/>
              <a:t>build</a:t>
            </a:r>
            <a:r>
              <a:rPr lang="zh-CN" altLang="en-US" dirty="0"/>
              <a:t>目录，再编译</a:t>
            </a:r>
            <a:r>
              <a:rPr lang="en-US" altLang="zh-CN" dirty="0"/>
              <a:t>kernel module</a:t>
            </a:r>
          </a:p>
          <a:p>
            <a:r>
              <a:rPr lang="zh-CN" altLang="en-US" dirty="0"/>
              <a:t>编译出的</a:t>
            </a:r>
            <a:r>
              <a:rPr lang="en-US" altLang="zh-CN" dirty="0"/>
              <a:t>kernel module</a:t>
            </a:r>
            <a:r>
              <a:rPr lang="zh-CN" altLang="en-US" dirty="0"/>
              <a:t>无法</a:t>
            </a:r>
            <a:r>
              <a:rPr lang="en-US" altLang="zh-CN" dirty="0" err="1"/>
              <a:t>insmod</a:t>
            </a:r>
            <a:r>
              <a:rPr lang="zh-CN" altLang="en-US" dirty="0"/>
              <a:t>到测试机上</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A5737327-DABC-820D-6C1E-A52EE8527906}"/>
              </a:ext>
            </a:extLst>
          </p:cNvPr>
          <p:cNvSpPr>
            <a:spLocks noGrp="1"/>
          </p:cNvSpPr>
          <p:nvPr>
            <p:ph type="title"/>
          </p:nvPr>
        </p:nvSpPr>
        <p:spPr/>
        <p:txBody>
          <a:bodyPr/>
          <a:lstStyle/>
          <a:p>
            <a:r>
              <a:rPr lang="zh-CN" altLang="en-US" dirty="0"/>
              <a:t>遇到的问题</a:t>
            </a:r>
          </a:p>
        </p:txBody>
      </p:sp>
      <p:pic>
        <p:nvPicPr>
          <p:cNvPr id="4" name="图片 3">
            <a:extLst>
              <a:ext uri="{FF2B5EF4-FFF2-40B4-BE49-F238E27FC236}">
                <a16:creationId xmlns:a16="http://schemas.microsoft.com/office/drawing/2014/main" id="{26B3F0D5-5707-71D7-3A88-D31C7A2D51AB}"/>
              </a:ext>
            </a:extLst>
          </p:cNvPr>
          <p:cNvPicPr>
            <a:picLocks noChangeAspect="1"/>
          </p:cNvPicPr>
          <p:nvPr/>
        </p:nvPicPr>
        <p:blipFill>
          <a:blip r:embed="rId2"/>
          <a:stretch>
            <a:fillRect/>
          </a:stretch>
        </p:blipFill>
        <p:spPr>
          <a:xfrm>
            <a:off x="839421" y="3787726"/>
            <a:ext cx="8114665" cy="852227"/>
          </a:xfrm>
          <a:prstGeom prst="rect">
            <a:avLst/>
          </a:prstGeom>
        </p:spPr>
      </p:pic>
    </p:spTree>
    <p:extLst>
      <p:ext uri="{BB962C8B-B14F-4D97-AF65-F5344CB8AC3E}">
        <p14:creationId xmlns:p14="http://schemas.microsoft.com/office/powerpoint/2010/main" val="390784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5737327-DABC-820D-6C1E-A52EE8527906}"/>
              </a:ext>
            </a:extLst>
          </p:cNvPr>
          <p:cNvSpPr>
            <a:spLocks noGrp="1"/>
          </p:cNvSpPr>
          <p:nvPr>
            <p:ph type="title"/>
          </p:nvPr>
        </p:nvSpPr>
        <p:spPr/>
        <p:txBody>
          <a:bodyPr/>
          <a:lstStyle/>
          <a:p>
            <a:r>
              <a:rPr lang="zh-CN" altLang="en-US" dirty="0"/>
              <a:t>遇到的问题</a:t>
            </a:r>
          </a:p>
        </p:txBody>
      </p:sp>
      <p:pic>
        <p:nvPicPr>
          <p:cNvPr id="5" name="图片 4">
            <a:extLst>
              <a:ext uri="{FF2B5EF4-FFF2-40B4-BE49-F238E27FC236}">
                <a16:creationId xmlns:a16="http://schemas.microsoft.com/office/drawing/2014/main" id="{D34CB59F-48DF-63A2-BCB8-B6768CA40D41}"/>
              </a:ext>
            </a:extLst>
          </p:cNvPr>
          <p:cNvPicPr>
            <a:picLocks noChangeAspect="1"/>
          </p:cNvPicPr>
          <p:nvPr/>
        </p:nvPicPr>
        <p:blipFill>
          <a:blip r:embed="rId2"/>
          <a:stretch>
            <a:fillRect/>
          </a:stretch>
        </p:blipFill>
        <p:spPr>
          <a:xfrm>
            <a:off x="511978" y="2084139"/>
            <a:ext cx="5584022" cy="2436492"/>
          </a:xfrm>
          <a:prstGeom prst="rect">
            <a:avLst/>
          </a:prstGeom>
        </p:spPr>
      </p:pic>
      <p:sp>
        <p:nvSpPr>
          <p:cNvPr id="6" name="矩形 5">
            <a:extLst>
              <a:ext uri="{FF2B5EF4-FFF2-40B4-BE49-F238E27FC236}">
                <a16:creationId xmlns:a16="http://schemas.microsoft.com/office/drawing/2014/main" id="{A63D55D3-FF97-E473-76D8-EAF44F2798B8}"/>
              </a:ext>
            </a:extLst>
          </p:cNvPr>
          <p:cNvSpPr/>
          <p:nvPr/>
        </p:nvSpPr>
        <p:spPr>
          <a:xfrm>
            <a:off x="511978" y="2525576"/>
            <a:ext cx="2484430" cy="212436"/>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68B8F78-CEA6-BF40-E7B8-F54CE54F3C97}"/>
              </a:ext>
            </a:extLst>
          </p:cNvPr>
          <p:cNvSpPr txBox="1"/>
          <p:nvPr/>
        </p:nvSpPr>
        <p:spPr>
          <a:xfrm>
            <a:off x="6840056" y="1519650"/>
            <a:ext cx="4904509" cy="506292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dirty="0"/>
              <a:t>原因：签名校验失败</a:t>
            </a:r>
            <a:endParaRPr lang="en-US" altLang="zh-CN" dirty="0"/>
          </a:p>
          <a:p>
            <a:pPr marL="742950" lvl="1" indent="-285750">
              <a:spcBef>
                <a:spcPts val="600"/>
              </a:spcBef>
              <a:buFont typeface="Arial" panose="020B0604020202020204" pitchFamily="34" charset="0"/>
              <a:buChar char="•"/>
            </a:pPr>
            <a:r>
              <a:rPr lang="zh-CN" altLang="en-US" dirty="0"/>
              <a:t>测试机内核启动了内核模块强制签名校验，会拒绝装载没有正确签名的内核模块</a:t>
            </a:r>
            <a:endParaRPr lang="en-US" altLang="zh-CN" dirty="0"/>
          </a:p>
          <a:p>
            <a:pPr marL="742950" lvl="1" indent="-285750">
              <a:spcBef>
                <a:spcPts val="600"/>
              </a:spcBef>
              <a:buFont typeface="Arial" panose="020B0604020202020204" pitchFamily="34" charset="0"/>
              <a:buChar char="•"/>
            </a:pPr>
            <a:r>
              <a:rPr lang="zh-CN" altLang="en-US" dirty="0"/>
              <a:t>用于内核模块签名的</a:t>
            </a:r>
            <a:r>
              <a:rPr lang="en-US" altLang="zh-CN" dirty="0"/>
              <a:t>key</a:t>
            </a:r>
            <a:r>
              <a:rPr lang="zh-CN" altLang="en-US" dirty="0"/>
              <a:t>文件在内核</a:t>
            </a:r>
            <a:r>
              <a:rPr lang="en-US" altLang="zh-CN" dirty="0"/>
              <a:t>build</a:t>
            </a:r>
            <a:r>
              <a:rPr lang="zh-CN" altLang="en-US" dirty="0"/>
              <a:t>阶段生成，且每次独立</a:t>
            </a:r>
            <a:r>
              <a:rPr lang="en-US" altLang="zh-CN" dirty="0"/>
              <a:t>build</a:t>
            </a:r>
            <a:r>
              <a:rPr lang="zh-CN" altLang="en-US" dirty="0"/>
              <a:t>生成的</a:t>
            </a:r>
            <a:r>
              <a:rPr lang="en-US" altLang="zh-CN" dirty="0"/>
              <a:t>key</a:t>
            </a:r>
            <a:r>
              <a:rPr lang="zh-CN" altLang="en-US" dirty="0"/>
              <a:t>不相同，之后这个</a:t>
            </a:r>
            <a:r>
              <a:rPr lang="en-US" altLang="zh-CN" dirty="0"/>
              <a:t>key</a:t>
            </a:r>
            <a:r>
              <a:rPr lang="zh-CN" altLang="en-US" dirty="0"/>
              <a:t>会被编译进内核中。</a:t>
            </a:r>
            <a:r>
              <a:rPr lang="en-US" altLang="zh-CN" dirty="0"/>
              <a:t>key</a:t>
            </a:r>
            <a:r>
              <a:rPr lang="zh-CN" altLang="en-US" dirty="0"/>
              <a:t>不相同导致独立编译的内核模块无法通过签名校验</a:t>
            </a:r>
            <a:endParaRPr lang="en-US" altLang="zh-CN" dirty="0"/>
          </a:p>
          <a:p>
            <a:pPr marL="285750" indent="-285750">
              <a:spcBef>
                <a:spcPts val="600"/>
              </a:spcBef>
              <a:buFont typeface="Arial" panose="020B0604020202020204" pitchFamily="34" charset="0"/>
              <a:buChar char="•"/>
            </a:pPr>
            <a:r>
              <a:rPr lang="zh-CN" altLang="en-US" dirty="0"/>
              <a:t>可能的解决方案</a:t>
            </a:r>
            <a:endParaRPr lang="en-US" altLang="zh-CN" dirty="0"/>
          </a:p>
          <a:p>
            <a:pPr marL="742950" lvl="1" indent="-285750">
              <a:spcBef>
                <a:spcPts val="600"/>
              </a:spcBef>
              <a:buFont typeface="Arial" panose="020B0604020202020204" pitchFamily="34" charset="0"/>
              <a:buChar char="•"/>
            </a:pPr>
            <a:r>
              <a:rPr lang="en-US" altLang="zh-CN" dirty="0"/>
              <a:t>1</a:t>
            </a:r>
            <a:r>
              <a:rPr lang="zh-CN" altLang="en-US" dirty="0"/>
              <a:t>：有源码的话，重新编译内核</a:t>
            </a:r>
            <a:endParaRPr lang="en-US" altLang="zh-CN" dirty="0"/>
          </a:p>
          <a:p>
            <a:pPr marL="742950" lvl="1" indent="-285750">
              <a:spcBef>
                <a:spcPts val="600"/>
              </a:spcBef>
              <a:buFont typeface="Arial" panose="020B0604020202020204" pitchFamily="34" charset="0"/>
              <a:buChar char="•"/>
            </a:pPr>
            <a:r>
              <a:rPr lang="en-US" altLang="zh-CN" dirty="0"/>
              <a:t>2</a:t>
            </a:r>
            <a:r>
              <a:rPr lang="zh-CN" altLang="en-US" dirty="0"/>
              <a:t>：在</a:t>
            </a:r>
            <a:r>
              <a:rPr lang="en-US" altLang="zh-CN" dirty="0"/>
              <a:t>bios</a:t>
            </a:r>
            <a:r>
              <a:rPr lang="zh-CN" altLang="en-US" dirty="0"/>
              <a:t>阶段修改系统设置，关掉签名校验机制</a:t>
            </a:r>
            <a:endParaRPr lang="en-US" altLang="zh-CN" dirty="0"/>
          </a:p>
          <a:p>
            <a:pPr marL="742950" lvl="1" indent="-285750">
              <a:spcBef>
                <a:spcPts val="600"/>
              </a:spcBef>
              <a:buFont typeface="Arial" panose="020B0604020202020204" pitchFamily="34" charset="0"/>
              <a:buChar char="•"/>
            </a:pPr>
            <a:r>
              <a:rPr lang="en-US" altLang="zh-CN" dirty="0"/>
              <a:t>3</a:t>
            </a:r>
            <a:r>
              <a:rPr lang="zh-CN" altLang="en-US" dirty="0"/>
              <a:t>：尝试不插入</a:t>
            </a:r>
            <a:r>
              <a:rPr lang="en-US" altLang="zh-CN" dirty="0"/>
              <a:t>kernel module</a:t>
            </a:r>
            <a:r>
              <a:rPr lang="zh-CN" altLang="en-US" dirty="0"/>
              <a:t>，通过</a:t>
            </a:r>
            <a:r>
              <a:rPr lang="en-US" altLang="zh-CN" dirty="0" err="1"/>
              <a:t>eBPF</a:t>
            </a:r>
            <a:r>
              <a:rPr lang="zh-CN" altLang="en-US" dirty="0"/>
              <a:t>或者</a:t>
            </a:r>
            <a:r>
              <a:rPr lang="en-US" altLang="zh-CN" dirty="0" err="1"/>
              <a:t>ftrace</a:t>
            </a:r>
            <a:r>
              <a:rPr lang="zh-CN" altLang="en-US" dirty="0"/>
              <a:t>获取</a:t>
            </a:r>
            <a:r>
              <a:rPr lang="en-US" altLang="zh-CN" dirty="0"/>
              <a:t>page fault</a:t>
            </a:r>
            <a:r>
              <a:rPr lang="zh-CN" altLang="en-US" dirty="0"/>
              <a:t>信息</a:t>
            </a:r>
            <a:endParaRPr lang="en-US" altLang="zh-CN" dirty="0"/>
          </a:p>
          <a:p>
            <a:pPr marL="742950" lvl="1" indent="-285750">
              <a:spcBef>
                <a:spcPts val="600"/>
              </a:spcBef>
              <a:buFont typeface="Arial" panose="020B0604020202020204" pitchFamily="34" charset="0"/>
              <a:buChar char="•"/>
            </a:pPr>
            <a:r>
              <a:rPr lang="zh-CN" altLang="en-US" dirty="0">
                <a:solidFill>
                  <a:srgbClr val="FF0000"/>
                </a:solidFill>
              </a:rPr>
              <a:t>前两项是否可行需要咨询华为技术部门</a:t>
            </a:r>
            <a:endParaRPr lang="en-US" altLang="zh-CN" dirty="0">
              <a:solidFill>
                <a:srgbClr val="FF0000"/>
              </a:solidFill>
            </a:endParaRPr>
          </a:p>
        </p:txBody>
      </p:sp>
      <p:cxnSp>
        <p:nvCxnSpPr>
          <p:cNvPr id="8" name="直接箭头连接符 7">
            <a:extLst>
              <a:ext uri="{FF2B5EF4-FFF2-40B4-BE49-F238E27FC236}">
                <a16:creationId xmlns:a16="http://schemas.microsoft.com/office/drawing/2014/main" id="{0895B4A3-1007-BD70-51B0-891A7B279860}"/>
              </a:ext>
            </a:extLst>
          </p:cNvPr>
          <p:cNvCxnSpPr>
            <a:cxnSpLocks/>
          </p:cNvCxnSpPr>
          <p:nvPr/>
        </p:nvCxnSpPr>
        <p:spPr>
          <a:xfrm flipH="1" flipV="1">
            <a:off x="3189479" y="2631794"/>
            <a:ext cx="3545059" cy="429383"/>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454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A9599C-C84F-6387-6FCF-AA04FD12DC45}"/>
              </a:ext>
            </a:extLst>
          </p:cNvPr>
          <p:cNvSpPr>
            <a:spLocks noGrp="1"/>
          </p:cNvSpPr>
          <p:nvPr>
            <p:ph idx="1"/>
          </p:nvPr>
        </p:nvSpPr>
        <p:spPr/>
        <p:txBody>
          <a:bodyPr anchor="ctr">
            <a:normAutofit/>
          </a:bodyPr>
          <a:lstStyle/>
          <a:p>
            <a:pPr marL="0" indent="0" algn="ctr">
              <a:buNone/>
            </a:pPr>
            <a:r>
              <a:rPr lang="en-US" altLang="zh-CN" sz="3600" dirty="0"/>
              <a:t>2.</a:t>
            </a:r>
            <a:r>
              <a:rPr lang="zh-CN" altLang="en-US" sz="3600" dirty="0"/>
              <a:t>系统调用各个阶段的时钟周期</a:t>
            </a:r>
            <a:endParaRPr lang="en-US" altLang="zh-CN" sz="3600" dirty="0"/>
          </a:p>
          <a:p>
            <a:pPr marL="0" indent="0" algn="ctr">
              <a:buNone/>
            </a:pPr>
            <a:r>
              <a:rPr lang="zh-CN" altLang="en-US" sz="3600" dirty="0"/>
              <a:t>测试平台：鲲鹏</a:t>
            </a:r>
            <a:r>
              <a:rPr lang="en-US" altLang="zh-CN" sz="3600" dirty="0"/>
              <a:t>920</a:t>
            </a:r>
            <a:r>
              <a:rPr lang="zh-CN" altLang="en-US" sz="3600" dirty="0"/>
              <a:t>服务器</a:t>
            </a:r>
          </a:p>
        </p:txBody>
      </p:sp>
      <p:sp>
        <p:nvSpPr>
          <p:cNvPr id="3" name="标题 2">
            <a:extLst>
              <a:ext uri="{FF2B5EF4-FFF2-40B4-BE49-F238E27FC236}">
                <a16:creationId xmlns:a16="http://schemas.microsoft.com/office/drawing/2014/main" id="{5551F1DE-44C0-C53B-A7F6-56EF07624D8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8213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5B29F9-A3FF-12FC-E51C-E4CF1B890760}"/>
              </a:ext>
            </a:extLst>
          </p:cNvPr>
          <p:cNvSpPr>
            <a:spLocks noGrp="1"/>
          </p:cNvSpPr>
          <p:nvPr>
            <p:ph idx="1"/>
          </p:nvPr>
        </p:nvSpPr>
        <p:spPr/>
        <p:txBody>
          <a:bodyPr/>
          <a:lstStyle/>
          <a:p>
            <a:pPr marL="0" indent="0">
              <a:buNone/>
            </a:pPr>
            <a:r>
              <a:rPr lang="zh-CN" altLang="en-US" dirty="0"/>
              <a:t>测试工具：</a:t>
            </a:r>
            <a:endParaRPr lang="en-US" altLang="zh-CN" dirty="0"/>
          </a:p>
          <a:p>
            <a:r>
              <a:rPr lang="en-US" altLang="zh-CN" dirty="0" err="1"/>
              <a:t>Ftrace</a:t>
            </a:r>
            <a:r>
              <a:rPr lang="zh-CN" altLang="en-US" dirty="0"/>
              <a:t>是</a:t>
            </a:r>
            <a:r>
              <a:rPr lang="en-US" altLang="zh-CN" dirty="0" err="1"/>
              <a:t>linux</a:t>
            </a:r>
            <a:r>
              <a:rPr lang="zh-CN" altLang="en-US" dirty="0"/>
              <a:t>系统提供的内核调试及性能分析工具</a:t>
            </a:r>
            <a:endParaRPr lang="en-US" altLang="zh-CN" dirty="0"/>
          </a:p>
          <a:p>
            <a:pPr lvl="1"/>
            <a:r>
              <a:rPr lang="zh-CN" altLang="en-US" dirty="0"/>
              <a:t>使用</a:t>
            </a:r>
            <a:r>
              <a:rPr lang="en-US" altLang="zh-CN" dirty="0" err="1"/>
              <a:t>Ftrace</a:t>
            </a:r>
            <a:r>
              <a:rPr lang="zh-CN" altLang="en-US" dirty="0"/>
              <a:t>插桩目标函数，从而完成计时</a:t>
            </a:r>
            <a:endParaRPr lang="en-US" altLang="zh-CN" dirty="0"/>
          </a:p>
          <a:p>
            <a:r>
              <a:rPr lang="zh-CN" altLang="en-US" dirty="0"/>
              <a:t>采用</a:t>
            </a:r>
            <a:r>
              <a:rPr lang="en-US" altLang="zh-CN" dirty="0"/>
              <a:t>ARM</a:t>
            </a:r>
            <a:r>
              <a:rPr lang="zh-CN" altLang="en-US" dirty="0"/>
              <a:t>架构提供的</a:t>
            </a:r>
            <a:r>
              <a:rPr lang="zh-CN" altLang="en-US" b="0" i="0" dirty="0">
                <a:solidFill>
                  <a:srgbClr val="333333"/>
                </a:solidFill>
                <a:effectLst/>
                <a:latin typeface="Arial" panose="020B0604020202020204" pitchFamily="34" charset="0"/>
              </a:rPr>
              <a:t>循环计数寄存器</a:t>
            </a:r>
            <a:r>
              <a:rPr lang="en-US" altLang="zh-CN" b="0" i="0" dirty="0">
                <a:solidFill>
                  <a:srgbClr val="333333"/>
                </a:solidFill>
                <a:effectLst/>
                <a:latin typeface="Arial" panose="020B0604020202020204" pitchFamily="34" charset="0"/>
              </a:rPr>
              <a:t>PMCCNTR</a:t>
            </a:r>
            <a:r>
              <a:rPr lang="zh-CN" altLang="en-US" b="0" i="0" dirty="0">
                <a:solidFill>
                  <a:srgbClr val="333333"/>
                </a:solidFill>
                <a:effectLst/>
                <a:latin typeface="Arial" panose="020B0604020202020204" pitchFamily="34" charset="0"/>
              </a:rPr>
              <a:t>记录时钟周期</a:t>
            </a:r>
            <a:endParaRPr lang="en-US" altLang="zh-CN" dirty="0"/>
          </a:p>
          <a:p>
            <a:endParaRPr lang="zh-CN" altLang="en-US" dirty="0"/>
          </a:p>
        </p:txBody>
      </p:sp>
      <p:sp>
        <p:nvSpPr>
          <p:cNvPr id="2" name="标题 1">
            <a:extLst>
              <a:ext uri="{FF2B5EF4-FFF2-40B4-BE49-F238E27FC236}">
                <a16:creationId xmlns:a16="http://schemas.microsoft.com/office/drawing/2014/main" id="{60E60531-769A-0E63-CA55-69E1926EB518}"/>
              </a:ext>
            </a:extLst>
          </p:cNvPr>
          <p:cNvSpPr>
            <a:spLocks noGrp="1"/>
          </p:cNvSpPr>
          <p:nvPr>
            <p:ph type="title"/>
          </p:nvPr>
        </p:nvSpPr>
        <p:spPr/>
        <p:txBody>
          <a:bodyPr/>
          <a:lstStyle/>
          <a:p>
            <a:r>
              <a:rPr lang="zh-CN" altLang="en-US" dirty="0"/>
              <a:t>使用</a:t>
            </a:r>
            <a:r>
              <a:rPr lang="en-US" altLang="zh-CN" dirty="0" err="1"/>
              <a:t>Ftrace</a:t>
            </a:r>
            <a:r>
              <a:rPr lang="zh-CN" altLang="en-US" dirty="0"/>
              <a:t>测量</a:t>
            </a:r>
            <a:r>
              <a:rPr lang="en-US" altLang="zh-CN" dirty="0"/>
              <a:t>ARM Linux </a:t>
            </a:r>
            <a:r>
              <a:rPr lang="en-US" altLang="zh-CN" dirty="0" err="1"/>
              <a:t>Syscall</a:t>
            </a:r>
            <a:r>
              <a:rPr lang="zh-CN" altLang="en-US" dirty="0"/>
              <a:t>时钟周期</a:t>
            </a:r>
          </a:p>
        </p:txBody>
      </p:sp>
    </p:spTree>
    <p:extLst>
      <p:ext uri="{BB962C8B-B14F-4D97-AF65-F5344CB8AC3E}">
        <p14:creationId xmlns:p14="http://schemas.microsoft.com/office/powerpoint/2010/main" val="10531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72A9AB1-5912-718D-E2F6-76927706D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14"/>
          <a:stretch/>
        </p:blipFill>
        <p:spPr bwMode="auto">
          <a:xfrm>
            <a:off x="4109677" y="808548"/>
            <a:ext cx="8082323" cy="549017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A05D150A-5DB9-ADE7-88BC-5EF68458B9A6}"/>
              </a:ext>
            </a:extLst>
          </p:cNvPr>
          <p:cNvSpPr>
            <a:spLocks noGrp="1"/>
          </p:cNvSpPr>
          <p:nvPr>
            <p:ph idx="1"/>
          </p:nvPr>
        </p:nvSpPr>
        <p:spPr/>
        <p:txBody>
          <a:bodyPr>
            <a:normAutofit/>
          </a:bodyPr>
          <a:lstStyle/>
          <a:p>
            <a:r>
              <a:rPr lang="zh-CN" altLang="en-US" sz="1800" dirty="0"/>
              <a:t>右图是基于</a:t>
            </a:r>
            <a:r>
              <a:rPr lang="en-US" altLang="zh-CN" sz="1800" dirty="0" err="1"/>
              <a:t>Ftrace</a:t>
            </a:r>
            <a:r>
              <a:rPr lang="zh-CN" altLang="en-US" sz="1800" dirty="0"/>
              <a:t>插桩的系统调用流程</a:t>
            </a:r>
            <a:endParaRPr lang="en-US" altLang="zh-CN" sz="1800" dirty="0"/>
          </a:p>
          <a:p>
            <a:pPr lvl="1"/>
            <a:r>
              <a:rPr lang="en-US" altLang="zh-CN" sz="1400" dirty="0"/>
              <a:t>(</a:t>
            </a:r>
            <a:r>
              <a:rPr lang="zh-CN" altLang="en-US" sz="1400" dirty="0"/>
              <a:t>以</a:t>
            </a:r>
            <a:r>
              <a:rPr lang="en-US" altLang="zh-CN" sz="1400" dirty="0" err="1"/>
              <a:t>execve</a:t>
            </a:r>
            <a:r>
              <a:rPr lang="zh-CN" altLang="en-US" sz="1400" dirty="0"/>
              <a:t>为例</a:t>
            </a:r>
            <a:r>
              <a:rPr lang="en-US" altLang="zh-CN" sz="1400" dirty="0"/>
              <a:t>)</a:t>
            </a:r>
          </a:p>
          <a:p>
            <a:pPr lvl="1"/>
            <a:r>
              <a:rPr lang="zh-CN" altLang="en-US" sz="1400" dirty="0"/>
              <a:t>蓝色为用户程序</a:t>
            </a:r>
            <a:endParaRPr lang="en-US" altLang="zh-CN" sz="1400" dirty="0"/>
          </a:p>
          <a:p>
            <a:pPr lvl="1"/>
            <a:r>
              <a:rPr lang="zh-CN" altLang="en-US" sz="1400" dirty="0"/>
              <a:t>红色为系统调用固定流程</a:t>
            </a:r>
            <a:endParaRPr lang="en-US" altLang="zh-CN" sz="1400" dirty="0"/>
          </a:p>
          <a:p>
            <a:pPr lvl="1"/>
            <a:r>
              <a:rPr lang="zh-CN" altLang="en-US" sz="1400" dirty="0"/>
              <a:t>紫色为</a:t>
            </a:r>
            <a:r>
              <a:rPr lang="en-US" altLang="zh-CN" sz="1400" dirty="0" err="1"/>
              <a:t>Ftrace</a:t>
            </a:r>
            <a:r>
              <a:rPr lang="zh-CN" altLang="en-US" sz="1400" dirty="0"/>
              <a:t>固定流程</a:t>
            </a:r>
            <a:endParaRPr lang="en-US" altLang="zh-CN" sz="1400" dirty="0"/>
          </a:p>
          <a:p>
            <a:pPr lvl="1"/>
            <a:r>
              <a:rPr lang="zh-CN" altLang="en-US" sz="1400" dirty="0"/>
              <a:t>绿色为测量者可控函数</a:t>
            </a:r>
            <a:endParaRPr lang="en-US" altLang="zh-CN" sz="1400" dirty="0"/>
          </a:p>
        </p:txBody>
      </p:sp>
      <p:sp>
        <p:nvSpPr>
          <p:cNvPr id="6" name="标题 1">
            <a:extLst>
              <a:ext uri="{FF2B5EF4-FFF2-40B4-BE49-F238E27FC236}">
                <a16:creationId xmlns:a16="http://schemas.microsoft.com/office/drawing/2014/main" id="{6819EBEB-BE11-6E95-383E-93430D00BE88}"/>
              </a:ext>
            </a:extLst>
          </p:cNvPr>
          <p:cNvSpPr>
            <a:spLocks noGrp="1"/>
          </p:cNvSpPr>
          <p:nvPr>
            <p:ph type="title"/>
          </p:nvPr>
        </p:nvSpPr>
        <p:spPr/>
        <p:txBody>
          <a:bodyPr/>
          <a:lstStyle/>
          <a:p>
            <a:r>
              <a:rPr lang="zh-CN" altLang="en-US" dirty="0"/>
              <a:t>测量思路</a:t>
            </a:r>
          </a:p>
        </p:txBody>
      </p:sp>
    </p:spTree>
    <p:extLst>
      <p:ext uri="{BB962C8B-B14F-4D97-AF65-F5344CB8AC3E}">
        <p14:creationId xmlns:p14="http://schemas.microsoft.com/office/powerpoint/2010/main" val="66985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819EBEB-BE11-6E95-383E-93430D00BE88}"/>
              </a:ext>
            </a:extLst>
          </p:cNvPr>
          <p:cNvSpPr>
            <a:spLocks noGrp="1"/>
          </p:cNvSpPr>
          <p:nvPr>
            <p:ph type="title"/>
          </p:nvPr>
        </p:nvSpPr>
        <p:spPr/>
        <p:txBody>
          <a:bodyPr/>
          <a:lstStyle/>
          <a:p>
            <a:r>
              <a:rPr lang="zh-CN" altLang="en-US" dirty="0"/>
              <a:t>测量思路</a:t>
            </a:r>
          </a:p>
        </p:txBody>
      </p:sp>
      <p:pic>
        <p:nvPicPr>
          <p:cNvPr id="8" name="Picture 2">
            <a:extLst>
              <a:ext uri="{FF2B5EF4-FFF2-40B4-BE49-F238E27FC236}">
                <a16:creationId xmlns:a16="http://schemas.microsoft.com/office/drawing/2014/main" id="{7ADDF0FB-EA95-8A60-621C-01993FCD6D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14"/>
          <a:stretch/>
        </p:blipFill>
        <p:spPr bwMode="auto">
          <a:xfrm>
            <a:off x="4109677" y="808548"/>
            <a:ext cx="8082323" cy="549017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A05D150A-5DB9-ADE7-88BC-5EF68458B9A6}"/>
              </a:ext>
            </a:extLst>
          </p:cNvPr>
          <p:cNvSpPr>
            <a:spLocks noGrp="1"/>
          </p:cNvSpPr>
          <p:nvPr>
            <p:ph idx="1"/>
          </p:nvPr>
        </p:nvSpPr>
        <p:spPr/>
        <p:txBody>
          <a:bodyPr>
            <a:normAutofit/>
          </a:bodyPr>
          <a:lstStyle/>
          <a:p>
            <a:r>
              <a:rPr lang="zh-CN" altLang="en-US" sz="1800" dirty="0"/>
              <a:t>右图是基于</a:t>
            </a:r>
            <a:r>
              <a:rPr lang="en-US" altLang="zh-CN" sz="1800" dirty="0" err="1"/>
              <a:t>Ftrace</a:t>
            </a:r>
            <a:r>
              <a:rPr lang="zh-CN" altLang="en-US" sz="1800" dirty="0"/>
              <a:t>插桩的系统调用流程</a:t>
            </a:r>
            <a:endParaRPr lang="en-US" altLang="zh-CN" sz="1800" dirty="0"/>
          </a:p>
          <a:p>
            <a:pPr lvl="1"/>
            <a:r>
              <a:rPr lang="en-US" altLang="zh-CN" sz="1400" dirty="0"/>
              <a:t>(</a:t>
            </a:r>
            <a:r>
              <a:rPr lang="zh-CN" altLang="en-US" sz="1400" dirty="0"/>
              <a:t>以</a:t>
            </a:r>
            <a:r>
              <a:rPr lang="en-US" altLang="zh-CN" sz="1400" dirty="0" err="1"/>
              <a:t>execve</a:t>
            </a:r>
            <a:r>
              <a:rPr lang="zh-CN" altLang="en-US" sz="1400" dirty="0"/>
              <a:t>为例</a:t>
            </a:r>
            <a:r>
              <a:rPr lang="en-US" altLang="zh-CN" sz="1400" dirty="0"/>
              <a:t>)</a:t>
            </a:r>
          </a:p>
          <a:p>
            <a:pPr lvl="1"/>
            <a:r>
              <a:rPr lang="zh-CN" altLang="en-US" sz="1400" dirty="0"/>
              <a:t>蓝色为用户程序</a:t>
            </a:r>
            <a:endParaRPr lang="en-US" altLang="zh-CN" sz="1400" dirty="0"/>
          </a:p>
          <a:p>
            <a:pPr lvl="1"/>
            <a:r>
              <a:rPr lang="zh-CN" altLang="en-US" sz="1400" dirty="0"/>
              <a:t>红色为系统调用固定流程</a:t>
            </a:r>
            <a:endParaRPr lang="en-US" altLang="zh-CN" sz="1400" dirty="0"/>
          </a:p>
          <a:p>
            <a:pPr lvl="1"/>
            <a:r>
              <a:rPr lang="zh-CN" altLang="en-US" sz="1400" dirty="0"/>
              <a:t>紫色为</a:t>
            </a:r>
            <a:r>
              <a:rPr lang="en-US" altLang="zh-CN" sz="1400" dirty="0" err="1"/>
              <a:t>Ftrace</a:t>
            </a:r>
            <a:r>
              <a:rPr lang="zh-CN" altLang="en-US" sz="1400" dirty="0"/>
              <a:t>固定流程</a:t>
            </a:r>
            <a:endParaRPr lang="en-US" altLang="zh-CN" sz="1400" dirty="0"/>
          </a:p>
          <a:p>
            <a:pPr lvl="1"/>
            <a:r>
              <a:rPr lang="zh-CN" altLang="en-US" sz="1400" dirty="0"/>
              <a:t>绿色为测量者可控函数</a:t>
            </a:r>
            <a:endParaRPr lang="en-US" altLang="zh-CN" sz="1400" dirty="0"/>
          </a:p>
          <a:p>
            <a:r>
              <a:rPr lang="en-US" altLang="zh-CN" sz="1800" dirty="0" err="1"/>
              <a:t>fh_ftrace_thunk</a:t>
            </a:r>
            <a:endParaRPr lang="en-US" altLang="zh-CN" sz="1800" dirty="0"/>
          </a:p>
          <a:p>
            <a:pPr lvl="1"/>
            <a:r>
              <a:rPr lang="zh-CN" altLang="en-US" sz="1400" dirty="0"/>
              <a:t>递归检查，排除插桩内核模块内部的调用</a:t>
            </a:r>
            <a:endParaRPr lang="en-US" altLang="zh-CN" sz="1400" dirty="0"/>
          </a:p>
          <a:p>
            <a:pPr lvl="1"/>
            <a:r>
              <a:rPr lang="zh-CN" altLang="en-US" sz="1400" dirty="0"/>
              <a:t>修改</a:t>
            </a:r>
            <a:r>
              <a:rPr lang="en-US" altLang="zh-CN" sz="1400" dirty="0"/>
              <a:t>pc</a:t>
            </a:r>
            <a:r>
              <a:rPr lang="zh-CN" altLang="en-US" sz="1400" dirty="0"/>
              <a:t>寄存器跳转至</a:t>
            </a:r>
            <a:r>
              <a:rPr lang="en-US" altLang="zh-CN" sz="1400" dirty="0" err="1"/>
              <a:t>fh_sys_execve</a:t>
            </a:r>
            <a:endParaRPr lang="en-US" altLang="zh-CN" sz="1400" dirty="0"/>
          </a:p>
          <a:p>
            <a:r>
              <a:rPr lang="en-US" altLang="zh-CN" sz="1800" dirty="0" err="1"/>
              <a:t>fh_sys_execve</a:t>
            </a:r>
            <a:endParaRPr lang="en-US" altLang="zh-CN" sz="1800" dirty="0"/>
          </a:p>
          <a:p>
            <a:pPr lvl="1"/>
            <a:r>
              <a:rPr lang="zh-CN" altLang="en-US" sz="1400" dirty="0"/>
              <a:t>直接利用</a:t>
            </a:r>
            <a:r>
              <a:rPr lang="en-US" altLang="zh-CN" sz="1400" dirty="0" err="1"/>
              <a:t>sys_execve</a:t>
            </a:r>
            <a:r>
              <a:rPr lang="zh-CN" altLang="en-US" sz="1400" dirty="0"/>
              <a:t>保存在栈上的参数</a:t>
            </a:r>
            <a:endParaRPr lang="en-US" altLang="zh-CN" sz="1400" dirty="0"/>
          </a:p>
          <a:p>
            <a:pPr lvl="1"/>
            <a:r>
              <a:rPr lang="zh-CN" altLang="en-US" sz="1400" dirty="0"/>
              <a:t>调用原始</a:t>
            </a:r>
            <a:r>
              <a:rPr lang="en-US" altLang="zh-CN" sz="1400" dirty="0" err="1"/>
              <a:t>sys_execve</a:t>
            </a:r>
            <a:r>
              <a:rPr lang="zh-CN" altLang="en-US" sz="1400" dirty="0"/>
              <a:t>完成系统调用功能，并在其前后计时</a:t>
            </a:r>
            <a:endParaRPr lang="en-US" altLang="zh-CN" sz="1400" dirty="0"/>
          </a:p>
        </p:txBody>
      </p:sp>
    </p:spTree>
    <p:extLst>
      <p:ext uri="{BB962C8B-B14F-4D97-AF65-F5344CB8AC3E}">
        <p14:creationId xmlns:p14="http://schemas.microsoft.com/office/powerpoint/2010/main" val="996362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2276</TotalTime>
  <Words>1723</Words>
  <Application>Microsoft Office PowerPoint</Application>
  <PresentationFormat>宽屏</PresentationFormat>
  <Paragraphs>213</Paragraphs>
  <Slides>24</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-apple-system</vt:lpstr>
      <vt:lpstr>NimbusRomNo9L-Regu</vt:lpstr>
      <vt:lpstr>等线</vt:lpstr>
      <vt:lpstr>等线 Light</vt:lpstr>
      <vt:lpstr>黑体</vt:lpstr>
      <vt:lpstr>华文隶书</vt:lpstr>
      <vt:lpstr>微软雅黑</vt:lpstr>
      <vt:lpstr>Arial</vt:lpstr>
      <vt:lpstr>Times New Roman</vt:lpstr>
      <vt:lpstr>Office 主题​​</vt:lpstr>
      <vt:lpstr>1_Office 主题​​</vt:lpstr>
      <vt:lpstr>PowerPoint 演示文稿</vt:lpstr>
      <vt:lpstr>上周计划</vt:lpstr>
      <vt:lpstr>PowerPoint 演示文稿</vt:lpstr>
      <vt:lpstr>遇到的问题</vt:lpstr>
      <vt:lpstr>遇到的问题</vt:lpstr>
      <vt:lpstr>PowerPoint 演示文稿</vt:lpstr>
      <vt:lpstr>使用Ftrace测量ARM Linux Syscall时钟周期</vt:lpstr>
      <vt:lpstr>测量思路</vt:lpstr>
      <vt:lpstr>测量思路</vt:lpstr>
      <vt:lpstr>测量思路</vt:lpstr>
      <vt:lpstr>测量思路</vt:lpstr>
      <vt:lpstr>测量思路</vt:lpstr>
      <vt:lpstr>测量结果-getpid</vt:lpstr>
      <vt:lpstr>测量结果-getcpu</vt:lpstr>
      <vt:lpstr>测量结果-write (14 Bytes）</vt:lpstr>
      <vt:lpstr>测量结果-write (3518 Bytes）</vt:lpstr>
      <vt:lpstr>测量结果-mprotect (1 page)</vt:lpstr>
      <vt:lpstr>PowerPoint 演示文稿</vt:lpstr>
      <vt:lpstr>SPEC CPU2017</vt:lpstr>
      <vt:lpstr>PowerPoint 演示文稿</vt:lpstr>
      <vt:lpstr>Dune (OSDI 2012)</vt:lpstr>
      <vt:lpstr>Page-level Monitoring (VEE 2017)</vt:lpstr>
      <vt:lpstr>IX (OSDI 2014)</vt:lpstr>
      <vt:lpstr>XRP (OSDI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Bilibili主线程</dc:title>
  <dc:creator>Hou Chengxuan</dc:creator>
  <cp:lastModifiedBy>Mengyao Xie</cp:lastModifiedBy>
  <cp:revision>333</cp:revision>
  <dcterms:created xsi:type="dcterms:W3CDTF">2022-12-06T13:13:43Z</dcterms:created>
  <dcterms:modified xsi:type="dcterms:W3CDTF">2023-03-12T13:25:52Z</dcterms:modified>
</cp:coreProperties>
</file>