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100" d="100"/>
          <a:sy n="100" d="100"/>
        </p:scale>
        <p:origin x="5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BF039-2D00-4CEE-8F23-1A30B682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1AD4D-2F6D-6F1F-31DA-0DA6BF85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5C5FA-112F-1A9D-74B0-D50C7011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A0785-C7F8-E1EE-37D6-EF06D9BE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18C79-827B-2550-C3E4-C352B1E6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5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654E3-E85C-602A-8D83-B4CF8C79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CB640-5BEC-29F2-D918-EA6E0A6DF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63C03-735D-AFD1-90B8-ABBAFA26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9006-17F5-3C5E-D3D4-275C0468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2DC4C-5894-B324-468F-1FE56028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B8A3A-31E3-8E78-0B4C-2A946399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70D1F-ACF1-EE80-23A0-D94C8CB2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17888-5E70-ACB4-D8E7-C73F3A79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DB723-88FB-A9F0-3F83-45A4F897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182AF-C7BC-10C4-F5E5-4E332456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2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56231-2372-7538-99E7-A95C5374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8F9AF-180F-436E-E03E-E05491A6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14E8D-C14C-778E-6D2D-CBCA56CE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E4648-B365-9784-C66E-69C18326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451C6-6118-C4A1-70FA-8E44A171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4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BD475-DE44-ADCC-FDBE-40140DF0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978EA-A4C5-2D57-0030-1E93A32A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414B5-D7C3-4209-A361-D17A337F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4B5A7-E815-6C4A-3041-41933209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5E6AA-AC17-BDA9-EF2B-889FCC95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8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DC77C-D894-315B-9EFE-469CEF34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AC96B-56DE-88E2-B831-D5F4E88B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C3A2A-4994-0FC2-CBEE-7492973C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8BB50-D328-2717-7E75-1D5DAD40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22B0C-800F-0055-955A-E53D885C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1902A-094A-5A0C-A30B-BE91F1FB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55769-B87A-B030-1441-1E377AB0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F0894-83D8-93D9-170E-19327BE7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50987-EAB1-0A02-3A39-354D2416C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1AEBC-BFB0-6E9F-846C-0C44332E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6F076-853B-19AD-7471-D7DC1E581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B0CCC3-7EA8-401A-9761-DDE4CD4C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69C49E-667F-7059-CA00-AB89724B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8149B0-16A8-1AF2-5AB3-B43174B0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5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F0965-15B7-5E66-2D03-46C5D22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506607-12CA-4697-D006-06A800C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B8193-4FF5-2821-0644-206390A0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5A834-940F-AD49-E8D1-DE06CF24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2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E4AA7-6236-76A1-219D-407C5A98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0576C-3635-AA24-7CC0-53527644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0949C-4E2F-6E26-303A-8FF3AE1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3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73D6-8B23-28E5-CCE2-D6ACDDC8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28F19-E09B-3F72-B700-436B37A0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DA50B-0B56-9721-5F1E-A95447547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D7DB9-02D0-5D44-034E-D6C0A8F8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C264C-A43F-0B87-486F-6032A41B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CB045-B4A9-94D5-46C6-30260B2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0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DB1CB-6E25-42F8-344C-67DFDB42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5459C-64AB-287E-82D6-06C802030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5120B-566A-EFD2-3244-6170C379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45A50-6458-5021-DE2D-5AE49D96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782B-8774-63E9-2DC6-2D1571BC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65F60-BA36-8BC5-02D8-88B0FABF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6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18B75-FEE6-8B89-CA8B-DF8D7CB0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20FA6-596A-B49D-01C6-C850A1FC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D9CC7-2BE2-E4FF-4738-3BE085FBA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B562-7BBF-4E97-B1B4-187F1940ED6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200E3-5624-EF72-F34C-9E80EA960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FD22C-78C0-5214-FCB8-F0A27D9F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0A05-3E66-4650-ABF2-B0FC58971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501C43A6-C542-B0C8-D6A1-71FCF0D48522}"/>
              </a:ext>
            </a:extLst>
          </p:cNvPr>
          <p:cNvSpPr txBox="1"/>
          <p:nvPr/>
        </p:nvSpPr>
        <p:spPr>
          <a:xfrm>
            <a:off x="9656219" y="4056772"/>
            <a:ext cx="25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HashMap for BASE Inst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1B9363A-2516-4F6C-BFC9-4D7848C94D1A}"/>
              </a:ext>
            </a:extLst>
          </p:cNvPr>
          <p:cNvSpPr txBox="1"/>
          <p:nvPr/>
        </p:nvSpPr>
        <p:spPr>
          <a:xfrm>
            <a:off x="200171" y="2905416"/>
            <a:ext cx="319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 Algorithm for SYS Inst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D97B37AF-66FA-39A6-51CB-68DC8A8BC6F7}"/>
              </a:ext>
            </a:extLst>
          </p:cNvPr>
          <p:cNvSpPr txBox="1">
            <a:spLocks/>
          </p:cNvSpPr>
          <p:nvPr/>
        </p:nvSpPr>
        <p:spPr>
          <a:xfrm>
            <a:off x="820299" y="151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9A084D7-C001-E307-CDB5-3EF882808035}"/>
              </a:ext>
            </a:extLst>
          </p:cNvPr>
          <p:cNvGrpSpPr/>
          <p:nvPr/>
        </p:nvGrpSpPr>
        <p:grpSpPr>
          <a:xfrm>
            <a:off x="169534" y="2850694"/>
            <a:ext cx="11778001" cy="3937421"/>
            <a:chOff x="151740" y="2134347"/>
            <a:chExt cx="11778001" cy="3937421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60732DC-C5E6-0EB0-3217-51D051664231}"/>
                </a:ext>
              </a:extLst>
            </p:cNvPr>
            <p:cNvSpPr/>
            <p:nvPr/>
          </p:nvSpPr>
          <p:spPr>
            <a:xfrm>
              <a:off x="266910" y="4461579"/>
              <a:ext cx="6737684" cy="417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4F4859-1AA7-9949-9783-34E17284B8C3}"/>
                </a:ext>
              </a:extLst>
            </p:cNvPr>
            <p:cNvSpPr txBox="1"/>
            <p:nvPr/>
          </p:nvSpPr>
          <p:spPr>
            <a:xfrm>
              <a:off x="10607243" y="2728833"/>
              <a:ext cx="76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D876A12-B167-695F-37DF-FA09DB37AAC6}"/>
                </a:ext>
              </a:extLst>
            </p:cNvPr>
            <p:cNvSpPr/>
            <p:nvPr/>
          </p:nvSpPr>
          <p:spPr>
            <a:xfrm>
              <a:off x="7222028" y="3719207"/>
              <a:ext cx="1773135" cy="23397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BC84333-0C3F-1D02-2C11-4E9A442F274E}"/>
                </a:ext>
              </a:extLst>
            </p:cNvPr>
            <p:cNvCxnSpPr>
              <a:cxnSpLocks/>
            </p:cNvCxnSpPr>
            <p:nvPr/>
          </p:nvCxnSpPr>
          <p:spPr>
            <a:xfrm>
              <a:off x="7222029" y="4073990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B3F1CEC-6FD4-F45F-6C37-558EC6CEE72F}"/>
                </a:ext>
              </a:extLst>
            </p:cNvPr>
            <p:cNvCxnSpPr>
              <a:cxnSpLocks/>
            </p:cNvCxnSpPr>
            <p:nvPr/>
          </p:nvCxnSpPr>
          <p:spPr>
            <a:xfrm>
              <a:off x="7222029" y="4417776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C4F6C2-A6CB-6BF7-1C36-1E0F10C57F7D}"/>
                </a:ext>
              </a:extLst>
            </p:cNvPr>
            <p:cNvCxnSpPr>
              <a:cxnSpLocks/>
            </p:cNvCxnSpPr>
            <p:nvPr/>
          </p:nvCxnSpPr>
          <p:spPr>
            <a:xfrm>
              <a:off x="7222029" y="5757478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E45C72-66BC-62D1-31C6-AF76D560587F}"/>
                </a:ext>
              </a:extLst>
            </p:cNvPr>
            <p:cNvSpPr/>
            <p:nvPr/>
          </p:nvSpPr>
          <p:spPr>
            <a:xfrm>
              <a:off x="7549529" y="2141621"/>
              <a:ext cx="4284518" cy="417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7916D30-B76C-F1D9-1900-4F8965D81D87}"/>
                </a:ext>
              </a:extLst>
            </p:cNvPr>
            <p:cNvCxnSpPr/>
            <p:nvPr/>
          </p:nvCxnSpPr>
          <p:spPr>
            <a:xfrm>
              <a:off x="10394596" y="2134347"/>
              <a:ext cx="0" cy="417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43CBF1-15A4-2A9A-10C4-DD932010CC31}"/>
                </a:ext>
              </a:extLst>
            </p:cNvPr>
            <p:cNvSpPr txBox="1"/>
            <p:nvPr/>
          </p:nvSpPr>
          <p:spPr>
            <a:xfrm>
              <a:off x="7549529" y="2175872"/>
              <a:ext cx="4380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          …              21 20 19 18        …     0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CCE0306-33D9-D981-353C-40D2C732C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2022" y="2646769"/>
              <a:ext cx="542261" cy="7031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CF7FA4-8E14-6C48-3873-9BFB3961DB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847" y="2646299"/>
              <a:ext cx="568646" cy="6924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9BE8C8-661C-7AE4-40A9-79E2C5003E7E}"/>
                </a:ext>
              </a:extLst>
            </p:cNvPr>
            <p:cNvSpPr txBox="1"/>
            <p:nvPr/>
          </p:nvSpPr>
          <p:spPr>
            <a:xfrm>
              <a:off x="7423362" y="2769268"/>
              <a:ext cx="253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1101010100x[01/11/10]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911E94C-E4A4-1C9C-2071-74CDE7309564}"/>
                </a:ext>
              </a:extLst>
            </p:cNvPr>
            <p:cNvSpPr txBox="1"/>
            <p:nvPr/>
          </p:nvSpPr>
          <p:spPr>
            <a:xfrm>
              <a:off x="7169722" y="4073990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Insensitive Inst 1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45064C5-F280-B988-FECF-35BE7E791CBF}"/>
                </a:ext>
              </a:extLst>
            </p:cNvPr>
            <p:cNvSpPr txBox="1"/>
            <p:nvPr/>
          </p:nvSpPr>
          <p:spPr>
            <a:xfrm>
              <a:off x="7169723" y="3739791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Insensitive Inst 0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DD0FD18-04C9-483A-CED4-D397FB4A55A1}"/>
                </a:ext>
              </a:extLst>
            </p:cNvPr>
            <p:cNvSpPr txBox="1"/>
            <p:nvPr/>
          </p:nvSpPr>
          <p:spPr>
            <a:xfrm>
              <a:off x="7948579" y="4903739"/>
              <a:ext cx="1098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FFA196-37D5-3C72-6105-23C40B5E25A2}"/>
                </a:ext>
              </a:extLst>
            </p:cNvPr>
            <p:cNvSpPr txBox="1"/>
            <p:nvPr/>
          </p:nvSpPr>
          <p:spPr>
            <a:xfrm>
              <a:off x="7169721" y="5702436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Insensitive Inst n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DE3FEF-525D-F938-68D1-A95CE7B68880}"/>
                </a:ext>
              </a:extLst>
            </p:cNvPr>
            <p:cNvSpPr/>
            <p:nvPr/>
          </p:nvSpPr>
          <p:spPr>
            <a:xfrm>
              <a:off x="9899265" y="3697941"/>
              <a:ext cx="1773135" cy="23397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BCDDB13-C57D-6E97-0F9A-7D94DF37013D}"/>
                </a:ext>
              </a:extLst>
            </p:cNvPr>
            <p:cNvCxnSpPr>
              <a:cxnSpLocks/>
            </p:cNvCxnSpPr>
            <p:nvPr/>
          </p:nvCxnSpPr>
          <p:spPr>
            <a:xfrm>
              <a:off x="9899266" y="4052724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E70C1EC-7257-9CB3-4350-C297EBCF2DFB}"/>
                </a:ext>
              </a:extLst>
            </p:cNvPr>
            <p:cNvCxnSpPr>
              <a:cxnSpLocks/>
            </p:cNvCxnSpPr>
            <p:nvPr/>
          </p:nvCxnSpPr>
          <p:spPr>
            <a:xfrm>
              <a:off x="9899266" y="4396510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6070FBB-D751-2815-DCB1-78E4C751F6A3}"/>
                </a:ext>
              </a:extLst>
            </p:cNvPr>
            <p:cNvCxnSpPr>
              <a:cxnSpLocks/>
            </p:cNvCxnSpPr>
            <p:nvPr/>
          </p:nvCxnSpPr>
          <p:spPr>
            <a:xfrm>
              <a:off x="9899266" y="5736212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6AFA4A2-472F-AAAA-0EDC-CBA455450CD6}"/>
                </a:ext>
              </a:extLst>
            </p:cNvPr>
            <p:cNvSpPr txBox="1"/>
            <p:nvPr/>
          </p:nvSpPr>
          <p:spPr>
            <a:xfrm>
              <a:off x="9846959" y="4052724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Sensitive Inst 1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1B11870-B5CE-094F-00A1-00D95BC02718}"/>
                </a:ext>
              </a:extLst>
            </p:cNvPr>
            <p:cNvSpPr txBox="1"/>
            <p:nvPr/>
          </p:nvSpPr>
          <p:spPr>
            <a:xfrm>
              <a:off x="9846960" y="3718525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Sensitive Inst 0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D0C8AAA-3BB2-C336-283E-EC0CAC4CCB89}"/>
                </a:ext>
              </a:extLst>
            </p:cNvPr>
            <p:cNvSpPr txBox="1"/>
            <p:nvPr/>
          </p:nvSpPr>
          <p:spPr>
            <a:xfrm>
              <a:off x="10625816" y="4848032"/>
              <a:ext cx="1098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733CAAA-42C5-6C20-A295-20D323378147}"/>
                </a:ext>
              </a:extLst>
            </p:cNvPr>
            <p:cNvSpPr txBox="1"/>
            <p:nvPr/>
          </p:nvSpPr>
          <p:spPr>
            <a:xfrm>
              <a:off x="9846958" y="5681170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Sensitive Inst n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FD2479-F082-A05A-B93B-10DF41D78F13}"/>
                </a:ext>
              </a:extLst>
            </p:cNvPr>
            <p:cNvSpPr txBox="1"/>
            <p:nvPr/>
          </p:nvSpPr>
          <p:spPr>
            <a:xfrm>
              <a:off x="7047126" y="3317486"/>
              <a:ext cx="253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HashMap for SYS Inst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06E3569-1CAF-FB92-78ED-EB6D38541B22}"/>
                </a:ext>
              </a:extLst>
            </p:cNvPr>
            <p:cNvSpPr txBox="1"/>
            <p:nvPr/>
          </p:nvSpPr>
          <p:spPr>
            <a:xfrm>
              <a:off x="151740" y="4089253"/>
              <a:ext cx="319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Hash Algorithm for BASE Inst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198E7-70B5-584B-6C99-37A6D4C5844D}"/>
                </a:ext>
              </a:extLst>
            </p:cNvPr>
            <p:cNvSpPr/>
            <p:nvPr/>
          </p:nvSpPr>
          <p:spPr>
            <a:xfrm>
              <a:off x="255719" y="2600246"/>
              <a:ext cx="6737684" cy="417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10FC86E-E5DB-9F6D-A98A-EE919D37D229}"/>
                </a:ext>
              </a:extLst>
            </p:cNvPr>
            <p:cNvCxnSpPr/>
            <p:nvPr/>
          </p:nvCxnSpPr>
          <p:spPr>
            <a:xfrm>
              <a:off x="3100786" y="2592972"/>
              <a:ext cx="0" cy="417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D8B9406-C492-ABB8-87FD-25AF14FF6207}"/>
                </a:ext>
              </a:extLst>
            </p:cNvPr>
            <p:cNvSpPr/>
            <p:nvPr/>
          </p:nvSpPr>
          <p:spPr>
            <a:xfrm>
              <a:off x="2137288" y="2643937"/>
              <a:ext cx="2488018" cy="31235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F74B992F-A581-2EA0-A772-B5FB1ED62CBB}"/>
                </a:ext>
              </a:extLst>
            </p:cNvPr>
            <p:cNvSpPr/>
            <p:nvPr/>
          </p:nvSpPr>
          <p:spPr>
            <a:xfrm>
              <a:off x="4657205" y="2662988"/>
              <a:ext cx="1382232" cy="31235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右大括号 59">
              <a:extLst>
                <a:ext uri="{FF2B5EF4-FFF2-40B4-BE49-F238E27FC236}">
                  <a16:creationId xmlns:a16="http://schemas.microsoft.com/office/drawing/2014/main" id="{282362C4-34CB-D864-6C48-AA318B975821}"/>
                </a:ext>
              </a:extLst>
            </p:cNvPr>
            <p:cNvSpPr/>
            <p:nvPr/>
          </p:nvSpPr>
          <p:spPr>
            <a:xfrm rot="5400000">
              <a:off x="4454853" y="2284495"/>
              <a:ext cx="250060" cy="185379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FF680C7-4090-568D-ED9D-1B84D5A58762}"/>
                </a:ext>
              </a:extLst>
            </p:cNvPr>
            <p:cNvSpPr txBox="1"/>
            <p:nvPr/>
          </p:nvSpPr>
          <p:spPr>
            <a:xfrm>
              <a:off x="2965461" y="3370587"/>
              <a:ext cx="3708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Map Index = inst[21:12]-inst[11:5]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554C92A-698C-603F-9FFA-69B6D4609CCC}"/>
                </a:ext>
              </a:extLst>
            </p:cNvPr>
            <p:cNvSpPr txBox="1"/>
            <p:nvPr/>
          </p:nvSpPr>
          <p:spPr>
            <a:xfrm>
              <a:off x="234376" y="2630312"/>
              <a:ext cx="6878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          …              21 20 19 18        …     12 11 10     …    5 4 3 2 1 0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95E330A-610E-4F31-4E4C-D1DFC43773C5}"/>
                </a:ext>
              </a:extLst>
            </p:cNvPr>
            <p:cNvSpPr txBox="1"/>
            <p:nvPr/>
          </p:nvSpPr>
          <p:spPr>
            <a:xfrm>
              <a:off x="519600" y="5066334"/>
              <a:ext cx="6603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Map Index = Value of (inst[25:24] : inst[13] : inst[7:5]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inst[1:0])</a:t>
              </a:r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5CDABF8-E78A-1235-3CE3-FC86A2EF6404}"/>
                </a:ext>
              </a:extLst>
            </p:cNvPr>
            <p:cNvSpPr txBox="1"/>
            <p:nvPr/>
          </p:nvSpPr>
          <p:spPr>
            <a:xfrm>
              <a:off x="240395" y="4489846"/>
              <a:ext cx="6878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       …       25 24                …            13         …        7 6 5    …    1 0  </a:t>
              </a:r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53414C3D-F398-54A3-C84C-9E895D7E3802}"/>
                </a:ext>
              </a:extLst>
            </p:cNvPr>
            <p:cNvSpPr/>
            <p:nvPr/>
          </p:nvSpPr>
          <p:spPr>
            <a:xfrm>
              <a:off x="1590377" y="4516112"/>
              <a:ext cx="659219" cy="311124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31B6A015-E5FF-3AC9-5015-63A033325419}"/>
                </a:ext>
              </a:extLst>
            </p:cNvPr>
            <p:cNvSpPr/>
            <p:nvPr/>
          </p:nvSpPr>
          <p:spPr>
            <a:xfrm>
              <a:off x="3958716" y="4518836"/>
              <a:ext cx="453797" cy="311352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65B5FB1-CFD1-E58F-FF32-FBC3D9BC9E37}"/>
                </a:ext>
              </a:extLst>
            </p:cNvPr>
            <p:cNvSpPr/>
            <p:nvPr/>
          </p:nvSpPr>
          <p:spPr>
            <a:xfrm>
              <a:off x="5452496" y="4516112"/>
              <a:ext cx="659219" cy="311124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EAF0189-2197-1EA4-C80C-497E83DB6344}"/>
                </a:ext>
              </a:extLst>
            </p:cNvPr>
            <p:cNvSpPr/>
            <p:nvPr/>
          </p:nvSpPr>
          <p:spPr>
            <a:xfrm>
              <a:off x="6556931" y="4505658"/>
              <a:ext cx="453797" cy="322739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67A7A996-AF14-E04E-D0C5-7270F8067833}"/>
                </a:ext>
              </a:extLst>
            </p:cNvPr>
            <p:cNvSpPr/>
            <p:nvPr/>
          </p:nvSpPr>
          <p:spPr>
            <a:xfrm>
              <a:off x="7618969" y="2185882"/>
              <a:ext cx="2775617" cy="337715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E56E9FF-1A67-7841-1234-0C4EDF9C883B}"/>
              </a:ext>
            </a:extLst>
          </p:cNvPr>
          <p:cNvSpPr txBox="1"/>
          <p:nvPr/>
        </p:nvSpPr>
        <p:spPr>
          <a:xfrm>
            <a:off x="277312" y="446428"/>
            <a:ext cx="117097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：系统初始化时，将系统指令中的非敏感指令存储在系统指令哈希表中，将基础指令中的敏感指令存储在基础指令哈希表中，各指令在表中的存储位置由其哈希计算值决定。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：扫描代码页时，对某条目标指令，先根据其指令编码前缀判读其是系统指令还是基础指令，然后采用相应哈希算法计算出其哈希值。</a:t>
            </a:r>
            <a:endParaRPr lang="en-US" altLang="zh-CN" dirty="0"/>
          </a:p>
          <a:p>
            <a:r>
              <a:rPr lang="en-US" altLang="zh-CN" dirty="0"/>
              <a:t>Step3</a:t>
            </a:r>
            <a:r>
              <a:rPr lang="zh-CN" altLang="en-US" dirty="0"/>
              <a:t>：查找相应哈希表，若表项非空，且存储的指令编码与目标指令相同，则成功匹配。</a:t>
            </a:r>
            <a:endParaRPr lang="en-US" altLang="zh-CN" dirty="0"/>
          </a:p>
          <a:p>
            <a:r>
              <a:rPr lang="en-US" altLang="zh-CN" dirty="0"/>
              <a:t>Step4</a:t>
            </a:r>
            <a:r>
              <a:rPr lang="zh-CN" altLang="en-US" dirty="0"/>
              <a:t>：若目标指令是系统指令，则未成功匹配代表指令为敏感指令；否则，成功匹配代表指令为非敏感指令。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0752C0D-C6C6-00E1-1CF7-223C13AB292A}"/>
              </a:ext>
            </a:extLst>
          </p:cNvPr>
          <p:cNvSpPr txBox="1"/>
          <p:nvPr/>
        </p:nvSpPr>
        <p:spPr>
          <a:xfrm>
            <a:off x="332209" y="275178"/>
            <a:ext cx="27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</a:t>
            </a:r>
            <a:r>
              <a:rPr lang="zh-CN" altLang="en-US" sz="2400" dirty="0"/>
              <a:t>敏感指令筛查算法</a:t>
            </a:r>
          </a:p>
        </p:txBody>
      </p:sp>
    </p:spTree>
    <p:extLst>
      <p:ext uri="{BB962C8B-B14F-4D97-AF65-F5344CB8AC3E}">
        <p14:creationId xmlns:p14="http://schemas.microsoft.com/office/powerpoint/2010/main" val="81961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501C43A6-C542-B0C8-D6A1-71FCF0D48522}"/>
              </a:ext>
            </a:extLst>
          </p:cNvPr>
          <p:cNvSpPr txBox="1"/>
          <p:nvPr/>
        </p:nvSpPr>
        <p:spPr>
          <a:xfrm>
            <a:off x="9656219" y="4056772"/>
            <a:ext cx="25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HashMap for BASE Inst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1B9363A-2516-4F6C-BFC9-4D7848C94D1A}"/>
              </a:ext>
            </a:extLst>
          </p:cNvPr>
          <p:cNvSpPr txBox="1"/>
          <p:nvPr/>
        </p:nvSpPr>
        <p:spPr>
          <a:xfrm>
            <a:off x="200171" y="2905416"/>
            <a:ext cx="319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 Algorithm for SYS Inst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D97B37AF-66FA-39A6-51CB-68DC8A8BC6F7}"/>
              </a:ext>
            </a:extLst>
          </p:cNvPr>
          <p:cNvSpPr txBox="1">
            <a:spLocks/>
          </p:cNvSpPr>
          <p:nvPr/>
        </p:nvSpPr>
        <p:spPr>
          <a:xfrm>
            <a:off x="820299" y="151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9A084D7-C001-E307-CDB5-3EF882808035}"/>
              </a:ext>
            </a:extLst>
          </p:cNvPr>
          <p:cNvGrpSpPr/>
          <p:nvPr/>
        </p:nvGrpSpPr>
        <p:grpSpPr>
          <a:xfrm>
            <a:off x="169534" y="2850694"/>
            <a:ext cx="11778001" cy="3937421"/>
            <a:chOff x="151740" y="2134347"/>
            <a:chExt cx="11778001" cy="3937421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60732DC-C5E6-0EB0-3217-51D051664231}"/>
                </a:ext>
              </a:extLst>
            </p:cNvPr>
            <p:cNvSpPr/>
            <p:nvPr/>
          </p:nvSpPr>
          <p:spPr>
            <a:xfrm>
              <a:off x="266910" y="4461579"/>
              <a:ext cx="6737684" cy="417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4F4859-1AA7-9949-9783-34E17284B8C3}"/>
                </a:ext>
              </a:extLst>
            </p:cNvPr>
            <p:cNvSpPr txBox="1"/>
            <p:nvPr/>
          </p:nvSpPr>
          <p:spPr>
            <a:xfrm>
              <a:off x="10607243" y="2728833"/>
              <a:ext cx="76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D876A12-B167-695F-37DF-FA09DB37AAC6}"/>
                </a:ext>
              </a:extLst>
            </p:cNvPr>
            <p:cNvSpPr/>
            <p:nvPr/>
          </p:nvSpPr>
          <p:spPr>
            <a:xfrm>
              <a:off x="7222028" y="3719207"/>
              <a:ext cx="1773135" cy="23397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BC84333-0C3F-1D02-2C11-4E9A442F274E}"/>
                </a:ext>
              </a:extLst>
            </p:cNvPr>
            <p:cNvCxnSpPr>
              <a:cxnSpLocks/>
            </p:cNvCxnSpPr>
            <p:nvPr/>
          </p:nvCxnSpPr>
          <p:spPr>
            <a:xfrm>
              <a:off x="7222029" y="4073990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B3F1CEC-6FD4-F45F-6C37-558EC6CEE72F}"/>
                </a:ext>
              </a:extLst>
            </p:cNvPr>
            <p:cNvCxnSpPr>
              <a:cxnSpLocks/>
            </p:cNvCxnSpPr>
            <p:nvPr/>
          </p:nvCxnSpPr>
          <p:spPr>
            <a:xfrm>
              <a:off x="7222029" y="4417776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C4F6C2-A6CB-6BF7-1C36-1E0F10C57F7D}"/>
                </a:ext>
              </a:extLst>
            </p:cNvPr>
            <p:cNvCxnSpPr>
              <a:cxnSpLocks/>
            </p:cNvCxnSpPr>
            <p:nvPr/>
          </p:nvCxnSpPr>
          <p:spPr>
            <a:xfrm>
              <a:off x="7222029" y="5757478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E45C72-66BC-62D1-31C6-AF76D560587F}"/>
                </a:ext>
              </a:extLst>
            </p:cNvPr>
            <p:cNvSpPr/>
            <p:nvPr/>
          </p:nvSpPr>
          <p:spPr>
            <a:xfrm>
              <a:off x="7549529" y="2141621"/>
              <a:ext cx="4284518" cy="417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7916D30-B76C-F1D9-1900-4F8965D81D87}"/>
                </a:ext>
              </a:extLst>
            </p:cNvPr>
            <p:cNvCxnSpPr/>
            <p:nvPr/>
          </p:nvCxnSpPr>
          <p:spPr>
            <a:xfrm>
              <a:off x="10394596" y="2134347"/>
              <a:ext cx="0" cy="417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43CBF1-15A4-2A9A-10C4-DD932010CC31}"/>
                </a:ext>
              </a:extLst>
            </p:cNvPr>
            <p:cNvSpPr txBox="1"/>
            <p:nvPr/>
          </p:nvSpPr>
          <p:spPr>
            <a:xfrm>
              <a:off x="7549529" y="2175872"/>
              <a:ext cx="4380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          …              21 20 19 18        …     0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CCE0306-33D9-D981-353C-40D2C732C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2022" y="2646769"/>
              <a:ext cx="542261" cy="7031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CF7FA4-8E14-6C48-3873-9BFB3961DB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847" y="2646299"/>
              <a:ext cx="568646" cy="6924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9BE8C8-661C-7AE4-40A9-79E2C5003E7E}"/>
                </a:ext>
              </a:extLst>
            </p:cNvPr>
            <p:cNvSpPr txBox="1"/>
            <p:nvPr/>
          </p:nvSpPr>
          <p:spPr>
            <a:xfrm>
              <a:off x="7423362" y="2769268"/>
              <a:ext cx="253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1101010100x[01/11/10]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911E94C-E4A4-1C9C-2071-74CDE7309564}"/>
                </a:ext>
              </a:extLst>
            </p:cNvPr>
            <p:cNvSpPr txBox="1"/>
            <p:nvPr/>
          </p:nvSpPr>
          <p:spPr>
            <a:xfrm>
              <a:off x="7169722" y="4073990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Noncritical Inst 1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45064C5-F280-B988-FECF-35BE7E791CBF}"/>
                </a:ext>
              </a:extLst>
            </p:cNvPr>
            <p:cNvSpPr txBox="1"/>
            <p:nvPr/>
          </p:nvSpPr>
          <p:spPr>
            <a:xfrm>
              <a:off x="7169723" y="3739791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Noncritical Inst 0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DD0FD18-04C9-483A-CED4-D397FB4A55A1}"/>
                </a:ext>
              </a:extLst>
            </p:cNvPr>
            <p:cNvSpPr txBox="1"/>
            <p:nvPr/>
          </p:nvSpPr>
          <p:spPr>
            <a:xfrm>
              <a:off x="7948579" y="4903739"/>
              <a:ext cx="1098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FFA196-37D5-3C72-6105-23C40B5E25A2}"/>
                </a:ext>
              </a:extLst>
            </p:cNvPr>
            <p:cNvSpPr txBox="1"/>
            <p:nvPr/>
          </p:nvSpPr>
          <p:spPr>
            <a:xfrm>
              <a:off x="7169721" y="5702436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Noncritical Inst n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DE3FEF-525D-F938-68D1-A95CE7B68880}"/>
                </a:ext>
              </a:extLst>
            </p:cNvPr>
            <p:cNvSpPr/>
            <p:nvPr/>
          </p:nvSpPr>
          <p:spPr>
            <a:xfrm>
              <a:off x="9899265" y="3697941"/>
              <a:ext cx="1773135" cy="23397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BCDDB13-C57D-6E97-0F9A-7D94DF37013D}"/>
                </a:ext>
              </a:extLst>
            </p:cNvPr>
            <p:cNvCxnSpPr>
              <a:cxnSpLocks/>
            </p:cNvCxnSpPr>
            <p:nvPr/>
          </p:nvCxnSpPr>
          <p:spPr>
            <a:xfrm>
              <a:off x="9899266" y="4052724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E70C1EC-7257-9CB3-4350-C297EBCF2DFB}"/>
                </a:ext>
              </a:extLst>
            </p:cNvPr>
            <p:cNvCxnSpPr>
              <a:cxnSpLocks/>
            </p:cNvCxnSpPr>
            <p:nvPr/>
          </p:nvCxnSpPr>
          <p:spPr>
            <a:xfrm>
              <a:off x="9899266" y="4396510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6070FBB-D751-2815-DCB1-78E4C751F6A3}"/>
                </a:ext>
              </a:extLst>
            </p:cNvPr>
            <p:cNvCxnSpPr>
              <a:cxnSpLocks/>
            </p:cNvCxnSpPr>
            <p:nvPr/>
          </p:nvCxnSpPr>
          <p:spPr>
            <a:xfrm>
              <a:off x="9899266" y="5736212"/>
              <a:ext cx="1773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6AFA4A2-472F-AAAA-0EDC-CBA455450CD6}"/>
                </a:ext>
              </a:extLst>
            </p:cNvPr>
            <p:cNvSpPr txBox="1"/>
            <p:nvPr/>
          </p:nvSpPr>
          <p:spPr>
            <a:xfrm>
              <a:off x="9846959" y="4052724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Critical Inst 1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1B11870-B5CE-094F-00A1-00D95BC02718}"/>
                </a:ext>
              </a:extLst>
            </p:cNvPr>
            <p:cNvSpPr txBox="1"/>
            <p:nvPr/>
          </p:nvSpPr>
          <p:spPr>
            <a:xfrm>
              <a:off x="9846960" y="3718525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Critical Inst 0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D0C8AAA-3BB2-C336-283E-EC0CAC4CCB89}"/>
                </a:ext>
              </a:extLst>
            </p:cNvPr>
            <p:cNvSpPr txBox="1"/>
            <p:nvPr/>
          </p:nvSpPr>
          <p:spPr>
            <a:xfrm>
              <a:off x="10625816" y="4848032"/>
              <a:ext cx="1098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733CAAA-42C5-6C20-A295-20D323378147}"/>
                </a:ext>
              </a:extLst>
            </p:cNvPr>
            <p:cNvSpPr txBox="1"/>
            <p:nvPr/>
          </p:nvSpPr>
          <p:spPr>
            <a:xfrm>
              <a:off x="9846958" y="5681170"/>
              <a:ext cx="198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Critical Inst n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FD2479-F082-A05A-B93B-10DF41D78F13}"/>
                </a:ext>
              </a:extLst>
            </p:cNvPr>
            <p:cNvSpPr txBox="1"/>
            <p:nvPr/>
          </p:nvSpPr>
          <p:spPr>
            <a:xfrm>
              <a:off x="7047126" y="3317486"/>
              <a:ext cx="253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HashMap for SYS Inst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06E3569-1CAF-FB92-78ED-EB6D38541B22}"/>
                </a:ext>
              </a:extLst>
            </p:cNvPr>
            <p:cNvSpPr txBox="1"/>
            <p:nvPr/>
          </p:nvSpPr>
          <p:spPr>
            <a:xfrm>
              <a:off x="151740" y="4089253"/>
              <a:ext cx="319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Hash Algorithm for BASE Inst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198E7-70B5-584B-6C99-37A6D4C5844D}"/>
                </a:ext>
              </a:extLst>
            </p:cNvPr>
            <p:cNvSpPr/>
            <p:nvPr/>
          </p:nvSpPr>
          <p:spPr>
            <a:xfrm>
              <a:off x="255719" y="2600246"/>
              <a:ext cx="6737684" cy="417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10FC86E-E5DB-9F6D-A98A-EE919D37D229}"/>
                </a:ext>
              </a:extLst>
            </p:cNvPr>
            <p:cNvCxnSpPr/>
            <p:nvPr/>
          </p:nvCxnSpPr>
          <p:spPr>
            <a:xfrm>
              <a:off x="3100786" y="2592972"/>
              <a:ext cx="0" cy="417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D8B9406-C492-ABB8-87FD-25AF14FF6207}"/>
                </a:ext>
              </a:extLst>
            </p:cNvPr>
            <p:cNvSpPr/>
            <p:nvPr/>
          </p:nvSpPr>
          <p:spPr>
            <a:xfrm>
              <a:off x="2137288" y="2643937"/>
              <a:ext cx="2488018" cy="31235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F74B992F-A581-2EA0-A772-B5FB1ED62CBB}"/>
                </a:ext>
              </a:extLst>
            </p:cNvPr>
            <p:cNvSpPr/>
            <p:nvPr/>
          </p:nvSpPr>
          <p:spPr>
            <a:xfrm>
              <a:off x="4657205" y="2662988"/>
              <a:ext cx="1382232" cy="31235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右大括号 59">
              <a:extLst>
                <a:ext uri="{FF2B5EF4-FFF2-40B4-BE49-F238E27FC236}">
                  <a16:creationId xmlns:a16="http://schemas.microsoft.com/office/drawing/2014/main" id="{282362C4-34CB-D864-6C48-AA318B975821}"/>
                </a:ext>
              </a:extLst>
            </p:cNvPr>
            <p:cNvSpPr/>
            <p:nvPr/>
          </p:nvSpPr>
          <p:spPr>
            <a:xfrm rot="5400000">
              <a:off x="4454853" y="2284495"/>
              <a:ext cx="250060" cy="185379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FF680C7-4090-568D-ED9D-1B84D5A58762}"/>
                </a:ext>
              </a:extLst>
            </p:cNvPr>
            <p:cNvSpPr txBox="1"/>
            <p:nvPr/>
          </p:nvSpPr>
          <p:spPr>
            <a:xfrm>
              <a:off x="2965461" y="3370587"/>
              <a:ext cx="3708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Map Index = inst[21:12]-inst[11:5]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554C92A-698C-603F-9FFA-69B6D4609CCC}"/>
                </a:ext>
              </a:extLst>
            </p:cNvPr>
            <p:cNvSpPr txBox="1"/>
            <p:nvPr/>
          </p:nvSpPr>
          <p:spPr>
            <a:xfrm>
              <a:off x="234376" y="2630312"/>
              <a:ext cx="6878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          …              21 20 19 18        …     12 11 10     …    5 4 3 2 1 0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95E330A-610E-4F31-4E4C-D1DFC43773C5}"/>
                </a:ext>
              </a:extLst>
            </p:cNvPr>
            <p:cNvSpPr txBox="1"/>
            <p:nvPr/>
          </p:nvSpPr>
          <p:spPr>
            <a:xfrm>
              <a:off x="519600" y="5066334"/>
              <a:ext cx="6603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Map Index = Value of (inst[25:24] : inst[13] : inst[7:5]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inst[1:0])</a:t>
              </a:r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5CDABF8-E78A-1235-3CE3-FC86A2EF6404}"/>
                </a:ext>
              </a:extLst>
            </p:cNvPr>
            <p:cNvSpPr txBox="1"/>
            <p:nvPr/>
          </p:nvSpPr>
          <p:spPr>
            <a:xfrm>
              <a:off x="240395" y="4489846"/>
              <a:ext cx="6878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       …       25 24                …            13         …        7 6 5    …    1 0  </a:t>
              </a:r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53414C3D-F398-54A3-C84C-9E895D7E3802}"/>
                </a:ext>
              </a:extLst>
            </p:cNvPr>
            <p:cNvSpPr/>
            <p:nvPr/>
          </p:nvSpPr>
          <p:spPr>
            <a:xfrm>
              <a:off x="1590377" y="4516112"/>
              <a:ext cx="659219" cy="311124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31B6A015-E5FF-3AC9-5015-63A033325419}"/>
                </a:ext>
              </a:extLst>
            </p:cNvPr>
            <p:cNvSpPr/>
            <p:nvPr/>
          </p:nvSpPr>
          <p:spPr>
            <a:xfrm>
              <a:off x="3958716" y="4518836"/>
              <a:ext cx="453797" cy="311352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65B5FB1-CFD1-E58F-FF32-FBC3D9BC9E37}"/>
                </a:ext>
              </a:extLst>
            </p:cNvPr>
            <p:cNvSpPr/>
            <p:nvPr/>
          </p:nvSpPr>
          <p:spPr>
            <a:xfrm>
              <a:off x="5452496" y="4516112"/>
              <a:ext cx="659219" cy="311124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EAF0189-2197-1EA4-C80C-497E83DB6344}"/>
                </a:ext>
              </a:extLst>
            </p:cNvPr>
            <p:cNvSpPr/>
            <p:nvPr/>
          </p:nvSpPr>
          <p:spPr>
            <a:xfrm>
              <a:off x="6556931" y="4505658"/>
              <a:ext cx="453797" cy="322739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67A7A996-AF14-E04E-D0C5-7270F8067833}"/>
                </a:ext>
              </a:extLst>
            </p:cNvPr>
            <p:cNvSpPr/>
            <p:nvPr/>
          </p:nvSpPr>
          <p:spPr>
            <a:xfrm>
              <a:off x="7618969" y="2185882"/>
              <a:ext cx="2775617" cy="337715"/>
            </a:xfrm>
            <a:prstGeom prst="roundRect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E56E9FF-1A67-7841-1234-0C4EDF9C883B}"/>
              </a:ext>
            </a:extLst>
          </p:cNvPr>
          <p:cNvSpPr txBox="1"/>
          <p:nvPr/>
        </p:nvSpPr>
        <p:spPr>
          <a:xfrm>
            <a:off x="277312" y="446428"/>
            <a:ext cx="117097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：系统初始化时，将系统指令中的非敏感指令存储在系统指令哈希表中，将基础指令中的敏感指令存储在基础指令哈希表中，各指令在表中的存储位置由其哈希计算值决定。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：扫描代码页时，对某条目标指令，先根据其指令编码前缀判读其是系统指令还是基础指令，然后采用相应哈希算法计算出其哈希值。</a:t>
            </a:r>
            <a:endParaRPr lang="en-US" altLang="zh-CN" dirty="0"/>
          </a:p>
          <a:p>
            <a:r>
              <a:rPr lang="en-US" altLang="zh-CN" dirty="0"/>
              <a:t>Step3</a:t>
            </a:r>
            <a:r>
              <a:rPr lang="zh-CN" altLang="en-US" dirty="0"/>
              <a:t>：查找相应哈希表，若表项非空，且存储的指令编码与目标指令相同，则成功匹配。</a:t>
            </a:r>
            <a:endParaRPr lang="en-US" altLang="zh-CN" dirty="0"/>
          </a:p>
          <a:p>
            <a:r>
              <a:rPr lang="en-US" altLang="zh-CN" dirty="0"/>
              <a:t>Step4</a:t>
            </a:r>
            <a:r>
              <a:rPr lang="zh-CN" altLang="en-US" dirty="0"/>
              <a:t>：若目标指令是系统指令，则未成功匹配代表指令为敏感指令；否则，成功匹配代表指令为非敏感指令。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0752C0D-C6C6-00E1-1CF7-223C13AB292A}"/>
              </a:ext>
            </a:extLst>
          </p:cNvPr>
          <p:cNvSpPr txBox="1"/>
          <p:nvPr/>
        </p:nvSpPr>
        <p:spPr>
          <a:xfrm>
            <a:off x="332209" y="275178"/>
            <a:ext cx="27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</a:t>
            </a:r>
            <a:r>
              <a:rPr lang="zh-CN" altLang="en-US" sz="2400" dirty="0"/>
              <a:t>敏感指令筛查算法</a:t>
            </a:r>
          </a:p>
        </p:txBody>
      </p:sp>
    </p:spTree>
    <p:extLst>
      <p:ext uri="{BB962C8B-B14F-4D97-AF65-F5344CB8AC3E}">
        <p14:creationId xmlns:p14="http://schemas.microsoft.com/office/powerpoint/2010/main" val="119884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E0F13-3162-3EA2-BDC1-58E1841D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57"/>
            <a:ext cx="11203236" cy="58134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Sys Inst</a:t>
            </a:r>
            <a:r>
              <a:rPr lang="zh-CN" altLang="en-US" sz="2400" dirty="0"/>
              <a:t>：</a:t>
            </a:r>
            <a:r>
              <a:rPr lang="en-US" altLang="zh-CN" sz="2400" dirty="0"/>
              <a:t>hash map</a:t>
            </a:r>
            <a:r>
              <a:rPr lang="zh-CN" altLang="en-US" sz="2400" dirty="0"/>
              <a:t>中每一项存的是敏感指令编码对应的</a:t>
            </a:r>
            <a:r>
              <a:rPr lang="en-US" altLang="zh-CN" sz="2400" dirty="0"/>
              <a:t> int 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Base Inst</a:t>
            </a:r>
            <a:r>
              <a:rPr lang="zh-CN" altLang="en-US" sz="2400" dirty="0"/>
              <a:t>：</a:t>
            </a:r>
            <a:r>
              <a:rPr lang="en-US" altLang="zh-CN" sz="2400" dirty="0"/>
              <a:t>hash map</a:t>
            </a:r>
            <a:r>
              <a:rPr lang="zh-CN" altLang="en-US" sz="2400" dirty="0"/>
              <a:t>中每一项高</a:t>
            </a:r>
            <a:r>
              <a:rPr lang="en-US" altLang="zh-CN" sz="2400" dirty="0"/>
              <a:t>32</a:t>
            </a:r>
            <a:r>
              <a:rPr lang="zh-CN" altLang="en-US" sz="2400" dirty="0"/>
              <a:t>位为 </a:t>
            </a:r>
            <a:r>
              <a:rPr lang="en-US" altLang="zh-CN" sz="2400" dirty="0"/>
              <a:t>mask</a:t>
            </a:r>
            <a:r>
              <a:rPr lang="zh-CN" altLang="en-US" sz="2400" dirty="0"/>
              <a:t>，低</a:t>
            </a:r>
            <a:r>
              <a:rPr lang="en-US" altLang="zh-CN" sz="2400" dirty="0"/>
              <a:t>32</a:t>
            </a:r>
            <a:r>
              <a:rPr lang="zh-CN" altLang="en-US" sz="2400" dirty="0"/>
              <a:t>位为指令编码</a:t>
            </a:r>
            <a:endParaRPr lang="en-US" altLang="zh-CN" sz="2400" dirty="0"/>
          </a:p>
          <a:p>
            <a:r>
              <a:rPr lang="en-US" altLang="zh-CN" sz="1800" dirty="0"/>
              <a:t>HLT 110101</a:t>
            </a:r>
            <a:r>
              <a:rPr lang="en-US" altLang="zh-CN" sz="1800" dirty="0">
                <a:solidFill>
                  <a:srgbClr val="FF0000"/>
                </a:solidFill>
              </a:rPr>
              <a:t>00</a:t>
            </a:r>
            <a:r>
              <a:rPr lang="en-US" altLang="zh-CN" sz="1800" dirty="0"/>
              <a:t>010xxxxxxx</a:t>
            </a: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en-US" altLang="zh-CN" sz="1800" dirty="0"/>
              <a:t>xxxxx</a:t>
            </a:r>
            <a:r>
              <a:rPr lang="en-US" altLang="zh-CN" sz="1800" dirty="0">
                <a:solidFill>
                  <a:srgbClr val="FF0000"/>
                </a:solidFill>
              </a:rPr>
              <a:t>xxx</a:t>
            </a:r>
            <a:r>
              <a:rPr lang="en-US" altLang="zh-CN" sz="1800" dirty="0"/>
              <a:t>000</a:t>
            </a:r>
            <a:r>
              <a:rPr lang="en-US" altLang="zh-CN" sz="1800" dirty="0">
                <a:solidFill>
                  <a:srgbClr val="FF0000"/>
                </a:solidFill>
              </a:rPr>
              <a:t>00</a:t>
            </a:r>
          </a:p>
          <a:p>
            <a:r>
              <a:rPr lang="zh-CN" altLang="en-US" sz="1800" dirty="0"/>
              <a:t>将红色</a:t>
            </a:r>
            <a:r>
              <a:rPr lang="en-US" altLang="zh-CN" sz="1800" dirty="0"/>
              <a:t>x</a:t>
            </a:r>
            <a:r>
              <a:rPr lang="zh-CN" altLang="en-US" sz="1800" dirty="0"/>
              <a:t>展开，成为</a:t>
            </a:r>
            <a:r>
              <a:rPr lang="en-US" altLang="zh-CN" sz="1800" dirty="0"/>
              <a:t>16</a:t>
            </a:r>
            <a:r>
              <a:rPr lang="zh-CN" altLang="en-US" sz="1800" dirty="0"/>
              <a:t>条编码：</a:t>
            </a:r>
            <a:endParaRPr lang="en-US" altLang="zh-CN" sz="1800" dirty="0"/>
          </a:p>
          <a:p>
            <a:pPr lvl="1"/>
            <a:r>
              <a:rPr lang="en-US" altLang="zh-CN" sz="1800" dirty="0"/>
              <a:t>11010100010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xxxxxxx</a:t>
            </a:r>
            <a:r>
              <a:rPr lang="en-US" altLang="zh-CN" sz="1800" dirty="0"/>
              <a:t>0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xxxxx</a:t>
            </a:r>
            <a:r>
              <a:rPr lang="en-US" altLang="zh-CN" sz="1800" dirty="0"/>
              <a:t>00000000</a:t>
            </a:r>
          </a:p>
          <a:p>
            <a:pPr lvl="1"/>
            <a:r>
              <a:rPr lang="en-US" altLang="zh-CN" sz="1800" dirty="0"/>
              <a:t>11010100010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xxxxxxx</a:t>
            </a:r>
            <a:r>
              <a:rPr lang="en-US" altLang="zh-CN" sz="1800" dirty="0"/>
              <a:t>1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xxxxx</a:t>
            </a:r>
            <a:r>
              <a:rPr lang="en-US" altLang="zh-CN" sz="1800" dirty="0"/>
              <a:t>00000000</a:t>
            </a:r>
          </a:p>
          <a:p>
            <a:pPr lvl="1"/>
            <a:r>
              <a:rPr lang="en-US" altLang="zh-CN" sz="1800" dirty="0"/>
              <a:t>11010100010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xxxxxxx</a:t>
            </a:r>
            <a:r>
              <a:rPr lang="en-US" altLang="zh-CN" sz="1800" dirty="0"/>
              <a:t>0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xxxxx</a:t>
            </a:r>
            <a:r>
              <a:rPr lang="en-US" altLang="zh-CN" sz="1800" dirty="0"/>
              <a:t>00100000</a:t>
            </a:r>
          </a:p>
          <a:p>
            <a:pPr lvl="1"/>
            <a:r>
              <a:rPr lang="en-US" altLang="zh-CN" sz="1800" dirty="0"/>
              <a:t>…</a:t>
            </a:r>
          </a:p>
          <a:p>
            <a:r>
              <a:rPr lang="en-US" altLang="zh-CN" sz="1800" dirty="0"/>
              <a:t>map</a:t>
            </a:r>
            <a:r>
              <a:rPr lang="zh-CN" altLang="en-US" sz="1800" dirty="0"/>
              <a:t>中存储：高</a:t>
            </a:r>
            <a:r>
              <a:rPr lang="en-US" altLang="zh-CN" sz="1800" dirty="0"/>
              <a:t>32</a:t>
            </a:r>
            <a:r>
              <a:rPr lang="zh-CN" altLang="en-US" sz="1800" dirty="0"/>
              <a:t>位为</a:t>
            </a:r>
            <a:r>
              <a:rPr lang="en-US" altLang="zh-CN" sz="1800" dirty="0"/>
              <a:t>mask</a:t>
            </a:r>
            <a:r>
              <a:rPr lang="zh-CN" altLang="en-US" sz="1800" dirty="0"/>
              <a:t>（</a:t>
            </a:r>
            <a:r>
              <a:rPr lang="en-US" altLang="zh-CN" sz="1800" dirty="0"/>
              <a:t>x</a:t>
            </a:r>
            <a:r>
              <a:rPr lang="zh-CN" altLang="en-US" sz="1800" dirty="0"/>
              <a:t>位是</a:t>
            </a:r>
            <a:r>
              <a:rPr lang="en-US" altLang="zh-CN" sz="1800" dirty="0"/>
              <a:t>0</a:t>
            </a:r>
            <a:r>
              <a:rPr lang="zh-CN" altLang="en-US" sz="1800" dirty="0"/>
              <a:t>），低</a:t>
            </a:r>
            <a:r>
              <a:rPr lang="en-US" altLang="zh-CN" sz="1800" dirty="0"/>
              <a:t>32</a:t>
            </a:r>
            <a:r>
              <a:rPr lang="zh-CN" altLang="en-US" sz="1800" dirty="0"/>
              <a:t>位为编码</a:t>
            </a:r>
            <a:r>
              <a:rPr lang="en-US" altLang="zh-CN" sz="1800" dirty="0"/>
              <a:t>&amp;mask</a:t>
            </a:r>
            <a:r>
              <a:rPr lang="zh-CN" altLang="en-US" sz="1800" dirty="0"/>
              <a:t>的结果</a:t>
            </a:r>
            <a:endParaRPr lang="en-US" altLang="zh-CN" sz="1800" dirty="0"/>
          </a:p>
          <a:p>
            <a:pPr lvl="1"/>
            <a:r>
              <a:rPr lang="en-US" altLang="zh-CN" sz="1800" dirty="0"/>
              <a:t>11111111111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0000000</a:t>
            </a:r>
            <a:r>
              <a:rPr lang="en-US" altLang="zh-CN" sz="1800" dirty="0"/>
              <a:t>1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00000</a:t>
            </a:r>
            <a:r>
              <a:rPr lang="en-US" altLang="zh-CN" sz="1800" dirty="0"/>
              <a:t>11111111 11010100010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0000000</a:t>
            </a:r>
            <a:r>
              <a:rPr lang="en-US" altLang="zh-CN" sz="1800" dirty="0"/>
              <a:t>0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00000</a:t>
            </a:r>
            <a:r>
              <a:rPr lang="en-US" altLang="zh-CN" sz="1800" dirty="0"/>
              <a:t>00000000</a:t>
            </a:r>
          </a:p>
          <a:p>
            <a:pPr lvl="1"/>
            <a:r>
              <a:rPr lang="en-US" altLang="zh-CN" sz="1800" dirty="0"/>
              <a:t>…</a:t>
            </a:r>
          </a:p>
          <a:p>
            <a:r>
              <a:rPr lang="zh-CN" altLang="en-US" sz="1800" dirty="0"/>
              <a:t>索引到</a:t>
            </a:r>
            <a:r>
              <a:rPr lang="en-US" altLang="zh-CN" sz="1800" dirty="0"/>
              <a:t>hash</a:t>
            </a:r>
            <a:r>
              <a:rPr lang="zh-CN" altLang="en-US" sz="1800" dirty="0"/>
              <a:t>表中某项，与目标指令比对时：</a:t>
            </a:r>
            <a:r>
              <a:rPr lang="en-US" altLang="zh-CN" sz="1800" dirty="0"/>
              <a:t>(cur_inst &amp; (map_inst &gt;&gt; INST_LENGTH_STR)) == (map_inst &amp; LOW32)</a:t>
            </a:r>
          </a:p>
        </p:txBody>
      </p:sp>
    </p:spTree>
    <p:extLst>
      <p:ext uri="{BB962C8B-B14F-4D97-AF65-F5344CB8AC3E}">
        <p14:creationId xmlns:p14="http://schemas.microsoft.com/office/powerpoint/2010/main" val="248324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670</Words>
  <Application>Microsoft Office PowerPoint</Application>
  <PresentationFormat>宽屏</PresentationFormat>
  <Paragraphs>62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Qijing</dc:creator>
  <cp:lastModifiedBy>Li Qijing</cp:lastModifiedBy>
  <cp:revision>5</cp:revision>
  <dcterms:created xsi:type="dcterms:W3CDTF">2023-03-17T16:56:47Z</dcterms:created>
  <dcterms:modified xsi:type="dcterms:W3CDTF">2023-04-13T02:56:40Z</dcterms:modified>
</cp:coreProperties>
</file>