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74278" autoAdjust="0"/>
  </p:normalViewPr>
  <p:slideViewPr>
    <p:cSldViewPr snapToGrid="0">
      <p:cViewPr varScale="1">
        <p:scale>
          <a:sx n="81" d="100"/>
          <a:sy n="81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EE4C7-B9F2-4A42-9770-DB3C346412C7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1CFF9-0FB8-4027-A02E-355455CB4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945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CBD676-1037-4780-A0B1-FEEA312695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5197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CBD676-1037-4780-A0B1-FEEA312695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5748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此处的处理和共享内存的处理不重复：</a:t>
            </a:r>
            <a:endParaRPr lang="en-US" altLang="zh-CN" dirty="0"/>
          </a:p>
          <a:p>
            <a:r>
              <a:rPr lang="zh-CN" altLang="en-US" dirty="0"/>
              <a:t>共享文件页：写端将页面换入后，只有写端建立了虚实映射，执行端只有访问该页的时候，触发</a:t>
            </a:r>
            <a:r>
              <a:rPr lang="en-US" altLang="zh-CN" dirty="0"/>
              <a:t>page fault</a:t>
            </a:r>
            <a:r>
              <a:rPr lang="zh-CN" altLang="en-US" dirty="0"/>
              <a:t>，查找</a:t>
            </a:r>
            <a:r>
              <a:rPr lang="en-US" altLang="zh-CN" dirty="0"/>
              <a:t>page cache</a:t>
            </a:r>
            <a:r>
              <a:rPr lang="zh-CN" altLang="en-US" dirty="0"/>
              <a:t>，才建立映射。由此写端换入页面，写内存期间，通过</a:t>
            </a:r>
            <a:r>
              <a:rPr lang="en-US" altLang="zh-CN" dirty="0" err="1"/>
              <a:t>rmap</a:t>
            </a:r>
            <a:r>
              <a:rPr lang="zh-CN" altLang="en-US" dirty="0"/>
              <a:t>找不到执行端的映射（执行端在内容修改后的第一次执行不能被</a:t>
            </a:r>
            <a:r>
              <a:rPr lang="en-US" altLang="zh-CN" dirty="0"/>
              <a:t>hook</a:t>
            </a:r>
            <a:r>
              <a:rPr lang="zh-CN" altLang="en-US" dirty="0"/>
              <a:t>）。执行端访问该页面，与</a:t>
            </a:r>
            <a:r>
              <a:rPr lang="en-US" altLang="zh-CN" dirty="0"/>
              <a:t>page cache</a:t>
            </a:r>
            <a:r>
              <a:rPr lang="zh-CN" altLang="en-US" dirty="0"/>
              <a:t>中该页建立映射时，页面内容已经和页面上一次换出时不一致了，需要在</a:t>
            </a:r>
            <a:r>
              <a:rPr lang="en-US" altLang="zh-CN" dirty="0"/>
              <a:t>swap in</a:t>
            </a:r>
            <a:r>
              <a:rPr lang="zh-CN" altLang="en-US" dirty="0"/>
              <a:t>处</a:t>
            </a:r>
            <a:r>
              <a:rPr lang="en-US" altLang="zh-CN" dirty="0"/>
              <a:t>hook</a:t>
            </a:r>
            <a:r>
              <a:rPr lang="zh-CN" altLang="en-US" dirty="0"/>
              <a:t>，在</a:t>
            </a:r>
            <a:r>
              <a:rPr lang="en-US" altLang="zh-CN" dirty="0" err="1"/>
              <a:t>do_fault</a:t>
            </a:r>
            <a:r>
              <a:rPr lang="en-US" altLang="zh-CN" dirty="0"/>
              <a:t>/</a:t>
            </a:r>
            <a:r>
              <a:rPr lang="en-US" altLang="zh-CN" dirty="0" err="1"/>
              <a:t>do_set_pte</a:t>
            </a:r>
            <a:r>
              <a:rPr lang="zh-CN" altLang="en-US" dirty="0"/>
              <a:t>处处理</a:t>
            </a:r>
            <a:endParaRPr lang="en-US" altLang="zh-CN" dirty="0"/>
          </a:p>
          <a:p>
            <a:r>
              <a:rPr lang="zh-CN" altLang="en-US" dirty="0"/>
              <a:t>共享匿名页：父子进程之间的共享，不可写，写之后就不共享了。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CBD676-1037-4780-A0B1-FEEA312695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6224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CBD676-1037-4780-A0B1-FEEA312695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3378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CBD676-1037-4780-A0B1-FEEA312695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7679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进程代码页不允许修改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CBD676-1037-4780-A0B1-FEEA312695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3928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时序问题；</a:t>
            </a:r>
            <a:r>
              <a:rPr lang="en-US" altLang="zh-CN" dirty="0"/>
              <a:t>VM_SHARED </a:t>
            </a:r>
            <a:r>
              <a:rPr lang="zh-CN" altLang="en-US" dirty="0"/>
              <a:t>有时候没有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CBD676-1037-4780-A0B1-FEEA312695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0999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CBD676-1037-4780-A0B1-FEEA312695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075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86928"/>
            <a:ext cx="9144000" cy="1292131"/>
          </a:xfrm>
          <a:prstGeom prst="rect">
            <a:avLst/>
          </a:prstGeom>
        </p:spPr>
        <p:txBody>
          <a:bodyPr anchor="b"/>
          <a:lstStyle>
            <a:lvl1pPr algn="ctr">
              <a:defRPr sz="44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017822-5455-4C10-A3FF-AEDE9E401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Jiali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Xu &lt;xujiali@ict.ac.cn&gt;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3065907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 sz="240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 sz="2000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 sz="1800"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928418FE-76E2-4BF0-A7CC-BBFC2C7B7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Jiali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Xu &lt;xujiali@ict.ac.cn&gt;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A53C4130-CDDB-4460-8B55-20559FE5D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088" y="6389257"/>
            <a:ext cx="507061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5BF0FEF-27F0-401F-A06B-1E40B9B3CACE}"/>
              </a:ext>
            </a:extLst>
          </p:cNvPr>
          <p:cNvCxnSpPr/>
          <p:nvPr userDrawn="1"/>
        </p:nvCxnSpPr>
        <p:spPr>
          <a:xfrm>
            <a:off x="0" y="983778"/>
            <a:ext cx="12192000" cy="0"/>
          </a:xfrm>
          <a:prstGeom prst="line">
            <a:avLst/>
          </a:prstGeom>
          <a:ln w="28575">
            <a:solidFill>
              <a:srgbClr val="008F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>
            <a:extLst>
              <a:ext uri="{FF2B5EF4-FFF2-40B4-BE49-F238E27FC236}">
                <a16:creationId xmlns:a16="http://schemas.microsoft.com/office/drawing/2014/main" id="{93E33493-D5C1-4C9E-BBC0-A1A71660B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905" y="134157"/>
            <a:ext cx="10099767" cy="83612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defRPr sz="3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1819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 sz="240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 sz="2000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 sz="1800"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FE539212-6E77-4332-AB35-8126A6E40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Jiali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Xu &lt;xujiali@ict.ac.cn&gt;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793C3ACD-AD6E-47D8-8EFE-EA503C22E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088" y="6389257"/>
            <a:ext cx="507061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06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主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905" y="134157"/>
            <a:ext cx="10099767" cy="83612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defRPr sz="3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906" y="1332745"/>
            <a:ext cx="11092543" cy="46909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defRPr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83778"/>
            <a:ext cx="12192000" cy="0"/>
          </a:xfrm>
          <a:prstGeom prst="line">
            <a:avLst/>
          </a:prstGeom>
          <a:ln w="28575">
            <a:solidFill>
              <a:srgbClr val="008F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806601F4-D5FD-4C27-8C72-593012FD7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088" y="6389257"/>
            <a:ext cx="507061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B7CB280A-111F-48AD-9B76-5AA89D9DD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Jiali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Xu &lt;xujiali@ict.ac.cn&gt;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280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7D2CBE2-6640-4371-97A6-100A5EA9A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088" y="6389257"/>
            <a:ext cx="507061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DA3D4FDC-F0E4-42F1-9765-1F8B6D6E7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Jiali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Xu &lt;xujiali@ict.ac.cn&gt;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4022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7200" y="1332000"/>
            <a:ext cx="5181600" cy="484495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 sz="2000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 sz="1800"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31999"/>
            <a:ext cx="5181600" cy="48449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 sz="2000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 sz="1800"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2DDDA05D-A3E8-4CD9-846C-471B396A0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088" y="6389257"/>
            <a:ext cx="507061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A195CFA8-4DCA-49CC-A7DC-19330B526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Jiali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Xu &lt;xujiali@ict.ac.cn&gt;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CF7EA2A7-D740-4590-839D-DBE0F22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905" y="134157"/>
            <a:ext cx="10099767" cy="83612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defRPr sz="3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3C90BB5-5D5C-48C8-900B-4806300D88FF}"/>
              </a:ext>
            </a:extLst>
          </p:cNvPr>
          <p:cNvCxnSpPr/>
          <p:nvPr userDrawn="1"/>
        </p:nvCxnSpPr>
        <p:spPr>
          <a:xfrm>
            <a:off x="0" y="983778"/>
            <a:ext cx="12192000" cy="0"/>
          </a:xfrm>
          <a:prstGeom prst="line">
            <a:avLst/>
          </a:prstGeom>
          <a:ln w="28575">
            <a:solidFill>
              <a:srgbClr val="008F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70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7905" y="133200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7904" y="2155912"/>
            <a:ext cx="5157787" cy="392888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 sz="2000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 sz="1800"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997212" y="1332000"/>
            <a:ext cx="5183188" cy="78870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997212" y="2155912"/>
            <a:ext cx="5183188" cy="391589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 sz="2000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 sz="1800"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D461D59C-ED42-488E-A9CB-420E9A9750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44088" y="6389257"/>
            <a:ext cx="507061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5F0D16D3-4A12-437C-9F11-E02307FE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Jiali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Xu &lt;xujiali@ict.ac.cn&gt;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97976DE5-AC2C-4361-9B6B-C84BD5245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905" y="134157"/>
            <a:ext cx="10099767" cy="83612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defRPr sz="3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5D0F8FA-3804-4BF8-BC08-7877E7302D17}"/>
              </a:ext>
            </a:extLst>
          </p:cNvPr>
          <p:cNvCxnSpPr/>
          <p:nvPr userDrawn="1"/>
        </p:nvCxnSpPr>
        <p:spPr>
          <a:xfrm>
            <a:off x="0" y="983778"/>
            <a:ext cx="12192000" cy="0"/>
          </a:xfrm>
          <a:prstGeom prst="line">
            <a:avLst/>
          </a:prstGeom>
          <a:ln w="28575">
            <a:solidFill>
              <a:srgbClr val="008F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81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4">
            <a:extLst>
              <a:ext uri="{FF2B5EF4-FFF2-40B4-BE49-F238E27FC236}">
                <a16:creationId xmlns:a16="http://schemas.microsoft.com/office/drawing/2014/main" id="{3860E5E7-CE0B-4293-950C-D98253FE8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Jiali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Xu &lt;xujiali@ict.ac.cn&gt;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4FBAD65E-1315-42A8-886B-E93E5656D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088" y="6389257"/>
            <a:ext cx="507061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40DCEEF4-95FC-4D92-8DE1-56D2144F3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905" y="134157"/>
            <a:ext cx="10099767" cy="83612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defRPr sz="3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A025D0A-D80E-42A5-80BD-703F0E925933}"/>
              </a:ext>
            </a:extLst>
          </p:cNvPr>
          <p:cNvCxnSpPr/>
          <p:nvPr userDrawn="1"/>
        </p:nvCxnSpPr>
        <p:spPr>
          <a:xfrm>
            <a:off x="0" y="983778"/>
            <a:ext cx="12192000" cy="0"/>
          </a:xfrm>
          <a:prstGeom prst="line">
            <a:avLst/>
          </a:prstGeom>
          <a:ln w="28575">
            <a:solidFill>
              <a:srgbClr val="008F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98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A417243-331B-4B37-817F-C563C5851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Jiali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Xu &lt;xujiali@ict.ac.cn&gt;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8027AA2-DA8A-4AE8-99E8-AA6CF9C267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088" y="6389257"/>
            <a:ext cx="507061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05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 sz="2400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 sz="2000"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 sz="1800"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 sz="1800"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3A558B80-A545-48E6-AB94-5ADFF7369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Jiali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Xu &lt;xujiali@ict.ac.cn&gt;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DAA85C5E-DE3D-4457-8873-6039F5B05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088" y="6389257"/>
            <a:ext cx="507061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26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15B7510A-55C6-4F49-98CF-80B6EE815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Jiali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Xu &lt;xujiali@ict.ac.cn&gt;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4401B50B-EADD-482F-9379-911FBDBBE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088" y="6389257"/>
            <a:ext cx="507061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0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5E5CC6DD-9003-481F-A64F-E868D497F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088" y="6389257"/>
            <a:ext cx="507061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7E6DF48-85BE-41B6-A848-C5D6CC85AA23}"/>
              </a:ext>
            </a:extLst>
          </p:cNvPr>
          <p:cNvCxnSpPr/>
          <p:nvPr userDrawn="1"/>
        </p:nvCxnSpPr>
        <p:spPr>
          <a:xfrm>
            <a:off x="0" y="6257051"/>
            <a:ext cx="12192000" cy="0"/>
          </a:xfrm>
          <a:prstGeom prst="line">
            <a:avLst/>
          </a:prstGeom>
          <a:ln w="28575">
            <a:solidFill>
              <a:srgbClr val="8081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9A9A9C09-8910-4A14-BF1F-DEF27EEF7F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74" b="20469"/>
          <a:stretch/>
        </p:blipFill>
        <p:spPr>
          <a:xfrm>
            <a:off x="215543" y="6297819"/>
            <a:ext cx="2768511" cy="560185"/>
          </a:xfrm>
          <a:prstGeom prst="rect">
            <a:avLst/>
          </a:prstGeom>
        </p:spPr>
      </p:pic>
      <p:sp>
        <p:nvSpPr>
          <p:cNvPr id="13" name="页脚占位符 4">
            <a:extLst>
              <a:ext uri="{FF2B5EF4-FFF2-40B4-BE49-F238E27FC236}">
                <a16:creationId xmlns:a16="http://schemas.microsoft.com/office/drawing/2014/main" id="{4D111E4A-DBE1-48CE-85AC-96EDE4658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Jiali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Xu &lt;xujiali@ict.ac.cn&gt;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475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新增可执行页时机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905" y="1332745"/>
            <a:ext cx="11554095" cy="5056512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一、内存页首次被填充内容，并设置为可执行页</a:t>
            </a:r>
            <a:endParaRPr lang="en-US" altLang="zh-CN" dirty="0"/>
          </a:p>
          <a:p>
            <a:pPr lvl="1"/>
            <a:r>
              <a:rPr lang="zh-CN" altLang="en-US" dirty="0"/>
              <a:t>访问未建立虚实映射的页时</a:t>
            </a:r>
            <a:endParaRPr lang="en-US" altLang="zh-CN" dirty="0"/>
          </a:p>
          <a:p>
            <a:pPr lvl="1"/>
            <a:r>
              <a:rPr lang="zh-CN" altLang="en-US" dirty="0"/>
              <a:t>访问被换出的页时</a:t>
            </a:r>
            <a:endParaRPr lang="en-US" altLang="zh-CN" dirty="0"/>
          </a:p>
          <a:p>
            <a:pPr lvl="1"/>
            <a:r>
              <a:rPr lang="zh-CN" altLang="en-US" kern="0" dirty="0">
                <a:latin typeface="楷体" panose="02010609060101010101" pitchFamily="49" charset="-122"/>
              </a:rPr>
              <a:t>用户主动建立虚实映射时</a:t>
            </a:r>
            <a:endParaRPr lang="en-US" altLang="zh-CN" kern="0" dirty="0">
              <a:latin typeface="楷体" panose="02010609060101010101" pitchFamily="49" charset="-122"/>
            </a:endParaRPr>
          </a:p>
          <a:p>
            <a:pPr lvl="1"/>
            <a:r>
              <a:rPr lang="zh-CN" altLang="en-US" kern="0" dirty="0">
                <a:latin typeface="楷体" panose="02010609060101010101" pitchFamily="49" charset="-122"/>
              </a:rPr>
              <a:t>写私有可写页导致的写时复制</a:t>
            </a:r>
            <a:r>
              <a:rPr lang="en-US" altLang="zh-CN" dirty="0"/>
              <a:t>*</a:t>
            </a:r>
            <a:endParaRPr lang="en-US" altLang="zh-CN" kern="0" dirty="0">
              <a:latin typeface="楷体" panose="02010609060101010101" pitchFamily="49" charset="-122"/>
            </a:endParaRPr>
          </a:p>
          <a:p>
            <a:pPr marL="457189" lvl="1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二、内存页已有内容，首次被设置为可执行页</a:t>
            </a:r>
            <a:endParaRPr lang="en-US" altLang="zh-CN" dirty="0"/>
          </a:p>
          <a:p>
            <a:pPr lvl="1"/>
            <a:r>
              <a:rPr lang="zh-CN" altLang="en-US" dirty="0"/>
              <a:t>通过 </a:t>
            </a:r>
            <a:r>
              <a:rPr lang="en-US" altLang="zh-CN" dirty="0" err="1"/>
              <a:t>mprotect</a:t>
            </a:r>
            <a:r>
              <a:rPr lang="en-US" altLang="zh-CN" dirty="0"/>
              <a:t> </a:t>
            </a:r>
            <a:r>
              <a:rPr lang="zh-CN" altLang="en-US" dirty="0"/>
              <a:t>系统调用修改页面权限为可执行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三、可执行页内容被修改</a:t>
            </a:r>
            <a:endParaRPr lang="en-US" altLang="zh-CN" dirty="0"/>
          </a:p>
          <a:p>
            <a:pPr lvl="1"/>
            <a:r>
              <a:rPr lang="zh-CN" altLang="en-US" kern="0" dirty="0">
                <a:latin typeface="楷体" panose="02010609060101010101" pitchFamily="49" charset="-122"/>
              </a:rPr>
              <a:t>单进程同时具有页面的可写可执行权限，写后执行</a:t>
            </a:r>
            <a:endParaRPr lang="en-US" altLang="zh-CN" kern="0" dirty="0">
              <a:latin typeface="楷体" panose="02010609060101010101" pitchFamily="49" charset="-122"/>
            </a:endParaRPr>
          </a:p>
          <a:p>
            <a:pPr lvl="1"/>
            <a:r>
              <a:rPr lang="zh-CN" altLang="en-US" kern="0" dirty="0">
                <a:latin typeface="楷体" panose="02010609060101010101" pitchFamily="49" charset="-122"/>
              </a:rPr>
              <a:t>多进程通过共享内存方式具有页面的可写可执行权限，写进程修改页面内容，执行进程执行</a:t>
            </a:r>
            <a:endParaRPr lang="en-US" altLang="zh-CN" dirty="0">
              <a:latin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39CD1AA-F6B5-BDEF-0894-894E5CC74560}"/>
              </a:ext>
            </a:extLst>
          </p:cNvPr>
          <p:cNvSpPr txBox="1">
            <a:spLocks/>
          </p:cNvSpPr>
          <p:nvPr/>
        </p:nvSpPr>
        <p:spPr>
          <a:xfrm>
            <a:off x="637905" y="5946873"/>
            <a:ext cx="11637017" cy="54502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77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sz="1400" dirty="0"/>
              <a:t>*</a:t>
            </a:r>
            <a:r>
              <a:rPr lang="zh-CN" altLang="en-US" sz="1400" dirty="0"/>
              <a:t>此类情况不需要处理，即使有执行权限，新页的内容也和旧页相同，旧页内容已经扫描过</a:t>
            </a:r>
          </a:p>
        </p:txBody>
      </p:sp>
    </p:spTree>
    <p:extLst>
      <p:ext uri="{BB962C8B-B14F-4D97-AF65-F5344CB8AC3E}">
        <p14:creationId xmlns:p14="http://schemas.microsoft.com/office/powerpoint/2010/main" val="290388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一、内存页首次被填充内容，并设置为可执行页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场景</a:t>
            </a:r>
            <a:r>
              <a:rPr lang="en-US" altLang="zh-CN" dirty="0"/>
              <a:t>1</a:t>
            </a:r>
            <a:r>
              <a:rPr lang="zh-CN" altLang="en-US" dirty="0"/>
              <a:t>：访问未建立虚实映射的页时，会触发 </a:t>
            </a:r>
            <a:r>
              <a:rPr lang="en-US" altLang="zh-CN" dirty="0"/>
              <a:t>page fault</a:t>
            </a:r>
          </a:p>
          <a:p>
            <a:pPr lvl="1"/>
            <a:r>
              <a:rPr lang="zh-CN" altLang="en-US" dirty="0"/>
              <a:t>若是文件页，则从磁盘读入数据到内存，并填充 </a:t>
            </a:r>
            <a:r>
              <a:rPr lang="en-US" altLang="zh-CN" dirty="0" err="1"/>
              <a:t>pte</a:t>
            </a:r>
            <a:r>
              <a:rPr lang="zh-CN" altLang="en-US" dirty="0"/>
              <a:t>。针对读文件页错误，</a:t>
            </a:r>
            <a:r>
              <a:rPr lang="en-US" altLang="zh-CN" dirty="0"/>
              <a:t>OS </a:t>
            </a:r>
            <a:r>
              <a:rPr lang="zh-CN" altLang="en-US" dirty="0"/>
              <a:t>会预读，对出错地址的邻近页进行映射，填充</a:t>
            </a:r>
            <a:r>
              <a:rPr lang="en-US" altLang="zh-CN" dirty="0" err="1"/>
              <a:t>pte</a:t>
            </a:r>
            <a:endParaRPr lang="en-US" altLang="zh-CN" dirty="0"/>
          </a:p>
          <a:p>
            <a:pPr lvl="1"/>
            <a:r>
              <a:rPr lang="zh-CN" altLang="en-US" dirty="0"/>
              <a:t>若是匿名页，则分配空物理页，填充 </a:t>
            </a:r>
            <a:r>
              <a:rPr lang="en-US" altLang="zh-CN" dirty="0" err="1"/>
              <a:t>pte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例子：</a:t>
            </a:r>
            <a:r>
              <a:rPr lang="en-US" altLang="zh-CN" dirty="0" err="1"/>
              <a:t>brk</a:t>
            </a:r>
            <a:r>
              <a:rPr lang="en-US" altLang="zh-CN" dirty="0"/>
              <a:t>/</a:t>
            </a:r>
            <a:r>
              <a:rPr lang="en-US" altLang="zh-CN" dirty="0" err="1"/>
              <a:t>dlopen</a:t>
            </a:r>
            <a:r>
              <a:rPr lang="en-US" altLang="zh-CN" dirty="0"/>
              <a:t>/</a:t>
            </a:r>
            <a:r>
              <a:rPr lang="en-US" altLang="zh-CN" dirty="0" err="1"/>
              <a:t>shmat</a:t>
            </a:r>
            <a:r>
              <a:rPr lang="en-US" altLang="zh-CN" dirty="0"/>
              <a:t>/</a:t>
            </a:r>
            <a:r>
              <a:rPr lang="en-US" altLang="zh-CN" dirty="0" err="1"/>
              <a:t>mmap</a:t>
            </a:r>
            <a:r>
              <a:rPr lang="en-US" altLang="zh-CN" dirty="0"/>
              <a:t>/</a:t>
            </a:r>
            <a:r>
              <a:rPr lang="en-US" altLang="zh-CN" dirty="0" err="1"/>
              <a:t>mremap</a:t>
            </a:r>
            <a:r>
              <a:rPr lang="en-US" altLang="zh-CN" dirty="0"/>
              <a:t>/malloc </a:t>
            </a:r>
            <a:r>
              <a:rPr lang="zh-CN" altLang="en-US" dirty="0"/>
              <a:t>等系统调用均采用内存延迟分配技术，仅修改</a:t>
            </a:r>
            <a:r>
              <a:rPr lang="en-US" altLang="zh-CN" dirty="0"/>
              <a:t>/</a:t>
            </a:r>
            <a:r>
              <a:rPr lang="zh-CN" altLang="en-US" dirty="0"/>
              <a:t>创建 </a:t>
            </a:r>
            <a:r>
              <a:rPr lang="en-US" altLang="zh-CN" dirty="0"/>
              <a:t>VMA</a:t>
            </a:r>
            <a:r>
              <a:rPr lang="zh-CN" altLang="en-US" dirty="0"/>
              <a:t>，不建立虚实映射，首次访问页面时，触发 </a:t>
            </a:r>
            <a:r>
              <a:rPr lang="en-US" altLang="zh-CN" dirty="0"/>
              <a:t>page fault</a:t>
            </a:r>
            <a:r>
              <a:rPr lang="zh-CN" altLang="en-US" dirty="0"/>
              <a:t>。例如：</a:t>
            </a:r>
            <a:r>
              <a:rPr lang="en-US" altLang="zh-CN" dirty="0" err="1"/>
              <a:t>execve</a:t>
            </a:r>
            <a:r>
              <a:rPr lang="en-US" altLang="zh-CN" dirty="0"/>
              <a:t> </a:t>
            </a:r>
            <a:r>
              <a:rPr lang="zh-CN" altLang="en-US" dirty="0"/>
              <a:t>时 </a:t>
            </a:r>
            <a:r>
              <a:rPr lang="en-US" altLang="zh-CN" dirty="0" err="1"/>
              <a:t>mmap</a:t>
            </a:r>
            <a:r>
              <a:rPr lang="en-US" altLang="zh-CN" dirty="0"/>
              <a:t> </a:t>
            </a:r>
            <a:r>
              <a:rPr lang="zh-CN" altLang="en-US" dirty="0"/>
              <a:t>的动态库和用户程序的代码页</a:t>
            </a:r>
            <a:endParaRPr lang="en-US" altLang="zh-CN" dirty="0"/>
          </a:p>
          <a:p>
            <a:pPr lvl="1"/>
            <a:r>
              <a:rPr lang="zh-CN" altLang="en-US" dirty="0"/>
              <a:t>注：具有执行权限的数据已在编译端消除，可执行页中只有代码</a:t>
            </a:r>
            <a:endParaRPr lang="en-US" altLang="zh-CN" dirty="0"/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处理方案：</a:t>
            </a:r>
            <a:endParaRPr lang="en-US" altLang="zh-CN" dirty="0"/>
          </a:p>
          <a:p>
            <a:pPr lvl="1"/>
            <a:r>
              <a:rPr lang="zh-CN" altLang="en-US" dirty="0"/>
              <a:t>匿名页分配的是空页，无需扫描</a:t>
            </a:r>
            <a:endParaRPr lang="en-US" altLang="zh-CN" dirty="0"/>
          </a:p>
          <a:p>
            <a:pPr lvl="1"/>
            <a:r>
              <a:rPr lang="zh-CN" altLang="en-US" dirty="0"/>
              <a:t>文件页的 </a:t>
            </a:r>
            <a:r>
              <a:rPr lang="en-US" altLang="zh-CN" dirty="0"/>
              <a:t>fault </a:t>
            </a:r>
            <a:r>
              <a:rPr lang="zh-CN" altLang="en-US" dirty="0"/>
              <a:t>页和预读页的</a:t>
            </a:r>
            <a:r>
              <a:rPr lang="en-US" altLang="zh-CN" dirty="0"/>
              <a:t> </a:t>
            </a:r>
            <a:r>
              <a:rPr lang="en-US" altLang="zh-CN" dirty="0" err="1"/>
              <a:t>pte</a:t>
            </a:r>
            <a:r>
              <a:rPr lang="en-US" altLang="zh-CN" dirty="0"/>
              <a:t> </a:t>
            </a:r>
            <a:r>
              <a:rPr lang="zh-CN" altLang="en-US" dirty="0"/>
              <a:t>均由 </a:t>
            </a:r>
            <a:r>
              <a:rPr lang="en-US" altLang="zh-CN" dirty="0" err="1"/>
              <a:t>do_set_pte</a:t>
            </a:r>
            <a:r>
              <a:rPr lang="en-US" altLang="zh-CN" dirty="0"/>
              <a:t> </a:t>
            </a:r>
            <a:r>
              <a:rPr lang="zh-CN" altLang="en-US" dirty="0"/>
              <a:t>函数填充，</a:t>
            </a:r>
            <a:r>
              <a:rPr lang="en-US" altLang="zh-CN" dirty="0"/>
              <a:t>hook </a:t>
            </a:r>
            <a:r>
              <a:rPr lang="en-US" altLang="zh-CN" dirty="0" err="1"/>
              <a:t>do_set_pte</a:t>
            </a:r>
            <a:r>
              <a:rPr lang="zh-CN" altLang="en-US" dirty="0"/>
              <a:t>。</a:t>
            </a:r>
            <a:r>
              <a:rPr lang="en-US" altLang="zh-CN" dirty="0" err="1"/>
              <a:t>do_set_pte</a:t>
            </a:r>
            <a:r>
              <a:rPr lang="en-US" altLang="zh-CN" dirty="0"/>
              <a:t> </a:t>
            </a:r>
            <a:r>
              <a:rPr lang="zh-CN" altLang="en-US" dirty="0"/>
              <a:t>完成之后，已经建立了虚实映射，若该页有执行权限，则根据物理地址转化为相应的内核虚地址，扫描该页内容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502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一、内存页首次被填充内容，并设置为可执行页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场景</a:t>
            </a:r>
            <a:r>
              <a:rPr lang="en-US" altLang="zh-CN" dirty="0"/>
              <a:t>2</a:t>
            </a:r>
            <a:r>
              <a:rPr lang="zh-CN" altLang="en-US" dirty="0"/>
              <a:t>：访问被换出的页时，触发 </a:t>
            </a:r>
            <a:r>
              <a:rPr lang="en-US" altLang="zh-CN" dirty="0"/>
              <a:t>page fault</a:t>
            </a:r>
            <a:r>
              <a:rPr lang="zh-CN" altLang="en-US" dirty="0"/>
              <a:t>，将页面换入内存，并填充 </a:t>
            </a:r>
            <a:r>
              <a:rPr lang="en-US" altLang="zh-CN" dirty="0" err="1"/>
              <a:t>pte</a:t>
            </a:r>
            <a:endParaRPr lang="en-US" altLang="zh-CN" dirty="0"/>
          </a:p>
          <a:p>
            <a:pPr lvl="1"/>
            <a:r>
              <a:rPr lang="zh-CN" altLang="en-US" dirty="0"/>
              <a:t>文件页换出后，</a:t>
            </a:r>
            <a:r>
              <a:rPr lang="en-US" altLang="zh-CN" dirty="0" err="1"/>
              <a:t>pte</a:t>
            </a:r>
            <a:r>
              <a:rPr lang="en-US" altLang="zh-CN" dirty="0"/>
              <a:t> </a:t>
            </a:r>
            <a:r>
              <a:rPr lang="zh-CN" altLang="en-US" dirty="0"/>
              <a:t>会被清空，下次访问时相当于首次访问未建立虚实映射的文件页</a:t>
            </a:r>
            <a:endParaRPr lang="en-US" altLang="zh-CN" dirty="0"/>
          </a:p>
          <a:p>
            <a:pPr lvl="1"/>
            <a:r>
              <a:rPr lang="zh-CN" altLang="en-US" dirty="0"/>
              <a:t>匿名页换出后，</a:t>
            </a:r>
            <a:r>
              <a:rPr lang="en-US" altLang="zh-CN" dirty="0" err="1"/>
              <a:t>pte</a:t>
            </a:r>
            <a:r>
              <a:rPr lang="zh-CN" altLang="en-US" dirty="0"/>
              <a:t> 设置 </a:t>
            </a:r>
            <a:r>
              <a:rPr lang="en-US" altLang="zh-CN" dirty="0" err="1"/>
              <a:t>swap_entry</a:t>
            </a:r>
            <a:r>
              <a:rPr lang="zh-CN" altLang="en-US" dirty="0"/>
              <a:t>，从磁盘 </a:t>
            </a:r>
            <a:r>
              <a:rPr lang="en-US" altLang="zh-CN" dirty="0"/>
              <a:t>swap </a:t>
            </a:r>
            <a:r>
              <a:rPr lang="zh-CN" altLang="en-US" dirty="0"/>
              <a:t>分区读入数据，并进行预读</a:t>
            </a:r>
            <a:endParaRPr lang="en-US" altLang="zh-CN" dirty="0"/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例子：共享文件页在被换出之后，可能被其它进程换入，然后修改内容。则本进程下一次访问该页时，仍然触发缺页异常，发现页面已经被换入，建立映射。此时本进程所见页面内容相对换出时有修改，由此可能产生新的可执行页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处理方案：</a:t>
            </a:r>
            <a:endParaRPr lang="en-US" altLang="zh-CN" dirty="0"/>
          </a:p>
          <a:p>
            <a:pPr lvl="1"/>
            <a:r>
              <a:rPr lang="zh-CN" altLang="en-US" dirty="0"/>
              <a:t>文件页换入：文件页换入时的缺页异常和 </a:t>
            </a:r>
            <a:r>
              <a:rPr lang="en-US" altLang="zh-CN" dirty="0"/>
              <a:t>1 </a:t>
            </a:r>
            <a:r>
              <a:rPr lang="zh-CN" altLang="en-US" dirty="0"/>
              <a:t>中相同，</a:t>
            </a:r>
            <a:r>
              <a:rPr lang="en-US" altLang="zh-CN" dirty="0"/>
              <a:t>hook </a:t>
            </a:r>
            <a:r>
              <a:rPr lang="en-US" altLang="zh-CN" dirty="0" err="1"/>
              <a:t>do_set_pte</a:t>
            </a:r>
            <a:r>
              <a:rPr lang="en-US" altLang="zh-CN" dirty="0"/>
              <a:t> </a:t>
            </a:r>
            <a:r>
              <a:rPr lang="zh-CN" altLang="en-US" dirty="0"/>
              <a:t>即可</a:t>
            </a:r>
            <a:endParaRPr lang="en-US" altLang="zh-CN" dirty="0"/>
          </a:p>
          <a:p>
            <a:pPr lvl="1"/>
            <a:r>
              <a:rPr lang="zh-CN" altLang="en-US" dirty="0"/>
              <a:t>匿名页换入：只有父子进程间才可以共享匿名页，且权限为只读，写时复制。不会出现本进程所见页面内容相对换出时有修改的情况。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525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一、内存页首次被填充内容，并设置为可执行页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场景</a:t>
            </a:r>
            <a:r>
              <a:rPr lang="en-US" altLang="zh-CN" dirty="0"/>
              <a:t>3</a:t>
            </a:r>
            <a:r>
              <a:rPr lang="zh-CN" altLang="en-US" dirty="0"/>
              <a:t>：用户主动建立映射时</a:t>
            </a:r>
            <a:endParaRPr lang="en-US" altLang="zh-CN" dirty="0"/>
          </a:p>
          <a:p>
            <a:pPr lvl="1"/>
            <a:r>
              <a:rPr lang="en-US" altLang="zh-CN" dirty="0" err="1"/>
              <a:t>mmap</a:t>
            </a:r>
            <a:r>
              <a:rPr lang="en-US" altLang="zh-CN" dirty="0"/>
              <a:t> </a:t>
            </a:r>
            <a:r>
              <a:rPr lang="zh-CN" altLang="en-US" dirty="0"/>
              <a:t>时设置 </a:t>
            </a:r>
            <a:r>
              <a:rPr lang="en-US" altLang="zh-CN" dirty="0" err="1"/>
              <a:t>map_populate</a:t>
            </a:r>
            <a:r>
              <a:rPr lang="en-US" altLang="zh-CN" dirty="0"/>
              <a:t> </a:t>
            </a:r>
            <a:r>
              <a:rPr lang="zh-CN" altLang="en-US" dirty="0"/>
              <a:t>参数，</a:t>
            </a:r>
            <a:r>
              <a:rPr lang="en-US" altLang="zh-CN" dirty="0" err="1"/>
              <a:t>madvise</a:t>
            </a:r>
            <a:r>
              <a:rPr lang="en-US" altLang="zh-CN" dirty="0"/>
              <a:t> </a:t>
            </a:r>
            <a:r>
              <a:rPr lang="zh-CN" altLang="en-US" dirty="0"/>
              <a:t>时设置 </a:t>
            </a:r>
            <a:r>
              <a:rPr lang="en-US" altLang="zh-CN" dirty="0" err="1"/>
              <a:t>madv_willneed</a:t>
            </a:r>
            <a:r>
              <a:rPr lang="en-US" altLang="zh-CN" dirty="0"/>
              <a:t>/</a:t>
            </a:r>
            <a:r>
              <a:rPr lang="en-US" altLang="zh-CN" dirty="0" err="1"/>
              <a:t>madv_populate</a:t>
            </a:r>
            <a:r>
              <a:rPr lang="en-US" altLang="zh-CN" dirty="0"/>
              <a:t>_[read/write] </a:t>
            </a:r>
            <a:r>
              <a:rPr lang="zh-CN" altLang="en-US" dirty="0"/>
              <a:t>参数，提前分配内存，填充 </a:t>
            </a:r>
            <a:r>
              <a:rPr lang="en-US" altLang="zh-CN" dirty="0" err="1"/>
              <a:t>pte</a:t>
            </a:r>
            <a:endParaRPr lang="en-US" altLang="zh-CN" dirty="0"/>
          </a:p>
          <a:p>
            <a:pPr lvl="1"/>
            <a:r>
              <a:rPr lang="zh-CN" altLang="en-US" dirty="0"/>
              <a:t>在 </a:t>
            </a:r>
            <a:r>
              <a:rPr lang="en-US" altLang="zh-CN" dirty="0" err="1"/>
              <a:t>mmap</a:t>
            </a:r>
            <a:r>
              <a:rPr lang="en-US" altLang="zh-CN" dirty="0"/>
              <a:t>/</a:t>
            </a:r>
            <a:r>
              <a:rPr lang="en-US" altLang="zh-CN" dirty="0" err="1"/>
              <a:t>madvise</a:t>
            </a:r>
            <a:r>
              <a:rPr lang="en-US" altLang="zh-CN" dirty="0"/>
              <a:t> </a:t>
            </a:r>
            <a:r>
              <a:rPr lang="zh-CN" altLang="en-US" dirty="0"/>
              <a:t>设置上上述参数后，内核会主动调用异常处理函数进行虚实地址映射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例子：通过 </a:t>
            </a:r>
            <a:r>
              <a:rPr lang="en-US" altLang="zh-CN" dirty="0" err="1"/>
              <a:t>madvise</a:t>
            </a:r>
            <a:r>
              <a:rPr lang="en-US" altLang="zh-CN" dirty="0"/>
              <a:t> </a:t>
            </a:r>
            <a:r>
              <a:rPr lang="zh-CN" altLang="en-US" dirty="0"/>
              <a:t>系统调用提前将指定虚地址的内容从磁盘读入到内存中，以减少页面访问时的缺页处理开销 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处理方案：此处内核调用的异常处理函数与场景</a:t>
            </a:r>
            <a:r>
              <a:rPr lang="en-US" altLang="zh-CN" dirty="0"/>
              <a:t>1</a:t>
            </a:r>
            <a:r>
              <a:rPr lang="zh-CN" altLang="en-US" dirty="0"/>
              <a:t>中相同，</a:t>
            </a:r>
            <a:r>
              <a:rPr lang="en-US" altLang="zh-CN" dirty="0"/>
              <a:t>hook </a:t>
            </a:r>
            <a:r>
              <a:rPr lang="en-US" altLang="zh-CN" dirty="0" err="1"/>
              <a:t>do_set_pte</a:t>
            </a:r>
            <a:r>
              <a:rPr lang="en-US" altLang="zh-CN" dirty="0"/>
              <a:t> </a:t>
            </a:r>
            <a:r>
              <a:rPr lang="zh-CN" altLang="en-US" dirty="0"/>
              <a:t>即可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365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600" dirty="0"/>
              <a:t>二、内存页已有内容，首次被设置为可执行页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场景</a:t>
            </a:r>
            <a:r>
              <a:rPr lang="en-US" altLang="zh-CN" dirty="0"/>
              <a:t>1</a:t>
            </a:r>
            <a:r>
              <a:rPr lang="zh-CN" altLang="en-US" dirty="0"/>
              <a:t>：通过 </a:t>
            </a:r>
            <a:r>
              <a:rPr lang="en-US" altLang="zh-CN" dirty="0" err="1"/>
              <a:t>mprotect</a:t>
            </a:r>
            <a:r>
              <a:rPr lang="en-US" altLang="zh-CN" dirty="0"/>
              <a:t> </a:t>
            </a:r>
            <a:r>
              <a:rPr lang="zh-CN" altLang="en-US" dirty="0"/>
              <a:t>系统调用修改页面权限为可执行</a:t>
            </a:r>
            <a:endParaRPr lang="en-US" altLang="zh-CN" dirty="0"/>
          </a:p>
          <a:p>
            <a:pPr lvl="1"/>
            <a:r>
              <a:rPr lang="en-US" altLang="zh-CN" dirty="0" err="1"/>
              <a:t>mprotect</a:t>
            </a:r>
            <a:r>
              <a:rPr lang="en-US" altLang="zh-CN" dirty="0"/>
              <a:t> </a:t>
            </a:r>
            <a:r>
              <a:rPr lang="zh-CN" altLang="en-US" dirty="0"/>
              <a:t>系统调用内会直接修改相应页的页表权限</a:t>
            </a:r>
            <a:endParaRPr lang="en-US" altLang="zh-CN" dirty="0"/>
          </a:p>
          <a:p>
            <a:pPr marL="457189" lvl="1" indent="0">
              <a:buNone/>
            </a:pPr>
            <a:r>
              <a:rPr lang="zh-CN" altLang="en-US" dirty="0"/>
              <a:t>注：若该页面还没有建立虚实映射，此处会跳过该页面，后续建立虚实映射时依据的是 </a:t>
            </a:r>
            <a:r>
              <a:rPr lang="en-US" altLang="zh-CN" dirty="0"/>
              <a:t>VMA </a:t>
            </a:r>
            <a:r>
              <a:rPr lang="zh-CN" altLang="en-US" dirty="0"/>
              <a:t>上的权限位，即 </a:t>
            </a:r>
            <a:r>
              <a:rPr lang="en-US" altLang="zh-CN" dirty="0" err="1"/>
              <a:t>mprotect</a:t>
            </a:r>
            <a:r>
              <a:rPr lang="en-US" altLang="zh-CN" dirty="0"/>
              <a:t> </a:t>
            </a:r>
            <a:r>
              <a:rPr lang="zh-CN" altLang="en-US" dirty="0"/>
              <a:t>之后的权限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处理方案：</a:t>
            </a:r>
            <a:r>
              <a:rPr lang="en-US" altLang="zh-CN" dirty="0"/>
              <a:t>hook </a:t>
            </a:r>
            <a:r>
              <a:rPr lang="en-US" altLang="zh-CN" dirty="0" err="1"/>
              <a:t>mprotect</a:t>
            </a:r>
            <a:r>
              <a:rPr lang="en-US" altLang="zh-CN" dirty="0"/>
              <a:t> </a:t>
            </a:r>
            <a:r>
              <a:rPr lang="zh-CN" altLang="en-US" dirty="0"/>
              <a:t>系统调用，若用户新增了执行权限，则将用户指定修改的页面进行扫描，跳过未建立虚实映射的页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6700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600" dirty="0"/>
              <a:t>三、可执行页内容被修改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场景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en-US" kern="0" dirty="0">
                <a:latin typeface="楷体" panose="02010609060101010101" pitchFamily="49" charset="-122"/>
              </a:rPr>
              <a:t>单进程同时具有页面的可写可执行权限，写后执行</a:t>
            </a:r>
            <a:endParaRPr lang="en-US" altLang="zh-CN" kern="0" dirty="0">
              <a:latin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例子：用户通过 </a:t>
            </a:r>
            <a:r>
              <a:rPr lang="en-US" altLang="zh-CN" dirty="0" err="1"/>
              <a:t>mmap</a:t>
            </a:r>
            <a:r>
              <a:rPr lang="en-US" altLang="zh-CN" dirty="0"/>
              <a:t> </a:t>
            </a:r>
            <a:r>
              <a:rPr lang="zh-CN" altLang="en-US" dirty="0"/>
              <a:t>或者 </a:t>
            </a:r>
            <a:r>
              <a:rPr lang="en-US" altLang="zh-CN" dirty="0" err="1"/>
              <a:t>mprotect</a:t>
            </a:r>
            <a:r>
              <a:rPr lang="en-US" altLang="zh-CN" dirty="0"/>
              <a:t> </a:t>
            </a:r>
            <a:r>
              <a:rPr lang="zh-CN" altLang="en-US" dirty="0"/>
              <a:t>设置页面为可写可执行，第一次设置 </a:t>
            </a:r>
            <a:r>
              <a:rPr lang="en-US" altLang="zh-CN" dirty="0" err="1"/>
              <a:t>pte</a:t>
            </a:r>
            <a:r>
              <a:rPr lang="en-US" altLang="zh-CN" dirty="0"/>
              <a:t> </a:t>
            </a:r>
            <a:r>
              <a:rPr lang="zh-CN" altLang="en-US" dirty="0"/>
              <a:t>为可执行时，会被扫描，而后续的页面修改无法感知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处理方案：</a:t>
            </a:r>
            <a:endParaRPr lang="en-US" altLang="zh-CN" dirty="0"/>
          </a:p>
          <a:p>
            <a:pPr lvl="1"/>
            <a:r>
              <a:rPr lang="zh-CN" altLang="en-US" dirty="0"/>
              <a:t>背景：因为 </a:t>
            </a:r>
            <a:r>
              <a:rPr lang="en-US" altLang="zh-CN" dirty="0"/>
              <a:t>OS </a:t>
            </a:r>
            <a:r>
              <a:rPr lang="zh-CN" altLang="en-US" dirty="0"/>
              <a:t>设置脏页的需要，页面的第一次写一定会触发一次 </a:t>
            </a:r>
            <a:r>
              <a:rPr lang="en-US" altLang="zh-CN" dirty="0"/>
              <a:t>page fault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hook page fault</a:t>
            </a:r>
            <a:r>
              <a:rPr lang="zh-CN" altLang="en-US" dirty="0"/>
              <a:t>，对于 </a:t>
            </a:r>
            <a:r>
              <a:rPr lang="en-US" altLang="zh-CN" dirty="0"/>
              <a:t>VMA </a:t>
            </a:r>
            <a:r>
              <a:rPr lang="zh-CN" altLang="en-US" dirty="0"/>
              <a:t>上同时具有写和执行权限的页，若为写错误</a:t>
            </a:r>
            <a:r>
              <a:rPr lang="en-US" altLang="zh-CN" dirty="0"/>
              <a:t> </a:t>
            </a:r>
            <a:r>
              <a:rPr lang="zh-CN" altLang="en-US" dirty="0"/>
              <a:t>，则置上 </a:t>
            </a:r>
            <a:r>
              <a:rPr lang="en-US" altLang="zh-CN" dirty="0" err="1"/>
              <a:t>pte</a:t>
            </a:r>
            <a:r>
              <a:rPr lang="en-US" altLang="zh-CN" dirty="0"/>
              <a:t> </a:t>
            </a:r>
            <a:r>
              <a:rPr lang="zh-CN" altLang="en-US" dirty="0"/>
              <a:t>的写权限，删去执行权限；若为执行错误，则置上执行权限，删去写权限，并扫描页面内容。由此，保证每一次执行前的代码页都被扫描过</a:t>
            </a:r>
            <a:endParaRPr lang="en-US" altLang="zh-CN" dirty="0"/>
          </a:p>
          <a:p>
            <a:pPr lvl="1"/>
            <a:r>
              <a:rPr lang="zh-CN" altLang="en-US" dirty="0"/>
              <a:t>禁止进程将进程的代码页设置为可写：若 </a:t>
            </a:r>
            <a:r>
              <a:rPr lang="en-US" altLang="zh-CN" dirty="0" err="1"/>
              <a:t>mprotect</a:t>
            </a:r>
            <a:r>
              <a:rPr lang="en-US" altLang="zh-CN" dirty="0"/>
              <a:t> </a:t>
            </a:r>
            <a:r>
              <a:rPr lang="zh-CN" altLang="en-US" dirty="0"/>
              <a:t>将当前代码页修改为可写，而在写错误处理函数中，我们将执行权限删去，则错误返回后，重试写指令失败。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60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600" dirty="0"/>
              <a:t>三、可执行页内容被修改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场景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en-US" kern="0" dirty="0">
                <a:latin typeface="楷体" panose="02010609060101010101" pitchFamily="49" charset="-122"/>
              </a:rPr>
              <a:t>多进程通过共享内存方式具有页面的可写可执行权限，写进程修改页面内容，执行进程执行</a:t>
            </a:r>
            <a:endParaRPr lang="en-US" altLang="zh-CN" dirty="0">
              <a:latin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例子：两个进程可以通过 </a:t>
            </a:r>
            <a:r>
              <a:rPr lang="en-US" altLang="zh-CN" dirty="0"/>
              <a:t>System V</a:t>
            </a:r>
            <a:r>
              <a:rPr lang="zh-CN" altLang="en-US" dirty="0"/>
              <a:t>、</a:t>
            </a:r>
            <a:r>
              <a:rPr lang="en-US" altLang="zh-CN" dirty="0"/>
              <a:t>POSIX </a:t>
            </a:r>
            <a:r>
              <a:rPr lang="zh-CN" altLang="en-US" dirty="0"/>
              <a:t>、 </a:t>
            </a:r>
            <a:r>
              <a:rPr lang="en-US" altLang="zh-CN" dirty="0" err="1"/>
              <a:t>mmap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 err="1"/>
              <a:t>memfd_create</a:t>
            </a:r>
            <a:r>
              <a:rPr lang="en-US" altLang="zh-CN" dirty="0"/>
              <a:t> </a:t>
            </a:r>
            <a:r>
              <a:rPr lang="zh-CN" altLang="en-US" dirty="0"/>
              <a:t>方式实现共享内存。写进程可以在建立虚实映射后，修改内存，或者直接调用 </a:t>
            </a:r>
            <a:r>
              <a:rPr lang="en-US" altLang="zh-CN" dirty="0"/>
              <a:t>write </a:t>
            </a:r>
            <a:r>
              <a:rPr lang="zh-CN" altLang="en-US" dirty="0"/>
              <a:t>系统调用修改内存。执行进程在建立虚实映射后，跳转到共享页面执行。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处理方案：</a:t>
            </a:r>
            <a:endParaRPr lang="en-US" altLang="zh-CN" dirty="0"/>
          </a:p>
          <a:p>
            <a:pPr lvl="1"/>
            <a:r>
              <a:rPr lang="en-US" altLang="zh-CN" dirty="0"/>
              <a:t>hook page fault</a:t>
            </a:r>
            <a:r>
              <a:rPr lang="zh-CN" altLang="en-US" dirty="0"/>
              <a:t>，对于 </a:t>
            </a:r>
            <a:r>
              <a:rPr lang="en-US" altLang="zh-CN" dirty="0"/>
              <a:t>VM_SHARED </a:t>
            </a:r>
            <a:r>
              <a:rPr lang="zh-CN" altLang="en-US" dirty="0"/>
              <a:t>的页，若为写错误</a:t>
            </a:r>
            <a:r>
              <a:rPr lang="en-US" altLang="zh-CN" dirty="0"/>
              <a:t> </a:t>
            </a:r>
            <a:r>
              <a:rPr lang="zh-CN" altLang="en-US" dirty="0"/>
              <a:t>，则置上 </a:t>
            </a:r>
            <a:r>
              <a:rPr lang="en-US" altLang="zh-CN" dirty="0" err="1"/>
              <a:t>pte</a:t>
            </a:r>
            <a:r>
              <a:rPr lang="en-US" altLang="zh-CN" dirty="0"/>
              <a:t> </a:t>
            </a:r>
            <a:r>
              <a:rPr lang="zh-CN" altLang="en-US" dirty="0"/>
              <a:t>的写权限，并查找 </a:t>
            </a:r>
            <a:r>
              <a:rPr lang="en-US" altLang="zh-CN" dirty="0"/>
              <a:t>reverse map </a:t>
            </a:r>
            <a:r>
              <a:rPr lang="zh-CN" altLang="en-US" dirty="0"/>
              <a:t>删去共享虚拟页的执行权限；若为执行错误，则置上执行权限，并查找 </a:t>
            </a:r>
            <a:r>
              <a:rPr lang="en-US" altLang="zh-CN" dirty="0"/>
              <a:t>reverse map </a:t>
            </a:r>
            <a:r>
              <a:rPr lang="zh-CN" altLang="en-US" dirty="0"/>
              <a:t>删去共享虚拟页的写权限，扫描页面内容。</a:t>
            </a:r>
            <a:endParaRPr lang="en-US" altLang="zh-CN" dirty="0"/>
          </a:p>
          <a:p>
            <a:pPr lvl="1"/>
            <a:r>
              <a:rPr lang="zh-CN" altLang="en-US" dirty="0"/>
              <a:t>若写进程通过 </a:t>
            </a:r>
            <a:r>
              <a:rPr lang="en-US" altLang="zh-CN" dirty="0"/>
              <a:t>write </a:t>
            </a:r>
            <a:r>
              <a:rPr lang="zh-CN" altLang="en-US" dirty="0"/>
              <a:t>系统调用写内存，未建立虚实映射：</a:t>
            </a:r>
            <a:r>
              <a:rPr lang="en-US" altLang="zh-CN" dirty="0"/>
              <a:t>hook </a:t>
            </a:r>
            <a:r>
              <a:rPr lang="en-US" altLang="zh-CN" dirty="0" err="1"/>
              <a:t>generic_perform_write</a:t>
            </a:r>
            <a:r>
              <a:rPr lang="zh-CN" altLang="en-US" dirty="0"/>
              <a:t>，每一次 </a:t>
            </a:r>
            <a:r>
              <a:rPr lang="en-US" altLang="zh-CN" dirty="0"/>
              <a:t>write </a:t>
            </a:r>
            <a:r>
              <a:rPr lang="zh-CN" altLang="en-US" dirty="0"/>
              <a:t>时均查找该物理页的共享虚拟页，删去执行权限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0371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新增可执行页时机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906" y="1332745"/>
            <a:ext cx="11092543" cy="5056512"/>
          </a:xfr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首次访问文件页时，触发 </a:t>
            </a:r>
            <a:r>
              <a:rPr lang="en-US" altLang="zh-CN" dirty="0"/>
              <a:t>page fault</a:t>
            </a:r>
            <a:r>
              <a:rPr lang="zh-CN" altLang="en-US" dirty="0"/>
              <a:t>，从磁盘读入数据到内存，并填充 </a:t>
            </a:r>
            <a:r>
              <a:rPr lang="en-US" altLang="zh-CN" dirty="0" err="1"/>
              <a:t>pte</a:t>
            </a:r>
            <a:endParaRPr lang="en-US" altLang="zh-CN" dirty="0"/>
          </a:p>
          <a:p>
            <a:pPr lvl="1"/>
            <a:r>
              <a:rPr lang="zh-CN" altLang="en-US" dirty="0"/>
              <a:t>若 </a:t>
            </a:r>
            <a:r>
              <a:rPr lang="en-US" altLang="zh-CN" dirty="0"/>
              <a:t>fault </a:t>
            </a:r>
            <a:r>
              <a:rPr lang="zh-CN" altLang="en-US" dirty="0"/>
              <a:t>操作是读操作，错误处理程序会进行预读，对出错地址邻近页进行映射，填充</a:t>
            </a:r>
            <a:r>
              <a:rPr lang="en-US" altLang="zh-CN" dirty="0" err="1"/>
              <a:t>pte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trike="sngStrike" dirty="0"/>
              <a:t>2. </a:t>
            </a:r>
            <a:r>
              <a:rPr lang="zh-CN" altLang="en-US" strike="sngStrike" dirty="0"/>
              <a:t>首次访问匿名页时，触发 </a:t>
            </a:r>
            <a:r>
              <a:rPr lang="en-US" altLang="zh-CN" strike="sngStrike" dirty="0"/>
              <a:t>page fault</a:t>
            </a:r>
            <a:r>
              <a:rPr lang="zh-CN" altLang="en-US" strike="sngStrike" dirty="0"/>
              <a:t>，分配清 </a:t>
            </a:r>
            <a:r>
              <a:rPr lang="en-US" altLang="zh-CN" strike="sngStrike" dirty="0"/>
              <a:t>0 </a:t>
            </a:r>
            <a:r>
              <a:rPr lang="zh-CN" altLang="en-US" strike="sngStrike" dirty="0"/>
              <a:t>后的内存，并填充 </a:t>
            </a:r>
            <a:r>
              <a:rPr lang="en-US" altLang="zh-CN" strike="sngStrike" dirty="0" err="1"/>
              <a:t>pte</a:t>
            </a:r>
            <a:endParaRPr lang="en-US" altLang="zh-CN" strike="sngStrike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访问被换出的页时，触发 </a:t>
            </a:r>
            <a:r>
              <a:rPr lang="en-US" altLang="zh-CN" dirty="0"/>
              <a:t>page fault</a:t>
            </a:r>
            <a:r>
              <a:rPr lang="zh-CN" altLang="en-US" dirty="0"/>
              <a:t>，将页面换入内存，并填充 </a:t>
            </a:r>
            <a:r>
              <a:rPr lang="en-US" altLang="zh-CN" dirty="0" err="1"/>
              <a:t>pte</a:t>
            </a:r>
            <a:endParaRPr lang="en-US" altLang="zh-CN" dirty="0"/>
          </a:p>
          <a:p>
            <a:pPr lvl="1"/>
            <a:r>
              <a:rPr lang="zh-CN" altLang="en-US" dirty="0"/>
              <a:t>对磁盘上的邻近页或虚地址的邻近页进行预读，读入到 </a:t>
            </a:r>
            <a:r>
              <a:rPr lang="en-US" altLang="zh-CN" dirty="0"/>
              <a:t>swap cache </a:t>
            </a:r>
            <a:r>
              <a:rPr lang="zh-CN" altLang="en-US" dirty="0"/>
              <a:t>中，未建立映射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trike="sngStrike" dirty="0"/>
              <a:t>4. </a:t>
            </a:r>
            <a:r>
              <a:rPr lang="zh-CN" altLang="en-US" strike="sngStrike" dirty="0"/>
              <a:t>访问需要移动到其它节点上的页时（</a:t>
            </a:r>
            <a:r>
              <a:rPr lang="en-US" altLang="zh-CN" strike="sngStrike" dirty="0" err="1"/>
              <a:t>numa</a:t>
            </a:r>
            <a:r>
              <a:rPr lang="en-US" altLang="zh-CN" strike="sngStrike" dirty="0"/>
              <a:t> balancing</a:t>
            </a:r>
            <a:r>
              <a:rPr lang="zh-CN" altLang="en-US" strike="sngStrike" dirty="0"/>
              <a:t>），触发 </a:t>
            </a:r>
            <a:r>
              <a:rPr lang="en-US" altLang="zh-CN" strike="sngStrike" dirty="0"/>
              <a:t>page fault</a:t>
            </a:r>
          </a:p>
          <a:p>
            <a:pPr marL="0" indent="0">
              <a:buNone/>
            </a:pPr>
            <a:r>
              <a:rPr lang="en-US" altLang="zh-CN" strike="sngStrike" dirty="0"/>
              <a:t>5. </a:t>
            </a:r>
            <a:r>
              <a:rPr lang="zh-CN" altLang="en-US" strike="sngStrike" dirty="0"/>
              <a:t>写时复制，触发 </a:t>
            </a:r>
            <a:r>
              <a:rPr lang="en-US" altLang="zh-CN" strike="sngStrike" dirty="0"/>
              <a:t>page fault</a:t>
            </a:r>
            <a:r>
              <a:rPr lang="zh-CN" altLang="en-US" strike="sngStrike" dirty="0"/>
              <a:t>，分配内存，复制数据，并填充</a:t>
            </a:r>
            <a:r>
              <a:rPr lang="en-US" altLang="zh-CN" strike="sngStrike" dirty="0" err="1"/>
              <a:t>pte</a:t>
            </a:r>
            <a:endParaRPr lang="en-US" altLang="zh-CN" strike="sngStrike" dirty="0"/>
          </a:p>
          <a:p>
            <a:pPr marL="0" indent="0">
              <a:buNone/>
            </a:pPr>
            <a:r>
              <a:rPr lang="en-US" altLang="zh-CN" dirty="0"/>
              <a:t>6. </a:t>
            </a:r>
            <a:r>
              <a:rPr lang="zh-CN" altLang="en-US" dirty="0"/>
              <a:t>通过 </a:t>
            </a:r>
            <a:r>
              <a:rPr lang="en-US" altLang="zh-CN" dirty="0" err="1"/>
              <a:t>mprotect</a:t>
            </a:r>
            <a:r>
              <a:rPr lang="en-US" altLang="zh-CN" dirty="0"/>
              <a:t> </a:t>
            </a:r>
            <a:r>
              <a:rPr lang="zh-CN" altLang="en-US" dirty="0"/>
              <a:t>系统调用修改页面权限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7. </a:t>
            </a:r>
            <a:r>
              <a:rPr lang="en-US" altLang="zh-CN" dirty="0" err="1"/>
              <a:t>mmap</a:t>
            </a:r>
            <a:r>
              <a:rPr lang="en-US" altLang="zh-CN" dirty="0"/>
              <a:t> </a:t>
            </a:r>
            <a:r>
              <a:rPr lang="zh-CN" altLang="en-US" dirty="0"/>
              <a:t>建立映射时设置 </a:t>
            </a:r>
            <a:r>
              <a:rPr lang="en-US" altLang="zh-CN" dirty="0" err="1"/>
              <a:t>map_populate</a:t>
            </a:r>
            <a:r>
              <a:rPr lang="en-US" altLang="zh-CN" dirty="0"/>
              <a:t> </a:t>
            </a:r>
            <a:r>
              <a:rPr lang="zh-CN" altLang="en-US" dirty="0"/>
              <a:t>参数</a:t>
            </a:r>
            <a:r>
              <a:rPr lang="en-US" altLang="zh-CN" dirty="0"/>
              <a:t>/</a:t>
            </a:r>
            <a:r>
              <a:rPr lang="en-US" altLang="zh-CN" dirty="0" err="1"/>
              <a:t>madvise</a:t>
            </a:r>
            <a:r>
              <a:rPr lang="en-US" altLang="zh-CN" dirty="0"/>
              <a:t> </a:t>
            </a:r>
            <a:r>
              <a:rPr lang="zh-CN" altLang="en-US" dirty="0"/>
              <a:t>设置</a:t>
            </a:r>
            <a:r>
              <a:rPr lang="en-US" altLang="zh-CN" dirty="0"/>
              <a:t>MADV_WILLNEED, MADV_POPULATE_READ|WRITE </a:t>
            </a:r>
            <a:r>
              <a:rPr lang="zh-CN" altLang="en-US" dirty="0"/>
              <a:t>参数，分配内存，填充 </a:t>
            </a:r>
            <a:r>
              <a:rPr lang="en-US" altLang="zh-CN" dirty="0" err="1"/>
              <a:t>pte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trike="sngStrike" dirty="0"/>
              <a:t>8. </a:t>
            </a:r>
            <a:r>
              <a:rPr lang="en-US" altLang="zh-CN" strike="sngStrike" dirty="0" err="1"/>
              <a:t>brk</a:t>
            </a:r>
            <a:r>
              <a:rPr lang="en-US" altLang="zh-CN" strike="sngStrike" dirty="0"/>
              <a:t>/</a:t>
            </a:r>
            <a:r>
              <a:rPr lang="en-US" altLang="zh-CN" strike="sngStrike" dirty="0" err="1"/>
              <a:t>shmat</a:t>
            </a:r>
            <a:r>
              <a:rPr lang="en-US" altLang="zh-CN" strike="sngStrike" dirty="0"/>
              <a:t>/</a:t>
            </a:r>
            <a:r>
              <a:rPr lang="en-US" altLang="zh-CN" strike="sngStrike" dirty="0" err="1"/>
              <a:t>dlopen</a:t>
            </a:r>
            <a:r>
              <a:rPr lang="en-US" altLang="zh-CN" strike="sngStrike" dirty="0"/>
              <a:t> </a:t>
            </a:r>
            <a:r>
              <a:rPr lang="zh-CN" altLang="en-US" strike="sngStrike" dirty="0"/>
              <a:t>仅建立映射，延迟分配内存</a:t>
            </a:r>
            <a:endParaRPr lang="en-US" altLang="zh-CN" strike="sngStrike" dirty="0"/>
          </a:p>
          <a:p>
            <a:pPr marL="0" indent="0">
              <a:buNone/>
            </a:pPr>
            <a:r>
              <a:rPr lang="en-US" altLang="zh-CN" dirty="0"/>
              <a:t>9. </a:t>
            </a:r>
            <a:r>
              <a:rPr lang="zh-CN" altLang="en-US" dirty="0"/>
              <a:t>用户同时具有页面的执行和写权限，即可执行数据被修改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8BB134-0D0A-4045-A3EE-5FDD2F095A4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37777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 cap="flat" cmpd="sng" algn="ctr">
          <a:solidFill>
            <a:schemeClr val="tx1"/>
          </a:solidFill>
          <a:prstDash val="solid"/>
        </a:ln>
        <a:effectLst/>
      </a:spPr>
      <a:bodyPr lIns="0" tIns="0" rIns="0" bIns="0" rtlCol="0" anchor="ctr"/>
      <a:lstStyle>
        <a:defPPr marL="0" marR="0" indent="0" algn="ctr" defTabSz="914400" eaLnBrk="1" fontAlgn="auto" latinLnBrk="0" hangingPunct="1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effectLst/>
            <a:uLnTx/>
            <a:uFillTx/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spcBef>
            <a:spcPts val="1000"/>
          </a:spcBef>
          <a:defRPr kumimoji="1" sz="2000" dirty="0" smtClean="0">
            <a:solidFill>
              <a:prstClr val="black"/>
            </a:solidFill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组内报告模板.potx" id="{2A7CE4F5-560F-46F0-931F-D863610B717A}" vid="{A1B899DB-C3E5-4EC0-A703-0DBA3C66E7E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3850</TotalTime>
  <Words>1660</Words>
  <Application>Microsoft Office PowerPoint</Application>
  <PresentationFormat>宽屏</PresentationFormat>
  <Paragraphs>101</Paragraphs>
  <Slides>8</Slides>
  <Notes>8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楷体</vt:lpstr>
      <vt:lpstr>Arial</vt:lpstr>
      <vt:lpstr>Times New Roman</vt:lpstr>
      <vt:lpstr>Wingdings</vt:lpstr>
      <vt:lpstr>1_Office 主题​​</vt:lpstr>
      <vt:lpstr>新增可执行页时机</vt:lpstr>
      <vt:lpstr>一、内存页首次被填充内容，并设置为可执行页</vt:lpstr>
      <vt:lpstr>一、内存页首次被填充内容，并设置为可执行页</vt:lpstr>
      <vt:lpstr>一、内存页首次被填充内容，并设置为可执行页</vt:lpstr>
      <vt:lpstr>二、内存页已有内容，首次被设置为可执行页 </vt:lpstr>
      <vt:lpstr>三、可执行页内容被修改 </vt:lpstr>
      <vt:lpstr>三、可执行页内容被修改 </vt:lpstr>
      <vt:lpstr>新增可执行页时机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Qijing</dc:creator>
  <cp:lastModifiedBy>Li Qijing</cp:lastModifiedBy>
  <cp:revision>14</cp:revision>
  <dcterms:created xsi:type="dcterms:W3CDTF">2023-03-31T07:09:06Z</dcterms:created>
  <dcterms:modified xsi:type="dcterms:W3CDTF">2023-04-25T13:40:23Z</dcterms:modified>
</cp:coreProperties>
</file>