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1" autoAdjust="0"/>
    <p:restoredTop sz="78796" autoAdjust="0"/>
  </p:normalViewPr>
  <p:slideViewPr>
    <p:cSldViewPr snapToGrid="0">
      <p:cViewPr varScale="1">
        <p:scale>
          <a:sx n="65" d="100"/>
          <a:sy n="65" d="100"/>
        </p:scale>
        <p:origin x="112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7E73C-48A5-49B8-AB44-3AB0399421E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4131B-4AF8-4620-86D7-4EABDA786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4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部分忽略：</a:t>
            </a:r>
            <a:r>
              <a:rPr lang="en-US" altLang="zh-CN" dirty="0" err="1"/>
              <a:t>ThisInstr</a:t>
            </a:r>
            <a:r>
              <a:rPr lang="zh-CN" altLang="en-US" dirty="0"/>
              <a:t>，</a:t>
            </a:r>
            <a:r>
              <a:rPr lang="en-US" altLang="zh-CN" dirty="0" err="1"/>
              <a:t>VAMax</a:t>
            </a:r>
            <a:r>
              <a:rPr lang="zh-CN" altLang="en-US" dirty="0"/>
              <a:t>（当前处理器支持的虚拟地址位数的最大值），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ProcessorID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physMemRead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RoundUp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4131B-4AF8-4620-86D7-4EABDA786E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3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4131B-4AF8-4620-86D7-4EABDA786E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96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异步异常：外部产生的，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ARMv8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需要它在一个限定的时间内产生，异步异常可以被短暂屏蔽。比如物理中断（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SError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系统错误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,IRQ,FIQ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），虚拟中断（由执行在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EL2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的软件产生，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vSError,vIRQ,vFIQ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IRQ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均用于外设中断，用于安全和非安全中断。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SError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指由内存系统生成的响应去反应错误的内存访问，例如通过了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MMU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权限检查但在内存总线上遇到错误的内存访问，或对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的奇偶校验码或纠错码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ECC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检查出错。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4131B-4AF8-4620-86D7-4EABDA786E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4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LDXR</a:t>
            </a:r>
            <a:r>
              <a:rPr lang="zh-CN" altLang="en-US" dirty="0"/>
              <a:t>，</a:t>
            </a:r>
            <a:r>
              <a:rPr lang="en-US" altLang="zh-CN" dirty="0"/>
              <a:t>…The PE marks the physical address being</a:t>
            </a:r>
          </a:p>
          <a:p>
            <a:r>
              <a:rPr lang="en-US" altLang="zh-CN" dirty="0"/>
              <a:t>accessed as an exclusive access. </a:t>
            </a:r>
          </a:p>
          <a:p>
            <a:endParaRPr lang="en-US" altLang="zh-CN" dirty="0"/>
          </a:p>
          <a:p>
            <a:r>
              <a:rPr lang="en-US" altLang="zh-CN" dirty="0"/>
              <a:t>STXR: Store Exclusive Register stores a 32-bit word or a 64-bit doubleword from a register to memory if the PE has</a:t>
            </a:r>
          </a:p>
          <a:p>
            <a:r>
              <a:rPr lang="en-US" altLang="zh-CN" dirty="0"/>
              <a:t>exclusive access to the memory address, and returns a status value of 0 if the store was successful, or of 1 if no store</a:t>
            </a:r>
          </a:p>
          <a:p>
            <a:r>
              <a:rPr lang="en-US" altLang="zh-CN" dirty="0"/>
              <a:t>was performed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4131B-4AF8-4620-86D7-4EABDA786E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3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Provides a hint indicating that the PE can enter a low-power state</a:t>
            </a:r>
          </a:p>
          <a:p>
            <a:r>
              <a:rPr lang="en-US" altLang="zh-CN" dirty="0"/>
              <a:t>and remain there until a wakeup event occurs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4131B-4AF8-4620-86D7-4EABDA786E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68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4131B-4AF8-4620-86D7-4EABDA786E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21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4131B-4AF8-4620-86D7-4EABDA786E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99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4131B-4AF8-4620-86D7-4EABDA786E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98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6645D-4129-DE1A-A35E-2FAD58C1E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F3E17-49FF-159F-4820-4C9CC1E16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42614-50FC-6A5B-C932-57194B13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55-3DDC-41FB-B56F-018C81A6236F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C7A99-4AEF-4A49-8DF3-720DF41F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03C2A-FAF8-A59A-DD1B-68BC8214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354-CFF7-442C-BD8F-2926196D5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50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FA439-5E63-83C8-E373-E155537B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06074F-5EE7-B80B-4F95-0D8B58689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76D3B-D294-879F-B905-4C3B0F8B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55-3DDC-41FB-B56F-018C81A6236F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89E87-FE00-5849-12CF-9B4F1648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E714C-58D4-CE71-2286-462FA7DB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354-CFF7-442C-BD8F-2926196D5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3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632072-02ED-650E-9F69-1FCAB0FE1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0780C3-66F2-12F4-9FD4-4A74BE828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CAA24-8050-3DEE-67A8-5645169E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55-3DDC-41FB-B56F-018C81A6236F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AB24C-E9EF-2931-5F76-50549AD9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BC627-0FC5-CF05-AD35-32D14527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354-CFF7-442C-BD8F-2926196D5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4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C4557-BB10-9D82-26A9-A7478D7C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A60B1-D1F5-D44D-F1FF-D1BFC2776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E8A79-95A3-9BF2-A0AF-705AE20D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55-3DDC-41FB-B56F-018C81A6236F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37B26-ABAF-C072-A331-6AA7BB46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0786A-4678-008A-087D-E5213D2B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354-CFF7-442C-BD8F-2926196D5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49064-E8EB-2EFA-7069-1C4977B4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074BB-5C34-F0C9-B617-2070E89A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0F470-F0E7-ECFF-6EAF-18AB3C3E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55-3DDC-41FB-B56F-018C81A6236F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F03F8-68BA-3833-E950-3E3739AA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8A5C7-5F05-F93C-3C64-8C6017E9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354-CFF7-442C-BD8F-2926196D5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3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97CF7-7AB9-4251-A63D-4B207DCD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758E6-C352-7CA7-3C61-32CC87302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B3491-9991-27C1-5274-348FAF7EC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96769-91E2-5D58-44E1-CB9BF006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55-3DDC-41FB-B56F-018C81A6236F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1BADA1-B301-7118-D53D-CC695569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32AF5-649E-02D4-5BF8-9D26BD8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354-CFF7-442C-BD8F-2926196D5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7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83B56-0C0B-4654-F953-1D4435B2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3E145-E8A4-48CD-A7A0-FAD31E316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1C2D1-C326-D02D-73DC-43E9916DE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F4F6C2-E4B0-0861-F4C9-E85FE8505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82B389-A341-774A-EFD9-E8C6BA402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802659-E9EE-B5B9-AEFB-D4F80576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55-3DDC-41FB-B56F-018C81A6236F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02AF2-FD01-CE22-D709-A898D971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C5D9E4-F15E-DFDD-A98E-2642BE3F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354-CFF7-442C-BD8F-2926196D5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24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8EBDE-A00E-AA03-47FF-9B20DE22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3AFC70-17AD-E860-42E9-4412461B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55-3DDC-41FB-B56F-018C81A6236F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6742B5-95AB-0E64-1FBB-4828EAC5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5AD21A-720C-986E-8923-DE8033E3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354-CFF7-442C-BD8F-2926196D5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1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C676FC-C07C-B8B7-03E5-A8DB3ABC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55-3DDC-41FB-B56F-018C81A6236F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E41DB3-EFE5-5DFD-62CA-4E577B89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8345C-FAD5-4B79-DF17-8D60637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354-CFF7-442C-BD8F-2926196D5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8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809AF-408A-B3E9-3FA8-26626DD2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5AE0C-C40B-0131-1399-F07A2B22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BEA80-27CA-6050-05B3-FBA901779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BBA11-21F9-B85A-68BC-5A4E9737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55-3DDC-41FB-B56F-018C81A6236F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44A16-26E7-0F61-F3CA-6ADFB4D8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9F47BB-5F6A-DCC8-E536-A3685ACC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354-CFF7-442C-BD8F-2926196D5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22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AD958-1ED7-25B1-5032-DBAB679E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DB0EE4-14E1-3A84-6B36-49EA850E6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04EDE0-650F-5847-CF7B-BFCA72E8F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296EC-356F-065E-73A9-025C6470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6C55-3DDC-41FB-B56F-018C81A6236F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04B5-1988-63D9-A99B-74506867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EE1A1-7E73-F271-FB9C-5BFA695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354-CFF7-442C-BD8F-2926196D5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9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4C20C-6597-5A0A-CC4F-72F90EBF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FB6E5-E58E-F013-26A9-EA10BDFB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20FC9-17C8-675D-5F5B-FBE12D582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6C55-3DDC-41FB-B56F-018C81A6236F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82C8D-255E-8AD5-0806-77F567071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C5156-0ADF-065D-9498-47239ED77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1354-CFF7-442C-BD8F-2926196D5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8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5BAA0-7B11-3417-A378-3987EE89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调用未实现相关函数的指令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DC4AE-4E02-6DEF-23E0-65EB76F1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2" y="2382526"/>
            <a:ext cx="7764324" cy="39966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1800" dirty="0"/>
              <a:t>类别</a:t>
            </a:r>
            <a:r>
              <a:rPr lang="en-US" altLang="zh-CN" sz="1800" dirty="0"/>
              <a:t>1</a:t>
            </a:r>
            <a:r>
              <a:rPr lang="zh-CN" altLang="en-US" sz="1800" dirty="0"/>
              <a:t>：根据系统配置，指令</a:t>
            </a:r>
            <a:r>
              <a:rPr lang="en-US" altLang="zh-CN" sz="1800" dirty="0"/>
              <a:t>EL0</a:t>
            </a:r>
            <a:r>
              <a:rPr lang="zh-CN" altLang="en-US" sz="1800" dirty="0"/>
              <a:t>下</a:t>
            </a:r>
            <a:r>
              <a:rPr lang="en-US" altLang="zh-CN" sz="1800" dirty="0"/>
              <a:t>undefine</a:t>
            </a:r>
          </a:p>
          <a:p>
            <a:pPr marL="0" indent="0">
              <a:buNone/>
            </a:pPr>
            <a:r>
              <a:rPr lang="zh-CN" altLang="en-US" sz="1800" dirty="0"/>
              <a:t>例：</a:t>
            </a:r>
            <a:r>
              <a:rPr lang="en-US" altLang="zh-CN" sz="1800" dirty="0"/>
              <a:t>MTE</a:t>
            </a:r>
            <a:r>
              <a:rPr lang="zh-CN" altLang="en-US" sz="1800" dirty="0"/>
              <a:t>相关指令调用了</a:t>
            </a:r>
            <a:r>
              <a:rPr lang="en-US" altLang="zh-CN" sz="1800" dirty="0" err="1"/>
              <a:t>MemTag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800" dirty="0"/>
              <a:t>类别</a:t>
            </a:r>
            <a:r>
              <a:rPr lang="en-US" altLang="zh-CN" sz="1800" dirty="0"/>
              <a:t>2</a:t>
            </a:r>
            <a:r>
              <a:rPr lang="zh-CN" altLang="en-US" sz="1800" dirty="0"/>
              <a:t>：根据系统配置，指令实际不会调用未实现函数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例：</a:t>
            </a:r>
            <a:r>
              <a:rPr lang="en-US" altLang="zh-CN" sz="1800" dirty="0"/>
              <a:t>PAC</a:t>
            </a:r>
            <a:r>
              <a:rPr lang="zh-CN" altLang="en-US" sz="1800" dirty="0"/>
              <a:t>相关指令调用了</a:t>
            </a:r>
            <a:r>
              <a:rPr lang="en-US" altLang="zh-CN" sz="1800" dirty="0" err="1"/>
              <a:t>AuthDA</a:t>
            </a:r>
            <a:r>
              <a:rPr lang="en-US" altLang="zh-CN" sz="1800" dirty="0"/>
              <a:t>/</a:t>
            </a:r>
            <a:r>
              <a:rPr lang="en-US" altLang="zh-CN" sz="1800" dirty="0" err="1"/>
              <a:t>AddPACDA</a:t>
            </a:r>
            <a:r>
              <a:rPr lang="en-US" altLang="zh-CN" sz="1800" dirty="0"/>
              <a:t>/…</a:t>
            </a:r>
            <a:r>
              <a:rPr lang="zh-CN" altLang="en-US" sz="1800" dirty="0"/>
              <a:t>函数，这些函数不会调用最后的 </a:t>
            </a:r>
            <a:r>
              <a:rPr lang="en-US" altLang="zh-CN" sz="1800" dirty="0" err="1"/>
              <a:t>TrapPACUse</a:t>
            </a:r>
            <a:r>
              <a:rPr lang="en-US" altLang="zh-CN" sz="1800" dirty="0"/>
              <a:t>()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800" dirty="0"/>
              <a:t>类别</a:t>
            </a:r>
            <a:r>
              <a:rPr lang="en-US" altLang="zh-CN" sz="1800" dirty="0"/>
              <a:t>3</a:t>
            </a:r>
            <a:r>
              <a:rPr lang="zh-CN" altLang="en-US" sz="1800" dirty="0"/>
              <a:t>：可能执行未实现函数的指令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0093E4-B1B9-559C-04DD-0513C93EF06F}"/>
              </a:ext>
            </a:extLst>
          </p:cNvPr>
          <p:cNvSpPr/>
          <p:nvPr/>
        </p:nvSpPr>
        <p:spPr>
          <a:xfrm>
            <a:off x="8985379" y="1323696"/>
            <a:ext cx="2239347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97A04229-B387-5860-0D99-8E93D7CB5D6E}"/>
              </a:ext>
            </a:extLst>
          </p:cNvPr>
          <p:cNvSpPr/>
          <p:nvPr/>
        </p:nvSpPr>
        <p:spPr>
          <a:xfrm>
            <a:off x="9535418" y="3429000"/>
            <a:ext cx="1184988" cy="321906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EC8FF2BB-D72F-6737-84F2-C4A0AB6B6A02}"/>
              </a:ext>
            </a:extLst>
          </p:cNvPr>
          <p:cNvSpPr/>
          <p:nvPr/>
        </p:nvSpPr>
        <p:spPr>
          <a:xfrm>
            <a:off x="8920065" y="4050328"/>
            <a:ext cx="1184988" cy="321906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2E1923B2-7825-F168-BB19-67A328651D2F}"/>
              </a:ext>
            </a:extLst>
          </p:cNvPr>
          <p:cNvSpPr/>
          <p:nvPr/>
        </p:nvSpPr>
        <p:spPr>
          <a:xfrm>
            <a:off x="11038500" y="3429000"/>
            <a:ext cx="1184988" cy="321906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一个圆顶角，剪去另一个顶角 8">
            <a:extLst>
              <a:ext uri="{FF2B5EF4-FFF2-40B4-BE49-F238E27FC236}">
                <a16:creationId xmlns:a16="http://schemas.microsoft.com/office/drawing/2014/main" id="{DE74141C-24E7-B513-8F3F-639A02E53A03}"/>
              </a:ext>
            </a:extLst>
          </p:cNvPr>
          <p:cNvSpPr/>
          <p:nvPr/>
        </p:nvSpPr>
        <p:spPr>
          <a:xfrm>
            <a:off x="10399745" y="4050328"/>
            <a:ext cx="1250302" cy="321906"/>
          </a:xfrm>
          <a:prstGeom prst="snip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id="{8483917E-1DAC-E6EB-2478-D45A874A51CE}"/>
              </a:ext>
            </a:extLst>
          </p:cNvPr>
          <p:cNvSpPr/>
          <p:nvPr/>
        </p:nvSpPr>
        <p:spPr>
          <a:xfrm>
            <a:off x="8032335" y="3429000"/>
            <a:ext cx="1234731" cy="321906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2811CA9-82FF-41DA-0D66-863347AE7EEE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9512559" y="3750906"/>
            <a:ext cx="615353" cy="299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581F642-E397-C680-68BC-8A64CC0219AA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>
            <a:off x="10105053" y="1846210"/>
            <a:ext cx="22859" cy="1582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8959B2F-DE8B-05E4-D6FB-3594A3D8820B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>
            <a:off x="10127912" y="3750906"/>
            <a:ext cx="896984" cy="299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F4C3176-FDEB-8BD3-536B-CA4E1BDA1C09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649701" y="2583790"/>
            <a:ext cx="1455351" cy="845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D7BBDDC-A234-155F-5243-826D61CB6F39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10109678" y="2553770"/>
            <a:ext cx="1521316" cy="875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CC1F911-3379-9B39-8285-5E44BBD6F85D}"/>
              </a:ext>
            </a:extLst>
          </p:cNvPr>
          <p:cNvSpPr txBox="1"/>
          <p:nvPr/>
        </p:nvSpPr>
        <p:spPr>
          <a:xfrm>
            <a:off x="9767233" y="1398802"/>
            <a:ext cx="9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指令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BC53ABF-347A-9615-4447-4DD6DC77D0C1}"/>
              </a:ext>
            </a:extLst>
          </p:cNvPr>
          <p:cNvSpPr txBox="1"/>
          <p:nvPr/>
        </p:nvSpPr>
        <p:spPr>
          <a:xfrm>
            <a:off x="9729731" y="3401158"/>
            <a:ext cx="9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967BEA8-4A58-2C5A-1FF5-6C3902530C2F}"/>
              </a:ext>
            </a:extLst>
          </p:cNvPr>
          <p:cNvSpPr txBox="1"/>
          <p:nvPr/>
        </p:nvSpPr>
        <p:spPr>
          <a:xfrm>
            <a:off x="11196612" y="3407463"/>
            <a:ext cx="9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D5AA0B-32BE-3179-BE7A-AA713DF57A48}"/>
              </a:ext>
            </a:extLst>
          </p:cNvPr>
          <p:cNvSpPr txBox="1"/>
          <p:nvPr/>
        </p:nvSpPr>
        <p:spPr>
          <a:xfrm>
            <a:off x="7924697" y="3398747"/>
            <a:ext cx="146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未实现函数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3486C2-7C3B-0C37-6D0C-D038ECCABF28}"/>
              </a:ext>
            </a:extLst>
          </p:cNvPr>
          <p:cNvSpPr txBox="1"/>
          <p:nvPr/>
        </p:nvSpPr>
        <p:spPr>
          <a:xfrm>
            <a:off x="10295149" y="4029900"/>
            <a:ext cx="152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未实现函数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38C674C-4B3B-0442-F393-88382EFEFBD5}"/>
              </a:ext>
            </a:extLst>
          </p:cNvPr>
          <p:cNvSpPr txBox="1"/>
          <p:nvPr/>
        </p:nvSpPr>
        <p:spPr>
          <a:xfrm>
            <a:off x="9169405" y="4029900"/>
            <a:ext cx="92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E52C602C-53CD-964F-8461-DF9ECB618741}"/>
              </a:ext>
            </a:extLst>
          </p:cNvPr>
          <p:cNvSpPr/>
          <p:nvPr/>
        </p:nvSpPr>
        <p:spPr>
          <a:xfrm>
            <a:off x="9924384" y="2060469"/>
            <a:ext cx="345233" cy="3220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1D2CE04-12DA-2ECA-8EC1-21ABCC8C1087}"/>
              </a:ext>
            </a:extLst>
          </p:cNvPr>
          <p:cNvSpPr txBox="1"/>
          <p:nvPr/>
        </p:nvSpPr>
        <p:spPr>
          <a:xfrm>
            <a:off x="10171687" y="2028916"/>
            <a:ext cx="98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类别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乘号 37">
            <a:extLst>
              <a:ext uri="{FF2B5EF4-FFF2-40B4-BE49-F238E27FC236}">
                <a16:creationId xmlns:a16="http://schemas.microsoft.com/office/drawing/2014/main" id="{23BCDACF-50BA-E085-857A-6D4B00F62F4E}"/>
              </a:ext>
            </a:extLst>
          </p:cNvPr>
          <p:cNvSpPr/>
          <p:nvPr/>
        </p:nvSpPr>
        <p:spPr>
          <a:xfrm>
            <a:off x="9052479" y="2867240"/>
            <a:ext cx="345233" cy="3220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乘号 38">
            <a:extLst>
              <a:ext uri="{FF2B5EF4-FFF2-40B4-BE49-F238E27FC236}">
                <a16:creationId xmlns:a16="http://schemas.microsoft.com/office/drawing/2014/main" id="{47124312-EBA4-6E13-5045-A85F48D86CFD}"/>
              </a:ext>
            </a:extLst>
          </p:cNvPr>
          <p:cNvSpPr/>
          <p:nvPr/>
        </p:nvSpPr>
        <p:spPr>
          <a:xfrm>
            <a:off x="10392678" y="3742759"/>
            <a:ext cx="345233" cy="3220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295147-3071-5ED4-468B-3F1CE0E20D0E}"/>
              </a:ext>
            </a:extLst>
          </p:cNvPr>
          <p:cNvSpPr txBox="1"/>
          <p:nvPr/>
        </p:nvSpPr>
        <p:spPr>
          <a:xfrm>
            <a:off x="9342645" y="2844912"/>
            <a:ext cx="98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类别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19961CE-EE4A-105E-2E34-2B5CD04243F3}"/>
              </a:ext>
            </a:extLst>
          </p:cNvPr>
          <p:cNvSpPr txBox="1"/>
          <p:nvPr/>
        </p:nvSpPr>
        <p:spPr>
          <a:xfrm>
            <a:off x="10620656" y="3712377"/>
            <a:ext cx="98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类别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64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FA8CE-DBE2-34CA-D85F-68B939AF2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61" y="406804"/>
            <a:ext cx="10923902" cy="2012453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V[ ] </a:t>
            </a:r>
            <a:r>
              <a:rPr lang="zh-CN" altLang="en-US" dirty="0"/>
              <a:t>函数读写 </a:t>
            </a:r>
            <a:r>
              <a:rPr lang="en-US" altLang="zh-CN" dirty="0"/>
              <a:t>SIMD&amp;FP </a:t>
            </a:r>
            <a:r>
              <a:rPr lang="zh-CN" altLang="en-US" dirty="0"/>
              <a:t>寄存器，调用 </a:t>
            </a:r>
            <a:r>
              <a:rPr lang="en-US" altLang="zh-CN" b="1" dirty="0" err="1"/>
              <a:t>ConstrainUprediatableBool</a:t>
            </a:r>
            <a:r>
              <a:rPr lang="en-US" altLang="zh-CN" b="1" dirty="0"/>
              <a:t>()</a:t>
            </a:r>
          </a:p>
          <a:p>
            <a:r>
              <a:rPr lang="zh-CN" altLang="en-US" dirty="0"/>
              <a:t>例：</a:t>
            </a:r>
            <a:r>
              <a:rPr lang="en-US" altLang="zh-CN" dirty="0"/>
              <a:t>C7.2.1 ABS Absolute value</a:t>
            </a:r>
            <a:r>
              <a:rPr lang="zh-CN" altLang="en-US" dirty="0"/>
              <a:t>（</a:t>
            </a:r>
            <a:r>
              <a:rPr lang="en-US" altLang="zh-CN" dirty="0"/>
              <a:t>vector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E4FBA6-0297-AEDA-F2BA-648F4A790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07"/>
          <a:stretch/>
        </p:blipFill>
        <p:spPr>
          <a:xfrm>
            <a:off x="5911189" y="3876008"/>
            <a:ext cx="6157410" cy="18678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1E6E7C-2E19-5CC0-F0FE-5A4E569D0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4" r="6930"/>
          <a:stretch/>
        </p:blipFill>
        <p:spPr>
          <a:xfrm>
            <a:off x="945187" y="2904841"/>
            <a:ext cx="4362822" cy="21150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80CD79-4348-54C6-BC07-E7A0215075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86"/>
          <a:stretch/>
        </p:blipFill>
        <p:spPr>
          <a:xfrm>
            <a:off x="1029163" y="5149447"/>
            <a:ext cx="2899027" cy="5109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F2ECE7-1593-D340-70C2-036DFAE56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189" y="2904841"/>
            <a:ext cx="5944115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5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C149A-2D01-5711-0882-8D9BDEF6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094"/>
            <a:ext cx="10515600" cy="2330739"/>
          </a:xfrm>
        </p:spPr>
        <p:txBody>
          <a:bodyPr/>
          <a:lstStyle/>
          <a:p>
            <a:r>
              <a:rPr lang="en-US" altLang="zh-CN" dirty="0" err="1"/>
              <a:t>BranchTo</a:t>
            </a:r>
            <a:r>
              <a:rPr lang="en-US" altLang="zh-CN" dirty="0"/>
              <a:t>() </a:t>
            </a:r>
            <a:r>
              <a:rPr lang="zh-CN" altLang="en-US" dirty="0"/>
              <a:t>函数调用 </a:t>
            </a:r>
            <a:r>
              <a:rPr lang="en-US" altLang="zh-CN" b="1" dirty="0" err="1"/>
              <a:t>Hint_Branch</a:t>
            </a:r>
            <a:r>
              <a:rPr lang="zh-CN" altLang="en-US" b="1" dirty="0"/>
              <a:t>（</a:t>
            </a:r>
            <a:r>
              <a:rPr lang="en-US" altLang="zh-CN" b="1" dirty="0" err="1"/>
              <a:t>branch_type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类似：</a:t>
            </a:r>
            <a:r>
              <a:rPr lang="en-US" altLang="zh-CN" dirty="0" err="1"/>
              <a:t>Hint_yield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39A39-AC9B-5107-9054-515358C37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07" y="1860463"/>
            <a:ext cx="7503375" cy="34332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C67A3E-4EE8-A571-27DC-E0AF60D69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85" y="5695786"/>
            <a:ext cx="6607015" cy="9342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49765B-4D59-E88B-AA3C-B040F045F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500" y="5662759"/>
            <a:ext cx="5167474" cy="9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8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C149A-2D01-5711-0882-8D9BDEF6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094"/>
            <a:ext cx="10515600" cy="2330739"/>
          </a:xfrm>
        </p:spPr>
        <p:txBody>
          <a:bodyPr/>
          <a:lstStyle/>
          <a:p>
            <a:r>
              <a:rPr lang="en-US" altLang="zh-CN" dirty="0" err="1"/>
              <a:t>SoftwareBreakpoint</a:t>
            </a:r>
            <a:r>
              <a:rPr lang="en-US" altLang="zh-CN" dirty="0"/>
              <a:t> / </a:t>
            </a:r>
            <a:r>
              <a:rPr lang="en-US" altLang="zh-CN" dirty="0" err="1"/>
              <a:t>CheckSPAlignment</a:t>
            </a:r>
            <a:r>
              <a:rPr lang="en-US" altLang="zh-CN" dirty="0"/>
              <a:t> / Abort / </a:t>
            </a:r>
            <a:r>
              <a:rPr lang="en-US" altLang="zh-CN" dirty="0" err="1"/>
              <a:t>CheckFPEnabled</a:t>
            </a:r>
            <a:r>
              <a:rPr lang="en-US" altLang="zh-CN" dirty="0"/>
              <a:t> / …-&gt;</a:t>
            </a:r>
            <a:r>
              <a:rPr lang="en-US" altLang="zh-CN" b="1" dirty="0" err="1"/>
              <a:t>TakeException</a:t>
            </a:r>
            <a:r>
              <a:rPr lang="en-US" altLang="zh-CN" dirty="0"/>
              <a:t>-&gt;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synchronizeErrors</a:t>
            </a:r>
            <a:r>
              <a:rPr lang="en-US" altLang="zh-CN" dirty="0"/>
              <a:t>, </a:t>
            </a:r>
            <a:r>
              <a:rPr lang="en-US" altLang="zh-CN" dirty="0" err="1"/>
              <a:t>TakeUnmaskedPhysicalSErrorInterrupts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C6.2.38 BRK breakpoint instruction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EEAD13-9F54-BD00-26E7-F7414C7EE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83" y="2591375"/>
            <a:ext cx="7199666" cy="24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C149A-2D01-5711-0882-8D9BDEF6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95094"/>
            <a:ext cx="11590867" cy="288935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MemAtomic</a:t>
            </a:r>
            <a:r>
              <a:rPr lang="en-US" altLang="zh-CN" dirty="0"/>
              <a:t>/</a:t>
            </a:r>
            <a:r>
              <a:rPr lang="en-US" altLang="zh-CN" dirty="0" err="1"/>
              <a:t>MemAtomicCompareAndSwap</a:t>
            </a:r>
            <a:r>
              <a:rPr lang="en-US" altLang="zh-CN" dirty="0"/>
              <a:t>/Mem</a:t>
            </a:r>
            <a:r>
              <a:rPr lang="zh-CN" altLang="en-US" dirty="0"/>
              <a:t> </a:t>
            </a:r>
            <a:r>
              <a:rPr lang="en-US" altLang="zh-CN" dirty="0"/>
              <a:t>-&gt;…-&gt;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b="1" dirty="0" err="1"/>
              <a:t>ClearExclusiveByAddress</a:t>
            </a:r>
            <a:endParaRPr lang="en-US" altLang="zh-CN" b="1" dirty="0"/>
          </a:p>
          <a:p>
            <a:r>
              <a:rPr lang="zh-CN" altLang="en-US" dirty="0"/>
              <a:t>例：</a:t>
            </a:r>
            <a:r>
              <a:rPr lang="en-US" altLang="zh-CN" dirty="0"/>
              <a:t>C6.2.99 LDADDB Atomic add on byte in memory</a:t>
            </a:r>
          </a:p>
          <a:p>
            <a:r>
              <a:rPr lang="zh-CN" altLang="en-US" dirty="0"/>
              <a:t>同类：</a:t>
            </a:r>
            <a:r>
              <a:rPr lang="en-US" altLang="zh-CN" dirty="0" err="1"/>
              <a:t>SetExclusiveMonitors</a:t>
            </a:r>
            <a:r>
              <a:rPr lang="en-US" altLang="zh-CN" dirty="0"/>
              <a:t>, </a:t>
            </a:r>
            <a:r>
              <a:rPr lang="en-US" altLang="zh-CN" dirty="0" err="1"/>
              <a:t>ClearExclusiveMonitors</a:t>
            </a:r>
            <a:r>
              <a:rPr lang="zh-CN" altLang="en-US" dirty="0"/>
              <a:t>，</a:t>
            </a:r>
            <a:r>
              <a:rPr lang="en-US" altLang="zh-CN" dirty="0" err="1"/>
              <a:t>MarkExclusiveGlobal</a:t>
            </a:r>
            <a:r>
              <a:rPr lang="zh-CN" altLang="en-US" dirty="0"/>
              <a:t>，</a:t>
            </a:r>
            <a:r>
              <a:rPr lang="en-US" altLang="zh-CN" dirty="0" err="1"/>
              <a:t>exclusiveMonitorsStatus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1098D6-83FA-DACC-DEA4-8AD5A0D89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703"/>
          <a:stretch/>
        </p:blipFill>
        <p:spPr>
          <a:xfrm>
            <a:off x="838199" y="3429000"/>
            <a:ext cx="8988624" cy="21396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5F3333-142F-B779-0D47-DB99C9143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79" y="5568696"/>
            <a:ext cx="6999296" cy="11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7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C149A-2D01-5711-0882-8D9BDEF6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094"/>
            <a:ext cx="10515600" cy="2330739"/>
          </a:xfrm>
        </p:spPr>
        <p:txBody>
          <a:bodyPr/>
          <a:lstStyle/>
          <a:p>
            <a:r>
              <a:rPr lang="en-US" altLang="zh-CN" dirty="0" err="1"/>
              <a:t>Hint_WFE</a:t>
            </a:r>
            <a:r>
              <a:rPr lang="en-US" altLang="zh-CN" dirty="0"/>
              <a:t> </a:t>
            </a:r>
            <a:r>
              <a:rPr lang="zh-CN" altLang="en-US" dirty="0"/>
              <a:t>函数调用 </a:t>
            </a:r>
            <a:r>
              <a:rPr lang="en-US" altLang="zh-CN" dirty="0" err="1"/>
              <a:t>WaitForEvent</a:t>
            </a:r>
            <a:r>
              <a:rPr lang="zh-CN" alt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897E62-3DA1-AF04-D2D6-3D44005FF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46" y="1456603"/>
            <a:ext cx="6152376" cy="2638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85BAFD-2895-D321-AC6D-632148D4B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46" y="4676566"/>
            <a:ext cx="3776754" cy="7248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26C9AF-8C75-F4FA-572E-67A0F37F6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147" y="4677434"/>
            <a:ext cx="4686706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3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C149A-2D01-5711-0882-8D9BDEF6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094"/>
            <a:ext cx="10515600" cy="2330739"/>
          </a:xfrm>
        </p:spPr>
        <p:txBody>
          <a:bodyPr/>
          <a:lstStyle/>
          <a:p>
            <a:r>
              <a:rPr lang="en-US" altLang="zh-CN" dirty="0"/>
              <a:t>ESB </a:t>
            </a:r>
            <a:r>
              <a:rPr lang="zh-CN" altLang="en-US" dirty="0"/>
              <a:t>指令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B734EE-1FC6-391D-2B96-3E48316F4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3" y="1457551"/>
            <a:ext cx="7381362" cy="329196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819978-6048-5F1D-95CF-FF23D537148E}"/>
              </a:ext>
            </a:extLst>
          </p:cNvPr>
          <p:cNvSpPr/>
          <p:nvPr/>
        </p:nvSpPr>
        <p:spPr>
          <a:xfrm>
            <a:off x="1295400" y="1974930"/>
            <a:ext cx="3327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172F4F-2B96-9C1D-8250-A9481F1310D2}"/>
              </a:ext>
            </a:extLst>
          </p:cNvPr>
          <p:cNvSpPr/>
          <p:nvPr/>
        </p:nvSpPr>
        <p:spPr>
          <a:xfrm>
            <a:off x="1935223" y="3608032"/>
            <a:ext cx="2540000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319988-3CA2-273E-144F-F23C8488F921}"/>
              </a:ext>
            </a:extLst>
          </p:cNvPr>
          <p:cNvSpPr/>
          <p:nvPr/>
        </p:nvSpPr>
        <p:spPr>
          <a:xfrm>
            <a:off x="523142" y="4066706"/>
            <a:ext cx="2540000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F73BFB-457E-A32B-C9F0-4C5FF17A3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63665"/>
            <a:ext cx="5082980" cy="7163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4064752-C802-7A65-985A-AC6B0F155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966" y="323170"/>
            <a:ext cx="4511431" cy="30863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538139-C60A-93C8-39FB-400552E16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3475" y="3409537"/>
            <a:ext cx="4607898" cy="285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0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C149A-2D01-5711-0882-8D9BDEF6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094"/>
            <a:ext cx="10515600" cy="2330739"/>
          </a:xfrm>
        </p:spPr>
        <p:txBody>
          <a:bodyPr/>
          <a:lstStyle/>
          <a:p>
            <a:r>
              <a:rPr lang="en-US" altLang="zh-CN" dirty="0" err="1"/>
              <a:t>SendEvent</a:t>
            </a:r>
            <a:r>
              <a:rPr lang="en-US" altLang="zh-CN" dirty="0"/>
              <a:t> / </a:t>
            </a:r>
            <a:r>
              <a:rPr lang="en-US" altLang="zh-CN" dirty="0" err="1"/>
              <a:t>SendEventLocal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SEV </a:t>
            </a:r>
            <a:r>
              <a:rPr lang="zh-CN" altLang="en-US" dirty="0"/>
              <a:t>指令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532792-8EDA-CCCA-7002-47A112612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0463"/>
            <a:ext cx="6623290" cy="345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C149A-2D01-5711-0882-8D9BDEF6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093"/>
            <a:ext cx="10515600" cy="2330739"/>
          </a:xfrm>
        </p:spPr>
        <p:txBody>
          <a:bodyPr/>
          <a:lstStyle/>
          <a:p>
            <a:r>
              <a:rPr lang="en-US" altLang="zh-CN" dirty="0"/>
              <a:t>MRS</a:t>
            </a:r>
            <a:r>
              <a:rPr lang="zh-CN" altLang="en-US" dirty="0"/>
              <a:t>指令调用 </a:t>
            </a:r>
            <a:r>
              <a:rPr lang="en-US" altLang="zh-CN" dirty="0" err="1"/>
              <a:t>sysRegRead</a:t>
            </a:r>
            <a:r>
              <a:rPr lang="en-US" altLang="zh-CN" dirty="0"/>
              <a:t>/Write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B5F96F-7D78-FE9B-45A4-D0DA9DFFF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1364827"/>
            <a:ext cx="7880613" cy="99127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50BDF5A-E11C-32D9-207B-0BF1C083B507}"/>
              </a:ext>
            </a:extLst>
          </p:cNvPr>
          <p:cNvSpPr txBox="1">
            <a:spLocks/>
          </p:cNvSpPr>
          <p:nvPr/>
        </p:nvSpPr>
        <p:spPr>
          <a:xfrm>
            <a:off x="838200" y="3162434"/>
            <a:ext cx="10515600" cy="66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SYSL</a:t>
            </a:r>
            <a:r>
              <a:rPr lang="zh-CN" altLang="en-US" dirty="0"/>
              <a:t>指令调用 </a:t>
            </a:r>
            <a:r>
              <a:rPr lang="en-US" altLang="zh-CN" dirty="0" err="1"/>
              <a:t>sysInstrWithResult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74C598-8F8A-E28C-3A6F-56C379E22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80" y="3968771"/>
            <a:ext cx="7481781" cy="3479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B0CFBC-DAA0-2DA3-06C4-9E2886C8F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080" y="4587135"/>
            <a:ext cx="6973246" cy="21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3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433</Words>
  <Application>Microsoft Office PowerPoint</Application>
  <PresentationFormat>宽屏</PresentationFormat>
  <Paragraphs>51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Open Sans</vt:lpstr>
      <vt:lpstr>Wingdings</vt:lpstr>
      <vt:lpstr>Office 主题​​</vt:lpstr>
      <vt:lpstr>调用未实现相关函数的指令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Qijing</dc:creator>
  <cp:lastModifiedBy>Li Qijing</cp:lastModifiedBy>
  <cp:revision>2</cp:revision>
  <dcterms:created xsi:type="dcterms:W3CDTF">2023-02-04T16:39:40Z</dcterms:created>
  <dcterms:modified xsi:type="dcterms:W3CDTF">2023-04-13T14:10:19Z</dcterms:modified>
</cp:coreProperties>
</file>