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91" r:id="rId6"/>
    <p:sldId id="292" r:id="rId7"/>
    <p:sldId id="262" r:id="rId8"/>
    <p:sldId id="263" r:id="rId9"/>
    <p:sldId id="287" r:id="rId10"/>
    <p:sldId id="261" r:id="rId11"/>
    <p:sldId id="264" r:id="rId12"/>
    <p:sldId id="265" r:id="rId13"/>
    <p:sldId id="266" r:id="rId14"/>
    <p:sldId id="268" r:id="rId15"/>
    <p:sldId id="267" r:id="rId16"/>
    <p:sldId id="271" r:id="rId17"/>
    <p:sldId id="273" r:id="rId18"/>
    <p:sldId id="272" r:id="rId19"/>
    <p:sldId id="281" r:id="rId20"/>
    <p:sldId id="279" r:id="rId21"/>
    <p:sldId id="284" r:id="rId22"/>
    <p:sldId id="286" r:id="rId23"/>
    <p:sldId id="288" r:id="rId24"/>
    <p:sldId id="289" r:id="rId25"/>
    <p:sldId id="290" r:id="rId26"/>
    <p:sldId id="28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72"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7B2F7-F68D-43EA-BD64-3E87EBB83D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61F05F-E4C4-4F00-801F-373DCEBC9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55C36B-17BC-4E70-8D1C-590D385FF51D}"/>
              </a:ext>
            </a:extLst>
          </p:cNvPr>
          <p:cNvSpPr>
            <a:spLocks noGrp="1"/>
          </p:cNvSpPr>
          <p:nvPr>
            <p:ph type="dt" sz="half" idx="10"/>
          </p:nvPr>
        </p:nvSpPr>
        <p:spPr/>
        <p:txBody>
          <a:bodyPr/>
          <a:lstStyle/>
          <a:p>
            <a:fld id="{BAE9A999-FCE7-491A-B530-BC7D7038B1F3}" type="datetimeFigureOut">
              <a:rPr lang="zh-CN" altLang="en-US" smtClean="0"/>
              <a:t>2023/2/18</a:t>
            </a:fld>
            <a:endParaRPr lang="zh-CN" altLang="en-US"/>
          </a:p>
        </p:txBody>
      </p:sp>
      <p:sp>
        <p:nvSpPr>
          <p:cNvPr id="5" name="页脚占位符 4">
            <a:extLst>
              <a:ext uri="{FF2B5EF4-FFF2-40B4-BE49-F238E27FC236}">
                <a16:creationId xmlns:a16="http://schemas.microsoft.com/office/drawing/2014/main" id="{21E81573-927C-4B89-98F4-6A32463987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57F9AE-E2CB-42B6-A3CC-50ACD102AC3D}"/>
              </a:ext>
            </a:extLst>
          </p:cNvPr>
          <p:cNvSpPr>
            <a:spLocks noGrp="1"/>
          </p:cNvSpPr>
          <p:nvPr>
            <p:ph type="sldNum" sz="quarter" idx="12"/>
          </p:nvPr>
        </p:nvSpPr>
        <p:spPr/>
        <p:txBody>
          <a:body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3129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2AB57-CD58-4626-BF5D-0512DB9B5A1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A77820-30F5-4527-AEB4-04212FBC05D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983C8A-E947-4839-B766-0A2481CC97B0}"/>
              </a:ext>
            </a:extLst>
          </p:cNvPr>
          <p:cNvSpPr>
            <a:spLocks noGrp="1"/>
          </p:cNvSpPr>
          <p:nvPr>
            <p:ph type="dt" sz="half" idx="10"/>
          </p:nvPr>
        </p:nvSpPr>
        <p:spPr/>
        <p:txBody>
          <a:bodyPr/>
          <a:lstStyle/>
          <a:p>
            <a:fld id="{BAE9A999-FCE7-491A-B530-BC7D7038B1F3}" type="datetimeFigureOut">
              <a:rPr lang="zh-CN" altLang="en-US" smtClean="0"/>
              <a:t>2023/2/18</a:t>
            </a:fld>
            <a:endParaRPr lang="zh-CN" altLang="en-US"/>
          </a:p>
        </p:txBody>
      </p:sp>
      <p:sp>
        <p:nvSpPr>
          <p:cNvPr id="5" name="页脚占位符 4">
            <a:extLst>
              <a:ext uri="{FF2B5EF4-FFF2-40B4-BE49-F238E27FC236}">
                <a16:creationId xmlns:a16="http://schemas.microsoft.com/office/drawing/2014/main" id="{6C33A12B-2F78-45EF-AEE6-B6562A2769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DB11E9-8DB9-4A6C-A756-7CDB92FB27C0}"/>
              </a:ext>
            </a:extLst>
          </p:cNvPr>
          <p:cNvSpPr>
            <a:spLocks noGrp="1"/>
          </p:cNvSpPr>
          <p:nvPr>
            <p:ph type="sldNum" sz="quarter" idx="12"/>
          </p:nvPr>
        </p:nvSpPr>
        <p:spPr/>
        <p:txBody>
          <a:body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310193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2C1DEC-CA1E-404A-9C18-20AFF5FBA81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23F501-DD5B-4733-8783-A5BF5FAA4EE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D194CC-E1BB-4883-AB4A-002402400358}"/>
              </a:ext>
            </a:extLst>
          </p:cNvPr>
          <p:cNvSpPr>
            <a:spLocks noGrp="1"/>
          </p:cNvSpPr>
          <p:nvPr>
            <p:ph type="dt" sz="half" idx="10"/>
          </p:nvPr>
        </p:nvSpPr>
        <p:spPr/>
        <p:txBody>
          <a:bodyPr/>
          <a:lstStyle/>
          <a:p>
            <a:fld id="{BAE9A999-FCE7-491A-B530-BC7D7038B1F3}" type="datetimeFigureOut">
              <a:rPr lang="zh-CN" altLang="en-US" smtClean="0"/>
              <a:t>2023/2/18</a:t>
            </a:fld>
            <a:endParaRPr lang="zh-CN" altLang="en-US"/>
          </a:p>
        </p:txBody>
      </p:sp>
      <p:sp>
        <p:nvSpPr>
          <p:cNvPr id="5" name="页脚占位符 4">
            <a:extLst>
              <a:ext uri="{FF2B5EF4-FFF2-40B4-BE49-F238E27FC236}">
                <a16:creationId xmlns:a16="http://schemas.microsoft.com/office/drawing/2014/main" id="{7CE6172B-65E8-4388-8508-908942C16B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55C65D-82A7-4472-917B-CB1D7C207D66}"/>
              </a:ext>
            </a:extLst>
          </p:cNvPr>
          <p:cNvSpPr>
            <a:spLocks noGrp="1"/>
          </p:cNvSpPr>
          <p:nvPr>
            <p:ph type="sldNum" sz="quarter" idx="12"/>
          </p:nvPr>
        </p:nvSpPr>
        <p:spPr/>
        <p:txBody>
          <a:body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30051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19EB2-1C50-4880-B8B2-A0A503124A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E46987-E1E9-4C88-BC14-FE03DAF6376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A71EF20-D203-4564-B8EC-C308BED5CECA}"/>
              </a:ext>
            </a:extLst>
          </p:cNvPr>
          <p:cNvSpPr>
            <a:spLocks noGrp="1"/>
          </p:cNvSpPr>
          <p:nvPr>
            <p:ph type="dt" sz="half" idx="10"/>
          </p:nvPr>
        </p:nvSpPr>
        <p:spPr/>
        <p:txBody>
          <a:bodyPr/>
          <a:lstStyle/>
          <a:p>
            <a:fld id="{BAE9A999-FCE7-491A-B530-BC7D7038B1F3}" type="datetimeFigureOut">
              <a:rPr lang="zh-CN" altLang="en-US" smtClean="0"/>
              <a:t>2023/2/18</a:t>
            </a:fld>
            <a:endParaRPr lang="zh-CN" altLang="en-US"/>
          </a:p>
        </p:txBody>
      </p:sp>
      <p:sp>
        <p:nvSpPr>
          <p:cNvPr id="5" name="页脚占位符 4">
            <a:extLst>
              <a:ext uri="{FF2B5EF4-FFF2-40B4-BE49-F238E27FC236}">
                <a16:creationId xmlns:a16="http://schemas.microsoft.com/office/drawing/2014/main" id="{30F8393F-D4E5-4EAC-86EF-6E85F504E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BEA7E4-DA8A-4A99-9303-11B0AE74F298}"/>
              </a:ext>
            </a:extLst>
          </p:cNvPr>
          <p:cNvSpPr>
            <a:spLocks noGrp="1"/>
          </p:cNvSpPr>
          <p:nvPr>
            <p:ph type="sldNum" sz="quarter" idx="12"/>
          </p:nvPr>
        </p:nvSpPr>
        <p:spPr/>
        <p:txBody>
          <a:body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361696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8067A-B2F1-480F-8A16-516AA69715B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A7FD53-80D1-417C-B820-A19962D79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BEA09C9-2C5C-4A7E-B4AC-01B534EE9B89}"/>
              </a:ext>
            </a:extLst>
          </p:cNvPr>
          <p:cNvSpPr>
            <a:spLocks noGrp="1"/>
          </p:cNvSpPr>
          <p:nvPr>
            <p:ph type="dt" sz="half" idx="10"/>
          </p:nvPr>
        </p:nvSpPr>
        <p:spPr/>
        <p:txBody>
          <a:bodyPr/>
          <a:lstStyle/>
          <a:p>
            <a:fld id="{BAE9A999-FCE7-491A-B530-BC7D7038B1F3}" type="datetimeFigureOut">
              <a:rPr lang="zh-CN" altLang="en-US" smtClean="0"/>
              <a:t>2023/2/18</a:t>
            </a:fld>
            <a:endParaRPr lang="zh-CN" altLang="en-US"/>
          </a:p>
        </p:txBody>
      </p:sp>
      <p:sp>
        <p:nvSpPr>
          <p:cNvPr id="5" name="页脚占位符 4">
            <a:extLst>
              <a:ext uri="{FF2B5EF4-FFF2-40B4-BE49-F238E27FC236}">
                <a16:creationId xmlns:a16="http://schemas.microsoft.com/office/drawing/2014/main" id="{351355DA-9F12-47A5-BBA0-4EFD957E7A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722467-03D8-40BB-AE40-071FB0C01935}"/>
              </a:ext>
            </a:extLst>
          </p:cNvPr>
          <p:cNvSpPr>
            <a:spLocks noGrp="1"/>
          </p:cNvSpPr>
          <p:nvPr>
            <p:ph type="sldNum" sz="quarter" idx="12"/>
          </p:nvPr>
        </p:nvSpPr>
        <p:spPr/>
        <p:txBody>
          <a:body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189740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9B3F1-3BA9-4544-A6D6-81BC009E19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3C1DA2-9008-4169-A59A-BF50B3AAA38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7A2AF4-D821-4D61-89DF-A333DA55E15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1EBE0A2-32BF-46C3-BF9D-11BC8FF5250B}"/>
              </a:ext>
            </a:extLst>
          </p:cNvPr>
          <p:cNvSpPr>
            <a:spLocks noGrp="1"/>
          </p:cNvSpPr>
          <p:nvPr>
            <p:ph type="dt" sz="half" idx="10"/>
          </p:nvPr>
        </p:nvSpPr>
        <p:spPr/>
        <p:txBody>
          <a:bodyPr/>
          <a:lstStyle/>
          <a:p>
            <a:fld id="{BAE9A999-FCE7-491A-B530-BC7D7038B1F3}" type="datetimeFigureOut">
              <a:rPr lang="zh-CN" altLang="en-US" smtClean="0"/>
              <a:t>2023/2/18</a:t>
            </a:fld>
            <a:endParaRPr lang="zh-CN" altLang="en-US"/>
          </a:p>
        </p:txBody>
      </p:sp>
      <p:sp>
        <p:nvSpPr>
          <p:cNvPr id="6" name="页脚占位符 5">
            <a:extLst>
              <a:ext uri="{FF2B5EF4-FFF2-40B4-BE49-F238E27FC236}">
                <a16:creationId xmlns:a16="http://schemas.microsoft.com/office/drawing/2014/main" id="{305D573C-AFB5-45D2-86F4-5E551E360C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4A1A3E-34DB-484C-B971-A38BA8B88AA7}"/>
              </a:ext>
            </a:extLst>
          </p:cNvPr>
          <p:cNvSpPr>
            <a:spLocks noGrp="1"/>
          </p:cNvSpPr>
          <p:nvPr>
            <p:ph type="sldNum" sz="quarter" idx="12"/>
          </p:nvPr>
        </p:nvSpPr>
        <p:spPr/>
        <p:txBody>
          <a:body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259725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EB704-680E-425D-9DDF-864F013FA4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87B64C-D8FE-4E5C-8FF1-61BC8C969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0FB0CFC-52D2-42E7-9990-2DA61688FEB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BC545CD-98AE-4D36-9689-7860F6C62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A8E8F51-5530-4C57-AB7E-BAC0B0B547E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11CF96F-2788-4014-BFD0-019399E5E6DC}"/>
              </a:ext>
            </a:extLst>
          </p:cNvPr>
          <p:cNvSpPr>
            <a:spLocks noGrp="1"/>
          </p:cNvSpPr>
          <p:nvPr>
            <p:ph type="dt" sz="half" idx="10"/>
          </p:nvPr>
        </p:nvSpPr>
        <p:spPr/>
        <p:txBody>
          <a:bodyPr/>
          <a:lstStyle/>
          <a:p>
            <a:fld id="{BAE9A999-FCE7-491A-B530-BC7D7038B1F3}" type="datetimeFigureOut">
              <a:rPr lang="zh-CN" altLang="en-US" smtClean="0"/>
              <a:t>2023/2/18</a:t>
            </a:fld>
            <a:endParaRPr lang="zh-CN" altLang="en-US"/>
          </a:p>
        </p:txBody>
      </p:sp>
      <p:sp>
        <p:nvSpPr>
          <p:cNvPr id="8" name="页脚占位符 7">
            <a:extLst>
              <a:ext uri="{FF2B5EF4-FFF2-40B4-BE49-F238E27FC236}">
                <a16:creationId xmlns:a16="http://schemas.microsoft.com/office/drawing/2014/main" id="{B8BB03C7-6AF1-4A0C-9A40-6074BA34551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F6C2E97-AE66-45BF-9C2C-C33AD1884E57}"/>
              </a:ext>
            </a:extLst>
          </p:cNvPr>
          <p:cNvSpPr>
            <a:spLocks noGrp="1"/>
          </p:cNvSpPr>
          <p:nvPr>
            <p:ph type="sldNum" sz="quarter" idx="12"/>
          </p:nvPr>
        </p:nvSpPr>
        <p:spPr/>
        <p:txBody>
          <a:body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270647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EFD83-3C8C-469F-BA80-28071893DF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45EB3C9-C4C0-4A0D-AC23-BB91ED16555A}"/>
              </a:ext>
            </a:extLst>
          </p:cNvPr>
          <p:cNvSpPr>
            <a:spLocks noGrp="1"/>
          </p:cNvSpPr>
          <p:nvPr>
            <p:ph type="dt" sz="half" idx="10"/>
          </p:nvPr>
        </p:nvSpPr>
        <p:spPr/>
        <p:txBody>
          <a:bodyPr/>
          <a:lstStyle/>
          <a:p>
            <a:fld id="{BAE9A999-FCE7-491A-B530-BC7D7038B1F3}" type="datetimeFigureOut">
              <a:rPr lang="zh-CN" altLang="en-US" smtClean="0"/>
              <a:t>2023/2/18</a:t>
            </a:fld>
            <a:endParaRPr lang="zh-CN" altLang="en-US"/>
          </a:p>
        </p:txBody>
      </p:sp>
      <p:sp>
        <p:nvSpPr>
          <p:cNvPr id="4" name="页脚占位符 3">
            <a:extLst>
              <a:ext uri="{FF2B5EF4-FFF2-40B4-BE49-F238E27FC236}">
                <a16:creationId xmlns:a16="http://schemas.microsoft.com/office/drawing/2014/main" id="{10DBE2CF-F9C3-42A7-AF44-E5F9402D54F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9EF476-6CE7-44B8-83F8-34FF3D96941F}"/>
              </a:ext>
            </a:extLst>
          </p:cNvPr>
          <p:cNvSpPr>
            <a:spLocks noGrp="1"/>
          </p:cNvSpPr>
          <p:nvPr>
            <p:ph type="sldNum" sz="quarter" idx="12"/>
          </p:nvPr>
        </p:nvSpPr>
        <p:spPr/>
        <p:txBody>
          <a:body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310375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08D9B8C-36B5-4F8E-9853-9AF591C63658}"/>
              </a:ext>
            </a:extLst>
          </p:cNvPr>
          <p:cNvSpPr>
            <a:spLocks noGrp="1"/>
          </p:cNvSpPr>
          <p:nvPr>
            <p:ph type="dt" sz="half" idx="10"/>
          </p:nvPr>
        </p:nvSpPr>
        <p:spPr/>
        <p:txBody>
          <a:bodyPr/>
          <a:lstStyle/>
          <a:p>
            <a:fld id="{BAE9A999-FCE7-491A-B530-BC7D7038B1F3}" type="datetimeFigureOut">
              <a:rPr lang="zh-CN" altLang="en-US" smtClean="0"/>
              <a:t>2023/2/18</a:t>
            </a:fld>
            <a:endParaRPr lang="zh-CN" altLang="en-US"/>
          </a:p>
        </p:txBody>
      </p:sp>
      <p:sp>
        <p:nvSpPr>
          <p:cNvPr id="3" name="页脚占位符 2">
            <a:extLst>
              <a:ext uri="{FF2B5EF4-FFF2-40B4-BE49-F238E27FC236}">
                <a16:creationId xmlns:a16="http://schemas.microsoft.com/office/drawing/2014/main" id="{803B69F6-9731-490D-8AFE-6E77F41372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6BE7F3-47BA-4C85-808D-B0EC14C6E432}"/>
              </a:ext>
            </a:extLst>
          </p:cNvPr>
          <p:cNvSpPr>
            <a:spLocks noGrp="1"/>
          </p:cNvSpPr>
          <p:nvPr>
            <p:ph type="sldNum" sz="quarter" idx="12"/>
          </p:nvPr>
        </p:nvSpPr>
        <p:spPr/>
        <p:txBody>
          <a:body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280768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69BCB-E560-4302-926C-E0CD66082B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80638D1-1411-4216-8266-B96FF2FE3B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05D928D-6E4B-449F-B6B2-061B6502C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66BF09-30C2-4BD1-88DD-C7683DA61E73}"/>
              </a:ext>
            </a:extLst>
          </p:cNvPr>
          <p:cNvSpPr>
            <a:spLocks noGrp="1"/>
          </p:cNvSpPr>
          <p:nvPr>
            <p:ph type="dt" sz="half" idx="10"/>
          </p:nvPr>
        </p:nvSpPr>
        <p:spPr/>
        <p:txBody>
          <a:bodyPr/>
          <a:lstStyle/>
          <a:p>
            <a:fld id="{BAE9A999-FCE7-491A-B530-BC7D7038B1F3}" type="datetimeFigureOut">
              <a:rPr lang="zh-CN" altLang="en-US" smtClean="0"/>
              <a:t>2023/2/18</a:t>
            </a:fld>
            <a:endParaRPr lang="zh-CN" altLang="en-US"/>
          </a:p>
        </p:txBody>
      </p:sp>
      <p:sp>
        <p:nvSpPr>
          <p:cNvPr id="6" name="页脚占位符 5">
            <a:extLst>
              <a:ext uri="{FF2B5EF4-FFF2-40B4-BE49-F238E27FC236}">
                <a16:creationId xmlns:a16="http://schemas.microsoft.com/office/drawing/2014/main" id="{3B8B2A51-B16A-466E-AFA6-6E46480A51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47B4E2-3A47-4E46-B8F3-D29609231963}"/>
              </a:ext>
            </a:extLst>
          </p:cNvPr>
          <p:cNvSpPr>
            <a:spLocks noGrp="1"/>
          </p:cNvSpPr>
          <p:nvPr>
            <p:ph type="sldNum" sz="quarter" idx="12"/>
          </p:nvPr>
        </p:nvSpPr>
        <p:spPr/>
        <p:txBody>
          <a:body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403805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95237-9A18-4ABF-A8C6-01310ABCA7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D8ECE5-0E80-4CBE-81B2-FB5C5F087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CCC310C-B5F7-4314-97D2-2EA579819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7A81B14-7A99-4997-BAC4-65C03B41D65E}"/>
              </a:ext>
            </a:extLst>
          </p:cNvPr>
          <p:cNvSpPr>
            <a:spLocks noGrp="1"/>
          </p:cNvSpPr>
          <p:nvPr>
            <p:ph type="dt" sz="half" idx="10"/>
          </p:nvPr>
        </p:nvSpPr>
        <p:spPr/>
        <p:txBody>
          <a:bodyPr/>
          <a:lstStyle/>
          <a:p>
            <a:fld id="{BAE9A999-FCE7-491A-B530-BC7D7038B1F3}" type="datetimeFigureOut">
              <a:rPr lang="zh-CN" altLang="en-US" smtClean="0"/>
              <a:t>2023/2/18</a:t>
            </a:fld>
            <a:endParaRPr lang="zh-CN" altLang="en-US"/>
          </a:p>
        </p:txBody>
      </p:sp>
      <p:sp>
        <p:nvSpPr>
          <p:cNvPr id="6" name="页脚占位符 5">
            <a:extLst>
              <a:ext uri="{FF2B5EF4-FFF2-40B4-BE49-F238E27FC236}">
                <a16:creationId xmlns:a16="http://schemas.microsoft.com/office/drawing/2014/main" id="{D361409C-61C9-4410-AFB8-2918ED84CA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9D2986-7637-469C-8E49-7DD3EF69E0F2}"/>
              </a:ext>
            </a:extLst>
          </p:cNvPr>
          <p:cNvSpPr>
            <a:spLocks noGrp="1"/>
          </p:cNvSpPr>
          <p:nvPr>
            <p:ph type="sldNum" sz="quarter" idx="12"/>
          </p:nvPr>
        </p:nvSpPr>
        <p:spPr/>
        <p:txBody>
          <a:body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9203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17C663-F60C-4C5B-95BE-3431477FF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898C8C9-98B9-43BC-9246-1475F35CF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E06BA4-ACD3-4C43-85EE-DE5E42304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9A999-FCE7-491A-B530-BC7D7038B1F3}" type="datetimeFigureOut">
              <a:rPr lang="zh-CN" altLang="en-US" smtClean="0"/>
              <a:t>2023/2/18</a:t>
            </a:fld>
            <a:endParaRPr lang="zh-CN" altLang="en-US"/>
          </a:p>
        </p:txBody>
      </p:sp>
      <p:sp>
        <p:nvSpPr>
          <p:cNvPr id="5" name="页脚占位符 4">
            <a:extLst>
              <a:ext uri="{FF2B5EF4-FFF2-40B4-BE49-F238E27FC236}">
                <a16:creationId xmlns:a16="http://schemas.microsoft.com/office/drawing/2014/main" id="{F8C17438-2542-458C-A3CA-7A3B34F89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9E052F-3044-48FB-B932-730A62337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49B2D-4EB1-4110-B242-D95D367ABA30}" type="slidenum">
              <a:rPr lang="zh-CN" altLang="en-US" smtClean="0"/>
              <a:t>‹#›</a:t>
            </a:fld>
            <a:endParaRPr lang="zh-CN" altLang="en-US"/>
          </a:p>
        </p:txBody>
      </p:sp>
    </p:spTree>
    <p:extLst>
      <p:ext uri="{BB962C8B-B14F-4D97-AF65-F5344CB8AC3E}">
        <p14:creationId xmlns:p14="http://schemas.microsoft.com/office/powerpoint/2010/main" val="307570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5E338-9D5B-4C92-8A5B-D4CDFE1EE602}"/>
              </a:ext>
            </a:extLst>
          </p:cNvPr>
          <p:cNvSpPr>
            <a:spLocks noGrp="1"/>
          </p:cNvSpPr>
          <p:nvPr>
            <p:ph type="ctrTitle"/>
          </p:nvPr>
        </p:nvSpPr>
        <p:spPr/>
        <p:txBody>
          <a:bodyPr/>
          <a:lstStyle/>
          <a:p>
            <a:r>
              <a:rPr lang="en-US" altLang="zh-CN" dirty="0"/>
              <a:t>AArch64</a:t>
            </a:r>
            <a:r>
              <a:rPr lang="zh-CN" altLang="en-US" dirty="0"/>
              <a:t>数据代码分离</a:t>
            </a:r>
            <a:br>
              <a:rPr lang="en-US" altLang="zh-CN" dirty="0"/>
            </a:br>
            <a:r>
              <a:rPr lang="en-US" altLang="zh-CN" dirty="0"/>
              <a:t>——</a:t>
            </a:r>
            <a:r>
              <a:rPr lang="zh-CN" altLang="en-US" dirty="0"/>
              <a:t>链接器</a:t>
            </a:r>
          </a:p>
        </p:txBody>
      </p:sp>
      <p:sp>
        <p:nvSpPr>
          <p:cNvPr id="3" name="副标题 2">
            <a:extLst>
              <a:ext uri="{FF2B5EF4-FFF2-40B4-BE49-F238E27FC236}">
                <a16:creationId xmlns:a16="http://schemas.microsoft.com/office/drawing/2014/main" id="{29E932B8-A4B7-4A5A-B5F3-81DECE7F8397}"/>
              </a:ext>
            </a:extLst>
          </p:cNvPr>
          <p:cNvSpPr>
            <a:spLocks noGrp="1"/>
          </p:cNvSpPr>
          <p:nvPr>
            <p:ph type="subTitle" idx="1"/>
          </p:nvPr>
        </p:nvSpPr>
        <p:spPr/>
        <p:txBody>
          <a:bodyPr/>
          <a:lstStyle/>
          <a:p>
            <a:r>
              <a:rPr lang="en-US" altLang="zh-CN" dirty="0"/>
              <a:t>2023/2/8</a:t>
            </a:r>
            <a:endParaRPr lang="zh-CN" altLang="en-US" dirty="0"/>
          </a:p>
        </p:txBody>
      </p:sp>
    </p:spTree>
    <p:extLst>
      <p:ext uri="{BB962C8B-B14F-4D97-AF65-F5344CB8AC3E}">
        <p14:creationId xmlns:p14="http://schemas.microsoft.com/office/powerpoint/2010/main" val="338440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418D2-4789-4BF7-A075-22AEF8EC3B89}"/>
              </a:ext>
            </a:extLst>
          </p:cNvPr>
          <p:cNvSpPr>
            <a:spLocks noGrp="1"/>
          </p:cNvSpPr>
          <p:nvPr>
            <p:ph type="title"/>
          </p:nvPr>
        </p:nvSpPr>
        <p:spPr/>
        <p:txBody>
          <a:bodyPr/>
          <a:lstStyle/>
          <a:p>
            <a:r>
              <a:rPr lang="zh-CN" altLang="en-US" dirty="0"/>
              <a:t>修改方式：链接脚本</a:t>
            </a:r>
          </a:p>
        </p:txBody>
      </p:sp>
      <p:sp>
        <p:nvSpPr>
          <p:cNvPr id="3" name="内容占位符 2">
            <a:extLst>
              <a:ext uri="{FF2B5EF4-FFF2-40B4-BE49-F238E27FC236}">
                <a16:creationId xmlns:a16="http://schemas.microsoft.com/office/drawing/2014/main" id="{B99464AD-D187-4446-BAA0-808323151EE0}"/>
              </a:ext>
            </a:extLst>
          </p:cNvPr>
          <p:cNvSpPr>
            <a:spLocks noGrp="1"/>
          </p:cNvSpPr>
          <p:nvPr>
            <p:ph idx="1"/>
          </p:nvPr>
        </p:nvSpPr>
        <p:spPr/>
        <p:txBody>
          <a:bodyPr/>
          <a:lstStyle/>
          <a:p>
            <a:r>
              <a:rPr lang="zh-CN" altLang="en-US" dirty="0"/>
              <a:t>首先了解链接脚本的基本构成</a:t>
            </a:r>
            <a:endParaRPr lang="en-US" altLang="zh-CN" dirty="0"/>
          </a:p>
          <a:p>
            <a:endParaRPr lang="en-US" altLang="zh-CN" dirty="0"/>
          </a:p>
          <a:p>
            <a:r>
              <a:rPr lang="zh-CN" altLang="en-US" dirty="0"/>
              <a:t>以参数为</a:t>
            </a:r>
            <a:r>
              <a:rPr lang="en-US" altLang="zh-CN" dirty="0"/>
              <a:t>-pie</a:t>
            </a:r>
            <a:r>
              <a:rPr lang="zh-CN" altLang="en-US" dirty="0"/>
              <a:t>时的链接脚本为例：</a:t>
            </a:r>
            <a:endParaRPr lang="en-US" altLang="zh-CN" dirty="0"/>
          </a:p>
          <a:p>
            <a:r>
              <a:rPr lang="zh-CN" altLang="en-US" dirty="0"/>
              <a:t>见</a:t>
            </a:r>
            <a:r>
              <a:rPr lang="en-US" altLang="zh-CN" dirty="0"/>
              <a:t>~/</a:t>
            </a:r>
            <a:r>
              <a:rPr lang="en-US" altLang="zh-CN" dirty="0" err="1"/>
              <a:t>my_ldscripts</a:t>
            </a:r>
            <a:r>
              <a:rPr lang="en-US" altLang="zh-CN" dirty="0"/>
              <a:t>/</a:t>
            </a:r>
            <a:r>
              <a:rPr lang="en-US" altLang="zh-CN" dirty="0" err="1"/>
              <a:t>default.lds</a:t>
            </a:r>
            <a:endParaRPr lang="en-US" altLang="zh-CN" dirty="0"/>
          </a:p>
          <a:p>
            <a:pPr marL="0" indent="0">
              <a:buNone/>
            </a:pPr>
            <a:endParaRPr lang="en-US" altLang="zh-CN" dirty="0"/>
          </a:p>
          <a:p>
            <a:r>
              <a:rPr lang="zh-CN" altLang="en-US" dirty="0"/>
              <a:t>重点：</a:t>
            </a:r>
            <a:r>
              <a:rPr lang="en-US" altLang="zh-CN" dirty="0"/>
              <a:t>DATA_SEGMENT_ALIGN, DATA_SEGMENT_RELRO_END, DATA_SEGMENT_END</a:t>
            </a:r>
          </a:p>
        </p:txBody>
      </p:sp>
    </p:spTree>
    <p:extLst>
      <p:ext uri="{BB962C8B-B14F-4D97-AF65-F5344CB8AC3E}">
        <p14:creationId xmlns:p14="http://schemas.microsoft.com/office/powerpoint/2010/main" val="367661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E0A88-AF1B-48E1-A835-62AF82E7D2BF}"/>
              </a:ext>
            </a:extLst>
          </p:cNvPr>
          <p:cNvSpPr>
            <a:spLocks noGrp="1"/>
          </p:cNvSpPr>
          <p:nvPr>
            <p:ph type="title"/>
          </p:nvPr>
        </p:nvSpPr>
        <p:spPr/>
        <p:txBody>
          <a:bodyPr/>
          <a:lstStyle/>
          <a:p>
            <a:r>
              <a:rPr lang="zh-CN" altLang="en-US" dirty="0"/>
              <a:t>方法一修改内容：</a:t>
            </a:r>
            <a:r>
              <a:rPr lang="en-US" altLang="zh-CN" dirty="0"/>
              <a:t>PHDRS</a:t>
            </a:r>
            <a:r>
              <a:rPr lang="zh-CN" altLang="en-US" dirty="0"/>
              <a:t>与</a:t>
            </a:r>
            <a:r>
              <a:rPr lang="en-US" altLang="zh-CN" dirty="0"/>
              <a:t>SECTIONS</a:t>
            </a:r>
            <a:r>
              <a:rPr lang="zh-CN" altLang="en-US" dirty="0"/>
              <a:t>命令</a:t>
            </a:r>
          </a:p>
        </p:txBody>
      </p:sp>
      <p:pic>
        <p:nvPicPr>
          <p:cNvPr id="4098" name="Picture 2" descr="计算机生成了可选文字:&#10;PHDRS&#10;name《e[FILEHDR][PHDRS〕[AT（a丆s）]&#10;[FLAGS（fla）]">
            <a:extLst>
              <a:ext uri="{FF2B5EF4-FFF2-40B4-BE49-F238E27FC236}">
                <a16:creationId xmlns:a16="http://schemas.microsoft.com/office/drawing/2014/main" id="{EEBB90A0-A827-4EEE-A0BD-E109EB0B3F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7413" y="1595028"/>
            <a:ext cx="6876991" cy="1653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计算机生成了可选文字:&#10;section[address][(type)]&#10;[AT(Ima)]&#10;[ALIGN(section_align)]&#10;[SUBALIGN(subsectionalign)]&#10;[constraint]{&#10;OUtPUt-section—command&#10;OUtPUt-section—command&#10;}[&gt;region][AT&gt;lma_region][：phdr&#10;：phdr&#10;．][=fillexp]">
            <a:extLst>
              <a:ext uri="{FF2B5EF4-FFF2-40B4-BE49-F238E27FC236}">
                <a16:creationId xmlns:a16="http://schemas.microsoft.com/office/drawing/2014/main" id="{247E2B0E-3655-4969-981A-EA4007369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60926"/>
            <a:ext cx="6876991" cy="318379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FCAF6E1-C3FC-4B85-BDA2-2E37205D8CBD}"/>
              </a:ext>
            </a:extLst>
          </p:cNvPr>
          <p:cNvSpPr txBox="1"/>
          <p:nvPr/>
        </p:nvSpPr>
        <p:spPr>
          <a:xfrm>
            <a:off x="7916092" y="1629097"/>
            <a:ext cx="4275908" cy="1477328"/>
          </a:xfrm>
          <a:prstGeom prst="rect">
            <a:avLst/>
          </a:prstGeom>
          <a:noFill/>
        </p:spPr>
        <p:txBody>
          <a:bodyPr wrap="square" rtlCol="0">
            <a:spAutoFit/>
          </a:bodyPr>
          <a:lstStyle/>
          <a:p>
            <a:r>
              <a:rPr lang="en-US" altLang="zh-CN" dirty="0"/>
              <a:t>PHDRS</a:t>
            </a:r>
            <a:r>
              <a:rPr lang="zh-CN" altLang="en-US" dirty="0"/>
              <a:t>命令用于自定义</a:t>
            </a:r>
            <a:r>
              <a:rPr lang="en-US" altLang="zh-CN" dirty="0"/>
              <a:t>segment</a:t>
            </a:r>
            <a:r>
              <a:rPr lang="zh-CN" altLang="en-US" dirty="0"/>
              <a:t>，但会覆盖系统默认的</a:t>
            </a:r>
            <a:r>
              <a:rPr lang="en-US" altLang="zh-CN" dirty="0"/>
              <a:t>segment</a:t>
            </a:r>
            <a:r>
              <a:rPr lang="zh-CN" altLang="en-US" dirty="0"/>
              <a:t>设置</a:t>
            </a:r>
            <a:endParaRPr lang="en-US" altLang="zh-CN" dirty="0"/>
          </a:p>
          <a:p>
            <a:endParaRPr lang="en-US" altLang="zh-CN" dirty="0"/>
          </a:p>
          <a:p>
            <a:r>
              <a:rPr lang="en-US" altLang="zh-CN" dirty="0"/>
              <a:t>FILEHDR / PHDRS</a:t>
            </a:r>
            <a:r>
              <a:rPr lang="zh-CN" altLang="en-US" dirty="0"/>
              <a:t>关键字表明该</a:t>
            </a:r>
            <a:r>
              <a:rPr lang="en-US" altLang="zh-CN" dirty="0"/>
              <a:t>segment</a:t>
            </a:r>
            <a:r>
              <a:rPr lang="zh-CN" altLang="en-US" dirty="0"/>
              <a:t>中包含文件头 </a:t>
            </a:r>
            <a:r>
              <a:rPr lang="en-US" altLang="zh-CN" dirty="0"/>
              <a:t>/ </a:t>
            </a:r>
            <a:r>
              <a:rPr lang="zh-CN" altLang="en-US" dirty="0"/>
              <a:t>程序头</a:t>
            </a:r>
          </a:p>
        </p:txBody>
      </p:sp>
      <p:sp>
        <p:nvSpPr>
          <p:cNvPr id="9" name="矩形 8">
            <a:extLst>
              <a:ext uri="{FF2B5EF4-FFF2-40B4-BE49-F238E27FC236}">
                <a16:creationId xmlns:a16="http://schemas.microsoft.com/office/drawing/2014/main" id="{4EC8AC90-7823-4162-B250-595F3809F545}"/>
              </a:ext>
            </a:extLst>
          </p:cNvPr>
          <p:cNvSpPr/>
          <p:nvPr/>
        </p:nvSpPr>
        <p:spPr>
          <a:xfrm>
            <a:off x="4029166" y="6066155"/>
            <a:ext cx="1950720" cy="42672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592E5B3-B534-4598-B529-A77AB452ED2B}"/>
              </a:ext>
            </a:extLst>
          </p:cNvPr>
          <p:cNvSpPr txBox="1"/>
          <p:nvPr/>
        </p:nvSpPr>
        <p:spPr>
          <a:xfrm>
            <a:off x="7916092" y="3406435"/>
            <a:ext cx="4096614" cy="1477328"/>
          </a:xfrm>
          <a:prstGeom prst="rect">
            <a:avLst/>
          </a:prstGeom>
          <a:noFill/>
        </p:spPr>
        <p:txBody>
          <a:bodyPr wrap="square" rtlCol="0">
            <a:spAutoFit/>
          </a:bodyPr>
          <a:lstStyle/>
          <a:p>
            <a:r>
              <a:rPr lang="en-US" altLang="zh-CN" dirty="0"/>
              <a:t>SECTIONS</a:t>
            </a:r>
            <a:r>
              <a:rPr lang="zh-CN" altLang="en-US" dirty="0"/>
              <a:t>命令用于指定</a:t>
            </a:r>
            <a:r>
              <a:rPr lang="en-US" altLang="zh-CN" dirty="0"/>
              <a:t>section</a:t>
            </a:r>
            <a:r>
              <a:rPr lang="zh-CN" altLang="en-US" dirty="0"/>
              <a:t>合并成</a:t>
            </a:r>
            <a:r>
              <a:rPr lang="en-US" altLang="zh-CN" dirty="0"/>
              <a:t>segment</a:t>
            </a:r>
            <a:r>
              <a:rPr lang="zh-CN" altLang="en-US" dirty="0"/>
              <a:t>的规则</a:t>
            </a:r>
            <a:endParaRPr lang="en-US" altLang="zh-CN" dirty="0"/>
          </a:p>
          <a:p>
            <a:endParaRPr lang="en-US" altLang="zh-CN" dirty="0"/>
          </a:p>
          <a:p>
            <a:r>
              <a:rPr lang="en-US" altLang="zh-CN" dirty="0"/>
              <a:t>:</a:t>
            </a:r>
            <a:r>
              <a:rPr lang="en-US" altLang="zh-CN" dirty="0" err="1"/>
              <a:t>phdr</a:t>
            </a:r>
            <a:r>
              <a:rPr lang="en-US" altLang="zh-CN" dirty="0"/>
              <a:t> </a:t>
            </a:r>
            <a:r>
              <a:rPr lang="zh-CN" altLang="en-US" dirty="0"/>
              <a:t>表示将该</a:t>
            </a:r>
            <a:r>
              <a:rPr lang="en-US" altLang="zh-CN" dirty="0"/>
              <a:t>section</a:t>
            </a:r>
            <a:r>
              <a:rPr lang="zh-CN" altLang="en-US" dirty="0"/>
              <a:t>放入</a:t>
            </a:r>
            <a:r>
              <a:rPr lang="en-US" altLang="zh-CN" dirty="0" err="1"/>
              <a:t>phdr</a:t>
            </a:r>
            <a:r>
              <a:rPr lang="en-US" altLang="zh-CN" dirty="0"/>
              <a:t> segment</a:t>
            </a:r>
            <a:r>
              <a:rPr lang="zh-CN" altLang="en-US" dirty="0"/>
              <a:t>中</a:t>
            </a:r>
          </a:p>
        </p:txBody>
      </p:sp>
      <p:sp>
        <p:nvSpPr>
          <p:cNvPr id="6" name="矩形 5">
            <a:extLst>
              <a:ext uri="{FF2B5EF4-FFF2-40B4-BE49-F238E27FC236}">
                <a16:creationId xmlns:a16="http://schemas.microsoft.com/office/drawing/2014/main" id="{CDF152FD-C460-40CB-9147-5051ED71B95C}"/>
              </a:ext>
            </a:extLst>
          </p:cNvPr>
          <p:cNvSpPr/>
          <p:nvPr/>
        </p:nvSpPr>
        <p:spPr>
          <a:xfrm>
            <a:off x="7858157" y="5094836"/>
            <a:ext cx="4154549" cy="1477328"/>
          </a:xfrm>
          <a:prstGeom prst="rect">
            <a:avLst/>
          </a:prstGeom>
        </p:spPr>
        <p:txBody>
          <a:bodyPr wrap="square">
            <a:spAutoFit/>
          </a:bodyPr>
          <a:lstStyle/>
          <a:p>
            <a:r>
              <a:rPr lang="zh-CN" altLang="en-US" dirty="0">
                <a:latin typeface="+mn-ea"/>
              </a:rPr>
              <a:t>方法一：</a:t>
            </a:r>
            <a:endParaRPr lang="en-US" altLang="zh-CN" dirty="0">
              <a:latin typeface="+mn-ea"/>
            </a:endParaRPr>
          </a:p>
          <a:p>
            <a:r>
              <a:rPr lang="zh-CN" altLang="en-US" dirty="0">
                <a:latin typeface="+mn-ea"/>
              </a:rPr>
              <a:t>新增一个只读的</a:t>
            </a:r>
            <a:r>
              <a:rPr lang="en-US" altLang="zh-CN" dirty="0">
                <a:latin typeface="+mn-ea"/>
              </a:rPr>
              <a:t>LOAD segment</a:t>
            </a:r>
            <a:r>
              <a:rPr lang="zh-CN" altLang="en-US" dirty="0">
                <a:latin typeface="+mn-ea"/>
              </a:rPr>
              <a:t>，将原本位于可执行</a:t>
            </a:r>
            <a:r>
              <a:rPr lang="en-US" altLang="zh-CN" dirty="0">
                <a:latin typeface="+mn-ea"/>
              </a:rPr>
              <a:t>segment</a:t>
            </a:r>
            <a:r>
              <a:rPr lang="zh-CN" altLang="en-US" dirty="0">
                <a:latin typeface="+mn-ea"/>
              </a:rPr>
              <a:t>的数据移到上述只读</a:t>
            </a:r>
            <a:r>
              <a:rPr lang="en-US" altLang="zh-CN" dirty="0">
                <a:latin typeface="+mn-ea"/>
              </a:rPr>
              <a:t>segment</a:t>
            </a:r>
            <a:r>
              <a:rPr lang="zh-CN" altLang="en-US" dirty="0">
                <a:latin typeface="+mn-ea"/>
              </a:rPr>
              <a:t>中；</a:t>
            </a:r>
            <a:endParaRPr lang="en-US" altLang="zh-CN" dirty="0">
              <a:latin typeface="+mn-ea"/>
            </a:endParaRPr>
          </a:p>
          <a:p>
            <a:r>
              <a:rPr lang="zh-CN" altLang="en-US" dirty="0">
                <a:latin typeface="+mn-ea"/>
              </a:rPr>
              <a:t>同时不改变其他</a:t>
            </a:r>
            <a:r>
              <a:rPr lang="en-US" altLang="zh-CN" dirty="0">
                <a:latin typeface="+mn-ea"/>
              </a:rPr>
              <a:t>segment</a:t>
            </a:r>
            <a:endParaRPr lang="zh-CN" altLang="en-US" dirty="0"/>
          </a:p>
        </p:txBody>
      </p:sp>
    </p:spTree>
    <p:extLst>
      <p:ext uri="{BB962C8B-B14F-4D97-AF65-F5344CB8AC3E}">
        <p14:creationId xmlns:p14="http://schemas.microsoft.com/office/powerpoint/2010/main" val="215625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A1F70-EE8D-415B-ABD1-17071719C91A}"/>
              </a:ext>
            </a:extLst>
          </p:cNvPr>
          <p:cNvSpPr>
            <a:spLocks noGrp="1"/>
          </p:cNvSpPr>
          <p:nvPr>
            <p:ph type="title"/>
          </p:nvPr>
        </p:nvSpPr>
        <p:spPr/>
        <p:txBody>
          <a:bodyPr/>
          <a:lstStyle/>
          <a:p>
            <a:r>
              <a:rPr lang="zh-CN" altLang="en-US" dirty="0"/>
              <a:t>方法一修改方式</a:t>
            </a:r>
          </a:p>
        </p:txBody>
      </p:sp>
      <p:pic>
        <p:nvPicPr>
          <p:cNvPr id="7" name="Picture 4" descr="计算机生成了可选文字:&#10;/usr/aarcn&#10;PHDRS&#10;phdrPTPHDRPHDRS；&#10;interpPT_INTERP;&#10;textPTLOADFILEHDRPHDRS;&#10;rodataPTLOAD．&#10;rwdataPTLOAD．&#10;dynamicPTDYNAMIC；&#10;notePTNOTE；&#10;SECTIONS&#10;gnu/上1b">
            <a:extLst>
              <a:ext uri="{FF2B5EF4-FFF2-40B4-BE49-F238E27FC236}">
                <a16:creationId xmlns:a16="http://schemas.microsoft.com/office/drawing/2014/main" id="{EF69B197-C68A-40D0-B60C-9D8186BF2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023" y="3429000"/>
            <a:ext cx="4743450" cy="31432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85688B5-F0F8-427E-8A82-563447D8BA20}"/>
              </a:ext>
            </a:extLst>
          </p:cNvPr>
          <p:cNvSpPr txBox="1"/>
          <p:nvPr/>
        </p:nvSpPr>
        <p:spPr>
          <a:xfrm>
            <a:off x="735106" y="1690688"/>
            <a:ext cx="10820400" cy="1569660"/>
          </a:xfrm>
          <a:prstGeom prst="rect">
            <a:avLst/>
          </a:prstGeom>
          <a:noFill/>
        </p:spPr>
        <p:txBody>
          <a:bodyPr wrap="square" rtlCol="0">
            <a:spAutoFit/>
          </a:bodyPr>
          <a:lstStyle/>
          <a:p>
            <a:r>
              <a:rPr lang="zh-CN" altLang="en-US" sz="2400" dirty="0"/>
              <a:t>先试用</a:t>
            </a:r>
            <a:r>
              <a:rPr lang="en-US" altLang="zh-CN" sz="2400" dirty="0"/>
              <a:t>PHDRS</a:t>
            </a:r>
            <a:r>
              <a:rPr lang="zh-CN" altLang="en-US" sz="2400" dirty="0"/>
              <a:t>命令自定义若干</a:t>
            </a:r>
            <a:r>
              <a:rPr lang="en-US" altLang="zh-CN" sz="2400" dirty="0"/>
              <a:t>segment</a:t>
            </a:r>
            <a:r>
              <a:rPr lang="zh-CN" altLang="en-US" sz="2400" dirty="0"/>
              <a:t>，其中关键是三个</a:t>
            </a:r>
            <a:r>
              <a:rPr lang="en-US" altLang="zh-CN" sz="2400" dirty="0"/>
              <a:t>LOAD segment</a:t>
            </a:r>
            <a:r>
              <a:rPr lang="zh-CN" altLang="en-US" sz="2400" dirty="0"/>
              <a:t>（这里是</a:t>
            </a:r>
            <a:r>
              <a:rPr lang="en-US" altLang="zh-CN" sz="2400" dirty="0"/>
              <a:t>text, </a:t>
            </a:r>
            <a:r>
              <a:rPr lang="en-US" altLang="zh-CN" sz="2400" dirty="0" err="1"/>
              <a:t>rodata</a:t>
            </a:r>
            <a:r>
              <a:rPr lang="en-US" altLang="zh-CN" sz="2400" dirty="0"/>
              <a:t>, </a:t>
            </a:r>
            <a:r>
              <a:rPr lang="en-US" altLang="zh-CN" sz="2400" dirty="0" err="1"/>
              <a:t>rwdata</a:t>
            </a:r>
            <a:r>
              <a:rPr lang="zh-CN" altLang="en-US" sz="2400" dirty="0"/>
              <a:t>）</a:t>
            </a:r>
            <a:endParaRPr lang="en-US" altLang="zh-CN" sz="2400" dirty="0"/>
          </a:p>
          <a:p>
            <a:endParaRPr lang="en-US" altLang="zh-CN" sz="2400" dirty="0"/>
          </a:p>
          <a:p>
            <a:r>
              <a:rPr lang="zh-CN" altLang="en-US" sz="2400" dirty="0"/>
              <a:t>然后在</a:t>
            </a:r>
            <a:r>
              <a:rPr lang="en-US" altLang="zh-CN" sz="2400" dirty="0"/>
              <a:t>SECTIONS</a:t>
            </a:r>
            <a:r>
              <a:rPr lang="zh-CN" altLang="en-US" sz="2400" dirty="0"/>
              <a:t>命令中使用</a:t>
            </a:r>
            <a:r>
              <a:rPr lang="en-US" altLang="zh-CN" sz="2400" dirty="0"/>
              <a:t>:</a:t>
            </a:r>
            <a:r>
              <a:rPr lang="en-US" altLang="zh-CN" sz="2400" dirty="0" err="1"/>
              <a:t>phdr</a:t>
            </a:r>
            <a:r>
              <a:rPr lang="zh-CN" altLang="en-US" sz="2400" dirty="0"/>
              <a:t>参数，将</a:t>
            </a:r>
            <a:r>
              <a:rPr lang="en-US" altLang="zh-CN" sz="2400" dirty="0"/>
              <a:t>section</a:t>
            </a:r>
            <a:r>
              <a:rPr lang="zh-CN" altLang="en-US" sz="2400" dirty="0"/>
              <a:t>合并到对应</a:t>
            </a:r>
            <a:r>
              <a:rPr lang="en-US" altLang="zh-CN" sz="2400" dirty="0"/>
              <a:t>segment</a:t>
            </a:r>
            <a:r>
              <a:rPr lang="zh-CN" altLang="en-US" sz="2400" dirty="0"/>
              <a:t>中</a:t>
            </a:r>
          </a:p>
        </p:txBody>
      </p:sp>
      <p:sp>
        <p:nvSpPr>
          <p:cNvPr id="10" name="文本框 9">
            <a:extLst>
              <a:ext uri="{FF2B5EF4-FFF2-40B4-BE49-F238E27FC236}">
                <a16:creationId xmlns:a16="http://schemas.microsoft.com/office/drawing/2014/main" id="{62F0DA05-3C47-4F3E-B0E4-D1CBE11B2E2D}"/>
              </a:ext>
            </a:extLst>
          </p:cNvPr>
          <p:cNvSpPr txBox="1"/>
          <p:nvPr/>
        </p:nvSpPr>
        <p:spPr>
          <a:xfrm>
            <a:off x="6615954" y="4631293"/>
            <a:ext cx="2949388" cy="369332"/>
          </a:xfrm>
          <a:prstGeom prst="rect">
            <a:avLst/>
          </a:prstGeom>
          <a:noFill/>
        </p:spPr>
        <p:txBody>
          <a:bodyPr wrap="square" rtlCol="0">
            <a:spAutoFit/>
          </a:bodyPr>
          <a:lstStyle/>
          <a:p>
            <a:r>
              <a:rPr lang="zh-CN" altLang="en-US" dirty="0"/>
              <a:t>使用</a:t>
            </a:r>
            <a:r>
              <a:rPr lang="en-US" altLang="zh-CN" dirty="0"/>
              <a:t>PHDRS</a:t>
            </a:r>
            <a:r>
              <a:rPr lang="zh-CN" altLang="en-US" dirty="0"/>
              <a:t>自定义</a:t>
            </a:r>
            <a:r>
              <a:rPr lang="en-US" altLang="zh-CN" dirty="0"/>
              <a:t>segment</a:t>
            </a:r>
            <a:endParaRPr lang="zh-CN" altLang="en-US" dirty="0"/>
          </a:p>
        </p:txBody>
      </p:sp>
    </p:spTree>
    <p:extLst>
      <p:ext uri="{BB962C8B-B14F-4D97-AF65-F5344CB8AC3E}">
        <p14:creationId xmlns:p14="http://schemas.microsoft.com/office/powerpoint/2010/main" val="1808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30CD60-5932-404B-9088-B1E57C1D146E}"/>
              </a:ext>
            </a:extLst>
          </p:cNvPr>
          <p:cNvPicPr>
            <a:picLocks noChangeAspect="1"/>
          </p:cNvPicPr>
          <p:nvPr/>
        </p:nvPicPr>
        <p:blipFill>
          <a:blip r:embed="rId2"/>
          <a:stretch>
            <a:fillRect/>
          </a:stretch>
        </p:blipFill>
        <p:spPr>
          <a:xfrm>
            <a:off x="3025186" y="1690688"/>
            <a:ext cx="3467584" cy="1228896"/>
          </a:xfrm>
          <a:prstGeom prst="rect">
            <a:avLst/>
          </a:prstGeom>
        </p:spPr>
      </p:pic>
      <p:pic>
        <p:nvPicPr>
          <p:cNvPr id="6" name="图片 5">
            <a:extLst>
              <a:ext uri="{FF2B5EF4-FFF2-40B4-BE49-F238E27FC236}">
                <a16:creationId xmlns:a16="http://schemas.microsoft.com/office/drawing/2014/main" id="{54ABC3AA-0A7B-4359-A629-36435E824910}"/>
              </a:ext>
            </a:extLst>
          </p:cNvPr>
          <p:cNvPicPr>
            <a:picLocks noChangeAspect="1"/>
          </p:cNvPicPr>
          <p:nvPr/>
        </p:nvPicPr>
        <p:blipFill>
          <a:blip r:embed="rId3"/>
          <a:stretch>
            <a:fillRect/>
          </a:stretch>
        </p:blipFill>
        <p:spPr>
          <a:xfrm>
            <a:off x="3025186" y="4402335"/>
            <a:ext cx="8754697" cy="504895"/>
          </a:xfrm>
          <a:prstGeom prst="rect">
            <a:avLst/>
          </a:prstGeom>
        </p:spPr>
      </p:pic>
      <p:pic>
        <p:nvPicPr>
          <p:cNvPr id="7" name="图片 6">
            <a:extLst>
              <a:ext uri="{FF2B5EF4-FFF2-40B4-BE49-F238E27FC236}">
                <a16:creationId xmlns:a16="http://schemas.microsoft.com/office/drawing/2014/main" id="{8655D66B-1C85-4237-9DFD-9E84E6113042}"/>
              </a:ext>
            </a:extLst>
          </p:cNvPr>
          <p:cNvPicPr>
            <a:picLocks noChangeAspect="1"/>
          </p:cNvPicPr>
          <p:nvPr/>
        </p:nvPicPr>
        <p:blipFill>
          <a:blip r:embed="rId4"/>
          <a:stretch>
            <a:fillRect/>
          </a:stretch>
        </p:blipFill>
        <p:spPr>
          <a:xfrm>
            <a:off x="3025186" y="5149849"/>
            <a:ext cx="6449325" cy="647790"/>
          </a:xfrm>
          <a:prstGeom prst="rect">
            <a:avLst/>
          </a:prstGeom>
        </p:spPr>
      </p:pic>
      <p:pic>
        <p:nvPicPr>
          <p:cNvPr id="8" name="图片 7">
            <a:extLst>
              <a:ext uri="{FF2B5EF4-FFF2-40B4-BE49-F238E27FC236}">
                <a16:creationId xmlns:a16="http://schemas.microsoft.com/office/drawing/2014/main" id="{116BEE5B-DA1D-492C-9C1A-0F4801C8DD7A}"/>
              </a:ext>
            </a:extLst>
          </p:cNvPr>
          <p:cNvPicPr>
            <a:picLocks noChangeAspect="1"/>
          </p:cNvPicPr>
          <p:nvPr/>
        </p:nvPicPr>
        <p:blipFill>
          <a:blip r:embed="rId5"/>
          <a:stretch>
            <a:fillRect/>
          </a:stretch>
        </p:blipFill>
        <p:spPr>
          <a:xfrm>
            <a:off x="3025186" y="3016251"/>
            <a:ext cx="7944959" cy="1133633"/>
          </a:xfrm>
          <a:prstGeom prst="rect">
            <a:avLst/>
          </a:prstGeom>
        </p:spPr>
      </p:pic>
      <p:sp>
        <p:nvSpPr>
          <p:cNvPr id="5" name="文本框 4">
            <a:extLst>
              <a:ext uri="{FF2B5EF4-FFF2-40B4-BE49-F238E27FC236}">
                <a16:creationId xmlns:a16="http://schemas.microsoft.com/office/drawing/2014/main" id="{CC008E5C-92CB-48BB-B87B-F641D577E9AD}"/>
              </a:ext>
            </a:extLst>
          </p:cNvPr>
          <p:cNvSpPr txBox="1"/>
          <p:nvPr/>
        </p:nvSpPr>
        <p:spPr>
          <a:xfrm>
            <a:off x="412117" y="3400960"/>
            <a:ext cx="2178423" cy="1015663"/>
          </a:xfrm>
          <a:prstGeom prst="rect">
            <a:avLst/>
          </a:prstGeom>
          <a:noFill/>
        </p:spPr>
        <p:txBody>
          <a:bodyPr wrap="square" rtlCol="0">
            <a:spAutoFit/>
          </a:bodyPr>
          <a:lstStyle/>
          <a:p>
            <a:r>
              <a:rPr lang="zh-CN" altLang="en-US" sz="2000" dirty="0"/>
              <a:t>在</a:t>
            </a:r>
            <a:r>
              <a:rPr lang="en-US" altLang="zh-CN" sz="2000" dirty="0"/>
              <a:t>SECTIONS</a:t>
            </a:r>
            <a:r>
              <a:rPr lang="zh-CN" altLang="en-US" sz="2000" dirty="0"/>
              <a:t>命令中使用</a:t>
            </a:r>
            <a:r>
              <a:rPr lang="en-US" altLang="zh-CN" sz="2000" dirty="0"/>
              <a:t>:</a:t>
            </a:r>
            <a:r>
              <a:rPr lang="en-US" altLang="zh-CN" sz="2000" dirty="0" err="1"/>
              <a:t>phdr</a:t>
            </a:r>
            <a:r>
              <a:rPr lang="zh-CN" altLang="en-US" sz="2000" dirty="0"/>
              <a:t>参数合并</a:t>
            </a:r>
            <a:r>
              <a:rPr lang="en-US" altLang="zh-CN" sz="2000" dirty="0"/>
              <a:t>section</a:t>
            </a:r>
            <a:endParaRPr lang="zh-CN" altLang="en-US" sz="2000" dirty="0"/>
          </a:p>
        </p:txBody>
      </p:sp>
    </p:spTree>
    <p:extLst>
      <p:ext uri="{BB962C8B-B14F-4D97-AF65-F5344CB8AC3E}">
        <p14:creationId xmlns:p14="http://schemas.microsoft.com/office/powerpoint/2010/main" val="234970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F22CE-71DB-465B-8C7F-998C8AC2406F}"/>
              </a:ext>
            </a:extLst>
          </p:cNvPr>
          <p:cNvSpPr>
            <a:spLocks noGrp="1"/>
          </p:cNvSpPr>
          <p:nvPr>
            <p:ph type="title"/>
          </p:nvPr>
        </p:nvSpPr>
        <p:spPr/>
        <p:txBody>
          <a:bodyPr>
            <a:normAutofit/>
          </a:bodyPr>
          <a:lstStyle/>
          <a:p>
            <a:r>
              <a:rPr lang="zh-CN" altLang="en-US" sz="2400" dirty="0">
                <a:latin typeface="+mn-ea"/>
                <a:ea typeface="+mn-ea"/>
              </a:rPr>
              <a:t>使用修改后链接脚本生成的可执行文件如下</a:t>
            </a:r>
            <a:br>
              <a:rPr lang="en-US" altLang="zh-CN" sz="2400" dirty="0">
                <a:latin typeface="+mn-ea"/>
                <a:ea typeface="+mn-ea"/>
              </a:rPr>
            </a:br>
            <a:br>
              <a:rPr lang="en-US" altLang="zh-CN" sz="2400" dirty="0">
                <a:latin typeface="+mn-ea"/>
                <a:ea typeface="+mn-ea"/>
              </a:rPr>
            </a:br>
            <a:r>
              <a:rPr lang="zh-CN" altLang="en-US" sz="2400" dirty="0">
                <a:latin typeface="+mn-ea"/>
                <a:ea typeface="+mn-ea"/>
              </a:rPr>
              <a:t>可以看到已经完成了基本要求：将数据从可执行页分离出来</a:t>
            </a:r>
          </a:p>
        </p:txBody>
      </p:sp>
      <p:pic>
        <p:nvPicPr>
          <p:cNvPr id="4" name="Picture 2" descr="计算机生成了可选文字:&#10;hxa@note-this-is-host:、/test/test_c/ld_test$readelf&#10;ElffiletypeisDYN（SharedObjectfile)&#10;Entrypoint9x259&#10;Thereare7programheaders,startingatoffset64&#10;ProgramHeaders：&#10;一1simple_customedIds&#10;Type&#10;PHDR&#10;INTERP&#10;Offset&#10;9x999949&#10;9x99941C&#10;VirtAddr&#10;PhysAddr&#10;9x99999999999999499x9999999999999949&#10;9x999999999991941C9x999999999991941C&#10;[Requestingprograminterpreter：/lib/1d-1inux-aarch64.so&#10;LOAD&#10;LOAD&#10;LOAD&#10;DYNAMIC&#10;NOTE&#10;9x999999&#10;9x99941C&#10;9x9997f8&#10;9x919919&#10;9x999999&#10;9x9999999999999999&#10;9x999999999991941C&#10;9x99999999999197f8&#10;9x9999999999929919&#10;9x9999999999999999&#10;9x9999999999999999&#10;9x999999999991941C&#10;9x99999999999197f8&#10;9x9999999999929919&#10;9x9999999999999999&#10;FileSiz&#10;9x999188&#10;9x99993C&#10;．1]&#10;9x99941C&#10;9x9993dC&#10;9x919388&#10;9x9991e9&#10;9x999999&#10;MemSiz&#10;9x999188&#10;9x99993b&#10;9x99941C&#10;9x9993dC&#10;9x919399&#10;9x9991e9&#10;9x999999&#10;FlgAlign&#10;R&#10;9x8&#10;R&#10;9x4&#10;RE&#10;9x19999&#10;R&#10;9x19999&#10;RW&#10;9x19999&#10;RW&#10;9x8&#10;9x8&#10;SectiontoSegmentmapping：&#10;SegmentSections．&#10;91&#10;92&#10;93&#10;95&#10;96&#10;·interp&#10;.init．pit．text.fini&#10;.interp.note.ABI-tag&#10;．ehframe.initarray&#10;·dynamc&#10;.gnu.hash．dynsym．dynstr&#10;.finiarray．dynamc.got&#10;·gnu&#10;.verslon.gnu．version_r&#10;.got.plt.data.bss&#10;·rela·dyn&#10;·rela.data&#10;·rela.got&#10;·．plt&#10;．rodata．ehframehdr&#10;激活Windows&#10;转到&quot;设置''以激活Wind">
            <a:extLst>
              <a:ext uri="{FF2B5EF4-FFF2-40B4-BE49-F238E27FC236}">
                <a16:creationId xmlns:a16="http://schemas.microsoft.com/office/drawing/2014/main" id="{88D15B1D-6565-48D4-8D3B-56697D621D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72097"/>
            <a:ext cx="12232330" cy="46207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8B961AB6-EFCD-4255-8259-86C567CBF4FF}"/>
              </a:ext>
            </a:extLst>
          </p:cNvPr>
          <p:cNvSpPr/>
          <p:nvPr/>
        </p:nvSpPr>
        <p:spPr>
          <a:xfrm>
            <a:off x="170329" y="3801035"/>
            <a:ext cx="7413812" cy="5558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1711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0E3B3-F52D-4897-A673-AAB3844F29E1}"/>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2B064129-05D0-4937-B7D6-6298CD59C8B3}"/>
              </a:ext>
            </a:extLst>
          </p:cNvPr>
          <p:cNvSpPr>
            <a:spLocks noGrp="1"/>
          </p:cNvSpPr>
          <p:nvPr>
            <p:ph idx="1"/>
          </p:nvPr>
        </p:nvSpPr>
        <p:spPr>
          <a:xfrm>
            <a:off x="838200" y="1825624"/>
            <a:ext cx="10515600" cy="5032375"/>
          </a:xfrm>
        </p:spPr>
        <p:txBody>
          <a:bodyPr>
            <a:normAutofit/>
          </a:bodyPr>
          <a:lstStyle/>
          <a:p>
            <a:pPr marL="0" indent="0">
              <a:buNone/>
            </a:pPr>
            <a:r>
              <a:rPr lang="zh-CN" altLang="en-US" dirty="0"/>
              <a:t>如果使用</a:t>
            </a:r>
            <a:r>
              <a:rPr lang="en-US" altLang="zh-CN" dirty="0"/>
              <a:t>PHDRS</a:t>
            </a:r>
            <a:r>
              <a:rPr lang="zh-CN" altLang="en-US" dirty="0"/>
              <a:t>命令，我们写的</a:t>
            </a:r>
            <a:r>
              <a:rPr lang="en-US" altLang="zh-CN" dirty="0"/>
              <a:t>segment</a:t>
            </a:r>
            <a:r>
              <a:rPr lang="zh-CN" altLang="en-US" dirty="0"/>
              <a:t>会覆盖掉系统默认的</a:t>
            </a:r>
            <a:r>
              <a:rPr lang="en-US" altLang="zh-CN" dirty="0"/>
              <a:t>segment</a:t>
            </a:r>
            <a:r>
              <a:rPr lang="zh-CN" altLang="en-US" dirty="0"/>
              <a:t>，因此需要保证修改时只添加只读的</a:t>
            </a:r>
            <a:r>
              <a:rPr lang="en-US" altLang="zh-CN" dirty="0"/>
              <a:t>LOAD segment</a:t>
            </a:r>
            <a:r>
              <a:rPr lang="zh-CN" altLang="en-US" dirty="0"/>
              <a:t>，而不修改其他部分</a:t>
            </a:r>
            <a:endParaRPr lang="en-US" altLang="zh-CN" dirty="0"/>
          </a:p>
          <a:p>
            <a:r>
              <a:rPr lang="zh-CN" altLang="en-US" dirty="0"/>
              <a:t>核心问题：如何确定有哪些</a:t>
            </a:r>
            <a:r>
              <a:rPr lang="en-US" altLang="zh-CN" dirty="0"/>
              <a:t>segment</a:t>
            </a:r>
            <a:r>
              <a:rPr lang="zh-CN" altLang="en-US" dirty="0"/>
              <a:t>？以及这些</a:t>
            </a:r>
            <a:r>
              <a:rPr lang="en-US" altLang="zh-CN" dirty="0"/>
              <a:t>segment</a:t>
            </a:r>
            <a:r>
              <a:rPr lang="zh-CN" altLang="en-US" dirty="0"/>
              <a:t>由哪些</a:t>
            </a:r>
            <a:r>
              <a:rPr lang="en-US" altLang="zh-CN" dirty="0"/>
              <a:t>section</a:t>
            </a:r>
            <a:r>
              <a:rPr lang="zh-CN" altLang="en-US" dirty="0"/>
              <a:t>组成？</a:t>
            </a:r>
            <a:endParaRPr lang="en-US" altLang="zh-CN" dirty="0"/>
          </a:p>
          <a:p>
            <a:r>
              <a:rPr lang="zh-CN" altLang="en-US" dirty="0"/>
              <a:t>解决方法：查看</a:t>
            </a:r>
            <a:r>
              <a:rPr lang="en-US" altLang="zh-CN" dirty="0" err="1"/>
              <a:t>linux</a:t>
            </a:r>
            <a:r>
              <a:rPr lang="en-US" altLang="zh-CN" dirty="0"/>
              <a:t> kernel</a:t>
            </a:r>
            <a:r>
              <a:rPr lang="zh-CN" altLang="en-US" dirty="0"/>
              <a:t> 加载器的相关源码 </a:t>
            </a:r>
            <a:r>
              <a:rPr lang="en-US" altLang="zh-CN" dirty="0"/>
              <a:t>+ </a:t>
            </a:r>
            <a:r>
              <a:rPr lang="zh-CN" altLang="en-US" dirty="0"/>
              <a:t>查看</a:t>
            </a:r>
            <a:r>
              <a:rPr lang="en-US" altLang="zh-CN" dirty="0"/>
              <a:t>/</a:t>
            </a:r>
            <a:r>
              <a:rPr lang="en-US" altLang="zh-CN" dirty="0" err="1"/>
              <a:t>usr</a:t>
            </a:r>
            <a:r>
              <a:rPr lang="en-US" altLang="zh-CN" dirty="0"/>
              <a:t>/include/</a:t>
            </a:r>
            <a:r>
              <a:rPr lang="en-US" altLang="zh-CN" dirty="0" err="1"/>
              <a:t>elf.h</a:t>
            </a:r>
            <a:endParaRPr lang="en-US" altLang="zh-CN" dirty="0"/>
          </a:p>
        </p:txBody>
      </p:sp>
    </p:spTree>
    <p:extLst>
      <p:ext uri="{BB962C8B-B14F-4D97-AF65-F5344CB8AC3E}">
        <p14:creationId xmlns:p14="http://schemas.microsoft.com/office/powerpoint/2010/main" val="534211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A963D-4F58-46C3-A194-85B253079B01}"/>
              </a:ext>
            </a:extLst>
          </p:cNvPr>
          <p:cNvSpPr>
            <a:spLocks noGrp="1"/>
          </p:cNvSpPr>
          <p:nvPr>
            <p:ph type="title"/>
          </p:nvPr>
        </p:nvSpPr>
        <p:spPr/>
        <p:txBody>
          <a:bodyPr>
            <a:normAutofit/>
          </a:bodyPr>
          <a:lstStyle/>
          <a:p>
            <a:r>
              <a:rPr lang="zh-CN" altLang="en-US" sz="2800" dirty="0"/>
              <a:t>在</a:t>
            </a:r>
            <a:r>
              <a:rPr lang="en-US" altLang="zh-CN" sz="2800" dirty="0" err="1"/>
              <a:t>linux</a:t>
            </a:r>
            <a:r>
              <a:rPr lang="en-US" altLang="zh-CN" sz="2800" dirty="0"/>
              <a:t> kernel 5.16.13</a:t>
            </a:r>
            <a:r>
              <a:rPr lang="zh-CN" altLang="en-US" sz="2800" dirty="0"/>
              <a:t>中的</a:t>
            </a:r>
            <a:r>
              <a:rPr lang="en-US" altLang="zh-CN" sz="2800" dirty="0" err="1"/>
              <a:t>elf.h</a:t>
            </a:r>
            <a:br>
              <a:rPr lang="en-US" altLang="zh-CN" sz="2800" dirty="0"/>
            </a:br>
            <a:r>
              <a:rPr lang="zh-CN" altLang="en-US" sz="2800" dirty="0"/>
              <a:t>位于</a:t>
            </a:r>
            <a:r>
              <a:rPr lang="en-US" altLang="zh-CN" sz="2800" dirty="0"/>
              <a:t>/</a:t>
            </a:r>
            <a:r>
              <a:rPr lang="en-US" altLang="zh-CN" sz="2800" dirty="0" err="1"/>
              <a:t>usr</a:t>
            </a:r>
            <a:r>
              <a:rPr lang="en-US" altLang="zh-CN" sz="2800" dirty="0"/>
              <a:t>/include/</a:t>
            </a:r>
            <a:r>
              <a:rPr lang="en-US" altLang="zh-CN" sz="2800" dirty="0" err="1"/>
              <a:t>linux</a:t>
            </a:r>
            <a:r>
              <a:rPr lang="en-US" altLang="zh-CN" sz="2800" dirty="0"/>
              <a:t>/</a:t>
            </a:r>
            <a:r>
              <a:rPr lang="en-US" altLang="zh-CN" sz="2800" dirty="0" err="1"/>
              <a:t>elf.h</a:t>
            </a:r>
            <a:endParaRPr lang="zh-CN" altLang="en-US" sz="2800" dirty="0"/>
          </a:p>
        </p:txBody>
      </p:sp>
      <p:pic>
        <p:nvPicPr>
          <p:cNvPr id="1026" name="Picture 2" descr="计算机生成了可选文字:&#10;Linuxversion5．16．13一951613一gener土c(root@note-this-is-host)(gcc（Ubuntu9．4．9一lubuntul、29．94．1）9．4．e,GNUId(GNUBinutilsfor&#10;Ubuntu）2．34）#292293982994SMPonAug1598：59：19UTC2922">
            <a:extLst>
              <a:ext uri="{FF2B5EF4-FFF2-40B4-BE49-F238E27FC236}">
                <a16:creationId xmlns:a16="http://schemas.microsoft.com/office/drawing/2014/main" id="{18D74143-5227-4D6F-8F16-6BC93ABE87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702" y="1516516"/>
            <a:ext cx="11976596" cy="477746"/>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276B6A0E-ECBB-4C10-8365-BAC98273CFDE}"/>
              </a:ext>
            </a:extLst>
          </p:cNvPr>
          <p:cNvPicPr>
            <a:picLocks noChangeAspect="1"/>
          </p:cNvPicPr>
          <p:nvPr/>
        </p:nvPicPr>
        <p:blipFill>
          <a:blip r:embed="rId3"/>
          <a:stretch>
            <a:fillRect/>
          </a:stretch>
        </p:blipFill>
        <p:spPr>
          <a:xfrm>
            <a:off x="394063" y="1994262"/>
            <a:ext cx="9459645" cy="4763165"/>
          </a:xfrm>
          <a:prstGeom prst="rect">
            <a:avLst/>
          </a:prstGeom>
        </p:spPr>
      </p:pic>
    </p:spTree>
    <p:extLst>
      <p:ext uri="{BB962C8B-B14F-4D97-AF65-F5344CB8AC3E}">
        <p14:creationId xmlns:p14="http://schemas.microsoft.com/office/powerpoint/2010/main" val="3953376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EB5AA-20B0-4860-9EDD-26A77B2BE113}"/>
              </a:ext>
            </a:extLst>
          </p:cNvPr>
          <p:cNvSpPr>
            <a:spLocks noGrp="1"/>
          </p:cNvSpPr>
          <p:nvPr>
            <p:ph type="title"/>
          </p:nvPr>
        </p:nvSpPr>
        <p:spPr/>
        <p:txBody>
          <a:bodyPr>
            <a:normAutofit/>
          </a:bodyPr>
          <a:lstStyle/>
          <a:p>
            <a:r>
              <a:rPr lang="zh-CN" altLang="en-US" sz="2400" dirty="0">
                <a:latin typeface="+mn-ea"/>
                <a:ea typeface="+mn-ea"/>
              </a:rPr>
              <a:t>位于</a:t>
            </a:r>
            <a:r>
              <a:rPr lang="en-US" altLang="zh-CN" sz="2400" dirty="0">
                <a:latin typeface="+mn-ea"/>
                <a:ea typeface="+mn-ea"/>
              </a:rPr>
              <a:t>/</a:t>
            </a:r>
            <a:r>
              <a:rPr lang="en-US" altLang="zh-CN" sz="2400" dirty="0" err="1">
                <a:latin typeface="+mn-ea"/>
                <a:ea typeface="+mn-ea"/>
              </a:rPr>
              <a:t>usr</a:t>
            </a:r>
            <a:r>
              <a:rPr lang="en-US" altLang="zh-CN" sz="2400" dirty="0">
                <a:latin typeface="+mn-ea"/>
                <a:ea typeface="+mn-ea"/>
              </a:rPr>
              <a:t>/include/</a:t>
            </a:r>
            <a:r>
              <a:rPr lang="en-US" altLang="zh-CN" sz="2400" dirty="0" err="1">
                <a:latin typeface="+mn-ea"/>
                <a:ea typeface="+mn-ea"/>
              </a:rPr>
              <a:t>elf.h</a:t>
            </a:r>
            <a:r>
              <a:rPr lang="zh-CN" altLang="en-US" sz="2400" dirty="0">
                <a:latin typeface="+mn-ea"/>
                <a:ea typeface="+mn-ea"/>
              </a:rPr>
              <a:t>中定义的</a:t>
            </a:r>
            <a:r>
              <a:rPr lang="en-US" altLang="zh-CN" sz="2400" dirty="0">
                <a:latin typeface="+mn-ea"/>
                <a:ea typeface="+mn-ea"/>
              </a:rPr>
              <a:t>program header type</a:t>
            </a:r>
            <a:r>
              <a:rPr lang="zh-CN" altLang="en-US" sz="2400" dirty="0">
                <a:latin typeface="+mn-ea"/>
                <a:ea typeface="+mn-ea"/>
              </a:rPr>
              <a:t>，多了</a:t>
            </a:r>
            <a:r>
              <a:rPr lang="en-US" altLang="zh-CN" sz="2400" dirty="0">
                <a:latin typeface="+mn-ea"/>
                <a:ea typeface="+mn-ea"/>
              </a:rPr>
              <a:t>OS-specific</a:t>
            </a:r>
            <a:r>
              <a:rPr lang="zh-CN" altLang="en-US" sz="2400" dirty="0">
                <a:latin typeface="+mn-ea"/>
                <a:ea typeface="+mn-ea"/>
              </a:rPr>
              <a:t>的部分</a:t>
            </a:r>
          </a:p>
        </p:txBody>
      </p:sp>
      <p:sp>
        <p:nvSpPr>
          <p:cNvPr id="3" name="内容占位符 2">
            <a:extLst>
              <a:ext uri="{FF2B5EF4-FFF2-40B4-BE49-F238E27FC236}">
                <a16:creationId xmlns:a16="http://schemas.microsoft.com/office/drawing/2014/main" id="{B6961C41-50B4-4477-BFD2-2B06CF6C20ED}"/>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5083BE7-B767-4DA0-ACBF-08F9BFBFE19B}"/>
              </a:ext>
            </a:extLst>
          </p:cNvPr>
          <p:cNvPicPr>
            <a:picLocks noChangeAspect="1"/>
          </p:cNvPicPr>
          <p:nvPr/>
        </p:nvPicPr>
        <p:blipFill>
          <a:blip r:embed="rId2"/>
          <a:stretch>
            <a:fillRect/>
          </a:stretch>
        </p:blipFill>
        <p:spPr>
          <a:xfrm>
            <a:off x="688056" y="1446477"/>
            <a:ext cx="8621328" cy="5306165"/>
          </a:xfrm>
          <a:prstGeom prst="rect">
            <a:avLst/>
          </a:prstGeom>
        </p:spPr>
      </p:pic>
    </p:spTree>
    <p:extLst>
      <p:ext uri="{BB962C8B-B14F-4D97-AF65-F5344CB8AC3E}">
        <p14:creationId xmlns:p14="http://schemas.microsoft.com/office/powerpoint/2010/main" val="1664915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376C2-F640-4441-A68D-AA3D56397DCB}"/>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A919536B-5E1B-450F-824A-FD24C2BEE44C}"/>
              </a:ext>
            </a:extLst>
          </p:cNvPr>
          <p:cNvSpPr>
            <a:spLocks noGrp="1"/>
          </p:cNvSpPr>
          <p:nvPr>
            <p:ph idx="1"/>
          </p:nvPr>
        </p:nvSpPr>
        <p:spPr>
          <a:xfrm>
            <a:off x="838200" y="1611085"/>
            <a:ext cx="10515600" cy="4981303"/>
          </a:xfrm>
        </p:spPr>
        <p:txBody>
          <a:bodyPr>
            <a:normAutofit/>
          </a:bodyPr>
          <a:lstStyle/>
          <a:p>
            <a:r>
              <a:rPr lang="en-US" altLang="zh-CN" sz="2400" dirty="0"/>
              <a:t>.</a:t>
            </a:r>
            <a:r>
              <a:rPr lang="en-US" altLang="zh-CN" sz="2400" dirty="0" err="1"/>
              <a:t>note.ABI</a:t>
            </a:r>
            <a:r>
              <a:rPr lang="en-US" altLang="zh-CN" sz="2400" dirty="0"/>
              <a:t>-tag</a:t>
            </a:r>
            <a:r>
              <a:rPr lang="zh-CN" altLang="en-US" sz="2400" dirty="0"/>
              <a:t>问题（</a:t>
            </a:r>
            <a:r>
              <a:rPr lang="en-US" altLang="zh-CN" sz="2400" dirty="0" err="1"/>
              <a:t>note.ABI</a:t>
            </a:r>
            <a:r>
              <a:rPr lang="en-US" altLang="zh-CN" sz="2400" dirty="0"/>
              <a:t>-tag section</a:t>
            </a:r>
            <a:r>
              <a:rPr lang="zh-CN" altLang="en-US" sz="2400" dirty="0"/>
              <a:t>没有在系统默认链接脚本中出现，但是最终会出现在</a:t>
            </a:r>
            <a:r>
              <a:rPr lang="en-US" altLang="zh-CN" sz="2400" dirty="0"/>
              <a:t>LOAD segment</a:t>
            </a:r>
            <a:r>
              <a:rPr lang="zh-CN" altLang="en-US" sz="2400" dirty="0"/>
              <a:t>中）</a:t>
            </a:r>
            <a:endParaRPr lang="en-US" altLang="zh-CN" sz="2400" dirty="0"/>
          </a:p>
          <a:p>
            <a:endParaRPr lang="en-US" altLang="zh-CN" sz="2400" dirty="0"/>
          </a:p>
          <a:p>
            <a:r>
              <a:rPr lang="en-US" altLang="zh-CN" sz="2400" dirty="0"/>
              <a:t>PT_GNU_RELRO</a:t>
            </a:r>
            <a:r>
              <a:rPr lang="zh-CN" altLang="en-US" sz="2400" dirty="0"/>
              <a:t>问题（</a:t>
            </a:r>
            <a:r>
              <a:rPr lang="en-US" altLang="zh-CN" sz="2400" dirty="0" err="1"/>
              <a:t>ld</a:t>
            </a:r>
            <a:r>
              <a:rPr lang="zh-CN" altLang="en-US" sz="2400" dirty="0"/>
              <a:t>链接器不支持</a:t>
            </a:r>
            <a:r>
              <a:rPr lang="en-US" altLang="zh-CN" sz="2400" dirty="0"/>
              <a:t>PT_GNU_RELRO</a:t>
            </a:r>
            <a:r>
              <a:rPr lang="zh-CN" altLang="en-US" sz="2400" dirty="0"/>
              <a:t>类型，但是正常编译产生的二进制会有</a:t>
            </a:r>
            <a:r>
              <a:rPr lang="en-US" altLang="zh-CN" sz="2400" dirty="0"/>
              <a:t>PT_GNU_RELRO</a:t>
            </a:r>
            <a:r>
              <a:rPr lang="zh-CN" altLang="en-US" sz="2400" dirty="0"/>
              <a:t>的</a:t>
            </a:r>
            <a:r>
              <a:rPr lang="en-US" altLang="zh-CN" sz="2400" dirty="0"/>
              <a:t>segment</a:t>
            </a:r>
            <a:r>
              <a:rPr lang="zh-CN" altLang="en-US" sz="2400" dirty="0"/>
              <a:t>）</a:t>
            </a:r>
            <a:endParaRPr lang="en-US" altLang="zh-CN" sz="2400" dirty="0"/>
          </a:p>
          <a:p>
            <a:pPr marL="0" indent="0">
              <a:buNone/>
            </a:pPr>
            <a:endParaRPr lang="en-US" altLang="zh-CN" sz="2400" dirty="0"/>
          </a:p>
          <a:p>
            <a:r>
              <a:rPr lang="zh-CN" altLang="en-US" sz="2400" dirty="0"/>
              <a:t>没有对应</a:t>
            </a:r>
            <a:r>
              <a:rPr lang="en-US" altLang="zh-CN" sz="2400" dirty="0"/>
              <a:t>section</a:t>
            </a:r>
            <a:r>
              <a:rPr lang="zh-CN" altLang="en-US" sz="2400" dirty="0"/>
              <a:t>的</a:t>
            </a:r>
            <a:r>
              <a:rPr lang="en-US" altLang="zh-CN" sz="2400" dirty="0"/>
              <a:t>program header</a:t>
            </a:r>
            <a:r>
              <a:rPr lang="zh-CN" altLang="en-US" sz="2400" dirty="0"/>
              <a:t>也会生成（比如</a:t>
            </a:r>
            <a:r>
              <a:rPr lang="en-US" altLang="zh-CN" sz="2400" dirty="0"/>
              <a:t>TLS segment</a:t>
            </a:r>
            <a:r>
              <a:rPr lang="zh-CN" altLang="en-US" sz="2400" dirty="0"/>
              <a:t>）</a:t>
            </a:r>
            <a:endParaRPr lang="en-US" altLang="zh-CN" sz="2400" dirty="0"/>
          </a:p>
          <a:p>
            <a:endParaRPr lang="en-US" altLang="zh-CN" sz="2400" dirty="0"/>
          </a:p>
          <a:p>
            <a:r>
              <a:rPr lang="en-US" altLang="zh-CN" sz="2400" dirty="0"/>
              <a:t>PT_NOTE</a:t>
            </a:r>
            <a:r>
              <a:rPr lang="zh-CN" altLang="en-US" sz="2400" dirty="0"/>
              <a:t>无反应</a:t>
            </a:r>
            <a:endParaRPr lang="en-US" altLang="zh-CN" sz="2400" dirty="0"/>
          </a:p>
          <a:p>
            <a:endParaRPr lang="en-US" altLang="zh-CN" sz="2400" dirty="0"/>
          </a:p>
          <a:p>
            <a:r>
              <a:rPr lang="zh-CN" altLang="en-US" sz="2400" dirty="0"/>
              <a:t>总结：要达到系统默认情况一致的效果难度较大</a:t>
            </a:r>
          </a:p>
          <a:p>
            <a:endParaRPr lang="en-US" altLang="zh-CN" sz="2400" dirty="0"/>
          </a:p>
          <a:p>
            <a:endParaRPr lang="en-US" altLang="zh-CN" sz="2400" dirty="0"/>
          </a:p>
          <a:p>
            <a:endParaRPr lang="en-US" altLang="zh-CN" sz="2400" dirty="0"/>
          </a:p>
          <a:p>
            <a:endParaRPr lang="zh-CN" altLang="en-US" sz="2400" dirty="0"/>
          </a:p>
          <a:p>
            <a:endParaRPr lang="zh-CN" altLang="en-US" sz="2400" dirty="0"/>
          </a:p>
          <a:p>
            <a:endParaRPr lang="en-US" altLang="zh-CN" sz="2400" dirty="0"/>
          </a:p>
          <a:p>
            <a:endParaRPr lang="zh-CN" altLang="en-US" sz="2400" dirty="0"/>
          </a:p>
        </p:txBody>
      </p:sp>
    </p:spTree>
    <p:extLst>
      <p:ext uri="{BB962C8B-B14F-4D97-AF65-F5344CB8AC3E}">
        <p14:creationId xmlns:p14="http://schemas.microsoft.com/office/powerpoint/2010/main" val="1225950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4E9C1-C698-4BF9-A42D-9B72687C7A76}"/>
              </a:ext>
            </a:extLst>
          </p:cNvPr>
          <p:cNvSpPr>
            <a:spLocks noGrp="1"/>
          </p:cNvSpPr>
          <p:nvPr>
            <p:ph type="title"/>
          </p:nvPr>
        </p:nvSpPr>
        <p:spPr/>
        <p:txBody>
          <a:bodyPr/>
          <a:lstStyle/>
          <a:p>
            <a:r>
              <a:rPr lang="zh-CN" altLang="en-US" dirty="0"/>
              <a:t>方法二修改内容</a:t>
            </a:r>
          </a:p>
        </p:txBody>
      </p:sp>
      <p:sp>
        <p:nvSpPr>
          <p:cNvPr id="3" name="内容占位符 2">
            <a:extLst>
              <a:ext uri="{FF2B5EF4-FFF2-40B4-BE49-F238E27FC236}">
                <a16:creationId xmlns:a16="http://schemas.microsoft.com/office/drawing/2014/main" id="{228CD859-13BF-483C-9161-073DC1760FB5}"/>
              </a:ext>
            </a:extLst>
          </p:cNvPr>
          <p:cNvSpPr>
            <a:spLocks noGrp="1"/>
          </p:cNvSpPr>
          <p:nvPr>
            <p:ph idx="1"/>
          </p:nvPr>
        </p:nvSpPr>
        <p:spPr/>
        <p:txBody>
          <a:bodyPr/>
          <a:lstStyle/>
          <a:p>
            <a:r>
              <a:rPr lang="zh-CN" altLang="en-US" dirty="0">
                <a:latin typeface="+mn-ea"/>
              </a:rPr>
              <a:t>方法二：利用</a:t>
            </a:r>
            <a:r>
              <a:rPr lang="en-US" altLang="zh-CN" dirty="0">
                <a:latin typeface="+mn-ea"/>
              </a:rPr>
              <a:t>GNU_RELRO segment</a:t>
            </a:r>
            <a:r>
              <a:rPr lang="zh-CN" altLang="en-US" dirty="0">
                <a:latin typeface="+mn-ea"/>
              </a:rPr>
              <a:t>，将这些位于可执行页中的</a:t>
            </a:r>
            <a:r>
              <a:rPr lang="en-US" altLang="zh-CN" dirty="0">
                <a:latin typeface="+mn-ea"/>
              </a:rPr>
              <a:t>section</a:t>
            </a:r>
            <a:r>
              <a:rPr lang="zh-CN" altLang="en-US" dirty="0">
                <a:latin typeface="+mn-ea"/>
              </a:rPr>
              <a:t>放到</a:t>
            </a:r>
            <a:r>
              <a:rPr lang="en-US" altLang="zh-CN" dirty="0">
                <a:latin typeface="+mn-ea"/>
              </a:rPr>
              <a:t>GNU_RELRO segment</a:t>
            </a:r>
            <a:r>
              <a:rPr lang="zh-CN" altLang="en-US" dirty="0">
                <a:latin typeface="+mn-ea"/>
              </a:rPr>
              <a:t>中，使得当</a:t>
            </a:r>
            <a:r>
              <a:rPr lang="zh-CN" altLang="en-US" b="1" dirty="0">
                <a:latin typeface="+mn-ea"/>
              </a:rPr>
              <a:t>文件被加载进内存后这些</a:t>
            </a:r>
            <a:r>
              <a:rPr lang="en-US" altLang="zh-CN" b="1" dirty="0">
                <a:latin typeface="+mn-ea"/>
              </a:rPr>
              <a:t>section</a:t>
            </a:r>
            <a:r>
              <a:rPr lang="zh-CN" altLang="en-US" b="1" dirty="0">
                <a:latin typeface="+mn-ea"/>
              </a:rPr>
              <a:t>被设置</a:t>
            </a:r>
            <a:r>
              <a:rPr lang="zh-CN" altLang="en-US" b="1">
                <a:latin typeface="+mn-ea"/>
              </a:rPr>
              <a:t>为只读（动态链接器相关）</a:t>
            </a:r>
            <a:endParaRPr lang="zh-CN" altLang="en-US" b="1" dirty="0"/>
          </a:p>
          <a:p>
            <a:pPr marL="0" indent="0">
              <a:buNone/>
            </a:pPr>
            <a:endParaRPr lang="en-US" altLang="zh-CN" dirty="0"/>
          </a:p>
          <a:p>
            <a:r>
              <a:rPr lang="zh-CN" altLang="en-US" dirty="0"/>
              <a:t>只需要把对应的</a:t>
            </a:r>
            <a:r>
              <a:rPr lang="en-US" altLang="zh-CN" dirty="0"/>
              <a:t>section</a:t>
            </a:r>
            <a:r>
              <a:rPr lang="zh-CN" altLang="en-US" dirty="0"/>
              <a:t>放到</a:t>
            </a:r>
            <a:r>
              <a:rPr lang="en-US" altLang="zh-CN" dirty="0"/>
              <a:t>DATA_SEGMENT_START</a:t>
            </a:r>
            <a:r>
              <a:rPr lang="zh-CN" altLang="en-US" dirty="0"/>
              <a:t>与</a:t>
            </a:r>
            <a:r>
              <a:rPr lang="en-US" altLang="zh-CN" dirty="0"/>
              <a:t>DATA_SEGMENT_RELRO_END</a:t>
            </a:r>
            <a:r>
              <a:rPr lang="zh-CN" altLang="en-US" dirty="0"/>
              <a:t>之间即可</a:t>
            </a:r>
            <a:endParaRPr lang="en-US" altLang="zh-CN" dirty="0"/>
          </a:p>
          <a:p>
            <a:endParaRPr lang="en-US" altLang="zh-CN" dirty="0"/>
          </a:p>
          <a:p>
            <a:r>
              <a:rPr lang="zh-CN" altLang="en-US" dirty="0"/>
              <a:t>见</a:t>
            </a:r>
            <a:r>
              <a:rPr lang="en-US" altLang="zh-CN" dirty="0"/>
              <a:t>~/</a:t>
            </a:r>
            <a:r>
              <a:rPr lang="en-US" altLang="zh-CN" dirty="0" err="1"/>
              <a:t>my_ldscripts</a:t>
            </a:r>
            <a:r>
              <a:rPr lang="en-US" altLang="zh-CN" dirty="0"/>
              <a:t>/aarch64linux.lds</a:t>
            </a:r>
            <a:r>
              <a:rPr lang="zh-CN" altLang="en-US" dirty="0"/>
              <a:t>（以链接参数为</a:t>
            </a:r>
            <a:r>
              <a:rPr lang="en-US" altLang="zh-CN" dirty="0"/>
              <a:t>-pie</a:t>
            </a:r>
            <a:r>
              <a:rPr lang="zh-CN" altLang="en-US" dirty="0"/>
              <a:t>时使用的链接脚本为例）</a:t>
            </a:r>
          </a:p>
        </p:txBody>
      </p:sp>
    </p:spTree>
    <p:extLst>
      <p:ext uri="{BB962C8B-B14F-4D97-AF65-F5344CB8AC3E}">
        <p14:creationId xmlns:p14="http://schemas.microsoft.com/office/powerpoint/2010/main" val="111838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94D47-287B-4275-A906-86B95712B50F}"/>
              </a:ext>
            </a:extLst>
          </p:cNvPr>
          <p:cNvSpPr>
            <a:spLocks noGrp="1"/>
          </p:cNvSpPr>
          <p:nvPr>
            <p:ph type="title"/>
          </p:nvPr>
        </p:nvSpPr>
        <p:spPr/>
        <p:txBody>
          <a:bodyPr/>
          <a:lstStyle/>
          <a:p>
            <a:r>
              <a:rPr lang="zh-CN" altLang="en-US" dirty="0"/>
              <a:t>现象说明</a:t>
            </a:r>
          </a:p>
        </p:txBody>
      </p:sp>
      <p:sp>
        <p:nvSpPr>
          <p:cNvPr id="3" name="内容占位符 2">
            <a:extLst>
              <a:ext uri="{FF2B5EF4-FFF2-40B4-BE49-F238E27FC236}">
                <a16:creationId xmlns:a16="http://schemas.microsoft.com/office/drawing/2014/main" id="{A38AAFB6-8564-48AD-8080-73F3C689A1FB}"/>
              </a:ext>
            </a:extLst>
          </p:cNvPr>
          <p:cNvSpPr>
            <a:spLocks noGrp="1"/>
          </p:cNvSpPr>
          <p:nvPr>
            <p:ph idx="1"/>
          </p:nvPr>
        </p:nvSpPr>
        <p:spPr/>
        <p:txBody>
          <a:bodyPr/>
          <a:lstStyle/>
          <a:p>
            <a:r>
              <a:rPr lang="zh-CN" altLang="en-US" dirty="0"/>
              <a:t>源码</a:t>
            </a:r>
            <a:r>
              <a:rPr lang="en-US" altLang="zh-CN" dirty="0" err="1"/>
              <a:t>simple.c</a:t>
            </a:r>
            <a:endParaRPr lang="en-US" altLang="zh-CN" dirty="0"/>
          </a:p>
          <a:p>
            <a:endParaRPr lang="en-US" altLang="zh-CN" dirty="0"/>
          </a:p>
          <a:p>
            <a:endParaRPr lang="en-US" altLang="zh-CN" dirty="0"/>
          </a:p>
          <a:p>
            <a:r>
              <a:rPr lang="en-US" altLang="zh-CN" dirty="0">
                <a:latin typeface="Consolas" panose="020B0609020204030204" pitchFamily="49" charset="0"/>
              </a:rPr>
              <a:t>clang </a:t>
            </a:r>
            <a:r>
              <a:rPr lang="en-US" altLang="zh-CN" dirty="0" err="1">
                <a:latin typeface="Consolas" panose="020B0609020204030204" pitchFamily="49" charset="0"/>
              </a:rPr>
              <a:t>simple.c</a:t>
            </a:r>
            <a:r>
              <a:rPr lang="en-US" altLang="zh-CN" dirty="0">
                <a:latin typeface="Consolas" panose="020B0609020204030204" pitchFamily="49" charset="0"/>
              </a:rPr>
              <a:t> –o </a:t>
            </a:r>
            <a:r>
              <a:rPr lang="en-US" altLang="zh-CN" dirty="0" err="1">
                <a:latin typeface="Consolas" panose="020B0609020204030204" pitchFamily="49" charset="0"/>
              </a:rPr>
              <a:t>simple_default_lds</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err="1">
                <a:latin typeface="Consolas" panose="020B0609020204030204" pitchFamily="49" charset="0"/>
              </a:rPr>
              <a:t>readelf</a:t>
            </a:r>
            <a:r>
              <a:rPr lang="en-US" altLang="zh-CN" dirty="0">
                <a:latin typeface="Consolas" panose="020B0609020204030204" pitchFamily="49" charset="0"/>
              </a:rPr>
              <a:t> -l </a:t>
            </a:r>
            <a:r>
              <a:rPr lang="en-US" altLang="zh-CN" dirty="0" err="1">
                <a:latin typeface="Consolas" panose="020B0609020204030204" pitchFamily="49" charset="0"/>
              </a:rPr>
              <a:t>simple_default_lds</a:t>
            </a:r>
            <a:r>
              <a:rPr lang="en-US" altLang="zh-CN" dirty="0">
                <a:latin typeface="Consolas" panose="020B0609020204030204" pitchFamily="49" charset="0"/>
              </a:rPr>
              <a:t> </a:t>
            </a:r>
            <a:r>
              <a:rPr lang="zh-CN" altLang="en-US" dirty="0"/>
              <a:t>从</a:t>
            </a:r>
            <a:r>
              <a:rPr lang="en-US" altLang="zh-CN" dirty="0"/>
              <a:t>Execution View</a:t>
            </a:r>
            <a:r>
              <a:rPr lang="zh-CN" altLang="en-US" dirty="0"/>
              <a:t>解析二进制文件</a:t>
            </a:r>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CF0DFCEC-FCA0-49FF-8A65-87366709A81A}"/>
              </a:ext>
            </a:extLst>
          </p:cNvPr>
          <p:cNvPicPr>
            <a:picLocks noChangeAspect="1"/>
          </p:cNvPicPr>
          <p:nvPr/>
        </p:nvPicPr>
        <p:blipFill>
          <a:blip r:embed="rId2"/>
          <a:stretch>
            <a:fillRect/>
          </a:stretch>
        </p:blipFill>
        <p:spPr>
          <a:xfrm>
            <a:off x="3732078" y="1539399"/>
            <a:ext cx="5163271" cy="1619476"/>
          </a:xfrm>
          <a:prstGeom prst="rect">
            <a:avLst/>
          </a:prstGeom>
        </p:spPr>
      </p:pic>
    </p:spTree>
    <p:extLst>
      <p:ext uri="{BB962C8B-B14F-4D97-AF65-F5344CB8AC3E}">
        <p14:creationId xmlns:p14="http://schemas.microsoft.com/office/powerpoint/2010/main" val="146463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3BEF0-208B-4A9D-87D0-93048479CE09}"/>
              </a:ext>
            </a:extLst>
          </p:cNvPr>
          <p:cNvSpPr>
            <a:spLocks noGrp="1"/>
          </p:cNvSpPr>
          <p:nvPr>
            <p:ph type="title"/>
          </p:nvPr>
        </p:nvSpPr>
        <p:spPr>
          <a:xfrm>
            <a:off x="0" y="481806"/>
            <a:ext cx="1733006" cy="5894388"/>
          </a:xfrm>
        </p:spPr>
        <p:txBody>
          <a:bodyPr>
            <a:normAutofit/>
          </a:bodyPr>
          <a:lstStyle/>
          <a:p>
            <a:r>
              <a:rPr lang="zh-CN" altLang="en-US" sz="2000" dirty="0">
                <a:latin typeface="+mn-ea"/>
                <a:ea typeface="+mn-ea"/>
              </a:rPr>
              <a:t>方法二结果如右图</a:t>
            </a:r>
            <a:br>
              <a:rPr lang="en-US" altLang="zh-CN" sz="2000" dirty="0">
                <a:latin typeface="+mn-ea"/>
                <a:ea typeface="+mn-ea"/>
              </a:rPr>
            </a:br>
            <a:br>
              <a:rPr lang="en-US" altLang="zh-CN" sz="2000" dirty="0">
                <a:latin typeface="+mn-ea"/>
                <a:ea typeface="+mn-ea"/>
              </a:rPr>
            </a:br>
            <a:br>
              <a:rPr lang="en-US" altLang="zh-CN" sz="2000" dirty="0">
                <a:latin typeface="+mn-ea"/>
                <a:ea typeface="+mn-ea"/>
              </a:rPr>
            </a:br>
            <a:r>
              <a:rPr lang="zh-CN" altLang="en-US" sz="2000" dirty="0">
                <a:latin typeface="+mn-ea"/>
                <a:ea typeface="+mn-ea"/>
              </a:rPr>
              <a:t>可以看到，</a:t>
            </a:r>
            <a:br>
              <a:rPr lang="en-US" altLang="zh-CN" sz="2000" dirty="0">
                <a:latin typeface="+mn-ea"/>
                <a:ea typeface="+mn-ea"/>
              </a:rPr>
            </a:br>
            <a:r>
              <a:rPr lang="zh-CN" altLang="en-US" sz="2000" dirty="0">
                <a:latin typeface="+mn-ea"/>
                <a:ea typeface="+mn-ea"/>
              </a:rPr>
              <a:t>除了</a:t>
            </a:r>
            <a:r>
              <a:rPr lang="en-US" altLang="zh-CN" sz="2000" dirty="0" err="1">
                <a:latin typeface="+mn-ea"/>
                <a:ea typeface="+mn-ea"/>
              </a:rPr>
              <a:t>init</a:t>
            </a:r>
            <a:r>
              <a:rPr lang="en-US" altLang="zh-CN" sz="2000" dirty="0">
                <a:latin typeface="+mn-ea"/>
                <a:ea typeface="+mn-ea"/>
              </a:rPr>
              <a:t>, </a:t>
            </a:r>
            <a:r>
              <a:rPr lang="en-US" altLang="zh-CN" sz="2000" dirty="0" err="1">
                <a:latin typeface="+mn-ea"/>
                <a:ea typeface="+mn-ea"/>
              </a:rPr>
              <a:t>plt</a:t>
            </a:r>
            <a:r>
              <a:rPr lang="en-US" altLang="zh-CN" sz="2000" dirty="0">
                <a:latin typeface="+mn-ea"/>
                <a:ea typeface="+mn-ea"/>
              </a:rPr>
              <a:t>, text, </a:t>
            </a:r>
            <a:r>
              <a:rPr lang="en-US" altLang="zh-CN" sz="2000" dirty="0" err="1">
                <a:latin typeface="+mn-ea"/>
                <a:ea typeface="+mn-ea"/>
              </a:rPr>
              <a:t>fini</a:t>
            </a:r>
            <a:r>
              <a:rPr lang="zh-CN" altLang="en-US" sz="2000" dirty="0">
                <a:latin typeface="+mn-ea"/>
                <a:ea typeface="+mn-ea"/>
              </a:rPr>
              <a:t>等含有代码的</a:t>
            </a:r>
            <a:r>
              <a:rPr lang="en-US" altLang="zh-CN" sz="2000" dirty="0">
                <a:latin typeface="+mn-ea"/>
                <a:ea typeface="+mn-ea"/>
              </a:rPr>
              <a:t>section</a:t>
            </a:r>
            <a:r>
              <a:rPr lang="zh-CN" altLang="en-US" sz="2000" dirty="0">
                <a:latin typeface="+mn-ea"/>
                <a:ea typeface="+mn-ea"/>
              </a:rPr>
              <a:t>位于第一个</a:t>
            </a:r>
            <a:r>
              <a:rPr lang="en-US" altLang="zh-CN" sz="2000" dirty="0">
                <a:latin typeface="+mn-ea"/>
                <a:ea typeface="+mn-ea"/>
              </a:rPr>
              <a:t>LOAD segment</a:t>
            </a:r>
            <a:r>
              <a:rPr lang="zh-CN" altLang="en-US" sz="2000" dirty="0">
                <a:latin typeface="+mn-ea"/>
                <a:ea typeface="+mn-ea"/>
              </a:rPr>
              <a:t>外，其他数据</a:t>
            </a:r>
            <a:r>
              <a:rPr lang="en-US" altLang="zh-CN" sz="2000" dirty="0">
                <a:latin typeface="+mn-ea"/>
                <a:ea typeface="+mn-ea"/>
              </a:rPr>
              <a:t>section</a:t>
            </a:r>
            <a:r>
              <a:rPr lang="zh-CN" altLang="en-US" sz="2000" dirty="0">
                <a:latin typeface="+mn-ea"/>
                <a:ea typeface="+mn-ea"/>
              </a:rPr>
              <a:t>位于第二个</a:t>
            </a:r>
            <a:r>
              <a:rPr lang="en-US" altLang="zh-CN" sz="2000" dirty="0">
                <a:latin typeface="+mn-ea"/>
                <a:ea typeface="+mn-ea"/>
              </a:rPr>
              <a:t>LOAD segment</a:t>
            </a:r>
            <a:endParaRPr lang="zh-CN" altLang="en-US" sz="2000" dirty="0">
              <a:latin typeface="+mn-ea"/>
              <a:ea typeface="+mn-ea"/>
            </a:endParaRPr>
          </a:p>
        </p:txBody>
      </p:sp>
      <p:pic>
        <p:nvPicPr>
          <p:cNvPr id="4" name="图片 3">
            <a:extLst>
              <a:ext uri="{FF2B5EF4-FFF2-40B4-BE49-F238E27FC236}">
                <a16:creationId xmlns:a16="http://schemas.microsoft.com/office/drawing/2014/main" id="{E0A11908-9E18-45A7-823D-546C240CBFFC}"/>
              </a:ext>
            </a:extLst>
          </p:cNvPr>
          <p:cNvPicPr>
            <a:picLocks noChangeAspect="1"/>
          </p:cNvPicPr>
          <p:nvPr/>
        </p:nvPicPr>
        <p:blipFill>
          <a:blip r:embed="rId2"/>
          <a:stretch>
            <a:fillRect/>
          </a:stretch>
        </p:blipFill>
        <p:spPr>
          <a:xfrm>
            <a:off x="1795853" y="0"/>
            <a:ext cx="10396147" cy="6858000"/>
          </a:xfrm>
          <a:prstGeom prst="rect">
            <a:avLst/>
          </a:prstGeom>
        </p:spPr>
      </p:pic>
      <p:sp>
        <p:nvSpPr>
          <p:cNvPr id="5" name="矩形 4">
            <a:extLst>
              <a:ext uri="{FF2B5EF4-FFF2-40B4-BE49-F238E27FC236}">
                <a16:creationId xmlns:a16="http://schemas.microsoft.com/office/drawing/2014/main" id="{A3A1BBE7-7893-4C2C-8888-0E9153FBC4DA}"/>
              </a:ext>
            </a:extLst>
          </p:cNvPr>
          <p:cNvSpPr/>
          <p:nvPr/>
        </p:nvSpPr>
        <p:spPr>
          <a:xfrm>
            <a:off x="2020389" y="2072640"/>
            <a:ext cx="9309462" cy="4267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F5F5194-1AA7-474F-9F54-DDD75F75D30E}"/>
              </a:ext>
            </a:extLst>
          </p:cNvPr>
          <p:cNvSpPr/>
          <p:nvPr/>
        </p:nvSpPr>
        <p:spPr>
          <a:xfrm>
            <a:off x="1795853" y="4676503"/>
            <a:ext cx="10458995" cy="90569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C5A17F2-E518-47B4-8FF2-0D1E82AFC2E8}"/>
              </a:ext>
            </a:extLst>
          </p:cNvPr>
          <p:cNvSpPr/>
          <p:nvPr/>
        </p:nvSpPr>
        <p:spPr>
          <a:xfrm>
            <a:off x="1733006" y="6376194"/>
            <a:ext cx="10458994" cy="4818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2A4BD17-ADF6-4844-B56A-D95A47BAD475}"/>
              </a:ext>
            </a:extLst>
          </p:cNvPr>
          <p:cNvSpPr/>
          <p:nvPr/>
        </p:nvSpPr>
        <p:spPr>
          <a:xfrm>
            <a:off x="2020389" y="3344091"/>
            <a:ext cx="8882742" cy="2438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84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B586938-8125-4CD6-8A96-68A53618F84C}"/>
              </a:ext>
            </a:extLst>
          </p:cNvPr>
          <p:cNvPicPr>
            <a:picLocks noChangeAspect="1"/>
          </p:cNvPicPr>
          <p:nvPr/>
        </p:nvPicPr>
        <p:blipFill>
          <a:blip r:embed="rId2"/>
          <a:stretch>
            <a:fillRect/>
          </a:stretch>
        </p:blipFill>
        <p:spPr>
          <a:xfrm>
            <a:off x="0" y="0"/>
            <a:ext cx="12192000" cy="3530170"/>
          </a:xfrm>
          <a:prstGeom prst="rect">
            <a:avLst/>
          </a:prstGeom>
        </p:spPr>
      </p:pic>
      <p:sp>
        <p:nvSpPr>
          <p:cNvPr id="5" name="文本框 4">
            <a:extLst>
              <a:ext uri="{FF2B5EF4-FFF2-40B4-BE49-F238E27FC236}">
                <a16:creationId xmlns:a16="http://schemas.microsoft.com/office/drawing/2014/main" id="{FD8421DD-C7A0-4283-A0AC-0716662AF6CB}"/>
              </a:ext>
            </a:extLst>
          </p:cNvPr>
          <p:cNvSpPr txBox="1"/>
          <p:nvPr/>
        </p:nvSpPr>
        <p:spPr>
          <a:xfrm>
            <a:off x="139337" y="3614057"/>
            <a:ext cx="11765280" cy="3170099"/>
          </a:xfrm>
          <a:prstGeom prst="rect">
            <a:avLst/>
          </a:prstGeom>
          <a:noFill/>
        </p:spPr>
        <p:txBody>
          <a:bodyPr wrap="square" rtlCol="0">
            <a:spAutoFit/>
          </a:bodyPr>
          <a:lstStyle/>
          <a:p>
            <a:r>
              <a:rPr lang="zh-CN" altLang="en-US" sz="2000" dirty="0"/>
              <a:t>上图是可执行文件被加载进内存时的进程地址空间</a:t>
            </a:r>
            <a:endParaRPr lang="en-US" altLang="zh-CN" sz="2000" dirty="0"/>
          </a:p>
          <a:p>
            <a:endParaRPr lang="en-US" altLang="zh-CN" sz="2000" dirty="0"/>
          </a:p>
          <a:p>
            <a:r>
              <a:rPr lang="zh-CN" altLang="en-US" sz="2000" dirty="0"/>
              <a:t>由上图可知，位于</a:t>
            </a:r>
            <a:r>
              <a:rPr lang="en-US" altLang="zh-CN" sz="2000" dirty="0"/>
              <a:t>GNU_RELRO segment</a:t>
            </a:r>
            <a:r>
              <a:rPr lang="zh-CN" altLang="en-US" sz="2000" dirty="0"/>
              <a:t>的</a:t>
            </a:r>
            <a:r>
              <a:rPr lang="en-US" altLang="zh-CN" sz="2000" dirty="0"/>
              <a:t>section</a:t>
            </a:r>
            <a:r>
              <a:rPr lang="zh-CN" altLang="en-US" sz="2000" dirty="0"/>
              <a:t>都被设置为了只读。具体说明如下：</a:t>
            </a:r>
            <a:endParaRPr lang="en-US" altLang="zh-CN" sz="2000" dirty="0"/>
          </a:p>
          <a:p>
            <a:endParaRPr lang="en-US" altLang="zh-CN" sz="2000" dirty="0"/>
          </a:p>
          <a:p>
            <a:r>
              <a:rPr lang="zh-CN" altLang="en-US" sz="2000" dirty="0"/>
              <a:t>在可执行文件中，</a:t>
            </a:r>
            <a:r>
              <a:rPr lang="en-US" altLang="zh-CN" sz="2000" dirty="0"/>
              <a:t>text segment</a:t>
            </a:r>
            <a:r>
              <a:rPr lang="zh-CN" altLang="en-US" sz="2000" dirty="0"/>
              <a:t>（第一个</a:t>
            </a:r>
            <a:r>
              <a:rPr lang="en-US" altLang="zh-CN" sz="2000" dirty="0"/>
              <a:t>LOAD segment</a:t>
            </a:r>
            <a:r>
              <a:rPr lang="zh-CN" altLang="en-US" sz="2000" dirty="0"/>
              <a:t>）加载地址为</a:t>
            </a:r>
            <a:r>
              <a:rPr lang="en-US" altLang="zh-CN" sz="2000" dirty="0"/>
              <a:t>0</a:t>
            </a:r>
            <a:r>
              <a:rPr lang="zh-CN" altLang="en-US" sz="2000" dirty="0"/>
              <a:t>，</a:t>
            </a:r>
            <a:r>
              <a:rPr lang="en-US" altLang="zh-CN" sz="2000" dirty="0"/>
              <a:t>data segment</a:t>
            </a:r>
            <a:r>
              <a:rPr lang="zh-CN" altLang="en-US" sz="2000" dirty="0"/>
              <a:t>（第二个</a:t>
            </a:r>
            <a:r>
              <a:rPr lang="en-US" altLang="zh-CN" sz="2000" dirty="0"/>
              <a:t>LOAD segment</a:t>
            </a:r>
            <a:r>
              <a:rPr lang="zh-CN" altLang="en-US" sz="2000" dirty="0"/>
              <a:t>）加载地址为</a:t>
            </a:r>
            <a:r>
              <a:rPr lang="en-US" altLang="zh-CN" sz="2000" dirty="0"/>
              <a:t>0x108e0</a:t>
            </a:r>
            <a:r>
              <a:rPr lang="zh-CN" altLang="en-US" sz="2000" dirty="0"/>
              <a:t>，</a:t>
            </a:r>
            <a:r>
              <a:rPr lang="en-US" altLang="zh-CN" sz="2000" dirty="0"/>
              <a:t>GNU_RELRO segment</a:t>
            </a:r>
            <a:r>
              <a:rPr lang="zh-CN" altLang="en-US" sz="2000" dirty="0"/>
              <a:t>大小为</a:t>
            </a:r>
            <a:r>
              <a:rPr lang="en-US" altLang="zh-CN" sz="2000" dirty="0"/>
              <a:t>0x720</a:t>
            </a:r>
          </a:p>
          <a:p>
            <a:endParaRPr lang="en-US" altLang="zh-CN" sz="2000" dirty="0"/>
          </a:p>
          <a:p>
            <a:r>
              <a:rPr lang="zh-CN" altLang="en-US" sz="2000" dirty="0"/>
              <a:t>这刚好对应了当文件被加载进内存时，</a:t>
            </a:r>
            <a:r>
              <a:rPr lang="en-US" altLang="zh-CN" sz="2000" dirty="0"/>
              <a:t>Read and Executable segment</a:t>
            </a:r>
            <a:r>
              <a:rPr lang="zh-CN" altLang="en-US" sz="2000" dirty="0"/>
              <a:t>起始地址为</a:t>
            </a:r>
            <a:r>
              <a:rPr lang="en-US" altLang="zh-CN" sz="2000" dirty="0"/>
              <a:t>0xaaaabead0000</a:t>
            </a:r>
            <a:r>
              <a:rPr lang="zh-CN" altLang="en-US" sz="2000" dirty="0"/>
              <a:t>，</a:t>
            </a:r>
            <a:r>
              <a:rPr lang="en-US" altLang="zh-CN" sz="2000" dirty="0"/>
              <a:t>Read-Only segment</a:t>
            </a:r>
            <a:r>
              <a:rPr lang="zh-CN" altLang="en-US" sz="2000" dirty="0"/>
              <a:t>起始地址为</a:t>
            </a:r>
            <a:r>
              <a:rPr lang="en-US" altLang="zh-CN" sz="2000" dirty="0"/>
              <a:t>0xaaaabeae08e0 = 0xaaaabead0000 + 0x108e0</a:t>
            </a:r>
            <a:r>
              <a:rPr lang="zh-CN" altLang="en-US" sz="2000" dirty="0"/>
              <a:t>，终止地址为</a:t>
            </a:r>
            <a:r>
              <a:rPr lang="en-US" altLang="zh-CN" sz="2000" dirty="0"/>
              <a:t>0xaaaabea1000 = 0xaaaabeae08e0 + 0x720</a:t>
            </a:r>
            <a:r>
              <a:rPr lang="zh-CN" altLang="en-US" sz="2000" dirty="0"/>
              <a:t>，</a:t>
            </a:r>
            <a:r>
              <a:rPr lang="en-US" altLang="zh-CN" sz="2000" dirty="0"/>
              <a:t>Read-Write Segment</a:t>
            </a:r>
            <a:r>
              <a:rPr lang="zh-CN" altLang="en-US" sz="2000" dirty="0"/>
              <a:t>起始地址为</a:t>
            </a:r>
            <a:r>
              <a:rPr lang="en-US" altLang="zh-CN" sz="2000" dirty="0"/>
              <a:t>0xaaaabea1000</a:t>
            </a:r>
          </a:p>
        </p:txBody>
      </p:sp>
      <p:sp>
        <p:nvSpPr>
          <p:cNvPr id="2" name="矩形 1">
            <a:extLst>
              <a:ext uri="{FF2B5EF4-FFF2-40B4-BE49-F238E27FC236}">
                <a16:creationId xmlns:a16="http://schemas.microsoft.com/office/drawing/2014/main" id="{6C85C10E-1BDB-4609-8181-ADD1E875E53F}"/>
              </a:ext>
            </a:extLst>
          </p:cNvPr>
          <p:cNvSpPr/>
          <p:nvPr/>
        </p:nvSpPr>
        <p:spPr>
          <a:xfrm>
            <a:off x="0" y="235131"/>
            <a:ext cx="12192000" cy="609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747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FF677-B526-4949-A34B-B6D1022A036F}"/>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D01923AA-169C-4B43-9066-75F826C8D05C}"/>
              </a:ext>
            </a:extLst>
          </p:cNvPr>
          <p:cNvSpPr>
            <a:spLocks noGrp="1"/>
          </p:cNvSpPr>
          <p:nvPr>
            <p:ph idx="1"/>
          </p:nvPr>
        </p:nvSpPr>
        <p:spPr>
          <a:xfrm>
            <a:off x="838200" y="1825625"/>
            <a:ext cx="10657114" cy="4351338"/>
          </a:xfrm>
        </p:spPr>
        <p:txBody>
          <a:bodyPr/>
          <a:lstStyle/>
          <a:p>
            <a:r>
              <a:rPr lang="zh-CN" altLang="en-US" dirty="0"/>
              <a:t>有些参数对应的默认链接脚本中没有</a:t>
            </a:r>
            <a:r>
              <a:rPr lang="en-US" altLang="zh-CN" dirty="0"/>
              <a:t>DATA_SEGMENT_RELRO_END</a:t>
            </a:r>
          </a:p>
          <a:p>
            <a:endParaRPr lang="en-US" altLang="zh-CN" dirty="0"/>
          </a:p>
          <a:p>
            <a:r>
              <a:rPr lang="zh-CN" altLang="en-US" dirty="0"/>
              <a:t>分别是：</a:t>
            </a:r>
            <a:r>
              <a:rPr lang="en-US" altLang="zh-CN" dirty="0" err="1"/>
              <a:t>xbn</a:t>
            </a:r>
            <a:r>
              <a:rPr lang="en-US" altLang="zh-CN" dirty="0"/>
              <a:t>, </a:t>
            </a:r>
            <a:r>
              <a:rPr lang="en-US" altLang="zh-CN" dirty="0" err="1"/>
              <a:t>xr</a:t>
            </a:r>
            <a:r>
              <a:rPr lang="en-US" altLang="zh-CN" dirty="0"/>
              <a:t>, </a:t>
            </a:r>
            <a:r>
              <a:rPr lang="en-US" altLang="zh-CN" dirty="0" err="1"/>
              <a:t>xu</a:t>
            </a:r>
            <a:endParaRPr lang="en-US" altLang="zh-CN" dirty="0"/>
          </a:p>
          <a:p>
            <a:endParaRPr lang="en-US" altLang="zh-CN" dirty="0"/>
          </a:p>
          <a:p>
            <a:r>
              <a:rPr lang="en-US" altLang="zh-CN" dirty="0" err="1"/>
              <a:t>xbn</a:t>
            </a:r>
            <a:r>
              <a:rPr lang="zh-CN" altLang="en-US" dirty="0"/>
              <a:t>：</a:t>
            </a:r>
            <a:r>
              <a:rPr lang="en-US" altLang="zh-CN" dirty="0"/>
              <a:t>-N</a:t>
            </a:r>
          </a:p>
          <a:p>
            <a:r>
              <a:rPr lang="en-US" altLang="zh-CN" dirty="0" err="1"/>
              <a:t>xr</a:t>
            </a:r>
            <a:r>
              <a:rPr lang="zh-CN" altLang="en-US" dirty="0"/>
              <a:t>：</a:t>
            </a:r>
            <a:r>
              <a:rPr lang="en-US" altLang="zh-CN" dirty="0"/>
              <a:t>-r</a:t>
            </a:r>
          </a:p>
          <a:p>
            <a:r>
              <a:rPr lang="en-US" altLang="zh-CN" dirty="0" err="1"/>
              <a:t>xu</a:t>
            </a:r>
            <a:r>
              <a:rPr lang="zh-CN" altLang="en-US" dirty="0"/>
              <a:t>：</a:t>
            </a:r>
            <a:r>
              <a:rPr lang="en-US" altLang="zh-CN" dirty="0"/>
              <a:t>-Ur</a:t>
            </a:r>
          </a:p>
        </p:txBody>
      </p:sp>
    </p:spTree>
    <p:extLst>
      <p:ext uri="{BB962C8B-B14F-4D97-AF65-F5344CB8AC3E}">
        <p14:creationId xmlns:p14="http://schemas.microsoft.com/office/powerpoint/2010/main" val="3411538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8F0C42-3266-4FA8-972A-0E84AB57D6FE}"/>
              </a:ext>
            </a:extLst>
          </p:cNvPr>
          <p:cNvSpPr>
            <a:spLocks noGrp="1"/>
          </p:cNvSpPr>
          <p:nvPr>
            <p:ph idx="1"/>
          </p:nvPr>
        </p:nvSpPr>
        <p:spPr>
          <a:xfrm>
            <a:off x="838200" y="478970"/>
            <a:ext cx="10515600" cy="6379030"/>
          </a:xfrm>
        </p:spPr>
        <p:txBody>
          <a:bodyPr>
            <a:normAutofit fontScale="92500" lnSpcReduction="10000"/>
          </a:bodyPr>
          <a:lstStyle/>
          <a:p>
            <a:r>
              <a:rPr lang="en-US" altLang="zh-CN" dirty="0"/>
              <a:t>-N</a:t>
            </a:r>
            <a:r>
              <a:rPr lang="zh-CN" altLang="en-US" dirty="0"/>
              <a:t>，</a:t>
            </a:r>
            <a:r>
              <a:rPr lang="en-US" altLang="zh-CN" dirty="0"/>
              <a:t>Set the </a:t>
            </a:r>
            <a:r>
              <a:rPr lang="en-US" altLang="zh-CN" b="1" dirty="0"/>
              <a:t>text and data sections to be readable and writable</a:t>
            </a:r>
            <a:r>
              <a:rPr lang="en-US" altLang="zh-CN" dirty="0"/>
              <a:t>. Also, do not page-align the data segment. If the output format supports Unix style magic numbers, mark the output as OMAGIC. </a:t>
            </a:r>
          </a:p>
          <a:p>
            <a:endParaRPr lang="en-US" altLang="zh-CN" dirty="0"/>
          </a:p>
          <a:p>
            <a:r>
              <a:rPr lang="en-US" altLang="zh-CN" dirty="0"/>
              <a:t>-r, </a:t>
            </a:r>
            <a:r>
              <a:rPr lang="en-US" altLang="zh-CN" b="1" dirty="0"/>
              <a:t>Generate relocatable output</a:t>
            </a:r>
            <a:r>
              <a:rPr lang="en-US" altLang="zh-CN" dirty="0"/>
              <a:t>--i.e., generate an output </a:t>
            </a:r>
            <a:r>
              <a:rPr lang="en-US" altLang="zh-CN" dirty="0" err="1"/>
              <a:t>fileGenerate</a:t>
            </a:r>
            <a:r>
              <a:rPr lang="en-US" altLang="zh-CN" dirty="0"/>
              <a:t> relocatable output--i.e., generate an output file that can in turn serve as input to ld. This is often called partial linking. As a side effect, in environments that support standard Unix magic numbers, this option also sets the output file's magic number to OMAGIC. If this option is not specified, an absolute file is produced. When linking C++ programs, this option will not resolve references to constructors; to do that, use `-Ur'. This option does the same thing as `-</a:t>
            </a:r>
            <a:r>
              <a:rPr lang="en-US" altLang="zh-CN" dirty="0" err="1"/>
              <a:t>i</a:t>
            </a:r>
            <a:r>
              <a:rPr lang="en-US" altLang="zh-CN" dirty="0"/>
              <a:t>'. that can in turn serve as input to ld. This is often called partial linking. As a side effect, in environments that support standard Unix magic numbers, this option also sets the output file's magic number to OMAGIC. If this option is not specified, an absolute file is produced. When linking C++ programs, this option will not resolve references to constructors; to do that, use `-Ur'. This option does the same thing as `-</a:t>
            </a:r>
            <a:r>
              <a:rPr lang="en-US" altLang="zh-CN" dirty="0" err="1"/>
              <a:t>i</a:t>
            </a: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340373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196BC2F-234B-4F8C-B4B1-9D84CB5182EC}"/>
              </a:ext>
            </a:extLst>
          </p:cNvPr>
          <p:cNvSpPr>
            <a:spLocks noGrp="1"/>
          </p:cNvSpPr>
          <p:nvPr>
            <p:ph idx="1"/>
          </p:nvPr>
        </p:nvSpPr>
        <p:spPr/>
        <p:txBody>
          <a:bodyPr/>
          <a:lstStyle/>
          <a:p>
            <a:r>
              <a:rPr lang="en-US" altLang="zh-CN" dirty="0"/>
              <a:t>-Ur</a:t>
            </a:r>
            <a:r>
              <a:rPr lang="zh-CN" altLang="en-US" dirty="0"/>
              <a:t>：</a:t>
            </a:r>
            <a:r>
              <a:rPr lang="en-US" altLang="zh-CN" dirty="0"/>
              <a:t>For anything other than C++ programs, this option is equivalent to `-r‘: it </a:t>
            </a:r>
            <a:r>
              <a:rPr lang="en-US" altLang="zh-CN" b="1" dirty="0"/>
              <a:t>generates relocatable output-</a:t>
            </a:r>
            <a:r>
              <a:rPr lang="en-US" altLang="zh-CN" dirty="0"/>
              <a:t>-i.e., an output file that can in turn serve as input to ld. When linking C++ programs, `-Ur’ does </a:t>
            </a:r>
            <a:r>
              <a:rPr lang="en-US" altLang="zh-CN" b="1" dirty="0"/>
              <a:t>resolve references to constructors(</a:t>
            </a:r>
            <a:r>
              <a:rPr lang="zh-CN" altLang="en-US" b="1" dirty="0"/>
              <a:t>构造函数</a:t>
            </a:r>
            <a:r>
              <a:rPr lang="en-US" altLang="zh-CN" b="1" dirty="0"/>
              <a:t>)</a:t>
            </a:r>
            <a:r>
              <a:rPr lang="en-US" altLang="zh-CN" dirty="0"/>
              <a:t>, unlike `-r'. It does not work to use `-Ur' on files that were themselves linked with `-Ur'; once the constructor table has been built, it cannot be added to. Use `-Ur' only for the last partial link, and `-r' for the others. </a:t>
            </a:r>
          </a:p>
          <a:p>
            <a:endParaRPr lang="zh-CN" altLang="en-US" dirty="0"/>
          </a:p>
        </p:txBody>
      </p:sp>
    </p:spTree>
    <p:extLst>
      <p:ext uri="{BB962C8B-B14F-4D97-AF65-F5344CB8AC3E}">
        <p14:creationId xmlns:p14="http://schemas.microsoft.com/office/powerpoint/2010/main" val="1161700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B35D0-CC6E-46B9-BE84-0FF4AB375D3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3C48628-F48A-42D8-A185-4BAE9671F05E}"/>
              </a:ext>
            </a:extLst>
          </p:cNvPr>
          <p:cNvSpPr>
            <a:spLocks noGrp="1"/>
          </p:cNvSpPr>
          <p:nvPr>
            <p:ph idx="1"/>
          </p:nvPr>
        </p:nvSpPr>
        <p:spPr/>
        <p:txBody>
          <a:bodyPr/>
          <a:lstStyle/>
          <a:p>
            <a:r>
              <a:rPr lang="zh-CN" altLang="en-US" dirty="0"/>
              <a:t>上述参数对应的情况均不需要设置可执行文件的某一部分为只读区域，因此不影响我们的修改</a:t>
            </a:r>
            <a:endParaRPr lang="en-US" altLang="zh-CN" dirty="0"/>
          </a:p>
          <a:p>
            <a:endParaRPr lang="en-US" altLang="zh-CN" dirty="0"/>
          </a:p>
          <a:p>
            <a:r>
              <a:rPr lang="en-US" altLang="zh-CN" dirty="0" err="1"/>
              <a:t>xbn</a:t>
            </a:r>
            <a:r>
              <a:rPr lang="en-US" altLang="zh-CN" dirty="0"/>
              <a:t>, -N, </a:t>
            </a:r>
            <a:r>
              <a:rPr lang="zh-CN" altLang="en-US" dirty="0"/>
              <a:t>代码段与数据段均可读写</a:t>
            </a:r>
            <a:endParaRPr lang="en-US" altLang="zh-CN" dirty="0"/>
          </a:p>
          <a:p>
            <a:r>
              <a:rPr lang="en-US" altLang="zh-CN" dirty="0" err="1"/>
              <a:t>xr</a:t>
            </a:r>
            <a:r>
              <a:rPr lang="en-US" altLang="zh-CN" dirty="0"/>
              <a:t>/</a:t>
            </a:r>
            <a:r>
              <a:rPr lang="en-US" altLang="zh-CN" dirty="0" err="1"/>
              <a:t>xu</a:t>
            </a:r>
            <a:r>
              <a:rPr lang="en-US" altLang="zh-CN" dirty="0"/>
              <a:t>,</a:t>
            </a:r>
            <a:r>
              <a:rPr lang="zh-CN" altLang="en-US" dirty="0"/>
              <a:t> </a:t>
            </a:r>
            <a:r>
              <a:rPr lang="en-US" altLang="zh-CN" dirty="0"/>
              <a:t>-r/-Ur,</a:t>
            </a:r>
            <a:r>
              <a:rPr lang="zh-CN" altLang="en-US" dirty="0"/>
              <a:t> 生成可重定位文件</a:t>
            </a:r>
            <a:endParaRPr lang="en-US" altLang="zh-CN" dirty="0"/>
          </a:p>
        </p:txBody>
      </p:sp>
    </p:spTree>
    <p:extLst>
      <p:ext uri="{BB962C8B-B14F-4D97-AF65-F5344CB8AC3E}">
        <p14:creationId xmlns:p14="http://schemas.microsoft.com/office/powerpoint/2010/main" val="1888887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4CB22-182F-4AFA-BB3E-2167233358A7}"/>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773BEDF-1D70-49B1-9EDA-432D648D48B3}"/>
              </a:ext>
            </a:extLst>
          </p:cNvPr>
          <p:cNvSpPr>
            <a:spLocks noGrp="1"/>
          </p:cNvSpPr>
          <p:nvPr>
            <p:ph idx="1"/>
          </p:nvPr>
        </p:nvSpPr>
        <p:spPr/>
        <p:txBody>
          <a:bodyPr/>
          <a:lstStyle/>
          <a:p>
            <a:r>
              <a:rPr lang="zh-CN" altLang="en-US" dirty="0"/>
              <a:t>通过</a:t>
            </a:r>
            <a:r>
              <a:rPr lang="en-US" altLang="zh-CN" dirty="0" err="1"/>
              <a:t>ld</a:t>
            </a:r>
            <a:r>
              <a:rPr lang="zh-CN" altLang="en-US" dirty="0"/>
              <a:t>内置参数或者利用</a:t>
            </a:r>
            <a:r>
              <a:rPr lang="en-US" altLang="zh-CN" dirty="0"/>
              <a:t>GNU_RELRO segment</a:t>
            </a:r>
            <a:r>
              <a:rPr lang="zh-CN" altLang="en-US" dirty="0"/>
              <a:t>都可以实现分离代码页与数据页的效果</a:t>
            </a:r>
            <a:endParaRPr lang="en-US" altLang="zh-CN" dirty="0"/>
          </a:p>
          <a:p>
            <a:endParaRPr lang="en-US" altLang="zh-CN" dirty="0"/>
          </a:p>
          <a:p>
            <a:r>
              <a:rPr lang="zh-CN" altLang="en-US" dirty="0"/>
              <a:t>前者方法简单，但需要用户手动指定参数</a:t>
            </a:r>
            <a:endParaRPr lang="en-US" altLang="zh-CN" dirty="0"/>
          </a:p>
          <a:p>
            <a:endParaRPr lang="en-US" altLang="zh-CN" dirty="0"/>
          </a:p>
          <a:p>
            <a:r>
              <a:rPr lang="zh-CN" altLang="en-US"/>
              <a:t>后者修改方法较为复杂，但是可以通过直接修改系统链接脚本的方式改变链接过程，用户无需介入</a:t>
            </a:r>
            <a:endParaRPr lang="en-US" altLang="zh-CN" dirty="0"/>
          </a:p>
        </p:txBody>
      </p:sp>
    </p:spTree>
    <p:extLst>
      <p:ext uri="{BB962C8B-B14F-4D97-AF65-F5344CB8AC3E}">
        <p14:creationId xmlns:p14="http://schemas.microsoft.com/office/powerpoint/2010/main" val="191429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E6230BC-4916-4536-BEF4-17F7E21881CF}"/>
              </a:ext>
            </a:extLst>
          </p:cNvPr>
          <p:cNvPicPr>
            <a:picLocks noChangeAspect="1"/>
          </p:cNvPicPr>
          <p:nvPr/>
        </p:nvPicPr>
        <p:blipFill>
          <a:blip r:embed="rId2"/>
          <a:stretch>
            <a:fillRect/>
          </a:stretch>
        </p:blipFill>
        <p:spPr>
          <a:xfrm>
            <a:off x="2084975" y="0"/>
            <a:ext cx="10107025" cy="6858000"/>
          </a:xfrm>
          <a:prstGeom prst="rect">
            <a:avLst/>
          </a:prstGeom>
        </p:spPr>
      </p:pic>
      <p:sp>
        <p:nvSpPr>
          <p:cNvPr id="6" name="文本框 5">
            <a:extLst>
              <a:ext uri="{FF2B5EF4-FFF2-40B4-BE49-F238E27FC236}">
                <a16:creationId xmlns:a16="http://schemas.microsoft.com/office/drawing/2014/main" id="{E864F2DB-1A04-4540-AB63-EBA9B791917C}"/>
              </a:ext>
            </a:extLst>
          </p:cNvPr>
          <p:cNvSpPr txBox="1"/>
          <p:nvPr/>
        </p:nvSpPr>
        <p:spPr>
          <a:xfrm>
            <a:off x="709748" y="139338"/>
            <a:ext cx="1645920" cy="369332"/>
          </a:xfrm>
          <a:prstGeom prst="rect">
            <a:avLst/>
          </a:prstGeom>
          <a:noFill/>
        </p:spPr>
        <p:txBody>
          <a:bodyPr wrap="square" rtlCol="0">
            <a:spAutoFit/>
          </a:bodyPr>
          <a:lstStyle/>
          <a:p>
            <a:r>
              <a:rPr lang="en-US" altLang="zh-CN" dirty="0"/>
              <a:t>ELF</a:t>
            </a:r>
            <a:r>
              <a:rPr lang="zh-CN" altLang="en-US" dirty="0"/>
              <a:t>文件类型</a:t>
            </a:r>
          </a:p>
        </p:txBody>
      </p:sp>
      <p:sp>
        <p:nvSpPr>
          <p:cNvPr id="7" name="文本框 6">
            <a:extLst>
              <a:ext uri="{FF2B5EF4-FFF2-40B4-BE49-F238E27FC236}">
                <a16:creationId xmlns:a16="http://schemas.microsoft.com/office/drawing/2014/main" id="{44FD5239-F643-408B-8E1F-7CEE2A2C1E23}"/>
              </a:ext>
            </a:extLst>
          </p:cNvPr>
          <p:cNvSpPr txBox="1"/>
          <p:nvPr/>
        </p:nvSpPr>
        <p:spPr>
          <a:xfrm>
            <a:off x="1066800" y="395458"/>
            <a:ext cx="1349828" cy="369332"/>
          </a:xfrm>
          <a:prstGeom prst="rect">
            <a:avLst/>
          </a:prstGeom>
          <a:noFill/>
        </p:spPr>
        <p:txBody>
          <a:bodyPr wrap="square" rtlCol="0">
            <a:spAutoFit/>
          </a:bodyPr>
          <a:lstStyle/>
          <a:p>
            <a:r>
              <a:rPr lang="zh-CN" altLang="en-US" dirty="0"/>
              <a:t>程序入口</a:t>
            </a:r>
          </a:p>
        </p:txBody>
      </p:sp>
      <p:sp>
        <p:nvSpPr>
          <p:cNvPr id="8" name="文本框 7">
            <a:extLst>
              <a:ext uri="{FF2B5EF4-FFF2-40B4-BE49-F238E27FC236}">
                <a16:creationId xmlns:a16="http://schemas.microsoft.com/office/drawing/2014/main" id="{C503B98E-C344-4130-8C80-3EE8D56DD0A1}"/>
              </a:ext>
            </a:extLst>
          </p:cNvPr>
          <p:cNvSpPr txBox="1"/>
          <p:nvPr/>
        </p:nvSpPr>
        <p:spPr>
          <a:xfrm>
            <a:off x="0" y="764790"/>
            <a:ext cx="1994263" cy="5909310"/>
          </a:xfrm>
          <a:prstGeom prst="rect">
            <a:avLst/>
          </a:prstGeom>
          <a:noFill/>
        </p:spPr>
        <p:txBody>
          <a:bodyPr wrap="square" rtlCol="0">
            <a:spAutoFit/>
          </a:bodyPr>
          <a:lstStyle/>
          <a:p>
            <a:r>
              <a:rPr lang="zh-CN" altLang="en-US" dirty="0"/>
              <a:t>程序头的类型</a:t>
            </a:r>
            <a:endParaRPr lang="en-US" altLang="zh-CN" dirty="0"/>
          </a:p>
          <a:p>
            <a:r>
              <a:rPr lang="en-US" altLang="zh-CN" dirty="0"/>
              <a:t>PHDR</a:t>
            </a:r>
            <a:r>
              <a:rPr lang="zh-CN" altLang="en-US" dirty="0"/>
              <a:t> 程序头</a:t>
            </a:r>
            <a:endParaRPr lang="en-US" altLang="zh-CN" dirty="0"/>
          </a:p>
          <a:p>
            <a:endParaRPr lang="en-US" altLang="zh-CN" dirty="0"/>
          </a:p>
          <a:p>
            <a:r>
              <a:rPr lang="en-US" altLang="zh-CN" dirty="0"/>
              <a:t>INTERP </a:t>
            </a:r>
            <a:r>
              <a:rPr lang="zh-CN" altLang="en-US" dirty="0"/>
              <a:t>动态链接器位置</a:t>
            </a:r>
            <a:endParaRPr lang="en-US" altLang="zh-CN" dirty="0"/>
          </a:p>
          <a:p>
            <a:endParaRPr lang="en-US" altLang="zh-CN" dirty="0"/>
          </a:p>
          <a:p>
            <a:r>
              <a:rPr lang="en-US" altLang="zh-CN" dirty="0"/>
              <a:t>LOAD </a:t>
            </a:r>
            <a:r>
              <a:rPr lang="zh-CN" altLang="en-US" dirty="0"/>
              <a:t>加载至内存</a:t>
            </a:r>
            <a:endParaRPr lang="en-US" altLang="zh-CN" dirty="0"/>
          </a:p>
          <a:p>
            <a:endParaRPr lang="en-US" altLang="zh-CN" dirty="0"/>
          </a:p>
          <a:p>
            <a:r>
              <a:rPr lang="en-US" altLang="zh-CN" dirty="0"/>
              <a:t>DYNAMIC </a:t>
            </a:r>
            <a:r>
              <a:rPr lang="zh-CN" altLang="en-US" dirty="0"/>
              <a:t>动态链接相关信息</a:t>
            </a:r>
            <a:endParaRPr lang="en-US" altLang="zh-CN" dirty="0"/>
          </a:p>
          <a:p>
            <a:endParaRPr lang="en-US" altLang="zh-CN" dirty="0"/>
          </a:p>
          <a:p>
            <a:r>
              <a:rPr lang="en-US" altLang="zh-CN" dirty="0"/>
              <a:t>GNU_EH_FRAME</a:t>
            </a:r>
          </a:p>
          <a:p>
            <a:r>
              <a:rPr lang="zh-CN" altLang="en-US" dirty="0"/>
              <a:t>专指</a:t>
            </a:r>
            <a:r>
              <a:rPr lang="en-US" altLang="zh-CN" dirty="0" err="1"/>
              <a:t>eh_frame.hdr</a:t>
            </a:r>
            <a:endParaRPr lang="en-US" altLang="zh-CN" dirty="0"/>
          </a:p>
          <a:p>
            <a:endParaRPr lang="en-US" altLang="zh-CN" dirty="0"/>
          </a:p>
          <a:p>
            <a:r>
              <a:rPr lang="en-US" altLang="zh-CN" dirty="0"/>
              <a:t>GNU_STACK: </a:t>
            </a:r>
            <a:r>
              <a:rPr lang="zh-CN" altLang="en-US" dirty="0"/>
              <a:t>设置</a:t>
            </a:r>
            <a:r>
              <a:rPr lang="en-US" altLang="zh-CN" dirty="0"/>
              <a:t>stack</a:t>
            </a:r>
            <a:r>
              <a:rPr lang="zh-CN" altLang="en-US" dirty="0"/>
              <a:t>属性</a:t>
            </a:r>
            <a:endParaRPr lang="en-US" altLang="zh-CN" dirty="0"/>
          </a:p>
          <a:p>
            <a:endParaRPr lang="en-US" altLang="zh-CN" dirty="0"/>
          </a:p>
          <a:p>
            <a:r>
              <a:rPr lang="en-US" altLang="zh-CN" b="1" dirty="0">
                <a:solidFill>
                  <a:srgbClr val="FF0000"/>
                </a:solidFill>
              </a:rPr>
              <a:t>GNU_RELRO</a:t>
            </a:r>
            <a:r>
              <a:rPr lang="en-US" altLang="zh-CN" dirty="0"/>
              <a:t>: read-only after relocation</a:t>
            </a:r>
          </a:p>
          <a:p>
            <a:endParaRPr lang="en-US" altLang="zh-CN" dirty="0"/>
          </a:p>
        </p:txBody>
      </p:sp>
    </p:spTree>
    <p:extLst>
      <p:ext uri="{BB962C8B-B14F-4D97-AF65-F5344CB8AC3E}">
        <p14:creationId xmlns:p14="http://schemas.microsoft.com/office/powerpoint/2010/main" val="320278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C1FBE8-71C9-4C11-AA71-EDCB670C9B7C}"/>
              </a:ext>
            </a:extLst>
          </p:cNvPr>
          <p:cNvSpPr>
            <a:spLocks noGrp="1"/>
          </p:cNvSpPr>
          <p:nvPr>
            <p:ph idx="1"/>
          </p:nvPr>
        </p:nvSpPr>
        <p:spPr>
          <a:xfrm>
            <a:off x="413657" y="211908"/>
            <a:ext cx="11364685" cy="4107543"/>
          </a:xfrm>
        </p:spPr>
        <p:txBody>
          <a:bodyPr>
            <a:normAutofit/>
          </a:bodyPr>
          <a:lstStyle/>
          <a:p>
            <a:pPr marL="0" indent="0">
              <a:buNone/>
            </a:pPr>
            <a:r>
              <a:rPr lang="zh-CN" altLang="en-US" sz="2400" dirty="0"/>
              <a:t>问题：</a:t>
            </a:r>
            <a:endParaRPr lang="en-US" altLang="zh-CN" sz="2400" dirty="0"/>
          </a:p>
          <a:p>
            <a:pPr marL="0" indent="0">
              <a:buNone/>
            </a:pPr>
            <a:r>
              <a:rPr lang="en-US" altLang="zh-CN" sz="2400" dirty="0"/>
              <a:t>.</a:t>
            </a:r>
            <a:r>
              <a:rPr lang="en-US" altLang="zh-CN" sz="2400" dirty="0" err="1"/>
              <a:t>rodata</a:t>
            </a:r>
            <a:r>
              <a:rPr lang="zh-CN" altLang="en-US" sz="2400" dirty="0"/>
              <a:t>等数据段与</a:t>
            </a:r>
            <a:r>
              <a:rPr lang="en-US" altLang="zh-CN" sz="2400" dirty="0"/>
              <a:t>.text</a:t>
            </a:r>
            <a:r>
              <a:rPr lang="zh-CN" altLang="en-US" sz="2400" dirty="0"/>
              <a:t>等代码段在同一个</a:t>
            </a:r>
            <a:r>
              <a:rPr lang="en-US" altLang="zh-CN" sz="2400" dirty="0"/>
              <a:t>segment</a:t>
            </a:r>
            <a:r>
              <a:rPr lang="zh-CN" altLang="en-US" sz="2400" dirty="0"/>
              <a:t>中，我们希望将它们分离</a:t>
            </a:r>
            <a:endParaRPr lang="en-US" altLang="zh-CN" sz="2400" dirty="0"/>
          </a:p>
          <a:p>
            <a:pPr marL="0" indent="0">
              <a:buNone/>
            </a:pPr>
            <a:r>
              <a:rPr lang="zh-CN" altLang="en-US" sz="2400" dirty="0"/>
              <a:t>（在</a:t>
            </a:r>
            <a:r>
              <a:rPr lang="en-US" altLang="zh-CN" sz="2400" dirty="0"/>
              <a:t>02 segment</a:t>
            </a:r>
            <a:r>
              <a:rPr lang="zh-CN" altLang="en-US" sz="2400" dirty="0"/>
              <a:t>中，只有</a:t>
            </a:r>
            <a:r>
              <a:rPr lang="en-US" altLang="zh-CN" sz="2400" dirty="0"/>
              <a:t>.</a:t>
            </a:r>
            <a:r>
              <a:rPr lang="en-US" altLang="zh-CN" sz="2400" dirty="0" err="1"/>
              <a:t>init</a:t>
            </a:r>
            <a:r>
              <a:rPr lang="en-US" altLang="zh-CN" sz="2400" dirty="0"/>
              <a:t> .</a:t>
            </a:r>
            <a:r>
              <a:rPr lang="en-US" altLang="zh-CN" sz="2400" dirty="0" err="1"/>
              <a:t>plt</a:t>
            </a:r>
            <a:r>
              <a:rPr lang="en-US" altLang="zh-CN" sz="2400" dirty="0"/>
              <a:t> .text .</a:t>
            </a:r>
            <a:r>
              <a:rPr lang="en-US" altLang="zh-CN" sz="2400" dirty="0" err="1"/>
              <a:t>fini</a:t>
            </a:r>
            <a:r>
              <a:rPr lang="zh-CN" altLang="en-US" sz="2400" dirty="0"/>
              <a:t>中包含了代码）</a:t>
            </a:r>
            <a:endParaRPr lang="en-US" altLang="zh-CN" sz="2400" dirty="0"/>
          </a:p>
          <a:p>
            <a:pPr marL="0" indent="0">
              <a:buNone/>
            </a:pPr>
            <a:r>
              <a:rPr lang="zh-CN" altLang="en-US" sz="2400" dirty="0">
                <a:latin typeface="+mn-ea"/>
              </a:rPr>
              <a:t>方法一：新增一个只读的</a:t>
            </a:r>
            <a:r>
              <a:rPr lang="en-US" altLang="zh-CN" sz="2400" dirty="0">
                <a:latin typeface="+mn-ea"/>
              </a:rPr>
              <a:t>LOAD segment</a:t>
            </a:r>
            <a:r>
              <a:rPr lang="zh-CN" altLang="en-US" sz="2400" dirty="0">
                <a:latin typeface="+mn-ea"/>
              </a:rPr>
              <a:t>，将原本位于可执行</a:t>
            </a:r>
            <a:r>
              <a:rPr lang="en-US" altLang="zh-CN" sz="2400" dirty="0">
                <a:latin typeface="+mn-ea"/>
              </a:rPr>
              <a:t>segment</a:t>
            </a:r>
            <a:r>
              <a:rPr lang="zh-CN" altLang="en-US" sz="2400" dirty="0">
                <a:latin typeface="+mn-ea"/>
              </a:rPr>
              <a:t>的数据移到上述只读</a:t>
            </a:r>
            <a:r>
              <a:rPr lang="en-US" altLang="zh-CN" sz="2400" dirty="0">
                <a:latin typeface="+mn-ea"/>
              </a:rPr>
              <a:t>segment</a:t>
            </a:r>
            <a:r>
              <a:rPr lang="zh-CN" altLang="en-US" sz="2400" dirty="0">
                <a:latin typeface="+mn-ea"/>
              </a:rPr>
              <a:t>中；同时不改变其他</a:t>
            </a:r>
            <a:r>
              <a:rPr lang="en-US" altLang="zh-CN" sz="2400" dirty="0">
                <a:latin typeface="+mn-ea"/>
              </a:rPr>
              <a:t>segment</a:t>
            </a:r>
          </a:p>
          <a:p>
            <a:pPr marL="0" indent="0">
              <a:buNone/>
            </a:pPr>
            <a:r>
              <a:rPr lang="zh-CN" altLang="en-US" sz="2400" dirty="0">
                <a:latin typeface="+mn-ea"/>
              </a:rPr>
              <a:t>方法二：利用</a:t>
            </a:r>
            <a:r>
              <a:rPr lang="en-US" altLang="zh-CN" sz="2400" dirty="0">
                <a:latin typeface="+mn-ea"/>
              </a:rPr>
              <a:t>GNU_RELRO segment</a:t>
            </a:r>
            <a:r>
              <a:rPr lang="zh-CN" altLang="en-US" sz="2400" dirty="0">
                <a:latin typeface="+mn-ea"/>
              </a:rPr>
              <a:t>，将这些位于可执行页中的</a:t>
            </a:r>
            <a:r>
              <a:rPr lang="en-US" altLang="zh-CN" sz="2400" dirty="0">
                <a:latin typeface="+mn-ea"/>
              </a:rPr>
              <a:t>section</a:t>
            </a:r>
            <a:r>
              <a:rPr lang="zh-CN" altLang="en-US" sz="2400" dirty="0">
                <a:latin typeface="+mn-ea"/>
              </a:rPr>
              <a:t>放到</a:t>
            </a:r>
            <a:r>
              <a:rPr lang="en-US" altLang="zh-CN" sz="2400" dirty="0">
                <a:latin typeface="+mn-ea"/>
              </a:rPr>
              <a:t>GNU_RELRO segment</a:t>
            </a:r>
            <a:r>
              <a:rPr lang="zh-CN" altLang="en-US" sz="2400" dirty="0">
                <a:latin typeface="+mn-ea"/>
              </a:rPr>
              <a:t>中，使得当文件被加载进内存后这些</a:t>
            </a:r>
            <a:r>
              <a:rPr lang="en-US" altLang="zh-CN" sz="2400" dirty="0">
                <a:latin typeface="+mn-ea"/>
              </a:rPr>
              <a:t>section</a:t>
            </a:r>
            <a:r>
              <a:rPr lang="zh-CN" altLang="en-US" sz="2400" dirty="0">
                <a:latin typeface="+mn-ea"/>
              </a:rPr>
              <a:t>会被设置为只读</a:t>
            </a:r>
            <a:endParaRPr lang="zh-CN" altLang="en-US" sz="2400" dirty="0"/>
          </a:p>
        </p:txBody>
      </p:sp>
      <p:pic>
        <p:nvPicPr>
          <p:cNvPr id="5" name="图片 4">
            <a:extLst>
              <a:ext uri="{FF2B5EF4-FFF2-40B4-BE49-F238E27FC236}">
                <a16:creationId xmlns:a16="http://schemas.microsoft.com/office/drawing/2014/main" id="{BAA8ABB8-B934-4D9F-B1AD-E0C5969BAADF}"/>
              </a:ext>
            </a:extLst>
          </p:cNvPr>
          <p:cNvPicPr>
            <a:picLocks noChangeAspect="1"/>
          </p:cNvPicPr>
          <p:nvPr/>
        </p:nvPicPr>
        <p:blipFill>
          <a:blip r:embed="rId2"/>
          <a:stretch>
            <a:fillRect/>
          </a:stretch>
        </p:blipFill>
        <p:spPr>
          <a:xfrm>
            <a:off x="608834" y="3269356"/>
            <a:ext cx="10974332" cy="3153215"/>
          </a:xfrm>
          <a:prstGeom prst="rect">
            <a:avLst/>
          </a:prstGeom>
        </p:spPr>
      </p:pic>
      <p:sp>
        <p:nvSpPr>
          <p:cNvPr id="6" name="矩形 5">
            <a:extLst>
              <a:ext uri="{FF2B5EF4-FFF2-40B4-BE49-F238E27FC236}">
                <a16:creationId xmlns:a16="http://schemas.microsoft.com/office/drawing/2014/main" id="{3D5203F6-CA85-492A-91B0-FA1A0A447807}"/>
              </a:ext>
            </a:extLst>
          </p:cNvPr>
          <p:cNvSpPr/>
          <p:nvPr/>
        </p:nvSpPr>
        <p:spPr>
          <a:xfrm>
            <a:off x="1916653" y="4629543"/>
            <a:ext cx="2621280" cy="27867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838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F679FE-C783-4890-9A35-BC30EB8FED75}"/>
              </a:ext>
            </a:extLst>
          </p:cNvPr>
          <p:cNvSpPr>
            <a:spLocks noGrp="1"/>
          </p:cNvSpPr>
          <p:nvPr>
            <p:ph idx="1"/>
          </p:nvPr>
        </p:nvSpPr>
        <p:spPr/>
        <p:txBody>
          <a:bodyPr/>
          <a:lstStyle/>
          <a:p>
            <a:r>
              <a:rPr lang="zh-CN" altLang="en-US" dirty="0"/>
              <a:t>方法一可以通过</a:t>
            </a:r>
            <a:r>
              <a:rPr lang="en-US" altLang="zh-CN" dirty="0" err="1"/>
              <a:t>ld</a:t>
            </a:r>
            <a:r>
              <a:rPr lang="zh-CN" altLang="en-US" dirty="0"/>
              <a:t>链接器内置参数实现</a:t>
            </a:r>
            <a:endParaRPr lang="en-US" altLang="zh-CN" dirty="0"/>
          </a:p>
          <a:p>
            <a:r>
              <a:rPr lang="en-US" altLang="zh-CN" dirty="0" err="1"/>
              <a:t>ld</a:t>
            </a:r>
            <a:r>
              <a:rPr lang="en-US" altLang="zh-CN" dirty="0"/>
              <a:t> –z separate-code, </a:t>
            </a:r>
            <a:r>
              <a:rPr lang="zh-CN" altLang="en-US" dirty="0"/>
              <a:t>单独为包含代码的</a:t>
            </a:r>
            <a:r>
              <a:rPr lang="en-US" altLang="zh-CN" dirty="0"/>
              <a:t>section</a:t>
            </a:r>
            <a:r>
              <a:rPr lang="zh-CN" altLang="en-US" dirty="0"/>
              <a:t>创建一个</a:t>
            </a:r>
            <a:r>
              <a:rPr lang="en-US" altLang="zh-CN" dirty="0"/>
              <a:t>LOAD segment</a:t>
            </a:r>
          </a:p>
          <a:p>
            <a:endParaRPr lang="en-US" altLang="zh-CN" dirty="0"/>
          </a:p>
          <a:p>
            <a:endParaRPr lang="en-US" altLang="zh-CN" dirty="0"/>
          </a:p>
          <a:p>
            <a:endParaRPr lang="en-US" altLang="zh-CN" dirty="0"/>
          </a:p>
          <a:p>
            <a:r>
              <a:rPr lang="zh-CN" altLang="en-US" dirty="0"/>
              <a:t>使用</a:t>
            </a:r>
            <a:r>
              <a:rPr lang="en-US" altLang="zh-CN" dirty="0"/>
              <a:t>-z separate-code</a:t>
            </a:r>
            <a:r>
              <a:rPr lang="zh-CN" altLang="en-US" dirty="0"/>
              <a:t>参数编译链接</a:t>
            </a:r>
            <a:r>
              <a:rPr lang="en-US" altLang="zh-CN" dirty="0" err="1"/>
              <a:t>simple.c</a:t>
            </a:r>
            <a:r>
              <a:rPr lang="zh-CN" altLang="en-US" dirty="0"/>
              <a:t>文件，结果如下</a:t>
            </a:r>
            <a:endParaRPr lang="en-US" altLang="zh-CN" dirty="0"/>
          </a:p>
          <a:p>
            <a:endParaRPr lang="zh-CN" altLang="en-US" dirty="0"/>
          </a:p>
        </p:txBody>
      </p:sp>
      <p:pic>
        <p:nvPicPr>
          <p:cNvPr id="4" name="图片 3">
            <a:extLst>
              <a:ext uri="{FF2B5EF4-FFF2-40B4-BE49-F238E27FC236}">
                <a16:creationId xmlns:a16="http://schemas.microsoft.com/office/drawing/2014/main" id="{F8999137-977F-4393-959F-9BC96CBBDBAA}"/>
              </a:ext>
            </a:extLst>
          </p:cNvPr>
          <p:cNvPicPr>
            <a:picLocks noChangeAspect="1"/>
          </p:cNvPicPr>
          <p:nvPr/>
        </p:nvPicPr>
        <p:blipFill>
          <a:blip r:embed="rId2"/>
          <a:stretch>
            <a:fillRect/>
          </a:stretch>
        </p:blipFill>
        <p:spPr>
          <a:xfrm>
            <a:off x="791802" y="4132682"/>
            <a:ext cx="10608396" cy="404020"/>
          </a:xfrm>
          <a:prstGeom prst="rect">
            <a:avLst/>
          </a:prstGeom>
        </p:spPr>
      </p:pic>
    </p:spTree>
    <p:extLst>
      <p:ext uri="{BB962C8B-B14F-4D97-AF65-F5344CB8AC3E}">
        <p14:creationId xmlns:p14="http://schemas.microsoft.com/office/powerpoint/2010/main" val="251321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2BA4F-7D99-486F-969F-B5BDAD3E24F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5716D4-13EC-4215-94AB-4B7307762ED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9FF2ED6-02C9-4981-A3D1-CEA4ABBF4341}"/>
              </a:ext>
            </a:extLst>
          </p:cNvPr>
          <p:cNvPicPr>
            <a:picLocks noChangeAspect="1"/>
          </p:cNvPicPr>
          <p:nvPr/>
        </p:nvPicPr>
        <p:blipFill>
          <a:blip r:embed="rId2"/>
          <a:stretch>
            <a:fillRect/>
          </a:stretch>
        </p:blipFill>
        <p:spPr>
          <a:xfrm>
            <a:off x="942109" y="104503"/>
            <a:ext cx="10307782" cy="6858000"/>
          </a:xfrm>
          <a:prstGeom prst="rect">
            <a:avLst/>
          </a:prstGeom>
        </p:spPr>
      </p:pic>
      <p:sp>
        <p:nvSpPr>
          <p:cNvPr id="5" name="矩形 4">
            <a:extLst>
              <a:ext uri="{FF2B5EF4-FFF2-40B4-BE49-F238E27FC236}">
                <a16:creationId xmlns:a16="http://schemas.microsoft.com/office/drawing/2014/main" id="{B7742114-55C3-4785-884D-903A72A5F55D}"/>
              </a:ext>
            </a:extLst>
          </p:cNvPr>
          <p:cNvSpPr/>
          <p:nvPr/>
        </p:nvSpPr>
        <p:spPr>
          <a:xfrm>
            <a:off x="1193074" y="2351314"/>
            <a:ext cx="8604069" cy="7750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365AAAB-955C-45EC-A523-5C7F177ECFCE}"/>
              </a:ext>
            </a:extLst>
          </p:cNvPr>
          <p:cNvSpPr/>
          <p:nvPr/>
        </p:nvSpPr>
        <p:spPr>
          <a:xfrm>
            <a:off x="1193073" y="5107577"/>
            <a:ext cx="9805853" cy="8839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292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BDC3D-7EC9-461E-9F52-856BFA38F96C}"/>
              </a:ext>
            </a:extLst>
          </p:cNvPr>
          <p:cNvSpPr>
            <a:spLocks noGrp="1"/>
          </p:cNvSpPr>
          <p:nvPr>
            <p:ph type="title"/>
          </p:nvPr>
        </p:nvSpPr>
        <p:spPr/>
        <p:txBody>
          <a:bodyPr/>
          <a:lstStyle/>
          <a:p>
            <a:r>
              <a:rPr lang="zh-CN" altLang="en-US" dirty="0"/>
              <a:t>修改方式：链接脚本</a:t>
            </a:r>
          </a:p>
        </p:txBody>
      </p:sp>
      <p:sp>
        <p:nvSpPr>
          <p:cNvPr id="3" name="内容占位符 2">
            <a:extLst>
              <a:ext uri="{FF2B5EF4-FFF2-40B4-BE49-F238E27FC236}">
                <a16:creationId xmlns:a16="http://schemas.microsoft.com/office/drawing/2014/main" id="{D5C84389-BF74-4727-890C-D898645EC147}"/>
              </a:ext>
            </a:extLst>
          </p:cNvPr>
          <p:cNvSpPr>
            <a:spLocks noGrp="1"/>
          </p:cNvSpPr>
          <p:nvPr>
            <p:ph idx="1"/>
          </p:nvPr>
        </p:nvSpPr>
        <p:spPr>
          <a:xfrm>
            <a:off x="838200" y="1825625"/>
            <a:ext cx="10515600" cy="4351338"/>
          </a:xfrm>
        </p:spPr>
        <p:txBody>
          <a:bodyPr/>
          <a:lstStyle/>
          <a:p>
            <a:r>
              <a:rPr lang="zh-CN" altLang="en-US" dirty="0"/>
              <a:t>链接脚本起的作用：控制链接过程</a:t>
            </a:r>
            <a:endParaRPr lang="en-US" altLang="zh-CN" dirty="0"/>
          </a:p>
          <a:p>
            <a:r>
              <a:rPr lang="en-US" altLang="zh-CN" dirty="0"/>
              <a:t>clang test.c -o test -### </a:t>
            </a:r>
            <a:r>
              <a:rPr lang="zh-CN" altLang="en-US" dirty="0"/>
              <a:t>查看详细内容</a:t>
            </a:r>
            <a:endParaRPr lang="en-US" altLang="zh-CN" dirty="0"/>
          </a:p>
          <a:p>
            <a:endParaRPr lang="en-US" altLang="zh-CN" dirty="0"/>
          </a:p>
          <a:p>
            <a:endParaRPr lang="en-US" altLang="zh-CN" dirty="0"/>
          </a:p>
          <a:p>
            <a:endParaRPr lang="en-US" altLang="zh-CN" dirty="0"/>
          </a:p>
          <a:p>
            <a:r>
              <a:rPr lang="zh-CN" altLang="en-US" dirty="0"/>
              <a:t>如果不显式指定，系统会使用默认的链接脚本</a:t>
            </a:r>
            <a:endParaRPr lang="en-US" altLang="zh-CN" dirty="0"/>
          </a:p>
          <a:p>
            <a:r>
              <a:rPr lang="zh-CN" altLang="en-US" dirty="0"/>
              <a:t>显式指定链接脚本 </a:t>
            </a:r>
            <a:r>
              <a:rPr lang="en-US" altLang="zh-CN" dirty="0" err="1"/>
              <a:t>ld</a:t>
            </a:r>
            <a:r>
              <a:rPr lang="en-US" altLang="zh-CN" dirty="0"/>
              <a:t> [many </a:t>
            </a:r>
            <a:r>
              <a:rPr lang="en-US" altLang="zh-CN" dirty="0" err="1"/>
              <a:t>argments</a:t>
            </a:r>
            <a:r>
              <a:rPr lang="en-US" altLang="zh-CN" dirty="0"/>
              <a:t>] -T </a:t>
            </a:r>
            <a:r>
              <a:rPr lang="en-US" altLang="zh-CN" dirty="0" err="1"/>
              <a:t>my_scripts.lds</a:t>
            </a:r>
            <a:endParaRPr lang="en-US" altLang="zh-CN" dirty="0"/>
          </a:p>
          <a:p>
            <a:pPr marL="0" indent="0">
              <a:buNone/>
            </a:pPr>
            <a:endParaRPr lang="zh-CN" altLang="en-US" dirty="0"/>
          </a:p>
        </p:txBody>
      </p:sp>
      <p:sp>
        <p:nvSpPr>
          <p:cNvPr id="4" name="矩形 3">
            <a:extLst>
              <a:ext uri="{FF2B5EF4-FFF2-40B4-BE49-F238E27FC236}">
                <a16:creationId xmlns:a16="http://schemas.microsoft.com/office/drawing/2014/main" id="{C446D7B9-EF5E-406F-8696-F1CDE196063F}"/>
              </a:ext>
            </a:extLst>
          </p:cNvPr>
          <p:cNvSpPr/>
          <p:nvPr/>
        </p:nvSpPr>
        <p:spPr>
          <a:xfrm>
            <a:off x="1271451" y="2967335"/>
            <a:ext cx="8908868" cy="923330"/>
          </a:xfrm>
          <a:prstGeom prst="rect">
            <a:avLst/>
          </a:prstGeom>
        </p:spPr>
        <p:txBody>
          <a:bodyPr wrap="square">
            <a:spAutoFit/>
          </a:bodyPr>
          <a:lstStyle/>
          <a:p>
            <a:r>
              <a:rPr lang="en-US" altLang="zh-CN" dirty="0" err="1">
                <a:ea typeface="Consolas" panose="020B0609020204030204" pitchFamily="49" charset="0"/>
              </a:rPr>
              <a:t>ld</a:t>
            </a:r>
            <a:r>
              <a:rPr lang="en-US" altLang="zh-CN" dirty="0">
                <a:ea typeface="Consolas" panose="020B0609020204030204" pitchFamily="49" charset="0"/>
              </a:rPr>
              <a:t> -pie -EL -z </a:t>
            </a:r>
            <a:r>
              <a:rPr lang="en-US" altLang="zh-CN" dirty="0" err="1">
                <a:ea typeface="Consolas" panose="020B0609020204030204" pitchFamily="49" charset="0"/>
              </a:rPr>
              <a:t>relro</a:t>
            </a:r>
            <a:r>
              <a:rPr lang="en-US" altLang="zh-CN" dirty="0">
                <a:ea typeface="Consolas" panose="020B0609020204030204" pitchFamily="49" charset="0"/>
              </a:rPr>
              <a:t> --hash-style=gnu --eh-frame-</a:t>
            </a:r>
            <a:r>
              <a:rPr lang="en-US" altLang="zh-CN" dirty="0" err="1">
                <a:ea typeface="Consolas" panose="020B0609020204030204" pitchFamily="49" charset="0"/>
              </a:rPr>
              <a:t>hdr</a:t>
            </a:r>
            <a:r>
              <a:rPr lang="en-US" altLang="zh-CN" dirty="0">
                <a:ea typeface="Consolas" panose="020B0609020204030204" pitchFamily="49" charset="0"/>
              </a:rPr>
              <a:t> -m aarch64linux -dynamic-linker ld-linux-aarch64.so.1 -o </a:t>
            </a:r>
            <a:r>
              <a:rPr lang="en-US" altLang="zh-CN" dirty="0" err="1">
                <a:ea typeface="Consolas" panose="020B0609020204030204" pitchFamily="49" charset="0"/>
              </a:rPr>
              <a:t>simple_default_lds</a:t>
            </a:r>
            <a:r>
              <a:rPr lang="en-US" altLang="zh-CN" dirty="0">
                <a:ea typeface="Consolas" panose="020B0609020204030204" pitchFamily="49" charset="0"/>
              </a:rPr>
              <a:t> </a:t>
            </a:r>
            <a:r>
              <a:rPr lang="en-US" altLang="zh-CN" dirty="0">
                <a:solidFill>
                  <a:srgbClr val="FF0000"/>
                </a:solidFill>
                <a:ea typeface="Consolas" panose="020B0609020204030204" pitchFamily="49" charset="0"/>
              </a:rPr>
              <a:t>Scrt1.o </a:t>
            </a:r>
            <a:r>
              <a:rPr lang="en-US" altLang="zh-CN" dirty="0" err="1">
                <a:solidFill>
                  <a:srgbClr val="FF0000"/>
                </a:solidFill>
                <a:ea typeface="Consolas" panose="020B0609020204030204" pitchFamily="49" charset="0"/>
              </a:rPr>
              <a:t>crti.o</a:t>
            </a:r>
            <a:r>
              <a:rPr lang="en-US" altLang="zh-CN" dirty="0">
                <a:solidFill>
                  <a:srgbClr val="FF0000"/>
                </a:solidFill>
                <a:ea typeface="Consolas" panose="020B0609020204030204" pitchFamily="49" charset="0"/>
              </a:rPr>
              <a:t> </a:t>
            </a:r>
            <a:r>
              <a:rPr lang="en-US" altLang="zh-CN" dirty="0" err="1">
                <a:solidFill>
                  <a:srgbClr val="FF0000"/>
                </a:solidFill>
                <a:ea typeface="Consolas" panose="020B0609020204030204" pitchFamily="49" charset="0"/>
              </a:rPr>
              <a:t>crtbeginS.o</a:t>
            </a:r>
            <a:r>
              <a:rPr lang="en-US" altLang="zh-CN" dirty="0">
                <a:solidFill>
                  <a:srgbClr val="FF0000"/>
                </a:solidFill>
                <a:ea typeface="Consolas" panose="020B0609020204030204" pitchFamily="49" charset="0"/>
              </a:rPr>
              <a:t> simple-674cdc.o</a:t>
            </a:r>
            <a:r>
              <a:rPr lang="en-US" altLang="zh-CN" dirty="0">
                <a:ea typeface="Consolas" panose="020B0609020204030204" pitchFamily="49" charset="0"/>
              </a:rPr>
              <a:t> </a:t>
            </a:r>
            <a:r>
              <a:rPr lang="en-US" altLang="zh-CN" dirty="0" err="1">
                <a:solidFill>
                  <a:srgbClr val="FF0000"/>
                </a:solidFill>
                <a:ea typeface="Consolas" panose="020B0609020204030204" pitchFamily="49" charset="0"/>
              </a:rPr>
              <a:t>crtendS.o</a:t>
            </a:r>
            <a:r>
              <a:rPr lang="en-US" altLang="zh-CN" dirty="0">
                <a:solidFill>
                  <a:srgbClr val="FF0000"/>
                </a:solidFill>
                <a:ea typeface="Consolas" panose="020B0609020204030204" pitchFamily="49" charset="0"/>
              </a:rPr>
              <a:t> </a:t>
            </a:r>
            <a:r>
              <a:rPr lang="en-US" altLang="zh-CN" dirty="0" err="1">
                <a:solidFill>
                  <a:srgbClr val="FF0000"/>
                </a:solidFill>
                <a:ea typeface="Consolas" panose="020B0609020204030204" pitchFamily="49" charset="0"/>
              </a:rPr>
              <a:t>crtn.o</a:t>
            </a:r>
            <a:endParaRPr lang="en-US" altLang="zh-CN" dirty="0">
              <a:ea typeface="Consolas" panose="020B0609020204030204" pitchFamily="49" charset="0"/>
            </a:endParaRPr>
          </a:p>
        </p:txBody>
      </p:sp>
    </p:spTree>
    <p:extLst>
      <p:ext uri="{BB962C8B-B14F-4D97-AF65-F5344CB8AC3E}">
        <p14:creationId xmlns:p14="http://schemas.microsoft.com/office/powerpoint/2010/main" val="370856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66054-F5E6-4B84-BB7C-1D5BCF208284}"/>
              </a:ext>
            </a:extLst>
          </p:cNvPr>
          <p:cNvSpPr>
            <a:spLocks noGrp="1"/>
          </p:cNvSpPr>
          <p:nvPr>
            <p:ph type="title"/>
          </p:nvPr>
        </p:nvSpPr>
        <p:spPr/>
        <p:txBody>
          <a:bodyPr/>
          <a:lstStyle/>
          <a:p>
            <a:r>
              <a:rPr lang="zh-CN" altLang="en-US" dirty="0"/>
              <a:t>链接脚本的不同类型</a:t>
            </a:r>
          </a:p>
        </p:txBody>
      </p:sp>
      <p:sp>
        <p:nvSpPr>
          <p:cNvPr id="3" name="内容占位符 2">
            <a:extLst>
              <a:ext uri="{FF2B5EF4-FFF2-40B4-BE49-F238E27FC236}">
                <a16:creationId xmlns:a16="http://schemas.microsoft.com/office/drawing/2014/main" id="{D4B61D3A-336C-433A-A9C8-A5F1386B3697}"/>
              </a:ext>
            </a:extLst>
          </p:cNvPr>
          <p:cNvSpPr>
            <a:spLocks noGrp="1"/>
          </p:cNvSpPr>
          <p:nvPr>
            <p:ph idx="1"/>
          </p:nvPr>
        </p:nvSpPr>
        <p:spPr/>
        <p:txBody>
          <a:bodyPr>
            <a:normAutofit/>
          </a:bodyPr>
          <a:lstStyle/>
          <a:p>
            <a:r>
              <a:rPr lang="zh-CN" altLang="en-US" dirty="0"/>
              <a:t>根据链接时参数的不同，有不同的链接脚本</a:t>
            </a:r>
            <a:endParaRPr lang="en-US" altLang="zh-CN" dirty="0"/>
          </a:p>
          <a:p>
            <a:r>
              <a:rPr lang="zh-CN" altLang="en-US" dirty="0"/>
              <a:t>位于</a:t>
            </a:r>
            <a:r>
              <a:rPr lang="en-US" altLang="zh-CN" dirty="0"/>
              <a:t>/lib/aarch64-linux-gnu/</a:t>
            </a:r>
            <a:r>
              <a:rPr lang="en-US" altLang="zh-CN" dirty="0" err="1"/>
              <a:t>ldscripts</a:t>
            </a:r>
            <a:endParaRPr lang="en-US" altLang="zh-CN" dirty="0"/>
          </a:p>
          <a:p>
            <a:r>
              <a:rPr lang="zh-CN" altLang="en-US" dirty="0"/>
              <a:t>命名方式：</a:t>
            </a:r>
            <a:r>
              <a:rPr lang="en-US" altLang="zh-CN" dirty="0"/>
              <a:t>[arch][object type].x[arguments type]</a:t>
            </a:r>
          </a:p>
          <a:p>
            <a:r>
              <a:rPr lang="zh-CN" altLang="en-US" dirty="0"/>
              <a:t>如 </a:t>
            </a:r>
            <a:r>
              <a:rPr lang="en-US" altLang="zh-CN" dirty="0"/>
              <a:t>aarch64linux.xd</a:t>
            </a:r>
            <a:r>
              <a:rPr lang="zh-CN" altLang="en-US" dirty="0"/>
              <a:t>表示在</a:t>
            </a:r>
            <a:r>
              <a:rPr lang="en-US" altLang="zh-CN" dirty="0"/>
              <a:t>aarch64</a:t>
            </a:r>
            <a:r>
              <a:rPr lang="zh-CN" altLang="en-US" dirty="0"/>
              <a:t>架构上，目标文件是</a:t>
            </a:r>
            <a:r>
              <a:rPr lang="en-US" altLang="zh-CN" dirty="0" err="1"/>
              <a:t>linux</a:t>
            </a:r>
            <a:r>
              <a:rPr lang="zh-CN" altLang="en-US" dirty="0"/>
              <a:t>平台支持的类型（</a:t>
            </a:r>
            <a:r>
              <a:rPr lang="en-US" altLang="zh-CN" dirty="0"/>
              <a:t>elf</a:t>
            </a:r>
            <a:r>
              <a:rPr lang="zh-CN" altLang="en-US" dirty="0"/>
              <a:t>），链接参数为</a:t>
            </a:r>
            <a:r>
              <a:rPr lang="en-US" altLang="zh-CN" dirty="0"/>
              <a:t>-pie</a:t>
            </a:r>
            <a:r>
              <a:rPr lang="zh-CN" altLang="en-US" dirty="0"/>
              <a:t>时使用的链接脚本</a:t>
            </a:r>
            <a:endParaRPr lang="en-US" altLang="zh-CN" dirty="0"/>
          </a:p>
          <a:p>
            <a:endParaRPr lang="en-US" altLang="zh-CN" dirty="0"/>
          </a:p>
          <a:p>
            <a:r>
              <a:rPr lang="zh-CN" altLang="en-US" dirty="0"/>
              <a:t>使用</a:t>
            </a:r>
            <a:r>
              <a:rPr lang="en-US" altLang="zh-CN" dirty="0" err="1"/>
              <a:t>ld</a:t>
            </a:r>
            <a:r>
              <a:rPr lang="en-US" altLang="zh-CN" dirty="0"/>
              <a:t> [arguments] –verbose</a:t>
            </a:r>
            <a:r>
              <a:rPr lang="zh-CN" altLang="en-US" dirty="0"/>
              <a:t>可查看参数对应的默认链接脚本</a:t>
            </a:r>
            <a:endParaRPr lang="en-US" altLang="zh-CN" dirty="0"/>
          </a:p>
          <a:p>
            <a:r>
              <a:rPr lang="zh-CN" altLang="en-US" dirty="0"/>
              <a:t>经测试，</a:t>
            </a:r>
            <a:r>
              <a:rPr lang="en-US" altLang="zh-CN" dirty="0" err="1"/>
              <a:t>ld</a:t>
            </a:r>
            <a:r>
              <a:rPr lang="zh-CN" altLang="en-US" dirty="0"/>
              <a:t>使用的是</a:t>
            </a:r>
            <a:r>
              <a:rPr lang="en-US" altLang="zh-CN" dirty="0"/>
              <a:t>aarch64linux</a:t>
            </a:r>
            <a:r>
              <a:rPr lang="zh-CN" altLang="en-US" dirty="0"/>
              <a:t>系列的链接脚本</a:t>
            </a:r>
          </a:p>
        </p:txBody>
      </p:sp>
    </p:spTree>
    <p:extLst>
      <p:ext uri="{BB962C8B-B14F-4D97-AF65-F5344CB8AC3E}">
        <p14:creationId xmlns:p14="http://schemas.microsoft.com/office/powerpoint/2010/main" val="44753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B4FD1D-17AD-4214-994D-6FA0D2EF2B80}"/>
              </a:ext>
            </a:extLst>
          </p:cNvPr>
          <p:cNvSpPr>
            <a:spLocks noGrp="1"/>
          </p:cNvSpPr>
          <p:nvPr>
            <p:ph idx="1"/>
          </p:nvPr>
        </p:nvSpPr>
        <p:spPr>
          <a:xfrm>
            <a:off x="838200" y="1558834"/>
            <a:ext cx="10515600" cy="5068389"/>
          </a:xfrm>
        </p:spPr>
        <p:txBody>
          <a:bodyPr>
            <a:normAutofit/>
          </a:bodyPr>
          <a:lstStyle/>
          <a:p>
            <a:pPr marL="0" indent="0">
              <a:buNone/>
            </a:pPr>
            <a:r>
              <a:rPr lang="zh-CN" altLang="en-US" sz="2000" dirty="0"/>
              <a:t>链接脚本的不同类型如上图，不同后缀对应的链接参数如下：</a:t>
            </a:r>
            <a:endParaRPr lang="en-US" altLang="zh-CN" sz="2000" dirty="0"/>
          </a:p>
          <a:p>
            <a:r>
              <a:rPr lang="en-US" altLang="zh-CN" sz="2000" dirty="0"/>
              <a:t>bn: -N</a:t>
            </a:r>
            <a:r>
              <a:rPr lang="zh-CN" altLang="en-US" sz="2000" dirty="0"/>
              <a:t>，把</a:t>
            </a:r>
            <a:r>
              <a:rPr lang="en-US" altLang="zh-CN" sz="2000" dirty="0"/>
              <a:t>text</a:t>
            </a:r>
            <a:r>
              <a:rPr lang="zh-CN" altLang="en-US" sz="2000" dirty="0"/>
              <a:t>和</a:t>
            </a:r>
            <a:r>
              <a:rPr lang="en-US" altLang="zh-CN" sz="2000" dirty="0"/>
              <a:t>data</a:t>
            </a:r>
            <a:r>
              <a:rPr lang="zh-CN" altLang="en-US" sz="2000" dirty="0"/>
              <a:t> </a:t>
            </a:r>
            <a:r>
              <a:rPr lang="en-US" altLang="zh-CN" sz="2000" dirty="0"/>
              <a:t>segment</a:t>
            </a:r>
            <a:r>
              <a:rPr lang="zh-CN" altLang="en-US" sz="2000" dirty="0"/>
              <a:t>设置为可读写</a:t>
            </a:r>
            <a:endParaRPr lang="en-US" altLang="zh-CN" sz="2000" dirty="0"/>
          </a:p>
          <a:p>
            <a:r>
              <a:rPr lang="en-US" altLang="zh-CN" sz="2000" dirty="0"/>
              <a:t>c: -z </a:t>
            </a:r>
            <a:r>
              <a:rPr lang="en-US" altLang="zh-CN" sz="2000" dirty="0" err="1"/>
              <a:t>combreloc</a:t>
            </a:r>
            <a:r>
              <a:rPr lang="zh-CN" altLang="en-US" sz="2000" dirty="0"/>
              <a:t>，合并输入文件的重定位节</a:t>
            </a:r>
            <a:endParaRPr lang="en-US" altLang="zh-CN" sz="2000" dirty="0"/>
          </a:p>
          <a:p>
            <a:r>
              <a:rPr lang="en-US" altLang="zh-CN" sz="2000" dirty="0"/>
              <a:t>d: -pie</a:t>
            </a:r>
            <a:r>
              <a:rPr lang="zh-CN" altLang="en-US" sz="2000" dirty="0"/>
              <a:t>，生成位置无关可执行文件</a:t>
            </a:r>
            <a:endParaRPr lang="en-US" altLang="zh-CN" sz="2000" dirty="0"/>
          </a:p>
          <a:p>
            <a:r>
              <a:rPr lang="en-US" altLang="zh-CN" sz="2000" dirty="0"/>
              <a:t>e: -z separate-code</a:t>
            </a:r>
            <a:r>
              <a:rPr lang="zh-CN" altLang="en-US" sz="2000" dirty="0"/>
              <a:t>，在可执行文件中创建一个只包含代码的</a:t>
            </a:r>
            <a:r>
              <a:rPr lang="en-US" altLang="zh-CN" sz="2000" dirty="0"/>
              <a:t>LOAD segment</a:t>
            </a:r>
          </a:p>
          <a:p>
            <a:r>
              <a:rPr lang="en-US" altLang="zh-CN" sz="2000" dirty="0"/>
              <a:t>n: -n</a:t>
            </a:r>
            <a:r>
              <a:rPr lang="zh-CN" altLang="en-US" sz="2000" dirty="0"/>
              <a:t>，将代码段设置为只读</a:t>
            </a:r>
            <a:endParaRPr lang="en-US" altLang="zh-CN" sz="2000" dirty="0"/>
          </a:p>
          <a:p>
            <a:r>
              <a:rPr lang="en-US" altLang="zh-CN" sz="2000" dirty="0"/>
              <a:t>r: -r</a:t>
            </a:r>
            <a:r>
              <a:rPr lang="zh-CN" altLang="en-US" sz="2000" dirty="0"/>
              <a:t>，生成可重定位文件</a:t>
            </a:r>
            <a:endParaRPr lang="en-US" altLang="zh-CN" sz="2000" dirty="0"/>
          </a:p>
          <a:p>
            <a:r>
              <a:rPr lang="en-US" altLang="zh-CN" sz="2000" dirty="0"/>
              <a:t>s: -shared</a:t>
            </a:r>
            <a:r>
              <a:rPr lang="zh-CN" altLang="en-US" sz="2000" dirty="0"/>
              <a:t>，生成共享目标文件</a:t>
            </a:r>
            <a:endParaRPr lang="en-US" altLang="zh-CN" sz="2000" dirty="0"/>
          </a:p>
          <a:p>
            <a:r>
              <a:rPr lang="en-US" altLang="zh-CN" sz="2000" dirty="0"/>
              <a:t>u: -Ur</a:t>
            </a:r>
            <a:r>
              <a:rPr lang="zh-CN" altLang="en-US" sz="2000" dirty="0"/>
              <a:t>，与</a:t>
            </a:r>
            <a:r>
              <a:rPr lang="en-US" altLang="zh-CN" sz="2000" dirty="0"/>
              <a:t>-r</a:t>
            </a:r>
            <a:r>
              <a:rPr lang="zh-CN" altLang="en-US" sz="2000" dirty="0"/>
              <a:t>基本相同，在链接</a:t>
            </a:r>
            <a:r>
              <a:rPr lang="en-US" altLang="zh-CN" sz="2000" dirty="0"/>
              <a:t>C++</a:t>
            </a:r>
            <a:r>
              <a:rPr lang="zh-CN" altLang="en-US" sz="2000" dirty="0"/>
              <a:t>文件时有区别</a:t>
            </a:r>
            <a:endParaRPr lang="en-US" altLang="zh-CN" sz="2000" dirty="0"/>
          </a:p>
          <a:p>
            <a:r>
              <a:rPr lang="en-US" altLang="zh-CN" sz="2000" dirty="0"/>
              <a:t>w: -z now</a:t>
            </a:r>
            <a:r>
              <a:rPr lang="zh-CN" altLang="en-US" sz="2000" dirty="0"/>
              <a:t>，立即绑定（不使用延迟绑定技术）</a:t>
            </a:r>
            <a:endParaRPr lang="en-US" altLang="zh-CN" sz="2000" dirty="0"/>
          </a:p>
          <a:p>
            <a:endParaRPr lang="zh-CN" altLang="en-US" sz="2000" dirty="0"/>
          </a:p>
        </p:txBody>
      </p:sp>
      <p:pic>
        <p:nvPicPr>
          <p:cNvPr id="6" name="图片 5">
            <a:extLst>
              <a:ext uri="{FF2B5EF4-FFF2-40B4-BE49-F238E27FC236}">
                <a16:creationId xmlns:a16="http://schemas.microsoft.com/office/drawing/2014/main" id="{26076732-B194-4947-8B82-6BFF8366995C}"/>
              </a:ext>
            </a:extLst>
          </p:cNvPr>
          <p:cNvPicPr>
            <a:picLocks noChangeAspect="1"/>
          </p:cNvPicPr>
          <p:nvPr/>
        </p:nvPicPr>
        <p:blipFill>
          <a:blip r:embed="rId2"/>
          <a:stretch>
            <a:fillRect/>
          </a:stretch>
        </p:blipFill>
        <p:spPr>
          <a:xfrm>
            <a:off x="180149" y="482034"/>
            <a:ext cx="11831701" cy="943107"/>
          </a:xfrm>
          <a:prstGeom prst="rect">
            <a:avLst/>
          </a:prstGeom>
        </p:spPr>
      </p:pic>
      <p:sp>
        <p:nvSpPr>
          <p:cNvPr id="2" name="Rectangle 1">
            <a:extLst>
              <a:ext uri="{FF2B5EF4-FFF2-40B4-BE49-F238E27FC236}">
                <a16:creationId xmlns:a16="http://schemas.microsoft.com/office/drawing/2014/main" id="{A302041D-BE4E-4847-A5D8-561BA4C973A3}"/>
              </a:ext>
            </a:extLst>
          </p:cNvPr>
          <p:cNvSpPr>
            <a:spLocks noChangeArrowheads="1"/>
          </p:cNvSpPr>
          <p:nvPr/>
        </p:nvSpPr>
        <p:spPr bwMode="auto">
          <a:xfrm>
            <a:off x="0" y="-246221"/>
            <a:ext cx="184731"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C731AE2-854F-4828-8CC3-A7F3CF74B81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33320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TotalTime>
  <Words>1782</Words>
  <Application>Microsoft Office PowerPoint</Application>
  <PresentationFormat>宽屏</PresentationFormat>
  <Paragraphs>146</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等线 Light</vt:lpstr>
      <vt:lpstr>Arial</vt:lpstr>
      <vt:lpstr>Consolas</vt:lpstr>
      <vt:lpstr>Office 主题​​</vt:lpstr>
      <vt:lpstr>AArch64数据代码分离 ——链接器</vt:lpstr>
      <vt:lpstr>现象说明</vt:lpstr>
      <vt:lpstr>PowerPoint 演示文稿</vt:lpstr>
      <vt:lpstr>PowerPoint 演示文稿</vt:lpstr>
      <vt:lpstr>PowerPoint 演示文稿</vt:lpstr>
      <vt:lpstr>PowerPoint 演示文稿</vt:lpstr>
      <vt:lpstr>修改方式：链接脚本</vt:lpstr>
      <vt:lpstr>链接脚本的不同类型</vt:lpstr>
      <vt:lpstr>PowerPoint 演示文稿</vt:lpstr>
      <vt:lpstr>修改方式：链接脚本</vt:lpstr>
      <vt:lpstr>方法一修改内容：PHDRS与SECTIONS命令</vt:lpstr>
      <vt:lpstr>方法一修改方式</vt:lpstr>
      <vt:lpstr>PowerPoint 演示文稿</vt:lpstr>
      <vt:lpstr>使用修改后链接脚本生成的可执行文件如下  可以看到已经完成了基本要求：将数据从可执行页分离出来</vt:lpstr>
      <vt:lpstr>问题</vt:lpstr>
      <vt:lpstr>在linux kernel 5.16.13中的elf.h 位于/usr/include/linux/elf.h</vt:lpstr>
      <vt:lpstr>位于/usr/include/elf.h中定义的program header type，多了OS-specific的部分</vt:lpstr>
      <vt:lpstr>问题</vt:lpstr>
      <vt:lpstr>方法二修改内容</vt:lpstr>
      <vt:lpstr>方法二结果如右图   可以看到， 除了init, plt, text, fini等含有代码的section位于第一个LOAD segment外，其他数据section位于第二个LOAD segment</vt:lpstr>
      <vt:lpstr>PowerPoint 演示文稿</vt:lpstr>
      <vt:lpstr>问题</vt:lpstr>
      <vt:lpstr>PowerPoint 演示文稿</vt:lpstr>
      <vt:lpstr>PowerPoint 演示文稿</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链接脚本修改</dc:title>
  <dc:creator>AndreXu</dc:creator>
  <cp:lastModifiedBy>Li Qijing</cp:lastModifiedBy>
  <cp:revision>76</cp:revision>
  <dcterms:created xsi:type="dcterms:W3CDTF">2023-01-17T02:42:38Z</dcterms:created>
  <dcterms:modified xsi:type="dcterms:W3CDTF">2023-02-18T04:59:14Z</dcterms:modified>
</cp:coreProperties>
</file>