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4" r:id="rId3"/>
    <p:sldId id="265" r:id="rId4"/>
    <p:sldId id="257" r:id="rId5"/>
    <p:sldId id="263" r:id="rId6"/>
    <p:sldId id="258" r:id="rId7"/>
    <p:sldId id="266" r:id="rId8"/>
    <p:sldId id="267" r:id="rId9"/>
    <p:sldId id="271" r:id="rId10"/>
    <p:sldId id="272" r:id="rId11"/>
    <p:sldId id="273" r:id="rId12"/>
    <p:sldId id="274" r:id="rId13"/>
    <p:sldId id="268" r:id="rId14"/>
    <p:sldId id="269" r:id="rId15"/>
    <p:sldId id="270" r:id="rId16"/>
    <p:sldId id="260" r:id="rId17"/>
    <p:sldId id="275" r:id="rId18"/>
    <p:sldId id="279" r:id="rId19"/>
    <p:sldId id="276" r:id="rId20"/>
    <p:sldId id="277" r:id="rId21"/>
    <p:sldId id="278" r:id="rId22"/>
    <p:sldId id="280" r:id="rId23"/>
    <p:sldId id="281" r:id="rId24"/>
    <p:sldId id="282" r:id="rId25"/>
    <p:sldId id="284" r:id="rId26"/>
    <p:sldId id="283" r:id="rId27"/>
    <p:sldId id="287" r:id="rId28"/>
    <p:sldId id="285" r:id="rId29"/>
    <p:sldId id="286" r:id="rId30"/>
    <p:sldId id="288" r:id="rId31"/>
    <p:sldId id="289" r:id="rId32"/>
    <p:sldId id="290" r:id="rId33"/>
    <p:sldId id="292" r:id="rId34"/>
    <p:sldId id="293" r:id="rId35"/>
    <p:sldId id="295" r:id="rId36"/>
    <p:sldId id="294" r:id="rId37"/>
    <p:sldId id="296" r:id="rId38"/>
    <p:sldId id="297" r:id="rId39"/>
    <p:sldId id="299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79888" autoAdjust="0"/>
  </p:normalViewPr>
  <p:slideViewPr>
    <p:cSldViewPr snapToGrid="0">
      <p:cViewPr varScale="1">
        <p:scale>
          <a:sx n="60" d="100"/>
          <a:sy n="60" d="100"/>
        </p:scale>
        <p:origin x="96" y="1182"/>
      </p:cViewPr>
      <p:guideLst/>
    </p:cSldViewPr>
  </p:slideViewPr>
  <p:outlineViewPr>
    <p:cViewPr>
      <p:scale>
        <a:sx n="33" d="100"/>
        <a:sy n="33" d="100"/>
      </p:scale>
      <p:origin x="0" y="-595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CD41D-1566-4113-99A2-E8F2DFCDE124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14680-674B-462F-9435-A19F35334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7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必须加载到到内存中页对齐的位置：</a:t>
            </a:r>
            <a:r>
              <a:rPr lang="en-US" altLang="zh-CN" dirty="0"/>
              <a:t>PAGESTART(</a:t>
            </a:r>
            <a:r>
              <a:rPr lang="en-US" altLang="zh-CN" dirty="0" err="1"/>
              <a:t>vaddr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从</a:t>
            </a:r>
            <a:r>
              <a:rPr lang="en-US" altLang="zh-CN" dirty="0"/>
              <a:t>elf</a:t>
            </a:r>
            <a:r>
              <a:rPr lang="zh-CN" altLang="en-US" dirty="0"/>
              <a:t>中</a:t>
            </a:r>
            <a:r>
              <a:rPr lang="en-US" altLang="zh-CN" dirty="0"/>
              <a:t>offset-PAGE_OFFSET</a:t>
            </a:r>
            <a:r>
              <a:rPr lang="zh-CN" altLang="en-US" dirty="0"/>
              <a:t>（</a:t>
            </a:r>
            <a:r>
              <a:rPr lang="en-US" altLang="zh-CN" dirty="0" err="1"/>
              <a:t>vaddr</a:t>
            </a:r>
            <a:r>
              <a:rPr lang="zh-CN" altLang="en-US" dirty="0"/>
              <a:t>）开始读</a:t>
            </a:r>
            <a:endParaRPr lang="en-US" altLang="zh-CN" dirty="0"/>
          </a:p>
          <a:p>
            <a:r>
              <a:rPr lang="zh-CN" altLang="en-US" dirty="0"/>
              <a:t>加载的大小为</a:t>
            </a:r>
            <a:r>
              <a:rPr lang="en-US" altLang="zh-CN" dirty="0"/>
              <a:t>PAGE_ALIGN</a:t>
            </a:r>
            <a:r>
              <a:rPr lang="zh-CN" altLang="en-US" dirty="0"/>
              <a:t>（</a:t>
            </a:r>
            <a:r>
              <a:rPr lang="en-US" altLang="zh-CN" dirty="0" err="1"/>
              <a:t>filesz+PAGE_OFFSET</a:t>
            </a:r>
            <a:r>
              <a:rPr lang="en-US" altLang="zh-CN" dirty="0"/>
              <a:t>(</a:t>
            </a:r>
            <a:r>
              <a:rPr lang="en-US" altLang="zh-CN" dirty="0" err="1"/>
              <a:t>vaddr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上下多余位置不清</a:t>
            </a:r>
            <a:r>
              <a:rPr lang="en-US" altLang="zh-CN" dirty="0"/>
              <a:t>0</a:t>
            </a:r>
            <a:r>
              <a:rPr lang="zh-CN" altLang="en-US" dirty="0"/>
              <a:t>，对应也是</a:t>
            </a:r>
            <a:r>
              <a:rPr lang="en-US" altLang="zh-CN" dirty="0" err="1"/>
              <a:t>vma</a:t>
            </a:r>
            <a:r>
              <a:rPr lang="zh-CN" altLang="en-US" dirty="0"/>
              <a:t>的上下界，但是</a:t>
            </a:r>
            <a:r>
              <a:rPr lang="en-US" altLang="zh-CN" dirty="0" err="1"/>
              <a:t>mm_struct</a:t>
            </a:r>
            <a:r>
              <a:rPr lang="zh-CN" altLang="en-US" dirty="0"/>
              <a:t>中的</a:t>
            </a:r>
            <a:r>
              <a:rPr lang="en-US" altLang="zh-CN" dirty="0" err="1"/>
              <a:t>date_start</a:t>
            </a:r>
            <a:r>
              <a:rPr lang="zh-CN" altLang="en-US" dirty="0"/>
              <a:t>，</a:t>
            </a:r>
            <a:r>
              <a:rPr lang="en-US" altLang="zh-CN" dirty="0" err="1"/>
              <a:t>data_end</a:t>
            </a:r>
            <a:r>
              <a:rPr lang="zh-CN" altLang="en-US" dirty="0"/>
              <a:t>，</a:t>
            </a:r>
            <a:r>
              <a:rPr lang="en-US" altLang="zh-CN" dirty="0" err="1"/>
              <a:t>code_start</a:t>
            </a:r>
            <a:r>
              <a:rPr lang="zh-CN" altLang="en-US" dirty="0"/>
              <a:t>等是正确的起始位置和结束位置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14680-674B-462F-9435-A19F35334A8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46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Page fault </a:t>
            </a:r>
            <a:r>
              <a:rPr lang="zh-CN" altLang="en-US" dirty="0"/>
              <a:t>的</a:t>
            </a:r>
            <a:r>
              <a:rPr lang="en-US" altLang="zh-CN" dirty="0" err="1"/>
              <a:t>pte</a:t>
            </a:r>
            <a:r>
              <a:rPr lang="zh-CN" altLang="en-US" dirty="0"/>
              <a:t>设置根据的是</a:t>
            </a:r>
            <a:r>
              <a:rPr lang="en-US" altLang="zh-CN" dirty="0" err="1"/>
              <a:t>vma</a:t>
            </a:r>
            <a:r>
              <a:rPr lang="zh-CN" altLang="en-US" dirty="0"/>
              <a:t>的</a:t>
            </a:r>
            <a:r>
              <a:rPr lang="en-US" altLang="zh-CN" dirty="0" err="1"/>
              <a:t>vm_page_prot</a:t>
            </a:r>
            <a:r>
              <a:rPr lang="en-US" altLang="zh-CN" dirty="0"/>
              <a:t>,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14680-674B-462F-9435-A19F35334A8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630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和普通私有的差别在于，因为</a:t>
            </a:r>
            <a:r>
              <a:rPr lang="en-US" altLang="zh-CN" dirty="0" err="1"/>
              <a:t>writenotify</a:t>
            </a:r>
            <a:r>
              <a:rPr lang="zh-CN" altLang="en-US" dirty="0"/>
              <a:t>导致的私有，它的</a:t>
            </a:r>
            <a:r>
              <a:rPr lang="en-US" altLang="zh-CN" dirty="0" err="1"/>
              <a:t>vma</a:t>
            </a:r>
            <a:r>
              <a:rPr lang="en-US" altLang="zh-CN" dirty="0"/>
              <a:t>-&gt;</a:t>
            </a:r>
            <a:r>
              <a:rPr lang="en-US" altLang="zh-CN" dirty="0" err="1"/>
              <a:t>vm_flags</a:t>
            </a:r>
            <a:r>
              <a:rPr lang="zh-CN" altLang="en-US" dirty="0"/>
              <a:t>上还有</a:t>
            </a:r>
            <a:r>
              <a:rPr lang="en-US" altLang="zh-CN" dirty="0"/>
              <a:t>shared</a:t>
            </a:r>
            <a:r>
              <a:rPr lang="zh-CN" altLang="en-US" dirty="0"/>
              <a:t>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14680-674B-462F-9435-A19F35334A8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12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14680-674B-462F-9435-A19F35334A8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276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14680-674B-462F-9435-A19F35334A8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809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之前访问过该代码页，已经填充了</a:t>
            </a:r>
            <a:r>
              <a:rPr lang="en-US" altLang="zh-CN" dirty="0" err="1"/>
              <a:t>pte</a:t>
            </a:r>
            <a:endParaRPr lang="en-US" altLang="zh-CN" dirty="0"/>
          </a:p>
          <a:p>
            <a:r>
              <a:rPr lang="zh-CN" altLang="en-US" dirty="0"/>
              <a:t>写私有页，写时复制，</a:t>
            </a:r>
            <a:r>
              <a:rPr lang="en-US" altLang="zh-CN" dirty="0" err="1"/>
              <a:t>pte</a:t>
            </a:r>
            <a:r>
              <a:rPr lang="zh-CN" altLang="en-US" dirty="0"/>
              <a:t>中建的页框号改变了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14680-674B-462F-9435-A19F35334A8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077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14680-674B-462F-9435-A19F35334A8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509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14680-674B-462F-9435-A19F35334A8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297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14680-674B-462F-9435-A19F35334A8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303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Try_to_unmap</a:t>
            </a:r>
            <a:r>
              <a:rPr lang="zh-CN" altLang="en-US" dirty="0"/>
              <a:t>（）</a:t>
            </a:r>
            <a:r>
              <a:rPr lang="en-US" altLang="zh-CN" dirty="0"/>
              <a:t>, </a:t>
            </a:r>
            <a:r>
              <a:rPr lang="en-US" altLang="zh-CN" dirty="0" err="1"/>
              <a:t>page_referenced</a:t>
            </a:r>
            <a:r>
              <a:rPr lang="zh-CN" altLang="en-US" dirty="0"/>
              <a:t>（）。</a:t>
            </a:r>
            <a:r>
              <a:rPr lang="en-US" altLang="zh-CN" dirty="0" err="1"/>
              <a:t>pte_addr_t</a:t>
            </a:r>
            <a:r>
              <a:rPr lang="en-US" altLang="zh-CN" dirty="0"/>
              <a:t> </a:t>
            </a:r>
            <a:r>
              <a:rPr lang="zh-CN" altLang="en-US" dirty="0"/>
              <a:t>可以用于定位</a:t>
            </a:r>
            <a:r>
              <a:rPr lang="en-US" altLang="zh-CN" dirty="0" err="1"/>
              <a:t>pte</a:t>
            </a:r>
            <a:r>
              <a:rPr lang="zh-CN" altLang="en-US" dirty="0"/>
              <a:t>，和</a:t>
            </a:r>
            <a:r>
              <a:rPr lang="en-US" altLang="zh-CN" dirty="0" err="1"/>
              <a:t>pte_t</a:t>
            </a:r>
            <a:r>
              <a:rPr lang="zh-CN" altLang="en-US" dirty="0"/>
              <a:t>不同。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14680-674B-462F-9435-A19F35334A8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1674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原本的</a:t>
            </a:r>
            <a:r>
              <a:rPr lang="en-US" altLang="zh-CN" dirty="0" err="1"/>
              <a:t>mmaping</a:t>
            </a:r>
            <a:r>
              <a:rPr lang="en-US" altLang="zh-CN" dirty="0"/>
              <a:t> </a:t>
            </a:r>
            <a:r>
              <a:rPr lang="zh-CN" altLang="en-US" dirty="0"/>
              <a:t>域用于存 </a:t>
            </a:r>
            <a:r>
              <a:rPr lang="en-US" altLang="zh-CN" dirty="0" err="1"/>
              <a:t>swapper_space</a:t>
            </a:r>
            <a:r>
              <a:rPr lang="en-US" altLang="zh-CN" dirty="0"/>
              <a:t> </a:t>
            </a:r>
            <a:r>
              <a:rPr lang="zh-CN" altLang="en-US" dirty="0"/>
              <a:t>指针，</a:t>
            </a:r>
            <a:r>
              <a:rPr lang="en-US" altLang="zh-CN" dirty="0"/>
              <a:t>index </a:t>
            </a:r>
            <a:r>
              <a:rPr lang="zh-CN" altLang="en-US" dirty="0"/>
              <a:t>域存储 </a:t>
            </a:r>
            <a:r>
              <a:rPr lang="en-US" altLang="zh-CN" dirty="0" err="1"/>
              <a:t>swp_entry_t</a:t>
            </a:r>
            <a:r>
              <a:rPr lang="zh-CN" altLang="en-US" dirty="0"/>
              <a:t>。现在将</a:t>
            </a:r>
            <a:r>
              <a:rPr lang="en-US" altLang="zh-CN" dirty="0" err="1"/>
              <a:t>swap_entry_t</a:t>
            </a:r>
            <a:r>
              <a:rPr lang="en-US" altLang="zh-CN" dirty="0"/>
              <a:t> </a:t>
            </a:r>
            <a:r>
              <a:rPr lang="zh-CN" altLang="en-US" dirty="0"/>
              <a:t>存在了</a:t>
            </a:r>
            <a:r>
              <a:rPr lang="en-US" altLang="zh-CN" dirty="0"/>
              <a:t>page -&gt; private </a:t>
            </a:r>
            <a:r>
              <a:rPr lang="zh-CN" altLang="en-US" dirty="0"/>
              <a:t>域中。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14680-674B-462F-9435-A19F35334A8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619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./</a:t>
            </a:r>
            <a:r>
              <a:rPr lang="en-US" altLang="zh-CN" dirty="0" err="1"/>
              <a:t>a.out</a:t>
            </a:r>
            <a:r>
              <a:rPr lang="zh-CN" altLang="en-US" dirty="0"/>
              <a:t>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14680-674B-462F-9435-A19F35334A8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685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若</a:t>
            </a:r>
            <a:r>
              <a:rPr lang="en-US" altLang="zh-CN" dirty="0"/>
              <a:t>mapping=null</a:t>
            </a:r>
            <a:r>
              <a:rPr lang="zh-CN" altLang="en-US" dirty="0"/>
              <a:t>，则该页被换到磁盘上了。</a:t>
            </a:r>
            <a:endParaRPr lang="en-US" altLang="zh-CN" dirty="0"/>
          </a:p>
          <a:p>
            <a:r>
              <a:rPr lang="zh-CN" altLang="en-US" dirty="0"/>
              <a:t>若不等于</a:t>
            </a:r>
            <a:r>
              <a:rPr lang="en-US" altLang="zh-CN" dirty="0"/>
              <a:t>null</a:t>
            </a:r>
            <a:r>
              <a:rPr lang="zh-CN" altLang="en-US" dirty="0"/>
              <a:t>，则该页是文件映射还是匿名映射可以通过 </a:t>
            </a:r>
            <a:r>
              <a:rPr lang="en-US" altLang="zh-CN" dirty="0"/>
              <a:t>mapping </a:t>
            </a:r>
            <a:r>
              <a:rPr lang="zh-CN" altLang="en-US" dirty="0"/>
              <a:t>域的最低位标识，最低位为</a:t>
            </a:r>
            <a:r>
              <a:rPr lang="en-US" altLang="zh-CN" dirty="0"/>
              <a:t>1</a:t>
            </a:r>
            <a:r>
              <a:rPr lang="zh-CN" altLang="en-US" dirty="0"/>
              <a:t>，则是匿名映射。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14680-674B-462F-9435-A19F35334A8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155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 err="1"/>
              <a:t>anon_vma</a:t>
            </a:r>
            <a:r>
              <a:rPr lang="en-US" altLang="zh-CN" dirty="0"/>
              <a:t> </a:t>
            </a:r>
            <a:r>
              <a:rPr lang="zh-CN" altLang="en-US" dirty="0"/>
              <a:t>中的 </a:t>
            </a:r>
            <a:r>
              <a:rPr lang="en-US" altLang="zh-CN" dirty="0" err="1"/>
              <a:t>vmas</a:t>
            </a:r>
            <a:r>
              <a:rPr lang="en-US" altLang="zh-CN" dirty="0"/>
              <a:t> </a:t>
            </a:r>
            <a:r>
              <a:rPr lang="zh-CN" altLang="en-US" dirty="0"/>
              <a:t>按照红黑树的方式组织</a:t>
            </a:r>
            <a:endParaRPr lang="en-US" altLang="zh-CN" dirty="0"/>
          </a:p>
          <a:p>
            <a:r>
              <a:rPr lang="en-US" altLang="zh-CN" dirty="0" err="1"/>
              <a:t>Vma</a:t>
            </a:r>
            <a:r>
              <a:rPr lang="zh-CN" altLang="en-US" dirty="0"/>
              <a:t>中新增域 </a:t>
            </a:r>
            <a:r>
              <a:rPr lang="en-US" altLang="zh-CN" dirty="0"/>
              <a:t>struct </a:t>
            </a:r>
            <a:r>
              <a:rPr lang="en-US" altLang="zh-CN" dirty="0" err="1"/>
              <a:t>anon_vma</a:t>
            </a:r>
            <a:r>
              <a:rPr lang="en-US" altLang="zh-CN" dirty="0"/>
              <a:t>*</a:t>
            </a:r>
            <a:r>
              <a:rPr lang="zh-CN" altLang="en-US" dirty="0"/>
              <a:t> </a:t>
            </a:r>
            <a:r>
              <a:rPr lang="en-US" altLang="zh-CN" dirty="0" err="1"/>
              <a:t>anon_vma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14680-674B-462F-9435-A19F35334A8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5629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不能简单断开连接，查找</a:t>
            </a:r>
            <a:r>
              <a:rPr lang="en-US" altLang="zh-CN" dirty="0"/>
              <a:t>page frame 0</a:t>
            </a:r>
            <a:r>
              <a:rPr lang="zh-CN" altLang="en-US" dirty="0"/>
              <a:t>还需要</a:t>
            </a:r>
            <a:r>
              <a:rPr lang="en-US" altLang="zh-CN" dirty="0"/>
              <a:t>VMA_C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14680-674B-462F-9435-A19F35334A8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3634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14680-674B-462F-9435-A19F35334A8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6158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page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通过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mapping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找到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AV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AV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遍历红黑树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rb_root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，找到树上的每个节点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AVC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AVC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通过成员指针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vma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找到对应的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VMA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14680-674B-462F-9435-A19F35334A8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6132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链接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AVC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有两条蓝线，两条红线，因为链表是双向循环链表，将链接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AVC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加入到子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VMA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的链表中，意味着，链接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VAC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会与子进程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AVC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直接相连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14680-674B-462F-9435-A19F35334A8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9325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链接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AVC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有两条蓝线，两条红线，因为链表是双向循环链表，将链接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AVC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加入到子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VMA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的链表中，意味着，链接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VAC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会与子进程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AVC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直接相连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14680-674B-462F-9435-A19F35334A8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144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共享内存实际上共享的是物理内存中 </a:t>
            </a:r>
            <a:r>
              <a:rPr lang="en-US" altLang="zh-CN" dirty="0"/>
              <a:t>page cache </a:t>
            </a:r>
            <a:r>
              <a:rPr lang="zh-CN" altLang="en-US" dirty="0"/>
              <a:t>的部分内容。对于设置为</a:t>
            </a:r>
            <a:r>
              <a:rPr lang="en-US" altLang="zh-CN" dirty="0"/>
              <a:t>MAP_SHARED</a:t>
            </a:r>
            <a:r>
              <a:rPr lang="zh-CN" altLang="en-US" dirty="0"/>
              <a:t>的</a:t>
            </a:r>
            <a:r>
              <a:rPr lang="en-US" altLang="zh-CN" dirty="0" err="1"/>
              <a:t>mmap</a:t>
            </a:r>
            <a:r>
              <a:rPr lang="zh-CN" altLang="en-US" dirty="0"/>
              <a:t>文件映射，不同进程共享同一个</a:t>
            </a:r>
            <a:r>
              <a:rPr lang="en-US" altLang="zh-CN" dirty="0"/>
              <a:t>page cache</a:t>
            </a:r>
            <a:r>
              <a:rPr lang="zh-CN" altLang="en-US" dirty="0"/>
              <a:t>区，确定了文件之后，就可以确定对应</a:t>
            </a:r>
            <a:r>
              <a:rPr lang="en-US" altLang="zh-CN" dirty="0"/>
              <a:t>page cache</a:t>
            </a:r>
            <a:r>
              <a:rPr lang="zh-CN" altLang="en-US" dirty="0"/>
              <a:t>中哪个区域。若是</a:t>
            </a:r>
            <a:r>
              <a:rPr lang="en-US" altLang="zh-CN" dirty="0"/>
              <a:t>MAP_PRIVATE</a:t>
            </a:r>
            <a:r>
              <a:rPr lang="zh-CN" altLang="en-US" dirty="0"/>
              <a:t>，则采用写时复制的方式。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14680-674B-462F-9435-A19F35334A8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034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14680-674B-462F-9435-A19F35334A8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410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NUMA </a:t>
            </a:r>
            <a:r>
              <a:rPr lang="zh-CN" altLang="en-US" dirty="0"/>
              <a:t>非统一内存访问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14680-674B-462F-9435-A19F35334A8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501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Mprotect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split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vma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14680-674B-462F-9435-A19F35334A8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707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14680-674B-462F-9435-A19F35334A8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130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In order to improve performance by reducing the number of disk accesses (both read/writes), the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linux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 kernel implements the swap cache. This essentially is a cache of most of the pages evicted that are either waiting to be written to the secondary swap space or got recently read back into memory.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14680-674B-462F-9435-A19F35334A8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72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对于普通的系统调用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write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写文件的情况，在系统调用中会设置上页面的脏位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14680-674B-462F-9435-A19F35334A8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200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38918-E4C0-EFA5-3424-10303C8B2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55EF24-F575-420E-B0B3-ED1A303CA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2A2889-A4A4-17E2-1E8C-35EC79F1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D574-7A21-4D8D-B037-DCC9C87EB58E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BDE782-F931-B37F-5907-361FCD82C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0E9370-D609-7DE1-4C28-8319EDF6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41D-A9C1-48E4-A718-4D3920757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55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B70D8-A157-6995-66EE-1FB34015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76BF38-F3BA-6C0A-502E-69B9B7839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7B693-3D0C-7607-CBDF-793A67B0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D574-7A21-4D8D-B037-DCC9C87EB58E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C01DD-A3C1-DD6D-FD5B-4B80BB59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EBC5A3-29E2-E518-B26D-6CDDE79E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41D-A9C1-48E4-A718-4D3920757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9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E07965-3AA0-E013-61AC-991C02044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C81650-399F-A179-95B1-67F610C53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64B39-0990-A9CA-9946-C9D51295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D574-7A21-4D8D-B037-DCC9C87EB58E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60E884-B4C6-105A-A7A0-D701D840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41E7B-DF70-1914-C003-0098E4B1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41D-A9C1-48E4-A718-4D3920757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2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FA626-12D5-2F42-F598-088E0806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E9A3DE-58AA-B3D5-1B4E-AAE1E8A40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EC693E-27DA-ED4D-67A2-11873ED8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D574-7A21-4D8D-B037-DCC9C87EB58E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EBA3E9-DEB2-876D-E002-C1339D85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E92E0C-833B-C751-5AE3-4385D7AD5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41D-A9C1-48E4-A718-4D3920757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4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3B03E-FB54-CBB1-611A-546FA9A86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68B35B-7012-2FC6-A683-C85EC618E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1B271-FEB0-ED9F-1DF2-4D05A707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D574-7A21-4D8D-B037-DCC9C87EB58E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CD6316-0465-E276-6764-EE7F84C10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7F5BB1-119F-8A77-2F8F-18905B5E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41D-A9C1-48E4-A718-4D3920757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7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DCE9E-8405-AD59-A05D-A61CAC4D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F2507-973A-D630-15A3-9582E69C1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C578BA-9336-D313-AB7E-6DBFBBB35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94D61D-81E0-27C1-3888-AB119BD8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D574-7A21-4D8D-B037-DCC9C87EB58E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7E9CD8-ED90-FB2A-8218-562960330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59A3C8-A75E-E406-5BB0-7FC6C662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41D-A9C1-48E4-A718-4D3920757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28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E13D5-527F-9680-663A-383FE6F4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E018FB-1950-BD07-81BE-CCACFEB3D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1E5093-DCC1-687B-6E92-CFCD953D5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0133B2-38F0-EA57-D3F5-0F12DCCAA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37A5C5-0251-7070-8F23-264EED968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4525A2-DD13-7EE2-26D2-F1BB7904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D574-7A21-4D8D-B037-DCC9C87EB58E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DC4E6F-50E5-F411-8FB6-6E387B99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9033A5-B109-917B-3B66-E1E86436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41D-A9C1-48E4-A718-4D3920757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52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53485-AB7E-EBF1-4510-94D74D22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BAD3B4-DF43-67FA-D033-57AD3947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D574-7A21-4D8D-B037-DCC9C87EB58E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AB1138-7B92-2D70-4EE8-23639748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409872-AE3A-B4CE-4049-564E225E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41D-A9C1-48E4-A718-4D3920757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6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DF575D-5D05-13BD-73C9-C508059B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D574-7A21-4D8D-B037-DCC9C87EB58E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1ABC2C-EA76-A1F4-8D90-158A1B87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2DBD5C-817D-8087-0F76-A8E13052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41D-A9C1-48E4-A718-4D3920757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19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DC24F-2DEB-1F3F-7170-5696EED8A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AE54FB-6E1A-9D5C-6618-024C3FADB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F957B3-36AD-4F4D-EEE0-38C7A8D73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E85F7A-B2E5-85A1-966B-27424F23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D574-7A21-4D8D-B037-DCC9C87EB58E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A920E5-A6FF-5E48-052C-049BDB77D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0C8FE3-137C-08C7-1CA7-A41443C8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41D-A9C1-48E4-A718-4D3920757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12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35763-603E-82F6-8FA2-B3CFCA1E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EE2C73-F390-DF50-DF8B-D45240DBF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3E8F06-23EE-DE91-EBC2-62A006ACC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C9C6FD-5320-E2AB-9B20-269F9173D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D574-7A21-4D8D-B037-DCC9C87EB58E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307F5F-A520-B3AF-22FA-71229FDB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EB1B49-3177-CA41-B07E-FABD19BB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41D-A9C1-48E4-A718-4D3920757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75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20D587-4472-E1DC-ED07-35947580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3C9DCE-3EB1-1975-CC6B-DBE23E4B0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965476-88D5-2F76-C2C9-9274E0D26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7D574-7A21-4D8D-B037-DCC9C87EB58E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86FEFE-DCA0-1D01-1032-F8CFE9408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AC4F4-54C8-7903-45F7-911BFD4F3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FB41D-A9C1-48E4-A718-4D3920757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2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3ED05-69AB-8C20-85F2-820A3F6ACC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linux</a:t>
            </a:r>
            <a:r>
              <a:rPr lang="zh-CN" altLang="en-US" dirty="0"/>
              <a:t>可执行页生成点调研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E2242C-8E8A-529A-D0BC-59F9392832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53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C56F3-433C-9DD5-E50E-9E2492E31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33" y="523081"/>
            <a:ext cx="569976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mmap</a:t>
            </a:r>
            <a:r>
              <a:rPr lang="en-US" altLang="zh-CN" dirty="0"/>
              <a:t>/</a:t>
            </a:r>
            <a:r>
              <a:rPr lang="en-US" altLang="zh-CN" dirty="0" err="1"/>
              <a:t>mmap_region</a:t>
            </a:r>
            <a:r>
              <a:rPr lang="zh-CN" altLang="en-US" dirty="0"/>
              <a:t>，根据映射类型分为三类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if (file):</a:t>
            </a:r>
            <a:r>
              <a:rPr lang="zh-CN" altLang="en-US" sz="2400" dirty="0"/>
              <a:t> </a:t>
            </a:r>
            <a:r>
              <a:rPr lang="en-US" altLang="zh-CN" sz="2400" dirty="0"/>
              <a:t>file-&gt;</a:t>
            </a:r>
            <a:r>
              <a:rPr lang="en-US" altLang="zh-CN" sz="2400" dirty="0" err="1"/>
              <a:t>f_op</a:t>
            </a:r>
            <a:r>
              <a:rPr lang="en-US" altLang="zh-CN" sz="2400" dirty="0"/>
              <a:t>-&gt;</a:t>
            </a:r>
            <a:r>
              <a:rPr lang="en-US" altLang="zh-CN" sz="2400" dirty="0" err="1"/>
              <a:t>mmap</a:t>
            </a:r>
            <a:r>
              <a:rPr lang="en-US" altLang="zh-CN" sz="2400" dirty="0"/>
              <a:t>()</a:t>
            </a:r>
            <a:r>
              <a:rPr lang="zh-CN" altLang="en-US" sz="2400" dirty="0"/>
              <a:t>：由文件系统类型决定，常用</a:t>
            </a:r>
            <a:r>
              <a:rPr lang="en-US" altLang="zh-CN" sz="2400" dirty="0"/>
              <a:t>ext4_file_mmap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else if  (</a:t>
            </a:r>
            <a:r>
              <a:rPr lang="en-US" altLang="zh-CN" sz="2400" dirty="0" err="1"/>
              <a:t>vma_flags</a:t>
            </a:r>
            <a:r>
              <a:rPr lang="en-US" altLang="zh-CN" sz="2400" dirty="0"/>
              <a:t> &amp; VM_SHARED): </a:t>
            </a:r>
            <a:r>
              <a:rPr lang="en-US" altLang="zh-CN" sz="2400" dirty="0" err="1"/>
              <a:t>vm_ops</a:t>
            </a:r>
            <a:r>
              <a:rPr lang="en-US" altLang="zh-CN" sz="2400" dirty="0"/>
              <a:t> = &amp;</a:t>
            </a:r>
            <a:r>
              <a:rPr lang="en-US" altLang="zh-CN" sz="2400" dirty="0" err="1"/>
              <a:t>shmem_vm_ops</a:t>
            </a:r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else: </a:t>
            </a:r>
            <a:r>
              <a:rPr lang="en-US" altLang="zh-CN" sz="2400" dirty="0" err="1"/>
              <a:t>vm_ops</a:t>
            </a:r>
            <a:r>
              <a:rPr lang="en-US" altLang="zh-CN" sz="2400" dirty="0"/>
              <a:t> = NULL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075E67-5EC6-97E1-831F-446F4141C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293" y="2676476"/>
            <a:ext cx="5280867" cy="35346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58425BF-EC8B-D508-D07D-200EEA98A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293" y="1104086"/>
            <a:ext cx="5082980" cy="10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2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E7E29-6598-8FA5-BE2E-673F7F60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mremap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016CB-2724-0F19-814F-724A22AF7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210" y="2636519"/>
            <a:ext cx="10903630" cy="34956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3300" b="1" dirty="0"/>
              <a:t>flags:</a:t>
            </a:r>
          </a:p>
          <a:p>
            <a:endParaRPr lang="en-US" altLang="zh-CN" dirty="0"/>
          </a:p>
          <a:p>
            <a:r>
              <a:rPr lang="en-US" altLang="zh-CN" dirty="0"/>
              <a:t>MREMAP_MAYMOVE</a:t>
            </a:r>
            <a:r>
              <a:rPr lang="zh-CN" altLang="en-US" dirty="0"/>
              <a:t>：当现有空间不够展开时，可以将其重新映射到新的虚拟地址</a:t>
            </a:r>
          </a:p>
          <a:p>
            <a:endParaRPr lang="zh-CN" altLang="en-US" dirty="0"/>
          </a:p>
          <a:p>
            <a:r>
              <a:rPr lang="en-US" altLang="zh-CN" dirty="0"/>
              <a:t>MREMAP_FIXED</a:t>
            </a:r>
            <a:r>
              <a:rPr lang="zh-CN" altLang="en-US" dirty="0"/>
              <a:t>：和</a:t>
            </a:r>
            <a:r>
              <a:rPr lang="en-US" altLang="zh-CN" dirty="0"/>
              <a:t>MREMAP_MAYMOVE</a:t>
            </a:r>
            <a:r>
              <a:rPr lang="zh-CN" altLang="en-US" dirty="0"/>
              <a:t>一起用，指定移动到 </a:t>
            </a:r>
            <a:r>
              <a:rPr lang="en-US" altLang="zh-CN" dirty="0" err="1"/>
              <a:t>new_address</a:t>
            </a:r>
            <a:r>
              <a:rPr lang="en-US" altLang="zh-CN" dirty="0"/>
              <a:t> </a:t>
            </a:r>
            <a:r>
              <a:rPr lang="zh-CN" altLang="en-US" dirty="0"/>
              <a:t>处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MREMAP_DONTUNMAP</a:t>
            </a:r>
            <a:r>
              <a:rPr lang="zh-CN" altLang="en-US" dirty="0"/>
              <a:t>：和</a:t>
            </a:r>
            <a:r>
              <a:rPr lang="en-US" altLang="zh-CN" dirty="0"/>
              <a:t>MREMAP_MAYMOVE</a:t>
            </a:r>
            <a:r>
              <a:rPr lang="zh-CN" altLang="en-US" dirty="0"/>
              <a:t>一起用，原映射位置不 </a:t>
            </a:r>
            <a:r>
              <a:rPr lang="en-US" altLang="zh-CN" dirty="0" err="1"/>
              <a:t>unmap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1E9C66-6EEB-6D3D-CD80-F3461D3A7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684429" cy="72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22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8F1B2-E43E-565C-9CB0-0F9B8D9D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mprotect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240D8B-6444-5D4E-315C-68B3A05A9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399"/>
            <a:ext cx="10515600" cy="3738563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修改 </a:t>
            </a:r>
            <a:r>
              <a:rPr lang="en-US" altLang="zh-CN" sz="2400" dirty="0" err="1"/>
              <a:t>vma</a:t>
            </a:r>
            <a:r>
              <a:rPr lang="en-US" altLang="zh-CN" sz="2400" dirty="0"/>
              <a:t> </a:t>
            </a:r>
            <a:r>
              <a:rPr lang="zh-CN" altLang="en-US" sz="2400" dirty="0"/>
              <a:t>和对应页 </a:t>
            </a:r>
            <a:r>
              <a:rPr lang="en-US" altLang="zh-CN" sz="2400" dirty="0" err="1"/>
              <a:t>pte</a:t>
            </a:r>
            <a:r>
              <a:rPr lang="en-US" altLang="zh-CN" sz="2400" dirty="0"/>
              <a:t> </a:t>
            </a:r>
            <a:r>
              <a:rPr lang="zh-CN" altLang="en-US" sz="2400" dirty="0"/>
              <a:t>的权限</a:t>
            </a:r>
            <a:endParaRPr lang="en-US" altLang="zh-CN" sz="2400" dirty="0"/>
          </a:p>
          <a:p>
            <a:pPr lvl="1"/>
            <a:r>
              <a:rPr lang="zh-CN" altLang="en-US" dirty="0"/>
              <a:t>可能执行 </a:t>
            </a:r>
            <a:r>
              <a:rPr lang="en-US" altLang="zh-CN" dirty="0" err="1"/>
              <a:t>vma</a:t>
            </a:r>
            <a:r>
              <a:rPr lang="en-US" altLang="zh-CN" dirty="0"/>
              <a:t> split </a:t>
            </a:r>
            <a:r>
              <a:rPr lang="zh-CN" altLang="en-US" dirty="0"/>
              <a:t>和 </a:t>
            </a:r>
            <a:r>
              <a:rPr lang="en-US" altLang="zh-CN" dirty="0" err="1"/>
              <a:t>vma</a:t>
            </a:r>
            <a:r>
              <a:rPr lang="en-US" altLang="zh-CN" dirty="0"/>
              <a:t> merge</a:t>
            </a:r>
          </a:p>
          <a:p>
            <a:pPr lvl="1"/>
            <a:endParaRPr lang="en-US" altLang="zh-CN" dirty="0"/>
          </a:p>
          <a:p>
            <a:r>
              <a:rPr lang="en-US" altLang="zh-CN" sz="2400" dirty="0" err="1"/>
              <a:t>do_mprotect_pkey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-&gt; </a:t>
            </a:r>
            <a:r>
              <a:rPr lang="en-US" altLang="zh-CN" sz="2400" dirty="0" err="1"/>
              <a:t>mprotect_fixup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-&gt; </a:t>
            </a:r>
            <a:r>
              <a:rPr lang="en-US" altLang="zh-CN" sz="2400" dirty="0" err="1"/>
              <a:t>change_protection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-&gt; change </a:t>
            </a:r>
            <a:r>
              <a:rPr lang="en-US" altLang="zh-CN" sz="2400" dirty="0" err="1"/>
              <a:t>pte</a:t>
            </a:r>
            <a:r>
              <a:rPr lang="en-US" altLang="zh-CN" sz="2400" dirty="0"/>
              <a:t> range</a:t>
            </a:r>
          </a:p>
          <a:p>
            <a:endParaRPr lang="en-US" altLang="zh-CN" sz="2400" dirty="0"/>
          </a:p>
          <a:p>
            <a:r>
              <a:rPr lang="zh-CN" altLang="en-US" sz="2400" dirty="0"/>
              <a:t>注意是覆盖式修改，原先的读写执行位都会清</a:t>
            </a:r>
            <a:r>
              <a:rPr lang="en-US" altLang="zh-CN" sz="2400" dirty="0"/>
              <a:t>0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5CD9AE-4717-0F60-E431-6A8632D06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22285"/>
            <a:ext cx="7193280" cy="6422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410C87-6921-A365-825D-0B0860DB8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213" y="2812254"/>
            <a:ext cx="4770533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75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8E875-FA78-0CAF-702A-564FC2B83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0806" y="277901"/>
            <a:ext cx="3321697" cy="1969067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vm_flags</a:t>
            </a:r>
            <a:r>
              <a:rPr lang="zh-CN" altLang="en-US" sz="2000" dirty="0"/>
              <a:t>：</a:t>
            </a:r>
            <a:r>
              <a:rPr lang="en-US" altLang="zh-CN" sz="2000" dirty="0"/>
              <a:t>page fault</a:t>
            </a:r>
            <a:r>
              <a:rPr lang="zh-CN" altLang="en-US" sz="2000" dirty="0"/>
              <a:t>的操作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B58D031-EAC9-696B-FAA4-EE052CF29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5" y="290093"/>
            <a:ext cx="8400393" cy="6432826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4CF581A-DE38-96AC-7913-44FA8932D855}"/>
              </a:ext>
            </a:extLst>
          </p:cNvPr>
          <p:cNvSpPr/>
          <p:nvPr/>
        </p:nvSpPr>
        <p:spPr>
          <a:xfrm>
            <a:off x="6167535" y="3125756"/>
            <a:ext cx="494523" cy="186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282C9B0-8C87-D230-2321-0D9D64C3F9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10"/>
          <a:stretch/>
        </p:blipFill>
        <p:spPr>
          <a:xfrm>
            <a:off x="8441871" y="1845752"/>
            <a:ext cx="3750129" cy="372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84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D3725-9B32-17B1-4B76-48ABB833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FF20E-BAD3-CC09-646C-93697CEF1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0740C6-C59D-3FDF-2FD0-C5ACD1662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9030"/>
            <a:ext cx="8237039" cy="517187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AB212FB-4C80-B9D6-9F7B-6EAAD1EAA936}"/>
              </a:ext>
            </a:extLst>
          </p:cNvPr>
          <p:cNvSpPr txBox="1"/>
          <p:nvPr/>
        </p:nvSpPr>
        <p:spPr>
          <a:xfrm>
            <a:off x="1099595" y="2604304"/>
            <a:ext cx="75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static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C9DB64-3D3F-2AA0-AA4B-88A33F93AB61}"/>
              </a:ext>
            </a:extLst>
          </p:cNvPr>
          <p:cNvSpPr txBox="1"/>
          <p:nvPr/>
        </p:nvSpPr>
        <p:spPr>
          <a:xfrm>
            <a:off x="4851722" y="2409993"/>
            <a:ext cx="75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static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21A8B0-1245-0764-9C0C-02FD0FCB444A}"/>
              </a:ext>
            </a:extLst>
          </p:cNvPr>
          <p:cNvSpPr txBox="1"/>
          <p:nvPr/>
        </p:nvSpPr>
        <p:spPr>
          <a:xfrm>
            <a:off x="4227514" y="3179027"/>
            <a:ext cx="75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static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9A7274-BE59-186C-ECD5-77F529E2C582}"/>
              </a:ext>
            </a:extLst>
          </p:cNvPr>
          <p:cNvSpPr txBox="1"/>
          <p:nvPr/>
        </p:nvSpPr>
        <p:spPr>
          <a:xfrm>
            <a:off x="545939" y="539030"/>
            <a:ext cx="130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No static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A13B2E-EE55-1C6F-A073-715435D43B61}"/>
              </a:ext>
            </a:extLst>
          </p:cNvPr>
          <p:cNvSpPr txBox="1"/>
          <p:nvPr/>
        </p:nvSpPr>
        <p:spPr>
          <a:xfrm>
            <a:off x="976132" y="1571622"/>
            <a:ext cx="130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static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A850AB-0D5C-E6AC-837F-1B01BE16BE82}"/>
              </a:ext>
            </a:extLst>
          </p:cNvPr>
          <p:cNvSpPr txBox="1"/>
          <p:nvPr/>
        </p:nvSpPr>
        <p:spPr>
          <a:xfrm>
            <a:off x="3731731" y="3948061"/>
            <a:ext cx="133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no static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AEDC6A8-0C7D-4C55-1038-B979017FE0B9}"/>
              </a:ext>
            </a:extLst>
          </p:cNvPr>
          <p:cNvSpPr txBox="1"/>
          <p:nvPr/>
        </p:nvSpPr>
        <p:spPr>
          <a:xfrm>
            <a:off x="5069710" y="4936208"/>
            <a:ext cx="75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static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824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FE65C-8F2A-CAB3-0996-15014FBB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E194A6-F5D4-645E-9C86-36D2584A5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17" y="365126"/>
            <a:ext cx="7782955" cy="57267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A4CDE9-4C3F-ADBC-57AD-3076C65CD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898" y="4186679"/>
            <a:ext cx="4183743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48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3F32A8-2AB3-5AF2-2A09-D962A650E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298" y="523080"/>
            <a:ext cx="11353800" cy="5811839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finish_fault</a:t>
            </a:r>
            <a:r>
              <a:rPr lang="en-US" altLang="zh-CN" dirty="0"/>
              <a:t> &amp; </a:t>
            </a:r>
            <a:r>
              <a:rPr lang="en-US" altLang="zh-CN" dirty="0" err="1"/>
              <a:t>filemap_map_pages</a:t>
            </a:r>
            <a:r>
              <a:rPr lang="zh-CN" altLang="en-US" dirty="0"/>
              <a:t>：调用</a:t>
            </a:r>
            <a:r>
              <a:rPr lang="en-US" altLang="zh-CN" dirty="0" err="1"/>
              <a:t>do_set_pte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根据 </a:t>
            </a:r>
            <a:r>
              <a:rPr lang="en-US" altLang="zh-CN" dirty="0" err="1"/>
              <a:t>vma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 err="1"/>
              <a:t>prot</a:t>
            </a:r>
            <a:r>
              <a:rPr lang="en-US" altLang="zh-CN" dirty="0"/>
              <a:t> </a:t>
            </a:r>
            <a:r>
              <a:rPr lang="zh-CN" altLang="en-US" dirty="0"/>
              <a:t>生成新的 </a:t>
            </a:r>
            <a:r>
              <a:rPr lang="en-US" altLang="zh-CN" dirty="0"/>
              <a:t>entry:</a:t>
            </a:r>
            <a:r>
              <a:rPr lang="zh-CN" altLang="en-US" dirty="0"/>
              <a:t> </a:t>
            </a:r>
            <a:r>
              <a:rPr lang="fr-FR" altLang="zh-CN" dirty="0"/>
              <a:t>mk_pte(page, vma-&gt;vm_page_prot)</a:t>
            </a:r>
          </a:p>
          <a:p>
            <a:r>
              <a:rPr lang="zh-CN" altLang="en-US" dirty="0"/>
              <a:t>调用</a:t>
            </a:r>
            <a:r>
              <a:rPr lang="en-US" altLang="zh-CN" dirty="0" err="1"/>
              <a:t>set_pte_at</a:t>
            </a:r>
            <a:r>
              <a:rPr lang="en-US" altLang="zh-CN" dirty="0"/>
              <a:t>/__</a:t>
            </a:r>
            <a:r>
              <a:rPr lang="en-US" altLang="zh-CN" dirty="0" err="1"/>
              <a:t>set_pte_at</a:t>
            </a:r>
            <a:r>
              <a:rPr lang="en-US" altLang="zh-CN" dirty="0"/>
              <a:t>/</a:t>
            </a:r>
            <a:r>
              <a:rPr lang="en-US" altLang="zh-CN" dirty="0" err="1"/>
              <a:t>set_pte</a:t>
            </a:r>
            <a:r>
              <a:rPr lang="en-US" altLang="zh-CN" dirty="0"/>
              <a:t> </a:t>
            </a:r>
            <a:r>
              <a:rPr lang="zh-CN" altLang="en-US" dirty="0"/>
              <a:t>将 </a:t>
            </a:r>
            <a:r>
              <a:rPr lang="en-US" altLang="zh-CN" dirty="0" err="1"/>
              <a:t>pte</a:t>
            </a:r>
            <a:r>
              <a:rPr lang="en-US" altLang="zh-CN" dirty="0"/>
              <a:t> </a:t>
            </a:r>
            <a:r>
              <a:rPr lang="zh-CN" altLang="en-US" dirty="0"/>
              <a:t>设置成这个 </a:t>
            </a:r>
            <a:r>
              <a:rPr lang="en-US" altLang="zh-CN" dirty="0"/>
              <a:t>entry</a:t>
            </a:r>
          </a:p>
          <a:p>
            <a:endParaRPr lang="en-US" altLang="zh-CN" dirty="0"/>
          </a:p>
          <a:p>
            <a:r>
              <a:rPr lang="en-US" altLang="zh-CN" dirty="0"/>
              <a:t>arch/arm64/include/</a:t>
            </a:r>
            <a:r>
              <a:rPr lang="en-US" altLang="zh-CN" dirty="0" err="1"/>
              <a:t>asm</a:t>
            </a:r>
            <a:r>
              <a:rPr lang="en-US" altLang="zh-CN" dirty="0"/>
              <a:t>/</a:t>
            </a:r>
            <a:r>
              <a:rPr lang="en-US" altLang="zh-CN" dirty="0" err="1"/>
              <a:t>pgtable.h</a:t>
            </a:r>
            <a:endParaRPr lang="en-US" altLang="zh-CN" dirty="0"/>
          </a:p>
          <a:p>
            <a:pPr lvl="1"/>
            <a:r>
              <a:rPr lang="en-US" altLang="zh-CN" dirty="0" err="1"/>
              <a:t>set_pte_bit</a:t>
            </a:r>
            <a:endParaRPr lang="en-US" altLang="zh-CN" dirty="0"/>
          </a:p>
          <a:p>
            <a:pPr lvl="1"/>
            <a:r>
              <a:rPr lang="en-US" altLang="zh-CN" dirty="0" err="1"/>
              <a:t>pte_mkwrite</a:t>
            </a:r>
            <a:endParaRPr lang="en-US" altLang="zh-CN" dirty="0"/>
          </a:p>
          <a:p>
            <a:pPr lvl="1"/>
            <a:r>
              <a:rPr lang="en-US" altLang="zh-CN" dirty="0" err="1"/>
              <a:t>pte_wrprotect</a:t>
            </a:r>
            <a:endParaRPr lang="en-US" altLang="zh-CN" dirty="0"/>
          </a:p>
          <a:p>
            <a:pPr lvl="1"/>
            <a:r>
              <a:rPr lang="en-US" altLang="zh-CN" dirty="0" err="1"/>
              <a:t>set_pte</a:t>
            </a:r>
            <a:endParaRPr lang="en-US" altLang="zh-CN" dirty="0"/>
          </a:p>
          <a:p>
            <a:pPr lvl="1"/>
            <a:r>
              <a:rPr lang="en-US" altLang="zh-CN" dirty="0" err="1"/>
              <a:t>pte_modify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</a:p>
          <a:p>
            <a:r>
              <a:rPr lang="en-US" altLang="zh-CN" dirty="0" err="1"/>
              <a:t>mremap</a:t>
            </a:r>
            <a:r>
              <a:rPr lang="zh-CN" altLang="en-US" dirty="0"/>
              <a:t> 不修改页权限</a:t>
            </a:r>
            <a:endParaRPr lang="en-US" altLang="zh-CN" dirty="0"/>
          </a:p>
          <a:p>
            <a:r>
              <a:rPr lang="en-US" altLang="zh-CN" dirty="0" err="1"/>
              <a:t>mprotect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5924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512F0-C2B6-54FD-C4E4-CA1931B7B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2667"/>
            <a:ext cx="10515600" cy="5584296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Page_fault</a:t>
            </a:r>
            <a:r>
              <a:rPr lang="en-US" altLang="zh-CN"/>
              <a:t>: </a:t>
            </a:r>
            <a:endParaRPr lang="en-US" altLang="zh-CN" dirty="0"/>
          </a:p>
          <a:p>
            <a:pPr lvl="1"/>
            <a:r>
              <a:rPr lang="en-US" altLang="zh-CN" dirty="0"/>
              <a:t>load elf </a:t>
            </a:r>
            <a:r>
              <a:rPr lang="zh-CN" altLang="en-US" dirty="0"/>
              <a:t>时 </a:t>
            </a:r>
            <a:r>
              <a:rPr lang="en-US" altLang="zh-CN" dirty="0" err="1"/>
              <a:t>mmap</a:t>
            </a:r>
            <a:r>
              <a:rPr lang="en-US" altLang="zh-CN" dirty="0"/>
              <a:t> </a:t>
            </a:r>
            <a:r>
              <a:rPr lang="zh-CN" altLang="en-US" dirty="0"/>
              <a:t>的文件映射页</a:t>
            </a:r>
            <a:r>
              <a:rPr lang="en-US" altLang="zh-CN" dirty="0"/>
              <a:t>: hook </a:t>
            </a:r>
            <a:r>
              <a:rPr lang="en-US" altLang="zh-CN" dirty="0" err="1"/>
              <a:t>do_set_pte</a:t>
            </a:r>
            <a:endParaRPr lang="en-US" altLang="zh-CN" dirty="0"/>
          </a:p>
          <a:p>
            <a:pPr lvl="1"/>
            <a:r>
              <a:rPr lang="en-US" altLang="zh-CN" dirty="0"/>
              <a:t>hook </a:t>
            </a:r>
            <a:r>
              <a:rPr lang="en-US" altLang="zh-CN" dirty="0" err="1"/>
              <a:t>do_anonymous_page</a:t>
            </a:r>
            <a:endParaRPr lang="en-US" altLang="zh-CN" dirty="0"/>
          </a:p>
          <a:p>
            <a:pPr lvl="1"/>
            <a:r>
              <a:rPr lang="en-US" altLang="zh-CN" dirty="0"/>
              <a:t>hook </a:t>
            </a:r>
            <a:r>
              <a:rPr lang="en-US" altLang="zh-CN" dirty="0" err="1"/>
              <a:t>do_swap_page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hook </a:t>
            </a:r>
            <a:r>
              <a:rPr lang="en-US" altLang="zh-CN" dirty="0" err="1"/>
              <a:t>do_numa_page</a:t>
            </a:r>
            <a:endParaRPr lang="en-US" altLang="zh-CN" dirty="0"/>
          </a:p>
          <a:p>
            <a:r>
              <a:rPr lang="en-US" altLang="zh-CN" dirty="0" err="1"/>
              <a:t>mprotect</a:t>
            </a:r>
            <a:r>
              <a:rPr lang="en-US" altLang="zh-CN" dirty="0"/>
              <a:t>: hook </a:t>
            </a:r>
            <a:r>
              <a:rPr lang="en-US" altLang="zh-CN" dirty="0" err="1"/>
              <a:t>sys_mprotect</a:t>
            </a:r>
            <a:endParaRPr lang="en-US" altLang="zh-CN" dirty="0"/>
          </a:p>
          <a:p>
            <a:r>
              <a:rPr lang="en-US" altLang="zh-CN" dirty="0" err="1"/>
              <a:t>mmap</a:t>
            </a:r>
            <a:r>
              <a:rPr lang="en-US" altLang="zh-CN" dirty="0"/>
              <a:t>:</a:t>
            </a:r>
            <a:r>
              <a:rPr lang="zh-CN" altLang="en-US" dirty="0"/>
              <a:t> 有</a:t>
            </a:r>
            <a:r>
              <a:rPr lang="en-US" altLang="zh-CN" dirty="0" err="1"/>
              <a:t>map_populate</a:t>
            </a:r>
            <a:r>
              <a:rPr lang="en-US" altLang="zh-CN" dirty="0"/>
              <a:t> </a:t>
            </a:r>
            <a:r>
              <a:rPr lang="zh-CN" altLang="en-US" dirty="0"/>
              <a:t>参数时，在</a:t>
            </a:r>
            <a:r>
              <a:rPr lang="en-US" altLang="zh-CN" dirty="0" err="1"/>
              <a:t>mmap</a:t>
            </a:r>
            <a:r>
              <a:rPr lang="zh-CN" altLang="en-US" dirty="0"/>
              <a:t>时就分配物理页</a:t>
            </a:r>
            <a:r>
              <a:rPr lang="en-US" altLang="zh-CN" dirty="0"/>
              <a:t>&amp;</a:t>
            </a:r>
            <a:r>
              <a:rPr lang="zh-CN" altLang="en-US" dirty="0"/>
              <a:t>填充页表（调用 </a:t>
            </a:r>
            <a:r>
              <a:rPr lang="en-US" altLang="zh-CN" dirty="0" err="1"/>
              <a:t>handle_mm_fault</a:t>
            </a:r>
            <a:r>
              <a:rPr lang="en-US" altLang="zh-CN" dirty="0"/>
              <a:t> </a:t>
            </a:r>
            <a:r>
              <a:rPr lang="zh-CN" altLang="en-US" dirty="0"/>
              <a:t>实现）；无参数时，延迟分配物理页</a:t>
            </a:r>
            <a:endParaRPr lang="en-US" altLang="zh-CN" dirty="0"/>
          </a:p>
          <a:p>
            <a:r>
              <a:rPr lang="en-US" altLang="zh-CN" dirty="0" err="1"/>
              <a:t>brk</a:t>
            </a:r>
            <a:r>
              <a:rPr lang="en-US" altLang="zh-CN" dirty="0"/>
              <a:t>:</a:t>
            </a:r>
            <a:r>
              <a:rPr lang="zh-CN" altLang="en-US" dirty="0"/>
              <a:t> 延迟分配物理页，会进</a:t>
            </a:r>
            <a:r>
              <a:rPr lang="en-US" altLang="zh-CN" dirty="0" err="1"/>
              <a:t>page_fault</a:t>
            </a:r>
            <a:endParaRPr lang="en-US" altLang="zh-CN" dirty="0"/>
          </a:p>
          <a:p>
            <a:r>
              <a:rPr lang="zh-CN" altLang="en-US" dirty="0"/>
              <a:t>共享内存</a:t>
            </a:r>
            <a:endParaRPr lang="en-US" altLang="zh-CN" dirty="0"/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01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A5649E8-E2E0-3CB3-470F-5E150EB18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575" y="365125"/>
            <a:ext cx="6448425" cy="60102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EFE13BB-F329-8030-5D7B-96720A7A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5514392" cy="132556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+mn-ea"/>
                <a:ea typeface="+mn-ea"/>
              </a:rPr>
              <a:t>Page fault </a:t>
            </a:r>
            <a:r>
              <a:rPr lang="zh-CN" altLang="en-US" sz="2800" b="1" dirty="0">
                <a:latin typeface="+mn-ea"/>
                <a:ea typeface="+mn-ea"/>
              </a:rPr>
              <a:t>之匿名页的首次访问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226CF7-7E35-9FF5-9B6E-1B78F0DA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8" y="1243401"/>
            <a:ext cx="6349736" cy="4933562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do_anonymous_page</a:t>
            </a:r>
            <a:r>
              <a:rPr lang="zh-CN" altLang="en-US" sz="2000" dirty="0"/>
              <a:t>：</a:t>
            </a:r>
            <a:r>
              <a:rPr lang="en-US" altLang="zh-CN" sz="2000" dirty="0"/>
              <a:t>static</a:t>
            </a:r>
            <a:r>
              <a:rPr lang="zh-CN" altLang="en-US" sz="2000" dirty="0"/>
              <a:t>不可</a:t>
            </a:r>
            <a:r>
              <a:rPr lang="en-US" altLang="zh-CN" sz="2000" dirty="0"/>
              <a:t>hook</a:t>
            </a:r>
            <a:r>
              <a:rPr lang="zh-CN" altLang="en-US" sz="2000" dirty="0"/>
              <a:t>，</a:t>
            </a:r>
            <a:r>
              <a:rPr lang="en-US" altLang="zh-CN" sz="2000" dirty="0"/>
              <a:t>hook </a:t>
            </a:r>
            <a:r>
              <a:rPr lang="zh-CN" altLang="en-US" sz="2000" dirty="0"/>
              <a:t>上级 </a:t>
            </a:r>
            <a:r>
              <a:rPr lang="en-US" altLang="zh-CN" sz="2000" dirty="0" err="1"/>
              <a:t>handle_mm_fault</a:t>
            </a:r>
            <a:r>
              <a:rPr lang="zh-CN" altLang="en-US" sz="2000" dirty="0"/>
              <a:t>，</a:t>
            </a:r>
            <a:r>
              <a:rPr lang="en-US" altLang="zh-CN" sz="2000" dirty="0"/>
              <a:t>kernel module </a:t>
            </a:r>
            <a:r>
              <a:rPr lang="zh-CN" altLang="en-US" sz="2000" dirty="0"/>
              <a:t>模拟 </a:t>
            </a:r>
            <a:r>
              <a:rPr lang="en-US" altLang="zh-CN" sz="2000" dirty="0" err="1"/>
              <a:t>handle_mm_fault</a:t>
            </a:r>
            <a:r>
              <a:rPr lang="en-US" altLang="zh-CN" sz="2000" dirty="0"/>
              <a:t> </a:t>
            </a:r>
            <a:r>
              <a:rPr lang="zh-CN" altLang="en-US" sz="2000" dirty="0"/>
              <a:t>到 </a:t>
            </a:r>
            <a:r>
              <a:rPr lang="en-US" altLang="zh-CN" sz="2000" dirty="0" err="1"/>
              <a:t>do_anonymous_page</a:t>
            </a:r>
            <a:r>
              <a:rPr lang="en-US" altLang="zh-CN" sz="2000" dirty="0"/>
              <a:t> </a:t>
            </a:r>
            <a:r>
              <a:rPr lang="zh-CN" altLang="en-US" sz="2000" dirty="0"/>
              <a:t>的行为</a:t>
            </a:r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strike="sngStrike" dirty="0"/>
              <a:t>motivation: </a:t>
            </a:r>
            <a:r>
              <a:rPr lang="zh-CN" altLang="en-US" sz="2000" strike="sngStrike" dirty="0"/>
              <a:t>可能利用遗留数据，第一次访问该页时就执行  </a:t>
            </a:r>
            <a:r>
              <a:rPr lang="zh-CN" altLang="en-US" sz="2000" b="1" dirty="0">
                <a:solidFill>
                  <a:srgbClr val="FF0000"/>
                </a:solidFill>
              </a:rPr>
              <a:t>分配的物理页是零页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为什么分配的堆</a:t>
            </a:r>
            <a:r>
              <a:rPr lang="en-US" altLang="zh-CN" sz="2000" dirty="0"/>
              <a:t>/</a:t>
            </a:r>
            <a:r>
              <a:rPr lang="zh-CN" altLang="en-US" sz="2000" dirty="0"/>
              <a:t>栈空间不为</a:t>
            </a:r>
            <a:r>
              <a:rPr lang="en-US" altLang="zh-CN" sz="2000" dirty="0"/>
              <a:t>0</a:t>
            </a:r>
            <a:r>
              <a:rPr lang="zh-CN" altLang="en-US" sz="2000" dirty="0"/>
              <a:t>？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glibc</a:t>
            </a:r>
            <a:r>
              <a:rPr lang="zh-CN" altLang="en-US" sz="2000" dirty="0"/>
              <a:t>管理，第一次分配给 </a:t>
            </a:r>
            <a:r>
              <a:rPr lang="en-US" altLang="zh-CN" sz="2000" dirty="0" err="1"/>
              <a:t>glibc</a:t>
            </a:r>
            <a:r>
              <a:rPr lang="en-US" altLang="zh-CN" sz="2000" dirty="0"/>
              <a:t> </a:t>
            </a:r>
            <a:r>
              <a:rPr lang="zh-CN" altLang="en-US" sz="2000" dirty="0"/>
              <a:t>的时候是清</a:t>
            </a:r>
            <a:r>
              <a:rPr lang="en-US" altLang="zh-CN" sz="2000" dirty="0"/>
              <a:t>0</a:t>
            </a:r>
            <a:r>
              <a:rPr lang="zh-CN" altLang="en-US" sz="2000" dirty="0"/>
              <a:t>的，后续</a:t>
            </a:r>
            <a:r>
              <a:rPr lang="en-US" altLang="zh-CN" sz="2000" dirty="0"/>
              <a:t>malloc</a:t>
            </a:r>
            <a:r>
              <a:rPr lang="zh-CN" altLang="en-US" sz="2000" dirty="0"/>
              <a:t>的地址可能是之前用过的地址</a:t>
            </a:r>
            <a:endParaRPr lang="en-US" altLang="zh-CN" sz="2000" dirty="0"/>
          </a:p>
          <a:p>
            <a:pPr lvl="1"/>
            <a:r>
              <a:rPr lang="zh-CN" altLang="en-US" sz="2000" dirty="0"/>
              <a:t>出栈，入栈会使用重复的内存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9DD57B-7DD5-F6D6-D044-6E2EE5CC4650}"/>
              </a:ext>
            </a:extLst>
          </p:cNvPr>
          <p:cNvSpPr/>
          <p:nvPr/>
        </p:nvSpPr>
        <p:spPr>
          <a:xfrm>
            <a:off x="5943599" y="451530"/>
            <a:ext cx="4683967" cy="705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5F080C-E59A-9CE2-03DC-2E12B26C13DD}"/>
              </a:ext>
            </a:extLst>
          </p:cNvPr>
          <p:cNvSpPr/>
          <p:nvPr/>
        </p:nvSpPr>
        <p:spPr>
          <a:xfrm>
            <a:off x="5943598" y="5007978"/>
            <a:ext cx="5430418" cy="898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844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73A878E-7E22-09C0-FD00-3891186DE7A9}"/>
              </a:ext>
            </a:extLst>
          </p:cNvPr>
          <p:cNvGrpSpPr/>
          <p:nvPr/>
        </p:nvGrpSpPr>
        <p:grpSpPr>
          <a:xfrm>
            <a:off x="5878286" y="1166325"/>
            <a:ext cx="6239069" cy="2416630"/>
            <a:chOff x="5831633" y="475861"/>
            <a:chExt cx="6239069" cy="241663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EECBC98-49FC-A39B-DDF5-19ACA06539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286" t="24492" b="28818"/>
            <a:stretch/>
          </p:blipFill>
          <p:spPr>
            <a:xfrm>
              <a:off x="7893698" y="475861"/>
              <a:ext cx="4177004" cy="241663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CE4A9AF-011C-5C84-568D-14EA0B0E89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260" t="34138" r="50706" b="31585"/>
            <a:stretch/>
          </p:blipFill>
          <p:spPr>
            <a:xfrm>
              <a:off x="5831633" y="970383"/>
              <a:ext cx="2062065" cy="1772817"/>
            </a:xfrm>
            <a:prstGeom prst="rect">
              <a:avLst/>
            </a:prstGeom>
          </p:spPr>
        </p:pic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367DB-1736-B8F2-A5AE-8BFAB2775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0565"/>
            <a:ext cx="5766318" cy="4068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 dirty="0"/>
              <a:t>页回收机制</a:t>
            </a:r>
            <a:endParaRPr lang="en-US" altLang="zh-CN" sz="32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、文件页回收：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/>
              <a:t>out</a:t>
            </a:r>
            <a:r>
              <a:rPr lang="zh-CN" altLang="en-US" sz="2000" dirty="0"/>
              <a:t>：</a:t>
            </a:r>
            <a:r>
              <a:rPr lang="en-US" altLang="zh-CN" sz="2000" dirty="0"/>
              <a:t>page cache</a:t>
            </a:r>
            <a:r>
              <a:rPr lang="zh-CN" altLang="en-US" sz="2000" dirty="0"/>
              <a:t>回收，脏页需要写回磁盘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en-US" altLang="zh-CN" sz="2000" dirty="0"/>
              <a:t>in</a:t>
            </a:r>
            <a:r>
              <a:rPr lang="zh-CN" altLang="en-US" sz="2000" dirty="0"/>
              <a:t>：下一次访问进 </a:t>
            </a:r>
            <a:r>
              <a:rPr lang="en-US" altLang="zh-CN" sz="2000" dirty="0"/>
              <a:t>page fault </a:t>
            </a:r>
            <a:r>
              <a:rPr lang="zh-CN" altLang="en-US" sz="2000" dirty="0"/>
              <a:t>的 </a:t>
            </a:r>
            <a:r>
              <a:rPr lang="en-US" altLang="zh-CN" sz="2000" dirty="0" err="1"/>
              <a:t>do_fault</a:t>
            </a:r>
            <a:r>
              <a:rPr lang="en-US" altLang="zh-CN" sz="2000" dirty="0"/>
              <a:t> </a:t>
            </a:r>
            <a:r>
              <a:rPr lang="zh-CN" altLang="en-US" sz="2000" dirty="0"/>
              <a:t>分支（</a:t>
            </a:r>
            <a:r>
              <a:rPr lang="en-US" altLang="zh-CN" sz="2000" dirty="0" err="1"/>
              <a:t>pte</a:t>
            </a:r>
            <a:r>
              <a:rPr lang="zh-CN" altLang="en-US" sz="2000" dirty="0"/>
              <a:t>为空），查找</a:t>
            </a:r>
            <a:r>
              <a:rPr lang="en-US" altLang="zh-CN" sz="2000" dirty="0"/>
              <a:t>page cache</a:t>
            </a:r>
            <a:r>
              <a:rPr lang="zh-CN" altLang="en-US" sz="2000" dirty="0"/>
              <a:t>失败后，从磁盘读取文件页到内存 </a:t>
            </a:r>
            <a:r>
              <a:rPr lang="en-US" altLang="zh-CN" sz="2000" dirty="0"/>
              <a:t>page cache </a:t>
            </a:r>
            <a:r>
              <a:rPr lang="zh-CN" altLang="en-US" sz="2000" dirty="0"/>
              <a:t>中来，建立映射</a:t>
            </a:r>
            <a:endParaRPr lang="en-US" altLang="zh-CN" sz="2000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EA2B10D4-9B7F-2821-1AF8-FAA6275C8267}"/>
              </a:ext>
            </a:extLst>
          </p:cNvPr>
          <p:cNvSpPr txBox="1">
            <a:spLocks/>
          </p:cNvSpPr>
          <p:nvPr/>
        </p:nvSpPr>
        <p:spPr>
          <a:xfrm>
            <a:off x="0" y="3760237"/>
            <a:ext cx="11560629" cy="3217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、匿名页回收：</a:t>
            </a:r>
            <a:r>
              <a:rPr lang="en-US" altLang="zh-CN" sz="2000" dirty="0"/>
              <a:t>SWAP </a:t>
            </a:r>
            <a:r>
              <a:rPr lang="zh-CN" altLang="en-US" sz="2000" dirty="0"/>
              <a:t>机制</a:t>
            </a:r>
            <a:endParaRPr lang="en-US" altLang="zh-CN" sz="2000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/>
              <a:t>out</a:t>
            </a:r>
            <a:r>
              <a:rPr lang="zh-CN" altLang="en-US" sz="2000" dirty="0"/>
              <a:t>：脏页短暂存在</a:t>
            </a:r>
            <a:r>
              <a:rPr lang="en-US" altLang="zh-CN" sz="2000" dirty="0"/>
              <a:t>swap cache</a:t>
            </a:r>
            <a:r>
              <a:rPr lang="zh-CN" altLang="en-US" sz="2000" dirty="0"/>
              <a:t>中后，写回磁盘</a:t>
            </a:r>
            <a:endParaRPr lang="en-US" altLang="zh-CN" sz="2000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en-US" altLang="zh-CN" sz="2000" dirty="0"/>
              <a:t>in</a:t>
            </a:r>
            <a:r>
              <a:rPr lang="zh-CN" altLang="en-US" sz="2000" dirty="0"/>
              <a:t>：下一次访问进 </a:t>
            </a:r>
            <a:r>
              <a:rPr lang="en-US" altLang="zh-CN" sz="2000" dirty="0"/>
              <a:t>page fault </a:t>
            </a:r>
            <a:r>
              <a:rPr lang="zh-CN" altLang="en-US" sz="2000" dirty="0"/>
              <a:t>的 </a:t>
            </a:r>
            <a:r>
              <a:rPr lang="en-US" altLang="zh-CN" sz="2000" dirty="0" err="1"/>
              <a:t>do_swap_page</a:t>
            </a:r>
            <a:r>
              <a:rPr lang="en-US" altLang="zh-CN" sz="2000" dirty="0"/>
              <a:t> </a:t>
            </a:r>
            <a:r>
              <a:rPr lang="zh-CN" altLang="en-US" sz="2000" dirty="0"/>
              <a:t>分支（</a:t>
            </a:r>
            <a:r>
              <a:rPr lang="en-US" altLang="zh-CN" sz="2000" dirty="0"/>
              <a:t>!present</a:t>
            </a:r>
            <a:r>
              <a:rPr lang="zh-CN" altLang="en-US" sz="2000" dirty="0"/>
              <a:t>），根据</a:t>
            </a:r>
            <a:r>
              <a:rPr lang="en-US" altLang="zh-CN" sz="2000" dirty="0" err="1"/>
              <a:t>pte</a:t>
            </a:r>
            <a:r>
              <a:rPr lang="en-US" altLang="zh-CN" sz="2000" dirty="0"/>
              <a:t> </a:t>
            </a:r>
            <a:r>
              <a:rPr lang="zh-CN" altLang="en-US" sz="2000" dirty="0"/>
              <a:t>中的 </a:t>
            </a:r>
            <a:r>
              <a:rPr lang="en-US" altLang="zh-CN" sz="2000" dirty="0"/>
              <a:t>swap entry </a:t>
            </a:r>
            <a:r>
              <a:rPr lang="zh-CN" altLang="en-US" sz="2000" dirty="0"/>
              <a:t>查找是否在 </a:t>
            </a:r>
            <a:r>
              <a:rPr lang="en-US" altLang="zh-CN" sz="2000" dirty="0"/>
              <a:t>swap cache </a:t>
            </a:r>
            <a:r>
              <a:rPr lang="zh-CN" altLang="en-US" sz="2000" dirty="0"/>
              <a:t>中，若是，直接与</a:t>
            </a:r>
            <a:r>
              <a:rPr lang="en-US" altLang="zh-CN" sz="2000" dirty="0"/>
              <a:t>swap cache</a:t>
            </a:r>
            <a:r>
              <a:rPr lang="zh-CN" altLang="en-US" sz="2000" dirty="0"/>
              <a:t>映射的地址建立虚实映射，否则，查找磁盘的 </a:t>
            </a:r>
            <a:r>
              <a:rPr lang="en-US" altLang="zh-CN" sz="2000" dirty="0"/>
              <a:t>swap area</a:t>
            </a:r>
            <a:r>
              <a:rPr lang="zh-CN" altLang="en-US" sz="2000" dirty="0"/>
              <a:t>，新分配物理页，读取文件页，建立映射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1023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D0C5CB9-D944-72E3-362E-40AC5B687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534" y="816503"/>
            <a:ext cx="6354233" cy="493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303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11425-431E-5EA8-4261-E0BA7E27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Swap cache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13ACC-CD95-EF53-143F-52C6E77C3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46927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Swap cache </a:t>
            </a:r>
            <a:r>
              <a:rPr lang="zh-CN" altLang="en-US" sz="2000" dirty="0"/>
              <a:t>的页：</a:t>
            </a:r>
            <a:endParaRPr lang="en-US" altLang="zh-CN" sz="2000" dirty="0"/>
          </a:p>
          <a:p>
            <a:pPr lvl="1"/>
            <a:r>
              <a:rPr lang="en-US" altLang="zh-CN" sz="2000" dirty="0"/>
              <a:t>swap out </a:t>
            </a:r>
            <a:r>
              <a:rPr lang="zh-CN" altLang="en-US" sz="2000" dirty="0"/>
              <a:t>过程中修改完了</a:t>
            </a:r>
            <a:r>
              <a:rPr lang="en-US" altLang="zh-CN" sz="2000" dirty="0" err="1"/>
              <a:t>pte</a:t>
            </a:r>
            <a:r>
              <a:rPr lang="zh-CN" altLang="en-US" sz="2000" dirty="0"/>
              <a:t>，但是写磁盘操作未完成</a:t>
            </a:r>
            <a:r>
              <a:rPr lang="en-US" altLang="zh-CN" sz="2000" dirty="0"/>
              <a:t>/</a:t>
            </a:r>
            <a:r>
              <a:rPr lang="zh-CN" altLang="en-US" sz="2000" dirty="0"/>
              <a:t>物理页未被回收的页</a:t>
            </a:r>
            <a:endParaRPr lang="en-US" altLang="zh-CN" sz="2000" dirty="0"/>
          </a:p>
          <a:p>
            <a:pPr lvl="1"/>
            <a:r>
              <a:rPr lang="zh-CN" altLang="en-US" sz="2000" dirty="0"/>
              <a:t>上一次 </a:t>
            </a:r>
            <a:r>
              <a:rPr lang="en-US" altLang="zh-CN" sz="2000" dirty="0"/>
              <a:t>swap in </a:t>
            </a:r>
            <a:r>
              <a:rPr lang="zh-CN" altLang="en-US" sz="2000" dirty="0"/>
              <a:t>进来后，内容没有更改的页</a:t>
            </a:r>
            <a:r>
              <a:rPr lang="en-US" altLang="zh-CN" sz="2000" dirty="0"/>
              <a:t> </a:t>
            </a:r>
          </a:p>
          <a:p>
            <a:r>
              <a:rPr lang="en-US" altLang="zh-CN" sz="2000" dirty="0"/>
              <a:t>A list of PTEs of </a:t>
            </a:r>
            <a:r>
              <a:rPr lang="en-US" altLang="zh-CN" sz="2000"/>
              <a:t>swapped out pages</a:t>
            </a:r>
            <a:r>
              <a:rPr lang="zh-CN" altLang="en-US" sz="2000"/>
              <a:t>：</a:t>
            </a:r>
            <a:r>
              <a:rPr lang="zh-CN" altLang="en-US" sz="2000" dirty="0"/>
              <a:t>描述了该页所属的 </a:t>
            </a:r>
            <a:r>
              <a:rPr lang="en-US" altLang="zh-CN" sz="2000" dirty="0"/>
              <a:t>swap file </a:t>
            </a:r>
            <a:r>
              <a:rPr lang="zh-CN" altLang="en-US" sz="2000" dirty="0"/>
              <a:t>和其 </a:t>
            </a:r>
            <a:r>
              <a:rPr lang="en-US" altLang="zh-CN" sz="2000" dirty="0"/>
              <a:t>offset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b="1" dirty="0"/>
              <a:t>功能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：</a:t>
            </a:r>
            <a:r>
              <a:rPr lang="zh-CN" altLang="en-US" sz="2000" dirty="0"/>
              <a:t>在 </a:t>
            </a:r>
            <a:r>
              <a:rPr lang="en-US" altLang="zh-CN" sz="2000" dirty="0"/>
              <a:t>swap out </a:t>
            </a:r>
            <a:r>
              <a:rPr lang="zh-CN" altLang="en-US" sz="2000" dirty="0"/>
              <a:t>过程中，其它进程仍可以依据 </a:t>
            </a:r>
            <a:r>
              <a:rPr lang="en-US" altLang="zh-CN" sz="2000" dirty="0"/>
              <a:t>page cache </a:t>
            </a:r>
            <a:r>
              <a:rPr lang="zh-CN" altLang="en-US" sz="2000" dirty="0"/>
              <a:t>读该页 （避免磁盘读）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b="1" dirty="0"/>
              <a:t>功能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：</a:t>
            </a:r>
            <a:r>
              <a:rPr lang="en-US" altLang="zh-CN" sz="2000" dirty="0"/>
              <a:t>swap out </a:t>
            </a:r>
            <a:r>
              <a:rPr lang="zh-CN" altLang="en-US" sz="2000" dirty="0"/>
              <a:t>某页时，先查是否在 </a:t>
            </a:r>
            <a:r>
              <a:rPr lang="en-US" altLang="zh-CN" sz="2000" dirty="0"/>
              <a:t>swap cache </a:t>
            </a:r>
            <a:r>
              <a:rPr lang="zh-CN" altLang="en-US" sz="2000" dirty="0"/>
              <a:t>中，若在则不需要写磁盘（避免磁盘写，磁盘上已经有了一份相同的备份）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b="1" dirty="0"/>
              <a:t>功能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：</a:t>
            </a:r>
            <a:r>
              <a:rPr lang="zh-CN" altLang="en-US" sz="2000" dirty="0"/>
              <a:t>需要 </a:t>
            </a:r>
            <a:r>
              <a:rPr lang="en-US" altLang="zh-CN" sz="2000" dirty="0"/>
              <a:t>swap in </a:t>
            </a:r>
            <a:r>
              <a:rPr lang="zh-CN" altLang="en-US" sz="2000" dirty="0"/>
              <a:t>某页时，不重复分配物理页，利用 </a:t>
            </a:r>
            <a:r>
              <a:rPr lang="en-US" altLang="zh-CN" sz="2000" dirty="0"/>
              <a:t>swap cache </a:t>
            </a:r>
            <a:r>
              <a:rPr lang="zh-CN" altLang="en-US" sz="2000" dirty="0"/>
              <a:t>中映射的物理页建立映射（避免磁盘读和内存中存有多份拷贝，多进程 </a:t>
            </a:r>
            <a:r>
              <a:rPr lang="en-US" altLang="zh-CN" sz="2000" dirty="0" err="1"/>
              <a:t>swapin</a:t>
            </a:r>
            <a:r>
              <a:rPr lang="zh-CN" altLang="en-US" sz="20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63429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7A25B-6E92-D011-FD5B-7FE29D6A1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+mn-ea"/>
                <a:ea typeface="+mn-ea"/>
              </a:rPr>
              <a:t>Page fault </a:t>
            </a:r>
            <a:r>
              <a:rPr lang="zh-CN" altLang="en-US" sz="2800" b="1" dirty="0">
                <a:latin typeface="+mn-ea"/>
                <a:ea typeface="+mn-ea"/>
              </a:rPr>
              <a:t>之 </a:t>
            </a:r>
            <a:r>
              <a:rPr lang="en-US" altLang="zh-CN" sz="2800" b="1" dirty="0" err="1">
                <a:latin typeface="+mn-ea"/>
                <a:ea typeface="+mn-ea"/>
              </a:rPr>
              <a:t>do_swap_page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F630E-1C90-BEDB-0E31-DA5EAF6A8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005" y="1253331"/>
            <a:ext cx="10254675" cy="4351338"/>
          </a:xfrm>
        </p:spPr>
        <p:txBody>
          <a:bodyPr/>
          <a:lstStyle/>
          <a:p>
            <a:r>
              <a:rPr lang="zh-CN" altLang="en-US" sz="2000" dirty="0"/>
              <a:t>查看页是否在 </a:t>
            </a:r>
            <a:r>
              <a:rPr lang="en-US" altLang="zh-CN" sz="2000" dirty="0"/>
              <a:t>swap cache </a:t>
            </a:r>
            <a:r>
              <a:rPr lang="zh-CN" altLang="en-US" sz="2000" dirty="0"/>
              <a:t>中，若在，直接建立映射，返回</a:t>
            </a:r>
            <a:endParaRPr lang="en-US" altLang="zh-CN" sz="2000" dirty="0"/>
          </a:p>
          <a:p>
            <a:r>
              <a:rPr lang="en-US" altLang="zh-CN" sz="2000" dirty="0" err="1"/>
              <a:t>swapin_readahead</a:t>
            </a:r>
            <a:r>
              <a:rPr lang="zh-CN" altLang="en-US" sz="2000" dirty="0"/>
              <a:t>，将出错页在内的若干页读入到 </a:t>
            </a:r>
            <a:r>
              <a:rPr lang="en-US" altLang="zh-CN" sz="2000" dirty="0"/>
              <a:t>swap cache </a:t>
            </a:r>
            <a:r>
              <a:rPr lang="zh-CN" altLang="en-US" sz="2000" dirty="0"/>
              <a:t>中，返回 </a:t>
            </a:r>
            <a:r>
              <a:rPr lang="en-US" altLang="zh-CN" sz="2000" dirty="0"/>
              <a:t>fault </a:t>
            </a:r>
            <a:r>
              <a:rPr lang="zh-CN" altLang="en-US" sz="2000" dirty="0"/>
              <a:t>页的 </a:t>
            </a:r>
            <a:r>
              <a:rPr lang="en-US" altLang="zh-CN" sz="2000" dirty="0"/>
              <a:t>page </a:t>
            </a:r>
            <a:r>
              <a:rPr lang="zh-CN" altLang="en-US" sz="2000" dirty="0"/>
              <a:t>结构，建立映射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预读只是将页读入到了 </a:t>
            </a:r>
            <a:r>
              <a:rPr lang="en-US" altLang="zh-CN" sz="2000" dirty="0"/>
              <a:t>swap cache </a:t>
            </a:r>
            <a:r>
              <a:rPr lang="zh-CN" altLang="en-US" sz="2000" dirty="0"/>
              <a:t>中，并没有全部建立映射，对预读页的访问仍会进入 </a:t>
            </a:r>
            <a:r>
              <a:rPr lang="en-US" altLang="zh-CN" sz="2000" dirty="0" err="1"/>
              <a:t>do_swap_page</a:t>
            </a:r>
            <a:endParaRPr lang="en-US" altLang="zh-CN" sz="2000" dirty="0"/>
          </a:p>
          <a:p>
            <a:r>
              <a:rPr lang="zh-CN" altLang="en-US" sz="2000" dirty="0"/>
              <a:t>结论：</a:t>
            </a:r>
            <a:r>
              <a:rPr lang="en-US" altLang="zh-CN" sz="2000" dirty="0"/>
              <a:t>hook </a:t>
            </a:r>
            <a:r>
              <a:rPr lang="en-US" altLang="zh-CN" sz="2000" dirty="0" err="1"/>
              <a:t>do_swap_page</a:t>
            </a:r>
            <a:r>
              <a:rPr lang="zh-CN" altLang="en-US" sz="2000" dirty="0"/>
              <a:t>，扫描 </a:t>
            </a:r>
            <a:r>
              <a:rPr lang="en-US" altLang="zh-CN" sz="2000" dirty="0"/>
              <a:t>fault </a:t>
            </a:r>
            <a:r>
              <a:rPr lang="zh-CN" altLang="en-US" sz="2000" dirty="0"/>
              <a:t>页即可</a:t>
            </a:r>
            <a:r>
              <a:rPr lang="en-US" altLang="zh-CN" sz="2000" dirty="0"/>
              <a:t> 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6214CB-7119-715B-46D8-A994A5363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008" y="4064503"/>
            <a:ext cx="6242845" cy="24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33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2540E-7419-8A80-81DA-1EA4E2F1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脏页写回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2A42C6-C0E3-9378-3A7D-EBFE5E23D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926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情景</a:t>
            </a:r>
            <a:r>
              <a:rPr lang="en-US" altLang="zh-CN" dirty="0"/>
              <a:t>1</a:t>
            </a:r>
            <a:r>
              <a:rPr lang="zh-CN" altLang="en-US" dirty="0"/>
              <a:t>：内存空间不足，页面回收；进程退出等</a:t>
            </a:r>
            <a:endParaRPr lang="en-US" altLang="zh-CN" dirty="0"/>
          </a:p>
          <a:p>
            <a:r>
              <a:rPr lang="zh-CN" altLang="en-US" b="1" dirty="0"/>
              <a:t>情景</a:t>
            </a:r>
            <a:r>
              <a:rPr lang="en-US" altLang="zh-CN" b="1" dirty="0"/>
              <a:t>2</a:t>
            </a:r>
            <a:r>
              <a:rPr lang="zh-CN" altLang="en-US" b="1" dirty="0"/>
              <a:t>：共享文件映射，需要及时将修改反映到磁盘上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dirty="0"/>
              <a:t>背景：</a:t>
            </a:r>
            <a:r>
              <a:rPr lang="en-US" altLang="zh-CN" dirty="0" err="1"/>
              <a:t>os</a:t>
            </a:r>
            <a:r>
              <a:rPr lang="en-US" altLang="zh-CN" dirty="0"/>
              <a:t> </a:t>
            </a:r>
            <a:r>
              <a:rPr lang="zh-CN" altLang="en-US" dirty="0"/>
              <a:t>根据每个物理页对应的 </a:t>
            </a:r>
            <a:r>
              <a:rPr lang="en-US" altLang="zh-CN" dirty="0"/>
              <a:t>struct page </a:t>
            </a:r>
            <a:r>
              <a:rPr lang="zh-CN" altLang="en-US" dirty="0"/>
              <a:t>的脏位来感知修改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问题：第一次访问该页面时 </a:t>
            </a:r>
            <a:r>
              <a:rPr lang="en-US" altLang="zh-CN" dirty="0"/>
              <a:t>page fault</a:t>
            </a:r>
            <a:r>
              <a:rPr lang="zh-CN" altLang="en-US" dirty="0"/>
              <a:t>，</a:t>
            </a:r>
            <a:r>
              <a:rPr lang="en-US" altLang="zh-CN" dirty="0" err="1"/>
              <a:t>pte</a:t>
            </a:r>
            <a:r>
              <a:rPr lang="en-US" altLang="zh-CN" dirty="0"/>
              <a:t> </a:t>
            </a:r>
            <a:r>
              <a:rPr lang="zh-CN" altLang="en-US" dirty="0"/>
              <a:t>置上了写权限，</a:t>
            </a:r>
            <a:r>
              <a:rPr lang="en-US" altLang="zh-CN" dirty="0"/>
              <a:t>page struct </a:t>
            </a:r>
            <a:r>
              <a:rPr lang="zh-CN" altLang="en-US" dirty="0"/>
              <a:t>置上了脏位后，后续对页面的修改 </a:t>
            </a:r>
            <a:r>
              <a:rPr lang="en-US" altLang="zh-CN" dirty="0" err="1"/>
              <a:t>os</a:t>
            </a:r>
            <a:r>
              <a:rPr lang="en-US" altLang="zh-CN" dirty="0"/>
              <a:t> </a:t>
            </a:r>
            <a:r>
              <a:rPr lang="zh-CN" altLang="en-US" dirty="0"/>
              <a:t>无法感知。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解决：</a:t>
            </a:r>
            <a:endParaRPr lang="en-US" altLang="zh-CN" dirty="0"/>
          </a:p>
          <a:p>
            <a:pPr lvl="1"/>
            <a:r>
              <a:rPr lang="zh-CN" altLang="en-US" b="1" dirty="0"/>
              <a:t>第一次写页面时，必须进 </a:t>
            </a:r>
            <a:r>
              <a:rPr lang="en-US" altLang="zh-CN" b="1" dirty="0"/>
              <a:t>page fault</a:t>
            </a:r>
            <a:r>
              <a:rPr lang="zh-CN" altLang="en-US" b="1" dirty="0"/>
              <a:t>，清除只读位，设置写权限和脏位。</a:t>
            </a:r>
            <a:endParaRPr lang="en-US" altLang="zh-CN" b="1" dirty="0"/>
          </a:p>
          <a:p>
            <a:pPr lvl="1"/>
            <a:r>
              <a:rPr lang="zh-CN" altLang="en-US" dirty="0"/>
              <a:t>写回磁盘后，</a:t>
            </a:r>
            <a:r>
              <a:rPr lang="en-US" altLang="zh-CN" dirty="0"/>
              <a:t>struct page </a:t>
            </a:r>
            <a:r>
              <a:rPr lang="zh-CN" altLang="en-US" dirty="0"/>
              <a:t>脏位清</a:t>
            </a:r>
            <a:r>
              <a:rPr lang="en-US" altLang="zh-CN" dirty="0"/>
              <a:t>0</a:t>
            </a:r>
            <a:r>
              <a:rPr lang="zh-CN" altLang="en-US" dirty="0"/>
              <a:t>，通过反向映射机制，将所有映射这个页的页表项脏位清</a:t>
            </a:r>
            <a:r>
              <a:rPr lang="en-US" altLang="zh-CN" dirty="0"/>
              <a:t>0</a:t>
            </a:r>
            <a:r>
              <a:rPr lang="zh-CN" altLang="en-US" dirty="0"/>
              <a:t>，并设置写保护 </a:t>
            </a:r>
            <a:r>
              <a:rPr lang="en-US" altLang="zh-CN" dirty="0" err="1"/>
              <a:t>wrprotect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下次写，再次进</a:t>
            </a:r>
            <a:r>
              <a:rPr lang="en-US" altLang="zh-CN" dirty="0"/>
              <a:t>page fault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580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6AE6C-B99A-A082-A4FB-412B238CA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99214"/>
            <a:ext cx="5961612" cy="1701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mmap</a:t>
            </a:r>
            <a:r>
              <a:rPr lang="en-US" altLang="zh-CN" dirty="0"/>
              <a:t> </a:t>
            </a:r>
            <a:r>
              <a:rPr lang="zh-CN" altLang="en-US" dirty="0"/>
              <a:t>设置 </a:t>
            </a:r>
            <a:r>
              <a:rPr lang="en-US" altLang="zh-CN" dirty="0" err="1"/>
              <a:t>vm_page_prot</a:t>
            </a:r>
            <a:r>
              <a:rPr lang="en-US" altLang="zh-CN" dirty="0"/>
              <a:t> </a:t>
            </a:r>
            <a:r>
              <a:rPr lang="zh-CN" altLang="en-US" dirty="0"/>
              <a:t>时，若 </a:t>
            </a:r>
            <a:r>
              <a:rPr lang="en-US" altLang="zh-CN" dirty="0" err="1"/>
              <a:t>vm_flags</a:t>
            </a:r>
            <a:r>
              <a:rPr lang="en-US" altLang="zh-CN" dirty="0"/>
              <a:t> </a:t>
            </a:r>
            <a:r>
              <a:rPr lang="zh-CN" altLang="en-US" dirty="0"/>
              <a:t>标识是共享可写页，则 </a:t>
            </a:r>
            <a:r>
              <a:rPr lang="en-US" altLang="zh-CN" dirty="0" err="1"/>
              <a:t>vma_wants_writenotify</a:t>
            </a:r>
            <a:r>
              <a:rPr lang="en-US" altLang="zh-CN" dirty="0"/>
              <a:t> </a:t>
            </a:r>
            <a:r>
              <a:rPr lang="zh-CN" altLang="en-US" dirty="0"/>
              <a:t>成立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315727-5F1F-9AF9-6310-3D37F9BFE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361" y="1482343"/>
            <a:ext cx="6434050" cy="218899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0C291BE-38EE-1C70-8387-E5E07366443F}"/>
              </a:ext>
            </a:extLst>
          </p:cNvPr>
          <p:cNvSpPr txBox="1">
            <a:spLocks/>
          </p:cNvSpPr>
          <p:nvPr/>
        </p:nvSpPr>
        <p:spPr>
          <a:xfrm>
            <a:off x="1" y="4209619"/>
            <a:ext cx="12635344" cy="2963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vm_pgprot_modify</a:t>
            </a:r>
            <a:r>
              <a:rPr lang="en-US" altLang="zh-CN" dirty="0"/>
              <a:t> </a:t>
            </a:r>
            <a:r>
              <a:rPr lang="zh-CN" altLang="en-US" dirty="0"/>
              <a:t>依据传入的 </a:t>
            </a:r>
            <a:r>
              <a:rPr lang="en-US" altLang="zh-CN" dirty="0" err="1"/>
              <a:t>vm_flags</a:t>
            </a:r>
            <a:r>
              <a:rPr lang="en-US" altLang="zh-CN" dirty="0"/>
              <a:t> </a:t>
            </a:r>
            <a:r>
              <a:rPr lang="zh-CN" altLang="en-US" dirty="0"/>
              <a:t>查找 </a:t>
            </a:r>
            <a:r>
              <a:rPr lang="en-US" altLang="zh-CN" dirty="0" err="1"/>
              <a:t>protection_map</a:t>
            </a:r>
            <a:r>
              <a:rPr lang="zh-CN" altLang="en-US" dirty="0"/>
              <a:t>，设置相应的</a:t>
            </a:r>
            <a:r>
              <a:rPr lang="en-US" altLang="zh-CN" dirty="0" err="1"/>
              <a:t>vm_page_prot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 err="1"/>
              <a:t>protection_map</a:t>
            </a:r>
            <a:r>
              <a:rPr lang="en-US" altLang="zh-CN" dirty="0"/>
              <a:t>[</a:t>
            </a:r>
            <a:r>
              <a:rPr lang="en-US" altLang="zh-CN" dirty="0" err="1"/>
              <a:t>vm_flags</a:t>
            </a:r>
            <a:r>
              <a:rPr lang="en-US" altLang="zh-CN" dirty="0"/>
              <a:t> &amp; (VM_READ|VM_WRITE|VM_EXEC|VM_SHARED)]</a:t>
            </a:r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DE158DAC-3B2C-8B5E-8053-B8D84CA46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92" y="156780"/>
            <a:ext cx="4463005" cy="1325563"/>
          </a:xfrm>
        </p:spPr>
        <p:txBody>
          <a:bodyPr/>
          <a:lstStyle/>
          <a:p>
            <a:r>
              <a:rPr lang="en-US" altLang="zh-CN" dirty="0" err="1"/>
              <a:t>Writenotify</a:t>
            </a:r>
            <a:r>
              <a:rPr lang="en-US" altLang="zh-CN" dirty="0"/>
              <a:t> </a:t>
            </a:r>
            <a:r>
              <a:rPr lang="zh-CN" altLang="en-US" dirty="0"/>
              <a:t>实现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2B5D331-5A8F-617D-D89C-770A4A111441}"/>
              </a:ext>
            </a:extLst>
          </p:cNvPr>
          <p:cNvSpPr/>
          <p:nvPr/>
        </p:nvSpPr>
        <p:spPr>
          <a:xfrm>
            <a:off x="6317673" y="2928395"/>
            <a:ext cx="5500079" cy="7429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836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8B940-C148-A2AB-3D78-282D87D5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486CB8-E65A-215B-FC74-62A8C2776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3497" y="4417717"/>
            <a:ext cx="10515600" cy="2093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）共享（可读）可写可执行： </a:t>
            </a:r>
            <a:r>
              <a:rPr lang="en-US" altLang="zh-CN" dirty="0"/>
              <a:t>PAGE_SHARED_EXEC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）共享（可读）可写：</a:t>
            </a:r>
            <a:r>
              <a:rPr lang="en-US" altLang="zh-CN" dirty="0"/>
              <a:t>PAGE_SHARED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）私有（可读）可写可执行：</a:t>
            </a:r>
            <a:r>
              <a:rPr lang="en-US" altLang="zh-CN" dirty="0"/>
              <a:t>PAGE_READONLY_EXEC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）私有（可读）可写：</a:t>
            </a:r>
            <a:r>
              <a:rPr lang="en-US" altLang="zh-CN" dirty="0"/>
              <a:t>PAGE_READONLY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F4A15-3B15-EC2D-8448-9EA3932E2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792" cy="420660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C25FCA5-3084-379E-397B-1975F18142C5}"/>
              </a:ext>
            </a:extLst>
          </p:cNvPr>
          <p:cNvSpPr/>
          <p:nvPr/>
        </p:nvSpPr>
        <p:spPr>
          <a:xfrm>
            <a:off x="565054" y="353548"/>
            <a:ext cx="7953913" cy="3725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82436B-B4C8-7B88-78A2-9CD031492668}"/>
              </a:ext>
            </a:extLst>
          </p:cNvPr>
          <p:cNvSpPr/>
          <p:nvPr/>
        </p:nvSpPr>
        <p:spPr>
          <a:xfrm>
            <a:off x="565054" y="707096"/>
            <a:ext cx="7953913" cy="3725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弧形 8">
            <a:extLst>
              <a:ext uri="{FF2B5EF4-FFF2-40B4-BE49-F238E27FC236}">
                <a16:creationId xmlns:a16="http://schemas.microsoft.com/office/drawing/2014/main" id="{D4F9A1F2-5413-9526-43E4-D747721A6C97}"/>
              </a:ext>
            </a:extLst>
          </p:cNvPr>
          <p:cNvSpPr/>
          <p:nvPr/>
        </p:nvSpPr>
        <p:spPr>
          <a:xfrm>
            <a:off x="8382394" y="423392"/>
            <a:ext cx="273146" cy="4566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箭头: 右弧形 9">
            <a:extLst>
              <a:ext uri="{FF2B5EF4-FFF2-40B4-BE49-F238E27FC236}">
                <a16:creationId xmlns:a16="http://schemas.microsoft.com/office/drawing/2014/main" id="{C7EFB079-4F5B-AB58-3E58-BB70F5D2E029}"/>
              </a:ext>
            </a:extLst>
          </p:cNvPr>
          <p:cNvSpPr/>
          <p:nvPr/>
        </p:nvSpPr>
        <p:spPr>
          <a:xfrm>
            <a:off x="7745304" y="611394"/>
            <a:ext cx="273146" cy="4566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4B660FB-84AF-5F89-FCFD-2DB6F99FFAD7}"/>
              </a:ext>
            </a:extLst>
          </p:cNvPr>
          <p:cNvSpPr/>
          <p:nvPr/>
        </p:nvSpPr>
        <p:spPr>
          <a:xfrm>
            <a:off x="7650377" y="384838"/>
            <a:ext cx="833193" cy="178705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AADA33-8846-9140-0825-30E5A1C5ADBA}"/>
              </a:ext>
            </a:extLst>
          </p:cNvPr>
          <p:cNvSpPr/>
          <p:nvPr/>
        </p:nvSpPr>
        <p:spPr>
          <a:xfrm>
            <a:off x="6931777" y="547396"/>
            <a:ext cx="833193" cy="178705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E05E654-8599-5243-4300-EEF1462319F8}"/>
              </a:ext>
            </a:extLst>
          </p:cNvPr>
          <p:cNvSpPr/>
          <p:nvPr/>
        </p:nvSpPr>
        <p:spPr>
          <a:xfrm>
            <a:off x="4728093" y="386649"/>
            <a:ext cx="833193" cy="623156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784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>
            <a:extLst>
              <a:ext uri="{FF2B5EF4-FFF2-40B4-BE49-F238E27FC236}">
                <a16:creationId xmlns:a16="http://schemas.microsoft.com/office/drawing/2014/main" id="{89C19F3C-7BA2-9A9D-D2D7-0EC2B4C8EE3B}"/>
              </a:ext>
            </a:extLst>
          </p:cNvPr>
          <p:cNvSpPr/>
          <p:nvPr/>
        </p:nvSpPr>
        <p:spPr>
          <a:xfrm>
            <a:off x="3079101" y="6362153"/>
            <a:ext cx="1881678" cy="561435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61F4FE-FE7E-24ED-FB97-0F654BC4F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207"/>
            <a:ext cx="10052786" cy="63119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D2D32DA-9862-1D8D-6E43-911A416B2EB3}"/>
              </a:ext>
            </a:extLst>
          </p:cNvPr>
          <p:cNvSpPr txBox="1"/>
          <p:nvPr/>
        </p:nvSpPr>
        <p:spPr>
          <a:xfrm>
            <a:off x="6699180" y="1498641"/>
            <a:ext cx="1231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读页面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3F2857-CB34-2AF3-1A52-A2FEECE41444}"/>
              </a:ext>
            </a:extLst>
          </p:cNvPr>
          <p:cNvSpPr txBox="1"/>
          <p:nvPr/>
        </p:nvSpPr>
        <p:spPr>
          <a:xfrm>
            <a:off x="6694615" y="1963116"/>
            <a:ext cx="1446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写私有页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1EBFE1-227C-42C3-457F-25AAACE5CC2C}"/>
              </a:ext>
            </a:extLst>
          </p:cNvPr>
          <p:cNvSpPr txBox="1"/>
          <p:nvPr/>
        </p:nvSpPr>
        <p:spPr>
          <a:xfrm>
            <a:off x="6713276" y="2421914"/>
            <a:ext cx="1427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写共享页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01BF91-2BA9-EF26-D95C-251C9DD16EDE}"/>
              </a:ext>
            </a:extLst>
          </p:cNvPr>
          <p:cNvSpPr txBox="1"/>
          <p:nvPr/>
        </p:nvSpPr>
        <p:spPr>
          <a:xfrm>
            <a:off x="2425762" y="2621390"/>
            <a:ext cx="195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第一次访问该页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535CA9-F0CC-2559-9A73-9A2DB235A9D3}"/>
              </a:ext>
            </a:extLst>
          </p:cNvPr>
          <p:cNvSpPr txBox="1"/>
          <p:nvPr/>
        </p:nvSpPr>
        <p:spPr>
          <a:xfrm>
            <a:off x="2136709" y="5003903"/>
            <a:ext cx="163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非第一次访问的写权限错误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C80F1608-89B7-9392-FE42-5EB353BA2E55}"/>
              </a:ext>
            </a:extLst>
          </p:cNvPr>
          <p:cNvSpPr/>
          <p:nvPr/>
        </p:nvSpPr>
        <p:spPr>
          <a:xfrm>
            <a:off x="6279502" y="5337110"/>
            <a:ext cx="261257" cy="718457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41CEE71-F465-6622-A3B3-1EFE826A21D2}"/>
              </a:ext>
            </a:extLst>
          </p:cNvPr>
          <p:cNvSpPr txBox="1"/>
          <p:nvPr/>
        </p:nvSpPr>
        <p:spPr>
          <a:xfrm>
            <a:off x="6486327" y="5192602"/>
            <a:ext cx="299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wp_page_copy</a:t>
            </a:r>
            <a:r>
              <a:rPr lang="en-US" altLang="zh-CN" sz="1400" b="1" dirty="0"/>
              <a:t>(</a:t>
            </a:r>
            <a:r>
              <a:rPr lang="zh-CN" altLang="en-US" sz="1400" b="1" dirty="0"/>
              <a:t>私有页，写时复制</a:t>
            </a:r>
            <a:r>
              <a:rPr lang="en-US" altLang="zh-CN" sz="1400" b="1" dirty="0"/>
              <a:t>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6D07A7-4DB7-3C4F-1741-51C935CE799B}"/>
              </a:ext>
            </a:extLst>
          </p:cNvPr>
          <p:cNvSpPr txBox="1"/>
          <p:nvPr/>
        </p:nvSpPr>
        <p:spPr>
          <a:xfrm>
            <a:off x="6513543" y="5808098"/>
            <a:ext cx="490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wp_page_shared</a:t>
            </a:r>
            <a:r>
              <a:rPr lang="en-US" altLang="zh-CN" sz="1400" b="1" dirty="0"/>
              <a:t>(</a:t>
            </a:r>
            <a:r>
              <a:rPr lang="zh-CN" altLang="en-US" sz="1400" b="1" dirty="0"/>
              <a:t>共享页，</a:t>
            </a:r>
            <a:r>
              <a:rPr lang="en-US" altLang="zh-CN" sz="1400" b="1" dirty="0" err="1"/>
              <a:t>mkwrite</a:t>
            </a:r>
            <a:r>
              <a:rPr lang="zh-CN" altLang="en-US" sz="1400" b="1" dirty="0"/>
              <a:t>，清除</a:t>
            </a:r>
            <a:r>
              <a:rPr lang="en-US" altLang="zh-CN" sz="1400" b="1" dirty="0" err="1"/>
              <a:t>rdonly</a:t>
            </a:r>
            <a:r>
              <a:rPr lang="zh-CN" altLang="en-US" sz="1400" b="1" dirty="0"/>
              <a:t>，置</a:t>
            </a:r>
            <a:r>
              <a:rPr lang="en-US" altLang="zh-CN" sz="1400" b="1" dirty="0"/>
              <a:t>dirty)</a:t>
            </a:r>
            <a:endParaRPr lang="zh-CN" altLang="en-US" sz="1400" b="1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A93502C-D794-4B18-D88E-89506EB47200}"/>
              </a:ext>
            </a:extLst>
          </p:cNvPr>
          <p:cNvCxnSpPr/>
          <p:nvPr/>
        </p:nvCxnSpPr>
        <p:spPr>
          <a:xfrm>
            <a:off x="3125755" y="5650234"/>
            <a:ext cx="214604" cy="862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A548B8D-1513-37B3-E541-9AA61EC779F8}"/>
              </a:ext>
            </a:extLst>
          </p:cNvPr>
          <p:cNvSpPr txBox="1"/>
          <p:nvPr/>
        </p:nvSpPr>
        <p:spPr>
          <a:xfrm>
            <a:off x="3312366" y="6381260"/>
            <a:ext cx="188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FAULT_FLAG_WRITE</a:t>
            </a:r>
          </a:p>
          <a:p>
            <a:r>
              <a:rPr lang="en-US" altLang="zh-CN" sz="1200" b="1" dirty="0" err="1"/>
              <a:t>pte_write</a:t>
            </a:r>
            <a:endParaRPr lang="en-US" altLang="zh-CN" sz="1200" b="1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1A4757E-5DF5-D9C7-77D0-F162B1F8BBB2}"/>
              </a:ext>
            </a:extLst>
          </p:cNvPr>
          <p:cNvCxnSpPr>
            <a:cxnSpLocks/>
          </p:cNvCxnSpPr>
          <p:nvPr/>
        </p:nvCxnSpPr>
        <p:spPr>
          <a:xfrm>
            <a:off x="4960779" y="6642870"/>
            <a:ext cx="9038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C3772EA-8525-5679-B825-1C55B8D08CC7}"/>
              </a:ext>
            </a:extLst>
          </p:cNvPr>
          <p:cNvSpPr txBox="1"/>
          <p:nvPr/>
        </p:nvSpPr>
        <p:spPr>
          <a:xfrm>
            <a:off x="5864593" y="6423594"/>
            <a:ext cx="3333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pte_mkdirty</a:t>
            </a:r>
            <a:r>
              <a:rPr lang="en-US" altLang="zh-CN" sz="1400" b="1" dirty="0"/>
              <a:t>(</a:t>
            </a:r>
            <a:r>
              <a:rPr lang="zh-CN" altLang="en-US" sz="1400" b="1" dirty="0"/>
              <a:t>清除</a:t>
            </a:r>
            <a:r>
              <a:rPr lang="en-US" altLang="zh-CN" sz="1400" b="1" dirty="0" err="1"/>
              <a:t>rdonly</a:t>
            </a:r>
            <a:r>
              <a:rPr lang="zh-CN" altLang="en-US" sz="1400" b="1" dirty="0"/>
              <a:t>，置</a:t>
            </a:r>
            <a:r>
              <a:rPr lang="en-US" altLang="zh-CN" sz="1400" b="1" dirty="0"/>
              <a:t>dirty</a:t>
            </a:r>
            <a:r>
              <a:rPr lang="zh-CN" altLang="en-US" sz="1400" b="1" dirty="0"/>
              <a:t>位</a:t>
            </a:r>
            <a:r>
              <a:rPr lang="en-US" altLang="zh-CN" sz="1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2238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>
            <a:extLst>
              <a:ext uri="{FF2B5EF4-FFF2-40B4-BE49-F238E27FC236}">
                <a16:creationId xmlns:a16="http://schemas.microsoft.com/office/drawing/2014/main" id="{89C19F3C-7BA2-9A9D-D2D7-0EC2B4C8EE3B}"/>
              </a:ext>
            </a:extLst>
          </p:cNvPr>
          <p:cNvSpPr/>
          <p:nvPr/>
        </p:nvSpPr>
        <p:spPr>
          <a:xfrm>
            <a:off x="3079101" y="6362153"/>
            <a:ext cx="1881678" cy="561435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61F4FE-FE7E-24ED-FB97-0F654BC4F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207"/>
            <a:ext cx="10052786" cy="63119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D2D32DA-9862-1D8D-6E43-911A416B2EB3}"/>
              </a:ext>
            </a:extLst>
          </p:cNvPr>
          <p:cNvSpPr txBox="1"/>
          <p:nvPr/>
        </p:nvSpPr>
        <p:spPr>
          <a:xfrm>
            <a:off x="6699180" y="1498641"/>
            <a:ext cx="1231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读页面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3F2857-CB34-2AF3-1A52-A2FEECE41444}"/>
              </a:ext>
            </a:extLst>
          </p:cNvPr>
          <p:cNvSpPr txBox="1"/>
          <p:nvPr/>
        </p:nvSpPr>
        <p:spPr>
          <a:xfrm>
            <a:off x="6694615" y="1963116"/>
            <a:ext cx="1446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写私有页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1EBFE1-227C-42C3-457F-25AAACE5CC2C}"/>
              </a:ext>
            </a:extLst>
          </p:cNvPr>
          <p:cNvSpPr txBox="1"/>
          <p:nvPr/>
        </p:nvSpPr>
        <p:spPr>
          <a:xfrm>
            <a:off x="6713276" y="2421914"/>
            <a:ext cx="1427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写共享页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01BF91-2BA9-EF26-D95C-251C9DD16EDE}"/>
              </a:ext>
            </a:extLst>
          </p:cNvPr>
          <p:cNvSpPr txBox="1"/>
          <p:nvPr/>
        </p:nvSpPr>
        <p:spPr>
          <a:xfrm>
            <a:off x="2425762" y="2621390"/>
            <a:ext cx="195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第一次访问该页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535CA9-F0CC-2559-9A73-9A2DB235A9D3}"/>
              </a:ext>
            </a:extLst>
          </p:cNvPr>
          <p:cNvSpPr txBox="1"/>
          <p:nvPr/>
        </p:nvSpPr>
        <p:spPr>
          <a:xfrm>
            <a:off x="2136709" y="5003903"/>
            <a:ext cx="163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非第一次访问的写权限错误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C80F1608-89B7-9392-FE42-5EB353BA2E55}"/>
              </a:ext>
            </a:extLst>
          </p:cNvPr>
          <p:cNvSpPr/>
          <p:nvPr/>
        </p:nvSpPr>
        <p:spPr>
          <a:xfrm>
            <a:off x="6279502" y="5337110"/>
            <a:ext cx="261257" cy="718457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41CEE71-F465-6622-A3B3-1EFE826A21D2}"/>
              </a:ext>
            </a:extLst>
          </p:cNvPr>
          <p:cNvSpPr txBox="1"/>
          <p:nvPr/>
        </p:nvSpPr>
        <p:spPr>
          <a:xfrm>
            <a:off x="6486327" y="5192602"/>
            <a:ext cx="299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wp_page_copy</a:t>
            </a:r>
            <a:r>
              <a:rPr lang="en-US" altLang="zh-CN" sz="1400" b="1" dirty="0"/>
              <a:t>(</a:t>
            </a:r>
            <a:r>
              <a:rPr lang="zh-CN" altLang="en-US" sz="1400" b="1" dirty="0"/>
              <a:t>私有页，写时复制</a:t>
            </a:r>
            <a:r>
              <a:rPr lang="en-US" altLang="zh-CN" sz="1400" b="1" dirty="0"/>
              <a:t>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6D07A7-4DB7-3C4F-1741-51C935CE799B}"/>
              </a:ext>
            </a:extLst>
          </p:cNvPr>
          <p:cNvSpPr txBox="1"/>
          <p:nvPr/>
        </p:nvSpPr>
        <p:spPr>
          <a:xfrm>
            <a:off x="6513543" y="5808098"/>
            <a:ext cx="490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wp_page_shared</a:t>
            </a:r>
            <a:r>
              <a:rPr lang="en-US" altLang="zh-CN" sz="1400" b="1" dirty="0"/>
              <a:t>(</a:t>
            </a:r>
            <a:r>
              <a:rPr lang="zh-CN" altLang="en-US" sz="1400" b="1" dirty="0"/>
              <a:t>共享页，</a:t>
            </a:r>
            <a:r>
              <a:rPr lang="en-US" altLang="zh-CN" sz="1400" b="1" dirty="0" err="1"/>
              <a:t>mkwrite</a:t>
            </a:r>
            <a:r>
              <a:rPr lang="zh-CN" altLang="en-US" sz="1400" b="1" dirty="0"/>
              <a:t>，清除</a:t>
            </a:r>
            <a:r>
              <a:rPr lang="en-US" altLang="zh-CN" sz="1400" b="1" dirty="0" err="1"/>
              <a:t>rdonly</a:t>
            </a:r>
            <a:r>
              <a:rPr lang="zh-CN" altLang="en-US" sz="1400" b="1" dirty="0"/>
              <a:t>，置</a:t>
            </a:r>
            <a:r>
              <a:rPr lang="en-US" altLang="zh-CN" sz="1400" b="1" dirty="0"/>
              <a:t>dirty)</a:t>
            </a:r>
            <a:endParaRPr lang="zh-CN" altLang="en-US" sz="1400" b="1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A93502C-D794-4B18-D88E-89506EB47200}"/>
              </a:ext>
            </a:extLst>
          </p:cNvPr>
          <p:cNvCxnSpPr/>
          <p:nvPr/>
        </p:nvCxnSpPr>
        <p:spPr>
          <a:xfrm>
            <a:off x="3125755" y="5650234"/>
            <a:ext cx="214604" cy="862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A548B8D-1513-37B3-E541-9AA61EC779F8}"/>
              </a:ext>
            </a:extLst>
          </p:cNvPr>
          <p:cNvSpPr txBox="1"/>
          <p:nvPr/>
        </p:nvSpPr>
        <p:spPr>
          <a:xfrm>
            <a:off x="3312366" y="6381260"/>
            <a:ext cx="188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FAULT_FLAG_WRITE</a:t>
            </a:r>
          </a:p>
          <a:p>
            <a:r>
              <a:rPr lang="en-US" altLang="zh-CN" sz="1200" b="1" dirty="0" err="1"/>
              <a:t>pte_write</a:t>
            </a:r>
            <a:endParaRPr lang="en-US" altLang="zh-CN" sz="1200" b="1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1A4757E-5DF5-D9C7-77D0-F162B1F8BBB2}"/>
              </a:ext>
            </a:extLst>
          </p:cNvPr>
          <p:cNvCxnSpPr>
            <a:cxnSpLocks/>
          </p:cNvCxnSpPr>
          <p:nvPr/>
        </p:nvCxnSpPr>
        <p:spPr>
          <a:xfrm>
            <a:off x="4960779" y="6642870"/>
            <a:ext cx="9038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C3772EA-8525-5679-B825-1C55B8D08CC7}"/>
              </a:ext>
            </a:extLst>
          </p:cNvPr>
          <p:cNvSpPr txBox="1"/>
          <p:nvPr/>
        </p:nvSpPr>
        <p:spPr>
          <a:xfrm>
            <a:off x="5864593" y="6423594"/>
            <a:ext cx="3120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pte_mkdirty</a:t>
            </a:r>
            <a:r>
              <a:rPr lang="en-US" altLang="zh-CN" sz="1400" b="1" dirty="0"/>
              <a:t>(</a:t>
            </a:r>
            <a:r>
              <a:rPr lang="zh-CN" altLang="en-US" sz="1400" b="1" dirty="0"/>
              <a:t>清除</a:t>
            </a:r>
            <a:r>
              <a:rPr lang="en-US" altLang="zh-CN" sz="1400" b="1" dirty="0" err="1"/>
              <a:t>rdonly</a:t>
            </a:r>
            <a:r>
              <a:rPr lang="zh-CN" altLang="en-US" sz="1400" b="1" dirty="0"/>
              <a:t>，置</a:t>
            </a:r>
            <a:r>
              <a:rPr lang="en-US" altLang="zh-CN" sz="1400" b="1" dirty="0"/>
              <a:t>dirty</a:t>
            </a:r>
            <a:r>
              <a:rPr lang="zh-CN" altLang="en-US" sz="1400" b="1" dirty="0"/>
              <a:t>位</a:t>
            </a:r>
            <a:r>
              <a:rPr lang="en-US" altLang="zh-CN" sz="1400" b="1" dirty="0"/>
              <a:t>)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A769C2A-5810-B627-EC94-494FB700A35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931017" y="1652530"/>
            <a:ext cx="1363454" cy="35400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4CCD1BC-324B-D700-B389-323E0D9D0E3A}"/>
              </a:ext>
            </a:extLst>
          </p:cNvPr>
          <p:cNvSpPr txBox="1"/>
          <p:nvPr/>
        </p:nvSpPr>
        <p:spPr>
          <a:xfrm>
            <a:off x="7983114" y="1357621"/>
            <a:ext cx="65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ym typeface="Wingdings" panose="05000000000000000000" pitchFamily="2" charset="2"/>
              </a:rPr>
              <a:t></a:t>
            </a:r>
            <a:endParaRPr lang="zh-CN" altLang="en-US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5E98561-FC1A-D9B9-1212-3F4B6800331E}"/>
              </a:ext>
            </a:extLst>
          </p:cNvPr>
          <p:cNvSpPr txBox="1"/>
          <p:nvPr/>
        </p:nvSpPr>
        <p:spPr>
          <a:xfrm>
            <a:off x="7811177" y="1997612"/>
            <a:ext cx="65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ym typeface="Wingdings" panose="05000000000000000000" pitchFamily="2" charset="2"/>
              </a:rPr>
              <a:t></a:t>
            </a:r>
            <a:endParaRPr lang="zh-CN" altLang="en-US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57E8AB7-90AE-AC31-5A7C-8AFE3C1D6718}"/>
              </a:ext>
            </a:extLst>
          </p:cNvPr>
          <p:cNvSpPr txBox="1"/>
          <p:nvPr/>
        </p:nvSpPr>
        <p:spPr>
          <a:xfrm>
            <a:off x="9198424" y="280460"/>
            <a:ext cx="2993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私有页读写（</a:t>
            </a:r>
            <a:r>
              <a:rPr lang="en-US" altLang="zh-CN" dirty="0" err="1"/>
              <a:t>pte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err="1"/>
              <a:t>readonly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路径</a:t>
            </a:r>
            <a:r>
              <a:rPr lang="en-US" altLang="zh-CN" dirty="0"/>
              <a:t>1</a:t>
            </a:r>
            <a:r>
              <a:rPr lang="zh-CN" altLang="en-US" dirty="0"/>
              <a:t>：先读后写</a:t>
            </a:r>
            <a:endParaRPr lang="en-US" altLang="zh-CN" dirty="0"/>
          </a:p>
          <a:p>
            <a:r>
              <a:rPr lang="zh-CN" altLang="en-US" dirty="0"/>
              <a:t>路径</a:t>
            </a:r>
            <a:r>
              <a:rPr lang="en-US" altLang="zh-CN" dirty="0"/>
              <a:t>2</a:t>
            </a:r>
            <a:r>
              <a:rPr lang="zh-CN" altLang="en-US" dirty="0"/>
              <a:t>：直接写</a:t>
            </a:r>
          </a:p>
        </p:txBody>
      </p:sp>
    </p:spTree>
    <p:extLst>
      <p:ext uri="{BB962C8B-B14F-4D97-AF65-F5344CB8AC3E}">
        <p14:creationId xmlns:p14="http://schemas.microsoft.com/office/powerpoint/2010/main" val="182761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3336A-2A83-3F92-C2E6-BD3C8FAA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/>
              <a:t>——</a:t>
            </a:r>
            <a:r>
              <a:rPr lang="en-US" altLang="zh-CN" dirty="0" err="1"/>
              <a:t>mprotect</a:t>
            </a:r>
            <a:r>
              <a:rPr lang="zh-CN" altLang="en-US" dirty="0"/>
              <a:t>私有代码页权限为</a:t>
            </a:r>
            <a:r>
              <a:rPr lang="en-US" altLang="zh-CN" dirty="0"/>
              <a:t>RWX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70673-753D-2A30-26EA-9D93563D8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写代码页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8D402A-A9F4-69C8-C94D-0E6A47FA8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63" y="2579608"/>
            <a:ext cx="6877685" cy="28433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D0299B0-92D0-3494-9379-4D607C3FBE55}"/>
              </a:ext>
            </a:extLst>
          </p:cNvPr>
          <p:cNvSpPr txBox="1"/>
          <p:nvPr/>
        </p:nvSpPr>
        <p:spPr>
          <a:xfrm>
            <a:off x="2387661" y="4081960"/>
            <a:ext cx="179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WRITE_FAULT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565344-AA9F-9C53-6BCD-BEFC5866FF29}"/>
              </a:ext>
            </a:extLst>
          </p:cNvPr>
          <p:cNvSpPr txBox="1"/>
          <p:nvPr/>
        </p:nvSpPr>
        <p:spPr>
          <a:xfrm>
            <a:off x="3068462" y="4345796"/>
            <a:ext cx="3190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VM_READ VM_WRITE VM_EXEC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63C89A-AF7F-047A-DBAB-BBDC233F845D}"/>
              </a:ext>
            </a:extLst>
          </p:cNvPr>
          <p:cNvSpPr txBox="1"/>
          <p:nvPr/>
        </p:nvSpPr>
        <p:spPr>
          <a:xfrm>
            <a:off x="4416305" y="4576611"/>
            <a:ext cx="6674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PTE_RDONLY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BD18E31-295B-B753-3170-7A2558E71C38}"/>
              </a:ext>
            </a:extLst>
          </p:cNvPr>
          <p:cNvSpPr/>
          <p:nvPr/>
        </p:nvSpPr>
        <p:spPr>
          <a:xfrm>
            <a:off x="977462" y="4919128"/>
            <a:ext cx="4776951" cy="4884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899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>
            <a:extLst>
              <a:ext uri="{FF2B5EF4-FFF2-40B4-BE49-F238E27FC236}">
                <a16:creationId xmlns:a16="http://schemas.microsoft.com/office/drawing/2014/main" id="{89C19F3C-7BA2-9A9D-D2D7-0EC2B4C8EE3B}"/>
              </a:ext>
            </a:extLst>
          </p:cNvPr>
          <p:cNvSpPr/>
          <p:nvPr/>
        </p:nvSpPr>
        <p:spPr>
          <a:xfrm>
            <a:off x="3079101" y="6362153"/>
            <a:ext cx="1881678" cy="561435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61F4FE-FE7E-24ED-FB97-0F654BC4F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207"/>
            <a:ext cx="10052786" cy="63119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D2D32DA-9862-1D8D-6E43-911A416B2EB3}"/>
              </a:ext>
            </a:extLst>
          </p:cNvPr>
          <p:cNvSpPr txBox="1"/>
          <p:nvPr/>
        </p:nvSpPr>
        <p:spPr>
          <a:xfrm>
            <a:off x="6699180" y="1498641"/>
            <a:ext cx="1231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读页面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3F2857-CB34-2AF3-1A52-A2FEECE41444}"/>
              </a:ext>
            </a:extLst>
          </p:cNvPr>
          <p:cNvSpPr txBox="1"/>
          <p:nvPr/>
        </p:nvSpPr>
        <p:spPr>
          <a:xfrm>
            <a:off x="6694615" y="1963116"/>
            <a:ext cx="1446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写私有页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1EBFE1-227C-42C3-457F-25AAACE5CC2C}"/>
              </a:ext>
            </a:extLst>
          </p:cNvPr>
          <p:cNvSpPr txBox="1"/>
          <p:nvPr/>
        </p:nvSpPr>
        <p:spPr>
          <a:xfrm>
            <a:off x="6713276" y="2421914"/>
            <a:ext cx="1427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写共享页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01BF91-2BA9-EF26-D95C-251C9DD16EDE}"/>
              </a:ext>
            </a:extLst>
          </p:cNvPr>
          <p:cNvSpPr txBox="1"/>
          <p:nvPr/>
        </p:nvSpPr>
        <p:spPr>
          <a:xfrm>
            <a:off x="2425762" y="2621390"/>
            <a:ext cx="195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第一次访问该页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535CA9-F0CC-2559-9A73-9A2DB235A9D3}"/>
              </a:ext>
            </a:extLst>
          </p:cNvPr>
          <p:cNvSpPr txBox="1"/>
          <p:nvPr/>
        </p:nvSpPr>
        <p:spPr>
          <a:xfrm>
            <a:off x="2136709" y="5003903"/>
            <a:ext cx="163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非第一次访问的写权限错误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C80F1608-89B7-9392-FE42-5EB353BA2E55}"/>
              </a:ext>
            </a:extLst>
          </p:cNvPr>
          <p:cNvSpPr/>
          <p:nvPr/>
        </p:nvSpPr>
        <p:spPr>
          <a:xfrm>
            <a:off x="6279502" y="5337110"/>
            <a:ext cx="261257" cy="718457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41CEE71-F465-6622-A3B3-1EFE826A21D2}"/>
              </a:ext>
            </a:extLst>
          </p:cNvPr>
          <p:cNvSpPr txBox="1"/>
          <p:nvPr/>
        </p:nvSpPr>
        <p:spPr>
          <a:xfrm>
            <a:off x="6486327" y="5192602"/>
            <a:ext cx="299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wp_page_copy</a:t>
            </a:r>
            <a:r>
              <a:rPr lang="en-US" altLang="zh-CN" sz="1400" b="1" dirty="0"/>
              <a:t>(</a:t>
            </a:r>
            <a:r>
              <a:rPr lang="zh-CN" altLang="en-US" sz="1400" b="1" dirty="0"/>
              <a:t>私有页，写时复制</a:t>
            </a:r>
            <a:r>
              <a:rPr lang="en-US" altLang="zh-CN" sz="1400" b="1" dirty="0"/>
              <a:t>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6D07A7-4DB7-3C4F-1741-51C935CE799B}"/>
              </a:ext>
            </a:extLst>
          </p:cNvPr>
          <p:cNvSpPr txBox="1"/>
          <p:nvPr/>
        </p:nvSpPr>
        <p:spPr>
          <a:xfrm>
            <a:off x="6513543" y="5808098"/>
            <a:ext cx="490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wp_page_shared</a:t>
            </a:r>
            <a:r>
              <a:rPr lang="en-US" altLang="zh-CN" sz="1400" b="1" dirty="0"/>
              <a:t>(</a:t>
            </a:r>
            <a:r>
              <a:rPr lang="zh-CN" altLang="en-US" sz="1400" b="1" dirty="0"/>
              <a:t>共享页，</a:t>
            </a:r>
            <a:r>
              <a:rPr lang="en-US" altLang="zh-CN" sz="1400" b="1" dirty="0" err="1"/>
              <a:t>mkwrite</a:t>
            </a:r>
            <a:r>
              <a:rPr lang="zh-CN" altLang="en-US" sz="1400" b="1" dirty="0"/>
              <a:t>，清除</a:t>
            </a:r>
            <a:r>
              <a:rPr lang="en-US" altLang="zh-CN" sz="1400" b="1" dirty="0" err="1"/>
              <a:t>rdonly</a:t>
            </a:r>
            <a:r>
              <a:rPr lang="zh-CN" altLang="en-US" sz="1400" b="1" dirty="0"/>
              <a:t>，置</a:t>
            </a:r>
            <a:r>
              <a:rPr lang="en-US" altLang="zh-CN" sz="1400" b="1" dirty="0"/>
              <a:t>dirty)</a:t>
            </a:r>
            <a:endParaRPr lang="zh-CN" altLang="en-US" sz="1400" b="1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A93502C-D794-4B18-D88E-89506EB47200}"/>
              </a:ext>
            </a:extLst>
          </p:cNvPr>
          <p:cNvCxnSpPr/>
          <p:nvPr/>
        </p:nvCxnSpPr>
        <p:spPr>
          <a:xfrm>
            <a:off x="3125755" y="5650234"/>
            <a:ext cx="214604" cy="862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A548B8D-1513-37B3-E541-9AA61EC779F8}"/>
              </a:ext>
            </a:extLst>
          </p:cNvPr>
          <p:cNvSpPr txBox="1"/>
          <p:nvPr/>
        </p:nvSpPr>
        <p:spPr>
          <a:xfrm>
            <a:off x="3312366" y="6381260"/>
            <a:ext cx="188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FAULT_FLAG_WRITE</a:t>
            </a:r>
          </a:p>
          <a:p>
            <a:r>
              <a:rPr lang="en-US" altLang="zh-CN" sz="1200" b="1" dirty="0" err="1"/>
              <a:t>pte_write</a:t>
            </a:r>
            <a:endParaRPr lang="en-US" altLang="zh-CN" sz="1200" b="1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1A4757E-5DF5-D9C7-77D0-F162B1F8BBB2}"/>
              </a:ext>
            </a:extLst>
          </p:cNvPr>
          <p:cNvCxnSpPr>
            <a:cxnSpLocks/>
          </p:cNvCxnSpPr>
          <p:nvPr/>
        </p:nvCxnSpPr>
        <p:spPr>
          <a:xfrm>
            <a:off x="4960779" y="6642870"/>
            <a:ext cx="9038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C3772EA-8525-5679-B825-1C55B8D08CC7}"/>
              </a:ext>
            </a:extLst>
          </p:cNvPr>
          <p:cNvSpPr txBox="1"/>
          <p:nvPr/>
        </p:nvSpPr>
        <p:spPr>
          <a:xfrm>
            <a:off x="5864593" y="6423594"/>
            <a:ext cx="3120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pte_mkdirty</a:t>
            </a:r>
            <a:r>
              <a:rPr lang="en-US" altLang="zh-CN" sz="1400" b="1" dirty="0"/>
              <a:t>(</a:t>
            </a:r>
            <a:r>
              <a:rPr lang="zh-CN" altLang="en-US" sz="1400" b="1" dirty="0"/>
              <a:t>清除</a:t>
            </a:r>
            <a:r>
              <a:rPr lang="en-US" altLang="zh-CN" sz="1400" b="1" dirty="0" err="1"/>
              <a:t>rdonly</a:t>
            </a:r>
            <a:r>
              <a:rPr lang="zh-CN" altLang="en-US" sz="1400" b="1" dirty="0"/>
              <a:t>，置</a:t>
            </a:r>
            <a:r>
              <a:rPr lang="en-US" altLang="zh-CN" sz="1400" b="1" dirty="0"/>
              <a:t>dirty</a:t>
            </a:r>
            <a:r>
              <a:rPr lang="zh-CN" altLang="en-US" sz="1400" b="1" dirty="0"/>
              <a:t>位</a:t>
            </a:r>
            <a:r>
              <a:rPr lang="en-US" altLang="zh-CN" sz="1400" b="1" dirty="0"/>
              <a:t>)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A769C2A-5810-B627-EC94-494FB700A35C}"/>
              </a:ext>
            </a:extLst>
          </p:cNvPr>
          <p:cNvCxnSpPr>
            <a:cxnSpLocks/>
          </p:cNvCxnSpPr>
          <p:nvPr/>
        </p:nvCxnSpPr>
        <p:spPr>
          <a:xfrm rot="5400000">
            <a:off x="4843911" y="3430810"/>
            <a:ext cx="4724373" cy="14395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4CCD1BC-324B-D700-B389-323E0D9D0E3A}"/>
              </a:ext>
            </a:extLst>
          </p:cNvPr>
          <p:cNvSpPr txBox="1"/>
          <p:nvPr/>
        </p:nvSpPr>
        <p:spPr>
          <a:xfrm>
            <a:off x="7836652" y="1851060"/>
            <a:ext cx="65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ym typeface="Wingdings" panose="05000000000000000000" pitchFamily="2" charset="2"/>
              </a:rPr>
              <a:t></a:t>
            </a:r>
            <a:endParaRPr lang="zh-CN" altLang="en-US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5E98561-FC1A-D9B9-1212-3F4B6800331E}"/>
              </a:ext>
            </a:extLst>
          </p:cNvPr>
          <p:cNvSpPr txBox="1"/>
          <p:nvPr/>
        </p:nvSpPr>
        <p:spPr>
          <a:xfrm>
            <a:off x="8043672" y="2534967"/>
            <a:ext cx="65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ym typeface="Wingdings" panose="05000000000000000000" pitchFamily="2" charset="2"/>
              </a:rPr>
              <a:t></a:t>
            </a:r>
            <a:endParaRPr lang="zh-CN" altLang="en-US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2A8221-2592-5128-2F78-FDA41D494866}"/>
              </a:ext>
            </a:extLst>
          </p:cNvPr>
          <p:cNvSpPr txBox="1"/>
          <p:nvPr/>
        </p:nvSpPr>
        <p:spPr>
          <a:xfrm>
            <a:off x="8356922" y="280460"/>
            <a:ext cx="3835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共享页读写（</a:t>
            </a:r>
            <a:r>
              <a:rPr lang="en-US" altLang="zh-CN" dirty="0" err="1"/>
              <a:t>pte</a:t>
            </a:r>
            <a:r>
              <a:rPr lang="en-US" altLang="zh-CN" dirty="0"/>
              <a:t>: </a:t>
            </a:r>
            <a:r>
              <a:rPr lang="en-US" altLang="zh-CN" dirty="0" err="1"/>
              <a:t>readonly</a:t>
            </a:r>
            <a:r>
              <a:rPr lang="en-US" altLang="zh-CN" dirty="0"/>
              <a:t> &amp; write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路径</a:t>
            </a:r>
            <a:r>
              <a:rPr lang="en-US" altLang="zh-CN" dirty="0"/>
              <a:t>1</a:t>
            </a:r>
            <a:r>
              <a:rPr lang="zh-CN" altLang="en-US" dirty="0"/>
              <a:t>：先读后写</a:t>
            </a:r>
            <a:endParaRPr lang="en-US" altLang="zh-CN" dirty="0"/>
          </a:p>
          <a:p>
            <a:r>
              <a:rPr lang="zh-CN" altLang="en-US" dirty="0"/>
              <a:t>路径</a:t>
            </a:r>
            <a:r>
              <a:rPr lang="en-US" altLang="zh-CN" dirty="0"/>
              <a:t>2</a:t>
            </a:r>
            <a:r>
              <a:rPr lang="zh-CN" altLang="en-US" dirty="0"/>
              <a:t>：直接写</a:t>
            </a:r>
          </a:p>
        </p:txBody>
      </p:sp>
    </p:spTree>
    <p:extLst>
      <p:ext uri="{BB962C8B-B14F-4D97-AF65-F5344CB8AC3E}">
        <p14:creationId xmlns:p14="http://schemas.microsoft.com/office/powerpoint/2010/main" val="854810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>
            <a:extLst>
              <a:ext uri="{FF2B5EF4-FFF2-40B4-BE49-F238E27FC236}">
                <a16:creationId xmlns:a16="http://schemas.microsoft.com/office/drawing/2014/main" id="{89C19F3C-7BA2-9A9D-D2D7-0EC2B4C8EE3B}"/>
              </a:ext>
            </a:extLst>
          </p:cNvPr>
          <p:cNvSpPr/>
          <p:nvPr/>
        </p:nvSpPr>
        <p:spPr>
          <a:xfrm>
            <a:off x="3079101" y="6362153"/>
            <a:ext cx="1881678" cy="561435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61F4FE-FE7E-24ED-FB97-0F654BC4F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207"/>
            <a:ext cx="10052786" cy="63119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D2D32DA-9862-1D8D-6E43-911A416B2EB3}"/>
              </a:ext>
            </a:extLst>
          </p:cNvPr>
          <p:cNvSpPr txBox="1"/>
          <p:nvPr/>
        </p:nvSpPr>
        <p:spPr>
          <a:xfrm>
            <a:off x="6699180" y="1498641"/>
            <a:ext cx="1231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读页面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3F2857-CB34-2AF3-1A52-A2FEECE41444}"/>
              </a:ext>
            </a:extLst>
          </p:cNvPr>
          <p:cNvSpPr txBox="1"/>
          <p:nvPr/>
        </p:nvSpPr>
        <p:spPr>
          <a:xfrm>
            <a:off x="6694615" y="1963116"/>
            <a:ext cx="1446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写私有页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1EBFE1-227C-42C3-457F-25AAACE5CC2C}"/>
              </a:ext>
            </a:extLst>
          </p:cNvPr>
          <p:cNvSpPr txBox="1"/>
          <p:nvPr/>
        </p:nvSpPr>
        <p:spPr>
          <a:xfrm>
            <a:off x="6713276" y="2421914"/>
            <a:ext cx="1427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写共享页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01BF91-2BA9-EF26-D95C-251C9DD16EDE}"/>
              </a:ext>
            </a:extLst>
          </p:cNvPr>
          <p:cNvSpPr txBox="1"/>
          <p:nvPr/>
        </p:nvSpPr>
        <p:spPr>
          <a:xfrm>
            <a:off x="2425762" y="2621390"/>
            <a:ext cx="195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第一次访问该页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535CA9-F0CC-2559-9A73-9A2DB235A9D3}"/>
              </a:ext>
            </a:extLst>
          </p:cNvPr>
          <p:cNvSpPr txBox="1"/>
          <p:nvPr/>
        </p:nvSpPr>
        <p:spPr>
          <a:xfrm>
            <a:off x="2136709" y="5003903"/>
            <a:ext cx="163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非第一次访问的写权限错误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C80F1608-89B7-9392-FE42-5EB353BA2E55}"/>
              </a:ext>
            </a:extLst>
          </p:cNvPr>
          <p:cNvSpPr/>
          <p:nvPr/>
        </p:nvSpPr>
        <p:spPr>
          <a:xfrm>
            <a:off x="6279502" y="5337110"/>
            <a:ext cx="261257" cy="718457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41CEE71-F465-6622-A3B3-1EFE826A21D2}"/>
              </a:ext>
            </a:extLst>
          </p:cNvPr>
          <p:cNvSpPr txBox="1"/>
          <p:nvPr/>
        </p:nvSpPr>
        <p:spPr>
          <a:xfrm>
            <a:off x="6486327" y="5192602"/>
            <a:ext cx="299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wp_page_copy</a:t>
            </a:r>
            <a:r>
              <a:rPr lang="en-US" altLang="zh-CN" sz="1400" b="1" dirty="0"/>
              <a:t>(</a:t>
            </a:r>
            <a:r>
              <a:rPr lang="zh-CN" altLang="en-US" sz="1400" b="1" dirty="0"/>
              <a:t>私有页，写时复制</a:t>
            </a:r>
            <a:r>
              <a:rPr lang="en-US" altLang="zh-CN" sz="1400" b="1" dirty="0"/>
              <a:t>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6D07A7-4DB7-3C4F-1741-51C935CE799B}"/>
              </a:ext>
            </a:extLst>
          </p:cNvPr>
          <p:cNvSpPr txBox="1"/>
          <p:nvPr/>
        </p:nvSpPr>
        <p:spPr>
          <a:xfrm>
            <a:off x="6513543" y="5808098"/>
            <a:ext cx="490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wp_page_shared</a:t>
            </a:r>
            <a:r>
              <a:rPr lang="en-US" altLang="zh-CN" sz="1400" b="1" dirty="0"/>
              <a:t>(</a:t>
            </a:r>
            <a:r>
              <a:rPr lang="zh-CN" altLang="en-US" sz="1400" b="1" dirty="0"/>
              <a:t>共享页，</a:t>
            </a:r>
            <a:r>
              <a:rPr lang="en-US" altLang="zh-CN" sz="1400" b="1" dirty="0" err="1"/>
              <a:t>mkwrite</a:t>
            </a:r>
            <a:r>
              <a:rPr lang="zh-CN" altLang="en-US" sz="1400" b="1" dirty="0"/>
              <a:t>，清除</a:t>
            </a:r>
            <a:r>
              <a:rPr lang="en-US" altLang="zh-CN" sz="1400" b="1" dirty="0" err="1"/>
              <a:t>rdonly</a:t>
            </a:r>
            <a:r>
              <a:rPr lang="zh-CN" altLang="en-US" sz="1400" b="1" dirty="0"/>
              <a:t>，置</a:t>
            </a:r>
            <a:r>
              <a:rPr lang="en-US" altLang="zh-CN" sz="1400" b="1" dirty="0"/>
              <a:t>dirty)</a:t>
            </a:r>
            <a:endParaRPr lang="zh-CN" altLang="en-US" sz="1400" b="1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A93502C-D794-4B18-D88E-89506EB47200}"/>
              </a:ext>
            </a:extLst>
          </p:cNvPr>
          <p:cNvCxnSpPr/>
          <p:nvPr/>
        </p:nvCxnSpPr>
        <p:spPr>
          <a:xfrm>
            <a:off x="3125755" y="5650234"/>
            <a:ext cx="214604" cy="862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A548B8D-1513-37B3-E541-9AA61EC779F8}"/>
              </a:ext>
            </a:extLst>
          </p:cNvPr>
          <p:cNvSpPr txBox="1"/>
          <p:nvPr/>
        </p:nvSpPr>
        <p:spPr>
          <a:xfrm>
            <a:off x="3312366" y="6381260"/>
            <a:ext cx="188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FAULT_FLAG_WRITE</a:t>
            </a:r>
          </a:p>
          <a:p>
            <a:r>
              <a:rPr lang="en-US" altLang="zh-CN" sz="1200" b="1" dirty="0" err="1"/>
              <a:t>pte_write</a:t>
            </a:r>
            <a:endParaRPr lang="en-US" altLang="zh-CN" sz="1200" b="1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1A4757E-5DF5-D9C7-77D0-F162B1F8BBB2}"/>
              </a:ext>
            </a:extLst>
          </p:cNvPr>
          <p:cNvCxnSpPr>
            <a:cxnSpLocks/>
          </p:cNvCxnSpPr>
          <p:nvPr/>
        </p:nvCxnSpPr>
        <p:spPr>
          <a:xfrm>
            <a:off x="4960779" y="6642870"/>
            <a:ext cx="9038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C3772EA-8525-5679-B825-1C55B8D08CC7}"/>
              </a:ext>
            </a:extLst>
          </p:cNvPr>
          <p:cNvSpPr txBox="1"/>
          <p:nvPr/>
        </p:nvSpPr>
        <p:spPr>
          <a:xfrm>
            <a:off x="5864593" y="6423594"/>
            <a:ext cx="3120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pte_mkdirty</a:t>
            </a:r>
            <a:r>
              <a:rPr lang="en-US" altLang="zh-CN" sz="1400" b="1" dirty="0"/>
              <a:t>(</a:t>
            </a:r>
            <a:r>
              <a:rPr lang="zh-CN" altLang="en-US" sz="1400" b="1" dirty="0"/>
              <a:t>置</a:t>
            </a:r>
            <a:r>
              <a:rPr lang="en-US" altLang="zh-CN" sz="1400" b="1" dirty="0"/>
              <a:t>dirty</a:t>
            </a:r>
            <a:r>
              <a:rPr lang="zh-CN" altLang="en-US" sz="1400" b="1" dirty="0"/>
              <a:t>位，清除</a:t>
            </a:r>
            <a:r>
              <a:rPr lang="en-US" altLang="zh-CN" sz="1400" b="1" dirty="0" err="1"/>
              <a:t>rdonly</a:t>
            </a:r>
            <a:r>
              <a:rPr lang="en-US" altLang="zh-CN" sz="1400" b="1" dirty="0"/>
              <a:t>)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A769C2A-5810-B627-EC94-494FB700A35C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6875362" y="1652530"/>
            <a:ext cx="1055655" cy="4309456"/>
          </a:xfrm>
          <a:prstGeom prst="curvedConnector4">
            <a:avLst>
              <a:gd name="adj1" fmla="val -21655"/>
              <a:gd name="adj2" fmla="val 517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4CCD1BC-324B-D700-B389-323E0D9D0E3A}"/>
              </a:ext>
            </a:extLst>
          </p:cNvPr>
          <p:cNvSpPr txBox="1"/>
          <p:nvPr/>
        </p:nvSpPr>
        <p:spPr>
          <a:xfrm>
            <a:off x="7983114" y="1357621"/>
            <a:ext cx="65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ym typeface="Wingdings" panose="05000000000000000000" pitchFamily="2" charset="2"/>
              </a:rPr>
              <a:t></a:t>
            </a:r>
            <a:endParaRPr lang="zh-CN" altLang="en-US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5E98561-FC1A-D9B9-1212-3F4B6800331E}"/>
              </a:ext>
            </a:extLst>
          </p:cNvPr>
          <p:cNvSpPr txBox="1"/>
          <p:nvPr/>
        </p:nvSpPr>
        <p:spPr>
          <a:xfrm>
            <a:off x="6513543" y="2665624"/>
            <a:ext cx="65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ym typeface="Wingdings" panose="05000000000000000000" pitchFamily="2" charset="2"/>
              </a:rPr>
              <a:t></a:t>
            </a:r>
            <a:endParaRPr lang="zh-CN" altLang="en-US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9ADD13-A4B9-A0D8-9729-3E9D25ABD4F2}"/>
              </a:ext>
            </a:extLst>
          </p:cNvPr>
          <p:cNvSpPr txBox="1"/>
          <p:nvPr/>
        </p:nvSpPr>
        <p:spPr>
          <a:xfrm>
            <a:off x="8141056" y="280460"/>
            <a:ext cx="4050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writenotify</a:t>
            </a:r>
            <a:r>
              <a:rPr lang="zh-CN" altLang="en-US" dirty="0"/>
              <a:t>共享页读写（</a:t>
            </a:r>
            <a:r>
              <a:rPr lang="en-US" altLang="zh-CN" dirty="0" err="1"/>
              <a:t>pte</a:t>
            </a:r>
            <a:r>
              <a:rPr lang="en-US" altLang="zh-CN" dirty="0"/>
              <a:t>: </a:t>
            </a:r>
            <a:r>
              <a:rPr lang="en-US" altLang="zh-CN" dirty="0" err="1"/>
              <a:t>readonly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路径</a:t>
            </a:r>
            <a:r>
              <a:rPr lang="en-US" altLang="zh-CN" dirty="0"/>
              <a:t>1</a:t>
            </a:r>
            <a:r>
              <a:rPr lang="zh-CN" altLang="en-US" dirty="0"/>
              <a:t>：先读后写</a:t>
            </a:r>
            <a:endParaRPr lang="en-US" altLang="zh-CN" dirty="0"/>
          </a:p>
          <a:p>
            <a:r>
              <a:rPr lang="zh-CN" altLang="en-US" dirty="0"/>
              <a:t>路径</a:t>
            </a:r>
            <a:r>
              <a:rPr lang="en-US" altLang="zh-CN" dirty="0"/>
              <a:t>2</a:t>
            </a:r>
            <a:r>
              <a:rPr lang="zh-CN" altLang="en-US" dirty="0"/>
              <a:t>：直接写</a:t>
            </a:r>
          </a:p>
        </p:txBody>
      </p:sp>
    </p:spTree>
    <p:extLst>
      <p:ext uri="{BB962C8B-B14F-4D97-AF65-F5344CB8AC3E}">
        <p14:creationId xmlns:p14="http://schemas.microsoft.com/office/powerpoint/2010/main" val="264502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ABF9D-C8C9-AED5-FE6A-CB7F2B43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25A7206-5489-A820-F3AD-DB67527C0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44883"/>
            <a:ext cx="9186333" cy="5785506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FFA5301-F72A-11E6-C104-FA6F00940D74}"/>
              </a:ext>
            </a:extLst>
          </p:cNvPr>
          <p:cNvSpPr/>
          <p:nvPr/>
        </p:nvSpPr>
        <p:spPr>
          <a:xfrm>
            <a:off x="2106473" y="2090057"/>
            <a:ext cx="2855167" cy="149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AC0D0-FCB8-BA20-B26A-009E2621F50E}"/>
              </a:ext>
            </a:extLst>
          </p:cNvPr>
          <p:cNvSpPr/>
          <p:nvPr/>
        </p:nvSpPr>
        <p:spPr>
          <a:xfrm>
            <a:off x="1050472" y="1586204"/>
            <a:ext cx="395773" cy="503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6DCA79-CE4F-8C25-DE5F-DEFE54BEFC07}"/>
              </a:ext>
            </a:extLst>
          </p:cNvPr>
          <p:cNvSpPr/>
          <p:nvPr/>
        </p:nvSpPr>
        <p:spPr>
          <a:xfrm>
            <a:off x="1050473" y="1091682"/>
            <a:ext cx="535732" cy="169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A68DAF0-1B2B-22A1-EC67-23A1A477B395}"/>
              </a:ext>
            </a:extLst>
          </p:cNvPr>
          <p:cNvSpPr/>
          <p:nvPr/>
        </p:nvSpPr>
        <p:spPr>
          <a:xfrm>
            <a:off x="838199" y="4707467"/>
            <a:ext cx="9186333" cy="503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DA9227-4C5A-3C00-739C-BEE369EB1E83}"/>
              </a:ext>
            </a:extLst>
          </p:cNvPr>
          <p:cNvSpPr/>
          <p:nvPr/>
        </p:nvSpPr>
        <p:spPr>
          <a:xfrm>
            <a:off x="9158990" y="499447"/>
            <a:ext cx="2194810" cy="3820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C74410-6D8C-EB4D-5232-9A84DE92BB87}"/>
              </a:ext>
            </a:extLst>
          </p:cNvPr>
          <p:cNvSpPr/>
          <p:nvPr/>
        </p:nvSpPr>
        <p:spPr>
          <a:xfrm>
            <a:off x="9158990" y="2764619"/>
            <a:ext cx="2194810" cy="4882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8FEB5C8-59FF-63B2-AB49-147E1AACE52A}"/>
              </a:ext>
            </a:extLst>
          </p:cNvPr>
          <p:cNvCxnSpPr/>
          <p:nvPr/>
        </p:nvCxnSpPr>
        <p:spPr>
          <a:xfrm>
            <a:off x="9158990" y="2503357"/>
            <a:ext cx="2194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97B7829-3D66-CE4D-26D9-1266667B08A5}"/>
              </a:ext>
            </a:extLst>
          </p:cNvPr>
          <p:cNvCxnSpPr/>
          <p:nvPr/>
        </p:nvCxnSpPr>
        <p:spPr>
          <a:xfrm>
            <a:off x="9158990" y="3627620"/>
            <a:ext cx="2194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A1A4655-3CC9-B2ED-B0BE-A29DF191B523}"/>
              </a:ext>
            </a:extLst>
          </p:cNvPr>
          <p:cNvSpPr txBox="1"/>
          <p:nvPr/>
        </p:nvSpPr>
        <p:spPr>
          <a:xfrm>
            <a:off x="7749915" y="2383436"/>
            <a:ext cx="14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vma</a:t>
            </a:r>
            <a:r>
              <a:rPr lang="en-US" altLang="zh-CN" dirty="0"/>
              <a:t>-&gt;end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4CD7DB0-9E79-4C32-1B33-0268A1E455BE}"/>
              </a:ext>
            </a:extLst>
          </p:cNvPr>
          <p:cNvSpPr txBox="1"/>
          <p:nvPr/>
        </p:nvSpPr>
        <p:spPr>
          <a:xfrm>
            <a:off x="7749915" y="3440520"/>
            <a:ext cx="14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vma</a:t>
            </a:r>
            <a:r>
              <a:rPr lang="en-US" altLang="zh-CN" dirty="0"/>
              <a:t>-&gt;start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B3A8B6D-7A44-4214-CA20-95FC9BC14A21}"/>
              </a:ext>
            </a:extLst>
          </p:cNvPr>
          <p:cNvSpPr txBox="1"/>
          <p:nvPr/>
        </p:nvSpPr>
        <p:spPr>
          <a:xfrm>
            <a:off x="7305040" y="2747984"/>
            <a:ext cx="185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mm-&gt;</a:t>
            </a:r>
            <a:r>
              <a:rPr lang="en-US" altLang="zh-CN" dirty="0" err="1"/>
              <a:t>end_code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113C284-831F-86BE-2597-DD0E07F93DA3}"/>
              </a:ext>
            </a:extLst>
          </p:cNvPr>
          <p:cNvSpPr txBox="1"/>
          <p:nvPr/>
        </p:nvSpPr>
        <p:spPr>
          <a:xfrm>
            <a:off x="7305039" y="3059668"/>
            <a:ext cx="185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mm-&gt;</a:t>
            </a:r>
            <a:r>
              <a:rPr lang="en-US" altLang="zh-CN" dirty="0" err="1"/>
              <a:t>start_code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180F02B-31F5-0920-C125-EDF51DB51173}"/>
              </a:ext>
            </a:extLst>
          </p:cNvPr>
          <p:cNvSpPr txBox="1"/>
          <p:nvPr/>
        </p:nvSpPr>
        <p:spPr>
          <a:xfrm>
            <a:off x="9551858" y="2828996"/>
            <a:ext cx="14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.text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1C659B6-4840-59A7-46B4-FD707CC02074}"/>
              </a:ext>
            </a:extLst>
          </p:cNvPr>
          <p:cNvSpPr/>
          <p:nvPr/>
        </p:nvSpPr>
        <p:spPr>
          <a:xfrm>
            <a:off x="3535680" y="1616684"/>
            <a:ext cx="1425960" cy="149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6001B78-03F7-F714-10DC-E2A2A6FCD386}"/>
              </a:ext>
            </a:extLst>
          </p:cNvPr>
          <p:cNvCxnSpPr>
            <a:cxnSpLocks/>
          </p:cNvCxnSpPr>
          <p:nvPr/>
        </p:nvCxnSpPr>
        <p:spPr>
          <a:xfrm>
            <a:off x="4961640" y="1710307"/>
            <a:ext cx="4197349" cy="15165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2D90C182-0356-0675-C9CF-8EEE909C6FE1}"/>
              </a:ext>
            </a:extLst>
          </p:cNvPr>
          <p:cNvSpPr txBox="1"/>
          <p:nvPr/>
        </p:nvSpPr>
        <p:spPr>
          <a:xfrm>
            <a:off x="10488389" y="2947911"/>
            <a:ext cx="14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vaddr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898BE3C-C570-127F-8A41-156C64E9A75B}"/>
              </a:ext>
            </a:extLst>
          </p:cNvPr>
          <p:cNvSpPr txBox="1"/>
          <p:nvPr/>
        </p:nvSpPr>
        <p:spPr>
          <a:xfrm>
            <a:off x="9551858" y="3380822"/>
            <a:ext cx="2268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PAGESTART(</a:t>
            </a:r>
            <a:r>
              <a:rPr lang="en-US" altLang="zh-CN" sz="1400" dirty="0" err="1"/>
              <a:t>vaddr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2929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C6E21-C1C8-9C4A-A0EF-23934175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/>
              <a:t>——</a:t>
            </a:r>
            <a:r>
              <a:rPr lang="en-US" altLang="zh-CN" dirty="0" err="1"/>
              <a:t>mmap</a:t>
            </a:r>
            <a:r>
              <a:rPr lang="zh-CN" altLang="en-US" dirty="0"/>
              <a:t>一个共享文件页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30FE59-E1C5-AD21-C249-5547E5FF9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595" y="1690688"/>
            <a:ext cx="4368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）先读后写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A5FFF50-230B-8CDF-049F-CB400D247CBE}"/>
              </a:ext>
            </a:extLst>
          </p:cNvPr>
          <p:cNvGrpSpPr/>
          <p:nvPr/>
        </p:nvGrpSpPr>
        <p:grpSpPr>
          <a:xfrm>
            <a:off x="685453" y="2395072"/>
            <a:ext cx="9580045" cy="4188145"/>
            <a:chOff x="1008966" y="2509681"/>
            <a:chExt cx="9580045" cy="418814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C41019A-C6E9-3105-75B2-51B4313AF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817" y="2509681"/>
              <a:ext cx="5297155" cy="4188145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8EE5700-2BB7-A796-069E-584EEAB405BD}"/>
                </a:ext>
              </a:extLst>
            </p:cNvPr>
            <p:cNvSpPr txBox="1"/>
            <p:nvPr/>
          </p:nvSpPr>
          <p:spPr>
            <a:xfrm>
              <a:off x="1669977" y="3105457"/>
              <a:ext cx="12318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SHARED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50C3A89-FF69-AE23-D439-2978C2CB0CE2}"/>
                </a:ext>
              </a:extLst>
            </p:cNvPr>
            <p:cNvSpPr txBox="1"/>
            <p:nvPr/>
          </p:nvSpPr>
          <p:spPr>
            <a:xfrm>
              <a:off x="1654211" y="3318590"/>
              <a:ext cx="2665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PROT_WRITE | PROT_READ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59F8AE5-9880-E544-11E3-41826BB19814}"/>
                </a:ext>
              </a:extLst>
            </p:cNvPr>
            <p:cNvSpPr txBox="1"/>
            <p:nvPr/>
          </p:nvSpPr>
          <p:spPr>
            <a:xfrm>
              <a:off x="2285895" y="3974933"/>
              <a:ext cx="12318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READ_FAULT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DA716AA-8C23-FBA4-599B-4208AFD1E96F}"/>
                </a:ext>
              </a:extLst>
            </p:cNvPr>
            <p:cNvSpPr txBox="1"/>
            <p:nvPr/>
          </p:nvSpPr>
          <p:spPr>
            <a:xfrm>
              <a:off x="2469827" y="4206163"/>
              <a:ext cx="66741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VM_READ VM_WRITE VM_SHARED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FB2764C-32B2-6565-6D51-8D823D07A960}"/>
                </a:ext>
              </a:extLst>
            </p:cNvPr>
            <p:cNvSpPr txBox="1"/>
            <p:nvPr/>
          </p:nvSpPr>
          <p:spPr>
            <a:xfrm>
              <a:off x="3914837" y="4437393"/>
              <a:ext cx="66741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PTE_UXN, PTE_RDONLY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D5E2FCB-E944-014D-C33B-DEBDD3AD7ED4}"/>
                </a:ext>
              </a:extLst>
            </p:cNvPr>
            <p:cNvSpPr txBox="1"/>
            <p:nvPr/>
          </p:nvSpPr>
          <p:spPr>
            <a:xfrm>
              <a:off x="2175532" y="5533293"/>
              <a:ext cx="1891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WRITE_FAULT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B121DAB-F072-C9C8-1232-0695FBEC13DD}"/>
                </a:ext>
              </a:extLst>
            </p:cNvPr>
            <p:cNvSpPr/>
            <p:nvPr/>
          </p:nvSpPr>
          <p:spPr>
            <a:xfrm>
              <a:off x="1024818" y="6256826"/>
              <a:ext cx="4225100" cy="3921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20D95E2-A9D4-1798-F46E-92550CB5FCB7}"/>
                </a:ext>
              </a:extLst>
            </p:cNvPr>
            <p:cNvSpPr/>
            <p:nvPr/>
          </p:nvSpPr>
          <p:spPr>
            <a:xfrm>
              <a:off x="1008966" y="4717566"/>
              <a:ext cx="4225100" cy="3921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DEB802D-245E-518C-A22A-22C656E94DA1}"/>
              </a:ext>
            </a:extLst>
          </p:cNvPr>
          <p:cNvSpPr txBox="1">
            <a:spLocks/>
          </p:cNvSpPr>
          <p:nvPr/>
        </p:nvSpPr>
        <p:spPr>
          <a:xfrm>
            <a:off x="6903190" y="1101960"/>
            <a:ext cx="4368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(2</a:t>
            </a:r>
            <a:r>
              <a:rPr lang="zh-CN" altLang="en-US" dirty="0"/>
              <a:t>）先写后读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398EFEF-DA5B-E8E6-2E2A-BE951DAF6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705" y="2395072"/>
            <a:ext cx="5396975" cy="267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12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EA3C2-23B1-AE40-5556-E47705D6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Reverse map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DA21A-BACE-2028-D1DC-15A8CA63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1308"/>
          </a:xfrm>
        </p:spPr>
        <p:txBody>
          <a:bodyPr/>
          <a:lstStyle/>
          <a:p>
            <a:r>
              <a:rPr lang="en-US" altLang="zh-CN" dirty="0"/>
              <a:t>Linux 2.4 </a:t>
            </a:r>
            <a:r>
              <a:rPr lang="zh-CN" altLang="en-US" dirty="0"/>
              <a:t>之前：需要 </a:t>
            </a:r>
            <a:r>
              <a:rPr lang="en-US" altLang="zh-CN" dirty="0" err="1"/>
              <a:t>unmap</a:t>
            </a:r>
            <a:r>
              <a:rPr lang="en-US" altLang="zh-CN" dirty="0"/>
              <a:t> </a:t>
            </a:r>
            <a:r>
              <a:rPr lang="zh-CN" altLang="en-US" dirty="0"/>
              <a:t>某页面</a:t>
            </a:r>
            <a:r>
              <a:rPr lang="en-US" altLang="zh-CN" dirty="0"/>
              <a:t>/</a:t>
            </a:r>
            <a:r>
              <a:rPr lang="zh-CN" altLang="en-US" dirty="0"/>
              <a:t>计算某页面的 </a:t>
            </a:r>
            <a:r>
              <a:rPr lang="en-US" altLang="zh-CN" dirty="0"/>
              <a:t>reference </a:t>
            </a:r>
            <a:r>
              <a:rPr lang="zh-CN" altLang="en-US" dirty="0"/>
              <a:t>时，线性扫描所有进程的所有页表。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（一）</a:t>
            </a:r>
            <a:r>
              <a:rPr lang="en-US" altLang="zh-CN" b="1" dirty="0" err="1"/>
              <a:t>pte_chain</a:t>
            </a:r>
            <a:r>
              <a:rPr lang="en-US" altLang="zh-CN" b="1" dirty="0"/>
              <a:t> </a:t>
            </a:r>
            <a:r>
              <a:rPr lang="en-US" altLang="zh-CN" b="1" dirty="0" err="1"/>
              <a:t>rmap</a:t>
            </a:r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4D5F7D-BD64-F017-5634-441D9B395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832" y="2998957"/>
            <a:ext cx="3320368" cy="21191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B59765-E301-F632-0399-DECF12D11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832" y="5000265"/>
            <a:ext cx="3369761" cy="123835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B5D1123-34AF-72F7-F489-7B259272ED18}"/>
              </a:ext>
            </a:extLst>
          </p:cNvPr>
          <p:cNvSpPr txBox="1"/>
          <p:nvPr/>
        </p:nvSpPr>
        <p:spPr>
          <a:xfrm>
            <a:off x="1271407" y="3961870"/>
            <a:ext cx="58913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Struct page </a:t>
            </a:r>
            <a:r>
              <a:rPr lang="zh-CN" altLang="en-US" dirty="0"/>
              <a:t>中的 </a:t>
            </a:r>
            <a:r>
              <a:rPr lang="en-US" altLang="zh-CN" dirty="0"/>
              <a:t>chain </a:t>
            </a:r>
            <a:r>
              <a:rPr lang="zh-CN" altLang="en-US" dirty="0"/>
              <a:t>是 </a:t>
            </a:r>
            <a:r>
              <a:rPr lang="en-US" altLang="zh-CN" dirty="0" err="1"/>
              <a:t>pte_chain</a:t>
            </a:r>
            <a:r>
              <a:rPr lang="en-US" altLang="zh-CN" dirty="0"/>
              <a:t> </a:t>
            </a:r>
            <a:r>
              <a:rPr lang="zh-CN" altLang="en-US" dirty="0"/>
              <a:t>的链表头，一个 </a:t>
            </a:r>
            <a:r>
              <a:rPr lang="en-US" altLang="zh-CN" dirty="0" err="1"/>
              <a:t>pte_chain</a:t>
            </a:r>
            <a:r>
              <a:rPr lang="en-US" altLang="zh-CN" dirty="0"/>
              <a:t> </a:t>
            </a:r>
            <a:r>
              <a:rPr lang="zh-CN" altLang="en-US" dirty="0"/>
              <a:t>中存储最多 </a:t>
            </a:r>
            <a:r>
              <a:rPr lang="en-US" altLang="zh-CN" dirty="0"/>
              <a:t>NRPTE </a:t>
            </a:r>
            <a:r>
              <a:rPr lang="zh-CN" altLang="en-US" dirty="0"/>
              <a:t>个映射该物理页的 </a:t>
            </a:r>
            <a:r>
              <a:rPr lang="en-US" altLang="zh-CN" dirty="0" err="1"/>
              <a:t>pte_addr_t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）若该页面只被一个进程引用（</a:t>
            </a:r>
            <a:r>
              <a:rPr lang="en-US" altLang="zh-CN" dirty="0"/>
              <a:t>page flag </a:t>
            </a:r>
            <a:r>
              <a:rPr lang="zh-CN" altLang="en-US" dirty="0"/>
              <a:t>中标记了 </a:t>
            </a:r>
            <a:r>
              <a:rPr lang="en-US" altLang="zh-CN" dirty="0" err="1"/>
              <a:t>PG_direct</a:t>
            </a:r>
            <a:r>
              <a:rPr lang="zh-CN" altLang="en-US" dirty="0"/>
              <a:t>），则用 </a:t>
            </a:r>
            <a:r>
              <a:rPr lang="en-US" altLang="zh-CN" dirty="0"/>
              <a:t>direct </a:t>
            </a:r>
            <a:r>
              <a:rPr lang="zh-CN" altLang="en-US" dirty="0"/>
              <a:t>直接存储对应的 </a:t>
            </a:r>
            <a:r>
              <a:rPr lang="en-US" altLang="zh-CN" dirty="0" err="1"/>
              <a:t>pte_addr_t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）缺点：</a:t>
            </a:r>
            <a:r>
              <a:rPr lang="en-US" altLang="zh-CN" dirty="0"/>
              <a:t>struct page </a:t>
            </a:r>
            <a:r>
              <a:rPr lang="zh-CN" altLang="en-US" dirty="0"/>
              <a:t>占用内核空间增大；</a:t>
            </a:r>
            <a:r>
              <a:rPr lang="en-US" altLang="zh-CN" dirty="0"/>
              <a:t>fork</a:t>
            </a:r>
            <a:r>
              <a:rPr lang="zh-CN" altLang="en-US" dirty="0"/>
              <a:t>，</a:t>
            </a:r>
            <a:r>
              <a:rPr lang="en-US" altLang="zh-CN" dirty="0"/>
              <a:t>exec</a:t>
            </a:r>
            <a:r>
              <a:rPr lang="zh-CN" altLang="en-US" dirty="0"/>
              <a:t>，</a:t>
            </a:r>
            <a:r>
              <a:rPr lang="en-US" altLang="zh-CN" dirty="0"/>
              <a:t>exit</a:t>
            </a:r>
            <a:r>
              <a:rPr lang="zh-CN" altLang="en-US" dirty="0"/>
              <a:t> 等大量操纵内存的操作，需要修改大量 </a:t>
            </a:r>
            <a:r>
              <a:rPr lang="en-US" altLang="zh-CN" dirty="0"/>
              <a:t>struct  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871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DA21A-BACE-2028-D1DC-15A8CA63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775" y="394566"/>
            <a:ext cx="10515600" cy="200130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（二）</a:t>
            </a:r>
            <a:r>
              <a:rPr lang="en-US" altLang="zh-CN" b="1" dirty="0"/>
              <a:t>object-based </a:t>
            </a:r>
            <a:r>
              <a:rPr lang="en-US" altLang="zh-CN" b="1" dirty="0" err="1"/>
              <a:t>rmap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文件映射：</a:t>
            </a:r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5D1123-34AF-72F7-F489-7B259272ED18}"/>
              </a:ext>
            </a:extLst>
          </p:cNvPr>
          <p:cNvSpPr txBox="1"/>
          <p:nvPr/>
        </p:nvSpPr>
        <p:spPr>
          <a:xfrm>
            <a:off x="523606" y="2019678"/>
            <a:ext cx="52931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struct </a:t>
            </a:r>
            <a:r>
              <a:rPr lang="en-US" altLang="zh-CN" dirty="0" err="1"/>
              <a:t>address_space</a:t>
            </a:r>
            <a:r>
              <a:rPr lang="zh-CN" altLang="en-US" dirty="0"/>
              <a:t>：每个打开的文件对应一个 </a:t>
            </a:r>
            <a:r>
              <a:rPr lang="en-US" altLang="zh-CN" dirty="0" err="1"/>
              <a:t>address_space</a:t>
            </a:r>
            <a:r>
              <a:rPr lang="zh-CN" altLang="en-US" dirty="0"/>
              <a:t>，</a:t>
            </a:r>
            <a:r>
              <a:rPr lang="en-US" altLang="zh-CN" dirty="0" err="1"/>
              <a:t>i_mmap</a:t>
            </a:r>
            <a:r>
              <a:rPr lang="en-US" altLang="zh-CN" dirty="0"/>
              <a:t> </a:t>
            </a:r>
            <a:r>
              <a:rPr lang="zh-CN" altLang="en-US" dirty="0"/>
              <a:t>域以红黑树的形式链接了 </a:t>
            </a:r>
            <a:r>
              <a:rPr lang="en-US" altLang="zh-CN" dirty="0"/>
              <a:t>map </a:t>
            </a:r>
            <a:r>
              <a:rPr lang="zh-CN" altLang="en-US" dirty="0"/>
              <a:t>该文件的所有 </a:t>
            </a:r>
            <a:r>
              <a:rPr lang="en-US" altLang="zh-CN" dirty="0" err="1"/>
              <a:t>vma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struct page </a:t>
            </a:r>
            <a:r>
              <a:rPr lang="zh-CN" altLang="en-US" dirty="0"/>
              <a:t>的 </a:t>
            </a:r>
            <a:r>
              <a:rPr lang="en-US" altLang="zh-CN" dirty="0" err="1"/>
              <a:t>mmaping</a:t>
            </a:r>
            <a:r>
              <a:rPr lang="en-US" altLang="zh-CN" dirty="0"/>
              <a:t> </a:t>
            </a:r>
            <a:r>
              <a:rPr lang="zh-CN" altLang="en-US" dirty="0"/>
              <a:t>域指向该文件的 </a:t>
            </a:r>
            <a:r>
              <a:rPr lang="en-US" altLang="zh-CN" dirty="0"/>
              <a:t>address space</a:t>
            </a:r>
            <a:r>
              <a:rPr lang="zh-CN" altLang="en-US" dirty="0"/>
              <a:t>； </a:t>
            </a:r>
            <a:r>
              <a:rPr lang="en-US" altLang="zh-CN" dirty="0"/>
              <a:t>index </a:t>
            </a:r>
            <a:r>
              <a:rPr lang="zh-CN" altLang="en-US" dirty="0"/>
              <a:t>域标识该页在文件中的偏移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文件页对应的 </a:t>
            </a:r>
            <a:r>
              <a:rPr lang="en-US" altLang="zh-CN" dirty="0" err="1"/>
              <a:t>ptes</a:t>
            </a:r>
            <a:r>
              <a:rPr lang="en-US" altLang="zh-CN" dirty="0"/>
              <a:t> </a:t>
            </a:r>
            <a:r>
              <a:rPr lang="zh-CN" altLang="en-US" dirty="0"/>
              <a:t>查找流程：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索引到文件的 </a:t>
            </a:r>
            <a:r>
              <a:rPr lang="en-US" altLang="zh-CN" dirty="0"/>
              <a:t>address space </a:t>
            </a:r>
            <a:r>
              <a:rPr lang="zh-CN" altLang="en-US" dirty="0"/>
              <a:t>之后，依据 </a:t>
            </a:r>
            <a:r>
              <a:rPr lang="en-US" altLang="zh-CN" dirty="0" err="1"/>
              <a:t>i_mmap</a:t>
            </a:r>
            <a:r>
              <a:rPr lang="en-US" altLang="zh-CN" dirty="0"/>
              <a:t> </a:t>
            </a:r>
            <a:r>
              <a:rPr lang="zh-CN" altLang="en-US" dirty="0"/>
              <a:t>域，查找到所有可能映射该页的 </a:t>
            </a:r>
            <a:r>
              <a:rPr lang="en-US" altLang="zh-CN" dirty="0" err="1"/>
              <a:t>vma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vma</a:t>
            </a:r>
            <a:r>
              <a:rPr lang="en-US" altLang="zh-CN" dirty="0"/>
              <a:t> </a:t>
            </a:r>
            <a:r>
              <a:rPr lang="zh-CN" altLang="en-US" dirty="0"/>
              <a:t>中标识了映射的文件的 </a:t>
            </a:r>
            <a:r>
              <a:rPr lang="en-US" altLang="zh-CN" dirty="0"/>
              <a:t>offset </a:t>
            </a:r>
            <a:r>
              <a:rPr lang="zh-CN" altLang="en-US" dirty="0"/>
              <a:t>和 </a:t>
            </a:r>
            <a:r>
              <a:rPr lang="en-US" altLang="zh-CN" dirty="0"/>
              <a:t>size</a:t>
            </a:r>
            <a:r>
              <a:rPr lang="zh-CN" altLang="en-US" dirty="0"/>
              <a:t>，若该页面在区间内，可以根据相对偏移，计算出该页面对应的虚地址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page walk</a:t>
            </a:r>
            <a:r>
              <a:rPr lang="zh-CN" altLang="en-US" dirty="0"/>
              <a:t>，找到 </a:t>
            </a:r>
            <a:r>
              <a:rPr lang="en-US" altLang="zh-CN" dirty="0" err="1"/>
              <a:t>pte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905591-CED9-066E-8C9D-4D34272B8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964" y="1117582"/>
            <a:ext cx="4477375" cy="30579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742BFD6-0BDC-BD55-3AFA-AD6E21669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964" y="4782803"/>
            <a:ext cx="4686706" cy="115834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A20A089-6526-BED4-3826-C71D674063F4}"/>
              </a:ext>
            </a:extLst>
          </p:cNvPr>
          <p:cNvSpPr/>
          <p:nvPr/>
        </p:nvSpPr>
        <p:spPr>
          <a:xfrm>
            <a:off x="7314570" y="2503433"/>
            <a:ext cx="4225100" cy="392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B146866-AB2C-6111-71FC-9FCFB3F7CE8C}"/>
              </a:ext>
            </a:extLst>
          </p:cNvPr>
          <p:cNvSpPr/>
          <p:nvPr/>
        </p:nvSpPr>
        <p:spPr>
          <a:xfrm>
            <a:off x="7442522" y="5127585"/>
            <a:ext cx="3796496" cy="3084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924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DA21A-BACE-2028-D1DC-15A8CA63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775" y="394566"/>
            <a:ext cx="10515600" cy="200130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（二）</a:t>
            </a:r>
            <a:r>
              <a:rPr lang="en-US" altLang="zh-CN" b="1" dirty="0"/>
              <a:t>object-based </a:t>
            </a:r>
            <a:r>
              <a:rPr lang="en-US" altLang="zh-CN" b="1" dirty="0" err="1"/>
              <a:t>rmap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匿名映射：</a:t>
            </a:r>
            <a:r>
              <a:rPr lang="en-US" altLang="zh-CN" b="1" dirty="0" err="1"/>
              <a:t>anonmm</a:t>
            </a:r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5D1123-34AF-72F7-F489-7B259272ED18}"/>
              </a:ext>
            </a:extLst>
          </p:cNvPr>
          <p:cNvSpPr txBox="1"/>
          <p:nvPr/>
        </p:nvSpPr>
        <p:spPr>
          <a:xfrm>
            <a:off x="523605" y="2019678"/>
            <a:ext cx="57465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）通常匿名页为进程私有，只会对应一个</a:t>
            </a:r>
            <a:r>
              <a:rPr lang="en-US" altLang="zh-CN" dirty="0" err="1"/>
              <a:t>pte</a:t>
            </a:r>
            <a:r>
              <a:rPr lang="zh-CN" altLang="en-US" dirty="0"/>
              <a:t>，可以用 </a:t>
            </a:r>
            <a:r>
              <a:rPr lang="en-US" altLang="zh-CN" dirty="0" err="1"/>
              <a:t>mmaping</a:t>
            </a:r>
            <a:r>
              <a:rPr lang="en-US" altLang="zh-CN" dirty="0"/>
              <a:t> </a:t>
            </a:r>
            <a:r>
              <a:rPr lang="zh-CN" altLang="en-US" dirty="0"/>
              <a:t>域单独存一个 </a:t>
            </a:r>
            <a:r>
              <a:rPr lang="en-US" altLang="zh-CN" dirty="0" err="1"/>
              <a:t>pte_address_t</a:t>
            </a:r>
            <a:r>
              <a:rPr lang="zh-CN" altLang="en-US" dirty="0"/>
              <a:t>，例外：</a:t>
            </a:r>
            <a:r>
              <a:rPr lang="en-US" altLang="zh-CN" dirty="0"/>
              <a:t>fork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）创建 </a:t>
            </a:r>
            <a:r>
              <a:rPr lang="en-US" altLang="zh-CN" dirty="0"/>
              <a:t>struct </a:t>
            </a:r>
            <a:r>
              <a:rPr lang="en-US" altLang="zh-CN" dirty="0" err="1"/>
              <a:t>anonmm</a:t>
            </a:r>
            <a:r>
              <a:rPr lang="zh-CN" altLang="en-US" dirty="0"/>
              <a:t>，每个进程一个。所有的 </a:t>
            </a:r>
            <a:r>
              <a:rPr lang="en-US" altLang="zh-CN" dirty="0" err="1"/>
              <a:t>anonmm</a:t>
            </a:r>
            <a:r>
              <a:rPr lang="en-US" altLang="zh-CN" dirty="0"/>
              <a:t> </a:t>
            </a:r>
            <a:r>
              <a:rPr lang="zh-CN" altLang="en-US" dirty="0"/>
              <a:t>按照 </a:t>
            </a:r>
            <a:r>
              <a:rPr lang="en-US" altLang="zh-CN" dirty="0"/>
              <a:t>fork </a:t>
            </a:r>
            <a:r>
              <a:rPr lang="zh-CN" altLang="en-US" dirty="0"/>
              <a:t>的关系连接起来。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struct page </a:t>
            </a:r>
            <a:r>
              <a:rPr lang="zh-CN" altLang="en-US" dirty="0"/>
              <a:t>的 </a:t>
            </a:r>
            <a:r>
              <a:rPr lang="en-US" altLang="zh-CN" dirty="0" err="1"/>
              <a:t>mmaping</a:t>
            </a:r>
            <a:r>
              <a:rPr lang="en-US" altLang="zh-CN" dirty="0"/>
              <a:t> </a:t>
            </a:r>
            <a:r>
              <a:rPr lang="zh-CN" altLang="en-US" dirty="0"/>
              <a:t>域指向创建该匿名页的进程的 </a:t>
            </a:r>
            <a:r>
              <a:rPr lang="en-US" altLang="zh-CN" dirty="0" err="1"/>
              <a:t>anonmm</a:t>
            </a:r>
            <a:r>
              <a:rPr lang="zh-CN" altLang="en-US" dirty="0"/>
              <a:t>；</a:t>
            </a:r>
            <a:r>
              <a:rPr lang="en-US" altLang="zh-CN" dirty="0"/>
              <a:t>index </a:t>
            </a:r>
            <a:r>
              <a:rPr lang="zh-CN" altLang="en-US" dirty="0"/>
              <a:t>域为该页的虚地址。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匿名页对应的 </a:t>
            </a:r>
            <a:r>
              <a:rPr lang="en-US" altLang="zh-CN" dirty="0" err="1"/>
              <a:t>ptes</a:t>
            </a:r>
            <a:r>
              <a:rPr lang="en-US" altLang="zh-CN" dirty="0"/>
              <a:t> </a:t>
            </a:r>
            <a:r>
              <a:rPr lang="zh-CN" altLang="en-US" dirty="0"/>
              <a:t>查找流程：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根据 </a:t>
            </a:r>
            <a:r>
              <a:rPr lang="en-US" altLang="zh-CN" dirty="0"/>
              <a:t>struct page </a:t>
            </a:r>
            <a:r>
              <a:rPr lang="zh-CN" altLang="en-US" dirty="0"/>
              <a:t>索引到 </a:t>
            </a:r>
            <a:r>
              <a:rPr lang="en-US" altLang="zh-CN" dirty="0" err="1"/>
              <a:t>anonmm</a:t>
            </a:r>
            <a:r>
              <a:rPr lang="en-US" altLang="zh-CN" dirty="0"/>
              <a:t> </a:t>
            </a:r>
            <a:r>
              <a:rPr lang="zh-CN" altLang="en-US" dirty="0"/>
              <a:t>头，依次遍历所有的 </a:t>
            </a:r>
            <a:r>
              <a:rPr lang="en-US" altLang="zh-CN" dirty="0" err="1"/>
              <a:t>anonmm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根据 </a:t>
            </a:r>
            <a:r>
              <a:rPr lang="en-US" altLang="zh-CN" dirty="0"/>
              <a:t>index </a:t>
            </a:r>
            <a:r>
              <a:rPr lang="zh-CN" altLang="en-US" dirty="0"/>
              <a:t>指定的虚拟地址，查找这些 </a:t>
            </a:r>
            <a:r>
              <a:rPr lang="en-US" altLang="zh-CN" dirty="0" err="1"/>
              <a:t>anonmm</a:t>
            </a:r>
            <a:r>
              <a:rPr lang="en-US" altLang="zh-CN" dirty="0"/>
              <a:t> </a:t>
            </a:r>
            <a:r>
              <a:rPr lang="zh-CN" altLang="en-US" dirty="0"/>
              <a:t>对应进程的页表，找到 </a:t>
            </a:r>
            <a:r>
              <a:rPr lang="en-US" altLang="zh-CN" dirty="0" err="1"/>
              <a:t>pte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r>
              <a:rPr lang="zh-CN" altLang="en-US" dirty="0"/>
              <a:t>问题：</a:t>
            </a:r>
            <a:r>
              <a:rPr lang="en-US" altLang="zh-CN" dirty="0" err="1"/>
              <a:t>mremap</a:t>
            </a:r>
            <a:r>
              <a:rPr lang="en-US" altLang="zh-CN" dirty="0"/>
              <a:t> </a:t>
            </a:r>
            <a:r>
              <a:rPr lang="zh-CN" altLang="en-US" dirty="0"/>
              <a:t>可以改变匿名页的虚地址，但是 </a:t>
            </a:r>
            <a:r>
              <a:rPr lang="en-US" altLang="zh-CN" dirty="0"/>
              <a:t>struct page </a:t>
            </a:r>
            <a:r>
              <a:rPr lang="zh-CN" altLang="en-US" dirty="0"/>
              <a:t>上只有一个 </a:t>
            </a:r>
            <a:r>
              <a:rPr lang="en-US" altLang="zh-CN" dirty="0"/>
              <a:t>index</a:t>
            </a:r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905591-CED9-066E-8C9D-4D34272B8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964" y="1117582"/>
            <a:ext cx="4477375" cy="305795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A20A089-6526-BED4-3826-C71D674063F4}"/>
              </a:ext>
            </a:extLst>
          </p:cNvPr>
          <p:cNvSpPr/>
          <p:nvPr/>
        </p:nvSpPr>
        <p:spPr>
          <a:xfrm>
            <a:off x="7314570" y="2503433"/>
            <a:ext cx="4225100" cy="392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111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DA21A-BACE-2028-D1DC-15A8CA63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775" y="394566"/>
            <a:ext cx="10515600" cy="200130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（二）</a:t>
            </a:r>
            <a:r>
              <a:rPr lang="en-US" altLang="zh-CN" b="1" dirty="0"/>
              <a:t>object-based </a:t>
            </a:r>
            <a:r>
              <a:rPr lang="en-US" altLang="zh-CN" b="1" dirty="0" err="1"/>
              <a:t>rmap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匿名映射：</a:t>
            </a:r>
            <a:r>
              <a:rPr lang="en-US" altLang="zh-CN" b="1" dirty="0" err="1"/>
              <a:t>anon_vma</a:t>
            </a:r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5D1123-34AF-72F7-F489-7B259272ED18}"/>
              </a:ext>
            </a:extLst>
          </p:cNvPr>
          <p:cNvSpPr txBox="1"/>
          <p:nvPr/>
        </p:nvSpPr>
        <p:spPr>
          <a:xfrm>
            <a:off x="523606" y="2019678"/>
            <a:ext cx="55723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）创建 </a:t>
            </a:r>
            <a:r>
              <a:rPr lang="en-US" altLang="zh-CN" dirty="0" err="1"/>
              <a:t>anon_vma</a:t>
            </a:r>
            <a:r>
              <a:rPr lang="zh-CN" altLang="en-US" dirty="0"/>
              <a:t>，每个含有匿名页的 </a:t>
            </a:r>
            <a:r>
              <a:rPr lang="en-US" altLang="zh-CN" dirty="0" err="1"/>
              <a:t>vma</a:t>
            </a:r>
            <a:r>
              <a:rPr lang="en-US" altLang="zh-CN" dirty="0"/>
              <a:t> </a:t>
            </a:r>
            <a:r>
              <a:rPr lang="zh-CN" altLang="en-US" dirty="0"/>
              <a:t>都会属于某个 </a:t>
            </a:r>
            <a:r>
              <a:rPr lang="en-US" altLang="zh-CN" dirty="0" err="1"/>
              <a:t>anon_vma</a:t>
            </a:r>
            <a:r>
              <a:rPr lang="zh-CN" altLang="en-US" dirty="0"/>
              <a:t>。</a:t>
            </a:r>
            <a:r>
              <a:rPr lang="en-US" altLang="zh-CN" dirty="0"/>
              <a:t>fork </a:t>
            </a:r>
            <a:r>
              <a:rPr lang="zh-CN" altLang="en-US" dirty="0"/>
              <a:t>情况下多个 </a:t>
            </a:r>
            <a:r>
              <a:rPr lang="en-US" altLang="zh-CN" dirty="0" err="1"/>
              <a:t>vma</a:t>
            </a:r>
            <a:r>
              <a:rPr lang="en-US" altLang="zh-CN" dirty="0"/>
              <a:t> </a:t>
            </a:r>
            <a:r>
              <a:rPr lang="zh-CN" altLang="en-US" dirty="0"/>
              <a:t>属于一个 </a:t>
            </a:r>
            <a:r>
              <a:rPr lang="en-US" altLang="zh-CN" dirty="0" err="1"/>
              <a:t>anon_vma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 struct page </a:t>
            </a:r>
            <a:r>
              <a:rPr lang="zh-CN" altLang="en-US" dirty="0"/>
              <a:t>的 </a:t>
            </a:r>
            <a:r>
              <a:rPr lang="en-US" altLang="zh-CN" dirty="0" err="1"/>
              <a:t>mmaping</a:t>
            </a:r>
            <a:r>
              <a:rPr lang="en-US" altLang="zh-CN" dirty="0"/>
              <a:t> </a:t>
            </a:r>
            <a:r>
              <a:rPr lang="zh-CN" altLang="en-US" dirty="0"/>
              <a:t>域指向该匿名页初始 </a:t>
            </a:r>
            <a:r>
              <a:rPr lang="en-US" altLang="zh-CN" dirty="0" err="1"/>
              <a:t>vma</a:t>
            </a:r>
            <a:r>
              <a:rPr lang="en-US" altLang="zh-CN" dirty="0"/>
              <a:t> </a:t>
            </a:r>
            <a:r>
              <a:rPr lang="zh-CN" altLang="en-US" dirty="0"/>
              <a:t>对应的 </a:t>
            </a:r>
            <a:r>
              <a:rPr lang="en-US" altLang="zh-CN" dirty="0" err="1"/>
              <a:t>anon_vma</a:t>
            </a:r>
            <a:r>
              <a:rPr lang="zh-CN" altLang="en-US" dirty="0"/>
              <a:t>；</a:t>
            </a:r>
            <a:r>
              <a:rPr lang="en-US" altLang="zh-CN" dirty="0"/>
              <a:t>index </a:t>
            </a:r>
            <a:r>
              <a:rPr lang="zh-CN" altLang="en-US" dirty="0"/>
              <a:t>域为该匿名页虚地址在 </a:t>
            </a:r>
            <a:r>
              <a:rPr lang="en-US" altLang="zh-CN" dirty="0" err="1"/>
              <a:t>vma</a:t>
            </a:r>
            <a:r>
              <a:rPr lang="en-US" altLang="zh-CN" dirty="0"/>
              <a:t> </a:t>
            </a:r>
            <a:r>
              <a:rPr lang="zh-CN" altLang="en-US" dirty="0"/>
              <a:t>中的偏移（通过 </a:t>
            </a:r>
            <a:r>
              <a:rPr lang="en-US" altLang="zh-CN" dirty="0" err="1"/>
              <a:t>mremap</a:t>
            </a:r>
            <a:r>
              <a:rPr lang="en-US" altLang="zh-CN" dirty="0"/>
              <a:t> </a:t>
            </a:r>
            <a:r>
              <a:rPr lang="zh-CN" altLang="en-US" dirty="0"/>
              <a:t>之后，偏移仍保持不变）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匿名页对应的 </a:t>
            </a:r>
            <a:r>
              <a:rPr lang="en-US" altLang="zh-CN" dirty="0" err="1"/>
              <a:t>ptes</a:t>
            </a:r>
            <a:r>
              <a:rPr lang="en-US" altLang="zh-CN" dirty="0"/>
              <a:t> </a:t>
            </a:r>
            <a:r>
              <a:rPr lang="zh-CN" altLang="en-US" dirty="0"/>
              <a:t>查找流程：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根据 </a:t>
            </a:r>
            <a:r>
              <a:rPr lang="en-US" altLang="zh-CN" dirty="0"/>
              <a:t>struct page </a:t>
            </a:r>
            <a:r>
              <a:rPr lang="zh-CN" altLang="en-US" dirty="0"/>
              <a:t>索引到 </a:t>
            </a:r>
            <a:r>
              <a:rPr lang="en-US" altLang="zh-CN" dirty="0" err="1"/>
              <a:t>anon_vma</a:t>
            </a:r>
            <a:r>
              <a:rPr lang="en-US" altLang="zh-CN" dirty="0"/>
              <a:t> </a:t>
            </a:r>
            <a:r>
              <a:rPr lang="zh-CN" altLang="en-US" dirty="0"/>
              <a:t>头，依次遍历其链接的所有 </a:t>
            </a:r>
            <a:r>
              <a:rPr lang="en-US" altLang="zh-CN" dirty="0" err="1"/>
              <a:t>vma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虚地址为 </a:t>
            </a:r>
            <a:r>
              <a:rPr lang="en-US" altLang="zh-CN" dirty="0"/>
              <a:t>page-&gt;index + </a:t>
            </a:r>
            <a:r>
              <a:rPr lang="en-US" altLang="zh-CN" dirty="0" err="1"/>
              <a:t>vma</a:t>
            </a:r>
            <a:r>
              <a:rPr lang="en-US" altLang="zh-CN" dirty="0"/>
              <a:t>-&gt;start</a:t>
            </a:r>
            <a:r>
              <a:rPr lang="zh-CN" altLang="en-US" dirty="0"/>
              <a:t>，查找页表，找到 </a:t>
            </a:r>
            <a:r>
              <a:rPr lang="en-US" altLang="zh-CN" dirty="0" err="1"/>
              <a:t>pte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32FBF1A-AAA4-E2FA-03BA-2905A45FA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391" y="1040162"/>
            <a:ext cx="4139494" cy="509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026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DA21A-BACE-2028-D1DC-15A8CA63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775" y="394566"/>
            <a:ext cx="10515600" cy="200130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（二）</a:t>
            </a:r>
            <a:r>
              <a:rPr lang="en-US" altLang="zh-CN" b="1" dirty="0"/>
              <a:t>object-based </a:t>
            </a:r>
            <a:r>
              <a:rPr lang="en-US" altLang="zh-CN" b="1" dirty="0" err="1"/>
              <a:t>rmap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匿名映射：</a:t>
            </a:r>
            <a:r>
              <a:rPr lang="en-US" altLang="zh-CN" b="1" dirty="0" err="1"/>
              <a:t>anon_vma</a:t>
            </a:r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5D1123-34AF-72F7-F489-7B259272ED18}"/>
              </a:ext>
            </a:extLst>
          </p:cNvPr>
          <p:cNvSpPr txBox="1"/>
          <p:nvPr/>
        </p:nvSpPr>
        <p:spPr>
          <a:xfrm>
            <a:off x="523606" y="2019678"/>
            <a:ext cx="55723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fork </a:t>
            </a:r>
            <a:r>
              <a:rPr lang="zh-CN" altLang="en-US" dirty="0"/>
              <a:t>后若企图写 </a:t>
            </a:r>
            <a:r>
              <a:rPr lang="en-US" altLang="zh-CN" dirty="0"/>
              <a:t>page frame 1</a:t>
            </a:r>
            <a:r>
              <a:rPr lang="zh-CN" altLang="en-US" dirty="0"/>
              <a:t>，则会新分配页面 </a:t>
            </a:r>
            <a:r>
              <a:rPr lang="en-US" altLang="zh-CN" dirty="0"/>
              <a:t>page frame 2</a:t>
            </a:r>
            <a:r>
              <a:rPr lang="zh-CN" altLang="en-US" dirty="0"/>
              <a:t>，并修改子进程 </a:t>
            </a:r>
            <a:r>
              <a:rPr lang="en-US" altLang="zh-CN" dirty="0" err="1"/>
              <a:t>pte</a:t>
            </a:r>
            <a:r>
              <a:rPr lang="zh-CN" altLang="en-US" dirty="0"/>
              <a:t>。查找</a:t>
            </a:r>
            <a:r>
              <a:rPr lang="en-US" altLang="zh-CN" dirty="0"/>
              <a:t>page frame 1</a:t>
            </a:r>
            <a:r>
              <a:rPr lang="zh-CN" altLang="en-US" dirty="0"/>
              <a:t>对应的 </a:t>
            </a:r>
            <a:r>
              <a:rPr lang="en-US" altLang="zh-CN" dirty="0" err="1"/>
              <a:t>ptes</a:t>
            </a:r>
            <a:r>
              <a:rPr lang="en-US" altLang="zh-CN" dirty="0"/>
              <a:t> </a:t>
            </a:r>
            <a:r>
              <a:rPr lang="zh-CN" altLang="en-US" dirty="0"/>
              <a:t>时仍会查找 </a:t>
            </a:r>
            <a:r>
              <a:rPr lang="en-US" altLang="zh-CN" dirty="0"/>
              <a:t>VMA_C </a:t>
            </a:r>
            <a:r>
              <a:rPr lang="zh-CN" altLang="en-US" dirty="0"/>
              <a:t>的对应虚地址。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B7D0C2-1DB1-F09A-78B1-000F75074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910" y="123275"/>
            <a:ext cx="3650296" cy="27891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E44B6C-C900-7E3A-C0E8-E64E88FE8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910" y="3366424"/>
            <a:ext cx="3833192" cy="286536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E2799FF-E4D4-D030-74C7-FB127BFC1E95}"/>
              </a:ext>
            </a:extLst>
          </p:cNvPr>
          <p:cNvSpPr txBox="1"/>
          <p:nvPr/>
        </p:nvSpPr>
        <p:spPr>
          <a:xfrm>
            <a:off x="523606" y="4060444"/>
            <a:ext cx="55723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 err="1"/>
              <a:t>vma</a:t>
            </a:r>
            <a:r>
              <a:rPr lang="en-US" altLang="zh-CN" dirty="0"/>
              <a:t> </a:t>
            </a:r>
            <a:r>
              <a:rPr lang="zh-CN" altLang="en-US" dirty="0"/>
              <a:t>可能 </a:t>
            </a:r>
            <a:r>
              <a:rPr lang="en-US" altLang="zh-CN" dirty="0"/>
              <a:t>merge </a:t>
            </a:r>
            <a:r>
              <a:rPr lang="zh-CN" altLang="en-US" dirty="0"/>
              <a:t>或者 </a:t>
            </a:r>
            <a:r>
              <a:rPr lang="en-US" altLang="zh-CN" dirty="0"/>
              <a:t>split</a:t>
            </a:r>
            <a:r>
              <a:rPr lang="zh-CN" altLang="en-US" dirty="0"/>
              <a:t>（比如 </a:t>
            </a:r>
            <a:r>
              <a:rPr lang="en-US" altLang="zh-CN" dirty="0" err="1"/>
              <a:t>mprotect</a:t>
            </a:r>
            <a:r>
              <a:rPr lang="en-US" altLang="zh-CN" dirty="0"/>
              <a:t> </a:t>
            </a:r>
            <a:r>
              <a:rPr lang="zh-CN" altLang="en-US" dirty="0"/>
              <a:t>修改权限后），</a:t>
            </a:r>
            <a:r>
              <a:rPr lang="en-US" altLang="zh-CN" dirty="0"/>
              <a:t>mapping </a:t>
            </a:r>
            <a:r>
              <a:rPr lang="zh-CN" altLang="en-US" dirty="0"/>
              <a:t>域指的 </a:t>
            </a:r>
            <a:r>
              <a:rPr lang="en-US" altLang="zh-CN" dirty="0" err="1"/>
              <a:t>anon_vma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index </a:t>
            </a:r>
            <a:r>
              <a:rPr lang="zh-CN" altLang="en-US" dirty="0"/>
              <a:t>域的偏移不再成立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6566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DA21A-BACE-2028-D1DC-15A8CA63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775" y="394566"/>
            <a:ext cx="10515600" cy="200130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（二）</a:t>
            </a:r>
            <a:r>
              <a:rPr lang="en-US" altLang="zh-CN" b="1" dirty="0"/>
              <a:t>object-based </a:t>
            </a:r>
            <a:r>
              <a:rPr lang="en-US" altLang="zh-CN" b="1" dirty="0" err="1"/>
              <a:t>rmap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匿名映射：</a:t>
            </a:r>
            <a:r>
              <a:rPr lang="en-US" altLang="zh-CN" b="1" dirty="0" err="1"/>
              <a:t>anon_vma_chain</a:t>
            </a:r>
            <a:r>
              <a:rPr lang="en-US" altLang="zh-CN" b="1" dirty="0"/>
              <a:t> &amp; </a:t>
            </a:r>
            <a:r>
              <a:rPr lang="en-US" altLang="zh-CN" b="1" dirty="0" err="1"/>
              <a:t>anon_vma</a:t>
            </a:r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5D1123-34AF-72F7-F489-7B259272ED18}"/>
              </a:ext>
            </a:extLst>
          </p:cNvPr>
          <p:cNvSpPr txBox="1"/>
          <p:nvPr/>
        </p:nvSpPr>
        <p:spPr>
          <a:xfrm>
            <a:off x="523605" y="2019678"/>
            <a:ext cx="6886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）在 </a:t>
            </a:r>
            <a:r>
              <a:rPr lang="en-US" altLang="zh-CN" dirty="0" err="1"/>
              <a:t>anon_vma</a:t>
            </a:r>
            <a:r>
              <a:rPr lang="en-US" altLang="zh-CN" dirty="0"/>
              <a:t> </a:t>
            </a:r>
            <a:r>
              <a:rPr lang="zh-CN" altLang="en-US" dirty="0"/>
              <a:t>和  </a:t>
            </a:r>
            <a:r>
              <a:rPr lang="en-US" altLang="zh-CN" dirty="0" err="1"/>
              <a:t>vma</a:t>
            </a:r>
            <a:r>
              <a:rPr lang="en-US" altLang="zh-CN" dirty="0"/>
              <a:t> </a:t>
            </a:r>
            <a:r>
              <a:rPr lang="zh-CN" altLang="en-US" dirty="0"/>
              <a:t>上再加一层 </a:t>
            </a:r>
            <a:r>
              <a:rPr lang="en-US" altLang="zh-CN" dirty="0" err="1"/>
              <a:t>anon_vma_chain</a:t>
            </a:r>
            <a:r>
              <a:rPr lang="en-US" altLang="zh-CN" dirty="0"/>
              <a:t>, </a:t>
            </a:r>
            <a:r>
              <a:rPr lang="zh-CN" altLang="en-US" dirty="0"/>
              <a:t>每个 </a:t>
            </a:r>
            <a:r>
              <a:rPr lang="en-US" altLang="zh-CN" dirty="0" err="1"/>
              <a:t>vma</a:t>
            </a:r>
            <a:r>
              <a:rPr lang="en-US" altLang="zh-CN" dirty="0"/>
              <a:t> </a:t>
            </a:r>
            <a:r>
              <a:rPr lang="zh-CN" altLang="en-US" dirty="0"/>
              <a:t>有自己的 </a:t>
            </a:r>
            <a:r>
              <a:rPr lang="en-US" altLang="zh-CN" dirty="0" err="1"/>
              <a:t>anon_vma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7F171B5-2A65-FEE6-C833-3D2BDE05D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78293"/>
            <a:ext cx="5687219" cy="265784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BB39307-40D1-534D-E0EE-401D01F4F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602" y="1396693"/>
            <a:ext cx="3115110" cy="91452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3213F32-507B-2262-2602-698A47BAD4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988" y="2637836"/>
            <a:ext cx="5458587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594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DA21A-BACE-2028-D1DC-15A8CA63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775" y="394566"/>
            <a:ext cx="10515600" cy="200130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（二）</a:t>
            </a:r>
            <a:r>
              <a:rPr lang="en-US" altLang="zh-CN" b="1" dirty="0"/>
              <a:t>object-based </a:t>
            </a:r>
            <a:r>
              <a:rPr lang="en-US" altLang="zh-CN" b="1" dirty="0" err="1"/>
              <a:t>rmap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匿名映射：</a:t>
            </a:r>
            <a:r>
              <a:rPr lang="en-US" altLang="zh-CN" b="1" dirty="0" err="1"/>
              <a:t>anon_vma_chain</a:t>
            </a:r>
            <a:r>
              <a:rPr lang="en-US" altLang="zh-CN" b="1" dirty="0"/>
              <a:t> &amp; </a:t>
            </a:r>
            <a:r>
              <a:rPr lang="en-US" altLang="zh-CN" b="1" dirty="0" err="1"/>
              <a:t>anon_vma</a:t>
            </a:r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78CFFD-AD9A-9CED-BDDF-9745BBC87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41" y="2538961"/>
            <a:ext cx="8706195" cy="373478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08E7DC3-6FE4-0251-D4BA-297D7EFCA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234" y="3539615"/>
            <a:ext cx="2828925" cy="60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D3F390A-B677-AAA5-38AF-F389955AF757}"/>
              </a:ext>
            </a:extLst>
          </p:cNvPr>
          <p:cNvSpPr txBox="1"/>
          <p:nvPr/>
        </p:nvSpPr>
        <p:spPr>
          <a:xfrm>
            <a:off x="647523" y="2169629"/>
            <a:ext cx="1042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蓝色线条为加入到 </a:t>
            </a:r>
            <a:r>
              <a:rPr lang="en-US" altLang="zh-CN" dirty="0"/>
              <a:t>AV </a:t>
            </a:r>
            <a:r>
              <a:rPr lang="zh-CN" altLang="en-US" dirty="0"/>
              <a:t>的红黑树中，红色线条为加入到 </a:t>
            </a:r>
            <a:r>
              <a:rPr lang="en-US" altLang="zh-CN" dirty="0"/>
              <a:t>VMA </a:t>
            </a:r>
            <a:r>
              <a:rPr lang="zh-CN" altLang="en-US" dirty="0"/>
              <a:t>的 </a:t>
            </a:r>
            <a:r>
              <a:rPr lang="en-US" altLang="zh-CN" dirty="0" err="1"/>
              <a:t>anon_vma_chain</a:t>
            </a:r>
            <a:r>
              <a:rPr lang="en-US" altLang="zh-CN" dirty="0"/>
              <a:t> </a:t>
            </a:r>
            <a:r>
              <a:rPr lang="zh-CN" altLang="en-US" dirty="0"/>
              <a:t>链表中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3885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DA21A-BACE-2028-D1DC-15A8CA63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775" y="394566"/>
            <a:ext cx="10515600" cy="200130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（二）</a:t>
            </a:r>
            <a:r>
              <a:rPr lang="en-US" altLang="zh-CN" b="1" dirty="0"/>
              <a:t>object-based </a:t>
            </a:r>
            <a:r>
              <a:rPr lang="en-US" altLang="zh-CN" b="1" dirty="0" err="1"/>
              <a:t>rmap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匿名映射：</a:t>
            </a:r>
            <a:r>
              <a:rPr lang="en-US" altLang="zh-CN" b="1" dirty="0" err="1"/>
              <a:t>anon_vma_chain</a:t>
            </a:r>
            <a:r>
              <a:rPr lang="en-US" altLang="zh-CN" b="1" dirty="0"/>
              <a:t> &amp; </a:t>
            </a:r>
            <a:r>
              <a:rPr lang="en-US" altLang="zh-CN" b="1" dirty="0" err="1"/>
              <a:t>anon_vma</a:t>
            </a:r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CB921B7-4414-9413-AD82-DF0EAAB73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280" y="3422051"/>
            <a:ext cx="3820830" cy="236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A3E8618-0B68-E176-657B-6A7BF80D4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280" y="2056701"/>
            <a:ext cx="2828925" cy="60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C559489-D01A-5CD6-D2E2-B0E55535A8E6}"/>
              </a:ext>
            </a:extLst>
          </p:cNvPr>
          <p:cNvSpPr txBox="1"/>
          <p:nvPr/>
        </p:nvSpPr>
        <p:spPr>
          <a:xfrm>
            <a:off x="614435" y="2038810"/>
            <a:ext cx="73272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）进程的 </a:t>
            </a:r>
            <a:r>
              <a:rPr lang="en-US" altLang="zh-CN" dirty="0"/>
              <a:t>VMA </a:t>
            </a:r>
            <a:r>
              <a:rPr lang="zh-CN" altLang="en-US" dirty="0"/>
              <a:t>和其独有的 </a:t>
            </a:r>
            <a:r>
              <a:rPr lang="en-US" altLang="zh-CN" dirty="0"/>
              <a:t>AVC</a:t>
            </a:r>
            <a:r>
              <a:rPr lang="zh-CN" altLang="en-US" dirty="0"/>
              <a:t>，</a:t>
            </a:r>
            <a:r>
              <a:rPr lang="en-US" altLang="zh-CN" dirty="0"/>
              <a:t>AV</a:t>
            </a:r>
            <a:r>
              <a:rPr lang="zh-CN" altLang="en-US" dirty="0"/>
              <a:t>的关系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）父进程 </a:t>
            </a:r>
            <a:r>
              <a:rPr lang="en-US" altLang="zh-CN" dirty="0"/>
              <a:t>fork </a:t>
            </a:r>
            <a:r>
              <a:rPr lang="zh-CN" altLang="en-US" dirty="0"/>
              <a:t>之后和其子进程的关系：除了新增的子进程的 </a:t>
            </a:r>
            <a:r>
              <a:rPr lang="en-US" altLang="zh-CN" dirty="0"/>
              <a:t>VMA, AV, AVC </a:t>
            </a:r>
            <a:r>
              <a:rPr lang="zh-CN" altLang="en-US" dirty="0"/>
              <a:t>之外，还有用于连接父子进程的链接 </a:t>
            </a:r>
            <a:r>
              <a:rPr lang="en-US" altLang="zh-CN" dirty="0"/>
              <a:t>AVC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因为链接 </a:t>
            </a:r>
            <a:r>
              <a:rPr lang="en-US" altLang="zh-CN" dirty="0"/>
              <a:t>AVC </a:t>
            </a:r>
            <a:r>
              <a:rPr lang="zh-CN" altLang="en-US" dirty="0"/>
              <a:t>加入到了父进程 </a:t>
            </a:r>
            <a:r>
              <a:rPr lang="en-US" altLang="zh-CN" dirty="0"/>
              <a:t>VA </a:t>
            </a:r>
            <a:r>
              <a:rPr lang="zh-CN" altLang="en-US" dirty="0"/>
              <a:t>管理的红黑树中 ，故父进程的 </a:t>
            </a:r>
            <a:r>
              <a:rPr lang="en-US" altLang="zh-CN" dirty="0"/>
              <a:t>AV </a:t>
            </a:r>
            <a:r>
              <a:rPr lang="zh-CN" altLang="en-US" dirty="0"/>
              <a:t>可以找到子进程的 </a:t>
            </a:r>
            <a:r>
              <a:rPr lang="en-US" altLang="zh-CN" dirty="0"/>
              <a:t>VMA</a:t>
            </a:r>
            <a:r>
              <a:rPr lang="zh-CN" altLang="en-US" dirty="0"/>
              <a:t>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）子进程企图写共享页面，</a:t>
            </a:r>
            <a:r>
              <a:rPr lang="en-US" altLang="zh-CN" dirty="0"/>
              <a:t>COW </a:t>
            </a:r>
            <a:r>
              <a:rPr lang="zh-CN" altLang="en-US" dirty="0"/>
              <a:t>分配新匿名页，匿名页指向子进程的 </a:t>
            </a:r>
            <a:r>
              <a:rPr lang="en-US" altLang="zh-CN" dirty="0"/>
              <a:t>AV</a:t>
            </a:r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）当需要 </a:t>
            </a:r>
            <a:r>
              <a:rPr lang="en-US" altLang="zh-CN" dirty="0" err="1"/>
              <a:t>unmap</a:t>
            </a:r>
            <a:r>
              <a:rPr lang="en-US" altLang="zh-CN" dirty="0"/>
              <a:t> page </a:t>
            </a:r>
            <a:r>
              <a:rPr lang="zh-CN" altLang="en-US" dirty="0"/>
              <a:t>时，对于子进程自己的页，</a:t>
            </a:r>
            <a:r>
              <a:rPr lang="en-US" altLang="zh-CN" dirty="0"/>
              <a:t>page-&gt;mapping </a:t>
            </a:r>
            <a:r>
              <a:rPr lang="zh-CN" altLang="en-US" dirty="0"/>
              <a:t>索引到的是子进程自己的 </a:t>
            </a:r>
            <a:r>
              <a:rPr lang="en-US" altLang="zh-CN" dirty="0"/>
              <a:t>AV</a:t>
            </a:r>
            <a:r>
              <a:rPr lang="zh-CN" altLang="en-US" dirty="0"/>
              <a:t>，只需要遍历子进程 </a:t>
            </a:r>
            <a:r>
              <a:rPr lang="en-US" altLang="zh-CN" dirty="0"/>
              <a:t>AV </a:t>
            </a:r>
            <a:r>
              <a:rPr lang="zh-CN" altLang="en-US" dirty="0"/>
              <a:t>的红黑树，获得 </a:t>
            </a:r>
            <a:r>
              <a:rPr lang="en-US" altLang="zh-CN" dirty="0" err="1"/>
              <a:t>vmas</a:t>
            </a:r>
            <a:r>
              <a:rPr lang="zh-CN" altLang="en-US" dirty="0"/>
              <a:t>；对于父子进程共享的页，</a:t>
            </a:r>
            <a:r>
              <a:rPr lang="en-US" altLang="zh-CN" dirty="0"/>
              <a:t>page-&gt;mapping </a:t>
            </a:r>
            <a:r>
              <a:rPr lang="zh-CN" altLang="en-US" dirty="0"/>
              <a:t>索引到的是父进程的 </a:t>
            </a:r>
            <a:r>
              <a:rPr lang="en-US" altLang="zh-CN" dirty="0"/>
              <a:t>AV</a:t>
            </a:r>
            <a:r>
              <a:rPr lang="zh-CN" altLang="en-US" dirty="0"/>
              <a:t>，遍历红黑树，获得父子进程的 </a:t>
            </a:r>
            <a:r>
              <a:rPr lang="en-US" altLang="zh-CN" dirty="0"/>
              <a:t>VMA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61402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DA21A-BACE-2028-D1DC-15A8CA63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775" y="394566"/>
            <a:ext cx="10515600" cy="8415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（三）</a:t>
            </a:r>
            <a:r>
              <a:rPr lang="en-US" altLang="zh-CN" b="1" dirty="0" err="1"/>
              <a:t>objrmap</a:t>
            </a:r>
            <a:r>
              <a:rPr lang="en-US" altLang="zh-CN" b="1" dirty="0"/>
              <a:t> </a:t>
            </a:r>
            <a:r>
              <a:rPr lang="zh-CN" altLang="en-US" b="1" dirty="0"/>
              <a:t>使用</a:t>
            </a:r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559489-D01A-5CD6-D2E2-B0E55535A8E6}"/>
              </a:ext>
            </a:extLst>
          </p:cNvPr>
          <p:cNvSpPr txBox="1"/>
          <p:nvPr/>
        </p:nvSpPr>
        <p:spPr>
          <a:xfrm>
            <a:off x="614435" y="2038810"/>
            <a:ext cx="7327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物理页回收：</a:t>
            </a:r>
            <a:r>
              <a:rPr lang="en-US" altLang="zh-CN" dirty="0" err="1"/>
              <a:t>try_to_unmap</a:t>
            </a:r>
            <a:r>
              <a:rPr lang="en-US" altLang="zh-CN" dirty="0"/>
              <a:t> -&gt; </a:t>
            </a:r>
            <a:r>
              <a:rPr lang="en-US" altLang="zh-CN" dirty="0" err="1"/>
              <a:t>rmap_walk</a:t>
            </a:r>
            <a:r>
              <a:rPr lang="en-US" altLang="zh-CN" dirty="0"/>
              <a:t> -&gt; </a:t>
            </a:r>
            <a:r>
              <a:rPr lang="en-US" altLang="zh-CN" dirty="0" err="1"/>
              <a:t>rmap_walk_anon</a:t>
            </a:r>
            <a:r>
              <a:rPr lang="en-US" altLang="zh-CN" dirty="0"/>
              <a:t> / </a:t>
            </a:r>
            <a:r>
              <a:rPr lang="en-US" altLang="zh-CN" dirty="0" err="1"/>
              <a:t>rmap_walk_file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499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3F32A8-2AB3-5AF2-2A09-D962A650E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298" y="523080"/>
            <a:ext cx="11353800" cy="5811839"/>
          </a:xfrm>
        </p:spPr>
        <p:txBody>
          <a:bodyPr/>
          <a:lstStyle/>
          <a:p>
            <a:r>
              <a:rPr lang="en-US" altLang="zh-CN" dirty="0"/>
              <a:t>Shell </a:t>
            </a:r>
            <a:r>
              <a:rPr lang="zh-CN" altLang="en-US" dirty="0"/>
              <a:t>进程：</a:t>
            </a:r>
            <a:r>
              <a:rPr lang="en-US" altLang="zh-CN" dirty="0"/>
              <a:t>fork </a:t>
            </a:r>
            <a:r>
              <a:rPr lang="zh-CN" altLang="en-US" dirty="0"/>
              <a:t>复制父进程 </a:t>
            </a:r>
            <a:r>
              <a:rPr lang="en-US" altLang="zh-CN" dirty="0" err="1"/>
              <a:t>task_struct</a:t>
            </a:r>
            <a:r>
              <a:rPr lang="en-US" altLang="zh-CN" dirty="0"/>
              <a:t>, </a:t>
            </a:r>
            <a:r>
              <a:rPr lang="en-US" altLang="zh-CN" dirty="0" err="1"/>
              <a:t>page_table</a:t>
            </a:r>
            <a:r>
              <a:rPr lang="en-US" altLang="zh-CN" dirty="0"/>
              <a:t>(</a:t>
            </a:r>
            <a:r>
              <a:rPr lang="zh-CN" altLang="en-US" dirty="0"/>
              <a:t>设置写保护</a:t>
            </a:r>
            <a:r>
              <a:rPr lang="en-US" altLang="zh-CN" dirty="0"/>
              <a:t>), ……</a:t>
            </a:r>
          </a:p>
          <a:p>
            <a:r>
              <a:rPr lang="en-US" altLang="zh-CN" dirty="0"/>
              <a:t>fork </a:t>
            </a:r>
            <a:r>
              <a:rPr lang="zh-CN" altLang="en-US" dirty="0"/>
              <a:t>的子进程返回后，调用 </a:t>
            </a:r>
            <a:r>
              <a:rPr lang="en-US" altLang="zh-CN" dirty="0" err="1"/>
              <a:t>sys_execv</a:t>
            </a:r>
            <a:r>
              <a:rPr lang="en-US" altLang="zh-CN" dirty="0"/>
              <a:t> </a:t>
            </a:r>
            <a:r>
              <a:rPr lang="zh-CN" altLang="en-US" dirty="0"/>
              <a:t>加载新的可执行文件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struct </a:t>
            </a:r>
            <a:r>
              <a:rPr lang="en-US" altLang="zh-CN" dirty="0" err="1"/>
              <a:t>linux_binfmt</a:t>
            </a:r>
            <a:r>
              <a:rPr lang="zh-CN" altLang="en-US" dirty="0"/>
              <a:t>：存储各类可执行文件的处理函数等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BFC344-5182-0536-D41C-2B69607A3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98" y="2576687"/>
            <a:ext cx="8305800" cy="25057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D257341-FDAE-44A7-F472-06C2B66F0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98" y="5158593"/>
            <a:ext cx="3924640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2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141DC52-B30D-DAC1-06B5-9C3AEBFCB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206" y="1785129"/>
            <a:ext cx="5673725" cy="334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3FE478-DFFD-82B6-1793-C464A6C74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37" y="523081"/>
            <a:ext cx="10515600" cy="5811838"/>
          </a:xfrm>
        </p:spPr>
        <p:txBody>
          <a:bodyPr/>
          <a:lstStyle/>
          <a:p>
            <a:r>
              <a:rPr lang="en-US" altLang="zh-CN" dirty="0"/>
              <a:t>Struct </a:t>
            </a:r>
            <a:r>
              <a:rPr lang="en-US" altLang="zh-CN" dirty="0" err="1"/>
              <a:t>linux_binprm</a:t>
            </a:r>
            <a:r>
              <a:rPr lang="en-US" altLang="zh-CN" dirty="0"/>
              <a:t>: </a:t>
            </a:r>
            <a:r>
              <a:rPr lang="zh-CN" altLang="en-US" dirty="0"/>
              <a:t>存储</a:t>
            </a:r>
            <a:r>
              <a:rPr lang="en-US" altLang="zh-CN" dirty="0"/>
              <a:t>load binaries</a:t>
            </a:r>
            <a:r>
              <a:rPr lang="zh-CN" altLang="en-US" dirty="0"/>
              <a:t>的时候需要用到的信息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4283D2-DA1A-DF3D-3511-B1212A893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71" y="1785129"/>
            <a:ext cx="5673725" cy="307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3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3F32A8-2AB3-5AF2-2A09-D962A650E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298" y="523080"/>
            <a:ext cx="5815146" cy="5811839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do_execveat_common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  -&gt; </a:t>
            </a:r>
            <a:r>
              <a:rPr lang="en-US" altLang="zh-CN" dirty="0" err="1"/>
              <a:t>bprm_execve</a:t>
            </a:r>
            <a:r>
              <a:rPr lang="en-US" altLang="zh-CN" dirty="0"/>
              <a:t>() </a:t>
            </a:r>
          </a:p>
          <a:p>
            <a:pPr marL="0" indent="0">
              <a:buNone/>
            </a:pPr>
            <a:r>
              <a:rPr lang="en-US" altLang="zh-CN" dirty="0"/>
              <a:t>   -&gt; </a:t>
            </a:r>
            <a:r>
              <a:rPr lang="en-US" altLang="zh-CN" dirty="0" err="1"/>
              <a:t>exec_binprm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   -&gt; </a:t>
            </a:r>
            <a:r>
              <a:rPr lang="en-US" altLang="zh-CN" dirty="0" err="1"/>
              <a:t>search_binary_handler</a:t>
            </a:r>
            <a:r>
              <a:rPr lang="en-US" altLang="zh-CN" dirty="0"/>
              <a:t>      </a:t>
            </a:r>
          </a:p>
          <a:p>
            <a:pPr marL="0" indent="0">
              <a:buNone/>
            </a:pPr>
            <a:r>
              <a:rPr lang="en-US" altLang="zh-CN" dirty="0"/>
              <a:t>   -&gt; </a:t>
            </a:r>
            <a:r>
              <a:rPr lang="en-US" altLang="zh-CN" dirty="0" err="1"/>
              <a:t>load_elf_binary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填充好 </a:t>
            </a:r>
            <a:r>
              <a:rPr lang="en-US" altLang="zh-CN" dirty="0" err="1"/>
              <a:t>bprm</a:t>
            </a:r>
            <a:r>
              <a:rPr lang="zh-CN" altLang="en-US" dirty="0"/>
              <a:t>，遍历链表，找到处理 </a:t>
            </a:r>
            <a:r>
              <a:rPr lang="en-US" altLang="zh-CN" dirty="0"/>
              <a:t>ELF </a:t>
            </a:r>
            <a:r>
              <a:rPr lang="zh-CN" altLang="en-US" dirty="0"/>
              <a:t>文件的 </a:t>
            </a:r>
            <a:r>
              <a:rPr lang="en-US" altLang="zh-CN" dirty="0" err="1"/>
              <a:t>binfmt</a:t>
            </a:r>
            <a:r>
              <a:rPr lang="zh-CN" altLang="en-US" dirty="0"/>
              <a:t>，调用其中的 </a:t>
            </a:r>
            <a:r>
              <a:rPr lang="en-US" altLang="zh-CN" dirty="0" err="1"/>
              <a:t>load_binary</a:t>
            </a:r>
            <a:r>
              <a:rPr lang="en-US" altLang="zh-CN" dirty="0"/>
              <a:t> </a:t>
            </a:r>
            <a:r>
              <a:rPr lang="zh-CN" altLang="en-US" dirty="0"/>
              <a:t>函数，即 </a:t>
            </a:r>
            <a:r>
              <a:rPr lang="en-US" altLang="zh-CN" b="1" dirty="0" err="1"/>
              <a:t>load_elf_binary</a:t>
            </a:r>
            <a:endParaRPr lang="en-US" altLang="zh-CN" b="1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E6FF15-40DA-1529-75AF-FFDA99F9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444" y="0"/>
            <a:ext cx="4917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4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F0F8E-C33F-2D86-AEC0-65C7C3FD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load_elf_binary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F016C-79C3-87F1-6F01-7E51EBE26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85192" y="1653381"/>
            <a:ext cx="6290388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sz="2000" dirty="0" err="1"/>
              <a:t>flush_olf_exec</a:t>
            </a:r>
            <a:r>
              <a:rPr lang="en-US" altLang="zh-CN" sz="2000" dirty="0"/>
              <a:t>: </a:t>
            </a:r>
            <a:r>
              <a:rPr lang="zh-CN" altLang="en-US" sz="2000" dirty="0"/>
              <a:t>清空从父进程继承下来的空间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setup_arg_pages</a:t>
            </a:r>
            <a:r>
              <a:rPr lang="en-US" altLang="zh-CN" sz="2000" dirty="0"/>
              <a:t>: </a:t>
            </a:r>
            <a:r>
              <a:rPr lang="zh-CN" altLang="en-US" sz="2000" dirty="0"/>
              <a:t>设置进程的栈空间</a:t>
            </a:r>
            <a:endParaRPr lang="en-US" altLang="zh-CN" sz="2000" dirty="0"/>
          </a:p>
          <a:p>
            <a:pPr lvl="1"/>
            <a:r>
              <a:rPr lang="zh-CN" altLang="en-US" sz="2000" dirty="0"/>
              <a:t>遍历</a:t>
            </a:r>
            <a:r>
              <a:rPr lang="en-US" altLang="zh-CN" sz="2000" dirty="0"/>
              <a:t>ELF </a:t>
            </a:r>
            <a:r>
              <a:rPr lang="zh-CN" altLang="en-US" sz="2000" dirty="0"/>
              <a:t>的 </a:t>
            </a:r>
            <a:r>
              <a:rPr lang="en-US" altLang="zh-CN" sz="2000" dirty="0"/>
              <a:t>program header table</a:t>
            </a:r>
            <a:r>
              <a:rPr lang="zh-CN" altLang="en-US" sz="2000" dirty="0"/>
              <a:t>，建立 </a:t>
            </a:r>
            <a:r>
              <a:rPr lang="en-US" altLang="zh-CN" sz="2000" b="1" dirty="0"/>
              <a:t>PT_LOAD segments </a:t>
            </a:r>
            <a:r>
              <a:rPr lang="zh-CN" altLang="en-US" sz="2000" dirty="0"/>
              <a:t>的映射</a:t>
            </a:r>
            <a:endParaRPr lang="en-US" altLang="zh-CN" sz="2000" dirty="0"/>
          </a:p>
          <a:p>
            <a:pPr lvl="2"/>
            <a:r>
              <a:rPr lang="en-US" altLang="zh-CN" dirty="0" err="1"/>
              <a:t>elf_map</a:t>
            </a:r>
            <a:r>
              <a:rPr lang="en-US" altLang="zh-CN" dirty="0"/>
              <a:t>/</a:t>
            </a:r>
            <a:r>
              <a:rPr lang="en-US" altLang="zh-CN" dirty="0" err="1"/>
              <a:t>mmap</a:t>
            </a:r>
            <a:endParaRPr lang="en-US" altLang="zh-CN" dirty="0"/>
          </a:p>
          <a:p>
            <a:pPr lvl="1"/>
            <a:r>
              <a:rPr lang="en-US" altLang="zh-CN" sz="2000" dirty="0" err="1"/>
              <a:t>mmap</a:t>
            </a:r>
            <a:r>
              <a:rPr lang="en-US" altLang="zh-CN" sz="2000" dirty="0"/>
              <a:t> </a:t>
            </a:r>
            <a:r>
              <a:rPr lang="zh-CN" altLang="en-US" sz="2000" dirty="0"/>
              <a:t>上 </a:t>
            </a:r>
            <a:r>
              <a:rPr lang="en-US" altLang="zh-CN" sz="2000" dirty="0" err="1"/>
              <a:t>bss</a:t>
            </a:r>
            <a:r>
              <a:rPr lang="en-US" altLang="zh-CN" sz="2000" dirty="0"/>
              <a:t> </a:t>
            </a:r>
            <a:r>
              <a:rPr lang="zh-CN" altLang="en-US" sz="2000" dirty="0"/>
              <a:t>段和 </a:t>
            </a:r>
            <a:r>
              <a:rPr lang="en-US" altLang="zh-CN" sz="2000" dirty="0"/>
              <a:t>heap </a:t>
            </a:r>
            <a:r>
              <a:rPr lang="zh-CN" altLang="en-US" sz="2000" dirty="0"/>
              <a:t>段</a:t>
            </a:r>
            <a:endParaRPr lang="en-US" altLang="zh-CN" sz="2000" dirty="0"/>
          </a:p>
          <a:p>
            <a:pPr lvl="1"/>
            <a:r>
              <a:rPr lang="zh-CN" altLang="en-US" sz="2000" dirty="0"/>
              <a:t>若 </a:t>
            </a:r>
            <a:r>
              <a:rPr lang="en-US" altLang="zh-CN" sz="2000" dirty="0"/>
              <a:t>ELF </a:t>
            </a:r>
            <a:r>
              <a:rPr lang="zh-CN" altLang="en-US" sz="2000" dirty="0"/>
              <a:t>中有</a:t>
            </a:r>
            <a:r>
              <a:rPr lang="en-US" altLang="zh-CN" sz="2000" dirty="0"/>
              <a:t>PT_INTERP </a:t>
            </a:r>
            <a:r>
              <a:rPr lang="zh-CN" altLang="en-US" sz="2000" dirty="0"/>
              <a:t>段，即动态链接器段，通过 </a:t>
            </a:r>
            <a:r>
              <a:rPr lang="en-US" altLang="zh-CN" sz="2000" dirty="0" err="1"/>
              <a:t>load_elf_interp</a:t>
            </a:r>
            <a:r>
              <a:rPr lang="en-US" altLang="zh-CN" sz="2000" dirty="0"/>
              <a:t> </a:t>
            </a:r>
            <a:r>
              <a:rPr lang="zh-CN" altLang="en-US" sz="2000" dirty="0"/>
              <a:t>建立映射，并将程序入口设置为 </a:t>
            </a:r>
            <a:r>
              <a:rPr lang="en-US" altLang="zh-CN" sz="2000" dirty="0"/>
              <a:t>interpret </a:t>
            </a:r>
            <a:r>
              <a:rPr lang="zh-CN" altLang="en-US" sz="2000" dirty="0"/>
              <a:t>程序的入口，否则设置成该 </a:t>
            </a:r>
            <a:r>
              <a:rPr lang="en-US" altLang="zh-CN" sz="2000" dirty="0"/>
              <a:t>ELF </a:t>
            </a:r>
            <a:r>
              <a:rPr lang="zh-CN" altLang="en-US" sz="2000" dirty="0"/>
              <a:t>的程序入口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create_elf_table</a:t>
            </a:r>
            <a:r>
              <a:rPr lang="en-US" altLang="zh-CN" sz="2000" dirty="0"/>
              <a:t>: </a:t>
            </a:r>
            <a:r>
              <a:rPr lang="zh-CN" altLang="en-US" sz="2000" dirty="0"/>
              <a:t>将</a:t>
            </a:r>
            <a:r>
              <a:rPr lang="en-US" altLang="zh-CN" sz="2000" dirty="0" err="1"/>
              <a:t>argc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argv</a:t>
            </a:r>
            <a:r>
              <a:rPr lang="zh-CN" altLang="en-US" sz="2000" dirty="0"/>
              <a:t>等复制到用户空间栈上</a:t>
            </a:r>
            <a:endParaRPr lang="en-US" altLang="zh-CN" sz="2000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038977-E732-7963-AAAC-447A07380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915" y="1027906"/>
            <a:ext cx="55911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49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3C1EA-8595-8852-BC02-881BB486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mmap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6F8C8-9451-775A-72DB-222D04FC8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用于将文件或者其它对象映射到多个进程的虚拟地址空间中，只建立了新的 </a:t>
            </a:r>
            <a:r>
              <a:rPr lang="en-US" altLang="zh-CN" dirty="0" err="1"/>
              <a:t>vma</a:t>
            </a:r>
            <a:r>
              <a:rPr lang="en-US" altLang="zh-CN" dirty="0"/>
              <a:t> </a:t>
            </a:r>
            <a:r>
              <a:rPr lang="zh-CN" altLang="en-US" dirty="0"/>
              <a:t>结构体，未分配</a:t>
            </a:r>
            <a:r>
              <a:rPr lang="en-US" altLang="zh-CN" dirty="0"/>
              <a:t>&amp;</a:t>
            </a:r>
            <a:r>
              <a:rPr lang="zh-CN" altLang="en-US" dirty="0"/>
              <a:t>填充页表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匿名映射</a:t>
            </a:r>
            <a:endParaRPr lang="en-US" altLang="zh-CN" dirty="0"/>
          </a:p>
          <a:p>
            <a:r>
              <a:rPr lang="zh-CN" altLang="en-US" dirty="0"/>
              <a:t>文件映射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加快文件读写</a:t>
            </a:r>
            <a:endParaRPr lang="en-US" altLang="zh-CN" dirty="0"/>
          </a:p>
          <a:p>
            <a:r>
              <a:rPr lang="zh-CN" altLang="en-US" dirty="0"/>
              <a:t>实现共享内存，基于文件映射</a:t>
            </a:r>
            <a:endParaRPr lang="en-US" altLang="zh-CN" dirty="0"/>
          </a:p>
          <a:p>
            <a:pPr lvl="1"/>
            <a:r>
              <a:rPr lang="zh-CN" altLang="en-US" dirty="0"/>
              <a:t>匿名映射的共享内存，只适用于父子进程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DF6C52-19D2-8644-F024-B3BB2E662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19201"/>
            <a:ext cx="11147190" cy="53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8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B999A-015B-2561-32E1-3170FB648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66EA4BDD-AA40-33D4-1E1D-42CC53C07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377870"/>
            <a:ext cx="5738357" cy="36884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44F131-96FD-9AE3-9257-99EE19A7C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7" y="681037"/>
            <a:ext cx="5713939" cy="508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25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22882</TotalTime>
  <Words>3499</Words>
  <Application>Microsoft Office PowerPoint</Application>
  <PresentationFormat>宽屏</PresentationFormat>
  <Paragraphs>342</Paragraphs>
  <Slides>39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-apple-system</vt:lpstr>
      <vt:lpstr>Helvetica Neue</vt:lpstr>
      <vt:lpstr>等线</vt:lpstr>
      <vt:lpstr>等线 Light</vt:lpstr>
      <vt:lpstr>Arial</vt:lpstr>
      <vt:lpstr>Open Sans</vt:lpstr>
      <vt:lpstr>Office 主题​​</vt:lpstr>
      <vt:lpstr>linux可执行页生成点调研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load_elf_binary </vt:lpstr>
      <vt:lpstr>mmap </vt:lpstr>
      <vt:lpstr>PowerPoint 演示文稿</vt:lpstr>
      <vt:lpstr>PowerPoint 演示文稿</vt:lpstr>
      <vt:lpstr>mremap</vt:lpstr>
      <vt:lpstr>mprotect</vt:lpstr>
      <vt:lpstr>vm_flags：page fault的操作</vt:lpstr>
      <vt:lpstr>PowerPoint 演示文稿</vt:lpstr>
      <vt:lpstr>PowerPoint 演示文稿</vt:lpstr>
      <vt:lpstr>PowerPoint 演示文稿</vt:lpstr>
      <vt:lpstr>PowerPoint 演示文稿</vt:lpstr>
      <vt:lpstr>Page fault 之匿名页的首次访问</vt:lpstr>
      <vt:lpstr>PowerPoint 演示文稿</vt:lpstr>
      <vt:lpstr>Swap cache</vt:lpstr>
      <vt:lpstr>Page fault 之 do_swap_page</vt:lpstr>
      <vt:lpstr>脏页写回</vt:lpstr>
      <vt:lpstr>Writenotify 实现</vt:lpstr>
      <vt:lpstr>PowerPoint 演示文稿</vt:lpstr>
      <vt:lpstr>PowerPoint 演示文稿</vt:lpstr>
      <vt:lpstr>PowerPoint 演示文稿</vt:lpstr>
      <vt:lpstr>测试——mprotect私有代码页权限为RWX</vt:lpstr>
      <vt:lpstr>PowerPoint 演示文稿</vt:lpstr>
      <vt:lpstr>PowerPoint 演示文稿</vt:lpstr>
      <vt:lpstr>测试——mmap一个共享文件页</vt:lpstr>
      <vt:lpstr>Reverse map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ELF文件执行流程</dc:title>
  <dc:creator>Li Qijing</dc:creator>
  <cp:lastModifiedBy>Li Qijing</cp:lastModifiedBy>
  <cp:revision>28</cp:revision>
  <dcterms:created xsi:type="dcterms:W3CDTF">2022-12-13T13:48:15Z</dcterms:created>
  <dcterms:modified xsi:type="dcterms:W3CDTF">2023-06-15T06:31:15Z</dcterms:modified>
</cp:coreProperties>
</file>