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70" r:id="rId13"/>
    <p:sldId id="271" r:id="rId14"/>
    <p:sldId id="278" r:id="rId15"/>
    <p:sldId id="274" r:id="rId16"/>
    <p:sldId id="275" r:id="rId17"/>
    <p:sldId id="27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013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6A-4B8B-B992-9A68089616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6A-4B8B-B992-9A68089616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6A-4B8B-B992-9A6808961625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6A-4B8B-B992-9A6808961625}"/>
              </c:ext>
            </c:extLst>
          </c:dPt>
          <c:dLbls>
            <c:dLbl>
              <c:idx val="0"/>
              <c:layout>
                <c:manualLayout>
                  <c:x val="-0.13333333333333333"/>
                  <c:y val="2.89938757655293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061671-96B7-4C3E-B548-C9F4DCFF0C2E}" type="VALUE">
                      <a:rPr lang="en-US" altLang="zh-CN" sz="11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b="1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94444444444444"/>
                      <c:h val="0.1273148148148148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6A-4B8B-B992-9A6808961625}"/>
                </c:ext>
              </c:extLst>
            </c:dLbl>
            <c:dLbl>
              <c:idx val="1"/>
              <c:layout>
                <c:manualLayout>
                  <c:x val="6.578007436570428E-2"/>
                  <c:y val="-0.152132545931758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zh-CN"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6A-4B8B-B992-9A680896162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zh-CN"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56A-4B8B-B992-9A6808961625}"/>
                </c:ext>
              </c:extLst>
            </c:dLbl>
            <c:dLbl>
              <c:idx val="3"/>
              <c:layout>
                <c:manualLayout>
                  <c:x val="1.7807319407727576E-2"/>
                  <c:y val="0.117261651900665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altLang="zh-CN"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6A-4B8B-B992-9A68089616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Sheet1!$D$3:$D$6</c:f>
              <c:strCache>
                <c:ptCount val="4"/>
                <c:pt idx="0">
                  <c:v>非敏感指令</c:v>
                </c:pt>
                <c:pt idx="1">
                  <c:v>无条件敏感指令</c:v>
                </c:pt>
                <c:pt idx="2">
                  <c:v>条件敏感指令（一致）</c:v>
                </c:pt>
                <c:pt idx="3">
                  <c:v>条件敏感指令（非一致）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655</c:v>
                </c:pt>
                <c:pt idx="1">
                  <c:v>530</c:v>
                </c:pt>
                <c:pt idx="2">
                  <c:v>274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6A-4B8B-B992-9A68089616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0886084654265378"/>
          <c:y val="0.73773148148148149"/>
          <c:w val="0.89113915345734618"/>
          <c:h val="0.2275462962962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E82D2-79DA-4EA6-A7AF-307D9264166F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6FD7B-3A92-4057-9562-2E7579A0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039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需要考虑攻击者是否会恶意触发</a:t>
            </a:r>
            <a:r>
              <a:rPr lang="en-US" altLang="zh-CN" dirty="0"/>
              <a:t>page fault</a:t>
            </a:r>
            <a:r>
              <a:rPr lang="zh-CN" altLang="en-US" dirty="0"/>
              <a:t>完成攻击。</a:t>
            </a:r>
            <a:r>
              <a:rPr lang="zh-CN" altLang="en-US" b="1" dirty="0"/>
              <a:t>对于所有的设计都要考虑应用是恶意的</a:t>
            </a:r>
            <a:r>
              <a:rPr lang="zh-CN" altLang="en-US" dirty="0"/>
              <a:t>。在图里可以标出哪些部分是</a:t>
            </a:r>
            <a:r>
              <a:rPr lang="en-US" altLang="zh-CN" dirty="0"/>
              <a:t>trust</a:t>
            </a:r>
            <a:r>
              <a:rPr lang="zh-CN" altLang="en-US" dirty="0"/>
              <a:t>，哪些是</a:t>
            </a:r>
            <a:r>
              <a:rPr lang="en-US" altLang="zh-CN" dirty="0"/>
              <a:t>untrust</a:t>
            </a:r>
            <a:r>
              <a:rPr lang="zh-CN" altLang="en-US" dirty="0"/>
              <a:t>的。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9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【</a:t>
            </a:r>
            <a:r>
              <a:rPr lang="zh-CN" altLang="en-US" dirty="0"/>
              <a:t>用户上下文中的</a:t>
            </a:r>
            <a:r>
              <a:rPr lang="en-US" altLang="zh-CN" dirty="0"/>
              <a:t>Verifier</a:t>
            </a:r>
            <a:r>
              <a:rPr lang="zh-CN" altLang="en-US" dirty="0"/>
              <a:t>的所有指令是否可以优化成不用栈只用寄存器，避免切栈；或者做成不访问栈，全访问隔离区域</a:t>
            </a:r>
            <a:r>
              <a:rPr lang="en-US" altLang="zh-CN" dirty="0"/>
              <a:t>ldtr</a:t>
            </a:r>
            <a:r>
              <a:rPr lang="zh-CN" altLang="en-US" dirty="0"/>
              <a:t>和</a:t>
            </a:r>
            <a:r>
              <a:rPr lang="en-US" altLang="zh-CN" dirty="0"/>
              <a:t>sttr</a:t>
            </a:r>
            <a:r>
              <a:rPr lang="zh-CN" altLang="en-US" dirty="0"/>
              <a:t>；栈变量提升成全局变量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全局变量，</a:t>
            </a:r>
            <a:r>
              <a:rPr lang="en-US" altLang="zh-CN" dirty="0"/>
              <a:t>Hash table</a:t>
            </a:r>
            <a:r>
              <a:rPr lang="zh-CN" altLang="en-US" dirty="0"/>
              <a:t>必须在</a:t>
            </a:r>
            <a:r>
              <a:rPr lang="en-US" altLang="zh-CN" dirty="0"/>
              <a:t>U page</a:t>
            </a:r>
            <a:r>
              <a:rPr lang="zh-CN" altLang="en-US" dirty="0"/>
              <a:t>中保存或者</a:t>
            </a:r>
            <a:r>
              <a:rPr lang="en-US" altLang="zh-CN" dirty="0"/>
              <a:t>vdso</a:t>
            </a:r>
            <a:r>
              <a:rPr lang="zh-CN" altLang="en-US" dirty="0"/>
              <a:t>中，一定保证不可改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什么是系统指令，什么是基础指令。为什么系统指令和基础指令要分开做</a:t>
            </a:r>
            <a:r>
              <a:rPr lang="en-US" altLang="zh-CN" dirty="0"/>
              <a:t>,</a:t>
            </a:r>
            <a:r>
              <a:rPr lang="zh-CN" altLang="en-US" dirty="0"/>
              <a:t>敏感指令在两类指令中的占比的差异导致需要分开做，为什么有的是考虑白名单有的是黑名单（因为性能考虑）</a:t>
            </a:r>
            <a:r>
              <a:rPr lang="en-US" altLang="zh-CN" dirty="0"/>
              <a:t>,</a:t>
            </a:r>
            <a:r>
              <a:rPr lang="zh-CN" altLang="en-US" dirty="0"/>
              <a:t>和前面的有条件敏感指令和无条件敏感指令呼应</a:t>
            </a:r>
            <a:r>
              <a:rPr lang="en-US" altLang="zh-CN" dirty="0"/>
              <a:t>】【</a:t>
            </a:r>
            <a:r>
              <a:rPr lang="zh-CN" altLang="en-US" dirty="0"/>
              <a:t>扫描的指令越少越好，所以需要用配置去做，配置不影响功能同时能够使得需要扫描的指令越少越好</a:t>
            </a:r>
            <a:r>
              <a:rPr lang="en-US" altLang="zh-CN" dirty="0"/>
              <a:t>】【</a:t>
            </a:r>
            <a:r>
              <a:rPr lang="zh-CN" altLang="en-US" dirty="0"/>
              <a:t>指令交集并集合图，哪些是需要扫描的哪些不用扫描</a:t>
            </a:r>
            <a:r>
              <a:rPr lang="en-US" altLang="zh-CN" dirty="0"/>
              <a:t>】【hash</a:t>
            </a:r>
            <a:r>
              <a:rPr lang="zh-CN" altLang="en-US" dirty="0"/>
              <a:t>表 优化 </a:t>
            </a:r>
            <a:r>
              <a:rPr lang="en-US" altLang="zh-CN" dirty="0"/>
              <a:t>cacheline</a:t>
            </a:r>
            <a:r>
              <a:rPr lang="zh-CN" altLang="en-US" dirty="0"/>
              <a:t>对齐</a:t>
            </a:r>
            <a:r>
              <a:rPr lang="en-US" altLang="zh-CN" dirty="0"/>
              <a:t>】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3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6FD7B-3A92-4057-9562-2E7579A0C5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6FD7B-3A92-4057-9562-2E7579A0C5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9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1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代码中可能包含可执行的数据</a:t>
            </a:r>
            <a:endParaRPr lang="en-US" altLang="zh-CN" dirty="0"/>
          </a:p>
          <a:p>
            <a:pPr lvl="1"/>
            <a:r>
              <a:rPr lang="zh-CN" altLang="en-US" dirty="0"/>
              <a:t>内嵌数据</a:t>
            </a:r>
            <a:endParaRPr lang="en-US" altLang="zh-CN" dirty="0"/>
          </a:p>
          <a:p>
            <a:pPr lvl="1"/>
            <a:r>
              <a:rPr lang="en-US" altLang="zh-CN" dirty="0"/>
              <a:t>.rodata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数据可以是任意编码，包括敏感指令编码。攻击者可以复用这些可执行数据执行敏感指令。</a:t>
            </a:r>
            <a:endParaRPr lang="en-US" altLang="zh-CN" dirty="0"/>
          </a:p>
          <a:p>
            <a:r>
              <a:rPr lang="zh-CN" altLang="en-US" dirty="0"/>
              <a:t>但可执行数据是代码的正常组成部分，不能因为这些数据包含敏感指令编码而禁止代码执行。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4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65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86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7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0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6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86928"/>
            <a:ext cx="9144000" cy="1292131"/>
          </a:xfrm>
          <a:prstGeom prst="rect">
            <a:avLst/>
          </a:prstGeom>
        </p:spPr>
        <p:txBody>
          <a:bodyPr anchor="b"/>
          <a:lstStyle>
            <a:lvl1pPr algn="ctr">
              <a:defRPr sz="4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17822-5455-4C10-A3FF-AEDE9E401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30506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06" y="1332745"/>
            <a:ext cx="11092543" cy="4690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06601F4-D5FD-4C27-8C72-593012FD7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B7CB280A-111F-48AD-9B76-5AA89D9DD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91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7D2CBE2-6640-4371-97A6-100A5EA9A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DA3D4FDC-F0E4-42F1-9765-1F8B6D6E7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8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7200" y="1332000"/>
            <a:ext cx="5181600" cy="484495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1999"/>
            <a:ext cx="5181600" cy="4844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DDDA05D-A3E8-4CD9-846C-471B396A0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A195CFA8-4DCA-49CC-A7DC-19330B526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F7EA2A7-D740-4590-839D-DBE0F22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C90BB5-5D5C-48C8-900B-4806300D88FF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4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05" y="13320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904" y="2155912"/>
            <a:ext cx="5157787" cy="392888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7212" y="1332000"/>
            <a:ext cx="5183188" cy="7887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7212" y="2155912"/>
            <a:ext cx="5183188" cy="39158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461D59C-ED42-488E-A9CB-420E9A975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5F0D16D3-4A12-437C-9F11-E02307FE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7976DE5-AC2C-4361-9B6B-C84BD524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D0F8FA-3804-4BF8-BC08-7877E7302D17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9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860E5E7-CE0B-4293-950C-D98253FE8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FBAD65E-1315-42A8-886B-E93E5656D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0DCEEF4-95FC-4D92-8DE1-56D2144F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A025D0A-D80E-42A5-80BD-703F0E925933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72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A417243-331B-4B37-817F-C563C5851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027AA2-DA8A-4AE8-99E8-AA6CF9C2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167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3A558B80-A545-48E6-AB94-5ADFF736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DAA85C5E-DE3D-4457-8873-6039F5B05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2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23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15B7510A-55C6-4F49-98CF-80B6EE815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401B50B-EADD-482F-9379-911FBDBB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59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28418FE-76E2-4BF0-A7CC-BBFC2C7B7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53C4130-CDDB-4460-8B55-20559FE5D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BF0FEF-27F0-401F-A06B-1E40B9B3CACE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93E33493-D5C1-4C9E-BBC0-A1A71660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5910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E539212-6E77-4332-AB35-8126A6E4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3C3ACD-AD6E-47D8-8EFE-EA503C22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4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4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4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7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6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9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7626-827E-4B73-A31E-42B89969E41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79B6-CB7F-47C6-841E-6F00A4BE0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3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E5CC6DD-9003-481F-A64F-E868D497F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E6DF48-85BE-41B6-A848-C5D6CC85AA23}"/>
              </a:ext>
            </a:extLst>
          </p:cNvPr>
          <p:cNvCxnSpPr/>
          <p:nvPr userDrawn="1"/>
        </p:nvCxnSpPr>
        <p:spPr>
          <a:xfrm>
            <a:off x="0" y="6257051"/>
            <a:ext cx="12192000" cy="0"/>
          </a:xfrm>
          <a:prstGeom prst="line">
            <a:avLst/>
          </a:prstGeom>
          <a:ln w="28575">
            <a:solidFill>
              <a:srgbClr val="8081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A9A9C09-8910-4A14-BF1F-DEF27EEF7F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4" b="20469"/>
          <a:stretch/>
        </p:blipFill>
        <p:spPr>
          <a:xfrm>
            <a:off x="215543" y="6297819"/>
            <a:ext cx="2768511" cy="560185"/>
          </a:xfrm>
          <a:prstGeom prst="rect">
            <a:avLst/>
          </a:prstGeom>
        </p:spPr>
      </p:pic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D111E4A-DBE1-48CE-85AC-96EDE465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7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除了内核态进程非法访问内核空间的问题，我们还需要解决内核态进程内嵌并非法执行敏感指令，修改机器状态的问题。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MSR</a:t>
            </a:r>
            <a:r>
              <a:rPr lang="zh-CN" altLang="en-US" dirty="0"/>
              <a:t>指令，修改</a:t>
            </a:r>
            <a:r>
              <a:rPr lang="en-US" altLang="zh-CN" dirty="0"/>
              <a:t>TTBR0_ELx</a:t>
            </a:r>
            <a:r>
              <a:rPr lang="zh-CN" altLang="en-US" dirty="0"/>
              <a:t>寄存器，攻击者可以使被攻击进程使用其伪造的页表，实现对被攻击进程的任意物理内存的修改；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MSR</a:t>
            </a:r>
            <a:r>
              <a:rPr lang="zh-CN" altLang="en-US" dirty="0"/>
              <a:t>指令，修改</a:t>
            </a:r>
            <a:r>
              <a:rPr lang="en-US" altLang="zh-CN" dirty="0"/>
              <a:t>PSTATE.PAN</a:t>
            </a:r>
            <a:r>
              <a:rPr lang="zh-CN" altLang="en-US" dirty="0"/>
              <a:t>可以关闭</a:t>
            </a:r>
            <a:r>
              <a:rPr lang="en-US" altLang="zh-CN" dirty="0"/>
              <a:t>PAN</a:t>
            </a:r>
            <a:r>
              <a:rPr lang="zh-CN" altLang="en-US" dirty="0"/>
              <a:t>机制，使得内核可以任意访问用户空间，打破内核到用户空间的隔离；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DC IGDVAC</a:t>
            </a:r>
            <a:r>
              <a:rPr lang="zh-CN" altLang="en-US" dirty="0"/>
              <a:t>和</a:t>
            </a:r>
            <a:r>
              <a:rPr lang="en-US" altLang="zh-CN" dirty="0"/>
              <a:t>TLBI VAE1</a:t>
            </a:r>
            <a:r>
              <a:rPr lang="zh-CN" altLang="en-US" dirty="0"/>
              <a:t>等指令直接刷新</a:t>
            </a:r>
            <a:r>
              <a:rPr lang="en-US" altLang="zh-CN" dirty="0"/>
              <a:t>Cache</a:t>
            </a:r>
            <a:r>
              <a:rPr lang="zh-CN" altLang="en-US" dirty="0"/>
              <a:t>或者</a:t>
            </a:r>
            <a:r>
              <a:rPr lang="en-US" altLang="zh-CN" dirty="0"/>
              <a:t>TLB</a:t>
            </a:r>
            <a:r>
              <a:rPr lang="zh-CN" altLang="en-US" dirty="0"/>
              <a:t>，高效精准地测量访问延迟，无需通过一系列的访存操作驱逐某些特定的缓存项，从而增强了攻击者针对缓存的侧信道攻击能力。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需要解决以下问题：</a:t>
            </a:r>
            <a:endParaRPr lang="en-US" altLang="zh-CN" dirty="0"/>
          </a:p>
          <a:p>
            <a:pPr lvl="1"/>
            <a:r>
              <a:rPr lang="zh-CN" altLang="en-US" dirty="0"/>
              <a:t>哪些指令是敏感指令？</a:t>
            </a:r>
            <a:endParaRPr lang="en-US" altLang="zh-CN" dirty="0"/>
          </a:p>
          <a:p>
            <a:pPr lvl="1"/>
            <a:r>
              <a:rPr lang="zh-CN" altLang="en-US" dirty="0"/>
              <a:t>如何阻止内核态进程滥用敏感指令？</a:t>
            </a:r>
            <a:endParaRPr lang="en-US" altLang="zh-CN" dirty="0"/>
          </a:p>
          <a:p>
            <a:pPr lvl="1"/>
            <a:r>
              <a:rPr lang="zh-CN" altLang="en-US" dirty="0"/>
              <a:t>如何处理可执行数据中的敏感指令编码？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18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30794-A1EF-4C5A-AFC9-34399766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C0C08-A229-421D-8C1F-00ACB046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6" y="1332745"/>
            <a:ext cx="11092543" cy="4690961"/>
          </a:xfrm>
          <a:noFill/>
          <a:ln w="28575">
            <a:noFill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r>
              <a:rPr lang="zh-CN" altLang="en-US" dirty="0"/>
              <a:t>方案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0A1D7-A493-47B4-AB04-3209A052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1928-CB77-4592-8A4F-A3632D39E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9129" y="1772144"/>
            <a:ext cx="10939170" cy="4253339"/>
            <a:chOff x="94802" y="1691755"/>
            <a:chExt cx="10939170" cy="425333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8033CB8-35BA-45BE-A719-2AFA30A435AA}"/>
                </a:ext>
              </a:extLst>
            </p:cNvPr>
            <p:cNvSpPr/>
            <p:nvPr/>
          </p:nvSpPr>
          <p:spPr>
            <a:xfrm>
              <a:off x="1841144" y="3464272"/>
              <a:ext cx="1237730" cy="350230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PageAnalyzer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309732-DE16-4D9F-9025-592D6A774381}"/>
                </a:ext>
              </a:extLst>
            </p:cNvPr>
            <p:cNvSpPr/>
            <p:nvPr/>
          </p:nvSpPr>
          <p:spPr>
            <a:xfrm>
              <a:off x="3845905" y="3048336"/>
              <a:ext cx="966028" cy="377855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Scanner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1AD6052-4E98-4DF7-B667-6A83E81F18DE}"/>
                </a:ext>
              </a:extLst>
            </p:cNvPr>
            <p:cNvSpPr/>
            <p:nvPr/>
          </p:nvSpPr>
          <p:spPr>
            <a:xfrm>
              <a:off x="3629523" y="3788650"/>
              <a:ext cx="1604218" cy="377855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CodeDataSplitter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C8128F9F-9ED9-42C2-A07C-4FE032461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874" y="3229644"/>
              <a:ext cx="767031" cy="40212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8E8E901A-79F1-490C-968A-BC87F652DF76}"/>
                </a:ext>
              </a:extLst>
            </p:cNvPr>
            <p:cNvCxnSpPr>
              <a:cxnSpLocks/>
            </p:cNvCxnSpPr>
            <p:nvPr/>
          </p:nvCxnSpPr>
          <p:spPr>
            <a:xfrm>
              <a:off x="3072427" y="3631314"/>
              <a:ext cx="550649" cy="352003"/>
            </a:xfrm>
            <a:prstGeom prst="bentConnector3">
              <a:avLst>
                <a:gd name="adj1" fmla="val 7019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791B571-2460-48B6-A113-3578367A4BA6}"/>
                </a:ext>
              </a:extLst>
            </p:cNvPr>
            <p:cNvSpPr/>
            <p:nvPr/>
          </p:nvSpPr>
          <p:spPr>
            <a:xfrm>
              <a:off x="1706944" y="2877879"/>
              <a:ext cx="3940992" cy="150071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368B60AA-812F-4A93-A391-408C131C68FB}"/>
                </a:ext>
              </a:extLst>
            </p:cNvPr>
            <p:cNvCxnSpPr>
              <a:stCxn id="36" idx="3"/>
              <a:endCxn id="110" idx="1"/>
            </p:cNvCxnSpPr>
            <p:nvPr/>
          </p:nvCxnSpPr>
          <p:spPr>
            <a:xfrm flipV="1">
              <a:off x="5233741" y="3512340"/>
              <a:ext cx="502885" cy="465238"/>
            </a:xfrm>
            <a:prstGeom prst="bentConnector3">
              <a:avLst>
                <a:gd name="adj1" fmla="val 5282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连接符: 肘形 115">
              <a:extLst>
                <a:ext uri="{FF2B5EF4-FFF2-40B4-BE49-F238E27FC236}">
                  <a16:creationId xmlns:a16="http://schemas.microsoft.com/office/drawing/2014/main" id="{EE0B01A0-F9BF-4CD3-BF09-61D5C3025FA0}"/>
                </a:ext>
              </a:extLst>
            </p:cNvPr>
            <p:cNvCxnSpPr>
              <a:stCxn id="35" idx="3"/>
              <a:endCxn id="110" idx="1"/>
            </p:cNvCxnSpPr>
            <p:nvPr/>
          </p:nvCxnSpPr>
          <p:spPr>
            <a:xfrm>
              <a:off x="4811933" y="3237264"/>
              <a:ext cx="924693" cy="275076"/>
            </a:xfrm>
            <a:prstGeom prst="bentConnector3">
              <a:avLst>
                <a:gd name="adj1" fmla="val 74410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304FD1CA-0532-4B40-AA36-07E31F876C30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328918" y="2703767"/>
              <a:ext cx="1" cy="34456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1893F2F-4211-408C-8475-74CCFFEC064F}"/>
                </a:ext>
              </a:extLst>
            </p:cNvPr>
            <p:cNvSpPr/>
            <p:nvPr/>
          </p:nvSpPr>
          <p:spPr>
            <a:xfrm>
              <a:off x="2561672" y="3012019"/>
              <a:ext cx="167756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Instructions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8F5FFCB2-104E-471E-9079-60278BB5A122}"/>
                </a:ext>
              </a:extLst>
            </p:cNvPr>
            <p:cNvSpPr/>
            <p:nvPr/>
          </p:nvSpPr>
          <p:spPr>
            <a:xfrm>
              <a:off x="2581902" y="3963590"/>
              <a:ext cx="167756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2A9E0A9-69EC-47C5-BF8C-B6606C127CEE}"/>
                </a:ext>
              </a:extLst>
            </p:cNvPr>
            <p:cNvSpPr/>
            <p:nvPr/>
          </p:nvSpPr>
          <p:spPr>
            <a:xfrm>
              <a:off x="3807620" y="2695936"/>
              <a:ext cx="167756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failed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E5D15B8D-09A6-4B2E-84DD-E98FAD913786}"/>
                </a:ext>
              </a:extLst>
            </p:cNvPr>
            <p:cNvCxnSpPr/>
            <p:nvPr/>
          </p:nvCxnSpPr>
          <p:spPr>
            <a:xfrm>
              <a:off x="945081" y="3624323"/>
              <a:ext cx="817023" cy="1056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37B76541-4E99-4BC9-946F-4D591EA5F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626" y="3225448"/>
              <a:ext cx="573784" cy="573784"/>
            </a:xfrm>
            <a:prstGeom prst="rect">
              <a:avLst/>
            </a:prstGeom>
          </p:spPr>
        </p:pic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6578AFD2-2365-473F-8EDA-439C2A85575F}"/>
                </a:ext>
              </a:extLst>
            </p:cNvPr>
            <p:cNvGrpSpPr/>
            <p:nvPr/>
          </p:nvGrpSpPr>
          <p:grpSpPr>
            <a:xfrm>
              <a:off x="4038600" y="2076118"/>
              <a:ext cx="634409" cy="624380"/>
              <a:chOff x="3797223" y="2117883"/>
              <a:chExt cx="634409" cy="624380"/>
            </a:xfrm>
          </p:grpSpPr>
          <p:pic>
            <p:nvPicPr>
              <p:cNvPr id="112" name="图片 111">
                <a:extLst>
                  <a:ext uri="{FF2B5EF4-FFF2-40B4-BE49-F238E27FC236}">
                    <a16:creationId xmlns:a16="http://schemas.microsoft.com/office/drawing/2014/main" id="{7EA375D6-795B-4031-B0C2-90456F0E1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7403" y="2117883"/>
                <a:ext cx="450267" cy="450267"/>
              </a:xfrm>
              <a:prstGeom prst="rect">
                <a:avLst/>
              </a:prstGeom>
            </p:spPr>
          </p:pic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46C4E3D-A26E-4842-96E4-19C71ABFA5F3}"/>
                  </a:ext>
                </a:extLst>
              </p:cNvPr>
              <p:cNvSpPr/>
              <p:nvPr/>
            </p:nvSpPr>
            <p:spPr>
              <a:xfrm>
                <a:off x="3797223" y="2502197"/>
                <a:ext cx="634409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report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64A4FB9-B671-4BAE-9823-4769D4275817}"/>
                </a:ext>
              </a:extLst>
            </p:cNvPr>
            <p:cNvSpPr/>
            <p:nvPr/>
          </p:nvSpPr>
          <p:spPr>
            <a:xfrm>
              <a:off x="1366338" y="5243101"/>
              <a:ext cx="3926241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Offline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利用编译器或者二进制重写方法分离代码和数据，并在线下扫描和重写敏感指令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856831D-DD73-484A-A2CF-1571340C00C9}"/>
                </a:ext>
              </a:extLst>
            </p:cNvPr>
            <p:cNvSpPr/>
            <p:nvPr/>
          </p:nvSpPr>
          <p:spPr>
            <a:xfrm>
              <a:off x="6998098" y="5261830"/>
              <a:ext cx="3954159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Online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线上通过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Page Fault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监控可执行页的映射创建，运行时扫描可执行页中的敏感指令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369309" y="3413106"/>
              <a:ext cx="3155601" cy="96548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369878" y="3411495"/>
              <a:ext cx="2077275" cy="82189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931156" y="3649802"/>
              <a:ext cx="939207" cy="248801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Verifier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780796" y="4069403"/>
              <a:ext cx="744114" cy="3139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Kernel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55093" y="3960366"/>
              <a:ext cx="1784032" cy="3139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Kernel Module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71096" y="2195809"/>
              <a:ext cx="2066651" cy="1218025"/>
              <a:chOff x="5211773" y="1367145"/>
              <a:chExt cx="2109667" cy="519927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5" name="矩形 64"/>
              <p:cNvSpPr/>
              <p:nvPr/>
            </p:nvSpPr>
            <p:spPr>
              <a:xfrm>
                <a:off x="5211773" y="1367145"/>
                <a:ext cx="2109667" cy="519927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5403904" y="1370511"/>
                <a:ext cx="1827429" cy="28820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Kernel Mode App</a:t>
                </a: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7917695" y="3289350"/>
              <a:ext cx="939207" cy="248801"/>
            </a:xfrm>
            <a:prstGeom prst="rect">
              <a:avLst/>
            </a:prstGeom>
            <a:pattFill prst="dashHorz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Agent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480" y="2559433"/>
              <a:ext cx="1151868" cy="836791"/>
              <a:chOff x="1185985" y="2131932"/>
              <a:chExt cx="1151868" cy="836791"/>
            </a:xfrm>
          </p:grpSpPr>
          <p:pic>
            <p:nvPicPr>
              <p:cNvPr id="92" name="图片 91">
                <a:extLst>
                  <a:ext uri="{FF2B5EF4-FFF2-40B4-BE49-F238E27FC236}">
                    <a16:creationId xmlns:a16="http://schemas.microsoft.com/office/drawing/2014/main" id="{5ACDE308-4D05-430C-BC23-0A3AB0A7F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4056" y="2131932"/>
                <a:ext cx="720092" cy="720092"/>
              </a:xfrm>
              <a:prstGeom prst="rect">
                <a:avLst/>
              </a:prstGeom>
            </p:spPr>
          </p:pic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7EB1298-8954-412F-95DB-2DEA6B28875C}"/>
                  </a:ext>
                </a:extLst>
              </p:cNvPr>
              <p:cNvSpPr/>
              <p:nvPr/>
            </p:nvSpPr>
            <p:spPr>
              <a:xfrm>
                <a:off x="1185985" y="2728657"/>
                <a:ext cx="1151868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source 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94802" y="3881386"/>
              <a:ext cx="1177263" cy="982866"/>
              <a:chOff x="1224677" y="3745168"/>
              <a:chExt cx="1177263" cy="982866"/>
            </a:xfrm>
          </p:grpSpPr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37B76541-4E99-4BC9-946F-4D591EA5F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4054" y="3745168"/>
                <a:ext cx="573784" cy="573784"/>
              </a:xfrm>
              <a:prstGeom prst="rect">
                <a:avLst/>
              </a:prstGeom>
            </p:spPr>
          </p:pic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893EB01-CB34-478A-BC0F-FBF96A1753DB}"/>
                  </a:ext>
                </a:extLst>
              </p:cNvPr>
              <p:cNvSpPr/>
              <p:nvPr/>
            </p:nvSpPr>
            <p:spPr>
              <a:xfrm>
                <a:off x="1224677" y="4340236"/>
                <a:ext cx="1177263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COTS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binary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893EB01-CB34-478A-BC0F-FBF96A1753DB}"/>
                </a:ext>
              </a:extLst>
            </p:cNvPr>
            <p:cNvSpPr/>
            <p:nvPr/>
          </p:nvSpPr>
          <p:spPr>
            <a:xfrm>
              <a:off x="5670512" y="3825541"/>
              <a:ext cx="720377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safe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binary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2D8030BB-CAEE-4084-AA7A-CADA00279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644" y="2485982"/>
              <a:ext cx="584302" cy="584302"/>
            </a:xfrm>
            <a:prstGeom prst="rect">
              <a:avLst/>
            </a:prstGeom>
          </p:spPr>
        </p:pic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2D8030BB-CAEE-4084-AA7A-CADA00279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372" y="2486666"/>
              <a:ext cx="584302" cy="584302"/>
            </a:xfrm>
            <a:prstGeom prst="rect">
              <a:avLst/>
            </a:prstGeom>
          </p:spPr>
        </p:pic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72E37CF-5AFB-4B23-8A23-8DC8568396F1}"/>
                </a:ext>
              </a:extLst>
            </p:cNvPr>
            <p:cNvSpPr/>
            <p:nvPr/>
          </p:nvSpPr>
          <p:spPr>
            <a:xfrm>
              <a:off x="7623389" y="3022255"/>
              <a:ext cx="68120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rodata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72E37CF-5AFB-4B23-8A23-8DC8568396F1}"/>
                </a:ext>
              </a:extLst>
            </p:cNvPr>
            <p:cNvSpPr/>
            <p:nvPr/>
          </p:nvSpPr>
          <p:spPr>
            <a:xfrm>
              <a:off x="8453565" y="3001523"/>
              <a:ext cx="68120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.text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曲线连接符 18"/>
            <p:cNvCxnSpPr>
              <a:stCxn id="105" idx="3"/>
              <a:endCxn id="68" idx="3"/>
            </p:cNvCxnSpPr>
            <p:nvPr/>
          </p:nvCxnSpPr>
          <p:spPr>
            <a:xfrm flipH="1">
              <a:off x="8856902" y="2778817"/>
              <a:ext cx="238772" cy="634934"/>
            </a:xfrm>
            <a:prstGeom prst="curvedConnector3">
              <a:avLst>
                <a:gd name="adj1" fmla="val -957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68" idx="3"/>
              <a:endCxn id="57" idx="3"/>
            </p:cNvCxnSpPr>
            <p:nvPr/>
          </p:nvCxnSpPr>
          <p:spPr>
            <a:xfrm>
              <a:off x="8856902" y="3413751"/>
              <a:ext cx="13461" cy="360452"/>
            </a:xfrm>
            <a:prstGeom prst="curvedConnector3">
              <a:avLst>
                <a:gd name="adj1" fmla="val 179823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8673802" y="2633211"/>
              <a:ext cx="2360170" cy="264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 Fault</a:t>
              </a:r>
            </a:p>
          </p:txBody>
        </p:sp>
        <p:sp>
          <p:nvSpPr>
            <p:cNvPr id="117" name="爆炸形 1 116"/>
            <p:cNvSpPr/>
            <p:nvPr/>
          </p:nvSpPr>
          <p:spPr>
            <a:xfrm>
              <a:off x="8930821" y="2612327"/>
              <a:ext cx="203200" cy="233095"/>
            </a:xfrm>
            <a:prstGeom prst="irregularSeal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6729368" y="1691755"/>
              <a:ext cx="9403" cy="3991897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组合 118"/>
            <p:cNvGrpSpPr/>
            <p:nvPr/>
          </p:nvGrpSpPr>
          <p:grpSpPr>
            <a:xfrm>
              <a:off x="6397447" y="3195514"/>
              <a:ext cx="786051" cy="353063"/>
              <a:chOff x="5377180" y="3007357"/>
              <a:chExt cx="786051" cy="353063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5377180" y="3007357"/>
                <a:ext cx="660400" cy="353063"/>
                <a:chOff x="5377180" y="3007357"/>
                <a:chExt cx="660400" cy="353063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5377180" y="3037266"/>
                  <a:ext cx="660400" cy="32315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4" name="组合 123"/>
                <p:cNvGrpSpPr/>
                <p:nvPr/>
              </p:nvGrpSpPr>
              <p:grpSpPr>
                <a:xfrm>
                  <a:off x="5417983" y="3007357"/>
                  <a:ext cx="604610" cy="315337"/>
                  <a:chOff x="5417983" y="2793777"/>
                  <a:chExt cx="604610" cy="318733"/>
                </a:xfrm>
                <a:solidFill>
                  <a:schemeClr val="bg1"/>
                </a:solidFill>
              </p:grpSpPr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2D612575-5E4F-427B-85FA-F83845E9373B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983" y="2793777"/>
                    <a:ext cx="604610" cy="2862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Load</a:t>
                    </a:r>
                    <a:endParaRPr kumimoji="1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6" name="直接箭头连接符 125"/>
                  <p:cNvCxnSpPr/>
                  <p:nvPr/>
                </p:nvCxnSpPr>
                <p:spPr>
                  <a:xfrm>
                    <a:off x="5449774" y="3110237"/>
                    <a:ext cx="517847" cy="2273"/>
                  </a:xfrm>
                  <a:prstGeom prst="straightConnector1">
                    <a:avLst/>
                  </a:prstGeom>
                  <a:grpFill/>
                  <a:ln w="28575"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直接箭头连接符 120"/>
              <p:cNvCxnSpPr/>
              <p:nvPr/>
            </p:nvCxnSpPr>
            <p:spPr>
              <a:xfrm flipV="1">
                <a:off x="5967621" y="3037266"/>
                <a:ext cx="0" cy="285432"/>
              </a:xfrm>
              <a:prstGeom prst="straightConnector1">
                <a:avLst/>
              </a:prstGeom>
              <a:grpFill/>
              <a:ln w="28575"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/>
              <p:nvPr/>
            </p:nvCxnSpPr>
            <p:spPr>
              <a:xfrm flipV="1">
                <a:off x="5960673" y="3052102"/>
                <a:ext cx="202558" cy="4923"/>
              </a:xfrm>
              <a:prstGeom prst="straightConnector1">
                <a:avLst/>
              </a:prstGeom>
              <a:grpFill/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矩形 128"/>
          <p:cNvSpPr/>
          <p:nvPr/>
        </p:nvSpPr>
        <p:spPr>
          <a:xfrm>
            <a:off x="1390754" y="2972808"/>
            <a:ext cx="2360170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TOOL *</a:t>
            </a:r>
          </a:p>
        </p:txBody>
      </p:sp>
      <p:sp>
        <p:nvSpPr>
          <p:cNvPr id="133" name="矩形 132"/>
          <p:cNvSpPr/>
          <p:nvPr/>
        </p:nvSpPr>
        <p:spPr>
          <a:xfrm>
            <a:off x="2069298" y="4714608"/>
            <a:ext cx="3025006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TOOL can be Spliter or Rewriter  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EB1298-8954-412F-95DB-2DEA6B28875C}"/>
              </a:ext>
            </a:extLst>
          </p:cNvPr>
          <p:cNvSpPr/>
          <p:nvPr/>
        </p:nvSpPr>
        <p:spPr>
          <a:xfrm>
            <a:off x="521438" y="3580388"/>
            <a:ext cx="1151868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30794-A1EF-4C5A-AFC9-34399766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0A1D7-A493-47B4-AB04-3209A052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1928-CB77-4592-8A4F-A3632D39E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64A4FB9-B671-4BAE-9823-4769D4275817}"/>
              </a:ext>
            </a:extLst>
          </p:cNvPr>
          <p:cNvSpPr/>
          <p:nvPr/>
        </p:nvSpPr>
        <p:spPr>
          <a:xfrm>
            <a:off x="112359" y="5457915"/>
            <a:ext cx="39262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Offline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利用编译器或者二进制重写方法分离代码和数据，并在线下扫描和重写敏感指令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856831D-DD73-484A-A2CF-1571340C00C9}"/>
              </a:ext>
            </a:extLst>
          </p:cNvPr>
          <p:cNvSpPr/>
          <p:nvPr/>
        </p:nvSpPr>
        <p:spPr>
          <a:xfrm>
            <a:off x="-227600" y="4280262"/>
            <a:ext cx="395415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Online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线上通过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Page Fault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监控可执行页的映射创建，运行时扫描可执行页中的敏感指令</a:t>
            </a:r>
          </a:p>
        </p:txBody>
      </p:sp>
      <p:cxnSp>
        <p:nvCxnSpPr>
          <p:cNvPr id="118" name="直接连接符 117"/>
          <p:cNvCxnSpPr>
            <a:cxnSpLocks/>
          </p:cNvCxnSpPr>
          <p:nvPr/>
        </p:nvCxnSpPr>
        <p:spPr>
          <a:xfrm>
            <a:off x="6084835" y="992774"/>
            <a:ext cx="265954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11444087" y="5548326"/>
            <a:ext cx="786051" cy="353063"/>
            <a:chOff x="5377180" y="3007357"/>
            <a:chExt cx="786051" cy="353063"/>
          </a:xfrm>
        </p:grpSpPr>
        <p:grpSp>
          <p:nvGrpSpPr>
            <p:cNvPr id="120" name="组合 119"/>
            <p:cNvGrpSpPr/>
            <p:nvPr/>
          </p:nvGrpSpPr>
          <p:grpSpPr>
            <a:xfrm>
              <a:off x="5377180" y="3007357"/>
              <a:ext cx="660400" cy="353063"/>
              <a:chOff x="5377180" y="3007357"/>
              <a:chExt cx="660400" cy="3530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5377180" y="3037266"/>
                <a:ext cx="660400" cy="32315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5417983" y="3007357"/>
                <a:ext cx="604610" cy="315337"/>
                <a:chOff x="5417983" y="2793777"/>
                <a:chExt cx="604610" cy="318733"/>
              </a:xfrm>
              <a:solidFill>
                <a:schemeClr val="bg1"/>
              </a:solidFill>
            </p:grpSpPr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2D612575-5E4F-427B-85FA-F83845E9373B}"/>
                    </a:ext>
                  </a:extLst>
                </p:cNvPr>
                <p:cNvSpPr txBox="1"/>
                <p:nvPr/>
              </p:nvSpPr>
              <p:spPr>
                <a:xfrm>
                  <a:off x="5417983" y="2793777"/>
                  <a:ext cx="604610" cy="286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Load</a:t>
                  </a:r>
                  <a:endPara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6" name="直接箭头连接符 125"/>
                <p:cNvCxnSpPr/>
                <p:nvPr/>
              </p:nvCxnSpPr>
              <p:spPr>
                <a:xfrm>
                  <a:off x="5449774" y="3110237"/>
                  <a:ext cx="517847" cy="2273"/>
                </a:xfrm>
                <a:prstGeom prst="straightConnector1">
                  <a:avLst/>
                </a:prstGeom>
                <a:grpFill/>
                <a:ln w="28575"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1" name="直接箭头连接符 120"/>
            <p:cNvCxnSpPr/>
            <p:nvPr/>
          </p:nvCxnSpPr>
          <p:spPr>
            <a:xfrm flipV="1">
              <a:off x="5967621" y="3037266"/>
              <a:ext cx="0" cy="285432"/>
            </a:xfrm>
            <a:prstGeom prst="straightConnector1">
              <a:avLst/>
            </a:prstGeom>
            <a:grpFill/>
            <a:ln w="2857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5960673" y="3052102"/>
              <a:ext cx="202558" cy="4923"/>
            </a:xfrm>
            <a:prstGeom prst="straightConnector1">
              <a:avLst/>
            </a:prstGeom>
            <a:grpFill/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D4CB0D0E-E0F9-070B-30B8-E8D10B9BE4CD}"/>
              </a:ext>
            </a:extLst>
          </p:cNvPr>
          <p:cNvGrpSpPr/>
          <p:nvPr/>
        </p:nvGrpSpPr>
        <p:grpSpPr>
          <a:xfrm>
            <a:off x="322857" y="791365"/>
            <a:ext cx="7586120" cy="2637635"/>
            <a:chOff x="247025" y="1525012"/>
            <a:chExt cx="7586120" cy="2637635"/>
          </a:xfrm>
        </p:grpSpPr>
        <p:grpSp>
          <p:nvGrpSpPr>
            <p:cNvPr id="90" name="组合 89"/>
            <p:cNvGrpSpPr/>
            <p:nvPr/>
          </p:nvGrpSpPr>
          <p:grpSpPr>
            <a:xfrm>
              <a:off x="247025" y="3296001"/>
              <a:ext cx="1151868" cy="836791"/>
              <a:chOff x="1185985" y="2131932"/>
              <a:chExt cx="1151868" cy="836791"/>
            </a:xfrm>
          </p:grpSpPr>
          <p:pic>
            <p:nvPicPr>
              <p:cNvPr id="92" name="图片 91">
                <a:extLst>
                  <a:ext uri="{FF2B5EF4-FFF2-40B4-BE49-F238E27FC236}">
                    <a16:creationId xmlns:a16="http://schemas.microsoft.com/office/drawing/2014/main" id="{5ACDE308-4D05-430C-BC23-0A3AB0A7F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4056" y="2131932"/>
                <a:ext cx="720092" cy="720092"/>
              </a:xfrm>
              <a:prstGeom prst="rect">
                <a:avLst/>
              </a:prstGeom>
            </p:spPr>
          </p:pic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7EB1298-8954-412F-95DB-2DEA6B28875C}"/>
                  </a:ext>
                </a:extLst>
              </p:cNvPr>
              <p:cNvSpPr/>
              <p:nvPr/>
            </p:nvSpPr>
            <p:spPr>
              <a:xfrm>
                <a:off x="1185985" y="2728657"/>
                <a:ext cx="1151868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source 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29C85B0F-56C5-595F-E028-1B1E073B9E70}"/>
                </a:ext>
              </a:extLst>
            </p:cNvPr>
            <p:cNvGrpSpPr/>
            <p:nvPr/>
          </p:nvGrpSpPr>
          <p:grpSpPr>
            <a:xfrm>
              <a:off x="1099807" y="1525012"/>
              <a:ext cx="6733338" cy="2637635"/>
              <a:chOff x="1099807" y="1525012"/>
              <a:chExt cx="6733338" cy="263763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8033CB8-35BA-45BE-A719-2AFA30A435AA}"/>
                  </a:ext>
                </a:extLst>
              </p:cNvPr>
              <p:cNvSpPr/>
              <p:nvPr/>
            </p:nvSpPr>
            <p:spPr>
              <a:xfrm>
                <a:off x="1727129" y="3443540"/>
                <a:ext cx="1252355" cy="35023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Compiler</a:t>
                </a: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1309732-DE16-4D9F-9025-592D6A774381}"/>
                  </a:ext>
                </a:extLst>
              </p:cNvPr>
              <p:cNvSpPr/>
              <p:nvPr/>
            </p:nvSpPr>
            <p:spPr>
              <a:xfrm>
                <a:off x="4891785" y="2476188"/>
                <a:ext cx="966028" cy="377855"/>
              </a:xfrm>
              <a:prstGeom prst="rect">
                <a:avLst/>
              </a:prstGeom>
              <a:pattFill prst="ltDnDiag">
                <a:fgClr>
                  <a:schemeClr val="tx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Scanner</a:t>
                </a: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1AD6052-4E98-4DF7-B667-6A83E81F18DE}"/>
                  </a:ext>
                </a:extLst>
              </p:cNvPr>
              <p:cNvSpPr/>
              <p:nvPr/>
            </p:nvSpPr>
            <p:spPr>
              <a:xfrm>
                <a:off x="1540151" y="3316681"/>
                <a:ext cx="1604218" cy="81611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Separate code</a:t>
                </a: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连接符: 肘形 113">
                <a:extLst>
                  <a:ext uri="{FF2B5EF4-FFF2-40B4-BE49-F238E27FC236}">
                    <a16:creationId xmlns:a16="http://schemas.microsoft.com/office/drawing/2014/main" id="{368B60AA-812F-4A93-A391-408C131C68FB}"/>
                  </a:ext>
                </a:extLst>
              </p:cNvPr>
              <p:cNvCxnSpPr>
                <a:cxnSpLocks/>
                <a:stCxn id="8" idx="3"/>
                <a:endCxn id="78" idx="1"/>
              </p:cNvCxnSpPr>
              <p:nvPr/>
            </p:nvCxnSpPr>
            <p:spPr>
              <a:xfrm flipV="1">
                <a:off x="4165568" y="2761650"/>
                <a:ext cx="637321" cy="896230"/>
              </a:xfrm>
              <a:prstGeom prst="bentConnector3">
                <a:avLst>
                  <a:gd name="adj1" fmla="val 50000"/>
                </a:avLst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连接符: 肘形 115">
                <a:extLst>
                  <a:ext uri="{FF2B5EF4-FFF2-40B4-BE49-F238E27FC236}">
                    <a16:creationId xmlns:a16="http://schemas.microsoft.com/office/drawing/2014/main" id="{EE0B01A0-F9BF-4CD3-BF09-61D5C3025FA0}"/>
                  </a:ext>
                </a:extLst>
              </p:cNvPr>
              <p:cNvCxnSpPr>
                <a:cxnSpLocks/>
                <a:stCxn id="35" idx="3"/>
                <a:endCxn id="110" idx="1"/>
              </p:cNvCxnSpPr>
              <p:nvPr/>
            </p:nvCxnSpPr>
            <p:spPr>
              <a:xfrm flipV="1">
                <a:off x="5857813" y="2660094"/>
                <a:ext cx="882348" cy="5022"/>
              </a:xfrm>
              <a:prstGeom prst="bentConnector3">
                <a:avLst>
                  <a:gd name="adj1" fmla="val 50000"/>
                </a:avLst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304FD1CA-0532-4B40-AA36-07E31F876C30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H="1" flipV="1">
                <a:off x="5374798" y="2131619"/>
                <a:ext cx="1" cy="34456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E2A9E0A9-69EC-47C5-BF8C-B6606C127CEE}"/>
                  </a:ext>
                </a:extLst>
              </p:cNvPr>
              <p:cNvSpPr/>
              <p:nvPr/>
            </p:nvSpPr>
            <p:spPr>
              <a:xfrm>
                <a:off x="4846808" y="2142353"/>
                <a:ext cx="1677563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failed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E5D15B8D-09A6-4B2E-84DD-E98FAD913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07" y="3656047"/>
                <a:ext cx="403020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0" name="图片 109">
                <a:extLst>
                  <a:ext uri="{FF2B5EF4-FFF2-40B4-BE49-F238E27FC236}">
                    <a16:creationId xmlns:a16="http://schemas.microsoft.com/office/drawing/2014/main" id="{37B76541-4E99-4BC9-946F-4D591EA5F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0161" y="2373202"/>
                <a:ext cx="573784" cy="573784"/>
              </a:xfrm>
              <a:prstGeom prst="rect">
                <a:avLst/>
              </a:prstGeom>
            </p:spPr>
          </p:pic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6578AFD2-2365-473F-8EDA-439C2A85575F}"/>
                  </a:ext>
                </a:extLst>
              </p:cNvPr>
              <p:cNvGrpSpPr/>
              <p:nvPr/>
            </p:nvGrpSpPr>
            <p:grpSpPr>
              <a:xfrm>
                <a:off x="5082156" y="1525012"/>
                <a:ext cx="634409" cy="624380"/>
                <a:chOff x="3797223" y="2117883"/>
                <a:chExt cx="634409" cy="624380"/>
              </a:xfrm>
            </p:grpSpPr>
            <p:pic>
              <p:nvPicPr>
                <p:cNvPr id="112" name="图片 111">
                  <a:extLst>
                    <a:ext uri="{FF2B5EF4-FFF2-40B4-BE49-F238E27FC236}">
                      <a16:creationId xmlns:a16="http://schemas.microsoft.com/office/drawing/2014/main" id="{7EA375D6-795B-4031-B0C2-90456F0E1C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7403" y="2117883"/>
                  <a:ext cx="450267" cy="450267"/>
                </a:xfrm>
                <a:prstGeom prst="rect">
                  <a:avLst/>
                </a:prstGeom>
              </p:spPr>
            </p:pic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246C4E3D-A26E-4842-96E4-19C71ABFA5F3}"/>
                    </a:ext>
                  </a:extLst>
                </p:cNvPr>
                <p:cNvSpPr/>
                <p:nvPr/>
              </p:nvSpPr>
              <p:spPr>
                <a:xfrm>
                  <a:off x="3797223" y="2502197"/>
                  <a:ext cx="634409" cy="240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report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8893EB01-CB34-478A-BC0F-FBF96A1753DB}"/>
                  </a:ext>
                </a:extLst>
              </p:cNvPr>
              <p:cNvSpPr/>
              <p:nvPr/>
            </p:nvSpPr>
            <p:spPr>
              <a:xfrm>
                <a:off x="7112768" y="2433699"/>
                <a:ext cx="720377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safe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binary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3086BFB0-F0F9-E034-98EF-B83D4ED94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1784" y="3370988"/>
                <a:ext cx="573784" cy="573784"/>
              </a:xfrm>
              <a:prstGeom prst="rect">
                <a:avLst/>
              </a:prstGeom>
            </p:spPr>
          </p:pic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512CFF3-61EE-0215-309A-BB2292D8F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781" y="3656047"/>
                <a:ext cx="403020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3A60C00-C5F4-63DA-B83A-4552C87E872E}"/>
                  </a:ext>
                </a:extLst>
              </p:cNvPr>
              <p:cNvSpPr/>
              <p:nvPr/>
            </p:nvSpPr>
            <p:spPr>
              <a:xfrm>
                <a:off x="3285686" y="3922581"/>
                <a:ext cx="1177263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binary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F21B11E-67E8-C186-199A-E3C6EE99A123}"/>
                  </a:ext>
                </a:extLst>
              </p:cNvPr>
              <p:cNvSpPr/>
              <p:nvPr/>
            </p:nvSpPr>
            <p:spPr>
              <a:xfrm>
                <a:off x="5645237" y="2416208"/>
                <a:ext cx="1677563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12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passed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A84E379F-7E1B-9DF7-D850-0F757299E194}"/>
                  </a:ext>
                </a:extLst>
              </p:cNvPr>
              <p:cNvCxnSpPr>
                <a:cxnSpLocks/>
                <a:stCxn id="110" idx="2"/>
              </p:cNvCxnSpPr>
              <p:nvPr/>
            </p:nvCxnSpPr>
            <p:spPr>
              <a:xfrm>
                <a:off x="7027053" y="2946986"/>
                <a:ext cx="16959" cy="766971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A13A968-518A-FA96-65AA-F0F8061B8BF3}"/>
                  </a:ext>
                </a:extLst>
              </p:cNvPr>
              <p:cNvSpPr/>
              <p:nvPr/>
            </p:nvSpPr>
            <p:spPr>
              <a:xfrm>
                <a:off x="6416490" y="3292701"/>
                <a:ext cx="720377" cy="264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exec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7CC823B-910C-18BF-5994-0C0A3906B6AE}"/>
                  </a:ext>
                </a:extLst>
              </p:cNvPr>
              <p:cNvSpPr/>
              <p:nvPr/>
            </p:nvSpPr>
            <p:spPr>
              <a:xfrm>
                <a:off x="4802889" y="2361801"/>
                <a:ext cx="1341833" cy="799697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C332FBA-3595-04AB-FDAF-3269B070F00F}"/>
                  </a:ext>
                </a:extLst>
              </p:cNvPr>
              <p:cNvSpPr txBox="1"/>
              <p:nvPr/>
            </p:nvSpPr>
            <p:spPr>
              <a:xfrm>
                <a:off x="4795772" y="2876607"/>
                <a:ext cx="1418416" cy="3139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Binary handler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4BC5A114-1C12-04BE-2D53-28A4320CE0DC}"/>
              </a:ext>
            </a:extLst>
          </p:cNvPr>
          <p:cNvGrpSpPr/>
          <p:nvPr/>
        </p:nvGrpSpPr>
        <p:grpSpPr>
          <a:xfrm>
            <a:off x="7833722" y="1351321"/>
            <a:ext cx="3696497" cy="2365696"/>
            <a:chOff x="7833722" y="1351321"/>
            <a:chExt cx="3696497" cy="236569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E0C71A36-0CC1-092E-8A54-4F3E53245143}"/>
                </a:ext>
              </a:extLst>
            </p:cNvPr>
            <p:cNvGrpSpPr/>
            <p:nvPr/>
          </p:nvGrpSpPr>
          <p:grpSpPr>
            <a:xfrm>
              <a:off x="7833722" y="1351321"/>
              <a:ext cx="3610366" cy="2365696"/>
              <a:chOff x="4154071" y="3706983"/>
              <a:chExt cx="3610366" cy="236569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A315865-9132-047A-4136-58693705C491}"/>
                  </a:ext>
                </a:extLst>
              </p:cNvPr>
              <p:cNvGrpSpPr/>
              <p:nvPr/>
            </p:nvGrpSpPr>
            <p:grpSpPr>
              <a:xfrm>
                <a:off x="4154071" y="3706983"/>
                <a:ext cx="3610366" cy="2365696"/>
                <a:chOff x="7446702" y="2082234"/>
                <a:chExt cx="3610366" cy="2365696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7714110" y="3479382"/>
                  <a:ext cx="3342957" cy="965488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0125598" y="4133998"/>
                  <a:ext cx="744114" cy="3139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Kernel</a:t>
                  </a: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8482140" y="4035514"/>
                  <a:ext cx="1581946" cy="31934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Kernel Module</a:t>
                  </a:r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7717028" y="2082234"/>
                  <a:ext cx="3340040" cy="1402843"/>
                  <a:chOff x="5211774" y="1288253"/>
                  <a:chExt cx="3409562" cy="598819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5211774" y="1288253"/>
                    <a:ext cx="3409562" cy="59881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7869309" y="1291061"/>
                    <a:ext cx="584511" cy="134005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User</a:t>
                    </a:r>
                  </a:p>
                </p:txBody>
              </p:sp>
            </p:grpSp>
            <p:pic>
              <p:nvPicPr>
                <p:cNvPr id="105" name="图片 104">
                  <a:extLst>
                    <a:ext uri="{FF2B5EF4-FFF2-40B4-BE49-F238E27FC236}">
                      <a16:creationId xmlns:a16="http://schemas.microsoft.com/office/drawing/2014/main" id="{2D8030BB-CAEE-4084-AA7A-CADA002791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3160" y="2533156"/>
                  <a:ext cx="584302" cy="584302"/>
                </a:xfrm>
                <a:prstGeom prst="rect">
                  <a:avLst/>
                </a:prstGeom>
              </p:spPr>
            </p:pic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672E37CF-5AFB-4B23-8A23-8DC8568396F1}"/>
                    </a:ext>
                  </a:extLst>
                </p:cNvPr>
                <p:cNvSpPr/>
                <p:nvPr/>
              </p:nvSpPr>
              <p:spPr>
                <a:xfrm>
                  <a:off x="7754709" y="3065405"/>
                  <a:ext cx="681203" cy="240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.text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7446702" y="2315940"/>
                  <a:ext cx="1544497" cy="240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200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first load code</a:t>
                  </a:r>
                  <a:endPara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爆炸形 1 116"/>
              <p:cNvSpPr/>
              <p:nvPr/>
            </p:nvSpPr>
            <p:spPr>
              <a:xfrm>
                <a:off x="4878679" y="4319837"/>
                <a:ext cx="203200" cy="233095"/>
              </a:xfrm>
              <a:prstGeom prst="irregularSeal1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494241" y="5222282"/>
                <a:ext cx="2045814" cy="68251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5" name="曲线连接符 18">
              <a:extLst>
                <a:ext uri="{FF2B5EF4-FFF2-40B4-BE49-F238E27FC236}">
                  <a16:creationId xmlns:a16="http://schemas.microsoft.com/office/drawing/2014/main" id="{D6617274-E771-5D6A-224E-4F41A68DE55D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rot="16200000" flipH="1">
              <a:off x="8614094" y="2283915"/>
              <a:ext cx="660182" cy="50522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D60D2200-58B4-F4BA-CC73-A13A43646E6E}"/>
                </a:ext>
              </a:extLst>
            </p:cNvPr>
            <p:cNvSpPr/>
            <p:nvPr/>
          </p:nvSpPr>
          <p:spPr>
            <a:xfrm>
              <a:off x="8583672" y="2162954"/>
              <a:ext cx="9250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 Fault</a:t>
              </a:r>
            </a:p>
          </p:txBody>
        </p:sp>
        <p:cxnSp>
          <p:nvCxnSpPr>
            <p:cNvPr id="198" name="曲线连接符 18">
              <a:extLst>
                <a:ext uri="{FF2B5EF4-FFF2-40B4-BE49-F238E27FC236}">
                  <a16:creationId xmlns:a16="http://schemas.microsoft.com/office/drawing/2014/main" id="{0CD74166-90CE-836C-6A9C-8E7275D1E12A}"/>
                </a:ext>
              </a:extLst>
            </p:cNvPr>
            <p:cNvCxnSpPr>
              <a:cxnSpLocks/>
              <a:stCxn id="194" idx="2"/>
              <a:endCxn id="56" idx="0"/>
            </p:cNvCxnSpPr>
            <p:nvPr/>
          </p:nvCxnSpPr>
          <p:spPr>
            <a:xfrm rot="5400000">
              <a:off x="9191465" y="2400918"/>
              <a:ext cx="471037" cy="4603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7613F4FA-F75D-1C08-6E33-F1AD38F6B6B3}"/>
                </a:ext>
              </a:extLst>
            </p:cNvPr>
            <p:cNvGrpSpPr/>
            <p:nvPr/>
          </p:nvGrpSpPr>
          <p:grpSpPr>
            <a:xfrm>
              <a:off x="8917423" y="1567972"/>
              <a:ext cx="2612796" cy="1298649"/>
              <a:chOff x="8917423" y="1567972"/>
              <a:chExt cx="2612796" cy="1298649"/>
            </a:xfrm>
          </p:grpSpPr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51A8F620-79D5-C961-2514-FFA99C929931}"/>
                  </a:ext>
                </a:extLst>
              </p:cNvPr>
              <p:cNvGrpSpPr/>
              <p:nvPr/>
            </p:nvGrpSpPr>
            <p:grpSpPr>
              <a:xfrm>
                <a:off x="9196799" y="1567972"/>
                <a:ext cx="2333420" cy="1298649"/>
                <a:chOff x="8292477" y="1645097"/>
                <a:chExt cx="2333420" cy="1298649"/>
              </a:xfrm>
            </p:grpSpPr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A3554817-2531-22B4-631E-E9071E4BA76F}"/>
                    </a:ext>
                  </a:extLst>
                </p:cNvPr>
                <p:cNvGrpSpPr/>
                <p:nvPr/>
              </p:nvGrpSpPr>
              <p:grpSpPr>
                <a:xfrm>
                  <a:off x="9152997" y="1645097"/>
                  <a:ext cx="1472900" cy="783470"/>
                  <a:chOff x="9152997" y="1645097"/>
                  <a:chExt cx="1472900" cy="783470"/>
                </a:xfrm>
              </p:grpSpPr>
              <p:pic>
                <p:nvPicPr>
                  <p:cNvPr id="86" name="图片 85">
                    <a:extLst>
                      <a:ext uri="{FF2B5EF4-FFF2-40B4-BE49-F238E27FC236}">
                        <a16:creationId xmlns:a16="http://schemas.microsoft.com/office/drawing/2014/main" id="{4634E71E-3A57-C229-6047-D1947A2E6B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biLevel thresh="2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50101" y="1844265"/>
                    <a:ext cx="584302" cy="584302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CF9E17DE-B535-9F58-0981-072E11864A96}"/>
                      </a:ext>
                    </a:extLst>
                  </p:cNvPr>
                  <p:cNvSpPr/>
                  <p:nvPr/>
                </p:nvSpPr>
                <p:spPr>
                  <a:xfrm>
                    <a:off x="9152997" y="1645097"/>
                    <a:ext cx="1472900" cy="2400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200" b="1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changeable code</a:t>
                    </a:r>
                    <a:endPara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8" name="曲线连接符 18">
                  <a:extLst>
                    <a:ext uri="{FF2B5EF4-FFF2-40B4-BE49-F238E27FC236}">
                      <a16:creationId xmlns:a16="http://schemas.microsoft.com/office/drawing/2014/main" id="{C1CCAB32-12CB-C393-2F50-9A068F2F5F52}"/>
                    </a:ext>
                  </a:extLst>
                </p:cNvPr>
                <p:cNvCxnSpPr>
                  <a:cxnSpLocks/>
                  <a:stCxn id="86" idx="2"/>
                  <a:endCxn id="56" idx="0"/>
                </p:cNvCxnSpPr>
                <p:nvPr/>
              </p:nvCxnSpPr>
              <p:spPr>
                <a:xfrm rot="5400000">
                  <a:off x="8859776" y="1861269"/>
                  <a:ext cx="515178" cy="1649775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4" name="图片 193">
                <a:extLst>
                  <a:ext uri="{FF2B5EF4-FFF2-40B4-BE49-F238E27FC236}">
                    <a16:creationId xmlns:a16="http://schemas.microsoft.com/office/drawing/2014/main" id="{E166A661-B3A2-A12F-82E3-31F975A67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5015" y="1811281"/>
                <a:ext cx="584302" cy="584302"/>
              </a:xfrm>
              <a:prstGeom prst="rect">
                <a:avLst/>
              </a:prstGeom>
            </p:spPr>
          </p:pic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140E7676-0B82-D934-825D-332E844A47ED}"/>
                  </a:ext>
                </a:extLst>
              </p:cNvPr>
              <p:cNvSpPr/>
              <p:nvPr/>
            </p:nvSpPr>
            <p:spPr>
              <a:xfrm>
                <a:off x="8917423" y="1572599"/>
                <a:ext cx="1472900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newborn code 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3DC93405-1F20-F34C-67BA-95F77C002E85}"/>
                  </a:ext>
                </a:extLst>
              </p:cNvPr>
              <p:cNvSpPr/>
              <p:nvPr/>
            </p:nvSpPr>
            <p:spPr>
              <a:xfrm>
                <a:off x="9140504" y="2328746"/>
                <a:ext cx="9250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mmap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mprotect</a:t>
                </a:r>
                <a:endPara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CDABFBEA-6412-C33F-2B4D-A49C03754A69}"/>
                  </a:ext>
                </a:extLst>
              </p:cNvPr>
              <p:cNvSpPr/>
              <p:nvPr/>
            </p:nvSpPr>
            <p:spPr>
              <a:xfrm>
                <a:off x="9959645" y="2353864"/>
                <a:ext cx="92503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Page Fault</a:t>
                </a:r>
              </a:p>
            </p:txBody>
          </p:sp>
        </p:grp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31740B90-D35D-297B-48B7-8866AF9CD242}"/>
                </a:ext>
              </a:extLst>
            </p:cNvPr>
            <p:cNvGrpSpPr/>
            <p:nvPr/>
          </p:nvGrpSpPr>
          <p:grpSpPr>
            <a:xfrm>
              <a:off x="8203392" y="2691347"/>
              <a:ext cx="3105697" cy="786591"/>
              <a:chOff x="8203392" y="2691347"/>
              <a:chExt cx="3105697" cy="78659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7E314FF-C48E-957C-1636-AC8C72375D46}"/>
                  </a:ext>
                </a:extLst>
              </p:cNvPr>
              <p:cNvSpPr/>
              <p:nvPr/>
            </p:nvSpPr>
            <p:spPr>
              <a:xfrm>
                <a:off x="8203392" y="2911414"/>
                <a:ext cx="856934" cy="319345"/>
              </a:xfrm>
              <a:prstGeom prst="rect">
                <a:avLst/>
              </a:prstGeom>
              <a:pattFill prst="ltDnDiag">
                <a:fgClr>
                  <a:schemeClr val="tx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Scanner</a:t>
                </a: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A08565BA-53B6-29B4-6F71-A6B470AF4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8412" y="2691347"/>
                <a:ext cx="720092" cy="720092"/>
              </a:xfrm>
              <a:prstGeom prst="rect">
                <a:avLst/>
              </a:prstGeom>
            </p:spPr>
          </p:pic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935AE4DE-5215-F802-4A05-6CEEF0C2EA5C}"/>
                  </a:ext>
                </a:extLst>
              </p:cNvPr>
              <p:cNvSpPr/>
              <p:nvPr/>
            </p:nvSpPr>
            <p:spPr>
              <a:xfrm>
                <a:off x="9097199" y="2962215"/>
                <a:ext cx="1102299" cy="408773"/>
              </a:xfrm>
              <a:prstGeom prst="rect">
                <a:avLst/>
              </a:prstGeom>
              <a:pattFill prst="ltDnDiag">
                <a:fgClr>
                  <a:schemeClr val="tx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PermissionChecker</a:t>
                </a: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835FFCFC-E5E2-E4FD-0494-E3DDE3E6B739}"/>
                  </a:ext>
                </a:extLst>
              </p:cNvPr>
              <p:cNvCxnSpPr>
                <a:cxnSpLocks/>
                <a:stCxn id="176" idx="3"/>
              </p:cNvCxnSpPr>
              <p:nvPr/>
            </p:nvCxnSpPr>
            <p:spPr>
              <a:xfrm flipV="1">
                <a:off x="10199498" y="3088314"/>
                <a:ext cx="386230" cy="78288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9C49D053-8384-43F7-2E6D-CA554112E5E9}"/>
                  </a:ext>
                </a:extLst>
              </p:cNvPr>
              <p:cNvSpPr/>
              <p:nvPr/>
            </p:nvSpPr>
            <p:spPr>
              <a:xfrm>
                <a:off x="10384059" y="3262494"/>
                <a:ext cx="92503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reverse map</a:t>
                </a:r>
                <a:endPara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8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869A1-E680-AE4E-1BE2-E27E64C30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8D548-DD3F-0094-2457-A0D26E79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3444C92-E808-7FCC-7E81-AAA19FC9FF1F}"/>
              </a:ext>
            </a:extLst>
          </p:cNvPr>
          <p:cNvGrpSpPr/>
          <p:nvPr/>
        </p:nvGrpSpPr>
        <p:grpSpPr>
          <a:xfrm>
            <a:off x="891047" y="204625"/>
            <a:ext cx="7014726" cy="4533285"/>
            <a:chOff x="891047" y="204625"/>
            <a:chExt cx="7014726" cy="4533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9BC7A7B-38A8-0638-507B-18EE350D0F50}"/>
                </a:ext>
              </a:extLst>
            </p:cNvPr>
            <p:cNvGrpSpPr/>
            <p:nvPr/>
          </p:nvGrpSpPr>
          <p:grpSpPr>
            <a:xfrm>
              <a:off x="891047" y="204625"/>
              <a:ext cx="7014726" cy="4533285"/>
              <a:chOff x="1759727" y="623725"/>
              <a:chExt cx="7014726" cy="4533285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0653785-BF8B-6448-C87E-26BCE69D926E}"/>
                  </a:ext>
                </a:extLst>
              </p:cNvPr>
              <p:cNvGrpSpPr/>
              <p:nvPr/>
            </p:nvGrpSpPr>
            <p:grpSpPr>
              <a:xfrm>
                <a:off x="1759727" y="623725"/>
                <a:ext cx="6113932" cy="2637635"/>
                <a:chOff x="1645795" y="1525012"/>
                <a:chExt cx="6113932" cy="2637635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DB6FCC40-C695-E61C-0DA4-E7C296644092}"/>
                    </a:ext>
                  </a:extLst>
                </p:cNvPr>
                <p:cNvGrpSpPr/>
                <p:nvPr/>
              </p:nvGrpSpPr>
              <p:grpSpPr>
                <a:xfrm>
                  <a:off x="1645795" y="3306945"/>
                  <a:ext cx="1151868" cy="834585"/>
                  <a:chOff x="2584755" y="2142876"/>
                  <a:chExt cx="1151868" cy="834585"/>
                </a:xfrm>
              </p:grpSpPr>
              <p:pic>
                <p:nvPicPr>
                  <p:cNvPr id="63" name="图片 62">
                    <a:extLst>
                      <a:ext uri="{FF2B5EF4-FFF2-40B4-BE49-F238E27FC236}">
                        <a16:creationId xmlns:a16="http://schemas.microsoft.com/office/drawing/2014/main" id="{3125D095-C791-3CBA-78C8-276F560DF2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1101" y="2142876"/>
                    <a:ext cx="720092" cy="720092"/>
                  </a:xfrm>
                  <a:prstGeom prst="rect">
                    <a:avLst/>
                  </a:prstGeom>
                </p:spPr>
              </p:pic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49364913-0768-4121-F5FE-F8AB073643BE}"/>
                      </a:ext>
                    </a:extLst>
                  </p:cNvPr>
                  <p:cNvSpPr/>
                  <p:nvPr/>
                </p:nvSpPr>
                <p:spPr>
                  <a:xfrm>
                    <a:off x="2584755" y="2737395"/>
                    <a:ext cx="1151868" cy="2400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source </a:t>
                    </a:r>
                    <a:endPara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BF2AAC96-6405-ACA3-B96E-E4A48B766C9A}"/>
                    </a:ext>
                  </a:extLst>
                </p:cNvPr>
                <p:cNvGrpSpPr/>
                <p:nvPr/>
              </p:nvGrpSpPr>
              <p:grpSpPr>
                <a:xfrm>
                  <a:off x="2582233" y="1525012"/>
                  <a:ext cx="5177494" cy="2637635"/>
                  <a:chOff x="2582233" y="1525012"/>
                  <a:chExt cx="5177494" cy="2637635"/>
                </a:xfrm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01C35721-C5B1-B814-EE34-4731429FCE69}"/>
                      </a:ext>
                    </a:extLst>
                  </p:cNvPr>
                  <p:cNvSpPr/>
                  <p:nvPr/>
                </p:nvSpPr>
                <p:spPr>
                  <a:xfrm>
                    <a:off x="4901384" y="2690071"/>
                    <a:ext cx="994091" cy="511571"/>
                  </a:xfrm>
                  <a:prstGeom prst="rect">
                    <a:avLst/>
                  </a:prstGeom>
                  <a:pattFill prst="ltDnDiag">
                    <a:fgClr>
                      <a:schemeClr val="tx2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 w="190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Offline Scanner</a:t>
                    </a:r>
                    <a:endPara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5" name="连接符: 肘形 44">
                    <a:extLst>
                      <a:ext uri="{FF2B5EF4-FFF2-40B4-BE49-F238E27FC236}">
                        <a16:creationId xmlns:a16="http://schemas.microsoft.com/office/drawing/2014/main" id="{268FE261-7ED8-517A-6A1E-B21D6FD36B9D}"/>
                      </a:ext>
                    </a:extLst>
                  </p:cNvPr>
                  <p:cNvCxnSpPr>
                    <a:cxnSpLocks/>
                    <a:stCxn id="53" idx="3"/>
                  </p:cNvCxnSpPr>
                  <p:nvPr/>
                </p:nvCxnSpPr>
                <p:spPr>
                  <a:xfrm flipV="1">
                    <a:off x="4178482" y="2761650"/>
                    <a:ext cx="624407" cy="913882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1ADFA840-0E61-1FB7-4245-404D41B20389}"/>
                      </a:ext>
                    </a:extLst>
                  </p:cNvPr>
                  <p:cNvCxnSpPr>
                    <a:cxnSpLocks/>
                    <a:stCxn id="43" idx="0"/>
                    <a:endCxn id="62" idx="2"/>
                  </p:cNvCxnSpPr>
                  <p:nvPr/>
                </p:nvCxnSpPr>
                <p:spPr>
                  <a:xfrm flipV="1">
                    <a:off x="5398430" y="2149392"/>
                    <a:ext cx="931" cy="540679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5CFBE550-29F7-21FE-D86C-CB7D4CD8AFF0}"/>
                      </a:ext>
                    </a:extLst>
                  </p:cNvPr>
                  <p:cNvSpPr/>
                  <p:nvPr/>
                </p:nvSpPr>
                <p:spPr>
                  <a:xfrm>
                    <a:off x="4901384" y="2141071"/>
                    <a:ext cx="1677563" cy="2400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If failed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50" name="图片 49">
                    <a:extLst>
                      <a:ext uri="{FF2B5EF4-FFF2-40B4-BE49-F238E27FC236}">
                        <a16:creationId xmlns:a16="http://schemas.microsoft.com/office/drawing/2014/main" id="{58491A21-BC84-8B5E-A434-4D66D0737E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02671" y="2449377"/>
                    <a:ext cx="573784" cy="573784"/>
                  </a:xfrm>
                  <a:prstGeom prst="rect">
                    <a:avLst/>
                  </a:prstGeom>
                </p:spPr>
              </p:pic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37F4126D-01AF-CDBD-E23A-6960AF7EF546}"/>
                      </a:ext>
                    </a:extLst>
                  </p:cNvPr>
                  <p:cNvGrpSpPr/>
                  <p:nvPr/>
                </p:nvGrpSpPr>
                <p:grpSpPr>
                  <a:xfrm>
                    <a:off x="5082156" y="1525012"/>
                    <a:ext cx="634409" cy="624380"/>
                    <a:chOff x="3797223" y="2117883"/>
                    <a:chExt cx="634409" cy="624380"/>
                  </a:xfrm>
                </p:grpSpPr>
                <p:pic>
                  <p:nvPicPr>
                    <p:cNvPr id="61" name="图片 60">
                      <a:extLst>
                        <a:ext uri="{FF2B5EF4-FFF2-40B4-BE49-F238E27FC236}">
                          <a16:creationId xmlns:a16="http://schemas.microsoft.com/office/drawing/2014/main" id="{F9C98CD0-A531-10D7-7E3E-C6FADDE246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prstClr val="black"/>
                        <a:schemeClr val="accent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87403" y="2117883"/>
                      <a:ext cx="450267" cy="4502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矩形 61">
                      <a:extLst>
                        <a:ext uri="{FF2B5EF4-FFF2-40B4-BE49-F238E27FC236}">
                          <a16:creationId xmlns:a16="http://schemas.microsoft.com/office/drawing/2014/main" id="{EA89659A-DF71-4ECD-73AE-E2B1C3C06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223" y="2502197"/>
                      <a:ext cx="634409" cy="2400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report</a:t>
                      </a:r>
                      <a:endParaRPr kumimoji="0" lang="zh-CN" alt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1996E0C2-430E-17B4-6E37-E6F4EC006ABB}"/>
                      </a:ext>
                    </a:extLst>
                  </p:cNvPr>
                  <p:cNvSpPr/>
                  <p:nvPr/>
                </p:nvSpPr>
                <p:spPr>
                  <a:xfrm>
                    <a:off x="7039350" y="2525969"/>
                    <a:ext cx="720377" cy="3877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safe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binary</a:t>
                    </a:r>
                    <a:endPara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53" name="图片 52">
                    <a:extLst>
                      <a:ext uri="{FF2B5EF4-FFF2-40B4-BE49-F238E27FC236}">
                        <a16:creationId xmlns:a16="http://schemas.microsoft.com/office/drawing/2014/main" id="{D2D66053-9311-324D-AEFB-5433FDDD77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biLevel thresh="5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4698" y="3388640"/>
                    <a:ext cx="573784" cy="573784"/>
                  </a:xfrm>
                  <a:prstGeom prst="rect">
                    <a:avLst/>
                  </a:prstGeom>
                </p:spPr>
              </p:pic>
              <p:cxnSp>
                <p:nvCxnSpPr>
                  <p:cNvPr id="54" name="直接箭头连接符 53">
                    <a:extLst>
                      <a:ext uri="{FF2B5EF4-FFF2-40B4-BE49-F238E27FC236}">
                        <a16:creationId xmlns:a16="http://schemas.microsoft.com/office/drawing/2014/main" id="{E723CA43-1CD4-5010-E207-B1B0F3ED7DF9}"/>
                      </a:ext>
                    </a:extLst>
                  </p:cNvPr>
                  <p:cNvCxnSpPr>
                    <a:cxnSpLocks/>
                    <a:stCxn id="63" idx="3"/>
                    <a:endCxn id="53" idx="1"/>
                  </p:cNvCxnSpPr>
                  <p:nvPr/>
                </p:nvCxnSpPr>
                <p:spPr>
                  <a:xfrm>
                    <a:off x="2582233" y="3666991"/>
                    <a:ext cx="1022465" cy="8541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502BB16-DE83-6079-0294-A4DF7C7D2DD4}"/>
                      </a:ext>
                    </a:extLst>
                  </p:cNvPr>
                  <p:cNvSpPr/>
                  <p:nvPr/>
                </p:nvSpPr>
                <p:spPr>
                  <a:xfrm>
                    <a:off x="3300926" y="3922581"/>
                    <a:ext cx="1177263" cy="2400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binary</a:t>
                    </a:r>
                    <a:endParaRPr kumimoji="0" lang="zh-CN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9CDE168-D0FA-20B4-F88F-2109A086BF69}"/>
                      </a:ext>
                    </a:extLst>
                  </p:cNvPr>
                  <p:cNvSpPr/>
                  <p:nvPr/>
                </p:nvSpPr>
                <p:spPr>
                  <a:xfrm>
                    <a:off x="5408627" y="2478913"/>
                    <a:ext cx="1677563" cy="2400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If </a:t>
                    </a:r>
                    <a:r>
                      <a:rPr lang="en-US" altLang="zh-CN" sz="1200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passed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7" name="直接箭头连接符 56">
                    <a:extLst>
                      <a:ext uri="{FF2B5EF4-FFF2-40B4-BE49-F238E27FC236}">
                        <a16:creationId xmlns:a16="http://schemas.microsoft.com/office/drawing/2014/main" id="{16C3A4C2-DE61-1E82-41F2-E8324CA714C4}"/>
                      </a:ext>
                    </a:extLst>
                  </p:cNvPr>
                  <p:cNvCxnSpPr>
                    <a:cxnSpLocks/>
                    <a:stCxn id="50" idx="2"/>
                    <a:endCxn id="37" idx="0"/>
                  </p:cNvCxnSpPr>
                  <p:nvPr/>
                </p:nvCxnSpPr>
                <p:spPr>
                  <a:xfrm>
                    <a:off x="6889563" y="3023161"/>
                    <a:ext cx="14807" cy="871550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5E3B53D3-14D9-6475-8078-809E7BD8C3E9}"/>
                      </a:ext>
                    </a:extLst>
                  </p:cNvPr>
                  <p:cNvSpPr/>
                  <p:nvPr/>
                </p:nvSpPr>
                <p:spPr>
                  <a:xfrm>
                    <a:off x="6327101" y="3293214"/>
                    <a:ext cx="720377" cy="2646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400" b="1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Exec</a:t>
                    </a:r>
                    <a:endPara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2E34DF9C-DFCE-E319-4A6A-38EF3E087839}"/>
                  </a:ext>
                </a:extLst>
              </p:cNvPr>
              <p:cNvGrpSpPr/>
              <p:nvPr/>
            </p:nvGrpSpPr>
            <p:grpSpPr>
              <a:xfrm>
                <a:off x="2335661" y="2044570"/>
                <a:ext cx="6438792" cy="3112440"/>
                <a:chOff x="2335661" y="2044570"/>
                <a:chExt cx="6438792" cy="3112440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9FF69FE5-D4E4-9E0B-0F90-540872F61B25}"/>
                    </a:ext>
                  </a:extLst>
                </p:cNvPr>
                <p:cNvGrpSpPr/>
                <p:nvPr/>
              </p:nvGrpSpPr>
              <p:grpSpPr>
                <a:xfrm>
                  <a:off x="4546967" y="2993424"/>
                  <a:ext cx="4227486" cy="2163586"/>
                  <a:chOff x="7302733" y="1550371"/>
                  <a:chExt cx="4227486" cy="2163586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3AD45449-5FD3-278A-AD45-7682E9C772E9}"/>
                      </a:ext>
                    </a:extLst>
                  </p:cNvPr>
                  <p:cNvGrpSpPr/>
                  <p:nvPr/>
                </p:nvGrpSpPr>
                <p:grpSpPr>
                  <a:xfrm>
                    <a:off x="7302733" y="1550371"/>
                    <a:ext cx="4141355" cy="2163586"/>
                    <a:chOff x="3623082" y="3906033"/>
                    <a:chExt cx="4141355" cy="2163586"/>
                  </a:xfrm>
                </p:grpSpPr>
                <p:grpSp>
                  <p:nvGrpSpPr>
                    <p:cNvPr id="27" name="组合 26">
                      <a:extLst>
                        <a:ext uri="{FF2B5EF4-FFF2-40B4-BE49-F238E27FC236}">
                          <a16:creationId xmlns:a16="http://schemas.microsoft.com/office/drawing/2014/main" id="{F245E9AB-EA51-982F-8A2C-4D04B9CCC3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23082" y="3906033"/>
                      <a:ext cx="4141355" cy="2163586"/>
                      <a:chOff x="6915713" y="2281284"/>
                      <a:chExt cx="4141355" cy="2163586"/>
                    </a:xfrm>
                  </p:grpSpPr>
                  <p:sp>
                    <p:nvSpPr>
                      <p:cNvPr id="30" name="矩形 29">
                        <a:extLst>
                          <a:ext uri="{FF2B5EF4-FFF2-40B4-BE49-F238E27FC236}">
                            <a16:creationId xmlns:a16="http://schemas.microsoft.com/office/drawing/2014/main" id="{2FBD7843-F5B1-EE98-355E-E10A0E913E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4110" y="3479382"/>
                        <a:ext cx="3342957" cy="965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lIns="0" tIns="0" rIns="0" bIns="0"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" name="文本框 30">
                        <a:extLst>
                          <a:ext uri="{FF2B5EF4-FFF2-40B4-BE49-F238E27FC236}">
                            <a16:creationId xmlns:a16="http://schemas.microsoft.com/office/drawing/2014/main" id="{6487485B-DF29-25B1-729D-25E0E4903A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15713" y="3619920"/>
                        <a:ext cx="790601" cy="31393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10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Kernel</a:t>
                        </a:r>
                      </a:p>
                    </p:txBody>
                  </p:sp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7084666A-5E42-19C3-6B45-A17C552F13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30709" y="4008867"/>
                        <a:ext cx="1581946" cy="319345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10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Monitor</a:t>
                        </a:r>
                      </a:p>
                    </p:txBody>
                  </p:sp>
                  <p:grpSp>
                    <p:nvGrpSpPr>
                      <p:cNvPr id="33" name="组合 32">
                        <a:extLst>
                          <a:ext uri="{FF2B5EF4-FFF2-40B4-BE49-F238E27FC236}">
                            <a16:creationId xmlns:a16="http://schemas.microsoft.com/office/drawing/2014/main" id="{F71DE59F-ED12-E3A0-6DB9-9A2F47F11B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9450" y="2281284"/>
                        <a:ext cx="4047618" cy="1203792"/>
                        <a:chOff x="4489468" y="1373220"/>
                        <a:chExt cx="4131868" cy="513852"/>
                      </a:xfr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grpSpPr>
                    <p:sp>
                      <p:nvSpPr>
                        <p:cNvPr id="37" name="矩形 36">
                          <a:extLst>
                            <a:ext uri="{FF2B5EF4-FFF2-40B4-BE49-F238E27FC236}">
                              <a16:creationId xmlns:a16="http://schemas.microsoft.com/office/drawing/2014/main" id="{7DF7E285-7075-F7AF-E080-B783609DA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1774" y="1373220"/>
                          <a:ext cx="3409562" cy="51385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8" name="文本框 37">
                          <a:extLst>
                            <a:ext uri="{FF2B5EF4-FFF2-40B4-BE49-F238E27FC236}">
                              <a16:creationId xmlns:a16="http://schemas.microsoft.com/office/drawing/2014/main" id="{BED20D13-07D9-E8B3-7281-C0AB6B0777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9468" y="1461033"/>
                          <a:ext cx="607420" cy="134005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User</a:t>
                          </a:r>
                        </a:p>
                      </p:txBody>
                    </p:sp>
                  </p:grpSp>
                  <p:pic>
                    <p:nvPicPr>
                      <p:cNvPr id="34" name="图片 33">
                        <a:extLst>
                          <a:ext uri="{FF2B5EF4-FFF2-40B4-BE49-F238E27FC236}">
                            <a16:creationId xmlns:a16="http://schemas.microsoft.com/office/drawing/2014/main" id="{0E43883E-F713-5B65-9D53-8FB1281DDB0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03160" y="2533156"/>
                        <a:ext cx="584302" cy="58430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5" name="矩形 34">
                        <a:extLst>
                          <a:ext uri="{FF2B5EF4-FFF2-40B4-BE49-F238E27FC236}">
                            <a16:creationId xmlns:a16="http://schemas.microsoft.com/office/drawing/2014/main" id="{8AFBE972-08C2-67FD-1F6E-AB72D2B24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54709" y="3065405"/>
                        <a:ext cx="681203" cy="24006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120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.text</a:t>
                        </a:r>
                        <a:endParaRPr kumimoji="0" lang="zh-CN" altLang="en-US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6" name="矩形 35">
                        <a:extLst>
                          <a:ext uri="{FF2B5EF4-FFF2-40B4-BE49-F238E27FC236}">
                            <a16:creationId xmlns:a16="http://schemas.microsoft.com/office/drawing/2014/main" id="{340A51A6-646E-A256-55F4-3C36A30CE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6702" y="2315940"/>
                        <a:ext cx="1544497" cy="24006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200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first load code</a:t>
                        </a:r>
                        <a:endParaRPr kumimoji="0" lang="en-US" altLang="zh-CN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8" name="爆炸形 1 116">
                      <a:extLst>
                        <a:ext uri="{FF2B5EF4-FFF2-40B4-BE49-F238E27FC236}">
                          <a16:creationId xmlns:a16="http://schemas.microsoft.com/office/drawing/2014/main" id="{AB1AEEC7-A701-49A6-12D4-042203677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8679" y="4319837"/>
                      <a:ext cx="203200" cy="233095"/>
                    </a:xfrm>
                    <a:prstGeom prst="irregularSeal1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241EC3CA-13F3-1E52-549A-D15CAD839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4241" y="5222282"/>
                      <a:ext cx="2045814" cy="682512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8" name="曲线连接符 18">
                    <a:extLst>
                      <a:ext uri="{FF2B5EF4-FFF2-40B4-BE49-F238E27FC236}">
                        <a16:creationId xmlns:a16="http://schemas.microsoft.com/office/drawing/2014/main" id="{81514CA9-648E-F3E2-B3B4-EC4A0A8CF8E6}"/>
                      </a:ext>
                    </a:extLst>
                  </p:cNvPr>
                  <p:cNvCxnSpPr>
                    <a:cxnSpLocks/>
                    <a:endCxn id="29" idx="0"/>
                  </p:cNvCxnSpPr>
                  <p:nvPr/>
                </p:nvCxnSpPr>
                <p:spPr>
                  <a:xfrm rot="16200000" flipH="1">
                    <a:off x="8614094" y="2283915"/>
                    <a:ext cx="660182" cy="505228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3E376E8B-F7DB-BE58-428C-6CD34B80ABD9}"/>
                      </a:ext>
                    </a:extLst>
                  </p:cNvPr>
                  <p:cNvSpPr/>
                  <p:nvPr/>
                </p:nvSpPr>
                <p:spPr>
                  <a:xfrm>
                    <a:off x="8583672" y="2162954"/>
                    <a:ext cx="925030" cy="21544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Page Fault</a:t>
                    </a:r>
                  </a:p>
                </p:txBody>
              </p:sp>
              <p:cxnSp>
                <p:nvCxnSpPr>
                  <p:cNvPr id="10" name="曲线连接符 18">
                    <a:extLst>
                      <a:ext uri="{FF2B5EF4-FFF2-40B4-BE49-F238E27FC236}">
                        <a16:creationId xmlns:a16="http://schemas.microsoft.com/office/drawing/2014/main" id="{206615A4-79D0-3912-3BD8-D47B0B9D512C}"/>
                      </a:ext>
                    </a:extLst>
                  </p:cNvPr>
                  <p:cNvCxnSpPr>
                    <a:cxnSpLocks/>
                    <a:stCxn id="19" idx="2"/>
                    <a:endCxn id="29" idx="0"/>
                  </p:cNvCxnSpPr>
                  <p:nvPr/>
                </p:nvCxnSpPr>
                <p:spPr>
                  <a:xfrm rot="5400000">
                    <a:off x="9191465" y="2400918"/>
                    <a:ext cx="471037" cy="46036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EF7DF11D-44A7-18EE-AB4A-E1FEEFAC5D16}"/>
                      </a:ext>
                    </a:extLst>
                  </p:cNvPr>
                  <p:cNvGrpSpPr/>
                  <p:nvPr/>
                </p:nvGrpSpPr>
                <p:grpSpPr>
                  <a:xfrm>
                    <a:off x="8910259" y="1567972"/>
                    <a:ext cx="2619960" cy="1298648"/>
                    <a:chOff x="8910259" y="1567972"/>
                    <a:chExt cx="2619960" cy="1298648"/>
                  </a:xfrm>
                </p:grpSpPr>
                <p:grpSp>
                  <p:nvGrpSpPr>
                    <p:cNvPr id="18" name="组合 17">
                      <a:extLst>
                        <a:ext uri="{FF2B5EF4-FFF2-40B4-BE49-F238E27FC236}">
                          <a16:creationId xmlns:a16="http://schemas.microsoft.com/office/drawing/2014/main" id="{26340F08-31CF-B631-8275-E9EE9EED20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96799" y="1567972"/>
                      <a:ext cx="2333420" cy="1298648"/>
                      <a:chOff x="8292477" y="1645097"/>
                      <a:chExt cx="2333420" cy="1298648"/>
                    </a:xfrm>
                  </p:grpSpPr>
                  <p:grpSp>
                    <p:nvGrpSpPr>
                      <p:cNvPr id="23" name="组合 22">
                        <a:extLst>
                          <a:ext uri="{FF2B5EF4-FFF2-40B4-BE49-F238E27FC236}">
                            <a16:creationId xmlns:a16="http://schemas.microsoft.com/office/drawing/2014/main" id="{3B453926-9B0A-B8D2-E08E-57433F13EA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152997" y="1645097"/>
                        <a:ext cx="1472900" cy="783470"/>
                        <a:chOff x="9152997" y="1645097"/>
                        <a:chExt cx="1472900" cy="783470"/>
                      </a:xfrm>
                    </p:grpSpPr>
                    <p:pic>
                      <p:nvPicPr>
                        <p:cNvPr id="25" name="图片 24">
                          <a:extLst>
                            <a:ext uri="{FF2B5EF4-FFF2-40B4-BE49-F238E27FC236}">
                              <a16:creationId xmlns:a16="http://schemas.microsoft.com/office/drawing/2014/main" id="{4E13A2DB-654B-ECFE-73B0-D808A75E56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 cstate="print">
                          <a:biLevel thresh="2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50101" y="1844265"/>
                          <a:ext cx="584302" cy="584302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6" name="矩形 25">
                          <a:extLst>
                            <a:ext uri="{FF2B5EF4-FFF2-40B4-BE49-F238E27FC236}">
                              <a16:creationId xmlns:a16="http://schemas.microsoft.com/office/drawing/2014/main" id="{2D540DC8-5FD4-88C8-B4D4-17F193578D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52997" y="1645097"/>
                          <a:ext cx="1472900" cy="240066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kern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changeable code</a:t>
                          </a:r>
                          <a:endParaRPr kumimoji="0" lang="zh-CN" altLang="en-US" sz="120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24" name="曲线连接符 18">
                        <a:extLst>
                          <a:ext uri="{FF2B5EF4-FFF2-40B4-BE49-F238E27FC236}">
                            <a16:creationId xmlns:a16="http://schemas.microsoft.com/office/drawing/2014/main" id="{AAD9B7E4-4E2F-E985-E09A-7196BEE7DC73}"/>
                          </a:ext>
                        </a:extLst>
                      </p:cNvPr>
                      <p:cNvCxnSpPr>
                        <a:cxnSpLocks/>
                        <a:stCxn id="95" idx="3"/>
                        <a:endCxn id="29" idx="0"/>
                      </p:cNvCxnSpPr>
                      <p:nvPr/>
                    </p:nvCxnSpPr>
                    <p:spPr>
                      <a:xfrm flipH="1">
                        <a:off x="8292477" y="2154358"/>
                        <a:ext cx="1941926" cy="789387"/>
                      </a:xfrm>
                      <a:prstGeom prst="curvedConnector4">
                        <a:avLst>
                          <a:gd name="adj1" fmla="val -11772"/>
                          <a:gd name="adj2" fmla="val 74986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9" name="图片 18">
                      <a:extLst>
                        <a:ext uri="{FF2B5EF4-FFF2-40B4-BE49-F238E27FC236}">
                          <a16:creationId xmlns:a16="http://schemas.microsoft.com/office/drawing/2014/main" id="{DCEFED0B-3228-E8AB-2F52-725909660C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65015" y="1811281"/>
                      <a:ext cx="584302" cy="58430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90631533-761F-C194-F3E8-FE9BD32E0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7423" y="1572599"/>
                      <a:ext cx="1472900" cy="2400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 code </a:t>
                      </a:r>
                      <a:endParaRPr kumimoji="0" lang="zh-CN" altLang="en-US" sz="12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5641490F-EDAC-ECF2-82DF-2A17D601E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0259" y="2380649"/>
                      <a:ext cx="925030" cy="21544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mprotect</a:t>
                      </a:r>
                      <a:endParaRPr kumimoji="0" lang="en-US" altLang="zh-CN" sz="10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667756A9-04C0-C659-ADD3-05D562F1B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59645" y="2353864"/>
                      <a:ext cx="925030" cy="21544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Page Fault</a:t>
                      </a:r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178916B-361D-5FE4-027C-8BACB93F0D94}"/>
                      </a:ext>
                    </a:extLst>
                  </p:cNvPr>
                  <p:cNvGrpSpPr/>
                  <p:nvPr/>
                </p:nvGrpSpPr>
                <p:grpSpPr>
                  <a:xfrm>
                    <a:off x="8203392" y="2700302"/>
                    <a:ext cx="3239481" cy="801261"/>
                    <a:chOff x="8203392" y="2700302"/>
                    <a:chExt cx="3239481" cy="801261"/>
                  </a:xfrm>
                </p:grpSpPr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38D58A91-D4D5-0D4F-166E-B360EF2EA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3392" y="2911414"/>
                      <a:ext cx="856934" cy="406234"/>
                    </a:xfrm>
                    <a:prstGeom prst="rect">
                      <a:avLst/>
                    </a:prstGeom>
                    <a:pattFill prst="ltDnDiag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 w="1905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Scanner</a:t>
                      </a:r>
                      <a:endParaRPr kumimoji="0" lang="zh-CN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14" name="图片 13">
                      <a:extLst>
                        <a:ext uri="{FF2B5EF4-FFF2-40B4-BE49-F238E27FC236}">
                          <a16:creationId xmlns:a16="http://schemas.microsoft.com/office/drawing/2014/main" id="{02D8BFD2-3DF2-EFB8-1420-55FFE63A1D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biLevel thresh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630468" y="2700302"/>
                      <a:ext cx="720092" cy="72009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8232DA72-B56D-03CB-3DCF-87F20958D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7199" y="2908875"/>
                      <a:ext cx="1102299" cy="408773"/>
                    </a:xfrm>
                    <a:prstGeom prst="rect">
                      <a:avLst/>
                    </a:prstGeom>
                    <a:pattFill prst="ltDnDiag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 w="1905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Permission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Checker</a:t>
                      </a:r>
                      <a:endParaRPr kumimoji="0" lang="zh-CN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6" name="直接箭头连接符 15">
                      <a:extLst>
                        <a:ext uri="{FF2B5EF4-FFF2-40B4-BE49-F238E27FC236}">
                          <a16:creationId xmlns:a16="http://schemas.microsoft.com/office/drawing/2014/main" id="{D000A669-2C62-3DD9-9C70-2D5C6760100A}"/>
                        </a:ext>
                      </a:extLst>
                    </p:cNvPr>
                    <p:cNvCxnSpPr>
                      <a:cxnSpLocks/>
                      <a:endCxn id="14" idx="1"/>
                    </p:cNvCxnSpPr>
                    <p:nvPr/>
                  </p:nvCxnSpPr>
                  <p:spPr>
                    <a:xfrm flipV="1">
                      <a:off x="10282148" y="3060348"/>
                      <a:ext cx="348320" cy="1453"/>
                    </a:xfrm>
                    <a:prstGeom prst="straightConnector1">
                      <a:avLst/>
                    </a:prstGeom>
                    <a:ln w="28575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0495C2CC-BEEF-570B-7344-3FDF6024F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17843" y="3286119"/>
                      <a:ext cx="925030" cy="21544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reverse map</a:t>
                      </a:r>
                      <a:endParaRPr kumimoji="0" lang="en-US" altLang="zh-CN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8ABBDE4-6993-6E40-9455-755A3D98764D}"/>
                    </a:ext>
                  </a:extLst>
                </p:cNvPr>
                <p:cNvSpPr/>
                <p:nvPr/>
              </p:nvSpPr>
              <p:spPr>
                <a:xfrm>
                  <a:off x="2335661" y="2504843"/>
                  <a:ext cx="1677563" cy="535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Compile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zh-CN" sz="12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(separate code)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6" name="直接箭头连接符 75">
                  <a:extLst>
                    <a:ext uri="{FF2B5EF4-FFF2-40B4-BE49-F238E27FC236}">
                      <a16:creationId xmlns:a16="http://schemas.microsoft.com/office/drawing/2014/main" id="{E535650F-B1F7-D409-77E1-66D1F9EE45E7}"/>
                    </a:ext>
                  </a:extLst>
                </p:cNvPr>
                <p:cNvCxnSpPr>
                  <a:cxnSpLocks/>
                  <a:stCxn id="43" idx="3"/>
                </p:cNvCxnSpPr>
                <p:nvPr/>
              </p:nvCxnSpPr>
              <p:spPr>
                <a:xfrm>
                  <a:off x="6009407" y="2044570"/>
                  <a:ext cx="741913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爆炸形 1 116">
              <a:extLst>
                <a:ext uri="{FF2B5EF4-FFF2-40B4-BE49-F238E27FC236}">
                  <a16:creationId xmlns:a16="http://schemas.microsoft.com/office/drawing/2014/main" id="{46B5B7EB-2375-2A30-CE2B-85F336CA03AF}"/>
                </a:ext>
              </a:extLst>
            </p:cNvPr>
            <p:cNvSpPr/>
            <p:nvPr/>
          </p:nvSpPr>
          <p:spPr>
            <a:xfrm>
              <a:off x="7311079" y="2957768"/>
              <a:ext cx="203200" cy="233095"/>
            </a:xfrm>
            <a:prstGeom prst="irregularSeal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84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F0A64-F6BF-066B-288D-E6BBB3E5F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E138B-B46F-11BD-6D91-7E51291CA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9827B8-1E28-68BD-88C5-D5153BB65D8F}"/>
              </a:ext>
            </a:extLst>
          </p:cNvPr>
          <p:cNvGrpSpPr/>
          <p:nvPr/>
        </p:nvGrpSpPr>
        <p:grpSpPr>
          <a:xfrm>
            <a:off x="1156998" y="1692207"/>
            <a:ext cx="5201553" cy="3707084"/>
            <a:chOff x="1156998" y="1692207"/>
            <a:chExt cx="5201553" cy="3707084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6FF0EF4-D3C5-1A81-3068-FF0DE676DACD}"/>
                </a:ext>
              </a:extLst>
            </p:cNvPr>
            <p:cNvSpPr/>
            <p:nvPr/>
          </p:nvSpPr>
          <p:spPr>
            <a:xfrm>
              <a:off x="1947598" y="4146006"/>
              <a:ext cx="4315803" cy="1253285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B3BAA54-3D1E-9727-3934-2685465B81BC}"/>
                </a:ext>
              </a:extLst>
            </p:cNvPr>
            <p:cNvSpPr/>
            <p:nvPr/>
          </p:nvSpPr>
          <p:spPr>
            <a:xfrm>
              <a:off x="1948153" y="2936868"/>
              <a:ext cx="3181039" cy="12037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A29E91A-52E3-F3D7-4AC9-A1CB11FFF523}"/>
                </a:ext>
              </a:extLst>
            </p:cNvPr>
            <p:cNvSpPr/>
            <p:nvPr/>
          </p:nvSpPr>
          <p:spPr>
            <a:xfrm>
              <a:off x="1947599" y="4140947"/>
              <a:ext cx="3181040" cy="105079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7F0D27D-3170-495C-D6A7-FFC57C582B4F}"/>
                </a:ext>
              </a:extLst>
            </p:cNvPr>
            <p:cNvCxnSpPr>
              <a:cxnSpLocks/>
            </p:cNvCxnSpPr>
            <p:nvPr/>
          </p:nvCxnSpPr>
          <p:spPr>
            <a:xfrm>
              <a:off x="2175028" y="2055362"/>
              <a:ext cx="1022465" cy="854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0B5A9E6-9EB8-C37F-0BAC-9533DE895C00}"/>
                </a:ext>
              </a:extLst>
            </p:cNvPr>
            <p:cNvGrpSpPr/>
            <p:nvPr/>
          </p:nvGrpSpPr>
          <p:grpSpPr>
            <a:xfrm>
              <a:off x="1207983" y="1692207"/>
              <a:ext cx="1151868" cy="835168"/>
              <a:chOff x="5276289" y="1756614"/>
              <a:chExt cx="1151868" cy="835168"/>
            </a:xfrm>
          </p:grpSpPr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D069054D-B4B7-DB29-D2FC-3008C6B57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9896" y="1756614"/>
                <a:ext cx="720092" cy="720092"/>
              </a:xfrm>
              <a:prstGeom prst="rect">
                <a:avLst/>
              </a:prstGeom>
            </p:spPr>
          </p:pic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BE30081-96E4-FDC6-6D9E-0CB61E218374}"/>
                  </a:ext>
                </a:extLst>
              </p:cNvPr>
              <p:cNvSpPr/>
              <p:nvPr/>
            </p:nvSpPr>
            <p:spPr>
              <a:xfrm>
                <a:off x="5276289" y="2351716"/>
                <a:ext cx="1151868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source 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DB72FB02-4F93-67EA-DCBA-5549ED99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417" y="1717628"/>
              <a:ext cx="573784" cy="573784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9872B2-AFDF-5FEF-1213-E8F6ACCF0FE6}"/>
                </a:ext>
              </a:extLst>
            </p:cNvPr>
            <p:cNvSpPr/>
            <p:nvPr/>
          </p:nvSpPr>
          <p:spPr>
            <a:xfrm>
              <a:off x="2960202" y="2268108"/>
              <a:ext cx="117726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binary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6F555F1-72F3-DEE4-0545-377BD09A2164}"/>
                </a:ext>
              </a:extLst>
            </p:cNvPr>
            <p:cNvCxnSpPr>
              <a:cxnSpLocks/>
              <a:stCxn id="57" idx="2"/>
              <a:endCxn id="44" idx="0"/>
            </p:cNvCxnSpPr>
            <p:nvPr/>
          </p:nvCxnSpPr>
          <p:spPr>
            <a:xfrm flipH="1">
              <a:off x="3538673" y="2508174"/>
              <a:ext cx="10161" cy="42869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B93F33B-1357-BA76-806E-A388E9C40620}"/>
                </a:ext>
              </a:extLst>
            </p:cNvPr>
            <p:cNvSpPr/>
            <p:nvPr/>
          </p:nvSpPr>
          <p:spPr>
            <a:xfrm>
              <a:off x="3499999" y="2535021"/>
              <a:ext cx="720377" cy="264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Exec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29A1F29-F4DF-96AE-DAC4-0E749D7FBC06}"/>
                </a:ext>
              </a:extLst>
            </p:cNvPr>
            <p:cNvSpPr txBox="1"/>
            <p:nvPr/>
          </p:nvSpPr>
          <p:spPr>
            <a:xfrm>
              <a:off x="1156998" y="4275504"/>
              <a:ext cx="790601" cy="3139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Kernel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429937-6643-902D-1A38-1409E62389C7}"/>
                </a:ext>
              </a:extLst>
            </p:cNvPr>
            <p:cNvSpPr txBox="1"/>
            <p:nvPr/>
          </p:nvSpPr>
          <p:spPr>
            <a:xfrm>
              <a:off x="2700864" y="4672785"/>
              <a:ext cx="1581946" cy="31934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Monitor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985604D-1072-7348-C63B-66E93FEE2FB3}"/>
                </a:ext>
              </a:extLst>
            </p:cNvPr>
            <p:cNvSpPr txBox="1"/>
            <p:nvPr/>
          </p:nvSpPr>
          <p:spPr>
            <a:xfrm>
              <a:off x="1250735" y="3142586"/>
              <a:ext cx="595035" cy="3139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User</a:t>
              </a: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7B90176-588F-BBC9-BC26-8106559E6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445" y="3188740"/>
              <a:ext cx="584302" cy="584302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434AC4-AB18-8976-F9AF-8BCA5071DF62}"/>
                </a:ext>
              </a:extLst>
            </p:cNvPr>
            <p:cNvSpPr/>
            <p:nvPr/>
          </p:nvSpPr>
          <p:spPr>
            <a:xfrm>
              <a:off x="1995994" y="3720989"/>
              <a:ext cx="681203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code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爆炸形 1 116">
              <a:extLst>
                <a:ext uri="{FF2B5EF4-FFF2-40B4-BE49-F238E27FC236}">
                  <a16:creationId xmlns:a16="http://schemas.microsoft.com/office/drawing/2014/main" id="{ADBD242F-81E0-12C8-E791-0B9881330BC7}"/>
                </a:ext>
              </a:extLst>
            </p:cNvPr>
            <p:cNvSpPr/>
            <p:nvPr/>
          </p:nvSpPr>
          <p:spPr>
            <a:xfrm>
              <a:off x="2412595" y="3350672"/>
              <a:ext cx="203200" cy="233095"/>
            </a:xfrm>
            <a:prstGeom prst="irregularSeal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DDB8EF5-064A-7A3B-6918-AC3D36CB29B3}"/>
                </a:ext>
              </a:extLst>
            </p:cNvPr>
            <p:cNvSpPr/>
            <p:nvPr/>
          </p:nvSpPr>
          <p:spPr>
            <a:xfrm>
              <a:off x="2028158" y="4253117"/>
              <a:ext cx="1483458" cy="68251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曲线连接符 18">
              <a:extLst>
                <a:ext uri="{FF2B5EF4-FFF2-40B4-BE49-F238E27FC236}">
                  <a16:creationId xmlns:a16="http://schemas.microsoft.com/office/drawing/2014/main" id="{6910E67D-50CD-3F9F-895E-4627F3438753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>
              <a:off x="2615795" y="3494090"/>
              <a:ext cx="154092" cy="75902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135795-38E0-8682-CA29-2B3E559AD64D}"/>
                </a:ext>
              </a:extLst>
            </p:cNvPr>
            <p:cNvSpPr/>
            <p:nvPr/>
          </p:nvSpPr>
          <p:spPr>
            <a:xfrm>
              <a:off x="2404844" y="3253362"/>
              <a:ext cx="9250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 Fault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mprotect</a:t>
              </a:r>
            </a:p>
          </p:txBody>
        </p:sp>
        <p:cxnSp>
          <p:nvCxnSpPr>
            <p:cNvPr id="17" name="曲线连接符 18">
              <a:extLst>
                <a:ext uri="{FF2B5EF4-FFF2-40B4-BE49-F238E27FC236}">
                  <a16:creationId xmlns:a16="http://schemas.microsoft.com/office/drawing/2014/main" id="{57506E21-C838-2071-CB6A-CD3721EF4027}"/>
                </a:ext>
              </a:extLst>
            </p:cNvPr>
            <p:cNvCxnSpPr>
              <a:cxnSpLocks/>
              <a:stCxn id="80" idx="3"/>
              <a:endCxn id="75" idx="0"/>
            </p:cNvCxnSpPr>
            <p:nvPr/>
          </p:nvCxnSpPr>
          <p:spPr>
            <a:xfrm>
              <a:off x="3818979" y="3466390"/>
              <a:ext cx="498985" cy="78273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AFC9FE4-C65A-DCD2-CF65-D3B7B2CB0B8D}"/>
                </a:ext>
              </a:extLst>
            </p:cNvPr>
            <p:cNvGrpSpPr/>
            <p:nvPr/>
          </p:nvGrpSpPr>
          <p:grpSpPr>
            <a:xfrm>
              <a:off x="3023382" y="3192653"/>
              <a:ext cx="2269909" cy="605013"/>
              <a:chOff x="9172114" y="1806646"/>
              <a:chExt cx="2269909" cy="605013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F44EC105-8FEE-DCB7-FA21-3A3132F8C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3228" y="1806646"/>
                <a:ext cx="605013" cy="605013"/>
              </a:xfrm>
              <a:prstGeom prst="rect">
                <a:avLst/>
              </a:prstGeom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51BF3A2-ACBB-8D26-EDC7-8389E8662FD6}"/>
                  </a:ext>
                </a:extLst>
              </p:cNvPr>
              <p:cNvSpPr/>
              <p:nvPr/>
            </p:nvSpPr>
            <p:spPr>
              <a:xfrm>
                <a:off x="9172114" y="1942311"/>
                <a:ext cx="92503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brk</a:t>
                </a:r>
                <a:endParaRPr kumimoji="0" lang="en-US" altLang="zh-CN" sz="1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C1CF8DF-3A7A-9ECE-9E98-8E0ED481B839}"/>
                  </a:ext>
                </a:extLst>
              </p:cNvPr>
              <p:cNvSpPr/>
              <p:nvPr/>
            </p:nvSpPr>
            <p:spPr>
              <a:xfrm>
                <a:off x="9738394" y="1915113"/>
                <a:ext cx="1703629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Breakpoint Exception</a:t>
                </a:r>
                <a:endParaRPr kumimoji="0" lang="en-US" altLang="zh-CN" sz="1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C9F1CF-AE98-611E-AA7A-E472F509561D}"/>
                </a:ext>
              </a:extLst>
            </p:cNvPr>
            <p:cNvSpPr/>
            <p:nvPr/>
          </p:nvSpPr>
          <p:spPr>
            <a:xfrm>
              <a:off x="2121682" y="4327883"/>
              <a:ext cx="865209" cy="348892"/>
            </a:xfrm>
            <a:prstGeom prst="rect">
              <a:avLst/>
            </a:prstGeom>
            <a:pattFill prst="ltDn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Scanner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EBF50FB7-1BF2-8368-3C45-539DF89A9624}"/>
                </a:ext>
              </a:extLst>
            </p:cNvPr>
            <p:cNvGrpSpPr/>
            <p:nvPr/>
          </p:nvGrpSpPr>
          <p:grpSpPr>
            <a:xfrm>
              <a:off x="5195425" y="4211986"/>
              <a:ext cx="1163126" cy="908719"/>
              <a:chOff x="9819007" y="3436040"/>
              <a:chExt cx="1163126" cy="908719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D2A83720-339D-8679-7E70-CE8B52304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6892" y="3436040"/>
                <a:ext cx="720092" cy="720092"/>
              </a:xfrm>
              <a:prstGeom prst="rect">
                <a:avLst/>
              </a:prstGeom>
            </p:spPr>
          </p:pic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6BF5B1BB-70F5-1586-FE05-8A16D65E4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9007" y="3796086"/>
                <a:ext cx="427542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E510BE7-01D7-469D-F7A8-974398BF5C28}"/>
                  </a:ext>
                </a:extLst>
              </p:cNvPr>
              <p:cNvSpPr/>
              <p:nvPr/>
            </p:nvSpPr>
            <p:spPr>
              <a:xfrm>
                <a:off x="10057103" y="4006205"/>
                <a:ext cx="9250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reverse mapping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A32C11-A427-F91C-87CE-2B23E1B86C3E}"/>
                </a:ext>
              </a:extLst>
            </p:cNvPr>
            <p:cNvSpPr/>
            <p:nvPr/>
          </p:nvSpPr>
          <p:spPr>
            <a:xfrm>
              <a:off x="1868352" y="1798732"/>
              <a:ext cx="1677563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Compile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(separate code)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F66A59F-3CE5-B95D-4FBC-337022C9CCCE}"/>
                </a:ext>
              </a:extLst>
            </p:cNvPr>
            <p:cNvSpPr/>
            <p:nvPr/>
          </p:nvSpPr>
          <p:spPr>
            <a:xfrm>
              <a:off x="3569830" y="4249127"/>
              <a:ext cx="1496268" cy="6829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560F7A8-2B5F-DA39-C257-75E7977E13DE}"/>
                </a:ext>
              </a:extLst>
            </p:cNvPr>
            <p:cNvSpPr txBox="1"/>
            <p:nvPr/>
          </p:nvSpPr>
          <p:spPr>
            <a:xfrm>
              <a:off x="3830414" y="4436398"/>
              <a:ext cx="999941" cy="3139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Simulator</a:t>
              </a:r>
              <a:endPara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A8FDD73-25B2-E334-EB2A-9DEE8FC61139}"/>
                </a:ext>
              </a:extLst>
            </p:cNvPr>
            <p:cNvSpPr txBox="1"/>
            <p:nvPr/>
          </p:nvSpPr>
          <p:spPr>
            <a:xfrm>
              <a:off x="2926406" y="4905551"/>
              <a:ext cx="1581946" cy="31934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Kernel Module</a:t>
              </a:r>
              <a:endPara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767BB6-438D-1582-2B93-50CEE6813667}"/>
                </a:ext>
              </a:extLst>
            </p:cNvPr>
            <p:cNvSpPr/>
            <p:nvPr/>
          </p:nvSpPr>
          <p:spPr>
            <a:xfrm>
              <a:off x="3237196" y="3715591"/>
              <a:ext cx="504244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code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爆炸形 1 116">
              <a:extLst>
                <a:ext uri="{FF2B5EF4-FFF2-40B4-BE49-F238E27FC236}">
                  <a16:creationId xmlns:a16="http://schemas.microsoft.com/office/drawing/2014/main" id="{B6728A14-AD27-D72C-2F59-EBBE26E46BB8}"/>
                </a:ext>
              </a:extLst>
            </p:cNvPr>
            <p:cNvSpPr/>
            <p:nvPr/>
          </p:nvSpPr>
          <p:spPr>
            <a:xfrm>
              <a:off x="3615779" y="3322972"/>
              <a:ext cx="203200" cy="233095"/>
            </a:xfrm>
            <a:prstGeom prst="irregularSeal1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70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C50DE-262B-3E75-DCE4-FD01F9E7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5F0A8-9EC7-5B66-D0B0-8034F2B57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2A024-0805-84B3-D5CC-68B64DE0E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4BD78AF-2F65-C947-819B-D8DCAAF9B47C}"/>
              </a:ext>
            </a:extLst>
          </p:cNvPr>
          <p:cNvGrpSpPr/>
          <p:nvPr/>
        </p:nvGrpSpPr>
        <p:grpSpPr>
          <a:xfrm>
            <a:off x="2012030" y="2183956"/>
            <a:ext cx="7853678" cy="1479363"/>
            <a:chOff x="1916780" y="2272282"/>
            <a:chExt cx="7853678" cy="147936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F55C6CC-9228-F4EB-BA2B-C1CE0A505C2A}"/>
                </a:ext>
              </a:extLst>
            </p:cNvPr>
            <p:cNvGrpSpPr/>
            <p:nvPr/>
          </p:nvGrpSpPr>
          <p:grpSpPr>
            <a:xfrm>
              <a:off x="1916780" y="2272282"/>
              <a:ext cx="7841141" cy="1479363"/>
              <a:chOff x="1916780" y="2272282"/>
              <a:chExt cx="7841141" cy="147936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7B74FA3-DA26-486F-9836-24CB28B3A988}"/>
                  </a:ext>
                </a:extLst>
              </p:cNvPr>
              <p:cNvGrpSpPr/>
              <p:nvPr/>
            </p:nvGrpSpPr>
            <p:grpSpPr>
              <a:xfrm>
                <a:off x="1916780" y="2272282"/>
                <a:ext cx="7841141" cy="1479363"/>
                <a:chOff x="1245449" y="1288433"/>
                <a:chExt cx="7841141" cy="1479363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2FCB39ED-8169-1986-D175-C99AA509F580}"/>
                    </a:ext>
                  </a:extLst>
                </p:cNvPr>
                <p:cNvGrpSpPr/>
                <p:nvPr/>
              </p:nvGrpSpPr>
              <p:grpSpPr>
                <a:xfrm>
                  <a:off x="1826573" y="1288433"/>
                  <a:ext cx="7260017" cy="1473216"/>
                  <a:chOff x="1826573" y="1288433"/>
                  <a:chExt cx="7260017" cy="1473216"/>
                </a:xfrm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5A6E545D-6F8F-91DC-12E5-245A50255732}"/>
                      </a:ext>
                    </a:extLst>
                  </p:cNvPr>
                  <p:cNvSpPr/>
                  <p:nvPr/>
                </p:nvSpPr>
                <p:spPr>
                  <a:xfrm>
                    <a:off x="7452297" y="1447376"/>
                    <a:ext cx="316487" cy="73462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lgDash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7407DE39-67DC-C6BE-533B-844C9107CE4B}"/>
                      </a:ext>
                    </a:extLst>
                  </p:cNvPr>
                  <p:cNvGrpSpPr/>
                  <p:nvPr/>
                </p:nvGrpSpPr>
                <p:grpSpPr>
                  <a:xfrm>
                    <a:off x="1826573" y="1288433"/>
                    <a:ext cx="7260017" cy="1473216"/>
                    <a:chOff x="1771668" y="1530143"/>
                    <a:chExt cx="7260017" cy="1473216"/>
                  </a:xfrm>
                </p:grpSpPr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36F7A195-8482-8414-C5B5-79768CF3D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100" y="2105447"/>
                      <a:ext cx="1236188" cy="397280"/>
                    </a:xfrm>
                    <a:prstGeom prst="rect">
                      <a:avLst/>
                    </a:prstGeom>
                    <a:noFill/>
                    <a:ln w="2857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3031CBA3-6A1C-1477-DDDC-0CFE657E09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6100" y="2234199"/>
                      <a:ext cx="1517144" cy="2327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ct val="50000"/>
                        </a:lnSpc>
                        <a:spcBef>
                          <a:spcPts val="1000"/>
                        </a:spcBef>
                      </a:pPr>
                      <a:r>
                        <a:rPr kumimoji="1" lang="en-US" altLang="zh-CN" sz="16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Hash Table2</a:t>
                      </a:r>
                      <a:endParaRPr kumimoji="1" lang="zh-CN" altLang="en-US" sz="16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6" name="组合 15">
                      <a:extLst>
                        <a:ext uri="{FF2B5EF4-FFF2-40B4-BE49-F238E27FC236}">
                          <a16:creationId xmlns:a16="http://schemas.microsoft.com/office/drawing/2014/main" id="{5996CCE4-A809-B1E1-B688-E7C95E72D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1668" y="1530143"/>
                      <a:ext cx="7260017" cy="1473216"/>
                      <a:chOff x="1771668" y="1530143"/>
                      <a:chExt cx="7260017" cy="1473216"/>
                    </a:xfrm>
                  </p:grpSpPr>
                  <p:grpSp>
                    <p:nvGrpSpPr>
                      <p:cNvPr id="17" name="组合 16">
                        <a:extLst>
                          <a:ext uri="{FF2B5EF4-FFF2-40B4-BE49-F238E27FC236}">
                            <a16:creationId xmlns:a16="http://schemas.microsoft.com/office/drawing/2014/main" id="{43AD91ED-6A79-EE42-899A-7BB50610C3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76077" y="1530143"/>
                        <a:ext cx="1703087" cy="1467954"/>
                        <a:chOff x="2376077" y="1530143"/>
                        <a:chExt cx="1703087" cy="1467954"/>
                      </a:xfrm>
                    </p:grpSpPr>
                    <p:sp>
                      <p:nvSpPr>
                        <p:cNvPr id="53" name="矩形 52">
                          <a:extLst>
                            <a:ext uri="{FF2B5EF4-FFF2-40B4-BE49-F238E27FC236}">
                              <a16:creationId xmlns:a16="http://schemas.microsoft.com/office/drawing/2014/main" id="{DE0FC118-9398-C7FF-6304-2F7FFC030A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6077" y="1530143"/>
                          <a:ext cx="1481141" cy="1102771"/>
                        </a:xfrm>
                        <a:prstGeom prst="rect">
                          <a:avLst/>
                        </a:prstGeom>
                        <a:noFill/>
                        <a:ln w="28575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54" name="组合 53">
                          <a:extLst>
                            <a:ext uri="{FF2B5EF4-FFF2-40B4-BE49-F238E27FC236}">
                              <a16:creationId xmlns:a16="http://schemas.microsoft.com/office/drawing/2014/main" id="{04C47FCB-0157-7CC7-09B4-86F37BED2B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17913" y="1626960"/>
                          <a:ext cx="1547529" cy="397280"/>
                          <a:chOff x="2517913" y="1626960"/>
                          <a:chExt cx="1547529" cy="397280"/>
                        </a:xfrm>
                      </p:grpSpPr>
                      <p:sp>
                        <p:nvSpPr>
                          <p:cNvPr id="56" name="文本框 55">
                            <a:extLst>
                              <a:ext uri="{FF2B5EF4-FFF2-40B4-BE49-F238E27FC236}">
                                <a16:creationId xmlns:a16="http://schemas.microsoft.com/office/drawing/2014/main" id="{8C0B2208-5E77-5A3C-C084-D61A2B74A85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548298" y="1738596"/>
                            <a:ext cx="1517144" cy="23275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ct val="50000"/>
                              </a:lnSpc>
                              <a:spcBef>
                                <a:spcPts val="1000"/>
                              </a:spcBef>
                            </a:pPr>
                            <a:r>
                              <a:rPr kumimoji="1" lang="en-US" altLang="zh-CN" sz="1600" b="1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a:t>Hash Table1</a:t>
                            </a:r>
                            <a:endParaRPr kumimoji="1" lang="zh-CN" altLang="en-US" sz="1600" b="1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7" name="矩形 56">
                            <a:extLst>
                              <a:ext uri="{FF2B5EF4-FFF2-40B4-BE49-F238E27FC236}">
                                <a16:creationId xmlns:a16="http://schemas.microsoft.com/office/drawing/2014/main" id="{88E3F6A6-9370-749F-32BC-058CF85040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17913" y="1626960"/>
                            <a:ext cx="1236188" cy="397280"/>
                          </a:xfrm>
                          <a:prstGeom prst="rect">
                            <a:avLst/>
                          </a:prstGeom>
                          <a:noFill/>
                          <a:ln w="28575" cap="flat" cmpd="sng" algn="ctr">
                            <a:solidFill>
                              <a:schemeClr val="tx1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lIns="0" tIns="0" rIns="0" bIns="0" rtlCol="0" anchor="ctr"/>
                          <a:lstStyle/>
                          <a:p>
                            <a:pPr marL="0" marR="0" indent="0" algn="ctr" defTabSz="914400" eaLnBrk="1" fontAlgn="auto" latinLnBrk="0" hangingPunct="1">
                              <a:lnSpc>
                                <a:spcPct val="8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zh-CN" alt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55" name="文本框 54">
                          <a:extLst>
                            <a:ext uri="{FF2B5EF4-FFF2-40B4-BE49-F238E27FC236}">
                              <a16:creationId xmlns:a16="http://schemas.microsoft.com/office/drawing/2014/main" id="{6BC0328E-83D4-05F6-D6D5-9235E1756DA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62020" y="2778806"/>
                          <a:ext cx="1517144" cy="21929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ct val="50000"/>
                            </a:lnSpc>
                            <a:spcBef>
                              <a:spcPts val="1000"/>
                            </a:spcBef>
                          </a:pPr>
                          <a:r>
                            <a:rPr kumimoji="1" lang="zh-CN" altLang="en-US" sz="1600" b="1" dirty="0">
                              <a:solidFill>
                                <a:prstClr val="black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指令扫描</a:t>
                          </a:r>
                        </a:p>
                      </p:txBody>
                    </p:sp>
                  </p:grpSp>
                  <p:cxnSp>
                    <p:nvCxnSpPr>
                      <p:cNvPr id="18" name="连接符: 肘形 17">
                        <a:extLst>
                          <a:ext uri="{FF2B5EF4-FFF2-40B4-BE49-F238E27FC236}">
                            <a16:creationId xmlns:a16="http://schemas.microsoft.com/office/drawing/2014/main" id="{90F94896-4B98-3101-4710-B62D5E4C3DBE}"/>
                          </a:ext>
                        </a:extLst>
                      </p:cNvPr>
                      <p:cNvCxnSpPr>
                        <a:cxnSpLocks/>
                        <a:stCxn id="53" idx="3"/>
                        <a:endCxn id="50" idx="1"/>
                      </p:cNvCxnSpPr>
                      <p:nvPr/>
                    </p:nvCxnSpPr>
                    <p:spPr>
                      <a:xfrm flipV="1">
                        <a:off x="3857218" y="1814459"/>
                        <a:ext cx="1326625" cy="267070"/>
                      </a:xfrm>
                      <a:prstGeom prst="bentConnector3">
                        <a:avLst>
                          <a:gd name="adj1" fmla="val 28862"/>
                        </a:avLst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连接符: 肘形 18">
                        <a:extLst>
                          <a:ext uri="{FF2B5EF4-FFF2-40B4-BE49-F238E27FC236}">
                            <a16:creationId xmlns:a16="http://schemas.microsoft.com/office/drawing/2014/main" id="{CA761EEE-E084-C958-4EBA-1E1FE7B8659E}"/>
                          </a:ext>
                        </a:extLst>
                      </p:cNvPr>
                      <p:cNvCxnSpPr>
                        <a:cxnSpLocks/>
                        <a:stCxn id="53" idx="3"/>
                        <a:endCxn id="45" idx="1"/>
                      </p:cNvCxnSpPr>
                      <p:nvPr/>
                    </p:nvCxnSpPr>
                    <p:spPr>
                      <a:xfrm>
                        <a:off x="3857218" y="2081529"/>
                        <a:ext cx="1326625" cy="291107"/>
                      </a:xfrm>
                      <a:prstGeom prst="bentConnector3">
                        <a:avLst>
                          <a:gd name="adj1" fmla="val 28863"/>
                        </a:avLst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文本框 19">
                        <a:extLst>
                          <a:ext uri="{FF2B5EF4-FFF2-40B4-BE49-F238E27FC236}">
                            <a16:creationId xmlns:a16="http://schemas.microsoft.com/office/drawing/2014/main" id="{B9F49B8D-9056-16AF-C0CB-3AF9229861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02816" y="1549188"/>
                        <a:ext cx="1703110" cy="2862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ct val="90000"/>
                          </a:lnSpc>
                          <a:spcBef>
                            <a:spcPts val="1000"/>
                          </a:spcBef>
                        </a:pPr>
                        <a:r>
                          <a:rPr kumimoji="1" lang="en-US" altLang="zh-CN" sz="14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Unco. Cond.2</a:t>
                        </a:r>
                        <a:endParaRPr kumimoji="1" lang="zh-CN" altLang="en-US" sz="14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CCA68E0B-E530-E5EA-2275-C6F49A93CB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5113" y="2423714"/>
                        <a:ext cx="766059" cy="2862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ct val="90000"/>
                          </a:lnSpc>
                          <a:spcBef>
                            <a:spcPts val="1000"/>
                          </a:spcBef>
                        </a:pPr>
                        <a:r>
                          <a:rPr kumimoji="1" lang="en-US" altLang="zh-CN" sz="14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Cond.3</a:t>
                        </a:r>
                        <a:endParaRPr kumimoji="1" lang="zh-CN" altLang="en-US" sz="14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2" name="组合 21">
                        <a:extLst>
                          <a:ext uri="{FF2B5EF4-FFF2-40B4-BE49-F238E27FC236}">
                            <a16:creationId xmlns:a16="http://schemas.microsoft.com/office/drawing/2014/main" id="{4BFB83F4-D152-381E-A18D-45D7D8FF0E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4074" y="1540598"/>
                        <a:ext cx="1767611" cy="1457499"/>
                        <a:chOff x="7264074" y="1540598"/>
                        <a:chExt cx="1767611" cy="1457499"/>
                      </a:xfrm>
                    </p:grpSpPr>
                    <p:sp>
                      <p:nvSpPr>
                        <p:cNvPr id="51" name="矩形 50">
                          <a:extLst>
                            <a:ext uri="{FF2B5EF4-FFF2-40B4-BE49-F238E27FC236}">
                              <a16:creationId xmlns:a16="http://schemas.microsoft.com/office/drawing/2014/main" id="{B3B7644E-D2BB-ADDE-6CAB-A7D450521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4074" y="1540598"/>
                          <a:ext cx="1517144" cy="1102771"/>
                        </a:xfrm>
                        <a:prstGeom prst="rect">
                          <a:avLst/>
                        </a:prstGeom>
                        <a:noFill/>
                        <a:ln w="28575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2" name="文本框 51">
                          <a:extLst>
                            <a:ext uri="{FF2B5EF4-FFF2-40B4-BE49-F238E27FC236}">
                              <a16:creationId xmlns:a16="http://schemas.microsoft.com/office/drawing/2014/main" id="{69898DCD-C67D-55D1-5BCE-FE1FCBB30A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14541" y="2778806"/>
                          <a:ext cx="1517144" cy="21929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ct val="50000"/>
                            </a:lnSpc>
                            <a:spcBef>
                              <a:spcPts val="1000"/>
                            </a:spcBef>
                          </a:pPr>
                          <a:r>
                            <a:rPr kumimoji="1" lang="zh-CN" altLang="en-US" sz="1600" b="1" dirty="0">
                              <a:solidFill>
                                <a:prstClr val="black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指令模拟</a:t>
                          </a:r>
                        </a:p>
                      </p:txBody>
                    </p:sp>
                  </p:grpSp>
                  <p:sp>
                    <p:nvSpPr>
                      <p:cNvPr id="23" name="文本框 22">
                        <a:extLst>
                          <a:ext uri="{FF2B5EF4-FFF2-40B4-BE49-F238E27FC236}">
                            <a16:creationId xmlns:a16="http://schemas.microsoft.com/office/drawing/2014/main" id="{384D841C-AE5A-3DCE-CA1F-99C17F6393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88486" y="2165587"/>
                        <a:ext cx="84319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spcBef>
                            <a:spcPts val="1000"/>
                          </a:spcBef>
                        </a:pPr>
                        <a:r>
                          <a:rPr kumimoji="1" lang="zh-CN" altLang="en-US" sz="1200" b="1" dirty="0">
                            <a:solidFill>
                              <a:prstClr val="black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模拟</a:t>
                        </a:r>
                        <a:endParaRPr kumimoji="1" lang="en-US" altLang="zh-CN" sz="1200" b="1" dirty="0">
                          <a:solidFill>
                            <a:prstClr val="black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5" name="组合 24">
                        <a:extLst>
                          <a:ext uri="{FF2B5EF4-FFF2-40B4-BE49-F238E27FC236}">
                            <a16:creationId xmlns:a16="http://schemas.microsoft.com/office/drawing/2014/main" id="{7D661645-EFBF-F677-5C09-221F40AE85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1057" y="1549188"/>
                        <a:ext cx="1652205" cy="1454171"/>
                        <a:chOff x="5061057" y="1549188"/>
                        <a:chExt cx="1652205" cy="1454171"/>
                      </a:xfrm>
                    </p:grpSpPr>
                    <p:grpSp>
                      <p:nvGrpSpPr>
                        <p:cNvPr id="42" name="组合 41">
                          <a:extLst>
                            <a:ext uri="{FF2B5EF4-FFF2-40B4-BE49-F238E27FC236}">
                              <a16:creationId xmlns:a16="http://schemas.microsoft.com/office/drawing/2014/main" id="{15E10451-B9CC-AC74-80E0-793229D637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1057" y="1549188"/>
                          <a:ext cx="1652205" cy="1454171"/>
                          <a:chOff x="5061057" y="1549188"/>
                          <a:chExt cx="1652205" cy="1454171"/>
                        </a:xfrm>
                      </p:grpSpPr>
                      <p:grpSp>
                        <p:nvGrpSpPr>
                          <p:cNvPr id="44" name="组合 43">
                            <a:extLst>
                              <a:ext uri="{FF2B5EF4-FFF2-40B4-BE49-F238E27FC236}">
                                <a16:creationId xmlns:a16="http://schemas.microsoft.com/office/drawing/2014/main" id="{F1CA7DDC-3B77-EBC4-3C89-4CF3E9DEAB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061057" y="1549188"/>
                            <a:ext cx="1652205" cy="1454171"/>
                            <a:chOff x="2313318" y="1653009"/>
                            <a:chExt cx="1652205" cy="1454171"/>
                          </a:xfrm>
                        </p:grpSpPr>
                        <p:sp>
                          <p:nvSpPr>
                            <p:cNvPr id="46" name="矩形 45">
                              <a:extLst>
                                <a:ext uri="{FF2B5EF4-FFF2-40B4-BE49-F238E27FC236}">
                                  <a16:creationId xmlns:a16="http://schemas.microsoft.com/office/drawing/2014/main" id="{17778F3B-C9B6-2B9B-E56E-95B6BF6BA1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13318" y="1653009"/>
                              <a:ext cx="1342790" cy="1083727"/>
                            </a:xfrm>
                            <a:prstGeom prst="rect">
                              <a:avLst/>
                            </a:prstGeom>
                            <a:noFill/>
                            <a:ln w="28575" cap="flat" cmpd="sng" algn="ctr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lIns="0" tIns="0" rIns="0" bIns="0" rtlCol="0" anchor="ctr"/>
                            <a:lstStyle/>
                            <a:p>
                              <a:pPr marL="0" marR="0" indent="0" algn="ctr" defTabSz="914400" eaLnBrk="1" fontAlgn="auto" latinLnBrk="0" hangingPunct="1">
                                <a:lnSpc>
                                  <a:spcPct val="8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zh-CN" alt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47" name="组合 46">
                              <a:extLst>
                                <a:ext uri="{FF2B5EF4-FFF2-40B4-BE49-F238E27FC236}">
                                  <a16:creationId xmlns:a16="http://schemas.microsoft.com/office/drawing/2014/main" id="{142EA062-B5B5-B653-0BDF-7B5FB9830B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436104" y="1792907"/>
                              <a:ext cx="1158241" cy="267902"/>
                              <a:chOff x="2533640" y="1767598"/>
                              <a:chExt cx="1158241" cy="267902"/>
                            </a:xfrm>
                          </p:grpSpPr>
                          <p:sp>
                            <p:nvSpPr>
                              <p:cNvPr id="49" name="文本框 48">
                                <a:extLst>
                                  <a:ext uri="{FF2B5EF4-FFF2-40B4-BE49-F238E27FC236}">
                                    <a16:creationId xmlns:a16="http://schemas.microsoft.com/office/drawing/2014/main" id="{43E2C9A2-C73A-1AC2-0778-6DB3613BC06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740666" y="1837882"/>
                                <a:ext cx="951215" cy="19761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l">
                                  <a:lnSpc>
                                    <a:spcPct val="50000"/>
                                  </a:lnSpc>
                                  <a:spcBef>
                                    <a:spcPts val="1000"/>
                                  </a:spcBef>
                                </a:pPr>
                                <a:r>
                                  <a:rPr kumimoji="1" lang="en-US" altLang="zh-CN" sz="1200" b="1" dirty="0">
                                    <a:solidFill>
                                      <a:prstClr val="black"/>
                                    </a:solidFill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a:t>BRK #0</a:t>
                                </a:r>
                                <a:endParaRPr kumimoji="1" lang="zh-CN" altLang="en-US" sz="1200" b="1" dirty="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0" name="矩形 49">
                                <a:extLst>
                                  <a:ext uri="{FF2B5EF4-FFF2-40B4-BE49-F238E27FC236}">
                                    <a16:creationId xmlns:a16="http://schemas.microsoft.com/office/drawing/2014/main" id="{A2C286E0-FBCA-D332-C23F-5925D8C27D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33640" y="1767598"/>
                                <a:ext cx="1129536" cy="250745"/>
                              </a:xfrm>
                              <a:prstGeom prst="rect">
                                <a:avLst/>
                              </a:prstGeom>
                              <a:noFill/>
                              <a:ln w="28575" cap="flat" cmpd="sng" algn="ctr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effectLst/>
                            </p:spPr>
                            <p:txBody>
                              <a:bodyPr lIns="0" tIns="0" rIns="0" bIns="0" rtlCol="0" anchor="ctr"/>
                              <a:lstStyle/>
                              <a:p>
                                <a:pPr marL="0" marR="0" indent="0" algn="ctr" defTabSz="914400" eaLnBrk="1" fontAlgn="auto" latinLnBrk="0" hangingPunct="1">
                                  <a:lnSpc>
                                    <a:spcPct val="8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endParaRPr kumimoji="0" lang="zh-CN" altLang="en-US" sz="18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8" name="文本框 47">
                              <a:extLst>
                                <a:ext uri="{FF2B5EF4-FFF2-40B4-BE49-F238E27FC236}">
                                  <a16:creationId xmlns:a16="http://schemas.microsoft.com/office/drawing/2014/main" id="{7AB02D71-3C6D-41A5-40CD-17CE7EEC0D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448379" y="2887889"/>
                              <a:ext cx="1517144" cy="21929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l">
                                <a:lnSpc>
                                  <a:spcPct val="50000"/>
                                </a:lnSpc>
                                <a:spcBef>
                                  <a:spcPts val="1000"/>
                                </a:spcBef>
                              </a:pPr>
                              <a:r>
                                <a:rPr kumimoji="1" lang="zh-CN" altLang="en-US" sz="1600" b="1" dirty="0">
                                  <a:solidFill>
                                    <a:prstClr val="black"/>
                                  </a:solidFill>
                                  <a:latin typeface="宋体" panose="02010600030101010101" pitchFamily="2" charset="-122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指令替换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45" name="文本框 44">
                            <a:extLst>
                              <a:ext uri="{FF2B5EF4-FFF2-40B4-BE49-F238E27FC236}">
                                <a16:creationId xmlns:a16="http://schemas.microsoft.com/office/drawing/2014/main" id="{5D1D3B70-2A15-088A-48FD-6EDA64D9E2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183843" y="2273827"/>
                            <a:ext cx="1517144" cy="1976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ct val="50000"/>
                              </a:lnSpc>
                              <a:spcBef>
                                <a:spcPts val="1000"/>
                              </a:spcBef>
                            </a:pPr>
                            <a:r>
                              <a:rPr kumimoji="1" lang="en-US" altLang="zh-CN" sz="1200" b="1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a:t>BRK #instInfo</a:t>
                            </a:r>
                            <a:endParaRPr kumimoji="1" lang="zh-CN" altLang="en-US" sz="1200" b="1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43" name="矩形 42">
                          <a:extLst>
                            <a:ext uri="{FF2B5EF4-FFF2-40B4-BE49-F238E27FC236}">
                              <a16:creationId xmlns:a16="http://schemas.microsoft.com/office/drawing/2014/main" id="{5C9E2BEE-A106-C0A2-8203-AC6E39ADA4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68826" y="2232191"/>
                          <a:ext cx="1129536" cy="250745"/>
                        </a:xfrm>
                        <a:prstGeom prst="rect">
                          <a:avLst/>
                        </a:prstGeom>
                        <a:noFill/>
                        <a:ln w="28575" cap="flat" cmpd="sng" algn="ctr">
                          <a:solidFill>
                            <a:schemeClr val="tx1"/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8D681744-8B1B-9CD2-9B4A-649F3B8ECB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19518" y="1768869"/>
                        <a:ext cx="96633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spcBef>
                            <a:spcPts val="1000"/>
                          </a:spcBef>
                        </a:pPr>
                        <a:r>
                          <a:rPr kumimoji="1" lang="zh-CN" altLang="en-US" sz="1400" dirty="0">
                            <a:solidFill>
                              <a:prstClr val="black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触发异常</a:t>
                        </a:r>
                      </a:p>
                    </p:txBody>
                  </p:sp>
                  <p:cxnSp>
                    <p:nvCxnSpPr>
                      <p:cNvPr id="30" name="直接箭头连接符 29">
                        <a:extLst>
                          <a:ext uri="{FF2B5EF4-FFF2-40B4-BE49-F238E27FC236}">
                            <a16:creationId xmlns:a16="http://schemas.microsoft.com/office/drawing/2014/main" id="{87059AF6-AC10-5341-F591-5D93C076EF28}"/>
                          </a:ext>
                        </a:extLst>
                      </p:cNvPr>
                      <p:cNvCxnSpPr>
                        <a:cxnSpLocks/>
                        <a:endCxn id="53" idx="1"/>
                      </p:cNvCxnSpPr>
                      <p:nvPr/>
                    </p:nvCxnSpPr>
                    <p:spPr>
                      <a:xfrm>
                        <a:off x="1771668" y="2081529"/>
                        <a:ext cx="60440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文本框 30">
                        <a:extLst>
                          <a:ext uri="{FF2B5EF4-FFF2-40B4-BE49-F238E27FC236}">
                            <a16:creationId xmlns:a16="http://schemas.microsoft.com/office/drawing/2014/main" id="{6CE20D4B-55B1-0009-7280-9D8C43D5A1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2599" y="1639290"/>
                        <a:ext cx="383951" cy="8844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pPr algn="l">
                          <a:lnSpc>
                            <a:spcPct val="90000"/>
                          </a:lnSpc>
                          <a:spcBef>
                            <a:spcPts val="1000"/>
                          </a:spcBef>
                        </a:pPr>
                        <a:r>
                          <a:rPr kumimoji="1" lang="zh-CN" altLang="en-US" sz="1400" b="1" dirty="0">
                            <a:solidFill>
                              <a:prstClr val="black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分析编码</a:t>
                        </a:r>
                      </a:p>
                    </p:txBody>
                  </p:sp>
                  <p:cxnSp>
                    <p:nvCxnSpPr>
                      <p:cNvPr id="32" name="连接符: 肘形 31">
                        <a:extLst>
                          <a:ext uri="{FF2B5EF4-FFF2-40B4-BE49-F238E27FC236}">
                            <a16:creationId xmlns:a16="http://schemas.microsoft.com/office/drawing/2014/main" id="{0B30EFCA-2C25-882B-762E-3D0B0DBDBB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746757" y="2090761"/>
                        <a:ext cx="381734" cy="248382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连接符: 肘形 32">
                        <a:extLst>
                          <a:ext uri="{FF2B5EF4-FFF2-40B4-BE49-F238E27FC236}">
                            <a16:creationId xmlns:a16="http://schemas.microsoft.com/office/drawing/2014/main" id="{6D088ACE-71C6-D597-0D3E-BAA5FA27C1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32461" y="1804973"/>
                        <a:ext cx="393810" cy="286867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E3665AA-92EF-9780-BFB6-D3D9867BDF1D}"/>
                    </a:ext>
                  </a:extLst>
                </p:cNvPr>
                <p:cNvSpPr txBox="1"/>
                <p:nvPr/>
              </p:nvSpPr>
              <p:spPr>
                <a:xfrm>
                  <a:off x="1245449" y="2548505"/>
                  <a:ext cx="1517144" cy="2192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50000"/>
                    </a:lnSpc>
                    <a:spcBef>
                      <a:spcPts val="1000"/>
                    </a:spcBef>
                  </a:pPr>
                  <a:r>
                    <a:rPr kumimoji="1" lang="zh-CN" altLang="en-US" sz="1600" b="1" dirty="0">
                      <a:solidFill>
                        <a:prstClr val="black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代码页</a:t>
                  </a:r>
                </a:p>
              </p:txBody>
            </p:sp>
          </p:grpSp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A667A5F2-12C1-D38C-0830-D056807A4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4444" y="2506701"/>
                <a:ext cx="573784" cy="573784"/>
              </a:xfrm>
              <a:prstGeom prst="rect">
                <a:avLst/>
              </a:prstGeom>
            </p:spPr>
          </p:pic>
        </p:grp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CF63E4D9-D388-0A15-5EDD-710C22BB721A}"/>
                </a:ext>
              </a:extLst>
            </p:cNvPr>
            <p:cNvCxnSpPr>
              <a:cxnSpLocks/>
              <a:stCxn id="50" idx="3"/>
              <a:endCxn id="31" idx="1"/>
            </p:cNvCxnSpPr>
            <p:nvPr/>
          </p:nvCxnSpPr>
          <p:spPr>
            <a:xfrm>
              <a:off x="7039615" y="2556598"/>
              <a:ext cx="1039220" cy="267069"/>
            </a:xfrm>
            <a:prstGeom prst="bentConnector3">
              <a:avLst>
                <a:gd name="adj1" fmla="val 1588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B1379341-B7DA-219D-3283-2F3C240C2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4123" y="2823667"/>
              <a:ext cx="1054237" cy="276036"/>
            </a:xfrm>
            <a:prstGeom prst="bentConnector3">
              <a:avLst>
                <a:gd name="adj1" fmla="val 16368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6223F21-7A74-3AFE-8FDE-13AF53B9A0E8}"/>
                </a:ext>
              </a:extLst>
            </p:cNvPr>
            <p:cNvSpPr txBox="1"/>
            <p:nvPr/>
          </p:nvSpPr>
          <p:spPr>
            <a:xfrm>
              <a:off x="8927259" y="2410860"/>
              <a:ext cx="843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1000"/>
                </a:spcBef>
              </a:pPr>
              <a:r>
                <a:rPr kumimoji="1" lang="zh-CN" altLang="en-US" sz="1200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阻止</a:t>
              </a:r>
              <a:endParaRPr kumimoji="1" lang="en-US" altLang="zh-CN" sz="1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15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C46C-F2D0-345A-9415-5E2DB1A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83D6E-DEAD-EE5A-9515-32FCFD5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1B476-7FFC-E012-E30B-F58B85F2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EA46F87-5F28-7D82-7646-38A734815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72242"/>
              </p:ext>
            </p:extLst>
          </p:nvPr>
        </p:nvGraphicFramePr>
        <p:xfrm>
          <a:off x="-28850" y="2784960"/>
          <a:ext cx="5359706" cy="279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102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F9FB-7CC7-4C02-08B9-C875B9EC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97DBF0C-E766-100F-CA98-4F381B444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974938"/>
              </p:ext>
            </p:extLst>
          </p:nvPr>
        </p:nvGraphicFramePr>
        <p:xfrm>
          <a:off x="638175" y="1333500"/>
          <a:ext cx="11091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643">
                  <a:extLst>
                    <a:ext uri="{9D8B030D-6E8A-4147-A177-3AD203B41FA5}">
                      <a16:colId xmlns:a16="http://schemas.microsoft.com/office/drawing/2014/main" val="317444138"/>
                    </a:ext>
                  </a:extLst>
                </a:gridCol>
                <a:gridCol w="1848643">
                  <a:extLst>
                    <a:ext uri="{9D8B030D-6E8A-4147-A177-3AD203B41FA5}">
                      <a16:colId xmlns:a16="http://schemas.microsoft.com/office/drawing/2014/main" val="2722789694"/>
                    </a:ext>
                  </a:extLst>
                </a:gridCol>
                <a:gridCol w="1848643">
                  <a:extLst>
                    <a:ext uri="{9D8B030D-6E8A-4147-A177-3AD203B41FA5}">
                      <a16:colId xmlns:a16="http://schemas.microsoft.com/office/drawing/2014/main" val="1260138669"/>
                    </a:ext>
                  </a:extLst>
                </a:gridCol>
                <a:gridCol w="1848643">
                  <a:extLst>
                    <a:ext uri="{9D8B030D-6E8A-4147-A177-3AD203B41FA5}">
                      <a16:colId xmlns:a16="http://schemas.microsoft.com/office/drawing/2014/main" val="576128873"/>
                    </a:ext>
                  </a:extLst>
                </a:gridCol>
                <a:gridCol w="1848643">
                  <a:extLst>
                    <a:ext uri="{9D8B030D-6E8A-4147-A177-3AD203B41FA5}">
                      <a16:colId xmlns:a16="http://schemas.microsoft.com/office/drawing/2014/main" val="3731175412"/>
                    </a:ext>
                  </a:extLst>
                </a:gridCol>
                <a:gridCol w="1848643">
                  <a:extLst>
                    <a:ext uri="{9D8B030D-6E8A-4147-A177-3AD203B41FA5}">
                      <a16:colId xmlns:a16="http://schemas.microsoft.com/office/drawing/2014/main" val="2893545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7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4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3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2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356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65853-7ABD-A349-FD52-EC9023C0F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4FCF2-AFEA-8FB6-F2EE-C6D639BB2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85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可执行页中的数据</a:t>
            </a:r>
            <a:endParaRPr lang="en-US" altLang="zh-CN" dirty="0"/>
          </a:p>
          <a:p>
            <a:pPr lvl="1"/>
            <a:r>
              <a:rPr lang="zh-CN" altLang="en-US" dirty="0"/>
              <a:t>内嵌数据</a:t>
            </a:r>
            <a:endParaRPr lang="en-US" altLang="zh-CN" dirty="0"/>
          </a:p>
          <a:p>
            <a:pPr lvl="1"/>
            <a:r>
              <a:rPr lang="en-US" altLang="zh-CN" dirty="0"/>
              <a:t>.rodata</a:t>
            </a:r>
            <a:r>
              <a:rPr lang="zh-CN" altLang="en-US" dirty="0"/>
              <a:t>数据</a:t>
            </a:r>
            <a:endParaRPr lang="en-US" altLang="zh-CN" kern="0" dirty="0">
              <a:ea typeface="宋体" panose="02010600030101010101" pitchFamily="2" charset="-122"/>
            </a:endParaRPr>
          </a:p>
          <a:p>
            <a:endParaRPr lang="en-US" altLang="zh-CN" kern="0" dirty="0">
              <a:ea typeface="宋体" panose="02010600030101010101" pitchFamily="2" charset="-122"/>
            </a:endParaRPr>
          </a:p>
          <a:p>
            <a:r>
              <a:rPr lang="zh-CN" altLang="en-US" dirty="0"/>
              <a:t>代码和数据分离</a:t>
            </a:r>
            <a:endParaRPr lang="en-US" altLang="zh-CN" dirty="0"/>
          </a:p>
          <a:p>
            <a:pPr lvl="1"/>
            <a:r>
              <a:rPr lang="zh-CN" altLang="en-US" dirty="0"/>
              <a:t>消除可执行页中的数据，并保证程序原有语义的正确性</a:t>
            </a:r>
            <a:endParaRPr lang="en-US" altLang="zh-CN" dirty="0"/>
          </a:p>
          <a:p>
            <a:pPr lvl="1"/>
            <a:r>
              <a:rPr lang="zh-CN" altLang="en-US" dirty="0"/>
              <a:t>我们提供了编译端处理工具（有源码时）和二进制改写工具（无源码时）</a:t>
            </a:r>
            <a:endParaRPr lang="en-US" altLang="zh-CN" dirty="0"/>
          </a:p>
          <a:p>
            <a:pPr marL="457189" lvl="1" indent="0">
              <a:buNone/>
            </a:pPr>
            <a:endParaRPr lang="en-US" altLang="zh-CN" dirty="0"/>
          </a:p>
          <a:p>
            <a:r>
              <a:rPr lang="en-US" altLang="zh-CN" kern="0" dirty="0">
                <a:ea typeface="宋体" panose="02010600030101010101" pitchFamily="2" charset="-122"/>
              </a:rPr>
              <a:t>Spliter </a:t>
            </a:r>
            <a:r>
              <a:rPr lang="zh-CN" altLang="en-US" dirty="0"/>
              <a:t>编译端处理</a:t>
            </a:r>
            <a:endParaRPr lang="en-US" altLang="zh-CN" dirty="0"/>
          </a:p>
          <a:p>
            <a:pPr lvl="1"/>
            <a:r>
              <a:rPr lang="zh-CN" altLang="en-US" dirty="0"/>
              <a:t>内嵌数据：将数据编码进指令中，并保证改写前后的语义等价性</a:t>
            </a:r>
            <a:endParaRPr lang="en-US" altLang="zh-CN" dirty="0"/>
          </a:p>
          <a:p>
            <a:pPr lvl="1"/>
            <a:r>
              <a:rPr lang="en-US" altLang="zh-CN" dirty="0"/>
              <a:t>.rodata</a:t>
            </a:r>
            <a:r>
              <a:rPr lang="zh-CN" altLang="en-US" dirty="0"/>
              <a:t>数据：链接阶段分离</a:t>
            </a:r>
            <a:r>
              <a:rPr lang="en-US" altLang="zh-CN" dirty="0"/>
              <a:t>.text</a:t>
            </a:r>
            <a:r>
              <a:rPr lang="zh-CN" altLang="en-US" dirty="0"/>
              <a:t>代码区和</a:t>
            </a:r>
            <a:r>
              <a:rPr lang="en-US" altLang="zh-CN" dirty="0"/>
              <a:t>.rodata</a:t>
            </a:r>
            <a:r>
              <a:rPr lang="zh-CN" altLang="en-US" dirty="0"/>
              <a:t>等数据区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77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668" y="1434724"/>
            <a:ext cx="11092543" cy="4690961"/>
          </a:xfrm>
          <a:ln>
            <a:noFill/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altLang="zh-CN" b="1" kern="0" dirty="0">
                <a:ea typeface="宋体" panose="02010600030101010101" pitchFamily="2" charset="-122"/>
              </a:rPr>
              <a:t>Rewriter</a:t>
            </a:r>
            <a:r>
              <a:rPr lang="zh-CN" altLang="en-US" dirty="0"/>
              <a:t>二进制改写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CF74B09-B41E-4C42-B7D3-6DF6CCB7E519}"/>
              </a:ext>
            </a:extLst>
          </p:cNvPr>
          <p:cNvGrpSpPr/>
          <p:nvPr/>
        </p:nvGrpSpPr>
        <p:grpSpPr>
          <a:xfrm>
            <a:off x="7183896" y="1384021"/>
            <a:ext cx="3747904" cy="5200568"/>
            <a:chOff x="7552034" y="1498026"/>
            <a:chExt cx="3747904" cy="5200568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D7C8823D-E27A-4C12-9525-DE11C8986BC3}"/>
                </a:ext>
              </a:extLst>
            </p:cNvPr>
            <p:cNvGrpSpPr/>
            <p:nvPr/>
          </p:nvGrpSpPr>
          <p:grpSpPr>
            <a:xfrm>
              <a:off x="8096493" y="1639480"/>
              <a:ext cx="1746664" cy="4012510"/>
              <a:chOff x="3280299" y="2190749"/>
              <a:chExt cx="1746664" cy="4012510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C656FA81-DBEF-4590-95E5-2F72DC898E48}"/>
                  </a:ext>
                </a:extLst>
              </p:cNvPr>
              <p:cNvGrpSpPr/>
              <p:nvPr/>
            </p:nvGrpSpPr>
            <p:grpSpPr>
              <a:xfrm>
                <a:off x="3284831" y="2190749"/>
                <a:ext cx="1742132" cy="1933990"/>
                <a:chOff x="3284831" y="2190749"/>
                <a:chExt cx="1742132" cy="1933990"/>
              </a:xfrm>
            </p:grpSpPr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E697637F-623D-40F0-9836-9F5E09702F73}"/>
                    </a:ext>
                  </a:extLst>
                </p:cNvPr>
                <p:cNvGrpSpPr/>
                <p:nvPr/>
              </p:nvGrpSpPr>
              <p:grpSpPr>
                <a:xfrm>
                  <a:off x="4036399" y="2190749"/>
                  <a:ext cx="990564" cy="1913754"/>
                  <a:chOff x="1136589" y="2737385"/>
                  <a:chExt cx="990564" cy="1913754"/>
                </a:xfrm>
              </p:grpSpPr>
              <p:grpSp>
                <p:nvGrpSpPr>
                  <p:cNvPr id="167" name="组合 166">
                    <a:extLst>
                      <a:ext uri="{FF2B5EF4-FFF2-40B4-BE49-F238E27FC236}">
                        <a16:creationId xmlns:a16="http://schemas.microsoft.com/office/drawing/2014/main" id="{E5893118-506D-4BC0-BDD6-6366D1512DEE}"/>
                      </a:ext>
                    </a:extLst>
                  </p:cNvPr>
                  <p:cNvGrpSpPr/>
                  <p:nvPr/>
                </p:nvGrpSpPr>
                <p:grpSpPr>
                  <a:xfrm>
                    <a:off x="1136589" y="2737385"/>
                    <a:ext cx="990564" cy="971852"/>
                    <a:chOff x="1136589" y="2737385"/>
                    <a:chExt cx="990564" cy="971852"/>
                  </a:xfrm>
                </p:grpSpPr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FA48621E-4312-47F7-B26B-2465E0A89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481" y="2737385"/>
                      <a:ext cx="984140" cy="971852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769C4D73-A8A6-472A-B56C-2AC3C93057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480" y="2737385"/>
                      <a:ext cx="984141" cy="32701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.text</a:t>
                      </a:r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CC39304F-179F-4186-B50E-18FDC9793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89" y="3067692"/>
                      <a:ext cx="990564" cy="321591"/>
                    </a:xfrm>
                    <a:prstGeom prst="rect">
                      <a:avLst/>
                    </a:prstGeom>
                    <a:noFill/>
                    <a:ln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.fini</a:t>
                      </a:r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8DAC0037-10C7-4713-8444-66C424DE0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808" y="3387645"/>
                      <a:ext cx="984141" cy="3215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</a:t>
                      </a:r>
                    </a:p>
                  </p:txBody>
                </p:sp>
              </p:grp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E85D8C8F-4C13-4435-959F-0F614A6ACE5C}"/>
                      </a:ext>
                    </a:extLst>
                  </p:cNvPr>
                  <p:cNvSpPr/>
                  <p:nvPr/>
                </p:nvSpPr>
                <p:spPr>
                  <a:xfrm>
                    <a:off x="1138481" y="3711459"/>
                    <a:ext cx="984141" cy="9396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.rodata</a:t>
                    </a:r>
                  </a:p>
                </p:txBody>
              </p:sp>
            </p:grpSp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3FDDFF5-9CB0-4742-B52A-2669FBCC1F57}"/>
                    </a:ext>
                  </a:extLst>
                </p:cNvPr>
                <p:cNvSpPr txBox="1"/>
                <p:nvPr/>
              </p:nvSpPr>
              <p:spPr>
                <a:xfrm>
                  <a:off x="3476587" y="2496147"/>
                  <a:ext cx="60034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page x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--x</a:t>
                  </a:r>
                </a:p>
              </p:txBody>
            </p:sp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14AB368C-AFE4-4FA9-83C1-43FC4DCFDA9E}"/>
                    </a:ext>
                  </a:extLst>
                </p:cNvPr>
                <p:cNvGrpSpPr/>
                <p:nvPr/>
              </p:nvGrpSpPr>
              <p:grpSpPr>
                <a:xfrm>
                  <a:off x="3689259" y="2190749"/>
                  <a:ext cx="238059" cy="967868"/>
                  <a:chOff x="1516912" y="2201713"/>
                  <a:chExt cx="238059" cy="967868"/>
                </a:xfrm>
              </p:grpSpPr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D2827FD3-AC4D-4B3F-954A-35580D5952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2201713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连接符 163">
                    <a:extLst>
                      <a:ext uri="{FF2B5EF4-FFF2-40B4-BE49-F238E27FC236}">
                        <a16:creationId xmlns:a16="http://schemas.microsoft.com/office/drawing/2014/main" id="{61AC3F3C-ED45-463F-8598-711DE899C9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3169581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接箭头连接符 164">
                    <a:extLst>
                      <a:ext uri="{FF2B5EF4-FFF2-40B4-BE49-F238E27FC236}">
                        <a16:creationId xmlns:a16="http://schemas.microsoft.com/office/drawing/2014/main" id="{92251902-80B2-48C2-8852-70CF54703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27572" y="2201713"/>
                    <a:ext cx="980" cy="326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接箭头连接符 165">
                    <a:extLst>
                      <a:ext uri="{FF2B5EF4-FFF2-40B4-BE49-F238E27FC236}">
                        <a16:creationId xmlns:a16="http://schemas.microsoft.com/office/drawing/2014/main" id="{DC579FFE-1791-44A9-840E-A6DD6F86A5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022" y="2912205"/>
                    <a:ext cx="0" cy="2382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F213FBDB-D39C-4989-93A1-FF291EF7FC8A}"/>
                    </a:ext>
                  </a:extLst>
                </p:cNvPr>
                <p:cNvSpPr txBox="1"/>
                <p:nvPr/>
              </p:nvSpPr>
              <p:spPr>
                <a:xfrm>
                  <a:off x="3284831" y="3462269"/>
                  <a:ext cx="79210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page x+1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 r--</a:t>
                  </a:r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1346DF55-AB6A-4EB8-AD8A-8DF196DB31F7}"/>
                    </a:ext>
                  </a:extLst>
                </p:cNvPr>
                <p:cNvGrpSpPr/>
                <p:nvPr/>
              </p:nvGrpSpPr>
              <p:grpSpPr>
                <a:xfrm>
                  <a:off x="3689259" y="3163959"/>
                  <a:ext cx="238059" cy="960780"/>
                  <a:chOff x="1516912" y="3189099"/>
                  <a:chExt cx="238059" cy="960780"/>
                </a:xfrm>
              </p:grpSpPr>
              <p:cxnSp>
                <p:nvCxnSpPr>
                  <p:cNvPr id="159" name="直接连接符 158">
                    <a:extLst>
                      <a:ext uri="{FF2B5EF4-FFF2-40B4-BE49-F238E27FC236}">
                        <a16:creationId xmlns:a16="http://schemas.microsoft.com/office/drawing/2014/main" id="{F005300F-A42E-4960-ACE7-0A03ABB76E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3189099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>
                    <a:extLst>
                      <a:ext uri="{FF2B5EF4-FFF2-40B4-BE49-F238E27FC236}">
                        <a16:creationId xmlns:a16="http://schemas.microsoft.com/office/drawing/2014/main" id="{0900233F-3818-4BAD-BCCB-3654472F5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4149879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箭头连接符 160">
                    <a:extLst>
                      <a:ext uri="{FF2B5EF4-FFF2-40B4-BE49-F238E27FC236}">
                        <a16:creationId xmlns:a16="http://schemas.microsoft.com/office/drawing/2014/main" id="{66CECFC4-CEDB-4D14-BC1F-49FDB1A4A3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27572" y="3189099"/>
                    <a:ext cx="980" cy="326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箭头连接符 161">
                    <a:extLst>
                      <a:ext uri="{FF2B5EF4-FFF2-40B4-BE49-F238E27FC236}">
                        <a16:creationId xmlns:a16="http://schemas.microsoft.com/office/drawing/2014/main" id="{8CE76E82-1172-4839-9A5C-53C5C03283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022" y="3892503"/>
                    <a:ext cx="0" cy="2382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E85A23AF-F99F-4AC2-8AA0-5654B1CF4FA4}"/>
                  </a:ext>
                </a:extLst>
              </p:cNvPr>
              <p:cNvGrpSpPr/>
              <p:nvPr/>
            </p:nvGrpSpPr>
            <p:grpSpPr>
              <a:xfrm>
                <a:off x="3280299" y="4269269"/>
                <a:ext cx="1737928" cy="1933990"/>
                <a:chOff x="3284831" y="2190749"/>
                <a:chExt cx="1737928" cy="1933990"/>
              </a:xfrm>
            </p:grpSpPr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DE2E0885-16E0-4F82-B495-FCC3329EFE76}"/>
                    </a:ext>
                  </a:extLst>
                </p:cNvPr>
                <p:cNvGrpSpPr/>
                <p:nvPr/>
              </p:nvGrpSpPr>
              <p:grpSpPr>
                <a:xfrm>
                  <a:off x="4038291" y="2190749"/>
                  <a:ext cx="984468" cy="1913754"/>
                  <a:chOff x="1138481" y="2737385"/>
                  <a:chExt cx="984468" cy="1913754"/>
                </a:xfrm>
              </p:grpSpPr>
              <p:grpSp>
                <p:nvGrpSpPr>
                  <p:cNvPr id="150" name="组合 149">
                    <a:extLst>
                      <a:ext uri="{FF2B5EF4-FFF2-40B4-BE49-F238E27FC236}">
                        <a16:creationId xmlns:a16="http://schemas.microsoft.com/office/drawing/2014/main" id="{9CCC0DD3-3DAC-4781-8CF8-0545546B181E}"/>
                      </a:ext>
                    </a:extLst>
                  </p:cNvPr>
                  <p:cNvGrpSpPr/>
                  <p:nvPr/>
                </p:nvGrpSpPr>
                <p:grpSpPr>
                  <a:xfrm>
                    <a:off x="1138481" y="2737385"/>
                    <a:ext cx="984468" cy="971852"/>
                    <a:chOff x="1138481" y="2737385"/>
                    <a:chExt cx="984468" cy="971852"/>
                  </a:xfrm>
                </p:grpSpPr>
                <p:sp>
                  <p:nvSpPr>
                    <p:cNvPr id="152" name="矩形 151">
                      <a:extLst>
                        <a:ext uri="{FF2B5EF4-FFF2-40B4-BE49-F238E27FC236}">
                          <a16:creationId xmlns:a16="http://schemas.microsoft.com/office/drawing/2014/main" id="{30969449-E200-4759-AD36-4F13604AB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481" y="2737385"/>
                      <a:ext cx="984140" cy="971852"/>
                    </a:xfrm>
                    <a:prstGeom prst="rect">
                      <a:avLst/>
                    </a:prstGeom>
                    <a:noFill/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" name="矩形 152">
                      <a:extLst>
                        <a:ext uri="{FF2B5EF4-FFF2-40B4-BE49-F238E27FC236}">
                          <a16:creationId xmlns:a16="http://schemas.microsoft.com/office/drawing/2014/main" id="{CCAB66A6-8031-490A-A615-9CEE42B7A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808" y="3387645"/>
                      <a:ext cx="984141" cy="3215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.rodata</a:t>
                      </a:r>
                    </a:p>
                  </p:txBody>
                </p:sp>
              </p:grp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5FFFCB80-F8AD-47B2-8F6E-A1F47005D13D}"/>
                      </a:ext>
                    </a:extLst>
                  </p:cNvPr>
                  <p:cNvSpPr/>
                  <p:nvPr/>
                </p:nvSpPr>
                <p:spPr>
                  <a:xfrm>
                    <a:off x="1138481" y="3711459"/>
                    <a:ext cx="984141" cy="93968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.rodata</a:t>
                    </a:r>
                  </a:p>
                </p:txBody>
              </p:sp>
            </p:grp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E15803B-3762-4833-934E-4B7812B03A17}"/>
                    </a:ext>
                  </a:extLst>
                </p:cNvPr>
                <p:cNvSpPr txBox="1"/>
                <p:nvPr/>
              </p:nvSpPr>
              <p:spPr>
                <a:xfrm>
                  <a:off x="3476587" y="2496147"/>
                  <a:ext cx="60034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page y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r--</a:t>
                  </a:r>
                </a:p>
              </p:txBody>
            </p:sp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D49CF57D-32BF-4962-BBA8-7D23889F729D}"/>
                    </a:ext>
                  </a:extLst>
                </p:cNvPr>
                <p:cNvGrpSpPr/>
                <p:nvPr/>
              </p:nvGrpSpPr>
              <p:grpSpPr>
                <a:xfrm>
                  <a:off x="3689259" y="2190749"/>
                  <a:ext cx="238059" cy="967868"/>
                  <a:chOff x="1516912" y="2201713"/>
                  <a:chExt cx="238059" cy="967868"/>
                </a:xfrm>
              </p:grpSpPr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D5DC329B-9D88-4122-90AA-FBA3C4D32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2201713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>
                    <a:extLst>
                      <a:ext uri="{FF2B5EF4-FFF2-40B4-BE49-F238E27FC236}">
                        <a16:creationId xmlns:a16="http://schemas.microsoft.com/office/drawing/2014/main" id="{005CC6E9-C743-4C8C-B42C-BC86F8131F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3169581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箭头连接符 147">
                    <a:extLst>
                      <a:ext uri="{FF2B5EF4-FFF2-40B4-BE49-F238E27FC236}">
                        <a16:creationId xmlns:a16="http://schemas.microsoft.com/office/drawing/2014/main" id="{9769D2C3-49A7-4E87-AD0C-36CE73D49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27572" y="2201713"/>
                    <a:ext cx="980" cy="326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箭头连接符 148">
                    <a:extLst>
                      <a:ext uri="{FF2B5EF4-FFF2-40B4-BE49-F238E27FC236}">
                        <a16:creationId xmlns:a16="http://schemas.microsoft.com/office/drawing/2014/main" id="{341C1530-24C2-448E-A2EC-8DFF820D68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022" y="2912205"/>
                    <a:ext cx="0" cy="2382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FAFA653C-E2EE-4D0F-94AF-EEF499047A93}"/>
                    </a:ext>
                  </a:extLst>
                </p:cNvPr>
                <p:cNvSpPr txBox="1"/>
                <p:nvPr/>
              </p:nvSpPr>
              <p:spPr>
                <a:xfrm>
                  <a:off x="3284831" y="3462269"/>
                  <a:ext cx="79210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page y+1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r--</a:t>
                  </a:r>
                </a:p>
              </p:txBody>
            </p:sp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3F41E091-4C57-4047-AB51-C04C3F9AE27A}"/>
                    </a:ext>
                  </a:extLst>
                </p:cNvPr>
                <p:cNvGrpSpPr/>
                <p:nvPr/>
              </p:nvGrpSpPr>
              <p:grpSpPr>
                <a:xfrm>
                  <a:off x="3689259" y="3156871"/>
                  <a:ext cx="238059" cy="967868"/>
                  <a:chOff x="1516912" y="3182011"/>
                  <a:chExt cx="238059" cy="967868"/>
                </a:xfrm>
              </p:grpSpPr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F2F54548-CBE5-4865-8C59-E498180C0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3182011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8D9732D3-1484-414F-94B4-177033F4D5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16912" y="4149879"/>
                    <a:ext cx="23805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箭头连接符 143">
                    <a:extLst>
                      <a:ext uri="{FF2B5EF4-FFF2-40B4-BE49-F238E27FC236}">
                        <a16:creationId xmlns:a16="http://schemas.microsoft.com/office/drawing/2014/main" id="{251998AE-041F-4E64-89A5-06A452D29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27572" y="3189099"/>
                    <a:ext cx="980" cy="326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箭头连接符 144">
                    <a:extLst>
                      <a:ext uri="{FF2B5EF4-FFF2-40B4-BE49-F238E27FC236}">
                        <a16:creationId xmlns:a16="http://schemas.microsoft.com/office/drawing/2014/main" id="{0CFCFA06-2DB5-4D23-8045-AAFAA01C4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1022" y="3892503"/>
                    <a:ext cx="0" cy="23821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74" name="连接符: 曲线 173">
              <a:extLst>
                <a:ext uri="{FF2B5EF4-FFF2-40B4-BE49-F238E27FC236}">
                  <a16:creationId xmlns:a16="http://schemas.microsoft.com/office/drawing/2014/main" id="{2734A206-3C1D-47E2-9F09-30E566EFF587}"/>
                </a:ext>
              </a:extLst>
            </p:cNvPr>
            <p:cNvCxnSpPr>
              <a:cxnSpLocks/>
              <a:stCxn id="170" idx="3"/>
              <a:endCxn id="172" idx="3"/>
            </p:cNvCxnSpPr>
            <p:nvPr/>
          </p:nvCxnSpPr>
          <p:spPr>
            <a:xfrm>
              <a:off x="9838625" y="1802989"/>
              <a:ext cx="328" cy="647547"/>
            </a:xfrm>
            <a:prstGeom prst="curvedConnector3">
              <a:avLst>
                <a:gd name="adj1" fmla="val 69795122"/>
              </a:avLst>
            </a:prstGeom>
            <a:ln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连接符: 曲线 178">
              <a:extLst>
                <a:ext uri="{FF2B5EF4-FFF2-40B4-BE49-F238E27FC236}">
                  <a16:creationId xmlns:a16="http://schemas.microsoft.com/office/drawing/2014/main" id="{AD56114B-F3F3-408A-B485-07A1DECE78D0}"/>
                </a:ext>
              </a:extLst>
            </p:cNvPr>
            <p:cNvCxnSpPr>
              <a:cxnSpLocks/>
              <a:stCxn id="170" idx="3"/>
              <a:endCxn id="153" idx="3"/>
            </p:cNvCxnSpPr>
            <p:nvPr/>
          </p:nvCxnSpPr>
          <p:spPr>
            <a:xfrm flipH="1">
              <a:off x="9834421" y="1802989"/>
              <a:ext cx="4204" cy="2726067"/>
            </a:xfrm>
            <a:prstGeom prst="curvedConnector3">
              <a:avLst>
                <a:gd name="adj1" fmla="val -14901713"/>
              </a:avLst>
            </a:prstGeom>
            <a:ln>
              <a:solidFill>
                <a:srgbClr val="CC33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乘号 182">
              <a:extLst>
                <a:ext uri="{FF2B5EF4-FFF2-40B4-BE49-F238E27FC236}">
                  <a16:creationId xmlns:a16="http://schemas.microsoft.com/office/drawing/2014/main" id="{2A088AFB-C71B-41DF-821B-FC343B29EC80}"/>
                </a:ext>
              </a:extLst>
            </p:cNvPr>
            <p:cNvSpPr/>
            <p:nvPr/>
          </p:nvSpPr>
          <p:spPr>
            <a:xfrm>
              <a:off x="9910722" y="2205396"/>
              <a:ext cx="210079" cy="212653"/>
            </a:xfrm>
            <a:prstGeom prst="mathMultiply">
              <a:avLst/>
            </a:prstGeom>
            <a:solidFill>
              <a:srgbClr val="FF5050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F1755A57-E4A7-4883-9288-613148BBCA1C}"/>
                </a:ext>
              </a:extLst>
            </p:cNvPr>
            <p:cNvSpPr txBox="1"/>
            <p:nvPr/>
          </p:nvSpPr>
          <p:spPr>
            <a:xfrm>
              <a:off x="9718589" y="2430935"/>
              <a:ext cx="8458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DABT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Page Fault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1418C7E-111C-4F54-973E-6E65C58A989C}"/>
                </a:ext>
              </a:extLst>
            </p:cNvPr>
            <p:cNvSpPr/>
            <p:nvPr/>
          </p:nvSpPr>
          <p:spPr>
            <a:xfrm>
              <a:off x="7552034" y="5818353"/>
              <a:ext cx="3747904" cy="880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RefFixup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dynamically catching fault and relocating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52E60444-B998-4C72-96C0-4DCA2D21A7D7}"/>
                </a:ext>
              </a:extLst>
            </p:cNvPr>
            <p:cNvSpPr/>
            <p:nvPr/>
          </p:nvSpPr>
          <p:spPr>
            <a:xfrm>
              <a:off x="7888395" y="1498026"/>
              <a:ext cx="2883634" cy="429541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23DF003A-D546-4539-A9BC-897F38C619C1}"/>
              </a:ext>
            </a:extLst>
          </p:cNvPr>
          <p:cNvSpPr/>
          <p:nvPr/>
        </p:nvSpPr>
        <p:spPr>
          <a:xfrm>
            <a:off x="670000" y="5070737"/>
            <a:ext cx="382990" cy="19128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A4332A9-E9BA-4778-B6AB-F8503CAF2429}"/>
              </a:ext>
            </a:extLst>
          </p:cNvPr>
          <p:cNvSpPr/>
          <p:nvPr/>
        </p:nvSpPr>
        <p:spPr>
          <a:xfrm>
            <a:off x="1038507" y="4994592"/>
            <a:ext cx="1560042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needed to separate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excutable pages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AADDDB21-5EDE-4A45-BD08-3C0B504B1103}"/>
              </a:ext>
            </a:extLst>
          </p:cNvPr>
          <p:cNvGrpSpPr/>
          <p:nvPr/>
        </p:nvGrpSpPr>
        <p:grpSpPr>
          <a:xfrm>
            <a:off x="3323491" y="1369130"/>
            <a:ext cx="3432350" cy="4822148"/>
            <a:chOff x="3540461" y="1378797"/>
            <a:chExt cx="3432350" cy="4822148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33749FF6-5923-470C-9A8E-5398C76F0A26}"/>
                </a:ext>
              </a:extLst>
            </p:cNvPr>
            <p:cNvGrpSpPr/>
            <p:nvPr/>
          </p:nvGrpSpPr>
          <p:grpSpPr>
            <a:xfrm>
              <a:off x="3540461" y="1378797"/>
              <a:ext cx="3432350" cy="4822148"/>
              <a:chOff x="4032419" y="1521673"/>
              <a:chExt cx="3432350" cy="4822148"/>
            </a:xfrm>
          </p:grpSpPr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CE622683-BBBF-47F4-8942-0E00C30C6BCC}"/>
                  </a:ext>
                </a:extLst>
              </p:cNvPr>
              <p:cNvGrpSpPr/>
              <p:nvPr/>
            </p:nvGrpSpPr>
            <p:grpSpPr>
              <a:xfrm>
                <a:off x="4596100" y="1619244"/>
                <a:ext cx="1746664" cy="4012510"/>
                <a:chOff x="3570270" y="1779922"/>
                <a:chExt cx="1746664" cy="4012510"/>
              </a:xfrm>
            </p:grpSpPr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D8265FB8-78B8-4D9C-8439-D5D5A1132D6C}"/>
                    </a:ext>
                  </a:extLst>
                </p:cNvPr>
                <p:cNvGrpSpPr/>
                <p:nvPr/>
              </p:nvGrpSpPr>
              <p:grpSpPr>
                <a:xfrm>
                  <a:off x="3570270" y="1779922"/>
                  <a:ext cx="1746664" cy="4012510"/>
                  <a:chOff x="3280299" y="2190749"/>
                  <a:chExt cx="1746664" cy="4012510"/>
                </a:xfrm>
              </p:grpSpPr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CBA428F6-1A72-4817-BDAE-56CCD09010F5}"/>
                      </a:ext>
                    </a:extLst>
                  </p:cNvPr>
                  <p:cNvGrpSpPr/>
                  <p:nvPr/>
                </p:nvGrpSpPr>
                <p:grpSpPr>
                  <a:xfrm>
                    <a:off x="3284831" y="2190749"/>
                    <a:ext cx="1742132" cy="1933990"/>
                    <a:chOff x="3284831" y="2190749"/>
                    <a:chExt cx="1742132" cy="1933990"/>
                  </a:xfrm>
                </p:grpSpPr>
                <p:grpSp>
                  <p:nvGrpSpPr>
                    <p:cNvPr id="83" name="组合 82">
                      <a:extLst>
                        <a:ext uri="{FF2B5EF4-FFF2-40B4-BE49-F238E27FC236}">
                          <a16:creationId xmlns:a16="http://schemas.microsoft.com/office/drawing/2014/main" id="{C5084401-5A7A-4766-AD4B-D98B12FBA1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6399" y="2190749"/>
                      <a:ext cx="990564" cy="1914286"/>
                      <a:chOff x="1136589" y="2737385"/>
                      <a:chExt cx="990564" cy="1914286"/>
                    </a:xfrm>
                  </p:grpSpPr>
                  <p:grpSp>
                    <p:nvGrpSpPr>
                      <p:cNvPr id="96" name="组合 95">
                        <a:extLst>
                          <a:ext uri="{FF2B5EF4-FFF2-40B4-BE49-F238E27FC236}">
                            <a16:creationId xmlns:a16="http://schemas.microsoft.com/office/drawing/2014/main" id="{B1B2068C-4CB3-4AD6-9368-3659C2DA6A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6589" y="2737385"/>
                        <a:ext cx="990564" cy="971852"/>
                        <a:chOff x="1136589" y="2737385"/>
                        <a:chExt cx="990564" cy="971852"/>
                      </a:xfrm>
                    </p:grpSpPr>
                    <p:sp>
                      <p:nvSpPr>
                        <p:cNvPr id="98" name="矩形 97">
                          <a:extLst>
                            <a:ext uri="{FF2B5EF4-FFF2-40B4-BE49-F238E27FC236}">
                              <a16:creationId xmlns:a16="http://schemas.microsoft.com/office/drawing/2014/main" id="{4694B969-F2E8-49F2-A67F-7519FDC42A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481" y="2737385"/>
                          <a:ext cx="984140" cy="971852"/>
                        </a:xfrm>
                        <a:prstGeom prst="rect">
                          <a:avLst/>
                        </a:prstGeom>
                        <a:noFill/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9" name="矩形 98">
                          <a:extLst>
                            <a:ext uri="{FF2B5EF4-FFF2-40B4-BE49-F238E27FC236}">
                              <a16:creationId xmlns:a16="http://schemas.microsoft.com/office/drawing/2014/main" id="{F239D0FB-91F1-4875-819F-BDB8107D49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480" y="2737385"/>
                          <a:ext cx="984141" cy="32701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.text</a:t>
                          </a:r>
                        </a:p>
                      </p:txBody>
                    </p:sp>
                    <p:sp>
                      <p:nvSpPr>
                        <p:cNvPr id="100" name="矩形 99">
                          <a:extLst>
                            <a:ext uri="{FF2B5EF4-FFF2-40B4-BE49-F238E27FC236}">
                              <a16:creationId xmlns:a16="http://schemas.microsoft.com/office/drawing/2014/main" id="{084844E7-B306-4A83-8C43-7F3740957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6589" y="3067692"/>
                          <a:ext cx="990564" cy="321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.fini</a:t>
                          </a:r>
                        </a:p>
                      </p:txBody>
                    </p:sp>
                    <p:sp>
                      <p:nvSpPr>
                        <p:cNvPr id="101" name="矩形 100">
                          <a:extLst>
                            <a:ext uri="{FF2B5EF4-FFF2-40B4-BE49-F238E27FC236}">
                              <a16:creationId xmlns:a16="http://schemas.microsoft.com/office/drawing/2014/main" id="{8B73DA11-BF8E-4ACC-8042-7E4E10677A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808" y="3387645"/>
                          <a:ext cx="984141" cy="32159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33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0000</a:t>
                          </a:r>
                        </a:p>
                      </p:txBody>
                    </p:sp>
                  </p:grpSp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311EBDF8-DE58-4224-B9F4-2825B8492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8481" y="3711991"/>
                        <a:ext cx="984141" cy="9396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a:t>.rodata</a:t>
                        </a:r>
                      </a:p>
                    </p:txBody>
                  </p:sp>
                </p:grpSp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C12E2D65-5A79-45A3-A8D5-E253B678A4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6587" y="2496147"/>
                      <a:ext cx="6003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page 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--x</a:t>
                      </a:r>
                    </a:p>
                  </p:txBody>
                </p:sp>
                <p:grpSp>
                  <p:nvGrpSpPr>
                    <p:cNvPr id="85" name="组合 84">
                      <a:extLst>
                        <a:ext uri="{FF2B5EF4-FFF2-40B4-BE49-F238E27FC236}">
                          <a16:creationId xmlns:a16="http://schemas.microsoft.com/office/drawing/2014/main" id="{601E9553-66AB-4BC8-B1E3-282B38230C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259" y="2190749"/>
                      <a:ext cx="238059" cy="967868"/>
                      <a:chOff x="1516912" y="2201713"/>
                      <a:chExt cx="238059" cy="967868"/>
                    </a:xfrm>
                  </p:grpSpPr>
                  <p:cxnSp>
                    <p:nvCxnSpPr>
                      <p:cNvPr id="92" name="直接连接符 91">
                        <a:extLst>
                          <a:ext uri="{FF2B5EF4-FFF2-40B4-BE49-F238E27FC236}">
                            <a16:creationId xmlns:a16="http://schemas.microsoft.com/office/drawing/2014/main" id="{B5335CB4-F2FF-40D0-BA98-D8B53091FA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2201713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直接连接符 92">
                        <a:extLst>
                          <a:ext uri="{FF2B5EF4-FFF2-40B4-BE49-F238E27FC236}">
                            <a16:creationId xmlns:a16="http://schemas.microsoft.com/office/drawing/2014/main" id="{D6CE91D8-7C64-4D90-8AA0-5528A4045C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3169581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FE9BE889-2327-4F93-84EE-FAC40B929B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27572" y="2201713"/>
                        <a:ext cx="980" cy="3267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直接箭头连接符 94">
                        <a:extLst>
                          <a:ext uri="{FF2B5EF4-FFF2-40B4-BE49-F238E27FC236}">
                            <a16:creationId xmlns:a16="http://schemas.microsoft.com/office/drawing/2014/main" id="{365D2F5A-D886-41AB-AEEA-291E829F08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1022" y="2912205"/>
                        <a:ext cx="0" cy="2382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23B64296-DAA2-4904-8FBD-FC42DCE522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4831" y="3462269"/>
                      <a:ext cx="79210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page x+1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r--</a:t>
                      </a:r>
                    </a:p>
                  </p:txBody>
                </p:sp>
                <p:grpSp>
                  <p:nvGrpSpPr>
                    <p:cNvPr id="87" name="组合 86">
                      <a:extLst>
                        <a:ext uri="{FF2B5EF4-FFF2-40B4-BE49-F238E27FC236}">
                          <a16:creationId xmlns:a16="http://schemas.microsoft.com/office/drawing/2014/main" id="{FB8ABD7E-7D8B-4C19-BAFA-EF820D02E4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259" y="3156979"/>
                      <a:ext cx="238059" cy="967760"/>
                      <a:chOff x="1516912" y="3182119"/>
                      <a:chExt cx="238059" cy="967760"/>
                    </a:xfrm>
                  </p:grpSpPr>
                  <p:cxnSp>
                    <p:nvCxnSpPr>
                      <p:cNvPr id="88" name="直接连接符 87">
                        <a:extLst>
                          <a:ext uri="{FF2B5EF4-FFF2-40B4-BE49-F238E27FC236}">
                            <a16:creationId xmlns:a16="http://schemas.microsoft.com/office/drawing/2014/main" id="{6EC0D905-C72A-4067-AB40-AEFB911DC3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3182119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直接连接符 88">
                        <a:extLst>
                          <a:ext uri="{FF2B5EF4-FFF2-40B4-BE49-F238E27FC236}">
                            <a16:creationId xmlns:a16="http://schemas.microsoft.com/office/drawing/2014/main" id="{E0239433-95D1-4474-B726-3098588DFB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4149879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直接箭头连接符 89">
                        <a:extLst>
                          <a:ext uri="{FF2B5EF4-FFF2-40B4-BE49-F238E27FC236}">
                            <a16:creationId xmlns:a16="http://schemas.microsoft.com/office/drawing/2014/main" id="{CB02C7FD-DA83-4FC0-B003-524B8139B9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27572" y="3189099"/>
                        <a:ext cx="980" cy="3267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直接箭头连接符 90">
                        <a:extLst>
                          <a:ext uri="{FF2B5EF4-FFF2-40B4-BE49-F238E27FC236}">
                            <a16:creationId xmlns:a16="http://schemas.microsoft.com/office/drawing/2014/main" id="{824D6F22-BD99-4C4E-A70E-76D382D716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1022" y="3892503"/>
                        <a:ext cx="0" cy="2382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73ADE37B-8DE9-4D9D-82CD-4AE4422FC4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0299" y="4269269"/>
                    <a:ext cx="1737928" cy="1933990"/>
                    <a:chOff x="3284831" y="2190749"/>
                    <a:chExt cx="1737928" cy="193399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3B8B9C34-F5D7-4FFA-A80C-8DE61DD55D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8291" y="2190749"/>
                      <a:ext cx="984468" cy="1913754"/>
                      <a:chOff x="1138481" y="2737385"/>
                      <a:chExt cx="984468" cy="1913754"/>
                    </a:xfrm>
                  </p:grpSpPr>
                  <p:grpSp>
                    <p:nvGrpSpPr>
                      <p:cNvPr id="117" name="组合 116">
                        <a:extLst>
                          <a:ext uri="{FF2B5EF4-FFF2-40B4-BE49-F238E27FC236}">
                            <a16:creationId xmlns:a16="http://schemas.microsoft.com/office/drawing/2014/main" id="{3D6E4541-5B17-40B6-9057-CD2CDA1D87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8481" y="2737385"/>
                        <a:ext cx="984468" cy="971852"/>
                        <a:chOff x="1138481" y="2737385"/>
                        <a:chExt cx="984468" cy="971852"/>
                      </a:xfrm>
                    </p:grpSpPr>
                    <p:sp>
                      <p:nvSpPr>
                        <p:cNvPr id="119" name="矩形 118">
                          <a:extLst>
                            <a:ext uri="{FF2B5EF4-FFF2-40B4-BE49-F238E27FC236}">
                              <a16:creationId xmlns:a16="http://schemas.microsoft.com/office/drawing/2014/main" id="{9DB94A7F-DDC8-4DE0-88C7-0D8D83CD5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481" y="2737385"/>
                          <a:ext cx="984140" cy="971852"/>
                        </a:xfrm>
                        <a:prstGeom prst="rect">
                          <a:avLst/>
                        </a:prstGeom>
                        <a:noFill/>
                        <a:ln w="12700" cap="flat" cmpd="sng" algn="ctr">
                          <a:solidFill>
                            <a:schemeClr val="tx1"/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22" name="矩形 121">
                          <a:extLst>
                            <a:ext uri="{FF2B5EF4-FFF2-40B4-BE49-F238E27FC236}">
                              <a16:creationId xmlns:a16="http://schemas.microsoft.com/office/drawing/2014/main" id="{9112613B-EDC9-40F3-98F1-9796DEF537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8808" y="3387645"/>
                          <a:ext cx="984141" cy="321591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.rodata</a:t>
                          </a:r>
                        </a:p>
                      </p:txBody>
                    </p:sp>
                  </p:grpSp>
                  <p:sp>
                    <p:nvSpPr>
                      <p:cNvPr id="118" name="矩形 117">
                        <a:extLst>
                          <a:ext uri="{FF2B5EF4-FFF2-40B4-BE49-F238E27FC236}">
                            <a16:creationId xmlns:a16="http://schemas.microsoft.com/office/drawing/2014/main" id="{3CF292B1-12A6-49E9-A470-A563475658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8481" y="3711459"/>
                        <a:ext cx="984141" cy="9396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a:t>.rodata</a:t>
                        </a:r>
                      </a:p>
                    </p:txBody>
                  </p:sp>
                </p:grpSp>
                <p:sp>
                  <p:nvSpPr>
                    <p:cNvPr id="105" name="文本框 104">
                      <a:extLst>
                        <a:ext uri="{FF2B5EF4-FFF2-40B4-BE49-F238E27FC236}">
                          <a16:creationId xmlns:a16="http://schemas.microsoft.com/office/drawing/2014/main" id="{DE230BDB-715D-42BB-8D5B-F436A659B7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6587" y="2496147"/>
                      <a:ext cx="6003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page 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r--</a:t>
                      </a:r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9FD736D6-AF6C-4BF6-A0D9-5B045420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259" y="2190749"/>
                      <a:ext cx="238059" cy="967868"/>
                      <a:chOff x="1516912" y="2201713"/>
                      <a:chExt cx="238059" cy="967868"/>
                    </a:xfrm>
                  </p:grpSpPr>
                  <p:cxnSp>
                    <p:nvCxnSpPr>
                      <p:cNvPr id="113" name="直接连接符 112">
                        <a:extLst>
                          <a:ext uri="{FF2B5EF4-FFF2-40B4-BE49-F238E27FC236}">
                            <a16:creationId xmlns:a16="http://schemas.microsoft.com/office/drawing/2014/main" id="{E33D019C-80E9-4321-9A93-4DE20D3669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2201713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直接连接符 113">
                        <a:extLst>
                          <a:ext uri="{FF2B5EF4-FFF2-40B4-BE49-F238E27FC236}">
                            <a16:creationId xmlns:a16="http://schemas.microsoft.com/office/drawing/2014/main" id="{93D88590-58A5-4996-94A0-B3F541A8EF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3169581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直接箭头连接符 114">
                        <a:extLst>
                          <a:ext uri="{FF2B5EF4-FFF2-40B4-BE49-F238E27FC236}">
                            <a16:creationId xmlns:a16="http://schemas.microsoft.com/office/drawing/2014/main" id="{1B4271E4-9022-4150-B17A-AEF205CCE4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27572" y="2201713"/>
                        <a:ext cx="980" cy="3267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直接箭头连接符 115">
                        <a:extLst>
                          <a:ext uri="{FF2B5EF4-FFF2-40B4-BE49-F238E27FC236}">
                            <a16:creationId xmlns:a16="http://schemas.microsoft.com/office/drawing/2014/main" id="{421E5364-611C-4D2D-A0DB-AC5DC0F5C2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1022" y="2912205"/>
                        <a:ext cx="0" cy="2382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7" name="文本框 106">
                      <a:extLst>
                        <a:ext uri="{FF2B5EF4-FFF2-40B4-BE49-F238E27FC236}">
                          <a16:creationId xmlns:a16="http://schemas.microsoft.com/office/drawing/2014/main" id="{88C5DAE7-B784-4BBE-A30A-AEE9A8DB15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4831" y="3462269"/>
                      <a:ext cx="79210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page y+1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r--</a:t>
                      </a:r>
                    </a:p>
                  </p:txBody>
                </p:sp>
                <p:grpSp>
                  <p:nvGrpSpPr>
                    <p:cNvPr id="108" name="组合 107">
                      <a:extLst>
                        <a:ext uri="{FF2B5EF4-FFF2-40B4-BE49-F238E27FC236}">
                          <a16:creationId xmlns:a16="http://schemas.microsoft.com/office/drawing/2014/main" id="{A09BD5BC-E67F-4E24-9083-ACF65E6192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259" y="3156871"/>
                      <a:ext cx="238059" cy="967868"/>
                      <a:chOff x="1516912" y="3182011"/>
                      <a:chExt cx="238059" cy="967868"/>
                    </a:xfrm>
                  </p:grpSpPr>
                  <p:cxnSp>
                    <p:nvCxnSpPr>
                      <p:cNvPr id="109" name="直接连接符 108">
                        <a:extLst>
                          <a:ext uri="{FF2B5EF4-FFF2-40B4-BE49-F238E27FC236}">
                            <a16:creationId xmlns:a16="http://schemas.microsoft.com/office/drawing/2014/main" id="{5E72C57E-9904-47C5-AA74-3A8175B2A3B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3182011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直接连接符 109">
                        <a:extLst>
                          <a:ext uri="{FF2B5EF4-FFF2-40B4-BE49-F238E27FC236}">
                            <a16:creationId xmlns:a16="http://schemas.microsoft.com/office/drawing/2014/main" id="{11479DED-7115-4001-915E-8E222AF252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16912" y="4149879"/>
                        <a:ext cx="23805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直接箭头连接符 110">
                        <a:extLst>
                          <a:ext uri="{FF2B5EF4-FFF2-40B4-BE49-F238E27FC236}">
                            <a16:creationId xmlns:a16="http://schemas.microsoft.com/office/drawing/2014/main" id="{BDBD0ADD-8371-42E4-B097-408475BFCC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27572" y="3189099"/>
                        <a:ext cx="980" cy="32679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接箭头连接符 111">
                        <a:extLst>
                          <a:ext uri="{FF2B5EF4-FFF2-40B4-BE49-F238E27FC236}">
                            <a16:creationId xmlns:a16="http://schemas.microsoft.com/office/drawing/2014/main" id="{EF1AC763-02E8-4D45-B3F4-327AB648DB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1022" y="3892503"/>
                        <a:ext cx="0" cy="2382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129" name="连接符: 曲线 128">
                  <a:extLst>
                    <a:ext uri="{FF2B5EF4-FFF2-40B4-BE49-F238E27FC236}">
                      <a16:creationId xmlns:a16="http://schemas.microsoft.com/office/drawing/2014/main" id="{6095EDF6-9F66-4E56-A37E-B6D19CEEDFD1}"/>
                    </a:ext>
                  </a:extLst>
                </p:cNvPr>
                <p:cNvCxnSpPr/>
                <p:nvPr/>
              </p:nvCxnSpPr>
              <p:spPr>
                <a:xfrm>
                  <a:off x="5307542" y="1960305"/>
                  <a:ext cx="328" cy="647547"/>
                </a:xfrm>
                <a:prstGeom prst="curvedConnector3">
                  <a:avLst>
                    <a:gd name="adj1" fmla="val 69795122"/>
                  </a:avLst>
                </a:prstGeom>
                <a:ln>
                  <a:solidFill>
                    <a:srgbClr val="CC3300"/>
                  </a:solidFill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连接符: 曲线 130">
                  <a:extLst>
                    <a:ext uri="{FF2B5EF4-FFF2-40B4-BE49-F238E27FC236}">
                      <a16:creationId xmlns:a16="http://schemas.microsoft.com/office/drawing/2014/main" id="{8F7C3FBF-A570-44ED-AAE5-31456D74CD05}"/>
                    </a:ext>
                  </a:extLst>
                </p:cNvPr>
                <p:cNvCxnSpPr>
                  <a:stCxn id="99" idx="3"/>
                  <a:endCxn id="122" idx="3"/>
                </p:cNvCxnSpPr>
                <p:nvPr/>
              </p:nvCxnSpPr>
              <p:spPr>
                <a:xfrm flipH="1">
                  <a:off x="5308198" y="1943431"/>
                  <a:ext cx="4204" cy="2726067"/>
                </a:xfrm>
                <a:prstGeom prst="curvedConnector3">
                  <a:avLst>
                    <a:gd name="adj1" fmla="val -13530971"/>
                  </a:avLst>
                </a:prstGeom>
                <a:ln>
                  <a:solidFill>
                    <a:srgbClr val="CC3300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B18F17E-7259-43DE-93B8-79CB346EB6A3}"/>
                  </a:ext>
                </a:extLst>
              </p:cNvPr>
              <p:cNvSpPr/>
              <p:nvPr/>
            </p:nvSpPr>
            <p:spPr>
              <a:xfrm>
                <a:off x="4032419" y="5857534"/>
                <a:ext cx="3432350" cy="486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CodeDataSplitter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statically copying rodata and relocating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5DD63F69-5835-4834-92EF-BA963F4B636A}"/>
                  </a:ext>
                </a:extLst>
              </p:cNvPr>
              <p:cNvSpPr/>
              <p:nvPr/>
            </p:nvSpPr>
            <p:spPr>
              <a:xfrm>
                <a:off x="4448043" y="1521673"/>
                <a:ext cx="2883634" cy="429541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A2AF9F58-B7C8-4D59-A5C9-20979376FF87}"/>
                </a:ext>
              </a:extLst>
            </p:cNvPr>
            <p:cNvSpPr/>
            <p:nvPr/>
          </p:nvSpPr>
          <p:spPr>
            <a:xfrm>
              <a:off x="4863567" y="3698122"/>
              <a:ext cx="968375" cy="45719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8" name="连接符: 曲线 227">
              <a:extLst>
                <a:ext uri="{FF2B5EF4-FFF2-40B4-BE49-F238E27FC236}">
                  <a16:creationId xmlns:a16="http://schemas.microsoft.com/office/drawing/2014/main" id="{FE7356B5-BAC4-4684-9B5E-5AE5BA4AD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8892" y="1679853"/>
              <a:ext cx="18454" cy="95836"/>
            </a:xfrm>
            <a:prstGeom prst="curvedConnector3">
              <a:avLst>
                <a:gd name="adj1" fmla="val -477441"/>
              </a:avLst>
            </a:prstGeom>
            <a:ln>
              <a:solidFill>
                <a:srgbClr val="CC33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连接符: 曲线 228">
              <a:extLst>
                <a:ext uri="{FF2B5EF4-FFF2-40B4-BE49-F238E27FC236}">
                  <a16:creationId xmlns:a16="http://schemas.microsoft.com/office/drawing/2014/main" id="{080854E0-B91F-46EC-8C84-6A0618364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332" y="1679853"/>
              <a:ext cx="14597" cy="2058254"/>
            </a:xfrm>
            <a:prstGeom prst="curvedConnector3">
              <a:avLst>
                <a:gd name="adj1" fmla="val -1566075"/>
              </a:avLst>
            </a:prstGeom>
            <a:ln>
              <a:solidFill>
                <a:srgbClr val="CC33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364A6B-CA9C-4517-BEA1-5EBB67D9D61F}"/>
              </a:ext>
            </a:extLst>
          </p:cNvPr>
          <p:cNvGrpSpPr/>
          <p:nvPr/>
        </p:nvGrpSpPr>
        <p:grpSpPr>
          <a:xfrm>
            <a:off x="861495" y="2415408"/>
            <a:ext cx="2743512" cy="2389925"/>
            <a:chOff x="847615" y="2476805"/>
            <a:chExt cx="2743512" cy="2389925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1BB38B-BE1C-414F-85AE-BE362B68BADE}"/>
                </a:ext>
              </a:extLst>
            </p:cNvPr>
            <p:cNvSpPr/>
            <p:nvPr/>
          </p:nvSpPr>
          <p:spPr>
            <a:xfrm>
              <a:off x="1564028" y="2740059"/>
              <a:ext cx="984141" cy="45719"/>
            </a:xfrm>
            <a:prstGeom prst="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A3805EB-DD7C-48BA-9EC0-183E46014494}"/>
                </a:ext>
              </a:extLst>
            </p:cNvPr>
            <p:cNvGrpSpPr/>
            <p:nvPr/>
          </p:nvGrpSpPr>
          <p:grpSpPr>
            <a:xfrm>
              <a:off x="847615" y="2476805"/>
              <a:ext cx="1685436" cy="1926902"/>
              <a:chOff x="1169180" y="2201713"/>
              <a:chExt cx="1685436" cy="1926902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F6E77A33-C1BF-466B-A691-7231193B0688}"/>
                  </a:ext>
                </a:extLst>
              </p:cNvPr>
              <p:cNvGrpSpPr/>
              <p:nvPr/>
            </p:nvGrpSpPr>
            <p:grpSpPr>
              <a:xfrm>
                <a:off x="1864052" y="2201713"/>
                <a:ext cx="990564" cy="1913862"/>
                <a:chOff x="1136589" y="2737385"/>
                <a:chExt cx="990564" cy="1913862"/>
              </a:xfrm>
            </p:grpSpPr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BEFA1F42-BF6B-450E-8E67-7C1C32DD0A2A}"/>
                    </a:ext>
                  </a:extLst>
                </p:cNvPr>
                <p:cNvGrpSpPr/>
                <p:nvPr/>
              </p:nvGrpSpPr>
              <p:grpSpPr>
                <a:xfrm>
                  <a:off x="1136589" y="2737385"/>
                  <a:ext cx="990564" cy="971852"/>
                  <a:chOff x="1136589" y="2737385"/>
                  <a:chExt cx="990564" cy="971852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7151F28A-FAED-49A1-BBC1-5F88E481086E}"/>
                      </a:ext>
                    </a:extLst>
                  </p:cNvPr>
                  <p:cNvSpPr/>
                  <p:nvPr/>
                </p:nvSpPr>
                <p:spPr>
                  <a:xfrm>
                    <a:off x="1138481" y="2737385"/>
                    <a:ext cx="984140" cy="971852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911D7B2-A3DE-42F6-9EBB-875E5202EE5D}"/>
                      </a:ext>
                    </a:extLst>
                  </p:cNvPr>
                  <p:cNvSpPr/>
                  <p:nvPr/>
                </p:nvSpPr>
                <p:spPr>
                  <a:xfrm>
                    <a:off x="1138480" y="2737385"/>
                    <a:ext cx="984141" cy="32701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.text</a:t>
                    </a:r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B9608CF-687A-45ED-9083-6337418B2E3F}"/>
                      </a:ext>
                    </a:extLst>
                  </p:cNvPr>
                  <p:cNvSpPr/>
                  <p:nvPr/>
                </p:nvSpPr>
                <p:spPr>
                  <a:xfrm>
                    <a:off x="1136589" y="3067692"/>
                    <a:ext cx="990564" cy="321591"/>
                  </a:xfrm>
                  <a:prstGeom prst="rect">
                    <a:avLst/>
                  </a:prstGeom>
                  <a:noFill/>
                  <a:ln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.fini</a:t>
                    </a: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5A321A5-3C1E-443D-BE4F-C9DF6EC7A814}"/>
                      </a:ext>
                    </a:extLst>
                  </p:cNvPr>
                  <p:cNvSpPr/>
                  <p:nvPr/>
                </p:nvSpPr>
                <p:spPr>
                  <a:xfrm>
                    <a:off x="1138808" y="3387645"/>
                    <a:ext cx="984141" cy="321591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.rodata</a:t>
                    </a:r>
                  </a:p>
                </p:txBody>
              </p:sp>
            </p:grp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5ADC868-D440-4F59-9C3A-948C9FE8479B}"/>
                    </a:ext>
                  </a:extLst>
                </p:cNvPr>
                <p:cNvSpPr/>
                <p:nvPr/>
              </p:nvSpPr>
              <p:spPr>
                <a:xfrm>
                  <a:off x="1138481" y="3711567"/>
                  <a:ext cx="984141" cy="939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.rodata</a:t>
                  </a:r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CFE5CE2-4078-4FCC-916C-D477CE3C7E2C}"/>
                  </a:ext>
                </a:extLst>
              </p:cNvPr>
              <p:cNvSpPr txBox="1"/>
              <p:nvPr/>
            </p:nvSpPr>
            <p:spPr>
              <a:xfrm>
                <a:off x="1285246" y="2577921"/>
                <a:ext cx="6003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page x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r-x</a:t>
                </a: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B3C47A78-B1A3-4500-8870-D09A656BFCDB}"/>
                  </a:ext>
                </a:extLst>
              </p:cNvPr>
              <p:cNvGrpSpPr/>
              <p:nvPr/>
            </p:nvGrpSpPr>
            <p:grpSpPr>
              <a:xfrm>
                <a:off x="1516912" y="2201713"/>
                <a:ext cx="238059" cy="967868"/>
                <a:chOff x="1516912" y="2201713"/>
                <a:chExt cx="238059" cy="967868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75010C1A-D687-4317-B01D-7F6AB0E91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6912" y="2201713"/>
                  <a:ext cx="23805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C5CF01B0-B120-4464-89A9-F912AFDD9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6912" y="3169581"/>
                  <a:ext cx="23805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872AB28B-A077-40A4-8663-E7D385952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27572" y="2201713"/>
                  <a:ext cx="980" cy="3267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21CA306F-0F7F-4A5B-8BD5-69E9213CB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1022" y="2912205"/>
                  <a:ext cx="0" cy="2382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E761799-B5DC-4C04-ABC6-B40738238FEC}"/>
                  </a:ext>
                </a:extLst>
              </p:cNvPr>
              <p:cNvSpPr txBox="1"/>
              <p:nvPr/>
            </p:nvSpPr>
            <p:spPr>
              <a:xfrm>
                <a:off x="1169180" y="3502072"/>
                <a:ext cx="7784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page x+1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r--</a:t>
                </a:r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CE57EF62-CBE0-4454-8BE4-720C5D540407}"/>
                  </a:ext>
                </a:extLst>
              </p:cNvPr>
              <p:cNvGrpSpPr/>
              <p:nvPr/>
            </p:nvGrpSpPr>
            <p:grpSpPr>
              <a:xfrm>
                <a:off x="1516912" y="3167835"/>
                <a:ext cx="238059" cy="960780"/>
                <a:chOff x="1516912" y="3189099"/>
                <a:chExt cx="238059" cy="960780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93D730D2-3D47-46A9-A77D-790D89B47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6912" y="3196079"/>
                  <a:ext cx="23805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25488DCF-9126-44F5-A94E-CFC8C5AD6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6912" y="4149879"/>
                  <a:ext cx="23805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E1FFFA00-E1D2-45C8-9D49-6CF8047A76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27572" y="3189099"/>
                  <a:ext cx="980" cy="3267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021996FD-20AC-4876-A16A-4DED52F70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1022" y="3892503"/>
                  <a:ext cx="0" cy="2382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连接符: 曲线 125">
              <a:extLst>
                <a:ext uri="{FF2B5EF4-FFF2-40B4-BE49-F238E27FC236}">
                  <a16:creationId xmlns:a16="http://schemas.microsoft.com/office/drawing/2014/main" id="{FAC3313F-478D-4AA2-9510-58FF13305153}"/>
                </a:ext>
              </a:extLst>
            </p:cNvPr>
            <p:cNvCxnSpPr>
              <a:cxnSpLocks/>
              <a:stCxn id="48" idx="3"/>
              <a:endCxn id="51" idx="3"/>
            </p:cNvCxnSpPr>
            <p:nvPr/>
          </p:nvCxnSpPr>
          <p:spPr>
            <a:xfrm>
              <a:off x="2528519" y="2640314"/>
              <a:ext cx="328" cy="647547"/>
            </a:xfrm>
            <a:prstGeom prst="curvedConnector3">
              <a:avLst>
                <a:gd name="adj1" fmla="val 697951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1EDB8FC-BEF3-4BD1-9FE0-74FBE197AEF6}"/>
                </a:ext>
              </a:extLst>
            </p:cNvPr>
            <p:cNvSpPr txBox="1"/>
            <p:nvPr/>
          </p:nvSpPr>
          <p:spPr>
            <a:xfrm>
              <a:off x="2660282" y="2951099"/>
              <a:ext cx="7259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data ref.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A856CE9-FA2E-42BC-8092-806F81260E05}"/>
                </a:ext>
              </a:extLst>
            </p:cNvPr>
            <p:cNvSpPr/>
            <p:nvPr/>
          </p:nvSpPr>
          <p:spPr>
            <a:xfrm>
              <a:off x="1115362" y="4577420"/>
              <a:ext cx="1842172" cy="2893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original binary code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1" name="连接符: 曲线 200">
              <a:extLst>
                <a:ext uri="{FF2B5EF4-FFF2-40B4-BE49-F238E27FC236}">
                  <a16:creationId xmlns:a16="http://schemas.microsoft.com/office/drawing/2014/main" id="{579C398C-C104-4F22-921B-45D76E424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0623" y="2672338"/>
              <a:ext cx="18454" cy="95836"/>
            </a:xfrm>
            <a:prstGeom prst="curvedConnector3">
              <a:avLst>
                <a:gd name="adj1" fmla="val -4774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7F60D334-5DBC-4A56-BD79-031FEA54F638}"/>
                </a:ext>
              </a:extLst>
            </p:cNvPr>
            <p:cNvGrpSpPr/>
            <p:nvPr/>
          </p:nvGrpSpPr>
          <p:grpSpPr>
            <a:xfrm>
              <a:off x="2740298" y="3198346"/>
              <a:ext cx="850829" cy="560491"/>
              <a:chOff x="2877625" y="3247921"/>
              <a:chExt cx="850829" cy="560491"/>
            </a:xfrm>
          </p:grpSpPr>
          <p:sp>
            <p:nvSpPr>
              <p:cNvPr id="193" name="箭头: 右 192">
                <a:extLst>
                  <a:ext uri="{FF2B5EF4-FFF2-40B4-BE49-F238E27FC236}">
                    <a16:creationId xmlns:a16="http://schemas.microsoft.com/office/drawing/2014/main" id="{C7FEC8AE-AAAC-490A-8C92-150E9723FA66}"/>
                  </a:ext>
                </a:extLst>
              </p:cNvPr>
              <p:cNvSpPr/>
              <p:nvPr/>
            </p:nvSpPr>
            <p:spPr>
              <a:xfrm>
                <a:off x="3102389" y="3435595"/>
                <a:ext cx="495946" cy="37281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ADE6BEE7-7BF4-4E7C-AF86-67856982233A}"/>
                  </a:ext>
                </a:extLst>
              </p:cNvPr>
              <p:cNvSpPr txBox="1"/>
              <p:nvPr/>
            </p:nvSpPr>
            <p:spPr>
              <a:xfrm>
                <a:off x="2877625" y="3247921"/>
                <a:ext cx="85082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Rewrite</a:t>
                </a:r>
              </a:p>
            </p:txBody>
          </p:sp>
        </p:grp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E2986A70-AF21-40FF-AE7A-64C50C0EC4AF}"/>
              </a:ext>
            </a:extLst>
          </p:cNvPr>
          <p:cNvGrpSpPr/>
          <p:nvPr/>
        </p:nvGrpSpPr>
        <p:grpSpPr>
          <a:xfrm>
            <a:off x="6497314" y="3196209"/>
            <a:ext cx="1120025" cy="573632"/>
            <a:chOff x="6800375" y="3196209"/>
            <a:chExt cx="1120025" cy="573632"/>
          </a:xfrm>
        </p:grpSpPr>
        <p:sp>
          <p:nvSpPr>
            <p:cNvPr id="242" name="箭头: 右 241">
              <a:extLst>
                <a:ext uri="{FF2B5EF4-FFF2-40B4-BE49-F238E27FC236}">
                  <a16:creationId xmlns:a16="http://schemas.microsoft.com/office/drawing/2014/main" id="{193D2036-D124-4976-BE1C-7EBFA5FFC707}"/>
                </a:ext>
              </a:extLst>
            </p:cNvPr>
            <p:cNvSpPr/>
            <p:nvPr/>
          </p:nvSpPr>
          <p:spPr>
            <a:xfrm>
              <a:off x="7131593" y="3397024"/>
              <a:ext cx="495946" cy="37281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38855D5E-CD01-4927-8A9E-6C7D3A9069B4}"/>
                </a:ext>
              </a:extLst>
            </p:cNvPr>
            <p:cNvSpPr txBox="1"/>
            <p:nvPr/>
          </p:nvSpPr>
          <p:spPr>
            <a:xfrm>
              <a:off x="6800375" y="3196209"/>
              <a:ext cx="11200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Load and Run</a:t>
              </a:r>
            </a:p>
          </p:txBody>
        </p:sp>
      </p:grpSp>
      <p:sp>
        <p:nvSpPr>
          <p:cNvPr id="247" name="矩形 246">
            <a:extLst>
              <a:ext uri="{FF2B5EF4-FFF2-40B4-BE49-F238E27FC236}">
                <a16:creationId xmlns:a16="http://schemas.microsoft.com/office/drawing/2014/main" id="{9E4A362D-8B85-45EE-82AA-9736A503F0CA}"/>
              </a:ext>
            </a:extLst>
          </p:cNvPr>
          <p:cNvSpPr/>
          <p:nvPr/>
        </p:nvSpPr>
        <p:spPr>
          <a:xfrm>
            <a:off x="10466484" y="2461258"/>
            <a:ext cx="16781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内核态下只可执行页需要通过将可执行页设置成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U-page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PXN=0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，利用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PAN+UAO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特性让内核态下指令无法读写该页，实现只可执行。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通过设置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T0SZ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，内核将无法跳转到只可执行页，避免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ret-to-user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攻击。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06" y="1332744"/>
            <a:ext cx="5818735" cy="4914493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ea typeface="宋体" panose="02010600030101010101" pitchFamily="2" charset="-122"/>
              </a:rPr>
              <a:t>Verifier </a:t>
            </a:r>
            <a:r>
              <a:rPr lang="zh-CN" altLang="en-US" dirty="0"/>
              <a:t>快速验证指令敏感性</a:t>
            </a:r>
            <a:endParaRPr lang="en-US" altLang="zh-CN" sz="2100" b="1" dirty="0"/>
          </a:p>
          <a:p>
            <a:pPr lvl="1"/>
            <a:r>
              <a:rPr lang="zh-CN" altLang="en-US" sz="2100" b="1" dirty="0"/>
              <a:t>方法：</a:t>
            </a:r>
            <a:r>
              <a:rPr lang="zh-CN" altLang="en-US" sz="2100" dirty="0"/>
              <a:t>利用</a:t>
            </a:r>
            <a:r>
              <a:rPr lang="en-US" altLang="zh-CN" sz="2100" dirty="0"/>
              <a:t>hash</a:t>
            </a:r>
            <a:r>
              <a:rPr lang="zh-CN" altLang="en-US" sz="2100" dirty="0"/>
              <a:t>表检索方法查找指令是否属于预定义的敏感指令集合</a:t>
            </a:r>
            <a:endParaRPr lang="en-US" altLang="zh-CN" sz="2100" dirty="0"/>
          </a:p>
          <a:p>
            <a:pPr lvl="1"/>
            <a:r>
              <a:rPr lang="zh-CN" altLang="en-US" sz="2100" b="1" dirty="0"/>
              <a:t>初始化：</a:t>
            </a:r>
            <a:r>
              <a:rPr lang="zh-CN" altLang="en-US" sz="2100" dirty="0"/>
              <a:t>初始化</a:t>
            </a:r>
            <a:r>
              <a:rPr lang="en-US" altLang="zh-CN" sz="2100" dirty="0"/>
              <a:t>sys_whitelist</a:t>
            </a:r>
            <a:r>
              <a:rPr lang="en-US" altLang="zh-CN" sz="2100" baseline="30000" dirty="0"/>
              <a:t>*</a:t>
            </a:r>
            <a:r>
              <a:rPr lang="zh-CN" altLang="en-US" sz="2100" dirty="0"/>
              <a:t>和</a:t>
            </a:r>
            <a:r>
              <a:rPr lang="en-US" altLang="zh-CN" sz="2100" dirty="0"/>
              <a:t>base_blacklist</a:t>
            </a:r>
            <a:r>
              <a:rPr lang="en-US" altLang="zh-CN" sz="2100" baseline="30000" dirty="0"/>
              <a:t>+</a:t>
            </a:r>
            <a:r>
              <a:rPr lang="zh-CN" altLang="en-US" sz="2100" dirty="0"/>
              <a:t>表，各指令在</a:t>
            </a:r>
            <a:r>
              <a:rPr lang="en-US" altLang="zh-CN" sz="2100" dirty="0"/>
              <a:t>list</a:t>
            </a:r>
            <a:r>
              <a:rPr lang="zh-CN" altLang="en-US" sz="2100" dirty="0"/>
              <a:t>中的存储位置由其哈希算法决定</a:t>
            </a:r>
            <a:endParaRPr lang="en-US" altLang="zh-CN" dirty="0"/>
          </a:p>
          <a:p>
            <a:pPr lvl="1"/>
            <a:r>
              <a:rPr lang="zh-CN" altLang="en-US" b="1" dirty="0"/>
              <a:t>扫描时刻</a:t>
            </a:r>
            <a:r>
              <a:rPr lang="zh-CN" altLang="en-US" dirty="0"/>
              <a:t>：一旦有可执行页的映射出现，在映射创建之前就要扫描代码；</a:t>
            </a:r>
            <a:endParaRPr lang="en-US" altLang="zh-CN" dirty="0"/>
          </a:p>
          <a:p>
            <a:pPr lvl="1"/>
            <a:r>
              <a:rPr lang="zh-CN" altLang="en-US" b="1" dirty="0"/>
              <a:t>防止</a:t>
            </a:r>
            <a:r>
              <a:rPr lang="en-US" altLang="zh-CN" b="1" dirty="0"/>
              <a:t>Concurrent Attack</a:t>
            </a:r>
          </a:p>
          <a:p>
            <a:pPr lvl="2"/>
            <a:r>
              <a:rPr lang="zh-CN" altLang="en-US" dirty="0"/>
              <a:t>强制物理页</a:t>
            </a:r>
            <a:r>
              <a:rPr lang="en-US" altLang="zh-CN" dirty="0"/>
              <a:t>DEP</a:t>
            </a:r>
            <a:r>
              <a:rPr lang="zh-CN" altLang="en-US" dirty="0"/>
              <a:t>（考虑多个权限不同的虚拟页共享物理页的问题）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B894B1-E3B2-480A-AD15-E4E6F07D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41" y="1332744"/>
            <a:ext cx="5572639" cy="34380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42427" y="4901847"/>
            <a:ext cx="6005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sys_whitelist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系统指令中的非敏感指令组成的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base_blacklist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基础指令中的敏感指令组成的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因为系统指令中敏感指令很多，而基础指令中敏感指令很少，为了减少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表占用的内存开销，我们使用了两个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表。为了避免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表被修改，我们将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表也放入隔离区域中。</a:t>
            </a:r>
          </a:p>
        </p:txBody>
      </p:sp>
      <p:sp>
        <p:nvSpPr>
          <p:cNvPr id="9" name="矩形 8"/>
          <p:cNvSpPr/>
          <p:nvPr/>
        </p:nvSpPr>
        <p:spPr>
          <a:xfrm>
            <a:off x="6193742" y="960461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修改算法，改成全用寄存器方法，避免切栈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4275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8863-8B7F-4143-A61E-E478070A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en-US" altLang="zh-CN" b="1" dirty="0">
              <a:latin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9B493-2882-493D-8348-F21C9C931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06" y="1332745"/>
                <a:ext cx="11092543" cy="53887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敏感指令相关定义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指令行为</a:t>
                </a:r>
                <a:r>
                  <a:rPr lang="en-US" altLang="zh-CN" b="1" i="1" dirty="0"/>
                  <a:t>b</a:t>
                </a:r>
                <a:r>
                  <a:rPr lang="zh-CN" altLang="en-US" i="1" dirty="0"/>
                  <a:t>：</a:t>
                </a:r>
                <a:r>
                  <a:rPr lang="zh-CN" altLang="en-US" dirty="0"/>
                  <a:t>指令 </a:t>
                </a:r>
                <a:r>
                  <a:rPr lang="en-US" altLang="zh-CN" i="1" dirty="0"/>
                  <a:t>inst </a:t>
                </a:r>
                <a:r>
                  <a:rPr lang="zh-CN" altLang="en-US" dirty="0"/>
                  <a:t>执行后会触发的机器状态的改变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指令行为影响因素：</a:t>
                </a:r>
                <a:r>
                  <a:rPr lang="zh-CN" altLang="en-US" dirty="0"/>
                  <a:t>指令行为与所处的运行上下文（</a:t>
                </a:r>
                <a:r>
                  <a:rPr lang="en-US" altLang="zh-CN" b="1" i="1" dirty="0"/>
                  <a:t>C=user</a:t>
                </a:r>
                <a:r>
                  <a:rPr lang="zh-CN" altLang="en-US" b="1" i="1" dirty="0"/>
                  <a:t>或则</a:t>
                </a:r>
                <a:r>
                  <a:rPr lang="en-US" altLang="zh-CN" b="1" i="1" dirty="0"/>
                  <a:t>kernel</a:t>
                </a:r>
                <a:r>
                  <a:rPr lang="zh-CN" altLang="en-US" dirty="0"/>
                  <a:t>）和系统配置条件（</a:t>
                </a:r>
                <a:r>
                  <a:rPr lang="en-US" altLang="zh-CN" b="1" i="1" dirty="0"/>
                  <a:t>S</a:t>
                </a:r>
                <a:r>
                  <a:rPr lang="zh-CN" altLang="en-US" dirty="0"/>
                  <a:t>）相关；当</a:t>
                </a:r>
                <a:r>
                  <a:rPr lang="en-US" altLang="zh-CN" i="1" dirty="0"/>
                  <a:t>C</a:t>
                </a:r>
                <a:r>
                  <a:rPr lang="zh-CN" altLang="en-US" dirty="0"/>
                  <a:t>和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确定时，指令行为就唯一确定了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敏感指令：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，使得指令 </a:t>
                </a:r>
                <a:r>
                  <a:rPr lang="en-US" altLang="zh-CN" i="1" dirty="0"/>
                  <a:t>inst </a:t>
                </a:r>
                <a:r>
                  <a:rPr lang="zh-CN" altLang="en-US" dirty="0"/>
                  <a:t>在用户上下文的行为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</m:oMath>
                </a14:m>
                <a:r>
                  <a:rPr lang="zh-CN" altLang="en-US" dirty="0"/>
                  <a:t>和内核上下文的行为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</m:oMath>
                </a14:m>
                <a:r>
                  <a:rPr lang="zh-CN" altLang="en-US" dirty="0"/>
                  <a:t>不一致的指令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189" lvl="1" indent="0">
                  <a:buNone/>
                </a:pPr>
                <a:endParaRPr lang="en-US" altLang="zh-CN" dirty="0"/>
              </a:p>
              <a:p>
                <a:pPr marL="914377" lvl="2" indent="0">
                  <a:buNone/>
                </a:pPr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9B493-2882-493D-8348-F21C9C931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06" y="1332745"/>
                <a:ext cx="11092543" cy="5388734"/>
              </a:xfrm>
              <a:blipFill>
                <a:blip r:embed="rId3"/>
                <a:stretch>
                  <a:fillRect l="-770" t="-1923" r="-2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B49CE-FBB6-4004-B423-0DB3B146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919E-8D19-45A1-AB0B-116E53D4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6480814-8C37-4EAE-8C5C-B294ABF44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273268"/>
                  </p:ext>
                </p:extLst>
              </p:nvPr>
            </p:nvGraphicFramePr>
            <p:xfrm>
              <a:off x="1090116" y="3780624"/>
              <a:ext cx="10640333" cy="18565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7347">
                      <a:extLst>
                        <a:ext uri="{9D8B030D-6E8A-4147-A177-3AD203B41FA5}">
                          <a16:colId xmlns:a16="http://schemas.microsoft.com/office/drawing/2014/main" val="2927806822"/>
                        </a:ext>
                      </a:extLst>
                    </a:gridCol>
                    <a:gridCol w="2465454">
                      <a:extLst>
                        <a:ext uri="{9D8B030D-6E8A-4147-A177-3AD203B41FA5}">
                          <a16:colId xmlns:a16="http://schemas.microsoft.com/office/drawing/2014/main" val="1942784892"/>
                        </a:ext>
                      </a:extLst>
                    </a:gridCol>
                    <a:gridCol w="3363311">
                      <a:extLst>
                        <a:ext uri="{9D8B030D-6E8A-4147-A177-3AD203B41FA5}">
                          <a16:colId xmlns:a16="http://schemas.microsoft.com/office/drawing/2014/main" val="1184358929"/>
                        </a:ext>
                      </a:extLst>
                    </a:gridCol>
                    <a:gridCol w="3344221">
                      <a:extLst>
                        <a:ext uri="{9D8B030D-6E8A-4147-A177-3AD203B41FA5}">
                          <a16:colId xmlns:a16="http://schemas.microsoft.com/office/drawing/2014/main" val="2963311636"/>
                        </a:ext>
                      </a:extLst>
                    </a:gridCol>
                  </a:tblGrid>
                  <a:tr h="33458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非敏感指令</a:t>
                          </a: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无条件敏感指令</a:t>
                          </a:r>
                          <a:endParaRPr lang="zh-CN" altLang="en-US" sz="14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有条件敏感指令</a:t>
                          </a:r>
                          <a:endParaRPr kumimoji="0" lang="zh-CN" altLang="en-US" sz="1400" b="1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655214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用户态下行为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r>
                            <a:rPr lang="en-US" altLang="zh-CN" sz="1400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strike="noStrike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𝑈𝑁𝐷𝐸𝐹𝐼𝑁𝐸𝐷</m:t>
                                </m:r>
                              </m:oMath>
                            </m:oMathPara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𝑢𝑠𝑒𝑟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983667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内核态下行为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 </a:t>
                          </a:r>
                          <a:r>
                            <a:rPr lang="en-US" altLang="zh-CN" sz="1400" strike="noStrike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𝑘𝑒𝑟𝑛𝑒𝑙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𝑘𝑒𝑟𝑛𝑒𝑙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94570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行为一致性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altLang="zh-CN" sz="1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altLang="zh-CN" sz="1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0546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在任何配置下，行为均一致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存在配置使得指令行为不一致，且用户上下文中指令行为一定是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存在配置使得指令行为不一致，但用户上下文中指令行为不一定为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132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6480814-8C37-4EAE-8C5C-B294ABF44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273268"/>
                  </p:ext>
                </p:extLst>
              </p:nvPr>
            </p:nvGraphicFramePr>
            <p:xfrm>
              <a:off x="1090116" y="3780624"/>
              <a:ext cx="10640333" cy="18565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7347">
                      <a:extLst>
                        <a:ext uri="{9D8B030D-6E8A-4147-A177-3AD203B41FA5}">
                          <a16:colId xmlns:a16="http://schemas.microsoft.com/office/drawing/2014/main" val="2927806822"/>
                        </a:ext>
                      </a:extLst>
                    </a:gridCol>
                    <a:gridCol w="2465454">
                      <a:extLst>
                        <a:ext uri="{9D8B030D-6E8A-4147-A177-3AD203B41FA5}">
                          <a16:colId xmlns:a16="http://schemas.microsoft.com/office/drawing/2014/main" val="1942784892"/>
                        </a:ext>
                      </a:extLst>
                    </a:gridCol>
                    <a:gridCol w="3363311">
                      <a:extLst>
                        <a:ext uri="{9D8B030D-6E8A-4147-A177-3AD203B41FA5}">
                          <a16:colId xmlns:a16="http://schemas.microsoft.com/office/drawing/2014/main" val="1184358929"/>
                        </a:ext>
                      </a:extLst>
                    </a:gridCol>
                    <a:gridCol w="3344221">
                      <a:extLst>
                        <a:ext uri="{9D8B030D-6E8A-4147-A177-3AD203B41FA5}">
                          <a16:colId xmlns:a16="http://schemas.microsoft.com/office/drawing/2014/main" val="2963311636"/>
                        </a:ext>
                      </a:extLst>
                    </a:gridCol>
                  </a:tblGrid>
                  <a:tr h="33458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非敏感指令</a:t>
                          </a: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无条件敏感指令</a:t>
                          </a:r>
                          <a:endParaRPr lang="zh-CN" altLang="en-US" sz="14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有条件敏感指令</a:t>
                          </a:r>
                          <a:endParaRPr kumimoji="0" lang="zh-CN" altLang="en-US" sz="1400" b="1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655214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用户态下行为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r>
                            <a:rPr lang="en-US" altLang="zh-CN" sz="1400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strike="noStrike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7210" t="-105455" r="-99819" b="-3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8397" t="-105455" r="-364" b="-3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83667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内核态下行为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 </a:t>
                          </a:r>
                          <a:r>
                            <a:rPr lang="en-US" altLang="zh-CN" sz="1400" strike="noStrike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7210" t="-205455" r="-99819" b="-2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8397" t="-205455" r="-364" b="-2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294570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行为一致性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9753" t="-305455" r="-272346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7210" t="-305455" r="-99819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8397" t="-305455" r="-364" b="-1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054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在任何配置下，行为均一致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存在配置使得指令行为不一致，且用户上下文中指令行为一定是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存在配置使得指令行为不一致，但用户上下文中指令行为不一定为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1326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1090116" y="5721271"/>
            <a:ext cx="321113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行为可以是定义的或者未定义的</a:t>
            </a:r>
          </a:p>
        </p:txBody>
      </p:sp>
    </p:spTree>
    <p:extLst>
      <p:ext uri="{BB962C8B-B14F-4D97-AF65-F5344CB8AC3E}">
        <p14:creationId xmlns:p14="http://schemas.microsoft.com/office/powerpoint/2010/main" val="316345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705" y="1317839"/>
            <a:ext cx="11318444" cy="5071418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依据系统状态的行为路径树状结构，与上表的集合定义相呼应 </a:t>
            </a:r>
            <a:r>
              <a:rPr lang="en-US" altLang="zh-CN" dirty="0"/>
              <a:t>lqj】</a:t>
            </a:r>
          </a:p>
          <a:p>
            <a:pPr lvl="1"/>
            <a:r>
              <a:rPr lang="zh-CN" altLang="en-US" dirty="0"/>
              <a:t>无条件敏感指令 ：</a:t>
            </a:r>
            <a:r>
              <a:rPr lang="en-US" altLang="zh-CN" dirty="0"/>
              <a:t>DC CGDSW, &lt;Xt&gt;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s-E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r>
              <a:rPr lang="zh-CN" altLang="en-US" dirty="0"/>
              <a:t>内核态进程不可以执行无条件敏感指令；但对于有条件敏感指令，其处理方式需要依据具体配置而定</a:t>
            </a:r>
          </a:p>
          <a:p>
            <a:pPr marL="0" indent="0">
              <a:buNone/>
            </a:pPr>
            <a:r>
              <a:rPr lang="en-US" altLang="zh-CN" sz="1000" dirty="0"/>
              <a:t>*</a:t>
            </a:r>
            <a:r>
              <a:rPr lang="zh-CN" altLang="en-US" sz="1000" dirty="0"/>
              <a:t> </a:t>
            </a:r>
            <a:r>
              <a:rPr lang="en-US" altLang="zh-CN" sz="1000" dirty="0"/>
              <a:t>cond1 </a:t>
            </a:r>
            <a:r>
              <a:rPr lang="zh-CN" altLang="en-US" sz="1000" dirty="0"/>
              <a:t>为 </a:t>
            </a:r>
            <a:r>
              <a:rPr lang="en-US" altLang="zh-CN" sz="1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!(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EL2Enable() &amp;&amp; HCR_EL2.TGE = 1) &amp;&amp; SCTLR_EL1.UCT = 0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000" dirty="0"/>
              <a:t> cond2 </a:t>
            </a:r>
            <a:r>
              <a:rPr lang="zh-CN" altLang="en-US" sz="1000" dirty="0"/>
              <a:t>为 </a:t>
            </a:r>
            <a:r>
              <a:rPr lang="en-US" altLang="zh-CN" sz="1000" dirty="0"/>
              <a:t>EL2Enable() &amp;&amp; (HCR_EL2.&lt;E2H,TGE&gt; = 01 &amp;&amp; SCTLR_EL1.UCT = 0 || HCR_EL2.&lt;E2H,TGE&gt; != 11 &amp;&amp; (HCR_EL2.TID2 = 1 || (!HaveEL(EL3) || SCR_EL3.FGTEn = 1) &amp;&amp; HFGRTR_EL2.CTR_EL0 = 0) || HCR_EL2.&lt;E2H,TGE&gt; = 11 &amp;&amp; SCTLR_EL2.UCT = 0) </a:t>
            </a:r>
            <a:r>
              <a:rPr lang="zh-CN" altLang="en-US" sz="1000" dirty="0"/>
              <a:t>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00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91AB65-E67A-EBAA-846D-16EB627D0DAA}"/>
              </a:ext>
            </a:extLst>
          </p:cNvPr>
          <p:cNvSpPr txBox="1"/>
          <p:nvPr/>
        </p:nvSpPr>
        <p:spPr>
          <a:xfrm>
            <a:off x="5887456" y="1706453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条件敏感指令 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MRS &lt;Xt&gt;, CTR_EL0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056EF92-66BF-FD51-47DC-B200B9604AF1}"/>
              </a:ext>
            </a:extLst>
          </p:cNvPr>
          <p:cNvGrpSpPr/>
          <p:nvPr/>
        </p:nvGrpSpPr>
        <p:grpSpPr>
          <a:xfrm>
            <a:off x="5146726" y="2287014"/>
            <a:ext cx="6583510" cy="2433750"/>
            <a:chOff x="5146726" y="2287014"/>
            <a:chExt cx="6583510" cy="243375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126D15E-74D7-7042-9F78-25C418AD36E5}"/>
                </a:ext>
              </a:extLst>
            </p:cNvPr>
            <p:cNvSpPr/>
            <p:nvPr/>
          </p:nvSpPr>
          <p:spPr>
            <a:xfrm>
              <a:off x="5146726" y="3091016"/>
              <a:ext cx="2436071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连接符: 肘形 46">
              <a:extLst>
                <a:ext uri="{FF2B5EF4-FFF2-40B4-BE49-F238E27FC236}">
                  <a16:creationId xmlns:a16="http://schemas.microsoft.com/office/drawing/2014/main" id="{54705E6C-6442-2E2D-3933-4917F6B605D3}"/>
                </a:ext>
              </a:extLst>
            </p:cNvPr>
            <p:cNvCxnSpPr>
              <a:cxnSpLocks/>
            </p:cNvCxnSpPr>
            <p:nvPr/>
          </p:nvCxnSpPr>
          <p:spPr>
            <a:xfrm>
              <a:off x="9688590" y="3684435"/>
              <a:ext cx="10308" cy="41184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290C4C6-BE30-4A3C-8A1F-CC391F8963AE}"/>
                </a:ext>
              </a:extLst>
            </p:cNvPr>
            <p:cNvGrpSpPr/>
            <p:nvPr/>
          </p:nvGrpSpPr>
          <p:grpSpPr>
            <a:xfrm>
              <a:off x="6098962" y="2287014"/>
              <a:ext cx="5631274" cy="2433750"/>
              <a:chOff x="5172411" y="2221545"/>
              <a:chExt cx="5631274" cy="243375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0723420-9E06-FF24-3086-52E744010570}"/>
                  </a:ext>
                </a:extLst>
              </p:cNvPr>
              <p:cNvSpPr/>
              <p:nvPr/>
            </p:nvSpPr>
            <p:spPr>
              <a:xfrm>
                <a:off x="7649968" y="2221545"/>
                <a:ext cx="2398982" cy="44982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MRS &lt;Xt&gt;, CTR_EL0</a:t>
                </a: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0809FA0-0923-3DA1-B16C-D349A1128E65}"/>
                  </a:ext>
                </a:extLst>
              </p:cNvPr>
              <p:cNvSpPr/>
              <p:nvPr/>
            </p:nvSpPr>
            <p:spPr>
              <a:xfrm>
                <a:off x="7699747" y="2943430"/>
                <a:ext cx="719039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 = </a:t>
                </a:r>
                <a:r>
                  <a:rPr lang="en-US" altLang="zh-CN" sz="12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user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D777D31-BFE7-DF9F-29DB-E124B9856BAF}"/>
                  </a:ext>
                </a:extLst>
              </p:cNvPr>
              <p:cNvSpPr/>
              <p:nvPr/>
            </p:nvSpPr>
            <p:spPr>
              <a:xfrm>
                <a:off x="9163789" y="2928414"/>
                <a:ext cx="865007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 = kernel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ED0C639-88C2-BC99-AA8E-AB638147BC51}"/>
                  </a:ext>
                </a:extLst>
              </p:cNvPr>
              <p:cNvSpPr/>
              <p:nvPr/>
            </p:nvSpPr>
            <p:spPr>
              <a:xfrm>
                <a:off x="8269625" y="4075826"/>
                <a:ext cx="1118024" cy="44355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return CTR_EL0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7F75367-9A96-6581-367E-7649694077AD}"/>
                  </a:ext>
                </a:extLst>
              </p:cNvPr>
              <p:cNvSpPr/>
              <p:nvPr/>
            </p:nvSpPr>
            <p:spPr>
              <a:xfrm>
                <a:off x="9685661" y="3619326"/>
                <a:ext cx="1118024" cy="44355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eturn CTR_EL0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12FA1DC-CB05-672B-FA1B-6AD930F32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953" y="3618966"/>
                <a:ext cx="2863203" cy="164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E2B5CF92-FDCE-2628-ED7D-E11989C6C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698" y="3612252"/>
                <a:ext cx="0" cy="407621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连接符: 肘形 46">
                <a:extLst>
                  <a:ext uri="{FF2B5EF4-FFF2-40B4-BE49-F238E27FC236}">
                    <a16:creationId xmlns:a16="http://schemas.microsoft.com/office/drawing/2014/main" id="{81BE9349-0BCC-6151-C173-839783788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8692" y="3603016"/>
                <a:ext cx="0" cy="407621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72503A8-504F-044A-DACA-D1C94A985258}"/>
                  </a:ext>
                </a:extLst>
              </p:cNvPr>
              <p:cNvSpPr/>
              <p:nvPr/>
            </p:nvSpPr>
            <p:spPr>
              <a:xfrm>
                <a:off x="5172411" y="4060988"/>
                <a:ext cx="1485084" cy="58538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SystemAccessTrap(EL1,0x18)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4FFC944-606C-4E42-FFDA-2057F1204541}"/>
                  </a:ext>
                </a:extLst>
              </p:cNvPr>
              <p:cNvSpPr/>
              <p:nvPr/>
            </p:nvSpPr>
            <p:spPr>
              <a:xfrm>
                <a:off x="6717695" y="4069913"/>
                <a:ext cx="1485084" cy="58538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SystemAccessTrap(EL2,0x18)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8BD2009-F04E-FA3C-5809-76D0DEBB164B}"/>
                  </a:ext>
                </a:extLst>
              </p:cNvPr>
              <p:cNvSpPr/>
              <p:nvPr/>
            </p:nvSpPr>
            <p:spPr>
              <a:xfrm>
                <a:off x="6675239" y="3686793"/>
                <a:ext cx="1010041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cond2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7DFA9F1-3971-4F99-16E3-80D519C92C6B}"/>
                </a:ext>
              </a:extLst>
            </p:cNvPr>
            <p:cNvSpPr/>
            <p:nvPr/>
          </p:nvSpPr>
          <p:spPr>
            <a:xfrm>
              <a:off x="6122207" y="3727192"/>
              <a:ext cx="865008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cond1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AAEBACE-F3D0-7247-CBD5-5477DB631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136" y="2736837"/>
              <a:ext cx="0" cy="55080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33E6DF6-DF3F-B252-FC6B-D7AB1F5E0D5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75" y="3296011"/>
              <a:ext cx="2683494" cy="408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连接符: 肘形 46">
              <a:extLst>
                <a:ext uri="{FF2B5EF4-FFF2-40B4-BE49-F238E27FC236}">
                  <a16:creationId xmlns:a16="http://schemas.microsoft.com/office/drawing/2014/main" id="{B5A476BB-048B-799D-29EB-33ACCA105EA0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43" y="329601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连接符: 肘形 46">
              <a:extLst>
                <a:ext uri="{FF2B5EF4-FFF2-40B4-BE49-F238E27FC236}">
                  <a16:creationId xmlns:a16="http://schemas.microsoft.com/office/drawing/2014/main" id="{F69DF15B-42CF-DAF5-A7EA-F4F4ADE1D4B1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669" y="329601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A0E78CD-E29D-1024-2F3B-5A5400A96C01}"/>
                </a:ext>
              </a:extLst>
            </p:cNvPr>
            <p:cNvSpPr/>
            <p:nvPr/>
          </p:nvSpPr>
          <p:spPr>
            <a:xfrm>
              <a:off x="9148697" y="3756272"/>
              <a:ext cx="669297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509965C-F0A3-B8D5-10D3-AAA9813A8A30}"/>
              </a:ext>
            </a:extLst>
          </p:cNvPr>
          <p:cNvGrpSpPr/>
          <p:nvPr/>
        </p:nvGrpSpPr>
        <p:grpSpPr>
          <a:xfrm>
            <a:off x="961265" y="2349907"/>
            <a:ext cx="3684146" cy="1813183"/>
            <a:chOff x="714263" y="2172373"/>
            <a:chExt cx="3684146" cy="181318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9240CC-4184-8D92-82D6-203798196DD0}"/>
                </a:ext>
              </a:extLst>
            </p:cNvPr>
            <p:cNvSpPr/>
            <p:nvPr/>
          </p:nvSpPr>
          <p:spPr>
            <a:xfrm>
              <a:off x="1125789" y="2172373"/>
              <a:ext cx="2398982" cy="44982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DC CGDSW, &lt;Xt&gt;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D336D4-2DF2-6D88-1D4D-E2A79186E009}"/>
                </a:ext>
              </a:extLst>
            </p:cNvPr>
            <p:cNvSpPr/>
            <p:nvPr/>
          </p:nvSpPr>
          <p:spPr>
            <a:xfrm>
              <a:off x="1351607" y="2932935"/>
              <a:ext cx="719039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 = </a:t>
              </a: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8C32F-F30B-51DE-A086-785E3AF16DC3}"/>
                </a:ext>
              </a:extLst>
            </p:cNvPr>
            <p:cNvSpPr/>
            <p:nvPr/>
          </p:nvSpPr>
          <p:spPr>
            <a:xfrm>
              <a:off x="2449198" y="2932935"/>
              <a:ext cx="865007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 = kernel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18F68C-ECF4-FB89-394E-FCBFC0D5E898}"/>
                </a:ext>
              </a:extLst>
            </p:cNvPr>
            <p:cNvSpPr/>
            <p:nvPr/>
          </p:nvSpPr>
          <p:spPr>
            <a:xfrm>
              <a:off x="714263" y="3572904"/>
              <a:ext cx="1118024" cy="30528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UNDEFINED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3517CF-1EE2-B3D0-1263-DE91A56F01F3}"/>
                </a:ext>
              </a:extLst>
            </p:cNvPr>
            <p:cNvSpPr/>
            <p:nvPr/>
          </p:nvSpPr>
          <p:spPr>
            <a:xfrm>
              <a:off x="2118196" y="3542006"/>
              <a:ext cx="2280213" cy="44355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Clean data and allocation tags in data cache by set/way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B7A2006-CC09-DB7E-24A8-B67DDCD61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85" y="2622196"/>
              <a:ext cx="0" cy="55080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01D4060-000A-B19D-C9F2-70B85255F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008" y="3160295"/>
              <a:ext cx="2017666" cy="1270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连接符: 肘形 46">
              <a:extLst>
                <a:ext uri="{FF2B5EF4-FFF2-40B4-BE49-F238E27FC236}">
                  <a16:creationId xmlns:a16="http://schemas.microsoft.com/office/drawing/2014/main" id="{EEE7343B-5B21-89AB-6073-F2C68F2767CD}"/>
                </a:ext>
              </a:extLst>
            </p:cNvPr>
            <p:cNvCxnSpPr>
              <a:cxnSpLocks/>
            </p:cNvCxnSpPr>
            <p:nvPr/>
          </p:nvCxnSpPr>
          <p:spPr>
            <a:xfrm>
              <a:off x="1277476" y="317300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连接符: 肘形 46">
              <a:extLst>
                <a:ext uri="{FF2B5EF4-FFF2-40B4-BE49-F238E27FC236}">
                  <a16:creationId xmlns:a16="http://schemas.microsoft.com/office/drawing/2014/main" id="{6CAC52F5-31A4-7CF6-D93E-B5077A54729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206" y="3156959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1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C75B0-B61A-A39E-A30E-3A0CF4F76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4C167-AB77-7BFC-04F4-855DE5BFA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E5CDEC88-86C0-A213-C638-6DB817CBC0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23758" y="4195661"/>
            <a:ext cx="60934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cond1 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!(EL2Enable() &amp;&amp; HCR_EL2.TGE = 1) &amp;&amp; SCTLR_EL1.UCI = 0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cond2 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EL2Enable() &amp;&amp; (HCR_EL2.&lt;E2H,TGE&gt; = 01 &amp;&amp; SCTLR_EL1.UCI = 0 || HCR_EL2.&lt;E2H,TGE&gt; != 11 &amp;&amp; 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HCR_EL2.TPU = 1 || HCR_EL2.TOCU = 1 ||  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(!HaveEL(EL3) || SCR_EL3.FGTEn = 1) &amp;&amp; HFGITR_EL2.DCCVAU = 0)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 HCR_EL2.&lt;E2H,TGE&gt; = 11 &amp;&amp; SCTLR_EL2.UCI = 0)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8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03140D-E607-3A15-90C0-F179CF6371FA}"/>
              </a:ext>
            </a:extLst>
          </p:cNvPr>
          <p:cNvGrpSpPr/>
          <p:nvPr/>
        </p:nvGrpSpPr>
        <p:grpSpPr>
          <a:xfrm>
            <a:off x="154945" y="40031"/>
            <a:ext cx="3684146" cy="1813183"/>
            <a:chOff x="714263" y="2172373"/>
            <a:chExt cx="3684146" cy="181318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F858870-B5F9-BA85-31F8-8D147E693E78}"/>
                </a:ext>
              </a:extLst>
            </p:cNvPr>
            <p:cNvSpPr/>
            <p:nvPr/>
          </p:nvSpPr>
          <p:spPr>
            <a:xfrm>
              <a:off x="1125789" y="2172373"/>
              <a:ext cx="2398982" cy="44982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DC CSW, &lt;Xt&gt;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E6C1C6-9714-B356-E0BE-B44516FEC81A}"/>
                </a:ext>
              </a:extLst>
            </p:cNvPr>
            <p:cNvSpPr/>
            <p:nvPr/>
          </p:nvSpPr>
          <p:spPr>
            <a:xfrm>
              <a:off x="1351607" y="2932935"/>
              <a:ext cx="719039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EL0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4E87C39-86D9-9EF6-5BA8-512519445012}"/>
                </a:ext>
              </a:extLst>
            </p:cNvPr>
            <p:cNvSpPr/>
            <p:nvPr/>
          </p:nvSpPr>
          <p:spPr>
            <a:xfrm>
              <a:off x="2449198" y="2932935"/>
              <a:ext cx="865007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EL2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01D5DE-05B5-8BCE-EBE3-9490A2F40F4B}"/>
                </a:ext>
              </a:extLst>
            </p:cNvPr>
            <p:cNvSpPr/>
            <p:nvPr/>
          </p:nvSpPr>
          <p:spPr>
            <a:xfrm>
              <a:off x="714263" y="3572904"/>
              <a:ext cx="1118024" cy="30528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UNDEFINED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5F96161-6EB2-E229-35D6-93B6DB54CF9A}"/>
                </a:ext>
              </a:extLst>
            </p:cNvPr>
            <p:cNvSpPr/>
            <p:nvPr/>
          </p:nvSpPr>
          <p:spPr>
            <a:xfrm>
              <a:off x="2118196" y="3542006"/>
              <a:ext cx="2280213" cy="44355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Clean data cache by set/way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865DF58-0BEA-D59E-C9FA-704D26EFB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85" y="2622196"/>
              <a:ext cx="0" cy="55080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157D27A-9CE9-B97B-38DA-40F215448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008" y="3160295"/>
              <a:ext cx="2017666" cy="1270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46">
              <a:extLst>
                <a:ext uri="{FF2B5EF4-FFF2-40B4-BE49-F238E27FC236}">
                  <a16:creationId xmlns:a16="http://schemas.microsoft.com/office/drawing/2014/main" id="{E10001BC-5CAC-34B1-DEE4-E5CE36669730}"/>
                </a:ext>
              </a:extLst>
            </p:cNvPr>
            <p:cNvCxnSpPr>
              <a:cxnSpLocks/>
            </p:cNvCxnSpPr>
            <p:nvPr/>
          </p:nvCxnSpPr>
          <p:spPr>
            <a:xfrm>
              <a:off x="1277476" y="317300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46">
              <a:extLst>
                <a:ext uri="{FF2B5EF4-FFF2-40B4-BE49-F238E27FC236}">
                  <a16:creationId xmlns:a16="http://schemas.microsoft.com/office/drawing/2014/main" id="{6C1FFA0B-9E23-BA1D-9C2B-3A96BB1B50EA}"/>
                </a:ext>
              </a:extLst>
            </p:cNvPr>
            <p:cNvCxnSpPr>
              <a:cxnSpLocks/>
            </p:cNvCxnSpPr>
            <p:nvPr/>
          </p:nvCxnSpPr>
          <p:spPr>
            <a:xfrm>
              <a:off x="3287206" y="3156959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AE3993-0AD4-3C46-661C-77D2286C794A}"/>
              </a:ext>
            </a:extLst>
          </p:cNvPr>
          <p:cNvGrpSpPr/>
          <p:nvPr/>
        </p:nvGrpSpPr>
        <p:grpSpPr>
          <a:xfrm>
            <a:off x="4999909" y="1240909"/>
            <a:ext cx="6943357" cy="2433063"/>
            <a:chOff x="5072391" y="1105239"/>
            <a:chExt cx="6943357" cy="2433063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A12E974-4B8B-9258-410B-C48CB6AB5B9B}"/>
                </a:ext>
              </a:extLst>
            </p:cNvPr>
            <p:cNvGrpSpPr/>
            <p:nvPr/>
          </p:nvGrpSpPr>
          <p:grpSpPr>
            <a:xfrm>
              <a:off x="5072391" y="1105239"/>
              <a:ext cx="6943357" cy="2433063"/>
              <a:chOff x="5072391" y="1105239"/>
              <a:chExt cx="6943357" cy="243306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EBB7557-294D-98CC-60EA-A7D855EC106B}"/>
                  </a:ext>
                </a:extLst>
              </p:cNvPr>
              <p:cNvGrpSpPr/>
              <p:nvPr/>
            </p:nvGrpSpPr>
            <p:grpSpPr>
              <a:xfrm>
                <a:off x="5072391" y="1105239"/>
                <a:ext cx="6087169" cy="2433063"/>
                <a:chOff x="5146726" y="2287014"/>
                <a:chExt cx="6087169" cy="2433063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D2B5F16-D667-50A9-4716-4C452CBC9FFF}"/>
                    </a:ext>
                  </a:extLst>
                </p:cNvPr>
                <p:cNvSpPr/>
                <p:nvPr/>
              </p:nvSpPr>
              <p:spPr>
                <a:xfrm>
                  <a:off x="5146726" y="3091016"/>
                  <a:ext cx="2436071" cy="240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连接符: 肘形 46">
                  <a:extLst>
                    <a:ext uri="{FF2B5EF4-FFF2-40B4-BE49-F238E27FC236}">
                      <a16:creationId xmlns:a16="http://schemas.microsoft.com/office/drawing/2014/main" id="{3A0CB461-F2B6-826A-AF9B-113B278BC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8590" y="3684435"/>
                  <a:ext cx="10308" cy="411847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5EC7DC58-F8C8-261D-F360-388D4D8B6F49}"/>
                    </a:ext>
                  </a:extLst>
                </p:cNvPr>
                <p:cNvGrpSpPr/>
                <p:nvPr/>
              </p:nvGrpSpPr>
              <p:grpSpPr>
                <a:xfrm>
                  <a:off x="6071254" y="2287014"/>
                  <a:ext cx="4904247" cy="2433063"/>
                  <a:chOff x="5144703" y="2221545"/>
                  <a:chExt cx="4904247" cy="2433063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5F284E66-7DA3-157E-2284-2F54A6F764E8}"/>
                      </a:ext>
                    </a:extLst>
                  </p:cNvPr>
                  <p:cNvSpPr/>
                  <p:nvPr/>
                </p:nvSpPr>
                <p:spPr>
                  <a:xfrm>
                    <a:off x="7649968" y="2221545"/>
                    <a:ext cx="2398982" cy="44982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DC CVAU, &lt;Xt</a:t>
                    </a:r>
                    <a:r>
                      <a:rPr lang="en-US" altLang="zh-CN" sz="1600" b="1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&gt;</a:t>
                    </a:r>
                    <a:endParaRPr kumimoji="0" lang="zh-CN" alt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7C36230-CAB4-9448-7F11-485953336832}"/>
                      </a:ext>
                    </a:extLst>
                  </p:cNvPr>
                  <p:cNvSpPr/>
                  <p:nvPr/>
                </p:nvSpPr>
                <p:spPr>
                  <a:xfrm>
                    <a:off x="7699747" y="2943430"/>
                    <a:ext cx="719039" cy="2400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EL0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32CBCD12-28EF-15EF-048B-0FB6B606D797}"/>
                      </a:ext>
                    </a:extLst>
                  </p:cNvPr>
                  <p:cNvSpPr/>
                  <p:nvPr/>
                </p:nvSpPr>
                <p:spPr>
                  <a:xfrm>
                    <a:off x="9163789" y="2928414"/>
                    <a:ext cx="885160" cy="2400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200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EL2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4F79396E-66B9-7E5D-103A-B07C42438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4953" y="3618966"/>
                    <a:ext cx="2863203" cy="164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连接符: 肘形 46">
                    <a:extLst>
                      <a:ext uri="{FF2B5EF4-FFF2-40B4-BE49-F238E27FC236}">
                        <a16:creationId xmlns:a16="http://schemas.microsoft.com/office/drawing/2014/main" id="{E673936D-A5FA-3435-E526-7F8BCE193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20698" y="3612252"/>
                    <a:ext cx="0" cy="407621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连接符: 肘形 46">
                    <a:extLst>
                      <a:ext uri="{FF2B5EF4-FFF2-40B4-BE49-F238E27FC236}">
                        <a16:creationId xmlns:a16="http://schemas.microsoft.com/office/drawing/2014/main" id="{3533A3AC-4B2A-0B1B-BB2C-72CEC8F91E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48692" y="3603016"/>
                    <a:ext cx="0" cy="407621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2996896D-5724-5929-5B25-93F2840ABBE6}"/>
                      </a:ext>
                    </a:extLst>
                  </p:cNvPr>
                  <p:cNvSpPr/>
                  <p:nvPr/>
                </p:nvSpPr>
                <p:spPr>
                  <a:xfrm>
                    <a:off x="5144703" y="4060988"/>
                    <a:ext cx="1485084" cy="5853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400" b="1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SystemAccessTrap(EL1,0x18)</a:t>
                    </a:r>
                    <a:endPara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E972DDC-494B-F5DF-094B-DF65FCEDA564}"/>
                      </a:ext>
                    </a:extLst>
                  </p:cNvPr>
                  <p:cNvSpPr/>
                  <p:nvPr/>
                </p:nvSpPr>
                <p:spPr>
                  <a:xfrm>
                    <a:off x="6668988" y="4069226"/>
                    <a:ext cx="1485084" cy="5853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400" b="1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SystemAccessTrap(EL2,0x18)</a:t>
                    </a:r>
                    <a:endPara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12C902C1-7767-5AFC-2020-E733960632AB}"/>
                      </a:ext>
                    </a:extLst>
                  </p:cNvPr>
                  <p:cNvSpPr/>
                  <p:nvPr/>
                </p:nvSpPr>
                <p:spPr>
                  <a:xfrm>
                    <a:off x="6675239" y="3686793"/>
                    <a:ext cx="1010041" cy="2400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cond2</a:t>
                    </a:r>
                    <a:endPara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D9D19A0-2015-F38B-2C11-B163803806FA}"/>
                    </a:ext>
                  </a:extLst>
                </p:cNvPr>
                <p:cNvSpPr/>
                <p:nvPr/>
              </p:nvSpPr>
              <p:spPr>
                <a:xfrm>
                  <a:off x="6122207" y="3727192"/>
                  <a:ext cx="865008" cy="240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2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cond1</a:t>
                  </a: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3B7FACC3-389C-CB41-DAA7-4C7240CD7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4136" y="2736837"/>
                  <a:ext cx="0" cy="55080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D0F33C7-6D5D-7BB6-1C89-7972E31BD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59175" y="3296011"/>
                  <a:ext cx="287472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连接符: 肘形 46">
                  <a:extLst>
                    <a:ext uri="{FF2B5EF4-FFF2-40B4-BE49-F238E27FC236}">
                      <a16:creationId xmlns:a16="http://schemas.microsoft.com/office/drawing/2014/main" id="{C3A4C76D-7D34-57F8-9466-2975E210E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75243" y="3296011"/>
                  <a:ext cx="0" cy="407621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连接符: 肘形 46">
                  <a:extLst>
                    <a:ext uri="{FF2B5EF4-FFF2-40B4-BE49-F238E27FC236}">
                      <a16:creationId xmlns:a16="http://schemas.microsoft.com/office/drawing/2014/main" id="{69E7BEE4-4DDD-C0E1-BA33-987A559A5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6678" y="3278314"/>
                  <a:ext cx="0" cy="407621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272F77C-AEE8-C4BD-3900-8B489D716851}"/>
                    </a:ext>
                  </a:extLst>
                </p:cNvPr>
                <p:cNvSpPr/>
                <p:nvPr/>
              </p:nvSpPr>
              <p:spPr>
                <a:xfrm>
                  <a:off x="9148697" y="3756272"/>
                  <a:ext cx="669297" cy="240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else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55FC75-3D52-BD10-DCF9-CEBBF8F4623B}"/>
                  </a:ext>
                </a:extLst>
              </p:cNvPr>
              <p:cNvSpPr/>
              <p:nvPr/>
            </p:nvSpPr>
            <p:spPr>
              <a:xfrm>
                <a:off x="10536482" y="2502660"/>
                <a:ext cx="1479266" cy="579469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Clean data cache by address to Point of Unificaction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6931B5F-57CA-5C52-A345-40B46094B27A}"/>
                </a:ext>
              </a:extLst>
            </p:cNvPr>
            <p:cNvSpPr/>
            <p:nvPr/>
          </p:nvSpPr>
          <p:spPr>
            <a:xfrm>
              <a:off x="9029508" y="2953299"/>
              <a:ext cx="1479266" cy="57946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Clean data cache by address to Point of Unificaction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A0A7791-8BE4-78F0-F4F1-64E6FB33875D}"/>
              </a:ext>
            </a:extLst>
          </p:cNvPr>
          <p:cNvGrpSpPr/>
          <p:nvPr/>
        </p:nvGrpSpPr>
        <p:grpSpPr>
          <a:xfrm>
            <a:off x="-774211" y="2631616"/>
            <a:ext cx="6583510" cy="2433750"/>
            <a:chOff x="5146726" y="2287014"/>
            <a:chExt cx="6583510" cy="24337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49F30F0-812B-C8CE-1681-48069674E323}"/>
                </a:ext>
              </a:extLst>
            </p:cNvPr>
            <p:cNvSpPr/>
            <p:nvPr/>
          </p:nvSpPr>
          <p:spPr>
            <a:xfrm>
              <a:off x="5146726" y="3091016"/>
              <a:ext cx="2436071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A0DCD3F0-A8FE-04BF-C3CB-A3D831071179}"/>
                </a:ext>
              </a:extLst>
            </p:cNvPr>
            <p:cNvCxnSpPr>
              <a:cxnSpLocks/>
            </p:cNvCxnSpPr>
            <p:nvPr/>
          </p:nvCxnSpPr>
          <p:spPr>
            <a:xfrm>
              <a:off x="9688590" y="3684435"/>
              <a:ext cx="10308" cy="41184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8FF35BD-9F6B-B4DD-305A-4593FE9B6DB0}"/>
                </a:ext>
              </a:extLst>
            </p:cNvPr>
            <p:cNvGrpSpPr/>
            <p:nvPr/>
          </p:nvGrpSpPr>
          <p:grpSpPr>
            <a:xfrm>
              <a:off x="6098962" y="2287014"/>
              <a:ext cx="5631274" cy="2433750"/>
              <a:chOff x="5172411" y="2221545"/>
              <a:chExt cx="5631274" cy="243375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C8EF975-5A8A-41CB-8CD9-967648B5594C}"/>
                  </a:ext>
                </a:extLst>
              </p:cNvPr>
              <p:cNvSpPr/>
              <p:nvPr/>
            </p:nvSpPr>
            <p:spPr>
              <a:xfrm>
                <a:off x="7649968" y="2221545"/>
                <a:ext cx="2398982" cy="44982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MRS &lt;Xt&gt;, CTR_EL0</a:t>
                </a: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B626BC2-5FE8-E72D-EAAC-2A0050A959B8}"/>
                  </a:ext>
                </a:extLst>
              </p:cNvPr>
              <p:cNvSpPr/>
              <p:nvPr/>
            </p:nvSpPr>
            <p:spPr>
              <a:xfrm>
                <a:off x="7699747" y="2943430"/>
                <a:ext cx="719039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EL0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9EA16E5-2BCA-37AB-4245-F6E2133821C1}"/>
                  </a:ext>
                </a:extLst>
              </p:cNvPr>
              <p:cNvSpPr/>
              <p:nvPr/>
            </p:nvSpPr>
            <p:spPr>
              <a:xfrm>
                <a:off x="9163789" y="2928414"/>
                <a:ext cx="865007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EL2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52F92E0-872D-CAB3-BBA4-C93C83C732F1}"/>
                  </a:ext>
                </a:extLst>
              </p:cNvPr>
              <p:cNvSpPr/>
              <p:nvPr/>
            </p:nvSpPr>
            <p:spPr>
              <a:xfrm>
                <a:off x="8269625" y="4075826"/>
                <a:ext cx="1118024" cy="44355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return CTR_EL0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13CB9DD-AF85-7B21-D97C-227653AA6A32}"/>
                  </a:ext>
                </a:extLst>
              </p:cNvPr>
              <p:cNvSpPr/>
              <p:nvPr/>
            </p:nvSpPr>
            <p:spPr>
              <a:xfrm>
                <a:off x="9685661" y="3619326"/>
                <a:ext cx="1118024" cy="44355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eturn CTR_EL0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9956514-4E04-5F88-A894-B43F44DB2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953" y="3618966"/>
                <a:ext cx="2863203" cy="164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连接符: 肘形 46">
                <a:extLst>
                  <a:ext uri="{FF2B5EF4-FFF2-40B4-BE49-F238E27FC236}">
                    <a16:creationId xmlns:a16="http://schemas.microsoft.com/office/drawing/2014/main" id="{36851830-566C-E7A1-D40F-251DF67B3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698" y="3612252"/>
                <a:ext cx="0" cy="407621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连接符: 肘形 46">
                <a:extLst>
                  <a:ext uri="{FF2B5EF4-FFF2-40B4-BE49-F238E27FC236}">
                    <a16:creationId xmlns:a16="http://schemas.microsoft.com/office/drawing/2014/main" id="{BF150BD4-8677-7F94-39DC-5A0F15BA0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8692" y="3603016"/>
                <a:ext cx="0" cy="407621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F29C1F-C471-06DF-4C4E-035B83F6B139}"/>
                  </a:ext>
                </a:extLst>
              </p:cNvPr>
              <p:cNvSpPr/>
              <p:nvPr/>
            </p:nvSpPr>
            <p:spPr>
              <a:xfrm>
                <a:off x="5172411" y="4060988"/>
                <a:ext cx="1485084" cy="58538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SystemAccessTrap(EL1,0x18)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401B53E-87B1-90A7-8BD7-09F4DBBCC198}"/>
                  </a:ext>
                </a:extLst>
              </p:cNvPr>
              <p:cNvSpPr/>
              <p:nvPr/>
            </p:nvSpPr>
            <p:spPr>
              <a:xfrm>
                <a:off x="6717695" y="4069913"/>
                <a:ext cx="1485084" cy="585382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SystemAccessTrap(EL2,0x18)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B51F51D-A5A7-3F0C-F6D0-0DAB7B857332}"/>
                  </a:ext>
                </a:extLst>
              </p:cNvPr>
              <p:cNvSpPr/>
              <p:nvPr/>
            </p:nvSpPr>
            <p:spPr>
              <a:xfrm>
                <a:off x="6675239" y="3686793"/>
                <a:ext cx="1010041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cond2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9AE90C-5553-BCA7-704B-68F4FF90C608}"/>
                </a:ext>
              </a:extLst>
            </p:cNvPr>
            <p:cNvSpPr/>
            <p:nvPr/>
          </p:nvSpPr>
          <p:spPr>
            <a:xfrm>
              <a:off x="6122207" y="3727192"/>
              <a:ext cx="865008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cond1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B16ABA-560B-5ED0-A00D-79DA3F9B3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136" y="2736837"/>
              <a:ext cx="0" cy="55080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C9E0E2B-3725-CA15-D452-4FCCE014F4BE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75" y="3296011"/>
              <a:ext cx="2683494" cy="408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连接符: 肘形 46">
              <a:extLst>
                <a:ext uri="{FF2B5EF4-FFF2-40B4-BE49-F238E27FC236}">
                  <a16:creationId xmlns:a16="http://schemas.microsoft.com/office/drawing/2014/main" id="{8BD722E4-6A5B-C4D5-2E77-7C8C0D9A98DE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43" y="329601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46">
              <a:extLst>
                <a:ext uri="{FF2B5EF4-FFF2-40B4-BE49-F238E27FC236}">
                  <a16:creationId xmlns:a16="http://schemas.microsoft.com/office/drawing/2014/main" id="{699AC207-5F22-8718-C0E2-CA1CA4260DDE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669" y="3296011"/>
              <a:ext cx="0" cy="4076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2F5CF-D530-D0CD-7C7E-067C56125D1A}"/>
                </a:ext>
              </a:extLst>
            </p:cNvPr>
            <p:cNvSpPr/>
            <p:nvPr/>
          </p:nvSpPr>
          <p:spPr>
            <a:xfrm>
              <a:off x="9148697" y="3756272"/>
              <a:ext cx="669297" cy="2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内容占位符 27">
            <a:extLst>
              <a:ext uri="{FF2B5EF4-FFF2-40B4-BE49-F238E27FC236}">
                <a16:creationId xmlns:a16="http://schemas.microsoft.com/office/drawing/2014/main" id="{977C6510-1544-1773-903D-A85A75B27C87}"/>
              </a:ext>
            </a:extLst>
          </p:cNvPr>
          <p:cNvSpPr txBox="1">
            <a:spLocks/>
          </p:cNvSpPr>
          <p:nvPr/>
        </p:nvSpPr>
        <p:spPr>
          <a:xfrm>
            <a:off x="-74317" y="5136250"/>
            <a:ext cx="57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800" dirty="0">
                <a:solidFill>
                  <a:prstClr val="black"/>
                </a:solidFill>
              </a:rPr>
              <a:t>* cond1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!(EL2Enable() &amp;&amp; HCR_EL2.TGE = 1) &amp;&amp; SCTLR_EL1.UCT = 0</a:t>
            </a:r>
            <a:r>
              <a:rPr kumimoji="1" lang="zh-CN" altLang="en-US" sz="800" dirty="0">
                <a:solidFill>
                  <a:prstClr val="black"/>
                </a:solidFill>
              </a:rPr>
              <a:t>。 </a:t>
            </a:r>
            <a:r>
              <a:rPr kumimoji="1" lang="en-US" altLang="zh-CN" sz="800" dirty="0">
                <a:solidFill>
                  <a:prstClr val="black"/>
                </a:solidFill>
              </a:rPr>
              <a:t>cond2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EL2Enable() &amp;&amp; (HCR_EL2.&lt;E2H,TGE&gt; = 01 &amp;&amp; SCTLR_EL1.UCT = 0 || HCR_EL2.&lt;E2H,TGE&gt; != 11 &amp;&amp; (HCR_EL2.TID2 = 1 || (!HaveEL(EL3) || SCR_EL3.FGTEn = 1) &amp;&amp; HFGRTR_EL2.CTR_EL0 = 0) || HCR_EL2.&lt;E2H,TGE&gt; = 11 &amp;&amp; SCTLR_EL2.UCT = 0) </a:t>
            </a:r>
            <a:r>
              <a:rPr kumimoji="1" lang="zh-CN" altLang="en-US" sz="800" dirty="0">
                <a:solidFill>
                  <a:prstClr val="black"/>
                </a:solidFill>
              </a:rPr>
              <a:t>。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3E697F0-7294-2B9F-31CD-C1F7BDC3632B}"/>
              </a:ext>
            </a:extLst>
          </p:cNvPr>
          <p:cNvSpPr/>
          <p:nvPr/>
        </p:nvSpPr>
        <p:spPr>
          <a:xfrm>
            <a:off x="10759610" y="4394782"/>
            <a:ext cx="1395420" cy="40921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CNTP_CTL_EL0 = X[t]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内容占位符 27">
            <a:extLst>
              <a:ext uri="{FF2B5EF4-FFF2-40B4-BE49-F238E27FC236}">
                <a16:creationId xmlns:a16="http://schemas.microsoft.com/office/drawing/2014/main" id="{88596DE1-9A48-3B37-EDA5-46202FD68F04}"/>
              </a:ext>
            </a:extLst>
          </p:cNvPr>
          <p:cNvSpPr txBox="1">
            <a:spLocks/>
          </p:cNvSpPr>
          <p:nvPr/>
        </p:nvSpPr>
        <p:spPr>
          <a:xfrm>
            <a:off x="6128592" y="5442169"/>
            <a:ext cx="57683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800" dirty="0">
                <a:solidFill>
                  <a:prstClr val="black"/>
                </a:solidFill>
              </a:rPr>
              <a:t>* cond1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!(EL2Enable() &amp;&amp; HCR_EL2.TGE = 1) &amp;&amp; CNTKCTL_EL1.EL0PTEN = 0</a:t>
            </a:r>
            <a:r>
              <a:rPr kumimoji="1" lang="zh-CN" altLang="en-US" sz="800" dirty="0">
                <a:solidFill>
                  <a:prstClr val="black"/>
                </a:solidFill>
              </a:rPr>
              <a:t>。 </a:t>
            </a:r>
            <a:r>
              <a:rPr kumimoji="1" lang="en-US" altLang="zh-CN" sz="800" dirty="0">
                <a:solidFill>
                  <a:prstClr val="black"/>
                </a:solidFill>
              </a:rPr>
              <a:t>cond2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EL2Enable() &amp;&amp; (HCR_EL2.&lt;E2H,TGE&gt; = 01 &amp;&amp; CNTKCTL_EL1.EL0PTEN = 0 || HCR_EL2.E2H = 0 &amp;&amp; CNTHCTL_EL2.EL1PCTEN = 0 || HCR_EL2.&lt;E2H,TGE&gt; = 10 &amp;&amp; CNTHCTL_EL2.EL1PTEN = 0 || HCR_EL2.&lt;E2H,TGE&gt; = 11 &amp;&amp; CNTHCTL_EL2.EL1PTEN = 0 ) </a:t>
            </a:r>
            <a:r>
              <a:rPr kumimoji="1" lang="zh-CN" altLang="en-US" sz="800" dirty="0">
                <a:solidFill>
                  <a:prstClr val="black"/>
                </a:solidFill>
              </a:rPr>
              <a:t>。</a:t>
            </a:r>
            <a:r>
              <a:rPr kumimoji="1" lang="en-US" altLang="zh-CN" sz="800" dirty="0">
                <a:solidFill>
                  <a:prstClr val="black"/>
                </a:solidFill>
              </a:rPr>
              <a:t>cond3 </a:t>
            </a:r>
            <a:r>
              <a:rPr kumimoji="1" lang="zh-CN" altLang="en-US" sz="800" dirty="0">
                <a:solidFill>
                  <a:prstClr val="black"/>
                </a:solidFill>
              </a:rPr>
              <a:t>为</a:t>
            </a:r>
          </a:p>
        </p:txBody>
      </p:sp>
    </p:spTree>
    <p:extLst>
      <p:ext uri="{BB962C8B-B14F-4D97-AF65-F5344CB8AC3E}">
        <p14:creationId xmlns:p14="http://schemas.microsoft.com/office/powerpoint/2010/main" val="56164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45F6-25A0-9674-6869-979CA7A5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F6893-8D3D-54E4-0556-EE48C33C9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35477-BB8B-9CCF-46FB-3EED8555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04323CED-E216-1D3E-43D8-5CA2E3CE56A0}"/>
              </a:ext>
            </a:extLst>
          </p:cNvPr>
          <p:cNvGrpSpPr/>
          <p:nvPr/>
        </p:nvGrpSpPr>
        <p:grpSpPr>
          <a:xfrm>
            <a:off x="637905" y="1133460"/>
            <a:ext cx="10932457" cy="3763727"/>
            <a:chOff x="8114" y="1451953"/>
            <a:chExt cx="10932457" cy="3763727"/>
          </a:xfrm>
        </p:grpSpPr>
        <p:cxnSp>
          <p:nvCxnSpPr>
            <p:cNvPr id="88" name="连接符: 肘形 46">
              <a:extLst>
                <a:ext uri="{FF2B5EF4-FFF2-40B4-BE49-F238E27FC236}">
                  <a16:creationId xmlns:a16="http://schemas.microsoft.com/office/drawing/2014/main" id="{3B87B116-29AB-52B4-5AE7-241179526C2F}"/>
                </a:ext>
              </a:extLst>
            </p:cNvPr>
            <p:cNvCxnSpPr>
              <a:cxnSpLocks/>
            </p:cNvCxnSpPr>
            <p:nvPr/>
          </p:nvCxnSpPr>
          <p:spPr>
            <a:xfrm>
              <a:off x="8618551" y="4145280"/>
              <a:ext cx="4610" cy="4142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连接符: 肘形 46">
              <a:extLst>
                <a:ext uri="{FF2B5EF4-FFF2-40B4-BE49-F238E27FC236}">
                  <a16:creationId xmlns:a16="http://schemas.microsoft.com/office/drawing/2014/main" id="{850BACE1-FC41-18B9-D1C2-A9B89E0632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390" y="4157997"/>
              <a:ext cx="4610" cy="4142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4B8E96A0-5938-BA46-F640-5721B8DA9798}"/>
                </a:ext>
              </a:extLst>
            </p:cNvPr>
            <p:cNvGrpSpPr/>
            <p:nvPr/>
          </p:nvGrpSpPr>
          <p:grpSpPr>
            <a:xfrm>
              <a:off x="8114" y="1451953"/>
              <a:ext cx="10932457" cy="3763727"/>
              <a:chOff x="8114" y="1451953"/>
              <a:chExt cx="10932457" cy="3763727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14EC82E0-07B3-A39B-4D9E-FDE6E0F00B62}"/>
                  </a:ext>
                </a:extLst>
              </p:cNvPr>
              <p:cNvGrpSpPr/>
              <p:nvPr/>
            </p:nvGrpSpPr>
            <p:grpSpPr>
              <a:xfrm>
                <a:off x="8114" y="1451953"/>
                <a:ext cx="10932457" cy="3763727"/>
                <a:chOff x="1930656" y="1736433"/>
                <a:chExt cx="10932457" cy="3763727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43AA6A3-5E9A-B412-4664-A4BDA82FB3D4}"/>
                    </a:ext>
                  </a:extLst>
                </p:cNvPr>
                <p:cNvSpPr/>
                <p:nvPr/>
              </p:nvSpPr>
              <p:spPr>
                <a:xfrm>
                  <a:off x="6829618" y="2500187"/>
                  <a:ext cx="719039" cy="240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2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EL0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3089B3A-87E8-E2C3-C617-A9D82204D759}"/>
                    </a:ext>
                  </a:extLst>
                </p:cNvPr>
                <p:cNvSpPr/>
                <p:nvPr/>
              </p:nvSpPr>
              <p:spPr>
                <a:xfrm>
                  <a:off x="8986864" y="2493927"/>
                  <a:ext cx="865007" cy="2400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EL2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连接符: 肘形 46">
                  <a:extLst>
                    <a:ext uri="{FF2B5EF4-FFF2-40B4-BE49-F238E27FC236}">
                      <a16:creationId xmlns:a16="http://schemas.microsoft.com/office/drawing/2014/main" id="{C2427F49-913C-8B80-D6E8-41D469811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0336" y="2729238"/>
                  <a:ext cx="0" cy="521962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A3093C27-9453-EC71-5333-0B8FF60DA0BF}"/>
                    </a:ext>
                  </a:extLst>
                </p:cNvPr>
                <p:cNvGrpSpPr/>
                <p:nvPr/>
              </p:nvGrpSpPr>
              <p:grpSpPr>
                <a:xfrm>
                  <a:off x="1930656" y="1736433"/>
                  <a:ext cx="10932457" cy="3763727"/>
                  <a:chOff x="1930656" y="1736433"/>
                  <a:chExt cx="10932457" cy="3763727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934FDE3F-393B-207D-CD4C-E357D8D7653F}"/>
                      </a:ext>
                    </a:extLst>
                  </p:cNvPr>
                  <p:cNvSpPr/>
                  <p:nvPr/>
                </p:nvSpPr>
                <p:spPr>
                  <a:xfrm>
                    <a:off x="6896894" y="1736433"/>
                    <a:ext cx="2607052" cy="451677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600" b="1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MSR CNTP_CTL_EL0,&lt;Xt&gt;</a:t>
                    </a:r>
                    <a:endParaRPr kumimoji="0" lang="zh-CN" alt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" name="直接连接符 10">
                    <a:extLst>
                      <a:ext uri="{FF2B5EF4-FFF2-40B4-BE49-F238E27FC236}">
                        <a16:creationId xmlns:a16="http://schemas.microsoft.com/office/drawing/2014/main" id="{103122CF-B039-B086-F983-C71B23CBA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00420" y="2189699"/>
                    <a:ext cx="0" cy="561569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873A3A32-230E-CAFC-BCFA-9FA14B0148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5416" y="2751268"/>
                    <a:ext cx="4710287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连接符: 肘形 46">
                    <a:extLst>
                      <a:ext uri="{FF2B5EF4-FFF2-40B4-BE49-F238E27FC236}">
                        <a16:creationId xmlns:a16="http://schemas.microsoft.com/office/drawing/2014/main" id="{D283578A-8D07-3A23-E877-7E95047BD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38222" y="2749336"/>
                    <a:ext cx="0" cy="1680424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3BEFAE25-D019-E0BE-65C8-9B3B1E7E44A2}"/>
                      </a:ext>
                    </a:extLst>
                  </p:cNvPr>
                  <p:cNvGrpSpPr/>
                  <p:nvPr/>
                </p:nvGrpSpPr>
                <p:grpSpPr>
                  <a:xfrm>
                    <a:off x="1930656" y="3253759"/>
                    <a:ext cx="7799360" cy="1029141"/>
                    <a:chOff x="1320101" y="4593939"/>
                    <a:chExt cx="7799360" cy="1029141"/>
                  </a:xfrm>
                </p:grpSpPr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4331B4F3-803F-F6FF-2030-976C6C035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5374" y="4714690"/>
                      <a:ext cx="1010041" cy="2400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cond3</a:t>
                      </a:r>
                      <a:endParaRPr kumimoji="0" lang="zh-CN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7F00B78E-4BCE-9C8B-FE1A-0173B85E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3302" y="5028689"/>
                      <a:ext cx="1541942" cy="594391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altLang="zh-CN" sz="1400" b="1" kern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HP_CTL_EL2 = X[t]</a:t>
                      </a:r>
                      <a:endParaRPr kumimoji="0" lang="zh-CN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7" name="组合 56">
                      <a:extLst>
                        <a:ext uri="{FF2B5EF4-FFF2-40B4-BE49-F238E27FC236}">
                          <a16:creationId xmlns:a16="http://schemas.microsoft.com/office/drawing/2014/main" id="{A44FB99D-11F7-39E4-5ECD-5606AC78AE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0101" y="4593939"/>
                      <a:ext cx="7799360" cy="1029141"/>
                      <a:chOff x="1320101" y="4593939"/>
                      <a:chExt cx="7799360" cy="1029141"/>
                    </a:xfrm>
                  </p:grpSpPr>
                  <p:sp>
                    <p:nvSpPr>
                      <p:cNvPr id="50" name="矩形 49">
                        <a:extLst>
                          <a:ext uri="{FF2B5EF4-FFF2-40B4-BE49-F238E27FC236}">
                            <a16:creationId xmlns:a16="http://schemas.microsoft.com/office/drawing/2014/main" id="{EE3AF8E2-F244-620D-E9D7-374B08016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64535" y="4694370"/>
                        <a:ext cx="640646" cy="24006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200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cond4</a:t>
                        </a:r>
                        <a:endParaRPr kumimoji="0" lang="zh-CN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56" name="组合 55">
                        <a:extLst>
                          <a:ext uri="{FF2B5EF4-FFF2-40B4-BE49-F238E27FC236}">
                            <a16:creationId xmlns:a16="http://schemas.microsoft.com/office/drawing/2014/main" id="{5C946D53-C459-4D75-828A-11672CC5A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20101" y="4593939"/>
                        <a:ext cx="7799360" cy="1029141"/>
                        <a:chOff x="1320101" y="4593939"/>
                        <a:chExt cx="7799360" cy="1029141"/>
                      </a:xfrm>
                    </p:grpSpPr>
                    <p:sp>
                      <p:nvSpPr>
                        <p:cNvPr id="15" name="矩形 14">
                          <a:extLst>
                            <a:ext uri="{FF2B5EF4-FFF2-40B4-BE49-F238E27FC236}">
                              <a16:creationId xmlns:a16="http://schemas.microsoft.com/office/drawing/2014/main" id="{7B749C92-D36C-4B7C-E888-E37C8CFD97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70961" y="4694370"/>
                          <a:ext cx="669297" cy="240066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else</a:t>
                          </a:r>
                          <a:endParaRPr kumimoji="0" lang="zh-CN" altLang="en-US" sz="12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49" name="组合 48">
                          <a:extLst>
                            <a:ext uri="{FF2B5EF4-FFF2-40B4-BE49-F238E27FC236}">
                              <a16:creationId xmlns:a16="http://schemas.microsoft.com/office/drawing/2014/main" id="{E83CB460-7E42-E21B-0BF0-6BC7BB0968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20101" y="4593939"/>
                          <a:ext cx="7056819" cy="1029141"/>
                          <a:chOff x="1447765" y="4718110"/>
                          <a:chExt cx="7056819" cy="1029141"/>
                        </a:xfrm>
                      </p:grpSpPr>
                      <p:cxnSp>
                        <p:nvCxnSpPr>
                          <p:cNvPr id="31" name="连接符: 肘形 46">
                            <a:extLst>
                              <a:ext uri="{FF2B5EF4-FFF2-40B4-BE49-F238E27FC236}">
                                <a16:creationId xmlns:a16="http://schemas.microsoft.com/office/drawing/2014/main" id="{258E42D0-F5EA-5F48-23C2-B518CE5E6C5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77815" y="4718110"/>
                            <a:ext cx="0" cy="407621"/>
                          </a:xfrm>
                          <a:prstGeom prst="straightConnector1">
                            <a:avLst/>
                          </a:prstGeom>
                          <a:ln w="28575"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42" name="组合 41">
                            <a:extLst>
                              <a:ext uri="{FF2B5EF4-FFF2-40B4-BE49-F238E27FC236}">
                                <a16:creationId xmlns:a16="http://schemas.microsoft.com/office/drawing/2014/main" id="{EC9D2318-0862-B07A-C1D4-CD6B45D66D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47765" y="4726161"/>
                            <a:ext cx="7056819" cy="1021090"/>
                            <a:chOff x="1269138" y="3158527"/>
                            <a:chExt cx="7056819" cy="1021090"/>
                          </a:xfrm>
                        </p:grpSpPr>
                        <p:cxnSp>
                          <p:nvCxnSpPr>
                            <p:cNvPr id="8" name="连接符: 肘形 46">
                              <a:extLst>
                                <a:ext uri="{FF2B5EF4-FFF2-40B4-BE49-F238E27FC236}">
                                  <a16:creationId xmlns:a16="http://schemas.microsoft.com/office/drawing/2014/main" id="{C737A5C9-4457-5BF5-8804-75028CA33E17}"/>
                                </a:ext>
                              </a:extLst>
                            </p:cNvPr>
                            <p:cNvCxnSpPr>
                              <a:cxnSpLocks/>
                              <a:endCxn id="52" idx="0"/>
                            </p:cNvCxnSpPr>
                            <p:nvPr/>
                          </p:nvCxnSpPr>
                          <p:spPr>
                            <a:xfrm>
                              <a:off x="8325346" y="3163675"/>
                              <a:ext cx="611" cy="421551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none" w="med" len="med"/>
                              <a:tailEnd type="arrow" w="med" len="med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" name="直接连接符 19">
                              <a:extLst>
                                <a:ext uri="{FF2B5EF4-FFF2-40B4-BE49-F238E27FC236}">
                                  <a16:creationId xmlns:a16="http://schemas.microsoft.com/office/drawing/2014/main" id="{DD606924-E4E7-BFBA-F3F7-D9C5B591BFE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011680" y="3158527"/>
                              <a:ext cx="6314276" cy="6895"/>
                            </a:xfrm>
                            <a:prstGeom prst="line">
                              <a:avLst/>
                            </a:prstGeom>
                            <a:ln w="38100"/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连接符: 肘形 46">
                              <a:extLst>
                                <a:ext uri="{FF2B5EF4-FFF2-40B4-BE49-F238E27FC236}">
                                  <a16:creationId xmlns:a16="http://schemas.microsoft.com/office/drawing/2014/main" id="{19C67663-5575-99EE-4FEA-91A6733E928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017802" y="3170938"/>
                              <a:ext cx="0" cy="407621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none" w="med" len="med"/>
                              <a:tailEnd type="arrow" w="med" len="med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连接符: 肘形 46">
                              <a:extLst>
                                <a:ext uri="{FF2B5EF4-FFF2-40B4-BE49-F238E27FC236}">
                                  <a16:creationId xmlns:a16="http://schemas.microsoft.com/office/drawing/2014/main" id="{6F55F663-C759-2C4A-3BE3-C2E21AE2EBDB}"/>
                                </a:ext>
                              </a:extLst>
                            </p:cNvPr>
                            <p:cNvCxnSpPr>
                              <a:cxnSpLocks/>
                              <a:endCxn id="51" idx="0"/>
                            </p:cNvCxnSpPr>
                            <p:nvPr/>
                          </p:nvCxnSpPr>
                          <p:spPr>
                            <a:xfrm>
                              <a:off x="6768700" y="3170938"/>
                              <a:ext cx="4610" cy="414288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none" w="med" len="med"/>
                              <a:tailEnd type="arrow" w="med" len="med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" name="矩形 22">
                              <a:extLst>
                                <a:ext uri="{FF2B5EF4-FFF2-40B4-BE49-F238E27FC236}">
                                  <a16:creationId xmlns:a16="http://schemas.microsoft.com/office/drawing/2014/main" id="{5731C553-EADC-7B68-AD57-18FAE0E6B3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69138" y="3584075"/>
                              <a:ext cx="1485084" cy="585382"/>
                            </a:xfrm>
                            <a:prstGeom prst="rect">
                              <a:avLst/>
                            </a:prstGeom>
                            <a:noFill/>
                            <a:ln w="19050" cap="flat" cmpd="sng" algn="ctr">
                              <a:solidFill>
                                <a:schemeClr val="tx1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lIns="0" tIns="0" rIns="0" bIns="0" rtlCol="0" anchor="ctr"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8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altLang="zh-CN" sz="1400" b="1" kern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SystemAccessTrap(EL1,0x18)</a:t>
                              </a:r>
                              <a:endParaRPr kumimoji="0" lang="zh-CN" altLang="en-US" sz="14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4" name="矩形 23">
                              <a:extLst>
                                <a:ext uri="{FF2B5EF4-FFF2-40B4-BE49-F238E27FC236}">
                                  <a16:creationId xmlns:a16="http://schemas.microsoft.com/office/drawing/2014/main" id="{3F6FA590-B3CE-786A-3860-3051C0F8A4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70146" y="3255112"/>
                              <a:ext cx="1010041" cy="240066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8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zh-CN" sz="12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cond2</a:t>
                              </a:r>
                              <a:endParaRPr kumimoji="0" lang="zh-CN" altLang="en-US" sz="12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" name="矩形 9">
                              <a:extLst>
                                <a:ext uri="{FF2B5EF4-FFF2-40B4-BE49-F238E27FC236}">
                                  <a16:creationId xmlns:a16="http://schemas.microsoft.com/office/drawing/2014/main" id="{85D9E920-024A-ECBC-B3BF-ED12175893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70833" y="3234971"/>
                              <a:ext cx="865008" cy="240066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8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altLang="zh-CN" sz="1200" kern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cond1</a:t>
                              </a:r>
                              <a:endParaRPr kumimoji="0" lang="en-US" altLang="zh-CN" sz="12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32" name="矩形 31">
                              <a:extLst>
                                <a:ext uri="{FF2B5EF4-FFF2-40B4-BE49-F238E27FC236}">
                                  <a16:creationId xmlns:a16="http://schemas.microsoft.com/office/drawing/2014/main" id="{FE8BF74F-00D3-2B4D-AFCF-AD4376D17B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80664" y="3585226"/>
                              <a:ext cx="1485084" cy="585382"/>
                            </a:xfrm>
                            <a:prstGeom prst="rect">
                              <a:avLst/>
                            </a:prstGeom>
                            <a:noFill/>
                            <a:ln w="19050" cap="flat" cmpd="sng" algn="ctr">
                              <a:solidFill>
                                <a:schemeClr val="tx1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lIns="0" tIns="0" rIns="0" bIns="0" rtlCol="0" anchor="ctr"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8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altLang="zh-CN" sz="1400" b="1" kern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SystemAccessTrap(EL2,0x18)</a:t>
                              </a:r>
                              <a:endParaRPr kumimoji="0" lang="zh-CN" altLang="en-US" sz="14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36" name="连接符: 肘形 46">
                              <a:extLst>
                                <a:ext uri="{FF2B5EF4-FFF2-40B4-BE49-F238E27FC236}">
                                  <a16:creationId xmlns:a16="http://schemas.microsoft.com/office/drawing/2014/main" id="{642E3BF8-AA20-7D8F-B76C-96367FDBB4E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163630" y="3167011"/>
                              <a:ext cx="0" cy="407621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none" w="med" len="med"/>
                              <a:tailEnd type="arrow" w="med" len="med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7" name="矩形 36">
                              <a:extLst>
                                <a:ext uri="{FF2B5EF4-FFF2-40B4-BE49-F238E27FC236}">
                                  <a16:creationId xmlns:a16="http://schemas.microsoft.com/office/drawing/2014/main" id="{A0F50D4C-C4F0-02D0-F9AE-B4A21AB711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01990" y="3585226"/>
                              <a:ext cx="1671939" cy="594391"/>
                            </a:xfrm>
                            <a:prstGeom prst="rect">
                              <a:avLst/>
                            </a:prstGeom>
                            <a:noFill/>
                            <a:ln w="19050" cap="flat" cmpd="sng" algn="ctr">
                              <a:solidFill>
                                <a:schemeClr val="tx1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lIns="0" tIns="0" rIns="0" bIns="0" rtlCol="0" anchor="ctr"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8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zh-CN" sz="1400" b="1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CNT</a:t>
                              </a:r>
                              <a:r>
                                <a:rPr lang="en-US" altLang="zh-CN" sz="1400" b="1" kern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HPS_CTL_EL2 = X[t]</a:t>
                              </a:r>
                              <a:endParaRPr kumimoji="0" lang="zh-CN" altLang="en-US" sz="14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2" name="矩形 51">
                          <a:extLst>
                            <a:ext uri="{FF2B5EF4-FFF2-40B4-BE49-F238E27FC236}">
                              <a16:creationId xmlns:a16="http://schemas.microsoft.com/office/drawing/2014/main" id="{F5E286F5-B66D-8484-EC7F-4108EBD665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34378" y="5028689"/>
                          <a:ext cx="1485083" cy="594391"/>
                        </a:xfrm>
                        <a:prstGeom prst="rect">
                          <a:avLst/>
                        </a:prstGeom>
                        <a:noFill/>
                        <a:ln w="19050" cap="flat" cmpd="sng" algn="ctr">
                          <a:solidFill>
                            <a:schemeClr val="tx1"/>
                          </a:solidFill>
                          <a:prstDash val="solid"/>
                        </a:ln>
                        <a:effectLst/>
                      </p:spPr>
                      <p:txBody>
                        <a:bodyPr lIns="0" tIns="0" rIns="0" bIns="0"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1" kern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CNTP_CTL_EL0 = X[t]</a:t>
                          </a:r>
                          <a:endParaRPr kumimoji="0" lang="zh-CN" altLang="en-US" sz="14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0F5C23C-B20A-3DE7-BBF2-19D2F7DCB445}"/>
                      </a:ext>
                    </a:extLst>
                  </p:cNvPr>
                  <p:cNvSpPr/>
                  <p:nvPr/>
                </p:nvSpPr>
                <p:spPr>
                  <a:xfrm>
                    <a:off x="11378030" y="4905769"/>
                    <a:ext cx="1485083" cy="594391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400" b="1" kern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CNTP_CTL_EL0 = X[t]</a:t>
                    </a:r>
                    <a:endPara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F6A075D9-49BB-4B0E-05AE-1B884BA24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4322" y="4157236"/>
                <a:ext cx="3073068" cy="1007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连接符: 肘形 46">
                <a:extLst>
                  <a:ext uri="{FF2B5EF4-FFF2-40B4-BE49-F238E27FC236}">
                    <a16:creationId xmlns:a16="http://schemas.microsoft.com/office/drawing/2014/main" id="{DE95CF8B-8C7D-7E61-BA54-51D2B1C5B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322" y="4185920"/>
                <a:ext cx="4610" cy="414288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397100D0-D407-2CE1-8AE3-8980ECF725C6}"/>
                  </a:ext>
                </a:extLst>
              </p:cNvPr>
              <p:cNvSpPr/>
              <p:nvPr/>
            </p:nvSpPr>
            <p:spPr>
              <a:xfrm>
                <a:off x="7882670" y="4617127"/>
                <a:ext cx="1541942" cy="594391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CNT</a:t>
                </a: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HP_CTL_EL2 = X[t]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29AD18A-1EE7-78CB-491D-CF6C369FD1C0}"/>
                  </a:ext>
                </a:extLst>
              </p:cNvPr>
              <p:cNvSpPr/>
              <p:nvPr/>
            </p:nvSpPr>
            <p:spPr>
              <a:xfrm>
                <a:off x="6303191" y="4613476"/>
                <a:ext cx="1541942" cy="594391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CNT</a:t>
                </a:r>
                <a:r>
                  <a:rPr lang="en-US" altLang="zh-CN" sz="14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HP_CTL_EL2 = X[t]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E89DA9D-E336-1527-4CC0-52B0CD1BC72F}"/>
                  </a:ext>
                </a:extLst>
              </p:cNvPr>
              <p:cNvSpPr/>
              <p:nvPr/>
            </p:nvSpPr>
            <p:spPr>
              <a:xfrm>
                <a:off x="6320291" y="4273031"/>
                <a:ext cx="1010041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cond5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9C286C5-A604-4C6B-8BD0-5969CD050406}"/>
                  </a:ext>
                </a:extLst>
              </p:cNvPr>
              <p:cNvSpPr/>
              <p:nvPr/>
            </p:nvSpPr>
            <p:spPr>
              <a:xfrm>
                <a:off x="7875214" y="4270360"/>
                <a:ext cx="1010041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cond6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F6FA590-B3CE-786A-3860-3051C0F8A406}"/>
                  </a:ext>
                </a:extLst>
              </p:cNvPr>
              <p:cNvSpPr/>
              <p:nvPr/>
            </p:nvSpPr>
            <p:spPr>
              <a:xfrm>
                <a:off x="9455488" y="4270360"/>
                <a:ext cx="1010041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内容占位符 27">
            <a:extLst>
              <a:ext uri="{FF2B5EF4-FFF2-40B4-BE49-F238E27FC236}">
                <a16:creationId xmlns:a16="http://schemas.microsoft.com/office/drawing/2014/main" id="{D5E0A69C-8A57-57A6-3F72-EAC8105F4337}"/>
              </a:ext>
            </a:extLst>
          </p:cNvPr>
          <p:cNvSpPr txBox="1">
            <a:spLocks/>
          </p:cNvSpPr>
          <p:nvPr/>
        </p:nvSpPr>
        <p:spPr>
          <a:xfrm>
            <a:off x="629771" y="5414185"/>
            <a:ext cx="1093245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800" dirty="0">
                <a:solidFill>
                  <a:prstClr val="black"/>
                </a:solidFill>
              </a:rPr>
              <a:t>* cond1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!(EL2Enable() &amp;&amp; HCR_EL2.TGE = 1) &amp;&amp; CNTKCTL_EL1.EL0PTEN = 0</a:t>
            </a:r>
            <a:r>
              <a:rPr kumimoji="1" lang="zh-CN" altLang="en-US" sz="800" dirty="0">
                <a:solidFill>
                  <a:prstClr val="black"/>
                </a:solidFill>
              </a:rPr>
              <a:t>。 </a:t>
            </a:r>
            <a:r>
              <a:rPr kumimoji="1" lang="en-US" altLang="zh-CN" sz="800" dirty="0">
                <a:solidFill>
                  <a:prstClr val="black"/>
                </a:solidFill>
              </a:rPr>
              <a:t>cond2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EL2Enable() &amp;&amp; (HCR_EL2.&lt;E2H,TGE&gt; = 01 &amp;&amp; CNTKCTL_EL1.EL0PTEN = 0 || HCR_EL2.E2H = 0 &amp;&amp; CNTHCTL_EL2.EL1PCTEN = 0 || HCR_EL2.&lt;E2H,TGE&gt; = 10 &amp;&amp; CNTHCTL_EL2.EL1PTEN = 0 || HCR_EL2.&lt;E2H,TGE&gt; = 11 &amp;&amp; CNTHCTL_EL2.EL1PTEN = 0 ) </a:t>
            </a:r>
            <a:r>
              <a:rPr kumimoji="1" lang="zh-CN" altLang="en-US" sz="800" dirty="0">
                <a:solidFill>
                  <a:prstClr val="black"/>
                </a:solidFill>
              </a:rPr>
              <a:t>。</a:t>
            </a:r>
            <a:r>
              <a:rPr kumimoji="1" lang="en-US" altLang="zh-CN" sz="800" dirty="0">
                <a:solidFill>
                  <a:prstClr val="black"/>
                </a:solidFill>
              </a:rPr>
              <a:t>cond3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EL2Enabled() &amp;&amp; HCR_EL2.&lt;E2H,TGE&gt; = 11 &amp;&amp; SCR_EL3.NS = 0 &amp;&amp; IsFeatureImplemented(FEAT_SEL2)</a:t>
            </a:r>
            <a:r>
              <a:rPr kumimoji="1" lang="zh-CN" altLang="en-US" sz="800" dirty="0">
                <a:solidFill>
                  <a:prstClr val="black"/>
                </a:solidFill>
              </a:rPr>
              <a:t>。</a:t>
            </a:r>
            <a:r>
              <a:rPr kumimoji="1" lang="en-US" altLang="zh-CN" sz="800" dirty="0">
                <a:solidFill>
                  <a:prstClr val="black"/>
                </a:solidFill>
              </a:rPr>
              <a:t>cond4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s-ES" altLang="zh-CN" sz="800" dirty="0">
                <a:solidFill>
                  <a:prstClr val="black"/>
                </a:solidFill>
              </a:rPr>
              <a:t>EL2Enabled() &amp;&amp; HCR_EL2.&lt;E2H,TGE&gt; = 11 &amp;&amp; SCR_EL3.NS = 1</a:t>
            </a:r>
            <a:r>
              <a:rPr kumimoji="1" lang="zh-CN" altLang="en-US" sz="800" dirty="0">
                <a:solidFill>
                  <a:prstClr val="black"/>
                </a:solidFill>
              </a:rPr>
              <a:t>。</a:t>
            </a:r>
            <a:r>
              <a:rPr kumimoji="1" lang="en-US" altLang="zh-CN" sz="800" dirty="0">
                <a:solidFill>
                  <a:prstClr val="black"/>
                </a:solidFill>
              </a:rPr>
              <a:t>cond5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HCR_EL2.E2H = 1 &amp;&amp; SCR_EL3.NS = 0 &amp;&amp; IsFeatureImplemented(FEAT_SEL2)</a:t>
            </a:r>
            <a:r>
              <a:rPr kumimoji="1" lang="zh-CN" altLang="en-US" sz="800" dirty="0">
                <a:solidFill>
                  <a:prstClr val="black"/>
                </a:solidFill>
              </a:rPr>
              <a:t>。</a:t>
            </a:r>
            <a:r>
              <a:rPr kumimoji="1" lang="en-US" altLang="zh-CN" sz="800" dirty="0">
                <a:solidFill>
                  <a:prstClr val="black"/>
                </a:solidFill>
              </a:rPr>
              <a:t>cond6 </a:t>
            </a:r>
            <a:r>
              <a:rPr kumimoji="1" lang="zh-CN" altLang="en-US" sz="800" dirty="0">
                <a:solidFill>
                  <a:prstClr val="black"/>
                </a:solidFill>
              </a:rPr>
              <a:t>为 </a:t>
            </a:r>
            <a:r>
              <a:rPr kumimoji="1" lang="en-US" altLang="zh-CN" sz="800" dirty="0">
                <a:solidFill>
                  <a:prstClr val="black"/>
                </a:solidFill>
              </a:rPr>
              <a:t>HCR_EL2.E2H = 1 &amp;&amp; SCR_EL3.NS = 1</a:t>
            </a:r>
            <a:r>
              <a:rPr kumimoji="1" lang="zh-CN" altLang="en-US" sz="800" dirty="0">
                <a:solidFill>
                  <a:prstClr val="black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654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74001-C9B3-C776-C8ED-28B8610D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2A74E-7E17-6AD3-6931-3D2A32349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1D4F6-D689-FF23-DC39-023047813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090C0BCC-1155-315F-D2FB-4C2619FC90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944264"/>
                  </p:ext>
                </p:extLst>
              </p:nvPr>
            </p:nvGraphicFramePr>
            <p:xfrm>
              <a:off x="451405" y="3792194"/>
              <a:ext cx="10640333" cy="18565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7347">
                      <a:extLst>
                        <a:ext uri="{9D8B030D-6E8A-4147-A177-3AD203B41FA5}">
                          <a16:colId xmlns:a16="http://schemas.microsoft.com/office/drawing/2014/main" val="2927806822"/>
                        </a:ext>
                      </a:extLst>
                    </a:gridCol>
                    <a:gridCol w="2465454">
                      <a:extLst>
                        <a:ext uri="{9D8B030D-6E8A-4147-A177-3AD203B41FA5}">
                          <a16:colId xmlns:a16="http://schemas.microsoft.com/office/drawing/2014/main" val="1942784892"/>
                        </a:ext>
                      </a:extLst>
                    </a:gridCol>
                    <a:gridCol w="3363311">
                      <a:extLst>
                        <a:ext uri="{9D8B030D-6E8A-4147-A177-3AD203B41FA5}">
                          <a16:colId xmlns:a16="http://schemas.microsoft.com/office/drawing/2014/main" val="1184358929"/>
                        </a:ext>
                      </a:extLst>
                    </a:gridCol>
                    <a:gridCol w="3344221">
                      <a:extLst>
                        <a:ext uri="{9D8B030D-6E8A-4147-A177-3AD203B41FA5}">
                          <a16:colId xmlns:a16="http://schemas.microsoft.com/office/drawing/2014/main" val="2963311636"/>
                        </a:ext>
                      </a:extLst>
                    </a:gridCol>
                  </a:tblGrid>
                  <a:tr h="33458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非敏感指令</a:t>
                          </a: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无条件敏感指令</a:t>
                          </a:r>
                          <a:endParaRPr lang="zh-CN" altLang="en-US" sz="14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有条件敏感指令</a:t>
                          </a:r>
                          <a:endParaRPr kumimoji="0" lang="zh-CN" altLang="en-US" sz="1400" b="1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655214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用户态下行为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r>
                            <a:rPr lang="en-US" altLang="zh-CN" sz="1400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𝑈𝑁𝐷𝐸𝐹𝐼𝑁𝐸𝐷</m:t>
                                </m:r>
                              </m:oMath>
                            </m:oMathPara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𝑢𝑠𝑒𝑟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983667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内核态下行为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 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𝑘𝑒𝑟𝑛𝑒𝑙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400" b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𝑖𝑛𝑠𝑡</m:t>
                                  </m:r>
                                  <m:r>
                                    <a:rPr lang="en-US" altLang="zh-CN" sz="1400" b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𝑘𝑒𝑟𝑛𝑒𝑙</m:t>
                                  </m:r>
                                </m:sub>
                              </m:sSub>
                              <m:r>
                                <a:rPr lang="en-US" altLang="zh-CN" sz="1400" b="1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kern="120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𝑈𝑁𝐷𝐸𝐹𝐼𝑁𝐸𝐷</m:t>
                              </m:r>
                            </m:oMath>
                          </a14:m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294570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行为一致性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kern="1200" noProof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kern="12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kern="1200" noProof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altLang="zh-CN" sz="1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altLang="zh-CN" sz="1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𝑢𝑠𝑒𝑟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𝑖𝑛𝑠𝑡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0546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在任何配置下，行为均一致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存在配置使得指令行为不一致，且用户上下文中指令行为一定是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存在配置使得指令行为不一致，但用户上下文中指令行为不一定为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132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090C0BCC-1155-315F-D2FB-4C2619FC90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944264"/>
                  </p:ext>
                </p:extLst>
              </p:nvPr>
            </p:nvGraphicFramePr>
            <p:xfrm>
              <a:off x="451405" y="3792194"/>
              <a:ext cx="10640333" cy="18565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7347">
                      <a:extLst>
                        <a:ext uri="{9D8B030D-6E8A-4147-A177-3AD203B41FA5}">
                          <a16:colId xmlns:a16="http://schemas.microsoft.com/office/drawing/2014/main" val="2927806822"/>
                        </a:ext>
                      </a:extLst>
                    </a:gridCol>
                    <a:gridCol w="2465454">
                      <a:extLst>
                        <a:ext uri="{9D8B030D-6E8A-4147-A177-3AD203B41FA5}">
                          <a16:colId xmlns:a16="http://schemas.microsoft.com/office/drawing/2014/main" val="1942784892"/>
                        </a:ext>
                      </a:extLst>
                    </a:gridCol>
                    <a:gridCol w="3363311">
                      <a:extLst>
                        <a:ext uri="{9D8B030D-6E8A-4147-A177-3AD203B41FA5}">
                          <a16:colId xmlns:a16="http://schemas.microsoft.com/office/drawing/2014/main" val="1184358929"/>
                        </a:ext>
                      </a:extLst>
                    </a:gridCol>
                    <a:gridCol w="3344221">
                      <a:extLst>
                        <a:ext uri="{9D8B030D-6E8A-4147-A177-3AD203B41FA5}">
                          <a16:colId xmlns:a16="http://schemas.microsoft.com/office/drawing/2014/main" val="2963311636"/>
                        </a:ext>
                      </a:extLst>
                    </a:gridCol>
                  </a:tblGrid>
                  <a:tr h="33458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非敏感指令</a:t>
                          </a: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无条件敏感指令</a:t>
                          </a:r>
                          <a:endParaRPr lang="zh-CN" altLang="en-US" sz="14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有条件敏感指令</a:t>
                          </a:r>
                          <a:endParaRPr kumimoji="0" lang="zh-CN" altLang="en-US" sz="1400" b="1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8FCF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655214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用户态下行为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r>
                            <a:rPr lang="en-US" altLang="zh-CN" sz="1400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029" t="-105455" r="-99819" b="-3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8215" t="-105455" r="-364" b="-3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836679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内核态下行为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trike="noStrike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 </a:t>
                          </a:r>
                          <a:endParaRPr lang="zh-CN" altLang="en-US" sz="1400" strike="noStrike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029" t="-205455" r="-99819" b="-2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8215" t="-205455" r="-364" b="-2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294570"/>
                      </a:ext>
                    </a:extLst>
                  </a:tr>
                  <a:tr h="334586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行为一致性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01" t="-305455" r="-273020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029" t="-305455" r="-99819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8215" t="-305455" r="-364" b="-1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054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i="0" strike="noStrik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解释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在任何配置下，行为均一致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存在配置使得指令行为不一致，且用户上下文中指令行为一定是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存在配置使得指令行为不一致，但用户上下文中指令行为不一定为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UNDEFINED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1326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29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7906" y="1332745"/>
                <a:ext cx="11092543" cy="53887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敏感指令处理方法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【</a:t>
                </a:r>
                <a:r>
                  <a:rPr lang="zh-CN" altLang="en-US" dirty="0"/>
                  <a:t>寻找合理系统配置算法</a:t>
                </a:r>
                <a:r>
                  <a:rPr lang="en-US" altLang="zh-CN" dirty="0"/>
                  <a:t>】</a:t>
                </a:r>
              </a:p>
              <a:p>
                <a:pPr lvl="2"/>
                <a:r>
                  <a:rPr lang="zh-CN" altLang="en-US" dirty="0"/>
                  <a:t>精简性：通过系统配置尽量减少行为不一致指令数量；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兼容性：保证</a:t>
                </a:r>
                <a:r>
                  <a:rPr lang="en-US" altLang="zh-CN" dirty="0"/>
                  <a:t>XXX</a:t>
                </a:r>
                <a:r>
                  <a:rPr lang="zh-CN" altLang="en-US" dirty="0"/>
                  <a:t>的系统配置和主流系统配置兼容。</a:t>
                </a:r>
                <a:endParaRPr lang="en-US" altLang="zh-CN" dirty="0"/>
              </a:p>
              <a:p>
                <a:pPr marL="457189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当配置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确定时， 依据指令行为一致性确定处理方案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编译端和二进制端处理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</m:oMath>
                </a14:m>
                <a:r>
                  <a:rPr lang="zh-CN" altLang="en-US" dirty="0"/>
                  <a:t>时，不处理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否则当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𝑈𝑁𝐷𝐸𝐹𝐼𝑁𝐸𝐷</m:t>
                    </m:r>
                  </m:oMath>
                </a14:m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𝑈𝑁𝐷𝐸𝐹𝐼𝑁𝐸𝐷</m:t>
                    </m:r>
                  </m:oMath>
                </a14:m>
                <a:r>
                  <a:rPr lang="zh-CN" altLang="en-US" dirty="0"/>
                  <a:t>时，过滤指令，不予执行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否则当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zh-CN" altLang="en-US" b="1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𝑈𝑁𝐷𝐸𝐹𝐼𝑁𝐸𝐷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𝑈𝑁𝐷𝐸𝐹𝐼𝑁𝐸𝐷</m:t>
                    </m:r>
                  </m:oMath>
                </a14:m>
                <a:r>
                  <a:rPr lang="zh-CN" altLang="en-US" dirty="0"/>
                  <a:t>时，修改敏感指令，使其在运行时被</a:t>
                </a:r>
                <a:r>
                  <a:rPr lang="en-US" altLang="zh-CN" dirty="0"/>
                  <a:t>trap</a:t>
                </a:r>
                <a:r>
                  <a:rPr lang="zh-CN" altLang="en-US" dirty="0"/>
                  <a:t>，在内核模块中模拟指令在用户态下的执行行为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运行时处理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𝑘𝑒𝑟𝑛𝑒𝑙</m:t>
                        </m:r>
                      </m:sub>
                    </m:sSub>
                  </m:oMath>
                </a14:m>
                <a:r>
                  <a:rPr lang="zh-CN" altLang="en-US" dirty="0"/>
                  <a:t>，过滤指令不予执行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因为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可能会修改系统配置，影响我们的安全性，因此内核态进程进入内核要保存系统配置，返回内核态进程用户态恢复配置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06" y="1332745"/>
                <a:ext cx="11092543" cy="5388734"/>
              </a:xfrm>
              <a:blipFill>
                <a:blip r:embed="rId3"/>
                <a:stretch>
                  <a:fillRect l="-770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7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8863-8B7F-4143-A61E-E478070A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en-US" altLang="zh-CN" b="1" dirty="0">
              <a:latin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9B493-2882-493D-8348-F21C9C93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6" y="1332745"/>
            <a:ext cx="4673003" cy="46909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敏感指令分类和处理方法</a:t>
            </a:r>
            <a:endParaRPr lang="en-US" altLang="zh-CN" dirty="0"/>
          </a:p>
          <a:p>
            <a:pPr lvl="1"/>
            <a:r>
              <a:rPr lang="zh-CN" altLang="en-US" dirty="0"/>
              <a:t>当前系统配置下的指令分类结果</a:t>
            </a:r>
            <a:endParaRPr lang="en-US" altLang="zh-CN" dirty="0"/>
          </a:p>
          <a:p>
            <a:pPr lvl="1"/>
            <a:r>
              <a:rPr lang="zh-CN" altLang="en-US" dirty="0"/>
              <a:t>遍历指令手册 </a:t>
            </a:r>
            <a:r>
              <a:rPr lang="en-US" altLang="zh-CN" dirty="0"/>
              <a:t>1453 </a:t>
            </a:r>
            <a:r>
              <a:rPr lang="zh-CN" altLang="en-US" dirty="0"/>
              <a:t>条指令，</a:t>
            </a:r>
            <a:endParaRPr lang="en-US" altLang="zh-CN" dirty="0"/>
          </a:p>
          <a:p>
            <a:pPr marL="457189" lvl="1" indent="0">
              <a:buNone/>
            </a:pPr>
            <a:r>
              <a:rPr lang="zh-CN" altLang="en-US" dirty="0"/>
              <a:t>我们共找到了 </a:t>
            </a:r>
            <a:r>
              <a:rPr lang="en-US" altLang="zh-CN" dirty="0"/>
              <a:t>869 </a:t>
            </a:r>
            <a:r>
              <a:rPr lang="zh-CN" altLang="en-US" dirty="0"/>
              <a:t>条敏感指令，经过系统配置，还剩 </a:t>
            </a:r>
            <a:r>
              <a:rPr lang="en-US" altLang="zh-CN" dirty="0"/>
              <a:t>585 </a:t>
            </a:r>
            <a:r>
              <a:rPr lang="zh-CN" altLang="en-US" dirty="0"/>
              <a:t>条指令需要处理</a:t>
            </a:r>
            <a:endParaRPr lang="en-US" altLang="zh-CN" dirty="0"/>
          </a:p>
          <a:p>
            <a:pPr lvl="2"/>
            <a:r>
              <a:rPr lang="zh-CN" altLang="en-US" b="1" dirty="0"/>
              <a:t>系统指令包括</a:t>
            </a:r>
            <a:r>
              <a:rPr lang="en-US" altLang="zh-CN" b="1" dirty="0"/>
              <a:t>ARMv8</a:t>
            </a:r>
            <a:r>
              <a:rPr lang="zh-CN" altLang="en-US" b="1" dirty="0"/>
              <a:t>指令手册中：</a:t>
            </a:r>
            <a:endParaRPr lang="en-US" altLang="zh-CN" b="1" dirty="0"/>
          </a:p>
          <a:p>
            <a:pPr lvl="3"/>
            <a:r>
              <a:rPr lang="en-US" altLang="zh-CN" b="1" dirty="0"/>
              <a:t>C5 System instruction</a:t>
            </a:r>
          </a:p>
          <a:p>
            <a:pPr lvl="3"/>
            <a:r>
              <a:rPr lang="en-US" altLang="zh-CN" b="1" dirty="0"/>
              <a:t>D13 System register access instruction</a:t>
            </a:r>
          </a:p>
          <a:p>
            <a:pPr lvl="2"/>
            <a:r>
              <a:rPr lang="zh-CN" altLang="en-US" b="1" dirty="0"/>
              <a:t>基础指令包括：</a:t>
            </a:r>
            <a:endParaRPr lang="en-US" altLang="zh-CN" b="1" dirty="0"/>
          </a:p>
          <a:p>
            <a:pPr lvl="3"/>
            <a:r>
              <a:rPr lang="en-US" altLang="zh-CN" b="1" dirty="0"/>
              <a:t>C6 Base instruction</a:t>
            </a:r>
          </a:p>
          <a:p>
            <a:pPr lvl="3"/>
            <a:r>
              <a:rPr lang="en-US" altLang="zh-CN" b="1" dirty="0"/>
              <a:t>C7 Advanced SIMD and Floating-point instruction</a:t>
            </a:r>
          </a:p>
          <a:p>
            <a:pPr lvl="2"/>
            <a:r>
              <a:rPr lang="en-US" altLang="zh-CN" b="1" dirty="0"/>
              <a:t>695</a:t>
            </a:r>
            <a:r>
              <a:rPr lang="zh-CN" altLang="en-US" b="1" dirty="0"/>
              <a:t>条系统指令中：敏感指令</a:t>
            </a:r>
            <a:r>
              <a:rPr lang="en-US" altLang="zh-CN" b="1" dirty="0"/>
              <a:t>578</a:t>
            </a:r>
            <a:r>
              <a:rPr lang="zh-CN" altLang="en-US" b="1" dirty="0"/>
              <a:t>条，非敏感指令</a:t>
            </a:r>
            <a:r>
              <a:rPr lang="en-US" altLang="zh-CN" b="1" dirty="0"/>
              <a:t>117</a:t>
            </a:r>
            <a:r>
              <a:rPr lang="zh-CN" altLang="en-US" b="1" dirty="0"/>
              <a:t>条</a:t>
            </a:r>
            <a:endParaRPr lang="en-US" altLang="zh-CN" b="1" dirty="0"/>
          </a:p>
          <a:p>
            <a:pPr lvl="2"/>
            <a:r>
              <a:rPr lang="en-US" altLang="zh-CN" b="1" dirty="0"/>
              <a:t>758</a:t>
            </a:r>
            <a:r>
              <a:rPr lang="zh-CN" altLang="en-US" b="1" dirty="0"/>
              <a:t>条基础指令中：敏感指令</a:t>
            </a:r>
            <a:r>
              <a:rPr lang="en-US" altLang="zh-CN" b="1" dirty="0"/>
              <a:t>7</a:t>
            </a:r>
            <a:r>
              <a:rPr lang="zh-CN" altLang="en-US" b="1" dirty="0"/>
              <a:t>条，非敏感指令 </a:t>
            </a:r>
            <a:r>
              <a:rPr lang="en-US" altLang="zh-CN" b="1" dirty="0"/>
              <a:t>751</a:t>
            </a:r>
            <a:r>
              <a:rPr lang="zh-CN" altLang="en-US" b="1" dirty="0"/>
              <a:t>条</a:t>
            </a:r>
            <a:endParaRPr lang="en-US" altLang="zh-CN" b="1" dirty="0"/>
          </a:p>
          <a:p>
            <a:pPr marL="457189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B49CE-FBB6-4004-B423-0DB3B146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919E-8D19-45A1-AB0B-116E53D4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50D8543-7030-3C1A-47D9-86935A361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18267"/>
              </p:ext>
            </p:extLst>
          </p:nvPr>
        </p:nvGraphicFramePr>
        <p:xfrm>
          <a:off x="5194972" y="1253333"/>
          <a:ext cx="6997028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882">
                  <a:extLst>
                    <a:ext uri="{9D8B030D-6E8A-4147-A177-3AD203B41FA5}">
                      <a16:colId xmlns:a16="http://schemas.microsoft.com/office/drawing/2014/main" val="2156190432"/>
                    </a:ext>
                  </a:extLst>
                </a:gridCol>
                <a:gridCol w="348882">
                  <a:extLst>
                    <a:ext uri="{9D8B030D-6E8A-4147-A177-3AD203B41FA5}">
                      <a16:colId xmlns:a16="http://schemas.microsoft.com/office/drawing/2014/main" val="2095611920"/>
                    </a:ext>
                  </a:extLst>
                </a:gridCol>
                <a:gridCol w="3256235">
                  <a:extLst>
                    <a:ext uri="{9D8B030D-6E8A-4147-A177-3AD203B41FA5}">
                      <a16:colId xmlns:a16="http://schemas.microsoft.com/office/drawing/2014/main" val="3619428679"/>
                    </a:ext>
                  </a:extLst>
                </a:gridCol>
                <a:gridCol w="2364647">
                  <a:extLst>
                    <a:ext uri="{9D8B030D-6E8A-4147-A177-3AD203B41FA5}">
                      <a16:colId xmlns:a16="http://schemas.microsoft.com/office/drawing/2014/main" val="2913908466"/>
                    </a:ext>
                  </a:extLst>
                </a:gridCol>
                <a:gridCol w="678382">
                  <a:extLst>
                    <a:ext uri="{9D8B030D-6E8A-4147-A177-3AD203B41FA5}">
                      <a16:colId xmlns:a16="http://schemas.microsoft.com/office/drawing/2014/main" val="3677697825"/>
                    </a:ext>
                  </a:extLst>
                </a:gridCol>
              </a:tblGrid>
              <a:tr h="1453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序号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类型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指令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条件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阻止方法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4093936893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无条件敏感指令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DC CGDSW, DC CSW, IC IALLU...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--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①过滤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1946366713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AT S12E0R, AT S1E2R...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01109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TLBI ALLE1, TLBI ASIDE1, TLBI RVAALE1...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49257"/>
                  </a:ext>
                </a:extLst>
              </a:tr>
              <a:tr h="30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MRS &lt;Xt&gt;,[CurrentEL/ELR_EL1…], MSR [ELR_EL1/PAN...],&lt;Xt&gt;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7473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ERET, HVC…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4485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有条件敏感指令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DC CIVAC, DC CVAC,  DC CVAU, IC IVAU…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SCTLR_EL2.&lt;UCI,DZE&gt; = 11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②配置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4220639070"/>
                  </a:ext>
                </a:extLst>
              </a:tr>
              <a:tr h="45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MRS &lt;Xt&gt;,[FPCR/FPSR/ID_AA64AFR0_EL1/CNTFRQ_EL0…], MSR [FPCR/FPSR/CNTFRQ_EL0…],&lt;Xt&gt;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IDST supported &amp;&amp; CPTR_EL2.FPEN = 11&amp;&amp; CNTHCTL_EL2.&lt;EL0PCTEN,EL0VCTEN&gt; = 01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5982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CASB,  LDADDB, WFE, LD1 (multiple structures)…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u="none" strike="noStrike">
                          <a:effectLst/>
                        </a:rPr>
                        <a:t>SCTLR.EL2.&lt;SAO,SA,E0E,EE,nTWE&gt; = 11001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82675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ADDG, IRG,  LDG, STG, MRS &lt;Xt&gt; TCO, MSR TCO,&lt;Xt&gt;…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Unsupported Hardware Features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44761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DGH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223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LD64B, ST64B, ST64BV, ST64BV0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84446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PSB CSYNC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2201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TSB CSYNC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1515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WFET, WFIT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98872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MRS &lt;Xt&gt;, [RNDR/RNDRRS]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01475"/>
                  </a:ext>
                </a:extLst>
              </a:tr>
              <a:tr h="30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MRS &lt;Xt&gt;,[PMCCFILTR_EL0/PMCCNTR_EL0…], MSR [PMCCFILTR_EL0/PMCCNTR_EL0...],&lt;Xt&gt;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57613"/>
                  </a:ext>
                </a:extLst>
              </a:tr>
              <a:tr h="30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MRS &lt;Xt&gt;,[AMCFGR_EL0/AMCG1IDR_EL0…], MSR [AMCNTENCLR0_EL0/AMCNTENCLR1_EL0...],&lt;Xt&gt;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27494"/>
                  </a:ext>
                </a:extLst>
              </a:tr>
              <a:tr h="15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CFP RCTX, CPP RCTX, DVP RCTX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SCTLR_EL2.EnRTCTX = 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③配置</a:t>
                      </a:r>
                      <a:r>
                        <a:rPr lang="en-US" altLang="zh-CN" sz="900" u="none" strike="noStrike" dirty="0">
                          <a:effectLst/>
                        </a:rPr>
                        <a:t>&amp;</a:t>
                      </a:r>
                      <a:r>
                        <a:rPr lang="zh-CN" altLang="en-US" sz="900" u="none" strike="noStrike">
                          <a:effectLst/>
                        </a:rPr>
                        <a:t>过滤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1708769871"/>
                  </a:ext>
                </a:extLst>
              </a:tr>
              <a:tr h="45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MRS &lt;Xt&gt;,[SCXTNUM_EL0/CNTP_CTL_EL0…], MSR [SCXTNUM_EL0/CNTP_CTL_EL0…],&lt;Xt&gt;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SCTLR_EL2.TSCXT = 1 &amp;&amp; CNTHCTL_EL2.&lt;EL0PTEN,EL0VTEN,EL0PCTEN&gt; = 000,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45816"/>
                  </a:ext>
                </a:extLst>
              </a:tr>
              <a:tr h="300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MRS &lt;Xt&gt;,[CTR_EL0/ID_AA64DFR0_EL1/MPIDR_EL1…], WFI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IDST supported &amp;&amp; SCTLR_EL2.UCT = 0 &amp;&amp; SCTLR_EL2.nTWI = 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④配置</a:t>
                      </a:r>
                      <a:r>
                        <a:rPr lang="en-US" altLang="zh-CN" sz="900" u="none" strike="noStrike" dirty="0">
                          <a:effectLst/>
                        </a:rPr>
                        <a:t>&amp;</a:t>
                      </a:r>
                      <a:r>
                        <a:rPr lang="zh-CN" altLang="en-US" sz="900" u="none" strike="noStrike" dirty="0">
                          <a:effectLst/>
                        </a:rPr>
                        <a:t>过滤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46" marR="4846" marT="4846" marB="0" anchor="ctr"/>
                </a:tc>
                <a:extLst>
                  <a:ext uri="{0D108BD9-81ED-4DB2-BD59-A6C34878D82A}">
                    <a16:rowId xmlns:a16="http://schemas.microsoft.com/office/drawing/2014/main" val="5640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73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8863-8B7F-4143-A61E-E478070A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</a:rPr>
              <a:t>阻止不可信的内核态进程滥用敏感指令</a:t>
            </a:r>
            <a:endParaRPr lang="en-US" altLang="zh-CN" b="1" dirty="0">
              <a:latin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9B493-2882-493D-8348-F21C9C93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Inspection</a:t>
            </a:r>
            <a:r>
              <a:rPr lang="zh-CN" altLang="en-US" dirty="0"/>
              <a:t>发现敏感指令编码</a:t>
            </a:r>
            <a:endParaRPr lang="en-US" altLang="zh-CN" dirty="0"/>
          </a:p>
          <a:p>
            <a:pPr lvl="1"/>
            <a:r>
              <a:rPr lang="en-US" altLang="zh-CN" dirty="0"/>
              <a:t>Binary Introspection</a:t>
            </a:r>
            <a:r>
              <a:rPr lang="zh-CN" altLang="en-US" dirty="0"/>
              <a:t>使用指令扫描的方法遍历代码页并处理敏感指令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ARM64</a:t>
            </a:r>
            <a:r>
              <a:rPr lang="zh-CN" altLang="en-US" dirty="0"/>
              <a:t>是定长指令，每条指令以</a:t>
            </a:r>
            <a:r>
              <a:rPr lang="en-US" altLang="zh-CN" dirty="0"/>
              <a:t>4</a:t>
            </a:r>
            <a:r>
              <a:rPr lang="zh-CN" altLang="en-US" dirty="0"/>
              <a:t>字节对齐方式存放在代码页中，便于扫描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存在问题</a:t>
            </a:r>
            <a:endParaRPr lang="en-US" altLang="zh-CN" dirty="0"/>
          </a:p>
          <a:p>
            <a:pPr lvl="1"/>
            <a:r>
              <a:rPr lang="zh-CN" altLang="en-US" dirty="0"/>
              <a:t>可执行数据问题：可执行页中可能包含只读数据，而数据包含敏感编码是合法的</a:t>
            </a:r>
            <a:endParaRPr lang="en-US" altLang="zh-CN" dirty="0"/>
          </a:p>
          <a:p>
            <a:pPr lvl="1"/>
            <a:r>
              <a:rPr lang="zh-CN" altLang="en-US" dirty="0"/>
              <a:t>代码自修改问题：存在动态生成可执行页或者多次修改可执行页代码的可能性</a:t>
            </a:r>
            <a:endParaRPr lang="en-US" altLang="zh-CN" dirty="0"/>
          </a:p>
          <a:p>
            <a:pPr lvl="1"/>
            <a:r>
              <a:rPr lang="zh-CN" altLang="en-US" dirty="0"/>
              <a:t>扫描效率问题：指令分类众多，如何快速判断可执行页中的每条指令的敏感性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B49CE-FBB6-4004-B423-0DB3B146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919E-8D19-45A1-AB0B-116E53D4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flat" cmpd="sng" algn="ctr">
          <a:solidFill>
            <a:schemeClr val="tx1"/>
          </a:solidFill>
          <a:prstDash val="solid"/>
        </a:ln>
        <a:effectLst/>
      </a:spPr>
      <a:bodyPr lIns="0" tIns="0" rIns="0" bIns="0" rtlCol="0" anchor="ctr"/>
      <a:lstStyle>
        <a:defPPr marL="0" marR="0" indent="0" algn="ctr" defTabSz="914400" eaLnBrk="1" fontAlgn="auto" latinLnBrk="0" hangingPunct="1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000"/>
          </a:spcBef>
          <a:defRPr kumimoji="1" sz="2000" dirty="0" smtClean="0">
            <a:solidFill>
              <a:prstClr val="black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组内报告模板.potx" id="{2A7CE4F5-560F-46F0-931F-D863610B717A}" vid="{A1B899DB-C3E5-4EC0-A703-0DBA3C66E7E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14055</TotalTime>
  <Words>3570</Words>
  <Application>Microsoft Office PowerPoint</Application>
  <PresentationFormat>宽屏</PresentationFormat>
  <Paragraphs>517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1_Office 主题​​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PowerPoint 演示文稿</vt:lpstr>
      <vt:lpstr>PowerPoint 演示文稿</vt:lpstr>
      <vt:lpstr>PowerPoint 演示文稿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Task 2：阻止不可信的内核态进程滥用敏感指令</vt:lpstr>
      <vt:lpstr>Task 2：阻止不可信的内核态进程滥用敏感指令</vt:lpstr>
      <vt:lpstr>Task 2：阻止不可信的内核态进程滥用敏感指令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2：阻止不可信的内核态进程滥用敏感指令</dc:title>
  <dc:creator>gua gua</dc:creator>
  <cp:lastModifiedBy>Li Qijing</cp:lastModifiedBy>
  <cp:revision>44</cp:revision>
  <dcterms:created xsi:type="dcterms:W3CDTF">2023-03-23T12:48:09Z</dcterms:created>
  <dcterms:modified xsi:type="dcterms:W3CDTF">2023-05-28T02:43:30Z</dcterms:modified>
</cp:coreProperties>
</file>